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6858000" cx="12192000"/>
  <p:notesSz cx="6858000" cy="9144000"/>
  <p:embeddedFontLst>
    <p:embeddedFont>
      <p:font typeface="Helvetica Neue"/>
      <p:regular r:id="rId28"/>
      <p:bold r:id="rId29"/>
      <p:italic r:id="rId30"/>
      <p:boldItalic r:id="rId31"/>
    </p:embeddedFon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6" roundtripDataSignature="AMtx7mjufm9qfTkipgi0+gX7Ky2L8FJg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HelveticaNeue-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HelveticaNeue-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HelveticaNeue-boldItalic.fntdata"/><Relationship Id="rId30" Type="http://schemas.openxmlformats.org/officeDocument/2006/relationships/font" Target="fonts/HelveticaNeue-italic.fntdata"/><Relationship Id="rId11" Type="http://schemas.openxmlformats.org/officeDocument/2006/relationships/slide" Target="slides/slide7.xml"/><Relationship Id="rId33" Type="http://schemas.openxmlformats.org/officeDocument/2006/relationships/font" Target="fonts/OpenSans-bold.fntdata"/><Relationship Id="rId10" Type="http://schemas.openxmlformats.org/officeDocument/2006/relationships/slide" Target="slides/slide6.xml"/><Relationship Id="rId32" Type="http://schemas.openxmlformats.org/officeDocument/2006/relationships/font" Target="fonts/OpenSans-regular.fntdata"/><Relationship Id="rId13" Type="http://schemas.openxmlformats.org/officeDocument/2006/relationships/slide" Target="slides/slide9.xml"/><Relationship Id="rId35" Type="http://schemas.openxmlformats.org/officeDocument/2006/relationships/font" Target="fonts/OpenSans-boldItalic.fntdata"/><Relationship Id="rId12" Type="http://schemas.openxmlformats.org/officeDocument/2006/relationships/slide" Target="slides/slide8.xml"/><Relationship Id="rId34" Type="http://schemas.openxmlformats.org/officeDocument/2006/relationships/font" Target="fonts/OpenSans-italic.fntdata"/><Relationship Id="rId15" Type="http://schemas.openxmlformats.org/officeDocument/2006/relationships/slide" Target="slides/slide11.xml"/><Relationship Id="rId14" Type="http://schemas.openxmlformats.org/officeDocument/2006/relationships/slide" Target="slides/slide10.xml"/><Relationship Id="rId36" Type="http://customschemas.google.com/relationships/presentationmetadata" Target="meta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dc49cdea3c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g3dc49cdea3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dc49cdea3c_0_2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g3dc49cdea3c_0_2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sv-SE"/>
              <a:t>     </a:t>
            </a:r>
            <a:endParaRPr/>
          </a:p>
        </p:txBody>
      </p:sp>
      <p:sp>
        <p:nvSpPr>
          <p:cNvPr id="314" name="Google Shape;314;g3dc49cdea3c_0_2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dc49cdea3c_0_2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g3dc49cdea3c_0_2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54" name="Google Shape;354;g3dc49cdea3c_0_2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3dc49cdea3c_0_2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g3dc49cdea3c_0_2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87" name="Google Shape;387;g3dc49cdea3c_0_2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3dc49cdea3c_0_3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g3dc49cdea3c_0_3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sv-SE"/>
              <a:t>      </a:t>
            </a:r>
            <a:endParaRPr/>
          </a:p>
        </p:txBody>
      </p:sp>
      <p:sp>
        <p:nvSpPr>
          <p:cNvPr id="401" name="Google Shape;401;g3dc49cdea3c_0_3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3dc49cdea3c_0_3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9" name="Google Shape;419;g3dc49cdea3c_0_3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lang="sv-SE"/>
              <a:t>     </a:t>
            </a:r>
            <a:endParaRPr/>
          </a:p>
        </p:txBody>
      </p:sp>
      <p:sp>
        <p:nvSpPr>
          <p:cNvPr id="420" name="Google Shape;420;g3dc49cdea3c_0_3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3dc49cdea3c_0_3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g3dc49cdea3c_0_3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lang="sv-SE"/>
              <a:t>     </a:t>
            </a:r>
            <a:endParaRPr/>
          </a:p>
        </p:txBody>
      </p:sp>
      <p:sp>
        <p:nvSpPr>
          <p:cNvPr id="455" name="Google Shape;455;g3dc49cdea3c_0_3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3dc49cdea3c_0_3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0" name="Google Shape;480;g3dc49cdea3c_0_3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lang="sv-SE"/>
              <a:t>     </a:t>
            </a:r>
            <a:endParaRPr/>
          </a:p>
        </p:txBody>
      </p:sp>
      <p:sp>
        <p:nvSpPr>
          <p:cNvPr id="481" name="Google Shape;481;g3dc49cdea3c_0_3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3dc49cdea3c_0_3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8" name="Google Shape;488;g3dc49cdea3c_0_3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t/>
            </a:r>
            <a:endParaRPr/>
          </a:p>
        </p:txBody>
      </p:sp>
      <p:sp>
        <p:nvSpPr>
          <p:cNvPr id="489" name="Google Shape;489;g3dc49cdea3c_0_3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3dc49cdea3c_0_4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9" name="Google Shape;539;g3dc49cdea3c_0_4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540" name="Google Shape;540;g3dc49cdea3c_0_4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3dc49cdea3c_0_4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8" name="Google Shape;568;g3dc49cdea3c_0_4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lang="sv-SE"/>
              <a:t>      </a:t>
            </a:r>
            <a:endParaRPr/>
          </a:p>
        </p:txBody>
      </p:sp>
      <p:sp>
        <p:nvSpPr>
          <p:cNvPr id="569" name="Google Shape;569;g3dc49cdea3c_0_4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dc49cdea3c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g3dc49cdea3c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96" name="Google Shape;96;g3dc49cdea3c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3dc49cdea3c_0_4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6" name="Google Shape;586;g3dc49cdea3c_0_4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87" name="Google Shape;587;g3dc49cdea3c_0_48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3dc49cdea3c_0_4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3" name="Google Shape;603;g3dc49cdea3c_0_4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04" name="Google Shape;604;g3dc49cdea3c_0_4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3dc49cdea3c_0_5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3" name="Google Shape;613;g3dc49cdea3c_0_5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3dc49cdea3c_0_5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9" name="Google Shape;619;g3dc49cdea3c_0_5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20" name="Google Shape;620;g3dc49cdea3c_0_5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dc49cdea3c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g3dc49cdea3c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10" name="Google Shape;110;g3dc49cdea3c_0_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dc49cdea3c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g3dc49cdea3c_0_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sv-SE"/>
              <a:t>     </a:t>
            </a:r>
            <a:endParaRPr/>
          </a:p>
        </p:txBody>
      </p:sp>
      <p:sp>
        <p:nvSpPr>
          <p:cNvPr id="123" name="Google Shape;123;g3dc49cdea3c_0_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dc49cdea3c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g3dc49cdea3c_0_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sv-SE"/>
              <a:t>     </a:t>
            </a:r>
            <a:endParaRPr/>
          </a:p>
        </p:txBody>
      </p:sp>
      <p:sp>
        <p:nvSpPr>
          <p:cNvPr id="145" name="Google Shape;145;g3dc49cdea3c_0_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dc49cdea3c_0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g3dc49cdea3c_0_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sv-SE"/>
              <a:t>. </a:t>
            </a:r>
            <a:endParaRPr/>
          </a:p>
        </p:txBody>
      </p:sp>
      <p:sp>
        <p:nvSpPr>
          <p:cNvPr id="166" name="Google Shape;166;g3dc49cdea3c_0_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dc49cdea3c_0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g3dc49cdea3c_0_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79" name="Google Shape;179;g3dc49cdea3c_0_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dc49cdea3c_0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g3dc49cdea3c_0_1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sv-SE"/>
              <a:t>      </a:t>
            </a:r>
            <a:endParaRPr/>
          </a:p>
        </p:txBody>
      </p:sp>
      <p:sp>
        <p:nvSpPr>
          <p:cNvPr id="216" name="Google Shape;216;g3dc49cdea3c_0_1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dc49cdea3c_0_1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g3dc49cdea3c_0_1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70" name="Google Shape;270;g3dc49cdea3c_0_1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 name="Shape 13"/>
        <p:cNvGrpSpPr/>
        <p:nvPr/>
      </p:nvGrpSpPr>
      <p:grpSpPr>
        <a:xfrm>
          <a:off x="0" y="0"/>
          <a:ext cx="0" cy="0"/>
          <a:chOff x="0" y="0"/>
          <a:chExt cx="0" cy="0"/>
        </a:xfrm>
      </p:grpSpPr>
      <p:pic>
        <p:nvPicPr>
          <p:cNvPr id="14" name="Google Shape;14;p3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 name="Google Shape;15;p35"/>
          <p:cNvSpPr txBox="1"/>
          <p:nvPr>
            <p:ph type="ctrTitle"/>
          </p:nvPr>
        </p:nvSpPr>
        <p:spPr>
          <a:xfrm>
            <a:off x="2979507" y="739739"/>
            <a:ext cx="4880223" cy="4982968"/>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4800"/>
              <a:buFont typeface="Helvetica Neue"/>
              <a:buNone/>
              <a:defRPr b="1" i="0" sz="320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44"/>
          <p:cNvSpPr txBox="1"/>
          <p:nvPr>
            <p:ph type="title"/>
          </p:nvPr>
        </p:nvSpPr>
        <p:spPr>
          <a:xfrm>
            <a:off x="838200" y="0"/>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4"/>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bg>
      <p:bgPr>
        <a:solidFill>
          <a:schemeClr val="lt1"/>
        </a:solidFill>
      </p:bgPr>
    </p:bg>
    <p:spTree>
      <p:nvGrpSpPr>
        <p:cNvPr id="58" name="Shape 58"/>
        <p:cNvGrpSpPr/>
        <p:nvPr/>
      </p:nvGrpSpPr>
      <p:grpSpPr>
        <a:xfrm>
          <a:off x="0" y="0"/>
          <a:ext cx="0" cy="0"/>
          <a:chOff x="0" y="0"/>
          <a:chExt cx="0" cy="0"/>
        </a:xfrm>
      </p:grpSpPr>
      <p:sp>
        <p:nvSpPr>
          <p:cNvPr id="59" name="Google Shape;59;p45"/>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1_Picture with Caption">
    <p:spTree>
      <p:nvGrpSpPr>
        <p:cNvPr id="60" name="Shape 60"/>
        <p:cNvGrpSpPr/>
        <p:nvPr/>
      </p:nvGrpSpPr>
      <p:grpSpPr>
        <a:xfrm>
          <a:off x="0" y="0"/>
          <a:ext cx="0" cy="0"/>
          <a:chOff x="0" y="0"/>
          <a:chExt cx="0" cy="0"/>
        </a:xfrm>
      </p:grpSpPr>
      <p:pic>
        <p:nvPicPr>
          <p:cNvPr id="61" name="Google Shape;61;p4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2" name="Google Shape;62;p46"/>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63" name="Google Shape;63;p46"/>
          <p:cNvSpPr txBox="1"/>
          <p:nvPr>
            <p:ph type="title"/>
          </p:nvPr>
        </p:nvSpPr>
        <p:spPr>
          <a:xfrm>
            <a:off x="839788" y="0"/>
            <a:ext cx="10864532"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6"/>
          <p:cNvSpPr txBox="1"/>
          <p:nvPr>
            <p:ph idx="1" type="body"/>
          </p:nvPr>
        </p:nvSpPr>
        <p:spPr>
          <a:xfrm>
            <a:off x="839788" y="1316038"/>
            <a:ext cx="4910771" cy="42963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200" u="none" cap="none" strike="noStrike">
                <a:solidFill>
                  <a:srgbClr val="EEF3FE"/>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65" name="Google Shape;65;p46"/>
          <p:cNvSpPr txBox="1"/>
          <p:nvPr>
            <p:ph idx="2" type="body"/>
          </p:nvPr>
        </p:nvSpPr>
        <p:spPr>
          <a:xfrm>
            <a:off x="839788" y="1829664"/>
            <a:ext cx="4910771"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lt1"/>
              </a:buClr>
              <a:buSzPts val="2400"/>
              <a:buFont typeface="Arial"/>
              <a:buChar char="•"/>
              <a:defRPr b="0" i="0" sz="2000" u="none" cap="none" strike="noStrike">
                <a:solidFill>
                  <a:schemeClr val="lt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66" name="Google Shape;66;p46"/>
          <p:cNvSpPr/>
          <p:nvPr/>
        </p:nvSpPr>
        <p:spPr>
          <a:xfrm>
            <a:off x="5981252" y="1829664"/>
            <a:ext cx="5927463" cy="473623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7" name="Google Shape;67;p46"/>
          <p:cNvSpPr/>
          <p:nvPr>
            <p:ph idx="3" type="pic"/>
          </p:nvPr>
        </p:nvSpPr>
        <p:spPr>
          <a:xfrm>
            <a:off x="6096000" y="1971040"/>
            <a:ext cx="5608320" cy="4419600"/>
          </a:xfrm>
          <a:prstGeom prst="rect">
            <a:avLst/>
          </a:prstGeom>
          <a:noFill/>
          <a:ln>
            <a:noFill/>
          </a:ln>
        </p:spPr>
      </p:sp>
      <p:cxnSp>
        <p:nvCxnSpPr>
          <p:cNvPr id="68" name="Google Shape;68;p46"/>
          <p:cNvCxnSpPr/>
          <p:nvPr/>
        </p:nvCxnSpPr>
        <p:spPr>
          <a:xfrm>
            <a:off x="6169572" y="5370785"/>
            <a:ext cx="5517931" cy="0"/>
          </a:xfrm>
          <a:prstGeom prst="straightConnector1">
            <a:avLst/>
          </a:prstGeom>
          <a:noFill/>
          <a:ln cap="flat" cmpd="sng" w="19050">
            <a:solidFill>
              <a:srgbClr val="0851FC"/>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1_Picture with Caption 2">
    <p:spTree>
      <p:nvGrpSpPr>
        <p:cNvPr id="69" name="Shape 69"/>
        <p:cNvGrpSpPr/>
        <p:nvPr/>
      </p:nvGrpSpPr>
      <p:grpSpPr>
        <a:xfrm>
          <a:off x="0" y="0"/>
          <a:ext cx="0" cy="0"/>
          <a:chOff x="0" y="0"/>
          <a:chExt cx="0" cy="0"/>
        </a:xfrm>
      </p:grpSpPr>
      <p:pic>
        <p:nvPicPr>
          <p:cNvPr id="70" name="Google Shape;70;p4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71" name="Google Shape;71;p47"/>
          <p:cNvSpPr/>
          <p:nvPr/>
        </p:nvSpPr>
        <p:spPr>
          <a:xfrm>
            <a:off x="279699" y="1829664"/>
            <a:ext cx="11629017" cy="473623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2" name="Google Shape;72;p47"/>
          <p:cNvSpPr/>
          <p:nvPr>
            <p:ph idx="2" type="pic"/>
          </p:nvPr>
        </p:nvSpPr>
        <p:spPr>
          <a:xfrm>
            <a:off x="6096000" y="1971040"/>
            <a:ext cx="5608320" cy="4419600"/>
          </a:xfrm>
          <a:prstGeom prst="rect">
            <a:avLst/>
          </a:prstGeom>
          <a:noFill/>
          <a:ln>
            <a:noFill/>
          </a:ln>
        </p:spPr>
      </p:sp>
      <p:sp>
        <p:nvSpPr>
          <p:cNvPr id="73" name="Google Shape;73;p47"/>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74" name="Google Shape;74;p47"/>
          <p:cNvSpPr txBox="1"/>
          <p:nvPr>
            <p:ph idx="1" type="body"/>
          </p:nvPr>
        </p:nvSpPr>
        <p:spPr>
          <a:xfrm>
            <a:off x="839788" y="1756881"/>
            <a:ext cx="4910771" cy="48288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75" name="Google Shape;75;p47"/>
          <p:cNvSpPr txBox="1"/>
          <p:nvPr>
            <p:ph idx="3" type="body"/>
          </p:nvPr>
        </p:nvSpPr>
        <p:spPr>
          <a:xfrm>
            <a:off x="839788" y="2283087"/>
            <a:ext cx="4910771"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76" name="Google Shape;76;p47"/>
          <p:cNvSpPr txBox="1"/>
          <p:nvPr>
            <p:ph type="title"/>
          </p:nvPr>
        </p:nvSpPr>
        <p:spPr>
          <a:xfrm>
            <a:off x="839788" y="555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77" name="Shape 77"/>
        <p:cNvGrpSpPr/>
        <p:nvPr/>
      </p:nvGrpSpPr>
      <p:grpSpPr>
        <a:xfrm>
          <a:off x="0" y="0"/>
          <a:ext cx="0" cy="0"/>
          <a:chOff x="0" y="0"/>
          <a:chExt cx="0" cy="0"/>
        </a:xfrm>
      </p:grpSpPr>
      <p:sp>
        <p:nvSpPr>
          <p:cNvPr id="78" name="Google Shape;78;p48"/>
          <p:cNvSpPr txBox="1"/>
          <p:nvPr>
            <p:ph type="title"/>
          </p:nvPr>
        </p:nvSpPr>
        <p:spPr>
          <a:xfrm>
            <a:off x="838200" y="15804"/>
            <a:ext cx="10515600" cy="13255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8"/>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3">
    <p:spTree>
      <p:nvGrpSpPr>
        <p:cNvPr id="80" name="Shape 80"/>
        <p:cNvGrpSpPr/>
        <p:nvPr/>
      </p:nvGrpSpPr>
      <p:grpSpPr>
        <a:xfrm>
          <a:off x="0" y="0"/>
          <a:ext cx="0" cy="0"/>
          <a:chOff x="0" y="0"/>
          <a:chExt cx="0" cy="0"/>
        </a:xfrm>
      </p:grpSpPr>
      <p:sp>
        <p:nvSpPr>
          <p:cNvPr id="81" name="Google Shape;81;p49"/>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82" name="Google Shape;82;p49"/>
          <p:cNvSpPr txBox="1"/>
          <p:nvPr>
            <p:ph idx="1" type="body"/>
          </p:nvPr>
        </p:nvSpPr>
        <p:spPr>
          <a:xfrm>
            <a:off x="838200" y="1325562"/>
            <a:ext cx="5181600" cy="4851401"/>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83" name="Google Shape;83;p49"/>
          <p:cNvSpPr txBox="1"/>
          <p:nvPr>
            <p:ph idx="2" type="body"/>
          </p:nvPr>
        </p:nvSpPr>
        <p:spPr>
          <a:xfrm>
            <a:off x="6148754" y="1325562"/>
            <a:ext cx="5181600" cy="4851401"/>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84" name="Google Shape;84;p49"/>
          <p:cNvSpPr txBox="1"/>
          <p:nvPr>
            <p:ph type="title"/>
          </p:nvPr>
        </p:nvSpPr>
        <p:spPr>
          <a:xfrm>
            <a:off x="838200" y="-1"/>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6" name="Shape 16"/>
        <p:cNvGrpSpPr/>
        <p:nvPr/>
      </p:nvGrpSpPr>
      <p:grpSpPr>
        <a:xfrm>
          <a:off x="0" y="0"/>
          <a:ext cx="0" cy="0"/>
          <a:chOff x="0" y="0"/>
          <a:chExt cx="0" cy="0"/>
        </a:xfrm>
      </p:grpSpPr>
      <p:sp>
        <p:nvSpPr>
          <p:cNvPr id="17" name="Google Shape;17;p36"/>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18" name="Google Shape;18;p36"/>
          <p:cNvSpPr txBox="1"/>
          <p:nvPr>
            <p:ph idx="1" type="body"/>
          </p:nvPr>
        </p:nvSpPr>
        <p:spPr>
          <a:xfrm>
            <a:off x="838200" y="1325562"/>
            <a:ext cx="10515600" cy="485140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 name="Google Shape;19;p36"/>
          <p:cNvSpPr txBox="1"/>
          <p:nvPr>
            <p:ph type="title"/>
          </p:nvPr>
        </p:nvSpPr>
        <p:spPr>
          <a:xfrm>
            <a:off x="838200" y="-1"/>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p:spTree>
      <p:nvGrpSpPr>
        <p:cNvPr id="20" name="Shape 20"/>
        <p:cNvGrpSpPr/>
        <p:nvPr/>
      </p:nvGrpSpPr>
      <p:grpSpPr>
        <a:xfrm>
          <a:off x="0" y="0"/>
          <a:ext cx="0" cy="0"/>
          <a:chOff x="0" y="0"/>
          <a:chExt cx="0" cy="0"/>
        </a:xfrm>
      </p:grpSpPr>
      <p:sp>
        <p:nvSpPr>
          <p:cNvPr id="21" name="Google Shape;21;p37"/>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22" name="Google Shape;22;p37"/>
          <p:cNvSpPr txBox="1"/>
          <p:nvPr>
            <p:ph idx="1" type="body"/>
          </p:nvPr>
        </p:nvSpPr>
        <p:spPr>
          <a:xfrm>
            <a:off x="838200" y="1325562"/>
            <a:ext cx="5181600" cy="4851401"/>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23" name="Google Shape;23;p37"/>
          <p:cNvSpPr txBox="1"/>
          <p:nvPr>
            <p:ph type="title"/>
          </p:nvPr>
        </p:nvSpPr>
        <p:spPr>
          <a:xfrm>
            <a:off x="838200" y="-1"/>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1_Comparison">
    <p:spTree>
      <p:nvGrpSpPr>
        <p:cNvPr id="24" name="Shape 24"/>
        <p:cNvGrpSpPr/>
        <p:nvPr/>
      </p:nvGrpSpPr>
      <p:grpSpPr>
        <a:xfrm>
          <a:off x="0" y="0"/>
          <a:ext cx="0" cy="0"/>
          <a:chOff x="0" y="0"/>
          <a:chExt cx="0" cy="0"/>
        </a:xfrm>
      </p:grpSpPr>
      <p:sp>
        <p:nvSpPr>
          <p:cNvPr id="25" name="Google Shape;25;p38"/>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26" name="Google Shape;26;p38"/>
          <p:cNvSpPr txBox="1"/>
          <p:nvPr>
            <p:ph type="title"/>
          </p:nvPr>
        </p:nvSpPr>
        <p:spPr>
          <a:xfrm>
            <a:off x="839788" y="0"/>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8"/>
          <p:cNvSpPr txBox="1"/>
          <p:nvPr>
            <p:ph idx="1" type="body"/>
          </p:nvPr>
        </p:nvSpPr>
        <p:spPr>
          <a:xfrm>
            <a:off x="839788" y="1346930"/>
            <a:ext cx="5157787"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000" u="none" cap="none" strike="noStrike">
                <a:solidFill>
                  <a:srgbClr val="000000"/>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spTree>
      <p:nvGrpSpPr>
        <p:cNvPr id="28" name="Shape 28"/>
        <p:cNvGrpSpPr/>
        <p:nvPr/>
      </p:nvGrpSpPr>
      <p:grpSpPr>
        <a:xfrm>
          <a:off x="0" y="0"/>
          <a:ext cx="0" cy="0"/>
          <a:chOff x="0" y="0"/>
          <a:chExt cx="0" cy="0"/>
        </a:xfrm>
      </p:grpSpPr>
      <p:sp>
        <p:nvSpPr>
          <p:cNvPr id="29" name="Google Shape;29;p39"/>
          <p:cNvSpPr txBox="1"/>
          <p:nvPr>
            <p:ph type="title"/>
          </p:nvPr>
        </p:nvSpPr>
        <p:spPr>
          <a:xfrm>
            <a:off x="554736" y="182372"/>
            <a:ext cx="11082528" cy="73152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9"/>
          <p:cNvSpPr/>
          <p:nvPr/>
        </p:nvSpPr>
        <p:spPr>
          <a:xfrm>
            <a:off x="11312525" y="6498754"/>
            <a:ext cx="325501" cy="138499"/>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sv-SE" sz="900" u="none" cap="none" strike="noStrike">
                <a:solidFill>
                  <a:schemeClr val="dk1"/>
                </a:solidFill>
                <a:latin typeface="Arial"/>
                <a:ea typeface="Arial"/>
                <a:cs typeface="Arial"/>
                <a:sym typeface="Arial"/>
              </a:rPr>
              <a:t>‹#›</a:t>
            </a:fld>
            <a:endParaRPr b="0" i="0" sz="900" u="none" cap="none" strike="noStrike">
              <a:solidFill>
                <a:schemeClr val="dk1"/>
              </a:solidFill>
              <a:latin typeface="Arial"/>
              <a:ea typeface="Arial"/>
              <a:cs typeface="Arial"/>
              <a:sym typeface="Arial"/>
            </a:endParaRPr>
          </a:p>
        </p:txBody>
      </p:sp>
      <p:sp>
        <p:nvSpPr>
          <p:cNvPr id="31" name="Google Shape;31;p39"/>
          <p:cNvSpPr txBox="1"/>
          <p:nvPr>
            <p:ph idx="1" type="body"/>
          </p:nvPr>
        </p:nvSpPr>
        <p:spPr>
          <a:xfrm>
            <a:off x="7159752" y="78768"/>
            <a:ext cx="4480560" cy="123111"/>
          </a:xfrm>
          <a:prstGeom prst="rect">
            <a:avLst/>
          </a:prstGeom>
          <a:noFill/>
          <a:ln>
            <a:noFill/>
          </a:ln>
        </p:spPr>
        <p:txBody>
          <a:bodyPr anchorCtr="0" anchor="ctr" bIns="45700" lIns="91425" spcFirstLastPara="1" rIns="91425" wrap="square" tIns="45700">
            <a:spAutoFit/>
          </a:bodyPr>
          <a:lstStyle>
            <a:lvl1pPr indent="-228600" lvl="0" marL="457200" marR="0" rtl="0" algn="r">
              <a:lnSpc>
                <a:spcPct val="90000"/>
              </a:lnSpc>
              <a:spcBef>
                <a:spcPts val="100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1pPr>
            <a:lvl2pPr indent="-228600" lvl="1" marL="9144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2" name="Google Shape;32;p39"/>
          <p:cNvSpPr txBox="1"/>
          <p:nvPr>
            <p:ph idx="2" type="subTitle"/>
          </p:nvPr>
        </p:nvSpPr>
        <p:spPr>
          <a:xfrm>
            <a:off x="554736" y="903861"/>
            <a:ext cx="11082528" cy="276999"/>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100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1pPr>
            <a:lvl2pPr lvl="1"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1_Title Slide">
    <p:spTree>
      <p:nvGrpSpPr>
        <p:cNvPr id="33" name="Shape 33"/>
        <p:cNvGrpSpPr/>
        <p:nvPr/>
      </p:nvGrpSpPr>
      <p:grpSpPr>
        <a:xfrm>
          <a:off x="0" y="0"/>
          <a:ext cx="0" cy="0"/>
          <a:chOff x="0" y="0"/>
          <a:chExt cx="0" cy="0"/>
        </a:xfrm>
      </p:grpSpPr>
      <p:pic>
        <p:nvPicPr>
          <p:cNvPr id="34" name="Google Shape;34;p4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5" name="Google Shape;35;p40"/>
          <p:cNvSpPr txBox="1"/>
          <p:nvPr>
            <p:ph type="ctrTitle"/>
          </p:nvPr>
        </p:nvSpPr>
        <p:spPr>
          <a:xfrm>
            <a:off x="2979507" y="739739"/>
            <a:ext cx="5368965" cy="1736334"/>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4800"/>
              <a:buFont typeface="Helvetica Neue"/>
              <a:buNone/>
              <a:defRPr b="1" i="0" sz="3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0"/>
          <p:cNvSpPr txBox="1"/>
          <p:nvPr>
            <p:ph idx="1" type="subTitle"/>
          </p:nvPr>
        </p:nvSpPr>
        <p:spPr>
          <a:xfrm>
            <a:off x="2979507" y="2476073"/>
            <a:ext cx="5368965" cy="10479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600"/>
              <a:buFont typeface="Arial"/>
              <a:buNone/>
              <a:defRPr b="0" i="0" sz="2400" u="none" cap="none" strike="noStrike">
                <a:solidFill>
                  <a:schemeClr val="lt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rgbClr val="000000"/>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rgbClr val="000000"/>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bg>
      <p:bgPr>
        <a:solidFill>
          <a:schemeClr val="lt1"/>
        </a:solidFill>
      </p:bgPr>
    </p:bg>
    <p:spTree>
      <p:nvGrpSpPr>
        <p:cNvPr id="37" name="Shape 37"/>
        <p:cNvGrpSpPr/>
        <p:nvPr/>
      </p:nvGrpSpPr>
      <p:grpSpPr>
        <a:xfrm>
          <a:off x="0" y="0"/>
          <a:ext cx="0" cy="0"/>
          <a:chOff x="0" y="0"/>
          <a:chExt cx="0" cy="0"/>
        </a:xfrm>
      </p:grpSpPr>
      <p:sp>
        <p:nvSpPr>
          <p:cNvPr id="38" name="Google Shape;38;p41"/>
          <p:cNvSpPr txBox="1"/>
          <p:nvPr>
            <p:ph type="title"/>
          </p:nvPr>
        </p:nvSpPr>
        <p:spPr>
          <a:xfrm>
            <a:off x="838200" y="5556"/>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1"/>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40" name="Google Shape;40;p41"/>
          <p:cNvSpPr txBox="1"/>
          <p:nvPr>
            <p:ph idx="1" type="body"/>
          </p:nvPr>
        </p:nvSpPr>
        <p:spPr>
          <a:xfrm>
            <a:off x="838200" y="1926431"/>
            <a:ext cx="5257800" cy="4639469"/>
          </a:xfrm>
          <a:prstGeom prst="rect">
            <a:avLst/>
          </a:prstGeom>
          <a:noFill/>
          <a:ln>
            <a:noFill/>
          </a:ln>
        </p:spPr>
        <p:txBody>
          <a:bodyPr anchorCtr="0" anchor="t" bIns="90000" lIns="90000" spcFirstLastPara="1" rIns="91425" wrap="square" tIns="36000">
            <a:noAutofit/>
          </a:bodyPr>
          <a:lstStyle>
            <a:lvl1pPr indent="-228600" lvl="0" marL="457200" marR="0" rtl="0" algn="l">
              <a:lnSpc>
                <a:spcPct val="90000"/>
              </a:lnSpc>
              <a:spcBef>
                <a:spcPts val="100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1" name="Google Shape;41;p41"/>
          <p:cNvSpPr txBox="1"/>
          <p:nvPr>
            <p:ph idx="2" type="body"/>
          </p:nvPr>
        </p:nvSpPr>
        <p:spPr>
          <a:xfrm>
            <a:off x="834081" y="1321595"/>
            <a:ext cx="5183188" cy="604836"/>
          </a:xfrm>
          <a:prstGeom prst="rect">
            <a:avLst/>
          </a:prstGeom>
          <a:noFill/>
          <a:ln>
            <a:noFill/>
          </a:ln>
        </p:spPr>
        <p:txBody>
          <a:bodyPr anchorCtr="0" anchor="t" bIns="90000" lIns="91425" spcFirstLastPara="1" rIns="91425" wrap="square" tIns="360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accent5"/>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2">
    <p:bg>
      <p:bgPr>
        <a:solidFill>
          <a:schemeClr val="lt1"/>
        </a:solidFill>
      </p:bgPr>
    </p:bg>
    <p:spTree>
      <p:nvGrpSpPr>
        <p:cNvPr id="42" name="Shape 42"/>
        <p:cNvGrpSpPr/>
        <p:nvPr/>
      </p:nvGrpSpPr>
      <p:grpSpPr>
        <a:xfrm>
          <a:off x="0" y="0"/>
          <a:ext cx="0" cy="0"/>
          <a:chOff x="0" y="0"/>
          <a:chExt cx="0" cy="0"/>
        </a:xfrm>
      </p:grpSpPr>
      <p:sp>
        <p:nvSpPr>
          <p:cNvPr id="43" name="Google Shape;43;p42"/>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44" name="Google Shape;44;p42"/>
          <p:cNvSpPr txBox="1"/>
          <p:nvPr>
            <p:ph idx="1" type="body"/>
          </p:nvPr>
        </p:nvSpPr>
        <p:spPr>
          <a:xfrm>
            <a:off x="838200" y="1926431"/>
            <a:ext cx="5257800" cy="4639469"/>
          </a:xfrm>
          <a:prstGeom prst="rect">
            <a:avLst/>
          </a:prstGeom>
          <a:noFill/>
          <a:ln>
            <a:noFill/>
          </a:ln>
        </p:spPr>
        <p:txBody>
          <a:bodyPr anchorCtr="0" anchor="t" bIns="90000" lIns="90000" spcFirstLastPara="1" rIns="91425" wrap="square" tIns="36000">
            <a:noAutofit/>
          </a:bodyPr>
          <a:lstStyle>
            <a:lvl1pPr indent="-228600" lvl="0" marL="457200" marR="0" rtl="0" algn="l">
              <a:lnSpc>
                <a:spcPct val="90000"/>
              </a:lnSpc>
              <a:spcBef>
                <a:spcPts val="100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5" name="Google Shape;45;p42"/>
          <p:cNvSpPr txBox="1"/>
          <p:nvPr>
            <p:ph idx="2" type="body"/>
          </p:nvPr>
        </p:nvSpPr>
        <p:spPr>
          <a:xfrm>
            <a:off x="834081" y="1321595"/>
            <a:ext cx="5183188" cy="604836"/>
          </a:xfrm>
          <a:prstGeom prst="rect">
            <a:avLst/>
          </a:prstGeom>
          <a:noFill/>
          <a:ln>
            <a:noFill/>
          </a:ln>
        </p:spPr>
        <p:txBody>
          <a:bodyPr anchorCtr="0" anchor="t" bIns="90000" lIns="91425" spcFirstLastPara="1" rIns="91425" wrap="square" tIns="360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accent5"/>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pic>
        <p:nvPicPr>
          <p:cNvPr id="47" name="Google Shape;47;p4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8" name="Google Shape;48;p43"/>
          <p:cNvSpPr/>
          <p:nvPr/>
        </p:nvSpPr>
        <p:spPr>
          <a:xfrm>
            <a:off x="5997575" y="1316038"/>
            <a:ext cx="5540304" cy="446831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 name="Google Shape;49;p43"/>
          <p:cNvSpPr txBox="1"/>
          <p:nvPr>
            <p:ph type="title"/>
          </p:nvPr>
        </p:nvSpPr>
        <p:spPr>
          <a:xfrm>
            <a:off x="839788" y="0"/>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3"/>
          <p:cNvSpPr txBox="1"/>
          <p:nvPr>
            <p:ph idx="1" type="body"/>
          </p:nvPr>
        </p:nvSpPr>
        <p:spPr>
          <a:xfrm>
            <a:off x="839788" y="1316038"/>
            <a:ext cx="5157787" cy="46139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51" name="Google Shape;51;p43"/>
          <p:cNvSpPr txBox="1"/>
          <p:nvPr>
            <p:ph idx="2" type="body"/>
          </p:nvPr>
        </p:nvSpPr>
        <p:spPr>
          <a:xfrm>
            <a:off x="839788" y="1816278"/>
            <a:ext cx="5157787"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lt1"/>
              </a:buClr>
              <a:buSzPts val="2400"/>
              <a:buFont typeface="Arial"/>
              <a:buChar char="•"/>
              <a:defRPr b="0" i="0" sz="2000" u="none" cap="none" strike="noStrike">
                <a:solidFill>
                  <a:schemeClr val="lt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52" name="Google Shape;52;p43"/>
          <p:cNvSpPr txBox="1"/>
          <p:nvPr>
            <p:ph idx="3" type="body"/>
          </p:nvPr>
        </p:nvSpPr>
        <p:spPr>
          <a:xfrm>
            <a:off x="6172200" y="1316038"/>
            <a:ext cx="5183188" cy="46139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53" name="Google Shape;53;p43"/>
          <p:cNvSpPr txBox="1"/>
          <p:nvPr>
            <p:ph idx="4" type="body"/>
          </p:nvPr>
        </p:nvSpPr>
        <p:spPr>
          <a:xfrm>
            <a:off x="6172200" y="1816278"/>
            <a:ext cx="5183188"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lt1"/>
              </a:buClr>
              <a:buSzPts val="2400"/>
              <a:buFont typeface="Arial"/>
              <a:buChar char="•"/>
              <a:defRPr b="0" i="0" sz="2000" u="none" cap="none" strike="noStrike">
                <a:solidFill>
                  <a:schemeClr val="lt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54" name="Google Shape;54;p43"/>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theme" Target="../theme/theme1.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34"/>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11" name="Google Shape;11;p34"/>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12" name="Google Shape;12;p34"/>
          <p:cNvSpPr txBox="1"/>
          <p:nvPr>
            <p:ph type="title"/>
          </p:nvPr>
        </p:nvSpPr>
        <p:spPr>
          <a:xfrm>
            <a:off x="838200" y="0"/>
            <a:ext cx="10515600" cy="1325563"/>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hyperlink" Target="https://www.open.edu/openlearncreate/course/view.php?id=18048"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statista.com/statistics/482733/energy-consumption-worldwide-sector/" TargetMode="External"/><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2.png"/><Relationship Id="rId7"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descr="Several logos on a white background&#10;&#10;AI-generated content may be incorrect." id="89" name="Google Shape;89;g3dc49cdea3c_0_0"/>
          <p:cNvPicPr preferRelativeResize="0"/>
          <p:nvPr/>
        </p:nvPicPr>
        <p:blipFill rotWithShape="1">
          <a:blip r:embed="rId3">
            <a:alphaModFix/>
          </a:blip>
          <a:srcRect b="0" l="0" r="0" t="0"/>
          <a:stretch/>
        </p:blipFill>
        <p:spPr>
          <a:xfrm>
            <a:off x="7207403" y="4367478"/>
            <a:ext cx="4175394" cy="1837316"/>
          </a:xfrm>
          <a:prstGeom prst="rect">
            <a:avLst/>
          </a:prstGeom>
          <a:noFill/>
          <a:ln>
            <a:noFill/>
          </a:ln>
        </p:spPr>
      </p:pic>
      <p:sp>
        <p:nvSpPr>
          <p:cNvPr id="90" name="Google Shape;90;g3dc49cdea3c_0_0"/>
          <p:cNvSpPr txBox="1"/>
          <p:nvPr/>
        </p:nvSpPr>
        <p:spPr>
          <a:xfrm>
            <a:off x="2499012" y="826512"/>
            <a:ext cx="5033400" cy="461700"/>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sv-SE" sz="2400" u="none" cap="none" strike="noStrike">
                <a:solidFill>
                  <a:schemeClr val="lt1"/>
                </a:solidFill>
                <a:latin typeface="Arial"/>
                <a:ea typeface="Arial"/>
                <a:cs typeface="Arial"/>
                <a:sym typeface="Arial"/>
              </a:rPr>
              <a:t>CLEWs++ Modelling Course</a:t>
            </a:r>
            <a:endParaRPr b="0" i="0" sz="2400" u="none" cap="none" strike="noStrike">
              <a:solidFill>
                <a:srgbClr val="000000"/>
              </a:solidFill>
              <a:latin typeface="Arial"/>
              <a:ea typeface="Arial"/>
              <a:cs typeface="Arial"/>
              <a:sym typeface="Arial"/>
            </a:endParaRPr>
          </a:p>
        </p:txBody>
      </p:sp>
      <p:sp>
        <p:nvSpPr>
          <p:cNvPr id="91" name="Google Shape;91;g3dc49cdea3c_0_0"/>
          <p:cNvSpPr txBox="1"/>
          <p:nvPr/>
        </p:nvSpPr>
        <p:spPr>
          <a:xfrm>
            <a:off x="10119225" y="1950425"/>
            <a:ext cx="1772100" cy="208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sz="1000"/>
              <a:t>RECOMMENDED CITATION: Avgerinopoulos, G., Tot, M., and Kumar, S. (2026). 'Lecture 4: Industry in the CLEWs++ concept'. Climate Compatible Growth programme OpenLearn Collection [Powerpoint Lecture].  [Online]. Available at: </a:t>
            </a:r>
            <a:r>
              <a:rPr lang="sv-SE" sz="1000" u="sng">
                <a:solidFill>
                  <a:srgbClr val="4151C3"/>
                </a:solidFill>
                <a:hlinkClick r:id="rId4">
                  <a:extLst>
                    <a:ext uri="{A12FA001-AC4F-418D-AE19-62706E023703}">
                      <ahyp:hlinkClr val="tx"/>
                    </a:ext>
                  </a:extLst>
                </a:hlinkClick>
              </a:rPr>
              <a:t>https://www.open.edu/openlearncreate/course/view.php?id=18048</a:t>
            </a:r>
            <a:r>
              <a:rPr lang="sv-SE" sz="1000"/>
              <a:t> </a:t>
            </a:r>
            <a:endParaRPr sz="1000"/>
          </a:p>
        </p:txBody>
      </p:sp>
      <p:sp>
        <p:nvSpPr>
          <p:cNvPr id="92" name="Google Shape;92;g3dc49cdea3c_0_0"/>
          <p:cNvSpPr txBox="1"/>
          <p:nvPr/>
        </p:nvSpPr>
        <p:spPr>
          <a:xfrm>
            <a:off x="2719347" y="2390025"/>
            <a:ext cx="5784900" cy="1569900"/>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sv-SE" sz="3200" u="sng" cap="none" strike="noStrike">
                <a:solidFill>
                  <a:srgbClr val="FFFFFF"/>
                </a:solidFill>
                <a:latin typeface="Arial"/>
                <a:ea typeface="Arial"/>
                <a:cs typeface="Arial"/>
                <a:sym typeface="Arial"/>
              </a:rPr>
              <a:t>LECTURE </a:t>
            </a:r>
            <a:r>
              <a:rPr b="1" lang="sv-SE" sz="3200" u="sng">
                <a:solidFill>
                  <a:srgbClr val="FFFFFF"/>
                </a:solidFill>
              </a:rPr>
              <a:t>4</a:t>
            </a:r>
            <a:r>
              <a:rPr b="1" i="0" lang="sv-SE" sz="3200" u="sng" cap="none" strike="noStrike">
                <a:solidFill>
                  <a:srgbClr val="FFFFFF"/>
                </a:solidFill>
                <a:latin typeface="Arial"/>
                <a:ea typeface="Arial"/>
                <a:cs typeface="Arial"/>
                <a:sym typeface="Arial"/>
              </a:rPr>
              <a:t> </a:t>
            </a:r>
            <a:endParaRPr b="1" i="0" sz="3200" u="sng" cap="none" strike="noStrike">
              <a:solidFill>
                <a:srgbClr val="FFFFFF"/>
              </a:solidFill>
              <a:latin typeface="Arial"/>
              <a:ea typeface="Arial"/>
              <a:cs typeface="Arial"/>
              <a:sym typeface="Arial"/>
            </a:endParaRPr>
          </a:p>
          <a:p>
            <a:pPr indent="0" lvl="0" marL="0" rtl="0" algn="l">
              <a:spcBef>
                <a:spcPts val="0"/>
              </a:spcBef>
              <a:spcAft>
                <a:spcPts val="0"/>
              </a:spcAft>
              <a:buClr>
                <a:schemeClr val="dk1"/>
              </a:buClr>
              <a:buSzPts val="4400"/>
              <a:buFont typeface="Arial"/>
              <a:buNone/>
            </a:pPr>
            <a:r>
              <a:rPr b="1" lang="sv-SE" sz="3200">
                <a:solidFill>
                  <a:schemeClr val="lt1"/>
                </a:solidFill>
              </a:rPr>
              <a:t>Industry in the </a:t>
            </a:r>
            <a:endParaRPr>
              <a:solidFill>
                <a:schemeClr val="dk1"/>
              </a:solidFill>
            </a:endParaRPr>
          </a:p>
          <a:p>
            <a:pPr indent="0" lvl="0" marL="0" rtl="0" algn="l">
              <a:spcBef>
                <a:spcPts val="0"/>
              </a:spcBef>
              <a:spcAft>
                <a:spcPts val="0"/>
              </a:spcAft>
              <a:buClr>
                <a:schemeClr val="dk1"/>
              </a:buClr>
              <a:buSzPts val="4400"/>
              <a:buFont typeface="Arial"/>
              <a:buNone/>
            </a:pPr>
            <a:r>
              <a:rPr b="1" lang="sv-SE" sz="3200">
                <a:solidFill>
                  <a:schemeClr val="lt1"/>
                </a:solidFill>
              </a:rPr>
              <a:t>CLEWs++ concept</a:t>
            </a:r>
            <a:endParaRPr b="1" sz="32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3dc49cdea3c_0_217"/>
          <p:cNvSpPr txBox="1"/>
          <p:nvPr/>
        </p:nvSpPr>
        <p:spPr>
          <a:xfrm>
            <a:off x="576000" y="288000"/>
            <a:ext cx="10361700" cy="576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Arial"/>
              <a:buNone/>
            </a:pPr>
            <a:r>
              <a:rPr b="1" i="0" lang="sv-SE" sz="2800" u="none" cap="none" strike="noStrike">
                <a:solidFill>
                  <a:srgbClr val="FF0000"/>
                </a:solidFill>
                <a:latin typeface="Arial"/>
                <a:ea typeface="Arial"/>
                <a:cs typeface="Arial"/>
                <a:sym typeface="Arial"/>
              </a:rPr>
              <a:t>Low-Temperature Process Heat (LPH)</a:t>
            </a:r>
            <a:endParaRPr b="0" i="0" sz="1400" u="none" cap="none" strike="noStrike">
              <a:solidFill>
                <a:srgbClr val="FF0000"/>
              </a:solidFill>
              <a:latin typeface="Arial"/>
              <a:ea typeface="Arial"/>
              <a:cs typeface="Arial"/>
              <a:sym typeface="Arial"/>
            </a:endParaRPr>
          </a:p>
        </p:txBody>
      </p:sp>
      <p:sp>
        <p:nvSpPr>
          <p:cNvPr id="317" name="Google Shape;317;g3dc49cdea3c_0_217"/>
          <p:cNvSpPr txBox="1"/>
          <p:nvPr/>
        </p:nvSpPr>
        <p:spPr>
          <a:xfrm>
            <a:off x="6050831" y="849600"/>
            <a:ext cx="5896200" cy="55824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1000"/>
              </a:spcBef>
              <a:spcAft>
                <a:spcPts val="0"/>
              </a:spcAft>
              <a:buClr>
                <a:srgbClr val="000000"/>
              </a:buClr>
              <a:buSzPts val="1500"/>
              <a:buFont typeface="Noto Sans Symbols"/>
              <a:buChar char="❑"/>
            </a:pPr>
            <a:r>
              <a:rPr b="1" i="0" lang="sv-SE" sz="1500" u="none" cap="none" strike="noStrike">
                <a:solidFill>
                  <a:srgbClr val="000000"/>
                </a:solidFill>
                <a:latin typeface="Arial"/>
                <a:ea typeface="Arial"/>
                <a:cs typeface="Arial"/>
                <a:sym typeface="Arial"/>
              </a:rPr>
              <a:t>Low-temperature process heat (LPH) is typically associated with light industry </a:t>
            </a:r>
            <a:r>
              <a:rPr b="0" i="0" lang="sv-SE" sz="1500" u="none" cap="none" strike="noStrike">
                <a:solidFill>
                  <a:srgbClr val="000000"/>
                </a:solidFill>
                <a:latin typeface="Arial"/>
                <a:ea typeface="Arial"/>
                <a:cs typeface="Arial"/>
                <a:sym typeface="Arial"/>
              </a:rPr>
              <a:t>(e.g. food production, textile industry and similar where energy intensities are low).</a:t>
            </a:r>
            <a:endParaRPr b="0" i="0" sz="1500" u="none" cap="none" strike="noStrike">
              <a:solidFill>
                <a:srgbClr val="000000"/>
              </a:solidFill>
              <a:latin typeface="Arial"/>
              <a:ea typeface="Arial"/>
              <a:cs typeface="Arial"/>
              <a:sym typeface="Arial"/>
            </a:endParaRPr>
          </a:p>
          <a:p>
            <a:pPr indent="-285750" lvl="0" marL="285750" marR="0" rtl="0" algn="l">
              <a:lnSpc>
                <a:spcPct val="100000"/>
              </a:lnSpc>
              <a:spcBef>
                <a:spcPts val="1000"/>
              </a:spcBef>
              <a:spcAft>
                <a:spcPts val="0"/>
              </a:spcAft>
              <a:buClr>
                <a:srgbClr val="000000"/>
              </a:buClr>
              <a:buSzPts val="1500"/>
              <a:buFont typeface="Noto Sans Symbols"/>
              <a:buChar char="❑"/>
            </a:pPr>
            <a:r>
              <a:rPr b="0" i="0" lang="sv-SE" sz="1500" u="none" cap="none" strike="noStrike">
                <a:solidFill>
                  <a:srgbClr val="000000"/>
                </a:solidFill>
                <a:latin typeface="Arial"/>
                <a:ea typeface="Arial"/>
                <a:cs typeface="Arial"/>
                <a:sym typeface="Arial"/>
              </a:rPr>
              <a:t>In the CLEWs++ concept, this currently includes the </a:t>
            </a:r>
            <a:r>
              <a:rPr b="1" i="0" lang="sv-SE" sz="1500" u="none" cap="none" strike="noStrike">
                <a:solidFill>
                  <a:srgbClr val="000000"/>
                </a:solidFill>
                <a:latin typeface="Arial"/>
                <a:ea typeface="Arial"/>
                <a:cs typeface="Arial"/>
                <a:sym typeface="Arial"/>
              </a:rPr>
              <a:t>Other Chemicals and Other Industry sectors.</a:t>
            </a:r>
            <a:endParaRPr b="1" i="0" sz="1500" u="none" cap="none" strike="noStrike">
              <a:solidFill>
                <a:srgbClr val="000000"/>
              </a:solidFill>
              <a:latin typeface="Arial"/>
              <a:ea typeface="Arial"/>
              <a:cs typeface="Arial"/>
              <a:sym typeface="Arial"/>
            </a:endParaRPr>
          </a:p>
          <a:p>
            <a:pPr indent="-285750" lvl="0" marL="285750" marR="0" rtl="0" algn="l">
              <a:lnSpc>
                <a:spcPct val="100000"/>
              </a:lnSpc>
              <a:spcBef>
                <a:spcPts val="1000"/>
              </a:spcBef>
              <a:spcAft>
                <a:spcPts val="0"/>
              </a:spcAft>
              <a:buClr>
                <a:srgbClr val="000000"/>
              </a:buClr>
              <a:buSzPts val="1500"/>
              <a:buFont typeface="Noto Sans Symbols"/>
              <a:buChar char="❑"/>
            </a:pPr>
            <a:r>
              <a:rPr b="0" i="0" lang="sv-SE" sz="1500" u="none" cap="none" strike="noStrike">
                <a:solidFill>
                  <a:srgbClr val="000000"/>
                </a:solidFill>
                <a:latin typeface="Arial"/>
                <a:ea typeface="Arial"/>
                <a:cs typeface="Arial"/>
                <a:sym typeface="Arial"/>
              </a:rPr>
              <a:t>Similar to high-temperature process heat, LPH can be supplied using all three fossil fuels, biomass, and hydrogen. In addition, industrial heat pumps (using electricity as an input) and the direct use of district heat are also available options. </a:t>
            </a:r>
            <a:endParaRPr b="0" i="0" sz="1500" u="none" cap="none" strike="noStrike">
              <a:solidFill>
                <a:srgbClr val="000000"/>
              </a:solidFill>
              <a:latin typeface="Arial"/>
              <a:ea typeface="Arial"/>
              <a:cs typeface="Arial"/>
              <a:sym typeface="Arial"/>
            </a:endParaRPr>
          </a:p>
          <a:p>
            <a:pPr indent="-285750" lvl="0" marL="285750" marR="0" rtl="0" algn="l">
              <a:lnSpc>
                <a:spcPct val="100000"/>
              </a:lnSpc>
              <a:spcBef>
                <a:spcPts val="1000"/>
              </a:spcBef>
              <a:spcAft>
                <a:spcPts val="0"/>
              </a:spcAft>
              <a:buClr>
                <a:srgbClr val="000000"/>
              </a:buClr>
              <a:buSzPts val="1500"/>
              <a:buFont typeface="Noto Sans Symbols"/>
              <a:buChar char="❑"/>
            </a:pPr>
            <a:r>
              <a:rPr b="1" i="0" lang="sv-SE" sz="1500" u="none" cap="none" strike="noStrike">
                <a:solidFill>
                  <a:srgbClr val="000000"/>
                </a:solidFill>
                <a:latin typeface="Arial"/>
                <a:ea typeface="Arial"/>
                <a:cs typeface="Arial"/>
                <a:sym typeface="Arial"/>
              </a:rPr>
              <a:t>Hydrogen, industrial heat pumps, and district heat use are low-carbon solutions,</a:t>
            </a:r>
            <a:r>
              <a:rPr b="0" i="0" lang="sv-SE" sz="1500" u="none" cap="none" strike="noStrike">
                <a:solidFill>
                  <a:srgbClr val="000000"/>
                </a:solidFill>
                <a:latin typeface="Arial"/>
                <a:ea typeface="Arial"/>
                <a:cs typeface="Arial"/>
                <a:sym typeface="Arial"/>
              </a:rPr>
              <a:t> and as a result the application of </a:t>
            </a:r>
            <a:r>
              <a:rPr b="1" i="0" lang="sv-SE" sz="1500" u="none" cap="none" strike="noStrike">
                <a:solidFill>
                  <a:srgbClr val="000000"/>
                </a:solidFill>
                <a:latin typeface="Arial"/>
                <a:ea typeface="Arial"/>
                <a:cs typeface="Arial"/>
                <a:sym typeface="Arial"/>
              </a:rPr>
              <a:t>carbon capture and storage (CCS) is less common for LPH.</a:t>
            </a:r>
            <a:endParaRPr b="1" i="0" sz="1500" u="none" cap="none" strike="noStrike">
              <a:solidFill>
                <a:srgbClr val="000000"/>
              </a:solidFill>
              <a:latin typeface="Arial"/>
              <a:ea typeface="Arial"/>
              <a:cs typeface="Arial"/>
              <a:sym typeface="Arial"/>
            </a:endParaRPr>
          </a:p>
          <a:p>
            <a:pPr indent="-285750" lvl="0" marL="285750" marR="0" rtl="0" algn="l">
              <a:lnSpc>
                <a:spcPct val="100000"/>
              </a:lnSpc>
              <a:spcBef>
                <a:spcPts val="1000"/>
              </a:spcBef>
              <a:spcAft>
                <a:spcPts val="0"/>
              </a:spcAft>
              <a:buClr>
                <a:srgbClr val="000000"/>
              </a:buClr>
              <a:buSzPts val="1500"/>
              <a:buFont typeface="Noto Sans Symbols"/>
              <a:buChar char="❑"/>
            </a:pPr>
            <a:r>
              <a:rPr b="0" i="0" lang="sv-SE" sz="1500" u="none" cap="none" strike="noStrike">
                <a:solidFill>
                  <a:srgbClr val="000000"/>
                </a:solidFill>
                <a:latin typeface="Arial"/>
                <a:ea typeface="Arial"/>
                <a:cs typeface="Arial"/>
                <a:sym typeface="Arial"/>
              </a:rPr>
              <a:t>While </a:t>
            </a:r>
            <a:r>
              <a:rPr b="1" i="0" lang="sv-SE" sz="1500" u="none" cap="none" strike="noStrike">
                <a:solidFill>
                  <a:srgbClr val="000000"/>
                </a:solidFill>
                <a:latin typeface="Arial"/>
                <a:ea typeface="Arial"/>
                <a:cs typeface="Arial"/>
                <a:sym typeface="Arial"/>
              </a:rPr>
              <a:t>direct use of electricity</a:t>
            </a:r>
            <a:r>
              <a:rPr b="0" i="0" lang="sv-SE" sz="1500" u="none" cap="none" strike="noStrike">
                <a:solidFill>
                  <a:srgbClr val="000000"/>
                </a:solidFill>
                <a:latin typeface="Arial"/>
                <a:ea typeface="Arial"/>
                <a:cs typeface="Arial"/>
                <a:sym typeface="Arial"/>
              </a:rPr>
              <a:t> for industrial heat generation does occur in practice, it is not explicitly modelled in the CLEWs++ concept. Existing use is implicitly captured within sectoral electricity demand, while future electrification of heat is assumed to be primarily delivered through industrial heat pumps, which provide a </a:t>
            </a:r>
            <a:r>
              <a:rPr b="1" i="0" lang="sv-SE" sz="1500" u="none" cap="none" strike="noStrike">
                <a:solidFill>
                  <a:srgbClr val="000000"/>
                </a:solidFill>
                <a:latin typeface="Arial"/>
                <a:ea typeface="Arial"/>
                <a:cs typeface="Arial"/>
                <a:sym typeface="Arial"/>
              </a:rPr>
              <a:t>more efficient use of electricity</a:t>
            </a:r>
            <a:r>
              <a:rPr b="0" i="0" lang="sv-SE" sz="1500" u="none" cap="none" strike="noStrike">
                <a:solidFill>
                  <a:srgbClr val="000000"/>
                </a:solidFill>
                <a:latin typeface="Arial"/>
                <a:ea typeface="Arial"/>
                <a:cs typeface="Arial"/>
                <a:sym typeface="Arial"/>
              </a:rPr>
              <a:t> and are therefore typically more competitive.</a:t>
            </a:r>
            <a:br>
              <a:rPr b="0" i="0" lang="sv-SE" sz="1500" u="none" cap="none" strike="noStrike">
                <a:solidFill>
                  <a:srgbClr val="000000"/>
                </a:solidFill>
                <a:latin typeface="Arial"/>
                <a:ea typeface="Arial"/>
                <a:cs typeface="Arial"/>
                <a:sym typeface="Arial"/>
              </a:rPr>
            </a:br>
            <a:endParaRPr b="0" i="0" sz="1500" u="none" cap="none" strike="noStrike">
              <a:solidFill>
                <a:srgbClr val="000000"/>
              </a:solidFill>
              <a:latin typeface="Arial"/>
              <a:ea typeface="Arial"/>
              <a:cs typeface="Arial"/>
              <a:sym typeface="Arial"/>
            </a:endParaRPr>
          </a:p>
          <a:p>
            <a:pPr indent="-196850" lvl="0" marL="285750" marR="0" rtl="0" algn="just">
              <a:lnSpc>
                <a:spcPct val="100000"/>
              </a:lnSpc>
              <a:spcBef>
                <a:spcPts val="1000"/>
              </a:spcBef>
              <a:spcAft>
                <a:spcPts val="0"/>
              </a:spcAft>
              <a:buClr>
                <a:srgbClr val="000000"/>
              </a:buClr>
              <a:buSzPts val="1400"/>
              <a:buFont typeface="Noto Sans Symbols"/>
              <a:buNone/>
            </a:pPr>
            <a:r>
              <a:t/>
            </a:r>
            <a:endParaRPr b="0" i="0" sz="1500" u="none" cap="none" strike="noStrike">
              <a:solidFill>
                <a:srgbClr val="000000"/>
              </a:solidFill>
              <a:latin typeface="Arial"/>
              <a:ea typeface="Arial"/>
              <a:cs typeface="Arial"/>
              <a:sym typeface="Arial"/>
            </a:endParaRPr>
          </a:p>
        </p:txBody>
      </p:sp>
      <p:sp>
        <p:nvSpPr>
          <p:cNvPr id="318" name="Google Shape;318;g3dc49cdea3c_0_217"/>
          <p:cNvSpPr/>
          <p:nvPr/>
        </p:nvSpPr>
        <p:spPr>
          <a:xfrm>
            <a:off x="1180200" y="1158000"/>
            <a:ext cx="23346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400" u="none" cap="none" strike="noStrike">
                <a:solidFill>
                  <a:srgbClr val="FFFFFF"/>
                </a:solidFill>
                <a:latin typeface="Arial"/>
                <a:ea typeface="Arial"/>
                <a:cs typeface="Arial"/>
                <a:sym typeface="Arial"/>
              </a:rPr>
              <a:t>Industry LPH with biomass</a:t>
            </a:r>
            <a:endParaRPr b="0" i="0" sz="1400" u="none" cap="none" strike="noStrike">
              <a:solidFill>
                <a:srgbClr val="000000"/>
              </a:solidFill>
              <a:latin typeface="Arial"/>
              <a:ea typeface="Arial"/>
              <a:cs typeface="Arial"/>
              <a:sym typeface="Arial"/>
            </a:endParaRPr>
          </a:p>
        </p:txBody>
      </p:sp>
      <p:cxnSp>
        <p:nvCxnSpPr>
          <p:cNvPr id="319" name="Google Shape;319;g3dc49cdea3c_0_217"/>
          <p:cNvCxnSpPr/>
          <p:nvPr/>
        </p:nvCxnSpPr>
        <p:spPr>
          <a:xfrm>
            <a:off x="289175" y="1384713"/>
            <a:ext cx="8910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sp>
        <p:nvSpPr>
          <p:cNvPr id="320" name="Google Shape;320;g3dc49cdea3c_0_217"/>
          <p:cNvSpPr/>
          <p:nvPr/>
        </p:nvSpPr>
        <p:spPr>
          <a:xfrm>
            <a:off x="1180200" y="1780450"/>
            <a:ext cx="23346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50"/>
              <a:buFont typeface="Arial"/>
              <a:buNone/>
            </a:pPr>
            <a:r>
              <a:rPr b="0" i="0" lang="sv-SE" sz="1400" u="none" cap="none" strike="noStrike">
                <a:solidFill>
                  <a:schemeClr val="lt1"/>
                </a:solidFill>
                <a:latin typeface="Arial"/>
                <a:ea typeface="Arial"/>
                <a:cs typeface="Arial"/>
                <a:sym typeface="Arial"/>
              </a:rPr>
              <a:t>Industry LPH with coal</a:t>
            </a:r>
            <a:endParaRPr b="0" i="0" sz="1400" u="none" cap="none" strike="noStrike">
              <a:solidFill>
                <a:srgbClr val="FFFFFF"/>
              </a:solidFill>
              <a:latin typeface="Arial"/>
              <a:ea typeface="Arial"/>
              <a:cs typeface="Arial"/>
              <a:sym typeface="Arial"/>
            </a:endParaRPr>
          </a:p>
        </p:txBody>
      </p:sp>
      <p:cxnSp>
        <p:nvCxnSpPr>
          <p:cNvPr id="321" name="Google Shape;321;g3dc49cdea3c_0_217"/>
          <p:cNvCxnSpPr/>
          <p:nvPr/>
        </p:nvCxnSpPr>
        <p:spPr>
          <a:xfrm>
            <a:off x="289175" y="2007163"/>
            <a:ext cx="8910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sp>
        <p:nvSpPr>
          <p:cNvPr id="322" name="Google Shape;322;g3dc49cdea3c_0_217"/>
          <p:cNvSpPr/>
          <p:nvPr/>
        </p:nvSpPr>
        <p:spPr>
          <a:xfrm>
            <a:off x="1180200" y="2402900"/>
            <a:ext cx="23346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50"/>
              <a:buFont typeface="Arial"/>
              <a:buNone/>
            </a:pPr>
            <a:r>
              <a:rPr b="0" i="0" lang="sv-SE" sz="1400" u="none" cap="none" strike="noStrike">
                <a:solidFill>
                  <a:schemeClr val="lt1"/>
                </a:solidFill>
                <a:latin typeface="Arial"/>
                <a:ea typeface="Arial"/>
                <a:cs typeface="Arial"/>
                <a:sym typeface="Arial"/>
              </a:rPr>
              <a:t>Industry LPH with hydrogen</a:t>
            </a:r>
            <a:endParaRPr b="0" i="0" sz="1400" u="none" cap="none" strike="noStrike">
              <a:solidFill>
                <a:schemeClr val="lt1"/>
              </a:solidFill>
              <a:latin typeface="Arial"/>
              <a:ea typeface="Arial"/>
              <a:cs typeface="Arial"/>
              <a:sym typeface="Arial"/>
            </a:endParaRPr>
          </a:p>
        </p:txBody>
      </p:sp>
      <p:cxnSp>
        <p:nvCxnSpPr>
          <p:cNvPr id="323" name="Google Shape;323;g3dc49cdea3c_0_217"/>
          <p:cNvCxnSpPr/>
          <p:nvPr/>
        </p:nvCxnSpPr>
        <p:spPr>
          <a:xfrm>
            <a:off x="289175" y="2629613"/>
            <a:ext cx="8910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sp>
        <p:nvSpPr>
          <p:cNvPr id="324" name="Google Shape;324;g3dc49cdea3c_0_217"/>
          <p:cNvSpPr/>
          <p:nvPr/>
        </p:nvSpPr>
        <p:spPr>
          <a:xfrm>
            <a:off x="1180200" y="3025350"/>
            <a:ext cx="23346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50"/>
              <a:buFont typeface="Arial"/>
              <a:buNone/>
            </a:pPr>
            <a:r>
              <a:rPr b="0" i="0" lang="sv-SE" sz="1400" u="none" cap="none" strike="noStrike">
                <a:solidFill>
                  <a:schemeClr val="lt1"/>
                </a:solidFill>
                <a:latin typeface="Arial"/>
                <a:ea typeface="Arial"/>
                <a:cs typeface="Arial"/>
                <a:sym typeface="Arial"/>
              </a:rPr>
              <a:t>Industry LPH with natural gas</a:t>
            </a:r>
            <a:endParaRPr b="0" i="0" sz="1400" u="none" cap="none" strike="noStrike">
              <a:solidFill>
                <a:srgbClr val="FFFFFF"/>
              </a:solidFill>
              <a:latin typeface="Arial"/>
              <a:ea typeface="Arial"/>
              <a:cs typeface="Arial"/>
              <a:sym typeface="Arial"/>
            </a:endParaRPr>
          </a:p>
        </p:txBody>
      </p:sp>
      <p:cxnSp>
        <p:nvCxnSpPr>
          <p:cNvPr id="325" name="Google Shape;325;g3dc49cdea3c_0_217"/>
          <p:cNvCxnSpPr/>
          <p:nvPr/>
        </p:nvCxnSpPr>
        <p:spPr>
          <a:xfrm>
            <a:off x="289175" y="3252063"/>
            <a:ext cx="8910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sp>
        <p:nvSpPr>
          <p:cNvPr id="326" name="Google Shape;326;g3dc49cdea3c_0_217"/>
          <p:cNvSpPr/>
          <p:nvPr/>
        </p:nvSpPr>
        <p:spPr>
          <a:xfrm>
            <a:off x="1180200" y="3647800"/>
            <a:ext cx="23346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50"/>
              <a:buFont typeface="Arial"/>
              <a:buNone/>
            </a:pPr>
            <a:r>
              <a:rPr b="0" i="0" lang="sv-SE" sz="1400" u="none" cap="none" strike="noStrike">
                <a:solidFill>
                  <a:schemeClr val="lt1"/>
                </a:solidFill>
                <a:latin typeface="Arial"/>
                <a:ea typeface="Arial"/>
                <a:cs typeface="Arial"/>
                <a:sym typeface="Arial"/>
              </a:rPr>
              <a:t>Industry LPH with oil</a:t>
            </a:r>
            <a:endParaRPr b="0" i="0" sz="1400" u="none" cap="none" strike="noStrike">
              <a:solidFill>
                <a:srgbClr val="FFFFFF"/>
              </a:solidFill>
              <a:latin typeface="Arial"/>
              <a:ea typeface="Arial"/>
              <a:cs typeface="Arial"/>
              <a:sym typeface="Arial"/>
            </a:endParaRPr>
          </a:p>
        </p:txBody>
      </p:sp>
      <p:cxnSp>
        <p:nvCxnSpPr>
          <p:cNvPr id="327" name="Google Shape;327;g3dc49cdea3c_0_217"/>
          <p:cNvCxnSpPr/>
          <p:nvPr/>
        </p:nvCxnSpPr>
        <p:spPr>
          <a:xfrm>
            <a:off x="3716475" y="1398142"/>
            <a:ext cx="0" cy="372900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cxnSp>
        <p:nvCxnSpPr>
          <p:cNvPr id="328" name="Google Shape;328;g3dc49cdea3c_0_217"/>
          <p:cNvCxnSpPr/>
          <p:nvPr/>
        </p:nvCxnSpPr>
        <p:spPr>
          <a:xfrm rot="10800000">
            <a:off x="3514566" y="1408586"/>
            <a:ext cx="201900" cy="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cxnSp>
        <p:nvCxnSpPr>
          <p:cNvPr id="329" name="Google Shape;329;g3dc49cdea3c_0_217"/>
          <p:cNvCxnSpPr/>
          <p:nvPr/>
        </p:nvCxnSpPr>
        <p:spPr>
          <a:xfrm rot="10800000">
            <a:off x="3514566" y="3885561"/>
            <a:ext cx="201900" cy="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cxnSp>
        <p:nvCxnSpPr>
          <p:cNvPr id="330" name="Google Shape;330;g3dc49cdea3c_0_217"/>
          <p:cNvCxnSpPr/>
          <p:nvPr/>
        </p:nvCxnSpPr>
        <p:spPr>
          <a:xfrm rot="10800000">
            <a:off x="3514566" y="3275336"/>
            <a:ext cx="201900" cy="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cxnSp>
        <p:nvCxnSpPr>
          <p:cNvPr id="331" name="Google Shape;331;g3dc49cdea3c_0_217"/>
          <p:cNvCxnSpPr/>
          <p:nvPr/>
        </p:nvCxnSpPr>
        <p:spPr>
          <a:xfrm rot="10800000">
            <a:off x="3514566" y="2635636"/>
            <a:ext cx="201900" cy="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cxnSp>
        <p:nvCxnSpPr>
          <p:cNvPr id="332" name="Google Shape;332;g3dc49cdea3c_0_217"/>
          <p:cNvCxnSpPr/>
          <p:nvPr/>
        </p:nvCxnSpPr>
        <p:spPr>
          <a:xfrm rot="10800000">
            <a:off x="3514566" y="2030436"/>
            <a:ext cx="201900" cy="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cxnSp>
        <p:nvCxnSpPr>
          <p:cNvPr id="333" name="Google Shape;333;g3dc49cdea3c_0_217"/>
          <p:cNvCxnSpPr/>
          <p:nvPr/>
        </p:nvCxnSpPr>
        <p:spPr>
          <a:xfrm>
            <a:off x="3718858" y="3552246"/>
            <a:ext cx="7488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sp>
        <p:nvSpPr>
          <p:cNvPr id="334" name="Google Shape;334;g3dc49cdea3c_0_217"/>
          <p:cNvSpPr txBox="1"/>
          <p:nvPr/>
        </p:nvSpPr>
        <p:spPr>
          <a:xfrm>
            <a:off x="407063" y="1107801"/>
            <a:ext cx="6552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335" name="Google Shape;335;g3dc49cdea3c_0_217"/>
          <p:cNvSpPr txBox="1"/>
          <p:nvPr/>
        </p:nvSpPr>
        <p:spPr>
          <a:xfrm>
            <a:off x="407063" y="1730251"/>
            <a:ext cx="6552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336" name="Google Shape;336;g3dc49cdea3c_0_217"/>
          <p:cNvSpPr txBox="1"/>
          <p:nvPr/>
        </p:nvSpPr>
        <p:spPr>
          <a:xfrm>
            <a:off x="407063" y="2352701"/>
            <a:ext cx="6552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337" name="Google Shape;337;g3dc49cdea3c_0_217"/>
          <p:cNvSpPr txBox="1"/>
          <p:nvPr/>
        </p:nvSpPr>
        <p:spPr>
          <a:xfrm>
            <a:off x="407063" y="2975151"/>
            <a:ext cx="6552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338" name="Google Shape;338;g3dc49cdea3c_0_217"/>
          <p:cNvSpPr txBox="1"/>
          <p:nvPr/>
        </p:nvSpPr>
        <p:spPr>
          <a:xfrm>
            <a:off x="3661518" y="3275326"/>
            <a:ext cx="8031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H</a:t>
            </a:r>
            <a:endParaRPr b="0" i="0" sz="1400" u="none" cap="none" strike="noStrike">
              <a:solidFill>
                <a:srgbClr val="000000"/>
              </a:solidFill>
              <a:latin typeface="Arial"/>
              <a:ea typeface="Arial"/>
              <a:cs typeface="Arial"/>
              <a:sym typeface="Arial"/>
            </a:endParaRPr>
          </a:p>
        </p:txBody>
      </p:sp>
      <p:sp>
        <p:nvSpPr>
          <p:cNvPr id="339" name="Google Shape;339;g3dc49cdea3c_0_217"/>
          <p:cNvSpPr/>
          <p:nvPr/>
        </p:nvSpPr>
        <p:spPr>
          <a:xfrm>
            <a:off x="1180200" y="4270250"/>
            <a:ext cx="23346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50"/>
              <a:buFont typeface="Arial"/>
              <a:buNone/>
            </a:pPr>
            <a:r>
              <a:rPr b="0" i="0" lang="sv-SE" sz="1400" u="none" cap="none" strike="noStrike">
                <a:solidFill>
                  <a:schemeClr val="lt1"/>
                </a:solidFill>
                <a:latin typeface="Arial"/>
                <a:ea typeface="Arial"/>
                <a:cs typeface="Arial"/>
                <a:sym typeface="Arial"/>
              </a:rPr>
              <a:t>District heating for industries</a:t>
            </a:r>
            <a:endParaRPr b="0" i="0" sz="1400" u="none" cap="none" strike="noStrike">
              <a:solidFill>
                <a:schemeClr val="lt1"/>
              </a:solidFill>
              <a:latin typeface="Arial"/>
              <a:ea typeface="Arial"/>
              <a:cs typeface="Arial"/>
              <a:sym typeface="Arial"/>
            </a:endParaRPr>
          </a:p>
        </p:txBody>
      </p:sp>
      <p:sp>
        <p:nvSpPr>
          <p:cNvPr id="340" name="Google Shape;340;g3dc49cdea3c_0_217"/>
          <p:cNvSpPr/>
          <p:nvPr/>
        </p:nvSpPr>
        <p:spPr>
          <a:xfrm>
            <a:off x="1180200" y="4892700"/>
            <a:ext cx="23346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50"/>
              <a:buFont typeface="Arial"/>
              <a:buNone/>
            </a:pPr>
            <a:r>
              <a:rPr b="0" i="0" lang="sv-SE" sz="1400" u="none" cap="none" strike="noStrike">
                <a:solidFill>
                  <a:schemeClr val="lt1"/>
                </a:solidFill>
                <a:latin typeface="Arial"/>
                <a:ea typeface="Arial"/>
                <a:cs typeface="Arial"/>
                <a:sym typeface="Arial"/>
              </a:rPr>
              <a:t>Industrial heat pumps</a:t>
            </a:r>
            <a:endParaRPr b="0" i="0" sz="1400" u="none" cap="none" strike="noStrike">
              <a:solidFill>
                <a:srgbClr val="000000"/>
              </a:solidFill>
              <a:latin typeface="Arial"/>
              <a:ea typeface="Arial"/>
              <a:cs typeface="Arial"/>
              <a:sym typeface="Arial"/>
            </a:endParaRPr>
          </a:p>
        </p:txBody>
      </p:sp>
      <p:cxnSp>
        <p:nvCxnSpPr>
          <p:cNvPr id="341" name="Google Shape;341;g3dc49cdea3c_0_217"/>
          <p:cNvCxnSpPr/>
          <p:nvPr/>
        </p:nvCxnSpPr>
        <p:spPr>
          <a:xfrm>
            <a:off x="289175" y="5119413"/>
            <a:ext cx="8910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sp>
        <p:nvSpPr>
          <p:cNvPr id="342" name="Google Shape;342;g3dc49cdea3c_0_217"/>
          <p:cNvSpPr txBox="1"/>
          <p:nvPr/>
        </p:nvSpPr>
        <p:spPr>
          <a:xfrm>
            <a:off x="407063" y="4842501"/>
            <a:ext cx="6552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G</a:t>
            </a:r>
            <a:endParaRPr b="0" i="0" sz="1400" u="none" cap="none" strike="noStrike">
              <a:solidFill>
                <a:srgbClr val="000000"/>
              </a:solidFill>
              <a:latin typeface="Arial"/>
              <a:ea typeface="Arial"/>
              <a:cs typeface="Arial"/>
              <a:sym typeface="Arial"/>
            </a:endParaRPr>
          </a:p>
        </p:txBody>
      </p:sp>
      <p:cxnSp>
        <p:nvCxnSpPr>
          <p:cNvPr id="343" name="Google Shape;343;g3dc49cdea3c_0_217"/>
          <p:cNvCxnSpPr/>
          <p:nvPr/>
        </p:nvCxnSpPr>
        <p:spPr>
          <a:xfrm rot="10800000">
            <a:off x="3514566" y="5119436"/>
            <a:ext cx="201900" cy="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cxnSp>
        <p:nvCxnSpPr>
          <p:cNvPr id="344" name="Google Shape;344;g3dc49cdea3c_0_217"/>
          <p:cNvCxnSpPr/>
          <p:nvPr/>
        </p:nvCxnSpPr>
        <p:spPr>
          <a:xfrm rot="10800000">
            <a:off x="3514566" y="4509211"/>
            <a:ext cx="201900" cy="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cxnSp>
        <p:nvCxnSpPr>
          <p:cNvPr id="345" name="Google Shape;345;g3dc49cdea3c_0_217"/>
          <p:cNvCxnSpPr/>
          <p:nvPr/>
        </p:nvCxnSpPr>
        <p:spPr>
          <a:xfrm>
            <a:off x="289175" y="3874513"/>
            <a:ext cx="8910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sp>
        <p:nvSpPr>
          <p:cNvPr id="346" name="Google Shape;346;g3dc49cdea3c_0_217"/>
          <p:cNvSpPr txBox="1"/>
          <p:nvPr/>
        </p:nvSpPr>
        <p:spPr>
          <a:xfrm>
            <a:off x="407063" y="3597600"/>
            <a:ext cx="6552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E</a:t>
            </a:r>
            <a:endParaRPr b="0" i="0" sz="1400" u="none" cap="none" strike="noStrike">
              <a:solidFill>
                <a:srgbClr val="000000"/>
              </a:solidFill>
              <a:latin typeface="Arial"/>
              <a:ea typeface="Arial"/>
              <a:cs typeface="Arial"/>
              <a:sym typeface="Arial"/>
            </a:endParaRPr>
          </a:p>
        </p:txBody>
      </p:sp>
      <p:cxnSp>
        <p:nvCxnSpPr>
          <p:cNvPr id="347" name="Google Shape;347;g3dc49cdea3c_0_217"/>
          <p:cNvCxnSpPr/>
          <p:nvPr/>
        </p:nvCxnSpPr>
        <p:spPr>
          <a:xfrm>
            <a:off x="289175" y="4547163"/>
            <a:ext cx="8910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sp>
        <p:nvSpPr>
          <p:cNvPr id="348" name="Google Shape;348;g3dc49cdea3c_0_217"/>
          <p:cNvSpPr txBox="1"/>
          <p:nvPr/>
        </p:nvSpPr>
        <p:spPr>
          <a:xfrm>
            <a:off x="407063" y="4270251"/>
            <a:ext cx="6552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F</a:t>
            </a:r>
            <a:endParaRPr b="0" i="0" sz="1400" u="none" cap="none" strike="noStrike">
              <a:solidFill>
                <a:srgbClr val="000000"/>
              </a:solidFill>
              <a:latin typeface="Arial"/>
              <a:ea typeface="Arial"/>
              <a:cs typeface="Arial"/>
              <a:sym typeface="Arial"/>
            </a:endParaRPr>
          </a:p>
        </p:txBody>
      </p:sp>
      <p:sp>
        <p:nvSpPr>
          <p:cNvPr id="349" name="Google Shape;349;g3dc49cdea3c_0_217"/>
          <p:cNvSpPr txBox="1"/>
          <p:nvPr/>
        </p:nvSpPr>
        <p:spPr>
          <a:xfrm>
            <a:off x="3918141" y="3736050"/>
            <a:ext cx="2065500" cy="2493600"/>
          </a:xfrm>
          <a:prstGeom prst="rect">
            <a:avLst/>
          </a:prstGeom>
          <a:noFill/>
          <a:ln cap="flat" cmpd="sng" w="28575">
            <a:solidFill>
              <a:srgbClr val="910C2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sv-SE" sz="1300" u="none" cap="none" strike="noStrike">
                <a:solidFill>
                  <a:srgbClr val="000000"/>
                </a:solidFill>
                <a:latin typeface="Arial"/>
                <a:ea typeface="Arial"/>
                <a:cs typeface="Arial"/>
                <a:sym typeface="Arial"/>
              </a:rPr>
              <a:t>Commodity Key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A = Biomass</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B = Coal</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300" u="none" cap="none" strike="noStrike">
                <a:solidFill>
                  <a:schemeClr val="dk1"/>
                </a:solidFill>
                <a:latin typeface="Arial"/>
                <a:ea typeface="Arial"/>
                <a:cs typeface="Arial"/>
                <a:sym typeface="Arial"/>
              </a:rPr>
              <a:t>C = Hydrogen</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D = Natural gas</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E = Oil</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F = Heat after district heating transmission</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G = </a:t>
            </a:r>
            <a:r>
              <a:rPr b="0" i="0" lang="sv-SE" sz="1300" u="none" cap="none" strike="noStrike">
                <a:solidFill>
                  <a:schemeClr val="dk1"/>
                </a:solidFill>
                <a:latin typeface="Arial"/>
                <a:ea typeface="Arial"/>
                <a:cs typeface="Arial"/>
                <a:sym typeface="Arial"/>
              </a:rPr>
              <a:t>Industrial electricity</a:t>
            </a:r>
            <a:endParaRPr/>
          </a:p>
          <a:p>
            <a:pPr indent="0" lvl="0" marL="0" marR="0" rtl="0" algn="l">
              <a:lnSpc>
                <a:spcPct val="100000"/>
              </a:lnSpc>
              <a:spcBef>
                <a:spcPts val="0"/>
              </a:spcBef>
              <a:spcAft>
                <a:spcPts val="0"/>
              </a:spcAft>
              <a:buNone/>
            </a:pPr>
            <a:r>
              <a:rPr b="0" i="0" lang="sv-SE" sz="1300" u="none" cap="none" strike="noStrike">
                <a:solidFill>
                  <a:srgbClr val="000000"/>
                </a:solidFill>
                <a:latin typeface="Arial"/>
                <a:ea typeface="Arial"/>
                <a:cs typeface="Arial"/>
                <a:sym typeface="Arial"/>
              </a:rPr>
              <a:t>H = Industrial low-temperature process heat</a:t>
            </a:r>
            <a:endParaRPr b="0" i="0" sz="1300" u="none" cap="none" strike="noStrike">
              <a:solidFill>
                <a:srgbClr val="000000"/>
              </a:solidFill>
              <a:latin typeface="Arial"/>
              <a:ea typeface="Arial"/>
              <a:cs typeface="Arial"/>
              <a:sym typeface="Arial"/>
            </a:endParaRPr>
          </a:p>
        </p:txBody>
      </p:sp>
      <p:sp>
        <p:nvSpPr>
          <p:cNvPr id="350" name="Google Shape;350;g3dc49cdea3c_0_217"/>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g3dc49cdea3c_0_256"/>
          <p:cNvSpPr txBox="1"/>
          <p:nvPr/>
        </p:nvSpPr>
        <p:spPr>
          <a:xfrm>
            <a:off x="576000" y="288000"/>
            <a:ext cx="10361700" cy="576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Arial"/>
              <a:buNone/>
            </a:pPr>
            <a:r>
              <a:rPr b="1" i="0" lang="sv-SE" sz="2800" u="none" cap="none" strike="noStrike">
                <a:solidFill>
                  <a:srgbClr val="FF0000"/>
                </a:solidFill>
                <a:latin typeface="Arial"/>
                <a:ea typeface="Arial"/>
                <a:cs typeface="Arial"/>
                <a:sym typeface="Arial"/>
              </a:rPr>
              <a:t>Petrochemical sector</a:t>
            </a:r>
            <a:endParaRPr b="0" i="0" sz="1400" u="none" cap="none" strike="noStrike">
              <a:solidFill>
                <a:srgbClr val="FF0000"/>
              </a:solidFill>
              <a:latin typeface="Arial"/>
              <a:ea typeface="Arial"/>
              <a:cs typeface="Arial"/>
              <a:sym typeface="Arial"/>
            </a:endParaRPr>
          </a:p>
        </p:txBody>
      </p:sp>
      <p:sp>
        <p:nvSpPr>
          <p:cNvPr id="357" name="Google Shape;357;g3dc49cdea3c_0_256"/>
          <p:cNvSpPr txBox="1"/>
          <p:nvPr/>
        </p:nvSpPr>
        <p:spPr>
          <a:xfrm>
            <a:off x="4710303" y="660900"/>
            <a:ext cx="7038900" cy="5536200"/>
          </a:xfrm>
          <a:prstGeom prst="rect">
            <a:avLst/>
          </a:prstGeom>
          <a:noFill/>
          <a:ln>
            <a:noFill/>
          </a:ln>
        </p:spPr>
        <p:txBody>
          <a:bodyPr anchorCtr="0" anchor="t" bIns="45700" lIns="91425" spcFirstLastPara="1" rIns="91425" wrap="square" tIns="45700">
            <a:spAutoFit/>
          </a:bodyPr>
          <a:lstStyle/>
          <a:p>
            <a:pPr indent="-279400" lvl="0" marL="285750" marR="0" rtl="0" algn="l">
              <a:lnSpc>
                <a:spcPct val="100000"/>
              </a:lnSpc>
              <a:spcBef>
                <a:spcPts val="1000"/>
              </a:spcBef>
              <a:spcAft>
                <a:spcPts val="0"/>
              </a:spcAft>
              <a:buClr>
                <a:srgbClr val="000000"/>
              </a:buClr>
              <a:buSzPts val="1300"/>
              <a:buFont typeface="Noto Sans Symbols"/>
              <a:buChar char="❑"/>
            </a:pPr>
            <a:r>
              <a:rPr b="1" i="0" lang="sv-SE" sz="1300" u="none" cap="none" strike="noStrike">
                <a:solidFill>
                  <a:srgbClr val="000000"/>
                </a:solidFill>
                <a:latin typeface="Arial"/>
                <a:ea typeface="Arial"/>
                <a:cs typeface="Arial"/>
                <a:sym typeface="Arial"/>
              </a:rPr>
              <a:t>Petrochemicals constitute the largest chemical subsector</a:t>
            </a:r>
            <a:r>
              <a:rPr b="0" i="0" lang="sv-SE" sz="1300" u="none" cap="none" strike="noStrike">
                <a:solidFill>
                  <a:srgbClr val="000000"/>
                </a:solidFill>
                <a:latin typeface="Arial"/>
                <a:ea typeface="Arial"/>
                <a:cs typeface="Arial"/>
                <a:sym typeface="Arial"/>
              </a:rPr>
              <a:t> in terms of both production volume and revenue. They include products such as ethylene, propylene, and other intermediates used to manufacture plastics and a wide range of final goods. In the CLEWs++ concept, petrochemicals are typically </a:t>
            </a:r>
            <a:r>
              <a:rPr b="1" i="0" lang="sv-SE" sz="1300" u="none" cap="none" strike="noStrike">
                <a:solidFill>
                  <a:srgbClr val="000000"/>
                </a:solidFill>
                <a:latin typeface="Arial"/>
                <a:ea typeface="Arial"/>
                <a:cs typeface="Arial"/>
                <a:sym typeface="Arial"/>
              </a:rPr>
              <a:t>modelled as a single sector.</a:t>
            </a:r>
            <a:endParaRPr b="1" i="0" sz="1300" u="none" cap="none" strike="noStrike">
              <a:solidFill>
                <a:srgbClr val="000000"/>
              </a:solidFill>
              <a:latin typeface="Arial"/>
              <a:ea typeface="Arial"/>
              <a:cs typeface="Arial"/>
              <a:sym typeface="Arial"/>
            </a:endParaRPr>
          </a:p>
          <a:p>
            <a:pPr indent="-279400" lvl="0" marL="285750" marR="0" rtl="0" algn="l">
              <a:lnSpc>
                <a:spcPct val="100000"/>
              </a:lnSpc>
              <a:spcBef>
                <a:spcPts val="1000"/>
              </a:spcBef>
              <a:spcAft>
                <a:spcPts val="0"/>
              </a:spcAft>
              <a:buClr>
                <a:srgbClr val="000000"/>
              </a:buClr>
              <a:buSzPts val="1300"/>
              <a:buFont typeface="Noto Sans Symbols"/>
              <a:buChar char="❑"/>
            </a:pPr>
            <a:r>
              <a:rPr b="0" i="0" lang="sv-SE" sz="1300" u="none" cap="none" strike="noStrike">
                <a:solidFill>
                  <a:srgbClr val="000000"/>
                </a:solidFill>
                <a:latin typeface="Arial"/>
                <a:ea typeface="Arial"/>
                <a:cs typeface="Arial"/>
                <a:sym typeface="Arial"/>
              </a:rPr>
              <a:t>The sector requires </a:t>
            </a:r>
            <a:r>
              <a:rPr b="1" i="0" lang="sv-SE" sz="1300" u="none" cap="none" strike="noStrike">
                <a:solidFill>
                  <a:srgbClr val="000000"/>
                </a:solidFill>
                <a:latin typeface="Arial"/>
                <a:ea typeface="Arial"/>
                <a:cs typeface="Arial"/>
                <a:sym typeface="Arial"/>
              </a:rPr>
              <a:t>three main inputs: electricity, high-temperature process heat (HPH), and hydrocarbon feedstock (i.e energy products used for non-energy processes).</a:t>
            </a:r>
            <a:r>
              <a:rPr b="0" i="0" lang="sv-SE" sz="1300" u="none" cap="none" strike="noStrike">
                <a:solidFill>
                  <a:srgbClr val="000000"/>
                </a:solidFill>
                <a:latin typeface="Arial"/>
                <a:ea typeface="Arial"/>
                <a:cs typeface="Arial"/>
                <a:sym typeface="Arial"/>
              </a:rPr>
              <a:t> </a:t>
            </a:r>
            <a:endParaRPr b="0" i="0" sz="1300" u="none" cap="none" strike="noStrike">
              <a:solidFill>
                <a:srgbClr val="000000"/>
              </a:solidFill>
              <a:latin typeface="Arial"/>
              <a:ea typeface="Arial"/>
              <a:cs typeface="Arial"/>
              <a:sym typeface="Arial"/>
            </a:endParaRPr>
          </a:p>
          <a:p>
            <a:pPr indent="-279400" lvl="0" marL="285750" marR="0" rtl="0" algn="l">
              <a:lnSpc>
                <a:spcPct val="100000"/>
              </a:lnSpc>
              <a:spcBef>
                <a:spcPts val="1000"/>
              </a:spcBef>
              <a:spcAft>
                <a:spcPts val="0"/>
              </a:spcAft>
              <a:buClr>
                <a:srgbClr val="000000"/>
              </a:buClr>
              <a:buSzPts val="1300"/>
              <a:buFont typeface="Noto Sans Symbols"/>
              <a:buChar char="❑"/>
            </a:pPr>
            <a:r>
              <a:rPr b="1" i="0" lang="sv-SE" sz="1300" u="none" cap="none" strike="noStrike">
                <a:solidFill>
                  <a:srgbClr val="000000"/>
                </a:solidFill>
                <a:latin typeface="Arial"/>
                <a:ea typeface="Arial"/>
                <a:cs typeface="Arial"/>
                <a:sym typeface="Arial"/>
              </a:rPr>
              <a:t>The feedstock can in principle be derived from any of the three fossil fuels; however, oil is by far the most commonly used in the petrochemical industry. </a:t>
            </a:r>
            <a:r>
              <a:rPr b="0" i="0" lang="sv-SE" sz="1300" u="none" cap="none" strike="noStrike">
                <a:solidFill>
                  <a:srgbClr val="000000"/>
                </a:solidFill>
                <a:latin typeface="Arial"/>
                <a:ea typeface="Arial"/>
                <a:cs typeface="Arial"/>
                <a:sym typeface="Arial"/>
              </a:rPr>
              <a:t>The technologies that convert fossil fuels into hydrocarbon feedstock are modelled as accounting technologies, included solely to facilitate system representation.</a:t>
            </a:r>
            <a:endParaRPr b="0" i="0" sz="1300" u="none" cap="none" strike="noStrike">
              <a:solidFill>
                <a:srgbClr val="000000"/>
              </a:solidFill>
              <a:latin typeface="Arial"/>
              <a:ea typeface="Arial"/>
              <a:cs typeface="Arial"/>
              <a:sym typeface="Arial"/>
            </a:endParaRPr>
          </a:p>
          <a:p>
            <a:pPr indent="-279400" lvl="0" marL="285750" marR="0" rtl="0" algn="l">
              <a:lnSpc>
                <a:spcPct val="100000"/>
              </a:lnSpc>
              <a:spcBef>
                <a:spcPts val="1000"/>
              </a:spcBef>
              <a:spcAft>
                <a:spcPts val="0"/>
              </a:spcAft>
              <a:buClr>
                <a:srgbClr val="000000"/>
              </a:buClr>
              <a:buSzPts val="1300"/>
              <a:buFont typeface="Noto Sans Symbols"/>
              <a:buChar char="❑"/>
            </a:pPr>
            <a:r>
              <a:rPr b="1" i="0" lang="sv-SE" sz="1300" u="none" cap="none" strike="noStrike">
                <a:solidFill>
                  <a:srgbClr val="000000"/>
                </a:solidFill>
                <a:latin typeface="Arial"/>
                <a:ea typeface="Arial"/>
                <a:cs typeface="Arial"/>
                <a:sym typeface="Arial"/>
              </a:rPr>
              <a:t>For technical and process-related reasons, oil is a significantly more suitable feedstock. </a:t>
            </a:r>
            <a:r>
              <a:rPr b="0" i="0" lang="sv-SE" sz="1300" u="none" cap="none" strike="noStrike">
                <a:solidFill>
                  <a:srgbClr val="000000"/>
                </a:solidFill>
                <a:latin typeface="Arial"/>
                <a:ea typeface="Arial"/>
                <a:cs typeface="Arial"/>
                <a:sym typeface="Arial"/>
              </a:rPr>
              <a:t>As a result, while coal and gas may be cheaper, in the CLEWs++ concept they are generally treated as vintage fuels only, with </a:t>
            </a:r>
            <a:r>
              <a:rPr b="1" i="0" lang="sv-SE" sz="1300" u="none" cap="none" strike="noStrike">
                <a:solidFill>
                  <a:srgbClr val="000000"/>
                </a:solidFill>
                <a:latin typeface="Arial"/>
                <a:ea typeface="Arial"/>
                <a:cs typeface="Arial"/>
                <a:sym typeface="Arial"/>
              </a:rPr>
              <a:t>all future investment requirements met using oil-based feedstock.</a:t>
            </a:r>
            <a:endParaRPr b="1" i="0" sz="1300" u="none" cap="none" strike="noStrike">
              <a:solidFill>
                <a:srgbClr val="000000"/>
              </a:solidFill>
              <a:latin typeface="Arial"/>
              <a:ea typeface="Arial"/>
              <a:cs typeface="Arial"/>
              <a:sym typeface="Arial"/>
            </a:endParaRPr>
          </a:p>
          <a:p>
            <a:pPr indent="-279400" lvl="0" marL="285750" marR="0" rtl="0" algn="l">
              <a:lnSpc>
                <a:spcPct val="100000"/>
              </a:lnSpc>
              <a:spcBef>
                <a:spcPts val="1000"/>
              </a:spcBef>
              <a:spcAft>
                <a:spcPts val="0"/>
              </a:spcAft>
              <a:buClr>
                <a:srgbClr val="000000"/>
              </a:buClr>
              <a:buSzPts val="1300"/>
              <a:buFont typeface="Noto Sans Symbols"/>
              <a:buChar char="❑"/>
            </a:pPr>
            <a:r>
              <a:rPr b="0" i="0" lang="sv-SE" sz="1300" u="none" cap="none" strike="noStrike">
                <a:solidFill>
                  <a:srgbClr val="000000"/>
                </a:solidFill>
                <a:latin typeface="Arial"/>
                <a:ea typeface="Arial"/>
                <a:cs typeface="Arial"/>
                <a:sym typeface="Arial"/>
              </a:rPr>
              <a:t>In the CLEWs++ concept, </a:t>
            </a:r>
            <a:r>
              <a:rPr b="1" i="0" lang="sv-SE" sz="1300" u="none" cap="none" strike="noStrike">
                <a:solidFill>
                  <a:srgbClr val="000000"/>
                </a:solidFill>
                <a:latin typeface="Arial"/>
                <a:ea typeface="Arial"/>
                <a:cs typeface="Arial"/>
                <a:sym typeface="Arial"/>
              </a:rPr>
              <a:t>demand for petrochemicals is proxied through feedstock use for petrochemical produciton, expressed in energy units (e.g. PJ). </a:t>
            </a:r>
            <a:r>
              <a:rPr b="0" i="0" lang="sv-SE" sz="1300" u="none" cap="none" strike="noStrike">
                <a:solidFill>
                  <a:srgbClr val="000000"/>
                </a:solidFill>
                <a:latin typeface="Arial"/>
                <a:ea typeface="Arial"/>
                <a:cs typeface="Arial"/>
                <a:sym typeface="Arial"/>
              </a:rPr>
              <a:t>Energy balances typically report chemical energy (mostly HPH) and non-energy use together. To calibrate petrochemicals within CLEWs++, feedstock requirements must be calculated first based on literature review around petrochemical production (as energy balances typically do not differentiate between non-energy use by subsector). </a:t>
            </a:r>
            <a:endParaRPr b="0" i="0" sz="1300" u="none" cap="none" strike="noStrike">
              <a:solidFill>
                <a:srgbClr val="000000"/>
              </a:solidFill>
              <a:latin typeface="Arial"/>
              <a:ea typeface="Arial"/>
              <a:cs typeface="Arial"/>
              <a:sym typeface="Arial"/>
            </a:endParaRPr>
          </a:p>
          <a:p>
            <a:pPr indent="-279400" lvl="0" marL="285750" marR="0" rtl="0" algn="l">
              <a:lnSpc>
                <a:spcPct val="100000"/>
              </a:lnSpc>
              <a:spcBef>
                <a:spcPts val="1000"/>
              </a:spcBef>
              <a:spcAft>
                <a:spcPts val="0"/>
              </a:spcAft>
              <a:buClr>
                <a:srgbClr val="000000"/>
              </a:buClr>
              <a:buSzPts val="1300"/>
              <a:buFont typeface="Noto Sans Symbols"/>
              <a:buChar char="❑"/>
            </a:pPr>
            <a:r>
              <a:rPr b="0" i="0" lang="sv-SE" sz="1300" u="none" cap="none" strike="noStrike">
                <a:solidFill>
                  <a:srgbClr val="000000"/>
                </a:solidFill>
                <a:latin typeface="Arial"/>
                <a:ea typeface="Arial"/>
                <a:cs typeface="Arial"/>
                <a:sym typeface="Arial"/>
              </a:rPr>
              <a:t>High-temperature process heat demand is then usually derived from feedstock needs using a standard ratio, while electricity demand is more case-specific and requires separate assessment.</a:t>
            </a:r>
            <a:endParaRPr b="0" i="0" sz="1300" u="none" cap="none" strike="noStrike">
              <a:solidFill>
                <a:srgbClr val="000000"/>
              </a:solidFill>
              <a:latin typeface="Arial"/>
              <a:ea typeface="Arial"/>
              <a:cs typeface="Arial"/>
              <a:sym typeface="Arial"/>
            </a:endParaRPr>
          </a:p>
        </p:txBody>
      </p:sp>
      <p:sp>
        <p:nvSpPr>
          <p:cNvPr id="358" name="Google Shape;358;g3dc49cdea3c_0_256"/>
          <p:cNvSpPr/>
          <p:nvPr/>
        </p:nvSpPr>
        <p:spPr>
          <a:xfrm>
            <a:off x="1386174" y="1147347"/>
            <a:ext cx="2079300" cy="533700"/>
          </a:xfrm>
          <a:prstGeom prst="roundRect">
            <a:avLst>
              <a:gd fmla="val 16667" name="adj"/>
            </a:avLst>
          </a:prstGeom>
          <a:solidFill>
            <a:srgbClr val="6C0819"/>
          </a:solidFill>
          <a:ln cap="flat" cmpd="sng" w="28375">
            <a:solidFill>
              <a:srgbClr val="000D2C"/>
            </a:solidFill>
            <a:prstDash val="solid"/>
            <a:round/>
            <a:headEnd len="sm" w="sm" type="none"/>
            <a:tailEnd len="sm" w="sm" type="none"/>
          </a:ln>
        </p:spPr>
        <p:txBody>
          <a:bodyPr anchorCtr="0" anchor="ctr" bIns="51025" lIns="102100" spcFirstLastPara="1" rIns="102100" wrap="square" tIns="51025">
            <a:noAutofit/>
          </a:bodyPr>
          <a:lstStyle/>
          <a:p>
            <a:pPr indent="0" lvl="0" marL="0" marR="0" rtl="0" algn="ctr">
              <a:lnSpc>
                <a:spcPct val="100000"/>
              </a:lnSpc>
              <a:spcBef>
                <a:spcPts val="0"/>
              </a:spcBef>
              <a:spcAft>
                <a:spcPts val="0"/>
              </a:spcAft>
              <a:buClr>
                <a:srgbClr val="000000"/>
              </a:buClr>
              <a:buSzPts val="1508"/>
              <a:buFont typeface="Arial"/>
              <a:buNone/>
            </a:pPr>
            <a:r>
              <a:rPr b="0" i="0" lang="sv-SE" sz="1405" u="none" cap="none" strike="noStrike">
                <a:solidFill>
                  <a:srgbClr val="FFFFFF"/>
                </a:solidFill>
                <a:latin typeface="Arial"/>
                <a:ea typeface="Arial"/>
                <a:cs typeface="Arial"/>
                <a:sym typeface="Arial"/>
              </a:rPr>
              <a:t>Coal as petrochemical feedstock</a:t>
            </a:r>
            <a:endParaRPr b="0" i="0" sz="1405" u="none" cap="none" strike="noStrike">
              <a:solidFill>
                <a:srgbClr val="000000"/>
              </a:solidFill>
              <a:latin typeface="Arial"/>
              <a:ea typeface="Arial"/>
              <a:cs typeface="Arial"/>
              <a:sym typeface="Arial"/>
            </a:endParaRPr>
          </a:p>
        </p:txBody>
      </p:sp>
      <p:cxnSp>
        <p:nvCxnSpPr>
          <p:cNvPr id="359" name="Google Shape;359;g3dc49cdea3c_0_256"/>
          <p:cNvCxnSpPr/>
          <p:nvPr/>
        </p:nvCxnSpPr>
        <p:spPr>
          <a:xfrm>
            <a:off x="679200" y="1400543"/>
            <a:ext cx="706800" cy="0"/>
          </a:xfrm>
          <a:prstGeom prst="straightConnector1">
            <a:avLst/>
          </a:prstGeom>
          <a:noFill/>
          <a:ln cap="flat" cmpd="sng" w="31925">
            <a:solidFill>
              <a:srgbClr val="6C0819"/>
            </a:solidFill>
            <a:prstDash val="solid"/>
            <a:round/>
            <a:headEnd len="sm" w="sm" type="none"/>
            <a:tailEnd len="med" w="med" type="triangle"/>
          </a:ln>
          <a:effectLst>
            <a:outerShdw blurRad="44670" rotWithShape="0" dir="5400000" dist="22335">
              <a:srgbClr val="000000">
                <a:alpha val="37250"/>
              </a:srgbClr>
            </a:outerShdw>
          </a:effectLst>
        </p:spPr>
      </p:cxnSp>
      <p:sp>
        <p:nvSpPr>
          <p:cNvPr id="360" name="Google Shape;360;g3dc49cdea3c_0_256"/>
          <p:cNvSpPr/>
          <p:nvPr/>
        </p:nvSpPr>
        <p:spPr>
          <a:xfrm>
            <a:off x="1386174" y="1842473"/>
            <a:ext cx="2079300" cy="533700"/>
          </a:xfrm>
          <a:prstGeom prst="roundRect">
            <a:avLst>
              <a:gd fmla="val 16667" name="adj"/>
            </a:avLst>
          </a:prstGeom>
          <a:solidFill>
            <a:srgbClr val="6C0819"/>
          </a:solidFill>
          <a:ln cap="flat" cmpd="sng" w="28375">
            <a:solidFill>
              <a:srgbClr val="000D2C"/>
            </a:solidFill>
            <a:prstDash val="solid"/>
            <a:round/>
            <a:headEnd len="sm" w="sm" type="none"/>
            <a:tailEnd len="sm" w="sm" type="none"/>
          </a:ln>
        </p:spPr>
        <p:txBody>
          <a:bodyPr anchorCtr="0" anchor="ctr" bIns="51025" lIns="102100" spcFirstLastPara="1" rIns="102100" wrap="square" tIns="51025">
            <a:noAutofit/>
          </a:bodyPr>
          <a:lstStyle/>
          <a:p>
            <a:pPr indent="0" lvl="0" marL="0" marR="0" rtl="0" algn="ctr">
              <a:lnSpc>
                <a:spcPct val="100000"/>
              </a:lnSpc>
              <a:spcBef>
                <a:spcPts val="0"/>
              </a:spcBef>
              <a:spcAft>
                <a:spcPts val="0"/>
              </a:spcAft>
              <a:buClr>
                <a:schemeClr val="dk1"/>
              </a:buClr>
              <a:buSzPts val="1508"/>
              <a:buFont typeface="Arial"/>
              <a:buNone/>
            </a:pPr>
            <a:r>
              <a:rPr b="0" i="0" lang="sv-SE" sz="1300" u="none" cap="none" strike="noStrike">
                <a:solidFill>
                  <a:schemeClr val="lt1"/>
                </a:solidFill>
                <a:latin typeface="Arial"/>
                <a:ea typeface="Arial"/>
                <a:cs typeface="Arial"/>
                <a:sym typeface="Arial"/>
              </a:rPr>
              <a:t>Natural gas as petrochemical feedstock</a:t>
            </a:r>
            <a:endParaRPr b="0" i="0" sz="1300" u="none" cap="none" strike="noStrike">
              <a:solidFill>
                <a:srgbClr val="000000"/>
              </a:solidFill>
              <a:latin typeface="Arial"/>
              <a:ea typeface="Arial"/>
              <a:cs typeface="Arial"/>
              <a:sym typeface="Arial"/>
            </a:endParaRPr>
          </a:p>
        </p:txBody>
      </p:sp>
      <p:cxnSp>
        <p:nvCxnSpPr>
          <p:cNvPr id="361" name="Google Shape;361;g3dc49cdea3c_0_256"/>
          <p:cNvCxnSpPr/>
          <p:nvPr/>
        </p:nvCxnSpPr>
        <p:spPr>
          <a:xfrm>
            <a:off x="679200" y="2095669"/>
            <a:ext cx="706800" cy="0"/>
          </a:xfrm>
          <a:prstGeom prst="straightConnector1">
            <a:avLst/>
          </a:prstGeom>
          <a:noFill/>
          <a:ln cap="flat" cmpd="sng" w="31925">
            <a:solidFill>
              <a:srgbClr val="6C0819"/>
            </a:solidFill>
            <a:prstDash val="solid"/>
            <a:round/>
            <a:headEnd len="sm" w="sm" type="none"/>
            <a:tailEnd len="med" w="med" type="triangle"/>
          </a:ln>
          <a:effectLst>
            <a:outerShdw blurRad="44670" rotWithShape="0" dir="5400000" dist="22335">
              <a:srgbClr val="000000">
                <a:alpha val="37250"/>
              </a:srgbClr>
            </a:outerShdw>
          </a:effectLst>
        </p:spPr>
      </p:cxnSp>
      <p:sp>
        <p:nvSpPr>
          <p:cNvPr id="362" name="Google Shape;362;g3dc49cdea3c_0_256"/>
          <p:cNvSpPr/>
          <p:nvPr/>
        </p:nvSpPr>
        <p:spPr>
          <a:xfrm>
            <a:off x="1386174" y="2537600"/>
            <a:ext cx="2079300" cy="533700"/>
          </a:xfrm>
          <a:prstGeom prst="roundRect">
            <a:avLst>
              <a:gd fmla="val 16667" name="adj"/>
            </a:avLst>
          </a:prstGeom>
          <a:solidFill>
            <a:srgbClr val="6C0819"/>
          </a:solidFill>
          <a:ln cap="flat" cmpd="sng" w="28375">
            <a:solidFill>
              <a:srgbClr val="000D2C"/>
            </a:solidFill>
            <a:prstDash val="solid"/>
            <a:round/>
            <a:headEnd len="sm" w="sm" type="none"/>
            <a:tailEnd len="sm" w="sm" type="none"/>
          </a:ln>
        </p:spPr>
        <p:txBody>
          <a:bodyPr anchorCtr="0" anchor="ctr" bIns="51025" lIns="102100" spcFirstLastPara="1" rIns="102100" wrap="square" tIns="51025">
            <a:noAutofit/>
          </a:bodyPr>
          <a:lstStyle/>
          <a:p>
            <a:pPr indent="0" lvl="0" marL="0" marR="0" rtl="0" algn="ctr">
              <a:lnSpc>
                <a:spcPct val="100000"/>
              </a:lnSpc>
              <a:spcBef>
                <a:spcPts val="0"/>
              </a:spcBef>
              <a:spcAft>
                <a:spcPts val="0"/>
              </a:spcAft>
              <a:buClr>
                <a:schemeClr val="dk1"/>
              </a:buClr>
              <a:buSzPts val="1508"/>
              <a:buFont typeface="Arial"/>
              <a:buNone/>
            </a:pPr>
            <a:r>
              <a:rPr b="0" i="0" lang="sv-SE" sz="1405" u="none" cap="none" strike="noStrike">
                <a:solidFill>
                  <a:schemeClr val="lt1"/>
                </a:solidFill>
                <a:latin typeface="Arial"/>
                <a:ea typeface="Arial"/>
                <a:cs typeface="Arial"/>
                <a:sym typeface="Arial"/>
              </a:rPr>
              <a:t>Oil as petrochemical feedstock</a:t>
            </a:r>
            <a:endParaRPr b="0" i="0" sz="1405" u="none" cap="none" strike="noStrike">
              <a:solidFill>
                <a:srgbClr val="000000"/>
              </a:solidFill>
              <a:latin typeface="Arial"/>
              <a:ea typeface="Arial"/>
              <a:cs typeface="Arial"/>
              <a:sym typeface="Arial"/>
            </a:endParaRPr>
          </a:p>
        </p:txBody>
      </p:sp>
      <p:cxnSp>
        <p:nvCxnSpPr>
          <p:cNvPr id="363" name="Google Shape;363;g3dc49cdea3c_0_256"/>
          <p:cNvCxnSpPr/>
          <p:nvPr/>
        </p:nvCxnSpPr>
        <p:spPr>
          <a:xfrm>
            <a:off x="679200" y="2790794"/>
            <a:ext cx="706800" cy="0"/>
          </a:xfrm>
          <a:prstGeom prst="straightConnector1">
            <a:avLst/>
          </a:prstGeom>
          <a:noFill/>
          <a:ln cap="flat" cmpd="sng" w="31925">
            <a:solidFill>
              <a:srgbClr val="6C0819"/>
            </a:solidFill>
            <a:prstDash val="solid"/>
            <a:round/>
            <a:headEnd len="sm" w="sm" type="none"/>
            <a:tailEnd len="med" w="med" type="triangle"/>
          </a:ln>
          <a:effectLst>
            <a:outerShdw blurRad="44670" rotWithShape="0" dir="5400000" dist="22335">
              <a:srgbClr val="000000">
                <a:alpha val="37250"/>
              </a:srgbClr>
            </a:outerShdw>
          </a:effectLst>
        </p:spPr>
      </p:cxnSp>
      <p:cxnSp>
        <p:nvCxnSpPr>
          <p:cNvPr id="364" name="Google Shape;364;g3dc49cdea3c_0_256"/>
          <p:cNvCxnSpPr/>
          <p:nvPr/>
        </p:nvCxnSpPr>
        <p:spPr>
          <a:xfrm>
            <a:off x="3649595" y="1400543"/>
            <a:ext cx="0" cy="1417200"/>
          </a:xfrm>
          <a:prstGeom prst="straightConnector1">
            <a:avLst/>
          </a:prstGeom>
          <a:noFill/>
          <a:ln cap="flat" cmpd="sng" w="42550">
            <a:solidFill>
              <a:srgbClr val="6C0819"/>
            </a:solidFill>
            <a:prstDash val="solid"/>
            <a:round/>
            <a:headEnd len="sm" w="sm" type="none"/>
            <a:tailEnd len="sm" w="sm" type="none"/>
          </a:ln>
          <a:effectLst>
            <a:outerShdw blurRad="44670" rotWithShape="0" dir="5400000" dist="22335">
              <a:srgbClr val="000000">
                <a:alpha val="37250"/>
              </a:srgbClr>
            </a:outerShdw>
          </a:effectLst>
        </p:spPr>
      </p:cxnSp>
      <p:cxnSp>
        <p:nvCxnSpPr>
          <p:cNvPr id="365" name="Google Shape;365;g3dc49cdea3c_0_256"/>
          <p:cNvCxnSpPr/>
          <p:nvPr/>
        </p:nvCxnSpPr>
        <p:spPr>
          <a:xfrm rot="10800000">
            <a:off x="3465435" y="2804454"/>
            <a:ext cx="205500" cy="0"/>
          </a:xfrm>
          <a:prstGeom prst="straightConnector1">
            <a:avLst/>
          </a:prstGeom>
          <a:noFill/>
          <a:ln cap="flat" cmpd="sng" w="42550">
            <a:solidFill>
              <a:srgbClr val="6C0819"/>
            </a:solidFill>
            <a:prstDash val="solid"/>
            <a:round/>
            <a:headEnd len="sm" w="sm" type="none"/>
            <a:tailEnd len="sm" w="sm" type="none"/>
          </a:ln>
          <a:effectLst>
            <a:outerShdw blurRad="44670" rotWithShape="0" dir="5400000" dist="22335">
              <a:srgbClr val="000000">
                <a:alpha val="37250"/>
              </a:srgbClr>
            </a:outerShdw>
          </a:effectLst>
        </p:spPr>
      </p:cxnSp>
      <p:cxnSp>
        <p:nvCxnSpPr>
          <p:cNvPr id="366" name="Google Shape;366;g3dc49cdea3c_0_256"/>
          <p:cNvCxnSpPr/>
          <p:nvPr/>
        </p:nvCxnSpPr>
        <p:spPr>
          <a:xfrm rot="10800000">
            <a:off x="3465397" y="2090066"/>
            <a:ext cx="184200" cy="0"/>
          </a:xfrm>
          <a:prstGeom prst="straightConnector1">
            <a:avLst/>
          </a:prstGeom>
          <a:noFill/>
          <a:ln cap="flat" cmpd="sng" w="42550">
            <a:solidFill>
              <a:srgbClr val="6C0819"/>
            </a:solidFill>
            <a:prstDash val="solid"/>
            <a:round/>
            <a:headEnd len="sm" w="sm" type="none"/>
            <a:tailEnd len="sm" w="sm" type="none"/>
          </a:ln>
          <a:effectLst>
            <a:outerShdw blurRad="44670" rotWithShape="0" dir="5400000" dist="22335">
              <a:srgbClr val="000000">
                <a:alpha val="37250"/>
              </a:srgbClr>
            </a:outerShdw>
          </a:effectLst>
        </p:spPr>
      </p:cxnSp>
      <p:cxnSp>
        <p:nvCxnSpPr>
          <p:cNvPr id="367" name="Google Shape;367;g3dc49cdea3c_0_256"/>
          <p:cNvCxnSpPr/>
          <p:nvPr/>
        </p:nvCxnSpPr>
        <p:spPr>
          <a:xfrm rot="10800000">
            <a:off x="3465435" y="1414197"/>
            <a:ext cx="205500" cy="0"/>
          </a:xfrm>
          <a:prstGeom prst="straightConnector1">
            <a:avLst/>
          </a:prstGeom>
          <a:noFill/>
          <a:ln cap="flat" cmpd="sng" w="42550">
            <a:solidFill>
              <a:srgbClr val="6C0819"/>
            </a:solidFill>
            <a:prstDash val="solid"/>
            <a:round/>
            <a:headEnd len="sm" w="sm" type="none"/>
            <a:tailEnd len="sm" w="sm" type="none"/>
          </a:ln>
          <a:effectLst>
            <a:outerShdw blurRad="44670" rotWithShape="0" dir="5400000" dist="22335">
              <a:srgbClr val="000000">
                <a:alpha val="37250"/>
              </a:srgbClr>
            </a:outerShdw>
          </a:effectLst>
        </p:spPr>
      </p:cxnSp>
      <p:cxnSp>
        <p:nvCxnSpPr>
          <p:cNvPr id="368" name="Google Shape;368;g3dc49cdea3c_0_256"/>
          <p:cNvCxnSpPr/>
          <p:nvPr/>
        </p:nvCxnSpPr>
        <p:spPr>
          <a:xfrm>
            <a:off x="3649591" y="2090077"/>
            <a:ext cx="682200" cy="0"/>
          </a:xfrm>
          <a:prstGeom prst="straightConnector1">
            <a:avLst/>
          </a:prstGeom>
          <a:noFill/>
          <a:ln cap="flat" cmpd="sng" w="31925">
            <a:solidFill>
              <a:srgbClr val="6C0819"/>
            </a:solidFill>
            <a:prstDash val="solid"/>
            <a:round/>
            <a:headEnd len="sm" w="sm" type="none"/>
            <a:tailEnd len="med" w="med" type="triangle"/>
          </a:ln>
          <a:effectLst>
            <a:outerShdw blurRad="44670" rotWithShape="0" dir="5400000" dist="22335">
              <a:srgbClr val="000000">
                <a:alpha val="37250"/>
              </a:srgbClr>
            </a:outerShdw>
          </a:effectLst>
        </p:spPr>
      </p:cxnSp>
      <p:sp>
        <p:nvSpPr>
          <p:cNvPr id="369" name="Google Shape;369;g3dc49cdea3c_0_256"/>
          <p:cNvSpPr txBox="1"/>
          <p:nvPr/>
        </p:nvSpPr>
        <p:spPr>
          <a:xfrm>
            <a:off x="772731" y="1091300"/>
            <a:ext cx="519600" cy="309300"/>
          </a:xfrm>
          <a:prstGeom prst="rect">
            <a:avLst/>
          </a:prstGeom>
          <a:noFill/>
          <a:ln>
            <a:noFill/>
          </a:ln>
        </p:spPr>
        <p:txBody>
          <a:bodyPr anchorCtr="0" anchor="t" bIns="51025" lIns="102100" spcFirstLastPara="1" rIns="102100" wrap="square" tIns="51025">
            <a:spAutoFit/>
          </a:bodyPr>
          <a:lstStyle/>
          <a:p>
            <a:pPr indent="0" lvl="0" marL="0" marR="0" rtl="0" algn="ctr">
              <a:lnSpc>
                <a:spcPct val="100000"/>
              </a:lnSpc>
              <a:spcBef>
                <a:spcPts val="0"/>
              </a:spcBef>
              <a:spcAft>
                <a:spcPts val="0"/>
              </a:spcAft>
              <a:buClr>
                <a:srgbClr val="000000"/>
              </a:buClr>
              <a:buSzPts val="1340"/>
              <a:buFont typeface="Arial"/>
              <a:buNone/>
            </a:pPr>
            <a:r>
              <a:rPr b="0" i="0" lang="sv-SE" sz="1340" u="none" cap="none" strike="noStrike">
                <a:solidFill>
                  <a:srgbClr val="000000"/>
                </a:solidFill>
                <a:latin typeface="Arial"/>
                <a:ea typeface="Arial"/>
                <a:cs typeface="Arial"/>
                <a:sym typeface="Arial"/>
              </a:rPr>
              <a:t>A</a:t>
            </a:r>
            <a:endParaRPr b="0" i="0" sz="1563" u="none" cap="none" strike="noStrike">
              <a:solidFill>
                <a:srgbClr val="000000"/>
              </a:solidFill>
              <a:latin typeface="Arial"/>
              <a:ea typeface="Arial"/>
              <a:cs typeface="Arial"/>
              <a:sym typeface="Arial"/>
            </a:endParaRPr>
          </a:p>
        </p:txBody>
      </p:sp>
      <p:sp>
        <p:nvSpPr>
          <p:cNvPr id="370" name="Google Shape;370;g3dc49cdea3c_0_256"/>
          <p:cNvSpPr txBox="1"/>
          <p:nvPr/>
        </p:nvSpPr>
        <p:spPr>
          <a:xfrm>
            <a:off x="772731" y="1786425"/>
            <a:ext cx="519600" cy="309300"/>
          </a:xfrm>
          <a:prstGeom prst="rect">
            <a:avLst/>
          </a:prstGeom>
          <a:noFill/>
          <a:ln>
            <a:noFill/>
          </a:ln>
        </p:spPr>
        <p:txBody>
          <a:bodyPr anchorCtr="0" anchor="t" bIns="51025" lIns="102100" spcFirstLastPara="1" rIns="102100" wrap="square" tIns="51025">
            <a:spAutoFit/>
          </a:bodyPr>
          <a:lstStyle/>
          <a:p>
            <a:pPr indent="0" lvl="0" marL="0" marR="0" rtl="0" algn="ctr">
              <a:lnSpc>
                <a:spcPct val="100000"/>
              </a:lnSpc>
              <a:spcBef>
                <a:spcPts val="0"/>
              </a:spcBef>
              <a:spcAft>
                <a:spcPts val="0"/>
              </a:spcAft>
              <a:buClr>
                <a:srgbClr val="000000"/>
              </a:buClr>
              <a:buSzPts val="1340"/>
              <a:buFont typeface="Arial"/>
              <a:buNone/>
            </a:pPr>
            <a:r>
              <a:rPr b="0" i="0" lang="sv-SE" sz="1340" u="none" cap="none" strike="noStrike">
                <a:solidFill>
                  <a:srgbClr val="000000"/>
                </a:solidFill>
                <a:latin typeface="Arial"/>
                <a:ea typeface="Arial"/>
                <a:cs typeface="Arial"/>
                <a:sym typeface="Arial"/>
              </a:rPr>
              <a:t>B</a:t>
            </a:r>
            <a:endParaRPr b="0" i="0" sz="1563" u="none" cap="none" strike="noStrike">
              <a:solidFill>
                <a:srgbClr val="000000"/>
              </a:solidFill>
              <a:latin typeface="Arial"/>
              <a:ea typeface="Arial"/>
              <a:cs typeface="Arial"/>
              <a:sym typeface="Arial"/>
            </a:endParaRPr>
          </a:p>
        </p:txBody>
      </p:sp>
      <p:sp>
        <p:nvSpPr>
          <p:cNvPr id="371" name="Google Shape;371;g3dc49cdea3c_0_256"/>
          <p:cNvSpPr txBox="1"/>
          <p:nvPr/>
        </p:nvSpPr>
        <p:spPr>
          <a:xfrm>
            <a:off x="772731" y="2481551"/>
            <a:ext cx="519600" cy="309300"/>
          </a:xfrm>
          <a:prstGeom prst="rect">
            <a:avLst/>
          </a:prstGeom>
          <a:noFill/>
          <a:ln>
            <a:noFill/>
          </a:ln>
        </p:spPr>
        <p:txBody>
          <a:bodyPr anchorCtr="0" anchor="t" bIns="51025" lIns="102100" spcFirstLastPara="1" rIns="102100" wrap="square" tIns="51025">
            <a:spAutoFit/>
          </a:bodyPr>
          <a:lstStyle/>
          <a:p>
            <a:pPr indent="0" lvl="0" marL="0" marR="0" rtl="0" algn="ctr">
              <a:lnSpc>
                <a:spcPct val="100000"/>
              </a:lnSpc>
              <a:spcBef>
                <a:spcPts val="0"/>
              </a:spcBef>
              <a:spcAft>
                <a:spcPts val="0"/>
              </a:spcAft>
              <a:buClr>
                <a:srgbClr val="000000"/>
              </a:buClr>
              <a:buSzPts val="1340"/>
              <a:buFont typeface="Arial"/>
              <a:buNone/>
            </a:pPr>
            <a:r>
              <a:rPr b="0" i="0" lang="sv-SE" sz="1340" u="none" cap="none" strike="noStrike">
                <a:solidFill>
                  <a:srgbClr val="000000"/>
                </a:solidFill>
                <a:latin typeface="Arial"/>
                <a:ea typeface="Arial"/>
                <a:cs typeface="Arial"/>
                <a:sym typeface="Arial"/>
              </a:rPr>
              <a:t>C</a:t>
            </a:r>
            <a:endParaRPr b="0" i="0" sz="1563" u="none" cap="none" strike="noStrike">
              <a:solidFill>
                <a:srgbClr val="000000"/>
              </a:solidFill>
              <a:latin typeface="Arial"/>
              <a:ea typeface="Arial"/>
              <a:cs typeface="Arial"/>
              <a:sym typeface="Arial"/>
            </a:endParaRPr>
          </a:p>
        </p:txBody>
      </p:sp>
      <p:sp>
        <p:nvSpPr>
          <p:cNvPr id="372" name="Google Shape;372;g3dc49cdea3c_0_256"/>
          <p:cNvSpPr txBox="1"/>
          <p:nvPr/>
        </p:nvSpPr>
        <p:spPr>
          <a:xfrm>
            <a:off x="3597354" y="1780825"/>
            <a:ext cx="731400" cy="309300"/>
          </a:xfrm>
          <a:prstGeom prst="rect">
            <a:avLst/>
          </a:prstGeom>
          <a:noFill/>
          <a:ln>
            <a:noFill/>
          </a:ln>
        </p:spPr>
        <p:txBody>
          <a:bodyPr anchorCtr="0" anchor="t" bIns="51025" lIns="102100" spcFirstLastPara="1" rIns="102100" wrap="square" tIns="51025">
            <a:spAutoFit/>
          </a:bodyPr>
          <a:lstStyle/>
          <a:p>
            <a:pPr indent="0" lvl="0" marL="0" marR="0" rtl="0" algn="ctr">
              <a:lnSpc>
                <a:spcPct val="100000"/>
              </a:lnSpc>
              <a:spcBef>
                <a:spcPts val="0"/>
              </a:spcBef>
              <a:spcAft>
                <a:spcPts val="0"/>
              </a:spcAft>
              <a:buClr>
                <a:srgbClr val="000000"/>
              </a:buClr>
              <a:buSzPts val="1340"/>
              <a:buFont typeface="Arial"/>
              <a:buNone/>
            </a:pPr>
            <a:r>
              <a:rPr b="1" i="0" lang="sv-SE" sz="1340" u="none" cap="none" strike="noStrike">
                <a:solidFill>
                  <a:srgbClr val="000000"/>
                </a:solidFill>
                <a:latin typeface="Arial"/>
                <a:ea typeface="Arial"/>
                <a:cs typeface="Arial"/>
                <a:sym typeface="Arial"/>
              </a:rPr>
              <a:t>D</a:t>
            </a:r>
            <a:endParaRPr b="1" i="0" sz="1563" u="none" cap="none" strike="noStrike">
              <a:solidFill>
                <a:srgbClr val="000000"/>
              </a:solidFill>
              <a:latin typeface="Arial"/>
              <a:ea typeface="Arial"/>
              <a:cs typeface="Arial"/>
              <a:sym typeface="Arial"/>
            </a:endParaRPr>
          </a:p>
        </p:txBody>
      </p:sp>
      <p:cxnSp>
        <p:nvCxnSpPr>
          <p:cNvPr id="373" name="Google Shape;373;g3dc49cdea3c_0_256"/>
          <p:cNvCxnSpPr/>
          <p:nvPr/>
        </p:nvCxnSpPr>
        <p:spPr>
          <a:xfrm>
            <a:off x="1192088" y="3588543"/>
            <a:ext cx="731400" cy="0"/>
          </a:xfrm>
          <a:prstGeom prst="straightConnector1">
            <a:avLst/>
          </a:prstGeom>
          <a:noFill/>
          <a:ln cap="flat" cmpd="sng" w="31925">
            <a:solidFill>
              <a:srgbClr val="6C0819"/>
            </a:solidFill>
            <a:prstDash val="solid"/>
            <a:round/>
            <a:headEnd len="sm" w="sm" type="none"/>
            <a:tailEnd len="med" w="med" type="triangle"/>
          </a:ln>
          <a:effectLst>
            <a:outerShdw blurRad="44670" rotWithShape="0" dir="5400000" dist="22335">
              <a:srgbClr val="000000">
                <a:alpha val="37250"/>
              </a:srgbClr>
            </a:outerShdw>
          </a:effectLst>
        </p:spPr>
      </p:cxnSp>
      <p:sp>
        <p:nvSpPr>
          <p:cNvPr id="374" name="Google Shape;374;g3dc49cdea3c_0_256"/>
          <p:cNvSpPr/>
          <p:nvPr/>
        </p:nvSpPr>
        <p:spPr>
          <a:xfrm>
            <a:off x="1911660" y="3518825"/>
            <a:ext cx="2151600" cy="987000"/>
          </a:xfrm>
          <a:prstGeom prst="roundRect">
            <a:avLst>
              <a:gd fmla="val 16667" name="adj"/>
            </a:avLst>
          </a:prstGeom>
          <a:solidFill>
            <a:srgbClr val="6C0819"/>
          </a:solidFill>
          <a:ln cap="flat" cmpd="sng" w="28375">
            <a:solidFill>
              <a:srgbClr val="000D2C"/>
            </a:solidFill>
            <a:prstDash val="solid"/>
            <a:round/>
            <a:headEnd len="sm" w="sm" type="none"/>
            <a:tailEnd len="sm" w="sm" type="none"/>
          </a:ln>
        </p:spPr>
        <p:txBody>
          <a:bodyPr anchorCtr="0" anchor="ctr" bIns="51025" lIns="102100" spcFirstLastPara="1" rIns="102100" wrap="square" tIns="51025">
            <a:noAutofit/>
          </a:bodyPr>
          <a:lstStyle/>
          <a:p>
            <a:pPr indent="0" lvl="0" marL="0" marR="0" rtl="0" algn="ctr">
              <a:lnSpc>
                <a:spcPct val="100000"/>
              </a:lnSpc>
              <a:spcBef>
                <a:spcPts val="0"/>
              </a:spcBef>
              <a:spcAft>
                <a:spcPts val="0"/>
              </a:spcAft>
              <a:buClr>
                <a:schemeClr val="dk1"/>
              </a:buClr>
              <a:buSzPts val="1508"/>
              <a:buFont typeface="Arial"/>
              <a:buNone/>
            </a:pPr>
            <a:r>
              <a:rPr b="0" i="0" lang="sv-SE" sz="1405" u="none" cap="none" strike="noStrike">
                <a:solidFill>
                  <a:schemeClr val="lt1"/>
                </a:solidFill>
                <a:latin typeface="Arial"/>
                <a:ea typeface="Arial"/>
                <a:cs typeface="Arial"/>
                <a:sym typeface="Arial"/>
              </a:rPr>
              <a:t>Petrochemical plant</a:t>
            </a:r>
            <a:endParaRPr b="0" i="0" sz="1405" u="none" cap="none" strike="noStrike">
              <a:solidFill>
                <a:srgbClr val="000000"/>
              </a:solidFill>
              <a:latin typeface="Arial"/>
              <a:ea typeface="Arial"/>
              <a:cs typeface="Arial"/>
              <a:sym typeface="Arial"/>
            </a:endParaRPr>
          </a:p>
        </p:txBody>
      </p:sp>
      <p:cxnSp>
        <p:nvCxnSpPr>
          <p:cNvPr id="375" name="Google Shape;375;g3dc49cdea3c_0_256"/>
          <p:cNvCxnSpPr/>
          <p:nvPr/>
        </p:nvCxnSpPr>
        <p:spPr>
          <a:xfrm>
            <a:off x="1192088" y="4016844"/>
            <a:ext cx="731400" cy="0"/>
          </a:xfrm>
          <a:prstGeom prst="straightConnector1">
            <a:avLst/>
          </a:prstGeom>
          <a:noFill/>
          <a:ln cap="flat" cmpd="sng" w="31925">
            <a:solidFill>
              <a:srgbClr val="6C0819"/>
            </a:solidFill>
            <a:prstDash val="solid"/>
            <a:round/>
            <a:headEnd len="sm" w="sm" type="none"/>
            <a:tailEnd len="med" w="med" type="triangle"/>
          </a:ln>
          <a:effectLst>
            <a:outerShdw blurRad="44670" rotWithShape="0" dir="5400000" dist="22335">
              <a:srgbClr val="000000">
                <a:alpha val="37250"/>
              </a:srgbClr>
            </a:outerShdw>
          </a:effectLst>
        </p:spPr>
      </p:cxnSp>
      <p:cxnSp>
        <p:nvCxnSpPr>
          <p:cNvPr id="376" name="Google Shape;376;g3dc49cdea3c_0_256"/>
          <p:cNvCxnSpPr/>
          <p:nvPr/>
        </p:nvCxnSpPr>
        <p:spPr>
          <a:xfrm>
            <a:off x="1192088" y="4440475"/>
            <a:ext cx="731400" cy="0"/>
          </a:xfrm>
          <a:prstGeom prst="straightConnector1">
            <a:avLst/>
          </a:prstGeom>
          <a:noFill/>
          <a:ln cap="flat" cmpd="sng" w="31925">
            <a:solidFill>
              <a:srgbClr val="6C0819"/>
            </a:solidFill>
            <a:prstDash val="solid"/>
            <a:round/>
            <a:headEnd len="sm" w="sm" type="none"/>
            <a:tailEnd len="med" w="med" type="triangle"/>
          </a:ln>
          <a:effectLst>
            <a:outerShdw blurRad="44670" rotWithShape="0" dir="5400000" dist="22335">
              <a:srgbClr val="000000">
                <a:alpha val="37250"/>
              </a:srgbClr>
            </a:outerShdw>
          </a:effectLst>
        </p:spPr>
      </p:cxnSp>
      <p:cxnSp>
        <p:nvCxnSpPr>
          <p:cNvPr id="377" name="Google Shape;377;g3dc49cdea3c_0_256"/>
          <p:cNvCxnSpPr/>
          <p:nvPr/>
        </p:nvCxnSpPr>
        <p:spPr>
          <a:xfrm>
            <a:off x="4075200" y="4011300"/>
            <a:ext cx="682200" cy="0"/>
          </a:xfrm>
          <a:prstGeom prst="straightConnector1">
            <a:avLst/>
          </a:prstGeom>
          <a:noFill/>
          <a:ln cap="flat" cmpd="sng" w="31925">
            <a:solidFill>
              <a:srgbClr val="6C0819"/>
            </a:solidFill>
            <a:prstDash val="solid"/>
            <a:round/>
            <a:headEnd len="sm" w="sm" type="none"/>
            <a:tailEnd len="med" w="med" type="triangle"/>
          </a:ln>
          <a:effectLst>
            <a:outerShdw blurRad="44670" rotWithShape="0" dir="5400000" dist="22335">
              <a:srgbClr val="000000">
                <a:alpha val="37250"/>
              </a:srgbClr>
            </a:outerShdw>
          </a:effectLst>
        </p:spPr>
      </p:cxnSp>
      <p:sp>
        <p:nvSpPr>
          <p:cNvPr id="378" name="Google Shape;378;g3dc49cdea3c_0_256"/>
          <p:cNvSpPr txBox="1"/>
          <p:nvPr/>
        </p:nvSpPr>
        <p:spPr>
          <a:xfrm>
            <a:off x="1288867" y="3279300"/>
            <a:ext cx="537600" cy="309300"/>
          </a:xfrm>
          <a:prstGeom prst="rect">
            <a:avLst/>
          </a:prstGeom>
          <a:noFill/>
          <a:ln>
            <a:noFill/>
          </a:ln>
        </p:spPr>
        <p:txBody>
          <a:bodyPr anchorCtr="0" anchor="t" bIns="51025" lIns="102100" spcFirstLastPara="1" rIns="102100" wrap="square" tIns="51025">
            <a:spAutoFit/>
          </a:bodyPr>
          <a:lstStyle/>
          <a:p>
            <a:pPr indent="0" lvl="0" marL="0" marR="0" rtl="0" algn="ctr">
              <a:lnSpc>
                <a:spcPct val="100000"/>
              </a:lnSpc>
              <a:spcBef>
                <a:spcPts val="0"/>
              </a:spcBef>
              <a:spcAft>
                <a:spcPts val="0"/>
              </a:spcAft>
              <a:buClr>
                <a:srgbClr val="000000"/>
              </a:buClr>
              <a:buSzPts val="1340"/>
              <a:buFont typeface="Arial"/>
              <a:buNone/>
            </a:pPr>
            <a:r>
              <a:rPr b="0" i="0" lang="sv-SE" sz="1340" u="none" cap="none" strike="noStrike">
                <a:solidFill>
                  <a:srgbClr val="000000"/>
                </a:solidFill>
                <a:latin typeface="Arial"/>
                <a:ea typeface="Arial"/>
                <a:cs typeface="Arial"/>
                <a:sym typeface="Arial"/>
              </a:rPr>
              <a:t>D</a:t>
            </a:r>
            <a:endParaRPr b="0" i="0" sz="1563" u="none" cap="none" strike="noStrike">
              <a:solidFill>
                <a:srgbClr val="000000"/>
              </a:solidFill>
              <a:latin typeface="Arial"/>
              <a:ea typeface="Arial"/>
              <a:cs typeface="Arial"/>
              <a:sym typeface="Arial"/>
            </a:endParaRPr>
          </a:p>
        </p:txBody>
      </p:sp>
      <p:sp>
        <p:nvSpPr>
          <p:cNvPr id="379" name="Google Shape;379;g3dc49cdea3c_0_256"/>
          <p:cNvSpPr txBox="1"/>
          <p:nvPr/>
        </p:nvSpPr>
        <p:spPr>
          <a:xfrm>
            <a:off x="1288867" y="3707600"/>
            <a:ext cx="537600" cy="309300"/>
          </a:xfrm>
          <a:prstGeom prst="rect">
            <a:avLst/>
          </a:prstGeom>
          <a:noFill/>
          <a:ln>
            <a:noFill/>
          </a:ln>
        </p:spPr>
        <p:txBody>
          <a:bodyPr anchorCtr="0" anchor="t" bIns="51025" lIns="102100" spcFirstLastPara="1" rIns="102100" wrap="square" tIns="51025">
            <a:spAutoFit/>
          </a:bodyPr>
          <a:lstStyle/>
          <a:p>
            <a:pPr indent="0" lvl="0" marL="0" marR="0" rtl="0" algn="ctr">
              <a:lnSpc>
                <a:spcPct val="100000"/>
              </a:lnSpc>
              <a:spcBef>
                <a:spcPts val="0"/>
              </a:spcBef>
              <a:spcAft>
                <a:spcPts val="0"/>
              </a:spcAft>
              <a:buClr>
                <a:srgbClr val="000000"/>
              </a:buClr>
              <a:buSzPts val="1340"/>
              <a:buFont typeface="Arial"/>
              <a:buNone/>
            </a:pPr>
            <a:r>
              <a:rPr b="0" i="0" lang="sv-SE" sz="1340" u="none" cap="none" strike="noStrike">
                <a:solidFill>
                  <a:srgbClr val="000000"/>
                </a:solidFill>
                <a:latin typeface="Arial"/>
                <a:ea typeface="Arial"/>
                <a:cs typeface="Arial"/>
                <a:sym typeface="Arial"/>
              </a:rPr>
              <a:t>E</a:t>
            </a:r>
            <a:endParaRPr b="0" i="0" sz="1563" u="none" cap="none" strike="noStrike">
              <a:solidFill>
                <a:srgbClr val="000000"/>
              </a:solidFill>
              <a:latin typeface="Arial"/>
              <a:ea typeface="Arial"/>
              <a:cs typeface="Arial"/>
              <a:sym typeface="Arial"/>
            </a:endParaRPr>
          </a:p>
        </p:txBody>
      </p:sp>
      <p:sp>
        <p:nvSpPr>
          <p:cNvPr id="380" name="Google Shape;380;g3dc49cdea3c_0_256"/>
          <p:cNvSpPr txBox="1"/>
          <p:nvPr/>
        </p:nvSpPr>
        <p:spPr>
          <a:xfrm>
            <a:off x="1288867" y="4131231"/>
            <a:ext cx="537600" cy="309300"/>
          </a:xfrm>
          <a:prstGeom prst="rect">
            <a:avLst/>
          </a:prstGeom>
          <a:noFill/>
          <a:ln>
            <a:noFill/>
          </a:ln>
        </p:spPr>
        <p:txBody>
          <a:bodyPr anchorCtr="0" anchor="t" bIns="51025" lIns="102100" spcFirstLastPara="1" rIns="102100" wrap="square" tIns="51025">
            <a:spAutoFit/>
          </a:bodyPr>
          <a:lstStyle/>
          <a:p>
            <a:pPr indent="0" lvl="0" marL="0" marR="0" rtl="0" algn="ctr">
              <a:lnSpc>
                <a:spcPct val="100000"/>
              </a:lnSpc>
              <a:spcBef>
                <a:spcPts val="0"/>
              </a:spcBef>
              <a:spcAft>
                <a:spcPts val="0"/>
              </a:spcAft>
              <a:buClr>
                <a:srgbClr val="000000"/>
              </a:buClr>
              <a:buSzPts val="1340"/>
              <a:buFont typeface="Arial"/>
              <a:buNone/>
            </a:pPr>
            <a:r>
              <a:rPr b="0" i="0" lang="sv-SE" sz="1340" u="none" cap="none" strike="noStrike">
                <a:solidFill>
                  <a:srgbClr val="000000"/>
                </a:solidFill>
                <a:latin typeface="Arial"/>
                <a:ea typeface="Arial"/>
                <a:cs typeface="Arial"/>
                <a:sym typeface="Arial"/>
              </a:rPr>
              <a:t>F</a:t>
            </a:r>
            <a:endParaRPr b="0" i="0" sz="1563" u="none" cap="none" strike="noStrike">
              <a:solidFill>
                <a:srgbClr val="000000"/>
              </a:solidFill>
              <a:latin typeface="Arial"/>
              <a:ea typeface="Arial"/>
              <a:cs typeface="Arial"/>
              <a:sym typeface="Arial"/>
            </a:endParaRPr>
          </a:p>
        </p:txBody>
      </p:sp>
      <p:sp>
        <p:nvSpPr>
          <p:cNvPr id="381" name="Google Shape;381;g3dc49cdea3c_0_256"/>
          <p:cNvSpPr txBox="1"/>
          <p:nvPr/>
        </p:nvSpPr>
        <p:spPr>
          <a:xfrm>
            <a:off x="3977471" y="3702000"/>
            <a:ext cx="576000" cy="309300"/>
          </a:xfrm>
          <a:prstGeom prst="rect">
            <a:avLst/>
          </a:prstGeom>
          <a:noFill/>
          <a:ln>
            <a:noFill/>
          </a:ln>
        </p:spPr>
        <p:txBody>
          <a:bodyPr anchorCtr="0" anchor="t" bIns="51025" lIns="102100" spcFirstLastPara="1" rIns="102100" wrap="square" tIns="51025">
            <a:spAutoFit/>
          </a:bodyPr>
          <a:lstStyle/>
          <a:p>
            <a:pPr indent="0" lvl="0" marL="0" marR="0" rtl="0" algn="ctr">
              <a:lnSpc>
                <a:spcPct val="100000"/>
              </a:lnSpc>
              <a:spcBef>
                <a:spcPts val="0"/>
              </a:spcBef>
              <a:spcAft>
                <a:spcPts val="0"/>
              </a:spcAft>
              <a:buClr>
                <a:srgbClr val="000000"/>
              </a:buClr>
              <a:buSzPts val="1340"/>
              <a:buFont typeface="Arial"/>
              <a:buNone/>
            </a:pPr>
            <a:r>
              <a:rPr b="0" i="0" lang="sv-SE" sz="1340" u="none" cap="none" strike="noStrike">
                <a:solidFill>
                  <a:srgbClr val="000000"/>
                </a:solidFill>
                <a:latin typeface="Arial"/>
                <a:ea typeface="Arial"/>
                <a:cs typeface="Arial"/>
                <a:sym typeface="Arial"/>
              </a:rPr>
              <a:t>G</a:t>
            </a:r>
            <a:endParaRPr b="0" i="0" sz="1563" u="none" cap="none" strike="noStrike">
              <a:solidFill>
                <a:srgbClr val="000000"/>
              </a:solidFill>
              <a:latin typeface="Arial"/>
              <a:ea typeface="Arial"/>
              <a:cs typeface="Arial"/>
              <a:sym typeface="Arial"/>
            </a:endParaRPr>
          </a:p>
        </p:txBody>
      </p:sp>
      <p:sp>
        <p:nvSpPr>
          <p:cNvPr id="382" name="Google Shape;382;g3dc49cdea3c_0_256"/>
          <p:cNvSpPr txBox="1"/>
          <p:nvPr/>
        </p:nvSpPr>
        <p:spPr>
          <a:xfrm>
            <a:off x="679200" y="4783600"/>
            <a:ext cx="3396000" cy="1693200"/>
          </a:xfrm>
          <a:prstGeom prst="rect">
            <a:avLst/>
          </a:prstGeom>
          <a:noFill/>
          <a:ln cap="flat" cmpd="sng" w="28575">
            <a:solidFill>
              <a:srgbClr val="910C2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sv-SE" sz="1300" u="none" cap="none" strike="noStrike">
                <a:solidFill>
                  <a:srgbClr val="000000"/>
                </a:solidFill>
                <a:latin typeface="Arial"/>
                <a:ea typeface="Arial"/>
                <a:cs typeface="Arial"/>
                <a:sym typeface="Arial"/>
              </a:rPr>
              <a:t>Commodity Key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A = Coal</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B = Natural gas</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300" u="none" cap="none" strike="noStrike">
                <a:solidFill>
                  <a:schemeClr val="dk1"/>
                </a:solidFill>
                <a:latin typeface="Arial"/>
                <a:ea typeface="Arial"/>
                <a:cs typeface="Arial"/>
                <a:sym typeface="Arial"/>
              </a:rPr>
              <a:t>C = Oil</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D = Petrochemical feedstock</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E = Oil</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F = </a:t>
            </a:r>
            <a:r>
              <a:rPr b="0" i="0" lang="sv-SE" sz="1300" u="none" cap="none" strike="noStrike">
                <a:solidFill>
                  <a:schemeClr val="dk1"/>
                </a:solidFill>
                <a:latin typeface="Arial"/>
                <a:ea typeface="Arial"/>
                <a:cs typeface="Arial"/>
                <a:sym typeface="Arial"/>
              </a:rPr>
              <a:t>Industrial electricity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G = </a:t>
            </a:r>
            <a:r>
              <a:rPr b="0" i="0" lang="sv-SE" sz="1300" u="none" cap="none" strike="noStrike">
                <a:solidFill>
                  <a:schemeClr val="dk1"/>
                </a:solidFill>
                <a:latin typeface="Arial"/>
                <a:ea typeface="Arial"/>
                <a:cs typeface="Arial"/>
                <a:sym typeface="Arial"/>
              </a:rPr>
              <a:t>Petrochemical production</a:t>
            </a:r>
            <a:endParaRPr b="0" i="0" sz="1300" u="none" cap="none" strike="noStrike">
              <a:solidFill>
                <a:srgbClr val="000000"/>
              </a:solidFill>
              <a:latin typeface="Arial"/>
              <a:ea typeface="Arial"/>
              <a:cs typeface="Arial"/>
              <a:sym typeface="Arial"/>
            </a:endParaRPr>
          </a:p>
        </p:txBody>
      </p:sp>
      <p:sp>
        <p:nvSpPr>
          <p:cNvPr id="383" name="Google Shape;383;g3dc49cdea3c_0_256"/>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g3dc49cdea3c_0_288"/>
          <p:cNvSpPr txBox="1"/>
          <p:nvPr/>
        </p:nvSpPr>
        <p:spPr>
          <a:xfrm>
            <a:off x="576000" y="288000"/>
            <a:ext cx="10361700" cy="576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Arial"/>
              <a:buNone/>
            </a:pPr>
            <a:r>
              <a:rPr b="1" i="0" lang="sv-SE" sz="2800" u="none" cap="none" strike="noStrike">
                <a:solidFill>
                  <a:srgbClr val="FF0000"/>
                </a:solidFill>
                <a:latin typeface="Arial"/>
                <a:ea typeface="Arial"/>
                <a:cs typeface="Arial"/>
                <a:sym typeface="Arial"/>
              </a:rPr>
              <a:t>Hydrogen-based chemical sector</a:t>
            </a:r>
            <a:endParaRPr b="0" i="0" sz="1400" u="none" cap="none" strike="noStrike">
              <a:solidFill>
                <a:srgbClr val="FF0000"/>
              </a:solidFill>
              <a:latin typeface="Arial"/>
              <a:ea typeface="Arial"/>
              <a:cs typeface="Arial"/>
              <a:sym typeface="Arial"/>
            </a:endParaRPr>
          </a:p>
        </p:txBody>
      </p:sp>
      <p:sp>
        <p:nvSpPr>
          <p:cNvPr id="390" name="Google Shape;390;g3dc49cdea3c_0_288"/>
          <p:cNvSpPr txBox="1"/>
          <p:nvPr/>
        </p:nvSpPr>
        <p:spPr>
          <a:xfrm>
            <a:off x="4457024" y="849600"/>
            <a:ext cx="7495500" cy="54744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1000"/>
              </a:spcBef>
              <a:spcAft>
                <a:spcPts val="0"/>
              </a:spcAft>
              <a:buClr>
                <a:srgbClr val="000000"/>
              </a:buClr>
              <a:buSzPts val="1400"/>
              <a:buFont typeface="Noto Sans Symbols"/>
              <a:buChar char="❑"/>
            </a:pPr>
            <a:r>
              <a:rPr b="0" i="0" lang="sv-SE" sz="1400" u="none" cap="none" strike="noStrike">
                <a:solidFill>
                  <a:srgbClr val="000000"/>
                </a:solidFill>
                <a:latin typeface="Arial"/>
                <a:ea typeface="Arial"/>
                <a:cs typeface="Arial"/>
                <a:sym typeface="Arial"/>
              </a:rPr>
              <a:t>Hydrogen-based chemicals are </a:t>
            </a:r>
            <a:r>
              <a:rPr b="1" i="0" lang="sv-SE" sz="1400" u="none" cap="none" strike="noStrike">
                <a:solidFill>
                  <a:srgbClr val="000000"/>
                </a:solidFill>
                <a:latin typeface="Arial"/>
                <a:ea typeface="Arial"/>
                <a:cs typeface="Arial"/>
                <a:sym typeface="Arial"/>
              </a:rPr>
              <a:t>primarily associated with fertiliser production,</a:t>
            </a:r>
            <a:r>
              <a:rPr b="0" i="0" lang="sv-SE" sz="1400" u="none" cap="none" strike="noStrike">
                <a:solidFill>
                  <a:srgbClr val="000000"/>
                </a:solidFill>
                <a:latin typeface="Arial"/>
                <a:ea typeface="Arial"/>
                <a:cs typeface="Arial"/>
                <a:sym typeface="Arial"/>
              </a:rPr>
              <a:t> which is an essential component of most modern economies. In fertiliser manufacturing, hydrogen is typically converted into ammonia and then undergoes further processing.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000"/>
              </a:spcBef>
              <a:spcAft>
                <a:spcPts val="0"/>
              </a:spcAft>
              <a:buClr>
                <a:srgbClr val="000000"/>
              </a:buClr>
              <a:buSzPts val="1400"/>
              <a:buFont typeface="Noto Sans Symbols"/>
              <a:buChar char="❑"/>
            </a:pPr>
            <a:r>
              <a:rPr b="0" i="0" lang="sv-SE" sz="1400" u="none" cap="none" strike="noStrike">
                <a:solidFill>
                  <a:srgbClr val="000000"/>
                </a:solidFill>
                <a:latin typeface="Arial"/>
                <a:ea typeface="Arial"/>
                <a:cs typeface="Arial"/>
                <a:sym typeface="Arial"/>
              </a:rPr>
              <a:t>To limit model detail to what is strictly necessary, the CLEWs++ concept represents this sector using </a:t>
            </a:r>
            <a:r>
              <a:rPr b="1" i="0" lang="sv-SE" sz="1400" u="none" cap="none" strike="noStrike">
                <a:solidFill>
                  <a:srgbClr val="000000"/>
                </a:solidFill>
                <a:latin typeface="Arial"/>
                <a:ea typeface="Arial"/>
                <a:cs typeface="Arial"/>
                <a:sym typeface="Arial"/>
              </a:rPr>
              <a:t>hydrogen feedstock as the sole explicit input. Final demand for hydrogen-based chemicals is therefore proxied directly by hydrogen feedstock demand on a one-to-one basis.</a:t>
            </a:r>
            <a:r>
              <a:rPr b="0" i="0" lang="sv-SE" sz="1400" u="none" cap="none" strike="noStrike">
                <a:solidFill>
                  <a:srgbClr val="000000"/>
                </a:solidFill>
                <a:latin typeface="Arial"/>
                <a:ea typeface="Arial"/>
                <a:cs typeface="Arial"/>
                <a:sym typeface="Arial"/>
              </a:rPr>
              <a:t> The remaining processes involved in fertiliser production (thermal, electrical, etc.) are effectively aggregated within the </a:t>
            </a:r>
            <a:r>
              <a:rPr b="0" i="1" lang="sv-SE" sz="1400" u="none" cap="none" strike="noStrike">
                <a:solidFill>
                  <a:srgbClr val="000000"/>
                </a:solidFill>
                <a:latin typeface="Arial"/>
                <a:ea typeface="Arial"/>
                <a:cs typeface="Arial"/>
                <a:sym typeface="Arial"/>
              </a:rPr>
              <a:t>Other Chemicals </a:t>
            </a:r>
            <a:r>
              <a:rPr b="0" i="0" lang="sv-SE" sz="1400" u="none" cap="none" strike="noStrike">
                <a:solidFill>
                  <a:srgbClr val="000000"/>
                </a:solidFill>
                <a:latin typeface="Arial"/>
                <a:ea typeface="Arial"/>
                <a:cs typeface="Arial"/>
                <a:sym typeface="Arial"/>
              </a:rPr>
              <a:t>sector (see next slide). This is expected to change in future MDI versions.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000"/>
              </a:spcBef>
              <a:spcAft>
                <a:spcPts val="0"/>
              </a:spcAft>
              <a:buClr>
                <a:srgbClr val="000000"/>
              </a:buClr>
              <a:buSzPts val="1400"/>
              <a:buFont typeface="Noto Sans Symbols"/>
              <a:buChar char="❑"/>
            </a:pPr>
            <a:r>
              <a:rPr b="0" i="0" lang="sv-SE" sz="1400" u="none" cap="none" strike="noStrike">
                <a:solidFill>
                  <a:srgbClr val="000000"/>
                </a:solidFill>
                <a:latin typeface="Arial"/>
                <a:ea typeface="Arial"/>
                <a:cs typeface="Arial"/>
                <a:sym typeface="Arial"/>
              </a:rPr>
              <a:t>This represents the only endogenous demand for hydrogen in the model. In historical periods, hydrogen feedstock is supplied almost exclusively via grey hydrogen production, primarily from natural gas and, in some cases, coal.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000"/>
              </a:spcBef>
              <a:spcAft>
                <a:spcPts val="0"/>
              </a:spcAft>
              <a:buClr>
                <a:srgbClr val="000000"/>
              </a:buClr>
              <a:buSzPts val="1400"/>
              <a:buFont typeface="Arial"/>
              <a:buChar char="❑"/>
            </a:pPr>
            <a:r>
              <a:rPr b="0" i="0" lang="sv-SE" sz="1400" u="none" cap="none" strike="noStrike">
                <a:solidFill>
                  <a:srgbClr val="000000"/>
                </a:solidFill>
                <a:latin typeface="Arial"/>
                <a:ea typeface="Arial"/>
                <a:cs typeface="Arial"/>
                <a:sym typeface="Arial"/>
              </a:rPr>
              <a:t>It should be noted that this </a:t>
            </a:r>
            <a:r>
              <a:rPr b="1" i="0" lang="sv-SE" sz="1400" u="none" cap="none" strike="noStrike">
                <a:solidFill>
                  <a:srgbClr val="000000"/>
                </a:solidFill>
                <a:latin typeface="Arial"/>
                <a:ea typeface="Arial"/>
                <a:cs typeface="Arial"/>
                <a:sym typeface="Arial"/>
              </a:rPr>
              <a:t>cannot be directly observed in energy balances</a:t>
            </a:r>
            <a:r>
              <a:rPr b="0" i="0" lang="sv-SE" sz="1400" u="none" cap="none" strike="noStrike">
                <a:solidFill>
                  <a:srgbClr val="000000"/>
                </a:solidFill>
                <a:latin typeface="Arial"/>
                <a:ea typeface="Arial"/>
                <a:cs typeface="Arial"/>
                <a:sym typeface="Arial"/>
              </a:rPr>
              <a:t>. These typically report non-energy use by fuel in aggregate (e.g. total natural gas used as feedstock), without distinguishing between specific end uses such as hydrogen production or petrochemicals, nor between production routes (e.g. grey or blue hydrogen).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000"/>
              </a:spcBef>
              <a:spcAft>
                <a:spcPts val="0"/>
              </a:spcAft>
              <a:buClr>
                <a:srgbClr val="000000"/>
              </a:buClr>
              <a:buSzPts val="1400"/>
              <a:buFont typeface="Arial"/>
              <a:buChar char="❑"/>
            </a:pPr>
            <a:r>
              <a:rPr b="0" i="0" lang="sv-SE" sz="1400" u="none" cap="none" strike="noStrike">
                <a:solidFill>
                  <a:srgbClr val="000000"/>
                </a:solidFill>
                <a:latin typeface="Arial"/>
                <a:ea typeface="Arial"/>
                <a:cs typeface="Arial"/>
                <a:sym typeface="Arial"/>
              </a:rPr>
              <a:t>As a result, the representation of hydrogen feedstock and its production pathway relies on modelling assumptions informed by literature and sectoral knowledge, where grey hydrogen is known to dominate historically.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000"/>
              </a:spcBef>
              <a:spcAft>
                <a:spcPts val="0"/>
              </a:spcAft>
              <a:buClr>
                <a:srgbClr val="000000"/>
              </a:buClr>
              <a:buSzPts val="1400"/>
              <a:buFont typeface="Noto Sans Symbols"/>
              <a:buChar char="❑"/>
            </a:pPr>
            <a:r>
              <a:rPr b="0" i="0" lang="sv-SE" sz="1400" u="none" cap="none" strike="noStrike">
                <a:solidFill>
                  <a:srgbClr val="000000"/>
                </a:solidFill>
                <a:latin typeface="Arial"/>
                <a:ea typeface="Arial"/>
                <a:cs typeface="Arial"/>
                <a:sym typeface="Arial"/>
              </a:rPr>
              <a:t>Under </a:t>
            </a:r>
            <a:r>
              <a:rPr b="1" i="0" lang="sv-SE" sz="1400" u="none" cap="none" strike="noStrike">
                <a:solidFill>
                  <a:srgbClr val="000000"/>
                </a:solidFill>
                <a:latin typeface="Arial"/>
                <a:ea typeface="Arial"/>
                <a:cs typeface="Arial"/>
                <a:sym typeface="Arial"/>
              </a:rPr>
              <a:t>decarbonisation scenarios, </a:t>
            </a:r>
            <a:r>
              <a:rPr b="0" i="0" lang="sv-SE" sz="1400" u="none" cap="none" strike="noStrike">
                <a:solidFill>
                  <a:srgbClr val="000000"/>
                </a:solidFill>
                <a:latin typeface="Arial"/>
                <a:ea typeface="Arial"/>
                <a:cs typeface="Arial"/>
                <a:sym typeface="Arial"/>
              </a:rPr>
              <a:t>hydrogen supply is expected to shift towards </a:t>
            </a:r>
            <a:r>
              <a:rPr b="1" i="0" lang="sv-SE" sz="1400" u="none" cap="none" strike="noStrike">
                <a:solidFill>
                  <a:srgbClr val="000000"/>
                </a:solidFill>
                <a:latin typeface="Arial"/>
                <a:ea typeface="Arial"/>
                <a:cs typeface="Arial"/>
                <a:sym typeface="Arial"/>
              </a:rPr>
              <a:t>blue or green hydrogen. </a:t>
            </a:r>
            <a:r>
              <a:rPr b="0" i="0" lang="sv-SE" sz="1400" u="none" cap="none" strike="noStrike">
                <a:solidFill>
                  <a:srgbClr val="000000"/>
                </a:solidFill>
                <a:latin typeface="Arial"/>
                <a:ea typeface="Arial"/>
                <a:cs typeface="Arial"/>
                <a:sym typeface="Arial"/>
              </a:rPr>
              <a:t>See </a:t>
            </a:r>
            <a:r>
              <a:rPr b="1" i="0" lang="sv-SE" sz="1400" u="none" cap="none" strike="noStrike">
                <a:solidFill>
                  <a:srgbClr val="000000"/>
                </a:solidFill>
                <a:latin typeface="Arial"/>
                <a:ea typeface="Arial"/>
                <a:cs typeface="Arial"/>
                <a:sym typeface="Arial"/>
              </a:rPr>
              <a:t>Lecture 06</a:t>
            </a:r>
            <a:r>
              <a:rPr b="0" i="0" lang="sv-SE" sz="1400" u="none" cap="none" strike="noStrike">
                <a:solidFill>
                  <a:srgbClr val="000000"/>
                </a:solidFill>
                <a:latin typeface="Arial"/>
                <a:ea typeface="Arial"/>
                <a:cs typeface="Arial"/>
                <a:sym typeface="Arial"/>
              </a:rPr>
              <a:t> for further explanation on hydrogen production routes.</a:t>
            </a:r>
            <a:endParaRPr b="0" i="0" sz="1400" u="none" cap="none" strike="noStrike">
              <a:solidFill>
                <a:srgbClr val="000000"/>
              </a:solidFill>
              <a:latin typeface="Arial"/>
              <a:ea typeface="Arial"/>
              <a:cs typeface="Arial"/>
              <a:sym typeface="Arial"/>
            </a:endParaRPr>
          </a:p>
        </p:txBody>
      </p:sp>
      <p:sp>
        <p:nvSpPr>
          <p:cNvPr id="391" name="Google Shape;391;g3dc49cdea3c_0_288"/>
          <p:cNvSpPr/>
          <p:nvPr/>
        </p:nvSpPr>
        <p:spPr>
          <a:xfrm>
            <a:off x="1582341" y="2205848"/>
            <a:ext cx="1964100" cy="582900"/>
          </a:xfrm>
          <a:prstGeom prst="roundRect">
            <a:avLst>
              <a:gd fmla="val 16667" name="adj"/>
            </a:avLst>
          </a:prstGeom>
          <a:solidFill>
            <a:srgbClr val="6C0819"/>
          </a:solidFill>
          <a:ln cap="flat" cmpd="sng" w="31000">
            <a:solidFill>
              <a:srgbClr val="000D2C"/>
            </a:solidFill>
            <a:prstDash val="solid"/>
            <a:round/>
            <a:headEnd len="sm" w="sm" type="none"/>
            <a:tailEnd len="sm" w="sm" type="none"/>
          </a:ln>
        </p:spPr>
        <p:txBody>
          <a:bodyPr anchorCtr="0" anchor="ctr" bIns="55725" lIns="111500" spcFirstLastPara="1" rIns="111500" wrap="square" tIns="55725">
            <a:noAutofit/>
          </a:bodyPr>
          <a:lstStyle/>
          <a:p>
            <a:pPr indent="0" lvl="0" marL="0" marR="0" rtl="0" algn="ctr">
              <a:lnSpc>
                <a:spcPct val="100000"/>
              </a:lnSpc>
              <a:spcBef>
                <a:spcPts val="0"/>
              </a:spcBef>
              <a:spcAft>
                <a:spcPts val="0"/>
              </a:spcAft>
              <a:buClr>
                <a:srgbClr val="000000"/>
              </a:buClr>
              <a:buSzPts val="1646"/>
              <a:buFont typeface="Arial"/>
              <a:buNone/>
            </a:pPr>
            <a:r>
              <a:rPr b="0" i="0" lang="sv-SE" sz="1535" u="none" cap="none" strike="noStrike">
                <a:solidFill>
                  <a:srgbClr val="FFFFFF"/>
                </a:solidFill>
                <a:latin typeface="Arial"/>
                <a:ea typeface="Arial"/>
                <a:cs typeface="Arial"/>
                <a:sym typeface="Arial"/>
              </a:rPr>
              <a:t>Hydrogen-based chemicals plant</a:t>
            </a:r>
            <a:endParaRPr b="0" i="0" sz="1535" u="none" cap="none" strike="noStrike">
              <a:solidFill>
                <a:srgbClr val="000000"/>
              </a:solidFill>
              <a:latin typeface="Arial"/>
              <a:ea typeface="Arial"/>
              <a:cs typeface="Arial"/>
              <a:sym typeface="Arial"/>
            </a:endParaRPr>
          </a:p>
        </p:txBody>
      </p:sp>
      <p:cxnSp>
        <p:nvCxnSpPr>
          <p:cNvPr id="392" name="Google Shape;392;g3dc49cdea3c_0_288"/>
          <p:cNvCxnSpPr/>
          <p:nvPr/>
        </p:nvCxnSpPr>
        <p:spPr>
          <a:xfrm>
            <a:off x="495664" y="2482357"/>
            <a:ext cx="1086300" cy="0"/>
          </a:xfrm>
          <a:prstGeom prst="straightConnector1">
            <a:avLst/>
          </a:prstGeom>
          <a:noFill/>
          <a:ln cap="flat" cmpd="sng" w="34875">
            <a:solidFill>
              <a:srgbClr val="6C0819"/>
            </a:solidFill>
            <a:prstDash val="solid"/>
            <a:round/>
            <a:headEnd len="sm" w="sm" type="none"/>
            <a:tailEnd len="med" w="med" type="triangle"/>
          </a:ln>
          <a:effectLst>
            <a:outerShdw blurRad="48783" rotWithShape="0" dir="5400000" dist="24392">
              <a:srgbClr val="000000">
                <a:alpha val="37250"/>
              </a:srgbClr>
            </a:outerShdw>
          </a:effectLst>
        </p:spPr>
      </p:cxnSp>
      <p:cxnSp>
        <p:nvCxnSpPr>
          <p:cNvPr id="393" name="Google Shape;393;g3dc49cdea3c_0_288"/>
          <p:cNvCxnSpPr/>
          <p:nvPr/>
        </p:nvCxnSpPr>
        <p:spPr>
          <a:xfrm>
            <a:off x="3564845" y="2482357"/>
            <a:ext cx="744900" cy="0"/>
          </a:xfrm>
          <a:prstGeom prst="straightConnector1">
            <a:avLst/>
          </a:prstGeom>
          <a:noFill/>
          <a:ln cap="flat" cmpd="sng" w="34875">
            <a:solidFill>
              <a:srgbClr val="6C0819"/>
            </a:solidFill>
            <a:prstDash val="solid"/>
            <a:round/>
            <a:headEnd len="sm" w="sm" type="none"/>
            <a:tailEnd len="med" w="med" type="triangle"/>
          </a:ln>
          <a:effectLst>
            <a:outerShdw blurRad="48783" rotWithShape="0" dir="5400000" dist="24392">
              <a:srgbClr val="000000">
                <a:alpha val="37250"/>
              </a:srgbClr>
            </a:outerShdw>
          </a:effectLst>
        </p:spPr>
      </p:cxnSp>
      <p:sp>
        <p:nvSpPr>
          <p:cNvPr id="394" name="Google Shape;394;g3dc49cdea3c_0_288"/>
          <p:cNvSpPr txBox="1"/>
          <p:nvPr/>
        </p:nvSpPr>
        <p:spPr>
          <a:xfrm>
            <a:off x="639438" y="2144640"/>
            <a:ext cx="798600" cy="337800"/>
          </a:xfrm>
          <a:prstGeom prst="rect">
            <a:avLst/>
          </a:prstGeom>
          <a:noFill/>
          <a:ln>
            <a:noFill/>
          </a:ln>
        </p:spPr>
        <p:txBody>
          <a:bodyPr anchorCtr="0" anchor="t" bIns="55725" lIns="111500" spcFirstLastPara="1" rIns="111500" wrap="square" tIns="55725">
            <a:spAutoFit/>
          </a:bodyPr>
          <a:lstStyle/>
          <a:p>
            <a:pPr indent="0" lvl="0" marL="0" marR="0" rtl="0" algn="ctr">
              <a:lnSpc>
                <a:spcPct val="100000"/>
              </a:lnSpc>
              <a:spcBef>
                <a:spcPts val="0"/>
              </a:spcBef>
              <a:spcAft>
                <a:spcPts val="0"/>
              </a:spcAft>
              <a:buClr>
                <a:srgbClr val="000000"/>
              </a:buClr>
              <a:buSzPts val="1463"/>
              <a:buFont typeface="Arial"/>
              <a:buNone/>
            </a:pPr>
            <a:r>
              <a:rPr b="0" i="0" lang="sv-SE" sz="1463" u="none" cap="none" strike="noStrike">
                <a:solidFill>
                  <a:srgbClr val="000000"/>
                </a:solidFill>
                <a:latin typeface="Arial"/>
                <a:ea typeface="Arial"/>
                <a:cs typeface="Arial"/>
                <a:sym typeface="Arial"/>
              </a:rPr>
              <a:t>A</a:t>
            </a:r>
            <a:endParaRPr b="0" i="0" sz="1707" u="none" cap="none" strike="noStrike">
              <a:solidFill>
                <a:srgbClr val="000000"/>
              </a:solidFill>
              <a:latin typeface="Arial"/>
              <a:ea typeface="Arial"/>
              <a:cs typeface="Arial"/>
              <a:sym typeface="Arial"/>
            </a:endParaRPr>
          </a:p>
        </p:txBody>
      </p:sp>
      <p:sp>
        <p:nvSpPr>
          <p:cNvPr id="395" name="Google Shape;395;g3dc49cdea3c_0_288"/>
          <p:cNvSpPr txBox="1"/>
          <p:nvPr/>
        </p:nvSpPr>
        <p:spPr>
          <a:xfrm>
            <a:off x="3375744" y="2111962"/>
            <a:ext cx="798600" cy="337800"/>
          </a:xfrm>
          <a:prstGeom prst="rect">
            <a:avLst/>
          </a:prstGeom>
          <a:noFill/>
          <a:ln>
            <a:noFill/>
          </a:ln>
        </p:spPr>
        <p:txBody>
          <a:bodyPr anchorCtr="0" anchor="t" bIns="55725" lIns="111500" spcFirstLastPara="1" rIns="111500" wrap="square" tIns="55725">
            <a:spAutoFit/>
          </a:bodyPr>
          <a:lstStyle/>
          <a:p>
            <a:pPr indent="0" lvl="0" marL="0" marR="0" rtl="0" algn="ctr">
              <a:lnSpc>
                <a:spcPct val="100000"/>
              </a:lnSpc>
              <a:spcBef>
                <a:spcPts val="0"/>
              </a:spcBef>
              <a:spcAft>
                <a:spcPts val="0"/>
              </a:spcAft>
              <a:buClr>
                <a:srgbClr val="000000"/>
              </a:buClr>
              <a:buSzPts val="1463"/>
              <a:buFont typeface="Arial"/>
              <a:buNone/>
            </a:pPr>
            <a:r>
              <a:rPr b="0" i="0" lang="sv-SE" sz="1463" u="none" cap="none" strike="noStrike">
                <a:solidFill>
                  <a:srgbClr val="000000"/>
                </a:solidFill>
                <a:latin typeface="Arial"/>
                <a:ea typeface="Arial"/>
                <a:cs typeface="Arial"/>
                <a:sym typeface="Arial"/>
              </a:rPr>
              <a:t>B</a:t>
            </a:r>
            <a:endParaRPr b="0" i="0" sz="1707" u="none" cap="none" strike="noStrike">
              <a:solidFill>
                <a:srgbClr val="000000"/>
              </a:solidFill>
              <a:latin typeface="Arial"/>
              <a:ea typeface="Arial"/>
              <a:cs typeface="Arial"/>
              <a:sym typeface="Arial"/>
            </a:endParaRPr>
          </a:p>
        </p:txBody>
      </p:sp>
      <p:sp>
        <p:nvSpPr>
          <p:cNvPr id="396" name="Google Shape;396;g3dc49cdea3c_0_288"/>
          <p:cNvSpPr txBox="1"/>
          <p:nvPr/>
        </p:nvSpPr>
        <p:spPr>
          <a:xfrm>
            <a:off x="495664" y="3191739"/>
            <a:ext cx="3396000" cy="692700"/>
          </a:xfrm>
          <a:prstGeom prst="rect">
            <a:avLst/>
          </a:prstGeom>
          <a:noFill/>
          <a:ln cap="flat" cmpd="sng" w="28575">
            <a:solidFill>
              <a:srgbClr val="910C2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sv-SE" sz="1300" u="none" cap="none" strike="noStrike">
                <a:solidFill>
                  <a:srgbClr val="000000"/>
                </a:solidFill>
                <a:latin typeface="Arial"/>
                <a:ea typeface="Arial"/>
                <a:cs typeface="Arial"/>
                <a:sym typeface="Arial"/>
              </a:rPr>
              <a:t>Commodity Key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A = Hydrogen</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B = Hydrogen-based chemicals</a:t>
            </a:r>
            <a:endParaRPr b="0" i="0" sz="1300" u="none" cap="none" strike="noStrike">
              <a:solidFill>
                <a:srgbClr val="000000"/>
              </a:solidFill>
              <a:latin typeface="Arial"/>
              <a:ea typeface="Arial"/>
              <a:cs typeface="Arial"/>
              <a:sym typeface="Arial"/>
            </a:endParaRPr>
          </a:p>
        </p:txBody>
      </p:sp>
      <p:sp>
        <p:nvSpPr>
          <p:cNvPr id="397" name="Google Shape;397;g3dc49cdea3c_0_288"/>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g3dc49cdea3c_0_301"/>
          <p:cNvSpPr txBox="1"/>
          <p:nvPr/>
        </p:nvSpPr>
        <p:spPr>
          <a:xfrm>
            <a:off x="576000" y="288000"/>
            <a:ext cx="10361700" cy="576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Arial"/>
              <a:buNone/>
            </a:pPr>
            <a:r>
              <a:rPr b="1" i="0" lang="sv-SE" sz="2800" u="none" cap="none" strike="noStrike">
                <a:solidFill>
                  <a:srgbClr val="FF0000"/>
                </a:solidFill>
                <a:latin typeface="Arial"/>
                <a:ea typeface="Arial"/>
                <a:cs typeface="Arial"/>
                <a:sym typeface="Arial"/>
              </a:rPr>
              <a:t>Other chemicals sector</a:t>
            </a:r>
            <a:endParaRPr b="0" i="0" sz="1400" u="none" cap="none" strike="noStrike">
              <a:solidFill>
                <a:srgbClr val="FF0000"/>
              </a:solidFill>
              <a:latin typeface="Arial"/>
              <a:ea typeface="Arial"/>
              <a:cs typeface="Arial"/>
              <a:sym typeface="Arial"/>
            </a:endParaRPr>
          </a:p>
        </p:txBody>
      </p:sp>
      <p:sp>
        <p:nvSpPr>
          <p:cNvPr id="404" name="Google Shape;404;g3dc49cdea3c_0_301"/>
          <p:cNvSpPr txBox="1"/>
          <p:nvPr/>
        </p:nvSpPr>
        <p:spPr>
          <a:xfrm>
            <a:off x="5073873" y="1400700"/>
            <a:ext cx="6693600" cy="41712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1000"/>
              </a:spcBef>
              <a:spcAft>
                <a:spcPts val="0"/>
              </a:spcAft>
              <a:buClr>
                <a:srgbClr val="000000"/>
              </a:buClr>
              <a:buSzPts val="1500"/>
              <a:buFont typeface="Noto Sans Symbols"/>
              <a:buChar char="❑"/>
            </a:pPr>
            <a:r>
              <a:rPr b="0" i="0" lang="sv-SE" sz="1600" u="none" cap="none" strike="noStrike">
                <a:solidFill>
                  <a:srgbClr val="000000"/>
                </a:solidFill>
                <a:latin typeface="Arial"/>
                <a:ea typeface="Arial"/>
                <a:cs typeface="Arial"/>
                <a:sym typeface="Arial"/>
              </a:rPr>
              <a:t>By </a:t>
            </a:r>
            <a:r>
              <a:rPr b="0" i="1" lang="sv-SE" sz="1600" u="none" cap="none" strike="noStrike">
                <a:solidFill>
                  <a:srgbClr val="000000"/>
                </a:solidFill>
                <a:latin typeface="Arial"/>
                <a:ea typeface="Arial"/>
                <a:cs typeface="Arial"/>
                <a:sym typeface="Arial"/>
              </a:rPr>
              <a:t>Other Chemicals</a:t>
            </a:r>
            <a:r>
              <a:rPr b="0" i="0" lang="sv-SE" sz="1600" u="none" cap="none" strike="noStrike">
                <a:solidFill>
                  <a:srgbClr val="000000"/>
                </a:solidFill>
                <a:latin typeface="Arial"/>
                <a:ea typeface="Arial"/>
                <a:cs typeface="Arial"/>
                <a:sym typeface="Arial"/>
              </a:rPr>
              <a:t>, we mean </a:t>
            </a:r>
            <a:r>
              <a:rPr b="1" i="0" lang="sv-SE" sz="1600" u="none" cap="none" strike="noStrike">
                <a:solidFill>
                  <a:srgbClr val="000000"/>
                </a:solidFill>
                <a:latin typeface="Arial"/>
                <a:ea typeface="Arial"/>
                <a:cs typeface="Arial"/>
                <a:sym typeface="Arial"/>
              </a:rPr>
              <a:t>all non-petrochemical and non-hydrogen-based chemical activities </a:t>
            </a:r>
            <a:r>
              <a:rPr b="0" i="0" lang="sv-SE" sz="1600" u="none" cap="none" strike="noStrike">
                <a:solidFill>
                  <a:srgbClr val="000000"/>
                </a:solidFill>
                <a:latin typeface="Arial"/>
                <a:ea typeface="Arial"/>
                <a:cs typeface="Arial"/>
                <a:sym typeface="Arial"/>
              </a:rPr>
              <a:t>that are explicitly represented in the model. </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1000"/>
              </a:spcBef>
              <a:spcAft>
                <a:spcPts val="0"/>
              </a:spcAft>
              <a:buClr>
                <a:srgbClr val="000000"/>
              </a:buClr>
              <a:buSzPts val="1500"/>
              <a:buFont typeface="Noto Sans Symbols"/>
              <a:buChar char="❑"/>
            </a:pPr>
            <a:r>
              <a:rPr b="1" i="0" lang="sv-SE" sz="1600" u="none" cap="none" strike="noStrike">
                <a:solidFill>
                  <a:srgbClr val="000000"/>
                </a:solidFill>
                <a:latin typeface="Arial"/>
                <a:ea typeface="Arial"/>
                <a:cs typeface="Arial"/>
                <a:sym typeface="Arial"/>
              </a:rPr>
              <a:t>All energy use reported under the chemicals category in the energy balances that is not allocated to the other chemical subsectors</a:t>
            </a:r>
            <a:r>
              <a:rPr b="0" i="0" lang="sv-SE" sz="1600" u="none" cap="none" strike="noStrike">
                <a:solidFill>
                  <a:srgbClr val="000000"/>
                </a:solidFill>
                <a:latin typeface="Arial"/>
                <a:ea typeface="Arial"/>
                <a:cs typeface="Arial"/>
                <a:sym typeface="Arial"/>
              </a:rPr>
              <a:t> is assigned here.</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1000"/>
              </a:spcBef>
              <a:spcAft>
                <a:spcPts val="0"/>
              </a:spcAft>
              <a:buClr>
                <a:srgbClr val="000000"/>
              </a:buClr>
              <a:buSzPts val="1500"/>
              <a:buFont typeface="Noto Sans Symbols"/>
              <a:buChar char="❑"/>
            </a:pPr>
            <a:r>
              <a:rPr b="1" i="0" lang="sv-SE" sz="1600" u="none" cap="none" strike="noStrike">
                <a:solidFill>
                  <a:srgbClr val="000000"/>
                </a:solidFill>
                <a:latin typeface="Arial"/>
                <a:ea typeface="Arial"/>
                <a:cs typeface="Arial"/>
                <a:sym typeface="Arial"/>
              </a:rPr>
              <a:t>Inputs to this sector are high-temperature process heat (HPH), low-temperature process heat (LPH), and electricity.</a:t>
            </a:r>
            <a:r>
              <a:rPr b="0" i="0" lang="sv-SE" sz="1600" u="none" cap="none" strike="noStrike">
                <a:solidFill>
                  <a:srgbClr val="000000"/>
                </a:solidFill>
                <a:latin typeface="Arial"/>
                <a:ea typeface="Arial"/>
                <a:cs typeface="Arial"/>
                <a:sym typeface="Arial"/>
              </a:rPr>
              <a:t> Fossil fuel use is split between HPH and LPH using </a:t>
            </a:r>
            <a:r>
              <a:rPr b="1" i="0" lang="sv-SE" sz="1600" u="none" cap="none" strike="noStrike">
                <a:solidFill>
                  <a:srgbClr val="000000"/>
                </a:solidFill>
                <a:latin typeface="Arial"/>
                <a:ea typeface="Arial"/>
                <a:cs typeface="Arial"/>
                <a:sym typeface="Arial"/>
              </a:rPr>
              <a:t>user-defined shares,</a:t>
            </a:r>
            <a:r>
              <a:rPr b="0" i="0" lang="sv-SE" sz="1600" u="none" cap="none" strike="noStrike">
                <a:solidFill>
                  <a:srgbClr val="000000"/>
                </a:solidFill>
                <a:latin typeface="Arial"/>
                <a:ea typeface="Arial"/>
                <a:cs typeface="Arial"/>
                <a:sym typeface="Arial"/>
              </a:rPr>
              <a:t> with a </a:t>
            </a:r>
            <a:r>
              <a:rPr b="1" i="0" lang="sv-SE" sz="1600" u="none" cap="none" strike="noStrike">
                <a:solidFill>
                  <a:srgbClr val="000000"/>
                </a:solidFill>
                <a:latin typeface="Arial"/>
                <a:ea typeface="Arial"/>
                <a:cs typeface="Arial"/>
                <a:sym typeface="Arial"/>
              </a:rPr>
              <a:t>default split of 35% LPH and 65% HPH </a:t>
            </a:r>
            <a:r>
              <a:rPr b="0" i="0" lang="sv-SE" sz="1600" u="none" cap="none" strike="noStrike">
                <a:solidFill>
                  <a:srgbClr val="000000"/>
                </a:solidFill>
                <a:latin typeface="Arial"/>
                <a:ea typeface="Arial"/>
                <a:cs typeface="Arial"/>
                <a:sym typeface="Arial"/>
              </a:rPr>
              <a:t>in the MDI</a:t>
            </a:r>
            <a:r>
              <a:rPr b="1" i="0" lang="sv-SE" sz="1600" u="none" cap="none" strike="noStrike">
                <a:solidFill>
                  <a:srgbClr val="000000"/>
                </a:solidFill>
                <a:latin typeface="Arial"/>
                <a:ea typeface="Arial"/>
                <a:cs typeface="Arial"/>
                <a:sym typeface="Arial"/>
              </a:rPr>
              <a:t>. District heat is assumed to be used entirely for LPH.</a:t>
            </a:r>
            <a:endParaRPr b="1" i="0" sz="1600" u="none" cap="none" strike="noStrike">
              <a:solidFill>
                <a:srgbClr val="000000"/>
              </a:solidFill>
              <a:latin typeface="Arial"/>
              <a:ea typeface="Arial"/>
              <a:cs typeface="Arial"/>
              <a:sym typeface="Arial"/>
            </a:endParaRPr>
          </a:p>
          <a:p>
            <a:pPr indent="-285750" lvl="0" marL="285750" marR="0" rtl="0" algn="l">
              <a:lnSpc>
                <a:spcPct val="100000"/>
              </a:lnSpc>
              <a:spcBef>
                <a:spcPts val="1000"/>
              </a:spcBef>
              <a:spcAft>
                <a:spcPts val="0"/>
              </a:spcAft>
              <a:buClr>
                <a:srgbClr val="000000"/>
              </a:buClr>
              <a:buSzPts val="1500"/>
              <a:buFont typeface="Noto Sans Symbols"/>
              <a:buChar char="❑"/>
            </a:pPr>
            <a:r>
              <a:rPr b="1" i="0" lang="sv-SE" sz="1600" u="none" cap="none" strike="noStrike">
                <a:solidFill>
                  <a:srgbClr val="000000"/>
                </a:solidFill>
                <a:latin typeface="Arial"/>
                <a:ea typeface="Arial"/>
                <a:cs typeface="Arial"/>
                <a:sym typeface="Arial"/>
              </a:rPr>
              <a:t>Sectoral demand is proxied using the combined use of HPH and LPH. </a:t>
            </a:r>
            <a:r>
              <a:rPr b="0" i="0" lang="sv-SE" sz="1600" u="none" cap="none" strike="noStrike">
                <a:solidFill>
                  <a:srgbClr val="000000"/>
                </a:solidFill>
                <a:latin typeface="Arial"/>
                <a:ea typeface="Arial"/>
                <a:cs typeface="Arial"/>
                <a:sym typeface="Arial"/>
              </a:rPr>
              <a:t>The ratios of electricity, LPH, and HPH inputs relative to this demand are then calculated and applied consistently across the entire modelling period (unless the user decides to adjust them).</a:t>
            </a:r>
            <a:endParaRPr b="0" i="0" sz="1600" u="none" cap="none" strike="noStrike">
              <a:solidFill>
                <a:srgbClr val="000000"/>
              </a:solidFill>
              <a:latin typeface="Arial"/>
              <a:ea typeface="Arial"/>
              <a:cs typeface="Arial"/>
              <a:sym typeface="Arial"/>
            </a:endParaRPr>
          </a:p>
        </p:txBody>
      </p:sp>
      <p:cxnSp>
        <p:nvCxnSpPr>
          <p:cNvPr id="405" name="Google Shape;405;g3dc49cdea3c_0_301"/>
          <p:cNvCxnSpPr/>
          <p:nvPr/>
        </p:nvCxnSpPr>
        <p:spPr>
          <a:xfrm>
            <a:off x="582413" y="1709931"/>
            <a:ext cx="731400" cy="0"/>
          </a:xfrm>
          <a:prstGeom prst="straightConnector1">
            <a:avLst/>
          </a:prstGeom>
          <a:noFill/>
          <a:ln cap="flat" cmpd="sng" w="31925">
            <a:solidFill>
              <a:srgbClr val="6C0819"/>
            </a:solidFill>
            <a:prstDash val="solid"/>
            <a:round/>
            <a:headEnd len="sm" w="sm" type="none"/>
            <a:tailEnd len="med" w="med" type="triangle"/>
          </a:ln>
          <a:effectLst>
            <a:outerShdw blurRad="44670" rotWithShape="0" dir="5400000" dist="22335">
              <a:srgbClr val="000000">
                <a:alpha val="37250"/>
              </a:srgbClr>
            </a:outerShdw>
          </a:effectLst>
        </p:spPr>
      </p:cxnSp>
      <p:sp>
        <p:nvSpPr>
          <p:cNvPr id="406" name="Google Shape;406;g3dc49cdea3c_0_301"/>
          <p:cNvSpPr/>
          <p:nvPr/>
        </p:nvSpPr>
        <p:spPr>
          <a:xfrm>
            <a:off x="1301985" y="1640212"/>
            <a:ext cx="2151600" cy="987000"/>
          </a:xfrm>
          <a:prstGeom prst="roundRect">
            <a:avLst>
              <a:gd fmla="val 16667" name="adj"/>
            </a:avLst>
          </a:prstGeom>
          <a:solidFill>
            <a:srgbClr val="6C0819"/>
          </a:solidFill>
          <a:ln cap="flat" cmpd="sng" w="28375">
            <a:solidFill>
              <a:srgbClr val="000D2C"/>
            </a:solidFill>
            <a:prstDash val="solid"/>
            <a:round/>
            <a:headEnd len="sm" w="sm" type="none"/>
            <a:tailEnd len="sm" w="sm" type="none"/>
          </a:ln>
        </p:spPr>
        <p:txBody>
          <a:bodyPr anchorCtr="0" anchor="ctr" bIns="51025" lIns="102100" spcFirstLastPara="1" rIns="102100" wrap="square" tIns="51025">
            <a:noAutofit/>
          </a:bodyPr>
          <a:lstStyle/>
          <a:p>
            <a:pPr indent="0" lvl="0" marL="0" marR="0" rtl="0" algn="ctr">
              <a:lnSpc>
                <a:spcPct val="100000"/>
              </a:lnSpc>
              <a:spcBef>
                <a:spcPts val="0"/>
              </a:spcBef>
              <a:spcAft>
                <a:spcPts val="0"/>
              </a:spcAft>
              <a:buClr>
                <a:schemeClr val="dk1"/>
              </a:buClr>
              <a:buSzPts val="1508"/>
              <a:buFont typeface="Arial"/>
              <a:buNone/>
            </a:pPr>
            <a:r>
              <a:rPr b="0" i="0" lang="sv-SE" sz="1600" u="none" cap="none" strike="noStrike">
                <a:solidFill>
                  <a:schemeClr val="lt1"/>
                </a:solidFill>
                <a:latin typeface="Arial"/>
                <a:ea typeface="Arial"/>
                <a:cs typeface="Arial"/>
                <a:sym typeface="Arial"/>
              </a:rPr>
              <a:t>Other chemicals plant</a:t>
            </a:r>
            <a:endParaRPr b="0" i="0" sz="1600" u="none" cap="none" strike="noStrike">
              <a:solidFill>
                <a:srgbClr val="000000"/>
              </a:solidFill>
              <a:latin typeface="Arial"/>
              <a:ea typeface="Arial"/>
              <a:cs typeface="Arial"/>
              <a:sym typeface="Arial"/>
            </a:endParaRPr>
          </a:p>
        </p:txBody>
      </p:sp>
      <p:cxnSp>
        <p:nvCxnSpPr>
          <p:cNvPr id="407" name="Google Shape;407;g3dc49cdea3c_0_301"/>
          <p:cNvCxnSpPr/>
          <p:nvPr/>
        </p:nvCxnSpPr>
        <p:spPr>
          <a:xfrm>
            <a:off x="582413" y="2138231"/>
            <a:ext cx="731400" cy="0"/>
          </a:xfrm>
          <a:prstGeom prst="straightConnector1">
            <a:avLst/>
          </a:prstGeom>
          <a:noFill/>
          <a:ln cap="flat" cmpd="sng" w="31925">
            <a:solidFill>
              <a:srgbClr val="6C0819"/>
            </a:solidFill>
            <a:prstDash val="solid"/>
            <a:round/>
            <a:headEnd len="sm" w="sm" type="none"/>
            <a:tailEnd len="med" w="med" type="triangle"/>
          </a:ln>
          <a:effectLst>
            <a:outerShdw blurRad="44670" rotWithShape="0" dir="5400000" dist="22335">
              <a:srgbClr val="000000">
                <a:alpha val="37250"/>
              </a:srgbClr>
            </a:outerShdw>
          </a:effectLst>
        </p:spPr>
      </p:cxnSp>
      <p:cxnSp>
        <p:nvCxnSpPr>
          <p:cNvPr id="408" name="Google Shape;408;g3dc49cdea3c_0_301"/>
          <p:cNvCxnSpPr/>
          <p:nvPr/>
        </p:nvCxnSpPr>
        <p:spPr>
          <a:xfrm>
            <a:off x="582413" y="2561862"/>
            <a:ext cx="731400" cy="0"/>
          </a:xfrm>
          <a:prstGeom prst="straightConnector1">
            <a:avLst/>
          </a:prstGeom>
          <a:noFill/>
          <a:ln cap="flat" cmpd="sng" w="31925">
            <a:solidFill>
              <a:srgbClr val="6C0819"/>
            </a:solidFill>
            <a:prstDash val="solid"/>
            <a:round/>
            <a:headEnd len="sm" w="sm" type="none"/>
            <a:tailEnd len="med" w="med" type="triangle"/>
          </a:ln>
          <a:effectLst>
            <a:outerShdw blurRad="44670" rotWithShape="0" dir="5400000" dist="22335">
              <a:srgbClr val="000000">
                <a:alpha val="37250"/>
              </a:srgbClr>
            </a:outerShdw>
          </a:effectLst>
        </p:spPr>
      </p:cxnSp>
      <p:cxnSp>
        <p:nvCxnSpPr>
          <p:cNvPr id="409" name="Google Shape;409;g3dc49cdea3c_0_301"/>
          <p:cNvCxnSpPr/>
          <p:nvPr/>
        </p:nvCxnSpPr>
        <p:spPr>
          <a:xfrm rot="10800000">
            <a:off x="3465516" y="2132628"/>
            <a:ext cx="144900" cy="0"/>
          </a:xfrm>
          <a:prstGeom prst="straightConnector1">
            <a:avLst/>
          </a:prstGeom>
          <a:noFill/>
          <a:ln cap="flat" cmpd="sng" w="42550">
            <a:solidFill>
              <a:srgbClr val="6C0819"/>
            </a:solidFill>
            <a:prstDash val="solid"/>
            <a:round/>
            <a:headEnd len="sm" w="sm" type="none"/>
            <a:tailEnd len="sm" w="sm" type="none"/>
          </a:ln>
          <a:effectLst>
            <a:outerShdw blurRad="44670" rotWithShape="0" dir="5400000" dist="22335">
              <a:srgbClr val="000000">
                <a:alpha val="37250"/>
              </a:srgbClr>
            </a:outerShdw>
          </a:effectLst>
        </p:spPr>
      </p:cxnSp>
      <p:cxnSp>
        <p:nvCxnSpPr>
          <p:cNvPr id="410" name="Google Shape;410;g3dc49cdea3c_0_301"/>
          <p:cNvCxnSpPr/>
          <p:nvPr/>
        </p:nvCxnSpPr>
        <p:spPr>
          <a:xfrm>
            <a:off x="3610417" y="2132639"/>
            <a:ext cx="537300" cy="0"/>
          </a:xfrm>
          <a:prstGeom prst="straightConnector1">
            <a:avLst/>
          </a:prstGeom>
          <a:noFill/>
          <a:ln cap="flat" cmpd="sng" w="31925">
            <a:solidFill>
              <a:srgbClr val="6C0819"/>
            </a:solidFill>
            <a:prstDash val="solid"/>
            <a:round/>
            <a:headEnd len="sm" w="sm" type="none"/>
            <a:tailEnd len="med" w="med" type="triangle"/>
          </a:ln>
          <a:effectLst>
            <a:outerShdw blurRad="44670" rotWithShape="0" dir="5400000" dist="22335">
              <a:srgbClr val="000000">
                <a:alpha val="37250"/>
              </a:srgbClr>
            </a:outerShdw>
          </a:effectLst>
        </p:spPr>
      </p:cxnSp>
      <p:sp>
        <p:nvSpPr>
          <p:cNvPr id="411" name="Google Shape;411;g3dc49cdea3c_0_301"/>
          <p:cNvSpPr txBox="1"/>
          <p:nvPr/>
        </p:nvSpPr>
        <p:spPr>
          <a:xfrm>
            <a:off x="679192" y="1400688"/>
            <a:ext cx="537600" cy="309300"/>
          </a:xfrm>
          <a:prstGeom prst="rect">
            <a:avLst/>
          </a:prstGeom>
          <a:noFill/>
          <a:ln>
            <a:noFill/>
          </a:ln>
        </p:spPr>
        <p:txBody>
          <a:bodyPr anchorCtr="0" anchor="t" bIns="51025" lIns="102100" spcFirstLastPara="1" rIns="102100" wrap="square" tIns="51025">
            <a:spAutoFit/>
          </a:bodyPr>
          <a:lstStyle/>
          <a:p>
            <a:pPr indent="0" lvl="0" marL="0" marR="0" rtl="0" algn="ctr">
              <a:lnSpc>
                <a:spcPct val="100000"/>
              </a:lnSpc>
              <a:spcBef>
                <a:spcPts val="0"/>
              </a:spcBef>
              <a:spcAft>
                <a:spcPts val="0"/>
              </a:spcAft>
              <a:buClr>
                <a:srgbClr val="000000"/>
              </a:buClr>
              <a:buSzPts val="1340"/>
              <a:buFont typeface="Arial"/>
              <a:buNone/>
            </a:pPr>
            <a:r>
              <a:rPr b="0" i="0" lang="sv-SE" sz="1340" u="none" cap="none" strike="noStrike">
                <a:solidFill>
                  <a:srgbClr val="000000"/>
                </a:solidFill>
                <a:latin typeface="Arial"/>
                <a:ea typeface="Arial"/>
                <a:cs typeface="Arial"/>
                <a:sym typeface="Arial"/>
              </a:rPr>
              <a:t>A</a:t>
            </a:r>
            <a:endParaRPr b="0" i="0" sz="1563" u="none" cap="none" strike="noStrike">
              <a:solidFill>
                <a:srgbClr val="000000"/>
              </a:solidFill>
              <a:latin typeface="Arial"/>
              <a:ea typeface="Arial"/>
              <a:cs typeface="Arial"/>
              <a:sym typeface="Arial"/>
            </a:endParaRPr>
          </a:p>
        </p:txBody>
      </p:sp>
      <p:sp>
        <p:nvSpPr>
          <p:cNvPr id="412" name="Google Shape;412;g3dc49cdea3c_0_301"/>
          <p:cNvSpPr txBox="1"/>
          <p:nvPr/>
        </p:nvSpPr>
        <p:spPr>
          <a:xfrm>
            <a:off x="679192" y="1828988"/>
            <a:ext cx="537600" cy="309300"/>
          </a:xfrm>
          <a:prstGeom prst="rect">
            <a:avLst/>
          </a:prstGeom>
          <a:noFill/>
          <a:ln>
            <a:noFill/>
          </a:ln>
        </p:spPr>
        <p:txBody>
          <a:bodyPr anchorCtr="0" anchor="t" bIns="51025" lIns="102100" spcFirstLastPara="1" rIns="102100" wrap="square" tIns="51025">
            <a:spAutoFit/>
          </a:bodyPr>
          <a:lstStyle/>
          <a:p>
            <a:pPr indent="0" lvl="0" marL="0" marR="0" rtl="0" algn="ctr">
              <a:lnSpc>
                <a:spcPct val="100000"/>
              </a:lnSpc>
              <a:spcBef>
                <a:spcPts val="0"/>
              </a:spcBef>
              <a:spcAft>
                <a:spcPts val="0"/>
              </a:spcAft>
              <a:buClr>
                <a:srgbClr val="000000"/>
              </a:buClr>
              <a:buSzPts val="1340"/>
              <a:buFont typeface="Arial"/>
              <a:buNone/>
            </a:pPr>
            <a:r>
              <a:rPr b="0" i="0" lang="sv-SE" sz="1340" u="none" cap="none" strike="noStrike">
                <a:solidFill>
                  <a:srgbClr val="000000"/>
                </a:solidFill>
                <a:latin typeface="Arial"/>
                <a:ea typeface="Arial"/>
                <a:cs typeface="Arial"/>
                <a:sym typeface="Arial"/>
              </a:rPr>
              <a:t>B</a:t>
            </a:r>
            <a:endParaRPr b="0" i="0" sz="1563" u="none" cap="none" strike="noStrike">
              <a:solidFill>
                <a:srgbClr val="000000"/>
              </a:solidFill>
              <a:latin typeface="Arial"/>
              <a:ea typeface="Arial"/>
              <a:cs typeface="Arial"/>
              <a:sym typeface="Arial"/>
            </a:endParaRPr>
          </a:p>
        </p:txBody>
      </p:sp>
      <p:sp>
        <p:nvSpPr>
          <p:cNvPr id="413" name="Google Shape;413;g3dc49cdea3c_0_301"/>
          <p:cNvSpPr txBox="1"/>
          <p:nvPr/>
        </p:nvSpPr>
        <p:spPr>
          <a:xfrm>
            <a:off x="679192" y="2252619"/>
            <a:ext cx="537600" cy="309300"/>
          </a:xfrm>
          <a:prstGeom prst="rect">
            <a:avLst/>
          </a:prstGeom>
          <a:noFill/>
          <a:ln>
            <a:noFill/>
          </a:ln>
        </p:spPr>
        <p:txBody>
          <a:bodyPr anchorCtr="0" anchor="t" bIns="51025" lIns="102100" spcFirstLastPara="1" rIns="102100" wrap="square" tIns="51025">
            <a:spAutoFit/>
          </a:bodyPr>
          <a:lstStyle/>
          <a:p>
            <a:pPr indent="0" lvl="0" marL="0" marR="0" rtl="0" algn="ctr">
              <a:lnSpc>
                <a:spcPct val="100000"/>
              </a:lnSpc>
              <a:spcBef>
                <a:spcPts val="0"/>
              </a:spcBef>
              <a:spcAft>
                <a:spcPts val="0"/>
              </a:spcAft>
              <a:buClr>
                <a:srgbClr val="000000"/>
              </a:buClr>
              <a:buSzPts val="1340"/>
              <a:buFont typeface="Arial"/>
              <a:buNone/>
            </a:pPr>
            <a:r>
              <a:rPr b="0" i="0" lang="sv-SE" sz="1340" u="none" cap="none" strike="noStrike">
                <a:solidFill>
                  <a:srgbClr val="000000"/>
                </a:solidFill>
                <a:latin typeface="Arial"/>
                <a:ea typeface="Arial"/>
                <a:cs typeface="Arial"/>
                <a:sym typeface="Arial"/>
              </a:rPr>
              <a:t>C</a:t>
            </a:r>
            <a:endParaRPr b="0" i="0" sz="1563" u="none" cap="none" strike="noStrike">
              <a:solidFill>
                <a:srgbClr val="000000"/>
              </a:solidFill>
              <a:latin typeface="Arial"/>
              <a:ea typeface="Arial"/>
              <a:cs typeface="Arial"/>
              <a:sym typeface="Arial"/>
            </a:endParaRPr>
          </a:p>
        </p:txBody>
      </p:sp>
      <p:sp>
        <p:nvSpPr>
          <p:cNvPr id="414" name="Google Shape;414;g3dc49cdea3c_0_301"/>
          <p:cNvSpPr txBox="1"/>
          <p:nvPr/>
        </p:nvSpPr>
        <p:spPr>
          <a:xfrm>
            <a:off x="3367796" y="1823388"/>
            <a:ext cx="576000" cy="309300"/>
          </a:xfrm>
          <a:prstGeom prst="rect">
            <a:avLst/>
          </a:prstGeom>
          <a:noFill/>
          <a:ln>
            <a:noFill/>
          </a:ln>
        </p:spPr>
        <p:txBody>
          <a:bodyPr anchorCtr="0" anchor="t" bIns="51025" lIns="102100" spcFirstLastPara="1" rIns="102100" wrap="square" tIns="51025">
            <a:spAutoFit/>
          </a:bodyPr>
          <a:lstStyle/>
          <a:p>
            <a:pPr indent="0" lvl="0" marL="0" marR="0" rtl="0" algn="ctr">
              <a:lnSpc>
                <a:spcPct val="100000"/>
              </a:lnSpc>
              <a:spcBef>
                <a:spcPts val="0"/>
              </a:spcBef>
              <a:spcAft>
                <a:spcPts val="0"/>
              </a:spcAft>
              <a:buClr>
                <a:srgbClr val="000000"/>
              </a:buClr>
              <a:buSzPts val="1340"/>
              <a:buFont typeface="Arial"/>
              <a:buNone/>
            </a:pPr>
            <a:r>
              <a:rPr b="0" i="0" lang="sv-SE" sz="1340" u="none" cap="none" strike="noStrike">
                <a:solidFill>
                  <a:srgbClr val="000000"/>
                </a:solidFill>
                <a:latin typeface="Arial"/>
                <a:ea typeface="Arial"/>
                <a:cs typeface="Arial"/>
                <a:sym typeface="Arial"/>
              </a:rPr>
              <a:t>D</a:t>
            </a:r>
            <a:endParaRPr b="0" i="0" sz="1563" u="none" cap="none" strike="noStrike">
              <a:solidFill>
                <a:srgbClr val="000000"/>
              </a:solidFill>
              <a:latin typeface="Arial"/>
              <a:ea typeface="Arial"/>
              <a:cs typeface="Arial"/>
              <a:sym typeface="Arial"/>
            </a:endParaRPr>
          </a:p>
        </p:txBody>
      </p:sp>
      <p:sp>
        <p:nvSpPr>
          <p:cNvPr id="415" name="Google Shape;415;g3dc49cdea3c_0_301"/>
          <p:cNvSpPr txBox="1"/>
          <p:nvPr/>
        </p:nvSpPr>
        <p:spPr>
          <a:xfrm>
            <a:off x="609811" y="4295285"/>
            <a:ext cx="3654000" cy="1569900"/>
          </a:xfrm>
          <a:prstGeom prst="rect">
            <a:avLst/>
          </a:prstGeom>
          <a:noFill/>
          <a:ln cap="flat" cmpd="sng" w="28575">
            <a:solidFill>
              <a:srgbClr val="910C2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sv-SE" sz="1600" u="none" cap="none" strike="noStrike">
                <a:solidFill>
                  <a:srgbClr val="000000"/>
                </a:solidFill>
                <a:latin typeface="Arial"/>
                <a:ea typeface="Arial"/>
                <a:cs typeface="Arial"/>
                <a:sym typeface="Arial"/>
              </a:rPr>
              <a:t>Commodity Key </a:t>
            </a:r>
            <a:endParaRPr/>
          </a:p>
          <a:p>
            <a:pPr indent="0" lvl="0" marL="0" marR="0" rtl="0" algn="ctr">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600" u="none" cap="none" strike="noStrike">
                <a:solidFill>
                  <a:srgbClr val="000000"/>
                </a:solidFill>
                <a:latin typeface="Arial"/>
                <a:ea typeface="Arial"/>
                <a:cs typeface="Arial"/>
                <a:sym typeface="Arial"/>
              </a:rPr>
              <a:t>A = Industry electricity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600" u="none" cap="none" strike="noStrike">
                <a:solidFill>
                  <a:srgbClr val="000000"/>
                </a:solidFill>
                <a:latin typeface="Arial"/>
                <a:ea typeface="Arial"/>
                <a:cs typeface="Arial"/>
                <a:sym typeface="Arial"/>
              </a:rPr>
              <a:t>B = Other chemicals industry HPH</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600" u="none" cap="none" strike="noStrike">
                <a:solidFill>
                  <a:schemeClr val="dk1"/>
                </a:solidFill>
                <a:latin typeface="Arial"/>
                <a:ea typeface="Arial"/>
                <a:cs typeface="Arial"/>
                <a:sym typeface="Arial"/>
              </a:rPr>
              <a:t>C = Other chemicals industry LPH</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600" u="none" cap="none" strike="noStrike">
                <a:solidFill>
                  <a:srgbClr val="000000"/>
                </a:solidFill>
                <a:latin typeface="Arial"/>
                <a:ea typeface="Arial"/>
                <a:cs typeface="Arial"/>
                <a:sym typeface="Arial"/>
              </a:rPr>
              <a:t>D = Other chemicals</a:t>
            </a:r>
            <a:endParaRPr b="0" i="0" sz="1600" u="none" cap="none" strike="noStrike">
              <a:solidFill>
                <a:srgbClr val="000000"/>
              </a:solidFill>
              <a:latin typeface="Arial"/>
              <a:ea typeface="Arial"/>
              <a:cs typeface="Arial"/>
              <a:sym typeface="Arial"/>
            </a:endParaRPr>
          </a:p>
        </p:txBody>
      </p:sp>
      <p:sp>
        <p:nvSpPr>
          <p:cNvPr id="416" name="Google Shape;416;g3dc49cdea3c_0_301"/>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g3dc49cdea3c_0_319"/>
          <p:cNvSpPr/>
          <p:nvPr/>
        </p:nvSpPr>
        <p:spPr>
          <a:xfrm>
            <a:off x="604800" y="996318"/>
            <a:ext cx="4209300" cy="2299200"/>
          </a:xfrm>
          <a:prstGeom prst="rect">
            <a:avLst/>
          </a:prstGeom>
          <a:noFill/>
          <a:ln cap="flat" cmpd="sng" w="19050">
            <a:solidFill>
              <a:srgbClr val="0A4DE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g3dc49cdea3c_0_319"/>
          <p:cNvSpPr txBox="1"/>
          <p:nvPr/>
        </p:nvSpPr>
        <p:spPr>
          <a:xfrm>
            <a:off x="576000" y="288000"/>
            <a:ext cx="4501200" cy="576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Arial"/>
              <a:buNone/>
            </a:pPr>
            <a:r>
              <a:rPr b="1" i="0" lang="sv-SE" sz="2800" u="none" cap="none" strike="noStrike">
                <a:solidFill>
                  <a:srgbClr val="FF0000"/>
                </a:solidFill>
                <a:latin typeface="Arial"/>
                <a:ea typeface="Arial"/>
                <a:cs typeface="Arial"/>
                <a:sym typeface="Arial"/>
              </a:rPr>
              <a:t>Iron &amp; steel sector 1</a:t>
            </a:r>
            <a:endParaRPr b="0" i="0" sz="1400" u="none" cap="none" strike="noStrike">
              <a:solidFill>
                <a:srgbClr val="FF0000"/>
              </a:solidFill>
              <a:latin typeface="Arial"/>
              <a:ea typeface="Arial"/>
              <a:cs typeface="Arial"/>
              <a:sym typeface="Arial"/>
            </a:endParaRPr>
          </a:p>
        </p:txBody>
      </p:sp>
      <p:sp>
        <p:nvSpPr>
          <p:cNvPr id="424" name="Google Shape;424;g3dc49cdea3c_0_319"/>
          <p:cNvSpPr txBox="1"/>
          <p:nvPr/>
        </p:nvSpPr>
        <p:spPr>
          <a:xfrm>
            <a:off x="4996949" y="544275"/>
            <a:ext cx="6912000" cy="6223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1" lang="sv-SE" sz="1300" u="none" cap="none" strike="noStrike">
                <a:solidFill>
                  <a:srgbClr val="000000"/>
                </a:solidFill>
                <a:latin typeface="Arial"/>
                <a:ea typeface="Arial"/>
                <a:cs typeface="Arial"/>
                <a:sym typeface="Arial"/>
              </a:rPr>
              <a:t>In the CLEWs++ concept, this sector is divided into three main components.</a:t>
            </a:r>
            <a:endParaRPr/>
          </a:p>
          <a:p>
            <a:pPr indent="0" lvl="0" marL="0" marR="0" rtl="0" algn="l">
              <a:lnSpc>
                <a:spcPct val="100000"/>
              </a:lnSpc>
              <a:spcBef>
                <a:spcPts val="0"/>
              </a:spcBef>
              <a:spcAft>
                <a:spcPts val="0"/>
              </a:spcAft>
              <a:buClr>
                <a:srgbClr val="000000"/>
              </a:buClr>
              <a:buSzPts val="1100"/>
              <a:buFont typeface="Arial"/>
              <a:buNone/>
            </a:pPr>
            <a:r>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sv-SE" sz="1300" u="none" cap="none" strike="noStrike">
                <a:solidFill>
                  <a:srgbClr val="000000"/>
                </a:solidFill>
                <a:latin typeface="Arial"/>
                <a:ea typeface="Arial"/>
                <a:cs typeface="Arial"/>
                <a:sym typeface="Arial"/>
              </a:rPr>
              <a:t>1. Virgin iron and steel production</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sv-SE" sz="1300" u="none" cap="none" strike="noStrike">
                <a:solidFill>
                  <a:srgbClr val="000000"/>
                </a:solidFill>
                <a:latin typeface="Arial"/>
                <a:ea typeface="Arial"/>
                <a:cs typeface="Arial"/>
                <a:sym typeface="Arial"/>
              </a:rPr>
              <a:t>This component covers the</a:t>
            </a:r>
            <a:r>
              <a:rPr b="1" i="0" lang="sv-SE" sz="1300" u="none" cap="none" strike="noStrike">
                <a:solidFill>
                  <a:srgbClr val="000000"/>
                </a:solidFill>
                <a:latin typeface="Arial"/>
                <a:ea typeface="Arial"/>
                <a:cs typeface="Arial"/>
                <a:sym typeface="Arial"/>
              </a:rPr>
              <a:t> conversion of iron ore to iron and subsequently to steel</a:t>
            </a:r>
            <a:r>
              <a:rPr b="0" i="0" lang="sv-SE" sz="1300" u="none" cap="none" strike="noStrike">
                <a:solidFill>
                  <a:srgbClr val="000000"/>
                </a:solidFill>
                <a:latin typeface="Arial"/>
                <a:ea typeface="Arial"/>
                <a:cs typeface="Arial"/>
                <a:sym typeface="Arial"/>
              </a:rPr>
              <a:t>. Demand is exogenous in the CLEWs++ framework, and four production routes are represented.</a:t>
            </a:r>
            <a:endParaRPr b="0" i="0" sz="1300" u="none" cap="none" strike="noStrike">
              <a:solidFill>
                <a:srgbClr val="000000"/>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b="0" i="0" lang="sv-SE" sz="1300" u="none" cap="none" strike="noStrike">
                <a:solidFill>
                  <a:srgbClr val="000000"/>
                </a:solidFill>
                <a:latin typeface="Arial"/>
                <a:ea typeface="Arial"/>
                <a:cs typeface="Arial"/>
                <a:sym typeface="Arial"/>
              </a:rPr>
              <a:t>Historically, the </a:t>
            </a:r>
            <a:r>
              <a:rPr b="1" i="0" lang="sv-SE" sz="1300" u="none" cap="none" strike="noStrike">
                <a:solidFill>
                  <a:srgbClr val="000000"/>
                </a:solidFill>
                <a:latin typeface="Arial"/>
                <a:ea typeface="Arial"/>
                <a:cs typeface="Arial"/>
                <a:sym typeface="Arial"/>
              </a:rPr>
              <a:t>Blast furnace – basic oxygen furnace (BF–BOF)</a:t>
            </a:r>
            <a:r>
              <a:rPr b="0" i="0" lang="sv-SE" sz="1300" u="none" cap="none" strike="noStrike">
                <a:solidFill>
                  <a:srgbClr val="000000"/>
                </a:solidFill>
                <a:latin typeface="Arial"/>
                <a:ea typeface="Arial"/>
                <a:cs typeface="Arial"/>
                <a:sym typeface="Arial"/>
              </a:rPr>
              <a:t> route is the most commonly used. Its main inputs are iron ore (not explicitly represented in CLEWs++), coal, and coke. Coke is produced in coke ovens and is used almost exclusively in this sector. Consequently, when calibrating fuel input requirements for BF–BOF, energy use reported under both blast furnaces and coke ovens in the energy balances must be considered.</a:t>
            </a:r>
            <a:endParaRPr b="0" i="0" sz="13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100"/>
              <a:buFont typeface="Arial"/>
              <a:buNone/>
            </a:pPr>
            <a:r>
              <a:rPr b="1" i="0" lang="sv-SE" sz="1300" u="none" cap="none" strike="noStrike">
                <a:solidFill>
                  <a:srgbClr val="000000"/>
                </a:solidFill>
                <a:latin typeface="Arial"/>
                <a:ea typeface="Arial"/>
                <a:cs typeface="Arial"/>
                <a:sym typeface="Arial"/>
              </a:rPr>
              <a:t>Output is measured in million tonnes (Mt) of steel </a:t>
            </a:r>
            <a:r>
              <a:rPr b="0" i="0" lang="sv-SE" sz="1300" u="none" cap="none" strike="noStrike">
                <a:solidFill>
                  <a:srgbClr val="000000"/>
                </a:solidFill>
                <a:latin typeface="Arial"/>
                <a:ea typeface="Arial"/>
                <a:cs typeface="Arial"/>
                <a:sym typeface="Arial"/>
              </a:rPr>
              <a:t>and is typically available from statistics. </a:t>
            </a:r>
            <a:r>
              <a:rPr b="1" i="0" lang="sv-SE" sz="1300" u="none" cap="none" strike="noStrike">
                <a:solidFill>
                  <a:srgbClr val="000000"/>
                </a:solidFill>
                <a:latin typeface="Arial"/>
                <a:ea typeface="Arial"/>
                <a:cs typeface="Arial"/>
                <a:sym typeface="Arial"/>
              </a:rPr>
              <a:t>Conversion efficiency is calculated as the ratio of total fuel input to steel output.</a:t>
            </a:r>
            <a:r>
              <a:rPr b="0" i="0" lang="sv-SE" sz="1300" u="none" cap="none" strike="noStrike">
                <a:solidFill>
                  <a:srgbClr val="000000"/>
                </a:solidFill>
                <a:latin typeface="Arial"/>
                <a:ea typeface="Arial"/>
                <a:cs typeface="Arial"/>
                <a:sym typeface="Arial"/>
              </a:rPr>
              <a:t> In addition to combustion emissions, the process generates significant process emissions. Under purely economic scenarios, BF–BOF is often the cost-optimal route for virgin steel production.</a:t>
            </a:r>
            <a:endParaRPr b="0" i="0" sz="1300" u="none" cap="none" strike="noStrike">
              <a:solidFill>
                <a:srgbClr val="000000"/>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b="1" i="0" lang="sv-SE" sz="1300" u="none" cap="none" strike="noStrike">
                <a:solidFill>
                  <a:srgbClr val="000000"/>
                </a:solidFill>
                <a:latin typeface="Arial"/>
                <a:ea typeface="Arial"/>
                <a:cs typeface="Arial"/>
                <a:sym typeface="Arial"/>
              </a:rPr>
              <a:t>The BF–BOF route can also be combined with carbon capture and storage (CCS)</a:t>
            </a:r>
            <a:r>
              <a:rPr b="0" i="0" lang="sv-SE" sz="1300" u="none" cap="none" strike="noStrike">
                <a:solidFill>
                  <a:srgbClr val="000000"/>
                </a:solidFill>
                <a:latin typeface="Arial"/>
                <a:ea typeface="Arial"/>
                <a:cs typeface="Arial"/>
                <a:sym typeface="Arial"/>
              </a:rPr>
              <a:t> to reduce both combustion and process emissions. This option involves </a:t>
            </a:r>
            <a:r>
              <a:rPr b="1" i="0" lang="sv-SE" sz="1300" u="none" cap="none" strike="noStrike">
                <a:solidFill>
                  <a:srgbClr val="000000"/>
                </a:solidFill>
                <a:latin typeface="Arial"/>
                <a:ea typeface="Arial"/>
                <a:cs typeface="Arial"/>
                <a:sym typeface="Arial"/>
              </a:rPr>
              <a:t>higher capital costs and lower conversion efficiency</a:t>
            </a:r>
            <a:r>
              <a:rPr b="0" i="0" lang="sv-SE" sz="1300" u="none" cap="none" strike="noStrike">
                <a:solidFill>
                  <a:srgbClr val="000000"/>
                </a:solidFill>
                <a:latin typeface="Arial"/>
                <a:ea typeface="Arial"/>
                <a:cs typeface="Arial"/>
                <a:sym typeface="Arial"/>
              </a:rPr>
              <a:t> than conventional BF–BOF.</a:t>
            </a:r>
            <a:endParaRPr b="0" i="0" sz="1300" u="none" cap="none" strike="noStrike">
              <a:solidFill>
                <a:srgbClr val="000000"/>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b="1" i="0" lang="sv-SE" sz="1300" u="none" cap="none" strike="noStrike">
                <a:solidFill>
                  <a:srgbClr val="000000"/>
                </a:solidFill>
                <a:latin typeface="Arial"/>
                <a:ea typeface="Arial"/>
                <a:cs typeface="Arial"/>
                <a:sym typeface="Arial"/>
              </a:rPr>
              <a:t>Direct reduced iron with electric arc furnace (DRI–EAF)</a:t>
            </a:r>
            <a:r>
              <a:rPr b="0" i="0" lang="sv-SE" sz="1300" u="none" cap="none" strike="noStrike">
                <a:solidFill>
                  <a:srgbClr val="000000"/>
                </a:solidFill>
                <a:latin typeface="Arial"/>
                <a:ea typeface="Arial"/>
                <a:cs typeface="Arial"/>
                <a:sym typeface="Arial"/>
              </a:rPr>
              <a:t> represents another full route from iron ore to steel. In some countries, this technology already operates using natural gas, leading to combustion emissions but significantly lower process emissions than BF–BOF.</a:t>
            </a:r>
            <a:endParaRPr b="0" i="0" sz="1300" u="none" cap="none" strike="noStrike">
              <a:solidFill>
                <a:srgbClr val="000000"/>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b="1" i="0" lang="sv-SE" sz="1300" u="none" cap="none" strike="noStrike">
                <a:solidFill>
                  <a:srgbClr val="000000"/>
                </a:solidFill>
                <a:latin typeface="Arial"/>
                <a:ea typeface="Arial"/>
                <a:cs typeface="Arial"/>
                <a:sym typeface="Arial"/>
              </a:rPr>
              <a:t>Hydrogen-based DRI–EAF</a:t>
            </a:r>
            <a:r>
              <a:rPr b="0" i="0" lang="sv-SE" sz="1300" u="none" cap="none" strike="noStrike">
                <a:solidFill>
                  <a:srgbClr val="000000"/>
                </a:solidFill>
                <a:latin typeface="Arial"/>
                <a:ea typeface="Arial"/>
                <a:cs typeface="Arial"/>
                <a:sym typeface="Arial"/>
              </a:rPr>
              <a:t> is a key decarbonisation pathway for virgin steel production. In many cases, overall system economics favour this option over BF–BOF with CCS.</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1100"/>
              <a:buFont typeface="Arial"/>
              <a:buNone/>
            </a:pPr>
            <a:r>
              <a:rPr b="0" i="0" lang="sv-SE" sz="1300" u="none" cap="none" strike="noStrike">
                <a:solidFill>
                  <a:srgbClr val="000000"/>
                </a:solidFill>
                <a:latin typeface="Arial"/>
                <a:ea typeface="Arial"/>
                <a:cs typeface="Arial"/>
                <a:sym typeface="Arial"/>
              </a:rPr>
              <a:t>Demand is assumed to remain constant throughout the modelling period in the CLEWs++ concept.</a:t>
            </a:r>
            <a:endParaRPr b="0" i="0" sz="13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Noto Sans Symbols"/>
              <a:buNone/>
            </a:pPr>
            <a:r>
              <a:t/>
            </a:r>
            <a:endParaRPr b="0" i="0" sz="1300" u="none" cap="none" strike="noStrike">
              <a:solidFill>
                <a:srgbClr val="000000"/>
              </a:solidFill>
              <a:latin typeface="Arial"/>
              <a:ea typeface="Arial"/>
              <a:cs typeface="Arial"/>
              <a:sym typeface="Arial"/>
            </a:endParaRPr>
          </a:p>
        </p:txBody>
      </p:sp>
      <p:sp>
        <p:nvSpPr>
          <p:cNvPr id="425" name="Google Shape;425;g3dc49cdea3c_0_319"/>
          <p:cNvSpPr/>
          <p:nvPr/>
        </p:nvSpPr>
        <p:spPr>
          <a:xfrm>
            <a:off x="1465277" y="1319690"/>
            <a:ext cx="2488200" cy="376200"/>
          </a:xfrm>
          <a:prstGeom prst="roundRect">
            <a:avLst>
              <a:gd fmla="val 16667" name="adj"/>
            </a:avLst>
          </a:prstGeom>
          <a:solidFill>
            <a:srgbClr val="6C0819"/>
          </a:solidFill>
          <a:ln cap="flat" cmpd="sng" w="28375">
            <a:solidFill>
              <a:srgbClr val="000D2C"/>
            </a:solidFill>
            <a:prstDash val="solid"/>
            <a:round/>
            <a:headEnd len="sm" w="sm" type="none"/>
            <a:tailEnd len="sm" w="sm" type="none"/>
          </a:ln>
        </p:spPr>
        <p:txBody>
          <a:bodyPr anchorCtr="0" anchor="ctr" bIns="51025" lIns="102100" spcFirstLastPara="1" rIns="102100" wrap="square" tIns="51025">
            <a:noAutofit/>
          </a:bodyPr>
          <a:lstStyle/>
          <a:p>
            <a:pPr indent="0" lvl="0" marL="0" marR="0" rtl="0" algn="ctr">
              <a:lnSpc>
                <a:spcPct val="100000"/>
              </a:lnSpc>
              <a:spcBef>
                <a:spcPts val="0"/>
              </a:spcBef>
              <a:spcAft>
                <a:spcPts val="0"/>
              </a:spcAft>
              <a:buNone/>
            </a:pPr>
            <a:r>
              <a:rPr b="0" i="0" lang="sv-SE" sz="1205" u="none" cap="none" strike="noStrike">
                <a:solidFill>
                  <a:srgbClr val="FFFFFF"/>
                </a:solidFill>
                <a:latin typeface="Arial"/>
                <a:ea typeface="Arial"/>
                <a:cs typeface="Arial"/>
                <a:sym typeface="Arial"/>
              </a:rPr>
              <a:t>Blast furnace – basic oxygen furnace</a:t>
            </a:r>
            <a:endParaRPr b="0" i="0" sz="1205" u="none" cap="none" strike="noStrike">
              <a:solidFill>
                <a:srgbClr val="000000"/>
              </a:solidFill>
              <a:latin typeface="Arial"/>
              <a:ea typeface="Arial"/>
              <a:cs typeface="Arial"/>
              <a:sym typeface="Arial"/>
            </a:endParaRPr>
          </a:p>
        </p:txBody>
      </p:sp>
      <p:cxnSp>
        <p:nvCxnSpPr>
          <p:cNvPr id="426" name="Google Shape;426;g3dc49cdea3c_0_319"/>
          <p:cNvCxnSpPr/>
          <p:nvPr/>
        </p:nvCxnSpPr>
        <p:spPr>
          <a:xfrm>
            <a:off x="758300" y="1498000"/>
            <a:ext cx="706800" cy="0"/>
          </a:xfrm>
          <a:prstGeom prst="straightConnector1">
            <a:avLst/>
          </a:prstGeom>
          <a:noFill/>
          <a:ln cap="flat" cmpd="sng" w="31925">
            <a:solidFill>
              <a:srgbClr val="6C0819"/>
            </a:solidFill>
            <a:prstDash val="solid"/>
            <a:round/>
            <a:headEnd len="sm" w="sm" type="none"/>
            <a:tailEnd len="med" w="med" type="triangle"/>
          </a:ln>
          <a:effectLst>
            <a:outerShdw blurRad="44670" rotWithShape="0" dir="5400000" dist="22335">
              <a:srgbClr val="000000">
                <a:alpha val="37250"/>
              </a:srgbClr>
            </a:outerShdw>
          </a:effectLst>
        </p:spPr>
      </p:cxnSp>
      <p:sp>
        <p:nvSpPr>
          <p:cNvPr id="427" name="Google Shape;427;g3dc49cdea3c_0_319"/>
          <p:cNvSpPr/>
          <p:nvPr/>
        </p:nvSpPr>
        <p:spPr>
          <a:xfrm>
            <a:off x="1465277" y="1809224"/>
            <a:ext cx="2488200" cy="376200"/>
          </a:xfrm>
          <a:prstGeom prst="roundRect">
            <a:avLst>
              <a:gd fmla="val 16667" name="adj"/>
            </a:avLst>
          </a:prstGeom>
          <a:solidFill>
            <a:srgbClr val="6C0819"/>
          </a:solidFill>
          <a:ln cap="flat" cmpd="sng" w="28375">
            <a:solidFill>
              <a:srgbClr val="000D2C"/>
            </a:solidFill>
            <a:prstDash val="solid"/>
            <a:round/>
            <a:headEnd len="sm" w="sm" type="none"/>
            <a:tailEnd len="sm" w="sm" type="none"/>
          </a:ln>
        </p:spPr>
        <p:txBody>
          <a:bodyPr anchorCtr="0" anchor="ctr" bIns="51025" lIns="102100" spcFirstLastPara="1" rIns="102100" wrap="square" tIns="51025">
            <a:noAutofit/>
          </a:bodyPr>
          <a:lstStyle/>
          <a:p>
            <a:pPr indent="0" lvl="0" marL="0" marR="0" rtl="0" algn="ctr">
              <a:lnSpc>
                <a:spcPct val="100000"/>
              </a:lnSpc>
              <a:spcBef>
                <a:spcPts val="0"/>
              </a:spcBef>
              <a:spcAft>
                <a:spcPts val="0"/>
              </a:spcAft>
              <a:buNone/>
            </a:pPr>
            <a:r>
              <a:rPr b="0" i="0" lang="sv-SE" sz="1205" u="none" cap="none" strike="noStrike">
                <a:solidFill>
                  <a:schemeClr val="lt1"/>
                </a:solidFill>
                <a:latin typeface="Arial"/>
                <a:ea typeface="Arial"/>
                <a:cs typeface="Arial"/>
                <a:sym typeface="Arial"/>
              </a:rPr>
              <a:t>Blast furnace – basic oxygen furnace with CCS</a:t>
            </a:r>
            <a:r>
              <a:rPr b="0" i="0" lang="sv-SE" sz="1205" u="none" cap="none" strike="noStrike">
                <a:solidFill>
                  <a:schemeClr val="dk1"/>
                </a:solidFill>
                <a:latin typeface="Arial"/>
                <a:ea typeface="Arial"/>
                <a:cs typeface="Arial"/>
                <a:sym typeface="Arial"/>
              </a:rPr>
              <a:t> </a:t>
            </a:r>
            <a:endParaRPr b="0" i="0" sz="1405" u="none" cap="none" strike="noStrike">
              <a:solidFill>
                <a:schemeClr val="lt1"/>
              </a:solidFill>
              <a:latin typeface="Arial"/>
              <a:ea typeface="Arial"/>
              <a:cs typeface="Arial"/>
              <a:sym typeface="Arial"/>
            </a:endParaRPr>
          </a:p>
        </p:txBody>
      </p:sp>
      <p:cxnSp>
        <p:nvCxnSpPr>
          <p:cNvPr id="428" name="Google Shape;428;g3dc49cdea3c_0_319"/>
          <p:cNvCxnSpPr/>
          <p:nvPr/>
        </p:nvCxnSpPr>
        <p:spPr>
          <a:xfrm>
            <a:off x="758300" y="1987536"/>
            <a:ext cx="706800" cy="0"/>
          </a:xfrm>
          <a:prstGeom prst="straightConnector1">
            <a:avLst/>
          </a:prstGeom>
          <a:noFill/>
          <a:ln cap="flat" cmpd="sng" w="31925">
            <a:solidFill>
              <a:srgbClr val="6C0819"/>
            </a:solidFill>
            <a:prstDash val="solid"/>
            <a:round/>
            <a:headEnd len="sm" w="sm" type="none"/>
            <a:tailEnd len="med" w="med" type="triangle"/>
          </a:ln>
          <a:effectLst>
            <a:outerShdw blurRad="44670" rotWithShape="0" dir="5400000" dist="22335">
              <a:srgbClr val="000000">
                <a:alpha val="37250"/>
              </a:srgbClr>
            </a:outerShdw>
          </a:effectLst>
        </p:spPr>
      </p:cxnSp>
      <p:sp>
        <p:nvSpPr>
          <p:cNvPr id="429" name="Google Shape;429;g3dc49cdea3c_0_319"/>
          <p:cNvSpPr/>
          <p:nvPr/>
        </p:nvSpPr>
        <p:spPr>
          <a:xfrm>
            <a:off x="1465277" y="2298757"/>
            <a:ext cx="2488200" cy="376200"/>
          </a:xfrm>
          <a:prstGeom prst="roundRect">
            <a:avLst>
              <a:gd fmla="val 16667" name="adj"/>
            </a:avLst>
          </a:prstGeom>
          <a:solidFill>
            <a:srgbClr val="6C0819"/>
          </a:solidFill>
          <a:ln cap="flat" cmpd="sng" w="28375">
            <a:solidFill>
              <a:srgbClr val="000D2C"/>
            </a:solidFill>
            <a:prstDash val="solid"/>
            <a:round/>
            <a:headEnd len="sm" w="sm" type="none"/>
            <a:tailEnd len="sm" w="sm" type="none"/>
          </a:ln>
        </p:spPr>
        <p:txBody>
          <a:bodyPr anchorCtr="0" anchor="ctr" bIns="51025" lIns="102100" spcFirstLastPara="1" rIns="102100" wrap="square" tIns="51025">
            <a:noAutofit/>
          </a:bodyPr>
          <a:lstStyle/>
          <a:p>
            <a:pPr indent="0" lvl="0" marL="0" marR="0" rtl="0" algn="ctr">
              <a:lnSpc>
                <a:spcPct val="100000"/>
              </a:lnSpc>
              <a:spcBef>
                <a:spcPts val="0"/>
              </a:spcBef>
              <a:spcAft>
                <a:spcPts val="0"/>
              </a:spcAft>
              <a:buClr>
                <a:schemeClr val="dk1"/>
              </a:buClr>
              <a:buSzPts val="1508"/>
              <a:buFont typeface="Arial"/>
              <a:buNone/>
            </a:pPr>
            <a:r>
              <a:rPr b="0" i="0" lang="sv-SE" sz="1200" u="none" cap="none" strike="noStrike">
                <a:solidFill>
                  <a:schemeClr val="lt1"/>
                </a:solidFill>
                <a:latin typeface="Arial"/>
                <a:ea typeface="Arial"/>
                <a:cs typeface="Arial"/>
                <a:sym typeface="Arial"/>
              </a:rPr>
              <a:t>Direct electric arc furnace with hydrogen</a:t>
            </a:r>
            <a:endParaRPr b="0" i="0" sz="1200" u="none" cap="none" strike="noStrike">
              <a:solidFill>
                <a:schemeClr val="lt1"/>
              </a:solidFill>
              <a:latin typeface="Arial"/>
              <a:ea typeface="Arial"/>
              <a:cs typeface="Arial"/>
              <a:sym typeface="Arial"/>
            </a:endParaRPr>
          </a:p>
        </p:txBody>
      </p:sp>
      <p:cxnSp>
        <p:nvCxnSpPr>
          <p:cNvPr id="430" name="Google Shape;430;g3dc49cdea3c_0_319"/>
          <p:cNvCxnSpPr/>
          <p:nvPr/>
        </p:nvCxnSpPr>
        <p:spPr>
          <a:xfrm>
            <a:off x="758300" y="2351237"/>
            <a:ext cx="706800" cy="0"/>
          </a:xfrm>
          <a:prstGeom prst="straightConnector1">
            <a:avLst/>
          </a:prstGeom>
          <a:noFill/>
          <a:ln cap="flat" cmpd="sng" w="31925">
            <a:solidFill>
              <a:srgbClr val="6C0819"/>
            </a:solidFill>
            <a:prstDash val="solid"/>
            <a:round/>
            <a:headEnd len="sm" w="sm" type="none"/>
            <a:tailEnd len="med" w="med" type="triangle"/>
          </a:ln>
          <a:effectLst>
            <a:outerShdw blurRad="44670" rotWithShape="0" dir="5400000" dist="22335">
              <a:srgbClr val="000000">
                <a:alpha val="37250"/>
              </a:srgbClr>
            </a:outerShdw>
          </a:effectLst>
        </p:spPr>
      </p:cxnSp>
      <p:cxnSp>
        <p:nvCxnSpPr>
          <p:cNvPr id="431" name="Google Shape;431;g3dc49cdea3c_0_319"/>
          <p:cNvCxnSpPr/>
          <p:nvPr/>
        </p:nvCxnSpPr>
        <p:spPr>
          <a:xfrm>
            <a:off x="4173756" y="1508721"/>
            <a:ext cx="0" cy="1448700"/>
          </a:xfrm>
          <a:prstGeom prst="straightConnector1">
            <a:avLst/>
          </a:prstGeom>
          <a:noFill/>
          <a:ln cap="flat" cmpd="sng" w="42550">
            <a:solidFill>
              <a:srgbClr val="6C0819"/>
            </a:solidFill>
            <a:prstDash val="solid"/>
            <a:round/>
            <a:headEnd len="sm" w="sm" type="none"/>
            <a:tailEnd len="sm" w="sm" type="none"/>
          </a:ln>
          <a:effectLst>
            <a:outerShdw blurRad="44670" rotWithShape="0" dir="5400000" dist="22335">
              <a:srgbClr val="000000">
                <a:alpha val="37250"/>
              </a:srgbClr>
            </a:outerShdw>
          </a:effectLst>
        </p:spPr>
      </p:cxnSp>
      <p:cxnSp>
        <p:nvCxnSpPr>
          <p:cNvPr id="432" name="Google Shape;432;g3dc49cdea3c_0_319"/>
          <p:cNvCxnSpPr/>
          <p:nvPr/>
        </p:nvCxnSpPr>
        <p:spPr>
          <a:xfrm rot="10800000">
            <a:off x="3953559" y="2486685"/>
            <a:ext cx="220200" cy="0"/>
          </a:xfrm>
          <a:prstGeom prst="straightConnector1">
            <a:avLst/>
          </a:prstGeom>
          <a:noFill/>
          <a:ln cap="flat" cmpd="sng" w="42550">
            <a:solidFill>
              <a:srgbClr val="6C0819"/>
            </a:solidFill>
            <a:prstDash val="solid"/>
            <a:round/>
            <a:headEnd len="sm" w="sm" type="none"/>
            <a:tailEnd len="sm" w="sm" type="none"/>
          </a:ln>
          <a:effectLst>
            <a:outerShdw blurRad="44670" rotWithShape="0" dir="5400000" dist="22335">
              <a:srgbClr val="000000">
                <a:alpha val="37250"/>
              </a:srgbClr>
            </a:outerShdw>
          </a:effectLst>
        </p:spPr>
      </p:cxnSp>
      <p:cxnSp>
        <p:nvCxnSpPr>
          <p:cNvPr id="433" name="Google Shape;433;g3dc49cdea3c_0_319"/>
          <p:cNvCxnSpPr/>
          <p:nvPr/>
        </p:nvCxnSpPr>
        <p:spPr>
          <a:xfrm rot="10800000">
            <a:off x="3953559" y="1983587"/>
            <a:ext cx="220200" cy="0"/>
          </a:xfrm>
          <a:prstGeom prst="straightConnector1">
            <a:avLst/>
          </a:prstGeom>
          <a:noFill/>
          <a:ln cap="flat" cmpd="sng" w="42550">
            <a:solidFill>
              <a:srgbClr val="6C0819"/>
            </a:solidFill>
            <a:prstDash val="solid"/>
            <a:round/>
            <a:headEnd len="sm" w="sm" type="none"/>
            <a:tailEnd len="sm" w="sm" type="none"/>
          </a:ln>
          <a:effectLst>
            <a:outerShdw blurRad="44670" rotWithShape="0" dir="5400000" dist="22335">
              <a:srgbClr val="000000">
                <a:alpha val="37250"/>
              </a:srgbClr>
            </a:outerShdw>
          </a:effectLst>
        </p:spPr>
      </p:cxnSp>
      <p:cxnSp>
        <p:nvCxnSpPr>
          <p:cNvPr id="434" name="Google Shape;434;g3dc49cdea3c_0_319"/>
          <p:cNvCxnSpPr/>
          <p:nvPr/>
        </p:nvCxnSpPr>
        <p:spPr>
          <a:xfrm rot="10800000">
            <a:off x="3953559" y="1507622"/>
            <a:ext cx="220200" cy="0"/>
          </a:xfrm>
          <a:prstGeom prst="straightConnector1">
            <a:avLst/>
          </a:prstGeom>
          <a:noFill/>
          <a:ln cap="flat" cmpd="sng" w="42550">
            <a:solidFill>
              <a:srgbClr val="6C0819"/>
            </a:solidFill>
            <a:prstDash val="solid"/>
            <a:round/>
            <a:headEnd len="sm" w="sm" type="none"/>
            <a:tailEnd len="sm" w="sm" type="none"/>
          </a:ln>
          <a:effectLst>
            <a:outerShdw blurRad="44670" rotWithShape="0" dir="5400000" dist="22335">
              <a:srgbClr val="000000">
                <a:alpha val="37250"/>
              </a:srgbClr>
            </a:outerShdw>
          </a:effectLst>
        </p:spPr>
      </p:cxnSp>
      <p:cxnSp>
        <p:nvCxnSpPr>
          <p:cNvPr id="435" name="Google Shape;435;g3dc49cdea3c_0_319"/>
          <p:cNvCxnSpPr/>
          <p:nvPr/>
        </p:nvCxnSpPr>
        <p:spPr>
          <a:xfrm>
            <a:off x="4183475" y="2259254"/>
            <a:ext cx="585000" cy="0"/>
          </a:xfrm>
          <a:prstGeom prst="straightConnector1">
            <a:avLst/>
          </a:prstGeom>
          <a:noFill/>
          <a:ln cap="flat" cmpd="sng" w="31925">
            <a:solidFill>
              <a:srgbClr val="6C0819"/>
            </a:solidFill>
            <a:prstDash val="solid"/>
            <a:round/>
            <a:headEnd len="sm" w="sm" type="none"/>
            <a:tailEnd len="med" w="med" type="triangle"/>
          </a:ln>
          <a:effectLst>
            <a:outerShdw blurRad="44670" rotWithShape="0" dir="5400000" dist="22335">
              <a:srgbClr val="000000">
                <a:alpha val="37250"/>
              </a:srgbClr>
            </a:outerShdw>
          </a:effectLst>
        </p:spPr>
      </p:cxnSp>
      <p:sp>
        <p:nvSpPr>
          <p:cNvPr id="436" name="Google Shape;436;g3dc49cdea3c_0_319"/>
          <p:cNvSpPr txBox="1"/>
          <p:nvPr/>
        </p:nvSpPr>
        <p:spPr>
          <a:xfrm>
            <a:off x="851831" y="1236256"/>
            <a:ext cx="519600" cy="309300"/>
          </a:xfrm>
          <a:prstGeom prst="rect">
            <a:avLst/>
          </a:prstGeom>
          <a:noFill/>
          <a:ln>
            <a:noFill/>
          </a:ln>
        </p:spPr>
        <p:txBody>
          <a:bodyPr anchorCtr="0" anchor="t" bIns="51025" lIns="102100" spcFirstLastPara="1" rIns="102100" wrap="square" tIns="51025">
            <a:spAutoFit/>
          </a:bodyPr>
          <a:lstStyle/>
          <a:p>
            <a:pPr indent="0" lvl="0" marL="0" marR="0" rtl="0" algn="ctr">
              <a:lnSpc>
                <a:spcPct val="100000"/>
              </a:lnSpc>
              <a:spcBef>
                <a:spcPts val="0"/>
              </a:spcBef>
              <a:spcAft>
                <a:spcPts val="0"/>
              </a:spcAft>
              <a:buClr>
                <a:srgbClr val="000000"/>
              </a:buClr>
              <a:buSzPts val="1340"/>
              <a:buFont typeface="Arial"/>
              <a:buNone/>
            </a:pPr>
            <a:r>
              <a:rPr b="0" i="0" lang="sv-SE" sz="1340" u="none" cap="none" strike="noStrike">
                <a:solidFill>
                  <a:srgbClr val="000000"/>
                </a:solidFill>
                <a:latin typeface="Arial"/>
                <a:ea typeface="Arial"/>
                <a:cs typeface="Arial"/>
                <a:sym typeface="Arial"/>
              </a:rPr>
              <a:t>A</a:t>
            </a:r>
            <a:endParaRPr b="0" i="0" sz="1563" u="none" cap="none" strike="noStrike">
              <a:solidFill>
                <a:srgbClr val="000000"/>
              </a:solidFill>
              <a:latin typeface="Arial"/>
              <a:ea typeface="Arial"/>
              <a:cs typeface="Arial"/>
              <a:sym typeface="Arial"/>
            </a:endParaRPr>
          </a:p>
        </p:txBody>
      </p:sp>
      <p:sp>
        <p:nvSpPr>
          <p:cNvPr id="437" name="Google Shape;437;g3dc49cdea3c_0_319"/>
          <p:cNvSpPr txBox="1"/>
          <p:nvPr/>
        </p:nvSpPr>
        <p:spPr>
          <a:xfrm>
            <a:off x="851831" y="1725792"/>
            <a:ext cx="519600" cy="309300"/>
          </a:xfrm>
          <a:prstGeom prst="rect">
            <a:avLst/>
          </a:prstGeom>
          <a:noFill/>
          <a:ln>
            <a:noFill/>
          </a:ln>
        </p:spPr>
        <p:txBody>
          <a:bodyPr anchorCtr="0" anchor="t" bIns="51025" lIns="102100" spcFirstLastPara="1" rIns="102100" wrap="square" tIns="51025">
            <a:spAutoFit/>
          </a:bodyPr>
          <a:lstStyle/>
          <a:p>
            <a:pPr indent="0" lvl="0" marL="0" marR="0" rtl="0" algn="ctr">
              <a:lnSpc>
                <a:spcPct val="100000"/>
              </a:lnSpc>
              <a:spcBef>
                <a:spcPts val="0"/>
              </a:spcBef>
              <a:spcAft>
                <a:spcPts val="0"/>
              </a:spcAft>
              <a:buClr>
                <a:srgbClr val="000000"/>
              </a:buClr>
              <a:buSzPts val="1340"/>
              <a:buFont typeface="Arial"/>
              <a:buNone/>
            </a:pPr>
            <a:r>
              <a:rPr b="0" i="0" lang="sv-SE" sz="1340" u="none" cap="none" strike="noStrike">
                <a:solidFill>
                  <a:srgbClr val="000000"/>
                </a:solidFill>
                <a:latin typeface="Arial"/>
                <a:ea typeface="Arial"/>
                <a:cs typeface="Arial"/>
                <a:sym typeface="Arial"/>
              </a:rPr>
              <a:t>A</a:t>
            </a:r>
            <a:endParaRPr b="0" i="0" sz="1563" u="none" cap="none" strike="noStrike">
              <a:solidFill>
                <a:srgbClr val="000000"/>
              </a:solidFill>
              <a:latin typeface="Arial"/>
              <a:ea typeface="Arial"/>
              <a:cs typeface="Arial"/>
              <a:sym typeface="Arial"/>
            </a:endParaRPr>
          </a:p>
        </p:txBody>
      </p:sp>
      <p:sp>
        <p:nvSpPr>
          <p:cNvPr id="438" name="Google Shape;438;g3dc49cdea3c_0_319"/>
          <p:cNvSpPr txBox="1"/>
          <p:nvPr/>
        </p:nvSpPr>
        <p:spPr>
          <a:xfrm>
            <a:off x="851831" y="2089493"/>
            <a:ext cx="519600" cy="309300"/>
          </a:xfrm>
          <a:prstGeom prst="rect">
            <a:avLst/>
          </a:prstGeom>
          <a:noFill/>
          <a:ln>
            <a:noFill/>
          </a:ln>
        </p:spPr>
        <p:txBody>
          <a:bodyPr anchorCtr="0" anchor="t" bIns="51025" lIns="102100" spcFirstLastPara="1" rIns="102100" wrap="square" tIns="51025">
            <a:spAutoFit/>
          </a:bodyPr>
          <a:lstStyle/>
          <a:p>
            <a:pPr indent="0" lvl="0" marL="0" marR="0" rtl="0" algn="ctr">
              <a:lnSpc>
                <a:spcPct val="100000"/>
              </a:lnSpc>
              <a:spcBef>
                <a:spcPts val="0"/>
              </a:spcBef>
              <a:spcAft>
                <a:spcPts val="0"/>
              </a:spcAft>
              <a:buClr>
                <a:srgbClr val="000000"/>
              </a:buClr>
              <a:buSzPts val="1340"/>
              <a:buFont typeface="Arial"/>
              <a:buNone/>
            </a:pPr>
            <a:r>
              <a:rPr b="0" i="0" lang="sv-SE" sz="1340" u="none" cap="none" strike="noStrike">
                <a:solidFill>
                  <a:srgbClr val="000000"/>
                </a:solidFill>
                <a:latin typeface="Arial"/>
                <a:ea typeface="Arial"/>
                <a:cs typeface="Arial"/>
                <a:sym typeface="Arial"/>
              </a:rPr>
              <a:t>B</a:t>
            </a:r>
            <a:endParaRPr b="0" i="0" sz="1563" u="none" cap="none" strike="noStrike">
              <a:solidFill>
                <a:srgbClr val="000000"/>
              </a:solidFill>
              <a:latin typeface="Arial"/>
              <a:ea typeface="Arial"/>
              <a:cs typeface="Arial"/>
              <a:sym typeface="Arial"/>
            </a:endParaRPr>
          </a:p>
        </p:txBody>
      </p:sp>
      <p:sp>
        <p:nvSpPr>
          <p:cNvPr id="439" name="Google Shape;439;g3dc49cdea3c_0_319"/>
          <p:cNvSpPr txBox="1"/>
          <p:nvPr/>
        </p:nvSpPr>
        <p:spPr>
          <a:xfrm>
            <a:off x="4138689" y="1973294"/>
            <a:ext cx="627000" cy="309300"/>
          </a:xfrm>
          <a:prstGeom prst="rect">
            <a:avLst/>
          </a:prstGeom>
          <a:noFill/>
          <a:ln>
            <a:noFill/>
          </a:ln>
        </p:spPr>
        <p:txBody>
          <a:bodyPr anchorCtr="0" anchor="t" bIns="51025" lIns="102100" spcFirstLastPara="1" rIns="102100" wrap="square" tIns="51025">
            <a:spAutoFit/>
          </a:bodyPr>
          <a:lstStyle/>
          <a:p>
            <a:pPr indent="0" lvl="0" marL="0" marR="0" rtl="0" algn="ctr">
              <a:lnSpc>
                <a:spcPct val="100000"/>
              </a:lnSpc>
              <a:spcBef>
                <a:spcPts val="0"/>
              </a:spcBef>
              <a:spcAft>
                <a:spcPts val="0"/>
              </a:spcAft>
              <a:buClr>
                <a:srgbClr val="000000"/>
              </a:buClr>
              <a:buSzPts val="1340"/>
              <a:buFont typeface="Arial"/>
              <a:buNone/>
            </a:pPr>
            <a:r>
              <a:rPr b="0" i="0" lang="sv-SE" sz="1340" u="none" cap="none" strike="noStrike">
                <a:solidFill>
                  <a:srgbClr val="000000"/>
                </a:solidFill>
                <a:latin typeface="Arial"/>
                <a:ea typeface="Arial"/>
                <a:cs typeface="Arial"/>
                <a:sym typeface="Arial"/>
              </a:rPr>
              <a:t>D</a:t>
            </a:r>
            <a:endParaRPr b="0" i="0" sz="1563" u="none" cap="none" strike="noStrike">
              <a:solidFill>
                <a:srgbClr val="000000"/>
              </a:solidFill>
              <a:latin typeface="Arial"/>
              <a:ea typeface="Arial"/>
              <a:cs typeface="Arial"/>
              <a:sym typeface="Arial"/>
            </a:endParaRPr>
          </a:p>
        </p:txBody>
      </p:sp>
      <p:sp>
        <p:nvSpPr>
          <p:cNvPr id="440" name="Google Shape;440;g3dc49cdea3c_0_319"/>
          <p:cNvSpPr/>
          <p:nvPr/>
        </p:nvSpPr>
        <p:spPr>
          <a:xfrm>
            <a:off x="1465277" y="2787048"/>
            <a:ext cx="2488200" cy="376200"/>
          </a:xfrm>
          <a:prstGeom prst="roundRect">
            <a:avLst>
              <a:gd fmla="val 16667" name="adj"/>
            </a:avLst>
          </a:prstGeom>
          <a:solidFill>
            <a:srgbClr val="6C0819"/>
          </a:solidFill>
          <a:ln cap="flat" cmpd="sng" w="28375">
            <a:solidFill>
              <a:srgbClr val="000D2C"/>
            </a:solidFill>
            <a:prstDash val="solid"/>
            <a:round/>
            <a:headEnd len="sm" w="sm" type="none"/>
            <a:tailEnd len="sm" w="sm" type="none"/>
          </a:ln>
        </p:spPr>
        <p:txBody>
          <a:bodyPr anchorCtr="0" anchor="ctr" bIns="51025" lIns="102100" spcFirstLastPara="1" rIns="102100" wrap="square" tIns="51025">
            <a:noAutofit/>
          </a:bodyPr>
          <a:lstStyle/>
          <a:p>
            <a:pPr indent="0" lvl="0" marL="0" marR="0" rtl="0" algn="ctr">
              <a:lnSpc>
                <a:spcPct val="100000"/>
              </a:lnSpc>
              <a:spcBef>
                <a:spcPts val="0"/>
              </a:spcBef>
              <a:spcAft>
                <a:spcPts val="0"/>
              </a:spcAft>
              <a:buClr>
                <a:schemeClr val="dk1"/>
              </a:buClr>
              <a:buSzPts val="1508"/>
              <a:buFont typeface="Arial"/>
              <a:buNone/>
            </a:pPr>
            <a:r>
              <a:rPr b="0" i="0" lang="sv-SE" sz="1200" u="none" cap="none" strike="noStrike">
                <a:solidFill>
                  <a:schemeClr val="lt1"/>
                </a:solidFill>
                <a:latin typeface="Arial"/>
                <a:ea typeface="Arial"/>
                <a:cs typeface="Arial"/>
                <a:sym typeface="Arial"/>
              </a:rPr>
              <a:t>Direct electric arc furnace with natural gas</a:t>
            </a:r>
            <a:endParaRPr b="0" i="0" sz="1200" u="none" cap="none" strike="noStrike">
              <a:solidFill>
                <a:schemeClr val="lt1"/>
              </a:solidFill>
              <a:latin typeface="Arial"/>
              <a:ea typeface="Arial"/>
              <a:cs typeface="Arial"/>
              <a:sym typeface="Arial"/>
            </a:endParaRPr>
          </a:p>
        </p:txBody>
      </p:sp>
      <p:cxnSp>
        <p:nvCxnSpPr>
          <p:cNvPr id="441" name="Google Shape;441;g3dc49cdea3c_0_319"/>
          <p:cNvCxnSpPr/>
          <p:nvPr/>
        </p:nvCxnSpPr>
        <p:spPr>
          <a:xfrm>
            <a:off x="758300" y="2869580"/>
            <a:ext cx="706800" cy="0"/>
          </a:xfrm>
          <a:prstGeom prst="straightConnector1">
            <a:avLst/>
          </a:prstGeom>
          <a:noFill/>
          <a:ln cap="flat" cmpd="sng" w="31925">
            <a:solidFill>
              <a:srgbClr val="6C0819"/>
            </a:solidFill>
            <a:prstDash val="solid"/>
            <a:round/>
            <a:headEnd len="sm" w="sm" type="none"/>
            <a:tailEnd len="med" w="med" type="triangle"/>
          </a:ln>
          <a:effectLst>
            <a:outerShdw blurRad="44670" rotWithShape="0" dir="5400000" dist="22335">
              <a:srgbClr val="000000">
                <a:alpha val="37250"/>
              </a:srgbClr>
            </a:outerShdw>
          </a:effectLst>
        </p:spPr>
      </p:cxnSp>
      <p:cxnSp>
        <p:nvCxnSpPr>
          <p:cNvPr id="442" name="Google Shape;442;g3dc49cdea3c_0_319"/>
          <p:cNvCxnSpPr/>
          <p:nvPr/>
        </p:nvCxnSpPr>
        <p:spPr>
          <a:xfrm rot="10800000">
            <a:off x="3953559" y="2974976"/>
            <a:ext cx="220200" cy="0"/>
          </a:xfrm>
          <a:prstGeom prst="straightConnector1">
            <a:avLst/>
          </a:prstGeom>
          <a:noFill/>
          <a:ln cap="flat" cmpd="sng" w="42550">
            <a:solidFill>
              <a:srgbClr val="6C0819"/>
            </a:solidFill>
            <a:prstDash val="solid"/>
            <a:round/>
            <a:headEnd len="sm" w="sm" type="none"/>
            <a:tailEnd len="sm" w="sm" type="none"/>
          </a:ln>
          <a:effectLst>
            <a:outerShdw blurRad="44670" rotWithShape="0" dir="5400000" dist="22335">
              <a:srgbClr val="000000">
                <a:alpha val="37250"/>
              </a:srgbClr>
            </a:outerShdw>
          </a:effectLst>
        </p:spPr>
      </p:cxnSp>
      <p:sp>
        <p:nvSpPr>
          <p:cNvPr id="443" name="Google Shape;443;g3dc49cdea3c_0_319"/>
          <p:cNvSpPr txBox="1"/>
          <p:nvPr/>
        </p:nvSpPr>
        <p:spPr>
          <a:xfrm>
            <a:off x="851831" y="2627556"/>
            <a:ext cx="519600" cy="309300"/>
          </a:xfrm>
          <a:prstGeom prst="rect">
            <a:avLst/>
          </a:prstGeom>
          <a:noFill/>
          <a:ln>
            <a:noFill/>
          </a:ln>
        </p:spPr>
        <p:txBody>
          <a:bodyPr anchorCtr="0" anchor="t" bIns="51025" lIns="102100" spcFirstLastPara="1" rIns="102100" wrap="square" tIns="51025">
            <a:spAutoFit/>
          </a:bodyPr>
          <a:lstStyle/>
          <a:p>
            <a:pPr indent="0" lvl="0" marL="0" marR="0" rtl="0" algn="ctr">
              <a:lnSpc>
                <a:spcPct val="100000"/>
              </a:lnSpc>
              <a:spcBef>
                <a:spcPts val="0"/>
              </a:spcBef>
              <a:spcAft>
                <a:spcPts val="0"/>
              </a:spcAft>
              <a:buClr>
                <a:srgbClr val="000000"/>
              </a:buClr>
              <a:buSzPts val="1340"/>
              <a:buFont typeface="Arial"/>
              <a:buNone/>
            </a:pPr>
            <a:r>
              <a:rPr b="0" i="0" lang="sv-SE" sz="1340" u="none" cap="none" strike="noStrike">
                <a:solidFill>
                  <a:srgbClr val="000000"/>
                </a:solidFill>
                <a:latin typeface="Arial"/>
                <a:ea typeface="Arial"/>
                <a:cs typeface="Arial"/>
                <a:sym typeface="Arial"/>
              </a:rPr>
              <a:t>C</a:t>
            </a:r>
            <a:endParaRPr b="0" i="0" sz="1563" u="none" cap="none" strike="noStrike">
              <a:solidFill>
                <a:srgbClr val="000000"/>
              </a:solidFill>
              <a:latin typeface="Arial"/>
              <a:ea typeface="Arial"/>
              <a:cs typeface="Arial"/>
              <a:sym typeface="Arial"/>
            </a:endParaRPr>
          </a:p>
        </p:txBody>
      </p:sp>
      <p:sp>
        <p:nvSpPr>
          <p:cNvPr id="444" name="Google Shape;444;g3dc49cdea3c_0_319"/>
          <p:cNvSpPr txBox="1"/>
          <p:nvPr/>
        </p:nvSpPr>
        <p:spPr>
          <a:xfrm>
            <a:off x="661525" y="957239"/>
            <a:ext cx="30000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1" lang="sv-SE" sz="1100" u="none" cap="none" strike="noStrike">
                <a:solidFill>
                  <a:srgbClr val="0A4DE4"/>
                </a:solidFill>
                <a:latin typeface="Arial"/>
                <a:ea typeface="Arial"/>
                <a:cs typeface="Arial"/>
                <a:sym typeface="Arial"/>
              </a:rPr>
              <a:t>Virgin iron and steel production</a:t>
            </a:r>
            <a:endParaRPr b="1" i="1" sz="1400" u="none" cap="none" strike="noStrike">
              <a:solidFill>
                <a:srgbClr val="0A4DE4"/>
              </a:solidFill>
              <a:latin typeface="Arial"/>
              <a:ea typeface="Arial"/>
              <a:cs typeface="Arial"/>
              <a:sym typeface="Arial"/>
            </a:endParaRPr>
          </a:p>
        </p:txBody>
      </p:sp>
      <p:sp>
        <p:nvSpPr>
          <p:cNvPr id="445" name="Google Shape;445;g3dc49cdea3c_0_319"/>
          <p:cNvSpPr txBox="1"/>
          <p:nvPr/>
        </p:nvSpPr>
        <p:spPr>
          <a:xfrm>
            <a:off x="604800" y="4050000"/>
            <a:ext cx="4209300" cy="1893300"/>
          </a:xfrm>
          <a:prstGeom prst="rect">
            <a:avLst/>
          </a:prstGeom>
          <a:noFill/>
          <a:ln cap="flat" cmpd="sng" w="28575">
            <a:solidFill>
              <a:srgbClr val="910C2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sv-SE" sz="1300" u="none" cap="none" strike="noStrike">
                <a:solidFill>
                  <a:srgbClr val="000000"/>
                </a:solidFill>
                <a:latin typeface="Arial"/>
                <a:ea typeface="Arial"/>
                <a:cs typeface="Arial"/>
                <a:sym typeface="Arial"/>
              </a:rPr>
              <a:t>Commodity Key</a:t>
            </a:r>
            <a:endParaRPr/>
          </a:p>
          <a:p>
            <a:pPr indent="0" lvl="0" marL="0" marR="0" rtl="0" algn="ctr">
              <a:lnSpc>
                <a:spcPct val="100000"/>
              </a:lnSpc>
              <a:spcBef>
                <a:spcPts val="0"/>
              </a:spcBef>
              <a:spcAft>
                <a:spcPts val="0"/>
              </a:spcAft>
              <a:buClr>
                <a:srgbClr val="000000"/>
              </a:buClr>
              <a:buSzPts val="1400"/>
              <a:buFont typeface="Arial"/>
              <a:buNone/>
            </a:pPr>
            <a:r>
              <a:rPr b="1" i="0" lang="sv-SE" sz="1300" u="none" cap="none" strike="noStrike">
                <a:solidFill>
                  <a:srgbClr val="000000"/>
                </a:solidFill>
                <a:latin typeface="Arial"/>
                <a:ea typeface="Arial"/>
                <a:cs typeface="Arial"/>
                <a:sym typeface="Arial"/>
              </a:rPr>
              <a:t>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A = Coal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B = Hydrogen</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300" u="none" cap="none" strike="noStrike">
                <a:solidFill>
                  <a:schemeClr val="dk1"/>
                </a:solidFill>
                <a:latin typeface="Arial"/>
                <a:ea typeface="Arial"/>
                <a:cs typeface="Arial"/>
                <a:sym typeface="Arial"/>
              </a:rPr>
              <a:t>C = Natural gas</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D = Primary steel</a:t>
            </a:r>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sp>
        <p:nvSpPr>
          <p:cNvPr id="446" name="Google Shape;446;g3dc49cdea3c_0_319"/>
          <p:cNvSpPr txBox="1"/>
          <p:nvPr/>
        </p:nvSpPr>
        <p:spPr>
          <a:xfrm>
            <a:off x="2491200" y="4244400"/>
            <a:ext cx="2170500" cy="1293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E = </a:t>
            </a:r>
            <a:r>
              <a:rPr b="0" i="0" lang="sv-SE" sz="1300" u="none" cap="none" strike="noStrike">
                <a:solidFill>
                  <a:schemeClr val="dk1"/>
                </a:solidFill>
                <a:latin typeface="Arial"/>
                <a:ea typeface="Arial"/>
                <a:cs typeface="Arial"/>
                <a:sym typeface="Arial"/>
              </a:rPr>
              <a:t>Industrial electricity</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F = </a:t>
            </a:r>
            <a:r>
              <a:rPr b="0" i="0" lang="sv-SE" sz="1300" u="none" cap="none" strike="noStrike">
                <a:solidFill>
                  <a:schemeClr val="dk1"/>
                </a:solidFill>
                <a:latin typeface="Arial"/>
                <a:ea typeface="Arial"/>
                <a:cs typeface="Arial"/>
                <a:sym typeface="Arial"/>
              </a:rPr>
              <a:t>Secondary steel</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300" u="none" cap="none" strike="noStrike">
                <a:solidFill>
                  <a:schemeClr val="dk1"/>
                </a:solidFill>
                <a:latin typeface="Arial"/>
                <a:ea typeface="Arial"/>
                <a:cs typeface="Arial"/>
                <a:sym typeface="Arial"/>
              </a:rPr>
              <a:t>G = Iron &amp; steel HPH</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H = Iron &amp; steel finished products</a:t>
            </a:r>
            <a:endParaRPr b="0" i="0" sz="1300" u="none" cap="none" strike="noStrike">
              <a:solidFill>
                <a:srgbClr val="000000"/>
              </a:solidFill>
              <a:latin typeface="Arial"/>
              <a:ea typeface="Arial"/>
              <a:cs typeface="Arial"/>
              <a:sym typeface="Arial"/>
            </a:endParaRPr>
          </a:p>
        </p:txBody>
      </p:sp>
      <p:cxnSp>
        <p:nvCxnSpPr>
          <p:cNvPr id="447" name="Google Shape;447;g3dc49cdea3c_0_319"/>
          <p:cNvCxnSpPr/>
          <p:nvPr/>
        </p:nvCxnSpPr>
        <p:spPr>
          <a:xfrm>
            <a:off x="758400" y="2627141"/>
            <a:ext cx="706800" cy="0"/>
          </a:xfrm>
          <a:prstGeom prst="straightConnector1">
            <a:avLst/>
          </a:prstGeom>
          <a:noFill/>
          <a:ln cap="flat" cmpd="sng" w="31925">
            <a:solidFill>
              <a:srgbClr val="6C0819"/>
            </a:solidFill>
            <a:prstDash val="solid"/>
            <a:round/>
            <a:headEnd len="sm" w="sm" type="none"/>
            <a:tailEnd len="med" w="med" type="triangle"/>
          </a:ln>
          <a:effectLst>
            <a:outerShdw blurRad="44670" rotWithShape="0" dir="5400000" dist="22335">
              <a:srgbClr val="000000">
                <a:alpha val="37250"/>
              </a:srgbClr>
            </a:outerShdw>
          </a:effectLst>
        </p:spPr>
      </p:cxnSp>
      <p:sp>
        <p:nvSpPr>
          <p:cNvPr id="448" name="Google Shape;448;g3dc49cdea3c_0_319"/>
          <p:cNvSpPr txBox="1"/>
          <p:nvPr/>
        </p:nvSpPr>
        <p:spPr>
          <a:xfrm>
            <a:off x="851931" y="2369436"/>
            <a:ext cx="519600" cy="309300"/>
          </a:xfrm>
          <a:prstGeom prst="rect">
            <a:avLst/>
          </a:prstGeom>
          <a:noFill/>
          <a:ln>
            <a:noFill/>
          </a:ln>
        </p:spPr>
        <p:txBody>
          <a:bodyPr anchorCtr="0" anchor="t" bIns="51025" lIns="102100" spcFirstLastPara="1" rIns="102100" wrap="square" tIns="51025">
            <a:spAutoFit/>
          </a:bodyPr>
          <a:lstStyle/>
          <a:p>
            <a:pPr indent="0" lvl="0" marL="0" marR="0" rtl="0" algn="ctr">
              <a:lnSpc>
                <a:spcPct val="100000"/>
              </a:lnSpc>
              <a:spcBef>
                <a:spcPts val="0"/>
              </a:spcBef>
              <a:spcAft>
                <a:spcPts val="0"/>
              </a:spcAft>
              <a:buClr>
                <a:srgbClr val="000000"/>
              </a:buClr>
              <a:buSzPts val="1340"/>
              <a:buFont typeface="Arial"/>
              <a:buNone/>
            </a:pPr>
            <a:r>
              <a:rPr b="0" i="0" lang="sv-SE" sz="1340" u="none" cap="none" strike="noStrike">
                <a:solidFill>
                  <a:srgbClr val="000000"/>
                </a:solidFill>
                <a:latin typeface="Arial"/>
                <a:ea typeface="Arial"/>
                <a:cs typeface="Arial"/>
                <a:sym typeface="Arial"/>
              </a:rPr>
              <a:t>E</a:t>
            </a:r>
            <a:endParaRPr b="0" i="0" sz="1563" u="none" cap="none" strike="noStrike">
              <a:solidFill>
                <a:srgbClr val="000000"/>
              </a:solidFill>
              <a:latin typeface="Arial"/>
              <a:ea typeface="Arial"/>
              <a:cs typeface="Arial"/>
              <a:sym typeface="Arial"/>
            </a:endParaRPr>
          </a:p>
        </p:txBody>
      </p:sp>
      <p:cxnSp>
        <p:nvCxnSpPr>
          <p:cNvPr id="449" name="Google Shape;449;g3dc49cdea3c_0_319"/>
          <p:cNvCxnSpPr/>
          <p:nvPr/>
        </p:nvCxnSpPr>
        <p:spPr>
          <a:xfrm>
            <a:off x="758400" y="3130074"/>
            <a:ext cx="706800" cy="0"/>
          </a:xfrm>
          <a:prstGeom prst="straightConnector1">
            <a:avLst/>
          </a:prstGeom>
          <a:noFill/>
          <a:ln cap="flat" cmpd="sng" w="31925">
            <a:solidFill>
              <a:srgbClr val="6C0819"/>
            </a:solidFill>
            <a:prstDash val="solid"/>
            <a:round/>
            <a:headEnd len="sm" w="sm" type="none"/>
            <a:tailEnd len="med" w="med" type="triangle"/>
          </a:ln>
          <a:effectLst>
            <a:outerShdw blurRad="44670" rotWithShape="0" dir="5400000" dist="22335">
              <a:srgbClr val="000000">
                <a:alpha val="37250"/>
              </a:srgbClr>
            </a:outerShdw>
          </a:effectLst>
        </p:spPr>
      </p:cxnSp>
      <p:sp>
        <p:nvSpPr>
          <p:cNvPr id="450" name="Google Shape;450;g3dc49cdea3c_0_319"/>
          <p:cNvSpPr txBox="1"/>
          <p:nvPr/>
        </p:nvSpPr>
        <p:spPr>
          <a:xfrm>
            <a:off x="851931" y="2861813"/>
            <a:ext cx="519600" cy="309300"/>
          </a:xfrm>
          <a:prstGeom prst="rect">
            <a:avLst/>
          </a:prstGeom>
          <a:noFill/>
          <a:ln>
            <a:noFill/>
          </a:ln>
        </p:spPr>
        <p:txBody>
          <a:bodyPr anchorCtr="0" anchor="t" bIns="51025" lIns="102100" spcFirstLastPara="1" rIns="102100" wrap="square" tIns="51025">
            <a:spAutoFit/>
          </a:bodyPr>
          <a:lstStyle/>
          <a:p>
            <a:pPr indent="0" lvl="0" marL="0" marR="0" rtl="0" algn="ctr">
              <a:lnSpc>
                <a:spcPct val="100000"/>
              </a:lnSpc>
              <a:spcBef>
                <a:spcPts val="0"/>
              </a:spcBef>
              <a:spcAft>
                <a:spcPts val="0"/>
              </a:spcAft>
              <a:buClr>
                <a:srgbClr val="000000"/>
              </a:buClr>
              <a:buSzPts val="1340"/>
              <a:buFont typeface="Arial"/>
              <a:buNone/>
            </a:pPr>
            <a:r>
              <a:rPr b="0" i="0" lang="sv-SE" sz="1340" u="none" cap="none" strike="noStrike">
                <a:solidFill>
                  <a:srgbClr val="000000"/>
                </a:solidFill>
                <a:latin typeface="Arial"/>
                <a:ea typeface="Arial"/>
                <a:cs typeface="Arial"/>
                <a:sym typeface="Arial"/>
              </a:rPr>
              <a:t>E</a:t>
            </a:r>
            <a:endParaRPr b="0" i="0" sz="1563" u="none" cap="none" strike="noStrike">
              <a:solidFill>
                <a:srgbClr val="000000"/>
              </a:solidFill>
              <a:latin typeface="Arial"/>
              <a:ea typeface="Arial"/>
              <a:cs typeface="Arial"/>
              <a:sym typeface="Arial"/>
            </a:endParaRPr>
          </a:p>
        </p:txBody>
      </p:sp>
      <p:sp>
        <p:nvSpPr>
          <p:cNvPr id="451" name="Google Shape;451;g3dc49cdea3c_0_319"/>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g3dc49cdea3c_0_353"/>
          <p:cNvSpPr/>
          <p:nvPr/>
        </p:nvSpPr>
        <p:spPr>
          <a:xfrm>
            <a:off x="606329" y="2704247"/>
            <a:ext cx="4209300" cy="953100"/>
          </a:xfrm>
          <a:prstGeom prst="rect">
            <a:avLst/>
          </a:prstGeom>
          <a:noFill/>
          <a:ln cap="flat" cmpd="sng" w="19050">
            <a:solidFill>
              <a:srgbClr val="0A4DE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g3dc49cdea3c_0_353"/>
          <p:cNvSpPr/>
          <p:nvPr/>
        </p:nvSpPr>
        <p:spPr>
          <a:xfrm>
            <a:off x="579763" y="1085878"/>
            <a:ext cx="4209300" cy="1293000"/>
          </a:xfrm>
          <a:prstGeom prst="rect">
            <a:avLst/>
          </a:prstGeom>
          <a:noFill/>
          <a:ln cap="flat" cmpd="sng" w="19050">
            <a:solidFill>
              <a:srgbClr val="0A4DE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g3dc49cdea3c_0_353"/>
          <p:cNvSpPr txBox="1"/>
          <p:nvPr/>
        </p:nvSpPr>
        <p:spPr>
          <a:xfrm>
            <a:off x="4996950" y="544275"/>
            <a:ext cx="6740700" cy="552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1100"/>
              <a:buFont typeface="Arial"/>
              <a:buNone/>
            </a:pPr>
            <a:r>
              <a:rPr b="1" i="0" lang="sv-SE" sz="1600" u="none" cap="none" strike="noStrike">
                <a:solidFill>
                  <a:srgbClr val="000000"/>
                </a:solidFill>
                <a:latin typeface="Arial"/>
                <a:ea typeface="Arial"/>
                <a:cs typeface="Arial"/>
                <a:sym typeface="Arial"/>
              </a:rPr>
              <a:t>2. Secondary (recycled) steel production</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sv-SE" sz="1600" u="none" cap="none" strike="noStrike">
                <a:solidFill>
                  <a:srgbClr val="000000"/>
                </a:solidFill>
                <a:latin typeface="Arial"/>
                <a:ea typeface="Arial"/>
                <a:cs typeface="Arial"/>
                <a:sym typeface="Arial"/>
              </a:rPr>
              <a:t>Secondary steel is </a:t>
            </a:r>
            <a:r>
              <a:rPr b="1" i="0" lang="sv-SE" sz="1600" u="none" cap="none" strike="noStrike">
                <a:solidFill>
                  <a:srgbClr val="000000"/>
                </a:solidFill>
                <a:latin typeface="Arial"/>
                <a:ea typeface="Arial"/>
                <a:cs typeface="Arial"/>
                <a:sym typeface="Arial"/>
              </a:rPr>
              <a:t>produced using Electric Arc Furnaces (EAF), </a:t>
            </a:r>
            <a:r>
              <a:rPr b="0" i="0" lang="sv-SE" sz="1600" u="none" cap="none" strike="noStrike">
                <a:solidFill>
                  <a:srgbClr val="000000"/>
                </a:solidFill>
                <a:latin typeface="Arial"/>
                <a:ea typeface="Arial"/>
                <a:cs typeface="Arial"/>
                <a:sym typeface="Arial"/>
              </a:rPr>
              <a:t>with demand treated as exogenous. Electricity demand is typically calculated by multiplying output production by a conversion efficiency obtained from the literature (refer to the MDI for examples). This electricity demand is then deducted from the electricity reported under </a:t>
            </a:r>
            <a:r>
              <a:rPr b="0" i="1" lang="sv-SE" sz="1600" u="none" cap="none" strike="noStrike">
                <a:solidFill>
                  <a:srgbClr val="000000"/>
                </a:solidFill>
                <a:latin typeface="Arial"/>
                <a:ea typeface="Arial"/>
                <a:cs typeface="Arial"/>
                <a:sym typeface="Arial"/>
              </a:rPr>
              <a:t>Iron &amp; Steel</a:t>
            </a:r>
            <a:r>
              <a:rPr b="0" i="0" lang="sv-SE" sz="1600" u="none" cap="none" strike="noStrike">
                <a:solidFill>
                  <a:srgbClr val="000000"/>
                </a:solidFill>
                <a:latin typeface="Arial"/>
                <a:ea typeface="Arial"/>
                <a:cs typeface="Arial"/>
                <a:sym typeface="Arial"/>
              </a:rPr>
              <a:t> in the energy balances, unless a separate figure is already available. In case,s where such data exists, the conversion efficiency must be derived directly from reported inputs and outputs.</a:t>
            </a:r>
            <a:endParaRPr/>
          </a:p>
          <a:p>
            <a:pPr indent="0" lvl="0" marL="0" marR="0" rtl="0" algn="l">
              <a:lnSpc>
                <a:spcPct val="100000"/>
              </a:lnSpc>
              <a:spcBef>
                <a:spcPts val="0"/>
              </a:spcBef>
              <a:spcAft>
                <a:spcPts val="0"/>
              </a:spcAft>
              <a:buClr>
                <a:srgbClr val="000000"/>
              </a:buClr>
              <a:buSzPts val="11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1100"/>
              <a:buFont typeface="Arial"/>
              <a:buNone/>
            </a:pPr>
            <a:r>
              <a:rPr b="1" i="0" lang="sv-SE" sz="1600" u="none" cap="none" strike="noStrike">
                <a:solidFill>
                  <a:srgbClr val="000000"/>
                </a:solidFill>
                <a:latin typeface="Arial"/>
                <a:ea typeface="Arial"/>
                <a:cs typeface="Arial"/>
                <a:sym typeface="Arial"/>
              </a:rPr>
              <a:t>3. Preparation and finishing of steel products</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sv-SE" sz="1600" u="none" cap="none" strike="noStrike">
                <a:solidFill>
                  <a:srgbClr val="000000"/>
                </a:solidFill>
                <a:latin typeface="Arial"/>
                <a:ea typeface="Arial"/>
                <a:cs typeface="Arial"/>
                <a:sym typeface="Arial"/>
              </a:rPr>
              <a:t>This category </a:t>
            </a:r>
            <a:r>
              <a:rPr b="1" i="0" lang="sv-SE" sz="1600" u="none" cap="none" strike="noStrike">
                <a:solidFill>
                  <a:srgbClr val="000000"/>
                </a:solidFill>
                <a:latin typeface="Arial"/>
                <a:ea typeface="Arial"/>
                <a:cs typeface="Arial"/>
                <a:sym typeface="Arial"/>
              </a:rPr>
              <a:t>represents downstream processing of steel products</a:t>
            </a:r>
            <a:r>
              <a:rPr b="0" i="0" lang="sv-SE" sz="1600" u="none" cap="none" strike="noStrike">
                <a:solidFill>
                  <a:srgbClr val="000000"/>
                </a:solidFill>
                <a:latin typeface="Arial"/>
                <a:ea typeface="Arial"/>
                <a:cs typeface="Arial"/>
                <a:sym typeface="Arial"/>
              </a:rPr>
              <a:t>. Inputs include HPH derived from all fuels reported under the sector, and electricity, after deducting EAF requirements.</a:t>
            </a:r>
            <a:endParaRPr/>
          </a:p>
          <a:p>
            <a:pPr indent="0" lvl="0" marL="0" marR="0" rtl="0" algn="l">
              <a:lnSpc>
                <a:spcPct val="100000"/>
              </a:lnSpc>
              <a:spcBef>
                <a:spcPts val="0"/>
              </a:spcBef>
              <a:spcAft>
                <a:spcPts val="0"/>
              </a:spcAft>
              <a:buClr>
                <a:srgbClr val="000000"/>
              </a:buClr>
              <a:buSzPts val="11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sv-SE" sz="1600" u="none" cap="none" strike="noStrike">
                <a:solidFill>
                  <a:srgbClr val="000000"/>
                </a:solidFill>
                <a:latin typeface="Arial"/>
                <a:ea typeface="Arial"/>
                <a:cs typeface="Arial"/>
                <a:sym typeface="Arial"/>
              </a:rPr>
              <a:t>Demand is represented as a pseudo-flow proxied by the sum of virgin and recycled steel production. The ratios of HPH and electricity inputs relative to this demand are assumed to remain constant throughout the modelling period in the CLEWs++ concept.</a:t>
            </a:r>
            <a:endParaRPr b="0" i="0" sz="16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Noto Sans Symbols"/>
              <a:buNone/>
            </a:pPr>
            <a:r>
              <a:t/>
            </a:r>
            <a:endParaRPr b="0" i="0" sz="1600" u="none" cap="none" strike="noStrike">
              <a:solidFill>
                <a:srgbClr val="000000"/>
              </a:solidFill>
              <a:latin typeface="Arial"/>
              <a:ea typeface="Arial"/>
              <a:cs typeface="Arial"/>
              <a:sym typeface="Arial"/>
            </a:endParaRPr>
          </a:p>
        </p:txBody>
      </p:sp>
      <p:sp>
        <p:nvSpPr>
          <p:cNvPr id="460" name="Google Shape;460;g3dc49cdea3c_0_353"/>
          <p:cNvSpPr/>
          <p:nvPr/>
        </p:nvSpPr>
        <p:spPr>
          <a:xfrm>
            <a:off x="1386175" y="1641889"/>
            <a:ext cx="2488200" cy="455100"/>
          </a:xfrm>
          <a:prstGeom prst="roundRect">
            <a:avLst>
              <a:gd fmla="val 16667" name="adj"/>
            </a:avLst>
          </a:prstGeom>
          <a:solidFill>
            <a:srgbClr val="6C0819"/>
          </a:solidFill>
          <a:ln cap="flat" cmpd="sng" w="28375">
            <a:solidFill>
              <a:srgbClr val="000D2C"/>
            </a:solidFill>
            <a:prstDash val="solid"/>
            <a:round/>
            <a:headEnd len="sm" w="sm" type="none"/>
            <a:tailEnd len="sm" w="sm" type="none"/>
          </a:ln>
        </p:spPr>
        <p:txBody>
          <a:bodyPr anchorCtr="0" anchor="ctr" bIns="51025" lIns="102100" spcFirstLastPara="1" rIns="102100" wrap="square" tIns="51025">
            <a:noAutofit/>
          </a:bodyPr>
          <a:lstStyle/>
          <a:p>
            <a:pPr indent="0" lvl="0" marL="0" marR="0" rtl="0" algn="ctr">
              <a:lnSpc>
                <a:spcPct val="100000"/>
              </a:lnSpc>
              <a:spcBef>
                <a:spcPts val="0"/>
              </a:spcBef>
              <a:spcAft>
                <a:spcPts val="0"/>
              </a:spcAft>
              <a:buClr>
                <a:schemeClr val="dk1"/>
              </a:buClr>
              <a:buSzPts val="1508"/>
              <a:buFont typeface="Arial"/>
              <a:buNone/>
            </a:pPr>
            <a:r>
              <a:rPr b="0" i="0" lang="sv-SE" sz="1200" u="none" cap="none" strike="noStrike">
                <a:solidFill>
                  <a:schemeClr val="lt1"/>
                </a:solidFill>
                <a:latin typeface="Arial"/>
                <a:ea typeface="Arial"/>
                <a:cs typeface="Arial"/>
                <a:sym typeface="Arial"/>
              </a:rPr>
              <a:t>Electric arc furnace</a:t>
            </a:r>
            <a:endParaRPr b="0" i="0" sz="1200" u="none" cap="none" strike="noStrike">
              <a:solidFill>
                <a:schemeClr val="lt1"/>
              </a:solidFill>
              <a:latin typeface="Arial"/>
              <a:ea typeface="Arial"/>
              <a:cs typeface="Arial"/>
              <a:sym typeface="Arial"/>
            </a:endParaRPr>
          </a:p>
        </p:txBody>
      </p:sp>
      <p:cxnSp>
        <p:nvCxnSpPr>
          <p:cNvPr id="461" name="Google Shape;461;g3dc49cdea3c_0_353"/>
          <p:cNvCxnSpPr/>
          <p:nvPr/>
        </p:nvCxnSpPr>
        <p:spPr>
          <a:xfrm>
            <a:off x="606329" y="1880053"/>
            <a:ext cx="706800" cy="0"/>
          </a:xfrm>
          <a:prstGeom prst="straightConnector1">
            <a:avLst/>
          </a:prstGeom>
          <a:noFill/>
          <a:ln cap="flat" cmpd="sng" w="31925">
            <a:solidFill>
              <a:srgbClr val="6C0819"/>
            </a:solidFill>
            <a:prstDash val="solid"/>
            <a:round/>
            <a:headEnd len="sm" w="sm" type="none"/>
            <a:tailEnd len="med" w="med" type="triangle"/>
          </a:ln>
          <a:effectLst>
            <a:outerShdw blurRad="44670" rotWithShape="0" dir="5400000" dist="22335">
              <a:srgbClr val="000000">
                <a:alpha val="37250"/>
              </a:srgbClr>
            </a:outerShdw>
          </a:effectLst>
        </p:spPr>
      </p:cxnSp>
      <p:sp>
        <p:nvSpPr>
          <p:cNvPr id="462" name="Google Shape;462;g3dc49cdea3c_0_353"/>
          <p:cNvSpPr txBox="1"/>
          <p:nvPr/>
        </p:nvSpPr>
        <p:spPr>
          <a:xfrm>
            <a:off x="809979" y="1398608"/>
            <a:ext cx="519600" cy="309300"/>
          </a:xfrm>
          <a:prstGeom prst="rect">
            <a:avLst/>
          </a:prstGeom>
          <a:noFill/>
          <a:ln>
            <a:noFill/>
          </a:ln>
        </p:spPr>
        <p:txBody>
          <a:bodyPr anchorCtr="0" anchor="t" bIns="51025" lIns="102100" spcFirstLastPara="1" rIns="102100" wrap="square" tIns="51025">
            <a:spAutoFit/>
          </a:bodyPr>
          <a:lstStyle/>
          <a:p>
            <a:pPr indent="0" lvl="0" marL="0" marR="0" rtl="0" algn="ctr">
              <a:lnSpc>
                <a:spcPct val="100000"/>
              </a:lnSpc>
              <a:spcBef>
                <a:spcPts val="0"/>
              </a:spcBef>
              <a:spcAft>
                <a:spcPts val="0"/>
              </a:spcAft>
              <a:buClr>
                <a:srgbClr val="000000"/>
              </a:buClr>
              <a:buSzPts val="1340"/>
              <a:buFont typeface="Arial"/>
              <a:buNone/>
            </a:pPr>
            <a:r>
              <a:rPr b="0" i="0" lang="sv-SE" sz="1340" u="none" cap="none" strike="noStrike">
                <a:solidFill>
                  <a:srgbClr val="000000"/>
                </a:solidFill>
                <a:latin typeface="Arial"/>
                <a:ea typeface="Arial"/>
                <a:cs typeface="Arial"/>
                <a:sym typeface="Arial"/>
              </a:rPr>
              <a:t>E</a:t>
            </a:r>
            <a:endParaRPr b="0" i="0" sz="1563" u="none" cap="none" strike="noStrike">
              <a:solidFill>
                <a:srgbClr val="000000"/>
              </a:solidFill>
              <a:latin typeface="Arial"/>
              <a:ea typeface="Arial"/>
              <a:cs typeface="Arial"/>
              <a:sym typeface="Arial"/>
            </a:endParaRPr>
          </a:p>
        </p:txBody>
      </p:sp>
      <p:cxnSp>
        <p:nvCxnSpPr>
          <p:cNvPr id="463" name="Google Shape;463;g3dc49cdea3c_0_353"/>
          <p:cNvCxnSpPr/>
          <p:nvPr/>
        </p:nvCxnSpPr>
        <p:spPr>
          <a:xfrm>
            <a:off x="4028125" y="1880053"/>
            <a:ext cx="706800" cy="0"/>
          </a:xfrm>
          <a:prstGeom prst="straightConnector1">
            <a:avLst/>
          </a:prstGeom>
          <a:noFill/>
          <a:ln cap="flat" cmpd="sng" w="31925">
            <a:solidFill>
              <a:srgbClr val="6C0819"/>
            </a:solidFill>
            <a:prstDash val="solid"/>
            <a:round/>
            <a:headEnd len="sm" w="sm" type="none"/>
            <a:tailEnd len="med" w="med" type="triangle"/>
          </a:ln>
          <a:effectLst>
            <a:outerShdw blurRad="44670" rotWithShape="0" dir="5400000" dist="22335">
              <a:srgbClr val="000000">
                <a:alpha val="37250"/>
              </a:srgbClr>
            </a:outerShdw>
          </a:effectLst>
        </p:spPr>
      </p:cxnSp>
      <p:sp>
        <p:nvSpPr>
          <p:cNvPr id="464" name="Google Shape;464;g3dc49cdea3c_0_353"/>
          <p:cNvSpPr txBox="1"/>
          <p:nvPr/>
        </p:nvSpPr>
        <p:spPr>
          <a:xfrm>
            <a:off x="3911804" y="1370895"/>
            <a:ext cx="519600" cy="309300"/>
          </a:xfrm>
          <a:prstGeom prst="rect">
            <a:avLst/>
          </a:prstGeom>
          <a:noFill/>
          <a:ln>
            <a:noFill/>
          </a:ln>
        </p:spPr>
        <p:txBody>
          <a:bodyPr anchorCtr="0" anchor="t" bIns="51025" lIns="102100" spcFirstLastPara="1" rIns="102100" wrap="square" tIns="51025">
            <a:spAutoFit/>
          </a:bodyPr>
          <a:lstStyle/>
          <a:p>
            <a:pPr indent="0" lvl="0" marL="0" marR="0" rtl="0" algn="ctr">
              <a:lnSpc>
                <a:spcPct val="100000"/>
              </a:lnSpc>
              <a:spcBef>
                <a:spcPts val="0"/>
              </a:spcBef>
              <a:spcAft>
                <a:spcPts val="0"/>
              </a:spcAft>
              <a:buClr>
                <a:srgbClr val="000000"/>
              </a:buClr>
              <a:buSzPts val="1340"/>
              <a:buFont typeface="Arial"/>
              <a:buNone/>
            </a:pPr>
            <a:r>
              <a:rPr b="0" i="0" lang="sv-SE" sz="1340" u="none" cap="none" strike="noStrike">
                <a:solidFill>
                  <a:srgbClr val="000000"/>
                </a:solidFill>
                <a:latin typeface="Arial"/>
                <a:ea typeface="Arial"/>
                <a:cs typeface="Arial"/>
                <a:sym typeface="Arial"/>
              </a:rPr>
              <a:t>F</a:t>
            </a:r>
            <a:endParaRPr b="0" i="0" sz="1563" u="none" cap="none" strike="noStrike">
              <a:solidFill>
                <a:srgbClr val="000000"/>
              </a:solidFill>
              <a:latin typeface="Arial"/>
              <a:ea typeface="Arial"/>
              <a:cs typeface="Arial"/>
              <a:sym typeface="Arial"/>
            </a:endParaRPr>
          </a:p>
        </p:txBody>
      </p:sp>
      <p:sp>
        <p:nvSpPr>
          <p:cNvPr id="465" name="Google Shape;465;g3dc49cdea3c_0_353"/>
          <p:cNvSpPr/>
          <p:nvPr/>
        </p:nvSpPr>
        <p:spPr>
          <a:xfrm>
            <a:off x="1466881" y="3107987"/>
            <a:ext cx="2488200" cy="455100"/>
          </a:xfrm>
          <a:prstGeom prst="roundRect">
            <a:avLst>
              <a:gd fmla="val 16667" name="adj"/>
            </a:avLst>
          </a:prstGeom>
          <a:solidFill>
            <a:srgbClr val="6C0819"/>
          </a:solidFill>
          <a:ln cap="flat" cmpd="sng" w="28375">
            <a:solidFill>
              <a:srgbClr val="000D2C"/>
            </a:solidFill>
            <a:prstDash val="solid"/>
            <a:round/>
            <a:headEnd len="sm" w="sm" type="none"/>
            <a:tailEnd len="sm" w="sm" type="none"/>
          </a:ln>
        </p:spPr>
        <p:txBody>
          <a:bodyPr anchorCtr="0" anchor="ctr" bIns="51025" lIns="102100" spcFirstLastPara="1" rIns="102100" wrap="square" tIns="51025">
            <a:noAutofit/>
          </a:bodyPr>
          <a:lstStyle/>
          <a:p>
            <a:pPr indent="0" lvl="0" marL="0" marR="0" rtl="0" algn="ctr">
              <a:lnSpc>
                <a:spcPct val="100000"/>
              </a:lnSpc>
              <a:spcBef>
                <a:spcPts val="0"/>
              </a:spcBef>
              <a:spcAft>
                <a:spcPts val="0"/>
              </a:spcAft>
              <a:buClr>
                <a:schemeClr val="dk1"/>
              </a:buClr>
              <a:buSzPts val="1508"/>
              <a:buFont typeface="Arial"/>
              <a:buNone/>
            </a:pPr>
            <a:r>
              <a:rPr b="0" i="0" lang="sv-SE" sz="1200" u="none" cap="none" strike="noStrike">
                <a:solidFill>
                  <a:schemeClr val="lt1"/>
                </a:solidFill>
                <a:latin typeface="Arial"/>
                <a:ea typeface="Arial"/>
                <a:cs typeface="Arial"/>
                <a:sym typeface="Arial"/>
              </a:rPr>
              <a:t>Iron and steel industry</a:t>
            </a:r>
            <a:endParaRPr b="0" i="0" sz="1200" u="none" cap="none" strike="noStrike">
              <a:solidFill>
                <a:schemeClr val="lt1"/>
              </a:solidFill>
              <a:latin typeface="Arial"/>
              <a:ea typeface="Arial"/>
              <a:cs typeface="Arial"/>
              <a:sym typeface="Arial"/>
            </a:endParaRPr>
          </a:p>
        </p:txBody>
      </p:sp>
      <p:cxnSp>
        <p:nvCxnSpPr>
          <p:cNvPr id="466" name="Google Shape;466;g3dc49cdea3c_0_353"/>
          <p:cNvCxnSpPr/>
          <p:nvPr/>
        </p:nvCxnSpPr>
        <p:spPr>
          <a:xfrm>
            <a:off x="679275" y="3538064"/>
            <a:ext cx="706800" cy="0"/>
          </a:xfrm>
          <a:prstGeom prst="straightConnector1">
            <a:avLst/>
          </a:prstGeom>
          <a:noFill/>
          <a:ln cap="flat" cmpd="sng" w="31925">
            <a:solidFill>
              <a:srgbClr val="6C0819"/>
            </a:solidFill>
            <a:prstDash val="solid"/>
            <a:round/>
            <a:headEnd len="sm" w="sm" type="none"/>
            <a:tailEnd len="med" w="med" type="triangle"/>
          </a:ln>
          <a:effectLst>
            <a:outerShdw blurRad="44670" rotWithShape="0" dir="5400000" dist="22335">
              <a:srgbClr val="000000">
                <a:alpha val="37250"/>
              </a:srgbClr>
            </a:outerShdw>
          </a:effectLst>
        </p:spPr>
      </p:cxnSp>
      <p:sp>
        <p:nvSpPr>
          <p:cNvPr id="467" name="Google Shape;467;g3dc49cdea3c_0_353"/>
          <p:cNvSpPr txBox="1"/>
          <p:nvPr/>
        </p:nvSpPr>
        <p:spPr>
          <a:xfrm>
            <a:off x="853435" y="3236605"/>
            <a:ext cx="519600" cy="309300"/>
          </a:xfrm>
          <a:prstGeom prst="rect">
            <a:avLst/>
          </a:prstGeom>
          <a:noFill/>
          <a:ln>
            <a:noFill/>
          </a:ln>
        </p:spPr>
        <p:txBody>
          <a:bodyPr anchorCtr="0" anchor="t" bIns="51025" lIns="102100" spcFirstLastPara="1" rIns="102100" wrap="square" tIns="51025">
            <a:spAutoFit/>
          </a:bodyPr>
          <a:lstStyle/>
          <a:p>
            <a:pPr indent="0" lvl="0" marL="0" marR="0" rtl="0" algn="ctr">
              <a:lnSpc>
                <a:spcPct val="100000"/>
              </a:lnSpc>
              <a:spcBef>
                <a:spcPts val="0"/>
              </a:spcBef>
              <a:spcAft>
                <a:spcPts val="0"/>
              </a:spcAft>
              <a:buClr>
                <a:srgbClr val="000000"/>
              </a:buClr>
              <a:buSzPts val="1340"/>
              <a:buFont typeface="Arial"/>
              <a:buNone/>
            </a:pPr>
            <a:r>
              <a:rPr b="0" i="0" lang="sv-SE" sz="1340" u="none" cap="none" strike="noStrike">
                <a:solidFill>
                  <a:srgbClr val="000000"/>
                </a:solidFill>
                <a:latin typeface="Arial"/>
                <a:ea typeface="Arial"/>
                <a:cs typeface="Arial"/>
                <a:sym typeface="Arial"/>
              </a:rPr>
              <a:t>G</a:t>
            </a:r>
            <a:endParaRPr b="0" i="0" sz="1563" u="none" cap="none" strike="noStrike">
              <a:solidFill>
                <a:srgbClr val="000000"/>
              </a:solidFill>
              <a:latin typeface="Arial"/>
              <a:ea typeface="Arial"/>
              <a:cs typeface="Arial"/>
              <a:sym typeface="Arial"/>
            </a:endParaRPr>
          </a:p>
        </p:txBody>
      </p:sp>
      <p:cxnSp>
        <p:nvCxnSpPr>
          <p:cNvPr id="468" name="Google Shape;468;g3dc49cdea3c_0_353"/>
          <p:cNvCxnSpPr/>
          <p:nvPr/>
        </p:nvCxnSpPr>
        <p:spPr>
          <a:xfrm>
            <a:off x="3955081" y="3341804"/>
            <a:ext cx="706800" cy="0"/>
          </a:xfrm>
          <a:prstGeom prst="straightConnector1">
            <a:avLst/>
          </a:prstGeom>
          <a:noFill/>
          <a:ln cap="flat" cmpd="sng" w="31925">
            <a:solidFill>
              <a:srgbClr val="6C0819"/>
            </a:solidFill>
            <a:prstDash val="solid"/>
            <a:round/>
            <a:headEnd len="sm" w="sm" type="none"/>
            <a:tailEnd len="med" w="med" type="triangle"/>
          </a:ln>
          <a:effectLst>
            <a:outerShdw blurRad="44670" rotWithShape="0" dir="5400000" dist="22335">
              <a:srgbClr val="000000">
                <a:alpha val="37250"/>
              </a:srgbClr>
            </a:outerShdw>
          </a:effectLst>
        </p:spPr>
      </p:cxnSp>
      <p:sp>
        <p:nvSpPr>
          <p:cNvPr id="469" name="Google Shape;469;g3dc49cdea3c_0_353"/>
          <p:cNvSpPr txBox="1"/>
          <p:nvPr/>
        </p:nvSpPr>
        <p:spPr>
          <a:xfrm>
            <a:off x="3955260" y="3032504"/>
            <a:ext cx="519600" cy="309300"/>
          </a:xfrm>
          <a:prstGeom prst="rect">
            <a:avLst/>
          </a:prstGeom>
          <a:noFill/>
          <a:ln>
            <a:noFill/>
          </a:ln>
        </p:spPr>
        <p:txBody>
          <a:bodyPr anchorCtr="0" anchor="t" bIns="51025" lIns="102100" spcFirstLastPara="1" rIns="102100" wrap="square" tIns="51025">
            <a:spAutoFit/>
          </a:bodyPr>
          <a:lstStyle/>
          <a:p>
            <a:pPr indent="0" lvl="0" marL="0" marR="0" rtl="0" algn="ctr">
              <a:lnSpc>
                <a:spcPct val="100000"/>
              </a:lnSpc>
              <a:spcBef>
                <a:spcPts val="0"/>
              </a:spcBef>
              <a:spcAft>
                <a:spcPts val="0"/>
              </a:spcAft>
              <a:buClr>
                <a:srgbClr val="000000"/>
              </a:buClr>
              <a:buSzPts val="1340"/>
              <a:buFont typeface="Arial"/>
              <a:buNone/>
            </a:pPr>
            <a:r>
              <a:rPr b="0" i="0" lang="sv-SE" sz="1340" u="none" cap="none" strike="noStrike">
                <a:solidFill>
                  <a:srgbClr val="000000"/>
                </a:solidFill>
                <a:latin typeface="Arial"/>
                <a:ea typeface="Arial"/>
                <a:cs typeface="Arial"/>
                <a:sym typeface="Arial"/>
              </a:rPr>
              <a:t>H</a:t>
            </a:r>
            <a:endParaRPr b="0" i="0" sz="1563" u="none" cap="none" strike="noStrike">
              <a:solidFill>
                <a:srgbClr val="000000"/>
              </a:solidFill>
              <a:latin typeface="Arial"/>
              <a:ea typeface="Arial"/>
              <a:cs typeface="Arial"/>
              <a:sym typeface="Arial"/>
            </a:endParaRPr>
          </a:p>
        </p:txBody>
      </p:sp>
      <p:sp>
        <p:nvSpPr>
          <p:cNvPr id="470" name="Google Shape;470;g3dc49cdea3c_0_353"/>
          <p:cNvSpPr txBox="1"/>
          <p:nvPr/>
        </p:nvSpPr>
        <p:spPr>
          <a:xfrm>
            <a:off x="606329" y="1110209"/>
            <a:ext cx="30000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1" lang="sv-SE" sz="1100" u="none" cap="none" strike="noStrike">
                <a:solidFill>
                  <a:srgbClr val="0A4DE4"/>
                </a:solidFill>
                <a:latin typeface="Arial"/>
                <a:ea typeface="Arial"/>
                <a:cs typeface="Arial"/>
                <a:sym typeface="Arial"/>
              </a:rPr>
              <a:t>Secondary (recycled) steel production</a:t>
            </a:r>
            <a:endParaRPr/>
          </a:p>
        </p:txBody>
      </p:sp>
      <p:sp>
        <p:nvSpPr>
          <p:cNvPr id="471" name="Google Shape;471;g3dc49cdea3c_0_353"/>
          <p:cNvSpPr txBox="1"/>
          <p:nvPr/>
        </p:nvSpPr>
        <p:spPr>
          <a:xfrm>
            <a:off x="663054" y="2685083"/>
            <a:ext cx="31398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1" lang="sv-SE" sz="1100" u="none" cap="none" strike="noStrike">
                <a:solidFill>
                  <a:srgbClr val="0A4DE4"/>
                </a:solidFill>
                <a:latin typeface="Arial"/>
                <a:ea typeface="Arial"/>
                <a:cs typeface="Arial"/>
                <a:sym typeface="Arial"/>
              </a:rPr>
              <a:t>Preparation and finishing of steel products</a:t>
            </a:r>
            <a:endParaRPr b="1" i="1" sz="1100" u="none" cap="none" strike="noStrike">
              <a:solidFill>
                <a:srgbClr val="0A4DE4"/>
              </a:solidFill>
              <a:latin typeface="Arial"/>
              <a:ea typeface="Arial"/>
              <a:cs typeface="Arial"/>
              <a:sym typeface="Arial"/>
            </a:endParaRPr>
          </a:p>
        </p:txBody>
      </p:sp>
      <p:sp>
        <p:nvSpPr>
          <p:cNvPr id="472" name="Google Shape;472;g3dc49cdea3c_0_353"/>
          <p:cNvSpPr txBox="1"/>
          <p:nvPr/>
        </p:nvSpPr>
        <p:spPr>
          <a:xfrm>
            <a:off x="606329" y="4050110"/>
            <a:ext cx="4209300" cy="1693200"/>
          </a:xfrm>
          <a:prstGeom prst="rect">
            <a:avLst/>
          </a:prstGeom>
          <a:noFill/>
          <a:ln cap="flat" cmpd="sng" w="28575">
            <a:solidFill>
              <a:srgbClr val="910C2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sv-SE" sz="1300" u="none" cap="none" strike="noStrike">
                <a:solidFill>
                  <a:srgbClr val="000000"/>
                </a:solidFill>
                <a:latin typeface="Arial"/>
                <a:ea typeface="Arial"/>
                <a:cs typeface="Arial"/>
                <a:sym typeface="Arial"/>
              </a:rPr>
              <a:t>Commodity Key</a:t>
            </a:r>
            <a:endParaRPr/>
          </a:p>
          <a:p>
            <a:pPr indent="0" lvl="0" marL="0" marR="0" rtl="0" algn="ctr">
              <a:lnSpc>
                <a:spcPct val="100000"/>
              </a:lnSpc>
              <a:spcBef>
                <a:spcPts val="0"/>
              </a:spcBef>
              <a:spcAft>
                <a:spcPts val="0"/>
              </a:spcAft>
              <a:buClr>
                <a:srgbClr val="000000"/>
              </a:buClr>
              <a:buSzPts val="1400"/>
              <a:buFont typeface="Arial"/>
              <a:buNone/>
            </a:pPr>
            <a:r>
              <a:rPr b="1" i="0" lang="sv-SE" sz="1300" u="none" cap="none" strike="noStrike">
                <a:solidFill>
                  <a:srgbClr val="000000"/>
                </a:solidFill>
                <a:latin typeface="Arial"/>
                <a:ea typeface="Arial"/>
                <a:cs typeface="Arial"/>
                <a:sym typeface="Arial"/>
              </a:rPr>
              <a:t>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A = Coal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B = Hydrogen</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300" u="none" cap="none" strike="noStrike">
                <a:solidFill>
                  <a:schemeClr val="dk1"/>
                </a:solidFill>
                <a:latin typeface="Arial"/>
                <a:ea typeface="Arial"/>
                <a:cs typeface="Arial"/>
                <a:sym typeface="Arial"/>
              </a:rPr>
              <a:t>C = Natural gas</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D = Primary steel</a:t>
            </a:r>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sp>
        <p:nvSpPr>
          <p:cNvPr id="473" name="Google Shape;473;g3dc49cdea3c_0_353"/>
          <p:cNvSpPr txBox="1"/>
          <p:nvPr/>
        </p:nvSpPr>
        <p:spPr>
          <a:xfrm>
            <a:off x="2491381" y="4242773"/>
            <a:ext cx="2170500" cy="1293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E = </a:t>
            </a:r>
            <a:r>
              <a:rPr b="0" i="0" lang="sv-SE" sz="1300" u="none" cap="none" strike="noStrike">
                <a:solidFill>
                  <a:schemeClr val="dk1"/>
                </a:solidFill>
                <a:latin typeface="Arial"/>
                <a:ea typeface="Arial"/>
                <a:cs typeface="Arial"/>
                <a:sym typeface="Arial"/>
              </a:rPr>
              <a:t>Industrial electricity</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F = </a:t>
            </a:r>
            <a:r>
              <a:rPr b="0" i="0" lang="sv-SE" sz="1300" u="none" cap="none" strike="noStrike">
                <a:solidFill>
                  <a:schemeClr val="dk1"/>
                </a:solidFill>
                <a:latin typeface="Arial"/>
                <a:ea typeface="Arial"/>
                <a:cs typeface="Arial"/>
                <a:sym typeface="Arial"/>
              </a:rPr>
              <a:t>Secondary steel</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300" u="none" cap="none" strike="noStrike">
                <a:solidFill>
                  <a:schemeClr val="dk1"/>
                </a:solidFill>
                <a:latin typeface="Arial"/>
                <a:ea typeface="Arial"/>
                <a:cs typeface="Arial"/>
                <a:sym typeface="Arial"/>
              </a:rPr>
              <a:t>G = Iron &amp; steel HPH</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H = Iron &amp; steel finished products</a:t>
            </a:r>
            <a:endParaRPr b="0" i="0" sz="1300" u="none" cap="none" strike="noStrike">
              <a:solidFill>
                <a:srgbClr val="000000"/>
              </a:solidFill>
              <a:latin typeface="Arial"/>
              <a:ea typeface="Arial"/>
              <a:cs typeface="Arial"/>
              <a:sym typeface="Arial"/>
            </a:endParaRPr>
          </a:p>
        </p:txBody>
      </p:sp>
      <p:cxnSp>
        <p:nvCxnSpPr>
          <p:cNvPr id="474" name="Google Shape;474;g3dc49cdea3c_0_353"/>
          <p:cNvCxnSpPr/>
          <p:nvPr/>
        </p:nvCxnSpPr>
        <p:spPr>
          <a:xfrm>
            <a:off x="679275" y="3236605"/>
            <a:ext cx="706800" cy="0"/>
          </a:xfrm>
          <a:prstGeom prst="straightConnector1">
            <a:avLst/>
          </a:prstGeom>
          <a:noFill/>
          <a:ln cap="flat" cmpd="sng" w="31925">
            <a:solidFill>
              <a:srgbClr val="6C0819"/>
            </a:solidFill>
            <a:prstDash val="solid"/>
            <a:round/>
            <a:headEnd len="sm" w="sm" type="none"/>
            <a:tailEnd len="med" w="med" type="triangle"/>
          </a:ln>
          <a:effectLst>
            <a:outerShdw blurRad="44670" rotWithShape="0" dir="5400000" dist="22335">
              <a:srgbClr val="000000">
                <a:alpha val="37250"/>
              </a:srgbClr>
            </a:outerShdw>
          </a:effectLst>
        </p:spPr>
      </p:cxnSp>
      <p:sp>
        <p:nvSpPr>
          <p:cNvPr id="475" name="Google Shape;475;g3dc49cdea3c_0_353"/>
          <p:cNvSpPr txBox="1"/>
          <p:nvPr/>
        </p:nvSpPr>
        <p:spPr>
          <a:xfrm>
            <a:off x="852964" y="2930394"/>
            <a:ext cx="519600" cy="309300"/>
          </a:xfrm>
          <a:prstGeom prst="rect">
            <a:avLst/>
          </a:prstGeom>
          <a:noFill/>
          <a:ln>
            <a:noFill/>
          </a:ln>
        </p:spPr>
        <p:txBody>
          <a:bodyPr anchorCtr="0" anchor="t" bIns="51025" lIns="102100" spcFirstLastPara="1" rIns="102100" wrap="square" tIns="51025">
            <a:spAutoFit/>
          </a:bodyPr>
          <a:lstStyle/>
          <a:p>
            <a:pPr indent="0" lvl="0" marL="0" marR="0" rtl="0" algn="ctr">
              <a:lnSpc>
                <a:spcPct val="100000"/>
              </a:lnSpc>
              <a:spcBef>
                <a:spcPts val="0"/>
              </a:spcBef>
              <a:spcAft>
                <a:spcPts val="0"/>
              </a:spcAft>
              <a:buClr>
                <a:srgbClr val="000000"/>
              </a:buClr>
              <a:buSzPts val="1340"/>
              <a:buFont typeface="Arial"/>
              <a:buNone/>
            </a:pPr>
            <a:r>
              <a:rPr b="0" i="0" lang="sv-SE" sz="1340" u="none" cap="none" strike="noStrike">
                <a:solidFill>
                  <a:srgbClr val="000000"/>
                </a:solidFill>
                <a:latin typeface="Arial"/>
                <a:ea typeface="Arial"/>
                <a:cs typeface="Arial"/>
                <a:sym typeface="Arial"/>
              </a:rPr>
              <a:t>E</a:t>
            </a:r>
            <a:endParaRPr b="0" i="0" sz="1563" u="none" cap="none" strike="noStrike">
              <a:solidFill>
                <a:srgbClr val="000000"/>
              </a:solidFill>
              <a:latin typeface="Arial"/>
              <a:ea typeface="Arial"/>
              <a:cs typeface="Arial"/>
              <a:sym typeface="Arial"/>
            </a:endParaRPr>
          </a:p>
        </p:txBody>
      </p:sp>
      <p:sp>
        <p:nvSpPr>
          <p:cNvPr id="476" name="Google Shape;476;g3dc49cdea3c_0_353"/>
          <p:cNvSpPr txBox="1"/>
          <p:nvPr/>
        </p:nvSpPr>
        <p:spPr>
          <a:xfrm>
            <a:off x="576000" y="288000"/>
            <a:ext cx="4501200" cy="576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Arial"/>
              <a:buNone/>
            </a:pPr>
            <a:r>
              <a:rPr b="1" i="0" lang="sv-SE" sz="2800" u="none" cap="none" strike="noStrike">
                <a:solidFill>
                  <a:srgbClr val="FF0000"/>
                </a:solidFill>
                <a:latin typeface="Arial"/>
                <a:ea typeface="Arial"/>
                <a:cs typeface="Arial"/>
                <a:sym typeface="Arial"/>
              </a:rPr>
              <a:t>Iron &amp; steel sector 2</a:t>
            </a:r>
            <a:endParaRPr b="0" i="0" sz="1400" u="none" cap="none" strike="noStrike">
              <a:solidFill>
                <a:srgbClr val="FF0000"/>
              </a:solidFill>
              <a:latin typeface="Arial"/>
              <a:ea typeface="Arial"/>
              <a:cs typeface="Arial"/>
              <a:sym typeface="Arial"/>
            </a:endParaRPr>
          </a:p>
        </p:txBody>
      </p:sp>
      <p:sp>
        <p:nvSpPr>
          <p:cNvPr id="477" name="Google Shape;477;g3dc49cdea3c_0_353"/>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g3dc49cdea3c_0_378"/>
          <p:cNvSpPr txBox="1"/>
          <p:nvPr/>
        </p:nvSpPr>
        <p:spPr>
          <a:xfrm>
            <a:off x="576000" y="288000"/>
            <a:ext cx="10361700" cy="576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Arial"/>
              <a:buNone/>
            </a:pPr>
            <a:r>
              <a:rPr b="1" i="0" lang="sv-SE" sz="2800" u="none" cap="none" strike="noStrike">
                <a:solidFill>
                  <a:srgbClr val="FF0000"/>
                </a:solidFill>
                <a:latin typeface="Arial"/>
                <a:ea typeface="Arial"/>
                <a:cs typeface="Arial"/>
                <a:sym typeface="Arial"/>
              </a:rPr>
              <a:t>Iron &amp; Steel sector - Production routes depiction</a:t>
            </a:r>
            <a:endParaRPr b="0" i="0" sz="1400" u="none" cap="none" strike="noStrike">
              <a:solidFill>
                <a:srgbClr val="FF0000"/>
              </a:solidFill>
              <a:latin typeface="Arial"/>
              <a:ea typeface="Arial"/>
              <a:cs typeface="Arial"/>
              <a:sym typeface="Arial"/>
            </a:endParaRPr>
          </a:p>
        </p:txBody>
      </p:sp>
      <p:pic>
        <p:nvPicPr>
          <p:cNvPr id="484" name="Google Shape;484;g3dc49cdea3c_0_378" title="ChatGPT Image Mar 19, 2026, 01_15_26 PM.png"/>
          <p:cNvPicPr preferRelativeResize="0"/>
          <p:nvPr/>
        </p:nvPicPr>
        <p:blipFill rotWithShape="1">
          <a:blip r:embed="rId3">
            <a:alphaModFix/>
          </a:blip>
          <a:srcRect b="0" l="0" r="0" t="0"/>
          <a:stretch/>
        </p:blipFill>
        <p:spPr>
          <a:xfrm>
            <a:off x="1519104" y="920170"/>
            <a:ext cx="9153792" cy="5633029"/>
          </a:xfrm>
          <a:prstGeom prst="rect">
            <a:avLst/>
          </a:prstGeom>
          <a:noFill/>
          <a:ln>
            <a:noFill/>
          </a:ln>
        </p:spPr>
      </p:pic>
      <p:sp>
        <p:nvSpPr>
          <p:cNvPr id="485" name="Google Shape;485;g3dc49cdea3c_0_378"/>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g3dc49cdea3c_0_385"/>
          <p:cNvSpPr txBox="1"/>
          <p:nvPr/>
        </p:nvSpPr>
        <p:spPr>
          <a:xfrm>
            <a:off x="576000" y="288000"/>
            <a:ext cx="10361700" cy="576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Arial"/>
              <a:buNone/>
            </a:pPr>
            <a:r>
              <a:rPr b="1" i="0" lang="sv-SE" sz="2800" u="none" cap="none" strike="noStrike">
                <a:solidFill>
                  <a:srgbClr val="FF0000"/>
                </a:solidFill>
                <a:latin typeface="Arial"/>
                <a:ea typeface="Arial"/>
                <a:cs typeface="Arial"/>
                <a:sym typeface="Arial"/>
              </a:rPr>
              <a:t>Cement sector</a:t>
            </a:r>
            <a:endParaRPr b="0" i="0" sz="1400" u="none" cap="none" strike="noStrike">
              <a:solidFill>
                <a:srgbClr val="FF0000"/>
              </a:solidFill>
              <a:latin typeface="Arial"/>
              <a:ea typeface="Arial"/>
              <a:cs typeface="Arial"/>
              <a:sym typeface="Arial"/>
            </a:endParaRPr>
          </a:p>
        </p:txBody>
      </p:sp>
      <p:sp>
        <p:nvSpPr>
          <p:cNvPr id="492" name="Google Shape;492;g3dc49cdea3c_0_385"/>
          <p:cNvSpPr txBox="1"/>
          <p:nvPr/>
        </p:nvSpPr>
        <p:spPr>
          <a:xfrm>
            <a:off x="5484167" y="531175"/>
            <a:ext cx="6297300" cy="5695200"/>
          </a:xfrm>
          <a:prstGeom prst="rect">
            <a:avLst/>
          </a:prstGeom>
          <a:noFill/>
          <a:ln>
            <a:noFill/>
          </a:ln>
        </p:spPr>
        <p:txBody>
          <a:bodyPr anchorCtr="0" anchor="t" bIns="45700" lIns="91425" spcFirstLastPara="1" rIns="91425" wrap="square" tIns="45700">
            <a:spAutoFit/>
          </a:bodyPr>
          <a:lstStyle/>
          <a:p>
            <a:pPr indent="-282575" lvl="0" marL="285750" marR="0" rtl="0" algn="l">
              <a:lnSpc>
                <a:spcPct val="100000"/>
              </a:lnSpc>
              <a:spcBef>
                <a:spcPts val="800"/>
              </a:spcBef>
              <a:spcAft>
                <a:spcPts val="0"/>
              </a:spcAft>
              <a:buClr>
                <a:srgbClr val="000000"/>
              </a:buClr>
              <a:buSzPts val="1200"/>
              <a:buFont typeface="Noto Sans Symbols"/>
              <a:buChar char="❑"/>
            </a:pPr>
            <a:r>
              <a:rPr b="0" i="0" lang="sv-SE" sz="1200" u="none" cap="none" strike="noStrike">
                <a:solidFill>
                  <a:srgbClr val="000000"/>
                </a:solidFill>
                <a:latin typeface="Arial"/>
                <a:ea typeface="Arial"/>
                <a:cs typeface="Arial"/>
                <a:sym typeface="Arial"/>
              </a:rPr>
              <a:t>In the CLEWs++ concept, </a:t>
            </a:r>
            <a:r>
              <a:rPr b="1" i="0" lang="sv-SE" sz="1200" u="none" cap="none" strike="noStrike">
                <a:solidFill>
                  <a:srgbClr val="000000"/>
                </a:solidFill>
                <a:latin typeface="Arial"/>
                <a:ea typeface="Arial"/>
                <a:cs typeface="Arial"/>
                <a:sym typeface="Arial"/>
              </a:rPr>
              <a:t>all energy use reported under Non-metallic Minerals in the energy balances is initially attributed to cement.</a:t>
            </a:r>
            <a:r>
              <a:rPr b="0" i="0" lang="sv-SE" sz="1200" u="none" cap="none" strike="noStrike">
                <a:solidFill>
                  <a:srgbClr val="000000"/>
                </a:solidFill>
                <a:latin typeface="Arial"/>
                <a:ea typeface="Arial"/>
                <a:cs typeface="Arial"/>
                <a:sym typeface="Arial"/>
              </a:rPr>
              <a:t> If further analysis shows that cement accounts for only a fraction of total non-metallic mineral energy use (with the rest being used in glass, lime, ceramics etc.), only that share is allocated to cement, with the remainder assigned to Other Industry.</a:t>
            </a:r>
            <a:endParaRPr b="0" i="0" sz="1200" u="none" cap="none" strike="noStrike">
              <a:solidFill>
                <a:srgbClr val="000000"/>
              </a:solidFill>
              <a:latin typeface="Arial"/>
              <a:ea typeface="Arial"/>
              <a:cs typeface="Arial"/>
              <a:sym typeface="Arial"/>
            </a:endParaRPr>
          </a:p>
          <a:p>
            <a:pPr indent="-282575" lvl="0" marL="285750" marR="0" rtl="0" algn="l">
              <a:lnSpc>
                <a:spcPct val="100000"/>
              </a:lnSpc>
              <a:spcBef>
                <a:spcPts val="800"/>
              </a:spcBef>
              <a:spcAft>
                <a:spcPts val="0"/>
              </a:spcAft>
              <a:buClr>
                <a:srgbClr val="000000"/>
              </a:buClr>
              <a:buSzPts val="1200"/>
              <a:buFont typeface="Noto Sans Symbols"/>
              <a:buChar char="❑"/>
            </a:pPr>
            <a:r>
              <a:rPr b="0" i="0" lang="sv-SE" sz="1200" u="none" cap="none" strike="noStrike">
                <a:solidFill>
                  <a:schemeClr val="dk1"/>
                </a:solidFill>
                <a:latin typeface="Arial"/>
                <a:ea typeface="Arial"/>
                <a:cs typeface="Arial"/>
                <a:sym typeface="Arial"/>
              </a:rPr>
              <a:t>Cement is produced in kilns through the calcination process.</a:t>
            </a:r>
            <a:endParaRPr b="0" i="0" sz="1200" u="none" cap="none" strike="noStrike">
              <a:solidFill>
                <a:srgbClr val="000000"/>
              </a:solidFill>
              <a:latin typeface="Arial"/>
              <a:ea typeface="Arial"/>
              <a:cs typeface="Arial"/>
              <a:sym typeface="Arial"/>
            </a:endParaRPr>
          </a:p>
          <a:p>
            <a:pPr indent="-282575" lvl="0" marL="285750" marR="0" rtl="0" algn="l">
              <a:lnSpc>
                <a:spcPct val="100000"/>
              </a:lnSpc>
              <a:spcBef>
                <a:spcPts val="800"/>
              </a:spcBef>
              <a:spcAft>
                <a:spcPts val="0"/>
              </a:spcAft>
              <a:buClr>
                <a:srgbClr val="000000"/>
              </a:buClr>
              <a:buSzPts val="1200"/>
              <a:buFont typeface="Noto Sans Symbols"/>
              <a:buChar char="❑"/>
            </a:pPr>
            <a:r>
              <a:rPr b="0" i="0" lang="sv-SE" sz="1200" u="none" cap="none" strike="noStrike">
                <a:solidFill>
                  <a:srgbClr val="000000"/>
                </a:solidFill>
                <a:latin typeface="Arial"/>
                <a:ea typeface="Arial"/>
                <a:cs typeface="Arial"/>
                <a:sym typeface="Arial"/>
              </a:rPr>
              <a:t>Cement production volumes are often available from national statistics, allowing kiln conversion efficiencies to be calculated directly. If production data is unavailable, standard conversion efficiency values from the literature can be used to estimate output.</a:t>
            </a:r>
            <a:endParaRPr b="0" i="0" sz="1200" u="none" cap="none" strike="noStrike">
              <a:solidFill>
                <a:srgbClr val="000000"/>
              </a:solidFill>
              <a:latin typeface="Arial"/>
              <a:ea typeface="Arial"/>
              <a:cs typeface="Arial"/>
              <a:sym typeface="Arial"/>
            </a:endParaRPr>
          </a:p>
          <a:p>
            <a:pPr indent="-282575" lvl="0" marL="285750" marR="0" rtl="0" algn="l">
              <a:lnSpc>
                <a:spcPct val="100000"/>
              </a:lnSpc>
              <a:spcBef>
                <a:spcPts val="800"/>
              </a:spcBef>
              <a:spcAft>
                <a:spcPts val="0"/>
              </a:spcAft>
              <a:buClr>
                <a:srgbClr val="000000"/>
              </a:buClr>
              <a:buSzPts val="1200"/>
              <a:buFont typeface="Noto Sans Symbols"/>
              <a:buChar char="❑"/>
            </a:pPr>
            <a:r>
              <a:rPr b="0" i="0" lang="sv-SE" sz="1200" u="none" cap="none" strike="noStrike">
                <a:solidFill>
                  <a:srgbClr val="000000"/>
                </a:solidFill>
                <a:latin typeface="Arial"/>
                <a:ea typeface="Arial"/>
                <a:cs typeface="Arial"/>
                <a:sym typeface="Arial"/>
              </a:rPr>
              <a:t>Cement kilns are among the most fuel-flexible industrial technologies. Most countries use a mix of fuels reflecting local economic conditions. Under purely economic assumptions, either coal or natural gas is typically the least-cost option, depending on the region. </a:t>
            </a:r>
            <a:endParaRPr b="0" i="0" sz="1200" u="none" cap="none" strike="noStrike">
              <a:solidFill>
                <a:srgbClr val="000000"/>
              </a:solidFill>
              <a:latin typeface="Arial"/>
              <a:ea typeface="Arial"/>
              <a:cs typeface="Arial"/>
              <a:sym typeface="Arial"/>
            </a:endParaRPr>
          </a:p>
          <a:p>
            <a:pPr indent="-282575" lvl="0" marL="285750" marR="0" rtl="0" algn="l">
              <a:lnSpc>
                <a:spcPct val="100000"/>
              </a:lnSpc>
              <a:spcBef>
                <a:spcPts val="800"/>
              </a:spcBef>
              <a:spcAft>
                <a:spcPts val="0"/>
              </a:spcAft>
              <a:buClr>
                <a:srgbClr val="000000"/>
              </a:buClr>
              <a:buSzPts val="1200"/>
              <a:buFont typeface="Noto Sans Symbols"/>
              <a:buChar char="❑"/>
            </a:pPr>
            <a:r>
              <a:rPr b="1" i="0" lang="sv-SE" sz="1200" u="none" cap="none" strike="noStrike">
                <a:solidFill>
                  <a:srgbClr val="000000"/>
                </a:solidFill>
                <a:latin typeface="Arial"/>
                <a:ea typeface="Arial"/>
                <a:cs typeface="Arial"/>
                <a:sym typeface="Arial"/>
              </a:rPr>
              <a:t>In decarbonisation scenarios, kilns may operate with carbon capture and storage (CCS) when using biomass, coal, or gas,</a:t>
            </a:r>
            <a:r>
              <a:rPr b="0" i="0" lang="sv-SE" sz="1200" u="none" cap="none" strike="noStrike">
                <a:solidFill>
                  <a:srgbClr val="000000"/>
                </a:solidFill>
                <a:latin typeface="Arial"/>
                <a:ea typeface="Arial"/>
                <a:cs typeface="Arial"/>
                <a:sym typeface="Arial"/>
              </a:rPr>
              <a:t> while </a:t>
            </a:r>
            <a:r>
              <a:rPr b="1" i="0" lang="sv-SE" sz="1200" u="none" cap="none" strike="noStrike">
                <a:solidFill>
                  <a:srgbClr val="000000"/>
                </a:solidFill>
                <a:latin typeface="Arial"/>
                <a:ea typeface="Arial"/>
                <a:cs typeface="Arial"/>
                <a:sym typeface="Arial"/>
              </a:rPr>
              <a:t>hydrogen represents an alternative with zero combustion emissions</a:t>
            </a:r>
            <a:r>
              <a:rPr b="0" i="0" lang="sv-SE" sz="1200" u="none" cap="none" strike="noStrike">
                <a:solidFill>
                  <a:srgbClr val="000000"/>
                </a:solidFill>
                <a:latin typeface="Arial"/>
                <a:ea typeface="Arial"/>
                <a:cs typeface="Arial"/>
                <a:sym typeface="Arial"/>
              </a:rPr>
              <a:t>. Any of these options may become dominant depending on system conditions and economics.</a:t>
            </a:r>
            <a:endParaRPr b="0" i="0" sz="1200" u="none" cap="none" strike="noStrike">
              <a:solidFill>
                <a:srgbClr val="000000"/>
              </a:solidFill>
              <a:latin typeface="Arial"/>
              <a:ea typeface="Arial"/>
              <a:cs typeface="Arial"/>
              <a:sym typeface="Arial"/>
            </a:endParaRPr>
          </a:p>
          <a:p>
            <a:pPr indent="-282575" lvl="0" marL="285750" marR="0" rtl="0" algn="l">
              <a:lnSpc>
                <a:spcPct val="100000"/>
              </a:lnSpc>
              <a:spcBef>
                <a:spcPts val="800"/>
              </a:spcBef>
              <a:spcAft>
                <a:spcPts val="0"/>
              </a:spcAft>
              <a:buClr>
                <a:srgbClr val="000000"/>
              </a:buClr>
              <a:buSzPts val="1200"/>
              <a:buFont typeface="Noto Sans Symbols"/>
              <a:buChar char="❑"/>
            </a:pPr>
            <a:r>
              <a:rPr b="0" i="0" lang="sv-SE" sz="1200" u="none" cap="none" strike="noStrike">
                <a:solidFill>
                  <a:srgbClr val="000000"/>
                </a:solidFill>
                <a:latin typeface="Arial"/>
                <a:ea typeface="Arial"/>
                <a:cs typeface="Arial"/>
                <a:sym typeface="Arial"/>
              </a:rPr>
              <a:t>Biomass with CCS, although more expensive in fuel terms, can deliver negative emissions, which are often valuable in deep decarbonisation pathways. For coal and gas, incomplete CO</a:t>
            </a:r>
            <a:r>
              <a:rPr b="0" baseline="-25000" i="0" lang="sv-SE" sz="1200" u="none" cap="none" strike="noStrike">
                <a:solidFill>
                  <a:srgbClr val="000000"/>
                </a:solidFill>
                <a:latin typeface="Arial"/>
                <a:ea typeface="Arial"/>
                <a:cs typeface="Arial"/>
                <a:sym typeface="Arial"/>
              </a:rPr>
              <a:t>2</a:t>
            </a:r>
            <a:r>
              <a:rPr b="0" i="0" lang="sv-SE" sz="1200" u="none" cap="none" strike="noStrike">
                <a:solidFill>
                  <a:srgbClr val="000000"/>
                </a:solidFill>
                <a:latin typeface="Arial"/>
                <a:ea typeface="Arial"/>
                <a:cs typeface="Arial"/>
                <a:sym typeface="Arial"/>
              </a:rPr>
              <a:t> capture means that even if coal is cheaper, a sufficiently high carbon price may favour gas. Hydrogen-based kilns still incur process emissions, and their competitiveness depends on multiple factors.</a:t>
            </a:r>
            <a:endParaRPr b="0" i="0" sz="1200" u="none" cap="none" strike="noStrike">
              <a:solidFill>
                <a:srgbClr val="000000"/>
              </a:solidFill>
              <a:latin typeface="Arial"/>
              <a:ea typeface="Arial"/>
              <a:cs typeface="Arial"/>
              <a:sym typeface="Arial"/>
            </a:endParaRPr>
          </a:p>
          <a:p>
            <a:pPr indent="-282575" lvl="0" marL="285750" marR="0" rtl="0" algn="l">
              <a:lnSpc>
                <a:spcPct val="100000"/>
              </a:lnSpc>
              <a:spcBef>
                <a:spcPts val="800"/>
              </a:spcBef>
              <a:spcAft>
                <a:spcPts val="0"/>
              </a:spcAft>
              <a:buClr>
                <a:srgbClr val="000000"/>
              </a:buClr>
              <a:buSzPts val="1200"/>
              <a:buFont typeface="Noto Sans Symbols"/>
              <a:buChar char="❑"/>
            </a:pPr>
            <a:r>
              <a:rPr b="0" i="0" lang="sv-SE" sz="1200" u="none" cap="none" strike="noStrike">
                <a:solidFill>
                  <a:srgbClr val="000000"/>
                </a:solidFill>
                <a:latin typeface="Arial"/>
                <a:ea typeface="Arial"/>
                <a:cs typeface="Arial"/>
                <a:sym typeface="Arial"/>
              </a:rPr>
              <a:t>In the CLEWs++ framework, </a:t>
            </a:r>
            <a:r>
              <a:rPr b="1" i="0" lang="sv-SE" sz="1200" u="none" cap="none" strike="noStrike">
                <a:solidFill>
                  <a:srgbClr val="000000"/>
                </a:solidFill>
                <a:latin typeface="Arial"/>
                <a:ea typeface="Arial"/>
                <a:cs typeface="Arial"/>
                <a:sym typeface="Arial"/>
              </a:rPr>
              <a:t>cement plants are represented using an accounting technology to capture electricity demand in the sector.</a:t>
            </a:r>
            <a:r>
              <a:rPr b="0" i="0" lang="sv-SE" sz="1200" u="none" cap="none" strike="noStrike">
                <a:solidFill>
                  <a:srgbClr val="000000"/>
                </a:solidFill>
                <a:latin typeface="Arial"/>
                <a:ea typeface="Arial"/>
                <a:cs typeface="Arial"/>
                <a:sym typeface="Arial"/>
              </a:rPr>
              <a:t> </a:t>
            </a:r>
            <a:r>
              <a:rPr b="1" i="0" lang="sv-SE" sz="1200" u="none" cap="none" strike="noStrike">
                <a:solidFill>
                  <a:srgbClr val="000000"/>
                </a:solidFill>
                <a:latin typeface="Arial"/>
                <a:ea typeface="Arial"/>
                <a:cs typeface="Arial"/>
                <a:sym typeface="Arial"/>
              </a:rPr>
              <a:t>Electricity use is defined based on energy balance data</a:t>
            </a:r>
            <a:r>
              <a:rPr b="0" i="0" lang="sv-SE" sz="1200" u="none" cap="none" strike="noStrike">
                <a:solidFill>
                  <a:srgbClr val="000000"/>
                </a:solidFill>
                <a:latin typeface="Arial"/>
                <a:ea typeface="Arial"/>
                <a:cs typeface="Arial"/>
                <a:sym typeface="Arial"/>
              </a:rPr>
              <a:t>, and the </a:t>
            </a:r>
            <a:r>
              <a:rPr b="1" i="0" lang="sv-SE" sz="1200" u="none" cap="none" strike="noStrike">
                <a:solidFill>
                  <a:srgbClr val="000000"/>
                </a:solidFill>
                <a:latin typeface="Arial"/>
                <a:ea typeface="Arial"/>
                <a:cs typeface="Arial"/>
                <a:sym typeface="Arial"/>
              </a:rPr>
              <a:t>ratio of electricity input to cement production is typically assumed to remain constant</a:t>
            </a:r>
            <a:r>
              <a:rPr b="0" i="0" lang="sv-SE" sz="1200" u="none" cap="none" strike="noStrike">
                <a:solidFill>
                  <a:srgbClr val="000000"/>
                </a:solidFill>
                <a:latin typeface="Arial"/>
                <a:ea typeface="Arial"/>
                <a:cs typeface="Arial"/>
                <a:sym typeface="Arial"/>
              </a:rPr>
              <a:t> over the modelling period.</a:t>
            </a:r>
            <a:endParaRPr b="0" i="0" sz="1200" u="none" cap="none" strike="noStrike">
              <a:solidFill>
                <a:srgbClr val="000000"/>
              </a:solidFill>
              <a:latin typeface="Arial"/>
              <a:ea typeface="Arial"/>
              <a:cs typeface="Arial"/>
              <a:sym typeface="Arial"/>
            </a:endParaRPr>
          </a:p>
        </p:txBody>
      </p:sp>
      <p:sp>
        <p:nvSpPr>
          <p:cNvPr id="493" name="Google Shape;493;g3dc49cdea3c_0_385"/>
          <p:cNvSpPr/>
          <p:nvPr/>
        </p:nvSpPr>
        <p:spPr>
          <a:xfrm>
            <a:off x="861464" y="5385075"/>
            <a:ext cx="2058900" cy="573300"/>
          </a:xfrm>
          <a:prstGeom prst="roundRect">
            <a:avLst>
              <a:gd fmla="val 16667" name="adj"/>
            </a:avLst>
          </a:prstGeom>
          <a:solidFill>
            <a:srgbClr val="6C0819"/>
          </a:solidFill>
          <a:ln cap="flat" cmpd="sng" w="28375">
            <a:solidFill>
              <a:srgbClr val="000D2C"/>
            </a:solidFill>
            <a:prstDash val="solid"/>
            <a:round/>
            <a:headEnd len="sm" w="sm" type="none"/>
            <a:tailEnd len="sm" w="sm" type="none"/>
          </a:ln>
        </p:spPr>
        <p:txBody>
          <a:bodyPr anchorCtr="0" anchor="ctr" bIns="51025" lIns="102100" spcFirstLastPara="1" rIns="102100" wrap="square" tIns="51025">
            <a:noAutofit/>
          </a:bodyPr>
          <a:lstStyle/>
          <a:p>
            <a:pPr indent="0" lvl="0" marL="0" marR="0" rtl="0" algn="ctr">
              <a:lnSpc>
                <a:spcPct val="100000"/>
              </a:lnSpc>
              <a:spcBef>
                <a:spcPts val="0"/>
              </a:spcBef>
              <a:spcAft>
                <a:spcPts val="0"/>
              </a:spcAft>
              <a:buClr>
                <a:schemeClr val="dk1"/>
              </a:buClr>
              <a:buSzPts val="1508"/>
              <a:buFont typeface="Arial"/>
              <a:buNone/>
            </a:pPr>
            <a:r>
              <a:rPr b="0" i="0" lang="sv-SE" sz="1300" u="none" cap="none" strike="noStrike">
                <a:solidFill>
                  <a:schemeClr val="lt1"/>
                </a:solidFill>
                <a:latin typeface="Arial"/>
                <a:ea typeface="Arial"/>
                <a:cs typeface="Arial"/>
                <a:sym typeface="Arial"/>
              </a:rPr>
              <a:t>Cement plant</a:t>
            </a:r>
            <a:endParaRPr b="0" i="0" sz="1300" u="none" cap="none" strike="noStrike">
              <a:solidFill>
                <a:schemeClr val="lt1"/>
              </a:solidFill>
              <a:latin typeface="Arial"/>
              <a:ea typeface="Arial"/>
              <a:cs typeface="Arial"/>
              <a:sym typeface="Arial"/>
            </a:endParaRPr>
          </a:p>
        </p:txBody>
      </p:sp>
      <p:cxnSp>
        <p:nvCxnSpPr>
          <p:cNvPr id="494" name="Google Shape;494;g3dc49cdea3c_0_385"/>
          <p:cNvCxnSpPr/>
          <p:nvPr/>
        </p:nvCxnSpPr>
        <p:spPr>
          <a:xfrm>
            <a:off x="320664" y="5829605"/>
            <a:ext cx="540900" cy="0"/>
          </a:xfrm>
          <a:prstGeom prst="straightConnector1">
            <a:avLst/>
          </a:prstGeom>
          <a:noFill/>
          <a:ln cap="flat" cmpd="sng" w="31925">
            <a:solidFill>
              <a:srgbClr val="6C0819"/>
            </a:solidFill>
            <a:prstDash val="solid"/>
            <a:round/>
            <a:headEnd len="sm" w="sm" type="none"/>
            <a:tailEnd len="med" w="med" type="triangle"/>
          </a:ln>
          <a:effectLst>
            <a:outerShdw blurRad="44670" rotWithShape="0" dir="5400000" dist="22335">
              <a:srgbClr val="000000">
                <a:alpha val="37250"/>
              </a:srgbClr>
            </a:outerShdw>
          </a:effectLst>
        </p:spPr>
      </p:cxnSp>
      <p:sp>
        <p:nvSpPr>
          <p:cNvPr id="495" name="Google Shape;495;g3dc49cdea3c_0_385"/>
          <p:cNvSpPr txBox="1"/>
          <p:nvPr/>
        </p:nvSpPr>
        <p:spPr>
          <a:xfrm>
            <a:off x="256607" y="5565990"/>
            <a:ext cx="376800" cy="309300"/>
          </a:xfrm>
          <a:prstGeom prst="rect">
            <a:avLst/>
          </a:prstGeom>
          <a:noFill/>
          <a:ln>
            <a:noFill/>
          </a:ln>
        </p:spPr>
        <p:txBody>
          <a:bodyPr anchorCtr="0" anchor="t" bIns="51025" lIns="102100" spcFirstLastPara="1" rIns="102100" wrap="square" tIns="51025">
            <a:spAutoFit/>
          </a:bodyPr>
          <a:lstStyle/>
          <a:p>
            <a:pPr indent="0" lvl="0" marL="0" marR="0" rtl="0" algn="ctr">
              <a:lnSpc>
                <a:spcPct val="100000"/>
              </a:lnSpc>
              <a:spcBef>
                <a:spcPts val="0"/>
              </a:spcBef>
              <a:spcAft>
                <a:spcPts val="0"/>
              </a:spcAft>
              <a:buClr>
                <a:srgbClr val="000000"/>
              </a:buClr>
              <a:buSzPts val="1340"/>
              <a:buFont typeface="Arial"/>
              <a:buNone/>
            </a:pPr>
            <a:r>
              <a:rPr b="0" i="0" lang="sv-SE" sz="1340" u="none" cap="none" strike="noStrike">
                <a:solidFill>
                  <a:srgbClr val="000000"/>
                </a:solidFill>
                <a:latin typeface="Arial"/>
                <a:ea typeface="Arial"/>
                <a:cs typeface="Arial"/>
                <a:sym typeface="Arial"/>
              </a:rPr>
              <a:t>G</a:t>
            </a:r>
            <a:endParaRPr b="0" i="0" sz="1563" u="none" cap="none" strike="noStrike">
              <a:solidFill>
                <a:srgbClr val="000000"/>
              </a:solidFill>
              <a:latin typeface="Arial"/>
              <a:ea typeface="Arial"/>
              <a:cs typeface="Arial"/>
              <a:sym typeface="Arial"/>
            </a:endParaRPr>
          </a:p>
        </p:txBody>
      </p:sp>
      <p:cxnSp>
        <p:nvCxnSpPr>
          <p:cNvPr id="496" name="Google Shape;496;g3dc49cdea3c_0_385"/>
          <p:cNvCxnSpPr/>
          <p:nvPr/>
        </p:nvCxnSpPr>
        <p:spPr>
          <a:xfrm>
            <a:off x="2798750" y="5629984"/>
            <a:ext cx="789300" cy="0"/>
          </a:xfrm>
          <a:prstGeom prst="straightConnector1">
            <a:avLst/>
          </a:prstGeom>
          <a:noFill/>
          <a:ln cap="flat" cmpd="sng" w="31925">
            <a:solidFill>
              <a:srgbClr val="6C0819"/>
            </a:solidFill>
            <a:prstDash val="solid"/>
            <a:round/>
            <a:headEnd len="sm" w="sm" type="none"/>
            <a:tailEnd len="med" w="med" type="triangle"/>
          </a:ln>
          <a:effectLst>
            <a:outerShdw blurRad="44670" rotWithShape="0" dir="5400000" dist="22335">
              <a:srgbClr val="000000">
                <a:alpha val="37250"/>
              </a:srgbClr>
            </a:outerShdw>
          </a:effectLst>
        </p:spPr>
      </p:cxnSp>
      <p:sp>
        <p:nvSpPr>
          <p:cNvPr id="497" name="Google Shape;497;g3dc49cdea3c_0_385"/>
          <p:cNvSpPr txBox="1"/>
          <p:nvPr/>
        </p:nvSpPr>
        <p:spPr>
          <a:xfrm>
            <a:off x="3058550" y="5349218"/>
            <a:ext cx="381900" cy="309300"/>
          </a:xfrm>
          <a:prstGeom prst="rect">
            <a:avLst/>
          </a:prstGeom>
          <a:noFill/>
          <a:ln>
            <a:noFill/>
          </a:ln>
        </p:spPr>
        <p:txBody>
          <a:bodyPr anchorCtr="0" anchor="t" bIns="51025" lIns="102100" spcFirstLastPara="1" rIns="102100" wrap="square" tIns="51025">
            <a:spAutoFit/>
          </a:bodyPr>
          <a:lstStyle/>
          <a:p>
            <a:pPr indent="0" lvl="0" marL="0" marR="0" rtl="0" algn="ctr">
              <a:lnSpc>
                <a:spcPct val="100000"/>
              </a:lnSpc>
              <a:spcBef>
                <a:spcPts val="0"/>
              </a:spcBef>
              <a:spcAft>
                <a:spcPts val="0"/>
              </a:spcAft>
              <a:buClr>
                <a:srgbClr val="000000"/>
              </a:buClr>
              <a:buSzPts val="1340"/>
              <a:buFont typeface="Arial"/>
              <a:buNone/>
            </a:pPr>
            <a:r>
              <a:rPr b="0" i="0" lang="sv-SE" sz="1340" u="none" cap="none" strike="noStrike">
                <a:solidFill>
                  <a:srgbClr val="000000"/>
                </a:solidFill>
                <a:latin typeface="Arial"/>
                <a:ea typeface="Arial"/>
                <a:cs typeface="Arial"/>
                <a:sym typeface="Arial"/>
              </a:rPr>
              <a:t>H</a:t>
            </a:r>
            <a:endParaRPr b="0" i="0" sz="1563" u="none" cap="none" strike="noStrike">
              <a:solidFill>
                <a:srgbClr val="000000"/>
              </a:solidFill>
              <a:latin typeface="Arial"/>
              <a:ea typeface="Arial"/>
              <a:cs typeface="Arial"/>
              <a:sym typeface="Arial"/>
            </a:endParaRPr>
          </a:p>
        </p:txBody>
      </p:sp>
      <p:cxnSp>
        <p:nvCxnSpPr>
          <p:cNvPr id="498" name="Google Shape;498;g3dc49cdea3c_0_385"/>
          <p:cNvCxnSpPr/>
          <p:nvPr/>
        </p:nvCxnSpPr>
        <p:spPr>
          <a:xfrm>
            <a:off x="320323" y="5523402"/>
            <a:ext cx="541200" cy="0"/>
          </a:xfrm>
          <a:prstGeom prst="straightConnector1">
            <a:avLst/>
          </a:prstGeom>
          <a:noFill/>
          <a:ln cap="flat" cmpd="sng" w="31925">
            <a:solidFill>
              <a:srgbClr val="6C0819"/>
            </a:solidFill>
            <a:prstDash val="solid"/>
            <a:round/>
            <a:headEnd len="sm" w="sm" type="none"/>
            <a:tailEnd len="med" w="med" type="triangle"/>
          </a:ln>
          <a:effectLst>
            <a:outerShdw blurRad="44670" rotWithShape="0" dir="5400000" dist="22335">
              <a:srgbClr val="000000">
                <a:alpha val="37250"/>
              </a:srgbClr>
            </a:outerShdw>
          </a:effectLst>
        </p:spPr>
      </p:cxnSp>
      <p:sp>
        <p:nvSpPr>
          <p:cNvPr id="499" name="Google Shape;499;g3dc49cdea3c_0_385"/>
          <p:cNvSpPr txBox="1"/>
          <p:nvPr/>
        </p:nvSpPr>
        <p:spPr>
          <a:xfrm>
            <a:off x="256266" y="5259788"/>
            <a:ext cx="376800" cy="309300"/>
          </a:xfrm>
          <a:prstGeom prst="rect">
            <a:avLst/>
          </a:prstGeom>
          <a:noFill/>
          <a:ln>
            <a:noFill/>
          </a:ln>
        </p:spPr>
        <p:txBody>
          <a:bodyPr anchorCtr="0" anchor="t" bIns="51025" lIns="102100" spcFirstLastPara="1" rIns="102100" wrap="square" tIns="51025">
            <a:spAutoFit/>
          </a:bodyPr>
          <a:lstStyle/>
          <a:p>
            <a:pPr indent="0" lvl="0" marL="0" marR="0" rtl="0" algn="ctr">
              <a:lnSpc>
                <a:spcPct val="100000"/>
              </a:lnSpc>
              <a:spcBef>
                <a:spcPts val="0"/>
              </a:spcBef>
              <a:spcAft>
                <a:spcPts val="0"/>
              </a:spcAft>
              <a:buClr>
                <a:srgbClr val="000000"/>
              </a:buClr>
              <a:buSzPts val="1340"/>
              <a:buFont typeface="Arial"/>
              <a:buNone/>
            </a:pPr>
            <a:r>
              <a:rPr b="0" i="0" lang="sv-SE" sz="1340" u="none" cap="none" strike="noStrike">
                <a:solidFill>
                  <a:srgbClr val="000000"/>
                </a:solidFill>
                <a:latin typeface="Arial"/>
                <a:ea typeface="Arial"/>
                <a:cs typeface="Arial"/>
                <a:sym typeface="Arial"/>
              </a:rPr>
              <a:t>F</a:t>
            </a:r>
            <a:endParaRPr b="0" i="0" sz="1563" u="none" cap="none" strike="noStrike">
              <a:solidFill>
                <a:srgbClr val="000000"/>
              </a:solidFill>
              <a:latin typeface="Arial"/>
              <a:ea typeface="Arial"/>
              <a:cs typeface="Arial"/>
              <a:sym typeface="Arial"/>
            </a:endParaRPr>
          </a:p>
        </p:txBody>
      </p:sp>
      <p:sp>
        <p:nvSpPr>
          <p:cNvPr id="500" name="Google Shape;500;g3dc49cdea3c_0_385"/>
          <p:cNvSpPr/>
          <p:nvPr/>
        </p:nvSpPr>
        <p:spPr>
          <a:xfrm>
            <a:off x="970238" y="1036558"/>
            <a:ext cx="1828500" cy="397200"/>
          </a:xfrm>
          <a:prstGeom prst="roundRect">
            <a:avLst>
              <a:gd fmla="val 16667" name="adj"/>
            </a:avLst>
          </a:prstGeom>
          <a:solidFill>
            <a:srgbClr val="6C0819"/>
          </a:solidFill>
          <a:ln cap="flat" cmpd="sng" w="21100">
            <a:solidFill>
              <a:srgbClr val="000D2C"/>
            </a:solidFill>
            <a:prstDash val="solid"/>
            <a:round/>
            <a:headEnd len="sm" w="sm" type="none"/>
            <a:tailEnd len="sm" w="sm" type="none"/>
          </a:ln>
        </p:spPr>
        <p:txBody>
          <a:bodyPr anchorCtr="0" anchor="ctr" bIns="38000" lIns="76000" spcFirstLastPara="1" rIns="76000" wrap="square" tIns="38000">
            <a:noAutofit/>
          </a:bodyPr>
          <a:lstStyle/>
          <a:p>
            <a:pPr indent="0" lvl="0" marL="0" marR="0" rtl="0" algn="ctr">
              <a:lnSpc>
                <a:spcPct val="100000"/>
              </a:lnSpc>
              <a:spcBef>
                <a:spcPts val="0"/>
              </a:spcBef>
              <a:spcAft>
                <a:spcPts val="0"/>
              </a:spcAft>
              <a:buClr>
                <a:srgbClr val="000000"/>
              </a:buClr>
              <a:buSzPts val="1122"/>
              <a:buFont typeface="Arial"/>
              <a:buNone/>
            </a:pPr>
            <a:r>
              <a:rPr b="0" i="0" lang="sv-SE" sz="1263" u="none" cap="none" strike="noStrike">
                <a:solidFill>
                  <a:srgbClr val="FFFFFF"/>
                </a:solidFill>
                <a:latin typeface="Arial"/>
                <a:ea typeface="Arial"/>
                <a:cs typeface="Arial"/>
                <a:sym typeface="Arial"/>
              </a:rPr>
              <a:t>Cement kilns with biomass</a:t>
            </a:r>
            <a:endParaRPr b="0" i="0" sz="1263" u="none" cap="none" strike="noStrike">
              <a:solidFill>
                <a:srgbClr val="000000"/>
              </a:solidFill>
              <a:latin typeface="Arial"/>
              <a:ea typeface="Arial"/>
              <a:cs typeface="Arial"/>
              <a:sym typeface="Arial"/>
            </a:endParaRPr>
          </a:p>
        </p:txBody>
      </p:sp>
      <p:cxnSp>
        <p:nvCxnSpPr>
          <p:cNvPr id="501" name="Google Shape;501;g3dc49cdea3c_0_385"/>
          <p:cNvCxnSpPr/>
          <p:nvPr/>
        </p:nvCxnSpPr>
        <p:spPr>
          <a:xfrm>
            <a:off x="347750" y="1225031"/>
            <a:ext cx="622500" cy="0"/>
          </a:xfrm>
          <a:prstGeom prst="straightConnector1">
            <a:avLst/>
          </a:prstGeom>
          <a:noFill/>
          <a:ln cap="flat" cmpd="sng" w="23775">
            <a:solidFill>
              <a:srgbClr val="6C0819"/>
            </a:solidFill>
            <a:prstDash val="solid"/>
            <a:round/>
            <a:headEnd len="sm" w="sm" type="none"/>
            <a:tailEnd len="med" w="med" type="triangle"/>
          </a:ln>
          <a:effectLst>
            <a:outerShdw blurRad="33254" rotWithShape="0" dir="5400000" dist="16627">
              <a:srgbClr val="000000">
                <a:alpha val="37250"/>
              </a:srgbClr>
            </a:outerShdw>
          </a:effectLst>
        </p:spPr>
      </p:cxnSp>
      <p:sp>
        <p:nvSpPr>
          <p:cNvPr id="502" name="Google Shape;502;g3dc49cdea3c_0_385"/>
          <p:cNvSpPr/>
          <p:nvPr/>
        </p:nvSpPr>
        <p:spPr>
          <a:xfrm>
            <a:off x="970238" y="1554031"/>
            <a:ext cx="1828500" cy="397200"/>
          </a:xfrm>
          <a:prstGeom prst="roundRect">
            <a:avLst>
              <a:gd fmla="val 16667" name="adj"/>
            </a:avLst>
          </a:prstGeom>
          <a:solidFill>
            <a:srgbClr val="6C0819"/>
          </a:solidFill>
          <a:ln cap="flat" cmpd="sng" w="21100">
            <a:solidFill>
              <a:srgbClr val="000D2C"/>
            </a:solidFill>
            <a:prstDash val="solid"/>
            <a:round/>
            <a:headEnd len="sm" w="sm" type="none"/>
            <a:tailEnd len="sm" w="sm" type="none"/>
          </a:ln>
        </p:spPr>
        <p:txBody>
          <a:bodyPr anchorCtr="0" anchor="ctr" bIns="38000" lIns="76000" spcFirstLastPara="1" rIns="76000" wrap="square" tIns="38000">
            <a:noAutofit/>
          </a:bodyPr>
          <a:lstStyle/>
          <a:p>
            <a:pPr indent="0" lvl="0" marL="0" marR="0" rtl="0" algn="ctr">
              <a:lnSpc>
                <a:spcPct val="100000"/>
              </a:lnSpc>
              <a:spcBef>
                <a:spcPts val="0"/>
              </a:spcBef>
              <a:spcAft>
                <a:spcPts val="0"/>
              </a:spcAft>
              <a:buClr>
                <a:schemeClr val="dk1"/>
              </a:buClr>
              <a:buSzPts val="1122"/>
              <a:buFont typeface="Arial"/>
              <a:buNone/>
            </a:pPr>
            <a:r>
              <a:rPr b="0" i="0" lang="sv-SE" sz="1263" u="none" cap="none" strike="noStrike">
                <a:solidFill>
                  <a:schemeClr val="lt1"/>
                </a:solidFill>
                <a:latin typeface="Arial"/>
                <a:ea typeface="Arial"/>
                <a:cs typeface="Arial"/>
                <a:sym typeface="Arial"/>
              </a:rPr>
              <a:t>Cement kilns with biomass and CCS</a:t>
            </a:r>
            <a:endParaRPr b="0" i="0" sz="1263" u="none" cap="none" strike="noStrike">
              <a:solidFill>
                <a:srgbClr val="FFFFFF"/>
              </a:solidFill>
              <a:latin typeface="Arial"/>
              <a:ea typeface="Arial"/>
              <a:cs typeface="Arial"/>
              <a:sym typeface="Arial"/>
            </a:endParaRPr>
          </a:p>
        </p:txBody>
      </p:sp>
      <p:cxnSp>
        <p:nvCxnSpPr>
          <p:cNvPr id="503" name="Google Shape;503;g3dc49cdea3c_0_385"/>
          <p:cNvCxnSpPr/>
          <p:nvPr/>
        </p:nvCxnSpPr>
        <p:spPr>
          <a:xfrm>
            <a:off x="347750" y="1742505"/>
            <a:ext cx="622500" cy="0"/>
          </a:xfrm>
          <a:prstGeom prst="straightConnector1">
            <a:avLst/>
          </a:prstGeom>
          <a:noFill/>
          <a:ln cap="flat" cmpd="sng" w="23775">
            <a:solidFill>
              <a:srgbClr val="6C0819"/>
            </a:solidFill>
            <a:prstDash val="solid"/>
            <a:round/>
            <a:headEnd len="sm" w="sm" type="none"/>
            <a:tailEnd len="med" w="med" type="triangle"/>
          </a:ln>
          <a:effectLst>
            <a:outerShdw blurRad="33254" rotWithShape="0" dir="5400000" dist="16627">
              <a:srgbClr val="000000">
                <a:alpha val="37250"/>
              </a:srgbClr>
            </a:outerShdw>
          </a:effectLst>
        </p:spPr>
      </p:cxnSp>
      <p:sp>
        <p:nvSpPr>
          <p:cNvPr id="504" name="Google Shape;504;g3dc49cdea3c_0_385"/>
          <p:cNvSpPr/>
          <p:nvPr/>
        </p:nvSpPr>
        <p:spPr>
          <a:xfrm>
            <a:off x="970238" y="2071503"/>
            <a:ext cx="1828500" cy="397200"/>
          </a:xfrm>
          <a:prstGeom prst="roundRect">
            <a:avLst>
              <a:gd fmla="val 16667" name="adj"/>
            </a:avLst>
          </a:prstGeom>
          <a:solidFill>
            <a:srgbClr val="6C0819"/>
          </a:solidFill>
          <a:ln cap="flat" cmpd="sng" w="21100">
            <a:solidFill>
              <a:srgbClr val="000D2C"/>
            </a:solidFill>
            <a:prstDash val="solid"/>
            <a:round/>
            <a:headEnd len="sm" w="sm" type="none"/>
            <a:tailEnd len="sm" w="sm" type="none"/>
          </a:ln>
        </p:spPr>
        <p:txBody>
          <a:bodyPr anchorCtr="0" anchor="ctr" bIns="38000" lIns="76000" spcFirstLastPara="1" rIns="76000" wrap="square" tIns="38000">
            <a:noAutofit/>
          </a:bodyPr>
          <a:lstStyle/>
          <a:p>
            <a:pPr indent="0" lvl="0" marL="0" marR="0" rtl="0" algn="ctr">
              <a:lnSpc>
                <a:spcPct val="100000"/>
              </a:lnSpc>
              <a:spcBef>
                <a:spcPts val="0"/>
              </a:spcBef>
              <a:spcAft>
                <a:spcPts val="0"/>
              </a:spcAft>
              <a:buClr>
                <a:schemeClr val="dk1"/>
              </a:buClr>
              <a:buSzPts val="1122"/>
              <a:buFont typeface="Arial"/>
              <a:buNone/>
            </a:pPr>
            <a:r>
              <a:rPr b="0" i="0" lang="sv-SE" sz="1263" u="none" cap="none" strike="noStrike">
                <a:solidFill>
                  <a:schemeClr val="lt1"/>
                </a:solidFill>
                <a:latin typeface="Arial"/>
                <a:ea typeface="Arial"/>
                <a:cs typeface="Arial"/>
                <a:sym typeface="Arial"/>
              </a:rPr>
              <a:t>Cement kilns with coal</a:t>
            </a:r>
            <a:endParaRPr b="0" i="0" sz="1263" u="none" cap="none" strike="noStrike">
              <a:solidFill>
                <a:srgbClr val="FFFFFF"/>
              </a:solidFill>
              <a:latin typeface="Arial"/>
              <a:ea typeface="Arial"/>
              <a:cs typeface="Arial"/>
              <a:sym typeface="Arial"/>
            </a:endParaRPr>
          </a:p>
        </p:txBody>
      </p:sp>
      <p:cxnSp>
        <p:nvCxnSpPr>
          <p:cNvPr id="505" name="Google Shape;505;g3dc49cdea3c_0_385"/>
          <p:cNvCxnSpPr/>
          <p:nvPr/>
        </p:nvCxnSpPr>
        <p:spPr>
          <a:xfrm>
            <a:off x="347750" y="2259978"/>
            <a:ext cx="622500" cy="0"/>
          </a:xfrm>
          <a:prstGeom prst="straightConnector1">
            <a:avLst/>
          </a:prstGeom>
          <a:noFill/>
          <a:ln cap="flat" cmpd="sng" w="23775">
            <a:solidFill>
              <a:srgbClr val="6C0819"/>
            </a:solidFill>
            <a:prstDash val="solid"/>
            <a:round/>
            <a:headEnd len="sm" w="sm" type="none"/>
            <a:tailEnd len="med" w="med" type="triangle"/>
          </a:ln>
          <a:effectLst>
            <a:outerShdw blurRad="33254" rotWithShape="0" dir="5400000" dist="16627">
              <a:srgbClr val="000000">
                <a:alpha val="37250"/>
              </a:srgbClr>
            </a:outerShdw>
          </a:effectLst>
        </p:spPr>
      </p:cxnSp>
      <p:sp>
        <p:nvSpPr>
          <p:cNvPr id="506" name="Google Shape;506;g3dc49cdea3c_0_385"/>
          <p:cNvSpPr/>
          <p:nvPr/>
        </p:nvSpPr>
        <p:spPr>
          <a:xfrm>
            <a:off x="970238" y="2588976"/>
            <a:ext cx="1828500" cy="397200"/>
          </a:xfrm>
          <a:prstGeom prst="roundRect">
            <a:avLst>
              <a:gd fmla="val 16667" name="adj"/>
            </a:avLst>
          </a:prstGeom>
          <a:solidFill>
            <a:srgbClr val="6C0819"/>
          </a:solidFill>
          <a:ln cap="flat" cmpd="sng" w="21100">
            <a:solidFill>
              <a:srgbClr val="000D2C"/>
            </a:solidFill>
            <a:prstDash val="solid"/>
            <a:round/>
            <a:headEnd len="sm" w="sm" type="none"/>
            <a:tailEnd len="sm" w="sm" type="none"/>
          </a:ln>
        </p:spPr>
        <p:txBody>
          <a:bodyPr anchorCtr="0" anchor="ctr" bIns="38000" lIns="76000" spcFirstLastPara="1" rIns="76000" wrap="square" tIns="38000">
            <a:noAutofit/>
          </a:bodyPr>
          <a:lstStyle/>
          <a:p>
            <a:pPr indent="0" lvl="0" marL="0" marR="0" rtl="0" algn="ctr">
              <a:lnSpc>
                <a:spcPct val="100000"/>
              </a:lnSpc>
              <a:spcBef>
                <a:spcPts val="0"/>
              </a:spcBef>
              <a:spcAft>
                <a:spcPts val="0"/>
              </a:spcAft>
              <a:buClr>
                <a:schemeClr val="dk1"/>
              </a:buClr>
              <a:buSzPts val="1122"/>
              <a:buFont typeface="Arial"/>
              <a:buNone/>
            </a:pPr>
            <a:r>
              <a:rPr b="0" i="0" lang="sv-SE" sz="1263" u="none" cap="none" strike="noStrike">
                <a:solidFill>
                  <a:schemeClr val="lt1"/>
                </a:solidFill>
                <a:latin typeface="Arial"/>
                <a:ea typeface="Arial"/>
                <a:cs typeface="Arial"/>
                <a:sym typeface="Arial"/>
              </a:rPr>
              <a:t>Cement kilns with coal and CCS</a:t>
            </a:r>
            <a:endParaRPr b="0" i="0" sz="1263" u="none" cap="none" strike="noStrike">
              <a:solidFill>
                <a:srgbClr val="FFFFFF"/>
              </a:solidFill>
              <a:latin typeface="Arial"/>
              <a:ea typeface="Arial"/>
              <a:cs typeface="Arial"/>
              <a:sym typeface="Arial"/>
            </a:endParaRPr>
          </a:p>
        </p:txBody>
      </p:sp>
      <p:cxnSp>
        <p:nvCxnSpPr>
          <p:cNvPr id="507" name="Google Shape;507;g3dc49cdea3c_0_385"/>
          <p:cNvCxnSpPr/>
          <p:nvPr/>
        </p:nvCxnSpPr>
        <p:spPr>
          <a:xfrm>
            <a:off x="347750" y="2777452"/>
            <a:ext cx="622500" cy="0"/>
          </a:xfrm>
          <a:prstGeom prst="straightConnector1">
            <a:avLst/>
          </a:prstGeom>
          <a:noFill/>
          <a:ln cap="flat" cmpd="sng" w="23775">
            <a:solidFill>
              <a:srgbClr val="6C0819"/>
            </a:solidFill>
            <a:prstDash val="solid"/>
            <a:round/>
            <a:headEnd len="sm" w="sm" type="none"/>
            <a:tailEnd len="med" w="med" type="triangle"/>
          </a:ln>
          <a:effectLst>
            <a:outerShdw blurRad="33254" rotWithShape="0" dir="5400000" dist="16627">
              <a:srgbClr val="000000">
                <a:alpha val="37250"/>
              </a:srgbClr>
            </a:outerShdw>
          </a:effectLst>
        </p:spPr>
      </p:cxnSp>
      <p:sp>
        <p:nvSpPr>
          <p:cNvPr id="508" name="Google Shape;508;g3dc49cdea3c_0_385"/>
          <p:cNvSpPr/>
          <p:nvPr/>
        </p:nvSpPr>
        <p:spPr>
          <a:xfrm>
            <a:off x="970238" y="3106448"/>
            <a:ext cx="1828500" cy="397200"/>
          </a:xfrm>
          <a:prstGeom prst="roundRect">
            <a:avLst>
              <a:gd fmla="val 16667" name="adj"/>
            </a:avLst>
          </a:prstGeom>
          <a:solidFill>
            <a:srgbClr val="6C0819"/>
          </a:solidFill>
          <a:ln cap="flat" cmpd="sng" w="21100">
            <a:solidFill>
              <a:srgbClr val="000D2C"/>
            </a:solidFill>
            <a:prstDash val="solid"/>
            <a:round/>
            <a:headEnd len="sm" w="sm" type="none"/>
            <a:tailEnd len="sm" w="sm" type="none"/>
          </a:ln>
        </p:spPr>
        <p:txBody>
          <a:bodyPr anchorCtr="0" anchor="ctr" bIns="38000" lIns="76000" spcFirstLastPara="1" rIns="76000" wrap="square" tIns="38000">
            <a:noAutofit/>
          </a:bodyPr>
          <a:lstStyle/>
          <a:p>
            <a:pPr indent="0" lvl="0" marL="0" marR="0" rtl="0" algn="ctr">
              <a:lnSpc>
                <a:spcPct val="100000"/>
              </a:lnSpc>
              <a:spcBef>
                <a:spcPts val="0"/>
              </a:spcBef>
              <a:spcAft>
                <a:spcPts val="0"/>
              </a:spcAft>
              <a:buClr>
                <a:schemeClr val="dk1"/>
              </a:buClr>
              <a:buSzPts val="1122"/>
              <a:buFont typeface="Arial"/>
              <a:buNone/>
            </a:pPr>
            <a:r>
              <a:rPr b="0" i="0" lang="sv-SE" sz="1263" u="none" cap="none" strike="noStrike">
                <a:solidFill>
                  <a:schemeClr val="lt1"/>
                </a:solidFill>
                <a:latin typeface="Arial"/>
                <a:ea typeface="Arial"/>
                <a:cs typeface="Arial"/>
                <a:sym typeface="Arial"/>
              </a:rPr>
              <a:t>Cement kilns with hydrogen</a:t>
            </a:r>
            <a:endParaRPr b="0" i="0" sz="1263" u="none" cap="none" strike="noStrike">
              <a:solidFill>
                <a:srgbClr val="FFFFFF"/>
              </a:solidFill>
              <a:latin typeface="Arial"/>
              <a:ea typeface="Arial"/>
              <a:cs typeface="Arial"/>
              <a:sym typeface="Arial"/>
            </a:endParaRPr>
          </a:p>
        </p:txBody>
      </p:sp>
      <p:cxnSp>
        <p:nvCxnSpPr>
          <p:cNvPr id="509" name="Google Shape;509;g3dc49cdea3c_0_385"/>
          <p:cNvCxnSpPr/>
          <p:nvPr/>
        </p:nvCxnSpPr>
        <p:spPr>
          <a:xfrm>
            <a:off x="2966192" y="1236200"/>
            <a:ext cx="0" cy="3669000"/>
          </a:xfrm>
          <a:prstGeom prst="straightConnector1">
            <a:avLst/>
          </a:prstGeom>
          <a:noFill/>
          <a:ln cap="flat" cmpd="sng" w="31650">
            <a:solidFill>
              <a:srgbClr val="6C0819"/>
            </a:solidFill>
            <a:prstDash val="solid"/>
            <a:round/>
            <a:headEnd len="sm" w="sm" type="none"/>
            <a:tailEnd len="sm" w="sm" type="none"/>
          </a:ln>
          <a:effectLst>
            <a:outerShdw blurRad="33254" rotWithShape="0" dir="5400000" dist="16627">
              <a:srgbClr val="000000">
                <a:alpha val="37250"/>
              </a:srgbClr>
            </a:outerShdw>
          </a:effectLst>
        </p:spPr>
      </p:cxnSp>
      <p:cxnSp>
        <p:nvCxnSpPr>
          <p:cNvPr id="510" name="Google Shape;510;g3dc49cdea3c_0_385"/>
          <p:cNvCxnSpPr/>
          <p:nvPr/>
        </p:nvCxnSpPr>
        <p:spPr>
          <a:xfrm rot="10800000">
            <a:off x="2798485" y="1244882"/>
            <a:ext cx="167700" cy="0"/>
          </a:xfrm>
          <a:prstGeom prst="straightConnector1">
            <a:avLst/>
          </a:prstGeom>
          <a:noFill/>
          <a:ln cap="flat" cmpd="sng" w="31650">
            <a:solidFill>
              <a:srgbClr val="6C0819"/>
            </a:solidFill>
            <a:prstDash val="solid"/>
            <a:round/>
            <a:headEnd len="sm" w="sm" type="none"/>
            <a:tailEnd len="sm" w="sm" type="none"/>
          </a:ln>
          <a:effectLst>
            <a:outerShdw blurRad="33254" rotWithShape="0" dir="5400000" dist="16627">
              <a:srgbClr val="000000">
                <a:alpha val="37250"/>
              </a:srgbClr>
            </a:outerShdw>
          </a:effectLst>
        </p:spPr>
      </p:cxnSp>
      <p:cxnSp>
        <p:nvCxnSpPr>
          <p:cNvPr id="511" name="Google Shape;511;g3dc49cdea3c_0_385"/>
          <p:cNvCxnSpPr/>
          <p:nvPr/>
        </p:nvCxnSpPr>
        <p:spPr>
          <a:xfrm rot="10800000">
            <a:off x="2798485" y="3304110"/>
            <a:ext cx="167700" cy="0"/>
          </a:xfrm>
          <a:prstGeom prst="straightConnector1">
            <a:avLst/>
          </a:prstGeom>
          <a:noFill/>
          <a:ln cap="flat" cmpd="sng" w="31650">
            <a:solidFill>
              <a:srgbClr val="6C0819"/>
            </a:solidFill>
            <a:prstDash val="solid"/>
            <a:round/>
            <a:headEnd len="sm" w="sm" type="none"/>
            <a:tailEnd len="sm" w="sm" type="none"/>
          </a:ln>
          <a:effectLst>
            <a:outerShdw blurRad="33254" rotWithShape="0" dir="5400000" dist="16627">
              <a:srgbClr val="000000">
                <a:alpha val="37250"/>
              </a:srgbClr>
            </a:outerShdw>
          </a:effectLst>
        </p:spPr>
      </p:cxnSp>
      <p:cxnSp>
        <p:nvCxnSpPr>
          <p:cNvPr id="512" name="Google Shape;512;g3dc49cdea3c_0_385"/>
          <p:cNvCxnSpPr/>
          <p:nvPr/>
        </p:nvCxnSpPr>
        <p:spPr>
          <a:xfrm rot="10800000">
            <a:off x="2798485" y="2796801"/>
            <a:ext cx="167700" cy="0"/>
          </a:xfrm>
          <a:prstGeom prst="straightConnector1">
            <a:avLst/>
          </a:prstGeom>
          <a:noFill/>
          <a:ln cap="flat" cmpd="sng" w="31650">
            <a:solidFill>
              <a:srgbClr val="6C0819"/>
            </a:solidFill>
            <a:prstDash val="solid"/>
            <a:round/>
            <a:headEnd len="sm" w="sm" type="none"/>
            <a:tailEnd len="sm" w="sm" type="none"/>
          </a:ln>
          <a:effectLst>
            <a:outerShdw blurRad="33254" rotWithShape="0" dir="5400000" dist="16627">
              <a:srgbClr val="000000">
                <a:alpha val="37250"/>
              </a:srgbClr>
            </a:outerShdw>
          </a:effectLst>
        </p:spPr>
      </p:cxnSp>
      <p:cxnSp>
        <p:nvCxnSpPr>
          <p:cNvPr id="513" name="Google Shape;513;g3dc49cdea3c_0_385"/>
          <p:cNvCxnSpPr/>
          <p:nvPr/>
        </p:nvCxnSpPr>
        <p:spPr>
          <a:xfrm rot="10800000">
            <a:off x="2798485" y="2264988"/>
            <a:ext cx="167700" cy="0"/>
          </a:xfrm>
          <a:prstGeom prst="straightConnector1">
            <a:avLst/>
          </a:prstGeom>
          <a:noFill/>
          <a:ln cap="flat" cmpd="sng" w="31650">
            <a:solidFill>
              <a:srgbClr val="6C0819"/>
            </a:solidFill>
            <a:prstDash val="solid"/>
            <a:round/>
            <a:headEnd len="sm" w="sm" type="none"/>
            <a:tailEnd len="sm" w="sm" type="none"/>
          </a:ln>
          <a:effectLst>
            <a:outerShdw blurRad="33254" rotWithShape="0" dir="5400000" dist="16627">
              <a:srgbClr val="000000">
                <a:alpha val="37250"/>
              </a:srgbClr>
            </a:outerShdw>
          </a:effectLst>
        </p:spPr>
      </p:cxnSp>
      <p:cxnSp>
        <p:nvCxnSpPr>
          <p:cNvPr id="514" name="Google Shape;514;g3dc49cdea3c_0_385"/>
          <p:cNvCxnSpPr/>
          <p:nvPr/>
        </p:nvCxnSpPr>
        <p:spPr>
          <a:xfrm rot="10800000">
            <a:off x="2798485" y="1761856"/>
            <a:ext cx="167700" cy="0"/>
          </a:xfrm>
          <a:prstGeom prst="straightConnector1">
            <a:avLst/>
          </a:prstGeom>
          <a:noFill/>
          <a:ln cap="flat" cmpd="sng" w="31650">
            <a:solidFill>
              <a:srgbClr val="6C0819"/>
            </a:solidFill>
            <a:prstDash val="solid"/>
            <a:round/>
            <a:headEnd len="sm" w="sm" type="none"/>
            <a:tailEnd len="sm" w="sm" type="none"/>
          </a:ln>
          <a:effectLst>
            <a:outerShdw blurRad="33254" rotWithShape="0" dir="5400000" dist="16627">
              <a:srgbClr val="000000">
                <a:alpha val="37250"/>
              </a:srgbClr>
            </a:outerShdw>
          </a:effectLst>
        </p:spPr>
      </p:cxnSp>
      <p:cxnSp>
        <p:nvCxnSpPr>
          <p:cNvPr id="515" name="Google Shape;515;g3dc49cdea3c_0_385"/>
          <p:cNvCxnSpPr/>
          <p:nvPr/>
        </p:nvCxnSpPr>
        <p:spPr>
          <a:xfrm>
            <a:off x="2968174" y="3027009"/>
            <a:ext cx="622500" cy="0"/>
          </a:xfrm>
          <a:prstGeom prst="straightConnector1">
            <a:avLst/>
          </a:prstGeom>
          <a:noFill/>
          <a:ln cap="flat" cmpd="sng" w="23775">
            <a:solidFill>
              <a:srgbClr val="6C0819"/>
            </a:solidFill>
            <a:prstDash val="solid"/>
            <a:round/>
            <a:headEnd len="sm" w="sm" type="none"/>
            <a:tailEnd len="med" w="med" type="triangle"/>
          </a:ln>
          <a:effectLst>
            <a:outerShdw blurRad="33254" rotWithShape="0" dir="5400000" dist="16627">
              <a:srgbClr val="000000">
                <a:alpha val="37250"/>
              </a:srgbClr>
            </a:outerShdw>
          </a:effectLst>
        </p:spPr>
      </p:cxnSp>
      <p:sp>
        <p:nvSpPr>
          <p:cNvPr id="516" name="Google Shape;516;g3dc49cdea3c_0_385"/>
          <p:cNvSpPr txBox="1"/>
          <p:nvPr/>
        </p:nvSpPr>
        <p:spPr>
          <a:xfrm>
            <a:off x="403964" y="965513"/>
            <a:ext cx="457500" cy="276900"/>
          </a:xfrm>
          <a:prstGeom prst="rect">
            <a:avLst/>
          </a:prstGeom>
          <a:noFill/>
          <a:ln>
            <a:noFill/>
          </a:ln>
        </p:spPr>
        <p:txBody>
          <a:bodyPr anchorCtr="0" anchor="t" bIns="38000" lIns="76000" spcFirstLastPara="1" rIns="76000" wrap="square" tIns="38000">
            <a:spAutoFit/>
          </a:bodyPr>
          <a:lstStyle/>
          <a:p>
            <a:pPr indent="0" lvl="0" marL="0" marR="0" rtl="0" algn="ctr">
              <a:lnSpc>
                <a:spcPct val="100000"/>
              </a:lnSpc>
              <a:spcBef>
                <a:spcPts val="0"/>
              </a:spcBef>
              <a:spcAft>
                <a:spcPts val="0"/>
              </a:spcAft>
              <a:buClr>
                <a:srgbClr val="000000"/>
              </a:buClr>
              <a:buSzPts val="998"/>
              <a:buFont typeface="Arial"/>
              <a:buNone/>
            </a:pPr>
            <a:r>
              <a:rPr b="0" i="0" lang="sv-SE" sz="1300" u="none" cap="none" strike="noStrike">
                <a:solidFill>
                  <a:srgbClr val="000000"/>
                </a:solidFill>
                <a:latin typeface="Arial"/>
                <a:ea typeface="Arial"/>
                <a:cs typeface="Arial"/>
                <a:sym typeface="Arial"/>
              </a:rPr>
              <a:t>A</a:t>
            </a:r>
            <a:endParaRPr b="0" i="0" sz="1300" u="none" cap="none" strike="noStrike">
              <a:solidFill>
                <a:srgbClr val="000000"/>
              </a:solidFill>
              <a:latin typeface="Arial"/>
              <a:ea typeface="Arial"/>
              <a:cs typeface="Arial"/>
              <a:sym typeface="Arial"/>
            </a:endParaRPr>
          </a:p>
        </p:txBody>
      </p:sp>
      <p:sp>
        <p:nvSpPr>
          <p:cNvPr id="517" name="Google Shape;517;g3dc49cdea3c_0_385"/>
          <p:cNvSpPr txBox="1"/>
          <p:nvPr/>
        </p:nvSpPr>
        <p:spPr>
          <a:xfrm>
            <a:off x="403964" y="1482986"/>
            <a:ext cx="457500" cy="276900"/>
          </a:xfrm>
          <a:prstGeom prst="rect">
            <a:avLst/>
          </a:prstGeom>
          <a:noFill/>
          <a:ln>
            <a:noFill/>
          </a:ln>
        </p:spPr>
        <p:txBody>
          <a:bodyPr anchorCtr="0" anchor="t" bIns="38000" lIns="76000" spcFirstLastPara="1" rIns="76000" wrap="square" tIns="38000">
            <a:spAutoFit/>
          </a:bodyPr>
          <a:lstStyle/>
          <a:p>
            <a:pPr indent="0" lvl="0" marL="0" marR="0" rtl="0" algn="ctr">
              <a:lnSpc>
                <a:spcPct val="100000"/>
              </a:lnSpc>
              <a:spcBef>
                <a:spcPts val="0"/>
              </a:spcBef>
              <a:spcAft>
                <a:spcPts val="0"/>
              </a:spcAft>
              <a:buClr>
                <a:srgbClr val="000000"/>
              </a:buClr>
              <a:buSzPts val="998"/>
              <a:buFont typeface="Arial"/>
              <a:buNone/>
            </a:pPr>
            <a:r>
              <a:rPr b="0" i="0" lang="sv-SE" sz="1300" u="none" cap="none" strike="noStrike">
                <a:solidFill>
                  <a:srgbClr val="000000"/>
                </a:solidFill>
                <a:latin typeface="Arial"/>
                <a:ea typeface="Arial"/>
                <a:cs typeface="Arial"/>
                <a:sym typeface="Arial"/>
              </a:rPr>
              <a:t>A</a:t>
            </a:r>
            <a:endParaRPr b="0" i="0" sz="1300" u="none" cap="none" strike="noStrike">
              <a:solidFill>
                <a:srgbClr val="000000"/>
              </a:solidFill>
              <a:latin typeface="Arial"/>
              <a:ea typeface="Arial"/>
              <a:cs typeface="Arial"/>
              <a:sym typeface="Arial"/>
            </a:endParaRPr>
          </a:p>
        </p:txBody>
      </p:sp>
      <p:sp>
        <p:nvSpPr>
          <p:cNvPr id="518" name="Google Shape;518;g3dc49cdea3c_0_385"/>
          <p:cNvSpPr txBox="1"/>
          <p:nvPr/>
        </p:nvSpPr>
        <p:spPr>
          <a:xfrm>
            <a:off x="403964" y="2000460"/>
            <a:ext cx="457500" cy="276900"/>
          </a:xfrm>
          <a:prstGeom prst="rect">
            <a:avLst/>
          </a:prstGeom>
          <a:noFill/>
          <a:ln>
            <a:noFill/>
          </a:ln>
        </p:spPr>
        <p:txBody>
          <a:bodyPr anchorCtr="0" anchor="t" bIns="38000" lIns="76000" spcFirstLastPara="1" rIns="76000" wrap="square" tIns="38000">
            <a:spAutoFit/>
          </a:bodyPr>
          <a:lstStyle/>
          <a:p>
            <a:pPr indent="0" lvl="0" marL="0" marR="0" rtl="0" algn="ctr">
              <a:lnSpc>
                <a:spcPct val="100000"/>
              </a:lnSpc>
              <a:spcBef>
                <a:spcPts val="0"/>
              </a:spcBef>
              <a:spcAft>
                <a:spcPts val="0"/>
              </a:spcAft>
              <a:buClr>
                <a:srgbClr val="000000"/>
              </a:buClr>
              <a:buSzPts val="998"/>
              <a:buFont typeface="Arial"/>
              <a:buNone/>
            </a:pPr>
            <a:r>
              <a:rPr b="0" i="0" lang="sv-SE" sz="1300" u="none" cap="none" strike="noStrike">
                <a:solidFill>
                  <a:srgbClr val="000000"/>
                </a:solidFill>
                <a:latin typeface="Arial"/>
                <a:ea typeface="Arial"/>
                <a:cs typeface="Arial"/>
                <a:sym typeface="Arial"/>
              </a:rPr>
              <a:t>B</a:t>
            </a:r>
            <a:endParaRPr b="0" i="0" sz="1300" u="none" cap="none" strike="noStrike">
              <a:solidFill>
                <a:srgbClr val="000000"/>
              </a:solidFill>
              <a:latin typeface="Arial"/>
              <a:ea typeface="Arial"/>
              <a:cs typeface="Arial"/>
              <a:sym typeface="Arial"/>
            </a:endParaRPr>
          </a:p>
        </p:txBody>
      </p:sp>
      <p:sp>
        <p:nvSpPr>
          <p:cNvPr id="519" name="Google Shape;519;g3dc49cdea3c_0_385"/>
          <p:cNvSpPr txBox="1"/>
          <p:nvPr/>
        </p:nvSpPr>
        <p:spPr>
          <a:xfrm>
            <a:off x="403964" y="2517933"/>
            <a:ext cx="457500" cy="276900"/>
          </a:xfrm>
          <a:prstGeom prst="rect">
            <a:avLst/>
          </a:prstGeom>
          <a:noFill/>
          <a:ln>
            <a:noFill/>
          </a:ln>
        </p:spPr>
        <p:txBody>
          <a:bodyPr anchorCtr="0" anchor="t" bIns="38000" lIns="76000" spcFirstLastPara="1" rIns="76000" wrap="square" tIns="38000">
            <a:spAutoFit/>
          </a:bodyPr>
          <a:lstStyle/>
          <a:p>
            <a:pPr indent="0" lvl="0" marL="0" marR="0" rtl="0" algn="ctr">
              <a:lnSpc>
                <a:spcPct val="100000"/>
              </a:lnSpc>
              <a:spcBef>
                <a:spcPts val="0"/>
              </a:spcBef>
              <a:spcAft>
                <a:spcPts val="0"/>
              </a:spcAft>
              <a:buClr>
                <a:srgbClr val="000000"/>
              </a:buClr>
              <a:buSzPts val="998"/>
              <a:buFont typeface="Arial"/>
              <a:buNone/>
            </a:pPr>
            <a:r>
              <a:rPr b="0" i="0" lang="sv-SE" sz="1300" u="none" cap="none" strike="noStrike">
                <a:solidFill>
                  <a:srgbClr val="000000"/>
                </a:solidFill>
                <a:latin typeface="Arial"/>
                <a:ea typeface="Arial"/>
                <a:cs typeface="Arial"/>
                <a:sym typeface="Arial"/>
              </a:rPr>
              <a:t>B</a:t>
            </a:r>
            <a:endParaRPr b="0" i="0" sz="1300" u="none" cap="none" strike="noStrike">
              <a:solidFill>
                <a:srgbClr val="000000"/>
              </a:solidFill>
              <a:latin typeface="Arial"/>
              <a:ea typeface="Arial"/>
              <a:cs typeface="Arial"/>
              <a:sym typeface="Arial"/>
            </a:endParaRPr>
          </a:p>
        </p:txBody>
      </p:sp>
      <p:sp>
        <p:nvSpPr>
          <p:cNvPr id="520" name="Google Shape;520;g3dc49cdea3c_0_385"/>
          <p:cNvSpPr txBox="1"/>
          <p:nvPr/>
        </p:nvSpPr>
        <p:spPr>
          <a:xfrm>
            <a:off x="2920504" y="2796792"/>
            <a:ext cx="667500" cy="276900"/>
          </a:xfrm>
          <a:prstGeom prst="rect">
            <a:avLst/>
          </a:prstGeom>
          <a:noFill/>
          <a:ln>
            <a:noFill/>
          </a:ln>
        </p:spPr>
        <p:txBody>
          <a:bodyPr anchorCtr="0" anchor="t" bIns="38000" lIns="76000" spcFirstLastPara="1" rIns="76000" wrap="square" tIns="38000">
            <a:spAutoFit/>
          </a:bodyPr>
          <a:lstStyle/>
          <a:p>
            <a:pPr indent="0" lvl="0" marL="0" marR="0" rtl="0" algn="ctr">
              <a:lnSpc>
                <a:spcPct val="100000"/>
              </a:lnSpc>
              <a:spcBef>
                <a:spcPts val="0"/>
              </a:spcBef>
              <a:spcAft>
                <a:spcPts val="0"/>
              </a:spcAft>
              <a:buClr>
                <a:srgbClr val="000000"/>
              </a:buClr>
              <a:buSzPts val="998"/>
              <a:buFont typeface="Arial"/>
              <a:buNone/>
            </a:pPr>
            <a:r>
              <a:rPr b="1" i="0" lang="sv-SE" sz="1300" u="none" cap="none" strike="noStrike">
                <a:solidFill>
                  <a:srgbClr val="000000"/>
                </a:solidFill>
                <a:latin typeface="Arial"/>
                <a:ea typeface="Arial"/>
                <a:cs typeface="Arial"/>
                <a:sym typeface="Arial"/>
              </a:rPr>
              <a:t>F</a:t>
            </a:r>
            <a:endParaRPr b="1" i="0" sz="1300" u="none" cap="none" strike="noStrike">
              <a:solidFill>
                <a:srgbClr val="000000"/>
              </a:solidFill>
              <a:latin typeface="Arial"/>
              <a:ea typeface="Arial"/>
              <a:cs typeface="Arial"/>
              <a:sym typeface="Arial"/>
            </a:endParaRPr>
          </a:p>
        </p:txBody>
      </p:sp>
      <p:sp>
        <p:nvSpPr>
          <p:cNvPr id="521" name="Google Shape;521;g3dc49cdea3c_0_385"/>
          <p:cNvSpPr/>
          <p:nvPr/>
        </p:nvSpPr>
        <p:spPr>
          <a:xfrm>
            <a:off x="970238" y="3623920"/>
            <a:ext cx="1828500" cy="397200"/>
          </a:xfrm>
          <a:prstGeom prst="roundRect">
            <a:avLst>
              <a:gd fmla="val 16667" name="adj"/>
            </a:avLst>
          </a:prstGeom>
          <a:solidFill>
            <a:srgbClr val="6C0819"/>
          </a:solidFill>
          <a:ln cap="flat" cmpd="sng" w="21100">
            <a:solidFill>
              <a:srgbClr val="000D2C"/>
            </a:solidFill>
            <a:prstDash val="solid"/>
            <a:round/>
            <a:headEnd len="sm" w="sm" type="none"/>
            <a:tailEnd len="sm" w="sm" type="none"/>
          </a:ln>
        </p:spPr>
        <p:txBody>
          <a:bodyPr anchorCtr="0" anchor="ctr" bIns="38000" lIns="76000" spcFirstLastPara="1" rIns="76000" wrap="square" tIns="38000">
            <a:noAutofit/>
          </a:bodyPr>
          <a:lstStyle/>
          <a:p>
            <a:pPr indent="0" lvl="0" marL="0" marR="0" rtl="0" algn="ctr">
              <a:lnSpc>
                <a:spcPct val="100000"/>
              </a:lnSpc>
              <a:spcBef>
                <a:spcPts val="0"/>
              </a:spcBef>
              <a:spcAft>
                <a:spcPts val="0"/>
              </a:spcAft>
              <a:buClr>
                <a:schemeClr val="dk1"/>
              </a:buClr>
              <a:buSzPts val="1122"/>
              <a:buFont typeface="Arial"/>
              <a:buNone/>
            </a:pPr>
            <a:r>
              <a:rPr b="0" i="0" lang="sv-SE" sz="1263" u="none" cap="none" strike="noStrike">
                <a:solidFill>
                  <a:schemeClr val="lt1"/>
                </a:solidFill>
                <a:latin typeface="Arial"/>
                <a:ea typeface="Arial"/>
                <a:cs typeface="Arial"/>
                <a:sym typeface="Arial"/>
              </a:rPr>
              <a:t>Cement kilns with natural gas</a:t>
            </a:r>
            <a:endParaRPr b="0" i="0" sz="1263" u="none" cap="none" strike="noStrike">
              <a:solidFill>
                <a:srgbClr val="000000"/>
              </a:solidFill>
              <a:latin typeface="Arial"/>
              <a:ea typeface="Arial"/>
              <a:cs typeface="Arial"/>
              <a:sym typeface="Arial"/>
            </a:endParaRPr>
          </a:p>
        </p:txBody>
      </p:sp>
      <p:sp>
        <p:nvSpPr>
          <p:cNvPr id="522" name="Google Shape;522;g3dc49cdea3c_0_385"/>
          <p:cNvSpPr/>
          <p:nvPr/>
        </p:nvSpPr>
        <p:spPr>
          <a:xfrm>
            <a:off x="970238" y="4141393"/>
            <a:ext cx="1828500" cy="397200"/>
          </a:xfrm>
          <a:prstGeom prst="roundRect">
            <a:avLst>
              <a:gd fmla="val 16667" name="adj"/>
            </a:avLst>
          </a:prstGeom>
          <a:solidFill>
            <a:srgbClr val="6C0819"/>
          </a:solidFill>
          <a:ln cap="flat" cmpd="sng" w="21100">
            <a:solidFill>
              <a:srgbClr val="000D2C"/>
            </a:solidFill>
            <a:prstDash val="solid"/>
            <a:round/>
            <a:headEnd len="sm" w="sm" type="none"/>
            <a:tailEnd len="sm" w="sm" type="none"/>
          </a:ln>
        </p:spPr>
        <p:txBody>
          <a:bodyPr anchorCtr="0" anchor="ctr" bIns="38000" lIns="76000" spcFirstLastPara="1" rIns="76000" wrap="square" tIns="38000">
            <a:noAutofit/>
          </a:bodyPr>
          <a:lstStyle/>
          <a:p>
            <a:pPr indent="0" lvl="0" marL="0" marR="0" rtl="0" algn="ctr">
              <a:lnSpc>
                <a:spcPct val="100000"/>
              </a:lnSpc>
              <a:spcBef>
                <a:spcPts val="0"/>
              </a:spcBef>
              <a:spcAft>
                <a:spcPts val="0"/>
              </a:spcAft>
              <a:buClr>
                <a:schemeClr val="dk1"/>
              </a:buClr>
              <a:buSzPts val="1122"/>
              <a:buFont typeface="Arial"/>
              <a:buNone/>
            </a:pPr>
            <a:r>
              <a:rPr b="0" i="0" lang="sv-SE" sz="1263" u="none" cap="none" strike="noStrike">
                <a:solidFill>
                  <a:schemeClr val="lt1"/>
                </a:solidFill>
                <a:latin typeface="Arial"/>
                <a:ea typeface="Arial"/>
                <a:cs typeface="Arial"/>
                <a:sym typeface="Arial"/>
              </a:rPr>
              <a:t>Cement kilns with natural gas and CCS</a:t>
            </a:r>
            <a:endParaRPr b="0" i="0" sz="1263" u="none" cap="none" strike="noStrike">
              <a:solidFill>
                <a:srgbClr val="000000"/>
              </a:solidFill>
              <a:latin typeface="Arial"/>
              <a:ea typeface="Arial"/>
              <a:cs typeface="Arial"/>
              <a:sym typeface="Arial"/>
            </a:endParaRPr>
          </a:p>
        </p:txBody>
      </p:sp>
      <p:cxnSp>
        <p:nvCxnSpPr>
          <p:cNvPr id="523" name="Google Shape;523;g3dc49cdea3c_0_385"/>
          <p:cNvCxnSpPr/>
          <p:nvPr/>
        </p:nvCxnSpPr>
        <p:spPr>
          <a:xfrm>
            <a:off x="347750" y="4329873"/>
            <a:ext cx="622500" cy="0"/>
          </a:xfrm>
          <a:prstGeom prst="straightConnector1">
            <a:avLst/>
          </a:prstGeom>
          <a:noFill/>
          <a:ln cap="flat" cmpd="sng" w="23775">
            <a:solidFill>
              <a:srgbClr val="6C0819"/>
            </a:solidFill>
            <a:prstDash val="solid"/>
            <a:round/>
            <a:headEnd len="sm" w="sm" type="none"/>
            <a:tailEnd len="med" w="med" type="triangle"/>
          </a:ln>
          <a:effectLst>
            <a:outerShdw blurRad="33254" rotWithShape="0" dir="5400000" dist="16627">
              <a:srgbClr val="000000">
                <a:alpha val="37250"/>
              </a:srgbClr>
            </a:outerShdw>
          </a:effectLst>
        </p:spPr>
      </p:cxnSp>
      <p:sp>
        <p:nvSpPr>
          <p:cNvPr id="524" name="Google Shape;524;g3dc49cdea3c_0_385"/>
          <p:cNvSpPr txBox="1"/>
          <p:nvPr/>
        </p:nvSpPr>
        <p:spPr>
          <a:xfrm>
            <a:off x="403964" y="4070354"/>
            <a:ext cx="457500" cy="276900"/>
          </a:xfrm>
          <a:prstGeom prst="rect">
            <a:avLst/>
          </a:prstGeom>
          <a:noFill/>
          <a:ln>
            <a:noFill/>
          </a:ln>
        </p:spPr>
        <p:txBody>
          <a:bodyPr anchorCtr="0" anchor="t" bIns="38000" lIns="76000" spcFirstLastPara="1" rIns="76000" wrap="square" tIns="38000">
            <a:spAutoFit/>
          </a:bodyPr>
          <a:lstStyle/>
          <a:p>
            <a:pPr indent="0" lvl="0" marL="0" marR="0" rtl="0" algn="ctr">
              <a:lnSpc>
                <a:spcPct val="100000"/>
              </a:lnSpc>
              <a:spcBef>
                <a:spcPts val="0"/>
              </a:spcBef>
              <a:spcAft>
                <a:spcPts val="0"/>
              </a:spcAft>
              <a:buClr>
                <a:srgbClr val="000000"/>
              </a:buClr>
              <a:buSzPts val="998"/>
              <a:buFont typeface="Arial"/>
              <a:buNone/>
            </a:pPr>
            <a:r>
              <a:rPr b="0" i="0" lang="sv-SE" sz="1300" u="none" cap="none" strike="noStrike">
                <a:solidFill>
                  <a:srgbClr val="000000"/>
                </a:solidFill>
                <a:latin typeface="Arial"/>
                <a:ea typeface="Arial"/>
                <a:cs typeface="Arial"/>
                <a:sym typeface="Arial"/>
              </a:rPr>
              <a:t>D</a:t>
            </a:r>
            <a:endParaRPr b="0" i="0" sz="1300" u="none" cap="none" strike="noStrike">
              <a:solidFill>
                <a:srgbClr val="000000"/>
              </a:solidFill>
              <a:latin typeface="Arial"/>
              <a:ea typeface="Arial"/>
              <a:cs typeface="Arial"/>
              <a:sym typeface="Arial"/>
            </a:endParaRPr>
          </a:p>
        </p:txBody>
      </p:sp>
      <p:cxnSp>
        <p:nvCxnSpPr>
          <p:cNvPr id="525" name="Google Shape;525;g3dc49cdea3c_0_385"/>
          <p:cNvCxnSpPr/>
          <p:nvPr/>
        </p:nvCxnSpPr>
        <p:spPr>
          <a:xfrm rot="10800000">
            <a:off x="2798485" y="4329889"/>
            <a:ext cx="167700" cy="0"/>
          </a:xfrm>
          <a:prstGeom prst="straightConnector1">
            <a:avLst/>
          </a:prstGeom>
          <a:noFill/>
          <a:ln cap="flat" cmpd="sng" w="31650">
            <a:solidFill>
              <a:srgbClr val="6C0819"/>
            </a:solidFill>
            <a:prstDash val="solid"/>
            <a:round/>
            <a:headEnd len="sm" w="sm" type="none"/>
            <a:tailEnd len="sm" w="sm" type="none"/>
          </a:ln>
          <a:effectLst>
            <a:outerShdw blurRad="33254" rotWithShape="0" dir="5400000" dist="16627">
              <a:srgbClr val="000000">
                <a:alpha val="37250"/>
              </a:srgbClr>
            </a:outerShdw>
          </a:effectLst>
        </p:spPr>
      </p:cxnSp>
      <p:cxnSp>
        <p:nvCxnSpPr>
          <p:cNvPr id="526" name="Google Shape;526;g3dc49cdea3c_0_385"/>
          <p:cNvCxnSpPr/>
          <p:nvPr/>
        </p:nvCxnSpPr>
        <p:spPr>
          <a:xfrm rot="10800000">
            <a:off x="2798485" y="3822580"/>
            <a:ext cx="167700" cy="0"/>
          </a:xfrm>
          <a:prstGeom prst="straightConnector1">
            <a:avLst/>
          </a:prstGeom>
          <a:noFill/>
          <a:ln cap="flat" cmpd="sng" w="31650">
            <a:solidFill>
              <a:srgbClr val="6C0819"/>
            </a:solidFill>
            <a:prstDash val="solid"/>
            <a:round/>
            <a:headEnd len="sm" w="sm" type="none"/>
            <a:tailEnd len="sm" w="sm" type="none"/>
          </a:ln>
          <a:effectLst>
            <a:outerShdw blurRad="33254" rotWithShape="0" dir="5400000" dist="16627">
              <a:srgbClr val="000000">
                <a:alpha val="37250"/>
              </a:srgbClr>
            </a:outerShdw>
          </a:effectLst>
        </p:spPr>
      </p:cxnSp>
      <p:sp>
        <p:nvSpPr>
          <p:cNvPr id="527" name="Google Shape;527;g3dc49cdea3c_0_385"/>
          <p:cNvSpPr/>
          <p:nvPr/>
        </p:nvSpPr>
        <p:spPr>
          <a:xfrm>
            <a:off x="970238" y="4700599"/>
            <a:ext cx="1828500" cy="397200"/>
          </a:xfrm>
          <a:prstGeom prst="roundRect">
            <a:avLst>
              <a:gd fmla="val 16667" name="adj"/>
            </a:avLst>
          </a:prstGeom>
          <a:solidFill>
            <a:srgbClr val="6C0819"/>
          </a:solidFill>
          <a:ln cap="flat" cmpd="sng" w="21100">
            <a:solidFill>
              <a:srgbClr val="000D2C"/>
            </a:solidFill>
            <a:prstDash val="solid"/>
            <a:round/>
            <a:headEnd len="sm" w="sm" type="none"/>
            <a:tailEnd len="sm" w="sm" type="none"/>
          </a:ln>
        </p:spPr>
        <p:txBody>
          <a:bodyPr anchorCtr="0" anchor="ctr" bIns="38000" lIns="76000" spcFirstLastPara="1" rIns="76000" wrap="square" tIns="38000">
            <a:noAutofit/>
          </a:bodyPr>
          <a:lstStyle/>
          <a:p>
            <a:pPr indent="0" lvl="0" marL="0" marR="0" rtl="0" algn="ctr">
              <a:lnSpc>
                <a:spcPct val="100000"/>
              </a:lnSpc>
              <a:spcBef>
                <a:spcPts val="0"/>
              </a:spcBef>
              <a:spcAft>
                <a:spcPts val="0"/>
              </a:spcAft>
              <a:buClr>
                <a:schemeClr val="dk1"/>
              </a:buClr>
              <a:buSzPts val="1122"/>
              <a:buFont typeface="Arial"/>
              <a:buNone/>
            </a:pPr>
            <a:r>
              <a:rPr b="0" i="0" lang="sv-SE" sz="1263" u="none" cap="none" strike="noStrike">
                <a:solidFill>
                  <a:schemeClr val="lt1"/>
                </a:solidFill>
                <a:latin typeface="Arial"/>
                <a:ea typeface="Arial"/>
                <a:cs typeface="Arial"/>
                <a:sym typeface="Arial"/>
              </a:rPr>
              <a:t>Cement kilns with oil</a:t>
            </a:r>
            <a:endParaRPr b="0" i="0" sz="1263" u="none" cap="none" strike="noStrike">
              <a:solidFill>
                <a:srgbClr val="000000"/>
              </a:solidFill>
              <a:latin typeface="Arial"/>
              <a:ea typeface="Arial"/>
              <a:cs typeface="Arial"/>
              <a:sym typeface="Arial"/>
            </a:endParaRPr>
          </a:p>
        </p:txBody>
      </p:sp>
      <p:cxnSp>
        <p:nvCxnSpPr>
          <p:cNvPr id="528" name="Google Shape;528;g3dc49cdea3c_0_385"/>
          <p:cNvCxnSpPr/>
          <p:nvPr/>
        </p:nvCxnSpPr>
        <p:spPr>
          <a:xfrm>
            <a:off x="347750" y="4889080"/>
            <a:ext cx="622500" cy="0"/>
          </a:xfrm>
          <a:prstGeom prst="straightConnector1">
            <a:avLst/>
          </a:prstGeom>
          <a:noFill/>
          <a:ln cap="flat" cmpd="sng" w="23775">
            <a:solidFill>
              <a:srgbClr val="6C0819"/>
            </a:solidFill>
            <a:prstDash val="solid"/>
            <a:round/>
            <a:headEnd len="sm" w="sm" type="none"/>
            <a:tailEnd len="med" w="med" type="triangle"/>
          </a:ln>
          <a:effectLst>
            <a:outerShdw blurRad="33254" rotWithShape="0" dir="5400000" dist="16627">
              <a:srgbClr val="000000">
                <a:alpha val="37250"/>
              </a:srgbClr>
            </a:outerShdw>
          </a:effectLst>
        </p:spPr>
      </p:cxnSp>
      <p:sp>
        <p:nvSpPr>
          <p:cNvPr id="529" name="Google Shape;529;g3dc49cdea3c_0_385"/>
          <p:cNvSpPr txBox="1"/>
          <p:nvPr/>
        </p:nvSpPr>
        <p:spPr>
          <a:xfrm>
            <a:off x="403964" y="4629562"/>
            <a:ext cx="457500" cy="276900"/>
          </a:xfrm>
          <a:prstGeom prst="rect">
            <a:avLst/>
          </a:prstGeom>
          <a:noFill/>
          <a:ln>
            <a:noFill/>
          </a:ln>
        </p:spPr>
        <p:txBody>
          <a:bodyPr anchorCtr="0" anchor="t" bIns="38000" lIns="76000" spcFirstLastPara="1" rIns="76000" wrap="square" tIns="38000">
            <a:spAutoFit/>
          </a:bodyPr>
          <a:lstStyle/>
          <a:p>
            <a:pPr indent="0" lvl="0" marL="0" marR="0" rtl="0" algn="ctr">
              <a:lnSpc>
                <a:spcPct val="100000"/>
              </a:lnSpc>
              <a:spcBef>
                <a:spcPts val="0"/>
              </a:spcBef>
              <a:spcAft>
                <a:spcPts val="0"/>
              </a:spcAft>
              <a:buClr>
                <a:srgbClr val="000000"/>
              </a:buClr>
              <a:buSzPts val="998"/>
              <a:buFont typeface="Arial"/>
              <a:buNone/>
            </a:pPr>
            <a:r>
              <a:rPr b="0" i="0" lang="sv-SE" sz="1300" u="none" cap="none" strike="noStrike">
                <a:solidFill>
                  <a:srgbClr val="000000"/>
                </a:solidFill>
                <a:latin typeface="Arial"/>
                <a:ea typeface="Arial"/>
                <a:cs typeface="Arial"/>
                <a:sym typeface="Arial"/>
              </a:rPr>
              <a:t>E</a:t>
            </a:r>
            <a:endParaRPr b="0" i="0" sz="1300" u="none" cap="none" strike="noStrike">
              <a:solidFill>
                <a:srgbClr val="000000"/>
              </a:solidFill>
              <a:latin typeface="Arial"/>
              <a:ea typeface="Arial"/>
              <a:cs typeface="Arial"/>
              <a:sym typeface="Arial"/>
            </a:endParaRPr>
          </a:p>
        </p:txBody>
      </p:sp>
      <p:cxnSp>
        <p:nvCxnSpPr>
          <p:cNvPr id="530" name="Google Shape;530;g3dc49cdea3c_0_385"/>
          <p:cNvCxnSpPr/>
          <p:nvPr/>
        </p:nvCxnSpPr>
        <p:spPr>
          <a:xfrm rot="10800000">
            <a:off x="2798485" y="4899258"/>
            <a:ext cx="167700" cy="0"/>
          </a:xfrm>
          <a:prstGeom prst="straightConnector1">
            <a:avLst/>
          </a:prstGeom>
          <a:noFill/>
          <a:ln cap="flat" cmpd="sng" w="31650">
            <a:solidFill>
              <a:srgbClr val="6C0819"/>
            </a:solidFill>
            <a:prstDash val="solid"/>
            <a:round/>
            <a:headEnd len="sm" w="sm" type="none"/>
            <a:tailEnd len="sm" w="sm" type="none"/>
          </a:ln>
          <a:effectLst>
            <a:outerShdw blurRad="33254" rotWithShape="0" dir="5400000" dist="16627">
              <a:srgbClr val="000000">
                <a:alpha val="37250"/>
              </a:srgbClr>
            </a:outerShdw>
          </a:effectLst>
        </p:spPr>
      </p:cxnSp>
      <p:cxnSp>
        <p:nvCxnSpPr>
          <p:cNvPr id="531" name="Google Shape;531;g3dc49cdea3c_0_385"/>
          <p:cNvCxnSpPr/>
          <p:nvPr/>
        </p:nvCxnSpPr>
        <p:spPr>
          <a:xfrm>
            <a:off x="347750" y="3294926"/>
            <a:ext cx="622500" cy="0"/>
          </a:xfrm>
          <a:prstGeom prst="straightConnector1">
            <a:avLst/>
          </a:prstGeom>
          <a:noFill/>
          <a:ln cap="flat" cmpd="sng" w="23775">
            <a:solidFill>
              <a:srgbClr val="6C0819"/>
            </a:solidFill>
            <a:prstDash val="solid"/>
            <a:round/>
            <a:headEnd len="sm" w="sm" type="none"/>
            <a:tailEnd len="med" w="med" type="triangle"/>
          </a:ln>
          <a:effectLst>
            <a:outerShdw blurRad="33254" rotWithShape="0" dir="5400000" dist="16627">
              <a:srgbClr val="000000">
                <a:alpha val="37250"/>
              </a:srgbClr>
            </a:outerShdw>
          </a:effectLst>
        </p:spPr>
      </p:cxnSp>
      <p:sp>
        <p:nvSpPr>
          <p:cNvPr id="532" name="Google Shape;532;g3dc49cdea3c_0_385"/>
          <p:cNvSpPr txBox="1"/>
          <p:nvPr/>
        </p:nvSpPr>
        <p:spPr>
          <a:xfrm>
            <a:off x="403964" y="3035407"/>
            <a:ext cx="457500" cy="276900"/>
          </a:xfrm>
          <a:prstGeom prst="rect">
            <a:avLst/>
          </a:prstGeom>
          <a:noFill/>
          <a:ln>
            <a:noFill/>
          </a:ln>
        </p:spPr>
        <p:txBody>
          <a:bodyPr anchorCtr="0" anchor="t" bIns="38000" lIns="76000" spcFirstLastPara="1" rIns="76000" wrap="square" tIns="38000">
            <a:spAutoFit/>
          </a:bodyPr>
          <a:lstStyle/>
          <a:p>
            <a:pPr indent="0" lvl="0" marL="0" marR="0" rtl="0" algn="ctr">
              <a:lnSpc>
                <a:spcPct val="100000"/>
              </a:lnSpc>
              <a:spcBef>
                <a:spcPts val="0"/>
              </a:spcBef>
              <a:spcAft>
                <a:spcPts val="0"/>
              </a:spcAft>
              <a:buClr>
                <a:srgbClr val="000000"/>
              </a:buClr>
              <a:buSzPts val="998"/>
              <a:buFont typeface="Arial"/>
              <a:buNone/>
            </a:pPr>
            <a:r>
              <a:rPr b="0" i="0" lang="sv-SE" sz="1300" u="none" cap="none" strike="noStrike">
                <a:solidFill>
                  <a:srgbClr val="000000"/>
                </a:solidFill>
                <a:latin typeface="Arial"/>
                <a:ea typeface="Arial"/>
                <a:cs typeface="Arial"/>
                <a:sym typeface="Arial"/>
              </a:rPr>
              <a:t>C</a:t>
            </a:r>
            <a:endParaRPr b="0" i="0" sz="1300" u="none" cap="none" strike="noStrike">
              <a:solidFill>
                <a:srgbClr val="000000"/>
              </a:solidFill>
              <a:latin typeface="Arial"/>
              <a:ea typeface="Arial"/>
              <a:cs typeface="Arial"/>
              <a:sym typeface="Arial"/>
            </a:endParaRPr>
          </a:p>
        </p:txBody>
      </p:sp>
      <p:cxnSp>
        <p:nvCxnSpPr>
          <p:cNvPr id="533" name="Google Shape;533;g3dc49cdea3c_0_385"/>
          <p:cNvCxnSpPr/>
          <p:nvPr/>
        </p:nvCxnSpPr>
        <p:spPr>
          <a:xfrm>
            <a:off x="347750" y="3854133"/>
            <a:ext cx="622500" cy="0"/>
          </a:xfrm>
          <a:prstGeom prst="straightConnector1">
            <a:avLst/>
          </a:prstGeom>
          <a:noFill/>
          <a:ln cap="flat" cmpd="sng" w="23775">
            <a:solidFill>
              <a:srgbClr val="6C0819"/>
            </a:solidFill>
            <a:prstDash val="solid"/>
            <a:round/>
            <a:headEnd len="sm" w="sm" type="none"/>
            <a:tailEnd len="med" w="med" type="triangle"/>
          </a:ln>
          <a:effectLst>
            <a:outerShdw blurRad="33254" rotWithShape="0" dir="5400000" dist="16627">
              <a:srgbClr val="000000">
                <a:alpha val="37250"/>
              </a:srgbClr>
            </a:outerShdw>
          </a:effectLst>
        </p:spPr>
      </p:cxnSp>
      <p:sp>
        <p:nvSpPr>
          <p:cNvPr id="534" name="Google Shape;534;g3dc49cdea3c_0_385"/>
          <p:cNvSpPr txBox="1"/>
          <p:nvPr/>
        </p:nvSpPr>
        <p:spPr>
          <a:xfrm>
            <a:off x="403964" y="3594615"/>
            <a:ext cx="457500" cy="276900"/>
          </a:xfrm>
          <a:prstGeom prst="rect">
            <a:avLst/>
          </a:prstGeom>
          <a:noFill/>
          <a:ln>
            <a:noFill/>
          </a:ln>
        </p:spPr>
        <p:txBody>
          <a:bodyPr anchorCtr="0" anchor="t" bIns="38000" lIns="76000" spcFirstLastPara="1" rIns="76000" wrap="square" tIns="38000">
            <a:spAutoFit/>
          </a:bodyPr>
          <a:lstStyle/>
          <a:p>
            <a:pPr indent="0" lvl="0" marL="0" marR="0" rtl="0" algn="ctr">
              <a:lnSpc>
                <a:spcPct val="100000"/>
              </a:lnSpc>
              <a:spcBef>
                <a:spcPts val="0"/>
              </a:spcBef>
              <a:spcAft>
                <a:spcPts val="0"/>
              </a:spcAft>
              <a:buClr>
                <a:srgbClr val="000000"/>
              </a:buClr>
              <a:buSzPts val="998"/>
              <a:buFont typeface="Arial"/>
              <a:buNone/>
            </a:pPr>
            <a:r>
              <a:rPr b="0" i="0" lang="sv-SE" sz="1300" u="none" cap="none" strike="noStrike">
                <a:solidFill>
                  <a:srgbClr val="000000"/>
                </a:solidFill>
                <a:latin typeface="Arial"/>
                <a:ea typeface="Arial"/>
                <a:cs typeface="Arial"/>
                <a:sym typeface="Arial"/>
              </a:rPr>
              <a:t>D</a:t>
            </a:r>
            <a:endParaRPr b="0" i="0" sz="1300" u="none" cap="none" strike="noStrike">
              <a:solidFill>
                <a:srgbClr val="000000"/>
              </a:solidFill>
              <a:latin typeface="Arial"/>
              <a:ea typeface="Arial"/>
              <a:cs typeface="Arial"/>
              <a:sym typeface="Arial"/>
            </a:endParaRPr>
          </a:p>
        </p:txBody>
      </p:sp>
      <p:sp>
        <p:nvSpPr>
          <p:cNvPr id="535" name="Google Shape;535;g3dc49cdea3c_0_385"/>
          <p:cNvSpPr txBox="1"/>
          <p:nvPr/>
        </p:nvSpPr>
        <p:spPr>
          <a:xfrm>
            <a:off x="3267714" y="3294176"/>
            <a:ext cx="2064000" cy="1893300"/>
          </a:xfrm>
          <a:prstGeom prst="rect">
            <a:avLst/>
          </a:prstGeom>
          <a:noFill/>
          <a:ln cap="flat" cmpd="sng" w="28575">
            <a:solidFill>
              <a:srgbClr val="910C2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sv-SE" sz="1300" u="none" cap="none" strike="noStrike">
                <a:solidFill>
                  <a:srgbClr val="000000"/>
                </a:solidFill>
                <a:latin typeface="Arial"/>
                <a:ea typeface="Arial"/>
                <a:cs typeface="Arial"/>
                <a:sym typeface="Arial"/>
              </a:rPr>
              <a:t>Commodity Key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A = Biomass</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B = Coal</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300" u="none" cap="none" strike="noStrike">
                <a:solidFill>
                  <a:schemeClr val="dk1"/>
                </a:solidFill>
                <a:latin typeface="Arial"/>
                <a:ea typeface="Arial"/>
                <a:cs typeface="Arial"/>
                <a:sym typeface="Arial"/>
              </a:rPr>
              <a:t>C = Hydrogen</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D = Natural gas</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E = Oil</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F = Cement</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G = Industrial electricity</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H = Final cement product</a:t>
            </a:r>
            <a:endParaRPr b="0" i="0" sz="1300" u="none" cap="none" strike="noStrike">
              <a:solidFill>
                <a:srgbClr val="000000"/>
              </a:solidFill>
              <a:latin typeface="Arial"/>
              <a:ea typeface="Arial"/>
              <a:cs typeface="Arial"/>
              <a:sym typeface="Arial"/>
            </a:endParaRPr>
          </a:p>
        </p:txBody>
      </p:sp>
      <p:sp>
        <p:nvSpPr>
          <p:cNvPr id="536" name="Google Shape;536;g3dc49cdea3c_0_385"/>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g3dc49cdea3c_0_435"/>
          <p:cNvSpPr txBox="1"/>
          <p:nvPr/>
        </p:nvSpPr>
        <p:spPr>
          <a:xfrm>
            <a:off x="576000" y="288000"/>
            <a:ext cx="10361700" cy="576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Arial"/>
              <a:buNone/>
            </a:pPr>
            <a:r>
              <a:rPr b="1" i="0" lang="sv-SE" sz="2800" u="none" cap="none" strike="noStrike">
                <a:solidFill>
                  <a:srgbClr val="FF0000"/>
                </a:solidFill>
                <a:latin typeface="Arial"/>
                <a:ea typeface="Arial"/>
                <a:cs typeface="Arial"/>
                <a:sym typeface="Arial"/>
              </a:rPr>
              <a:t>Mining sector</a:t>
            </a:r>
            <a:endParaRPr b="0" i="0" sz="1400" u="none" cap="none" strike="noStrike">
              <a:solidFill>
                <a:srgbClr val="FF0000"/>
              </a:solidFill>
              <a:latin typeface="Arial"/>
              <a:ea typeface="Arial"/>
              <a:cs typeface="Arial"/>
              <a:sym typeface="Arial"/>
            </a:endParaRPr>
          </a:p>
        </p:txBody>
      </p:sp>
      <p:sp>
        <p:nvSpPr>
          <p:cNvPr id="543" name="Google Shape;543;g3dc49cdea3c_0_435"/>
          <p:cNvSpPr txBox="1"/>
          <p:nvPr/>
        </p:nvSpPr>
        <p:spPr>
          <a:xfrm>
            <a:off x="5143505" y="1179650"/>
            <a:ext cx="6287400" cy="44175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1000"/>
              </a:spcBef>
              <a:spcAft>
                <a:spcPts val="0"/>
              </a:spcAft>
              <a:buClr>
                <a:srgbClr val="000000"/>
              </a:buClr>
              <a:buSzPts val="1500"/>
              <a:buFont typeface="Noto Sans Symbols"/>
              <a:buChar char="❑"/>
            </a:pPr>
            <a:r>
              <a:rPr b="0" i="0" lang="sv-SE" sz="1600" u="none" cap="none" strike="noStrike">
                <a:solidFill>
                  <a:srgbClr val="000000"/>
                </a:solidFill>
                <a:latin typeface="Arial"/>
                <a:ea typeface="Arial"/>
                <a:cs typeface="Arial"/>
                <a:sym typeface="Arial"/>
              </a:rPr>
              <a:t>The mining sector covers the </a:t>
            </a:r>
            <a:r>
              <a:rPr b="1" i="0" lang="sv-SE" sz="1600" u="none" cap="none" strike="noStrike">
                <a:solidFill>
                  <a:srgbClr val="000000"/>
                </a:solidFill>
                <a:latin typeface="Arial"/>
                <a:ea typeface="Arial"/>
                <a:cs typeface="Arial"/>
                <a:sym typeface="Arial"/>
              </a:rPr>
              <a:t>extraction of metals and other products from the ground (except energy products like gas, oil, and coal which are covered under supply chain).</a:t>
            </a:r>
            <a:r>
              <a:rPr b="0" i="0" lang="sv-SE"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1000"/>
              </a:spcBef>
              <a:spcAft>
                <a:spcPts val="0"/>
              </a:spcAft>
              <a:buClr>
                <a:srgbClr val="000000"/>
              </a:buClr>
              <a:buSzPts val="1500"/>
              <a:buFont typeface="Noto Sans Symbols"/>
              <a:buChar char="❑"/>
            </a:pPr>
            <a:r>
              <a:rPr b="0" i="0" lang="sv-SE" sz="1600" u="none" cap="none" strike="noStrike">
                <a:solidFill>
                  <a:srgbClr val="000000"/>
                </a:solidFill>
                <a:latin typeface="Arial"/>
                <a:ea typeface="Arial"/>
                <a:cs typeface="Arial"/>
                <a:sym typeface="Arial"/>
              </a:rPr>
              <a:t>It relies on </a:t>
            </a:r>
            <a:r>
              <a:rPr b="1" i="0" lang="sv-SE" sz="1600" u="none" cap="none" strike="noStrike">
                <a:solidFill>
                  <a:srgbClr val="000000"/>
                </a:solidFill>
                <a:latin typeface="Arial"/>
                <a:ea typeface="Arial"/>
                <a:cs typeface="Arial"/>
                <a:sym typeface="Arial"/>
              </a:rPr>
              <a:t>three main inputs: electricity</a:t>
            </a:r>
            <a:r>
              <a:rPr b="0" i="0" lang="sv-SE" sz="1600" u="none" cap="none" strike="noStrike">
                <a:solidFill>
                  <a:srgbClr val="000000"/>
                </a:solidFill>
                <a:latin typeface="Arial"/>
                <a:ea typeface="Arial"/>
                <a:cs typeface="Arial"/>
                <a:sym typeface="Arial"/>
              </a:rPr>
              <a:t> (for ventilation, lighting, control systems, etc.), </a:t>
            </a:r>
            <a:r>
              <a:rPr b="1" i="0" lang="sv-SE" sz="1600" u="none" cap="none" strike="noStrike">
                <a:solidFill>
                  <a:srgbClr val="000000"/>
                </a:solidFill>
                <a:latin typeface="Arial"/>
                <a:ea typeface="Arial"/>
                <a:cs typeface="Arial"/>
                <a:sym typeface="Arial"/>
              </a:rPr>
              <a:t>motive power </a:t>
            </a:r>
            <a:r>
              <a:rPr b="0" i="0" lang="sv-SE" sz="1600" u="none" cap="none" strike="noStrike">
                <a:solidFill>
                  <a:srgbClr val="000000"/>
                </a:solidFill>
                <a:latin typeface="Arial"/>
                <a:ea typeface="Arial"/>
                <a:cs typeface="Arial"/>
                <a:sym typeface="Arial"/>
              </a:rPr>
              <a:t>for activities such as grinding and excavation, and </a:t>
            </a:r>
            <a:r>
              <a:rPr b="1" i="0" lang="sv-SE" sz="1600" u="none" cap="none" strike="noStrike">
                <a:solidFill>
                  <a:srgbClr val="000000"/>
                </a:solidFill>
                <a:latin typeface="Arial"/>
                <a:ea typeface="Arial"/>
                <a:cs typeface="Arial"/>
                <a:sym typeface="Arial"/>
              </a:rPr>
              <a:t>low-temperature process heat (LPH)</a:t>
            </a:r>
            <a:r>
              <a:rPr b="0" i="0" lang="sv-SE" sz="1600" u="none" cap="none" strike="noStrike">
                <a:solidFill>
                  <a:srgbClr val="000000"/>
                </a:solidFill>
                <a:latin typeface="Arial"/>
                <a:ea typeface="Arial"/>
                <a:cs typeface="Arial"/>
                <a:sym typeface="Arial"/>
              </a:rPr>
              <a:t>, for example for drying ore concentrates.</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1000"/>
              </a:spcBef>
              <a:spcAft>
                <a:spcPts val="0"/>
              </a:spcAft>
              <a:buClr>
                <a:srgbClr val="000000"/>
              </a:buClr>
              <a:buSzPts val="1500"/>
              <a:buFont typeface="Noto Sans Symbols"/>
              <a:buChar char="❑"/>
            </a:pPr>
            <a:r>
              <a:rPr b="0" i="0" lang="sv-SE" sz="1600" u="none" cap="none" strike="noStrike">
                <a:solidFill>
                  <a:srgbClr val="000000"/>
                </a:solidFill>
                <a:latin typeface="Arial"/>
                <a:ea typeface="Arial"/>
                <a:cs typeface="Arial"/>
                <a:sym typeface="Arial"/>
              </a:rPr>
              <a:t>In the CLEWs++ concept, motive power can typically be supplied by liquid fuels (petroleum products, biofuels, or synthetic fuels) or by electricity. The liquid fuel chain is described in Lecture 05.</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1000"/>
              </a:spcBef>
              <a:spcAft>
                <a:spcPts val="0"/>
              </a:spcAft>
              <a:buClr>
                <a:srgbClr val="000000"/>
              </a:buClr>
              <a:buSzPts val="1500"/>
              <a:buFont typeface="Noto Sans Symbols"/>
              <a:buChar char="❑"/>
            </a:pPr>
            <a:r>
              <a:rPr b="1" i="0" lang="sv-SE" sz="1600" u="none" cap="none" strike="noStrike">
                <a:solidFill>
                  <a:srgbClr val="000000"/>
                </a:solidFill>
                <a:latin typeface="Arial"/>
                <a:ea typeface="Arial"/>
                <a:cs typeface="Arial"/>
                <a:sym typeface="Arial"/>
              </a:rPr>
              <a:t>Sectoral production is proxied through exogenous electricity demand.</a:t>
            </a:r>
            <a:r>
              <a:rPr b="0" i="0" lang="sv-SE" sz="1600" u="none" cap="none" strike="noStrike">
                <a:solidFill>
                  <a:srgbClr val="000000"/>
                </a:solidFill>
                <a:latin typeface="Arial"/>
                <a:ea typeface="Arial"/>
                <a:cs typeface="Arial"/>
                <a:sym typeface="Arial"/>
              </a:rPr>
              <a:t> The corresponding ratios of motive power and LPH relative to this demand are calculated accordingly and are</a:t>
            </a:r>
            <a:r>
              <a:rPr b="1" i="0" lang="sv-SE" sz="1600" u="none" cap="none" strike="noStrike">
                <a:solidFill>
                  <a:srgbClr val="000000"/>
                </a:solidFill>
                <a:latin typeface="Arial"/>
                <a:ea typeface="Arial"/>
                <a:cs typeface="Arial"/>
                <a:sym typeface="Arial"/>
              </a:rPr>
              <a:t> usually assumed to remain constant</a:t>
            </a:r>
            <a:r>
              <a:rPr b="0" i="0" lang="sv-SE" sz="1600" u="none" cap="none" strike="noStrike">
                <a:solidFill>
                  <a:srgbClr val="000000"/>
                </a:solidFill>
                <a:latin typeface="Arial"/>
                <a:ea typeface="Arial"/>
                <a:cs typeface="Arial"/>
                <a:sym typeface="Arial"/>
              </a:rPr>
              <a:t> throughout the modelling period.</a:t>
            </a:r>
            <a:endParaRPr b="0" i="0" sz="1600" u="none" cap="none" strike="noStrike">
              <a:solidFill>
                <a:srgbClr val="000000"/>
              </a:solidFill>
              <a:latin typeface="Arial"/>
              <a:ea typeface="Arial"/>
              <a:cs typeface="Arial"/>
              <a:sym typeface="Arial"/>
            </a:endParaRPr>
          </a:p>
        </p:txBody>
      </p:sp>
      <p:cxnSp>
        <p:nvCxnSpPr>
          <p:cNvPr id="544" name="Google Shape;544;g3dc49cdea3c_0_435"/>
          <p:cNvCxnSpPr/>
          <p:nvPr/>
        </p:nvCxnSpPr>
        <p:spPr>
          <a:xfrm>
            <a:off x="750363" y="3218418"/>
            <a:ext cx="731400" cy="0"/>
          </a:xfrm>
          <a:prstGeom prst="straightConnector1">
            <a:avLst/>
          </a:prstGeom>
          <a:noFill/>
          <a:ln cap="flat" cmpd="sng" w="31925">
            <a:solidFill>
              <a:srgbClr val="6C0819"/>
            </a:solidFill>
            <a:prstDash val="solid"/>
            <a:round/>
            <a:headEnd len="sm" w="sm" type="none"/>
            <a:tailEnd len="med" w="med" type="triangle"/>
          </a:ln>
          <a:effectLst>
            <a:outerShdw blurRad="44670" rotWithShape="0" dir="5400000" dist="22335">
              <a:srgbClr val="000000">
                <a:alpha val="37250"/>
              </a:srgbClr>
            </a:outerShdw>
          </a:effectLst>
        </p:spPr>
      </p:cxnSp>
      <p:sp>
        <p:nvSpPr>
          <p:cNvPr id="545" name="Google Shape;545;g3dc49cdea3c_0_435"/>
          <p:cNvSpPr/>
          <p:nvPr/>
        </p:nvSpPr>
        <p:spPr>
          <a:xfrm>
            <a:off x="1469935" y="3148700"/>
            <a:ext cx="2151600" cy="987000"/>
          </a:xfrm>
          <a:prstGeom prst="roundRect">
            <a:avLst>
              <a:gd fmla="val 16667" name="adj"/>
            </a:avLst>
          </a:prstGeom>
          <a:solidFill>
            <a:srgbClr val="6C0819"/>
          </a:solidFill>
          <a:ln cap="flat" cmpd="sng" w="28375">
            <a:solidFill>
              <a:srgbClr val="000D2C"/>
            </a:solidFill>
            <a:prstDash val="solid"/>
            <a:round/>
            <a:headEnd len="sm" w="sm" type="none"/>
            <a:tailEnd len="sm" w="sm" type="none"/>
          </a:ln>
        </p:spPr>
        <p:txBody>
          <a:bodyPr anchorCtr="0" anchor="ctr" bIns="51025" lIns="102100" spcFirstLastPara="1" rIns="102100" wrap="square" tIns="51025">
            <a:noAutofit/>
          </a:bodyPr>
          <a:lstStyle/>
          <a:p>
            <a:pPr indent="0" lvl="0" marL="0" marR="0" rtl="0" algn="ctr">
              <a:lnSpc>
                <a:spcPct val="100000"/>
              </a:lnSpc>
              <a:spcBef>
                <a:spcPts val="0"/>
              </a:spcBef>
              <a:spcAft>
                <a:spcPts val="0"/>
              </a:spcAft>
              <a:buClr>
                <a:schemeClr val="dk1"/>
              </a:buClr>
              <a:buSzPts val="1508"/>
              <a:buFont typeface="Arial"/>
              <a:buNone/>
            </a:pPr>
            <a:r>
              <a:rPr b="0" i="0" lang="sv-SE" sz="1405" u="none" cap="none" strike="noStrike">
                <a:solidFill>
                  <a:schemeClr val="lt1"/>
                </a:solidFill>
                <a:latin typeface="Arial"/>
                <a:ea typeface="Arial"/>
                <a:cs typeface="Arial"/>
                <a:sym typeface="Arial"/>
              </a:rPr>
              <a:t>Mining unit</a:t>
            </a:r>
            <a:endParaRPr b="0" i="0" sz="1405" u="none" cap="none" strike="noStrike">
              <a:solidFill>
                <a:srgbClr val="000000"/>
              </a:solidFill>
              <a:latin typeface="Arial"/>
              <a:ea typeface="Arial"/>
              <a:cs typeface="Arial"/>
              <a:sym typeface="Arial"/>
            </a:endParaRPr>
          </a:p>
        </p:txBody>
      </p:sp>
      <p:cxnSp>
        <p:nvCxnSpPr>
          <p:cNvPr id="546" name="Google Shape;546;g3dc49cdea3c_0_435"/>
          <p:cNvCxnSpPr/>
          <p:nvPr/>
        </p:nvCxnSpPr>
        <p:spPr>
          <a:xfrm>
            <a:off x="750363" y="3646719"/>
            <a:ext cx="731400" cy="0"/>
          </a:xfrm>
          <a:prstGeom prst="straightConnector1">
            <a:avLst/>
          </a:prstGeom>
          <a:noFill/>
          <a:ln cap="flat" cmpd="sng" w="31925">
            <a:solidFill>
              <a:srgbClr val="6C0819"/>
            </a:solidFill>
            <a:prstDash val="solid"/>
            <a:round/>
            <a:headEnd len="sm" w="sm" type="none"/>
            <a:tailEnd len="med" w="med" type="triangle"/>
          </a:ln>
          <a:effectLst>
            <a:outerShdw blurRad="44670" rotWithShape="0" dir="5400000" dist="22335">
              <a:srgbClr val="000000">
                <a:alpha val="37250"/>
              </a:srgbClr>
            </a:outerShdw>
          </a:effectLst>
        </p:spPr>
      </p:cxnSp>
      <p:cxnSp>
        <p:nvCxnSpPr>
          <p:cNvPr id="547" name="Google Shape;547;g3dc49cdea3c_0_435"/>
          <p:cNvCxnSpPr/>
          <p:nvPr/>
        </p:nvCxnSpPr>
        <p:spPr>
          <a:xfrm>
            <a:off x="750363" y="4070350"/>
            <a:ext cx="731400" cy="0"/>
          </a:xfrm>
          <a:prstGeom prst="straightConnector1">
            <a:avLst/>
          </a:prstGeom>
          <a:noFill/>
          <a:ln cap="flat" cmpd="sng" w="31925">
            <a:solidFill>
              <a:srgbClr val="6C0819"/>
            </a:solidFill>
            <a:prstDash val="solid"/>
            <a:round/>
            <a:headEnd len="sm" w="sm" type="none"/>
            <a:tailEnd len="med" w="med" type="triangle"/>
          </a:ln>
          <a:effectLst>
            <a:outerShdw blurRad="44670" rotWithShape="0" dir="5400000" dist="22335">
              <a:srgbClr val="000000">
                <a:alpha val="37250"/>
              </a:srgbClr>
            </a:outerShdw>
          </a:effectLst>
        </p:spPr>
      </p:cxnSp>
      <p:cxnSp>
        <p:nvCxnSpPr>
          <p:cNvPr id="548" name="Google Shape;548;g3dc49cdea3c_0_435"/>
          <p:cNvCxnSpPr>
            <a:stCxn id="545" idx="3"/>
          </p:cNvCxnSpPr>
          <p:nvPr/>
        </p:nvCxnSpPr>
        <p:spPr>
          <a:xfrm flipH="1" rot="10800000">
            <a:off x="3621535" y="3641000"/>
            <a:ext cx="694200" cy="1200"/>
          </a:xfrm>
          <a:prstGeom prst="straightConnector1">
            <a:avLst/>
          </a:prstGeom>
          <a:noFill/>
          <a:ln cap="flat" cmpd="sng" w="31925">
            <a:solidFill>
              <a:srgbClr val="6C0819"/>
            </a:solidFill>
            <a:prstDash val="solid"/>
            <a:round/>
            <a:headEnd len="sm" w="sm" type="none"/>
            <a:tailEnd len="med" w="med" type="triangle"/>
          </a:ln>
          <a:effectLst>
            <a:outerShdw blurRad="44670" rotWithShape="0" dir="5400000" dist="22335">
              <a:srgbClr val="000000">
                <a:alpha val="37250"/>
              </a:srgbClr>
            </a:outerShdw>
          </a:effectLst>
        </p:spPr>
      </p:cxnSp>
      <p:sp>
        <p:nvSpPr>
          <p:cNvPr id="549" name="Google Shape;549;g3dc49cdea3c_0_435"/>
          <p:cNvSpPr txBox="1"/>
          <p:nvPr/>
        </p:nvSpPr>
        <p:spPr>
          <a:xfrm>
            <a:off x="847142" y="2909175"/>
            <a:ext cx="537600" cy="309300"/>
          </a:xfrm>
          <a:prstGeom prst="rect">
            <a:avLst/>
          </a:prstGeom>
          <a:noFill/>
          <a:ln>
            <a:noFill/>
          </a:ln>
        </p:spPr>
        <p:txBody>
          <a:bodyPr anchorCtr="0" anchor="t" bIns="51025" lIns="102100" spcFirstLastPara="1" rIns="102100" wrap="square" tIns="51025">
            <a:spAutoFit/>
          </a:bodyPr>
          <a:lstStyle/>
          <a:p>
            <a:pPr indent="0" lvl="0" marL="0" marR="0" rtl="0" algn="ctr">
              <a:lnSpc>
                <a:spcPct val="100000"/>
              </a:lnSpc>
              <a:spcBef>
                <a:spcPts val="0"/>
              </a:spcBef>
              <a:spcAft>
                <a:spcPts val="0"/>
              </a:spcAft>
              <a:buClr>
                <a:srgbClr val="000000"/>
              </a:buClr>
              <a:buSzPts val="1340"/>
              <a:buFont typeface="Arial"/>
              <a:buNone/>
            </a:pPr>
            <a:r>
              <a:rPr b="1" i="0" lang="sv-SE" sz="1340" u="none" cap="none" strike="noStrike">
                <a:solidFill>
                  <a:srgbClr val="000000"/>
                </a:solidFill>
                <a:latin typeface="Arial"/>
                <a:ea typeface="Arial"/>
                <a:cs typeface="Arial"/>
                <a:sym typeface="Arial"/>
              </a:rPr>
              <a:t>C</a:t>
            </a:r>
            <a:endParaRPr b="1" i="0" sz="1563" u="none" cap="none" strike="noStrike">
              <a:solidFill>
                <a:srgbClr val="000000"/>
              </a:solidFill>
              <a:latin typeface="Arial"/>
              <a:ea typeface="Arial"/>
              <a:cs typeface="Arial"/>
              <a:sym typeface="Arial"/>
            </a:endParaRPr>
          </a:p>
        </p:txBody>
      </p:sp>
      <p:sp>
        <p:nvSpPr>
          <p:cNvPr id="550" name="Google Shape;550;g3dc49cdea3c_0_435"/>
          <p:cNvSpPr txBox="1"/>
          <p:nvPr/>
        </p:nvSpPr>
        <p:spPr>
          <a:xfrm>
            <a:off x="847142" y="3337475"/>
            <a:ext cx="537600" cy="309300"/>
          </a:xfrm>
          <a:prstGeom prst="rect">
            <a:avLst/>
          </a:prstGeom>
          <a:noFill/>
          <a:ln>
            <a:noFill/>
          </a:ln>
        </p:spPr>
        <p:txBody>
          <a:bodyPr anchorCtr="0" anchor="t" bIns="51025" lIns="102100" spcFirstLastPara="1" rIns="102100" wrap="square" tIns="51025">
            <a:spAutoFit/>
          </a:bodyPr>
          <a:lstStyle/>
          <a:p>
            <a:pPr indent="0" lvl="0" marL="0" marR="0" rtl="0" algn="ctr">
              <a:lnSpc>
                <a:spcPct val="100000"/>
              </a:lnSpc>
              <a:spcBef>
                <a:spcPts val="0"/>
              </a:spcBef>
              <a:spcAft>
                <a:spcPts val="0"/>
              </a:spcAft>
              <a:buClr>
                <a:srgbClr val="000000"/>
              </a:buClr>
              <a:buSzPts val="1340"/>
              <a:buFont typeface="Arial"/>
              <a:buNone/>
            </a:pPr>
            <a:r>
              <a:rPr b="0" i="0" lang="sv-SE" sz="1340" u="none" cap="none" strike="noStrike">
                <a:solidFill>
                  <a:srgbClr val="000000"/>
                </a:solidFill>
                <a:latin typeface="Arial"/>
                <a:ea typeface="Arial"/>
                <a:cs typeface="Arial"/>
                <a:sym typeface="Arial"/>
              </a:rPr>
              <a:t>D</a:t>
            </a:r>
            <a:endParaRPr b="0" i="0" sz="1563" u="none" cap="none" strike="noStrike">
              <a:solidFill>
                <a:srgbClr val="000000"/>
              </a:solidFill>
              <a:latin typeface="Arial"/>
              <a:ea typeface="Arial"/>
              <a:cs typeface="Arial"/>
              <a:sym typeface="Arial"/>
            </a:endParaRPr>
          </a:p>
        </p:txBody>
      </p:sp>
      <p:sp>
        <p:nvSpPr>
          <p:cNvPr id="551" name="Google Shape;551;g3dc49cdea3c_0_435"/>
          <p:cNvSpPr txBox="1"/>
          <p:nvPr/>
        </p:nvSpPr>
        <p:spPr>
          <a:xfrm>
            <a:off x="847142" y="3761106"/>
            <a:ext cx="537600" cy="309300"/>
          </a:xfrm>
          <a:prstGeom prst="rect">
            <a:avLst/>
          </a:prstGeom>
          <a:noFill/>
          <a:ln>
            <a:noFill/>
          </a:ln>
        </p:spPr>
        <p:txBody>
          <a:bodyPr anchorCtr="0" anchor="t" bIns="51025" lIns="102100" spcFirstLastPara="1" rIns="102100" wrap="square" tIns="51025">
            <a:spAutoFit/>
          </a:bodyPr>
          <a:lstStyle/>
          <a:p>
            <a:pPr indent="0" lvl="0" marL="0" marR="0" rtl="0" algn="ctr">
              <a:lnSpc>
                <a:spcPct val="100000"/>
              </a:lnSpc>
              <a:spcBef>
                <a:spcPts val="0"/>
              </a:spcBef>
              <a:spcAft>
                <a:spcPts val="0"/>
              </a:spcAft>
              <a:buClr>
                <a:srgbClr val="000000"/>
              </a:buClr>
              <a:buSzPts val="1340"/>
              <a:buFont typeface="Arial"/>
              <a:buNone/>
            </a:pPr>
            <a:r>
              <a:rPr b="0" i="0" lang="sv-SE" sz="1340" u="none" cap="none" strike="noStrike">
                <a:solidFill>
                  <a:srgbClr val="000000"/>
                </a:solidFill>
                <a:latin typeface="Arial"/>
                <a:ea typeface="Arial"/>
                <a:cs typeface="Arial"/>
                <a:sym typeface="Arial"/>
              </a:rPr>
              <a:t>E</a:t>
            </a:r>
            <a:endParaRPr b="0" i="0" sz="1563" u="none" cap="none" strike="noStrike">
              <a:solidFill>
                <a:srgbClr val="000000"/>
              </a:solidFill>
              <a:latin typeface="Arial"/>
              <a:ea typeface="Arial"/>
              <a:cs typeface="Arial"/>
              <a:sym typeface="Arial"/>
            </a:endParaRPr>
          </a:p>
        </p:txBody>
      </p:sp>
      <p:sp>
        <p:nvSpPr>
          <p:cNvPr id="552" name="Google Shape;552;g3dc49cdea3c_0_435"/>
          <p:cNvSpPr txBox="1"/>
          <p:nvPr/>
        </p:nvSpPr>
        <p:spPr>
          <a:xfrm>
            <a:off x="3535746" y="3331875"/>
            <a:ext cx="576000" cy="309300"/>
          </a:xfrm>
          <a:prstGeom prst="rect">
            <a:avLst/>
          </a:prstGeom>
          <a:noFill/>
          <a:ln>
            <a:noFill/>
          </a:ln>
        </p:spPr>
        <p:txBody>
          <a:bodyPr anchorCtr="0" anchor="t" bIns="51025" lIns="102100" spcFirstLastPara="1" rIns="102100" wrap="square" tIns="51025">
            <a:spAutoFit/>
          </a:bodyPr>
          <a:lstStyle/>
          <a:p>
            <a:pPr indent="0" lvl="0" marL="0" marR="0" rtl="0" algn="ctr">
              <a:lnSpc>
                <a:spcPct val="100000"/>
              </a:lnSpc>
              <a:spcBef>
                <a:spcPts val="0"/>
              </a:spcBef>
              <a:spcAft>
                <a:spcPts val="0"/>
              </a:spcAft>
              <a:buClr>
                <a:srgbClr val="000000"/>
              </a:buClr>
              <a:buSzPts val="1340"/>
              <a:buFont typeface="Arial"/>
              <a:buNone/>
            </a:pPr>
            <a:r>
              <a:rPr b="0" i="0" lang="sv-SE" sz="1340" u="none" cap="none" strike="noStrike">
                <a:solidFill>
                  <a:srgbClr val="000000"/>
                </a:solidFill>
                <a:latin typeface="Arial"/>
                <a:ea typeface="Arial"/>
                <a:cs typeface="Arial"/>
                <a:sym typeface="Arial"/>
              </a:rPr>
              <a:t>F</a:t>
            </a:r>
            <a:endParaRPr b="0" i="0" sz="1563" u="none" cap="none" strike="noStrike">
              <a:solidFill>
                <a:srgbClr val="000000"/>
              </a:solidFill>
              <a:latin typeface="Arial"/>
              <a:ea typeface="Arial"/>
              <a:cs typeface="Arial"/>
              <a:sym typeface="Arial"/>
            </a:endParaRPr>
          </a:p>
        </p:txBody>
      </p:sp>
      <p:sp>
        <p:nvSpPr>
          <p:cNvPr id="553" name="Google Shape;553;g3dc49cdea3c_0_435"/>
          <p:cNvSpPr/>
          <p:nvPr/>
        </p:nvSpPr>
        <p:spPr>
          <a:xfrm>
            <a:off x="1413699" y="1235684"/>
            <a:ext cx="2079300" cy="533700"/>
          </a:xfrm>
          <a:prstGeom prst="roundRect">
            <a:avLst>
              <a:gd fmla="val 16667" name="adj"/>
            </a:avLst>
          </a:prstGeom>
          <a:solidFill>
            <a:srgbClr val="6C0819"/>
          </a:solidFill>
          <a:ln cap="flat" cmpd="sng" w="28375">
            <a:solidFill>
              <a:srgbClr val="000D2C"/>
            </a:solidFill>
            <a:prstDash val="solid"/>
            <a:round/>
            <a:headEnd len="sm" w="sm" type="none"/>
            <a:tailEnd len="sm" w="sm" type="none"/>
          </a:ln>
        </p:spPr>
        <p:txBody>
          <a:bodyPr anchorCtr="0" anchor="ctr" bIns="51025" lIns="102100" spcFirstLastPara="1" rIns="102100" wrap="square" tIns="51025">
            <a:noAutofit/>
          </a:bodyPr>
          <a:lstStyle/>
          <a:p>
            <a:pPr indent="0" lvl="0" marL="0" marR="0" rtl="0" algn="ctr">
              <a:lnSpc>
                <a:spcPct val="100000"/>
              </a:lnSpc>
              <a:spcBef>
                <a:spcPts val="0"/>
              </a:spcBef>
              <a:spcAft>
                <a:spcPts val="0"/>
              </a:spcAft>
              <a:buClr>
                <a:srgbClr val="000000"/>
              </a:buClr>
              <a:buSzPts val="1508"/>
              <a:buFont typeface="Arial"/>
              <a:buNone/>
            </a:pPr>
            <a:r>
              <a:rPr b="0" i="0" lang="sv-SE" sz="1405" u="none" cap="none" strike="noStrike">
                <a:solidFill>
                  <a:srgbClr val="FFFFFF"/>
                </a:solidFill>
                <a:latin typeface="Arial"/>
                <a:ea typeface="Arial"/>
                <a:cs typeface="Arial"/>
                <a:sym typeface="Arial"/>
              </a:rPr>
              <a:t>Mining motive power using liquid fuel</a:t>
            </a:r>
            <a:endParaRPr b="0" i="0" sz="1405" u="none" cap="none" strike="noStrike">
              <a:solidFill>
                <a:srgbClr val="000000"/>
              </a:solidFill>
              <a:latin typeface="Arial"/>
              <a:ea typeface="Arial"/>
              <a:cs typeface="Arial"/>
              <a:sym typeface="Arial"/>
            </a:endParaRPr>
          </a:p>
        </p:txBody>
      </p:sp>
      <p:cxnSp>
        <p:nvCxnSpPr>
          <p:cNvPr id="554" name="Google Shape;554;g3dc49cdea3c_0_435"/>
          <p:cNvCxnSpPr/>
          <p:nvPr/>
        </p:nvCxnSpPr>
        <p:spPr>
          <a:xfrm>
            <a:off x="706725" y="1488881"/>
            <a:ext cx="706800" cy="0"/>
          </a:xfrm>
          <a:prstGeom prst="straightConnector1">
            <a:avLst/>
          </a:prstGeom>
          <a:noFill/>
          <a:ln cap="flat" cmpd="sng" w="31925">
            <a:solidFill>
              <a:srgbClr val="6C0819"/>
            </a:solidFill>
            <a:prstDash val="solid"/>
            <a:round/>
            <a:headEnd len="sm" w="sm" type="none"/>
            <a:tailEnd len="med" w="med" type="triangle"/>
          </a:ln>
          <a:effectLst>
            <a:outerShdw blurRad="44670" rotWithShape="0" dir="5400000" dist="22335">
              <a:srgbClr val="000000">
                <a:alpha val="37250"/>
              </a:srgbClr>
            </a:outerShdw>
          </a:effectLst>
        </p:spPr>
      </p:cxnSp>
      <p:sp>
        <p:nvSpPr>
          <p:cNvPr id="555" name="Google Shape;555;g3dc49cdea3c_0_435"/>
          <p:cNvSpPr/>
          <p:nvPr/>
        </p:nvSpPr>
        <p:spPr>
          <a:xfrm>
            <a:off x="1413699" y="1915725"/>
            <a:ext cx="2079300" cy="533700"/>
          </a:xfrm>
          <a:prstGeom prst="roundRect">
            <a:avLst>
              <a:gd fmla="val 16667" name="adj"/>
            </a:avLst>
          </a:prstGeom>
          <a:solidFill>
            <a:srgbClr val="6C0819"/>
          </a:solidFill>
          <a:ln cap="flat" cmpd="sng" w="28375">
            <a:solidFill>
              <a:srgbClr val="000D2C"/>
            </a:solidFill>
            <a:prstDash val="solid"/>
            <a:round/>
            <a:headEnd len="sm" w="sm" type="none"/>
            <a:tailEnd len="sm" w="sm" type="none"/>
          </a:ln>
        </p:spPr>
        <p:txBody>
          <a:bodyPr anchorCtr="0" anchor="ctr" bIns="51025" lIns="102100" spcFirstLastPara="1" rIns="102100" wrap="square" tIns="51025">
            <a:noAutofit/>
          </a:bodyPr>
          <a:lstStyle/>
          <a:p>
            <a:pPr indent="0" lvl="0" marL="0" marR="0" rtl="0" algn="ctr">
              <a:lnSpc>
                <a:spcPct val="100000"/>
              </a:lnSpc>
              <a:spcBef>
                <a:spcPts val="0"/>
              </a:spcBef>
              <a:spcAft>
                <a:spcPts val="0"/>
              </a:spcAft>
              <a:buClr>
                <a:schemeClr val="dk1"/>
              </a:buClr>
              <a:buSzPts val="1508"/>
              <a:buFont typeface="Arial"/>
              <a:buNone/>
            </a:pPr>
            <a:r>
              <a:rPr b="0" i="0" lang="sv-SE" sz="1405" u="none" cap="none" strike="noStrike">
                <a:solidFill>
                  <a:schemeClr val="lt1"/>
                </a:solidFill>
                <a:latin typeface="Arial"/>
                <a:ea typeface="Arial"/>
                <a:cs typeface="Arial"/>
                <a:sym typeface="Arial"/>
              </a:rPr>
              <a:t>Mining motive power using electricity</a:t>
            </a:r>
            <a:endParaRPr b="0" i="0" sz="1405" u="none" cap="none" strike="noStrike">
              <a:solidFill>
                <a:schemeClr val="lt1"/>
              </a:solidFill>
              <a:latin typeface="Arial"/>
              <a:ea typeface="Arial"/>
              <a:cs typeface="Arial"/>
              <a:sym typeface="Arial"/>
            </a:endParaRPr>
          </a:p>
        </p:txBody>
      </p:sp>
      <p:cxnSp>
        <p:nvCxnSpPr>
          <p:cNvPr id="556" name="Google Shape;556;g3dc49cdea3c_0_435"/>
          <p:cNvCxnSpPr/>
          <p:nvPr/>
        </p:nvCxnSpPr>
        <p:spPr>
          <a:xfrm>
            <a:off x="706725" y="2168919"/>
            <a:ext cx="706800" cy="0"/>
          </a:xfrm>
          <a:prstGeom prst="straightConnector1">
            <a:avLst/>
          </a:prstGeom>
          <a:noFill/>
          <a:ln cap="flat" cmpd="sng" w="31925">
            <a:solidFill>
              <a:srgbClr val="6C0819"/>
            </a:solidFill>
            <a:prstDash val="solid"/>
            <a:round/>
            <a:headEnd len="sm" w="sm" type="none"/>
            <a:tailEnd len="med" w="med" type="triangle"/>
          </a:ln>
          <a:effectLst>
            <a:outerShdw blurRad="44670" rotWithShape="0" dir="5400000" dist="22335">
              <a:srgbClr val="000000">
                <a:alpha val="37250"/>
              </a:srgbClr>
            </a:outerShdw>
          </a:effectLst>
        </p:spPr>
      </p:cxnSp>
      <p:cxnSp>
        <p:nvCxnSpPr>
          <p:cNvPr id="557" name="Google Shape;557;g3dc49cdea3c_0_435"/>
          <p:cNvCxnSpPr/>
          <p:nvPr/>
        </p:nvCxnSpPr>
        <p:spPr>
          <a:xfrm>
            <a:off x="3677125" y="1478075"/>
            <a:ext cx="0" cy="719700"/>
          </a:xfrm>
          <a:prstGeom prst="straightConnector1">
            <a:avLst/>
          </a:prstGeom>
          <a:noFill/>
          <a:ln cap="flat" cmpd="sng" w="42550">
            <a:solidFill>
              <a:srgbClr val="6C0819"/>
            </a:solidFill>
            <a:prstDash val="solid"/>
            <a:round/>
            <a:headEnd len="sm" w="sm" type="none"/>
            <a:tailEnd len="sm" w="sm" type="none"/>
          </a:ln>
          <a:effectLst>
            <a:outerShdw blurRad="44670" rotWithShape="0" dir="5400000" dist="22335">
              <a:srgbClr val="000000">
                <a:alpha val="37250"/>
              </a:srgbClr>
            </a:outerShdw>
          </a:effectLst>
        </p:spPr>
      </p:cxnSp>
      <p:cxnSp>
        <p:nvCxnSpPr>
          <p:cNvPr id="558" name="Google Shape;558;g3dc49cdea3c_0_435"/>
          <p:cNvCxnSpPr/>
          <p:nvPr/>
        </p:nvCxnSpPr>
        <p:spPr>
          <a:xfrm rot="10800000">
            <a:off x="3492922" y="2182579"/>
            <a:ext cx="184200" cy="0"/>
          </a:xfrm>
          <a:prstGeom prst="straightConnector1">
            <a:avLst/>
          </a:prstGeom>
          <a:noFill/>
          <a:ln cap="flat" cmpd="sng" w="42550">
            <a:solidFill>
              <a:srgbClr val="6C0819"/>
            </a:solidFill>
            <a:prstDash val="solid"/>
            <a:round/>
            <a:headEnd len="sm" w="sm" type="none"/>
            <a:tailEnd len="sm" w="sm" type="none"/>
          </a:ln>
          <a:effectLst>
            <a:outerShdw blurRad="44670" rotWithShape="0" dir="5400000" dist="22335">
              <a:srgbClr val="000000">
                <a:alpha val="37250"/>
              </a:srgbClr>
            </a:outerShdw>
          </a:effectLst>
        </p:spPr>
      </p:cxnSp>
      <p:cxnSp>
        <p:nvCxnSpPr>
          <p:cNvPr id="559" name="Google Shape;559;g3dc49cdea3c_0_435"/>
          <p:cNvCxnSpPr/>
          <p:nvPr/>
        </p:nvCxnSpPr>
        <p:spPr>
          <a:xfrm rot="10800000">
            <a:off x="3492922" y="1502543"/>
            <a:ext cx="184200" cy="0"/>
          </a:xfrm>
          <a:prstGeom prst="straightConnector1">
            <a:avLst/>
          </a:prstGeom>
          <a:noFill/>
          <a:ln cap="flat" cmpd="sng" w="42550">
            <a:solidFill>
              <a:srgbClr val="6C0819"/>
            </a:solidFill>
            <a:prstDash val="solid"/>
            <a:round/>
            <a:headEnd len="sm" w="sm" type="none"/>
            <a:tailEnd len="sm" w="sm" type="none"/>
          </a:ln>
          <a:effectLst>
            <a:outerShdw blurRad="44670" rotWithShape="0" dir="5400000" dist="22335">
              <a:srgbClr val="000000">
                <a:alpha val="37250"/>
              </a:srgbClr>
            </a:outerShdw>
          </a:effectLst>
        </p:spPr>
      </p:cxnSp>
      <p:cxnSp>
        <p:nvCxnSpPr>
          <p:cNvPr id="560" name="Google Shape;560;g3dc49cdea3c_0_435"/>
          <p:cNvCxnSpPr/>
          <p:nvPr/>
        </p:nvCxnSpPr>
        <p:spPr>
          <a:xfrm>
            <a:off x="3677116" y="1808952"/>
            <a:ext cx="682200" cy="0"/>
          </a:xfrm>
          <a:prstGeom prst="straightConnector1">
            <a:avLst/>
          </a:prstGeom>
          <a:noFill/>
          <a:ln cap="flat" cmpd="sng" w="31925">
            <a:solidFill>
              <a:srgbClr val="6C0819"/>
            </a:solidFill>
            <a:prstDash val="solid"/>
            <a:round/>
            <a:headEnd len="sm" w="sm" type="none"/>
            <a:tailEnd len="med" w="med" type="triangle"/>
          </a:ln>
          <a:effectLst>
            <a:outerShdw blurRad="44670" rotWithShape="0" dir="5400000" dist="22335">
              <a:srgbClr val="000000">
                <a:alpha val="37250"/>
              </a:srgbClr>
            </a:outerShdw>
          </a:effectLst>
        </p:spPr>
      </p:cxnSp>
      <p:sp>
        <p:nvSpPr>
          <p:cNvPr id="561" name="Google Shape;561;g3dc49cdea3c_0_435"/>
          <p:cNvSpPr txBox="1"/>
          <p:nvPr/>
        </p:nvSpPr>
        <p:spPr>
          <a:xfrm>
            <a:off x="800256" y="1179638"/>
            <a:ext cx="519600" cy="309300"/>
          </a:xfrm>
          <a:prstGeom prst="rect">
            <a:avLst/>
          </a:prstGeom>
          <a:noFill/>
          <a:ln>
            <a:noFill/>
          </a:ln>
        </p:spPr>
        <p:txBody>
          <a:bodyPr anchorCtr="0" anchor="t" bIns="51025" lIns="102100" spcFirstLastPara="1" rIns="102100" wrap="square" tIns="51025">
            <a:spAutoFit/>
          </a:bodyPr>
          <a:lstStyle/>
          <a:p>
            <a:pPr indent="0" lvl="0" marL="0" marR="0" rtl="0" algn="ctr">
              <a:lnSpc>
                <a:spcPct val="100000"/>
              </a:lnSpc>
              <a:spcBef>
                <a:spcPts val="0"/>
              </a:spcBef>
              <a:spcAft>
                <a:spcPts val="0"/>
              </a:spcAft>
              <a:buClr>
                <a:srgbClr val="000000"/>
              </a:buClr>
              <a:buSzPts val="1340"/>
              <a:buFont typeface="Arial"/>
              <a:buNone/>
            </a:pPr>
            <a:r>
              <a:rPr b="0" i="0" lang="sv-SE" sz="1340" u="none" cap="none" strike="noStrike">
                <a:solidFill>
                  <a:srgbClr val="000000"/>
                </a:solidFill>
                <a:latin typeface="Arial"/>
                <a:ea typeface="Arial"/>
                <a:cs typeface="Arial"/>
                <a:sym typeface="Arial"/>
              </a:rPr>
              <a:t>A</a:t>
            </a:r>
            <a:endParaRPr b="0" i="0" sz="1563" u="none" cap="none" strike="noStrike">
              <a:solidFill>
                <a:srgbClr val="000000"/>
              </a:solidFill>
              <a:latin typeface="Arial"/>
              <a:ea typeface="Arial"/>
              <a:cs typeface="Arial"/>
              <a:sym typeface="Arial"/>
            </a:endParaRPr>
          </a:p>
        </p:txBody>
      </p:sp>
      <p:sp>
        <p:nvSpPr>
          <p:cNvPr id="562" name="Google Shape;562;g3dc49cdea3c_0_435"/>
          <p:cNvSpPr txBox="1"/>
          <p:nvPr/>
        </p:nvSpPr>
        <p:spPr>
          <a:xfrm>
            <a:off x="800256" y="1859676"/>
            <a:ext cx="519600" cy="309300"/>
          </a:xfrm>
          <a:prstGeom prst="rect">
            <a:avLst/>
          </a:prstGeom>
          <a:noFill/>
          <a:ln>
            <a:noFill/>
          </a:ln>
        </p:spPr>
        <p:txBody>
          <a:bodyPr anchorCtr="0" anchor="t" bIns="51025" lIns="102100" spcFirstLastPara="1" rIns="102100" wrap="square" tIns="51025">
            <a:spAutoFit/>
          </a:bodyPr>
          <a:lstStyle/>
          <a:p>
            <a:pPr indent="0" lvl="0" marL="0" marR="0" rtl="0" algn="ctr">
              <a:lnSpc>
                <a:spcPct val="100000"/>
              </a:lnSpc>
              <a:spcBef>
                <a:spcPts val="0"/>
              </a:spcBef>
              <a:spcAft>
                <a:spcPts val="0"/>
              </a:spcAft>
              <a:buClr>
                <a:srgbClr val="000000"/>
              </a:buClr>
              <a:buSzPts val="1340"/>
              <a:buFont typeface="Arial"/>
              <a:buNone/>
            </a:pPr>
            <a:r>
              <a:rPr b="0" i="0" lang="sv-SE" sz="1340" u="none" cap="none" strike="noStrike">
                <a:solidFill>
                  <a:srgbClr val="000000"/>
                </a:solidFill>
                <a:latin typeface="Arial"/>
                <a:ea typeface="Arial"/>
                <a:cs typeface="Arial"/>
                <a:sym typeface="Arial"/>
              </a:rPr>
              <a:t>B</a:t>
            </a:r>
            <a:endParaRPr b="0" i="0" sz="1563" u="none" cap="none" strike="noStrike">
              <a:solidFill>
                <a:srgbClr val="000000"/>
              </a:solidFill>
              <a:latin typeface="Arial"/>
              <a:ea typeface="Arial"/>
              <a:cs typeface="Arial"/>
              <a:sym typeface="Arial"/>
            </a:endParaRPr>
          </a:p>
        </p:txBody>
      </p:sp>
      <p:sp>
        <p:nvSpPr>
          <p:cNvPr id="563" name="Google Shape;563;g3dc49cdea3c_0_435"/>
          <p:cNvSpPr txBox="1"/>
          <p:nvPr/>
        </p:nvSpPr>
        <p:spPr>
          <a:xfrm>
            <a:off x="3624879" y="1499700"/>
            <a:ext cx="731400" cy="309300"/>
          </a:xfrm>
          <a:prstGeom prst="rect">
            <a:avLst/>
          </a:prstGeom>
          <a:noFill/>
          <a:ln>
            <a:noFill/>
          </a:ln>
        </p:spPr>
        <p:txBody>
          <a:bodyPr anchorCtr="0" anchor="t" bIns="51025" lIns="102100" spcFirstLastPara="1" rIns="102100" wrap="square" tIns="51025">
            <a:spAutoFit/>
          </a:bodyPr>
          <a:lstStyle/>
          <a:p>
            <a:pPr indent="0" lvl="0" marL="0" marR="0" rtl="0" algn="ctr">
              <a:lnSpc>
                <a:spcPct val="100000"/>
              </a:lnSpc>
              <a:spcBef>
                <a:spcPts val="0"/>
              </a:spcBef>
              <a:spcAft>
                <a:spcPts val="0"/>
              </a:spcAft>
              <a:buClr>
                <a:srgbClr val="000000"/>
              </a:buClr>
              <a:buSzPts val="1340"/>
              <a:buFont typeface="Arial"/>
              <a:buNone/>
            </a:pPr>
            <a:r>
              <a:rPr b="1" i="0" lang="sv-SE" sz="1340" u="none" cap="none" strike="noStrike">
                <a:solidFill>
                  <a:srgbClr val="000000"/>
                </a:solidFill>
                <a:latin typeface="Arial"/>
                <a:ea typeface="Arial"/>
                <a:cs typeface="Arial"/>
                <a:sym typeface="Arial"/>
              </a:rPr>
              <a:t>C</a:t>
            </a:r>
            <a:endParaRPr b="1" i="0" sz="1563" u="none" cap="none" strike="noStrike">
              <a:solidFill>
                <a:srgbClr val="000000"/>
              </a:solidFill>
              <a:latin typeface="Arial"/>
              <a:ea typeface="Arial"/>
              <a:cs typeface="Arial"/>
              <a:sym typeface="Arial"/>
            </a:endParaRPr>
          </a:p>
        </p:txBody>
      </p:sp>
      <p:sp>
        <p:nvSpPr>
          <p:cNvPr id="564" name="Google Shape;564;g3dc49cdea3c_0_435"/>
          <p:cNvSpPr txBox="1"/>
          <p:nvPr/>
        </p:nvSpPr>
        <p:spPr>
          <a:xfrm>
            <a:off x="755350" y="4613025"/>
            <a:ext cx="3396000" cy="1493100"/>
          </a:xfrm>
          <a:prstGeom prst="rect">
            <a:avLst/>
          </a:prstGeom>
          <a:noFill/>
          <a:ln cap="flat" cmpd="sng" w="28575">
            <a:solidFill>
              <a:srgbClr val="910C2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sv-SE" sz="1300" u="none" cap="none" strike="noStrike">
                <a:solidFill>
                  <a:srgbClr val="000000"/>
                </a:solidFill>
                <a:latin typeface="Arial"/>
                <a:ea typeface="Arial"/>
                <a:cs typeface="Arial"/>
                <a:sym typeface="Arial"/>
              </a:rPr>
              <a:t>Commodity Key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A = Liquid fuel</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B = Industrial electricity</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300" u="none" cap="none" strike="noStrike">
                <a:solidFill>
                  <a:schemeClr val="dk1"/>
                </a:solidFill>
                <a:latin typeface="Arial"/>
                <a:ea typeface="Arial"/>
                <a:cs typeface="Arial"/>
                <a:sym typeface="Arial"/>
              </a:rPr>
              <a:t>C = Mining motive power</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D = Mining LPH</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E = Mining electricity</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F = </a:t>
            </a:r>
            <a:r>
              <a:rPr b="0" i="0" lang="sv-SE" sz="1300" u="none" cap="none" strike="noStrike">
                <a:solidFill>
                  <a:schemeClr val="dk1"/>
                </a:solidFill>
                <a:latin typeface="Arial"/>
                <a:ea typeface="Arial"/>
                <a:cs typeface="Arial"/>
                <a:sym typeface="Arial"/>
              </a:rPr>
              <a:t>Mining production</a:t>
            </a:r>
            <a:endParaRPr b="0" i="0" sz="1300" u="none" cap="none" strike="noStrike">
              <a:solidFill>
                <a:srgbClr val="000000"/>
              </a:solidFill>
              <a:latin typeface="Arial"/>
              <a:ea typeface="Arial"/>
              <a:cs typeface="Arial"/>
              <a:sym typeface="Arial"/>
            </a:endParaRPr>
          </a:p>
        </p:txBody>
      </p:sp>
      <p:sp>
        <p:nvSpPr>
          <p:cNvPr id="565" name="Google Shape;565;g3dc49cdea3c_0_435"/>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g3dc49cdea3c_0_463"/>
          <p:cNvSpPr txBox="1"/>
          <p:nvPr/>
        </p:nvSpPr>
        <p:spPr>
          <a:xfrm>
            <a:off x="576000" y="288000"/>
            <a:ext cx="10361700" cy="576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Arial"/>
              <a:buNone/>
            </a:pPr>
            <a:r>
              <a:rPr b="1" i="0" lang="sv-SE" sz="2800" u="none" cap="none" strike="noStrike">
                <a:solidFill>
                  <a:srgbClr val="FF0000"/>
                </a:solidFill>
                <a:latin typeface="Arial"/>
                <a:ea typeface="Arial"/>
                <a:cs typeface="Arial"/>
                <a:sym typeface="Arial"/>
              </a:rPr>
              <a:t>Other industry sector</a:t>
            </a:r>
            <a:endParaRPr b="0" i="0" sz="1400" u="none" cap="none" strike="noStrike">
              <a:solidFill>
                <a:srgbClr val="FF0000"/>
              </a:solidFill>
              <a:latin typeface="Arial"/>
              <a:ea typeface="Arial"/>
              <a:cs typeface="Arial"/>
              <a:sym typeface="Arial"/>
            </a:endParaRPr>
          </a:p>
        </p:txBody>
      </p:sp>
      <p:sp>
        <p:nvSpPr>
          <p:cNvPr id="572" name="Google Shape;572;g3dc49cdea3c_0_463"/>
          <p:cNvSpPr txBox="1"/>
          <p:nvPr/>
        </p:nvSpPr>
        <p:spPr>
          <a:xfrm>
            <a:off x="4911822" y="1423200"/>
            <a:ext cx="6697800" cy="40533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1000"/>
              </a:spcBef>
              <a:spcAft>
                <a:spcPts val="0"/>
              </a:spcAft>
              <a:buClr>
                <a:srgbClr val="000000"/>
              </a:buClr>
              <a:buSzPts val="1500"/>
              <a:buFont typeface="Noto Sans Symbols"/>
              <a:buChar char="❑"/>
            </a:pPr>
            <a:r>
              <a:rPr b="0" i="1" lang="sv-SE" sz="1600" u="none" cap="none" strike="noStrike">
                <a:solidFill>
                  <a:srgbClr val="000000"/>
                </a:solidFill>
                <a:latin typeface="Arial"/>
                <a:ea typeface="Arial"/>
                <a:cs typeface="Arial"/>
                <a:sym typeface="Arial"/>
              </a:rPr>
              <a:t>Other Industry </a:t>
            </a:r>
            <a:r>
              <a:rPr b="0" i="0" lang="sv-SE" sz="1600" u="none" cap="none" strike="noStrike">
                <a:solidFill>
                  <a:srgbClr val="000000"/>
                </a:solidFill>
                <a:latin typeface="Arial"/>
                <a:ea typeface="Arial"/>
                <a:cs typeface="Arial"/>
                <a:sym typeface="Arial"/>
              </a:rPr>
              <a:t>includes </a:t>
            </a:r>
            <a:r>
              <a:rPr b="1" i="0" lang="sv-SE" sz="1600" u="none" cap="none" strike="noStrike">
                <a:solidFill>
                  <a:srgbClr val="000000"/>
                </a:solidFill>
                <a:latin typeface="Arial"/>
                <a:ea typeface="Arial"/>
                <a:cs typeface="Arial"/>
                <a:sym typeface="Arial"/>
              </a:rPr>
              <a:t>any industrial activities present in a country or region that are not explicitly modelled elsewhere and typically represents lighter industry in terms of energy intensity.</a:t>
            </a:r>
            <a:endParaRPr/>
          </a:p>
          <a:p>
            <a:pPr indent="-190500" lvl="0" marL="285750" marR="0" rtl="0" algn="l">
              <a:lnSpc>
                <a:spcPct val="100000"/>
              </a:lnSpc>
              <a:spcBef>
                <a:spcPts val="1000"/>
              </a:spcBef>
              <a:spcAft>
                <a:spcPts val="0"/>
              </a:spcAft>
              <a:buClr>
                <a:srgbClr val="000000"/>
              </a:buClr>
              <a:buSzPts val="1500"/>
              <a:buFont typeface="Noto Sans Symbols"/>
              <a:buNone/>
            </a:pPr>
            <a:r>
              <a:t/>
            </a:r>
            <a:endParaRPr b="1" i="0" sz="1600" u="none" cap="none" strike="noStrike">
              <a:solidFill>
                <a:srgbClr val="000000"/>
              </a:solidFill>
              <a:latin typeface="Arial"/>
              <a:ea typeface="Arial"/>
              <a:cs typeface="Arial"/>
              <a:sym typeface="Arial"/>
            </a:endParaRPr>
          </a:p>
          <a:p>
            <a:pPr indent="-285750" lvl="0" marL="285750" marR="0" rtl="0" algn="l">
              <a:lnSpc>
                <a:spcPct val="100000"/>
              </a:lnSpc>
              <a:spcBef>
                <a:spcPts val="1000"/>
              </a:spcBef>
              <a:spcAft>
                <a:spcPts val="0"/>
              </a:spcAft>
              <a:buClr>
                <a:srgbClr val="000000"/>
              </a:buClr>
              <a:buSzPts val="1500"/>
              <a:buFont typeface="Noto Sans Symbols"/>
              <a:buChar char="❑"/>
            </a:pPr>
            <a:r>
              <a:rPr b="0" i="0" lang="sv-SE" sz="1600" u="none" cap="none" strike="noStrike">
                <a:solidFill>
                  <a:srgbClr val="000000"/>
                </a:solidFill>
                <a:latin typeface="Arial"/>
                <a:ea typeface="Arial"/>
                <a:cs typeface="Arial"/>
                <a:sym typeface="Arial"/>
              </a:rPr>
              <a:t>Energy inputs to this sector include </a:t>
            </a:r>
            <a:r>
              <a:rPr b="1" i="0" lang="sv-SE" sz="1600" u="none" cap="none" strike="noStrike">
                <a:solidFill>
                  <a:srgbClr val="000000"/>
                </a:solidFill>
                <a:latin typeface="Arial"/>
                <a:ea typeface="Arial"/>
                <a:cs typeface="Arial"/>
                <a:sym typeface="Arial"/>
              </a:rPr>
              <a:t>high-temperature process heat (HPH), low-temperature process heat (LPH), and electricity.</a:t>
            </a:r>
            <a:r>
              <a:rPr b="0" i="0" lang="sv-SE" sz="1600" u="none" cap="none" strike="noStrike">
                <a:solidFill>
                  <a:srgbClr val="000000"/>
                </a:solidFill>
                <a:latin typeface="Arial"/>
                <a:ea typeface="Arial"/>
                <a:cs typeface="Arial"/>
                <a:sym typeface="Arial"/>
              </a:rPr>
              <a:t> All fossil fuel use is split between HPH and LPH using </a:t>
            </a:r>
            <a:r>
              <a:rPr b="1" i="0" lang="sv-SE" sz="1600" u="none" cap="none" strike="noStrike">
                <a:solidFill>
                  <a:srgbClr val="000000"/>
                </a:solidFill>
                <a:latin typeface="Arial"/>
                <a:ea typeface="Arial"/>
                <a:cs typeface="Arial"/>
                <a:sym typeface="Arial"/>
              </a:rPr>
              <a:t>user-defined shares, </a:t>
            </a:r>
            <a:r>
              <a:rPr b="0" i="0" lang="sv-SE" sz="1600" u="none" cap="none" strike="noStrike">
                <a:solidFill>
                  <a:srgbClr val="000000"/>
                </a:solidFill>
                <a:latin typeface="Arial"/>
                <a:ea typeface="Arial"/>
                <a:cs typeface="Arial"/>
                <a:sym typeface="Arial"/>
              </a:rPr>
              <a:t>with </a:t>
            </a:r>
            <a:r>
              <a:rPr b="1" i="0" lang="sv-SE" sz="1600" u="none" cap="none" strike="noStrike">
                <a:solidFill>
                  <a:srgbClr val="000000"/>
                </a:solidFill>
                <a:latin typeface="Arial"/>
                <a:ea typeface="Arial"/>
                <a:cs typeface="Arial"/>
                <a:sym typeface="Arial"/>
              </a:rPr>
              <a:t>a default split of 80% LPH and 20% HPH,</a:t>
            </a:r>
            <a:r>
              <a:rPr b="0" i="0" lang="sv-SE" sz="1600" u="none" cap="none" strike="noStrike">
                <a:solidFill>
                  <a:srgbClr val="000000"/>
                </a:solidFill>
                <a:latin typeface="Arial"/>
                <a:ea typeface="Arial"/>
                <a:cs typeface="Arial"/>
                <a:sym typeface="Arial"/>
              </a:rPr>
              <a:t> while </a:t>
            </a:r>
            <a:r>
              <a:rPr b="1" i="0" lang="sv-SE" sz="1600" u="none" cap="none" strike="noStrike">
                <a:solidFill>
                  <a:srgbClr val="000000"/>
                </a:solidFill>
                <a:latin typeface="Arial"/>
                <a:ea typeface="Arial"/>
                <a:cs typeface="Arial"/>
                <a:sym typeface="Arial"/>
              </a:rPr>
              <a:t>all district heat is assumed to supply LPH.</a:t>
            </a:r>
            <a:endParaRPr/>
          </a:p>
          <a:p>
            <a:pPr indent="-190500" lvl="0" marL="285750" marR="0" rtl="0" algn="l">
              <a:lnSpc>
                <a:spcPct val="100000"/>
              </a:lnSpc>
              <a:spcBef>
                <a:spcPts val="1000"/>
              </a:spcBef>
              <a:spcAft>
                <a:spcPts val="0"/>
              </a:spcAft>
              <a:buClr>
                <a:srgbClr val="000000"/>
              </a:buClr>
              <a:buSzPts val="1500"/>
              <a:buFont typeface="Noto Sans Symbols"/>
              <a:buNone/>
            </a:pPr>
            <a:r>
              <a:t/>
            </a:r>
            <a:endParaRPr b="1" i="0" sz="1600" u="none" cap="none" strike="noStrike">
              <a:solidFill>
                <a:srgbClr val="000000"/>
              </a:solidFill>
              <a:latin typeface="Arial"/>
              <a:ea typeface="Arial"/>
              <a:cs typeface="Arial"/>
              <a:sym typeface="Arial"/>
            </a:endParaRPr>
          </a:p>
          <a:p>
            <a:pPr indent="-285750" lvl="0" marL="285750" marR="0" rtl="0" algn="l">
              <a:lnSpc>
                <a:spcPct val="100000"/>
              </a:lnSpc>
              <a:spcBef>
                <a:spcPts val="1000"/>
              </a:spcBef>
              <a:spcAft>
                <a:spcPts val="0"/>
              </a:spcAft>
              <a:buClr>
                <a:srgbClr val="000000"/>
              </a:buClr>
              <a:buSzPts val="1500"/>
              <a:buFont typeface="Noto Sans Symbols"/>
              <a:buChar char="❑"/>
            </a:pPr>
            <a:r>
              <a:rPr b="1" i="0" lang="sv-SE" sz="1600" u="none" cap="none" strike="noStrike">
                <a:solidFill>
                  <a:srgbClr val="000000"/>
                </a:solidFill>
                <a:latin typeface="Arial"/>
                <a:ea typeface="Arial"/>
                <a:cs typeface="Arial"/>
                <a:sym typeface="Arial"/>
              </a:rPr>
              <a:t>Sectoral demand (D in the diagram) is proxied through the combined use of HPH and LPH.</a:t>
            </a:r>
            <a:r>
              <a:rPr b="0" i="0" lang="sv-SE" sz="1600" u="none" cap="none" strike="noStrike">
                <a:solidFill>
                  <a:srgbClr val="000000"/>
                </a:solidFill>
                <a:latin typeface="Arial"/>
                <a:ea typeface="Arial"/>
                <a:cs typeface="Arial"/>
                <a:sym typeface="Arial"/>
              </a:rPr>
              <a:t> The ratios of electricity, LPH, and HPH inputs relative to this demand are typically assumed to remain constant throughout the modelling period.</a:t>
            </a:r>
            <a:endParaRPr b="0" i="0" sz="1600" u="none" cap="none" strike="noStrike">
              <a:solidFill>
                <a:srgbClr val="000000"/>
              </a:solidFill>
              <a:latin typeface="Arial"/>
              <a:ea typeface="Arial"/>
              <a:cs typeface="Arial"/>
              <a:sym typeface="Arial"/>
            </a:endParaRPr>
          </a:p>
        </p:txBody>
      </p:sp>
      <p:cxnSp>
        <p:nvCxnSpPr>
          <p:cNvPr id="573" name="Google Shape;573;g3dc49cdea3c_0_463"/>
          <p:cNvCxnSpPr/>
          <p:nvPr/>
        </p:nvCxnSpPr>
        <p:spPr>
          <a:xfrm>
            <a:off x="582413" y="1492918"/>
            <a:ext cx="731400" cy="0"/>
          </a:xfrm>
          <a:prstGeom prst="straightConnector1">
            <a:avLst/>
          </a:prstGeom>
          <a:noFill/>
          <a:ln cap="flat" cmpd="sng" w="31925">
            <a:solidFill>
              <a:srgbClr val="6C0819"/>
            </a:solidFill>
            <a:prstDash val="solid"/>
            <a:round/>
            <a:headEnd len="sm" w="sm" type="none"/>
            <a:tailEnd len="med" w="med" type="triangle"/>
          </a:ln>
          <a:effectLst>
            <a:outerShdw blurRad="44670" rotWithShape="0" dir="5400000" dist="22335">
              <a:srgbClr val="000000">
                <a:alpha val="37250"/>
              </a:srgbClr>
            </a:outerShdw>
          </a:effectLst>
        </p:spPr>
      </p:cxnSp>
      <p:sp>
        <p:nvSpPr>
          <p:cNvPr id="574" name="Google Shape;574;g3dc49cdea3c_0_463"/>
          <p:cNvSpPr/>
          <p:nvPr/>
        </p:nvSpPr>
        <p:spPr>
          <a:xfrm>
            <a:off x="1301985" y="1423200"/>
            <a:ext cx="2151600" cy="987000"/>
          </a:xfrm>
          <a:prstGeom prst="roundRect">
            <a:avLst>
              <a:gd fmla="val 16667" name="adj"/>
            </a:avLst>
          </a:prstGeom>
          <a:solidFill>
            <a:srgbClr val="6C0819"/>
          </a:solidFill>
          <a:ln cap="flat" cmpd="sng" w="28375">
            <a:solidFill>
              <a:srgbClr val="000D2C"/>
            </a:solidFill>
            <a:prstDash val="solid"/>
            <a:round/>
            <a:headEnd len="sm" w="sm" type="none"/>
            <a:tailEnd len="sm" w="sm" type="none"/>
          </a:ln>
        </p:spPr>
        <p:txBody>
          <a:bodyPr anchorCtr="0" anchor="ctr" bIns="51025" lIns="102100" spcFirstLastPara="1" rIns="102100" wrap="square" tIns="51025">
            <a:noAutofit/>
          </a:bodyPr>
          <a:lstStyle/>
          <a:p>
            <a:pPr indent="0" lvl="0" marL="0" marR="0" rtl="0" algn="ctr">
              <a:lnSpc>
                <a:spcPct val="100000"/>
              </a:lnSpc>
              <a:spcBef>
                <a:spcPts val="0"/>
              </a:spcBef>
              <a:spcAft>
                <a:spcPts val="0"/>
              </a:spcAft>
              <a:buClr>
                <a:schemeClr val="dk1"/>
              </a:buClr>
              <a:buSzPts val="1508"/>
              <a:buFont typeface="Arial"/>
              <a:buNone/>
            </a:pPr>
            <a:r>
              <a:rPr b="0" i="0" lang="sv-SE" sz="1405" u="none" cap="none" strike="noStrike">
                <a:solidFill>
                  <a:schemeClr val="lt1"/>
                </a:solidFill>
                <a:latin typeface="Arial"/>
                <a:ea typeface="Arial"/>
                <a:cs typeface="Arial"/>
                <a:sym typeface="Arial"/>
              </a:rPr>
              <a:t>Other industry plant</a:t>
            </a:r>
            <a:endParaRPr b="0" i="0" sz="1405" u="none" cap="none" strike="noStrike">
              <a:solidFill>
                <a:srgbClr val="000000"/>
              </a:solidFill>
              <a:latin typeface="Arial"/>
              <a:ea typeface="Arial"/>
              <a:cs typeface="Arial"/>
              <a:sym typeface="Arial"/>
            </a:endParaRPr>
          </a:p>
        </p:txBody>
      </p:sp>
      <p:cxnSp>
        <p:nvCxnSpPr>
          <p:cNvPr id="575" name="Google Shape;575;g3dc49cdea3c_0_463"/>
          <p:cNvCxnSpPr/>
          <p:nvPr/>
        </p:nvCxnSpPr>
        <p:spPr>
          <a:xfrm>
            <a:off x="582413" y="1921219"/>
            <a:ext cx="731400" cy="0"/>
          </a:xfrm>
          <a:prstGeom prst="straightConnector1">
            <a:avLst/>
          </a:prstGeom>
          <a:noFill/>
          <a:ln cap="flat" cmpd="sng" w="31925">
            <a:solidFill>
              <a:srgbClr val="6C0819"/>
            </a:solidFill>
            <a:prstDash val="solid"/>
            <a:round/>
            <a:headEnd len="sm" w="sm" type="none"/>
            <a:tailEnd len="med" w="med" type="triangle"/>
          </a:ln>
          <a:effectLst>
            <a:outerShdw blurRad="44670" rotWithShape="0" dir="5400000" dist="22335">
              <a:srgbClr val="000000">
                <a:alpha val="37250"/>
              </a:srgbClr>
            </a:outerShdw>
          </a:effectLst>
        </p:spPr>
      </p:cxnSp>
      <p:cxnSp>
        <p:nvCxnSpPr>
          <p:cNvPr id="576" name="Google Shape;576;g3dc49cdea3c_0_463"/>
          <p:cNvCxnSpPr/>
          <p:nvPr/>
        </p:nvCxnSpPr>
        <p:spPr>
          <a:xfrm>
            <a:off x="582413" y="2344850"/>
            <a:ext cx="731400" cy="0"/>
          </a:xfrm>
          <a:prstGeom prst="straightConnector1">
            <a:avLst/>
          </a:prstGeom>
          <a:noFill/>
          <a:ln cap="flat" cmpd="sng" w="31925">
            <a:solidFill>
              <a:srgbClr val="6C0819"/>
            </a:solidFill>
            <a:prstDash val="solid"/>
            <a:round/>
            <a:headEnd len="sm" w="sm" type="none"/>
            <a:tailEnd len="med" w="med" type="triangle"/>
          </a:ln>
          <a:effectLst>
            <a:outerShdw blurRad="44670" rotWithShape="0" dir="5400000" dist="22335">
              <a:srgbClr val="000000">
                <a:alpha val="37250"/>
              </a:srgbClr>
            </a:outerShdw>
          </a:effectLst>
        </p:spPr>
      </p:cxnSp>
      <p:cxnSp>
        <p:nvCxnSpPr>
          <p:cNvPr id="577" name="Google Shape;577;g3dc49cdea3c_0_463"/>
          <p:cNvCxnSpPr/>
          <p:nvPr/>
        </p:nvCxnSpPr>
        <p:spPr>
          <a:xfrm>
            <a:off x="3453585" y="1915627"/>
            <a:ext cx="694200" cy="0"/>
          </a:xfrm>
          <a:prstGeom prst="straightConnector1">
            <a:avLst/>
          </a:prstGeom>
          <a:noFill/>
          <a:ln cap="flat" cmpd="sng" w="31925">
            <a:solidFill>
              <a:srgbClr val="6C0819"/>
            </a:solidFill>
            <a:prstDash val="solid"/>
            <a:round/>
            <a:headEnd len="sm" w="sm" type="none"/>
            <a:tailEnd len="med" w="med" type="triangle"/>
          </a:ln>
          <a:effectLst>
            <a:outerShdw blurRad="44670" rotWithShape="0" dir="5400000" dist="22335">
              <a:srgbClr val="000000">
                <a:alpha val="37250"/>
              </a:srgbClr>
            </a:outerShdw>
          </a:effectLst>
        </p:spPr>
      </p:cxnSp>
      <p:sp>
        <p:nvSpPr>
          <p:cNvPr id="578" name="Google Shape;578;g3dc49cdea3c_0_463"/>
          <p:cNvSpPr txBox="1"/>
          <p:nvPr/>
        </p:nvSpPr>
        <p:spPr>
          <a:xfrm>
            <a:off x="679192" y="1183675"/>
            <a:ext cx="537600" cy="309300"/>
          </a:xfrm>
          <a:prstGeom prst="rect">
            <a:avLst/>
          </a:prstGeom>
          <a:noFill/>
          <a:ln>
            <a:noFill/>
          </a:ln>
        </p:spPr>
        <p:txBody>
          <a:bodyPr anchorCtr="0" anchor="t" bIns="51025" lIns="102100" spcFirstLastPara="1" rIns="102100" wrap="square" tIns="51025">
            <a:spAutoFit/>
          </a:bodyPr>
          <a:lstStyle/>
          <a:p>
            <a:pPr indent="0" lvl="0" marL="0" marR="0" rtl="0" algn="ctr">
              <a:lnSpc>
                <a:spcPct val="100000"/>
              </a:lnSpc>
              <a:spcBef>
                <a:spcPts val="0"/>
              </a:spcBef>
              <a:spcAft>
                <a:spcPts val="0"/>
              </a:spcAft>
              <a:buClr>
                <a:srgbClr val="000000"/>
              </a:buClr>
              <a:buSzPts val="1340"/>
              <a:buFont typeface="Arial"/>
              <a:buNone/>
            </a:pPr>
            <a:r>
              <a:rPr b="0" i="0" lang="sv-SE" sz="1340" u="none" cap="none" strike="noStrike">
                <a:solidFill>
                  <a:srgbClr val="000000"/>
                </a:solidFill>
                <a:latin typeface="Arial"/>
                <a:ea typeface="Arial"/>
                <a:cs typeface="Arial"/>
                <a:sym typeface="Arial"/>
              </a:rPr>
              <a:t>A</a:t>
            </a:r>
            <a:endParaRPr b="0" i="0" sz="1563" u="none" cap="none" strike="noStrike">
              <a:solidFill>
                <a:srgbClr val="000000"/>
              </a:solidFill>
              <a:latin typeface="Arial"/>
              <a:ea typeface="Arial"/>
              <a:cs typeface="Arial"/>
              <a:sym typeface="Arial"/>
            </a:endParaRPr>
          </a:p>
        </p:txBody>
      </p:sp>
      <p:sp>
        <p:nvSpPr>
          <p:cNvPr id="579" name="Google Shape;579;g3dc49cdea3c_0_463"/>
          <p:cNvSpPr txBox="1"/>
          <p:nvPr/>
        </p:nvSpPr>
        <p:spPr>
          <a:xfrm>
            <a:off x="679192" y="1611975"/>
            <a:ext cx="537600" cy="309300"/>
          </a:xfrm>
          <a:prstGeom prst="rect">
            <a:avLst/>
          </a:prstGeom>
          <a:noFill/>
          <a:ln>
            <a:noFill/>
          </a:ln>
        </p:spPr>
        <p:txBody>
          <a:bodyPr anchorCtr="0" anchor="t" bIns="51025" lIns="102100" spcFirstLastPara="1" rIns="102100" wrap="square" tIns="51025">
            <a:spAutoFit/>
          </a:bodyPr>
          <a:lstStyle/>
          <a:p>
            <a:pPr indent="0" lvl="0" marL="0" marR="0" rtl="0" algn="ctr">
              <a:lnSpc>
                <a:spcPct val="100000"/>
              </a:lnSpc>
              <a:spcBef>
                <a:spcPts val="0"/>
              </a:spcBef>
              <a:spcAft>
                <a:spcPts val="0"/>
              </a:spcAft>
              <a:buClr>
                <a:srgbClr val="000000"/>
              </a:buClr>
              <a:buSzPts val="1340"/>
              <a:buFont typeface="Arial"/>
              <a:buNone/>
            </a:pPr>
            <a:r>
              <a:rPr b="0" i="0" lang="sv-SE" sz="1340" u="none" cap="none" strike="noStrike">
                <a:solidFill>
                  <a:srgbClr val="000000"/>
                </a:solidFill>
                <a:latin typeface="Arial"/>
                <a:ea typeface="Arial"/>
                <a:cs typeface="Arial"/>
                <a:sym typeface="Arial"/>
              </a:rPr>
              <a:t>B</a:t>
            </a:r>
            <a:endParaRPr b="0" i="0" sz="1563" u="none" cap="none" strike="noStrike">
              <a:solidFill>
                <a:srgbClr val="000000"/>
              </a:solidFill>
              <a:latin typeface="Arial"/>
              <a:ea typeface="Arial"/>
              <a:cs typeface="Arial"/>
              <a:sym typeface="Arial"/>
            </a:endParaRPr>
          </a:p>
        </p:txBody>
      </p:sp>
      <p:sp>
        <p:nvSpPr>
          <p:cNvPr id="580" name="Google Shape;580;g3dc49cdea3c_0_463"/>
          <p:cNvSpPr txBox="1"/>
          <p:nvPr/>
        </p:nvSpPr>
        <p:spPr>
          <a:xfrm>
            <a:off x="679192" y="2035606"/>
            <a:ext cx="537600" cy="309300"/>
          </a:xfrm>
          <a:prstGeom prst="rect">
            <a:avLst/>
          </a:prstGeom>
          <a:noFill/>
          <a:ln>
            <a:noFill/>
          </a:ln>
        </p:spPr>
        <p:txBody>
          <a:bodyPr anchorCtr="0" anchor="t" bIns="51025" lIns="102100" spcFirstLastPara="1" rIns="102100" wrap="square" tIns="51025">
            <a:spAutoFit/>
          </a:bodyPr>
          <a:lstStyle/>
          <a:p>
            <a:pPr indent="0" lvl="0" marL="0" marR="0" rtl="0" algn="ctr">
              <a:lnSpc>
                <a:spcPct val="100000"/>
              </a:lnSpc>
              <a:spcBef>
                <a:spcPts val="0"/>
              </a:spcBef>
              <a:spcAft>
                <a:spcPts val="0"/>
              </a:spcAft>
              <a:buClr>
                <a:srgbClr val="000000"/>
              </a:buClr>
              <a:buSzPts val="1340"/>
              <a:buFont typeface="Arial"/>
              <a:buNone/>
            </a:pPr>
            <a:r>
              <a:rPr b="0" i="0" lang="sv-SE" sz="1340" u="none" cap="none" strike="noStrike">
                <a:solidFill>
                  <a:srgbClr val="000000"/>
                </a:solidFill>
                <a:latin typeface="Arial"/>
                <a:ea typeface="Arial"/>
                <a:cs typeface="Arial"/>
                <a:sym typeface="Arial"/>
              </a:rPr>
              <a:t>C</a:t>
            </a:r>
            <a:endParaRPr b="0" i="0" sz="1563" u="none" cap="none" strike="noStrike">
              <a:solidFill>
                <a:srgbClr val="000000"/>
              </a:solidFill>
              <a:latin typeface="Arial"/>
              <a:ea typeface="Arial"/>
              <a:cs typeface="Arial"/>
              <a:sym typeface="Arial"/>
            </a:endParaRPr>
          </a:p>
        </p:txBody>
      </p:sp>
      <p:sp>
        <p:nvSpPr>
          <p:cNvPr id="581" name="Google Shape;581;g3dc49cdea3c_0_463"/>
          <p:cNvSpPr txBox="1"/>
          <p:nvPr/>
        </p:nvSpPr>
        <p:spPr>
          <a:xfrm>
            <a:off x="3367796" y="1606375"/>
            <a:ext cx="576000" cy="309300"/>
          </a:xfrm>
          <a:prstGeom prst="rect">
            <a:avLst/>
          </a:prstGeom>
          <a:noFill/>
          <a:ln>
            <a:noFill/>
          </a:ln>
        </p:spPr>
        <p:txBody>
          <a:bodyPr anchorCtr="0" anchor="t" bIns="51025" lIns="102100" spcFirstLastPara="1" rIns="102100" wrap="square" tIns="51025">
            <a:spAutoFit/>
          </a:bodyPr>
          <a:lstStyle/>
          <a:p>
            <a:pPr indent="0" lvl="0" marL="0" marR="0" rtl="0" algn="ctr">
              <a:lnSpc>
                <a:spcPct val="100000"/>
              </a:lnSpc>
              <a:spcBef>
                <a:spcPts val="0"/>
              </a:spcBef>
              <a:spcAft>
                <a:spcPts val="0"/>
              </a:spcAft>
              <a:buClr>
                <a:srgbClr val="000000"/>
              </a:buClr>
              <a:buSzPts val="1340"/>
              <a:buFont typeface="Arial"/>
              <a:buNone/>
            </a:pPr>
            <a:r>
              <a:rPr b="0" i="0" lang="sv-SE" sz="1340" u="none" cap="none" strike="noStrike">
                <a:solidFill>
                  <a:srgbClr val="000000"/>
                </a:solidFill>
                <a:latin typeface="Arial"/>
                <a:ea typeface="Arial"/>
                <a:cs typeface="Arial"/>
                <a:sym typeface="Arial"/>
              </a:rPr>
              <a:t>D</a:t>
            </a:r>
            <a:endParaRPr b="0" i="0" sz="1563" u="none" cap="none" strike="noStrike">
              <a:solidFill>
                <a:srgbClr val="000000"/>
              </a:solidFill>
              <a:latin typeface="Arial"/>
              <a:ea typeface="Arial"/>
              <a:cs typeface="Arial"/>
              <a:sym typeface="Arial"/>
            </a:endParaRPr>
          </a:p>
        </p:txBody>
      </p:sp>
      <p:sp>
        <p:nvSpPr>
          <p:cNvPr id="582" name="Google Shape;582;g3dc49cdea3c_0_463"/>
          <p:cNvSpPr txBox="1"/>
          <p:nvPr/>
        </p:nvSpPr>
        <p:spPr>
          <a:xfrm>
            <a:off x="582432" y="2853175"/>
            <a:ext cx="2977200" cy="1092900"/>
          </a:xfrm>
          <a:prstGeom prst="rect">
            <a:avLst/>
          </a:prstGeom>
          <a:noFill/>
          <a:ln cap="flat" cmpd="sng" w="28575">
            <a:solidFill>
              <a:srgbClr val="910C2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sv-SE" sz="1300" u="none" cap="none" strike="noStrike">
                <a:solidFill>
                  <a:srgbClr val="000000"/>
                </a:solidFill>
                <a:latin typeface="Arial"/>
                <a:ea typeface="Arial"/>
                <a:cs typeface="Arial"/>
                <a:sym typeface="Arial"/>
              </a:rPr>
              <a:t>Commodity Key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A = Industrial electricity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B = Other industry HPH</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300" u="none" cap="none" strike="noStrike">
                <a:solidFill>
                  <a:schemeClr val="dk1"/>
                </a:solidFill>
                <a:latin typeface="Arial"/>
                <a:ea typeface="Arial"/>
                <a:cs typeface="Arial"/>
                <a:sym typeface="Arial"/>
              </a:rPr>
              <a:t>C = Other industry LPH</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D = Other industry output</a:t>
            </a:r>
            <a:endParaRPr b="0" i="0" sz="1300" u="none" cap="none" strike="noStrike">
              <a:solidFill>
                <a:srgbClr val="000000"/>
              </a:solidFill>
              <a:latin typeface="Arial"/>
              <a:ea typeface="Arial"/>
              <a:cs typeface="Arial"/>
              <a:sym typeface="Arial"/>
            </a:endParaRPr>
          </a:p>
        </p:txBody>
      </p:sp>
      <p:sp>
        <p:nvSpPr>
          <p:cNvPr id="583" name="Google Shape;583;g3dc49cdea3c_0_463"/>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3dc49cdea3c_0_7"/>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99" name="Google Shape;99;g3dc49cdea3c_0_7"/>
          <p:cNvSpPr txBox="1"/>
          <p:nvPr/>
        </p:nvSpPr>
        <p:spPr>
          <a:xfrm>
            <a:off x="692178" y="1260732"/>
            <a:ext cx="9737400" cy="40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
        <p:nvSpPr>
          <p:cNvPr id="100" name="Google Shape;100;g3dc49cdea3c_0_7"/>
          <p:cNvSpPr txBox="1"/>
          <p:nvPr>
            <p:ph type="title"/>
          </p:nvPr>
        </p:nvSpPr>
        <p:spPr>
          <a:xfrm>
            <a:off x="576000" y="288000"/>
            <a:ext cx="10515600" cy="576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sz="2800">
                <a:solidFill>
                  <a:srgbClr val="FF0000"/>
                </a:solidFill>
              </a:rPr>
              <a:t>Learning Outcomes</a:t>
            </a:r>
            <a:endParaRPr>
              <a:solidFill>
                <a:srgbClr val="FF0000"/>
              </a:solidFill>
            </a:endParaRPr>
          </a:p>
        </p:txBody>
      </p:sp>
      <p:sp>
        <p:nvSpPr>
          <p:cNvPr id="101" name="Google Shape;101;g3dc49cdea3c_0_7"/>
          <p:cNvSpPr txBox="1"/>
          <p:nvPr/>
        </p:nvSpPr>
        <p:spPr>
          <a:xfrm>
            <a:off x="1476000" y="1724566"/>
            <a:ext cx="9615600" cy="461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0" i="0" lang="sv-SE" sz="2400" u="none" cap="none" strike="noStrike">
                <a:solidFill>
                  <a:srgbClr val="000000"/>
                </a:solidFill>
                <a:latin typeface="Arial"/>
                <a:ea typeface="Arial"/>
                <a:cs typeface="Arial"/>
                <a:sym typeface="Arial"/>
              </a:rPr>
              <a:t>Explain how industry sector is modelled in the CLEWs++ concept</a:t>
            </a:r>
            <a:endParaRPr b="0" i="0" sz="2400" u="none" cap="none" strike="noStrike">
              <a:solidFill>
                <a:srgbClr val="000000"/>
              </a:solidFill>
              <a:latin typeface="Arial"/>
              <a:ea typeface="Arial"/>
              <a:cs typeface="Arial"/>
              <a:sym typeface="Arial"/>
            </a:endParaRPr>
          </a:p>
        </p:txBody>
      </p:sp>
      <p:sp>
        <p:nvSpPr>
          <p:cNvPr id="102" name="Google Shape;102;g3dc49cdea3c_0_7"/>
          <p:cNvSpPr/>
          <p:nvPr/>
        </p:nvSpPr>
        <p:spPr>
          <a:xfrm>
            <a:off x="692178" y="1597129"/>
            <a:ext cx="662100" cy="702000"/>
          </a:xfrm>
          <a:prstGeom prst="ellipse">
            <a:avLst/>
          </a:prstGeom>
          <a:solidFill>
            <a:schemeClr val="accent1"/>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chemeClr val="lt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103" name="Google Shape;103;g3dc49cdea3c_0_7"/>
          <p:cNvSpPr/>
          <p:nvPr/>
        </p:nvSpPr>
        <p:spPr>
          <a:xfrm>
            <a:off x="692178" y="2929983"/>
            <a:ext cx="662100" cy="702000"/>
          </a:xfrm>
          <a:prstGeom prst="ellipse">
            <a:avLst/>
          </a:prstGeom>
          <a:solidFill>
            <a:schemeClr val="accent1"/>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chemeClr val="lt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104" name="Google Shape;104;g3dc49cdea3c_0_7"/>
          <p:cNvSpPr txBox="1"/>
          <p:nvPr/>
        </p:nvSpPr>
        <p:spPr>
          <a:xfrm>
            <a:off x="1476000" y="2956872"/>
            <a:ext cx="9615600" cy="831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0" i="0" lang="sv-SE" sz="2400" u="none" cap="none" strike="noStrike">
                <a:solidFill>
                  <a:srgbClr val="000000"/>
                </a:solidFill>
                <a:latin typeface="Arial"/>
                <a:ea typeface="Arial"/>
                <a:cs typeface="Arial"/>
                <a:sym typeface="Arial"/>
              </a:rPr>
              <a:t>Go through some key considerations with regards to the main technologies used in industry</a:t>
            </a:r>
            <a:endParaRPr b="0" i="0" sz="2400" u="none" cap="none" strike="noStrike">
              <a:solidFill>
                <a:srgbClr val="000000"/>
              </a:solidFill>
              <a:latin typeface="Arial"/>
              <a:ea typeface="Arial"/>
              <a:cs typeface="Arial"/>
              <a:sym typeface="Arial"/>
            </a:endParaRPr>
          </a:p>
        </p:txBody>
      </p:sp>
      <p:sp>
        <p:nvSpPr>
          <p:cNvPr id="105" name="Google Shape;105;g3dc49cdea3c_0_7"/>
          <p:cNvSpPr/>
          <p:nvPr/>
        </p:nvSpPr>
        <p:spPr>
          <a:xfrm>
            <a:off x="692178" y="4262838"/>
            <a:ext cx="662100" cy="702000"/>
          </a:xfrm>
          <a:prstGeom prst="ellipse">
            <a:avLst/>
          </a:prstGeom>
          <a:solidFill>
            <a:schemeClr val="accent1"/>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chemeClr val="lt1"/>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106" name="Google Shape;106;g3dc49cdea3c_0_7"/>
          <p:cNvSpPr txBox="1"/>
          <p:nvPr/>
        </p:nvSpPr>
        <p:spPr>
          <a:xfrm>
            <a:off x="1476000" y="4251661"/>
            <a:ext cx="9615600" cy="831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0" i="0" lang="sv-SE" sz="2400" u="none" cap="none" strike="noStrike">
                <a:solidFill>
                  <a:srgbClr val="000000"/>
                </a:solidFill>
                <a:latin typeface="Arial"/>
                <a:ea typeface="Arial"/>
                <a:cs typeface="Arial"/>
                <a:sym typeface="Arial"/>
              </a:rPr>
              <a:t>Differentiate between top-down and bottom-up methods for assessing industrial demand </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g3dc49cdea3c_0_480"/>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590" name="Google Shape;590;g3dc49cdea3c_0_480"/>
          <p:cNvSpPr txBox="1"/>
          <p:nvPr>
            <p:ph type="title"/>
          </p:nvPr>
        </p:nvSpPr>
        <p:spPr>
          <a:xfrm>
            <a:off x="576000" y="288000"/>
            <a:ext cx="10515600" cy="576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a:solidFill>
                  <a:srgbClr val="FF0000"/>
                </a:solidFill>
              </a:rPr>
              <a:t>Key consideration in the power sector</a:t>
            </a:r>
            <a:endParaRPr sz="2800">
              <a:solidFill>
                <a:srgbClr val="FF0000"/>
              </a:solidFill>
            </a:endParaRPr>
          </a:p>
        </p:txBody>
      </p:sp>
      <p:sp>
        <p:nvSpPr>
          <p:cNvPr id="591" name="Google Shape;591;g3dc49cdea3c_0_480"/>
          <p:cNvSpPr/>
          <p:nvPr/>
        </p:nvSpPr>
        <p:spPr>
          <a:xfrm>
            <a:off x="494679" y="1456971"/>
            <a:ext cx="3214800" cy="2207400"/>
          </a:xfrm>
          <a:prstGeom prst="roundRect">
            <a:avLst>
              <a:gd fmla="val 16667" name="adj"/>
            </a:avLst>
          </a:prstGeom>
          <a:solidFill>
            <a:schemeClr val="accent1"/>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1000"/>
              </a:spcBef>
              <a:spcAft>
                <a:spcPts val="0"/>
              </a:spcAft>
              <a:buClr>
                <a:srgbClr val="000000"/>
              </a:buClr>
              <a:buSzPts val="1000"/>
              <a:buFont typeface="Arial"/>
              <a:buNone/>
            </a:pPr>
            <a:r>
              <a:rPr b="0" i="0" lang="sv-SE" sz="1300" u="none" cap="none" strike="noStrike">
                <a:solidFill>
                  <a:schemeClr val="lt1"/>
                </a:solidFill>
                <a:latin typeface="Arial"/>
                <a:ea typeface="Arial"/>
                <a:cs typeface="Arial"/>
                <a:sym typeface="Arial"/>
              </a:rPr>
              <a:t>Most industrial sectors tend to </a:t>
            </a:r>
            <a:r>
              <a:rPr b="1" i="0" lang="sv-SE" sz="1300" u="none" cap="none" strike="noStrike">
                <a:solidFill>
                  <a:schemeClr val="lt1"/>
                </a:solidFill>
                <a:latin typeface="Arial"/>
                <a:ea typeface="Arial"/>
                <a:cs typeface="Arial"/>
                <a:sym typeface="Arial"/>
              </a:rPr>
              <a:t>operate continuously </a:t>
            </a:r>
            <a:r>
              <a:rPr b="0" i="0" lang="sv-SE" sz="1300" u="none" cap="none" strike="noStrike">
                <a:solidFill>
                  <a:schemeClr val="lt1"/>
                </a:solidFill>
                <a:latin typeface="Arial"/>
                <a:ea typeface="Arial"/>
                <a:cs typeface="Arial"/>
                <a:sym typeface="Arial"/>
              </a:rPr>
              <a:t>with very high utilisation rates. While accurate data is often difficult to obtain, in the absence of better information it is reasonable to assume a </a:t>
            </a:r>
            <a:r>
              <a:rPr b="1" i="0" lang="sv-SE" sz="1300" u="none" cap="none" strike="noStrike">
                <a:solidFill>
                  <a:schemeClr val="lt1"/>
                </a:solidFill>
                <a:latin typeface="Arial"/>
                <a:ea typeface="Arial"/>
                <a:cs typeface="Arial"/>
                <a:sym typeface="Arial"/>
              </a:rPr>
              <a:t>flat operating profile </a:t>
            </a:r>
            <a:r>
              <a:rPr b="0" i="0" lang="sv-SE" sz="1300" u="none" cap="none" strike="noStrike">
                <a:solidFill>
                  <a:schemeClr val="lt1"/>
                </a:solidFill>
                <a:latin typeface="Arial"/>
                <a:ea typeface="Arial"/>
                <a:cs typeface="Arial"/>
                <a:sym typeface="Arial"/>
              </a:rPr>
              <a:t>(i.e. identical to the </a:t>
            </a:r>
            <a:r>
              <a:rPr b="1" i="0" lang="sv-SE" sz="1300" u="none" cap="none" strike="noStrike">
                <a:solidFill>
                  <a:schemeClr val="lt1"/>
                </a:solidFill>
                <a:latin typeface="Arial"/>
                <a:ea typeface="Arial"/>
                <a:cs typeface="Arial"/>
                <a:sym typeface="Arial"/>
              </a:rPr>
              <a:t>Year Split</a:t>
            </a:r>
            <a:r>
              <a:rPr b="0" i="0" lang="sv-SE" sz="1300" u="none" cap="none" strike="noStrike">
                <a:solidFill>
                  <a:schemeClr val="lt1"/>
                </a:solidFill>
                <a:latin typeface="Arial"/>
                <a:ea typeface="Arial"/>
                <a:cs typeface="Arial"/>
                <a:sym typeface="Arial"/>
              </a:rPr>
              <a:t>, corresponding to a </a:t>
            </a:r>
            <a:r>
              <a:rPr b="1" i="0" lang="sv-SE" sz="1300" u="none" cap="none" strike="noStrike">
                <a:solidFill>
                  <a:schemeClr val="lt1"/>
                </a:solidFill>
                <a:latin typeface="Arial"/>
                <a:ea typeface="Arial"/>
                <a:cs typeface="Arial"/>
                <a:sym typeface="Arial"/>
              </a:rPr>
              <a:t>100% utilisation rate</a:t>
            </a:r>
            <a:r>
              <a:rPr b="0" i="0" lang="sv-SE" sz="1300" u="none" cap="none" strike="noStrike">
                <a:solidFill>
                  <a:schemeClr val="lt1"/>
                </a:solidFill>
                <a:latin typeface="Arial"/>
                <a:ea typeface="Arial"/>
                <a:cs typeface="Arial"/>
                <a:sym typeface="Arial"/>
              </a:rPr>
              <a:t>).</a:t>
            </a:r>
            <a:endParaRPr b="0" i="0" sz="1300" u="none" cap="none" strike="noStrike">
              <a:solidFill>
                <a:schemeClr val="lt1"/>
              </a:solidFill>
              <a:latin typeface="Arial"/>
              <a:ea typeface="Arial"/>
              <a:cs typeface="Arial"/>
              <a:sym typeface="Arial"/>
            </a:endParaRPr>
          </a:p>
        </p:txBody>
      </p:sp>
      <p:sp>
        <p:nvSpPr>
          <p:cNvPr id="592" name="Google Shape;592;g3dc49cdea3c_0_480"/>
          <p:cNvSpPr/>
          <p:nvPr/>
        </p:nvSpPr>
        <p:spPr>
          <a:xfrm>
            <a:off x="3935792" y="1446346"/>
            <a:ext cx="4411800" cy="2207400"/>
          </a:xfrm>
          <a:prstGeom prst="roundRect">
            <a:avLst>
              <a:gd fmla="val 16667" name="adj"/>
            </a:avLst>
          </a:prstGeom>
          <a:solidFill>
            <a:srgbClr val="506CC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1000"/>
              </a:spcBef>
              <a:spcAft>
                <a:spcPts val="0"/>
              </a:spcAft>
              <a:buClr>
                <a:srgbClr val="000000"/>
              </a:buClr>
              <a:buSzPts val="1000"/>
              <a:buFont typeface="Arial"/>
              <a:buNone/>
            </a:pPr>
            <a:r>
              <a:t/>
            </a:r>
            <a:endParaRPr b="1" i="0" sz="1400" u="none" cap="none" strike="noStrike">
              <a:solidFill>
                <a:schemeClr val="lt1"/>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1400"/>
              <a:buFont typeface="Arial"/>
              <a:buNone/>
            </a:pPr>
            <a:r>
              <a:rPr b="1" i="0" lang="sv-SE" sz="1300" u="none" cap="none" strike="noStrike">
                <a:solidFill>
                  <a:schemeClr val="lt1"/>
                </a:solidFill>
                <a:latin typeface="Arial"/>
                <a:ea typeface="Arial"/>
                <a:cs typeface="Arial"/>
                <a:sym typeface="Arial"/>
              </a:rPr>
              <a:t>Industrial process emissions </a:t>
            </a:r>
            <a:r>
              <a:rPr b="0" i="0" lang="sv-SE" sz="1300" u="none" cap="none" strike="noStrike">
                <a:solidFill>
                  <a:schemeClr val="lt1"/>
                </a:solidFill>
                <a:latin typeface="Arial"/>
                <a:ea typeface="Arial"/>
                <a:cs typeface="Arial"/>
                <a:sym typeface="Arial"/>
              </a:rPr>
              <a:t>are critical to represent, as without them it is not possible to achieve </a:t>
            </a:r>
            <a:r>
              <a:rPr b="1" i="0" lang="sv-SE" sz="1300" u="none" cap="none" strike="noStrike">
                <a:solidFill>
                  <a:schemeClr val="lt1"/>
                </a:solidFill>
                <a:latin typeface="Arial"/>
                <a:ea typeface="Arial"/>
                <a:cs typeface="Arial"/>
                <a:sym typeface="Arial"/>
              </a:rPr>
              <a:t>full greenhouse gas emissions coverage</a:t>
            </a:r>
            <a:r>
              <a:rPr b="0" i="0" lang="sv-SE" sz="1300" u="none" cap="none" strike="noStrike">
                <a:solidFill>
                  <a:schemeClr val="lt1"/>
                </a:solidFill>
                <a:latin typeface="Arial"/>
                <a:ea typeface="Arial"/>
                <a:cs typeface="Arial"/>
                <a:sym typeface="Arial"/>
              </a:rPr>
              <a:t>. These emissions can be calculated using a top-down approach, if total sectoral emissions and production volumes are known, or a bottom-up approach using standard emission intensities where total emissions data is unavailable.</a:t>
            </a:r>
            <a:endParaRPr b="0" i="0" sz="1300" u="none" cap="none" strike="noStrike">
              <a:solidFill>
                <a:srgbClr val="000000"/>
              </a:solidFill>
              <a:latin typeface="Arial"/>
              <a:ea typeface="Arial"/>
              <a:cs typeface="Arial"/>
              <a:sym typeface="Arial"/>
            </a:endParaRPr>
          </a:p>
          <a:p>
            <a:pPr indent="0" lvl="0" marL="0" marR="0" rtl="0" algn="ctr">
              <a:lnSpc>
                <a:spcPct val="100000"/>
              </a:lnSpc>
              <a:spcBef>
                <a:spcPts val="100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93" name="Google Shape;593;g3dc49cdea3c_0_480"/>
          <p:cNvSpPr/>
          <p:nvPr/>
        </p:nvSpPr>
        <p:spPr>
          <a:xfrm>
            <a:off x="8573929" y="1446346"/>
            <a:ext cx="3104400" cy="2207400"/>
          </a:xfrm>
          <a:prstGeom prst="roundRect">
            <a:avLst>
              <a:gd fmla="val 16667" name="adj"/>
            </a:avLst>
          </a:prstGeom>
          <a:solidFill>
            <a:srgbClr val="634C9E"/>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1000"/>
              </a:spcBef>
              <a:spcAft>
                <a:spcPts val="0"/>
              </a:spcAft>
              <a:buClr>
                <a:srgbClr val="000000"/>
              </a:buClr>
              <a:buSzPts val="1000"/>
              <a:buFont typeface="Arial"/>
              <a:buNone/>
            </a:pPr>
            <a:r>
              <a:rPr b="0" i="0" lang="sv-SE" sz="1300" u="none" cap="none" strike="noStrike">
                <a:solidFill>
                  <a:schemeClr val="lt1"/>
                </a:solidFill>
                <a:latin typeface="Arial"/>
                <a:ea typeface="Arial"/>
                <a:cs typeface="Arial"/>
                <a:sym typeface="Arial"/>
              </a:rPr>
              <a:t>While </a:t>
            </a:r>
            <a:r>
              <a:rPr b="1" i="0" lang="sv-SE" sz="1300" u="none" cap="none" strike="noStrike">
                <a:solidFill>
                  <a:schemeClr val="lt1"/>
                </a:solidFill>
                <a:latin typeface="Arial"/>
                <a:ea typeface="Arial"/>
                <a:cs typeface="Arial"/>
                <a:sym typeface="Arial"/>
              </a:rPr>
              <a:t>motive power </a:t>
            </a:r>
            <a:r>
              <a:rPr b="0" i="0" lang="sv-SE" sz="1300" u="none" cap="none" strike="noStrike">
                <a:solidFill>
                  <a:schemeClr val="lt1"/>
                </a:solidFill>
                <a:latin typeface="Arial"/>
                <a:ea typeface="Arial"/>
                <a:cs typeface="Arial"/>
                <a:sym typeface="Arial"/>
              </a:rPr>
              <a:t>is an indispensable part of the industrial sector, in many cases it is </a:t>
            </a:r>
            <a:r>
              <a:rPr b="1" i="0" lang="sv-SE" sz="1300" u="none" cap="none" strike="noStrike">
                <a:solidFill>
                  <a:schemeClr val="lt1"/>
                </a:solidFill>
                <a:latin typeface="Arial"/>
                <a:ea typeface="Arial"/>
                <a:cs typeface="Arial"/>
                <a:sym typeface="Arial"/>
              </a:rPr>
              <a:t>not modelled separately</a:t>
            </a:r>
            <a:r>
              <a:rPr b="0" i="0" lang="sv-SE" sz="1300" u="none" cap="none" strike="noStrike">
                <a:solidFill>
                  <a:schemeClr val="lt1"/>
                </a:solidFill>
                <a:latin typeface="Arial"/>
                <a:ea typeface="Arial"/>
                <a:cs typeface="Arial"/>
                <a:sym typeface="Arial"/>
              </a:rPr>
              <a:t>. If it has largely been electrified, usually it is included within exogenous electricity demand. The </a:t>
            </a:r>
            <a:r>
              <a:rPr b="1" i="0" lang="sv-SE" sz="1300" u="none" cap="none" strike="noStrike">
                <a:solidFill>
                  <a:schemeClr val="lt1"/>
                </a:solidFill>
                <a:latin typeface="Arial"/>
                <a:ea typeface="Arial"/>
                <a:cs typeface="Arial"/>
                <a:sym typeface="Arial"/>
              </a:rPr>
              <a:t>mining sector </a:t>
            </a:r>
            <a:r>
              <a:rPr b="0" i="0" lang="sv-SE" sz="1300" u="none" cap="none" strike="noStrike">
                <a:solidFill>
                  <a:schemeClr val="lt1"/>
                </a:solidFill>
                <a:latin typeface="Arial"/>
                <a:ea typeface="Arial"/>
                <a:cs typeface="Arial"/>
                <a:sym typeface="Arial"/>
              </a:rPr>
              <a:t>is a notable exception.</a:t>
            </a:r>
            <a:endParaRPr b="0" i="0" sz="1300" u="none" cap="none" strike="noStrike">
              <a:solidFill>
                <a:schemeClr val="lt1"/>
              </a:solidFill>
              <a:latin typeface="Arial"/>
              <a:ea typeface="Arial"/>
              <a:cs typeface="Arial"/>
              <a:sym typeface="Arial"/>
            </a:endParaRPr>
          </a:p>
        </p:txBody>
      </p:sp>
      <p:sp>
        <p:nvSpPr>
          <p:cNvPr id="594" name="Google Shape;594;g3dc49cdea3c_0_480"/>
          <p:cNvSpPr/>
          <p:nvPr/>
        </p:nvSpPr>
        <p:spPr>
          <a:xfrm>
            <a:off x="5869504" y="4119871"/>
            <a:ext cx="5808900" cy="2207400"/>
          </a:xfrm>
          <a:prstGeom prst="roundRect">
            <a:avLst>
              <a:gd fmla="val 16667" name="adj"/>
            </a:avLst>
          </a:prstGeom>
          <a:solidFill>
            <a:srgbClr val="38761D"/>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1000"/>
              </a:spcBef>
              <a:spcAft>
                <a:spcPts val="0"/>
              </a:spcAft>
              <a:buClr>
                <a:srgbClr val="000000"/>
              </a:buClr>
              <a:buSzPts val="1000"/>
              <a:buFont typeface="Arial"/>
              <a:buNone/>
            </a:pPr>
            <a:r>
              <a:rPr b="1" i="0" lang="sv-SE" sz="1300" u="none" cap="none" strike="noStrike">
                <a:solidFill>
                  <a:schemeClr val="lt1"/>
                </a:solidFill>
                <a:latin typeface="Arial"/>
                <a:ea typeface="Arial"/>
                <a:cs typeface="Arial"/>
                <a:sym typeface="Arial"/>
              </a:rPr>
              <a:t>Industrial demands </a:t>
            </a:r>
            <a:r>
              <a:rPr b="0" i="0" lang="sv-SE" sz="1300" u="none" cap="none" strike="noStrike">
                <a:solidFill>
                  <a:schemeClr val="lt1"/>
                </a:solidFill>
                <a:latin typeface="Arial"/>
                <a:ea typeface="Arial"/>
                <a:cs typeface="Arial"/>
                <a:sym typeface="Arial"/>
              </a:rPr>
              <a:t>can be calculated using a </a:t>
            </a:r>
            <a:r>
              <a:rPr b="1" i="0" lang="sv-SE" sz="1300" u="none" cap="none" strike="noStrike">
                <a:solidFill>
                  <a:schemeClr val="lt1"/>
                </a:solidFill>
                <a:latin typeface="Arial"/>
                <a:ea typeface="Arial"/>
                <a:cs typeface="Arial"/>
                <a:sym typeface="Arial"/>
              </a:rPr>
              <a:t>top-down</a:t>
            </a:r>
            <a:r>
              <a:rPr b="0" i="0" lang="sv-SE" sz="1300" u="none" cap="none" strike="noStrike">
                <a:solidFill>
                  <a:schemeClr val="lt1"/>
                </a:solidFill>
                <a:latin typeface="Arial"/>
                <a:ea typeface="Arial"/>
                <a:cs typeface="Arial"/>
                <a:sym typeface="Arial"/>
              </a:rPr>
              <a:t> approach when actual output is known but energy use is unknown, or a </a:t>
            </a:r>
            <a:r>
              <a:rPr b="1" i="0" lang="sv-SE" sz="1300" u="none" cap="none" strike="noStrike">
                <a:solidFill>
                  <a:schemeClr val="lt1"/>
                </a:solidFill>
                <a:latin typeface="Arial"/>
                <a:ea typeface="Arial"/>
                <a:cs typeface="Arial"/>
                <a:sym typeface="Arial"/>
              </a:rPr>
              <a:t>bottom-up </a:t>
            </a:r>
            <a:r>
              <a:rPr b="0" i="0" lang="sv-SE" sz="1300" u="none" cap="none" strike="noStrike">
                <a:solidFill>
                  <a:schemeClr val="lt1"/>
                </a:solidFill>
                <a:latin typeface="Arial"/>
                <a:ea typeface="Arial"/>
                <a:cs typeface="Arial"/>
                <a:sym typeface="Arial"/>
              </a:rPr>
              <a:t>approach when energy use is known but output is unknown. When both output and energy use are available, </a:t>
            </a:r>
            <a:r>
              <a:rPr b="1" i="0" lang="sv-SE" sz="1300" u="none" cap="none" strike="noStrike">
                <a:solidFill>
                  <a:schemeClr val="lt1"/>
                </a:solidFill>
                <a:latin typeface="Arial"/>
                <a:ea typeface="Arial"/>
                <a:cs typeface="Arial"/>
                <a:sym typeface="Arial"/>
              </a:rPr>
              <a:t>conversion efficiencies can be calculated directly</a:t>
            </a:r>
            <a:r>
              <a:rPr b="0" i="0" lang="sv-SE" sz="1300" u="none" cap="none" strike="noStrike">
                <a:solidFill>
                  <a:schemeClr val="lt1"/>
                </a:solidFill>
                <a:latin typeface="Arial"/>
                <a:ea typeface="Arial"/>
                <a:cs typeface="Arial"/>
                <a:sym typeface="Arial"/>
              </a:rPr>
              <a:t>. In such cases, calculated efficiencies must be sense-checked against values reported in the literature. If they fall outside reasonable ranges, this may unintentionally advantage or disadvantage competing future technologies whose efficiencies are taken directly from literature sources.</a:t>
            </a:r>
            <a:endParaRPr b="0" i="0" sz="1300" u="none" cap="none" strike="noStrike">
              <a:solidFill>
                <a:srgbClr val="000000"/>
              </a:solidFill>
              <a:latin typeface="Arial"/>
              <a:ea typeface="Arial"/>
              <a:cs typeface="Arial"/>
              <a:sym typeface="Arial"/>
            </a:endParaRPr>
          </a:p>
        </p:txBody>
      </p:sp>
      <p:sp>
        <p:nvSpPr>
          <p:cNvPr id="595" name="Google Shape;595;g3dc49cdea3c_0_480"/>
          <p:cNvSpPr/>
          <p:nvPr/>
        </p:nvSpPr>
        <p:spPr>
          <a:xfrm>
            <a:off x="494679" y="4131871"/>
            <a:ext cx="5255700" cy="2207400"/>
          </a:xfrm>
          <a:prstGeom prst="roundRect">
            <a:avLst>
              <a:gd fmla="val 16667" name="adj"/>
            </a:avLst>
          </a:prstGeom>
          <a:solidFill>
            <a:srgbClr val="134F5C"/>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1000"/>
              </a:spcBef>
              <a:spcAft>
                <a:spcPts val="0"/>
              </a:spcAft>
              <a:buClr>
                <a:srgbClr val="000000"/>
              </a:buClr>
              <a:buSzPts val="1400"/>
              <a:buFont typeface="Arial"/>
              <a:buNone/>
            </a:pPr>
            <a:r>
              <a:rPr b="0" i="0" lang="sv-SE" sz="1300" u="none" cap="none" strike="noStrike">
                <a:solidFill>
                  <a:schemeClr val="lt1"/>
                </a:solidFill>
                <a:latin typeface="Arial"/>
                <a:ea typeface="Arial"/>
                <a:cs typeface="Arial"/>
                <a:sym typeface="Arial"/>
              </a:rPr>
              <a:t>The </a:t>
            </a:r>
            <a:r>
              <a:rPr b="1" i="0" lang="sv-SE" sz="1300" u="none" cap="none" strike="noStrike">
                <a:solidFill>
                  <a:schemeClr val="lt1"/>
                </a:solidFill>
                <a:latin typeface="Arial"/>
                <a:ea typeface="Arial"/>
                <a:cs typeface="Arial"/>
                <a:sym typeface="Arial"/>
              </a:rPr>
              <a:t>plant technology </a:t>
            </a:r>
            <a:r>
              <a:rPr b="0" i="0" lang="sv-SE" sz="1300" u="none" cap="none" strike="noStrike">
                <a:solidFill>
                  <a:schemeClr val="lt1"/>
                </a:solidFill>
                <a:latin typeface="Arial"/>
                <a:ea typeface="Arial"/>
                <a:cs typeface="Arial"/>
                <a:sym typeface="Arial"/>
              </a:rPr>
              <a:t>shown in the previous slides is not strictly necessary; it is a dummy technology introduced to facilitate model functionality. Its main advantage is that it allows a </a:t>
            </a:r>
            <a:r>
              <a:rPr b="1" i="0" lang="sv-SE" sz="1300" u="none" cap="none" strike="noStrike">
                <a:solidFill>
                  <a:schemeClr val="lt1"/>
                </a:solidFill>
                <a:latin typeface="Arial"/>
                <a:ea typeface="Arial"/>
                <a:cs typeface="Arial"/>
                <a:sym typeface="Arial"/>
              </a:rPr>
              <a:t>single final demand </a:t>
            </a:r>
            <a:r>
              <a:rPr b="0" i="0" lang="sv-SE" sz="1300" u="none" cap="none" strike="noStrike">
                <a:solidFill>
                  <a:schemeClr val="lt1"/>
                </a:solidFill>
                <a:latin typeface="Arial"/>
                <a:ea typeface="Arial"/>
                <a:cs typeface="Arial"/>
                <a:sym typeface="Arial"/>
              </a:rPr>
              <a:t>to be defined, with fixed ratios used to represent all other inputs. In this way, any change in demand projections </a:t>
            </a:r>
            <a:r>
              <a:rPr b="1" i="0" lang="sv-SE" sz="1300" u="none" cap="none" strike="noStrike">
                <a:solidFill>
                  <a:schemeClr val="lt1"/>
                </a:solidFill>
                <a:latin typeface="Arial"/>
                <a:ea typeface="Arial"/>
                <a:cs typeface="Arial"/>
                <a:sym typeface="Arial"/>
              </a:rPr>
              <a:t>automatically drives all associated inputs</a:t>
            </a:r>
            <a:r>
              <a:rPr b="0" i="0" lang="sv-SE" sz="1300" u="none" cap="none" strike="noStrike">
                <a:solidFill>
                  <a:schemeClr val="lt1"/>
                </a:solidFill>
                <a:latin typeface="Arial"/>
                <a:ea typeface="Arial"/>
                <a:cs typeface="Arial"/>
                <a:sym typeface="Arial"/>
              </a:rPr>
              <a:t>. Without the plant technology, separate final demands would need to be defined for each input, increasing complexity and maintenance effort.</a:t>
            </a:r>
            <a:endParaRPr b="0" i="0" sz="1300" u="none" cap="none" strike="noStrike">
              <a:solidFill>
                <a:srgbClr val="000000"/>
              </a:solidFill>
              <a:latin typeface="Arial"/>
              <a:ea typeface="Arial"/>
              <a:cs typeface="Arial"/>
              <a:sym typeface="Arial"/>
            </a:endParaRPr>
          </a:p>
        </p:txBody>
      </p:sp>
      <p:sp>
        <p:nvSpPr>
          <p:cNvPr id="596" name="Google Shape;596;g3dc49cdea3c_0_480"/>
          <p:cNvSpPr txBox="1"/>
          <p:nvPr/>
        </p:nvSpPr>
        <p:spPr>
          <a:xfrm>
            <a:off x="580379" y="1042880"/>
            <a:ext cx="29595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sv-SE" sz="1500" u="none" cap="none" strike="noStrike">
                <a:solidFill>
                  <a:srgbClr val="012069"/>
                </a:solidFill>
                <a:latin typeface="Arial"/>
                <a:ea typeface="Arial"/>
                <a:cs typeface="Arial"/>
                <a:sym typeface="Arial"/>
              </a:rPr>
              <a:t>DEMAND PROFILE</a:t>
            </a:r>
            <a:endParaRPr b="1" i="0" sz="1500" u="none" cap="none" strike="noStrike">
              <a:solidFill>
                <a:srgbClr val="012069"/>
              </a:solidFill>
              <a:latin typeface="Arial"/>
              <a:ea typeface="Arial"/>
              <a:cs typeface="Arial"/>
              <a:sym typeface="Arial"/>
            </a:endParaRPr>
          </a:p>
        </p:txBody>
      </p:sp>
      <p:sp>
        <p:nvSpPr>
          <p:cNvPr id="597" name="Google Shape;597;g3dc49cdea3c_0_480"/>
          <p:cNvSpPr txBox="1"/>
          <p:nvPr/>
        </p:nvSpPr>
        <p:spPr>
          <a:xfrm>
            <a:off x="4733504" y="1042880"/>
            <a:ext cx="30000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sv-SE" sz="1500" u="none" cap="none" strike="noStrike">
                <a:solidFill>
                  <a:srgbClr val="506CC9"/>
                </a:solidFill>
                <a:latin typeface="Arial"/>
                <a:ea typeface="Arial"/>
                <a:cs typeface="Arial"/>
                <a:sym typeface="Arial"/>
              </a:rPr>
              <a:t>PROCESS EMISSIONS</a:t>
            </a:r>
            <a:endParaRPr b="1" i="0" sz="1500" u="none" cap="none" strike="noStrike">
              <a:solidFill>
                <a:srgbClr val="506CC9"/>
              </a:solidFill>
              <a:latin typeface="Arial"/>
              <a:ea typeface="Arial"/>
              <a:cs typeface="Arial"/>
              <a:sym typeface="Arial"/>
            </a:endParaRPr>
          </a:p>
        </p:txBody>
      </p:sp>
      <p:sp>
        <p:nvSpPr>
          <p:cNvPr id="598" name="Google Shape;598;g3dc49cdea3c_0_480"/>
          <p:cNvSpPr txBox="1"/>
          <p:nvPr/>
        </p:nvSpPr>
        <p:spPr>
          <a:xfrm>
            <a:off x="1622529" y="3750205"/>
            <a:ext cx="30000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sv-SE" sz="1500" u="none" cap="none" strike="noStrike">
                <a:solidFill>
                  <a:srgbClr val="134F5C"/>
                </a:solidFill>
                <a:latin typeface="Arial"/>
                <a:ea typeface="Arial"/>
                <a:cs typeface="Arial"/>
                <a:sym typeface="Arial"/>
              </a:rPr>
              <a:t>PLANT TECHNOLOGY</a:t>
            </a:r>
            <a:endParaRPr b="1" i="0" sz="1500" u="none" cap="none" strike="noStrike">
              <a:solidFill>
                <a:srgbClr val="134F5C"/>
              </a:solidFill>
              <a:latin typeface="Arial"/>
              <a:ea typeface="Arial"/>
              <a:cs typeface="Arial"/>
              <a:sym typeface="Arial"/>
            </a:endParaRPr>
          </a:p>
        </p:txBody>
      </p:sp>
      <p:sp>
        <p:nvSpPr>
          <p:cNvPr id="599" name="Google Shape;599;g3dc49cdea3c_0_480"/>
          <p:cNvSpPr txBox="1"/>
          <p:nvPr/>
        </p:nvSpPr>
        <p:spPr>
          <a:xfrm>
            <a:off x="6544594" y="3750196"/>
            <a:ext cx="44778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sv-SE" sz="1500" u="none" cap="none" strike="noStrike">
                <a:solidFill>
                  <a:srgbClr val="38761D"/>
                </a:solidFill>
                <a:latin typeface="Arial"/>
                <a:ea typeface="Arial"/>
                <a:cs typeface="Arial"/>
                <a:sym typeface="Arial"/>
              </a:rPr>
              <a:t>BOTTOM-UP VS TOP-DOWN DEMAND</a:t>
            </a:r>
            <a:endParaRPr b="1" i="0" sz="1500" u="none" cap="none" strike="noStrike">
              <a:solidFill>
                <a:srgbClr val="38761D"/>
              </a:solidFill>
              <a:latin typeface="Arial"/>
              <a:ea typeface="Arial"/>
              <a:cs typeface="Arial"/>
              <a:sym typeface="Arial"/>
            </a:endParaRPr>
          </a:p>
        </p:txBody>
      </p:sp>
      <p:sp>
        <p:nvSpPr>
          <p:cNvPr id="600" name="Google Shape;600;g3dc49cdea3c_0_480"/>
          <p:cNvSpPr txBox="1"/>
          <p:nvPr/>
        </p:nvSpPr>
        <p:spPr>
          <a:xfrm>
            <a:off x="8626129" y="1042880"/>
            <a:ext cx="30000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sv-SE" sz="1500" u="none" cap="none" strike="noStrike">
                <a:solidFill>
                  <a:srgbClr val="634C9E"/>
                </a:solidFill>
                <a:latin typeface="Arial"/>
                <a:ea typeface="Arial"/>
                <a:cs typeface="Arial"/>
                <a:sym typeface="Arial"/>
              </a:rPr>
              <a:t>MOTIVE POWER</a:t>
            </a:r>
            <a:endParaRPr b="1" i="0" sz="1500" u="none" cap="none" strike="noStrike">
              <a:solidFill>
                <a:srgbClr val="634C9E"/>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g3dc49cdea3c_0_496"/>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607" name="Google Shape;607;g3dc49cdea3c_0_496"/>
          <p:cNvSpPr txBox="1"/>
          <p:nvPr>
            <p:ph type="title"/>
          </p:nvPr>
        </p:nvSpPr>
        <p:spPr>
          <a:xfrm>
            <a:off x="576000" y="288000"/>
            <a:ext cx="11079300" cy="576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a:solidFill>
                  <a:srgbClr val="FF0000"/>
                </a:solidFill>
              </a:rPr>
              <a:t>Practical Exercise</a:t>
            </a:r>
            <a:endParaRPr sz="2800">
              <a:solidFill>
                <a:srgbClr val="FF0000"/>
              </a:solidFill>
            </a:endParaRPr>
          </a:p>
        </p:txBody>
      </p:sp>
      <p:sp>
        <p:nvSpPr>
          <p:cNvPr id="608" name="Google Shape;608;g3dc49cdea3c_0_496"/>
          <p:cNvSpPr txBox="1"/>
          <p:nvPr/>
        </p:nvSpPr>
        <p:spPr>
          <a:xfrm>
            <a:off x="719125" y="1178138"/>
            <a:ext cx="10515600" cy="1923900"/>
          </a:xfrm>
          <a:prstGeom prst="rect">
            <a:avLst/>
          </a:prstGeom>
          <a:solidFill>
            <a:srgbClr val="DDE7FF"/>
          </a:solidFill>
          <a:ln cap="flat" cmpd="sng" w="2857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1" lang="sv-SE" sz="1700" u="none" cap="none" strike="noStrike">
                <a:solidFill>
                  <a:srgbClr val="000000"/>
                </a:solidFill>
                <a:latin typeface="Arial"/>
                <a:ea typeface="Arial"/>
                <a:cs typeface="Arial"/>
                <a:sym typeface="Arial"/>
              </a:rPr>
              <a:t>You are building the industrial sector of a CLEWs++ model for the country of </a:t>
            </a:r>
            <a:r>
              <a:rPr b="1" i="1" lang="sv-SE" sz="1700" u="none" cap="none" strike="noStrike">
                <a:solidFill>
                  <a:srgbClr val="000000"/>
                </a:solidFill>
                <a:latin typeface="Arial"/>
                <a:ea typeface="Arial"/>
                <a:cs typeface="Arial"/>
                <a:sym typeface="Arial"/>
              </a:rPr>
              <a:t>Genovia</a:t>
            </a:r>
            <a:r>
              <a:rPr b="0" i="1" lang="sv-SE" sz="17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1"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sv-SE" sz="1700" u="none" cap="none" strike="noStrike">
                <a:solidFill>
                  <a:srgbClr val="000000"/>
                </a:solidFill>
                <a:latin typeface="Arial"/>
                <a:ea typeface="Arial"/>
                <a:cs typeface="Arial"/>
                <a:sym typeface="Arial"/>
              </a:rPr>
              <a:t>The cement sector is required to decarbonise, and two technology options are available: coal-fired kilns with CCS and gas-fired kilns with CCS. Both technologies have a CO₂ capture rate of 90%, and all other techno-economic parameters are assumed to be identical. The cost of coal is </a:t>
            </a:r>
            <a:r>
              <a:rPr b="1" i="0" lang="sv-SE" sz="1700" u="none" cap="none" strike="noStrike">
                <a:solidFill>
                  <a:srgbClr val="000000"/>
                </a:solidFill>
                <a:latin typeface="Arial"/>
                <a:ea typeface="Arial"/>
                <a:cs typeface="Arial"/>
                <a:sym typeface="Arial"/>
              </a:rPr>
              <a:t>2.3 MUSD/PJ</a:t>
            </a:r>
            <a:r>
              <a:rPr b="0" i="0" lang="sv-SE" sz="1700" u="none" cap="none" strike="noStrike">
                <a:solidFill>
                  <a:srgbClr val="000000"/>
                </a:solidFill>
                <a:latin typeface="Arial"/>
                <a:ea typeface="Arial"/>
                <a:cs typeface="Arial"/>
                <a:sym typeface="Arial"/>
              </a:rPr>
              <a:t>, while the cost of natural gas is </a:t>
            </a:r>
            <a:r>
              <a:rPr b="1" i="0" lang="sv-SE" sz="1700" u="none" cap="none" strike="noStrike">
                <a:solidFill>
                  <a:srgbClr val="000000"/>
                </a:solidFill>
                <a:latin typeface="Arial"/>
                <a:ea typeface="Arial"/>
                <a:cs typeface="Arial"/>
                <a:sym typeface="Arial"/>
              </a:rPr>
              <a:t>6.4 MUSD/PJ</a:t>
            </a:r>
            <a:r>
              <a:rPr b="0" i="0" lang="sv-SE" sz="1700" u="none" cap="none" strike="noStrike">
                <a:solidFill>
                  <a:srgbClr val="000000"/>
                </a:solidFill>
                <a:latin typeface="Arial"/>
                <a:ea typeface="Arial"/>
                <a:cs typeface="Arial"/>
                <a:sym typeface="Arial"/>
              </a:rPr>
              <a:t>. The emission intensities are </a:t>
            </a:r>
            <a:r>
              <a:rPr b="1" i="0" lang="sv-SE" sz="1700" u="none" cap="none" strike="noStrike">
                <a:solidFill>
                  <a:srgbClr val="000000"/>
                </a:solidFill>
                <a:latin typeface="Arial"/>
                <a:ea typeface="Arial"/>
                <a:cs typeface="Arial"/>
                <a:sym typeface="Arial"/>
              </a:rPr>
              <a:t>0.092 Mt CO₂/PJ</a:t>
            </a:r>
            <a:r>
              <a:rPr b="0" i="0" lang="sv-SE" sz="1700" u="none" cap="none" strike="noStrike">
                <a:solidFill>
                  <a:srgbClr val="000000"/>
                </a:solidFill>
                <a:latin typeface="Arial"/>
                <a:ea typeface="Arial"/>
                <a:cs typeface="Arial"/>
                <a:sym typeface="Arial"/>
              </a:rPr>
              <a:t> for coal and </a:t>
            </a:r>
            <a:r>
              <a:rPr b="1" i="0" lang="sv-SE" sz="1700" u="none" cap="none" strike="noStrike">
                <a:solidFill>
                  <a:srgbClr val="000000"/>
                </a:solidFill>
                <a:latin typeface="Arial"/>
                <a:ea typeface="Arial"/>
                <a:cs typeface="Arial"/>
                <a:sym typeface="Arial"/>
              </a:rPr>
              <a:t>0.056 Mt CO₂/PJ</a:t>
            </a:r>
            <a:r>
              <a:rPr b="0" i="0" lang="sv-SE" sz="1700" u="none" cap="none" strike="noStrike">
                <a:solidFill>
                  <a:srgbClr val="000000"/>
                </a:solidFill>
                <a:latin typeface="Arial"/>
                <a:ea typeface="Arial"/>
                <a:cs typeface="Arial"/>
                <a:sym typeface="Arial"/>
              </a:rPr>
              <a:t> for natural gas, respectively.</a:t>
            </a:r>
            <a:endParaRPr b="0" i="0" sz="1700" u="none" cap="none" strike="noStrike">
              <a:solidFill>
                <a:srgbClr val="000000"/>
              </a:solidFill>
              <a:latin typeface="Arial"/>
              <a:ea typeface="Arial"/>
              <a:cs typeface="Arial"/>
              <a:sym typeface="Arial"/>
            </a:endParaRPr>
          </a:p>
        </p:txBody>
      </p:sp>
      <p:sp>
        <p:nvSpPr>
          <p:cNvPr id="609" name="Google Shape;609;g3dc49cdea3c_0_496"/>
          <p:cNvSpPr txBox="1"/>
          <p:nvPr/>
        </p:nvSpPr>
        <p:spPr>
          <a:xfrm>
            <a:off x="821204" y="3924489"/>
            <a:ext cx="9824700" cy="877200"/>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00000"/>
              </a:lnSpc>
              <a:spcBef>
                <a:spcPts val="0"/>
              </a:spcBef>
              <a:spcAft>
                <a:spcPts val="0"/>
              </a:spcAft>
              <a:buClr>
                <a:srgbClr val="000000"/>
              </a:buClr>
              <a:buSzPts val="1700"/>
              <a:buFont typeface="Arial"/>
              <a:buAutoNum type="alphaUcPeriod"/>
            </a:pPr>
            <a:r>
              <a:rPr b="0" i="0" lang="sv-SE" sz="1700" u="none" cap="none" strike="noStrike">
                <a:solidFill>
                  <a:srgbClr val="000000"/>
                </a:solidFill>
                <a:latin typeface="Arial"/>
                <a:ea typeface="Arial"/>
                <a:cs typeface="Arial"/>
                <a:sym typeface="Arial"/>
              </a:rPr>
              <a:t>You are asked to explain and calculate under what conditions gas-fired kilns will become more competitive than coal-fired kilns.</a:t>
            </a:r>
            <a:endParaRPr b="0" i="0" sz="14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1700"/>
              <a:buFont typeface="Arial"/>
              <a:buAutoNum type="alphaUcPeriod"/>
            </a:pPr>
            <a:r>
              <a:rPr b="0" i="0" lang="sv-SE" sz="1700" u="none" cap="none" strike="noStrike">
                <a:solidFill>
                  <a:srgbClr val="000000"/>
                </a:solidFill>
                <a:latin typeface="Arial"/>
                <a:ea typeface="Arial"/>
                <a:cs typeface="Arial"/>
                <a:sym typeface="Arial"/>
              </a:rPr>
              <a:t>How can these conditions be implemented in the model?</a:t>
            </a:r>
            <a:endParaRPr b="0" i="0" sz="1700" u="none" cap="none" strike="noStrike">
              <a:solidFill>
                <a:srgbClr val="000000"/>
              </a:solidFill>
              <a:latin typeface="Arial"/>
              <a:ea typeface="Arial"/>
              <a:cs typeface="Arial"/>
              <a:sym typeface="Arial"/>
            </a:endParaRPr>
          </a:p>
        </p:txBody>
      </p:sp>
      <p:sp>
        <p:nvSpPr>
          <p:cNvPr id="610" name="Google Shape;610;g3dc49cdea3c_0_496"/>
          <p:cNvSpPr txBox="1"/>
          <p:nvPr/>
        </p:nvSpPr>
        <p:spPr>
          <a:xfrm>
            <a:off x="719129" y="3220225"/>
            <a:ext cx="9697200" cy="677100"/>
          </a:xfrm>
          <a:prstGeom prst="rect">
            <a:avLst/>
          </a:prstGeom>
          <a:noFill/>
          <a:ln>
            <a:noFill/>
          </a:ln>
        </p:spPr>
        <p:txBody>
          <a:bodyPr anchorCtr="0" anchor="t" bIns="45700" lIns="0" spcFirstLastPara="1" rIns="91425" wrap="square" tIns="45700">
            <a:spAutoFit/>
          </a:bodyPr>
          <a:lstStyle/>
          <a:p>
            <a:pPr indent="0" lvl="0" marL="0" marR="0" rtl="0" algn="just">
              <a:lnSpc>
                <a:spcPct val="100000"/>
              </a:lnSpc>
              <a:spcBef>
                <a:spcPts val="0"/>
              </a:spcBef>
              <a:spcAft>
                <a:spcPts val="0"/>
              </a:spcAft>
              <a:buClr>
                <a:srgbClr val="000000"/>
              </a:buClr>
              <a:buSzPts val="1900"/>
              <a:buFont typeface="Arial"/>
              <a:buNone/>
            </a:pPr>
            <a:r>
              <a:rPr b="1" i="0" lang="sv-SE" sz="1900" u="none" cap="none" strike="noStrike">
                <a:solidFill>
                  <a:srgbClr val="000000"/>
                </a:solidFill>
                <a:latin typeface="Arial"/>
                <a:ea typeface="Arial"/>
                <a:cs typeface="Arial"/>
                <a:sym typeface="Arial"/>
              </a:rPr>
              <a:t>Assessing technology choice in the cement sector under decarbonisation conditions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g3dc49cdea3c_0_514"/>
          <p:cNvSpPr txBox="1"/>
          <p:nvPr>
            <p:ph type="ctrTitle"/>
          </p:nvPr>
        </p:nvSpPr>
        <p:spPr>
          <a:xfrm flipH="1">
            <a:off x="4185363" y="0"/>
            <a:ext cx="3648000" cy="6858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800"/>
              <a:buNone/>
            </a:pPr>
            <a:r>
              <a:rPr lang="sv-SE"/>
              <a:t>Thank you</a:t>
            </a:r>
            <a:endParaRPr/>
          </a:p>
        </p:txBody>
      </p:sp>
      <p:sp>
        <p:nvSpPr>
          <p:cNvPr id="616" name="Google Shape;616;g3dc49cdea3c_0_514"/>
          <p:cNvSpPr txBox="1"/>
          <p:nvPr>
            <p:ph idx="1" type="subTitle"/>
          </p:nvPr>
        </p:nvSpPr>
        <p:spPr>
          <a:xfrm>
            <a:off x="6009375" y="5795916"/>
            <a:ext cx="6176100" cy="10620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3600"/>
              <a:buNone/>
            </a:pPr>
            <a:r>
              <a:rPr lang="sv-SE"/>
              <a:t>www.climatecompatiblegrowth.com</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g3dc49cdea3c_0_505"/>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623" name="Google Shape;623;g3dc49cdea3c_0_505"/>
          <p:cNvSpPr txBox="1"/>
          <p:nvPr/>
        </p:nvSpPr>
        <p:spPr>
          <a:xfrm>
            <a:off x="835428" y="1786512"/>
            <a:ext cx="9737400" cy="40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
        <p:nvSpPr>
          <p:cNvPr id="624" name="Google Shape;624;g3dc49cdea3c_0_505"/>
          <p:cNvSpPr txBox="1"/>
          <p:nvPr>
            <p:ph type="title"/>
          </p:nvPr>
        </p:nvSpPr>
        <p:spPr>
          <a:xfrm>
            <a:off x="576000" y="288000"/>
            <a:ext cx="11079300" cy="576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a:solidFill>
                  <a:srgbClr val="FF0000"/>
                </a:solidFill>
              </a:rPr>
              <a:t>Answers to the Practical Exercise</a:t>
            </a:r>
            <a:endParaRPr sz="2800">
              <a:solidFill>
                <a:srgbClr val="FF0000"/>
              </a:solidFill>
            </a:endParaRPr>
          </a:p>
        </p:txBody>
      </p:sp>
      <p:sp>
        <p:nvSpPr>
          <p:cNvPr id="625" name="Google Shape;625;g3dc49cdea3c_0_505"/>
          <p:cNvSpPr txBox="1"/>
          <p:nvPr/>
        </p:nvSpPr>
        <p:spPr>
          <a:xfrm>
            <a:off x="648000" y="1030258"/>
            <a:ext cx="10515600" cy="384900"/>
          </a:xfrm>
          <a:prstGeom prst="rect">
            <a:avLst/>
          </a:prstGeom>
          <a:solidFill>
            <a:srgbClr val="DDE7FF"/>
          </a:solidFill>
          <a:ln cap="flat" cmpd="sng" w="2857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900"/>
              <a:buFont typeface="Arial"/>
              <a:buNone/>
            </a:pPr>
            <a:r>
              <a:rPr b="1" i="0" lang="sv-SE" sz="1900" u="none" cap="none" strike="noStrike">
                <a:solidFill>
                  <a:schemeClr val="dk1"/>
                </a:solidFill>
                <a:latin typeface="Arial"/>
                <a:ea typeface="Arial"/>
                <a:cs typeface="Arial"/>
                <a:sym typeface="Arial"/>
              </a:rPr>
              <a:t>Assessing technology choice in the cement sector under decarbonisation conditions</a:t>
            </a:r>
            <a:endParaRPr b="0" i="0" sz="1400" u="none" cap="none" strike="noStrike">
              <a:solidFill>
                <a:srgbClr val="000000"/>
              </a:solidFill>
              <a:latin typeface="Arial"/>
              <a:ea typeface="Arial"/>
              <a:cs typeface="Arial"/>
              <a:sym typeface="Arial"/>
            </a:endParaRPr>
          </a:p>
        </p:txBody>
      </p:sp>
      <p:sp>
        <p:nvSpPr>
          <p:cNvPr id="626" name="Google Shape;626;g3dc49cdea3c_0_505"/>
          <p:cNvSpPr txBox="1"/>
          <p:nvPr/>
        </p:nvSpPr>
        <p:spPr>
          <a:xfrm>
            <a:off x="576000" y="1662621"/>
            <a:ext cx="10515600" cy="4802400"/>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00000"/>
              </a:lnSpc>
              <a:spcBef>
                <a:spcPts val="0"/>
              </a:spcBef>
              <a:spcAft>
                <a:spcPts val="0"/>
              </a:spcAft>
              <a:buClr>
                <a:srgbClr val="000000"/>
              </a:buClr>
              <a:buSzPts val="1700"/>
              <a:buFont typeface="Arial"/>
              <a:buAutoNum type="alphaUcPeriod"/>
            </a:pPr>
            <a:r>
              <a:rPr b="0" i="0" lang="sv-SE" sz="1700" u="none" cap="none" strike="noStrike">
                <a:solidFill>
                  <a:srgbClr val="000000"/>
                </a:solidFill>
                <a:latin typeface="Arial"/>
                <a:ea typeface="Arial"/>
                <a:cs typeface="Arial"/>
                <a:sym typeface="Arial"/>
              </a:rPr>
              <a:t>Given that all other techno-economic parameters are identical, the factor that determines whether gas-fired kilns are more competitive than coal-fired kilns is the compound fuel price, defined as the sum of the actual fuel price and the </a:t>
            </a:r>
            <a:r>
              <a:rPr b="1" i="0" lang="sv-SE" sz="1700" u="none" cap="none" strike="noStrike">
                <a:solidFill>
                  <a:srgbClr val="000000"/>
                </a:solidFill>
                <a:latin typeface="Arial"/>
                <a:ea typeface="Arial"/>
                <a:cs typeface="Arial"/>
                <a:sym typeface="Arial"/>
              </a:rPr>
              <a:t>carbon cost</a:t>
            </a:r>
            <a:r>
              <a:rPr b="0" i="0" lang="sv-SE" sz="1700" u="none" cap="none" strike="noStrike">
                <a:solidFill>
                  <a:srgbClr val="000000"/>
                </a:solidFill>
                <a:latin typeface="Arial"/>
                <a:ea typeface="Arial"/>
                <a:cs typeface="Arial"/>
                <a:sym typeface="Arial"/>
              </a:rPr>
              <a:t>. Since the actual fuel prices are fixed, the determining variable is the carbon price. Gas-fired kilns become competitive when:</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1" i="0" lang="sv-SE" sz="1700" u="none" cap="none" strike="noStrike">
                <a:solidFill>
                  <a:srgbClr val="000000"/>
                </a:solidFill>
                <a:latin typeface="Arial"/>
                <a:ea typeface="Arial"/>
                <a:cs typeface="Arial"/>
                <a:sym typeface="Arial"/>
              </a:rPr>
              <a:t>𝑃gas + (𝐸gas × C × (1 − 𝐶𝑅)) × 𝐶  ≤  𝑃coal + (𝐸coal × C × (1 − 𝐶𝑅)) × 𝐶Pgas</a:t>
            </a:r>
            <a:endParaRPr b="1" i="0" sz="1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0" i="0" lang="sv-SE" sz="1700" u="none" cap="none" strike="noStrike">
                <a:solidFill>
                  <a:srgbClr val="000000"/>
                </a:solidFill>
                <a:latin typeface="Arial"/>
                <a:ea typeface="Arial"/>
                <a:cs typeface="Arial"/>
                <a:sym typeface="Arial"/>
              </a:rPr>
              <a:t>Where: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0" i="0" lang="sv-SE" sz="1700" u="none" cap="none" strike="noStrike">
                <a:solidFill>
                  <a:srgbClr val="000000"/>
                </a:solidFill>
                <a:latin typeface="Arial"/>
                <a:ea typeface="Arial"/>
                <a:cs typeface="Arial"/>
                <a:sym typeface="Arial"/>
              </a:rPr>
              <a:t>P = fuel price (MUSD/PJ)</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0" i="0" lang="sv-SE" sz="1700" u="none" cap="none" strike="noStrike">
                <a:solidFill>
                  <a:srgbClr val="000000"/>
                </a:solidFill>
                <a:latin typeface="Arial"/>
                <a:ea typeface="Arial"/>
                <a:cs typeface="Arial"/>
                <a:sym typeface="Arial"/>
              </a:rPr>
              <a:t>E = emission intensity (Mt CO₂/PJ)</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0" i="0" lang="sv-SE" sz="1700" u="none" cap="none" strike="noStrike">
                <a:solidFill>
                  <a:srgbClr val="000000"/>
                </a:solidFill>
                <a:latin typeface="Arial"/>
                <a:ea typeface="Arial"/>
                <a:cs typeface="Arial"/>
                <a:sym typeface="Arial"/>
              </a:rPr>
              <a:t>CR = CO₂ capture rate (here 90%)</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0" i="0" lang="sv-SE" sz="1700" u="none" cap="none" strike="noStrike">
                <a:solidFill>
                  <a:srgbClr val="000000"/>
                </a:solidFill>
                <a:latin typeface="Arial"/>
                <a:ea typeface="Arial"/>
                <a:cs typeface="Arial"/>
                <a:sym typeface="Arial"/>
              </a:rPr>
              <a:t>C = carbon price (MUSD/Mt CO₂)</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1" i="0" sz="17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rPr b="1" i="0" lang="sv-SE" sz="1700" u="none" cap="none" strike="noStrike">
                <a:solidFill>
                  <a:schemeClr val="dk1"/>
                </a:solidFill>
                <a:latin typeface="Arial"/>
                <a:ea typeface="Arial"/>
                <a:cs typeface="Arial"/>
                <a:sym typeface="Arial"/>
              </a:rPr>
              <a:t>6.4 + (</a:t>
            </a:r>
            <a:r>
              <a:rPr b="1" i="0" lang="sv-SE" sz="1700" u="none" cap="none" strike="noStrike">
                <a:solidFill>
                  <a:srgbClr val="000000"/>
                </a:solidFill>
                <a:latin typeface="Arial"/>
                <a:ea typeface="Arial"/>
                <a:cs typeface="Arial"/>
                <a:sym typeface="Arial"/>
              </a:rPr>
              <a:t>0.056 * C * (1 − 0.9) ≤ 2.3 + (0.092 * C * (1 − 0.9)</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1" i="0" lang="sv-SE" sz="1700" u="none" cap="none" strike="noStrike">
                <a:solidFill>
                  <a:schemeClr val="dk1"/>
                </a:solidFill>
                <a:latin typeface="Arial"/>
                <a:ea typeface="Arial"/>
                <a:cs typeface="Arial"/>
                <a:sym typeface="Arial"/>
              </a:rPr>
              <a:t>C ≥ 1138.9</a:t>
            </a:r>
            <a:endParaRPr b="0" i="0" sz="17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0" i="0" lang="sv-SE" sz="1700" u="none" cap="none" strike="noStrike">
                <a:solidFill>
                  <a:schemeClr val="dk1"/>
                </a:solidFill>
                <a:latin typeface="Arial"/>
                <a:ea typeface="Arial"/>
                <a:cs typeface="Arial"/>
                <a:sym typeface="Arial"/>
              </a:rPr>
              <a:t>B. This carbon price can be set up either explicitly using the </a:t>
            </a:r>
            <a:r>
              <a:rPr b="1" i="0" lang="sv-SE" sz="1700" u="none" cap="none" strike="noStrike">
                <a:solidFill>
                  <a:schemeClr val="dk1"/>
                </a:solidFill>
                <a:latin typeface="Arial"/>
                <a:ea typeface="Arial"/>
                <a:cs typeface="Arial"/>
                <a:sym typeface="Arial"/>
              </a:rPr>
              <a:t>Emissions Penalty </a:t>
            </a:r>
            <a:r>
              <a:rPr b="0" i="0" lang="sv-SE" sz="1700" u="none" cap="none" strike="noStrike">
                <a:solidFill>
                  <a:schemeClr val="dk1"/>
                </a:solidFill>
                <a:latin typeface="Arial"/>
                <a:ea typeface="Arial"/>
                <a:cs typeface="Arial"/>
                <a:sym typeface="Arial"/>
              </a:rPr>
              <a:t>parameter or implicitly by setting up an </a:t>
            </a:r>
            <a:r>
              <a:rPr b="1" i="0" lang="sv-SE" sz="1700" u="none" cap="none" strike="noStrike">
                <a:solidFill>
                  <a:schemeClr val="dk1"/>
                </a:solidFill>
                <a:latin typeface="Arial"/>
                <a:ea typeface="Arial"/>
                <a:cs typeface="Arial"/>
                <a:sym typeface="Arial"/>
              </a:rPr>
              <a:t>Annual Emission Limit </a:t>
            </a:r>
            <a:r>
              <a:rPr b="0" i="0" lang="sv-SE" sz="1700" u="none" cap="none" strike="noStrike">
                <a:solidFill>
                  <a:schemeClr val="dk1"/>
                </a:solidFill>
                <a:latin typeface="Arial"/>
                <a:ea typeface="Arial"/>
                <a:cs typeface="Arial"/>
                <a:sym typeface="Arial"/>
              </a:rPr>
              <a:t>or a </a:t>
            </a:r>
            <a:r>
              <a:rPr b="1" i="0" lang="sv-SE" sz="1700" u="none" cap="none" strike="noStrike">
                <a:solidFill>
                  <a:schemeClr val="dk1"/>
                </a:solidFill>
                <a:latin typeface="Arial"/>
                <a:ea typeface="Arial"/>
                <a:cs typeface="Arial"/>
                <a:sym typeface="Arial"/>
              </a:rPr>
              <a:t>Model Period Emission Limit</a:t>
            </a:r>
            <a:r>
              <a:rPr b="0" i="0" lang="sv-SE" sz="1700" u="none" cap="none" strike="noStrike">
                <a:solidFill>
                  <a:schemeClr val="dk1"/>
                </a:solidFill>
                <a:latin typeface="Arial"/>
                <a:ea typeface="Arial"/>
                <a:cs typeface="Arial"/>
                <a:sym typeface="Arial"/>
              </a:rPr>
              <a:t>.</a:t>
            </a:r>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3dc49cdea3c_0_20"/>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113" name="Google Shape;113;g3dc49cdea3c_0_20"/>
          <p:cNvSpPr txBox="1"/>
          <p:nvPr/>
        </p:nvSpPr>
        <p:spPr>
          <a:xfrm>
            <a:off x="576000" y="288000"/>
            <a:ext cx="10767300" cy="576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Arial"/>
              <a:buNone/>
            </a:pPr>
            <a:r>
              <a:rPr b="1" i="0" lang="sv-SE" sz="2800" u="none" cap="none" strike="noStrike">
                <a:solidFill>
                  <a:srgbClr val="FF0000"/>
                </a:solidFill>
                <a:latin typeface="Arial"/>
                <a:ea typeface="Arial"/>
                <a:cs typeface="Arial"/>
                <a:sym typeface="Arial"/>
              </a:rPr>
              <a:t>Industrial sector – Introduction</a:t>
            </a:r>
            <a:endParaRPr b="1" i="0" sz="2800" u="none" cap="none" strike="noStrike">
              <a:solidFill>
                <a:srgbClr val="FF0000"/>
              </a:solidFill>
              <a:latin typeface="Arial"/>
              <a:ea typeface="Arial"/>
              <a:cs typeface="Arial"/>
              <a:sym typeface="Arial"/>
            </a:endParaRPr>
          </a:p>
        </p:txBody>
      </p:sp>
      <p:sp>
        <p:nvSpPr>
          <p:cNvPr id="114" name="Google Shape;114;g3dc49cdea3c_0_20"/>
          <p:cNvSpPr txBox="1"/>
          <p:nvPr/>
        </p:nvSpPr>
        <p:spPr>
          <a:xfrm>
            <a:off x="592765" y="6249561"/>
            <a:ext cx="60978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sv-SE" sz="1400" u="none" cap="none" strike="noStrike">
                <a:solidFill>
                  <a:srgbClr val="000000"/>
                </a:solidFill>
                <a:latin typeface="Open Sans"/>
                <a:ea typeface="Open Sans"/>
                <a:cs typeface="Open Sans"/>
                <a:sym typeface="Open Sans"/>
              </a:rPr>
              <a:t>Source: </a:t>
            </a:r>
            <a:r>
              <a:rPr b="0" i="0" lang="sv-SE" sz="1400" u="none" cap="none" strike="noStrike">
                <a:solidFill>
                  <a:srgbClr val="000000"/>
                </a:solidFill>
                <a:latin typeface="Open Sans"/>
                <a:ea typeface="Open Sans"/>
                <a:cs typeface="Open Sans"/>
                <a:sym typeface="Open Sans"/>
              </a:rPr>
              <a:t>Statista (2024) - </a:t>
            </a:r>
            <a:r>
              <a:rPr b="0" i="0" lang="sv-SE" sz="1400" u="sng" cap="none" strike="noStrike">
                <a:solidFill>
                  <a:srgbClr val="000000"/>
                </a:solidFill>
                <a:latin typeface="Open Sans"/>
                <a:ea typeface="Open Sans"/>
                <a:cs typeface="Open Sans"/>
                <a:sym typeface="Open Sans"/>
                <a:hlinkClick r:id="rId3">
                  <a:extLst>
                    <a:ext uri="{A12FA001-AC4F-418D-AE19-62706E023703}">
                      <ahyp:hlinkClr val="tx"/>
                    </a:ext>
                  </a:extLst>
                </a:hlinkClick>
              </a:rPr>
              <a:t>Link</a:t>
            </a:r>
            <a:endParaRPr b="0" i="0" sz="1400" u="none" cap="none" strike="noStrike">
              <a:solidFill>
                <a:srgbClr val="000000"/>
              </a:solidFill>
              <a:latin typeface="Open Sans"/>
              <a:ea typeface="Open Sans"/>
              <a:cs typeface="Open Sans"/>
              <a:sym typeface="Open Sans"/>
            </a:endParaRPr>
          </a:p>
        </p:txBody>
      </p:sp>
      <p:sp>
        <p:nvSpPr>
          <p:cNvPr id="115" name="Google Shape;115;g3dc49cdea3c_0_20"/>
          <p:cNvSpPr txBox="1"/>
          <p:nvPr/>
        </p:nvSpPr>
        <p:spPr>
          <a:xfrm>
            <a:off x="7665720" y="1436066"/>
            <a:ext cx="4132500" cy="2247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2400"/>
              <a:buFont typeface="Arial"/>
              <a:buNone/>
            </a:pPr>
            <a:r>
              <a:rPr b="0" i="0" lang="sv-SE" sz="2000" u="none" cap="none" strike="noStrike">
                <a:solidFill>
                  <a:srgbClr val="000000"/>
                </a:solidFill>
                <a:latin typeface="Arial"/>
                <a:ea typeface="Arial"/>
                <a:cs typeface="Arial"/>
                <a:sym typeface="Arial"/>
              </a:rPr>
              <a:t>The industrial sector encompasses a wide range of economic activities that </a:t>
            </a:r>
            <a:r>
              <a:rPr b="1" i="0" lang="sv-SE" sz="2000" u="none" cap="none" strike="noStrike">
                <a:solidFill>
                  <a:srgbClr val="000000"/>
                </a:solidFill>
                <a:latin typeface="Arial"/>
                <a:ea typeface="Arial"/>
                <a:cs typeface="Arial"/>
                <a:sym typeface="Arial"/>
              </a:rPr>
              <a:t>transform raw materials into finished goods and intermediate products. </a:t>
            </a:r>
            <a:r>
              <a:rPr b="0" i="0" lang="sv-SE" sz="2000" u="none" cap="none" strike="noStrike">
                <a:solidFill>
                  <a:srgbClr val="000000"/>
                </a:solidFill>
                <a:latin typeface="Arial"/>
                <a:ea typeface="Arial"/>
                <a:cs typeface="Arial"/>
                <a:sym typeface="Arial"/>
              </a:rPr>
              <a:t>These activities involve various subsectors as described on the following slides.</a:t>
            </a:r>
            <a:endParaRPr b="0" i="0" sz="2000" u="none" cap="none" strike="noStrike">
              <a:solidFill>
                <a:srgbClr val="000000"/>
              </a:solidFill>
              <a:latin typeface="Arial"/>
              <a:ea typeface="Arial"/>
              <a:cs typeface="Arial"/>
              <a:sym typeface="Arial"/>
            </a:endParaRPr>
          </a:p>
        </p:txBody>
      </p:sp>
      <p:pic>
        <p:nvPicPr>
          <p:cNvPr descr="Industry Line Icon Vector, Industry Icon, Production, Prorities PNG and  Vector with Transparent Background for Free Download" id="116" name="Google Shape;116;g3dc49cdea3c_0_20"/>
          <p:cNvPicPr preferRelativeResize="0"/>
          <p:nvPr/>
        </p:nvPicPr>
        <p:blipFill rotWithShape="1">
          <a:blip r:embed="rId4">
            <a:alphaModFix/>
          </a:blip>
          <a:srcRect b="0" l="0" r="0" t="0"/>
          <a:stretch/>
        </p:blipFill>
        <p:spPr>
          <a:xfrm>
            <a:off x="7910393" y="4769274"/>
            <a:ext cx="1704978" cy="1704954"/>
          </a:xfrm>
          <a:prstGeom prst="rect">
            <a:avLst/>
          </a:prstGeom>
          <a:noFill/>
          <a:ln>
            <a:noFill/>
          </a:ln>
        </p:spPr>
      </p:pic>
      <p:pic>
        <p:nvPicPr>
          <p:cNvPr id="117" name="Google Shape;117;g3dc49cdea3c_0_20"/>
          <p:cNvPicPr preferRelativeResize="0"/>
          <p:nvPr/>
        </p:nvPicPr>
        <p:blipFill rotWithShape="1">
          <a:blip r:embed="rId5">
            <a:alphaModFix/>
          </a:blip>
          <a:srcRect b="0" l="0" r="0" t="0"/>
          <a:stretch/>
        </p:blipFill>
        <p:spPr>
          <a:xfrm>
            <a:off x="8730737" y="3622504"/>
            <a:ext cx="1799452" cy="1799430"/>
          </a:xfrm>
          <a:prstGeom prst="rect">
            <a:avLst/>
          </a:prstGeom>
          <a:noFill/>
          <a:ln>
            <a:noFill/>
          </a:ln>
        </p:spPr>
      </p:pic>
      <p:pic>
        <p:nvPicPr>
          <p:cNvPr id="118" name="Google Shape;118;g3dc49cdea3c_0_20"/>
          <p:cNvPicPr preferRelativeResize="0"/>
          <p:nvPr/>
        </p:nvPicPr>
        <p:blipFill rotWithShape="1">
          <a:blip r:embed="rId6">
            <a:alphaModFix/>
          </a:blip>
          <a:srcRect b="0" l="0" r="0" t="0"/>
          <a:stretch/>
        </p:blipFill>
        <p:spPr>
          <a:xfrm>
            <a:off x="9885078" y="4837111"/>
            <a:ext cx="1569057" cy="1569057"/>
          </a:xfrm>
          <a:prstGeom prst="rect">
            <a:avLst/>
          </a:prstGeom>
          <a:noFill/>
          <a:ln>
            <a:noFill/>
          </a:ln>
        </p:spPr>
      </p:pic>
      <p:pic>
        <p:nvPicPr>
          <p:cNvPr id="119" name="Google Shape;119;g3dc49cdea3c_0_20"/>
          <p:cNvPicPr preferRelativeResize="0"/>
          <p:nvPr/>
        </p:nvPicPr>
        <p:blipFill rotWithShape="1">
          <a:blip r:embed="rId7">
            <a:alphaModFix/>
          </a:blip>
          <a:srcRect b="0" l="0" r="0" t="0"/>
          <a:stretch/>
        </p:blipFill>
        <p:spPr>
          <a:xfrm>
            <a:off x="737865" y="1116521"/>
            <a:ext cx="5805258" cy="381209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3dc49cdea3c_0_32"/>
          <p:cNvSpPr txBox="1"/>
          <p:nvPr/>
        </p:nvSpPr>
        <p:spPr>
          <a:xfrm>
            <a:off x="576000" y="288000"/>
            <a:ext cx="10767300" cy="576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Arial"/>
              <a:buNone/>
            </a:pPr>
            <a:r>
              <a:rPr b="1" i="0" lang="sv-SE" sz="2800" u="none" cap="none" strike="noStrike">
                <a:solidFill>
                  <a:srgbClr val="FF0000"/>
                </a:solidFill>
                <a:latin typeface="Arial"/>
                <a:ea typeface="Arial"/>
                <a:cs typeface="Arial"/>
                <a:sym typeface="Arial"/>
              </a:rPr>
              <a:t>Industrial sector – Subsectors</a:t>
            </a:r>
            <a:endParaRPr b="1" i="0" sz="2800" u="none" cap="none" strike="noStrike">
              <a:solidFill>
                <a:srgbClr val="FF0000"/>
              </a:solidFill>
              <a:latin typeface="Arial"/>
              <a:ea typeface="Arial"/>
              <a:cs typeface="Arial"/>
              <a:sym typeface="Arial"/>
            </a:endParaRPr>
          </a:p>
        </p:txBody>
      </p:sp>
      <p:sp>
        <p:nvSpPr>
          <p:cNvPr id="126" name="Google Shape;126;g3dc49cdea3c_0_32"/>
          <p:cNvSpPr txBox="1"/>
          <p:nvPr/>
        </p:nvSpPr>
        <p:spPr>
          <a:xfrm>
            <a:off x="576000" y="1182241"/>
            <a:ext cx="11229000" cy="477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500"/>
              <a:buFont typeface="Arial"/>
              <a:buNone/>
            </a:pPr>
            <a:r>
              <a:rPr b="0" i="0" lang="sv-SE" sz="2500" u="none" cap="none" strike="noStrike">
                <a:solidFill>
                  <a:srgbClr val="000000"/>
                </a:solidFill>
                <a:latin typeface="Arial"/>
                <a:ea typeface="Arial"/>
                <a:cs typeface="Arial"/>
                <a:sym typeface="Arial"/>
              </a:rPr>
              <a:t>The following subsectors are typically defined in the final energy balances: </a:t>
            </a:r>
            <a:endParaRPr b="0" i="0" sz="2500" u="none" cap="none" strike="noStrike">
              <a:solidFill>
                <a:srgbClr val="000000"/>
              </a:solidFill>
              <a:latin typeface="Arial"/>
              <a:ea typeface="Arial"/>
              <a:cs typeface="Arial"/>
              <a:sym typeface="Arial"/>
            </a:endParaRPr>
          </a:p>
        </p:txBody>
      </p:sp>
      <p:sp>
        <p:nvSpPr>
          <p:cNvPr id="127" name="Google Shape;127;g3dc49cdea3c_0_32"/>
          <p:cNvSpPr txBox="1"/>
          <p:nvPr/>
        </p:nvSpPr>
        <p:spPr>
          <a:xfrm>
            <a:off x="605542" y="1973608"/>
            <a:ext cx="1942800" cy="1242000"/>
          </a:xfrm>
          <a:prstGeom prst="rect">
            <a:avLst/>
          </a:prstGeom>
          <a:solidFill>
            <a:srgbClr val="012069"/>
          </a:solid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rgbClr val="000000"/>
              </a:buClr>
              <a:buSzPts val="2500"/>
              <a:buFont typeface="Arial"/>
              <a:buNone/>
            </a:pPr>
            <a:r>
              <a:rPr b="0" i="0" lang="sv-SE" sz="2400" u="none" cap="none" strike="noStrike">
                <a:solidFill>
                  <a:schemeClr val="lt1"/>
                </a:solidFill>
                <a:latin typeface="Arial"/>
                <a:ea typeface="Arial"/>
                <a:cs typeface="Arial"/>
                <a:sym typeface="Arial"/>
              </a:rPr>
              <a:t>Iron and steel</a:t>
            </a:r>
            <a:endParaRPr b="0" i="0" sz="2400" u="none" cap="none" strike="noStrike">
              <a:solidFill>
                <a:schemeClr val="lt1"/>
              </a:solidFill>
              <a:latin typeface="Arial"/>
              <a:ea typeface="Arial"/>
              <a:cs typeface="Arial"/>
              <a:sym typeface="Arial"/>
            </a:endParaRPr>
          </a:p>
        </p:txBody>
      </p:sp>
      <p:sp>
        <p:nvSpPr>
          <p:cNvPr id="128" name="Google Shape;128;g3dc49cdea3c_0_32"/>
          <p:cNvSpPr txBox="1"/>
          <p:nvPr/>
        </p:nvSpPr>
        <p:spPr>
          <a:xfrm>
            <a:off x="2852575" y="1973608"/>
            <a:ext cx="1944000" cy="1242000"/>
          </a:xfrm>
          <a:prstGeom prst="rect">
            <a:avLst/>
          </a:prstGeom>
          <a:solidFill>
            <a:schemeClr val="accent1"/>
          </a:solidFill>
          <a:ln>
            <a:noFill/>
          </a:ln>
        </p:spPr>
        <p:txBody>
          <a:bodyPr anchorCtr="0" anchor="ctr" bIns="95250" lIns="0" spcFirstLastPara="1" rIns="0" wrap="square" tIns="95250">
            <a:noAutofit/>
          </a:bodyPr>
          <a:lstStyle/>
          <a:p>
            <a:pPr indent="0" lvl="0" marL="0" marR="0" rtl="0" algn="ctr">
              <a:lnSpc>
                <a:spcPct val="90000"/>
              </a:lnSpc>
              <a:spcBef>
                <a:spcPts val="0"/>
              </a:spcBef>
              <a:spcAft>
                <a:spcPts val="0"/>
              </a:spcAft>
              <a:buClr>
                <a:srgbClr val="000000"/>
              </a:buClr>
              <a:buSzPts val="2500"/>
              <a:buFont typeface="Arial"/>
              <a:buNone/>
            </a:pPr>
            <a:r>
              <a:rPr b="0" i="0" lang="sv-SE" sz="2400" u="none" cap="none" strike="noStrike">
                <a:solidFill>
                  <a:schemeClr val="lt1"/>
                </a:solidFill>
                <a:latin typeface="Arial"/>
                <a:ea typeface="Arial"/>
                <a:cs typeface="Arial"/>
                <a:sym typeface="Arial"/>
              </a:rPr>
              <a:t>Chemical and petrochemical</a:t>
            </a:r>
            <a:endParaRPr b="0" i="0" sz="2400" u="none" cap="none" strike="noStrike">
              <a:solidFill>
                <a:schemeClr val="lt1"/>
              </a:solidFill>
              <a:latin typeface="Arial"/>
              <a:ea typeface="Arial"/>
              <a:cs typeface="Arial"/>
              <a:sym typeface="Arial"/>
            </a:endParaRPr>
          </a:p>
        </p:txBody>
      </p:sp>
      <p:sp>
        <p:nvSpPr>
          <p:cNvPr id="129" name="Google Shape;129;g3dc49cdea3c_0_32"/>
          <p:cNvSpPr txBox="1"/>
          <p:nvPr/>
        </p:nvSpPr>
        <p:spPr>
          <a:xfrm>
            <a:off x="5100846" y="1973608"/>
            <a:ext cx="1944000" cy="1242000"/>
          </a:xfrm>
          <a:prstGeom prst="rect">
            <a:avLst/>
          </a:prstGeom>
          <a:solidFill>
            <a:srgbClr val="012069"/>
          </a:solid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rgbClr val="000000"/>
              </a:buClr>
              <a:buSzPts val="2500"/>
              <a:buFont typeface="Arial"/>
              <a:buNone/>
            </a:pPr>
            <a:r>
              <a:rPr b="0" i="0" lang="sv-SE" sz="2400" u="none" cap="none" strike="noStrike">
                <a:solidFill>
                  <a:schemeClr val="lt1"/>
                </a:solidFill>
                <a:latin typeface="Arial"/>
                <a:ea typeface="Arial"/>
                <a:cs typeface="Arial"/>
                <a:sym typeface="Arial"/>
              </a:rPr>
              <a:t>Non-ferrous metals</a:t>
            </a:r>
            <a:endParaRPr b="0" i="0" sz="2400" u="none" cap="none" strike="noStrike">
              <a:solidFill>
                <a:srgbClr val="000000"/>
              </a:solidFill>
              <a:latin typeface="Arial"/>
              <a:ea typeface="Arial"/>
              <a:cs typeface="Arial"/>
              <a:sym typeface="Arial"/>
            </a:endParaRPr>
          </a:p>
        </p:txBody>
      </p:sp>
      <p:sp>
        <p:nvSpPr>
          <p:cNvPr id="130" name="Google Shape;130;g3dc49cdea3c_0_32"/>
          <p:cNvSpPr txBox="1"/>
          <p:nvPr/>
        </p:nvSpPr>
        <p:spPr>
          <a:xfrm>
            <a:off x="7349117" y="1973608"/>
            <a:ext cx="1944000" cy="1242000"/>
          </a:xfrm>
          <a:prstGeom prst="rect">
            <a:avLst/>
          </a:prstGeom>
          <a:solidFill>
            <a:srgbClr val="012069"/>
          </a:solidFill>
          <a:ln>
            <a:noFill/>
          </a:ln>
        </p:spPr>
        <p:txBody>
          <a:bodyPr anchorCtr="0" anchor="ctr" bIns="95250" lIns="0" spcFirstLastPara="1" rIns="0" wrap="square" tIns="95250">
            <a:noAutofit/>
          </a:bodyPr>
          <a:lstStyle/>
          <a:p>
            <a:pPr indent="0" lvl="0" marL="0" marR="0" rtl="0" algn="ctr">
              <a:lnSpc>
                <a:spcPct val="90000"/>
              </a:lnSpc>
              <a:spcBef>
                <a:spcPts val="0"/>
              </a:spcBef>
              <a:spcAft>
                <a:spcPts val="0"/>
              </a:spcAft>
              <a:buClr>
                <a:srgbClr val="000000"/>
              </a:buClr>
              <a:buSzPts val="2500"/>
              <a:buFont typeface="Arial"/>
              <a:buNone/>
            </a:pPr>
            <a:r>
              <a:rPr b="0" i="0" lang="sv-SE" sz="2400" u="none" cap="none" strike="noStrike">
                <a:solidFill>
                  <a:schemeClr val="lt1"/>
                </a:solidFill>
                <a:latin typeface="Arial"/>
                <a:ea typeface="Arial"/>
                <a:cs typeface="Arial"/>
                <a:sym typeface="Arial"/>
              </a:rPr>
              <a:t>Non-metallic minerals (cement etc.)</a:t>
            </a:r>
            <a:endParaRPr b="0" i="0" sz="2400" u="none" cap="none" strike="noStrike">
              <a:solidFill>
                <a:srgbClr val="000000"/>
              </a:solidFill>
              <a:latin typeface="Arial"/>
              <a:ea typeface="Arial"/>
              <a:cs typeface="Arial"/>
              <a:sym typeface="Arial"/>
            </a:endParaRPr>
          </a:p>
        </p:txBody>
      </p:sp>
      <p:sp>
        <p:nvSpPr>
          <p:cNvPr id="131" name="Google Shape;131;g3dc49cdea3c_0_32"/>
          <p:cNvSpPr/>
          <p:nvPr/>
        </p:nvSpPr>
        <p:spPr>
          <a:xfrm>
            <a:off x="603283" y="3429000"/>
            <a:ext cx="1942800" cy="1240800"/>
          </a:xfrm>
          <a:prstGeom prst="rect">
            <a:avLst/>
          </a:prstGeom>
          <a:solidFill>
            <a:srgbClr val="012069"/>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None/>
            </a:pPr>
            <a:r>
              <a:rPr b="0" i="0" lang="sv-SE" sz="2400" u="none" cap="none" strike="noStrike">
                <a:solidFill>
                  <a:schemeClr val="lt1"/>
                </a:solidFill>
                <a:latin typeface="Arial"/>
                <a:ea typeface="Arial"/>
                <a:cs typeface="Arial"/>
                <a:sym typeface="Arial"/>
              </a:rPr>
              <a:t>Mining and quarrying</a:t>
            </a:r>
            <a:endParaRPr/>
          </a:p>
          <a:p>
            <a:pPr indent="0" lvl="0" marL="0" marR="0" rtl="0" algn="ctr">
              <a:lnSpc>
                <a:spcPct val="90000"/>
              </a:lnSpc>
              <a:spcBef>
                <a:spcPts val="0"/>
              </a:spcBef>
              <a:spcAft>
                <a:spcPts val="0"/>
              </a:spcAft>
              <a:buNone/>
            </a:pPr>
            <a:r>
              <a:rPr b="0" i="0" lang="sv-SE" sz="1400" u="none" cap="none" strike="noStrike">
                <a:solidFill>
                  <a:schemeClr val="lt1"/>
                </a:solidFill>
                <a:latin typeface="Arial"/>
                <a:ea typeface="Arial"/>
                <a:cs typeface="Arial"/>
                <a:sym typeface="Arial"/>
              </a:rPr>
              <a:t>(not related to energy resources)</a:t>
            </a:r>
            <a:endParaRPr/>
          </a:p>
        </p:txBody>
      </p:sp>
      <p:sp>
        <p:nvSpPr>
          <p:cNvPr id="132" name="Google Shape;132;g3dc49cdea3c_0_32"/>
          <p:cNvSpPr/>
          <p:nvPr/>
        </p:nvSpPr>
        <p:spPr>
          <a:xfrm>
            <a:off x="5100846" y="3427896"/>
            <a:ext cx="1944000" cy="1242000"/>
          </a:xfrm>
          <a:prstGeom prst="rect">
            <a:avLst/>
          </a:prstGeom>
          <a:solidFill>
            <a:srgbClr val="001F69"/>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500"/>
              <a:buFont typeface="Arial"/>
              <a:buNone/>
            </a:pPr>
            <a:r>
              <a:rPr b="0" i="0" lang="sv-SE" sz="2400" u="none" cap="none" strike="noStrike">
                <a:solidFill>
                  <a:srgbClr val="FFFFFF"/>
                </a:solidFill>
                <a:latin typeface="Arial"/>
                <a:ea typeface="Arial"/>
                <a:cs typeface="Arial"/>
                <a:sym typeface="Arial"/>
              </a:rPr>
              <a:t>Transport equipment</a:t>
            </a:r>
            <a:endParaRPr b="0" i="0" sz="2400" u="none" cap="none" strike="noStrike">
              <a:solidFill>
                <a:srgbClr val="000000"/>
              </a:solidFill>
              <a:latin typeface="Arial"/>
              <a:ea typeface="Arial"/>
              <a:cs typeface="Arial"/>
              <a:sym typeface="Arial"/>
            </a:endParaRPr>
          </a:p>
        </p:txBody>
      </p:sp>
      <p:sp>
        <p:nvSpPr>
          <p:cNvPr id="133" name="Google Shape;133;g3dc49cdea3c_0_32"/>
          <p:cNvSpPr/>
          <p:nvPr/>
        </p:nvSpPr>
        <p:spPr>
          <a:xfrm>
            <a:off x="7349117" y="3427896"/>
            <a:ext cx="1944000" cy="1242000"/>
          </a:xfrm>
          <a:prstGeom prst="rect">
            <a:avLst/>
          </a:prstGeom>
          <a:solidFill>
            <a:srgbClr val="001F69"/>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500"/>
              <a:buFont typeface="Arial"/>
              <a:buNone/>
            </a:pPr>
            <a:r>
              <a:rPr b="0" i="0" lang="sv-SE" sz="2400" u="none" cap="none" strike="noStrike">
                <a:solidFill>
                  <a:srgbClr val="FFFFFF"/>
                </a:solidFill>
                <a:latin typeface="Arial"/>
                <a:ea typeface="Arial"/>
                <a:cs typeface="Arial"/>
                <a:sym typeface="Arial"/>
              </a:rPr>
              <a:t>Food, beverages, and tobacco</a:t>
            </a:r>
            <a:endParaRPr/>
          </a:p>
        </p:txBody>
      </p:sp>
      <p:sp>
        <p:nvSpPr>
          <p:cNvPr id="134" name="Google Shape;134;g3dc49cdea3c_0_32"/>
          <p:cNvSpPr txBox="1"/>
          <p:nvPr/>
        </p:nvSpPr>
        <p:spPr>
          <a:xfrm>
            <a:off x="604304" y="4894746"/>
            <a:ext cx="1944000" cy="1242000"/>
          </a:xfrm>
          <a:prstGeom prst="rect">
            <a:avLst/>
          </a:prstGeom>
          <a:solidFill>
            <a:srgbClr val="012069"/>
          </a:solid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rgbClr val="000000"/>
              </a:buClr>
              <a:buSzPts val="2500"/>
              <a:buFont typeface="Arial"/>
              <a:buNone/>
            </a:pPr>
            <a:r>
              <a:rPr b="0" i="0" lang="sv-SE" sz="2400" u="none" cap="none" strike="noStrike">
                <a:solidFill>
                  <a:schemeClr val="lt1"/>
                </a:solidFill>
                <a:latin typeface="Arial"/>
                <a:ea typeface="Arial"/>
                <a:cs typeface="Arial"/>
                <a:sym typeface="Arial"/>
              </a:rPr>
              <a:t>Paper, pulp, and printing</a:t>
            </a:r>
            <a:endParaRPr b="0" i="0" sz="2400" u="none" cap="none" strike="noStrike">
              <a:solidFill>
                <a:schemeClr val="lt1"/>
              </a:solidFill>
              <a:latin typeface="Arial"/>
              <a:ea typeface="Arial"/>
              <a:cs typeface="Arial"/>
              <a:sym typeface="Arial"/>
            </a:endParaRPr>
          </a:p>
        </p:txBody>
      </p:sp>
      <p:sp>
        <p:nvSpPr>
          <p:cNvPr id="135" name="Google Shape;135;g3dc49cdea3c_0_32"/>
          <p:cNvSpPr/>
          <p:nvPr/>
        </p:nvSpPr>
        <p:spPr>
          <a:xfrm>
            <a:off x="2864412" y="4895765"/>
            <a:ext cx="1944000" cy="1241100"/>
          </a:xfrm>
          <a:prstGeom prst="rect">
            <a:avLst/>
          </a:prstGeom>
          <a:solidFill>
            <a:srgbClr val="001F69"/>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500"/>
              <a:buFont typeface="Arial"/>
              <a:buNone/>
            </a:pPr>
            <a:r>
              <a:rPr b="0" i="0" lang="sv-SE" sz="2400" u="none" cap="none" strike="noStrike">
                <a:solidFill>
                  <a:srgbClr val="FFFFFF"/>
                </a:solidFill>
                <a:latin typeface="Arial"/>
                <a:ea typeface="Arial"/>
                <a:cs typeface="Arial"/>
                <a:sym typeface="Arial"/>
              </a:rPr>
              <a:t>Wood and wood products</a:t>
            </a:r>
            <a:endParaRPr b="0" i="0" sz="1400" u="none" cap="none" strike="noStrike">
              <a:solidFill>
                <a:srgbClr val="000000"/>
              </a:solidFill>
              <a:latin typeface="Arial"/>
              <a:ea typeface="Arial"/>
              <a:cs typeface="Arial"/>
              <a:sym typeface="Arial"/>
            </a:endParaRPr>
          </a:p>
        </p:txBody>
      </p:sp>
      <p:sp>
        <p:nvSpPr>
          <p:cNvPr id="136" name="Google Shape;136;g3dc49cdea3c_0_32"/>
          <p:cNvSpPr/>
          <p:nvPr/>
        </p:nvSpPr>
        <p:spPr>
          <a:xfrm>
            <a:off x="5100846" y="4894404"/>
            <a:ext cx="1944000" cy="1242000"/>
          </a:xfrm>
          <a:prstGeom prst="rect">
            <a:avLst/>
          </a:prstGeom>
          <a:solidFill>
            <a:srgbClr val="001F69"/>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500"/>
              <a:buFont typeface="Arial"/>
              <a:buNone/>
            </a:pPr>
            <a:r>
              <a:rPr b="0" i="0" lang="sv-SE" sz="2400" u="none" cap="none" strike="noStrike">
                <a:solidFill>
                  <a:srgbClr val="FFFFFF"/>
                </a:solidFill>
                <a:latin typeface="Arial"/>
                <a:ea typeface="Arial"/>
                <a:cs typeface="Arial"/>
                <a:sym typeface="Arial"/>
              </a:rPr>
              <a:t>Textile and leather</a:t>
            </a:r>
            <a:endParaRPr b="0" i="0" sz="2400" u="none" cap="none" strike="noStrike">
              <a:solidFill>
                <a:srgbClr val="FFFFFF"/>
              </a:solidFill>
              <a:latin typeface="Arial"/>
              <a:ea typeface="Arial"/>
              <a:cs typeface="Arial"/>
              <a:sym typeface="Arial"/>
            </a:endParaRPr>
          </a:p>
        </p:txBody>
      </p:sp>
      <p:sp>
        <p:nvSpPr>
          <p:cNvPr id="137" name="Google Shape;137;g3dc49cdea3c_0_32"/>
          <p:cNvSpPr/>
          <p:nvPr/>
        </p:nvSpPr>
        <p:spPr>
          <a:xfrm>
            <a:off x="7349117" y="4894404"/>
            <a:ext cx="1944000" cy="1242000"/>
          </a:xfrm>
          <a:prstGeom prst="rect">
            <a:avLst/>
          </a:prstGeom>
          <a:solidFill>
            <a:srgbClr val="012069"/>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500"/>
              <a:buFont typeface="Arial"/>
              <a:buNone/>
            </a:pPr>
            <a:r>
              <a:rPr b="0" i="0" lang="sv-SE" sz="2400" u="none" cap="none" strike="noStrike">
                <a:solidFill>
                  <a:srgbClr val="FFFFFF"/>
                </a:solidFill>
                <a:latin typeface="Arial"/>
                <a:ea typeface="Arial"/>
                <a:cs typeface="Arial"/>
                <a:sym typeface="Arial"/>
              </a:rPr>
              <a:t>Construction</a:t>
            </a:r>
            <a:endParaRPr/>
          </a:p>
        </p:txBody>
      </p:sp>
      <p:sp>
        <p:nvSpPr>
          <p:cNvPr id="138" name="Google Shape;138;g3dc49cdea3c_0_32"/>
          <p:cNvSpPr txBox="1"/>
          <p:nvPr/>
        </p:nvSpPr>
        <p:spPr>
          <a:xfrm>
            <a:off x="2540809" y="3500821"/>
            <a:ext cx="2194500" cy="1316700"/>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rgbClr val="000000"/>
              </a:buClr>
              <a:buSzPts val="2500"/>
              <a:buFont typeface="Arial"/>
              <a:buNone/>
            </a:pPr>
            <a:r>
              <a:rPr b="0" i="0" lang="sv-SE" sz="2500" u="none" cap="none" strike="noStrike">
                <a:solidFill>
                  <a:schemeClr val="lt1"/>
                </a:solidFill>
                <a:latin typeface="Arial"/>
                <a:ea typeface="Arial"/>
                <a:cs typeface="Arial"/>
                <a:sym typeface="Arial"/>
              </a:rPr>
              <a:t>Machinery and transport equipment</a:t>
            </a:r>
            <a:endParaRPr b="0" i="0" sz="1400" u="none" cap="none" strike="noStrike">
              <a:solidFill>
                <a:srgbClr val="000000"/>
              </a:solidFill>
              <a:latin typeface="Arial"/>
              <a:ea typeface="Arial"/>
              <a:cs typeface="Arial"/>
              <a:sym typeface="Arial"/>
            </a:endParaRPr>
          </a:p>
        </p:txBody>
      </p:sp>
      <p:sp>
        <p:nvSpPr>
          <p:cNvPr id="139" name="Google Shape;139;g3dc49cdea3c_0_32"/>
          <p:cNvSpPr/>
          <p:nvPr/>
        </p:nvSpPr>
        <p:spPr>
          <a:xfrm>
            <a:off x="2864412" y="3429000"/>
            <a:ext cx="1944000" cy="1242000"/>
          </a:xfrm>
          <a:prstGeom prst="rect">
            <a:avLst/>
          </a:prstGeom>
          <a:solidFill>
            <a:srgbClr val="01206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0" i="0" lang="sv-SE" sz="2500" u="none" cap="none" strike="noStrike">
                <a:solidFill>
                  <a:schemeClr val="lt1"/>
                </a:solidFill>
                <a:latin typeface="Arial"/>
                <a:ea typeface="Arial"/>
                <a:cs typeface="Arial"/>
                <a:sym typeface="Arial"/>
              </a:rPr>
              <a:t>Machinery</a:t>
            </a:r>
            <a:endParaRPr b="0" i="0" sz="2500" u="none" cap="none" strike="noStrike">
              <a:solidFill>
                <a:schemeClr val="lt1"/>
              </a:solidFill>
              <a:latin typeface="Arial"/>
              <a:ea typeface="Arial"/>
              <a:cs typeface="Arial"/>
              <a:sym typeface="Arial"/>
            </a:endParaRPr>
          </a:p>
        </p:txBody>
      </p:sp>
      <p:sp>
        <p:nvSpPr>
          <p:cNvPr id="140" name="Google Shape;140;g3dc49cdea3c_0_32"/>
          <p:cNvSpPr txBox="1"/>
          <p:nvPr/>
        </p:nvSpPr>
        <p:spPr>
          <a:xfrm>
            <a:off x="9597388" y="3427896"/>
            <a:ext cx="1944000" cy="1242000"/>
          </a:xfrm>
          <a:prstGeom prst="rect">
            <a:avLst/>
          </a:prstGeom>
          <a:solidFill>
            <a:srgbClr val="012069"/>
          </a:solidFill>
          <a:ln>
            <a:noFill/>
          </a:ln>
        </p:spPr>
        <p:txBody>
          <a:bodyPr anchorCtr="0" anchor="ctr" bIns="95250" lIns="0" spcFirstLastPara="1" rIns="0" wrap="square" tIns="95250">
            <a:noAutofit/>
          </a:bodyPr>
          <a:lstStyle/>
          <a:p>
            <a:pPr indent="0" lvl="0" marL="0" marR="0" rtl="0" algn="ctr">
              <a:lnSpc>
                <a:spcPct val="90000"/>
              </a:lnSpc>
              <a:spcBef>
                <a:spcPts val="0"/>
              </a:spcBef>
              <a:spcAft>
                <a:spcPts val="0"/>
              </a:spcAft>
              <a:buClr>
                <a:srgbClr val="000000"/>
              </a:buClr>
              <a:buSzPts val="2500"/>
              <a:buFont typeface="Arial"/>
              <a:buNone/>
            </a:pPr>
            <a:r>
              <a:rPr b="0" i="0" lang="sv-SE" sz="2400" u="none" cap="none" strike="noStrike">
                <a:solidFill>
                  <a:schemeClr val="lt1"/>
                </a:solidFill>
                <a:latin typeface="Arial"/>
                <a:ea typeface="Arial"/>
                <a:cs typeface="Arial"/>
                <a:sym typeface="Arial"/>
              </a:rPr>
              <a:t>Industries not elsewhere specified</a:t>
            </a:r>
            <a:endParaRPr b="0" i="0" sz="2400" u="none" cap="none" strike="noStrike">
              <a:solidFill>
                <a:schemeClr val="lt1"/>
              </a:solidFill>
              <a:latin typeface="Arial"/>
              <a:ea typeface="Arial"/>
              <a:cs typeface="Arial"/>
              <a:sym typeface="Arial"/>
            </a:endParaRPr>
          </a:p>
        </p:txBody>
      </p:sp>
      <p:sp>
        <p:nvSpPr>
          <p:cNvPr id="141" name="Google Shape;141;g3dc49cdea3c_0_32"/>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3dc49cdea3c_0_53"/>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148" name="Google Shape;148;g3dc49cdea3c_0_53"/>
          <p:cNvSpPr txBox="1"/>
          <p:nvPr/>
        </p:nvSpPr>
        <p:spPr>
          <a:xfrm>
            <a:off x="576000" y="288000"/>
            <a:ext cx="11143500" cy="576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Arial"/>
              <a:buNone/>
            </a:pPr>
            <a:r>
              <a:rPr b="1" i="0" lang="sv-SE" sz="2800" u="none" cap="none" strike="noStrike">
                <a:solidFill>
                  <a:srgbClr val="FF0000"/>
                </a:solidFill>
                <a:latin typeface="Arial"/>
                <a:ea typeface="Arial"/>
                <a:cs typeface="Arial"/>
                <a:sym typeface="Arial"/>
              </a:rPr>
              <a:t>Industrial sector – Subsectors represented in CLEWs++ concept</a:t>
            </a:r>
            <a:endParaRPr b="1" i="0" sz="2800" u="none" cap="none" strike="noStrike">
              <a:solidFill>
                <a:srgbClr val="FF0000"/>
              </a:solidFill>
              <a:latin typeface="Arial"/>
              <a:ea typeface="Arial"/>
              <a:cs typeface="Arial"/>
              <a:sym typeface="Arial"/>
            </a:endParaRPr>
          </a:p>
        </p:txBody>
      </p:sp>
      <p:sp>
        <p:nvSpPr>
          <p:cNvPr id="149" name="Google Shape;149;g3dc49cdea3c_0_53"/>
          <p:cNvSpPr txBox="1"/>
          <p:nvPr/>
        </p:nvSpPr>
        <p:spPr>
          <a:xfrm>
            <a:off x="576000" y="1059154"/>
            <a:ext cx="10887000" cy="15084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300"/>
              <a:buFont typeface="Arial"/>
              <a:buNone/>
            </a:pPr>
            <a:r>
              <a:rPr b="0" i="0" lang="sv-SE" sz="2300" u="none" cap="none" strike="noStrike">
                <a:solidFill>
                  <a:srgbClr val="000000"/>
                </a:solidFill>
                <a:latin typeface="Arial"/>
                <a:ea typeface="Arial"/>
                <a:cs typeface="Arial"/>
                <a:sym typeface="Arial"/>
              </a:rPr>
              <a:t>The following subsectors are typically </a:t>
            </a:r>
            <a:r>
              <a:rPr b="1" i="0" lang="sv-SE" sz="2300" u="none" cap="none" strike="noStrike">
                <a:solidFill>
                  <a:srgbClr val="000000"/>
                </a:solidFill>
                <a:latin typeface="Arial"/>
                <a:ea typeface="Arial"/>
                <a:cs typeface="Arial"/>
                <a:sym typeface="Arial"/>
              </a:rPr>
              <a:t>represented explicitly in the CLEWs++ concept</a:t>
            </a:r>
            <a:r>
              <a:rPr b="0" i="0" lang="sv-SE" sz="2300" u="none" cap="none" strike="noStrike">
                <a:solidFill>
                  <a:srgbClr val="000000"/>
                </a:solidFill>
                <a:latin typeface="Arial"/>
                <a:ea typeface="Arial"/>
                <a:cs typeface="Arial"/>
                <a:sym typeface="Arial"/>
              </a:rPr>
              <a:t>, while all others are aggregated under </a:t>
            </a:r>
            <a:r>
              <a:rPr b="0" i="1" lang="sv-SE" sz="2300" u="none" cap="none" strike="noStrike">
                <a:solidFill>
                  <a:srgbClr val="000000"/>
                </a:solidFill>
                <a:latin typeface="Arial"/>
                <a:ea typeface="Arial"/>
                <a:cs typeface="Arial"/>
                <a:sym typeface="Arial"/>
              </a:rPr>
              <a:t>Other Industry</a:t>
            </a:r>
            <a:r>
              <a:rPr b="0" i="0" lang="sv-SE" sz="2300" u="none" cap="none" strike="noStrike">
                <a:solidFill>
                  <a:srgbClr val="000000"/>
                </a:solidFill>
                <a:latin typeface="Arial"/>
                <a:ea typeface="Arial"/>
                <a:cs typeface="Arial"/>
                <a:sym typeface="Arial"/>
              </a:rPr>
              <a:t>. </a:t>
            </a:r>
            <a:endParaRPr/>
          </a:p>
          <a:p>
            <a:pPr indent="0" lvl="0" marL="0" marR="0" rtl="0" algn="just">
              <a:lnSpc>
                <a:spcPct val="100000"/>
              </a:lnSpc>
              <a:spcBef>
                <a:spcPts val="0"/>
              </a:spcBef>
              <a:spcAft>
                <a:spcPts val="0"/>
              </a:spcAft>
              <a:buClr>
                <a:srgbClr val="000000"/>
              </a:buClr>
              <a:buSzPts val="2300"/>
              <a:buFont typeface="Arial"/>
              <a:buNone/>
            </a:pPr>
            <a:r>
              <a:t/>
            </a:r>
            <a:endParaRPr b="0" i="0" sz="23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300"/>
              <a:buFont typeface="Arial"/>
              <a:buNone/>
            </a:pPr>
            <a:r>
              <a:rPr b="0" i="0" lang="sv-SE" sz="2300" u="none" cap="none" strike="noStrike">
                <a:solidFill>
                  <a:srgbClr val="000000"/>
                </a:solidFill>
                <a:latin typeface="Arial"/>
                <a:ea typeface="Arial"/>
                <a:cs typeface="Arial"/>
                <a:sym typeface="Arial"/>
              </a:rPr>
              <a:t>Additional subsectors can be included if required.</a:t>
            </a:r>
            <a:endParaRPr b="0" i="0" sz="2300" u="none" cap="none" strike="noStrike">
              <a:solidFill>
                <a:srgbClr val="000000"/>
              </a:solidFill>
              <a:latin typeface="Arial"/>
              <a:ea typeface="Arial"/>
              <a:cs typeface="Arial"/>
              <a:sym typeface="Arial"/>
            </a:endParaRPr>
          </a:p>
        </p:txBody>
      </p:sp>
      <p:grpSp>
        <p:nvGrpSpPr>
          <p:cNvPr id="150" name="Google Shape;150;g3dc49cdea3c_0_53"/>
          <p:cNvGrpSpPr/>
          <p:nvPr/>
        </p:nvGrpSpPr>
        <p:grpSpPr>
          <a:xfrm>
            <a:off x="1669332" y="2775857"/>
            <a:ext cx="8853076" cy="3370396"/>
            <a:chOff x="518148" y="1908"/>
            <a:chExt cx="10806977" cy="4390252"/>
          </a:xfrm>
        </p:grpSpPr>
        <p:sp>
          <p:nvSpPr>
            <p:cNvPr id="151" name="Google Shape;151;g3dc49cdea3c_0_53"/>
            <p:cNvSpPr/>
            <p:nvPr/>
          </p:nvSpPr>
          <p:spPr>
            <a:xfrm>
              <a:off x="518148" y="1908"/>
              <a:ext cx="3377100" cy="2026200"/>
            </a:xfrm>
            <a:prstGeom prst="rect">
              <a:avLst/>
            </a:prstGeom>
            <a:solidFill>
              <a:srgbClr val="7030A0"/>
            </a:solidFill>
            <a:ln cap="flat" cmpd="sng" w="22175">
              <a:solidFill>
                <a:schemeClr val="lt1"/>
              </a:solidFill>
              <a:prstDash val="solid"/>
              <a:round/>
              <a:headEnd len="sm" w="sm" type="none"/>
              <a:tailEnd len="sm" w="sm" type="none"/>
            </a:ln>
          </p:spPr>
          <p:txBody>
            <a:bodyPr anchorCtr="0" anchor="ctr" bIns="79825" lIns="79825" spcFirstLastPara="1" rIns="79825" wrap="square" tIns="798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g3dc49cdea3c_0_53"/>
            <p:cNvSpPr txBox="1"/>
            <p:nvPr/>
          </p:nvSpPr>
          <p:spPr>
            <a:xfrm>
              <a:off x="518148" y="1908"/>
              <a:ext cx="3377100" cy="2026200"/>
            </a:xfrm>
            <a:prstGeom prst="rect">
              <a:avLst/>
            </a:prstGeom>
            <a:noFill/>
            <a:ln>
              <a:noFill/>
            </a:ln>
          </p:spPr>
          <p:txBody>
            <a:bodyPr anchorCtr="0" anchor="ctr" bIns="116400" lIns="116400" spcFirstLastPara="1" rIns="116400" wrap="square" tIns="116400">
              <a:noAutofit/>
            </a:bodyPr>
            <a:lstStyle/>
            <a:p>
              <a:pPr indent="0" lvl="0" marL="0" marR="0" rtl="0" algn="ctr">
                <a:lnSpc>
                  <a:spcPct val="90000"/>
                </a:lnSpc>
                <a:spcBef>
                  <a:spcPts val="0"/>
                </a:spcBef>
                <a:spcAft>
                  <a:spcPts val="0"/>
                </a:spcAft>
                <a:buClr>
                  <a:srgbClr val="000000"/>
                </a:buClr>
                <a:buSzPts val="3055"/>
                <a:buFont typeface="Arial"/>
                <a:buNone/>
              </a:pPr>
              <a:r>
                <a:rPr b="0" i="0" lang="sv-SE" sz="2400" u="none" cap="none" strike="noStrike">
                  <a:solidFill>
                    <a:schemeClr val="lt1"/>
                  </a:solidFill>
                  <a:latin typeface="Arial"/>
                  <a:ea typeface="Arial"/>
                  <a:cs typeface="Arial"/>
                  <a:sym typeface="Arial"/>
                </a:rPr>
                <a:t>Iron and steel</a:t>
              </a:r>
              <a:endParaRPr b="0" i="0" sz="2400" u="none" cap="none" strike="noStrike">
                <a:solidFill>
                  <a:schemeClr val="lt1"/>
                </a:solidFill>
                <a:latin typeface="Arial"/>
                <a:ea typeface="Arial"/>
                <a:cs typeface="Arial"/>
                <a:sym typeface="Arial"/>
              </a:endParaRPr>
            </a:p>
          </p:txBody>
        </p:sp>
        <p:sp>
          <p:nvSpPr>
            <p:cNvPr id="153" name="Google Shape;153;g3dc49cdea3c_0_53"/>
            <p:cNvSpPr/>
            <p:nvPr/>
          </p:nvSpPr>
          <p:spPr>
            <a:xfrm>
              <a:off x="4233087" y="1908"/>
              <a:ext cx="3377100" cy="2026200"/>
            </a:xfrm>
            <a:prstGeom prst="rect">
              <a:avLst/>
            </a:prstGeom>
            <a:solidFill>
              <a:srgbClr val="7030A0"/>
            </a:solidFill>
            <a:ln cap="flat" cmpd="sng" w="22175">
              <a:solidFill>
                <a:schemeClr val="lt1"/>
              </a:solidFill>
              <a:prstDash val="solid"/>
              <a:round/>
              <a:headEnd len="sm" w="sm" type="none"/>
              <a:tailEnd len="sm" w="sm" type="none"/>
            </a:ln>
          </p:spPr>
          <p:txBody>
            <a:bodyPr anchorCtr="0" anchor="ctr" bIns="79825" lIns="79825" spcFirstLastPara="1" rIns="79825" wrap="square" tIns="798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g3dc49cdea3c_0_53"/>
            <p:cNvSpPr txBox="1"/>
            <p:nvPr/>
          </p:nvSpPr>
          <p:spPr>
            <a:xfrm>
              <a:off x="4233087" y="1908"/>
              <a:ext cx="3377100" cy="2026200"/>
            </a:xfrm>
            <a:prstGeom prst="rect">
              <a:avLst/>
            </a:prstGeom>
            <a:noFill/>
            <a:ln>
              <a:noFill/>
            </a:ln>
          </p:spPr>
          <p:txBody>
            <a:bodyPr anchorCtr="0" anchor="ctr" bIns="116400" lIns="116400" spcFirstLastPara="1" rIns="116400" wrap="square" tIns="116400">
              <a:noAutofit/>
            </a:bodyPr>
            <a:lstStyle/>
            <a:p>
              <a:pPr indent="0" lvl="0" marL="0" marR="0" rtl="0" algn="ctr">
                <a:lnSpc>
                  <a:spcPct val="90000"/>
                </a:lnSpc>
                <a:spcBef>
                  <a:spcPts val="0"/>
                </a:spcBef>
                <a:spcAft>
                  <a:spcPts val="0"/>
                </a:spcAft>
                <a:buClr>
                  <a:srgbClr val="000000"/>
                </a:buClr>
                <a:buSzPts val="3055"/>
                <a:buFont typeface="Arial"/>
                <a:buNone/>
              </a:pPr>
              <a:r>
                <a:rPr b="0" i="0" lang="sv-SE" sz="2400" u="none" cap="none" strike="noStrike">
                  <a:solidFill>
                    <a:schemeClr val="lt1"/>
                  </a:solidFill>
                  <a:latin typeface="Arial"/>
                  <a:ea typeface="Arial"/>
                  <a:cs typeface="Arial"/>
                  <a:sym typeface="Arial"/>
                </a:rPr>
                <a:t>Petrochemicals</a:t>
              </a:r>
              <a:endParaRPr b="0" i="0" sz="2400" u="none" cap="none" strike="noStrike">
                <a:solidFill>
                  <a:srgbClr val="000000"/>
                </a:solidFill>
                <a:latin typeface="Arial"/>
                <a:ea typeface="Arial"/>
                <a:cs typeface="Arial"/>
                <a:sym typeface="Arial"/>
              </a:endParaRPr>
            </a:p>
          </p:txBody>
        </p:sp>
        <p:sp>
          <p:nvSpPr>
            <p:cNvPr id="155" name="Google Shape;155;g3dc49cdea3c_0_53"/>
            <p:cNvSpPr/>
            <p:nvPr/>
          </p:nvSpPr>
          <p:spPr>
            <a:xfrm>
              <a:off x="7948025" y="21767"/>
              <a:ext cx="3377100" cy="2026200"/>
            </a:xfrm>
            <a:prstGeom prst="rect">
              <a:avLst/>
            </a:prstGeom>
            <a:solidFill>
              <a:srgbClr val="7030A0"/>
            </a:solidFill>
            <a:ln cap="flat" cmpd="sng" w="22175">
              <a:solidFill>
                <a:schemeClr val="lt1"/>
              </a:solidFill>
              <a:prstDash val="solid"/>
              <a:round/>
              <a:headEnd len="sm" w="sm" type="none"/>
              <a:tailEnd len="sm" w="sm" type="none"/>
            </a:ln>
          </p:spPr>
          <p:txBody>
            <a:bodyPr anchorCtr="0" anchor="ctr" bIns="79825" lIns="79825" spcFirstLastPara="1" rIns="79825" wrap="square" tIns="798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g3dc49cdea3c_0_53"/>
            <p:cNvSpPr txBox="1"/>
            <p:nvPr/>
          </p:nvSpPr>
          <p:spPr>
            <a:xfrm>
              <a:off x="7948025" y="21767"/>
              <a:ext cx="3377100" cy="2026200"/>
            </a:xfrm>
            <a:prstGeom prst="rect">
              <a:avLst/>
            </a:prstGeom>
            <a:noFill/>
            <a:ln>
              <a:noFill/>
            </a:ln>
          </p:spPr>
          <p:txBody>
            <a:bodyPr anchorCtr="0" anchor="ctr" bIns="116400" lIns="116400" spcFirstLastPara="1" rIns="116400" wrap="square" tIns="116400">
              <a:noAutofit/>
            </a:bodyPr>
            <a:lstStyle/>
            <a:p>
              <a:pPr indent="0" lvl="0" marL="0" marR="0" rtl="0" algn="ctr">
                <a:lnSpc>
                  <a:spcPct val="90000"/>
                </a:lnSpc>
                <a:spcBef>
                  <a:spcPts val="0"/>
                </a:spcBef>
                <a:spcAft>
                  <a:spcPts val="0"/>
                </a:spcAft>
                <a:buClr>
                  <a:srgbClr val="000000"/>
                </a:buClr>
                <a:buSzPts val="3055"/>
                <a:buFont typeface="Arial"/>
                <a:buNone/>
              </a:pPr>
              <a:r>
                <a:rPr b="0" i="0" lang="sv-SE" sz="2400" u="none" cap="none" strike="noStrike">
                  <a:solidFill>
                    <a:schemeClr val="lt1"/>
                  </a:solidFill>
                  <a:latin typeface="Arial"/>
                  <a:ea typeface="Arial"/>
                  <a:cs typeface="Arial"/>
                  <a:sym typeface="Arial"/>
                </a:rPr>
                <a:t>Cement</a:t>
              </a:r>
              <a:endParaRPr b="0" i="0" sz="2400" u="none" cap="none" strike="noStrike">
                <a:solidFill>
                  <a:srgbClr val="000000"/>
                </a:solidFill>
                <a:latin typeface="Arial"/>
                <a:ea typeface="Arial"/>
                <a:cs typeface="Arial"/>
                <a:sym typeface="Arial"/>
              </a:endParaRPr>
            </a:p>
          </p:txBody>
        </p:sp>
        <p:sp>
          <p:nvSpPr>
            <p:cNvPr id="157" name="Google Shape;157;g3dc49cdea3c_0_53"/>
            <p:cNvSpPr/>
            <p:nvPr/>
          </p:nvSpPr>
          <p:spPr>
            <a:xfrm>
              <a:off x="518148" y="2365960"/>
              <a:ext cx="3377100" cy="2026200"/>
            </a:xfrm>
            <a:prstGeom prst="rect">
              <a:avLst/>
            </a:prstGeom>
            <a:solidFill>
              <a:srgbClr val="7030A0"/>
            </a:solidFill>
            <a:ln cap="flat" cmpd="sng" w="22175">
              <a:solidFill>
                <a:schemeClr val="lt1"/>
              </a:solidFill>
              <a:prstDash val="solid"/>
              <a:round/>
              <a:headEnd len="sm" w="sm" type="none"/>
              <a:tailEnd len="sm" w="sm" type="none"/>
            </a:ln>
          </p:spPr>
          <p:txBody>
            <a:bodyPr anchorCtr="0" anchor="ctr" bIns="79825" lIns="79825" spcFirstLastPara="1" rIns="79825" wrap="square" tIns="798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g3dc49cdea3c_0_53"/>
            <p:cNvSpPr txBox="1"/>
            <p:nvPr/>
          </p:nvSpPr>
          <p:spPr>
            <a:xfrm>
              <a:off x="518148" y="2365960"/>
              <a:ext cx="3377100" cy="2026200"/>
            </a:xfrm>
            <a:prstGeom prst="rect">
              <a:avLst/>
            </a:prstGeom>
            <a:noFill/>
            <a:ln>
              <a:noFill/>
            </a:ln>
          </p:spPr>
          <p:txBody>
            <a:bodyPr anchorCtr="0" anchor="ctr" bIns="116400" lIns="116400" spcFirstLastPara="1" rIns="116400" wrap="square" tIns="116400">
              <a:noAutofit/>
            </a:bodyPr>
            <a:lstStyle/>
            <a:p>
              <a:pPr indent="0" lvl="0" marL="0" marR="0" rtl="0" algn="ctr">
                <a:lnSpc>
                  <a:spcPct val="90000"/>
                </a:lnSpc>
                <a:spcBef>
                  <a:spcPts val="0"/>
                </a:spcBef>
                <a:spcAft>
                  <a:spcPts val="0"/>
                </a:spcAft>
                <a:buClr>
                  <a:srgbClr val="000000"/>
                </a:buClr>
                <a:buSzPts val="3055"/>
                <a:buFont typeface="Arial"/>
                <a:buNone/>
              </a:pPr>
              <a:r>
                <a:rPr b="0" i="0" lang="sv-SE" sz="2400" u="none" cap="none" strike="noStrike">
                  <a:solidFill>
                    <a:schemeClr val="lt1"/>
                  </a:solidFill>
                  <a:latin typeface="Arial"/>
                  <a:ea typeface="Arial"/>
                  <a:cs typeface="Arial"/>
                  <a:sym typeface="Arial"/>
                </a:rPr>
                <a:t>Mining and quarrying</a:t>
              </a:r>
              <a:endParaRPr b="0" i="0" sz="2400" u="none" cap="none" strike="noStrike">
                <a:solidFill>
                  <a:srgbClr val="000000"/>
                </a:solidFill>
                <a:latin typeface="Arial"/>
                <a:ea typeface="Arial"/>
                <a:cs typeface="Arial"/>
                <a:sym typeface="Arial"/>
              </a:endParaRPr>
            </a:p>
          </p:txBody>
        </p:sp>
        <p:sp>
          <p:nvSpPr>
            <p:cNvPr id="159" name="Google Shape;159;g3dc49cdea3c_0_53"/>
            <p:cNvSpPr/>
            <p:nvPr/>
          </p:nvSpPr>
          <p:spPr>
            <a:xfrm>
              <a:off x="4233087" y="2365960"/>
              <a:ext cx="3377100" cy="2026200"/>
            </a:xfrm>
            <a:prstGeom prst="rect">
              <a:avLst/>
            </a:prstGeom>
            <a:solidFill>
              <a:srgbClr val="7030A0"/>
            </a:solidFill>
            <a:ln cap="flat" cmpd="sng" w="22175">
              <a:solidFill>
                <a:schemeClr val="lt1"/>
              </a:solidFill>
              <a:prstDash val="solid"/>
              <a:round/>
              <a:headEnd len="sm" w="sm" type="none"/>
              <a:tailEnd len="sm" w="sm" type="none"/>
            </a:ln>
          </p:spPr>
          <p:txBody>
            <a:bodyPr anchorCtr="0" anchor="ctr" bIns="79825" lIns="79825" spcFirstLastPara="1" rIns="79825" wrap="square" tIns="798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g3dc49cdea3c_0_53"/>
            <p:cNvSpPr txBox="1"/>
            <p:nvPr/>
          </p:nvSpPr>
          <p:spPr>
            <a:xfrm>
              <a:off x="4233087" y="2365960"/>
              <a:ext cx="3377100" cy="2026200"/>
            </a:xfrm>
            <a:prstGeom prst="rect">
              <a:avLst/>
            </a:prstGeom>
            <a:noFill/>
            <a:ln>
              <a:noFill/>
            </a:ln>
          </p:spPr>
          <p:txBody>
            <a:bodyPr anchorCtr="0" anchor="ctr" bIns="116400" lIns="116400" spcFirstLastPara="1" rIns="116400" wrap="square" tIns="116400">
              <a:noAutofit/>
            </a:bodyPr>
            <a:lstStyle/>
            <a:p>
              <a:pPr indent="0" lvl="0" marL="0" marR="0" rtl="0" algn="ctr">
                <a:lnSpc>
                  <a:spcPct val="90000"/>
                </a:lnSpc>
                <a:spcBef>
                  <a:spcPts val="0"/>
                </a:spcBef>
                <a:spcAft>
                  <a:spcPts val="0"/>
                </a:spcAft>
                <a:buClr>
                  <a:srgbClr val="000000"/>
                </a:buClr>
                <a:buSzPts val="3055"/>
                <a:buFont typeface="Arial"/>
                <a:buNone/>
              </a:pPr>
              <a:r>
                <a:rPr b="0" i="0" lang="sv-SE" sz="2400" u="none" cap="none" strike="noStrike">
                  <a:solidFill>
                    <a:schemeClr val="lt1"/>
                  </a:solidFill>
                  <a:latin typeface="Arial"/>
                  <a:ea typeface="Arial"/>
                  <a:cs typeface="Arial"/>
                  <a:sym typeface="Arial"/>
                </a:rPr>
                <a:t>Hydrogen-based chemicals</a:t>
              </a:r>
              <a:endParaRPr b="0" i="0" sz="2400" u="none" cap="none" strike="noStrike">
                <a:solidFill>
                  <a:srgbClr val="000000"/>
                </a:solidFill>
                <a:latin typeface="Arial"/>
                <a:ea typeface="Arial"/>
                <a:cs typeface="Arial"/>
                <a:sym typeface="Arial"/>
              </a:endParaRPr>
            </a:p>
          </p:txBody>
        </p:sp>
        <p:sp>
          <p:nvSpPr>
            <p:cNvPr id="161" name="Google Shape;161;g3dc49cdea3c_0_53"/>
            <p:cNvSpPr/>
            <p:nvPr/>
          </p:nvSpPr>
          <p:spPr>
            <a:xfrm>
              <a:off x="7948025" y="2365960"/>
              <a:ext cx="3377100" cy="2026200"/>
            </a:xfrm>
            <a:prstGeom prst="rect">
              <a:avLst/>
            </a:prstGeom>
            <a:solidFill>
              <a:srgbClr val="001F69"/>
            </a:solidFill>
            <a:ln cap="flat" cmpd="sng" w="22175">
              <a:solidFill>
                <a:schemeClr val="lt1"/>
              </a:solidFill>
              <a:prstDash val="solid"/>
              <a:round/>
              <a:headEnd len="sm" w="sm" type="none"/>
              <a:tailEnd len="sm" w="sm" type="none"/>
            </a:ln>
          </p:spPr>
          <p:txBody>
            <a:bodyPr anchorCtr="0" anchor="ctr" bIns="79825" lIns="79825" spcFirstLastPara="1" rIns="79825" wrap="square" tIns="798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g3dc49cdea3c_0_53"/>
            <p:cNvSpPr txBox="1"/>
            <p:nvPr/>
          </p:nvSpPr>
          <p:spPr>
            <a:xfrm>
              <a:off x="7948025" y="2365960"/>
              <a:ext cx="3377100" cy="2026200"/>
            </a:xfrm>
            <a:prstGeom prst="rect">
              <a:avLst/>
            </a:prstGeom>
            <a:noFill/>
            <a:ln>
              <a:noFill/>
            </a:ln>
          </p:spPr>
          <p:txBody>
            <a:bodyPr anchorCtr="0" anchor="ctr" bIns="116400" lIns="116400" spcFirstLastPara="1" rIns="116400" wrap="square" tIns="116400">
              <a:noAutofit/>
            </a:bodyPr>
            <a:lstStyle/>
            <a:p>
              <a:pPr indent="0" lvl="0" marL="0" marR="0" rtl="0" algn="ctr">
                <a:lnSpc>
                  <a:spcPct val="90000"/>
                </a:lnSpc>
                <a:spcBef>
                  <a:spcPts val="0"/>
                </a:spcBef>
                <a:spcAft>
                  <a:spcPts val="0"/>
                </a:spcAft>
                <a:buClr>
                  <a:srgbClr val="000000"/>
                </a:buClr>
                <a:buSzPts val="3055"/>
                <a:buFont typeface="Arial"/>
                <a:buNone/>
              </a:pPr>
              <a:r>
                <a:rPr b="0" i="0" lang="sv-SE" sz="2400" u="none" cap="none" strike="noStrike">
                  <a:solidFill>
                    <a:schemeClr val="lt1"/>
                  </a:solidFill>
                  <a:latin typeface="Arial"/>
                  <a:ea typeface="Arial"/>
                  <a:cs typeface="Arial"/>
                  <a:sym typeface="Arial"/>
                </a:rPr>
                <a:t>Other industry</a:t>
              </a:r>
              <a:endParaRPr b="0" i="0" sz="2400" u="none" cap="none" strike="noStrik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3dc49cdea3c_0_73"/>
          <p:cNvSpPr txBox="1"/>
          <p:nvPr/>
        </p:nvSpPr>
        <p:spPr>
          <a:xfrm>
            <a:off x="576000" y="288000"/>
            <a:ext cx="10218300" cy="576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Arial"/>
              <a:buNone/>
            </a:pPr>
            <a:r>
              <a:rPr b="1" i="0" lang="sv-SE" sz="2800" u="none" cap="none" strike="noStrike">
                <a:solidFill>
                  <a:srgbClr val="FF0000"/>
                </a:solidFill>
                <a:latin typeface="Arial"/>
                <a:ea typeface="Arial"/>
                <a:cs typeface="Arial"/>
                <a:sym typeface="Arial"/>
              </a:rPr>
              <a:t>Industrial sector – Energy demands</a:t>
            </a:r>
            <a:endParaRPr b="1" i="0" sz="2800" u="none" cap="none" strike="noStrike">
              <a:solidFill>
                <a:srgbClr val="FF0000"/>
              </a:solidFill>
              <a:latin typeface="Arial"/>
              <a:ea typeface="Arial"/>
              <a:cs typeface="Arial"/>
              <a:sym typeface="Arial"/>
            </a:endParaRPr>
          </a:p>
        </p:txBody>
      </p:sp>
      <p:pic>
        <p:nvPicPr>
          <p:cNvPr descr="Heating system line icon sign Royalty Free Vector Image" id="169" name="Google Shape;169;g3dc49cdea3c_0_73"/>
          <p:cNvPicPr preferRelativeResize="0"/>
          <p:nvPr/>
        </p:nvPicPr>
        <p:blipFill rotWithShape="1">
          <a:blip r:embed="rId3">
            <a:alphaModFix/>
          </a:blip>
          <a:srcRect b="7570" l="0" r="1351" t="0"/>
          <a:stretch/>
        </p:blipFill>
        <p:spPr>
          <a:xfrm>
            <a:off x="655200" y="2505102"/>
            <a:ext cx="1992860" cy="1994130"/>
          </a:xfrm>
          <a:prstGeom prst="rect">
            <a:avLst/>
          </a:prstGeom>
          <a:noFill/>
          <a:ln>
            <a:noFill/>
          </a:ln>
        </p:spPr>
      </p:pic>
      <p:sp>
        <p:nvSpPr>
          <p:cNvPr id="170" name="Google Shape;170;g3dc49cdea3c_0_73"/>
          <p:cNvSpPr txBox="1"/>
          <p:nvPr/>
        </p:nvSpPr>
        <p:spPr>
          <a:xfrm>
            <a:off x="576000" y="1124983"/>
            <a:ext cx="106803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300"/>
              <a:buFont typeface="Arial"/>
              <a:buNone/>
            </a:pPr>
            <a:r>
              <a:rPr b="0" i="0" lang="sv-SE" sz="2400" u="none" cap="none" strike="noStrike">
                <a:solidFill>
                  <a:srgbClr val="000000"/>
                </a:solidFill>
                <a:latin typeface="Arial"/>
                <a:ea typeface="Arial"/>
                <a:cs typeface="Arial"/>
                <a:sym typeface="Arial"/>
              </a:rPr>
              <a:t>The most common energy demands </a:t>
            </a:r>
            <a:endParaRPr/>
          </a:p>
          <a:p>
            <a:pPr indent="0" lvl="0" marL="0" marR="0" rtl="0" algn="l">
              <a:lnSpc>
                <a:spcPct val="100000"/>
              </a:lnSpc>
              <a:spcBef>
                <a:spcPts val="0"/>
              </a:spcBef>
              <a:spcAft>
                <a:spcPts val="0"/>
              </a:spcAft>
              <a:buClr>
                <a:srgbClr val="000000"/>
              </a:buClr>
              <a:buSzPts val="2300"/>
              <a:buFont typeface="Arial"/>
              <a:buNone/>
            </a:pPr>
            <a:r>
              <a:rPr b="0" i="0" lang="sv-SE" sz="2400" u="none" cap="none" strike="noStrike">
                <a:solidFill>
                  <a:srgbClr val="000000"/>
                </a:solidFill>
                <a:latin typeface="Arial"/>
                <a:ea typeface="Arial"/>
                <a:cs typeface="Arial"/>
                <a:sym typeface="Arial"/>
              </a:rPr>
              <a:t>modelled are:</a:t>
            </a:r>
            <a:endParaRPr b="0" i="0" sz="2400" u="none" cap="none" strike="noStrike">
              <a:solidFill>
                <a:srgbClr val="000000"/>
              </a:solidFill>
              <a:latin typeface="Arial"/>
              <a:ea typeface="Arial"/>
              <a:cs typeface="Arial"/>
              <a:sym typeface="Arial"/>
            </a:endParaRPr>
          </a:p>
        </p:txBody>
      </p:sp>
      <p:sp>
        <p:nvSpPr>
          <p:cNvPr id="171" name="Google Shape;171;g3dc49cdea3c_0_73"/>
          <p:cNvSpPr txBox="1"/>
          <p:nvPr/>
        </p:nvSpPr>
        <p:spPr>
          <a:xfrm>
            <a:off x="639860" y="4721042"/>
            <a:ext cx="2008200" cy="363900"/>
          </a:xfrm>
          <a:prstGeom prst="rect">
            <a:avLst/>
          </a:prstGeom>
          <a:solidFill>
            <a:srgbClr val="0B55FF"/>
          </a:solidFill>
          <a:ln>
            <a:noFill/>
          </a:ln>
        </p:spPr>
        <p:txBody>
          <a:bodyPr anchorCtr="0" anchor="t" bIns="34850" lIns="69725" spcFirstLastPara="1" rIns="69725" wrap="square" tIns="34850">
            <a:spAutoFit/>
          </a:bodyPr>
          <a:lstStyle/>
          <a:p>
            <a:pPr indent="0" lvl="0" marL="0" marR="0" rtl="0" algn="ctr">
              <a:lnSpc>
                <a:spcPct val="100000"/>
              </a:lnSpc>
              <a:spcBef>
                <a:spcPts val="0"/>
              </a:spcBef>
              <a:spcAft>
                <a:spcPts val="0"/>
              </a:spcAft>
              <a:buClr>
                <a:srgbClr val="000000"/>
              </a:buClr>
              <a:buSzPts val="1906"/>
              <a:buFont typeface="Arial"/>
              <a:buNone/>
            </a:pPr>
            <a:r>
              <a:rPr b="1" i="0" lang="sv-SE" sz="1906" u="none" cap="none" strike="noStrike">
                <a:solidFill>
                  <a:schemeClr val="lt1"/>
                </a:solidFill>
                <a:latin typeface="Arial"/>
                <a:ea typeface="Arial"/>
                <a:cs typeface="Arial"/>
                <a:sym typeface="Arial"/>
              </a:rPr>
              <a:t>Process heat</a:t>
            </a:r>
            <a:endParaRPr b="1" i="0" sz="1906" u="none" cap="none" strike="noStrike">
              <a:solidFill>
                <a:schemeClr val="lt1"/>
              </a:solidFill>
              <a:latin typeface="Arial"/>
              <a:ea typeface="Arial"/>
              <a:cs typeface="Arial"/>
              <a:sym typeface="Arial"/>
            </a:endParaRPr>
          </a:p>
        </p:txBody>
      </p:sp>
      <p:sp>
        <p:nvSpPr>
          <p:cNvPr id="172" name="Google Shape;172;g3dc49cdea3c_0_73"/>
          <p:cNvSpPr txBox="1"/>
          <p:nvPr/>
        </p:nvSpPr>
        <p:spPr>
          <a:xfrm>
            <a:off x="3364828" y="5690386"/>
            <a:ext cx="2008200" cy="363900"/>
          </a:xfrm>
          <a:prstGeom prst="rect">
            <a:avLst/>
          </a:prstGeom>
          <a:solidFill>
            <a:srgbClr val="0B55FF"/>
          </a:solidFill>
          <a:ln>
            <a:noFill/>
          </a:ln>
        </p:spPr>
        <p:txBody>
          <a:bodyPr anchorCtr="0" anchor="t" bIns="34850" lIns="69725" spcFirstLastPara="1" rIns="69725" wrap="square" tIns="34850">
            <a:spAutoFit/>
          </a:bodyPr>
          <a:lstStyle/>
          <a:p>
            <a:pPr indent="0" lvl="0" marL="0" marR="0" rtl="0" algn="ctr">
              <a:lnSpc>
                <a:spcPct val="100000"/>
              </a:lnSpc>
              <a:spcBef>
                <a:spcPts val="0"/>
              </a:spcBef>
              <a:spcAft>
                <a:spcPts val="0"/>
              </a:spcAft>
              <a:buClr>
                <a:srgbClr val="000000"/>
              </a:buClr>
              <a:buSzPts val="1906"/>
              <a:buFont typeface="Arial"/>
              <a:buNone/>
            </a:pPr>
            <a:r>
              <a:rPr b="1" i="0" lang="sv-SE" sz="1906" u="none" cap="none" strike="noStrike">
                <a:solidFill>
                  <a:schemeClr val="lt1"/>
                </a:solidFill>
                <a:latin typeface="Arial"/>
                <a:ea typeface="Arial"/>
                <a:cs typeface="Arial"/>
                <a:sym typeface="Arial"/>
              </a:rPr>
              <a:t>Electricity uses</a:t>
            </a:r>
            <a:endParaRPr b="0" i="0" sz="1067" u="none" cap="none" strike="noStrike">
              <a:solidFill>
                <a:srgbClr val="000000"/>
              </a:solidFill>
              <a:latin typeface="Arial"/>
              <a:ea typeface="Arial"/>
              <a:cs typeface="Arial"/>
              <a:sym typeface="Arial"/>
            </a:endParaRPr>
          </a:p>
        </p:txBody>
      </p:sp>
      <p:pic>
        <p:nvPicPr>
          <p:cNvPr descr="Lightning, electric power vector logo design element. Energy and ..." id="173" name="Google Shape;173;g3dc49cdea3c_0_73"/>
          <p:cNvPicPr preferRelativeResize="0"/>
          <p:nvPr/>
        </p:nvPicPr>
        <p:blipFill rotWithShape="1">
          <a:blip r:embed="rId4">
            <a:alphaModFix/>
          </a:blip>
          <a:srcRect b="14525" l="17426" r="19090" t="13283"/>
          <a:stretch/>
        </p:blipFill>
        <p:spPr>
          <a:xfrm>
            <a:off x="3529079" y="3544190"/>
            <a:ext cx="1679683" cy="1910083"/>
          </a:xfrm>
          <a:prstGeom prst="rect">
            <a:avLst/>
          </a:prstGeom>
          <a:noFill/>
          <a:ln>
            <a:noFill/>
          </a:ln>
        </p:spPr>
      </p:pic>
      <p:sp>
        <p:nvSpPr>
          <p:cNvPr id="174" name="Google Shape;174;g3dc49cdea3c_0_73"/>
          <p:cNvSpPr txBox="1"/>
          <p:nvPr/>
        </p:nvSpPr>
        <p:spPr>
          <a:xfrm>
            <a:off x="5985474" y="1025874"/>
            <a:ext cx="5888100" cy="52848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1000"/>
              </a:spcBef>
              <a:spcAft>
                <a:spcPts val="0"/>
              </a:spcAft>
              <a:buClr>
                <a:srgbClr val="000000"/>
              </a:buClr>
              <a:buSzPts val="1600"/>
              <a:buFont typeface="Noto Sans Symbols"/>
              <a:buChar char="❑"/>
            </a:pPr>
            <a:r>
              <a:rPr b="1" i="0" lang="sv-SE" sz="1600" u="none" cap="none" strike="noStrike">
                <a:solidFill>
                  <a:srgbClr val="000000"/>
                </a:solidFill>
                <a:latin typeface="Arial"/>
                <a:ea typeface="Arial"/>
                <a:cs typeface="Arial"/>
                <a:sym typeface="Arial"/>
              </a:rPr>
              <a:t>The industrial sector's energy demands are diverse, </a:t>
            </a:r>
            <a:r>
              <a:rPr b="0" i="0" lang="sv-SE" sz="1600" u="none" cap="none" strike="noStrike">
                <a:solidFill>
                  <a:srgbClr val="000000"/>
                </a:solidFill>
                <a:latin typeface="Arial"/>
                <a:ea typeface="Arial"/>
                <a:cs typeface="Arial"/>
                <a:sym typeface="Arial"/>
              </a:rPr>
              <a:t>reflecting the wide range of processes and activities across different industries. </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1000"/>
              </a:spcBef>
              <a:spcAft>
                <a:spcPts val="0"/>
              </a:spcAft>
              <a:buClr>
                <a:srgbClr val="000000"/>
              </a:buClr>
              <a:buSzPts val="1600"/>
              <a:buFont typeface="Noto Sans Symbols"/>
              <a:buChar char="❑"/>
            </a:pPr>
            <a:r>
              <a:rPr b="1" i="0" lang="sv-SE" sz="1600" u="none" cap="none" strike="noStrike">
                <a:solidFill>
                  <a:srgbClr val="000000"/>
                </a:solidFill>
                <a:latin typeface="Arial"/>
                <a:ea typeface="Arial"/>
                <a:cs typeface="Arial"/>
                <a:sym typeface="Arial"/>
              </a:rPr>
              <a:t>The largest share of energy consumption comes from process heat</a:t>
            </a:r>
            <a:r>
              <a:rPr b="0" i="0" lang="sv-SE" sz="1600" u="none" cap="none" strike="noStrike">
                <a:solidFill>
                  <a:srgbClr val="000000"/>
                </a:solidFill>
                <a:latin typeface="Arial"/>
                <a:ea typeface="Arial"/>
                <a:cs typeface="Arial"/>
                <a:sym typeface="Arial"/>
              </a:rPr>
              <a:t>, which is used in</a:t>
            </a:r>
            <a:r>
              <a:rPr b="1" i="0" lang="sv-SE" sz="1600" u="none" cap="none" strike="noStrike">
                <a:solidFill>
                  <a:srgbClr val="000000"/>
                </a:solidFill>
                <a:latin typeface="Arial"/>
                <a:ea typeface="Arial"/>
                <a:cs typeface="Arial"/>
                <a:sym typeface="Arial"/>
              </a:rPr>
              <a:t> high-temperature applications </a:t>
            </a:r>
            <a:r>
              <a:rPr b="0" i="0" lang="sv-SE" sz="1600" u="none" cap="none" strike="noStrike">
                <a:solidFill>
                  <a:srgbClr val="000000"/>
                </a:solidFill>
                <a:latin typeface="Arial"/>
                <a:ea typeface="Arial"/>
                <a:cs typeface="Arial"/>
                <a:sym typeface="Arial"/>
              </a:rPr>
              <a:t>such as steelmaking, cement production, and chemical manufacturing and </a:t>
            </a:r>
            <a:r>
              <a:rPr b="1" i="0" lang="sv-SE" sz="1600" u="none" cap="none" strike="noStrike">
                <a:solidFill>
                  <a:srgbClr val="000000"/>
                </a:solidFill>
                <a:latin typeface="Arial"/>
                <a:ea typeface="Arial"/>
                <a:cs typeface="Arial"/>
                <a:sym typeface="Arial"/>
              </a:rPr>
              <a:t>some low-temperature process heat applications</a:t>
            </a:r>
            <a:r>
              <a:rPr b="0" i="0" lang="sv-SE" sz="1600" u="none" cap="none" strike="noStrike">
                <a:solidFill>
                  <a:srgbClr val="000000"/>
                </a:solidFill>
                <a:latin typeface="Arial"/>
                <a:ea typeface="Arial"/>
                <a:cs typeface="Arial"/>
                <a:sym typeface="Arial"/>
              </a:rPr>
              <a:t> such as drying and fermentation processes in the other chemicals and other industry subsectors.</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1000"/>
              </a:spcBef>
              <a:spcAft>
                <a:spcPts val="0"/>
              </a:spcAft>
              <a:buClr>
                <a:srgbClr val="000000"/>
              </a:buClr>
              <a:buSzPts val="1600"/>
              <a:buFont typeface="Noto Sans Symbols"/>
              <a:buChar char="❑"/>
            </a:pPr>
            <a:r>
              <a:rPr b="0" i="0" lang="sv-SE" sz="1600" u="none" cap="none" strike="noStrike">
                <a:solidFill>
                  <a:srgbClr val="000000"/>
                </a:solidFill>
                <a:latin typeface="Arial"/>
                <a:ea typeface="Arial"/>
                <a:cs typeface="Arial"/>
                <a:sym typeface="Arial"/>
              </a:rPr>
              <a:t>These processes require temperatures ranging from several hundred to thousands of degrees Celsius, often relying on fossil fuels like coal, natural gas, and oil. </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1000"/>
              </a:spcBef>
              <a:spcAft>
                <a:spcPts val="0"/>
              </a:spcAft>
              <a:buClr>
                <a:srgbClr val="000000"/>
              </a:buClr>
              <a:buSzPts val="1600"/>
              <a:buFont typeface="Noto Sans Symbols"/>
              <a:buChar char="❑"/>
            </a:pPr>
            <a:r>
              <a:rPr b="0" i="0" lang="sv-SE" sz="1600" u="none" cap="none" strike="noStrike">
                <a:solidFill>
                  <a:srgbClr val="000000"/>
                </a:solidFill>
                <a:latin typeface="Arial"/>
                <a:ea typeface="Arial"/>
                <a:cs typeface="Arial"/>
                <a:sym typeface="Arial"/>
              </a:rPr>
              <a:t>Process heat also includes</a:t>
            </a:r>
            <a:r>
              <a:rPr b="1" i="0" lang="sv-SE" sz="1600" u="none" cap="none" strike="noStrike">
                <a:solidFill>
                  <a:srgbClr val="000000"/>
                </a:solidFill>
                <a:latin typeface="Arial"/>
                <a:ea typeface="Arial"/>
                <a:cs typeface="Arial"/>
                <a:sym typeface="Arial"/>
              </a:rPr>
              <a:t> low temperature applications for steam generation</a:t>
            </a:r>
            <a:r>
              <a:rPr b="0" i="0" lang="sv-SE" sz="1600" u="none" cap="none" strike="noStrike">
                <a:solidFill>
                  <a:srgbClr val="000000"/>
                </a:solidFill>
                <a:latin typeface="Arial"/>
                <a:ea typeface="Arial"/>
                <a:cs typeface="Arial"/>
                <a:sym typeface="Arial"/>
              </a:rPr>
              <a:t> used in various processes.</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1000"/>
              </a:spcBef>
              <a:spcAft>
                <a:spcPts val="0"/>
              </a:spcAft>
              <a:buClr>
                <a:srgbClr val="000000"/>
              </a:buClr>
              <a:buSzPts val="1600"/>
              <a:buFont typeface="Noto Sans Symbols"/>
              <a:buChar char="❑"/>
            </a:pPr>
            <a:r>
              <a:rPr b="0" i="0" lang="sv-SE" sz="1600" u="none" cap="none" strike="noStrike">
                <a:solidFill>
                  <a:srgbClr val="000000"/>
                </a:solidFill>
                <a:latin typeface="Arial"/>
                <a:ea typeface="Arial"/>
                <a:cs typeface="Arial"/>
                <a:sym typeface="Arial"/>
              </a:rPr>
              <a:t>Energy demands </a:t>
            </a:r>
            <a:r>
              <a:rPr b="1" i="0" lang="sv-SE" sz="1600" u="none" cap="none" strike="noStrike">
                <a:solidFill>
                  <a:srgbClr val="000000"/>
                </a:solidFill>
                <a:latin typeface="Arial"/>
                <a:ea typeface="Arial"/>
                <a:cs typeface="Arial"/>
                <a:sym typeface="Arial"/>
              </a:rPr>
              <a:t>vary significantly between subsectors.</a:t>
            </a:r>
            <a:r>
              <a:rPr b="0" i="0" lang="sv-SE" sz="1600" u="none" cap="none" strike="noStrike">
                <a:solidFill>
                  <a:srgbClr val="000000"/>
                </a:solidFill>
                <a:latin typeface="Arial"/>
                <a:ea typeface="Arial"/>
                <a:cs typeface="Arial"/>
                <a:sym typeface="Arial"/>
              </a:rPr>
              <a:t> For example, the chemical, petrochemical, and fertilisers industries consume fuels not only for energy but also as a feedstock for producing chemicals and plastics.</a:t>
            </a:r>
            <a:endParaRPr b="0" i="0" sz="1600" u="none" cap="none" strike="noStrike">
              <a:solidFill>
                <a:srgbClr val="000000"/>
              </a:solidFill>
              <a:latin typeface="Arial"/>
              <a:ea typeface="Arial"/>
              <a:cs typeface="Arial"/>
              <a:sym typeface="Arial"/>
            </a:endParaRPr>
          </a:p>
        </p:txBody>
      </p:sp>
      <p:sp>
        <p:nvSpPr>
          <p:cNvPr id="175" name="Google Shape;175;g3dc49cdea3c_0_73"/>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3dc49cdea3c_0_85"/>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182" name="Google Shape;182;g3dc49cdea3c_0_85"/>
          <p:cNvSpPr txBox="1"/>
          <p:nvPr/>
        </p:nvSpPr>
        <p:spPr>
          <a:xfrm>
            <a:off x="576000" y="288000"/>
            <a:ext cx="11311200" cy="9576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000000"/>
              </a:buClr>
              <a:buSzPts val="2800"/>
              <a:buFont typeface="Arial"/>
              <a:buNone/>
            </a:pPr>
            <a:r>
              <a:rPr b="1" i="0" lang="sv-SE" sz="2800" u="none" cap="none" strike="noStrike">
                <a:solidFill>
                  <a:srgbClr val="FF0000"/>
                </a:solidFill>
                <a:latin typeface="Arial"/>
                <a:ea typeface="Arial"/>
                <a:cs typeface="Arial"/>
                <a:sym typeface="Arial"/>
              </a:rPr>
              <a:t>Industrial sector: Key drivers + challenges in industrial energy use </a:t>
            </a:r>
            <a:endParaRPr b="1" i="0" sz="2800" u="none" cap="none" strike="noStrike">
              <a:solidFill>
                <a:srgbClr val="FF0000"/>
              </a:solidFill>
              <a:latin typeface="Arial"/>
              <a:ea typeface="Arial"/>
              <a:cs typeface="Arial"/>
              <a:sym typeface="Arial"/>
            </a:endParaRPr>
          </a:p>
        </p:txBody>
      </p:sp>
      <p:grpSp>
        <p:nvGrpSpPr>
          <p:cNvPr id="183" name="Google Shape;183;g3dc49cdea3c_0_85"/>
          <p:cNvGrpSpPr/>
          <p:nvPr/>
        </p:nvGrpSpPr>
        <p:grpSpPr>
          <a:xfrm>
            <a:off x="1785317" y="1284514"/>
            <a:ext cx="8651885" cy="5281290"/>
            <a:chOff x="1624971" y="2440"/>
            <a:chExt cx="8316721" cy="5127466"/>
          </a:xfrm>
        </p:grpSpPr>
        <p:sp>
          <p:nvSpPr>
            <p:cNvPr id="184" name="Google Shape;184;g3dc49cdea3c_0_85"/>
            <p:cNvSpPr/>
            <p:nvPr/>
          </p:nvSpPr>
          <p:spPr>
            <a:xfrm>
              <a:off x="1624971" y="2440"/>
              <a:ext cx="3961200" cy="787800"/>
            </a:xfrm>
            <a:prstGeom prst="roundRect">
              <a:avLst>
                <a:gd fmla="val 10000" name="adj"/>
              </a:avLst>
            </a:prstGeom>
            <a:solidFill>
              <a:srgbClr val="001F6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g3dc49cdea3c_0_85"/>
            <p:cNvSpPr txBox="1"/>
            <p:nvPr/>
          </p:nvSpPr>
          <p:spPr>
            <a:xfrm>
              <a:off x="1648047" y="25516"/>
              <a:ext cx="3915300" cy="741600"/>
            </a:xfrm>
            <a:prstGeom prst="rect">
              <a:avLst/>
            </a:prstGeom>
            <a:noFill/>
            <a:ln>
              <a:noFill/>
            </a:ln>
          </p:spPr>
          <p:txBody>
            <a:bodyPr anchorCtr="0" anchor="ctr" bIns="45700" lIns="68575" spcFirstLastPara="1" rIns="68575" wrap="square" tIns="45700">
              <a:noAutofit/>
            </a:bodyPr>
            <a:lstStyle/>
            <a:p>
              <a:pPr indent="0" lvl="0" marL="0" marR="0" rtl="0" algn="ctr">
                <a:lnSpc>
                  <a:spcPct val="90000"/>
                </a:lnSpc>
                <a:spcBef>
                  <a:spcPts val="0"/>
                </a:spcBef>
                <a:spcAft>
                  <a:spcPts val="0"/>
                </a:spcAft>
                <a:buClr>
                  <a:srgbClr val="000000"/>
                </a:buClr>
                <a:buSzPts val="3600"/>
                <a:buFont typeface="Arial"/>
                <a:buNone/>
              </a:pPr>
              <a:r>
                <a:rPr b="1" i="0" lang="sv-SE" sz="2400" u="none" cap="none" strike="noStrike">
                  <a:solidFill>
                    <a:schemeClr val="lt1"/>
                  </a:solidFill>
                  <a:latin typeface="Arial"/>
                  <a:ea typeface="Arial"/>
                  <a:cs typeface="Arial"/>
                  <a:sym typeface="Arial"/>
                </a:rPr>
                <a:t>Drivers</a:t>
              </a:r>
              <a:endParaRPr b="0" i="0" sz="2400" u="none" cap="none" strike="noStrike">
                <a:solidFill>
                  <a:srgbClr val="000000"/>
                </a:solidFill>
                <a:latin typeface="Arial"/>
                <a:ea typeface="Arial"/>
                <a:cs typeface="Arial"/>
                <a:sym typeface="Arial"/>
              </a:endParaRPr>
            </a:p>
          </p:txBody>
        </p:sp>
        <p:sp>
          <p:nvSpPr>
            <p:cNvPr id="186" name="Google Shape;186;g3dc49cdea3c_0_85"/>
            <p:cNvSpPr/>
            <p:nvPr/>
          </p:nvSpPr>
          <p:spPr>
            <a:xfrm>
              <a:off x="2021104" y="790296"/>
              <a:ext cx="396000" cy="591000"/>
            </a:xfrm>
            <a:custGeom>
              <a:rect b="b" l="l" r="r" t="t"/>
              <a:pathLst>
                <a:path extrusionOk="0" h="120000" w="120000">
                  <a:moveTo>
                    <a:pt x="0" y="0"/>
                  </a:moveTo>
                  <a:lnTo>
                    <a:pt x="0" y="120000"/>
                  </a:lnTo>
                  <a:lnTo>
                    <a:pt x="120000" y="120000"/>
                  </a:lnTo>
                </a:path>
              </a:pathLst>
            </a:custGeom>
            <a:noFill/>
            <a:ln cap="flat" cmpd="sng" w="25400">
              <a:solidFill>
                <a:srgbClr val="00195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 name="Google Shape;187;g3dc49cdea3c_0_85"/>
            <p:cNvSpPr/>
            <p:nvPr/>
          </p:nvSpPr>
          <p:spPr>
            <a:xfrm>
              <a:off x="2417236" y="987261"/>
              <a:ext cx="3169200" cy="787800"/>
            </a:xfrm>
            <a:prstGeom prst="roundRect">
              <a:avLst>
                <a:gd fmla="val 10000" name="adj"/>
              </a:avLst>
            </a:prstGeom>
            <a:solidFill>
              <a:schemeClr val="lt1">
                <a:alpha val="90200"/>
              </a:schemeClr>
            </a:solidFill>
            <a:ln cap="flat" cmpd="sng" w="25400">
              <a:solidFill>
                <a:srgbClr val="001F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g3dc49cdea3c_0_85"/>
            <p:cNvSpPr txBox="1"/>
            <p:nvPr/>
          </p:nvSpPr>
          <p:spPr>
            <a:xfrm>
              <a:off x="2440312" y="1010337"/>
              <a:ext cx="3123000" cy="741600"/>
            </a:xfrm>
            <a:prstGeom prst="rect">
              <a:avLst/>
            </a:prstGeom>
            <a:noFill/>
            <a:ln>
              <a:noFill/>
            </a:ln>
          </p:spPr>
          <p:txBody>
            <a:bodyPr anchorCtr="0" anchor="ctr" bIns="31750" lIns="47625" spcFirstLastPara="1" rIns="47625" wrap="square" tIns="31750">
              <a:noAutofit/>
            </a:bodyPr>
            <a:lstStyle/>
            <a:p>
              <a:pPr indent="0" lvl="0" marL="0" marR="0" rtl="0" algn="ctr">
                <a:lnSpc>
                  <a:spcPct val="90000"/>
                </a:lnSpc>
                <a:spcBef>
                  <a:spcPts val="0"/>
                </a:spcBef>
                <a:spcAft>
                  <a:spcPts val="0"/>
                </a:spcAft>
                <a:buClr>
                  <a:srgbClr val="000000"/>
                </a:buClr>
                <a:buSzPts val="2500"/>
                <a:buFont typeface="Arial"/>
                <a:buNone/>
              </a:pPr>
              <a:r>
                <a:rPr b="0" i="0" lang="sv-SE" sz="2000" u="none" cap="none" strike="noStrike">
                  <a:solidFill>
                    <a:srgbClr val="000000"/>
                  </a:solidFill>
                  <a:latin typeface="Arial"/>
                  <a:ea typeface="Arial"/>
                  <a:cs typeface="Arial"/>
                  <a:sym typeface="Arial"/>
                </a:rPr>
                <a:t>Economic growth and industrialisation</a:t>
              </a:r>
              <a:endParaRPr b="0" i="0" sz="2000" u="none" cap="none" strike="noStrike">
                <a:solidFill>
                  <a:srgbClr val="000000"/>
                </a:solidFill>
                <a:latin typeface="Arial"/>
                <a:ea typeface="Arial"/>
                <a:cs typeface="Arial"/>
                <a:sym typeface="Arial"/>
              </a:endParaRPr>
            </a:p>
          </p:txBody>
        </p:sp>
        <p:sp>
          <p:nvSpPr>
            <p:cNvPr id="189" name="Google Shape;189;g3dc49cdea3c_0_85"/>
            <p:cNvSpPr/>
            <p:nvPr/>
          </p:nvSpPr>
          <p:spPr>
            <a:xfrm>
              <a:off x="2021104" y="790296"/>
              <a:ext cx="396000" cy="1575600"/>
            </a:xfrm>
            <a:custGeom>
              <a:rect b="b" l="l" r="r" t="t"/>
              <a:pathLst>
                <a:path extrusionOk="0" h="120000" w="120000">
                  <a:moveTo>
                    <a:pt x="0" y="0"/>
                  </a:moveTo>
                  <a:lnTo>
                    <a:pt x="0" y="120000"/>
                  </a:lnTo>
                  <a:lnTo>
                    <a:pt x="120000" y="120000"/>
                  </a:lnTo>
                </a:path>
              </a:pathLst>
            </a:custGeom>
            <a:noFill/>
            <a:ln cap="flat" cmpd="sng" w="25400">
              <a:solidFill>
                <a:srgbClr val="00195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 name="Google Shape;190;g3dc49cdea3c_0_85"/>
            <p:cNvSpPr/>
            <p:nvPr/>
          </p:nvSpPr>
          <p:spPr>
            <a:xfrm>
              <a:off x="2417236" y="1972081"/>
              <a:ext cx="3169200" cy="787800"/>
            </a:xfrm>
            <a:prstGeom prst="roundRect">
              <a:avLst>
                <a:gd fmla="val 10000" name="adj"/>
              </a:avLst>
            </a:prstGeom>
            <a:solidFill>
              <a:schemeClr val="lt1">
                <a:alpha val="90200"/>
              </a:schemeClr>
            </a:solidFill>
            <a:ln cap="flat" cmpd="sng" w="25400">
              <a:solidFill>
                <a:srgbClr val="001F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g3dc49cdea3c_0_85"/>
            <p:cNvSpPr txBox="1"/>
            <p:nvPr/>
          </p:nvSpPr>
          <p:spPr>
            <a:xfrm>
              <a:off x="2440312" y="1995157"/>
              <a:ext cx="3123000" cy="741600"/>
            </a:xfrm>
            <a:prstGeom prst="rect">
              <a:avLst/>
            </a:prstGeom>
            <a:noFill/>
            <a:ln>
              <a:noFill/>
            </a:ln>
          </p:spPr>
          <p:txBody>
            <a:bodyPr anchorCtr="0" anchor="ctr" bIns="31750" lIns="47625" spcFirstLastPara="1" rIns="47625" wrap="square" tIns="31750">
              <a:noAutofit/>
            </a:bodyPr>
            <a:lstStyle/>
            <a:p>
              <a:pPr indent="0" lvl="0" marL="0" marR="0" rtl="0" algn="ctr">
                <a:lnSpc>
                  <a:spcPct val="90000"/>
                </a:lnSpc>
                <a:spcBef>
                  <a:spcPts val="0"/>
                </a:spcBef>
                <a:spcAft>
                  <a:spcPts val="0"/>
                </a:spcAft>
                <a:buClr>
                  <a:srgbClr val="000000"/>
                </a:buClr>
                <a:buSzPts val="2500"/>
                <a:buFont typeface="Arial"/>
                <a:buNone/>
              </a:pPr>
              <a:r>
                <a:rPr b="0" i="0" lang="sv-SE" sz="2000" u="none" cap="none" strike="noStrike">
                  <a:solidFill>
                    <a:srgbClr val="000000"/>
                  </a:solidFill>
                  <a:latin typeface="Arial"/>
                  <a:ea typeface="Arial"/>
                  <a:cs typeface="Arial"/>
                  <a:sym typeface="Arial"/>
                </a:rPr>
                <a:t>Population growth and urbanisation</a:t>
              </a:r>
              <a:endParaRPr b="0" i="0" sz="2000" u="none" cap="none" strike="noStrike">
                <a:solidFill>
                  <a:srgbClr val="000000"/>
                </a:solidFill>
                <a:latin typeface="Arial"/>
                <a:ea typeface="Arial"/>
                <a:cs typeface="Arial"/>
                <a:sym typeface="Arial"/>
              </a:endParaRPr>
            </a:p>
          </p:txBody>
        </p:sp>
        <p:sp>
          <p:nvSpPr>
            <p:cNvPr id="192" name="Google Shape;192;g3dc49cdea3c_0_85"/>
            <p:cNvSpPr/>
            <p:nvPr/>
          </p:nvSpPr>
          <p:spPr>
            <a:xfrm>
              <a:off x="2021104" y="790296"/>
              <a:ext cx="396000" cy="2560500"/>
            </a:xfrm>
            <a:custGeom>
              <a:rect b="b" l="l" r="r" t="t"/>
              <a:pathLst>
                <a:path extrusionOk="0" h="120000" w="120000">
                  <a:moveTo>
                    <a:pt x="0" y="0"/>
                  </a:moveTo>
                  <a:lnTo>
                    <a:pt x="0" y="120000"/>
                  </a:lnTo>
                  <a:lnTo>
                    <a:pt x="120000" y="120000"/>
                  </a:lnTo>
                </a:path>
              </a:pathLst>
            </a:custGeom>
            <a:noFill/>
            <a:ln cap="flat" cmpd="sng" w="25400">
              <a:solidFill>
                <a:srgbClr val="00195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 name="Google Shape;193;g3dc49cdea3c_0_85"/>
            <p:cNvSpPr/>
            <p:nvPr/>
          </p:nvSpPr>
          <p:spPr>
            <a:xfrm>
              <a:off x="2417236" y="2956902"/>
              <a:ext cx="3169200" cy="787800"/>
            </a:xfrm>
            <a:prstGeom prst="roundRect">
              <a:avLst>
                <a:gd fmla="val 10000" name="adj"/>
              </a:avLst>
            </a:prstGeom>
            <a:solidFill>
              <a:schemeClr val="lt1">
                <a:alpha val="90200"/>
              </a:schemeClr>
            </a:solidFill>
            <a:ln cap="flat" cmpd="sng" w="25400">
              <a:solidFill>
                <a:srgbClr val="001F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g3dc49cdea3c_0_85"/>
            <p:cNvSpPr txBox="1"/>
            <p:nvPr/>
          </p:nvSpPr>
          <p:spPr>
            <a:xfrm>
              <a:off x="2219171" y="2979976"/>
              <a:ext cx="3123000" cy="741600"/>
            </a:xfrm>
            <a:prstGeom prst="rect">
              <a:avLst/>
            </a:prstGeom>
            <a:noFill/>
            <a:ln>
              <a:noFill/>
            </a:ln>
          </p:spPr>
          <p:txBody>
            <a:bodyPr anchorCtr="0" anchor="ctr" bIns="31750" lIns="47625" spcFirstLastPara="1" rIns="47625" wrap="square" tIns="31750">
              <a:noAutofit/>
            </a:bodyPr>
            <a:lstStyle/>
            <a:p>
              <a:pPr indent="0" lvl="0" marL="0" marR="0" rtl="0" algn="ctr">
                <a:lnSpc>
                  <a:spcPct val="90000"/>
                </a:lnSpc>
                <a:spcBef>
                  <a:spcPts val="0"/>
                </a:spcBef>
                <a:spcAft>
                  <a:spcPts val="0"/>
                </a:spcAft>
                <a:buClr>
                  <a:srgbClr val="000000"/>
                </a:buClr>
                <a:buSzPts val="2500"/>
                <a:buFont typeface="Arial"/>
                <a:buNone/>
              </a:pPr>
              <a:r>
                <a:rPr b="0" i="0" lang="sv-SE" sz="2000" u="none" cap="none" strike="noStrike">
                  <a:solidFill>
                    <a:srgbClr val="000000"/>
                  </a:solidFill>
                  <a:latin typeface="Arial"/>
                  <a:ea typeface="Arial"/>
                  <a:cs typeface="Arial"/>
                  <a:sym typeface="Arial"/>
                </a:rPr>
                <a:t>Technological</a:t>
              </a:r>
              <a:r>
                <a:rPr b="0" i="0" lang="sv-SE" sz="2500" u="none" cap="none" strike="noStrike">
                  <a:solidFill>
                    <a:srgbClr val="000000"/>
                  </a:solidFill>
                  <a:latin typeface="Arial"/>
                  <a:ea typeface="Arial"/>
                  <a:cs typeface="Arial"/>
                  <a:sym typeface="Arial"/>
                </a:rPr>
                <a:t> </a:t>
              </a:r>
              <a:r>
                <a:rPr b="0" i="0" lang="sv-SE" sz="2000" u="none" cap="none" strike="noStrike">
                  <a:solidFill>
                    <a:srgbClr val="000000"/>
                  </a:solidFill>
                  <a:latin typeface="Arial"/>
                  <a:ea typeface="Arial"/>
                  <a:cs typeface="Arial"/>
                  <a:sym typeface="Arial"/>
                </a:rPr>
                <a:t>advancement</a:t>
              </a:r>
              <a:endParaRPr b="0" i="0" sz="2000" u="none" cap="none" strike="noStrike">
                <a:solidFill>
                  <a:srgbClr val="000000"/>
                </a:solidFill>
                <a:latin typeface="Arial"/>
                <a:ea typeface="Arial"/>
                <a:cs typeface="Arial"/>
                <a:sym typeface="Arial"/>
              </a:endParaRPr>
            </a:p>
          </p:txBody>
        </p:sp>
        <p:sp>
          <p:nvSpPr>
            <p:cNvPr id="195" name="Google Shape;195;g3dc49cdea3c_0_85"/>
            <p:cNvSpPr/>
            <p:nvPr/>
          </p:nvSpPr>
          <p:spPr>
            <a:xfrm>
              <a:off x="2021104" y="790296"/>
              <a:ext cx="396000" cy="3545400"/>
            </a:xfrm>
            <a:custGeom>
              <a:rect b="b" l="l" r="r" t="t"/>
              <a:pathLst>
                <a:path extrusionOk="0" h="120000" w="120000">
                  <a:moveTo>
                    <a:pt x="0" y="0"/>
                  </a:moveTo>
                  <a:lnTo>
                    <a:pt x="0" y="120000"/>
                  </a:lnTo>
                  <a:lnTo>
                    <a:pt x="120000" y="120000"/>
                  </a:lnTo>
                </a:path>
              </a:pathLst>
            </a:custGeom>
            <a:noFill/>
            <a:ln cap="flat" cmpd="sng" w="25400">
              <a:solidFill>
                <a:srgbClr val="00195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6" name="Google Shape;196;g3dc49cdea3c_0_85"/>
            <p:cNvSpPr/>
            <p:nvPr/>
          </p:nvSpPr>
          <p:spPr>
            <a:xfrm>
              <a:off x="2417236" y="3941723"/>
              <a:ext cx="3169200" cy="787800"/>
            </a:xfrm>
            <a:prstGeom prst="roundRect">
              <a:avLst>
                <a:gd fmla="val 10000" name="adj"/>
              </a:avLst>
            </a:prstGeom>
            <a:solidFill>
              <a:schemeClr val="lt1">
                <a:alpha val="90200"/>
              </a:schemeClr>
            </a:solidFill>
            <a:ln cap="flat" cmpd="sng" w="25400">
              <a:solidFill>
                <a:srgbClr val="001F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g3dc49cdea3c_0_85"/>
            <p:cNvSpPr txBox="1"/>
            <p:nvPr/>
          </p:nvSpPr>
          <p:spPr>
            <a:xfrm>
              <a:off x="2440312" y="3964799"/>
              <a:ext cx="3123000" cy="741600"/>
            </a:xfrm>
            <a:prstGeom prst="rect">
              <a:avLst/>
            </a:prstGeom>
            <a:noFill/>
            <a:ln>
              <a:noFill/>
            </a:ln>
          </p:spPr>
          <p:txBody>
            <a:bodyPr anchorCtr="0" anchor="ctr" bIns="31750" lIns="47625" spcFirstLastPara="1" rIns="47625" wrap="square" tIns="31750">
              <a:noAutofit/>
            </a:bodyPr>
            <a:lstStyle/>
            <a:p>
              <a:pPr indent="0" lvl="0" marL="0" marR="0" rtl="0" algn="ctr">
                <a:lnSpc>
                  <a:spcPct val="90000"/>
                </a:lnSpc>
                <a:spcBef>
                  <a:spcPts val="0"/>
                </a:spcBef>
                <a:spcAft>
                  <a:spcPts val="0"/>
                </a:spcAft>
                <a:buClr>
                  <a:srgbClr val="000000"/>
                </a:buClr>
                <a:buSzPts val="2500"/>
                <a:buFont typeface="Arial"/>
                <a:buNone/>
              </a:pPr>
              <a:r>
                <a:rPr b="0" i="0" lang="sv-SE" sz="2000" u="none" cap="none" strike="noStrike">
                  <a:solidFill>
                    <a:srgbClr val="000000"/>
                  </a:solidFill>
                  <a:latin typeface="Arial"/>
                  <a:ea typeface="Arial"/>
                  <a:cs typeface="Arial"/>
                  <a:sym typeface="Arial"/>
                </a:rPr>
                <a:t>Global supply chains and trade</a:t>
              </a:r>
              <a:endParaRPr b="0" i="0" sz="2000" u="none" cap="none" strike="noStrike">
                <a:solidFill>
                  <a:srgbClr val="000000"/>
                </a:solidFill>
                <a:latin typeface="Arial"/>
                <a:ea typeface="Arial"/>
                <a:cs typeface="Arial"/>
                <a:sym typeface="Arial"/>
              </a:endParaRPr>
            </a:p>
          </p:txBody>
        </p:sp>
        <p:sp>
          <p:nvSpPr>
            <p:cNvPr id="198" name="Google Shape;198;g3dc49cdea3c_0_85"/>
            <p:cNvSpPr/>
            <p:nvPr/>
          </p:nvSpPr>
          <p:spPr>
            <a:xfrm>
              <a:off x="5980226" y="2440"/>
              <a:ext cx="3961200" cy="787800"/>
            </a:xfrm>
            <a:prstGeom prst="roundRect">
              <a:avLst>
                <a:gd fmla="val 10000" name="adj"/>
              </a:avLst>
            </a:prstGeom>
            <a:solidFill>
              <a:srgbClr val="960B2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g3dc49cdea3c_0_85"/>
            <p:cNvSpPr txBox="1"/>
            <p:nvPr/>
          </p:nvSpPr>
          <p:spPr>
            <a:xfrm>
              <a:off x="6003302" y="25516"/>
              <a:ext cx="3915300" cy="741600"/>
            </a:xfrm>
            <a:prstGeom prst="rect">
              <a:avLst/>
            </a:prstGeom>
            <a:noFill/>
            <a:ln>
              <a:noFill/>
            </a:ln>
          </p:spPr>
          <p:txBody>
            <a:bodyPr anchorCtr="0" anchor="ctr" bIns="45700" lIns="68575" spcFirstLastPara="1" rIns="68575" wrap="square" tIns="45700">
              <a:noAutofit/>
            </a:bodyPr>
            <a:lstStyle/>
            <a:p>
              <a:pPr indent="0" lvl="0" marL="0" marR="0" rtl="0" algn="ctr">
                <a:lnSpc>
                  <a:spcPct val="90000"/>
                </a:lnSpc>
                <a:spcBef>
                  <a:spcPts val="0"/>
                </a:spcBef>
                <a:spcAft>
                  <a:spcPts val="0"/>
                </a:spcAft>
                <a:buClr>
                  <a:srgbClr val="000000"/>
                </a:buClr>
                <a:buSzPts val="3600"/>
                <a:buFont typeface="Arial"/>
                <a:buNone/>
              </a:pPr>
              <a:r>
                <a:rPr b="1" i="0" lang="sv-SE" sz="2400" u="none" cap="none" strike="noStrike">
                  <a:solidFill>
                    <a:schemeClr val="lt1"/>
                  </a:solidFill>
                  <a:latin typeface="Arial"/>
                  <a:ea typeface="Arial"/>
                  <a:cs typeface="Arial"/>
                  <a:sym typeface="Arial"/>
                </a:rPr>
                <a:t>Challenges</a:t>
              </a:r>
              <a:endParaRPr b="1" i="0" sz="2400" u="none" cap="none" strike="noStrike">
                <a:solidFill>
                  <a:schemeClr val="lt1"/>
                </a:solidFill>
                <a:latin typeface="Arial"/>
                <a:ea typeface="Arial"/>
                <a:cs typeface="Arial"/>
                <a:sym typeface="Arial"/>
              </a:endParaRPr>
            </a:p>
          </p:txBody>
        </p:sp>
        <p:sp>
          <p:nvSpPr>
            <p:cNvPr id="200" name="Google Shape;200;g3dc49cdea3c_0_85"/>
            <p:cNvSpPr/>
            <p:nvPr/>
          </p:nvSpPr>
          <p:spPr>
            <a:xfrm>
              <a:off x="6376359" y="790296"/>
              <a:ext cx="396000" cy="591000"/>
            </a:xfrm>
            <a:custGeom>
              <a:rect b="b" l="l" r="r" t="t"/>
              <a:pathLst>
                <a:path extrusionOk="0" h="120000" w="120000">
                  <a:moveTo>
                    <a:pt x="0" y="0"/>
                  </a:moveTo>
                  <a:lnTo>
                    <a:pt x="0" y="120000"/>
                  </a:lnTo>
                  <a:lnTo>
                    <a:pt x="120000" y="120000"/>
                  </a:lnTo>
                </a:path>
              </a:pathLst>
            </a:custGeom>
            <a:noFill/>
            <a:ln cap="flat" cmpd="sng" w="25400">
              <a:solidFill>
                <a:srgbClr val="960B2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1" name="Google Shape;201;g3dc49cdea3c_0_85"/>
            <p:cNvSpPr/>
            <p:nvPr/>
          </p:nvSpPr>
          <p:spPr>
            <a:xfrm>
              <a:off x="6772492" y="987261"/>
              <a:ext cx="3169200" cy="787800"/>
            </a:xfrm>
            <a:prstGeom prst="roundRect">
              <a:avLst>
                <a:gd fmla="val 10000" name="adj"/>
              </a:avLst>
            </a:prstGeom>
            <a:solidFill>
              <a:schemeClr val="lt1">
                <a:alpha val="90200"/>
              </a:schemeClr>
            </a:solidFill>
            <a:ln cap="flat" cmpd="sng" w="25400">
              <a:solidFill>
                <a:srgbClr val="960B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g3dc49cdea3c_0_85"/>
            <p:cNvSpPr txBox="1"/>
            <p:nvPr/>
          </p:nvSpPr>
          <p:spPr>
            <a:xfrm>
              <a:off x="6795568" y="1010337"/>
              <a:ext cx="3123000" cy="741600"/>
            </a:xfrm>
            <a:prstGeom prst="rect">
              <a:avLst/>
            </a:prstGeom>
            <a:noFill/>
            <a:ln>
              <a:noFill/>
            </a:ln>
          </p:spPr>
          <p:txBody>
            <a:bodyPr anchorCtr="0" anchor="ctr" bIns="31750" lIns="47625" spcFirstLastPara="1" rIns="47625" wrap="square" tIns="31750">
              <a:noAutofit/>
            </a:bodyPr>
            <a:lstStyle/>
            <a:p>
              <a:pPr indent="0" lvl="0" marL="0" marR="0" rtl="0" algn="ctr">
                <a:lnSpc>
                  <a:spcPct val="90000"/>
                </a:lnSpc>
                <a:spcBef>
                  <a:spcPts val="0"/>
                </a:spcBef>
                <a:spcAft>
                  <a:spcPts val="0"/>
                </a:spcAft>
                <a:buClr>
                  <a:srgbClr val="000000"/>
                </a:buClr>
                <a:buSzPts val="2500"/>
                <a:buFont typeface="Arial"/>
                <a:buNone/>
              </a:pPr>
              <a:r>
                <a:rPr b="0" i="0" lang="sv-SE" sz="2000" u="none" cap="none" strike="noStrike">
                  <a:solidFill>
                    <a:srgbClr val="000000"/>
                  </a:solidFill>
                  <a:latin typeface="Arial"/>
                  <a:ea typeface="Arial"/>
                  <a:cs typeface="Arial"/>
                  <a:sym typeface="Arial"/>
                </a:rPr>
                <a:t>Reliance on fossil fuels</a:t>
              </a:r>
              <a:endParaRPr b="0" i="0" sz="2000" u="none" cap="none" strike="noStrike">
                <a:solidFill>
                  <a:srgbClr val="000000"/>
                </a:solidFill>
                <a:latin typeface="Arial"/>
                <a:ea typeface="Arial"/>
                <a:cs typeface="Arial"/>
                <a:sym typeface="Arial"/>
              </a:endParaRPr>
            </a:p>
          </p:txBody>
        </p:sp>
        <p:sp>
          <p:nvSpPr>
            <p:cNvPr id="203" name="Google Shape;203;g3dc49cdea3c_0_85"/>
            <p:cNvSpPr/>
            <p:nvPr/>
          </p:nvSpPr>
          <p:spPr>
            <a:xfrm>
              <a:off x="6376359" y="790296"/>
              <a:ext cx="396000" cy="1575600"/>
            </a:xfrm>
            <a:custGeom>
              <a:rect b="b" l="l" r="r" t="t"/>
              <a:pathLst>
                <a:path extrusionOk="0" h="120000" w="120000">
                  <a:moveTo>
                    <a:pt x="0" y="0"/>
                  </a:moveTo>
                  <a:lnTo>
                    <a:pt x="0" y="120000"/>
                  </a:lnTo>
                  <a:lnTo>
                    <a:pt x="120000" y="120000"/>
                  </a:lnTo>
                </a:path>
              </a:pathLst>
            </a:custGeom>
            <a:noFill/>
            <a:ln cap="flat" cmpd="sng" w="25400">
              <a:solidFill>
                <a:srgbClr val="960B2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4" name="Google Shape;204;g3dc49cdea3c_0_85"/>
            <p:cNvSpPr/>
            <p:nvPr/>
          </p:nvSpPr>
          <p:spPr>
            <a:xfrm>
              <a:off x="6772492" y="1972081"/>
              <a:ext cx="3169200" cy="787800"/>
            </a:xfrm>
            <a:prstGeom prst="roundRect">
              <a:avLst>
                <a:gd fmla="val 10000" name="adj"/>
              </a:avLst>
            </a:prstGeom>
            <a:solidFill>
              <a:schemeClr val="lt1">
                <a:alpha val="90200"/>
              </a:schemeClr>
            </a:solidFill>
            <a:ln cap="flat" cmpd="sng" w="25400">
              <a:solidFill>
                <a:srgbClr val="960B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g3dc49cdea3c_0_85"/>
            <p:cNvSpPr txBox="1"/>
            <p:nvPr/>
          </p:nvSpPr>
          <p:spPr>
            <a:xfrm>
              <a:off x="6795568" y="1995157"/>
              <a:ext cx="3123000" cy="741600"/>
            </a:xfrm>
            <a:prstGeom prst="rect">
              <a:avLst/>
            </a:prstGeom>
            <a:noFill/>
            <a:ln>
              <a:noFill/>
            </a:ln>
          </p:spPr>
          <p:txBody>
            <a:bodyPr anchorCtr="0" anchor="ctr" bIns="31750" lIns="47625" spcFirstLastPara="1" rIns="47625" wrap="square" tIns="31750">
              <a:noAutofit/>
            </a:bodyPr>
            <a:lstStyle/>
            <a:p>
              <a:pPr indent="0" lvl="0" marL="0" marR="0" rtl="0" algn="ctr">
                <a:lnSpc>
                  <a:spcPct val="90000"/>
                </a:lnSpc>
                <a:spcBef>
                  <a:spcPts val="0"/>
                </a:spcBef>
                <a:spcAft>
                  <a:spcPts val="0"/>
                </a:spcAft>
                <a:buClr>
                  <a:srgbClr val="000000"/>
                </a:buClr>
                <a:buSzPts val="2500"/>
                <a:buFont typeface="Arial"/>
                <a:buNone/>
              </a:pPr>
              <a:r>
                <a:rPr b="0" i="0" lang="sv-SE" sz="2000" u="none" cap="none" strike="noStrike">
                  <a:solidFill>
                    <a:srgbClr val="000000"/>
                  </a:solidFill>
                  <a:latin typeface="Arial"/>
                  <a:ea typeface="Arial"/>
                  <a:cs typeface="Arial"/>
                  <a:sym typeface="Arial"/>
                </a:rPr>
                <a:t>Long asset life cycles</a:t>
              </a:r>
              <a:endParaRPr b="0" i="0" sz="2000" u="none" cap="none" strike="noStrike">
                <a:solidFill>
                  <a:srgbClr val="000000"/>
                </a:solidFill>
                <a:latin typeface="Arial"/>
                <a:ea typeface="Arial"/>
                <a:cs typeface="Arial"/>
                <a:sym typeface="Arial"/>
              </a:endParaRPr>
            </a:p>
          </p:txBody>
        </p:sp>
        <p:sp>
          <p:nvSpPr>
            <p:cNvPr id="206" name="Google Shape;206;g3dc49cdea3c_0_85"/>
            <p:cNvSpPr/>
            <p:nvPr/>
          </p:nvSpPr>
          <p:spPr>
            <a:xfrm>
              <a:off x="6376359" y="790296"/>
              <a:ext cx="396000" cy="2560500"/>
            </a:xfrm>
            <a:custGeom>
              <a:rect b="b" l="l" r="r" t="t"/>
              <a:pathLst>
                <a:path extrusionOk="0" h="120000" w="120000">
                  <a:moveTo>
                    <a:pt x="0" y="0"/>
                  </a:moveTo>
                  <a:lnTo>
                    <a:pt x="0" y="120000"/>
                  </a:lnTo>
                  <a:lnTo>
                    <a:pt x="120000" y="120000"/>
                  </a:lnTo>
                </a:path>
              </a:pathLst>
            </a:custGeom>
            <a:noFill/>
            <a:ln cap="flat" cmpd="sng" w="25400">
              <a:solidFill>
                <a:srgbClr val="960B2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7" name="Google Shape;207;g3dc49cdea3c_0_85"/>
            <p:cNvSpPr/>
            <p:nvPr/>
          </p:nvSpPr>
          <p:spPr>
            <a:xfrm>
              <a:off x="6772492" y="2956902"/>
              <a:ext cx="3169200" cy="787800"/>
            </a:xfrm>
            <a:prstGeom prst="roundRect">
              <a:avLst>
                <a:gd fmla="val 10000" name="adj"/>
              </a:avLst>
            </a:prstGeom>
            <a:solidFill>
              <a:schemeClr val="lt1">
                <a:alpha val="90200"/>
              </a:schemeClr>
            </a:solidFill>
            <a:ln cap="flat" cmpd="sng" w="25400">
              <a:solidFill>
                <a:srgbClr val="960B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g3dc49cdea3c_0_85"/>
            <p:cNvSpPr txBox="1"/>
            <p:nvPr/>
          </p:nvSpPr>
          <p:spPr>
            <a:xfrm>
              <a:off x="6795568" y="2979978"/>
              <a:ext cx="3123000" cy="741600"/>
            </a:xfrm>
            <a:prstGeom prst="rect">
              <a:avLst/>
            </a:prstGeom>
            <a:noFill/>
            <a:ln>
              <a:noFill/>
            </a:ln>
          </p:spPr>
          <p:txBody>
            <a:bodyPr anchorCtr="0" anchor="ctr" bIns="31750" lIns="47625" spcFirstLastPara="1" rIns="47625" wrap="square" tIns="31750">
              <a:noAutofit/>
            </a:bodyPr>
            <a:lstStyle/>
            <a:p>
              <a:pPr indent="0" lvl="0" marL="0" marR="0" rtl="0" algn="ctr">
                <a:lnSpc>
                  <a:spcPct val="90000"/>
                </a:lnSpc>
                <a:spcBef>
                  <a:spcPts val="0"/>
                </a:spcBef>
                <a:spcAft>
                  <a:spcPts val="0"/>
                </a:spcAft>
                <a:buClr>
                  <a:srgbClr val="000000"/>
                </a:buClr>
                <a:buSzPts val="2500"/>
                <a:buFont typeface="Arial"/>
                <a:buNone/>
              </a:pPr>
              <a:r>
                <a:rPr b="0" i="0" lang="sv-SE" sz="2000" u="none" cap="none" strike="noStrike">
                  <a:solidFill>
                    <a:srgbClr val="000000"/>
                  </a:solidFill>
                  <a:latin typeface="Arial"/>
                  <a:ea typeface="Arial"/>
                  <a:cs typeface="Arial"/>
                  <a:sym typeface="Arial"/>
                </a:rPr>
                <a:t>Barriers in regulation and financing</a:t>
              </a:r>
              <a:endParaRPr b="0" i="0" sz="2000" u="none" cap="none" strike="noStrike">
                <a:solidFill>
                  <a:srgbClr val="000000"/>
                </a:solidFill>
                <a:latin typeface="Arial"/>
                <a:ea typeface="Arial"/>
                <a:cs typeface="Arial"/>
                <a:sym typeface="Arial"/>
              </a:endParaRPr>
            </a:p>
          </p:txBody>
        </p:sp>
        <p:sp>
          <p:nvSpPr>
            <p:cNvPr id="209" name="Google Shape;209;g3dc49cdea3c_0_85"/>
            <p:cNvSpPr/>
            <p:nvPr/>
          </p:nvSpPr>
          <p:spPr>
            <a:xfrm>
              <a:off x="6376359" y="790296"/>
              <a:ext cx="396000" cy="3545400"/>
            </a:xfrm>
            <a:custGeom>
              <a:rect b="b" l="l" r="r" t="t"/>
              <a:pathLst>
                <a:path extrusionOk="0" h="120000" w="120000">
                  <a:moveTo>
                    <a:pt x="0" y="0"/>
                  </a:moveTo>
                  <a:lnTo>
                    <a:pt x="0" y="120000"/>
                  </a:lnTo>
                  <a:lnTo>
                    <a:pt x="120000" y="120000"/>
                  </a:lnTo>
                </a:path>
              </a:pathLst>
            </a:custGeom>
            <a:noFill/>
            <a:ln cap="flat" cmpd="sng" w="25400">
              <a:solidFill>
                <a:srgbClr val="960B2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0" name="Google Shape;210;g3dc49cdea3c_0_85"/>
            <p:cNvSpPr/>
            <p:nvPr/>
          </p:nvSpPr>
          <p:spPr>
            <a:xfrm>
              <a:off x="6772492" y="3941723"/>
              <a:ext cx="3169200" cy="1056900"/>
            </a:xfrm>
            <a:prstGeom prst="roundRect">
              <a:avLst>
                <a:gd fmla="val 10000" name="adj"/>
              </a:avLst>
            </a:prstGeom>
            <a:solidFill>
              <a:schemeClr val="lt1">
                <a:alpha val="90200"/>
              </a:schemeClr>
            </a:solidFill>
            <a:ln cap="flat" cmpd="sng" w="25400">
              <a:solidFill>
                <a:srgbClr val="960B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g3dc49cdea3c_0_85"/>
            <p:cNvSpPr txBox="1"/>
            <p:nvPr/>
          </p:nvSpPr>
          <p:spPr>
            <a:xfrm>
              <a:off x="6818652" y="3829106"/>
              <a:ext cx="3123000" cy="1300800"/>
            </a:xfrm>
            <a:prstGeom prst="rect">
              <a:avLst/>
            </a:prstGeom>
            <a:noFill/>
            <a:ln>
              <a:noFill/>
            </a:ln>
          </p:spPr>
          <p:txBody>
            <a:bodyPr anchorCtr="0" anchor="ctr" bIns="31750" lIns="47625" spcFirstLastPara="1" rIns="47625" wrap="square" tIns="31750">
              <a:noAutofit/>
            </a:bodyPr>
            <a:lstStyle/>
            <a:p>
              <a:pPr indent="0" lvl="0" marL="0" marR="0" rtl="0" algn="ctr">
                <a:lnSpc>
                  <a:spcPct val="90000"/>
                </a:lnSpc>
                <a:spcBef>
                  <a:spcPts val="0"/>
                </a:spcBef>
                <a:spcAft>
                  <a:spcPts val="0"/>
                </a:spcAft>
                <a:buClr>
                  <a:srgbClr val="000000"/>
                </a:buClr>
                <a:buSzPts val="2500"/>
                <a:buFont typeface="Arial"/>
                <a:buNone/>
              </a:pPr>
              <a:r>
                <a:rPr b="0" i="0" lang="sv-SE" sz="2000" u="none" cap="none" strike="noStrike">
                  <a:solidFill>
                    <a:srgbClr val="000000"/>
                  </a:solidFill>
                  <a:latin typeface="Arial"/>
                  <a:ea typeface="Arial"/>
                  <a:cs typeface="Arial"/>
                  <a:sym typeface="Arial"/>
                </a:rPr>
                <a:t>High costs of emerging solutions and competitive nature of the sector</a:t>
              </a:r>
              <a:endParaRPr b="0" i="0" sz="2000" u="none" cap="none" strike="noStrike">
                <a:solidFill>
                  <a:srgbClr val="000000"/>
                </a:solidFill>
                <a:latin typeface="Arial"/>
                <a:ea typeface="Arial"/>
                <a:cs typeface="Arial"/>
                <a:sym typeface="Arial"/>
              </a:endParaRPr>
            </a:p>
          </p:txBody>
        </p:sp>
      </p:grpSp>
      <p:sp>
        <p:nvSpPr>
          <p:cNvPr id="212" name="Google Shape;212;g3dc49cdea3c_0_85"/>
          <p:cNvSpPr txBox="1"/>
          <p:nvPr/>
        </p:nvSpPr>
        <p:spPr>
          <a:xfrm>
            <a:off x="343847" y="6030687"/>
            <a:ext cx="17994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sv-SE" sz="1000" u="none" cap="none" strike="noStrike">
                <a:solidFill>
                  <a:srgbClr val="000000"/>
                </a:solidFill>
                <a:latin typeface="Arial"/>
                <a:ea typeface="Arial"/>
                <a:cs typeface="Arial"/>
                <a:sym typeface="Arial"/>
              </a:rPr>
              <a:t>Note: This list is not exhaustive.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3dc49cdea3c_0_121"/>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219" name="Google Shape;219;g3dc49cdea3c_0_121"/>
          <p:cNvSpPr txBox="1"/>
          <p:nvPr/>
        </p:nvSpPr>
        <p:spPr>
          <a:xfrm>
            <a:off x="576000" y="288000"/>
            <a:ext cx="10361700" cy="9564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Arial"/>
              <a:buNone/>
            </a:pPr>
            <a:r>
              <a:rPr b="1" i="0" lang="sv-SE" sz="2800" u="none" cap="none" strike="noStrike">
                <a:solidFill>
                  <a:srgbClr val="FF0000"/>
                </a:solidFill>
                <a:latin typeface="Arial"/>
                <a:ea typeface="Arial"/>
                <a:cs typeface="Arial"/>
                <a:sym typeface="Arial"/>
              </a:rPr>
              <a:t>Approaches for modelling the industrial sector – Level of disaggregation</a:t>
            </a:r>
            <a:endParaRPr b="0" i="0" sz="1400" u="none" cap="none" strike="noStrike">
              <a:solidFill>
                <a:srgbClr val="FF0000"/>
              </a:solidFill>
              <a:latin typeface="Arial"/>
              <a:ea typeface="Arial"/>
              <a:cs typeface="Arial"/>
              <a:sym typeface="Arial"/>
            </a:endParaRPr>
          </a:p>
        </p:txBody>
      </p:sp>
      <p:sp>
        <p:nvSpPr>
          <p:cNvPr id="220" name="Google Shape;220;g3dc49cdea3c_0_121"/>
          <p:cNvSpPr txBox="1"/>
          <p:nvPr/>
        </p:nvSpPr>
        <p:spPr>
          <a:xfrm>
            <a:off x="4449697" y="1256106"/>
            <a:ext cx="7491900" cy="56592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1000"/>
              </a:spcBef>
              <a:spcAft>
                <a:spcPts val="0"/>
              </a:spcAft>
              <a:buClr>
                <a:srgbClr val="000000"/>
              </a:buClr>
              <a:buSzPts val="1600"/>
              <a:buFont typeface="Noto Sans Symbols"/>
              <a:buChar char="❑"/>
            </a:pPr>
            <a:r>
              <a:rPr b="0" i="0" lang="sv-SE" sz="1600" u="none" cap="none" strike="noStrike">
                <a:solidFill>
                  <a:srgbClr val="000000"/>
                </a:solidFill>
                <a:latin typeface="Arial"/>
                <a:ea typeface="Arial"/>
                <a:cs typeface="Arial"/>
                <a:sym typeface="Arial"/>
              </a:rPr>
              <a:t>Modelling the industrial sector is a challenging task due to the wide variety of subsectors and processes. </a:t>
            </a:r>
            <a:r>
              <a:rPr b="1" i="0" lang="sv-SE" sz="1600" u="none" cap="none" strike="noStrike">
                <a:solidFill>
                  <a:srgbClr val="000000"/>
                </a:solidFill>
                <a:latin typeface="Arial"/>
                <a:ea typeface="Arial"/>
                <a:cs typeface="Arial"/>
                <a:sym typeface="Arial"/>
              </a:rPr>
              <a:t>A single subsector often encompasses multiple subindustries.</a:t>
            </a:r>
            <a:r>
              <a:rPr b="0" i="0" lang="sv-SE" sz="1600" u="none" cap="none" strike="noStrike">
                <a:solidFill>
                  <a:srgbClr val="000000"/>
                </a:solidFill>
                <a:latin typeface="Arial"/>
                <a:ea typeface="Arial"/>
                <a:cs typeface="Arial"/>
                <a:sym typeface="Arial"/>
              </a:rPr>
              <a:t> Some examples are shown here.</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1000"/>
              </a:spcBef>
              <a:spcAft>
                <a:spcPts val="0"/>
              </a:spcAft>
              <a:buClr>
                <a:srgbClr val="000000"/>
              </a:buClr>
              <a:buSzPts val="1600"/>
              <a:buFont typeface="Noto Sans Symbols"/>
              <a:buChar char="❑"/>
            </a:pPr>
            <a:r>
              <a:rPr b="0" i="0" lang="sv-SE" sz="1600" u="none" cap="none" strike="noStrike">
                <a:solidFill>
                  <a:srgbClr val="000000"/>
                </a:solidFill>
                <a:latin typeface="Arial"/>
                <a:ea typeface="Arial"/>
                <a:cs typeface="Arial"/>
                <a:sym typeface="Arial"/>
              </a:rPr>
              <a:t>Not all subsectors are active in every country, and not all have the same level of energy consumption and energy intensity.</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1000"/>
              </a:spcBef>
              <a:spcAft>
                <a:spcPts val="0"/>
              </a:spcAft>
              <a:buClr>
                <a:srgbClr val="000000"/>
              </a:buClr>
              <a:buSzPts val="1600"/>
              <a:buFont typeface="Noto Sans Symbols"/>
              <a:buChar char="❑"/>
            </a:pPr>
            <a:r>
              <a:rPr b="1" i="0" lang="sv-SE" sz="1600" u="none" cap="none" strike="noStrike">
                <a:solidFill>
                  <a:srgbClr val="000000"/>
                </a:solidFill>
                <a:latin typeface="Arial"/>
                <a:ea typeface="Arial"/>
                <a:cs typeface="Arial"/>
                <a:sym typeface="Arial"/>
              </a:rPr>
              <a:t>The energy balance table should be the initial input </a:t>
            </a:r>
            <a:r>
              <a:rPr b="0" i="0" lang="sv-SE" sz="1600" u="none" cap="none" strike="noStrike">
                <a:solidFill>
                  <a:srgbClr val="000000"/>
                </a:solidFill>
                <a:latin typeface="Arial"/>
                <a:ea typeface="Arial"/>
                <a:cs typeface="Arial"/>
                <a:sym typeface="Arial"/>
              </a:rPr>
              <a:t>to determine the advisable level of disaggregation in each case. </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1000"/>
              </a:spcBef>
              <a:spcAft>
                <a:spcPts val="0"/>
              </a:spcAft>
              <a:buClr>
                <a:srgbClr val="000000"/>
              </a:buClr>
              <a:buSzPts val="1600"/>
              <a:buFont typeface="Noto Sans Symbols"/>
              <a:buChar char="❑"/>
            </a:pPr>
            <a:r>
              <a:rPr b="1" i="0" lang="sv-SE" sz="1600" u="none" cap="none" strike="noStrike">
                <a:solidFill>
                  <a:srgbClr val="000000"/>
                </a:solidFill>
                <a:latin typeface="Arial"/>
                <a:ea typeface="Arial"/>
                <a:cs typeface="Arial"/>
                <a:sym typeface="Arial"/>
              </a:rPr>
              <a:t>Subsectors with no available data on energy consumption of any fuel can be removed</a:t>
            </a:r>
            <a:r>
              <a:rPr b="0" i="0" lang="sv-SE" sz="1600" u="none" cap="none" strike="noStrike">
                <a:solidFill>
                  <a:srgbClr val="000000"/>
                </a:solidFill>
                <a:latin typeface="Arial"/>
                <a:ea typeface="Arial"/>
                <a:cs typeface="Arial"/>
                <a:sym typeface="Arial"/>
              </a:rPr>
              <a:t>, but only after verifying that they are not significant consumers with missing or unreported data. It is also important to include those subsectors for which </a:t>
            </a:r>
            <a:r>
              <a:rPr b="1" i="0" lang="sv-SE" sz="1600" u="none" cap="none" strike="noStrike">
                <a:solidFill>
                  <a:srgbClr val="000000"/>
                </a:solidFill>
                <a:latin typeface="Arial"/>
                <a:ea typeface="Arial"/>
                <a:cs typeface="Arial"/>
                <a:sym typeface="Arial"/>
              </a:rPr>
              <a:t>there are known future plans</a:t>
            </a:r>
            <a:r>
              <a:rPr b="0" i="0" lang="sv-SE" sz="1600" u="none" cap="none" strike="noStrike">
                <a:solidFill>
                  <a:srgbClr val="000000"/>
                </a:solidFill>
                <a:latin typeface="Arial"/>
                <a:ea typeface="Arial"/>
                <a:cs typeface="Arial"/>
                <a:sym typeface="Arial"/>
              </a:rPr>
              <a:t> to develop specific industries in the region.</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1000"/>
              </a:spcBef>
              <a:spcAft>
                <a:spcPts val="0"/>
              </a:spcAft>
              <a:buClr>
                <a:srgbClr val="000000"/>
              </a:buClr>
              <a:buSzPts val="1600"/>
              <a:buFont typeface="Noto Sans Symbols"/>
              <a:buChar char="❑"/>
            </a:pPr>
            <a:r>
              <a:rPr b="1" i="0" lang="sv-SE" sz="1600" u="none" cap="none" strike="noStrike">
                <a:solidFill>
                  <a:srgbClr val="000000"/>
                </a:solidFill>
                <a:latin typeface="Arial"/>
                <a:ea typeface="Arial"/>
                <a:cs typeface="Arial"/>
                <a:sym typeface="Arial"/>
              </a:rPr>
              <a:t>In the CLEWs++ concept, modelling usually covers up to the level described in the energy balances</a:t>
            </a:r>
            <a:r>
              <a:rPr b="0" i="0" lang="sv-SE" sz="1600" u="none" cap="none" strike="noStrike">
                <a:solidFill>
                  <a:srgbClr val="000000"/>
                </a:solidFill>
                <a:latin typeface="Arial"/>
                <a:ea typeface="Arial"/>
                <a:cs typeface="Arial"/>
                <a:sym typeface="Arial"/>
              </a:rPr>
              <a:t> and nothing more detailed. Additional detail can be added where necessary to reflect specific national development policies (e.g. mining various ore types). Extending the model should always be balanced between added complexity and utility to analyse alternative policies and important changes.</a:t>
            </a:r>
            <a:br>
              <a:rPr b="0" i="0" lang="sv-SE" sz="1600" u="none" cap="none" strike="noStrike">
                <a:solidFill>
                  <a:srgbClr val="000000"/>
                </a:solidFill>
                <a:latin typeface="Arial"/>
                <a:ea typeface="Arial"/>
                <a:cs typeface="Arial"/>
                <a:sym typeface="Arial"/>
              </a:rPr>
            </a:br>
            <a:endParaRPr b="0" i="0" sz="1600" u="none" cap="none" strike="noStrike">
              <a:solidFill>
                <a:srgbClr val="000000"/>
              </a:solidFill>
              <a:latin typeface="Arial"/>
              <a:ea typeface="Arial"/>
              <a:cs typeface="Arial"/>
              <a:sym typeface="Arial"/>
            </a:endParaRPr>
          </a:p>
          <a:p>
            <a:pPr indent="-196850" lvl="0" marL="285750" marR="0" rtl="0" algn="l">
              <a:lnSpc>
                <a:spcPct val="100000"/>
              </a:lnSpc>
              <a:spcBef>
                <a:spcPts val="1000"/>
              </a:spcBef>
              <a:spcAft>
                <a:spcPts val="0"/>
              </a:spcAft>
              <a:buClr>
                <a:srgbClr val="000000"/>
              </a:buClr>
              <a:buSzPts val="1400"/>
              <a:buFont typeface="Noto Sans Symbols"/>
              <a:buNone/>
            </a:pPr>
            <a:r>
              <a:t/>
            </a:r>
            <a:endParaRPr b="0" i="0" sz="1600" u="none" cap="none" strike="noStrike">
              <a:solidFill>
                <a:srgbClr val="000000"/>
              </a:solidFill>
              <a:latin typeface="Arial"/>
              <a:ea typeface="Arial"/>
              <a:cs typeface="Arial"/>
              <a:sym typeface="Arial"/>
            </a:endParaRPr>
          </a:p>
        </p:txBody>
      </p:sp>
      <p:grpSp>
        <p:nvGrpSpPr>
          <p:cNvPr id="221" name="Google Shape;221;g3dc49cdea3c_0_121"/>
          <p:cNvGrpSpPr/>
          <p:nvPr/>
        </p:nvGrpSpPr>
        <p:grpSpPr>
          <a:xfrm>
            <a:off x="699372" y="1624183"/>
            <a:ext cx="3398132" cy="2359246"/>
            <a:chOff x="3397247" y="278"/>
            <a:chExt cx="4522401" cy="3139800"/>
          </a:xfrm>
        </p:grpSpPr>
        <p:sp>
          <p:nvSpPr>
            <p:cNvPr id="222" name="Google Shape;222;g3dc49cdea3c_0_121"/>
            <p:cNvSpPr/>
            <p:nvPr/>
          </p:nvSpPr>
          <p:spPr>
            <a:xfrm>
              <a:off x="4134267" y="1570174"/>
              <a:ext cx="303900" cy="1162500"/>
            </a:xfrm>
            <a:custGeom>
              <a:rect b="b" l="l" r="r" t="t"/>
              <a:pathLst>
                <a:path extrusionOk="0" h="120000" w="120000">
                  <a:moveTo>
                    <a:pt x="0" y="0"/>
                  </a:moveTo>
                  <a:lnTo>
                    <a:pt x="60000" y="0"/>
                  </a:lnTo>
                  <a:lnTo>
                    <a:pt x="60000" y="120000"/>
                  </a:lnTo>
                  <a:lnTo>
                    <a:pt x="120000" y="120000"/>
                  </a:lnTo>
                </a:path>
              </a:pathLst>
            </a:custGeom>
            <a:noFill/>
            <a:ln cap="flat" cmpd="sng" w="19100">
              <a:solidFill>
                <a:srgbClr val="9E0923"/>
              </a:solidFill>
              <a:prstDash val="solid"/>
              <a:round/>
              <a:headEnd len="sm" w="sm" type="none"/>
              <a:tailEnd len="sm" w="sm" type="none"/>
            </a:ln>
          </p:spPr>
          <p:txBody>
            <a:bodyPr anchorCtr="0" anchor="ctr" bIns="68700" lIns="68700" spcFirstLastPara="1" rIns="68700" wrap="square" tIns="68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3" name="Google Shape;223;g3dc49cdea3c_0_121"/>
            <p:cNvSpPr txBox="1"/>
            <p:nvPr/>
          </p:nvSpPr>
          <p:spPr>
            <a:xfrm>
              <a:off x="4256170" y="2121362"/>
              <a:ext cx="60000" cy="60000"/>
            </a:xfrm>
            <a:prstGeom prst="rect">
              <a:avLst/>
            </a:prstGeom>
            <a:noFill/>
            <a:ln>
              <a:noFill/>
            </a:ln>
          </p:spPr>
          <p:txBody>
            <a:bodyPr anchorCtr="0" anchor="ctr" bIns="0" lIns="9525" spcFirstLastPara="1" rIns="9525" wrap="square" tIns="0">
              <a:noAutofit/>
            </a:bodyPr>
            <a:lstStyle/>
            <a:p>
              <a:pPr indent="0" lvl="0" marL="0" marR="0" rtl="0" algn="ctr">
                <a:lnSpc>
                  <a:spcPct val="90000"/>
                </a:lnSpc>
                <a:spcBef>
                  <a:spcPts val="0"/>
                </a:spcBef>
                <a:spcAft>
                  <a:spcPts val="0"/>
                </a:spcAft>
                <a:buClr>
                  <a:srgbClr val="000000"/>
                </a:buClr>
                <a:buSzPts val="376"/>
                <a:buFont typeface="Arial"/>
                <a:buNone/>
              </a:pPr>
              <a:r>
                <a:t/>
              </a:r>
              <a:endParaRPr b="0" i="0" sz="1800" u="none" cap="none" strike="noStrike">
                <a:solidFill>
                  <a:srgbClr val="000000"/>
                </a:solidFill>
                <a:latin typeface="Arial"/>
                <a:ea typeface="Arial"/>
                <a:cs typeface="Arial"/>
                <a:sym typeface="Arial"/>
              </a:endParaRPr>
            </a:p>
          </p:txBody>
        </p:sp>
        <p:sp>
          <p:nvSpPr>
            <p:cNvPr id="224" name="Google Shape;224;g3dc49cdea3c_0_121"/>
            <p:cNvSpPr/>
            <p:nvPr/>
          </p:nvSpPr>
          <p:spPr>
            <a:xfrm>
              <a:off x="4134267" y="1570174"/>
              <a:ext cx="303900" cy="581100"/>
            </a:xfrm>
            <a:custGeom>
              <a:rect b="b" l="l" r="r" t="t"/>
              <a:pathLst>
                <a:path extrusionOk="0" h="120000" w="120000">
                  <a:moveTo>
                    <a:pt x="0" y="0"/>
                  </a:moveTo>
                  <a:lnTo>
                    <a:pt x="60000" y="0"/>
                  </a:lnTo>
                  <a:lnTo>
                    <a:pt x="60000" y="120000"/>
                  </a:lnTo>
                  <a:lnTo>
                    <a:pt x="120000" y="120000"/>
                  </a:lnTo>
                </a:path>
              </a:pathLst>
            </a:custGeom>
            <a:noFill/>
            <a:ln cap="flat" cmpd="sng" w="19100">
              <a:solidFill>
                <a:srgbClr val="9E0923"/>
              </a:solidFill>
              <a:prstDash val="solid"/>
              <a:round/>
              <a:headEnd len="sm" w="sm" type="none"/>
              <a:tailEnd len="sm" w="sm" type="none"/>
            </a:ln>
          </p:spPr>
          <p:txBody>
            <a:bodyPr anchorCtr="0" anchor="ctr" bIns="68700" lIns="68700" spcFirstLastPara="1" rIns="68700" wrap="square" tIns="68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5" name="Google Shape;225;g3dc49cdea3c_0_121"/>
            <p:cNvSpPr txBox="1"/>
            <p:nvPr/>
          </p:nvSpPr>
          <p:spPr>
            <a:xfrm>
              <a:off x="4269811" y="1844390"/>
              <a:ext cx="32700" cy="32700"/>
            </a:xfrm>
            <a:prstGeom prst="rect">
              <a:avLst/>
            </a:prstGeom>
            <a:noFill/>
            <a:ln>
              <a:noFill/>
            </a:ln>
          </p:spPr>
          <p:txBody>
            <a:bodyPr anchorCtr="0" anchor="ctr" bIns="0" lIns="9525" spcFirstLastPara="1" rIns="9525" wrap="square" tIns="0">
              <a:noAutofit/>
            </a:bodyPr>
            <a:lstStyle/>
            <a:p>
              <a:pPr indent="0" lvl="0" marL="0" marR="0" rtl="0" algn="ctr">
                <a:lnSpc>
                  <a:spcPct val="90000"/>
                </a:lnSpc>
                <a:spcBef>
                  <a:spcPts val="0"/>
                </a:spcBef>
                <a:spcAft>
                  <a:spcPts val="0"/>
                </a:spcAft>
                <a:buClr>
                  <a:srgbClr val="000000"/>
                </a:buClr>
                <a:buSzPts val="376"/>
                <a:buFont typeface="Arial"/>
                <a:buNone/>
              </a:pPr>
              <a:r>
                <a:t/>
              </a:r>
              <a:endParaRPr b="0" i="0" sz="1800" u="none" cap="none" strike="noStrike">
                <a:solidFill>
                  <a:srgbClr val="000000"/>
                </a:solidFill>
                <a:latin typeface="Arial"/>
                <a:ea typeface="Arial"/>
                <a:cs typeface="Arial"/>
                <a:sym typeface="Arial"/>
              </a:endParaRPr>
            </a:p>
          </p:txBody>
        </p:sp>
        <p:sp>
          <p:nvSpPr>
            <p:cNvPr id="226" name="Google Shape;226;g3dc49cdea3c_0_121"/>
            <p:cNvSpPr/>
            <p:nvPr/>
          </p:nvSpPr>
          <p:spPr>
            <a:xfrm>
              <a:off x="4134267" y="1524453"/>
              <a:ext cx="303900" cy="91500"/>
            </a:xfrm>
            <a:custGeom>
              <a:rect b="b" l="l" r="r" t="t"/>
              <a:pathLst>
                <a:path extrusionOk="0" h="120000" w="120000">
                  <a:moveTo>
                    <a:pt x="0" y="60000"/>
                  </a:moveTo>
                  <a:lnTo>
                    <a:pt x="120000" y="60000"/>
                  </a:lnTo>
                </a:path>
              </a:pathLst>
            </a:custGeom>
            <a:noFill/>
            <a:ln cap="flat" cmpd="sng" w="19100">
              <a:solidFill>
                <a:srgbClr val="9E0923"/>
              </a:solidFill>
              <a:prstDash val="solid"/>
              <a:round/>
              <a:headEnd len="sm" w="sm" type="none"/>
              <a:tailEnd len="sm" w="sm" type="none"/>
            </a:ln>
          </p:spPr>
          <p:txBody>
            <a:bodyPr anchorCtr="0" anchor="ctr" bIns="68700" lIns="68700" spcFirstLastPara="1" rIns="68700" wrap="square" tIns="68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7" name="Google Shape;227;g3dc49cdea3c_0_121"/>
            <p:cNvSpPr txBox="1"/>
            <p:nvPr/>
          </p:nvSpPr>
          <p:spPr>
            <a:xfrm>
              <a:off x="4278611" y="1562576"/>
              <a:ext cx="15300" cy="15300"/>
            </a:xfrm>
            <a:prstGeom prst="rect">
              <a:avLst/>
            </a:prstGeom>
            <a:noFill/>
            <a:ln>
              <a:noFill/>
            </a:ln>
          </p:spPr>
          <p:txBody>
            <a:bodyPr anchorCtr="0" anchor="ctr" bIns="0" lIns="9525" spcFirstLastPara="1" rIns="9525" wrap="square" tIns="0">
              <a:noAutofit/>
            </a:bodyPr>
            <a:lstStyle/>
            <a:p>
              <a:pPr indent="0" lvl="0" marL="0" marR="0" rtl="0" algn="ctr">
                <a:lnSpc>
                  <a:spcPct val="90000"/>
                </a:lnSpc>
                <a:spcBef>
                  <a:spcPts val="0"/>
                </a:spcBef>
                <a:spcAft>
                  <a:spcPts val="0"/>
                </a:spcAft>
                <a:buClr>
                  <a:srgbClr val="000000"/>
                </a:buClr>
                <a:buSzPts val="376"/>
                <a:buFont typeface="Arial"/>
                <a:buNone/>
              </a:pPr>
              <a:r>
                <a:t/>
              </a:r>
              <a:endParaRPr b="0" i="0" sz="1800" u="none" cap="none" strike="noStrike">
                <a:solidFill>
                  <a:srgbClr val="000000"/>
                </a:solidFill>
                <a:latin typeface="Arial"/>
                <a:ea typeface="Arial"/>
                <a:cs typeface="Arial"/>
                <a:sym typeface="Arial"/>
              </a:endParaRPr>
            </a:p>
          </p:txBody>
        </p:sp>
        <p:sp>
          <p:nvSpPr>
            <p:cNvPr id="228" name="Google Shape;228;g3dc49cdea3c_0_121"/>
            <p:cNvSpPr/>
            <p:nvPr/>
          </p:nvSpPr>
          <p:spPr>
            <a:xfrm>
              <a:off x="4134267" y="988947"/>
              <a:ext cx="303900" cy="581100"/>
            </a:xfrm>
            <a:custGeom>
              <a:rect b="b" l="l" r="r" t="t"/>
              <a:pathLst>
                <a:path extrusionOk="0" h="120000" w="120000">
                  <a:moveTo>
                    <a:pt x="0" y="120000"/>
                  </a:moveTo>
                  <a:lnTo>
                    <a:pt x="60000" y="120000"/>
                  </a:lnTo>
                  <a:lnTo>
                    <a:pt x="60000" y="0"/>
                  </a:lnTo>
                  <a:lnTo>
                    <a:pt x="120000" y="0"/>
                  </a:lnTo>
                </a:path>
              </a:pathLst>
            </a:custGeom>
            <a:noFill/>
            <a:ln cap="flat" cmpd="sng" w="19100">
              <a:solidFill>
                <a:srgbClr val="9E0923"/>
              </a:solidFill>
              <a:prstDash val="solid"/>
              <a:round/>
              <a:headEnd len="sm" w="sm" type="none"/>
              <a:tailEnd len="sm" w="sm" type="none"/>
            </a:ln>
          </p:spPr>
          <p:txBody>
            <a:bodyPr anchorCtr="0" anchor="ctr" bIns="68700" lIns="68700" spcFirstLastPara="1" rIns="68700" wrap="square" tIns="68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9" name="Google Shape;229;g3dc49cdea3c_0_121"/>
            <p:cNvSpPr txBox="1"/>
            <p:nvPr/>
          </p:nvSpPr>
          <p:spPr>
            <a:xfrm>
              <a:off x="4269811" y="1263163"/>
              <a:ext cx="32700" cy="32700"/>
            </a:xfrm>
            <a:prstGeom prst="rect">
              <a:avLst/>
            </a:prstGeom>
            <a:noFill/>
            <a:ln>
              <a:noFill/>
            </a:ln>
          </p:spPr>
          <p:txBody>
            <a:bodyPr anchorCtr="0" anchor="ctr" bIns="0" lIns="9525" spcFirstLastPara="1" rIns="9525" wrap="square" tIns="0">
              <a:noAutofit/>
            </a:bodyPr>
            <a:lstStyle/>
            <a:p>
              <a:pPr indent="0" lvl="0" marL="0" marR="0" rtl="0" algn="ctr">
                <a:lnSpc>
                  <a:spcPct val="90000"/>
                </a:lnSpc>
                <a:spcBef>
                  <a:spcPts val="0"/>
                </a:spcBef>
                <a:spcAft>
                  <a:spcPts val="0"/>
                </a:spcAft>
                <a:buClr>
                  <a:srgbClr val="000000"/>
                </a:buClr>
                <a:buSzPts val="376"/>
                <a:buFont typeface="Arial"/>
                <a:buNone/>
              </a:pPr>
              <a:r>
                <a:t/>
              </a:r>
              <a:endParaRPr b="0" i="0" sz="1800" u="none" cap="none" strike="noStrike">
                <a:solidFill>
                  <a:srgbClr val="000000"/>
                </a:solidFill>
                <a:latin typeface="Arial"/>
                <a:ea typeface="Arial"/>
                <a:cs typeface="Arial"/>
                <a:sym typeface="Arial"/>
              </a:endParaRPr>
            </a:p>
          </p:txBody>
        </p:sp>
        <p:sp>
          <p:nvSpPr>
            <p:cNvPr id="230" name="Google Shape;230;g3dc49cdea3c_0_121"/>
            <p:cNvSpPr/>
            <p:nvPr/>
          </p:nvSpPr>
          <p:spPr>
            <a:xfrm>
              <a:off x="4134267" y="407721"/>
              <a:ext cx="303900" cy="1162500"/>
            </a:xfrm>
            <a:custGeom>
              <a:rect b="b" l="l" r="r" t="t"/>
              <a:pathLst>
                <a:path extrusionOk="0" h="120000" w="120000">
                  <a:moveTo>
                    <a:pt x="0" y="120000"/>
                  </a:moveTo>
                  <a:lnTo>
                    <a:pt x="60000" y="120000"/>
                  </a:lnTo>
                  <a:lnTo>
                    <a:pt x="60000" y="0"/>
                  </a:lnTo>
                  <a:lnTo>
                    <a:pt x="120000" y="0"/>
                  </a:lnTo>
                </a:path>
              </a:pathLst>
            </a:custGeom>
            <a:noFill/>
            <a:ln cap="flat" cmpd="sng" w="19100">
              <a:solidFill>
                <a:srgbClr val="9E0923"/>
              </a:solidFill>
              <a:prstDash val="solid"/>
              <a:round/>
              <a:headEnd len="sm" w="sm" type="none"/>
              <a:tailEnd len="sm" w="sm" type="none"/>
            </a:ln>
          </p:spPr>
          <p:txBody>
            <a:bodyPr anchorCtr="0" anchor="ctr" bIns="68700" lIns="68700" spcFirstLastPara="1" rIns="68700" wrap="square" tIns="68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1" name="Google Shape;231;g3dc49cdea3c_0_121"/>
            <p:cNvSpPr txBox="1"/>
            <p:nvPr/>
          </p:nvSpPr>
          <p:spPr>
            <a:xfrm>
              <a:off x="4256170" y="958909"/>
              <a:ext cx="60000" cy="60000"/>
            </a:xfrm>
            <a:prstGeom prst="rect">
              <a:avLst/>
            </a:prstGeom>
            <a:noFill/>
            <a:ln>
              <a:noFill/>
            </a:ln>
          </p:spPr>
          <p:txBody>
            <a:bodyPr anchorCtr="0" anchor="ctr" bIns="0" lIns="9525" spcFirstLastPara="1" rIns="9525" wrap="square" tIns="0">
              <a:noAutofit/>
            </a:bodyPr>
            <a:lstStyle/>
            <a:p>
              <a:pPr indent="0" lvl="0" marL="0" marR="0" rtl="0" algn="ctr">
                <a:lnSpc>
                  <a:spcPct val="90000"/>
                </a:lnSpc>
                <a:spcBef>
                  <a:spcPts val="0"/>
                </a:spcBef>
                <a:spcAft>
                  <a:spcPts val="0"/>
                </a:spcAft>
                <a:buClr>
                  <a:srgbClr val="000000"/>
                </a:buClr>
                <a:buSzPts val="376"/>
                <a:buFont typeface="Arial"/>
                <a:buNone/>
              </a:pPr>
              <a:r>
                <a:t/>
              </a:r>
              <a:endParaRPr b="0" i="0" sz="1800" u="none" cap="none" strike="noStrike">
                <a:solidFill>
                  <a:srgbClr val="000000"/>
                </a:solidFill>
                <a:latin typeface="Arial"/>
                <a:ea typeface="Arial"/>
                <a:cs typeface="Arial"/>
                <a:sym typeface="Arial"/>
              </a:endParaRPr>
            </a:p>
          </p:txBody>
        </p:sp>
        <p:sp>
          <p:nvSpPr>
            <p:cNvPr id="232" name="Google Shape;232;g3dc49cdea3c_0_121"/>
            <p:cNvSpPr/>
            <p:nvPr/>
          </p:nvSpPr>
          <p:spPr>
            <a:xfrm rot="-5400000">
              <a:off x="2195897" y="1201628"/>
              <a:ext cx="3139800" cy="737100"/>
            </a:xfrm>
            <a:prstGeom prst="rect">
              <a:avLst/>
            </a:prstGeom>
            <a:solidFill>
              <a:srgbClr val="C70E2E"/>
            </a:solidFill>
            <a:ln cap="flat" cmpd="sng" w="19100">
              <a:solidFill>
                <a:schemeClr val="lt1"/>
              </a:solidFill>
              <a:prstDash val="solid"/>
              <a:round/>
              <a:headEnd len="sm" w="sm" type="none"/>
              <a:tailEnd len="sm" w="sm" type="none"/>
            </a:ln>
          </p:spPr>
          <p:txBody>
            <a:bodyPr anchorCtr="0" anchor="ctr" bIns="68700" lIns="68700" spcFirstLastPara="1" rIns="68700" wrap="square" tIns="68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3" name="Google Shape;233;g3dc49cdea3c_0_121"/>
            <p:cNvSpPr txBox="1"/>
            <p:nvPr/>
          </p:nvSpPr>
          <p:spPr>
            <a:xfrm rot="-5400000">
              <a:off x="2195897" y="1201628"/>
              <a:ext cx="3139800" cy="737100"/>
            </a:xfrm>
            <a:prstGeom prst="rect">
              <a:avLst/>
            </a:prstGeom>
            <a:noFill/>
            <a:ln>
              <a:noFill/>
            </a:ln>
          </p:spPr>
          <p:txBody>
            <a:bodyPr anchorCtr="0" anchor="ctr" bIns="11925" lIns="11925" spcFirstLastPara="1" rIns="11925" wrap="square" tIns="11925">
              <a:noAutofit/>
            </a:bodyPr>
            <a:lstStyle/>
            <a:p>
              <a:pPr indent="0" lvl="0" marL="0" marR="0" rtl="0" algn="ctr">
                <a:lnSpc>
                  <a:spcPct val="90000"/>
                </a:lnSpc>
                <a:spcBef>
                  <a:spcPts val="0"/>
                </a:spcBef>
                <a:spcAft>
                  <a:spcPts val="0"/>
                </a:spcAft>
                <a:buClr>
                  <a:srgbClr val="000000"/>
                </a:buClr>
                <a:buSzPts val="1879"/>
                <a:buFont typeface="Arial"/>
                <a:buNone/>
              </a:pPr>
              <a:r>
                <a:rPr b="0" i="0" lang="sv-SE" sz="1800" u="none" cap="none" strike="noStrike">
                  <a:solidFill>
                    <a:schemeClr val="lt1"/>
                  </a:solidFill>
                  <a:latin typeface="Arial"/>
                  <a:ea typeface="Arial"/>
                  <a:cs typeface="Arial"/>
                  <a:sym typeface="Arial"/>
                </a:rPr>
                <a:t>Non-metallic minerals</a:t>
              </a:r>
              <a:endParaRPr b="0" i="0" sz="1800" u="none" cap="none" strike="noStrike">
                <a:solidFill>
                  <a:schemeClr val="lt1"/>
                </a:solidFill>
                <a:latin typeface="Arial"/>
                <a:ea typeface="Arial"/>
                <a:cs typeface="Arial"/>
                <a:sym typeface="Arial"/>
              </a:endParaRPr>
            </a:p>
          </p:txBody>
        </p:sp>
        <p:sp>
          <p:nvSpPr>
            <p:cNvPr id="234" name="Google Shape;234;g3dc49cdea3c_0_121"/>
            <p:cNvSpPr/>
            <p:nvPr/>
          </p:nvSpPr>
          <p:spPr>
            <a:xfrm>
              <a:off x="4438148" y="175011"/>
              <a:ext cx="3481500" cy="465300"/>
            </a:xfrm>
            <a:prstGeom prst="rect">
              <a:avLst/>
            </a:prstGeom>
            <a:solidFill>
              <a:srgbClr val="C70E2E"/>
            </a:solidFill>
            <a:ln cap="flat" cmpd="sng" w="19100">
              <a:solidFill>
                <a:schemeClr val="lt1"/>
              </a:solidFill>
              <a:prstDash val="solid"/>
              <a:round/>
              <a:headEnd len="sm" w="sm" type="none"/>
              <a:tailEnd len="sm" w="sm" type="none"/>
            </a:ln>
          </p:spPr>
          <p:txBody>
            <a:bodyPr anchorCtr="0" anchor="ctr" bIns="68700" lIns="68700" spcFirstLastPara="1" rIns="68700" wrap="square" tIns="68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5" name="Google Shape;235;g3dc49cdea3c_0_121"/>
            <p:cNvSpPr txBox="1"/>
            <p:nvPr/>
          </p:nvSpPr>
          <p:spPr>
            <a:xfrm>
              <a:off x="4438148" y="175011"/>
              <a:ext cx="3481500" cy="465300"/>
            </a:xfrm>
            <a:prstGeom prst="rect">
              <a:avLst/>
            </a:prstGeom>
            <a:noFill/>
            <a:ln>
              <a:noFill/>
            </a:ln>
          </p:spPr>
          <p:txBody>
            <a:bodyPr anchorCtr="0" anchor="ctr" bIns="11925" lIns="11925" spcFirstLastPara="1" rIns="11925" wrap="square" tIns="11925">
              <a:noAutofit/>
            </a:bodyPr>
            <a:lstStyle/>
            <a:p>
              <a:pPr indent="0" lvl="0" marL="0" marR="0" rtl="0" algn="ctr">
                <a:lnSpc>
                  <a:spcPct val="90000"/>
                </a:lnSpc>
                <a:spcBef>
                  <a:spcPts val="0"/>
                </a:spcBef>
                <a:spcAft>
                  <a:spcPts val="0"/>
                </a:spcAft>
                <a:buClr>
                  <a:srgbClr val="000000"/>
                </a:buClr>
                <a:buSzPts val="1879"/>
                <a:buFont typeface="Arial"/>
                <a:buNone/>
              </a:pPr>
              <a:r>
                <a:rPr b="0" i="0" lang="sv-SE" sz="1800" u="none" cap="none" strike="noStrike">
                  <a:solidFill>
                    <a:schemeClr val="lt1"/>
                  </a:solidFill>
                  <a:latin typeface="Arial"/>
                  <a:ea typeface="Arial"/>
                  <a:cs typeface="Arial"/>
                  <a:sym typeface="Arial"/>
                </a:rPr>
                <a:t>Cement</a:t>
              </a:r>
              <a:endParaRPr b="0" i="0" sz="1800" u="none" cap="none" strike="noStrike">
                <a:solidFill>
                  <a:schemeClr val="lt1"/>
                </a:solidFill>
                <a:latin typeface="Arial"/>
                <a:ea typeface="Arial"/>
                <a:cs typeface="Arial"/>
                <a:sym typeface="Arial"/>
              </a:endParaRPr>
            </a:p>
          </p:txBody>
        </p:sp>
        <p:sp>
          <p:nvSpPr>
            <p:cNvPr id="236" name="Google Shape;236;g3dc49cdea3c_0_121"/>
            <p:cNvSpPr/>
            <p:nvPr/>
          </p:nvSpPr>
          <p:spPr>
            <a:xfrm>
              <a:off x="4438148" y="756238"/>
              <a:ext cx="3481500" cy="465300"/>
            </a:xfrm>
            <a:prstGeom prst="rect">
              <a:avLst/>
            </a:prstGeom>
            <a:solidFill>
              <a:srgbClr val="C70E2E"/>
            </a:solidFill>
            <a:ln cap="flat" cmpd="sng" w="19100">
              <a:solidFill>
                <a:schemeClr val="lt1"/>
              </a:solidFill>
              <a:prstDash val="solid"/>
              <a:round/>
              <a:headEnd len="sm" w="sm" type="none"/>
              <a:tailEnd len="sm" w="sm" type="none"/>
            </a:ln>
          </p:spPr>
          <p:txBody>
            <a:bodyPr anchorCtr="0" anchor="ctr" bIns="68700" lIns="68700" spcFirstLastPara="1" rIns="68700" wrap="square" tIns="68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7" name="Google Shape;237;g3dc49cdea3c_0_121"/>
            <p:cNvSpPr txBox="1"/>
            <p:nvPr/>
          </p:nvSpPr>
          <p:spPr>
            <a:xfrm>
              <a:off x="4438148" y="756238"/>
              <a:ext cx="3481500" cy="465300"/>
            </a:xfrm>
            <a:prstGeom prst="rect">
              <a:avLst/>
            </a:prstGeom>
            <a:noFill/>
            <a:ln>
              <a:noFill/>
            </a:ln>
          </p:spPr>
          <p:txBody>
            <a:bodyPr anchorCtr="0" anchor="ctr" bIns="11925" lIns="11925" spcFirstLastPara="1" rIns="11925" wrap="square" tIns="11925">
              <a:noAutofit/>
            </a:bodyPr>
            <a:lstStyle/>
            <a:p>
              <a:pPr indent="0" lvl="0" marL="0" marR="0" rtl="0" algn="ctr">
                <a:lnSpc>
                  <a:spcPct val="90000"/>
                </a:lnSpc>
                <a:spcBef>
                  <a:spcPts val="0"/>
                </a:spcBef>
                <a:spcAft>
                  <a:spcPts val="0"/>
                </a:spcAft>
                <a:buClr>
                  <a:srgbClr val="000000"/>
                </a:buClr>
                <a:buSzPts val="1879"/>
                <a:buFont typeface="Arial"/>
                <a:buNone/>
              </a:pPr>
              <a:r>
                <a:rPr b="0" i="0" lang="sv-SE" sz="1800" u="none" cap="none" strike="noStrike">
                  <a:solidFill>
                    <a:schemeClr val="lt1"/>
                  </a:solidFill>
                  <a:latin typeface="Arial"/>
                  <a:ea typeface="Arial"/>
                  <a:cs typeface="Arial"/>
                  <a:sym typeface="Arial"/>
                </a:rPr>
                <a:t>Ceramics</a:t>
              </a:r>
              <a:endParaRPr b="0" i="0" sz="1800" u="none" cap="none" strike="noStrike">
                <a:solidFill>
                  <a:schemeClr val="lt1"/>
                </a:solidFill>
                <a:latin typeface="Arial"/>
                <a:ea typeface="Arial"/>
                <a:cs typeface="Arial"/>
                <a:sym typeface="Arial"/>
              </a:endParaRPr>
            </a:p>
          </p:txBody>
        </p:sp>
        <p:sp>
          <p:nvSpPr>
            <p:cNvPr id="238" name="Google Shape;238;g3dc49cdea3c_0_121"/>
            <p:cNvSpPr/>
            <p:nvPr/>
          </p:nvSpPr>
          <p:spPr>
            <a:xfrm>
              <a:off x="4438148" y="1337464"/>
              <a:ext cx="3481500" cy="465300"/>
            </a:xfrm>
            <a:prstGeom prst="rect">
              <a:avLst/>
            </a:prstGeom>
            <a:solidFill>
              <a:srgbClr val="C70E2E"/>
            </a:solidFill>
            <a:ln cap="flat" cmpd="sng" w="19100">
              <a:solidFill>
                <a:schemeClr val="lt1"/>
              </a:solidFill>
              <a:prstDash val="solid"/>
              <a:round/>
              <a:headEnd len="sm" w="sm" type="none"/>
              <a:tailEnd len="sm" w="sm" type="none"/>
            </a:ln>
          </p:spPr>
          <p:txBody>
            <a:bodyPr anchorCtr="0" anchor="ctr" bIns="68700" lIns="68700" spcFirstLastPara="1" rIns="68700" wrap="square" tIns="68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9" name="Google Shape;239;g3dc49cdea3c_0_121"/>
            <p:cNvSpPr txBox="1"/>
            <p:nvPr/>
          </p:nvSpPr>
          <p:spPr>
            <a:xfrm>
              <a:off x="4438148" y="1337464"/>
              <a:ext cx="3481500" cy="465300"/>
            </a:xfrm>
            <a:prstGeom prst="rect">
              <a:avLst/>
            </a:prstGeom>
            <a:noFill/>
            <a:ln>
              <a:noFill/>
            </a:ln>
          </p:spPr>
          <p:txBody>
            <a:bodyPr anchorCtr="0" anchor="ctr" bIns="11925" lIns="11925" spcFirstLastPara="1" rIns="11925" wrap="square" tIns="11925">
              <a:noAutofit/>
            </a:bodyPr>
            <a:lstStyle/>
            <a:p>
              <a:pPr indent="0" lvl="0" marL="0" marR="0" rtl="0" algn="ctr">
                <a:lnSpc>
                  <a:spcPct val="90000"/>
                </a:lnSpc>
                <a:spcBef>
                  <a:spcPts val="0"/>
                </a:spcBef>
                <a:spcAft>
                  <a:spcPts val="0"/>
                </a:spcAft>
                <a:buClr>
                  <a:srgbClr val="000000"/>
                </a:buClr>
                <a:buSzPts val="1879"/>
                <a:buFont typeface="Arial"/>
                <a:buNone/>
              </a:pPr>
              <a:r>
                <a:rPr b="0" i="0" lang="sv-SE" sz="1800" u="none" cap="none" strike="noStrike">
                  <a:solidFill>
                    <a:schemeClr val="lt1"/>
                  </a:solidFill>
                  <a:latin typeface="Arial"/>
                  <a:ea typeface="Arial"/>
                  <a:cs typeface="Arial"/>
                  <a:sym typeface="Arial"/>
                </a:rPr>
                <a:t>Glass</a:t>
              </a:r>
              <a:endParaRPr b="0" i="0" sz="1800" u="none" cap="none" strike="noStrike">
                <a:solidFill>
                  <a:srgbClr val="000000"/>
                </a:solidFill>
                <a:latin typeface="Arial"/>
                <a:ea typeface="Arial"/>
                <a:cs typeface="Arial"/>
                <a:sym typeface="Arial"/>
              </a:endParaRPr>
            </a:p>
          </p:txBody>
        </p:sp>
        <p:sp>
          <p:nvSpPr>
            <p:cNvPr id="240" name="Google Shape;240;g3dc49cdea3c_0_121"/>
            <p:cNvSpPr/>
            <p:nvPr/>
          </p:nvSpPr>
          <p:spPr>
            <a:xfrm>
              <a:off x="4438148" y="1918691"/>
              <a:ext cx="3481500" cy="465300"/>
            </a:xfrm>
            <a:prstGeom prst="rect">
              <a:avLst/>
            </a:prstGeom>
            <a:solidFill>
              <a:srgbClr val="C70E2E"/>
            </a:solidFill>
            <a:ln cap="flat" cmpd="sng" w="19100">
              <a:solidFill>
                <a:schemeClr val="lt1"/>
              </a:solidFill>
              <a:prstDash val="solid"/>
              <a:round/>
              <a:headEnd len="sm" w="sm" type="none"/>
              <a:tailEnd len="sm" w="sm" type="none"/>
            </a:ln>
          </p:spPr>
          <p:txBody>
            <a:bodyPr anchorCtr="0" anchor="ctr" bIns="68700" lIns="68700" spcFirstLastPara="1" rIns="68700" wrap="square" tIns="68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1" name="Google Shape;241;g3dc49cdea3c_0_121"/>
            <p:cNvSpPr txBox="1"/>
            <p:nvPr/>
          </p:nvSpPr>
          <p:spPr>
            <a:xfrm>
              <a:off x="4438148" y="1918691"/>
              <a:ext cx="3481500" cy="465300"/>
            </a:xfrm>
            <a:prstGeom prst="rect">
              <a:avLst/>
            </a:prstGeom>
            <a:noFill/>
            <a:ln>
              <a:noFill/>
            </a:ln>
          </p:spPr>
          <p:txBody>
            <a:bodyPr anchorCtr="0" anchor="ctr" bIns="11925" lIns="11925" spcFirstLastPara="1" rIns="11925" wrap="square" tIns="11925">
              <a:noAutofit/>
            </a:bodyPr>
            <a:lstStyle/>
            <a:p>
              <a:pPr indent="0" lvl="0" marL="0" marR="0" rtl="0" algn="ctr">
                <a:lnSpc>
                  <a:spcPct val="90000"/>
                </a:lnSpc>
                <a:spcBef>
                  <a:spcPts val="0"/>
                </a:spcBef>
                <a:spcAft>
                  <a:spcPts val="0"/>
                </a:spcAft>
                <a:buClr>
                  <a:srgbClr val="000000"/>
                </a:buClr>
                <a:buSzPts val="1879"/>
                <a:buFont typeface="Arial"/>
                <a:buNone/>
              </a:pPr>
              <a:r>
                <a:rPr b="0" i="0" lang="sv-SE" sz="1800" u="none" cap="none" strike="noStrike">
                  <a:solidFill>
                    <a:schemeClr val="lt1"/>
                  </a:solidFill>
                  <a:latin typeface="Arial"/>
                  <a:ea typeface="Arial"/>
                  <a:cs typeface="Arial"/>
                  <a:sym typeface="Arial"/>
                </a:rPr>
                <a:t>Bricks</a:t>
              </a:r>
              <a:endParaRPr b="0" i="0" sz="1800" u="none" cap="none" strike="noStrike">
                <a:solidFill>
                  <a:schemeClr val="lt1"/>
                </a:solidFill>
                <a:latin typeface="Arial"/>
                <a:ea typeface="Arial"/>
                <a:cs typeface="Arial"/>
                <a:sym typeface="Arial"/>
              </a:endParaRPr>
            </a:p>
          </p:txBody>
        </p:sp>
        <p:sp>
          <p:nvSpPr>
            <p:cNvPr id="242" name="Google Shape;242;g3dc49cdea3c_0_121"/>
            <p:cNvSpPr/>
            <p:nvPr/>
          </p:nvSpPr>
          <p:spPr>
            <a:xfrm>
              <a:off x="4438148" y="2499917"/>
              <a:ext cx="3481500" cy="465300"/>
            </a:xfrm>
            <a:prstGeom prst="rect">
              <a:avLst/>
            </a:prstGeom>
            <a:solidFill>
              <a:srgbClr val="C70E2E"/>
            </a:solidFill>
            <a:ln cap="flat" cmpd="sng" w="19100">
              <a:solidFill>
                <a:schemeClr val="lt1"/>
              </a:solidFill>
              <a:prstDash val="solid"/>
              <a:round/>
              <a:headEnd len="sm" w="sm" type="none"/>
              <a:tailEnd len="sm" w="sm" type="none"/>
            </a:ln>
          </p:spPr>
          <p:txBody>
            <a:bodyPr anchorCtr="0" anchor="ctr" bIns="68700" lIns="68700" spcFirstLastPara="1" rIns="68700" wrap="square" tIns="68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3" name="Google Shape;243;g3dc49cdea3c_0_121"/>
            <p:cNvSpPr txBox="1"/>
            <p:nvPr/>
          </p:nvSpPr>
          <p:spPr>
            <a:xfrm>
              <a:off x="4438148" y="2499917"/>
              <a:ext cx="3481500" cy="465300"/>
            </a:xfrm>
            <a:prstGeom prst="rect">
              <a:avLst/>
            </a:prstGeom>
            <a:noFill/>
            <a:ln>
              <a:noFill/>
            </a:ln>
          </p:spPr>
          <p:txBody>
            <a:bodyPr anchorCtr="0" anchor="ctr" bIns="11925" lIns="11925" spcFirstLastPara="1" rIns="11925" wrap="square" tIns="11925">
              <a:noAutofit/>
            </a:bodyPr>
            <a:lstStyle/>
            <a:p>
              <a:pPr indent="0" lvl="0" marL="0" marR="0" rtl="0" algn="ctr">
                <a:lnSpc>
                  <a:spcPct val="90000"/>
                </a:lnSpc>
                <a:spcBef>
                  <a:spcPts val="0"/>
                </a:spcBef>
                <a:spcAft>
                  <a:spcPts val="0"/>
                </a:spcAft>
                <a:buClr>
                  <a:srgbClr val="000000"/>
                </a:buClr>
                <a:buSzPts val="1879"/>
                <a:buFont typeface="Arial"/>
                <a:buNone/>
              </a:pPr>
              <a:r>
                <a:rPr b="0" i="0" lang="sv-SE" sz="1800" u="none" cap="none" strike="noStrike">
                  <a:solidFill>
                    <a:schemeClr val="lt1"/>
                  </a:solidFill>
                  <a:latin typeface="Arial"/>
                  <a:ea typeface="Arial"/>
                  <a:cs typeface="Arial"/>
                  <a:sym typeface="Arial"/>
                </a:rPr>
                <a:t>Lime</a:t>
              </a:r>
              <a:endParaRPr b="0" i="0" sz="1800" u="none" cap="none" strike="noStrike">
                <a:solidFill>
                  <a:srgbClr val="000000"/>
                </a:solidFill>
                <a:latin typeface="Arial"/>
                <a:ea typeface="Arial"/>
                <a:cs typeface="Arial"/>
                <a:sym typeface="Arial"/>
              </a:endParaRPr>
            </a:p>
          </p:txBody>
        </p:sp>
      </p:grpSp>
      <p:grpSp>
        <p:nvGrpSpPr>
          <p:cNvPr id="244" name="Google Shape;244;g3dc49cdea3c_0_121"/>
          <p:cNvGrpSpPr/>
          <p:nvPr/>
        </p:nvGrpSpPr>
        <p:grpSpPr>
          <a:xfrm>
            <a:off x="699385" y="4097008"/>
            <a:ext cx="3398132" cy="2359246"/>
            <a:chOff x="3397247" y="278"/>
            <a:chExt cx="4522401" cy="3139800"/>
          </a:xfrm>
        </p:grpSpPr>
        <p:sp>
          <p:nvSpPr>
            <p:cNvPr id="245" name="Google Shape;245;g3dc49cdea3c_0_121"/>
            <p:cNvSpPr/>
            <p:nvPr/>
          </p:nvSpPr>
          <p:spPr>
            <a:xfrm>
              <a:off x="4134267" y="1570174"/>
              <a:ext cx="303900" cy="1162500"/>
            </a:xfrm>
            <a:custGeom>
              <a:rect b="b" l="l" r="r" t="t"/>
              <a:pathLst>
                <a:path extrusionOk="0" h="120000" w="120000">
                  <a:moveTo>
                    <a:pt x="0" y="0"/>
                  </a:moveTo>
                  <a:lnTo>
                    <a:pt x="60000" y="0"/>
                  </a:lnTo>
                  <a:lnTo>
                    <a:pt x="60000" y="120000"/>
                  </a:lnTo>
                  <a:lnTo>
                    <a:pt x="120000" y="120000"/>
                  </a:lnTo>
                </a:path>
              </a:pathLst>
            </a:custGeom>
            <a:noFill/>
            <a:ln cap="flat" cmpd="sng" w="19075">
              <a:solidFill>
                <a:srgbClr val="205AFC"/>
              </a:solidFill>
              <a:prstDash val="solid"/>
              <a:round/>
              <a:headEnd len="sm" w="sm" type="none"/>
              <a:tailEnd len="sm" w="sm" type="none"/>
            </a:ln>
          </p:spPr>
          <p:txBody>
            <a:bodyPr anchorCtr="0" anchor="ctr" bIns="68700" lIns="68700" spcFirstLastPara="1" rIns="68700" wrap="square" tIns="68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6" name="Google Shape;246;g3dc49cdea3c_0_121"/>
            <p:cNvSpPr txBox="1"/>
            <p:nvPr/>
          </p:nvSpPr>
          <p:spPr>
            <a:xfrm>
              <a:off x="4256170" y="2121362"/>
              <a:ext cx="60000" cy="60000"/>
            </a:xfrm>
            <a:prstGeom prst="rect">
              <a:avLst/>
            </a:prstGeom>
            <a:noFill/>
            <a:ln>
              <a:noFill/>
            </a:ln>
          </p:spPr>
          <p:txBody>
            <a:bodyPr anchorCtr="0" anchor="ctr" bIns="0" lIns="9550" spcFirstLastPara="1" rIns="9550" wrap="square" tIns="0">
              <a:noAutofit/>
            </a:bodyPr>
            <a:lstStyle/>
            <a:p>
              <a:pPr indent="0" lvl="0" marL="0" marR="0" rtl="0" algn="ctr">
                <a:lnSpc>
                  <a:spcPct val="90000"/>
                </a:lnSpc>
                <a:spcBef>
                  <a:spcPts val="0"/>
                </a:spcBef>
                <a:spcAft>
                  <a:spcPts val="0"/>
                </a:spcAft>
                <a:buClr>
                  <a:srgbClr val="000000"/>
                </a:buClr>
                <a:buSzPts val="376"/>
                <a:buFont typeface="Arial"/>
                <a:buNone/>
              </a:pPr>
              <a:r>
                <a:t/>
              </a:r>
              <a:endParaRPr b="0" i="0" sz="1800" u="none" cap="none" strike="noStrike">
                <a:solidFill>
                  <a:srgbClr val="000000"/>
                </a:solidFill>
                <a:latin typeface="Arial"/>
                <a:ea typeface="Arial"/>
                <a:cs typeface="Arial"/>
                <a:sym typeface="Arial"/>
              </a:endParaRPr>
            </a:p>
          </p:txBody>
        </p:sp>
        <p:sp>
          <p:nvSpPr>
            <p:cNvPr id="247" name="Google Shape;247;g3dc49cdea3c_0_121"/>
            <p:cNvSpPr/>
            <p:nvPr/>
          </p:nvSpPr>
          <p:spPr>
            <a:xfrm>
              <a:off x="4134267" y="1570174"/>
              <a:ext cx="303900" cy="581100"/>
            </a:xfrm>
            <a:custGeom>
              <a:rect b="b" l="l" r="r" t="t"/>
              <a:pathLst>
                <a:path extrusionOk="0" h="120000" w="120000">
                  <a:moveTo>
                    <a:pt x="0" y="0"/>
                  </a:moveTo>
                  <a:lnTo>
                    <a:pt x="60000" y="0"/>
                  </a:lnTo>
                  <a:lnTo>
                    <a:pt x="60000" y="120000"/>
                  </a:lnTo>
                  <a:lnTo>
                    <a:pt x="120000" y="120000"/>
                  </a:lnTo>
                </a:path>
              </a:pathLst>
            </a:custGeom>
            <a:noFill/>
            <a:ln cap="flat" cmpd="sng" w="19075">
              <a:solidFill>
                <a:srgbClr val="205AFC"/>
              </a:solidFill>
              <a:prstDash val="solid"/>
              <a:round/>
              <a:headEnd len="sm" w="sm" type="none"/>
              <a:tailEnd len="sm" w="sm" type="none"/>
            </a:ln>
          </p:spPr>
          <p:txBody>
            <a:bodyPr anchorCtr="0" anchor="ctr" bIns="68700" lIns="68700" spcFirstLastPara="1" rIns="68700" wrap="square" tIns="68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8" name="Google Shape;248;g3dc49cdea3c_0_121"/>
            <p:cNvSpPr txBox="1"/>
            <p:nvPr/>
          </p:nvSpPr>
          <p:spPr>
            <a:xfrm>
              <a:off x="4269811" y="1844390"/>
              <a:ext cx="32700" cy="32700"/>
            </a:xfrm>
            <a:prstGeom prst="rect">
              <a:avLst/>
            </a:prstGeom>
            <a:noFill/>
            <a:ln>
              <a:noFill/>
            </a:ln>
          </p:spPr>
          <p:txBody>
            <a:bodyPr anchorCtr="0" anchor="ctr" bIns="0" lIns="9550" spcFirstLastPara="1" rIns="9550" wrap="square" tIns="0">
              <a:noAutofit/>
            </a:bodyPr>
            <a:lstStyle/>
            <a:p>
              <a:pPr indent="0" lvl="0" marL="0" marR="0" rtl="0" algn="ctr">
                <a:lnSpc>
                  <a:spcPct val="90000"/>
                </a:lnSpc>
                <a:spcBef>
                  <a:spcPts val="0"/>
                </a:spcBef>
                <a:spcAft>
                  <a:spcPts val="0"/>
                </a:spcAft>
                <a:buClr>
                  <a:srgbClr val="000000"/>
                </a:buClr>
                <a:buSzPts val="376"/>
                <a:buFont typeface="Arial"/>
                <a:buNone/>
              </a:pPr>
              <a:r>
                <a:t/>
              </a:r>
              <a:endParaRPr b="0" i="0" sz="1800" u="none" cap="none" strike="noStrike">
                <a:solidFill>
                  <a:srgbClr val="000000"/>
                </a:solidFill>
                <a:latin typeface="Arial"/>
                <a:ea typeface="Arial"/>
                <a:cs typeface="Arial"/>
                <a:sym typeface="Arial"/>
              </a:endParaRPr>
            </a:p>
          </p:txBody>
        </p:sp>
        <p:sp>
          <p:nvSpPr>
            <p:cNvPr id="249" name="Google Shape;249;g3dc49cdea3c_0_121"/>
            <p:cNvSpPr/>
            <p:nvPr/>
          </p:nvSpPr>
          <p:spPr>
            <a:xfrm>
              <a:off x="4134267" y="1524453"/>
              <a:ext cx="303900" cy="91500"/>
            </a:xfrm>
            <a:custGeom>
              <a:rect b="b" l="l" r="r" t="t"/>
              <a:pathLst>
                <a:path extrusionOk="0" h="120000" w="120000">
                  <a:moveTo>
                    <a:pt x="0" y="60000"/>
                  </a:moveTo>
                  <a:lnTo>
                    <a:pt x="120000" y="60000"/>
                  </a:lnTo>
                </a:path>
              </a:pathLst>
            </a:custGeom>
            <a:noFill/>
            <a:ln cap="flat" cmpd="sng" w="19075">
              <a:solidFill>
                <a:srgbClr val="205AFC"/>
              </a:solidFill>
              <a:prstDash val="solid"/>
              <a:round/>
              <a:headEnd len="sm" w="sm" type="none"/>
              <a:tailEnd len="sm" w="sm" type="none"/>
            </a:ln>
          </p:spPr>
          <p:txBody>
            <a:bodyPr anchorCtr="0" anchor="ctr" bIns="68700" lIns="68700" spcFirstLastPara="1" rIns="68700" wrap="square" tIns="68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0" name="Google Shape;250;g3dc49cdea3c_0_121"/>
            <p:cNvSpPr txBox="1"/>
            <p:nvPr/>
          </p:nvSpPr>
          <p:spPr>
            <a:xfrm>
              <a:off x="4278611" y="1562576"/>
              <a:ext cx="15300" cy="15300"/>
            </a:xfrm>
            <a:prstGeom prst="rect">
              <a:avLst/>
            </a:prstGeom>
            <a:noFill/>
            <a:ln>
              <a:noFill/>
            </a:ln>
          </p:spPr>
          <p:txBody>
            <a:bodyPr anchorCtr="0" anchor="ctr" bIns="0" lIns="9550" spcFirstLastPara="1" rIns="9550" wrap="square" tIns="0">
              <a:noAutofit/>
            </a:bodyPr>
            <a:lstStyle/>
            <a:p>
              <a:pPr indent="0" lvl="0" marL="0" marR="0" rtl="0" algn="ctr">
                <a:lnSpc>
                  <a:spcPct val="90000"/>
                </a:lnSpc>
                <a:spcBef>
                  <a:spcPts val="0"/>
                </a:spcBef>
                <a:spcAft>
                  <a:spcPts val="0"/>
                </a:spcAft>
                <a:buClr>
                  <a:srgbClr val="000000"/>
                </a:buClr>
                <a:buSzPts val="376"/>
                <a:buFont typeface="Arial"/>
                <a:buNone/>
              </a:pPr>
              <a:r>
                <a:t/>
              </a:r>
              <a:endParaRPr b="0" i="0" sz="1800" u="none" cap="none" strike="noStrike">
                <a:solidFill>
                  <a:srgbClr val="000000"/>
                </a:solidFill>
                <a:latin typeface="Arial"/>
                <a:ea typeface="Arial"/>
                <a:cs typeface="Arial"/>
                <a:sym typeface="Arial"/>
              </a:endParaRPr>
            </a:p>
          </p:txBody>
        </p:sp>
        <p:sp>
          <p:nvSpPr>
            <p:cNvPr id="251" name="Google Shape;251;g3dc49cdea3c_0_121"/>
            <p:cNvSpPr/>
            <p:nvPr/>
          </p:nvSpPr>
          <p:spPr>
            <a:xfrm>
              <a:off x="4134267" y="988947"/>
              <a:ext cx="303900" cy="581100"/>
            </a:xfrm>
            <a:custGeom>
              <a:rect b="b" l="l" r="r" t="t"/>
              <a:pathLst>
                <a:path extrusionOk="0" h="120000" w="120000">
                  <a:moveTo>
                    <a:pt x="0" y="120000"/>
                  </a:moveTo>
                  <a:lnTo>
                    <a:pt x="60000" y="120000"/>
                  </a:lnTo>
                  <a:lnTo>
                    <a:pt x="60000" y="0"/>
                  </a:lnTo>
                  <a:lnTo>
                    <a:pt x="120000" y="0"/>
                  </a:lnTo>
                </a:path>
              </a:pathLst>
            </a:custGeom>
            <a:noFill/>
            <a:ln cap="flat" cmpd="sng" w="19075">
              <a:solidFill>
                <a:srgbClr val="205AFC"/>
              </a:solidFill>
              <a:prstDash val="solid"/>
              <a:round/>
              <a:headEnd len="sm" w="sm" type="none"/>
              <a:tailEnd len="sm" w="sm" type="none"/>
            </a:ln>
          </p:spPr>
          <p:txBody>
            <a:bodyPr anchorCtr="0" anchor="ctr" bIns="68700" lIns="68700" spcFirstLastPara="1" rIns="68700" wrap="square" tIns="68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2" name="Google Shape;252;g3dc49cdea3c_0_121"/>
            <p:cNvSpPr txBox="1"/>
            <p:nvPr/>
          </p:nvSpPr>
          <p:spPr>
            <a:xfrm>
              <a:off x="4269811" y="1263163"/>
              <a:ext cx="32700" cy="32700"/>
            </a:xfrm>
            <a:prstGeom prst="rect">
              <a:avLst/>
            </a:prstGeom>
            <a:noFill/>
            <a:ln>
              <a:noFill/>
            </a:ln>
          </p:spPr>
          <p:txBody>
            <a:bodyPr anchorCtr="0" anchor="ctr" bIns="0" lIns="9550" spcFirstLastPara="1" rIns="9550" wrap="square" tIns="0">
              <a:noAutofit/>
            </a:bodyPr>
            <a:lstStyle/>
            <a:p>
              <a:pPr indent="0" lvl="0" marL="0" marR="0" rtl="0" algn="ctr">
                <a:lnSpc>
                  <a:spcPct val="90000"/>
                </a:lnSpc>
                <a:spcBef>
                  <a:spcPts val="0"/>
                </a:spcBef>
                <a:spcAft>
                  <a:spcPts val="0"/>
                </a:spcAft>
                <a:buClr>
                  <a:srgbClr val="000000"/>
                </a:buClr>
                <a:buSzPts val="376"/>
                <a:buFont typeface="Arial"/>
                <a:buNone/>
              </a:pPr>
              <a:r>
                <a:t/>
              </a:r>
              <a:endParaRPr b="0" i="0" sz="1800" u="none" cap="none" strike="noStrike">
                <a:solidFill>
                  <a:srgbClr val="000000"/>
                </a:solidFill>
                <a:latin typeface="Arial"/>
                <a:ea typeface="Arial"/>
                <a:cs typeface="Arial"/>
                <a:sym typeface="Arial"/>
              </a:endParaRPr>
            </a:p>
          </p:txBody>
        </p:sp>
        <p:sp>
          <p:nvSpPr>
            <p:cNvPr id="253" name="Google Shape;253;g3dc49cdea3c_0_121"/>
            <p:cNvSpPr/>
            <p:nvPr/>
          </p:nvSpPr>
          <p:spPr>
            <a:xfrm>
              <a:off x="4134267" y="407721"/>
              <a:ext cx="303900" cy="1162500"/>
            </a:xfrm>
            <a:custGeom>
              <a:rect b="b" l="l" r="r" t="t"/>
              <a:pathLst>
                <a:path extrusionOk="0" h="120000" w="120000">
                  <a:moveTo>
                    <a:pt x="0" y="120000"/>
                  </a:moveTo>
                  <a:lnTo>
                    <a:pt x="60000" y="120000"/>
                  </a:lnTo>
                  <a:lnTo>
                    <a:pt x="60000" y="0"/>
                  </a:lnTo>
                  <a:lnTo>
                    <a:pt x="120000" y="0"/>
                  </a:lnTo>
                </a:path>
              </a:pathLst>
            </a:custGeom>
            <a:noFill/>
            <a:ln cap="flat" cmpd="sng" w="19075">
              <a:solidFill>
                <a:srgbClr val="205AFC"/>
              </a:solidFill>
              <a:prstDash val="solid"/>
              <a:round/>
              <a:headEnd len="sm" w="sm" type="none"/>
              <a:tailEnd len="sm" w="sm" type="none"/>
            </a:ln>
          </p:spPr>
          <p:txBody>
            <a:bodyPr anchorCtr="0" anchor="ctr" bIns="68700" lIns="68700" spcFirstLastPara="1" rIns="68700" wrap="square" tIns="68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4" name="Google Shape;254;g3dc49cdea3c_0_121"/>
            <p:cNvSpPr txBox="1"/>
            <p:nvPr/>
          </p:nvSpPr>
          <p:spPr>
            <a:xfrm>
              <a:off x="4256170" y="958909"/>
              <a:ext cx="60000" cy="60000"/>
            </a:xfrm>
            <a:prstGeom prst="rect">
              <a:avLst/>
            </a:prstGeom>
            <a:noFill/>
            <a:ln>
              <a:noFill/>
            </a:ln>
          </p:spPr>
          <p:txBody>
            <a:bodyPr anchorCtr="0" anchor="ctr" bIns="0" lIns="9550" spcFirstLastPara="1" rIns="9550" wrap="square" tIns="0">
              <a:noAutofit/>
            </a:bodyPr>
            <a:lstStyle/>
            <a:p>
              <a:pPr indent="0" lvl="0" marL="0" marR="0" rtl="0" algn="ctr">
                <a:lnSpc>
                  <a:spcPct val="90000"/>
                </a:lnSpc>
                <a:spcBef>
                  <a:spcPts val="0"/>
                </a:spcBef>
                <a:spcAft>
                  <a:spcPts val="0"/>
                </a:spcAft>
                <a:buClr>
                  <a:srgbClr val="000000"/>
                </a:buClr>
                <a:buSzPts val="376"/>
                <a:buFont typeface="Arial"/>
                <a:buNone/>
              </a:pPr>
              <a:r>
                <a:t/>
              </a:r>
              <a:endParaRPr b="0" i="0" sz="1800" u="none" cap="none" strike="noStrike">
                <a:solidFill>
                  <a:srgbClr val="000000"/>
                </a:solidFill>
                <a:latin typeface="Arial"/>
                <a:ea typeface="Arial"/>
                <a:cs typeface="Arial"/>
                <a:sym typeface="Arial"/>
              </a:endParaRPr>
            </a:p>
          </p:txBody>
        </p:sp>
        <p:sp>
          <p:nvSpPr>
            <p:cNvPr id="255" name="Google Shape;255;g3dc49cdea3c_0_121"/>
            <p:cNvSpPr/>
            <p:nvPr/>
          </p:nvSpPr>
          <p:spPr>
            <a:xfrm rot="-5400000">
              <a:off x="2195897" y="1201628"/>
              <a:ext cx="3139800" cy="737100"/>
            </a:xfrm>
            <a:prstGeom prst="rect">
              <a:avLst/>
            </a:prstGeom>
            <a:solidFill>
              <a:srgbClr val="0A4DE4"/>
            </a:solidFill>
            <a:ln cap="flat" cmpd="sng" w="19075">
              <a:solidFill>
                <a:schemeClr val="lt1"/>
              </a:solidFill>
              <a:prstDash val="solid"/>
              <a:round/>
              <a:headEnd len="sm" w="sm" type="none"/>
              <a:tailEnd len="sm" w="sm" type="none"/>
            </a:ln>
          </p:spPr>
          <p:txBody>
            <a:bodyPr anchorCtr="0" anchor="ctr" bIns="68700" lIns="68700" spcFirstLastPara="1" rIns="68700" wrap="square" tIns="68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6" name="Google Shape;256;g3dc49cdea3c_0_121"/>
            <p:cNvSpPr txBox="1"/>
            <p:nvPr/>
          </p:nvSpPr>
          <p:spPr>
            <a:xfrm rot="-5400000">
              <a:off x="2195897" y="1201628"/>
              <a:ext cx="3139800" cy="737100"/>
            </a:xfrm>
            <a:prstGeom prst="rect">
              <a:avLst/>
            </a:prstGeom>
            <a:noFill/>
            <a:ln>
              <a:noFill/>
            </a:ln>
          </p:spPr>
          <p:txBody>
            <a:bodyPr anchorCtr="0" anchor="ctr" bIns="12875" lIns="12875" spcFirstLastPara="1" rIns="12875" wrap="square" tIns="12875">
              <a:noAutofit/>
            </a:bodyPr>
            <a:lstStyle/>
            <a:p>
              <a:pPr indent="0" lvl="0" marL="0" marR="0" rtl="0" algn="ctr">
                <a:lnSpc>
                  <a:spcPct val="90000"/>
                </a:lnSpc>
                <a:spcBef>
                  <a:spcPts val="0"/>
                </a:spcBef>
                <a:spcAft>
                  <a:spcPts val="0"/>
                </a:spcAft>
                <a:buClr>
                  <a:srgbClr val="000000"/>
                </a:buClr>
                <a:buSzPts val="2029"/>
                <a:buFont typeface="Arial"/>
                <a:buNone/>
              </a:pPr>
              <a:r>
                <a:rPr b="0" i="0" lang="sv-SE" sz="1800" u="none" cap="none" strike="noStrike">
                  <a:solidFill>
                    <a:schemeClr val="lt1"/>
                  </a:solidFill>
                  <a:latin typeface="Arial"/>
                  <a:ea typeface="Arial"/>
                  <a:cs typeface="Arial"/>
                  <a:sym typeface="Arial"/>
                </a:rPr>
                <a:t>Non-ferrous metals</a:t>
              </a:r>
              <a:endParaRPr b="0" i="0" sz="1800" u="none" cap="none" strike="noStrike">
                <a:solidFill>
                  <a:schemeClr val="lt1"/>
                </a:solidFill>
                <a:latin typeface="Arial"/>
                <a:ea typeface="Arial"/>
                <a:cs typeface="Arial"/>
                <a:sym typeface="Arial"/>
              </a:endParaRPr>
            </a:p>
          </p:txBody>
        </p:sp>
        <p:sp>
          <p:nvSpPr>
            <p:cNvPr id="257" name="Google Shape;257;g3dc49cdea3c_0_121"/>
            <p:cNvSpPr/>
            <p:nvPr/>
          </p:nvSpPr>
          <p:spPr>
            <a:xfrm>
              <a:off x="4438148" y="175011"/>
              <a:ext cx="3481500" cy="465300"/>
            </a:xfrm>
            <a:prstGeom prst="rect">
              <a:avLst/>
            </a:prstGeom>
            <a:solidFill>
              <a:srgbClr val="205AFC"/>
            </a:solidFill>
            <a:ln cap="flat" cmpd="sng" w="19075">
              <a:solidFill>
                <a:schemeClr val="lt1"/>
              </a:solidFill>
              <a:prstDash val="solid"/>
              <a:round/>
              <a:headEnd len="sm" w="sm" type="none"/>
              <a:tailEnd len="sm" w="sm" type="none"/>
            </a:ln>
          </p:spPr>
          <p:txBody>
            <a:bodyPr anchorCtr="0" anchor="ctr" bIns="68700" lIns="68700" spcFirstLastPara="1" rIns="68700" wrap="square" tIns="68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8" name="Google Shape;258;g3dc49cdea3c_0_121"/>
            <p:cNvSpPr txBox="1"/>
            <p:nvPr/>
          </p:nvSpPr>
          <p:spPr>
            <a:xfrm>
              <a:off x="4438148" y="175011"/>
              <a:ext cx="3481500" cy="465300"/>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1803"/>
                <a:buFont typeface="Arial"/>
                <a:buNone/>
              </a:pPr>
              <a:r>
                <a:rPr b="0" i="0" lang="sv-SE" sz="1800" u="none" cap="none" strike="noStrike">
                  <a:solidFill>
                    <a:schemeClr val="lt1"/>
                  </a:solidFill>
                  <a:latin typeface="Arial"/>
                  <a:ea typeface="Arial"/>
                  <a:cs typeface="Arial"/>
                  <a:sym typeface="Arial"/>
                </a:rPr>
                <a:t>Copper</a:t>
              </a:r>
              <a:endParaRPr b="0" i="0" sz="1800" u="none" cap="none" strike="noStrike">
                <a:solidFill>
                  <a:schemeClr val="lt1"/>
                </a:solidFill>
                <a:latin typeface="Arial"/>
                <a:ea typeface="Arial"/>
                <a:cs typeface="Arial"/>
                <a:sym typeface="Arial"/>
              </a:endParaRPr>
            </a:p>
          </p:txBody>
        </p:sp>
        <p:sp>
          <p:nvSpPr>
            <p:cNvPr id="259" name="Google Shape;259;g3dc49cdea3c_0_121"/>
            <p:cNvSpPr/>
            <p:nvPr/>
          </p:nvSpPr>
          <p:spPr>
            <a:xfrm>
              <a:off x="4438148" y="756238"/>
              <a:ext cx="3481500" cy="465300"/>
            </a:xfrm>
            <a:prstGeom prst="rect">
              <a:avLst/>
            </a:prstGeom>
            <a:solidFill>
              <a:srgbClr val="205AFC"/>
            </a:solidFill>
            <a:ln cap="flat" cmpd="sng" w="19075">
              <a:solidFill>
                <a:schemeClr val="lt1"/>
              </a:solidFill>
              <a:prstDash val="solid"/>
              <a:round/>
              <a:headEnd len="sm" w="sm" type="none"/>
              <a:tailEnd len="sm" w="sm" type="none"/>
            </a:ln>
          </p:spPr>
          <p:txBody>
            <a:bodyPr anchorCtr="0" anchor="ctr" bIns="68700" lIns="68700" spcFirstLastPara="1" rIns="68700" wrap="square" tIns="68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0" name="Google Shape;260;g3dc49cdea3c_0_121"/>
            <p:cNvSpPr txBox="1"/>
            <p:nvPr/>
          </p:nvSpPr>
          <p:spPr>
            <a:xfrm>
              <a:off x="4438148" y="756238"/>
              <a:ext cx="3481500" cy="465300"/>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1803"/>
                <a:buFont typeface="Arial"/>
                <a:buNone/>
              </a:pPr>
              <a:r>
                <a:rPr b="0" i="0" lang="sv-SE" sz="1800" u="none" cap="none" strike="noStrike">
                  <a:solidFill>
                    <a:schemeClr val="lt1"/>
                  </a:solidFill>
                  <a:latin typeface="Arial"/>
                  <a:ea typeface="Arial"/>
                  <a:cs typeface="Arial"/>
                  <a:sym typeface="Arial"/>
                </a:rPr>
                <a:t>Aluminium</a:t>
              </a:r>
              <a:endParaRPr b="0" i="0" sz="1800" u="none" cap="none" strike="noStrike">
                <a:solidFill>
                  <a:schemeClr val="lt1"/>
                </a:solidFill>
                <a:latin typeface="Arial"/>
                <a:ea typeface="Arial"/>
                <a:cs typeface="Arial"/>
                <a:sym typeface="Arial"/>
              </a:endParaRPr>
            </a:p>
          </p:txBody>
        </p:sp>
        <p:sp>
          <p:nvSpPr>
            <p:cNvPr id="261" name="Google Shape;261;g3dc49cdea3c_0_121"/>
            <p:cNvSpPr/>
            <p:nvPr/>
          </p:nvSpPr>
          <p:spPr>
            <a:xfrm>
              <a:off x="4438148" y="1337464"/>
              <a:ext cx="3481500" cy="465300"/>
            </a:xfrm>
            <a:prstGeom prst="rect">
              <a:avLst/>
            </a:prstGeom>
            <a:solidFill>
              <a:srgbClr val="205AFC"/>
            </a:solidFill>
            <a:ln cap="flat" cmpd="sng" w="19075">
              <a:solidFill>
                <a:schemeClr val="lt1"/>
              </a:solidFill>
              <a:prstDash val="solid"/>
              <a:round/>
              <a:headEnd len="sm" w="sm" type="none"/>
              <a:tailEnd len="sm" w="sm" type="none"/>
            </a:ln>
          </p:spPr>
          <p:txBody>
            <a:bodyPr anchorCtr="0" anchor="ctr" bIns="68700" lIns="68700" spcFirstLastPara="1" rIns="68700" wrap="square" tIns="68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2" name="Google Shape;262;g3dc49cdea3c_0_121"/>
            <p:cNvSpPr txBox="1"/>
            <p:nvPr/>
          </p:nvSpPr>
          <p:spPr>
            <a:xfrm>
              <a:off x="4438148" y="1337464"/>
              <a:ext cx="3481500" cy="465300"/>
            </a:xfrm>
            <a:prstGeom prst="rect">
              <a:avLst/>
            </a:prstGeom>
            <a:noFill/>
            <a:ln>
              <a:noFill/>
            </a:ln>
          </p:spPr>
          <p:txBody>
            <a:bodyPr anchorCtr="0" anchor="ctr" bIns="10975" lIns="10975" spcFirstLastPara="1" rIns="10975" wrap="square" tIns="10975">
              <a:noAutofit/>
            </a:bodyPr>
            <a:lstStyle/>
            <a:p>
              <a:pPr indent="0" lvl="0" marL="0" marR="0" rtl="0" algn="ctr">
                <a:lnSpc>
                  <a:spcPct val="90000"/>
                </a:lnSpc>
                <a:spcBef>
                  <a:spcPts val="0"/>
                </a:spcBef>
                <a:spcAft>
                  <a:spcPts val="0"/>
                </a:spcAft>
                <a:buClr>
                  <a:srgbClr val="000000"/>
                </a:buClr>
                <a:buSzPts val="1728"/>
                <a:buFont typeface="Arial"/>
                <a:buNone/>
              </a:pPr>
              <a:r>
                <a:rPr b="0" i="0" lang="sv-SE" sz="1800" u="none" cap="none" strike="noStrike">
                  <a:solidFill>
                    <a:schemeClr val="lt1"/>
                  </a:solidFill>
                  <a:latin typeface="Arial"/>
                  <a:ea typeface="Arial"/>
                  <a:cs typeface="Arial"/>
                  <a:sym typeface="Arial"/>
                </a:rPr>
                <a:t>Lead and/or Tin</a:t>
              </a:r>
              <a:endParaRPr b="0" i="0" sz="1800" u="none" cap="none" strike="noStrike">
                <a:solidFill>
                  <a:schemeClr val="lt1"/>
                </a:solidFill>
                <a:latin typeface="Arial"/>
                <a:ea typeface="Arial"/>
                <a:cs typeface="Arial"/>
                <a:sym typeface="Arial"/>
              </a:endParaRPr>
            </a:p>
          </p:txBody>
        </p:sp>
        <p:sp>
          <p:nvSpPr>
            <p:cNvPr id="263" name="Google Shape;263;g3dc49cdea3c_0_121"/>
            <p:cNvSpPr/>
            <p:nvPr/>
          </p:nvSpPr>
          <p:spPr>
            <a:xfrm>
              <a:off x="4438148" y="1918691"/>
              <a:ext cx="3481500" cy="465300"/>
            </a:xfrm>
            <a:prstGeom prst="rect">
              <a:avLst/>
            </a:prstGeom>
            <a:solidFill>
              <a:srgbClr val="205AFC"/>
            </a:solidFill>
            <a:ln cap="flat" cmpd="sng" w="19075">
              <a:solidFill>
                <a:schemeClr val="lt1"/>
              </a:solidFill>
              <a:prstDash val="solid"/>
              <a:round/>
              <a:headEnd len="sm" w="sm" type="none"/>
              <a:tailEnd len="sm" w="sm" type="none"/>
            </a:ln>
          </p:spPr>
          <p:txBody>
            <a:bodyPr anchorCtr="0" anchor="ctr" bIns="68700" lIns="68700" spcFirstLastPara="1" rIns="68700" wrap="square" tIns="68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4" name="Google Shape;264;g3dc49cdea3c_0_121"/>
            <p:cNvSpPr txBox="1"/>
            <p:nvPr/>
          </p:nvSpPr>
          <p:spPr>
            <a:xfrm>
              <a:off x="4438148" y="1918691"/>
              <a:ext cx="3481500" cy="465300"/>
            </a:xfrm>
            <a:prstGeom prst="rect">
              <a:avLst/>
            </a:prstGeom>
            <a:noFill/>
            <a:ln>
              <a:noFill/>
            </a:ln>
          </p:spPr>
          <p:txBody>
            <a:bodyPr anchorCtr="0" anchor="ctr" bIns="10975" lIns="10975" spcFirstLastPara="1" rIns="10975" wrap="square" tIns="10975">
              <a:noAutofit/>
            </a:bodyPr>
            <a:lstStyle/>
            <a:p>
              <a:pPr indent="0" lvl="0" marL="0" marR="0" rtl="0" algn="ctr">
                <a:lnSpc>
                  <a:spcPct val="90000"/>
                </a:lnSpc>
                <a:spcBef>
                  <a:spcPts val="0"/>
                </a:spcBef>
                <a:spcAft>
                  <a:spcPts val="0"/>
                </a:spcAft>
                <a:buClr>
                  <a:srgbClr val="000000"/>
                </a:buClr>
                <a:buSzPts val="1728"/>
                <a:buFont typeface="Arial"/>
                <a:buNone/>
              </a:pPr>
              <a:r>
                <a:rPr b="0" i="0" lang="sv-SE" sz="1800" u="none" cap="none" strike="noStrike">
                  <a:solidFill>
                    <a:schemeClr val="lt1"/>
                  </a:solidFill>
                  <a:latin typeface="Arial"/>
                  <a:ea typeface="Arial"/>
                  <a:cs typeface="Arial"/>
                  <a:sym typeface="Arial"/>
                </a:rPr>
                <a:t>Zinc and/or Cadmium</a:t>
              </a:r>
              <a:endParaRPr b="0" i="0" sz="1800" u="none" cap="none" strike="noStrike">
                <a:solidFill>
                  <a:schemeClr val="lt1"/>
                </a:solidFill>
                <a:latin typeface="Arial"/>
                <a:ea typeface="Arial"/>
                <a:cs typeface="Arial"/>
                <a:sym typeface="Arial"/>
              </a:endParaRPr>
            </a:p>
          </p:txBody>
        </p:sp>
        <p:sp>
          <p:nvSpPr>
            <p:cNvPr id="265" name="Google Shape;265;g3dc49cdea3c_0_121"/>
            <p:cNvSpPr/>
            <p:nvPr/>
          </p:nvSpPr>
          <p:spPr>
            <a:xfrm>
              <a:off x="4438148" y="2499917"/>
              <a:ext cx="3481500" cy="465300"/>
            </a:xfrm>
            <a:prstGeom prst="rect">
              <a:avLst/>
            </a:prstGeom>
            <a:solidFill>
              <a:srgbClr val="205AFC"/>
            </a:solidFill>
            <a:ln cap="flat" cmpd="sng" w="19075">
              <a:solidFill>
                <a:schemeClr val="lt1"/>
              </a:solidFill>
              <a:prstDash val="solid"/>
              <a:round/>
              <a:headEnd len="sm" w="sm" type="none"/>
              <a:tailEnd len="sm" w="sm" type="none"/>
            </a:ln>
          </p:spPr>
          <p:txBody>
            <a:bodyPr anchorCtr="0" anchor="ctr" bIns="68700" lIns="68700" spcFirstLastPara="1" rIns="68700" wrap="square" tIns="68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6" name="Google Shape;266;g3dc49cdea3c_0_121"/>
            <p:cNvSpPr txBox="1"/>
            <p:nvPr/>
          </p:nvSpPr>
          <p:spPr>
            <a:xfrm>
              <a:off x="4438148" y="2499917"/>
              <a:ext cx="3481500" cy="465300"/>
            </a:xfrm>
            <a:prstGeom prst="rect">
              <a:avLst/>
            </a:prstGeom>
            <a:noFill/>
            <a:ln>
              <a:noFill/>
            </a:ln>
          </p:spPr>
          <p:txBody>
            <a:bodyPr anchorCtr="0" anchor="ctr" bIns="10475" lIns="10475" spcFirstLastPara="1" rIns="10475" wrap="square" tIns="10475">
              <a:noAutofit/>
            </a:bodyPr>
            <a:lstStyle/>
            <a:p>
              <a:pPr indent="0" lvl="0" marL="0" marR="0" rtl="0" algn="ctr">
                <a:lnSpc>
                  <a:spcPct val="90000"/>
                </a:lnSpc>
                <a:spcBef>
                  <a:spcPts val="0"/>
                </a:spcBef>
                <a:spcAft>
                  <a:spcPts val="0"/>
                </a:spcAft>
                <a:buClr>
                  <a:srgbClr val="000000"/>
                </a:buClr>
                <a:buSzPts val="1653"/>
                <a:buFont typeface="Arial"/>
                <a:buNone/>
              </a:pPr>
              <a:r>
                <a:rPr b="0" i="0" lang="sv-SE" sz="1800" u="none" cap="none" strike="noStrike">
                  <a:solidFill>
                    <a:schemeClr val="lt1"/>
                  </a:solidFill>
                  <a:latin typeface="Arial"/>
                  <a:ea typeface="Arial"/>
                  <a:cs typeface="Arial"/>
                  <a:sym typeface="Arial"/>
                </a:rPr>
                <a:t>Nickel and/or Cobalt</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3dc49cdea3c_0_174"/>
          <p:cNvSpPr txBox="1"/>
          <p:nvPr/>
        </p:nvSpPr>
        <p:spPr>
          <a:xfrm>
            <a:off x="5840825" y="847650"/>
            <a:ext cx="5998200" cy="5828400"/>
          </a:xfrm>
          <a:prstGeom prst="rect">
            <a:avLst/>
          </a:prstGeom>
          <a:noFill/>
          <a:ln>
            <a:noFill/>
          </a:ln>
        </p:spPr>
        <p:txBody>
          <a:bodyPr anchorCtr="0" anchor="t" bIns="45700" lIns="91425" spcFirstLastPara="1" rIns="91425" wrap="square" tIns="45700">
            <a:spAutoFit/>
          </a:bodyPr>
          <a:lstStyle/>
          <a:p>
            <a:pPr indent="-317500" lvl="0" marL="457200" marR="0" rtl="0" algn="l">
              <a:lnSpc>
                <a:spcPct val="100000"/>
              </a:lnSpc>
              <a:spcBef>
                <a:spcPts val="1000"/>
              </a:spcBef>
              <a:spcAft>
                <a:spcPts val="0"/>
              </a:spcAft>
              <a:buClr>
                <a:srgbClr val="000000"/>
              </a:buClr>
              <a:buSzPts val="1400"/>
              <a:buFont typeface="Noto Sans Symbols"/>
              <a:buChar char="❑"/>
            </a:pPr>
            <a:r>
              <a:rPr b="0" i="0" lang="sv-SE" sz="1400" u="none" cap="none" strike="noStrike">
                <a:solidFill>
                  <a:schemeClr val="dk1"/>
                </a:solidFill>
                <a:latin typeface="Arial"/>
                <a:ea typeface="Arial"/>
                <a:cs typeface="Arial"/>
                <a:sym typeface="Arial"/>
              </a:rPr>
              <a:t>All industrial subsectors currently represented in the MDI (with the exception of the cement subsector) include an input of </a:t>
            </a:r>
            <a:r>
              <a:rPr b="1" i="0" lang="sv-SE" sz="1400" u="none" cap="none" strike="noStrike">
                <a:solidFill>
                  <a:schemeClr val="dk1"/>
                </a:solidFill>
                <a:latin typeface="Arial"/>
                <a:ea typeface="Arial"/>
                <a:cs typeface="Arial"/>
                <a:sym typeface="Arial"/>
              </a:rPr>
              <a:t>high-temperature process heat (HPH)</a:t>
            </a:r>
            <a:r>
              <a:rPr b="0" i="0" lang="sv-SE" sz="1400" u="none" cap="none" strike="noStrike">
                <a:solidFill>
                  <a:schemeClr val="dk1"/>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1000"/>
              </a:spcBef>
              <a:spcAft>
                <a:spcPts val="0"/>
              </a:spcAft>
              <a:buClr>
                <a:srgbClr val="000000"/>
              </a:buClr>
              <a:buSzPts val="1400"/>
              <a:buFont typeface="Noto Sans Symbols"/>
              <a:buChar char="❑"/>
            </a:pPr>
            <a:r>
              <a:rPr b="0" i="0" lang="sv-SE" sz="1400" u="none" cap="none" strike="noStrike">
                <a:solidFill>
                  <a:schemeClr val="dk1"/>
                </a:solidFill>
                <a:latin typeface="Arial"/>
                <a:ea typeface="Arial"/>
                <a:cs typeface="Arial"/>
                <a:sym typeface="Arial"/>
              </a:rPr>
              <a:t>While technology characteristics may differ across sectors (e.g. boilers vs furnaces), </a:t>
            </a:r>
            <a:r>
              <a:rPr b="1" i="0" lang="sv-SE" sz="1400" u="none" cap="none" strike="noStrike">
                <a:solidFill>
                  <a:schemeClr val="dk1"/>
                </a:solidFill>
                <a:latin typeface="Arial"/>
                <a:ea typeface="Arial"/>
                <a:cs typeface="Arial"/>
                <a:sym typeface="Arial"/>
              </a:rPr>
              <a:t>HPH is modelled separately within each sector</a:t>
            </a:r>
            <a:r>
              <a:rPr b="0" i="0" lang="sv-SE" sz="1400" u="none" cap="none" strike="noStrike">
                <a:solidFill>
                  <a:schemeClr val="dk1"/>
                </a:solidFill>
                <a:latin typeface="Arial"/>
                <a:ea typeface="Arial"/>
                <a:cs typeface="Arial"/>
                <a:sym typeface="Arial"/>
              </a:rPr>
              <a:t>, but using a </a:t>
            </a:r>
            <a:r>
              <a:rPr b="1" i="0" lang="sv-SE" sz="1400" u="none" cap="none" strike="noStrike">
                <a:solidFill>
                  <a:schemeClr val="dk1"/>
                </a:solidFill>
                <a:latin typeface="Arial"/>
                <a:ea typeface="Arial"/>
                <a:cs typeface="Arial"/>
                <a:sym typeface="Arial"/>
              </a:rPr>
              <a:t>common techno-economic representation across sectors</a:t>
            </a:r>
            <a:r>
              <a:rPr b="0" i="0" lang="sv-SE" sz="1400" u="none" cap="none" strike="noStrike">
                <a:solidFill>
                  <a:schemeClr val="dk1"/>
                </a:solidFill>
                <a:latin typeface="Arial"/>
                <a:ea typeface="Arial"/>
                <a:cs typeface="Arial"/>
                <a:sym typeface="Arial"/>
              </a:rPr>
              <a:t>.</a:t>
            </a:r>
            <a:endParaRPr/>
          </a:p>
          <a:p>
            <a:pPr indent="0" lvl="0" marL="450850" marR="0" rtl="0" algn="l">
              <a:lnSpc>
                <a:spcPct val="100000"/>
              </a:lnSpc>
              <a:spcBef>
                <a:spcPts val="400"/>
              </a:spcBef>
              <a:spcAft>
                <a:spcPts val="0"/>
              </a:spcAft>
              <a:buNone/>
            </a:pPr>
            <a:r>
              <a:rPr b="0" i="0" lang="sv-SE" sz="1400" u="none" cap="none" strike="noStrike">
                <a:solidFill>
                  <a:schemeClr val="dk1"/>
                </a:solidFill>
                <a:latin typeface="Arial"/>
                <a:ea typeface="Arial"/>
                <a:cs typeface="Arial"/>
                <a:sym typeface="Arial"/>
              </a:rPr>
              <a:t>This means that HPH is </a:t>
            </a:r>
            <a:r>
              <a:rPr b="1" i="0" lang="sv-SE" sz="1400" u="none" cap="none" strike="noStrike">
                <a:solidFill>
                  <a:schemeClr val="dk1"/>
                </a:solidFill>
                <a:latin typeface="Arial"/>
                <a:ea typeface="Arial"/>
                <a:cs typeface="Arial"/>
                <a:sym typeface="Arial"/>
              </a:rPr>
              <a:t>not aggregated across sectors</a:t>
            </a:r>
            <a:r>
              <a:rPr b="0" i="0" lang="sv-SE" sz="1400" u="none" cap="none" strike="noStrike">
                <a:solidFill>
                  <a:schemeClr val="dk1"/>
                </a:solidFill>
                <a:latin typeface="Arial"/>
                <a:ea typeface="Arial"/>
                <a:cs typeface="Arial"/>
                <a:sym typeface="Arial"/>
              </a:rPr>
              <a:t>; rather, each sector has its own HPH demand, but the same techno-economic assumptions are applied for consistency and simplicity.</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1000"/>
              </a:spcBef>
              <a:spcAft>
                <a:spcPts val="0"/>
              </a:spcAft>
              <a:buClr>
                <a:srgbClr val="000000"/>
              </a:buClr>
              <a:buSzPts val="1400"/>
              <a:buFont typeface="Noto Sans Symbols"/>
              <a:buChar char="❑"/>
            </a:pPr>
            <a:r>
              <a:rPr b="0" i="0" lang="sv-SE" sz="1400" u="none" cap="none" strike="noStrike">
                <a:solidFill>
                  <a:schemeClr val="dk1"/>
                </a:solidFill>
                <a:latin typeface="Arial"/>
                <a:ea typeface="Arial"/>
                <a:cs typeface="Arial"/>
                <a:sym typeface="Arial"/>
              </a:rPr>
              <a:t>The diagram illustrates the structure used to represent HPH generation within each industrial sector in the CLEWs++ framework. Multiple energy carriers – biomass, coal, natural gas, oil, and hydrogen – are converted into sector-specific high-temperature process heat.</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1000"/>
              </a:spcBef>
              <a:spcAft>
                <a:spcPts val="0"/>
              </a:spcAft>
              <a:buClr>
                <a:srgbClr val="000000"/>
              </a:buClr>
              <a:buSzPts val="1400"/>
              <a:buFont typeface="Noto Sans Symbols"/>
              <a:buChar char="❑"/>
            </a:pPr>
            <a:r>
              <a:rPr b="0" i="0" lang="sv-SE" sz="1400" u="none" cap="none" strike="noStrike">
                <a:solidFill>
                  <a:schemeClr val="dk1"/>
                </a:solidFill>
                <a:latin typeface="Arial"/>
                <a:ea typeface="Arial"/>
                <a:cs typeface="Arial"/>
                <a:sym typeface="Arial"/>
              </a:rPr>
              <a:t>Coal, natural gas, and biomass also include </a:t>
            </a:r>
            <a:r>
              <a:rPr b="1" i="0" lang="sv-SE" sz="1400" u="none" cap="none" strike="noStrike">
                <a:solidFill>
                  <a:schemeClr val="dk1"/>
                </a:solidFill>
                <a:latin typeface="Arial"/>
                <a:ea typeface="Arial"/>
                <a:cs typeface="Arial"/>
                <a:sym typeface="Arial"/>
              </a:rPr>
              <a:t>carbon capture and storage (CCS)</a:t>
            </a:r>
            <a:r>
              <a:rPr b="0" i="0" lang="sv-SE" sz="1400" u="none" cap="none" strike="noStrike">
                <a:solidFill>
                  <a:schemeClr val="dk1"/>
                </a:solidFill>
                <a:latin typeface="Arial"/>
                <a:ea typeface="Arial"/>
                <a:cs typeface="Arial"/>
                <a:sym typeface="Arial"/>
              </a:rPr>
              <a:t> options. CCS plays an important role in reducing emissions in hard-to-abate sectors such as industry, where fossil fuels may still be required to achieve high temperatures.</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1000"/>
              </a:spcBef>
              <a:spcAft>
                <a:spcPts val="0"/>
              </a:spcAft>
              <a:buClr>
                <a:srgbClr val="000000"/>
              </a:buClr>
              <a:buSzPts val="1400"/>
              <a:buFont typeface="Noto Sans Symbols"/>
              <a:buChar char="❑"/>
            </a:pPr>
            <a:r>
              <a:rPr b="0" i="0" lang="sv-SE" sz="1400" u="none" cap="none" strike="noStrike">
                <a:solidFill>
                  <a:schemeClr val="dk1"/>
                </a:solidFill>
                <a:latin typeface="Arial"/>
                <a:ea typeface="Arial"/>
                <a:cs typeface="Arial"/>
                <a:sym typeface="Arial"/>
              </a:rPr>
              <a:t>Within a given sector, there may be multiple processes requiring HPH (e.g. pre-heating, melting, refining). To avoid excessive model complexity, </a:t>
            </a:r>
            <a:r>
              <a:rPr b="1" i="0" lang="sv-SE" sz="1400" u="none" cap="none" strike="noStrike">
                <a:solidFill>
                  <a:schemeClr val="dk1"/>
                </a:solidFill>
                <a:latin typeface="Arial"/>
                <a:ea typeface="Arial"/>
                <a:cs typeface="Arial"/>
                <a:sym typeface="Arial"/>
              </a:rPr>
              <a:t>these processes are aggregated into a single HPH demand within each subsector</a:t>
            </a:r>
            <a:r>
              <a:rPr b="0" i="0" lang="sv-SE" sz="14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73" name="Google Shape;273;g3dc49cdea3c_0_174"/>
          <p:cNvSpPr txBox="1"/>
          <p:nvPr/>
        </p:nvSpPr>
        <p:spPr>
          <a:xfrm>
            <a:off x="576000" y="288000"/>
            <a:ext cx="10361700" cy="576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Arial"/>
              <a:buNone/>
            </a:pPr>
            <a:r>
              <a:rPr b="1" i="0" lang="sv-SE" sz="2800" u="none" cap="none" strike="noStrike">
                <a:solidFill>
                  <a:srgbClr val="FF0000"/>
                </a:solidFill>
                <a:latin typeface="Arial"/>
                <a:ea typeface="Arial"/>
                <a:cs typeface="Arial"/>
                <a:sym typeface="Arial"/>
              </a:rPr>
              <a:t>High-Temperature Process Heat (HPH)</a:t>
            </a:r>
            <a:endParaRPr b="0" i="0" sz="1400" u="none" cap="none" strike="noStrike">
              <a:solidFill>
                <a:srgbClr val="FF0000"/>
              </a:solidFill>
              <a:latin typeface="Arial"/>
              <a:ea typeface="Arial"/>
              <a:cs typeface="Arial"/>
              <a:sym typeface="Arial"/>
            </a:endParaRPr>
          </a:p>
        </p:txBody>
      </p:sp>
      <p:sp>
        <p:nvSpPr>
          <p:cNvPr id="274" name="Google Shape;274;g3dc49cdea3c_0_174"/>
          <p:cNvSpPr/>
          <p:nvPr/>
        </p:nvSpPr>
        <p:spPr>
          <a:xfrm>
            <a:off x="1260647" y="1158000"/>
            <a:ext cx="21993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sv-SE" sz="1400" u="none" cap="none" strike="noStrike">
                <a:solidFill>
                  <a:srgbClr val="FFFFFF"/>
                </a:solidFill>
                <a:latin typeface="Arial"/>
                <a:ea typeface="Arial"/>
                <a:cs typeface="Arial"/>
                <a:sym typeface="Arial"/>
              </a:rPr>
              <a:t>Industrial HPH with biomass</a:t>
            </a:r>
            <a:endParaRPr b="0" i="0" sz="1400" u="none" cap="none" strike="noStrike">
              <a:solidFill>
                <a:srgbClr val="000000"/>
              </a:solidFill>
              <a:latin typeface="Arial"/>
              <a:ea typeface="Arial"/>
              <a:cs typeface="Arial"/>
              <a:sym typeface="Arial"/>
            </a:endParaRPr>
          </a:p>
        </p:txBody>
      </p:sp>
      <p:cxnSp>
        <p:nvCxnSpPr>
          <p:cNvPr id="275" name="Google Shape;275;g3dc49cdea3c_0_174"/>
          <p:cNvCxnSpPr/>
          <p:nvPr/>
        </p:nvCxnSpPr>
        <p:spPr>
          <a:xfrm>
            <a:off x="421298" y="1384712"/>
            <a:ext cx="8394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sp>
        <p:nvSpPr>
          <p:cNvPr id="276" name="Google Shape;276;g3dc49cdea3c_0_174"/>
          <p:cNvSpPr/>
          <p:nvPr/>
        </p:nvSpPr>
        <p:spPr>
          <a:xfrm>
            <a:off x="1260647" y="1780450"/>
            <a:ext cx="21993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50"/>
              <a:buFont typeface="Arial"/>
              <a:buNone/>
            </a:pPr>
            <a:r>
              <a:rPr b="0" i="0" lang="sv-SE" sz="1400" u="none" cap="none" strike="noStrike">
                <a:solidFill>
                  <a:schemeClr val="lt1"/>
                </a:solidFill>
                <a:latin typeface="Arial"/>
                <a:ea typeface="Arial"/>
                <a:cs typeface="Arial"/>
                <a:sym typeface="Arial"/>
              </a:rPr>
              <a:t>Industrial HPH with biomass and CCS</a:t>
            </a:r>
            <a:endParaRPr b="0" i="0" sz="1400" u="none" cap="none" strike="noStrike">
              <a:solidFill>
                <a:srgbClr val="FFFFFF"/>
              </a:solidFill>
              <a:latin typeface="Arial"/>
              <a:ea typeface="Arial"/>
              <a:cs typeface="Arial"/>
              <a:sym typeface="Arial"/>
            </a:endParaRPr>
          </a:p>
        </p:txBody>
      </p:sp>
      <p:cxnSp>
        <p:nvCxnSpPr>
          <p:cNvPr id="277" name="Google Shape;277;g3dc49cdea3c_0_174"/>
          <p:cNvCxnSpPr/>
          <p:nvPr/>
        </p:nvCxnSpPr>
        <p:spPr>
          <a:xfrm>
            <a:off x="421298" y="2007162"/>
            <a:ext cx="8394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sp>
        <p:nvSpPr>
          <p:cNvPr id="278" name="Google Shape;278;g3dc49cdea3c_0_174"/>
          <p:cNvSpPr/>
          <p:nvPr/>
        </p:nvSpPr>
        <p:spPr>
          <a:xfrm>
            <a:off x="1260647" y="2402900"/>
            <a:ext cx="21993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50"/>
              <a:buFont typeface="Arial"/>
              <a:buNone/>
            </a:pPr>
            <a:r>
              <a:rPr b="0" i="0" lang="sv-SE" sz="1400" u="none" cap="none" strike="noStrike">
                <a:solidFill>
                  <a:schemeClr val="lt1"/>
                </a:solidFill>
                <a:latin typeface="Arial"/>
                <a:ea typeface="Arial"/>
                <a:cs typeface="Arial"/>
                <a:sym typeface="Arial"/>
              </a:rPr>
              <a:t>Industrial HPH with coal</a:t>
            </a:r>
            <a:endParaRPr b="0" i="0" sz="1400" u="none" cap="none" strike="noStrike">
              <a:solidFill>
                <a:srgbClr val="FFFFFF"/>
              </a:solidFill>
              <a:latin typeface="Arial"/>
              <a:ea typeface="Arial"/>
              <a:cs typeface="Arial"/>
              <a:sym typeface="Arial"/>
            </a:endParaRPr>
          </a:p>
        </p:txBody>
      </p:sp>
      <p:cxnSp>
        <p:nvCxnSpPr>
          <p:cNvPr id="279" name="Google Shape;279;g3dc49cdea3c_0_174"/>
          <p:cNvCxnSpPr/>
          <p:nvPr/>
        </p:nvCxnSpPr>
        <p:spPr>
          <a:xfrm>
            <a:off x="421298" y="2629612"/>
            <a:ext cx="8394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sp>
        <p:nvSpPr>
          <p:cNvPr id="280" name="Google Shape;280;g3dc49cdea3c_0_174"/>
          <p:cNvSpPr/>
          <p:nvPr/>
        </p:nvSpPr>
        <p:spPr>
          <a:xfrm>
            <a:off x="1260647" y="3025350"/>
            <a:ext cx="21993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50"/>
              <a:buFont typeface="Arial"/>
              <a:buNone/>
            </a:pPr>
            <a:r>
              <a:rPr b="0" i="0" lang="sv-SE" sz="1400" u="none" cap="none" strike="noStrike">
                <a:solidFill>
                  <a:schemeClr val="lt1"/>
                </a:solidFill>
                <a:latin typeface="Arial"/>
                <a:ea typeface="Arial"/>
                <a:cs typeface="Arial"/>
                <a:sym typeface="Arial"/>
              </a:rPr>
              <a:t>Industrial HPH with coal and CCS</a:t>
            </a:r>
            <a:endParaRPr b="0" i="0" sz="1400" u="none" cap="none" strike="noStrike">
              <a:solidFill>
                <a:srgbClr val="FFFFFF"/>
              </a:solidFill>
              <a:latin typeface="Arial"/>
              <a:ea typeface="Arial"/>
              <a:cs typeface="Arial"/>
              <a:sym typeface="Arial"/>
            </a:endParaRPr>
          </a:p>
        </p:txBody>
      </p:sp>
      <p:cxnSp>
        <p:nvCxnSpPr>
          <p:cNvPr id="281" name="Google Shape;281;g3dc49cdea3c_0_174"/>
          <p:cNvCxnSpPr/>
          <p:nvPr/>
        </p:nvCxnSpPr>
        <p:spPr>
          <a:xfrm>
            <a:off x="421298" y="3252062"/>
            <a:ext cx="8394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sp>
        <p:nvSpPr>
          <p:cNvPr id="282" name="Google Shape;282;g3dc49cdea3c_0_174"/>
          <p:cNvSpPr/>
          <p:nvPr/>
        </p:nvSpPr>
        <p:spPr>
          <a:xfrm>
            <a:off x="1260647" y="3647800"/>
            <a:ext cx="21993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50"/>
              <a:buFont typeface="Arial"/>
              <a:buNone/>
            </a:pPr>
            <a:r>
              <a:rPr b="0" i="0" lang="sv-SE" sz="1400" u="none" cap="none" strike="noStrike">
                <a:solidFill>
                  <a:schemeClr val="lt1"/>
                </a:solidFill>
                <a:latin typeface="Arial"/>
                <a:ea typeface="Arial"/>
                <a:cs typeface="Arial"/>
                <a:sym typeface="Arial"/>
              </a:rPr>
              <a:t>Industrial HPH with hydrogen</a:t>
            </a:r>
            <a:endParaRPr b="0" i="0" sz="1400" u="none" cap="none" strike="noStrike">
              <a:solidFill>
                <a:srgbClr val="FFFFFF"/>
              </a:solidFill>
              <a:latin typeface="Arial"/>
              <a:ea typeface="Arial"/>
              <a:cs typeface="Arial"/>
              <a:sym typeface="Arial"/>
            </a:endParaRPr>
          </a:p>
        </p:txBody>
      </p:sp>
      <p:cxnSp>
        <p:nvCxnSpPr>
          <p:cNvPr id="283" name="Google Shape;283;g3dc49cdea3c_0_174"/>
          <p:cNvCxnSpPr/>
          <p:nvPr/>
        </p:nvCxnSpPr>
        <p:spPr>
          <a:xfrm>
            <a:off x="3661523" y="1398142"/>
            <a:ext cx="0" cy="441300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cxnSp>
        <p:nvCxnSpPr>
          <p:cNvPr id="284" name="Google Shape;284;g3dc49cdea3c_0_174"/>
          <p:cNvCxnSpPr/>
          <p:nvPr/>
        </p:nvCxnSpPr>
        <p:spPr>
          <a:xfrm rot="10800000">
            <a:off x="3459614" y="1408586"/>
            <a:ext cx="201900" cy="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cxnSp>
        <p:nvCxnSpPr>
          <p:cNvPr id="285" name="Google Shape;285;g3dc49cdea3c_0_174"/>
          <p:cNvCxnSpPr/>
          <p:nvPr/>
        </p:nvCxnSpPr>
        <p:spPr>
          <a:xfrm rot="10800000">
            <a:off x="3459614" y="3885561"/>
            <a:ext cx="201900" cy="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cxnSp>
        <p:nvCxnSpPr>
          <p:cNvPr id="286" name="Google Shape;286;g3dc49cdea3c_0_174"/>
          <p:cNvCxnSpPr/>
          <p:nvPr/>
        </p:nvCxnSpPr>
        <p:spPr>
          <a:xfrm rot="10800000">
            <a:off x="3459614" y="3275336"/>
            <a:ext cx="201900" cy="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cxnSp>
        <p:nvCxnSpPr>
          <p:cNvPr id="287" name="Google Shape;287;g3dc49cdea3c_0_174"/>
          <p:cNvCxnSpPr/>
          <p:nvPr/>
        </p:nvCxnSpPr>
        <p:spPr>
          <a:xfrm rot="10800000">
            <a:off x="3459614" y="2635636"/>
            <a:ext cx="201900" cy="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cxnSp>
        <p:nvCxnSpPr>
          <p:cNvPr id="288" name="Google Shape;288;g3dc49cdea3c_0_174"/>
          <p:cNvCxnSpPr/>
          <p:nvPr/>
        </p:nvCxnSpPr>
        <p:spPr>
          <a:xfrm rot="10800000">
            <a:off x="3459614" y="2030436"/>
            <a:ext cx="201900" cy="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cxnSp>
        <p:nvCxnSpPr>
          <p:cNvPr id="289" name="Google Shape;289;g3dc49cdea3c_0_174"/>
          <p:cNvCxnSpPr/>
          <p:nvPr/>
        </p:nvCxnSpPr>
        <p:spPr>
          <a:xfrm>
            <a:off x="3663906" y="3552246"/>
            <a:ext cx="7488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sp>
        <p:nvSpPr>
          <p:cNvPr id="290" name="Google Shape;290;g3dc49cdea3c_0_174"/>
          <p:cNvSpPr txBox="1"/>
          <p:nvPr/>
        </p:nvSpPr>
        <p:spPr>
          <a:xfrm>
            <a:off x="532349" y="1107800"/>
            <a:ext cx="6171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291" name="Google Shape;291;g3dc49cdea3c_0_174"/>
          <p:cNvSpPr txBox="1"/>
          <p:nvPr/>
        </p:nvSpPr>
        <p:spPr>
          <a:xfrm>
            <a:off x="532349" y="1730250"/>
            <a:ext cx="6171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292" name="Google Shape;292;g3dc49cdea3c_0_174"/>
          <p:cNvSpPr txBox="1"/>
          <p:nvPr/>
        </p:nvSpPr>
        <p:spPr>
          <a:xfrm>
            <a:off x="532349" y="2352700"/>
            <a:ext cx="6171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293" name="Google Shape;293;g3dc49cdea3c_0_174"/>
          <p:cNvSpPr txBox="1"/>
          <p:nvPr/>
        </p:nvSpPr>
        <p:spPr>
          <a:xfrm>
            <a:off x="532349" y="2975150"/>
            <a:ext cx="6171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294" name="Google Shape;294;g3dc49cdea3c_0_174"/>
          <p:cNvSpPr txBox="1"/>
          <p:nvPr/>
        </p:nvSpPr>
        <p:spPr>
          <a:xfrm>
            <a:off x="3606566" y="3275326"/>
            <a:ext cx="8031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F</a:t>
            </a:r>
            <a:endParaRPr b="0" i="0" sz="1400" u="none" cap="none" strike="noStrike">
              <a:solidFill>
                <a:srgbClr val="000000"/>
              </a:solidFill>
              <a:latin typeface="Arial"/>
              <a:ea typeface="Arial"/>
              <a:cs typeface="Arial"/>
              <a:sym typeface="Arial"/>
            </a:endParaRPr>
          </a:p>
        </p:txBody>
      </p:sp>
      <p:sp>
        <p:nvSpPr>
          <p:cNvPr id="295" name="Google Shape;295;g3dc49cdea3c_0_174"/>
          <p:cNvSpPr/>
          <p:nvPr/>
        </p:nvSpPr>
        <p:spPr>
          <a:xfrm>
            <a:off x="1260647" y="4270250"/>
            <a:ext cx="21993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50"/>
              <a:buFont typeface="Arial"/>
              <a:buNone/>
            </a:pPr>
            <a:r>
              <a:rPr b="0" i="0" lang="sv-SE" sz="1400" u="none" cap="none" strike="noStrike">
                <a:solidFill>
                  <a:schemeClr val="lt1"/>
                </a:solidFill>
                <a:latin typeface="Arial"/>
                <a:ea typeface="Arial"/>
                <a:cs typeface="Arial"/>
                <a:sym typeface="Arial"/>
              </a:rPr>
              <a:t>Industrial HPH with natural gas</a:t>
            </a:r>
            <a:endParaRPr b="0" i="0" sz="1400" u="none" cap="none" strike="noStrike">
              <a:solidFill>
                <a:srgbClr val="000000"/>
              </a:solidFill>
              <a:latin typeface="Arial"/>
              <a:ea typeface="Arial"/>
              <a:cs typeface="Arial"/>
              <a:sym typeface="Arial"/>
            </a:endParaRPr>
          </a:p>
        </p:txBody>
      </p:sp>
      <p:sp>
        <p:nvSpPr>
          <p:cNvPr id="296" name="Google Shape;296;g3dc49cdea3c_0_174"/>
          <p:cNvSpPr/>
          <p:nvPr/>
        </p:nvSpPr>
        <p:spPr>
          <a:xfrm>
            <a:off x="1260647" y="4892700"/>
            <a:ext cx="21993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50"/>
              <a:buFont typeface="Arial"/>
              <a:buNone/>
            </a:pPr>
            <a:r>
              <a:rPr b="0" i="0" lang="sv-SE" sz="1400" u="none" cap="none" strike="noStrike">
                <a:solidFill>
                  <a:schemeClr val="lt1"/>
                </a:solidFill>
                <a:latin typeface="Arial"/>
                <a:ea typeface="Arial"/>
                <a:cs typeface="Arial"/>
                <a:sym typeface="Arial"/>
              </a:rPr>
              <a:t>Industrial HPH with natural gas and CCS</a:t>
            </a:r>
            <a:endParaRPr b="0" i="0" sz="1400" u="none" cap="none" strike="noStrike">
              <a:solidFill>
                <a:srgbClr val="000000"/>
              </a:solidFill>
              <a:latin typeface="Arial"/>
              <a:ea typeface="Arial"/>
              <a:cs typeface="Arial"/>
              <a:sym typeface="Arial"/>
            </a:endParaRPr>
          </a:p>
        </p:txBody>
      </p:sp>
      <p:cxnSp>
        <p:nvCxnSpPr>
          <p:cNvPr id="297" name="Google Shape;297;g3dc49cdea3c_0_174"/>
          <p:cNvCxnSpPr/>
          <p:nvPr/>
        </p:nvCxnSpPr>
        <p:spPr>
          <a:xfrm>
            <a:off x="421298" y="5119412"/>
            <a:ext cx="8394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sp>
        <p:nvSpPr>
          <p:cNvPr id="298" name="Google Shape;298;g3dc49cdea3c_0_174"/>
          <p:cNvSpPr txBox="1"/>
          <p:nvPr/>
        </p:nvSpPr>
        <p:spPr>
          <a:xfrm>
            <a:off x="532349" y="4842500"/>
            <a:ext cx="6171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cxnSp>
        <p:nvCxnSpPr>
          <p:cNvPr id="299" name="Google Shape;299;g3dc49cdea3c_0_174"/>
          <p:cNvCxnSpPr/>
          <p:nvPr/>
        </p:nvCxnSpPr>
        <p:spPr>
          <a:xfrm rot="10800000">
            <a:off x="3459614" y="5119436"/>
            <a:ext cx="201900" cy="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cxnSp>
        <p:nvCxnSpPr>
          <p:cNvPr id="300" name="Google Shape;300;g3dc49cdea3c_0_174"/>
          <p:cNvCxnSpPr/>
          <p:nvPr/>
        </p:nvCxnSpPr>
        <p:spPr>
          <a:xfrm rot="10800000">
            <a:off x="3459614" y="4509211"/>
            <a:ext cx="201900" cy="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sp>
        <p:nvSpPr>
          <p:cNvPr id="301" name="Google Shape;301;g3dc49cdea3c_0_174"/>
          <p:cNvSpPr/>
          <p:nvPr/>
        </p:nvSpPr>
        <p:spPr>
          <a:xfrm>
            <a:off x="1260647" y="5565350"/>
            <a:ext cx="2199300" cy="477900"/>
          </a:xfrm>
          <a:prstGeom prst="roundRect">
            <a:avLst>
              <a:gd fmla="val 16667" name="adj"/>
            </a:avLst>
          </a:prstGeom>
          <a:solidFill>
            <a:srgbClr val="6C081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50"/>
              <a:buFont typeface="Arial"/>
              <a:buNone/>
            </a:pPr>
            <a:r>
              <a:rPr b="0" i="0" lang="sv-SE" sz="1400" u="none" cap="none" strike="noStrike">
                <a:solidFill>
                  <a:schemeClr val="lt1"/>
                </a:solidFill>
                <a:latin typeface="Arial"/>
                <a:ea typeface="Arial"/>
                <a:cs typeface="Arial"/>
                <a:sym typeface="Arial"/>
              </a:rPr>
              <a:t>Industrial HPH with oil</a:t>
            </a:r>
            <a:endParaRPr b="0" i="0" sz="1400" u="none" cap="none" strike="noStrike">
              <a:solidFill>
                <a:srgbClr val="000000"/>
              </a:solidFill>
              <a:latin typeface="Arial"/>
              <a:ea typeface="Arial"/>
              <a:cs typeface="Arial"/>
              <a:sym typeface="Arial"/>
            </a:endParaRPr>
          </a:p>
        </p:txBody>
      </p:sp>
      <p:cxnSp>
        <p:nvCxnSpPr>
          <p:cNvPr id="302" name="Google Shape;302;g3dc49cdea3c_0_174"/>
          <p:cNvCxnSpPr/>
          <p:nvPr/>
        </p:nvCxnSpPr>
        <p:spPr>
          <a:xfrm>
            <a:off x="421298" y="5792062"/>
            <a:ext cx="8394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sp>
        <p:nvSpPr>
          <p:cNvPr id="303" name="Google Shape;303;g3dc49cdea3c_0_174"/>
          <p:cNvSpPr txBox="1"/>
          <p:nvPr/>
        </p:nvSpPr>
        <p:spPr>
          <a:xfrm>
            <a:off x="532349" y="5515150"/>
            <a:ext cx="6171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E</a:t>
            </a:r>
            <a:endParaRPr b="0" i="0" sz="1400" u="none" cap="none" strike="noStrike">
              <a:solidFill>
                <a:srgbClr val="000000"/>
              </a:solidFill>
              <a:latin typeface="Arial"/>
              <a:ea typeface="Arial"/>
              <a:cs typeface="Arial"/>
              <a:sym typeface="Arial"/>
            </a:endParaRPr>
          </a:p>
        </p:txBody>
      </p:sp>
      <p:cxnSp>
        <p:nvCxnSpPr>
          <p:cNvPr id="304" name="Google Shape;304;g3dc49cdea3c_0_174"/>
          <p:cNvCxnSpPr/>
          <p:nvPr/>
        </p:nvCxnSpPr>
        <p:spPr>
          <a:xfrm rot="10800000">
            <a:off x="3459614" y="5804311"/>
            <a:ext cx="201900" cy="0"/>
          </a:xfrm>
          <a:prstGeom prst="straightConnector1">
            <a:avLst/>
          </a:prstGeom>
          <a:noFill/>
          <a:ln cap="flat" cmpd="sng" w="38100">
            <a:solidFill>
              <a:srgbClr val="6C0819"/>
            </a:solidFill>
            <a:prstDash val="solid"/>
            <a:round/>
            <a:headEnd len="sm" w="sm" type="none"/>
            <a:tailEnd len="sm" w="sm" type="none"/>
          </a:ln>
          <a:effectLst>
            <a:outerShdw blurRad="40000" rotWithShape="0" dir="5400000" dist="20000">
              <a:srgbClr val="000000">
                <a:alpha val="37250"/>
              </a:srgbClr>
            </a:outerShdw>
          </a:effectLst>
        </p:spPr>
      </p:cxnSp>
      <p:cxnSp>
        <p:nvCxnSpPr>
          <p:cNvPr id="305" name="Google Shape;305;g3dc49cdea3c_0_174"/>
          <p:cNvCxnSpPr/>
          <p:nvPr/>
        </p:nvCxnSpPr>
        <p:spPr>
          <a:xfrm>
            <a:off x="421298" y="3874512"/>
            <a:ext cx="8394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sp>
        <p:nvSpPr>
          <p:cNvPr id="306" name="Google Shape;306;g3dc49cdea3c_0_174"/>
          <p:cNvSpPr txBox="1"/>
          <p:nvPr/>
        </p:nvSpPr>
        <p:spPr>
          <a:xfrm>
            <a:off x="532349" y="3597600"/>
            <a:ext cx="6171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cxnSp>
        <p:nvCxnSpPr>
          <p:cNvPr id="307" name="Google Shape;307;g3dc49cdea3c_0_174"/>
          <p:cNvCxnSpPr/>
          <p:nvPr/>
        </p:nvCxnSpPr>
        <p:spPr>
          <a:xfrm>
            <a:off x="421298" y="4547162"/>
            <a:ext cx="839400" cy="0"/>
          </a:xfrm>
          <a:prstGeom prst="straightConnector1">
            <a:avLst/>
          </a:prstGeom>
          <a:noFill/>
          <a:ln cap="flat" cmpd="sng" w="28575">
            <a:solidFill>
              <a:srgbClr val="6C0819"/>
            </a:solidFill>
            <a:prstDash val="solid"/>
            <a:round/>
            <a:headEnd len="sm" w="sm" type="none"/>
            <a:tailEnd len="med" w="med" type="triangle"/>
          </a:ln>
          <a:effectLst>
            <a:outerShdw blurRad="40000" rotWithShape="0" dir="5400000" dist="20000">
              <a:srgbClr val="000000">
                <a:alpha val="37250"/>
              </a:srgbClr>
            </a:outerShdw>
          </a:effectLst>
        </p:spPr>
      </p:cxnSp>
      <p:sp>
        <p:nvSpPr>
          <p:cNvPr id="308" name="Google Shape;308;g3dc49cdea3c_0_174"/>
          <p:cNvSpPr txBox="1"/>
          <p:nvPr/>
        </p:nvSpPr>
        <p:spPr>
          <a:xfrm>
            <a:off x="532349" y="4270250"/>
            <a:ext cx="6171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309" name="Google Shape;309;g3dc49cdea3c_0_174"/>
          <p:cNvSpPr txBox="1"/>
          <p:nvPr/>
        </p:nvSpPr>
        <p:spPr>
          <a:xfrm>
            <a:off x="3891763" y="3988088"/>
            <a:ext cx="1904400" cy="1893300"/>
          </a:xfrm>
          <a:prstGeom prst="rect">
            <a:avLst/>
          </a:prstGeom>
          <a:noFill/>
          <a:ln cap="flat" cmpd="sng" w="28575">
            <a:solidFill>
              <a:srgbClr val="910C2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sv-SE" sz="1300" u="none" cap="none" strike="noStrike">
                <a:solidFill>
                  <a:srgbClr val="000000"/>
                </a:solidFill>
                <a:latin typeface="Arial"/>
                <a:ea typeface="Arial"/>
                <a:cs typeface="Arial"/>
                <a:sym typeface="Arial"/>
              </a:rPr>
              <a:t>Commodity Key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A = Biomass</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B = Coal</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300" u="none" cap="none" strike="noStrike">
                <a:solidFill>
                  <a:schemeClr val="dk1"/>
                </a:solidFill>
                <a:latin typeface="Arial"/>
                <a:ea typeface="Arial"/>
                <a:cs typeface="Arial"/>
                <a:sym typeface="Arial"/>
              </a:rPr>
              <a:t>C = Hydrogen</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D = Natural gas</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E = Oil</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F = Industrial high-temperature process heat</a:t>
            </a:r>
            <a:endParaRPr b="0" i="0" sz="1300" u="none" cap="none" strike="noStrike">
              <a:solidFill>
                <a:srgbClr val="000000"/>
              </a:solidFill>
              <a:latin typeface="Arial"/>
              <a:ea typeface="Arial"/>
              <a:cs typeface="Arial"/>
              <a:sym typeface="Arial"/>
            </a:endParaRPr>
          </a:p>
        </p:txBody>
      </p:sp>
      <p:sp>
        <p:nvSpPr>
          <p:cNvPr id="310" name="Google Shape;310;g3dc49cdea3c_0_174"/>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CG Lecture theme">
  <a:themeElements>
    <a:clrScheme name="CCG 2025">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2019-06-09T10:25:43Z</dcterms:created>
  <dc:creator>Eunice Ramos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