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Lst>
  <p:sldSz cy="6858000" cx="12192000"/>
  <p:notesSz cx="6858000" cy="9144000"/>
  <p:embeddedFontLst>
    <p:embeddedFont>
      <p:font typeface="Lato"/>
      <p:regular r:id="rId36"/>
      <p:bold r:id="rId37"/>
      <p:italic r:id="rId38"/>
      <p:boldItalic r:id="rId39"/>
    </p:embeddedFont>
    <p:embeddedFont>
      <p:font typeface="Helvetica Neue"/>
      <p:regular r:id="rId40"/>
      <p:bold r:id="rId41"/>
      <p:italic r:id="rId42"/>
      <p:boldItalic r:id="rId43"/>
    </p:embeddedFont>
    <p:embeddedFont>
      <p:font typeface="Open Sans"/>
      <p:regular r:id="rId44"/>
      <p:bold r:id="rId45"/>
      <p:italic r:id="rId46"/>
      <p:boldItalic r:id="rId4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48" roundtripDataSignature="AMtx7mhKC43FpT3TWSgwWORL0xYcFLrTQ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FBC51E46-7EC1-4330-B7DB-A246F1335B4D}">
  <a:tblStyle styleId="{FBC51E46-7EC1-4330-B7DB-A246F1335B4D}"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font" Target="fonts/HelveticaNeue-regular.fntdata"/><Relationship Id="rId20" Type="http://schemas.openxmlformats.org/officeDocument/2006/relationships/slide" Target="slides/slide15.xml"/><Relationship Id="rId42" Type="http://schemas.openxmlformats.org/officeDocument/2006/relationships/font" Target="fonts/HelveticaNeue-italic.fntdata"/><Relationship Id="rId41" Type="http://schemas.openxmlformats.org/officeDocument/2006/relationships/font" Target="fonts/HelveticaNeue-bold.fntdata"/><Relationship Id="rId22" Type="http://schemas.openxmlformats.org/officeDocument/2006/relationships/slide" Target="slides/slide17.xml"/><Relationship Id="rId44" Type="http://schemas.openxmlformats.org/officeDocument/2006/relationships/font" Target="fonts/OpenSans-regular.fntdata"/><Relationship Id="rId21" Type="http://schemas.openxmlformats.org/officeDocument/2006/relationships/slide" Target="slides/slide16.xml"/><Relationship Id="rId43" Type="http://schemas.openxmlformats.org/officeDocument/2006/relationships/font" Target="fonts/HelveticaNeue-boldItalic.fntdata"/><Relationship Id="rId24" Type="http://schemas.openxmlformats.org/officeDocument/2006/relationships/slide" Target="slides/slide19.xml"/><Relationship Id="rId46" Type="http://schemas.openxmlformats.org/officeDocument/2006/relationships/font" Target="fonts/OpenSans-italic.fntdata"/><Relationship Id="rId23" Type="http://schemas.openxmlformats.org/officeDocument/2006/relationships/slide" Target="slides/slide18.xml"/><Relationship Id="rId45" Type="http://schemas.openxmlformats.org/officeDocument/2006/relationships/font" Target="fonts/OpenSans-bold.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48" Type="http://customschemas.google.com/relationships/presentationmetadata" Target="metadata"/><Relationship Id="rId25" Type="http://schemas.openxmlformats.org/officeDocument/2006/relationships/slide" Target="slides/slide20.xml"/><Relationship Id="rId47" Type="http://schemas.openxmlformats.org/officeDocument/2006/relationships/font" Target="fonts/OpenSans-boldItalic.fntdata"/><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font" Target="fonts/Lato-bold.fntdata"/><Relationship Id="rId14" Type="http://schemas.openxmlformats.org/officeDocument/2006/relationships/slide" Target="slides/slide9.xml"/><Relationship Id="rId36" Type="http://schemas.openxmlformats.org/officeDocument/2006/relationships/font" Target="fonts/Lato-regular.fntdata"/><Relationship Id="rId17" Type="http://schemas.openxmlformats.org/officeDocument/2006/relationships/slide" Target="slides/slide12.xml"/><Relationship Id="rId39" Type="http://schemas.openxmlformats.org/officeDocument/2006/relationships/font" Target="fonts/Lato-boldItalic.fntdata"/><Relationship Id="rId16" Type="http://schemas.openxmlformats.org/officeDocument/2006/relationships/slide" Target="slides/slide11.xml"/><Relationship Id="rId38" Type="http://schemas.openxmlformats.org/officeDocument/2006/relationships/font" Target="fonts/Lato-italic.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sv-S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3dc49240aa4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3" name="Google Shape;93;g3dc49240aa4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2" name="Shape 372"/>
        <p:cNvGrpSpPr/>
        <p:nvPr/>
      </p:nvGrpSpPr>
      <p:grpSpPr>
        <a:xfrm>
          <a:off x="0" y="0"/>
          <a:ext cx="0" cy="0"/>
          <a:chOff x="0" y="0"/>
          <a:chExt cx="0" cy="0"/>
        </a:xfrm>
      </p:grpSpPr>
      <p:sp>
        <p:nvSpPr>
          <p:cNvPr id="373" name="Google Shape;373;g3dc49240aa4_0_27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4" name="Google Shape;374;g3dc49240aa4_0_27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rPr lang="sv-SE"/>
              <a:t>      </a:t>
            </a:r>
            <a:endParaRPr/>
          </a:p>
        </p:txBody>
      </p:sp>
      <p:sp>
        <p:nvSpPr>
          <p:cNvPr id="375" name="Google Shape;375;g3dc49240aa4_0_27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sv-S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0" name="Shape 410"/>
        <p:cNvGrpSpPr/>
        <p:nvPr/>
      </p:nvGrpSpPr>
      <p:grpSpPr>
        <a:xfrm>
          <a:off x="0" y="0"/>
          <a:ext cx="0" cy="0"/>
          <a:chOff x="0" y="0"/>
          <a:chExt cx="0" cy="0"/>
        </a:xfrm>
      </p:grpSpPr>
      <p:sp>
        <p:nvSpPr>
          <p:cNvPr id="411" name="Google Shape;411;g3dc49240aa4_0_30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2" name="Google Shape;412;g3dc49240aa4_0_30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rPr lang="sv-SE"/>
              <a:t>      </a:t>
            </a:r>
            <a:endParaRPr/>
          </a:p>
        </p:txBody>
      </p:sp>
      <p:sp>
        <p:nvSpPr>
          <p:cNvPr id="413" name="Google Shape;413;g3dc49240aa4_0_30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sv-S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8" name="Shape 448"/>
        <p:cNvGrpSpPr/>
        <p:nvPr/>
      </p:nvGrpSpPr>
      <p:grpSpPr>
        <a:xfrm>
          <a:off x="0" y="0"/>
          <a:ext cx="0" cy="0"/>
          <a:chOff x="0" y="0"/>
          <a:chExt cx="0" cy="0"/>
        </a:xfrm>
      </p:grpSpPr>
      <p:sp>
        <p:nvSpPr>
          <p:cNvPr id="449" name="Google Shape;449;g3dc49240aa4_0_34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50" name="Google Shape;450;g3dc49240aa4_0_3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7" name="Shape 457"/>
        <p:cNvGrpSpPr/>
        <p:nvPr/>
      </p:nvGrpSpPr>
      <p:grpSpPr>
        <a:xfrm>
          <a:off x="0" y="0"/>
          <a:ext cx="0" cy="0"/>
          <a:chOff x="0" y="0"/>
          <a:chExt cx="0" cy="0"/>
        </a:xfrm>
      </p:grpSpPr>
      <p:sp>
        <p:nvSpPr>
          <p:cNvPr id="458" name="Google Shape;458;g3dc49240aa4_0_35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9" name="Google Shape;459;g3dc49240aa4_0_35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t/>
            </a:r>
            <a:endParaRPr/>
          </a:p>
        </p:txBody>
      </p:sp>
      <p:sp>
        <p:nvSpPr>
          <p:cNvPr id="460" name="Google Shape;460;g3dc49240aa4_0_35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sv-S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6" name="Shape 466"/>
        <p:cNvGrpSpPr/>
        <p:nvPr/>
      </p:nvGrpSpPr>
      <p:grpSpPr>
        <a:xfrm>
          <a:off x="0" y="0"/>
          <a:ext cx="0" cy="0"/>
          <a:chOff x="0" y="0"/>
          <a:chExt cx="0" cy="0"/>
        </a:xfrm>
      </p:grpSpPr>
      <p:sp>
        <p:nvSpPr>
          <p:cNvPr id="467" name="Google Shape;467;g3dc49240aa4_0_36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8" name="Google Shape;468;g3dc49240aa4_0_36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69" name="Google Shape;469;g3dc49240aa4_0_36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sv-SE"/>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4" name="Shape 474"/>
        <p:cNvGrpSpPr/>
        <p:nvPr/>
      </p:nvGrpSpPr>
      <p:grpSpPr>
        <a:xfrm>
          <a:off x="0" y="0"/>
          <a:ext cx="0" cy="0"/>
          <a:chOff x="0" y="0"/>
          <a:chExt cx="0" cy="0"/>
        </a:xfrm>
      </p:grpSpPr>
      <p:sp>
        <p:nvSpPr>
          <p:cNvPr id="475" name="Google Shape;475;g3dc49240aa4_0_36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6" name="Google Shape;476;g3dc49240aa4_0_36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t/>
            </a:r>
            <a:endParaRPr/>
          </a:p>
        </p:txBody>
      </p:sp>
      <p:sp>
        <p:nvSpPr>
          <p:cNvPr id="477" name="Google Shape;477;g3dc49240aa4_0_36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sv-S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4" name="Shape 504"/>
        <p:cNvGrpSpPr/>
        <p:nvPr/>
      </p:nvGrpSpPr>
      <p:grpSpPr>
        <a:xfrm>
          <a:off x="0" y="0"/>
          <a:ext cx="0" cy="0"/>
          <a:chOff x="0" y="0"/>
          <a:chExt cx="0" cy="0"/>
        </a:xfrm>
      </p:grpSpPr>
      <p:sp>
        <p:nvSpPr>
          <p:cNvPr id="505" name="Google Shape;505;g3dc49240aa4_0_39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6" name="Google Shape;506;g3dc49240aa4_0_39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rPr lang="sv-SE"/>
              <a:t>      </a:t>
            </a:r>
            <a:endParaRPr/>
          </a:p>
        </p:txBody>
      </p:sp>
      <p:sp>
        <p:nvSpPr>
          <p:cNvPr id="507" name="Google Shape;507;g3dc49240aa4_0_39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sv-S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0" name="Shape 520"/>
        <p:cNvGrpSpPr/>
        <p:nvPr/>
      </p:nvGrpSpPr>
      <p:grpSpPr>
        <a:xfrm>
          <a:off x="0" y="0"/>
          <a:ext cx="0" cy="0"/>
          <a:chOff x="0" y="0"/>
          <a:chExt cx="0" cy="0"/>
        </a:xfrm>
      </p:grpSpPr>
      <p:sp>
        <p:nvSpPr>
          <p:cNvPr id="521" name="Google Shape;521;g3dc49240aa4_0_4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22" name="Google Shape;522;g3dc49240aa4_0_41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rPr lang="sv-SE"/>
              <a:t>   </a:t>
            </a:r>
            <a:endParaRPr/>
          </a:p>
        </p:txBody>
      </p:sp>
      <p:sp>
        <p:nvSpPr>
          <p:cNvPr id="523" name="Google Shape;523;g3dc49240aa4_0_41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sv-S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3" name="Shape 543"/>
        <p:cNvGrpSpPr/>
        <p:nvPr/>
      </p:nvGrpSpPr>
      <p:grpSpPr>
        <a:xfrm>
          <a:off x="0" y="0"/>
          <a:ext cx="0" cy="0"/>
          <a:chOff x="0" y="0"/>
          <a:chExt cx="0" cy="0"/>
        </a:xfrm>
      </p:grpSpPr>
      <p:sp>
        <p:nvSpPr>
          <p:cNvPr id="544" name="Google Shape;544;g3dc49240aa4_0_4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45" name="Google Shape;545;g3dc49240aa4_0_43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t/>
            </a:r>
            <a:endParaRPr/>
          </a:p>
        </p:txBody>
      </p:sp>
      <p:sp>
        <p:nvSpPr>
          <p:cNvPr id="546" name="Google Shape;546;g3dc49240aa4_0_43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sv-S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1" name="Shape 551"/>
        <p:cNvGrpSpPr/>
        <p:nvPr/>
      </p:nvGrpSpPr>
      <p:grpSpPr>
        <a:xfrm>
          <a:off x="0" y="0"/>
          <a:ext cx="0" cy="0"/>
          <a:chOff x="0" y="0"/>
          <a:chExt cx="0" cy="0"/>
        </a:xfrm>
      </p:grpSpPr>
      <p:sp>
        <p:nvSpPr>
          <p:cNvPr id="552" name="Google Shape;552;g3dc49240aa4_0_4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53" name="Google Shape;553;g3dc49240aa4_0_44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rPr lang="sv-SE"/>
              <a:t>      </a:t>
            </a:r>
            <a:endParaRPr/>
          </a:p>
        </p:txBody>
      </p:sp>
      <p:sp>
        <p:nvSpPr>
          <p:cNvPr id="554" name="Google Shape;554;g3dc49240aa4_0_44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sv-S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3dc49240aa4_0_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1" name="Google Shape;101;g3dc49240aa4_0_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102" name="Google Shape;102;g3dc49240aa4_0_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200"/>
              <a:buFont typeface="Calibri"/>
              <a:buNone/>
            </a:pPr>
            <a:fld id="{00000000-1234-1234-1234-123412341234}" type="slidenum">
              <a:rPr lang="sv-SE"/>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6" name="Shape 576"/>
        <p:cNvGrpSpPr/>
        <p:nvPr/>
      </p:nvGrpSpPr>
      <p:grpSpPr>
        <a:xfrm>
          <a:off x="0" y="0"/>
          <a:ext cx="0" cy="0"/>
          <a:chOff x="0" y="0"/>
          <a:chExt cx="0" cy="0"/>
        </a:xfrm>
      </p:grpSpPr>
      <p:sp>
        <p:nvSpPr>
          <p:cNvPr id="577" name="Google Shape;577;g3dc49240aa4_0_46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78" name="Google Shape;578;g3dc49240aa4_0_46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3" name="Shape 583"/>
        <p:cNvGrpSpPr/>
        <p:nvPr/>
      </p:nvGrpSpPr>
      <p:grpSpPr>
        <a:xfrm>
          <a:off x="0" y="0"/>
          <a:ext cx="0" cy="0"/>
          <a:chOff x="0" y="0"/>
          <a:chExt cx="0" cy="0"/>
        </a:xfrm>
      </p:grpSpPr>
      <p:sp>
        <p:nvSpPr>
          <p:cNvPr id="584" name="Google Shape;584;g3dc49240aa4_0_47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85" name="Google Shape;585;g3dc49240aa4_0_47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1" name="Shape 591"/>
        <p:cNvGrpSpPr/>
        <p:nvPr/>
      </p:nvGrpSpPr>
      <p:grpSpPr>
        <a:xfrm>
          <a:off x="0" y="0"/>
          <a:ext cx="0" cy="0"/>
          <a:chOff x="0" y="0"/>
          <a:chExt cx="0" cy="0"/>
        </a:xfrm>
      </p:grpSpPr>
      <p:sp>
        <p:nvSpPr>
          <p:cNvPr id="592" name="Google Shape;592;g3dc49240aa4_0_47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93" name="Google Shape;593;g3dc49240aa4_0_47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9" name="Shape 599"/>
        <p:cNvGrpSpPr/>
        <p:nvPr/>
      </p:nvGrpSpPr>
      <p:grpSpPr>
        <a:xfrm>
          <a:off x="0" y="0"/>
          <a:ext cx="0" cy="0"/>
          <a:chOff x="0" y="0"/>
          <a:chExt cx="0" cy="0"/>
        </a:xfrm>
      </p:grpSpPr>
      <p:sp>
        <p:nvSpPr>
          <p:cNvPr id="600" name="Google Shape;600;g3dc49240aa4_0_48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01" name="Google Shape;601;g3dc49240aa4_0_48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6" name="Shape 606"/>
        <p:cNvGrpSpPr/>
        <p:nvPr/>
      </p:nvGrpSpPr>
      <p:grpSpPr>
        <a:xfrm>
          <a:off x="0" y="0"/>
          <a:ext cx="0" cy="0"/>
          <a:chOff x="0" y="0"/>
          <a:chExt cx="0" cy="0"/>
        </a:xfrm>
      </p:grpSpPr>
      <p:sp>
        <p:nvSpPr>
          <p:cNvPr id="607" name="Google Shape;607;g3dc49240aa4_0_49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08" name="Google Shape;608;g3dc49240aa4_0_49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rPr lang="sv-SE"/>
              <a:t>We need to simplify and understand the representation of reality</a:t>
            </a:r>
            <a:endParaRPr/>
          </a:p>
          <a:p>
            <a:pPr indent="0" lvl="0" marL="0" rtl="0" algn="l">
              <a:lnSpc>
                <a:spcPct val="100000"/>
              </a:lnSpc>
              <a:spcBef>
                <a:spcPts val="0"/>
              </a:spcBef>
              <a:spcAft>
                <a:spcPts val="0"/>
              </a:spcAft>
              <a:buClr>
                <a:schemeClr val="dk1"/>
              </a:buClr>
              <a:buSzPts val="1200"/>
              <a:buFont typeface="Calibri"/>
              <a:buNone/>
            </a:pPr>
            <a:r>
              <a:t/>
            </a:r>
            <a:endParaRPr/>
          </a:p>
          <a:p>
            <a:pPr indent="0" lvl="0" marL="0" rtl="0" algn="l">
              <a:lnSpc>
                <a:spcPct val="100000"/>
              </a:lnSpc>
              <a:spcBef>
                <a:spcPts val="0"/>
              </a:spcBef>
              <a:spcAft>
                <a:spcPts val="0"/>
              </a:spcAft>
              <a:buClr>
                <a:schemeClr val="dk1"/>
              </a:buClr>
              <a:buSzPts val="1200"/>
              <a:buFont typeface="Calibri"/>
              <a:buNone/>
            </a:pPr>
            <a:r>
              <a:rPr lang="sv-SE"/>
              <a:t>And how if can evolve</a:t>
            </a:r>
            <a:endParaRPr/>
          </a:p>
          <a:p>
            <a:pPr indent="0" lvl="0" marL="0" rtl="0" algn="l">
              <a:lnSpc>
                <a:spcPct val="100000"/>
              </a:lnSpc>
              <a:spcBef>
                <a:spcPts val="0"/>
              </a:spcBef>
              <a:spcAft>
                <a:spcPts val="0"/>
              </a:spcAft>
              <a:buClr>
                <a:schemeClr val="dk1"/>
              </a:buClr>
              <a:buSzPts val="1200"/>
              <a:buFont typeface="Calibri"/>
              <a:buNone/>
            </a:pPr>
            <a:r>
              <a:t/>
            </a:r>
            <a:endParaRPr/>
          </a:p>
          <a:p>
            <a:pPr indent="0" lvl="0" marL="0" rtl="0" algn="l">
              <a:lnSpc>
                <a:spcPct val="100000"/>
              </a:lnSpc>
              <a:spcBef>
                <a:spcPts val="0"/>
              </a:spcBef>
              <a:spcAft>
                <a:spcPts val="0"/>
              </a:spcAft>
              <a:buClr>
                <a:schemeClr val="dk1"/>
              </a:buClr>
              <a:buSzPts val="1200"/>
              <a:buFont typeface="Calibri"/>
              <a:buNone/>
            </a:pPr>
            <a:r>
              <a:t/>
            </a:r>
            <a:endParaRPr/>
          </a:p>
        </p:txBody>
      </p:sp>
      <p:sp>
        <p:nvSpPr>
          <p:cNvPr id="609" name="Google Shape;609;g3dc49240aa4_0_49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200"/>
              <a:buFont typeface="Calibri"/>
              <a:buNone/>
            </a:pPr>
            <a:fld id="{00000000-1234-1234-1234-123412341234}" type="slidenum">
              <a:rPr lang="sv-SE"/>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7" name="Shape 617"/>
        <p:cNvGrpSpPr/>
        <p:nvPr/>
      </p:nvGrpSpPr>
      <p:grpSpPr>
        <a:xfrm>
          <a:off x="0" y="0"/>
          <a:ext cx="0" cy="0"/>
          <a:chOff x="0" y="0"/>
          <a:chExt cx="0" cy="0"/>
        </a:xfrm>
      </p:grpSpPr>
      <p:sp>
        <p:nvSpPr>
          <p:cNvPr id="618" name="Google Shape;618;g3dc49240aa4_0_50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19" name="Google Shape;619;g3dc49240aa4_0_50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rPr lang="sv-SE"/>
              <a:t>We need to simplify and understand the representation of reality</a:t>
            </a:r>
            <a:endParaRPr/>
          </a:p>
          <a:p>
            <a:pPr indent="0" lvl="0" marL="0" rtl="0" algn="l">
              <a:lnSpc>
                <a:spcPct val="100000"/>
              </a:lnSpc>
              <a:spcBef>
                <a:spcPts val="0"/>
              </a:spcBef>
              <a:spcAft>
                <a:spcPts val="0"/>
              </a:spcAft>
              <a:buClr>
                <a:schemeClr val="dk1"/>
              </a:buClr>
              <a:buSzPts val="1200"/>
              <a:buFont typeface="Calibri"/>
              <a:buNone/>
            </a:pPr>
            <a:r>
              <a:t/>
            </a:r>
            <a:endParaRPr/>
          </a:p>
          <a:p>
            <a:pPr indent="0" lvl="0" marL="0" rtl="0" algn="l">
              <a:lnSpc>
                <a:spcPct val="100000"/>
              </a:lnSpc>
              <a:spcBef>
                <a:spcPts val="0"/>
              </a:spcBef>
              <a:spcAft>
                <a:spcPts val="0"/>
              </a:spcAft>
              <a:buClr>
                <a:schemeClr val="dk1"/>
              </a:buClr>
              <a:buSzPts val="1200"/>
              <a:buFont typeface="Calibri"/>
              <a:buNone/>
            </a:pPr>
            <a:r>
              <a:rPr lang="sv-SE"/>
              <a:t>And how if can evolve</a:t>
            </a:r>
            <a:endParaRPr/>
          </a:p>
          <a:p>
            <a:pPr indent="0" lvl="0" marL="0" rtl="0" algn="l">
              <a:lnSpc>
                <a:spcPct val="100000"/>
              </a:lnSpc>
              <a:spcBef>
                <a:spcPts val="0"/>
              </a:spcBef>
              <a:spcAft>
                <a:spcPts val="0"/>
              </a:spcAft>
              <a:buClr>
                <a:schemeClr val="dk1"/>
              </a:buClr>
              <a:buSzPts val="1200"/>
              <a:buFont typeface="Calibri"/>
              <a:buNone/>
            </a:pPr>
            <a:r>
              <a:t/>
            </a:r>
            <a:endParaRPr/>
          </a:p>
          <a:p>
            <a:pPr indent="0" lvl="0" marL="0" rtl="0" algn="l">
              <a:lnSpc>
                <a:spcPct val="100000"/>
              </a:lnSpc>
              <a:spcBef>
                <a:spcPts val="0"/>
              </a:spcBef>
              <a:spcAft>
                <a:spcPts val="0"/>
              </a:spcAft>
              <a:buClr>
                <a:schemeClr val="dk1"/>
              </a:buClr>
              <a:buSzPts val="1200"/>
              <a:buFont typeface="Calibri"/>
              <a:buNone/>
            </a:pPr>
            <a:r>
              <a:t/>
            </a:r>
            <a:endParaRPr/>
          </a:p>
        </p:txBody>
      </p:sp>
      <p:sp>
        <p:nvSpPr>
          <p:cNvPr id="620" name="Google Shape;620;g3dc49240aa4_0_50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200"/>
              <a:buFont typeface="Calibri"/>
              <a:buNone/>
            </a:pPr>
            <a:fld id="{00000000-1234-1234-1234-123412341234}" type="slidenum">
              <a:rPr lang="sv-SE"/>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7" name="Shape 627"/>
        <p:cNvGrpSpPr/>
        <p:nvPr/>
      </p:nvGrpSpPr>
      <p:grpSpPr>
        <a:xfrm>
          <a:off x="0" y="0"/>
          <a:ext cx="0" cy="0"/>
          <a:chOff x="0" y="0"/>
          <a:chExt cx="0" cy="0"/>
        </a:xfrm>
      </p:grpSpPr>
      <p:sp>
        <p:nvSpPr>
          <p:cNvPr id="628" name="Google Shape;628;g3dc49240aa4_0_5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29" name="Google Shape;629;g3dc49240aa4_0_51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630" name="Google Shape;630;g3dc49240aa4_0_51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200"/>
              <a:buFont typeface="Calibri"/>
              <a:buNone/>
            </a:pPr>
            <a:fld id="{00000000-1234-1234-1234-123412341234}" type="slidenum">
              <a:rPr lang="sv-SE"/>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4" name="Shape 644"/>
        <p:cNvGrpSpPr/>
        <p:nvPr/>
      </p:nvGrpSpPr>
      <p:grpSpPr>
        <a:xfrm>
          <a:off x="0" y="0"/>
          <a:ext cx="0" cy="0"/>
          <a:chOff x="0" y="0"/>
          <a:chExt cx="0" cy="0"/>
        </a:xfrm>
      </p:grpSpPr>
      <p:sp>
        <p:nvSpPr>
          <p:cNvPr id="645" name="Google Shape;645;g3dc49240aa4_0_52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46" name="Google Shape;646;g3dc49240aa4_0_5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7" name="Shape 657"/>
        <p:cNvGrpSpPr/>
        <p:nvPr/>
      </p:nvGrpSpPr>
      <p:grpSpPr>
        <a:xfrm>
          <a:off x="0" y="0"/>
          <a:ext cx="0" cy="0"/>
          <a:chOff x="0" y="0"/>
          <a:chExt cx="0" cy="0"/>
        </a:xfrm>
      </p:grpSpPr>
      <p:sp>
        <p:nvSpPr>
          <p:cNvPr id="658" name="Google Shape;658;g3dc49240aa4_0_5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59" name="Google Shape;659;g3dc49240aa4_0_53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660" name="Google Shape;660;g3dc49240aa4_0_53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200"/>
              <a:buFont typeface="Calibri"/>
              <a:buNone/>
            </a:pPr>
            <a:fld id="{00000000-1234-1234-1234-123412341234}" type="slidenum">
              <a:rPr lang="sv-SE"/>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8" name="Shape 668"/>
        <p:cNvGrpSpPr/>
        <p:nvPr/>
      </p:nvGrpSpPr>
      <p:grpSpPr>
        <a:xfrm>
          <a:off x="0" y="0"/>
          <a:ext cx="0" cy="0"/>
          <a:chOff x="0" y="0"/>
          <a:chExt cx="0" cy="0"/>
        </a:xfrm>
      </p:grpSpPr>
      <p:sp>
        <p:nvSpPr>
          <p:cNvPr id="669" name="Google Shape;669;g3dc49240aa4_0_56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70" name="Google Shape;670;g3dc49240aa4_0_56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3dc49240aa4_0_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3" name="Google Shape;113;g3dc49240aa4_0_1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t/>
            </a:r>
            <a:endParaRPr/>
          </a:p>
          <a:p>
            <a:pPr indent="-228600" lvl="0" marL="457200" marR="0" rtl="0" algn="l">
              <a:lnSpc>
                <a:spcPct val="100000"/>
              </a:lnSpc>
              <a:spcBef>
                <a:spcPts val="0"/>
              </a:spcBef>
              <a:spcAft>
                <a:spcPts val="0"/>
              </a:spcAft>
              <a:buClr>
                <a:srgbClr val="000000"/>
              </a:buClr>
              <a:buSzPts val="1400"/>
              <a:buFont typeface="Arial"/>
              <a:buNone/>
            </a:pPr>
            <a:r>
              <a:t/>
            </a:r>
            <a:endParaRPr/>
          </a:p>
          <a:p>
            <a:pPr indent="-228600" lvl="0" marL="457200" marR="0" rtl="0" algn="l">
              <a:lnSpc>
                <a:spcPct val="100000"/>
              </a:lnSpc>
              <a:spcBef>
                <a:spcPts val="0"/>
              </a:spcBef>
              <a:spcAft>
                <a:spcPts val="0"/>
              </a:spcAft>
              <a:buClr>
                <a:srgbClr val="000000"/>
              </a:buClr>
              <a:buSzPts val="1400"/>
              <a:buFont typeface="Arial"/>
              <a:buNone/>
            </a:pPr>
            <a:r>
              <a:rPr lang="sv-SE"/>
              <a:t>Primary energy supply technologies typically represent one of three processes:</a:t>
            </a:r>
            <a:endParaRPr/>
          </a:p>
          <a:p>
            <a:pPr indent="-171450" lvl="0" marL="171450" rtl="0" algn="l">
              <a:lnSpc>
                <a:spcPct val="100000"/>
              </a:lnSpc>
              <a:spcBef>
                <a:spcPts val="0"/>
              </a:spcBef>
              <a:spcAft>
                <a:spcPts val="0"/>
              </a:spcAft>
              <a:buSzPts val="1400"/>
              <a:buFont typeface="Arial"/>
              <a:buChar char="•"/>
            </a:pPr>
            <a:r>
              <a:rPr lang="sv-SE"/>
              <a:t>The domestic extraction or production of fuels, for example domestic coal production.</a:t>
            </a:r>
            <a:endParaRPr/>
          </a:p>
          <a:p>
            <a:pPr indent="-171450" lvl="0" marL="171450" rtl="0" algn="l">
              <a:lnSpc>
                <a:spcPct val="100000"/>
              </a:lnSpc>
              <a:spcBef>
                <a:spcPts val="0"/>
              </a:spcBef>
              <a:spcAft>
                <a:spcPts val="0"/>
              </a:spcAft>
              <a:buSzPts val="1400"/>
              <a:buFont typeface="Arial"/>
              <a:buChar char="•"/>
            </a:pPr>
            <a:r>
              <a:rPr lang="sv-SE"/>
              <a:t>Importation of fuels, for example coal imports.</a:t>
            </a:r>
            <a:endParaRPr/>
          </a:p>
          <a:p>
            <a:pPr indent="-171450" lvl="0" marL="171450" rtl="0" algn="l">
              <a:lnSpc>
                <a:spcPct val="100000"/>
              </a:lnSpc>
              <a:spcBef>
                <a:spcPts val="0"/>
              </a:spcBef>
              <a:spcAft>
                <a:spcPts val="0"/>
              </a:spcAft>
              <a:buSzPts val="1400"/>
              <a:buFont typeface="Arial"/>
              <a:buChar char="•"/>
            </a:pPr>
            <a:r>
              <a:rPr lang="sv-SE"/>
              <a:t>Processing of fuels (for certain fuels e.g. biomass and uranium we start straight from a processing technology which encompasses extraction, imports, and the processing of the fuel)</a:t>
            </a:r>
            <a:br>
              <a:rPr lang="sv-SE"/>
            </a:br>
            <a:endParaRPr/>
          </a:p>
          <a:p>
            <a:pPr indent="0" lvl="0" marL="0" rtl="0" algn="l">
              <a:lnSpc>
                <a:spcPct val="100000"/>
              </a:lnSpc>
              <a:spcBef>
                <a:spcPts val="0"/>
              </a:spcBef>
              <a:spcAft>
                <a:spcPts val="0"/>
              </a:spcAft>
              <a:buSzPts val="1400"/>
              <a:buFont typeface="Arial"/>
              <a:buNone/>
            </a:pPr>
            <a:r>
              <a:rPr lang="sv-SE"/>
              <a:t>The figure above represents the first two points. Extraction and imports in the full-scale CLEWs thesis currently only consider coal, oil, and natural gas but alternative  models could also include the extraction and importation of biomass, uranium, and other fuels. </a:t>
            </a:r>
            <a:br>
              <a:rPr lang="sv-SE"/>
            </a:br>
            <a:br>
              <a:rPr lang="sv-SE"/>
            </a:br>
            <a:r>
              <a:rPr lang="sv-SE"/>
              <a:t>For coal, oil, and natural gas it is important to understand if your country has domestic reserves as this will influence whether you should have an extraction technology. For example, if we are modelling for a country with no domestic coal reserves, we could simply exclude the domestic coal production technology (PRO_EXTR_COAL). Or we may want to include two versions of a technology to represent different options. For example, we could have separate technologies for importing natural gas via pipeline and via Liquefied Natural Gas transport, since these have different costs (you will not be doing this in your thesis).</a:t>
            </a:r>
            <a:br>
              <a:rPr lang="sv-SE"/>
            </a:br>
            <a:br>
              <a:rPr lang="sv-SE"/>
            </a:br>
            <a:r>
              <a:rPr lang="sv-SE"/>
              <a:t>Another important thing to note is that carbon emissions are attributed to the primary energy supply technologies in the full-scale CLEWs thesis. Therefore, you will add the relevant CO2e emission activity ratio label to the primary energy supply technologies in the configuration page and you will add standard emission activity ratio parameter values to these technologies to represent the million tonnes of CO2e associated with 1 PJ of energy from the fuel type.</a:t>
            </a:r>
            <a:endParaRPr/>
          </a:p>
          <a:p>
            <a:pPr indent="0" lvl="0" marL="0" rtl="0" algn="l">
              <a:lnSpc>
                <a:spcPct val="100000"/>
              </a:lnSpc>
              <a:spcBef>
                <a:spcPts val="0"/>
              </a:spcBef>
              <a:spcAft>
                <a:spcPts val="0"/>
              </a:spcAft>
              <a:buClr>
                <a:schemeClr val="dk1"/>
              </a:buClr>
              <a:buSzPts val="1200"/>
              <a:buFont typeface="Calibri"/>
              <a:buNone/>
            </a:pPr>
            <a:r>
              <a:t/>
            </a:r>
            <a:endParaRPr/>
          </a:p>
        </p:txBody>
      </p:sp>
      <p:sp>
        <p:nvSpPr>
          <p:cNvPr id="114" name="Google Shape;114;g3dc49240aa4_0_1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200"/>
              <a:buFont typeface="Calibri"/>
              <a:buNone/>
            </a:pPr>
            <a:fld id="{00000000-1234-1234-1234-123412341234}" type="slidenum">
              <a:rPr lang="sv-SE"/>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4" name="Shape 674"/>
        <p:cNvGrpSpPr/>
        <p:nvPr/>
      </p:nvGrpSpPr>
      <p:grpSpPr>
        <a:xfrm>
          <a:off x="0" y="0"/>
          <a:ext cx="0" cy="0"/>
          <a:chOff x="0" y="0"/>
          <a:chExt cx="0" cy="0"/>
        </a:xfrm>
      </p:grpSpPr>
      <p:sp>
        <p:nvSpPr>
          <p:cNvPr id="675" name="Google Shape;675;g3dc49240aa4_0_5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76" name="Google Shape;676;g3dc49240aa4_0_54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677" name="Google Shape;677;g3dc49240aa4_0_54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200"/>
              <a:buFont typeface="Calibri"/>
              <a:buNone/>
            </a:pPr>
            <a:fld id="{00000000-1234-1234-1234-123412341234}" type="slidenum">
              <a:rPr lang="sv-SE"/>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3dc49240aa4_0_4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3" name="Google Shape;143;g3dc49240aa4_0_4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144" name="Google Shape;144;g3dc49240aa4_0_4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200"/>
              <a:buFont typeface="Calibri"/>
              <a:buNone/>
            </a:pPr>
            <a:fld id="{00000000-1234-1234-1234-123412341234}" type="slidenum">
              <a:rPr lang="sv-SE"/>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3dc49240aa4_0_8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7" name="Google Shape;177;g3dc49240aa4_0_8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br>
              <a:rPr lang="sv-SE"/>
            </a:br>
            <a:br>
              <a:rPr lang="sv-SE"/>
            </a:br>
            <a:r>
              <a:rPr lang="sv-SE"/>
              <a:t>A </a:t>
            </a:r>
            <a:r>
              <a:rPr b="1" lang="sv-SE"/>
              <a:t>Combined Heat and Power (CHP)</a:t>
            </a:r>
            <a:r>
              <a:rPr lang="sv-SE"/>
              <a:t> plant—also known as </a:t>
            </a:r>
            <a:r>
              <a:rPr b="1" lang="sv-SE"/>
              <a:t>cogeneration</a:t>
            </a:r>
            <a:r>
              <a:rPr lang="sv-SE"/>
              <a:t>—is a system that </a:t>
            </a:r>
            <a:r>
              <a:rPr b="1" lang="sv-SE"/>
              <a:t>simultaneously generates electricity and useful thermal energy</a:t>
            </a:r>
            <a:r>
              <a:rPr lang="sv-SE"/>
              <a:t> from the same fuel source. Rather than wasting heat from electricity production, CHP systems capture and use it for heating, industrial processes, or district heating networks. </a:t>
            </a:r>
            <a:r>
              <a:rPr b="0" i="0" lang="sv-SE">
                <a:solidFill>
                  <a:srgbClr val="1D1C1D"/>
                </a:solidFill>
                <a:latin typeface="Lato"/>
                <a:ea typeface="Lato"/>
                <a:cs typeface="Lato"/>
                <a:sym typeface="Lato"/>
              </a:rPr>
              <a:t>They are more expensive and generate less electricity for a unit of fuel than power plants but they generate a ton of heat. So in some cases they are a desired choice.</a:t>
            </a:r>
            <a:endParaRPr/>
          </a:p>
          <a:p>
            <a:pPr indent="-228600" lvl="0" marL="457200" marR="0" rtl="0" algn="l">
              <a:lnSpc>
                <a:spcPct val="100000"/>
              </a:lnSpc>
              <a:spcBef>
                <a:spcPts val="0"/>
              </a:spcBef>
              <a:spcAft>
                <a:spcPts val="0"/>
              </a:spcAft>
              <a:buClr>
                <a:srgbClr val="000000"/>
              </a:buClr>
              <a:buSzPts val="1400"/>
              <a:buFont typeface="Arial"/>
              <a:buNone/>
            </a:pPr>
            <a:r>
              <a:t/>
            </a:r>
            <a:endParaRPr/>
          </a:p>
        </p:txBody>
      </p:sp>
      <p:sp>
        <p:nvSpPr>
          <p:cNvPr id="178" name="Google Shape;178;g3dc49240aa4_0_8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sv-S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3dc49240aa4_0_9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1" name="Google Shape;191;g3dc49240aa4_0_9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rPr lang="sv-SE"/>
              <a:t>      In the full-scale CLEWs model CHPs are represented in two different ways. </a:t>
            </a:r>
            <a:endParaRPr/>
          </a:p>
          <a:p>
            <a:pPr indent="-228600" lvl="0" marL="457200" marR="0" rtl="0" algn="l">
              <a:lnSpc>
                <a:spcPct val="100000"/>
              </a:lnSpc>
              <a:spcBef>
                <a:spcPts val="0"/>
              </a:spcBef>
              <a:spcAft>
                <a:spcPts val="0"/>
              </a:spcAft>
              <a:buClr>
                <a:srgbClr val="000000"/>
              </a:buClr>
              <a:buSzPts val="1400"/>
              <a:buFont typeface="Arial"/>
              <a:buNone/>
            </a:pPr>
            <a:r>
              <a:t/>
            </a:r>
            <a:endParaRPr/>
          </a:p>
          <a:p>
            <a:pPr indent="-228600" lvl="0" marL="457200" marR="0" rtl="0" algn="l">
              <a:lnSpc>
                <a:spcPct val="100000"/>
              </a:lnSpc>
              <a:spcBef>
                <a:spcPts val="0"/>
              </a:spcBef>
              <a:spcAft>
                <a:spcPts val="0"/>
              </a:spcAft>
              <a:buClr>
                <a:srgbClr val="000000"/>
              </a:buClr>
              <a:buSzPts val="1400"/>
              <a:buFont typeface="Arial"/>
              <a:buNone/>
            </a:pPr>
            <a:r>
              <a:rPr lang="sv-SE"/>
              <a:t>      There are CHP_OLD technologies – these are used to represent all historical vintage power plants and combined heat and power plants. Thus, residual capacity would be applied to these technologies. There are two main reasons this is done, 1) because historical data does not always separate energy balance values into power plants and combined heat plants therefore, they are joined together to represent the historical data 2) vintage power plants and CHPs tend to have lower efficiencies and varying costs to new CHPs and power plants.</a:t>
            </a:r>
            <a:br>
              <a:rPr lang="sv-SE"/>
            </a:br>
            <a:br>
              <a:rPr lang="sv-SE"/>
            </a:br>
            <a:r>
              <a:rPr lang="sv-SE"/>
              <a:t>For the new CHPs CHP_COAL, CHP_NG you will notice that geothermal and oil CHPs have been replaced by CCS (carbon-capture and storage) technologies because these are more likely to come up in the future while geothermal and oil CHPs will be retired.</a:t>
            </a:r>
            <a:endParaRPr/>
          </a:p>
        </p:txBody>
      </p:sp>
      <p:sp>
        <p:nvSpPr>
          <p:cNvPr id="192" name="Google Shape;192;g3dc49240aa4_0_9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sv-S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g3dc49240aa4_0_1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1" name="Google Shape;231;g3dc49240aa4_0_13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rPr lang="sv-SE"/>
              <a:t>      In the full-scale CLEWs model CHPs are represented in two different ways. </a:t>
            </a:r>
            <a:endParaRPr/>
          </a:p>
          <a:p>
            <a:pPr indent="-228600" lvl="0" marL="457200" marR="0" rtl="0" algn="l">
              <a:lnSpc>
                <a:spcPct val="100000"/>
              </a:lnSpc>
              <a:spcBef>
                <a:spcPts val="0"/>
              </a:spcBef>
              <a:spcAft>
                <a:spcPts val="0"/>
              </a:spcAft>
              <a:buClr>
                <a:srgbClr val="000000"/>
              </a:buClr>
              <a:buSzPts val="1400"/>
              <a:buFont typeface="Arial"/>
              <a:buNone/>
            </a:pPr>
            <a:r>
              <a:t/>
            </a:r>
            <a:endParaRPr/>
          </a:p>
          <a:p>
            <a:pPr indent="-228600" lvl="0" marL="457200" marR="0" rtl="0" algn="l">
              <a:lnSpc>
                <a:spcPct val="100000"/>
              </a:lnSpc>
              <a:spcBef>
                <a:spcPts val="0"/>
              </a:spcBef>
              <a:spcAft>
                <a:spcPts val="0"/>
              </a:spcAft>
              <a:buClr>
                <a:srgbClr val="000000"/>
              </a:buClr>
              <a:buSzPts val="1400"/>
              <a:buFont typeface="Arial"/>
              <a:buNone/>
            </a:pPr>
            <a:r>
              <a:rPr lang="sv-SE"/>
              <a:t>      There are CHP_OLD technologies – these are used to represent all historical vintage power plants and combined heat and power plants. Thus, residual capacity would be applied to these technologies. There are two main reasons this is done, 1) because historical data does not always separate energy balance values into power plants and combined heat plants therefore, they are joined together to represent the historical data 2) vintage power plants and CHPs tend to have lower efficiencies and varying costs to new CHPs and power plants.</a:t>
            </a:r>
            <a:br>
              <a:rPr lang="sv-SE"/>
            </a:br>
            <a:br>
              <a:rPr lang="sv-SE"/>
            </a:br>
            <a:r>
              <a:rPr lang="sv-SE"/>
              <a:t>For the new CHPs CHP_COAL, CHP_NG you will notice that geothermal and oil CHPs have been replaced by CCS (carbon-capture and storage) technologies because these are more likely to come up in the future while geothermal and oil CHPs will be retired.</a:t>
            </a:r>
            <a:endParaRPr/>
          </a:p>
        </p:txBody>
      </p:sp>
      <p:sp>
        <p:nvSpPr>
          <p:cNvPr id="232" name="Google Shape;232;g3dc49240aa4_0_13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sv-S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g3dc49240aa4_0_16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9" name="Google Shape;269;g3dc49240aa4_0_16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rPr lang="sv-SE"/>
              <a:t>    </a:t>
            </a:r>
            <a:br>
              <a:rPr lang="sv-SE"/>
            </a:br>
            <a:br>
              <a:rPr lang="sv-SE"/>
            </a:br>
            <a:r>
              <a:rPr lang="sv-SE"/>
              <a:t>You will notice that DPV (distributed photovoltaics), SPVs (solar photovoltaics), WON (onshore wind), WOF (offshore wind), and LHY (large hydropower) do not have input commodities. This is because these power plants don’t consume any ‘fuels’. </a:t>
            </a:r>
            <a:br>
              <a:rPr lang="sv-SE"/>
            </a:br>
            <a:br>
              <a:rPr lang="sv-SE"/>
            </a:br>
            <a:r>
              <a:rPr lang="sv-SE"/>
              <a:t>Another important thing to note is how SPV, WON, and WOF have T1-T5, this is actually to represent 5 different technologies SPV_T1, SPV_T2, SPV_T3 etc. T1 represents Tier 1. This indicates region 1. Tier 2 represents region 2 and so on. Having Tiers for renewables like solar and wind can be important because the capacity factor and availability of the renewable resource can largely vary based on location. </a:t>
            </a:r>
            <a:endParaRPr/>
          </a:p>
        </p:txBody>
      </p:sp>
      <p:sp>
        <p:nvSpPr>
          <p:cNvPr id="270" name="Google Shape;270;g3dc49240aa4_0_16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sv-S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g3dc49240aa4_0_25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56" name="Google Shape;356;g3dc49240aa4_0_25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3" name="Shape 13"/>
        <p:cNvGrpSpPr/>
        <p:nvPr/>
      </p:nvGrpSpPr>
      <p:grpSpPr>
        <a:xfrm>
          <a:off x="0" y="0"/>
          <a:ext cx="0" cy="0"/>
          <a:chOff x="0" y="0"/>
          <a:chExt cx="0" cy="0"/>
        </a:xfrm>
      </p:grpSpPr>
      <p:pic>
        <p:nvPicPr>
          <p:cNvPr id="14" name="Google Shape;14;p35"/>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5" name="Google Shape;15;p35"/>
          <p:cNvSpPr txBox="1"/>
          <p:nvPr>
            <p:ph type="ctrTitle"/>
          </p:nvPr>
        </p:nvSpPr>
        <p:spPr>
          <a:xfrm>
            <a:off x="2979507" y="739739"/>
            <a:ext cx="4880223" cy="4982968"/>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1"/>
              </a:buClr>
              <a:buSzPts val="4800"/>
              <a:buFont typeface="Helvetica Neue"/>
              <a:buNone/>
              <a:defRPr b="1" i="0" sz="3200" cap="none">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5" name="Shape 55"/>
        <p:cNvGrpSpPr/>
        <p:nvPr/>
      </p:nvGrpSpPr>
      <p:grpSpPr>
        <a:xfrm>
          <a:off x="0" y="0"/>
          <a:ext cx="0" cy="0"/>
          <a:chOff x="0" y="0"/>
          <a:chExt cx="0" cy="0"/>
        </a:xfrm>
      </p:grpSpPr>
      <p:sp>
        <p:nvSpPr>
          <p:cNvPr id="56" name="Google Shape;56;p44"/>
          <p:cNvSpPr txBox="1"/>
          <p:nvPr>
            <p:ph type="title"/>
          </p:nvPr>
        </p:nvSpPr>
        <p:spPr>
          <a:xfrm>
            <a:off x="838200" y="0"/>
            <a:ext cx="10515600" cy="1325563"/>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4000"/>
              <a:buFont typeface="Helvetica Neue"/>
              <a:buNone/>
              <a:defRPr b="1" sz="28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44"/>
          <p:cNvSpPr txBox="1"/>
          <p:nvPr>
            <p:ph idx="12" type="sldNum"/>
          </p:nvPr>
        </p:nvSpPr>
        <p:spPr>
          <a:xfrm>
            <a:off x="11798300" y="6565900"/>
            <a:ext cx="393700" cy="2921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p:cSld name="Picture with Caption">
    <p:bg>
      <p:bgPr>
        <a:solidFill>
          <a:schemeClr val="lt1"/>
        </a:solidFill>
      </p:bgPr>
    </p:bg>
    <p:spTree>
      <p:nvGrpSpPr>
        <p:cNvPr id="58" name="Shape 58"/>
        <p:cNvGrpSpPr/>
        <p:nvPr/>
      </p:nvGrpSpPr>
      <p:grpSpPr>
        <a:xfrm>
          <a:off x="0" y="0"/>
          <a:ext cx="0" cy="0"/>
          <a:chOff x="0" y="0"/>
          <a:chExt cx="0" cy="0"/>
        </a:xfrm>
      </p:grpSpPr>
      <p:sp>
        <p:nvSpPr>
          <p:cNvPr id="59" name="Google Shape;59;p45"/>
          <p:cNvSpPr txBox="1"/>
          <p:nvPr>
            <p:ph idx="12" type="sldNum"/>
          </p:nvPr>
        </p:nvSpPr>
        <p:spPr>
          <a:xfrm>
            <a:off x="11798300" y="6565900"/>
            <a:ext cx="393700" cy="2921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p:cSld name="1_Picture with Caption">
    <p:spTree>
      <p:nvGrpSpPr>
        <p:cNvPr id="60" name="Shape 60"/>
        <p:cNvGrpSpPr/>
        <p:nvPr/>
      </p:nvGrpSpPr>
      <p:grpSpPr>
        <a:xfrm>
          <a:off x="0" y="0"/>
          <a:ext cx="0" cy="0"/>
          <a:chOff x="0" y="0"/>
          <a:chExt cx="0" cy="0"/>
        </a:xfrm>
      </p:grpSpPr>
      <p:pic>
        <p:nvPicPr>
          <p:cNvPr id="61" name="Google Shape;61;p46"/>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62" name="Google Shape;62;p46"/>
          <p:cNvSpPr txBox="1"/>
          <p:nvPr>
            <p:ph idx="12" type="sldNum"/>
          </p:nvPr>
        </p:nvSpPr>
        <p:spPr>
          <a:xfrm>
            <a:off x="11798300" y="6565900"/>
            <a:ext cx="393700" cy="2921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sv-SE"/>
              <a:t>‹#›</a:t>
            </a:fld>
            <a:endParaRPr/>
          </a:p>
        </p:txBody>
      </p:sp>
      <p:sp>
        <p:nvSpPr>
          <p:cNvPr id="63" name="Google Shape;63;p46"/>
          <p:cNvSpPr txBox="1"/>
          <p:nvPr>
            <p:ph type="title"/>
          </p:nvPr>
        </p:nvSpPr>
        <p:spPr>
          <a:xfrm>
            <a:off x="839788" y="0"/>
            <a:ext cx="10864532" cy="1325563"/>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4000"/>
              <a:buFont typeface="Helvetica Neue"/>
              <a:buNone/>
              <a:defRPr b="1" sz="28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46"/>
          <p:cNvSpPr txBox="1"/>
          <p:nvPr>
            <p:ph idx="1" type="body"/>
          </p:nvPr>
        </p:nvSpPr>
        <p:spPr>
          <a:xfrm>
            <a:off x="839788" y="1316038"/>
            <a:ext cx="4910771" cy="429635"/>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90000"/>
              </a:lnSpc>
              <a:spcBef>
                <a:spcPts val="1000"/>
              </a:spcBef>
              <a:spcAft>
                <a:spcPts val="0"/>
              </a:spcAft>
              <a:buClr>
                <a:schemeClr val="dk1"/>
              </a:buClr>
              <a:buSzPts val="2400"/>
              <a:buFont typeface="Arial"/>
              <a:buNone/>
              <a:defRPr b="1" i="0" sz="2200" u="none" cap="none" strike="noStrike">
                <a:solidFill>
                  <a:srgbClr val="EEF3FE"/>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rgbClr val="000000"/>
                </a:solidFill>
                <a:latin typeface="Arial"/>
                <a:ea typeface="Arial"/>
                <a:cs typeface="Arial"/>
                <a:sym typeface="Arial"/>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rgbClr val="000000"/>
                </a:solidFill>
                <a:latin typeface="Arial"/>
                <a:ea typeface="Arial"/>
                <a:cs typeface="Arial"/>
                <a:sym typeface="Arial"/>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9pPr>
          </a:lstStyle>
          <a:p/>
        </p:txBody>
      </p:sp>
      <p:sp>
        <p:nvSpPr>
          <p:cNvPr id="65" name="Google Shape;65;p46"/>
          <p:cNvSpPr txBox="1"/>
          <p:nvPr>
            <p:ph idx="2" type="body"/>
          </p:nvPr>
        </p:nvSpPr>
        <p:spPr>
          <a:xfrm>
            <a:off x="839788" y="1829664"/>
            <a:ext cx="4910771" cy="3684588"/>
          </a:xfrm>
          <a:prstGeom prst="rect">
            <a:avLst/>
          </a:prstGeom>
          <a:noFill/>
          <a:ln>
            <a:noFill/>
          </a:ln>
        </p:spPr>
        <p:txBody>
          <a:bodyPr anchorCtr="0" anchor="t" bIns="45700" lIns="91425" spcFirstLastPara="1" rIns="91425" wrap="square" tIns="45700">
            <a:normAutofit/>
          </a:bodyPr>
          <a:lstStyle>
            <a:lvl1pPr indent="-381000" lvl="0" marL="457200" marR="0" rtl="0" algn="l">
              <a:lnSpc>
                <a:spcPct val="90000"/>
              </a:lnSpc>
              <a:spcBef>
                <a:spcPts val="1000"/>
              </a:spcBef>
              <a:spcAft>
                <a:spcPts val="0"/>
              </a:spcAft>
              <a:buClr>
                <a:schemeClr val="lt1"/>
              </a:buClr>
              <a:buSzPts val="2400"/>
              <a:buFont typeface="Arial"/>
              <a:buChar char="•"/>
              <a:defRPr b="0" i="0" sz="2000" u="none" cap="none" strike="noStrike">
                <a:solidFill>
                  <a:schemeClr val="lt1"/>
                </a:solidFill>
                <a:latin typeface="Arial"/>
                <a:ea typeface="Arial"/>
                <a:cs typeface="Arial"/>
                <a:sym typeface="Arial"/>
              </a:defRPr>
            </a:lvl1pPr>
            <a:lvl2pPr indent="-355600" lvl="1" marL="914400" marR="0" rtl="0" algn="l">
              <a:lnSpc>
                <a:spcPct val="90000"/>
              </a:lnSpc>
              <a:spcBef>
                <a:spcPts val="500"/>
              </a:spcBef>
              <a:spcAft>
                <a:spcPts val="0"/>
              </a:spcAft>
              <a:buClr>
                <a:schemeClr val="dk1"/>
              </a:buClr>
              <a:buSzPts val="2000"/>
              <a:buFont typeface="Arial"/>
              <a:buChar char="•"/>
              <a:defRPr b="0" i="0" sz="2000" u="none" cap="none" strike="noStrike">
                <a:solidFill>
                  <a:srgbClr val="000000"/>
                </a:solidFill>
                <a:latin typeface="Helvetica Neue"/>
                <a:ea typeface="Helvetica Neue"/>
                <a:cs typeface="Helvetica Neue"/>
                <a:sym typeface="Helvetica Neue"/>
              </a:defRPr>
            </a:lvl2pPr>
            <a:lvl3pPr indent="-342900" lvl="2" marL="1371600" marR="0" rtl="0" algn="l">
              <a:lnSpc>
                <a:spcPct val="90000"/>
              </a:lnSpc>
              <a:spcBef>
                <a:spcPts val="500"/>
              </a:spcBef>
              <a:spcAft>
                <a:spcPts val="0"/>
              </a:spcAft>
              <a:buClr>
                <a:schemeClr val="dk1"/>
              </a:buClr>
              <a:buSzPts val="1800"/>
              <a:buFont typeface="Arial"/>
              <a:buChar char="•"/>
              <a:defRPr b="0" i="0" sz="1800" u="none" cap="none" strike="noStrike">
                <a:solidFill>
                  <a:srgbClr val="000000"/>
                </a:solidFill>
                <a:latin typeface="Helvetica Neue"/>
                <a:ea typeface="Helvetica Neue"/>
                <a:cs typeface="Helvetica Neue"/>
                <a:sym typeface="Helvetica Neue"/>
              </a:defRPr>
            </a:lvl3pPr>
            <a:lvl4pPr indent="-330200" lvl="3" marL="1828800" marR="0" rtl="0" algn="l">
              <a:lnSpc>
                <a:spcPct val="90000"/>
              </a:lnSpc>
              <a:spcBef>
                <a:spcPts val="500"/>
              </a:spcBef>
              <a:spcAft>
                <a:spcPts val="0"/>
              </a:spcAft>
              <a:buClr>
                <a:schemeClr val="dk1"/>
              </a:buClr>
              <a:buSzPts val="1600"/>
              <a:buFont typeface="Arial"/>
              <a:buChar char="•"/>
              <a:defRPr b="0" i="0" sz="1600" u="none" cap="none" strike="noStrike">
                <a:solidFill>
                  <a:srgbClr val="000000"/>
                </a:solidFill>
                <a:latin typeface="Helvetica Neue"/>
                <a:ea typeface="Helvetica Neue"/>
                <a:cs typeface="Helvetica Neue"/>
                <a:sym typeface="Helvetica Neue"/>
              </a:defRPr>
            </a:lvl4pPr>
            <a:lvl5pPr indent="-330200" lvl="4" marL="2286000" marR="0" rtl="0" algn="l">
              <a:lnSpc>
                <a:spcPct val="90000"/>
              </a:lnSpc>
              <a:spcBef>
                <a:spcPts val="500"/>
              </a:spcBef>
              <a:spcAft>
                <a:spcPts val="0"/>
              </a:spcAft>
              <a:buClr>
                <a:schemeClr val="dk1"/>
              </a:buClr>
              <a:buSzPts val="1600"/>
              <a:buFont typeface="Arial"/>
              <a:buChar char="•"/>
              <a:defRPr b="0" i="0" sz="1600" u="none" cap="none" strike="noStrike">
                <a:solidFill>
                  <a:srgbClr val="000000"/>
                </a:solidFill>
                <a:latin typeface="Helvetica Neue"/>
                <a:ea typeface="Helvetica Neue"/>
                <a:cs typeface="Helvetica Neue"/>
                <a:sym typeface="Helvetica Neue"/>
              </a:defRPr>
            </a:lvl5pPr>
            <a:lvl6pPr indent="-342900" lvl="5" marL="27432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9pPr>
          </a:lstStyle>
          <a:p/>
        </p:txBody>
      </p:sp>
      <p:sp>
        <p:nvSpPr>
          <p:cNvPr id="66" name="Google Shape;66;p46"/>
          <p:cNvSpPr/>
          <p:nvPr/>
        </p:nvSpPr>
        <p:spPr>
          <a:xfrm>
            <a:off x="5981252" y="1829664"/>
            <a:ext cx="5927463" cy="4736236"/>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67" name="Google Shape;67;p46"/>
          <p:cNvSpPr/>
          <p:nvPr>
            <p:ph idx="3" type="pic"/>
          </p:nvPr>
        </p:nvSpPr>
        <p:spPr>
          <a:xfrm>
            <a:off x="6096000" y="1971040"/>
            <a:ext cx="5608320" cy="4419600"/>
          </a:xfrm>
          <a:prstGeom prst="rect">
            <a:avLst/>
          </a:prstGeom>
          <a:noFill/>
          <a:ln>
            <a:noFill/>
          </a:ln>
        </p:spPr>
      </p:sp>
      <p:cxnSp>
        <p:nvCxnSpPr>
          <p:cNvPr id="68" name="Google Shape;68;p46"/>
          <p:cNvCxnSpPr/>
          <p:nvPr/>
        </p:nvCxnSpPr>
        <p:spPr>
          <a:xfrm>
            <a:off x="6169572" y="5370785"/>
            <a:ext cx="5517931" cy="0"/>
          </a:xfrm>
          <a:prstGeom prst="straightConnector1">
            <a:avLst/>
          </a:prstGeom>
          <a:noFill/>
          <a:ln cap="flat" cmpd="sng" w="19050">
            <a:solidFill>
              <a:srgbClr val="0851FC"/>
            </a:solidFill>
            <a:prstDash val="solid"/>
            <a:round/>
            <a:headEnd len="sm" w="sm" type="none"/>
            <a:tailEnd len="sm" w="sm" type="none"/>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p:cSld name="1_Picture with Caption 2">
    <p:spTree>
      <p:nvGrpSpPr>
        <p:cNvPr id="69" name="Shape 69"/>
        <p:cNvGrpSpPr/>
        <p:nvPr/>
      </p:nvGrpSpPr>
      <p:grpSpPr>
        <a:xfrm>
          <a:off x="0" y="0"/>
          <a:ext cx="0" cy="0"/>
          <a:chOff x="0" y="0"/>
          <a:chExt cx="0" cy="0"/>
        </a:xfrm>
      </p:grpSpPr>
      <p:pic>
        <p:nvPicPr>
          <p:cNvPr id="70" name="Google Shape;70;p47"/>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71" name="Google Shape;71;p47"/>
          <p:cNvSpPr/>
          <p:nvPr/>
        </p:nvSpPr>
        <p:spPr>
          <a:xfrm>
            <a:off x="279699" y="1829664"/>
            <a:ext cx="11629017" cy="4736236"/>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72" name="Google Shape;72;p47"/>
          <p:cNvSpPr/>
          <p:nvPr>
            <p:ph idx="2" type="pic"/>
          </p:nvPr>
        </p:nvSpPr>
        <p:spPr>
          <a:xfrm>
            <a:off x="6096000" y="1971040"/>
            <a:ext cx="5608320" cy="4419600"/>
          </a:xfrm>
          <a:prstGeom prst="rect">
            <a:avLst/>
          </a:prstGeom>
          <a:noFill/>
          <a:ln>
            <a:noFill/>
          </a:ln>
        </p:spPr>
      </p:sp>
      <p:sp>
        <p:nvSpPr>
          <p:cNvPr id="73" name="Google Shape;73;p47"/>
          <p:cNvSpPr txBox="1"/>
          <p:nvPr>
            <p:ph idx="12" type="sldNum"/>
          </p:nvPr>
        </p:nvSpPr>
        <p:spPr>
          <a:xfrm>
            <a:off x="11798300" y="6565900"/>
            <a:ext cx="393700" cy="2921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sv-SE"/>
              <a:t>‹#›</a:t>
            </a:fld>
            <a:endParaRPr/>
          </a:p>
        </p:txBody>
      </p:sp>
      <p:sp>
        <p:nvSpPr>
          <p:cNvPr id="74" name="Google Shape;74;p47"/>
          <p:cNvSpPr txBox="1"/>
          <p:nvPr>
            <p:ph idx="1" type="body"/>
          </p:nvPr>
        </p:nvSpPr>
        <p:spPr>
          <a:xfrm>
            <a:off x="839788" y="1756881"/>
            <a:ext cx="4910771" cy="482885"/>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rgbClr val="000000"/>
                </a:solidFill>
                <a:latin typeface="Arial"/>
                <a:ea typeface="Arial"/>
                <a:cs typeface="Arial"/>
                <a:sym typeface="Arial"/>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rgbClr val="000000"/>
                </a:solidFill>
                <a:latin typeface="Arial"/>
                <a:ea typeface="Arial"/>
                <a:cs typeface="Arial"/>
                <a:sym typeface="Arial"/>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9pPr>
          </a:lstStyle>
          <a:p/>
        </p:txBody>
      </p:sp>
      <p:sp>
        <p:nvSpPr>
          <p:cNvPr id="75" name="Google Shape;75;p47"/>
          <p:cNvSpPr txBox="1"/>
          <p:nvPr>
            <p:ph idx="3" type="body"/>
          </p:nvPr>
        </p:nvSpPr>
        <p:spPr>
          <a:xfrm>
            <a:off x="839788" y="2283087"/>
            <a:ext cx="4910771" cy="3684588"/>
          </a:xfrm>
          <a:prstGeom prst="rect">
            <a:avLst/>
          </a:prstGeom>
          <a:noFill/>
          <a:ln>
            <a:noFill/>
          </a:ln>
        </p:spPr>
        <p:txBody>
          <a:bodyPr anchorCtr="0" anchor="t" bIns="45700" lIns="91425" spcFirstLastPara="1" rIns="91425" wrap="square" tIns="45700">
            <a:normAutofit/>
          </a:bodyPr>
          <a:lstStyle>
            <a:lvl1pPr indent="-381000" lvl="0" marL="457200" marR="0" rtl="0" algn="l">
              <a:lnSpc>
                <a:spcPct val="90000"/>
              </a:lnSpc>
              <a:spcBef>
                <a:spcPts val="1000"/>
              </a:spcBef>
              <a:spcAft>
                <a:spcPts val="0"/>
              </a:spcAft>
              <a:buClr>
                <a:schemeClr val="dk1"/>
              </a:buClr>
              <a:buSzPts val="2400"/>
              <a:buFont typeface="Arial"/>
              <a:buChar char="•"/>
              <a:defRPr b="0" i="0" sz="2000" u="none" cap="none" strike="noStrike">
                <a:solidFill>
                  <a:schemeClr val="dk1"/>
                </a:solidFill>
                <a:latin typeface="Arial"/>
                <a:ea typeface="Arial"/>
                <a:cs typeface="Arial"/>
                <a:sym typeface="Arial"/>
              </a:defRPr>
            </a:lvl1pPr>
            <a:lvl2pPr indent="-355600" lvl="1" marL="914400" marR="0" rtl="0" algn="l">
              <a:lnSpc>
                <a:spcPct val="90000"/>
              </a:lnSpc>
              <a:spcBef>
                <a:spcPts val="500"/>
              </a:spcBef>
              <a:spcAft>
                <a:spcPts val="0"/>
              </a:spcAft>
              <a:buClr>
                <a:schemeClr val="dk1"/>
              </a:buClr>
              <a:buSzPts val="2000"/>
              <a:buFont typeface="Arial"/>
              <a:buChar char="•"/>
              <a:defRPr b="0" i="0" sz="2000" u="none" cap="none" strike="noStrike">
                <a:solidFill>
                  <a:srgbClr val="000000"/>
                </a:solidFill>
                <a:latin typeface="Helvetica Neue"/>
                <a:ea typeface="Helvetica Neue"/>
                <a:cs typeface="Helvetica Neue"/>
                <a:sym typeface="Helvetica Neue"/>
              </a:defRPr>
            </a:lvl2pPr>
            <a:lvl3pPr indent="-342900" lvl="2" marL="1371600" marR="0" rtl="0" algn="l">
              <a:lnSpc>
                <a:spcPct val="90000"/>
              </a:lnSpc>
              <a:spcBef>
                <a:spcPts val="500"/>
              </a:spcBef>
              <a:spcAft>
                <a:spcPts val="0"/>
              </a:spcAft>
              <a:buClr>
                <a:schemeClr val="dk1"/>
              </a:buClr>
              <a:buSzPts val="1800"/>
              <a:buFont typeface="Arial"/>
              <a:buChar char="•"/>
              <a:defRPr b="0" i="0" sz="1800" u="none" cap="none" strike="noStrike">
                <a:solidFill>
                  <a:srgbClr val="000000"/>
                </a:solidFill>
                <a:latin typeface="Helvetica Neue"/>
                <a:ea typeface="Helvetica Neue"/>
                <a:cs typeface="Helvetica Neue"/>
                <a:sym typeface="Helvetica Neue"/>
              </a:defRPr>
            </a:lvl3pPr>
            <a:lvl4pPr indent="-330200" lvl="3" marL="1828800" marR="0" rtl="0" algn="l">
              <a:lnSpc>
                <a:spcPct val="90000"/>
              </a:lnSpc>
              <a:spcBef>
                <a:spcPts val="500"/>
              </a:spcBef>
              <a:spcAft>
                <a:spcPts val="0"/>
              </a:spcAft>
              <a:buClr>
                <a:schemeClr val="dk1"/>
              </a:buClr>
              <a:buSzPts val="1600"/>
              <a:buFont typeface="Arial"/>
              <a:buChar char="•"/>
              <a:defRPr b="0" i="0" sz="1600" u="none" cap="none" strike="noStrike">
                <a:solidFill>
                  <a:srgbClr val="000000"/>
                </a:solidFill>
                <a:latin typeface="Helvetica Neue"/>
                <a:ea typeface="Helvetica Neue"/>
                <a:cs typeface="Helvetica Neue"/>
                <a:sym typeface="Helvetica Neue"/>
              </a:defRPr>
            </a:lvl4pPr>
            <a:lvl5pPr indent="-330200" lvl="4" marL="2286000" marR="0" rtl="0" algn="l">
              <a:lnSpc>
                <a:spcPct val="90000"/>
              </a:lnSpc>
              <a:spcBef>
                <a:spcPts val="500"/>
              </a:spcBef>
              <a:spcAft>
                <a:spcPts val="0"/>
              </a:spcAft>
              <a:buClr>
                <a:schemeClr val="dk1"/>
              </a:buClr>
              <a:buSzPts val="1600"/>
              <a:buFont typeface="Arial"/>
              <a:buChar char="•"/>
              <a:defRPr b="0" i="0" sz="1600" u="none" cap="none" strike="noStrike">
                <a:solidFill>
                  <a:srgbClr val="000000"/>
                </a:solidFill>
                <a:latin typeface="Helvetica Neue"/>
                <a:ea typeface="Helvetica Neue"/>
                <a:cs typeface="Helvetica Neue"/>
                <a:sym typeface="Helvetica Neue"/>
              </a:defRPr>
            </a:lvl5pPr>
            <a:lvl6pPr indent="-342900" lvl="5" marL="27432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9pPr>
          </a:lstStyle>
          <a:p/>
        </p:txBody>
      </p:sp>
      <p:sp>
        <p:nvSpPr>
          <p:cNvPr id="76" name="Google Shape;76;p47"/>
          <p:cNvSpPr txBox="1"/>
          <p:nvPr>
            <p:ph type="title"/>
          </p:nvPr>
        </p:nvSpPr>
        <p:spPr>
          <a:xfrm>
            <a:off x="839788" y="5555"/>
            <a:ext cx="10515600" cy="1325563"/>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4000"/>
              <a:buFont typeface="Helvetica Neue"/>
              <a:buNone/>
              <a:defRPr b="1" sz="28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ustom Layout">
  <p:cSld name="3_Custom Layout">
    <p:spTree>
      <p:nvGrpSpPr>
        <p:cNvPr id="77" name="Shape 77"/>
        <p:cNvGrpSpPr/>
        <p:nvPr/>
      </p:nvGrpSpPr>
      <p:grpSpPr>
        <a:xfrm>
          <a:off x="0" y="0"/>
          <a:ext cx="0" cy="0"/>
          <a:chOff x="0" y="0"/>
          <a:chExt cx="0" cy="0"/>
        </a:xfrm>
      </p:grpSpPr>
      <p:sp>
        <p:nvSpPr>
          <p:cNvPr id="78" name="Google Shape;78;p48"/>
          <p:cNvSpPr txBox="1"/>
          <p:nvPr>
            <p:ph type="title"/>
          </p:nvPr>
        </p:nvSpPr>
        <p:spPr>
          <a:xfrm>
            <a:off x="838200" y="15804"/>
            <a:ext cx="10515600" cy="1325563"/>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SzPts val="14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48"/>
          <p:cNvSpPr txBox="1"/>
          <p:nvPr>
            <p:ph idx="12" type="sldNum"/>
          </p:nvPr>
        </p:nvSpPr>
        <p:spPr>
          <a:xfrm>
            <a:off x="11798300" y="6565900"/>
            <a:ext cx="393700" cy="2921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1_Two Content 3">
    <p:spTree>
      <p:nvGrpSpPr>
        <p:cNvPr id="80" name="Shape 80"/>
        <p:cNvGrpSpPr/>
        <p:nvPr/>
      </p:nvGrpSpPr>
      <p:grpSpPr>
        <a:xfrm>
          <a:off x="0" y="0"/>
          <a:ext cx="0" cy="0"/>
          <a:chOff x="0" y="0"/>
          <a:chExt cx="0" cy="0"/>
        </a:xfrm>
      </p:grpSpPr>
      <p:sp>
        <p:nvSpPr>
          <p:cNvPr id="81" name="Google Shape;81;p49"/>
          <p:cNvSpPr txBox="1"/>
          <p:nvPr>
            <p:ph idx="12" type="sldNum"/>
          </p:nvPr>
        </p:nvSpPr>
        <p:spPr>
          <a:xfrm>
            <a:off x="11798300" y="6565900"/>
            <a:ext cx="393700" cy="2921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sv-SE"/>
              <a:t>‹#›</a:t>
            </a:fld>
            <a:endParaRPr/>
          </a:p>
        </p:txBody>
      </p:sp>
      <p:sp>
        <p:nvSpPr>
          <p:cNvPr id="82" name="Google Shape;82;p49"/>
          <p:cNvSpPr txBox="1"/>
          <p:nvPr>
            <p:ph idx="1" type="body"/>
          </p:nvPr>
        </p:nvSpPr>
        <p:spPr>
          <a:xfrm>
            <a:off x="838200" y="1325562"/>
            <a:ext cx="5181600" cy="4851401"/>
          </a:xfrm>
          <a:prstGeom prst="rect">
            <a:avLst/>
          </a:prstGeom>
          <a:noFill/>
          <a:ln>
            <a:noFill/>
          </a:ln>
        </p:spPr>
        <p:txBody>
          <a:bodyPr anchorCtr="0" anchor="t" bIns="45700" lIns="91425" spcFirstLastPara="1" rIns="91425" wrap="square" tIns="45700">
            <a:normAutofit/>
          </a:bodyPr>
          <a:lstStyle>
            <a:lvl1pPr indent="-381000" lvl="0" marL="457200" marR="0" rtl="0" algn="l">
              <a:lnSpc>
                <a:spcPct val="90000"/>
              </a:lnSpc>
              <a:spcBef>
                <a:spcPts val="1000"/>
              </a:spcBef>
              <a:spcAft>
                <a:spcPts val="0"/>
              </a:spcAft>
              <a:buClr>
                <a:schemeClr val="dk1"/>
              </a:buClr>
              <a:buSzPts val="2400"/>
              <a:buFont typeface="Arial"/>
              <a:buChar char="•"/>
              <a:defRPr b="0" i="0" sz="2400" u="none" cap="none" strike="noStrike">
                <a:solidFill>
                  <a:srgbClr val="000000"/>
                </a:solidFill>
                <a:latin typeface="Arial"/>
                <a:ea typeface="Arial"/>
                <a:cs typeface="Arial"/>
                <a:sym typeface="Arial"/>
              </a:defRPr>
            </a:lvl1pPr>
            <a:lvl2pPr indent="-355600" lvl="1" marL="914400" marR="0" rtl="0" algn="l">
              <a:lnSpc>
                <a:spcPct val="90000"/>
              </a:lnSpc>
              <a:spcBef>
                <a:spcPts val="500"/>
              </a:spcBef>
              <a:spcAft>
                <a:spcPts val="0"/>
              </a:spcAft>
              <a:buClr>
                <a:schemeClr val="dk1"/>
              </a:buClr>
              <a:buSzPts val="2000"/>
              <a:buFont typeface="Arial"/>
              <a:buChar char="•"/>
              <a:defRPr b="0" i="0" sz="2000" u="none" cap="none" strike="noStrike">
                <a:solidFill>
                  <a:srgbClr val="000000"/>
                </a:solidFill>
                <a:latin typeface="Helvetica Neue"/>
                <a:ea typeface="Helvetica Neue"/>
                <a:cs typeface="Helvetica Neue"/>
                <a:sym typeface="Helvetica Neue"/>
              </a:defRPr>
            </a:lvl2pPr>
            <a:lvl3pPr indent="-342900" lvl="2" marL="1371600" marR="0" rtl="0" algn="l">
              <a:lnSpc>
                <a:spcPct val="90000"/>
              </a:lnSpc>
              <a:spcBef>
                <a:spcPts val="500"/>
              </a:spcBef>
              <a:spcAft>
                <a:spcPts val="0"/>
              </a:spcAft>
              <a:buClr>
                <a:schemeClr val="dk1"/>
              </a:buClr>
              <a:buSzPts val="1800"/>
              <a:buFont typeface="Arial"/>
              <a:buChar char="•"/>
              <a:defRPr b="0" i="0" sz="1800" u="none" cap="none" strike="noStrike">
                <a:solidFill>
                  <a:srgbClr val="000000"/>
                </a:solidFill>
                <a:latin typeface="Helvetica Neue"/>
                <a:ea typeface="Helvetica Neue"/>
                <a:cs typeface="Helvetica Neue"/>
                <a:sym typeface="Helvetica Neue"/>
              </a:defRPr>
            </a:lvl3pPr>
            <a:lvl4pPr indent="-330200" lvl="3" marL="1828800" marR="0" rtl="0" algn="l">
              <a:lnSpc>
                <a:spcPct val="90000"/>
              </a:lnSpc>
              <a:spcBef>
                <a:spcPts val="500"/>
              </a:spcBef>
              <a:spcAft>
                <a:spcPts val="0"/>
              </a:spcAft>
              <a:buClr>
                <a:schemeClr val="dk1"/>
              </a:buClr>
              <a:buSzPts val="1600"/>
              <a:buFont typeface="Arial"/>
              <a:buChar char="•"/>
              <a:defRPr b="0" i="0" sz="1600" u="none" cap="none" strike="noStrike">
                <a:solidFill>
                  <a:srgbClr val="000000"/>
                </a:solidFill>
                <a:latin typeface="Helvetica Neue"/>
                <a:ea typeface="Helvetica Neue"/>
                <a:cs typeface="Helvetica Neue"/>
                <a:sym typeface="Helvetica Neue"/>
              </a:defRPr>
            </a:lvl4pPr>
            <a:lvl5pPr indent="-330200" lvl="4" marL="2286000" marR="0" rtl="0" algn="l">
              <a:lnSpc>
                <a:spcPct val="90000"/>
              </a:lnSpc>
              <a:spcBef>
                <a:spcPts val="500"/>
              </a:spcBef>
              <a:spcAft>
                <a:spcPts val="0"/>
              </a:spcAft>
              <a:buClr>
                <a:schemeClr val="dk1"/>
              </a:buClr>
              <a:buSzPts val="1600"/>
              <a:buFont typeface="Arial"/>
              <a:buChar char="•"/>
              <a:defRPr b="0" i="0" sz="1600" u="none" cap="none" strike="noStrike">
                <a:solidFill>
                  <a:srgbClr val="000000"/>
                </a:solidFill>
                <a:latin typeface="Helvetica Neue"/>
                <a:ea typeface="Helvetica Neue"/>
                <a:cs typeface="Helvetica Neue"/>
                <a:sym typeface="Helvetica Neue"/>
              </a:defRPr>
            </a:lvl5pPr>
            <a:lvl6pPr indent="-342900" lvl="5" marL="27432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9pPr>
          </a:lstStyle>
          <a:p/>
        </p:txBody>
      </p:sp>
      <p:sp>
        <p:nvSpPr>
          <p:cNvPr id="83" name="Google Shape;83;p49"/>
          <p:cNvSpPr txBox="1"/>
          <p:nvPr>
            <p:ph idx="2" type="body"/>
          </p:nvPr>
        </p:nvSpPr>
        <p:spPr>
          <a:xfrm>
            <a:off x="6148754" y="1325562"/>
            <a:ext cx="5181600" cy="4851401"/>
          </a:xfrm>
          <a:prstGeom prst="rect">
            <a:avLst/>
          </a:prstGeom>
          <a:noFill/>
          <a:ln>
            <a:noFill/>
          </a:ln>
        </p:spPr>
        <p:txBody>
          <a:bodyPr anchorCtr="0" anchor="t" bIns="45700" lIns="91425" spcFirstLastPara="1" rIns="91425" wrap="square" tIns="45700">
            <a:normAutofit/>
          </a:bodyPr>
          <a:lstStyle>
            <a:lvl1pPr indent="-381000" lvl="0" marL="457200" marR="0" rtl="0" algn="l">
              <a:lnSpc>
                <a:spcPct val="90000"/>
              </a:lnSpc>
              <a:spcBef>
                <a:spcPts val="1000"/>
              </a:spcBef>
              <a:spcAft>
                <a:spcPts val="0"/>
              </a:spcAft>
              <a:buClr>
                <a:schemeClr val="dk1"/>
              </a:buClr>
              <a:buSzPts val="2400"/>
              <a:buFont typeface="Arial"/>
              <a:buChar char="•"/>
              <a:defRPr b="0" i="0" sz="2400" u="none" cap="none" strike="noStrike">
                <a:solidFill>
                  <a:srgbClr val="000000"/>
                </a:solidFill>
                <a:latin typeface="Arial"/>
                <a:ea typeface="Arial"/>
                <a:cs typeface="Arial"/>
                <a:sym typeface="Arial"/>
              </a:defRPr>
            </a:lvl1pPr>
            <a:lvl2pPr indent="-355600" lvl="1" marL="914400" marR="0" rtl="0" algn="l">
              <a:lnSpc>
                <a:spcPct val="90000"/>
              </a:lnSpc>
              <a:spcBef>
                <a:spcPts val="500"/>
              </a:spcBef>
              <a:spcAft>
                <a:spcPts val="0"/>
              </a:spcAft>
              <a:buClr>
                <a:schemeClr val="dk1"/>
              </a:buClr>
              <a:buSzPts val="2000"/>
              <a:buFont typeface="Arial"/>
              <a:buChar char="•"/>
              <a:defRPr b="0" i="0" sz="2000" u="none" cap="none" strike="noStrike">
                <a:solidFill>
                  <a:srgbClr val="000000"/>
                </a:solidFill>
                <a:latin typeface="Helvetica Neue"/>
                <a:ea typeface="Helvetica Neue"/>
                <a:cs typeface="Helvetica Neue"/>
                <a:sym typeface="Helvetica Neue"/>
              </a:defRPr>
            </a:lvl2pPr>
            <a:lvl3pPr indent="-342900" lvl="2" marL="1371600" marR="0" rtl="0" algn="l">
              <a:lnSpc>
                <a:spcPct val="90000"/>
              </a:lnSpc>
              <a:spcBef>
                <a:spcPts val="500"/>
              </a:spcBef>
              <a:spcAft>
                <a:spcPts val="0"/>
              </a:spcAft>
              <a:buClr>
                <a:schemeClr val="dk1"/>
              </a:buClr>
              <a:buSzPts val="1800"/>
              <a:buFont typeface="Arial"/>
              <a:buChar char="•"/>
              <a:defRPr b="0" i="0" sz="1800" u="none" cap="none" strike="noStrike">
                <a:solidFill>
                  <a:srgbClr val="000000"/>
                </a:solidFill>
                <a:latin typeface="Helvetica Neue"/>
                <a:ea typeface="Helvetica Neue"/>
                <a:cs typeface="Helvetica Neue"/>
                <a:sym typeface="Helvetica Neue"/>
              </a:defRPr>
            </a:lvl3pPr>
            <a:lvl4pPr indent="-330200" lvl="3" marL="1828800" marR="0" rtl="0" algn="l">
              <a:lnSpc>
                <a:spcPct val="90000"/>
              </a:lnSpc>
              <a:spcBef>
                <a:spcPts val="500"/>
              </a:spcBef>
              <a:spcAft>
                <a:spcPts val="0"/>
              </a:spcAft>
              <a:buClr>
                <a:schemeClr val="dk1"/>
              </a:buClr>
              <a:buSzPts val="1600"/>
              <a:buFont typeface="Arial"/>
              <a:buChar char="•"/>
              <a:defRPr b="0" i="0" sz="1600" u="none" cap="none" strike="noStrike">
                <a:solidFill>
                  <a:srgbClr val="000000"/>
                </a:solidFill>
                <a:latin typeface="Helvetica Neue"/>
                <a:ea typeface="Helvetica Neue"/>
                <a:cs typeface="Helvetica Neue"/>
                <a:sym typeface="Helvetica Neue"/>
              </a:defRPr>
            </a:lvl4pPr>
            <a:lvl5pPr indent="-330200" lvl="4" marL="2286000" marR="0" rtl="0" algn="l">
              <a:lnSpc>
                <a:spcPct val="90000"/>
              </a:lnSpc>
              <a:spcBef>
                <a:spcPts val="500"/>
              </a:spcBef>
              <a:spcAft>
                <a:spcPts val="0"/>
              </a:spcAft>
              <a:buClr>
                <a:schemeClr val="dk1"/>
              </a:buClr>
              <a:buSzPts val="1600"/>
              <a:buFont typeface="Arial"/>
              <a:buChar char="•"/>
              <a:defRPr b="0" i="0" sz="1600" u="none" cap="none" strike="noStrike">
                <a:solidFill>
                  <a:srgbClr val="000000"/>
                </a:solidFill>
                <a:latin typeface="Helvetica Neue"/>
                <a:ea typeface="Helvetica Neue"/>
                <a:cs typeface="Helvetica Neue"/>
                <a:sym typeface="Helvetica Neue"/>
              </a:defRPr>
            </a:lvl5pPr>
            <a:lvl6pPr indent="-342900" lvl="5" marL="27432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9pPr>
          </a:lstStyle>
          <a:p/>
        </p:txBody>
      </p:sp>
      <p:sp>
        <p:nvSpPr>
          <p:cNvPr id="84" name="Google Shape;84;p49"/>
          <p:cNvSpPr txBox="1"/>
          <p:nvPr>
            <p:ph type="title"/>
          </p:nvPr>
        </p:nvSpPr>
        <p:spPr>
          <a:xfrm>
            <a:off x="838200" y="-1"/>
            <a:ext cx="10515600" cy="1325563"/>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4400"/>
              <a:buFont typeface="Helvetica Neue"/>
              <a:buNone/>
              <a:defRPr b="1" i="0" sz="28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 type="obj">
  <p:cSld name="OBJECT">
    <p:spTree>
      <p:nvGrpSpPr>
        <p:cNvPr id="85" name="Shape 85"/>
        <p:cNvGrpSpPr/>
        <p:nvPr/>
      </p:nvGrpSpPr>
      <p:grpSpPr>
        <a:xfrm>
          <a:off x="0" y="0"/>
          <a:ext cx="0" cy="0"/>
          <a:chOff x="0" y="0"/>
          <a:chExt cx="0" cy="0"/>
        </a:xfrm>
      </p:grpSpPr>
      <p:sp>
        <p:nvSpPr>
          <p:cNvPr id="86" name="Google Shape;86;g3dc49240aa4_0_638"/>
          <p:cNvSpPr txBox="1"/>
          <p:nvPr>
            <p:ph type="title"/>
          </p:nvPr>
        </p:nvSpPr>
        <p:spPr>
          <a:xfrm>
            <a:off x="838200" y="365125"/>
            <a:ext cx="10515600" cy="113400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7" name="Google Shape;87;g3dc49240aa4_0_638"/>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lvl1pPr indent="-228600" lvl="0" marL="457200" marR="0" algn="l">
              <a:lnSpc>
                <a:spcPct val="90000"/>
              </a:lnSpc>
              <a:spcBef>
                <a:spcPts val="1000"/>
              </a:spcBef>
              <a:spcAft>
                <a:spcPts val="0"/>
              </a:spcAft>
              <a:buClr>
                <a:srgbClr val="000000"/>
              </a:buClr>
              <a:buSzPts val="1400"/>
              <a:buFont typeface="Arial"/>
              <a:buNone/>
              <a:defRPr b="0" i="0" sz="2000" u="none" cap="none" strike="noStrike">
                <a:solidFill>
                  <a:srgbClr val="000000"/>
                </a:solidFill>
                <a:latin typeface="Arial"/>
                <a:ea typeface="Arial"/>
                <a:cs typeface="Arial"/>
                <a:sym typeface="Arial"/>
              </a:defRPr>
            </a:lvl1pPr>
            <a:lvl2pPr indent="-228600" lvl="1" marL="914400" marR="0" algn="l">
              <a:lnSpc>
                <a:spcPct val="90000"/>
              </a:lnSpc>
              <a:spcBef>
                <a:spcPts val="100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228600" lvl="2" marL="1371600" marR="0" algn="l">
              <a:lnSpc>
                <a:spcPct val="90000"/>
              </a:lnSpc>
              <a:spcBef>
                <a:spcPts val="100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228600" lvl="3" marL="1828800" marR="0" algn="l">
              <a:lnSpc>
                <a:spcPct val="90000"/>
              </a:lnSpc>
              <a:spcBef>
                <a:spcPts val="100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228600" lvl="4" marL="2286000" marR="0" algn="l">
              <a:lnSpc>
                <a:spcPct val="90000"/>
              </a:lnSpc>
              <a:spcBef>
                <a:spcPts val="100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228600" lvl="5" marL="274320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88" name="Google Shape;88;g3dc49240aa4_0_638"/>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1pPr>
            <a:lvl2pPr lvl="1"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89" name="Google Shape;89;g3dc49240aa4_0_638"/>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1pPr>
            <a:lvl2pPr lvl="1"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90" name="Google Shape;90;g3dc49240aa4_0_638"/>
          <p:cNvSpPr txBox="1"/>
          <p:nvPr>
            <p:ph idx="12" type="sldNum"/>
          </p:nvPr>
        </p:nvSpPr>
        <p:spPr>
          <a:xfrm>
            <a:off x="11798300" y="6565900"/>
            <a:ext cx="393600" cy="2922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16" name="Shape 16"/>
        <p:cNvGrpSpPr/>
        <p:nvPr/>
      </p:nvGrpSpPr>
      <p:grpSpPr>
        <a:xfrm>
          <a:off x="0" y="0"/>
          <a:ext cx="0" cy="0"/>
          <a:chOff x="0" y="0"/>
          <a:chExt cx="0" cy="0"/>
        </a:xfrm>
      </p:grpSpPr>
      <p:sp>
        <p:nvSpPr>
          <p:cNvPr id="17" name="Google Shape;17;p36"/>
          <p:cNvSpPr txBox="1"/>
          <p:nvPr>
            <p:ph idx="12" type="sldNum"/>
          </p:nvPr>
        </p:nvSpPr>
        <p:spPr>
          <a:xfrm>
            <a:off x="11798300" y="6565900"/>
            <a:ext cx="393700" cy="2921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sv-SE"/>
              <a:t>‹#›</a:t>
            </a:fld>
            <a:endParaRPr/>
          </a:p>
        </p:txBody>
      </p:sp>
      <p:sp>
        <p:nvSpPr>
          <p:cNvPr id="18" name="Google Shape;18;p36"/>
          <p:cNvSpPr txBox="1"/>
          <p:nvPr>
            <p:ph idx="1" type="body"/>
          </p:nvPr>
        </p:nvSpPr>
        <p:spPr>
          <a:xfrm>
            <a:off x="838200" y="1325562"/>
            <a:ext cx="10515600" cy="4851401"/>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0"/>
              </a:spcBef>
              <a:spcAft>
                <a:spcPts val="0"/>
              </a:spcAft>
              <a:buClr>
                <a:srgbClr val="000000"/>
              </a:buClr>
              <a:buSzPts val="1400"/>
              <a:buFont typeface="Arial"/>
              <a:buNone/>
              <a:defRPr b="0" i="0" sz="2000" u="none" cap="none" strike="noStrike">
                <a:solidFill>
                  <a:srgbClr val="000000"/>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9" name="Google Shape;19;p36"/>
          <p:cNvSpPr txBox="1"/>
          <p:nvPr>
            <p:ph type="title"/>
          </p:nvPr>
        </p:nvSpPr>
        <p:spPr>
          <a:xfrm>
            <a:off x="838200" y="-1"/>
            <a:ext cx="10515600" cy="1325563"/>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4400"/>
              <a:buFont typeface="Helvetica Neue"/>
              <a:buNone/>
              <a:defRPr b="1" i="0" sz="28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1_Two Content">
    <p:spTree>
      <p:nvGrpSpPr>
        <p:cNvPr id="20" name="Shape 20"/>
        <p:cNvGrpSpPr/>
        <p:nvPr/>
      </p:nvGrpSpPr>
      <p:grpSpPr>
        <a:xfrm>
          <a:off x="0" y="0"/>
          <a:ext cx="0" cy="0"/>
          <a:chOff x="0" y="0"/>
          <a:chExt cx="0" cy="0"/>
        </a:xfrm>
      </p:grpSpPr>
      <p:sp>
        <p:nvSpPr>
          <p:cNvPr id="21" name="Google Shape;21;p37"/>
          <p:cNvSpPr txBox="1"/>
          <p:nvPr>
            <p:ph idx="12" type="sldNum"/>
          </p:nvPr>
        </p:nvSpPr>
        <p:spPr>
          <a:xfrm>
            <a:off x="11798300" y="6565900"/>
            <a:ext cx="393700" cy="2921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sv-SE"/>
              <a:t>‹#›</a:t>
            </a:fld>
            <a:endParaRPr/>
          </a:p>
        </p:txBody>
      </p:sp>
      <p:sp>
        <p:nvSpPr>
          <p:cNvPr id="22" name="Google Shape;22;p37"/>
          <p:cNvSpPr txBox="1"/>
          <p:nvPr>
            <p:ph idx="1" type="body"/>
          </p:nvPr>
        </p:nvSpPr>
        <p:spPr>
          <a:xfrm>
            <a:off x="838200" y="1325562"/>
            <a:ext cx="5181600" cy="4851401"/>
          </a:xfrm>
          <a:prstGeom prst="rect">
            <a:avLst/>
          </a:prstGeom>
          <a:noFill/>
          <a:ln>
            <a:noFill/>
          </a:ln>
        </p:spPr>
        <p:txBody>
          <a:bodyPr anchorCtr="0" anchor="t" bIns="45700" lIns="91425" spcFirstLastPara="1" rIns="91425" wrap="square" tIns="45700">
            <a:normAutofit/>
          </a:bodyPr>
          <a:lstStyle>
            <a:lvl1pPr indent="-381000" lvl="0" marL="457200" marR="0" rtl="0" algn="l">
              <a:lnSpc>
                <a:spcPct val="90000"/>
              </a:lnSpc>
              <a:spcBef>
                <a:spcPts val="1000"/>
              </a:spcBef>
              <a:spcAft>
                <a:spcPts val="0"/>
              </a:spcAft>
              <a:buClr>
                <a:schemeClr val="dk1"/>
              </a:buClr>
              <a:buSzPts val="2400"/>
              <a:buFont typeface="Arial"/>
              <a:buChar char="•"/>
              <a:defRPr b="0" i="0" sz="2400" u="none" cap="none" strike="noStrike">
                <a:solidFill>
                  <a:srgbClr val="000000"/>
                </a:solidFill>
                <a:latin typeface="Arial"/>
                <a:ea typeface="Arial"/>
                <a:cs typeface="Arial"/>
                <a:sym typeface="Arial"/>
              </a:defRPr>
            </a:lvl1pPr>
            <a:lvl2pPr indent="-355600" lvl="1" marL="914400" marR="0" rtl="0" algn="l">
              <a:lnSpc>
                <a:spcPct val="90000"/>
              </a:lnSpc>
              <a:spcBef>
                <a:spcPts val="500"/>
              </a:spcBef>
              <a:spcAft>
                <a:spcPts val="0"/>
              </a:spcAft>
              <a:buClr>
                <a:schemeClr val="dk1"/>
              </a:buClr>
              <a:buSzPts val="2000"/>
              <a:buFont typeface="Arial"/>
              <a:buChar char="•"/>
              <a:defRPr b="0" i="0" sz="2000" u="none" cap="none" strike="noStrike">
                <a:solidFill>
                  <a:srgbClr val="000000"/>
                </a:solidFill>
                <a:latin typeface="Helvetica Neue"/>
                <a:ea typeface="Helvetica Neue"/>
                <a:cs typeface="Helvetica Neue"/>
                <a:sym typeface="Helvetica Neue"/>
              </a:defRPr>
            </a:lvl2pPr>
            <a:lvl3pPr indent="-342900" lvl="2" marL="1371600" marR="0" rtl="0" algn="l">
              <a:lnSpc>
                <a:spcPct val="90000"/>
              </a:lnSpc>
              <a:spcBef>
                <a:spcPts val="500"/>
              </a:spcBef>
              <a:spcAft>
                <a:spcPts val="0"/>
              </a:spcAft>
              <a:buClr>
                <a:schemeClr val="dk1"/>
              </a:buClr>
              <a:buSzPts val="1800"/>
              <a:buFont typeface="Arial"/>
              <a:buChar char="•"/>
              <a:defRPr b="0" i="0" sz="1800" u="none" cap="none" strike="noStrike">
                <a:solidFill>
                  <a:srgbClr val="000000"/>
                </a:solidFill>
                <a:latin typeface="Helvetica Neue"/>
                <a:ea typeface="Helvetica Neue"/>
                <a:cs typeface="Helvetica Neue"/>
                <a:sym typeface="Helvetica Neue"/>
              </a:defRPr>
            </a:lvl3pPr>
            <a:lvl4pPr indent="-330200" lvl="3" marL="1828800" marR="0" rtl="0" algn="l">
              <a:lnSpc>
                <a:spcPct val="90000"/>
              </a:lnSpc>
              <a:spcBef>
                <a:spcPts val="500"/>
              </a:spcBef>
              <a:spcAft>
                <a:spcPts val="0"/>
              </a:spcAft>
              <a:buClr>
                <a:schemeClr val="dk1"/>
              </a:buClr>
              <a:buSzPts val="1600"/>
              <a:buFont typeface="Arial"/>
              <a:buChar char="•"/>
              <a:defRPr b="0" i="0" sz="1600" u="none" cap="none" strike="noStrike">
                <a:solidFill>
                  <a:srgbClr val="000000"/>
                </a:solidFill>
                <a:latin typeface="Helvetica Neue"/>
                <a:ea typeface="Helvetica Neue"/>
                <a:cs typeface="Helvetica Neue"/>
                <a:sym typeface="Helvetica Neue"/>
              </a:defRPr>
            </a:lvl4pPr>
            <a:lvl5pPr indent="-330200" lvl="4" marL="2286000" marR="0" rtl="0" algn="l">
              <a:lnSpc>
                <a:spcPct val="90000"/>
              </a:lnSpc>
              <a:spcBef>
                <a:spcPts val="500"/>
              </a:spcBef>
              <a:spcAft>
                <a:spcPts val="0"/>
              </a:spcAft>
              <a:buClr>
                <a:schemeClr val="dk1"/>
              </a:buClr>
              <a:buSzPts val="1600"/>
              <a:buFont typeface="Arial"/>
              <a:buChar char="•"/>
              <a:defRPr b="0" i="0" sz="1600" u="none" cap="none" strike="noStrike">
                <a:solidFill>
                  <a:srgbClr val="000000"/>
                </a:solidFill>
                <a:latin typeface="Helvetica Neue"/>
                <a:ea typeface="Helvetica Neue"/>
                <a:cs typeface="Helvetica Neue"/>
                <a:sym typeface="Helvetica Neue"/>
              </a:defRPr>
            </a:lvl5pPr>
            <a:lvl6pPr indent="-342900" lvl="5" marL="27432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9pPr>
          </a:lstStyle>
          <a:p/>
        </p:txBody>
      </p:sp>
      <p:sp>
        <p:nvSpPr>
          <p:cNvPr id="23" name="Google Shape;23;p37"/>
          <p:cNvSpPr txBox="1"/>
          <p:nvPr>
            <p:ph type="title"/>
          </p:nvPr>
        </p:nvSpPr>
        <p:spPr>
          <a:xfrm>
            <a:off x="838200" y="-1"/>
            <a:ext cx="10515600" cy="1325563"/>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4400"/>
              <a:buFont typeface="Helvetica Neue"/>
              <a:buNone/>
              <a:defRPr b="1" i="0" sz="28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p:cSld name="1_Comparison">
    <p:spTree>
      <p:nvGrpSpPr>
        <p:cNvPr id="24" name="Shape 24"/>
        <p:cNvGrpSpPr/>
        <p:nvPr/>
      </p:nvGrpSpPr>
      <p:grpSpPr>
        <a:xfrm>
          <a:off x="0" y="0"/>
          <a:ext cx="0" cy="0"/>
          <a:chOff x="0" y="0"/>
          <a:chExt cx="0" cy="0"/>
        </a:xfrm>
      </p:grpSpPr>
      <p:sp>
        <p:nvSpPr>
          <p:cNvPr id="25" name="Google Shape;25;p38"/>
          <p:cNvSpPr txBox="1"/>
          <p:nvPr>
            <p:ph idx="12" type="sldNum"/>
          </p:nvPr>
        </p:nvSpPr>
        <p:spPr>
          <a:xfrm>
            <a:off x="11798300" y="6565900"/>
            <a:ext cx="393700" cy="2921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sv-SE"/>
              <a:t>‹#›</a:t>
            </a:fld>
            <a:endParaRPr/>
          </a:p>
        </p:txBody>
      </p:sp>
      <p:sp>
        <p:nvSpPr>
          <p:cNvPr id="26" name="Google Shape;26;p38"/>
          <p:cNvSpPr txBox="1"/>
          <p:nvPr>
            <p:ph type="title"/>
          </p:nvPr>
        </p:nvSpPr>
        <p:spPr>
          <a:xfrm>
            <a:off x="839788" y="0"/>
            <a:ext cx="10515600" cy="1325563"/>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4000"/>
              <a:buFont typeface="Helvetica Neue"/>
              <a:buNone/>
              <a:defRPr b="1" sz="28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38"/>
          <p:cNvSpPr txBox="1"/>
          <p:nvPr>
            <p:ph idx="1" type="body"/>
          </p:nvPr>
        </p:nvSpPr>
        <p:spPr>
          <a:xfrm>
            <a:off x="839788" y="1346930"/>
            <a:ext cx="5157787" cy="3684588"/>
          </a:xfrm>
          <a:prstGeom prst="rect">
            <a:avLst/>
          </a:prstGeom>
          <a:noFill/>
          <a:ln>
            <a:noFill/>
          </a:ln>
        </p:spPr>
        <p:txBody>
          <a:bodyPr anchorCtr="0" anchor="t" bIns="45700" lIns="91425" spcFirstLastPara="1" rIns="91425" wrap="square" tIns="45700">
            <a:normAutofit/>
          </a:bodyPr>
          <a:lstStyle>
            <a:lvl1pPr indent="-381000" lvl="0" marL="457200" marR="0" rtl="0" algn="l">
              <a:lnSpc>
                <a:spcPct val="90000"/>
              </a:lnSpc>
              <a:spcBef>
                <a:spcPts val="1000"/>
              </a:spcBef>
              <a:spcAft>
                <a:spcPts val="0"/>
              </a:spcAft>
              <a:buClr>
                <a:schemeClr val="dk1"/>
              </a:buClr>
              <a:buSzPts val="2400"/>
              <a:buFont typeface="Arial"/>
              <a:buChar char="•"/>
              <a:defRPr b="0" i="0" sz="2000" u="none" cap="none" strike="noStrike">
                <a:solidFill>
                  <a:srgbClr val="000000"/>
                </a:solidFill>
                <a:latin typeface="Arial"/>
                <a:ea typeface="Arial"/>
                <a:cs typeface="Arial"/>
                <a:sym typeface="Arial"/>
              </a:defRPr>
            </a:lvl1pPr>
            <a:lvl2pPr indent="-355600" lvl="1" marL="914400" marR="0" rtl="0" algn="l">
              <a:lnSpc>
                <a:spcPct val="90000"/>
              </a:lnSpc>
              <a:spcBef>
                <a:spcPts val="500"/>
              </a:spcBef>
              <a:spcAft>
                <a:spcPts val="0"/>
              </a:spcAft>
              <a:buClr>
                <a:schemeClr val="dk1"/>
              </a:buClr>
              <a:buSzPts val="2000"/>
              <a:buFont typeface="Arial"/>
              <a:buChar char="•"/>
              <a:defRPr b="0" i="0" sz="2000" u="none" cap="none" strike="noStrike">
                <a:solidFill>
                  <a:srgbClr val="000000"/>
                </a:solidFill>
                <a:latin typeface="Helvetica Neue"/>
                <a:ea typeface="Helvetica Neue"/>
                <a:cs typeface="Helvetica Neue"/>
                <a:sym typeface="Helvetica Neue"/>
              </a:defRPr>
            </a:lvl2pPr>
            <a:lvl3pPr indent="-342900" lvl="2" marL="1371600" marR="0" rtl="0" algn="l">
              <a:lnSpc>
                <a:spcPct val="90000"/>
              </a:lnSpc>
              <a:spcBef>
                <a:spcPts val="500"/>
              </a:spcBef>
              <a:spcAft>
                <a:spcPts val="0"/>
              </a:spcAft>
              <a:buClr>
                <a:schemeClr val="dk1"/>
              </a:buClr>
              <a:buSzPts val="1800"/>
              <a:buFont typeface="Arial"/>
              <a:buChar char="•"/>
              <a:defRPr b="0" i="0" sz="1800" u="none" cap="none" strike="noStrike">
                <a:solidFill>
                  <a:srgbClr val="000000"/>
                </a:solidFill>
                <a:latin typeface="Helvetica Neue"/>
                <a:ea typeface="Helvetica Neue"/>
                <a:cs typeface="Helvetica Neue"/>
                <a:sym typeface="Helvetica Neue"/>
              </a:defRPr>
            </a:lvl3pPr>
            <a:lvl4pPr indent="-330200" lvl="3" marL="1828800" marR="0" rtl="0" algn="l">
              <a:lnSpc>
                <a:spcPct val="90000"/>
              </a:lnSpc>
              <a:spcBef>
                <a:spcPts val="500"/>
              </a:spcBef>
              <a:spcAft>
                <a:spcPts val="0"/>
              </a:spcAft>
              <a:buClr>
                <a:schemeClr val="dk1"/>
              </a:buClr>
              <a:buSzPts val="1600"/>
              <a:buFont typeface="Arial"/>
              <a:buChar char="•"/>
              <a:defRPr b="0" i="0" sz="1600" u="none" cap="none" strike="noStrike">
                <a:solidFill>
                  <a:srgbClr val="000000"/>
                </a:solidFill>
                <a:latin typeface="Helvetica Neue"/>
                <a:ea typeface="Helvetica Neue"/>
                <a:cs typeface="Helvetica Neue"/>
                <a:sym typeface="Helvetica Neue"/>
              </a:defRPr>
            </a:lvl4pPr>
            <a:lvl5pPr indent="-330200" lvl="4" marL="2286000" marR="0" rtl="0" algn="l">
              <a:lnSpc>
                <a:spcPct val="90000"/>
              </a:lnSpc>
              <a:spcBef>
                <a:spcPts val="500"/>
              </a:spcBef>
              <a:spcAft>
                <a:spcPts val="0"/>
              </a:spcAft>
              <a:buClr>
                <a:schemeClr val="dk1"/>
              </a:buClr>
              <a:buSzPts val="1600"/>
              <a:buFont typeface="Arial"/>
              <a:buChar char="•"/>
              <a:defRPr b="0" i="0" sz="1600" u="none" cap="none" strike="noStrike">
                <a:solidFill>
                  <a:srgbClr val="000000"/>
                </a:solidFill>
                <a:latin typeface="Helvetica Neue"/>
                <a:ea typeface="Helvetica Neue"/>
                <a:cs typeface="Helvetica Neue"/>
                <a:sym typeface="Helvetica Neue"/>
              </a:defRPr>
            </a:lvl5pPr>
            <a:lvl6pPr indent="-342900" lvl="5" marL="27432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fault">
  <p:cSld name="Default">
    <p:spTree>
      <p:nvGrpSpPr>
        <p:cNvPr id="28" name="Shape 28"/>
        <p:cNvGrpSpPr/>
        <p:nvPr/>
      </p:nvGrpSpPr>
      <p:grpSpPr>
        <a:xfrm>
          <a:off x="0" y="0"/>
          <a:ext cx="0" cy="0"/>
          <a:chOff x="0" y="0"/>
          <a:chExt cx="0" cy="0"/>
        </a:xfrm>
      </p:grpSpPr>
      <p:sp>
        <p:nvSpPr>
          <p:cNvPr id="29" name="Google Shape;29;p39"/>
          <p:cNvSpPr txBox="1"/>
          <p:nvPr>
            <p:ph type="title"/>
          </p:nvPr>
        </p:nvSpPr>
        <p:spPr>
          <a:xfrm>
            <a:off x="554736" y="182372"/>
            <a:ext cx="11082528" cy="73152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39"/>
          <p:cNvSpPr/>
          <p:nvPr/>
        </p:nvSpPr>
        <p:spPr>
          <a:xfrm>
            <a:off x="11312525" y="6498754"/>
            <a:ext cx="325501" cy="138499"/>
          </a:xfrm>
          <a:prstGeom prst="rect">
            <a:avLst/>
          </a:prstGeom>
          <a:noFill/>
          <a:ln>
            <a:noFill/>
          </a:ln>
        </p:spPr>
        <p:txBody>
          <a:bodyPr anchorCtr="0" anchor="b" bIns="0" lIns="0" spcFirstLastPara="1" rIns="0" wrap="square" tIns="0">
            <a:spAutoFit/>
          </a:bodyPr>
          <a:lstStyle/>
          <a:p>
            <a:pPr indent="0" lvl="0" marL="0" marR="0" rtl="0" algn="r">
              <a:lnSpc>
                <a:spcPct val="100000"/>
              </a:lnSpc>
              <a:spcBef>
                <a:spcPts val="0"/>
              </a:spcBef>
              <a:spcAft>
                <a:spcPts val="0"/>
              </a:spcAft>
              <a:buClr>
                <a:srgbClr val="000000"/>
              </a:buClr>
              <a:buSzPts val="900"/>
              <a:buFont typeface="Arial"/>
              <a:buNone/>
            </a:pPr>
            <a:fld id="{00000000-1234-1234-1234-123412341234}" type="slidenum">
              <a:rPr b="0" i="0" lang="sv-SE" sz="900" u="none" cap="none" strike="noStrike">
                <a:solidFill>
                  <a:schemeClr val="dk1"/>
                </a:solidFill>
                <a:latin typeface="Arial"/>
                <a:ea typeface="Arial"/>
                <a:cs typeface="Arial"/>
                <a:sym typeface="Arial"/>
              </a:rPr>
              <a:t>‹#›</a:t>
            </a:fld>
            <a:endParaRPr b="0" i="0" sz="900" u="none" cap="none" strike="noStrike">
              <a:solidFill>
                <a:schemeClr val="dk1"/>
              </a:solidFill>
              <a:latin typeface="Arial"/>
              <a:ea typeface="Arial"/>
              <a:cs typeface="Arial"/>
              <a:sym typeface="Arial"/>
            </a:endParaRPr>
          </a:p>
        </p:txBody>
      </p:sp>
      <p:sp>
        <p:nvSpPr>
          <p:cNvPr id="31" name="Google Shape;31;p39"/>
          <p:cNvSpPr txBox="1"/>
          <p:nvPr>
            <p:ph idx="1" type="body"/>
          </p:nvPr>
        </p:nvSpPr>
        <p:spPr>
          <a:xfrm>
            <a:off x="7159752" y="78768"/>
            <a:ext cx="4480560" cy="123111"/>
          </a:xfrm>
          <a:prstGeom prst="rect">
            <a:avLst/>
          </a:prstGeom>
          <a:noFill/>
          <a:ln>
            <a:noFill/>
          </a:ln>
        </p:spPr>
        <p:txBody>
          <a:bodyPr anchorCtr="0" anchor="ctr" bIns="45700" lIns="91425" spcFirstLastPara="1" rIns="91425" wrap="square" tIns="45700">
            <a:spAutoFit/>
          </a:bodyPr>
          <a:lstStyle>
            <a:lvl1pPr indent="-228600" lvl="0" marL="457200" marR="0" rtl="0" algn="r">
              <a:lnSpc>
                <a:spcPct val="90000"/>
              </a:lnSpc>
              <a:spcBef>
                <a:spcPts val="1000"/>
              </a:spcBef>
              <a:spcAft>
                <a:spcPts val="0"/>
              </a:spcAft>
              <a:buClr>
                <a:srgbClr val="000000"/>
              </a:buClr>
              <a:buSzPts val="1400"/>
              <a:buFont typeface="Arial"/>
              <a:buNone/>
              <a:defRPr b="0" i="0" sz="800" u="none" cap="none" strike="noStrike">
                <a:solidFill>
                  <a:srgbClr val="000000"/>
                </a:solidFill>
                <a:latin typeface="Arial"/>
                <a:ea typeface="Arial"/>
                <a:cs typeface="Arial"/>
                <a:sym typeface="Arial"/>
              </a:defRPr>
            </a:lvl1pPr>
            <a:lvl2pPr indent="-228600" lvl="1" marL="914400" marR="0" rtl="0" algn="l">
              <a:lnSpc>
                <a:spcPct val="90000"/>
              </a:lnSpc>
              <a:spcBef>
                <a:spcPts val="100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228600" lvl="2" marL="1371600" marR="0" rtl="0" algn="l">
              <a:lnSpc>
                <a:spcPct val="90000"/>
              </a:lnSpc>
              <a:spcBef>
                <a:spcPts val="100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228600" lvl="3" marL="1828800" marR="0" rtl="0" algn="l">
              <a:lnSpc>
                <a:spcPct val="90000"/>
              </a:lnSpc>
              <a:spcBef>
                <a:spcPts val="100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228600" lvl="4" marL="2286000" marR="0" rtl="0" algn="l">
              <a:lnSpc>
                <a:spcPct val="90000"/>
              </a:lnSpc>
              <a:spcBef>
                <a:spcPts val="100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32" name="Google Shape;32;p39"/>
          <p:cNvSpPr txBox="1"/>
          <p:nvPr>
            <p:ph idx="2" type="subTitle"/>
          </p:nvPr>
        </p:nvSpPr>
        <p:spPr>
          <a:xfrm>
            <a:off x="554736" y="903861"/>
            <a:ext cx="11082528" cy="276999"/>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1000"/>
              </a:spcBef>
              <a:spcAft>
                <a:spcPts val="0"/>
              </a:spcAft>
              <a:buClr>
                <a:srgbClr val="000000"/>
              </a:buClr>
              <a:buSzPts val="1400"/>
              <a:buFont typeface="Arial"/>
              <a:buNone/>
              <a:defRPr b="0" i="0" sz="2000" u="none" cap="none" strike="noStrike">
                <a:solidFill>
                  <a:srgbClr val="000000"/>
                </a:solidFill>
                <a:latin typeface="Arial"/>
                <a:ea typeface="Arial"/>
                <a:cs typeface="Arial"/>
                <a:sym typeface="Arial"/>
              </a:defRPr>
            </a:lvl1pPr>
            <a:lvl2pPr lvl="1" marR="0" rtl="0" algn="l">
              <a:lnSpc>
                <a:spcPct val="90000"/>
              </a:lnSpc>
              <a:spcBef>
                <a:spcPts val="100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90000"/>
              </a:lnSpc>
              <a:spcBef>
                <a:spcPts val="100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90000"/>
              </a:lnSpc>
              <a:spcBef>
                <a:spcPts val="100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90000"/>
              </a:lnSpc>
              <a:spcBef>
                <a:spcPts val="100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1_Title Slide">
    <p:spTree>
      <p:nvGrpSpPr>
        <p:cNvPr id="33" name="Shape 33"/>
        <p:cNvGrpSpPr/>
        <p:nvPr/>
      </p:nvGrpSpPr>
      <p:grpSpPr>
        <a:xfrm>
          <a:off x="0" y="0"/>
          <a:ext cx="0" cy="0"/>
          <a:chOff x="0" y="0"/>
          <a:chExt cx="0" cy="0"/>
        </a:xfrm>
      </p:grpSpPr>
      <p:pic>
        <p:nvPicPr>
          <p:cNvPr id="34" name="Google Shape;34;p40"/>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35" name="Google Shape;35;p40"/>
          <p:cNvSpPr txBox="1"/>
          <p:nvPr>
            <p:ph type="ctrTitle"/>
          </p:nvPr>
        </p:nvSpPr>
        <p:spPr>
          <a:xfrm>
            <a:off x="2979507" y="739739"/>
            <a:ext cx="5368965" cy="1736334"/>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1"/>
              </a:buClr>
              <a:buSzPts val="4800"/>
              <a:buFont typeface="Helvetica Neue"/>
              <a:buNone/>
              <a:defRPr b="1" i="0" sz="32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40"/>
          <p:cNvSpPr txBox="1"/>
          <p:nvPr>
            <p:ph idx="1" type="subTitle"/>
          </p:nvPr>
        </p:nvSpPr>
        <p:spPr>
          <a:xfrm>
            <a:off x="2979507" y="2476073"/>
            <a:ext cx="5368965" cy="1047963"/>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3600"/>
              <a:buFont typeface="Arial"/>
              <a:buNone/>
              <a:defRPr b="0" i="0" sz="2400" u="none" cap="none" strike="noStrike">
                <a:solidFill>
                  <a:schemeClr val="lt1"/>
                </a:solidFill>
                <a:latin typeface="Arial"/>
                <a:ea typeface="Arial"/>
                <a:cs typeface="Arial"/>
                <a:sym typeface="Arial"/>
              </a:defRPr>
            </a:lvl1pPr>
            <a:lvl2pPr lvl="1" marR="0" rtl="0" algn="ctr">
              <a:lnSpc>
                <a:spcPct val="90000"/>
              </a:lnSpc>
              <a:spcBef>
                <a:spcPts val="500"/>
              </a:spcBef>
              <a:spcAft>
                <a:spcPts val="0"/>
              </a:spcAft>
              <a:buClr>
                <a:schemeClr val="dk1"/>
              </a:buClr>
              <a:buSzPts val="2000"/>
              <a:buFont typeface="Arial"/>
              <a:buNone/>
              <a:defRPr b="0" i="0" sz="2000" u="none" cap="none" strike="noStrike">
                <a:solidFill>
                  <a:srgbClr val="000000"/>
                </a:solidFill>
                <a:latin typeface="Arial"/>
                <a:ea typeface="Arial"/>
                <a:cs typeface="Arial"/>
                <a:sym typeface="Arial"/>
              </a:defRPr>
            </a:lvl2pPr>
            <a:lvl3pPr lvl="2" marR="0" rtl="0" algn="ctr">
              <a:lnSpc>
                <a:spcPct val="90000"/>
              </a:lnSpc>
              <a:spcBef>
                <a:spcPts val="500"/>
              </a:spcBef>
              <a:spcAft>
                <a:spcPts val="0"/>
              </a:spcAft>
              <a:buClr>
                <a:schemeClr val="dk1"/>
              </a:buClr>
              <a:buSzPts val="1800"/>
              <a:buFont typeface="Arial"/>
              <a:buNone/>
              <a:defRPr b="0" i="0" sz="1800" u="none" cap="none" strike="noStrike">
                <a:solidFill>
                  <a:srgbClr val="000000"/>
                </a:solidFill>
                <a:latin typeface="Arial"/>
                <a:ea typeface="Arial"/>
                <a:cs typeface="Arial"/>
                <a:sym typeface="Arial"/>
              </a:defRPr>
            </a:lvl3pPr>
            <a:lvl4pPr lvl="3" marR="0" rtl="0" algn="ctr">
              <a:lnSpc>
                <a:spcPct val="90000"/>
              </a:lnSpc>
              <a:spcBef>
                <a:spcPts val="500"/>
              </a:spcBef>
              <a:spcAft>
                <a:spcPts val="0"/>
              </a:spcAft>
              <a:buClr>
                <a:schemeClr val="dk1"/>
              </a:buClr>
              <a:buSzPts val="1600"/>
              <a:buFont typeface="Arial"/>
              <a:buNone/>
              <a:defRPr b="0" i="0" sz="1600" u="none" cap="none" strike="noStrike">
                <a:solidFill>
                  <a:srgbClr val="000000"/>
                </a:solidFill>
                <a:latin typeface="Arial"/>
                <a:ea typeface="Arial"/>
                <a:cs typeface="Arial"/>
                <a:sym typeface="Arial"/>
              </a:defRPr>
            </a:lvl4pPr>
            <a:lvl5pPr lvl="4" marR="0" rtl="0" algn="ctr">
              <a:lnSpc>
                <a:spcPct val="90000"/>
              </a:lnSpc>
              <a:spcBef>
                <a:spcPts val="500"/>
              </a:spcBef>
              <a:spcAft>
                <a:spcPts val="0"/>
              </a:spcAft>
              <a:buClr>
                <a:schemeClr val="dk1"/>
              </a:buClr>
              <a:buSzPts val="1600"/>
              <a:buFont typeface="Arial"/>
              <a:buNone/>
              <a:defRPr b="0" i="0" sz="1600" u="none" cap="none" strike="noStrike">
                <a:solidFill>
                  <a:srgbClr val="000000"/>
                </a:solidFill>
                <a:latin typeface="Arial"/>
                <a:ea typeface="Arial"/>
                <a:cs typeface="Arial"/>
                <a:sym typeface="Arial"/>
              </a:defRPr>
            </a:lvl5pPr>
            <a:lvl6pPr lvl="5" marR="0" rtl="0" algn="ctr">
              <a:lnSpc>
                <a:spcPct val="90000"/>
              </a:lnSpc>
              <a:spcBef>
                <a:spcPts val="500"/>
              </a:spcBef>
              <a:spcAft>
                <a:spcPts val="0"/>
              </a:spcAft>
              <a:buClr>
                <a:schemeClr val="dk1"/>
              </a:buClr>
              <a:buSzPts val="1600"/>
              <a:buFont typeface="Arial"/>
              <a:buNone/>
              <a:defRPr b="0" i="0" sz="1600" u="none" cap="none" strike="noStrike">
                <a:solidFill>
                  <a:srgbClr val="000000"/>
                </a:solidFill>
                <a:latin typeface="Arial"/>
                <a:ea typeface="Arial"/>
                <a:cs typeface="Arial"/>
                <a:sym typeface="Arial"/>
              </a:defRPr>
            </a:lvl6pPr>
            <a:lvl7pPr lvl="6" marR="0" rtl="0" algn="ctr">
              <a:lnSpc>
                <a:spcPct val="90000"/>
              </a:lnSpc>
              <a:spcBef>
                <a:spcPts val="500"/>
              </a:spcBef>
              <a:spcAft>
                <a:spcPts val="0"/>
              </a:spcAft>
              <a:buClr>
                <a:schemeClr val="dk1"/>
              </a:buClr>
              <a:buSzPts val="1600"/>
              <a:buFont typeface="Arial"/>
              <a:buNone/>
              <a:defRPr b="0" i="0" sz="1600" u="none" cap="none" strike="noStrike">
                <a:solidFill>
                  <a:srgbClr val="000000"/>
                </a:solidFill>
                <a:latin typeface="Arial"/>
                <a:ea typeface="Arial"/>
                <a:cs typeface="Arial"/>
                <a:sym typeface="Arial"/>
              </a:defRPr>
            </a:lvl7pPr>
            <a:lvl8pPr lvl="7" marR="0" rtl="0" algn="ctr">
              <a:lnSpc>
                <a:spcPct val="90000"/>
              </a:lnSpc>
              <a:spcBef>
                <a:spcPts val="500"/>
              </a:spcBef>
              <a:spcAft>
                <a:spcPts val="0"/>
              </a:spcAft>
              <a:buClr>
                <a:schemeClr val="dk1"/>
              </a:buClr>
              <a:buSzPts val="1600"/>
              <a:buFont typeface="Arial"/>
              <a:buNone/>
              <a:defRPr b="0" i="0" sz="1600" u="none" cap="none" strike="noStrike">
                <a:solidFill>
                  <a:srgbClr val="000000"/>
                </a:solidFill>
                <a:latin typeface="Arial"/>
                <a:ea typeface="Arial"/>
                <a:cs typeface="Arial"/>
                <a:sym typeface="Arial"/>
              </a:defRPr>
            </a:lvl8pPr>
            <a:lvl9pPr lvl="8" marR="0" rtl="0" algn="ctr">
              <a:lnSpc>
                <a:spcPct val="90000"/>
              </a:lnSpc>
              <a:spcBef>
                <a:spcPts val="500"/>
              </a:spcBef>
              <a:spcAft>
                <a:spcPts val="0"/>
              </a:spcAft>
              <a:buClr>
                <a:schemeClr val="dk1"/>
              </a:buClr>
              <a:buSzPts val="1600"/>
              <a:buFont typeface="Arial"/>
              <a:buNone/>
              <a:defRPr b="0" i="0" sz="16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bg>
      <p:bgPr>
        <a:solidFill>
          <a:schemeClr val="lt1"/>
        </a:solidFill>
      </p:bgPr>
    </p:bg>
    <p:spTree>
      <p:nvGrpSpPr>
        <p:cNvPr id="37" name="Shape 37"/>
        <p:cNvGrpSpPr/>
        <p:nvPr/>
      </p:nvGrpSpPr>
      <p:grpSpPr>
        <a:xfrm>
          <a:off x="0" y="0"/>
          <a:ext cx="0" cy="0"/>
          <a:chOff x="0" y="0"/>
          <a:chExt cx="0" cy="0"/>
        </a:xfrm>
      </p:grpSpPr>
      <p:sp>
        <p:nvSpPr>
          <p:cNvPr id="38" name="Google Shape;38;p41"/>
          <p:cNvSpPr txBox="1"/>
          <p:nvPr>
            <p:ph type="title"/>
          </p:nvPr>
        </p:nvSpPr>
        <p:spPr>
          <a:xfrm>
            <a:off x="838200" y="5556"/>
            <a:ext cx="10515600" cy="1325563"/>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4400"/>
              <a:buFont typeface="Helvetica Neue"/>
              <a:buNone/>
              <a:defRPr b="1" i="0" sz="28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41"/>
          <p:cNvSpPr txBox="1"/>
          <p:nvPr>
            <p:ph idx="12" type="sldNum"/>
          </p:nvPr>
        </p:nvSpPr>
        <p:spPr>
          <a:xfrm>
            <a:off x="11798300" y="6565900"/>
            <a:ext cx="393700" cy="2921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sv-SE"/>
              <a:t>‹#›</a:t>
            </a:fld>
            <a:endParaRPr/>
          </a:p>
        </p:txBody>
      </p:sp>
      <p:sp>
        <p:nvSpPr>
          <p:cNvPr id="40" name="Google Shape;40;p41"/>
          <p:cNvSpPr txBox="1"/>
          <p:nvPr>
            <p:ph idx="1" type="body"/>
          </p:nvPr>
        </p:nvSpPr>
        <p:spPr>
          <a:xfrm>
            <a:off x="838200" y="1926431"/>
            <a:ext cx="5257800" cy="4639469"/>
          </a:xfrm>
          <a:prstGeom prst="rect">
            <a:avLst/>
          </a:prstGeom>
          <a:noFill/>
          <a:ln>
            <a:noFill/>
          </a:ln>
        </p:spPr>
        <p:txBody>
          <a:bodyPr anchorCtr="0" anchor="t" bIns="90000" lIns="90000" spcFirstLastPara="1" rIns="91425" wrap="square" tIns="36000">
            <a:noAutofit/>
          </a:bodyPr>
          <a:lstStyle>
            <a:lvl1pPr indent="-228600" lvl="0" marL="457200" marR="0" rtl="0" algn="l">
              <a:lnSpc>
                <a:spcPct val="90000"/>
              </a:lnSpc>
              <a:spcBef>
                <a:spcPts val="1000"/>
              </a:spcBef>
              <a:spcAft>
                <a:spcPts val="0"/>
              </a:spcAft>
              <a:buClr>
                <a:srgbClr val="000000"/>
              </a:buClr>
              <a:buSzPts val="1400"/>
              <a:buFont typeface="Arial"/>
              <a:buNone/>
              <a:defRPr b="0" i="0" sz="2000" u="none" cap="none" strike="noStrike">
                <a:solidFill>
                  <a:srgbClr val="000000"/>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41" name="Google Shape;41;p41"/>
          <p:cNvSpPr txBox="1"/>
          <p:nvPr>
            <p:ph idx="2" type="body"/>
          </p:nvPr>
        </p:nvSpPr>
        <p:spPr>
          <a:xfrm>
            <a:off x="834081" y="1321595"/>
            <a:ext cx="5183188" cy="604836"/>
          </a:xfrm>
          <a:prstGeom prst="rect">
            <a:avLst/>
          </a:prstGeom>
          <a:noFill/>
          <a:ln>
            <a:noFill/>
          </a:ln>
        </p:spPr>
        <p:txBody>
          <a:bodyPr anchorCtr="0" anchor="t" bIns="90000" lIns="91425" spcFirstLastPara="1" rIns="91425" wrap="square" tIns="36000">
            <a:no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accent5"/>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rgbClr val="000000"/>
                </a:solidFill>
                <a:latin typeface="Arial"/>
                <a:ea typeface="Arial"/>
                <a:cs typeface="Arial"/>
                <a:sym typeface="Arial"/>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rgbClr val="000000"/>
                </a:solidFill>
                <a:latin typeface="Arial"/>
                <a:ea typeface="Arial"/>
                <a:cs typeface="Arial"/>
                <a:sym typeface="Arial"/>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1_Two Content 2">
    <p:bg>
      <p:bgPr>
        <a:solidFill>
          <a:schemeClr val="lt1"/>
        </a:solidFill>
      </p:bgPr>
    </p:bg>
    <p:spTree>
      <p:nvGrpSpPr>
        <p:cNvPr id="42" name="Shape 42"/>
        <p:cNvGrpSpPr/>
        <p:nvPr/>
      </p:nvGrpSpPr>
      <p:grpSpPr>
        <a:xfrm>
          <a:off x="0" y="0"/>
          <a:ext cx="0" cy="0"/>
          <a:chOff x="0" y="0"/>
          <a:chExt cx="0" cy="0"/>
        </a:xfrm>
      </p:grpSpPr>
      <p:sp>
        <p:nvSpPr>
          <p:cNvPr id="43" name="Google Shape;43;p42"/>
          <p:cNvSpPr txBox="1"/>
          <p:nvPr>
            <p:ph idx="12" type="sldNum"/>
          </p:nvPr>
        </p:nvSpPr>
        <p:spPr>
          <a:xfrm>
            <a:off x="11798300" y="6565900"/>
            <a:ext cx="393700" cy="2921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sv-SE"/>
              <a:t>‹#›</a:t>
            </a:fld>
            <a:endParaRPr/>
          </a:p>
        </p:txBody>
      </p:sp>
      <p:sp>
        <p:nvSpPr>
          <p:cNvPr id="44" name="Google Shape;44;p42"/>
          <p:cNvSpPr txBox="1"/>
          <p:nvPr>
            <p:ph idx="1" type="body"/>
          </p:nvPr>
        </p:nvSpPr>
        <p:spPr>
          <a:xfrm>
            <a:off x="838200" y="1926431"/>
            <a:ext cx="5257800" cy="4639469"/>
          </a:xfrm>
          <a:prstGeom prst="rect">
            <a:avLst/>
          </a:prstGeom>
          <a:noFill/>
          <a:ln>
            <a:noFill/>
          </a:ln>
        </p:spPr>
        <p:txBody>
          <a:bodyPr anchorCtr="0" anchor="t" bIns="90000" lIns="90000" spcFirstLastPara="1" rIns="91425" wrap="square" tIns="36000">
            <a:noAutofit/>
          </a:bodyPr>
          <a:lstStyle>
            <a:lvl1pPr indent="-228600" lvl="0" marL="457200" marR="0" rtl="0" algn="l">
              <a:lnSpc>
                <a:spcPct val="90000"/>
              </a:lnSpc>
              <a:spcBef>
                <a:spcPts val="1000"/>
              </a:spcBef>
              <a:spcAft>
                <a:spcPts val="0"/>
              </a:spcAft>
              <a:buClr>
                <a:srgbClr val="000000"/>
              </a:buClr>
              <a:buSzPts val="1400"/>
              <a:buFont typeface="Arial"/>
              <a:buNone/>
              <a:defRPr b="0" i="0" sz="2000" u="none" cap="none" strike="noStrike">
                <a:solidFill>
                  <a:srgbClr val="000000"/>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45" name="Google Shape;45;p42"/>
          <p:cNvSpPr txBox="1"/>
          <p:nvPr>
            <p:ph idx="2" type="body"/>
          </p:nvPr>
        </p:nvSpPr>
        <p:spPr>
          <a:xfrm>
            <a:off x="834081" y="1321595"/>
            <a:ext cx="5183188" cy="604836"/>
          </a:xfrm>
          <a:prstGeom prst="rect">
            <a:avLst/>
          </a:prstGeom>
          <a:noFill/>
          <a:ln>
            <a:noFill/>
          </a:ln>
        </p:spPr>
        <p:txBody>
          <a:bodyPr anchorCtr="0" anchor="t" bIns="90000" lIns="91425" spcFirstLastPara="1" rIns="91425" wrap="square" tIns="36000">
            <a:no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accent5"/>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rgbClr val="000000"/>
                </a:solidFill>
                <a:latin typeface="Arial"/>
                <a:ea typeface="Arial"/>
                <a:cs typeface="Arial"/>
                <a:sym typeface="Arial"/>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rgbClr val="000000"/>
                </a:solidFill>
                <a:latin typeface="Arial"/>
                <a:ea typeface="Arial"/>
                <a:cs typeface="Arial"/>
                <a:sym typeface="Arial"/>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9pPr>
          </a:lstStyle>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6" name="Shape 46"/>
        <p:cNvGrpSpPr/>
        <p:nvPr/>
      </p:nvGrpSpPr>
      <p:grpSpPr>
        <a:xfrm>
          <a:off x="0" y="0"/>
          <a:ext cx="0" cy="0"/>
          <a:chOff x="0" y="0"/>
          <a:chExt cx="0" cy="0"/>
        </a:xfrm>
      </p:grpSpPr>
      <p:pic>
        <p:nvPicPr>
          <p:cNvPr id="47" name="Google Shape;47;p43"/>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48" name="Google Shape;48;p43"/>
          <p:cNvSpPr/>
          <p:nvPr/>
        </p:nvSpPr>
        <p:spPr>
          <a:xfrm>
            <a:off x="5997575" y="1316038"/>
            <a:ext cx="5540304" cy="4468313"/>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9" name="Google Shape;49;p43"/>
          <p:cNvSpPr txBox="1"/>
          <p:nvPr>
            <p:ph type="title"/>
          </p:nvPr>
        </p:nvSpPr>
        <p:spPr>
          <a:xfrm>
            <a:off x="839788" y="0"/>
            <a:ext cx="10515600" cy="1325563"/>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4000"/>
              <a:buFont typeface="Helvetica Neue"/>
              <a:buNone/>
              <a:defRPr b="1" sz="28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 name="Google Shape;50;p43"/>
          <p:cNvSpPr txBox="1"/>
          <p:nvPr>
            <p:ph idx="1" type="body"/>
          </p:nvPr>
        </p:nvSpPr>
        <p:spPr>
          <a:xfrm>
            <a:off x="839788" y="1316038"/>
            <a:ext cx="5157787" cy="461391"/>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90000"/>
              </a:lnSpc>
              <a:spcBef>
                <a:spcPts val="1000"/>
              </a:spcBef>
              <a:spcAft>
                <a:spcPts val="0"/>
              </a:spcAft>
              <a:buClr>
                <a:schemeClr val="dk1"/>
              </a:buClr>
              <a:buSzPts val="2400"/>
              <a:buFont typeface="Arial"/>
              <a:buNone/>
              <a:defRPr b="1" i="0" sz="2200" u="none" cap="none" strike="noStrike">
                <a:solidFill>
                  <a:schemeClr val="lt1"/>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rgbClr val="000000"/>
                </a:solidFill>
                <a:latin typeface="Arial"/>
                <a:ea typeface="Arial"/>
                <a:cs typeface="Arial"/>
                <a:sym typeface="Arial"/>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rgbClr val="000000"/>
                </a:solidFill>
                <a:latin typeface="Arial"/>
                <a:ea typeface="Arial"/>
                <a:cs typeface="Arial"/>
                <a:sym typeface="Arial"/>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9pPr>
          </a:lstStyle>
          <a:p/>
        </p:txBody>
      </p:sp>
      <p:sp>
        <p:nvSpPr>
          <p:cNvPr id="51" name="Google Shape;51;p43"/>
          <p:cNvSpPr txBox="1"/>
          <p:nvPr>
            <p:ph idx="2" type="body"/>
          </p:nvPr>
        </p:nvSpPr>
        <p:spPr>
          <a:xfrm>
            <a:off x="839788" y="1816278"/>
            <a:ext cx="5157787" cy="3684588"/>
          </a:xfrm>
          <a:prstGeom prst="rect">
            <a:avLst/>
          </a:prstGeom>
          <a:noFill/>
          <a:ln>
            <a:noFill/>
          </a:ln>
        </p:spPr>
        <p:txBody>
          <a:bodyPr anchorCtr="0" anchor="t" bIns="45700" lIns="91425" spcFirstLastPara="1" rIns="91425" wrap="square" tIns="45700">
            <a:normAutofit/>
          </a:bodyPr>
          <a:lstStyle>
            <a:lvl1pPr indent="-381000" lvl="0" marL="457200" marR="0" rtl="0" algn="l">
              <a:lnSpc>
                <a:spcPct val="90000"/>
              </a:lnSpc>
              <a:spcBef>
                <a:spcPts val="1000"/>
              </a:spcBef>
              <a:spcAft>
                <a:spcPts val="0"/>
              </a:spcAft>
              <a:buClr>
                <a:schemeClr val="lt1"/>
              </a:buClr>
              <a:buSzPts val="2400"/>
              <a:buFont typeface="Arial"/>
              <a:buChar char="•"/>
              <a:defRPr b="0" i="0" sz="2000" u="none" cap="none" strike="noStrike">
                <a:solidFill>
                  <a:schemeClr val="lt1"/>
                </a:solidFill>
                <a:latin typeface="Arial"/>
                <a:ea typeface="Arial"/>
                <a:cs typeface="Arial"/>
                <a:sym typeface="Arial"/>
              </a:defRPr>
            </a:lvl1pPr>
            <a:lvl2pPr indent="-355600" lvl="1" marL="914400" marR="0" rtl="0" algn="l">
              <a:lnSpc>
                <a:spcPct val="90000"/>
              </a:lnSpc>
              <a:spcBef>
                <a:spcPts val="500"/>
              </a:spcBef>
              <a:spcAft>
                <a:spcPts val="0"/>
              </a:spcAft>
              <a:buClr>
                <a:schemeClr val="dk1"/>
              </a:buClr>
              <a:buSzPts val="2000"/>
              <a:buFont typeface="Arial"/>
              <a:buChar char="•"/>
              <a:defRPr b="0" i="0" sz="2000" u="none" cap="none" strike="noStrike">
                <a:solidFill>
                  <a:srgbClr val="000000"/>
                </a:solidFill>
                <a:latin typeface="Helvetica Neue"/>
                <a:ea typeface="Helvetica Neue"/>
                <a:cs typeface="Helvetica Neue"/>
                <a:sym typeface="Helvetica Neue"/>
              </a:defRPr>
            </a:lvl2pPr>
            <a:lvl3pPr indent="-342900" lvl="2" marL="1371600" marR="0" rtl="0" algn="l">
              <a:lnSpc>
                <a:spcPct val="90000"/>
              </a:lnSpc>
              <a:spcBef>
                <a:spcPts val="500"/>
              </a:spcBef>
              <a:spcAft>
                <a:spcPts val="0"/>
              </a:spcAft>
              <a:buClr>
                <a:schemeClr val="dk1"/>
              </a:buClr>
              <a:buSzPts val="1800"/>
              <a:buFont typeface="Arial"/>
              <a:buChar char="•"/>
              <a:defRPr b="0" i="0" sz="1800" u="none" cap="none" strike="noStrike">
                <a:solidFill>
                  <a:srgbClr val="000000"/>
                </a:solidFill>
                <a:latin typeface="Helvetica Neue"/>
                <a:ea typeface="Helvetica Neue"/>
                <a:cs typeface="Helvetica Neue"/>
                <a:sym typeface="Helvetica Neue"/>
              </a:defRPr>
            </a:lvl3pPr>
            <a:lvl4pPr indent="-330200" lvl="3" marL="1828800" marR="0" rtl="0" algn="l">
              <a:lnSpc>
                <a:spcPct val="90000"/>
              </a:lnSpc>
              <a:spcBef>
                <a:spcPts val="500"/>
              </a:spcBef>
              <a:spcAft>
                <a:spcPts val="0"/>
              </a:spcAft>
              <a:buClr>
                <a:schemeClr val="dk1"/>
              </a:buClr>
              <a:buSzPts val="1600"/>
              <a:buFont typeface="Arial"/>
              <a:buChar char="•"/>
              <a:defRPr b="0" i="0" sz="1600" u="none" cap="none" strike="noStrike">
                <a:solidFill>
                  <a:srgbClr val="000000"/>
                </a:solidFill>
                <a:latin typeface="Helvetica Neue"/>
                <a:ea typeface="Helvetica Neue"/>
                <a:cs typeface="Helvetica Neue"/>
                <a:sym typeface="Helvetica Neue"/>
              </a:defRPr>
            </a:lvl4pPr>
            <a:lvl5pPr indent="-330200" lvl="4" marL="2286000" marR="0" rtl="0" algn="l">
              <a:lnSpc>
                <a:spcPct val="90000"/>
              </a:lnSpc>
              <a:spcBef>
                <a:spcPts val="500"/>
              </a:spcBef>
              <a:spcAft>
                <a:spcPts val="0"/>
              </a:spcAft>
              <a:buClr>
                <a:schemeClr val="dk1"/>
              </a:buClr>
              <a:buSzPts val="1600"/>
              <a:buFont typeface="Arial"/>
              <a:buChar char="•"/>
              <a:defRPr b="0" i="0" sz="1600" u="none" cap="none" strike="noStrike">
                <a:solidFill>
                  <a:srgbClr val="000000"/>
                </a:solidFill>
                <a:latin typeface="Helvetica Neue"/>
                <a:ea typeface="Helvetica Neue"/>
                <a:cs typeface="Helvetica Neue"/>
                <a:sym typeface="Helvetica Neue"/>
              </a:defRPr>
            </a:lvl5pPr>
            <a:lvl6pPr indent="-342900" lvl="5" marL="27432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9pPr>
          </a:lstStyle>
          <a:p/>
        </p:txBody>
      </p:sp>
      <p:sp>
        <p:nvSpPr>
          <p:cNvPr id="52" name="Google Shape;52;p43"/>
          <p:cNvSpPr txBox="1"/>
          <p:nvPr>
            <p:ph idx="3" type="body"/>
          </p:nvPr>
        </p:nvSpPr>
        <p:spPr>
          <a:xfrm>
            <a:off x="6172200" y="1316038"/>
            <a:ext cx="5183188" cy="461391"/>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90000"/>
              </a:lnSpc>
              <a:spcBef>
                <a:spcPts val="1000"/>
              </a:spcBef>
              <a:spcAft>
                <a:spcPts val="0"/>
              </a:spcAft>
              <a:buClr>
                <a:schemeClr val="dk1"/>
              </a:buClr>
              <a:buSzPts val="2400"/>
              <a:buFont typeface="Arial"/>
              <a:buNone/>
              <a:defRPr b="1" i="0" sz="2200" u="none" cap="none" strike="noStrike">
                <a:solidFill>
                  <a:schemeClr val="lt1"/>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rgbClr val="000000"/>
                </a:solidFill>
                <a:latin typeface="Arial"/>
                <a:ea typeface="Arial"/>
                <a:cs typeface="Arial"/>
                <a:sym typeface="Arial"/>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rgbClr val="000000"/>
                </a:solidFill>
                <a:latin typeface="Arial"/>
                <a:ea typeface="Arial"/>
                <a:cs typeface="Arial"/>
                <a:sym typeface="Arial"/>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9pPr>
          </a:lstStyle>
          <a:p/>
        </p:txBody>
      </p:sp>
      <p:sp>
        <p:nvSpPr>
          <p:cNvPr id="53" name="Google Shape;53;p43"/>
          <p:cNvSpPr txBox="1"/>
          <p:nvPr>
            <p:ph idx="4" type="body"/>
          </p:nvPr>
        </p:nvSpPr>
        <p:spPr>
          <a:xfrm>
            <a:off x="6172200" y="1816278"/>
            <a:ext cx="5183188" cy="3684588"/>
          </a:xfrm>
          <a:prstGeom prst="rect">
            <a:avLst/>
          </a:prstGeom>
          <a:noFill/>
          <a:ln>
            <a:noFill/>
          </a:ln>
        </p:spPr>
        <p:txBody>
          <a:bodyPr anchorCtr="0" anchor="t" bIns="45700" lIns="91425" spcFirstLastPara="1" rIns="91425" wrap="square" tIns="45700">
            <a:normAutofit/>
          </a:bodyPr>
          <a:lstStyle>
            <a:lvl1pPr indent="-381000" lvl="0" marL="457200" marR="0" rtl="0" algn="l">
              <a:lnSpc>
                <a:spcPct val="90000"/>
              </a:lnSpc>
              <a:spcBef>
                <a:spcPts val="1000"/>
              </a:spcBef>
              <a:spcAft>
                <a:spcPts val="0"/>
              </a:spcAft>
              <a:buClr>
                <a:schemeClr val="lt1"/>
              </a:buClr>
              <a:buSzPts val="2400"/>
              <a:buFont typeface="Arial"/>
              <a:buChar char="•"/>
              <a:defRPr b="0" i="0" sz="2000" u="none" cap="none" strike="noStrike">
                <a:solidFill>
                  <a:schemeClr val="lt1"/>
                </a:solidFill>
                <a:latin typeface="Arial"/>
                <a:ea typeface="Arial"/>
                <a:cs typeface="Arial"/>
                <a:sym typeface="Arial"/>
              </a:defRPr>
            </a:lvl1pPr>
            <a:lvl2pPr indent="-355600" lvl="1" marL="914400" marR="0" rtl="0" algn="l">
              <a:lnSpc>
                <a:spcPct val="90000"/>
              </a:lnSpc>
              <a:spcBef>
                <a:spcPts val="500"/>
              </a:spcBef>
              <a:spcAft>
                <a:spcPts val="0"/>
              </a:spcAft>
              <a:buClr>
                <a:schemeClr val="dk1"/>
              </a:buClr>
              <a:buSzPts val="2000"/>
              <a:buFont typeface="Arial"/>
              <a:buChar char="•"/>
              <a:defRPr b="0" i="0" sz="2000" u="none" cap="none" strike="noStrike">
                <a:solidFill>
                  <a:srgbClr val="000000"/>
                </a:solidFill>
                <a:latin typeface="Helvetica Neue"/>
                <a:ea typeface="Helvetica Neue"/>
                <a:cs typeface="Helvetica Neue"/>
                <a:sym typeface="Helvetica Neue"/>
              </a:defRPr>
            </a:lvl2pPr>
            <a:lvl3pPr indent="-342900" lvl="2" marL="1371600" marR="0" rtl="0" algn="l">
              <a:lnSpc>
                <a:spcPct val="90000"/>
              </a:lnSpc>
              <a:spcBef>
                <a:spcPts val="500"/>
              </a:spcBef>
              <a:spcAft>
                <a:spcPts val="0"/>
              </a:spcAft>
              <a:buClr>
                <a:schemeClr val="dk1"/>
              </a:buClr>
              <a:buSzPts val="1800"/>
              <a:buFont typeface="Arial"/>
              <a:buChar char="•"/>
              <a:defRPr b="0" i="0" sz="1800" u="none" cap="none" strike="noStrike">
                <a:solidFill>
                  <a:srgbClr val="000000"/>
                </a:solidFill>
                <a:latin typeface="Helvetica Neue"/>
                <a:ea typeface="Helvetica Neue"/>
                <a:cs typeface="Helvetica Neue"/>
                <a:sym typeface="Helvetica Neue"/>
              </a:defRPr>
            </a:lvl3pPr>
            <a:lvl4pPr indent="-330200" lvl="3" marL="1828800" marR="0" rtl="0" algn="l">
              <a:lnSpc>
                <a:spcPct val="90000"/>
              </a:lnSpc>
              <a:spcBef>
                <a:spcPts val="500"/>
              </a:spcBef>
              <a:spcAft>
                <a:spcPts val="0"/>
              </a:spcAft>
              <a:buClr>
                <a:schemeClr val="dk1"/>
              </a:buClr>
              <a:buSzPts val="1600"/>
              <a:buFont typeface="Arial"/>
              <a:buChar char="•"/>
              <a:defRPr b="0" i="0" sz="1600" u="none" cap="none" strike="noStrike">
                <a:solidFill>
                  <a:srgbClr val="000000"/>
                </a:solidFill>
                <a:latin typeface="Helvetica Neue"/>
                <a:ea typeface="Helvetica Neue"/>
                <a:cs typeface="Helvetica Neue"/>
                <a:sym typeface="Helvetica Neue"/>
              </a:defRPr>
            </a:lvl4pPr>
            <a:lvl5pPr indent="-330200" lvl="4" marL="2286000" marR="0" rtl="0" algn="l">
              <a:lnSpc>
                <a:spcPct val="90000"/>
              </a:lnSpc>
              <a:spcBef>
                <a:spcPts val="500"/>
              </a:spcBef>
              <a:spcAft>
                <a:spcPts val="0"/>
              </a:spcAft>
              <a:buClr>
                <a:schemeClr val="dk1"/>
              </a:buClr>
              <a:buSzPts val="1600"/>
              <a:buFont typeface="Arial"/>
              <a:buChar char="•"/>
              <a:defRPr b="0" i="0" sz="1600" u="none" cap="none" strike="noStrike">
                <a:solidFill>
                  <a:srgbClr val="000000"/>
                </a:solidFill>
                <a:latin typeface="Helvetica Neue"/>
                <a:ea typeface="Helvetica Neue"/>
                <a:cs typeface="Helvetica Neue"/>
                <a:sym typeface="Helvetica Neue"/>
              </a:defRPr>
            </a:lvl5pPr>
            <a:lvl6pPr indent="-342900" lvl="5" marL="27432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9pPr>
          </a:lstStyle>
          <a:p/>
        </p:txBody>
      </p:sp>
      <p:sp>
        <p:nvSpPr>
          <p:cNvPr id="54" name="Google Shape;54;p43"/>
          <p:cNvSpPr txBox="1"/>
          <p:nvPr>
            <p:ph idx="12" type="sldNum"/>
          </p:nvPr>
        </p:nvSpPr>
        <p:spPr>
          <a:xfrm>
            <a:off x="11798300" y="6565900"/>
            <a:ext cx="393700" cy="2921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sv-SE"/>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5" Type="http://schemas.openxmlformats.org/officeDocument/2006/relationships/slideLayout" Target="../slideLayouts/slideLayout4.xml"/><Relationship Id="rId6" Type="http://schemas.openxmlformats.org/officeDocument/2006/relationships/slideLayout" Target="../slideLayouts/slideLayout5.xml"/><Relationship Id="rId18" Type="http://schemas.openxmlformats.org/officeDocument/2006/relationships/theme" Target="../theme/theme2.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pic>
        <p:nvPicPr>
          <p:cNvPr id="10" name="Google Shape;10;p34"/>
          <p:cNvPicPr preferRelativeResize="0"/>
          <p:nvPr/>
        </p:nvPicPr>
        <p:blipFill rotWithShape="1">
          <a:blip r:embed="rId1">
            <a:alphaModFix/>
          </a:blip>
          <a:srcRect b="0" l="0" r="0" t="0"/>
          <a:stretch/>
        </p:blipFill>
        <p:spPr>
          <a:xfrm>
            <a:off x="0" y="0"/>
            <a:ext cx="12192000" cy="6858000"/>
          </a:xfrm>
          <a:prstGeom prst="rect">
            <a:avLst/>
          </a:prstGeom>
          <a:noFill/>
          <a:ln>
            <a:noFill/>
          </a:ln>
        </p:spPr>
      </p:pic>
      <p:sp>
        <p:nvSpPr>
          <p:cNvPr id="11" name="Google Shape;11;p34"/>
          <p:cNvSpPr txBox="1"/>
          <p:nvPr>
            <p:ph idx="12" type="sldNum"/>
          </p:nvPr>
        </p:nvSpPr>
        <p:spPr>
          <a:xfrm>
            <a:off x="11798300" y="6565900"/>
            <a:ext cx="393700" cy="292100"/>
          </a:xfrm>
          <a:prstGeom prst="rect">
            <a:avLst/>
          </a:prstGeom>
          <a:noFill/>
          <a:ln>
            <a:noFill/>
          </a:ln>
        </p:spPr>
        <p:txBody>
          <a:bodyPr anchorCtr="0" anchor="ctr" bIns="45700" lIns="91425" spcFirstLastPara="1" rIns="91425" wrap="square" tIns="45700">
            <a:noAutofit/>
          </a:bodyPr>
          <a:lstStyle>
            <a:lvl1pPr indent="0" lvl="0" marL="0" marR="0" rtl="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1pPr>
            <a:lvl2pPr indent="0" lvl="1" marL="0" marR="0" rtl="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2pPr>
            <a:lvl3pPr indent="0" lvl="2" marL="0" marR="0" rtl="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3pPr>
            <a:lvl4pPr indent="0" lvl="3" marL="0" marR="0" rtl="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4pPr>
            <a:lvl5pPr indent="0" lvl="4" marL="0" marR="0" rtl="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5pPr>
            <a:lvl6pPr indent="0" lvl="5" marL="0" marR="0" rtl="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6pPr>
            <a:lvl7pPr indent="0" lvl="6" marL="0" marR="0" rtl="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7pPr>
            <a:lvl8pPr indent="0" lvl="7" marL="0" marR="0" rtl="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8pPr>
            <a:lvl9pPr indent="0" lvl="8" marL="0" marR="0" rtl="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sv-SE"/>
              <a:t>‹#›</a:t>
            </a:fld>
            <a:endParaRPr/>
          </a:p>
        </p:txBody>
      </p:sp>
      <p:sp>
        <p:nvSpPr>
          <p:cNvPr id="12" name="Google Shape;12;p34"/>
          <p:cNvSpPr txBox="1"/>
          <p:nvPr>
            <p:ph type="title"/>
          </p:nvPr>
        </p:nvSpPr>
        <p:spPr>
          <a:xfrm>
            <a:off x="838200" y="0"/>
            <a:ext cx="10515600" cy="1325563"/>
          </a:xfrm>
          <a:prstGeom prst="rect">
            <a:avLst/>
          </a:prstGeom>
          <a:noFill/>
          <a:ln>
            <a:noFill/>
          </a:ln>
        </p:spPr>
        <p:txBody>
          <a:bodyPr anchorCtr="0" anchor="b" bIns="45700" lIns="91425" spcFirstLastPara="1" rIns="91425" wrap="square" tIns="45700">
            <a:normAutofit/>
          </a:bodyPr>
          <a:lstStyle>
            <a:lvl1pPr lvl="0" marR="0" rtl="0" algn="l">
              <a:lnSpc>
                <a:spcPct val="100000"/>
              </a:lnSpc>
              <a:spcBef>
                <a:spcPts val="0"/>
              </a:spcBef>
              <a:spcAft>
                <a:spcPts val="0"/>
              </a:spcAft>
              <a:buClr>
                <a:srgbClr val="000000"/>
              </a:buClr>
              <a:buSzPts val="1400"/>
              <a:buFont typeface="Arial"/>
              <a:buNone/>
              <a:defRPr b="1" i="0" sz="2800" u="none" cap="none" strike="noStrike">
                <a:solidFill>
                  <a:schemeClr val="accen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hyperlink" Target="https://www.open.edu/openlearncreate/course/view.php?id=18048"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4.xml"/><Relationship Id="rId3" Type="http://schemas.openxmlformats.org/officeDocument/2006/relationships/image" Target="../media/image1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5.xml"/><Relationship Id="rId3" Type="http://schemas.openxmlformats.org/officeDocument/2006/relationships/image" Target="../media/image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1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jp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9.png"/><Relationship Id="rId4" Type="http://schemas.openxmlformats.org/officeDocument/2006/relationships/image" Target="../media/image10.png"/><Relationship Id="rId5"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pic>
        <p:nvPicPr>
          <p:cNvPr descr="Several logos on a white background&#10;&#10;AI-generated content may be incorrect." id="95" name="Google Shape;95;g3dc49240aa4_0_0"/>
          <p:cNvPicPr preferRelativeResize="0"/>
          <p:nvPr/>
        </p:nvPicPr>
        <p:blipFill rotWithShape="1">
          <a:blip r:embed="rId3">
            <a:alphaModFix/>
          </a:blip>
          <a:srcRect b="0" l="0" r="0" t="0"/>
          <a:stretch/>
        </p:blipFill>
        <p:spPr>
          <a:xfrm>
            <a:off x="7530861" y="4505265"/>
            <a:ext cx="4175394" cy="1837316"/>
          </a:xfrm>
          <a:prstGeom prst="rect">
            <a:avLst/>
          </a:prstGeom>
          <a:noFill/>
          <a:ln>
            <a:noFill/>
          </a:ln>
        </p:spPr>
      </p:pic>
      <p:sp>
        <p:nvSpPr>
          <p:cNvPr id="96" name="Google Shape;96;g3dc49240aa4_0_0"/>
          <p:cNvSpPr txBox="1"/>
          <p:nvPr/>
        </p:nvSpPr>
        <p:spPr>
          <a:xfrm>
            <a:off x="2497380" y="555633"/>
            <a:ext cx="5033400" cy="461700"/>
          </a:xfrm>
          <a:prstGeom prst="rect">
            <a:avLst/>
          </a:prstGeom>
          <a:noFill/>
          <a:ln>
            <a:noFill/>
          </a:ln>
        </p:spPr>
        <p:txBody>
          <a:bodyPr anchorCtr="0" anchor="b"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sv-SE" sz="2400" u="none" cap="none" strike="noStrike">
                <a:solidFill>
                  <a:schemeClr val="lt1"/>
                </a:solidFill>
                <a:latin typeface="Arial"/>
                <a:ea typeface="Arial"/>
                <a:cs typeface="Arial"/>
                <a:sym typeface="Arial"/>
              </a:rPr>
              <a:t>CLEWs++ Modelling Course</a:t>
            </a:r>
            <a:endParaRPr b="0" i="0" sz="2400" u="none" cap="none" strike="noStrike">
              <a:solidFill>
                <a:srgbClr val="000000"/>
              </a:solidFill>
              <a:latin typeface="Arial"/>
              <a:ea typeface="Arial"/>
              <a:cs typeface="Arial"/>
              <a:sym typeface="Arial"/>
            </a:endParaRPr>
          </a:p>
        </p:txBody>
      </p:sp>
      <p:sp>
        <p:nvSpPr>
          <p:cNvPr id="97" name="Google Shape;97;g3dc49240aa4_0_0"/>
          <p:cNvSpPr txBox="1"/>
          <p:nvPr/>
        </p:nvSpPr>
        <p:spPr>
          <a:xfrm>
            <a:off x="2552993" y="1899507"/>
            <a:ext cx="7587600" cy="1569900"/>
          </a:xfrm>
          <a:prstGeom prst="rect">
            <a:avLst/>
          </a:prstGeom>
          <a:noFill/>
          <a:ln>
            <a:noFill/>
          </a:ln>
        </p:spPr>
        <p:txBody>
          <a:bodyPr anchorCtr="0" anchor="b" bIns="45700" lIns="91425" spcFirstLastPara="1" rIns="91425" wrap="square" tIns="45700">
            <a:spAutoFit/>
          </a:bodyPr>
          <a:lstStyle/>
          <a:p>
            <a:pPr indent="0" lvl="0" marL="0" marR="0" rtl="0" algn="l">
              <a:lnSpc>
                <a:spcPct val="100000"/>
              </a:lnSpc>
              <a:spcBef>
                <a:spcPts val="0"/>
              </a:spcBef>
              <a:spcAft>
                <a:spcPts val="0"/>
              </a:spcAft>
              <a:buClr>
                <a:srgbClr val="000000"/>
              </a:buClr>
              <a:buSzPts val="4400"/>
              <a:buFont typeface="Arial"/>
              <a:buNone/>
            </a:pPr>
            <a:r>
              <a:rPr b="1" i="0" lang="sv-SE" sz="3200" u="sng" cap="none" strike="noStrike">
                <a:solidFill>
                  <a:schemeClr val="lt1"/>
                </a:solidFill>
                <a:latin typeface="Arial"/>
                <a:ea typeface="Arial"/>
                <a:cs typeface="Arial"/>
                <a:sym typeface="Arial"/>
              </a:rPr>
              <a:t>LECTURE 6 </a:t>
            </a:r>
            <a:endParaRPr b="1" i="0" sz="3200" u="sng"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4400"/>
              <a:buFont typeface="Arial"/>
              <a:buNone/>
            </a:pPr>
            <a:r>
              <a:rPr b="1" i="0" lang="sv-SE" sz="3200" u="none" cap="none" strike="noStrike">
                <a:solidFill>
                  <a:schemeClr val="lt1"/>
                </a:solidFill>
                <a:latin typeface="Arial"/>
                <a:ea typeface="Arial"/>
                <a:cs typeface="Arial"/>
                <a:sym typeface="Arial"/>
              </a:rPr>
              <a:t>Energy Supply in the </a:t>
            </a:r>
            <a:endParaRPr/>
          </a:p>
          <a:p>
            <a:pPr indent="0" lvl="0" marL="0" marR="0" rtl="0" algn="l">
              <a:lnSpc>
                <a:spcPct val="100000"/>
              </a:lnSpc>
              <a:spcBef>
                <a:spcPts val="0"/>
              </a:spcBef>
              <a:spcAft>
                <a:spcPts val="0"/>
              </a:spcAft>
              <a:buClr>
                <a:srgbClr val="000000"/>
              </a:buClr>
              <a:buSzPts val="4400"/>
              <a:buFont typeface="Arial"/>
              <a:buNone/>
            </a:pPr>
            <a:r>
              <a:rPr b="1" i="0" lang="sv-SE" sz="3200" u="none" cap="none" strike="noStrike">
                <a:solidFill>
                  <a:schemeClr val="lt1"/>
                </a:solidFill>
                <a:latin typeface="Arial"/>
                <a:ea typeface="Arial"/>
                <a:cs typeface="Arial"/>
                <a:sym typeface="Arial"/>
              </a:rPr>
              <a:t>CLEWs++ concept</a:t>
            </a:r>
            <a:endParaRPr b="1" i="0" sz="3200" u="none" cap="none" strike="noStrike">
              <a:solidFill>
                <a:schemeClr val="lt1"/>
              </a:solidFill>
              <a:latin typeface="Arial"/>
              <a:ea typeface="Arial"/>
              <a:cs typeface="Arial"/>
              <a:sym typeface="Arial"/>
            </a:endParaRPr>
          </a:p>
        </p:txBody>
      </p:sp>
      <p:sp>
        <p:nvSpPr>
          <p:cNvPr id="98" name="Google Shape;98;g3dc49240aa4_0_0"/>
          <p:cNvSpPr txBox="1"/>
          <p:nvPr/>
        </p:nvSpPr>
        <p:spPr>
          <a:xfrm>
            <a:off x="10119225" y="1950425"/>
            <a:ext cx="1772100" cy="2086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sv-SE" sz="1000"/>
              <a:t>RECOMMENDED CITATION: Avgerinopoulos, G., Tot, M., and Johnson, N. (2026). 'Lecture 6: Energy Supply in the </a:t>
            </a:r>
            <a:endParaRPr sz="1000"/>
          </a:p>
          <a:p>
            <a:pPr indent="0" lvl="0" marL="0" rtl="0" algn="l">
              <a:spcBef>
                <a:spcPts val="0"/>
              </a:spcBef>
              <a:spcAft>
                <a:spcPts val="0"/>
              </a:spcAft>
              <a:buNone/>
            </a:pPr>
            <a:r>
              <a:rPr lang="sv-SE" sz="1000"/>
              <a:t>CLEWs++ concept'. Climate Compatible Growth programme OpenLearn Collection [Powerpoint Lecture].  [Online]. Available at: </a:t>
            </a:r>
            <a:r>
              <a:rPr lang="sv-SE" sz="1000" u="sng">
                <a:solidFill>
                  <a:srgbClr val="4151C3"/>
                </a:solidFill>
                <a:hlinkClick r:id="rId4">
                  <a:extLst>
                    <a:ext uri="{A12FA001-AC4F-418D-AE19-62706E023703}">
                      <ahyp:hlinkClr val="tx"/>
                    </a:ext>
                  </a:extLst>
                </a:hlinkClick>
              </a:rPr>
              <a:t>https://www.open.edu/openlearncreate/course/view.php?id=18048</a:t>
            </a:r>
            <a:r>
              <a:rPr lang="sv-SE" sz="1000"/>
              <a:t> </a:t>
            </a:r>
            <a:endParaRPr sz="10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6" name="Shape 376"/>
        <p:cNvGrpSpPr/>
        <p:nvPr/>
      </p:nvGrpSpPr>
      <p:grpSpPr>
        <a:xfrm>
          <a:off x="0" y="0"/>
          <a:ext cx="0" cy="0"/>
          <a:chOff x="0" y="0"/>
          <a:chExt cx="0" cy="0"/>
        </a:xfrm>
      </p:grpSpPr>
      <p:sp>
        <p:nvSpPr>
          <p:cNvPr id="377" name="Google Shape;377;g3dc49240aa4_0_272"/>
          <p:cNvSpPr txBox="1"/>
          <p:nvPr/>
        </p:nvSpPr>
        <p:spPr>
          <a:xfrm>
            <a:off x="2607114" y="2590294"/>
            <a:ext cx="441300" cy="318600"/>
          </a:xfrm>
          <a:prstGeom prst="rect">
            <a:avLst/>
          </a:prstGeom>
          <a:noFill/>
          <a:ln>
            <a:noFill/>
          </a:ln>
        </p:spPr>
        <p:txBody>
          <a:bodyPr anchorCtr="0" anchor="t" bIns="54100" lIns="108250" spcFirstLastPara="1" rIns="108250" wrap="square" tIns="54100">
            <a:spAutoFit/>
          </a:bodyPr>
          <a:lstStyle/>
          <a:p>
            <a:pPr indent="0" lvl="0" marL="0" marR="0" rtl="0" algn="ctr">
              <a:lnSpc>
                <a:spcPct val="100000"/>
              </a:lnSpc>
              <a:spcBef>
                <a:spcPts val="0"/>
              </a:spcBef>
              <a:spcAft>
                <a:spcPts val="0"/>
              </a:spcAft>
              <a:buClr>
                <a:srgbClr val="000000"/>
              </a:buClr>
              <a:buSzPts val="1420"/>
              <a:buFont typeface="Arial"/>
              <a:buNone/>
            </a:pPr>
            <a:r>
              <a:rPr b="0" i="0" lang="sv-SE" sz="1359" u="none" cap="none" strike="noStrike">
                <a:solidFill>
                  <a:srgbClr val="000000"/>
                </a:solidFill>
                <a:latin typeface="Arial"/>
                <a:ea typeface="Arial"/>
                <a:cs typeface="Arial"/>
                <a:sym typeface="Arial"/>
              </a:rPr>
              <a:t>B</a:t>
            </a:r>
            <a:endParaRPr b="0" i="0" sz="1359" u="none" cap="none" strike="noStrike">
              <a:solidFill>
                <a:srgbClr val="000000"/>
              </a:solidFill>
              <a:latin typeface="Arial"/>
              <a:ea typeface="Arial"/>
              <a:cs typeface="Arial"/>
              <a:sym typeface="Arial"/>
            </a:endParaRPr>
          </a:p>
        </p:txBody>
      </p:sp>
      <p:sp>
        <p:nvSpPr>
          <p:cNvPr id="378" name="Google Shape;378;g3dc49240aa4_0_272"/>
          <p:cNvSpPr txBox="1"/>
          <p:nvPr/>
        </p:nvSpPr>
        <p:spPr>
          <a:xfrm>
            <a:off x="468000" y="288000"/>
            <a:ext cx="9271200" cy="684000"/>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Arial"/>
              <a:buNone/>
            </a:pPr>
            <a:r>
              <a:rPr b="1" i="0" lang="sv-SE" sz="2800" u="none" cap="none" strike="noStrike">
                <a:solidFill>
                  <a:srgbClr val="FF0000"/>
                </a:solidFill>
                <a:latin typeface="Arial"/>
                <a:ea typeface="Arial"/>
                <a:cs typeface="Arial"/>
                <a:sym typeface="Arial"/>
              </a:rPr>
              <a:t>Power Supply- Transmission and Distribution</a:t>
            </a:r>
            <a:endParaRPr b="1" i="0" sz="2800" u="none" cap="none" strike="noStrike">
              <a:solidFill>
                <a:srgbClr val="FF0000"/>
              </a:solidFill>
              <a:latin typeface="Arial"/>
              <a:ea typeface="Arial"/>
              <a:cs typeface="Arial"/>
              <a:sym typeface="Arial"/>
            </a:endParaRPr>
          </a:p>
        </p:txBody>
      </p:sp>
      <p:sp>
        <p:nvSpPr>
          <p:cNvPr id="379" name="Google Shape;379;g3dc49240aa4_0_272"/>
          <p:cNvSpPr txBox="1"/>
          <p:nvPr/>
        </p:nvSpPr>
        <p:spPr>
          <a:xfrm>
            <a:off x="6670264" y="817712"/>
            <a:ext cx="5322600" cy="5546400"/>
          </a:xfrm>
          <a:prstGeom prst="rect">
            <a:avLst/>
          </a:prstGeom>
          <a:noFill/>
          <a:ln>
            <a:noFill/>
          </a:ln>
        </p:spPr>
        <p:txBody>
          <a:bodyPr anchorCtr="0" anchor="t" bIns="45700" lIns="91425" spcFirstLastPara="1" rIns="91425" wrap="square" tIns="45700">
            <a:spAutoFit/>
          </a:bodyPr>
          <a:lstStyle/>
          <a:p>
            <a:pPr indent="-298450" lvl="0" marL="457200" marR="0" rtl="0" algn="l">
              <a:lnSpc>
                <a:spcPct val="100000"/>
              </a:lnSpc>
              <a:spcBef>
                <a:spcPts val="500"/>
              </a:spcBef>
              <a:spcAft>
                <a:spcPts val="0"/>
              </a:spcAft>
              <a:buClr>
                <a:schemeClr val="dk1"/>
              </a:buClr>
              <a:buSzPts val="1100"/>
              <a:buFont typeface="Arial"/>
              <a:buChar char="❑"/>
            </a:pPr>
            <a:r>
              <a:rPr b="0" i="0" lang="sv-SE" sz="1150" u="none" cap="none" strike="noStrike">
                <a:solidFill>
                  <a:schemeClr val="dk1"/>
                </a:solidFill>
                <a:latin typeface="Arial"/>
                <a:ea typeface="Arial"/>
                <a:cs typeface="Arial"/>
                <a:sym typeface="Arial"/>
              </a:rPr>
              <a:t>In the CLEWs++ concept, </a:t>
            </a:r>
            <a:r>
              <a:rPr b="1" i="0" lang="sv-SE" sz="1150" u="none" cap="none" strike="noStrike">
                <a:solidFill>
                  <a:schemeClr val="dk1"/>
                </a:solidFill>
                <a:latin typeface="Arial"/>
                <a:ea typeface="Arial"/>
                <a:cs typeface="Arial"/>
                <a:sym typeface="Arial"/>
              </a:rPr>
              <a:t>transmission and distribution are typically modelled in an aggregated fashion.</a:t>
            </a:r>
            <a:r>
              <a:rPr b="0" i="0" lang="sv-SE" sz="1150" u="none" cap="none" strike="noStrike">
                <a:solidFill>
                  <a:schemeClr val="dk1"/>
                </a:solidFill>
                <a:latin typeface="Arial"/>
                <a:ea typeface="Arial"/>
                <a:cs typeface="Arial"/>
                <a:sym typeface="Arial"/>
              </a:rPr>
              <a:t> In more detailed models someone could build transmission and distribution separately if they wanted to represent this in more detail. Those technologies have a capital cost, fixed cost, and operational life with values found from literature.</a:t>
            </a:r>
            <a:endParaRPr b="0" i="0" sz="1150" u="none" cap="none" strike="noStrike">
              <a:solidFill>
                <a:schemeClr val="dk1"/>
              </a:solidFill>
              <a:latin typeface="Arial"/>
              <a:ea typeface="Arial"/>
              <a:cs typeface="Arial"/>
              <a:sym typeface="Arial"/>
            </a:endParaRPr>
          </a:p>
          <a:p>
            <a:pPr indent="-298450" lvl="0" marL="457200" marR="0" rtl="0" algn="l">
              <a:lnSpc>
                <a:spcPct val="100000"/>
              </a:lnSpc>
              <a:spcBef>
                <a:spcPts val="500"/>
              </a:spcBef>
              <a:spcAft>
                <a:spcPts val="0"/>
              </a:spcAft>
              <a:buClr>
                <a:schemeClr val="dk1"/>
              </a:buClr>
              <a:buSzPts val="1100"/>
              <a:buFont typeface="Arial"/>
              <a:buChar char="❑"/>
            </a:pPr>
            <a:r>
              <a:rPr b="0" i="0" lang="sv-SE" sz="1150" u="none" cap="none" strike="noStrike">
                <a:solidFill>
                  <a:schemeClr val="dk1"/>
                </a:solidFill>
                <a:latin typeface="Arial"/>
                <a:ea typeface="Arial"/>
                <a:cs typeface="Arial"/>
                <a:sym typeface="Arial"/>
              </a:rPr>
              <a:t>The model takes</a:t>
            </a:r>
            <a:r>
              <a:rPr b="1" i="0" lang="sv-SE" sz="1150" u="none" cap="none" strike="noStrike">
                <a:solidFill>
                  <a:schemeClr val="dk1"/>
                </a:solidFill>
                <a:latin typeface="Arial"/>
                <a:ea typeface="Arial"/>
                <a:cs typeface="Arial"/>
                <a:sym typeface="Arial"/>
              </a:rPr>
              <a:t> </a:t>
            </a:r>
            <a:r>
              <a:rPr b="0" i="0" lang="sv-SE" sz="1150" u="none" cap="none" strike="noStrike">
                <a:solidFill>
                  <a:schemeClr val="dk1"/>
                </a:solidFill>
                <a:latin typeface="Arial"/>
                <a:ea typeface="Arial"/>
                <a:cs typeface="Arial"/>
                <a:sym typeface="Arial"/>
              </a:rPr>
              <a:t>all the </a:t>
            </a:r>
            <a:r>
              <a:rPr b="1" i="0" lang="sv-SE" sz="1150" u="none" cap="none" strike="noStrike">
                <a:solidFill>
                  <a:schemeClr val="dk1"/>
                </a:solidFill>
                <a:latin typeface="Arial"/>
                <a:ea typeface="Arial"/>
                <a:cs typeface="Arial"/>
                <a:sym typeface="Arial"/>
              </a:rPr>
              <a:t>electricity produced from the power plants and CHPs as an input for the transmission and distribution technology</a:t>
            </a:r>
            <a:r>
              <a:rPr b="0" i="0" lang="sv-SE" sz="1150" u="none" cap="none" strike="noStrike">
                <a:solidFill>
                  <a:schemeClr val="dk1"/>
                </a:solidFill>
                <a:latin typeface="Arial"/>
                <a:ea typeface="Arial"/>
                <a:cs typeface="Arial"/>
                <a:sym typeface="Arial"/>
              </a:rPr>
              <a:t> which then </a:t>
            </a:r>
            <a:r>
              <a:rPr b="1" i="0" lang="sv-SE" sz="1150" u="none" cap="none" strike="noStrike">
                <a:solidFill>
                  <a:schemeClr val="dk1"/>
                </a:solidFill>
                <a:latin typeface="Arial"/>
                <a:ea typeface="Arial"/>
                <a:cs typeface="Arial"/>
                <a:sym typeface="Arial"/>
              </a:rPr>
              <a:t>produces an electricity output. </a:t>
            </a:r>
            <a:endParaRPr b="1" i="0" sz="1150" u="none" cap="none" strike="noStrike">
              <a:solidFill>
                <a:schemeClr val="dk1"/>
              </a:solidFill>
              <a:latin typeface="Arial"/>
              <a:ea typeface="Arial"/>
              <a:cs typeface="Arial"/>
              <a:sym typeface="Arial"/>
            </a:endParaRPr>
          </a:p>
          <a:p>
            <a:pPr indent="-298450" lvl="0" marL="457200" marR="0" rtl="0" algn="l">
              <a:lnSpc>
                <a:spcPct val="100000"/>
              </a:lnSpc>
              <a:spcBef>
                <a:spcPts val="500"/>
              </a:spcBef>
              <a:spcAft>
                <a:spcPts val="0"/>
              </a:spcAft>
              <a:buClr>
                <a:schemeClr val="dk1"/>
              </a:buClr>
              <a:buSzPts val="1100"/>
              <a:buFont typeface="Arial"/>
              <a:buChar char="❑"/>
            </a:pPr>
            <a:r>
              <a:rPr b="0" i="0" lang="sv-SE" sz="1150" u="none" cap="none" strike="noStrike">
                <a:solidFill>
                  <a:schemeClr val="dk1"/>
                </a:solidFill>
                <a:latin typeface="Arial"/>
                <a:ea typeface="Arial"/>
                <a:cs typeface="Arial"/>
                <a:sym typeface="Arial"/>
              </a:rPr>
              <a:t>The input activity ratio of the transmission and distribution technology is calculated as the </a:t>
            </a:r>
            <a:r>
              <a:rPr b="1" i="0" lang="sv-SE" sz="1150" u="none" cap="none" strike="noStrike">
                <a:solidFill>
                  <a:schemeClr val="dk1"/>
                </a:solidFill>
                <a:latin typeface="Arial"/>
                <a:ea typeface="Arial"/>
                <a:cs typeface="Arial"/>
                <a:sym typeface="Arial"/>
              </a:rPr>
              <a:t>fraction of the total electricity generated by all plants in the first year over the total electricity consumption</a:t>
            </a:r>
            <a:r>
              <a:rPr b="0" i="0" lang="sv-SE" sz="1150" u="none" cap="none" strike="noStrike">
                <a:solidFill>
                  <a:schemeClr val="dk1"/>
                </a:solidFill>
                <a:latin typeface="Arial"/>
                <a:ea typeface="Arial"/>
                <a:cs typeface="Arial"/>
                <a:sym typeface="Arial"/>
              </a:rPr>
              <a:t> that is explicitly represented in the model. This parameter can be adjusted over time to reflect changes in network performance, such as reductions in transmission and distribution losses. In addition, the model structure allows for differentiation of losses across sectors, recognising that different types of consumers (e.g. industry vs residential) may be associated with different network loss profiles.This output electricity then goes into distinct transmission for each sub-sector.</a:t>
            </a:r>
            <a:endParaRPr b="0" i="0" sz="1150" u="none" cap="none" strike="noStrike">
              <a:solidFill>
                <a:schemeClr val="dk1"/>
              </a:solidFill>
              <a:latin typeface="Arial"/>
              <a:ea typeface="Arial"/>
              <a:cs typeface="Arial"/>
              <a:sym typeface="Arial"/>
            </a:endParaRPr>
          </a:p>
          <a:p>
            <a:pPr indent="-298450" lvl="0" marL="457200" marR="0" rtl="0" algn="l">
              <a:lnSpc>
                <a:spcPct val="100000"/>
              </a:lnSpc>
              <a:spcBef>
                <a:spcPts val="500"/>
              </a:spcBef>
              <a:spcAft>
                <a:spcPts val="0"/>
              </a:spcAft>
              <a:buClr>
                <a:schemeClr val="dk1"/>
              </a:buClr>
              <a:buSzPts val="1100"/>
              <a:buFont typeface="Arial"/>
              <a:buChar char="❑"/>
            </a:pPr>
            <a:r>
              <a:rPr b="0" i="0" lang="sv-SE" sz="1150" u="none" cap="none" strike="noStrike">
                <a:solidFill>
                  <a:schemeClr val="dk1"/>
                </a:solidFill>
                <a:latin typeface="Arial"/>
                <a:ea typeface="Arial"/>
                <a:cs typeface="Arial"/>
                <a:sym typeface="Arial"/>
              </a:rPr>
              <a:t>The aggregation shown in the figure is done for two main reasons:</a:t>
            </a:r>
            <a:endParaRPr b="0" i="0" sz="1150" u="none" cap="none" strike="noStrike">
              <a:solidFill>
                <a:schemeClr val="dk1"/>
              </a:solidFill>
              <a:latin typeface="Arial"/>
              <a:ea typeface="Arial"/>
              <a:cs typeface="Arial"/>
              <a:sym typeface="Arial"/>
            </a:endParaRPr>
          </a:p>
          <a:p>
            <a:pPr indent="-179998" lvl="0" marL="630000" marR="0" rtl="0" algn="l">
              <a:lnSpc>
                <a:spcPct val="100000"/>
              </a:lnSpc>
              <a:spcBef>
                <a:spcPts val="500"/>
              </a:spcBef>
              <a:spcAft>
                <a:spcPts val="0"/>
              </a:spcAft>
              <a:buClr>
                <a:srgbClr val="000000"/>
              </a:buClr>
              <a:buSzPts val="1200"/>
              <a:buFont typeface="Arial"/>
              <a:buNone/>
            </a:pPr>
            <a:r>
              <a:rPr b="0" i="0" lang="sv-SE" sz="1150" u="none" cap="none" strike="noStrike">
                <a:solidFill>
                  <a:schemeClr val="dk1"/>
                </a:solidFill>
                <a:latin typeface="Arial"/>
                <a:ea typeface="Arial"/>
                <a:cs typeface="Arial"/>
                <a:sym typeface="Arial"/>
              </a:rPr>
              <a:t>1. If the modeller desired, they could </a:t>
            </a:r>
            <a:r>
              <a:rPr b="1" i="0" lang="sv-SE" sz="1150" u="none" cap="none" strike="noStrike">
                <a:solidFill>
                  <a:schemeClr val="dk1"/>
                </a:solidFill>
                <a:latin typeface="Arial"/>
                <a:ea typeface="Arial"/>
                <a:cs typeface="Arial"/>
                <a:sym typeface="Arial"/>
              </a:rPr>
              <a:t>represent the unique transmission and distribution costs and losses of each sector.</a:t>
            </a:r>
            <a:endParaRPr b="1" i="0" sz="1150" u="none" cap="none" strike="noStrike">
              <a:solidFill>
                <a:schemeClr val="dk1"/>
              </a:solidFill>
              <a:latin typeface="Arial"/>
              <a:ea typeface="Arial"/>
              <a:cs typeface="Arial"/>
              <a:sym typeface="Arial"/>
            </a:endParaRPr>
          </a:p>
          <a:p>
            <a:pPr indent="-179998" lvl="0" marL="630000" marR="0" rtl="0" algn="l">
              <a:lnSpc>
                <a:spcPct val="100000"/>
              </a:lnSpc>
              <a:spcBef>
                <a:spcPts val="0"/>
              </a:spcBef>
              <a:spcAft>
                <a:spcPts val="0"/>
              </a:spcAft>
              <a:buClr>
                <a:srgbClr val="000000"/>
              </a:buClr>
              <a:buSzPts val="1200"/>
              <a:buFont typeface="Arial"/>
              <a:buNone/>
            </a:pPr>
            <a:r>
              <a:rPr b="0" i="0" lang="sv-SE" sz="1150" u="none" cap="none" strike="noStrike">
                <a:solidFill>
                  <a:schemeClr val="dk1"/>
                </a:solidFill>
                <a:latin typeface="Arial"/>
                <a:ea typeface="Arial"/>
                <a:cs typeface="Arial"/>
                <a:sym typeface="Arial"/>
              </a:rPr>
              <a:t>2. For accounting purposes, having a transmission and distribution technology for each sector </a:t>
            </a:r>
            <a:r>
              <a:rPr b="1" i="0" lang="sv-SE" sz="1150" u="none" cap="none" strike="noStrike">
                <a:solidFill>
                  <a:schemeClr val="dk1"/>
                </a:solidFill>
                <a:latin typeface="Arial"/>
                <a:ea typeface="Arial"/>
                <a:cs typeface="Arial"/>
                <a:sym typeface="Arial"/>
              </a:rPr>
              <a:t>allows electricity consumption to be directly tracked through the activity of these technologies </a:t>
            </a:r>
            <a:r>
              <a:rPr b="0" i="0" lang="sv-SE" sz="1150" u="none" cap="none" strike="noStrike">
                <a:solidFill>
                  <a:schemeClr val="dk1"/>
                </a:solidFill>
                <a:latin typeface="Arial"/>
                <a:ea typeface="Arial"/>
                <a:cs typeface="Arial"/>
                <a:sym typeface="Arial"/>
              </a:rPr>
              <a:t>(alternatively, this can also be inferred from sectoral demand inputs).</a:t>
            </a:r>
            <a:endParaRPr b="1" i="0" sz="1150" u="none" cap="none" strike="noStrike">
              <a:solidFill>
                <a:schemeClr val="dk1"/>
              </a:solidFill>
              <a:latin typeface="Arial"/>
              <a:ea typeface="Arial"/>
              <a:cs typeface="Arial"/>
              <a:sym typeface="Arial"/>
            </a:endParaRPr>
          </a:p>
          <a:p>
            <a:pPr indent="-298450" lvl="0" marL="457200" marR="0" rtl="0" algn="l">
              <a:lnSpc>
                <a:spcPct val="100000"/>
              </a:lnSpc>
              <a:spcBef>
                <a:spcPts val="500"/>
              </a:spcBef>
              <a:spcAft>
                <a:spcPts val="0"/>
              </a:spcAft>
              <a:buClr>
                <a:schemeClr val="dk1"/>
              </a:buClr>
              <a:buSzPts val="1100"/>
              <a:buFont typeface="Arial"/>
              <a:buChar char="❏"/>
            </a:pPr>
            <a:r>
              <a:rPr b="0" i="0" lang="sv-SE" sz="1150" u="none" cap="none" strike="noStrike">
                <a:solidFill>
                  <a:schemeClr val="dk1"/>
                </a:solidFill>
                <a:latin typeface="Arial"/>
                <a:ea typeface="Arial"/>
                <a:cs typeface="Arial"/>
                <a:sym typeface="Arial"/>
              </a:rPr>
              <a:t>The representation assumes unidirectional electricity flows. However, CLEWs++ can also model </a:t>
            </a:r>
            <a:r>
              <a:rPr b="1" i="0" lang="sv-SE" sz="1150" u="none" cap="none" strike="noStrike">
                <a:solidFill>
                  <a:schemeClr val="dk1"/>
                </a:solidFill>
                <a:latin typeface="Arial"/>
                <a:ea typeface="Arial"/>
                <a:cs typeface="Arial"/>
                <a:sym typeface="Arial"/>
              </a:rPr>
              <a:t>bidirectional flows</a:t>
            </a:r>
            <a:r>
              <a:rPr b="0" i="0" lang="sv-SE" sz="1150" u="none" cap="none" strike="noStrike">
                <a:solidFill>
                  <a:schemeClr val="dk1"/>
                </a:solidFill>
                <a:latin typeface="Arial"/>
                <a:ea typeface="Arial"/>
                <a:cs typeface="Arial"/>
                <a:sym typeface="Arial"/>
              </a:rPr>
              <a:t> (e.g. prosumers exporting to the grid and distributed storage).</a:t>
            </a:r>
            <a:endParaRPr b="0" i="0" sz="1150" u="none" cap="none" strike="noStrike">
              <a:solidFill>
                <a:schemeClr val="dk1"/>
              </a:solidFill>
              <a:latin typeface="Arial"/>
              <a:ea typeface="Arial"/>
              <a:cs typeface="Arial"/>
              <a:sym typeface="Arial"/>
            </a:endParaRPr>
          </a:p>
        </p:txBody>
      </p:sp>
      <p:sp>
        <p:nvSpPr>
          <p:cNvPr id="380" name="Google Shape;380;g3dc49240aa4_0_272"/>
          <p:cNvSpPr/>
          <p:nvPr/>
        </p:nvSpPr>
        <p:spPr>
          <a:xfrm>
            <a:off x="918500" y="2590200"/>
            <a:ext cx="1688700" cy="639000"/>
          </a:xfrm>
          <a:prstGeom prst="roundRect">
            <a:avLst>
              <a:gd fmla="val 16667" name="adj"/>
            </a:avLst>
          </a:prstGeom>
          <a:solidFill>
            <a:srgbClr val="6C0819"/>
          </a:solidFill>
          <a:ln cap="flat" cmpd="sng" w="30100">
            <a:solidFill>
              <a:srgbClr val="000D2C"/>
            </a:solidFill>
            <a:prstDash val="solid"/>
            <a:round/>
            <a:headEnd len="sm" w="sm" type="none"/>
            <a:tailEnd len="sm" w="sm" type="none"/>
          </a:ln>
        </p:spPr>
        <p:txBody>
          <a:bodyPr anchorCtr="0" anchor="ctr" bIns="54100" lIns="108250" spcFirstLastPara="1" rIns="108250" wrap="square" tIns="54100">
            <a:noAutofit/>
          </a:bodyPr>
          <a:lstStyle/>
          <a:p>
            <a:pPr indent="0" lvl="0" marL="0" marR="0" rtl="0" algn="ctr">
              <a:lnSpc>
                <a:spcPct val="100000"/>
              </a:lnSpc>
              <a:spcBef>
                <a:spcPts val="0"/>
              </a:spcBef>
              <a:spcAft>
                <a:spcPts val="0"/>
              </a:spcAft>
              <a:buClr>
                <a:srgbClr val="000000"/>
              </a:buClr>
              <a:buSzPts val="1598"/>
              <a:buFont typeface="Arial"/>
              <a:buNone/>
            </a:pPr>
            <a:r>
              <a:rPr b="0" i="0" lang="sv-SE" sz="1298" u="none" cap="none" strike="noStrike">
                <a:solidFill>
                  <a:srgbClr val="FFFFFF"/>
                </a:solidFill>
                <a:latin typeface="Arial"/>
                <a:ea typeface="Arial"/>
                <a:cs typeface="Arial"/>
                <a:sym typeface="Arial"/>
              </a:rPr>
              <a:t>Electricity transmission and distribution</a:t>
            </a:r>
            <a:endParaRPr b="0" i="0" sz="1298" u="none" cap="none" strike="noStrike">
              <a:solidFill>
                <a:srgbClr val="000000"/>
              </a:solidFill>
              <a:latin typeface="Arial"/>
              <a:ea typeface="Arial"/>
              <a:cs typeface="Arial"/>
              <a:sym typeface="Arial"/>
            </a:endParaRPr>
          </a:p>
        </p:txBody>
      </p:sp>
      <p:cxnSp>
        <p:nvCxnSpPr>
          <p:cNvPr id="381" name="Google Shape;381;g3dc49240aa4_0_272"/>
          <p:cNvCxnSpPr/>
          <p:nvPr/>
        </p:nvCxnSpPr>
        <p:spPr>
          <a:xfrm>
            <a:off x="300251" y="2914052"/>
            <a:ext cx="618300" cy="0"/>
          </a:xfrm>
          <a:prstGeom prst="straightConnector1">
            <a:avLst/>
          </a:prstGeom>
          <a:noFill/>
          <a:ln cap="flat" cmpd="sng" w="27750">
            <a:solidFill>
              <a:srgbClr val="6C0819"/>
            </a:solidFill>
            <a:prstDash val="solid"/>
            <a:round/>
            <a:headEnd len="sm" w="sm" type="none"/>
            <a:tailEnd len="med" w="med" type="triangle"/>
          </a:ln>
          <a:effectLst>
            <a:outerShdw blurRad="47358" rotWithShape="0" dir="5400000" dist="23680">
              <a:srgbClr val="000000">
                <a:alpha val="36470"/>
              </a:srgbClr>
            </a:outerShdw>
          </a:effectLst>
        </p:spPr>
      </p:cxnSp>
      <p:cxnSp>
        <p:nvCxnSpPr>
          <p:cNvPr id="382" name="Google Shape;382;g3dc49240aa4_0_272"/>
          <p:cNvCxnSpPr>
            <a:stCxn id="380" idx="3"/>
          </p:cNvCxnSpPr>
          <p:nvPr/>
        </p:nvCxnSpPr>
        <p:spPr>
          <a:xfrm flipH="1" rot="10800000">
            <a:off x="2607200" y="2904900"/>
            <a:ext cx="528900" cy="4800"/>
          </a:xfrm>
          <a:prstGeom prst="straightConnector1">
            <a:avLst/>
          </a:prstGeom>
          <a:noFill/>
          <a:ln cap="flat" cmpd="sng" w="27750">
            <a:solidFill>
              <a:srgbClr val="6C0819"/>
            </a:solidFill>
            <a:prstDash val="solid"/>
            <a:round/>
            <a:headEnd len="sm" w="sm" type="none"/>
            <a:tailEnd len="sm" w="sm" type="none"/>
          </a:ln>
          <a:effectLst>
            <a:outerShdw blurRad="47358" rotWithShape="0" dir="5400000" dist="23680">
              <a:srgbClr val="000000">
                <a:alpha val="36470"/>
              </a:srgbClr>
            </a:outerShdw>
          </a:effectLst>
        </p:spPr>
      </p:cxnSp>
      <p:sp>
        <p:nvSpPr>
          <p:cNvPr id="383" name="Google Shape;383;g3dc49240aa4_0_272"/>
          <p:cNvSpPr txBox="1"/>
          <p:nvPr/>
        </p:nvSpPr>
        <p:spPr>
          <a:xfrm>
            <a:off x="171225" y="2590294"/>
            <a:ext cx="719400" cy="318600"/>
          </a:xfrm>
          <a:prstGeom prst="rect">
            <a:avLst/>
          </a:prstGeom>
          <a:noFill/>
          <a:ln>
            <a:noFill/>
          </a:ln>
        </p:spPr>
        <p:txBody>
          <a:bodyPr anchorCtr="0" anchor="t" bIns="54100" lIns="108250" spcFirstLastPara="1" rIns="108250" wrap="square" tIns="54100">
            <a:spAutoFit/>
          </a:bodyPr>
          <a:lstStyle/>
          <a:p>
            <a:pPr indent="0" lvl="0" marL="0" marR="0" rtl="0" algn="ctr">
              <a:lnSpc>
                <a:spcPct val="100000"/>
              </a:lnSpc>
              <a:spcBef>
                <a:spcPts val="0"/>
              </a:spcBef>
              <a:spcAft>
                <a:spcPts val="0"/>
              </a:spcAft>
              <a:buClr>
                <a:srgbClr val="000000"/>
              </a:buClr>
              <a:buSzPts val="1420"/>
              <a:buFont typeface="Arial"/>
              <a:buNone/>
            </a:pPr>
            <a:r>
              <a:rPr b="0" i="0" lang="sv-SE" sz="1359" u="none" cap="none" strike="noStrike">
                <a:solidFill>
                  <a:srgbClr val="000000"/>
                </a:solidFill>
                <a:latin typeface="Arial"/>
                <a:ea typeface="Arial"/>
                <a:cs typeface="Arial"/>
                <a:sym typeface="Arial"/>
              </a:rPr>
              <a:t>A</a:t>
            </a:r>
            <a:endParaRPr b="0" i="0" sz="1359" u="none" cap="none" strike="noStrike">
              <a:solidFill>
                <a:srgbClr val="000000"/>
              </a:solidFill>
              <a:latin typeface="Arial"/>
              <a:ea typeface="Arial"/>
              <a:cs typeface="Arial"/>
              <a:sym typeface="Arial"/>
            </a:endParaRPr>
          </a:p>
        </p:txBody>
      </p:sp>
      <p:cxnSp>
        <p:nvCxnSpPr>
          <p:cNvPr id="384" name="Google Shape;384;g3dc49240aa4_0_272"/>
          <p:cNvCxnSpPr/>
          <p:nvPr/>
        </p:nvCxnSpPr>
        <p:spPr>
          <a:xfrm>
            <a:off x="3121567" y="2908931"/>
            <a:ext cx="0" cy="639000"/>
          </a:xfrm>
          <a:prstGeom prst="straightConnector1">
            <a:avLst/>
          </a:prstGeom>
          <a:noFill/>
          <a:ln cap="flat" cmpd="sng" w="34300">
            <a:solidFill>
              <a:srgbClr val="6C0819"/>
            </a:solidFill>
            <a:prstDash val="solid"/>
            <a:round/>
            <a:headEnd len="sm" w="sm" type="none"/>
            <a:tailEnd len="sm" w="sm" type="none"/>
          </a:ln>
          <a:effectLst>
            <a:outerShdw blurRad="38549" rotWithShape="0" dir="5400000" dist="19275">
              <a:srgbClr val="000000">
                <a:alpha val="36470"/>
              </a:srgbClr>
            </a:outerShdw>
          </a:effectLst>
        </p:spPr>
      </p:cxnSp>
      <p:cxnSp>
        <p:nvCxnSpPr>
          <p:cNvPr id="385" name="Google Shape;385;g3dc49240aa4_0_272"/>
          <p:cNvCxnSpPr/>
          <p:nvPr/>
        </p:nvCxnSpPr>
        <p:spPr>
          <a:xfrm>
            <a:off x="3121567" y="2273719"/>
            <a:ext cx="0" cy="639000"/>
          </a:xfrm>
          <a:prstGeom prst="straightConnector1">
            <a:avLst/>
          </a:prstGeom>
          <a:noFill/>
          <a:ln cap="flat" cmpd="sng" w="34300">
            <a:solidFill>
              <a:srgbClr val="6C0819"/>
            </a:solidFill>
            <a:prstDash val="solid"/>
            <a:round/>
            <a:headEnd len="sm" w="sm" type="none"/>
            <a:tailEnd len="sm" w="sm" type="none"/>
          </a:ln>
          <a:effectLst>
            <a:outerShdw blurRad="38549" rotWithShape="0" dir="5400000" dist="19275">
              <a:srgbClr val="000000">
                <a:alpha val="36470"/>
              </a:srgbClr>
            </a:outerShdw>
          </a:effectLst>
        </p:spPr>
      </p:cxnSp>
      <p:cxnSp>
        <p:nvCxnSpPr>
          <p:cNvPr id="386" name="Google Shape;386;g3dc49240aa4_0_272"/>
          <p:cNvCxnSpPr/>
          <p:nvPr/>
        </p:nvCxnSpPr>
        <p:spPr>
          <a:xfrm>
            <a:off x="3117700" y="2908951"/>
            <a:ext cx="528900" cy="0"/>
          </a:xfrm>
          <a:prstGeom prst="straightConnector1">
            <a:avLst/>
          </a:prstGeom>
          <a:noFill/>
          <a:ln cap="flat" cmpd="sng" w="27525">
            <a:solidFill>
              <a:srgbClr val="6C0819"/>
            </a:solidFill>
            <a:prstDash val="solid"/>
            <a:round/>
            <a:headEnd len="sm" w="sm" type="none"/>
            <a:tailEnd len="med" w="med" type="triangle"/>
          </a:ln>
          <a:effectLst>
            <a:outerShdw blurRad="38549" rotWithShape="0" dir="5400000" dist="19275">
              <a:srgbClr val="000000">
                <a:alpha val="36470"/>
              </a:srgbClr>
            </a:outerShdw>
          </a:effectLst>
        </p:spPr>
      </p:cxnSp>
      <p:cxnSp>
        <p:nvCxnSpPr>
          <p:cNvPr id="387" name="Google Shape;387;g3dc49240aa4_0_272"/>
          <p:cNvCxnSpPr/>
          <p:nvPr/>
        </p:nvCxnSpPr>
        <p:spPr>
          <a:xfrm>
            <a:off x="3117700" y="3547926"/>
            <a:ext cx="528900" cy="0"/>
          </a:xfrm>
          <a:prstGeom prst="straightConnector1">
            <a:avLst/>
          </a:prstGeom>
          <a:noFill/>
          <a:ln cap="flat" cmpd="sng" w="27525">
            <a:solidFill>
              <a:srgbClr val="6C0819"/>
            </a:solidFill>
            <a:prstDash val="solid"/>
            <a:round/>
            <a:headEnd len="sm" w="sm" type="none"/>
            <a:tailEnd len="med" w="med" type="triangle"/>
          </a:ln>
          <a:effectLst>
            <a:outerShdw blurRad="38549" rotWithShape="0" dir="5400000" dist="19275">
              <a:srgbClr val="000000">
                <a:alpha val="36470"/>
              </a:srgbClr>
            </a:outerShdw>
          </a:effectLst>
        </p:spPr>
      </p:cxnSp>
      <p:cxnSp>
        <p:nvCxnSpPr>
          <p:cNvPr id="388" name="Google Shape;388;g3dc49240aa4_0_272"/>
          <p:cNvCxnSpPr/>
          <p:nvPr/>
        </p:nvCxnSpPr>
        <p:spPr>
          <a:xfrm>
            <a:off x="3117700" y="2280169"/>
            <a:ext cx="528900" cy="0"/>
          </a:xfrm>
          <a:prstGeom prst="straightConnector1">
            <a:avLst/>
          </a:prstGeom>
          <a:noFill/>
          <a:ln cap="flat" cmpd="sng" w="27525">
            <a:solidFill>
              <a:srgbClr val="6C0819"/>
            </a:solidFill>
            <a:prstDash val="solid"/>
            <a:round/>
            <a:headEnd len="sm" w="sm" type="none"/>
            <a:tailEnd len="med" w="med" type="triangle"/>
          </a:ln>
          <a:effectLst>
            <a:outerShdw blurRad="38549" rotWithShape="0" dir="5400000" dist="19275">
              <a:srgbClr val="000000">
                <a:alpha val="36470"/>
              </a:srgbClr>
            </a:outerShdw>
          </a:effectLst>
        </p:spPr>
      </p:cxnSp>
      <p:sp>
        <p:nvSpPr>
          <p:cNvPr id="389" name="Google Shape;389;g3dc49240aa4_0_272"/>
          <p:cNvSpPr/>
          <p:nvPr/>
        </p:nvSpPr>
        <p:spPr>
          <a:xfrm>
            <a:off x="3665099" y="2052646"/>
            <a:ext cx="2150100" cy="499500"/>
          </a:xfrm>
          <a:prstGeom prst="roundRect">
            <a:avLst>
              <a:gd fmla="val 16667" name="adj"/>
            </a:avLst>
          </a:prstGeom>
          <a:solidFill>
            <a:srgbClr val="6C0819"/>
          </a:solidFill>
          <a:ln cap="flat" cmpd="sng" w="30100">
            <a:solidFill>
              <a:srgbClr val="000D2C"/>
            </a:solidFill>
            <a:prstDash val="solid"/>
            <a:round/>
            <a:headEnd len="sm" w="sm" type="none"/>
            <a:tailEnd len="sm" w="sm" type="none"/>
          </a:ln>
        </p:spPr>
        <p:txBody>
          <a:bodyPr anchorCtr="0" anchor="ctr" bIns="54100" lIns="108250" spcFirstLastPara="1" rIns="108250" wrap="square" tIns="54100">
            <a:noAutofit/>
          </a:bodyPr>
          <a:lstStyle/>
          <a:p>
            <a:pPr indent="0" lvl="0" marL="0" marR="0" rtl="0" algn="ctr">
              <a:lnSpc>
                <a:spcPct val="100000"/>
              </a:lnSpc>
              <a:spcBef>
                <a:spcPts val="0"/>
              </a:spcBef>
              <a:spcAft>
                <a:spcPts val="0"/>
              </a:spcAft>
              <a:buClr>
                <a:srgbClr val="000000"/>
              </a:buClr>
              <a:buSzPts val="1598"/>
              <a:buFont typeface="Arial"/>
              <a:buNone/>
            </a:pPr>
            <a:r>
              <a:rPr b="0" i="0" lang="sv-SE" sz="1298" u="none" cap="none" strike="noStrike">
                <a:solidFill>
                  <a:srgbClr val="FFFFFF"/>
                </a:solidFill>
                <a:latin typeface="Arial"/>
                <a:ea typeface="Arial"/>
                <a:cs typeface="Arial"/>
                <a:sym typeface="Arial"/>
              </a:rPr>
              <a:t>Transmission and distribution for services</a:t>
            </a:r>
            <a:endParaRPr b="0" i="0" sz="1298" u="none" cap="none" strike="noStrike">
              <a:solidFill>
                <a:srgbClr val="FFFFFF"/>
              </a:solidFill>
              <a:latin typeface="Arial"/>
              <a:ea typeface="Arial"/>
              <a:cs typeface="Arial"/>
              <a:sym typeface="Arial"/>
            </a:endParaRPr>
          </a:p>
        </p:txBody>
      </p:sp>
      <p:sp>
        <p:nvSpPr>
          <p:cNvPr id="390" name="Google Shape;390;g3dc49240aa4_0_272"/>
          <p:cNvSpPr/>
          <p:nvPr/>
        </p:nvSpPr>
        <p:spPr>
          <a:xfrm>
            <a:off x="3665099" y="2664304"/>
            <a:ext cx="2150100" cy="499500"/>
          </a:xfrm>
          <a:prstGeom prst="roundRect">
            <a:avLst>
              <a:gd fmla="val 16667" name="adj"/>
            </a:avLst>
          </a:prstGeom>
          <a:solidFill>
            <a:srgbClr val="6C0819"/>
          </a:solidFill>
          <a:ln cap="flat" cmpd="sng" w="30100">
            <a:solidFill>
              <a:srgbClr val="000D2C"/>
            </a:solidFill>
            <a:prstDash val="solid"/>
            <a:round/>
            <a:headEnd len="sm" w="sm" type="none"/>
            <a:tailEnd len="sm" w="sm" type="none"/>
          </a:ln>
        </p:spPr>
        <p:txBody>
          <a:bodyPr anchorCtr="0" anchor="ctr" bIns="54100" lIns="108250" spcFirstLastPara="1" rIns="108250" wrap="square" tIns="54100">
            <a:noAutofit/>
          </a:bodyPr>
          <a:lstStyle/>
          <a:p>
            <a:pPr indent="0" lvl="0" marL="0" marR="0" rtl="0" algn="ctr">
              <a:lnSpc>
                <a:spcPct val="100000"/>
              </a:lnSpc>
              <a:spcBef>
                <a:spcPts val="0"/>
              </a:spcBef>
              <a:spcAft>
                <a:spcPts val="0"/>
              </a:spcAft>
              <a:buClr>
                <a:srgbClr val="000000"/>
              </a:buClr>
              <a:buSzPts val="1598"/>
              <a:buFont typeface="Arial"/>
              <a:buNone/>
            </a:pPr>
            <a:r>
              <a:rPr b="0" i="0" lang="sv-SE" sz="1298" u="none" cap="none" strike="noStrike">
                <a:solidFill>
                  <a:srgbClr val="FFFFFF"/>
                </a:solidFill>
                <a:latin typeface="Arial"/>
                <a:ea typeface="Arial"/>
                <a:cs typeface="Arial"/>
                <a:sym typeface="Arial"/>
              </a:rPr>
              <a:t>Transmission and distribution for agriculture</a:t>
            </a:r>
            <a:endParaRPr b="0" i="0" sz="1298" u="none" cap="none" strike="noStrike">
              <a:solidFill>
                <a:srgbClr val="000000"/>
              </a:solidFill>
              <a:latin typeface="Arial"/>
              <a:ea typeface="Arial"/>
              <a:cs typeface="Arial"/>
              <a:sym typeface="Arial"/>
            </a:endParaRPr>
          </a:p>
        </p:txBody>
      </p:sp>
      <p:cxnSp>
        <p:nvCxnSpPr>
          <p:cNvPr id="391" name="Google Shape;391;g3dc49240aa4_0_272"/>
          <p:cNvCxnSpPr/>
          <p:nvPr/>
        </p:nvCxnSpPr>
        <p:spPr>
          <a:xfrm>
            <a:off x="3121567" y="1660277"/>
            <a:ext cx="0" cy="639000"/>
          </a:xfrm>
          <a:prstGeom prst="straightConnector1">
            <a:avLst/>
          </a:prstGeom>
          <a:noFill/>
          <a:ln cap="flat" cmpd="sng" w="34300">
            <a:solidFill>
              <a:srgbClr val="6C0819"/>
            </a:solidFill>
            <a:prstDash val="solid"/>
            <a:round/>
            <a:headEnd len="sm" w="sm" type="none"/>
            <a:tailEnd len="sm" w="sm" type="none"/>
          </a:ln>
          <a:effectLst>
            <a:outerShdw blurRad="38549" rotWithShape="0" dir="5400000" dist="19275">
              <a:srgbClr val="000000">
                <a:alpha val="36470"/>
              </a:srgbClr>
            </a:outerShdw>
          </a:effectLst>
        </p:spPr>
      </p:cxnSp>
      <p:cxnSp>
        <p:nvCxnSpPr>
          <p:cNvPr id="392" name="Google Shape;392;g3dc49240aa4_0_272"/>
          <p:cNvCxnSpPr/>
          <p:nvPr/>
        </p:nvCxnSpPr>
        <p:spPr>
          <a:xfrm>
            <a:off x="3117700" y="1666725"/>
            <a:ext cx="528900" cy="0"/>
          </a:xfrm>
          <a:prstGeom prst="straightConnector1">
            <a:avLst/>
          </a:prstGeom>
          <a:noFill/>
          <a:ln cap="flat" cmpd="sng" w="27525">
            <a:solidFill>
              <a:srgbClr val="6C0819"/>
            </a:solidFill>
            <a:prstDash val="solid"/>
            <a:round/>
            <a:headEnd len="sm" w="sm" type="none"/>
            <a:tailEnd len="med" w="med" type="triangle"/>
          </a:ln>
          <a:effectLst>
            <a:outerShdw blurRad="38549" rotWithShape="0" dir="5400000" dist="19275">
              <a:srgbClr val="000000">
                <a:alpha val="36470"/>
              </a:srgbClr>
            </a:outerShdw>
          </a:effectLst>
        </p:spPr>
      </p:cxnSp>
      <p:sp>
        <p:nvSpPr>
          <p:cNvPr id="393" name="Google Shape;393;g3dc49240aa4_0_272"/>
          <p:cNvSpPr/>
          <p:nvPr/>
        </p:nvSpPr>
        <p:spPr>
          <a:xfrm>
            <a:off x="3665099" y="1441000"/>
            <a:ext cx="2150100" cy="499500"/>
          </a:xfrm>
          <a:prstGeom prst="roundRect">
            <a:avLst>
              <a:gd fmla="val 16667" name="adj"/>
            </a:avLst>
          </a:prstGeom>
          <a:solidFill>
            <a:srgbClr val="6C0819"/>
          </a:solidFill>
          <a:ln cap="flat" cmpd="sng" w="30100">
            <a:solidFill>
              <a:srgbClr val="000D2C"/>
            </a:solidFill>
            <a:prstDash val="solid"/>
            <a:round/>
            <a:headEnd len="sm" w="sm" type="none"/>
            <a:tailEnd len="sm" w="sm" type="none"/>
          </a:ln>
        </p:spPr>
        <p:txBody>
          <a:bodyPr anchorCtr="0" anchor="ctr" bIns="54100" lIns="108250" spcFirstLastPara="1" rIns="108250" wrap="square" tIns="54100">
            <a:noAutofit/>
          </a:bodyPr>
          <a:lstStyle/>
          <a:p>
            <a:pPr indent="0" lvl="0" marL="0" marR="0" rtl="0" algn="ctr">
              <a:lnSpc>
                <a:spcPct val="100000"/>
              </a:lnSpc>
              <a:spcBef>
                <a:spcPts val="0"/>
              </a:spcBef>
              <a:spcAft>
                <a:spcPts val="0"/>
              </a:spcAft>
              <a:buClr>
                <a:srgbClr val="000000"/>
              </a:buClr>
              <a:buSzPts val="1598"/>
              <a:buFont typeface="Arial"/>
              <a:buNone/>
            </a:pPr>
            <a:r>
              <a:rPr b="0" i="0" lang="sv-SE" sz="1298" u="none" cap="none" strike="noStrike">
                <a:solidFill>
                  <a:srgbClr val="FFFFFF"/>
                </a:solidFill>
                <a:latin typeface="Arial"/>
                <a:ea typeface="Arial"/>
                <a:cs typeface="Arial"/>
                <a:sym typeface="Arial"/>
              </a:rPr>
              <a:t>Transmission and distribution for housing</a:t>
            </a:r>
            <a:endParaRPr b="0" i="0" sz="1298" u="none" cap="none" strike="noStrike">
              <a:solidFill>
                <a:srgbClr val="000000"/>
              </a:solidFill>
              <a:latin typeface="Arial"/>
              <a:ea typeface="Arial"/>
              <a:cs typeface="Arial"/>
              <a:sym typeface="Arial"/>
            </a:endParaRPr>
          </a:p>
        </p:txBody>
      </p:sp>
      <p:sp>
        <p:nvSpPr>
          <p:cNvPr id="394" name="Google Shape;394;g3dc49240aa4_0_272"/>
          <p:cNvSpPr/>
          <p:nvPr/>
        </p:nvSpPr>
        <p:spPr>
          <a:xfrm>
            <a:off x="3665099" y="3298181"/>
            <a:ext cx="2150100" cy="499500"/>
          </a:xfrm>
          <a:prstGeom prst="roundRect">
            <a:avLst>
              <a:gd fmla="val 16667" name="adj"/>
            </a:avLst>
          </a:prstGeom>
          <a:solidFill>
            <a:srgbClr val="6C0819"/>
          </a:solidFill>
          <a:ln cap="flat" cmpd="sng" w="30100">
            <a:solidFill>
              <a:srgbClr val="000D2C"/>
            </a:solidFill>
            <a:prstDash val="solid"/>
            <a:round/>
            <a:headEnd len="sm" w="sm" type="none"/>
            <a:tailEnd len="sm" w="sm" type="none"/>
          </a:ln>
        </p:spPr>
        <p:txBody>
          <a:bodyPr anchorCtr="0" anchor="ctr" bIns="54100" lIns="108250" spcFirstLastPara="1" rIns="108250" wrap="square" tIns="54100">
            <a:noAutofit/>
          </a:bodyPr>
          <a:lstStyle/>
          <a:p>
            <a:pPr indent="0" lvl="0" marL="0" marR="0" rtl="0" algn="ctr">
              <a:lnSpc>
                <a:spcPct val="100000"/>
              </a:lnSpc>
              <a:spcBef>
                <a:spcPts val="0"/>
              </a:spcBef>
              <a:spcAft>
                <a:spcPts val="0"/>
              </a:spcAft>
              <a:buClr>
                <a:srgbClr val="000000"/>
              </a:buClr>
              <a:buSzPts val="1598"/>
              <a:buFont typeface="Arial"/>
              <a:buNone/>
            </a:pPr>
            <a:r>
              <a:rPr b="0" i="0" lang="sv-SE" sz="1298" u="none" cap="none" strike="noStrike">
                <a:solidFill>
                  <a:srgbClr val="FFFFFF"/>
                </a:solidFill>
                <a:latin typeface="Arial"/>
                <a:ea typeface="Arial"/>
                <a:cs typeface="Arial"/>
                <a:sym typeface="Arial"/>
              </a:rPr>
              <a:t>Transmission and distribution for industry</a:t>
            </a:r>
            <a:endParaRPr b="0" i="0" sz="1298" u="none" cap="none" strike="noStrike">
              <a:solidFill>
                <a:srgbClr val="000000"/>
              </a:solidFill>
              <a:latin typeface="Arial"/>
              <a:ea typeface="Arial"/>
              <a:cs typeface="Arial"/>
              <a:sym typeface="Arial"/>
            </a:endParaRPr>
          </a:p>
        </p:txBody>
      </p:sp>
      <p:cxnSp>
        <p:nvCxnSpPr>
          <p:cNvPr id="395" name="Google Shape;395;g3dc49240aa4_0_272"/>
          <p:cNvCxnSpPr/>
          <p:nvPr/>
        </p:nvCxnSpPr>
        <p:spPr>
          <a:xfrm>
            <a:off x="3121567" y="3547953"/>
            <a:ext cx="0" cy="639000"/>
          </a:xfrm>
          <a:prstGeom prst="straightConnector1">
            <a:avLst/>
          </a:prstGeom>
          <a:noFill/>
          <a:ln cap="flat" cmpd="sng" w="34300">
            <a:solidFill>
              <a:srgbClr val="6C0819"/>
            </a:solidFill>
            <a:prstDash val="solid"/>
            <a:round/>
            <a:headEnd len="sm" w="sm" type="none"/>
            <a:tailEnd len="sm" w="sm" type="none"/>
          </a:ln>
          <a:effectLst>
            <a:outerShdw blurRad="38549" rotWithShape="0" dir="5400000" dist="19275">
              <a:srgbClr val="000000">
                <a:alpha val="36470"/>
              </a:srgbClr>
            </a:outerShdw>
          </a:effectLst>
        </p:spPr>
      </p:cxnSp>
      <p:cxnSp>
        <p:nvCxnSpPr>
          <p:cNvPr id="396" name="Google Shape;396;g3dc49240aa4_0_272"/>
          <p:cNvCxnSpPr/>
          <p:nvPr/>
        </p:nvCxnSpPr>
        <p:spPr>
          <a:xfrm>
            <a:off x="3117700" y="4186950"/>
            <a:ext cx="528900" cy="0"/>
          </a:xfrm>
          <a:prstGeom prst="straightConnector1">
            <a:avLst/>
          </a:prstGeom>
          <a:noFill/>
          <a:ln cap="flat" cmpd="sng" w="27525">
            <a:solidFill>
              <a:srgbClr val="6C0819"/>
            </a:solidFill>
            <a:prstDash val="solid"/>
            <a:round/>
            <a:headEnd len="sm" w="sm" type="none"/>
            <a:tailEnd len="med" w="med" type="triangle"/>
          </a:ln>
          <a:effectLst>
            <a:outerShdw blurRad="38549" rotWithShape="0" dir="5400000" dist="19275">
              <a:srgbClr val="000000">
                <a:alpha val="36470"/>
              </a:srgbClr>
            </a:outerShdw>
          </a:effectLst>
        </p:spPr>
      </p:cxnSp>
      <p:sp>
        <p:nvSpPr>
          <p:cNvPr id="397" name="Google Shape;397;g3dc49240aa4_0_272"/>
          <p:cNvSpPr/>
          <p:nvPr/>
        </p:nvSpPr>
        <p:spPr>
          <a:xfrm>
            <a:off x="3665099" y="3937204"/>
            <a:ext cx="2150100" cy="499500"/>
          </a:xfrm>
          <a:prstGeom prst="roundRect">
            <a:avLst>
              <a:gd fmla="val 16667" name="adj"/>
            </a:avLst>
          </a:prstGeom>
          <a:solidFill>
            <a:srgbClr val="6C0819"/>
          </a:solidFill>
          <a:ln cap="flat" cmpd="sng" w="30100">
            <a:solidFill>
              <a:srgbClr val="000D2C"/>
            </a:solidFill>
            <a:prstDash val="solid"/>
            <a:round/>
            <a:headEnd len="sm" w="sm" type="none"/>
            <a:tailEnd len="sm" w="sm" type="none"/>
          </a:ln>
        </p:spPr>
        <p:txBody>
          <a:bodyPr anchorCtr="0" anchor="ctr" bIns="54100" lIns="108250" spcFirstLastPara="1" rIns="108250" wrap="square" tIns="54100">
            <a:noAutofit/>
          </a:bodyPr>
          <a:lstStyle/>
          <a:p>
            <a:pPr indent="0" lvl="0" marL="0" marR="0" rtl="0" algn="ctr">
              <a:lnSpc>
                <a:spcPct val="100000"/>
              </a:lnSpc>
              <a:spcBef>
                <a:spcPts val="0"/>
              </a:spcBef>
              <a:spcAft>
                <a:spcPts val="0"/>
              </a:spcAft>
              <a:buClr>
                <a:srgbClr val="000000"/>
              </a:buClr>
              <a:buSzPts val="1598"/>
              <a:buFont typeface="Arial"/>
              <a:buNone/>
            </a:pPr>
            <a:r>
              <a:rPr b="0" i="0" lang="sv-SE" sz="1298" u="none" cap="none" strike="noStrike">
                <a:solidFill>
                  <a:srgbClr val="FFFFFF"/>
                </a:solidFill>
                <a:latin typeface="Arial"/>
                <a:ea typeface="Arial"/>
                <a:cs typeface="Arial"/>
                <a:sym typeface="Arial"/>
              </a:rPr>
              <a:t>Transmission and distribution for transport</a:t>
            </a:r>
            <a:endParaRPr b="0" i="0" sz="1298" u="none" cap="none" strike="noStrike">
              <a:solidFill>
                <a:srgbClr val="000000"/>
              </a:solidFill>
              <a:latin typeface="Arial"/>
              <a:ea typeface="Arial"/>
              <a:cs typeface="Arial"/>
              <a:sym typeface="Arial"/>
            </a:endParaRPr>
          </a:p>
        </p:txBody>
      </p:sp>
      <p:cxnSp>
        <p:nvCxnSpPr>
          <p:cNvPr id="398" name="Google Shape;398;g3dc49240aa4_0_272"/>
          <p:cNvCxnSpPr/>
          <p:nvPr/>
        </p:nvCxnSpPr>
        <p:spPr>
          <a:xfrm>
            <a:off x="5815304" y="2896164"/>
            <a:ext cx="823500" cy="0"/>
          </a:xfrm>
          <a:prstGeom prst="straightConnector1">
            <a:avLst/>
          </a:prstGeom>
          <a:noFill/>
          <a:ln cap="flat" cmpd="sng" w="27525">
            <a:solidFill>
              <a:srgbClr val="6C0819"/>
            </a:solidFill>
            <a:prstDash val="solid"/>
            <a:round/>
            <a:headEnd len="sm" w="sm" type="none"/>
            <a:tailEnd len="med" w="med" type="triangle"/>
          </a:ln>
          <a:effectLst>
            <a:outerShdw blurRad="38549" rotWithShape="0" dir="5400000" dist="19275">
              <a:srgbClr val="000000">
                <a:alpha val="36470"/>
              </a:srgbClr>
            </a:outerShdw>
          </a:effectLst>
        </p:spPr>
      </p:cxnSp>
      <p:cxnSp>
        <p:nvCxnSpPr>
          <p:cNvPr id="399" name="Google Shape;399;g3dc49240aa4_0_272"/>
          <p:cNvCxnSpPr/>
          <p:nvPr/>
        </p:nvCxnSpPr>
        <p:spPr>
          <a:xfrm>
            <a:off x="5815304" y="3535138"/>
            <a:ext cx="823500" cy="0"/>
          </a:xfrm>
          <a:prstGeom prst="straightConnector1">
            <a:avLst/>
          </a:prstGeom>
          <a:noFill/>
          <a:ln cap="flat" cmpd="sng" w="27525">
            <a:solidFill>
              <a:srgbClr val="6C0819"/>
            </a:solidFill>
            <a:prstDash val="solid"/>
            <a:round/>
            <a:headEnd len="sm" w="sm" type="none"/>
            <a:tailEnd len="med" w="med" type="triangle"/>
          </a:ln>
          <a:effectLst>
            <a:outerShdw blurRad="38549" rotWithShape="0" dir="5400000" dist="19275">
              <a:srgbClr val="000000">
                <a:alpha val="36470"/>
              </a:srgbClr>
            </a:outerShdw>
          </a:effectLst>
        </p:spPr>
      </p:cxnSp>
      <p:cxnSp>
        <p:nvCxnSpPr>
          <p:cNvPr id="400" name="Google Shape;400;g3dc49240aa4_0_272"/>
          <p:cNvCxnSpPr/>
          <p:nvPr/>
        </p:nvCxnSpPr>
        <p:spPr>
          <a:xfrm>
            <a:off x="5815304" y="2267384"/>
            <a:ext cx="823500" cy="0"/>
          </a:xfrm>
          <a:prstGeom prst="straightConnector1">
            <a:avLst/>
          </a:prstGeom>
          <a:noFill/>
          <a:ln cap="flat" cmpd="sng" w="27525">
            <a:solidFill>
              <a:srgbClr val="6C0819"/>
            </a:solidFill>
            <a:prstDash val="solid"/>
            <a:round/>
            <a:headEnd len="sm" w="sm" type="none"/>
            <a:tailEnd len="med" w="med" type="triangle"/>
          </a:ln>
          <a:effectLst>
            <a:outerShdw blurRad="38549" rotWithShape="0" dir="5400000" dist="19275">
              <a:srgbClr val="000000">
                <a:alpha val="36470"/>
              </a:srgbClr>
            </a:outerShdw>
          </a:effectLst>
        </p:spPr>
      </p:cxnSp>
      <p:cxnSp>
        <p:nvCxnSpPr>
          <p:cNvPr id="401" name="Google Shape;401;g3dc49240aa4_0_272"/>
          <p:cNvCxnSpPr/>
          <p:nvPr/>
        </p:nvCxnSpPr>
        <p:spPr>
          <a:xfrm>
            <a:off x="5815304" y="1653942"/>
            <a:ext cx="823500" cy="0"/>
          </a:xfrm>
          <a:prstGeom prst="straightConnector1">
            <a:avLst/>
          </a:prstGeom>
          <a:noFill/>
          <a:ln cap="flat" cmpd="sng" w="27525">
            <a:solidFill>
              <a:srgbClr val="6C0819"/>
            </a:solidFill>
            <a:prstDash val="solid"/>
            <a:round/>
            <a:headEnd len="sm" w="sm" type="none"/>
            <a:tailEnd len="med" w="med" type="triangle"/>
          </a:ln>
          <a:effectLst>
            <a:outerShdw blurRad="38549" rotWithShape="0" dir="5400000" dist="19275">
              <a:srgbClr val="000000">
                <a:alpha val="36470"/>
              </a:srgbClr>
            </a:outerShdw>
          </a:effectLst>
        </p:spPr>
      </p:cxnSp>
      <p:cxnSp>
        <p:nvCxnSpPr>
          <p:cNvPr id="402" name="Google Shape;402;g3dc49240aa4_0_272"/>
          <p:cNvCxnSpPr/>
          <p:nvPr/>
        </p:nvCxnSpPr>
        <p:spPr>
          <a:xfrm>
            <a:off x="5815304" y="4174160"/>
            <a:ext cx="823500" cy="0"/>
          </a:xfrm>
          <a:prstGeom prst="straightConnector1">
            <a:avLst/>
          </a:prstGeom>
          <a:noFill/>
          <a:ln cap="flat" cmpd="sng" w="27525">
            <a:solidFill>
              <a:srgbClr val="6C0819"/>
            </a:solidFill>
            <a:prstDash val="solid"/>
            <a:round/>
            <a:headEnd len="sm" w="sm" type="none"/>
            <a:tailEnd len="med" w="med" type="triangle"/>
          </a:ln>
          <a:effectLst>
            <a:outerShdw blurRad="38549" rotWithShape="0" dir="5400000" dist="19275">
              <a:srgbClr val="000000">
                <a:alpha val="36470"/>
              </a:srgbClr>
            </a:outerShdw>
          </a:effectLst>
        </p:spPr>
      </p:cxnSp>
      <p:sp>
        <p:nvSpPr>
          <p:cNvPr id="403" name="Google Shape;403;g3dc49240aa4_0_272"/>
          <p:cNvSpPr txBox="1"/>
          <p:nvPr/>
        </p:nvSpPr>
        <p:spPr>
          <a:xfrm>
            <a:off x="5846764" y="1319969"/>
            <a:ext cx="441300" cy="318600"/>
          </a:xfrm>
          <a:prstGeom prst="rect">
            <a:avLst/>
          </a:prstGeom>
          <a:noFill/>
          <a:ln>
            <a:noFill/>
          </a:ln>
        </p:spPr>
        <p:txBody>
          <a:bodyPr anchorCtr="0" anchor="t" bIns="54100" lIns="108250" spcFirstLastPara="1" rIns="108250" wrap="square" tIns="54100">
            <a:spAutoFit/>
          </a:bodyPr>
          <a:lstStyle/>
          <a:p>
            <a:pPr indent="0" lvl="0" marL="0" marR="0" rtl="0" algn="ctr">
              <a:lnSpc>
                <a:spcPct val="100000"/>
              </a:lnSpc>
              <a:spcBef>
                <a:spcPts val="0"/>
              </a:spcBef>
              <a:spcAft>
                <a:spcPts val="0"/>
              </a:spcAft>
              <a:buClr>
                <a:srgbClr val="000000"/>
              </a:buClr>
              <a:buSzPts val="1420"/>
              <a:buFont typeface="Arial"/>
              <a:buNone/>
            </a:pPr>
            <a:r>
              <a:rPr b="0" i="0" lang="sv-SE" sz="1359" u="none" cap="none" strike="noStrike">
                <a:solidFill>
                  <a:srgbClr val="000000"/>
                </a:solidFill>
                <a:latin typeface="Arial"/>
                <a:ea typeface="Arial"/>
                <a:cs typeface="Arial"/>
                <a:sym typeface="Arial"/>
              </a:rPr>
              <a:t>C</a:t>
            </a:r>
            <a:endParaRPr b="0" i="0" sz="1359" u="none" cap="none" strike="noStrike">
              <a:solidFill>
                <a:srgbClr val="000000"/>
              </a:solidFill>
              <a:latin typeface="Arial"/>
              <a:ea typeface="Arial"/>
              <a:cs typeface="Arial"/>
              <a:sym typeface="Arial"/>
            </a:endParaRPr>
          </a:p>
        </p:txBody>
      </p:sp>
      <p:sp>
        <p:nvSpPr>
          <p:cNvPr id="404" name="Google Shape;404;g3dc49240aa4_0_272"/>
          <p:cNvSpPr txBox="1"/>
          <p:nvPr/>
        </p:nvSpPr>
        <p:spPr>
          <a:xfrm>
            <a:off x="5846764" y="1940494"/>
            <a:ext cx="441300" cy="318600"/>
          </a:xfrm>
          <a:prstGeom prst="rect">
            <a:avLst/>
          </a:prstGeom>
          <a:noFill/>
          <a:ln>
            <a:noFill/>
          </a:ln>
        </p:spPr>
        <p:txBody>
          <a:bodyPr anchorCtr="0" anchor="t" bIns="54100" lIns="108250" spcFirstLastPara="1" rIns="108250" wrap="square" tIns="54100">
            <a:spAutoFit/>
          </a:bodyPr>
          <a:lstStyle/>
          <a:p>
            <a:pPr indent="0" lvl="0" marL="0" marR="0" rtl="0" algn="ctr">
              <a:lnSpc>
                <a:spcPct val="100000"/>
              </a:lnSpc>
              <a:spcBef>
                <a:spcPts val="0"/>
              </a:spcBef>
              <a:spcAft>
                <a:spcPts val="0"/>
              </a:spcAft>
              <a:buClr>
                <a:srgbClr val="000000"/>
              </a:buClr>
              <a:buSzPts val="1420"/>
              <a:buFont typeface="Arial"/>
              <a:buNone/>
            </a:pPr>
            <a:r>
              <a:rPr b="0" i="0" lang="sv-SE" sz="1359" u="none" cap="none" strike="noStrike">
                <a:solidFill>
                  <a:srgbClr val="000000"/>
                </a:solidFill>
                <a:latin typeface="Arial"/>
                <a:ea typeface="Arial"/>
                <a:cs typeface="Arial"/>
                <a:sym typeface="Arial"/>
              </a:rPr>
              <a:t>D</a:t>
            </a:r>
            <a:endParaRPr b="0" i="0" sz="1359" u="none" cap="none" strike="noStrike">
              <a:solidFill>
                <a:srgbClr val="000000"/>
              </a:solidFill>
              <a:latin typeface="Arial"/>
              <a:ea typeface="Arial"/>
              <a:cs typeface="Arial"/>
              <a:sym typeface="Arial"/>
            </a:endParaRPr>
          </a:p>
        </p:txBody>
      </p:sp>
      <p:sp>
        <p:nvSpPr>
          <p:cNvPr id="405" name="Google Shape;405;g3dc49240aa4_0_272"/>
          <p:cNvSpPr txBox="1"/>
          <p:nvPr/>
        </p:nvSpPr>
        <p:spPr>
          <a:xfrm>
            <a:off x="5846764" y="2561019"/>
            <a:ext cx="441300" cy="318600"/>
          </a:xfrm>
          <a:prstGeom prst="rect">
            <a:avLst/>
          </a:prstGeom>
          <a:noFill/>
          <a:ln>
            <a:noFill/>
          </a:ln>
        </p:spPr>
        <p:txBody>
          <a:bodyPr anchorCtr="0" anchor="t" bIns="54100" lIns="108250" spcFirstLastPara="1" rIns="108250" wrap="square" tIns="54100">
            <a:spAutoFit/>
          </a:bodyPr>
          <a:lstStyle/>
          <a:p>
            <a:pPr indent="0" lvl="0" marL="0" marR="0" rtl="0" algn="ctr">
              <a:lnSpc>
                <a:spcPct val="100000"/>
              </a:lnSpc>
              <a:spcBef>
                <a:spcPts val="0"/>
              </a:spcBef>
              <a:spcAft>
                <a:spcPts val="0"/>
              </a:spcAft>
              <a:buClr>
                <a:srgbClr val="000000"/>
              </a:buClr>
              <a:buSzPts val="1420"/>
              <a:buFont typeface="Arial"/>
              <a:buNone/>
            </a:pPr>
            <a:r>
              <a:rPr b="0" i="0" lang="sv-SE" sz="1359" u="none" cap="none" strike="noStrike">
                <a:solidFill>
                  <a:srgbClr val="000000"/>
                </a:solidFill>
                <a:latin typeface="Arial"/>
                <a:ea typeface="Arial"/>
                <a:cs typeface="Arial"/>
                <a:sym typeface="Arial"/>
              </a:rPr>
              <a:t>E</a:t>
            </a:r>
            <a:endParaRPr b="0" i="0" sz="1359" u="none" cap="none" strike="noStrike">
              <a:solidFill>
                <a:srgbClr val="000000"/>
              </a:solidFill>
              <a:latin typeface="Arial"/>
              <a:ea typeface="Arial"/>
              <a:cs typeface="Arial"/>
              <a:sym typeface="Arial"/>
            </a:endParaRPr>
          </a:p>
        </p:txBody>
      </p:sp>
      <p:sp>
        <p:nvSpPr>
          <p:cNvPr id="406" name="Google Shape;406;g3dc49240aa4_0_272"/>
          <p:cNvSpPr txBox="1"/>
          <p:nvPr/>
        </p:nvSpPr>
        <p:spPr>
          <a:xfrm>
            <a:off x="5846764" y="3229319"/>
            <a:ext cx="441300" cy="318600"/>
          </a:xfrm>
          <a:prstGeom prst="rect">
            <a:avLst/>
          </a:prstGeom>
          <a:noFill/>
          <a:ln>
            <a:noFill/>
          </a:ln>
        </p:spPr>
        <p:txBody>
          <a:bodyPr anchorCtr="0" anchor="t" bIns="54100" lIns="108250" spcFirstLastPara="1" rIns="108250" wrap="square" tIns="54100">
            <a:spAutoFit/>
          </a:bodyPr>
          <a:lstStyle/>
          <a:p>
            <a:pPr indent="0" lvl="0" marL="0" marR="0" rtl="0" algn="ctr">
              <a:lnSpc>
                <a:spcPct val="100000"/>
              </a:lnSpc>
              <a:spcBef>
                <a:spcPts val="0"/>
              </a:spcBef>
              <a:spcAft>
                <a:spcPts val="0"/>
              </a:spcAft>
              <a:buClr>
                <a:srgbClr val="000000"/>
              </a:buClr>
              <a:buSzPts val="1420"/>
              <a:buFont typeface="Arial"/>
              <a:buNone/>
            </a:pPr>
            <a:r>
              <a:rPr b="0" i="0" lang="sv-SE" sz="1359" u="none" cap="none" strike="noStrike">
                <a:solidFill>
                  <a:srgbClr val="000000"/>
                </a:solidFill>
                <a:latin typeface="Arial"/>
                <a:ea typeface="Arial"/>
                <a:cs typeface="Arial"/>
                <a:sym typeface="Arial"/>
              </a:rPr>
              <a:t>F</a:t>
            </a:r>
            <a:endParaRPr b="0" i="0" sz="1359" u="none" cap="none" strike="noStrike">
              <a:solidFill>
                <a:srgbClr val="000000"/>
              </a:solidFill>
              <a:latin typeface="Arial"/>
              <a:ea typeface="Arial"/>
              <a:cs typeface="Arial"/>
              <a:sym typeface="Arial"/>
            </a:endParaRPr>
          </a:p>
        </p:txBody>
      </p:sp>
      <p:sp>
        <p:nvSpPr>
          <p:cNvPr id="407" name="Google Shape;407;g3dc49240aa4_0_272"/>
          <p:cNvSpPr txBox="1"/>
          <p:nvPr/>
        </p:nvSpPr>
        <p:spPr>
          <a:xfrm>
            <a:off x="5846764" y="3881069"/>
            <a:ext cx="441300" cy="318600"/>
          </a:xfrm>
          <a:prstGeom prst="rect">
            <a:avLst/>
          </a:prstGeom>
          <a:noFill/>
          <a:ln>
            <a:noFill/>
          </a:ln>
        </p:spPr>
        <p:txBody>
          <a:bodyPr anchorCtr="0" anchor="t" bIns="54100" lIns="108250" spcFirstLastPara="1" rIns="108250" wrap="square" tIns="54100">
            <a:spAutoFit/>
          </a:bodyPr>
          <a:lstStyle/>
          <a:p>
            <a:pPr indent="0" lvl="0" marL="0" marR="0" rtl="0" algn="ctr">
              <a:lnSpc>
                <a:spcPct val="100000"/>
              </a:lnSpc>
              <a:spcBef>
                <a:spcPts val="0"/>
              </a:spcBef>
              <a:spcAft>
                <a:spcPts val="0"/>
              </a:spcAft>
              <a:buClr>
                <a:srgbClr val="000000"/>
              </a:buClr>
              <a:buSzPts val="1420"/>
              <a:buFont typeface="Arial"/>
              <a:buNone/>
            </a:pPr>
            <a:r>
              <a:rPr b="0" i="0" lang="sv-SE" sz="1359" u="none" cap="none" strike="noStrike">
                <a:solidFill>
                  <a:srgbClr val="000000"/>
                </a:solidFill>
                <a:latin typeface="Arial"/>
                <a:ea typeface="Arial"/>
                <a:cs typeface="Arial"/>
                <a:sym typeface="Arial"/>
              </a:rPr>
              <a:t>G</a:t>
            </a:r>
            <a:endParaRPr b="0" i="0" sz="1359" u="none" cap="none" strike="noStrike">
              <a:solidFill>
                <a:srgbClr val="000000"/>
              </a:solidFill>
              <a:latin typeface="Arial"/>
              <a:ea typeface="Arial"/>
              <a:cs typeface="Arial"/>
              <a:sym typeface="Arial"/>
            </a:endParaRPr>
          </a:p>
        </p:txBody>
      </p:sp>
      <p:sp>
        <p:nvSpPr>
          <p:cNvPr id="408" name="Google Shape;408;g3dc49240aa4_0_272"/>
          <p:cNvSpPr txBox="1"/>
          <p:nvPr/>
        </p:nvSpPr>
        <p:spPr>
          <a:xfrm>
            <a:off x="432559" y="4655155"/>
            <a:ext cx="2877300" cy="1693200"/>
          </a:xfrm>
          <a:prstGeom prst="rect">
            <a:avLst/>
          </a:prstGeom>
          <a:noFill/>
          <a:ln cap="flat" cmpd="sng" w="28575">
            <a:solidFill>
              <a:srgbClr val="910C22"/>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400"/>
              <a:buFont typeface="Arial"/>
              <a:buNone/>
            </a:pPr>
            <a:r>
              <a:rPr b="1" i="0" lang="sv-SE" sz="1300" u="none" cap="none" strike="noStrike">
                <a:solidFill>
                  <a:schemeClr val="dk1"/>
                </a:solidFill>
                <a:latin typeface="Arial"/>
                <a:ea typeface="Arial"/>
                <a:cs typeface="Arial"/>
                <a:sym typeface="Arial"/>
              </a:rPr>
              <a:t>Commodity Key </a:t>
            </a:r>
            <a:endParaRPr b="0" i="0" sz="13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300"/>
              <a:buFont typeface="Arial"/>
              <a:buNone/>
            </a:pPr>
            <a:r>
              <a:rPr b="0" i="0" lang="sv-SE" sz="1300" u="none" cap="none" strike="noStrike">
                <a:solidFill>
                  <a:schemeClr val="dk1"/>
                </a:solidFill>
                <a:latin typeface="Arial"/>
                <a:ea typeface="Arial"/>
                <a:cs typeface="Arial"/>
                <a:sym typeface="Arial"/>
              </a:rPr>
              <a:t>A = Electricity</a:t>
            </a:r>
            <a:endParaRPr b="0" i="0" sz="13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300"/>
              <a:buFont typeface="Arial"/>
              <a:buNone/>
            </a:pPr>
            <a:r>
              <a:rPr b="0" i="0" lang="sv-SE" sz="1300" u="none" cap="none" strike="noStrike">
                <a:solidFill>
                  <a:schemeClr val="dk1"/>
                </a:solidFill>
                <a:latin typeface="Arial"/>
                <a:ea typeface="Arial"/>
                <a:cs typeface="Arial"/>
                <a:sym typeface="Arial"/>
              </a:rPr>
              <a:t>B = Electricity after transmission grid </a:t>
            </a:r>
            <a:endParaRPr b="0" i="0" sz="13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300"/>
              <a:buFont typeface="Arial"/>
              <a:buNone/>
            </a:pPr>
            <a:r>
              <a:rPr b="0" i="0" lang="sv-SE" sz="1300" u="none" cap="none" strike="noStrike">
                <a:solidFill>
                  <a:schemeClr val="dk1"/>
                </a:solidFill>
                <a:latin typeface="Arial"/>
                <a:ea typeface="Arial"/>
                <a:cs typeface="Arial"/>
                <a:sym typeface="Arial"/>
              </a:rPr>
              <a:t>C = Housing electricity</a:t>
            </a:r>
            <a:endParaRPr b="0" i="0" sz="13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300"/>
              <a:buFont typeface="Arial"/>
              <a:buNone/>
            </a:pPr>
            <a:r>
              <a:rPr b="0" i="0" lang="sv-SE" sz="1300" u="none" cap="none" strike="noStrike">
                <a:solidFill>
                  <a:schemeClr val="dk1"/>
                </a:solidFill>
                <a:latin typeface="Arial"/>
                <a:ea typeface="Arial"/>
                <a:cs typeface="Arial"/>
                <a:sym typeface="Arial"/>
              </a:rPr>
              <a:t>D = Services electricity</a:t>
            </a:r>
            <a:endParaRPr b="0" i="0" sz="13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300"/>
              <a:buFont typeface="Arial"/>
              <a:buNone/>
            </a:pPr>
            <a:r>
              <a:rPr b="0" i="0" lang="sv-SE" sz="1300" u="none" cap="none" strike="noStrike">
                <a:solidFill>
                  <a:schemeClr val="dk1"/>
                </a:solidFill>
                <a:latin typeface="Arial"/>
                <a:ea typeface="Arial"/>
                <a:cs typeface="Arial"/>
                <a:sym typeface="Arial"/>
              </a:rPr>
              <a:t>E = Agriculture electricity</a:t>
            </a:r>
            <a:endParaRPr b="0" i="0" sz="13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300"/>
              <a:buFont typeface="Arial"/>
              <a:buNone/>
            </a:pPr>
            <a:r>
              <a:rPr b="0" i="0" lang="sv-SE" sz="1300" u="none" cap="none" strike="noStrike">
                <a:solidFill>
                  <a:schemeClr val="dk1"/>
                </a:solidFill>
                <a:latin typeface="Arial"/>
                <a:ea typeface="Arial"/>
                <a:cs typeface="Arial"/>
                <a:sym typeface="Arial"/>
              </a:rPr>
              <a:t>F = Industry electricity</a:t>
            </a:r>
            <a:endParaRPr b="0" i="0" sz="13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300"/>
              <a:buFont typeface="Arial"/>
              <a:buNone/>
            </a:pPr>
            <a:r>
              <a:rPr b="0" i="0" lang="sv-SE" sz="1300" u="none" cap="none" strike="noStrike">
                <a:solidFill>
                  <a:schemeClr val="dk1"/>
                </a:solidFill>
                <a:latin typeface="Arial"/>
                <a:ea typeface="Arial"/>
                <a:cs typeface="Arial"/>
                <a:sym typeface="Arial"/>
              </a:rPr>
              <a:t>G = Transport electricity</a:t>
            </a:r>
            <a:endParaRPr b="1" i="0" sz="1300" u="none" cap="none" strike="noStrike">
              <a:solidFill>
                <a:srgbClr val="000000"/>
              </a:solidFill>
              <a:latin typeface="Arial"/>
              <a:ea typeface="Arial"/>
              <a:cs typeface="Arial"/>
              <a:sym typeface="Arial"/>
            </a:endParaRPr>
          </a:p>
        </p:txBody>
      </p:sp>
      <p:sp>
        <p:nvSpPr>
          <p:cNvPr id="409" name="Google Shape;409;g3dc49240aa4_0_272"/>
          <p:cNvSpPr txBox="1"/>
          <p:nvPr/>
        </p:nvSpPr>
        <p:spPr>
          <a:xfrm>
            <a:off x="11798300" y="6565900"/>
            <a:ext cx="393600" cy="292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fld id="{00000000-1234-1234-1234-123412341234}" type="slidenum">
              <a:rPr b="1" i="0" lang="sv-SE" sz="1000" u="none" cap="none" strike="noStrike">
                <a:solidFill>
                  <a:schemeClr val="lt1"/>
                </a:solidFill>
                <a:latin typeface="Arial"/>
                <a:ea typeface="Arial"/>
                <a:cs typeface="Arial"/>
                <a:sym typeface="Arial"/>
              </a:rPr>
              <a:t>‹#›</a:t>
            </a:fld>
            <a:endParaRPr b="1" i="0" sz="1000" u="none" cap="none" strike="noStrike">
              <a:solidFill>
                <a:schemeClr val="lt1"/>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4" name="Shape 414"/>
        <p:cNvGrpSpPr/>
        <p:nvPr/>
      </p:nvGrpSpPr>
      <p:grpSpPr>
        <a:xfrm>
          <a:off x="0" y="0"/>
          <a:ext cx="0" cy="0"/>
          <a:chOff x="0" y="0"/>
          <a:chExt cx="0" cy="0"/>
        </a:xfrm>
      </p:grpSpPr>
      <p:sp>
        <p:nvSpPr>
          <p:cNvPr id="415" name="Google Shape;415;g3dc49240aa4_0_309"/>
          <p:cNvSpPr txBox="1"/>
          <p:nvPr/>
        </p:nvSpPr>
        <p:spPr>
          <a:xfrm>
            <a:off x="468000" y="288000"/>
            <a:ext cx="11100300" cy="684000"/>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rgbClr val="000000"/>
              </a:buClr>
              <a:buSzPts val="4400"/>
              <a:buFont typeface="Arial"/>
              <a:buNone/>
            </a:pPr>
            <a:r>
              <a:rPr b="1" i="0" lang="sv-SE" sz="2800" u="none" cap="none" strike="noStrike">
                <a:solidFill>
                  <a:srgbClr val="FF0000"/>
                </a:solidFill>
                <a:latin typeface="Arial"/>
                <a:ea typeface="Arial"/>
                <a:cs typeface="Arial"/>
                <a:sym typeface="Arial"/>
              </a:rPr>
              <a:t>District Heat</a:t>
            </a:r>
            <a:endParaRPr b="1" i="0" sz="2800" u="none" cap="none" strike="noStrike">
              <a:solidFill>
                <a:srgbClr val="FF0000"/>
              </a:solidFill>
              <a:latin typeface="Arial"/>
              <a:ea typeface="Arial"/>
              <a:cs typeface="Arial"/>
              <a:sym typeface="Arial"/>
            </a:endParaRPr>
          </a:p>
        </p:txBody>
      </p:sp>
      <p:sp>
        <p:nvSpPr>
          <p:cNvPr id="416" name="Google Shape;416;g3dc49240aa4_0_309"/>
          <p:cNvSpPr txBox="1"/>
          <p:nvPr/>
        </p:nvSpPr>
        <p:spPr>
          <a:xfrm>
            <a:off x="6924072" y="934156"/>
            <a:ext cx="4934100" cy="4920300"/>
          </a:xfrm>
          <a:prstGeom prst="rect">
            <a:avLst/>
          </a:prstGeom>
          <a:noFill/>
          <a:ln>
            <a:noFill/>
          </a:ln>
        </p:spPr>
        <p:txBody>
          <a:bodyPr anchorCtr="0" anchor="t" bIns="45700" lIns="91425" spcFirstLastPara="1" rIns="91425" wrap="square" tIns="45700">
            <a:spAutoFit/>
          </a:bodyPr>
          <a:lstStyle/>
          <a:p>
            <a:pPr indent="-311150" lvl="0" marL="457200" marR="0" rtl="0" algn="l">
              <a:lnSpc>
                <a:spcPct val="100000"/>
              </a:lnSpc>
              <a:spcBef>
                <a:spcPts val="1000"/>
              </a:spcBef>
              <a:spcAft>
                <a:spcPts val="0"/>
              </a:spcAft>
              <a:buClr>
                <a:schemeClr val="dk1"/>
              </a:buClr>
              <a:buSzPts val="1300"/>
              <a:buFont typeface="Arial"/>
              <a:buChar char="❏"/>
            </a:pPr>
            <a:r>
              <a:rPr b="0" i="0" lang="sv-SE" sz="1350" u="none" cap="none" strike="noStrike">
                <a:solidFill>
                  <a:schemeClr val="dk1"/>
                </a:solidFill>
                <a:latin typeface="Arial"/>
                <a:ea typeface="Arial"/>
                <a:cs typeface="Arial"/>
                <a:sym typeface="Arial"/>
              </a:rPr>
              <a:t>In the CLEWs++ concept </a:t>
            </a:r>
            <a:r>
              <a:rPr b="1" i="0" lang="sv-SE" sz="1350" u="none" cap="none" strike="noStrike">
                <a:solidFill>
                  <a:schemeClr val="dk1"/>
                </a:solidFill>
                <a:latin typeface="Arial"/>
                <a:ea typeface="Arial"/>
                <a:cs typeface="Arial"/>
                <a:sym typeface="Arial"/>
              </a:rPr>
              <a:t>the heat generated from CHPs goes into the district heating network</a:t>
            </a:r>
            <a:r>
              <a:rPr b="0" i="0" lang="sv-SE" sz="1350" u="none" cap="none" strike="noStrike">
                <a:solidFill>
                  <a:schemeClr val="dk1"/>
                </a:solidFill>
                <a:latin typeface="Arial"/>
                <a:ea typeface="Arial"/>
                <a:cs typeface="Arial"/>
                <a:sym typeface="Arial"/>
              </a:rPr>
              <a:t>. The latter then produces an </a:t>
            </a:r>
            <a:r>
              <a:rPr b="1" i="0" lang="sv-SE" sz="1350" u="none" cap="none" strike="noStrike">
                <a:solidFill>
                  <a:schemeClr val="dk1"/>
                </a:solidFill>
                <a:latin typeface="Arial"/>
                <a:ea typeface="Arial"/>
                <a:cs typeface="Arial"/>
                <a:sym typeface="Arial"/>
              </a:rPr>
              <a:t>output heat that goes into the sector specific networks </a:t>
            </a:r>
            <a:r>
              <a:rPr b="0" i="0" lang="sv-SE" sz="1350" u="none" cap="none" strike="noStrike">
                <a:solidFill>
                  <a:schemeClr val="dk1"/>
                </a:solidFill>
                <a:latin typeface="Arial"/>
                <a:ea typeface="Arial"/>
                <a:cs typeface="Arial"/>
                <a:sym typeface="Arial"/>
              </a:rPr>
              <a:t>(i.e. agriculture, housing, services, other chemicals, and other industry). This heat is then </a:t>
            </a:r>
            <a:r>
              <a:rPr b="1" i="0" lang="sv-SE" sz="1350" u="none" cap="none" strike="noStrike">
                <a:solidFill>
                  <a:schemeClr val="dk1"/>
                </a:solidFill>
                <a:latin typeface="Arial"/>
                <a:ea typeface="Arial"/>
                <a:cs typeface="Arial"/>
                <a:sym typeface="Arial"/>
              </a:rPr>
              <a:t>used for low-temperature process heating uses within the sectors </a:t>
            </a:r>
            <a:r>
              <a:rPr b="0" i="0" lang="sv-SE" sz="1350" u="none" cap="none" strike="noStrike">
                <a:solidFill>
                  <a:schemeClr val="dk1"/>
                </a:solidFill>
                <a:latin typeface="Arial"/>
                <a:ea typeface="Arial"/>
                <a:cs typeface="Arial"/>
                <a:sym typeface="Arial"/>
              </a:rPr>
              <a:t>and, thus, district heat competes with other technologies that can serve the same demand (e.g. gas boilers, heat pumps, etc).</a:t>
            </a:r>
            <a:endParaRPr b="0" i="0" sz="1350" u="none" cap="none" strike="noStrike">
              <a:solidFill>
                <a:schemeClr val="dk1"/>
              </a:solidFill>
              <a:latin typeface="Arial"/>
              <a:ea typeface="Arial"/>
              <a:cs typeface="Arial"/>
              <a:sym typeface="Arial"/>
            </a:endParaRPr>
          </a:p>
          <a:p>
            <a:pPr indent="-311150" lvl="0" marL="457200" marR="0" rtl="0" algn="l">
              <a:lnSpc>
                <a:spcPct val="100000"/>
              </a:lnSpc>
              <a:spcBef>
                <a:spcPts val="1000"/>
              </a:spcBef>
              <a:spcAft>
                <a:spcPts val="0"/>
              </a:spcAft>
              <a:buClr>
                <a:schemeClr val="dk1"/>
              </a:buClr>
              <a:buSzPts val="1300"/>
              <a:buFont typeface="Arial"/>
              <a:buChar char="❏"/>
            </a:pPr>
            <a:r>
              <a:rPr b="0" i="0" lang="sv-SE" sz="1350" u="none" cap="none" strike="noStrike">
                <a:solidFill>
                  <a:schemeClr val="dk1"/>
                </a:solidFill>
                <a:latin typeface="Arial"/>
                <a:ea typeface="Arial"/>
                <a:cs typeface="Arial"/>
                <a:sym typeface="Arial"/>
              </a:rPr>
              <a:t>The </a:t>
            </a:r>
            <a:r>
              <a:rPr b="1" i="0" lang="sv-SE" sz="1350" u="none" cap="none" strike="noStrike">
                <a:solidFill>
                  <a:schemeClr val="dk1"/>
                </a:solidFill>
                <a:latin typeface="Arial"/>
                <a:ea typeface="Arial"/>
                <a:cs typeface="Arial"/>
                <a:sym typeface="Arial"/>
              </a:rPr>
              <a:t>Input Activity Ratio</a:t>
            </a:r>
            <a:r>
              <a:rPr b="0" i="0" lang="sv-SE" sz="1350" u="none" cap="none" strike="noStrike">
                <a:solidFill>
                  <a:schemeClr val="dk1"/>
                </a:solidFill>
                <a:latin typeface="Arial"/>
                <a:ea typeface="Arial"/>
                <a:cs typeface="Arial"/>
                <a:sym typeface="Arial"/>
              </a:rPr>
              <a:t> of the district heating network is calculated by </a:t>
            </a:r>
            <a:r>
              <a:rPr b="1" i="0" lang="sv-SE" sz="1350" u="none" cap="none" strike="noStrike">
                <a:solidFill>
                  <a:schemeClr val="dk1"/>
                </a:solidFill>
                <a:latin typeface="Arial"/>
                <a:ea typeface="Arial"/>
                <a:cs typeface="Arial"/>
                <a:sym typeface="Arial"/>
              </a:rPr>
              <a:t>dividing the total heat generated by all CHP plants in the base year by the sum of the district heat demand that is represented in the model.</a:t>
            </a:r>
            <a:endParaRPr b="1" i="0" sz="1350" u="none" cap="none" strike="noStrike">
              <a:solidFill>
                <a:schemeClr val="dk1"/>
              </a:solidFill>
              <a:latin typeface="Arial"/>
              <a:ea typeface="Arial"/>
              <a:cs typeface="Arial"/>
              <a:sym typeface="Arial"/>
            </a:endParaRPr>
          </a:p>
          <a:p>
            <a:pPr indent="-311150" lvl="0" marL="457200" marR="0" rtl="0" algn="l">
              <a:lnSpc>
                <a:spcPct val="100000"/>
              </a:lnSpc>
              <a:spcBef>
                <a:spcPts val="1000"/>
              </a:spcBef>
              <a:spcAft>
                <a:spcPts val="0"/>
              </a:spcAft>
              <a:buClr>
                <a:schemeClr val="dk1"/>
              </a:buClr>
              <a:buSzPts val="1300"/>
              <a:buFont typeface="Arial"/>
              <a:buChar char="❏"/>
            </a:pPr>
            <a:r>
              <a:rPr b="1" i="0" lang="sv-SE" sz="1350" u="none" cap="none" strike="noStrike">
                <a:solidFill>
                  <a:schemeClr val="dk1"/>
                </a:solidFill>
                <a:latin typeface="Arial"/>
                <a:ea typeface="Arial"/>
                <a:cs typeface="Arial"/>
                <a:sym typeface="Arial"/>
              </a:rPr>
              <a:t>Large-scale heat pumps can also be used for district heat generation</a:t>
            </a:r>
            <a:r>
              <a:rPr b="0" i="0" lang="sv-SE" sz="1350" u="none" cap="none" strike="noStrike">
                <a:solidFill>
                  <a:schemeClr val="dk1"/>
                </a:solidFill>
                <a:latin typeface="Arial"/>
                <a:ea typeface="Arial"/>
                <a:cs typeface="Arial"/>
                <a:sym typeface="Arial"/>
              </a:rPr>
              <a:t>, but they are currently omitted in the CLEWs++ concept to avoid unnecessary complexity. Heat pumps are instead represented at the point of use (e.g. in the residential, services, industrial, and agriculture sectors), while district heating systems are typically modelled as being dominated by CHP plants, thereby keeping the level of detail to what is necessary.</a:t>
            </a:r>
            <a:endParaRPr b="0" i="0" sz="1350" u="none" cap="none" strike="noStrike">
              <a:solidFill>
                <a:schemeClr val="dk1"/>
              </a:solidFill>
              <a:latin typeface="Arial"/>
              <a:ea typeface="Arial"/>
              <a:cs typeface="Arial"/>
              <a:sym typeface="Arial"/>
            </a:endParaRPr>
          </a:p>
        </p:txBody>
      </p:sp>
      <p:sp>
        <p:nvSpPr>
          <p:cNvPr id="417" name="Google Shape;417;g3dc49240aa4_0_309"/>
          <p:cNvSpPr txBox="1"/>
          <p:nvPr/>
        </p:nvSpPr>
        <p:spPr>
          <a:xfrm>
            <a:off x="2741677" y="2402469"/>
            <a:ext cx="441300" cy="318600"/>
          </a:xfrm>
          <a:prstGeom prst="rect">
            <a:avLst/>
          </a:prstGeom>
          <a:noFill/>
          <a:ln>
            <a:noFill/>
          </a:ln>
        </p:spPr>
        <p:txBody>
          <a:bodyPr anchorCtr="0" anchor="t" bIns="54100" lIns="108250" spcFirstLastPara="1" rIns="108250" wrap="square" tIns="54100">
            <a:spAutoFit/>
          </a:bodyPr>
          <a:lstStyle/>
          <a:p>
            <a:pPr indent="0" lvl="0" marL="0" marR="0" rtl="0" algn="ctr">
              <a:lnSpc>
                <a:spcPct val="100000"/>
              </a:lnSpc>
              <a:spcBef>
                <a:spcPts val="0"/>
              </a:spcBef>
              <a:spcAft>
                <a:spcPts val="0"/>
              </a:spcAft>
              <a:buClr>
                <a:srgbClr val="000000"/>
              </a:buClr>
              <a:buSzPts val="1420"/>
              <a:buFont typeface="Arial"/>
              <a:buNone/>
            </a:pPr>
            <a:r>
              <a:rPr b="0" i="0" lang="sv-SE" sz="1359" u="none" cap="none" strike="noStrike">
                <a:solidFill>
                  <a:srgbClr val="000000"/>
                </a:solidFill>
                <a:latin typeface="Arial"/>
                <a:ea typeface="Arial"/>
                <a:cs typeface="Arial"/>
                <a:sym typeface="Arial"/>
              </a:rPr>
              <a:t>B</a:t>
            </a:r>
            <a:endParaRPr b="0" i="0" sz="1359" u="none" cap="none" strike="noStrike">
              <a:solidFill>
                <a:srgbClr val="000000"/>
              </a:solidFill>
              <a:latin typeface="Arial"/>
              <a:ea typeface="Arial"/>
              <a:cs typeface="Arial"/>
              <a:sym typeface="Arial"/>
            </a:endParaRPr>
          </a:p>
        </p:txBody>
      </p:sp>
      <p:sp>
        <p:nvSpPr>
          <p:cNvPr id="418" name="Google Shape;418;g3dc49240aa4_0_309"/>
          <p:cNvSpPr/>
          <p:nvPr/>
        </p:nvSpPr>
        <p:spPr>
          <a:xfrm>
            <a:off x="1053068" y="2476479"/>
            <a:ext cx="1688700" cy="499500"/>
          </a:xfrm>
          <a:prstGeom prst="roundRect">
            <a:avLst>
              <a:gd fmla="val 16667" name="adj"/>
            </a:avLst>
          </a:prstGeom>
          <a:solidFill>
            <a:srgbClr val="6C0819"/>
          </a:solidFill>
          <a:ln cap="flat" cmpd="sng" w="30100">
            <a:solidFill>
              <a:srgbClr val="000D2C"/>
            </a:solidFill>
            <a:prstDash val="solid"/>
            <a:round/>
            <a:headEnd len="sm" w="sm" type="none"/>
            <a:tailEnd len="sm" w="sm" type="none"/>
          </a:ln>
        </p:spPr>
        <p:txBody>
          <a:bodyPr anchorCtr="0" anchor="ctr" bIns="54100" lIns="108250" spcFirstLastPara="1" rIns="108250" wrap="square" tIns="54100">
            <a:noAutofit/>
          </a:bodyPr>
          <a:lstStyle/>
          <a:p>
            <a:pPr indent="0" lvl="0" marL="0" marR="0" rtl="0" algn="ctr">
              <a:lnSpc>
                <a:spcPct val="100000"/>
              </a:lnSpc>
              <a:spcBef>
                <a:spcPts val="0"/>
              </a:spcBef>
              <a:spcAft>
                <a:spcPts val="0"/>
              </a:spcAft>
              <a:buClr>
                <a:srgbClr val="000000"/>
              </a:buClr>
              <a:buSzPts val="1598"/>
              <a:buFont typeface="Arial"/>
              <a:buNone/>
            </a:pPr>
            <a:r>
              <a:rPr b="0" i="0" lang="sv-SE" sz="1398" u="none" cap="none" strike="noStrike">
                <a:solidFill>
                  <a:srgbClr val="FFFFFF"/>
                </a:solidFill>
                <a:latin typeface="Arial"/>
                <a:ea typeface="Arial"/>
                <a:cs typeface="Arial"/>
                <a:sym typeface="Arial"/>
              </a:rPr>
              <a:t>District heating</a:t>
            </a:r>
            <a:endParaRPr b="0" i="0" sz="1398" u="none" cap="none" strike="noStrike">
              <a:solidFill>
                <a:srgbClr val="000000"/>
              </a:solidFill>
              <a:latin typeface="Arial"/>
              <a:ea typeface="Arial"/>
              <a:cs typeface="Arial"/>
              <a:sym typeface="Arial"/>
            </a:endParaRPr>
          </a:p>
        </p:txBody>
      </p:sp>
      <p:cxnSp>
        <p:nvCxnSpPr>
          <p:cNvPr id="419" name="Google Shape;419;g3dc49240aa4_0_309"/>
          <p:cNvCxnSpPr/>
          <p:nvPr/>
        </p:nvCxnSpPr>
        <p:spPr>
          <a:xfrm>
            <a:off x="333746" y="2726227"/>
            <a:ext cx="719400" cy="0"/>
          </a:xfrm>
          <a:prstGeom prst="straightConnector1">
            <a:avLst/>
          </a:prstGeom>
          <a:noFill/>
          <a:ln cap="flat" cmpd="sng" w="27750">
            <a:solidFill>
              <a:srgbClr val="6C0819"/>
            </a:solidFill>
            <a:prstDash val="solid"/>
            <a:round/>
            <a:headEnd len="sm" w="sm" type="none"/>
            <a:tailEnd len="med" w="med" type="triangle"/>
          </a:ln>
          <a:effectLst>
            <a:outerShdw blurRad="47358" rotWithShape="0" dir="5400000" dist="23680">
              <a:srgbClr val="000000">
                <a:alpha val="36470"/>
              </a:srgbClr>
            </a:outerShdw>
          </a:effectLst>
        </p:spPr>
      </p:cxnSp>
      <p:cxnSp>
        <p:nvCxnSpPr>
          <p:cNvPr id="420" name="Google Shape;420;g3dc49240aa4_0_309"/>
          <p:cNvCxnSpPr>
            <a:stCxn id="418" idx="3"/>
          </p:cNvCxnSpPr>
          <p:nvPr/>
        </p:nvCxnSpPr>
        <p:spPr>
          <a:xfrm flipH="1" rot="10800000">
            <a:off x="2741768" y="2721429"/>
            <a:ext cx="528900" cy="4800"/>
          </a:xfrm>
          <a:prstGeom prst="straightConnector1">
            <a:avLst/>
          </a:prstGeom>
          <a:noFill/>
          <a:ln cap="flat" cmpd="sng" w="27750">
            <a:solidFill>
              <a:srgbClr val="6C0819"/>
            </a:solidFill>
            <a:prstDash val="solid"/>
            <a:round/>
            <a:headEnd len="sm" w="sm" type="none"/>
            <a:tailEnd len="sm" w="sm" type="none"/>
          </a:ln>
          <a:effectLst>
            <a:outerShdw blurRad="47358" rotWithShape="0" dir="5400000" dist="23680">
              <a:srgbClr val="000000">
                <a:alpha val="36470"/>
              </a:srgbClr>
            </a:outerShdw>
          </a:effectLst>
        </p:spPr>
      </p:cxnSp>
      <p:sp>
        <p:nvSpPr>
          <p:cNvPr id="421" name="Google Shape;421;g3dc49240aa4_0_309"/>
          <p:cNvSpPr txBox="1"/>
          <p:nvPr/>
        </p:nvSpPr>
        <p:spPr>
          <a:xfrm>
            <a:off x="305788" y="2402469"/>
            <a:ext cx="719400" cy="318600"/>
          </a:xfrm>
          <a:prstGeom prst="rect">
            <a:avLst/>
          </a:prstGeom>
          <a:noFill/>
          <a:ln>
            <a:noFill/>
          </a:ln>
        </p:spPr>
        <p:txBody>
          <a:bodyPr anchorCtr="0" anchor="t" bIns="54100" lIns="108250" spcFirstLastPara="1" rIns="108250" wrap="square" tIns="54100">
            <a:spAutoFit/>
          </a:bodyPr>
          <a:lstStyle/>
          <a:p>
            <a:pPr indent="0" lvl="0" marL="0" marR="0" rtl="0" algn="ctr">
              <a:lnSpc>
                <a:spcPct val="100000"/>
              </a:lnSpc>
              <a:spcBef>
                <a:spcPts val="0"/>
              </a:spcBef>
              <a:spcAft>
                <a:spcPts val="0"/>
              </a:spcAft>
              <a:buClr>
                <a:srgbClr val="000000"/>
              </a:buClr>
              <a:buSzPts val="1420"/>
              <a:buFont typeface="Arial"/>
              <a:buNone/>
            </a:pPr>
            <a:r>
              <a:rPr b="0" i="0" lang="sv-SE" sz="1359" u="none" cap="none" strike="noStrike">
                <a:solidFill>
                  <a:srgbClr val="000000"/>
                </a:solidFill>
                <a:latin typeface="Arial"/>
                <a:ea typeface="Arial"/>
                <a:cs typeface="Arial"/>
                <a:sym typeface="Arial"/>
              </a:rPr>
              <a:t>A</a:t>
            </a:r>
            <a:endParaRPr b="0" i="0" sz="1359" u="none" cap="none" strike="noStrike">
              <a:solidFill>
                <a:srgbClr val="000000"/>
              </a:solidFill>
              <a:latin typeface="Arial"/>
              <a:ea typeface="Arial"/>
              <a:cs typeface="Arial"/>
              <a:sym typeface="Arial"/>
            </a:endParaRPr>
          </a:p>
        </p:txBody>
      </p:sp>
      <p:cxnSp>
        <p:nvCxnSpPr>
          <p:cNvPr id="422" name="Google Shape;422;g3dc49240aa4_0_309"/>
          <p:cNvCxnSpPr/>
          <p:nvPr/>
        </p:nvCxnSpPr>
        <p:spPr>
          <a:xfrm>
            <a:off x="3256130" y="2721106"/>
            <a:ext cx="0" cy="639000"/>
          </a:xfrm>
          <a:prstGeom prst="straightConnector1">
            <a:avLst/>
          </a:prstGeom>
          <a:noFill/>
          <a:ln cap="flat" cmpd="sng" w="34300">
            <a:solidFill>
              <a:srgbClr val="6C0819"/>
            </a:solidFill>
            <a:prstDash val="solid"/>
            <a:round/>
            <a:headEnd len="sm" w="sm" type="none"/>
            <a:tailEnd len="sm" w="sm" type="none"/>
          </a:ln>
          <a:effectLst>
            <a:outerShdw blurRad="38549" rotWithShape="0" dir="5400000" dist="19275">
              <a:srgbClr val="000000">
                <a:alpha val="36470"/>
              </a:srgbClr>
            </a:outerShdw>
          </a:effectLst>
        </p:spPr>
      </p:cxnSp>
      <p:cxnSp>
        <p:nvCxnSpPr>
          <p:cNvPr id="423" name="Google Shape;423;g3dc49240aa4_0_309"/>
          <p:cNvCxnSpPr/>
          <p:nvPr/>
        </p:nvCxnSpPr>
        <p:spPr>
          <a:xfrm>
            <a:off x="3256130" y="2085894"/>
            <a:ext cx="0" cy="639000"/>
          </a:xfrm>
          <a:prstGeom prst="straightConnector1">
            <a:avLst/>
          </a:prstGeom>
          <a:noFill/>
          <a:ln cap="flat" cmpd="sng" w="34300">
            <a:solidFill>
              <a:srgbClr val="6C0819"/>
            </a:solidFill>
            <a:prstDash val="solid"/>
            <a:round/>
            <a:headEnd len="sm" w="sm" type="none"/>
            <a:tailEnd len="sm" w="sm" type="none"/>
          </a:ln>
          <a:effectLst>
            <a:outerShdw blurRad="38549" rotWithShape="0" dir="5400000" dist="19275">
              <a:srgbClr val="000000">
                <a:alpha val="36470"/>
              </a:srgbClr>
            </a:outerShdw>
          </a:effectLst>
        </p:spPr>
      </p:cxnSp>
      <p:cxnSp>
        <p:nvCxnSpPr>
          <p:cNvPr id="424" name="Google Shape;424;g3dc49240aa4_0_309"/>
          <p:cNvCxnSpPr/>
          <p:nvPr/>
        </p:nvCxnSpPr>
        <p:spPr>
          <a:xfrm>
            <a:off x="3252262" y="2721126"/>
            <a:ext cx="528900" cy="0"/>
          </a:xfrm>
          <a:prstGeom prst="straightConnector1">
            <a:avLst/>
          </a:prstGeom>
          <a:noFill/>
          <a:ln cap="flat" cmpd="sng" w="27525">
            <a:solidFill>
              <a:srgbClr val="6C0819"/>
            </a:solidFill>
            <a:prstDash val="solid"/>
            <a:round/>
            <a:headEnd len="sm" w="sm" type="none"/>
            <a:tailEnd len="med" w="med" type="triangle"/>
          </a:ln>
          <a:effectLst>
            <a:outerShdw blurRad="38549" rotWithShape="0" dir="5400000" dist="19275">
              <a:srgbClr val="000000">
                <a:alpha val="36470"/>
              </a:srgbClr>
            </a:outerShdw>
          </a:effectLst>
        </p:spPr>
      </p:cxnSp>
      <p:cxnSp>
        <p:nvCxnSpPr>
          <p:cNvPr id="425" name="Google Shape;425;g3dc49240aa4_0_309"/>
          <p:cNvCxnSpPr/>
          <p:nvPr/>
        </p:nvCxnSpPr>
        <p:spPr>
          <a:xfrm>
            <a:off x="3252262" y="3360101"/>
            <a:ext cx="528900" cy="0"/>
          </a:xfrm>
          <a:prstGeom prst="straightConnector1">
            <a:avLst/>
          </a:prstGeom>
          <a:noFill/>
          <a:ln cap="flat" cmpd="sng" w="27525">
            <a:solidFill>
              <a:srgbClr val="6C0819"/>
            </a:solidFill>
            <a:prstDash val="solid"/>
            <a:round/>
            <a:headEnd len="sm" w="sm" type="none"/>
            <a:tailEnd len="med" w="med" type="triangle"/>
          </a:ln>
          <a:effectLst>
            <a:outerShdw blurRad="38549" rotWithShape="0" dir="5400000" dist="19275">
              <a:srgbClr val="000000">
                <a:alpha val="36470"/>
              </a:srgbClr>
            </a:outerShdw>
          </a:effectLst>
        </p:spPr>
      </p:cxnSp>
      <p:cxnSp>
        <p:nvCxnSpPr>
          <p:cNvPr id="426" name="Google Shape;426;g3dc49240aa4_0_309"/>
          <p:cNvCxnSpPr/>
          <p:nvPr/>
        </p:nvCxnSpPr>
        <p:spPr>
          <a:xfrm>
            <a:off x="3252262" y="2092344"/>
            <a:ext cx="528900" cy="0"/>
          </a:xfrm>
          <a:prstGeom prst="straightConnector1">
            <a:avLst/>
          </a:prstGeom>
          <a:noFill/>
          <a:ln cap="flat" cmpd="sng" w="27525">
            <a:solidFill>
              <a:srgbClr val="6C0819"/>
            </a:solidFill>
            <a:prstDash val="solid"/>
            <a:round/>
            <a:headEnd len="sm" w="sm" type="none"/>
            <a:tailEnd len="med" w="med" type="triangle"/>
          </a:ln>
          <a:effectLst>
            <a:outerShdw blurRad="38549" rotWithShape="0" dir="5400000" dist="19275">
              <a:srgbClr val="000000">
                <a:alpha val="36470"/>
              </a:srgbClr>
            </a:outerShdw>
          </a:effectLst>
        </p:spPr>
      </p:cxnSp>
      <p:sp>
        <p:nvSpPr>
          <p:cNvPr id="427" name="Google Shape;427;g3dc49240aa4_0_309"/>
          <p:cNvSpPr/>
          <p:nvPr/>
        </p:nvSpPr>
        <p:spPr>
          <a:xfrm>
            <a:off x="3799661" y="1864821"/>
            <a:ext cx="2150100" cy="499500"/>
          </a:xfrm>
          <a:prstGeom prst="roundRect">
            <a:avLst>
              <a:gd fmla="val 16667" name="adj"/>
            </a:avLst>
          </a:prstGeom>
          <a:solidFill>
            <a:srgbClr val="6C0819"/>
          </a:solidFill>
          <a:ln cap="flat" cmpd="sng" w="30100">
            <a:solidFill>
              <a:srgbClr val="000D2C"/>
            </a:solidFill>
            <a:prstDash val="solid"/>
            <a:round/>
            <a:headEnd len="sm" w="sm" type="none"/>
            <a:tailEnd len="sm" w="sm" type="none"/>
          </a:ln>
        </p:spPr>
        <p:txBody>
          <a:bodyPr anchorCtr="0" anchor="ctr" bIns="54100" lIns="108250" spcFirstLastPara="1" rIns="108250" wrap="square" tIns="54100">
            <a:noAutofit/>
          </a:bodyPr>
          <a:lstStyle/>
          <a:p>
            <a:pPr indent="0" lvl="0" marL="0" marR="0" rtl="0" algn="ctr">
              <a:lnSpc>
                <a:spcPct val="100000"/>
              </a:lnSpc>
              <a:spcBef>
                <a:spcPts val="0"/>
              </a:spcBef>
              <a:spcAft>
                <a:spcPts val="0"/>
              </a:spcAft>
              <a:buClr>
                <a:srgbClr val="000000"/>
              </a:buClr>
              <a:buSzPts val="1598"/>
              <a:buFont typeface="Arial"/>
              <a:buNone/>
            </a:pPr>
            <a:r>
              <a:rPr b="0" i="0" lang="sv-SE" sz="1398" u="none" cap="none" strike="noStrike">
                <a:solidFill>
                  <a:schemeClr val="lt1"/>
                </a:solidFill>
                <a:latin typeface="Arial"/>
                <a:ea typeface="Arial"/>
                <a:cs typeface="Arial"/>
                <a:sym typeface="Arial"/>
              </a:rPr>
              <a:t>District heating for </a:t>
            </a:r>
            <a:r>
              <a:rPr b="0" i="0" lang="sv-SE" sz="1398" u="none" cap="none" strike="noStrike">
                <a:solidFill>
                  <a:srgbClr val="FFFFFF"/>
                </a:solidFill>
                <a:latin typeface="Arial"/>
                <a:ea typeface="Arial"/>
                <a:cs typeface="Arial"/>
                <a:sym typeface="Arial"/>
              </a:rPr>
              <a:t>services</a:t>
            </a:r>
            <a:endParaRPr b="0" i="0" sz="1398" u="none" cap="none" strike="noStrike">
              <a:solidFill>
                <a:srgbClr val="FFFFFF"/>
              </a:solidFill>
              <a:latin typeface="Arial"/>
              <a:ea typeface="Arial"/>
              <a:cs typeface="Arial"/>
              <a:sym typeface="Arial"/>
            </a:endParaRPr>
          </a:p>
        </p:txBody>
      </p:sp>
      <p:sp>
        <p:nvSpPr>
          <p:cNvPr id="428" name="Google Shape;428;g3dc49240aa4_0_309"/>
          <p:cNvSpPr/>
          <p:nvPr/>
        </p:nvSpPr>
        <p:spPr>
          <a:xfrm>
            <a:off x="3799661" y="2476479"/>
            <a:ext cx="2150100" cy="499500"/>
          </a:xfrm>
          <a:prstGeom prst="roundRect">
            <a:avLst>
              <a:gd fmla="val 16667" name="adj"/>
            </a:avLst>
          </a:prstGeom>
          <a:solidFill>
            <a:srgbClr val="6C0819"/>
          </a:solidFill>
          <a:ln cap="flat" cmpd="sng" w="30100">
            <a:solidFill>
              <a:srgbClr val="000D2C"/>
            </a:solidFill>
            <a:prstDash val="solid"/>
            <a:round/>
            <a:headEnd len="sm" w="sm" type="none"/>
            <a:tailEnd len="sm" w="sm" type="none"/>
          </a:ln>
        </p:spPr>
        <p:txBody>
          <a:bodyPr anchorCtr="0" anchor="ctr" bIns="54100" lIns="108250" spcFirstLastPara="1" rIns="108250" wrap="square" tIns="54100">
            <a:noAutofit/>
          </a:bodyPr>
          <a:lstStyle/>
          <a:p>
            <a:pPr indent="0" lvl="0" marL="0" marR="0" rtl="0" algn="ctr">
              <a:lnSpc>
                <a:spcPct val="100000"/>
              </a:lnSpc>
              <a:spcBef>
                <a:spcPts val="0"/>
              </a:spcBef>
              <a:spcAft>
                <a:spcPts val="0"/>
              </a:spcAft>
              <a:buClr>
                <a:srgbClr val="000000"/>
              </a:buClr>
              <a:buSzPts val="1598"/>
              <a:buFont typeface="Arial"/>
              <a:buNone/>
            </a:pPr>
            <a:r>
              <a:rPr b="0" i="0" lang="sv-SE" sz="1398" u="none" cap="none" strike="noStrike">
                <a:solidFill>
                  <a:schemeClr val="lt1"/>
                </a:solidFill>
                <a:latin typeface="Arial"/>
                <a:ea typeface="Arial"/>
                <a:cs typeface="Arial"/>
                <a:sym typeface="Arial"/>
              </a:rPr>
              <a:t>District heating for </a:t>
            </a:r>
            <a:r>
              <a:rPr b="0" i="0" lang="sv-SE" sz="1398" u="none" cap="none" strike="noStrike">
                <a:solidFill>
                  <a:srgbClr val="FFFFFF"/>
                </a:solidFill>
                <a:latin typeface="Arial"/>
                <a:ea typeface="Arial"/>
                <a:cs typeface="Arial"/>
                <a:sym typeface="Arial"/>
              </a:rPr>
              <a:t>agriculture</a:t>
            </a:r>
            <a:endParaRPr b="0" i="0" sz="1398" u="none" cap="none" strike="noStrike">
              <a:solidFill>
                <a:srgbClr val="000000"/>
              </a:solidFill>
              <a:latin typeface="Arial"/>
              <a:ea typeface="Arial"/>
              <a:cs typeface="Arial"/>
              <a:sym typeface="Arial"/>
            </a:endParaRPr>
          </a:p>
        </p:txBody>
      </p:sp>
      <p:cxnSp>
        <p:nvCxnSpPr>
          <p:cNvPr id="429" name="Google Shape;429;g3dc49240aa4_0_309"/>
          <p:cNvCxnSpPr/>
          <p:nvPr/>
        </p:nvCxnSpPr>
        <p:spPr>
          <a:xfrm>
            <a:off x="3256130" y="1472452"/>
            <a:ext cx="0" cy="639000"/>
          </a:xfrm>
          <a:prstGeom prst="straightConnector1">
            <a:avLst/>
          </a:prstGeom>
          <a:noFill/>
          <a:ln cap="flat" cmpd="sng" w="34300">
            <a:solidFill>
              <a:srgbClr val="6C0819"/>
            </a:solidFill>
            <a:prstDash val="solid"/>
            <a:round/>
            <a:headEnd len="sm" w="sm" type="none"/>
            <a:tailEnd len="sm" w="sm" type="none"/>
          </a:ln>
          <a:effectLst>
            <a:outerShdw blurRad="38549" rotWithShape="0" dir="5400000" dist="19275">
              <a:srgbClr val="000000">
                <a:alpha val="36470"/>
              </a:srgbClr>
            </a:outerShdw>
          </a:effectLst>
        </p:spPr>
      </p:cxnSp>
      <p:cxnSp>
        <p:nvCxnSpPr>
          <p:cNvPr id="430" name="Google Shape;430;g3dc49240aa4_0_309"/>
          <p:cNvCxnSpPr/>
          <p:nvPr/>
        </p:nvCxnSpPr>
        <p:spPr>
          <a:xfrm>
            <a:off x="3252262" y="1478900"/>
            <a:ext cx="528900" cy="0"/>
          </a:xfrm>
          <a:prstGeom prst="straightConnector1">
            <a:avLst/>
          </a:prstGeom>
          <a:noFill/>
          <a:ln cap="flat" cmpd="sng" w="27525">
            <a:solidFill>
              <a:srgbClr val="6C0819"/>
            </a:solidFill>
            <a:prstDash val="solid"/>
            <a:round/>
            <a:headEnd len="sm" w="sm" type="none"/>
            <a:tailEnd len="med" w="med" type="triangle"/>
          </a:ln>
          <a:effectLst>
            <a:outerShdw blurRad="38549" rotWithShape="0" dir="5400000" dist="19275">
              <a:srgbClr val="000000">
                <a:alpha val="36470"/>
              </a:srgbClr>
            </a:outerShdw>
          </a:effectLst>
        </p:spPr>
      </p:cxnSp>
      <p:sp>
        <p:nvSpPr>
          <p:cNvPr id="431" name="Google Shape;431;g3dc49240aa4_0_309"/>
          <p:cNvSpPr/>
          <p:nvPr/>
        </p:nvSpPr>
        <p:spPr>
          <a:xfrm>
            <a:off x="3799661" y="1253175"/>
            <a:ext cx="2150100" cy="499500"/>
          </a:xfrm>
          <a:prstGeom prst="roundRect">
            <a:avLst>
              <a:gd fmla="val 16667" name="adj"/>
            </a:avLst>
          </a:prstGeom>
          <a:solidFill>
            <a:srgbClr val="6C0819"/>
          </a:solidFill>
          <a:ln cap="flat" cmpd="sng" w="30100">
            <a:solidFill>
              <a:srgbClr val="000D2C"/>
            </a:solidFill>
            <a:prstDash val="solid"/>
            <a:round/>
            <a:headEnd len="sm" w="sm" type="none"/>
            <a:tailEnd len="sm" w="sm" type="none"/>
          </a:ln>
        </p:spPr>
        <p:txBody>
          <a:bodyPr anchorCtr="0" anchor="ctr" bIns="54100" lIns="108250" spcFirstLastPara="1" rIns="108250" wrap="square" tIns="54100">
            <a:noAutofit/>
          </a:bodyPr>
          <a:lstStyle/>
          <a:p>
            <a:pPr indent="0" lvl="0" marL="0" marR="0" rtl="0" algn="ctr">
              <a:lnSpc>
                <a:spcPct val="100000"/>
              </a:lnSpc>
              <a:spcBef>
                <a:spcPts val="0"/>
              </a:spcBef>
              <a:spcAft>
                <a:spcPts val="0"/>
              </a:spcAft>
              <a:buClr>
                <a:srgbClr val="000000"/>
              </a:buClr>
              <a:buSzPts val="1598"/>
              <a:buFont typeface="Arial"/>
              <a:buNone/>
            </a:pPr>
            <a:r>
              <a:rPr b="0" i="0" lang="sv-SE" sz="1398" u="none" cap="none" strike="noStrike">
                <a:solidFill>
                  <a:srgbClr val="FFFFFF"/>
                </a:solidFill>
                <a:latin typeface="Arial"/>
                <a:ea typeface="Arial"/>
                <a:cs typeface="Arial"/>
                <a:sym typeface="Arial"/>
              </a:rPr>
              <a:t>District heating for housing</a:t>
            </a:r>
            <a:endParaRPr b="0" i="0" sz="1398" u="none" cap="none" strike="noStrike">
              <a:solidFill>
                <a:srgbClr val="000000"/>
              </a:solidFill>
              <a:latin typeface="Arial"/>
              <a:ea typeface="Arial"/>
              <a:cs typeface="Arial"/>
              <a:sym typeface="Arial"/>
            </a:endParaRPr>
          </a:p>
        </p:txBody>
      </p:sp>
      <p:sp>
        <p:nvSpPr>
          <p:cNvPr id="432" name="Google Shape;432;g3dc49240aa4_0_309"/>
          <p:cNvSpPr/>
          <p:nvPr/>
        </p:nvSpPr>
        <p:spPr>
          <a:xfrm>
            <a:off x="3799661" y="3110356"/>
            <a:ext cx="2150100" cy="499500"/>
          </a:xfrm>
          <a:prstGeom prst="roundRect">
            <a:avLst>
              <a:gd fmla="val 16667" name="adj"/>
            </a:avLst>
          </a:prstGeom>
          <a:solidFill>
            <a:srgbClr val="6C0819"/>
          </a:solidFill>
          <a:ln cap="flat" cmpd="sng" w="30100">
            <a:solidFill>
              <a:srgbClr val="000D2C"/>
            </a:solidFill>
            <a:prstDash val="solid"/>
            <a:round/>
            <a:headEnd len="sm" w="sm" type="none"/>
            <a:tailEnd len="sm" w="sm" type="none"/>
          </a:ln>
        </p:spPr>
        <p:txBody>
          <a:bodyPr anchorCtr="0" anchor="ctr" bIns="54100" lIns="108250" spcFirstLastPara="1" rIns="108250" wrap="square" tIns="54100">
            <a:noAutofit/>
          </a:bodyPr>
          <a:lstStyle/>
          <a:p>
            <a:pPr indent="0" lvl="0" marL="0" marR="0" rtl="0" algn="ctr">
              <a:lnSpc>
                <a:spcPct val="100000"/>
              </a:lnSpc>
              <a:spcBef>
                <a:spcPts val="0"/>
              </a:spcBef>
              <a:spcAft>
                <a:spcPts val="0"/>
              </a:spcAft>
              <a:buClr>
                <a:srgbClr val="000000"/>
              </a:buClr>
              <a:buSzPts val="1598"/>
              <a:buFont typeface="Arial"/>
              <a:buNone/>
            </a:pPr>
            <a:r>
              <a:rPr b="0" i="0" lang="sv-SE" sz="1398" u="none" cap="none" strike="noStrike">
                <a:solidFill>
                  <a:schemeClr val="lt1"/>
                </a:solidFill>
                <a:latin typeface="Arial"/>
                <a:ea typeface="Arial"/>
                <a:cs typeface="Arial"/>
                <a:sym typeface="Arial"/>
              </a:rPr>
              <a:t>District heating for chemical </a:t>
            </a:r>
            <a:r>
              <a:rPr b="0" i="0" lang="sv-SE" sz="1398" u="none" cap="none" strike="noStrike">
                <a:solidFill>
                  <a:srgbClr val="FFFFFF"/>
                </a:solidFill>
                <a:latin typeface="Arial"/>
                <a:ea typeface="Arial"/>
                <a:cs typeface="Arial"/>
                <a:sym typeface="Arial"/>
              </a:rPr>
              <a:t>industry</a:t>
            </a:r>
            <a:endParaRPr b="0" i="0" sz="1398" u="none" cap="none" strike="noStrike">
              <a:solidFill>
                <a:srgbClr val="000000"/>
              </a:solidFill>
              <a:latin typeface="Arial"/>
              <a:ea typeface="Arial"/>
              <a:cs typeface="Arial"/>
              <a:sym typeface="Arial"/>
            </a:endParaRPr>
          </a:p>
        </p:txBody>
      </p:sp>
      <p:cxnSp>
        <p:nvCxnSpPr>
          <p:cNvPr id="433" name="Google Shape;433;g3dc49240aa4_0_309"/>
          <p:cNvCxnSpPr/>
          <p:nvPr/>
        </p:nvCxnSpPr>
        <p:spPr>
          <a:xfrm>
            <a:off x="3256130" y="3360128"/>
            <a:ext cx="0" cy="639000"/>
          </a:xfrm>
          <a:prstGeom prst="straightConnector1">
            <a:avLst/>
          </a:prstGeom>
          <a:noFill/>
          <a:ln cap="flat" cmpd="sng" w="34300">
            <a:solidFill>
              <a:srgbClr val="6C0819"/>
            </a:solidFill>
            <a:prstDash val="solid"/>
            <a:round/>
            <a:headEnd len="sm" w="sm" type="none"/>
            <a:tailEnd len="sm" w="sm" type="none"/>
          </a:ln>
          <a:effectLst>
            <a:outerShdw blurRad="38549" rotWithShape="0" dir="5400000" dist="19275">
              <a:srgbClr val="000000">
                <a:alpha val="36470"/>
              </a:srgbClr>
            </a:outerShdw>
          </a:effectLst>
        </p:spPr>
      </p:cxnSp>
      <p:cxnSp>
        <p:nvCxnSpPr>
          <p:cNvPr id="434" name="Google Shape;434;g3dc49240aa4_0_309"/>
          <p:cNvCxnSpPr/>
          <p:nvPr/>
        </p:nvCxnSpPr>
        <p:spPr>
          <a:xfrm>
            <a:off x="3252262" y="3999125"/>
            <a:ext cx="528900" cy="0"/>
          </a:xfrm>
          <a:prstGeom prst="straightConnector1">
            <a:avLst/>
          </a:prstGeom>
          <a:noFill/>
          <a:ln cap="flat" cmpd="sng" w="27525">
            <a:solidFill>
              <a:srgbClr val="6C0819"/>
            </a:solidFill>
            <a:prstDash val="solid"/>
            <a:round/>
            <a:headEnd len="sm" w="sm" type="none"/>
            <a:tailEnd len="med" w="med" type="triangle"/>
          </a:ln>
          <a:effectLst>
            <a:outerShdw blurRad="38549" rotWithShape="0" dir="5400000" dist="19275">
              <a:srgbClr val="000000">
                <a:alpha val="36470"/>
              </a:srgbClr>
            </a:outerShdw>
          </a:effectLst>
        </p:spPr>
      </p:cxnSp>
      <p:sp>
        <p:nvSpPr>
          <p:cNvPr id="435" name="Google Shape;435;g3dc49240aa4_0_309"/>
          <p:cNvSpPr/>
          <p:nvPr/>
        </p:nvSpPr>
        <p:spPr>
          <a:xfrm>
            <a:off x="3799661" y="3749379"/>
            <a:ext cx="2150100" cy="499500"/>
          </a:xfrm>
          <a:prstGeom prst="roundRect">
            <a:avLst>
              <a:gd fmla="val 16667" name="adj"/>
            </a:avLst>
          </a:prstGeom>
          <a:solidFill>
            <a:srgbClr val="6C0819"/>
          </a:solidFill>
          <a:ln cap="flat" cmpd="sng" w="30100">
            <a:solidFill>
              <a:srgbClr val="000D2C"/>
            </a:solidFill>
            <a:prstDash val="solid"/>
            <a:round/>
            <a:headEnd len="sm" w="sm" type="none"/>
            <a:tailEnd len="sm" w="sm" type="none"/>
          </a:ln>
        </p:spPr>
        <p:txBody>
          <a:bodyPr anchorCtr="0" anchor="ctr" bIns="54100" lIns="108250" spcFirstLastPara="1" rIns="108250" wrap="square" tIns="54100">
            <a:noAutofit/>
          </a:bodyPr>
          <a:lstStyle/>
          <a:p>
            <a:pPr indent="0" lvl="0" marL="0" marR="0" rtl="0" algn="ctr">
              <a:lnSpc>
                <a:spcPct val="100000"/>
              </a:lnSpc>
              <a:spcBef>
                <a:spcPts val="0"/>
              </a:spcBef>
              <a:spcAft>
                <a:spcPts val="0"/>
              </a:spcAft>
              <a:buClr>
                <a:schemeClr val="dk1"/>
              </a:buClr>
              <a:buSzPts val="1598"/>
              <a:buFont typeface="Arial"/>
              <a:buNone/>
            </a:pPr>
            <a:r>
              <a:rPr b="0" i="0" lang="sv-SE" sz="1398" u="none" cap="none" strike="noStrike">
                <a:solidFill>
                  <a:schemeClr val="lt1"/>
                </a:solidFill>
                <a:latin typeface="Arial"/>
                <a:ea typeface="Arial"/>
                <a:cs typeface="Arial"/>
                <a:sym typeface="Arial"/>
              </a:rPr>
              <a:t>District heating for other industries</a:t>
            </a:r>
            <a:endParaRPr b="0" i="0" sz="1398" u="none" cap="none" strike="noStrike">
              <a:solidFill>
                <a:srgbClr val="000000"/>
              </a:solidFill>
              <a:latin typeface="Arial"/>
              <a:ea typeface="Arial"/>
              <a:cs typeface="Arial"/>
              <a:sym typeface="Arial"/>
            </a:endParaRPr>
          </a:p>
        </p:txBody>
      </p:sp>
      <p:cxnSp>
        <p:nvCxnSpPr>
          <p:cNvPr id="436" name="Google Shape;436;g3dc49240aa4_0_309"/>
          <p:cNvCxnSpPr/>
          <p:nvPr/>
        </p:nvCxnSpPr>
        <p:spPr>
          <a:xfrm>
            <a:off x="5949867" y="2708339"/>
            <a:ext cx="823500" cy="0"/>
          </a:xfrm>
          <a:prstGeom prst="straightConnector1">
            <a:avLst/>
          </a:prstGeom>
          <a:noFill/>
          <a:ln cap="flat" cmpd="sng" w="27525">
            <a:solidFill>
              <a:srgbClr val="6C0819"/>
            </a:solidFill>
            <a:prstDash val="solid"/>
            <a:round/>
            <a:headEnd len="sm" w="sm" type="none"/>
            <a:tailEnd len="med" w="med" type="triangle"/>
          </a:ln>
          <a:effectLst>
            <a:outerShdw blurRad="38549" rotWithShape="0" dir="5400000" dist="19275">
              <a:srgbClr val="000000">
                <a:alpha val="36470"/>
              </a:srgbClr>
            </a:outerShdw>
          </a:effectLst>
        </p:spPr>
      </p:cxnSp>
      <p:cxnSp>
        <p:nvCxnSpPr>
          <p:cNvPr id="437" name="Google Shape;437;g3dc49240aa4_0_309"/>
          <p:cNvCxnSpPr/>
          <p:nvPr/>
        </p:nvCxnSpPr>
        <p:spPr>
          <a:xfrm>
            <a:off x="5949867" y="3347313"/>
            <a:ext cx="823500" cy="0"/>
          </a:xfrm>
          <a:prstGeom prst="straightConnector1">
            <a:avLst/>
          </a:prstGeom>
          <a:noFill/>
          <a:ln cap="flat" cmpd="sng" w="27525">
            <a:solidFill>
              <a:srgbClr val="6C0819"/>
            </a:solidFill>
            <a:prstDash val="solid"/>
            <a:round/>
            <a:headEnd len="sm" w="sm" type="none"/>
            <a:tailEnd len="med" w="med" type="triangle"/>
          </a:ln>
          <a:effectLst>
            <a:outerShdw blurRad="38549" rotWithShape="0" dir="5400000" dist="19275">
              <a:srgbClr val="000000">
                <a:alpha val="36470"/>
              </a:srgbClr>
            </a:outerShdw>
          </a:effectLst>
        </p:spPr>
      </p:cxnSp>
      <p:cxnSp>
        <p:nvCxnSpPr>
          <p:cNvPr id="438" name="Google Shape;438;g3dc49240aa4_0_309"/>
          <p:cNvCxnSpPr/>
          <p:nvPr/>
        </p:nvCxnSpPr>
        <p:spPr>
          <a:xfrm>
            <a:off x="5949867" y="2079559"/>
            <a:ext cx="823500" cy="0"/>
          </a:xfrm>
          <a:prstGeom prst="straightConnector1">
            <a:avLst/>
          </a:prstGeom>
          <a:noFill/>
          <a:ln cap="flat" cmpd="sng" w="27525">
            <a:solidFill>
              <a:srgbClr val="6C0819"/>
            </a:solidFill>
            <a:prstDash val="solid"/>
            <a:round/>
            <a:headEnd len="sm" w="sm" type="none"/>
            <a:tailEnd len="med" w="med" type="triangle"/>
          </a:ln>
          <a:effectLst>
            <a:outerShdw blurRad="38549" rotWithShape="0" dir="5400000" dist="19275">
              <a:srgbClr val="000000">
                <a:alpha val="36470"/>
              </a:srgbClr>
            </a:outerShdw>
          </a:effectLst>
        </p:spPr>
      </p:cxnSp>
      <p:cxnSp>
        <p:nvCxnSpPr>
          <p:cNvPr id="439" name="Google Shape;439;g3dc49240aa4_0_309"/>
          <p:cNvCxnSpPr/>
          <p:nvPr/>
        </p:nvCxnSpPr>
        <p:spPr>
          <a:xfrm>
            <a:off x="5949867" y="1466117"/>
            <a:ext cx="823500" cy="0"/>
          </a:xfrm>
          <a:prstGeom prst="straightConnector1">
            <a:avLst/>
          </a:prstGeom>
          <a:noFill/>
          <a:ln cap="flat" cmpd="sng" w="27525">
            <a:solidFill>
              <a:srgbClr val="6C0819"/>
            </a:solidFill>
            <a:prstDash val="solid"/>
            <a:round/>
            <a:headEnd len="sm" w="sm" type="none"/>
            <a:tailEnd len="med" w="med" type="triangle"/>
          </a:ln>
          <a:effectLst>
            <a:outerShdw blurRad="38549" rotWithShape="0" dir="5400000" dist="19275">
              <a:srgbClr val="000000">
                <a:alpha val="36470"/>
              </a:srgbClr>
            </a:outerShdw>
          </a:effectLst>
        </p:spPr>
      </p:cxnSp>
      <p:cxnSp>
        <p:nvCxnSpPr>
          <p:cNvPr id="440" name="Google Shape;440;g3dc49240aa4_0_309"/>
          <p:cNvCxnSpPr/>
          <p:nvPr/>
        </p:nvCxnSpPr>
        <p:spPr>
          <a:xfrm>
            <a:off x="5949867" y="3986335"/>
            <a:ext cx="823500" cy="0"/>
          </a:xfrm>
          <a:prstGeom prst="straightConnector1">
            <a:avLst/>
          </a:prstGeom>
          <a:noFill/>
          <a:ln cap="flat" cmpd="sng" w="27525">
            <a:solidFill>
              <a:srgbClr val="6C0819"/>
            </a:solidFill>
            <a:prstDash val="solid"/>
            <a:round/>
            <a:headEnd len="sm" w="sm" type="none"/>
            <a:tailEnd len="med" w="med" type="triangle"/>
          </a:ln>
          <a:effectLst>
            <a:outerShdw blurRad="38549" rotWithShape="0" dir="5400000" dist="19275">
              <a:srgbClr val="000000">
                <a:alpha val="36470"/>
              </a:srgbClr>
            </a:outerShdw>
          </a:effectLst>
        </p:spPr>
      </p:cxnSp>
      <p:sp>
        <p:nvSpPr>
          <p:cNvPr id="441" name="Google Shape;441;g3dc49240aa4_0_309"/>
          <p:cNvSpPr txBox="1"/>
          <p:nvPr/>
        </p:nvSpPr>
        <p:spPr>
          <a:xfrm>
            <a:off x="5981327" y="1132144"/>
            <a:ext cx="441300" cy="318600"/>
          </a:xfrm>
          <a:prstGeom prst="rect">
            <a:avLst/>
          </a:prstGeom>
          <a:noFill/>
          <a:ln>
            <a:noFill/>
          </a:ln>
        </p:spPr>
        <p:txBody>
          <a:bodyPr anchorCtr="0" anchor="t" bIns="54100" lIns="108250" spcFirstLastPara="1" rIns="108250" wrap="square" tIns="54100">
            <a:spAutoFit/>
          </a:bodyPr>
          <a:lstStyle/>
          <a:p>
            <a:pPr indent="0" lvl="0" marL="0" marR="0" rtl="0" algn="ctr">
              <a:lnSpc>
                <a:spcPct val="100000"/>
              </a:lnSpc>
              <a:spcBef>
                <a:spcPts val="0"/>
              </a:spcBef>
              <a:spcAft>
                <a:spcPts val="0"/>
              </a:spcAft>
              <a:buClr>
                <a:srgbClr val="000000"/>
              </a:buClr>
              <a:buSzPts val="1420"/>
              <a:buFont typeface="Arial"/>
              <a:buNone/>
            </a:pPr>
            <a:r>
              <a:rPr b="0" i="0" lang="sv-SE" sz="1359" u="none" cap="none" strike="noStrike">
                <a:solidFill>
                  <a:srgbClr val="000000"/>
                </a:solidFill>
                <a:latin typeface="Arial"/>
                <a:ea typeface="Arial"/>
                <a:cs typeface="Arial"/>
                <a:sym typeface="Arial"/>
              </a:rPr>
              <a:t>C</a:t>
            </a:r>
            <a:endParaRPr b="0" i="0" sz="1359" u="none" cap="none" strike="noStrike">
              <a:solidFill>
                <a:srgbClr val="000000"/>
              </a:solidFill>
              <a:latin typeface="Arial"/>
              <a:ea typeface="Arial"/>
              <a:cs typeface="Arial"/>
              <a:sym typeface="Arial"/>
            </a:endParaRPr>
          </a:p>
        </p:txBody>
      </p:sp>
      <p:sp>
        <p:nvSpPr>
          <p:cNvPr id="442" name="Google Shape;442;g3dc49240aa4_0_309"/>
          <p:cNvSpPr txBox="1"/>
          <p:nvPr/>
        </p:nvSpPr>
        <p:spPr>
          <a:xfrm>
            <a:off x="5981327" y="1752669"/>
            <a:ext cx="441300" cy="318600"/>
          </a:xfrm>
          <a:prstGeom prst="rect">
            <a:avLst/>
          </a:prstGeom>
          <a:noFill/>
          <a:ln>
            <a:noFill/>
          </a:ln>
        </p:spPr>
        <p:txBody>
          <a:bodyPr anchorCtr="0" anchor="t" bIns="54100" lIns="108250" spcFirstLastPara="1" rIns="108250" wrap="square" tIns="54100">
            <a:spAutoFit/>
          </a:bodyPr>
          <a:lstStyle/>
          <a:p>
            <a:pPr indent="0" lvl="0" marL="0" marR="0" rtl="0" algn="ctr">
              <a:lnSpc>
                <a:spcPct val="100000"/>
              </a:lnSpc>
              <a:spcBef>
                <a:spcPts val="0"/>
              </a:spcBef>
              <a:spcAft>
                <a:spcPts val="0"/>
              </a:spcAft>
              <a:buClr>
                <a:srgbClr val="000000"/>
              </a:buClr>
              <a:buSzPts val="1420"/>
              <a:buFont typeface="Arial"/>
              <a:buNone/>
            </a:pPr>
            <a:r>
              <a:rPr b="0" i="0" lang="sv-SE" sz="1359" u="none" cap="none" strike="noStrike">
                <a:solidFill>
                  <a:srgbClr val="000000"/>
                </a:solidFill>
                <a:latin typeface="Arial"/>
                <a:ea typeface="Arial"/>
                <a:cs typeface="Arial"/>
                <a:sym typeface="Arial"/>
              </a:rPr>
              <a:t>D</a:t>
            </a:r>
            <a:endParaRPr b="0" i="0" sz="1359" u="none" cap="none" strike="noStrike">
              <a:solidFill>
                <a:srgbClr val="000000"/>
              </a:solidFill>
              <a:latin typeface="Arial"/>
              <a:ea typeface="Arial"/>
              <a:cs typeface="Arial"/>
              <a:sym typeface="Arial"/>
            </a:endParaRPr>
          </a:p>
        </p:txBody>
      </p:sp>
      <p:sp>
        <p:nvSpPr>
          <p:cNvPr id="443" name="Google Shape;443;g3dc49240aa4_0_309"/>
          <p:cNvSpPr txBox="1"/>
          <p:nvPr/>
        </p:nvSpPr>
        <p:spPr>
          <a:xfrm>
            <a:off x="5981327" y="2373194"/>
            <a:ext cx="441300" cy="318600"/>
          </a:xfrm>
          <a:prstGeom prst="rect">
            <a:avLst/>
          </a:prstGeom>
          <a:noFill/>
          <a:ln>
            <a:noFill/>
          </a:ln>
        </p:spPr>
        <p:txBody>
          <a:bodyPr anchorCtr="0" anchor="t" bIns="54100" lIns="108250" spcFirstLastPara="1" rIns="108250" wrap="square" tIns="54100">
            <a:spAutoFit/>
          </a:bodyPr>
          <a:lstStyle/>
          <a:p>
            <a:pPr indent="0" lvl="0" marL="0" marR="0" rtl="0" algn="ctr">
              <a:lnSpc>
                <a:spcPct val="100000"/>
              </a:lnSpc>
              <a:spcBef>
                <a:spcPts val="0"/>
              </a:spcBef>
              <a:spcAft>
                <a:spcPts val="0"/>
              </a:spcAft>
              <a:buClr>
                <a:srgbClr val="000000"/>
              </a:buClr>
              <a:buSzPts val="1420"/>
              <a:buFont typeface="Arial"/>
              <a:buNone/>
            </a:pPr>
            <a:r>
              <a:rPr b="0" i="0" lang="sv-SE" sz="1359" u="none" cap="none" strike="noStrike">
                <a:solidFill>
                  <a:srgbClr val="000000"/>
                </a:solidFill>
                <a:latin typeface="Arial"/>
                <a:ea typeface="Arial"/>
                <a:cs typeface="Arial"/>
                <a:sym typeface="Arial"/>
              </a:rPr>
              <a:t>E</a:t>
            </a:r>
            <a:endParaRPr b="0" i="0" sz="1359" u="none" cap="none" strike="noStrike">
              <a:solidFill>
                <a:srgbClr val="000000"/>
              </a:solidFill>
              <a:latin typeface="Arial"/>
              <a:ea typeface="Arial"/>
              <a:cs typeface="Arial"/>
              <a:sym typeface="Arial"/>
            </a:endParaRPr>
          </a:p>
        </p:txBody>
      </p:sp>
      <p:sp>
        <p:nvSpPr>
          <p:cNvPr id="444" name="Google Shape;444;g3dc49240aa4_0_309"/>
          <p:cNvSpPr txBox="1"/>
          <p:nvPr/>
        </p:nvSpPr>
        <p:spPr>
          <a:xfrm>
            <a:off x="5981327" y="3041494"/>
            <a:ext cx="441300" cy="318600"/>
          </a:xfrm>
          <a:prstGeom prst="rect">
            <a:avLst/>
          </a:prstGeom>
          <a:noFill/>
          <a:ln>
            <a:noFill/>
          </a:ln>
        </p:spPr>
        <p:txBody>
          <a:bodyPr anchorCtr="0" anchor="t" bIns="54100" lIns="108250" spcFirstLastPara="1" rIns="108250" wrap="square" tIns="54100">
            <a:spAutoFit/>
          </a:bodyPr>
          <a:lstStyle/>
          <a:p>
            <a:pPr indent="0" lvl="0" marL="0" marR="0" rtl="0" algn="ctr">
              <a:lnSpc>
                <a:spcPct val="100000"/>
              </a:lnSpc>
              <a:spcBef>
                <a:spcPts val="0"/>
              </a:spcBef>
              <a:spcAft>
                <a:spcPts val="0"/>
              </a:spcAft>
              <a:buClr>
                <a:srgbClr val="000000"/>
              </a:buClr>
              <a:buSzPts val="1420"/>
              <a:buFont typeface="Arial"/>
              <a:buNone/>
            </a:pPr>
            <a:r>
              <a:rPr b="0" i="0" lang="sv-SE" sz="1359" u="none" cap="none" strike="noStrike">
                <a:solidFill>
                  <a:srgbClr val="000000"/>
                </a:solidFill>
                <a:latin typeface="Arial"/>
                <a:ea typeface="Arial"/>
                <a:cs typeface="Arial"/>
                <a:sym typeface="Arial"/>
              </a:rPr>
              <a:t>F</a:t>
            </a:r>
            <a:endParaRPr b="0" i="0" sz="1359" u="none" cap="none" strike="noStrike">
              <a:solidFill>
                <a:srgbClr val="000000"/>
              </a:solidFill>
              <a:latin typeface="Arial"/>
              <a:ea typeface="Arial"/>
              <a:cs typeface="Arial"/>
              <a:sym typeface="Arial"/>
            </a:endParaRPr>
          </a:p>
        </p:txBody>
      </p:sp>
      <p:sp>
        <p:nvSpPr>
          <p:cNvPr id="445" name="Google Shape;445;g3dc49240aa4_0_309"/>
          <p:cNvSpPr txBox="1"/>
          <p:nvPr/>
        </p:nvSpPr>
        <p:spPr>
          <a:xfrm>
            <a:off x="5981327" y="3693244"/>
            <a:ext cx="441300" cy="318600"/>
          </a:xfrm>
          <a:prstGeom prst="rect">
            <a:avLst/>
          </a:prstGeom>
          <a:noFill/>
          <a:ln>
            <a:noFill/>
          </a:ln>
        </p:spPr>
        <p:txBody>
          <a:bodyPr anchorCtr="0" anchor="t" bIns="54100" lIns="108250" spcFirstLastPara="1" rIns="108250" wrap="square" tIns="54100">
            <a:spAutoFit/>
          </a:bodyPr>
          <a:lstStyle/>
          <a:p>
            <a:pPr indent="0" lvl="0" marL="0" marR="0" rtl="0" algn="ctr">
              <a:lnSpc>
                <a:spcPct val="100000"/>
              </a:lnSpc>
              <a:spcBef>
                <a:spcPts val="0"/>
              </a:spcBef>
              <a:spcAft>
                <a:spcPts val="0"/>
              </a:spcAft>
              <a:buClr>
                <a:srgbClr val="000000"/>
              </a:buClr>
              <a:buSzPts val="1420"/>
              <a:buFont typeface="Arial"/>
              <a:buNone/>
            </a:pPr>
            <a:r>
              <a:rPr b="0" i="0" lang="sv-SE" sz="1359" u="none" cap="none" strike="noStrike">
                <a:solidFill>
                  <a:srgbClr val="000000"/>
                </a:solidFill>
                <a:latin typeface="Arial"/>
                <a:ea typeface="Arial"/>
                <a:cs typeface="Arial"/>
                <a:sym typeface="Arial"/>
              </a:rPr>
              <a:t>G</a:t>
            </a:r>
            <a:endParaRPr b="0" i="0" sz="1359" u="none" cap="none" strike="noStrike">
              <a:solidFill>
                <a:srgbClr val="000000"/>
              </a:solidFill>
              <a:latin typeface="Arial"/>
              <a:ea typeface="Arial"/>
              <a:cs typeface="Arial"/>
              <a:sym typeface="Arial"/>
            </a:endParaRPr>
          </a:p>
        </p:txBody>
      </p:sp>
      <p:sp>
        <p:nvSpPr>
          <p:cNvPr id="446" name="Google Shape;446;g3dc49240aa4_0_309"/>
          <p:cNvSpPr txBox="1"/>
          <p:nvPr/>
        </p:nvSpPr>
        <p:spPr>
          <a:xfrm>
            <a:off x="510365" y="4638123"/>
            <a:ext cx="4102500" cy="1693200"/>
          </a:xfrm>
          <a:prstGeom prst="rect">
            <a:avLst/>
          </a:prstGeom>
          <a:noFill/>
          <a:ln cap="flat" cmpd="sng" w="28575">
            <a:solidFill>
              <a:srgbClr val="910C22"/>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400"/>
              <a:buFont typeface="Arial"/>
              <a:buNone/>
            </a:pPr>
            <a:r>
              <a:rPr b="1" i="0" lang="sv-SE" sz="1300" u="none" cap="none" strike="noStrike">
                <a:solidFill>
                  <a:schemeClr val="dk1"/>
                </a:solidFill>
                <a:latin typeface="Arial"/>
                <a:ea typeface="Arial"/>
                <a:cs typeface="Arial"/>
                <a:sym typeface="Arial"/>
              </a:rPr>
              <a:t>Commodity Key </a:t>
            </a:r>
            <a:endParaRPr b="0" i="0" sz="13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300"/>
              <a:buFont typeface="Arial"/>
              <a:buNone/>
            </a:pPr>
            <a:r>
              <a:rPr b="0" i="0" lang="sv-SE" sz="1300" u="none" cap="none" strike="noStrike">
                <a:solidFill>
                  <a:schemeClr val="dk1"/>
                </a:solidFill>
                <a:latin typeface="Arial"/>
                <a:ea typeface="Arial"/>
                <a:cs typeface="Arial"/>
                <a:sym typeface="Arial"/>
              </a:rPr>
              <a:t>A = Heat</a:t>
            </a:r>
            <a:endParaRPr b="0" i="0" sz="13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300"/>
              <a:buFont typeface="Arial"/>
              <a:buNone/>
            </a:pPr>
            <a:r>
              <a:rPr b="0" i="0" lang="sv-SE" sz="1300" u="none" cap="none" strike="noStrike">
                <a:solidFill>
                  <a:schemeClr val="dk1"/>
                </a:solidFill>
                <a:latin typeface="Arial"/>
                <a:ea typeface="Arial"/>
                <a:cs typeface="Arial"/>
                <a:sym typeface="Arial"/>
              </a:rPr>
              <a:t>B = Heat after transmission grid </a:t>
            </a:r>
            <a:endParaRPr b="0" i="0" sz="13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300"/>
              <a:buFont typeface="Arial"/>
              <a:buNone/>
            </a:pPr>
            <a:r>
              <a:rPr b="0" i="0" lang="sv-SE" sz="1300" u="none" cap="none" strike="noStrike">
                <a:solidFill>
                  <a:schemeClr val="dk1"/>
                </a:solidFill>
                <a:latin typeface="Arial"/>
                <a:ea typeface="Arial"/>
                <a:cs typeface="Arial"/>
                <a:sym typeface="Arial"/>
              </a:rPr>
              <a:t>C = Housing heat</a:t>
            </a:r>
            <a:endParaRPr b="0" i="0" sz="13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300"/>
              <a:buFont typeface="Arial"/>
              <a:buNone/>
            </a:pPr>
            <a:r>
              <a:rPr b="0" i="0" lang="sv-SE" sz="1300" u="none" cap="none" strike="noStrike">
                <a:solidFill>
                  <a:schemeClr val="dk1"/>
                </a:solidFill>
                <a:latin typeface="Arial"/>
                <a:ea typeface="Arial"/>
                <a:cs typeface="Arial"/>
                <a:sym typeface="Arial"/>
              </a:rPr>
              <a:t>D = Services heat</a:t>
            </a:r>
            <a:endParaRPr b="0" i="0" sz="13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300"/>
              <a:buFont typeface="Arial"/>
              <a:buNone/>
            </a:pPr>
            <a:r>
              <a:rPr b="0" i="0" lang="sv-SE" sz="1300" u="none" cap="none" strike="noStrike">
                <a:solidFill>
                  <a:schemeClr val="dk1"/>
                </a:solidFill>
                <a:latin typeface="Arial"/>
                <a:ea typeface="Arial"/>
                <a:cs typeface="Arial"/>
                <a:sym typeface="Arial"/>
              </a:rPr>
              <a:t>E = Agriculture heat</a:t>
            </a:r>
            <a:endParaRPr b="0" i="0" sz="13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300"/>
              <a:buFont typeface="Arial"/>
              <a:buNone/>
            </a:pPr>
            <a:r>
              <a:rPr b="0" i="0" lang="sv-SE" sz="1300" u="none" cap="none" strike="noStrike">
                <a:solidFill>
                  <a:schemeClr val="dk1"/>
                </a:solidFill>
                <a:latin typeface="Arial"/>
                <a:ea typeface="Arial"/>
                <a:cs typeface="Arial"/>
                <a:sym typeface="Arial"/>
              </a:rPr>
              <a:t>F = Chemical industry low-temperature process heat</a:t>
            </a:r>
            <a:endParaRPr b="0" i="0" sz="13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300"/>
              <a:buFont typeface="Arial"/>
              <a:buNone/>
            </a:pPr>
            <a:r>
              <a:rPr b="0" i="0" lang="sv-SE" sz="1300" u="none" cap="none" strike="noStrike">
                <a:solidFill>
                  <a:schemeClr val="dk1"/>
                </a:solidFill>
                <a:latin typeface="Arial"/>
                <a:ea typeface="Arial"/>
                <a:cs typeface="Arial"/>
                <a:sym typeface="Arial"/>
              </a:rPr>
              <a:t>G = Other industries low-temperature process heat</a:t>
            </a:r>
            <a:endParaRPr b="0" i="0" sz="1300" u="none" cap="none" strike="noStrike">
              <a:solidFill>
                <a:schemeClr val="dk1"/>
              </a:solidFill>
              <a:latin typeface="Arial"/>
              <a:ea typeface="Arial"/>
              <a:cs typeface="Arial"/>
              <a:sym typeface="Arial"/>
            </a:endParaRPr>
          </a:p>
        </p:txBody>
      </p:sp>
      <p:sp>
        <p:nvSpPr>
          <p:cNvPr id="447" name="Google Shape;447;g3dc49240aa4_0_309"/>
          <p:cNvSpPr txBox="1"/>
          <p:nvPr/>
        </p:nvSpPr>
        <p:spPr>
          <a:xfrm>
            <a:off x="11798300" y="6565900"/>
            <a:ext cx="393600" cy="292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fld id="{00000000-1234-1234-1234-123412341234}" type="slidenum">
              <a:rPr b="1" i="0" lang="sv-SE" sz="1000" u="none" cap="none" strike="noStrike">
                <a:solidFill>
                  <a:schemeClr val="lt1"/>
                </a:solidFill>
                <a:latin typeface="Arial"/>
                <a:ea typeface="Arial"/>
                <a:cs typeface="Arial"/>
                <a:sym typeface="Arial"/>
              </a:rPr>
              <a:t>‹#›</a:t>
            </a:fld>
            <a:endParaRPr b="1" i="0" sz="1000" u="none" cap="none" strike="noStrike">
              <a:solidFill>
                <a:schemeClr val="lt1"/>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1" name="Shape 451"/>
        <p:cNvGrpSpPr/>
        <p:nvPr/>
      </p:nvGrpSpPr>
      <p:grpSpPr>
        <a:xfrm>
          <a:off x="0" y="0"/>
          <a:ext cx="0" cy="0"/>
          <a:chOff x="0" y="0"/>
          <a:chExt cx="0" cy="0"/>
        </a:xfrm>
      </p:grpSpPr>
      <p:sp>
        <p:nvSpPr>
          <p:cNvPr id="452" name="Google Shape;452;g3dc49240aa4_0_346"/>
          <p:cNvSpPr txBox="1"/>
          <p:nvPr>
            <p:ph idx="1" type="body"/>
          </p:nvPr>
        </p:nvSpPr>
        <p:spPr>
          <a:xfrm>
            <a:off x="468000" y="1493910"/>
            <a:ext cx="5890200" cy="4643700"/>
          </a:xfrm>
          <a:prstGeom prst="rect">
            <a:avLst/>
          </a:prstGeom>
          <a:noFill/>
          <a:ln>
            <a:noFill/>
          </a:ln>
        </p:spPr>
        <p:txBody>
          <a:bodyPr anchorCtr="0" anchor="t" bIns="45700" lIns="91425" spcFirstLastPara="1" rIns="91425" wrap="square" tIns="45700">
            <a:noAutofit/>
          </a:bodyPr>
          <a:lstStyle/>
          <a:p>
            <a:pPr indent="-317500" lvl="0" marL="457200" rtl="0" algn="l">
              <a:lnSpc>
                <a:spcPct val="108000"/>
              </a:lnSpc>
              <a:spcBef>
                <a:spcPts val="1000"/>
              </a:spcBef>
              <a:spcAft>
                <a:spcPts val="0"/>
              </a:spcAft>
              <a:buSzPts val="1500"/>
              <a:buChar char="❏"/>
            </a:pPr>
            <a:r>
              <a:rPr lang="sv-SE" sz="1500"/>
              <a:t>Hydrogen is an </a:t>
            </a:r>
            <a:r>
              <a:rPr b="1" lang="sv-SE" sz="1500"/>
              <a:t>energy carrier</a:t>
            </a:r>
            <a:r>
              <a:rPr lang="sv-SE" sz="1500"/>
              <a:t> that produces no emissions at the point of use, although its overall emissions depend on the production pathway.</a:t>
            </a:r>
            <a:endParaRPr sz="1500"/>
          </a:p>
          <a:p>
            <a:pPr indent="-317500" lvl="0" marL="457200" rtl="0" algn="l">
              <a:lnSpc>
                <a:spcPct val="108000"/>
              </a:lnSpc>
              <a:spcBef>
                <a:spcPts val="1000"/>
              </a:spcBef>
              <a:spcAft>
                <a:spcPts val="0"/>
              </a:spcAft>
              <a:buSzPts val="1500"/>
              <a:buChar char="❏"/>
            </a:pPr>
            <a:r>
              <a:rPr lang="sv-SE" sz="1500"/>
              <a:t>At present, low-carbon hydrogen represents a </a:t>
            </a:r>
            <a:r>
              <a:rPr b="1" lang="sv-SE" sz="1500"/>
              <a:t>very small share of global energy supply</a:t>
            </a:r>
            <a:r>
              <a:rPr lang="sv-SE" sz="1500"/>
              <a:t>, with most hydrogen still produced from fossil fuels.</a:t>
            </a:r>
            <a:endParaRPr sz="1500"/>
          </a:p>
          <a:p>
            <a:pPr indent="-317500" lvl="0" marL="457200" rtl="0" algn="l">
              <a:lnSpc>
                <a:spcPct val="108000"/>
              </a:lnSpc>
              <a:spcBef>
                <a:spcPts val="1000"/>
              </a:spcBef>
              <a:spcAft>
                <a:spcPts val="0"/>
              </a:spcAft>
              <a:buSzPts val="1500"/>
              <a:buChar char="❏"/>
            </a:pPr>
            <a:r>
              <a:rPr lang="sv-SE" sz="1500"/>
              <a:t>Hydrogen is often considered as one </a:t>
            </a:r>
            <a:r>
              <a:rPr b="1" lang="sv-SE" sz="1500"/>
              <a:t>option for decarbonising hard-to-abate sectors</a:t>
            </a:r>
            <a:r>
              <a:rPr lang="sv-SE" sz="1500"/>
              <a:t> such as industry and heavy transport, but it typically </a:t>
            </a:r>
            <a:r>
              <a:rPr b="1" lang="sv-SE" sz="1500"/>
              <a:t>competes with alternative technologies</a:t>
            </a:r>
            <a:r>
              <a:rPr lang="sv-SE" sz="1500"/>
              <a:t> (e.g. electrification, bioenergy, or CCS).</a:t>
            </a:r>
            <a:endParaRPr sz="1500"/>
          </a:p>
          <a:p>
            <a:pPr indent="-317500" lvl="0" marL="457200" rtl="0" algn="l">
              <a:lnSpc>
                <a:spcPct val="108000"/>
              </a:lnSpc>
              <a:spcBef>
                <a:spcPts val="1000"/>
              </a:spcBef>
              <a:spcAft>
                <a:spcPts val="0"/>
              </a:spcAft>
              <a:buSzPts val="1500"/>
              <a:buChar char="❏"/>
            </a:pPr>
            <a:r>
              <a:rPr lang="sv-SE" sz="1500"/>
              <a:t>It can also be used for </a:t>
            </a:r>
            <a:r>
              <a:rPr b="1" lang="sv-SE" sz="1500"/>
              <a:t>energy storage</a:t>
            </a:r>
            <a:r>
              <a:rPr lang="sv-SE" sz="1500"/>
              <a:t> and system balancing; however, its role depends on system-specific economics and the availability of competing flexibility options.</a:t>
            </a:r>
            <a:endParaRPr sz="1500"/>
          </a:p>
          <a:p>
            <a:pPr indent="-317500" lvl="0" marL="457200" rtl="0" algn="l">
              <a:lnSpc>
                <a:spcPct val="108000"/>
              </a:lnSpc>
              <a:spcBef>
                <a:spcPts val="1000"/>
              </a:spcBef>
              <a:spcAft>
                <a:spcPts val="0"/>
              </a:spcAft>
              <a:buSzPts val="1500"/>
              <a:buChar char="❏"/>
            </a:pPr>
            <a:r>
              <a:rPr lang="sv-SE" sz="1500"/>
              <a:t>In some contexts, hydrogen may contribute to </a:t>
            </a:r>
            <a:r>
              <a:rPr b="1" lang="sv-SE" sz="1500"/>
              <a:t>energy security</a:t>
            </a:r>
            <a:r>
              <a:rPr lang="sv-SE" sz="1500"/>
              <a:t> by diversifying fuel sources, particularly when produced domestically (e.g. green hydrogen), although this depends on local resource availability and costs.</a:t>
            </a:r>
            <a:endParaRPr sz="1500"/>
          </a:p>
        </p:txBody>
      </p:sp>
      <p:sp>
        <p:nvSpPr>
          <p:cNvPr id="453" name="Google Shape;453;g3dc49240aa4_0_346"/>
          <p:cNvSpPr txBox="1"/>
          <p:nvPr/>
        </p:nvSpPr>
        <p:spPr>
          <a:xfrm>
            <a:off x="468000" y="288000"/>
            <a:ext cx="9271200" cy="684000"/>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rgbClr val="000000"/>
              </a:buClr>
              <a:buSzPts val="4400"/>
              <a:buFont typeface="Arial"/>
              <a:buNone/>
            </a:pPr>
            <a:r>
              <a:rPr b="1" i="0" lang="sv-SE" sz="2800" u="none" cap="none" strike="noStrike">
                <a:solidFill>
                  <a:srgbClr val="FF0000"/>
                </a:solidFill>
                <a:latin typeface="Arial"/>
                <a:ea typeface="Arial"/>
                <a:cs typeface="Arial"/>
                <a:sym typeface="Arial"/>
              </a:rPr>
              <a:t>Hydrogen Production 1</a:t>
            </a:r>
            <a:endParaRPr b="1" i="0" sz="2800" u="none" cap="none" strike="noStrike">
              <a:solidFill>
                <a:srgbClr val="FF0000"/>
              </a:solidFill>
              <a:latin typeface="Arial"/>
              <a:ea typeface="Arial"/>
              <a:cs typeface="Arial"/>
              <a:sym typeface="Arial"/>
            </a:endParaRPr>
          </a:p>
        </p:txBody>
      </p:sp>
      <p:pic>
        <p:nvPicPr>
          <p:cNvPr descr="Hydrogen: The Energy Carrier of the Future | Energy Technologies Area" id="454" name="Google Shape;454;g3dc49240aa4_0_346"/>
          <p:cNvPicPr preferRelativeResize="0"/>
          <p:nvPr/>
        </p:nvPicPr>
        <p:blipFill rotWithShape="1">
          <a:blip r:embed="rId3">
            <a:alphaModFix/>
          </a:blip>
          <a:srcRect b="0" l="0" r="0" t="0"/>
          <a:stretch/>
        </p:blipFill>
        <p:spPr>
          <a:xfrm>
            <a:off x="6525875" y="1556775"/>
            <a:ext cx="5340063" cy="3610649"/>
          </a:xfrm>
          <a:prstGeom prst="rect">
            <a:avLst/>
          </a:prstGeom>
          <a:noFill/>
          <a:ln>
            <a:noFill/>
          </a:ln>
        </p:spPr>
      </p:pic>
      <p:sp>
        <p:nvSpPr>
          <p:cNvPr id="455" name="Google Shape;455;g3dc49240aa4_0_346"/>
          <p:cNvSpPr/>
          <p:nvPr/>
        </p:nvSpPr>
        <p:spPr>
          <a:xfrm>
            <a:off x="468000" y="1156706"/>
            <a:ext cx="4449300" cy="400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rPr b="1" i="0" lang="sv-SE" sz="2000" u="none" cap="none" strike="noStrike">
                <a:solidFill>
                  <a:srgbClr val="6D98FE"/>
                </a:solidFill>
                <a:latin typeface="Arial"/>
                <a:ea typeface="Arial"/>
                <a:cs typeface="Arial"/>
                <a:sym typeface="Arial"/>
              </a:rPr>
              <a:t>Why use Hydrogen?</a:t>
            </a:r>
            <a:endParaRPr b="0" i="0" sz="1400" u="none" cap="none" strike="noStrike">
              <a:solidFill>
                <a:srgbClr val="000000"/>
              </a:solidFill>
              <a:latin typeface="Arial"/>
              <a:ea typeface="Arial"/>
              <a:cs typeface="Arial"/>
              <a:sym typeface="Arial"/>
            </a:endParaRPr>
          </a:p>
        </p:txBody>
      </p:sp>
      <p:sp>
        <p:nvSpPr>
          <p:cNvPr id="456" name="Google Shape;456;g3dc49240aa4_0_346"/>
          <p:cNvSpPr txBox="1"/>
          <p:nvPr/>
        </p:nvSpPr>
        <p:spPr>
          <a:xfrm>
            <a:off x="11798300" y="6565900"/>
            <a:ext cx="393600" cy="292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fld id="{00000000-1234-1234-1234-123412341234}" type="slidenum">
              <a:rPr b="1" i="0" lang="sv-SE" sz="1000" u="none" cap="none" strike="noStrike">
                <a:solidFill>
                  <a:schemeClr val="lt1"/>
                </a:solidFill>
                <a:latin typeface="Arial"/>
                <a:ea typeface="Arial"/>
                <a:cs typeface="Arial"/>
                <a:sym typeface="Arial"/>
              </a:rPr>
              <a:t>‹#›</a:t>
            </a:fld>
            <a:endParaRPr b="1" i="0" sz="1000" u="none" cap="none" strike="noStrike">
              <a:solidFill>
                <a:schemeClr val="lt1"/>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1" name="Shape 461"/>
        <p:cNvGrpSpPr/>
        <p:nvPr/>
      </p:nvGrpSpPr>
      <p:grpSpPr>
        <a:xfrm>
          <a:off x="0" y="0"/>
          <a:ext cx="0" cy="0"/>
          <a:chOff x="0" y="0"/>
          <a:chExt cx="0" cy="0"/>
        </a:xfrm>
      </p:grpSpPr>
      <p:sp>
        <p:nvSpPr>
          <p:cNvPr id="462" name="Google Shape;462;g3dc49240aa4_0_354"/>
          <p:cNvSpPr txBox="1"/>
          <p:nvPr>
            <p:ph idx="1" type="body"/>
          </p:nvPr>
        </p:nvSpPr>
        <p:spPr>
          <a:xfrm>
            <a:off x="468000" y="1916775"/>
            <a:ext cx="10871400" cy="4112100"/>
          </a:xfrm>
          <a:prstGeom prst="rect">
            <a:avLst/>
          </a:prstGeom>
          <a:noFill/>
          <a:ln>
            <a:noFill/>
          </a:ln>
        </p:spPr>
        <p:txBody>
          <a:bodyPr anchorCtr="0" anchor="t" bIns="45700" lIns="91425" spcFirstLastPara="1" rIns="91425" wrap="square" tIns="45700">
            <a:normAutofit fontScale="92500" lnSpcReduction="20000"/>
          </a:bodyPr>
          <a:lstStyle/>
          <a:p>
            <a:pPr indent="-330200" lvl="0" marL="342900" rtl="0" algn="l">
              <a:lnSpc>
                <a:spcPct val="110000"/>
              </a:lnSpc>
              <a:spcBef>
                <a:spcPts val="1000"/>
              </a:spcBef>
              <a:spcAft>
                <a:spcPts val="0"/>
              </a:spcAft>
              <a:buSzPct val="118919"/>
              <a:buFont typeface="Arial"/>
              <a:buChar char="❏"/>
            </a:pPr>
            <a:r>
              <a:rPr b="1" lang="sv-SE">
                <a:solidFill>
                  <a:srgbClr val="999999"/>
                </a:solidFill>
              </a:rPr>
              <a:t>Grey hydrogen</a:t>
            </a:r>
            <a:r>
              <a:rPr lang="sv-SE"/>
              <a:t> – produced from </a:t>
            </a:r>
            <a:r>
              <a:rPr b="1" lang="sv-SE"/>
              <a:t>natural gas or coal without carbon capture;</a:t>
            </a:r>
            <a:r>
              <a:rPr lang="sv-SE"/>
              <a:t> most common and carbon-intensive. </a:t>
            </a:r>
            <a:endParaRPr/>
          </a:p>
          <a:p>
            <a:pPr indent="-190500" lvl="0" marL="342900" rtl="0" algn="l">
              <a:lnSpc>
                <a:spcPct val="110000"/>
              </a:lnSpc>
              <a:spcBef>
                <a:spcPts val="1000"/>
              </a:spcBef>
              <a:spcAft>
                <a:spcPts val="0"/>
              </a:spcAft>
              <a:buSzPct val="118919"/>
              <a:buFont typeface="Arial"/>
              <a:buNone/>
            </a:pPr>
            <a:r>
              <a:t/>
            </a:r>
            <a:endParaRPr/>
          </a:p>
          <a:p>
            <a:pPr indent="-330200" lvl="0" marL="342900" rtl="0" algn="l">
              <a:lnSpc>
                <a:spcPct val="110000"/>
              </a:lnSpc>
              <a:spcBef>
                <a:spcPts val="1000"/>
              </a:spcBef>
              <a:spcAft>
                <a:spcPts val="0"/>
              </a:spcAft>
              <a:buSzPct val="118919"/>
              <a:buFont typeface="Arial"/>
              <a:buChar char="❏"/>
            </a:pPr>
            <a:r>
              <a:rPr b="1" lang="sv-SE">
                <a:solidFill>
                  <a:srgbClr val="0000FF"/>
                </a:solidFill>
              </a:rPr>
              <a:t>Blue hydrogen</a:t>
            </a:r>
            <a:r>
              <a:rPr lang="sv-SE"/>
              <a:t> – produced from </a:t>
            </a:r>
            <a:r>
              <a:rPr b="1" lang="sv-SE"/>
              <a:t>natural gas or coal (though less common) with carbon capture and storage</a:t>
            </a:r>
            <a:r>
              <a:rPr lang="sv-SE"/>
              <a:t> to reduce carbon emissions.</a:t>
            </a:r>
            <a:endParaRPr/>
          </a:p>
          <a:p>
            <a:pPr indent="0" lvl="0" marL="12700" rtl="0" algn="l">
              <a:lnSpc>
                <a:spcPct val="110000"/>
              </a:lnSpc>
              <a:spcBef>
                <a:spcPts val="1000"/>
              </a:spcBef>
              <a:spcAft>
                <a:spcPts val="0"/>
              </a:spcAft>
              <a:buSzPct val="118919"/>
              <a:buNone/>
            </a:pPr>
            <a:r>
              <a:t/>
            </a:r>
            <a:endParaRPr/>
          </a:p>
          <a:p>
            <a:pPr indent="-330200" lvl="0" marL="342900" rtl="0" algn="l">
              <a:lnSpc>
                <a:spcPct val="110000"/>
              </a:lnSpc>
              <a:spcBef>
                <a:spcPts val="1000"/>
              </a:spcBef>
              <a:spcAft>
                <a:spcPts val="0"/>
              </a:spcAft>
              <a:buSzPct val="118919"/>
              <a:buFont typeface="Arial"/>
              <a:buChar char="❏"/>
            </a:pPr>
            <a:r>
              <a:rPr b="1" lang="sv-SE">
                <a:solidFill>
                  <a:srgbClr val="38761D"/>
                </a:solidFill>
              </a:rPr>
              <a:t>Green hydrogen</a:t>
            </a:r>
            <a:r>
              <a:rPr lang="sv-SE"/>
              <a:t> – generated from </a:t>
            </a:r>
            <a:r>
              <a:rPr b="1" lang="sv-SE"/>
              <a:t>water electrolysis powered by renewable electricity</a:t>
            </a:r>
            <a:r>
              <a:rPr lang="sv-SE"/>
              <a:t>; zero emissions at production.</a:t>
            </a:r>
            <a:endParaRPr/>
          </a:p>
          <a:p>
            <a:pPr indent="0" lvl="0" marL="0" rtl="0" algn="l">
              <a:lnSpc>
                <a:spcPct val="110000"/>
              </a:lnSpc>
              <a:spcBef>
                <a:spcPts val="1000"/>
              </a:spcBef>
              <a:spcAft>
                <a:spcPts val="0"/>
              </a:spcAft>
              <a:buSzPct val="75676"/>
              <a:buNone/>
            </a:pPr>
            <a:r>
              <a:t/>
            </a:r>
            <a:endParaRPr/>
          </a:p>
          <a:p>
            <a:pPr indent="-330200" lvl="0" marL="342900" rtl="0" algn="l">
              <a:lnSpc>
                <a:spcPct val="110000"/>
              </a:lnSpc>
              <a:spcBef>
                <a:spcPts val="1000"/>
              </a:spcBef>
              <a:spcAft>
                <a:spcPts val="0"/>
              </a:spcAft>
              <a:buSzPct val="118919"/>
              <a:buFont typeface="Arial"/>
              <a:buChar char="❏"/>
            </a:pPr>
            <a:r>
              <a:rPr b="1" lang="sv-SE"/>
              <a:t>Other types</a:t>
            </a:r>
            <a:r>
              <a:rPr lang="sv-SE"/>
              <a:t> (less common and typically omitted in the CLEWs++ concept) – include </a:t>
            </a:r>
            <a:r>
              <a:rPr b="1" lang="sv-SE"/>
              <a:t>pink (nuclear-powered), turquoise (methane pyrolysis), brown/black (coal-based), and white (naturally occurring)</a:t>
            </a:r>
            <a:r>
              <a:rPr lang="sv-SE"/>
              <a:t>; thee vary in carbon impact and scalability.</a:t>
            </a:r>
            <a:endParaRPr/>
          </a:p>
        </p:txBody>
      </p:sp>
      <p:sp>
        <p:nvSpPr>
          <p:cNvPr id="463" name="Google Shape;463;g3dc49240aa4_0_354"/>
          <p:cNvSpPr txBox="1"/>
          <p:nvPr/>
        </p:nvSpPr>
        <p:spPr>
          <a:xfrm>
            <a:off x="468000" y="288000"/>
            <a:ext cx="9271200" cy="684000"/>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rgbClr val="000000"/>
              </a:buClr>
              <a:buSzPts val="4400"/>
              <a:buFont typeface="Arial"/>
              <a:buNone/>
            </a:pPr>
            <a:r>
              <a:rPr b="1" i="0" lang="sv-SE" sz="2800" u="none" cap="none" strike="noStrike">
                <a:solidFill>
                  <a:srgbClr val="FF0000"/>
                </a:solidFill>
                <a:latin typeface="Arial"/>
                <a:ea typeface="Arial"/>
                <a:cs typeface="Arial"/>
                <a:sym typeface="Arial"/>
              </a:rPr>
              <a:t>Hydrogen Production 2</a:t>
            </a:r>
            <a:endParaRPr b="1" i="0" sz="2800" u="none" cap="none" strike="noStrike">
              <a:solidFill>
                <a:srgbClr val="FF0000"/>
              </a:solidFill>
              <a:latin typeface="Arial"/>
              <a:ea typeface="Arial"/>
              <a:cs typeface="Arial"/>
              <a:sym typeface="Arial"/>
            </a:endParaRPr>
          </a:p>
        </p:txBody>
      </p:sp>
      <p:sp>
        <p:nvSpPr>
          <p:cNvPr id="464" name="Google Shape;464;g3dc49240aa4_0_354"/>
          <p:cNvSpPr/>
          <p:nvPr/>
        </p:nvSpPr>
        <p:spPr>
          <a:xfrm>
            <a:off x="468000" y="1193403"/>
            <a:ext cx="9469200" cy="461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rPr b="1" i="0" lang="sv-SE" sz="2400" u="none" cap="none" strike="noStrike">
                <a:solidFill>
                  <a:srgbClr val="6D98FE"/>
                </a:solidFill>
                <a:latin typeface="Arial"/>
                <a:ea typeface="Arial"/>
                <a:cs typeface="Arial"/>
                <a:sym typeface="Arial"/>
              </a:rPr>
              <a:t>Different Production Methods</a:t>
            </a:r>
            <a:endParaRPr b="0" i="0" sz="2400" u="none" cap="none" strike="noStrike">
              <a:solidFill>
                <a:srgbClr val="000000"/>
              </a:solidFill>
              <a:latin typeface="Arial"/>
              <a:ea typeface="Arial"/>
              <a:cs typeface="Arial"/>
              <a:sym typeface="Arial"/>
            </a:endParaRPr>
          </a:p>
        </p:txBody>
      </p:sp>
      <p:sp>
        <p:nvSpPr>
          <p:cNvPr id="465" name="Google Shape;465;g3dc49240aa4_0_354"/>
          <p:cNvSpPr txBox="1"/>
          <p:nvPr/>
        </p:nvSpPr>
        <p:spPr>
          <a:xfrm>
            <a:off x="11798300" y="6565900"/>
            <a:ext cx="393600" cy="292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fld id="{00000000-1234-1234-1234-123412341234}" type="slidenum">
              <a:rPr b="1" i="0" lang="sv-SE" sz="1000" u="none" cap="none" strike="noStrike">
                <a:solidFill>
                  <a:schemeClr val="lt1"/>
                </a:solidFill>
                <a:latin typeface="Arial"/>
                <a:ea typeface="Arial"/>
                <a:cs typeface="Arial"/>
                <a:sym typeface="Arial"/>
              </a:rPr>
              <a:t>‹#›</a:t>
            </a:fld>
            <a:endParaRPr b="1" i="0" sz="1000" u="none" cap="none" strike="noStrike">
              <a:solidFill>
                <a:schemeClr val="lt1"/>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0" name="Shape 470"/>
        <p:cNvGrpSpPr/>
        <p:nvPr/>
      </p:nvGrpSpPr>
      <p:grpSpPr>
        <a:xfrm>
          <a:off x="0" y="0"/>
          <a:ext cx="0" cy="0"/>
          <a:chOff x="0" y="0"/>
          <a:chExt cx="0" cy="0"/>
        </a:xfrm>
      </p:grpSpPr>
      <p:pic>
        <p:nvPicPr>
          <p:cNvPr id="471" name="Google Shape;471;g3dc49240aa4_0_362"/>
          <p:cNvPicPr preferRelativeResize="0"/>
          <p:nvPr/>
        </p:nvPicPr>
        <p:blipFill rotWithShape="1">
          <a:blip r:embed="rId3">
            <a:alphaModFix/>
          </a:blip>
          <a:srcRect b="2057" l="0" r="0" t="0"/>
          <a:stretch/>
        </p:blipFill>
        <p:spPr>
          <a:xfrm>
            <a:off x="1412053" y="983096"/>
            <a:ext cx="9367895" cy="5582802"/>
          </a:xfrm>
          <a:prstGeom prst="rect">
            <a:avLst/>
          </a:prstGeom>
          <a:noFill/>
          <a:ln>
            <a:noFill/>
          </a:ln>
        </p:spPr>
      </p:pic>
      <p:sp>
        <p:nvSpPr>
          <p:cNvPr id="472" name="Google Shape;472;g3dc49240aa4_0_362"/>
          <p:cNvSpPr txBox="1"/>
          <p:nvPr/>
        </p:nvSpPr>
        <p:spPr>
          <a:xfrm>
            <a:off x="11798300" y="6565900"/>
            <a:ext cx="393600" cy="292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fld id="{00000000-1234-1234-1234-123412341234}" type="slidenum">
              <a:rPr b="1" i="0" lang="sv-SE" sz="1000" u="none" cap="none" strike="noStrike">
                <a:solidFill>
                  <a:schemeClr val="lt1"/>
                </a:solidFill>
                <a:latin typeface="Arial"/>
                <a:ea typeface="Arial"/>
                <a:cs typeface="Arial"/>
                <a:sym typeface="Arial"/>
              </a:rPr>
              <a:t>‹#›</a:t>
            </a:fld>
            <a:endParaRPr b="1" i="0" sz="1000" u="none" cap="none" strike="noStrike">
              <a:solidFill>
                <a:schemeClr val="lt1"/>
              </a:solidFill>
              <a:latin typeface="Arial"/>
              <a:ea typeface="Arial"/>
              <a:cs typeface="Arial"/>
              <a:sym typeface="Arial"/>
            </a:endParaRPr>
          </a:p>
        </p:txBody>
      </p:sp>
      <p:sp>
        <p:nvSpPr>
          <p:cNvPr id="473" name="Google Shape;473;g3dc49240aa4_0_362"/>
          <p:cNvSpPr txBox="1"/>
          <p:nvPr/>
        </p:nvSpPr>
        <p:spPr>
          <a:xfrm>
            <a:off x="468000" y="288000"/>
            <a:ext cx="9271200" cy="684000"/>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rgbClr val="000000"/>
              </a:buClr>
              <a:buSzPts val="4400"/>
              <a:buFont typeface="Arial"/>
              <a:buNone/>
            </a:pPr>
            <a:r>
              <a:rPr b="1" i="0" lang="sv-SE" sz="2800" u="none" cap="none" strike="noStrike">
                <a:solidFill>
                  <a:srgbClr val="FF0000"/>
                </a:solidFill>
                <a:latin typeface="Arial"/>
                <a:ea typeface="Arial"/>
                <a:cs typeface="Arial"/>
                <a:sym typeface="Arial"/>
              </a:rPr>
              <a:t>Hydrogen Production 3</a:t>
            </a:r>
            <a:endParaRPr b="1" i="0" sz="2800" u="none" cap="none" strike="noStrike">
              <a:solidFill>
                <a:srgbClr val="FF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8" name="Shape 478"/>
        <p:cNvGrpSpPr/>
        <p:nvPr/>
      </p:nvGrpSpPr>
      <p:grpSpPr>
        <a:xfrm>
          <a:off x="0" y="0"/>
          <a:ext cx="0" cy="0"/>
          <a:chOff x="0" y="0"/>
          <a:chExt cx="0" cy="0"/>
        </a:xfrm>
      </p:grpSpPr>
      <p:sp>
        <p:nvSpPr>
          <p:cNvPr id="479" name="Google Shape;479;g3dc49240aa4_0_369"/>
          <p:cNvSpPr txBox="1"/>
          <p:nvPr/>
        </p:nvSpPr>
        <p:spPr>
          <a:xfrm>
            <a:off x="468000" y="288000"/>
            <a:ext cx="9271200" cy="684000"/>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rgbClr val="000000"/>
              </a:buClr>
              <a:buSzPts val="4400"/>
              <a:buFont typeface="Arial"/>
              <a:buNone/>
            </a:pPr>
            <a:r>
              <a:rPr b="1" i="0" lang="sv-SE" sz="2800" u="none" cap="none" strike="noStrike">
                <a:solidFill>
                  <a:srgbClr val="FF0000"/>
                </a:solidFill>
                <a:latin typeface="Arial"/>
                <a:ea typeface="Arial"/>
                <a:cs typeface="Arial"/>
                <a:sym typeface="Arial"/>
              </a:rPr>
              <a:t>Hydrogen Production 4</a:t>
            </a:r>
            <a:endParaRPr b="1" i="0" sz="2800" u="none" cap="none" strike="noStrike">
              <a:solidFill>
                <a:srgbClr val="FF0000"/>
              </a:solidFill>
              <a:latin typeface="Arial"/>
              <a:ea typeface="Arial"/>
              <a:cs typeface="Arial"/>
              <a:sym typeface="Arial"/>
            </a:endParaRPr>
          </a:p>
        </p:txBody>
      </p:sp>
      <p:sp>
        <p:nvSpPr>
          <p:cNvPr id="480" name="Google Shape;480;g3dc49240aa4_0_369"/>
          <p:cNvSpPr/>
          <p:nvPr/>
        </p:nvSpPr>
        <p:spPr>
          <a:xfrm>
            <a:off x="468000" y="1193403"/>
            <a:ext cx="3467400" cy="461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rPr b="1" i="0" lang="sv-SE" sz="2400" u="none" cap="none" strike="noStrike">
                <a:solidFill>
                  <a:srgbClr val="6D98FE"/>
                </a:solidFill>
                <a:latin typeface="Arial"/>
                <a:ea typeface="Arial"/>
                <a:cs typeface="Arial"/>
                <a:sym typeface="Arial"/>
              </a:rPr>
              <a:t>Expected mix</a:t>
            </a:r>
            <a:endParaRPr b="0" i="0" sz="2400" u="none" cap="none" strike="noStrike">
              <a:solidFill>
                <a:srgbClr val="000000"/>
              </a:solidFill>
              <a:latin typeface="Arial"/>
              <a:ea typeface="Arial"/>
              <a:cs typeface="Arial"/>
              <a:sym typeface="Arial"/>
            </a:endParaRPr>
          </a:p>
        </p:txBody>
      </p:sp>
      <p:sp>
        <p:nvSpPr>
          <p:cNvPr id="481" name="Google Shape;481;g3dc49240aa4_0_369"/>
          <p:cNvSpPr txBox="1"/>
          <p:nvPr/>
        </p:nvSpPr>
        <p:spPr>
          <a:xfrm>
            <a:off x="5139943" y="710287"/>
            <a:ext cx="6590100" cy="5538000"/>
          </a:xfrm>
          <a:prstGeom prst="rect">
            <a:avLst/>
          </a:prstGeom>
          <a:noFill/>
          <a:ln>
            <a:noFill/>
          </a:ln>
        </p:spPr>
        <p:txBody>
          <a:bodyPr anchorCtr="0" anchor="t" bIns="45700" lIns="91425" spcFirstLastPara="1" rIns="91425" wrap="square" tIns="45700">
            <a:spAutoFit/>
          </a:bodyPr>
          <a:lstStyle/>
          <a:p>
            <a:pPr indent="-311150" lvl="0" marL="457200" marR="0" rtl="0" algn="l">
              <a:lnSpc>
                <a:spcPct val="100000"/>
              </a:lnSpc>
              <a:spcBef>
                <a:spcPts val="1000"/>
              </a:spcBef>
              <a:spcAft>
                <a:spcPts val="0"/>
              </a:spcAft>
              <a:buClr>
                <a:schemeClr val="dk1"/>
              </a:buClr>
              <a:buSzPts val="1300"/>
              <a:buFont typeface="Arial"/>
              <a:buChar char="❑"/>
            </a:pPr>
            <a:r>
              <a:rPr b="0" i="0" lang="sv-SE" sz="1350" u="none" cap="none" strike="noStrike">
                <a:solidFill>
                  <a:schemeClr val="dk1"/>
                </a:solidFill>
                <a:latin typeface="Arial"/>
                <a:ea typeface="Arial"/>
                <a:cs typeface="Arial"/>
                <a:sym typeface="Arial"/>
              </a:rPr>
              <a:t>In the CLEWs++ concept, hydrogen demand is both exogenous and endogenous:</a:t>
            </a:r>
            <a:endParaRPr b="0" i="0" sz="1350" u="none" cap="none" strike="noStrike">
              <a:solidFill>
                <a:schemeClr val="dk1"/>
              </a:solidFill>
              <a:latin typeface="Arial"/>
              <a:ea typeface="Arial"/>
              <a:cs typeface="Arial"/>
              <a:sym typeface="Arial"/>
            </a:endParaRPr>
          </a:p>
          <a:p>
            <a:pPr indent="-311150" lvl="1" marL="914400" marR="0" rtl="0" algn="l">
              <a:lnSpc>
                <a:spcPct val="100000"/>
              </a:lnSpc>
              <a:spcBef>
                <a:spcPts val="1000"/>
              </a:spcBef>
              <a:spcAft>
                <a:spcPts val="0"/>
              </a:spcAft>
              <a:buClr>
                <a:schemeClr val="dk1"/>
              </a:buClr>
              <a:buSzPts val="1300"/>
              <a:buFont typeface="Arial"/>
              <a:buChar char="○"/>
            </a:pPr>
            <a:r>
              <a:rPr b="1" i="0" lang="sv-SE" sz="1350" u="none" cap="none" strike="noStrike">
                <a:solidFill>
                  <a:schemeClr val="dk1"/>
                </a:solidFill>
                <a:latin typeface="Arial"/>
                <a:ea typeface="Arial"/>
                <a:cs typeface="Arial"/>
                <a:sym typeface="Arial"/>
              </a:rPr>
              <a:t>Exogenous: </a:t>
            </a:r>
            <a:r>
              <a:rPr b="0" i="0" lang="sv-SE" sz="1350" u="none" cap="none" strike="noStrike">
                <a:solidFill>
                  <a:schemeClr val="dk1"/>
                </a:solidFill>
                <a:latin typeface="Arial"/>
                <a:ea typeface="Arial"/>
                <a:cs typeface="Arial"/>
                <a:sym typeface="Arial"/>
              </a:rPr>
              <a:t>attributed to hydrogen feedstock used for chemical production (mainly fertilisers) and calculated based on energy balances.</a:t>
            </a:r>
            <a:endParaRPr b="0" i="0" sz="1350" u="none" cap="none" strike="noStrike">
              <a:solidFill>
                <a:schemeClr val="dk1"/>
              </a:solidFill>
              <a:latin typeface="Arial"/>
              <a:ea typeface="Arial"/>
              <a:cs typeface="Arial"/>
              <a:sym typeface="Arial"/>
            </a:endParaRPr>
          </a:p>
          <a:p>
            <a:pPr indent="-311150" lvl="1" marL="914400" marR="0" rtl="0" algn="l">
              <a:lnSpc>
                <a:spcPct val="100000"/>
              </a:lnSpc>
              <a:spcBef>
                <a:spcPts val="1000"/>
              </a:spcBef>
              <a:spcAft>
                <a:spcPts val="0"/>
              </a:spcAft>
              <a:buClr>
                <a:schemeClr val="dk1"/>
              </a:buClr>
              <a:buSzPts val="1300"/>
              <a:buFont typeface="Arial"/>
              <a:buChar char="○"/>
            </a:pPr>
            <a:r>
              <a:rPr b="1" i="0" lang="sv-SE" sz="1350" u="none" cap="none" strike="noStrike">
                <a:solidFill>
                  <a:schemeClr val="dk1"/>
                </a:solidFill>
                <a:latin typeface="Arial"/>
                <a:ea typeface="Arial"/>
                <a:cs typeface="Arial"/>
                <a:sym typeface="Arial"/>
              </a:rPr>
              <a:t>Endogenous:</a:t>
            </a:r>
            <a:r>
              <a:rPr b="0" i="0" lang="sv-SE" sz="1350" u="none" cap="none" strike="noStrike">
                <a:solidFill>
                  <a:schemeClr val="dk1"/>
                </a:solidFill>
                <a:latin typeface="Arial"/>
                <a:ea typeface="Arial"/>
                <a:cs typeface="Arial"/>
                <a:sym typeface="Arial"/>
              </a:rPr>
              <a:t> based on the optimisation of economics, the model may choose to use hydrogen as a fuel/storage medium in the different model sectors.</a:t>
            </a:r>
            <a:endParaRPr b="0" i="0" sz="1350" u="none" cap="none" strike="noStrike">
              <a:solidFill>
                <a:schemeClr val="dk1"/>
              </a:solidFill>
              <a:latin typeface="Arial"/>
              <a:ea typeface="Arial"/>
              <a:cs typeface="Arial"/>
              <a:sym typeface="Arial"/>
            </a:endParaRPr>
          </a:p>
          <a:p>
            <a:pPr indent="-311150" lvl="0" marL="457200" marR="0" rtl="0" algn="l">
              <a:lnSpc>
                <a:spcPct val="108000"/>
              </a:lnSpc>
              <a:spcBef>
                <a:spcPts val="1000"/>
              </a:spcBef>
              <a:spcAft>
                <a:spcPts val="0"/>
              </a:spcAft>
              <a:buClr>
                <a:schemeClr val="dk1"/>
              </a:buClr>
              <a:buSzPts val="1300"/>
              <a:buFont typeface="Arial"/>
              <a:buChar char="❏"/>
            </a:pPr>
            <a:r>
              <a:rPr b="1" i="0" lang="sv-SE" sz="1350" u="none" cap="none" strike="noStrike">
                <a:solidFill>
                  <a:schemeClr val="dk1"/>
                </a:solidFill>
                <a:latin typeface="Arial"/>
                <a:ea typeface="Arial"/>
                <a:cs typeface="Arial"/>
                <a:sym typeface="Arial"/>
              </a:rPr>
              <a:t>Historical demand up until the early 2020s is almost exclusively met by grey hydrogen. </a:t>
            </a:r>
            <a:r>
              <a:rPr b="0" i="0" lang="sv-SE" sz="1350" u="none" cap="none" strike="noStrike">
                <a:solidFill>
                  <a:schemeClr val="dk1"/>
                </a:solidFill>
                <a:latin typeface="Arial"/>
                <a:ea typeface="Arial"/>
                <a:cs typeface="Arial"/>
                <a:sym typeface="Arial"/>
              </a:rPr>
              <a:t>Future exogenous demand is also expected to be grey hydrogen based in a scenario with no climate change mitigation targets.</a:t>
            </a:r>
            <a:endParaRPr b="0" i="0" sz="1350" u="none" cap="none" strike="noStrike">
              <a:solidFill>
                <a:schemeClr val="dk1"/>
              </a:solidFill>
              <a:latin typeface="Arial"/>
              <a:ea typeface="Arial"/>
              <a:cs typeface="Arial"/>
              <a:sym typeface="Arial"/>
            </a:endParaRPr>
          </a:p>
          <a:p>
            <a:pPr indent="-311150" lvl="0" marL="457200" marR="0" rtl="0" algn="l">
              <a:lnSpc>
                <a:spcPct val="108000"/>
              </a:lnSpc>
              <a:spcBef>
                <a:spcPts val="1000"/>
              </a:spcBef>
              <a:spcAft>
                <a:spcPts val="0"/>
              </a:spcAft>
              <a:buClr>
                <a:schemeClr val="dk1"/>
              </a:buClr>
              <a:buSzPts val="1300"/>
              <a:buFont typeface="Arial"/>
              <a:buChar char="❏"/>
            </a:pPr>
            <a:r>
              <a:rPr b="0" i="0" lang="sv-SE" sz="1350" u="none" cap="none" strike="noStrike">
                <a:solidFill>
                  <a:schemeClr val="dk1"/>
                </a:solidFill>
                <a:latin typeface="Arial"/>
                <a:ea typeface="Arial"/>
                <a:cs typeface="Arial"/>
                <a:sym typeface="Arial"/>
              </a:rPr>
              <a:t>Future endogenous demand is </a:t>
            </a:r>
            <a:r>
              <a:rPr b="1" i="0" lang="sv-SE" sz="1350" u="none" cap="none" strike="noStrike">
                <a:solidFill>
                  <a:schemeClr val="dk1"/>
                </a:solidFill>
                <a:latin typeface="Arial"/>
                <a:ea typeface="Arial"/>
                <a:cs typeface="Arial"/>
                <a:sym typeface="Arial"/>
              </a:rPr>
              <a:t>not typically triggered under pure cost optimisation, as hydrogen often faces strong competition from alternative technologies (e.g. fossil fuels)</a:t>
            </a:r>
            <a:r>
              <a:rPr b="0" i="0" lang="sv-SE" sz="1350" u="none" cap="none" strike="noStrike">
                <a:solidFill>
                  <a:schemeClr val="dk1"/>
                </a:solidFill>
                <a:latin typeface="Arial"/>
                <a:ea typeface="Arial"/>
                <a:cs typeface="Arial"/>
                <a:sym typeface="Arial"/>
              </a:rPr>
              <a:t>. However, in decarbonisation scenarios, hydrogen may emerge as an option to meet clean fuel demand, depending on system-specific constraints and policy drivers (e.g. emissions limits, fuel switching requirements, or technology availability).</a:t>
            </a:r>
            <a:endParaRPr b="0" i="0" sz="1350" u="none" cap="none" strike="noStrike">
              <a:solidFill>
                <a:schemeClr val="dk1"/>
              </a:solidFill>
              <a:latin typeface="Arial"/>
              <a:ea typeface="Arial"/>
              <a:cs typeface="Arial"/>
              <a:sym typeface="Arial"/>
            </a:endParaRPr>
          </a:p>
          <a:p>
            <a:pPr indent="-311150" lvl="0" marL="457200" marR="0" rtl="0" algn="l">
              <a:lnSpc>
                <a:spcPct val="108000"/>
              </a:lnSpc>
              <a:spcBef>
                <a:spcPts val="1000"/>
              </a:spcBef>
              <a:spcAft>
                <a:spcPts val="0"/>
              </a:spcAft>
              <a:buClr>
                <a:schemeClr val="dk1"/>
              </a:buClr>
              <a:buSzPts val="1300"/>
              <a:buFont typeface="Arial"/>
              <a:buChar char="❏"/>
            </a:pPr>
            <a:r>
              <a:rPr b="0" i="0" lang="sv-SE" sz="1350" u="none" cap="none" strike="noStrike">
                <a:solidFill>
                  <a:schemeClr val="dk1"/>
                </a:solidFill>
                <a:latin typeface="Arial"/>
                <a:ea typeface="Arial"/>
                <a:cs typeface="Arial"/>
                <a:sym typeface="Arial"/>
              </a:rPr>
              <a:t>In such cases, hydrogen uptake is closely linked to the </a:t>
            </a:r>
            <a:r>
              <a:rPr b="1" i="0" lang="sv-SE" sz="1350" u="none" cap="none" strike="noStrike">
                <a:solidFill>
                  <a:schemeClr val="dk1"/>
                </a:solidFill>
                <a:latin typeface="Arial"/>
                <a:ea typeface="Arial"/>
                <a:cs typeface="Arial"/>
                <a:sym typeface="Arial"/>
              </a:rPr>
              <a:t>simultaneous development of both supply and demand</a:t>
            </a:r>
            <a:r>
              <a:rPr b="0" i="0" lang="sv-SE" sz="1350" u="none" cap="none" strike="noStrike">
                <a:solidFill>
                  <a:schemeClr val="dk1"/>
                </a:solidFill>
                <a:latin typeface="Arial"/>
                <a:ea typeface="Arial"/>
                <a:cs typeface="Arial"/>
                <a:sym typeface="Arial"/>
              </a:rPr>
              <a:t>. Clean hydrogen may scale as part of broader system transitions, but it can also play a role without significant demand growth by displacing existing grey hydrogen use. When deployed in decarbonisation contexts, hydrogen is typically expected to be blue or green, with the preferred option determined by case-specific economics.</a:t>
            </a:r>
            <a:endParaRPr b="0" i="0" sz="1350" u="none" cap="none" strike="noStrike">
              <a:solidFill>
                <a:schemeClr val="dk1"/>
              </a:solidFill>
              <a:latin typeface="Arial"/>
              <a:ea typeface="Arial"/>
              <a:cs typeface="Arial"/>
              <a:sym typeface="Arial"/>
            </a:endParaRPr>
          </a:p>
        </p:txBody>
      </p:sp>
      <p:sp>
        <p:nvSpPr>
          <p:cNvPr id="482" name="Google Shape;482;g3dc49240aa4_0_369"/>
          <p:cNvSpPr/>
          <p:nvPr/>
        </p:nvSpPr>
        <p:spPr>
          <a:xfrm>
            <a:off x="1893541" y="2707950"/>
            <a:ext cx="1921800" cy="474300"/>
          </a:xfrm>
          <a:prstGeom prst="roundRect">
            <a:avLst>
              <a:gd fmla="val 16667" name="adj"/>
            </a:avLst>
          </a:prstGeom>
          <a:solidFill>
            <a:srgbClr val="6C0819"/>
          </a:solidFill>
          <a:ln cap="flat" cmpd="sng" w="25200">
            <a:solidFill>
              <a:srgbClr val="000D2C"/>
            </a:solidFill>
            <a:prstDash val="solid"/>
            <a:round/>
            <a:headEnd len="sm" w="sm" type="none"/>
            <a:tailEnd len="sm" w="sm" type="none"/>
          </a:ln>
        </p:spPr>
        <p:txBody>
          <a:bodyPr anchorCtr="0" anchor="ctr" bIns="45375" lIns="90775" spcFirstLastPara="1" rIns="90775" wrap="square" tIns="45375">
            <a:noAutofit/>
          </a:bodyPr>
          <a:lstStyle/>
          <a:p>
            <a:pPr indent="0" lvl="0" marL="0" marR="0" rtl="0" algn="ctr">
              <a:lnSpc>
                <a:spcPct val="100000"/>
              </a:lnSpc>
              <a:spcBef>
                <a:spcPts val="0"/>
              </a:spcBef>
              <a:spcAft>
                <a:spcPts val="0"/>
              </a:spcAft>
              <a:buClr>
                <a:schemeClr val="dk1"/>
              </a:buClr>
              <a:buSzPts val="1340"/>
              <a:buFont typeface="Arial"/>
              <a:buNone/>
            </a:pPr>
            <a:r>
              <a:rPr b="0" i="0" lang="sv-SE" sz="1212" u="none" cap="none" strike="noStrike">
                <a:solidFill>
                  <a:schemeClr val="lt1"/>
                </a:solidFill>
                <a:latin typeface="Arial"/>
                <a:ea typeface="Arial"/>
                <a:cs typeface="Arial"/>
                <a:sym typeface="Arial"/>
              </a:rPr>
              <a:t>Grey hydrogen from natural gas</a:t>
            </a:r>
            <a:endParaRPr b="0" i="0" sz="1112" u="none" cap="none" strike="noStrike">
              <a:solidFill>
                <a:srgbClr val="FFFFFF"/>
              </a:solidFill>
              <a:latin typeface="Arial"/>
              <a:ea typeface="Arial"/>
              <a:cs typeface="Arial"/>
              <a:sym typeface="Arial"/>
            </a:endParaRPr>
          </a:p>
        </p:txBody>
      </p:sp>
      <p:cxnSp>
        <p:nvCxnSpPr>
          <p:cNvPr id="483" name="Google Shape;483;g3dc49240aa4_0_369"/>
          <p:cNvCxnSpPr/>
          <p:nvPr/>
        </p:nvCxnSpPr>
        <p:spPr>
          <a:xfrm>
            <a:off x="1045081" y="2933028"/>
            <a:ext cx="848400" cy="0"/>
          </a:xfrm>
          <a:prstGeom prst="straightConnector1">
            <a:avLst/>
          </a:prstGeom>
          <a:noFill/>
          <a:ln cap="flat" cmpd="sng" w="28350">
            <a:solidFill>
              <a:srgbClr val="6C0819"/>
            </a:solidFill>
            <a:prstDash val="solid"/>
            <a:round/>
            <a:headEnd len="sm" w="sm" type="none"/>
            <a:tailEnd len="med" w="med" type="triangle"/>
          </a:ln>
          <a:effectLst>
            <a:outerShdw blurRad="39709" rotWithShape="0" dir="5400000" dist="19854">
              <a:srgbClr val="000000">
                <a:alpha val="36470"/>
              </a:srgbClr>
            </a:outerShdw>
          </a:effectLst>
        </p:spPr>
      </p:cxnSp>
      <p:sp>
        <p:nvSpPr>
          <p:cNvPr id="484" name="Google Shape;484;g3dc49240aa4_0_369"/>
          <p:cNvSpPr/>
          <p:nvPr/>
        </p:nvSpPr>
        <p:spPr>
          <a:xfrm>
            <a:off x="1893541" y="3325871"/>
            <a:ext cx="1921800" cy="474300"/>
          </a:xfrm>
          <a:prstGeom prst="roundRect">
            <a:avLst>
              <a:gd fmla="val 16667" name="adj"/>
            </a:avLst>
          </a:prstGeom>
          <a:solidFill>
            <a:srgbClr val="6C0819"/>
          </a:solidFill>
          <a:ln cap="flat" cmpd="sng" w="25200">
            <a:solidFill>
              <a:srgbClr val="000D2C"/>
            </a:solidFill>
            <a:prstDash val="solid"/>
            <a:round/>
            <a:headEnd len="sm" w="sm" type="none"/>
            <a:tailEnd len="sm" w="sm" type="none"/>
          </a:ln>
        </p:spPr>
        <p:txBody>
          <a:bodyPr anchorCtr="0" anchor="ctr" bIns="45375" lIns="90775" spcFirstLastPara="1" rIns="90775" wrap="square" tIns="45375">
            <a:noAutofit/>
          </a:bodyPr>
          <a:lstStyle/>
          <a:p>
            <a:pPr indent="0" lvl="0" marL="0" marR="0" rtl="0" algn="ctr">
              <a:lnSpc>
                <a:spcPct val="100000"/>
              </a:lnSpc>
              <a:spcBef>
                <a:spcPts val="0"/>
              </a:spcBef>
              <a:spcAft>
                <a:spcPts val="0"/>
              </a:spcAft>
              <a:buClr>
                <a:schemeClr val="dk1"/>
              </a:buClr>
              <a:buSzPts val="1340"/>
              <a:buFont typeface="Arial"/>
              <a:buNone/>
            </a:pPr>
            <a:r>
              <a:rPr b="0" i="0" lang="sv-SE" sz="1212" u="none" cap="none" strike="noStrike">
                <a:solidFill>
                  <a:schemeClr val="lt1"/>
                </a:solidFill>
                <a:latin typeface="Arial"/>
                <a:ea typeface="Arial"/>
                <a:cs typeface="Arial"/>
                <a:sym typeface="Arial"/>
              </a:rPr>
              <a:t>Blue hydrogen from natural gas</a:t>
            </a:r>
            <a:endParaRPr b="0" i="0" sz="1212" u="none" cap="none" strike="noStrike">
              <a:solidFill>
                <a:srgbClr val="FFFFFF"/>
              </a:solidFill>
              <a:latin typeface="Arial"/>
              <a:ea typeface="Arial"/>
              <a:cs typeface="Arial"/>
              <a:sym typeface="Arial"/>
            </a:endParaRPr>
          </a:p>
        </p:txBody>
      </p:sp>
      <p:cxnSp>
        <p:nvCxnSpPr>
          <p:cNvPr id="485" name="Google Shape;485;g3dc49240aa4_0_369"/>
          <p:cNvCxnSpPr/>
          <p:nvPr/>
        </p:nvCxnSpPr>
        <p:spPr>
          <a:xfrm>
            <a:off x="1045081" y="3550949"/>
            <a:ext cx="848400" cy="0"/>
          </a:xfrm>
          <a:prstGeom prst="straightConnector1">
            <a:avLst/>
          </a:prstGeom>
          <a:noFill/>
          <a:ln cap="flat" cmpd="sng" w="28350">
            <a:solidFill>
              <a:srgbClr val="6C0819"/>
            </a:solidFill>
            <a:prstDash val="solid"/>
            <a:round/>
            <a:headEnd len="sm" w="sm" type="none"/>
            <a:tailEnd len="med" w="med" type="triangle"/>
          </a:ln>
          <a:effectLst>
            <a:outerShdw blurRad="39709" rotWithShape="0" dir="5400000" dist="19854">
              <a:srgbClr val="000000">
                <a:alpha val="36470"/>
              </a:srgbClr>
            </a:outerShdw>
          </a:effectLst>
        </p:spPr>
      </p:cxnSp>
      <p:cxnSp>
        <p:nvCxnSpPr>
          <p:cNvPr id="486" name="Google Shape;486;g3dc49240aa4_0_369"/>
          <p:cNvCxnSpPr/>
          <p:nvPr/>
        </p:nvCxnSpPr>
        <p:spPr>
          <a:xfrm>
            <a:off x="4232160" y="2184141"/>
            <a:ext cx="0" cy="2003100"/>
          </a:xfrm>
          <a:prstGeom prst="straightConnector1">
            <a:avLst/>
          </a:prstGeom>
          <a:noFill/>
          <a:ln cap="flat" cmpd="sng" w="37825">
            <a:solidFill>
              <a:srgbClr val="6C0819"/>
            </a:solidFill>
            <a:prstDash val="solid"/>
            <a:round/>
            <a:headEnd len="sm" w="sm" type="none"/>
            <a:tailEnd len="sm" w="sm" type="none"/>
          </a:ln>
          <a:effectLst>
            <a:outerShdw blurRad="39709" rotWithShape="0" dir="5400000" dist="19854">
              <a:srgbClr val="000000">
                <a:alpha val="36470"/>
              </a:srgbClr>
            </a:outerShdw>
          </a:effectLst>
        </p:spPr>
      </p:cxnSp>
      <p:cxnSp>
        <p:nvCxnSpPr>
          <p:cNvPr id="487" name="Google Shape;487;g3dc49240aa4_0_369"/>
          <p:cNvCxnSpPr/>
          <p:nvPr/>
        </p:nvCxnSpPr>
        <p:spPr>
          <a:xfrm rot="10800000">
            <a:off x="3790484" y="2839807"/>
            <a:ext cx="436800" cy="0"/>
          </a:xfrm>
          <a:prstGeom prst="straightConnector1">
            <a:avLst/>
          </a:prstGeom>
          <a:noFill/>
          <a:ln cap="flat" cmpd="sng" w="37825">
            <a:solidFill>
              <a:srgbClr val="6C0819"/>
            </a:solidFill>
            <a:prstDash val="solid"/>
            <a:round/>
            <a:headEnd len="sm" w="sm" type="none"/>
            <a:tailEnd len="sm" w="sm" type="none"/>
          </a:ln>
          <a:effectLst>
            <a:outerShdw blurRad="39709" rotWithShape="0" dir="5400000" dist="19854">
              <a:srgbClr val="000000">
                <a:alpha val="36470"/>
              </a:srgbClr>
            </a:outerShdw>
          </a:effectLst>
        </p:spPr>
      </p:cxnSp>
      <p:cxnSp>
        <p:nvCxnSpPr>
          <p:cNvPr id="488" name="Google Shape;488;g3dc49240aa4_0_369"/>
          <p:cNvCxnSpPr/>
          <p:nvPr/>
        </p:nvCxnSpPr>
        <p:spPr>
          <a:xfrm rot="10800000">
            <a:off x="3790484" y="3457133"/>
            <a:ext cx="436800" cy="0"/>
          </a:xfrm>
          <a:prstGeom prst="straightConnector1">
            <a:avLst/>
          </a:prstGeom>
          <a:noFill/>
          <a:ln cap="flat" cmpd="sng" w="37825">
            <a:solidFill>
              <a:srgbClr val="6C0819"/>
            </a:solidFill>
            <a:prstDash val="solid"/>
            <a:round/>
            <a:headEnd len="sm" w="sm" type="none"/>
            <a:tailEnd len="sm" w="sm" type="none"/>
          </a:ln>
          <a:effectLst>
            <a:outerShdw blurRad="39709" rotWithShape="0" dir="5400000" dist="19854">
              <a:srgbClr val="000000">
                <a:alpha val="36470"/>
              </a:srgbClr>
            </a:outerShdw>
          </a:effectLst>
        </p:spPr>
      </p:cxnSp>
      <p:sp>
        <p:nvSpPr>
          <p:cNvPr id="489" name="Google Shape;489;g3dc49240aa4_0_369"/>
          <p:cNvSpPr txBox="1"/>
          <p:nvPr/>
        </p:nvSpPr>
        <p:spPr>
          <a:xfrm>
            <a:off x="612236" y="2911097"/>
            <a:ext cx="436800" cy="307200"/>
          </a:xfrm>
          <a:prstGeom prst="rect">
            <a:avLst/>
          </a:prstGeom>
          <a:noFill/>
          <a:ln>
            <a:noFill/>
          </a:ln>
        </p:spPr>
        <p:txBody>
          <a:bodyPr anchorCtr="0" anchor="t" bIns="45375" lIns="90775" spcFirstLastPara="1" rIns="90775" wrap="square" tIns="45375">
            <a:spAutoFit/>
          </a:bodyPr>
          <a:lstStyle/>
          <a:p>
            <a:pPr indent="0" lvl="0" marL="0" marR="0" rtl="0" algn="ctr">
              <a:lnSpc>
                <a:spcPct val="100000"/>
              </a:lnSpc>
              <a:spcBef>
                <a:spcPts val="0"/>
              </a:spcBef>
              <a:spcAft>
                <a:spcPts val="0"/>
              </a:spcAft>
              <a:buClr>
                <a:srgbClr val="000000"/>
              </a:buClr>
              <a:buSzPts val="1191"/>
              <a:buFont typeface="Arial"/>
              <a:buNone/>
            </a:pPr>
            <a:r>
              <a:rPr b="0" i="0" lang="sv-SE" sz="1400" u="none" cap="none" strike="noStrike">
                <a:solidFill>
                  <a:srgbClr val="000000"/>
                </a:solidFill>
                <a:latin typeface="Arial"/>
                <a:ea typeface="Arial"/>
                <a:cs typeface="Arial"/>
                <a:sym typeface="Arial"/>
              </a:rPr>
              <a:t>B</a:t>
            </a:r>
            <a:endParaRPr b="0" i="0" sz="1400" u="none" cap="none" strike="noStrike">
              <a:solidFill>
                <a:srgbClr val="000000"/>
              </a:solidFill>
              <a:latin typeface="Arial"/>
              <a:ea typeface="Arial"/>
              <a:cs typeface="Arial"/>
              <a:sym typeface="Arial"/>
            </a:endParaRPr>
          </a:p>
        </p:txBody>
      </p:sp>
      <p:cxnSp>
        <p:nvCxnSpPr>
          <p:cNvPr id="490" name="Google Shape;490;g3dc49240aa4_0_369"/>
          <p:cNvCxnSpPr/>
          <p:nvPr/>
        </p:nvCxnSpPr>
        <p:spPr>
          <a:xfrm>
            <a:off x="1049066" y="2912325"/>
            <a:ext cx="0" cy="658200"/>
          </a:xfrm>
          <a:prstGeom prst="straightConnector1">
            <a:avLst/>
          </a:prstGeom>
          <a:noFill/>
          <a:ln cap="flat" cmpd="sng" w="35325">
            <a:solidFill>
              <a:srgbClr val="6C0819"/>
            </a:solidFill>
            <a:prstDash val="solid"/>
            <a:round/>
            <a:headEnd len="sm" w="sm" type="none"/>
            <a:tailEnd len="sm" w="sm" type="none"/>
          </a:ln>
          <a:effectLst>
            <a:outerShdw blurRad="39709" rotWithShape="0" dir="5400000" dist="19854">
              <a:srgbClr val="000000">
                <a:alpha val="36470"/>
              </a:srgbClr>
            </a:outerShdw>
          </a:effectLst>
        </p:spPr>
      </p:cxnSp>
      <p:cxnSp>
        <p:nvCxnSpPr>
          <p:cNvPr id="491" name="Google Shape;491;g3dc49240aa4_0_369"/>
          <p:cNvCxnSpPr/>
          <p:nvPr/>
        </p:nvCxnSpPr>
        <p:spPr>
          <a:xfrm rot="10800000">
            <a:off x="612269" y="3182316"/>
            <a:ext cx="436800" cy="0"/>
          </a:xfrm>
          <a:prstGeom prst="straightConnector1">
            <a:avLst/>
          </a:prstGeom>
          <a:noFill/>
          <a:ln cap="flat" cmpd="sng" w="37825">
            <a:solidFill>
              <a:srgbClr val="6C0819"/>
            </a:solidFill>
            <a:prstDash val="solid"/>
            <a:round/>
            <a:headEnd len="sm" w="sm" type="none"/>
            <a:tailEnd len="sm" w="sm" type="none"/>
          </a:ln>
          <a:effectLst>
            <a:outerShdw blurRad="39709" rotWithShape="0" dir="5400000" dist="19854">
              <a:srgbClr val="000000">
                <a:alpha val="36470"/>
              </a:srgbClr>
            </a:outerShdw>
          </a:effectLst>
        </p:spPr>
      </p:cxnSp>
      <p:sp>
        <p:nvSpPr>
          <p:cNvPr id="492" name="Google Shape;492;g3dc49240aa4_0_369"/>
          <p:cNvSpPr/>
          <p:nvPr/>
        </p:nvSpPr>
        <p:spPr>
          <a:xfrm>
            <a:off x="1893541" y="3943796"/>
            <a:ext cx="1921800" cy="474300"/>
          </a:xfrm>
          <a:prstGeom prst="roundRect">
            <a:avLst>
              <a:gd fmla="val 16667" name="adj"/>
            </a:avLst>
          </a:prstGeom>
          <a:solidFill>
            <a:srgbClr val="6C0819"/>
          </a:solidFill>
          <a:ln cap="flat" cmpd="sng" w="25200">
            <a:solidFill>
              <a:srgbClr val="000D2C"/>
            </a:solidFill>
            <a:prstDash val="solid"/>
            <a:round/>
            <a:headEnd len="sm" w="sm" type="none"/>
            <a:tailEnd len="sm" w="sm" type="none"/>
          </a:ln>
        </p:spPr>
        <p:txBody>
          <a:bodyPr anchorCtr="0" anchor="ctr" bIns="45375" lIns="90775" spcFirstLastPara="1" rIns="90775" wrap="square" tIns="45375">
            <a:noAutofit/>
          </a:bodyPr>
          <a:lstStyle/>
          <a:p>
            <a:pPr indent="0" lvl="0" marL="0" marR="0" rtl="0" algn="ctr">
              <a:lnSpc>
                <a:spcPct val="100000"/>
              </a:lnSpc>
              <a:spcBef>
                <a:spcPts val="0"/>
              </a:spcBef>
              <a:spcAft>
                <a:spcPts val="0"/>
              </a:spcAft>
              <a:buClr>
                <a:schemeClr val="dk1"/>
              </a:buClr>
              <a:buSzPts val="1340"/>
              <a:buFont typeface="Arial"/>
              <a:buNone/>
            </a:pPr>
            <a:r>
              <a:rPr b="0" i="0" lang="sv-SE" sz="1212" u="none" cap="none" strike="noStrike">
                <a:solidFill>
                  <a:schemeClr val="lt1"/>
                </a:solidFill>
                <a:latin typeface="Arial"/>
                <a:ea typeface="Arial"/>
                <a:cs typeface="Arial"/>
                <a:sym typeface="Arial"/>
              </a:rPr>
              <a:t>Electrolysers</a:t>
            </a:r>
            <a:endParaRPr b="0" i="0" sz="1212" u="none" cap="none" strike="noStrike">
              <a:solidFill>
                <a:srgbClr val="FFFFFF"/>
              </a:solidFill>
              <a:latin typeface="Arial"/>
              <a:ea typeface="Arial"/>
              <a:cs typeface="Arial"/>
              <a:sym typeface="Arial"/>
            </a:endParaRPr>
          </a:p>
        </p:txBody>
      </p:sp>
      <p:cxnSp>
        <p:nvCxnSpPr>
          <p:cNvPr id="493" name="Google Shape;493;g3dc49240aa4_0_369"/>
          <p:cNvCxnSpPr/>
          <p:nvPr/>
        </p:nvCxnSpPr>
        <p:spPr>
          <a:xfrm rot="10800000">
            <a:off x="3790484" y="4180958"/>
            <a:ext cx="436800" cy="0"/>
          </a:xfrm>
          <a:prstGeom prst="straightConnector1">
            <a:avLst/>
          </a:prstGeom>
          <a:noFill/>
          <a:ln cap="flat" cmpd="sng" w="37825">
            <a:solidFill>
              <a:srgbClr val="6C0819"/>
            </a:solidFill>
            <a:prstDash val="solid"/>
            <a:round/>
            <a:headEnd len="sm" w="sm" type="none"/>
            <a:tailEnd len="sm" w="sm" type="none"/>
          </a:ln>
          <a:effectLst>
            <a:outerShdw blurRad="39709" rotWithShape="0" dir="5400000" dist="19854">
              <a:srgbClr val="000000">
                <a:alpha val="36470"/>
              </a:srgbClr>
            </a:outerShdw>
          </a:effectLst>
        </p:spPr>
      </p:cxnSp>
      <p:sp>
        <p:nvSpPr>
          <p:cNvPr id="494" name="Google Shape;494;g3dc49240aa4_0_369"/>
          <p:cNvSpPr/>
          <p:nvPr/>
        </p:nvSpPr>
        <p:spPr>
          <a:xfrm>
            <a:off x="1893541" y="1958771"/>
            <a:ext cx="1921800" cy="474300"/>
          </a:xfrm>
          <a:prstGeom prst="roundRect">
            <a:avLst>
              <a:gd fmla="val 16667" name="adj"/>
            </a:avLst>
          </a:prstGeom>
          <a:solidFill>
            <a:srgbClr val="6C0819"/>
          </a:solidFill>
          <a:ln cap="flat" cmpd="sng" w="25200">
            <a:solidFill>
              <a:srgbClr val="000D2C"/>
            </a:solidFill>
            <a:prstDash val="solid"/>
            <a:round/>
            <a:headEnd len="sm" w="sm" type="none"/>
            <a:tailEnd len="sm" w="sm" type="none"/>
          </a:ln>
        </p:spPr>
        <p:txBody>
          <a:bodyPr anchorCtr="0" anchor="ctr" bIns="45375" lIns="90775" spcFirstLastPara="1" rIns="90775" wrap="square" tIns="45375">
            <a:noAutofit/>
          </a:bodyPr>
          <a:lstStyle/>
          <a:p>
            <a:pPr indent="0" lvl="0" marL="0" marR="0" rtl="0" algn="ctr">
              <a:lnSpc>
                <a:spcPct val="100000"/>
              </a:lnSpc>
              <a:spcBef>
                <a:spcPts val="0"/>
              </a:spcBef>
              <a:spcAft>
                <a:spcPts val="0"/>
              </a:spcAft>
              <a:buClr>
                <a:schemeClr val="dk1"/>
              </a:buClr>
              <a:buSzPts val="1340"/>
              <a:buFont typeface="Arial"/>
              <a:buNone/>
            </a:pPr>
            <a:r>
              <a:rPr b="0" i="0" lang="sv-SE" sz="1212" u="none" cap="none" strike="noStrike">
                <a:solidFill>
                  <a:srgbClr val="FFFFFF"/>
                </a:solidFill>
                <a:latin typeface="Arial"/>
                <a:ea typeface="Arial"/>
                <a:cs typeface="Arial"/>
                <a:sym typeface="Arial"/>
              </a:rPr>
              <a:t>Grey hydrogen from coal</a:t>
            </a:r>
            <a:endParaRPr b="0" i="0" sz="1212" u="none" cap="none" strike="noStrike">
              <a:solidFill>
                <a:srgbClr val="FFFFFF"/>
              </a:solidFill>
              <a:latin typeface="Arial"/>
              <a:ea typeface="Arial"/>
              <a:cs typeface="Arial"/>
              <a:sym typeface="Arial"/>
            </a:endParaRPr>
          </a:p>
        </p:txBody>
      </p:sp>
      <p:cxnSp>
        <p:nvCxnSpPr>
          <p:cNvPr id="495" name="Google Shape;495;g3dc49240aa4_0_369"/>
          <p:cNvCxnSpPr/>
          <p:nvPr/>
        </p:nvCxnSpPr>
        <p:spPr>
          <a:xfrm rot="10800000">
            <a:off x="3790484" y="2195933"/>
            <a:ext cx="436800" cy="0"/>
          </a:xfrm>
          <a:prstGeom prst="straightConnector1">
            <a:avLst/>
          </a:prstGeom>
          <a:noFill/>
          <a:ln cap="flat" cmpd="sng" w="37825">
            <a:solidFill>
              <a:srgbClr val="6C0819"/>
            </a:solidFill>
            <a:prstDash val="solid"/>
            <a:round/>
            <a:headEnd len="sm" w="sm" type="none"/>
            <a:tailEnd len="sm" w="sm" type="none"/>
          </a:ln>
          <a:effectLst>
            <a:outerShdw blurRad="39709" rotWithShape="0" dir="5400000" dist="19854">
              <a:srgbClr val="000000">
                <a:alpha val="36470"/>
              </a:srgbClr>
            </a:outerShdw>
          </a:effectLst>
        </p:spPr>
      </p:cxnSp>
      <p:cxnSp>
        <p:nvCxnSpPr>
          <p:cNvPr id="496" name="Google Shape;496;g3dc49240aa4_0_369"/>
          <p:cNvCxnSpPr>
            <a:endCxn id="492" idx="1"/>
          </p:cNvCxnSpPr>
          <p:nvPr/>
        </p:nvCxnSpPr>
        <p:spPr>
          <a:xfrm>
            <a:off x="612241" y="4180946"/>
            <a:ext cx="1281300" cy="0"/>
          </a:xfrm>
          <a:prstGeom prst="straightConnector1">
            <a:avLst/>
          </a:prstGeom>
          <a:noFill/>
          <a:ln cap="flat" cmpd="sng" w="28350">
            <a:solidFill>
              <a:srgbClr val="6C0819"/>
            </a:solidFill>
            <a:prstDash val="solid"/>
            <a:round/>
            <a:headEnd len="sm" w="sm" type="none"/>
            <a:tailEnd len="med" w="med" type="triangle"/>
          </a:ln>
          <a:effectLst>
            <a:outerShdw blurRad="39709" rotWithShape="0" dir="5400000" dist="19854">
              <a:srgbClr val="000000">
                <a:alpha val="36470"/>
              </a:srgbClr>
            </a:outerShdw>
          </a:effectLst>
        </p:spPr>
      </p:cxnSp>
      <p:cxnSp>
        <p:nvCxnSpPr>
          <p:cNvPr id="497" name="Google Shape;497;g3dc49240aa4_0_369"/>
          <p:cNvCxnSpPr/>
          <p:nvPr/>
        </p:nvCxnSpPr>
        <p:spPr>
          <a:xfrm>
            <a:off x="612241" y="2180696"/>
            <a:ext cx="1281300" cy="0"/>
          </a:xfrm>
          <a:prstGeom prst="straightConnector1">
            <a:avLst/>
          </a:prstGeom>
          <a:noFill/>
          <a:ln cap="flat" cmpd="sng" w="28350">
            <a:solidFill>
              <a:srgbClr val="6C0819"/>
            </a:solidFill>
            <a:prstDash val="solid"/>
            <a:round/>
            <a:headEnd len="sm" w="sm" type="none"/>
            <a:tailEnd len="med" w="med" type="triangle"/>
          </a:ln>
          <a:effectLst>
            <a:outerShdw blurRad="39709" rotWithShape="0" dir="5400000" dist="19854">
              <a:srgbClr val="000000">
                <a:alpha val="36470"/>
              </a:srgbClr>
            </a:outerShdw>
          </a:effectLst>
        </p:spPr>
      </p:cxnSp>
      <p:sp>
        <p:nvSpPr>
          <p:cNvPr id="498" name="Google Shape;498;g3dc49240aa4_0_369"/>
          <p:cNvSpPr txBox="1"/>
          <p:nvPr/>
        </p:nvSpPr>
        <p:spPr>
          <a:xfrm>
            <a:off x="612236" y="3916597"/>
            <a:ext cx="436800" cy="307200"/>
          </a:xfrm>
          <a:prstGeom prst="rect">
            <a:avLst/>
          </a:prstGeom>
          <a:noFill/>
          <a:ln>
            <a:noFill/>
          </a:ln>
        </p:spPr>
        <p:txBody>
          <a:bodyPr anchorCtr="0" anchor="t" bIns="45375" lIns="90775" spcFirstLastPara="1" rIns="90775" wrap="square" tIns="45375">
            <a:spAutoFit/>
          </a:bodyPr>
          <a:lstStyle/>
          <a:p>
            <a:pPr indent="0" lvl="0" marL="0" marR="0" rtl="0" algn="ctr">
              <a:lnSpc>
                <a:spcPct val="100000"/>
              </a:lnSpc>
              <a:spcBef>
                <a:spcPts val="0"/>
              </a:spcBef>
              <a:spcAft>
                <a:spcPts val="0"/>
              </a:spcAft>
              <a:buClr>
                <a:srgbClr val="000000"/>
              </a:buClr>
              <a:buSzPts val="1191"/>
              <a:buFont typeface="Arial"/>
              <a:buNone/>
            </a:pPr>
            <a:r>
              <a:rPr b="0" i="0" lang="sv-SE" sz="1400" u="none" cap="none" strike="noStrike">
                <a:solidFill>
                  <a:srgbClr val="000000"/>
                </a:solidFill>
                <a:latin typeface="Arial"/>
                <a:ea typeface="Arial"/>
                <a:cs typeface="Arial"/>
                <a:sym typeface="Arial"/>
              </a:rPr>
              <a:t>C</a:t>
            </a:r>
            <a:endParaRPr b="0" i="0" sz="1400" u="none" cap="none" strike="noStrike">
              <a:solidFill>
                <a:srgbClr val="000000"/>
              </a:solidFill>
              <a:latin typeface="Arial"/>
              <a:ea typeface="Arial"/>
              <a:cs typeface="Arial"/>
              <a:sym typeface="Arial"/>
            </a:endParaRPr>
          </a:p>
        </p:txBody>
      </p:sp>
      <p:sp>
        <p:nvSpPr>
          <p:cNvPr id="499" name="Google Shape;499;g3dc49240aa4_0_369"/>
          <p:cNvSpPr txBox="1"/>
          <p:nvPr/>
        </p:nvSpPr>
        <p:spPr>
          <a:xfrm>
            <a:off x="612261" y="1905597"/>
            <a:ext cx="436800" cy="307200"/>
          </a:xfrm>
          <a:prstGeom prst="rect">
            <a:avLst/>
          </a:prstGeom>
          <a:noFill/>
          <a:ln>
            <a:noFill/>
          </a:ln>
        </p:spPr>
        <p:txBody>
          <a:bodyPr anchorCtr="0" anchor="t" bIns="45375" lIns="90775" spcFirstLastPara="1" rIns="90775" wrap="square" tIns="45375">
            <a:spAutoFit/>
          </a:bodyPr>
          <a:lstStyle/>
          <a:p>
            <a:pPr indent="0" lvl="0" marL="0" marR="0" rtl="0" algn="ctr">
              <a:lnSpc>
                <a:spcPct val="100000"/>
              </a:lnSpc>
              <a:spcBef>
                <a:spcPts val="0"/>
              </a:spcBef>
              <a:spcAft>
                <a:spcPts val="0"/>
              </a:spcAft>
              <a:buClr>
                <a:srgbClr val="000000"/>
              </a:buClr>
              <a:buSzPts val="1191"/>
              <a:buFont typeface="Arial"/>
              <a:buNone/>
            </a:pPr>
            <a:r>
              <a:rPr b="0" i="0" lang="sv-SE" sz="1400" u="none" cap="none" strike="noStrike">
                <a:solidFill>
                  <a:srgbClr val="000000"/>
                </a:solidFill>
                <a:latin typeface="Arial"/>
                <a:ea typeface="Arial"/>
                <a:cs typeface="Arial"/>
                <a:sym typeface="Arial"/>
              </a:rPr>
              <a:t>A</a:t>
            </a:r>
            <a:endParaRPr b="0" i="0" sz="1400" u="none" cap="none" strike="noStrike">
              <a:solidFill>
                <a:srgbClr val="000000"/>
              </a:solidFill>
              <a:latin typeface="Arial"/>
              <a:ea typeface="Arial"/>
              <a:cs typeface="Arial"/>
              <a:sym typeface="Arial"/>
            </a:endParaRPr>
          </a:p>
        </p:txBody>
      </p:sp>
      <p:cxnSp>
        <p:nvCxnSpPr>
          <p:cNvPr id="500" name="Google Shape;500;g3dc49240aa4_0_369"/>
          <p:cNvCxnSpPr/>
          <p:nvPr/>
        </p:nvCxnSpPr>
        <p:spPr>
          <a:xfrm>
            <a:off x="4227291" y="3182321"/>
            <a:ext cx="593400" cy="0"/>
          </a:xfrm>
          <a:prstGeom prst="straightConnector1">
            <a:avLst/>
          </a:prstGeom>
          <a:noFill/>
          <a:ln cap="flat" cmpd="sng" w="28350">
            <a:solidFill>
              <a:srgbClr val="6C0819"/>
            </a:solidFill>
            <a:prstDash val="solid"/>
            <a:round/>
            <a:headEnd len="sm" w="sm" type="none"/>
            <a:tailEnd len="med" w="med" type="triangle"/>
          </a:ln>
          <a:effectLst>
            <a:outerShdw blurRad="39709" rotWithShape="0" dir="5400000" dist="19854">
              <a:srgbClr val="000000">
                <a:alpha val="36470"/>
              </a:srgbClr>
            </a:outerShdw>
          </a:effectLst>
        </p:spPr>
      </p:cxnSp>
      <p:sp>
        <p:nvSpPr>
          <p:cNvPr id="501" name="Google Shape;501;g3dc49240aa4_0_369"/>
          <p:cNvSpPr txBox="1"/>
          <p:nvPr/>
        </p:nvSpPr>
        <p:spPr>
          <a:xfrm>
            <a:off x="4827451" y="3028722"/>
            <a:ext cx="436800" cy="307200"/>
          </a:xfrm>
          <a:prstGeom prst="rect">
            <a:avLst/>
          </a:prstGeom>
          <a:noFill/>
          <a:ln>
            <a:noFill/>
          </a:ln>
        </p:spPr>
        <p:txBody>
          <a:bodyPr anchorCtr="0" anchor="t" bIns="45375" lIns="90775" spcFirstLastPara="1" rIns="90775" wrap="square" tIns="45375">
            <a:spAutoFit/>
          </a:bodyPr>
          <a:lstStyle/>
          <a:p>
            <a:pPr indent="0" lvl="0" marL="0" marR="0" rtl="0" algn="ctr">
              <a:lnSpc>
                <a:spcPct val="100000"/>
              </a:lnSpc>
              <a:spcBef>
                <a:spcPts val="0"/>
              </a:spcBef>
              <a:spcAft>
                <a:spcPts val="0"/>
              </a:spcAft>
              <a:buClr>
                <a:srgbClr val="000000"/>
              </a:buClr>
              <a:buSzPts val="1191"/>
              <a:buFont typeface="Arial"/>
              <a:buNone/>
            </a:pPr>
            <a:r>
              <a:rPr b="0" i="0" lang="sv-SE" sz="1400" u="none" cap="none" strike="noStrike">
                <a:solidFill>
                  <a:srgbClr val="000000"/>
                </a:solidFill>
                <a:latin typeface="Arial"/>
                <a:ea typeface="Arial"/>
                <a:cs typeface="Arial"/>
                <a:sym typeface="Arial"/>
              </a:rPr>
              <a:t>D</a:t>
            </a:r>
            <a:endParaRPr b="0" i="0" sz="1400" u="none" cap="none" strike="noStrike">
              <a:solidFill>
                <a:srgbClr val="000000"/>
              </a:solidFill>
              <a:latin typeface="Arial"/>
              <a:ea typeface="Arial"/>
              <a:cs typeface="Arial"/>
              <a:sym typeface="Arial"/>
            </a:endParaRPr>
          </a:p>
        </p:txBody>
      </p:sp>
      <p:sp>
        <p:nvSpPr>
          <p:cNvPr id="502" name="Google Shape;502;g3dc49240aa4_0_369"/>
          <p:cNvSpPr txBox="1"/>
          <p:nvPr/>
        </p:nvSpPr>
        <p:spPr>
          <a:xfrm>
            <a:off x="612260" y="4922100"/>
            <a:ext cx="1921800" cy="1092900"/>
          </a:xfrm>
          <a:prstGeom prst="rect">
            <a:avLst/>
          </a:prstGeom>
          <a:noFill/>
          <a:ln cap="flat" cmpd="sng" w="28575">
            <a:solidFill>
              <a:srgbClr val="910C22"/>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400"/>
              <a:buFont typeface="Arial"/>
              <a:buNone/>
            </a:pPr>
            <a:r>
              <a:rPr b="1" i="0" lang="sv-SE" sz="1300" u="none" cap="none" strike="noStrike">
                <a:solidFill>
                  <a:schemeClr val="dk1"/>
                </a:solidFill>
                <a:latin typeface="Arial"/>
                <a:ea typeface="Arial"/>
                <a:cs typeface="Arial"/>
                <a:sym typeface="Arial"/>
              </a:rPr>
              <a:t>Commodity Key </a:t>
            </a:r>
            <a:endParaRPr b="0" i="0" sz="13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300"/>
              <a:buFont typeface="Arial"/>
              <a:buNone/>
            </a:pPr>
            <a:r>
              <a:rPr b="0" i="0" lang="sv-SE" sz="1300" u="none" cap="none" strike="noStrike">
                <a:solidFill>
                  <a:schemeClr val="dk1"/>
                </a:solidFill>
                <a:latin typeface="Arial"/>
                <a:ea typeface="Arial"/>
                <a:cs typeface="Arial"/>
                <a:sym typeface="Arial"/>
              </a:rPr>
              <a:t>A = Coal</a:t>
            </a:r>
            <a:endParaRPr b="0" i="0" sz="13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300"/>
              <a:buFont typeface="Arial"/>
              <a:buNone/>
            </a:pPr>
            <a:r>
              <a:rPr b="0" i="0" lang="sv-SE" sz="1300" u="none" cap="none" strike="noStrike">
                <a:solidFill>
                  <a:schemeClr val="dk1"/>
                </a:solidFill>
                <a:latin typeface="Arial"/>
                <a:ea typeface="Arial"/>
                <a:cs typeface="Arial"/>
                <a:sym typeface="Arial"/>
              </a:rPr>
              <a:t>B = Natural gas </a:t>
            </a:r>
            <a:endParaRPr b="0" i="0" sz="13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300"/>
              <a:buFont typeface="Arial"/>
              <a:buNone/>
            </a:pPr>
            <a:r>
              <a:rPr b="0" i="0" lang="sv-SE" sz="1300" u="none" cap="none" strike="noStrike">
                <a:solidFill>
                  <a:schemeClr val="dk1"/>
                </a:solidFill>
                <a:latin typeface="Arial"/>
                <a:ea typeface="Arial"/>
                <a:cs typeface="Arial"/>
                <a:sym typeface="Arial"/>
              </a:rPr>
              <a:t>C = Electricity</a:t>
            </a:r>
            <a:endParaRPr b="0" i="0" sz="13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300"/>
              <a:buFont typeface="Arial"/>
              <a:buNone/>
            </a:pPr>
            <a:r>
              <a:rPr b="0" i="0" lang="sv-SE" sz="1300" u="none" cap="none" strike="noStrike">
                <a:solidFill>
                  <a:schemeClr val="dk1"/>
                </a:solidFill>
                <a:latin typeface="Arial"/>
                <a:ea typeface="Arial"/>
                <a:cs typeface="Arial"/>
                <a:sym typeface="Arial"/>
              </a:rPr>
              <a:t>D = Hydrogen</a:t>
            </a:r>
            <a:endParaRPr b="0" i="0" sz="1300" u="none" cap="none" strike="noStrike">
              <a:solidFill>
                <a:schemeClr val="dk1"/>
              </a:solidFill>
              <a:latin typeface="Arial"/>
              <a:ea typeface="Arial"/>
              <a:cs typeface="Arial"/>
              <a:sym typeface="Arial"/>
            </a:endParaRPr>
          </a:p>
        </p:txBody>
      </p:sp>
      <p:sp>
        <p:nvSpPr>
          <p:cNvPr id="503" name="Google Shape;503;g3dc49240aa4_0_369"/>
          <p:cNvSpPr txBox="1"/>
          <p:nvPr/>
        </p:nvSpPr>
        <p:spPr>
          <a:xfrm>
            <a:off x="11798300" y="6565900"/>
            <a:ext cx="393600" cy="292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fld id="{00000000-1234-1234-1234-123412341234}" type="slidenum">
              <a:rPr b="1" i="0" lang="sv-SE" sz="1000" u="none" cap="none" strike="noStrike">
                <a:solidFill>
                  <a:schemeClr val="lt1"/>
                </a:solidFill>
                <a:latin typeface="Arial"/>
                <a:ea typeface="Arial"/>
                <a:cs typeface="Arial"/>
                <a:sym typeface="Arial"/>
              </a:rPr>
              <a:t>‹#›</a:t>
            </a:fld>
            <a:endParaRPr b="1" i="0" sz="1000" u="none" cap="none" strike="noStrike">
              <a:solidFill>
                <a:schemeClr val="lt1"/>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8" name="Shape 508"/>
        <p:cNvGrpSpPr/>
        <p:nvPr/>
      </p:nvGrpSpPr>
      <p:grpSpPr>
        <a:xfrm>
          <a:off x="0" y="0"/>
          <a:ext cx="0" cy="0"/>
          <a:chOff x="0" y="0"/>
          <a:chExt cx="0" cy="0"/>
        </a:xfrm>
      </p:grpSpPr>
      <p:sp>
        <p:nvSpPr>
          <p:cNvPr id="509" name="Google Shape;509;g3dc49240aa4_0_398"/>
          <p:cNvSpPr txBox="1"/>
          <p:nvPr/>
        </p:nvSpPr>
        <p:spPr>
          <a:xfrm>
            <a:off x="468000" y="288000"/>
            <a:ext cx="9271200" cy="684000"/>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rgbClr val="000000"/>
              </a:buClr>
              <a:buSzPts val="4400"/>
              <a:buFont typeface="Arial"/>
              <a:buNone/>
            </a:pPr>
            <a:r>
              <a:rPr b="1" i="0" lang="sv-SE" sz="2800" u="none" cap="none" strike="noStrike">
                <a:solidFill>
                  <a:srgbClr val="FF0000"/>
                </a:solidFill>
                <a:latin typeface="Arial"/>
                <a:ea typeface="Arial"/>
                <a:cs typeface="Arial"/>
                <a:sym typeface="Arial"/>
              </a:rPr>
              <a:t>Ammonia Production</a:t>
            </a:r>
            <a:endParaRPr b="1" i="0" sz="2800" u="none" cap="none" strike="noStrike">
              <a:solidFill>
                <a:srgbClr val="FF0000"/>
              </a:solidFill>
              <a:latin typeface="Arial"/>
              <a:ea typeface="Arial"/>
              <a:cs typeface="Arial"/>
              <a:sym typeface="Arial"/>
            </a:endParaRPr>
          </a:p>
        </p:txBody>
      </p:sp>
      <p:sp>
        <p:nvSpPr>
          <p:cNvPr id="510" name="Google Shape;510;g3dc49240aa4_0_398"/>
          <p:cNvSpPr/>
          <p:nvPr/>
        </p:nvSpPr>
        <p:spPr>
          <a:xfrm>
            <a:off x="1750000" y="1832205"/>
            <a:ext cx="2093700" cy="698100"/>
          </a:xfrm>
          <a:prstGeom prst="roundRect">
            <a:avLst>
              <a:gd fmla="val 16667" name="adj"/>
            </a:avLst>
          </a:prstGeom>
          <a:solidFill>
            <a:srgbClr val="6C0819"/>
          </a:solidFill>
          <a:ln cap="flat" cmpd="sng" w="27450">
            <a:solidFill>
              <a:srgbClr val="000D2C"/>
            </a:solidFill>
            <a:prstDash val="solid"/>
            <a:round/>
            <a:headEnd len="sm" w="sm" type="none"/>
            <a:tailEnd len="sm" w="sm" type="none"/>
          </a:ln>
        </p:spPr>
        <p:txBody>
          <a:bodyPr anchorCtr="0" anchor="ctr" bIns="49425" lIns="98900" spcFirstLastPara="1" rIns="98900" wrap="square" tIns="49425">
            <a:noAutofit/>
          </a:bodyPr>
          <a:lstStyle/>
          <a:p>
            <a:pPr indent="0" lvl="0" marL="0" marR="0" rtl="0" algn="ctr">
              <a:lnSpc>
                <a:spcPct val="100000"/>
              </a:lnSpc>
              <a:spcBef>
                <a:spcPts val="0"/>
              </a:spcBef>
              <a:spcAft>
                <a:spcPts val="0"/>
              </a:spcAft>
              <a:buClr>
                <a:schemeClr val="dk1"/>
              </a:buClr>
              <a:buSzPts val="1460"/>
              <a:buFont typeface="Arial"/>
              <a:buNone/>
            </a:pPr>
            <a:r>
              <a:rPr b="0" i="0" lang="sv-SE" sz="1429" u="none" cap="none" strike="noStrike">
                <a:solidFill>
                  <a:schemeClr val="lt1"/>
                </a:solidFill>
                <a:latin typeface="Arial"/>
                <a:ea typeface="Arial"/>
                <a:cs typeface="Arial"/>
                <a:sym typeface="Arial"/>
              </a:rPr>
              <a:t>Ammonia producing technology</a:t>
            </a:r>
            <a:endParaRPr b="0" i="0" sz="1429" u="none" cap="none" strike="noStrike">
              <a:solidFill>
                <a:srgbClr val="FFFFFF"/>
              </a:solidFill>
              <a:latin typeface="Arial"/>
              <a:ea typeface="Arial"/>
              <a:cs typeface="Arial"/>
              <a:sym typeface="Arial"/>
            </a:endParaRPr>
          </a:p>
        </p:txBody>
      </p:sp>
      <p:cxnSp>
        <p:nvCxnSpPr>
          <p:cNvPr id="511" name="Google Shape;511;g3dc49240aa4_0_398"/>
          <p:cNvCxnSpPr/>
          <p:nvPr/>
        </p:nvCxnSpPr>
        <p:spPr>
          <a:xfrm>
            <a:off x="852778" y="1953403"/>
            <a:ext cx="897300" cy="0"/>
          </a:xfrm>
          <a:prstGeom prst="straightConnector1">
            <a:avLst/>
          </a:prstGeom>
          <a:noFill/>
          <a:ln cap="flat" cmpd="sng" w="30000">
            <a:solidFill>
              <a:srgbClr val="6C0819"/>
            </a:solidFill>
            <a:prstDash val="solid"/>
            <a:round/>
            <a:headEnd len="sm" w="sm" type="none"/>
            <a:tailEnd len="med" w="med" type="triangle"/>
          </a:ln>
          <a:effectLst>
            <a:outerShdw blurRad="42000" rotWithShape="0" dir="5400000" dist="21000">
              <a:srgbClr val="000000">
                <a:alpha val="36470"/>
              </a:srgbClr>
            </a:outerShdw>
          </a:effectLst>
        </p:spPr>
      </p:cxnSp>
      <p:sp>
        <p:nvSpPr>
          <p:cNvPr id="512" name="Google Shape;512;g3dc49240aa4_0_398"/>
          <p:cNvSpPr txBox="1"/>
          <p:nvPr/>
        </p:nvSpPr>
        <p:spPr>
          <a:xfrm>
            <a:off x="887054" y="1637574"/>
            <a:ext cx="480900" cy="346800"/>
          </a:xfrm>
          <a:prstGeom prst="rect">
            <a:avLst/>
          </a:prstGeom>
          <a:noFill/>
          <a:ln>
            <a:noFill/>
          </a:ln>
        </p:spPr>
        <p:txBody>
          <a:bodyPr anchorCtr="0" anchor="t" bIns="58950" lIns="117950" spcFirstLastPara="1" rIns="117950" wrap="square" tIns="58950">
            <a:spAutoFit/>
          </a:bodyPr>
          <a:lstStyle/>
          <a:p>
            <a:pPr indent="0" lvl="0" marL="0" marR="0" rtl="0" algn="ctr">
              <a:lnSpc>
                <a:spcPct val="100000"/>
              </a:lnSpc>
              <a:spcBef>
                <a:spcPts val="0"/>
              </a:spcBef>
              <a:spcAft>
                <a:spcPts val="0"/>
              </a:spcAft>
              <a:buClr>
                <a:srgbClr val="000000"/>
              </a:buClr>
              <a:buSzPts val="1547"/>
              <a:buFont typeface="Arial"/>
              <a:buNone/>
            </a:pPr>
            <a:r>
              <a:rPr b="0" i="0" lang="sv-SE" sz="1480" u="none" cap="none" strike="noStrike">
                <a:solidFill>
                  <a:srgbClr val="000000"/>
                </a:solidFill>
                <a:latin typeface="Arial"/>
                <a:ea typeface="Arial"/>
                <a:cs typeface="Arial"/>
                <a:sym typeface="Arial"/>
              </a:rPr>
              <a:t>A</a:t>
            </a:r>
            <a:endParaRPr b="0" i="0" sz="1480" u="none" cap="none" strike="noStrike">
              <a:solidFill>
                <a:srgbClr val="000000"/>
              </a:solidFill>
              <a:latin typeface="Arial"/>
              <a:ea typeface="Arial"/>
              <a:cs typeface="Arial"/>
              <a:sym typeface="Arial"/>
            </a:endParaRPr>
          </a:p>
        </p:txBody>
      </p:sp>
      <p:cxnSp>
        <p:nvCxnSpPr>
          <p:cNvPr id="513" name="Google Shape;513;g3dc49240aa4_0_398"/>
          <p:cNvCxnSpPr/>
          <p:nvPr/>
        </p:nvCxnSpPr>
        <p:spPr>
          <a:xfrm>
            <a:off x="852778" y="2398162"/>
            <a:ext cx="897300" cy="0"/>
          </a:xfrm>
          <a:prstGeom prst="straightConnector1">
            <a:avLst/>
          </a:prstGeom>
          <a:noFill/>
          <a:ln cap="flat" cmpd="sng" w="30000">
            <a:solidFill>
              <a:srgbClr val="6C0819"/>
            </a:solidFill>
            <a:prstDash val="solid"/>
            <a:round/>
            <a:headEnd len="sm" w="sm" type="none"/>
            <a:tailEnd len="med" w="med" type="triangle"/>
          </a:ln>
          <a:effectLst>
            <a:outerShdw blurRad="42000" rotWithShape="0" dir="5400000" dist="21000">
              <a:srgbClr val="000000">
                <a:alpha val="36470"/>
              </a:srgbClr>
            </a:outerShdw>
          </a:effectLst>
        </p:spPr>
      </p:cxnSp>
      <p:sp>
        <p:nvSpPr>
          <p:cNvPr id="514" name="Google Shape;514;g3dc49240aa4_0_398"/>
          <p:cNvSpPr txBox="1"/>
          <p:nvPr/>
        </p:nvSpPr>
        <p:spPr>
          <a:xfrm>
            <a:off x="887054" y="2082332"/>
            <a:ext cx="480900" cy="346800"/>
          </a:xfrm>
          <a:prstGeom prst="rect">
            <a:avLst/>
          </a:prstGeom>
          <a:noFill/>
          <a:ln>
            <a:noFill/>
          </a:ln>
        </p:spPr>
        <p:txBody>
          <a:bodyPr anchorCtr="0" anchor="t" bIns="58950" lIns="117950" spcFirstLastPara="1" rIns="117950" wrap="square" tIns="58950">
            <a:spAutoFit/>
          </a:bodyPr>
          <a:lstStyle/>
          <a:p>
            <a:pPr indent="0" lvl="0" marL="0" marR="0" rtl="0" algn="ctr">
              <a:lnSpc>
                <a:spcPct val="100000"/>
              </a:lnSpc>
              <a:spcBef>
                <a:spcPts val="0"/>
              </a:spcBef>
              <a:spcAft>
                <a:spcPts val="0"/>
              </a:spcAft>
              <a:buClr>
                <a:srgbClr val="000000"/>
              </a:buClr>
              <a:buSzPts val="1547"/>
              <a:buFont typeface="Arial"/>
              <a:buNone/>
            </a:pPr>
            <a:r>
              <a:rPr b="0" i="0" lang="sv-SE" sz="1480" u="none" cap="none" strike="noStrike">
                <a:solidFill>
                  <a:srgbClr val="000000"/>
                </a:solidFill>
                <a:latin typeface="Arial"/>
                <a:ea typeface="Arial"/>
                <a:cs typeface="Arial"/>
                <a:sym typeface="Arial"/>
              </a:rPr>
              <a:t>B</a:t>
            </a:r>
            <a:endParaRPr b="0" i="0" sz="1480" u="none" cap="none" strike="noStrike">
              <a:solidFill>
                <a:srgbClr val="000000"/>
              </a:solidFill>
              <a:latin typeface="Arial"/>
              <a:ea typeface="Arial"/>
              <a:cs typeface="Arial"/>
              <a:sym typeface="Arial"/>
            </a:endParaRPr>
          </a:p>
        </p:txBody>
      </p:sp>
      <p:cxnSp>
        <p:nvCxnSpPr>
          <p:cNvPr id="515" name="Google Shape;515;g3dc49240aa4_0_398"/>
          <p:cNvCxnSpPr/>
          <p:nvPr/>
        </p:nvCxnSpPr>
        <p:spPr>
          <a:xfrm>
            <a:off x="3843814" y="2148034"/>
            <a:ext cx="897300" cy="0"/>
          </a:xfrm>
          <a:prstGeom prst="straightConnector1">
            <a:avLst/>
          </a:prstGeom>
          <a:noFill/>
          <a:ln cap="flat" cmpd="sng" w="30000">
            <a:solidFill>
              <a:srgbClr val="6C0819"/>
            </a:solidFill>
            <a:prstDash val="solid"/>
            <a:round/>
            <a:headEnd len="sm" w="sm" type="none"/>
            <a:tailEnd len="med" w="med" type="triangle"/>
          </a:ln>
          <a:effectLst>
            <a:outerShdw blurRad="42000" rotWithShape="0" dir="5400000" dist="21000">
              <a:srgbClr val="000000">
                <a:alpha val="36470"/>
              </a:srgbClr>
            </a:outerShdw>
          </a:effectLst>
        </p:spPr>
      </p:cxnSp>
      <p:sp>
        <p:nvSpPr>
          <p:cNvPr id="516" name="Google Shape;516;g3dc49240aa4_0_398"/>
          <p:cNvSpPr txBox="1"/>
          <p:nvPr/>
        </p:nvSpPr>
        <p:spPr>
          <a:xfrm>
            <a:off x="3878090" y="1832204"/>
            <a:ext cx="480900" cy="346800"/>
          </a:xfrm>
          <a:prstGeom prst="rect">
            <a:avLst/>
          </a:prstGeom>
          <a:noFill/>
          <a:ln>
            <a:noFill/>
          </a:ln>
        </p:spPr>
        <p:txBody>
          <a:bodyPr anchorCtr="0" anchor="t" bIns="58950" lIns="117950" spcFirstLastPara="1" rIns="117950" wrap="square" tIns="58950">
            <a:spAutoFit/>
          </a:bodyPr>
          <a:lstStyle/>
          <a:p>
            <a:pPr indent="0" lvl="0" marL="0" marR="0" rtl="0" algn="ctr">
              <a:lnSpc>
                <a:spcPct val="100000"/>
              </a:lnSpc>
              <a:spcBef>
                <a:spcPts val="0"/>
              </a:spcBef>
              <a:spcAft>
                <a:spcPts val="0"/>
              </a:spcAft>
              <a:buClr>
                <a:srgbClr val="000000"/>
              </a:buClr>
              <a:buSzPts val="1547"/>
              <a:buFont typeface="Arial"/>
              <a:buNone/>
            </a:pPr>
            <a:r>
              <a:rPr b="0" i="0" lang="sv-SE" sz="1480" u="none" cap="none" strike="noStrike">
                <a:solidFill>
                  <a:srgbClr val="000000"/>
                </a:solidFill>
                <a:latin typeface="Arial"/>
                <a:ea typeface="Arial"/>
                <a:cs typeface="Arial"/>
                <a:sym typeface="Arial"/>
              </a:rPr>
              <a:t>C</a:t>
            </a:r>
            <a:endParaRPr b="0" i="0" sz="1480" u="none" cap="none" strike="noStrike">
              <a:solidFill>
                <a:srgbClr val="000000"/>
              </a:solidFill>
              <a:latin typeface="Arial"/>
              <a:ea typeface="Arial"/>
              <a:cs typeface="Arial"/>
              <a:sym typeface="Arial"/>
            </a:endParaRPr>
          </a:p>
        </p:txBody>
      </p:sp>
      <p:sp>
        <p:nvSpPr>
          <p:cNvPr id="517" name="Google Shape;517;g3dc49240aa4_0_398"/>
          <p:cNvSpPr txBox="1"/>
          <p:nvPr/>
        </p:nvSpPr>
        <p:spPr>
          <a:xfrm>
            <a:off x="4741114" y="526617"/>
            <a:ext cx="7057200" cy="5590200"/>
          </a:xfrm>
          <a:prstGeom prst="rect">
            <a:avLst/>
          </a:prstGeom>
          <a:noFill/>
          <a:ln>
            <a:noFill/>
          </a:ln>
        </p:spPr>
        <p:txBody>
          <a:bodyPr anchorCtr="0" anchor="t" bIns="45700" lIns="91425" spcFirstLastPara="1" rIns="91425" wrap="square" tIns="45700">
            <a:spAutoFit/>
          </a:bodyPr>
          <a:lstStyle/>
          <a:p>
            <a:pPr indent="-311150" lvl="0" marL="457200" marR="0" rtl="0" algn="l">
              <a:lnSpc>
                <a:spcPct val="108000"/>
              </a:lnSpc>
              <a:spcBef>
                <a:spcPts val="1000"/>
              </a:spcBef>
              <a:spcAft>
                <a:spcPts val="0"/>
              </a:spcAft>
              <a:buClr>
                <a:schemeClr val="dk1"/>
              </a:buClr>
              <a:buSzPts val="1300"/>
              <a:buFont typeface="Arial"/>
              <a:buChar char="❏"/>
            </a:pPr>
            <a:r>
              <a:rPr b="0" i="0" lang="sv-SE" sz="1350" u="none" cap="none" strike="noStrike">
                <a:solidFill>
                  <a:schemeClr val="dk1"/>
                </a:solidFill>
                <a:latin typeface="Arial"/>
                <a:ea typeface="Arial"/>
                <a:cs typeface="Arial"/>
                <a:sym typeface="Arial"/>
              </a:rPr>
              <a:t>Ammonia is a commonly produced chemical, used </a:t>
            </a:r>
            <a:r>
              <a:rPr b="1" i="0" lang="sv-SE" sz="1350" u="none" cap="none" strike="noStrike">
                <a:solidFill>
                  <a:schemeClr val="dk1"/>
                </a:solidFill>
                <a:latin typeface="Arial"/>
                <a:ea typeface="Arial"/>
                <a:cs typeface="Arial"/>
                <a:sym typeface="Arial"/>
              </a:rPr>
              <a:t>primarily in fertiliser production.</a:t>
            </a:r>
            <a:r>
              <a:rPr b="0" i="0" lang="sv-SE" sz="1350" u="none" cap="none" strike="noStrike">
                <a:solidFill>
                  <a:schemeClr val="dk1"/>
                </a:solidFill>
                <a:latin typeface="Arial"/>
                <a:ea typeface="Arial"/>
                <a:cs typeface="Arial"/>
                <a:sym typeface="Arial"/>
              </a:rPr>
              <a:t> Haber-Bosch is the most common process for producing ammonia. </a:t>
            </a:r>
            <a:endParaRPr/>
          </a:p>
          <a:p>
            <a:pPr indent="-311150" lvl="0" marL="457200" marR="0" rtl="0" algn="l">
              <a:lnSpc>
                <a:spcPct val="108000"/>
              </a:lnSpc>
              <a:spcBef>
                <a:spcPts val="750"/>
              </a:spcBef>
              <a:spcAft>
                <a:spcPts val="0"/>
              </a:spcAft>
              <a:buClr>
                <a:schemeClr val="dk1"/>
              </a:buClr>
              <a:buSzPts val="1300"/>
              <a:buFont typeface="Arial"/>
              <a:buChar char="❏"/>
            </a:pPr>
            <a:r>
              <a:rPr b="0" i="0" lang="sv-SE" sz="1350" u="none" cap="none" strike="noStrike">
                <a:solidFill>
                  <a:schemeClr val="dk1"/>
                </a:solidFill>
                <a:latin typeface="Arial"/>
                <a:ea typeface="Arial"/>
                <a:cs typeface="Arial"/>
                <a:sym typeface="Arial"/>
              </a:rPr>
              <a:t>Unless there is a specific focus on the fertiliser sector, </a:t>
            </a:r>
            <a:r>
              <a:rPr b="1" i="0" lang="sv-SE" sz="1350" u="none" cap="none" strike="noStrike">
                <a:solidFill>
                  <a:schemeClr val="dk1"/>
                </a:solidFill>
                <a:latin typeface="Arial"/>
                <a:ea typeface="Arial"/>
                <a:cs typeface="Arial"/>
                <a:sym typeface="Arial"/>
              </a:rPr>
              <a:t>ammonia production is not modelled explicitly in the CLEWs++ framework</a:t>
            </a:r>
            <a:r>
              <a:rPr b="0" i="0" lang="sv-SE" sz="1350" u="none" cap="none" strike="noStrike">
                <a:solidFill>
                  <a:schemeClr val="dk1"/>
                </a:solidFill>
                <a:latin typeface="Arial"/>
                <a:ea typeface="Arial"/>
                <a:cs typeface="Arial"/>
                <a:sym typeface="Arial"/>
              </a:rPr>
              <a:t>.</a:t>
            </a:r>
            <a:endParaRPr/>
          </a:p>
          <a:p>
            <a:pPr indent="-311150" lvl="0" marL="457200" marR="0" rtl="0" algn="l">
              <a:lnSpc>
                <a:spcPct val="108000"/>
              </a:lnSpc>
              <a:spcBef>
                <a:spcPts val="750"/>
              </a:spcBef>
              <a:spcAft>
                <a:spcPts val="0"/>
              </a:spcAft>
              <a:buClr>
                <a:schemeClr val="dk1"/>
              </a:buClr>
              <a:buSzPts val="1300"/>
              <a:buFont typeface="Arial"/>
              <a:buChar char="❏"/>
            </a:pPr>
            <a:r>
              <a:rPr b="0" i="0" lang="sv-SE" sz="1350" u="none" cap="none" strike="noStrike">
                <a:solidFill>
                  <a:schemeClr val="dk1"/>
                </a:solidFill>
                <a:latin typeface="Arial"/>
                <a:ea typeface="Arial"/>
                <a:cs typeface="Arial"/>
                <a:sym typeface="Arial"/>
              </a:rPr>
              <a:t>Instead, its inputs are represented implicitly. Ammonia production requires hydrogen and electricity; the hydrogen demand used to produce ammonia is included within the overall (exogenous) hydrogen demand of the model, while the electricity required for ammonia synthesis is captured within the broader electricity demand of the chemicals sector.</a:t>
            </a:r>
            <a:endParaRPr/>
          </a:p>
          <a:p>
            <a:pPr indent="-311150" lvl="0" marL="457200" marR="0" rtl="0" algn="l">
              <a:lnSpc>
                <a:spcPct val="108000"/>
              </a:lnSpc>
              <a:spcBef>
                <a:spcPts val="750"/>
              </a:spcBef>
              <a:spcAft>
                <a:spcPts val="0"/>
              </a:spcAft>
              <a:buClr>
                <a:schemeClr val="dk1"/>
              </a:buClr>
              <a:buSzPts val="1300"/>
              <a:buFont typeface="Arial"/>
              <a:buChar char="❏"/>
            </a:pPr>
            <a:r>
              <a:rPr b="0" i="0" lang="sv-SE" sz="1350" u="none" cap="none" strike="noStrike">
                <a:solidFill>
                  <a:schemeClr val="dk1"/>
                </a:solidFill>
                <a:latin typeface="Arial"/>
                <a:ea typeface="Arial"/>
                <a:cs typeface="Arial"/>
                <a:sym typeface="Arial"/>
              </a:rPr>
              <a:t>This approach is used to keep the model tractable and avoid adding unnecessary detail when ammonia is not a key area of analysis. It ensures that the main energy requirements are still accounted for, without explicitly modelling the intermediate conversion step from hydrogen to ammonia.</a:t>
            </a:r>
            <a:endParaRPr/>
          </a:p>
          <a:p>
            <a:pPr indent="-311150" lvl="0" marL="457200" marR="0" rtl="0" algn="l">
              <a:lnSpc>
                <a:spcPct val="108000"/>
              </a:lnSpc>
              <a:spcBef>
                <a:spcPts val="750"/>
              </a:spcBef>
              <a:spcAft>
                <a:spcPts val="0"/>
              </a:spcAft>
              <a:buClr>
                <a:schemeClr val="dk1"/>
              </a:buClr>
              <a:buSzPts val="1300"/>
              <a:buFont typeface="Arial"/>
              <a:buChar char="❏"/>
            </a:pPr>
            <a:r>
              <a:rPr b="0" i="0" lang="sv-SE" sz="1350" u="none" cap="none" strike="noStrike">
                <a:solidFill>
                  <a:schemeClr val="dk1"/>
                </a:solidFill>
                <a:latin typeface="Arial"/>
                <a:ea typeface="Arial"/>
                <a:cs typeface="Arial"/>
                <a:sym typeface="Arial"/>
              </a:rPr>
              <a:t>The implication is that ammonia production is not tracked as a separate output, and therefore its production levels, costs, or technology choices cannot be analysed explicitly.</a:t>
            </a:r>
            <a:endParaRPr/>
          </a:p>
          <a:p>
            <a:pPr indent="-311150" lvl="0" marL="457200" marR="0" rtl="0" algn="l">
              <a:lnSpc>
                <a:spcPct val="108000"/>
              </a:lnSpc>
              <a:spcBef>
                <a:spcPts val="750"/>
              </a:spcBef>
              <a:spcAft>
                <a:spcPts val="0"/>
              </a:spcAft>
              <a:buClr>
                <a:schemeClr val="dk1"/>
              </a:buClr>
              <a:buSzPts val="1300"/>
              <a:buFont typeface="Arial"/>
              <a:buChar char="❏"/>
            </a:pPr>
            <a:r>
              <a:rPr b="0" i="0" lang="sv-SE" sz="1350" u="none" cap="none" strike="noStrike">
                <a:solidFill>
                  <a:schemeClr val="dk1"/>
                </a:solidFill>
                <a:latin typeface="Arial"/>
                <a:ea typeface="Arial"/>
                <a:cs typeface="Arial"/>
                <a:sym typeface="Arial"/>
              </a:rPr>
              <a:t>If the fertiliser sector is of particular interest (for example, when assessing agricultural policies, trade, or decarbonisation pathways) then ammonia should be modelled explicitly as a separate sector with its own technologies and demand.</a:t>
            </a:r>
            <a:endParaRPr/>
          </a:p>
          <a:p>
            <a:pPr indent="-311150" lvl="0" marL="457200" marR="0" rtl="0" algn="l">
              <a:lnSpc>
                <a:spcPct val="108000"/>
              </a:lnSpc>
              <a:spcBef>
                <a:spcPts val="750"/>
              </a:spcBef>
              <a:spcAft>
                <a:spcPts val="0"/>
              </a:spcAft>
              <a:buClr>
                <a:schemeClr val="dk1"/>
              </a:buClr>
              <a:buSzPts val="1300"/>
              <a:buFont typeface="Arial"/>
              <a:buChar char="❏"/>
            </a:pPr>
            <a:r>
              <a:rPr b="1" i="0" lang="sv-SE" sz="1350" u="none" cap="none" strike="noStrike">
                <a:solidFill>
                  <a:schemeClr val="dk1"/>
                </a:solidFill>
                <a:latin typeface="Arial"/>
                <a:ea typeface="Arial"/>
                <a:cs typeface="Arial"/>
                <a:sym typeface="Arial"/>
              </a:rPr>
              <a:t>Endogenous ammonia production is explicitly represented in the power sector, but only used in the maritime </a:t>
            </a:r>
            <a:r>
              <a:rPr b="0" i="0" lang="sv-SE" sz="1350" u="none" cap="none" strike="noStrike">
                <a:solidFill>
                  <a:schemeClr val="dk1"/>
                </a:solidFill>
                <a:latin typeface="Arial"/>
                <a:ea typeface="Arial"/>
                <a:cs typeface="Arial"/>
                <a:sym typeface="Arial"/>
              </a:rPr>
              <a:t>sector as this is the most promising alternative fuel to help reduce GHG emissions.</a:t>
            </a:r>
            <a:endParaRPr/>
          </a:p>
        </p:txBody>
      </p:sp>
      <p:sp>
        <p:nvSpPr>
          <p:cNvPr id="518" name="Google Shape;518;g3dc49240aa4_0_398"/>
          <p:cNvSpPr txBox="1"/>
          <p:nvPr/>
        </p:nvSpPr>
        <p:spPr>
          <a:xfrm>
            <a:off x="852775" y="3107100"/>
            <a:ext cx="2669400" cy="892800"/>
          </a:xfrm>
          <a:prstGeom prst="rect">
            <a:avLst/>
          </a:prstGeom>
          <a:noFill/>
          <a:ln cap="flat" cmpd="sng" w="28575">
            <a:solidFill>
              <a:srgbClr val="910C22"/>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400"/>
              <a:buFont typeface="Arial"/>
              <a:buNone/>
            </a:pPr>
            <a:r>
              <a:rPr b="1" i="0" lang="sv-SE" sz="1300" u="none" cap="none" strike="noStrike">
                <a:solidFill>
                  <a:schemeClr val="dk1"/>
                </a:solidFill>
                <a:latin typeface="Arial"/>
                <a:ea typeface="Arial"/>
                <a:cs typeface="Arial"/>
                <a:sym typeface="Arial"/>
              </a:rPr>
              <a:t>Commodity Key </a:t>
            </a:r>
            <a:endParaRPr b="0" i="0" sz="13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300"/>
              <a:buFont typeface="Arial"/>
              <a:buNone/>
            </a:pPr>
            <a:r>
              <a:rPr b="0" i="0" lang="sv-SE" sz="1300" u="none" cap="none" strike="noStrike">
                <a:solidFill>
                  <a:schemeClr val="dk1"/>
                </a:solidFill>
                <a:latin typeface="Arial"/>
                <a:ea typeface="Arial"/>
                <a:cs typeface="Arial"/>
                <a:sym typeface="Arial"/>
              </a:rPr>
              <a:t>A = Electricity after transmission</a:t>
            </a:r>
            <a:endParaRPr b="0" i="0" sz="13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300"/>
              <a:buFont typeface="Arial"/>
              <a:buNone/>
            </a:pPr>
            <a:r>
              <a:rPr b="0" i="0" lang="sv-SE" sz="1300" u="none" cap="none" strike="noStrike">
                <a:solidFill>
                  <a:schemeClr val="dk1"/>
                </a:solidFill>
                <a:latin typeface="Arial"/>
                <a:ea typeface="Arial"/>
                <a:cs typeface="Arial"/>
                <a:sym typeface="Arial"/>
              </a:rPr>
              <a:t>B = Hydrogen </a:t>
            </a:r>
            <a:endParaRPr b="0" i="0" sz="13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300"/>
              <a:buFont typeface="Arial"/>
              <a:buNone/>
            </a:pPr>
            <a:r>
              <a:rPr b="0" i="0" lang="sv-SE" sz="1300" u="none" cap="none" strike="noStrike">
                <a:solidFill>
                  <a:schemeClr val="dk1"/>
                </a:solidFill>
                <a:latin typeface="Arial"/>
                <a:ea typeface="Arial"/>
                <a:cs typeface="Arial"/>
                <a:sym typeface="Arial"/>
              </a:rPr>
              <a:t>C = Ammonia</a:t>
            </a:r>
            <a:endParaRPr b="0" i="0" sz="1300" u="none" cap="none" strike="noStrike">
              <a:solidFill>
                <a:schemeClr val="dk1"/>
              </a:solidFill>
              <a:latin typeface="Arial"/>
              <a:ea typeface="Arial"/>
              <a:cs typeface="Arial"/>
              <a:sym typeface="Arial"/>
            </a:endParaRPr>
          </a:p>
        </p:txBody>
      </p:sp>
      <p:sp>
        <p:nvSpPr>
          <p:cNvPr id="519" name="Google Shape;519;g3dc49240aa4_0_398"/>
          <p:cNvSpPr txBox="1"/>
          <p:nvPr/>
        </p:nvSpPr>
        <p:spPr>
          <a:xfrm>
            <a:off x="11798300" y="6565900"/>
            <a:ext cx="393600" cy="292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fld id="{00000000-1234-1234-1234-123412341234}" type="slidenum">
              <a:rPr b="1" i="0" lang="sv-SE" sz="1000" u="none" cap="none" strike="noStrike">
                <a:solidFill>
                  <a:schemeClr val="lt1"/>
                </a:solidFill>
                <a:latin typeface="Arial"/>
                <a:ea typeface="Arial"/>
                <a:cs typeface="Arial"/>
                <a:sym typeface="Arial"/>
              </a:rPr>
              <a:t>‹#›</a:t>
            </a:fld>
            <a:endParaRPr b="1" i="0" sz="1000" u="none" cap="none" strike="noStrike">
              <a:solidFill>
                <a:schemeClr val="lt1"/>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4" name="Shape 524"/>
        <p:cNvGrpSpPr/>
        <p:nvPr/>
      </p:nvGrpSpPr>
      <p:grpSpPr>
        <a:xfrm>
          <a:off x="0" y="0"/>
          <a:ext cx="0" cy="0"/>
          <a:chOff x="0" y="0"/>
          <a:chExt cx="0" cy="0"/>
        </a:xfrm>
      </p:grpSpPr>
      <p:sp>
        <p:nvSpPr>
          <p:cNvPr id="525" name="Google Shape;525;g3dc49240aa4_0_413"/>
          <p:cNvSpPr txBox="1"/>
          <p:nvPr/>
        </p:nvSpPr>
        <p:spPr>
          <a:xfrm>
            <a:off x="468000" y="288000"/>
            <a:ext cx="9271200" cy="684000"/>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rgbClr val="000000"/>
              </a:buClr>
              <a:buSzPts val="4400"/>
              <a:buFont typeface="Arial"/>
              <a:buNone/>
            </a:pPr>
            <a:r>
              <a:rPr b="1" i="0" lang="sv-SE" sz="2800" u="none" cap="none" strike="noStrike">
                <a:solidFill>
                  <a:srgbClr val="FF0000"/>
                </a:solidFill>
                <a:latin typeface="Arial"/>
                <a:ea typeface="Arial"/>
                <a:cs typeface="Arial"/>
                <a:sym typeface="Arial"/>
              </a:rPr>
              <a:t>Direct Air Capture and Synthetic Fuel Production</a:t>
            </a:r>
            <a:endParaRPr b="1" i="0" sz="2800" u="none" cap="none" strike="noStrike">
              <a:solidFill>
                <a:srgbClr val="FF0000"/>
              </a:solidFill>
              <a:latin typeface="Arial"/>
              <a:ea typeface="Arial"/>
              <a:cs typeface="Arial"/>
              <a:sym typeface="Arial"/>
            </a:endParaRPr>
          </a:p>
        </p:txBody>
      </p:sp>
      <p:sp>
        <p:nvSpPr>
          <p:cNvPr id="526" name="Google Shape;526;g3dc49240aa4_0_413"/>
          <p:cNvSpPr txBox="1"/>
          <p:nvPr>
            <p:ph idx="1" type="body"/>
          </p:nvPr>
        </p:nvSpPr>
        <p:spPr>
          <a:xfrm>
            <a:off x="4752596" y="1107694"/>
            <a:ext cx="7096500" cy="5288700"/>
          </a:xfrm>
          <a:prstGeom prst="rect">
            <a:avLst/>
          </a:prstGeom>
          <a:noFill/>
          <a:ln>
            <a:noFill/>
          </a:ln>
        </p:spPr>
        <p:txBody>
          <a:bodyPr anchorCtr="0" anchor="t" bIns="45700" lIns="91425" spcFirstLastPara="1" rIns="91425" wrap="square" tIns="45700">
            <a:noAutofit/>
          </a:bodyPr>
          <a:lstStyle/>
          <a:p>
            <a:pPr indent="-311150" lvl="0" marL="457200" rtl="0" algn="l">
              <a:lnSpc>
                <a:spcPct val="90000"/>
              </a:lnSpc>
              <a:spcBef>
                <a:spcPts val="1000"/>
              </a:spcBef>
              <a:spcAft>
                <a:spcPts val="0"/>
              </a:spcAft>
              <a:buSzPts val="1300"/>
              <a:buChar char="❏"/>
            </a:pPr>
            <a:r>
              <a:rPr lang="sv-SE" sz="1350"/>
              <a:t>While there are low-carbon solutions for all sectors, there are typically </a:t>
            </a:r>
            <a:r>
              <a:rPr b="1" lang="sv-SE" sz="1350"/>
              <a:t>residual emissions</a:t>
            </a:r>
            <a:r>
              <a:rPr lang="sv-SE" sz="1350"/>
              <a:t> in the system. This is because:</a:t>
            </a:r>
            <a:endParaRPr sz="1350"/>
          </a:p>
          <a:p>
            <a:pPr indent="-311150" lvl="1" marL="914400" rtl="0" algn="l">
              <a:lnSpc>
                <a:spcPct val="90000"/>
              </a:lnSpc>
              <a:spcBef>
                <a:spcPts val="1000"/>
              </a:spcBef>
              <a:spcAft>
                <a:spcPts val="0"/>
              </a:spcAft>
              <a:buSzPts val="1300"/>
              <a:buChar char="❏"/>
            </a:pPr>
            <a:r>
              <a:rPr b="1" lang="sv-SE" sz="1350"/>
              <a:t>The solution might still have some emissions.</a:t>
            </a:r>
            <a:r>
              <a:rPr lang="sv-SE" sz="1350"/>
              <a:t> E.g. CCS will typically capture 80–95% of the GHG emissions with the remaining being released into the atmosphere.</a:t>
            </a:r>
            <a:endParaRPr sz="1350"/>
          </a:p>
          <a:p>
            <a:pPr indent="-311150" lvl="1" marL="914400" rtl="0" algn="l">
              <a:lnSpc>
                <a:spcPct val="90000"/>
              </a:lnSpc>
              <a:spcBef>
                <a:spcPts val="1000"/>
              </a:spcBef>
              <a:spcAft>
                <a:spcPts val="0"/>
              </a:spcAft>
              <a:buSzPts val="1300"/>
              <a:buChar char="❏"/>
            </a:pPr>
            <a:r>
              <a:rPr lang="sv-SE" sz="1350"/>
              <a:t>Universal adoption of low-carbon technologies in one sector might be </a:t>
            </a:r>
            <a:r>
              <a:rPr b="1" lang="sv-SE" sz="1350"/>
              <a:t>costly/difficult.</a:t>
            </a:r>
            <a:endParaRPr b="1" sz="1350"/>
          </a:p>
          <a:p>
            <a:pPr indent="-311150" lvl="0" marL="457200" rtl="0" algn="l">
              <a:lnSpc>
                <a:spcPct val="90000"/>
              </a:lnSpc>
              <a:spcBef>
                <a:spcPts val="1000"/>
              </a:spcBef>
              <a:spcAft>
                <a:spcPts val="0"/>
              </a:spcAft>
              <a:buSzPts val="1300"/>
              <a:buChar char="❏"/>
            </a:pPr>
            <a:r>
              <a:rPr lang="sv-SE" sz="1350"/>
              <a:t>For this reason, if deep decarbonisation (e.g. net zero) is the target then </a:t>
            </a:r>
            <a:r>
              <a:rPr b="1" lang="sv-SE" sz="1350"/>
              <a:t>negative emissions</a:t>
            </a:r>
            <a:r>
              <a:rPr lang="sv-SE" sz="1350"/>
              <a:t> can be pursued. Those typically fall into the following 3 categories:</a:t>
            </a:r>
            <a:endParaRPr sz="1350"/>
          </a:p>
          <a:p>
            <a:pPr indent="-311150" lvl="1" marL="914400" rtl="0" algn="l">
              <a:lnSpc>
                <a:spcPct val="90000"/>
              </a:lnSpc>
              <a:spcBef>
                <a:spcPts val="1000"/>
              </a:spcBef>
              <a:spcAft>
                <a:spcPts val="0"/>
              </a:spcAft>
              <a:buSzPts val="1300"/>
              <a:buChar char="❏"/>
            </a:pPr>
            <a:r>
              <a:rPr b="1" lang="sv-SE" sz="1350"/>
              <a:t>Land-use change (e.g. reforestation):</a:t>
            </a:r>
            <a:r>
              <a:rPr lang="sv-SE" sz="1350"/>
              <a:t> This is the solution with the greatest potential under the lowest cost but is subject to physical limitations.</a:t>
            </a:r>
            <a:endParaRPr sz="1350"/>
          </a:p>
          <a:p>
            <a:pPr indent="-311150" lvl="1" marL="914400" rtl="0" algn="l">
              <a:lnSpc>
                <a:spcPct val="90000"/>
              </a:lnSpc>
              <a:spcBef>
                <a:spcPts val="1000"/>
              </a:spcBef>
              <a:spcAft>
                <a:spcPts val="0"/>
              </a:spcAft>
              <a:buSzPts val="1300"/>
              <a:buChar char="❏"/>
            </a:pPr>
            <a:r>
              <a:rPr b="1" lang="sv-SE" sz="1350"/>
              <a:t>Bioenergy use (in power or industry) with CCS (BECCS):</a:t>
            </a:r>
            <a:r>
              <a:rPr lang="sv-SE" sz="1350"/>
              <a:t> This features higher cost than alternative CCS options because biomass is usually a more expensive fuel. Moreover, biomass availability may be limited.</a:t>
            </a:r>
            <a:endParaRPr sz="1350"/>
          </a:p>
          <a:p>
            <a:pPr indent="-311150" lvl="1" marL="914400" rtl="0" algn="l">
              <a:lnSpc>
                <a:spcPct val="90000"/>
              </a:lnSpc>
              <a:spcBef>
                <a:spcPts val="1000"/>
              </a:spcBef>
              <a:spcAft>
                <a:spcPts val="0"/>
              </a:spcAft>
              <a:buSzPts val="1300"/>
              <a:buChar char="❏"/>
            </a:pPr>
            <a:r>
              <a:rPr b="1" lang="sv-SE" sz="1350"/>
              <a:t>Direct Air Capture (DAC):</a:t>
            </a:r>
            <a:r>
              <a:rPr lang="sv-SE" sz="1350"/>
              <a:t> This solution captures CO</a:t>
            </a:r>
            <a:r>
              <a:rPr baseline="-25000" lang="sv-SE" sz="1350"/>
              <a:t>2</a:t>
            </a:r>
            <a:r>
              <a:rPr lang="sv-SE" sz="1350"/>
              <a:t> directly from the atmosphere using electricity and low-temperature process heat. While this is the most expensive solution, the cost is expected to go down and there might be some potential under deep decarbonisation conditions.</a:t>
            </a:r>
            <a:endParaRPr sz="1350"/>
          </a:p>
          <a:p>
            <a:pPr indent="-311150" lvl="0" marL="457200" rtl="0" algn="l">
              <a:lnSpc>
                <a:spcPct val="90000"/>
              </a:lnSpc>
              <a:spcBef>
                <a:spcPts val="1000"/>
              </a:spcBef>
              <a:spcAft>
                <a:spcPts val="0"/>
              </a:spcAft>
              <a:buSzPts val="1300"/>
              <a:buChar char="❏"/>
            </a:pPr>
            <a:r>
              <a:rPr b="1" lang="sv-SE" sz="1350"/>
              <a:t>The captured CO</a:t>
            </a:r>
            <a:r>
              <a:rPr b="1" baseline="-25000" lang="sv-SE" sz="1350"/>
              <a:t>2</a:t>
            </a:r>
            <a:r>
              <a:rPr b="1" lang="sv-SE" sz="1350"/>
              <a:t> in combination with green hydrogen may be combined to produce synthetic fuels </a:t>
            </a:r>
            <a:r>
              <a:rPr lang="sv-SE" sz="1350"/>
              <a:t>(also known as </a:t>
            </a:r>
            <a:r>
              <a:rPr b="1" lang="sv-SE" sz="1350"/>
              <a:t>synfuels or e-fuels</a:t>
            </a:r>
            <a:r>
              <a:rPr lang="sv-SE" sz="1350"/>
              <a:t>). The latter is a carbon-neutral fuel with a similar consistency as certain petroleum products such as kerosene. It can be used in transport (mainly aviation) as a replacement for petroleum products.</a:t>
            </a:r>
            <a:endParaRPr sz="1350"/>
          </a:p>
        </p:txBody>
      </p:sp>
      <p:sp>
        <p:nvSpPr>
          <p:cNvPr id="527" name="Google Shape;527;g3dc49240aa4_0_413"/>
          <p:cNvSpPr/>
          <p:nvPr/>
        </p:nvSpPr>
        <p:spPr>
          <a:xfrm>
            <a:off x="1455825" y="1738485"/>
            <a:ext cx="2093700" cy="698100"/>
          </a:xfrm>
          <a:prstGeom prst="roundRect">
            <a:avLst>
              <a:gd fmla="val 16667" name="adj"/>
            </a:avLst>
          </a:prstGeom>
          <a:solidFill>
            <a:srgbClr val="6C0819"/>
          </a:solidFill>
          <a:ln cap="flat" cmpd="sng" w="27450">
            <a:solidFill>
              <a:srgbClr val="000D2C"/>
            </a:solidFill>
            <a:prstDash val="solid"/>
            <a:round/>
            <a:headEnd len="sm" w="sm" type="none"/>
            <a:tailEnd len="sm" w="sm" type="none"/>
          </a:ln>
        </p:spPr>
        <p:txBody>
          <a:bodyPr anchorCtr="0" anchor="ctr" bIns="49425" lIns="98900" spcFirstLastPara="1" rIns="98900" wrap="square" tIns="49425">
            <a:noAutofit/>
          </a:bodyPr>
          <a:lstStyle/>
          <a:p>
            <a:pPr indent="0" lvl="0" marL="0" marR="0" rtl="0" algn="ctr">
              <a:lnSpc>
                <a:spcPct val="100000"/>
              </a:lnSpc>
              <a:spcBef>
                <a:spcPts val="0"/>
              </a:spcBef>
              <a:spcAft>
                <a:spcPts val="0"/>
              </a:spcAft>
              <a:buClr>
                <a:schemeClr val="dk1"/>
              </a:buClr>
              <a:buSzPts val="1460"/>
              <a:buFont typeface="Arial"/>
              <a:buNone/>
            </a:pPr>
            <a:r>
              <a:rPr b="0" i="0" lang="sv-SE" sz="1429" u="none" cap="none" strike="noStrike">
                <a:solidFill>
                  <a:schemeClr val="lt1"/>
                </a:solidFill>
                <a:latin typeface="Arial"/>
                <a:ea typeface="Arial"/>
                <a:cs typeface="Arial"/>
                <a:sym typeface="Arial"/>
              </a:rPr>
              <a:t>Direct Air Capture (DAC)</a:t>
            </a:r>
            <a:endParaRPr b="0" i="0" sz="1429" u="none" cap="none" strike="noStrike">
              <a:solidFill>
                <a:srgbClr val="FFFFFF"/>
              </a:solidFill>
              <a:latin typeface="Arial"/>
              <a:ea typeface="Arial"/>
              <a:cs typeface="Arial"/>
              <a:sym typeface="Arial"/>
            </a:endParaRPr>
          </a:p>
        </p:txBody>
      </p:sp>
      <p:cxnSp>
        <p:nvCxnSpPr>
          <p:cNvPr id="528" name="Google Shape;528;g3dc49240aa4_0_413"/>
          <p:cNvCxnSpPr/>
          <p:nvPr/>
        </p:nvCxnSpPr>
        <p:spPr>
          <a:xfrm>
            <a:off x="558603" y="1859683"/>
            <a:ext cx="897300" cy="0"/>
          </a:xfrm>
          <a:prstGeom prst="straightConnector1">
            <a:avLst/>
          </a:prstGeom>
          <a:noFill/>
          <a:ln cap="flat" cmpd="sng" w="30000">
            <a:solidFill>
              <a:srgbClr val="6C0819"/>
            </a:solidFill>
            <a:prstDash val="solid"/>
            <a:round/>
            <a:headEnd len="sm" w="sm" type="none"/>
            <a:tailEnd len="med" w="med" type="triangle"/>
          </a:ln>
          <a:effectLst>
            <a:outerShdw blurRad="42000" rotWithShape="0" dir="5400000" dist="21000">
              <a:srgbClr val="000000">
                <a:alpha val="36470"/>
              </a:srgbClr>
            </a:outerShdw>
          </a:effectLst>
        </p:spPr>
      </p:cxnSp>
      <p:sp>
        <p:nvSpPr>
          <p:cNvPr id="529" name="Google Shape;529;g3dc49240aa4_0_413"/>
          <p:cNvSpPr txBox="1"/>
          <p:nvPr/>
        </p:nvSpPr>
        <p:spPr>
          <a:xfrm>
            <a:off x="592879" y="1543854"/>
            <a:ext cx="480900" cy="346800"/>
          </a:xfrm>
          <a:prstGeom prst="rect">
            <a:avLst/>
          </a:prstGeom>
          <a:noFill/>
          <a:ln>
            <a:noFill/>
          </a:ln>
        </p:spPr>
        <p:txBody>
          <a:bodyPr anchorCtr="0" anchor="t" bIns="58950" lIns="117950" spcFirstLastPara="1" rIns="117950" wrap="square" tIns="58950">
            <a:spAutoFit/>
          </a:bodyPr>
          <a:lstStyle/>
          <a:p>
            <a:pPr indent="0" lvl="0" marL="0" marR="0" rtl="0" algn="ctr">
              <a:lnSpc>
                <a:spcPct val="100000"/>
              </a:lnSpc>
              <a:spcBef>
                <a:spcPts val="0"/>
              </a:spcBef>
              <a:spcAft>
                <a:spcPts val="0"/>
              </a:spcAft>
              <a:buClr>
                <a:srgbClr val="000000"/>
              </a:buClr>
              <a:buSzPts val="1547"/>
              <a:buFont typeface="Arial"/>
              <a:buNone/>
            </a:pPr>
            <a:r>
              <a:rPr b="0" i="0" lang="sv-SE" sz="1480" u="none" cap="none" strike="noStrike">
                <a:solidFill>
                  <a:srgbClr val="000000"/>
                </a:solidFill>
                <a:latin typeface="Arial"/>
                <a:ea typeface="Arial"/>
                <a:cs typeface="Arial"/>
                <a:sym typeface="Arial"/>
              </a:rPr>
              <a:t>A</a:t>
            </a:r>
            <a:endParaRPr b="0" i="0" sz="1480" u="none" cap="none" strike="noStrike">
              <a:solidFill>
                <a:srgbClr val="000000"/>
              </a:solidFill>
              <a:latin typeface="Arial"/>
              <a:ea typeface="Arial"/>
              <a:cs typeface="Arial"/>
              <a:sym typeface="Arial"/>
            </a:endParaRPr>
          </a:p>
        </p:txBody>
      </p:sp>
      <p:cxnSp>
        <p:nvCxnSpPr>
          <p:cNvPr id="530" name="Google Shape;530;g3dc49240aa4_0_413"/>
          <p:cNvCxnSpPr/>
          <p:nvPr/>
        </p:nvCxnSpPr>
        <p:spPr>
          <a:xfrm>
            <a:off x="558603" y="2304442"/>
            <a:ext cx="897300" cy="0"/>
          </a:xfrm>
          <a:prstGeom prst="straightConnector1">
            <a:avLst/>
          </a:prstGeom>
          <a:noFill/>
          <a:ln cap="flat" cmpd="sng" w="30000">
            <a:solidFill>
              <a:srgbClr val="6C0819"/>
            </a:solidFill>
            <a:prstDash val="solid"/>
            <a:round/>
            <a:headEnd len="sm" w="sm" type="none"/>
            <a:tailEnd len="med" w="med" type="triangle"/>
          </a:ln>
          <a:effectLst>
            <a:outerShdw blurRad="42000" rotWithShape="0" dir="5400000" dist="21000">
              <a:srgbClr val="000000">
                <a:alpha val="36470"/>
              </a:srgbClr>
            </a:outerShdw>
          </a:effectLst>
        </p:spPr>
      </p:cxnSp>
      <p:sp>
        <p:nvSpPr>
          <p:cNvPr id="531" name="Google Shape;531;g3dc49240aa4_0_413"/>
          <p:cNvSpPr txBox="1"/>
          <p:nvPr/>
        </p:nvSpPr>
        <p:spPr>
          <a:xfrm>
            <a:off x="592879" y="1988612"/>
            <a:ext cx="480900" cy="346800"/>
          </a:xfrm>
          <a:prstGeom prst="rect">
            <a:avLst/>
          </a:prstGeom>
          <a:noFill/>
          <a:ln>
            <a:noFill/>
          </a:ln>
        </p:spPr>
        <p:txBody>
          <a:bodyPr anchorCtr="0" anchor="t" bIns="58950" lIns="117950" spcFirstLastPara="1" rIns="117950" wrap="square" tIns="58950">
            <a:spAutoFit/>
          </a:bodyPr>
          <a:lstStyle/>
          <a:p>
            <a:pPr indent="0" lvl="0" marL="0" marR="0" rtl="0" algn="ctr">
              <a:lnSpc>
                <a:spcPct val="100000"/>
              </a:lnSpc>
              <a:spcBef>
                <a:spcPts val="0"/>
              </a:spcBef>
              <a:spcAft>
                <a:spcPts val="0"/>
              </a:spcAft>
              <a:buClr>
                <a:srgbClr val="000000"/>
              </a:buClr>
              <a:buSzPts val="1547"/>
              <a:buFont typeface="Arial"/>
              <a:buNone/>
            </a:pPr>
            <a:r>
              <a:rPr b="0" i="0" lang="sv-SE" sz="1480" u="none" cap="none" strike="noStrike">
                <a:solidFill>
                  <a:srgbClr val="000000"/>
                </a:solidFill>
                <a:latin typeface="Arial"/>
                <a:ea typeface="Arial"/>
                <a:cs typeface="Arial"/>
                <a:sym typeface="Arial"/>
              </a:rPr>
              <a:t>B</a:t>
            </a:r>
            <a:endParaRPr b="0" i="0" sz="1480" u="none" cap="none" strike="noStrike">
              <a:solidFill>
                <a:srgbClr val="000000"/>
              </a:solidFill>
              <a:latin typeface="Arial"/>
              <a:ea typeface="Arial"/>
              <a:cs typeface="Arial"/>
              <a:sym typeface="Arial"/>
            </a:endParaRPr>
          </a:p>
        </p:txBody>
      </p:sp>
      <p:cxnSp>
        <p:nvCxnSpPr>
          <p:cNvPr id="532" name="Google Shape;532;g3dc49240aa4_0_413"/>
          <p:cNvCxnSpPr/>
          <p:nvPr/>
        </p:nvCxnSpPr>
        <p:spPr>
          <a:xfrm>
            <a:off x="3549639" y="2054314"/>
            <a:ext cx="897300" cy="0"/>
          </a:xfrm>
          <a:prstGeom prst="straightConnector1">
            <a:avLst/>
          </a:prstGeom>
          <a:noFill/>
          <a:ln cap="flat" cmpd="sng" w="30000">
            <a:solidFill>
              <a:srgbClr val="6C0819"/>
            </a:solidFill>
            <a:prstDash val="solid"/>
            <a:round/>
            <a:headEnd len="sm" w="sm" type="none"/>
            <a:tailEnd len="med" w="med" type="triangle"/>
          </a:ln>
          <a:effectLst>
            <a:outerShdw blurRad="42000" rotWithShape="0" dir="5400000" dist="21000">
              <a:srgbClr val="000000">
                <a:alpha val="36470"/>
              </a:srgbClr>
            </a:outerShdw>
          </a:effectLst>
        </p:spPr>
      </p:cxnSp>
      <p:sp>
        <p:nvSpPr>
          <p:cNvPr id="533" name="Google Shape;533;g3dc49240aa4_0_413"/>
          <p:cNvSpPr txBox="1"/>
          <p:nvPr/>
        </p:nvSpPr>
        <p:spPr>
          <a:xfrm>
            <a:off x="3583915" y="1738484"/>
            <a:ext cx="480900" cy="346800"/>
          </a:xfrm>
          <a:prstGeom prst="rect">
            <a:avLst/>
          </a:prstGeom>
          <a:noFill/>
          <a:ln>
            <a:noFill/>
          </a:ln>
        </p:spPr>
        <p:txBody>
          <a:bodyPr anchorCtr="0" anchor="t" bIns="58950" lIns="117950" spcFirstLastPara="1" rIns="117950" wrap="square" tIns="58950">
            <a:spAutoFit/>
          </a:bodyPr>
          <a:lstStyle/>
          <a:p>
            <a:pPr indent="0" lvl="0" marL="0" marR="0" rtl="0" algn="ctr">
              <a:lnSpc>
                <a:spcPct val="100000"/>
              </a:lnSpc>
              <a:spcBef>
                <a:spcPts val="0"/>
              </a:spcBef>
              <a:spcAft>
                <a:spcPts val="0"/>
              </a:spcAft>
              <a:buClr>
                <a:srgbClr val="000000"/>
              </a:buClr>
              <a:buSzPts val="1547"/>
              <a:buFont typeface="Arial"/>
              <a:buNone/>
            </a:pPr>
            <a:r>
              <a:rPr b="0" i="0" lang="sv-SE" sz="1480" u="none" cap="none" strike="noStrike">
                <a:solidFill>
                  <a:srgbClr val="000000"/>
                </a:solidFill>
                <a:latin typeface="Arial"/>
                <a:ea typeface="Arial"/>
                <a:cs typeface="Arial"/>
                <a:sym typeface="Arial"/>
              </a:rPr>
              <a:t>C</a:t>
            </a:r>
            <a:endParaRPr b="0" i="0" sz="1480" u="none" cap="none" strike="noStrike">
              <a:solidFill>
                <a:srgbClr val="000000"/>
              </a:solidFill>
              <a:latin typeface="Arial"/>
              <a:ea typeface="Arial"/>
              <a:cs typeface="Arial"/>
              <a:sym typeface="Arial"/>
            </a:endParaRPr>
          </a:p>
        </p:txBody>
      </p:sp>
      <p:sp>
        <p:nvSpPr>
          <p:cNvPr id="534" name="Google Shape;534;g3dc49240aa4_0_413"/>
          <p:cNvSpPr/>
          <p:nvPr/>
        </p:nvSpPr>
        <p:spPr>
          <a:xfrm>
            <a:off x="1455825" y="3328368"/>
            <a:ext cx="2093700" cy="698100"/>
          </a:xfrm>
          <a:prstGeom prst="roundRect">
            <a:avLst>
              <a:gd fmla="val 16667" name="adj"/>
            </a:avLst>
          </a:prstGeom>
          <a:solidFill>
            <a:srgbClr val="6C0819"/>
          </a:solidFill>
          <a:ln cap="flat" cmpd="sng" w="27450">
            <a:solidFill>
              <a:srgbClr val="000D2C"/>
            </a:solidFill>
            <a:prstDash val="solid"/>
            <a:round/>
            <a:headEnd len="sm" w="sm" type="none"/>
            <a:tailEnd len="sm" w="sm" type="none"/>
          </a:ln>
        </p:spPr>
        <p:txBody>
          <a:bodyPr anchorCtr="0" anchor="ctr" bIns="49425" lIns="98900" spcFirstLastPara="1" rIns="98900" wrap="square" tIns="49425">
            <a:noAutofit/>
          </a:bodyPr>
          <a:lstStyle/>
          <a:p>
            <a:pPr indent="0" lvl="0" marL="0" marR="0" rtl="0" algn="ctr">
              <a:lnSpc>
                <a:spcPct val="100000"/>
              </a:lnSpc>
              <a:spcBef>
                <a:spcPts val="0"/>
              </a:spcBef>
              <a:spcAft>
                <a:spcPts val="0"/>
              </a:spcAft>
              <a:buClr>
                <a:schemeClr val="dk1"/>
              </a:buClr>
              <a:buSzPts val="1460"/>
              <a:buFont typeface="Arial"/>
              <a:buNone/>
            </a:pPr>
            <a:r>
              <a:rPr b="0" i="0" lang="sv-SE" sz="1429" u="none" cap="none" strike="noStrike">
                <a:solidFill>
                  <a:schemeClr val="lt1"/>
                </a:solidFill>
                <a:latin typeface="Arial"/>
                <a:ea typeface="Arial"/>
                <a:cs typeface="Arial"/>
                <a:sym typeface="Arial"/>
              </a:rPr>
              <a:t>Synthetic fuel production</a:t>
            </a:r>
            <a:endParaRPr b="0" i="0" sz="1429" u="none" cap="none" strike="noStrike">
              <a:solidFill>
                <a:srgbClr val="FFFFFF"/>
              </a:solidFill>
              <a:latin typeface="Arial"/>
              <a:ea typeface="Arial"/>
              <a:cs typeface="Arial"/>
              <a:sym typeface="Arial"/>
            </a:endParaRPr>
          </a:p>
        </p:txBody>
      </p:sp>
      <p:cxnSp>
        <p:nvCxnSpPr>
          <p:cNvPr id="535" name="Google Shape;535;g3dc49240aa4_0_413"/>
          <p:cNvCxnSpPr/>
          <p:nvPr/>
        </p:nvCxnSpPr>
        <p:spPr>
          <a:xfrm>
            <a:off x="558603" y="3449566"/>
            <a:ext cx="897300" cy="0"/>
          </a:xfrm>
          <a:prstGeom prst="straightConnector1">
            <a:avLst/>
          </a:prstGeom>
          <a:noFill/>
          <a:ln cap="flat" cmpd="sng" w="30000">
            <a:solidFill>
              <a:srgbClr val="6C0819"/>
            </a:solidFill>
            <a:prstDash val="solid"/>
            <a:round/>
            <a:headEnd len="sm" w="sm" type="none"/>
            <a:tailEnd len="med" w="med" type="triangle"/>
          </a:ln>
          <a:effectLst>
            <a:outerShdw blurRad="42000" rotWithShape="0" dir="5400000" dist="21000">
              <a:srgbClr val="000000">
                <a:alpha val="36470"/>
              </a:srgbClr>
            </a:outerShdw>
          </a:effectLst>
        </p:spPr>
      </p:cxnSp>
      <p:sp>
        <p:nvSpPr>
          <p:cNvPr id="536" name="Google Shape;536;g3dc49240aa4_0_413"/>
          <p:cNvSpPr txBox="1"/>
          <p:nvPr/>
        </p:nvSpPr>
        <p:spPr>
          <a:xfrm>
            <a:off x="592879" y="3133736"/>
            <a:ext cx="480900" cy="346800"/>
          </a:xfrm>
          <a:prstGeom prst="rect">
            <a:avLst/>
          </a:prstGeom>
          <a:noFill/>
          <a:ln>
            <a:noFill/>
          </a:ln>
        </p:spPr>
        <p:txBody>
          <a:bodyPr anchorCtr="0" anchor="t" bIns="58950" lIns="117950" spcFirstLastPara="1" rIns="117950" wrap="square" tIns="58950">
            <a:spAutoFit/>
          </a:bodyPr>
          <a:lstStyle/>
          <a:p>
            <a:pPr indent="0" lvl="0" marL="0" marR="0" rtl="0" algn="ctr">
              <a:lnSpc>
                <a:spcPct val="100000"/>
              </a:lnSpc>
              <a:spcBef>
                <a:spcPts val="0"/>
              </a:spcBef>
              <a:spcAft>
                <a:spcPts val="0"/>
              </a:spcAft>
              <a:buClr>
                <a:srgbClr val="000000"/>
              </a:buClr>
              <a:buSzPts val="1547"/>
              <a:buFont typeface="Arial"/>
              <a:buNone/>
            </a:pPr>
            <a:r>
              <a:rPr b="0" i="0" lang="sv-SE" sz="1480" u="none" cap="none" strike="noStrike">
                <a:solidFill>
                  <a:srgbClr val="000000"/>
                </a:solidFill>
                <a:latin typeface="Arial"/>
                <a:ea typeface="Arial"/>
                <a:cs typeface="Arial"/>
                <a:sym typeface="Arial"/>
              </a:rPr>
              <a:t>C</a:t>
            </a:r>
            <a:endParaRPr b="0" i="0" sz="1480" u="none" cap="none" strike="noStrike">
              <a:solidFill>
                <a:srgbClr val="000000"/>
              </a:solidFill>
              <a:latin typeface="Arial"/>
              <a:ea typeface="Arial"/>
              <a:cs typeface="Arial"/>
              <a:sym typeface="Arial"/>
            </a:endParaRPr>
          </a:p>
        </p:txBody>
      </p:sp>
      <p:cxnSp>
        <p:nvCxnSpPr>
          <p:cNvPr id="537" name="Google Shape;537;g3dc49240aa4_0_413"/>
          <p:cNvCxnSpPr/>
          <p:nvPr/>
        </p:nvCxnSpPr>
        <p:spPr>
          <a:xfrm>
            <a:off x="558603" y="3894324"/>
            <a:ext cx="897300" cy="0"/>
          </a:xfrm>
          <a:prstGeom prst="straightConnector1">
            <a:avLst/>
          </a:prstGeom>
          <a:noFill/>
          <a:ln cap="flat" cmpd="sng" w="30000">
            <a:solidFill>
              <a:srgbClr val="6C0819"/>
            </a:solidFill>
            <a:prstDash val="solid"/>
            <a:round/>
            <a:headEnd len="sm" w="sm" type="none"/>
            <a:tailEnd len="med" w="med" type="triangle"/>
          </a:ln>
          <a:effectLst>
            <a:outerShdw blurRad="42000" rotWithShape="0" dir="5400000" dist="21000">
              <a:srgbClr val="000000">
                <a:alpha val="36470"/>
              </a:srgbClr>
            </a:outerShdw>
          </a:effectLst>
        </p:spPr>
      </p:cxnSp>
      <p:sp>
        <p:nvSpPr>
          <p:cNvPr id="538" name="Google Shape;538;g3dc49240aa4_0_413"/>
          <p:cNvSpPr txBox="1"/>
          <p:nvPr/>
        </p:nvSpPr>
        <p:spPr>
          <a:xfrm>
            <a:off x="592879" y="3578494"/>
            <a:ext cx="480900" cy="346800"/>
          </a:xfrm>
          <a:prstGeom prst="rect">
            <a:avLst/>
          </a:prstGeom>
          <a:noFill/>
          <a:ln>
            <a:noFill/>
          </a:ln>
        </p:spPr>
        <p:txBody>
          <a:bodyPr anchorCtr="0" anchor="t" bIns="58950" lIns="117950" spcFirstLastPara="1" rIns="117950" wrap="square" tIns="58950">
            <a:spAutoFit/>
          </a:bodyPr>
          <a:lstStyle/>
          <a:p>
            <a:pPr indent="0" lvl="0" marL="0" marR="0" rtl="0" algn="ctr">
              <a:lnSpc>
                <a:spcPct val="100000"/>
              </a:lnSpc>
              <a:spcBef>
                <a:spcPts val="0"/>
              </a:spcBef>
              <a:spcAft>
                <a:spcPts val="0"/>
              </a:spcAft>
              <a:buClr>
                <a:srgbClr val="000000"/>
              </a:buClr>
              <a:buSzPts val="1547"/>
              <a:buFont typeface="Arial"/>
              <a:buNone/>
            </a:pPr>
            <a:r>
              <a:rPr b="0" i="0" lang="sv-SE" sz="1480" u="none" cap="none" strike="noStrike">
                <a:solidFill>
                  <a:srgbClr val="000000"/>
                </a:solidFill>
                <a:latin typeface="Arial"/>
                <a:ea typeface="Arial"/>
                <a:cs typeface="Arial"/>
                <a:sym typeface="Arial"/>
              </a:rPr>
              <a:t>D</a:t>
            </a:r>
            <a:endParaRPr b="0" i="0" sz="1480" u="none" cap="none" strike="noStrike">
              <a:solidFill>
                <a:srgbClr val="000000"/>
              </a:solidFill>
              <a:latin typeface="Arial"/>
              <a:ea typeface="Arial"/>
              <a:cs typeface="Arial"/>
              <a:sym typeface="Arial"/>
            </a:endParaRPr>
          </a:p>
        </p:txBody>
      </p:sp>
      <p:cxnSp>
        <p:nvCxnSpPr>
          <p:cNvPr id="539" name="Google Shape;539;g3dc49240aa4_0_413"/>
          <p:cNvCxnSpPr/>
          <p:nvPr/>
        </p:nvCxnSpPr>
        <p:spPr>
          <a:xfrm>
            <a:off x="3549639" y="3644196"/>
            <a:ext cx="897300" cy="0"/>
          </a:xfrm>
          <a:prstGeom prst="straightConnector1">
            <a:avLst/>
          </a:prstGeom>
          <a:noFill/>
          <a:ln cap="flat" cmpd="sng" w="30000">
            <a:solidFill>
              <a:srgbClr val="6C0819"/>
            </a:solidFill>
            <a:prstDash val="solid"/>
            <a:round/>
            <a:headEnd len="sm" w="sm" type="none"/>
            <a:tailEnd len="med" w="med" type="triangle"/>
          </a:ln>
          <a:effectLst>
            <a:outerShdw blurRad="42000" rotWithShape="0" dir="5400000" dist="21000">
              <a:srgbClr val="000000">
                <a:alpha val="36470"/>
              </a:srgbClr>
            </a:outerShdw>
          </a:effectLst>
        </p:spPr>
      </p:cxnSp>
      <p:sp>
        <p:nvSpPr>
          <p:cNvPr id="540" name="Google Shape;540;g3dc49240aa4_0_413"/>
          <p:cNvSpPr txBox="1"/>
          <p:nvPr/>
        </p:nvSpPr>
        <p:spPr>
          <a:xfrm>
            <a:off x="3583915" y="3328366"/>
            <a:ext cx="480900" cy="346800"/>
          </a:xfrm>
          <a:prstGeom prst="rect">
            <a:avLst/>
          </a:prstGeom>
          <a:noFill/>
          <a:ln>
            <a:noFill/>
          </a:ln>
        </p:spPr>
        <p:txBody>
          <a:bodyPr anchorCtr="0" anchor="t" bIns="58950" lIns="117950" spcFirstLastPara="1" rIns="117950" wrap="square" tIns="58950">
            <a:spAutoFit/>
          </a:bodyPr>
          <a:lstStyle/>
          <a:p>
            <a:pPr indent="0" lvl="0" marL="0" marR="0" rtl="0" algn="ctr">
              <a:lnSpc>
                <a:spcPct val="100000"/>
              </a:lnSpc>
              <a:spcBef>
                <a:spcPts val="0"/>
              </a:spcBef>
              <a:spcAft>
                <a:spcPts val="0"/>
              </a:spcAft>
              <a:buClr>
                <a:srgbClr val="000000"/>
              </a:buClr>
              <a:buSzPts val="1547"/>
              <a:buFont typeface="Arial"/>
              <a:buNone/>
            </a:pPr>
            <a:r>
              <a:rPr b="0" i="0" lang="sv-SE" sz="1480" u="none" cap="none" strike="noStrike">
                <a:solidFill>
                  <a:srgbClr val="000000"/>
                </a:solidFill>
                <a:latin typeface="Arial"/>
                <a:ea typeface="Arial"/>
                <a:cs typeface="Arial"/>
                <a:sym typeface="Arial"/>
              </a:rPr>
              <a:t>E</a:t>
            </a:r>
            <a:endParaRPr b="0" i="0" sz="1480" u="none" cap="none" strike="noStrike">
              <a:solidFill>
                <a:srgbClr val="000000"/>
              </a:solidFill>
              <a:latin typeface="Arial"/>
              <a:ea typeface="Arial"/>
              <a:cs typeface="Arial"/>
              <a:sym typeface="Arial"/>
            </a:endParaRPr>
          </a:p>
        </p:txBody>
      </p:sp>
      <p:sp>
        <p:nvSpPr>
          <p:cNvPr id="541" name="Google Shape;541;g3dc49240aa4_0_413"/>
          <p:cNvSpPr txBox="1"/>
          <p:nvPr/>
        </p:nvSpPr>
        <p:spPr>
          <a:xfrm>
            <a:off x="558600" y="4918275"/>
            <a:ext cx="3025200" cy="1293000"/>
          </a:xfrm>
          <a:prstGeom prst="rect">
            <a:avLst/>
          </a:prstGeom>
          <a:noFill/>
          <a:ln cap="flat" cmpd="sng" w="28575">
            <a:solidFill>
              <a:srgbClr val="910C22"/>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400"/>
              <a:buFont typeface="Arial"/>
              <a:buNone/>
            </a:pPr>
            <a:r>
              <a:rPr b="1" i="0" lang="sv-SE" sz="1300" u="none" cap="none" strike="noStrike">
                <a:solidFill>
                  <a:schemeClr val="dk1"/>
                </a:solidFill>
                <a:latin typeface="Arial"/>
                <a:ea typeface="Arial"/>
                <a:cs typeface="Arial"/>
                <a:sym typeface="Arial"/>
              </a:rPr>
              <a:t>Commodity Key </a:t>
            </a:r>
            <a:endParaRPr b="0" i="0" sz="13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300"/>
              <a:buFont typeface="Arial"/>
              <a:buNone/>
            </a:pPr>
            <a:r>
              <a:rPr b="0" i="0" lang="sv-SE" sz="1300" u="none" cap="none" strike="noStrike">
                <a:solidFill>
                  <a:schemeClr val="dk1"/>
                </a:solidFill>
                <a:latin typeface="Arial"/>
                <a:ea typeface="Arial"/>
                <a:cs typeface="Arial"/>
                <a:sym typeface="Arial"/>
              </a:rPr>
              <a:t>A = Electricity</a:t>
            </a:r>
            <a:endParaRPr b="0" i="0" sz="13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300"/>
              <a:buFont typeface="Arial"/>
              <a:buNone/>
            </a:pPr>
            <a:r>
              <a:rPr b="0" i="0" lang="sv-SE" sz="1300" u="none" cap="none" strike="noStrike">
                <a:solidFill>
                  <a:schemeClr val="dk1"/>
                </a:solidFill>
                <a:latin typeface="Arial"/>
                <a:ea typeface="Arial"/>
                <a:cs typeface="Arial"/>
                <a:sym typeface="Arial"/>
              </a:rPr>
              <a:t>B = Other industries low process heat</a:t>
            </a:r>
            <a:endParaRPr b="0" i="0" sz="13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300"/>
              <a:buFont typeface="Arial"/>
              <a:buNone/>
            </a:pPr>
            <a:r>
              <a:rPr b="0" i="0" lang="sv-SE" sz="1300" u="none" cap="none" strike="noStrike">
                <a:solidFill>
                  <a:schemeClr val="dk1"/>
                </a:solidFill>
                <a:latin typeface="Arial"/>
                <a:ea typeface="Arial"/>
                <a:cs typeface="Arial"/>
                <a:sym typeface="Arial"/>
              </a:rPr>
              <a:t>C = Carbon dioxide from DAC</a:t>
            </a:r>
            <a:endParaRPr b="0" i="0" sz="13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300"/>
              <a:buFont typeface="Arial"/>
              <a:buNone/>
            </a:pPr>
            <a:r>
              <a:rPr b="0" i="0" lang="sv-SE" sz="1300" u="none" cap="none" strike="noStrike">
                <a:solidFill>
                  <a:schemeClr val="dk1"/>
                </a:solidFill>
                <a:latin typeface="Arial"/>
                <a:ea typeface="Arial"/>
                <a:cs typeface="Arial"/>
                <a:sym typeface="Arial"/>
              </a:rPr>
              <a:t>D = Hydrogen</a:t>
            </a:r>
            <a:endParaRPr b="0" i="0" sz="13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300"/>
              <a:buFont typeface="Arial"/>
              <a:buNone/>
            </a:pPr>
            <a:r>
              <a:rPr b="0" i="0" lang="sv-SE" sz="1300" u="none" cap="none" strike="noStrike">
                <a:solidFill>
                  <a:schemeClr val="dk1"/>
                </a:solidFill>
                <a:latin typeface="Arial"/>
                <a:ea typeface="Arial"/>
                <a:cs typeface="Arial"/>
                <a:sym typeface="Arial"/>
              </a:rPr>
              <a:t>E = Synthetic fuel</a:t>
            </a:r>
            <a:endParaRPr b="0" i="0" sz="1300" u="none" cap="none" strike="noStrike">
              <a:solidFill>
                <a:schemeClr val="dk1"/>
              </a:solidFill>
              <a:latin typeface="Arial"/>
              <a:ea typeface="Arial"/>
              <a:cs typeface="Arial"/>
              <a:sym typeface="Arial"/>
            </a:endParaRPr>
          </a:p>
        </p:txBody>
      </p:sp>
      <p:sp>
        <p:nvSpPr>
          <p:cNvPr id="542" name="Google Shape;542;g3dc49240aa4_0_413"/>
          <p:cNvSpPr txBox="1"/>
          <p:nvPr/>
        </p:nvSpPr>
        <p:spPr>
          <a:xfrm>
            <a:off x="11798300" y="6565900"/>
            <a:ext cx="393600" cy="292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fld id="{00000000-1234-1234-1234-123412341234}" type="slidenum">
              <a:rPr b="1" i="0" lang="sv-SE" sz="1000" u="none" cap="none" strike="noStrike">
                <a:solidFill>
                  <a:schemeClr val="lt1"/>
                </a:solidFill>
                <a:latin typeface="Arial"/>
                <a:ea typeface="Arial"/>
                <a:cs typeface="Arial"/>
                <a:sym typeface="Arial"/>
              </a:rPr>
              <a:t>‹#›</a:t>
            </a:fld>
            <a:endParaRPr b="1" i="0" sz="1000" u="none" cap="none" strike="noStrike">
              <a:solidFill>
                <a:schemeClr val="lt1"/>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7" name="Shape 547"/>
        <p:cNvGrpSpPr/>
        <p:nvPr/>
      </p:nvGrpSpPr>
      <p:grpSpPr>
        <a:xfrm>
          <a:off x="0" y="0"/>
          <a:ext cx="0" cy="0"/>
          <a:chOff x="0" y="0"/>
          <a:chExt cx="0" cy="0"/>
        </a:xfrm>
      </p:grpSpPr>
      <p:sp>
        <p:nvSpPr>
          <p:cNvPr id="548" name="Google Shape;548;g3dc49240aa4_0_435"/>
          <p:cNvSpPr txBox="1"/>
          <p:nvPr>
            <p:ph idx="1" type="body"/>
          </p:nvPr>
        </p:nvSpPr>
        <p:spPr>
          <a:xfrm>
            <a:off x="468000" y="1053915"/>
            <a:ext cx="10734600" cy="4750200"/>
          </a:xfrm>
          <a:prstGeom prst="rect">
            <a:avLst/>
          </a:prstGeom>
          <a:noFill/>
          <a:ln>
            <a:noFill/>
          </a:ln>
        </p:spPr>
        <p:txBody>
          <a:bodyPr anchorCtr="0" anchor="t" bIns="45700" lIns="91425" spcFirstLastPara="1" rIns="91425" wrap="square" tIns="45700">
            <a:normAutofit/>
          </a:bodyPr>
          <a:lstStyle/>
          <a:p>
            <a:pPr indent="-304800" lvl="0" marL="457200" rtl="0" algn="l">
              <a:lnSpc>
                <a:spcPct val="90000"/>
              </a:lnSpc>
              <a:spcBef>
                <a:spcPts val="1000"/>
              </a:spcBef>
              <a:spcAft>
                <a:spcPts val="0"/>
              </a:spcAft>
              <a:buSzPts val="1200"/>
              <a:buChar char="❏"/>
            </a:pPr>
            <a:r>
              <a:rPr lang="sv-SE" sz="2200"/>
              <a:t>Produced by </a:t>
            </a:r>
            <a:r>
              <a:rPr b="1" lang="sv-SE" sz="2200"/>
              <a:t>combining hydrogen (typically green hydrogen) with captured carbon dioxide to create liquid or gaseous fuels.</a:t>
            </a:r>
            <a:endParaRPr/>
          </a:p>
          <a:p>
            <a:pPr indent="-228600" lvl="0" marL="457200" rtl="0" algn="l">
              <a:lnSpc>
                <a:spcPct val="90000"/>
              </a:lnSpc>
              <a:spcBef>
                <a:spcPts val="1000"/>
              </a:spcBef>
              <a:spcAft>
                <a:spcPts val="0"/>
              </a:spcAft>
              <a:buSzPts val="1200"/>
              <a:buNone/>
            </a:pPr>
            <a:r>
              <a:t/>
            </a:r>
            <a:endParaRPr b="1" sz="2200"/>
          </a:p>
          <a:p>
            <a:pPr indent="-304800" lvl="0" marL="457200" rtl="0" algn="l">
              <a:lnSpc>
                <a:spcPct val="90000"/>
              </a:lnSpc>
              <a:spcBef>
                <a:spcPts val="1000"/>
              </a:spcBef>
              <a:spcAft>
                <a:spcPts val="0"/>
              </a:spcAft>
              <a:buSzPts val="1200"/>
              <a:buChar char="❏"/>
            </a:pPr>
            <a:r>
              <a:rPr lang="sv-SE" sz="2200"/>
              <a:t>Can be used in existing engines and infrastructure, especially in aviation and shipping. </a:t>
            </a:r>
            <a:endParaRPr/>
          </a:p>
          <a:p>
            <a:pPr indent="-228600" lvl="0" marL="457200" rtl="0" algn="l">
              <a:lnSpc>
                <a:spcPct val="90000"/>
              </a:lnSpc>
              <a:spcBef>
                <a:spcPts val="1000"/>
              </a:spcBef>
              <a:spcAft>
                <a:spcPts val="0"/>
              </a:spcAft>
              <a:buSzPts val="1200"/>
              <a:buNone/>
            </a:pPr>
            <a:r>
              <a:t/>
            </a:r>
            <a:endParaRPr sz="2200"/>
          </a:p>
          <a:p>
            <a:pPr indent="-304800" lvl="0" marL="457200" rtl="0" algn="l">
              <a:lnSpc>
                <a:spcPct val="90000"/>
              </a:lnSpc>
              <a:spcBef>
                <a:spcPts val="1000"/>
              </a:spcBef>
              <a:spcAft>
                <a:spcPts val="0"/>
              </a:spcAft>
              <a:buSzPts val="1200"/>
              <a:buChar char="❏"/>
            </a:pPr>
            <a:r>
              <a:rPr b="1" lang="sv-SE" sz="2200"/>
              <a:t>Enables carbon-neutral energy use</a:t>
            </a:r>
            <a:r>
              <a:rPr lang="sv-SE" sz="2200"/>
              <a:t> when made with renewable electricity and sustainable carbon dioxide sources (e.g. CCS carbon dioxide).</a:t>
            </a:r>
            <a:endParaRPr/>
          </a:p>
          <a:p>
            <a:pPr indent="0" lvl="0" marL="152400" rtl="0" algn="l">
              <a:lnSpc>
                <a:spcPct val="90000"/>
              </a:lnSpc>
              <a:spcBef>
                <a:spcPts val="1000"/>
              </a:spcBef>
              <a:spcAft>
                <a:spcPts val="0"/>
              </a:spcAft>
              <a:buSzPts val="1200"/>
              <a:buNone/>
            </a:pPr>
            <a:r>
              <a:t/>
            </a:r>
            <a:endParaRPr sz="2200"/>
          </a:p>
          <a:p>
            <a:pPr indent="-304800" lvl="0" marL="457200" rtl="0" algn="l">
              <a:lnSpc>
                <a:spcPct val="90000"/>
              </a:lnSpc>
              <a:spcBef>
                <a:spcPts val="1000"/>
              </a:spcBef>
              <a:spcAft>
                <a:spcPts val="0"/>
              </a:spcAft>
              <a:buSzPts val="1200"/>
              <a:buChar char="❏"/>
            </a:pPr>
            <a:r>
              <a:rPr b="1" lang="sv-SE" sz="2200"/>
              <a:t>Currently costly and energy-intensive but has potential </a:t>
            </a:r>
            <a:r>
              <a:rPr lang="sv-SE" sz="2200"/>
              <a:t>as the technology and scale improves.</a:t>
            </a:r>
            <a:endParaRPr sz="2200"/>
          </a:p>
        </p:txBody>
      </p:sp>
      <p:sp>
        <p:nvSpPr>
          <p:cNvPr id="549" name="Google Shape;549;g3dc49240aa4_0_435"/>
          <p:cNvSpPr txBox="1"/>
          <p:nvPr/>
        </p:nvSpPr>
        <p:spPr>
          <a:xfrm>
            <a:off x="468000" y="288000"/>
            <a:ext cx="9271200" cy="684000"/>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rgbClr val="000000"/>
              </a:buClr>
              <a:buSzPts val="4400"/>
              <a:buFont typeface="Arial"/>
              <a:buNone/>
            </a:pPr>
            <a:r>
              <a:rPr b="1" i="0" lang="sv-SE" sz="2800" u="none" cap="none" strike="noStrike">
                <a:solidFill>
                  <a:srgbClr val="FF0000"/>
                </a:solidFill>
                <a:latin typeface="Arial"/>
                <a:ea typeface="Arial"/>
                <a:cs typeface="Arial"/>
                <a:sym typeface="Arial"/>
              </a:rPr>
              <a:t>Synthetic Fuel Production</a:t>
            </a:r>
            <a:endParaRPr b="1" i="0" sz="2800" u="none" cap="none" strike="noStrike">
              <a:solidFill>
                <a:srgbClr val="FF0000"/>
              </a:solidFill>
              <a:latin typeface="Arial"/>
              <a:ea typeface="Arial"/>
              <a:cs typeface="Arial"/>
              <a:sym typeface="Arial"/>
            </a:endParaRPr>
          </a:p>
        </p:txBody>
      </p:sp>
      <p:sp>
        <p:nvSpPr>
          <p:cNvPr id="550" name="Google Shape;550;g3dc49240aa4_0_435"/>
          <p:cNvSpPr txBox="1"/>
          <p:nvPr/>
        </p:nvSpPr>
        <p:spPr>
          <a:xfrm>
            <a:off x="11798300" y="6565900"/>
            <a:ext cx="393600" cy="292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fld id="{00000000-1234-1234-1234-123412341234}" type="slidenum">
              <a:rPr b="1" i="0" lang="sv-SE" sz="1000" u="none" cap="none" strike="noStrike">
                <a:solidFill>
                  <a:schemeClr val="lt1"/>
                </a:solidFill>
                <a:latin typeface="Arial"/>
                <a:ea typeface="Arial"/>
                <a:cs typeface="Arial"/>
                <a:sym typeface="Arial"/>
              </a:rPr>
              <a:t>‹#›</a:t>
            </a:fld>
            <a:endParaRPr b="1" i="0" sz="1000" u="none" cap="none" strike="noStrike">
              <a:solidFill>
                <a:schemeClr val="lt1"/>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5" name="Shape 555"/>
        <p:cNvGrpSpPr/>
        <p:nvPr/>
      </p:nvGrpSpPr>
      <p:grpSpPr>
        <a:xfrm>
          <a:off x="0" y="0"/>
          <a:ext cx="0" cy="0"/>
          <a:chOff x="0" y="0"/>
          <a:chExt cx="0" cy="0"/>
        </a:xfrm>
      </p:grpSpPr>
      <p:sp>
        <p:nvSpPr>
          <p:cNvPr id="556" name="Google Shape;556;g3dc49240aa4_0_442"/>
          <p:cNvSpPr txBox="1"/>
          <p:nvPr/>
        </p:nvSpPr>
        <p:spPr>
          <a:xfrm>
            <a:off x="468000" y="288000"/>
            <a:ext cx="4794300" cy="684000"/>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rgbClr val="000000"/>
              </a:buClr>
              <a:buSzPts val="4400"/>
              <a:buFont typeface="Arial"/>
              <a:buNone/>
            </a:pPr>
            <a:r>
              <a:rPr b="1" i="0" lang="sv-SE" sz="2800" u="none" cap="none" strike="noStrike">
                <a:solidFill>
                  <a:srgbClr val="FF0000"/>
                </a:solidFill>
                <a:latin typeface="Arial"/>
                <a:ea typeface="Arial"/>
                <a:cs typeface="Arial"/>
                <a:sym typeface="Arial"/>
              </a:rPr>
              <a:t>Blending Technologies</a:t>
            </a:r>
            <a:endParaRPr b="1" i="0" sz="2800" u="none" cap="none" strike="noStrike">
              <a:solidFill>
                <a:srgbClr val="FF0000"/>
              </a:solidFill>
              <a:latin typeface="Arial"/>
              <a:ea typeface="Arial"/>
              <a:cs typeface="Arial"/>
              <a:sym typeface="Arial"/>
            </a:endParaRPr>
          </a:p>
        </p:txBody>
      </p:sp>
      <p:sp>
        <p:nvSpPr>
          <p:cNvPr id="557" name="Google Shape;557;g3dc49240aa4_0_442"/>
          <p:cNvSpPr txBox="1"/>
          <p:nvPr/>
        </p:nvSpPr>
        <p:spPr>
          <a:xfrm>
            <a:off x="5602643" y="887811"/>
            <a:ext cx="6210300" cy="5859600"/>
          </a:xfrm>
          <a:prstGeom prst="rect">
            <a:avLst/>
          </a:prstGeom>
          <a:noFill/>
          <a:ln>
            <a:noFill/>
          </a:ln>
        </p:spPr>
        <p:txBody>
          <a:bodyPr anchorCtr="0" anchor="t" bIns="45700" lIns="91425" spcFirstLastPara="1" rIns="91425" wrap="square" tIns="45700">
            <a:spAutoFit/>
          </a:bodyPr>
          <a:lstStyle/>
          <a:p>
            <a:pPr indent="-342900" lvl="0" marL="457200" marR="0" rtl="0" algn="l">
              <a:lnSpc>
                <a:spcPct val="108000"/>
              </a:lnSpc>
              <a:spcBef>
                <a:spcPts val="1000"/>
              </a:spcBef>
              <a:spcAft>
                <a:spcPts val="0"/>
              </a:spcAft>
              <a:buClr>
                <a:schemeClr val="dk1"/>
              </a:buClr>
              <a:buSzPts val="1800"/>
              <a:buFont typeface="Arial"/>
              <a:buChar char="❏"/>
            </a:pPr>
            <a:r>
              <a:rPr b="0" i="0" lang="sv-SE" sz="1600" u="none" cap="none" strike="noStrike">
                <a:solidFill>
                  <a:schemeClr val="dk1"/>
                </a:solidFill>
                <a:latin typeface="Arial"/>
                <a:ea typeface="Arial"/>
                <a:cs typeface="Arial"/>
                <a:sym typeface="Arial"/>
              </a:rPr>
              <a:t>In road transport and aviation, a typical engine can run on either petroleum-based fuels or bio-based and synthetic alternatives with little to no modification. For example, many vehicles can operate on fuel blends such as </a:t>
            </a:r>
            <a:r>
              <a:rPr b="1" i="0" lang="sv-SE" sz="1600" u="none" cap="none" strike="noStrike">
                <a:solidFill>
                  <a:schemeClr val="dk1"/>
                </a:solidFill>
                <a:latin typeface="Arial"/>
                <a:ea typeface="Arial"/>
                <a:cs typeface="Arial"/>
                <a:sym typeface="Arial"/>
              </a:rPr>
              <a:t>E85</a:t>
            </a:r>
            <a:r>
              <a:rPr b="0" i="0" lang="sv-SE" sz="1600" u="none" cap="none" strike="noStrike">
                <a:solidFill>
                  <a:schemeClr val="dk1"/>
                </a:solidFill>
                <a:latin typeface="Arial"/>
                <a:ea typeface="Arial"/>
                <a:cs typeface="Arial"/>
                <a:sym typeface="Arial"/>
              </a:rPr>
              <a:t> (85% ethanol, 15% petrol), illustrating the flexibility of existing engines to accommodate alternative fuels.</a:t>
            </a:r>
            <a:endParaRPr b="0" i="0" sz="1600" u="none" cap="none" strike="noStrike">
              <a:solidFill>
                <a:schemeClr val="dk1"/>
              </a:solidFill>
              <a:latin typeface="Arial"/>
              <a:ea typeface="Arial"/>
              <a:cs typeface="Arial"/>
              <a:sym typeface="Arial"/>
            </a:endParaRPr>
          </a:p>
          <a:p>
            <a:pPr indent="-342900" lvl="0" marL="457200" marR="0" rtl="0" algn="l">
              <a:lnSpc>
                <a:spcPct val="108000"/>
              </a:lnSpc>
              <a:spcBef>
                <a:spcPts val="1000"/>
              </a:spcBef>
              <a:spcAft>
                <a:spcPts val="0"/>
              </a:spcAft>
              <a:buClr>
                <a:schemeClr val="dk1"/>
              </a:buClr>
              <a:buSzPts val="1800"/>
              <a:buFont typeface="Arial"/>
              <a:buChar char="❏"/>
            </a:pPr>
            <a:r>
              <a:rPr b="0" i="0" lang="sv-SE" sz="1600" u="none" cap="none" strike="noStrike">
                <a:solidFill>
                  <a:schemeClr val="dk1"/>
                </a:solidFill>
                <a:latin typeface="Arial"/>
                <a:ea typeface="Arial"/>
                <a:cs typeface="Arial"/>
                <a:sym typeface="Arial"/>
              </a:rPr>
              <a:t>Because these fuels can be used interchangeably in the same engines, the CLEWs++ model does not represent them separately in transport. Instead, they are </a:t>
            </a:r>
            <a:r>
              <a:rPr b="1" i="0" lang="sv-SE" sz="1600" u="none" cap="none" strike="noStrike">
                <a:solidFill>
                  <a:schemeClr val="dk1"/>
                </a:solidFill>
                <a:latin typeface="Arial"/>
                <a:ea typeface="Arial"/>
                <a:cs typeface="Arial"/>
                <a:sym typeface="Arial"/>
              </a:rPr>
              <a:t>combined into a single “liquid transport fuel” through simplified (dummy) blending technologies</a:t>
            </a:r>
            <a:r>
              <a:rPr b="0" i="0" lang="sv-SE" sz="1600" u="none" cap="none" strike="noStrike">
                <a:solidFill>
                  <a:schemeClr val="dk1"/>
                </a:solidFill>
                <a:latin typeface="Arial"/>
                <a:ea typeface="Arial"/>
                <a:cs typeface="Arial"/>
                <a:sym typeface="Arial"/>
              </a:rPr>
              <a:t>.</a:t>
            </a:r>
            <a:endParaRPr/>
          </a:p>
          <a:p>
            <a:pPr indent="0" lvl="0" marL="450850" marR="0" rtl="0" algn="l">
              <a:lnSpc>
                <a:spcPct val="108000"/>
              </a:lnSpc>
              <a:spcBef>
                <a:spcPts val="1000"/>
              </a:spcBef>
              <a:spcAft>
                <a:spcPts val="0"/>
              </a:spcAft>
              <a:buNone/>
            </a:pPr>
            <a:r>
              <a:rPr b="0" i="0" lang="sv-SE" sz="1600" u="none" cap="none" strike="noStrike">
                <a:solidFill>
                  <a:schemeClr val="dk1"/>
                </a:solidFill>
                <a:latin typeface="Arial"/>
                <a:ea typeface="Arial"/>
                <a:cs typeface="Arial"/>
                <a:sym typeface="Arial"/>
              </a:rPr>
              <a:t>This is a modelling choice made to reduce complexity. Otherwise, the user would need to either:</a:t>
            </a:r>
            <a:endParaRPr b="0" i="0" sz="1600" u="none" cap="none" strike="noStrike">
              <a:solidFill>
                <a:schemeClr val="dk1"/>
              </a:solidFill>
              <a:latin typeface="Arial"/>
              <a:ea typeface="Arial"/>
              <a:cs typeface="Arial"/>
              <a:sym typeface="Arial"/>
            </a:endParaRPr>
          </a:p>
          <a:p>
            <a:pPr indent="-298450" lvl="0" marL="804863" marR="0" rtl="0" algn="l">
              <a:lnSpc>
                <a:spcPct val="108000"/>
              </a:lnSpc>
              <a:spcBef>
                <a:spcPts val="1000"/>
              </a:spcBef>
              <a:spcAft>
                <a:spcPts val="0"/>
              </a:spcAft>
              <a:buClr>
                <a:schemeClr val="dk1"/>
              </a:buClr>
              <a:buSzPts val="1100"/>
              <a:buFont typeface="Arial"/>
              <a:buChar char="●"/>
            </a:pPr>
            <a:r>
              <a:rPr b="0" i="0" lang="sv-SE" sz="1600" u="none" cap="none" strike="noStrike">
                <a:solidFill>
                  <a:schemeClr val="dk1"/>
                </a:solidFill>
                <a:latin typeface="Arial"/>
                <a:ea typeface="Arial"/>
                <a:cs typeface="Arial"/>
                <a:sym typeface="Arial"/>
              </a:rPr>
              <a:t>Define multiple operating modes for each transport technology (one per fuel), which increases computational burden, or</a:t>
            </a:r>
            <a:endParaRPr b="0" i="0" sz="1600" u="none" cap="none" strike="noStrike">
              <a:solidFill>
                <a:schemeClr val="dk1"/>
              </a:solidFill>
              <a:latin typeface="Arial"/>
              <a:ea typeface="Arial"/>
              <a:cs typeface="Arial"/>
              <a:sym typeface="Arial"/>
            </a:endParaRPr>
          </a:p>
          <a:p>
            <a:pPr indent="-298450" lvl="0" marL="804863" marR="0" rtl="0" algn="l">
              <a:lnSpc>
                <a:spcPct val="108000"/>
              </a:lnSpc>
              <a:spcBef>
                <a:spcPts val="1000"/>
              </a:spcBef>
              <a:spcAft>
                <a:spcPts val="0"/>
              </a:spcAft>
              <a:buClr>
                <a:schemeClr val="dk1"/>
              </a:buClr>
              <a:buSzPts val="1100"/>
              <a:buFont typeface="Arial"/>
              <a:buChar char="●"/>
            </a:pPr>
            <a:r>
              <a:rPr b="0" i="0" lang="sv-SE" sz="1600" u="none" cap="none" strike="noStrike">
                <a:solidFill>
                  <a:schemeClr val="dk1"/>
                </a:solidFill>
                <a:latin typeface="Arial"/>
                <a:ea typeface="Arial"/>
                <a:cs typeface="Arial"/>
                <a:sym typeface="Arial"/>
              </a:rPr>
              <a:t>Create separate technologies for each fuel, which makes the model more complex and less flexible.</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1200"/>
              </a:spcBef>
              <a:spcAft>
                <a:spcPts val="0"/>
              </a:spcAft>
              <a:buClr>
                <a:srgbClr val="000000"/>
              </a:buClr>
              <a:buSzPts val="1200"/>
              <a:buFont typeface="Arial"/>
              <a:buNone/>
            </a:pPr>
            <a:r>
              <a:t/>
            </a:r>
            <a:endParaRPr b="0" i="0" sz="1600" u="none" cap="none" strike="noStrike">
              <a:solidFill>
                <a:schemeClr val="dk1"/>
              </a:solidFill>
              <a:latin typeface="Arial"/>
              <a:ea typeface="Arial"/>
              <a:cs typeface="Arial"/>
              <a:sym typeface="Arial"/>
            </a:endParaRPr>
          </a:p>
        </p:txBody>
      </p:sp>
      <p:sp>
        <p:nvSpPr>
          <p:cNvPr id="558" name="Google Shape;558;g3dc49240aa4_0_442"/>
          <p:cNvSpPr/>
          <p:nvPr/>
        </p:nvSpPr>
        <p:spPr>
          <a:xfrm>
            <a:off x="1895764" y="2483044"/>
            <a:ext cx="1921800" cy="474300"/>
          </a:xfrm>
          <a:prstGeom prst="roundRect">
            <a:avLst>
              <a:gd fmla="val 16667" name="adj"/>
            </a:avLst>
          </a:prstGeom>
          <a:solidFill>
            <a:srgbClr val="6C0819"/>
          </a:solidFill>
          <a:ln cap="flat" cmpd="sng" w="25200">
            <a:solidFill>
              <a:srgbClr val="000D2C"/>
            </a:solidFill>
            <a:prstDash val="solid"/>
            <a:round/>
            <a:headEnd len="sm" w="sm" type="none"/>
            <a:tailEnd len="sm" w="sm" type="none"/>
          </a:ln>
        </p:spPr>
        <p:txBody>
          <a:bodyPr anchorCtr="0" anchor="ctr" bIns="45375" lIns="90775" spcFirstLastPara="1" rIns="90775" wrap="square" tIns="45375">
            <a:noAutofit/>
          </a:bodyPr>
          <a:lstStyle/>
          <a:p>
            <a:pPr indent="0" lvl="0" marL="0" marR="0" rtl="0" algn="ctr">
              <a:lnSpc>
                <a:spcPct val="100000"/>
              </a:lnSpc>
              <a:spcBef>
                <a:spcPts val="0"/>
              </a:spcBef>
              <a:spcAft>
                <a:spcPts val="0"/>
              </a:spcAft>
              <a:buClr>
                <a:schemeClr val="dk1"/>
              </a:buClr>
              <a:buSzPts val="1340"/>
              <a:buFont typeface="Arial"/>
              <a:buNone/>
            </a:pPr>
            <a:r>
              <a:rPr b="0" i="0" lang="sv-SE" sz="1300" u="none" cap="none" strike="noStrike">
                <a:solidFill>
                  <a:schemeClr val="lt1"/>
                </a:solidFill>
                <a:latin typeface="Arial"/>
                <a:ea typeface="Arial"/>
                <a:cs typeface="Arial"/>
                <a:sym typeface="Arial"/>
              </a:rPr>
              <a:t>Biofuel blending</a:t>
            </a:r>
            <a:endParaRPr b="0" i="0" sz="1300" u="none" cap="none" strike="noStrike">
              <a:solidFill>
                <a:srgbClr val="FFFFFF"/>
              </a:solidFill>
              <a:latin typeface="Arial"/>
              <a:ea typeface="Arial"/>
              <a:cs typeface="Arial"/>
              <a:sym typeface="Arial"/>
            </a:endParaRPr>
          </a:p>
        </p:txBody>
      </p:sp>
      <p:cxnSp>
        <p:nvCxnSpPr>
          <p:cNvPr id="559" name="Google Shape;559;g3dc49240aa4_0_442"/>
          <p:cNvCxnSpPr/>
          <p:nvPr/>
        </p:nvCxnSpPr>
        <p:spPr>
          <a:xfrm>
            <a:off x="1051905" y="2714084"/>
            <a:ext cx="848400" cy="0"/>
          </a:xfrm>
          <a:prstGeom prst="straightConnector1">
            <a:avLst/>
          </a:prstGeom>
          <a:noFill/>
          <a:ln cap="flat" cmpd="sng" w="28350">
            <a:solidFill>
              <a:srgbClr val="6C0819"/>
            </a:solidFill>
            <a:prstDash val="solid"/>
            <a:round/>
            <a:headEnd len="sm" w="sm" type="none"/>
            <a:tailEnd len="med" w="med" type="triangle"/>
          </a:ln>
          <a:effectLst>
            <a:outerShdw blurRad="39709" rotWithShape="0" dir="5400000" dist="19854">
              <a:srgbClr val="000000">
                <a:alpha val="36470"/>
              </a:srgbClr>
            </a:outerShdw>
          </a:effectLst>
        </p:spPr>
      </p:cxnSp>
      <p:cxnSp>
        <p:nvCxnSpPr>
          <p:cNvPr id="560" name="Google Shape;560;g3dc49240aa4_0_442"/>
          <p:cNvCxnSpPr/>
          <p:nvPr/>
        </p:nvCxnSpPr>
        <p:spPr>
          <a:xfrm>
            <a:off x="4238984" y="1715901"/>
            <a:ext cx="0" cy="2003100"/>
          </a:xfrm>
          <a:prstGeom prst="straightConnector1">
            <a:avLst/>
          </a:prstGeom>
          <a:noFill/>
          <a:ln cap="flat" cmpd="sng" w="37825">
            <a:solidFill>
              <a:srgbClr val="6C0819"/>
            </a:solidFill>
            <a:prstDash val="solid"/>
            <a:round/>
            <a:headEnd len="sm" w="sm" type="none"/>
            <a:tailEnd len="sm" w="sm" type="none"/>
          </a:ln>
          <a:effectLst>
            <a:outerShdw blurRad="39709" rotWithShape="0" dir="5400000" dist="19854">
              <a:srgbClr val="000000">
                <a:alpha val="36470"/>
              </a:srgbClr>
            </a:outerShdw>
          </a:effectLst>
        </p:spPr>
      </p:cxnSp>
      <p:cxnSp>
        <p:nvCxnSpPr>
          <p:cNvPr id="561" name="Google Shape;561;g3dc49240aa4_0_442"/>
          <p:cNvCxnSpPr/>
          <p:nvPr/>
        </p:nvCxnSpPr>
        <p:spPr>
          <a:xfrm rot="10800000">
            <a:off x="3802183" y="2714018"/>
            <a:ext cx="436800" cy="0"/>
          </a:xfrm>
          <a:prstGeom prst="straightConnector1">
            <a:avLst/>
          </a:prstGeom>
          <a:noFill/>
          <a:ln cap="flat" cmpd="sng" w="37825">
            <a:solidFill>
              <a:srgbClr val="6C0819"/>
            </a:solidFill>
            <a:prstDash val="solid"/>
            <a:round/>
            <a:headEnd len="sm" w="sm" type="none"/>
            <a:tailEnd len="sm" w="sm" type="none"/>
          </a:ln>
          <a:effectLst>
            <a:outerShdw blurRad="39709" rotWithShape="0" dir="5400000" dist="19854">
              <a:srgbClr val="000000">
                <a:alpha val="36470"/>
              </a:srgbClr>
            </a:outerShdw>
          </a:effectLst>
        </p:spPr>
      </p:cxnSp>
      <p:sp>
        <p:nvSpPr>
          <p:cNvPr id="562" name="Google Shape;562;g3dc49240aa4_0_442"/>
          <p:cNvSpPr txBox="1"/>
          <p:nvPr/>
        </p:nvSpPr>
        <p:spPr>
          <a:xfrm>
            <a:off x="619060" y="2442857"/>
            <a:ext cx="436800" cy="307200"/>
          </a:xfrm>
          <a:prstGeom prst="rect">
            <a:avLst/>
          </a:prstGeom>
          <a:noFill/>
          <a:ln>
            <a:noFill/>
          </a:ln>
        </p:spPr>
        <p:txBody>
          <a:bodyPr anchorCtr="0" anchor="t" bIns="45375" lIns="90775" spcFirstLastPara="1" rIns="90775" wrap="square" tIns="45375">
            <a:spAutoFit/>
          </a:bodyPr>
          <a:lstStyle/>
          <a:p>
            <a:pPr indent="0" lvl="0" marL="0" marR="0" rtl="0" algn="ctr">
              <a:lnSpc>
                <a:spcPct val="100000"/>
              </a:lnSpc>
              <a:spcBef>
                <a:spcPts val="0"/>
              </a:spcBef>
              <a:spcAft>
                <a:spcPts val="0"/>
              </a:spcAft>
              <a:buClr>
                <a:srgbClr val="000000"/>
              </a:buClr>
              <a:buSzPts val="1191"/>
              <a:buFont typeface="Arial"/>
              <a:buNone/>
            </a:pPr>
            <a:r>
              <a:rPr b="0" i="0" lang="sv-SE" sz="1400" u="none" cap="none" strike="noStrike">
                <a:solidFill>
                  <a:srgbClr val="000000"/>
                </a:solidFill>
                <a:latin typeface="Arial"/>
                <a:ea typeface="Arial"/>
                <a:cs typeface="Arial"/>
                <a:sym typeface="Arial"/>
              </a:rPr>
              <a:t>B</a:t>
            </a:r>
            <a:endParaRPr b="0" i="0" sz="1400" u="none" cap="none" strike="noStrike">
              <a:solidFill>
                <a:srgbClr val="000000"/>
              </a:solidFill>
              <a:latin typeface="Arial"/>
              <a:ea typeface="Arial"/>
              <a:cs typeface="Arial"/>
              <a:sym typeface="Arial"/>
            </a:endParaRPr>
          </a:p>
        </p:txBody>
      </p:sp>
      <p:cxnSp>
        <p:nvCxnSpPr>
          <p:cNvPr id="563" name="Google Shape;563;g3dc49240aa4_0_442"/>
          <p:cNvCxnSpPr/>
          <p:nvPr/>
        </p:nvCxnSpPr>
        <p:spPr>
          <a:xfrm rot="10800000">
            <a:off x="619093" y="2714076"/>
            <a:ext cx="436800" cy="0"/>
          </a:xfrm>
          <a:prstGeom prst="straightConnector1">
            <a:avLst/>
          </a:prstGeom>
          <a:noFill/>
          <a:ln cap="flat" cmpd="sng" w="37825">
            <a:solidFill>
              <a:srgbClr val="6C0819"/>
            </a:solidFill>
            <a:prstDash val="solid"/>
            <a:round/>
            <a:headEnd len="sm" w="sm" type="none"/>
            <a:tailEnd len="sm" w="sm" type="none"/>
          </a:ln>
          <a:effectLst>
            <a:outerShdw blurRad="39709" rotWithShape="0" dir="5400000" dist="19854">
              <a:srgbClr val="000000">
                <a:alpha val="36470"/>
              </a:srgbClr>
            </a:outerShdw>
          </a:effectLst>
        </p:spPr>
      </p:cxnSp>
      <p:sp>
        <p:nvSpPr>
          <p:cNvPr id="564" name="Google Shape;564;g3dc49240aa4_0_442"/>
          <p:cNvSpPr/>
          <p:nvPr/>
        </p:nvSpPr>
        <p:spPr>
          <a:xfrm>
            <a:off x="1900365" y="3475557"/>
            <a:ext cx="1921800" cy="474300"/>
          </a:xfrm>
          <a:prstGeom prst="roundRect">
            <a:avLst>
              <a:gd fmla="val 16667" name="adj"/>
            </a:avLst>
          </a:prstGeom>
          <a:solidFill>
            <a:srgbClr val="6C0819"/>
          </a:solidFill>
          <a:ln cap="flat" cmpd="sng" w="25200">
            <a:solidFill>
              <a:srgbClr val="000D2C"/>
            </a:solidFill>
            <a:prstDash val="solid"/>
            <a:round/>
            <a:headEnd len="sm" w="sm" type="none"/>
            <a:tailEnd len="sm" w="sm" type="none"/>
          </a:ln>
        </p:spPr>
        <p:txBody>
          <a:bodyPr anchorCtr="0" anchor="ctr" bIns="45375" lIns="90775" spcFirstLastPara="1" rIns="90775" wrap="square" tIns="45375">
            <a:noAutofit/>
          </a:bodyPr>
          <a:lstStyle/>
          <a:p>
            <a:pPr indent="0" lvl="0" marL="0" marR="0" rtl="0" algn="ctr">
              <a:lnSpc>
                <a:spcPct val="100000"/>
              </a:lnSpc>
              <a:spcBef>
                <a:spcPts val="0"/>
              </a:spcBef>
              <a:spcAft>
                <a:spcPts val="0"/>
              </a:spcAft>
              <a:buClr>
                <a:schemeClr val="dk1"/>
              </a:buClr>
              <a:buSzPts val="1340"/>
              <a:buFont typeface="Arial"/>
              <a:buNone/>
            </a:pPr>
            <a:r>
              <a:rPr b="0" i="0" lang="sv-SE" sz="1300" u="none" cap="none" strike="noStrike">
                <a:solidFill>
                  <a:schemeClr val="lt1"/>
                </a:solidFill>
                <a:latin typeface="Arial"/>
                <a:ea typeface="Arial"/>
                <a:cs typeface="Arial"/>
                <a:sym typeface="Arial"/>
              </a:rPr>
              <a:t>Oil blending</a:t>
            </a:r>
            <a:endParaRPr b="0" i="0" sz="1300" u="none" cap="none" strike="noStrike">
              <a:solidFill>
                <a:srgbClr val="FFFFFF"/>
              </a:solidFill>
              <a:latin typeface="Arial"/>
              <a:ea typeface="Arial"/>
              <a:cs typeface="Arial"/>
              <a:sym typeface="Arial"/>
            </a:endParaRPr>
          </a:p>
        </p:txBody>
      </p:sp>
      <p:cxnSp>
        <p:nvCxnSpPr>
          <p:cNvPr id="565" name="Google Shape;565;g3dc49240aa4_0_442"/>
          <p:cNvCxnSpPr/>
          <p:nvPr/>
        </p:nvCxnSpPr>
        <p:spPr>
          <a:xfrm rot="10800000">
            <a:off x="3797308" y="3712718"/>
            <a:ext cx="436800" cy="0"/>
          </a:xfrm>
          <a:prstGeom prst="straightConnector1">
            <a:avLst/>
          </a:prstGeom>
          <a:noFill/>
          <a:ln cap="flat" cmpd="sng" w="37825">
            <a:solidFill>
              <a:srgbClr val="6C0819"/>
            </a:solidFill>
            <a:prstDash val="solid"/>
            <a:round/>
            <a:headEnd len="sm" w="sm" type="none"/>
            <a:tailEnd len="sm" w="sm" type="none"/>
          </a:ln>
          <a:effectLst>
            <a:outerShdw blurRad="39709" rotWithShape="0" dir="5400000" dist="19854">
              <a:srgbClr val="000000">
                <a:alpha val="36470"/>
              </a:srgbClr>
            </a:outerShdw>
          </a:effectLst>
        </p:spPr>
      </p:cxnSp>
      <p:sp>
        <p:nvSpPr>
          <p:cNvPr id="566" name="Google Shape;566;g3dc49240aa4_0_442"/>
          <p:cNvSpPr/>
          <p:nvPr/>
        </p:nvSpPr>
        <p:spPr>
          <a:xfrm>
            <a:off x="1900365" y="1490532"/>
            <a:ext cx="1921800" cy="474300"/>
          </a:xfrm>
          <a:prstGeom prst="roundRect">
            <a:avLst>
              <a:gd fmla="val 16667" name="adj"/>
            </a:avLst>
          </a:prstGeom>
          <a:solidFill>
            <a:srgbClr val="6C0819"/>
          </a:solidFill>
          <a:ln cap="flat" cmpd="sng" w="25200">
            <a:solidFill>
              <a:srgbClr val="000D2C"/>
            </a:solidFill>
            <a:prstDash val="solid"/>
            <a:round/>
            <a:headEnd len="sm" w="sm" type="none"/>
            <a:tailEnd len="sm" w="sm" type="none"/>
          </a:ln>
        </p:spPr>
        <p:txBody>
          <a:bodyPr anchorCtr="0" anchor="ctr" bIns="45375" lIns="90775" spcFirstLastPara="1" rIns="90775" wrap="square" tIns="45375">
            <a:noAutofit/>
          </a:bodyPr>
          <a:lstStyle/>
          <a:p>
            <a:pPr indent="0" lvl="0" marL="0" marR="0" rtl="0" algn="ctr">
              <a:lnSpc>
                <a:spcPct val="100000"/>
              </a:lnSpc>
              <a:spcBef>
                <a:spcPts val="0"/>
              </a:spcBef>
              <a:spcAft>
                <a:spcPts val="0"/>
              </a:spcAft>
              <a:buClr>
                <a:schemeClr val="dk1"/>
              </a:buClr>
              <a:buSzPts val="1340"/>
              <a:buFont typeface="Arial"/>
              <a:buNone/>
            </a:pPr>
            <a:r>
              <a:rPr b="0" i="0" lang="sv-SE" sz="1300" u="none" cap="none" strike="noStrike">
                <a:solidFill>
                  <a:srgbClr val="FFFFFF"/>
                </a:solidFill>
                <a:latin typeface="Arial"/>
                <a:ea typeface="Arial"/>
                <a:cs typeface="Arial"/>
                <a:sym typeface="Arial"/>
              </a:rPr>
              <a:t>Synthetic fuel blending</a:t>
            </a:r>
            <a:endParaRPr b="0" i="0" sz="1300" u="none" cap="none" strike="noStrike">
              <a:solidFill>
                <a:srgbClr val="FFFFFF"/>
              </a:solidFill>
              <a:latin typeface="Arial"/>
              <a:ea typeface="Arial"/>
              <a:cs typeface="Arial"/>
              <a:sym typeface="Arial"/>
            </a:endParaRPr>
          </a:p>
        </p:txBody>
      </p:sp>
      <p:cxnSp>
        <p:nvCxnSpPr>
          <p:cNvPr id="567" name="Google Shape;567;g3dc49240aa4_0_442"/>
          <p:cNvCxnSpPr/>
          <p:nvPr/>
        </p:nvCxnSpPr>
        <p:spPr>
          <a:xfrm rot="10800000">
            <a:off x="3797308" y="1727693"/>
            <a:ext cx="436800" cy="0"/>
          </a:xfrm>
          <a:prstGeom prst="straightConnector1">
            <a:avLst/>
          </a:prstGeom>
          <a:noFill/>
          <a:ln cap="flat" cmpd="sng" w="37825">
            <a:solidFill>
              <a:srgbClr val="6C0819"/>
            </a:solidFill>
            <a:prstDash val="solid"/>
            <a:round/>
            <a:headEnd len="sm" w="sm" type="none"/>
            <a:tailEnd len="sm" w="sm" type="none"/>
          </a:ln>
          <a:effectLst>
            <a:outerShdw blurRad="39709" rotWithShape="0" dir="5400000" dist="19854">
              <a:srgbClr val="000000">
                <a:alpha val="36470"/>
              </a:srgbClr>
            </a:outerShdw>
          </a:effectLst>
        </p:spPr>
      </p:cxnSp>
      <p:cxnSp>
        <p:nvCxnSpPr>
          <p:cNvPr id="568" name="Google Shape;568;g3dc49240aa4_0_442"/>
          <p:cNvCxnSpPr>
            <a:endCxn id="564" idx="1"/>
          </p:cNvCxnSpPr>
          <p:nvPr/>
        </p:nvCxnSpPr>
        <p:spPr>
          <a:xfrm>
            <a:off x="619065" y="3712707"/>
            <a:ext cx="1281300" cy="0"/>
          </a:xfrm>
          <a:prstGeom prst="straightConnector1">
            <a:avLst/>
          </a:prstGeom>
          <a:noFill/>
          <a:ln cap="flat" cmpd="sng" w="28350">
            <a:solidFill>
              <a:srgbClr val="6C0819"/>
            </a:solidFill>
            <a:prstDash val="solid"/>
            <a:round/>
            <a:headEnd len="sm" w="sm" type="none"/>
            <a:tailEnd len="med" w="med" type="triangle"/>
          </a:ln>
          <a:effectLst>
            <a:outerShdw blurRad="39709" rotWithShape="0" dir="5400000" dist="19854">
              <a:srgbClr val="000000">
                <a:alpha val="36470"/>
              </a:srgbClr>
            </a:outerShdw>
          </a:effectLst>
        </p:spPr>
      </p:cxnSp>
      <p:cxnSp>
        <p:nvCxnSpPr>
          <p:cNvPr id="569" name="Google Shape;569;g3dc49240aa4_0_442"/>
          <p:cNvCxnSpPr/>
          <p:nvPr/>
        </p:nvCxnSpPr>
        <p:spPr>
          <a:xfrm>
            <a:off x="619065" y="1712457"/>
            <a:ext cx="1281300" cy="0"/>
          </a:xfrm>
          <a:prstGeom prst="straightConnector1">
            <a:avLst/>
          </a:prstGeom>
          <a:noFill/>
          <a:ln cap="flat" cmpd="sng" w="28350">
            <a:solidFill>
              <a:srgbClr val="6C0819"/>
            </a:solidFill>
            <a:prstDash val="solid"/>
            <a:round/>
            <a:headEnd len="sm" w="sm" type="none"/>
            <a:tailEnd len="med" w="med" type="triangle"/>
          </a:ln>
          <a:effectLst>
            <a:outerShdw blurRad="39709" rotWithShape="0" dir="5400000" dist="19854">
              <a:srgbClr val="000000">
                <a:alpha val="36470"/>
              </a:srgbClr>
            </a:outerShdw>
          </a:effectLst>
        </p:spPr>
      </p:cxnSp>
      <p:sp>
        <p:nvSpPr>
          <p:cNvPr id="570" name="Google Shape;570;g3dc49240aa4_0_442"/>
          <p:cNvSpPr txBox="1"/>
          <p:nvPr/>
        </p:nvSpPr>
        <p:spPr>
          <a:xfrm>
            <a:off x="619060" y="3448357"/>
            <a:ext cx="436800" cy="307200"/>
          </a:xfrm>
          <a:prstGeom prst="rect">
            <a:avLst/>
          </a:prstGeom>
          <a:noFill/>
          <a:ln>
            <a:noFill/>
          </a:ln>
        </p:spPr>
        <p:txBody>
          <a:bodyPr anchorCtr="0" anchor="t" bIns="45375" lIns="90775" spcFirstLastPara="1" rIns="90775" wrap="square" tIns="45375">
            <a:spAutoFit/>
          </a:bodyPr>
          <a:lstStyle/>
          <a:p>
            <a:pPr indent="0" lvl="0" marL="0" marR="0" rtl="0" algn="ctr">
              <a:lnSpc>
                <a:spcPct val="100000"/>
              </a:lnSpc>
              <a:spcBef>
                <a:spcPts val="0"/>
              </a:spcBef>
              <a:spcAft>
                <a:spcPts val="0"/>
              </a:spcAft>
              <a:buClr>
                <a:srgbClr val="000000"/>
              </a:buClr>
              <a:buSzPts val="1191"/>
              <a:buFont typeface="Arial"/>
              <a:buNone/>
            </a:pPr>
            <a:r>
              <a:rPr b="0" i="0" lang="sv-SE" sz="1400" u="none" cap="none" strike="noStrike">
                <a:solidFill>
                  <a:srgbClr val="000000"/>
                </a:solidFill>
                <a:latin typeface="Arial"/>
                <a:ea typeface="Arial"/>
                <a:cs typeface="Arial"/>
                <a:sym typeface="Arial"/>
              </a:rPr>
              <a:t>C</a:t>
            </a:r>
            <a:endParaRPr b="0" i="0" sz="1400" u="none" cap="none" strike="noStrike">
              <a:solidFill>
                <a:srgbClr val="000000"/>
              </a:solidFill>
              <a:latin typeface="Arial"/>
              <a:ea typeface="Arial"/>
              <a:cs typeface="Arial"/>
              <a:sym typeface="Arial"/>
            </a:endParaRPr>
          </a:p>
        </p:txBody>
      </p:sp>
      <p:sp>
        <p:nvSpPr>
          <p:cNvPr id="571" name="Google Shape;571;g3dc49240aa4_0_442"/>
          <p:cNvSpPr txBox="1"/>
          <p:nvPr/>
        </p:nvSpPr>
        <p:spPr>
          <a:xfrm>
            <a:off x="619085" y="1437357"/>
            <a:ext cx="436800" cy="307200"/>
          </a:xfrm>
          <a:prstGeom prst="rect">
            <a:avLst/>
          </a:prstGeom>
          <a:noFill/>
          <a:ln>
            <a:noFill/>
          </a:ln>
        </p:spPr>
        <p:txBody>
          <a:bodyPr anchorCtr="0" anchor="t" bIns="45375" lIns="90775" spcFirstLastPara="1" rIns="90775" wrap="square" tIns="45375">
            <a:spAutoFit/>
          </a:bodyPr>
          <a:lstStyle/>
          <a:p>
            <a:pPr indent="0" lvl="0" marL="0" marR="0" rtl="0" algn="ctr">
              <a:lnSpc>
                <a:spcPct val="100000"/>
              </a:lnSpc>
              <a:spcBef>
                <a:spcPts val="0"/>
              </a:spcBef>
              <a:spcAft>
                <a:spcPts val="0"/>
              </a:spcAft>
              <a:buClr>
                <a:srgbClr val="000000"/>
              </a:buClr>
              <a:buSzPts val="1191"/>
              <a:buFont typeface="Arial"/>
              <a:buNone/>
            </a:pPr>
            <a:r>
              <a:rPr b="0" i="0" lang="sv-SE" sz="1400" u="none" cap="none" strike="noStrike">
                <a:solidFill>
                  <a:srgbClr val="000000"/>
                </a:solidFill>
                <a:latin typeface="Arial"/>
                <a:ea typeface="Arial"/>
                <a:cs typeface="Arial"/>
                <a:sym typeface="Arial"/>
              </a:rPr>
              <a:t>A</a:t>
            </a:r>
            <a:endParaRPr b="0" i="0" sz="1400" u="none" cap="none" strike="noStrike">
              <a:solidFill>
                <a:srgbClr val="000000"/>
              </a:solidFill>
              <a:latin typeface="Arial"/>
              <a:ea typeface="Arial"/>
              <a:cs typeface="Arial"/>
              <a:sym typeface="Arial"/>
            </a:endParaRPr>
          </a:p>
        </p:txBody>
      </p:sp>
      <p:cxnSp>
        <p:nvCxnSpPr>
          <p:cNvPr id="572" name="Google Shape;572;g3dc49240aa4_0_442"/>
          <p:cNvCxnSpPr/>
          <p:nvPr/>
        </p:nvCxnSpPr>
        <p:spPr>
          <a:xfrm>
            <a:off x="4234115" y="2714082"/>
            <a:ext cx="593400" cy="0"/>
          </a:xfrm>
          <a:prstGeom prst="straightConnector1">
            <a:avLst/>
          </a:prstGeom>
          <a:noFill/>
          <a:ln cap="flat" cmpd="sng" w="28350">
            <a:solidFill>
              <a:srgbClr val="6C0819"/>
            </a:solidFill>
            <a:prstDash val="solid"/>
            <a:round/>
            <a:headEnd len="sm" w="sm" type="none"/>
            <a:tailEnd len="med" w="med" type="triangle"/>
          </a:ln>
          <a:effectLst>
            <a:outerShdw blurRad="39709" rotWithShape="0" dir="5400000" dist="19854">
              <a:srgbClr val="000000">
                <a:alpha val="36470"/>
              </a:srgbClr>
            </a:outerShdw>
          </a:effectLst>
        </p:spPr>
      </p:cxnSp>
      <p:sp>
        <p:nvSpPr>
          <p:cNvPr id="573" name="Google Shape;573;g3dc49240aa4_0_442"/>
          <p:cNvSpPr txBox="1"/>
          <p:nvPr/>
        </p:nvSpPr>
        <p:spPr>
          <a:xfrm>
            <a:off x="4766035" y="2560482"/>
            <a:ext cx="436800" cy="307200"/>
          </a:xfrm>
          <a:prstGeom prst="rect">
            <a:avLst/>
          </a:prstGeom>
          <a:noFill/>
          <a:ln>
            <a:noFill/>
          </a:ln>
        </p:spPr>
        <p:txBody>
          <a:bodyPr anchorCtr="0" anchor="t" bIns="45375" lIns="90775" spcFirstLastPara="1" rIns="90775" wrap="square" tIns="45375">
            <a:spAutoFit/>
          </a:bodyPr>
          <a:lstStyle/>
          <a:p>
            <a:pPr indent="0" lvl="0" marL="0" marR="0" rtl="0" algn="ctr">
              <a:lnSpc>
                <a:spcPct val="100000"/>
              </a:lnSpc>
              <a:spcBef>
                <a:spcPts val="0"/>
              </a:spcBef>
              <a:spcAft>
                <a:spcPts val="0"/>
              </a:spcAft>
              <a:buClr>
                <a:srgbClr val="000000"/>
              </a:buClr>
              <a:buSzPts val="1191"/>
              <a:buFont typeface="Arial"/>
              <a:buNone/>
            </a:pPr>
            <a:r>
              <a:rPr b="0" i="0" lang="sv-SE" sz="1400" u="none" cap="none" strike="noStrike">
                <a:solidFill>
                  <a:srgbClr val="000000"/>
                </a:solidFill>
                <a:latin typeface="Arial"/>
                <a:ea typeface="Arial"/>
                <a:cs typeface="Arial"/>
                <a:sym typeface="Arial"/>
              </a:rPr>
              <a:t>D</a:t>
            </a:r>
            <a:endParaRPr b="0" i="0" sz="1400" u="none" cap="none" strike="noStrike">
              <a:solidFill>
                <a:srgbClr val="000000"/>
              </a:solidFill>
              <a:latin typeface="Arial"/>
              <a:ea typeface="Arial"/>
              <a:cs typeface="Arial"/>
              <a:sym typeface="Arial"/>
            </a:endParaRPr>
          </a:p>
        </p:txBody>
      </p:sp>
      <p:sp>
        <p:nvSpPr>
          <p:cNvPr id="574" name="Google Shape;574;g3dc49240aa4_0_442"/>
          <p:cNvSpPr txBox="1"/>
          <p:nvPr/>
        </p:nvSpPr>
        <p:spPr>
          <a:xfrm>
            <a:off x="619084" y="4550875"/>
            <a:ext cx="3025200" cy="1092900"/>
          </a:xfrm>
          <a:prstGeom prst="rect">
            <a:avLst/>
          </a:prstGeom>
          <a:noFill/>
          <a:ln cap="flat" cmpd="sng" w="28575">
            <a:solidFill>
              <a:srgbClr val="910C22"/>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400"/>
              <a:buFont typeface="Arial"/>
              <a:buNone/>
            </a:pPr>
            <a:r>
              <a:rPr b="1" i="0" lang="sv-SE" sz="1300" u="none" cap="none" strike="noStrike">
                <a:solidFill>
                  <a:schemeClr val="dk1"/>
                </a:solidFill>
                <a:latin typeface="Arial"/>
                <a:ea typeface="Arial"/>
                <a:cs typeface="Arial"/>
                <a:sym typeface="Arial"/>
              </a:rPr>
              <a:t>Commodity Key </a:t>
            </a:r>
            <a:endParaRPr b="0" i="0" sz="13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300"/>
              <a:buFont typeface="Arial"/>
              <a:buNone/>
            </a:pPr>
            <a:r>
              <a:rPr b="0" i="0" lang="sv-SE" sz="1300" u="none" cap="none" strike="noStrike">
                <a:solidFill>
                  <a:schemeClr val="dk1"/>
                </a:solidFill>
                <a:latin typeface="Arial"/>
                <a:ea typeface="Arial"/>
                <a:cs typeface="Arial"/>
                <a:sym typeface="Arial"/>
              </a:rPr>
              <a:t>A = Synthetic fuel</a:t>
            </a:r>
            <a:endParaRPr b="0" i="0" sz="13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300"/>
              <a:buFont typeface="Arial"/>
              <a:buNone/>
            </a:pPr>
            <a:r>
              <a:rPr b="0" i="0" lang="sv-SE" sz="1300" u="none" cap="none" strike="noStrike">
                <a:solidFill>
                  <a:schemeClr val="dk1"/>
                </a:solidFill>
                <a:latin typeface="Arial"/>
                <a:ea typeface="Arial"/>
                <a:cs typeface="Arial"/>
                <a:sym typeface="Arial"/>
              </a:rPr>
              <a:t>B = Biofuel</a:t>
            </a:r>
            <a:endParaRPr b="0" i="0" sz="13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300"/>
              <a:buFont typeface="Arial"/>
              <a:buNone/>
            </a:pPr>
            <a:r>
              <a:rPr b="0" i="0" lang="sv-SE" sz="1300" u="none" cap="none" strike="noStrike">
                <a:solidFill>
                  <a:schemeClr val="dk1"/>
                </a:solidFill>
                <a:latin typeface="Arial"/>
                <a:ea typeface="Arial"/>
                <a:cs typeface="Arial"/>
                <a:sym typeface="Arial"/>
              </a:rPr>
              <a:t>C = Oil</a:t>
            </a:r>
            <a:endParaRPr b="0" i="0" sz="13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300"/>
              <a:buFont typeface="Arial"/>
              <a:buNone/>
            </a:pPr>
            <a:r>
              <a:rPr b="0" i="0" lang="sv-SE" sz="1300" u="none" cap="none" strike="noStrike">
                <a:solidFill>
                  <a:schemeClr val="dk1"/>
                </a:solidFill>
                <a:latin typeface="Arial"/>
                <a:ea typeface="Arial"/>
                <a:cs typeface="Arial"/>
                <a:sym typeface="Arial"/>
              </a:rPr>
              <a:t>D = Liquid fuel</a:t>
            </a:r>
            <a:endParaRPr b="0" i="0" sz="1300" u="none" cap="none" strike="noStrike">
              <a:solidFill>
                <a:schemeClr val="dk1"/>
              </a:solidFill>
              <a:latin typeface="Arial"/>
              <a:ea typeface="Arial"/>
              <a:cs typeface="Arial"/>
              <a:sym typeface="Arial"/>
            </a:endParaRPr>
          </a:p>
        </p:txBody>
      </p:sp>
      <p:sp>
        <p:nvSpPr>
          <p:cNvPr id="575" name="Google Shape;575;g3dc49240aa4_0_442"/>
          <p:cNvSpPr txBox="1"/>
          <p:nvPr/>
        </p:nvSpPr>
        <p:spPr>
          <a:xfrm>
            <a:off x="11798300" y="6565900"/>
            <a:ext cx="393600" cy="292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fld id="{00000000-1234-1234-1234-123412341234}" type="slidenum">
              <a:rPr b="1" i="0" lang="sv-SE" sz="1000" u="none" cap="none" strike="noStrike">
                <a:solidFill>
                  <a:schemeClr val="lt1"/>
                </a:solidFill>
                <a:latin typeface="Arial"/>
                <a:ea typeface="Arial"/>
                <a:cs typeface="Arial"/>
                <a:sym typeface="Arial"/>
              </a:rPr>
              <a:t>‹#›</a:t>
            </a:fld>
            <a:endParaRPr b="1" i="0" sz="1000" u="none" cap="none" strike="noStrike">
              <a:solidFill>
                <a:schemeClr val="lt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g3dc49240aa4_0_7"/>
          <p:cNvSpPr txBox="1"/>
          <p:nvPr/>
        </p:nvSpPr>
        <p:spPr>
          <a:xfrm>
            <a:off x="11798300" y="6565900"/>
            <a:ext cx="393600" cy="292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fld id="{00000000-1234-1234-1234-123412341234}" type="slidenum">
              <a:rPr b="1" i="0" lang="sv-SE" sz="1000" u="none" cap="none" strike="noStrike">
                <a:solidFill>
                  <a:schemeClr val="lt1"/>
                </a:solidFill>
                <a:latin typeface="Arial"/>
                <a:ea typeface="Arial"/>
                <a:cs typeface="Arial"/>
                <a:sym typeface="Arial"/>
              </a:rPr>
              <a:t>‹#›</a:t>
            </a:fld>
            <a:endParaRPr b="1" i="0" sz="1000" u="none" cap="none" strike="noStrike">
              <a:solidFill>
                <a:schemeClr val="lt1"/>
              </a:solidFill>
              <a:latin typeface="Arial"/>
              <a:ea typeface="Arial"/>
              <a:cs typeface="Arial"/>
              <a:sym typeface="Arial"/>
            </a:endParaRPr>
          </a:p>
        </p:txBody>
      </p:sp>
      <p:sp>
        <p:nvSpPr>
          <p:cNvPr id="105" name="Google Shape;105;g3dc49240aa4_0_7"/>
          <p:cNvSpPr txBox="1"/>
          <p:nvPr/>
        </p:nvSpPr>
        <p:spPr>
          <a:xfrm>
            <a:off x="835428" y="1786512"/>
            <a:ext cx="9737400" cy="4000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Open Sans"/>
              <a:ea typeface="Open Sans"/>
              <a:cs typeface="Open Sans"/>
              <a:sym typeface="Open Sans"/>
            </a:endParaRPr>
          </a:p>
        </p:txBody>
      </p:sp>
      <p:sp>
        <p:nvSpPr>
          <p:cNvPr id="106" name="Google Shape;106;g3dc49240aa4_0_7"/>
          <p:cNvSpPr txBox="1"/>
          <p:nvPr>
            <p:ph type="title"/>
          </p:nvPr>
        </p:nvSpPr>
        <p:spPr>
          <a:xfrm>
            <a:off x="468000" y="288000"/>
            <a:ext cx="10515600" cy="6840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Helvetica Neue"/>
              <a:buNone/>
            </a:pPr>
            <a:r>
              <a:rPr lang="sv-SE" sz="2800">
                <a:solidFill>
                  <a:srgbClr val="FF0000"/>
                </a:solidFill>
              </a:rPr>
              <a:t>Learning outcomes</a:t>
            </a:r>
            <a:endParaRPr>
              <a:solidFill>
                <a:srgbClr val="FF0000"/>
              </a:solidFill>
            </a:endParaRPr>
          </a:p>
        </p:txBody>
      </p:sp>
      <p:sp>
        <p:nvSpPr>
          <p:cNvPr id="107" name="Google Shape;107;g3dc49240aa4_0_7"/>
          <p:cNvSpPr txBox="1"/>
          <p:nvPr/>
        </p:nvSpPr>
        <p:spPr>
          <a:xfrm>
            <a:off x="1619250" y="2306377"/>
            <a:ext cx="9615600" cy="4617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2000"/>
              <a:buFont typeface="Arial"/>
              <a:buNone/>
            </a:pPr>
            <a:r>
              <a:rPr b="0" i="0" lang="sv-SE" sz="2400" u="none" cap="none" strike="noStrike">
                <a:solidFill>
                  <a:srgbClr val="000000"/>
                </a:solidFill>
                <a:latin typeface="Arial"/>
                <a:ea typeface="Arial"/>
                <a:cs typeface="Arial"/>
                <a:sym typeface="Arial"/>
              </a:rPr>
              <a:t>Describe how energy supply is modelled in the CLEWs++ concept</a:t>
            </a:r>
            <a:endParaRPr b="0" i="0" sz="2400" u="none" cap="none" strike="noStrike">
              <a:solidFill>
                <a:srgbClr val="000000"/>
              </a:solidFill>
              <a:latin typeface="Arial"/>
              <a:ea typeface="Arial"/>
              <a:cs typeface="Arial"/>
              <a:sym typeface="Arial"/>
            </a:endParaRPr>
          </a:p>
        </p:txBody>
      </p:sp>
      <p:sp>
        <p:nvSpPr>
          <p:cNvPr id="108" name="Google Shape;108;g3dc49240aa4_0_7"/>
          <p:cNvSpPr/>
          <p:nvPr/>
        </p:nvSpPr>
        <p:spPr>
          <a:xfrm>
            <a:off x="835428" y="2155365"/>
            <a:ext cx="662100" cy="702000"/>
          </a:xfrm>
          <a:prstGeom prst="ellipse">
            <a:avLst/>
          </a:prstGeom>
          <a:solidFill>
            <a:schemeClr val="accent1"/>
          </a:solidFill>
          <a:ln cap="flat" cmpd="sng" w="25400">
            <a:solidFill>
              <a:srgbClr val="000D2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1" i="0" lang="sv-SE" sz="1400" u="none" cap="none" strike="noStrike">
                <a:solidFill>
                  <a:schemeClr val="lt1"/>
                </a:solidFill>
                <a:latin typeface="Arial"/>
                <a:ea typeface="Arial"/>
                <a:cs typeface="Arial"/>
                <a:sym typeface="Arial"/>
              </a:rPr>
              <a:t>1</a:t>
            </a:r>
            <a:endParaRPr b="0" i="0" sz="1400" u="none" cap="none" strike="noStrike">
              <a:solidFill>
                <a:srgbClr val="000000"/>
              </a:solidFill>
              <a:latin typeface="Arial"/>
              <a:ea typeface="Arial"/>
              <a:cs typeface="Arial"/>
              <a:sym typeface="Arial"/>
            </a:endParaRPr>
          </a:p>
        </p:txBody>
      </p:sp>
      <p:sp>
        <p:nvSpPr>
          <p:cNvPr id="109" name="Google Shape;109;g3dc49240aa4_0_7"/>
          <p:cNvSpPr/>
          <p:nvPr/>
        </p:nvSpPr>
        <p:spPr>
          <a:xfrm>
            <a:off x="835428" y="3549860"/>
            <a:ext cx="662100" cy="702000"/>
          </a:xfrm>
          <a:prstGeom prst="ellipse">
            <a:avLst/>
          </a:prstGeom>
          <a:solidFill>
            <a:schemeClr val="accent1"/>
          </a:solidFill>
          <a:ln cap="flat" cmpd="sng" w="25400">
            <a:solidFill>
              <a:srgbClr val="000D2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1" i="0" lang="sv-SE" sz="1400" u="none" cap="none" strike="noStrike">
                <a:solidFill>
                  <a:schemeClr val="lt1"/>
                </a:solidFill>
                <a:latin typeface="Arial"/>
                <a:ea typeface="Arial"/>
                <a:cs typeface="Arial"/>
                <a:sym typeface="Arial"/>
              </a:rPr>
              <a:t>2</a:t>
            </a:r>
            <a:endParaRPr b="0" i="0" sz="1400" u="none" cap="none" strike="noStrike">
              <a:solidFill>
                <a:srgbClr val="000000"/>
              </a:solidFill>
              <a:latin typeface="Arial"/>
              <a:ea typeface="Arial"/>
              <a:cs typeface="Arial"/>
              <a:sym typeface="Arial"/>
            </a:endParaRPr>
          </a:p>
        </p:txBody>
      </p:sp>
      <p:sp>
        <p:nvSpPr>
          <p:cNvPr id="110" name="Google Shape;110;g3dc49240aa4_0_7"/>
          <p:cNvSpPr txBox="1"/>
          <p:nvPr/>
        </p:nvSpPr>
        <p:spPr>
          <a:xfrm>
            <a:off x="1554775" y="3700833"/>
            <a:ext cx="9615600" cy="8310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2000"/>
              <a:buFont typeface="Arial"/>
              <a:buNone/>
            </a:pPr>
            <a:r>
              <a:rPr b="0" i="0" lang="sv-SE" sz="2400" u="none" cap="none" strike="noStrike">
                <a:solidFill>
                  <a:srgbClr val="000000"/>
                </a:solidFill>
                <a:latin typeface="Arial"/>
                <a:ea typeface="Arial"/>
                <a:cs typeface="Arial"/>
                <a:sym typeface="Arial"/>
              </a:rPr>
              <a:t>Review the main fuels and transformation technologies used to supply energy</a:t>
            </a:r>
            <a:endParaRPr b="0" i="0" sz="2400" u="none" cap="none" strike="noStrik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9" name="Shape 579"/>
        <p:cNvGrpSpPr/>
        <p:nvPr/>
      </p:nvGrpSpPr>
      <p:grpSpPr>
        <a:xfrm>
          <a:off x="0" y="0"/>
          <a:ext cx="0" cy="0"/>
          <a:chOff x="0" y="0"/>
          <a:chExt cx="0" cy="0"/>
        </a:xfrm>
      </p:grpSpPr>
      <p:sp>
        <p:nvSpPr>
          <p:cNvPr id="580" name="Google Shape;580;g3dc49240aa4_0_466"/>
          <p:cNvSpPr txBox="1"/>
          <p:nvPr>
            <p:ph type="title"/>
          </p:nvPr>
        </p:nvSpPr>
        <p:spPr>
          <a:xfrm>
            <a:off x="468000" y="288000"/>
            <a:ext cx="10515600" cy="6840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Helvetica Neue"/>
              <a:buNone/>
            </a:pPr>
            <a:r>
              <a:rPr lang="sv-SE">
                <a:solidFill>
                  <a:srgbClr val="FF0000"/>
                </a:solidFill>
              </a:rPr>
              <a:t>Storage Technologies – Most Common Types</a:t>
            </a:r>
            <a:endParaRPr>
              <a:solidFill>
                <a:srgbClr val="FF0000"/>
              </a:solidFill>
            </a:endParaRPr>
          </a:p>
        </p:txBody>
      </p:sp>
      <p:pic>
        <p:nvPicPr>
          <p:cNvPr id="581" name="Google Shape;581;g3dc49240aa4_0_466" title="ChatGPT Image Mar 24, 2026, 06_42_43 AM.png"/>
          <p:cNvPicPr preferRelativeResize="0"/>
          <p:nvPr/>
        </p:nvPicPr>
        <p:blipFill rotWithShape="1">
          <a:blip r:embed="rId3">
            <a:alphaModFix/>
          </a:blip>
          <a:srcRect b="0" l="0" r="0" t="0"/>
          <a:stretch/>
        </p:blipFill>
        <p:spPr>
          <a:xfrm>
            <a:off x="1990200" y="1078800"/>
            <a:ext cx="8211598" cy="5474399"/>
          </a:xfrm>
          <a:prstGeom prst="rect">
            <a:avLst/>
          </a:prstGeom>
          <a:noFill/>
          <a:ln>
            <a:noFill/>
          </a:ln>
        </p:spPr>
      </p:pic>
      <p:sp>
        <p:nvSpPr>
          <p:cNvPr id="582" name="Google Shape;582;g3dc49240aa4_0_466"/>
          <p:cNvSpPr txBox="1"/>
          <p:nvPr/>
        </p:nvSpPr>
        <p:spPr>
          <a:xfrm>
            <a:off x="11798300" y="6565900"/>
            <a:ext cx="393600" cy="292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fld id="{00000000-1234-1234-1234-123412341234}" type="slidenum">
              <a:rPr b="1" i="0" lang="sv-SE" sz="1000" u="none" cap="none" strike="noStrike">
                <a:solidFill>
                  <a:schemeClr val="lt1"/>
                </a:solidFill>
                <a:latin typeface="Arial"/>
                <a:ea typeface="Arial"/>
                <a:cs typeface="Arial"/>
                <a:sym typeface="Arial"/>
              </a:rPr>
              <a:t>‹#›</a:t>
            </a:fld>
            <a:endParaRPr b="1" i="0" sz="1000" u="none" cap="none" strike="noStrike">
              <a:solidFill>
                <a:schemeClr val="lt1"/>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6" name="Shape 586"/>
        <p:cNvGrpSpPr/>
        <p:nvPr/>
      </p:nvGrpSpPr>
      <p:grpSpPr>
        <a:xfrm>
          <a:off x="0" y="0"/>
          <a:ext cx="0" cy="0"/>
          <a:chOff x="0" y="0"/>
          <a:chExt cx="0" cy="0"/>
        </a:xfrm>
      </p:grpSpPr>
      <p:sp>
        <p:nvSpPr>
          <p:cNvPr id="587" name="Google Shape;587;g3dc49240aa4_0_472"/>
          <p:cNvSpPr txBox="1"/>
          <p:nvPr>
            <p:ph idx="1" type="body"/>
          </p:nvPr>
        </p:nvSpPr>
        <p:spPr>
          <a:xfrm>
            <a:off x="415674" y="927660"/>
            <a:ext cx="11360700" cy="1029300"/>
          </a:xfrm>
          <a:prstGeom prst="rect">
            <a:avLst/>
          </a:prstGeom>
          <a:noFill/>
          <a:ln>
            <a:noFill/>
          </a:ln>
        </p:spPr>
        <p:txBody>
          <a:bodyPr anchorCtr="0" anchor="t" bIns="45700" lIns="91425" spcFirstLastPara="1" rIns="91425" wrap="square" tIns="45700">
            <a:normAutofit/>
          </a:bodyPr>
          <a:lstStyle/>
          <a:p>
            <a:pPr indent="-311150" lvl="0" marL="457200" rtl="0" algn="l">
              <a:lnSpc>
                <a:spcPct val="108000"/>
              </a:lnSpc>
              <a:spcBef>
                <a:spcPts val="1000"/>
              </a:spcBef>
              <a:spcAft>
                <a:spcPts val="0"/>
              </a:spcAft>
              <a:buClr>
                <a:schemeClr val="dk1"/>
              </a:buClr>
              <a:buSzPts val="1300"/>
              <a:buChar char="❏"/>
            </a:pPr>
            <a:r>
              <a:rPr lang="sv-SE" sz="1350">
                <a:solidFill>
                  <a:schemeClr val="dk1"/>
                </a:solidFill>
              </a:rPr>
              <a:t>Storage technologies aim to </a:t>
            </a:r>
            <a:r>
              <a:rPr b="1" lang="sv-SE" sz="1350">
                <a:solidFill>
                  <a:schemeClr val="dk1"/>
                </a:solidFill>
              </a:rPr>
              <a:t>balance supply and demand by storing and releasing energy when required.</a:t>
            </a:r>
            <a:r>
              <a:rPr lang="sv-SE" sz="1350">
                <a:solidFill>
                  <a:schemeClr val="dk1"/>
                </a:solidFill>
              </a:rPr>
              <a:t> A common use case is variable renewable electricity generation, which involves a degree of uncertainty and can lead to periods of significant surplus or deficit.</a:t>
            </a:r>
            <a:endParaRPr sz="1350">
              <a:solidFill>
                <a:schemeClr val="dk1"/>
              </a:solidFill>
            </a:endParaRPr>
          </a:p>
          <a:p>
            <a:pPr indent="-311150" lvl="0" marL="457200" rtl="0" algn="l">
              <a:lnSpc>
                <a:spcPct val="108000"/>
              </a:lnSpc>
              <a:spcBef>
                <a:spcPts val="1000"/>
              </a:spcBef>
              <a:spcAft>
                <a:spcPts val="0"/>
              </a:spcAft>
              <a:buClr>
                <a:schemeClr val="dk1"/>
              </a:buClr>
              <a:buSzPts val="1300"/>
              <a:buChar char="❏"/>
            </a:pPr>
            <a:r>
              <a:rPr lang="sv-SE" sz="1350">
                <a:solidFill>
                  <a:schemeClr val="dk1"/>
                </a:solidFill>
              </a:rPr>
              <a:t>Energy can be stored over short-, medium-, or long-term timescales, depending on the characteristics of each technology</a:t>
            </a:r>
            <a:endParaRPr sz="1350">
              <a:solidFill>
                <a:schemeClr val="dk1"/>
              </a:solidFill>
            </a:endParaRPr>
          </a:p>
        </p:txBody>
      </p:sp>
      <p:sp>
        <p:nvSpPr>
          <p:cNvPr id="588" name="Google Shape;588;g3dc49240aa4_0_472"/>
          <p:cNvSpPr txBox="1"/>
          <p:nvPr>
            <p:ph type="title"/>
          </p:nvPr>
        </p:nvSpPr>
        <p:spPr>
          <a:xfrm>
            <a:off x="468000" y="288000"/>
            <a:ext cx="6908700" cy="6840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Helvetica Neue"/>
              <a:buNone/>
            </a:pPr>
            <a:r>
              <a:rPr lang="sv-SE">
                <a:solidFill>
                  <a:srgbClr val="FF0000"/>
                </a:solidFill>
              </a:rPr>
              <a:t>Storage Technologies – Overview</a:t>
            </a:r>
            <a:endParaRPr>
              <a:solidFill>
                <a:srgbClr val="FF0000"/>
              </a:solidFill>
            </a:endParaRPr>
          </a:p>
        </p:txBody>
      </p:sp>
      <p:graphicFrame>
        <p:nvGraphicFramePr>
          <p:cNvPr id="589" name="Google Shape;589;g3dc49240aa4_0_472"/>
          <p:cNvGraphicFramePr/>
          <p:nvPr/>
        </p:nvGraphicFramePr>
        <p:xfrm>
          <a:off x="415674" y="2108200"/>
          <a:ext cx="3000000" cy="3000000"/>
        </p:xfrm>
        <a:graphic>
          <a:graphicData uri="http://schemas.openxmlformats.org/drawingml/2006/table">
            <a:tbl>
              <a:tblPr>
                <a:noFill/>
                <a:tableStyleId>{FBC51E46-7EC1-4330-B7DB-A246F1335B4D}</a:tableStyleId>
              </a:tblPr>
              <a:tblGrid>
                <a:gridCol w="2729875"/>
                <a:gridCol w="1845900"/>
                <a:gridCol w="2410500"/>
                <a:gridCol w="4374400"/>
              </a:tblGrid>
              <a:tr h="402900">
                <a:tc>
                  <a:txBody>
                    <a:bodyPr/>
                    <a:lstStyle/>
                    <a:p>
                      <a:pPr indent="0" lvl="0" marL="0" marR="0" rtl="0" algn="ctr">
                        <a:lnSpc>
                          <a:spcPct val="100000"/>
                        </a:lnSpc>
                        <a:spcBef>
                          <a:spcPts val="0"/>
                        </a:spcBef>
                        <a:spcAft>
                          <a:spcPts val="0"/>
                        </a:spcAft>
                        <a:buClr>
                          <a:srgbClr val="FFFFFF"/>
                        </a:buClr>
                        <a:buSzPts val="700"/>
                        <a:buFont typeface="Arial"/>
                        <a:buNone/>
                      </a:pPr>
                      <a:r>
                        <a:rPr b="1" lang="sv-SE" sz="1100" u="none" cap="none" strike="noStrike">
                          <a:solidFill>
                            <a:srgbClr val="FFFFFF"/>
                          </a:solidFill>
                          <a:latin typeface="Arial"/>
                          <a:ea typeface="Arial"/>
                          <a:cs typeface="Arial"/>
                          <a:sym typeface="Arial"/>
                        </a:rPr>
                        <a:t>Storage technology</a:t>
                      </a:r>
                      <a:endParaRPr sz="1100" u="none" cap="none" strike="noStrike"/>
                    </a:p>
                  </a:txBody>
                  <a:tcPr marT="0" marB="0" marR="30225" marL="30225" anchor="ctr">
                    <a:lnL cap="flat" cmpd="sng" w="9525">
                      <a:solidFill>
                        <a:srgbClr val="284E3F"/>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284E3F"/>
                      </a:solidFill>
                      <a:prstDash val="solid"/>
                      <a:round/>
                      <a:headEnd len="sm" w="sm" type="none"/>
                      <a:tailEnd len="sm" w="sm" type="none"/>
                    </a:lnT>
                    <a:lnB cap="flat" cmpd="sng" w="9525">
                      <a:solidFill>
                        <a:srgbClr val="CCCCCC"/>
                      </a:solidFill>
                      <a:prstDash val="solid"/>
                      <a:round/>
                      <a:headEnd len="sm" w="sm" type="none"/>
                      <a:tailEnd len="sm" w="sm" type="none"/>
                    </a:lnB>
                    <a:solidFill>
                      <a:srgbClr val="356854"/>
                    </a:solidFill>
                  </a:tcPr>
                </a:tc>
                <a:tc>
                  <a:txBody>
                    <a:bodyPr/>
                    <a:lstStyle/>
                    <a:p>
                      <a:pPr indent="0" lvl="0" marL="0" marR="0" rtl="0" algn="ctr">
                        <a:lnSpc>
                          <a:spcPct val="100000"/>
                        </a:lnSpc>
                        <a:spcBef>
                          <a:spcPts val="0"/>
                        </a:spcBef>
                        <a:spcAft>
                          <a:spcPts val="0"/>
                        </a:spcAft>
                        <a:buClr>
                          <a:srgbClr val="FFFFFF"/>
                        </a:buClr>
                        <a:buSzPts val="700"/>
                        <a:buFont typeface="Arial"/>
                        <a:buNone/>
                      </a:pPr>
                      <a:r>
                        <a:rPr b="1" lang="sv-SE" sz="1100" u="none" cap="none" strike="noStrike">
                          <a:solidFill>
                            <a:srgbClr val="FFFFFF"/>
                          </a:solidFill>
                          <a:latin typeface="Arial"/>
                          <a:ea typeface="Arial"/>
                          <a:cs typeface="Arial"/>
                          <a:sym typeface="Arial"/>
                        </a:rPr>
                        <a:t>Energy medium</a:t>
                      </a:r>
                      <a:br>
                        <a:rPr b="1" lang="sv-SE" sz="1100" u="none" cap="none" strike="noStrike">
                          <a:solidFill>
                            <a:srgbClr val="FFFFFF"/>
                          </a:solidFill>
                        </a:rPr>
                      </a:br>
                      <a:r>
                        <a:rPr b="1" lang="sv-SE" sz="1100" u="none" cap="none" strike="noStrike">
                          <a:solidFill>
                            <a:srgbClr val="FFFFFF"/>
                          </a:solidFill>
                          <a:latin typeface="Arial"/>
                          <a:ea typeface="Arial"/>
                          <a:cs typeface="Arial"/>
                          <a:sym typeface="Arial"/>
                        </a:rPr>
                        <a:t>(input &amp; stored form)</a:t>
                      </a:r>
                      <a:endParaRPr sz="1100" u="none" cap="none" strike="noStrike"/>
                    </a:p>
                  </a:txBody>
                  <a:tcPr marT="0" marB="0" marR="30225" marL="3022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284E3F"/>
                      </a:solidFill>
                      <a:prstDash val="solid"/>
                      <a:round/>
                      <a:headEnd len="sm" w="sm" type="none"/>
                      <a:tailEnd len="sm" w="sm" type="none"/>
                    </a:lnT>
                    <a:lnB cap="flat" cmpd="sng" w="9525">
                      <a:solidFill>
                        <a:srgbClr val="CCCCCC"/>
                      </a:solidFill>
                      <a:prstDash val="solid"/>
                      <a:round/>
                      <a:headEnd len="sm" w="sm" type="none"/>
                      <a:tailEnd len="sm" w="sm" type="none"/>
                    </a:lnB>
                    <a:solidFill>
                      <a:srgbClr val="356854"/>
                    </a:solidFill>
                  </a:tcPr>
                </a:tc>
                <a:tc>
                  <a:txBody>
                    <a:bodyPr/>
                    <a:lstStyle/>
                    <a:p>
                      <a:pPr indent="0" lvl="0" marL="0" marR="0" rtl="0" algn="ctr">
                        <a:lnSpc>
                          <a:spcPct val="100000"/>
                        </a:lnSpc>
                        <a:spcBef>
                          <a:spcPts val="0"/>
                        </a:spcBef>
                        <a:spcAft>
                          <a:spcPts val="0"/>
                        </a:spcAft>
                        <a:buClr>
                          <a:srgbClr val="FFFFFF"/>
                        </a:buClr>
                        <a:buSzPts val="700"/>
                        <a:buFont typeface="Arial"/>
                        <a:buNone/>
                      </a:pPr>
                      <a:r>
                        <a:rPr b="1" lang="sv-SE" sz="1100" u="none" cap="none" strike="noStrike">
                          <a:solidFill>
                            <a:srgbClr val="FFFFFF"/>
                          </a:solidFill>
                          <a:latin typeface="Arial"/>
                          <a:ea typeface="Arial"/>
                          <a:cs typeface="Arial"/>
                          <a:sym typeface="Arial"/>
                        </a:rPr>
                        <a:t>Typical timescale</a:t>
                      </a:r>
                      <a:endParaRPr sz="1100" u="none" cap="none" strike="noStrike"/>
                    </a:p>
                  </a:txBody>
                  <a:tcPr marT="0" marB="0" marR="30225" marL="3022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284E3F"/>
                      </a:solidFill>
                      <a:prstDash val="solid"/>
                      <a:round/>
                      <a:headEnd len="sm" w="sm" type="none"/>
                      <a:tailEnd len="sm" w="sm" type="none"/>
                    </a:lnT>
                    <a:lnB cap="flat" cmpd="sng" w="9525">
                      <a:solidFill>
                        <a:srgbClr val="CCCCCC"/>
                      </a:solidFill>
                      <a:prstDash val="solid"/>
                      <a:round/>
                      <a:headEnd len="sm" w="sm" type="none"/>
                      <a:tailEnd len="sm" w="sm" type="none"/>
                    </a:lnB>
                    <a:solidFill>
                      <a:srgbClr val="356854"/>
                    </a:solidFill>
                  </a:tcPr>
                </a:tc>
                <a:tc>
                  <a:txBody>
                    <a:bodyPr/>
                    <a:lstStyle/>
                    <a:p>
                      <a:pPr indent="0" lvl="0" marL="0" marR="0" rtl="0" algn="ctr">
                        <a:lnSpc>
                          <a:spcPct val="100000"/>
                        </a:lnSpc>
                        <a:spcBef>
                          <a:spcPts val="0"/>
                        </a:spcBef>
                        <a:spcAft>
                          <a:spcPts val="0"/>
                        </a:spcAft>
                        <a:buClr>
                          <a:srgbClr val="FFFFFF"/>
                        </a:buClr>
                        <a:buSzPts val="700"/>
                        <a:buFont typeface="Arial"/>
                        <a:buNone/>
                      </a:pPr>
                      <a:r>
                        <a:rPr b="1" lang="sv-SE" sz="1100" u="none" cap="none" strike="noStrike">
                          <a:solidFill>
                            <a:srgbClr val="FFFFFF"/>
                          </a:solidFill>
                          <a:latin typeface="Arial"/>
                          <a:ea typeface="Arial"/>
                          <a:cs typeface="Arial"/>
                          <a:sym typeface="Arial"/>
                        </a:rPr>
                        <a:t>Cost and other characteristics</a:t>
                      </a:r>
                      <a:endParaRPr sz="1100" u="none" cap="none" strike="noStrike"/>
                    </a:p>
                  </a:txBody>
                  <a:tcPr marT="0" marB="0" marR="30225" marL="30225" anchor="ctr">
                    <a:lnL cap="flat" cmpd="sng" w="9525">
                      <a:solidFill>
                        <a:srgbClr val="CCCCCC"/>
                      </a:solidFill>
                      <a:prstDash val="solid"/>
                      <a:round/>
                      <a:headEnd len="sm" w="sm" type="none"/>
                      <a:tailEnd len="sm" w="sm" type="none"/>
                    </a:lnL>
                    <a:lnR cap="flat" cmpd="sng" w="9525">
                      <a:solidFill>
                        <a:srgbClr val="284E3F"/>
                      </a:solidFill>
                      <a:prstDash val="solid"/>
                      <a:round/>
                      <a:headEnd len="sm" w="sm" type="none"/>
                      <a:tailEnd len="sm" w="sm" type="none"/>
                    </a:lnR>
                    <a:lnT cap="flat" cmpd="sng" w="9525">
                      <a:solidFill>
                        <a:srgbClr val="284E3F"/>
                      </a:solidFill>
                      <a:prstDash val="solid"/>
                      <a:round/>
                      <a:headEnd len="sm" w="sm" type="none"/>
                      <a:tailEnd len="sm" w="sm" type="none"/>
                    </a:lnT>
                    <a:lnB cap="flat" cmpd="sng" w="9525">
                      <a:solidFill>
                        <a:srgbClr val="CCCCCC"/>
                      </a:solidFill>
                      <a:prstDash val="solid"/>
                      <a:round/>
                      <a:headEnd len="sm" w="sm" type="none"/>
                      <a:tailEnd len="sm" w="sm" type="none"/>
                    </a:lnB>
                    <a:solidFill>
                      <a:srgbClr val="356854"/>
                    </a:solidFill>
                  </a:tcPr>
                </a:tc>
              </a:tr>
              <a:tr h="402900">
                <a:tc>
                  <a:txBody>
                    <a:bodyPr/>
                    <a:lstStyle/>
                    <a:p>
                      <a:pPr indent="0" lvl="0" marL="0" marR="0" rtl="0" algn="l">
                        <a:lnSpc>
                          <a:spcPct val="100000"/>
                        </a:lnSpc>
                        <a:spcBef>
                          <a:spcPts val="0"/>
                        </a:spcBef>
                        <a:spcAft>
                          <a:spcPts val="0"/>
                        </a:spcAft>
                        <a:buClr>
                          <a:srgbClr val="000000"/>
                        </a:buClr>
                        <a:buSzPts val="700"/>
                        <a:buFont typeface="Arial"/>
                        <a:buNone/>
                      </a:pPr>
                      <a:r>
                        <a:rPr b="1" lang="sv-SE" sz="1100" u="none" cap="none" strike="noStrike">
                          <a:latin typeface="Arial"/>
                          <a:ea typeface="Arial"/>
                          <a:cs typeface="Arial"/>
                          <a:sym typeface="Arial"/>
                        </a:rPr>
                        <a:t>Lithium-ion batteries</a:t>
                      </a:r>
                      <a:endParaRPr sz="1100" u="none" cap="none" strike="noStrike"/>
                    </a:p>
                  </a:txBody>
                  <a:tcPr marT="0" marB="0" marR="30225" marL="30225" anchor="ctr">
                    <a:lnL cap="flat" cmpd="sng" w="9525">
                      <a:solidFill>
                        <a:srgbClr val="284E3F"/>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700"/>
                        <a:buFont typeface="Arial"/>
                        <a:buNone/>
                      </a:pPr>
                      <a:r>
                        <a:rPr b="0" lang="sv-SE" sz="1100" u="none" cap="none" strike="noStrike">
                          <a:latin typeface="Arial"/>
                          <a:ea typeface="Arial"/>
                          <a:cs typeface="Arial"/>
                          <a:sym typeface="Arial"/>
                        </a:rPr>
                        <a:t>Electricity → electrochemical energy</a:t>
                      </a:r>
                      <a:endParaRPr sz="1100" u="none" cap="none" strike="noStrike"/>
                    </a:p>
                  </a:txBody>
                  <a:tcPr marT="0" marB="0" marR="30225" marL="3022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700"/>
                        <a:buFont typeface="Arial"/>
                        <a:buNone/>
                      </a:pPr>
                      <a:r>
                        <a:rPr b="0" lang="sv-SE" sz="1100" u="none" cap="none" strike="noStrike">
                          <a:latin typeface="Arial"/>
                          <a:ea typeface="Arial"/>
                          <a:cs typeface="Arial"/>
                          <a:sym typeface="Arial"/>
                        </a:rPr>
                        <a:t>Short to medium (seconds to hours)</a:t>
                      </a:r>
                      <a:endParaRPr sz="1100" u="none" cap="none" strike="noStrike"/>
                    </a:p>
                  </a:txBody>
                  <a:tcPr marT="0" marB="0" marR="30225" marL="3022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700"/>
                        <a:buFont typeface="Arial"/>
                        <a:buNone/>
                      </a:pPr>
                      <a:r>
                        <a:rPr b="0" lang="sv-SE" sz="1100" u="none" cap="none" strike="noStrike">
                          <a:latin typeface="Arial"/>
                          <a:ea typeface="Arial"/>
                          <a:cs typeface="Arial"/>
                          <a:sym typeface="Arial"/>
                        </a:rPr>
                        <a:t>High round-trip efficiency; fast response; modular; costs falling rapidly; limited lifetime and resource constraints.</a:t>
                      </a:r>
                      <a:endParaRPr sz="1100" u="none" cap="none" strike="noStrike"/>
                    </a:p>
                  </a:txBody>
                  <a:tcPr marT="0" marB="0" marR="30225" marL="30225" anchor="ctr">
                    <a:lnL cap="flat" cmpd="sng" w="9525">
                      <a:solidFill>
                        <a:srgbClr val="CCCCCC"/>
                      </a:solidFill>
                      <a:prstDash val="solid"/>
                      <a:round/>
                      <a:headEnd len="sm" w="sm" type="none"/>
                      <a:tailEnd len="sm" w="sm" type="none"/>
                    </a:lnL>
                    <a:lnR cap="flat" cmpd="sng" w="9525">
                      <a:solidFill>
                        <a:srgbClr val="284E3F"/>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FFF"/>
                    </a:solidFill>
                  </a:tcPr>
                </a:tc>
              </a:tr>
              <a:tr h="402900">
                <a:tc>
                  <a:txBody>
                    <a:bodyPr/>
                    <a:lstStyle/>
                    <a:p>
                      <a:pPr indent="0" lvl="0" marL="0" marR="0" rtl="0" algn="l">
                        <a:lnSpc>
                          <a:spcPct val="100000"/>
                        </a:lnSpc>
                        <a:spcBef>
                          <a:spcPts val="0"/>
                        </a:spcBef>
                        <a:spcAft>
                          <a:spcPts val="0"/>
                        </a:spcAft>
                        <a:buClr>
                          <a:srgbClr val="000000"/>
                        </a:buClr>
                        <a:buSzPts val="700"/>
                        <a:buFont typeface="Arial"/>
                        <a:buNone/>
                      </a:pPr>
                      <a:r>
                        <a:rPr b="1" lang="sv-SE" sz="1100" u="none" cap="none" strike="noStrike">
                          <a:latin typeface="Arial"/>
                          <a:ea typeface="Arial"/>
                          <a:cs typeface="Arial"/>
                          <a:sym typeface="Arial"/>
                        </a:rPr>
                        <a:t>Other battery types (e.g. flow batteries, sodium-ion)</a:t>
                      </a:r>
                      <a:endParaRPr sz="1100" u="none" cap="none" strike="noStrike"/>
                    </a:p>
                  </a:txBody>
                  <a:tcPr marT="0" marB="0" marR="30225" marL="30225" anchor="ctr">
                    <a:lnL cap="flat" cmpd="sng" w="9525">
                      <a:solidFill>
                        <a:srgbClr val="284E3F"/>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6F8F9"/>
                    </a:solidFill>
                  </a:tcPr>
                </a:tc>
                <a:tc>
                  <a:txBody>
                    <a:bodyPr/>
                    <a:lstStyle/>
                    <a:p>
                      <a:pPr indent="0" lvl="0" marL="0" marR="0" rtl="0" algn="l">
                        <a:lnSpc>
                          <a:spcPct val="100000"/>
                        </a:lnSpc>
                        <a:spcBef>
                          <a:spcPts val="0"/>
                        </a:spcBef>
                        <a:spcAft>
                          <a:spcPts val="0"/>
                        </a:spcAft>
                        <a:buClr>
                          <a:srgbClr val="000000"/>
                        </a:buClr>
                        <a:buSzPts val="700"/>
                        <a:buFont typeface="Arial"/>
                        <a:buNone/>
                      </a:pPr>
                      <a:r>
                        <a:rPr b="0" lang="sv-SE" sz="1100" u="none" cap="none" strike="noStrike">
                          <a:latin typeface="Arial"/>
                          <a:ea typeface="Arial"/>
                          <a:cs typeface="Arial"/>
                          <a:sym typeface="Arial"/>
                        </a:rPr>
                        <a:t>Electricity → electrochemical energy</a:t>
                      </a:r>
                      <a:endParaRPr sz="1100" u="none" cap="none" strike="noStrike"/>
                    </a:p>
                  </a:txBody>
                  <a:tcPr marT="0" marB="0" marR="30225" marL="3022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6F8F9"/>
                    </a:solidFill>
                  </a:tcPr>
                </a:tc>
                <a:tc>
                  <a:txBody>
                    <a:bodyPr/>
                    <a:lstStyle/>
                    <a:p>
                      <a:pPr indent="0" lvl="0" marL="0" marR="0" rtl="0" algn="l">
                        <a:lnSpc>
                          <a:spcPct val="100000"/>
                        </a:lnSpc>
                        <a:spcBef>
                          <a:spcPts val="0"/>
                        </a:spcBef>
                        <a:spcAft>
                          <a:spcPts val="0"/>
                        </a:spcAft>
                        <a:buClr>
                          <a:srgbClr val="000000"/>
                        </a:buClr>
                        <a:buSzPts val="700"/>
                        <a:buFont typeface="Arial"/>
                        <a:buNone/>
                      </a:pPr>
                      <a:r>
                        <a:rPr b="0" lang="sv-SE" sz="1100" u="none" cap="none" strike="noStrike">
                          <a:latin typeface="Arial"/>
                          <a:ea typeface="Arial"/>
                          <a:cs typeface="Arial"/>
                          <a:sym typeface="Arial"/>
                        </a:rPr>
                        <a:t>Short to medium (hours to days)</a:t>
                      </a:r>
                      <a:endParaRPr sz="1100" u="none" cap="none" strike="noStrike"/>
                    </a:p>
                  </a:txBody>
                  <a:tcPr marT="0" marB="0" marR="30225" marL="3022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6F8F9"/>
                    </a:solidFill>
                  </a:tcPr>
                </a:tc>
                <a:tc>
                  <a:txBody>
                    <a:bodyPr/>
                    <a:lstStyle/>
                    <a:p>
                      <a:pPr indent="0" lvl="0" marL="0" marR="0" rtl="0" algn="l">
                        <a:lnSpc>
                          <a:spcPct val="100000"/>
                        </a:lnSpc>
                        <a:spcBef>
                          <a:spcPts val="0"/>
                        </a:spcBef>
                        <a:spcAft>
                          <a:spcPts val="0"/>
                        </a:spcAft>
                        <a:buClr>
                          <a:srgbClr val="000000"/>
                        </a:buClr>
                        <a:buSzPts val="700"/>
                        <a:buFont typeface="Arial"/>
                        <a:buNone/>
                      </a:pPr>
                      <a:r>
                        <a:rPr b="0" lang="sv-SE" sz="1100" u="none" cap="none" strike="noStrike">
                          <a:latin typeface="Arial"/>
                          <a:ea typeface="Arial"/>
                          <a:cs typeface="Arial"/>
                          <a:sym typeface="Arial"/>
                        </a:rPr>
                        <a:t>Longer lifetimes and easier scaling than lithium-ion; currently higher costs and lower energy density.</a:t>
                      </a:r>
                      <a:endParaRPr sz="1100" u="none" cap="none" strike="noStrike"/>
                    </a:p>
                  </a:txBody>
                  <a:tcPr marT="0" marB="0" marR="30225" marL="30225" anchor="ctr">
                    <a:lnL cap="flat" cmpd="sng" w="9525">
                      <a:solidFill>
                        <a:srgbClr val="CCCCCC"/>
                      </a:solidFill>
                      <a:prstDash val="solid"/>
                      <a:round/>
                      <a:headEnd len="sm" w="sm" type="none"/>
                      <a:tailEnd len="sm" w="sm" type="none"/>
                    </a:lnL>
                    <a:lnR cap="flat" cmpd="sng" w="9525">
                      <a:solidFill>
                        <a:srgbClr val="284E3F"/>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6F8F9"/>
                    </a:solidFill>
                  </a:tcPr>
                </a:tc>
              </a:tr>
              <a:tr h="604375">
                <a:tc>
                  <a:txBody>
                    <a:bodyPr/>
                    <a:lstStyle/>
                    <a:p>
                      <a:pPr indent="0" lvl="0" marL="0" marR="0" rtl="0" algn="l">
                        <a:lnSpc>
                          <a:spcPct val="100000"/>
                        </a:lnSpc>
                        <a:spcBef>
                          <a:spcPts val="0"/>
                        </a:spcBef>
                        <a:spcAft>
                          <a:spcPts val="0"/>
                        </a:spcAft>
                        <a:buClr>
                          <a:srgbClr val="000000"/>
                        </a:buClr>
                        <a:buSzPts val="700"/>
                        <a:buFont typeface="Arial"/>
                        <a:buNone/>
                      </a:pPr>
                      <a:r>
                        <a:rPr b="1" lang="sv-SE" sz="1100" u="none" cap="none" strike="noStrike">
                          <a:latin typeface="Arial"/>
                          <a:ea typeface="Arial"/>
                          <a:cs typeface="Arial"/>
                          <a:sym typeface="Arial"/>
                        </a:rPr>
                        <a:t>Pumped hydro storage</a:t>
                      </a:r>
                      <a:endParaRPr sz="1100" u="none" cap="none" strike="noStrike"/>
                    </a:p>
                  </a:txBody>
                  <a:tcPr marT="0" marB="0" marR="30225" marL="30225" anchor="ctr">
                    <a:lnL cap="flat" cmpd="sng" w="9525">
                      <a:solidFill>
                        <a:srgbClr val="284E3F"/>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700"/>
                        <a:buFont typeface="Arial"/>
                        <a:buNone/>
                      </a:pPr>
                      <a:r>
                        <a:rPr b="0" lang="sv-SE" sz="1100" u="none" cap="none" strike="noStrike">
                          <a:latin typeface="Arial"/>
                          <a:ea typeface="Arial"/>
                          <a:cs typeface="Arial"/>
                          <a:sym typeface="Arial"/>
                        </a:rPr>
                        <a:t>Electricity → gravitational potential energy (water at height)</a:t>
                      </a:r>
                      <a:endParaRPr sz="1100" u="none" cap="none" strike="noStrike"/>
                    </a:p>
                  </a:txBody>
                  <a:tcPr marT="0" marB="0" marR="30225" marL="3022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700"/>
                        <a:buFont typeface="Arial"/>
                        <a:buNone/>
                      </a:pPr>
                      <a:r>
                        <a:rPr b="0" lang="sv-SE" sz="1100" u="none" cap="none" strike="noStrike">
                          <a:latin typeface="Arial"/>
                          <a:ea typeface="Arial"/>
                          <a:cs typeface="Arial"/>
                          <a:sym typeface="Arial"/>
                        </a:rPr>
                        <a:t>Medium to long (hours to days)</a:t>
                      </a:r>
                      <a:endParaRPr sz="1100" u="none" cap="none" strike="noStrike"/>
                    </a:p>
                  </a:txBody>
                  <a:tcPr marT="0" marB="0" marR="30225" marL="3022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700"/>
                        <a:buFont typeface="Arial"/>
                        <a:buNone/>
                      </a:pPr>
                      <a:r>
                        <a:rPr b="0" lang="sv-SE" sz="1100" u="none" cap="none" strike="noStrike">
                          <a:latin typeface="Arial"/>
                          <a:ea typeface="Arial"/>
                          <a:cs typeface="Arial"/>
                          <a:sym typeface="Arial"/>
                        </a:rPr>
                        <a:t>Mature and efficient; large-scale; long lifetime; geographically constrained; high upfront capital cost.</a:t>
                      </a:r>
                      <a:endParaRPr sz="1100" u="none" cap="none" strike="noStrike"/>
                    </a:p>
                  </a:txBody>
                  <a:tcPr marT="0" marB="0" marR="30225" marL="30225" anchor="ctr">
                    <a:lnL cap="flat" cmpd="sng" w="9525">
                      <a:solidFill>
                        <a:srgbClr val="CCCCCC"/>
                      </a:solidFill>
                      <a:prstDash val="solid"/>
                      <a:round/>
                      <a:headEnd len="sm" w="sm" type="none"/>
                      <a:tailEnd len="sm" w="sm" type="none"/>
                    </a:lnL>
                    <a:lnR cap="flat" cmpd="sng" w="9525">
                      <a:solidFill>
                        <a:srgbClr val="284E3F"/>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FFF"/>
                    </a:solidFill>
                  </a:tcPr>
                </a:tc>
              </a:tr>
              <a:tr h="402900">
                <a:tc>
                  <a:txBody>
                    <a:bodyPr/>
                    <a:lstStyle/>
                    <a:p>
                      <a:pPr indent="0" lvl="0" marL="0" marR="0" rtl="0" algn="l">
                        <a:lnSpc>
                          <a:spcPct val="100000"/>
                        </a:lnSpc>
                        <a:spcBef>
                          <a:spcPts val="0"/>
                        </a:spcBef>
                        <a:spcAft>
                          <a:spcPts val="0"/>
                        </a:spcAft>
                        <a:buClr>
                          <a:srgbClr val="000000"/>
                        </a:buClr>
                        <a:buSzPts val="700"/>
                        <a:buFont typeface="Arial"/>
                        <a:buNone/>
                      </a:pPr>
                      <a:r>
                        <a:rPr b="1" lang="sv-SE" sz="1100" u="none" cap="none" strike="noStrike">
                          <a:latin typeface="Arial"/>
                          <a:ea typeface="Arial"/>
                          <a:cs typeface="Arial"/>
                          <a:sym typeface="Arial"/>
                        </a:rPr>
                        <a:t>Compressed air energy storage (CAES)</a:t>
                      </a:r>
                      <a:endParaRPr sz="1100" u="none" cap="none" strike="noStrike"/>
                    </a:p>
                  </a:txBody>
                  <a:tcPr marT="0" marB="0" marR="30225" marL="30225" anchor="ctr">
                    <a:lnL cap="flat" cmpd="sng" w="9525">
                      <a:solidFill>
                        <a:srgbClr val="284E3F"/>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6F8F9"/>
                    </a:solidFill>
                  </a:tcPr>
                </a:tc>
                <a:tc>
                  <a:txBody>
                    <a:bodyPr/>
                    <a:lstStyle/>
                    <a:p>
                      <a:pPr indent="0" lvl="0" marL="0" marR="0" rtl="0" algn="l">
                        <a:lnSpc>
                          <a:spcPct val="100000"/>
                        </a:lnSpc>
                        <a:spcBef>
                          <a:spcPts val="0"/>
                        </a:spcBef>
                        <a:spcAft>
                          <a:spcPts val="0"/>
                        </a:spcAft>
                        <a:buClr>
                          <a:srgbClr val="000000"/>
                        </a:buClr>
                        <a:buSzPts val="700"/>
                        <a:buFont typeface="Arial"/>
                        <a:buNone/>
                      </a:pPr>
                      <a:r>
                        <a:rPr b="0" lang="sv-SE" sz="1100" u="none" cap="none" strike="noStrike">
                          <a:latin typeface="Arial"/>
                          <a:ea typeface="Arial"/>
                          <a:cs typeface="Arial"/>
                          <a:sym typeface="Arial"/>
                        </a:rPr>
                        <a:t>Electricity → compressed air (pressure energy)</a:t>
                      </a:r>
                      <a:endParaRPr sz="1100" u="none" cap="none" strike="noStrike"/>
                    </a:p>
                  </a:txBody>
                  <a:tcPr marT="0" marB="0" marR="30225" marL="3022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6F8F9"/>
                    </a:solidFill>
                  </a:tcPr>
                </a:tc>
                <a:tc>
                  <a:txBody>
                    <a:bodyPr/>
                    <a:lstStyle/>
                    <a:p>
                      <a:pPr indent="0" lvl="0" marL="0" marR="0" rtl="0" algn="l">
                        <a:lnSpc>
                          <a:spcPct val="100000"/>
                        </a:lnSpc>
                        <a:spcBef>
                          <a:spcPts val="0"/>
                        </a:spcBef>
                        <a:spcAft>
                          <a:spcPts val="0"/>
                        </a:spcAft>
                        <a:buClr>
                          <a:srgbClr val="000000"/>
                        </a:buClr>
                        <a:buSzPts val="700"/>
                        <a:buFont typeface="Arial"/>
                        <a:buNone/>
                      </a:pPr>
                      <a:r>
                        <a:rPr b="0" lang="sv-SE" sz="1100" u="none" cap="none" strike="noStrike">
                          <a:latin typeface="Arial"/>
                          <a:ea typeface="Arial"/>
                          <a:cs typeface="Arial"/>
                          <a:sym typeface="Arial"/>
                        </a:rPr>
                        <a:t>Medium to long (hours to days)</a:t>
                      </a:r>
                      <a:endParaRPr sz="1100" u="none" cap="none" strike="noStrike"/>
                    </a:p>
                  </a:txBody>
                  <a:tcPr marT="0" marB="0" marR="30225" marL="3022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6F8F9"/>
                    </a:solidFill>
                  </a:tcPr>
                </a:tc>
                <a:tc>
                  <a:txBody>
                    <a:bodyPr/>
                    <a:lstStyle/>
                    <a:p>
                      <a:pPr indent="0" lvl="0" marL="0" marR="0" rtl="0" algn="l">
                        <a:lnSpc>
                          <a:spcPct val="100000"/>
                        </a:lnSpc>
                        <a:spcBef>
                          <a:spcPts val="0"/>
                        </a:spcBef>
                        <a:spcAft>
                          <a:spcPts val="0"/>
                        </a:spcAft>
                        <a:buClr>
                          <a:srgbClr val="000000"/>
                        </a:buClr>
                        <a:buSzPts val="700"/>
                        <a:buFont typeface="Arial"/>
                        <a:buNone/>
                      </a:pPr>
                      <a:r>
                        <a:rPr b="0" lang="sv-SE" sz="1100" u="none" cap="none" strike="noStrike">
                          <a:latin typeface="Arial"/>
                          <a:ea typeface="Arial"/>
                          <a:cs typeface="Arial"/>
                          <a:sym typeface="Arial"/>
                        </a:rPr>
                        <a:t>Large-scale potential; lower efficiency than batteries or hydro; requires suitable underground sites.</a:t>
                      </a:r>
                      <a:endParaRPr sz="1100" u="none" cap="none" strike="noStrike"/>
                    </a:p>
                  </a:txBody>
                  <a:tcPr marT="0" marB="0" marR="30225" marL="30225" anchor="ctr">
                    <a:lnL cap="flat" cmpd="sng" w="9525">
                      <a:solidFill>
                        <a:srgbClr val="CCCCCC"/>
                      </a:solidFill>
                      <a:prstDash val="solid"/>
                      <a:round/>
                      <a:headEnd len="sm" w="sm" type="none"/>
                      <a:tailEnd len="sm" w="sm" type="none"/>
                    </a:lnL>
                    <a:lnR cap="flat" cmpd="sng" w="9525">
                      <a:solidFill>
                        <a:srgbClr val="284E3F"/>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6F8F9"/>
                    </a:solidFill>
                  </a:tcPr>
                </a:tc>
              </a:tr>
              <a:tr h="402900">
                <a:tc>
                  <a:txBody>
                    <a:bodyPr/>
                    <a:lstStyle/>
                    <a:p>
                      <a:pPr indent="0" lvl="0" marL="0" marR="0" rtl="0" algn="l">
                        <a:lnSpc>
                          <a:spcPct val="100000"/>
                        </a:lnSpc>
                        <a:spcBef>
                          <a:spcPts val="0"/>
                        </a:spcBef>
                        <a:spcAft>
                          <a:spcPts val="0"/>
                        </a:spcAft>
                        <a:buClr>
                          <a:srgbClr val="000000"/>
                        </a:buClr>
                        <a:buSzPts val="700"/>
                        <a:buFont typeface="Arial"/>
                        <a:buNone/>
                      </a:pPr>
                      <a:r>
                        <a:rPr b="1" lang="sv-SE" sz="1100" u="none" cap="none" strike="noStrike">
                          <a:latin typeface="Arial"/>
                          <a:ea typeface="Arial"/>
                          <a:cs typeface="Arial"/>
                          <a:sym typeface="Arial"/>
                        </a:rPr>
                        <a:t>Flywheels</a:t>
                      </a:r>
                      <a:endParaRPr sz="1100" u="none" cap="none" strike="noStrike"/>
                    </a:p>
                  </a:txBody>
                  <a:tcPr marT="0" marB="0" marR="30225" marL="30225" anchor="ctr">
                    <a:lnL cap="flat" cmpd="sng" w="9525">
                      <a:solidFill>
                        <a:srgbClr val="284E3F"/>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700"/>
                        <a:buFont typeface="Arial"/>
                        <a:buNone/>
                      </a:pPr>
                      <a:r>
                        <a:rPr b="0" lang="sv-SE" sz="1100" u="none" cap="none" strike="noStrike">
                          <a:latin typeface="Arial"/>
                          <a:ea typeface="Arial"/>
                          <a:cs typeface="Arial"/>
                          <a:sym typeface="Arial"/>
                        </a:rPr>
                        <a:t>Electricity → kinetic energy (rotating mass)</a:t>
                      </a:r>
                      <a:endParaRPr sz="1100" u="none" cap="none" strike="noStrike"/>
                    </a:p>
                  </a:txBody>
                  <a:tcPr marT="0" marB="0" marR="30225" marL="3022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700"/>
                        <a:buFont typeface="Arial"/>
                        <a:buNone/>
                      </a:pPr>
                      <a:r>
                        <a:rPr b="0" lang="sv-SE" sz="1100" u="none" cap="none" strike="noStrike">
                          <a:latin typeface="Arial"/>
                          <a:ea typeface="Arial"/>
                          <a:cs typeface="Arial"/>
                          <a:sym typeface="Arial"/>
                        </a:rPr>
                        <a:t>Very short to short (seconds to minutes)</a:t>
                      </a:r>
                      <a:endParaRPr sz="1100" u="none" cap="none" strike="noStrike"/>
                    </a:p>
                  </a:txBody>
                  <a:tcPr marT="0" marB="0" marR="30225" marL="3022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700"/>
                        <a:buFont typeface="Arial"/>
                        <a:buNone/>
                      </a:pPr>
                      <a:r>
                        <a:rPr b="0" lang="sv-SE" sz="1100" u="none" cap="none" strike="noStrike">
                          <a:latin typeface="Arial"/>
                          <a:ea typeface="Arial"/>
                          <a:cs typeface="Arial"/>
                          <a:sym typeface="Arial"/>
                        </a:rPr>
                        <a:t>Extremely fast response; high power output; long cycle life; high self-discharge; mainly for grid stabilisation.</a:t>
                      </a:r>
                      <a:endParaRPr sz="1100" u="none" cap="none" strike="noStrike"/>
                    </a:p>
                  </a:txBody>
                  <a:tcPr marT="0" marB="0" marR="30225" marL="30225" anchor="ctr">
                    <a:lnL cap="flat" cmpd="sng" w="9525">
                      <a:solidFill>
                        <a:srgbClr val="CCCCCC"/>
                      </a:solidFill>
                      <a:prstDash val="solid"/>
                      <a:round/>
                      <a:headEnd len="sm" w="sm" type="none"/>
                      <a:tailEnd len="sm" w="sm" type="none"/>
                    </a:lnL>
                    <a:lnR cap="flat" cmpd="sng" w="9525">
                      <a:solidFill>
                        <a:srgbClr val="284E3F"/>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FFF"/>
                    </a:solidFill>
                  </a:tcPr>
                </a:tc>
              </a:tr>
              <a:tr h="402900">
                <a:tc>
                  <a:txBody>
                    <a:bodyPr/>
                    <a:lstStyle/>
                    <a:p>
                      <a:pPr indent="0" lvl="0" marL="0" marR="0" rtl="0" algn="l">
                        <a:lnSpc>
                          <a:spcPct val="100000"/>
                        </a:lnSpc>
                        <a:spcBef>
                          <a:spcPts val="0"/>
                        </a:spcBef>
                        <a:spcAft>
                          <a:spcPts val="0"/>
                        </a:spcAft>
                        <a:buClr>
                          <a:srgbClr val="000000"/>
                        </a:buClr>
                        <a:buSzPts val="700"/>
                        <a:buFont typeface="Arial"/>
                        <a:buNone/>
                      </a:pPr>
                      <a:r>
                        <a:rPr b="1" lang="sv-SE" sz="1100" u="none" cap="none" strike="noStrike">
                          <a:latin typeface="Arial"/>
                          <a:ea typeface="Arial"/>
                          <a:cs typeface="Arial"/>
                          <a:sym typeface="Arial"/>
                        </a:rPr>
                        <a:t>Hydrogen (power-to-gas)</a:t>
                      </a:r>
                      <a:endParaRPr sz="1100" u="none" cap="none" strike="noStrike"/>
                    </a:p>
                  </a:txBody>
                  <a:tcPr marT="0" marB="0" marR="30225" marL="30225" anchor="ctr">
                    <a:lnL cap="flat" cmpd="sng" w="9525">
                      <a:solidFill>
                        <a:srgbClr val="284E3F"/>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6F8F9"/>
                    </a:solidFill>
                  </a:tcPr>
                </a:tc>
                <a:tc>
                  <a:txBody>
                    <a:bodyPr/>
                    <a:lstStyle/>
                    <a:p>
                      <a:pPr indent="0" lvl="0" marL="0" marR="0" rtl="0" algn="l">
                        <a:lnSpc>
                          <a:spcPct val="100000"/>
                        </a:lnSpc>
                        <a:spcBef>
                          <a:spcPts val="0"/>
                        </a:spcBef>
                        <a:spcAft>
                          <a:spcPts val="0"/>
                        </a:spcAft>
                        <a:buClr>
                          <a:srgbClr val="000000"/>
                        </a:buClr>
                        <a:buSzPts val="700"/>
                        <a:buFont typeface="Arial"/>
                        <a:buNone/>
                      </a:pPr>
                      <a:r>
                        <a:rPr b="0" lang="sv-SE" sz="1100" u="none" cap="none" strike="noStrike">
                          <a:latin typeface="Arial"/>
                          <a:ea typeface="Arial"/>
                          <a:cs typeface="Arial"/>
                          <a:sym typeface="Arial"/>
                        </a:rPr>
                        <a:t>Electricity → chemical energy (hydrogen)</a:t>
                      </a:r>
                      <a:endParaRPr sz="1100" u="none" cap="none" strike="noStrike"/>
                    </a:p>
                  </a:txBody>
                  <a:tcPr marT="0" marB="0" marR="30225" marL="3022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6F8F9"/>
                    </a:solidFill>
                  </a:tcPr>
                </a:tc>
                <a:tc>
                  <a:txBody>
                    <a:bodyPr/>
                    <a:lstStyle/>
                    <a:p>
                      <a:pPr indent="0" lvl="0" marL="0" marR="0" rtl="0" algn="l">
                        <a:lnSpc>
                          <a:spcPct val="100000"/>
                        </a:lnSpc>
                        <a:spcBef>
                          <a:spcPts val="0"/>
                        </a:spcBef>
                        <a:spcAft>
                          <a:spcPts val="0"/>
                        </a:spcAft>
                        <a:buClr>
                          <a:srgbClr val="000000"/>
                        </a:buClr>
                        <a:buSzPts val="700"/>
                        <a:buFont typeface="Arial"/>
                        <a:buNone/>
                      </a:pPr>
                      <a:r>
                        <a:rPr b="0" lang="sv-SE" sz="1100" u="none" cap="none" strike="noStrike">
                          <a:latin typeface="Arial"/>
                          <a:ea typeface="Arial"/>
                          <a:cs typeface="Arial"/>
                          <a:sym typeface="Arial"/>
                        </a:rPr>
                        <a:t>Long (days to seasonal)</a:t>
                      </a:r>
                      <a:endParaRPr sz="1100" u="none" cap="none" strike="noStrike"/>
                    </a:p>
                  </a:txBody>
                  <a:tcPr marT="0" marB="0" marR="30225" marL="3022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6F8F9"/>
                    </a:solidFill>
                  </a:tcPr>
                </a:tc>
                <a:tc>
                  <a:txBody>
                    <a:bodyPr/>
                    <a:lstStyle/>
                    <a:p>
                      <a:pPr indent="0" lvl="0" marL="0" marR="0" rtl="0" algn="l">
                        <a:lnSpc>
                          <a:spcPct val="100000"/>
                        </a:lnSpc>
                        <a:spcBef>
                          <a:spcPts val="0"/>
                        </a:spcBef>
                        <a:spcAft>
                          <a:spcPts val="0"/>
                        </a:spcAft>
                        <a:buClr>
                          <a:srgbClr val="000000"/>
                        </a:buClr>
                        <a:buSzPts val="700"/>
                        <a:buFont typeface="Arial"/>
                        <a:buNone/>
                      </a:pPr>
                      <a:r>
                        <a:rPr b="0" lang="sv-SE" sz="1100" u="none" cap="none" strike="noStrike">
                          <a:latin typeface="Arial"/>
                          <a:ea typeface="Arial"/>
                          <a:cs typeface="Arial"/>
                          <a:sym typeface="Arial"/>
                        </a:rPr>
                        <a:t>Enables very large and long-term storage; low round-trip efficiency; infrastructure still developing; versatile end-use.</a:t>
                      </a:r>
                      <a:endParaRPr sz="1100" u="none" cap="none" strike="noStrike"/>
                    </a:p>
                  </a:txBody>
                  <a:tcPr marT="0" marB="0" marR="30225" marL="30225" anchor="ctr">
                    <a:lnL cap="flat" cmpd="sng" w="9525">
                      <a:solidFill>
                        <a:srgbClr val="CCCCCC"/>
                      </a:solidFill>
                      <a:prstDash val="solid"/>
                      <a:round/>
                      <a:headEnd len="sm" w="sm" type="none"/>
                      <a:tailEnd len="sm" w="sm" type="none"/>
                    </a:lnL>
                    <a:lnR cap="flat" cmpd="sng" w="9525">
                      <a:solidFill>
                        <a:srgbClr val="284E3F"/>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6F8F9"/>
                    </a:solidFill>
                  </a:tcPr>
                </a:tc>
              </a:tr>
              <a:tr h="604375">
                <a:tc>
                  <a:txBody>
                    <a:bodyPr/>
                    <a:lstStyle/>
                    <a:p>
                      <a:pPr indent="0" lvl="0" marL="0" marR="0" rtl="0" algn="l">
                        <a:lnSpc>
                          <a:spcPct val="100000"/>
                        </a:lnSpc>
                        <a:spcBef>
                          <a:spcPts val="0"/>
                        </a:spcBef>
                        <a:spcAft>
                          <a:spcPts val="0"/>
                        </a:spcAft>
                        <a:buClr>
                          <a:srgbClr val="000000"/>
                        </a:buClr>
                        <a:buSzPts val="700"/>
                        <a:buFont typeface="Arial"/>
                        <a:buNone/>
                      </a:pPr>
                      <a:r>
                        <a:rPr b="1" lang="sv-SE" sz="1100" u="none" cap="none" strike="noStrike">
                          <a:latin typeface="Arial"/>
                          <a:ea typeface="Arial"/>
                          <a:cs typeface="Arial"/>
                          <a:sym typeface="Arial"/>
                        </a:rPr>
                        <a:t>Synthetic fuels (e-fuels)</a:t>
                      </a:r>
                      <a:endParaRPr sz="1100" u="none" cap="none" strike="noStrike"/>
                    </a:p>
                  </a:txBody>
                  <a:tcPr marT="0" marB="0" marR="30225" marL="30225" anchor="ctr">
                    <a:lnL cap="flat" cmpd="sng" w="9525">
                      <a:solidFill>
                        <a:srgbClr val="284E3F"/>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700"/>
                        <a:buFont typeface="Arial"/>
                        <a:buNone/>
                      </a:pPr>
                      <a:r>
                        <a:rPr b="0" lang="sv-SE" sz="1100" u="none" cap="none" strike="noStrike">
                          <a:latin typeface="Arial"/>
                          <a:ea typeface="Arial"/>
                          <a:cs typeface="Arial"/>
                          <a:sym typeface="Arial"/>
                        </a:rPr>
                        <a:t>Electricity → chemical energy (liquid/gaseous fuels)</a:t>
                      </a:r>
                      <a:endParaRPr sz="1100" u="none" cap="none" strike="noStrike"/>
                    </a:p>
                  </a:txBody>
                  <a:tcPr marT="0" marB="0" marR="30225" marL="3022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700"/>
                        <a:buFont typeface="Arial"/>
                        <a:buNone/>
                      </a:pPr>
                      <a:r>
                        <a:rPr b="0" lang="sv-SE" sz="1100" u="none" cap="none" strike="noStrike">
                          <a:latin typeface="Arial"/>
                          <a:ea typeface="Arial"/>
                          <a:cs typeface="Arial"/>
                          <a:sym typeface="Arial"/>
                        </a:rPr>
                        <a:t>Long (days to seasonal)</a:t>
                      </a:r>
                      <a:endParaRPr sz="1100" u="none" cap="none" strike="noStrike"/>
                    </a:p>
                  </a:txBody>
                  <a:tcPr marT="0" marB="0" marR="30225" marL="3022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700"/>
                        <a:buFont typeface="Arial"/>
                        <a:buNone/>
                      </a:pPr>
                      <a:r>
                        <a:rPr b="0" lang="sv-SE" sz="1100" u="none" cap="none" strike="noStrike">
                          <a:latin typeface="Arial"/>
                          <a:ea typeface="Arial"/>
                          <a:cs typeface="Arial"/>
                          <a:sym typeface="Arial"/>
                        </a:rPr>
                        <a:t>Similar to hydrogen but easier to store and transport; lower efficiency; high production cost at present.</a:t>
                      </a:r>
                      <a:endParaRPr sz="1100" u="none" cap="none" strike="noStrike"/>
                    </a:p>
                  </a:txBody>
                  <a:tcPr marT="0" marB="0" marR="30225" marL="30225" anchor="ctr">
                    <a:lnL cap="flat" cmpd="sng" w="9525">
                      <a:solidFill>
                        <a:srgbClr val="CCCCCC"/>
                      </a:solidFill>
                      <a:prstDash val="solid"/>
                      <a:round/>
                      <a:headEnd len="sm" w="sm" type="none"/>
                      <a:tailEnd len="sm" w="sm" type="none"/>
                    </a:lnL>
                    <a:lnR cap="flat" cmpd="sng" w="9525">
                      <a:solidFill>
                        <a:srgbClr val="284E3F"/>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FFF"/>
                    </a:solidFill>
                  </a:tcPr>
                </a:tc>
              </a:tr>
              <a:tr h="402900">
                <a:tc>
                  <a:txBody>
                    <a:bodyPr/>
                    <a:lstStyle/>
                    <a:p>
                      <a:pPr indent="0" lvl="0" marL="0" marR="0" rtl="0" algn="l">
                        <a:lnSpc>
                          <a:spcPct val="100000"/>
                        </a:lnSpc>
                        <a:spcBef>
                          <a:spcPts val="0"/>
                        </a:spcBef>
                        <a:spcAft>
                          <a:spcPts val="0"/>
                        </a:spcAft>
                        <a:buClr>
                          <a:srgbClr val="000000"/>
                        </a:buClr>
                        <a:buSzPts val="700"/>
                        <a:buFont typeface="Arial"/>
                        <a:buNone/>
                      </a:pPr>
                      <a:r>
                        <a:rPr b="1" lang="sv-SE" sz="1100" u="none" cap="none" strike="noStrike">
                          <a:latin typeface="Arial"/>
                          <a:ea typeface="Arial"/>
                          <a:cs typeface="Arial"/>
                          <a:sym typeface="Arial"/>
                        </a:rPr>
                        <a:t>Thermal energy storage (hot water, molten salts)</a:t>
                      </a:r>
                      <a:endParaRPr sz="1100" u="none" cap="none" strike="noStrike"/>
                    </a:p>
                  </a:txBody>
                  <a:tcPr marT="0" marB="0" marR="30225" marL="30225" anchor="ctr">
                    <a:lnL cap="flat" cmpd="sng" w="9525">
                      <a:solidFill>
                        <a:srgbClr val="284E3F"/>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6F8F9"/>
                    </a:solidFill>
                  </a:tcPr>
                </a:tc>
                <a:tc>
                  <a:txBody>
                    <a:bodyPr/>
                    <a:lstStyle/>
                    <a:p>
                      <a:pPr indent="0" lvl="0" marL="0" marR="0" rtl="0" algn="l">
                        <a:lnSpc>
                          <a:spcPct val="100000"/>
                        </a:lnSpc>
                        <a:spcBef>
                          <a:spcPts val="0"/>
                        </a:spcBef>
                        <a:spcAft>
                          <a:spcPts val="0"/>
                        </a:spcAft>
                        <a:buClr>
                          <a:srgbClr val="000000"/>
                        </a:buClr>
                        <a:buSzPts val="700"/>
                        <a:buFont typeface="Arial"/>
                        <a:buNone/>
                      </a:pPr>
                      <a:r>
                        <a:rPr b="0" lang="sv-SE" sz="1100" u="none" cap="none" strike="noStrike">
                          <a:latin typeface="Arial"/>
                          <a:ea typeface="Arial"/>
                          <a:cs typeface="Arial"/>
                          <a:sym typeface="Arial"/>
                        </a:rPr>
                        <a:t>Electricity or heat → stored thermal energy</a:t>
                      </a:r>
                      <a:endParaRPr sz="1100" u="none" cap="none" strike="noStrike"/>
                    </a:p>
                  </a:txBody>
                  <a:tcPr marT="0" marB="0" marR="30225" marL="3022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6F8F9"/>
                    </a:solidFill>
                  </a:tcPr>
                </a:tc>
                <a:tc>
                  <a:txBody>
                    <a:bodyPr/>
                    <a:lstStyle/>
                    <a:p>
                      <a:pPr indent="0" lvl="0" marL="0" marR="0" rtl="0" algn="l">
                        <a:lnSpc>
                          <a:spcPct val="100000"/>
                        </a:lnSpc>
                        <a:spcBef>
                          <a:spcPts val="0"/>
                        </a:spcBef>
                        <a:spcAft>
                          <a:spcPts val="0"/>
                        </a:spcAft>
                        <a:buClr>
                          <a:srgbClr val="000000"/>
                        </a:buClr>
                        <a:buSzPts val="700"/>
                        <a:buFont typeface="Arial"/>
                        <a:buNone/>
                      </a:pPr>
                      <a:r>
                        <a:rPr b="0" lang="sv-SE" sz="1100" u="none" cap="none" strike="noStrike">
                          <a:latin typeface="Arial"/>
                          <a:ea typeface="Arial"/>
                          <a:cs typeface="Arial"/>
                          <a:sym typeface="Arial"/>
                        </a:rPr>
                        <a:t>Short to long (hours to days)</a:t>
                      </a:r>
                      <a:endParaRPr sz="1100" u="none" cap="none" strike="noStrike"/>
                    </a:p>
                  </a:txBody>
                  <a:tcPr marT="0" marB="0" marR="30225" marL="3022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6F8F9"/>
                    </a:solidFill>
                  </a:tcPr>
                </a:tc>
                <a:tc>
                  <a:txBody>
                    <a:bodyPr/>
                    <a:lstStyle/>
                    <a:p>
                      <a:pPr indent="0" lvl="0" marL="0" marR="0" rtl="0" algn="l">
                        <a:lnSpc>
                          <a:spcPct val="100000"/>
                        </a:lnSpc>
                        <a:spcBef>
                          <a:spcPts val="0"/>
                        </a:spcBef>
                        <a:spcAft>
                          <a:spcPts val="0"/>
                        </a:spcAft>
                        <a:buClr>
                          <a:srgbClr val="000000"/>
                        </a:buClr>
                        <a:buSzPts val="700"/>
                        <a:buFont typeface="Arial"/>
                        <a:buNone/>
                      </a:pPr>
                      <a:r>
                        <a:rPr b="0" lang="sv-SE" sz="1100" u="none" cap="none" strike="noStrike">
                          <a:latin typeface="Arial"/>
                          <a:ea typeface="Arial"/>
                          <a:cs typeface="Arial"/>
                          <a:sym typeface="Arial"/>
                        </a:rPr>
                        <a:t>Low-cost materials; well-suited to heating networks and solar thermal plants; limited electricity reconversion efficiency.</a:t>
                      </a:r>
                      <a:endParaRPr sz="1100" u="none" cap="none" strike="noStrike"/>
                    </a:p>
                  </a:txBody>
                  <a:tcPr marT="0" marB="0" marR="30225" marL="30225" anchor="ctr">
                    <a:lnL cap="flat" cmpd="sng" w="9525">
                      <a:solidFill>
                        <a:srgbClr val="CCCCCC"/>
                      </a:solidFill>
                      <a:prstDash val="solid"/>
                      <a:round/>
                      <a:headEnd len="sm" w="sm" type="none"/>
                      <a:tailEnd len="sm" w="sm" type="none"/>
                    </a:lnL>
                    <a:lnR cap="flat" cmpd="sng" w="9525">
                      <a:solidFill>
                        <a:srgbClr val="284E3F"/>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6F8F9"/>
                    </a:solidFill>
                  </a:tcPr>
                </a:tc>
              </a:tr>
              <a:tr h="402900">
                <a:tc>
                  <a:txBody>
                    <a:bodyPr/>
                    <a:lstStyle/>
                    <a:p>
                      <a:pPr indent="0" lvl="0" marL="0" marR="0" rtl="0" algn="l">
                        <a:lnSpc>
                          <a:spcPct val="100000"/>
                        </a:lnSpc>
                        <a:spcBef>
                          <a:spcPts val="0"/>
                        </a:spcBef>
                        <a:spcAft>
                          <a:spcPts val="0"/>
                        </a:spcAft>
                        <a:buClr>
                          <a:srgbClr val="000000"/>
                        </a:buClr>
                        <a:buSzPts val="700"/>
                        <a:buFont typeface="Arial"/>
                        <a:buNone/>
                      </a:pPr>
                      <a:r>
                        <a:rPr b="1" lang="sv-SE" sz="1100" u="none" cap="none" strike="noStrike">
                          <a:latin typeface="Arial"/>
                          <a:ea typeface="Arial"/>
                          <a:cs typeface="Arial"/>
                          <a:sym typeface="Arial"/>
                        </a:rPr>
                        <a:t>Long-term heat storage (e.g. underground or pit storage)</a:t>
                      </a:r>
                      <a:endParaRPr sz="1100" u="none" cap="none" strike="noStrike"/>
                    </a:p>
                  </a:txBody>
                  <a:tcPr marT="0" marB="0" marR="30225" marL="30225" anchor="ctr">
                    <a:lnL cap="flat" cmpd="sng" w="9525">
                      <a:solidFill>
                        <a:srgbClr val="284E3F"/>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284E3F"/>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700"/>
                        <a:buFont typeface="Arial"/>
                        <a:buNone/>
                      </a:pPr>
                      <a:r>
                        <a:rPr b="0" lang="sv-SE" sz="1100" u="none" cap="none" strike="noStrike">
                          <a:latin typeface="Arial"/>
                          <a:ea typeface="Arial"/>
                          <a:cs typeface="Arial"/>
                          <a:sym typeface="Arial"/>
                        </a:rPr>
                        <a:t>Heat → stored thermal energy</a:t>
                      </a:r>
                      <a:endParaRPr sz="1100" u="none" cap="none" strike="noStrike"/>
                    </a:p>
                  </a:txBody>
                  <a:tcPr marT="0" marB="0" marR="30225" marL="3022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284E3F"/>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700"/>
                        <a:buFont typeface="Arial"/>
                        <a:buNone/>
                      </a:pPr>
                      <a:r>
                        <a:rPr b="0" lang="sv-SE" sz="1100" u="none" cap="none" strike="noStrike">
                          <a:latin typeface="Arial"/>
                          <a:ea typeface="Arial"/>
                          <a:cs typeface="Arial"/>
                          <a:sym typeface="Arial"/>
                        </a:rPr>
                        <a:t>Long (weeks to seasonal)</a:t>
                      </a:r>
                      <a:endParaRPr sz="1100" u="none" cap="none" strike="noStrike"/>
                    </a:p>
                  </a:txBody>
                  <a:tcPr marT="0" marB="0" marR="30225" marL="3022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284E3F"/>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700"/>
                        <a:buFont typeface="Arial"/>
                        <a:buNone/>
                      </a:pPr>
                      <a:r>
                        <a:rPr b="0" lang="sv-SE" sz="1100" u="none" cap="none" strike="noStrike">
                          <a:latin typeface="Arial"/>
                          <a:ea typeface="Arial"/>
                          <a:cs typeface="Arial"/>
                          <a:sym typeface="Arial"/>
                        </a:rPr>
                        <a:t>Very low storage cost per unit of energy; large spatial requirement; mainly for district heating rather than electricity.</a:t>
                      </a:r>
                      <a:endParaRPr sz="1100" u="none" cap="none" strike="noStrike"/>
                    </a:p>
                  </a:txBody>
                  <a:tcPr marT="0" marB="0" marR="30225" marL="30225" anchor="ctr">
                    <a:lnL cap="flat" cmpd="sng" w="9525">
                      <a:solidFill>
                        <a:srgbClr val="CCCCCC"/>
                      </a:solidFill>
                      <a:prstDash val="solid"/>
                      <a:round/>
                      <a:headEnd len="sm" w="sm" type="none"/>
                      <a:tailEnd len="sm" w="sm" type="none"/>
                    </a:lnL>
                    <a:lnR cap="flat" cmpd="sng" w="9525">
                      <a:solidFill>
                        <a:srgbClr val="284E3F"/>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284E3F"/>
                      </a:solidFill>
                      <a:prstDash val="solid"/>
                      <a:round/>
                      <a:headEnd len="sm" w="sm" type="none"/>
                      <a:tailEnd len="sm" w="sm" type="none"/>
                    </a:lnB>
                    <a:solidFill>
                      <a:srgbClr val="FFFFFF"/>
                    </a:solidFill>
                  </a:tcPr>
                </a:tc>
              </a:tr>
            </a:tbl>
          </a:graphicData>
        </a:graphic>
      </p:graphicFrame>
      <p:sp>
        <p:nvSpPr>
          <p:cNvPr id="590" name="Google Shape;590;g3dc49240aa4_0_472"/>
          <p:cNvSpPr txBox="1"/>
          <p:nvPr/>
        </p:nvSpPr>
        <p:spPr>
          <a:xfrm>
            <a:off x="11798300" y="6565900"/>
            <a:ext cx="393600" cy="292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fld id="{00000000-1234-1234-1234-123412341234}" type="slidenum">
              <a:rPr b="1" i="0" lang="sv-SE" sz="1000" u="none" cap="none" strike="noStrike">
                <a:solidFill>
                  <a:schemeClr val="lt1"/>
                </a:solidFill>
                <a:latin typeface="Arial"/>
                <a:ea typeface="Arial"/>
                <a:cs typeface="Arial"/>
                <a:sym typeface="Arial"/>
              </a:rPr>
              <a:t>‹#›</a:t>
            </a:fld>
            <a:endParaRPr b="1" i="0" sz="1000" u="none" cap="none" strike="noStrike">
              <a:solidFill>
                <a:schemeClr val="lt1"/>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4" name="Shape 594"/>
        <p:cNvGrpSpPr/>
        <p:nvPr/>
      </p:nvGrpSpPr>
      <p:grpSpPr>
        <a:xfrm>
          <a:off x="0" y="0"/>
          <a:ext cx="0" cy="0"/>
          <a:chOff x="0" y="0"/>
          <a:chExt cx="0" cy="0"/>
        </a:xfrm>
      </p:grpSpPr>
      <p:sp>
        <p:nvSpPr>
          <p:cNvPr id="595" name="Google Shape;595;g3dc49240aa4_0_479"/>
          <p:cNvSpPr txBox="1"/>
          <p:nvPr>
            <p:ph idx="1" type="body"/>
          </p:nvPr>
        </p:nvSpPr>
        <p:spPr>
          <a:xfrm>
            <a:off x="468000" y="1126025"/>
            <a:ext cx="10515600" cy="24837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000"/>
              </a:spcBef>
              <a:spcAft>
                <a:spcPts val="0"/>
              </a:spcAft>
              <a:buSzPts val="2162"/>
              <a:buNone/>
            </a:pPr>
            <a:r>
              <a:rPr lang="sv-SE"/>
              <a:t>Each storage technology must be configured in MUIO before it can operate. This involves declaring the storage unit in the configuration panel and linking it to one technology that charges it and another that discharges it. These are typically new (often dummy) technologies created specifically to enable the operation of the storage system.</a:t>
            </a:r>
            <a:endParaRPr/>
          </a:p>
          <a:p>
            <a:pPr indent="0" lvl="0" marL="0" rtl="0" algn="l">
              <a:lnSpc>
                <a:spcPct val="115000"/>
              </a:lnSpc>
              <a:spcBef>
                <a:spcPts val="1000"/>
              </a:spcBef>
              <a:spcAft>
                <a:spcPts val="0"/>
              </a:spcAft>
              <a:buSzPts val="2162"/>
              <a:buNone/>
            </a:pPr>
            <a:r>
              <a:rPr lang="sv-SE"/>
              <a:t>In the same window, it is also necessary to specify whether the storage is intended to operate on daily or yearly cycles.</a:t>
            </a:r>
            <a:endParaRPr/>
          </a:p>
          <a:p>
            <a:pPr indent="0" lvl="0" marL="152400" rtl="0" algn="l">
              <a:lnSpc>
                <a:spcPct val="90000"/>
              </a:lnSpc>
              <a:spcBef>
                <a:spcPts val="1200"/>
              </a:spcBef>
              <a:spcAft>
                <a:spcPts val="0"/>
              </a:spcAft>
              <a:buSzPts val="2000"/>
              <a:buFont typeface="Arial"/>
              <a:buNone/>
            </a:pPr>
            <a:r>
              <a:t/>
            </a:r>
            <a:endParaRPr/>
          </a:p>
        </p:txBody>
      </p:sp>
      <p:sp>
        <p:nvSpPr>
          <p:cNvPr id="596" name="Google Shape;596;g3dc49240aa4_0_479"/>
          <p:cNvSpPr txBox="1"/>
          <p:nvPr>
            <p:ph type="title"/>
          </p:nvPr>
        </p:nvSpPr>
        <p:spPr>
          <a:xfrm>
            <a:off x="468000" y="288000"/>
            <a:ext cx="4770000" cy="6840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Helvetica Neue"/>
              <a:buNone/>
            </a:pPr>
            <a:r>
              <a:rPr lang="sv-SE">
                <a:solidFill>
                  <a:srgbClr val="FF0000"/>
                </a:solidFill>
              </a:rPr>
              <a:t>Storage – Set up in MUIO 1</a:t>
            </a:r>
            <a:endParaRPr>
              <a:solidFill>
                <a:srgbClr val="FF0000"/>
              </a:solidFill>
            </a:endParaRPr>
          </a:p>
        </p:txBody>
      </p:sp>
      <p:pic>
        <p:nvPicPr>
          <p:cNvPr id="597" name="Google Shape;597;g3dc49240aa4_0_479" title="Screenshot 2026-01-29 064938.png"/>
          <p:cNvPicPr preferRelativeResize="0"/>
          <p:nvPr/>
        </p:nvPicPr>
        <p:blipFill rotWithShape="1">
          <a:blip r:embed="rId3">
            <a:alphaModFix/>
          </a:blip>
          <a:srcRect b="7613" l="0" r="0" t="0"/>
          <a:stretch/>
        </p:blipFill>
        <p:spPr>
          <a:xfrm>
            <a:off x="551224" y="3884476"/>
            <a:ext cx="10515598" cy="1947200"/>
          </a:xfrm>
          <a:prstGeom prst="rect">
            <a:avLst/>
          </a:prstGeom>
          <a:noFill/>
          <a:ln>
            <a:noFill/>
          </a:ln>
        </p:spPr>
      </p:pic>
      <p:sp>
        <p:nvSpPr>
          <p:cNvPr id="598" name="Google Shape;598;g3dc49240aa4_0_479"/>
          <p:cNvSpPr txBox="1"/>
          <p:nvPr/>
        </p:nvSpPr>
        <p:spPr>
          <a:xfrm>
            <a:off x="11798300" y="6565900"/>
            <a:ext cx="393600" cy="292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fld id="{00000000-1234-1234-1234-123412341234}" type="slidenum">
              <a:rPr b="1" i="0" lang="sv-SE" sz="1000" u="none" cap="none" strike="noStrike">
                <a:solidFill>
                  <a:schemeClr val="lt1"/>
                </a:solidFill>
                <a:latin typeface="Arial"/>
                <a:ea typeface="Arial"/>
                <a:cs typeface="Arial"/>
                <a:sym typeface="Arial"/>
              </a:rPr>
              <a:t>‹#›</a:t>
            </a:fld>
            <a:endParaRPr b="1" i="0" sz="1000" u="none" cap="none" strike="noStrike">
              <a:solidFill>
                <a:schemeClr val="lt1"/>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2" name="Shape 602"/>
        <p:cNvGrpSpPr/>
        <p:nvPr/>
      </p:nvGrpSpPr>
      <p:grpSpPr>
        <a:xfrm>
          <a:off x="0" y="0"/>
          <a:ext cx="0" cy="0"/>
          <a:chOff x="0" y="0"/>
          <a:chExt cx="0" cy="0"/>
        </a:xfrm>
      </p:grpSpPr>
      <p:sp>
        <p:nvSpPr>
          <p:cNvPr id="603" name="Google Shape;603;g3dc49240aa4_0_486"/>
          <p:cNvSpPr txBox="1"/>
          <p:nvPr>
            <p:ph type="title"/>
          </p:nvPr>
        </p:nvSpPr>
        <p:spPr>
          <a:xfrm>
            <a:off x="468000" y="288000"/>
            <a:ext cx="4770000" cy="6840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Helvetica Neue"/>
              <a:buNone/>
            </a:pPr>
            <a:r>
              <a:rPr lang="sv-SE">
                <a:solidFill>
                  <a:srgbClr val="FF0000"/>
                </a:solidFill>
              </a:rPr>
              <a:t>Storage - Set up in MUIO 2</a:t>
            </a:r>
            <a:endParaRPr>
              <a:solidFill>
                <a:srgbClr val="FF0000"/>
              </a:solidFill>
            </a:endParaRPr>
          </a:p>
        </p:txBody>
      </p:sp>
      <p:sp>
        <p:nvSpPr>
          <p:cNvPr id="604" name="Google Shape;604;g3dc49240aa4_0_486"/>
          <p:cNvSpPr txBox="1"/>
          <p:nvPr>
            <p:ph idx="1" type="body"/>
          </p:nvPr>
        </p:nvSpPr>
        <p:spPr>
          <a:xfrm>
            <a:off x="468000" y="1054100"/>
            <a:ext cx="11209800" cy="5397600"/>
          </a:xfrm>
          <a:prstGeom prst="rect">
            <a:avLst/>
          </a:prstGeom>
          <a:noFill/>
          <a:ln>
            <a:noFill/>
          </a:ln>
        </p:spPr>
        <p:txBody>
          <a:bodyPr anchorCtr="0" anchor="t" bIns="45700" lIns="91425" spcFirstLastPara="1" rIns="91425" wrap="square" tIns="45700">
            <a:noAutofit/>
          </a:bodyPr>
          <a:lstStyle/>
          <a:p>
            <a:pPr indent="0" lvl="0" marL="0" rtl="0" algn="l">
              <a:lnSpc>
                <a:spcPct val="108000"/>
              </a:lnSpc>
              <a:spcBef>
                <a:spcPts val="1000"/>
              </a:spcBef>
              <a:spcAft>
                <a:spcPts val="0"/>
              </a:spcAft>
              <a:buSzPts val="1400"/>
              <a:buNone/>
            </a:pPr>
            <a:r>
              <a:rPr b="1" lang="sv-SE" sz="1450"/>
              <a:t>Necessary parameters</a:t>
            </a:r>
            <a:endParaRPr b="1" sz="1450"/>
          </a:p>
          <a:p>
            <a:pPr indent="-298450" lvl="0" marL="457200" rtl="0" algn="l">
              <a:lnSpc>
                <a:spcPct val="108000"/>
              </a:lnSpc>
              <a:spcBef>
                <a:spcPts val="1000"/>
              </a:spcBef>
              <a:spcAft>
                <a:spcPts val="0"/>
              </a:spcAft>
              <a:buSzPts val="1100"/>
              <a:buChar char="❏"/>
            </a:pPr>
            <a:r>
              <a:rPr b="1" lang="sv-SE" sz="1450"/>
              <a:t>Technology To/From storage:</a:t>
            </a:r>
            <a:r>
              <a:rPr lang="sv-SE" sz="1450"/>
              <a:t> A binary tag where 1 means connected. The reason why it is not automatically set up when storage is declared is because the user might consider various modes of operation and only connect in specific cases.</a:t>
            </a:r>
            <a:endParaRPr sz="1450"/>
          </a:p>
          <a:p>
            <a:pPr indent="-298450" lvl="0" marL="457200" rtl="0" algn="l">
              <a:lnSpc>
                <a:spcPct val="108000"/>
              </a:lnSpc>
              <a:spcBef>
                <a:spcPts val="0"/>
              </a:spcBef>
              <a:spcAft>
                <a:spcPts val="0"/>
              </a:spcAft>
              <a:buSzPts val="1100"/>
              <a:buChar char="❏"/>
            </a:pPr>
            <a:r>
              <a:rPr b="1" lang="sv-SE" sz="1450"/>
              <a:t>Operational Life Storage: </a:t>
            </a:r>
            <a:r>
              <a:rPr lang="sv-SE" sz="1450"/>
              <a:t>Value found in literature.</a:t>
            </a:r>
            <a:endParaRPr sz="1450"/>
          </a:p>
          <a:p>
            <a:pPr indent="-298450" lvl="0" marL="457200" rtl="0" algn="l">
              <a:lnSpc>
                <a:spcPct val="108000"/>
              </a:lnSpc>
              <a:spcBef>
                <a:spcPts val="0"/>
              </a:spcBef>
              <a:spcAft>
                <a:spcPts val="0"/>
              </a:spcAft>
              <a:buSzPts val="1100"/>
              <a:buChar char="❏"/>
            </a:pPr>
            <a:r>
              <a:rPr b="1" lang="sv-SE" sz="1450">
                <a:solidFill>
                  <a:srgbClr val="333333"/>
                </a:solidFill>
                <a:highlight>
                  <a:srgbClr val="FFFFFF"/>
                </a:highlight>
              </a:rPr>
              <a:t>Capital Cost Storage:</a:t>
            </a:r>
            <a:r>
              <a:rPr lang="sv-SE" sz="1450">
                <a:solidFill>
                  <a:srgbClr val="333333"/>
                </a:solidFill>
                <a:highlight>
                  <a:srgbClr val="FFFFFF"/>
                </a:highlight>
              </a:rPr>
              <a:t> Value found in literature. The cost is expressed in units of energy (e.g. per PJ) as opposed to technologies where capacity (e.g. GW) is of interest when capital cost is considered. Alternatively, the user may choose to attribute the cost to the discharge technology in capacity terms, depending on data availability. The conversion from cost expressed in per energy terms to per capacity terms is not straightforward though.</a:t>
            </a:r>
            <a:endParaRPr sz="1450">
              <a:solidFill>
                <a:srgbClr val="333333"/>
              </a:solidFill>
              <a:highlight>
                <a:srgbClr val="FFFFFF"/>
              </a:highlight>
            </a:endParaRPr>
          </a:p>
          <a:p>
            <a:pPr indent="-298450" lvl="0" marL="457200" rtl="0" algn="l">
              <a:lnSpc>
                <a:spcPct val="108000"/>
              </a:lnSpc>
              <a:spcBef>
                <a:spcPts val="0"/>
              </a:spcBef>
              <a:spcAft>
                <a:spcPts val="0"/>
              </a:spcAft>
              <a:buClr>
                <a:srgbClr val="333333"/>
              </a:buClr>
              <a:buSzPts val="1100"/>
              <a:buChar char="❏"/>
            </a:pPr>
            <a:r>
              <a:rPr b="1" lang="sv-SE" sz="1450">
                <a:solidFill>
                  <a:srgbClr val="333333"/>
                </a:solidFill>
                <a:highlight>
                  <a:srgbClr val="FFFFFF"/>
                </a:highlight>
              </a:rPr>
              <a:t>Input/Output Activity Ratio of charge/discharge technologies:</a:t>
            </a:r>
            <a:r>
              <a:rPr lang="sv-SE" sz="1450">
                <a:solidFill>
                  <a:srgbClr val="333333"/>
                </a:solidFill>
                <a:highlight>
                  <a:srgbClr val="FFFFFF"/>
                </a:highlight>
              </a:rPr>
              <a:t> Input is typically 1 while output is equal to the roundtrip efficiency of the storage technology.</a:t>
            </a:r>
            <a:endParaRPr sz="1450">
              <a:solidFill>
                <a:srgbClr val="333333"/>
              </a:solidFill>
              <a:highlight>
                <a:srgbClr val="FFFFFF"/>
              </a:highlight>
            </a:endParaRPr>
          </a:p>
          <a:p>
            <a:pPr indent="-298450" lvl="0" marL="457200" rtl="0" algn="l">
              <a:lnSpc>
                <a:spcPct val="108000"/>
              </a:lnSpc>
              <a:spcBef>
                <a:spcPts val="0"/>
              </a:spcBef>
              <a:spcAft>
                <a:spcPts val="0"/>
              </a:spcAft>
              <a:buClr>
                <a:srgbClr val="333333"/>
              </a:buClr>
              <a:buSzPts val="1100"/>
              <a:buChar char="❏"/>
            </a:pPr>
            <a:r>
              <a:rPr b="1" lang="sv-SE" sz="1450">
                <a:solidFill>
                  <a:srgbClr val="333333"/>
                </a:solidFill>
                <a:highlight>
                  <a:srgbClr val="FFFFFF"/>
                </a:highlight>
              </a:rPr>
              <a:t>Day Split: </a:t>
            </a:r>
            <a:r>
              <a:rPr lang="sv-SE" sz="1450">
                <a:solidFill>
                  <a:srgbClr val="333333"/>
                </a:solidFill>
                <a:highlight>
                  <a:srgbClr val="FFFFFF"/>
                </a:highlight>
              </a:rPr>
              <a:t>This is used to set the duration of an individual occurrence of each time slice. It is a time-dependent parameter and is specified as a fraction of the total year for each time-slice in each year (i.e. it will have a value between 0 and 1). The parameter is only used in the representation of storage to facilitate the daily cycle.</a:t>
            </a:r>
            <a:endParaRPr b="1" sz="1450">
              <a:solidFill>
                <a:srgbClr val="333333"/>
              </a:solidFill>
              <a:highlight>
                <a:srgbClr val="FFFFFF"/>
              </a:highlight>
            </a:endParaRPr>
          </a:p>
          <a:p>
            <a:pPr indent="-298450" lvl="0" marL="457200" rtl="0" algn="l">
              <a:lnSpc>
                <a:spcPct val="108000"/>
              </a:lnSpc>
              <a:spcBef>
                <a:spcPts val="0"/>
              </a:spcBef>
              <a:spcAft>
                <a:spcPts val="0"/>
              </a:spcAft>
              <a:buClr>
                <a:srgbClr val="333333"/>
              </a:buClr>
              <a:buSzPts val="1100"/>
              <a:buChar char="❏"/>
            </a:pPr>
            <a:r>
              <a:rPr b="1" lang="sv-SE" sz="1450">
                <a:solidFill>
                  <a:srgbClr val="333333"/>
                </a:solidFill>
                <a:highlight>
                  <a:srgbClr val="FFFFFF"/>
                </a:highlight>
              </a:rPr>
              <a:t>Storage Level Start:</a:t>
            </a:r>
            <a:r>
              <a:rPr lang="sv-SE" sz="1450">
                <a:solidFill>
                  <a:srgbClr val="333333"/>
                </a:solidFill>
                <a:highlight>
                  <a:srgbClr val="FFFFFF"/>
                </a:highlight>
              </a:rPr>
              <a:t> This parameter defines the level [%] of charge at the beginning of cycle (day/year, depending on the set up).</a:t>
            </a:r>
            <a:endParaRPr sz="1450">
              <a:solidFill>
                <a:srgbClr val="333333"/>
              </a:solidFill>
              <a:highlight>
                <a:srgbClr val="FFFFFF"/>
              </a:highlight>
            </a:endParaRPr>
          </a:p>
          <a:p>
            <a:pPr indent="0" lvl="0" marL="0" rtl="0" algn="l">
              <a:lnSpc>
                <a:spcPct val="108000"/>
              </a:lnSpc>
              <a:spcBef>
                <a:spcPts val="1000"/>
              </a:spcBef>
              <a:spcAft>
                <a:spcPts val="0"/>
              </a:spcAft>
              <a:buSzPts val="1400"/>
              <a:buNone/>
            </a:pPr>
            <a:r>
              <a:rPr lang="sv-SE" sz="1450">
                <a:solidFill>
                  <a:srgbClr val="333333"/>
                </a:solidFill>
                <a:highlight>
                  <a:srgbClr val="FFFFFF"/>
                </a:highlight>
              </a:rPr>
              <a:t> </a:t>
            </a:r>
            <a:r>
              <a:rPr b="1" lang="sv-SE" sz="1450">
                <a:solidFill>
                  <a:srgbClr val="333333"/>
                </a:solidFill>
                <a:highlight>
                  <a:srgbClr val="FFFFFF"/>
                </a:highlight>
              </a:rPr>
              <a:t>Optional parameters</a:t>
            </a:r>
            <a:endParaRPr sz="1450">
              <a:solidFill>
                <a:srgbClr val="333333"/>
              </a:solidFill>
              <a:highlight>
                <a:srgbClr val="FFFFFF"/>
              </a:highlight>
            </a:endParaRPr>
          </a:p>
          <a:p>
            <a:pPr indent="-298450" lvl="0" marL="457200" rtl="0" algn="l">
              <a:lnSpc>
                <a:spcPct val="108000"/>
              </a:lnSpc>
              <a:spcBef>
                <a:spcPts val="1000"/>
              </a:spcBef>
              <a:spcAft>
                <a:spcPts val="0"/>
              </a:spcAft>
              <a:buClr>
                <a:srgbClr val="333333"/>
              </a:buClr>
              <a:buSzPts val="1100"/>
              <a:buChar char="❏"/>
            </a:pPr>
            <a:r>
              <a:rPr b="1" lang="sv-SE" sz="1450">
                <a:solidFill>
                  <a:srgbClr val="333333"/>
                </a:solidFill>
                <a:highlight>
                  <a:srgbClr val="FFFFFF"/>
                </a:highlight>
              </a:rPr>
              <a:t>Residual Storage Capacity:</a:t>
            </a:r>
            <a:r>
              <a:rPr lang="sv-SE" sz="1450">
                <a:solidFill>
                  <a:srgbClr val="333333"/>
                </a:solidFill>
                <a:highlight>
                  <a:srgbClr val="FFFFFF"/>
                </a:highlight>
              </a:rPr>
              <a:t> This is used in a similar fashion with the residual capacity parameter for technologies, in case there are existing storage units.</a:t>
            </a:r>
            <a:endParaRPr sz="1450">
              <a:solidFill>
                <a:srgbClr val="333333"/>
              </a:solidFill>
              <a:highlight>
                <a:srgbClr val="FFFFFF"/>
              </a:highlight>
            </a:endParaRPr>
          </a:p>
          <a:p>
            <a:pPr indent="-298450" lvl="0" marL="457200" rtl="0" algn="l">
              <a:lnSpc>
                <a:spcPct val="108000"/>
              </a:lnSpc>
              <a:spcBef>
                <a:spcPts val="0"/>
              </a:spcBef>
              <a:spcAft>
                <a:spcPts val="0"/>
              </a:spcAft>
              <a:buClr>
                <a:srgbClr val="333333"/>
              </a:buClr>
              <a:buSzPts val="1100"/>
              <a:buChar char="❏"/>
            </a:pPr>
            <a:r>
              <a:rPr b="1" lang="sv-SE" sz="1450">
                <a:solidFill>
                  <a:srgbClr val="333333"/>
                </a:solidFill>
                <a:highlight>
                  <a:srgbClr val="FFFFFF"/>
                </a:highlight>
              </a:rPr>
              <a:t>Min Storage Charge:</a:t>
            </a:r>
            <a:r>
              <a:rPr lang="sv-SE" sz="1450">
                <a:solidFill>
                  <a:srgbClr val="333333"/>
                </a:solidFill>
                <a:highlight>
                  <a:srgbClr val="FFFFFF"/>
                </a:highlight>
              </a:rPr>
              <a:t> Default value is 0% but the user may increase to a different value.</a:t>
            </a:r>
            <a:endParaRPr sz="1450"/>
          </a:p>
        </p:txBody>
      </p:sp>
      <p:sp>
        <p:nvSpPr>
          <p:cNvPr id="605" name="Google Shape;605;g3dc49240aa4_0_486"/>
          <p:cNvSpPr txBox="1"/>
          <p:nvPr/>
        </p:nvSpPr>
        <p:spPr>
          <a:xfrm>
            <a:off x="11798300" y="6565900"/>
            <a:ext cx="393600" cy="292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fld id="{00000000-1234-1234-1234-123412341234}" type="slidenum">
              <a:rPr b="1" i="0" lang="sv-SE" sz="1000" u="none" cap="none" strike="noStrike">
                <a:solidFill>
                  <a:schemeClr val="lt1"/>
                </a:solidFill>
                <a:latin typeface="Arial"/>
                <a:ea typeface="Arial"/>
                <a:cs typeface="Arial"/>
                <a:sym typeface="Arial"/>
              </a:rPr>
              <a:t>‹#›</a:t>
            </a:fld>
            <a:endParaRPr b="1" i="0" sz="1000" u="none" cap="none" strike="noStrike">
              <a:solidFill>
                <a:schemeClr val="lt1"/>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0" name="Shape 610"/>
        <p:cNvGrpSpPr/>
        <p:nvPr/>
      </p:nvGrpSpPr>
      <p:grpSpPr>
        <a:xfrm>
          <a:off x="0" y="0"/>
          <a:ext cx="0" cy="0"/>
          <a:chOff x="0" y="0"/>
          <a:chExt cx="0" cy="0"/>
        </a:xfrm>
      </p:grpSpPr>
      <p:sp>
        <p:nvSpPr>
          <p:cNvPr id="611" name="Google Shape;611;g3dc49240aa4_0_492"/>
          <p:cNvSpPr txBox="1"/>
          <p:nvPr>
            <p:ph type="title"/>
          </p:nvPr>
        </p:nvSpPr>
        <p:spPr>
          <a:xfrm>
            <a:off x="468000" y="288000"/>
            <a:ext cx="10935000" cy="6840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r>
              <a:rPr lang="sv-SE" sz="2800">
                <a:solidFill>
                  <a:srgbClr val="FF0000"/>
                </a:solidFill>
                <a:latin typeface="Arial"/>
                <a:ea typeface="Arial"/>
                <a:cs typeface="Arial"/>
                <a:sym typeface="Arial"/>
              </a:rPr>
              <a:t>The Power System and its Reliability 1</a:t>
            </a:r>
            <a:endParaRPr sz="2800">
              <a:solidFill>
                <a:srgbClr val="FF0000"/>
              </a:solidFill>
            </a:endParaRPr>
          </a:p>
        </p:txBody>
      </p:sp>
      <p:sp>
        <p:nvSpPr>
          <p:cNvPr id="612" name="Google Shape;612;g3dc49240aa4_0_492"/>
          <p:cNvSpPr txBox="1"/>
          <p:nvPr/>
        </p:nvSpPr>
        <p:spPr>
          <a:xfrm>
            <a:off x="11798300" y="6565900"/>
            <a:ext cx="393600" cy="292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fld id="{00000000-1234-1234-1234-123412341234}" type="slidenum">
              <a:rPr b="1" i="0" lang="sv-SE" sz="1000" u="none" cap="none" strike="noStrike">
                <a:solidFill>
                  <a:schemeClr val="lt1"/>
                </a:solidFill>
                <a:latin typeface="Arial"/>
                <a:ea typeface="Arial"/>
                <a:cs typeface="Arial"/>
                <a:sym typeface="Arial"/>
              </a:rPr>
              <a:t>‹#›</a:t>
            </a:fld>
            <a:endParaRPr b="1" i="0" sz="1000" u="none" cap="none" strike="noStrike">
              <a:solidFill>
                <a:schemeClr val="lt1"/>
              </a:solidFill>
              <a:latin typeface="Arial"/>
              <a:ea typeface="Arial"/>
              <a:cs typeface="Arial"/>
              <a:sym typeface="Arial"/>
            </a:endParaRPr>
          </a:p>
        </p:txBody>
      </p:sp>
      <p:sp>
        <p:nvSpPr>
          <p:cNvPr id="613" name="Google Shape;613;g3dc49240aa4_0_492"/>
          <p:cNvSpPr txBox="1"/>
          <p:nvPr/>
        </p:nvSpPr>
        <p:spPr>
          <a:xfrm>
            <a:off x="504000" y="1080000"/>
            <a:ext cx="6826200" cy="5633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sv-SE" sz="1800" u="none" cap="none" strike="noStrike">
                <a:solidFill>
                  <a:schemeClr val="dk1"/>
                </a:solidFill>
                <a:latin typeface="Arial"/>
                <a:ea typeface="Arial"/>
                <a:cs typeface="Arial"/>
                <a:sym typeface="Arial"/>
              </a:rPr>
              <a:t>Reserve Margin</a:t>
            </a:r>
            <a:endParaRPr b="1"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1"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sv-SE" sz="1800" u="none" cap="none" strike="noStrike">
                <a:solidFill>
                  <a:schemeClr val="dk1"/>
                </a:solidFill>
                <a:latin typeface="Arial"/>
                <a:ea typeface="Arial"/>
                <a:cs typeface="Arial"/>
                <a:sym typeface="Arial"/>
              </a:rPr>
              <a:t>Systems must maintain </a:t>
            </a:r>
            <a:r>
              <a:rPr b="1" i="0" lang="sv-SE" sz="1800" u="none" cap="none" strike="noStrike">
                <a:solidFill>
                  <a:schemeClr val="dk1"/>
                </a:solidFill>
                <a:latin typeface="Arial"/>
                <a:ea typeface="Arial"/>
                <a:cs typeface="Arial"/>
                <a:sym typeface="Arial"/>
              </a:rPr>
              <a:t>extra capacity</a:t>
            </a:r>
            <a:r>
              <a:rPr b="0" i="0" lang="sv-SE" sz="1800" u="none" cap="none" strike="noStrike">
                <a:solidFill>
                  <a:schemeClr val="dk1"/>
                </a:solidFill>
                <a:latin typeface="Arial"/>
                <a:ea typeface="Arial"/>
                <a:cs typeface="Arial"/>
                <a:sym typeface="Arial"/>
              </a:rPr>
              <a:t> to meet </a:t>
            </a:r>
            <a:r>
              <a:rPr b="1" i="0" lang="sv-SE" sz="1800" u="none" cap="none" strike="noStrike">
                <a:solidFill>
                  <a:schemeClr val="dk1"/>
                </a:solidFill>
                <a:latin typeface="Arial"/>
                <a:ea typeface="Arial"/>
                <a:cs typeface="Arial"/>
                <a:sym typeface="Arial"/>
              </a:rPr>
              <a:t>unexpected peaks</a:t>
            </a:r>
            <a:r>
              <a:rPr b="0" i="0" lang="sv-SE" sz="1800" u="none" cap="none" strike="noStrike">
                <a:solidFill>
                  <a:schemeClr val="dk1"/>
                </a:solidFill>
                <a:latin typeface="Arial"/>
                <a:ea typeface="Arial"/>
                <a:cs typeface="Arial"/>
                <a:sym typeface="Arial"/>
              </a:rPr>
              <a:t> or outages.</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1"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sv-SE" sz="1800" u="none" cap="none" strike="noStrike">
                <a:solidFill>
                  <a:schemeClr val="dk1"/>
                </a:solidFill>
                <a:latin typeface="Arial"/>
                <a:ea typeface="Arial"/>
                <a:cs typeface="Arial"/>
                <a:sym typeface="Arial"/>
              </a:rPr>
              <a:t>Reserve margin</a:t>
            </a:r>
            <a:r>
              <a:rPr b="0" i="0" lang="sv-SE" sz="1800" u="none" cap="none" strike="noStrike">
                <a:solidFill>
                  <a:schemeClr val="dk1"/>
                </a:solidFill>
                <a:latin typeface="Arial"/>
                <a:ea typeface="Arial"/>
                <a:cs typeface="Arial"/>
                <a:sym typeface="Arial"/>
              </a:rPr>
              <a:t> = % extra capacity above peak demand (typically 15–20%).</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sv-SE" sz="1800" u="none" cap="none" strike="noStrike">
                <a:solidFill>
                  <a:schemeClr val="dk1"/>
                </a:solidFill>
                <a:latin typeface="Arial"/>
                <a:ea typeface="Arial"/>
                <a:cs typeface="Arial"/>
                <a:sym typeface="Arial"/>
              </a:rPr>
              <a:t>Higher variable renewable energy (VRE) shares increase </a:t>
            </a:r>
            <a:r>
              <a:rPr b="1" i="0" lang="sv-SE" sz="1800" u="none" cap="none" strike="noStrike">
                <a:solidFill>
                  <a:schemeClr val="dk1"/>
                </a:solidFill>
                <a:latin typeface="Arial"/>
                <a:ea typeface="Arial"/>
                <a:cs typeface="Arial"/>
                <a:sym typeface="Arial"/>
              </a:rPr>
              <a:t>uncertainty </a:t>
            </a:r>
            <a:r>
              <a:rPr b="0" i="0" lang="sv-SE" sz="1800" u="none" cap="none" strike="noStrike">
                <a:solidFill>
                  <a:schemeClr val="dk1"/>
                </a:solidFill>
                <a:latin typeface="Arial"/>
                <a:ea typeface="Arial"/>
                <a:cs typeface="Arial"/>
                <a:sym typeface="Arial"/>
              </a:rPr>
              <a:t>→ a larger reserve margin may be required, as VRE typically contributes less to firm capacity, while storage (e.g. batteries) can only provide partial support depending on duration and system conditions. This relates to long-term adequacy, while short-term reliability is addressed through operational reserves.</a:t>
            </a:r>
            <a:endParaRPr/>
          </a:p>
          <a:p>
            <a:pPr indent="0" lvl="0" marL="0" marR="0" rtl="0" algn="l">
              <a:lnSpc>
                <a:spcPct val="100000"/>
              </a:lnSpc>
              <a:spcBef>
                <a:spcPts val="0"/>
              </a:spcBef>
              <a:spcAft>
                <a:spcPts val="0"/>
              </a:spcAft>
              <a:buClr>
                <a:srgbClr val="000000"/>
              </a:buClr>
              <a:buSzPts val="1400"/>
              <a:buFont typeface="Arial"/>
              <a:buNone/>
            </a:pPr>
            <a:r>
              <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sv-SE" sz="1800" u="none" cap="none" strike="noStrike">
                <a:solidFill>
                  <a:schemeClr val="dk1"/>
                </a:solidFill>
                <a:latin typeface="Arial"/>
                <a:ea typeface="Arial"/>
                <a:cs typeface="Arial"/>
                <a:sym typeface="Arial"/>
              </a:rPr>
              <a:t>Reliability is often also assessed using the </a:t>
            </a:r>
            <a:r>
              <a:rPr b="1" i="0" lang="sv-SE" sz="1800" u="none" cap="none" strike="noStrike">
                <a:solidFill>
                  <a:schemeClr val="dk1"/>
                </a:solidFill>
                <a:latin typeface="Arial"/>
                <a:ea typeface="Arial"/>
                <a:cs typeface="Arial"/>
                <a:sym typeface="Arial"/>
              </a:rPr>
              <a:t>N-1 criterion</a:t>
            </a:r>
            <a:r>
              <a:rPr b="0" i="0" lang="sv-SE" sz="1800" u="none" cap="none" strike="noStrike">
                <a:solidFill>
                  <a:schemeClr val="dk1"/>
                </a:solidFill>
                <a:latin typeface="Arial"/>
                <a:ea typeface="Arial"/>
                <a:cs typeface="Arial"/>
                <a:sym typeface="Arial"/>
              </a:rPr>
              <a:t>, which requires the system to withstand the failure of a major component (e.g. a generator or transmission line) without loss of supply.</a:t>
            </a:r>
            <a:endParaRPr b="0" i="0" sz="1800" u="none" cap="none" strike="noStrike">
              <a:solidFill>
                <a:schemeClr val="dk1"/>
              </a:solidFill>
              <a:latin typeface="Arial"/>
              <a:ea typeface="Arial"/>
              <a:cs typeface="Arial"/>
              <a:sym typeface="Arial"/>
            </a:endParaRPr>
          </a:p>
          <a:p>
            <a:pPr indent="-139700" lvl="0" marL="228600" marR="0" rtl="0" algn="l">
              <a:lnSpc>
                <a:spcPct val="100000"/>
              </a:lnSpc>
              <a:spcBef>
                <a:spcPts val="0"/>
              </a:spcBef>
              <a:spcAft>
                <a:spcPts val="0"/>
              </a:spcAft>
              <a:buClr>
                <a:schemeClr val="dk1"/>
              </a:buClr>
              <a:buSzPts val="1400"/>
              <a:buFont typeface="Courier New"/>
              <a:buNone/>
            </a:pPr>
            <a:r>
              <a:t/>
            </a:r>
            <a:endParaRPr b="0" i="0" sz="1800" u="none" cap="none" strike="noStrike">
              <a:solidFill>
                <a:schemeClr val="dk1"/>
              </a:solidFill>
              <a:latin typeface="Arial"/>
              <a:ea typeface="Arial"/>
              <a:cs typeface="Arial"/>
              <a:sym typeface="Arial"/>
            </a:endParaRPr>
          </a:p>
          <a:p>
            <a:pPr indent="-133350" lvl="0" marL="228600" marR="0" rtl="0" algn="l">
              <a:lnSpc>
                <a:spcPct val="100000"/>
              </a:lnSpc>
              <a:spcBef>
                <a:spcPts val="0"/>
              </a:spcBef>
              <a:spcAft>
                <a:spcPts val="0"/>
              </a:spcAft>
              <a:buClr>
                <a:schemeClr val="dk1"/>
              </a:buClr>
              <a:buSzPts val="1500"/>
              <a:buFont typeface="Courier New"/>
              <a:buNone/>
            </a:pPr>
            <a:r>
              <a:t/>
            </a:r>
            <a:endParaRPr b="0" i="0" sz="1800" u="none" cap="none" strike="noStrike">
              <a:solidFill>
                <a:schemeClr val="dk1"/>
              </a:solidFill>
              <a:latin typeface="Arial"/>
              <a:ea typeface="Arial"/>
              <a:cs typeface="Arial"/>
              <a:sym typeface="Arial"/>
            </a:endParaRPr>
          </a:p>
        </p:txBody>
      </p:sp>
      <p:sp>
        <p:nvSpPr>
          <p:cNvPr id="614" name="Google Shape;614;g3dc49240aa4_0_492"/>
          <p:cNvSpPr txBox="1"/>
          <p:nvPr/>
        </p:nvSpPr>
        <p:spPr>
          <a:xfrm>
            <a:off x="7639537" y="2780194"/>
            <a:ext cx="1247100" cy="276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sv-SE" sz="1200" u="none" cap="none" strike="noStrike">
                <a:solidFill>
                  <a:schemeClr val="dk1"/>
                </a:solidFill>
                <a:latin typeface="Arial"/>
                <a:ea typeface="Arial"/>
                <a:cs typeface="Arial"/>
                <a:sym typeface="Arial"/>
              </a:rPr>
              <a:t>Peak demand</a:t>
            </a:r>
            <a:endParaRPr b="1" i="0" sz="1200" u="none" cap="none" strike="noStrike">
              <a:solidFill>
                <a:schemeClr val="dk1"/>
              </a:solidFill>
              <a:latin typeface="Arial"/>
              <a:ea typeface="Arial"/>
              <a:cs typeface="Arial"/>
              <a:sym typeface="Arial"/>
            </a:endParaRPr>
          </a:p>
        </p:txBody>
      </p:sp>
      <p:sp>
        <p:nvSpPr>
          <p:cNvPr id="615" name="Google Shape;615;g3dc49240aa4_0_492"/>
          <p:cNvSpPr txBox="1"/>
          <p:nvPr/>
        </p:nvSpPr>
        <p:spPr>
          <a:xfrm>
            <a:off x="7627369" y="1741485"/>
            <a:ext cx="3813600" cy="738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1" i="0" lang="sv-SE" sz="1400" u="none" cap="none" strike="noStrike">
                <a:solidFill>
                  <a:schemeClr val="dk1"/>
                </a:solidFill>
                <a:latin typeface="Arial"/>
                <a:ea typeface="Arial"/>
                <a:cs typeface="Arial"/>
                <a:sym typeface="Arial"/>
              </a:rPr>
              <a:t>Total capacity needed for the reserve margin</a:t>
            </a:r>
            <a:br>
              <a:rPr b="1" i="0" lang="sv-SE" sz="1400" u="none" cap="none" strike="noStrike">
                <a:solidFill>
                  <a:schemeClr val="dk1"/>
                </a:solidFill>
                <a:latin typeface="Arial"/>
                <a:ea typeface="Arial"/>
                <a:cs typeface="Arial"/>
                <a:sym typeface="Arial"/>
              </a:rPr>
            </a:br>
            <a:r>
              <a:rPr b="0" i="0" lang="sv-SE" sz="1400" u="none" cap="none" strike="noStrike">
                <a:solidFill>
                  <a:schemeClr val="dk1"/>
                </a:solidFill>
                <a:latin typeface="Arial"/>
                <a:ea typeface="Arial"/>
                <a:cs typeface="Arial"/>
                <a:sym typeface="Arial"/>
              </a:rPr>
              <a:t>        Note the wasted (Extra) Gas capacity</a:t>
            </a:r>
            <a:endParaRPr b="0" i="0" sz="1400" u="none" cap="none" strike="noStrike">
              <a:solidFill>
                <a:schemeClr val="dk1"/>
              </a:solidFill>
              <a:latin typeface="Arial"/>
              <a:ea typeface="Arial"/>
              <a:cs typeface="Arial"/>
              <a:sym typeface="Arial"/>
            </a:endParaRPr>
          </a:p>
        </p:txBody>
      </p:sp>
      <p:pic>
        <p:nvPicPr>
          <p:cNvPr id="616" name="Google Shape;616;g3dc49240aa4_0_492"/>
          <p:cNvPicPr preferRelativeResize="0"/>
          <p:nvPr/>
        </p:nvPicPr>
        <p:blipFill rotWithShape="1">
          <a:blip r:embed="rId3">
            <a:alphaModFix/>
          </a:blip>
          <a:srcRect b="0" l="0" r="0" t="0"/>
          <a:stretch/>
        </p:blipFill>
        <p:spPr>
          <a:xfrm>
            <a:off x="7745566" y="2918644"/>
            <a:ext cx="3695403" cy="2493327"/>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1" name="Shape 621"/>
        <p:cNvGrpSpPr/>
        <p:nvPr/>
      </p:nvGrpSpPr>
      <p:grpSpPr>
        <a:xfrm>
          <a:off x="0" y="0"/>
          <a:ext cx="0" cy="0"/>
          <a:chOff x="0" y="0"/>
          <a:chExt cx="0" cy="0"/>
        </a:xfrm>
      </p:grpSpPr>
      <p:sp>
        <p:nvSpPr>
          <p:cNvPr id="622" name="Google Shape;622;g3dc49240aa4_0_502"/>
          <p:cNvSpPr txBox="1"/>
          <p:nvPr>
            <p:ph type="title"/>
          </p:nvPr>
        </p:nvSpPr>
        <p:spPr>
          <a:xfrm>
            <a:off x="468000" y="288000"/>
            <a:ext cx="10935000" cy="6840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r>
              <a:rPr lang="sv-SE" sz="2800">
                <a:solidFill>
                  <a:srgbClr val="FF0000"/>
                </a:solidFill>
                <a:latin typeface="Arial"/>
                <a:ea typeface="Arial"/>
                <a:cs typeface="Arial"/>
                <a:sym typeface="Arial"/>
              </a:rPr>
              <a:t>The Power System and its Reliability 2</a:t>
            </a:r>
            <a:endParaRPr sz="2800">
              <a:solidFill>
                <a:srgbClr val="FF0000"/>
              </a:solidFill>
            </a:endParaRPr>
          </a:p>
        </p:txBody>
      </p:sp>
      <p:sp>
        <p:nvSpPr>
          <p:cNvPr id="623" name="Google Shape;623;g3dc49240aa4_0_502"/>
          <p:cNvSpPr txBox="1"/>
          <p:nvPr/>
        </p:nvSpPr>
        <p:spPr>
          <a:xfrm>
            <a:off x="11798300" y="6565900"/>
            <a:ext cx="393600" cy="292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fld id="{00000000-1234-1234-1234-123412341234}" type="slidenum">
              <a:rPr b="1" i="0" lang="sv-SE" sz="1000" u="none" cap="none" strike="noStrike">
                <a:solidFill>
                  <a:schemeClr val="lt1"/>
                </a:solidFill>
                <a:latin typeface="Arial"/>
                <a:ea typeface="Arial"/>
                <a:cs typeface="Arial"/>
                <a:sym typeface="Arial"/>
              </a:rPr>
              <a:t>‹#›</a:t>
            </a:fld>
            <a:endParaRPr b="1" i="0" sz="1000" u="none" cap="none" strike="noStrike">
              <a:solidFill>
                <a:schemeClr val="lt1"/>
              </a:solidFill>
              <a:latin typeface="Arial"/>
              <a:ea typeface="Arial"/>
              <a:cs typeface="Arial"/>
              <a:sym typeface="Arial"/>
            </a:endParaRPr>
          </a:p>
        </p:txBody>
      </p:sp>
      <p:pic>
        <p:nvPicPr>
          <p:cNvPr id="624" name="Google Shape;624;g3dc49240aa4_0_502"/>
          <p:cNvPicPr preferRelativeResize="0"/>
          <p:nvPr/>
        </p:nvPicPr>
        <p:blipFill rotWithShape="1">
          <a:blip r:embed="rId3">
            <a:alphaModFix/>
          </a:blip>
          <a:srcRect b="0" l="0" r="0" t="0"/>
          <a:stretch/>
        </p:blipFill>
        <p:spPr>
          <a:xfrm>
            <a:off x="6998039" y="1256291"/>
            <a:ext cx="4687143" cy="2613959"/>
          </a:xfrm>
          <a:prstGeom prst="rect">
            <a:avLst/>
          </a:prstGeom>
          <a:noFill/>
          <a:ln>
            <a:noFill/>
          </a:ln>
        </p:spPr>
      </p:pic>
      <p:sp>
        <p:nvSpPr>
          <p:cNvPr id="625" name="Google Shape;625;g3dc49240aa4_0_502"/>
          <p:cNvSpPr txBox="1"/>
          <p:nvPr/>
        </p:nvSpPr>
        <p:spPr>
          <a:xfrm>
            <a:off x="468000" y="1183512"/>
            <a:ext cx="6190200" cy="5330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sv-SE" sz="1800" u="none" cap="none" strike="noStrike">
                <a:solidFill>
                  <a:schemeClr val="dk1"/>
                </a:solidFill>
                <a:latin typeface="Arial"/>
                <a:ea typeface="Arial"/>
                <a:cs typeface="Arial"/>
                <a:sym typeface="Arial"/>
              </a:rPr>
              <a:t>There are two major ways used to set up </a:t>
            </a:r>
            <a:r>
              <a:rPr b="1" i="0" lang="sv-SE" sz="1800" u="none" cap="none" strike="noStrike">
                <a:solidFill>
                  <a:schemeClr val="dk1"/>
                </a:solidFill>
                <a:latin typeface="Arial"/>
                <a:ea typeface="Arial"/>
                <a:cs typeface="Arial"/>
                <a:sym typeface="Arial"/>
              </a:rPr>
              <a:t>Reserve Margin</a:t>
            </a:r>
            <a:r>
              <a:rPr b="0" i="0" lang="sv-SE" sz="1800" u="none" cap="none" strike="noStrike">
                <a:solidFill>
                  <a:schemeClr val="dk1"/>
                </a:solidFill>
                <a:latin typeface="Arial"/>
                <a:ea typeface="Arial"/>
                <a:cs typeface="Arial"/>
                <a:sym typeface="Arial"/>
              </a:rPr>
              <a:t> in the CLEWs++ concept:</a:t>
            </a:r>
            <a:endParaRPr/>
          </a:p>
          <a:p>
            <a:pPr indent="0" lvl="0" marL="0" marR="0" rtl="0" algn="l">
              <a:lnSpc>
                <a:spcPct val="100000"/>
              </a:lnSpc>
              <a:spcBef>
                <a:spcPts val="0"/>
              </a:spcBef>
              <a:spcAft>
                <a:spcPts val="0"/>
              </a:spcAft>
              <a:buClr>
                <a:srgbClr val="000000"/>
              </a:buClr>
              <a:buSzPts val="1400"/>
              <a:buFont typeface="Arial"/>
              <a:buNone/>
            </a:pPr>
            <a:r>
              <a:t/>
            </a:r>
            <a:endParaRPr b="0" i="0" sz="1800" u="none" cap="none" strike="noStrike">
              <a:solidFill>
                <a:schemeClr val="dk1"/>
              </a:solidFill>
              <a:latin typeface="Arial"/>
              <a:ea typeface="Arial"/>
              <a:cs typeface="Arial"/>
              <a:sym typeface="Arial"/>
            </a:endParaRPr>
          </a:p>
          <a:p>
            <a:pPr indent="-304800" lvl="0" marL="457200" marR="0" rtl="0" algn="l">
              <a:lnSpc>
                <a:spcPct val="100000"/>
              </a:lnSpc>
              <a:spcBef>
                <a:spcPts val="0"/>
              </a:spcBef>
              <a:spcAft>
                <a:spcPts val="0"/>
              </a:spcAft>
              <a:buClr>
                <a:srgbClr val="000000"/>
              </a:buClr>
              <a:buSzPts val="1200"/>
              <a:buFont typeface="Arial"/>
              <a:buAutoNum type="arabicPeriod"/>
            </a:pPr>
            <a:r>
              <a:rPr b="0" i="0" lang="sv-SE" sz="1800" u="none" cap="none" strike="noStrike">
                <a:solidFill>
                  <a:schemeClr val="dk1"/>
                </a:solidFill>
                <a:latin typeface="Arial"/>
                <a:ea typeface="Arial"/>
                <a:cs typeface="Arial"/>
                <a:sym typeface="Arial"/>
              </a:rPr>
              <a:t>By setting up a User-Defined Constraint (</a:t>
            </a:r>
            <a:r>
              <a:rPr b="1" i="0" lang="sv-SE" sz="1800" u="none" cap="none" strike="noStrike">
                <a:solidFill>
                  <a:schemeClr val="dk1"/>
                </a:solidFill>
                <a:latin typeface="Arial"/>
                <a:ea typeface="Arial"/>
                <a:cs typeface="Arial"/>
                <a:sym typeface="Arial"/>
              </a:rPr>
              <a:t>UDC) </a:t>
            </a:r>
            <a:r>
              <a:rPr b="0" i="0" lang="sv-SE" sz="1800" u="none" cap="none" strike="noStrike">
                <a:solidFill>
                  <a:schemeClr val="dk1"/>
                </a:solidFill>
                <a:latin typeface="Arial"/>
                <a:ea typeface="Arial"/>
                <a:cs typeface="Arial"/>
                <a:sym typeface="Arial"/>
              </a:rPr>
              <a:t>which determines a minimum </a:t>
            </a:r>
            <a:r>
              <a:rPr b="1" i="0" lang="sv-SE" sz="1800" u="none" cap="none" strike="noStrike">
                <a:solidFill>
                  <a:schemeClr val="dk1"/>
                </a:solidFill>
                <a:latin typeface="Arial"/>
                <a:ea typeface="Arial"/>
                <a:cs typeface="Arial"/>
                <a:sym typeface="Arial"/>
              </a:rPr>
              <a:t>ratio of the total firm capacity and the capacity needed to meet peak</a:t>
            </a:r>
            <a:endParaRPr/>
          </a:p>
          <a:p>
            <a:pPr indent="0" lvl="0" marL="152400" marR="0" rtl="0" algn="l">
              <a:lnSpc>
                <a:spcPct val="100000"/>
              </a:lnSpc>
              <a:spcBef>
                <a:spcPts val="0"/>
              </a:spcBef>
              <a:spcAft>
                <a:spcPts val="0"/>
              </a:spcAft>
              <a:buNone/>
            </a:pPr>
            <a:r>
              <a:t/>
            </a:r>
            <a:endParaRPr b="1" i="0" sz="1800" u="none" cap="none" strike="noStrike">
              <a:solidFill>
                <a:schemeClr val="dk1"/>
              </a:solidFill>
              <a:latin typeface="Arial"/>
              <a:ea typeface="Arial"/>
              <a:cs typeface="Arial"/>
              <a:sym typeface="Arial"/>
            </a:endParaRPr>
          </a:p>
          <a:p>
            <a:pPr indent="-298450" lvl="0" marL="450850" marR="0" rtl="0" algn="l">
              <a:lnSpc>
                <a:spcPct val="115000"/>
              </a:lnSpc>
              <a:spcBef>
                <a:spcPts val="0"/>
              </a:spcBef>
              <a:spcAft>
                <a:spcPts val="0"/>
              </a:spcAft>
              <a:buClr>
                <a:schemeClr val="dk1"/>
              </a:buClr>
              <a:buSzPts val="1200"/>
              <a:buFont typeface="Arial"/>
              <a:buAutoNum type="arabicPeriod"/>
            </a:pPr>
            <a:r>
              <a:rPr b="0" i="0" lang="sv-SE" sz="1800" u="none" cap="none" strike="noStrike">
                <a:solidFill>
                  <a:schemeClr val="dk1"/>
                </a:solidFill>
                <a:latin typeface="Arial"/>
                <a:ea typeface="Arial"/>
                <a:cs typeface="Arial"/>
                <a:sym typeface="Arial"/>
              </a:rPr>
              <a:t>By introducing a </a:t>
            </a:r>
            <a:r>
              <a:rPr b="1" i="0" lang="sv-SE" sz="1800" u="none" cap="none" strike="noStrike">
                <a:solidFill>
                  <a:schemeClr val="dk1"/>
                </a:solidFill>
                <a:latin typeface="Arial"/>
                <a:ea typeface="Arial"/>
                <a:cs typeface="Arial"/>
                <a:sym typeface="Arial"/>
              </a:rPr>
              <a:t>short time period (e.g. 1–10 days) in which variable renewables and storage are assumed to be unavailable</a:t>
            </a:r>
            <a:r>
              <a:rPr b="0" i="0" lang="sv-SE" sz="1800" u="none" cap="none" strike="noStrike">
                <a:solidFill>
                  <a:schemeClr val="dk1"/>
                </a:solidFill>
                <a:latin typeface="Arial"/>
                <a:ea typeface="Arial"/>
                <a:cs typeface="Arial"/>
                <a:sym typeface="Arial"/>
              </a:rPr>
              <a:t>, while demand remains at peak levels, the model is required to rely on firm generation technologies. This approach reflects situations where weather-dependent generation is low and stored energy is insufficient, ensuring that the system includes enough reliable capacity to meet demand under such conditions.</a:t>
            </a:r>
            <a:endParaRPr b="0" i="0" sz="1800" u="none" cap="none" strike="noStrike">
              <a:solidFill>
                <a:schemeClr val="dk1"/>
              </a:solidFill>
              <a:latin typeface="Arial"/>
              <a:ea typeface="Arial"/>
              <a:cs typeface="Arial"/>
              <a:sym typeface="Arial"/>
            </a:endParaRPr>
          </a:p>
          <a:p>
            <a:pPr indent="-133350" lvl="0" marL="228600" marR="0" rtl="0" algn="l">
              <a:lnSpc>
                <a:spcPct val="100000"/>
              </a:lnSpc>
              <a:spcBef>
                <a:spcPts val="1200"/>
              </a:spcBef>
              <a:spcAft>
                <a:spcPts val="0"/>
              </a:spcAft>
              <a:buClr>
                <a:schemeClr val="dk1"/>
              </a:buClr>
              <a:buSzPts val="1500"/>
              <a:buFont typeface="Courier New"/>
              <a:buNone/>
            </a:pPr>
            <a:r>
              <a:t/>
            </a:r>
            <a:endParaRPr b="0" i="0" sz="1800" u="none" cap="none" strike="noStrike">
              <a:solidFill>
                <a:schemeClr val="dk1"/>
              </a:solidFill>
              <a:latin typeface="Arial"/>
              <a:ea typeface="Arial"/>
              <a:cs typeface="Arial"/>
              <a:sym typeface="Arial"/>
            </a:endParaRPr>
          </a:p>
        </p:txBody>
      </p:sp>
      <p:sp>
        <p:nvSpPr>
          <p:cNvPr id="626" name="Google Shape;626;g3dc49240aa4_0_502"/>
          <p:cNvSpPr txBox="1"/>
          <p:nvPr/>
        </p:nvSpPr>
        <p:spPr>
          <a:xfrm>
            <a:off x="8120418" y="4332768"/>
            <a:ext cx="3678000" cy="22332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400"/>
              <a:buFont typeface="Arial"/>
              <a:buNone/>
            </a:pPr>
            <a:r>
              <a:rPr b="0" i="0" lang="sv-SE" sz="1400" u="none" cap="none" strike="noStrike">
                <a:solidFill>
                  <a:srgbClr val="000000"/>
                </a:solidFill>
                <a:latin typeface="Arial"/>
                <a:ea typeface="Arial"/>
                <a:cs typeface="Arial"/>
                <a:sym typeface="Arial"/>
              </a:rPr>
              <a:t>Note: “This slide focuses on reserve margin. Other reliability aspects such as spinning reserves, frequency control, inertia, and ramping constraints are typically analysed using dedicated power system models and are usually not explicitly represented in the CLEWs++ framework.</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1" name="Shape 631"/>
        <p:cNvGrpSpPr/>
        <p:nvPr/>
      </p:nvGrpSpPr>
      <p:grpSpPr>
        <a:xfrm>
          <a:off x="0" y="0"/>
          <a:ext cx="0" cy="0"/>
          <a:chOff x="0" y="0"/>
          <a:chExt cx="0" cy="0"/>
        </a:xfrm>
      </p:grpSpPr>
      <p:sp>
        <p:nvSpPr>
          <p:cNvPr id="632" name="Google Shape;632;g3dc49240aa4_0_511"/>
          <p:cNvSpPr txBox="1"/>
          <p:nvPr/>
        </p:nvSpPr>
        <p:spPr>
          <a:xfrm>
            <a:off x="11798300" y="6565900"/>
            <a:ext cx="393600" cy="292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fld id="{00000000-1234-1234-1234-123412341234}" type="slidenum">
              <a:rPr b="1" i="0" lang="sv-SE" sz="1000" u="none" cap="none" strike="noStrike">
                <a:solidFill>
                  <a:schemeClr val="lt1"/>
                </a:solidFill>
                <a:latin typeface="Arial"/>
                <a:ea typeface="Arial"/>
                <a:cs typeface="Arial"/>
                <a:sym typeface="Arial"/>
              </a:rPr>
              <a:t>‹#›</a:t>
            </a:fld>
            <a:endParaRPr b="1" i="0" sz="1000" u="none" cap="none" strike="noStrike">
              <a:solidFill>
                <a:schemeClr val="lt1"/>
              </a:solidFill>
              <a:latin typeface="Arial"/>
              <a:ea typeface="Arial"/>
              <a:cs typeface="Arial"/>
              <a:sym typeface="Arial"/>
            </a:endParaRPr>
          </a:p>
        </p:txBody>
      </p:sp>
      <p:sp>
        <p:nvSpPr>
          <p:cNvPr id="633" name="Google Shape;633;g3dc49240aa4_0_511"/>
          <p:cNvSpPr txBox="1"/>
          <p:nvPr>
            <p:ph type="title"/>
          </p:nvPr>
        </p:nvSpPr>
        <p:spPr>
          <a:xfrm>
            <a:off x="468000" y="288000"/>
            <a:ext cx="10515600" cy="6840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Helvetica Neue"/>
              <a:buNone/>
            </a:pPr>
            <a:r>
              <a:rPr lang="sv-SE">
                <a:solidFill>
                  <a:srgbClr val="FF0000"/>
                </a:solidFill>
              </a:rPr>
              <a:t>Key considerations in the power sector</a:t>
            </a:r>
            <a:endParaRPr sz="2800">
              <a:solidFill>
                <a:srgbClr val="FF0000"/>
              </a:solidFill>
            </a:endParaRPr>
          </a:p>
        </p:txBody>
      </p:sp>
      <p:sp>
        <p:nvSpPr>
          <p:cNvPr id="634" name="Google Shape;634;g3dc49240aa4_0_511"/>
          <p:cNvSpPr/>
          <p:nvPr/>
        </p:nvSpPr>
        <p:spPr>
          <a:xfrm>
            <a:off x="357175" y="1436532"/>
            <a:ext cx="3214800" cy="2207400"/>
          </a:xfrm>
          <a:prstGeom prst="roundRect">
            <a:avLst>
              <a:gd fmla="val 16667" name="adj"/>
            </a:avLst>
          </a:prstGeom>
          <a:solidFill>
            <a:schemeClr val="accent1"/>
          </a:solidFill>
          <a:ln cap="flat" cmpd="sng" w="25400">
            <a:solidFill>
              <a:srgbClr val="000D2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0" i="0" lang="sv-SE" sz="1400" u="none" cap="none" strike="noStrike">
                <a:solidFill>
                  <a:schemeClr val="lt1"/>
                </a:solidFill>
                <a:latin typeface="Arial"/>
                <a:ea typeface="Arial"/>
                <a:cs typeface="Arial"/>
                <a:sym typeface="Arial"/>
              </a:rPr>
              <a:t>The power sector is the most </a:t>
            </a:r>
            <a:r>
              <a:rPr b="1" i="0" lang="sv-SE" sz="1400" u="none" cap="none" strike="noStrike">
                <a:solidFill>
                  <a:schemeClr val="lt1"/>
                </a:solidFill>
                <a:latin typeface="Arial"/>
                <a:ea typeface="Arial"/>
                <a:cs typeface="Arial"/>
                <a:sym typeface="Arial"/>
              </a:rPr>
              <a:t>dependent one on having an adequate sub-annual temporal resolution</a:t>
            </a:r>
            <a:r>
              <a:rPr b="0" i="0" lang="sv-SE" sz="1400" u="none" cap="none" strike="noStrike">
                <a:solidFill>
                  <a:schemeClr val="lt1"/>
                </a:solidFill>
                <a:latin typeface="Arial"/>
                <a:ea typeface="Arial"/>
                <a:cs typeface="Arial"/>
                <a:sym typeface="Arial"/>
              </a:rPr>
              <a:t>. The current version of the MDI features </a:t>
            </a:r>
            <a:r>
              <a:rPr b="1" i="0" lang="sv-SE" sz="1400" u="none" cap="none" strike="noStrike">
                <a:solidFill>
                  <a:schemeClr val="lt1"/>
                </a:solidFill>
                <a:latin typeface="Arial"/>
                <a:ea typeface="Arial"/>
                <a:cs typeface="Arial"/>
                <a:sym typeface="Arial"/>
              </a:rPr>
              <a:t>4h daily brackets</a:t>
            </a:r>
            <a:r>
              <a:rPr b="0" i="0" lang="sv-SE" sz="1400" u="none" cap="none" strike="noStrike">
                <a:solidFill>
                  <a:schemeClr val="lt1"/>
                </a:solidFill>
                <a:latin typeface="Arial"/>
                <a:ea typeface="Arial"/>
                <a:cs typeface="Arial"/>
                <a:sym typeface="Arial"/>
              </a:rPr>
              <a:t>, while future versions will allow for </a:t>
            </a:r>
            <a:r>
              <a:rPr b="1" i="0" lang="sv-SE" sz="1400" u="none" cap="none" strike="noStrike">
                <a:solidFill>
                  <a:schemeClr val="lt1"/>
                </a:solidFill>
                <a:latin typeface="Arial"/>
                <a:ea typeface="Arial"/>
                <a:cs typeface="Arial"/>
                <a:sym typeface="Arial"/>
              </a:rPr>
              <a:t>user-defined time-slices</a:t>
            </a:r>
            <a:r>
              <a:rPr b="0" i="0" lang="sv-SE" sz="1400" u="none" cap="none" strike="noStrike">
                <a:solidFill>
                  <a:schemeClr val="lt1"/>
                </a:solidFill>
                <a:latin typeface="Arial"/>
                <a:ea typeface="Arial"/>
                <a:cs typeface="Arial"/>
                <a:sym typeface="Arial"/>
              </a:rPr>
              <a:t>.</a:t>
            </a:r>
            <a:endParaRPr b="1" i="0" sz="1400" u="none" cap="none" strike="noStrike">
              <a:solidFill>
                <a:schemeClr val="lt1"/>
              </a:solidFill>
              <a:latin typeface="Arial"/>
              <a:ea typeface="Arial"/>
              <a:cs typeface="Arial"/>
              <a:sym typeface="Arial"/>
            </a:endParaRPr>
          </a:p>
        </p:txBody>
      </p:sp>
      <p:sp>
        <p:nvSpPr>
          <p:cNvPr id="635" name="Google Shape;635;g3dc49240aa4_0_511"/>
          <p:cNvSpPr/>
          <p:nvPr/>
        </p:nvSpPr>
        <p:spPr>
          <a:xfrm>
            <a:off x="3769931" y="1425907"/>
            <a:ext cx="4468500" cy="2217900"/>
          </a:xfrm>
          <a:prstGeom prst="roundRect">
            <a:avLst>
              <a:gd fmla="val 16667" name="adj"/>
            </a:avLst>
          </a:prstGeom>
          <a:solidFill>
            <a:srgbClr val="506CC9"/>
          </a:solidFill>
          <a:ln cap="flat" cmpd="sng" w="25400">
            <a:solidFill>
              <a:srgbClr val="000D2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1000"/>
              </a:spcBef>
              <a:spcAft>
                <a:spcPts val="0"/>
              </a:spcAft>
              <a:buClr>
                <a:srgbClr val="000000"/>
              </a:buClr>
              <a:buSzPts val="1000"/>
              <a:buFont typeface="Arial"/>
              <a:buNone/>
            </a:pPr>
            <a:r>
              <a:t/>
            </a:r>
            <a:endParaRPr b="1" i="0" sz="14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0" i="0" lang="sv-SE" sz="1400" u="none" cap="none" strike="noStrike">
                <a:solidFill>
                  <a:schemeClr val="lt1"/>
                </a:solidFill>
                <a:latin typeface="Arial"/>
                <a:ea typeface="Arial"/>
                <a:cs typeface="Arial"/>
                <a:sym typeface="Arial"/>
              </a:rPr>
              <a:t>The </a:t>
            </a:r>
            <a:r>
              <a:rPr b="1" i="0" lang="sv-SE" sz="1400" u="none" cap="none" strike="noStrike">
                <a:solidFill>
                  <a:schemeClr val="lt1"/>
                </a:solidFill>
                <a:latin typeface="Arial"/>
                <a:ea typeface="Arial"/>
                <a:cs typeface="Arial"/>
                <a:sym typeface="Arial"/>
              </a:rPr>
              <a:t>utilisation rate</a:t>
            </a:r>
            <a:r>
              <a:rPr b="0" i="0" lang="sv-SE" sz="1400" u="none" cap="none" strike="noStrike">
                <a:solidFill>
                  <a:schemeClr val="lt1"/>
                </a:solidFill>
                <a:latin typeface="Arial"/>
                <a:ea typeface="Arial"/>
                <a:cs typeface="Arial"/>
                <a:sym typeface="Arial"/>
              </a:rPr>
              <a:t> is typically determined endogenously by the model. The user, however, must specify the </a:t>
            </a:r>
            <a:r>
              <a:rPr b="1" i="0" lang="sv-SE" sz="1400" u="none" cap="none" strike="noStrike">
                <a:solidFill>
                  <a:schemeClr val="lt1"/>
                </a:solidFill>
                <a:latin typeface="Arial"/>
                <a:ea typeface="Arial"/>
                <a:cs typeface="Arial"/>
                <a:sym typeface="Arial"/>
              </a:rPr>
              <a:t>capacity factor for renewable technologies</a:t>
            </a:r>
            <a:r>
              <a:rPr b="0" i="0" lang="sv-SE" sz="1400" u="none" cap="none" strike="noStrike">
                <a:solidFill>
                  <a:schemeClr val="lt1"/>
                </a:solidFill>
                <a:latin typeface="Arial"/>
                <a:ea typeface="Arial"/>
                <a:cs typeface="Arial"/>
                <a:sym typeface="Arial"/>
              </a:rPr>
              <a:t> (which acts as an upper bound on utilisation), the </a:t>
            </a:r>
            <a:r>
              <a:rPr b="1" i="0" lang="sv-SE" sz="1400" u="none" cap="none" strike="noStrike">
                <a:solidFill>
                  <a:schemeClr val="lt1"/>
                </a:solidFill>
                <a:latin typeface="Arial"/>
                <a:ea typeface="Arial"/>
                <a:cs typeface="Arial"/>
                <a:sym typeface="Arial"/>
              </a:rPr>
              <a:t>availability factor for all power generation technologies</a:t>
            </a:r>
            <a:r>
              <a:rPr b="0" i="0" lang="sv-SE" sz="1400" u="none" cap="none" strike="noStrike">
                <a:solidFill>
                  <a:schemeClr val="lt1"/>
                </a:solidFill>
                <a:latin typeface="Arial"/>
                <a:ea typeface="Arial"/>
                <a:cs typeface="Arial"/>
                <a:sym typeface="Arial"/>
              </a:rPr>
              <a:t> (which in many cases can be assumed to be 100%), and a </a:t>
            </a:r>
            <a:r>
              <a:rPr b="1" i="0" lang="sv-SE" sz="1400" u="none" cap="none" strike="noStrike">
                <a:solidFill>
                  <a:schemeClr val="lt1"/>
                </a:solidFill>
                <a:latin typeface="Arial"/>
                <a:ea typeface="Arial"/>
                <a:cs typeface="Arial"/>
                <a:sym typeface="Arial"/>
              </a:rPr>
              <a:t>minimum utilisation rate</a:t>
            </a:r>
            <a:r>
              <a:rPr b="0" i="0" lang="sv-SE" sz="1400" u="none" cap="none" strike="noStrike">
                <a:solidFill>
                  <a:schemeClr val="lt1"/>
                </a:solidFill>
                <a:latin typeface="Arial"/>
                <a:ea typeface="Arial"/>
                <a:cs typeface="Arial"/>
                <a:sym typeface="Arial"/>
              </a:rPr>
              <a:t> (defined through a UDC) for certain thermal power plants such as coal and nuclear.</a:t>
            </a:r>
            <a:endParaRPr b="1" i="0" sz="1400" u="none" cap="none" strike="noStrike">
              <a:solidFill>
                <a:srgbClr val="000000"/>
              </a:solidFill>
              <a:latin typeface="Arial"/>
              <a:ea typeface="Arial"/>
              <a:cs typeface="Arial"/>
              <a:sym typeface="Arial"/>
            </a:endParaRPr>
          </a:p>
          <a:p>
            <a:pPr indent="0" lvl="0" marL="0" marR="0" rtl="0" algn="ctr">
              <a:lnSpc>
                <a:spcPct val="100000"/>
              </a:lnSpc>
              <a:spcBef>
                <a:spcPts val="100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636" name="Google Shape;636;g3dc49240aa4_0_511"/>
          <p:cNvSpPr/>
          <p:nvPr/>
        </p:nvSpPr>
        <p:spPr>
          <a:xfrm>
            <a:off x="8436425" y="1425907"/>
            <a:ext cx="3104400" cy="2207400"/>
          </a:xfrm>
          <a:prstGeom prst="roundRect">
            <a:avLst>
              <a:gd fmla="val 16667" name="adj"/>
            </a:avLst>
          </a:prstGeom>
          <a:solidFill>
            <a:srgbClr val="634C9E"/>
          </a:solidFill>
          <a:ln cap="flat" cmpd="sng" w="25400">
            <a:solidFill>
              <a:srgbClr val="000D2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0" i="0" lang="sv-SE" sz="1400" u="none" cap="none" strike="noStrike">
                <a:solidFill>
                  <a:schemeClr val="lt1"/>
                </a:solidFill>
                <a:latin typeface="Arial"/>
                <a:ea typeface="Arial"/>
                <a:cs typeface="Arial"/>
                <a:sym typeface="Arial"/>
              </a:rPr>
              <a:t>In most other sectors, the </a:t>
            </a:r>
            <a:r>
              <a:rPr b="1" i="0" lang="sv-SE" sz="1400" u="none" cap="none" strike="noStrike">
                <a:solidFill>
                  <a:schemeClr val="lt1"/>
                </a:solidFill>
                <a:latin typeface="Arial"/>
                <a:ea typeface="Arial"/>
                <a:cs typeface="Arial"/>
                <a:sym typeface="Arial"/>
              </a:rPr>
              <a:t>existing capacity profile</a:t>
            </a:r>
            <a:r>
              <a:rPr b="0" i="0" lang="sv-SE" sz="1400" u="none" cap="none" strike="noStrike">
                <a:solidFill>
                  <a:schemeClr val="lt1"/>
                </a:solidFill>
                <a:latin typeface="Arial"/>
                <a:ea typeface="Arial"/>
                <a:cs typeface="Arial"/>
                <a:sym typeface="Arial"/>
              </a:rPr>
              <a:t> is both largely unknown and less critical. In the power sector, however, data on power plant commissioning dates typically exists and should be used to improve the representation of the vintage capacity profile.</a:t>
            </a:r>
            <a:endParaRPr b="1" i="0" sz="1400" u="none" cap="none" strike="noStrike">
              <a:solidFill>
                <a:schemeClr val="lt1"/>
              </a:solidFill>
              <a:latin typeface="Arial"/>
              <a:ea typeface="Arial"/>
              <a:cs typeface="Arial"/>
              <a:sym typeface="Arial"/>
            </a:endParaRPr>
          </a:p>
        </p:txBody>
      </p:sp>
      <p:sp>
        <p:nvSpPr>
          <p:cNvPr id="637" name="Google Shape;637;g3dc49240aa4_0_511"/>
          <p:cNvSpPr/>
          <p:nvPr/>
        </p:nvSpPr>
        <p:spPr>
          <a:xfrm>
            <a:off x="5731925" y="4152465"/>
            <a:ext cx="5808900" cy="2321400"/>
          </a:xfrm>
          <a:prstGeom prst="roundRect">
            <a:avLst>
              <a:gd fmla="val 16667" name="adj"/>
            </a:avLst>
          </a:prstGeom>
          <a:solidFill>
            <a:srgbClr val="38761D"/>
          </a:solidFill>
          <a:ln cap="flat" cmpd="sng" w="25400">
            <a:solidFill>
              <a:srgbClr val="000D2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1" i="0" lang="sv-SE" sz="1400" u="none" cap="none" strike="noStrike">
                <a:solidFill>
                  <a:schemeClr val="lt1"/>
                </a:solidFill>
                <a:latin typeface="Arial"/>
                <a:ea typeface="Arial"/>
                <a:cs typeface="Arial"/>
                <a:sym typeface="Arial"/>
              </a:rPr>
              <a:t>OSeMOSYS</a:t>
            </a:r>
            <a:r>
              <a:rPr b="0" i="0" lang="sv-SE" sz="1400" u="none" cap="none" strike="noStrike">
                <a:solidFill>
                  <a:schemeClr val="lt1"/>
                </a:solidFill>
                <a:latin typeface="Arial"/>
                <a:ea typeface="Arial"/>
                <a:cs typeface="Arial"/>
                <a:sym typeface="Arial"/>
              </a:rPr>
              <a:t>, in its current form, is designed for </a:t>
            </a:r>
            <a:r>
              <a:rPr b="1" i="0" lang="sv-SE" sz="1400" u="none" cap="none" strike="noStrike">
                <a:solidFill>
                  <a:schemeClr val="lt1"/>
                </a:solidFill>
                <a:latin typeface="Arial"/>
                <a:ea typeface="Arial"/>
                <a:cs typeface="Arial"/>
                <a:sym typeface="Arial"/>
              </a:rPr>
              <a:t>whole energy system and CLEWs modelling</a:t>
            </a:r>
            <a:r>
              <a:rPr b="0" i="0" lang="sv-SE" sz="1400" u="none" cap="none" strike="noStrike">
                <a:solidFill>
                  <a:schemeClr val="lt1"/>
                </a:solidFill>
                <a:latin typeface="Arial"/>
                <a:ea typeface="Arial"/>
                <a:cs typeface="Arial"/>
                <a:sym typeface="Arial"/>
              </a:rPr>
              <a:t>. This type of modelling can deliver high-quality results in terms of power sector </a:t>
            </a:r>
            <a:r>
              <a:rPr b="1" i="0" lang="sv-SE" sz="1400" u="none" cap="none" strike="noStrike">
                <a:solidFill>
                  <a:schemeClr val="lt1"/>
                </a:solidFill>
                <a:latin typeface="Arial"/>
                <a:ea typeface="Arial"/>
                <a:cs typeface="Arial"/>
                <a:sym typeface="Arial"/>
              </a:rPr>
              <a:t>investment portfolios </a:t>
            </a:r>
            <a:r>
              <a:rPr b="0" i="0" lang="sv-SE" sz="1400" u="none" cap="none" strike="noStrike">
                <a:solidFill>
                  <a:schemeClr val="lt1"/>
                </a:solidFill>
                <a:latin typeface="Arial"/>
                <a:ea typeface="Arial"/>
                <a:cs typeface="Arial"/>
                <a:sym typeface="Arial"/>
              </a:rPr>
              <a:t>and, potentially, </a:t>
            </a:r>
            <a:r>
              <a:rPr b="1" i="0" lang="sv-SE" sz="1400" u="none" cap="none" strike="noStrike">
                <a:solidFill>
                  <a:schemeClr val="lt1"/>
                </a:solidFill>
                <a:latin typeface="Arial"/>
                <a:ea typeface="Arial"/>
                <a:cs typeface="Arial"/>
                <a:sym typeface="Arial"/>
              </a:rPr>
              <a:t>annual generation profiles</a:t>
            </a:r>
            <a:r>
              <a:rPr b="0" i="0" lang="sv-SE" sz="1400" u="none" cap="none" strike="noStrike">
                <a:solidFill>
                  <a:schemeClr val="lt1"/>
                </a:solidFill>
                <a:latin typeface="Arial"/>
                <a:ea typeface="Arial"/>
                <a:cs typeface="Arial"/>
                <a:sym typeface="Arial"/>
              </a:rPr>
              <a:t>. However, it is less well suited to </a:t>
            </a:r>
            <a:r>
              <a:rPr b="1" i="0" lang="sv-SE" sz="1400" u="none" cap="none" strike="noStrike">
                <a:solidFill>
                  <a:schemeClr val="lt1"/>
                </a:solidFill>
                <a:latin typeface="Arial"/>
                <a:ea typeface="Arial"/>
                <a:cs typeface="Arial"/>
                <a:sym typeface="Arial"/>
              </a:rPr>
              <a:t>optimising detailed power generation dispatch</a:t>
            </a:r>
            <a:r>
              <a:rPr b="0" i="0" lang="sv-SE" sz="1400" u="none" cap="none" strike="noStrike">
                <a:solidFill>
                  <a:schemeClr val="lt1"/>
                </a:solidFill>
                <a:latin typeface="Arial"/>
                <a:ea typeface="Arial"/>
                <a:cs typeface="Arial"/>
                <a:sym typeface="Arial"/>
              </a:rPr>
              <a:t>, as it lacks some of the features available in </a:t>
            </a:r>
            <a:r>
              <a:rPr b="1" i="0" lang="sv-SE" sz="1400" u="none" cap="none" strike="noStrike">
                <a:solidFill>
                  <a:schemeClr val="lt1"/>
                </a:solidFill>
                <a:latin typeface="Arial"/>
                <a:ea typeface="Arial"/>
                <a:cs typeface="Arial"/>
                <a:sym typeface="Arial"/>
              </a:rPr>
              <a:t>specialised power sector analysis tools</a:t>
            </a:r>
            <a:r>
              <a:rPr b="0" i="0" lang="sv-SE" sz="1400" u="none" cap="none" strike="noStrike">
                <a:solidFill>
                  <a:schemeClr val="lt1"/>
                </a:solidFill>
                <a:latin typeface="Arial"/>
                <a:ea typeface="Arial"/>
                <a:cs typeface="Arial"/>
                <a:sym typeface="Arial"/>
              </a:rPr>
              <a:t> (such as inertia, spinning reserves, and ramping rates). While some of these aspects have been represented in OSeMOSYS to a limited extent, further development is required to capture them more fully.</a:t>
            </a:r>
            <a:endParaRPr b="0" i="0" sz="1400" u="none" cap="none" strike="noStrike">
              <a:solidFill>
                <a:schemeClr val="lt1"/>
              </a:solidFill>
              <a:latin typeface="Arial"/>
              <a:ea typeface="Arial"/>
              <a:cs typeface="Arial"/>
              <a:sym typeface="Arial"/>
            </a:endParaRPr>
          </a:p>
        </p:txBody>
      </p:sp>
      <p:sp>
        <p:nvSpPr>
          <p:cNvPr id="638" name="Google Shape;638;g3dc49240aa4_0_511"/>
          <p:cNvSpPr/>
          <p:nvPr/>
        </p:nvSpPr>
        <p:spPr>
          <a:xfrm>
            <a:off x="357175" y="4178767"/>
            <a:ext cx="5255700" cy="2300100"/>
          </a:xfrm>
          <a:prstGeom prst="roundRect">
            <a:avLst>
              <a:gd fmla="val 16667" name="adj"/>
            </a:avLst>
          </a:prstGeom>
          <a:solidFill>
            <a:srgbClr val="134F5C"/>
          </a:solidFill>
          <a:ln cap="flat" cmpd="sng" w="25400">
            <a:solidFill>
              <a:srgbClr val="000D2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100"/>
              </a:spcAft>
              <a:buClr>
                <a:srgbClr val="000000"/>
              </a:buClr>
              <a:buSzPts val="1000"/>
              <a:buFont typeface="Arial"/>
              <a:buNone/>
            </a:pPr>
            <a:r>
              <a:rPr b="0" i="0" lang="sv-SE" sz="1400" u="none" cap="none" strike="noStrike">
                <a:solidFill>
                  <a:schemeClr val="lt1"/>
                </a:solidFill>
                <a:latin typeface="Arial"/>
                <a:ea typeface="Arial"/>
                <a:cs typeface="Arial"/>
                <a:sym typeface="Arial"/>
              </a:rPr>
              <a:t>In the CLEWs++ concept, </a:t>
            </a:r>
            <a:r>
              <a:rPr b="1" i="0" lang="sv-SE" sz="1400" u="none" cap="none" strike="noStrike">
                <a:solidFill>
                  <a:schemeClr val="lt1"/>
                </a:solidFill>
                <a:latin typeface="Arial"/>
                <a:ea typeface="Arial"/>
                <a:cs typeface="Arial"/>
                <a:sym typeface="Arial"/>
              </a:rPr>
              <a:t>electricity demand is both exogenous and endogenous</a:t>
            </a:r>
            <a:r>
              <a:rPr b="0" i="0" lang="sv-SE" sz="1400" u="none" cap="none" strike="noStrike">
                <a:solidFill>
                  <a:schemeClr val="lt1"/>
                </a:solidFill>
                <a:latin typeface="Arial"/>
                <a:ea typeface="Arial"/>
                <a:cs typeface="Arial"/>
                <a:sym typeface="Arial"/>
              </a:rPr>
              <a:t>. Exogenous demand refers to </a:t>
            </a:r>
            <a:r>
              <a:rPr b="1" i="0" lang="sv-SE" sz="1400" u="none" cap="none" strike="noStrike">
                <a:solidFill>
                  <a:schemeClr val="lt1"/>
                </a:solidFill>
                <a:latin typeface="Arial"/>
                <a:ea typeface="Arial"/>
                <a:cs typeface="Arial"/>
                <a:sym typeface="Arial"/>
              </a:rPr>
              <a:t>uses that rely exclusively on electricity</a:t>
            </a:r>
            <a:r>
              <a:rPr b="0" i="0" lang="sv-SE" sz="1400" u="none" cap="none" strike="noStrike">
                <a:solidFill>
                  <a:schemeClr val="lt1"/>
                </a:solidFill>
                <a:latin typeface="Arial"/>
                <a:ea typeface="Arial"/>
                <a:cs typeface="Arial"/>
                <a:sym typeface="Arial"/>
              </a:rPr>
              <a:t> (such as appliances) and is therefore provided to the model as a final service demand. Endogenous demand refers to </a:t>
            </a:r>
            <a:r>
              <a:rPr b="1" i="0" lang="sv-SE" sz="1400" u="none" cap="none" strike="noStrike">
                <a:solidFill>
                  <a:schemeClr val="lt1"/>
                </a:solidFill>
                <a:latin typeface="Arial"/>
                <a:ea typeface="Arial"/>
                <a:cs typeface="Arial"/>
                <a:sym typeface="Arial"/>
              </a:rPr>
              <a:t>electricity consumption that emerges within the model as a result of economically driven technology choices</a:t>
            </a:r>
            <a:r>
              <a:rPr b="0" i="0" lang="sv-SE" sz="1400" u="none" cap="none" strike="noStrike">
                <a:solidFill>
                  <a:schemeClr val="lt1"/>
                </a:solidFill>
                <a:latin typeface="Arial"/>
                <a:ea typeface="Arial"/>
                <a:cs typeface="Arial"/>
                <a:sym typeface="Arial"/>
              </a:rPr>
              <a:t>, such as the electrification of transport or heating.</a:t>
            </a:r>
            <a:endParaRPr b="0" i="0" sz="1400" u="none" cap="none" strike="noStrike">
              <a:solidFill>
                <a:schemeClr val="lt1"/>
              </a:solidFill>
              <a:latin typeface="Arial"/>
              <a:ea typeface="Arial"/>
              <a:cs typeface="Arial"/>
              <a:sym typeface="Arial"/>
            </a:endParaRPr>
          </a:p>
        </p:txBody>
      </p:sp>
      <p:sp>
        <p:nvSpPr>
          <p:cNvPr id="639" name="Google Shape;639;g3dc49240aa4_0_511"/>
          <p:cNvSpPr txBox="1"/>
          <p:nvPr/>
        </p:nvSpPr>
        <p:spPr>
          <a:xfrm>
            <a:off x="442875" y="1022441"/>
            <a:ext cx="2959500" cy="415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500"/>
              <a:buFont typeface="Arial"/>
              <a:buNone/>
            </a:pPr>
            <a:r>
              <a:rPr b="1" i="0" lang="sv-SE" sz="1500" u="none" cap="none" strike="noStrike">
                <a:solidFill>
                  <a:srgbClr val="012069"/>
                </a:solidFill>
                <a:latin typeface="Arial"/>
                <a:ea typeface="Arial"/>
                <a:cs typeface="Arial"/>
                <a:sym typeface="Arial"/>
              </a:rPr>
              <a:t>TIME-SLICE DEFINITION</a:t>
            </a:r>
            <a:endParaRPr b="1" i="0" sz="1500" u="none" cap="none" strike="noStrike">
              <a:solidFill>
                <a:srgbClr val="012069"/>
              </a:solidFill>
              <a:latin typeface="Arial"/>
              <a:ea typeface="Arial"/>
              <a:cs typeface="Arial"/>
              <a:sym typeface="Arial"/>
            </a:endParaRPr>
          </a:p>
        </p:txBody>
      </p:sp>
      <p:sp>
        <p:nvSpPr>
          <p:cNvPr id="640" name="Google Shape;640;g3dc49240aa4_0_511"/>
          <p:cNvSpPr txBox="1"/>
          <p:nvPr/>
        </p:nvSpPr>
        <p:spPr>
          <a:xfrm>
            <a:off x="4504199" y="1022441"/>
            <a:ext cx="3000000" cy="415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500"/>
              <a:buFont typeface="Arial"/>
              <a:buNone/>
            </a:pPr>
            <a:r>
              <a:rPr b="1" i="0" lang="sv-SE" sz="1500" u="none" cap="none" strike="noStrike">
                <a:solidFill>
                  <a:srgbClr val="506CC9"/>
                </a:solidFill>
                <a:latin typeface="Arial"/>
                <a:ea typeface="Arial"/>
                <a:cs typeface="Arial"/>
                <a:sym typeface="Arial"/>
              </a:rPr>
              <a:t>UTILISATION RATE</a:t>
            </a:r>
            <a:endParaRPr b="1" i="0" sz="1500" u="none" cap="none" strike="noStrike">
              <a:solidFill>
                <a:srgbClr val="506CC9"/>
              </a:solidFill>
              <a:latin typeface="Arial"/>
              <a:ea typeface="Arial"/>
              <a:cs typeface="Arial"/>
              <a:sym typeface="Arial"/>
            </a:endParaRPr>
          </a:p>
        </p:txBody>
      </p:sp>
      <p:sp>
        <p:nvSpPr>
          <p:cNvPr id="641" name="Google Shape;641;g3dc49240aa4_0_511"/>
          <p:cNvSpPr txBox="1"/>
          <p:nvPr/>
        </p:nvSpPr>
        <p:spPr>
          <a:xfrm>
            <a:off x="1463760" y="3747221"/>
            <a:ext cx="3000000" cy="415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500"/>
              <a:buFont typeface="Arial"/>
              <a:buNone/>
            </a:pPr>
            <a:r>
              <a:rPr b="1" i="0" lang="sv-SE" sz="1500" u="none" cap="none" strike="noStrike">
                <a:solidFill>
                  <a:srgbClr val="134F5C"/>
                </a:solidFill>
                <a:latin typeface="Arial"/>
                <a:ea typeface="Arial"/>
                <a:cs typeface="Arial"/>
                <a:sym typeface="Arial"/>
              </a:rPr>
              <a:t>ELECTRICITY DEMAND</a:t>
            </a:r>
            <a:endParaRPr b="1" i="0" sz="1500" u="none" cap="none" strike="noStrike">
              <a:solidFill>
                <a:srgbClr val="134F5C"/>
              </a:solidFill>
              <a:latin typeface="Arial"/>
              <a:ea typeface="Arial"/>
              <a:cs typeface="Arial"/>
              <a:sym typeface="Arial"/>
            </a:endParaRPr>
          </a:p>
        </p:txBody>
      </p:sp>
      <p:sp>
        <p:nvSpPr>
          <p:cNvPr id="642" name="Google Shape;642;g3dc49240aa4_0_511"/>
          <p:cNvSpPr txBox="1"/>
          <p:nvPr/>
        </p:nvSpPr>
        <p:spPr>
          <a:xfrm>
            <a:off x="6250440" y="3741308"/>
            <a:ext cx="4477800" cy="415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500"/>
              <a:buFont typeface="Arial"/>
              <a:buNone/>
            </a:pPr>
            <a:r>
              <a:rPr b="1" i="0" lang="sv-SE" sz="1500" u="none" cap="none" strike="noStrike">
                <a:solidFill>
                  <a:srgbClr val="38761D"/>
                </a:solidFill>
                <a:latin typeface="Arial"/>
                <a:ea typeface="Arial"/>
                <a:cs typeface="Arial"/>
                <a:sym typeface="Arial"/>
              </a:rPr>
              <a:t>IN-DEPTH POWER SECTOR ANALYSIS</a:t>
            </a:r>
            <a:endParaRPr b="1" i="0" sz="1500" u="none" cap="none" strike="noStrike">
              <a:solidFill>
                <a:srgbClr val="38761D"/>
              </a:solidFill>
              <a:latin typeface="Arial"/>
              <a:ea typeface="Arial"/>
              <a:cs typeface="Arial"/>
              <a:sym typeface="Arial"/>
            </a:endParaRPr>
          </a:p>
        </p:txBody>
      </p:sp>
      <p:sp>
        <p:nvSpPr>
          <p:cNvPr id="643" name="Google Shape;643;g3dc49240aa4_0_511"/>
          <p:cNvSpPr txBox="1"/>
          <p:nvPr/>
        </p:nvSpPr>
        <p:spPr>
          <a:xfrm>
            <a:off x="8488625" y="1022441"/>
            <a:ext cx="3000000" cy="415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500"/>
              <a:buFont typeface="Arial"/>
              <a:buNone/>
            </a:pPr>
            <a:r>
              <a:rPr b="1" i="0" lang="sv-SE" sz="1500" u="none" cap="none" strike="noStrike">
                <a:solidFill>
                  <a:srgbClr val="634C9E"/>
                </a:solidFill>
                <a:latin typeface="Arial"/>
                <a:ea typeface="Arial"/>
                <a:cs typeface="Arial"/>
                <a:sym typeface="Arial"/>
              </a:rPr>
              <a:t>VINTAGE CAPACITY PROFILE</a:t>
            </a:r>
            <a:endParaRPr b="1" i="0" sz="1500" u="none" cap="none" strike="noStrike">
              <a:solidFill>
                <a:srgbClr val="634C9E"/>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7" name="Shape 647"/>
        <p:cNvGrpSpPr/>
        <p:nvPr/>
      </p:nvGrpSpPr>
      <p:grpSpPr>
        <a:xfrm>
          <a:off x="0" y="0"/>
          <a:ext cx="0" cy="0"/>
          <a:chOff x="0" y="0"/>
          <a:chExt cx="0" cy="0"/>
        </a:xfrm>
      </p:grpSpPr>
      <p:sp>
        <p:nvSpPr>
          <p:cNvPr id="648" name="Google Shape;648;g3dc49240aa4_0_527"/>
          <p:cNvSpPr txBox="1"/>
          <p:nvPr>
            <p:ph idx="1" type="body"/>
          </p:nvPr>
        </p:nvSpPr>
        <p:spPr>
          <a:xfrm>
            <a:off x="468000" y="972000"/>
            <a:ext cx="5913600" cy="49377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1000"/>
              </a:spcBef>
              <a:spcAft>
                <a:spcPts val="0"/>
              </a:spcAft>
              <a:buSzPts val="1400"/>
              <a:buNone/>
            </a:pPr>
            <a:r>
              <a:rPr b="1" lang="sv-SE" sz="1800">
                <a:solidFill>
                  <a:schemeClr val="dk1"/>
                </a:solidFill>
              </a:rPr>
              <a:t>Pure economics</a:t>
            </a:r>
            <a:endParaRPr b="1" sz="1800">
              <a:solidFill>
                <a:schemeClr val="dk1"/>
              </a:solidFill>
            </a:endParaRPr>
          </a:p>
          <a:p>
            <a:pPr indent="-298450" lvl="0" marL="457200" rtl="0" algn="l">
              <a:lnSpc>
                <a:spcPct val="90000"/>
              </a:lnSpc>
              <a:spcBef>
                <a:spcPts val="1000"/>
              </a:spcBef>
              <a:spcAft>
                <a:spcPts val="0"/>
              </a:spcAft>
              <a:buClr>
                <a:schemeClr val="dk1"/>
              </a:buClr>
              <a:buSzPts val="1100"/>
              <a:buChar char="❏"/>
            </a:pPr>
            <a:r>
              <a:rPr lang="sv-SE" sz="1100">
                <a:solidFill>
                  <a:schemeClr val="dk1"/>
                </a:solidFill>
              </a:rPr>
              <a:t>Existing plants are typically utilised before new investments due to sunk capital costs. However, their operation depends on competitiveness, and less efficient units may be displaced or retired early if they cannot recover costs.</a:t>
            </a:r>
            <a:endParaRPr sz="1100">
              <a:solidFill>
                <a:schemeClr val="dk1"/>
              </a:solidFill>
            </a:endParaRPr>
          </a:p>
          <a:p>
            <a:pPr indent="-298450" lvl="0" marL="457200" rtl="0" algn="l">
              <a:lnSpc>
                <a:spcPct val="90000"/>
              </a:lnSpc>
              <a:spcBef>
                <a:spcPts val="1000"/>
              </a:spcBef>
              <a:spcAft>
                <a:spcPts val="0"/>
              </a:spcAft>
              <a:buClr>
                <a:schemeClr val="dk1"/>
              </a:buClr>
              <a:buSzPts val="1100"/>
              <a:buChar char="❏"/>
            </a:pPr>
            <a:r>
              <a:rPr lang="sv-SE" sz="1100">
                <a:solidFill>
                  <a:schemeClr val="dk1"/>
                </a:solidFill>
              </a:rPr>
              <a:t>Where hydropower is available, it is often considered an attractive investment option due to its low operating costs and ability to provide firm and flexible generation. However, deployment is highly case-specific and may be constrained by financing challenges, long construction timelines, and socio-environmental considerations.</a:t>
            </a:r>
            <a:endParaRPr sz="1100">
              <a:solidFill>
                <a:schemeClr val="dk1"/>
              </a:solidFill>
            </a:endParaRPr>
          </a:p>
          <a:p>
            <a:pPr indent="-298450" lvl="0" marL="457200" rtl="0" algn="l">
              <a:lnSpc>
                <a:spcPct val="90000"/>
              </a:lnSpc>
              <a:spcBef>
                <a:spcPts val="1000"/>
              </a:spcBef>
              <a:spcAft>
                <a:spcPts val="0"/>
              </a:spcAft>
              <a:buClr>
                <a:schemeClr val="dk1"/>
              </a:buClr>
              <a:buSzPts val="1100"/>
              <a:buChar char="❏"/>
            </a:pPr>
            <a:r>
              <a:rPr lang="sv-SE" sz="1100">
                <a:solidFill>
                  <a:schemeClr val="dk1"/>
                </a:solidFill>
              </a:rPr>
              <a:t>In the absence of, or with limited access to, hydropower, the economically optimal mix is usually a combination of fossil fuels and variable renewables. The precise balance depends on a wide range of factors and can vary significantly across cases. In extreme situations (such as very low gas prices combined with poor solar and wind potential) renewables may not enter the mix at all, although this is uncommon.</a:t>
            </a:r>
            <a:endParaRPr sz="1100">
              <a:solidFill>
                <a:schemeClr val="dk1"/>
              </a:solidFill>
            </a:endParaRPr>
          </a:p>
          <a:p>
            <a:pPr indent="-298450" lvl="0" marL="457200" rtl="0" algn="l">
              <a:lnSpc>
                <a:spcPct val="90000"/>
              </a:lnSpc>
              <a:spcBef>
                <a:spcPts val="1000"/>
              </a:spcBef>
              <a:spcAft>
                <a:spcPts val="0"/>
              </a:spcAft>
              <a:buClr>
                <a:schemeClr val="dk1"/>
              </a:buClr>
              <a:buSzPts val="1100"/>
              <a:buChar char="❏"/>
            </a:pPr>
            <a:r>
              <a:rPr lang="sv-SE" sz="1100">
                <a:solidFill>
                  <a:schemeClr val="dk1"/>
                </a:solidFill>
              </a:rPr>
              <a:t>In practice, the cost-optimal generation mix is not always realised, as additional objectives (such as energy security, employment, or industrial policy) may influence investment decisions.</a:t>
            </a:r>
            <a:endParaRPr sz="1100">
              <a:solidFill>
                <a:schemeClr val="dk1"/>
              </a:solidFill>
            </a:endParaRPr>
          </a:p>
          <a:p>
            <a:pPr indent="0" lvl="0" marL="457200" rtl="0" algn="l">
              <a:lnSpc>
                <a:spcPct val="90000"/>
              </a:lnSpc>
              <a:spcBef>
                <a:spcPts val="1000"/>
              </a:spcBef>
              <a:spcAft>
                <a:spcPts val="0"/>
              </a:spcAft>
              <a:buSzPts val="1400"/>
              <a:buNone/>
            </a:pPr>
            <a:r>
              <a:rPr b="1" lang="sv-SE" sz="1100">
                <a:solidFill>
                  <a:schemeClr val="dk1"/>
                </a:solidFill>
              </a:rPr>
              <a:t>Illustrative relationship between system cost and VRE share</a:t>
            </a:r>
            <a:endParaRPr b="1" sz="1100">
              <a:solidFill>
                <a:schemeClr val="dk1"/>
              </a:solidFill>
            </a:endParaRPr>
          </a:p>
          <a:p>
            <a:pPr indent="0" lvl="0" marL="457200" rtl="0" algn="l">
              <a:lnSpc>
                <a:spcPct val="90000"/>
              </a:lnSpc>
              <a:spcBef>
                <a:spcPts val="1000"/>
              </a:spcBef>
              <a:spcAft>
                <a:spcPts val="0"/>
              </a:spcAft>
              <a:buSzPts val="1400"/>
              <a:buNone/>
            </a:pPr>
            <a:r>
              <a:t/>
            </a:r>
            <a:endParaRPr b="1" sz="1100">
              <a:solidFill>
                <a:schemeClr val="dk1"/>
              </a:solidFill>
            </a:endParaRPr>
          </a:p>
          <a:p>
            <a:pPr indent="0" lvl="0" marL="457200" rtl="0" algn="l">
              <a:lnSpc>
                <a:spcPct val="90000"/>
              </a:lnSpc>
              <a:spcBef>
                <a:spcPts val="1000"/>
              </a:spcBef>
              <a:spcAft>
                <a:spcPts val="0"/>
              </a:spcAft>
              <a:buSzPts val="1400"/>
              <a:buNone/>
            </a:pPr>
            <a:r>
              <a:t/>
            </a:r>
            <a:endParaRPr b="1" sz="1100">
              <a:solidFill>
                <a:schemeClr val="dk1"/>
              </a:solidFill>
            </a:endParaRPr>
          </a:p>
          <a:p>
            <a:pPr indent="0" lvl="0" marL="457200" rtl="0" algn="l">
              <a:lnSpc>
                <a:spcPct val="90000"/>
              </a:lnSpc>
              <a:spcBef>
                <a:spcPts val="1000"/>
              </a:spcBef>
              <a:spcAft>
                <a:spcPts val="0"/>
              </a:spcAft>
              <a:buSzPts val="1400"/>
              <a:buNone/>
            </a:pPr>
            <a:r>
              <a:t/>
            </a:r>
            <a:endParaRPr b="1" sz="1100">
              <a:solidFill>
                <a:schemeClr val="dk1"/>
              </a:solidFill>
            </a:endParaRPr>
          </a:p>
          <a:p>
            <a:pPr indent="-190500" lvl="0" marL="342900" rtl="0" algn="l">
              <a:lnSpc>
                <a:spcPct val="90000"/>
              </a:lnSpc>
              <a:spcBef>
                <a:spcPts val="1000"/>
              </a:spcBef>
              <a:spcAft>
                <a:spcPts val="0"/>
              </a:spcAft>
              <a:buSzPts val="2400"/>
              <a:buFont typeface="Arial"/>
              <a:buNone/>
            </a:pPr>
            <a:r>
              <a:t/>
            </a:r>
            <a:endParaRPr/>
          </a:p>
        </p:txBody>
      </p:sp>
      <p:sp>
        <p:nvSpPr>
          <p:cNvPr id="649" name="Google Shape;649;g3dc49240aa4_0_527"/>
          <p:cNvSpPr txBox="1"/>
          <p:nvPr>
            <p:ph type="title"/>
          </p:nvPr>
        </p:nvSpPr>
        <p:spPr>
          <a:xfrm>
            <a:off x="468000" y="288000"/>
            <a:ext cx="6434400" cy="6840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Helvetica Neue"/>
              <a:buNone/>
            </a:pPr>
            <a:r>
              <a:rPr lang="sv-SE">
                <a:solidFill>
                  <a:srgbClr val="FF0000"/>
                </a:solidFill>
              </a:rPr>
              <a:t>The optimal power generation mix</a:t>
            </a:r>
            <a:endParaRPr>
              <a:solidFill>
                <a:srgbClr val="FF0000"/>
              </a:solidFill>
            </a:endParaRPr>
          </a:p>
        </p:txBody>
      </p:sp>
      <p:sp>
        <p:nvSpPr>
          <p:cNvPr id="650" name="Google Shape;650;g3dc49240aa4_0_527"/>
          <p:cNvSpPr txBox="1"/>
          <p:nvPr>
            <p:ph idx="1" type="body"/>
          </p:nvPr>
        </p:nvSpPr>
        <p:spPr>
          <a:xfrm>
            <a:off x="6807651" y="972000"/>
            <a:ext cx="5090100" cy="58242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1000"/>
              </a:spcBef>
              <a:spcAft>
                <a:spcPts val="0"/>
              </a:spcAft>
              <a:buSzPts val="1400"/>
              <a:buNone/>
            </a:pPr>
            <a:r>
              <a:rPr b="1" lang="sv-SE" sz="1800">
                <a:solidFill>
                  <a:schemeClr val="dk1"/>
                </a:solidFill>
              </a:rPr>
              <a:t>Decarbonisation conditions</a:t>
            </a:r>
            <a:endParaRPr b="1" sz="1800">
              <a:solidFill>
                <a:schemeClr val="dk1"/>
              </a:solidFill>
            </a:endParaRPr>
          </a:p>
          <a:p>
            <a:pPr indent="-298450" lvl="0" marL="457200" rtl="0" algn="l">
              <a:lnSpc>
                <a:spcPct val="90000"/>
              </a:lnSpc>
              <a:spcBef>
                <a:spcPts val="1000"/>
              </a:spcBef>
              <a:spcAft>
                <a:spcPts val="0"/>
              </a:spcAft>
              <a:buClr>
                <a:schemeClr val="dk1"/>
              </a:buClr>
              <a:buSzPts val="1100"/>
              <a:buChar char="❏"/>
            </a:pPr>
            <a:r>
              <a:rPr lang="sv-SE" sz="1200">
                <a:solidFill>
                  <a:schemeClr val="dk1"/>
                </a:solidFill>
              </a:rPr>
              <a:t>Unless hydropower is available, a decarbonised power system is typically dominated by wind and/or solar generation, depending on local resource availability.</a:t>
            </a:r>
            <a:endParaRPr sz="1200">
              <a:solidFill>
                <a:schemeClr val="dk1"/>
              </a:solidFill>
            </a:endParaRPr>
          </a:p>
          <a:p>
            <a:pPr indent="-298450" lvl="0" marL="457200" rtl="0" algn="l">
              <a:lnSpc>
                <a:spcPct val="90000"/>
              </a:lnSpc>
              <a:spcBef>
                <a:spcPts val="1000"/>
              </a:spcBef>
              <a:spcAft>
                <a:spcPts val="0"/>
              </a:spcAft>
              <a:buClr>
                <a:schemeClr val="dk1"/>
              </a:buClr>
              <a:buSzPts val="1100"/>
              <a:buChar char="❏"/>
            </a:pPr>
            <a:r>
              <a:rPr lang="sv-SE" sz="1200">
                <a:solidFill>
                  <a:schemeClr val="dk1"/>
                </a:solidFill>
              </a:rPr>
              <a:t>There remains a need for flexibility. In the absence of hydropower, this can be provided by fossil fuel generators with carbon capture and storage (CCS), biomass (with or without CCS), nuclear power, hydrogen-fuelled generators, and energy storage technologies (usually, these options generally cannot meet firm capacity requirements on their own due to high costs).</a:t>
            </a:r>
            <a:endParaRPr sz="1200">
              <a:solidFill>
                <a:schemeClr val="dk1"/>
              </a:solidFill>
            </a:endParaRPr>
          </a:p>
          <a:p>
            <a:pPr indent="-298450" lvl="0" marL="457200" rtl="0" algn="l">
              <a:lnSpc>
                <a:spcPct val="90000"/>
              </a:lnSpc>
              <a:spcBef>
                <a:spcPts val="1000"/>
              </a:spcBef>
              <a:spcAft>
                <a:spcPts val="0"/>
              </a:spcAft>
              <a:buClr>
                <a:schemeClr val="dk1"/>
              </a:buClr>
              <a:buSzPts val="1100"/>
              <a:buChar char="❏"/>
            </a:pPr>
            <a:r>
              <a:rPr lang="sv-SE" sz="1200">
                <a:solidFill>
                  <a:schemeClr val="dk1"/>
                </a:solidFill>
              </a:rPr>
              <a:t>If hydrogen becomes part of the system, the preferred production pathway depends on its role and system-specific conditions. For example, green hydrogen may be suitable for providing balancing services or supporting decarbonisation in certain applications, while alternative options may be more competitive in other contexts.</a:t>
            </a:r>
            <a:endParaRPr sz="1200">
              <a:solidFill>
                <a:schemeClr val="dk1"/>
              </a:solidFill>
            </a:endParaRPr>
          </a:p>
          <a:p>
            <a:pPr indent="-298450" lvl="0" marL="457200" rtl="0" algn="l">
              <a:lnSpc>
                <a:spcPct val="90000"/>
              </a:lnSpc>
              <a:spcBef>
                <a:spcPts val="1000"/>
              </a:spcBef>
              <a:spcAft>
                <a:spcPts val="0"/>
              </a:spcAft>
              <a:buClr>
                <a:schemeClr val="dk1"/>
              </a:buClr>
              <a:buSzPts val="1100"/>
              <a:buChar char="❏"/>
            </a:pPr>
            <a:r>
              <a:rPr lang="sv-SE" sz="1200">
                <a:solidFill>
                  <a:schemeClr val="dk1"/>
                </a:solidFill>
              </a:rPr>
              <a:t>Grey hydrogen is not competitive, as the underlying fossil fuel could be used directly instead.</a:t>
            </a:r>
            <a:endParaRPr sz="1200">
              <a:solidFill>
                <a:schemeClr val="dk1"/>
              </a:solidFill>
            </a:endParaRPr>
          </a:p>
          <a:p>
            <a:pPr indent="-298450" lvl="0" marL="457200" rtl="0" algn="l">
              <a:lnSpc>
                <a:spcPct val="90000"/>
              </a:lnSpc>
              <a:spcBef>
                <a:spcPts val="1000"/>
              </a:spcBef>
              <a:spcAft>
                <a:spcPts val="0"/>
              </a:spcAft>
              <a:buClr>
                <a:schemeClr val="dk1"/>
              </a:buClr>
              <a:buSzPts val="1100"/>
              <a:buChar char="❏"/>
            </a:pPr>
            <a:r>
              <a:rPr lang="sv-SE" sz="1200">
                <a:solidFill>
                  <a:schemeClr val="dk1"/>
                </a:solidFill>
              </a:rPr>
              <a:t>Blue hydrogen (produced from fossil fuels with CCS) can also play a role, particularly where it is cost-competitive or where decarbonisation of distributed or hard-to-abate assets is required. In some cases, applying CCS directly at the point of energy generation may be more cost-effective, but this is not universally applicable.</a:t>
            </a:r>
            <a:endParaRPr sz="1200">
              <a:solidFill>
                <a:schemeClr val="dk1"/>
              </a:solidFill>
            </a:endParaRPr>
          </a:p>
          <a:p>
            <a:pPr indent="0" lvl="0" marL="152400" rtl="0" algn="l">
              <a:lnSpc>
                <a:spcPct val="90000"/>
              </a:lnSpc>
              <a:spcBef>
                <a:spcPts val="1000"/>
              </a:spcBef>
              <a:spcAft>
                <a:spcPts val="0"/>
              </a:spcAft>
              <a:buSzPts val="2400"/>
              <a:buFont typeface="Arial"/>
              <a:buNone/>
            </a:pPr>
            <a:r>
              <a:t/>
            </a:r>
            <a:endParaRPr/>
          </a:p>
        </p:txBody>
      </p:sp>
      <p:cxnSp>
        <p:nvCxnSpPr>
          <p:cNvPr id="651" name="Google Shape;651;g3dc49240aa4_0_527"/>
          <p:cNvCxnSpPr/>
          <p:nvPr/>
        </p:nvCxnSpPr>
        <p:spPr>
          <a:xfrm rot="10800000">
            <a:off x="6375625" y="1143025"/>
            <a:ext cx="0" cy="5243100"/>
          </a:xfrm>
          <a:prstGeom prst="straightConnector1">
            <a:avLst/>
          </a:prstGeom>
          <a:noFill/>
          <a:ln cap="flat" cmpd="sng" w="19050">
            <a:solidFill>
              <a:srgbClr val="1D1C1D"/>
            </a:solidFill>
            <a:prstDash val="solid"/>
            <a:round/>
            <a:headEnd len="sm" w="sm" type="none"/>
            <a:tailEnd len="sm" w="sm" type="none"/>
          </a:ln>
        </p:spPr>
      </p:cxnSp>
      <p:pic>
        <p:nvPicPr>
          <p:cNvPr id="652" name="Google Shape;652;g3dc49240aa4_0_527" title="dollar-bill.png"/>
          <p:cNvPicPr preferRelativeResize="0"/>
          <p:nvPr/>
        </p:nvPicPr>
        <p:blipFill rotWithShape="1">
          <a:blip r:embed="rId3">
            <a:alphaModFix/>
          </a:blip>
          <a:srcRect b="0" l="0" r="0" t="0"/>
          <a:stretch/>
        </p:blipFill>
        <p:spPr>
          <a:xfrm>
            <a:off x="5171936" y="886311"/>
            <a:ext cx="658450" cy="658450"/>
          </a:xfrm>
          <a:prstGeom prst="rect">
            <a:avLst/>
          </a:prstGeom>
          <a:noFill/>
          <a:ln>
            <a:noFill/>
          </a:ln>
        </p:spPr>
      </p:pic>
      <p:pic>
        <p:nvPicPr>
          <p:cNvPr id="653" name="Google Shape;653;g3dc49240aa4_0_527" title="planet-earth.png"/>
          <p:cNvPicPr preferRelativeResize="0"/>
          <p:nvPr/>
        </p:nvPicPr>
        <p:blipFill rotWithShape="1">
          <a:blip r:embed="rId4">
            <a:alphaModFix/>
          </a:blip>
          <a:srcRect b="0" l="0" r="0" t="0"/>
          <a:stretch/>
        </p:blipFill>
        <p:spPr>
          <a:xfrm>
            <a:off x="11085536" y="844250"/>
            <a:ext cx="597550" cy="597550"/>
          </a:xfrm>
          <a:prstGeom prst="rect">
            <a:avLst/>
          </a:prstGeom>
          <a:noFill/>
          <a:ln>
            <a:noFill/>
          </a:ln>
        </p:spPr>
      </p:pic>
      <p:pic>
        <p:nvPicPr>
          <p:cNvPr id="654" name="Google Shape;654;g3dc49240aa4_0_527" title="Screenshot 2026-01-30 080242.png"/>
          <p:cNvPicPr preferRelativeResize="0"/>
          <p:nvPr/>
        </p:nvPicPr>
        <p:blipFill rotWithShape="1">
          <a:blip r:embed="rId5">
            <a:alphaModFix/>
          </a:blip>
          <a:srcRect b="5536" l="0" r="0" t="0"/>
          <a:stretch/>
        </p:blipFill>
        <p:spPr>
          <a:xfrm>
            <a:off x="838200" y="4568813"/>
            <a:ext cx="4233528" cy="1927679"/>
          </a:xfrm>
          <a:prstGeom prst="rect">
            <a:avLst/>
          </a:prstGeom>
          <a:noFill/>
          <a:ln>
            <a:noFill/>
          </a:ln>
        </p:spPr>
      </p:pic>
      <p:sp>
        <p:nvSpPr>
          <p:cNvPr id="655" name="Google Shape;655;g3dc49240aa4_0_527"/>
          <p:cNvSpPr txBox="1"/>
          <p:nvPr/>
        </p:nvSpPr>
        <p:spPr>
          <a:xfrm>
            <a:off x="6420235" y="5800954"/>
            <a:ext cx="5433000" cy="940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sv-SE" sz="1200" u="none" cap="none" strike="noStrike">
                <a:solidFill>
                  <a:srgbClr val="000000"/>
                </a:solidFill>
                <a:latin typeface="Arial"/>
                <a:ea typeface="Arial"/>
                <a:cs typeface="Arial"/>
                <a:sym typeface="Arial"/>
              </a:rPr>
              <a:t>Note: “System LCOE” is used illustratively. Definitions and methodologies vary, and results are highly dependent on system characteristics and assumptions.</a:t>
            </a:r>
            <a:endParaRPr b="0" i="0" sz="1200" u="none" cap="none" strike="noStrike">
              <a:solidFill>
                <a:srgbClr val="000000"/>
              </a:solidFill>
              <a:latin typeface="Arial"/>
              <a:ea typeface="Arial"/>
              <a:cs typeface="Arial"/>
              <a:sym typeface="Arial"/>
            </a:endParaRPr>
          </a:p>
        </p:txBody>
      </p:sp>
      <p:sp>
        <p:nvSpPr>
          <p:cNvPr id="656" name="Google Shape;656;g3dc49240aa4_0_527"/>
          <p:cNvSpPr txBox="1"/>
          <p:nvPr/>
        </p:nvSpPr>
        <p:spPr>
          <a:xfrm>
            <a:off x="11798300" y="6565900"/>
            <a:ext cx="393600" cy="292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fld id="{00000000-1234-1234-1234-123412341234}" type="slidenum">
              <a:rPr b="1" i="0" lang="sv-SE" sz="1000" u="none" cap="none" strike="noStrike">
                <a:solidFill>
                  <a:schemeClr val="lt1"/>
                </a:solidFill>
                <a:latin typeface="Arial"/>
                <a:ea typeface="Arial"/>
                <a:cs typeface="Arial"/>
                <a:sym typeface="Arial"/>
              </a:rPr>
              <a:t>‹#›</a:t>
            </a:fld>
            <a:endParaRPr b="1" i="0" sz="1000" u="none" cap="none" strike="noStrike">
              <a:solidFill>
                <a:schemeClr val="lt1"/>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1" name="Shape 661"/>
        <p:cNvGrpSpPr/>
        <p:nvPr/>
      </p:nvGrpSpPr>
      <p:grpSpPr>
        <a:xfrm>
          <a:off x="0" y="0"/>
          <a:ext cx="0" cy="0"/>
          <a:chOff x="0" y="0"/>
          <a:chExt cx="0" cy="0"/>
        </a:xfrm>
      </p:grpSpPr>
      <p:sp>
        <p:nvSpPr>
          <p:cNvPr id="662" name="Google Shape;662;g3dc49240aa4_0_539"/>
          <p:cNvSpPr txBox="1"/>
          <p:nvPr/>
        </p:nvSpPr>
        <p:spPr>
          <a:xfrm>
            <a:off x="11798300" y="6565900"/>
            <a:ext cx="393600" cy="292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fld id="{00000000-1234-1234-1234-123412341234}" type="slidenum">
              <a:rPr b="1" i="0" lang="sv-SE" sz="1000" u="none" cap="none" strike="noStrike">
                <a:solidFill>
                  <a:schemeClr val="lt1"/>
                </a:solidFill>
                <a:latin typeface="Arial"/>
                <a:ea typeface="Arial"/>
                <a:cs typeface="Arial"/>
                <a:sym typeface="Arial"/>
              </a:rPr>
              <a:t>‹#›</a:t>
            </a:fld>
            <a:endParaRPr b="1" i="0" sz="1000" u="none" cap="none" strike="noStrike">
              <a:solidFill>
                <a:schemeClr val="lt1"/>
              </a:solidFill>
              <a:latin typeface="Arial"/>
              <a:ea typeface="Arial"/>
              <a:cs typeface="Arial"/>
              <a:sym typeface="Arial"/>
            </a:endParaRPr>
          </a:p>
        </p:txBody>
      </p:sp>
      <p:sp>
        <p:nvSpPr>
          <p:cNvPr id="663" name="Google Shape;663;g3dc49240aa4_0_539"/>
          <p:cNvSpPr txBox="1"/>
          <p:nvPr>
            <p:ph type="title"/>
          </p:nvPr>
        </p:nvSpPr>
        <p:spPr>
          <a:xfrm>
            <a:off x="468000" y="288000"/>
            <a:ext cx="11079300" cy="6840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Helvetica Neue"/>
              <a:buNone/>
            </a:pPr>
            <a:r>
              <a:rPr lang="sv-SE">
                <a:solidFill>
                  <a:srgbClr val="FF0000"/>
                </a:solidFill>
              </a:rPr>
              <a:t>Practical Exercise</a:t>
            </a:r>
            <a:endParaRPr sz="2800">
              <a:solidFill>
                <a:srgbClr val="FF0000"/>
              </a:solidFill>
            </a:endParaRPr>
          </a:p>
        </p:txBody>
      </p:sp>
      <p:sp>
        <p:nvSpPr>
          <p:cNvPr id="664" name="Google Shape;664;g3dc49240aa4_0_539"/>
          <p:cNvSpPr txBox="1"/>
          <p:nvPr/>
        </p:nvSpPr>
        <p:spPr>
          <a:xfrm>
            <a:off x="576000" y="1178138"/>
            <a:ext cx="10515600" cy="877200"/>
          </a:xfrm>
          <a:prstGeom prst="rect">
            <a:avLst/>
          </a:prstGeom>
          <a:solidFill>
            <a:srgbClr val="DDE7FF"/>
          </a:solidFill>
          <a:ln cap="flat" cmpd="sng" w="28575">
            <a:solidFill>
              <a:schemeClr val="accen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700"/>
              <a:buFont typeface="Arial"/>
              <a:buNone/>
            </a:pPr>
            <a:r>
              <a:rPr b="0" i="1" lang="sv-SE" sz="1700" u="none" cap="none" strike="noStrike">
                <a:solidFill>
                  <a:srgbClr val="000000"/>
                </a:solidFill>
                <a:latin typeface="Arial"/>
                <a:ea typeface="Arial"/>
                <a:cs typeface="Arial"/>
                <a:sym typeface="Arial"/>
              </a:rPr>
              <a:t>You are building the power sector of a CLEWs++ model for the country of </a:t>
            </a:r>
            <a:r>
              <a:rPr b="1" i="1" lang="sv-SE" sz="1700" u="none" cap="none" strike="noStrike">
                <a:solidFill>
                  <a:srgbClr val="000000"/>
                </a:solidFill>
                <a:latin typeface="Arial"/>
                <a:ea typeface="Arial"/>
                <a:cs typeface="Arial"/>
                <a:sym typeface="Arial"/>
              </a:rPr>
              <a:t>Genovia</a:t>
            </a:r>
            <a:r>
              <a:rPr b="0" i="1" lang="sv-SE" sz="1700" u="none" cap="none" strike="noStrike">
                <a:solidFill>
                  <a:srgbClr val="000000"/>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700"/>
              <a:buFont typeface="Arial"/>
              <a:buNone/>
            </a:pPr>
            <a:r>
              <a:t/>
            </a:r>
            <a:endParaRPr b="0" i="1" sz="17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700"/>
              <a:buFont typeface="Arial"/>
              <a:buNone/>
            </a:pPr>
            <a:r>
              <a:rPr b="0" i="0" lang="sv-SE" sz="1700" u="none" cap="none" strike="noStrike">
                <a:solidFill>
                  <a:srgbClr val="000000"/>
                </a:solidFill>
                <a:latin typeface="Arial"/>
                <a:ea typeface="Arial"/>
                <a:cs typeface="Arial"/>
                <a:sym typeface="Arial"/>
              </a:rPr>
              <a:t>The following data refers to all </a:t>
            </a:r>
            <a:r>
              <a:rPr b="1" i="0" lang="sv-SE" sz="1700" u="none" cap="none" strike="noStrike">
                <a:solidFill>
                  <a:srgbClr val="000000"/>
                </a:solidFill>
                <a:latin typeface="Arial"/>
                <a:ea typeface="Arial"/>
                <a:cs typeface="Arial"/>
                <a:sym typeface="Arial"/>
              </a:rPr>
              <a:t>gas-fired power, CHP, and heat plants</a:t>
            </a:r>
            <a:r>
              <a:rPr b="0" i="0" lang="sv-SE" sz="1700" u="none" cap="none" strike="noStrike">
                <a:solidFill>
                  <a:srgbClr val="000000"/>
                </a:solidFill>
                <a:latin typeface="Arial"/>
                <a:ea typeface="Arial"/>
                <a:cs typeface="Arial"/>
                <a:sym typeface="Arial"/>
              </a:rPr>
              <a:t> in the country in 2020: </a:t>
            </a:r>
            <a:endParaRPr b="0" i="0" sz="1700" u="none" cap="none" strike="noStrike">
              <a:solidFill>
                <a:srgbClr val="000000"/>
              </a:solidFill>
              <a:latin typeface="Arial"/>
              <a:ea typeface="Arial"/>
              <a:cs typeface="Arial"/>
              <a:sym typeface="Arial"/>
            </a:endParaRPr>
          </a:p>
        </p:txBody>
      </p:sp>
      <p:sp>
        <p:nvSpPr>
          <p:cNvPr id="665" name="Google Shape;665;g3dc49240aa4_0_539"/>
          <p:cNvSpPr txBox="1"/>
          <p:nvPr/>
        </p:nvSpPr>
        <p:spPr>
          <a:xfrm>
            <a:off x="821204" y="5227509"/>
            <a:ext cx="10977000" cy="1139100"/>
          </a:xfrm>
          <a:prstGeom prst="rect">
            <a:avLst/>
          </a:prstGeom>
          <a:noFill/>
          <a:ln>
            <a:noFill/>
          </a:ln>
        </p:spPr>
        <p:txBody>
          <a:bodyPr anchorCtr="0" anchor="t" bIns="45700" lIns="91425" spcFirstLastPara="1" rIns="91425" wrap="square" tIns="45700">
            <a:spAutoFit/>
          </a:bodyPr>
          <a:lstStyle/>
          <a:p>
            <a:pPr indent="-342900" lvl="0" marL="342900" marR="0" rtl="0" algn="just">
              <a:lnSpc>
                <a:spcPct val="100000"/>
              </a:lnSpc>
              <a:spcBef>
                <a:spcPts val="0"/>
              </a:spcBef>
              <a:spcAft>
                <a:spcPts val="0"/>
              </a:spcAft>
              <a:buClr>
                <a:srgbClr val="000000"/>
              </a:buClr>
              <a:buSzPts val="1700"/>
              <a:buFont typeface="Arial"/>
              <a:buAutoNum type="alphaUcPeriod"/>
            </a:pPr>
            <a:r>
              <a:rPr b="0" i="0" lang="sv-SE" sz="1700" u="none" cap="none" strike="noStrike">
                <a:solidFill>
                  <a:srgbClr val="000000"/>
                </a:solidFill>
                <a:latin typeface="Arial"/>
                <a:ea typeface="Arial"/>
                <a:cs typeface="Arial"/>
                <a:sym typeface="Arial"/>
              </a:rPr>
              <a:t>You are asked to represent the performance characteristics of the existing gas plants in an aggregated fashion (i.e. not split by power plant unit but rather all represented by a single technology).</a:t>
            </a:r>
            <a:endParaRPr/>
          </a:p>
          <a:p>
            <a:pPr indent="-234950" lvl="0" marL="342900" marR="0" rtl="0" algn="just">
              <a:lnSpc>
                <a:spcPct val="100000"/>
              </a:lnSpc>
              <a:spcBef>
                <a:spcPts val="0"/>
              </a:spcBef>
              <a:spcAft>
                <a:spcPts val="0"/>
              </a:spcAft>
              <a:buClr>
                <a:srgbClr val="000000"/>
              </a:buClr>
              <a:buSzPts val="1700"/>
              <a:buFont typeface="Arial"/>
              <a:buNone/>
            </a:pPr>
            <a:r>
              <a:t/>
            </a:r>
            <a:endParaRPr b="0" i="0" sz="1700" u="none" cap="none" strike="noStrike">
              <a:solidFill>
                <a:srgbClr val="000000"/>
              </a:solidFill>
              <a:latin typeface="Arial"/>
              <a:ea typeface="Arial"/>
              <a:cs typeface="Arial"/>
              <a:sym typeface="Arial"/>
            </a:endParaRPr>
          </a:p>
          <a:p>
            <a:pPr indent="-342900" lvl="0" marL="342900" marR="0" rtl="0" algn="just">
              <a:lnSpc>
                <a:spcPct val="100000"/>
              </a:lnSpc>
              <a:spcBef>
                <a:spcPts val="0"/>
              </a:spcBef>
              <a:spcAft>
                <a:spcPts val="0"/>
              </a:spcAft>
              <a:buClr>
                <a:srgbClr val="000000"/>
              </a:buClr>
              <a:buSzPts val="1700"/>
              <a:buFont typeface="Arial"/>
              <a:buAutoNum type="alphaUcPeriod"/>
            </a:pPr>
            <a:r>
              <a:rPr b="0" i="0" lang="sv-SE" sz="1700" u="none" cap="none" strike="noStrike">
                <a:solidFill>
                  <a:srgbClr val="000000"/>
                </a:solidFill>
                <a:latin typeface="Arial"/>
                <a:ea typeface="Arial"/>
                <a:cs typeface="Arial"/>
                <a:sym typeface="Arial"/>
              </a:rPr>
              <a:t>What values would you assign to these parameters in </a:t>
            </a:r>
            <a:r>
              <a:rPr b="1" i="0" lang="sv-SE" sz="1700" u="none" cap="none" strike="noStrike">
                <a:solidFill>
                  <a:srgbClr val="000000"/>
                </a:solidFill>
                <a:latin typeface="Arial"/>
                <a:ea typeface="Arial"/>
                <a:cs typeface="Arial"/>
                <a:sym typeface="Arial"/>
              </a:rPr>
              <a:t>2020</a:t>
            </a:r>
            <a:r>
              <a:rPr b="0" i="0" lang="sv-SE" sz="1700" u="none" cap="none" strike="noStrike">
                <a:solidFill>
                  <a:srgbClr val="000000"/>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
        <p:nvSpPr>
          <p:cNvPr id="666" name="Google Shape;666;g3dc49240aa4_0_539"/>
          <p:cNvSpPr txBox="1"/>
          <p:nvPr/>
        </p:nvSpPr>
        <p:spPr>
          <a:xfrm>
            <a:off x="576000" y="4774705"/>
            <a:ext cx="9697200" cy="384900"/>
          </a:xfrm>
          <a:prstGeom prst="rect">
            <a:avLst/>
          </a:prstGeom>
          <a:noFill/>
          <a:ln>
            <a:noFill/>
          </a:ln>
        </p:spPr>
        <p:txBody>
          <a:bodyPr anchorCtr="0" anchor="t" bIns="45700" lIns="0" spcFirstLastPara="1" rIns="91425" wrap="square" tIns="45700">
            <a:spAutoFit/>
          </a:bodyPr>
          <a:lstStyle/>
          <a:p>
            <a:pPr indent="0" lvl="0" marL="0" marR="0" rtl="0" algn="just">
              <a:lnSpc>
                <a:spcPct val="100000"/>
              </a:lnSpc>
              <a:spcBef>
                <a:spcPts val="0"/>
              </a:spcBef>
              <a:spcAft>
                <a:spcPts val="0"/>
              </a:spcAft>
              <a:buClr>
                <a:srgbClr val="000000"/>
              </a:buClr>
              <a:buSzPts val="1900"/>
              <a:buFont typeface="Arial"/>
              <a:buNone/>
            </a:pPr>
            <a:r>
              <a:rPr b="1" i="0" lang="sv-SE" sz="1900" u="none" cap="none" strike="noStrike">
                <a:solidFill>
                  <a:srgbClr val="000000"/>
                </a:solidFill>
                <a:latin typeface="Arial"/>
                <a:ea typeface="Arial"/>
                <a:cs typeface="Arial"/>
                <a:sym typeface="Arial"/>
              </a:rPr>
              <a:t>Calibrating the existing gas plants</a:t>
            </a:r>
            <a:endParaRPr b="0" i="0" sz="1400" u="none" cap="none" strike="noStrike">
              <a:solidFill>
                <a:srgbClr val="000000"/>
              </a:solidFill>
              <a:latin typeface="Arial"/>
              <a:ea typeface="Arial"/>
              <a:cs typeface="Arial"/>
              <a:sym typeface="Arial"/>
            </a:endParaRPr>
          </a:p>
        </p:txBody>
      </p:sp>
      <p:graphicFrame>
        <p:nvGraphicFramePr>
          <p:cNvPr id="667" name="Google Shape;667;g3dc49240aa4_0_539"/>
          <p:cNvGraphicFramePr/>
          <p:nvPr/>
        </p:nvGraphicFramePr>
        <p:xfrm>
          <a:off x="576000" y="2331783"/>
          <a:ext cx="3000000" cy="3000000"/>
        </p:xfrm>
        <a:graphic>
          <a:graphicData uri="http://schemas.openxmlformats.org/drawingml/2006/table">
            <a:tbl>
              <a:tblPr>
                <a:noFill/>
                <a:tableStyleId>{FBC51E46-7EC1-4330-B7DB-A246F1335B4D}</a:tableStyleId>
              </a:tblPr>
              <a:tblGrid>
                <a:gridCol w="2350350"/>
                <a:gridCol w="1446175"/>
                <a:gridCol w="1380375"/>
                <a:gridCol w="1422225"/>
                <a:gridCol w="1388000"/>
                <a:gridCol w="1462450"/>
                <a:gridCol w="1463675"/>
              </a:tblGrid>
              <a:tr h="17780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gridSpan="2">
                  <a:txBody>
                    <a:bodyPr/>
                    <a:lstStyle/>
                    <a:p>
                      <a:pPr indent="0" lvl="0" marL="0" marR="0" rtl="0" algn="ctr">
                        <a:lnSpc>
                          <a:spcPct val="115000"/>
                        </a:lnSpc>
                        <a:spcBef>
                          <a:spcPts val="0"/>
                        </a:spcBef>
                        <a:spcAft>
                          <a:spcPts val="0"/>
                        </a:spcAft>
                        <a:buClr>
                          <a:srgbClr val="000000"/>
                        </a:buClr>
                        <a:buSzPts val="1400"/>
                        <a:buFont typeface="Arial"/>
                        <a:buNone/>
                      </a:pPr>
                      <a:r>
                        <a:rPr b="1" lang="sv-SE" sz="1400" u="none" cap="none" strike="noStrike"/>
                        <a:t>Electricity plants</a:t>
                      </a:r>
                      <a:endParaRPr b="1" sz="1400" u="none" cap="none" strike="noStrike"/>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hMerge="1"/>
                <a:tc gridSpan="2">
                  <a:txBody>
                    <a:bodyPr/>
                    <a:lstStyle/>
                    <a:p>
                      <a:pPr indent="0" lvl="0" marL="0" marR="0" rtl="0" algn="ctr">
                        <a:lnSpc>
                          <a:spcPct val="115000"/>
                        </a:lnSpc>
                        <a:spcBef>
                          <a:spcPts val="0"/>
                        </a:spcBef>
                        <a:spcAft>
                          <a:spcPts val="0"/>
                        </a:spcAft>
                        <a:buClr>
                          <a:srgbClr val="000000"/>
                        </a:buClr>
                        <a:buSzPts val="1400"/>
                        <a:buFont typeface="Arial"/>
                        <a:buNone/>
                      </a:pPr>
                      <a:r>
                        <a:rPr b="1" lang="sv-SE" sz="1400" u="none" cap="none" strike="noStrike"/>
                        <a:t>CHP plants</a:t>
                      </a:r>
                      <a:endParaRPr b="1" sz="1400" u="none" cap="none" strike="noStrike"/>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hMerge="1"/>
                <a:tc gridSpan="2">
                  <a:txBody>
                    <a:bodyPr/>
                    <a:lstStyle/>
                    <a:p>
                      <a:pPr indent="0" lvl="0" marL="0" marR="0" rtl="0" algn="ctr">
                        <a:lnSpc>
                          <a:spcPct val="115000"/>
                        </a:lnSpc>
                        <a:spcBef>
                          <a:spcPts val="0"/>
                        </a:spcBef>
                        <a:spcAft>
                          <a:spcPts val="0"/>
                        </a:spcAft>
                        <a:buClr>
                          <a:srgbClr val="000000"/>
                        </a:buClr>
                        <a:buSzPts val="1400"/>
                        <a:buFont typeface="Arial"/>
                        <a:buNone/>
                      </a:pPr>
                      <a:r>
                        <a:rPr b="1" lang="sv-SE" sz="1400" u="none" cap="none" strike="noStrike"/>
                        <a:t>Heat plants</a:t>
                      </a:r>
                      <a:endParaRPr b="1" sz="1400" u="none" cap="none" strike="noStrike"/>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hMerge="1"/>
              </a:tr>
              <a:tr h="314325">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400"/>
                        <a:buFont typeface="Arial"/>
                        <a:buNone/>
                      </a:pPr>
                      <a:r>
                        <a:rPr b="1" lang="sv-SE" sz="1400" u="none" cap="none" strike="noStrike"/>
                        <a:t>Main producers</a:t>
                      </a:r>
                      <a:endParaRPr b="1" sz="1400" u="none" cap="none" strike="noStrike"/>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400"/>
                        <a:buFont typeface="Arial"/>
                        <a:buNone/>
                      </a:pPr>
                      <a:r>
                        <a:rPr b="1" lang="sv-SE" sz="1400" u="none" cap="none" strike="noStrike"/>
                        <a:t>Autoproducers</a:t>
                      </a:r>
                      <a:endParaRPr b="1" sz="1400" u="none" cap="none" strike="noStrike"/>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400"/>
                        <a:buFont typeface="Arial"/>
                        <a:buNone/>
                      </a:pPr>
                      <a:r>
                        <a:rPr b="1" lang="sv-SE" sz="1400" u="none" cap="none" strike="noStrike"/>
                        <a:t>Main producers</a:t>
                      </a:r>
                      <a:endParaRPr b="1" sz="1400" u="none" cap="none" strike="noStrike"/>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400"/>
                        <a:buFont typeface="Arial"/>
                        <a:buNone/>
                      </a:pPr>
                      <a:r>
                        <a:rPr b="1" lang="sv-SE" sz="1400" u="none" cap="none" strike="noStrike"/>
                        <a:t>Autoproducers</a:t>
                      </a:r>
                      <a:endParaRPr b="1" sz="1400" u="none" cap="none" strike="noStrike"/>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400"/>
                        <a:buFont typeface="Arial"/>
                        <a:buNone/>
                      </a:pPr>
                      <a:r>
                        <a:rPr b="1" lang="sv-SE" sz="1400" u="none" cap="none" strike="noStrike"/>
                        <a:t>Main producers</a:t>
                      </a:r>
                      <a:endParaRPr b="1" sz="1400" u="none" cap="none" strike="noStrike"/>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400"/>
                        <a:buFont typeface="Arial"/>
                        <a:buNone/>
                      </a:pPr>
                      <a:r>
                        <a:rPr b="1" lang="sv-SE" sz="1400" u="none" cap="none" strike="noStrike"/>
                        <a:t>Autoproducers</a:t>
                      </a:r>
                      <a:endParaRPr b="1" sz="1400" u="none" cap="none" strike="noStrike"/>
                    </a:p>
                  </a:txBody>
                  <a:tcPr marT="91425" marB="91425" marR="91425" marL="91425" anchor="b">
                    <a:lnL cap="flat" cmpd="sng" w="9525">
                      <a:solidFill>
                        <a:srgbClr val="CCCCCC"/>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177800">
                <a:tc>
                  <a:txBody>
                    <a:bodyPr/>
                    <a:lstStyle/>
                    <a:p>
                      <a:pPr indent="0" lvl="0" marL="0" marR="0" rtl="0" algn="l">
                        <a:lnSpc>
                          <a:spcPct val="115000"/>
                        </a:lnSpc>
                        <a:spcBef>
                          <a:spcPts val="0"/>
                        </a:spcBef>
                        <a:spcAft>
                          <a:spcPts val="0"/>
                        </a:spcAft>
                        <a:buClr>
                          <a:srgbClr val="000000"/>
                        </a:buClr>
                        <a:buSzPts val="1400"/>
                        <a:buFont typeface="Arial"/>
                        <a:buNone/>
                      </a:pPr>
                      <a:r>
                        <a:rPr lang="sv-SE" sz="1400" u="none" cap="none" strike="noStrike"/>
                        <a:t>Fuel use [PJ]</a:t>
                      </a:r>
                      <a:endParaRPr sz="1400" u="none" cap="none" strike="noStrike"/>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r">
                        <a:lnSpc>
                          <a:spcPct val="115000"/>
                        </a:lnSpc>
                        <a:spcBef>
                          <a:spcPts val="0"/>
                        </a:spcBef>
                        <a:spcAft>
                          <a:spcPts val="0"/>
                        </a:spcAft>
                        <a:buClr>
                          <a:srgbClr val="000000"/>
                        </a:buClr>
                        <a:buSzPts val="1400"/>
                        <a:buFont typeface="Arial"/>
                        <a:buNone/>
                      </a:pPr>
                      <a:r>
                        <a:rPr lang="sv-SE" sz="1400" u="none" cap="none" strike="noStrike"/>
                        <a:t>7</a:t>
                      </a:r>
                      <a:endParaRPr sz="1400" u="none" cap="none" strike="noStrike"/>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r">
                        <a:lnSpc>
                          <a:spcPct val="115000"/>
                        </a:lnSpc>
                        <a:spcBef>
                          <a:spcPts val="0"/>
                        </a:spcBef>
                        <a:spcAft>
                          <a:spcPts val="0"/>
                        </a:spcAft>
                        <a:buClr>
                          <a:srgbClr val="000000"/>
                        </a:buClr>
                        <a:buSzPts val="1400"/>
                        <a:buFont typeface="Arial"/>
                        <a:buNone/>
                      </a:pPr>
                      <a:r>
                        <a:rPr lang="sv-SE" sz="1400" u="none" cap="none" strike="noStrike"/>
                        <a:t>2.3</a:t>
                      </a:r>
                      <a:endParaRPr sz="1400" u="none" cap="none" strike="noStrike"/>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r">
                        <a:lnSpc>
                          <a:spcPct val="115000"/>
                        </a:lnSpc>
                        <a:spcBef>
                          <a:spcPts val="0"/>
                        </a:spcBef>
                        <a:spcAft>
                          <a:spcPts val="0"/>
                        </a:spcAft>
                        <a:buClr>
                          <a:srgbClr val="000000"/>
                        </a:buClr>
                        <a:buSzPts val="1400"/>
                        <a:buFont typeface="Arial"/>
                        <a:buNone/>
                      </a:pPr>
                      <a:r>
                        <a:rPr lang="sv-SE" sz="1400" u="none" cap="none" strike="noStrike"/>
                        <a:t>4</a:t>
                      </a:r>
                      <a:endParaRPr sz="1400" u="none" cap="none" strike="noStrike"/>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r">
                        <a:lnSpc>
                          <a:spcPct val="115000"/>
                        </a:lnSpc>
                        <a:spcBef>
                          <a:spcPts val="0"/>
                        </a:spcBef>
                        <a:spcAft>
                          <a:spcPts val="0"/>
                        </a:spcAft>
                        <a:buClr>
                          <a:srgbClr val="000000"/>
                        </a:buClr>
                        <a:buSzPts val="1400"/>
                        <a:buFont typeface="Arial"/>
                        <a:buNone/>
                      </a:pPr>
                      <a:r>
                        <a:rPr lang="sv-SE" sz="1400" u="none" cap="none" strike="noStrike"/>
                        <a:t>1.9</a:t>
                      </a:r>
                      <a:endParaRPr sz="1400" u="none" cap="none" strike="noStrike"/>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r">
                        <a:lnSpc>
                          <a:spcPct val="115000"/>
                        </a:lnSpc>
                        <a:spcBef>
                          <a:spcPts val="0"/>
                        </a:spcBef>
                        <a:spcAft>
                          <a:spcPts val="0"/>
                        </a:spcAft>
                        <a:buClr>
                          <a:srgbClr val="000000"/>
                        </a:buClr>
                        <a:buSzPts val="1400"/>
                        <a:buFont typeface="Arial"/>
                        <a:buNone/>
                      </a:pPr>
                      <a:r>
                        <a:rPr lang="sv-SE" sz="1400" u="none" cap="none" strike="noStrike"/>
                        <a:t>2</a:t>
                      </a:r>
                      <a:endParaRPr sz="1400" u="none" cap="none" strike="noStrike"/>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r">
                        <a:lnSpc>
                          <a:spcPct val="115000"/>
                        </a:lnSpc>
                        <a:spcBef>
                          <a:spcPts val="0"/>
                        </a:spcBef>
                        <a:spcAft>
                          <a:spcPts val="0"/>
                        </a:spcAft>
                        <a:buClr>
                          <a:srgbClr val="000000"/>
                        </a:buClr>
                        <a:buSzPts val="1400"/>
                        <a:buFont typeface="Arial"/>
                        <a:buNone/>
                      </a:pPr>
                      <a:r>
                        <a:rPr lang="sv-SE" sz="1400" u="none" cap="none" strike="noStrike"/>
                        <a:t>0</a:t>
                      </a:r>
                      <a:endParaRPr sz="1400" u="none" cap="none" strike="noStrike"/>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177800">
                <a:tc>
                  <a:txBody>
                    <a:bodyPr/>
                    <a:lstStyle/>
                    <a:p>
                      <a:pPr indent="0" lvl="0" marL="0" marR="0" rtl="0" algn="l">
                        <a:lnSpc>
                          <a:spcPct val="115000"/>
                        </a:lnSpc>
                        <a:spcBef>
                          <a:spcPts val="0"/>
                        </a:spcBef>
                        <a:spcAft>
                          <a:spcPts val="0"/>
                        </a:spcAft>
                        <a:buClr>
                          <a:srgbClr val="000000"/>
                        </a:buClr>
                        <a:buSzPts val="1400"/>
                        <a:buFont typeface="Arial"/>
                        <a:buNone/>
                      </a:pPr>
                      <a:r>
                        <a:rPr lang="sv-SE" sz="1400" u="none" cap="none" strike="noStrike"/>
                        <a:t>Electricity generation [TWh]</a:t>
                      </a:r>
                      <a:endParaRPr sz="1400" u="none" cap="none" strike="noStrike"/>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r">
                        <a:lnSpc>
                          <a:spcPct val="115000"/>
                        </a:lnSpc>
                        <a:spcBef>
                          <a:spcPts val="0"/>
                        </a:spcBef>
                        <a:spcAft>
                          <a:spcPts val="0"/>
                        </a:spcAft>
                        <a:buClr>
                          <a:srgbClr val="000000"/>
                        </a:buClr>
                        <a:buSzPts val="1400"/>
                        <a:buFont typeface="Arial"/>
                        <a:buNone/>
                      </a:pPr>
                      <a:r>
                        <a:rPr lang="sv-SE" sz="1400" u="none" cap="none" strike="noStrike"/>
                        <a:t>0.8</a:t>
                      </a:r>
                      <a:endParaRPr sz="1400" u="none" cap="none" strike="noStrike"/>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r">
                        <a:lnSpc>
                          <a:spcPct val="115000"/>
                        </a:lnSpc>
                        <a:spcBef>
                          <a:spcPts val="0"/>
                        </a:spcBef>
                        <a:spcAft>
                          <a:spcPts val="0"/>
                        </a:spcAft>
                        <a:buClr>
                          <a:srgbClr val="000000"/>
                        </a:buClr>
                        <a:buSzPts val="1400"/>
                        <a:buFont typeface="Arial"/>
                        <a:buNone/>
                      </a:pPr>
                      <a:r>
                        <a:rPr lang="sv-SE" sz="1400" u="none" cap="none" strike="noStrike"/>
                        <a:t>0.24</a:t>
                      </a:r>
                      <a:endParaRPr sz="1400" u="none" cap="none" strike="noStrike"/>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r">
                        <a:lnSpc>
                          <a:spcPct val="115000"/>
                        </a:lnSpc>
                        <a:spcBef>
                          <a:spcPts val="0"/>
                        </a:spcBef>
                        <a:spcAft>
                          <a:spcPts val="0"/>
                        </a:spcAft>
                        <a:buClr>
                          <a:srgbClr val="000000"/>
                        </a:buClr>
                        <a:buSzPts val="1400"/>
                        <a:buFont typeface="Arial"/>
                        <a:buNone/>
                      </a:pPr>
                      <a:r>
                        <a:rPr lang="sv-SE" sz="1400" u="none" cap="none" strike="noStrike"/>
                        <a:t>0.4</a:t>
                      </a:r>
                      <a:endParaRPr sz="1400" u="none" cap="none" strike="noStrike"/>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r">
                        <a:lnSpc>
                          <a:spcPct val="115000"/>
                        </a:lnSpc>
                        <a:spcBef>
                          <a:spcPts val="0"/>
                        </a:spcBef>
                        <a:spcAft>
                          <a:spcPts val="0"/>
                        </a:spcAft>
                        <a:buClr>
                          <a:srgbClr val="000000"/>
                        </a:buClr>
                        <a:buSzPts val="1400"/>
                        <a:buFont typeface="Arial"/>
                        <a:buNone/>
                      </a:pPr>
                      <a:r>
                        <a:rPr lang="sv-SE" sz="1400" u="none" cap="none" strike="noStrike"/>
                        <a:t>0.17</a:t>
                      </a:r>
                      <a:endParaRPr sz="1400" u="none" cap="none" strike="noStrike"/>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r">
                        <a:lnSpc>
                          <a:spcPct val="115000"/>
                        </a:lnSpc>
                        <a:spcBef>
                          <a:spcPts val="0"/>
                        </a:spcBef>
                        <a:spcAft>
                          <a:spcPts val="0"/>
                        </a:spcAft>
                        <a:buClr>
                          <a:srgbClr val="000000"/>
                        </a:buClr>
                        <a:buSzPts val="1400"/>
                        <a:buFont typeface="Arial"/>
                        <a:buNone/>
                      </a:pPr>
                      <a:r>
                        <a:rPr lang="sv-SE" sz="1400" u="none" cap="none" strike="noStrike"/>
                        <a:t>-</a:t>
                      </a:r>
                      <a:endParaRPr sz="1400" u="none" cap="none" strike="noStrike"/>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r">
                        <a:lnSpc>
                          <a:spcPct val="115000"/>
                        </a:lnSpc>
                        <a:spcBef>
                          <a:spcPts val="0"/>
                        </a:spcBef>
                        <a:spcAft>
                          <a:spcPts val="0"/>
                        </a:spcAft>
                        <a:buClr>
                          <a:srgbClr val="000000"/>
                        </a:buClr>
                        <a:buSzPts val="1400"/>
                        <a:buFont typeface="Arial"/>
                        <a:buNone/>
                      </a:pPr>
                      <a:r>
                        <a:rPr lang="sv-SE" sz="1400" u="none" cap="none" strike="noStrike"/>
                        <a:t>-</a:t>
                      </a:r>
                      <a:endParaRPr sz="1400" u="none" cap="none" strike="noStrike"/>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472450">
                <a:tc>
                  <a:txBody>
                    <a:bodyPr/>
                    <a:lstStyle/>
                    <a:p>
                      <a:pPr indent="0" lvl="0" marL="0" marR="0" rtl="0" algn="l">
                        <a:lnSpc>
                          <a:spcPct val="115000"/>
                        </a:lnSpc>
                        <a:spcBef>
                          <a:spcPts val="0"/>
                        </a:spcBef>
                        <a:spcAft>
                          <a:spcPts val="0"/>
                        </a:spcAft>
                        <a:buClr>
                          <a:srgbClr val="000000"/>
                        </a:buClr>
                        <a:buSzPts val="1400"/>
                        <a:buFont typeface="Arial"/>
                        <a:buNone/>
                      </a:pPr>
                      <a:r>
                        <a:rPr lang="sv-SE" sz="1400" u="none" cap="none" strike="noStrike"/>
                        <a:t>Heat generation [PJ]</a:t>
                      </a:r>
                      <a:endParaRPr sz="1400" u="none" cap="none" strike="noStrike"/>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r">
                        <a:lnSpc>
                          <a:spcPct val="115000"/>
                        </a:lnSpc>
                        <a:spcBef>
                          <a:spcPts val="0"/>
                        </a:spcBef>
                        <a:spcAft>
                          <a:spcPts val="0"/>
                        </a:spcAft>
                        <a:buClr>
                          <a:srgbClr val="000000"/>
                        </a:buClr>
                        <a:buSzPts val="1400"/>
                        <a:buFont typeface="Arial"/>
                        <a:buNone/>
                      </a:pPr>
                      <a:r>
                        <a:rPr lang="sv-SE" sz="1400" u="none" cap="none" strike="noStrike"/>
                        <a:t>-</a:t>
                      </a:r>
                      <a:endParaRPr sz="1400" u="none" cap="none" strike="noStrike"/>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r">
                        <a:lnSpc>
                          <a:spcPct val="115000"/>
                        </a:lnSpc>
                        <a:spcBef>
                          <a:spcPts val="0"/>
                        </a:spcBef>
                        <a:spcAft>
                          <a:spcPts val="0"/>
                        </a:spcAft>
                        <a:buClr>
                          <a:srgbClr val="000000"/>
                        </a:buClr>
                        <a:buSzPts val="1400"/>
                        <a:buFont typeface="Arial"/>
                        <a:buNone/>
                      </a:pPr>
                      <a:r>
                        <a:rPr lang="sv-SE" sz="1400" u="none" cap="none" strike="noStrike"/>
                        <a:t>-</a:t>
                      </a:r>
                      <a:endParaRPr sz="1400" u="none" cap="none" strike="noStrike"/>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r">
                        <a:lnSpc>
                          <a:spcPct val="115000"/>
                        </a:lnSpc>
                        <a:spcBef>
                          <a:spcPts val="0"/>
                        </a:spcBef>
                        <a:spcAft>
                          <a:spcPts val="0"/>
                        </a:spcAft>
                        <a:buClr>
                          <a:srgbClr val="000000"/>
                        </a:buClr>
                        <a:buSzPts val="1400"/>
                        <a:buFont typeface="Arial"/>
                        <a:buNone/>
                      </a:pPr>
                      <a:r>
                        <a:rPr lang="sv-SE" sz="1400" u="none" cap="none" strike="noStrike"/>
                        <a:t>1.7</a:t>
                      </a:r>
                      <a:endParaRPr sz="1400" u="none" cap="none" strike="noStrike"/>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r">
                        <a:lnSpc>
                          <a:spcPct val="115000"/>
                        </a:lnSpc>
                        <a:spcBef>
                          <a:spcPts val="0"/>
                        </a:spcBef>
                        <a:spcAft>
                          <a:spcPts val="0"/>
                        </a:spcAft>
                        <a:buClr>
                          <a:srgbClr val="000000"/>
                        </a:buClr>
                        <a:buSzPts val="1400"/>
                        <a:buFont typeface="Arial"/>
                        <a:buNone/>
                      </a:pPr>
                      <a:r>
                        <a:rPr lang="sv-SE" sz="1400" u="none" cap="none" strike="noStrike"/>
                        <a:t>0.7</a:t>
                      </a:r>
                      <a:endParaRPr sz="1400" u="none" cap="none" strike="noStrike"/>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r">
                        <a:lnSpc>
                          <a:spcPct val="115000"/>
                        </a:lnSpc>
                        <a:spcBef>
                          <a:spcPts val="0"/>
                        </a:spcBef>
                        <a:spcAft>
                          <a:spcPts val="0"/>
                        </a:spcAft>
                        <a:buClr>
                          <a:srgbClr val="000000"/>
                        </a:buClr>
                        <a:buSzPts val="1400"/>
                        <a:buFont typeface="Arial"/>
                        <a:buNone/>
                      </a:pPr>
                      <a:r>
                        <a:rPr lang="sv-SE" sz="1400" u="none" cap="none" strike="noStrike"/>
                        <a:t>1.6</a:t>
                      </a:r>
                      <a:endParaRPr sz="1400" u="none" cap="none" strike="noStrike"/>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r">
                        <a:lnSpc>
                          <a:spcPct val="115000"/>
                        </a:lnSpc>
                        <a:spcBef>
                          <a:spcPts val="0"/>
                        </a:spcBef>
                        <a:spcAft>
                          <a:spcPts val="0"/>
                        </a:spcAft>
                        <a:buClr>
                          <a:srgbClr val="000000"/>
                        </a:buClr>
                        <a:buSzPts val="1400"/>
                        <a:buFont typeface="Arial"/>
                        <a:buNone/>
                      </a:pPr>
                      <a:r>
                        <a:rPr lang="sv-SE" sz="1400" u="none" cap="none" strike="noStrike"/>
                        <a:t>0</a:t>
                      </a:r>
                      <a:endParaRPr sz="1400" u="none" cap="none" strike="noStrike"/>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1" name="Shape 671"/>
        <p:cNvGrpSpPr/>
        <p:nvPr/>
      </p:nvGrpSpPr>
      <p:grpSpPr>
        <a:xfrm>
          <a:off x="0" y="0"/>
          <a:ext cx="0" cy="0"/>
          <a:chOff x="0" y="0"/>
          <a:chExt cx="0" cy="0"/>
        </a:xfrm>
      </p:grpSpPr>
      <p:sp>
        <p:nvSpPr>
          <p:cNvPr id="672" name="Google Shape;672;g3dc49240aa4_0_560"/>
          <p:cNvSpPr txBox="1"/>
          <p:nvPr>
            <p:ph type="ctrTitle"/>
          </p:nvPr>
        </p:nvSpPr>
        <p:spPr>
          <a:xfrm flipH="1">
            <a:off x="4185363" y="0"/>
            <a:ext cx="3648000" cy="68580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4800"/>
              <a:buNone/>
            </a:pPr>
            <a:r>
              <a:rPr lang="sv-SE"/>
              <a:t>Thank you</a:t>
            </a:r>
            <a:endParaRPr/>
          </a:p>
        </p:txBody>
      </p:sp>
      <p:sp>
        <p:nvSpPr>
          <p:cNvPr id="673" name="Google Shape;673;g3dc49240aa4_0_560"/>
          <p:cNvSpPr txBox="1"/>
          <p:nvPr>
            <p:ph idx="1" type="subTitle"/>
          </p:nvPr>
        </p:nvSpPr>
        <p:spPr>
          <a:xfrm>
            <a:off x="6009375" y="5795916"/>
            <a:ext cx="6176100" cy="1062000"/>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1000"/>
              </a:spcBef>
              <a:spcAft>
                <a:spcPts val="0"/>
              </a:spcAft>
              <a:buSzPts val="3600"/>
              <a:buNone/>
            </a:pPr>
            <a:r>
              <a:rPr lang="sv-SE"/>
              <a:t>www.climatecompatiblegrowth.com</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g3dc49240aa4_0_18"/>
          <p:cNvSpPr txBox="1"/>
          <p:nvPr/>
        </p:nvSpPr>
        <p:spPr>
          <a:xfrm>
            <a:off x="11798300" y="6565900"/>
            <a:ext cx="393600" cy="292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fld id="{00000000-1234-1234-1234-123412341234}" type="slidenum">
              <a:rPr b="1" i="0" lang="sv-SE" sz="1000" u="none" cap="none" strike="noStrike">
                <a:solidFill>
                  <a:schemeClr val="lt1"/>
                </a:solidFill>
                <a:latin typeface="Arial"/>
                <a:ea typeface="Arial"/>
                <a:cs typeface="Arial"/>
                <a:sym typeface="Arial"/>
              </a:rPr>
              <a:t>‹#›</a:t>
            </a:fld>
            <a:endParaRPr b="1" i="0" sz="1000" u="none" cap="none" strike="noStrike">
              <a:solidFill>
                <a:schemeClr val="lt1"/>
              </a:solidFill>
              <a:latin typeface="Arial"/>
              <a:ea typeface="Arial"/>
              <a:cs typeface="Arial"/>
              <a:sym typeface="Arial"/>
            </a:endParaRPr>
          </a:p>
        </p:txBody>
      </p:sp>
      <p:sp>
        <p:nvSpPr>
          <p:cNvPr id="117" name="Google Shape;117;g3dc49240aa4_0_18"/>
          <p:cNvSpPr txBox="1"/>
          <p:nvPr/>
        </p:nvSpPr>
        <p:spPr>
          <a:xfrm>
            <a:off x="468000" y="288000"/>
            <a:ext cx="11304900" cy="684000"/>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rgbClr val="000000"/>
              </a:buClr>
              <a:buSzPts val="4400"/>
              <a:buFont typeface="Arial"/>
              <a:buNone/>
            </a:pPr>
            <a:r>
              <a:rPr b="1" i="0" lang="sv-SE" sz="2800" u="none" cap="none" strike="noStrike">
                <a:solidFill>
                  <a:srgbClr val="FF0000"/>
                </a:solidFill>
                <a:latin typeface="Arial"/>
                <a:ea typeface="Arial"/>
                <a:cs typeface="Arial"/>
                <a:sym typeface="Arial"/>
              </a:rPr>
              <a:t>Primary Energy Supply Technologies</a:t>
            </a:r>
            <a:r>
              <a:rPr b="0" i="0" lang="sv-SE" sz="2800" u="none" cap="none" strike="noStrike">
                <a:solidFill>
                  <a:srgbClr val="FF0000"/>
                </a:solidFill>
                <a:latin typeface="Arial"/>
                <a:ea typeface="Arial"/>
                <a:cs typeface="Arial"/>
                <a:sym typeface="Arial"/>
              </a:rPr>
              <a:t> </a:t>
            </a:r>
            <a:endParaRPr b="0" i="0" sz="2800" u="none" cap="none" strike="noStrike">
              <a:solidFill>
                <a:srgbClr val="FF0000"/>
              </a:solidFill>
              <a:latin typeface="Arial"/>
              <a:ea typeface="Arial"/>
              <a:cs typeface="Arial"/>
              <a:sym typeface="Arial"/>
            </a:endParaRPr>
          </a:p>
        </p:txBody>
      </p:sp>
      <p:sp>
        <p:nvSpPr>
          <p:cNvPr id="118" name="Google Shape;118;g3dc49240aa4_0_18"/>
          <p:cNvSpPr txBox="1"/>
          <p:nvPr/>
        </p:nvSpPr>
        <p:spPr>
          <a:xfrm>
            <a:off x="5991314" y="1006240"/>
            <a:ext cx="5799000" cy="5256600"/>
          </a:xfrm>
          <a:prstGeom prst="rect">
            <a:avLst/>
          </a:prstGeom>
          <a:noFill/>
          <a:ln>
            <a:noFill/>
          </a:ln>
        </p:spPr>
        <p:txBody>
          <a:bodyPr anchorCtr="0" anchor="t" bIns="45700" lIns="91425" spcFirstLastPara="1" rIns="91425" wrap="square" tIns="45700">
            <a:spAutoFit/>
          </a:bodyPr>
          <a:lstStyle/>
          <a:p>
            <a:pPr indent="-311150" lvl="0" marL="457200" marR="0" rtl="0" algn="l">
              <a:lnSpc>
                <a:spcPct val="100000"/>
              </a:lnSpc>
              <a:spcBef>
                <a:spcPts val="1000"/>
              </a:spcBef>
              <a:spcAft>
                <a:spcPts val="0"/>
              </a:spcAft>
              <a:buClr>
                <a:srgbClr val="000000"/>
              </a:buClr>
              <a:buSzPts val="1300"/>
              <a:buFont typeface="Arial"/>
              <a:buChar char="❑"/>
            </a:pPr>
            <a:r>
              <a:rPr b="0" i="0" lang="sv-SE" sz="1350" u="none" cap="none" strike="noStrike">
                <a:solidFill>
                  <a:schemeClr val="dk1"/>
                </a:solidFill>
                <a:highlight>
                  <a:schemeClr val="lt1"/>
                </a:highlight>
                <a:latin typeface="Arial"/>
                <a:ea typeface="Arial"/>
                <a:cs typeface="Arial"/>
                <a:sym typeface="Arial"/>
              </a:rPr>
              <a:t>All 3 types of fossil fuels can be either </a:t>
            </a:r>
            <a:r>
              <a:rPr b="1" i="0" lang="sv-SE" sz="1350" u="none" cap="none" strike="noStrike">
                <a:solidFill>
                  <a:schemeClr val="dk1"/>
                </a:solidFill>
                <a:highlight>
                  <a:schemeClr val="lt1"/>
                </a:highlight>
                <a:latin typeface="Arial"/>
                <a:ea typeface="Arial"/>
                <a:cs typeface="Arial"/>
                <a:sym typeface="Arial"/>
              </a:rPr>
              <a:t>extracted or imported into a country.</a:t>
            </a:r>
            <a:endParaRPr b="0" i="0" sz="1350" u="none" cap="none" strike="noStrike">
              <a:solidFill>
                <a:schemeClr val="dk1"/>
              </a:solidFill>
              <a:highlight>
                <a:schemeClr val="lt1"/>
              </a:highlight>
              <a:latin typeface="Arial"/>
              <a:ea typeface="Arial"/>
              <a:cs typeface="Arial"/>
              <a:sym typeface="Arial"/>
            </a:endParaRPr>
          </a:p>
          <a:p>
            <a:pPr indent="-311150" lvl="0" marL="457200" marR="0" rtl="0" algn="l">
              <a:lnSpc>
                <a:spcPct val="100000"/>
              </a:lnSpc>
              <a:spcBef>
                <a:spcPts val="1000"/>
              </a:spcBef>
              <a:spcAft>
                <a:spcPts val="0"/>
              </a:spcAft>
              <a:buClr>
                <a:srgbClr val="000000"/>
              </a:buClr>
              <a:buSzPts val="1300"/>
              <a:buFont typeface="Arial"/>
              <a:buChar char="❑"/>
            </a:pPr>
            <a:r>
              <a:rPr b="0" i="0" lang="sv-SE" sz="1350" u="none" cap="none" strike="noStrike">
                <a:solidFill>
                  <a:schemeClr val="dk1"/>
                </a:solidFill>
                <a:highlight>
                  <a:schemeClr val="lt1"/>
                </a:highlight>
                <a:latin typeface="Arial"/>
                <a:ea typeface="Arial"/>
                <a:cs typeface="Arial"/>
                <a:sym typeface="Arial"/>
              </a:rPr>
              <a:t>The </a:t>
            </a:r>
            <a:r>
              <a:rPr b="1" i="0" lang="sv-SE" sz="1350" u="none" cap="none" strike="noStrike">
                <a:solidFill>
                  <a:schemeClr val="dk1"/>
                </a:solidFill>
                <a:highlight>
                  <a:schemeClr val="lt1"/>
                </a:highlight>
                <a:latin typeface="Arial"/>
                <a:ea typeface="Arial"/>
                <a:cs typeface="Arial"/>
                <a:sym typeface="Arial"/>
              </a:rPr>
              <a:t>cost of fuel extraction or imports </a:t>
            </a:r>
            <a:r>
              <a:rPr b="0" i="0" lang="sv-SE" sz="1350" u="none" cap="none" strike="noStrike">
                <a:solidFill>
                  <a:schemeClr val="dk1"/>
                </a:solidFill>
                <a:highlight>
                  <a:schemeClr val="lt1"/>
                </a:highlight>
                <a:latin typeface="Arial"/>
                <a:ea typeface="Arial"/>
                <a:cs typeface="Arial"/>
                <a:sym typeface="Arial"/>
              </a:rPr>
              <a:t>should be expressed as </a:t>
            </a:r>
            <a:r>
              <a:rPr b="1" i="0" lang="sv-SE" sz="1350" u="none" cap="none" strike="noStrike">
                <a:solidFill>
                  <a:schemeClr val="dk1"/>
                </a:solidFill>
                <a:highlight>
                  <a:schemeClr val="lt1"/>
                </a:highlight>
                <a:latin typeface="Arial"/>
                <a:ea typeface="Arial"/>
                <a:cs typeface="Arial"/>
                <a:sym typeface="Arial"/>
              </a:rPr>
              <a:t>variable cost and it is case specific. </a:t>
            </a:r>
            <a:r>
              <a:rPr b="0" i="0" lang="sv-SE" sz="1350" u="none" cap="none" strike="noStrike">
                <a:solidFill>
                  <a:schemeClr val="dk1"/>
                </a:solidFill>
                <a:highlight>
                  <a:schemeClr val="lt1"/>
                </a:highlight>
                <a:latin typeface="Arial"/>
                <a:ea typeface="Arial"/>
                <a:cs typeface="Arial"/>
                <a:sym typeface="Arial"/>
              </a:rPr>
              <a:t>In certain cases, however, </a:t>
            </a:r>
            <a:r>
              <a:rPr b="1" i="0" lang="sv-SE" sz="1350" u="none" cap="none" strike="noStrike">
                <a:solidFill>
                  <a:schemeClr val="dk1"/>
                </a:solidFill>
                <a:highlight>
                  <a:schemeClr val="lt1"/>
                </a:highlight>
                <a:latin typeface="Arial"/>
                <a:ea typeface="Arial"/>
                <a:cs typeface="Arial"/>
                <a:sym typeface="Arial"/>
              </a:rPr>
              <a:t>assuming infrastructure cost</a:t>
            </a:r>
            <a:r>
              <a:rPr b="0" i="0" lang="sv-SE" sz="1350" u="none" cap="none" strike="noStrike">
                <a:solidFill>
                  <a:schemeClr val="dk1"/>
                </a:solidFill>
                <a:highlight>
                  <a:schemeClr val="lt1"/>
                </a:highlight>
                <a:latin typeface="Arial"/>
                <a:ea typeface="Arial"/>
                <a:cs typeface="Arial"/>
                <a:sym typeface="Arial"/>
              </a:rPr>
              <a:t> as well (capital and fixed) can be sensible if the value is significant. Therefore, the user should gather the necessary data from relevant sources.</a:t>
            </a:r>
            <a:endParaRPr b="0" i="0" sz="1350" u="none" cap="none" strike="noStrike">
              <a:solidFill>
                <a:schemeClr val="dk1"/>
              </a:solidFill>
              <a:highlight>
                <a:schemeClr val="lt1"/>
              </a:highlight>
              <a:latin typeface="Arial"/>
              <a:ea typeface="Arial"/>
              <a:cs typeface="Arial"/>
              <a:sym typeface="Arial"/>
            </a:endParaRPr>
          </a:p>
          <a:p>
            <a:pPr indent="-311150" lvl="0" marL="457200" marR="0" rtl="0" algn="l">
              <a:lnSpc>
                <a:spcPct val="100000"/>
              </a:lnSpc>
              <a:spcBef>
                <a:spcPts val="1000"/>
              </a:spcBef>
              <a:spcAft>
                <a:spcPts val="0"/>
              </a:spcAft>
              <a:buClr>
                <a:schemeClr val="dk1"/>
              </a:buClr>
              <a:buSzPts val="1300"/>
              <a:buFont typeface="Arial"/>
              <a:buChar char="❑"/>
            </a:pPr>
            <a:r>
              <a:rPr b="0" i="0" lang="sv-SE" sz="1350" u="none" cap="none" strike="noStrike">
                <a:solidFill>
                  <a:schemeClr val="dk1"/>
                </a:solidFill>
                <a:highlight>
                  <a:schemeClr val="lt1"/>
                </a:highlight>
                <a:latin typeface="Arial"/>
                <a:ea typeface="Arial"/>
                <a:cs typeface="Arial"/>
                <a:sym typeface="Arial"/>
              </a:rPr>
              <a:t>In the CLEWs++ concept, upstream fossil fuel technologies produce ‘primary fossil fuels’. This does not necessarily imply that the actual fuel is of different consistency. This is an accounting convention where </a:t>
            </a:r>
            <a:r>
              <a:rPr b="1" i="0" lang="sv-SE" sz="1350" u="none" cap="none" strike="noStrike">
                <a:solidFill>
                  <a:schemeClr val="dk1"/>
                </a:solidFill>
                <a:highlight>
                  <a:schemeClr val="lt1"/>
                </a:highlight>
                <a:latin typeface="Arial"/>
                <a:ea typeface="Arial"/>
                <a:cs typeface="Arial"/>
                <a:sym typeface="Arial"/>
              </a:rPr>
              <a:t>the total primary energy supply </a:t>
            </a:r>
            <a:r>
              <a:rPr b="0" i="0" lang="sv-SE" sz="1350" u="none" cap="none" strike="noStrike">
                <a:solidFill>
                  <a:schemeClr val="dk1"/>
                </a:solidFill>
                <a:latin typeface="Arial"/>
                <a:ea typeface="Arial"/>
                <a:cs typeface="Arial"/>
                <a:sym typeface="Arial"/>
              </a:rPr>
              <a:t>is the total quantity of fuel consumed by a country, before accounting for losses in distribution and conversion. It therefore</a:t>
            </a:r>
            <a:r>
              <a:rPr b="1" i="0" lang="sv-SE" sz="1350" u="none" cap="none" strike="noStrike">
                <a:solidFill>
                  <a:schemeClr val="dk1"/>
                </a:solidFill>
                <a:highlight>
                  <a:schemeClr val="lt1"/>
                </a:highlight>
                <a:latin typeface="Arial"/>
                <a:ea typeface="Arial"/>
                <a:cs typeface="Arial"/>
                <a:sym typeface="Arial"/>
              </a:rPr>
              <a:t> includes the entire quantity that is consumed in the country</a:t>
            </a:r>
            <a:r>
              <a:rPr b="0" i="0" lang="sv-SE" sz="1350" u="none" cap="none" strike="noStrike">
                <a:solidFill>
                  <a:schemeClr val="dk1"/>
                </a:solidFill>
                <a:highlight>
                  <a:schemeClr val="lt1"/>
                </a:highlight>
                <a:latin typeface="Arial"/>
                <a:ea typeface="Arial"/>
                <a:cs typeface="Arial"/>
                <a:sym typeface="Arial"/>
              </a:rPr>
              <a:t> (both explicitly and implicitly modelled). </a:t>
            </a:r>
            <a:r>
              <a:rPr b="0" i="0" lang="sv-SE" sz="1350" u="none" cap="none" strike="noStrike">
                <a:solidFill>
                  <a:schemeClr val="dk1"/>
                </a:solidFill>
                <a:latin typeface="Arial"/>
                <a:ea typeface="Arial"/>
                <a:cs typeface="Arial"/>
                <a:sym typeface="Arial"/>
              </a:rPr>
              <a:t>Here, </a:t>
            </a:r>
            <a:r>
              <a:rPr b="1" i="0" lang="sv-SE" sz="1350" u="none" cap="none" strike="noStrike">
                <a:solidFill>
                  <a:schemeClr val="dk1"/>
                </a:solidFill>
                <a:latin typeface="Arial"/>
                <a:ea typeface="Arial"/>
                <a:cs typeface="Arial"/>
                <a:sym typeface="Arial"/>
              </a:rPr>
              <a:t>explicit</a:t>
            </a:r>
            <a:r>
              <a:rPr b="0" i="0" lang="sv-SE" sz="1350" u="none" cap="none" strike="noStrike">
                <a:solidFill>
                  <a:schemeClr val="dk1"/>
                </a:solidFill>
                <a:latin typeface="Arial"/>
                <a:ea typeface="Arial"/>
                <a:cs typeface="Arial"/>
                <a:sym typeface="Arial"/>
              </a:rPr>
              <a:t> refers to energy use that is represented through specific technologies and demand categories in the model, while </a:t>
            </a:r>
            <a:r>
              <a:rPr b="1" i="0" lang="sv-SE" sz="1350" u="none" cap="none" strike="noStrike">
                <a:solidFill>
                  <a:schemeClr val="dk1"/>
                </a:solidFill>
                <a:latin typeface="Arial"/>
                <a:ea typeface="Arial"/>
                <a:cs typeface="Arial"/>
                <a:sym typeface="Arial"/>
              </a:rPr>
              <a:t>implicit</a:t>
            </a:r>
            <a:r>
              <a:rPr b="0" i="0" lang="sv-SE" sz="1350" u="none" cap="none" strike="noStrike">
                <a:solidFill>
                  <a:schemeClr val="dk1"/>
                </a:solidFill>
                <a:latin typeface="Arial"/>
                <a:ea typeface="Arial"/>
                <a:cs typeface="Arial"/>
                <a:sym typeface="Arial"/>
              </a:rPr>
              <a:t> refers to energy use that is captured indirectly through aggregated transformations without a detailed technological representation.</a:t>
            </a:r>
            <a:endParaRPr b="0" i="0" sz="1350" u="none" cap="none" strike="noStrike">
              <a:solidFill>
                <a:schemeClr val="dk1"/>
              </a:solidFill>
              <a:highlight>
                <a:schemeClr val="lt1"/>
              </a:highlight>
              <a:latin typeface="Arial"/>
              <a:ea typeface="Arial"/>
              <a:cs typeface="Arial"/>
              <a:sym typeface="Arial"/>
            </a:endParaRPr>
          </a:p>
          <a:p>
            <a:pPr indent="-311150" lvl="0" marL="457200" marR="0" rtl="0" algn="l">
              <a:lnSpc>
                <a:spcPct val="100000"/>
              </a:lnSpc>
              <a:spcBef>
                <a:spcPts val="1000"/>
              </a:spcBef>
              <a:spcAft>
                <a:spcPts val="0"/>
              </a:spcAft>
              <a:buClr>
                <a:schemeClr val="dk1"/>
              </a:buClr>
              <a:buSzPts val="1300"/>
              <a:buFont typeface="Arial"/>
              <a:buChar char="❑"/>
            </a:pPr>
            <a:r>
              <a:rPr b="0" i="0" lang="sv-SE" sz="1350" u="none" cap="none" strike="noStrike">
                <a:solidFill>
                  <a:schemeClr val="dk1"/>
                </a:solidFill>
                <a:highlight>
                  <a:schemeClr val="lt1"/>
                </a:highlight>
                <a:latin typeface="Arial"/>
                <a:ea typeface="Arial"/>
                <a:cs typeface="Arial"/>
                <a:sym typeface="Arial"/>
              </a:rPr>
              <a:t>The emission factors of the different fossil fuels are provided with </a:t>
            </a:r>
            <a:r>
              <a:rPr b="1" i="0" lang="sv-SE" sz="1350" u="none" cap="none" strike="noStrike">
                <a:solidFill>
                  <a:schemeClr val="dk1"/>
                </a:solidFill>
                <a:highlight>
                  <a:schemeClr val="lt1"/>
                </a:highlight>
                <a:latin typeface="Arial"/>
                <a:ea typeface="Arial"/>
                <a:cs typeface="Arial"/>
                <a:sym typeface="Arial"/>
              </a:rPr>
              <a:t>default </a:t>
            </a:r>
            <a:r>
              <a:rPr b="0" i="0" lang="sv-SE" sz="1350" u="none" cap="none" strike="noStrike">
                <a:solidFill>
                  <a:schemeClr val="dk1"/>
                </a:solidFill>
                <a:highlight>
                  <a:schemeClr val="lt1"/>
                </a:highlight>
                <a:latin typeface="Arial"/>
                <a:ea typeface="Arial"/>
                <a:cs typeface="Arial"/>
                <a:sym typeface="Arial"/>
              </a:rPr>
              <a:t>values and </a:t>
            </a:r>
            <a:r>
              <a:rPr b="1" i="0" lang="sv-SE" sz="1350" u="none" cap="none" strike="noStrike">
                <a:solidFill>
                  <a:schemeClr val="dk1"/>
                </a:solidFill>
                <a:highlight>
                  <a:schemeClr val="lt1"/>
                </a:highlight>
                <a:latin typeface="Arial"/>
                <a:ea typeface="Arial"/>
                <a:cs typeface="Arial"/>
                <a:sym typeface="Arial"/>
              </a:rPr>
              <a:t>depend on the sub-type </a:t>
            </a:r>
            <a:r>
              <a:rPr b="0" i="0" lang="sv-SE" sz="1350" u="none" cap="none" strike="noStrike">
                <a:solidFill>
                  <a:schemeClr val="dk1"/>
                </a:solidFill>
                <a:highlight>
                  <a:schemeClr val="lt1"/>
                </a:highlight>
                <a:latin typeface="Arial"/>
                <a:ea typeface="Arial"/>
                <a:cs typeface="Arial"/>
                <a:sym typeface="Arial"/>
              </a:rPr>
              <a:t>(e.g. lignite or hard coal). Countries are encouraged to use </a:t>
            </a:r>
            <a:r>
              <a:rPr b="1" i="0" lang="sv-SE" sz="1350" u="none" cap="none" strike="noStrike">
                <a:solidFill>
                  <a:schemeClr val="dk1"/>
                </a:solidFill>
                <a:highlight>
                  <a:schemeClr val="lt1"/>
                </a:highlight>
                <a:latin typeface="Arial"/>
                <a:ea typeface="Arial"/>
                <a:cs typeface="Arial"/>
                <a:sym typeface="Arial"/>
              </a:rPr>
              <a:t>specific emission factors </a:t>
            </a:r>
            <a:r>
              <a:rPr b="0" i="0" lang="sv-SE" sz="1350" u="none" cap="none" strike="noStrike">
                <a:solidFill>
                  <a:schemeClr val="dk1"/>
                </a:solidFill>
                <a:highlight>
                  <a:schemeClr val="lt1"/>
                </a:highlight>
                <a:latin typeface="Arial"/>
                <a:ea typeface="Arial"/>
                <a:cs typeface="Arial"/>
                <a:sym typeface="Arial"/>
              </a:rPr>
              <a:t>wherever possible.</a:t>
            </a:r>
            <a:endParaRPr b="0" i="0" sz="1350" u="none" cap="none" strike="noStrike">
              <a:solidFill>
                <a:schemeClr val="dk1"/>
              </a:solidFill>
              <a:highlight>
                <a:schemeClr val="lt1"/>
              </a:highlight>
              <a:latin typeface="Arial"/>
              <a:ea typeface="Arial"/>
              <a:cs typeface="Arial"/>
              <a:sym typeface="Arial"/>
            </a:endParaRPr>
          </a:p>
        </p:txBody>
      </p:sp>
      <p:sp>
        <p:nvSpPr>
          <p:cNvPr id="119" name="Google Shape;119;g3dc49240aa4_0_18"/>
          <p:cNvSpPr/>
          <p:nvPr/>
        </p:nvSpPr>
        <p:spPr>
          <a:xfrm>
            <a:off x="541698" y="1612734"/>
            <a:ext cx="1770000" cy="453300"/>
          </a:xfrm>
          <a:prstGeom prst="roundRect">
            <a:avLst>
              <a:gd fmla="val 16667" name="adj"/>
            </a:avLst>
          </a:prstGeom>
          <a:solidFill>
            <a:srgbClr val="6C0819"/>
          </a:solidFill>
          <a:ln cap="flat" cmpd="sng" w="31000">
            <a:solidFill>
              <a:srgbClr val="000D2C"/>
            </a:solidFill>
            <a:prstDash val="solid"/>
            <a:round/>
            <a:headEnd len="sm" w="sm" type="none"/>
            <a:tailEnd len="sm" w="sm" type="none"/>
          </a:ln>
        </p:spPr>
        <p:txBody>
          <a:bodyPr anchorCtr="0" anchor="ctr" bIns="55725" lIns="111500" spcFirstLastPara="1" rIns="111500" wrap="square" tIns="55725">
            <a:noAutofit/>
          </a:bodyPr>
          <a:lstStyle/>
          <a:p>
            <a:pPr indent="0" lvl="0" marL="0" marR="0" rtl="0" algn="ctr">
              <a:lnSpc>
                <a:spcPct val="100000"/>
              </a:lnSpc>
              <a:spcBef>
                <a:spcPts val="0"/>
              </a:spcBef>
              <a:spcAft>
                <a:spcPts val="0"/>
              </a:spcAft>
              <a:buClr>
                <a:srgbClr val="000000"/>
              </a:buClr>
              <a:buSzPts val="1646"/>
              <a:buFont typeface="Arial"/>
              <a:buNone/>
            </a:pPr>
            <a:r>
              <a:rPr b="0" i="0" lang="sv-SE" sz="1535" u="none" cap="none" strike="noStrike">
                <a:solidFill>
                  <a:srgbClr val="FFFFFF"/>
                </a:solidFill>
                <a:latin typeface="Arial"/>
                <a:ea typeface="Arial"/>
                <a:cs typeface="Arial"/>
                <a:sym typeface="Arial"/>
              </a:rPr>
              <a:t>Extraction of coal</a:t>
            </a:r>
            <a:endParaRPr b="0" i="0" sz="1535" u="none" cap="none" strike="noStrike">
              <a:solidFill>
                <a:srgbClr val="000000"/>
              </a:solidFill>
              <a:latin typeface="Arial"/>
              <a:ea typeface="Arial"/>
              <a:cs typeface="Arial"/>
              <a:sym typeface="Arial"/>
            </a:endParaRPr>
          </a:p>
        </p:txBody>
      </p:sp>
      <p:sp>
        <p:nvSpPr>
          <p:cNvPr id="120" name="Google Shape;120;g3dc49240aa4_0_18"/>
          <p:cNvSpPr/>
          <p:nvPr/>
        </p:nvSpPr>
        <p:spPr>
          <a:xfrm>
            <a:off x="541698" y="2381284"/>
            <a:ext cx="1770000" cy="453300"/>
          </a:xfrm>
          <a:prstGeom prst="roundRect">
            <a:avLst>
              <a:gd fmla="val 16667" name="adj"/>
            </a:avLst>
          </a:prstGeom>
          <a:solidFill>
            <a:srgbClr val="6C0819"/>
          </a:solidFill>
          <a:ln cap="flat" cmpd="sng" w="31000">
            <a:solidFill>
              <a:srgbClr val="000D2C"/>
            </a:solidFill>
            <a:prstDash val="solid"/>
            <a:round/>
            <a:headEnd len="sm" w="sm" type="none"/>
            <a:tailEnd len="sm" w="sm" type="none"/>
          </a:ln>
        </p:spPr>
        <p:txBody>
          <a:bodyPr anchorCtr="0" anchor="ctr" bIns="55725" lIns="111500" spcFirstLastPara="1" rIns="111500" wrap="square" tIns="55725">
            <a:noAutofit/>
          </a:bodyPr>
          <a:lstStyle/>
          <a:p>
            <a:pPr indent="0" lvl="0" marL="0" marR="0" rtl="0" algn="ctr">
              <a:lnSpc>
                <a:spcPct val="100000"/>
              </a:lnSpc>
              <a:spcBef>
                <a:spcPts val="0"/>
              </a:spcBef>
              <a:spcAft>
                <a:spcPts val="0"/>
              </a:spcAft>
              <a:buClr>
                <a:schemeClr val="dk1"/>
              </a:buClr>
              <a:buSzPts val="1646"/>
              <a:buFont typeface="Arial"/>
              <a:buNone/>
            </a:pPr>
            <a:r>
              <a:rPr b="0" i="0" lang="sv-SE" sz="1535" u="none" cap="none" strike="noStrike">
                <a:solidFill>
                  <a:schemeClr val="lt1"/>
                </a:solidFill>
                <a:latin typeface="Arial"/>
                <a:ea typeface="Arial"/>
                <a:cs typeface="Arial"/>
                <a:sym typeface="Arial"/>
              </a:rPr>
              <a:t>Import of coal</a:t>
            </a:r>
            <a:endParaRPr b="0" i="0" sz="1535" u="none" cap="none" strike="noStrike">
              <a:solidFill>
                <a:srgbClr val="FFFFFF"/>
              </a:solidFill>
              <a:latin typeface="Arial"/>
              <a:ea typeface="Arial"/>
              <a:cs typeface="Arial"/>
              <a:sym typeface="Arial"/>
            </a:endParaRPr>
          </a:p>
        </p:txBody>
      </p:sp>
      <p:cxnSp>
        <p:nvCxnSpPr>
          <p:cNvPr id="121" name="Google Shape;121;g3dc49240aa4_0_18"/>
          <p:cNvCxnSpPr/>
          <p:nvPr/>
        </p:nvCxnSpPr>
        <p:spPr>
          <a:xfrm>
            <a:off x="2469142" y="1794196"/>
            <a:ext cx="0" cy="784500"/>
          </a:xfrm>
          <a:prstGeom prst="straightConnector1">
            <a:avLst/>
          </a:prstGeom>
          <a:noFill/>
          <a:ln cap="flat" cmpd="sng" w="46475">
            <a:solidFill>
              <a:srgbClr val="6C0819"/>
            </a:solidFill>
            <a:prstDash val="solid"/>
            <a:round/>
            <a:headEnd len="sm" w="sm" type="none"/>
            <a:tailEnd len="sm" w="sm" type="none"/>
          </a:ln>
          <a:effectLst>
            <a:outerShdw blurRad="48783" rotWithShape="0" dir="5400000" dist="24392">
              <a:srgbClr val="000000">
                <a:alpha val="36470"/>
              </a:srgbClr>
            </a:outerShdw>
          </a:effectLst>
        </p:spPr>
      </p:cxnSp>
      <p:cxnSp>
        <p:nvCxnSpPr>
          <p:cNvPr id="122" name="Google Shape;122;g3dc49240aa4_0_18"/>
          <p:cNvCxnSpPr/>
          <p:nvPr/>
        </p:nvCxnSpPr>
        <p:spPr>
          <a:xfrm rot="10800000">
            <a:off x="2267838" y="2594875"/>
            <a:ext cx="201300" cy="0"/>
          </a:xfrm>
          <a:prstGeom prst="straightConnector1">
            <a:avLst/>
          </a:prstGeom>
          <a:noFill/>
          <a:ln cap="flat" cmpd="sng" w="46475">
            <a:solidFill>
              <a:srgbClr val="6C0819"/>
            </a:solidFill>
            <a:prstDash val="solid"/>
            <a:round/>
            <a:headEnd len="sm" w="sm" type="none"/>
            <a:tailEnd len="sm" w="sm" type="none"/>
          </a:ln>
          <a:effectLst>
            <a:outerShdw blurRad="48783" rotWithShape="0" dir="5400000" dist="24392">
              <a:srgbClr val="000000">
                <a:alpha val="36470"/>
              </a:srgbClr>
            </a:outerShdw>
          </a:effectLst>
        </p:spPr>
      </p:cxnSp>
      <p:cxnSp>
        <p:nvCxnSpPr>
          <p:cNvPr id="123" name="Google Shape;123;g3dc49240aa4_0_18"/>
          <p:cNvCxnSpPr/>
          <p:nvPr/>
        </p:nvCxnSpPr>
        <p:spPr>
          <a:xfrm rot="10800000">
            <a:off x="2267838" y="1797073"/>
            <a:ext cx="201300" cy="0"/>
          </a:xfrm>
          <a:prstGeom prst="straightConnector1">
            <a:avLst/>
          </a:prstGeom>
          <a:noFill/>
          <a:ln cap="flat" cmpd="sng" w="46475">
            <a:solidFill>
              <a:srgbClr val="6C0819"/>
            </a:solidFill>
            <a:prstDash val="solid"/>
            <a:round/>
            <a:headEnd len="sm" w="sm" type="none"/>
            <a:tailEnd len="sm" w="sm" type="none"/>
          </a:ln>
          <a:effectLst>
            <a:outerShdw blurRad="48783" rotWithShape="0" dir="5400000" dist="24392">
              <a:srgbClr val="000000">
                <a:alpha val="36470"/>
              </a:srgbClr>
            </a:outerShdw>
          </a:effectLst>
        </p:spPr>
      </p:cxnSp>
      <p:cxnSp>
        <p:nvCxnSpPr>
          <p:cNvPr id="124" name="Google Shape;124;g3dc49240aa4_0_18"/>
          <p:cNvCxnSpPr/>
          <p:nvPr/>
        </p:nvCxnSpPr>
        <p:spPr>
          <a:xfrm>
            <a:off x="2469132" y="2165423"/>
            <a:ext cx="744900" cy="0"/>
          </a:xfrm>
          <a:prstGeom prst="straightConnector1">
            <a:avLst/>
          </a:prstGeom>
          <a:noFill/>
          <a:ln cap="flat" cmpd="sng" w="34875">
            <a:solidFill>
              <a:srgbClr val="6C0819"/>
            </a:solidFill>
            <a:prstDash val="solid"/>
            <a:round/>
            <a:headEnd len="sm" w="sm" type="none"/>
            <a:tailEnd len="med" w="med" type="triangle"/>
          </a:ln>
          <a:effectLst>
            <a:outerShdw blurRad="48783" rotWithShape="0" dir="5400000" dist="24392">
              <a:srgbClr val="000000">
                <a:alpha val="36470"/>
              </a:srgbClr>
            </a:outerShdw>
          </a:effectLst>
        </p:spPr>
      </p:cxnSp>
      <p:sp>
        <p:nvSpPr>
          <p:cNvPr id="125" name="Google Shape;125;g3dc49240aa4_0_18"/>
          <p:cNvSpPr txBox="1"/>
          <p:nvPr/>
        </p:nvSpPr>
        <p:spPr>
          <a:xfrm>
            <a:off x="2412086" y="1827697"/>
            <a:ext cx="798600" cy="337800"/>
          </a:xfrm>
          <a:prstGeom prst="rect">
            <a:avLst/>
          </a:prstGeom>
          <a:noFill/>
          <a:ln>
            <a:noFill/>
          </a:ln>
        </p:spPr>
        <p:txBody>
          <a:bodyPr anchorCtr="0" anchor="t" bIns="55725" lIns="111500" spcFirstLastPara="1" rIns="111500" wrap="square" tIns="55725">
            <a:spAutoFit/>
          </a:bodyPr>
          <a:lstStyle/>
          <a:p>
            <a:pPr indent="0" lvl="0" marL="0" marR="0" rtl="0" algn="ctr">
              <a:lnSpc>
                <a:spcPct val="100000"/>
              </a:lnSpc>
              <a:spcBef>
                <a:spcPts val="0"/>
              </a:spcBef>
              <a:spcAft>
                <a:spcPts val="0"/>
              </a:spcAft>
              <a:buClr>
                <a:srgbClr val="000000"/>
              </a:buClr>
              <a:buSzPts val="1463"/>
              <a:buFont typeface="Arial"/>
              <a:buNone/>
            </a:pPr>
            <a:r>
              <a:rPr b="0" i="0" lang="sv-SE" sz="1463" u="none" cap="none" strike="noStrike">
                <a:solidFill>
                  <a:srgbClr val="000000"/>
                </a:solidFill>
                <a:latin typeface="Arial"/>
                <a:ea typeface="Arial"/>
                <a:cs typeface="Arial"/>
                <a:sym typeface="Arial"/>
              </a:rPr>
              <a:t>A</a:t>
            </a:r>
            <a:endParaRPr b="0" i="0" sz="1707" u="none" cap="none" strike="noStrike">
              <a:solidFill>
                <a:srgbClr val="000000"/>
              </a:solidFill>
              <a:latin typeface="Arial"/>
              <a:ea typeface="Arial"/>
              <a:cs typeface="Arial"/>
              <a:sym typeface="Arial"/>
            </a:endParaRPr>
          </a:p>
        </p:txBody>
      </p:sp>
      <p:sp>
        <p:nvSpPr>
          <p:cNvPr id="126" name="Google Shape;126;g3dc49240aa4_0_18"/>
          <p:cNvSpPr/>
          <p:nvPr/>
        </p:nvSpPr>
        <p:spPr>
          <a:xfrm>
            <a:off x="3518563" y="1615613"/>
            <a:ext cx="1770000" cy="453300"/>
          </a:xfrm>
          <a:prstGeom prst="roundRect">
            <a:avLst>
              <a:gd fmla="val 16667" name="adj"/>
            </a:avLst>
          </a:prstGeom>
          <a:solidFill>
            <a:srgbClr val="6C0819"/>
          </a:solidFill>
          <a:ln cap="flat" cmpd="sng" w="31000">
            <a:solidFill>
              <a:srgbClr val="000D2C"/>
            </a:solidFill>
            <a:prstDash val="solid"/>
            <a:round/>
            <a:headEnd len="sm" w="sm" type="none"/>
            <a:tailEnd len="sm" w="sm" type="none"/>
          </a:ln>
        </p:spPr>
        <p:txBody>
          <a:bodyPr anchorCtr="0" anchor="ctr" bIns="55725" lIns="111500" spcFirstLastPara="1" rIns="111500" wrap="square" tIns="55725">
            <a:noAutofit/>
          </a:bodyPr>
          <a:lstStyle/>
          <a:p>
            <a:pPr indent="0" lvl="0" marL="0" marR="0" rtl="0" algn="ctr">
              <a:lnSpc>
                <a:spcPct val="100000"/>
              </a:lnSpc>
              <a:spcBef>
                <a:spcPts val="0"/>
              </a:spcBef>
              <a:spcAft>
                <a:spcPts val="0"/>
              </a:spcAft>
              <a:buClr>
                <a:srgbClr val="000000"/>
              </a:buClr>
              <a:buSzPts val="1646"/>
              <a:buFont typeface="Arial"/>
              <a:buNone/>
            </a:pPr>
            <a:r>
              <a:rPr b="0" i="0" lang="sv-SE" sz="1535" u="none" cap="none" strike="noStrike">
                <a:solidFill>
                  <a:srgbClr val="FFFFFF"/>
                </a:solidFill>
                <a:latin typeface="Arial"/>
                <a:ea typeface="Arial"/>
                <a:cs typeface="Arial"/>
                <a:sym typeface="Arial"/>
              </a:rPr>
              <a:t>Extraction of oil</a:t>
            </a:r>
            <a:endParaRPr b="0" i="0" sz="1535" u="none" cap="none" strike="noStrike">
              <a:solidFill>
                <a:srgbClr val="000000"/>
              </a:solidFill>
              <a:latin typeface="Arial"/>
              <a:ea typeface="Arial"/>
              <a:cs typeface="Arial"/>
              <a:sym typeface="Arial"/>
            </a:endParaRPr>
          </a:p>
        </p:txBody>
      </p:sp>
      <p:sp>
        <p:nvSpPr>
          <p:cNvPr id="127" name="Google Shape;127;g3dc49240aa4_0_18"/>
          <p:cNvSpPr/>
          <p:nvPr/>
        </p:nvSpPr>
        <p:spPr>
          <a:xfrm>
            <a:off x="3518713" y="2413438"/>
            <a:ext cx="1770000" cy="453300"/>
          </a:xfrm>
          <a:prstGeom prst="roundRect">
            <a:avLst>
              <a:gd fmla="val 16667" name="adj"/>
            </a:avLst>
          </a:prstGeom>
          <a:solidFill>
            <a:srgbClr val="6C0819"/>
          </a:solidFill>
          <a:ln cap="flat" cmpd="sng" w="31000">
            <a:solidFill>
              <a:srgbClr val="000D2C"/>
            </a:solidFill>
            <a:prstDash val="solid"/>
            <a:round/>
            <a:headEnd len="sm" w="sm" type="none"/>
            <a:tailEnd len="sm" w="sm" type="none"/>
          </a:ln>
        </p:spPr>
        <p:txBody>
          <a:bodyPr anchorCtr="0" anchor="ctr" bIns="55725" lIns="111500" spcFirstLastPara="1" rIns="111500" wrap="square" tIns="55725">
            <a:noAutofit/>
          </a:bodyPr>
          <a:lstStyle/>
          <a:p>
            <a:pPr indent="0" lvl="0" marL="0" marR="0" rtl="0" algn="ctr">
              <a:lnSpc>
                <a:spcPct val="100000"/>
              </a:lnSpc>
              <a:spcBef>
                <a:spcPts val="0"/>
              </a:spcBef>
              <a:spcAft>
                <a:spcPts val="0"/>
              </a:spcAft>
              <a:buClr>
                <a:schemeClr val="dk1"/>
              </a:buClr>
              <a:buSzPts val="1646"/>
              <a:buFont typeface="Arial"/>
              <a:buNone/>
            </a:pPr>
            <a:r>
              <a:rPr b="0" i="0" lang="sv-SE" sz="1535" u="none" cap="none" strike="noStrike">
                <a:solidFill>
                  <a:schemeClr val="lt1"/>
                </a:solidFill>
                <a:latin typeface="Arial"/>
                <a:ea typeface="Arial"/>
                <a:cs typeface="Arial"/>
                <a:sym typeface="Arial"/>
              </a:rPr>
              <a:t>Import of oil</a:t>
            </a:r>
            <a:endParaRPr b="0" i="0" sz="1535" u="none" cap="none" strike="noStrike">
              <a:solidFill>
                <a:srgbClr val="FFFFFF"/>
              </a:solidFill>
              <a:latin typeface="Arial"/>
              <a:ea typeface="Arial"/>
              <a:cs typeface="Arial"/>
              <a:sym typeface="Arial"/>
            </a:endParaRPr>
          </a:p>
        </p:txBody>
      </p:sp>
      <p:cxnSp>
        <p:nvCxnSpPr>
          <p:cNvPr id="128" name="Google Shape;128;g3dc49240aa4_0_18"/>
          <p:cNvCxnSpPr/>
          <p:nvPr/>
        </p:nvCxnSpPr>
        <p:spPr>
          <a:xfrm>
            <a:off x="5489339" y="1839384"/>
            <a:ext cx="0" cy="784500"/>
          </a:xfrm>
          <a:prstGeom prst="straightConnector1">
            <a:avLst/>
          </a:prstGeom>
          <a:noFill/>
          <a:ln cap="flat" cmpd="sng" w="46475">
            <a:solidFill>
              <a:srgbClr val="6C0819"/>
            </a:solidFill>
            <a:prstDash val="solid"/>
            <a:round/>
            <a:headEnd len="sm" w="sm" type="none"/>
            <a:tailEnd len="sm" w="sm" type="none"/>
          </a:ln>
          <a:effectLst>
            <a:outerShdw blurRad="48783" rotWithShape="0" dir="5400000" dist="24392">
              <a:srgbClr val="000000">
                <a:alpha val="36470"/>
              </a:srgbClr>
            </a:outerShdw>
          </a:effectLst>
        </p:spPr>
      </p:cxnSp>
      <p:cxnSp>
        <p:nvCxnSpPr>
          <p:cNvPr id="129" name="Google Shape;129;g3dc49240aa4_0_18"/>
          <p:cNvCxnSpPr/>
          <p:nvPr/>
        </p:nvCxnSpPr>
        <p:spPr>
          <a:xfrm rot="10800000">
            <a:off x="5288035" y="2640063"/>
            <a:ext cx="201300" cy="0"/>
          </a:xfrm>
          <a:prstGeom prst="straightConnector1">
            <a:avLst/>
          </a:prstGeom>
          <a:noFill/>
          <a:ln cap="flat" cmpd="sng" w="46475">
            <a:solidFill>
              <a:srgbClr val="6C0819"/>
            </a:solidFill>
            <a:prstDash val="solid"/>
            <a:round/>
            <a:headEnd len="sm" w="sm" type="none"/>
            <a:tailEnd len="sm" w="sm" type="none"/>
          </a:ln>
          <a:effectLst>
            <a:outerShdw blurRad="48783" rotWithShape="0" dir="5400000" dist="24392">
              <a:srgbClr val="000000">
                <a:alpha val="36470"/>
              </a:srgbClr>
            </a:outerShdw>
          </a:effectLst>
        </p:spPr>
      </p:cxnSp>
      <p:cxnSp>
        <p:nvCxnSpPr>
          <p:cNvPr id="130" name="Google Shape;130;g3dc49240aa4_0_18"/>
          <p:cNvCxnSpPr/>
          <p:nvPr/>
        </p:nvCxnSpPr>
        <p:spPr>
          <a:xfrm rot="10800000">
            <a:off x="5288035" y="1842261"/>
            <a:ext cx="201300" cy="0"/>
          </a:xfrm>
          <a:prstGeom prst="straightConnector1">
            <a:avLst/>
          </a:prstGeom>
          <a:noFill/>
          <a:ln cap="flat" cmpd="sng" w="46475">
            <a:solidFill>
              <a:srgbClr val="6C0819"/>
            </a:solidFill>
            <a:prstDash val="solid"/>
            <a:round/>
            <a:headEnd len="sm" w="sm" type="none"/>
            <a:tailEnd len="sm" w="sm" type="none"/>
          </a:ln>
          <a:effectLst>
            <a:outerShdw blurRad="48783" rotWithShape="0" dir="5400000" dist="24392">
              <a:srgbClr val="000000">
                <a:alpha val="36470"/>
              </a:srgbClr>
            </a:outerShdw>
          </a:effectLst>
        </p:spPr>
      </p:cxnSp>
      <p:cxnSp>
        <p:nvCxnSpPr>
          <p:cNvPr id="131" name="Google Shape;131;g3dc49240aa4_0_18"/>
          <p:cNvCxnSpPr/>
          <p:nvPr/>
        </p:nvCxnSpPr>
        <p:spPr>
          <a:xfrm>
            <a:off x="5489329" y="2210611"/>
            <a:ext cx="744900" cy="0"/>
          </a:xfrm>
          <a:prstGeom prst="straightConnector1">
            <a:avLst/>
          </a:prstGeom>
          <a:noFill/>
          <a:ln cap="flat" cmpd="sng" w="34875">
            <a:solidFill>
              <a:srgbClr val="6C0819"/>
            </a:solidFill>
            <a:prstDash val="solid"/>
            <a:round/>
            <a:headEnd len="sm" w="sm" type="none"/>
            <a:tailEnd len="med" w="med" type="triangle"/>
          </a:ln>
          <a:effectLst>
            <a:outerShdw blurRad="48783" rotWithShape="0" dir="5400000" dist="24392">
              <a:srgbClr val="000000">
                <a:alpha val="36470"/>
              </a:srgbClr>
            </a:outerShdw>
          </a:effectLst>
        </p:spPr>
      </p:cxnSp>
      <p:sp>
        <p:nvSpPr>
          <p:cNvPr id="132" name="Google Shape;132;g3dc49240aa4_0_18"/>
          <p:cNvSpPr txBox="1"/>
          <p:nvPr/>
        </p:nvSpPr>
        <p:spPr>
          <a:xfrm>
            <a:off x="5432283" y="1872885"/>
            <a:ext cx="798600" cy="337800"/>
          </a:xfrm>
          <a:prstGeom prst="rect">
            <a:avLst/>
          </a:prstGeom>
          <a:noFill/>
          <a:ln>
            <a:noFill/>
          </a:ln>
        </p:spPr>
        <p:txBody>
          <a:bodyPr anchorCtr="0" anchor="t" bIns="55725" lIns="111500" spcFirstLastPara="1" rIns="111500" wrap="square" tIns="55725">
            <a:spAutoFit/>
          </a:bodyPr>
          <a:lstStyle/>
          <a:p>
            <a:pPr indent="0" lvl="0" marL="0" marR="0" rtl="0" algn="ctr">
              <a:lnSpc>
                <a:spcPct val="100000"/>
              </a:lnSpc>
              <a:spcBef>
                <a:spcPts val="0"/>
              </a:spcBef>
              <a:spcAft>
                <a:spcPts val="0"/>
              </a:spcAft>
              <a:buClr>
                <a:srgbClr val="000000"/>
              </a:buClr>
              <a:buSzPts val="1463"/>
              <a:buFont typeface="Arial"/>
              <a:buNone/>
            </a:pPr>
            <a:r>
              <a:rPr b="0" i="0" lang="sv-SE" sz="1463" u="none" cap="none" strike="noStrike">
                <a:solidFill>
                  <a:srgbClr val="000000"/>
                </a:solidFill>
                <a:latin typeface="Arial"/>
                <a:ea typeface="Arial"/>
                <a:cs typeface="Arial"/>
                <a:sym typeface="Arial"/>
              </a:rPr>
              <a:t>B</a:t>
            </a:r>
            <a:endParaRPr b="0" i="0" sz="1707" u="none" cap="none" strike="noStrike">
              <a:solidFill>
                <a:srgbClr val="000000"/>
              </a:solidFill>
              <a:latin typeface="Arial"/>
              <a:ea typeface="Arial"/>
              <a:cs typeface="Arial"/>
              <a:sym typeface="Arial"/>
            </a:endParaRPr>
          </a:p>
        </p:txBody>
      </p:sp>
      <p:sp>
        <p:nvSpPr>
          <p:cNvPr id="133" name="Google Shape;133;g3dc49240aa4_0_18"/>
          <p:cNvSpPr/>
          <p:nvPr/>
        </p:nvSpPr>
        <p:spPr>
          <a:xfrm>
            <a:off x="1546323" y="3352213"/>
            <a:ext cx="2398800" cy="453300"/>
          </a:xfrm>
          <a:prstGeom prst="roundRect">
            <a:avLst>
              <a:gd fmla="val 16667" name="adj"/>
            </a:avLst>
          </a:prstGeom>
          <a:solidFill>
            <a:srgbClr val="6C0819"/>
          </a:solidFill>
          <a:ln cap="flat" cmpd="sng" w="31000">
            <a:solidFill>
              <a:srgbClr val="000D2C"/>
            </a:solidFill>
            <a:prstDash val="solid"/>
            <a:round/>
            <a:headEnd len="sm" w="sm" type="none"/>
            <a:tailEnd len="sm" w="sm" type="none"/>
          </a:ln>
        </p:spPr>
        <p:txBody>
          <a:bodyPr anchorCtr="0" anchor="ctr" bIns="55725" lIns="111500" spcFirstLastPara="1" rIns="111500" wrap="square" tIns="55725">
            <a:noAutofit/>
          </a:bodyPr>
          <a:lstStyle/>
          <a:p>
            <a:pPr indent="0" lvl="0" marL="0" marR="0" rtl="0" algn="ctr">
              <a:lnSpc>
                <a:spcPct val="100000"/>
              </a:lnSpc>
              <a:spcBef>
                <a:spcPts val="0"/>
              </a:spcBef>
              <a:spcAft>
                <a:spcPts val="0"/>
              </a:spcAft>
              <a:buClr>
                <a:srgbClr val="000000"/>
              </a:buClr>
              <a:buSzPts val="1646"/>
              <a:buFont typeface="Arial"/>
              <a:buNone/>
            </a:pPr>
            <a:r>
              <a:rPr b="0" i="0" lang="sv-SE" sz="1535" u="none" cap="none" strike="noStrike">
                <a:solidFill>
                  <a:srgbClr val="FFFFFF"/>
                </a:solidFill>
                <a:latin typeface="Arial"/>
                <a:ea typeface="Arial"/>
                <a:cs typeface="Arial"/>
                <a:sym typeface="Arial"/>
              </a:rPr>
              <a:t>Extraction of natural gas</a:t>
            </a:r>
            <a:endParaRPr b="0" i="0" sz="1535" u="none" cap="none" strike="noStrike">
              <a:solidFill>
                <a:srgbClr val="000000"/>
              </a:solidFill>
              <a:latin typeface="Arial"/>
              <a:ea typeface="Arial"/>
              <a:cs typeface="Arial"/>
              <a:sym typeface="Arial"/>
            </a:endParaRPr>
          </a:p>
        </p:txBody>
      </p:sp>
      <p:sp>
        <p:nvSpPr>
          <p:cNvPr id="134" name="Google Shape;134;g3dc49240aa4_0_18"/>
          <p:cNvSpPr/>
          <p:nvPr/>
        </p:nvSpPr>
        <p:spPr>
          <a:xfrm>
            <a:off x="1546023" y="4150038"/>
            <a:ext cx="2398800" cy="453300"/>
          </a:xfrm>
          <a:prstGeom prst="roundRect">
            <a:avLst>
              <a:gd fmla="val 16667" name="adj"/>
            </a:avLst>
          </a:prstGeom>
          <a:solidFill>
            <a:srgbClr val="6C0819"/>
          </a:solidFill>
          <a:ln cap="flat" cmpd="sng" w="31000">
            <a:solidFill>
              <a:srgbClr val="000D2C"/>
            </a:solidFill>
            <a:prstDash val="solid"/>
            <a:round/>
            <a:headEnd len="sm" w="sm" type="none"/>
            <a:tailEnd len="sm" w="sm" type="none"/>
          </a:ln>
        </p:spPr>
        <p:txBody>
          <a:bodyPr anchorCtr="0" anchor="ctr" bIns="55725" lIns="111500" spcFirstLastPara="1" rIns="111500" wrap="square" tIns="55725">
            <a:noAutofit/>
          </a:bodyPr>
          <a:lstStyle/>
          <a:p>
            <a:pPr indent="0" lvl="0" marL="0" marR="0" rtl="0" algn="ctr">
              <a:lnSpc>
                <a:spcPct val="100000"/>
              </a:lnSpc>
              <a:spcBef>
                <a:spcPts val="0"/>
              </a:spcBef>
              <a:spcAft>
                <a:spcPts val="0"/>
              </a:spcAft>
              <a:buClr>
                <a:schemeClr val="dk1"/>
              </a:buClr>
              <a:buSzPts val="1646"/>
              <a:buFont typeface="Arial"/>
              <a:buNone/>
            </a:pPr>
            <a:r>
              <a:rPr b="0" i="0" lang="sv-SE" sz="1535" u="none" cap="none" strike="noStrike">
                <a:solidFill>
                  <a:schemeClr val="lt1"/>
                </a:solidFill>
                <a:latin typeface="Arial"/>
                <a:ea typeface="Arial"/>
                <a:cs typeface="Arial"/>
                <a:sym typeface="Arial"/>
              </a:rPr>
              <a:t>Import of natural gas</a:t>
            </a:r>
            <a:endParaRPr b="0" i="0" sz="1535" u="none" cap="none" strike="noStrike">
              <a:solidFill>
                <a:schemeClr val="lt1"/>
              </a:solidFill>
              <a:latin typeface="Arial"/>
              <a:ea typeface="Arial"/>
              <a:cs typeface="Arial"/>
              <a:sym typeface="Arial"/>
            </a:endParaRPr>
          </a:p>
        </p:txBody>
      </p:sp>
      <p:cxnSp>
        <p:nvCxnSpPr>
          <p:cNvPr id="135" name="Google Shape;135;g3dc49240aa4_0_18"/>
          <p:cNvCxnSpPr/>
          <p:nvPr/>
        </p:nvCxnSpPr>
        <p:spPr>
          <a:xfrm>
            <a:off x="4145599" y="3575996"/>
            <a:ext cx="0" cy="784500"/>
          </a:xfrm>
          <a:prstGeom prst="straightConnector1">
            <a:avLst/>
          </a:prstGeom>
          <a:noFill/>
          <a:ln cap="flat" cmpd="sng" w="46475">
            <a:solidFill>
              <a:srgbClr val="6C0819"/>
            </a:solidFill>
            <a:prstDash val="solid"/>
            <a:round/>
            <a:headEnd len="sm" w="sm" type="none"/>
            <a:tailEnd len="sm" w="sm" type="none"/>
          </a:ln>
          <a:effectLst>
            <a:outerShdw blurRad="48783" rotWithShape="0" dir="5400000" dist="24392">
              <a:srgbClr val="000000">
                <a:alpha val="36470"/>
              </a:srgbClr>
            </a:outerShdw>
          </a:effectLst>
        </p:spPr>
      </p:cxnSp>
      <p:cxnSp>
        <p:nvCxnSpPr>
          <p:cNvPr id="136" name="Google Shape;136;g3dc49240aa4_0_18"/>
          <p:cNvCxnSpPr/>
          <p:nvPr/>
        </p:nvCxnSpPr>
        <p:spPr>
          <a:xfrm rot="10800000">
            <a:off x="3944295" y="4376675"/>
            <a:ext cx="201300" cy="0"/>
          </a:xfrm>
          <a:prstGeom prst="straightConnector1">
            <a:avLst/>
          </a:prstGeom>
          <a:noFill/>
          <a:ln cap="flat" cmpd="sng" w="46475">
            <a:solidFill>
              <a:srgbClr val="6C0819"/>
            </a:solidFill>
            <a:prstDash val="solid"/>
            <a:round/>
            <a:headEnd len="sm" w="sm" type="none"/>
            <a:tailEnd len="sm" w="sm" type="none"/>
          </a:ln>
          <a:effectLst>
            <a:outerShdw blurRad="48783" rotWithShape="0" dir="5400000" dist="24392">
              <a:srgbClr val="000000">
                <a:alpha val="36470"/>
              </a:srgbClr>
            </a:outerShdw>
          </a:effectLst>
        </p:spPr>
      </p:cxnSp>
      <p:cxnSp>
        <p:nvCxnSpPr>
          <p:cNvPr id="137" name="Google Shape;137;g3dc49240aa4_0_18"/>
          <p:cNvCxnSpPr/>
          <p:nvPr/>
        </p:nvCxnSpPr>
        <p:spPr>
          <a:xfrm rot="10800000">
            <a:off x="3944295" y="3578873"/>
            <a:ext cx="201300" cy="0"/>
          </a:xfrm>
          <a:prstGeom prst="straightConnector1">
            <a:avLst/>
          </a:prstGeom>
          <a:noFill/>
          <a:ln cap="flat" cmpd="sng" w="46475">
            <a:solidFill>
              <a:srgbClr val="6C0819"/>
            </a:solidFill>
            <a:prstDash val="solid"/>
            <a:round/>
            <a:headEnd len="sm" w="sm" type="none"/>
            <a:tailEnd len="sm" w="sm" type="none"/>
          </a:ln>
          <a:effectLst>
            <a:outerShdw blurRad="48783" rotWithShape="0" dir="5400000" dist="24392">
              <a:srgbClr val="000000">
                <a:alpha val="36470"/>
              </a:srgbClr>
            </a:outerShdw>
          </a:effectLst>
        </p:spPr>
      </p:cxnSp>
      <p:cxnSp>
        <p:nvCxnSpPr>
          <p:cNvPr id="138" name="Google Shape;138;g3dc49240aa4_0_18"/>
          <p:cNvCxnSpPr/>
          <p:nvPr/>
        </p:nvCxnSpPr>
        <p:spPr>
          <a:xfrm>
            <a:off x="4145589" y="3947223"/>
            <a:ext cx="744900" cy="0"/>
          </a:xfrm>
          <a:prstGeom prst="straightConnector1">
            <a:avLst/>
          </a:prstGeom>
          <a:noFill/>
          <a:ln cap="flat" cmpd="sng" w="34875">
            <a:solidFill>
              <a:srgbClr val="6C0819"/>
            </a:solidFill>
            <a:prstDash val="solid"/>
            <a:round/>
            <a:headEnd len="sm" w="sm" type="none"/>
            <a:tailEnd len="med" w="med" type="triangle"/>
          </a:ln>
          <a:effectLst>
            <a:outerShdw blurRad="48783" rotWithShape="0" dir="5400000" dist="24392">
              <a:srgbClr val="000000">
                <a:alpha val="36470"/>
              </a:srgbClr>
            </a:outerShdw>
          </a:effectLst>
        </p:spPr>
      </p:cxnSp>
      <p:sp>
        <p:nvSpPr>
          <p:cNvPr id="139" name="Google Shape;139;g3dc49240aa4_0_18"/>
          <p:cNvSpPr txBox="1"/>
          <p:nvPr/>
        </p:nvSpPr>
        <p:spPr>
          <a:xfrm>
            <a:off x="4088543" y="3609497"/>
            <a:ext cx="798600" cy="337800"/>
          </a:xfrm>
          <a:prstGeom prst="rect">
            <a:avLst/>
          </a:prstGeom>
          <a:noFill/>
          <a:ln>
            <a:noFill/>
          </a:ln>
        </p:spPr>
        <p:txBody>
          <a:bodyPr anchorCtr="0" anchor="t" bIns="55725" lIns="111500" spcFirstLastPara="1" rIns="111500" wrap="square" tIns="55725">
            <a:spAutoFit/>
          </a:bodyPr>
          <a:lstStyle/>
          <a:p>
            <a:pPr indent="0" lvl="0" marL="0" marR="0" rtl="0" algn="ctr">
              <a:lnSpc>
                <a:spcPct val="100000"/>
              </a:lnSpc>
              <a:spcBef>
                <a:spcPts val="0"/>
              </a:spcBef>
              <a:spcAft>
                <a:spcPts val="0"/>
              </a:spcAft>
              <a:buClr>
                <a:srgbClr val="000000"/>
              </a:buClr>
              <a:buSzPts val="1463"/>
              <a:buFont typeface="Arial"/>
              <a:buNone/>
            </a:pPr>
            <a:r>
              <a:rPr b="0" i="0" lang="sv-SE" sz="1463" u="none" cap="none" strike="noStrike">
                <a:solidFill>
                  <a:srgbClr val="000000"/>
                </a:solidFill>
                <a:latin typeface="Arial"/>
                <a:ea typeface="Arial"/>
                <a:cs typeface="Arial"/>
                <a:sym typeface="Arial"/>
              </a:rPr>
              <a:t>C</a:t>
            </a:r>
            <a:endParaRPr b="0" i="0" sz="1707" u="none" cap="none" strike="noStrike">
              <a:solidFill>
                <a:srgbClr val="000000"/>
              </a:solidFill>
              <a:latin typeface="Arial"/>
              <a:ea typeface="Arial"/>
              <a:cs typeface="Arial"/>
              <a:sym typeface="Arial"/>
            </a:endParaRPr>
          </a:p>
        </p:txBody>
      </p:sp>
      <p:sp>
        <p:nvSpPr>
          <p:cNvPr id="140" name="Google Shape;140;g3dc49240aa4_0_18"/>
          <p:cNvSpPr txBox="1"/>
          <p:nvPr/>
        </p:nvSpPr>
        <p:spPr>
          <a:xfrm>
            <a:off x="1546023" y="5162853"/>
            <a:ext cx="2903400" cy="954300"/>
          </a:xfrm>
          <a:prstGeom prst="rect">
            <a:avLst/>
          </a:prstGeom>
          <a:noFill/>
          <a:ln cap="flat" cmpd="sng" w="28575">
            <a:solidFill>
              <a:srgbClr val="910C22"/>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1" i="0" lang="sv-SE" sz="1400" u="none" cap="none" strike="noStrike">
                <a:solidFill>
                  <a:srgbClr val="000000"/>
                </a:solidFill>
                <a:latin typeface="Arial"/>
                <a:ea typeface="Arial"/>
                <a:cs typeface="Arial"/>
                <a:sym typeface="Arial"/>
              </a:rPr>
              <a:t>Commodity Key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00"/>
              <a:buFont typeface="Arial"/>
              <a:buNone/>
            </a:pPr>
            <a:r>
              <a:rPr b="0" i="0" lang="sv-SE" sz="1400" u="none" cap="none" strike="noStrike">
                <a:solidFill>
                  <a:srgbClr val="000000"/>
                </a:solidFill>
                <a:latin typeface="Arial"/>
                <a:ea typeface="Arial"/>
                <a:cs typeface="Arial"/>
                <a:sym typeface="Arial"/>
              </a:rPr>
              <a:t>A = Coal before processing</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00"/>
              <a:buFont typeface="Arial"/>
              <a:buNone/>
            </a:pPr>
            <a:r>
              <a:rPr b="0" i="0" lang="sv-SE" sz="1400" u="none" cap="none" strike="noStrike">
                <a:solidFill>
                  <a:srgbClr val="000000"/>
                </a:solidFill>
                <a:latin typeface="Arial"/>
                <a:ea typeface="Arial"/>
                <a:cs typeface="Arial"/>
                <a:sym typeface="Arial"/>
              </a:rPr>
              <a:t>B = Oil </a:t>
            </a:r>
            <a:r>
              <a:rPr b="0" i="0" lang="sv-SE" sz="1400" u="none" cap="none" strike="noStrike">
                <a:solidFill>
                  <a:schemeClr val="dk1"/>
                </a:solidFill>
                <a:latin typeface="Arial"/>
                <a:ea typeface="Arial"/>
                <a:cs typeface="Arial"/>
                <a:sym typeface="Arial"/>
              </a:rPr>
              <a:t>before processing</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00"/>
              <a:buFont typeface="Arial"/>
              <a:buNone/>
            </a:pPr>
            <a:r>
              <a:rPr b="0" i="0" lang="sv-SE" sz="1400" u="none" cap="none" strike="noStrike">
                <a:solidFill>
                  <a:srgbClr val="000000"/>
                </a:solidFill>
                <a:latin typeface="Arial"/>
                <a:ea typeface="Arial"/>
                <a:cs typeface="Arial"/>
                <a:sym typeface="Arial"/>
              </a:rPr>
              <a:t>C = Natural gas </a:t>
            </a:r>
            <a:r>
              <a:rPr b="0" i="0" lang="sv-SE" sz="1400" u="none" cap="none" strike="noStrike">
                <a:solidFill>
                  <a:schemeClr val="dk1"/>
                </a:solidFill>
                <a:latin typeface="Arial"/>
                <a:ea typeface="Arial"/>
                <a:cs typeface="Arial"/>
                <a:sym typeface="Arial"/>
              </a:rPr>
              <a:t>before processing</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8" name="Shape 678"/>
        <p:cNvGrpSpPr/>
        <p:nvPr/>
      </p:nvGrpSpPr>
      <p:grpSpPr>
        <a:xfrm>
          <a:off x="0" y="0"/>
          <a:ext cx="0" cy="0"/>
          <a:chOff x="0" y="0"/>
          <a:chExt cx="0" cy="0"/>
        </a:xfrm>
      </p:grpSpPr>
      <p:sp>
        <p:nvSpPr>
          <p:cNvPr id="679" name="Google Shape;679;g3dc49240aa4_0_549"/>
          <p:cNvSpPr txBox="1"/>
          <p:nvPr/>
        </p:nvSpPr>
        <p:spPr>
          <a:xfrm>
            <a:off x="11798300" y="6565900"/>
            <a:ext cx="393600" cy="292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fld id="{00000000-1234-1234-1234-123412341234}" type="slidenum">
              <a:rPr b="1" i="0" lang="sv-SE" sz="1000" u="none" cap="none" strike="noStrike">
                <a:solidFill>
                  <a:schemeClr val="lt1"/>
                </a:solidFill>
                <a:latin typeface="Arial"/>
                <a:ea typeface="Arial"/>
                <a:cs typeface="Arial"/>
                <a:sym typeface="Arial"/>
              </a:rPr>
              <a:t>‹#›</a:t>
            </a:fld>
            <a:endParaRPr b="1" i="0" sz="1000" u="none" cap="none" strike="noStrike">
              <a:solidFill>
                <a:schemeClr val="lt1"/>
              </a:solidFill>
              <a:latin typeface="Arial"/>
              <a:ea typeface="Arial"/>
              <a:cs typeface="Arial"/>
              <a:sym typeface="Arial"/>
            </a:endParaRPr>
          </a:p>
        </p:txBody>
      </p:sp>
      <p:sp>
        <p:nvSpPr>
          <p:cNvPr id="680" name="Google Shape;680;g3dc49240aa4_0_549"/>
          <p:cNvSpPr txBox="1"/>
          <p:nvPr/>
        </p:nvSpPr>
        <p:spPr>
          <a:xfrm>
            <a:off x="835428" y="1786512"/>
            <a:ext cx="9737400" cy="4000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Open Sans"/>
              <a:ea typeface="Open Sans"/>
              <a:cs typeface="Open Sans"/>
              <a:sym typeface="Open Sans"/>
            </a:endParaRPr>
          </a:p>
        </p:txBody>
      </p:sp>
      <p:sp>
        <p:nvSpPr>
          <p:cNvPr id="681" name="Google Shape;681;g3dc49240aa4_0_549"/>
          <p:cNvSpPr txBox="1"/>
          <p:nvPr>
            <p:ph type="title"/>
          </p:nvPr>
        </p:nvSpPr>
        <p:spPr>
          <a:xfrm>
            <a:off x="468000" y="288000"/>
            <a:ext cx="11079300" cy="6840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Helvetica Neue"/>
              <a:buNone/>
            </a:pPr>
            <a:r>
              <a:rPr lang="sv-SE">
                <a:solidFill>
                  <a:srgbClr val="FF0000"/>
                </a:solidFill>
              </a:rPr>
              <a:t>Answers to the Practical Exercise</a:t>
            </a:r>
            <a:endParaRPr sz="2800">
              <a:solidFill>
                <a:srgbClr val="FF0000"/>
              </a:solidFill>
            </a:endParaRPr>
          </a:p>
        </p:txBody>
      </p:sp>
      <p:sp>
        <p:nvSpPr>
          <p:cNvPr id="682" name="Google Shape;682;g3dc49240aa4_0_549"/>
          <p:cNvSpPr txBox="1"/>
          <p:nvPr/>
        </p:nvSpPr>
        <p:spPr>
          <a:xfrm>
            <a:off x="576000" y="1030258"/>
            <a:ext cx="10515600" cy="384900"/>
          </a:xfrm>
          <a:prstGeom prst="rect">
            <a:avLst/>
          </a:prstGeom>
          <a:solidFill>
            <a:srgbClr val="DDE7FF"/>
          </a:solidFill>
          <a:ln cap="flat" cmpd="sng" w="28575">
            <a:solidFill>
              <a:schemeClr val="accen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chemeClr val="dk1"/>
              </a:buClr>
              <a:buSzPts val="1900"/>
              <a:buFont typeface="Arial"/>
              <a:buNone/>
            </a:pPr>
            <a:r>
              <a:rPr b="1" i="0" lang="sv-SE" sz="1900" u="none" cap="none" strike="noStrike">
                <a:solidFill>
                  <a:schemeClr val="dk1"/>
                </a:solidFill>
                <a:latin typeface="Arial"/>
                <a:ea typeface="Arial"/>
                <a:cs typeface="Arial"/>
                <a:sym typeface="Arial"/>
              </a:rPr>
              <a:t>Calibrating the existing gas plants</a:t>
            </a:r>
            <a:endParaRPr b="1" i="1" sz="1700" u="none" cap="none" strike="noStrike">
              <a:solidFill>
                <a:srgbClr val="000000"/>
              </a:solidFill>
              <a:latin typeface="Arial"/>
              <a:ea typeface="Arial"/>
              <a:cs typeface="Arial"/>
              <a:sym typeface="Arial"/>
            </a:endParaRPr>
          </a:p>
        </p:txBody>
      </p:sp>
      <p:sp>
        <p:nvSpPr>
          <p:cNvPr id="683" name="Google Shape;683;g3dc49240aa4_0_549"/>
          <p:cNvSpPr txBox="1"/>
          <p:nvPr/>
        </p:nvSpPr>
        <p:spPr>
          <a:xfrm>
            <a:off x="576000" y="1542878"/>
            <a:ext cx="10515600" cy="1528800"/>
          </a:xfrm>
          <a:prstGeom prst="rect">
            <a:avLst/>
          </a:prstGeom>
          <a:noFill/>
          <a:ln>
            <a:noFill/>
          </a:ln>
        </p:spPr>
        <p:txBody>
          <a:bodyPr anchorCtr="0" anchor="t" bIns="45700" lIns="91425" spcFirstLastPara="1" rIns="91425" wrap="square" tIns="45700">
            <a:spAutoFit/>
          </a:bodyPr>
          <a:lstStyle/>
          <a:p>
            <a:pPr indent="-342900" lvl="0" marL="342900" marR="0" rtl="0" algn="just">
              <a:lnSpc>
                <a:spcPct val="100000"/>
              </a:lnSpc>
              <a:spcBef>
                <a:spcPts val="0"/>
              </a:spcBef>
              <a:spcAft>
                <a:spcPts val="0"/>
              </a:spcAft>
              <a:buClr>
                <a:srgbClr val="000000"/>
              </a:buClr>
              <a:buSzPts val="1700"/>
              <a:buFont typeface="Arial"/>
              <a:buAutoNum type="alphaUcPeriod"/>
            </a:pPr>
            <a:r>
              <a:rPr b="0" i="0" lang="sv-SE" sz="1700" u="none" cap="none" strike="noStrike">
                <a:solidFill>
                  <a:srgbClr val="000000"/>
                </a:solidFill>
                <a:latin typeface="Arial"/>
                <a:ea typeface="Arial"/>
                <a:cs typeface="Arial"/>
                <a:sym typeface="Arial"/>
              </a:rPr>
              <a:t>To </a:t>
            </a:r>
            <a:r>
              <a:rPr b="0" i="0" lang="sv-SE" sz="1700" u="none" cap="none" strike="noStrike">
                <a:solidFill>
                  <a:schemeClr val="dk1"/>
                </a:solidFill>
                <a:latin typeface="Arial"/>
                <a:ea typeface="Arial"/>
                <a:cs typeface="Arial"/>
                <a:sym typeface="Arial"/>
              </a:rPr>
              <a:t>represent Genovia’s the performance characteristics of the existing gas plants in an aggregated fashion, </a:t>
            </a:r>
            <a:r>
              <a:rPr b="1" i="0" lang="sv-SE" sz="1700" u="none" cap="none" strike="noStrike">
                <a:solidFill>
                  <a:schemeClr val="dk1"/>
                </a:solidFill>
                <a:latin typeface="Arial"/>
                <a:ea typeface="Arial"/>
                <a:cs typeface="Arial"/>
                <a:sym typeface="Arial"/>
              </a:rPr>
              <a:t>Lower Annual Activity Limit</a:t>
            </a:r>
            <a:r>
              <a:rPr b="0" i="0" lang="sv-SE" sz="1700" u="none" cap="none" strike="noStrike">
                <a:solidFill>
                  <a:schemeClr val="dk1"/>
                </a:solidFill>
                <a:latin typeface="Arial"/>
                <a:ea typeface="Arial"/>
                <a:cs typeface="Arial"/>
                <a:sym typeface="Arial"/>
              </a:rPr>
              <a:t> and </a:t>
            </a:r>
            <a:r>
              <a:rPr b="1" i="0" lang="sv-SE" sz="1700" u="none" cap="none" strike="noStrike">
                <a:solidFill>
                  <a:schemeClr val="dk1"/>
                </a:solidFill>
                <a:latin typeface="Arial"/>
                <a:ea typeface="Arial"/>
                <a:cs typeface="Arial"/>
                <a:sym typeface="Arial"/>
              </a:rPr>
              <a:t>Input/Output Activity Ratio</a:t>
            </a:r>
            <a:r>
              <a:rPr b="0" i="0" lang="sv-SE" sz="1700" u="none" cap="none" strike="noStrike">
                <a:solidFill>
                  <a:schemeClr val="dk1"/>
                </a:solidFill>
                <a:latin typeface="Arial"/>
                <a:ea typeface="Arial"/>
                <a:cs typeface="Arial"/>
                <a:sym typeface="Arial"/>
              </a:rPr>
              <a:t> should be applied.</a:t>
            </a:r>
            <a:endParaRPr b="0" i="0" sz="1700" u="none" cap="none" strike="noStrike">
              <a:solidFill>
                <a:schemeClr val="dk1"/>
              </a:solidFill>
              <a:latin typeface="Arial"/>
              <a:ea typeface="Arial"/>
              <a:cs typeface="Arial"/>
              <a:sym typeface="Arial"/>
            </a:endParaRPr>
          </a:p>
          <a:p>
            <a:pPr indent="-234950" lvl="0" marL="342900" marR="0" rtl="0" algn="just">
              <a:lnSpc>
                <a:spcPct val="100000"/>
              </a:lnSpc>
              <a:spcBef>
                <a:spcPts val="1000"/>
              </a:spcBef>
              <a:spcAft>
                <a:spcPts val="0"/>
              </a:spcAft>
              <a:buClr>
                <a:srgbClr val="000000"/>
              </a:buClr>
              <a:buSzPts val="1700"/>
              <a:buFont typeface="Arial"/>
              <a:buNone/>
            </a:pPr>
            <a:r>
              <a:t/>
            </a:r>
            <a:endParaRPr b="1" i="0" sz="1700" u="none" cap="none" strike="noStrike">
              <a:solidFill>
                <a:schemeClr val="dk1"/>
              </a:solidFill>
              <a:latin typeface="Arial"/>
              <a:ea typeface="Arial"/>
              <a:cs typeface="Arial"/>
              <a:sym typeface="Arial"/>
            </a:endParaRPr>
          </a:p>
          <a:p>
            <a:pPr indent="0" lvl="0" marL="457200" marR="0" rtl="0" algn="just">
              <a:lnSpc>
                <a:spcPct val="100000"/>
              </a:lnSpc>
              <a:spcBef>
                <a:spcPts val="0"/>
              </a:spcBef>
              <a:spcAft>
                <a:spcPts val="0"/>
              </a:spcAft>
              <a:buClr>
                <a:schemeClr val="dk1"/>
              </a:buClr>
              <a:buSzPts val="1700"/>
              <a:buFont typeface="Arial"/>
              <a:buNone/>
            </a:pPr>
            <a:r>
              <a:t/>
            </a:r>
            <a:endParaRPr b="1" i="0" sz="1700" u="none" cap="none" strike="noStrike">
              <a:solidFill>
                <a:schemeClr val="dk1"/>
              </a:solidFill>
              <a:latin typeface="Arial"/>
              <a:ea typeface="Arial"/>
              <a:cs typeface="Arial"/>
              <a:sym typeface="Arial"/>
            </a:endParaRPr>
          </a:p>
          <a:p>
            <a:pPr indent="0" lvl="0" marL="457200" marR="0" rtl="0" algn="just">
              <a:lnSpc>
                <a:spcPct val="100000"/>
              </a:lnSpc>
              <a:spcBef>
                <a:spcPts val="0"/>
              </a:spcBef>
              <a:spcAft>
                <a:spcPts val="0"/>
              </a:spcAft>
              <a:buClr>
                <a:schemeClr val="dk1"/>
              </a:buClr>
              <a:buSzPts val="1700"/>
              <a:buFont typeface="Arial"/>
              <a:buNone/>
            </a:pPr>
            <a:r>
              <a:t/>
            </a:r>
            <a:endParaRPr b="1" i="0" sz="1700" u="none" cap="none" strike="noStrike">
              <a:solidFill>
                <a:schemeClr val="dk1"/>
              </a:solidFill>
              <a:latin typeface="Arial"/>
              <a:ea typeface="Arial"/>
              <a:cs typeface="Arial"/>
              <a:sym typeface="Arial"/>
            </a:endParaRPr>
          </a:p>
        </p:txBody>
      </p:sp>
      <p:sp>
        <p:nvSpPr>
          <p:cNvPr id="684" name="Google Shape;684;g3dc49240aa4_0_549"/>
          <p:cNvSpPr txBox="1"/>
          <p:nvPr/>
        </p:nvSpPr>
        <p:spPr>
          <a:xfrm>
            <a:off x="8148256" y="2108106"/>
            <a:ext cx="3443700" cy="4273800"/>
          </a:xfrm>
          <a:prstGeom prst="rect">
            <a:avLst/>
          </a:prstGeom>
          <a:noFill/>
          <a:ln>
            <a:noFill/>
          </a:ln>
        </p:spPr>
        <p:txBody>
          <a:bodyPr anchorCtr="0" anchor="t" bIns="45700" lIns="91425" spcFirstLastPara="1" rIns="91425" wrap="square" tIns="45700">
            <a:spAutoFit/>
          </a:bodyPr>
          <a:lstStyle/>
          <a:p>
            <a:pPr indent="-336550" lvl="0" marL="457200" marR="0" rtl="0" algn="just">
              <a:lnSpc>
                <a:spcPct val="100000"/>
              </a:lnSpc>
              <a:spcBef>
                <a:spcPts val="500"/>
              </a:spcBef>
              <a:spcAft>
                <a:spcPts val="0"/>
              </a:spcAft>
              <a:buClr>
                <a:schemeClr val="dk1"/>
              </a:buClr>
              <a:buSzPts val="1700"/>
              <a:buFont typeface="Arial"/>
              <a:buChar char="❏"/>
            </a:pPr>
            <a:r>
              <a:rPr b="1" i="0" lang="sv-SE" sz="1700" u="none" cap="none" strike="noStrike">
                <a:solidFill>
                  <a:schemeClr val="dk1"/>
                </a:solidFill>
                <a:latin typeface="Arial"/>
                <a:ea typeface="Arial"/>
                <a:cs typeface="Arial"/>
                <a:sym typeface="Arial"/>
              </a:rPr>
              <a:t>Lower Annual Activity Limit</a:t>
            </a:r>
            <a:r>
              <a:rPr b="0" i="0" lang="sv-SE" sz="1700" u="none" cap="none" strike="noStrike">
                <a:solidFill>
                  <a:schemeClr val="dk1"/>
                </a:solidFill>
                <a:latin typeface="Arial"/>
                <a:ea typeface="Arial"/>
                <a:cs typeface="Arial"/>
                <a:sym typeface="Arial"/>
              </a:rPr>
              <a:t> is equal to the total electricity output, so</a:t>
            </a:r>
            <a:endParaRPr b="0" i="0" sz="1700" u="none" cap="none" strike="noStrike">
              <a:solidFill>
                <a:schemeClr val="dk1"/>
              </a:solidFill>
              <a:latin typeface="Arial"/>
              <a:ea typeface="Arial"/>
              <a:cs typeface="Arial"/>
              <a:sym typeface="Arial"/>
            </a:endParaRPr>
          </a:p>
          <a:p>
            <a:pPr indent="0" lvl="0" marL="457200" marR="0" rtl="0" algn="just">
              <a:lnSpc>
                <a:spcPct val="100000"/>
              </a:lnSpc>
              <a:spcBef>
                <a:spcPts val="500"/>
              </a:spcBef>
              <a:spcAft>
                <a:spcPts val="0"/>
              </a:spcAft>
              <a:buClr>
                <a:srgbClr val="000000"/>
              </a:buClr>
              <a:buSzPts val="1700"/>
              <a:buFont typeface="Arial"/>
              <a:buNone/>
            </a:pPr>
            <a:r>
              <a:rPr b="1" i="0" lang="sv-SE" sz="1700" u="sng" cap="none" strike="noStrike">
                <a:solidFill>
                  <a:schemeClr val="dk1"/>
                </a:solidFill>
                <a:latin typeface="Arial"/>
                <a:ea typeface="Arial"/>
                <a:cs typeface="Arial"/>
                <a:sym typeface="Arial"/>
              </a:rPr>
              <a:t>5.18 PJ</a:t>
            </a:r>
            <a:endParaRPr b="1" i="0" sz="1700" u="sng" cap="none" strike="noStrike">
              <a:solidFill>
                <a:schemeClr val="dk1"/>
              </a:solidFill>
              <a:latin typeface="Arial"/>
              <a:ea typeface="Arial"/>
              <a:cs typeface="Arial"/>
              <a:sym typeface="Arial"/>
            </a:endParaRPr>
          </a:p>
          <a:p>
            <a:pPr indent="-336550" lvl="0" marL="457200" marR="0" rtl="0" algn="just">
              <a:lnSpc>
                <a:spcPct val="100000"/>
              </a:lnSpc>
              <a:spcBef>
                <a:spcPts val="500"/>
              </a:spcBef>
              <a:spcAft>
                <a:spcPts val="0"/>
              </a:spcAft>
              <a:buClr>
                <a:schemeClr val="dk1"/>
              </a:buClr>
              <a:buSzPts val="1700"/>
              <a:buFont typeface="Arial"/>
              <a:buChar char="❏"/>
            </a:pPr>
            <a:r>
              <a:rPr b="1" i="0" lang="sv-SE" sz="1700" u="none" cap="none" strike="noStrike">
                <a:solidFill>
                  <a:schemeClr val="dk1"/>
                </a:solidFill>
                <a:latin typeface="Arial"/>
                <a:ea typeface="Arial"/>
                <a:cs typeface="Arial"/>
                <a:sym typeface="Arial"/>
              </a:rPr>
              <a:t>Input Activity Ratio</a:t>
            </a:r>
            <a:r>
              <a:rPr b="0" i="0" lang="sv-SE" sz="1700" u="none" cap="none" strike="noStrike">
                <a:solidFill>
                  <a:schemeClr val="dk1"/>
                </a:solidFill>
                <a:latin typeface="Arial"/>
                <a:ea typeface="Arial"/>
                <a:cs typeface="Arial"/>
                <a:sym typeface="Arial"/>
              </a:rPr>
              <a:t> is the ratio of the total fuel use over the total electricity output, so </a:t>
            </a:r>
            <a:r>
              <a:rPr b="1" i="0" lang="sv-SE" sz="1700" u="none" cap="none" strike="noStrike">
                <a:solidFill>
                  <a:schemeClr val="dk1"/>
                </a:solidFill>
                <a:latin typeface="Arial"/>
                <a:ea typeface="Arial"/>
                <a:cs typeface="Arial"/>
                <a:sym typeface="Arial"/>
              </a:rPr>
              <a:t>17.2 / 5.18 = </a:t>
            </a:r>
            <a:r>
              <a:rPr b="1" i="0" lang="sv-SE" sz="1700" u="sng" cap="none" strike="noStrike">
                <a:solidFill>
                  <a:schemeClr val="dk1"/>
                </a:solidFill>
                <a:latin typeface="Arial"/>
                <a:ea typeface="Arial"/>
                <a:cs typeface="Arial"/>
                <a:sym typeface="Arial"/>
              </a:rPr>
              <a:t>3.32</a:t>
            </a:r>
            <a:endParaRPr b="1" i="0" sz="1700" u="sng" cap="none" strike="noStrike">
              <a:solidFill>
                <a:schemeClr val="dk1"/>
              </a:solidFill>
              <a:latin typeface="Arial"/>
              <a:ea typeface="Arial"/>
              <a:cs typeface="Arial"/>
              <a:sym typeface="Arial"/>
            </a:endParaRPr>
          </a:p>
          <a:p>
            <a:pPr indent="-336550" lvl="0" marL="457200" marR="0" rtl="0" algn="just">
              <a:lnSpc>
                <a:spcPct val="100000"/>
              </a:lnSpc>
              <a:spcBef>
                <a:spcPts val="500"/>
              </a:spcBef>
              <a:spcAft>
                <a:spcPts val="0"/>
              </a:spcAft>
              <a:buClr>
                <a:schemeClr val="dk1"/>
              </a:buClr>
              <a:buSzPts val="1700"/>
              <a:buFont typeface="Arial"/>
              <a:buChar char="❏"/>
            </a:pPr>
            <a:r>
              <a:rPr b="1" i="0" lang="sv-SE" sz="1700" u="none" cap="none" strike="noStrike">
                <a:solidFill>
                  <a:schemeClr val="dk1"/>
                </a:solidFill>
                <a:latin typeface="Arial"/>
                <a:ea typeface="Arial"/>
                <a:cs typeface="Arial"/>
                <a:sym typeface="Arial"/>
              </a:rPr>
              <a:t>Output Activity Ratio of electricity </a:t>
            </a:r>
            <a:r>
              <a:rPr b="0" i="0" lang="sv-SE" sz="1700" u="none" cap="none" strike="noStrike">
                <a:solidFill>
                  <a:schemeClr val="dk1"/>
                </a:solidFill>
                <a:latin typeface="Arial"/>
                <a:ea typeface="Arial"/>
                <a:cs typeface="Arial"/>
                <a:sym typeface="Arial"/>
              </a:rPr>
              <a:t>is </a:t>
            </a:r>
            <a:r>
              <a:rPr b="1" i="0" lang="sv-SE" sz="1700" u="sng" cap="none" strike="noStrike">
                <a:solidFill>
                  <a:schemeClr val="dk1"/>
                </a:solidFill>
                <a:latin typeface="Arial"/>
                <a:ea typeface="Arial"/>
                <a:cs typeface="Arial"/>
                <a:sym typeface="Arial"/>
              </a:rPr>
              <a:t>1</a:t>
            </a:r>
            <a:endParaRPr b="1" i="0" sz="1700" u="sng" cap="none" strike="noStrike">
              <a:solidFill>
                <a:schemeClr val="dk1"/>
              </a:solidFill>
              <a:latin typeface="Arial"/>
              <a:ea typeface="Arial"/>
              <a:cs typeface="Arial"/>
              <a:sym typeface="Arial"/>
            </a:endParaRPr>
          </a:p>
          <a:p>
            <a:pPr indent="-336550" lvl="0" marL="457200" marR="0" rtl="0" algn="just">
              <a:lnSpc>
                <a:spcPct val="100000"/>
              </a:lnSpc>
              <a:spcBef>
                <a:spcPts val="500"/>
              </a:spcBef>
              <a:spcAft>
                <a:spcPts val="0"/>
              </a:spcAft>
              <a:buClr>
                <a:schemeClr val="dk1"/>
              </a:buClr>
              <a:buSzPts val="1700"/>
              <a:buFont typeface="Arial"/>
              <a:buChar char="❏"/>
            </a:pPr>
            <a:r>
              <a:rPr b="1" i="0" lang="sv-SE" sz="1700" u="none" cap="none" strike="noStrike">
                <a:solidFill>
                  <a:schemeClr val="dk1"/>
                </a:solidFill>
                <a:latin typeface="Arial"/>
                <a:ea typeface="Arial"/>
                <a:cs typeface="Arial"/>
                <a:sym typeface="Arial"/>
              </a:rPr>
              <a:t>Output Activity Ratio of heat </a:t>
            </a:r>
            <a:r>
              <a:rPr b="0" i="0" lang="sv-SE" sz="1700" u="none" cap="none" strike="noStrike">
                <a:solidFill>
                  <a:schemeClr val="dk1"/>
                </a:solidFill>
                <a:latin typeface="Arial"/>
                <a:ea typeface="Arial"/>
                <a:cs typeface="Arial"/>
                <a:sym typeface="Arial"/>
              </a:rPr>
              <a:t>is the ratio of the total heat output over the total electricity output so</a:t>
            </a:r>
            <a:endParaRPr b="0" i="0" sz="1700" u="none" cap="none" strike="noStrike">
              <a:solidFill>
                <a:schemeClr val="dk1"/>
              </a:solidFill>
              <a:latin typeface="Arial"/>
              <a:ea typeface="Arial"/>
              <a:cs typeface="Arial"/>
              <a:sym typeface="Arial"/>
            </a:endParaRPr>
          </a:p>
          <a:p>
            <a:pPr indent="0" lvl="0" marL="457200" marR="0" rtl="0" algn="just">
              <a:lnSpc>
                <a:spcPct val="100000"/>
              </a:lnSpc>
              <a:spcBef>
                <a:spcPts val="0"/>
              </a:spcBef>
              <a:spcAft>
                <a:spcPts val="0"/>
              </a:spcAft>
              <a:buClr>
                <a:srgbClr val="000000"/>
              </a:buClr>
              <a:buSzPts val="1700"/>
              <a:buFont typeface="Arial"/>
              <a:buNone/>
            </a:pPr>
            <a:r>
              <a:rPr b="1" i="0" lang="sv-SE" sz="1700" u="none" cap="none" strike="noStrike">
                <a:solidFill>
                  <a:schemeClr val="dk1"/>
                </a:solidFill>
                <a:latin typeface="Arial"/>
                <a:ea typeface="Arial"/>
                <a:cs typeface="Arial"/>
                <a:sym typeface="Arial"/>
              </a:rPr>
              <a:t>4 / 5.18 = </a:t>
            </a:r>
            <a:r>
              <a:rPr b="1" i="0" lang="sv-SE" sz="1700" u="sng" cap="none" strike="noStrike">
                <a:solidFill>
                  <a:schemeClr val="dk1"/>
                </a:solidFill>
                <a:latin typeface="Arial"/>
                <a:ea typeface="Arial"/>
                <a:cs typeface="Arial"/>
                <a:sym typeface="Arial"/>
              </a:rPr>
              <a:t>0.77</a:t>
            </a:r>
            <a:endParaRPr b="1" i="0" sz="1700" u="sng" cap="none" strike="noStrike">
              <a:solidFill>
                <a:schemeClr val="dk1"/>
              </a:solidFill>
              <a:latin typeface="Arial"/>
              <a:ea typeface="Arial"/>
              <a:cs typeface="Arial"/>
              <a:sym typeface="Arial"/>
            </a:endParaRPr>
          </a:p>
        </p:txBody>
      </p:sp>
      <p:pic>
        <p:nvPicPr>
          <p:cNvPr id="685" name="Google Shape;685;g3dc49240aa4_0_549" title="gas_chp_final_v2.png"/>
          <p:cNvPicPr preferRelativeResize="0"/>
          <p:nvPr/>
        </p:nvPicPr>
        <p:blipFill rotWithShape="1">
          <a:blip r:embed="rId3">
            <a:alphaModFix/>
          </a:blip>
          <a:srcRect b="0" l="0" r="0" t="0"/>
          <a:stretch/>
        </p:blipFill>
        <p:spPr>
          <a:xfrm>
            <a:off x="911080" y="2254826"/>
            <a:ext cx="7237176" cy="40709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g3dc49240aa4_0_47"/>
          <p:cNvSpPr txBox="1"/>
          <p:nvPr/>
        </p:nvSpPr>
        <p:spPr>
          <a:xfrm>
            <a:off x="11798300" y="6565900"/>
            <a:ext cx="393600" cy="292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fld id="{00000000-1234-1234-1234-123412341234}" type="slidenum">
              <a:rPr b="1" i="0" lang="sv-SE" sz="1000" u="none" cap="none" strike="noStrike">
                <a:solidFill>
                  <a:schemeClr val="lt1"/>
                </a:solidFill>
                <a:latin typeface="Arial"/>
                <a:ea typeface="Arial"/>
                <a:cs typeface="Arial"/>
                <a:sym typeface="Arial"/>
              </a:rPr>
              <a:t>‹#›</a:t>
            </a:fld>
            <a:endParaRPr b="1" i="0" sz="1000" u="none" cap="none" strike="noStrike">
              <a:solidFill>
                <a:schemeClr val="lt1"/>
              </a:solidFill>
              <a:latin typeface="Arial"/>
              <a:ea typeface="Arial"/>
              <a:cs typeface="Arial"/>
              <a:sym typeface="Arial"/>
            </a:endParaRPr>
          </a:p>
        </p:txBody>
      </p:sp>
      <p:sp>
        <p:nvSpPr>
          <p:cNvPr id="147" name="Google Shape;147;g3dc49240aa4_0_47"/>
          <p:cNvSpPr txBox="1"/>
          <p:nvPr/>
        </p:nvSpPr>
        <p:spPr>
          <a:xfrm>
            <a:off x="468000" y="288000"/>
            <a:ext cx="11304900" cy="684000"/>
          </a:xfrm>
          <a:prstGeom prst="rect">
            <a:avLst/>
          </a:prstGeom>
          <a:noFill/>
          <a:ln>
            <a:noFill/>
          </a:ln>
        </p:spPr>
        <p:txBody>
          <a:bodyPr anchorCtr="0" anchor="b" bIns="45700" lIns="91425" spcFirstLastPara="1" rIns="91425" wrap="square" tIns="45700">
            <a:normAutofit lnSpcReduction="10000"/>
          </a:bodyPr>
          <a:lstStyle/>
          <a:p>
            <a:pPr indent="0" lvl="0" marL="0" marR="0" rtl="0" algn="l">
              <a:lnSpc>
                <a:spcPct val="90000"/>
              </a:lnSpc>
              <a:spcBef>
                <a:spcPts val="0"/>
              </a:spcBef>
              <a:spcAft>
                <a:spcPts val="0"/>
              </a:spcAft>
              <a:buClr>
                <a:srgbClr val="000000"/>
              </a:buClr>
              <a:buSzPts val="4400"/>
              <a:buFont typeface="Arial"/>
              <a:buNone/>
            </a:pPr>
            <a:r>
              <a:rPr b="1" i="0" lang="sv-SE" sz="2800" u="none" cap="none" strike="noStrike">
                <a:solidFill>
                  <a:srgbClr val="FF0000"/>
                </a:solidFill>
                <a:latin typeface="Arial"/>
                <a:ea typeface="Arial"/>
                <a:cs typeface="Arial"/>
                <a:sym typeface="Arial"/>
              </a:rPr>
              <a:t>Primary Energy Supply Technologies</a:t>
            </a:r>
            <a:r>
              <a:rPr b="0" i="0" lang="sv-SE" sz="4400" u="none" cap="none" strike="noStrike">
                <a:solidFill>
                  <a:srgbClr val="FF0000"/>
                </a:solidFill>
                <a:latin typeface="Open Sans"/>
                <a:ea typeface="Open Sans"/>
                <a:cs typeface="Open Sans"/>
                <a:sym typeface="Open Sans"/>
              </a:rPr>
              <a:t> </a:t>
            </a:r>
            <a:endParaRPr b="0" i="0" sz="1400" u="none" cap="none" strike="noStrike">
              <a:solidFill>
                <a:srgbClr val="FF0000"/>
              </a:solidFill>
              <a:latin typeface="Arial"/>
              <a:ea typeface="Arial"/>
              <a:cs typeface="Arial"/>
              <a:sym typeface="Arial"/>
            </a:endParaRPr>
          </a:p>
        </p:txBody>
      </p:sp>
      <p:sp>
        <p:nvSpPr>
          <p:cNvPr id="148" name="Google Shape;148;g3dc49240aa4_0_47"/>
          <p:cNvSpPr txBox="1"/>
          <p:nvPr/>
        </p:nvSpPr>
        <p:spPr>
          <a:xfrm>
            <a:off x="6591300" y="980850"/>
            <a:ext cx="5010300" cy="4597500"/>
          </a:xfrm>
          <a:prstGeom prst="rect">
            <a:avLst/>
          </a:prstGeom>
          <a:noFill/>
          <a:ln>
            <a:noFill/>
          </a:ln>
        </p:spPr>
        <p:txBody>
          <a:bodyPr anchorCtr="0" anchor="t" bIns="45700" lIns="91425" spcFirstLastPara="1" rIns="91425" wrap="square" tIns="45700">
            <a:spAutoFit/>
          </a:bodyPr>
          <a:lstStyle/>
          <a:p>
            <a:pPr indent="-311150" lvl="0" marL="457200" marR="0" rtl="0" algn="l">
              <a:lnSpc>
                <a:spcPct val="115000"/>
              </a:lnSpc>
              <a:spcBef>
                <a:spcPts val="1200"/>
              </a:spcBef>
              <a:spcAft>
                <a:spcPts val="0"/>
              </a:spcAft>
              <a:buClr>
                <a:srgbClr val="000000"/>
              </a:buClr>
              <a:buSzPts val="1300"/>
              <a:buFont typeface="Arial"/>
              <a:buChar char="❑"/>
            </a:pPr>
            <a:r>
              <a:rPr b="0" i="0" lang="sv-SE" sz="1100" u="none" cap="none" strike="noStrike">
                <a:solidFill>
                  <a:schemeClr val="dk1"/>
                </a:solidFill>
                <a:latin typeface="Arial"/>
                <a:ea typeface="Arial"/>
                <a:cs typeface="Arial"/>
                <a:sym typeface="Arial"/>
              </a:rPr>
              <a:t>In the accounting convention followed in the CLEWs++ concept, primary fossil fuels pass through a “processing” step. This is represented as a dummy technology used to balance supply and demand, rather than to explicitly model physical processing.</a:t>
            </a:r>
            <a:endParaRPr b="0" i="0" sz="1100" u="none" cap="none" strike="noStrike">
              <a:solidFill>
                <a:schemeClr val="dk1"/>
              </a:solidFill>
              <a:latin typeface="Arial"/>
              <a:ea typeface="Arial"/>
              <a:cs typeface="Arial"/>
              <a:sym typeface="Arial"/>
            </a:endParaRPr>
          </a:p>
          <a:p>
            <a:pPr indent="-311150" lvl="0" marL="457200" marR="0" rtl="0" algn="l">
              <a:lnSpc>
                <a:spcPct val="115000"/>
              </a:lnSpc>
              <a:spcBef>
                <a:spcPts val="0"/>
              </a:spcBef>
              <a:spcAft>
                <a:spcPts val="0"/>
              </a:spcAft>
              <a:buClr>
                <a:srgbClr val="000000"/>
              </a:buClr>
              <a:buSzPts val="1300"/>
              <a:buFont typeface="Arial"/>
              <a:buChar char="❑"/>
            </a:pPr>
            <a:r>
              <a:rPr b="0" i="0" lang="sv-SE" sz="1100" u="none" cap="none" strike="noStrike">
                <a:solidFill>
                  <a:schemeClr val="dk1"/>
                </a:solidFill>
                <a:latin typeface="Arial"/>
                <a:ea typeface="Arial"/>
                <a:cs typeface="Arial"/>
                <a:sym typeface="Arial"/>
              </a:rPr>
              <a:t>This step captures energy flows that are not explicitly represented elsewhere in the model, such as energy industry own use or other unmodelled uses. It does </a:t>
            </a:r>
            <a:r>
              <a:rPr b="1" i="0" lang="sv-SE" sz="1100" u="none" cap="none" strike="noStrike">
                <a:solidFill>
                  <a:schemeClr val="dk1"/>
                </a:solidFill>
                <a:latin typeface="Arial"/>
                <a:ea typeface="Arial"/>
                <a:cs typeface="Arial"/>
                <a:sym typeface="Arial"/>
              </a:rPr>
              <a:t>not</a:t>
            </a:r>
            <a:r>
              <a:rPr b="0" i="0" lang="sv-SE" sz="1100" u="none" cap="none" strike="noStrike">
                <a:solidFill>
                  <a:schemeClr val="dk1"/>
                </a:solidFill>
                <a:latin typeface="Arial"/>
                <a:ea typeface="Arial"/>
                <a:cs typeface="Arial"/>
                <a:sym typeface="Arial"/>
              </a:rPr>
              <a:t> represent conversion losses from technologies such as power plants or transmission and distribution losses, which are accounted for separately within the model.</a:t>
            </a:r>
            <a:endParaRPr b="0" i="0" sz="1100" u="none" cap="none" strike="noStrike">
              <a:solidFill>
                <a:schemeClr val="dk1"/>
              </a:solidFill>
              <a:latin typeface="Arial"/>
              <a:ea typeface="Arial"/>
              <a:cs typeface="Arial"/>
              <a:sym typeface="Arial"/>
            </a:endParaRPr>
          </a:p>
          <a:p>
            <a:pPr indent="-311150" lvl="0" marL="457200" marR="0" rtl="0" algn="l">
              <a:lnSpc>
                <a:spcPct val="115000"/>
              </a:lnSpc>
              <a:spcBef>
                <a:spcPts val="0"/>
              </a:spcBef>
              <a:spcAft>
                <a:spcPts val="0"/>
              </a:spcAft>
              <a:buClr>
                <a:srgbClr val="000000"/>
              </a:buClr>
              <a:buSzPts val="1300"/>
              <a:buFont typeface="Arial"/>
              <a:buChar char="❑"/>
            </a:pPr>
            <a:r>
              <a:rPr b="0" i="0" lang="sv-SE" sz="1100" u="none" cap="none" strike="noStrike">
                <a:solidFill>
                  <a:schemeClr val="dk1"/>
                </a:solidFill>
                <a:latin typeface="Arial"/>
                <a:ea typeface="Arial"/>
                <a:cs typeface="Arial"/>
                <a:sym typeface="Arial"/>
              </a:rPr>
              <a:t>The term “processing” is used here for modelling convenience and should be understood as an accounting construct rather than a direct representation of physical fuel treatment processes (as defined, for example, in IRES).</a:t>
            </a:r>
            <a:endParaRPr b="0" i="0" sz="1300" u="none" cap="none" strike="noStrike">
              <a:solidFill>
                <a:schemeClr val="dk1"/>
              </a:solidFill>
              <a:highlight>
                <a:schemeClr val="lt1"/>
              </a:highlight>
              <a:latin typeface="Arial"/>
              <a:ea typeface="Arial"/>
              <a:cs typeface="Arial"/>
              <a:sym typeface="Arial"/>
            </a:endParaRPr>
          </a:p>
          <a:p>
            <a:pPr indent="-298450" lvl="0" marL="457200" marR="0" rtl="0" algn="l">
              <a:lnSpc>
                <a:spcPct val="100000"/>
              </a:lnSpc>
              <a:spcBef>
                <a:spcPts val="1000"/>
              </a:spcBef>
              <a:spcAft>
                <a:spcPts val="0"/>
              </a:spcAft>
              <a:buClr>
                <a:schemeClr val="dk1"/>
              </a:buClr>
              <a:buSzPts val="1100"/>
              <a:buFont typeface="Arial"/>
              <a:buChar char="❑"/>
            </a:pPr>
            <a:r>
              <a:rPr b="0" i="0" lang="sv-SE" sz="1100" u="none" cap="none" strike="noStrike">
                <a:solidFill>
                  <a:schemeClr val="dk1"/>
                </a:solidFill>
                <a:highlight>
                  <a:schemeClr val="lt1"/>
                </a:highlight>
                <a:latin typeface="Arial"/>
                <a:ea typeface="Arial"/>
                <a:cs typeface="Arial"/>
                <a:sym typeface="Arial"/>
              </a:rPr>
              <a:t>The </a:t>
            </a:r>
            <a:r>
              <a:rPr b="1" i="0" lang="sv-SE" sz="1100" u="none" cap="none" strike="noStrike">
                <a:solidFill>
                  <a:schemeClr val="dk1"/>
                </a:solidFill>
                <a:highlight>
                  <a:schemeClr val="lt1"/>
                </a:highlight>
                <a:latin typeface="Arial"/>
                <a:ea typeface="Arial"/>
                <a:cs typeface="Arial"/>
                <a:sym typeface="Arial"/>
              </a:rPr>
              <a:t>Input Activity Ratio</a:t>
            </a:r>
            <a:r>
              <a:rPr b="0" i="0" lang="sv-SE" sz="1100" u="none" cap="none" strike="noStrike">
                <a:solidFill>
                  <a:schemeClr val="dk1"/>
                </a:solidFill>
                <a:highlight>
                  <a:schemeClr val="lt1"/>
                </a:highlight>
                <a:latin typeface="Arial"/>
                <a:ea typeface="Arial"/>
                <a:cs typeface="Arial"/>
                <a:sym typeface="Arial"/>
              </a:rPr>
              <a:t> of the processing technologies is calculated as follows:</a:t>
            </a:r>
            <a:endParaRPr b="0" i="0" sz="1100" u="none" cap="none" strike="noStrike">
              <a:solidFill>
                <a:schemeClr val="dk1"/>
              </a:solidFill>
              <a:highlight>
                <a:schemeClr val="lt1"/>
              </a:highlight>
              <a:latin typeface="Arial"/>
              <a:ea typeface="Arial"/>
              <a:cs typeface="Arial"/>
              <a:sym typeface="Arial"/>
            </a:endParaRPr>
          </a:p>
          <a:p>
            <a:pPr indent="0" lvl="0" marL="0" marR="0" rtl="0" algn="ctr">
              <a:lnSpc>
                <a:spcPct val="100000"/>
              </a:lnSpc>
              <a:spcBef>
                <a:spcPts val="1000"/>
              </a:spcBef>
              <a:spcAft>
                <a:spcPts val="0"/>
              </a:spcAft>
              <a:buClr>
                <a:srgbClr val="000000"/>
              </a:buClr>
              <a:buSzPts val="1300"/>
              <a:buFont typeface="Arial"/>
              <a:buNone/>
            </a:pPr>
            <a:r>
              <a:rPr b="1" i="0" lang="sv-SE" sz="1100" u="none" cap="none" strike="noStrike">
                <a:solidFill>
                  <a:schemeClr val="dk1"/>
                </a:solidFill>
                <a:highlight>
                  <a:schemeClr val="lt1"/>
                </a:highlight>
                <a:latin typeface="Arial"/>
                <a:ea typeface="Arial"/>
                <a:cs typeface="Arial"/>
                <a:sym typeface="Arial"/>
              </a:rPr>
              <a:t>Total supply of fuel X</a:t>
            </a:r>
            <a:endParaRPr b="1" i="0" sz="1100" u="none" cap="none" strike="noStrike">
              <a:solidFill>
                <a:schemeClr val="dk1"/>
              </a:solidFill>
              <a:highlight>
                <a:schemeClr val="lt1"/>
              </a:highlight>
              <a:latin typeface="Arial"/>
              <a:ea typeface="Arial"/>
              <a:cs typeface="Arial"/>
              <a:sym typeface="Arial"/>
            </a:endParaRPr>
          </a:p>
          <a:p>
            <a:pPr indent="0" lvl="0" marL="0" marR="0" rtl="0" algn="ctr">
              <a:lnSpc>
                <a:spcPct val="100000"/>
              </a:lnSpc>
              <a:spcBef>
                <a:spcPts val="1000"/>
              </a:spcBef>
              <a:spcAft>
                <a:spcPts val="0"/>
              </a:spcAft>
              <a:buClr>
                <a:srgbClr val="000000"/>
              </a:buClr>
              <a:buSzPts val="1300"/>
              <a:buFont typeface="Arial"/>
              <a:buNone/>
            </a:pPr>
            <a:r>
              <a:rPr b="1" i="0" lang="sv-SE" sz="1100" u="none" cap="none" strike="noStrike">
                <a:solidFill>
                  <a:schemeClr val="dk1"/>
                </a:solidFill>
                <a:highlight>
                  <a:schemeClr val="lt1"/>
                </a:highlight>
                <a:latin typeface="Arial"/>
                <a:ea typeface="Arial"/>
                <a:cs typeface="Arial"/>
                <a:sym typeface="Arial"/>
              </a:rPr>
              <a:t>Sum of all uses that are explicitly modelled</a:t>
            </a:r>
            <a:endParaRPr b="1" i="0" sz="1100" u="none" cap="none" strike="noStrike">
              <a:solidFill>
                <a:schemeClr val="dk1"/>
              </a:solidFill>
              <a:highlight>
                <a:schemeClr val="lt1"/>
              </a:highlight>
              <a:latin typeface="Arial"/>
              <a:ea typeface="Arial"/>
              <a:cs typeface="Arial"/>
              <a:sym typeface="Arial"/>
            </a:endParaRPr>
          </a:p>
          <a:p>
            <a:pPr indent="-298450" lvl="0" marL="457200" marR="0" rtl="0" algn="l">
              <a:lnSpc>
                <a:spcPct val="100000"/>
              </a:lnSpc>
              <a:spcBef>
                <a:spcPts val="1000"/>
              </a:spcBef>
              <a:spcAft>
                <a:spcPts val="0"/>
              </a:spcAft>
              <a:buClr>
                <a:schemeClr val="dk1"/>
              </a:buClr>
              <a:buSzPts val="1100"/>
              <a:buFont typeface="Arial"/>
              <a:buChar char="❏"/>
            </a:pPr>
            <a:r>
              <a:rPr b="1" i="0" lang="sv-SE" sz="1100" u="none" cap="none" strike="noStrike">
                <a:solidFill>
                  <a:schemeClr val="dk1"/>
                </a:solidFill>
                <a:highlight>
                  <a:schemeClr val="lt1"/>
                </a:highlight>
                <a:latin typeface="Arial"/>
                <a:ea typeface="Arial"/>
                <a:cs typeface="Arial"/>
                <a:sym typeface="Arial"/>
              </a:rPr>
              <a:t>Biomass and uranium typically have much lower (even zero) consumption</a:t>
            </a:r>
            <a:r>
              <a:rPr b="0" i="0" lang="sv-SE" sz="1100" u="none" cap="none" strike="noStrike">
                <a:solidFill>
                  <a:schemeClr val="dk1"/>
                </a:solidFill>
                <a:highlight>
                  <a:schemeClr val="lt1"/>
                </a:highlight>
                <a:latin typeface="Arial"/>
                <a:ea typeface="Arial"/>
                <a:cs typeface="Arial"/>
                <a:sym typeface="Arial"/>
              </a:rPr>
              <a:t> in in other supply streams which are not explicitly modelled and hence, the </a:t>
            </a:r>
            <a:r>
              <a:rPr b="1" i="0" lang="sv-SE" sz="1100" u="none" cap="none" strike="noStrike">
                <a:solidFill>
                  <a:schemeClr val="dk1"/>
                </a:solidFill>
                <a:highlight>
                  <a:schemeClr val="lt1"/>
                </a:highlight>
                <a:latin typeface="Arial"/>
                <a:ea typeface="Arial"/>
                <a:cs typeface="Arial"/>
                <a:sym typeface="Arial"/>
              </a:rPr>
              <a:t>upstream part considered in the case of fossil fuels can be omitted</a:t>
            </a:r>
            <a:r>
              <a:rPr b="0" i="0" lang="sv-SE" sz="1100" u="none" cap="none" strike="noStrike">
                <a:solidFill>
                  <a:schemeClr val="dk1"/>
                </a:solidFill>
                <a:highlight>
                  <a:schemeClr val="lt1"/>
                </a:highlight>
                <a:latin typeface="Arial"/>
                <a:ea typeface="Arial"/>
                <a:cs typeface="Arial"/>
                <a:sym typeface="Arial"/>
              </a:rPr>
              <a:t>.</a:t>
            </a:r>
            <a:endParaRPr b="0" i="0" sz="1100" u="none" cap="none" strike="noStrike">
              <a:solidFill>
                <a:schemeClr val="dk1"/>
              </a:solidFill>
              <a:highlight>
                <a:schemeClr val="lt1"/>
              </a:highlight>
              <a:latin typeface="Arial"/>
              <a:ea typeface="Arial"/>
              <a:cs typeface="Arial"/>
              <a:sym typeface="Arial"/>
            </a:endParaRPr>
          </a:p>
        </p:txBody>
      </p:sp>
      <p:sp>
        <p:nvSpPr>
          <p:cNvPr id="149" name="Google Shape;149;g3dc49240aa4_0_47"/>
          <p:cNvSpPr/>
          <p:nvPr/>
        </p:nvSpPr>
        <p:spPr>
          <a:xfrm>
            <a:off x="2211975" y="1325113"/>
            <a:ext cx="2599500" cy="375000"/>
          </a:xfrm>
          <a:prstGeom prst="roundRect">
            <a:avLst>
              <a:gd fmla="val 16667" name="adj"/>
            </a:avLst>
          </a:prstGeom>
          <a:solidFill>
            <a:srgbClr val="6C0819"/>
          </a:solidFill>
          <a:ln cap="flat" cmpd="sng" w="31000">
            <a:solidFill>
              <a:srgbClr val="000D2C"/>
            </a:solidFill>
            <a:prstDash val="solid"/>
            <a:round/>
            <a:headEnd len="sm" w="sm" type="none"/>
            <a:tailEnd len="sm" w="sm" type="none"/>
          </a:ln>
        </p:spPr>
        <p:txBody>
          <a:bodyPr anchorCtr="0" anchor="ctr" bIns="55725" lIns="111500" spcFirstLastPara="1" rIns="111500" wrap="square" tIns="55725">
            <a:noAutofit/>
          </a:bodyPr>
          <a:lstStyle/>
          <a:p>
            <a:pPr indent="0" lvl="0" marL="0" marR="0" rtl="0" algn="ctr">
              <a:lnSpc>
                <a:spcPct val="100000"/>
              </a:lnSpc>
              <a:spcBef>
                <a:spcPts val="0"/>
              </a:spcBef>
              <a:spcAft>
                <a:spcPts val="0"/>
              </a:spcAft>
              <a:buClr>
                <a:srgbClr val="000000"/>
              </a:buClr>
              <a:buSzPts val="1646"/>
              <a:buFont typeface="Arial"/>
              <a:buNone/>
            </a:pPr>
            <a:r>
              <a:rPr b="0" i="0" lang="sv-SE" sz="1535" u="none" cap="none" strike="noStrike">
                <a:solidFill>
                  <a:srgbClr val="FFFFFF"/>
                </a:solidFill>
                <a:latin typeface="Arial"/>
                <a:ea typeface="Arial"/>
                <a:cs typeface="Arial"/>
                <a:sym typeface="Arial"/>
              </a:rPr>
              <a:t>Coal processing</a:t>
            </a:r>
            <a:endParaRPr b="0" i="0" sz="1535" u="none" cap="none" strike="noStrike">
              <a:solidFill>
                <a:srgbClr val="000000"/>
              </a:solidFill>
              <a:latin typeface="Arial"/>
              <a:ea typeface="Arial"/>
              <a:cs typeface="Arial"/>
              <a:sym typeface="Arial"/>
            </a:endParaRPr>
          </a:p>
        </p:txBody>
      </p:sp>
      <p:cxnSp>
        <p:nvCxnSpPr>
          <p:cNvPr id="150" name="Google Shape;150;g3dc49240aa4_0_47"/>
          <p:cNvCxnSpPr/>
          <p:nvPr/>
        </p:nvCxnSpPr>
        <p:spPr>
          <a:xfrm>
            <a:off x="1125675" y="1512618"/>
            <a:ext cx="1086300" cy="0"/>
          </a:xfrm>
          <a:prstGeom prst="straightConnector1">
            <a:avLst/>
          </a:prstGeom>
          <a:noFill/>
          <a:ln cap="flat" cmpd="sng" w="34875">
            <a:solidFill>
              <a:srgbClr val="6C0819"/>
            </a:solidFill>
            <a:prstDash val="solid"/>
            <a:round/>
            <a:headEnd len="sm" w="sm" type="none"/>
            <a:tailEnd len="med" w="med" type="triangle"/>
          </a:ln>
          <a:effectLst>
            <a:outerShdw blurRad="48783" rotWithShape="0" dir="5400000" dist="24392">
              <a:srgbClr val="000000">
                <a:alpha val="36470"/>
              </a:srgbClr>
            </a:outerShdw>
          </a:effectLst>
        </p:spPr>
      </p:cxnSp>
      <p:cxnSp>
        <p:nvCxnSpPr>
          <p:cNvPr id="151" name="Google Shape;151;g3dc49240aa4_0_47"/>
          <p:cNvCxnSpPr/>
          <p:nvPr/>
        </p:nvCxnSpPr>
        <p:spPr>
          <a:xfrm>
            <a:off x="4814895" y="1512620"/>
            <a:ext cx="985800" cy="0"/>
          </a:xfrm>
          <a:prstGeom prst="straightConnector1">
            <a:avLst/>
          </a:prstGeom>
          <a:noFill/>
          <a:ln cap="flat" cmpd="sng" w="34875">
            <a:solidFill>
              <a:srgbClr val="6C0819"/>
            </a:solidFill>
            <a:prstDash val="solid"/>
            <a:round/>
            <a:headEnd len="sm" w="sm" type="none"/>
            <a:tailEnd len="med" w="med" type="triangle"/>
          </a:ln>
          <a:effectLst>
            <a:outerShdw blurRad="48783" rotWithShape="0" dir="5400000" dist="24392">
              <a:srgbClr val="000000">
                <a:alpha val="36470"/>
              </a:srgbClr>
            </a:outerShdw>
          </a:effectLst>
        </p:spPr>
      </p:cxnSp>
      <p:sp>
        <p:nvSpPr>
          <p:cNvPr id="152" name="Google Shape;152;g3dc49240aa4_0_47"/>
          <p:cNvSpPr txBox="1"/>
          <p:nvPr/>
        </p:nvSpPr>
        <p:spPr>
          <a:xfrm>
            <a:off x="1269449" y="1174901"/>
            <a:ext cx="798600" cy="337800"/>
          </a:xfrm>
          <a:prstGeom prst="rect">
            <a:avLst/>
          </a:prstGeom>
          <a:noFill/>
          <a:ln>
            <a:noFill/>
          </a:ln>
        </p:spPr>
        <p:txBody>
          <a:bodyPr anchorCtr="0" anchor="t" bIns="55725" lIns="111500" spcFirstLastPara="1" rIns="111500" wrap="square" tIns="55725">
            <a:spAutoFit/>
          </a:bodyPr>
          <a:lstStyle/>
          <a:p>
            <a:pPr indent="0" lvl="0" marL="0" marR="0" rtl="0" algn="ctr">
              <a:lnSpc>
                <a:spcPct val="100000"/>
              </a:lnSpc>
              <a:spcBef>
                <a:spcPts val="0"/>
              </a:spcBef>
              <a:spcAft>
                <a:spcPts val="0"/>
              </a:spcAft>
              <a:buClr>
                <a:srgbClr val="000000"/>
              </a:buClr>
              <a:buSzPts val="1463"/>
              <a:buFont typeface="Arial"/>
              <a:buNone/>
            </a:pPr>
            <a:r>
              <a:rPr b="0" i="0" lang="sv-SE" sz="1463" u="none" cap="none" strike="noStrike">
                <a:solidFill>
                  <a:srgbClr val="000000"/>
                </a:solidFill>
                <a:latin typeface="Arial"/>
                <a:ea typeface="Arial"/>
                <a:cs typeface="Arial"/>
                <a:sym typeface="Arial"/>
              </a:rPr>
              <a:t>A</a:t>
            </a:r>
            <a:endParaRPr b="0" i="0" sz="1707" u="none" cap="none" strike="noStrike">
              <a:solidFill>
                <a:srgbClr val="000000"/>
              </a:solidFill>
              <a:latin typeface="Arial"/>
              <a:ea typeface="Arial"/>
              <a:cs typeface="Arial"/>
              <a:sym typeface="Arial"/>
            </a:endParaRPr>
          </a:p>
        </p:txBody>
      </p:sp>
      <p:sp>
        <p:nvSpPr>
          <p:cNvPr id="153" name="Google Shape;153;g3dc49240aa4_0_47"/>
          <p:cNvSpPr txBox="1"/>
          <p:nvPr/>
        </p:nvSpPr>
        <p:spPr>
          <a:xfrm>
            <a:off x="4739400" y="1174900"/>
            <a:ext cx="1056900" cy="337800"/>
          </a:xfrm>
          <a:prstGeom prst="rect">
            <a:avLst/>
          </a:prstGeom>
          <a:noFill/>
          <a:ln>
            <a:noFill/>
          </a:ln>
        </p:spPr>
        <p:txBody>
          <a:bodyPr anchorCtr="0" anchor="t" bIns="55725" lIns="111500" spcFirstLastPara="1" rIns="111500" wrap="square" tIns="55725">
            <a:spAutoFit/>
          </a:bodyPr>
          <a:lstStyle/>
          <a:p>
            <a:pPr indent="0" lvl="0" marL="0" marR="0" rtl="0" algn="ctr">
              <a:lnSpc>
                <a:spcPct val="100000"/>
              </a:lnSpc>
              <a:spcBef>
                <a:spcPts val="0"/>
              </a:spcBef>
              <a:spcAft>
                <a:spcPts val="0"/>
              </a:spcAft>
              <a:buClr>
                <a:srgbClr val="000000"/>
              </a:buClr>
              <a:buSzPts val="1463"/>
              <a:buFont typeface="Arial"/>
              <a:buNone/>
            </a:pPr>
            <a:r>
              <a:rPr b="0" i="0" lang="sv-SE" sz="1463" u="none" cap="none" strike="noStrike">
                <a:solidFill>
                  <a:srgbClr val="000000"/>
                </a:solidFill>
                <a:latin typeface="Arial"/>
                <a:ea typeface="Arial"/>
                <a:cs typeface="Arial"/>
                <a:sym typeface="Arial"/>
              </a:rPr>
              <a:t>B</a:t>
            </a:r>
            <a:endParaRPr b="0" i="0" sz="1707" u="none" cap="none" strike="noStrike">
              <a:solidFill>
                <a:srgbClr val="000000"/>
              </a:solidFill>
              <a:latin typeface="Arial"/>
              <a:ea typeface="Arial"/>
              <a:cs typeface="Arial"/>
              <a:sym typeface="Arial"/>
            </a:endParaRPr>
          </a:p>
        </p:txBody>
      </p:sp>
      <p:sp>
        <p:nvSpPr>
          <p:cNvPr id="154" name="Google Shape;154;g3dc49240aa4_0_47"/>
          <p:cNvSpPr/>
          <p:nvPr/>
        </p:nvSpPr>
        <p:spPr>
          <a:xfrm>
            <a:off x="2211975" y="1953763"/>
            <a:ext cx="2599500" cy="375000"/>
          </a:xfrm>
          <a:prstGeom prst="roundRect">
            <a:avLst>
              <a:gd fmla="val 16667" name="adj"/>
            </a:avLst>
          </a:prstGeom>
          <a:solidFill>
            <a:srgbClr val="6C0819"/>
          </a:solidFill>
          <a:ln cap="flat" cmpd="sng" w="31000">
            <a:solidFill>
              <a:srgbClr val="000D2C"/>
            </a:solidFill>
            <a:prstDash val="solid"/>
            <a:round/>
            <a:headEnd len="sm" w="sm" type="none"/>
            <a:tailEnd len="sm" w="sm" type="none"/>
          </a:ln>
        </p:spPr>
        <p:txBody>
          <a:bodyPr anchorCtr="0" anchor="ctr" bIns="55725" lIns="111500" spcFirstLastPara="1" rIns="111500" wrap="square" tIns="55725">
            <a:noAutofit/>
          </a:bodyPr>
          <a:lstStyle/>
          <a:p>
            <a:pPr indent="0" lvl="0" marL="0" marR="0" rtl="0" algn="ctr">
              <a:lnSpc>
                <a:spcPct val="100000"/>
              </a:lnSpc>
              <a:spcBef>
                <a:spcPts val="0"/>
              </a:spcBef>
              <a:spcAft>
                <a:spcPts val="0"/>
              </a:spcAft>
              <a:buClr>
                <a:srgbClr val="000000"/>
              </a:buClr>
              <a:buSzPts val="1646"/>
              <a:buFont typeface="Arial"/>
              <a:buNone/>
            </a:pPr>
            <a:r>
              <a:rPr b="0" i="0" lang="sv-SE" sz="1535" u="none" cap="none" strike="noStrike">
                <a:solidFill>
                  <a:srgbClr val="FFFFFF"/>
                </a:solidFill>
                <a:latin typeface="Arial"/>
                <a:ea typeface="Arial"/>
                <a:cs typeface="Arial"/>
                <a:sym typeface="Arial"/>
              </a:rPr>
              <a:t>Oil processing</a:t>
            </a:r>
            <a:endParaRPr b="0" i="0" sz="1535" u="none" cap="none" strike="noStrike">
              <a:solidFill>
                <a:srgbClr val="000000"/>
              </a:solidFill>
              <a:latin typeface="Arial"/>
              <a:ea typeface="Arial"/>
              <a:cs typeface="Arial"/>
              <a:sym typeface="Arial"/>
            </a:endParaRPr>
          </a:p>
        </p:txBody>
      </p:sp>
      <p:cxnSp>
        <p:nvCxnSpPr>
          <p:cNvPr id="155" name="Google Shape;155;g3dc49240aa4_0_47"/>
          <p:cNvCxnSpPr/>
          <p:nvPr/>
        </p:nvCxnSpPr>
        <p:spPr>
          <a:xfrm>
            <a:off x="1125675" y="2141268"/>
            <a:ext cx="1086300" cy="0"/>
          </a:xfrm>
          <a:prstGeom prst="straightConnector1">
            <a:avLst/>
          </a:prstGeom>
          <a:noFill/>
          <a:ln cap="flat" cmpd="sng" w="34875">
            <a:solidFill>
              <a:srgbClr val="6C0819"/>
            </a:solidFill>
            <a:prstDash val="solid"/>
            <a:round/>
            <a:headEnd len="sm" w="sm" type="none"/>
            <a:tailEnd len="med" w="med" type="triangle"/>
          </a:ln>
          <a:effectLst>
            <a:outerShdw blurRad="48783" rotWithShape="0" dir="5400000" dist="24392">
              <a:srgbClr val="000000">
                <a:alpha val="36470"/>
              </a:srgbClr>
            </a:outerShdw>
          </a:effectLst>
        </p:spPr>
      </p:cxnSp>
      <p:cxnSp>
        <p:nvCxnSpPr>
          <p:cNvPr id="156" name="Google Shape;156;g3dc49240aa4_0_47"/>
          <p:cNvCxnSpPr/>
          <p:nvPr/>
        </p:nvCxnSpPr>
        <p:spPr>
          <a:xfrm>
            <a:off x="4814895" y="2141270"/>
            <a:ext cx="985800" cy="0"/>
          </a:xfrm>
          <a:prstGeom prst="straightConnector1">
            <a:avLst/>
          </a:prstGeom>
          <a:noFill/>
          <a:ln cap="flat" cmpd="sng" w="34875">
            <a:solidFill>
              <a:srgbClr val="6C0819"/>
            </a:solidFill>
            <a:prstDash val="solid"/>
            <a:round/>
            <a:headEnd len="sm" w="sm" type="none"/>
            <a:tailEnd len="med" w="med" type="triangle"/>
          </a:ln>
          <a:effectLst>
            <a:outerShdw blurRad="48783" rotWithShape="0" dir="5400000" dist="24392">
              <a:srgbClr val="000000">
                <a:alpha val="36470"/>
              </a:srgbClr>
            </a:outerShdw>
          </a:effectLst>
        </p:spPr>
      </p:cxnSp>
      <p:sp>
        <p:nvSpPr>
          <p:cNvPr id="157" name="Google Shape;157;g3dc49240aa4_0_47"/>
          <p:cNvSpPr txBox="1"/>
          <p:nvPr/>
        </p:nvSpPr>
        <p:spPr>
          <a:xfrm>
            <a:off x="1269449" y="1803551"/>
            <a:ext cx="798600" cy="337800"/>
          </a:xfrm>
          <a:prstGeom prst="rect">
            <a:avLst/>
          </a:prstGeom>
          <a:noFill/>
          <a:ln>
            <a:noFill/>
          </a:ln>
        </p:spPr>
        <p:txBody>
          <a:bodyPr anchorCtr="0" anchor="t" bIns="55725" lIns="111500" spcFirstLastPara="1" rIns="111500" wrap="square" tIns="55725">
            <a:spAutoFit/>
          </a:bodyPr>
          <a:lstStyle/>
          <a:p>
            <a:pPr indent="0" lvl="0" marL="0" marR="0" rtl="0" algn="ctr">
              <a:lnSpc>
                <a:spcPct val="100000"/>
              </a:lnSpc>
              <a:spcBef>
                <a:spcPts val="0"/>
              </a:spcBef>
              <a:spcAft>
                <a:spcPts val="0"/>
              </a:spcAft>
              <a:buClr>
                <a:srgbClr val="000000"/>
              </a:buClr>
              <a:buSzPts val="1463"/>
              <a:buFont typeface="Arial"/>
              <a:buNone/>
            </a:pPr>
            <a:r>
              <a:rPr b="0" i="0" lang="sv-SE" sz="1463" u="none" cap="none" strike="noStrike">
                <a:solidFill>
                  <a:srgbClr val="000000"/>
                </a:solidFill>
                <a:latin typeface="Arial"/>
                <a:ea typeface="Arial"/>
                <a:cs typeface="Arial"/>
                <a:sym typeface="Arial"/>
              </a:rPr>
              <a:t>C</a:t>
            </a:r>
            <a:endParaRPr b="0" i="0" sz="1707" u="none" cap="none" strike="noStrike">
              <a:solidFill>
                <a:srgbClr val="000000"/>
              </a:solidFill>
              <a:latin typeface="Arial"/>
              <a:ea typeface="Arial"/>
              <a:cs typeface="Arial"/>
              <a:sym typeface="Arial"/>
            </a:endParaRPr>
          </a:p>
        </p:txBody>
      </p:sp>
      <p:sp>
        <p:nvSpPr>
          <p:cNvPr id="158" name="Google Shape;158;g3dc49240aa4_0_47"/>
          <p:cNvSpPr txBox="1"/>
          <p:nvPr/>
        </p:nvSpPr>
        <p:spPr>
          <a:xfrm>
            <a:off x="4739400" y="1803550"/>
            <a:ext cx="1056900" cy="337800"/>
          </a:xfrm>
          <a:prstGeom prst="rect">
            <a:avLst/>
          </a:prstGeom>
          <a:noFill/>
          <a:ln>
            <a:noFill/>
          </a:ln>
        </p:spPr>
        <p:txBody>
          <a:bodyPr anchorCtr="0" anchor="t" bIns="55725" lIns="111500" spcFirstLastPara="1" rIns="111500" wrap="square" tIns="55725">
            <a:spAutoFit/>
          </a:bodyPr>
          <a:lstStyle/>
          <a:p>
            <a:pPr indent="0" lvl="0" marL="0" marR="0" rtl="0" algn="ctr">
              <a:lnSpc>
                <a:spcPct val="100000"/>
              </a:lnSpc>
              <a:spcBef>
                <a:spcPts val="0"/>
              </a:spcBef>
              <a:spcAft>
                <a:spcPts val="0"/>
              </a:spcAft>
              <a:buClr>
                <a:srgbClr val="000000"/>
              </a:buClr>
              <a:buSzPts val="1463"/>
              <a:buFont typeface="Arial"/>
              <a:buNone/>
            </a:pPr>
            <a:r>
              <a:rPr b="0" i="0" lang="sv-SE" sz="1463" u="none" cap="none" strike="noStrike">
                <a:solidFill>
                  <a:srgbClr val="000000"/>
                </a:solidFill>
                <a:latin typeface="Arial"/>
                <a:ea typeface="Arial"/>
                <a:cs typeface="Arial"/>
                <a:sym typeface="Arial"/>
              </a:rPr>
              <a:t>D</a:t>
            </a:r>
            <a:endParaRPr b="0" i="0" sz="1707" u="none" cap="none" strike="noStrike">
              <a:solidFill>
                <a:srgbClr val="000000"/>
              </a:solidFill>
              <a:latin typeface="Arial"/>
              <a:ea typeface="Arial"/>
              <a:cs typeface="Arial"/>
              <a:sym typeface="Arial"/>
            </a:endParaRPr>
          </a:p>
        </p:txBody>
      </p:sp>
      <p:sp>
        <p:nvSpPr>
          <p:cNvPr id="159" name="Google Shape;159;g3dc49240aa4_0_47"/>
          <p:cNvSpPr/>
          <p:nvPr/>
        </p:nvSpPr>
        <p:spPr>
          <a:xfrm>
            <a:off x="2211975" y="2582413"/>
            <a:ext cx="2599500" cy="375000"/>
          </a:xfrm>
          <a:prstGeom prst="roundRect">
            <a:avLst>
              <a:gd fmla="val 16667" name="adj"/>
            </a:avLst>
          </a:prstGeom>
          <a:solidFill>
            <a:srgbClr val="6C0819"/>
          </a:solidFill>
          <a:ln cap="flat" cmpd="sng" w="31000">
            <a:solidFill>
              <a:srgbClr val="000D2C"/>
            </a:solidFill>
            <a:prstDash val="solid"/>
            <a:round/>
            <a:headEnd len="sm" w="sm" type="none"/>
            <a:tailEnd len="sm" w="sm" type="none"/>
          </a:ln>
        </p:spPr>
        <p:txBody>
          <a:bodyPr anchorCtr="0" anchor="ctr" bIns="55725" lIns="111500" spcFirstLastPara="1" rIns="111500" wrap="square" tIns="55725">
            <a:noAutofit/>
          </a:bodyPr>
          <a:lstStyle/>
          <a:p>
            <a:pPr indent="0" lvl="0" marL="0" marR="0" rtl="0" algn="ctr">
              <a:lnSpc>
                <a:spcPct val="100000"/>
              </a:lnSpc>
              <a:spcBef>
                <a:spcPts val="0"/>
              </a:spcBef>
              <a:spcAft>
                <a:spcPts val="0"/>
              </a:spcAft>
              <a:buClr>
                <a:srgbClr val="000000"/>
              </a:buClr>
              <a:buSzPts val="1646"/>
              <a:buFont typeface="Arial"/>
              <a:buNone/>
            </a:pPr>
            <a:r>
              <a:rPr b="0" i="0" lang="sv-SE" sz="1535" u="none" cap="none" strike="noStrike">
                <a:solidFill>
                  <a:srgbClr val="FFFFFF"/>
                </a:solidFill>
                <a:latin typeface="Arial"/>
                <a:ea typeface="Arial"/>
                <a:cs typeface="Arial"/>
                <a:sym typeface="Arial"/>
              </a:rPr>
              <a:t>Natural gas processing</a:t>
            </a:r>
            <a:endParaRPr b="0" i="0" sz="1535" u="none" cap="none" strike="noStrike">
              <a:solidFill>
                <a:srgbClr val="000000"/>
              </a:solidFill>
              <a:latin typeface="Arial"/>
              <a:ea typeface="Arial"/>
              <a:cs typeface="Arial"/>
              <a:sym typeface="Arial"/>
            </a:endParaRPr>
          </a:p>
        </p:txBody>
      </p:sp>
      <p:cxnSp>
        <p:nvCxnSpPr>
          <p:cNvPr id="160" name="Google Shape;160;g3dc49240aa4_0_47"/>
          <p:cNvCxnSpPr/>
          <p:nvPr/>
        </p:nvCxnSpPr>
        <p:spPr>
          <a:xfrm>
            <a:off x="1125675" y="2769918"/>
            <a:ext cx="1086300" cy="0"/>
          </a:xfrm>
          <a:prstGeom prst="straightConnector1">
            <a:avLst/>
          </a:prstGeom>
          <a:noFill/>
          <a:ln cap="flat" cmpd="sng" w="34875">
            <a:solidFill>
              <a:srgbClr val="6C0819"/>
            </a:solidFill>
            <a:prstDash val="solid"/>
            <a:round/>
            <a:headEnd len="sm" w="sm" type="none"/>
            <a:tailEnd len="med" w="med" type="triangle"/>
          </a:ln>
          <a:effectLst>
            <a:outerShdw blurRad="48783" rotWithShape="0" dir="5400000" dist="24392">
              <a:srgbClr val="000000">
                <a:alpha val="36470"/>
              </a:srgbClr>
            </a:outerShdw>
          </a:effectLst>
        </p:spPr>
      </p:cxnSp>
      <p:cxnSp>
        <p:nvCxnSpPr>
          <p:cNvPr id="161" name="Google Shape;161;g3dc49240aa4_0_47"/>
          <p:cNvCxnSpPr/>
          <p:nvPr/>
        </p:nvCxnSpPr>
        <p:spPr>
          <a:xfrm>
            <a:off x="4814895" y="2769920"/>
            <a:ext cx="985800" cy="0"/>
          </a:xfrm>
          <a:prstGeom prst="straightConnector1">
            <a:avLst/>
          </a:prstGeom>
          <a:noFill/>
          <a:ln cap="flat" cmpd="sng" w="34875">
            <a:solidFill>
              <a:srgbClr val="6C0819"/>
            </a:solidFill>
            <a:prstDash val="solid"/>
            <a:round/>
            <a:headEnd len="sm" w="sm" type="none"/>
            <a:tailEnd len="med" w="med" type="triangle"/>
          </a:ln>
          <a:effectLst>
            <a:outerShdw blurRad="48783" rotWithShape="0" dir="5400000" dist="24392">
              <a:srgbClr val="000000">
                <a:alpha val="36470"/>
              </a:srgbClr>
            </a:outerShdw>
          </a:effectLst>
        </p:spPr>
      </p:cxnSp>
      <p:sp>
        <p:nvSpPr>
          <p:cNvPr id="162" name="Google Shape;162;g3dc49240aa4_0_47"/>
          <p:cNvSpPr txBox="1"/>
          <p:nvPr/>
        </p:nvSpPr>
        <p:spPr>
          <a:xfrm>
            <a:off x="1269449" y="2432201"/>
            <a:ext cx="798600" cy="337800"/>
          </a:xfrm>
          <a:prstGeom prst="rect">
            <a:avLst/>
          </a:prstGeom>
          <a:noFill/>
          <a:ln>
            <a:noFill/>
          </a:ln>
        </p:spPr>
        <p:txBody>
          <a:bodyPr anchorCtr="0" anchor="t" bIns="55725" lIns="111500" spcFirstLastPara="1" rIns="111500" wrap="square" tIns="55725">
            <a:spAutoFit/>
          </a:bodyPr>
          <a:lstStyle/>
          <a:p>
            <a:pPr indent="0" lvl="0" marL="0" marR="0" rtl="0" algn="ctr">
              <a:lnSpc>
                <a:spcPct val="100000"/>
              </a:lnSpc>
              <a:spcBef>
                <a:spcPts val="0"/>
              </a:spcBef>
              <a:spcAft>
                <a:spcPts val="0"/>
              </a:spcAft>
              <a:buClr>
                <a:srgbClr val="000000"/>
              </a:buClr>
              <a:buSzPts val="1463"/>
              <a:buFont typeface="Arial"/>
              <a:buNone/>
            </a:pPr>
            <a:r>
              <a:rPr b="0" i="0" lang="sv-SE" sz="1463" u="none" cap="none" strike="noStrike">
                <a:solidFill>
                  <a:srgbClr val="000000"/>
                </a:solidFill>
                <a:latin typeface="Arial"/>
                <a:ea typeface="Arial"/>
                <a:cs typeface="Arial"/>
                <a:sym typeface="Arial"/>
              </a:rPr>
              <a:t>E</a:t>
            </a:r>
            <a:endParaRPr b="0" i="0" sz="1707" u="none" cap="none" strike="noStrike">
              <a:solidFill>
                <a:srgbClr val="000000"/>
              </a:solidFill>
              <a:latin typeface="Arial"/>
              <a:ea typeface="Arial"/>
              <a:cs typeface="Arial"/>
              <a:sym typeface="Arial"/>
            </a:endParaRPr>
          </a:p>
        </p:txBody>
      </p:sp>
      <p:sp>
        <p:nvSpPr>
          <p:cNvPr id="163" name="Google Shape;163;g3dc49240aa4_0_47"/>
          <p:cNvSpPr txBox="1"/>
          <p:nvPr/>
        </p:nvSpPr>
        <p:spPr>
          <a:xfrm>
            <a:off x="4739400" y="2432200"/>
            <a:ext cx="1056900" cy="337800"/>
          </a:xfrm>
          <a:prstGeom prst="rect">
            <a:avLst/>
          </a:prstGeom>
          <a:noFill/>
          <a:ln>
            <a:noFill/>
          </a:ln>
        </p:spPr>
        <p:txBody>
          <a:bodyPr anchorCtr="0" anchor="t" bIns="55725" lIns="111500" spcFirstLastPara="1" rIns="111500" wrap="square" tIns="55725">
            <a:spAutoFit/>
          </a:bodyPr>
          <a:lstStyle/>
          <a:p>
            <a:pPr indent="0" lvl="0" marL="0" marR="0" rtl="0" algn="ctr">
              <a:lnSpc>
                <a:spcPct val="100000"/>
              </a:lnSpc>
              <a:spcBef>
                <a:spcPts val="0"/>
              </a:spcBef>
              <a:spcAft>
                <a:spcPts val="0"/>
              </a:spcAft>
              <a:buClr>
                <a:srgbClr val="000000"/>
              </a:buClr>
              <a:buSzPts val="1463"/>
              <a:buFont typeface="Arial"/>
              <a:buNone/>
            </a:pPr>
            <a:r>
              <a:rPr b="0" i="0" lang="sv-SE" sz="1463" u="none" cap="none" strike="noStrike">
                <a:solidFill>
                  <a:srgbClr val="000000"/>
                </a:solidFill>
                <a:latin typeface="Arial"/>
                <a:ea typeface="Arial"/>
                <a:cs typeface="Arial"/>
                <a:sym typeface="Arial"/>
              </a:rPr>
              <a:t>F</a:t>
            </a:r>
            <a:endParaRPr b="0" i="0" sz="1707" u="none" cap="none" strike="noStrike">
              <a:solidFill>
                <a:srgbClr val="000000"/>
              </a:solidFill>
              <a:latin typeface="Arial"/>
              <a:ea typeface="Arial"/>
              <a:cs typeface="Arial"/>
              <a:sym typeface="Arial"/>
            </a:endParaRPr>
          </a:p>
        </p:txBody>
      </p:sp>
      <p:sp>
        <p:nvSpPr>
          <p:cNvPr id="164" name="Google Shape;164;g3dc49240aa4_0_47"/>
          <p:cNvSpPr/>
          <p:nvPr/>
        </p:nvSpPr>
        <p:spPr>
          <a:xfrm>
            <a:off x="2211975" y="3249325"/>
            <a:ext cx="2599500" cy="375000"/>
          </a:xfrm>
          <a:prstGeom prst="roundRect">
            <a:avLst>
              <a:gd fmla="val 16667" name="adj"/>
            </a:avLst>
          </a:prstGeom>
          <a:solidFill>
            <a:srgbClr val="6C0819"/>
          </a:solidFill>
          <a:ln cap="flat" cmpd="sng" w="31000">
            <a:solidFill>
              <a:srgbClr val="000D2C"/>
            </a:solidFill>
            <a:prstDash val="solid"/>
            <a:round/>
            <a:headEnd len="sm" w="sm" type="none"/>
            <a:tailEnd len="sm" w="sm" type="none"/>
          </a:ln>
        </p:spPr>
        <p:txBody>
          <a:bodyPr anchorCtr="0" anchor="ctr" bIns="55725" lIns="111500" spcFirstLastPara="1" rIns="111500" wrap="square" tIns="55725">
            <a:noAutofit/>
          </a:bodyPr>
          <a:lstStyle/>
          <a:p>
            <a:pPr indent="0" lvl="0" marL="0" marR="0" rtl="0" algn="ctr">
              <a:lnSpc>
                <a:spcPct val="100000"/>
              </a:lnSpc>
              <a:spcBef>
                <a:spcPts val="0"/>
              </a:spcBef>
              <a:spcAft>
                <a:spcPts val="0"/>
              </a:spcAft>
              <a:buClr>
                <a:srgbClr val="000000"/>
              </a:buClr>
              <a:buSzPts val="1646"/>
              <a:buFont typeface="Arial"/>
              <a:buNone/>
            </a:pPr>
            <a:r>
              <a:rPr b="0" i="0" lang="sv-SE" sz="1535" u="none" cap="none" strike="noStrike">
                <a:solidFill>
                  <a:srgbClr val="FFFFFF"/>
                </a:solidFill>
                <a:latin typeface="Arial"/>
                <a:ea typeface="Arial"/>
                <a:cs typeface="Arial"/>
                <a:sym typeface="Arial"/>
              </a:rPr>
              <a:t>Uranium processing</a:t>
            </a:r>
            <a:endParaRPr b="0" i="0" sz="1535" u="none" cap="none" strike="noStrike">
              <a:solidFill>
                <a:srgbClr val="000000"/>
              </a:solidFill>
              <a:latin typeface="Arial"/>
              <a:ea typeface="Arial"/>
              <a:cs typeface="Arial"/>
              <a:sym typeface="Arial"/>
            </a:endParaRPr>
          </a:p>
        </p:txBody>
      </p:sp>
      <p:cxnSp>
        <p:nvCxnSpPr>
          <p:cNvPr id="165" name="Google Shape;165;g3dc49240aa4_0_47"/>
          <p:cNvCxnSpPr/>
          <p:nvPr/>
        </p:nvCxnSpPr>
        <p:spPr>
          <a:xfrm>
            <a:off x="4814895" y="3436832"/>
            <a:ext cx="985800" cy="0"/>
          </a:xfrm>
          <a:prstGeom prst="straightConnector1">
            <a:avLst/>
          </a:prstGeom>
          <a:noFill/>
          <a:ln cap="flat" cmpd="sng" w="34875">
            <a:solidFill>
              <a:srgbClr val="6C0819"/>
            </a:solidFill>
            <a:prstDash val="solid"/>
            <a:round/>
            <a:headEnd len="sm" w="sm" type="none"/>
            <a:tailEnd len="med" w="med" type="triangle"/>
          </a:ln>
          <a:effectLst>
            <a:outerShdw blurRad="48783" rotWithShape="0" dir="5400000" dist="24392">
              <a:srgbClr val="000000">
                <a:alpha val="36470"/>
              </a:srgbClr>
            </a:outerShdw>
          </a:effectLst>
        </p:spPr>
      </p:cxnSp>
      <p:sp>
        <p:nvSpPr>
          <p:cNvPr id="166" name="Google Shape;166;g3dc49240aa4_0_47"/>
          <p:cNvSpPr txBox="1"/>
          <p:nvPr/>
        </p:nvSpPr>
        <p:spPr>
          <a:xfrm>
            <a:off x="4739400" y="3099113"/>
            <a:ext cx="1056900" cy="337800"/>
          </a:xfrm>
          <a:prstGeom prst="rect">
            <a:avLst/>
          </a:prstGeom>
          <a:noFill/>
          <a:ln>
            <a:noFill/>
          </a:ln>
        </p:spPr>
        <p:txBody>
          <a:bodyPr anchorCtr="0" anchor="t" bIns="55725" lIns="111500" spcFirstLastPara="1" rIns="111500" wrap="square" tIns="55725">
            <a:spAutoFit/>
          </a:bodyPr>
          <a:lstStyle/>
          <a:p>
            <a:pPr indent="0" lvl="0" marL="0" marR="0" rtl="0" algn="ctr">
              <a:lnSpc>
                <a:spcPct val="100000"/>
              </a:lnSpc>
              <a:spcBef>
                <a:spcPts val="0"/>
              </a:spcBef>
              <a:spcAft>
                <a:spcPts val="0"/>
              </a:spcAft>
              <a:buClr>
                <a:srgbClr val="000000"/>
              </a:buClr>
              <a:buSzPts val="1463"/>
              <a:buFont typeface="Arial"/>
              <a:buNone/>
            </a:pPr>
            <a:r>
              <a:rPr b="0" i="0" lang="sv-SE" sz="1463" u="none" cap="none" strike="noStrike">
                <a:solidFill>
                  <a:srgbClr val="000000"/>
                </a:solidFill>
                <a:latin typeface="Arial"/>
                <a:ea typeface="Arial"/>
                <a:cs typeface="Arial"/>
                <a:sym typeface="Arial"/>
              </a:rPr>
              <a:t>G</a:t>
            </a:r>
            <a:endParaRPr b="0" i="0" sz="1707" u="none" cap="none" strike="noStrike">
              <a:solidFill>
                <a:srgbClr val="000000"/>
              </a:solidFill>
              <a:latin typeface="Arial"/>
              <a:ea typeface="Arial"/>
              <a:cs typeface="Arial"/>
              <a:sym typeface="Arial"/>
            </a:endParaRPr>
          </a:p>
        </p:txBody>
      </p:sp>
      <p:sp>
        <p:nvSpPr>
          <p:cNvPr id="167" name="Google Shape;167;g3dc49240aa4_0_47"/>
          <p:cNvSpPr/>
          <p:nvPr/>
        </p:nvSpPr>
        <p:spPr>
          <a:xfrm>
            <a:off x="2211975" y="3916250"/>
            <a:ext cx="2599500" cy="375000"/>
          </a:xfrm>
          <a:prstGeom prst="roundRect">
            <a:avLst>
              <a:gd fmla="val 16667" name="adj"/>
            </a:avLst>
          </a:prstGeom>
          <a:solidFill>
            <a:srgbClr val="6C0819"/>
          </a:solidFill>
          <a:ln cap="flat" cmpd="sng" w="31000">
            <a:solidFill>
              <a:srgbClr val="000D2C"/>
            </a:solidFill>
            <a:prstDash val="solid"/>
            <a:round/>
            <a:headEnd len="sm" w="sm" type="none"/>
            <a:tailEnd len="sm" w="sm" type="none"/>
          </a:ln>
        </p:spPr>
        <p:txBody>
          <a:bodyPr anchorCtr="0" anchor="ctr" bIns="55725" lIns="111500" spcFirstLastPara="1" rIns="111500" wrap="square" tIns="55725">
            <a:noAutofit/>
          </a:bodyPr>
          <a:lstStyle/>
          <a:p>
            <a:pPr indent="0" lvl="0" marL="0" marR="0" rtl="0" algn="ctr">
              <a:lnSpc>
                <a:spcPct val="100000"/>
              </a:lnSpc>
              <a:spcBef>
                <a:spcPts val="0"/>
              </a:spcBef>
              <a:spcAft>
                <a:spcPts val="0"/>
              </a:spcAft>
              <a:buClr>
                <a:srgbClr val="000000"/>
              </a:buClr>
              <a:buSzPts val="1646"/>
              <a:buFont typeface="Arial"/>
              <a:buNone/>
            </a:pPr>
            <a:r>
              <a:rPr b="0" i="0" lang="sv-SE" sz="1535" u="none" cap="none" strike="noStrike">
                <a:solidFill>
                  <a:srgbClr val="FFFFFF"/>
                </a:solidFill>
                <a:latin typeface="Arial"/>
                <a:ea typeface="Arial"/>
                <a:cs typeface="Arial"/>
                <a:sym typeface="Arial"/>
              </a:rPr>
              <a:t>Biofuel processing</a:t>
            </a:r>
            <a:endParaRPr b="0" i="0" sz="1535" u="none" cap="none" strike="noStrike">
              <a:solidFill>
                <a:srgbClr val="000000"/>
              </a:solidFill>
              <a:latin typeface="Arial"/>
              <a:ea typeface="Arial"/>
              <a:cs typeface="Arial"/>
              <a:sym typeface="Arial"/>
            </a:endParaRPr>
          </a:p>
        </p:txBody>
      </p:sp>
      <p:cxnSp>
        <p:nvCxnSpPr>
          <p:cNvPr id="168" name="Google Shape;168;g3dc49240aa4_0_47"/>
          <p:cNvCxnSpPr/>
          <p:nvPr/>
        </p:nvCxnSpPr>
        <p:spPr>
          <a:xfrm>
            <a:off x="4814895" y="4103757"/>
            <a:ext cx="985800" cy="0"/>
          </a:xfrm>
          <a:prstGeom prst="straightConnector1">
            <a:avLst/>
          </a:prstGeom>
          <a:noFill/>
          <a:ln cap="flat" cmpd="sng" w="34875">
            <a:solidFill>
              <a:srgbClr val="6C0819"/>
            </a:solidFill>
            <a:prstDash val="solid"/>
            <a:round/>
            <a:headEnd len="sm" w="sm" type="none"/>
            <a:tailEnd len="med" w="med" type="triangle"/>
          </a:ln>
          <a:effectLst>
            <a:outerShdw blurRad="48783" rotWithShape="0" dir="5400000" dist="24392">
              <a:srgbClr val="000000">
                <a:alpha val="36470"/>
              </a:srgbClr>
            </a:outerShdw>
          </a:effectLst>
        </p:spPr>
      </p:cxnSp>
      <p:sp>
        <p:nvSpPr>
          <p:cNvPr id="169" name="Google Shape;169;g3dc49240aa4_0_47"/>
          <p:cNvSpPr txBox="1"/>
          <p:nvPr/>
        </p:nvSpPr>
        <p:spPr>
          <a:xfrm>
            <a:off x="4739400" y="3766038"/>
            <a:ext cx="1056900" cy="337800"/>
          </a:xfrm>
          <a:prstGeom prst="rect">
            <a:avLst/>
          </a:prstGeom>
          <a:noFill/>
          <a:ln>
            <a:noFill/>
          </a:ln>
        </p:spPr>
        <p:txBody>
          <a:bodyPr anchorCtr="0" anchor="t" bIns="55725" lIns="111500" spcFirstLastPara="1" rIns="111500" wrap="square" tIns="55725">
            <a:spAutoFit/>
          </a:bodyPr>
          <a:lstStyle/>
          <a:p>
            <a:pPr indent="0" lvl="0" marL="0" marR="0" rtl="0" algn="ctr">
              <a:lnSpc>
                <a:spcPct val="100000"/>
              </a:lnSpc>
              <a:spcBef>
                <a:spcPts val="0"/>
              </a:spcBef>
              <a:spcAft>
                <a:spcPts val="0"/>
              </a:spcAft>
              <a:buClr>
                <a:srgbClr val="000000"/>
              </a:buClr>
              <a:buSzPts val="1463"/>
              <a:buFont typeface="Arial"/>
              <a:buNone/>
            </a:pPr>
            <a:r>
              <a:rPr b="0" i="0" lang="sv-SE" sz="1463" u="none" cap="none" strike="noStrike">
                <a:solidFill>
                  <a:srgbClr val="000000"/>
                </a:solidFill>
                <a:latin typeface="Arial"/>
                <a:ea typeface="Arial"/>
                <a:cs typeface="Arial"/>
                <a:sym typeface="Arial"/>
              </a:rPr>
              <a:t>H</a:t>
            </a:r>
            <a:endParaRPr b="0" i="0" sz="1707" u="none" cap="none" strike="noStrike">
              <a:solidFill>
                <a:srgbClr val="000000"/>
              </a:solidFill>
              <a:latin typeface="Arial"/>
              <a:ea typeface="Arial"/>
              <a:cs typeface="Arial"/>
              <a:sym typeface="Arial"/>
            </a:endParaRPr>
          </a:p>
        </p:txBody>
      </p:sp>
      <p:sp>
        <p:nvSpPr>
          <p:cNvPr id="170" name="Google Shape;170;g3dc49240aa4_0_47"/>
          <p:cNvSpPr txBox="1"/>
          <p:nvPr/>
        </p:nvSpPr>
        <p:spPr>
          <a:xfrm>
            <a:off x="735150" y="5123625"/>
            <a:ext cx="2903400" cy="738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300"/>
              <a:buFont typeface="Arial"/>
              <a:buNone/>
            </a:pPr>
            <a:r>
              <a:rPr b="0" i="0" lang="sv-SE" sz="1400" u="none" cap="none" strike="noStrike">
                <a:solidFill>
                  <a:srgbClr val="000000"/>
                </a:solidFill>
                <a:latin typeface="Arial"/>
                <a:ea typeface="Arial"/>
                <a:cs typeface="Arial"/>
                <a:sym typeface="Arial"/>
              </a:rPr>
              <a:t>A = Coal before processing</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00"/>
              <a:buFont typeface="Arial"/>
              <a:buNone/>
            </a:pPr>
            <a:r>
              <a:rPr b="0" i="0" lang="sv-SE" sz="1400" u="none" cap="none" strike="noStrike">
                <a:solidFill>
                  <a:srgbClr val="000000"/>
                </a:solidFill>
                <a:latin typeface="Arial"/>
                <a:ea typeface="Arial"/>
                <a:cs typeface="Arial"/>
                <a:sym typeface="Arial"/>
              </a:rPr>
              <a:t>C = Oil </a:t>
            </a:r>
            <a:r>
              <a:rPr b="0" i="0" lang="sv-SE" sz="1400" u="none" cap="none" strike="noStrike">
                <a:solidFill>
                  <a:schemeClr val="dk1"/>
                </a:solidFill>
                <a:latin typeface="Arial"/>
                <a:ea typeface="Arial"/>
                <a:cs typeface="Arial"/>
                <a:sym typeface="Arial"/>
              </a:rPr>
              <a:t>before processing</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00"/>
              <a:buFont typeface="Arial"/>
              <a:buNone/>
            </a:pPr>
            <a:r>
              <a:rPr b="0" i="0" lang="sv-SE" sz="1400" u="none" cap="none" strike="noStrike">
                <a:solidFill>
                  <a:srgbClr val="000000"/>
                </a:solidFill>
                <a:latin typeface="Arial"/>
                <a:ea typeface="Arial"/>
                <a:cs typeface="Arial"/>
                <a:sym typeface="Arial"/>
              </a:rPr>
              <a:t>E = Natural gas </a:t>
            </a:r>
            <a:r>
              <a:rPr b="0" i="0" lang="sv-SE" sz="1400" u="none" cap="none" strike="noStrike">
                <a:solidFill>
                  <a:schemeClr val="dk1"/>
                </a:solidFill>
                <a:latin typeface="Arial"/>
                <a:ea typeface="Arial"/>
                <a:cs typeface="Arial"/>
                <a:sym typeface="Arial"/>
              </a:rPr>
              <a:t>before processing</a:t>
            </a:r>
            <a:endParaRPr b="0" i="0" sz="1400" u="none" cap="none" strike="noStrike">
              <a:solidFill>
                <a:srgbClr val="000000"/>
              </a:solidFill>
              <a:latin typeface="Arial"/>
              <a:ea typeface="Arial"/>
              <a:cs typeface="Arial"/>
              <a:sym typeface="Arial"/>
            </a:endParaRPr>
          </a:p>
        </p:txBody>
      </p:sp>
      <p:sp>
        <p:nvSpPr>
          <p:cNvPr id="171" name="Google Shape;171;g3dc49240aa4_0_47"/>
          <p:cNvSpPr txBox="1"/>
          <p:nvPr/>
        </p:nvSpPr>
        <p:spPr>
          <a:xfrm>
            <a:off x="3638550" y="5123625"/>
            <a:ext cx="2903400" cy="1169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300"/>
              <a:buFont typeface="Arial"/>
              <a:buNone/>
            </a:pPr>
            <a:r>
              <a:rPr b="0" i="0" lang="sv-SE" sz="1400" u="none" cap="none" strike="noStrike">
                <a:solidFill>
                  <a:srgbClr val="000000"/>
                </a:solidFill>
                <a:latin typeface="Arial"/>
                <a:ea typeface="Arial"/>
                <a:cs typeface="Arial"/>
                <a:sym typeface="Arial"/>
              </a:rPr>
              <a:t>B = Processed coal</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00"/>
              <a:buFont typeface="Arial"/>
              <a:buNone/>
            </a:pPr>
            <a:r>
              <a:rPr b="0" i="0" lang="sv-SE" sz="1400" u="none" cap="none" strike="noStrike">
                <a:solidFill>
                  <a:srgbClr val="000000"/>
                </a:solidFill>
                <a:latin typeface="Arial"/>
                <a:ea typeface="Arial"/>
                <a:cs typeface="Arial"/>
                <a:sym typeface="Arial"/>
              </a:rPr>
              <a:t>D = </a:t>
            </a:r>
            <a:r>
              <a:rPr b="0" i="0" lang="sv-SE" sz="1400" u="none" cap="none" strike="noStrike">
                <a:solidFill>
                  <a:schemeClr val="dk1"/>
                </a:solidFill>
                <a:latin typeface="Arial"/>
                <a:ea typeface="Arial"/>
                <a:cs typeface="Arial"/>
                <a:sym typeface="Arial"/>
              </a:rPr>
              <a:t>Processed </a:t>
            </a:r>
            <a:r>
              <a:rPr b="0" i="0" lang="sv-SE" sz="1400" u="none" cap="none" strike="noStrike">
                <a:solidFill>
                  <a:srgbClr val="000000"/>
                </a:solidFill>
                <a:latin typeface="Arial"/>
                <a:ea typeface="Arial"/>
                <a:cs typeface="Arial"/>
                <a:sym typeface="Arial"/>
              </a:rPr>
              <a:t>oil</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00"/>
              <a:buFont typeface="Arial"/>
              <a:buNone/>
            </a:pPr>
            <a:r>
              <a:rPr b="0" i="0" lang="sv-SE" sz="1400" u="none" cap="none" strike="noStrike">
                <a:solidFill>
                  <a:srgbClr val="000000"/>
                </a:solidFill>
                <a:latin typeface="Arial"/>
                <a:ea typeface="Arial"/>
                <a:cs typeface="Arial"/>
                <a:sym typeface="Arial"/>
              </a:rPr>
              <a:t>F = </a:t>
            </a:r>
            <a:r>
              <a:rPr b="0" i="0" lang="sv-SE" sz="1400" u="none" cap="none" strike="noStrike">
                <a:solidFill>
                  <a:schemeClr val="dk1"/>
                </a:solidFill>
                <a:latin typeface="Arial"/>
                <a:ea typeface="Arial"/>
                <a:cs typeface="Arial"/>
                <a:sym typeface="Arial"/>
              </a:rPr>
              <a:t>Processed </a:t>
            </a:r>
            <a:r>
              <a:rPr b="0" i="0" lang="sv-SE" sz="1400" u="none" cap="none" strike="noStrike">
                <a:solidFill>
                  <a:srgbClr val="000000"/>
                </a:solidFill>
                <a:latin typeface="Arial"/>
                <a:ea typeface="Arial"/>
                <a:cs typeface="Arial"/>
                <a:sym typeface="Arial"/>
              </a:rPr>
              <a:t>natural gas</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300"/>
              <a:buFont typeface="Arial"/>
              <a:buNone/>
            </a:pPr>
            <a:r>
              <a:rPr b="0" i="0" lang="sv-SE" sz="1400" u="none" cap="none" strike="noStrike">
                <a:solidFill>
                  <a:schemeClr val="dk1"/>
                </a:solidFill>
                <a:latin typeface="Arial"/>
                <a:ea typeface="Arial"/>
                <a:cs typeface="Arial"/>
                <a:sym typeface="Arial"/>
              </a:rPr>
              <a:t>G = Processed uranium</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300"/>
              <a:buFont typeface="Arial"/>
              <a:buNone/>
            </a:pPr>
            <a:r>
              <a:rPr b="0" i="0" lang="sv-SE" sz="1400" u="none" cap="none" strike="noStrike">
                <a:solidFill>
                  <a:schemeClr val="dk1"/>
                </a:solidFill>
                <a:latin typeface="Arial"/>
                <a:ea typeface="Arial"/>
                <a:cs typeface="Arial"/>
                <a:sym typeface="Arial"/>
              </a:rPr>
              <a:t>H = Processed biofuel</a:t>
            </a:r>
            <a:endParaRPr b="0" i="0" sz="1400" u="none" cap="none" strike="noStrike">
              <a:solidFill>
                <a:schemeClr val="dk1"/>
              </a:solidFill>
              <a:latin typeface="Arial"/>
              <a:ea typeface="Arial"/>
              <a:cs typeface="Arial"/>
              <a:sym typeface="Arial"/>
            </a:endParaRPr>
          </a:p>
        </p:txBody>
      </p:sp>
      <p:sp>
        <p:nvSpPr>
          <p:cNvPr id="172" name="Google Shape;172;g3dc49240aa4_0_47"/>
          <p:cNvSpPr txBox="1"/>
          <p:nvPr/>
        </p:nvSpPr>
        <p:spPr>
          <a:xfrm>
            <a:off x="668475" y="4732300"/>
            <a:ext cx="5265600" cy="1600800"/>
          </a:xfrm>
          <a:prstGeom prst="rect">
            <a:avLst/>
          </a:prstGeom>
          <a:noFill/>
          <a:ln cap="flat" cmpd="sng" w="28575">
            <a:solidFill>
              <a:srgbClr val="910C22"/>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400"/>
              <a:buFont typeface="Arial"/>
              <a:buNone/>
            </a:pPr>
            <a:r>
              <a:rPr b="1" i="0" lang="sv-SE" sz="1400" u="none" cap="none" strike="noStrike">
                <a:solidFill>
                  <a:schemeClr val="dk1"/>
                </a:solidFill>
                <a:latin typeface="Arial"/>
                <a:ea typeface="Arial"/>
                <a:cs typeface="Arial"/>
                <a:sym typeface="Arial"/>
              </a:rPr>
              <a:t>Commodity Key </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00"/>
              <a:buFont typeface="Arial"/>
              <a:buNone/>
            </a:pPr>
            <a:r>
              <a:t/>
            </a:r>
            <a:endParaRPr b="1"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00"/>
              <a:buFont typeface="Arial"/>
              <a:buNone/>
            </a:pPr>
            <a:r>
              <a:t/>
            </a:r>
            <a:endParaRPr b="1"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00"/>
              <a:buFont typeface="Arial"/>
              <a:buNone/>
            </a:pPr>
            <a:r>
              <a:t/>
            </a:r>
            <a:endParaRPr b="1"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00"/>
              <a:buFont typeface="Arial"/>
              <a:buNone/>
            </a:pPr>
            <a:r>
              <a:t/>
            </a:r>
            <a:endParaRPr b="1"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00"/>
              <a:buFont typeface="Arial"/>
              <a:buNone/>
            </a:pPr>
            <a:r>
              <a:t/>
            </a:r>
            <a:endParaRPr b="1"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00"/>
              <a:buFont typeface="Arial"/>
              <a:buNone/>
            </a:pPr>
            <a:r>
              <a:t/>
            </a:r>
            <a:endParaRPr b="1" i="0" sz="1400" u="none" cap="none" strike="noStrike">
              <a:solidFill>
                <a:srgbClr val="000000"/>
              </a:solidFill>
              <a:latin typeface="Arial"/>
              <a:ea typeface="Arial"/>
              <a:cs typeface="Arial"/>
              <a:sym typeface="Arial"/>
            </a:endParaRPr>
          </a:p>
        </p:txBody>
      </p:sp>
      <p:cxnSp>
        <p:nvCxnSpPr>
          <p:cNvPr id="173" name="Google Shape;173;g3dc49240aa4_0_47"/>
          <p:cNvCxnSpPr/>
          <p:nvPr/>
        </p:nvCxnSpPr>
        <p:spPr>
          <a:xfrm>
            <a:off x="7424850" y="4473478"/>
            <a:ext cx="3343200" cy="0"/>
          </a:xfrm>
          <a:prstGeom prst="straightConnector1">
            <a:avLst/>
          </a:prstGeom>
          <a:noFill/>
          <a:ln cap="flat" cmpd="sng" w="9525">
            <a:solidFill>
              <a:schemeClr val="dk1"/>
            </a:solidFill>
            <a:prstDash val="solid"/>
            <a:round/>
            <a:headEnd len="sm" w="sm" type="none"/>
            <a:tailEnd len="sm" w="sm" type="none"/>
          </a:ln>
        </p:spPr>
      </p:cxnSp>
      <p:sp>
        <p:nvSpPr>
          <p:cNvPr id="174" name="Google Shape;174;g3dc49240aa4_0_47"/>
          <p:cNvSpPr txBox="1"/>
          <p:nvPr/>
        </p:nvSpPr>
        <p:spPr>
          <a:xfrm>
            <a:off x="7254075" y="4151925"/>
            <a:ext cx="3827400" cy="646500"/>
          </a:xfrm>
          <a:prstGeom prst="rect">
            <a:avLst/>
          </a:prstGeom>
          <a:noFill/>
          <a:ln cap="flat" cmpd="sng" w="9525">
            <a:solidFill>
              <a:srgbClr val="910C22"/>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300"/>
              <a:buFont typeface="Arial"/>
              <a:buNone/>
            </a:pPr>
            <a:r>
              <a:t/>
            </a:r>
            <a:endParaRPr b="1"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00"/>
              <a:buFont typeface="Arial"/>
              <a:buNone/>
            </a:pPr>
            <a:r>
              <a:t/>
            </a:r>
            <a:endParaRPr b="1"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00"/>
              <a:buFont typeface="Arial"/>
              <a:buNone/>
            </a:pPr>
            <a:r>
              <a:t/>
            </a:r>
            <a:endParaRPr b="1" i="0" sz="1200" u="none" cap="none" strike="noStrik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g3dc49240aa4_0_80"/>
          <p:cNvSpPr txBox="1"/>
          <p:nvPr/>
        </p:nvSpPr>
        <p:spPr>
          <a:xfrm>
            <a:off x="468000" y="288000"/>
            <a:ext cx="11304900" cy="684000"/>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rgbClr val="000000"/>
              </a:buClr>
              <a:buSzPts val="4400"/>
              <a:buFont typeface="Arial"/>
              <a:buNone/>
            </a:pPr>
            <a:r>
              <a:rPr b="1" i="0" lang="sv-SE" sz="2800" u="none" cap="none" strike="noStrike">
                <a:solidFill>
                  <a:srgbClr val="FF0000"/>
                </a:solidFill>
                <a:latin typeface="Arial"/>
                <a:ea typeface="Arial"/>
                <a:cs typeface="Arial"/>
                <a:sym typeface="Arial"/>
              </a:rPr>
              <a:t>Power Generation – Types of technologies</a:t>
            </a:r>
            <a:endParaRPr b="1" i="0" sz="2800" u="none" cap="none" strike="noStrike">
              <a:solidFill>
                <a:srgbClr val="FF0000"/>
              </a:solidFill>
              <a:latin typeface="Arial"/>
              <a:ea typeface="Arial"/>
              <a:cs typeface="Arial"/>
              <a:sym typeface="Arial"/>
            </a:endParaRPr>
          </a:p>
        </p:txBody>
      </p:sp>
      <p:pic>
        <p:nvPicPr>
          <p:cNvPr descr="Combined Power flat icon. Simple element from save the world collection ..." id="181" name="Google Shape;181;g3dc49240aa4_0_80"/>
          <p:cNvPicPr preferRelativeResize="0"/>
          <p:nvPr/>
        </p:nvPicPr>
        <p:blipFill rotWithShape="1">
          <a:blip r:embed="rId3">
            <a:alphaModFix/>
          </a:blip>
          <a:srcRect b="25314" l="12572" r="20913" t="6028"/>
          <a:stretch/>
        </p:blipFill>
        <p:spPr>
          <a:xfrm>
            <a:off x="878113" y="3327469"/>
            <a:ext cx="1801423" cy="1988451"/>
          </a:xfrm>
          <a:prstGeom prst="rect">
            <a:avLst/>
          </a:prstGeom>
          <a:noFill/>
          <a:ln>
            <a:noFill/>
          </a:ln>
        </p:spPr>
      </p:pic>
      <p:pic>
        <p:nvPicPr>
          <p:cNvPr id="182" name="Google Shape;182;g3dc49240aa4_0_80"/>
          <p:cNvPicPr preferRelativeResize="0"/>
          <p:nvPr/>
        </p:nvPicPr>
        <p:blipFill rotWithShape="1">
          <a:blip r:embed="rId4">
            <a:alphaModFix/>
          </a:blip>
          <a:srcRect b="21738" l="0" r="0" t="7456"/>
          <a:stretch/>
        </p:blipFill>
        <p:spPr>
          <a:xfrm>
            <a:off x="600011" y="1126200"/>
            <a:ext cx="2357626" cy="1669277"/>
          </a:xfrm>
          <a:prstGeom prst="rect">
            <a:avLst/>
          </a:prstGeom>
          <a:noFill/>
          <a:ln>
            <a:noFill/>
          </a:ln>
        </p:spPr>
      </p:pic>
      <p:sp>
        <p:nvSpPr>
          <p:cNvPr id="183" name="Google Shape;183;g3dc49240aa4_0_80"/>
          <p:cNvSpPr/>
          <p:nvPr/>
        </p:nvSpPr>
        <p:spPr>
          <a:xfrm>
            <a:off x="3559174" y="1321275"/>
            <a:ext cx="7956900" cy="1717500"/>
          </a:xfrm>
          <a:prstGeom prst="roundRect">
            <a:avLst>
              <a:gd fmla="val 16667" name="adj"/>
            </a:avLst>
          </a:prstGeom>
          <a:solidFill>
            <a:schemeClr val="accent2"/>
          </a:solidFill>
          <a:ln cap="flat" cmpd="sng" w="25400">
            <a:solidFill>
              <a:srgbClr val="000D2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sv-SE" sz="1800" u="none" cap="none" strike="noStrike">
                <a:solidFill>
                  <a:schemeClr val="lt1"/>
                </a:solidFill>
                <a:latin typeface="Arial"/>
                <a:ea typeface="Arial"/>
                <a:cs typeface="Arial"/>
                <a:sym typeface="Arial"/>
              </a:rPr>
              <a:t>A </a:t>
            </a:r>
            <a:r>
              <a:rPr b="1" i="0" lang="sv-SE" sz="1800" u="none" cap="none" strike="noStrike">
                <a:solidFill>
                  <a:schemeClr val="lt1"/>
                </a:solidFill>
                <a:latin typeface="Arial"/>
                <a:ea typeface="Arial"/>
                <a:cs typeface="Arial"/>
                <a:sym typeface="Arial"/>
              </a:rPr>
              <a:t>Power Plant </a:t>
            </a:r>
            <a:r>
              <a:rPr b="0" i="0" lang="sv-SE" sz="1800" u="none" cap="none" strike="noStrike">
                <a:solidFill>
                  <a:schemeClr val="lt1"/>
                </a:solidFill>
                <a:latin typeface="Arial"/>
                <a:ea typeface="Arial"/>
                <a:cs typeface="Arial"/>
                <a:sym typeface="Arial"/>
              </a:rPr>
              <a:t>is a technology that converts input fuels (such as biomass, coal, natural gas, hydrogen, or uranium) into </a:t>
            </a:r>
            <a:r>
              <a:rPr b="1" i="0" lang="sv-SE" sz="1800" u="none" cap="none" strike="noStrike">
                <a:solidFill>
                  <a:schemeClr val="lt1"/>
                </a:solidFill>
                <a:latin typeface="Arial"/>
                <a:ea typeface="Arial"/>
                <a:cs typeface="Arial"/>
                <a:sym typeface="Arial"/>
              </a:rPr>
              <a:t>electricity</a:t>
            </a:r>
            <a:r>
              <a:rPr b="0" i="0" lang="sv-SE" sz="1800" u="none" cap="none" strike="noStrike">
                <a:solidFill>
                  <a:schemeClr val="lt1"/>
                </a:solidFill>
                <a:latin typeface="Arial"/>
                <a:ea typeface="Arial"/>
                <a:cs typeface="Arial"/>
                <a:sym typeface="Arial"/>
              </a:rPr>
              <a:t> only. </a:t>
            </a:r>
            <a:r>
              <a:rPr b="1" i="0" lang="sv-SE" sz="1800" u="none" cap="none" strike="noStrike">
                <a:solidFill>
                  <a:schemeClr val="lt1"/>
                </a:solidFill>
                <a:latin typeface="Arial"/>
                <a:ea typeface="Arial"/>
                <a:cs typeface="Arial"/>
                <a:sym typeface="Arial"/>
              </a:rPr>
              <a:t>Renewable Power Generation Technologies</a:t>
            </a:r>
            <a:r>
              <a:rPr b="0" i="0" lang="sv-SE" sz="1800" u="none" cap="none" strike="noStrike">
                <a:solidFill>
                  <a:schemeClr val="lt1"/>
                </a:solidFill>
                <a:latin typeface="Arial"/>
                <a:ea typeface="Arial"/>
                <a:cs typeface="Arial"/>
                <a:sym typeface="Arial"/>
              </a:rPr>
              <a:t> generate electricity from natural resources such as solar radiation, wind, water flows, and geothermal heat, without the need for fuel combustion.</a:t>
            </a:r>
            <a:endParaRPr b="0" i="0" sz="1400" u="none" cap="none" strike="noStrike">
              <a:solidFill>
                <a:srgbClr val="000000"/>
              </a:solidFill>
              <a:latin typeface="Arial"/>
              <a:ea typeface="Arial"/>
              <a:cs typeface="Arial"/>
              <a:sym typeface="Arial"/>
            </a:endParaRPr>
          </a:p>
        </p:txBody>
      </p:sp>
      <p:sp>
        <p:nvSpPr>
          <p:cNvPr id="184" name="Google Shape;184;g3dc49240aa4_0_80"/>
          <p:cNvSpPr/>
          <p:nvPr/>
        </p:nvSpPr>
        <p:spPr>
          <a:xfrm>
            <a:off x="3559175" y="3538424"/>
            <a:ext cx="7956900" cy="1777500"/>
          </a:xfrm>
          <a:prstGeom prst="roundRect">
            <a:avLst>
              <a:gd fmla="val 16667" name="adj"/>
            </a:avLst>
          </a:prstGeom>
          <a:solidFill>
            <a:schemeClr val="accent2"/>
          </a:solidFill>
          <a:ln cap="flat" cmpd="sng" w="25400">
            <a:solidFill>
              <a:srgbClr val="000D2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sv-SE" sz="1800" u="none" cap="none" strike="noStrike">
                <a:solidFill>
                  <a:schemeClr val="lt1"/>
                </a:solidFill>
                <a:latin typeface="Arial"/>
                <a:ea typeface="Arial"/>
                <a:cs typeface="Arial"/>
                <a:sym typeface="Arial"/>
              </a:rPr>
              <a:t>A </a:t>
            </a:r>
            <a:r>
              <a:rPr b="1" i="0" lang="sv-SE" sz="1800" u="none" cap="none" strike="noStrike">
                <a:solidFill>
                  <a:schemeClr val="lt1"/>
                </a:solidFill>
                <a:latin typeface="Arial"/>
                <a:ea typeface="Arial"/>
                <a:cs typeface="Arial"/>
                <a:sym typeface="Arial"/>
              </a:rPr>
              <a:t>Combined Heat and Power Plant (CHP)</a:t>
            </a:r>
            <a:r>
              <a:rPr b="0" i="0" lang="sv-SE" sz="1800" u="none" cap="none" strike="noStrike">
                <a:solidFill>
                  <a:schemeClr val="lt1"/>
                </a:solidFill>
                <a:latin typeface="Arial"/>
                <a:ea typeface="Arial"/>
                <a:cs typeface="Arial"/>
                <a:sym typeface="Arial"/>
              </a:rPr>
              <a:t> simultaneously produces </a:t>
            </a:r>
            <a:r>
              <a:rPr b="1" i="0" lang="sv-SE" sz="1800" u="none" cap="none" strike="noStrike">
                <a:solidFill>
                  <a:schemeClr val="lt1"/>
                </a:solidFill>
                <a:latin typeface="Arial"/>
                <a:ea typeface="Arial"/>
                <a:cs typeface="Arial"/>
                <a:sym typeface="Arial"/>
              </a:rPr>
              <a:t>electricity </a:t>
            </a:r>
            <a:r>
              <a:rPr b="0" i="0" lang="sv-SE" sz="1800" u="none" cap="none" strike="noStrike">
                <a:solidFill>
                  <a:schemeClr val="lt1"/>
                </a:solidFill>
                <a:latin typeface="Arial"/>
                <a:ea typeface="Arial"/>
                <a:cs typeface="Arial"/>
                <a:sym typeface="Arial"/>
              </a:rPr>
              <a:t>and </a:t>
            </a:r>
            <a:r>
              <a:rPr b="1" i="0" lang="sv-SE" sz="1800" u="none" cap="none" strike="noStrike">
                <a:solidFill>
                  <a:schemeClr val="lt1"/>
                </a:solidFill>
                <a:latin typeface="Arial"/>
                <a:ea typeface="Arial"/>
                <a:cs typeface="Arial"/>
                <a:sym typeface="Arial"/>
              </a:rPr>
              <a:t>district heat</a:t>
            </a:r>
            <a:r>
              <a:rPr b="0" i="0" lang="sv-SE" sz="1800" u="none" cap="none" strike="noStrike">
                <a:solidFill>
                  <a:schemeClr val="lt1"/>
                </a:solidFill>
                <a:latin typeface="Arial"/>
                <a:ea typeface="Arial"/>
                <a:cs typeface="Arial"/>
                <a:sym typeface="Arial"/>
              </a:rPr>
              <a:t> typically from a single fuel input (although multi-fuel facilities can be used, modelled, and analysed in the CLEWs++ concept). </a:t>
            </a:r>
            <a:endParaRPr b="0" i="0" sz="1400" u="none" cap="none" strike="noStrike">
              <a:solidFill>
                <a:srgbClr val="000000"/>
              </a:solidFill>
              <a:latin typeface="Arial"/>
              <a:ea typeface="Arial"/>
              <a:cs typeface="Arial"/>
              <a:sym typeface="Arial"/>
            </a:endParaRPr>
          </a:p>
        </p:txBody>
      </p:sp>
      <p:sp>
        <p:nvSpPr>
          <p:cNvPr id="185" name="Google Shape;185;g3dc49240aa4_0_80"/>
          <p:cNvSpPr txBox="1"/>
          <p:nvPr/>
        </p:nvSpPr>
        <p:spPr>
          <a:xfrm>
            <a:off x="1052624" y="5744625"/>
            <a:ext cx="10775100" cy="6465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800"/>
              <a:buFont typeface="Arial"/>
              <a:buNone/>
            </a:pPr>
            <a:r>
              <a:rPr b="1" i="0" lang="sv-SE" sz="1800" u="none" cap="none" strike="noStrike">
                <a:solidFill>
                  <a:schemeClr val="dk1"/>
                </a:solidFill>
                <a:highlight>
                  <a:schemeClr val="lt1"/>
                </a:highlight>
                <a:latin typeface="Arial"/>
                <a:ea typeface="Arial"/>
                <a:cs typeface="Arial"/>
                <a:sym typeface="Arial"/>
              </a:rPr>
              <a:t>While there are other types of technologies, such as heat only plants or polygeneration plants, </a:t>
            </a:r>
            <a:endParaRPr/>
          </a:p>
          <a:p>
            <a:pPr indent="0" lvl="0" marL="0" marR="0" rtl="0" algn="r">
              <a:lnSpc>
                <a:spcPct val="100000"/>
              </a:lnSpc>
              <a:spcBef>
                <a:spcPts val="0"/>
              </a:spcBef>
              <a:spcAft>
                <a:spcPts val="0"/>
              </a:spcAft>
              <a:buClr>
                <a:srgbClr val="000000"/>
              </a:buClr>
              <a:buSzPts val="1800"/>
              <a:buFont typeface="Arial"/>
              <a:buNone/>
            </a:pPr>
            <a:r>
              <a:rPr b="1" i="0" lang="sv-SE" sz="1800" u="none" cap="none" strike="noStrike">
                <a:solidFill>
                  <a:schemeClr val="dk1"/>
                </a:solidFill>
                <a:highlight>
                  <a:schemeClr val="lt1"/>
                </a:highlight>
                <a:latin typeface="Arial"/>
                <a:ea typeface="Arial"/>
                <a:cs typeface="Arial"/>
                <a:sym typeface="Arial"/>
              </a:rPr>
              <a:t>those are less common and thus are typically omitted in the CLEWs++ concept.</a:t>
            </a:r>
            <a:endParaRPr b="1" i="0" sz="1800" u="none" cap="none" strike="noStrike">
              <a:solidFill>
                <a:schemeClr val="dk1"/>
              </a:solidFill>
              <a:highlight>
                <a:schemeClr val="lt1"/>
              </a:highlight>
              <a:latin typeface="Arial"/>
              <a:ea typeface="Arial"/>
              <a:cs typeface="Arial"/>
              <a:sym typeface="Arial"/>
            </a:endParaRPr>
          </a:p>
        </p:txBody>
      </p:sp>
      <p:sp>
        <p:nvSpPr>
          <p:cNvPr id="186" name="Google Shape;186;g3dc49240aa4_0_80"/>
          <p:cNvSpPr txBox="1"/>
          <p:nvPr/>
        </p:nvSpPr>
        <p:spPr>
          <a:xfrm>
            <a:off x="1244824" y="2795477"/>
            <a:ext cx="1068000" cy="369300"/>
          </a:xfrm>
          <a:prstGeom prst="rect">
            <a:avLst/>
          </a:prstGeom>
          <a:noFill/>
          <a:ln>
            <a:noFill/>
          </a:ln>
        </p:spPr>
        <p:txBody>
          <a:bodyPr anchorCtr="0" anchor="t" bIns="45700" lIns="91425" spcFirstLastPara="1" rIns="91425" wrap="square" tIns="45700">
            <a:spAutoFit/>
          </a:bodyPr>
          <a:lstStyle/>
          <a:p>
            <a:pPr indent="-457200" lvl="0" marL="457200" marR="0" rtl="0" algn="l">
              <a:lnSpc>
                <a:spcPct val="100000"/>
              </a:lnSpc>
              <a:spcBef>
                <a:spcPts val="0"/>
              </a:spcBef>
              <a:spcAft>
                <a:spcPts val="0"/>
              </a:spcAft>
              <a:buClr>
                <a:srgbClr val="000000"/>
              </a:buClr>
              <a:buSzPts val="1800"/>
              <a:buFont typeface="Arial"/>
              <a:buNone/>
            </a:pPr>
            <a:r>
              <a:rPr b="1" i="0" lang="sv-SE" sz="1800" u="none" cap="none" strike="noStrike">
                <a:solidFill>
                  <a:schemeClr val="dk1"/>
                </a:solidFill>
                <a:highlight>
                  <a:schemeClr val="lt1"/>
                </a:highlight>
                <a:latin typeface="Arial"/>
                <a:ea typeface="Arial"/>
                <a:cs typeface="Arial"/>
                <a:sym typeface="Arial"/>
              </a:rPr>
              <a:t>POWER</a:t>
            </a:r>
            <a:endParaRPr b="1" i="0" sz="1800" u="none" cap="none" strike="noStrike">
              <a:solidFill>
                <a:schemeClr val="dk1"/>
              </a:solidFill>
              <a:highlight>
                <a:schemeClr val="lt1"/>
              </a:highlight>
              <a:latin typeface="Arial"/>
              <a:ea typeface="Arial"/>
              <a:cs typeface="Arial"/>
              <a:sym typeface="Arial"/>
            </a:endParaRPr>
          </a:p>
        </p:txBody>
      </p:sp>
      <p:sp>
        <p:nvSpPr>
          <p:cNvPr id="187" name="Google Shape;187;g3dc49240aa4_0_80"/>
          <p:cNvSpPr txBox="1"/>
          <p:nvPr/>
        </p:nvSpPr>
        <p:spPr>
          <a:xfrm>
            <a:off x="686224" y="4979394"/>
            <a:ext cx="2185200" cy="646500"/>
          </a:xfrm>
          <a:prstGeom prst="rect">
            <a:avLst/>
          </a:prstGeom>
          <a:noFill/>
          <a:ln>
            <a:noFill/>
          </a:ln>
        </p:spPr>
        <p:txBody>
          <a:bodyPr anchorCtr="0" anchor="t" bIns="45700" lIns="91425" spcFirstLastPara="1" rIns="91425" wrap="square" tIns="45700">
            <a:spAutoFit/>
          </a:bodyPr>
          <a:lstStyle/>
          <a:p>
            <a:pPr indent="-457200" lvl="0" marL="457200" marR="0" rtl="0" algn="ctr">
              <a:lnSpc>
                <a:spcPct val="100000"/>
              </a:lnSpc>
              <a:spcBef>
                <a:spcPts val="0"/>
              </a:spcBef>
              <a:spcAft>
                <a:spcPts val="0"/>
              </a:spcAft>
              <a:buClr>
                <a:srgbClr val="000000"/>
              </a:buClr>
              <a:buSzPts val="1800"/>
              <a:buFont typeface="Arial"/>
              <a:buNone/>
            </a:pPr>
            <a:r>
              <a:rPr b="1" i="0" lang="sv-SE" sz="1800" u="none" cap="none" strike="noStrike">
                <a:solidFill>
                  <a:schemeClr val="dk1"/>
                </a:solidFill>
                <a:highlight>
                  <a:schemeClr val="lt1"/>
                </a:highlight>
                <a:latin typeface="Arial"/>
                <a:ea typeface="Arial"/>
                <a:cs typeface="Arial"/>
                <a:sym typeface="Arial"/>
              </a:rPr>
              <a:t>COMBINED</a:t>
            </a:r>
            <a:endParaRPr b="1" i="0" sz="1800" u="none" cap="none" strike="noStrike">
              <a:solidFill>
                <a:schemeClr val="dk1"/>
              </a:solidFill>
              <a:highlight>
                <a:schemeClr val="lt1"/>
              </a:highlight>
              <a:latin typeface="Arial"/>
              <a:ea typeface="Arial"/>
              <a:cs typeface="Arial"/>
              <a:sym typeface="Arial"/>
            </a:endParaRPr>
          </a:p>
          <a:p>
            <a:pPr indent="-457200" lvl="0" marL="457200" marR="0" rtl="0" algn="ctr">
              <a:lnSpc>
                <a:spcPct val="100000"/>
              </a:lnSpc>
              <a:spcBef>
                <a:spcPts val="0"/>
              </a:spcBef>
              <a:spcAft>
                <a:spcPts val="0"/>
              </a:spcAft>
              <a:buClr>
                <a:srgbClr val="000000"/>
              </a:buClr>
              <a:buSzPts val="1800"/>
              <a:buFont typeface="Arial"/>
              <a:buNone/>
            </a:pPr>
            <a:r>
              <a:rPr b="1" i="0" lang="sv-SE" sz="1800" u="none" cap="none" strike="noStrike">
                <a:solidFill>
                  <a:schemeClr val="dk1"/>
                </a:solidFill>
                <a:highlight>
                  <a:schemeClr val="lt1"/>
                </a:highlight>
                <a:latin typeface="Arial"/>
                <a:ea typeface="Arial"/>
                <a:cs typeface="Arial"/>
                <a:sym typeface="Arial"/>
              </a:rPr>
              <a:t>HEAT &amp; POWER</a:t>
            </a:r>
            <a:endParaRPr b="1" i="0" sz="1800" u="none" cap="none" strike="noStrike">
              <a:solidFill>
                <a:schemeClr val="dk1"/>
              </a:solidFill>
              <a:highlight>
                <a:schemeClr val="lt1"/>
              </a:highlight>
              <a:latin typeface="Arial"/>
              <a:ea typeface="Arial"/>
              <a:cs typeface="Arial"/>
              <a:sym typeface="Arial"/>
            </a:endParaRPr>
          </a:p>
        </p:txBody>
      </p:sp>
      <p:sp>
        <p:nvSpPr>
          <p:cNvPr id="188" name="Google Shape;188;g3dc49240aa4_0_80"/>
          <p:cNvSpPr txBox="1"/>
          <p:nvPr/>
        </p:nvSpPr>
        <p:spPr>
          <a:xfrm>
            <a:off x="11798300" y="6565900"/>
            <a:ext cx="393600" cy="292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fld id="{00000000-1234-1234-1234-123412341234}" type="slidenum">
              <a:rPr b="1" i="0" lang="sv-SE" sz="1000" u="none" cap="none" strike="noStrike">
                <a:solidFill>
                  <a:schemeClr val="lt1"/>
                </a:solidFill>
                <a:latin typeface="Arial"/>
                <a:ea typeface="Arial"/>
                <a:cs typeface="Arial"/>
                <a:sym typeface="Arial"/>
              </a:rPr>
              <a:t>‹#›</a:t>
            </a:fld>
            <a:endParaRPr b="1" i="0" sz="1000" u="none" cap="none" strike="noStrike">
              <a:solidFill>
                <a:schemeClr val="lt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g3dc49240aa4_0_93"/>
          <p:cNvSpPr txBox="1"/>
          <p:nvPr/>
        </p:nvSpPr>
        <p:spPr>
          <a:xfrm>
            <a:off x="5368950" y="1112675"/>
            <a:ext cx="6449100" cy="4827900"/>
          </a:xfrm>
          <a:prstGeom prst="rect">
            <a:avLst/>
          </a:prstGeom>
          <a:noFill/>
          <a:ln>
            <a:noFill/>
          </a:ln>
        </p:spPr>
        <p:txBody>
          <a:bodyPr anchorCtr="0" anchor="t" bIns="45700" lIns="91425" spcFirstLastPara="1" rIns="91425" wrap="square" tIns="45700">
            <a:spAutoFit/>
          </a:bodyPr>
          <a:lstStyle/>
          <a:p>
            <a:pPr indent="-285750" lvl="0" marL="457200" marR="0" rtl="0" algn="l">
              <a:lnSpc>
                <a:spcPct val="100000"/>
              </a:lnSpc>
              <a:spcBef>
                <a:spcPts val="1000"/>
              </a:spcBef>
              <a:spcAft>
                <a:spcPts val="0"/>
              </a:spcAft>
              <a:buClr>
                <a:schemeClr val="dk1"/>
              </a:buClr>
              <a:buSzPts val="900"/>
              <a:buFont typeface="Arial"/>
              <a:buChar char="❑"/>
            </a:pPr>
            <a:r>
              <a:rPr b="0" i="0" lang="sv-SE" sz="1400" u="none" cap="none" strike="noStrike">
                <a:solidFill>
                  <a:schemeClr val="dk1"/>
                </a:solidFill>
                <a:highlight>
                  <a:schemeClr val="lt1"/>
                </a:highlight>
                <a:latin typeface="Arial"/>
                <a:ea typeface="Arial"/>
                <a:cs typeface="Arial"/>
                <a:sym typeface="Arial"/>
              </a:rPr>
              <a:t>While power generation units can be modelled explicitly, it is common to aggregate them into technology archetypes.</a:t>
            </a:r>
            <a:endParaRPr b="0" i="0" sz="1400" u="none" cap="none" strike="noStrike">
              <a:solidFill>
                <a:schemeClr val="dk1"/>
              </a:solidFill>
              <a:highlight>
                <a:schemeClr val="lt1"/>
              </a:highlight>
              <a:latin typeface="Arial"/>
              <a:ea typeface="Arial"/>
              <a:cs typeface="Arial"/>
              <a:sym typeface="Arial"/>
            </a:endParaRPr>
          </a:p>
          <a:p>
            <a:pPr indent="-285750" lvl="0" marL="457200" marR="0" rtl="0" algn="l">
              <a:lnSpc>
                <a:spcPct val="100000"/>
              </a:lnSpc>
              <a:spcBef>
                <a:spcPts val="1000"/>
              </a:spcBef>
              <a:spcAft>
                <a:spcPts val="0"/>
              </a:spcAft>
              <a:buClr>
                <a:schemeClr val="dk1"/>
              </a:buClr>
              <a:buSzPts val="900"/>
              <a:buFont typeface="Arial"/>
              <a:buChar char="❑"/>
            </a:pPr>
            <a:r>
              <a:rPr b="0" i="0" lang="sv-SE" sz="1400" u="none" cap="none" strike="noStrike">
                <a:solidFill>
                  <a:schemeClr val="dk1"/>
                </a:solidFill>
                <a:highlight>
                  <a:schemeClr val="lt1"/>
                </a:highlight>
                <a:latin typeface="Arial"/>
                <a:ea typeface="Arial"/>
                <a:cs typeface="Arial"/>
                <a:sym typeface="Arial"/>
              </a:rPr>
              <a:t>In the </a:t>
            </a:r>
            <a:r>
              <a:rPr b="1" i="0" lang="sv-SE" sz="1400" u="none" cap="none" strike="noStrike">
                <a:solidFill>
                  <a:schemeClr val="dk1"/>
                </a:solidFill>
                <a:highlight>
                  <a:schemeClr val="lt1"/>
                </a:highlight>
                <a:latin typeface="Arial"/>
                <a:ea typeface="Arial"/>
                <a:cs typeface="Arial"/>
                <a:sym typeface="Arial"/>
              </a:rPr>
              <a:t>calibration of power generation technologies</a:t>
            </a:r>
            <a:r>
              <a:rPr b="0" i="0" lang="sv-SE" sz="1400" u="none" cap="none" strike="noStrike">
                <a:solidFill>
                  <a:schemeClr val="dk1"/>
                </a:solidFill>
                <a:highlight>
                  <a:schemeClr val="lt1"/>
                </a:highlight>
                <a:latin typeface="Arial"/>
                <a:ea typeface="Arial"/>
                <a:cs typeface="Arial"/>
                <a:sym typeface="Arial"/>
              </a:rPr>
              <a:t>, both input fuel use and output electricity/heat generation are typically required, as both are reported in energy balances and are needed to derive conversion efficiencies. </a:t>
            </a:r>
            <a:r>
              <a:rPr b="1" i="0" lang="sv-SE" sz="1400" u="none" cap="none" strike="noStrike">
                <a:solidFill>
                  <a:schemeClr val="dk1"/>
                </a:solidFill>
                <a:highlight>
                  <a:schemeClr val="lt1"/>
                </a:highlight>
                <a:latin typeface="Arial"/>
                <a:ea typeface="Arial"/>
                <a:cs typeface="Arial"/>
                <a:sym typeface="Arial"/>
              </a:rPr>
              <a:t>the electricity generation is the one that represents the activity of the plants</a:t>
            </a:r>
            <a:r>
              <a:rPr b="0" i="0" lang="sv-SE" sz="1400" u="none" cap="none" strike="noStrike">
                <a:solidFill>
                  <a:schemeClr val="dk1"/>
                </a:solidFill>
                <a:highlight>
                  <a:schemeClr val="lt1"/>
                </a:highlight>
                <a:latin typeface="Arial"/>
                <a:ea typeface="Arial"/>
                <a:cs typeface="Arial"/>
                <a:sym typeface="Arial"/>
              </a:rPr>
              <a:t>.</a:t>
            </a:r>
            <a:endParaRPr b="0" i="0" sz="1400" u="none" cap="none" strike="noStrike">
              <a:solidFill>
                <a:schemeClr val="dk1"/>
              </a:solidFill>
              <a:highlight>
                <a:schemeClr val="lt1"/>
              </a:highlight>
              <a:latin typeface="Arial"/>
              <a:ea typeface="Arial"/>
              <a:cs typeface="Arial"/>
              <a:sym typeface="Arial"/>
            </a:endParaRPr>
          </a:p>
          <a:p>
            <a:pPr indent="-285750" lvl="0" marL="457200" marR="0" rtl="0" algn="l">
              <a:lnSpc>
                <a:spcPct val="100000"/>
              </a:lnSpc>
              <a:spcBef>
                <a:spcPts val="1000"/>
              </a:spcBef>
              <a:spcAft>
                <a:spcPts val="0"/>
              </a:spcAft>
              <a:buClr>
                <a:schemeClr val="dk1"/>
              </a:buClr>
              <a:buSzPts val="900"/>
              <a:buFont typeface="Arial"/>
              <a:buChar char="❑"/>
            </a:pPr>
            <a:r>
              <a:rPr b="0" i="0" lang="sv-SE" sz="1400" u="none" cap="none" strike="noStrike">
                <a:solidFill>
                  <a:schemeClr val="dk1"/>
                </a:solidFill>
                <a:highlight>
                  <a:schemeClr val="lt1"/>
                </a:highlight>
                <a:latin typeface="Arial"/>
                <a:ea typeface="Arial"/>
                <a:cs typeface="Arial"/>
                <a:sym typeface="Arial"/>
              </a:rPr>
              <a:t>In contrast, for some other technologies (e.g. heat production for buildings or industry), output energy is often not explicitly tracked, and calibration is therefore based primarily on fuel input data.The </a:t>
            </a:r>
            <a:r>
              <a:rPr b="1" i="0" lang="sv-SE" sz="1400" u="none" cap="none" strike="noStrike">
                <a:solidFill>
                  <a:schemeClr val="dk1"/>
                </a:solidFill>
                <a:highlight>
                  <a:schemeClr val="lt1"/>
                </a:highlight>
                <a:latin typeface="Arial"/>
                <a:ea typeface="Arial"/>
                <a:cs typeface="Arial"/>
                <a:sym typeface="Arial"/>
              </a:rPr>
              <a:t>Input Activity Ratio can be then calculated as follows:</a:t>
            </a:r>
            <a:endParaRPr/>
          </a:p>
          <a:p>
            <a:pPr indent="0" lvl="0" marL="0" marR="0" rtl="0" algn="ctr">
              <a:lnSpc>
                <a:spcPct val="100000"/>
              </a:lnSpc>
              <a:spcBef>
                <a:spcPts val="1000"/>
              </a:spcBef>
              <a:spcAft>
                <a:spcPts val="0"/>
              </a:spcAft>
              <a:buClr>
                <a:srgbClr val="000000"/>
              </a:buClr>
              <a:buSzPts val="1300"/>
              <a:buFont typeface="Arial"/>
              <a:buNone/>
            </a:pPr>
            <a:r>
              <a:t/>
            </a:r>
            <a:endParaRPr b="1" i="0" sz="1400" u="none" cap="none" strike="noStrike">
              <a:solidFill>
                <a:schemeClr val="dk1"/>
              </a:solidFill>
              <a:highlight>
                <a:schemeClr val="lt1"/>
              </a:highlight>
              <a:latin typeface="Arial"/>
              <a:ea typeface="Arial"/>
              <a:cs typeface="Arial"/>
              <a:sym typeface="Arial"/>
            </a:endParaRPr>
          </a:p>
          <a:p>
            <a:pPr indent="0" lvl="0" marL="0" marR="0" rtl="0" algn="ctr">
              <a:lnSpc>
                <a:spcPct val="100000"/>
              </a:lnSpc>
              <a:spcBef>
                <a:spcPts val="1000"/>
              </a:spcBef>
              <a:spcAft>
                <a:spcPts val="0"/>
              </a:spcAft>
              <a:buClr>
                <a:srgbClr val="000000"/>
              </a:buClr>
              <a:buSzPts val="1300"/>
              <a:buFont typeface="Arial"/>
              <a:buNone/>
            </a:pPr>
            <a:r>
              <a:rPr b="1" i="0" lang="sv-SE" sz="1400" u="none" cap="none" strike="noStrike">
                <a:solidFill>
                  <a:schemeClr val="dk1"/>
                </a:solidFill>
                <a:highlight>
                  <a:schemeClr val="lt1"/>
                </a:highlight>
                <a:latin typeface="Arial"/>
                <a:ea typeface="Arial"/>
                <a:cs typeface="Arial"/>
                <a:sym typeface="Arial"/>
              </a:rPr>
              <a:t>Input fuel use</a:t>
            </a:r>
            <a:endParaRPr b="1" i="0" sz="1400" u="none" cap="none" strike="noStrike">
              <a:solidFill>
                <a:schemeClr val="dk1"/>
              </a:solidFill>
              <a:highlight>
                <a:schemeClr val="lt1"/>
              </a:highlight>
              <a:latin typeface="Arial"/>
              <a:ea typeface="Arial"/>
              <a:cs typeface="Arial"/>
              <a:sym typeface="Arial"/>
            </a:endParaRPr>
          </a:p>
          <a:p>
            <a:pPr indent="0" lvl="0" marL="0" marR="0" rtl="0" algn="ctr">
              <a:lnSpc>
                <a:spcPct val="100000"/>
              </a:lnSpc>
              <a:spcBef>
                <a:spcPts val="0"/>
              </a:spcBef>
              <a:spcAft>
                <a:spcPts val="0"/>
              </a:spcAft>
              <a:buClr>
                <a:srgbClr val="000000"/>
              </a:buClr>
              <a:buSzPts val="1300"/>
              <a:buFont typeface="Arial"/>
              <a:buNone/>
            </a:pPr>
            <a:r>
              <a:rPr b="1" i="0" lang="sv-SE" sz="1400" u="none" cap="none" strike="noStrike">
                <a:solidFill>
                  <a:schemeClr val="dk1"/>
                </a:solidFill>
                <a:highlight>
                  <a:schemeClr val="lt1"/>
                </a:highlight>
                <a:latin typeface="Arial"/>
                <a:ea typeface="Arial"/>
                <a:cs typeface="Arial"/>
                <a:sym typeface="Arial"/>
              </a:rPr>
              <a:t>Output electricity generation</a:t>
            </a:r>
            <a:endParaRPr/>
          </a:p>
          <a:p>
            <a:pPr indent="0" lvl="0" marL="0" marR="0" rtl="0" algn="ctr">
              <a:lnSpc>
                <a:spcPct val="100000"/>
              </a:lnSpc>
              <a:spcBef>
                <a:spcPts val="0"/>
              </a:spcBef>
              <a:spcAft>
                <a:spcPts val="0"/>
              </a:spcAft>
              <a:buClr>
                <a:srgbClr val="000000"/>
              </a:buClr>
              <a:buSzPts val="1300"/>
              <a:buFont typeface="Arial"/>
              <a:buNone/>
            </a:pPr>
            <a:r>
              <a:t/>
            </a:r>
            <a:endParaRPr b="1" i="0" sz="1400" u="none" cap="none" strike="noStrike">
              <a:solidFill>
                <a:schemeClr val="dk1"/>
              </a:solidFill>
              <a:highlight>
                <a:schemeClr val="lt1"/>
              </a:highlight>
              <a:latin typeface="Arial"/>
              <a:ea typeface="Arial"/>
              <a:cs typeface="Arial"/>
              <a:sym typeface="Arial"/>
            </a:endParaRPr>
          </a:p>
          <a:p>
            <a:pPr indent="0" lvl="0" marL="0" marR="0" rtl="0" algn="ctr">
              <a:lnSpc>
                <a:spcPct val="100000"/>
              </a:lnSpc>
              <a:spcBef>
                <a:spcPts val="0"/>
              </a:spcBef>
              <a:spcAft>
                <a:spcPts val="0"/>
              </a:spcAft>
              <a:buClr>
                <a:srgbClr val="000000"/>
              </a:buClr>
              <a:buSzPts val="1300"/>
              <a:buFont typeface="Arial"/>
              <a:buNone/>
            </a:pPr>
            <a:r>
              <a:t/>
            </a:r>
            <a:endParaRPr b="1" i="0" sz="1400" u="none" cap="none" strike="noStrike">
              <a:solidFill>
                <a:schemeClr val="dk1"/>
              </a:solidFill>
              <a:highlight>
                <a:schemeClr val="lt1"/>
              </a:highlight>
              <a:latin typeface="Arial"/>
              <a:ea typeface="Arial"/>
              <a:cs typeface="Arial"/>
              <a:sym typeface="Arial"/>
            </a:endParaRPr>
          </a:p>
          <a:p>
            <a:pPr indent="-285750" lvl="0" marL="457200" marR="0" rtl="0" algn="l">
              <a:lnSpc>
                <a:spcPct val="100000"/>
              </a:lnSpc>
              <a:spcBef>
                <a:spcPts val="1000"/>
              </a:spcBef>
              <a:spcAft>
                <a:spcPts val="0"/>
              </a:spcAft>
              <a:buClr>
                <a:schemeClr val="dk1"/>
              </a:buClr>
              <a:buSzPts val="900"/>
              <a:buFont typeface="Arial"/>
              <a:buChar char="❏"/>
            </a:pPr>
            <a:r>
              <a:rPr b="1" i="0" lang="sv-SE" sz="1400" u="none" cap="none" strike="noStrike">
                <a:solidFill>
                  <a:schemeClr val="dk1"/>
                </a:solidFill>
                <a:highlight>
                  <a:schemeClr val="lt1"/>
                </a:highlight>
                <a:latin typeface="Arial"/>
                <a:ea typeface="Arial"/>
                <a:cs typeface="Arial"/>
                <a:sym typeface="Arial"/>
              </a:rPr>
              <a:t>New plants tend to be more efficient than existing ones. </a:t>
            </a:r>
            <a:r>
              <a:rPr b="0" i="0" lang="sv-SE" sz="1400" u="none" cap="none" strike="noStrike">
                <a:solidFill>
                  <a:schemeClr val="dk1"/>
                </a:solidFill>
                <a:highlight>
                  <a:schemeClr val="lt1"/>
                </a:highlight>
                <a:latin typeface="Arial"/>
                <a:ea typeface="Arial"/>
                <a:cs typeface="Arial"/>
                <a:sym typeface="Arial"/>
              </a:rPr>
              <a:t>For that reason, they are typically modelled separately where </a:t>
            </a:r>
            <a:r>
              <a:rPr b="1" i="0" lang="sv-SE" sz="1400" u="none" cap="none" strike="noStrike">
                <a:solidFill>
                  <a:schemeClr val="dk1"/>
                </a:solidFill>
                <a:highlight>
                  <a:schemeClr val="lt1"/>
                </a:highlight>
                <a:latin typeface="Arial"/>
                <a:ea typeface="Arial"/>
                <a:cs typeface="Arial"/>
                <a:sym typeface="Arial"/>
              </a:rPr>
              <a:t>existing (old) ones are prevented from expanding.</a:t>
            </a:r>
            <a:endParaRPr b="1" i="0" sz="1400" u="none" cap="none" strike="noStrike">
              <a:solidFill>
                <a:schemeClr val="dk1"/>
              </a:solidFill>
              <a:highlight>
                <a:schemeClr val="lt1"/>
              </a:highlight>
              <a:latin typeface="Arial"/>
              <a:ea typeface="Arial"/>
              <a:cs typeface="Arial"/>
              <a:sym typeface="Arial"/>
            </a:endParaRPr>
          </a:p>
        </p:txBody>
      </p:sp>
      <p:sp>
        <p:nvSpPr>
          <p:cNvPr id="195" name="Google Shape;195;g3dc49240aa4_0_93"/>
          <p:cNvSpPr txBox="1"/>
          <p:nvPr/>
        </p:nvSpPr>
        <p:spPr>
          <a:xfrm>
            <a:off x="468000" y="288000"/>
            <a:ext cx="11304900" cy="684000"/>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rgbClr val="000000"/>
              </a:buClr>
              <a:buSzPts val="4400"/>
              <a:buFont typeface="Arial"/>
              <a:buNone/>
            </a:pPr>
            <a:r>
              <a:rPr b="1" i="0" lang="sv-SE" sz="2800" u="none" cap="none" strike="noStrike">
                <a:solidFill>
                  <a:srgbClr val="FF0000"/>
                </a:solidFill>
                <a:latin typeface="Arial"/>
                <a:ea typeface="Arial"/>
                <a:cs typeface="Arial"/>
                <a:sym typeface="Arial"/>
              </a:rPr>
              <a:t>Power Generation – Calibration 1</a:t>
            </a:r>
            <a:endParaRPr b="1" i="0" sz="2800" u="none" cap="none" strike="noStrike">
              <a:solidFill>
                <a:srgbClr val="FF0000"/>
              </a:solidFill>
              <a:latin typeface="Arial"/>
              <a:ea typeface="Arial"/>
              <a:cs typeface="Arial"/>
              <a:sym typeface="Arial"/>
            </a:endParaRPr>
          </a:p>
        </p:txBody>
      </p:sp>
      <p:sp>
        <p:nvSpPr>
          <p:cNvPr id="196" name="Google Shape;196;g3dc49240aa4_0_93"/>
          <p:cNvSpPr/>
          <p:nvPr/>
        </p:nvSpPr>
        <p:spPr>
          <a:xfrm>
            <a:off x="1083225" y="1250575"/>
            <a:ext cx="2073300" cy="511800"/>
          </a:xfrm>
          <a:prstGeom prst="roundRect">
            <a:avLst>
              <a:gd fmla="val 16667" name="adj"/>
            </a:avLst>
          </a:prstGeom>
          <a:solidFill>
            <a:srgbClr val="6C0819"/>
          </a:solidFill>
          <a:ln cap="flat" cmpd="sng" w="27200">
            <a:solidFill>
              <a:srgbClr val="000D2C"/>
            </a:solidFill>
            <a:prstDash val="solid"/>
            <a:round/>
            <a:headEnd len="sm" w="sm" type="none"/>
            <a:tailEnd len="sm" w="sm" type="none"/>
          </a:ln>
        </p:spPr>
        <p:txBody>
          <a:bodyPr anchorCtr="0" anchor="ctr" bIns="48950" lIns="97925" spcFirstLastPara="1" rIns="97925" wrap="square" tIns="48950">
            <a:noAutofit/>
          </a:bodyPr>
          <a:lstStyle/>
          <a:p>
            <a:pPr indent="0" lvl="0" marL="0" marR="0" rtl="0" algn="ctr">
              <a:lnSpc>
                <a:spcPct val="100000"/>
              </a:lnSpc>
              <a:spcBef>
                <a:spcPts val="0"/>
              </a:spcBef>
              <a:spcAft>
                <a:spcPts val="0"/>
              </a:spcAft>
              <a:buClr>
                <a:srgbClr val="000000"/>
              </a:buClr>
              <a:buSzPts val="1446"/>
              <a:buFont typeface="Arial"/>
              <a:buNone/>
            </a:pPr>
            <a:r>
              <a:rPr b="0" i="0" lang="sv-SE" sz="1200" u="none" cap="none" strike="noStrike">
                <a:solidFill>
                  <a:srgbClr val="FFFFFF"/>
                </a:solidFill>
                <a:latin typeface="Arial"/>
                <a:ea typeface="Arial"/>
                <a:cs typeface="Arial"/>
                <a:sym typeface="Arial"/>
              </a:rPr>
              <a:t>Combined heat and power with biomass (old)</a:t>
            </a:r>
            <a:endParaRPr b="0" i="0" sz="1200" u="none" cap="none" strike="noStrike">
              <a:solidFill>
                <a:srgbClr val="000000"/>
              </a:solidFill>
              <a:latin typeface="Arial"/>
              <a:ea typeface="Arial"/>
              <a:cs typeface="Arial"/>
              <a:sym typeface="Arial"/>
            </a:endParaRPr>
          </a:p>
        </p:txBody>
      </p:sp>
      <p:cxnSp>
        <p:nvCxnSpPr>
          <p:cNvPr id="197" name="Google Shape;197;g3dc49240aa4_0_93"/>
          <p:cNvCxnSpPr/>
          <p:nvPr/>
        </p:nvCxnSpPr>
        <p:spPr>
          <a:xfrm>
            <a:off x="167822" y="1493412"/>
            <a:ext cx="915300" cy="0"/>
          </a:xfrm>
          <a:prstGeom prst="straightConnector1">
            <a:avLst/>
          </a:prstGeom>
          <a:noFill/>
          <a:ln cap="flat" cmpd="sng" w="30600">
            <a:solidFill>
              <a:srgbClr val="6C0819"/>
            </a:solidFill>
            <a:prstDash val="solid"/>
            <a:round/>
            <a:headEnd len="sm" w="sm" type="none"/>
            <a:tailEnd len="med" w="med" type="triangle"/>
          </a:ln>
          <a:effectLst>
            <a:outerShdw blurRad="42842" rotWithShape="0" dir="5400000" dist="21421">
              <a:srgbClr val="000000">
                <a:alpha val="36470"/>
              </a:srgbClr>
            </a:outerShdw>
          </a:effectLst>
        </p:spPr>
      </p:cxnSp>
      <p:sp>
        <p:nvSpPr>
          <p:cNvPr id="198" name="Google Shape;198;g3dc49240aa4_0_93"/>
          <p:cNvSpPr/>
          <p:nvPr/>
        </p:nvSpPr>
        <p:spPr>
          <a:xfrm>
            <a:off x="1083225" y="1917250"/>
            <a:ext cx="2073300" cy="511800"/>
          </a:xfrm>
          <a:prstGeom prst="roundRect">
            <a:avLst>
              <a:gd fmla="val 16667" name="adj"/>
            </a:avLst>
          </a:prstGeom>
          <a:solidFill>
            <a:srgbClr val="6C0819"/>
          </a:solidFill>
          <a:ln cap="flat" cmpd="sng" w="27200">
            <a:solidFill>
              <a:srgbClr val="000D2C"/>
            </a:solidFill>
            <a:prstDash val="solid"/>
            <a:round/>
            <a:headEnd len="sm" w="sm" type="none"/>
            <a:tailEnd len="sm" w="sm" type="none"/>
          </a:ln>
        </p:spPr>
        <p:txBody>
          <a:bodyPr anchorCtr="0" anchor="ctr" bIns="48950" lIns="97925" spcFirstLastPara="1" rIns="97925" wrap="square" tIns="48950">
            <a:noAutofit/>
          </a:bodyPr>
          <a:lstStyle/>
          <a:p>
            <a:pPr indent="0" lvl="0" marL="0" marR="0" rtl="0" algn="ctr">
              <a:lnSpc>
                <a:spcPct val="100000"/>
              </a:lnSpc>
              <a:spcBef>
                <a:spcPts val="0"/>
              </a:spcBef>
              <a:spcAft>
                <a:spcPts val="0"/>
              </a:spcAft>
              <a:buClr>
                <a:schemeClr val="dk1"/>
              </a:buClr>
              <a:buSzPts val="1446"/>
              <a:buFont typeface="Arial"/>
              <a:buNone/>
            </a:pPr>
            <a:r>
              <a:rPr b="0" i="0" lang="sv-SE" sz="1200" u="none" cap="none" strike="noStrike">
                <a:solidFill>
                  <a:schemeClr val="lt1"/>
                </a:solidFill>
                <a:latin typeface="Arial"/>
                <a:ea typeface="Arial"/>
                <a:cs typeface="Arial"/>
                <a:sym typeface="Arial"/>
              </a:rPr>
              <a:t>Combined heat and power with coal (old)</a:t>
            </a:r>
            <a:endParaRPr b="0" i="0" sz="1200" u="none" cap="none" strike="noStrike">
              <a:solidFill>
                <a:srgbClr val="FFFFFF"/>
              </a:solidFill>
              <a:latin typeface="Arial"/>
              <a:ea typeface="Arial"/>
              <a:cs typeface="Arial"/>
              <a:sym typeface="Arial"/>
            </a:endParaRPr>
          </a:p>
        </p:txBody>
      </p:sp>
      <p:cxnSp>
        <p:nvCxnSpPr>
          <p:cNvPr id="199" name="Google Shape;199;g3dc49240aa4_0_93"/>
          <p:cNvCxnSpPr/>
          <p:nvPr/>
        </p:nvCxnSpPr>
        <p:spPr>
          <a:xfrm>
            <a:off x="167822" y="2160086"/>
            <a:ext cx="915300" cy="0"/>
          </a:xfrm>
          <a:prstGeom prst="straightConnector1">
            <a:avLst/>
          </a:prstGeom>
          <a:noFill/>
          <a:ln cap="flat" cmpd="sng" w="30600">
            <a:solidFill>
              <a:srgbClr val="6C0819"/>
            </a:solidFill>
            <a:prstDash val="solid"/>
            <a:round/>
            <a:headEnd len="sm" w="sm" type="none"/>
            <a:tailEnd len="med" w="med" type="triangle"/>
          </a:ln>
          <a:effectLst>
            <a:outerShdw blurRad="42842" rotWithShape="0" dir="5400000" dist="21421">
              <a:srgbClr val="000000">
                <a:alpha val="36470"/>
              </a:srgbClr>
            </a:outerShdw>
          </a:effectLst>
        </p:spPr>
      </p:cxnSp>
      <p:sp>
        <p:nvSpPr>
          <p:cNvPr id="200" name="Google Shape;200;g3dc49240aa4_0_93"/>
          <p:cNvSpPr/>
          <p:nvPr/>
        </p:nvSpPr>
        <p:spPr>
          <a:xfrm>
            <a:off x="1083225" y="2583926"/>
            <a:ext cx="2073300" cy="511800"/>
          </a:xfrm>
          <a:prstGeom prst="roundRect">
            <a:avLst>
              <a:gd fmla="val 16667" name="adj"/>
            </a:avLst>
          </a:prstGeom>
          <a:solidFill>
            <a:srgbClr val="6C0819"/>
          </a:solidFill>
          <a:ln cap="flat" cmpd="sng" w="27200">
            <a:solidFill>
              <a:srgbClr val="000D2C"/>
            </a:solidFill>
            <a:prstDash val="solid"/>
            <a:round/>
            <a:headEnd len="sm" w="sm" type="none"/>
            <a:tailEnd len="sm" w="sm" type="none"/>
          </a:ln>
        </p:spPr>
        <p:txBody>
          <a:bodyPr anchorCtr="0" anchor="ctr" bIns="48950" lIns="97925" spcFirstLastPara="1" rIns="97925" wrap="square" tIns="48950">
            <a:noAutofit/>
          </a:bodyPr>
          <a:lstStyle/>
          <a:p>
            <a:pPr indent="0" lvl="0" marL="0" marR="0" rtl="0" algn="ctr">
              <a:lnSpc>
                <a:spcPct val="100000"/>
              </a:lnSpc>
              <a:spcBef>
                <a:spcPts val="0"/>
              </a:spcBef>
              <a:spcAft>
                <a:spcPts val="0"/>
              </a:spcAft>
              <a:buClr>
                <a:schemeClr val="dk1"/>
              </a:buClr>
              <a:buSzPts val="1446"/>
              <a:buFont typeface="Arial"/>
              <a:buNone/>
            </a:pPr>
            <a:r>
              <a:rPr b="0" i="0" lang="sv-SE" sz="1200" u="none" cap="none" strike="noStrike">
                <a:solidFill>
                  <a:schemeClr val="lt1"/>
                </a:solidFill>
                <a:latin typeface="Arial"/>
                <a:ea typeface="Arial"/>
                <a:cs typeface="Arial"/>
                <a:sym typeface="Arial"/>
              </a:rPr>
              <a:t>Combined heat and power with geothermal (old)</a:t>
            </a:r>
            <a:endParaRPr b="0" i="0" sz="1200" u="none" cap="none" strike="noStrike">
              <a:solidFill>
                <a:srgbClr val="FFFFFF"/>
              </a:solidFill>
              <a:latin typeface="Arial"/>
              <a:ea typeface="Arial"/>
              <a:cs typeface="Arial"/>
              <a:sym typeface="Arial"/>
            </a:endParaRPr>
          </a:p>
        </p:txBody>
      </p:sp>
      <p:sp>
        <p:nvSpPr>
          <p:cNvPr id="201" name="Google Shape;201;g3dc49240aa4_0_93"/>
          <p:cNvSpPr/>
          <p:nvPr/>
        </p:nvSpPr>
        <p:spPr>
          <a:xfrm>
            <a:off x="1083225" y="3250600"/>
            <a:ext cx="2073300" cy="511800"/>
          </a:xfrm>
          <a:prstGeom prst="roundRect">
            <a:avLst>
              <a:gd fmla="val 16667" name="adj"/>
            </a:avLst>
          </a:prstGeom>
          <a:solidFill>
            <a:srgbClr val="6C0819"/>
          </a:solidFill>
          <a:ln cap="flat" cmpd="sng" w="27200">
            <a:solidFill>
              <a:srgbClr val="000D2C"/>
            </a:solidFill>
            <a:prstDash val="solid"/>
            <a:round/>
            <a:headEnd len="sm" w="sm" type="none"/>
            <a:tailEnd len="sm" w="sm" type="none"/>
          </a:ln>
        </p:spPr>
        <p:txBody>
          <a:bodyPr anchorCtr="0" anchor="ctr" bIns="48950" lIns="97925" spcFirstLastPara="1" rIns="97925" wrap="square" tIns="48950">
            <a:noAutofit/>
          </a:bodyPr>
          <a:lstStyle/>
          <a:p>
            <a:pPr indent="0" lvl="0" marL="0" marR="0" rtl="0" algn="ctr">
              <a:lnSpc>
                <a:spcPct val="100000"/>
              </a:lnSpc>
              <a:spcBef>
                <a:spcPts val="0"/>
              </a:spcBef>
              <a:spcAft>
                <a:spcPts val="0"/>
              </a:spcAft>
              <a:buClr>
                <a:schemeClr val="dk1"/>
              </a:buClr>
              <a:buSzPts val="1446"/>
              <a:buFont typeface="Arial"/>
              <a:buNone/>
            </a:pPr>
            <a:r>
              <a:rPr b="0" i="0" lang="sv-SE" sz="1200" u="none" cap="none" strike="noStrike">
                <a:solidFill>
                  <a:schemeClr val="lt1"/>
                </a:solidFill>
                <a:latin typeface="Arial"/>
                <a:ea typeface="Arial"/>
                <a:cs typeface="Arial"/>
                <a:sym typeface="Arial"/>
              </a:rPr>
              <a:t>Combined heat and power with natural gas (old)</a:t>
            </a:r>
            <a:endParaRPr b="0" i="0" sz="1200" u="none" cap="none" strike="noStrike">
              <a:solidFill>
                <a:srgbClr val="FFFFFF"/>
              </a:solidFill>
              <a:latin typeface="Arial"/>
              <a:ea typeface="Arial"/>
              <a:cs typeface="Arial"/>
              <a:sym typeface="Arial"/>
            </a:endParaRPr>
          </a:p>
        </p:txBody>
      </p:sp>
      <p:cxnSp>
        <p:nvCxnSpPr>
          <p:cNvPr id="202" name="Google Shape;202;g3dc49240aa4_0_93"/>
          <p:cNvCxnSpPr/>
          <p:nvPr/>
        </p:nvCxnSpPr>
        <p:spPr>
          <a:xfrm>
            <a:off x="167822" y="3493435"/>
            <a:ext cx="915300" cy="0"/>
          </a:xfrm>
          <a:prstGeom prst="straightConnector1">
            <a:avLst/>
          </a:prstGeom>
          <a:noFill/>
          <a:ln cap="flat" cmpd="sng" w="30600">
            <a:solidFill>
              <a:srgbClr val="6C0819"/>
            </a:solidFill>
            <a:prstDash val="solid"/>
            <a:round/>
            <a:headEnd len="sm" w="sm" type="none"/>
            <a:tailEnd len="med" w="med" type="triangle"/>
          </a:ln>
          <a:effectLst>
            <a:outerShdw blurRad="42842" rotWithShape="0" dir="5400000" dist="21421">
              <a:srgbClr val="000000">
                <a:alpha val="36470"/>
              </a:srgbClr>
            </a:outerShdw>
          </a:effectLst>
        </p:spPr>
      </p:cxnSp>
      <p:sp>
        <p:nvSpPr>
          <p:cNvPr id="203" name="Google Shape;203;g3dc49240aa4_0_93"/>
          <p:cNvSpPr/>
          <p:nvPr/>
        </p:nvSpPr>
        <p:spPr>
          <a:xfrm>
            <a:off x="1083225" y="3917275"/>
            <a:ext cx="2073300" cy="511800"/>
          </a:xfrm>
          <a:prstGeom prst="roundRect">
            <a:avLst>
              <a:gd fmla="val 16667" name="adj"/>
            </a:avLst>
          </a:prstGeom>
          <a:solidFill>
            <a:srgbClr val="6C0819"/>
          </a:solidFill>
          <a:ln cap="flat" cmpd="sng" w="27200">
            <a:solidFill>
              <a:srgbClr val="000D2C"/>
            </a:solidFill>
            <a:prstDash val="solid"/>
            <a:round/>
            <a:headEnd len="sm" w="sm" type="none"/>
            <a:tailEnd len="sm" w="sm" type="none"/>
          </a:ln>
        </p:spPr>
        <p:txBody>
          <a:bodyPr anchorCtr="0" anchor="ctr" bIns="48950" lIns="97925" spcFirstLastPara="1" rIns="97925" wrap="square" tIns="48950">
            <a:noAutofit/>
          </a:bodyPr>
          <a:lstStyle/>
          <a:p>
            <a:pPr indent="0" lvl="0" marL="0" marR="0" rtl="0" algn="ctr">
              <a:lnSpc>
                <a:spcPct val="100000"/>
              </a:lnSpc>
              <a:spcBef>
                <a:spcPts val="0"/>
              </a:spcBef>
              <a:spcAft>
                <a:spcPts val="0"/>
              </a:spcAft>
              <a:buClr>
                <a:schemeClr val="dk1"/>
              </a:buClr>
              <a:buSzPts val="1446"/>
              <a:buFont typeface="Arial"/>
              <a:buNone/>
            </a:pPr>
            <a:r>
              <a:rPr b="0" i="0" lang="sv-SE" sz="1200" u="none" cap="none" strike="noStrike">
                <a:solidFill>
                  <a:schemeClr val="lt1"/>
                </a:solidFill>
                <a:latin typeface="Arial"/>
                <a:ea typeface="Arial"/>
                <a:cs typeface="Arial"/>
                <a:sym typeface="Arial"/>
              </a:rPr>
              <a:t>Combined heat and power with oil (old)</a:t>
            </a:r>
            <a:endParaRPr b="0" i="0" sz="1200" u="none" cap="none" strike="noStrike">
              <a:solidFill>
                <a:srgbClr val="FFFFFF"/>
              </a:solidFill>
              <a:latin typeface="Arial"/>
              <a:ea typeface="Arial"/>
              <a:cs typeface="Arial"/>
              <a:sym typeface="Arial"/>
            </a:endParaRPr>
          </a:p>
        </p:txBody>
      </p:sp>
      <p:cxnSp>
        <p:nvCxnSpPr>
          <p:cNvPr id="204" name="Google Shape;204;g3dc49240aa4_0_93"/>
          <p:cNvCxnSpPr/>
          <p:nvPr/>
        </p:nvCxnSpPr>
        <p:spPr>
          <a:xfrm>
            <a:off x="3601121" y="1381650"/>
            <a:ext cx="0" cy="2650800"/>
          </a:xfrm>
          <a:prstGeom prst="straightConnector1">
            <a:avLst/>
          </a:prstGeom>
          <a:noFill/>
          <a:ln cap="flat" cmpd="sng" w="40800">
            <a:solidFill>
              <a:srgbClr val="6C0819"/>
            </a:solidFill>
            <a:prstDash val="solid"/>
            <a:round/>
            <a:headEnd len="sm" w="sm" type="none"/>
            <a:tailEnd len="sm" w="sm" type="none"/>
          </a:ln>
          <a:effectLst>
            <a:outerShdw blurRad="42842" rotWithShape="0" dir="5400000" dist="21421">
              <a:srgbClr val="000000">
                <a:alpha val="36470"/>
              </a:srgbClr>
            </a:outerShdw>
          </a:effectLst>
        </p:spPr>
      </p:cxnSp>
      <p:cxnSp>
        <p:nvCxnSpPr>
          <p:cNvPr id="205" name="Google Shape;205;g3dc49240aa4_0_93"/>
          <p:cNvCxnSpPr/>
          <p:nvPr/>
        </p:nvCxnSpPr>
        <p:spPr>
          <a:xfrm rot="10800000">
            <a:off x="3129799" y="1392835"/>
            <a:ext cx="471300" cy="0"/>
          </a:xfrm>
          <a:prstGeom prst="straightConnector1">
            <a:avLst/>
          </a:prstGeom>
          <a:noFill/>
          <a:ln cap="flat" cmpd="sng" w="40800">
            <a:solidFill>
              <a:srgbClr val="6C0819"/>
            </a:solidFill>
            <a:prstDash val="solid"/>
            <a:round/>
            <a:headEnd len="sm" w="sm" type="none"/>
            <a:tailEnd len="sm" w="sm" type="none"/>
          </a:ln>
          <a:effectLst>
            <a:outerShdw blurRad="42842" rotWithShape="0" dir="5400000" dist="21421">
              <a:srgbClr val="000000">
                <a:alpha val="36470"/>
              </a:srgbClr>
            </a:outerShdw>
          </a:effectLst>
        </p:spPr>
      </p:cxnSp>
      <p:cxnSp>
        <p:nvCxnSpPr>
          <p:cNvPr id="206" name="Google Shape;206;g3dc49240aa4_0_93"/>
          <p:cNvCxnSpPr/>
          <p:nvPr/>
        </p:nvCxnSpPr>
        <p:spPr>
          <a:xfrm rot="10800000">
            <a:off x="3129799" y="4045800"/>
            <a:ext cx="471300" cy="0"/>
          </a:xfrm>
          <a:prstGeom prst="straightConnector1">
            <a:avLst/>
          </a:prstGeom>
          <a:noFill/>
          <a:ln cap="flat" cmpd="sng" w="40800">
            <a:solidFill>
              <a:srgbClr val="6C0819"/>
            </a:solidFill>
            <a:prstDash val="solid"/>
            <a:round/>
            <a:headEnd len="sm" w="sm" type="none"/>
            <a:tailEnd len="sm" w="sm" type="none"/>
          </a:ln>
          <a:effectLst>
            <a:outerShdw blurRad="42842" rotWithShape="0" dir="5400000" dist="21421">
              <a:srgbClr val="000000">
                <a:alpha val="36470"/>
              </a:srgbClr>
            </a:outerShdw>
          </a:effectLst>
        </p:spPr>
      </p:cxnSp>
      <p:cxnSp>
        <p:nvCxnSpPr>
          <p:cNvPr id="207" name="Google Shape;207;g3dc49240aa4_0_93"/>
          <p:cNvCxnSpPr/>
          <p:nvPr/>
        </p:nvCxnSpPr>
        <p:spPr>
          <a:xfrm rot="10800000">
            <a:off x="3129799" y="3392219"/>
            <a:ext cx="471300" cy="0"/>
          </a:xfrm>
          <a:prstGeom prst="straightConnector1">
            <a:avLst/>
          </a:prstGeom>
          <a:noFill/>
          <a:ln cap="flat" cmpd="sng" w="40800">
            <a:solidFill>
              <a:srgbClr val="6C0819"/>
            </a:solidFill>
            <a:prstDash val="solid"/>
            <a:round/>
            <a:headEnd len="sm" w="sm" type="none"/>
            <a:tailEnd len="sm" w="sm" type="none"/>
          </a:ln>
          <a:effectLst>
            <a:outerShdw blurRad="42842" rotWithShape="0" dir="5400000" dist="21421">
              <a:srgbClr val="000000">
                <a:alpha val="36470"/>
              </a:srgbClr>
            </a:outerShdw>
          </a:effectLst>
        </p:spPr>
      </p:cxnSp>
      <p:cxnSp>
        <p:nvCxnSpPr>
          <p:cNvPr id="208" name="Google Shape;208;g3dc49240aa4_0_93"/>
          <p:cNvCxnSpPr/>
          <p:nvPr/>
        </p:nvCxnSpPr>
        <p:spPr>
          <a:xfrm rot="10800000">
            <a:off x="3129799" y="2707068"/>
            <a:ext cx="471300" cy="0"/>
          </a:xfrm>
          <a:prstGeom prst="straightConnector1">
            <a:avLst/>
          </a:prstGeom>
          <a:noFill/>
          <a:ln cap="flat" cmpd="sng" w="40800">
            <a:solidFill>
              <a:srgbClr val="6C0819"/>
            </a:solidFill>
            <a:prstDash val="solid"/>
            <a:round/>
            <a:headEnd len="sm" w="sm" type="none"/>
            <a:tailEnd len="sm" w="sm" type="none"/>
          </a:ln>
          <a:effectLst>
            <a:outerShdw blurRad="42842" rotWithShape="0" dir="5400000" dist="21421">
              <a:srgbClr val="000000">
                <a:alpha val="36470"/>
              </a:srgbClr>
            </a:outerShdw>
          </a:effectLst>
        </p:spPr>
      </p:cxnSp>
      <p:cxnSp>
        <p:nvCxnSpPr>
          <p:cNvPr id="209" name="Google Shape;209;g3dc49240aa4_0_93"/>
          <p:cNvCxnSpPr/>
          <p:nvPr/>
        </p:nvCxnSpPr>
        <p:spPr>
          <a:xfrm rot="10800000">
            <a:off x="3129799" y="2058868"/>
            <a:ext cx="471300" cy="0"/>
          </a:xfrm>
          <a:prstGeom prst="straightConnector1">
            <a:avLst/>
          </a:prstGeom>
          <a:noFill/>
          <a:ln cap="flat" cmpd="sng" w="40800">
            <a:solidFill>
              <a:srgbClr val="6C0819"/>
            </a:solidFill>
            <a:prstDash val="solid"/>
            <a:round/>
            <a:headEnd len="sm" w="sm" type="none"/>
            <a:tailEnd len="sm" w="sm" type="none"/>
          </a:ln>
          <a:effectLst>
            <a:outerShdw blurRad="42842" rotWithShape="0" dir="5400000" dist="21421">
              <a:srgbClr val="000000">
                <a:alpha val="36470"/>
              </a:srgbClr>
            </a:outerShdw>
          </a:effectLst>
        </p:spPr>
      </p:cxnSp>
      <p:cxnSp>
        <p:nvCxnSpPr>
          <p:cNvPr id="210" name="Google Shape;210;g3dc49240aa4_0_93"/>
          <p:cNvCxnSpPr/>
          <p:nvPr/>
        </p:nvCxnSpPr>
        <p:spPr>
          <a:xfrm>
            <a:off x="3601086" y="2707078"/>
            <a:ext cx="713700" cy="0"/>
          </a:xfrm>
          <a:prstGeom prst="straightConnector1">
            <a:avLst/>
          </a:prstGeom>
          <a:noFill/>
          <a:ln cap="flat" cmpd="sng" w="30600">
            <a:solidFill>
              <a:srgbClr val="6C0819"/>
            </a:solidFill>
            <a:prstDash val="solid"/>
            <a:round/>
            <a:headEnd len="sm" w="sm" type="none"/>
            <a:tailEnd len="med" w="med" type="triangle"/>
          </a:ln>
          <a:effectLst>
            <a:outerShdw blurRad="42842" rotWithShape="0" dir="5400000" dist="21421">
              <a:srgbClr val="000000">
                <a:alpha val="36470"/>
              </a:srgbClr>
            </a:outerShdw>
          </a:effectLst>
        </p:spPr>
      </p:cxnSp>
      <p:sp>
        <p:nvSpPr>
          <p:cNvPr id="211" name="Google Shape;211;g3dc49240aa4_0_93"/>
          <p:cNvSpPr txBox="1"/>
          <p:nvPr/>
        </p:nvSpPr>
        <p:spPr>
          <a:xfrm>
            <a:off x="288936" y="1196825"/>
            <a:ext cx="673200" cy="296700"/>
          </a:xfrm>
          <a:prstGeom prst="rect">
            <a:avLst/>
          </a:prstGeom>
          <a:noFill/>
          <a:ln>
            <a:noFill/>
          </a:ln>
        </p:spPr>
        <p:txBody>
          <a:bodyPr anchorCtr="0" anchor="t" bIns="48950" lIns="97925" spcFirstLastPara="1" rIns="97925" wrap="square" tIns="48950">
            <a:spAutoFit/>
          </a:bodyPr>
          <a:lstStyle/>
          <a:p>
            <a:pPr indent="0" lvl="0" marL="0" marR="0" rtl="0" algn="ctr">
              <a:lnSpc>
                <a:spcPct val="100000"/>
              </a:lnSpc>
              <a:spcBef>
                <a:spcPts val="0"/>
              </a:spcBef>
              <a:spcAft>
                <a:spcPts val="0"/>
              </a:spcAft>
              <a:buClr>
                <a:srgbClr val="000000"/>
              </a:buClr>
              <a:buSzPts val="1285"/>
              <a:buFont typeface="Arial"/>
              <a:buNone/>
            </a:pPr>
            <a:r>
              <a:rPr b="0" i="0" lang="sv-SE" sz="1285" u="none" cap="none" strike="noStrike">
                <a:solidFill>
                  <a:srgbClr val="000000"/>
                </a:solidFill>
                <a:latin typeface="Arial"/>
                <a:ea typeface="Arial"/>
                <a:cs typeface="Arial"/>
                <a:sym typeface="Arial"/>
              </a:rPr>
              <a:t>A</a:t>
            </a:r>
            <a:endParaRPr b="0" i="0" sz="1499" u="none" cap="none" strike="noStrike">
              <a:solidFill>
                <a:srgbClr val="000000"/>
              </a:solidFill>
              <a:latin typeface="Arial"/>
              <a:ea typeface="Arial"/>
              <a:cs typeface="Arial"/>
              <a:sym typeface="Arial"/>
            </a:endParaRPr>
          </a:p>
        </p:txBody>
      </p:sp>
      <p:sp>
        <p:nvSpPr>
          <p:cNvPr id="212" name="Google Shape;212;g3dc49240aa4_0_93"/>
          <p:cNvSpPr txBox="1"/>
          <p:nvPr/>
        </p:nvSpPr>
        <p:spPr>
          <a:xfrm>
            <a:off x="288936" y="1863499"/>
            <a:ext cx="673200" cy="296700"/>
          </a:xfrm>
          <a:prstGeom prst="rect">
            <a:avLst/>
          </a:prstGeom>
          <a:noFill/>
          <a:ln>
            <a:noFill/>
          </a:ln>
        </p:spPr>
        <p:txBody>
          <a:bodyPr anchorCtr="0" anchor="t" bIns="48950" lIns="97925" spcFirstLastPara="1" rIns="97925" wrap="square" tIns="48950">
            <a:spAutoFit/>
          </a:bodyPr>
          <a:lstStyle/>
          <a:p>
            <a:pPr indent="0" lvl="0" marL="0" marR="0" rtl="0" algn="ctr">
              <a:lnSpc>
                <a:spcPct val="100000"/>
              </a:lnSpc>
              <a:spcBef>
                <a:spcPts val="0"/>
              </a:spcBef>
              <a:spcAft>
                <a:spcPts val="0"/>
              </a:spcAft>
              <a:buClr>
                <a:srgbClr val="000000"/>
              </a:buClr>
              <a:buSzPts val="1285"/>
              <a:buFont typeface="Arial"/>
              <a:buNone/>
            </a:pPr>
            <a:r>
              <a:rPr b="0" i="0" lang="sv-SE" sz="1285" u="none" cap="none" strike="noStrike">
                <a:solidFill>
                  <a:srgbClr val="000000"/>
                </a:solidFill>
                <a:latin typeface="Arial"/>
                <a:ea typeface="Arial"/>
                <a:cs typeface="Arial"/>
                <a:sym typeface="Arial"/>
              </a:rPr>
              <a:t>B</a:t>
            </a:r>
            <a:endParaRPr b="0" i="0" sz="1499" u="none" cap="none" strike="noStrike">
              <a:solidFill>
                <a:srgbClr val="000000"/>
              </a:solidFill>
              <a:latin typeface="Arial"/>
              <a:ea typeface="Arial"/>
              <a:cs typeface="Arial"/>
              <a:sym typeface="Arial"/>
            </a:endParaRPr>
          </a:p>
        </p:txBody>
      </p:sp>
      <p:sp>
        <p:nvSpPr>
          <p:cNvPr id="213" name="Google Shape;213;g3dc49240aa4_0_93"/>
          <p:cNvSpPr txBox="1"/>
          <p:nvPr/>
        </p:nvSpPr>
        <p:spPr>
          <a:xfrm>
            <a:off x="288936" y="3196849"/>
            <a:ext cx="673200" cy="296700"/>
          </a:xfrm>
          <a:prstGeom prst="rect">
            <a:avLst/>
          </a:prstGeom>
          <a:noFill/>
          <a:ln>
            <a:noFill/>
          </a:ln>
        </p:spPr>
        <p:txBody>
          <a:bodyPr anchorCtr="0" anchor="t" bIns="48950" lIns="97925" spcFirstLastPara="1" rIns="97925" wrap="square" tIns="48950">
            <a:spAutoFit/>
          </a:bodyPr>
          <a:lstStyle/>
          <a:p>
            <a:pPr indent="0" lvl="0" marL="0" marR="0" rtl="0" algn="ctr">
              <a:lnSpc>
                <a:spcPct val="100000"/>
              </a:lnSpc>
              <a:spcBef>
                <a:spcPts val="0"/>
              </a:spcBef>
              <a:spcAft>
                <a:spcPts val="0"/>
              </a:spcAft>
              <a:buClr>
                <a:srgbClr val="000000"/>
              </a:buClr>
              <a:buSzPts val="1285"/>
              <a:buFont typeface="Arial"/>
              <a:buNone/>
            </a:pPr>
            <a:r>
              <a:rPr b="0" i="0" lang="sv-SE" sz="1285" u="none" cap="none" strike="noStrike">
                <a:solidFill>
                  <a:srgbClr val="000000"/>
                </a:solidFill>
                <a:latin typeface="Arial"/>
                <a:ea typeface="Arial"/>
                <a:cs typeface="Arial"/>
                <a:sym typeface="Arial"/>
              </a:rPr>
              <a:t>C</a:t>
            </a:r>
            <a:endParaRPr b="0" i="0" sz="1499" u="none" cap="none" strike="noStrike">
              <a:solidFill>
                <a:srgbClr val="000000"/>
              </a:solidFill>
              <a:latin typeface="Arial"/>
              <a:ea typeface="Arial"/>
              <a:cs typeface="Arial"/>
              <a:sym typeface="Arial"/>
            </a:endParaRPr>
          </a:p>
        </p:txBody>
      </p:sp>
      <p:sp>
        <p:nvSpPr>
          <p:cNvPr id="214" name="Google Shape;214;g3dc49240aa4_0_93"/>
          <p:cNvSpPr txBox="1"/>
          <p:nvPr/>
        </p:nvSpPr>
        <p:spPr>
          <a:xfrm>
            <a:off x="3996900" y="2567650"/>
            <a:ext cx="870300" cy="299100"/>
          </a:xfrm>
          <a:prstGeom prst="rect">
            <a:avLst/>
          </a:prstGeom>
          <a:noFill/>
          <a:ln>
            <a:noFill/>
          </a:ln>
        </p:spPr>
        <p:txBody>
          <a:bodyPr anchorCtr="0" anchor="t" bIns="48950" lIns="97925" spcFirstLastPara="1" rIns="97925" wrap="square" tIns="48950">
            <a:spAutoFit/>
          </a:bodyPr>
          <a:lstStyle/>
          <a:p>
            <a:pPr indent="0" lvl="0" marL="0" marR="0" rtl="0" algn="ctr">
              <a:lnSpc>
                <a:spcPct val="100000"/>
              </a:lnSpc>
              <a:spcBef>
                <a:spcPts val="0"/>
              </a:spcBef>
              <a:spcAft>
                <a:spcPts val="0"/>
              </a:spcAft>
              <a:buClr>
                <a:srgbClr val="000000"/>
              </a:buClr>
              <a:buSzPts val="1285"/>
              <a:buFont typeface="Arial"/>
              <a:buNone/>
            </a:pPr>
            <a:r>
              <a:rPr b="0" i="0" lang="sv-SE" sz="1300" u="none" cap="none" strike="noStrike">
                <a:solidFill>
                  <a:srgbClr val="000000"/>
                </a:solidFill>
                <a:latin typeface="Arial"/>
                <a:ea typeface="Arial"/>
                <a:cs typeface="Arial"/>
                <a:sym typeface="Arial"/>
              </a:rPr>
              <a:t>E</a:t>
            </a:r>
            <a:endParaRPr b="0" i="0" sz="1300" u="none" cap="none" strike="noStrike">
              <a:solidFill>
                <a:srgbClr val="000000"/>
              </a:solidFill>
              <a:latin typeface="Arial"/>
              <a:ea typeface="Arial"/>
              <a:cs typeface="Arial"/>
              <a:sym typeface="Arial"/>
            </a:endParaRPr>
          </a:p>
        </p:txBody>
      </p:sp>
      <p:cxnSp>
        <p:nvCxnSpPr>
          <p:cNvPr id="215" name="Google Shape;215;g3dc49240aa4_0_93"/>
          <p:cNvCxnSpPr/>
          <p:nvPr/>
        </p:nvCxnSpPr>
        <p:spPr>
          <a:xfrm>
            <a:off x="167750" y="4160111"/>
            <a:ext cx="915300" cy="0"/>
          </a:xfrm>
          <a:prstGeom prst="straightConnector1">
            <a:avLst/>
          </a:prstGeom>
          <a:noFill/>
          <a:ln cap="flat" cmpd="sng" w="30600">
            <a:solidFill>
              <a:srgbClr val="6C0819"/>
            </a:solidFill>
            <a:prstDash val="solid"/>
            <a:round/>
            <a:headEnd len="sm" w="sm" type="none"/>
            <a:tailEnd len="med" w="med" type="triangle"/>
          </a:ln>
          <a:effectLst>
            <a:outerShdw blurRad="42842" rotWithShape="0" dir="5400000" dist="21421">
              <a:srgbClr val="000000">
                <a:alpha val="36470"/>
              </a:srgbClr>
            </a:outerShdw>
          </a:effectLst>
        </p:spPr>
      </p:cxnSp>
      <p:sp>
        <p:nvSpPr>
          <p:cNvPr id="216" name="Google Shape;216;g3dc49240aa4_0_93"/>
          <p:cNvSpPr txBox="1"/>
          <p:nvPr/>
        </p:nvSpPr>
        <p:spPr>
          <a:xfrm>
            <a:off x="288864" y="3863525"/>
            <a:ext cx="673200" cy="296700"/>
          </a:xfrm>
          <a:prstGeom prst="rect">
            <a:avLst/>
          </a:prstGeom>
          <a:noFill/>
          <a:ln>
            <a:noFill/>
          </a:ln>
        </p:spPr>
        <p:txBody>
          <a:bodyPr anchorCtr="0" anchor="t" bIns="48950" lIns="97925" spcFirstLastPara="1" rIns="97925" wrap="square" tIns="48950">
            <a:spAutoFit/>
          </a:bodyPr>
          <a:lstStyle/>
          <a:p>
            <a:pPr indent="0" lvl="0" marL="0" marR="0" rtl="0" algn="ctr">
              <a:lnSpc>
                <a:spcPct val="100000"/>
              </a:lnSpc>
              <a:spcBef>
                <a:spcPts val="0"/>
              </a:spcBef>
              <a:spcAft>
                <a:spcPts val="0"/>
              </a:spcAft>
              <a:buClr>
                <a:srgbClr val="000000"/>
              </a:buClr>
              <a:buSzPts val="1285"/>
              <a:buFont typeface="Arial"/>
              <a:buNone/>
            </a:pPr>
            <a:r>
              <a:rPr b="0" i="0" lang="sv-SE" sz="1285" u="none" cap="none" strike="noStrike">
                <a:solidFill>
                  <a:srgbClr val="000000"/>
                </a:solidFill>
                <a:latin typeface="Arial"/>
                <a:ea typeface="Arial"/>
                <a:cs typeface="Arial"/>
                <a:sym typeface="Arial"/>
              </a:rPr>
              <a:t>D</a:t>
            </a:r>
            <a:endParaRPr b="0" i="0" sz="1499" u="none" cap="none" strike="noStrike">
              <a:solidFill>
                <a:srgbClr val="000000"/>
              </a:solidFill>
              <a:latin typeface="Arial"/>
              <a:ea typeface="Arial"/>
              <a:cs typeface="Arial"/>
              <a:sym typeface="Arial"/>
            </a:endParaRPr>
          </a:p>
        </p:txBody>
      </p:sp>
      <p:cxnSp>
        <p:nvCxnSpPr>
          <p:cNvPr id="217" name="Google Shape;217;g3dc49240aa4_0_93"/>
          <p:cNvCxnSpPr/>
          <p:nvPr/>
        </p:nvCxnSpPr>
        <p:spPr>
          <a:xfrm>
            <a:off x="3841864" y="1629300"/>
            <a:ext cx="0" cy="2650800"/>
          </a:xfrm>
          <a:prstGeom prst="straightConnector1">
            <a:avLst/>
          </a:prstGeom>
          <a:noFill/>
          <a:ln cap="flat" cmpd="sng" w="19050">
            <a:solidFill>
              <a:srgbClr val="6C0819"/>
            </a:solidFill>
            <a:prstDash val="dash"/>
            <a:round/>
            <a:headEnd len="sm" w="sm" type="none"/>
            <a:tailEnd len="sm" w="sm" type="none"/>
          </a:ln>
          <a:effectLst>
            <a:outerShdw blurRad="42842" rotWithShape="0" dir="5400000" dist="21421">
              <a:srgbClr val="000000">
                <a:alpha val="36470"/>
              </a:srgbClr>
            </a:outerShdw>
          </a:effectLst>
        </p:spPr>
      </p:cxnSp>
      <p:cxnSp>
        <p:nvCxnSpPr>
          <p:cNvPr id="218" name="Google Shape;218;g3dc49240aa4_0_93"/>
          <p:cNvCxnSpPr/>
          <p:nvPr/>
        </p:nvCxnSpPr>
        <p:spPr>
          <a:xfrm rot="10800000">
            <a:off x="3129932" y="1640485"/>
            <a:ext cx="711900" cy="0"/>
          </a:xfrm>
          <a:prstGeom prst="straightConnector1">
            <a:avLst/>
          </a:prstGeom>
          <a:noFill/>
          <a:ln cap="flat" cmpd="sng" w="19050">
            <a:solidFill>
              <a:srgbClr val="6C0819"/>
            </a:solidFill>
            <a:prstDash val="dash"/>
            <a:round/>
            <a:headEnd len="sm" w="sm" type="none"/>
            <a:tailEnd len="sm" w="sm" type="none"/>
          </a:ln>
          <a:effectLst>
            <a:outerShdw blurRad="42842" rotWithShape="0" dir="5400000" dist="21421">
              <a:srgbClr val="000000">
                <a:alpha val="36470"/>
              </a:srgbClr>
            </a:outerShdw>
          </a:effectLst>
        </p:spPr>
      </p:cxnSp>
      <p:cxnSp>
        <p:nvCxnSpPr>
          <p:cNvPr id="219" name="Google Shape;219;g3dc49240aa4_0_93"/>
          <p:cNvCxnSpPr/>
          <p:nvPr/>
        </p:nvCxnSpPr>
        <p:spPr>
          <a:xfrm rot="10800000">
            <a:off x="3129932" y="4293450"/>
            <a:ext cx="711900" cy="0"/>
          </a:xfrm>
          <a:prstGeom prst="straightConnector1">
            <a:avLst/>
          </a:prstGeom>
          <a:noFill/>
          <a:ln cap="flat" cmpd="sng" w="19050">
            <a:solidFill>
              <a:srgbClr val="6C0819"/>
            </a:solidFill>
            <a:prstDash val="dash"/>
            <a:round/>
            <a:headEnd len="sm" w="sm" type="none"/>
            <a:tailEnd len="sm" w="sm" type="none"/>
          </a:ln>
          <a:effectLst>
            <a:outerShdw blurRad="42842" rotWithShape="0" dir="5400000" dist="21421">
              <a:srgbClr val="000000">
                <a:alpha val="36470"/>
              </a:srgbClr>
            </a:outerShdw>
          </a:effectLst>
        </p:spPr>
      </p:cxnSp>
      <p:cxnSp>
        <p:nvCxnSpPr>
          <p:cNvPr id="220" name="Google Shape;220;g3dc49240aa4_0_93"/>
          <p:cNvCxnSpPr/>
          <p:nvPr/>
        </p:nvCxnSpPr>
        <p:spPr>
          <a:xfrm rot="10800000">
            <a:off x="3129932" y="3639869"/>
            <a:ext cx="711900" cy="0"/>
          </a:xfrm>
          <a:prstGeom prst="straightConnector1">
            <a:avLst/>
          </a:prstGeom>
          <a:noFill/>
          <a:ln cap="flat" cmpd="sng" w="19050">
            <a:solidFill>
              <a:srgbClr val="6C0819"/>
            </a:solidFill>
            <a:prstDash val="dash"/>
            <a:round/>
            <a:headEnd len="sm" w="sm" type="none"/>
            <a:tailEnd len="sm" w="sm" type="none"/>
          </a:ln>
          <a:effectLst>
            <a:outerShdw blurRad="42842" rotWithShape="0" dir="5400000" dist="21421">
              <a:srgbClr val="000000">
                <a:alpha val="36470"/>
              </a:srgbClr>
            </a:outerShdw>
          </a:effectLst>
        </p:spPr>
      </p:cxnSp>
      <p:cxnSp>
        <p:nvCxnSpPr>
          <p:cNvPr id="221" name="Google Shape;221;g3dc49240aa4_0_93"/>
          <p:cNvCxnSpPr/>
          <p:nvPr/>
        </p:nvCxnSpPr>
        <p:spPr>
          <a:xfrm rot="10800000">
            <a:off x="3129932" y="2954718"/>
            <a:ext cx="711900" cy="0"/>
          </a:xfrm>
          <a:prstGeom prst="straightConnector1">
            <a:avLst/>
          </a:prstGeom>
          <a:noFill/>
          <a:ln cap="flat" cmpd="sng" w="19050">
            <a:solidFill>
              <a:srgbClr val="6C0819"/>
            </a:solidFill>
            <a:prstDash val="dash"/>
            <a:round/>
            <a:headEnd len="sm" w="sm" type="none"/>
            <a:tailEnd len="sm" w="sm" type="none"/>
          </a:ln>
          <a:effectLst>
            <a:outerShdw blurRad="42842" rotWithShape="0" dir="5400000" dist="21421">
              <a:srgbClr val="000000">
                <a:alpha val="36470"/>
              </a:srgbClr>
            </a:outerShdw>
          </a:effectLst>
        </p:spPr>
      </p:cxnSp>
      <p:cxnSp>
        <p:nvCxnSpPr>
          <p:cNvPr id="222" name="Google Shape;222;g3dc49240aa4_0_93"/>
          <p:cNvCxnSpPr/>
          <p:nvPr/>
        </p:nvCxnSpPr>
        <p:spPr>
          <a:xfrm rot="10800000">
            <a:off x="3129932" y="2306518"/>
            <a:ext cx="711900" cy="0"/>
          </a:xfrm>
          <a:prstGeom prst="straightConnector1">
            <a:avLst/>
          </a:prstGeom>
          <a:noFill/>
          <a:ln cap="flat" cmpd="sng" w="19050">
            <a:solidFill>
              <a:srgbClr val="6C0819"/>
            </a:solidFill>
            <a:prstDash val="dash"/>
            <a:round/>
            <a:headEnd len="sm" w="sm" type="none"/>
            <a:tailEnd len="sm" w="sm" type="none"/>
          </a:ln>
          <a:effectLst>
            <a:outerShdw blurRad="42842" rotWithShape="0" dir="5400000" dist="21421">
              <a:srgbClr val="000000">
                <a:alpha val="36470"/>
              </a:srgbClr>
            </a:outerShdw>
          </a:effectLst>
        </p:spPr>
      </p:cxnSp>
      <p:cxnSp>
        <p:nvCxnSpPr>
          <p:cNvPr id="223" name="Google Shape;223;g3dc49240aa4_0_93"/>
          <p:cNvCxnSpPr/>
          <p:nvPr/>
        </p:nvCxnSpPr>
        <p:spPr>
          <a:xfrm>
            <a:off x="3758675" y="2954725"/>
            <a:ext cx="1384800" cy="0"/>
          </a:xfrm>
          <a:prstGeom prst="straightConnector1">
            <a:avLst/>
          </a:prstGeom>
          <a:noFill/>
          <a:ln cap="flat" cmpd="sng" w="19050">
            <a:solidFill>
              <a:srgbClr val="6C0819"/>
            </a:solidFill>
            <a:prstDash val="dash"/>
            <a:round/>
            <a:headEnd len="sm" w="sm" type="none"/>
            <a:tailEnd len="med" w="med" type="triangle"/>
          </a:ln>
          <a:effectLst>
            <a:outerShdw blurRad="42842" rotWithShape="0" dir="5400000" dist="21421">
              <a:srgbClr val="000000">
                <a:alpha val="36470"/>
              </a:srgbClr>
            </a:outerShdw>
          </a:effectLst>
        </p:spPr>
      </p:cxnSp>
      <p:sp>
        <p:nvSpPr>
          <p:cNvPr id="224" name="Google Shape;224;g3dc49240aa4_0_93"/>
          <p:cNvSpPr txBox="1"/>
          <p:nvPr/>
        </p:nvSpPr>
        <p:spPr>
          <a:xfrm>
            <a:off x="4338877" y="2815283"/>
            <a:ext cx="1874700" cy="299100"/>
          </a:xfrm>
          <a:prstGeom prst="rect">
            <a:avLst/>
          </a:prstGeom>
          <a:noFill/>
          <a:ln>
            <a:noFill/>
          </a:ln>
        </p:spPr>
        <p:txBody>
          <a:bodyPr anchorCtr="0" anchor="t" bIns="48950" lIns="97925" spcFirstLastPara="1" rIns="97925" wrap="square" tIns="48950">
            <a:spAutoFit/>
          </a:bodyPr>
          <a:lstStyle/>
          <a:p>
            <a:pPr indent="0" lvl="0" marL="0" marR="0" rtl="0" algn="ctr">
              <a:lnSpc>
                <a:spcPct val="100000"/>
              </a:lnSpc>
              <a:spcBef>
                <a:spcPts val="0"/>
              </a:spcBef>
              <a:spcAft>
                <a:spcPts val="0"/>
              </a:spcAft>
              <a:buClr>
                <a:srgbClr val="000000"/>
              </a:buClr>
              <a:buSzPts val="1285"/>
              <a:buFont typeface="Arial"/>
              <a:buNone/>
            </a:pPr>
            <a:r>
              <a:rPr b="0" i="0" lang="sv-SE" sz="1300" u="none" cap="none" strike="noStrike">
                <a:solidFill>
                  <a:srgbClr val="000000"/>
                </a:solidFill>
                <a:latin typeface="Arial"/>
                <a:ea typeface="Arial"/>
                <a:cs typeface="Arial"/>
                <a:sym typeface="Arial"/>
              </a:rPr>
              <a:t>F</a:t>
            </a:r>
            <a:endParaRPr b="0" i="0" sz="1300" u="none" cap="none" strike="noStrike">
              <a:solidFill>
                <a:srgbClr val="000000"/>
              </a:solidFill>
              <a:latin typeface="Arial"/>
              <a:ea typeface="Arial"/>
              <a:cs typeface="Arial"/>
              <a:sym typeface="Arial"/>
            </a:endParaRPr>
          </a:p>
        </p:txBody>
      </p:sp>
      <p:cxnSp>
        <p:nvCxnSpPr>
          <p:cNvPr id="225" name="Google Shape;225;g3dc49240aa4_0_93"/>
          <p:cNvCxnSpPr/>
          <p:nvPr/>
        </p:nvCxnSpPr>
        <p:spPr>
          <a:xfrm>
            <a:off x="7192588" y="4579429"/>
            <a:ext cx="2695500" cy="0"/>
          </a:xfrm>
          <a:prstGeom prst="straightConnector1">
            <a:avLst/>
          </a:prstGeom>
          <a:noFill/>
          <a:ln cap="flat" cmpd="sng" w="9525">
            <a:solidFill>
              <a:schemeClr val="dk1"/>
            </a:solidFill>
            <a:prstDash val="solid"/>
            <a:round/>
            <a:headEnd len="sm" w="sm" type="none"/>
            <a:tailEnd len="sm" w="sm" type="none"/>
          </a:ln>
        </p:spPr>
      </p:cxnSp>
      <p:sp>
        <p:nvSpPr>
          <p:cNvPr id="226" name="Google Shape;226;g3dc49240aa4_0_93"/>
          <p:cNvSpPr txBox="1"/>
          <p:nvPr/>
        </p:nvSpPr>
        <p:spPr>
          <a:xfrm>
            <a:off x="7011608" y="4317839"/>
            <a:ext cx="3057600" cy="523200"/>
          </a:xfrm>
          <a:prstGeom prst="rect">
            <a:avLst/>
          </a:prstGeom>
          <a:noFill/>
          <a:ln cap="flat" cmpd="sng" w="9525">
            <a:solidFill>
              <a:srgbClr val="910C22"/>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300"/>
              <a:buFont typeface="Arial"/>
              <a:buNone/>
            </a:pPr>
            <a:r>
              <a:t/>
            </a:r>
            <a:endParaRPr b="1"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00"/>
              <a:buFont typeface="Arial"/>
              <a:buNone/>
            </a:pPr>
            <a:r>
              <a:t/>
            </a:r>
            <a:endParaRPr b="1" i="0" sz="1400" u="none" cap="none" strike="noStrike">
              <a:solidFill>
                <a:srgbClr val="000000"/>
              </a:solidFill>
              <a:latin typeface="Arial"/>
              <a:ea typeface="Arial"/>
              <a:cs typeface="Arial"/>
              <a:sym typeface="Arial"/>
            </a:endParaRPr>
          </a:p>
        </p:txBody>
      </p:sp>
      <p:sp>
        <p:nvSpPr>
          <p:cNvPr id="227" name="Google Shape;227;g3dc49240aa4_0_93"/>
          <p:cNvSpPr txBox="1"/>
          <p:nvPr/>
        </p:nvSpPr>
        <p:spPr>
          <a:xfrm>
            <a:off x="879625" y="4725575"/>
            <a:ext cx="2962200" cy="1493100"/>
          </a:xfrm>
          <a:prstGeom prst="rect">
            <a:avLst/>
          </a:prstGeom>
          <a:noFill/>
          <a:ln cap="flat" cmpd="sng" w="28575">
            <a:solidFill>
              <a:srgbClr val="910C22"/>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1" i="0" lang="sv-SE" sz="1300" u="none" cap="none" strike="noStrike">
                <a:solidFill>
                  <a:srgbClr val="000000"/>
                </a:solidFill>
                <a:latin typeface="Arial"/>
                <a:ea typeface="Arial"/>
                <a:cs typeface="Arial"/>
                <a:sym typeface="Arial"/>
              </a:rPr>
              <a:t>Commodity Key </a:t>
            </a:r>
            <a:endParaRPr b="0" i="0" sz="13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00"/>
              <a:buFont typeface="Arial"/>
              <a:buNone/>
            </a:pPr>
            <a:r>
              <a:rPr b="0" i="0" lang="sv-SE" sz="1300" u="none" cap="none" strike="noStrike">
                <a:solidFill>
                  <a:srgbClr val="000000"/>
                </a:solidFill>
                <a:latin typeface="Arial"/>
                <a:ea typeface="Arial"/>
                <a:cs typeface="Arial"/>
                <a:sym typeface="Arial"/>
              </a:rPr>
              <a:t>A = Processed biomass</a:t>
            </a:r>
            <a:endParaRPr b="0" i="0" sz="13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00"/>
              <a:buFont typeface="Arial"/>
              <a:buNone/>
            </a:pPr>
            <a:r>
              <a:rPr b="0" i="0" lang="sv-SE" sz="1300" u="none" cap="none" strike="noStrike">
                <a:solidFill>
                  <a:srgbClr val="000000"/>
                </a:solidFill>
                <a:latin typeface="Arial"/>
                <a:ea typeface="Arial"/>
                <a:cs typeface="Arial"/>
                <a:sym typeface="Arial"/>
              </a:rPr>
              <a:t>B = </a:t>
            </a:r>
            <a:r>
              <a:rPr b="0" i="0" lang="sv-SE" sz="1300" u="none" cap="none" strike="noStrike">
                <a:solidFill>
                  <a:schemeClr val="dk1"/>
                </a:solidFill>
                <a:latin typeface="Arial"/>
                <a:ea typeface="Arial"/>
                <a:cs typeface="Arial"/>
                <a:sym typeface="Arial"/>
              </a:rPr>
              <a:t>Processed coal</a:t>
            </a:r>
            <a:endParaRPr b="0" i="0" sz="13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00"/>
              <a:buFont typeface="Arial"/>
              <a:buNone/>
            </a:pPr>
            <a:r>
              <a:rPr b="0" i="0" lang="sv-SE" sz="1300" u="none" cap="none" strike="noStrike">
                <a:solidFill>
                  <a:srgbClr val="000000"/>
                </a:solidFill>
                <a:latin typeface="Arial"/>
                <a:ea typeface="Arial"/>
                <a:cs typeface="Arial"/>
                <a:sym typeface="Arial"/>
              </a:rPr>
              <a:t>C = </a:t>
            </a:r>
            <a:r>
              <a:rPr b="0" i="0" lang="sv-SE" sz="1300" u="none" cap="none" strike="noStrike">
                <a:solidFill>
                  <a:schemeClr val="dk1"/>
                </a:solidFill>
                <a:latin typeface="Arial"/>
                <a:ea typeface="Arial"/>
                <a:cs typeface="Arial"/>
                <a:sym typeface="Arial"/>
              </a:rPr>
              <a:t>Processed n</a:t>
            </a:r>
            <a:r>
              <a:rPr b="0" i="0" lang="sv-SE" sz="1300" u="none" cap="none" strike="noStrike">
                <a:solidFill>
                  <a:srgbClr val="000000"/>
                </a:solidFill>
                <a:latin typeface="Arial"/>
                <a:ea typeface="Arial"/>
                <a:cs typeface="Arial"/>
                <a:sym typeface="Arial"/>
              </a:rPr>
              <a:t>atural gas</a:t>
            </a:r>
            <a:endParaRPr b="0" i="0" sz="13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00"/>
              <a:buFont typeface="Arial"/>
              <a:buNone/>
            </a:pPr>
            <a:r>
              <a:rPr b="0" i="0" lang="sv-SE" sz="1300" u="none" cap="none" strike="noStrike">
                <a:solidFill>
                  <a:srgbClr val="000000"/>
                </a:solidFill>
                <a:latin typeface="Arial"/>
                <a:ea typeface="Arial"/>
                <a:cs typeface="Arial"/>
                <a:sym typeface="Arial"/>
              </a:rPr>
              <a:t>D = </a:t>
            </a:r>
            <a:r>
              <a:rPr b="0" i="0" lang="sv-SE" sz="1300" u="none" cap="none" strike="noStrike">
                <a:solidFill>
                  <a:schemeClr val="dk1"/>
                </a:solidFill>
                <a:latin typeface="Arial"/>
                <a:ea typeface="Arial"/>
                <a:cs typeface="Arial"/>
                <a:sym typeface="Arial"/>
              </a:rPr>
              <a:t>Processed oil</a:t>
            </a:r>
            <a:endParaRPr b="0" i="0" sz="13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00"/>
              <a:buFont typeface="Arial"/>
              <a:buNone/>
            </a:pPr>
            <a:r>
              <a:rPr b="0" i="0" lang="sv-SE" sz="1300" u="none" cap="none" strike="noStrike">
                <a:solidFill>
                  <a:schemeClr val="dk1"/>
                </a:solidFill>
                <a:latin typeface="Arial"/>
                <a:ea typeface="Arial"/>
                <a:cs typeface="Arial"/>
                <a:sym typeface="Arial"/>
              </a:rPr>
              <a:t>E = Electricity</a:t>
            </a:r>
            <a:endParaRPr b="0" i="0" sz="13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00"/>
              <a:buFont typeface="Arial"/>
              <a:buNone/>
            </a:pPr>
            <a:r>
              <a:rPr b="0" i="0" lang="sv-SE" sz="1300" u="none" cap="none" strike="noStrike">
                <a:solidFill>
                  <a:schemeClr val="dk1"/>
                </a:solidFill>
                <a:latin typeface="Arial"/>
                <a:ea typeface="Arial"/>
                <a:cs typeface="Arial"/>
                <a:sym typeface="Arial"/>
              </a:rPr>
              <a:t>F = Heat</a:t>
            </a:r>
            <a:endParaRPr b="0" i="0" sz="1300" u="none" cap="none" strike="noStrike">
              <a:solidFill>
                <a:schemeClr val="dk1"/>
              </a:solidFill>
              <a:latin typeface="Arial"/>
              <a:ea typeface="Arial"/>
              <a:cs typeface="Arial"/>
              <a:sym typeface="Arial"/>
            </a:endParaRPr>
          </a:p>
        </p:txBody>
      </p:sp>
      <p:sp>
        <p:nvSpPr>
          <p:cNvPr id="228" name="Google Shape;228;g3dc49240aa4_0_93"/>
          <p:cNvSpPr txBox="1"/>
          <p:nvPr/>
        </p:nvSpPr>
        <p:spPr>
          <a:xfrm>
            <a:off x="11798300" y="6565900"/>
            <a:ext cx="393600" cy="292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fld id="{00000000-1234-1234-1234-123412341234}" type="slidenum">
              <a:rPr b="1" i="0" lang="sv-SE" sz="1000" u="none" cap="none" strike="noStrike">
                <a:solidFill>
                  <a:schemeClr val="lt1"/>
                </a:solidFill>
                <a:latin typeface="Arial"/>
                <a:ea typeface="Arial"/>
                <a:cs typeface="Arial"/>
                <a:sym typeface="Arial"/>
              </a:rPr>
              <a:t>‹#›</a:t>
            </a:fld>
            <a:endParaRPr b="1" i="0" sz="1000" u="none" cap="none" strike="noStrike">
              <a:solidFill>
                <a:schemeClr val="lt1"/>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g3dc49240aa4_0_132"/>
          <p:cNvSpPr txBox="1"/>
          <p:nvPr/>
        </p:nvSpPr>
        <p:spPr>
          <a:xfrm>
            <a:off x="5143475" y="886189"/>
            <a:ext cx="6742800" cy="5557800"/>
          </a:xfrm>
          <a:prstGeom prst="rect">
            <a:avLst/>
          </a:prstGeom>
          <a:noFill/>
          <a:ln>
            <a:noFill/>
          </a:ln>
        </p:spPr>
        <p:txBody>
          <a:bodyPr anchorCtr="0" anchor="t" bIns="45700" lIns="91425" spcFirstLastPara="1" rIns="91425" wrap="square" tIns="45700">
            <a:spAutoFit/>
          </a:bodyPr>
          <a:lstStyle/>
          <a:p>
            <a:pPr indent="-285750" lvl="0" marL="457200" marR="0" rtl="0" algn="l">
              <a:lnSpc>
                <a:spcPct val="100000"/>
              </a:lnSpc>
              <a:spcBef>
                <a:spcPts val="1000"/>
              </a:spcBef>
              <a:spcAft>
                <a:spcPts val="0"/>
              </a:spcAft>
              <a:buClr>
                <a:schemeClr val="dk1"/>
              </a:buClr>
              <a:buSzPts val="900"/>
              <a:buFont typeface="Arial"/>
              <a:buChar char="❏"/>
            </a:pPr>
            <a:r>
              <a:rPr b="1" i="0" lang="sv-SE" sz="1300" u="none" cap="none" strike="noStrike">
                <a:solidFill>
                  <a:schemeClr val="dk1"/>
                </a:solidFill>
                <a:highlight>
                  <a:schemeClr val="lt1"/>
                </a:highlight>
                <a:latin typeface="Arial"/>
                <a:ea typeface="Arial"/>
                <a:cs typeface="Arial"/>
                <a:sym typeface="Arial"/>
              </a:rPr>
              <a:t>Energy balances tend to report fuel use for power plants, CHP plants, and heat plants separately. </a:t>
            </a:r>
            <a:r>
              <a:rPr b="0" i="0" lang="sv-SE" sz="1300" u="none" cap="none" strike="noStrike">
                <a:solidFill>
                  <a:schemeClr val="dk1"/>
                </a:solidFill>
                <a:highlight>
                  <a:schemeClr val="lt1"/>
                </a:highlight>
                <a:latin typeface="Arial"/>
                <a:ea typeface="Arial"/>
                <a:cs typeface="Arial"/>
                <a:sym typeface="Arial"/>
              </a:rPr>
              <a:t>To avoid having multiple historical technologies,in the CLEWs++ concept, those plants tend to be </a:t>
            </a:r>
            <a:r>
              <a:rPr b="1" i="0" lang="sv-SE" sz="1300" u="none" cap="none" strike="noStrike">
                <a:solidFill>
                  <a:schemeClr val="dk1"/>
                </a:solidFill>
                <a:highlight>
                  <a:schemeClr val="lt1"/>
                </a:highlight>
                <a:latin typeface="Arial"/>
                <a:ea typeface="Arial"/>
                <a:cs typeface="Arial"/>
                <a:sym typeface="Arial"/>
              </a:rPr>
              <a:t>aggregated into old </a:t>
            </a:r>
            <a:r>
              <a:rPr b="1" i="1" lang="sv-SE" sz="1300" u="none" cap="none" strike="noStrike">
                <a:solidFill>
                  <a:schemeClr val="dk1"/>
                </a:solidFill>
                <a:highlight>
                  <a:schemeClr val="lt1"/>
                </a:highlight>
                <a:latin typeface="Arial"/>
                <a:ea typeface="Arial"/>
                <a:cs typeface="Arial"/>
                <a:sym typeface="Arial"/>
              </a:rPr>
              <a:t>CHP plants</a:t>
            </a:r>
            <a:r>
              <a:rPr b="1" i="0" lang="sv-SE" sz="1300" u="none" cap="none" strike="noStrike">
                <a:solidFill>
                  <a:schemeClr val="dk1"/>
                </a:solidFill>
                <a:highlight>
                  <a:schemeClr val="lt1"/>
                </a:highlight>
                <a:latin typeface="Arial"/>
                <a:ea typeface="Arial"/>
                <a:cs typeface="Arial"/>
                <a:sym typeface="Arial"/>
              </a:rPr>
              <a:t>.</a:t>
            </a:r>
            <a:r>
              <a:rPr b="0" i="0" lang="sv-SE" sz="1300" u="none" cap="none" strike="noStrike">
                <a:solidFill>
                  <a:schemeClr val="dk1"/>
                </a:solidFill>
                <a:highlight>
                  <a:schemeClr val="lt1"/>
                </a:highlight>
                <a:latin typeface="Arial"/>
                <a:ea typeface="Arial"/>
                <a:cs typeface="Arial"/>
                <a:sym typeface="Arial"/>
              </a:rPr>
              <a:t> When such aggregation is applied, careful calibration of parameters is required. In particular, input and output activity ratios (i.e. efficiencies) must be derived consistently for the base year, and residual capacities should be adjusted accordingly.</a:t>
            </a:r>
            <a:endParaRPr b="0" i="0" sz="1300" u="none" cap="none" strike="noStrike">
              <a:solidFill>
                <a:schemeClr val="dk1"/>
              </a:solidFill>
              <a:highlight>
                <a:schemeClr val="lt1"/>
              </a:highlight>
              <a:latin typeface="Arial"/>
              <a:ea typeface="Arial"/>
              <a:cs typeface="Arial"/>
              <a:sym typeface="Arial"/>
            </a:endParaRPr>
          </a:p>
          <a:p>
            <a:pPr indent="-285750" lvl="0" marL="457200" marR="0" rtl="0" algn="l">
              <a:lnSpc>
                <a:spcPct val="100000"/>
              </a:lnSpc>
              <a:spcBef>
                <a:spcPts val="1000"/>
              </a:spcBef>
              <a:spcAft>
                <a:spcPts val="0"/>
              </a:spcAft>
              <a:buClr>
                <a:schemeClr val="dk1"/>
              </a:buClr>
              <a:buSzPts val="900"/>
              <a:buFont typeface="Arial"/>
              <a:buChar char="❏"/>
            </a:pPr>
            <a:r>
              <a:rPr b="0" i="0" lang="sv-SE" sz="1300" u="none" cap="none" strike="noStrike">
                <a:solidFill>
                  <a:schemeClr val="dk1"/>
                </a:solidFill>
                <a:highlight>
                  <a:schemeClr val="lt1"/>
                </a:highlight>
                <a:latin typeface="Arial"/>
                <a:ea typeface="Arial"/>
                <a:cs typeface="Arial"/>
                <a:sym typeface="Arial"/>
              </a:rPr>
              <a:t>The </a:t>
            </a:r>
            <a:r>
              <a:rPr b="1" i="0" lang="sv-SE" sz="1300" u="none" cap="none" strike="noStrike">
                <a:solidFill>
                  <a:schemeClr val="dk1"/>
                </a:solidFill>
                <a:highlight>
                  <a:schemeClr val="lt1"/>
                </a:highlight>
                <a:latin typeface="Arial"/>
                <a:ea typeface="Arial"/>
                <a:cs typeface="Arial"/>
                <a:sym typeface="Arial"/>
              </a:rPr>
              <a:t>Output Activity Ratio of electricity is 1,</a:t>
            </a:r>
            <a:r>
              <a:rPr b="0" i="0" lang="sv-SE" sz="1300" u="none" cap="none" strike="noStrike">
                <a:solidFill>
                  <a:schemeClr val="dk1"/>
                </a:solidFill>
                <a:highlight>
                  <a:schemeClr val="lt1"/>
                </a:highlight>
                <a:latin typeface="Arial"/>
                <a:ea typeface="Arial"/>
                <a:cs typeface="Arial"/>
                <a:sym typeface="Arial"/>
              </a:rPr>
              <a:t> while that of </a:t>
            </a:r>
            <a:r>
              <a:rPr b="1" i="0" lang="sv-SE" sz="1300" u="none" cap="none" strike="noStrike">
                <a:solidFill>
                  <a:schemeClr val="dk1"/>
                </a:solidFill>
                <a:highlight>
                  <a:schemeClr val="lt1"/>
                </a:highlight>
                <a:latin typeface="Arial"/>
                <a:ea typeface="Arial"/>
                <a:cs typeface="Arial"/>
                <a:sym typeface="Arial"/>
              </a:rPr>
              <a:t>heat is the ratio of recorded heat output by CHP/heat plants over the recorded electricity output by power/CHP plants.</a:t>
            </a:r>
            <a:endParaRPr b="1" i="0" sz="1300" u="none" cap="none" strike="noStrike">
              <a:solidFill>
                <a:schemeClr val="dk1"/>
              </a:solidFill>
              <a:highlight>
                <a:schemeClr val="lt1"/>
              </a:highlight>
              <a:latin typeface="Arial"/>
              <a:ea typeface="Arial"/>
              <a:cs typeface="Arial"/>
              <a:sym typeface="Arial"/>
            </a:endParaRPr>
          </a:p>
          <a:p>
            <a:pPr indent="-285750" lvl="0" marL="457200" marR="0" rtl="0" algn="l">
              <a:lnSpc>
                <a:spcPct val="100000"/>
              </a:lnSpc>
              <a:spcBef>
                <a:spcPts val="1000"/>
              </a:spcBef>
              <a:spcAft>
                <a:spcPts val="0"/>
              </a:spcAft>
              <a:buClr>
                <a:schemeClr val="dk1"/>
              </a:buClr>
              <a:buSzPts val="900"/>
              <a:buFont typeface="Arial"/>
              <a:buChar char="❏"/>
            </a:pPr>
            <a:r>
              <a:rPr b="0" i="0" lang="sv-SE" sz="1300" u="none" cap="none" strike="noStrike">
                <a:solidFill>
                  <a:schemeClr val="dk1"/>
                </a:solidFill>
                <a:highlight>
                  <a:schemeClr val="lt1"/>
                </a:highlight>
                <a:latin typeface="Arial"/>
                <a:ea typeface="Arial"/>
                <a:cs typeface="Arial"/>
                <a:sym typeface="Arial"/>
              </a:rPr>
              <a:t>In case a country does not have CHP and heat plants, the old CHP plants essentially </a:t>
            </a:r>
            <a:r>
              <a:rPr b="1" i="0" lang="sv-SE" sz="1300" u="none" cap="none" strike="noStrike">
                <a:solidFill>
                  <a:schemeClr val="dk1"/>
                </a:solidFill>
                <a:highlight>
                  <a:schemeClr val="lt1"/>
                </a:highlight>
                <a:latin typeface="Arial"/>
                <a:ea typeface="Arial"/>
                <a:cs typeface="Arial"/>
                <a:sym typeface="Arial"/>
              </a:rPr>
              <a:t>represent only power plants</a:t>
            </a:r>
            <a:r>
              <a:rPr b="0" i="0" lang="sv-SE" sz="1300" u="none" cap="none" strike="noStrike">
                <a:solidFill>
                  <a:schemeClr val="dk1"/>
                </a:solidFill>
                <a:highlight>
                  <a:schemeClr val="lt1"/>
                </a:highlight>
                <a:latin typeface="Arial"/>
                <a:ea typeface="Arial"/>
                <a:cs typeface="Arial"/>
                <a:sym typeface="Arial"/>
              </a:rPr>
              <a:t> and the </a:t>
            </a:r>
            <a:r>
              <a:rPr b="1" i="0" lang="sv-SE" sz="1300" u="none" cap="none" strike="noStrike">
                <a:solidFill>
                  <a:schemeClr val="dk1"/>
                </a:solidFill>
                <a:highlight>
                  <a:schemeClr val="lt1"/>
                </a:highlight>
                <a:latin typeface="Arial"/>
                <a:ea typeface="Arial"/>
                <a:cs typeface="Arial"/>
                <a:sym typeface="Arial"/>
              </a:rPr>
              <a:t>heat output is 0.</a:t>
            </a:r>
            <a:endParaRPr b="1" i="0" sz="1300" u="none" cap="none" strike="noStrike">
              <a:solidFill>
                <a:schemeClr val="dk1"/>
              </a:solidFill>
              <a:highlight>
                <a:schemeClr val="lt1"/>
              </a:highlight>
              <a:latin typeface="Arial"/>
              <a:ea typeface="Arial"/>
              <a:cs typeface="Arial"/>
              <a:sym typeface="Arial"/>
            </a:endParaRPr>
          </a:p>
          <a:p>
            <a:pPr indent="-285750" lvl="0" marL="457200" marR="0" rtl="0" algn="l">
              <a:lnSpc>
                <a:spcPct val="100000"/>
              </a:lnSpc>
              <a:spcBef>
                <a:spcPts val="1000"/>
              </a:spcBef>
              <a:spcAft>
                <a:spcPts val="0"/>
              </a:spcAft>
              <a:buClr>
                <a:schemeClr val="dk1"/>
              </a:buClr>
              <a:buSzPts val="900"/>
              <a:buFont typeface="Arial"/>
              <a:buChar char="❏"/>
            </a:pPr>
            <a:r>
              <a:rPr b="0" i="0" lang="sv-SE" sz="1300" u="none" cap="none" strike="noStrike">
                <a:solidFill>
                  <a:schemeClr val="dk1"/>
                </a:solidFill>
                <a:highlight>
                  <a:schemeClr val="lt1"/>
                </a:highlight>
                <a:latin typeface="Arial"/>
                <a:ea typeface="Arial"/>
                <a:cs typeface="Arial"/>
                <a:sym typeface="Arial"/>
              </a:rPr>
              <a:t>Because </a:t>
            </a:r>
            <a:r>
              <a:rPr b="1" i="0" lang="sv-SE" sz="1300" u="none" cap="none" strike="noStrike">
                <a:solidFill>
                  <a:schemeClr val="dk1"/>
                </a:solidFill>
                <a:highlight>
                  <a:schemeClr val="lt1"/>
                </a:highlight>
                <a:latin typeface="Arial"/>
                <a:ea typeface="Arial"/>
                <a:cs typeface="Arial"/>
                <a:sym typeface="Arial"/>
              </a:rPr>
              <a:t>the efficiency of renewable power/CHP plants (with the exception of renewable biomass) is not relevant</a:t>
            </a:r>
            <a:r>
              <a:rPr b="0" i="0" lang="sv-SE" sz="1300" u="none" cap="none" strike="noStrike">
                <a:solidFill>
                  <a:schemeClr val="dk1"/>
                </a:solidFill>
                <a:highlight>
                  <a:schemeClr val="lt1"/>
                </a:highlight>
                <a:latin typeface="Arial"/>
                <a:ea typeface="Arial"/>
                <a:cs typeface="Arial"/>
                <a:sym typeface="Arial"/>
              </a:rPr>
              <a:t>, there is </a:t>
            </a:r>
            <a:r>
              <a:rPr b="1" i="0" lang="sv-SE" sz="1300" u="none" cap="none" strike="noStrike">
                <a:solidFill>
                  <a:schemeClr val="dk1"/>
                </a:solidFill>
                <a:highlight>
                  <a:schemeClr val="lt1"/>
                </a:highlight>
                <a:latin typeface="Arial"/>
                <a:ea typeface="Arial"/>
                <a:cs typeface="Arial"/>
                <a:sym typeface="Arial"/>
              </a:rPr>
              <a:t>no separation </a:t>
            </a:r>
            <a:r>
              <a:rPr b="0" i="0" lang="sv-SE" sz="1300" u="none" cap="none" strike="noStrike">
                <a:solidFill>
                  <a:schemeClr val="dk1"/>
                </a:solidFill>
                <a:highlight>
                  <a:schemeClr val="lt1"/>
                </a:highlight>
                <a:latin typeface="Arial"/>
                <a:ea typeface="Arial"/>
                <a:cs typeface="Arial"/>
                <a:sym typeface="Arial"/>
              </a:rPr>
              <a:t>between existing and new renewable plants. For the same reason, their primary source of energy (e.g. wind power) is typically omitted.</a:t>
            </a:r>
            <a:endParaRPr b="0" i="0" sz="1300" u="none" cap="none" strike="noStrike">
              <a:solidFill>
                <a:schemeClr val="dk1"/>
              </a:solidFill>
              <a:highlight>
                <a:schemeClr val="lt1"/>
              </a:highlight>
              <a:latin typeface="Arial"/>
              <a:ea typeface="Arial"/>
              <a:cs typeface="Arial"/>
              <a:sym typeface="Arial"/>
            </a:endParaRPr>
          </a:p>
          <a:p>
            <a:pPr indent="-285750" lvl="0" marL="457200" marR="0" rtl="0" algn="l">
              <a:lnSpc>
                <a:spcPct val="100000"/>
              </a:lnSpc>
              <a:spcBef>
                <a:spcPts val="1000"/>
              </a:spcBef>
              <a:spcAft>
                <a:spcPts val="0"/>
              </a:spcAft>
              <a:buClr>
                <a:schemeClr val="dk1"/>
              </a:buClr>
              <a:buSzPts val="900"/>
              <a:buFont typeface="Arial"/>
              <a:buChar char="❏"/>
            </a:pPr>
            <a:r>
              <a:rPr b="0" i="0" lang="sv-SE" sz="1300" u="none" cap="none" strike="noStrike">
                <a:solidFill>
                  <a:schemeClr val="dk1"/>
                </a:solidFill>
                <a:latin typeface="Arial"/>
                <a:ea typeface="Arial"/>
                <a:cs typeface="Arial"/>
                <a:sym typeface="Arial"/>
              </a:rPr>
              <a:t>Energy balances typically distinguish between </a:t>
            </a:r>
            <a:r>
              <a:rPr b="1" i="0" lang="sv-SE" sz="1300" u="none" cap="none" strike="noStrike">
                <a:solidFill>
                  <a:schemeClr val="dk1"/>
                </a:solidFill>
                <a:latin typeface="Arial"/>
                <a:ea typeface="Arial"/>
                <a:cs typeface="Arial"/>
                <a:sym typeface="Arial"/>
              </a:rPr>
              <a:t>main producers</a:t>
            </a:r>
            <a:r>
              <a:rPr b="0" i="0" lang="sv-SE" sz="1300" u="none" cap="none" strike="noStrike">
                <a:solidFill>
                  <a:schemeClr val="dk1"/>
                </a:solidFill>
                <a:latin typeface="Arial"/>
                <a:ea typeface="Arial"/>
                <a:cs typeface="Arial"/>
                <a:sym typeface="Arial"/>
              </a:rPr>
              <a:t> and </a:t>
            </a:r>
            <a:r>
              <a:rPr b="1" i="0" lang="sv-SE" sz="1300" u="none" cap="none" strike="noStrike">
                <a:solidFill>
                  <a:schemeClr val="dk1"/>
                </a:solidFill>
                <a:latin typeface="Arial"/>
                <a:ea typeface="Arial"/>
                <a:cs typeface="Arial"/>
                <a:sym typeface="Arial"/>
              </a:rPr>
              <a:t>autoproducers</a:t>
            </a:r>
            <a:r>
              <a:rPr b="0" i="0" lang="sv-SE" sz="1300" u="none" cap="none" strike="noStrike">
                <a:solidFill>
                  <a:schemeClr val="dk1"/>
                </a:solidFill>
                <a:latin typeface="Arial"/>
                <a:ea typeface="Arial"/>
                <a:cs typeface="Arial"/>
                <a:sym typeface="Arial"/>
              </a:rPr>
              <a:t> for electricity, electricity and heat, and heat plants.</a:t>
            </a:r>
            <a:endParaRPr b="0" i="0" sz="1300" u="none" cap="none" strike="noStrike">
              <a:solidFill>
                <a:schemeClr val="dk1"/>
              </a:solidFill>
              <a:latin typeface="Arial"/>
              <a:ea typeface="Arial"/>
              <a:cs typeface="Arial"/>
              <a:sym typeface="Arial"/>
            </a:endParaRPr>
          </a:p>
          <a:p>
            <a:pPr indent="-285750" lvl="1" marL="804863" marR="0" rtl="0" algn="l">
              <a:lnSpc>
                <a:spcPct val="115000"/>
              </a:lnSpc>
              <a:spcBef>
                <a:spcPts val="0"/>
              </a:spcBef>
              <a:spcAft>
                <a:spcPts val="0"/>
              </a:spcAft>
              <a:buClr>
                <a:schemeClr val="dk1"/>
              </a:buClr>
              <a:buSzPts val="900"/>
              <a:buFont typeface="Arial"/>
              <a:buChar char="●"/>
            </a:pPr>
            <a:r>
              <a:rPr b="1" i="0" lang="sv-SE" sz="1300" u="none" cap="none" strike="noStrike">
                <a:solidFill>
                  <a:schemeClr val="dk1"/>
                </a:solidFill>
                <a:latin typeface="Arial"/>
                <a:ea typeface="Arial"/>
                <a:cs typeface="Arial"/>
                <a:sym typeface="Arial"/>
              </a:rPr>
              <a:t>Main producers</a:t>
            </a:r>
            <a:r>
              <a:rPr b="0" i="0" lang="sv-SE" sz="1300" u="none" cap="none" strike="noStrike">
                <a:solidFill>
                  <a:schemeClr val="dk1"/>
                </a:solidFill>
                <a:latin typeface="Arial"/>
                <a:ea typeface="Arial"/>
                <a:cs typeface="Arial"/>
                <a:sym typeface="Arial"/>
              </a:rPr>
              <a:t> generate energy as their primary activity for sale to the market.</a:t>
            </a:r>
            <a:endParaRPr b="0" i="0" sz="1300" u="none" cap="none" strike="noStrike">
              <a:solidFill>
                <a:schemeClr val="dk1"/>
              </a:solidFill>
              <a:latin typeface="Arial"/>
              <a:ea typeface="Arial"/>
              <a:cs typeface="Arial"/>
              <a:sym typeface="Arial"/>
            </a:endParaRPr>
          </a:p>
          <a:p>
            <a:pPr indent="-285750" lvl="0" marL="804863" marR="0" rtl="0" algn="l">
              <a:lnSpc>
                <a:spcPct val="115000"/>
              </a:lnSpc>
              <a:spcBef>
                <a:spcPts val="0"/>
              </a:spcBef>
              <a:spcAft>
                <a:spcPts val="0"/>
              </a:spcAft>
              <a:buClr>
                <a:schemeClr val="dk1"/>
              </a:buClr>
              <a:buSzPts val="900"/>
              <a:buFont typeface="Arial"/>
              <a:buChar char="●"/>
            </a:pPr>
            <a:r>
              <a:rPr b="1" i="0" lang="sv-SE" sz="1300" u="none" cap="none" strike="noStrike">
                <a:solidFill>
                  <a:schemeClr val="dk1"/>
                </a:solidFill>
                <a:latin typeface="Arial"/>
                <a:ea typeface="Arial"/>
                <a:cs typeface="Arial"/>
                <a:sym typeface="Arial"/>
              </a:rPr>
              <a:t>Autoproducers</a:t>
            </a:r>
            <a:r>
              <a:rPr b="0" i="0" lang="sv-SE" sz="1300" u="none" cap="none" strike="noStrike">
                <a:solidFill>
                  <a:schemeClr val="dk1"/>
                </a:solidFill>
                <a:latin typeface="Arial"/>
                <a:ea typeface="Arial"/>
                <a:cs typeface="Arial"/>
                <a:sym typeface="Arial"/>
              </a:rPr>
              <a:t> generate energy mainly for their own consumption as part of industrial or commercial operations.</a:t>
            </a:r>
            <a:endParaRPr/>
          </a:p>
          <a:p>
            <a:pPr indent="0" lvl="0" marL="519113" marR="0" rtl="0" algn="l">
              <a:lnSpc>
                <a:spcPct val="115000"/>
              </a:lnSpc>
              <a:spcBef>
                <a:spcPts val="0"/>
              </a:spcBef>
              <a:spcAft>
                <a:spcPts val="0"/>
              </a:spcAft>
              <a:buNone/>
            </a:pPr>
            <a:r>
              <a:rPr b="0" i="0" lang="sv-SE" sz="1300" u="none" cap="none" strike="noStrike">
                <a:solidFill>
                  <a:schemeClr val="dk1"/>
                </a:solidFill>
                <a:latin typeface="Arial"/>
                <a:ea typeface="Arial"/>
                <a:cs typeface="Arial"/>
                <a:sym typeface="Arial"/>
              </a:rPr>
              <a:t>In the CLEWs++ concept, this distinction is typically not made, and historical capacity and generation are aggregated across both categories.</a:t>
            </a:r>
            <a:endParaRPr b="0" i="0" sz="1300" u="none" cap="none" strike="noStrike">
              <a:solidFill>
                <a:schemeClr val="dk1"/>
              </a:solidFill>
              <a:highlight>
                <a:schemeClr val="lt1"/>
              </a:highlight>
              <a:latin typeface="Arial"/>
              <a:ea typeface="Arial"/>
              <a:cs typeface="Arial"/>
              <a:sym typeface="Arial"/>
            </a:endParaRPr>
          </a:p>
        </p:txBody>
      </p:sp>
      <p:sp>
        <p:nvSpPr>
          <p:cNvPr id="235" name="Google Shape;235;g3dc49240aa4_0_132"/>
          <p:cNvSpPr txBox="1"/>
          <p:nvPr/>
        </p:nvSpPr>
        <p:spPr>
          <a:xfrm>
            <a:off x="468000" y="288000"/>
            <a:ext cx="11304900" cy="684000"/>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rgbClr val="000000"/>
              </a:buClr>
              <a:buSzPts val="4400"/>
              <a:buFont typeface="Arial"/>
              <a:buNone/>
            </a:pPr>
            <a:r>
              <a:rPr b="1" i="0" lang="sv-SE" sz="2800" u="none" cap="none" strike="noStrike">
                <a:solidFill>
                  <a:srgbClr val="FF0000"/>
                </a:solidFill>
                <a:latin typeface="Arial"/>
                <a:ea typeface="Arial"/>
                <a:cs typeface="Arial"/>
                <a:sym typeface="Arial"/>
              </a:rPr>
              <a:t>Power Generation – Calibration 2</a:t>
            </a:r>
            <a:endParaRPr b="1" i="0" sz="2800" u="none" cap="none" strike="noStrike">
              <a:solidFill>
                <a:srgbClr val="FF0000"/>
              </a:solidFill>
              <a:latin typeface="Arial"/>
              <a:ea typeface="Arial"/>
              <a:cs typeface="Arial"/>
              <a:sym typeface="Arial"/>
            </a:endParaRPr>
          </a:p>
        </p:txBody>
      </p:sp>
      <p:sp>
        <p:nvSpPr>
          <p:cNvPr id="236" name="Google Shape;236;g3dc49240aa4_0_132"/>
          <p:cNvSpPr/>
          <p:nvPr/>
        </p:nvSpPr>
        <p:spPr>
          <a:xfrm>
            <a:off x="1083225" y="1250575"/>
            <a:ext cx="2073300" cy="511800"/>
          </a:xfrm>
          <a:prstGeom prst="roundRect">
            <a:avLst>
              <a:gd fmla="val 16667" name="adj"/>
            </a:avLst>
          </a:prstGeom>
          <a:solidFill>
            <a:srgbClr val="6C0819"/>
          </a:solidFill>
          <a:ln cap="flat" cmpd="sng" w="27200">
            <a:solidFill>
              <a:srgbClr val="000D2C"/>
            </a:solidFill>
            <a:prstDash val="solid"/>
            <a:round/>
            <a:headEnd len="sm" w="sm" type="none"/>
            <a:tailEnd len="sm" w="sm" type="none"/>
          </a:ln>
        </p:spPr>
        <p:txBody>
          <a:bodyPr anchorCtr="0" anchor="ctr" bIns="48950" lIns="97925" spcFirstLastPara="1" rIns="97925" wrap="square" tIns="48950">
            <a:noAutofit/>
          </a:bodyPr>
          <a:lstStyle/>
          <a:p>
            <a:pPr indent="0" lvl="0" marL="0" marR="0" rtl="0" algn="ctr">
              <a:lnSpc>
                <a:spcPct val="100000"/>
              </a:lnSpc>
              <a:spcBef>
                <a:spcPts val="0"/>
              </a:spcBef>
              <a:spcAft>
                <a:spcPts val="0"/>
              </a:spcAft>
              <a:buClr>
                <a:srgbClr val="000000"/>
              </a:buClr>
              <a:buSzPts val="1446"/>
              <a:buFont typeface="Arial"/>
              <a:buNone/>
            </a:pPr>
            <a:r>
              <a:rPr b="0" i="0" lang="sv-SE" sz="1200" u="none" cap="none" strike="noStrike">
                <a:solidFill>
                  <a:srgbClr val="FFFFFF"/>
                </a:solidFill>
                <a:latin typeface="Arial"/>
                <a:ea typeface="Arial"/>
                <a:cs typeface="Arial"/>
                <a:sym typeface="Arial"/>
              </a:rPr>
              <a:t>Combined heat and power with biomass (old)</a:t>
            </a:r>
            <a:endParaRPr b="0" i="0" sz="1200" u="none" cap="none" strike="noStrike">
              <a:solidFill>
                <a:srgbClr val="000000"/>
              </a:solidFill>
              <a:latin typeface="Arial"/>
              <a:ea typeface="Arial"/>
              <a:cs typeface="Arial"/>
              <a:sym typeface="Arial"/>
            </a:endParaRPr>
          </a:p>
        </p:txBody>
      </p:sp>
      <p:cxnSp>
        <p:nvCxnSpPr>
          <p:cNvPr id="237" name="Google Shape;237;g3dc49240aa4_0_132"/>
          <p:cNvCxnSpPr/>
          <p:nvPr/>
        </p:nvCxnSpPr>
        <p:spPr>
          <a:xfrm>
            <a:off x="167822" y="1493412"/>
            <a:ext cx="915300" cy="0"/>
          </a:xfrm>
          <a:prstGeom prst="straightConnector1">
            <a:avLst/>
          </a:prstGeom>
          <a:noFill/>
          <a:ln cap="flat" cmpd="sng" w="30600">
            <a:solidFill>
              <a:srgbClr val="6C0819"/>
            </a:solidFill>
            <a:prstDash val="solid"/>
            <a:round/>
            <a:headEnd len="sm" w="sm" type="none"/>
            <a:tailEnd len="med" w="med" type="triangle"/>
          </a:ln>
          <a:effectLst>
            <a:outerShdw blurRad="42842" rotWithShape="0" dir="5400000" dist="21421">
              <a:srgbClr val="000000">
                <a:alpha val="36470"/>
              </a:srgbClr>
            </a:outerShdw>
          </a:effectLst>
        </p:spPr>
      </p:cxnSp>
      <p:sp>
        <p:nvSpPr>
          <p:cNvPr id="238" name="Google Shape;238;g3dc49240aa4_0_132"/>
          <p:cNvSpPr/>
          <p:nvPr/>
        </p:nvSpPr>
        <p:spPr>
          <a:xfrm>
            <a:off x="1083225" y="1917250"/>
            <a:ext cx="2073300" cy="511800"/>
          </a:xfrm>
          <a:prstGeom prst="roundRect">
            <a:avLst>
              <a:gd fmla="val 16667" name="adj"/>
            </a:avLst>
          </a:prstGeom>
          <a:solidFill>
            <a:srgbClr val="6C0819"/>
          </a:solidFill>
          <a:ln cap="flat" cmpd="sng" w="27200">
            <a:solidFill>
              <a:srgbClr val="000D2C"/>
            </a:solidFill>
            <a:prstDash val="solid"/>
            <a:round/>
            <a:headEnd len="sm" w="sm" type="none"/>
            <a:tailEnd len="sm" w="sm" type="none"/>
          </a:ln>
        </p:spPr>
        <p:txBody>
          <a:bodyPr anchorCtr="0" anchor="ctr" bIns="48950" lIns="97925" spcFirstLastPara="1" rIns="97925" wrap="square" tIns="48950">
            <a:noAutofit/>
          </a:bodyPr>
          <a:lstStyle/>
          <a:p>
            <a:pPr indent="0" lvl="0" marL="0" marR="0" rtl="0" algn="ctr">
              <a:lnSpc>
                <a:spcPct val="100000"/>
              </a:lnSpc>
              <a:spcBef>
                <a:spcPts val="0"/>
              </a:spcBef>
              <a:spcAft>
                <a:spcPts val="0"/>
              </a:spcAft>
              <a:buClr>
                <a:schemeClr val="dk1"/>
              </a:buClr>
              <a:buSzPts val="1446"/>
              <a:buFont typeface="Arial"/>
              <a:buNone/>
            </a:pPr>
            <a:r>
              <a:rPr b="0" i="0" lang="sv-SE" sz="1200" u="none" cap="none" strike="noStrike">
                <a:solidFill>
                  <a:schemeClr val="lt1"/>
                </a:solidFill>
                <a:latin typeface="Arial"/>
                <a:ea typeface="Arial"/>
                <a:cs typeface="Arial"/>
                <a:sym typeface="Arial"/>
              </a:rPr>
              <a:t>Combined heat and power with coal (old)</a:t>
            </a:r>
            <a:endParaRPr b="0" i="0" sz="1200" u="none" cap="none" strike="noStrike">
              <a:solidFill>
                <a:srgbClr val="FFFFFF"/>
              </a:solidFill>
              <a:latin typeface="Arial"/>
              <a:ea typeface="Arial"/>
              <a:cs typeface="Arial"/>
              <a:sym typeface="Arial"/>
            </a:endParaRPr>
          </a:p>
        </p:txBody>
      </p:sp>
      <p:cxnSp>
        <p:nvCxnSpPr>
          <p:cNvPr id="239" name="Google Shape;239;g3dc49240aa4_0_132"/>
          <p:cNvCxnSpPr/>
          <p:nvPr/>
        </p:nvCxnSpPr>
        <p:spPr>
          <a:xfrm>
            <a:off x="167822" y="2160086"/>
            <a:ext cx="915300" cy="0"/>
          </a:xfrm>
          <a:prstGeom prst="straightConnector1">
            <a:avLst/>
          </a:prstGeom>
          <a:noFill/>
          <a:ln cap="flat" cmpd="sng" w="30600">
            <a:solidFill>
              <a:srgbClr val="6C0819"/>
            </a:solidFill>
            <a:prstDash val="solid"/>
            <a:round/>
            <a:headEnd len="sm" w="sm" type="none"/>
            <a:tailEnd len="med" w="med" type="triangle"/>
          </a:ln>
          <a:effectLst>
            <a:outerShdw blurRad="42842" rotWithShape="0" dir="5400000" dist="21421">
              <a:srgbClr val="000000">
                <a:alpha val="36470"/>
              </a:srgbClr>
            </a:outerShdw>
          </a:effectLst>
        </p:spPr>
      </p:cxnSp>
      <p:sp>
        <p:nvSpPr>
          <p:cNvPr id="240" name="Google Shape;240;g3dc49240aa4_0_132"/>
          <p:cNvSpPr/>
          <p:nvPr/>
        </p:nvSpPr>
        <p:spPr>
          <a:xfrm>
            <a:off x="1083225" y="2583926"/>
            <a:ext cx="2073300" cy="511800"/>
          </a:xfrm>
          <a:prstGeom prst="roundRect">
            <a:avLst>
              <a:gd fmla="val 16667" name="adj"/>
            </a:avLst>
          </a:prstGeom>
          <a:solidFill>
            <a:srgbClr val="6C0819"/>
          </a:solidFill>
          <a:ln cap="flat" cmpd="sng" w="27200">
            <a:solidFill>
              <a:srgbClr val="000D2C"/>
            </a:solidFill>
            <a:prstDash val="solid"/>
            <a:round/>
            <a:headEnd len="sm" w="sm" type="none"/>
            <a:tailEnd len="sm" w="sm" type="none"/>
          </a:ln>
        </p:spPr>
        <p:txBody>
          <a:bodyPr anchorCtr="0" anchor="ctr" bIns="48950" lIns="97925" spcFirstLastPara="1" rIns="97925" wrap="square" tIns="48950">
            <a:noAutofit/>
          </a:bodyPr>
          <a:lstStyle/>
          <a:p>
            <a:pPr indent="0" lvl="0" marL="0" marR="0" rtl="0" algn="ctr">
              <a:lnSpc>
                <a:spcPct val="100000"/>
              </a:lnSpc>
              <a:spcBef>
                <a:spcPts val="0"/>
              </a:spcBef>
              <a:spcAft>
                <a:spcPts val="0"/>
              </a:spcAft>
              <a:buClr>
                <a:schemeClr val="dk1"/>
              </a:buClr>
              <a:buSzPts val="1446"/>
              <a:buFont typeface="Arial"/>
              <a:buNone/>
            </a:pPr>
            <a:r>
              <a:rPr b="0" i="0" lang="sv-SE" sz="1200" u="none" cap="none" strike="noStrike">
                <a:solidFill>
                  <a:schemeClr val="lt1"/>
                </a:solidFill>
                <a:latin typeface="Arial"/>
                <a:ea typeface="Arial"/>
                <a:cs typeface="Arial"/>
                <a:sym typeface="Arial"/>
              </a:rPr>
              <a:t>Combined heat and power with geothermal (old)</a:t>
            </a:r>
            <a:endParaRPr b="0" i="0" sz="1200" u="none" cap="none" strike="noStrike">
              <a:solidFill>
                <a:srgbClr val="FFFFFF"/>
              </a:solidFill>
              <a:latin typeface="Arial"/>
              <a:ea typeface="Arial"/>
              <a:cs typeface="Arial"/>
              <a:sym typeface="Arial"/>
            </a:endParaRPr>
          </a:p>
        </p:txBody>
      </p:sp>
      <p:sp>
        <p:nvSpPr>
          <p:cNvPr id="241" name="Google Shape;241;g3dc49240aa4_0_132"/>
          <p:cNvSpPr/>
          <p:nvPr/>
        </p:nvSpPr>
        <p:spPr>
          <a:xfrm>
            <a:off x="1083225" y="3250600"/>
            <a:ext cx="2073300" cy="511800"/>
          </a:xfrm>
          <a:prstGeom prst="roundRect">
            <a:avLst>
              <a:gd fmla="val 16667" name="adj"/>
            </a:avLst>
          </a:prstGeom>
          <a:solidFill>
            <a:srgbClr val="6C0819"/>
          </a:solidFill>
          <a:ln cap="flat" cmpd="sng" w="27200">
            <a:solidFill>
              <a:srgbClr val="000D2C"/>
            </a:solidFill>
            <a:prstDash val="solid"/>
            <a:round/>
            <a:headEnd len="sm" w="sm" type="none"/>
            <a:tailEnd len="sm" w="sm" type="none"/>
          </a:ln>
        </p:spPr>
        <p:txBody>
          <a:bodyPr anchorCtr="0" anchor="ctr" bIns="48950" lIns="97925" spcFirstLastPara="1" rIns="97925" wrap="square" tIns="48950">
            <a:noAutofit/>
          </a:bodyPr>
          <a:lstStyle/>
          <a:p>
            <a:pPr indent="0" lvl="0" marL="0" marR="0" rtl="0" algn="ctr">
              <a:lnSpc>
                <a:spcPct val="100000"/>
              </a:lnSpc>
              <a:spcBef>
                <a:spcPts val="0"/>
              </a:spcBef>
              <a:spcAft>
                <a:spcPts val="0"/>
              </a:spcAft>
              <a:buClr>
                <a:schemeClr val="dk1"/>
              </a:buClr>
              <a:buSzPts val="1446"/>
              <a:buFont typeface="Arial"/>
              <a:buNone/>
            </a:pPr>
            <a:r>
              <a:rPr b="0" i="0" lang="sv-SE" sz="1200" u="none" cap="none" strike="noStrike">
                <a:solidFill>
                  <a:schemeClr val="lt1"/>
                </a:solidFill>
                <a:latin typeface="Arial"/>
                <a:ea typeface="Arial"/>
                <a:cs typeface="Arial"/>
                <a:sym typeface="Arial"/>
              </a:rPr>
              <a:t>Combined heat and power with natural gas (old)</a:t>
            </a:r>
            <a:endParaRPr b="0" i="0" sz="1200" u="none" cap="none" strike="noStrike">
              <a:solidFill>
                <a:srgbClr val="FFFFFF"/>
              </a:solidFill>
              <a:latin typeface="Arial"/>
              <a:ea typeface="Arial"/>
              <a:cs typeface="Arial"/>
              <a:sym typeface="Arial"/>
            </a:endParaRPr>
          </a:p>
        </p:txBody>
      </p:sp>
      <p:cxnSp>
        <p:nvCxnSpPr>
          <p:cNvPr id="242" name="Google Shape;242;g3dc49240aa4_0_132"/>
          <p:cNvCxnSpPr/>
          <p:nvPr/>
        </p:nvCxnSpPr>
        <p:spPr>
          <a:xfrm>
            <a:off x="167822" y="3493435"/>
            <a:ext cx="915300" cy="0"/>
          </a:xfrm>
          <a:prstGeom prst="straightConnector1">
            <a:avLst/>
          </a:prstGeom>
          <a:noFill/>
          <a:ln cap="flat" cmpd="sng" w="30600">
            <a:solidFill>
              <a:srgbClr val="6C0819"/>
            </a:solidFill>
            <a:prstDash val="solid"/>
            <a:round/>
            <a:headEnd len="sm" w="sm" type="none"/>
            <a:tailEnd len="med" w="med" type="triangle"/>
          </a:ln>
          <a:effectLst>
            <a:outerShdw blurRad="42842" rotWithShape="0" dir="5400000" dist="21421">
              <a:srgbClr val="000000">
                <a:alpha val="36470"/>
              </a:srgbClr>
            </a:outerShdw>
          </a:effectLst>
        </p:spPr>
      </p:cxnSp>
      <p:sp>
        <p:nvSpPr>
          <p:cNvPr id="243" name="Google Shape;243;g3dc49240aa4_0_132"/>
          <p:cNvSpPr/>
          <p:nvPr/>
        </p:nvSpPr>
        <p:spPr>
          <a:xfrm>
            <a:off x="1083225" y="3917275"/>
            <a:ext cx="2073300" cy="511800"/>
          </a:xfrm>
          <a:prstGeom prst="roundRect">
            <a:avLst>
              <a:gd fmla="val 16667" name="adj"/>
            </a:avLst>
          </a:prstGeom>
          <a:solidFill>
            <a:srgbClr val="6C0819"/>
          </a:solidFill>
          <a:ln cap="flat" cmpd="sng" w="27200">
            <a:solidFill>
              <a:srgbClr val="000D2C"/>
            </a:solidFill>
            <a:prstDash val="solid"/>
            <a:round/>
            <a:headEnd len="sm" w="sm" type="none"/>
            <a:tailEnd len="sm" w="sm" type="none"/>
          </a:ln>
        </p:spPr>
        <p:txBody>
          <a:bodyPr anchorCtr="0" anchor="ctr" bIns="48950" lIns="97925" spcFirstLastPara="1" rIns="97925" wrap="square" tIns="48950">
            <a:noAutofit/>
          </a:bodyPr>
          <a:lstStyle/>
          <a:p>
            <a:pPr indent="0" lvl="0" marL="0" marR="0" rtl="0" algn="ctr">
              <a:lnSpc>
                <a:spcPct val="100000"/>
              </a:lnSpc>
              <a:spcBef>
                <a:spcPts val="0"/>
              </a:spcBef>
              <a:spcAft>
                <a:spcPts val="0"/>
              </a:spcAft>
              <a:buClr>
                <a:schemeClr val="dk1"/>
              </a:buClr>
              <a:buSzPts val="1446"/>
              <a:buFont typeface="Arial"/>
              <a:buNone/>
            </a:pPr>
            <a:r>
              <a:rPr b="0" i="0" lang="sv-SE" sz="1200" u="none" cap="none" strike="noStrike">
                <a:solidFill>
                  <a:schemeClr val="lt1"/>
                </a:solidFill>
                <a:latin typeface="Arial"/>
                <a:ea typeface="Arial"/>
                <a:cs typeface="Arial"/>
                <a:sym typeface="Arial"/>
              </a:rPr>
              <a:t>Combined heat and power with oil (old)</a:t>
            </a:r>
            <a:endParaRPr b="0" i="0" sz="1200" u="none" cap="none" strike="noStrike">
              <a:solidFill>
                <a:srgbClr val="FFFFFF"/>
              </a:solidFill>
              <a:latin typeface="Arial"/>
              <a:ea typeface="Arial"/>
              <a:cs typeface="Arial"/>
              <a:sym typeface="Arial"/>
            </a:endParaRPr>
          </a:p>
        </p:txBody>
      </p:sp>
      <p:cxnSp>
        <p:nvCxnSpPr>
          <p:cNvPr id="244" name="Google Shape;244;g3dc49240aa4_0_132"/>
          <p:cNvCxnSpPr/>
          <p:nvPr/>
        </p:nvCxnSpPr>
        <p:spPr>
          <a:xfrm>
            <a:off x="3601121" y="1381650"/>
            <a:ext cx="0" cy="2650800"/>
          </a:xfrm>
          <a:prstGeom prst="straightConnector1">
            <a:avLst/>
          </a:prstGeom>
          <a:noFill/>
          <a:ln cap="flat" cmpd="sng" w="40800">
            <a:solidFill>
              <a:srgbClr val="6C0819"/>
            </a:solidFill>
            <a:prstDash val="solid"/>
            <a:round/>
            <a:headEnd len="sm" w="sm" type="none"/>
            <a:tailEnd len="sm" w="sm" type="none"/>
          </a:ln>
          <a:effectLst>
            <a:outerShdw blurRad="42842" rotWithShape="0" dir="5400000" dist="21421">
              <a:srgbClr val="000000">
                <a:alpha val="36470"/>
              </a:srgbClr>
            </a:outerShdw>
          </a:effectLst>
        </p:spPr>
      </p:cxnSp>
      <p:cxnSp>
        <p:nvCxnSpPr>
          <p:cNvPr id="245" name="Google Shape;245;g3dc49240aa4_0_132"/>
          <p:cNvCxnSpPr/>
          <p:nvPr/>
        </p:nvCxnSpPr>
        <p:spPr>
          <a:xfrm rot="10800000">
            <a:off x="3129799" y="1392835"/>
            <a:ext cx="471300" cy="0"/>
          </a:xfrm>
          <a:prstGeom prst="straightConnector1">
            <a:avLst/>
          </a:prstGeom>
          <a:noFill/>
          <a:ln cap="flat" cmpd="sng" w="40800">
            <a:solidFill>
              <a:srgbClr val="6C0819"/>
            </a:solidFill>
            <a:prstDash val="solid"/>
            <a:round/>
            <a:headEnd len="sm" w="sm" type="none"/>
            <a:tailEnd len="sm" w="sm" type="none"/>
          </a:ln>
          <a:effectLst>
            <a:outerShdw blurRad="42842" rotWithShape="0" dir="5400000" dist="21421">
              <a:srgbClr val="000000">
                <a:alpha val="36470"/>
              </a:srgbClr>
            </a:outerShdw>
          </a:effectLst>
        </p:spPr>
      </p:cxnSp>
      <p:cxnSp>
        <p:nvCxnSpPr>
          <p:cNvPr id="246" name="Google Shape;246;g3dc49240aa4_0_132"/>
          <p:cNvCxnSpPr/>
          <p:nvPr/>
        </p:nvCxnSpPr>
        <p:spPr>
          <a:xfrm rot="10800000">
            <a:off x="3129799" y="4045800"/>
            <a:ext cx="471300" cy="0"/>
          </a:xfrm>
          <a:prstGeom prst="straightConnector1">
            <a:avLst/>
          </a:prstGeom>
          <a:noFill/>
          <a:ln cap="flat" cmpd="sng" w="40800">
            <a:solidFill>
              <a:srgbClr val="6C0819"/>
            </a:solidFill>
            <a:prstDash val="solid"/>
            <a:round/>
            <a:headEnd len="sm" w="sm" type="none"/>
            <a:tailEnd len="sm" w="sm" type="none"/>
          </a:ln>
          <a:effectLst>
            <a:outerShdw blurRad="42842" rotWithShape="0" dir="5400000" dist="21421">
              <a:srgbClr val="000000">
                <a:alpha val="36470"/>
              </a:srgbClr>
            </a:outerShdw>
          </a:effectLst>
        </p:spPr>
      </p:cxnSp>
      <p:cxnSp>
        <p:nvCxnSpPr>
          <p:cNvPr id="247" name="Google Shape;247;g3dc49240aa4_0_132"/>
          <p:cNvCxnSpPr/>
          <p:nvPr/>
        </p:nvCxnSpPr>
        <p:spPr>
          <a:xfrm rot="10800000">
            <a:off x="3129799" y="3392219"/>
            <a:ext cx="471300" cy="0"/>
          </a:xfrm>
          <a:prstGeom prst="straightConnector1">
            <a:avLst/>
          </a:prstGeom>
          <a:noFill/>
          <a:ln cap="flat" cmpd="sng" w="40800">
            <a:solidFill>
              <a:srgbClr val="6C0819"/>
            </a:solidFill>
            <a:prstDash val="solid"/>
            <a:round/>
            <a:headEnd len="sm" w="sm" type="none"/>
            <a:tailEnd len="sm" w="sm" type="none"/>
          </a:ln>
          <a:effectLst>
            <a:outerShdw blurRad="42842" rotWithShape="0" dir="5400000" dist="21421">
              <a:srgbClr val="000000">
                <a:alpha val="36470"/>
              </a:srgbClr>
            </a:outerShdw>
          </a:effectLst>
        </p:spPr>
      </p:cxnSp>
      <p:cxnSp>
        <p:nvCxnSpPr>
          <p:cNvPr id="248" name="Google Shape;248;g3dc49240aa4_0_132"/>
          <p:cNvCxnSpPr/>
          <p:nvPr/>
        </p:nvCxnSpPr>
        <p:spPr>
          <a:xfrm rot="10800000">
            <a:off x="3129799" y="2707068"/>
            <a:ext cx="471300" cy="0"/>
          </a:xfrm>
          <a:prstGeom prst="straightConnector1">
            <a:avLst/>
          </a:prstGeom>
          <a:noFill/>
          <a:ln cap="flat" cmpd="sng" w="40800">
            <a:solidFill>
              <a:srgbClr val="6C0819"/>
            </a:solidFill>
            <a:prstDash val="solid"/>
            <a:round/>
            <a:headEnd len="sm" w="sm" type="none"/>
            <a:tailEnd len="sm" w="sm" type="none"/>
          </a:ln>
          <a:effectLst>
            <a:outerShdw blurRad="42842" rotWithShape="0" dir="5400000" dist="21421">
              <a:srgbClr val="000000">
                <a:alpha val="36470"/>
              </a:srgbClr>
            </a:outerShdw>
          </a:effectLst>
        </p:spPr>
      </p:cxnSp>
      <p:cxnSp>
        <p:nvCxnSpPr>
          <p:cNvPr id="249" name="Google Shape;249;g3dc49240aa4_0_132"/>
          <p:cNvCxnSpPr/>
          <p:nvPr/>
        </p:nvCxnSpPr>
        <p:spPr>
          <a:xfrm rot="10800000">
            <a:off x="3129799" y="2058868"/>
            <a:ext cx="471300" cy="0"/>
          </a:xfrm>
          <a:prstGeom prst="straightConnector1">
            <a:avLst/>
          </a:prstGeom>
          <a:noFill/>
          <a:ln cap="flat" cmpd="sng" w="40800">
            <a:solidFill>
              <a:srgbClr val="6C0819"/>
            </a:solidFill>
            <a:prstDash val="solid"/>
            <a:round/>
            <a:headEnd len="sm" w="sm" type="none"/>
            <a:tailEnd len="sm" w="sm" type="none"/>
          </a:ln>
          <a:effectLst>
            <a:outerShdw blurRad="42842" rotWithShape="0" dir="5400000" dist="21421">
              <a:srgbClr val="000000">
                <a:alpha val="36470"/>
              </a:srgbClr>
            </a:outerShdw>
          </a:effectLst>
        </p:spPr>
      </p:cxnSp>
      <p:cxnSp>
        <p:nvCxnSpPr>
          <p:cNvPr id="250" name="Google Shape;250;g3dc49240aa4_0_132"/>
          <p:cNvCxnSpPr/>
          <p:nvPr/>
        </p:nvCxnSpPr>
        <p:spPr>
          <a:xfrm>
            <a:off x="3601086" y="2707078"/>
            <a:ext cx="713700" cy="0"/>
          </a:xfrm>
          <a:prstGeom prst="straightConnector1">
            <a:avLst/>
          </a:prstGeom>
          <a:noFill/>
          <a:ln cap="flat" cmpd="sng" w="30600">
            <a:solidFill>
              <a:srgbClr val="6C0819"/>
            </a:solidFill>
            <a:prstDash val="solid"/>
            <a:round/>
            <a:headEnd len="sm" w="sm" type="none"/>
            <a:tailEnd len="med" w="med" type="triangle"/>
          </a:ln>
          <a:effectLst>
            <a:outerShdw blurRad="42842" rotWithShape="0" dir="5400000" dist="21421">
              <a:srgbClr val="000000">
                <a:alpha val="36470"/>
              </a:srgbClr>
            </a:outerShdw>
          </a:effectLst>
        </p:spPr>
      </p:cxnSp>
      <p:sp>
        <p:nvSpPr>
          <p:cNvPr id="251" name="Google Shape;251;g3dc49240aa4_0_132"/>
          <p:cNvSpPr txBox="1"/>
          <p:nvPr/>
        </p:nvSpPr>
        <p:spPr>
          <a:xfrm>
            <a:off x="288936" y="1196825"/>
            <a:ext cx="673200" cy="296700"/>
          </a:xfrm>
          <a:prstGeom prst="rect">
            <a:avLst/>
          </a:prstGeom>
          <a:noFill/>
          <a:ln>
            <a:noFill/>
          </a:ln>
        </p:spPr>
        <p:txBody>
          <a:bodyPr anchorCtr="0" anchor="t" bIns="48950" lIns="97925" spcFirstLastPara="1" rIns="97925" wrap="square" tIns="48950">
            <a:spAutoFit/>
          </a:bodyPr>
          <a:lstStyle/>
          <a:p>
            <a:pPr indent="0" lvl="0" marL="0" marR="0" rtl="0" algn="ctr">
              <a:lnSpc>
                <a:spcPct val="100000"/>
              </a:lnSpc>
              <a:spcBef>
                <a:spcPts val="0"/>
              </a:spcBef>
              <a:spcAft>
                <a:spcPts val="0"/>
              </a:spcAft>
              <a:buClr>
                <a:srgbClr val="000000"/>
              </a:buClr>
              <a:buSzPts val="1285"/>
              <a:buFont typeface="Arial"/>
              <a:buNone/>
            </a:pPr>
            <a:r>
              <a:rPr b="0" i="0" lang="sv-SE" sz="1285" u="none" cap="none" strike="noStrike">
                <a:solidFill>
                  <a:srgbClr val="000000"/>
                </a:solidFill>
                <a:latin typeface="Arial"/>
                <a:ea typeface="Arial"/>
                <a:cs typeface="Arial"/>
                <a:sym typeface="Arial"/>
              </a:rPr>
              <a:t>A</a:t>
            </a:r>
            <a:endParaRPr b="0" i="0" sz="1499" u="none" cap="none" strike="noStrike">
              <a:solidFill>
                <a:srgbClr val="000000"/>
              </a:solidFill>
              <a:latin typeface="Arial"/>
              <a:ea typeface="Arial"/>
              <a:cs typeface="Arial"/>
              <a:sym typeface="Arial"/>
            </a:endParaRPr>
          </a:p>
        </p:txBody>
      </p:sp>
      <p:sp>
        <p:nvSpPr>
          <p:cNvPr id="252" name="Google Shape;252;g3dc49240aa4_0_132"/>
          <p:cNvSpPr txBox="1"/>
          <p:nvPr/>
        </p:nvSpPr>
        <p:spPr>
          <a:xfrm>
            <a:off x="288936" y="1863499"/>
            <a:ext cx="673200" cy="296700"/>
          </a:xfrm>
          <a:prstGeom prst="rect">
            <a:avLst/>
          </a:prstGeom>
          <a:noFill/>
          <a:ln>
            <a:noFill/>
          </a:ln>
        </p:spPr>
        <p:txBody>
          <a:bodyPr anchorCtr="0" anchor="t" bIns="48950" lIns="97925" spcFirstLastPara="1" rIns="97925" wrap="square" tIns="48950">
            <a:spAutoFit/>
          </a:bodyPr>
          <a:lstStyle/>
          <a:p>
            <a:pPr indent="0" lvl="0" marL="0" marR="0" rtl="0" algn="ctr">
              <a:lnSpc>
                <a:spcPct val="100000"/>
              </a:lnSpc>
              <a:spcBef>
                <a:spcPts val="0"/>
              </a:spcBef>
              <a:spcAft>
                <a:spcPts val="0"/>
              </a:spcAft>
              <a:buClr>
                <a:srgbClr val="000000"/>
              </a:buClr>
              <a:buSzPts val="1285"/>
              <a:buFont typeface="Arial"/>
              <a:buNone/>
            </a:pPr>
            <a:r>
              <a:rPr b="0" i="0" lang="sv-SE" sz="1285" u="none" cap="none" strike="noStrike">
                <a:solidFill>
                  <a:srgbClr val="000000"/>
                </a:solidFill>
                <a:latin typeface="Arial"/>
                <a:ea typeface="Arial"/>
                <a:cs typeface="Arial"/>
                <a:sym typeface="Arial"/>
              </a:rPr>
              <a:t>B</a:t>
            </a:r>
            <a:endParaRPr b="0" i="0" sz="1499" u="none" cap="none" strike="noStrike">
              <a:solidFill>
                <a:srgbClr val="000000"/>
              </a:solidFill>
              <a:latin typeface="Arial"/>
              <a:ea typeface="Arial"/>
              <a:cs typeface="Arial"/>
              <a:sym typeface="Arial"/>
            </a:endParaRPr>
          </a:p>
        </p:txBody>
      </p:sp>
      <p:sp>
        <p:nvSpPr>
          <p:cNvPr id="253" name="Google Shape;253;g3dc49240aa4_0_132"/>
          <p:cNvSpPr txBox="1"/>
          <p:nvPr/>
        </p:nvSpPr>
        <p:spPr>
          <a:xfrm>
            <a:off x="288936" y="3196849"/>
            <a:ext cx="673200" cy="296700"/>
          </a:xfrm>
          <a:prstGeom prst="rect">
            <a:avLst/>
          </a:prstGeom>
          <a:noFill/>
          <a:ln>
            <a:noFill/>
          </a:ln>
        </p:spPr>
        <p:txBody>
          <a:bodyPr anchorCtr="0" anchor="t" bIns="48950" lIns="97925" spcFirstLastPara="1" rIns="97925" wrap="square" tIns="48950">
            <a:spAutoFit/>
          </a:bodyPr>
          <a:lstStyle/>
          <a:p>
            <a:pPr indent="0" lvl="0" marL="0" marR="0" rtl="0" algn="ctr">
              <a:lnSpc>
                <a:spcPct val="100000"/>
              </a:lnSpc>
              <a:spcBef>
                <a:spcPts val="0"/>
              </a:spcBef>
              <a:spcAft>
                <a:spcPts val="0"/>
              </a:spcAft>
              <a:buClr>
                <a:srgbClr val="000000"/>
              </a:buClr>
              <a:buSzPts val="1285"/>
              <a:buFont typeface="Arial"/>
              <a:buNone/>
            </a:pPr>
            <a:r>
              <a:rPr b="0" i="0" lang="sv-SE" sz="1285" u="none" cap="none" strike="noStrike">
                <a:solidFill>
                  <a:srgbClr val="000000"/>
                </a:solidFill>
                <a:latin typeface="Arial"/>
                <a:ea typeface="Arial"/>
                <a:cs typeface="Arial"/>
                <a:sym typeface="Arial"/>
              </a:rPr>
              <a:t>C</a:t>
            </a:r>
            <a:endParaRPr b="0" i="0" sz="1499" u="none" cap="none" strike="noStrike">
              <a:solidFill>
                <a:srgbClr val="000000"/>
              </a:solidFill>
              <a:latin typeface="Arial"/>
              <a:ea typeface="Arial"/>
              <a:cs typeface="Arial"/>
              <a:sym typeface="Arial"/>
            </a:endParaRPr>
          </a:p>
        </p:txBody>
      </p:sp>
      <p:sp>
        <p:nvSpPr>
          <p:cNvPr id="254" name="Google Shape;254;g3dc49240aa4_0_132"/>
          <p:cNvSpPr txBox="1"/>
          <p:nvPr/>
        </p:nvSpPr>
        <p:spPr>
          <a:xfrm>
            <a:off x="3996900" y="2567650"/>
            <a:ext cx="870300" cy="299100"/>
          </a:xfrm>
          <a:prstGeom prst="rect">
            <a:avLst/>
          </a:prstGeom>
          <a:noFill/>
          <a:ln>
            <a:noFill/>
          </a:ln>
        </p:spPr>
        <p:txBody>
          <a:bodyPr anchorCtr="0" anchor="t" bIns="48950" lIns="97925" spcFirstLastPara="1" rIns="97925" wrap="square" tIns="48950">
            <a:spAutoFit/>
          </a:bodyPr>
          <a:lstStyle/>
          <a:p>
            <a:pPr indent="0" lvl="0" marL="0" marR="0" rtl="0" algn="ctr">
              <a:lnSpc>
                <a:spcPct val="100000"/>
              </a:lnSpc>
              <a:spcBef>
                <a:spcPts val="0"/>
              </a:spcBef>
              <a:spcAft>
                <a:spcPts val="0"/>
              </a:spcAft>
              <a:buClr>
                <a:srgbClr val="000000"/>
              </a:buClr>
              <a:buSzPts val="1285"/>
              <a:buFont typeface="Arial"/>
              <a:buNone/>
            </a:pPr>
            <a:r>
              <a:rPr b="0" i="0" lang="sv-SE" sz="1300" u="none" cap="none" strike="noStrike">
                <a:solidFill>
                  <a:srgbClr val="000000"/>
                </a:solidFill>
                <a:latin typeface="Arial"/>
                <a:ea typeface="Arial"/>
                <a:cs typeface="Arial"/>
                <a:sym typeface="Arial"/>
              </a:rPr>
              <a:t>E</a:t>
            </a:r>
            <a:endParaRPr b="0" i="0" sz="1300" u="none" cap="none" strike="noStrike">
              <a:solidFill>
                <a:srgbClr val="000000"/>
              </a:solidFill>
              <a:latin typeface="Arial"/>
              <a:ea typeface="Arial"/>
              <a:cs typeface="Arial"/>
              <a:sym typeface="Arial"/>
            </a:endParaRPr>
          </a:p>
        </p:txBody>
      </p:sp>
      <p:cxnSp>
        <p:nvCxnSpPr>
          <p:cNvPr id="255" name="Google Shape;255;g3dc49240aa4_0_132"/>
          <p:cNvCxnSpPr/>
          <p:nvPr/>
        </p:nvCxnSpPr>
        <p:spPr>
          <a:xfrm>
            <a:off x="167750" y="4160111"/>
            <a:ext cx="915300" cy="0"/>
          </a:xfrm>
          <a:prstGeom prst="straightConnector1">
            <a:avLst/>
          </a:prstGeom>
          <a:noFill/>
          <a:ln cap="flat" cmpd="sng" w="30600">
            <a:solidFill>
              <a:srgbClr val="6C0819"/>
            </a:solidFill>
            <a:prstDash val="solid"/>
            <a:round/>
            <a:headEnd len="sm" w="sm" type="none"/>
            <a:tailEnd len="med" w="med" type="triangle"/>
          </a:ln>
          <a:effectLst>
            <a:outerShdw blurRad="42842" rotWithShape="0" dir="5400000" dist="21421">
              <a:srgbClr val="000000">
                <a:alpha val="36470"/>
              </a:srgbClr>
            </a:outerShdw>
          </a:effectLst>
        </p:spPr>
      </p:cxnSp>
      <p:sp>
        <p:nvSpPr>
          <p:cNvPr id="256" name="Google Shape;256;g3dc49240aa4_0_132"/>
          <p:cNvSpPr txBox="1"/>
          <p:nvPr/>
        </p:nvSpPr>
        <p:spPr>
          <a:xfrm>
            <a:off x="288864" y="3863525"/>
            <a:ext cx="673200" cy="296700"/>
          </a:xfrm>
          <a:prstGeom prst="rect">
            <a:avLst/>
          </a:prstGeom>
          <a:noFill/>
          <a:ln>
            <a:noFill/>
          </a:ln>
        </p:spPr>
        <p:txBody>
          <a:bodyPr anchorCtr="0" anchor="t" bIns="48950" lIns="97925" spcFirstLastPara="1" rIns="97925" wrap="square" tIns="48950">
            <a:spAutoFit/>
          </a:bodyPr>
          <a:lstStyle/>
          <a:p>
            <a:pPr indent="0" lvl="0" marL="0" marR="0" rtl="0" algn="ctr">
              <a:lnSpc>
                <a:spcPct val="100000"/>
              </a:lnSpc>
              <a:spcBef>
                <a:spcPts val="0"/>
              </a:spcBef>
              <a:spcAft>
                <a:spcPts val="0"/>
              </a:spcAft>
              <a:buClr>
                <a:srgbClr val="000000"/>
              </a:buClr>
              <a:buSzPts val="1285"/>
              <a:buFont typeface="Arial"/>
              <a:buNone/>
            </a:pPr>
            <a:r>
              <a:rPr b="0" i="0" lang="sv-SE" sz="1285" u="none" cap="none" strike="noStrike">
                <a:solidFill>
                  <a:srgbClr val="000000"/>
                </a:solidFill>
                <a:latin typeface="Arial"/>
                <a:ea typeface="Arial"/>
                <a:cs typeface="Arial"/>
                <a:sym typeface="Arial"/>
              </a:rPr>
              <a:t>D</a:t>
            </a:r>
            <a:endParaRPr b="0" i="0" sz="1499" u="none" cap="none" strike="noStrike">
              <a:solidFill>
                <a:srgbClr val="000000"/>
              </a:solidFill>
              <a:latin typeface="Arial"/>
              <a:ea typeface="Arial"/>
              <a:cs typeface="Arial"/>
              <a:sym typeface="Arial"/>
            </a:endParaRPr>
          </a:p>
        </p:txBody>
      </p:sp>
      <p:cxnSp>
        <p:nvCxnSpPr>
          <p:cNvPr id="257" name="Google Shape;257;g3dc49240aa4_0_132"/>
          <p:cNvCxnSpPr/>
          <p:nvPr/>
        </p:nvCxnSpPr>
        <p:spPr>
          <a:xfrm>
            <a:off x="3841864" y="1629300"/>
            <a:ext cx="0" cy="2650800"/>
          </a:xfrm>
          <a:prstGeom prst="straightConnector1">
            <a:avLst/>
          </a:prstGeom>
          <a:noFill/>
          <a:ln cap="flat" cmpd="sng" w="19050">
            <a:solidFill>
              <a:srgbClr val="6C0819"/>
            </a:solidFill>
            <a:prstDash val="dash"/>
            <a:round/>
            <a:headEnd len="sm" w="sm" type="none"/>
            <a:tailEnd len="sm" w="sm" type="none"/>
          </a:ln>
          <a:effectLst>
            <a:outerShdw blurRad="42842" rotWithShape="0" dir="5400000" dist="21421">
              <a:srgbClr val="000000">
                <a:alpha val="36470"/>
              </a:srgbClr>
            </a:outerShdw>
          </a:effectLst>
        </p:spPr>
      </p:cxnSp>
      <p:cxnSp>
        <p:nvCxnSpPr>
          <p:cNvPr id="258" name="Google Shape;258;g3dc49240aa4_0_132"/>
          <p:cNvCxnSpPr/>
          <p:nvPr/>
        </p:nvCxnSpPr>
        <p:spPr>
          <a:xfrm rot="10800000">
            <a:off x="3129932" y="1640485"/>
            <a:ext cx="711900" cy="0"/>
          </a:xfrm>
          <a:prstGeom prst="straightConnector1">
            <a:avLst/>
          </a:prstGeom>
          <a:noFill/>
          <a:ln cap="flat" cmpd="sng" w="19050">
            <a:solidFill>
              <a:srgbClr val="6C0819"/>
            </a:solidFill>
            <a:prstDash val="dash"/>
            <a:round/>
            <a:headEnd len="sm" w="sm" type="none"/>
            <a:tailEnd len="sm" w="sm" type="none"/>
          </a:ln>
          <a:effectLst>
            <a:outerShdw blurRad="42842" rotWithShape="0" dir="5400000" dist="21421">
              <a:srgbClr val="000000">
                <a:alpha val="36470"/>
              </a:srgbClr>
            </a:outerShdw>
          </a:effectLst>
        </p:spPr>
      </p:cxnSp>
      <p:cxnSp>
        <p:nvCxnSpPr>
          <p:cNvPr id="259" name="Google Shape;259;g3dc49240aa4_0_132"/>
          <p:cNvCxnSpPr/>
          <p:nvPr/>
        </p:nvCxnSpPr>
        <p:spPr>
          <a:xfrm rot="10800000">
            <a:off x="3129932" y="4293450"/>
            <a:ext cx="711900" cy="0"/>
          </a:xfrm>
          <a:prstGeom prst="straightConnector1">
            <a:avLst/>
          </a:prstGeom>
          <a:noFill/>
          <a:ln cap="flat" cmpd="sng" w="19050">
            <a:solidFill>
              <a:srgbClr val="6C0819"/>
            </a:solidFill>
            <a:prstDash val="dash"/>
            <a:round/>
            <a:headEnd len="sm" w="sm" type="none"/>
            <a:tailEnd len="sm" w="sm" type="none"/>
          </a:ln>
          <a:effectLst>
            <a:outerShdw blurRad="42842" rotWithShape="0" dir="5400000" dist="21421">
              <a:srgbClr val="000000">
                <a:alpha val="36470"/>
              </a:srgbClr>
            </a:outerShdw>
          </a:effectLst>
        </p:spPr>
      </p:cxnSp>
      <p:cxnSp>
        <p:nvCxnSpPr>
          <p:cNvPr id="260" name="Google Shape;260;g3dc49240aa4_0_132"/>
          <p:cNvCxnSpPr/>
          <p:nvPr/>
        </p:nvCxnSpPr>
        <p:spPr>
          <a:xfrm rot="10800000">
            <a:off x="3129932" y="3639869"/>
            <a:ext cx="711900" cy="0"/>
          </a:xfrm>
          <a:prstGeom prst="straightConnector1">
            <a:avLst/>
          </a:prstGeom>
          <a:noFill/>
          <a:ln cap="flat" cmpd="sng" w="19050">
            <a:solidFill>
              <a:srgbClr val="6C0819"/>
            </a:solidFill>
            <a:prstDash val="dash"/>
            <a:round/>
            <a:headEnd len="sm" w="sm" type="none"/>
            <a:tailEnd len="sm" w="sm" type="none"/>
          </a:ln>
          <a:effectLst>
            <a:outerShdw blurRad="42842" rotWithShape="0" dir="5400000" dist="21421">
              <a:srgbClr val="000000">
                <a:alpha val="36470"/>
              </a:srgbClr>
            </a:outerShdw>
          </a:effectLst>
        </p:spPr>
      </p:cxnSp>
      <p:cxnSp>
        <p:nvCxnSpPr>
          <p:cNvPr id="261" name="Google Shape;261;g3dc49240aa4_0_132"/>
          <p:cNvCxnSpPr/>
          <p:nvPr/>
        </p:nvCxnSpPr>
        <p:spPr>
          <a:xfrm rot="10800000">
            <a:off x="3129932" y="2954718"/>
            <a:ext cx="711900" cy="0"/>
          </a:xfrm>
          <a:prstGeom prst="straightConnector1">
            <a:avLst/>
          </a:prstGeom>
          <a:noFill/>
          <a:ln cap="flat" cmpd="sng" w="19050">
            <a:solidFill>
              <a:srgbClr val="6C0819"/>
            </a:solidFill>
            <a:prstDash val="dash"/>
            <a:round/>
            <a:headEnd len="sm" w="sm" type="none"/>
            <a:tailEnd len="sm" w="sm" type="none"/>
          </a:ln>
          <a:effectLst>
            <a:outerShdw blurRad="42842" rotWithShape="0" dir="5400000" dist="21421">
              <a:srgbClr val="000000">
                <a:alpha val="36470"/>
              </a:srgbClr>
            </a:outerShdw>
          </a:effectLst>
        </p:spPr>
      </p:cxnSp>
      <p:cxnSp>
        <p:nvCxnSpPr>
          <p:cNvPr id="262" name="Google Shape;262;g3dc49240aa4_0_132"/>
          <p:cNvCxnSpPr/>
          <p:nvPr/>
        </p:nvCxnSpPr>
        <p:spPr>
          <a:xfrm rot="10800000">
            <a:off x="3129932" y="2306518"/>
            <a:ext cx="711900" cy="0"/>
          </a:xfrm>
          <a:prstGeom prst="straightConnector1">
            <a:avLst/>
          </a:prstGeom>
          <a:noFill/>
          <a:ln cap="flat" cmpd="sng" w="19050">
            <a:solidFill>
              <a:srgbClr val="6C0819"/>
            </a:solidFill>
            <a:prstDash val="dash"/>
            <a:round/>
            <a:headEnd len="sm" w="sm" type="none"/>
            <a:tailEnd len="sm" w="sm" type="none"/>
          </a:ln>
          <a:effectLst>
            <a:outerShdw blurRad="42842" rotWithShape="0" dir="5400000" dist="21421">
              <a:srgbClr val="000000">
                <a:alpha val="36470"/>
              </a:srgbClr>
            </a:outerShdw>
          </a:effectLst>
        </p:spPr>
      </p:cxnSp>
      <p:cxnSp>
        <p:nvCxnSpPr>
          <p:cNvPr id="263" name="Google Shape;263;g3dc49240aa4_0_132"/>
          <p:cNvCxnSpPr/>
          <p:nvPr/>
        </p:nvCxnSpPr>
        <p:spPr>
          <a:xfrm>
            <a:off x="3758675" y="2954725"/>
            <a:ext cx="1384800" cy="0"/>
          </a:xfrm>
          <a:prstGeom prst="straightConnector1">
            <a:avLst/>
          </a:prstGeom>
          <a:noFill/>
          <a:ln cap="flat" cmpd="sng" w="19050">
            <a:solidFill>
              <a:srgbClr val="6C0819"/>
            </a:solidFill>
            <a:prstDash val="dash"/>
            <a:round/>
            <a:headEnd len="sm" w="sm" type="none"/>
            <a:tailEnd len="med" w="med" type="triangle"/>
          </a:ln>
          <a:effectLst>
            <a:outerShdw blurRad="42842" rotWithShape="0" dir="5400000" dist="21421">
              <a:srgbClr val="000000">
                <a:alpha val="36470"/>
              </a:srgbClr>
            </a:outerShdw>
          </a:effectLst>
        </p:spPr>
      </p:cxnSp>
      <p:sp>
        <p:nvSpPr>
          <p:cNvPr id="264" name="Google Shape;264;g3dc49240aa4_0_132"/>
          <p:cNvSpPr txBox="1"/>
          <p:nvPr/>
        </p:nvSpPr>
        <p:spPr>
          <a:xfrm>
            <a:off x="4338877" y="2815283"/>
            <a:ext cx="1874700" cy="299100"/>
          </a:xfrm>
          <a:prstGeom prst="rect">
            <a:avLst/>
          </a:prstGeom>
          <a:noFill/>
          <a:ln>
            <a:noFill/>
          </a:ln>
        </p:spPr>
        <p:txBody>
          <a:bodyPr anchorCtr="0" anchor="t" bIns="48950" lIns="97925" spcFirstLastPara="1" rIns="97925" wrap="square" tIns="48950">
            <a:spAutoFit/>
          </a:bodyPr>
          <a:lstStyle/>
          <a:p>
            <a:pPr indent="0" lvl="0" marL="0" marR="0" rtl="0" algn="ctr">
              <a:lnSpc>
                <a:spcPct val="100000"/>
              </a:lnSpc>
              <a:spcBef>
                <a:spcPts val="0"/>
              </a:spcBef>
              <a:spcAft>
                <a:spcPts val="0"/>
              </a:spcAft>
              <a:buClr>
                <a:srgbClr val="000000"/>
              </a:buClr>
              <a:buSzPts val="1285"/>
              <a:buFont typeface="Arial"/>
              <a:buNone/>
            </a:pPr>
            <a:r>
              <a:rPr b="0" i="0" lang="sv-SE" sz="1300" u="none" cap="none" strike="noStrike">
                <a:solidFill>
                  <a:srgbClr val="000000"/>
                </a:solidFill>
                <a:latin typeface="Arial"/>
                <a:ea typeface="Arial"/>
                <a:cs typeface="Arial"/>
                <a:sym typeface="Arial"/>
              </a:rPr>
              <a:t>F</a:t>
            </a:r>
            <a:endParaRPr b="0" i="0" sz="1300" u="none" cap="none" strike="noStrike">
              <a:solidFill>
                <a:srgbClr val="000000"/>
              </a:solidFill>
              <a:latin typeface="Arial"/>
              <a:ea typeface="Arial"/>
              <a:cs typeface="Arial"/>
              <a:sym typeface="Arial"/>
            </a:endParaRPr>
          </a:p>
        </p:txBody>
      </p:sp>
      <p:sp>
        <p:nvSpPr>
          <p:cNvPr id="265" name="Google Shape;265;g3dc49240aa4_0_132"/>
          <p:cNvSpPr txBox="1"/>
          <p:nvPr/>
        </p:nvSpPr>
        <p:spPr>
          <a:xfrm>
            <a:off x="879625" y="4725575"/>
            <a:ext cx="2962200" cy="1493100"/>
          </a:xfrm>
          <a:prstGeom prst="rect">
            <a:avLst/>
          </a:prstGeom>
          <a:noFill/>
          <a:ln cap="flat" cmpd="sng" w="28575">
            <a:solidFill>
              <a:srgbClr val="910C22"/>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1" i="0" lang="sv-SE" sz="1300" u="none" cap="none" strike="noStrike">
                <a:solidFill>
                  <a:srgbClr val="000000"/>
                </a:solidFill>
                <a:latin typeface="Arial"/>
                <a:ea typeface="Arial"/>
                <a:cs typeface="Arial"/>
                <a:sym typeface="Arial"/>
              </a:rPr>
              <a:t>Commodity Key </a:t>
            </a:r>
            <a:endParaRPr b="0" i="0" sz="13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00"/>
              <a:buFont typeface="Arial"/>
              <a:buNone/>
            </a:pPr>
            <a:r>
              <a:rPr b="0" i="0" lang="sv-SE" sz="1300" u="none" cap="none" strike="noStrike">
                <a:solidFill>
                  <a:srgbClr val="000000"/>
                </a:solidFill>
                <a:latin typeface="Arial"/>
                <a:ea typeface="Arial"/>
                <a:cs typeface="Arial"/>
                <a:sym typeface="Arial"/>
              </a:rPr>
              <a:t>A = Processed biomass</a:t>
            </a:r>
            <a:endParaRPr b="0" i="0" sz="13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00"/>
              <a:buFont typeface="Arial"/>
              <a:buNone/>
            </a:pPr>
            <a:r>
              <a:rPr b="0" i="0" lang="sv-SE" sz="1300" u="none" cap="none" strike="noStrike">
                <a:solidFill>
                  <a:srgbClr val="000000"/>
                </a:solidFill>
                <a:latin typeface="Arial"/>
                <a:ea typeface="Arial"/>
                <a:cs typeface="Arial"/>
                <a:sym typeface="Arial"/>
              </a:rPr>
              <a:t>B = </a:t>
            </a:r>
            <a:r>
              <a:rPr b="0" i="0" lang="sv-SE" sz="1300" u="none" cap="none" strike="noStrike">
                <a:solidFill>
                  <a:schemeClr val="dk1"/>
                </a:solidFill>
                <a:latin typeface="Arial"/>
                <a:ea typeface="Arial"/>
                <a:cs typeface="Arial"/>
                <a:sym typeface="Arial"/>
              </a:rPr>
              <a:t>Processed coal</a:t>
            </a:r>
            <a:endParaRPr b="0" i="0" sz="13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00"/>
              <a:buFont typeface="Arial"/>
              <a:buNone/>
            </a:pPr>
            <a:r>
              <a:rPr b="0" i="0" lang="sv-SE" sz="1300" u="none" cap="none" strike="noStrike">
                <a:solidFill>
                  <a:srgbClr val="000000"/>
                </a:solidFill>
                <a:latin typeface="Arial"/>
                <a:ea typeface="Arial"/>
                <a:cs typeface="Arial"/>
                <a:sym typeface="Arial"/>
              </a:rPr>
              <a:t>C = </a:t>
            </a:r>
            <a:r>
              <a:rPr b="0" i="0" lang="sv-SE" sz="1300" u="none" cap="none" strike="noStrike">
                <a:solidFill>
                  <a:schemeClr val="dk1"/>
                </a:solidFill>
                <a:latin typeface="Arial"/>
                <a:ea typeface="Arial"/>
                <a:cs typeface="Arial"/>
                <a:sym typeface="Arial"/>
              </a:rPr>
              <a:t>Processed n</a:t>
            </a:r>
            <a:r>
              <a:rPr b="0" i="0" lang="sv-SE" sz="1300" u="none" cap="none" strike="noStrike">
                <a:solidFill>
                  <a:srgbClr val="000000"/>
                </a:solidFill>
                <a:latin typeface="Arial"/>
                <a:ea typeface="Arial"/>
                <a:cs typeface="Arial"/>
                <a:sym typeface="Arial"/>
              </a:rPr>
              <a:t>atural gas</a:t>
            </a:r>
            <a:endParaRPr b="0" i="0" sz="13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00"/>
              <a:buFont typeface="Arial"/>
              <a:buNone/>
            </a:pPr>
            <a:r>
              <a:rPr b="0" i="0" lang="sv-SE" sz="1300" u="none" cap="none" strike="noStrike">
                <a:solidFill>
                  <a:srgbClr val="000000"/>
                </a:solidFill>
                <a:latin typeface="Arial"/>
                <a:ea typeface="Arial"/>
                <a:cs typeface="Arial"/>
                <a:sym typeface="Arial"/>
              </a:rPr>
              <a:t>D = </a:t>
            </a:r>
            <a:r>
              <a:rPr b="0" i="0" lang="sv-SE" sz="1300" u="none" cap="none" strike="noStrike">
                <a:solidFill>
                  <a:schemeClr val="dk1"/>
                </a:solidFill>
                <a:latin typeface="Arial"/>
                <a:ea typeface="Arial"/>
                <a:cs typeface="Arial"/>
                <a:sym typeface="Arial"/>
              </a:rPr>
              <a:t>Processed oil</a:t>
            </a:r>
            <a:endParaRPr b="0" i="0" sz="13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00"/>
              <a:buFont typeface="Arial"/>
              <a:buNone/>
            </a:pPr>
            <a:r>
              <a:rPr b="0" i="0" lang="sv-SE" sz="1300" u="none" cap="none" strike="noStrike">
                <a:solidFill>
                  <a:schemeClr val="dk1"/>
                </a:solidFill>
                <a:latin typeface="Arial"/>
                <a:ea typeface="Arial"/>
                <a:cs typeface="Arial"/>
                <a:sym typeface="Arial"/>
              </a:rPr>
              <a:t>E = Electricity</a:t>
            </a:r>
            <a:endParaRPr b="0" i="0" sz="13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00"/>
              <a:buFont typeface="Arial"/>
              <a:buNone/>
            </a:pPr>
            <a:r>
              <a:rPr b="0" i="0" lang="sv-SE" sz="1300" u="none" cap="none" strike="noStrike">
                <a:solidFill>
                  <a:schemeClr val="dk1"/>
                </a:solidFill>
                <a:latin typeface="Arial"/>
                <a:ea typeface="Arial"/>
                <a:cs typeface="Arial"/>
                <a:sym typeface="Arial"/>
              </a:rPr>
              <a:t>F = Heat</a:t>
            </a:r>
            <a:endParaRPr b="0" i="0" sz="1300" u="none" cap="none" strike="noStrike">
              <a:solidFill>
                <a:schemeClr val="dk1"/>
              </a:solidFill>
              <a:latin typeface="Arial"/>
              <a:ea typeface="Arial"/>
              <a:cs typeface="Arial"/>
              <a:sym typeface="Arial"/>
            </a:endParaRPr>
          </a:p>
        </p:txBody>
      </p:sp>
      <p:sp>
        <p:nvSpPr>
          <p:cNvPr id="266" name="Google Shape;266;g3dc49240aa4_0_132"/>
          <p:cNvSpPr txBox="1"/>
          <p:nvPr/>
        </p:nvSpPr>
        <p:spPr>
          <a:xfrm>
            <a:off x="11798300" y="6565900"/>
            <a:ext cx="393600" cy="292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fld id="{00000000-1234-1234-1234-123412341234}" type="slidenum">
              <a:rPr b="1" i="0" lang="sv-SE" sz="1000" u="none" cap="none" strike="noStrike">
                <a:solidFill>
                  <a:schemeClr val="lt1"/>
                </a:solidFill>
                <a:latin typeface="Arial"/>
                <a:ea typeface="Arial"/>
                <a:cs typeface="Arial"/>
                <a:sym typeface="Arial"/>
              </a:rPr>
              <a:t>‹#›</a:t>
            </a:fld>
            <a:endParaRPr b="1" i="0" sz="1000" u="none" cap="none" strike="noStrike">
              <a:solidFill>
                <a:schemeClr val="lt1"/>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id="272" name="Google Shape;272;g3dc49240aa4_0_169"/>
          <p:cNvSpPr txBox="1"/>
          <p:nvPr/>
        </p:nvSpPr>
        <p:spPr>
          <a:xfrm>
            <a:off x="468000" y="288000"/>
            <a:ext cx="11304900" cy="684000"/>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rgbClr val="000000"/>
              </a:buClr>
              <a:buSzPts val="4400"/>
              <a:buFont typeface="Arial"/>
              <a:buNone/>
            </a:pPr>
            <a:r>
              <a:rPr b="1" i="0" lang="sv-SE" sz="2800" u="none" cap="none" strike="noStrike">
                <a:solidFill>
                  <a:srgbClr val="FF0000"/>
                </a:solidFill>
                <a:latin typeface="Arial"/>
                <a:ea typeface="Arial"/>
                <a:cs typeface="Arial"/>
                <a:sym typeface="Arial"/>
              </a:rPr>
              <a:t>Power Generation – Future investments</a:t>
            </a:r>
            <a:endParaRPr b="1" i="0" sz="2800" u="none" cap="none" strike="noStrike">
              <a:solidFill>
                <a:srgbClr val="FF0000"/>
              </a:solidFill>
              <a:latin typeface="Arial"/>
              <a:ea typeface="Arial"/>
              <a:cs typeface="Arial"/>
              <a:sym typeface="Arial"/>
            </a:endParaRPr>
          </a:p>
        </p:txBody>
      </p:sp>
      <p:sp>
        <p:nvSpPr>
          <p:cNvPr id="273" name="Google Shape;273;g3dc49240aa4_0_169"/>
          <p:cNvSpPr txBox="1"/>
          <p:nvPr/>
        </p:nvSpPr>
        <p:spPr>
          <a:xfrm>
            <a:off x="5477281" y="3986324"/>
            <a:ext cx="5958600" cy="1082700"/>
          </a:xfrm>
          <a:prstGeom prst="rect">
            <a:avLst/>
          </a:prstGeom>
          <a:noFill/>
          <a:ln>
            <a:noFill/>
          </a:ln>
        </p:spPr>
        <p:txBody>
          <a:bodyPr anchorCtr="0" anchor="t" bIns="45700" lIns="91425" spcFirstLastPara="1" rIns="91425" wrap="square" tIns="45700">
            <a:spAutoFit/>
          </a:bodyPr>
          <a:lstStyle/>
          <a:p>
            <a:pPr indent="-317500" lvl="0" marL="457200" marR="0" rtl="0" algn="l">
              <a:lnSpc>
                <a:spcPct val="100000"/>
              </a:lnSpc>
              <a:spcBef>
                <a:spcPts val="1000"/>
              </a:spcBef>
              <a:spcAft>
                <a:spcPts val="0"/>
              </a:spcAft>
              <a:buClr>
                <a:schemeClr val="dk1"/>
              </a:buClr>
              <a:buSzPts val="1400"/>
              <a:buFont typeface="Arial"/>
              <a:buChar char="❑"/>
            </a:pPr>
            <a:r>
              <a:rPr b="0" i="0" lang="sv-SE" sz="1400" u="none" cap="none" strike="noStrike">
                <a:solidFill>
                  <a:schemeClr val="dk1"/>
                </a:solidFill>
                <a:highlight>
                  <a:schemeClr val="lt1"/>
                </a:highlight>
                <a:latin typeface="Arial"/>
                <a:ea typeface="Arial"/>
                <a:cs typeface="Arial"/>
                <a:sym typeface="Arial"/>
              </a:rPr>
              <a:t>New investments in the power sector are decided based on the optimisation of economics under given constraints. </a:t>
            </a:r>
            <a:endParaRPr b="0" i="0" sz="1400" u="none" cap="none" strike="noStrike">
              <a:solidFill>
                <a:schemeClr val="dk1"/>
              </a:solidFill>
              <a:highlight>
                <a:schemeClr val="lt1"/>
              </a:highlight>
              <a:latin typeface="Arial"/>
              <a:ea typeface="Arial"/>
              <a:cs typeface="Arial"/>
              <a:sym typeface="Arial"/>
            </a:endParaRPr>
          </a:p>
          <a:p>
            <a:pPr indent="-317500" lvl="0" marL="457200" marR="0" rtl="0" algn="l">
              <a:lnSpc>
                <a:spcPct val="100000"/>
              </a:lnSpc>
              <a:spcBef>
                <a:spcPts val="1000"/>
              </a:spcBef>
              <a:spcAft>
                <a:spcPts val="0"/>
              </a:spcAft>
              <a:buClr>
                <a:schemeClr val="dk1"/>
              </a:buClr>
              <a:buSzPts val="1400"/>
              <a:buFont typeface="Arial"/>
              <a:buChar char="❑"/>
            </a:pPr>
            <a:r>
              <a:rPr b="0" i="0" lang="sv-SE" sz="1400" u="none" cap="none" strike="noStrike">
                <a:solidFill>
                  <a:schemeClr val="dk1"/>
                </a:solidFill>
                <a:highlight>
                  <a:schemeClr val="lt1"/>
                </a:highlight>
                <a:latin typeface="Arial"/>
                <a:ea typeface="Arial"/>
                <a:cs typeface="Arial"/>
                <a:sym typeface="Arial"/>
              </a:rPr>
              <a:t>The techno-economic characteristics of future power/CHP plants should be determined based on data collection.</a:t>
            </a:r>
            <a:endParaRPr b="0" i="0" sz="1400" u="none" cap="none" strike="noStrike">
              <a:solidFill>
                <a:schemeClr val="dk1"/>
              </a:solidFill>
              <a:highlight>
                <a:schemeClr val="lt1"/>
              </a:highlight>
              <a:latin typeface="Arial"/>
              <a:ea typeface="Arial"/>
              <a:cs typeface="Arial"/>
              <a:sym typeface="Arial"/>
            </a:endParaRPr>
          </a:p>
        </p:txBody>
      </p:sp>
      <p:sp>
        <p:nvSpPr>
          <p:cNvPr id="274" name="Google Shape;274;g3dc49240aa4_0_169"/>
          <p:cNvSpPr/>
          <p:nvPr/>
        </p:nvSpPr>
        <p:spPr>
          <a:xfrm>
            <a:off x="7495681" y="1336025"/>
            <a:ext cx="1921800" cy="474300"/>
          </a:xfrm>
          <a:prstGeom prst="roundRect">
            <a:avLst>
              <a:gd fmla="val 16667" name="adj"/>
            </a:avLst>
          </a:prstGeom>
          <a:solidFill>
            <a:srgbClr val="6C0819"/>
          </a:solidFill>
          <a:ln cap="flat" cmpd="sng" w="25200">
            <a:solidFill>
              <a:srgbClr val="000D2C"/>
            </a:solidFill>
            <a:prstDash val="solid"/>
            <a:round/>
            <a:headEnd len="sm" w="sm" type="none"/>
            <a:tailEnd len="sm" w="sm" type="none"/>
          </a:ln>
        </p:spPr>
        <p:txBody>
          <a:bodyPr anchorCtr="0" anchor="ctr" bIns="45375" lIns="90775" spcFirstLastPara="1" rIns="90775" wrap="square" tIns="45375">
            <a:noAutofit/>
          </a:bodyPr>
          <a:lstStyle/>
          <a:p>
            <a:pPr indent="0" lvl="0" marL="0" marR="0" rtl="0" algn="ctr">
              <a:lnSpc>
                <a:spcPct val="100000"/>
              </a:lnSpc>
              <a:spcBef>
                <a:spcPts val="0"/>
              </a:spcBef>
              <a:spcAft>
                <a:spcPts val="0"/>
              </a:spcAft>
              <a:buClr>
                <a:srgbClr val="000000"/>
              </a:buClr>
              <a:buSzPts val="1340"/>
              <a:buFont typeface="Arial"/>
              <a:buNone/>
            </a:pPr>
            <a:r>
              <a:rPr b="0" i="0" lang="sv-SE" sz="1112" u="none" cap="none" strike="noStrike">
                <a:solidFill>
                  <a:srgbClr val="FFFFFF"/>
                </a:solidFill>
                <a:latin typeface="Arial"/>
                <a:ea typeface="Arial"/>
                <a:cs typeface="Arial"/>
                <a:sym typeface="Arial"/>
              </a:rPr>
              <a:t>Combined heat and power with coal</a:t>
            </a:r>
            <a:endParaRPr b="0" i="0" sz="1112" u="none" cap="none" strike="noStrike">
              <a:solidFill>
                <a:srgbClr val="000000"/>
              </a:solidFill>
              <a:latin typeface="Arial"/>
              <a:ea typeface="Arial"/>
              <a:cs typeface="Arial"/>
              <a:sym typeface="Arial"/>
            </a:endParaRPr>
          </a:p>
        </p:txBody>
      </p:sp>
      <p:cxnSp>
        <p:nvCxnSpPr>
          <p:cNvPr id="275" name="Google Shape;275;g3dc49240aa4_0_169"/>
          <p:cNvCxnSpPr/>
          <p:nvPr/>
        </p:nvCxnSpPr>
        <p:spPr>
          <a:xfrm>
            <a:off x="6647221" y="1561103"/>
            <a:ext cx="848400" cy="0"/>
          </a:xfrm>
          <a:prstGeom prst="straightConnector1">
            <a:avLst/>
          </a:prstGeom>
          <a:noFill/>
          <a:ln cap="flat" cmpd="sng" w="28350">
            <a:solidFill>
              <a:srgbClr val="6C0819"/>
            </a:solidFill>
            <a:prstDash val="solid"/>
            <a:round/>
            <a:headEnd len="sm" w="sm" type="none"/>
            <a:tailEnd len="med" w="med" type="triangle"/>
          </a:ln>
          <a:effectLst>
            <a:outerShdw blurRad="39709" rotWithShape="0" dir="5400000" dist="19854">
              <a:srgbClr val="000000">
                <a:alpha val="36470"/>
              </a:srgbClr>
            </a:outerShdw>
          </a:effectLst>
        </p:spPr>
      </p:cxnSp>
      <p:sp>
        <p:nvSpPr>
          <p:cNvPr id="276" name="Google Shape;276;g3dc49240aa4_0_169"/>
          <p:cNvSpPr/>
          <p:nvPr/>
        </p:nvSpPr>
        <p:spPr>
          <a:xfrm>
            <a:off x="7495681" y="1953946"/>
            <a:ext cx="1921800" cy="474300"/>
          </a:xfrm>
          <a:prstGeom prst="roundRect">
            <a:avLst>
              <a:gd fmla="val 16667" name="adj"/>
            </a:avLst>
          </a:prstGeom>
          <a:solidFill>
            <a:srgbClr val="6C0819"/>
          </a:solidFill>
          <a:ln cap="flat" cmpd="sng" w="25200">
            <a:solidFill>
              <a:srgbClr val="000D2C"/>
            </a:solidFill>
            <a:prstDash val="solid"/>
            <a:round/>
            <a:headEnd len="sm" w="sm" type="none"/>
            <a:tailEnd len="sm" w="sm" type="none"/>
          </a:ln>
        </p:spPr>
        <p:txBody>
          <a:bodyPr anchorCtr="0" anchor="ctr" bIns="45375" lIns="90775" spcFirstLastPara="1" rIns="90775" wrap="square" tIns="45375">
            <a:noAutofit/>
          </a:bodyPr>
          <a:lstStyle/>
          <a:p>
            <a:pPr indent="0" lvl="0" marL="0" marR="0" rtl="0" algn="ctr">
              <a:lnSpc>
                <a:spcPct val="100000"/>
              </a:lnSpc>
              <a:spcBef>
                <a:spcPts val="0"/>
              </a:spcBef>
              <a:spcAft>
                <a:spcPts val="0"/>
              </a:spcAft>
              <a:buClr>
                <a:schemeClr val="dk1"/>
              </a:buClr>
              <a:buSzPts val="1340"/>
              <a:buFont typeface="Arial"/>
              <a:buNone/>
            </a:pPr>
            <a:r>
              <a:rPr b="0" i="0" lang="sv-SE" sz="1112" u="none" cap="none" strike="noStrike">
                <a:solidFill>
                  <a:schemeClr val="lt1"/>
                </a:solidFill>
                <a:latin typeface="Arial"/>
                <a:ea typeface="Arial"/>
                <a:cs typeface="Arial"/>
                <a:sym typeface="Arial"/>
              </a:rPr>
              <a:t>Combined heat and power with coal and CCS</a:t>
            </a:r>
            <a:endParaRPr b="0" i="0" sz="1112" u="none" cap="none" strike="noStrike">
              <a:solidFill>
                <a:srgbClr val="FFFFFF"/>
              </a:solidFill>
              <a:latin typeface="Arial"/>
              <a:ea typeface="Arial"/>
              <a:cs typeface="Arial"/>
              <a:sym typeface="Arial"/>
            </a:endParaRPr>
          </a:p>
        </p:txBody>
      </p:sp>
      <p:cxnSp>
        <p:nvCxnSpPr>
          <p:cNvPr id="277" name="Google Shape;277;g3dc49240aa4_0_169"/>
          <p:cNvCxnSpPr/>
          <p:nvPr/>
        </p:nvCxnSpPr>
        <p:spPr>
          <a:xfrm>
            <a:off x="6647221" y="2179024"/>
            <a:ext cx="848400" cy="0"/>
          </a:xfrm>
          <a:prstGeom prst="straightConnector1">
            <a:avLst/>
          </a:prstGeom>
          <a:noFill/>
          <a:ln cap="flat" cmpd="sng" w="28350">
            <a:solidFill>
              <a:srgbClr val="6C0819"/>
            </a:solidFill>
            <a:prstDash val="solid"/>
            <a:round/>
            <a:headEnd len="sm" w="sm" type="none"/>
            <a:tailEnd len="med" w="med" type="triangle"/>
          </a:ln>
          <a:effectLst>
            <a:outerShdw blurRad="39709" rotWithShape="0" dir="5400000" dist="19854">
              <a:srgbClr val="000000">
                <a:alpha val="36470"/>
              </a:srgbClr>
            </a:outerShdw>
          </a:effectLst>
        </p:spPr>
      </p:cxnSp>
      <p:sp>
        <p:nvSpPr>
          <p:cNvPr id="278" name="Google Shape;278;g3dc49240aa4_0_169"/>
          <p:cNvSpPr/>
          <p:nvPr/>
        </p:nvSpPr>
        <p:spPr>
          <a:xfrm>
            <a:off x="7495681" y="2822170"/>
            <a:ext cx="1921800" cy="474300"/>
          </a:xfrm>
          <a:prstGeom prst="roundRect">
            <a:avLst>
              <a:gd fmla="val 16667" name="adj"/>
            </a:avLst>
          </a:prstGeom>
          <a:solidFill>
            <a:srgbClr val="6C0819"/>
          </a:solidFill>
          <a:ln cap="flat" cmpd="sng" w="25200">
            <a:solidFill>
              <a:srgbClr val="000D2C"/>
            </a:solidFill>
            <a:prstDash val="solid"/>
            <a:round/>
            <a:headEnd len="sm" w="sm" type="none"/>
            <a:tailEnd len="sm" w="sm" type="none"/>
          </a:ln>
        </p:spPr>
        <p:txBody>
          <a:bodyPr anchorCtr="0" anchor="ctr" bIns="45375" lIns="90775" spcFirstLastPara="1" rIns="90775" wrap="square" tIns="45375">
            <a:noAutofit/>
          </a:bodyPr>
          <a:lstStyle/>
          <a:p>
            <a:pPr indent="0" lvl="0" marL="0" marR="0" rtl="0" algn="ctr">
              <a:lnSpc>
                <a:spcPct val="100000"/>
              </a:lnSpc>
              <a:spcBef>
                <a:spcPts val="0"/>
              </a:spcBef>
              <a:spcAft>
                <a:spcPts val="0"/>
              </a:spcAft>
              <a:buClr>
                <a:schemeClr val="dk1"/>
              </a:buClr>
              <a:buSzPts val="1340"/>
              <a:buFont typeface="Arial"/>
              <a:buNone/>
            </a:pPr>
            <a:r>
              <a:rPr b="0" i="0" lang="sv-SE" sz="1112" u="none" cap="none" strike="noStrike">
                <a:solidFill>
                  <a:schemeClr val="lt1"/>
                </a:solidFill>
                <a:latin typeface="Arial"/>
                <a:ea typeface="Arial"/>
                <a:cs typeface="Arial"/>
                <a:sym typeface="Arial"/>
              </a:rPr>
              <a:t>Combined heat and power with natural gas</a:t>
            </a:r>
            <a:endParaRPr b="0" i="0" sz="1112" u="none" cap="none" strike="noStrike">
              <a:solidFill>
                <a:srgbClr val="FFFFFF"/>
              </a:solidFill>
              <a:latin typeface="Arial"/>
              <a:ea typeface="Arial"/>
              <a:cs typeface="Arial"/>
              <a:sym typeface="Arial"/>
            </a:endParaRPr>
          </a:p>
        </p:txBody>
      </p:sp>
      <p:cxnSp>
        <p:nvCxnSpPr>
          <p:cNvPr id="279" name="Google Shape;279;g3dc49240aa4_0_169"/>
          <p:cNvCxnSpPr/>
          <p:nvPr/>
        </p:nvCxnSpPr>
        <p:spPr>
          <a:xfrm>
            <a:off x="6647221" y="3047247"/>
            <a:ext cx="848400" cy="0"/>
          </a:xfrm>
          <a:prstGeom prst="straightConnector1">
            <a:avLst/>
          </a:prstGeom>
          <a:noFill/>
          <a:ln cap="flat" cmpd="sng" w="28350">
            <a:solidFill>
              <a:srgbClr val="6C0819"/>
            </a:solidFill>
            <a:prstDash val="solid"/>
            <a:round/>
            <a:headEnd len="sm" w="sm" type="none"/>
            <a:tailEnd len="med" w="med" type="triangle"/>
          </a:ln>
          <a:effectLst>
            <a:outerShdw blurRad="39709" rotWithShape="0" dir="5400000" dist="19854">
              <a:srgbClr val="000000">
                <a:alpha val="36470"/>
              </a:srgbClr>
            </a:outerShdw>
          </a:effectLst>
        </p:spPr>
      </p:cxnSp>
      <p:sp>
        <p:nvSpPr>
          <p:cNvPr id="280" name="Google Shape;280;g3dc49240aa4_0_169"/>
          <p:cNvSpPr/>
          <p:nvPr/>
        </p:nvSpPr>
        <p:spPr>
          <a:xfrm>
            <a:off x="7495681" y="3440091"/>
            <a:ext cx="1921800" cy="474300"/>
          </a:xfrm>
          <a:prstGeom prst="roundRect">
            <a:avLst>
              <a:gd fmla="val 16667" name="adj"/>
            </a:avLst>
          </a:prstGeom>
          <a:solidFill>
            <a:srgbClr val="6C0819"/>
          </a:solidFill>
          <a:ln cap="flat" cmpd="sng" w="25200">
            <a:solidFill>
              <a:srgbClr val="000D2C"/>
            </a:solidFill>
            <a:prstDash val="solid"/>
            <a:round/>
            <a:headEnd len="sm" w="sm" type="none"/>
            <a:tailEnd len="sm" w="sm" type="none"/>
          </a:ln>
        </p:spPr>
        <p:txBody>
          <a:bodyPr anchorCtr="0" anchor="ctr" bIns="45375" lIns="90775" spcFirstLastPara="1" rIns="90775" wrap="square" tIns="45375">
            <a:noAutofit/>
          </a:bodyPr>
          <a:lstStyle/>
          <a:p>
            <a:pPr indent="0" lvl="0" marL="0" marR="0" rtl="0" algn="ctr">
              <a:lnSpc>
                <a:spcPct val="100000"/>
              </a:lnSpc>
              <a:spcBef>
                <a:spcPts val="0"/>
              </a:spcBef>
              <a:spcAft>
                <a:spcPts val="0"/>
              </a:spcAft>
              <a:buClr>
                <a:schemeClr val="dk1"/>
              </a:buClr>
              <a:buSzPts val="1340"/>
              <a:buFont typeface="Arial"/>
              <a:buNone/>
            </a:pPr>
            <a:r>
              <a:rPr b="0" i="0" lang="sv-SE" sz="1112" u="none" cap="none" strike="noStrike">
                <a:solidFill>
                  <a:schemeClr val="lt1"/>
                </a:solidFill>
                <a:latin typeface="Arial"/>
                <a:ea typeface="Arial"/>
                <a:cs typeface="Arial"/>
                <a:sym typeface="Arial"/>
              </a:rPr>
              <a:t>Combined heat and power with natural gas and CCS</a:t>
            </a:r>
            <a:endParaRPr b="0" i="0" sz="1112" u="none" cap="none" strike="noStrike">
              <a:solidFill>
                <a:srgbClr val="FFFFFF"/>
              </a:solidFill>
              <a:latin typeface="Arial"/>
              <a:ea typeface="Arial"/>
              <a:cs typeface="Arial"/>
              <a:sym typeface="Arial"/>
            </a:endParaRPr>
          </a:p>
        </p:txBody>
      </p:sp>
      <p:cxnSp>
        <p:nvCxnSpPr>
          <p:cNvPr id="281" name="Google Shape;281;g3dc49240aa4_0_169"/>
          <p:cNvCxnSpPr/>
          <p:nvPr/>
        </p:nvCxnSpPr>
        <p:spPr>
          <a:xfrm>
            <a:off x="9829444" y="1448686"/>
            <a:ext cx="0" cy="2121600"/>
          </a:xfrm>
          <a:prstGeom prst="straightConnector1">
            <a:avLst/>
          </a:prstGeom>
          <a:noFill/>
          <a:ln cap="flat" cmpd="sng" w="37825">
            <a:solidFill>
              <a:srgbClr val="6C0819"/>
            </a:solidFill>
            <a:prstDash val="solid"/>
            <a:round/>
            <a:headEnd len="sm" w="sm" type="none"/>
            <a:tailEnd len="sm" w="sm" type="none"/>
          </a:ln>
          <a:effectLst>
            <a:outerShdw blurRad="39709" rotWithShape="0" dir="5400000" dist="19854">
              <a:srgbClr val="000000">
                <a:alpha val="36470"/>
              </a:srgbClr>
            </a:outerShdw>
          </a:effectLst>
        </p:spPr>
      </p:cxnSp>
      <p:cxnSp>
        <p:nvCxnSpPr>
          <p:cNvPr id="282" name="Google Shape;282;g3dc49240aa4_0_169"/>
          <p:cNvCxnSpPr/>
          <p:nvPr/>
        </p:nvCxnSpPr>
        <p:spPr>
          <a:xfrm rot="10800000">
            <a:off x="9392624" y="1467882"/>
            <a:ext cx="436800" cy="0"/>
          </a:xfrm>
          <a:prstGeom prst="straightConnector1">
            <a:avLst/>
          </a:prstGeom>
          <a:noFill/>
          <a:ln cap="flat" cmpd="sng" w="37825">
            <a:solidFill>
              <a:srgbClr val="6C0819"/>
            </a:solidFill>
            <a:prstDash val="solid"/>
            <a:round/>
            <a:headEnd len="sm" w="sm" type="none"/>
            <a:tailEnd len="sm" w="sm" type="none"/>
          </a:ln>
          <a:effectLst>
            <a:outerShdw blurRad="39709" rotWithShape="0" dir="5400000" dist="19854">
              <a:srgbClr val="000000">
                <a:alpha val="36470"/>
              </a:srgbClr>
            </a:outerShdw>
          </a:effectLst>
        </p:spPr>
      </p:cxnSp>
      <p:cxnSp>
        <p:nvCxnSpPr>
          <p:cNvPr id="283" name="Google Shape;283;g3dc49240aa4_0_169"/>
          <p:cNvCxnSpPr/>
          <p:nvPr/>
        </p:nvCxnSpPr>
        <p:spPr>
          <a:xfrm rot="10800000">
            <a:off x="9392624" y="3559217"/>
            <a:ext cx="436800" cy="0"/>
          </a:xfrm>
          <a:prstGeom prst="straightConnector1">
            <a:avLst/>
          </a:prstGeom>
          <a:noFill/>
          <a:ln cap="flat" cmpd="sng" w="37825">
            <a:solidFill>
              <a:srgbClr val="6C0819"/>
            </a:solidFill>
            <a:prstDash val="solid"/>
            <a:round/>
            <a:headEnd len="sm" w="sm" type="none"/>
            <a:tailEnd len="sm" w="sm" type="none"/>
          </a:ln>
          <a:effectLst>
            <a:outerShdw blurRad="39709" rotWithShape="0" dir="5400000" dist="19854">
              <a:srgbClr val="000000">
                <a:alpha val="36470"/>
              </a:srgbClr>
            </a:outerShdw>
          </a:effectLst>
        </p:spPr>
      </p:cxnSp>
      <p:cxnSp>
        <p:nvCxnSpPr>
          <p:cNvPr id="284" name="Google Shape;284;g3dc49240aa4_0_169"/>
          <p:cNvCxnSpPr/>
          <p:nvPr/>
        </p:nvCxnSpPr>
        <p:spPr>
          <a:xfrm rot="10800000">
            <a:off x="9392624" y="2953432"/>
            <a:ext cx="436800" cy="0"/>
          </a:xfrm>
          <a:prstGeom prst="straightConnector1">
            <a:avLst/>
          </a:prstGeom>
          <a:noFill/>
          <a:ln cap="flat" cmpd="sng" w="37825">
            <a:solidFill>
              <a:srgbClr val="6C0819"/>
            </a:solidFill>
            <a:prstDash val="solid"/>
            <a:round/>
            <a:headEnd len="sm" w="sm" type="none"/>
            <a:tailEnd len="sm" w="sm" type="none"/>
          </a:ln>
          <a:effectLst>
            <a:outerShdw blurRad="39709" rotWithShape="0" dir="5400000" dist="19854">
              <a:srgbClr val="000000">
                <a:alpha val="36470"/>
              </a:srgbClr>
            </a:outerShdw>
          </a:effectLst>
        </p:spPr>
      </p:cxnSp>
      <p:cxnSp>
        <p:nvCxnSpPr>
          <p:cNvPr id="285" name="Google Shape;285;g3dc49240aa4_0_169"/>
          <p:cNvCxnSpPr/>
          <p:nvPr/>
        </p:nvCxnSpPr>
        <p:spPr>
          <a:xfrm rot="10800000">
            <a:off x="9392624" y="2085208"/>
            <a:ext cx="436800" cy="0"/>
          </a:xfrm>
          <a:prstGeom prst="straightConnector1">
            <a:avLst/>
          </a:prstGeom>
          <a:noFill/>
          <a:ln cap="flat" cmpd="sng" w="37825">
            <a:solidFill>
              <a:srgbClr val="6C0819"/>
            </a:solidFill>
            <a:prstDash val="solid"/>
            <a:round/>
            <a:headEnd len="sm" w="sm" type="none"/>
            <a:tailEnd len="sm" w="sm" type="none"/>
          </a:ln>
          <a:effectLst>
            <a:outerShdw blurRad="39709" rotWithShape="0" dir="5400000" dist="19854">
              <a:srgbClr val="000000">
                <a:alpha val="36470"/>
              </a:srgbClr>
            </a:outerShdw>
          </a:effectLst>
        </p:spPr>
      </p:cxnSp>
      <p:cxnSp>
        <p:nvCxnSpPr>
          <p:cNvPr id="286" name="Google Shape;286;g3dc49240aa4_0_169"/>
          <p:cNvCxnSpPr/>
          <p:nvPr/>
        </p:nvCxnSpPr>
        <p:spPr>
          <a:xfrm>
            <a:off x="9829435" y="2620845"/>
            <a:ext cx="661500" cy="0"/>
          </a:xfrm>
          <a:prstGeom prst="straightConnector1">
            <a:avLst/>
          </a:prstGeom>
          <a:noFill/>
          <a:ln cap="flat" cmpd="sng" w="28350">
            <a:solidFill>
              <a:srgbClr val="6C0819"/>
            </a:solidFill>
            <a:prstDash val="solid"/>
            <a:round/>
            <a:headEnd len="sm" w="sm" type="none"/>
            <a:tailEnd len="med" w="med" type="triangle"/>
          </a:ln>
          <a:effectLst>
            <a:outerShdw blurRad="39709" rotWithShape="0" dir="5400000" dist="19854">
              <a:srgbClr val="000000">
                <a:alpha val="36470"/>
              </a:srgbClr>
            </a:outerShdw>
          </a:effectLst>
        </p:spPr>
      </p:cxnSp>
      <p:sp>
        <p:nvSpPr>
          <p:cNvPr id="287" name="Google Shape;287;g3dc49240aa4_0_169"/>
          <p:cNvSpPr txBox="1"/>
          <p:nvPr/>
        </p:nvSpPr>
        <p:spPr>
          <a:xfrm>
            <a:off x="6214376" y="1539172"/>
            <a:ext cx="436800" cy="275100"/>
          </a:xfrm>
          <a:prstGeom prst="rect">
            <a:avLst/>
          </a:prstGeom>
          <a:noFill/>
          <a:ln>
            <a:noFill/>
          </a:ln>
        </p:spPr>
        <p:txBody>
          <a:bodyPr anchorCtr="0" anchor="t" bIns="45375" lIns="90775" spcFirstLastPara="1" rIns="90775" wrap="square" tIns="45375">
            <a:spAutoFit/>
          </a:bodyPr>
          <a:lstStyle/>
          <a:p>
            <a:pPr indent="0" lvl="0" marL="0" marR="0" rtl="0" algn="ctr">
              <a:lnSpc>
                <a:spcPct val="100000"/>
              </a:lnSpc>
              <a:spcBef>
                <a:spcPts val="0"/>
              </a:spcBef>
              <a:spcAft>
                <a:spcPts val="0"/>
              </a:spcAft>
              <a:buClr>
                <a:srgbClr val="000000"/>
              </a:buClr>
              <a:buSzPts val="1191"/>
              <a:buFont typeface="Arial"/>
              <a:buNone/>
            </a:pPr>
            <a:r>
              <a:rPr b="0" i="0" lang="sv-SE" sz="1191" u="none" cap="none" strike="noStrike">
                <a:solidFill>
                  <a:srgbClr val="000000"/>
                </a:solidFill>
                <a:latin typeface="Arial"/>
                <a:ea typeface="Arial"/>
                <a:cs typeface="Arial"/>
                <a:sym typeface="Arial"/>
              </a:rPr>
              <a:t>H</a:t>
            </a:r>
            <a:endParaRPr b="0" i="0" sz="1389" u="none" cap="none" strike="noStrike">
              <a:solidFill>
                <a:srgbClr val="000000"/>
              </a:solidFill>
              <a:latin typeface="Arial"/>
              <a:ea typeface="Arial"/>
              <a:cs typeface="Arial"/>
              <a:sym typeface="Arial"/>
            </a:endParaRPr>
          </a:p>
        </p:txBody>
      </p:sp>
      <p:sp>
        <p:nvSpPr>
          <p:cNvPr id="288" name="Google Shape;288;g3dc49240aa4_0_169"/>
          <p:cNvSpPr txBox="1"/>
          <p:nvPr/>
        </p:nvSpPr>
        <p:spPr>
          <a:xfrm>
            <a:off x="10196303" y="2491613"/>
            <a:ext cx="806700" cy="276900"/>
          </a:xfrm>
          <a:prstGeom prst="rect">
            <a:avLst/>
          </a:prstGeom>
          <a:noFill/>
          <a:ln>
            <a:noFill/>
          </a:ln>
        </p:spPr>
        <p:txBody>
          <a:bodyPr anchorCtr="0" anchor="t" bIns="45375" lIns="90775" spcFirstLastPara="1" rIns="90775" wrap="square" tIns="45375">
            <a:spAutoFit/>
          </a:bodyPr>
          <a:lstStyle/>
          <a:p>
            <a:pPr indent="0" lvl="0" marL="0" marR="0" rtl="0" algn="ctr">
              <a:lnSpc>
                <a:spcPct val="100000"/>
              </a:lnSpc>
              <a:spcBef>
                <a:spcPts val="0"/>
              </a:spcBef>
              <a:spcAft>
                <a:spcPts val="0"/>
              </a:spcAft>
              <a:buClr>
                <a:srgbClr val="000000"/>
              </a:buClr>
              <a:buSzPts val="1191"/>
              <a:buFont typeface="Arial"/>
              <a:buNone/>
            </a:pPr>
            <a:r>
              <a:rPr b="0" i="0" lang="sv-SE" sz="1204" u="none" cap="none" strike="noStrike">
                <a:solidFill>
                  <a:srgbClr val="000000"/>
                </a:solidFill>
                <a:latin typeface="Arial"/>
                <a:ea typeface="Arial"/>
                <a:cs typeface="Arial"/>
                <a:sym typeface="Arial"/>
              </a:rPr>
              <a:t>F</a:t>
            </a:r>
            <a:endParaRPr b="0" i="0" sz="1204" u="none" cap="none" strike="noStrike">
              <a:solidFill>
                <a:srgbClr val="000000"/>
              </a:solidFill>
              <a:latin typeface="Arial"/>
              <a:ea typeface="Arial"/>
              <a:cs typeface="Arial"/>
              <a:sym typeface="Arial"/>
            </a:endParaRPr>
          </a:p>
        </p:txBody>
      </p:sp>
      <p:cxnSp>
        <p:nvCxnSpPr>
          <p:cNvPr id="289" name="Google Shape;289;g3dc49240aa4_0_169"/>
          <p:cNvCxnSpPr/>
          <p:nvPr/>
        </p:nvCxnSpPr>
        <p:spPr>
          <a:xfrm>
            <a:off x="6647155" y="3665169"/>
            <a:ext cx="848400" cy="0"/>
          </a:xfrm>
          <a:prstGeom prst="straightConnector1">
            <a:avLst/>
          </a:prstGeom>
          <a:noFill/>
          <a:ln cap="flat" cmpd="sng" w="28350">
            <a:solidFill>
              <a:srgbClr val="6C0819"/>
            </a:solidFill>
            <a:prstDash val="solid"/>
            <a:round/>
            <a:headEnd len="sm" w="sm" type="none"/>
            <a:tailEnd len="med" w="med" type="triangle"/>
          </a:ln>
          <a:effectLst>
            <a:outerShdw blurRad="39709" rotWithShape="0" dir="5400000" dist="19854">
              <a:srgbClr val="000000">
                <a:alpha val="36470"/>
              </a:srgbClr>
            </a:outerShdw>
          </a:effectLst>
        </p:spPr>
      </p:cxnSp>
      <p:cxnSp>
        <p:nvCxnSpPr>
          <p:cNvPr id="290" name="Google Shape;290;g3dc49240aa4_0_169"/>
          <p:cNvCxnSpPr/>
          <p:nvPr/>
        </p:nvCxnSpPr>
        <p:spPr>
          <a:xfrm>
            <a:off x="10052592" y="1698571"/>
            <a:ext cx="0" cy="2078100"/>
          </a:xfrm>
          <a:prstGeom prst="straightConnector1">
            <a:avLst/>
          </a:prstGeom>
          <a:noFill/>
          <a:ln cap="flat" cmpd="sng" w="17650">
            <a:solidFill>
              <a:srgbClr val="6C0819"/>
            </a:solidFill>
            <a:prstDash val="dash"/>
            <a:round/>
            <a:headEnd len="sm" w="sm" type="none"/>
            <a:tailEnd len="sm" w="sm" type="none"/>
          </a:ln>
          <a:effectLst>
            <a:outerShdw blurRad="39709" rotWithShape="0" dir="5400000" dist="19854">
              <a:srgbClr val="000000">
                <a:alpha val="36470"/>
              </a:srgbClr>
            </a:outerShdw>
          </a:effectLst>
        </p:spPr>
      </p:cxnSp>
      <p:cxnSp>
        <p:nvCxnSpPr>
          <p:cNvPr id="291" name="Google Shape;291;g3dc49240aa4_0_169"/>
          <p:cNvCxnSpPr/>
          <p:nvPr/>
        </p:nvCxnSpPr>
        <p:spPr>
          <a:xfrm rot="10800000">
            <a:off x="9392852" y="1697421"/>
            <a:ext cx="659700" cy="0"/>
          </a:xfrm>
          <a:prstGeom prst="straightConnector1">
            <a:avLst/>
          </a:prstGeom>
          <a:noFill/>
          <a:ln cap="flat" cmpd="sng" w="17650">
            <a:solidFill>
              <a:srgbClr val="6C0819"/>
            </a:solidFill>
            <a:prstDash val="dash"/>
            <a:round/>
            <a:headEnd len="sm" w="sm" type="none"/>
            <a:tailEnd len="sm" w="sm" type="none"/>
          </a:ln>
          <a:effectLst>
            <a:outerShdw blurRad="39709" rotWithShape="0" dir="5400000" dist="19854">
              <a:srgbClr val="000000">
                <a:alpha val="36470"/>
              </a:srgbClr>
            </a:outerShdw>
          </a:effectLst>
        </p:spPr>
      </p:cxnSp>
      <p:cxnSp>
        <p:nvCxnSpPr>
          <p:cNvPr id="292" name="Google Shape;292;g3dc49240aa4_0_169"/>
          <p:cNvCxnSpPr/>
          <p:nvPr/>
        </p:nvCxnSpPr>
        <p:spPr>
          <a:xfrm rot="10800000">
            <a:off x="9392852" y="3182972"/>
            <a:ext cx="659700" cy="0"/>
          </a:xfrm>
          <a:prstGeom prst="straightConnector1">
            <a:avLst/>
          </a:prstGeom>
          <a:noFill/>
          <a:ln cap="flat" cmpd="sng" w="17650">
            <a:solidFill>
              <a:srgbClr val="6C0819"/>
            </a:solidFill>
            <a:prstDash val="dash"/>
            <a:round/>
            <a:headEnd len="sm" w="sm" type="none"/>
            <a:tailEnd len="sm" w="sm" type="none"/>
          </a:ln>
          <a:effectLst>
            <a:outerShdw blurRad="39709" rotWithShape="0" dir="5400000" dist="19854">
              <a:srgbClr val="000000">
                <a:alpha val="36470"/>
              </a:srgbClr>
            </a:outerShdw>
          </a:effectLst>
        </p:spPr>
      </p:cxnSp>
      <p:cxnSp>
        <p:nvCxnSpPr>
          <p:cNvPr id="293" name="Google Shape;293;g3dc49240aa4_0_169"/>
          <p:cNvCxnSpPr/>
          <p:nvPr/>
        </p:nvCxnSpPr>
        <p:spPr>
          <a:xfrm rot="10800000">
            <a:off x="9392852" y="2314748"/>
            <a:ext cx="659700" cy="0"/>
          </a:xfrm>
          <a:prstGeom prst="straightConnector1">
            <a:avLst/>
          </a:prstGeom>
          <a:noFill/>
          <a:ln cap="flat" cmpd="sng" w="17650">
            <a:solidFill>
              <a:srgbClr val="6C0819"/>
            </a:solidFill>
            <a:prstDash val="dash"/>
            <a:round/>
            <a:headEnd len="sm" w="sm" type="none"/>
            <a:tailEnd len="sm" w="sm" type="none"/>
          </a:ln>
          <a:effectLst>
            <a:outerShdw blurRad="39709" rotWithShape="0" dir="5400000" dist="19854">
              <a:srgbClr val="000000">
                <a:alpha val="36470"/>
              </a:srgbClr>
            </a:outerShdw>
          </a:effectLst>
        </p:spPr>
      </p:cxnSp>
      <p:cxnSp>
        <p:nvCxnSpPr>
          <p:cNvPr id="294" name="Google Shape;294;g3dc49240aa4_0_169"/>
          <p:cNvCxnSpPr>
            <a:stCxn id="295" idx="1"/>
          </p:cNvCxnSpPr>
          <p:nvPr/>
        </p:nvCxnSpPr>
        <p:spPr>
          <a:xfrm flipH="1" rot="10800000">
            <a:off x="10052571" y="2857749"/>
            <a:ext cx="822900" cy="9600"/>
          </a:xfrm>
          <a:prstGeom prst="straightConnector1">
            <a:avLst/>
          </a:prstGeom>
          <a:noFill/>
          <a:ln cap="flat" cmpd="sng" w="17650">
            <a:solidFill>
              <a:srgbClr val="6C0819"/>
            </a:solidFill>
            <a:prstDash val="dash"/>
            <a:round/>
            <a:headEnd len="sm" w="sm" type="none"/>
            <a:tailEnd len="med" w="med" type="triangle"/>
          </a:ln>
          <a:effectLst>
            <a:outerShdw blurRad="39709" rotWithShape="0" dir="5400000" dist="19854">
              <a:srgbClr val="000000">
                <a:alpha val="36470"/>
              </a:srgbClr>
            </a:outerShdw>
          </a:effectLst>
        </p:spPr>
      </p:cxnSp>
      <p:sp>
        <p:nvSpPr>
          <p:cNvPr id="295" name="Google Shape;295;g3dc49240aa4_0_169"/>
          <p:cNvSpPr txBox="1"/>
          <p:nvPr/>
        </p:nvSpPr>
        <p:spPr>
          <a:xfrm>
            <a:off x="10052571" y="2728899"/>
            <a:ext cx="1737600" cy="276900"/>
          </a:xfrm>
          <a:prstGeom prst="rect">
            <a:avLst/>
          </a:prstGeom>
          <a:noFill/>
          <a:ln>
            <a:noFill/>
          </a:ln>
        </p:spPr>
        <p:txBody>
          <a:bodyPr anchorCtr="0" anchor="t" bIns="45375" lIns="90775" spcFirstLastPara="1" rIns="90775" wrap="square" tIns="45375">
            <a:spAutoFit/>
          </a:bodyPr>
          <a:lstStyle/>
          <a:p>
            <a:pPr indent="0" lvl="0" marL="0" marR="0" rtl="0" algn="ctr">
              <a:lnSpc>
                <a:spcPct val="100000"/>
              </a:lnSpc>
              <a:spcBef>
                <a:spcPts val="0"/>
              </a:spcBef>
              <a:spcAft>
                <a:spcPts val="0"/>
              </a:spcAft>
              <a:buClr>
                <a:srgbClr val="000000"/>
              </a:buClr>
              <a:buSzPts val="1191"/>
              <a:buFont typeface="Arial"/>
              <a:buNone/>
            </a:pPr>
            <a:r>
              <a:rPr b="0" i="0" lang="sv-SE" sz="1204" u="none" cap="none" strike="noStrike">
                <a:solidFill>
                  <a:srgbClr val="000000"/>
                </a:solidFill>
                <a:latin typeface="Arial"/>
                <a:ea typeface="Arial"/>
                <a:cs typeface="Arial"/>
                <a:sym typeface="Arial"/>
              </a:rPr>
              <a:t>  G</a:t>
            </a:r>
            <a:endParaRPr b="0" i="0" sz="1204" u="none" cap="none" strike="noStrike">
              <a:solidFill>
                <a:srgbClr val="000000"/>
              </a:solidFill>
              <a:latin typeface="Arial"/>
              <a:ea typeface="Arial"/>
              <a:cs typeface="Arial"/>
              <a:sym typeface="Arial"/>
            </a:endParaRPr>
          </a:p>
        </p:txBody>
      </p:sp>
      <p:cxnSp>
        <p:nvCxnSpPr>
          <p:cNvPr id="296" name="Google Shape;296;g3dc49240aa4_0_169"/>
          <p:cNvCxnSpPr/>
          <p:nvPr/>
        </p:nvCxnSpPr>
        <p:spPr>
          <a:xfrm rot="10800000">
            <a:off x="9392852" y="3730335"/>
            <a:ext cx="659700" cy="0"/>
          </a:xfrm>
          <a:prstGeom prst="straightConnector1">
            <a:avLst/>
          </a:prstGeom>
          <a:noFill/>
          <a:ln cap="flat" cmpd="sng" w="17650">
            <a:solidFill>
              <a:srgbClr val="6C0819"/>
            </a:solidFill>
            <a:prstDash val="dash"/>
            <a:round/>
            <a:headEnd len="sm" w="sm" type="none"/>
            <a:tailEnd len="sm" w="sm" type="none"/>
          </a:ln>
          <a:effectLst>
            <a:outerShdw blurRad="39709" rotWithShape="0" dir="5400000" dist="19854">
              <a:srgbClr val="000000">
                <a:alpha val="36470"/>
              </a:srgbClr>
            </a:outerShdw>
          </a:effectLst>
        </p:spPr>
      </p:cxnSp>
      <p:cxnSp>
        <p:nvCxnSpPr>
          <p:cNvPr id="297" name="Google Shape;297;g3dc49240aa4_0_169"/>
          <p:cNvCxnSpPr/>
          <p:nvPr/>
        </p:nvCxnSpPr>
        <p:spPr>
          <a:xfrm>
            <a:off x="6651206" y="1540400"/>
            <a:ext cx="0" cy="658200"/>
          </a:xfrm>
          <a:prstGeom prst="straightConnector1">
            <a:avLst/>
          </a:prstGeom>
          <a:noFill/>
          <a:ln cap="flat" cmpd="sng" w="35325">
            <a:solidFill>
              <a:srgbClr val="6C0819"/>
            </a:solidFill>
            <a:prstDash val="solid"/>
            <a:round/>
            <a:headEnd len="sm" w="sm" type="none"/>
            <a:tailEnd len="sm" w="sm" type="none"/>
          </a:ln>
          <a:effectLst>
            <a:outerShdw blurRad="39709" rotWithShape="0" dir="5400000" dist="19854">
              <a:srgbClr val="000000">
                <a:alpha val="36470"/>
              </a:srgbClr>
            </a:outerShdw>
          </a:effectLst>
        </p:spPr>
      </p:cxnSp>
      <p:cxnSp>
        <p:nvCxnSpPr>
          <p:cNvPr id="298" name="Google Shape;298;g3dc49240aa4_0_169"/>
          <p:cNvCxnSpPr/>
          <p:nvPr/>
        </p:nvCxnSpPr>
        <p:spPr>
          <a:xfrm rot="10800000">
            <a:off x="6214409" y="1810391"/>
            <a:ext cx="436800" cy="0"/>
          </a:xfrm>
          <a:prstGeom prst="straightConnector1">
            <a:avLst/>
          </a:prstGeom>
          <a:noFill/>
          <a:ln cap="flat" cmpd="sng" w="37825">
            <a:solidFill>
              <a:srgbClr val="6C0819"/>
            </a:solidFill>
            <a:prstDash val="solid"/>
            <a:round/>
            <a:headEnd len="sm" w="sm" type="none"/>
            <a:tailEnd len="sm" w="sm" type="none"/>
          </a:ln>
          <a:effectLst>
            <a:outerShdw blurRad="39709" rotWithShape="0" dir="5400000" dist="19854">
              <a:srgbClr val="000000">
                <a:alpha val="36470"/>
              </a:srgbClr>
            </a:outerShdw>
          </a:effectLst>
        </p:spPr>
      </p:cxnSp>
      <p:cxnSp>
        <p:nvCxnSpPr>
          <p:cNvPr id="299" name="Google Shape;299;g3dc49240aa4_0_169"/>
          <p:cNvCxnSpPr/>
          <p:nvPr/>
        </p:nvCxnSpPr>
        <p:spPr>
          <a:xfrm>
            <a:off x="6651206" y="3029580"/>
            <a:ext cx="0" cy="658200"/>
          </a:xfrm>
          <a:prstGeom prst="straightConnector1">
            <a:avLst/>
          </a:prstGeom>
          <a:noFill/>
          <a:ln cap="flat" cmpd="sng" w="35325">
            <a:solidFill>
              <a:srgbClr val="6C0819"/>
            </a:solidFill>
            <a:prstDash val="solid"/>
            <a:round/>
            <a:headEnd len="sm" w="sm" type="none"/>
            <a:tailEnd len="sm" w="sm" type="none"/>
          </a:ln>
          <a:effectLst>
            <a:outerShdw blurRad="39709" rotWithShape="0" dir="5400000" dist="19854">
              <a:srgbClr val="000000">
                <a:alpha val="36470"/>
              </a:srgbClr>
            </a:outerShdw>
          </a:effectLst>
        </p:spPr>
      </p:cxnSp>
      <p:sp>
        <p:nvSpPr>
          <p:cNvPr id="300" name="Google Shape;300;g3dc49240aa4_0_169"/>
          <p:cNvSpPr txBox="1"/>
          <p:nvPr/>
        </p:nvSpPr>
        <p:spPr>
          <a:xfrm>
            <a:off x="6214376" y="3045476"/>
            <a:ext cx="436800" cy="275100"/>
          </a:xfrm>
          <a:prstGeom prst="rect">
            <a:avLst/>
          </a:prstGeom>
          <a:noFill/>
          <a:ln>
            <a:noFill/>
          </a:ln>
        </p:spPr>
        <p:txBody>
          <a:bodyPr anchorCtr="0" anchor="t" bIns="45375" lIns="90775" spcFirstLastPara="1" rIns="90775" wrap="square" tIns="45375">
            <a:spAutoFit/>
          </a:bodyPr>
          <a:lstStyle/>
          <a:p>
            <a:pPr indent="0" lvl="0" marL="0" marR="0" rtl="0" algn="ctr">
              <a:lnSpc>
                <a:spcPct val="100000"/>
              </a:lnSpc>
              <a:spcBef>
                <a:spcPts val="0"/>
              </a:spcBef>
              <a:spcAft>
                <a:spcPts val="0"/>
              </a:spcAft>
              <a:buClr>
                <a:srgbClr val="000000"/>
              </a:buClr>
              <a:buSzPts val="1191"/>
              <a:buFont typeface="Arial"/>
              <a:buNone/>
            </a:pPr>
            <a:r>
              <a:rPr b="0" i="0" lang="sv-SE" sz="1191" u="none" cap="none" strike="noStrike">
                <a:solidFill>
                  <a:srgbClr val="000000"/>
                </a:solidFill>
                <a:latin typeface="Arial"/>
                <a:ea typeface="Arial"/>
                <a:cs typeface="Arial"/>
                <a:sym typeface="Arial"/>
              </a:rPr>
              <a:t>D</a:t>
            </a:r>
            <a:endParaRPr b="0" i="0" sz="1389" u="none" cap="none" strike="noStrike">
              <a:solidFill>
                <a:srgbClr val="000000"/>
              </a:solidFill>
              <a:latin typeface="Arial"/>
              <a:ea typeface="Arial"/>
              <a:cs typeface="Arial"/>
              <a:sym typeface="Arial"/>
            </a:endParaRPr>
          </a:p>
        </p:txBody>
      </p:sp>
      <p:cxnSp>
        <p:nvCxnSpPr>
          <p:cNvPr id="301" name="Google Shape;301;g3dc49240aa4_0_169"/>
          <p:cNvCxnSpPr/>
          <p:nvPr/>
        </p:nvCxnSpPr>
        <p:spPr>
          <a:xfrm rot="10800000">
            <a:off x="6214409" y="3316695"/>
            <a:ext cx="436800" cy="0"/>
          </a:xfrm>
          <a:prstGeom prst="straightConnector1">
            <a:avLst/>
          </a:prstGeom>
          <a:noFill/>
          <a:ln cap="flat" cmpd="sng" w="37825">
            <a:solidFill>
              <a:srgbClr val="6C0819"/>
            </a:solidFill>
            <a:prstDash val="solid"/>
            <a:round/>
            <a:headEnd len="sm" w="sm" type="none"/>
            <a:tailEnd len="sm" w="sm" type="none"/>
          </a:ln>
          <a:effectLst>
            <a:outerShdw blurRad="39709" rotWithShape="0" dir="5400000" dist="19854">
              <a:srgbClr val="000000">
                <a:alpha val="36470"/>
              </a:srgbClr>
            </a:outerShdw>
          </a:effectLst>
        </p:spPr>
      </p:cxnSp>
      <p:sp>
        <p:nvSpPr>
          <p:cNvPr id="302" name="Google Shape;302;g3dc49240aa4_0_169"/>
          <p:cNvSpPr/>
          <p:nvPr/>
        </p:nvSpPr>
        <p:spPr>
          <a:xfrm>
            <a:off x="1369375" y="1336025"/>
            <a:ext cx="2688300" cy="296700"/>
          </a:xfrm>
          <a:prstGeom prst="roundRect">
            <a:avLst>
              <a:gd fmla="val 16667" name="adj"/>
            </a:avLst>
          </a:prstGeom>
          <a:solidFill>
            <a:srgbClr val="6C0819"/>
          </a:solidFill>
          <a:ln cap="flat" cmpd="sng" w="27200">
            <a:solidFill>
              <a:srgbClr val="000D2C"/>
            </a:solidFill>
            <a:prstDash val="solid"/>
            <a:round/>
            <a:headEnd len="sm" w="sm" type="none"/>
            <a:tailEnd len="sm" w="sm" type="none"/>
          </a:ln>
        </p:spPr>
        <p:txBody>
          <a:bodyPr anchorCtr="0" anchor="ctr" bIns="48950" lIns="97925" spcFirstLastPara="1" rIns="97925" wrap="square" tIns="48950">
            <a:noAutofit/>
          </a:bodyPr>
          <a:lstStyle/>
          <a:p>
            <a:pPr indent="0" lvl="0" marL="0" marR="0" rtl="0" algn="ctr">
              <a:lnSpc>
                <a:spcPct val="100000"/>
              </a:lnSpc>
              <a:spcBef>
                <a:spcPts val="0"/>
              </a:spcBef>
              <a:spcAft>
                <a:spcPts val="0"/>
              </a:spcAft>
              <a:buClr>
                <a:schemeClr val="dk1"/>
              </a:buClr>
              <a:buSzPts val="1446"/>
              <a:buFont typeface="Arial"/>
              <a:buNone/>
            </a:pPr>
            <a:r>
              <a:rPr b="0" i="0" lang="sv-SE" sz="1100" u="none" cap="none" strike="noStrike">
                <a:solidFill>
                  <a:schemeClr val="lt1"/>
                </a:solidFill>
                <a:latin typeface="Arial"/>
                <a:ea typeface="Arial"/>
                <a:cs typeface="Arial"/>
                <a:sym typeface="Arial"/>
              </a:rPr>
              <a:t>Power plant using biomass and CCS</a:t>
            </a:r>
            <a:endParaRPr b="0" i="0" sz="1100" u="none" cap="none" strike="noStrike">
              <a:solidFill>
                <a:srgbClr val="FFFFFF"/>
              </a:solidFill>
              <a:latin typeface="Arial"/>
              <a:ea typeface="Arial"/>
              <a:cs typeface="Arial"/>
              <a:sym typeface="Arial"/>
            </a:endParaRPr>
          </a:p>
        </p:txBody>
      </p:sp>
      <p:sp>
        <p:nvSpPr>
          <p:cNvPr id="303" name="Google Shape;303;g3dc49240aa4_0_169"/>
          <p:cNvSpPr/>
          <p:nvPr/>
        </p:nvSpPr>
        <p:spPr>
          <a:xfrm>
            <a:off x="1369375" y="1688725"/>
            <a:ext cx="2688300" cy="296700"/>
          </a:xfrm>
          <a:prstGeom prst="roundRect">
            <a:avLst>
              <a:gd fmla="val 16667" name="adj"/>
            </a:avLst>
          </a:prstGeom>
          <a:solidFill>
            <a:srgbClr val="6C0819"/>
          </a:solidFill>
          <a:ln cap="flat" cmpd="sng" w="27200">
            <a:solidFill>
              <a:srgbClr val="000D2C"/>
            </a:solidFill>
            <a:prstDash val="solid"/>
            <a:round/>
            <a:headEnd len="sm" w="sm" type="none"/>
            <a:tailEnd len="sm" w="sm" type="none"/>
          </a:ln>
        </p:spPr>
        <p:txBody>
          <a:bodyPr anchorCtr="0" anchor="ctr" bIns="48950" lIns="97925" spcFirstLastPara="1" rIns="97925" wrap="square" tIns="48950">
            <a:noAutofit/>
          </a:bodyPr>
          <a:lstStyle/>
          <a:p>
            <a:pPr indent="0" lvl="0" marL="0" marR="0" rtl="0" algn="ctr">
              <a:lnSpc>
                <a:spcPct val="100000"/>
              </a:lnSpc>
              <a:spcBef>
                <a:spcPts val="0"/>
              </a:spcBef>
              <a:spcAft>
                <a:spcPts val="0"/>
              </a:spcAft>
              <a:buClr>
                <a:schemeClr val="dk1"/>
              </a:buClr>
              <a:buSzPts val="1446"/>
              <a:buFont typeface="Arial"/>
              <a:buNone/>
            </a:pPr>
            <a:r>
              <a:rPr b="0" i="0" lang="sv-SE" sz="1100" u="none" cap="none" strike="noStrike">
                <a:solidFill>
                  <a:schemeClr val="lt1"/>
                </a:solidFill>
                <a:latin typeface="Arial"/>
                <a:ea typeface="Arial"/>
                <a:cs typeface="Arial"/>
                <a:sym typeface="Arial"/>
              </a:rPr>
              <a:t>Power plant using coal</a:t>
            </a:r>
            <a:endParaRPr b="0" i="0" sz="1100" u="none" cap="none" strike="noStrike">
              <a:solidFill>
                <a:srgbClr val="FFFFFF"/>
              </a:solidFill>
              <a:latin typeface="Arial"/>
              <a:ea typeface="Arial"/>
              <a:cs typeface="Arial"/>
              <a:sym typeface="Arial"/>
            </a:endParaRPr>
          </a:p>
        </p:txBody>
      </p:sp>
      <p:sp>
        <p:nvSpPr>
          <p:cNvPr id="304" name="Google Shape;304;g3dc49240aa4_0_169"/>
          <p:cNvSpPr/>
          <p:nvPr/>
        </p:nvSpPr>
        <p:spPr>
          <a:xfrm>
            <a:off x="1369375" y="2041425"/>
            <a:ext cx="2688300" cy="296700"/>
          </a:xfrm>
          <a:prstGeom prst="roundRect">
            <a:avLst>
              <a:gd fmla="val 16667" name="adj"/>
            </a:avLst>
          </a:prstGeom>
          <a:solidFill>
            <a:srgbClr val="6C0819"/>
          </a:solidFill>
          <a:ln cap="flat" cmpd="sng" w="27200">
            <a:solidFill>
              <a:srgbClr val="000D2C"/>
            </a:solidFill>
            <a:prstDash val="solid"/>
            <a:round/>
            <a:headEnd len="sm" w="sm" type="none"/>
            <a:tailEnd len="sm" w="sm" type="none"/>
          </a:ln>
        </p:spPr>
        <p:txBody>
          <a:bodyPr anchorCtr="0" anchor="ctr" bIns="48950" lIns="97925" spcFirstLastPara="1" rIns="97925" wrap="square" tIns="48950">
            <a:noAutofit/>
          </a:bodyPr>
          <a:lstStyle/>
          <a:p>
            <a:pPr indent="0" lvl="0" marL="0" marR="0" rtl="0" algn="ctr">
              <a:lnSpc>
                <a:spcPct val="100000"/>
              </a:lnSpc>
              <a:spcBef>
                <a:spcPts val="0"/>
              </a:spcBef>
              <a:spcAft>
                <a:spcPts val="0"/>
              </a:spcAft>
              <a:buClr>
                <a:schemeClr val="dk1"/>
              </a:buClr>
              <a:buSzPts val="1446"/>
              <a:buFont typeface="Arial"/>
              <a:buNone/>
            </a:pPr>
            <a:r>
              <a:rPr b="0" i="0" lang="sv-SE" sz="1100" u="none" cap="none" strike="noStrike">
                <a:solidFill>
                  <a:schemeClr val="lt1"/>
                </a:solidFill>
                <a:latin typeface="Arial"/>
                <a:ea typeface="Arial"/>
                <a:cs typeface="Arial"/>
                <a:sym typeface="Arial"/>
              </a:rPr>
              <a:t>Power plant using coal and CCS</a:t>
            </a:r>
            <a:endParaRPr b="0" i="0" sz="1100" u="none" cap="none" strike="noStrike">
              <a:solidFill>
                <a:srgbClr val="FFFFFF"/>
              </a:solidFill>
              <a:latin typeface="Arial"/>
              <a:ea typeface="Arial"/>
              <a:cs typeface="Arial"/>
              <a:sym typeface="Arial"/>
            </a:endParaRPr>
          </a:p>
        </p:txBody>
      </p:sp>
      <p:sp>
        <p:nvSpPr>
          <p:cNvPr id="305" name="Google Shape;305;g3dc49240aa4_0_169"/>
          <p:cNvSpPr/>
          <p:nvPr/>
        </p:nvSpPr>
        <p:spPr>
          <a:xfrm>
            <a:off x="1369375" y="2394125"/>
            <a:ext cx="2688300" cy="296700"/>
          </a:xfrm>
          <a:prstGeom prst="roundRect">
            <a:avLst>
              <a:gd fmla="val 16667" name="adj"/>
            </a:avLst>
          </a:prstGeom>
          <a:solidFill>
            <a:srgbClr val="6C0819"/>
          </a:solidFill>
          <a:ln cap="flat" cmpd="sng" w="27200">
            <a:solidFill>
              <a:srgbClr val="000D2C"/>
            </a:solidFill>
            <a:prstDash val="solid"/>
            <a:round/>
            <a:headEnd len="sm" w="sm" type="none"/>
            <a:tailEnd len="sm" w="sm" type="none"/>
          </a:ln>
        </p:spPr>
        <p:txBody>
          <a:bodyPr anchorCtr="0" anchor="ctr" bIns="48950" lIns="97925" spcFirstLastPara="1" rIns="97925" wrap="square" tIns="48950">
            <a:noAutofit/>
          </a:bodyPr>
          <a:lstStyle/>
          <a:p>
            <a:pPr indent="0" lvl="0" marL="0" marR="0" rtl="0" algn="ctr">
              <a:lnSpc>
                <a:spcPct val="100000"/>
              </a:lnSpc>
              <a:spcBef>
                <a:spcPts val="0"/>
              </a:spcBef>
              <a:spcAft>
                <a:spcPts val="0"/>
              </a:spcAft>
              <a:buClr>
                <a:schemeClr val="dk1"/>
              </a:buClr>
              <a:buSzPts val="1446"/>
              <a:buFont typeface="Arial"/>
              <a:buNone/>
            </a:pPr>
            <a:r>
              <a:rPr b="0" i="0" lang="sv-SE" sz="1100" u="none" cap="none" strike="noStrike">
                <a:solidFill>
                  <a:schemeClr val="lt1"/>
                </a:solidFill>
                <a:latin typeface="Arial"/>
                <a:ea typeface="Arial"/>
                <a:cs typeface="Arial"/>
                <a:sym typeface="Arial"/>
              </a:rPr>
              <a:t>Power plant using hydrogen</a:t>
            </a:r>
            <a:endParaRPr b="0" i="0" sz="1100" u="none" cap="none" strike="noStrike">
              <a:solidFill>
                <a:srgbClr val="FFFFFF"/>
              </a:solidFill>
              <a:latin typeface="Arial"/>
              <a:ea typeface="Arial"/>
              <a:cs typeface="Arial"/>
              <a:sym typeface="Arial"/>
            </a:endParaRPr>
          </a:p>
        </p:txBody>
      </p:sp>
      <p:sp>
        <p:nvSpPr>
          <p:cNvPr id="306" name="Google Shape;306;g3dc49240aa4_0_169"/>
          <p:cNvSpPr/>
          <p:nvPr/>
        </p:nvSpPr>
        <p:spPr>
          <a:xfrm>
            <a:off x="1369375" y="2746825"/>
            <a:ext cx="2688300" cy="296700"/>
          </a:xfrm>
          <a:prstGeom prst="roundRect">
            <a:avLst>
              <a:gd fmla="val 16667" name="adj"/>
            </a:avLst>
          </a:prstGeom>
          <a:solidFill>
            <a:srgbClr val="6C0819"/>
          </a:solidFill>
          <a:ln cap="flat" cmpd="sng" w="27200">
            <a:solidFill>
              <a:srgbClr val="000D2C"/>
            </a:solidFill>
            <a:prstDash val="solid"/>
            <a:round/>
            <a:headEnd len="sm" w="sm" type="none"/>
            <a:tailEnd len="sm" w="sm" type="none"/>
          </a:ln>
        </p:spPr>
        <p:txBody>
          <a:bodyPr anchorCtr="0" anchor="ctr" bIns="48950" lIns="97925" spcFirstLastPara="1" rIns="97925" wrap="square" tIns="48950">
            <a:noAutofit/>
          </a:bodyPr>
          <a:lstStyle/>
          <a:p>
            <a:pPr indent="0" lvl="0" marL="0" marR="0" rtl="0" algn="ctr">
              <a:lnSpc>
                <a:spcPct val="100000"/>
              </a:lnSpc>
              <a:spcBef>
                <a:spcPts val="0"/>
              </a:spcBef>
              <a:spcAft>
                <a:spcPts val="0"/>
              </a:spcAft>
              <a:buClr>
                <a:schemeClr val="dk1"/>
              </a:buClr>
              <a:buSzPts val="1446"/>
              <a:buFont typeface="Arial"/>
              <a:buNone/>
            </a:pPr>
            <a:r>
              <a:rPr b="0" i="0" lang="sv-SE" sz="1100" u="none" cap="none" strike="noStrike">
                <a:solidFill>
                  <a:schemeClr val="lt1"/>
                </a:solidFill>
                <a:latin typeface="Arial"/>
                <a:ea typeface="Arial"/>
                <a:cs typeface="Arial"/>
                <a:sym typeface="Arial"/>
              </a:rPr>
              <a:t>Power plant using natural gas</a:t>
            </a:r>
            <a:endParaRPr b="0" i="0" sz="1100" u="none" cap="none" strike="noStrike">
              <a:solidFill>
                <a:srgbClr val="FFFFFF"/>
              </a:solidFill>
              <a:latin typeface="Arial"/>
              <a:ea typeface="Arial"/>
              <a:cs typeface="Arial"/>
              <a:sym typeface="Arial"/>
            </a:endParaRPr>
          </a:p>
        </p:txBody>
      </p:sp>
      <p:sp>
        <p:nvSpPr>
          <p:cNvPr id="307" name="Google Shape;307;g3dc49240aa4_0_169"/>
          <p:cNvSpPr/>
          <p:nvPr/>
        </p:nvSpPr>
        <p:spPr>
          <a:xfrm>
            <a:off x="1369375" y="3099525"/>
            <a:ext cx="2688300" cy="296700"/>
          </a:xfrm>
          <a:prstGeom prst="roundRect">
            <a:avLst>
              <a:gd fmla="val 16667" name="adj"/>
            </a:avLst>
          </a:prstGeom>
          <a:solidFill>
            <a:srgbClr val="6C0819"/>
          </a:solidFill>
          <a:ln cap="flat" cmpd="sng" w="27200">
            <a:solidFill>
              <a:srgbClr val="000D2C"/>
            </a:solidFill>
            <a:prstDash val="solid"/>
            <a:round/>
            <a:headEnd len="sm" w="sm" type="none"/>
            <a:tailEnd len="sm" w="sm" type="none"/>
          </a:ln>
        </p:spPr>
        <p:txBody>
          <a:bodyPr anchorCtr="0" anchor="ctr" bIns="48950" lIns="97925" spcFirstLastPara="1" rIns="97925" wrap="square" tIns="48950">
            <a:noAutofit/>
          </a:bodyPr>
          <a:lstStyle/>
          <a:p>
            <a:pPr indent="0" lvl="0" marL="0" marR="0" rtl="0" algn="ctr">
              <a:lnSpc>
                <a:spcPct val="100000"/>
              </a:lnSpc>
              <a:spcBef>
                <a:spcPts val="0"/>
              </a:spcBef>
              <a:spcAft>
                <a:spcPts val="0"/>
              </a:spcAft>
              <a:buClr>
                <a:schemeClr val="dk1"/>
              </a:buClr>
              <a:buSzPts val="1446"/>
              <a:buFont typeface="Arial"/>
              <a:buNone/>
            </a:pPr>
            <a:r>
              <a:rPr b="0" i="0" lang="sv-SE" sz="1100" u="none" cap="none" strike="noStrike">
                <a:solidFill>
                  <a:schemeClr val="lt1"/>
                </a:solidFill>
                <a:latin typeface="Arial"/>
                <a:ea typeface="Arial"/>
                <a:cs typeface="Arial"/>
                <a:sym typeface="Arial"/>
              </a:rPr>
              <a:t>Power plant using natural gas and CCS</a:t>
            </a:r>
            <a:endParaRPr b="0" i="0" sz="1100" u="none" cap="none" strike="noStrike">
              <a:solidFill>
                <a:srgbClr val="FFFFFF"/>
              </a:solidFill>
              <a:latin typeface="Arial"/>
              <a:ea typeface="Arial"/>
              <a:cs typeface="Arial"/>
              <a:sym typeface="Arial"/>
            </a:endParaRPr>
          </a:p>
        </p:txBody>
      </p:sp>
      <p:sp>
        <p:nvSpPr>
          <p:cNvPr id="308" name="Google Shape;308;g3dc49240aa4_0_169"/>
          <p:cNvSpPr/>
          <p:nvPr/>
        </p:nvSpPr>
        <p:spPr>
          <a:xfrm>
            <a:off x="1369375" y="3452225"/>
            <a:ext cx="2688300" cy="296700"/>
          </a:xfrm>
          <a:prstGeom prst="roundRect">
            <a:avLst>
              <a:gd fmla="val 16667" name="adj"/>
            </a:avLst>
          </a:prstGeom>
          <a:solidFill>
            <a:srgbClr val="6C0819"/>
          </a:solidFill>
          <a:ln cap="flat" cmpd="sng" w="27200">
            <a:solidFill>
              <a:srgbClr val="000D2C"/>
            </a:solidFill>
            <a:prstDash val="solid"/>
            <a:round/>
            <a:headEnd len="sm" w="sm" type="none"/>
            <a:tailEnd len="sm" w="sm" type="none"/>
          </a:ln>
        </p:spPr>
        <p:txBody>
          <a:bodyPr anchorCtr="0" anchor="ctr" bIns="48950" lIns="97925" spcFirstLastPara="1" rIns="97925" wrap="square" tIns="48950">
            <a:noAutofit/>
          </a:bodyPr>
          <a:lstStyle/>
          <a:p>
            <a:pPr indent="0" lvl="0" marL="0" marR="0" rtl="0" algn="ctr">
              <a:lnSpc>
                <a:spcPct val="100000"/>
              </a:lnSpc>
              <a:spcBef>
                <a:spcPts val="0"/>
              </a:spcBef>
              <a:spcAft>
                <a:spcPts val="0"/>
              </a:spcAft>
              <a:buClr>
                <a:schemeClr val="dk1"/>
              </a:buClr>
              <a:buSzPts val="1446"/>
              <a:buFont typeface="Arial"/>
              <a:buNone/>
            </a:pPr>
            <a:r>
              <a:rPr b="0" i="0" lang="sv-SE" sz="1100" u="none" cap="none" strike="noStrike">
                <a:solidFill>
                  <a:schemeClr val="lt1"/>
                </a:solidFill>
                <a:latin typeface="Arial"/>
                <a:ea typeface="Arial"/>
                <a:cs typeface="Arial"/>
                <a:sym typeface="Arial"/>
              </a:rPr>
              <a:t>Nuclear power plant</a:t>
            </a:r>
            <a:endParaRPr b="0" i="0" sz="1100" u="none" cap="none" strike="noStrike">
              <a:solidFill>
                <a:srgbClr val="FFFFFF"/>
              </a:solidFill>
              <a:latin typeface="Arial"/>
              <a:ea typeface="Arial"/>
              <a:cs typeface="Arial"/>
              <a:sym typeface="Arial"/>
            </a:endParaRPr>
          </a:p>
        </p:txBody>
      </p:sp>
      <p:sp>
        <p:nvSpPr>
          <p:cNvPr id="309" name="Google Shape;309;g3dc49240aa4_0_169"/>
          <p:cNvSpPr/>
          <p:nvPr/>
        </p:nvSpPr>
        <p:spPr>
          <a:xfrm>
            <a:off x="1369375" y="3804925"/>
            <a:ext cx="2688300" cy="296700"/>
          </a:xfrm>
          <a:prstGeom prst="roundRect">
            <a:avLst>
              <a:gd fmla="val 16667" name="adj"/>
            </a:avLst>
          </a:prstGeom>
          <a:solidFill>
            <a:srgbClr val="6C0819"/>
          </a:solidFill>
          <a:ln cap="flat" cmpd="sng" w="27200">
            <a:solidFill>
              <a:srgbClr val="000D2C"/>
            </a:solidFill>
            <a:prstDash val="solid"/>
            <a:round/>
            <a:headEnd len="sm" w="sm" type="none"/>
            <a:tailEnd len="sm" w="sm" type="none"/>
          </a:ln>
        </p:spPr>
        <p:txBody>
          <a:bodyPr anchorCtr="0" anchor="ctr" bIns="48950" lIns="97925" spcFirstLastPara="1" rIns="97925" wrap="square" tIns="48950">
            <a:noAutofit/>
          </a:bodyPr>
          <a:lstStyle/>
          <a:p>
            <a:pPr indent="0" lvl="0" marL="0" marR="0" rtl="0" algn="ctr">
              <a:lnSpc>
                <a:spcPct val="100000"/>
              </a:lnSpc>
              <a:spcBef>
                <a:spcPts val="0"/>
              </a:spcBef>
              <a:spcAft>
                <a:spcPts val="0"/>
              </a:spcAft>
              <a:buClr>
                <a:schemeClr val="dk1"/>
              </a:buClr>
              <a:buSzPts val="1446"/>
              <a:buFont typeface="Arial"/>
              <a:buNone/>
            </a:pPr>
            <a:r>
              <a:rPr b="0" i="0" lang="sv-SE" sz="1100" u="none" cap="none" strike="noStrike">
                <a:solidFill>
                  <a:schemeClr val="lt1"/>
                </a:solidFill>
                <a:latin typeface="Arial"/>
                <a:ea typeface="Arial"/>
                <a:cs typeface="Arial"/>
                <a:sym typeface="Arial"/>
              </a:rPr>
              <a:t>Nuclear small modular reactor</a:t>
            </a:r>
            <a:endParaRPr b="0" i="0" sz="1100" u="none" cap="none" strike="noStrike">
              <a:solidFill>
                <a:srgbClr val="FFFFFF"/>
              </a:solidFill>
              <a:latin typeface="Arial"/>
              <a:ea typeface="Arial"/>
              <a:cs typeface="Arial"/>
              <a:sym typeface="Arial"/>
            </a:endParaRPr>
          </a:p>
        </p:txBody>
      </p:sp>
      <p:sp>
        <p:nvSpPr>
          <p:cNvPr id="310" name="Google Shape;310;g3dc49240aa4_0_169"/>
          <p:cNvSpPr/>
          <p:nvPr/>
        </p:nvSpPr>
        <p:spPr>
          <a:xfrm>
            <a:off x="1369375" y="4157625"/>
            <a:ext cx="2688300" cy="296700"/>
          </a:xfrm>
          <a:prstGeom prst="roundRect">
            <a:avLst>
              <a:gd fmla="val 16667" name="adj"/>
            </a:avLst>
          </a:prstGeom>
          <a:solidFill>
            <a:srgbClr val="6C0819"/>
          </a:solidFill>
          <a:ln cap="flat" cmpd="sng" w="27200">
            <a:solidFill>
              <a:srgbClr val="000D2C"/>
            </a:solidFill>
            <a:prstDash val="solid"/>
            <a:round/>
            <a:headEnd len="sm" w="sm" type="none"/>
            <a:tailEnd len="sm" w="sm" type="none"/>
          </a:ln>
        </p:spPr>
        <p:txBody>
          <a:bodyPr anchorCtr="0" anchor="ctr" bIns="48950" lIns="97925" spcFirstLastPara="1" rIns="97925" wrap="square" tIns="48950">
            <a:noAutofit/>
          </a:bodyPr>
          <a:lstStyle/>
          <a:p>
            <a:pPr indent="0" lvl="0" marL="0" marR="0" rtl="0" algn="ctr">
              <a:lnSpc>
                <a:spcPct val="100000"/>
              </a:lnSpc>
              <a:spcBef>
                <a:spcPts val="0"/>
              </a:spcBef>
              <a:spcAft>
                <a:spcPts val="0"/>
              </a:spcAft>
              <a:buClr>
                <a:schemeClr val="dk1"/>
              </a:buClr>
              <a:buSzPts val="1446"/>
              <a:buFont typeface="Arial"/>
              <a:buNone/>
            </a:pPr>
            <a:r>
              <a:rPr b="0" i="0" lang="sv-SE" sz="1100" u="none" cap="none" strike="noStrike">
                <a:solidFill>
                  <a:schemeClr val="lt1"/>
                </a:solidFill>
                <a:latin typeface="Arial"/>
                <a:ea typeface="Arial"/>
                <a:cs typeface="Arial"/>
                <a:sym typeface="Arial"/>
              </a:rPr>
              <a:t>Distributed photovoltaics</a:t>
            </a:r>
            <a:endParaRPr b="0" i="0" sz="1100" u="none" cap="none" strike="noStrike">
              <a:solidFill>
                <a:srgbClr val="FFFFFF"/>
              </a:solidFill>
              <a:latin typeface="Arial"/>
              <a:ea typeface="Arial"/>
              <a:cs typeface="Arial"/>
              <a:sym typeface="Arial"/>
            </a:endParaRPr>
          </a:p>
        </p:txBody>
      </p:sp>
      <p:sp>
        <p:nvSpPr>
          <p:cNvPr id="311" name="Google Shape;311;g3dc49240aa4_0_169"/>
          <p:cNvSpPr/>
          <p:nvPr/>
        </p:nvSpPr>
        <p:spPr>
          <a:xfrm>
            <a:off x="1369375" y="4510325"/>
            <a:ext cx="2688300" cy="296700"/>
          </a:xfrm>
          <a:prstGeom prst="roundRect">
            <a:avLst>
              <a:gd fmla="val 16667" name="adj"/>
            </a:avLst>
          </a:prstGeom>
          <a:solidFill>
            <a:srgbClr val="6C0819"/>
          </a:solidFill>
          <a:ln cap="flat" cmpd="sng" w="27200">
            <a:solidFill>
              <a:srgbClr val="000D2C"/>
            </a:solidFill>
            <a:prstDash val="solid"/>
            <a:round/>
            <a:headEnd len="sm" w="sm" type="none"/>
            <a:tailEnd len="sm" w="sm" type="none"/>
          </a:ln>
        </p:spPr>
        <p:txBody>
          <a:bodyPr anchorCtr="0" anchor="ctr" bIns="48950" lIns="97925" spcFirstLastPara="1" rIns="97925" wrap="square" tIns="48950">
            <a:noAutofit/>
          </a:bodyPr>
          <a:lstStyle/>
          <a:p>
            <a:pPr indent="0" lvl="0" marL="0" marR="0" rtl="0" algn="ctr">
              <a:lnSpc>
                <a:spcPct val="100000"/>
              </a:lnSpc>
              <a:spcBef>
                <a:spcPts val="0"/>
              </a:spcBef>
              <a:spcAft>
                <a:spcPts val="0"/>
              </a:spcAft>
              <a:buClr>
                <a:schemeClr val="dk1"/>
              </a:buClr>
              <a:buSzPts val="1446"/>
              <a:buFont typeface="Arial"/>
              <a:buNone/>
            </a:pPr>
            <a:r>
              <a:rPr b="0" i="0" lang="sv-SE" sz="1100" u="none" cap="none" strike="noStrike">
                <a:solidFill>
                  <a:schemeClr val="lt1"/>
                </a:solidFill>
                <a:latin typeface="Arial"/>
                <a:ea typeface="Arial"/>
                <a:cs typeface="Arial"/>
                <a:sym typeface="Arial"/>
              </a:rPr>
              <a:t>Solar photovoltaics (T1–T5)</a:t>
            </a:r>
            <a:endParaRPr b="0" i="0" sz="1100" u="none" cap="none" strike="noStrike">
              <a:solidFill>
                <a:srgbClr val="FFFFFF"/>
              </a:solidFill>
              <a:latin typeface="Arial"/>
              <a:ea typeface="Arial"/>
              <a:cs typeface="Arial"/>
              <a:sym typeface="Arial"/>
            </a:endParaRPr>
          </a:p>
        </p:txBody>
      </p:sp>
      <p:sp>
        <p:nvSpPr>
          <p:cNvPr id="312" name="Google Shape;312;g3dc49240aa4_0_169"/>
          <p:cNvSpPr/>
          <p:nvPr/>
        </p:nvSpPr>
        <p:spPr>
          <a:xfrm>
            <a:off x="1369375" y="4863025"/>
            <a:ext cx="2688300" cy="296700"/>
          </a:xfrm>
          <a:prstGeom prst="roundRect">
            <a:avLst>
              <a:gd fmla="val 16667" name="adj"/>
            </a:avLst>
          </a:prstGeom>
          <a:solidFill>
            <a:srgbClr val="6C0819"/>
          </a:solidFill>
          <a:ln cap="flat" cmpd="sng" w="27200">
            <a:solidFill>
              <a:srgbClr val="000D2C"/>
            </a:solidFill>
            <a:prstDash val="solid"/>
            <a:round/>
            <a:headEnd len="sm" w="sm" type="none"/>
            <a:tailEnd len="sm" w="sm" type="none"/>
          </a:ln>
        </p:spPr>
        <p:txBody>
          <a:bodyPr anchorCtr="0" anchor="ctr" bIns="48950" lIns="97925" spcFirstLastPara="1" rIns="97925" wrap="square" tIns="48950">
            <a:noAutofit/>
          </a:bodyPr>
          <a:lstStyle/>
          <a:p>
            <a:pPr indent="0" lvl="0" marL="0" marR="0" rtl="0" algn="ctr">
              <a:lnSpc>
                <a:spcPct val="100000"/>
              </a:lnSpc>
              <a:spcBef>
                <a:spcPts val="0"/>
              </a:spcBef>
              <a:spcAft>
                <a:spcPts val="0"/>
              </a:spcAft>
              <a:buClr>
                <a:schemeClr val="dk1"/>
              </a:buClr>
              <a:buSzPts val="1446"/>
              <a:buFont typeface="Arial"/>
              <a:buNone/>
            </a:pPr>
            <a:r>
              <a:rPr b="0" i="0" lang="sv-SE" sz="1100" u="none" cap="none" strike="noStrike">
                <a:solidFill>
                  <a:schemeClr val="lt1"/>
                </a:solidFill>
                <a:latin typeface="Arial"/>
                <a:ea typeface="Arial"/>
                <a:cs typeface="Arial"/>
                <a:sym typeface="Arial"/>
              </a:rPr>
              <a:t>Onshore wind (T1–T5)</a:t>
            </a:r>
            <a:endParaRPr b="0" i="0" sz="1100" u="none" cap="none" strike="noStrike">
              <a:solidFill>
                <a:srgbClr val="FFFFFF"/>
              </a:solidFill>
              <a:latin typeface="Arial"/>
              <a:ea typeface="Arial"/>
              <a:cs typeface="Arial"/>
              <a:sym typeface="Arial"/>
            </a:endParaRPr>
          </a:p>
        </p:txBody>
      </p:sp>
      <p:sp>
        <p:nvSpPr>
          <p:cNvPr id="313" name="Google Shape;313;g3dc49240aa4_0_169"/>
          <p:cNvSpPr/>
          <p:nvPr/>
        </p:nvSpPr>
        <p:spPr>
          <a:xfrm>
            <a:off x="1369375" y="5215725"/>
            <a:ext cx="2688300" cy="296700"/>
          </a:xfrm>
          <a:prstGeom prst="roundRect">
            <a:avLst>
              <a:gd fmla="val 16667" name="adj"/>
            </a:avLst>
          </a:prstGeom>
          <a:solidFill>
            <a:srgbClr val="6C0819"/>
          </a:solidFill>
          <a:ln cap="flat" cmpd="sng" w="27200">
            <a:solidFill>
              <a:srgbClr val="000D2C"/>
            </a:solidFill>
            <a:prstDash val="solid"/>
            <a:round/>
            <a:headEnd len="sm" w="sm" type="none"/>
            <a:tailEnd len="sm" w="sm" type="none"/>
          </a:ln>
        </p:spPr>
        <p:txBody>
          <a:bodyPr anchorCtr="0" anchor="ctr" bIns="48950" lIns="97925" spcFirstLastPara="1" rIns="97925" wrap="square" tIns="48950">
            <a:noAutofit/>
          </a:bodyPr>
          <a:lstStyle/>
          <a:p>
            <a:pPr indent="0" lvl="0" marL="0" marR="0" rtl="0" algn="ctr">
              <a:lnSpc>
                <a:spcPct val="100000"/>
              </a:lnSpc>
              <a:spcBef>
                <a:spcPts val="0"/>
              </a:spcBef>
              <a:spcAft>
                <a:spcPts val="0"/>
              </a:spcAft>
              <a:buClr>
                <a:schemeClr val="dk1"/>
              </a:buClr>
              <a:buSzPts val="1446"/>
              <a:buFont typeface="Arial"/>
              <a:buNone/>
            </a:pPr>
            <a:r>
              <a:rPr b="0" i="0" lang="sv-SE" sz="1100" u="none" cap="none" strike="noStrike">
                <a:solidFill>
                  <a:schemeClr val="lt1"/>
                </a:solidFill>
                <a:latin typeface="Arial"/>
                <a:ea typeface="Arial"/>
                <a:cs typeface="Arial"/>
                <a:sym typeface="Arial"/>
              </a:rPr>
              <a:t>Offshore wind (T1–T5)</a:t>
            </a:r>
            <a:endParaRPr b="0" i="0" sz="1100" u="none" cap="none" strike="noStrike">
              <a:solidFill>
                <a:srgbClr val="FFFFFF"/>
              </a:solidFill>
              <a:latin typeface="Arial"/>
              <a:ea typeface="Arial"/>
              <a:cs typeface="Arial"/>
              <a:sym typeface="Arial"/>
            </a:endParaRPr>
          </a:p>
        </p:txBody>
      </p:sp>
      <p:sp>
        <p:nvSpPr>
          <p:cNvPr id="314" name="Google Shape;314;g3dc49240aa4_0_169"/>
          <p:cNvSpPr/>
          <p:nvPr/>
        </p:nvSpPr>
        <p:spPr>
          <a:xfrm>
            <a:off x="1369375" y="5568425"/>
            <a:ext cx="2688300" cy="296700"/>
          </a:xfrm>
          <a:prstGeom prst="roundRect">
            <a:avLst>
              <a:gd fmla="val 16667" name="adj"/>
            </a:avLst>
          </a:prstGeom>
          <a:solidFill>
            <a:srgbClr val="6C0819"/>
          </a:solidFill>
          <a:ln cap="flat" cmpd="sng" w="27200">
            <a:solidFill>
              <a:srgbClr val="000D2C"/>
            </a:solidFill>
            <a:prstDash val="solid"/>
            <a:round/>
            <a:headEnd len="sm" w="sm" type="none"/>
            <a:tailEnd len="sm" w="sm" type="none"/>
          </a:ln>
        </p:spPr>
        <p:txBody>
          <a:bodyPr anchorCtr="0" anchor="ctr" bIns="48950" lIns="97925" spcFirstLastPara="1" rIns="97925" wrap="square" tIns="48950">
            <a:noAutofit/>
          </a:bodyPr>
          <a:lstStyle/>
          <a:p>
            <a:pPr indent="0" lvl="0" marL="0" marR="0" rtl="0" algn="ctr">
              <a:lnSpc>
                <a:spcPct val="100000"/>
              </a:lnSpc>
              <a:spcBef>
                <a:spcPts val="0"/>
              </a:spcBef>
              <a:spcAft>
                <a:spcPts val="0"/>
              </a:spcAft>
              <a:buClr>
                <a:schemeClr val="dk1"/>
              </a:buClr>
              <a:buSzPts val="1446"/>
              <a:buFont typeface="Arial"/>
              <a:buNone/>
            </a:pPr>
            <a:r>
              <a:rPr b="0" i="0" lang="sv-SE" sz="1100" u="none" cap="none" strike="noStrike">
                <a:solidFill>
                  <a:schemeClr val="lt1"/>
                </a:solidFill>
                <a:latin typeface="Arial"/>
                <a:ea typeface="Arial"/>
                <a:cs typeface="Arial"/>
                <a:sym typeface="Arial"/>
              </a:rPr>
              <a:t>Large hydropower plant (T1–T5)</a:t>
            </a:r>
            <a:endParaRPr b="0" i="0" sz="1100" u="none" cap="none" strike="noStrike">
              <a:solidFill>
                <a:srgbClr val="FFFFFF"/>
              </a:solidFill>
              <a:latin typeface="Arial"/>
              <a:ea typeface="Arial"/>
              <a:cs typeface="Arial"/>
              <a:sym typeface="Arial"/>
            </a:endParaRPr>
          </a:p>
        </p:txBody>
      </p:sp>
      <p:cxnSp>
        <p:nvCxnSpPr>
          <p:cNvPr id="315" name="Google Shape;315;g3dc49240aa4_0_169"/>
          <p:cNvCxnSpPr/>
          <p:nvPr/>
        </p:nvCxnSpPr>
        <p:spPr>
          <a:xfrm>
            <a:off x="914400" y="2189775"/>
            <a:ext cx="455100" cy="0"/>
          </a:xfrm>
          <a:prstGeom prst="straightConnector1">
            <a:avLst/>
          </a:prstGeom>
          <a:noFill/>
          <a:ln cap="flat" cmpd="sng" w="19050">
            <a:solidFill>
              <a:srgbClr val="6C0819"/>
            </a:solidFill>
            <a:prstDash val="solid"/>
            <a:round/>
            <a:headEnd len="sm" w="sm" type="none"/>
            <a:tailEnd len="med" w="med" type="triangle"/>
          </a:ln>
          <a:effectLst>
            <a:outerShdw blurRad="42842" rotWithShape="0" dir="5400000" dist="21421">
              <a:srgbClr val="000000">
                <a:alpha val="36470"/>
              </a:srgbClr>
            </a:outerShdw>
          </a:effectLst>
        </p:spPr>
      </p:cxnSp>
      <p:cxnSp>
        <p:nvCxnSpPr>
          <p:cNvPr id="316" name="Google Shape;316;g3dc49240aa4_0_169"/>
          <p:cNvCxnSpPr/>
          <p:nvPr/>
        </p:nvCxnSpPr>
        <p:spPr>
          <a:xfrm>
            <a:off x="914400" y="1837075"/>
            <a:ext cx="455100" cy="0"/>
          </a:xfrm>
          <a:prstGeom prst="straightConnector1">
            <a:avLst/>
          </a:prstGeom>
          <a:noFill/>
          <a:ln cap="flat" cmpd="sng" w="19050">
            <a:solidFill>
              <a:srgbClr val="6C0819"/>
            </a:solidFill>
            <a:prstDash val="solid"/>
            <a:round/>
            <a:headEnd len="sm" w="sm" type="none"/>
            <a:tailEnd len="med" w="med" type="triangle"/>
          </a:ln>
          <a:effectLst>
            <a:outerShdw blurRad="42842" rotWithShape="0" dir="5400000" dist="21421">
              <a:srgbClr val="000000">
                <a:alpha val="36470"/>
              </a:srgbClr>
            </a:outerShdw>
          </a:effectLst>
        </p:spPr>
      </p:cxnSp>
      <p:cxnSp>
        <p:nvCxnSpPr>
          <p:cNvPr id="317" name="Google Shape;317;g3dc49240aa4_0_169"/>
          <p:cNvCxnSpPr/>
          <p:nvPr/>
        </p:nvCxnSpPr>
        <p:spPr>
          <a:xfrm>
            <a:off x="923050" y="1847850"/>
            <a:ext cx="0" cy="334800"/>
          </a:xfrm>
          <a:prstGeom prst="straightConnector1">
            <a:avLst/>
          </a:prstGeom>
          <a:noFill/>
          <a:ln cap="flat" cmpd="sng" w="19050">
            <a:solidFill>
              <a:srgbClr val="6C0819"/>
            </a:solidFill>
            <a:prstDash val="solid"/>
            <a:round/>
            <a:headEnd len="sm" w="sm" type="none"/>
            <a:tailEnd len="sm" w="sm" type="none"/>
          </a:ln>
          <a:effectLst>
            <a:outerShdw blurRad="42842" rotWithShape="0" dir="5400000" dist="21421">
              <a:srgbClr val="000000">
                <a:alpha val="36470"/>
              </a:srgbClr>
            </a:outerShdw>
          </a:effectLst>
        </p:spPr>
      </p:cxnSp>
      <p:sp>
        <p:nvSpPr>
          <p:cNvPr id="318" name="Google Shape;318;g3dc49240aa4_0_169"/>
          <p:cNvSpPr txBox="1"/>
          <p:nvPr/>
        </p:nvSpPr>
        <p:spPr>
          <a:xfrm>
            <a:off x="451750" y="1753475"/>
            <a:ext cx="471300" cy="296700"/>
          </a:xfrm>
          <a:prstGeom prst="rect">
            <a:avLst/>
          </a:prstGeom>
          <a:noFill/>
          <a:ln>
            <a:noFill/>
          </a:ln>
        </p:spPr>
        <p:txBody>
          <a:bodyPr anchorCtr="0" anchor="t" bIns="48950" lIns="97925" spcFirstLastPara="1" rIns="97925" wrap="square" tIns="48950">
            <a:spAutoFit/>
          </a:bodyPr>
          <a:lstStyle/>
          <a:p>
            <a:pPr indent="0" lvl="0" marL="0" marR="0" rtl="0" algn="ctr">
              <a:lnSpc>
                <a:spcPct val="100000"/>
              </a:lnSpc>
              <a:spcBef>
                <a:spcPts val="0"/>
              </a:spcBef>
              <a:spcAft>
                <a:spcPts val="0"/>
              </a:spcAft>
              <a:buClr>
                <a:srgbClr val="000000"/>
              </a:buClr>
              <a:buSzPts val="1285"/>
              <a:buFont typeface="Arial"/>
              <a:buNone/>
            </a:pPr>
            <a:r>
              <a:rPr b="0" i="0" lang="sv-SE" sz="1285" u="none" cap="none" strike="noStrike">
                <a:solidFill>
                  <a:srgbClr val="000000"/>
                </a:solidFill>
                <a:latin typeface="Arial"/>
                <a:ea typeface="Arial"/>
                <a:cs typeface="Arial"/>
                <a:sym typeface="Arial"/>
              </a:rPr>
              <a:t>B</a:t>
            </a:r>
            <a:endParaRPr b="0" i="0" sz="1499" u="none" cap="none" strike="noStrike">
              <a:solidFill>
                <a:srgbClr val="000000"/>
              </a:solidFill>
              <a:latin typeface="Arial"/>
              <a:ea typeface="Arial"/>
              <a:cs typeface="Arial"/>
              <a:sym typeface="Arial"/>
            </a:endParaRPr>
          </a:p>
        </p:txBody>
      </p:sp>
      <p:cxnSp>
        <p:nvCxnSpPr>
          <p:cNvPr id="319" name="Google Shape;319;g3dc49240aa4_0_169"/>
          <p:cNvCxnSpPr/>
          <p:nvPr/>
        </p:nvCxnSpPr>
        <p:spPr>
          <a:xfrm rot="10800000">
            <a:off x="451749" y="2024768"/>
            <a:ext cx="471300" cy="0"/>
          </a:xfrm>
          <a:prstGeom prst="straightConnector1">
            <a:avLst/>
          </a:prstGeom>
          <a:noFill/>
          <a:ln cap="flat" cmpd="sng" w="19050">
            <a:solidFill>
              <a:srgbClr val="6C0819"/>
            </a:solidFill>
            <a:prstDash val="solid"/>
            <a:round/>
            <a:headEnd len="sm" w="sm" type="none"/>
            <a:tailEnd len="sm" w="sm" type="none"/>
          </a:ln>
          <a:effectLst>
            <a:outerShdw blurRad="42842" rotWithShape="0" dir="5400000" dist="21421">
              <a:srgbClr val="000000">
                <a:alpha val="36470"/>
              </a:srgbClr>
            </a:outerShdw>
          </a:effectLst>
        </p:spPr>
      </p:cxnSp>
      <p:cxnSp>
        <p:nvCxnSpPr>
          <p:cNvPr id="320" name="Google Shape;320;g3dc49240aa4_0_169"/>
          <p:cNvCxnSpPr/>
          <p:nvPr/>
        </p:nvCxnSpPr>
        <p:spPr>
          <a:xfrm>
            <a:off x="428625" y="1463725"/>
            <a:ext cx="940800" cy="0"/>
          </a:xfrm>
          <a:prstGeom prst="straightConnector1">
            <a:avLst/>
          </a:prstGeom>
          <a:noFill/>
          <a:ln cap="flat" cmpd="sng" w="19050">
            <a:solidFill>
              <a:srgbClr val="6C0819"/>
            </a:solidFill>
            <a:prstDash val="solid"/>
            <a:round/>
            <a:headEnd len="sm" w="sm" type="none"/>
            <a:tailEnd len="med" w="med" type="triangle"/>
          </a:ln>
          <a:effectLst>
            <a:outerShdw blurRad="42842" rotWithShape="0" dir="5400000" dist="21421">
              <a:srgbClr val="000000">
                <a:alpha val="36470"/>
              </a:srgbClr>
            </a:outerShdw>
          </a:effectLst>
        </p:spPr>
      </p:cxnSp>
      <p:sp>
        <p:nvSpPr>
          <p:cNvPr id="321" name="Google Shape;321;g3dc49240aa4_0_169"/>
          <p:cNvSpPr txBox="1"/>
          <p:nvPr/>
        </p:nvSpPr>
        <p:spPr>
          <a:xfrm>
            <a:off x="451750" y="1187675"/>
            <a:ext cx="471300" cy="296700"/>
          </a:xfrm>
          <a:prstGeom prst="rect">
            <a:avLst/>
          </a:prstGeom>
          <a:noFill/>
          <a:ln>
            <a:noFill/>
          </a:ln>
        </p:spPr>
        <p:txBody>
          <a:bodyPr anchorCtr="0" anchor="t" bIns="48950" lIns="97925" spcFirstLastPara="1" rIns="97925" wrap="square" tIns="48950">
            <a:spAutoFit/>
          </a:bodyPr>
          <a:lstStyle/>
          <a:p>
            <a:pPr indent="0" lvl="0" marL="0" marR="0" rtl="0" algn="ctr">
              <a:lnSpc>
                <a:spcPct val="100000"/>
              </a:lnSpc>
              <a:spcBef>
                <a:spcPts val="0"/>
              </a:spcBef>
              <a:spcAft>
                <a:spcPts val="0"/>
              </a:spcAft>
              <a:buClr>
                <a:srgbClr val="000000"/>
              </a:buClr>
              <a:buSzPts val="1285"/>
              <a:buFont typeface="Arial"/>
              <a:buNone/>
            </a:pPr>
            <a:r>
              <a:rPr b="0" i="0" lang="sv-SE" sz="1285" u="none" cap="none" strike="noStrike">
                <a:solidFill>
                  <a:srgbClr val="000000"/>
                </a:solidFill>
                <a:latin typeface="Arial"/>
                <a:ea typeface="Arial"/>
                <a:cs typeface="Arial"/>
                <a:sym typeface="Arial"/>
              </a:rPr>
              <a:t>A</a:t>
            </a:r>
            <a:endParaRPr b="0" i="0" sz="1499" u="none" cap="none" strike="noStrike">
              <a:solidFill>
                <a:srgbClr val="000000"/>
              </a:solidFill>
              <a:latin typeface="Arial"/>
              <a:ea typeface="Arial"/>
              <a:cs typeface="Arial"/>
              <a:sym typeface="Arial"/>
            </a:endParaRPr>
          </a:p>
        </p:txBody>
      </p:sp>
      <p:cxnSp>
        <p:nvCxnSpPr>
          <p:cNvPr id="322" name="Google Shape;322;g3dc49240aa4_0_169"/>
          <p:cNvCxnSpPr/>
          <p:nvPr/>
        </p:nvCxnSpPr>
        <p:spPr>
          <a:xfrm>
            <a:off x="428625" y="2532550"/>
            <a:ext cx="940800" cy="0"/>
          </a:xfrm>
          <a:prstGeom prst="straightConnector1">
            <a:avLst/>
          </a:prstGeom>
          <a:noFill/>
          <a:ln cap="flat" cmpd="sng" w="19050">
            <a:solidFill>
              <a:srgbClr val="6C0819"/>
            </a:solidFill>
            <a:prstDash val="solid"/>
            <a:round/>
            <a:headEnd len="sm" w="sm" type="none"/>
            <a:tailEnd len="med" w="med" type="triangle"/>
          </a:ln>
          <a:effectLst>
            <a:outerShdw blurRad="42842" rotWithShape="0" dir="5400000" dist="21421">
              <a:srgbClr val="000000">
                <a:alpha val="36470"/>
              </a:srgbClr>
            </a:outerShdw>
          </a:effectLst>
        </p:spPr>
      </p:cxnSp>
      <p:sp>
        <p:nvSpPr>
          <p:cNvPr id="323" name="Google Shape;323;g3dc49240aa4_0_169"/>
          <p:cNvSpPr txBox="1"/>
          <p:nvPr/>
        </p:nvSpPr>
        <p:spPr>
          <a:xfrm>
            <a:off x="451750" y="2256500"/>
            <a:ext cx="471300" cy="296700"/>
          </a:xfrm>
          <a:prstGeom prst="rect">
            <a:avLst/>
          </a:prstGeom>
          <a:noFill/>
          <a:ln>
            <a:noFill/>
          </a:ln>
        </p:spPr>
        <p:txBody>
          <a:bodyPr anchorCtr="0" anchor="t" bIns="48950" lIns="97925" spcFirstLastPara="1" rIns="97925" wrap="square" tIns="48950">
            <a:spAutoFit/>
          </a:bodyPr>
          <a:lstStyle/>
          <a:p>
            <a:pPr indent="0" lvl="0" marL="0" marR="0" rtl="0" algn="ctr">
              <a:lnSpc>
                <a:spcPct val="100000"/>
              </a:lnSpc>
              <a:spcBef>
                <a:spcPts val="0"/>
              </a:spcBef>
              <a:spcAft>
                <a:spcPts val="0"/>
              </a:spcAft>
              <a:buClr>
                <a:srgbClr val="000000"/>
              </a:buClr>
              <a:buSzPts val="1285"/>
              <a:buFont typeface="Arial"/>
              <a:buNone/>
            </a:pPr>
            <a:r>
              <a:rPr b="0" i="0" lang="sv-SE" sz="1285" u="none" cap="none" strike="noStrike">
                <a:solidFill>
                  <a:srgbClr val="000000"/>
                </a:solidFill>
                <a:latin typeface="Arial"/>
                <a:ea typeface="Arial"/>
                <a:cs typeface="Arial"/>
                <a:sym typeface="Arial"/>
              </a:rPr>
              <a:t>C</a:t>
            </a:r>
            <a:endParaRPr b="0" i="0" sz="1499" u="none" cap="none" strike="noStrike">
              <a:solidFill>
                <a:srgbClr val="000000"/>
              </a:solidFill>
              <a:latin typeface="Arial"/>
              <a:ea typeface="Arial"/>
              <a:cs typeface="Arial"/>
              <a:sym typeface="Arial"/>
            </a:endParaRPr>
          </a:p>
        </p:txBody>
      </p:sp>
      <p:cxnSp>
        <p:nvCxnSpPr>
          <p:cNvPr id="324" name="Google Shape;324;g3dc49240aa4_0_169"/>
          <p:cNvCxnSpPr/>
          <p:nvPr/>
        </p:nvCxnSpPr>
        <p:spPr>
          <a:xfrm>
            <a:off x="891275" y="3241450"/>
            <a:ext cx="455100" cy="0"/>
          </a:xfrm>
          <a:prstGeom prst="straightConnector1">
            <a:avLst/>
          </a:prstGeom>
          <a:noFill/>
          <a:ln cap="flat" cmpd="sng" w="19050">
            <a:solidFill>
              <a:srgbClr val="6C0819"/>
            </a:solidFill>
            <a:prstDash val="solid"/>
            <a:round/>
            <a:headEnd len="sm" w="sm" type="none"/>
            <a:tailEnd len="med" w="med" type="triangle"/>
          </a:ln>
          <a:effectLst>
            <a:outerShdw blurRad="42842" rotWithShape="0" dir="5400000" dist="21421">
              <a:srgbClr val="000000">
                <a:alpha val="36470"/>
              </a:srgbClr>
            </a:outerShdw>
          </a:effectLst>
        </p:spPr>
      </p:cxnSp>
      <p:cxnSp>
        <p:nvCxnSpPr>
          <p:cNvPr id="325" name="Google Shape;325;g3dc49240aa4_0_169"/>
          <p:cNvCxnSpPr/>
          <p:nvPr/>
        </p:nvCxnSpPr>
        <p:spPr>
          <a:xfrm>
            <a:off x="891275" y="2888750"/>
            <a:ext cx="455100" cy="0"/>
          </a:xfrm>
          <a:prstGeom prst="straightConnector1">
            <a:avLst/>
          </a:prstGeom>
          <a:noFill/>
          <a:ln cap="flat" cmpd="sng" w="19050">
            <a:solidFill>
              <a:srgbClr val="6C0819"/>
            </a:solidFill>
            <a:prstDash val="solid"/>
            <a:round/>
            <a:headEnd len="sm" w="sm" type="none"/>
            <a:tailEnd len="med" w="med" type="triangle"/>
          </a:ln>
          <a:effectLst>
            <a:outerShdw blurRad="42842" rotWithShape="0" dir="5400000" dist="21421">
              <a:srgbClr val="000000">
                <a:alpha val="36470"/>
              </a:srgbClr>
            </a:outerShdw>
          </a:effectLst>
        </p:spPr>
      </p:cxnSp>
      <p:cxnSp>
        <p:nvCxnSpPr>
          <p:cNvPr id="326" name="Google Shape;326;g3dc49240aa4_0_169"/>
          <p:cNvCxnSpPr/>
          <p:nvPr/>
        </p:nvCxnSpPr>
        <p:spPr>
          <a:xfrm>
            <a:off x="899925" y="2899525"/>
            <a:ext cx="0" cy="334800"/>
          </a:xfrm>
          <a:prstGeom prst="straightConnector1">
            <a:avLst/>
          </a:prstGeom>
          <a:noFill/>
          <a:ln cap="flat" cmpd="sng" w="19050">
            <a:solidFill>
              <a:srgbClr val="6C0819"/>
            </a:solidFill>
            <a:prstDash val="solid"/>
            <a:round/>
            <a:headEnd len="sm" w="sm" type="none"/>
            <a:tailEnd len="sm" w="sm" type="none"/>
          </a:ln>
          <a:effectLst>
            <a:outerShdw blurRad="42842" rotWithShape="0" dir="5400000" dist="21421">
              <a:srgbClr val="000000">
                <a:alpha val="36470"/>
              </a:srgbClr>
            </a:outerShdw>
          </a:effectLst>
        </p:spPr>
      </p:cxnSp>
      <p:sp>
        <p:nvSpPr>
          <p:cNvPr id="327" name="Google Shape;327;g3dc49240aa4_0_169"/>
          <p:cNvSpPr txBox="1"/>
          <p:nvPr/>
        </p:nvSpPr>
        <p:spPr>
          <a:xfrm>
            <a:off x="428625" y="2805150"/>
            <a:ext cx="471300" cy="296700"/>
          </a:xfrm>
          <a:prstGeom prst="rect">
            <a:avLst/>
          </a:prstGeom>
          <a:noFill/>
          <a:ln>
            <a:noFill/>
          </a:ln>
        </p:spPr>
        <p:txBody>
          <a:bodyPr anchorCtr="0" anchor="t" bIns="48950" lIns="97925" spcFirstLastPara="1" rIns="97925" wrap="square" tIns="48950">
            <a:spAutoFit/>
          </a:bodyPr>
          <a:lstStyle/>
          <a:p>
            <a:pPr indent="0" lvl="0" marL="0" marR="0" rtl="0" algn="ctr">
              <a:lnSpc>
                <a:spcPct val="100000"/>
              </a:lnSpc>
              <a:spcBef>
                <a:spcPts val="0"/>
              </a:spcBef>
              <a:spcAft>
                <a:spcPts val="0"/>
              </a:spcAft>
              <a:buClr>
                <a:srgbClr val="000000"/>
              </a:buClr>
              <a:buSzPts val="1285"/>
              <a:buFont typeface="Arial"/>
              <a:buNone/>
            </a:pPr>
            <a:r>
              <a:rPr b="0" i="0" lang="sv-SE" sz="1285" u="none" cap="none" strike="noStrike">
                <a:solidFill>
                  <a:srgbClr val="000000"/>
                </a:solidFill>
                <a:latin typeface="Arial"/>
                <a:ea typeface="Arial"/>
                <a:cs typeface="Arial"/>
                <a:sym typeface="Arial"/>
              </a:rPr>
              <a:t>D</a:t>
            </a:r>
            <a:endParaRPr b="0" i="0" sz="1499" u="none" cap="none" strike="noStrike">
              <a:solidFill>
                <a:srgbClr val="000000"/>
              </a:solidFill>
              <a:latin typeface="Arial"/>
              <a:ea typeface="Arial"/>
              <a:cs typeface="Arial"/>
              <a:sym typeface="Arial"/>
            </a:endParaRPr>
          </a:p>
        </p:txBody>
      </p:sp>
      <p:cxnSp>
        <p:nvCxnSpPr>
          <p:cNvPr id="328" name="Google Shape;328;g3dc49240aa4_0_169"/>
          <p:cNvCxnSpPr/>
          <p:nvPr/>
        </p:nvCxnSpPr>
        <p:spPr>
          <a:xfrm rot="10800000">
            <a:off x="428624" y="3076443"/>
            <a:ext cx="471300" cy="0"/>
          </a:xfrm>
          <a:prstGeom prst="straightConnector1">
            <a:avLst/>
          </a:prstGeom>
          <a:noFill/>
          <a:ln cap="flat" cmpd="sng" w="19050">
            <a:solidFill>
              <a:srgbClr val="6C0819"/>
            </a:solidFill>
            <a:prstDash val="solid"/>
            <a:round/>
            <a:headEnd len="sm" w="sm" type="none"/>
            <a:tailEnd len="sm" w="sm" type="none"/>
          </a:ln>
          <a:effectLst>
            <a:outerShdw blurRad="42842" rotWithShape="0" dir="5400000" dist="21421">
              <a:srgbClr val="000000">
                <a:alpha val="36470"/>
              </a:srgbClr>
            </a:outerShdw>
          </a:effectLst>
        </p:spPr>
      </p:cxnSp>
      <p:cxnSp>
        <p:nvCxnSpPr>
          <p:cNvPr id="329" name="Google Shape;329;g3dc49240aa4_0_169"/>
          <p:cNvCxnSpPr/>
          <p:nvPr/>
        </p:nvCxnSpPr>
        <p:spPr>
          <a:xfrm>
            <a:off x="902800" y="3963275"/>
            <a:ext cx="455100" cy="0"/>
          </a:xfrm>
          <a:prstGeom prst="straightConnector1">
            <a:avLst/>
          </a:prstGeom>
          <a:noFill/>
          <a:ln cap="flat" cmpd="sng" w="19050">
            <a:solidFill>
              <a:srgbClr val="6C0819"/>
            </a:solidFill>
            <a:prstDash val="solid"/>
            <a:round/>
            <a:headEnd len="sm" w="sm" type="none"/>
            <a:tailEnd len="med" w="med" type="triangle"/>
          </a:ln>
          <a:effectLst>
            <a:outerShdw blurRad="42842" rotWithShape="0" dir="5400000" dist="21421">
              <a:srgbClr val="000000">
                <a:alpha val="36470"/>
              </a:srgbClr>
            </a:outerShdw>
          </a:effectLst>
        </p:spPr>
      </p:cxnSp>
      <p:cxnSp>
        <p:nvCxnSpPr>
          <p:cNvPr id="330" name="Google Shape;330;g3dc49240aa4_0_169"/>
          <p:cNvCxnSpPr/>
          <p:nvPr/>
        </p:nvCxnSpPr>
        <p:spPr>
          <a:xfrm>
            <a:off x="902800" y="3610575"/>
            <a:ext cx="455100" cy="0"/>
          </a:xfrm>
          <a:prstGeom prst="straightConnector1">
            <a:avLst/>
          </a:prstGeom>
          <a:noFill/>
          <a:ln cap="flat" cmpd="sng" w="19050">
            <a:solidFill>
              <a:srgbClr val="6C0819"/>
            </a:solidFill>
            <a:prstDash val="solid"/>
            <a:round/>
            <a:headEnd len="sm" w="sm" type="none"/>
            <a:tailEnd len="med" w="med" type="triangle"/>
          </a:ln>
          <a:effectLst>
            <a:outerShdw blurRad="42842" rotWithShape="0" dir="5400000" dist="21421">
              <a:srgbClr val="000000">
                <a:alpha val="36470"/>
              </a:srgbClr>
            </a:outerShdw>
          </a:effectLst>
        </p:spPr>
      </p:cxnSp>
      <p:cxnSp>
        <p:nvCxnSpPr>
          <p:cNvPr id="331" name="Google Shape;331;g3dc49240aa4_0_169"/>
          <p:cNvCxnSpPr/>
          <p:nvPr/>
        </p:nvCxnSpPr>
        <p:spPr>
          <a:xfrm>
            <a:off x="911450" y="3621350"/>
            <a:ext cx="0" cy="334800"/>
          </a:xfrm>
          <a:prstGeom prst="straightConnector1">
            <a:avLst/>
          </a:prstGeom>
          <a:noFill/>
          <a:ln cap="flat" cmpd="sng" w="19050">
            <a:solidFill>
              <a:srgbClr val="6C0819"/>
            </a:solidFill>
            <a:prstDash val="solid"/>
            <a:round/>
            <a:headEnd len="sm" w="sm" type="none"/>
            <a:tailEnd len="sm" w="sm" type="none"/>
          </a:ln>
          <a:effectLst>
            <a:outerShdw blurRad="42842" rotWithShape="0" dir="5400000" dist="21421">
              <a:srgbClr val="000000">
                <a:alpha val="36470"/>
              </a:srgbClr>
            </a:outerShdw>
          </a:effectLst>
        </p:spPr>
      </p:cxnSp>
      <p:sp>
        <p:nvSpPr>
          <p:cNvPr id="332" name="Google Shape;332;g3dc49240aa4_0_169"/>
          <p:cNvSpPr txBox="1"/>
          <p:nvPr/>
        </p:nvSpPr>
        <p:spPr>
          <a:xfrm>
            <a:off x="440150" y="3526975"/>
            <a:ext cx="471300" cy="296700"/>
          </a:xfrm>
          <a:prstGeom prst="rect">
            <a:avLst/>
          </a:prstGeom>
          <a:noFill/>
          <a:ln>
            <a:noFill/>
          </a:ln>
        </p:spPr>
        <p:txBody>
          <a:bodyPr anchorCtr="0" anchor="t" bIns="48950" lIns="97925" spcFirstLastPara="1" rIns="97925" wrap="square" tIns="48950">
            <a:spAutoFit/>
          </a:bodyPr>
          <a:lstStyle/>
          <a:p>
            <a:pPr indent="0" lvl="0" marL="0" marR="0" rtl="0" algn="ctr">
              <a:lnSpc>
                <a:spcPct val="100000"/>
              </a:lnSpc>
              <a:spcBef>
                <a:spcPts val="0"/>
              </a:spcBef>
              <a:spcAft>
                <a:spcPts val="0"/>
              </a:spcAft>
              <a:buClr>
                <a:srgbClr val="000000"/>
              </a:buClr>
              <a:buSzPts val="1285"/>
              <a:buFont typeface="Arial"/>
              <a:buNone/>
            </a:pPr>
            <a:r>
              <a:rPr b="0" i="0" lang="sv-SE" sz="1285" u="none" cap="none" strike="noStrike">
                <a:solidFill>
                  <a:srgbClr val="000000"/>
                </a:solidFill>
                <a:latin typeface="Arial"/>
                <a:ea typeface="Arial"/>
                <a:cs typeface="Arial"/>
                <a:sym typeface="Arial"/>
              </a:rPr>
              <a:t>E</a:t>
            </a:r>
            <a:endParaRPr b="0" i="0" sz="1499" u="none" cap="none" strike="noStrike">
              <a:solidFill>
                <a:srgbClr val="000000"/>
              </a:solidFill>
              <a:latin typeface="Arial"/>
              <a:ea typeface="Arial"/>
              <a:cs typeface="Arial"/>
              <a:sym typeface="Arial"/>
            </a:endParaRPr>
          </a:p>
        </p:txBody>
      </p:sp>
      <p:cxnSp>
        <p:nvCxnSpPr>
          <p:cNvPr id="333" name="Google Shape;333;g3dc49240aa4_0_169"/>
          <p:cNvCxnSpPr/>
          <p:nvPr/>
        </p:nvCxnSpPr>
        <p:spPr>
          <a:xfrm rot="10800000">
            <a:off x="440149" y="3798268"/>
            <a:ext cx="471300" cy="0"/>
          </a:xfrm>
          <a:prstGeom prst="straightConnector1">
            <a:avLst/>
          </a:prstGeom>
          <a:noFill/>
          <a:ln cap="flat" cmpd="sng" w="19050">
            <a:solidFill>
              <a:srgbClr val="6C0819"/>
            </a:solidFill>
            <a:prstDash val="solid"/>
            <a:round/>
            <a:headEnd len="sm" w="sm" type="none"/>
            <a:tailEnd len="sm" w="sm" type="none"/>
          </a:ln>
          <a:effectLst>
            <a:outerShdw blurRad="42842" rotWithShape="0" dir="5400000" dist="21421">
              <a:srgbClr val="000000">
                <a:alpha val="36470"/>
              </a:srgbClr>
            </a:outerShdw>
          </a:effectLst>
        </p:spPr>
      </p:cxnSp>
      <p:cxnSp>
        <p:nvCxnSpPr>
          <p:cNvPr id="334" name="Google Shape;334;g3dc49240aa4_0_169"/>
          <p:cNvCxnSpPr/>
          <p:nvPr/>
        </p:nvCxnSpPr>
        <p:spPr>
          <a:xfrm rot="10800000">
            <a:off x="4057674" y="1463718"/>
            <a:ext cx="471300" cy="0"/>
          </a:xfrm>
          <a:prstGeom prst="straightConnector1">
            <a:avLst/>
          </a:prstGeom>
          <a:noFill/>
          <a:ln cap="flat" cmpd="sng" w="19050">
            <a:solidFill>
              <a:srgbClr val="6C0819"/>
            </a:solidFill>
            <a:prstDash val="solid"/>
            <a:round/>
            <a:headEnd len="sm" w="sm" type="none"/>
            <a:tailEnd len="sm" w="sm" type="none"/>
          </a:ln>
          <a:effectLst>
            <a:outerShdw blurRad="42842" rotWithShape="0" dir="5400000" dist="21421">
              <a:srgbClr val="000000">
                <a:alpha val="36470"/>
              </a:srgbClr>
            </a:outerShdw>
          </a:effectLst>
        </p:spPr>
      </p:cxnSp>
      <p:cxnSp>
        <p:nvCxnSpPr>
          <p:cNvPr id="335" name="Google Shape;335;g3dc49240aa4_0_169"/>
          <p:cNvCxnSpPr/>
          <p:nvPr/>
        </p:nvCxnSpPr>
        <p:spPr>
          <a:xfrm rot="10800000">
            <a:off x="4057674" y="1837068"/>
            <a:ext cx="471300" cy="0"/>
          </a:xfrm>
          <a:prstGeom prst="straightConnector1">
            <a:avLst/>
          </a:prstGeom>
          <a:noFill/>
          <a:ln cap="flat" cmpd="sng" w="19050">
            <a:solidFill>
              <a:srgbClr val="6C0819"/>
            </a:solidFill>
            <a:prstDash val="solid"/>
            <a:round/>
            <a:headEnd len="sm" w="sm" type="none"/>
            <a:tailEnd len="sm" w="sm" type="none"/>
          </a:ln>
          <a:effectLst>
            <a:outerShdw blurRad="42842" rotWithShape="0" dir="5400000" dist="21421">
              <a:srgbClr val="000000">
                <a:alpha val="36470"/>
              </a:srgbClr>
            </a:outerShdw>
          </a:effectLst>
        </p:spPr>
      </p:cxnSp>
      <p:cxnSp>
        <p:nvCxnSpPr>
          <p:cNvPr id="336" name="Google Shape;336;g3dc49240aa4_0_169"/>
          <p:cNvCxnSpPr/>
          <p:nvPr/>
        </p:nvCxnSpPr>
        <p:spPr>
          <a:xfrm rot="10800000">
            <a:off x="4057674" y="2189768"/>
            <a:ext cx="471300" cy="0"/>
          </a:xfrm>
          <a:prstGeom prst="straightConnector1">
            <a:avLst/>
          </a:prstGeom>
          <a:noFill/>
          <a:ln cap="flat" cmpd="sng" w="19050">
            <a:solidFill>
              <a:srgbClr val="6C0819"/>
            </a:solidFill>
            <a:prstDash val="solid"/>
            <a:round/>
            <a:headEnd len="sm" w="sm" type="none"/>
            <a:tailEnd len="sm" w="sm" type="none"/>
          </a:ln>
          <a:effectLst>
            <a:outerShdw blurRad="42842" rotWithShape="0" dir="5400000" dist="21421">
              <a:srgbClr val="000000">
                <a:alpha val="36470"/>
              </a:srgbClr>
            </a:outerShdw>
          </a:effectLst>
        </p:spPr>
      </p:cxnSp>
      <p:cxnSp>
        <p:nvCxnSpPr>
          <p:cNvPr id="337" name="Google Shape;337;g3dc49240aa4_0_169"/>
          <p:cNvCxnSpPr/>
          <p:nvPr/>
        </p:nvCxnSpPr>
        <p:spPr>
          <a:xfrm rot="10800000">
            <a:off x="4057674" y="2542468"/>
            <a:ext cx="471300" cy="0"/>
          </a:xfrm>
          <a:prstGeom prst="straightConnector1">
            <a:avLst/>
          </a:prstGeom>
          <a:noFill/>
          <a:ln cap="flat" cmpd="sng" w="19050">
            <a:solidFill>
              <a:srgbClr val="6C0819"/>
            </a:solidFill>
            <a:prstDash val="solid"/>
            <a:round/>
            <a:headEnd len="sm" w="sm" type="none"/>
            <a:tailEnd len="sm" w="sm" type="none"/>
          </a:ln>
          <a:effectLst>
            <a:outerShdw blurRad="42842" rotWithShape="0" dir="5400000" dist="21421">
              <a:srgbClr val="000000">
                <a:alpha val="36470"/>
              </a:srgbClr>
            </a:outerShdw>
          </a:effectLst>
        </p:spPr>
      </p:cxnSp>
      <p:cxnSp>
        <p:nvCxnSpPr>
          <p:cNvPr id="338" name="Google Shape;338;g3dc49240aa4_0_169"/>
          <p:cNvCxnSpPr/>
          <p:nvPr/>
        </p:nvCxnSpPr>
        <p:spPr>
          <a:xfrm rot="10800000">
            <a:off x="4057674" y="2884843"/>
            <a:ext cx="471300" cy="0"/>
          </a:xfrm>
          <a:prstGeom prst="straightConnector1">
            <a:avLst/>
          </a:prstGeom>
          <a:noFill/>
          <a:ln cap="flat" cmpd="sng" w="19050">
            <a:solidFill>
              <a:srgbClr val="6C0819"/>
            </a:solidFill>
            <a:prstDash val="solid"/>
            <a:round/>
            <a:headEnd len="sm" w="sm" type="none"/>
            <a:tailEnd len="sm" w="sm" type="none"/>
          </a:ln>
          <a:effectLst>
            <a:outerShdw blurRad="42842" rotWithShape="0" dir="5400000" dist="21421">
              <a:srgbClr val="000000">
                <a:alpha val="36470"/>
              </a:srgbClr>
            </a:outerShdw>
          </a:effectLst>
        </p:spPr>
      </p:cxnSp>
      <p:cxnSp>
        <p:nvCxnSpPr>
          <p:cNvPr id="339" name="Google Shape;339;g3dc49240aa4_0_169"/>
          <p:cNvCxnSpPr/>
          <p:nvPr/>
        </p:nvCxnSpPr>
        <p:spPr>
          <a:xfrm rot="10800000">
            <a:off x="4057674" y="3258193"/>
            <a:ext cx="471300" cy="0"/>
          </a:xfrm>
          <a:prstGeom prst="straightConnector1">
            <a:avLst/>
          </a:prstGeom>
          <a:noFill/>
          <a:ln cap="flat" cmpd="sng" w="19050">
            <a:solidFill>
              <a:srgbClr val="6C0819"/>
            </a:solidFill>
            <a:prstDash val="solid"/>
            <a:round/>
            <a:headEnd len="sm" w="sm" type="none"/>
            <a:tailEnd len="sm" w="sm" type="none"/>
          </a:ln>
          <a:effectLst>
            <a:outerShdw blurRad="42842" rotWithShape="0" dir="5400000" dist="21421">
              <a:srgbClr val="000000">
                <a:alpha val="36470"/>
              </a:srgbClr>
            </a:outerShdw>
          </a:effectLst>
        </p:spPr>
      </p:cxnSp>
      <p:cxnSp>
        <p:nvCxnSpPr>
          <p:cNvPr id="340" name="Google Shape;340;g3dc49240aa4_0_169"/>
          <p:cNvCxnSpPr/>
          <p:nvPr/>
        </p:nvCxnSpPr>
        <p:spPr>
          <a:xfrm rot="10800000">
            <a:off x="4057674" y="3610893"/>
            <a:ext cx="471300" cy="0"/>
          </a:xfrm>
          <a:prstGeom prst="straightConnector1">
            <a:avLst/>
          </a:prstGeom>
          <a:noFill/>
          <a:ln cap="flat" cmpd="sng" w="19050">
            <a:solidFill>
              <a:srgbClr val="6C0819"/>
            </a:solidFill>
            <a:prstDash val="solid"/>
            <a:round/>
            <a:headEnd len="sm" w="sm" type="none"/>
            <a:tailEnd len="sm" w="sm" type="none"/>
          </a:ln>
          <a:effectLst>
            <a:outerShdw blurRad="42842" rotWithShape="0" dir="5400000" dist="21421">
              <a:srgbClr val="000000">
                <a:alpha val="36470"/>
              </a:srgbClr>
            </a:outerShdw>
          </a:effectLst>
        </p:spPr>
      </p:cxnSp>
      <p:cxnSp>
        <p:nvCxnSpPr>
          <p:cNvPr id="341" name="Google Shape;341;g3dc49240aa4_0_169"/>
          <p:cNvCxnSpPr/>
          <p:nvPr/>
        </p:nvCxnSpPr>
        <p:spPr>
          <a:xfrm rot="10800000">
            <a:off x="4057674" y="3963593"/>
            <a:ext cx="471300" cy="0"/>
          </a:xfrm>
          <a:prstGeom prst="straightConnector1">
            <a:avLst/>
          </a:prstGeom>
          <a:noFill/>
          <a:ln cap="flat" cmpd="sng" w="19050">
            <a:solidFill>
              <a:srgbClr val="6C0819"/>
            </a:solidFill>
            <a:prstDash val="solid"/>
            <a:round/>
            <a:headEnd len="sm" w="sm" type="none"/>
            <a:tailEnd len="sm" w="sm" type="none"/>
          </a:ln>
          <a:effectLst>
            <a:outerShdw blurRad="42842" rotWithShape="0" dir="5400000" dist="21421">
              <a:srgbClr val="000000">
                <a:alpha val="36470"/>
              </a:srgbClr>
            </a:outerShdw>
          </a:effectLst>
        </p:spPr>
      </p:cxnSp>
      <p:cxnSp>
        <p:nvCxnSpPr>
          <p:cNvPr id="342" name="Google Shape;342;g3dc49240aa4_0_169"/>
          <p:cNvCxnSpPr/>
          <p:nvPr/>
        </p:nvCxnSpPr>
        <p:spPr>
          <a:xfrm rot="10800000">
            <a:off x="4057674" y="4648343"/>
            <a:ext cx="471300" cy="0"/>
          </a:xfrm>
          <a:prstGeom prst="straightConnector1">
            <a:avLst/>
          </a:prstGeom>
          <a:noFill/>
          <a:ln cap="flat" cmpd="sng" w="19050">
            <a:solidFill>
              <a:srgbClr val="6C0819"/>
            </a:solidFill>
            <a:prstDash val="solid"/>
            <a:round/>
            <a:headEnd len="sm" w="sm" type="none"/>
            <a:tailEnd len="sm" w="sm" type="none"/>
          </a:ln>
          <a:effectLst>
            <a:outerShdw blurRad="42842" rotWithShape="0" dir="5400000" dist="21421">
              <a:srgbClr val="000000">
                <a:alpha val="36470"/>
              </a:srgbClr>
            </a:outerShdw>
          </a:effectLst>
        </p:spPr>
      </p:cxnSp>
      <p:cxnSp>
        <p:nvCxnSpPr>
          <p:cNvPr id="343" name="Google Shape;343;g3dc49240aa4_0_169"/>
          <p:cNvCxnSpPr/>
          <p:nvPr/>
        </p:nvCxnSpPr>
        <p:spPr>
          <a:xfrm rot="10800000">
            <a:off x="4057674" y="5021693"/>
            <a:ext cx="471300" cy="0"/>
          </a:xfrm>
          <a:prstGeom prst="straightConnector1">
            <a:avLst/>
          </a:prstGeom>
          <a:noFill/>
          <a:ln cap="flat" cmpd="sng" w="19050">
            <a:solidFill>
              <a:srgbClr val="6C0819"/>
            </a:solidFill>
            <a:prstDash val="solid"/>
            <a:round/>
            <a:headEnd len="sm" w="sm" type="none"/>
            <a:tailEnd len="sm" w="sm" type="none"/>
          </a:ln>
          <a:effectLst>
            <a:outerShdw blurRad="42842" rotWithShape="0" dir="5400000" dist="21421">
              <a:srgbClr val="000000">
                <a:alpha val="36470"/>
              </a:srgbClr>
            </a:outerShdw>
          </a:effectLst>
        </p:spPr>
      </p:cxnSp>
      <p:cxnSp>
        <p:nvCxnSpPr>
          <p:cNvPr id="344" name="Google Shape;344;g3dc49240aa4_0_169"/>
          <p:cNvCxnSpPr/>
          <p:nvPr/>
        </p:nvCxnSpPr>
        <p:spPr>
          <a:xfrm rot="10800000">
            <a:off x="4057674" y="5374393"/>
            <a:ext cx="471300" cy="0"/>
          </a:xfrm>
          <a:prstGeom prst="straightConnector1">
            <a:avLst/>
          </a:prstGeom>
          <a:noFill/>
          <a:ln cap="flat" cmpd="sng" w="19050">
            <a:solidFill>
              <a:srgbClr val="6C0819"/>
            </a:solidFill>
            <a:prstDash val="solid"/>
            <a:round/>
            <a:headEnd len="sm" w="sm" type="none"/>
            <a:tailEnd len="sm" w="sm" type="none"/>
          </a:ln>
          <a:effectLst>
            <a:outerShdw blurRad="42842" rotWithShape="0" dir="5400000" dist="21421">
              <a:srgbClr val="000000">
                <a:alpha val="36470"/>
              </a:srgbClr>
            </a:outerShdw>
          </a:effectLst>
        </p:spPr>
      </p:cxnSp>
      <p:cxnSp>
        <p:nvCxnSpPr>
          <p:cNvPr id="345" name="Google Shape;345;g3dc49240aa4_0_169"/>
          <p:cNvCxnSpPr/>
          <p:nvPr/>
        </p:nvCxnSpPr>
        <p:spPr>
          <a:xfrm rot="10800000">
            <a:off x="4057674" y="5727093"/>
            <a:ext cx="471300" cy="0"/>
          </a:xfrm>
          <a:prstGeom prst="straightConnector1">
            <a:avLst/>
          </a:prstGeom>
          <a:noFill/>
          <a:ln cap="flat" cmpd="sng" w="19050">
            <a:solidFill>
              <a:srgbClr val="6C0819"/>
            </a:solidFill>
            <a:prstDash val="solid"/>
            <a:round/>
            <a:headEnd len="sm" w="sm" type="none"/>
            <a:tailEnd len="sm" w="sm" type="none"/>
          </a:ln>
          <a:effectLst>
            <a:outerShdw blurRad="42842" rotWithShape="0" dir="5400000" dist="21421">
              <a:srgbClr val="000000">
                <a:alpha val="36470"/>
              </a:srgbClr>
            </a:outerShdw>
          </a:effectLst>
        </p:spPr>
      </p:cxnSp>
      <p:cxnSp>
        <p:nvCxnSpPr>
          <p:cNvPr id="346" name="Google Shape;346;g3dc49240aa4_0_169"/>
          <p:cNvCxnSpPr/>
          <p:nvPr/>
        </p:nvCxnSpPr>
        <p:spPr>
          <a:xfrm rot="10800000">
            <a:off x="4057674" y="4316293"/>
            <a:ext cx="471300" cy="0"/>
          </a:xfrm>
          <a:prstGeom prst="straightConnector1">
            <a:avLst/>
          </a:prstGeom>
          <a:noFill/>
          <a:ln cap="flat" cmpd="sng" w="19050">
            <a:solidFill>
              <a:srgbClr val="6C0819"/>
            </a:solidFill>
            <a:prstDash val="solid"/>
            <a:round/>
            <a:headEnd len="sm" w="sm" type="none"/>
            <a:tailEnd len="sm" w="sm" type="none"/>
          </a:ln>
          <a:effectLst>
            <a:outerShdw blurRad="42842" rotWithShape="0" dir="5400000" dist="21421">
              <a:srgbClr val="000000">
                <a:alpha val="36470"/>
              </a:srgbClr>
            </a:outerShdw>
          </a:effectLst>
        </p:spPr>
      </p:cxnSp>
      <p:cxnSp>
        <p:nvCxnSpPr>
          <p:cNvPr id="347" name="Google Shape;347;g3dc49240aa4_0_169"/>
          <p:cNvCxnSpPr/>
          <p:nvPr/>
        </p:nvCxnSpPr>
        <p:spPr>
          <a:xfrm>
            <a:off x="4519275" y="1484588"/>
            <a:ext cx="0" cy="4249500"/>
          </a:xfrm>
          <a:prstGeom prst="straightConnector1">
            <a:avLst/>
          </a:prstGeom>
          <a:noFill/>
          <a:ln cap="flat" cmpd="sng" w="19050">
            <a:solidFill>
              <a:srgbClr val="6C0819"/>
            </a:solidFill>
            <a:prstDash val="solid"/>
            <a:round/>
            <a:headEnd len="sm" w="sm" type="none"/>
            <a:tailEnd len="sm" w="sm" type="none"/>
          </a:ln>
          <a:effectLst>
            <a:outerShdw blurRad="42842" rotWithShape="0" dir="5400000" dist="21421">
              <a:srgbClr val="000000">
                <a:alpha val="36470"/>
              </a:srgbClr>
            </a:outerShdw>
          </a:effectLst>
        </p:spPr>
      </p:cxnSp>
      <p:cxnSp>
        <p:nvCxnSpPr>
          <p:cNvPr id="348" name="Google Shape;348;g3dc49240aa4_0_169"/>
          <p:cNvCxnSpPr/>
          <p:nvPr/>
        </p:nvCxnSpPr>
        <p:spPr>
          <a:xfrm>
            <a:off x="4519275" y="3382700"/>
            <a:ext cx="455100" cy="0"/>
          </a:xfrm>
          <a:prstGeom prst="straightConnector1">
            <a:avLst/>
          </a:prstGeom>
          <a:noFill/>
          <a:ln cap="flat" cmpd="sng" w="28575">
            <a:solidFill>
              <a:srgbClr val="6C0819"/>
            </a:solidFill>
            <a:prstDash val="solid"/>
            <a:round/>
            <a:headEnd len="sm" w="sm" type="none"/>
            <a:tailEnd len="med" w="med" type="triangle"/>
          </a:ln>
          <a:effectLst>
            <a:outerShdw blurRad="42842" rotWithShape="0" dir="5400000" dist="21421">
              <a:srgbClr val="000000">
                <a:alpha val="36470"/>
              </a:srgbClr>
            </a:outerShdw>
          </a:effectLst>
        </p:spPr>
      </p:cxnSp>
      <p:sp>
        <p:nvSpPr>
          <p:cNvPr id="349" name="Google Shape;349;g3dc49240aa4_0_169"/>
          <p:cNvSpPr txBox="1"/>
          <p:nvPr/>
        </p:nvSpPr>
        <p:spPr>
          <a:xfrm>
            <a:off x="4886950" y="3191450"/>
            <a:ext cx="455100" cy="382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285"/>
              <a:buFont typeface="Arial"/>
              <a:buNone/>
            </a:pPr>
            <a:r>
              <a:rPr b="0" i="0" lang="sv-SE" sz="1285" u="none" cap="none" strike="noStrike">
                <a:solidFill>
                  <a:schemeClr val="dk1"/>
                </a:solidFill>
                <a:latin typeface="Arial"/>
                <a:ea typeface="Arial"/>
                <a:cs typeface="Arial"/>
                <a:sym typeface="Arial"/>
              </a:rPr>
              <a:t>F</a:t>
            </a:r>
            <a:endParaRPr b="0" i="0" sz="1400" u="none" cap="none" strike="noStrike">
              <a:solidFill>
                <a:srgbClr val="000000"/>
              </a:solidFill>
              <a:latin typeface="Arial"/>
              <a:ea typeface="Arial"/>
              <a:cs typeface="Arial"/>
              <a:sym typeface="Arial"/>
            </a:endParaRPr>
          </a:p>
        </p:txBody>
      </p:sp>
      <p:sp>
        <p:nvSpPr>
          <p:cNvPr id="350" name="Google Shape;350;g3dc49240aa4_0_169"/>
          <p:cNvSpPr txBox="1"/>
          <p:nvPr/>
        </p:nvSpPr>
        <p:spPr>
          <a:xfrm>
            <a:off x="5570600" y="5569975"/>
            <a:ext cx="2903400" cy="892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300"/>
              <a:buFont typeface="Arial"/>
              <a:buNone/>
            </a:pPr>
            <a:r>
              <a:rPr b="0" i="0" lang="sv-SE" sz="1300" u="none" cap="none" strike="noStrike">
                <a:solidFill>
                  <a:srgbClr val="000000"/>
                </a:solidFill>
                <a:latin typeface="Arial"/>
                <a:ea typeface="Arial"/>
                <a:cs typeface="Arial"/>
                <a:sym typeface="Arial"/>
              </a:rPr>
              <a:t>A = Biomass</a:t>
            </a:r>
            <a:endParaRPr b="0" i="0" sz="13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00"/>
              <a:buFont typeface="Arial"/>
              <a:buNone/>
            </a:pPr>
            <a:r>
              <a:rPr b="0" i="0" lang="sv-SE" sz="1300" u="none" cap="none" strike="noStrike">
                <a:solidFill>
                  <a:srgbClr val="000000"/>
                </a:solidFill>
                <a:latin typeface="Arial"/>
                <a:ea typeface="Arial"/>
                <a:cs typeface="Arial"/>
                <a:sym typeface="Arial"/>
              </a:rPr>
              <a:t>B = </a:t>
            </a:r>
            <a:r>
              <a:rPr b="0" i="0" lang="sv-SE" sz="1300" u="none" cap="none" strike="noStrike">
                <a:solidFill>
                  <a:schemeClr val="dk1"/>
                </a:solidFill>
                <a:latin typeface="Arial"/>
                <a:ea typeface="Arial"/>
                <a:cs typeface="Arial"/>
                <a:sym typeface="Arial"/>
              </a:rPr>
              <a:t>O</a:t>
            </a:r>
            <a:r>
              <a:rPr b="0" i="0" lang="sv-SE" sz="1300" u="none" cap="none" strike="noStrike">
                <a:solidFill>
                  <a:srgbClr val="000000"/>
                </a:solidFill>
                <a:latin typeface="Arial"/>
                <a:ea typeface="Arial"/>
                <a:cs typeface="Arial"/>
                <a:sym typeface="Arial"/>
              </a:rPr>
              <a:t>il</a:t>
            </a:r>
            <a:endParaRPr b="0" i="0" sz="13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00"/>
              <a:buFont typeface="Arial"/>
              <a:buNone/>
            </a:pPr>
            <a:r>
              <a:rPr b="0" i="0" lang="sv-SE" sz="1300" u="none" cap="none" strike="noStrike">
                <a:solidFill>
                  <a:srgbClr val="000000"/>
                </a:solidFill>
                <a:latin typeface="Arial"/>
                <a:ea typeface="Arial"/>
                <a:cs typeface="Arial"/>
                <a:sym typeface="Arial"/>
              </a:rPr>
              <a:t>C = Hydrogen</a:t>
            </a:r>
            <a:endParaRPr b="0" i="0" sz="13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00"/>
              <a:buFont typeface="Arial"/>
              <a:buNone/>
            </a:pPr>
            <a:r>
              <a:rPr b="0" i="0" lang="sv-SE" sz="1300" u="none" cap="none" strike="noStrike">
                <a:solidFill>
                  <a:srgbClr val="000000"/>
                </a:solidFill>
                <a:latin typeface="Arial"/>
                <a:ea typeface="Arial"/>
                <a:cs typeface="Arial"/>
                <a:sym typeface="Arial"/>
              </a:rPr>
              <a:t>D = Natural gas</a:t>
            </a:r>
            <a:endParaRPr b="0" i="0" sz="1300" u="none" cap="none" strike="noStrike">
              <a:solidFill>
                <a:srgbClr val="000000"/>
              </a:solidFill>
              <a:latin typeface="Arial"/>
              <a:ea typeface="Arial"/>
              <a:cs typeface="Arial"/>
              <a:sym typeface="Arial"/>
            </a:endParaRPr>
          </a:p>
        </p:txBody>
      </p:sp>
      <p:sp>
        <p:nvSpPr>
          <p:cNvPr id="351" name="Google Shape;351;g3dc49240aa4_0_169"/>
          <p:cNvSpPr txBox="1"/>
          <p:nvPr/>
        </p:nvSpPr>
        <p:spPr>
          <a:xfrm>
            <a:off x="7292900" y="5584250"/>
            <a:ext cx="2903400" cy="892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300"/>
              <a:buFont typeface="Arial"/>
              <a:buNone/>
            </a:pPr>
            <a:r>
              <a:rPr b="0" i="0" lang="sv-SE" sz="1300" u="none" cap="none" strike="noStrike">
                <a:solidFill>
                  <a:srgbClr val="000000"/>
                </a:solidFill>
                <a:latin typeface="Arial"/>
                <a:ea typeface="Arial"/>
                <a:cs typeface="Arial"/>
                <a:sym typeface="Arial"/>
              </a:rPr>
              <a:t>E = Uranium</a:t>
            </a:r>
            <a:endParaRPr b="0" i="0" sz="13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00"/>
              <a:buFont typeface="Arial"/>
              <a:buNone/>
            </a:pPr>
            <a:r>
              <a:rPr b="0" i="0" lang="sv-SE" sz="1300" u="none" cap="none" strike="noStrike">
                <a:solidFill>
                  <a:srgbClr val="000000"/>
                </a:solidFill>
                <a:latin typeface="Arial"/>
                <a:ea typeface="Arial"/>
                <a:cs typeface="Arial"/>
                <a:sym typeface="Arial"/>
              </a:rPr>
              <a:t>F = </a:t>
            </a:r>
            <a:r>
              <a:rPr b="0" i="0" lang="sv-SE" sz="1300" u="none" cap="none" strike="noStrike">
                <a:solidFill>
                  <a:schemeClr val="dk1"/>
                </a:solidFill>
                <a:latin typeface="Arial"/>
                <a:ea typeface="Arial"/>
                <a:cs typeface="Arial"/>
                <a:sym typeface="Arial"/>
              </a:rPr>
              <a:t>Electricity</a:t>
            </a:r>
            <a:endParaRPr b="0" i="0" sz="13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300"/>
              <a:buFont typeface="Arial"/>
              <a:buNone/>
            </a:pPr>
            <a:r>
              <a:rPr b="0" i="0" lang="sv-SE" sz="1300" u="none" cap="none" strike="noStrike">
                <a:solidFill>
                  <a:schemeClr val="dk1"/>
                </a:solidFill>
                <a:latin typeface="Arial"/>
                <a:ea typeface="Arial"/>
                <a:cs typeface="Arial"/>
                <a:sym typeface="Arial"/>
              </a:rPr>
              <a:t>G = Heat</a:t>
            </a:r>
            <a:endParaRPr b="0" i="0" sz="13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300"/>
              <a:buFont typeface="Arial"/>
              <a:buNone/>
            </a:pPr>
            <a:r>
              <a:rPr b="0" i="0" lang="sv-SE" sz="1300" u="none" cap="none" strike="noStrike">
                <a:solidFill>
                  <a:schemeClr val="dk1"/>
                </a:solidFill>
                <a:latin typeface="Arial"/>
                <a:ea typeface="Arial"/>
                <a:cs typeface="Arial"/>
                <a:sym typeface="Arial"/>
              </a:rPr>
              <a:t>H = Coal</a:t>
            </a:r>
            <a:endParaRPr b="0" i="0" sz="1300" u="none" cap="none" strike="noStrike">
              <a:solidFill>
                <a:schemeClr val="dk1"/>
              </a:solidFill>
              <a:latin typeface="Arial"/>
              <a:ea typeface="Arial"/>
              <a:cs typeface="Arial"/>
              <a:sym typeface="Arial"/>
            </a:endParaRPr>
          </a:p>
        </p:txBody>
      </p:sp>
      <p:sp>
        <p:nvSpPr>
          <p:cNvPr id="352" name="Google Shape;352;g3dc49240aa4_0_169"/>
          <p:cNvSpPr txBox="1"/>
          <p:nvPr/>
        </p:nvSpPr>
        <p:spPr>
          <a:xfrm>
            <a:off x="5507525" y="5373125"/>
            <a:ext cx="3239100" cy="1092900"/>
          </a:xfrm>
          <a:prstGeom prst="rect">
            <a:avLst/>
          </a:prstGeom>
          <a:noFill/>
          <a:ln cap="flat" cmpd="sng" w="28575">
            <a:solidFill>
              <a:srgbClr val="910C22"/>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400"/>
              <a:buFont typeface="Arial"/>
              <a:buNone/>
            </a:pPr>
            <a:r>
              <a:rPr b="1" i="0" lang="sv-SE" sz="1300" u="none" cap="none" strike="noStrike">
                <a:solidFill>
                  <a:schemeClr val="dk1"/>
                </a:solidFill>
                <a:latin typeface="Arial"/>
                <a:ea typeface="Arial"/>
                <a:cs typeface="Arial"/>
                <a:sym typeface="Arial"/>
              </a:rPr>
              <a:t>Commodity Key </a:t>
            </a:r>
            <a:endParaRPr b="0" i="0" sz="13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00"/>
              <a:buFont typeface="Arial"/>
              <a:buNone/>
            </a:pPr>
            <a:r>
              <a:t/>
            </a:r>
            <a:endParaRPr b="1" i="0" sz="13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00"/>
              <a:buFont typeface="Arial"/>
              <a:buNone/>
            </a:pPr>
            <a:r>
              <a:t/>
            </a:r>
            <a:endParaRPr b="1" i="0" sz="13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00"/>
              <a:buFont typeface="Arial"/>
              <a:buNone/>
            </a:pPr>
            <a:r>
              <a:t/>
            </a:r>
            <a:endParaRPr b="1" i="0" sz="13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00"/>
              <a:buFont typeface="Arial"/>
              <a:buNone/>
            </a:pPr>
            <a:r>
              <a:t/>
            </a:r>
            <a:endParaRPr b="1" i="0" sz="1300" u="none" cap="none" strike="noStrike">
              <a:solidFill>
                <a:srgbClr val="000000"/>
              </a:solidFill>
              <a:latin typeface="Arial"/>
              <a:ea typeface="Arial"/>
              <a:cs typeface="Arial"/>
              <a:sym typeface="Arial"/>
            </a:endParaRPr>
          </a:p>
        </p:txBody>
      </p:sp>
      <p:sp>
        <p:nvSpPr>
          <p:cNvPr id="353" name="Google Shape;353;g3dc49240aa4_0_169"/>
          <p:cNvSpPr txBox="1"/>
          <p:nvPr/>
        </p:nvSpPr>
        <p:spPr>
          <a:xfrm>
            <a:off x="11798300" y="6565900"/>
            <a:ext cx="393600" cy="292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fld id="{00000000-1234-1234-1234-123412341234}" type="slidenum">
              <a:rPr b="1" i="0" lang="sv-SE" sz="1000" u="none" cap="none" strike="noStrike">
                <a:solidFill>
                  <a:schemeClr val="lt1"/>
                </a:solidFill>
                <a:latin typeface="Arial"/>
                <a:ea typeface="Arial"/>
                <a:cs typeface="Arial"/>
                <a:sym typeface="Arial"/>
              </a:rPr>
              <a:t>‹#›</a:t>
            </a:fld>
            <a:endParaRPr b="1" i="0" sz="1000" u="none" cap="none" strike="noStrike">
              <a:solidFill>
                <a:schemeClr val="lt1"/>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7" name="Shape 357"/>
        <p:cNvGrpSpPr/>
        <p:nvPr/>
      </p:nvGrpSpPr>
      <p:grpSpPr>
        <a:xfrm>
          <a:off x="0" y="0"/>
          <a:ext cx="0" cy="0"/>
          <a:chOff x="0" y="0"/>
          <a:chExt cx="0" cy="0"/>
        </a:xfrm>
      </p:grpSpPr>
      <p:sp>
        <p:nvSpPr>
          <p:cNvPr id="358" name="Google Shape;358;g3dc49240aa4_0_255"/>
          <p:cNvSpPr txBox="1"/>
          <p:nvPr>
            <p:ph idx="1" type="body"/>
          </p:nvPr>
        </p:nvSpPr>
        <p:spPr>
          <a:xfrm>
            <a:off x="468000" y="1165625"/>
            <a:ext cx="3549600" cy="525000"/>
          </a:xfrm>
          <a:prstGeom prst="rect">
            <a:avLst/>
          </a:prstGeom>
          <a:noFill/>
          <a:ln>
            <a:noFill/>
          </a:ln>
        </p:spPr>
        <p:txBody>
          <a:bodyPr anchorCtr="0" anchor="t" bIns="45700" lIns="91425" spcFirstLastPara="1" rIns="91425" wrap="square" tIns="45700">
            <a:normAutofit fontScale="25000" lnSpcReduction="20000"/>
          </a:bodyPr>
          <a:lstStyle/>
          <a:p>
            <a:pPr indent="0" lvl="0" marL="0" rtl="0" algn="l">
              <a:lnSpc>
                <a:spcPct val="90000"/>
              </a:lnSpc>
              <a:spcBef>
                <a:spcPts val="1000"/>
              </a:spcBef>
              <a:spcAft>
                <a:spcPts val="0"/>
              </a:spcAft>
              <a:buSzPct val="70000"/>
              <a:buNone/>
            </a:pPr>
            <a:r>
              <a:rPr lang="sv-SE"/>
              <a:t>Classifying by energy source</a:t>
            </a:r>
            <a:endParaRPr/>
          </a:p>
          <a:p>
            <a:pPr indent="0" lvl="0" marL="0" rtl="0" algn="l">
              <a:lnSpc>
                <a:spcPct val="90000"/>
              </a:lnSpc>
              <a:spcBef>
                <a:spcPts val="1000"/>
              </a:spcBef>
              <a:spcAft>
                <a:spcPts val="0"/>
              </a:spcAft>
              <a:buSzPct val="70000"/>
              <a:buNone/>
            </a:pPr>
            <a:r>
              <a:t/>
            </a:r>
            <a:endParaRPr/>
          </a:p>
          <a:p>
            <a:pPr indent="-190500" lvl="0" marL="342900" rtl="0" algn="l">
              <a:lnSpc>
                <a:spcPct val="90000"/>
              </a:lnSpc>
              <a:spcBef>
                <a:spcPts val="1000"/>
              </a:spcBef>
              <a:spcAft>
                <a:spcPts val="0"/>
              </a:spcAft>
              <a:buSzPct val="120000"/>
              <a:buFont typeface="Arial"/>
              <a:buNone/>
            </a:pPr>
            <a:r>
              <a:t/>
            </a:r>
            <a:endParaRPr/>
          </a:p>
        </p:txBody>
      </p:sp>
      <p:sp>
        <p:nvSpPr>
          <p:cNvPr id="359" name="Google Shape;359;g3dc49240aa4_0_255"/>
          <p:cNvSpPr txBox="1"/>
          <p:nvPr>
            <p:ph type="title"/>
          </p:nvPr>
        </p:nvSpPr>
        <p:spPr>
          <a:xfrm>
            <a:off x="468000" y="288000"/>
            <a:ext cx="10906500" cy="6840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1000"/>
              </a:spcBef>
              <a:spcAft>
                <a:spcPts val="0"/>
              </a:spcAft>
              <a:buSzPts val="4400"/>
              <a:buNone/>
            </a:pPr>
            <a:r>
              <a:rPr lang="sv-SE">
                <a:solidFill>
                  <a:srgbClr val="FF0000"/>
                </a:solidFill>
              </a:rPr>
              <a:t>Main power generation technologies and their characteristics</a:t>
            </a:r>
            <a:endParaRPr>
              <a:solidFill>
                <a:srgbClr val="FF0000"/>
              </a:solidFill>
            </a:endParaRPr>
          </a:p>
        </p:txBody>
      </p:sp>
      <p:sp>
        <p:nvSpPr>
          <p:cNvPr id="360" name="Google Shape;360;g3dc49240aa4_0_255"/>
          <p:cNvSpPr txBox="1"/>
          <p:nvPr/>
        </p:nvSpPr>
        <p:spPr>
          <a:xfrm>
            <a:off x="468000" y="1628565"/>
            <a:ext cx="2443200" cy="597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i="0" lang="sv-SE" sz="1800" u="none" cap="none" strike="noStrike">
                <a:solidFill>
                  <a:srgbClr val="000000"/>
                </a:solidFill>
                <a:latin typeface="Arial"/>
                <a:ea typeface="Arial"/>
                <a:cs typeface="Arial"/>
                <a:sym typeface="Arial"/>
              </a:rPr>
              <a:t>Fossil fuels</a:t>
            </a:r>
            <a:endParaRPr b="1" i="0" sz="1800" u="none" cap="none" strike="noStrike">
              <a:solidFill>
                <a:srgbClr val="000000"/>
              </a:solidFill>
              <a:latin typeface="Arial"/>
              <a:ea typeface="Arial"/>
              <a:cs typeface="Arial"/>
              <a:sym typeface="Arial"/>
            </a:endParaRPr>
          </a:p>
        </p:txBody>
      </p:sp>
      <p:sp>
        <p:nvSpPr>
          <p:cNvPr id="361" name="Google Shape;361;g3dc49240aa4_0_255"/>
          <p:cNvSpPr txBox="1"/>
          <p:nvPr/>
        </p:nvSpPr>
        <p:spPr>
          <a:xfrm>
            <a:off x="468000" y="3212369"/>
            <a:ext cx="2443200" cy="597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i="0" lang="sv-SE" sz="1800" u="none" cap="none" strike="noStrike">
                <a:solidFill>
                  <a:srgbClr val="000000"/>
                </a:solidFill>
                <a:latin typeface="Arial"/>
                <a:ea typeface="Arial"/>
                <a:cs typeface="Arial"/>
                <a:sym typeface="Arial"/>
              </a:rPr>
              <a:t>Renewables</a:t>
            </a:r>
            <a:endParaRPr b="1" i="0" sz="1800" u="none" cap="none" strike="noStrike">
              <a:solidFill>
                <a:srgbClr val="000000"/>
              </a:solidFill>
              <a:latin typeface="Arial"/>
              <a:ea typeface="Arial"/>
              <a:cs typeface="Arial"/>
              <a:sym typeface="Arial"/>
            </a:endParaRPr>
          </a:p>
        </p:txBody>
      </p:sp>
      <p:sp>
        <p:nvSpPr>
          <p:cNvPr id="362" name="Google Shape;362;g3dc49240aa4_0_255"/>
          <p:cNvSpPr txBox="1"/>
          <p:nvPr/>
        </p:nvSpPr>
        <p:spPr>
          <a:xfrm>
            <a:off x="468000" y="4927362"/>
            <a:ext cx="2443200" cy="597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i="0" lang="sv-SE" sz="1800" u="none" cap="none" strike="noStrike">
                <a:solidFill>
                  <a:srgbClr val="000000"/>
                </a:solidFill>
                <a:latin typeface="Arial"/>
                <a:ea typeface="Arial"/>
                <a:cs typeface="Arial"/>
                <a:sym typeface="Arial"/>
              </a:rPr>
              <a:t>Nuclear</a:t>
            </a:r>
            <a:endParaRPr b="1" i="0" sz="1800" u="none" cap="none" strike="noStrike">
              <a:solidFill>
                <a:srgbClr val="000000"/>
              </a:solidFill>
              <a:latin typeface="Arial"/>
              <a:ea typeface="Arial"/>
              <a:cs typeface="Arial"/>
              <a:sym typeface="Arial"/>
            </a:endParaRPr>
          </a:p>
        </p:txBody>
      </p:sp>
      <p:pic>
        <p:nvPicPr>
          <p:cNvPr id="363" name="Google Shape;363;g3dc49240aa4_0_255" title="fossil-fuel (1).png"/>
          <p:cNvPicPr preferRelativeResize="0"/>
          <p:nvPr/>
        </p:nvPicPr>
        <p:blipFill rotWithShape="1">
          <a:blip r:embed="rId3">
            <a:alphaModFix/>
          </a:blip>
          <a:srcRect b="0" l="0" r="0" t="0"/>
          <a:stretch/>
        </p:blipFill>
        <p:spPr>
          <a:xfrm>
            <a:off x="612000" y="1988690"/>
            <a:ext cx="1078801" cy="1078801"/>
          </a:xfrm>
          <a:prstGeom prst="rect">
            <a:avLst/>
          </a:prstGeom>
          <a:noFill/>
          <a:ln>
            <a:noFill/>
          </a:ln>
        </p:spPr>
      </p:pic>
      <p:pic>
        <p:nvPicPr>
          <p:cNvPr id="364" name="Google Shape;364;g3dc49240aa4_0_255" title="renewable-energy.png"/>
          <p:cNvPicPr preferRelativeResize="0"/>
          <p:nvPr/>
        </p:nvPicPr>
        <p:blipFill rotWithShape="1">
          <a:blip r:embed="rId4">
            <a:alphaModFix/>
          </a:blip>
          <a:srcRect b="0" l="0" r="0" t="0"/>
          <a:stretch/>
        </p:blipFill>
        <p:spPr>
          <a:xfrm>
            <a:off x="612000" y="3713248"/>
            <a:ext cx="882300" cy="882300"/>
          </a:xfrm>
          <a:prstGeom prst="rect">
            <a:avLst/>
          </a:prstGeom>
          <a:noFill/>
          <a:ln>
            <a:noFill/>
          </a:ln>
        </p:spPr>
      </p:pic>
      <p:pic>
        <p:nvPicPr>
          <p:cNvPr id="365" name="Google Shape;365;g3dc49240aa4_0_255" title="nuclear.png"/>
          <p:cNvPicPr preferRelativeResize="0"/>
          <p:nvPr/>
        </p:nvPicPr>
        <p:blipFill rotWithShape="1">
          <a:blip r:embed="rId5">
            <a:alphaModFix/>
          </a:blip>
          <a:srcRect b="0" l="0" r="0" t="0"/>
          <a:stretch/>
        </p:blipFill>
        <p:spPr>
          <a:xfrm>
            <a:off x="612000" y="5346174"/>
            <a:ext cx="882300" cy="882300"/>
          </a:xfrm>
          <a:prstGeom prst="rect">
            <a:avLst/>
          </a:prstGeom>
          <a:noFill/>
          <a:ln>
            <a:noFill/>
          </a:ln>
        </p:spPr>
      </p:pic>
      <p:sp>
        <p:nvSpPr>
          <p:cNvPr id="366" name="Google Shape;366;g3dc49240aa4_0_255"/>
          <p:cNvSpPr txBox="1"/>
          <p:nvPr>
            <p:ph idx="1" type="body"/>
          </p:nvPr>
        </p:nvSpPr>
        <p:spPr>
          <a:xfrm>
            <a:off x="2286000" y="1879110"/>
            <a:ext cx="9460800" cy="1583700"/>
          </a:xfrm>
          <a:prstGeom prst="rect">
            <a:avLst/>
          </a:prstGeom>
          <a:noFill/>
          <a:ln>
            <a:noFill/>
          </a:ln>
        </p:spPr>
        <p:txBody>
          <a:bodyPr anchorCtr="0" anchor="t" bIns="45700" lIns="91425" spcFirstLastPara="1" rIns="91425" wrap="square" tIns="45700">
            <a:noAutofit/>
          </a:bodyPr>
          <a:lstStyle/>
          <a:p>
            <a:pPr indent="-342900" lvl="0" marL="457200" rtl="0" algn="l">
              <a:lnSpc>
                <a:spcPct val="90000"/>
              </a:lnSpc>
              <a:spcBef>
                <a:spcPts val="400"/>
              </a:spcBef>
              <a:spcAft>
                <a:spcPts val="0"/>
              </a:spcAft>
              <a:buClr>
                <a:schemeClr val="dk1"/>
              </a:buClr>
              <a:buSzPts val="1800"/>
              <a:buChar char="●"/>
            </a:pPr>
            <a:r>
              <a:rPr lang="sv-SE" sz="1800">
                <a:solidFill>
                  <a:schemeClr val="dk1"/>
                </a:solidFill>
              </a:rPr>
              <a:t>Provide </a:t>
            </a:r>
            <a:r>
              <a:rPr b="1" lang="sv-SE" sz="1800">
                <a:solidFill>
                  <a:schemeClr val="dk1"/>
                </a:solidFill>
              </a:rPr>
              <a:t>firm and dispatchable capacity</a:t>
            </a:r>
            <a:r>
              <a:rPr lang="sv-SE" sz="1800">
                <a:solidFill>
                  <a:schemeClr val="dk1"/>
                </a:solidFill>
              </a:rPr>
              <a:t>, supporting system reliability</a:t>
            </a:r>
            <a:endParaRPr sz="1800">
              <a:solidFill>
                <a:schemeClr val="dk1"/>
              </a:solidFill>
            </a:endParaRPr>
          </a:p>
          <a:p>
            <a:pPr indent="-342900" lvl="0" marL="457200" rtl="0" algn="l">
              <a:lnSpc>
                <a:spcPct val="90000"/>
              </a:lnSpc>
              <a:spcBef>
                <a:spcPts val="400"/>
              </a:spcBef>
              <a:spcAft>
                <a:spcPts val="0"/>
              </a:spcAft>
              <a:buClr>
                <a:schemeClr val="dk1"/>
              </a:buClr>
              <a:buSzPts val="1800"/>
              <a:buChar char="●"/>
            </a:pPr>
            <a:r>
              <a:rPr lang="sv-SE" sz="1800">
                <a:solidFill>
                  <a:schemeClr val="dk1"/>
                </a:solidFill>
              </a:rPr>
              <a:t>Associated with </a:t>
            </a:r>
            <a:r>
              <a:rPr b="1" lang="sv-SE" sz="1800">
                <a:solidFill>
                  <a:schemeClr val="dk1"/>
                </a:solidFill>
              </a:rPr>
              <a:t>high GHG emissions</a:t>
            </a:r>
            <a:r>
              <a:rPr lang="sv-SE" sz="1800">
                <a:solidFill>
                  <a:schemeClr val="dk1"/>
                </a:solidFill>
              </a:rPr>
              <a:t> (coal &gt; oil &gt; gas); CCS can reduce emissions</a:t>
            </a:r>
            <a:endParaRPr sz="1800">
              <a:solidFill>
                <a:schemeClr val="dk1"/>
              </a:solidFill>
            </a:endParaRPr>
          </a:p>
          <a:p>
            <a:pPr indent="-342900" lvl="0" marL="457200" rtl="0" algn="l">
              <a:lnSpc>
                <a:spcPct val="90000"/>
              </a:lnSpc>
              <a:spcBef>
                <a:spcPts val="400"/>
              </a:spcBef>
              <a:spcAft>
                <a:spcPts val="0"/>
              </a:spcAft>
              <a:buClr>
                <a:schemeClr val="dk1"/>
              </a:buClr>
              <a:buSzPts val="1800"/>
              <a:buChar char="●"/>
            </a:pPr>
            <a:r>
              <a:rPr b="1" lang="sv-SE" sz="1800">
                <a:solidFill>
                  <a:schemeClr val="dk1"/>
                </a:solidFill>
              </a:rPr>
              <a:t>Costs depend on local fuel availability</a:t>
            </a:r>
            <a:r>
              <a:rPr lang="sv-SE" sz="1800">
                <a:solidFill>
                  <a:schemeClr val="dk1"/>
                </a:solidFill>
              </a:rPr>
              <a:t> (e.g. domestic coal vs imported gas)</a:t>
            </a:r>
            <a:endParaRPr sz="1800">
              <a:solidFill>
                <a:schemeClr val="dk1"/>
              </a:solidFill>
            </a:endParaRPr>
          </a:p>
          <a:p>
            <a:pPr indent="-190500" lvl="0" marL="342900" rtl="0" algn="l">
              <a:lnSpc>
                <a:spcPct val="90000"/>
              </a:lnSpc>
              <a:spcBef>
                <a:spcPts val="400"/>
              </a:spcBef>
              <a:spcAft>
                <a:spcPts val="400"/>
              </a:spcAft>
              <a:buSzPts val="2400"/>
              <a:buFont typeface="Arial"/>
              <a:buNone/>
            </a:pPr>
            <a:r>
              <a:t/>
            </a:r>
            <a:endParaRPr sz="1150"/>
          </a:p>
        </p:txBody>
      </p:sp>
      <p:sp>
        <p:nvSpPr>
          <p:cNvPr id="367" name="Google Shape;367;g3dc49240aa4_0_255"/>
          <p:cNvSpPr txBox="1"/>
          <p:nvPr>
            <p:ph idx="1" type="body"/>
          </p:nvPr>
        </p:nvSpPr>
        <p:spPr>
          <a:xfrm>
            <a:off x="2286000" y="3713250"/>
            <a:ext cx="9460800" cy="1268100"/>
          </a:xfrm>
          <a:prstGeom prst="rect">
            <a:avLst/>
          </a:prstGeom>
          <a:noFill/>
          <a:ln>
            <a:noFill/>
          </a:ln>
        </p:spPr>
        <p:txBody>
          <a:bodyPr anchorCtr="0" anchor="t" bIns="45700" lIns="91425" spcFirstLastPara="1" rIns="91425" wrap="square" tIns="45700">
            <a:noAutofit/>
          </a:bodyPr>
          <a:lstStyle/>
          <a:p>
            <a:pPr indent="-342900" lvl="0" marL="457200" rtl="0" algn="l">
              <a:lnSpc>
                <a:spcPct val="90000"/>
              </a:lnSpc>
              <a:spcBef>
                <a:spcPts val="400"/>
              </a:spcBef>
              <a:spcAft>
                <a:spcPts val="0"/>
              </a:spcAft>
              <a:buClr>
                <a:schemeClr val="dk1"/>
              </a:buClr>
              <a:buSzPts val="1800"/>
              <a:buChar char="●"/>
            </a:pPr>
            <a:r>
              <a:rPr lang="sv-SE" sz="1800">
                <a:solidFill>
                  <a:schemeClr val="dk1"/>
                </a:solidFill>
              </a:rPr>
              <a:t>Include </a:t>
            </a:r>
            <a:r>
              <a:rPr b="1" lang="sv-SE" sz="1800">
                <a:solidFill>
                  <a:schemeClr val="dk1"/>
                </a:solidFill>
              </a:rPr>
              <a:t>variable (solar, wind)</a:t>
            </a:r>
            <a:r>
              <a:rPr lang="sv-SE" sz="1800">
                <a:solidFill>
                  <a:schemeClr val="dk1"/>
                </a:solidFill>
              </a:rPr>
              <a:t> and </a:t>
            </a:r>
            <a:r>
              <a:rPr b="1" lang="sv-SE" sz="1800">
                <a:solidFill>
                  <a:schemeClr val="dk1"/>
                </a:solidFill>
              </a:rPr>
              <a:t>firm (hydro, geothermal, biomass)</a:t>
            </a:r>
            <a:r>
              <a:rPr lang="sv-SE" sz="1800">
                <a:solidFill>
                  <a:schemeClr val="dk1"/>
                </a:solidFill>
              </a:rPr>
              <a:t> sources</a:t>
            </a:r>
            <a:endParaRPr sz="1800">
              <a:solidFill>
                <a:schemeClr val="dk1"/>
              </a:solidFill>
            </a:endParaRPr>
          </a:p>
          <a:p>
            <a:pPr indent="-342900" lvl="0" marL="457200" rtl="0" algn="l">
              <a:lnSpc>
                <a:spcPct val="90000"/>
              </a:lnSpc>
              <a:spcBef>
                <a:spcPts val="400"/>
              </a:spcBef>
              <a:spcAft>
                <a:spcPts val="0"/>
              </a:spcAft>
              <a:buClr>
                <a:schemeClr val="dk1"/>
              </a:buClr>
              <a:buSzPts val="1800"/>
              <a:buChar char="●"/>
            </a:pPr>
            <a:r>
              <a:rPr b="1" lang="sv-SE" sz="1800">
                <a:solidFill>
                  <a:schemeClr val="dk1"/>
                </a:solidFill>
              </a:rPr>
              <a:t>Low or zero fuel costs</a:t>
            </a:r>
            <a:r>
              <a:rPr lang="sv-SE" sz="1800">
                <a:solidFill>
                  <a:schemeClr val="dk1"/>
                </a:solidFill>
              </a:rPr>
              <a:t>, but output depends on resource availability</a:t>
            </a:r>
            <a:endParaRPr sz="1800">
              <a:solidFill>
                <a:schemeClr val="dk1"/>
              </a:solidFill>
            </a:endParaRPr>
          </a:p>
          <a:p>
            <a:pPr indent="-342900" lvl="0" marL="457200" rtl="0" algn="l">
              <a:lnSpc>
                <a:spcPct val="90000"/>
              </a:lnSpc>
              <a:spcBef>
                <a:spcPts val="400"/>
              </a:spcBef>
              <a:spcAft>
                <a:spcPts val="400"/>
              </a:spcAft>
              <a:buClr>
                <a:schemeClr val="dk1"/>
              </a:buClr>
              <a:buSzPts val="1800"/>
              <a:buChar char="●"/>
            </a:pPr>
            <a:r>
              <a:rPr lang="sv-SE" sz="1800">
                <a:solidFill>
                  <a:schemeClr val="dk1"/>
                </a:solidFill>
              </a:rPr>
              <a:t>Increasingly </a:t>
            </a:r>
            <a:r>
              <a:rPr b="1" lang="sv-SE" sz="1800">
                <a:solidFill>
                  <a:schemeClr val="dk1"/>
                </a:solidFill>
              </a:rPr>
              <a:t>cost-competitive</a:t>
            </a:r>
            <a:r>
              <a:rPr lang="sv-SE" sz="1800">
                <a:solidFill>
                  <a:schemeClr val="dk1"/>
                </a:solidFill>
              </a:rPr>
              <a:t>, though integration requires system flexibility</a:t>
            </a:r>
            <a:endParaRPr sz="1800">
              <a:solidFill>
                <a:schemeClr val="dk1"/>
              </a:solidFill>
            </a:endParaRPr>
          </a:p>
        </p:txBody>
      </p:sp>
      <p:sp>
        <p:nvSpPr>
          <p:cNvPr id="368" name="Google Shape;368;g3dc49240aa4_0_255"/>
          <p:cNvSpPr txBox="1"/>
          <p:nvPr>
            <p:ph idx="1" type="body"/>
          </p:nvPr>
        </p:nvSpPr>
        <p:spPr>
          <a:xfrm>
            <a:off x="2286000" y="5048724"/>
            <a:ext cx="9402000" cy="1477200"/>
          </a:xfrm>
          <a:prstGeom prst="rect">
            <a:avLst/>
          </a:prstGeom>
          <a:noFill/>
          <a:ln>
            <a:noFill/>
          </a:ln>
        </p:spPr>
        <p:txBody>
          <a:bodyPr anchorCtr="0" anchor="t" bIns="45700" lIns="91425" spcFirstLastPara="1" rIns="91425" wrap="square" tIns="45700">
            <a:normAutofit/>
          </a:bodyPr>
          <a:lstStyle/>
          <a:p>
            <a:pPr indent="-342900" lvl="0" marL="457200" rtl="0" algn="l">
              <a:lnSpc>
                <a:spcPct val="90000"/>
              </a:lnSpc>
              <a:spcBef>
                <a:spcPts val="400"/>
              </a:spcBef>
              <a:spcAft>
                <a:spcPts val="0"/>
              </a:spcAft>
              <a:buClr>
                <a:schemeClr val="dk1"/>
              </a:buClr>
              <a:buSzPts val="1800"/>
              <a:buChar char="●"/>
            </a:pPr>
            <a:r>
              <a:rPr lang="sv-SE" sz="1800">
                <a:solidFill>
                  <a:schemeClr val="dk1"/>
                </a:solidFill>
              </a:rPr>
              <a:t>Provides </a:t>
            </a:r>
            <a:r>
              <a:rPr b="1" lang="sv-SE" sz="1800">
                <a:solidFill>
                  <a:schemeClr val="dk1"/>
                </a:solidFill>
              </a:rPr>
              <a:t>firm, low-carbon baseload generation</a:t>
            </a:r>
            <a:endParaRPr b="1" sz="1800">
              <a:solidFill>
                <a:schemeClr val="dk1"/>
              </a:solidFill>
            </a:endParaRPr>
          </a:p>
          <a:p>
            <a:pPr indent="-342900" lvl="0" marL="457200" rtl="0" algn="l">
              <a:lnSpc>
                <a:spcPct val="90000"/>
              </a:lnSpc>
              <a:spcBef>
                <a:spcPts val="400"/>
              </a:spcBef>
              <a:spcAft>
                <a:spcPts val="0"/>
              </a:spcAft>
              <a:buClr>
                <a:schemeClr val="dk1"/>
              </a:buClr>
              <a:buSzPts val="1800"/>
              <a:buChar char="●"/>
            </a:pPr>
            <a:r>
              <a:rPr b="1" lang="sv-SE" sz="1800">
                <a:solidFill>
                  <a:schemeClr val="dk1"/>
                </a:solidFill>
              </a:rPr>
              <a:t>High capital cost, low fuel cost</a:t>
            </a:r>
            <a:r>
              <a:rPr lang="sv-SE" sz="1800">
                <a:solidFill>
                  <a:schemeClr val="dk1"/>
                </a:solidFill>
              </a:rPr>
              <a:t>, with long construction times</a:t>
            </a:r>
            <a:endParaRPr sz="1800">
              <a:solidFill>
                <a:schemeClr val="dk1"/>
              </a:solidFill>
            </a:endParaRPr>
          </a:p>
          <a:p>
            <a:pPr indent="-342900" lvl="0" marL="457200" rtl="0" algn="l">
              <a:lnSpc>
                <a:spcPct val="90000"/>
              </a:lnSpc>
              <a:spcBef>
                <a:spcPts val="400"/>
              </a:spcBef>
              <a:spcAft>
                <a:spcPts val="0"/>
              </a:spcAft>
              <a:buClr>
                <a:schemeClr val="dk1"/>
              </a:buClr>
              <a:buSzPts val="1800"/>
              <a:buChar char="●"/>
            </a:pPr>
            <a:r>
              <a:rPr lang="sv-SE" sz="1800">
                <a:solidFill>
                  <a:schemeClr val="dk1"/>
                </a:solidFill>
              </a:rPr>
              <a:t>Deployment influenced by </a:t>
            </a:r>
            <a:r>
              <a:rPr b="1" lang="sv-SE" sz="1800">
                <a:solidFill>
                  <a:schemeClr val="dk1"/>
                </a:solidFill>
              </a:rPr>
              <a:t>policy, financing, and public acceptance</a:t>
            </a:r>
            <a:endParaRPr sz="1800">
              <a:solidFill>
                <a:schemeClr val="dk1"/>
              </a:solidFill>
            </a:endParaRPr>
          </a:p>
          <a:p>
            <a:pPr indent="-190500" lvl="0" marL="342900" rtl="0" algn="l">
              <a:lnSpc>
                <a:spcPct val="90000"/>
              </a:lnSpc>
              <a:spcBef>
                <a:spcPts val="1000"/>
              </a:spcBef>
              <a:spcAft>
                <a:spcPts val="0"/>
              </a:spcAft>
              <a:buSzPts val="2400"/>
              <a:buFont typeface="Arial"/>
              <a:buNone/>
            </a:pPr>
            <a:r>
              <a:t/>
            </a:r>
            <a:endParaRPr sz="1150"/>
          </a:p>
        </p:txBody>
      </p:sp>
      <p:cxnSp>
        <p:nvCxnSpPr>
          <p:cNvPr id="369" name="Google Shape;369;g3dc49240aa4_0_255"/>
          <p:cNvCxnSpPr/>
          <p:nvPr/>
        </p:nvCxnSpPr>
        <p:spPr>
          <a:xfrm>
            <a:off x="468000" y="3121857"/>
            <a:ext cx="10785000" cy="0"/>
          </a:xfrm>
          <a:prstGeom prst="straightConnector1">
            <a:avLst/>
          </a:prstGeom>
          <a:noFill/>
          <a:ln cap="flat" cmpd="sng" w="19050">
            <a:solidFill>
              <a:srgbClr val="1D1C1D"/>
            </a:solidFill>
            <a:prstDash val="solid"/>
            <a:round/>
            <a:headEnd len="sm" w="sm" type="none"/>
            <a:tailEnd len="sm" w="sm" type="none"/>
          </a:ln>
        </p:spPr>
      </p:cxnSp>
      <p:cxnSp>
        <p:nvCxnSpPr>
          <p:cNvPr id="370" name="Google Shape;370;g3dc49240aa4_0_255"/>
          <p:cNvCxnSpPr/>
          <p:nvPr/>
        </p:nvCxnSpPr>
        <p:spPr>
          <a:xfrm>
            <a:off x="468000" y="4995266"/>
            <a:ext cx="10751100" cy="0"/>
          </a:xfrm>
          <a:prstGeom prst="straightConnector1">
            <a:avLst/>
          </a:prstGeom>
          <a:noFill/>
          <a:ln cap="flat" cmpd="sng" w="19050">
            <a:solidFill>
              <a:schemeClr val="dk1"/>
            </a:solidFill>
            <a:prstDash val="solid"/>
            <a:round/>
            <a:headEnd len="sm" w="sm" type="none"/>
            <a:tailEnd len="sm" w="sm" type="none"/>
          </a:ln>
        </p:spPr>
      </p:cxnSp>
      <p:sp>
        <p:nvSpPr>
          <p:cNvPr id="371" name="Google Shape;371;g3dc49240aa4_0_255"/>
          <p:cNvSpPr txBox="1"/>
          <p:nvPr/>
        </p:nvSpPr>
        <p:spPr>
          <a:xfrm>
            <a:off x="11798300" y="6565900"/>
            <a:ext cx="393600" cy="292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fld id="{00000000-1234-1234-1234-123412341234}" type="slidenum">
              <a:rPr b="1" i="0" lang="sv-SE" sz="1000" u="none" cap="none" strike="noStrike">
                <a:solidFill>
                  <a:schemeClr val="lt1"/>
                </a:solidFill>
                <a:latin typeface="Arial"/>
                <a:ea typeface="Arial"/>
                <a:cs typeface="Arial"/>
                <a:sym typeface="Arial"/>
              </a:rPr>
              <a:t>‹#›</a:t>
            </a:fld>
            <a:endParaRPr b="1" i="0" sz="1000" u="none" cap="none" strike="noStrike">
              <a:solidFill>
                <a:schemeClr val="lt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CG Lecture theme">
  <a:themeElements>
    <a:clrScheme name="CCG 2025">
      <a:dk1>
        <a:srgbClr val="000000"/>
      </a:dk1>
      <a:lt1>
        <a:srgbClr val="FFFFFF"/>
      </a:lt1>
      <a:dk2>
        <a:srgbClr val="44546A"/>
      </a:dk2>
      <a:lt2>
        <a:srgbClr val="E7E6E6"/>
      </a:lt2>
      <a:accent1>
        <a:srgbClr val="012069"/>
      </a:accent1>
      <a:accent2>
        <a:srgbClr val="C8102E"/>
      </a:accent2>
      <a:accent3>
        <a:srgbClr val="AFC7FE"/>
      </a:accent3>
      <a:accent4>
        <a:srgbClr val="5F8EFD"/>
      </a:accent4>
      <a:accent5>
        <a:srgbClr val="0F56FD"/>
      </a:accent5>
      <a:accent6>
        <a:srgbClr val="910C22"/>
      </a:accent6>
      <a:hlink>
        <a:srgbClr val="4151C3"/>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2019-06-09T10:25:43Z</dcterms:created>
  <dc:creator>Eunice Ramos</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0x010100633F727AA7180443A862CD9A25741398</vt:lpwstr>
  </property>
  <property fmtid="{D5CDD505-2E9C-101B-9397-08002B2CF9AE}" pid="3" name="MediaServiceImageTags">
    <vt:lpwstr/>
  </property>
</Properties>
</file>