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Open Sans ExtraBold"/>
      <p:bold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4" roundtripDataSignature="AMtx7mgLNXYndCZM66BRN/PYkKUGPTZg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ExtraBold-boldItalic.fntdata"/><Relationship Id="rId6" Type="http://schemas.openxmlformats.org/officeDocument/2006/relationships/slide" Target="slides/slide1.xml"/><Relationship Id="rId18" Type="http://schemas.openxmlformats.org/officeDocument/2006/relationships/font" Target="fonts/OpenSansExtra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3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4"/>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4"/>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4"/>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p:nvPr>
            <p:ph idx="2" type="pic"/>
          </p:nvPr>
        </p:nvSpPr>
        <p:spPr>
          <a:xfrm>
            <a:off x="5183188" y="987425"/>
            <a:ext cx="6172200" cy="4873625"/>
          </a:xfrm>
          <a:prstGeom prst="rect">
            <a:avLst/>
          </a:prstGeom>
          <a:noFill/>
          <a:ln>
            <a:noFill/>
          </a:ln>
        </p:spPr>
      </p:sp>
      <p:sp>
        <p:nvSpPr>
          <p:cNvPr id="75" name="Google Shape;75;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1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US"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sp>
        <p:nvSpPr>
          <p:cNvPr id="96" name="Google Shape;96;p1"/>
          <p:cNvSpPr txBox="1"/>
          <p:nvPr/>
        </p:nvSpPr>
        <p:spPr>
          <a:xfrm>
            <a:off x="747853" y="3649636"/>
            <a:ext cx="4374112"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Off-Grid Energy Systems Modelling with MicroGridsPy</a:t>
            </a:r>
            <a:endParaRPr b="1" sz="1800">
              <a:solidFill>
                <a:schemeClr val="dk1"/>
              </a:solidFill>
              <a:latin typeface="Open Sans ExtraBold"/>
              <a:ea typeface="Open Sans ExtraBold"/>
              <a:cs typeface="Open Sans ExtraBold"/>
              <a:sym typeface="Open Sans ExtraBold"/>
            </a:endParaRPr>
          </a:p>
        </p:txBody>
      </p:sp>
      <p:sp>
        <p:nvSpPr>
          <p:cNvPr id="97" name="Google Shape;97;p1"/>
          <p:cNvSpPr txBox="1"/>
          <p:nvPr/>
        </p:nvSpPr>
        <p:spPr>
          <a:xfrm>
            <a:off x="728631" y="4215886"/>
            <a:ext cx="7146742"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7 </a:t>
            </a:r>
            <a:endParaRPr/>
          </a:p>
          <a:p>
            <a:pPr indent="0" lvl="0" marL="0" marR="0" rtl="0" algn="l">
              <a:spcBef>
                <a:spcPts val="0"/>
              </a:spcBef>
              <a:spcAft>
                <a:spcPts val="0"/>
              </a:spcAft>
              <a:buNone/>
            </a:pPr>
            <a:r>
              <a:rPr b="1" lang="en-US" sz="4400">
                <a:solidFill>
                  <a:schemeClr val="dk1"/>
                </a:solidFill>
                <a:latin typeface="Open Sans ExtraBold"/>
                <a:ea typeface="Open Sans ExtraBold"/>
                <a:cs typeface="Open Sans ExtraBold"/>
                <a:sym typeface="Open Sans ExtraBold"/>
              </a:rPr>
              <a:t>Technology Characterization A</a:t>
            </a:r>
            <a:endParaRPr b="1" sz="4400">
              <a:solidFill>
                <a:schemeClr val="dk1"/>
              </a:solidFill>
              <a:latin typeface="Open Sans ExtraBold"/>
              <a:ea typeface="Open Sans ExtraBold"/>
              <a:cs typeface="Open Sans ExtraBold"/>
              <a:sym typeface="Open Sans ExtraBold"/>
            </a:endParaRPr>
          </a:p>
        </p:txBody>
      </p:sp>
      <p:sp>
        <p:nvSpPr>
          <p:cNvPr id="98" name="Google Shape;98;p1"/>
          <p:cNvSpPr txBox="1"/>
          <p:nvPr/>
        </p:nvSpPr>
        <p:spPr>
          <a:xfrm>
            <a:off x="8991223"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pic>
        <p:nvPicPr>
          <p:cNvPr id="99" name="Google Shape;99;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Graphical user interface, sunburst chart&#10;&#10;Description automatically generated" id="285" name="Google Shape;285;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86" name="Google Shape;286;p10"/>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288" name="Google Shape;288;p10"/>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Battery bank Parameters</a:t>
            </a:r>
            <a:endParaRPr/>
          </a:p>
        </p:txBody>
      </p:sp>
      <p:cxnSp>
        <p:nvCxnSpPr>
          <p:cNvPr id="289" name="Google Shape;289;p10"/>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290" name="Google Shape;290;p10"/>
          <p:cNvPicPr preferRelativeResize="0"/>
          <p:nvPr/>
        </p:nvPicPr>
        <p:blipFill rotWithShape="1">
          <a:blip r:embed="rId4">
            <a:alphaModFix/>
          </a:blip>
          <a:srcRect b="0" l="0" r="0" t="0"/>
          <a:stretch/>
        </p:blipFill>
        <p:spPr>
          <a:xfrm>
            <a:off x="4923617" y="1027475"/>
            <a:ext cx="6525914" cy="5093822"/>
          </a:xfrm>
          <a:prstGeom prst="roundRect">
            <a:avLst>
              <a:gd fmla="val 4514" name="adj"/>
            </a:avLst>
          </a:prstGeom>
          <a:noFill/>
          <a:ln>
            <a:noFill/>
          </a:ln>
        </p:spPr>
      </p:pic>
      <p:sp>
        <p:nvSpPr>
          <p:cNvPr id="291" name="Google Shape;291;p10"/>
          <p:cNvSpPr/>
          <p:nvPr/>
        </p:nvSpPr>
        <p:spPr>
          <a:xfrm>
            <a:off x="4883010" y="3824140"/>
            <a:ext cx="3198744" cy="393334"/>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txBox="1"/>
          <p:nvPr/>
        </p:nvSpPr>
        <p:spPr>
          <a:xfrm>
            <a:off x="326678" y="3816967"/>
            <a:ext cx="349918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b="1" i="1" lang="en-US" sz="1200">
                <a:solidFill>
                  <a:schemeClr val="dk1"/>
                </a:solidFill>
                <a:latin typeface="Open Sans"/>
                <a:ea typeface="Open Sans"/>
                <a:cs typeface="Open Sans"/>
                <a:sym typeface="Open Sans"/>
              </a:rPr>
              <a:t>Parameters</a:t>
            </a:r>
            <a:r>
              <a:rPr i="1" lang="en-US" sz="1200">
                <a:solidFill>
                  <a:schemeClr val="dk1"/>
                </a:solidFill>
                <a:latin typeface="Open Sans"/>
                <a:ea typeface="Open Sans"/>
                <a:cs typeface="Open Sans"/>
                <a:sym typeface="Open Sans"/>
              </a:rPr>
              <a:t> which would be </a:t>
            </a:r>
            <a:r>
              <a:rPr b="1" i="1" lang="en-US" sz="1200">
                <a:solidFill>
                  <a:schemeClr val="dk1"/>
                </a:solidFill>
                <a:latin typeface="Open Sans"/>
                <a:ea typeface="Open Sans"/>
                <a:cs typeface="Open Sans"/>
                <a:sym typeface="Open Sans"/>
              </a:rPr>
              <a:t>enabled or disabled </a:t>
            </a:r>
            <a:r>
              <a:rPr i="1" lang="en-US" sz="1200">
                <a:solidFill>
                  <a:schemeClr val="dk1"/>
                </a:solidFill>
                <a:latin typeface="Open Sans"/>
                <a:ea typeface="Open Sans"/>
                <a:cs typeface="Open Sans"/>
                <a:sym typeface="Open Sans"/>
              </a:rPr>
              <a:t>according to </a:t>
            </a:r>
            <a:r>
              <a:rPr b="1" i="1" lang="en-US" sz="1200">
                <a:solidFill>
                  <a:srgbClr val="C55A11"/>
                </a:solidFill>
                <a:latin typeface="Open Sans"/>
                <a:ea typeface="Open Sans"/>
                <a:cs typeface="Open Sans"/>
                <a:sym typeface="Open Sans"/>
              </a:rPr>
              <a:t>specific advanced features activated </a:t>
            </a:r>
            <a:r>
              <a:rPr i="1" lang="en-US" sz="1200">
                <a:solidFill>
                  <a:schemeClr val="dk1"/>
                </a:solidFill>
                <a:latin typeface="Open Sans"/>
                <a:ea typeface="Open Sans"/>
                <a:cs typeface="Open Sans"/>
                <a:sym typeface="Open Sans"/>
              </a:rPr>
              <a:t>(MILP and brownfield in the example)</a:t>
            </a:r>
            <a:endParaRPr/>
          </a:p>
        </p:txBody>
      </p:sp>
      <p:sp>
        <p:nvSpPr>
          <p:cNvPr id="293" name="Google Shape;293;p10"/>
          <p:cNvSpPr/>
          <p:nvPr/>
        </p:nvSpPr>
        <p:spPr>
          <a:xfrm>
            <a:off x="4887552" y="2049779"/>
            <a:ext cx="3198744" cy="1740067"/>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4" name="Google Shape;294;p10"/>
          <p:cNvCxnSpPr/>
          <p:nvPr/>
        </p:nvCxnSpPr>
        <p:spPr>
          <a:xfrm>
            <a:off x="4240460" y="1934614"/>
            <a:ext cx="0" cy="1214222"/>
          </a:xfrm>
          <a:prstGeom prst="straightConnector1">
            <a:avLst/>
          </a:prstGeom>
          <a:noFill/>
          <a:ln cap="flat" cmpd="sng" w="12700">
            <a:solidFill>
              <a:srgbClr val="FFC000"/>
            </a:solidFill>
            <a:prstDash val="solid"/>
            <a:miter lim="800000"/>
            <a:headEnd len="sm" w="sm" type="none"/>
            <a:tailEnd len="sm" w="sm" type="none"/>
          </a:ln>
        </p:spPr>
      </p:cxnSp>
      <p:cxnSp>
        <p:nvCxnSpPr>
          <p:cNvPr id="295" name="Google Shape;295;p10"/>
          <p:cNvCxnSpPr/>
          <p:nvPr/>
        </p:nvCxnSpPr>
        <p:spPr>
          <a:xfrm>
            <a:off x="4240460" y="2477947"/>
            <a:ext cx="640973" cy="523936"/>
          </a:xfrm>
          <a:prstGeom prst="straightConnector1">
            <a:avLst/>
          </a:prstGeom>
          <a:noFill/>
          <a:ln cap="flat" cmpd="sng" w="12700">
            <a:solidFill>
              <a:srgbClr val="FFC000"/>
            </a:solidFill>
            <a:prstDash val="solid"/>
            <a:miter lim="800000"/>
            <a:headEnd len="sm" w="sm" type="none"/>
            <a:tailEnd len="sm" w="sm" type="none"/>
          </a:ln>
        </p:spPr>
      </p:cxnSp>
      <p:cxnSp>
        <p:nvCxnSpPr>
          <p:cNvPr id="296" name="Google Shape;296;p10"/>
          <p:cNvCxnSpPr/>
          <p:nvPr/>
        </p:nvCxnSpPr>
        <p:spPr>
          <a:xfrm flipH="1">
            <a:off x="4299450" y="3962946"/>
            <a:ext cx="2" cy="1788707"/>
          </a:xfrm>
          <a:prstGeom prst="straightConnector1">
            <a:avLst/>
          </a:prstGeom>
          <a:noFill/>
          <a:ln cap="flat" cmpd="sng" w="12700">
            <a:solidFill>
              <a:srgbClr val="C55A11"/>
            </a:solidFill>
            <a:prstDash val="solid"/>
            <a:miter lim="800000"/>
            <a:headEnd len="sm" w="sm" type="none"/>
            <a:tailEnd len="sm" w="sm" type="none"/>
          </a:ln>
        </p:spPr>
      </p:cxnSp>
      <p:cxnSp>
        <p:nvCxnSpPr>
          <p:cNvPr id="297" name="Google Shape;297;p10"/>
          <p:cNvCxnSpPr/>
          <p:nvPr/>
        </p:nvCxnSpPr>
        <p:spPr>
          <a:xfrm flipH="1" rot="10800000">
            <a:off x="4304665" y="4000186"/>
            <a:ext cx="573132" cy="1077554"/>
          </a:xfrm>
          <a:prstGeom prst="straightConnector1">
            <a:avLst/>
          </a:prstGeom>
          <a:noFill/>
          <a:ln cap="flat" cmpd="sng" w="12700">
            <a:solidFill>
              <a:srgbClr val="C55A11"/>
            </a:solidFill>
            <a:prstDash val="solid"/>
            <a:miter lim="800000"/>
            <a:headEnd len="sm" w="sm" type="none"/>
            <a:tailEnd len="sm" w="sm" type="none"/>
          </a:ln>
        </p:spPr>
      </p:cxnSp>
      <p:grpSp>
        <p:nvGrpSpPr>
          <p:cNvPr id="298" name="Google Shape;298;p10"/>
          <p:cNvGrpSpPr/>
          <p:nvPr/>
        </p:nvGrpSpPr>
        <p:grpSpPr>
          <a:xfrm>
            <a:off x="353239" y="4823212"/>
            <a:ext cx="3563160" cy="927470"/>
            <a:chOff x="380930" y="5152396"/>
            <a:chExt cx="3563160" cy="927470"/>
          </a:xfrm>
        </p:grpSpPr>
        <p:pic>
          <p:nvPicPr>
            <p:cNvPr id="299" name="Google Shape;299;p10"/>
            <p:cNvPicPr preferRelativeResize="0"/>
            <p:nvPr/>
          </p:nvPicPr>
          <p:blipFill rotWithShape="1">
            <a:blip r:embed="rId5">
              <a:alphaModFix/>
            </a:blip>
            <a:srcRect b="0" l="0" r="0" t="0"/>
            <a:stretch/>
          </p:blipFill>
          <p:spPr>
            <a:xfrm>
              <a:off x="386473" y="5810168"/>
              <a:ext cx="3557617" cy="269698"/>
            </a:xfrm>
            <a:prstGeom prst="rect">
              <a:avLst/>
            </a:prstGeom>
            <a:noFill/>
            <a:ln>
              <a:noFill/>
            </a:ln>
          </p:spPr>
        </p:pic>
        <p:pic>
          <p:nvPicPr>
            <p:cNvPr id="300" name="Google Shape;300;p10"/>
            <p:cNvPicPr preferRelativeResize="0"/>
            <p:nvPr/>
          </p:nvPicPr>
          <p:blipFill rotWithShape="1">
            <a:blip r:embed="rId6">
              <a:alphaModFix/>
            </a:blip>
            <a:srcRect b="0" l="0" r="0" t="0"/>
            <a:stretch/>
          </p:blipFill>
          <p:spPr>
            <a:xfrm>
              <a:off x="386473" y="5152396"/>
              <a:ext cx="1299584" cy="392949"/>
            </a:xfrm>
            <a:prstGeom prst="rect">
              <a:avLst/>
            </a:prstGeom>
            <a:noFill/>
            <a:ln>
              <a:noFill/>
            </a:ln>
          </p:spPr>
        </p:pic>
        <p:pic>
          <p:nvPicPr>
            <p:cNvPr id="301" name="Google Shape;301;p10"/>
            <p:cNvPicPr preferRelativeResize="0"/>
            <p:nvPr/>
          </p:nvPicPr>
          <p:blipFill rotWithShape="1">
            <a:blip r:embed="rId7">
              <a:alphaModFix/>
            </a:blip>
            <a:srcRect b="0" l="0" r="0" t="0"/>
            <a:stretch/>
          </p:blipFill>
          <p:spPr>
            <a:xfrm>
              <a:off x="380930" y="5594315"/>
              <a:ext cx="3320214" cy="201422"/>
            </a:xfrm>
            <a:prstGeom prst="rect">
              <a:avLst/>
            </a:prstGeom>
            <a:noFill/>
            <a:ln>
              <a:noFill/>
            </a:ln>
          </p:spPr>
        </p:pic>
      </p:grpSp>
      <p:sp>
        <p:nvSpPr>
          <p:cNvPr id="302" name="Google Shape;302;p10"/>
          <p:cNvSpPr txBox="1"/>
          <p:nvPr/>
        </p:nvSpPr>
        <p:spPr>
          <a:xfrm>
            <a:off x="445300" y="1934614"/>
            <a:ext cx="355761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rgbClr val="595959"/>
                </a:solidFill>
                <a:latin typeface="Open Sans"/>
                <a:ea typeface="Open Sans"/>
                <a:cs typeface="Open Sans"/>
                <a:sym typeface="Open Sans"/>
              </a:rPr>
              <a:t>Battery bank Characterization</a:t>
            </a:r>
            <a:endParaRPr/>
          </a:p>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It allows setting investment costs, operational costs, charge and discharge efficiencies, battery lifecycle details, and CO2 emissions</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1"/>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309" name="Google Shape;309;p11"/>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Moksnes N., Sahlberg A., Khavari B. 2021.</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1: OnSSET/Global Electrification</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Platform. Release Version 1.0. [online</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presentation]. Climate Compatible 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pic>
        <p:nvPicPr>
          <p:cNvPr id="310" name="Google Shape;310;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1" name="Google Shape;311;p11"/>
          <p:cNvSpPr txBox="1"/>
          <p:nvPr/>
        </p:nvSpPr>
        <p:spPr>
          <a:xfrm>
            <a:off x="9027736" y="4884302"/>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Stevanato, N., Onori, A. &amp; Mereu, R., 2024.</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7: Off-Grid Energy Systems Modelling with MicroGridsPy. Release Version 1.0</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 [online presentation]. Climate Compatible Growth Programme, Politecnico di Milano</a:t>
            </a:r>
            <a:endParaRPr/>
          </a:p>
        </p:txBody>
      </p:sp>
      <p:sp>
        <p:nvSpPr>
          <p:cNvPr id="312" name="Google Shape;312;p11"/>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Politecnico di Milano</a:t>
            </a:r>
            <a:endParaRPr b="1" i="1" sz="900">
              <a:solidFill>
                <a:schemeClr val="lt1"/>
              </a:solidFill>
              <a:latin typeface="Open Sans"/>
              <a:ea typeface="Open Sans"/>
              <a:cs typeface="Open Sans"/>
              <a:sym typeface="Open Sans"/>
            </a:endParaRPr>
          </a:p>
        </p:txBody>
      </p:sp>
      <p:pic>
        <p:nvPicPr>
          <p:cNvPr id="313" name="Google Shape;313;p11"/>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314" name="Google Shape;314;p11"/>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15" name="Google Shape;315;p11"/>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Nicolò Stevanato, Alessandro Onori and Riccardo Mereu from Politecnico di Milano</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Graphical user interface, text" id="320" name="Google Shape;320;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1" name="Google Shape;321;p1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Graphical user interface, sunburst chart&#10;&#10;Description automatically generated" id="105" name="Google Shape;105;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6" name="Google Shape;1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7" name="Google Shape;107;p2"/>
          <p:cNvSpPr txBox="1"/>
          <p:nvPr/>
        </p:nvSpPr>
        <p:spPr>
          <a:xfrm>
            <a:off x="887214" y="4640"/>
            <a:ext cx="908409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 of the Lesson</a:t>
            </a:r>
            <a:endParaRPr/>
          </a:p>
        </p:txBody>
      </p:sp>
      <p:sp>
        <p:nvSpPr>
          <p:cNvPr id="108" name="Google Shape;108;p2"/>
          <p:cNvSpPr txBox="1"/>
          <p:nvPr>
            <p:ph idx="1" type="body"/>
          </p:nvPr>
        </p:nvSpPr>
        <p:spPr>
          <a:xfrm>
            <a:off x="838200" y="1825625"/>
            <a:ext cx="8436429" cy="40489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Renewable Technologies Characterization in MicroGridsPy</a:t>
            </a:r>
            <a:endParaRPr/>
          </a:p>
          <a:p>
            <a:pPr indent="0" lvl="0" marL="0" rtl="0" algn="l">
              <a:lnSpc>
                <a:spcPct val="90000"/>
              </a:lnSpc>
              <a:spcBef>
                <a:spcPts val="1000"/>
              </a:spcBef>
              <a:spcAft>
                <a:spcPts val="0"/>
              </a:spcAft>
              <a:buClr>
                <a:schemeClr val="dk1"/>
              </a:buClr>
              <a:buSzPts val="1400"/>
              <a:buNone/>
            </a:pPr>
            <a:r>
              <a:rPr i="1" lang="en-US" sz="1400">
                <a:latin typeface="Open Sans"/>
                <a:ea typeface="Open Sans"/>
                <a:cs typeface="Open Sans"/>
                <a:sym typeface="Open Sans"/>
              </a:rPr>
              <a:t>Gain an understanding of how to characterize renewable generation technologies in MicroGridsPy, including how to input electricity output time series and basic parameters like efficiency, costs, and emissions. Learn the basic mathematical formulations used for calculating the total investment and operational &amp; maintenance costs associated with these technologies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Storage Systems Characterization in MicroGridsPy</a:t>
            </a:r>
            <a:endParaRPr/>
          </a:p>
          <a:p>
            <a:pPr indent="0" lvl="0" marL="0" rtl="0" algn="l">
              <a:lnSpc>
                <a:spcPct val="90000"/>
              </a:lnSpc>
              <a:spcBef>
                <a:spcPts val="1000"/>
              </a:spcBef>
              <a:spcAft>
                <a:spcPts val="0"/>
              </a:spcAft>
              <a:buClr>
                <a:srgbClr val="000000"/>
              </a:buClr>
              <a:buSzPts val="1400"/>
              <a:buNone/>
            </a:pPr>
            <a:r>
              <a:rPr b="0" i="1" lang="en-US" sz="1400" u="none" cap="none" strike="noStrike">
                <a:solidFill>
                  <a:srgbClr val="000000"/>
                </a:solidFill>
                <a:latin typeface="Open Sans"/>
                <a:ea typeface="Open Sans"/>
                <a:cs typeface="Open Sans"/>
                <a:sym typeface="Open Sans"/>
              </a:rPr>
              <a:t>Develop the ability to characterize storage syst</a:t>
            </a:r>
            <a:r>
              <a:rPr b="0" i="1" lang="en-US" sz="1200" u="none" cap="none" strike="noStrike">
                <a:solidFill>
                  <a:srgbClr val="000000"/>
                </a:solidFill>
                <a:latin typeface="Open Sans"/>
                <a:ea typeface="Open Sans"/>
                <a:cs typeface="Open Sans"/>
                <a:sym typeface="Open Sans"/>
              </a:rPr>
              <a:t>em</a:t>
            </a:r>
            <a:r>
              <a:rPr b="0" i="1" lang="en-US" sz="1400" u="none" cap="none" strike="noStrike">
                <a:solidFill>
                  <a:srgbClr val="000000"/>
                </a:solidFill>
                <a:latin typeface="Open Sans"/>
                <a:ea typeface="Open Sans"/>
                <a:cs typeface="Open Sans"/>
                <a:sym typeface="Open Sans"/>
              </a:rPr>
              <a:t>s within MicroGridsPy by specifying investment and operational costs, performance metrics, and operational parameters such as depth of discharge. Understand the basic mathematical formulation for simulating the financial and operational performance</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Navigating and Utilizing the MicroGridsPy Interface</a:t>
            </a:r>
            <a:endParaRPr/>
          </a:p>
          <a:p>
            <a:pPr indent="0" lvl="0" marL="0" rtl="0" algn="l">
              <a:lnSpc>
                <a:spcPct val="90000"/>
              </a:lnSpc>
              <a:spcBef>
                <a:spcPts val="1000"/>
              </a:spcBef>
              <a:spcAft>
                <a:spcPts val="0"/>
              </a:spcAft>
              <a:buClr>
                <a:srgbClr val="000000"/>
              </a:buClr>
              <a:buSzPts val="1400"/>
              <a:buNone/>
            </a:pPr>
            <a:r>
              <a:rPr i="1" lang="en-US" sz="1400">
                <a:solidFill>
                  <a:srgbClr val="000000"/>
                </a:solidFill>
                <a:latin typeface="Open Sans"/>
                <a:ea typeface="Open Sans"/>
                <a:cs typeface="Open Sans"/>
                <a:sym typeface="Open Sans"/>
              </a:rPr>
              <a:t>Learn to navigate the MicroGridsPy interface effectively, including how to update parameters for renewable sources and storage systems</a:t>
            </a:r>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ecklist - Free education icons" id="109" name="Google Shape;109;p2"/>
          <p:cNvPicPr preferRelativeResize="0"/>
          <p:nvPr/>
        </p:nvPicPr>
        <p:blipFill rotWithShape="1">
          <a:blip r:embed="rId4">
            <a:alphaModFix/>
          </a:blip>
          <a:srcRect b="0" l="0" r="0" t="0"/>
          <a:stretch/>
        </p:blipFill>
        <p:spPr>
          <a:xfrm>
            <a:off x="10166573" y="4829562"/>
            <a:ext cx="1045027" cy="104502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8" name="Google Shape;118;p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Technology Characterization in MicroGridsPy</a:t>
            </a:r>
            <a:endParaRPr/>
          </a:p>
        </p:txBody>
      </p:sp>
      <p:cxnSp>
        <p:nvCxnSpPr>
          <p:cNvPr id="119" name="Google Shape;119;p3"/>
          <p:cNvCxnSpPr/>
          <p:nvPr/>
        </p:nvCxnSpPr>
        <p:spPr>
          <a:xfrm>
            <a:off x="386473" y="851819"/>
            <a:ext cx="7561228" cy="0"/>
          </a:xfrm>
          <a:prstGeom prst="straightConnector1">
            <a:avLst/>
          </a:prstGeom>
          <a:noFill/>
          <a:ln cap="flat" cmpd="sng" w="12700">
            <a:solidFill>
              <a:srgbClr val="1F3864"/>
            </a:solidFill>
            <a:prstDash val="solid"/>
            <a:miter lim="800000"/>
            <a:headEnd len="sm" w="sm" type="none"/>
            <a:tailEnd len="sm" w="sm" type="none"/>
          </a:ln>
        </p:spPr>
      </p:cxnSp>
      <p:sp>
        <p:nvSpPr>
          <p:cNvPr id="120" name="Google Shape;120;p3"/>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Open Sans"/>
                <a:ea typeface="Open Sans"/>
                <a:cs typeface="Open Sans"/>
                <a:sym typeface="Open Sans"/>
              </a:rPr>
              <a:t>Technology characterization in MicroGridsPy encompasses the </a:t>
            </a:r>
            <a:r>
              <a:rPr b="1" lang="en-US" sz="1600">
                <a:solidFill>
                  <a:schemeClr val="dk1"/>
                </a:solidFill>
                <a:latin typeface="Open Sans"/>
                <a:ea typeface="Open Sans"/>
                <a:cs typeface="Open Sans"/>
                <a:sym typeface="Open Sans"/>
              </a:rPr>
              <a:t>modelling of renewable sources, energy storage, and backup systems</a:t>
            </a:r>
            <a:r>
              <a:rPr lang="en-US" sz="1600">
                <a:solidFill>
                  <a:schemeClr val="dk1"/>
                </a:solidFill>
                <a:latin typeface="Open Sans"/>
                <a:ea typeface="Open Sans"/>
                <a:cs typeface="Open Sans"/>
                <a:sym typeface="Open Sans"/>
              </a:rPr>
              <a:t>, each defined by specific parameters that ensure a </a:t>
            </a:r>
            <a:r>
              <a:rPr b="1" lang="en-US" sz="1600">
                <a:solidFill>
                  <a:schemeClr val="dk1"/>
                </a:solidFill>
                <a:latin typeface="Open Sans"/>
                <a:ea typeface="Open Sans"/>
                <a:cs typeface="Open Sans"/>
                <a:sym typeface="Open Sans"/>
              </a:rPr>
              <a:t>precise representation of their operational and economic profiles</a:t>
            </a:r>
            <a:endParaRPr/>
          </a:p>
        </p:txBody>
      </p:sp>
      <p:pic>
        <p:nvPicPr>
          <p:cNvPr id="121" name="Google Shape;121;p3"/>
          <p:cNvPicPr preferRelativeResize="0"/>
          <p:nvPr/>
        </p:nvPicPr>
        <p:blipFill rotWithShape="1">
          <a:blip r:embed="rId4">
            <a:alphaModFix/>
          </a:blip>
          <a:srcRect b="868" l="0" r="0" t="868"/>
          <a:stretch/>
        </p:blipFill>
        <p:spPr>
          <a:xfrm>
            <a:off x="554910" y="2153169"/>
            <a:ext cx="6244763" cy="3370153"/>
          </a:xfrm>
          <a:prstGeom prst="rect">
            <a:avLst/>
          </a:prstGeom>
          <a:noFill/>
          <a:ln cap="flat" cmpd="sng" w="9525">
            <a:solidFill>
              <a:schemeClr val="dk1"/>
            </a:solidFill>
            <a:prstDash val="solid"/>
            <a:round/>
            <a:headEnd len="sm" w="sm" type="none"/>
            <a:tailEnd len="sm" w="sm" type="none"/>
          </a:ln>
        </p:spPr>
      </p:pic>
      <p:pic>
        <p:nvPicPr>
          <p:cNvPr id="122" name="Google Shape;122;p3"/>
          <p:cNvPicPr preferRelativeResize="0"/>
          <p:nvPr/>
        </p:nvPicPr>
        <p:blipFill rotWithShape="1">
          <a:blip r:embed="rId5">
            <a:alphaModFix/>
          </a:blip>
          <a:srcRect b="0" l="0" r="0" t="0"/>
          <a:stretch/>
        </p:blipFill>
        <p:spPr>
          <a:xfrm>
            <a:off x="458956" y="4917735"/>
            <a:ext cx="1724040" cy="964660"/>
          </a:xfrm>
          <a:prstGeom prst="roundRect">
            <a:avLst>
              <a:gd fmla="val 16667" name="adj"/>
            </a:avLst>
          </a:prstGeom>
          <a:noFill/>
          <a:ln>
            <a:noFill/>
          </a:ln>
          <a:effectLst>
            <a:outerShdw blurRad="292100" rotWithShape="0" algn="tl" dir="2700000" dist="139700">
              <a:srgbClr val="333333">
                <a:alpha val="64705"/>
              </a:srgbClr>
            </a:outerShdw>
          </a:effectLst>
        </p:spPr>
      </p:pic>
      <p:sp>
        <p:nvSpPr>
          <p:cNvPr id="123" name="Google Shape;123;p3"/>
          <p:cNvSpPr txBox="1"/>
          <p:nvPr/>
        </p:nvSpPr>
        <p:spPr>
          <a:xfrm>
            <a:off x="7088819" y="1862918"/>
            <a:ext cx="4336992" cy="40626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C55A11"/>
                </a:solidFill>
                <a:latin typeface="Open Sans"/>
                <a:ea typeface="Open Sans"/>
                <a:cs typeface="Open Sans"/>
                <a:sym typeface="Open Sans"/>
              </a:rPr>
              <a:t>Renewable Generation Technologies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b="1" i="1" lang="en-US" sz="1200">
                <a:solidFill>
                  <a:schemeClr val="dk1"/>
                </a:solidFill>
                <a:latin typeface="Open Sans"/>
                <a:ea typeface="Open Sans"/>
                <a:cs typeface="Open Sans"/>
                <a:sym typeface="Open Sans"/>
              </a:rPr>
              <a:t>Any renewable generation technologies </a:t>
            </a:r>
            <a:r>
              <a:rPr i="1" lang="en-US" sz="1200">
                <a:solidFill>
                  <a:schemeClr val="dk1"/>
                </a:solidFill>
                <a:latin typeface="Open Sans"/>
                <a:ea typeface="Open Sans"/>
                <a:cs typeface="Open Sans"/>
                <a:sym typeface="Open Sans"/>
              </a:rPr>
              <a:t>can be accurately modelled in MicroGridsPy by inputting their electricity output time series and basic parameters like, efficiency, costs, and emissions. For solar and wind resources, the process is streamlined with integrated estimation features.</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US" sz="1600">
                <a:solidFill>
                  <a:srgbClr val="C55A11"/>
                </a:solidFill>
                <a:latin typeface="Open Sans"/>
                <a:ea typeface="Open Sans"/>
                <a:cs typeface="Open Sans"/>
                <a:sym typeface="Open Sans"/>
              </a:rPr>
              <a:t>Storage system</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MicroGridsPy models energy storage using a </a:t>
            </a:r>
            <a:r>
              <a:rPr b="1" i="1" lang="en-US" sz="1200">
                <a:solidFill>
                  <a:schemeClr val="dk1"/>
                </a:solidFill>
                <a:latin typeface="Open Sans"/>
                <a:ea typeface="Open Sans"/>
                <a:cs typeface="Open Sans"/>
                <a:sym typeface="Open Sans"/>
              </a:rPr>
              <a:t>singular battery type</a:t>
            </a:r>
            <a:r>
              <a:rPr i="1" lang="en-US" sz="1200">
                <a:solidFill>
                  <a:schemeClr val="dk1"/>
                </a:solidFill>
                <a:latin typeface="Open Sans"/>
                <a:ea typeface="Open Sans"/>
                <a:cs typeface="Open Sans"/>
                <a:sym typeface="Open Sans"/>
              </a:rPr>
              <a:t>, incorporating parameters for costs, efficiencies, discharge depth, cycle life, and charge times to simulate its operation and financial impact within the mini-grid system.</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rgbClr val="C55A11"/>
              </a:buClr>
              <a:buSzPts val="1600"/>
              <a:buFont typeface="Open Sans"/>
              <a:buNone/>
            </a:pPr>
            <a:r>
              <a:rPr b="0" i="0" lang="en-US" sz="1600" u="none" cap="none" strike="noStrike">
                <a:solidFill>
                  <a:srgbClr val="C55A11"/>
                </a:solidFill>
                <a:latin typeface="Open Sans"/>
                <a:ea typeface="Open Sans"/>
                <a:cs typeface="Open Sans"/>
                <a:sym typeface="Open Sans"/>
              </a:rPr>
              <a:t>Backup system</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None/>
            </a:pPr>
            <a:r>
              <a:rPr b="0" i="1" lang="en-US" sz="1200" u="none" cap="none" strike="noStrike">
                <a:solidFill>
                  <a:srgbClr val="000000"/>
                </a:solidFill>
                <a:latin typeface="Open Sans"/>
                <a:ea typeface="Open Sans"/>
                <a:cs typeface="Open Sans"/>
                <a:sym typeface="Open Sans"/>
              </a:rPr>
              <a:t>MicroGridsPy enables the modelling of backup generators, allowing for </a:t>
            </a:r>
            <a:r>
              <a:rPr b="1" i="1" lang="en-US" sz="1200" u="none" cap="none" strike="noStrike">
                <a:solidFill>
                  <a:srgbClr val="000000"/>
                </a:solidFill>
                <a:latin typeface="Open Sans"/>
                <a:ea typeface="Open Sans"/>
                <a:cs typeface="Open Sans"/>
                <a:sym typeface="Open Sans"/>
              </a:rPr>
              <a:t>multiple types </a:t>
            </a:r>
            <a:r>
              <a:rPr b="0" i="1" lang="en-US" sz="1200" u="none" cap="none" strike="noStrike">
                <a:solidFill>
                  <a:srgbClr val="000000"/>
                </a:solidFill>
                <a:latin typeface="Open Sans"/>
                <a:ea typeface="Open Sans"/>
                <a:cs typeface="Open Sans"/>
                <a:sym typeface="Open Sans"/>
              </a:rPr>
              <a:t>and </a:t>
            </a:r>
            <a:r>
              <a:rPr b="1" i="1" lang="en-US" sz="1200" u="none" cap="none" strike="noStrike">
                <a:solidFill>
                  <a:srgbClr val="000000"/>
                </a:solidFill>
                <a:latin typeface="Open Sans"/>
                <a:ea typeface="Open Sans"/>
                <a:cs typeface="Open Sans"/>
                <a:sym typeface="Open Sans"/>
              </a:rPr>
              <a:t>fuel options</a:t>
            </a:r>
            <a:r>
              <a:rPr b="0" i="1" lang="en-US" sz="1200" u="none" cap="none" strike="noStrike">
                <a:solidFill>
                  <a:srgbClr val="000000"/>
                </a:solidFill>
                <a:latin typeface="Open Sans"/>
                <a:ea typeface="Open Sans"/>
                <a:cs typeface="Open Sans"/>
                <a:sym typeface="Open Sans"/>
              </a:rPr>
              <a:t>, such as diesel or biogas. This flexibility facilitates the design of diversified backup systems tailored to specific energy needs and fuel availability scenarios</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raphical user interface, sunburst chart&#10;&#10;Description automatically generated" id="129" name="Google Shape;129;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30" name="Google Shape;130;p4"/>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1" name="Google Shape;13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32" name="Google Shape;132;p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Renewable Generation Technologies</a:t>
            </a:r>
            <a:endParaRPr/>
          </a:p>
        </p:txBody>
      </p:sp>
      <p:cxnSp>
        <p:nvCxnSpPr>
          <p:cNvPr id="133" name="Google Shape;133;p4"/>
          <p:cNvCxnSpPr/>
          <p:nvPr/>
        </p:nvCxnSpPr>
        <p:spPr>
          <a:xfrm>
            <a:off x="386473" y="851819"/>
            <a:ext cx="7561228" cy="0"/>
          </a:xfrm>
          <a:prstGeom prst="straightConnector1">
            <a:avLst/>
          </a:prstGeom>
          <a:noFill/>
          <a:ln cap="flat" cmpd="sng" w="12700">
            <a:solidFill>
              <a:srgbClr val="1F3864"/>
            </a:solidFill>
            <a:prstDash val="solid"/>
            <a:miter lim="800000"/>
            <a:headEnd len="sm" w="sm" type="none"/>
            <a:tailEnd len="sm" w="sm" type="none"/>
          </a:ln>
        </p:spPr>
      </p:cxnSp>
      <p:sp>
        <p:nvSpPr>
          <p:cNvPr id="134" name="Google Shape;134;p4"/>
          <p:cNvSpPr txBox="1"/>
          <p:nvPr/>
        </p:nvSpPr>
        <p:spPr>
          <a:xfrm>
            <a:off x="386473" y="1031921"/>
            <a:ext cx="1111981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Open Sans"/>
                <a:ea typeface="Open Sans"/>
                <a:cs typeface="Open Sans"/>
                <a:sym typeface="Open Sans"/>
              </a:rPr>
              <a:t>In MicroGridsPy, the process of characterizing technology involves defining the types, energy conversion efficiency, costs, and sustainability of each renewable sources</a:t>
            </a:r>
            <a:endParaRPr/>
          </a:p>
        </p:txBody>
      </p:sp>
      <p:cxnSp>
        <p:nvCxnSpPr>
          <p:cNvPr id="135" name="Google Shape;135;p4"/>
          <p:cNvCxnSpPr/>
          <p:nvPr/>
        </p:nvCxnSpPr>
        <p:spPr>
          <a:xfrm rot="10800000">
            <a:off x="3484005" y="1958959"/>
            <a:ext cx="0" cy="3924814"/>
          </a:xfrm>
          <a:prstGeom prst="straightConnector1">
            <a:avLst/>
          </a:prstGeom>
          <a:noFill/>
          <a:ln cap="flat" cmpd="sng" w="9525">
            <a:solidFill>
              <a:srgbClr val="D0CECE"/>
            </a:solidFill>
            <a:prstDash val="dash"/>
            <a:miter lim="800000"/>
            <a:headEnd len="sm" w="sm" type="none"/>
            <a:tailEnd len="sm" w="sm" type="none"/>
          </a:ln>
        </p:spPr>
      </p:cxnSp>
      <p:pic>
        <p:nvPicPr>
          <p:cNvPr descr="Cerca nella barra laterale" id="136" name="Google Shape;136;p4"/>
          <p:cNvPicPr preferRelativeResize="0"/>
          <p:nvPr/>
        </p:nvPicPr>
        <p:blipFill rotWithShape="1">
          <a:blip r:embed="rId4">
            <a:alphaModFix/>
          </a:blip>
          <a:srcRect b="0" l="0" r="0" t="0"/>
          <a:stretch/>
        </p:blipFill>
        <p:spPr>
          <a:xfrm>
            <a:off x="3293641" y="3425925"/>
            <a:ext cx="391886" cy="391886"/>
          </a:xfrm>
          <a:prstGeom prst="rect">
            <a:avLst/>
          </a:prstGeom>
          <a:noFill/>
          <a:ln>
            <a:noFill/>
          </a:ln>
        </p:spPr>
      </p:pic>
      <p:sp>
        <p:nvSpPr>
          <p:cNvPr id="137" name="Google Shape;137;p4"/>
          <p:cNvSpPr txBox="1"/>
          <p:nvPr/>
        </p:nvSpPr>
        <p:spPr>
          <a:xfrm>
            <a:off x="3939708" y="2001362"/>
            <a:ext cx="3538778"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400">
                <a:solidFill>
                  <a:srgbClr val="595959"/>
                </a:solidFill>
                <a:latin typeface="Open Sans"/>
                <a:ea typeface="Open Sans"/>
                <a:cs typeface="Open Sans"/>
                <a:sym typeface="Open Sans"/>
              </a:rPr>
              <a:t>RES_Sources [unit]</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Number of Renewable Energy Sources (RES) types to be included within the possible generation sources</a:t>
            </a:r>
            <a:endParaRPr/>
          </a:p>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RES_Names [text]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RES name for each sources  within MicroGridsPy</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38" name="Google Shape;138;p4"/>
          <p:cNvSpPr txBox="1"/>
          <p:nvPr/>
        </p:nvSpPr>
        <p:spPr>
          <a:xfrm>
            <a:off x="922040" y="5746829"/>
            <a:ext cx="25107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Code/Inputs/RES_Time_Series</a:t>
            </a:r>
            <a:endParaRPr i="1" sz="1400">
              <a:solidFill>
                <a:schemeClr val="dk1"/>
              </a:solidFill>
              <a:latin typeface="Open Sans"/>
              <a:ea typeface="Open Sans"/>
              <a:cs typeface="Open Sans"/>
              <a:sym typeface="Open Sans"/>
            </a:endParaRPr>
          </a:p>
        </p:txBody>
      </p:sp>
      <p:pic>
        <p:nvPicPr>
          <p:cNvPr descr=" " id="139" name="Google Shape;139;p4"/>
          <p:cNvPicPr preferRelativeResize="0"/>
          <p:nvPr/>
        </p:nvPicPr>
        <p:blipFill rotWithShape="1">
          <a:blip r:embed="rId5">
            <a:alphaModFix/>
          </a:blip>
          <a:srcRect b="0" l="0" r="0" t="0"/>
          <a:stretch/>
        </p:blipFill>
        <p:spPr>
          <a:xfrm>
            <a:off x="510665" y="5700236"/>
            <a:ext cx="478971" cy="478971"/>
          </a:xfrm>
          <a:prstGeom prst="rect">
            <a:avLst/>
          </a:prstGeom>
          <a:noFill/>
          <a:ln>
            <a:noFill/>
          </a:ln>
        </p:spPr>
      </p:pic>
      <p:sp>
        <p:nvSpPr>
          <p:cNvPr id="140" name="Google Shape;140;p4"/>
          <p:cNvSpPr txBox="1"/>
          <p:nvPr/>
        </p:nvSpPr>
        <p:spPr>
          <a:xfrm>
            <a:off x="7732667" y="1909029"/>
            <a:ext cx="3538778" cy="200054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RES_Nominal_Capacity [W]</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Capacity per unit of electricity production provided in the RES time series data csv file</a:t>
            </a:r>
            <a:endParaRPr/>
          </a:p>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RES_</a:t>
            </a:r>
            <a:r>
              <a:rPr b="1" i="1" lang="en-US" sz="1400">
                <a:solidFill>
                  <a:srgbClr val="595959"/>
                </a:solidFill>
                <a:latin typeface="Open Sans"/>
                <a:ea typeface="Open Sans"/>
                <a:cs typeface="Open Sans"/>
                <a:sym typeface="Open Sans"/>
              </a:rPr>
              <a:t>Inverter</a:t>
            </a:r>
            <a:r>
              <a:rPr b="1" i="1" lang="en-US" sz="1400" u="none" cap="none" strike="noStrike">
                <a:solidFill>
                  <a:srgbClr val="595959"/>
                </a:solidFill>
                <a:latin typeface="Open Sans"/>
                <a:ea typeface="Open Sans"/>
                <a:cs typeface="Open Sans"/>
                <a:sym typeface="Open Sans"/>
              </a:rPr>
              <a:t>_Efficiency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Efficiency of the inverter connected to each RES (1 in case of AC bus)</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41" name="Google Shape;141;p4"/>
          <p:cNvSpPr txBox="1"/>
          <p:nvPr/>
        </p:nvSpPr>
        <p:spPr>
          <a:xfrm>
            <a:off x="3939708" y="4371859"/>
            <a:ext cx="3538778" cy="1446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RES_Specific_Investment_Cost [$/W]</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Specific investment cost for each type of RES</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RES_Specific_OM_Cost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O&amp;M cost for each type of RES as a fraction of the specific investment cost</a:t>
            </a:r>
            <a:endParaRPr i="1" sz="1200">
              <a:solidFill>
                <a:srgbClr val="C55A11"/>
              </a:solidFill>
              <a:latin typeface="Open Sans"/>
              <a:ea typeface="Open Sans"/>
              <a:cs typeface="Open Sans"/>
              <a:sym typeface="Open Sans"/>
            </a:endParaRPr>
          </a:p>
        </p:txBody>
      </p:sp>
      <p:sp>
        <p:nvSpPr>
          <p:cNvPr id="142" name="Google Shape;142;p4"/>
          <p:cNvSpPr txBox="1"/>
          <p:nvPr/>
        </p:nvSpPr>
        <p:spPr>
          <a:xfrm>
            <a:off x="7719559" y="4094860"/>
            <a:ext cx="3538778"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RES_Lifetime [</a:t>
            </a:r>
            <a:r>
              <a:rPr b="1" i="1" lang="en-US" sz="1400">
                <a:solidFill>
                  <a:srgbClr val="595959"/>
                </a:solidFill>
                <a:latin typeface="Open Sans"/>
                <a:ea typeface="Open Sans"/>
                <a:cs typeface="Open Sans"/>
                <a:sym typeface="Open Sans"/>
              </a:rPr>
              <a:t>years</a:t>
            </a:r>
            <a:r>
              <a:rPr b="1" i="1" lang="en-US" sz="1400" u="none" cap="none" strike="noStrike">
                <a:solidFill>
                  <a:srgbClr val="595959"/>
                </a:solidFill>
                <a:latin typeface="Open Sans"/>
                <a:ea typeface="Open Sans"/>
                <a:cs typeface="Open Sans"/>
                <a:sym typeface="Open Sans"/>
              </a:rPr>
              <a: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Lifetime of each RES</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RES_unit_CO</a:t>
            </a:r>
            <a:r>
              <a:rPr b="1" i="1" lang="en-US" sz="1400">
                <a:solidFill>
                  <a:srgbClr val="595959"/>
                </a:solidFill>
                <a:latin typeface="Open Sans"/>
                <a:ea typeface="Open Sans"/>
                <a:cs typeface="Open Sans"/>
                <a:sym typeface="Open Sans"/>
              </a:rPr>
              <a:t>2_emissions</a:t>
            </a:r>
            <a:r>
              <a:rPr b="1" i="1" lang="en-US" sz="1400" u="none" cap="none" strike="noStrike">
                <a:solidFill>
                  <a:srgbClr val="595959"/>
                </a:solidFill>
                <a:latin typeface="Open Sans"/>
                <a:ea typeface="Open Sans"/>
                <a:cs typeface="Open Sans"/>
                <a:sym typeface="Open Sans"/>
              </a:rPr>
              <a:t> [kgCO2/kW]</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Specific e</a:t>
            </a:r>
            <a:r>
              <a:rPr b="0" i="1" lang="en-US" sz="1200" u="none" cap="none" strike="noStrike">
                <a:solidFill>
                  <a:srgbClr val="000000"/>
                </a:solidFill>
                <a:latin typeface="Open Sans"/>
                <a:ea typeface="Open Sans"/>
                <a:cs typeface="Open Sans"/>
                <a:sym typeface="Open Sans"/>
              </a:rPr>
              <a:t>missions of capacity installed (indirect emissions)</a:t>
            </a:r>
            <a:endParaRPr i="1" sz="1200">
              <a:solidFill>
                <a:srgbClr val="000000"/>
              </a:solidFill>
              <a:latin typeface="Open Sans"/>
              <a:ea typeface="Open Sans"/>
              <a:cs typeface="Open Sans"/>
              <a:sym typeface="Open Sans"/>
            </a:endParaRPr>
          </a:p>
        </p:txBody>
      </p:sp>
      <p:sp>
        <p:nvSpPr>
          <p:cNvPr id="143" name="Google Shape;143;p4"/>
          <p:cNvSpPr/>
          <p:nvPr/>
        </p:nvSpPr>
        <p:spPr>
          <a:xfrm>
            <a:off x="3903819" y="1909029"/>
            <a:ext cx="3574666" cy="1815882"/>
          </a:xfrm>
          <a:prstGeom prst="rect">
            <a:avLst/>
          </a:prstGeom>
          <a:noFill/>
          <a:ln cap="flat" cmpd="sng" w="952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4"/>
          <p:cNvSpPr txBox="1"/>
          <p:nvPr/>
        </p:nvSpPr>
        <p:spPr>
          <a:xfrm>
            <a:off x="6906327" y="1633932"/>
            <a:ext cx="6681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C55A11"/>
                </a:solidFill>
                <a:latin typeface="Open Sans"/>
                <a:ea typeface="Open Sans"/>
                <a:cs typeface="Open Sans"/>
                <a:sym typeface="Open Sans"/>
              </a:rPr>
              <a:t>Types</a:t>
            </a:r>
            <a:endParaRPr/>
          </a:p>
        </p:txBody>
      </p:sp>
      <p:sp>
        <p:nvSpPr>
          <p:cNvPr id="145" name="Google Shape;145;p4"/>
          <p:cNvSpPr/>
          <p:nvPr/>
        </p:nvSpPr>
        <p:spPr>
          <a:xfrm>
            <a:off x="3903819" y="4183223"/>
            <a:ext cx="3574666" cy="1815882"/>
          </a:xfrm>
          <a:prstGeom prst="rect">
            <a:avLst/>
          </a:prstGeom>
          <a:noFill/>
          <a:ln cap="flat" cmpd="sng" w="9525">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6" name="Google Shape;146;p4"/>
          <p:cNvPicPr preferRelativeResize="0"/>
          <p:nvPr/>
        </p:nvPicPr>
        <p:blipFill rotWithShape="1">
          <a:blip r:embed="rId6">
            <a:alphaModFix/>
          </a:blip>
          <a:srcRect b="30799" l="0" r="0" t="0"/>
          <a:stretch/>
        </p:blipFill>
        <p:spPr>
          <a:xfrm>
            <a:off x="787642" y="2180800"/>
            <a:ext cx="1882303" cy="3201018"/>
          </a:xfrm>
          <a:prstGeom prst="rect">
            <a:avLst/>
          </a:prstGeom>
          <a:noFill/>
          <a:ln>
            <a:noFill/>
          </a:ln>
        </p:spPr>
      </p:pic>
      <p:sp>
        <p:nvSpPr>
          <p:cNvPr id="147" name="Google Shape;147;p4"/>
          <p:cNvSpPr txBox="1"/>
          <p:nvPr/>
        </p:nvSpPr>
        <p:spPr>
          <a:xfrm>
            <a:off x="6906327" y="3908126"/>
            <a:ext cx="6681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FFC000"/>
                </a:solidFill>
                <a:latin typeface="Open Sans"/>
                <a:ea typeface="Open Sans"/>
                <a:cs typeface="Open Sans"/>
                <a:sym typeface="Open Sans"/>
              </a:rPr>
              <a:t>Costs</a:t>
            </a:r>
            <a:endParaRPr/>
          </a:p>
        </p:txBody>
      </p:sp>
      <p:sp>
        <p:nvSpPr>
          <p:cNvPr id="148" name="Google Shape;148;p4"/>
          <p:cNvSpPr/>
          <p:nvPr/>
        </p:nvSpPr>
        <p:spPr>
          <a:xfrm>
            <a:off x="7660930" y="1958959"/>
            <a:ext cx="3574666" cy="1815882"/>
          </a:xfrm>
          <a:prstGeom prst="rect">
            <a:avLst/>
          </a:prstGeom>
          <a:noFill/>
          <a:ln cap="flat" cmpd="sng" w="9525">
            <a:solidFill>
              <a:srgbClr val="00206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4"/>
          <p:cNvSpPr txBox="1"/>
          <p:nvPr/>
        </p:nvSpPr>
        <p:spPr>
          <a:xfrm>
            <a:off x="9862456" y="1683862"/>
            <a:ext cx="1469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002060"/>
                </a:solidFill>
                <a:latin typeface="Open Sans"/>
                <a:ea typeface="Open Sans"/>
                <a:cs typeface="Open Sans"/>
                <a:sym typeface="Open Sans"/>
              </a:rPr>
              <a:t>Energy conversion</a:t>
            </a:r>
            <a:endParaRPr/>
          </a:p>
        </p:txBody>
      </p:sp>
      <p:sp>
        <p:nvSpPr>
          <p:cNvPr id="150" name="Google Shape;150;p4"/>
          <p:cNvSpPr/>
          <p:nvPr/>
        </p:nvSpPr>
        <p:spPr>
          <a:xfrm>
            <a:off x="7653638" y="4190299"/>
            <a:ext cx="3574666" cy="1815882"/>
          </a:xfrm>
          <a:prstGeom prst="rect">
            <a:avLst/>
          </a:prstGeom>
          <a:noFill/>
          <a:ln cap="flat" cmpd="sng" w="9525">
            <a:solidFill>
              <a:srgbClr val="54813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txBox="1"/>
          <p:nvPr/>
        </p:nvSpPr>
        <p:spPr>
          <a:xfrm>
            <a:off x="10165872" y="3916965"/>
            <a:ext cx="110557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548135"/>
                </a:solidFill>
                <a:latin typeface="Open Sans"/>
                <a:ea typeface="Open Sans"/>
                <a:cs typeface="Open Sans"/>
                <a:sym typeface="Open Sans"/>
              </a:rPr>
              <a:t>Sustainability</a:t>
            </a:r>
            <a:endParaRPr/>
          </a:p>
        </p:txBody>
      </p:sp>
      <p:pic>
        <p:nvPicPr>
          <p:cNvPr descr="Cerca nella barra laterale" id="152" name="Google Shape;152;p4"/>
          <p:cNvPicPr preferRelativeResize="0"/>
          <p:nvPr/>
        </p:nvPicPr>
        <p:blipFill rotWithShape="1">
          <a:blip r:embed="rId7">
            <a:alphaModFix/>
          </a:blip>
          <a:srcRect b="0" l="0" r="0" t="0"/>
          <a:stretch/>
        </p:blipFill>
        <p:spPr>
          <a:xfrm>
            <a:off x="2339595" y="4934979"/>
            <a:ext cx="660700" cy="660700"/>
          </a:xfrm>
          <a:prstGeom prst="rect">
            <a:avLst/>
          </a:prstGeom>
          <a:noFill/>
          <a:ln>
            <a:noFill/>
          </a:ln>
        </p:spPr>
      </p:pic>
      <p:sp>
        <p:nvSpPr>
          <p:cNvPr id="153" name="Google Shape;153;p4"/>
          <p:cNvSpPr/>
          <p:nvPr/>
        </p:nvSpPr>
        <p:spPr>
          <a:xfrm>
            <a:off x="1436915" y="2144379"/>
            <a:ext cx="1268920" cy="284167"/>
          </a:xfrm>
          <a:prstGeom prst="rect">
            <a:avLst/>
          </a:prstGeom>
          <a:no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txBox="1"/>
          <p:nvPr/>
        </p:nvSpPr>
        <p:spPr>
          <a:xfrm>
            <a:off x="445981" y="1701795"/>
            <a:ext cx="212447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chemeClr val="dk1"/>
                </a:solidFill>
                <a:latin typeface="Open Sans"/>
                <a:ea typeface="Open Sans"/>
                <a:cs typeface="Open Sans"/>
                <a:sym typeface="Open Sans"/>
              </a:rPr>
              <a:t>Each column maps to a renewable source's output</a:t>
            </a:r>
            <a:endParaRPr i="1" sz="1000">
              <a:solidFill>
                <a:schemeClr val="dk1"/>
              </a:solidFill>
              <a:latin typeface="Open Sans"/>
              <a:ea typeface="Open Sans"/>
              <a:cs typeface="Open Sans"/>
              <a:sym typeface="Open Sans"/>
            </a:endParaRPr>
          </a:p>
        </p:txBody>
      </p:sp>
      <p:cxnSp>
        <p:nvCxnSpPr>
          <p:cNvPr id="155" name="Google Shape;155;p4"/>
          <p:cNvCxnSpPr/>
          <p:nvPr/>
        </p:nvCxnSpPr>
        <p:spPr>
          <a:xfrm>
            <a:off x="1605283" y="1958959"/>
            <a:ext cx="449700" cy="168300"/>
          </a:xfrm>
          <a:prstGeom prst="bentConnector3">
            <a:avLst>
              <a:gd fmla="val 99716" name="adj1"/>
            </a:avLst>
          </a:prstGeom>
          <a:noFill/>
          <a:ln cap="flat" cmpd="sng" w="9525">
            <a:solidFill>
              <a:srgbClr val="C00000"/>
            </a:solidFill>
            <a:prstDash val="solid"/>
            <a:miter lim="800000"/>
            <a:headEnd len="sm" w="sm" type="none"/>
            <a:tailEnd len="sm" w="sm" type="none"/>
          </a:ln>
        </p:spPr>
      </p:cxn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Graphical user interface, sunburst chart&#10;&#10;Description automatically generated" id="161" name="Google Shape;161;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62" name="Google Shape;162;p5"/>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3" name="Google Shape;16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64" name="Google Shape;164;p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Mathematical Formulation</a:t>
            </a:r>
            <a:endParaRPr/>
          </a:p>
        </p:txBody>
      </p:sp>
      <p:cxnSp>
        <p:nvCxnSpPr>
          <p:cNvPr id="165" name="Google Shape;165;p5"/>
          <p:cNvCxnSpPr/>
          <p:nvPr/>
        </p:nvCxnSpPr>
        <p:spPr>
          <a:xfrm>
            <a:off x="386473" y="851819"/>
            <a:ext cx="7561228" cy="0"/>
          </a:xfrm>
          <a:prstGeom prst="straightConnector1">
            <a:avLst/>
          </a:prstGeom>
          <a:noFill/>
          <a:ln cap="flat" cmpd="sng" w="12700">
            <a:solidFill>
              <a:srgbClr val="1F3864"/>
            </a:solidFill>
            <a:prstDash val="solid"/>
            <a:miter lim="800000"/>
            <a:headEnd len="sm" w="sm" type="none"/>
            <a:tailEnd len="sm" w="sm" type="none"/>
          </a:ln>
        </p:spPr>
      </p:cxnSp>
      <p:sp>
        <p:nvSpPr>
          <p:cNvPr id="166" name="Google Shape;166;p5"/>
          <p:cNvSpPr/>
          <p:nvPr/>
        </p:nvSpPr>
        <p:spPr>
          <a:xfrm>
            <a:off x="419534" y="1500753"/>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rgbClr val="C55A11"/>
                </a:solidFill>
                <a:latin typeface="Open Sans"/>
                <a:ea typeface="Open Sans"/>
                <a:cs typeface="Open Sans"/>
                <a:sym typeface="Open Sans"/>
              </a:rPr>
              <a:t>Renewables:</a:t>
            </a:r>
            <a:endParaRPr/>
          </a:p>
        </p:txBody>
      </p:sp>
      <p:grpSp>
        <p:nvGrpSpPr>
          <p:cNvPr id="167" name="Google Shape;167;p5"/>
          <p:cNvGrpSpPr/>
          <p:nvPr/>
        </p:nvGrpSpPr>
        <p:grpSpPr>
          <a:xfrm>
            <a:off x="3306677" y="2434713"/>
            <a:ext cx="4658895" cy="424200"/>
            <a:chOff x="3019070" y="5290245"/>
            <a:chExt cx="4658895" cy="424200"/>
          </a:xfrm>
        </p:grpSpPr>
        <p:sp>
          <p:nvSpPr>
            <p:cNvPr id="168" name="Google Shape;168;p5"/>
            <p:cNvSpPr/>
            <p:nvPr/>
          </p:nvSpPr>
          <p:spPr>
            <a:xfrm>
              <a:off x="3066206" y="5319900"/>
              <a:ext cx="4611759" cy="353815"/>
            </a:xfrm>
            <a:prstGeom prst="rect">
              <a:avLst/>
            </a:prstGeom>
            <a:blipFill rotWithShape="1">
              <a:blip r:embed="rId4">
                <a:alphaModFix/>
              </a:blip>
              <a:stretch>
                <a:fillRect b="-3447"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69" name="Google Shape;169;p5"/>
            <p:cNvSpPr/>
            <p:nvPr/>
          </p:nvSpPr>
          <p:spPr>
            <a:xfrm>
              <a:off x="3019070" y="5290245"/>
              <a:ext cx="4611759" cy="424200"/>
            </a:xfrm>
            <a:prstGeom prst="rect">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0" name="Google Shape;170;p5"/>
          <p:cNvSpPr txBox="1"/>
          <p:nvPr/>
        </p:nvSpPr>
        <p:spPr>
          <a:xfrm>
            <a:off x="1733259" y="2044655"/>
            <a:ext cx="3812921"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Electricity produced by a single unit of renewable capacity</a:t>
            </a:r>
            <a:endParaRPr i="1" sz="1116">
              <a:solidFill>
                <a:schemeClr val="dk1"/>
              </a:solidFill>
              <a:latin typeface="Open Sans"/>
              <a:ea typeface="Open Sans"/>
              <a:cs typeface="Open Sans"/>
              <a:sym typeface="Open Sans"/>
            </a:endParaRPr>
          </a:p>
        </p:txBody>
      </p:sp>
      <p:cxnSp>
        <p:nvCxnSpPr>
          <p:cNvPr id="171" name="Google Shape;171;p5"/>
          <p:cNvCxnSpPr>
            <a:stCxn id="172" idx="1"/>
          </p:cNvCxnSpPr>
          <p:nvPr/>
        </p:nvCxnSpPr>
        <p:spPr>
          <a:xfrm flipH="1">
            <a:off x="7239287" y="2218767"/>
            <a:ext cx="594900" cy="276000"/>
          </a:xfrm>
          <a:prstGeom prst="bentConnector3">
            <a:avLst>
              <a:gd fmla="val 99406" name="adj1"/>
            </a:avLst>
          </a:prstGeom>
          <a:noFill/>
          <a:ln cap="flat" cmpd="sng" w="9525">
            <a:solidFill>
              <a:schemeClr val="dk1"/>
            </a:solidFill>
            <a:prstDash val="solid"/>
            <a:miter lim="800000"/>
            <a:headEnd len="sm" w="sm" type="none"/>
            <a:tailEnd len="sm" w="sm" type="none"/>
          </a:ln>
        </p:spPr>
      </p:cxnSp>
      <p:sp>
        <p:nvSpPr>
          <p:cNvPr id="172" name="Google Shape;172;p5"/>
          <p:cNvSpPr txBox="1"/>
          <p:nvPr/>
        </p:nvSpPr>
        <p:spPr>
          <a:xfrm>
            <a:off x="7834187" y="2086743"/>
            <a:ext cx="306130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Number of renewable capacity units installed</a:t>
            </a:r>
            <a:endParaRPr i="1" sz="1116">
              <a:solidFill>
                <a:schemeClr val="dk1"/>
              </a:solidFill>
              <a:latin typeface="Open Sans"/>
              <a:ea typeface="Open Sans"/>
              <a:cs typeface="Open Sans"/>
              <a:sym typeface="Open Sans"/>
            </a:endParaRPr>
          </a:p>
        </p:txBody>
      </p:sp>
      <p:cxnSp>
        <p:nvCxnSpPr>
          <p:cNvPr id="173" name="Google Shape;173;p5"/>
          <p:cNvCxnSpPr>
            <a:endCxn id="170" idx="3"/>
          </p:cNvCxnSpPr>
          <p:nvPr/>
        </p:nvCxnSpPr>
        <p:spPr>
          <a:xfrm rot="10800000">
            <a:off x="5546180" y="2176679"/>
            <a:ext cx="482700" cy="318000"/>
          </a:xfrm>
          <a:prstGeom prst="bentConnector3">
            <a:avLst>
              <a:gd fmla="val 1602" name="adj1"/>
            </a:avLst>
          </a:prstGeom>
          <a:noFill/>
          <a:ln cap="flat" cmpd="sng" w="9525">
            <a:solidFill>
              <a:schemeClr val="dk1"/>
            </a:solidFill>
            <a:prstDash val="solid"/>
            <a:miter lim="800000"/>
            <a:headEnd len="sm" w="sm" type="none"/>
            <a:tailEnd len="sm" w="sm" type="none"/>
          </a:ln>
        </p:spPr>
      </p:cxnSp>
      <p:sp>
        <p:nvSpPr>
          <p:cNvPr id="174" name="Google Shape;174;p5"/>
          <p:cNvSpPr/>
          <p:nvPr/>
        </p:nvSpPr>
        <p:spPr>
          <a:xfrm>
            <a:off x="549702" y="2494623"/>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Energy produced:</a:t>
            </a:r>
            <a:endParaRPr/>
          </a:p>
        </p:txBody>
      </p:sp>
      <p:sp>
        <p:nvSpPr>
          <p:cNvPr id="175" name="Google Shape;175;p5"/>
          <p:cNvSpPr/>
          <p:nvPr/>
        </p:nvSpPr>
        <p:spPr>
          <a:xfrm>
            <a:off x="3306677" y="3390950"/>
            <a:ext cx="7023866" cy="720967"/>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6" name="Google Shape;176;p5"/>
          <p:cNvSpPr/>
          <p:nvPr/>
        </p:nvSpPr>
        <p:spPr>
          <a:xfrm>
            <a:off x="549701" y="3636581"/>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Total Investment costs:</a:t>
            </a:r>
            <a:endParaRPr/>
          </a:p>
        </p:txBody>
      </p:sp>
      <p:sp>
        <p:nvSpPr>
          <p:cNvPr id="177" name="Google Shape;177;p5"/>
          <p:cNvSpPr/>
          <p:nvPr/>
        </p:nvSpPr>
        <p:spPr>
          <a:xfrm>
            <a:off x="3306676" y="4605648"/>
            <a:ext cx="7883837" cy="72096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8" name="Google Shape;178;p5"/>
          <p:cNvSpPr/>
          <p:nvPr/>
        </p:nvSpPr>
        <p:spPr>
          <a:xfrm>
            <a:off x="549702" y="4809549"/>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Total Fixed O&amp;M costs:</a:t>
            </a:r>
            <a:endParaRPr/>
          </a:p>
        </p:txBody>
      </p:sp>
      <p:cxnSp>
        <p:nvCxnSpPr>
          <p:cNvPr id="179" name="Google Shape;179;p5"/>
          <p:cNvCxnSpPr>
            <a:stCxn id="180" idx="1"/>
          </p:cNvCxnSpPr>
          <p:nvPr/>
        </p:nvCxnSpPr>
        <p:spPr>
          <a:xfrm flipH="1">
            <a:off x="6487447" y="3320548"/>
            <a:ext cx="594900" cy="276000"/>
          </a:xfrm>
          <a:prstGeom prst="bentConnector3">
            <a:avLst>
              <a:gd fmla="val 99526" name="adj1"/>
            </a:avLst>
          </a:prstGeom>
          <a:noFill/>
          <a:ln cap="flat" cmpd="sng" w="9525">
            <a:solidFill>
              <a:schemeClr val="dk1"/>
            </a:solidFill>
            <a:prstDash val="solid"/>
            <a:miter lim="800000"/>
            <a:headEnd len="sm" w="sm" type="none"/>
            <a:tailEnd len="sm" w="sm" type="none"/>
          </a:ln>
        </p:spPr>
      </p:cxnSp>
      <p:sp>
        <p:nvSpPr>
          <p:cNvPr id="180" name="Google Shape;180;p5"/>
          <p:cNvSpPr txBox="1"/>
          <p:nvPr/>
        </p:nvSpPr>
        <p:spPr>
          <a:xfrm>
            <a:off x="7082347" y="3188524"/>
            <a:ext cx="390061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Nominal capacity associated to a single unit of renewable</a:t>
            </a:r>
            <a:endParaRPr i="1" sz="1116">
              <a:solidFill>
                <a:schemeClr val="dk1"/>
              </a:solidFill>
              <a:latin typeface="Open Sans"/>
              <a:ea typeface="Open Sans"/>
              <a:cs typeface="Open Sans"/>
              <a:sym typeface="Open Sans"/>
            </a:endParaRPr>
          </a:p>
        </p:txBody>
      </p:sp>
      <p:sp>
        <p:nvSpPr>
          <p:cNvPr id="181" name="Google Shape;181;p5"/>
          <p:cNvSpPr txBox="1"/>
          <p:nvPr/>
        </p:nvSpPr>
        <p:spPr>
          <a:xfrm>
            <a:off x="5100733" y="4043012"/>
            <a:ext cx="199053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Specific investment costs</a:t>
            </a:r>
            <a:endParaRPr/>
          </a:p>
        </p:txBody>
      </p:sp>
      <p:cxnSp>
        <p:nvCxnSpPr>
          <p:cNvPr id="182" name="Google Shape;182;p5"/>
          <p:cNvCxnSpPr>
            <a:endCxn id="181" idx="3"/>
          </p:cNvCxnSpPr>
          <p:nvPr/>
        </p:nvCxnSpPr>
        <p:spPr>
          <a:xfrm flipH="1">
            <a:off x="7091266" y="3981236"/>
            <a:ext cx="579600" cy="193800"/>
          </a:xfrm>
          <a:prstGeom prst="bentConnector3">
            <a:avLst>
              <a:gd fmla="val 923" name="adj1"/>
            </a:avLst>
          </a:prstGeom>
          <a:noFill/>
          <a:ln cap="flat" cmpd="sng" w="9525">
            <a:solidFill>
              <a:schemeClr val="dk1"/>
            </a:solidFill>
            <a:prstDash val="solid"/>
            <a:miter lim="800000"/>
            <a:headEnd len="sm" w="sm" type="none"/>
            <a:tailEnd len="sm" w="sm" type="none"/>
          </a:ln>
        </p:spPr>
      </p:cxnSp>
      <p:sp>
        <p:nvSpPr>
          <p:cNvPr id="183" name="Google Shape;183;p5"/>
          <p:cNvSpPr txBox="1"/>
          <p:nvPr/>
        </p:nvSpPr>
        <p:spPr>
          <a:xfrm>
            <a:off x="8626400" y="5235018"/>
            <a:ext cx="2378442" cy="4357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1116">
                <a:solidFill>
                  <a:schemeClr val="dk1"/>
                </a:solidFill>
                <a:latin typeface="Open Sans"/>
                <a:ea typeface="Open Sans"/>
                <a:cs typeface="Open Sans"/>
                <a:sym typeface="Open Sans"/>
              </a:rPr>
              <a:t>Specific O&amp;M costs as a fraction of the investment cost</a:t>
            </a:r>
            <a:endParaRPr/>
          </a:p>
        </p:txBody>
      </p:sp>
      <p:cxnSp>
        <p:nvCxnSpPr>
          <p:cNvPr id="184" name="Google Shape;184;p5"/>
          <p:cNvCxnSpPr>
            <a:stCxn id="183" idx="1"/>
          </p:cNvCxnSpPr>
          <p:nvPr/>
        </p:nvCxnSpPr>
        <p:spPr>
          <a:xfrm rot="10800000">
            <a:off x="8361800" y="5235098"/>
            <a:ext cx="264600" cy="217800"/>
          </a:xfrm>
          <a:prstGeom prst="bentConnector3">
            <a:avLst>
              <a:gd fmla="val 103779" name="adj1"/>
            </a:avLst>
          </a:prstGeom>
          <a:noFill/>
          <a:ln cap="flat" cmpd="sng" w="9525">
            <a:solidFill>
              <a:schemeClr val="dk1"/>
            </a:solidFill>
            <a:prstDash val="solid"/>
            <a:miter lim="800000"/>
            <a:headEnd len="sm" w="sm" type="none"/>
            <a:tailEnd len="sm" w="sm" type="none"/>
          </a:ln>
        </p:spPr>
      </p:cxn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Graphical user interface, sunburst chart&#10;&#10;Description automatically generated" id="190" name="Google Shape;190;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91" name="Google Shape;191;p6"/>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2" name="Google Shape;192;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193" name="Google Shape;193;p6"/>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Storage system</a:t>
            </a:r>
            <a:endParaRPr/>
          </a:p>
        </p:txBody>
      </p:sp>
      <p:cxnSp>
        <p:nvCxnSpPr>
          <p:cNvPr id="194" name="Google Shape;194;p6"/>
          <p:cNvCxnSpPr/>
          <p:nvPr/>
        </p:nvCxnSpPr>
        <p:spPr>
          <a:xfrm>
            <a:off x="386473" y="851819"/>
            <a:ext cx="7561228" cy="0"/>
          </a:xfrm>
          <a:prstGeom prst="straightConnector1">
            <a:avLst/>
          </a:prstGeom>
          <a:noFill/>
          <a:ln cap="flat" cmpd="sng" w="12700">
            <a:solidFill>
              <a:srgbClr val="1F3864"/>
            </a:solidFill>
            <a:prstDash val="solid"/>
            <a:miter lim="800000"/>
            <a:headEnd len="sm" w="sm" type="none"/>
            <a:tailEnd len="sm" w="sm" type="none"/>
          </a:ln>
        </p:spPr>
      </p:cxnSp>
      <p:sp>
        <p:nvSpPr>
          <p:cNvPr id="195" name="Google Shape;195;p6"/>
          <p:cNvSpPr txBox="1"/>
          <p:nvPr/>
        </p:nvSpPr>
        <p:spPr>
          <a:xfrm>
            <a:off x="386473" y="1031921"/>
            <a:ext cx="1111981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Open Sans"/>
                <a:ea typeface="Open Sans"/>
                <a:cs typeface="Open Sans"/>
                <a:sym typeface="Open Sans"/>
              </a:rPr>
              <a:t>In MicroGridsPy, characterizing the storage system involves specifying the </a:t>
            </a:r>
            <a:r>
              <a:rPr b="1" lang="en-US" sz="1600">
                <a:solidFill>
                  <a:schemeClr val="dk1"/>
                </a:solidFill>
                <a:latin typeface="Open Sans"/>
                <a:ea typeface="Open Sans"/>
                <a:cs typeface="Open Sans"/>
                <a:sym typeface="Open Sans"/>
              </a:rPr>
              <a:t>investment and operational costs</a:t>
            </a:r>
            <a:r>
              <a:rPr lang="en-US" sz="1600">
                <a:solidFill>
                  <a:schemeClr val="dk1"/>
                </a:solidFill>
                <a:latin typeface="Open Sans"/>
                <a:ea typeface="Open Sans"/>
                <a:cs typeface="Open Sans"/>
                <a:sym typeface="Open Sans"/>
              </a:rPr>
              <a:t>, </a:t>
            </a:r>
            <a:r>
              <a:rPr b="1" lang="en-US" sz="1600">
                <a:solidFill>
                  <a:schemeClr val="dk1"/>
                </a:solidFill>
                <a:latin typeface="Open Sans"/>
                <a:ea typeface="Open Sans"/>
                <a:cs typeface="Open Sans"/>
                <a:sym typeface="Open Sans"/>
              </a:rPr>
              <a:t>performance metrics</a:t>
            </a:r>
            <a:r>
              <a:rPr lang="en-US" sz="1600">
                <a:solidFill>
                  <a:schemeClr val="dk1"/>
                </a:solidFill>
                <a:latin typeface="Open Sans"/>
                <a:ea typeface="Open Sans"/>
                <a:cs typeface="Open Sans"/>
                <a:sym typeface="Open Sans"/>
              </a:rPr>
              <a:t>, </a:t>
            </a:r>
            <a:r>
              <a:rPr b="1" lang="en-US" sz="1600">
                <a:solidFill>
                  <a:schemeClr val="dk1"/>
                </a:solidFill>
                <a:latin typeface="Open Sans"/>
                <a:ea typeface="Open Sans"/>
                <a:cs typeface="Open Sans"/>
                <a:sym typeface="Open Sans"/>
              </a:rPr>
              <a:t>operational parameters </a:t>
            </a:r>
            <a:r>
              <a:rPr lang="en-US" sz="1600">
                <a:solidFill>
                  <a:schemeClr val="dk1"/>
                </a:solidFill>
                <a:latin typeface="Open Sans"/>
                <a:ea typeface="Open Sans"/>
                <a:cs typeface="Open Sans"/>
                <a:sym typeface="Open Sans"/>
              </a:rPr>
              <a:t>such as depth of discharge as well as </a:t>
            </a:r>
            <a:r>
              <a:rPr b="1" lang="en-US" sz="1600">
                <a:solidFill>
                  <a:schemeClr val="dk1"/>
                </a:solidFill>
                <a:latin typeface="Open Sans"/>
                <a:ea typeface="Open Sans"/>
                <a:cs typeface="Open Sans"/>
                <a:sym typeface="Open Sans"/>
              </a:rPr>
              <a:t>sustainability</a:t>
            </a:r>
            <a:r>
              <a:rPr lang="en-US" sz="1600">
                <a:solidFill>
                  <a:schemeClr val="dk1"/>
                </a:solidFill>
                <a:latin typeface="Open Sans"/>
                <a:ea typeface="Open Sans"/>
                <a:cs typeface="Open Sans"/>
                <a:sym typeface="Open Sans"/>
              </a:rPr>
              <a:t> aspects.</a:t>
            </a:r>
            <a:endParaRPr/>
          </a:p>
        </p:txBody>
      </p:sp>
      <p:sp>
        <p:nvSpPr>
          <p:cNvPr id="196" name="Google Shape;196;p6"/>
          <p:cNvSpPr txBox="1"/>
          <p:nvPr/>
        </p:nvSpPr>
        <p:spPr>
          <a:xfrm>
            <a:off x="1227395" y="2128899"/>
            <a:ext cx="4604565"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Battery</a:t>
            </a:r>
            <a:r>
              <a:rPr b="1" i="1" lang="en-US" sz="1400" u="none" cap="none" strike="noStrike">
                <a:solidFill>
                  <a:srgbClr val="595959"/>
                </a:solidFill>
                <a:latin typeface="Open Sans"/>
                <a:ea typeface="Open Sans"/>
                <a:cs typeface="Open Sans"/>
                <a:sym typeface="Open Sans"/>
              </a:rPr>
              <a:t>_Specific_Investment_Cost [$/Wh]</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Specific investment cost of the battery bank</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 </a:t>
            </a:r>
            <a:r>
              <a:rPr b="1" i="1" lang="en-US" sz="1400" u="none" cap="none" strike="noStrike">
                <a:solidFill>
                  <a:srgbClr val="595959"/>
                </a:solidFill>
                <a:latin typeface="Open Sans"/>
                <a:ea typeface="Open Sans"/>
                <a:cs typeface="Open Sans"/>
                <a:sym typeface="Open Sans"/>
              </a:rPr>
              <a:t>Battery_Specific_Electronic_Investment_Cost [$/Wh]</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Specific investment cost of non-replaceable parts (electronics) of the battery bank</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Battery</a:t>
            </a:r>
            <a:r>
              <a:rPr b="1" i="1" lang="en-US" sz="1400" u="none" cap="none" strike="noStrike">
                <a:solidFill>
                  <a:srgbClr val="595959"/>
                </a:solidFill>
                <a:latin typeface="Open Sans"/>
                <a:ea typeface="Open Sans"/>
                <a:cs typeface="Open Sans"/>
                <a:sym typeface="Open Sans"/>
              </a:rPr>
              <a:t>_Specific_OM_Cost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O&amp;M cost of the battery bank as a fraction of the specific investment cost</a:t>
            </a:r>
            <a:endParaRPr i="1" sz="1200">
              <a:solidFill>
                <a:srgbClr val="C55A11"/>
              </a:solidFill>
              <a:latin typeface="Open Sans"/>
              <a:ea typeface="Open Sans"/>
              <a:cs typeface="Open Sans"/>
              <a:sym typeface="Open Sans"/>
            </a:endParaRPr>
          </a:p>
        </p:txBody>
      </p:sp>
      <p:sp>
        <p:nvSpPr>
          <p:cNvPr id="197" name="Google Shape;197;p6"/>
          <p:cNvSpPr/>
          <p:nvPr/>
        </p:nvSpPr>
        <p:spPr>
          <a:xfrm>
            <a:off x="1191506" y="1974091"/>
            <a:ext cx="4640454" cy="2463131"/>
          </a:xfrm>
          <a:prstGeom prst="rect">
            <a:avLst/>
          </a:prstGeom>
          <a:noFill/>
          <a:ln cap="flat" cmpd="sng" w="9525">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6"/>
          <p:cNvSpPr txBox="1"/>
          <p:nvPr/>
        </p:nvSpPr>
        <p:spPr>
          <a:xfrm>
            <a:off x="5331935" y="1680699"/>
            <a:ext cx="6681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FFC000"/>
                </a:solidFill>
                <a:latin typeface="Open Sans"/>
                <a:ea typeface="Open Sans"/>
                <a:cs typeface="Open Sans"/>
                <a:sym typeface="Open Sans"/>
              </a:rPr>
              <a:t>Costs</a:t>
            </a:r>
            <a:endParaRPr/>
          </a:p>
        </p:txBody>
      </p:sp>
      <p:sp>
        <p:nvSpPr>
          <p:cNvPr id="199" name="Google Shape;199;p6"/>
          <p:cNvSpPr txBox="1"/>
          <p:nvPr/>
        </p:nvSpPr>
        <p:spPr>
          <a:xfrm>
            <a:off x="6167738" y="1940150"/>
            <a:ext cx="3766970"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Battery_Depth_of_Discharge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Depth of discharge of the battery bank (maximum amount of discharge)</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Maximum_Battery_Discharge_Time [hours]</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Maximum time to discharge the battery bank</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Maximum_Battery_</a:t>
            </a:r>
            <a:r>
              <a:rPr b="1" i="1" lang="en-US" sz="1400">
                <a:solidFill>
                  <a:srgbClr val="595959"/>
                </a:solidFill>
                <a:latin typeface="Open Sans"/>
                <a:ea typeface="Open Sans"/>
                <a:cs typeface="Open Sans"/>
                <a:sym typeface="Open Sans"/>
              </a:rPr>
              <a:t>C</a:t>
            </a:r>
            <a:r>
              <a:rPr b="1" i="1" lang="en-US" sz="1400" u="none" cap="none" strike="noStrike">
                <a:solidFill>
                  <a:srgbClr val="595959"/>
                </a:solidFill>
                <a:latin typeface="Open Sans"/>
                <a:ea typeface="Open Sans"/>
                <a:cs typeface="Open Sans"/>
                <a:sym typeface="Open Sans"/>
              </a:rPr>
              <a:t>harge_Time [hours]</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Maximum time to charge the battery bank</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Battery_Cycles [unit]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Maximum number of cycles before degradation of the battery</a:t>
            </a:r>
            <a:endParaRPr i="1" sz="1200">
              <a:solidFill>
                <a:srgbClr val="000000"/>
              </a:solidFill>
              <a:latin typeface="Open Sans"/>
              <a:ea typeface="Open Sans"/>
              <a:cs typeface="Open Sans"/>
              <a:sym typeface="Open Sans"/>
            </a:endParaRPr>
          </a:p>
        </p:txBody>
      </p:sp>
      <p:sp>
        <p:nvSpPr>
          <p:cNvPr id="200" name="Google Shape;200;p6"/>
          <p:cNvSpPr/>
          <p:nvPr/>
        </p:nvSpPr>
        <p:spPr>
          <a:xfrm>
            <a:off x="6096000" y="1990080"/>
            <a:ext cx="3962519" cy="3170098"/>
          </a:xfrm>
          <a:prstGeom prst="rect">
            <a:avLst/>
          </a:prstGeom>
          <a:noFill/>
          <a:ln cap="flat" cmpd="sng" w="9525">
            <a:solidFill>
              <a:srgbClr val="00206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6"/>
          <p:cNvSpPr txBox="1"/>
          <p:nvPr/>
        </p:nvSpPr>
        <p:spPr>
          <a:xfrm>
            <a:off x="9154779" y="1696775"/>
            <a:ext cx="947620" cy="2750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002060"/>
                </a:solidFill>
                <a:latin typeface="Open Sans"/>
                <a:ea typeface="Open Sans"/>
                <a:cs typeface="Open Sans"/>
                <a:sym typeface="Open Sans"/>
              </a:rPr>
              <a:t>Operation</a:t>
            </a:r>
            <a:endParaRPr/>
          </a:p>
        </p:txBody>
      </p:sp>
      <p:sp>
        <p:nvSpPr>
          <p:cNvPr id="202" name="Google Shape;202;p6"/>
          <p:cNvSpPr txBox="1"/>
          <p:nvPr/>
        </p:nvSpPr>
        <p:spPr>
          <a:xfrm>
            <a:off x="1227395" y="4651356"/>
            <a:ext cx="4431845" cy="1446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Battery_Discharge_Battery_Efficiency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Discharge efficiency of the battery bank</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Battery_</a:t>
            </a:r>
            <a:r>
              <a:rPr b="1" i="1" lang="en-US" sz="1400">
                <a:solidFill>
                  <a:srgbClr val="595959"/>
                </a:solidFill>
                <a:latin typeface="Open Sans"/>
                <a:ea typeface="Open Sans"/>
                <a:cs typeface="Open Sans"/>
                <a:sym typeface="Open Sans"/>
              </a:rPr>
              <a:t>C</a:t>
            </a:r>
            <a:r>
              <a:rPr b="1" i="1" lang="en-US" sz="1400" u="none" cap="none" strike="noStrike">
                <a:solidFill>
                  <a:srgbClr val="595959"/>
                </a:solidFill>
                <a:latin typeface="Open Sans"/>
                <a:ea typeface="Open Sans"/>
                <a:cs typeface="Open Sans"/>
                <a:sym typeface="Open Sans"/>
              </a:rPr>
              <a:t>harge_Battery_Efficiency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C</a:t>
            </a:r>
            <a:r>
              <a:rPr b="0" i="1" lang="en-US" sz="1200" u="none" cap="none" strike="noStrike">
                <a:solidFill>
                  <a:srgbClr val="000000"/>
                </a:solidFill>
                <a:latin typeface="Open Sans"/>
                <a:ea typeface="Open Sans"/>
                <a:cs typeface="Open Sans"/>
                <a:sym typeface="Open Sans"/>
              </a:rPr>
              <a:t>harge efficiency of the battery bank</a:t>
            </a:r>
            <a:endParaRPr i="1" sz="1200">
              <a:solidFill>
                <a:srgbClr val="000000"/>
              </a:solidFill>
              <a:latin typeface="Open Sans"/>
              <a:ea typeface="Open Sans"/>
              <a:cs typeface="Open Sans"/>
              <a:sym typeface="Open Sans"/>
            </a:endParaRPr>
          </a:p>
        </p:txBody>
      </p:sp>
      <p:sp>
        <p:nvSpPr>
          <p:cNvPr id="203" name="Google Shape;203;p6"/>
          <p:cNvSpPr/>
          <p:nvPr/>
        </p:nvSpPr>
        <p:spPr>
          <a:xfrm>
            <a:off x="1191506" y="4772301"/>
            <a:ext cx="4640454" cy="1394234"/>
          </a:xfrm>
          <a:prstGeom prst="rect">
            <a:avLst/>
          </a:prstGeom>
          <a:noFill/>
          <a:ln cap="flat" cmpd="sng" w="952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6"/>
          <p:cNvSpPr txBox="1"/>
          <p:nvPr/>
        </p:nvSpPr>
        <p:spPr>
          <a:xfrm>
            <a:off x="4826120" y="4495301"/>
            <a:ext cx="11378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C55A11"/>
                </a:solidFill>
                <a:latin typeface="Open Sans"/>
                <a:ea typeface="Open Sans"/>
                <a:cs typeface="Open Sans"/>
                <a:sym typeface="Open Sans"/>
              </a:rPr>
              <a:t>Performance</a:t>
            </a:r>
            <a:endParaRPr/>
          </a:p>
        </p:txBody>
      </p:sp>
      <p:sp>
        <p:nvSpPr>
          <p:cNvPr id="205" name="Google Shape;205;p6"/>
          <p:cNvSpPr txBox="1"/>
          <p:nvPr/>
        </p:nvSpPr>
        <p:spPr>
          <a:xfrm>
            <a:off x="6241185" y="5253408"/>
            <a:ext cx="363461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BESS_unit_CO2_emission [kgCO2/kWh]</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Emissions for each kWh of capacity installed (indirect emissions)</a:t>
            </a:r>
            <a:endParaRPr/>
          </a:p>
        </p:txBody>
      </p:sp>
      <p:sp>
        <p:nvSpPr>
          <p:cNvPr id="206" name="Google Shape;206;p6"/>
          <p:cNvSpPr/>
          <p:nvPr/>
        </p:nvSpPr>
        <p:spPr>
          <a:xfrm>
            <a:off x="6096000" y="5424139"/>
            <a:ext cx="3962519" cy="754350"/>
          </a:xfrm>
          <a:prstGeom prst="rect">
            <a:avLst/>
          </a:prstGeom>
          <a:noFill/>
          <a:ln cap="flat" cmpd="sng" w="9525">
            <a:solidFill>
              <a:srgbClr val="54813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6"/>
          <p:cNvSpPr txBox="1"/>
          <p:nvPr/>
        </p:nvSpPr>
        <p:spPr>
          <a:xfrm>
            <a:off x="9083547" y="5187426"/>
            <a:ext cx="11378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548135"/>
                </a:solidFill>
                <a:latin typeface="Open Sans"/>
                <a:ea typeface="Open Sans"/>
                <a:cs typeface="Open Sans"/>
                <a:sym typeface="Open Sans"/>
              </a:rPr>
              <a:t>Sustainability</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Graphical user interface, sunburst chart&#10;&#10;Description automatically generated" id="213" name="Google Shape;213;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14" name="Google Shape;214;p7"/>
          <p:cNvSpPr/>
          <p:nvPr/>
        </p:nvSpPr>
        <p:spPr>
          <a:xfrm>
            <a:off x="97327" y="97737"/>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
        <p:nvSpPr>
          <p:cNvPr id="216" name="Google Shape;216;p7"/>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Mathematical Formulation</a:t>
            </a:r>
            <a:endParaRPr/>
          </a:p>
        </p:txBody>
      </p:sp>
      <p:cxnSp>
        <p:nvCxnSpPr>
          <p:cNvPr id="217" name="Google Shape;217;p7"/>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18" name="Google Shape;218;p7"/>
          <p:cNvSpPr/>
          <p:nvPr/>
        </p:nvSpPr>
        <p:spPr>
          <a:xfrm>
            <a:off x="386473" y="1373745"/>
            <a:ext cx="6839247"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rgbClr val="002060"/>
                </a:solidFill>
                <a:latin typeface="Open Sans"/>
                <a:ea typeface="Open Sans"/>
                <a:cs typeface="Open Sans"/>
                <a:sym typeface="Open Sans"/>
              </a:rPr>
              <a:t>Batteries:</a:t>
            </a:r>
            <a:endParaRPr/>
          </a:p>
        </p:txBody>
      </p:sp>
      <p:sp>
        <p:nvSpPr>
          <p:cNvPr id="219" name="Google Shape;219;p7"/>
          <p:cNvSpPr/>
          <p:nvPr/>
        </p:nvSpPr>
        <p:spPr>
          <a:xfrm>
            <a:off x="2561912" y="1933893"/>
            <a:ext cx="7707479" cy="322909"/>
          </a:xfrm>
          <a:prstGeom prst="rect">
            <a:avLst/>
          </a:prstGeom>
          <a:blipFill rotWithShape="1">
            <a:blip r:embed="rId4">
              <a:alphaModFix/>
            </a:blip>
            <a:stretch>
              <a:fillRect b="-147168" l="0" r="0" t="-9811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0" name="Google Shape;220;p7"/>
          <p:cNvSpPr/>
          <p:nvPr/>
        </p:nvSpPr>
        <p:spPr>
          <a:xfrm>
            <a:off x="3062654" y="2469419"/>
            <a:ext cx="3286348" cy="322909"/>
          </a:xfrm>
          <a:prstGeom prst="rect">
            <a:avLst/>
          </a:prstGeom>
          <a:blipFill rotWithShape="1">
            <a:blip r:embed="rId5">
              <a:alphaModFix/>
            </a:blip>
            <a:stretch>
              <a:fillRect b="-754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1" name="Google Shape;221;p7"/>
          <p:cNvSpPr/>
          <p:nvPr/>
        </p:nvSpPr>
        <p:spPr>
          <a:xfrm>
            <a:off x="3064800" y="2940109"/>
            <a:ext cx="4655185" cy="322909"/>
          </a:xfrm>
          <a:prstGeom prst="rect">
            <a:avLst/>
          </a:prstGeom>
          <a:blipFill rotWithShape="1">
            <a:blip r:embed="rId6">
              <a:alphaModFix/>
            </a:blip>
            <a:stretch>
              <a:fillRect b="-754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2" name="Google Shape;222;p7"/>
          <p:cNvSpPr/>
          <p:nvPr/>
        </p:nvSpPr>
        <p:spPr>
          <a:xfrm>
            <a:off x="692589" y="1938765"/>
            <a:ext cx="1670984"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State of Charge:</a:t>
            </a:r>
            <a:endParaRPr/>
          </a:p>
        </p:txBody>
      </p:sp>
      <p:sp>
        <p:nvSpPr>
          <p:cNvPr id="223" name="Google Shape;223;p7"/>
          <p:cNvSpPr/>
          <p:nvPr/>
        </p:nvSpPr>
        <p:spPr>
          <a:xfrm>
            <a:off x="692589" y="2703698"/>
            <a:ext cx="213769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Main Constraints:</a:t>
            </a:r>
            <a:endParaRPr/>
          </a:p>
        </p:txBody>
      </p:sp>
      <p:sp>
        <p:nvSpPr>
          <p:cNvPr id="224" name="Google Shape;224;p7"/>
          <p:cNvSpPr/>
          <p:nvPr/>
        </p:nvSpPr>
        <p:spPr>
          <a:xfrm>
            <a:off x="3240500" y="3712041"/>
            <a:ext cx="5159014" cy="736548"/>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5" name="Google Shape;225;p7"/>
          <p:cNvSpPr/>
          <p:nvPr/>
        </p:nvSpPr>
        <p:spPr>
          <a:xfrm>
            <a:off x="483524" y="3957672"/>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Total Investment costs:</a:t>
            </a:r>
            <a:endParaRPr/>
          </a:p>
        </p:txBody>
      </p:sp>
      <p:sp>
        <p:nvSpPr>
          <p:cNvPr id="226" name="Google Shape;226;p7"/>
          <p:cNvSpPr/>
          <p:nvPr/>
        </p:nvSpPr>
        <p:spPr>
          <a:xfrm>
            <a:off x="3240500" y="4926739"/>
            <a:ext cx="5978310" cy="720967"/>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7" name="Google Shape;227;p7"/>
          <p:cNvSpPr/>
          <p:nvPr/>
        </p:nvSpPr>
        <p:spPr>
          <a:xfrm>
            <a:off x="483525" y="5130640"/>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Total Fixed O&amp;M costs:</a:t>
            </a:r>
            <a:endParaRPr/>
          </a:p>
        </p:txBody>
      </p:sp>
      <p:cxnSp>
        <p:nvCxnSpPr>
          <p:cNvPr id="228" name="Google Shape;228;p7"/>
          <p:cNvCxnSpPr>
            <a:stCxn id="229" idx="1"/>
          </p:cNvCxnSpPr>
          <p:nvPr/>
        </p:nvCxnSpPr>
        <p:spPr>
          <a:xfrm flipH="1">
            <a:off x="5354470" y="3664503"/>
            <a:ext cx="594900" cy="276000"/>
          </a:xfrm>
          <a:prstGeom prst="bentConnector3">
            <a:avLst>
              <a:gd fmla="val 99404" name="adj1"/>
            </a:avLst>
          </a:prstGeom>
          <a:noFill/>
          <a:ln cap="flat" cmpd="sng" w="9525">
            <a:solidFill>
              <a:schemeClr val="dk1"/>
            </a:solidFill>
            <a:prstDash val="solid"/>
            <a:miter lim="800000"/>
            <a:headEnd len="sm" w="sm" type="none"/>
            <a:tailEnd len="sm" w="sm" type="none"/>
          </a:ln>
        </p:spPr>
      </p:cxnSp>
      <p:sp>
        <p:nvSpPr>
          <p:cNvPr id="229" name="Google Shape;229;p7"/>
          <p:cNvSpPr txBox="1"/>
          <p:nvPr/>
        </p:nvSpPr>
        <p:spPr>
          <a:xfrm>
            <a:off x="5949370" y="3532479"/>
            <a:ext cx="261085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Nominal capacity of the battery bank</a:t>
            </a:r>
            <a:endParaRPr/>
          </a:p>
        </p:txBody>
      </p:sp>
      <p:sp>
        <p:nvSpPr>
          <p:cNvPr id="230" name="Google Shape;230;p7"/>
          <p:cNvSpPr txBox="1"/>
          <p:nvPr/>
        </p:nvSpPr>
        <p:spPr>
          <a:xfrm>
            <a:off x="4547850" y="4450552"/>
            <a:ext cx="199053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Specific investment costs</a:t>
            </a:r>
            <a:endParaRPr/>
          </a:p>
        </p:txBody>
      </p:sp>
      <p:cxnSp>
        <p:nvCxnSpPr>
          <p:cNvPr id="231" name="Google Shape;231;p7"/>
          <p:cNvCxnSpPr>
            <a:endCxn id="230" idx="3"/>
          </p:cNvCxnSpPr>
          <p:nvPr/>
        </p:nvCxnSpPr>
        <p:spPr>
          <a:xfrm flipH="1">
            <a:off x="6538383" y="4388776"/>
            <a:ext cx="579600" cy="193800"/>
          </a:xfrm>
          <a:prstGeom prst="bentConnector3">
            <a:avLst>
              <a:gd fmla="val 923" name="adj1"/>
            </a:avLst>
          </a:prstGeom>
          <a:noFill/>
          <a:ln cap="flat" cmpd="sng" w="9525">
            <a:solidFill>
              <a:schemeClr val="dk1"/>
            </a:solidFill>
            <a:prstDash val="solid"/>
            <a:miter lim="800000"/>
            <a:headEnd len="sm" w="sm" type="none"/>
            <a:tailEnd len="sm" w="sm" type="none"/>
          </a:ln>
        </p:spPr>
      </p:cxnSp>
      <p:sp>
        <p:nvSpPr>
          <p:cNvPr id="232" name="Google Shape;232;p7"/>
          <p:cNvSpPr txBox="1"/>
          <p:nvPr/>
        </p:nvSpPr>
        <p:spPr>
          <a:xfrm>
            <a:off x="7834514" y="5540258"/>
            <a:ext cx="2378442" cy="4357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1116">
                <a:solidFill>
                  <a:schemeClr val="dk1"/>
                </a:solidFill>
                <a:latin typeface="Open Sans"/>
                <a:ea typeface="Open Sans"/>
                <a:cs typeface="Open Sans"/>
                <a:sym typeface="Open Sans"/>
              </a:rPr>
              <a:t>Specific O&amp;M costs as a fraction of the investment cost</a:t>
            </a:r>
            <a:endParaRPr/>
          </a:p>
        </p:txBody>
      </p:sp>
      <p:cxnSp>
        <p:nvCxnSpPr>
          <p:cNvPr id="233" name="Google Shape;233;p7"/>
          <p:cNvCxnSpPr>
            <a:stCxn id="232" idx="1"/>
          </p:cNvCxnSpPr>
          <p:nvPr/>
        </p:nvCxnSpPr>
        <p:spPr>
          <a:xfrm rot="10800000">
            <a:off x="7569914" y="5540338"/>
            <a:ext cx="264600" cy="217800"/>
          </a:xfrm>
          <a:prstGeom prst="bentConnector3">
            <a:avLst>
              <a:gd fmla="val 103779" name="adj1"/>
            </a:avLst>
          </a:prstGeom>
          <a:noFill/>
          <a:ln cap="flat" cmpd="sng" w="9525">
            <a:solidFill>
              <a:schemeClr val="dk1"/>
            </a:solidFill>
            <a:prstDash val="solid"/>
            <a:miter lim="800000"/>
            <a:headEnd len="sm" w="sm" type="none"/>
            <a:tailEnd len="sm" w="sm" type="none"/>
          </a:ln>
        </p:spPr>
      </p:cxnSp>
      <p:cxnSp>
        <p:nvCxnSpPr>
          <p:cNvPr id="234" name="Google Shape;234;p7"/>
          <p:cNvCxnSpPr>
            <a:stCxn id="235" idx="1"/>
          </p:cNvCxnSpPr>
          <p:nvPr/>
        </p:nvCxnSpPr>
        <p:spPr>
          <a:xfrm flipH="1">
            <a:off x="6172279" y="1663942"/>
            <a:ext cx="594900" cy="275700"/>
          </a:xfrm>
          <a:prstGeom prst="bentConnector3">
            <a:avLst>
              <a:gd fmla="val 101234" name="adj1"/>
            </a:avLst>
          </a:prstGeom>
          <a:noFill/>
          <a:ln cap="flat" cmpd="sng" w="9525">
            <a:solidFill>
              <a:schemeClr val="dk1"/>
            </a:solidFill>
            <a:prstDash val="solid"/>
            <a:miter lim="800000"/>
            <a:headEnd len="sm" w="sm" type="none"/>
            <a:tailEnd len="sm" w="sm" type="none"/>
          </a:ln>
        </p:spPr>
      </p:cxnSp>
      <p:sp>
        <p:nvSpPr>
          <p:cNvPr id="235" name="Google Shape;235;p7"/>
          <p:cNvSpPr txBox="1"/>
          <p:nvPr/>
        </p:nvSpPr>
        <p:spPr>
          <a:xfrm>
            <a:off x="6767179" y="1531918"/>
            <a:ext cx="3502212"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Energy flow leaving the battery to supply the demand</a:t>
            </a:r>
            <a:endParaRPr/>
          </a:p>
        </p:txBody>
      </p:sp>
      <p:sp>
        <p:nvSpPr>
          <p:cNvPr id="236" name="Google Shape;236;p7"/>
          <p:cNvSpPr txBox="1"/>
          <p:nvPr/>
        </p:nvSpPr>
        <p:spPr>
          <a:xfrm>
            <a:off x="8399514" y="2292357"/>
            <a:ext cx="2279372" cy="4357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1116">
                <a:solidFill>
                  <a:schemeClr val="dk1"/>
                </a:solidFill>
                <a:latin typeface="Open Sans"/>
                <a:ea typeface="Open Sans"/>
                <a:cs typeface="Open Sans"/>
                <a:sym typeface="Open Sans"/>
              </a:rPr>
              <a:t>Energy flow charging the battery</a:t>
            </a:r>
            <a:endParaRPr/>
          </a:p>
          <a:p>
            <a:pPr indent="0" lvl="0" marL="0" marR="0" rtl="0" algn="just">
              <a:spcBef>
                <a:spcPts val="0"/>
              </a:spcBef>
              <a:spcAft>
                <a:spcPts val="0"/>
              </a:spcAft>
              <a:buNone/>
            </a:pPr>
            <a:r>
              <a:t/>
            </a:r>
            <a:endParaRPr i="1" sz="1116">
              <a:solidFill>
                <a:schemeClr val="dk1"/>
              </a:solidFill>
              <a:latin typeface="Open Sans"/>
              <a:ea typeface="Open Sans"/>
              <a:cs typeface="Open Sans"/>
              <a:sym typeface="Open Sans"/>
            </a:endParaRPr>
          </a:p>
        </p:txBody>
      </p:sp>
      <p:cxnSp>
        <p:nvCxnSpPr>
          <p:cNvPr id="237" name="Google Shape;237;p7"/>
          <p:cNvCxnSpPr>
            <a:stCxn id="236" idx="1"/>
          </p:cNvCxnSpPr>
          <p:nvPr/>
        </p:nvCxnSpPr>
        <p:spPr>
          <a:xfrm rot="10800000">
            <a:off x="8134914" y="2292437"/>
            <a:ext cx="264600" cy="217800"/>
          </a:xfrm>
          <a:prstGeom prst="bentConnector3">
            <a:avLst>
              <a:gd fmla="val 99391" name="adj1"/>
            </a:avLst>
          </a:prstGeom>
          <a:noFill/>
          <a:ln cap="flat" cmpd="sng" w="9525">
            <a:solidFill>
              <a:schemeClr val="dk1"/>
            </a:solidFill>
            <a:prstDash val="solid"/>
            <a:miter lim="800000"/>
            <a:headEnd len="sm" w="sm" type="none"/>
            <a:tailEnd len="sm" w="sm" type="none"/>
          </a:ln>
        </p:spPr>
      </p:cxnSp>
      <p:sp>
        <p:nvSpPr>
          <p:cNvPr id="238" name="Google Shape;238;p7"/>
          <p:cNvSpPr/>
          <p:nvPr/>
        </p:nvSpPr>
        <p:spPr>
          <a:xfrm>
            <a:off x="2994548" y="2469419"/>
            <a:ext cx="68106" cy="831628"/>
          </a:xfrm>
          <a:prstGeom prst="leftBrace">
            <a:avLst>
              <a:gd fmla="val 8333" name="adj1"/>
              <a:gd fmla="val 5000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Graphical user interface, sunburst chart&#10;&#10;Description automatically generated" id="244" name="Google Shape;244;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45" name="Google Shape;245;p8"/>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247" name="Google Shape;247;p8"/>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Renewables Parameters</a:t>
            </a:r>
            <a:endParaRPr/>
          </a:p>
        </p:txBody>
      </p:sp>
      <p:cxnSp>
        <p:nvCxnSpPr>
          <p:cNvPr id="248" name="Google Shape;248;p8"/>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249" name="Google Shape;249;p8"/>
          <p:cNvPicPr preferRelativeResize="0"/>
          <p:nvPr/>
        </p:nvPicPr>
        <p:blipFill rotWithShape="1">
          <a:blip r:embed="rId4">
            <a:alphaModFix/>
          </a:blip>
          <a:srcRect b="0" l="0" r="0" t="0"/>
          <a:stretch/>
        </p:blipFill>
        <p:spPr>
          <a:xfrm>
            <a:off x="4918335" y="1113272"/>
            <a:ext cx="6552965" cy="5092856"/>
          </a:xfrm>
          <a:prstGeom prst="roundRect">
            <a:avLst>
              <a:gd fmla="val 3031" name="adj"/>
            </a:avLst>
          </a:prstGeom>
          <a:noFill/>
          <a:ln>
            <a:noFill/>
          </a:ln>
        </p:spPr>
      </p:pic>
      <p:sp>
        <p:nvSpPr>
          <p:cNvPr id="250" name="Google Shape;250;p8"/>
          <p:cNvSpPr/>
          <p:nvPr/>
        </p:nvSpPr>
        <p:spPr>
          <a:xfrm>
            <a:off x="4918333" y="3574386"/>
            <a:ext cx="4539226" cy="322217"/>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8"/>
          <p:cNvSpPr txBox="1"/>
          <p:nvPr/>
        </p:nvSpPr>
        <p:spPr>
          <a:xfrm>
            <a:off x="250583" y="4044674"/>
            <a:ext cx="4016267"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b="1" i="1" lang="en-US" sz="1200">
                <a:solidFill>
                  <a:schemeClr val="dk1"/>
                </a:solidFill>
                <a:latin typeface="Open Sans"/>
                <a:ea typeface="Open Sans"/>
                <a:cs typeface="Open Sans"/>
                <a:sym typeface="Open Sans"/>
              </a:rPr>
              <a:t>Parameters</a:t>
            </a:r>
            <a:r>
              <a:rPr i="1" lang="en-US" sz="1200">
                <a:solidFill>
                  <a:schemeClr val="dk1"/>
                </a:solidFill>
                <a:latin typeface="Open Sans"/>
                <a:ea typeface="Open Sans"/>
                <a:cs typeface="Open Sans"/>
                <a:sym typeface="Open Sans"/>
              </a:rPr>
              <a:t> that would be </a:t>
            </a:r>
            <a:r>
              <a:rPr b="1" i="1" lang="en-US" sz="1200">
                <a:solidFill>
                  <a:schemeClr val="dk1"/>
                </a:solidFill>
                <a:latin typeface="Open Sans"/>
                <a:ea typeface="Open Sans"/>
                <a:cs typeface="Open Sans"/>
                <a:sym typeface="Open Sans"/>
              </a:rPr>
              <a:t>enabled or disabled </a:t>
            </a:r>
            <a:r>
              <a:rPr i="1" lang="en-US" sz="1200">
                <a:solidFill>
                  <a:schemeClr val="dk1"/>
                </a:solidFill>
                <a:latin typeface="Open Sans"/>
                <a:ea typeface="Open Sans"/>
                <a:cs typeface="Open Sans"/>
                <a:sym typeface="Open Sans"/>
              </a:rPr>
              <a:t>according to </a:t>
            </a:r>
            <a:r>
              <a:rPr b="1" i="1" lang="en-US" sz="1200">
                <a:solidFill>
                  <a:srgbClr val="C55A11"/>
                </a:solidFill>
                <a:latin typeface="Open Sans"/>
                <a:ea typeface="Open Sans"/>
                <a:cs typeface="Open Sans"/>
                <a:sym typeface="Open Sans"/>
              </a:rPr>
              <a:t>specific advanced features activated </a:t>
            </a:r>
            <a:r>
              <a:rPr i="1" lang="en-US" sz="1200">
                <a:solidFill>
                  <a:schemeClr val="dk1"/>
                </a:solidFill>
                <a:latin typeface="Open Sans"/>
                <a:ea typeface="Open Sans"/>
                <a:cs typeface="Open Sans"/>
                <a:sym typeface="Open Sans"/>
              </a:rPr>
              <a:t>(brownfield in the example)</a:t>
            </a:r>
            <a:endParaRPr/>
          </a:p>
        </p:txBody>
      </p:sp>
      <p:cxnSp>
        <p:nvCxnSpPr>
          <p:cNvPr id="252" name="Google Shape;252;p8"/>
          <p:cNvCxnSpPr/>
          <p:nvPr/>
        </p:nvCxnSpPr>
        <p:spPr>
          <a:xfrm>
            <a:off x="4334693" y="4117915"/>
            <a:ext cx="0" cy="1611811"/>
          </a:xfrm>
          <a:prstGeom prst="straightConnector1">
            <a:avLst/>
          </a:prstGeom>
          <a:noFill/>
          <a:ln cap="flat" cmpd="sng" w="12700">
            <a:solidFill>
              <a:srgbClr val="C55A11"/>
            </a:solidFill>
            <a:prstDash val="solid"/>
            <a:miter lim="800000"/>
            <a:headEnd len="sm" w="sm" type="none"/>
            <a:tailEnd len="sm" w="sm" type="none"/>
          </a:ln>
        </p:spPr>
      </p:cxnSp>
      <p:cxnSp>
        <p:nvCxnSpPr>
          <p:cNvPr id="253" name="Google Shape;253;p8"/>
          <p:cNvCxnSpPr>
            <a:endCxn id="250" idx="1"/>
          </p:cNvCxnSpPr>
          <p:nvPr/>
        </p:nvCxnSpPr>
        <p:spPr>
          <a:xfrm flipH="1" rot="10800000">
            <a:off x="4345333" y="3735495"/>
            <a:ext cx="573000" cy="1077600"/>
          </a:xfrm>
          <a:prstGeom prst="straightConnector1">
            <a:avLst/>
          </a:prstGeom>
          <a:noFill/>
          <a:ln cap="flat" cmpd="sng" w="12700">
            <a:solidFill>
              <a:srgbClr val="C55A11"/>
            </a:solidFill>
            <a:prstDash val="solid"/>
            <a:miter lim="800000"/>
            <a:headEnd len="sm" w="sm" type="none"/>
            <a:tailEnd len="sm" w="sm" type="none"/>
          </a:ln>
        </p:spPr>
      </p:cxnSp>
      <p:grpSp>
        <p:nvGrpSpPr>
          <p:cNvPr id="254" name="Google Shape;254;p8"/>
          <p:cNvGrpSpPr/>
          <p:nvPr/>
        </p:nvGrpSpPr>
        <p:grpSpPr>
          <a:xfrm>
            <a:off x="333776" y="4840551"/>
            <a:ext cx="3777763" cy="685974"/>
            <a:chOff x="296397" y="5114986"/>
            <a:chExt cx="3777763" cy="685974"/>
          </a:xfrm>
        </p:grpSpPr>
        <p:pic>
          <p:nvPicPr>
            <p:cNvPr id="255" name="Google Shape;255;p8"/>
            <p:cNvPicPr preferRelativeResize="0"/>
            <p:nvPr/>
          </p:nvPicPr>
          <p:blipFill rotWithShape="1">
            <a:blip r:embed="rId5">
              <a:alphaModFix/>
            </a:blip>
            <a:srcRect b="0" l="0" r="0" t="0"/>
            <a:stretch/>
          </p:blipFill>
          <p:spPr>
            <a:xfrm>
              <a:off x="296397" y="5529828"/>
              <a:ext cx="3777763" cy="271132"/>
            </a:xfrm>
            <a:prstGeom prst="rect">
              <a:avLst/>
            </a:prstGeom>
            <a:noFill/>
            <a:ln>
              <a:noFill/>
            </a:ln>
          </p:spPr>
        </p:pic>
        <p:pic>
          <p:nvPicPr>
            <p:cNvPr id="256" name="Google Shape;256;p8"/>
            <p:cNvPicPr preferRelativeResize="0"/>
            <p:nvPr/>
          </p:nvPicPr>
          <p:blipFill rotWithShape="1">
            <a:blip r:embed="rId6">
              <a:alphaModFix/>
            </a:blip>
            <a:srcRect b="0" l="0" r="0" t="0"/>
            <a:stretch/>
          </p:blipFill>
          <p:spPr>
            <a:xfrm>
              <a:off x="296397" y="5114986"/>
              <a:ext cx="1380003" cy="395039"/>
            </a:xfrm>
            <a:prstGeom prst="rect">
              <a:avLst/>
            </a:prstGeom>
            <a:noFill/>
            <a:ln>
              <a:noFill/>
            </a:ln>
          </p:spPr>
        </p:pic>
      </p:grpSp>
      <p:sp>
        <p:nvSpPr>
          <p:cNvPr id="257" name="Google Shape;257;p8"/>
          <p:cNvSpPr/>
          <p:nvPr/>
        </p:nvSpPr>
        <p:spPr>
          <a:xfrm>
            <a:off x="4918334" y="2468164"/>
            <a:ext cx="4539225" cy="1077693"/>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8" name="Google Shape;258;p8"/>
          <p:cNvCxnSpPr/>
          <p:nvPr/>
        </p:nvCxnSpPr>
        <p:spPr>
          <a:xfrm>
            <a:off x="4266850" y="1794424"/>
            <a:ext cx="0" cy="1297075"/>
          </a:xfrm>
          <a:prstGeom prst="straightConnector1">
            <a:avLst/>
          </a:prstGeom>
          <a:noFill/>
          <a:ln cap="flat" cmpd="sng" w="12700">
            <a:solidFill>
              <a:srgbClr val="FFC000"/>
            </a:solidFill>
            <a:prstDash val="solid"/>
            <a:miter lim="800000"/>
            <a:headEnd len="sm" w="sm" type="none"/>
            <a:tailEnd len="sm" w="sm" type="none"/>
          </a:ln>
        </p:spPr>
      </p:cxnSp>
      <p:cxnSp>
        <p:nvCxnSpPr>
          <p:cNvPr id="259" name="Google Shape;259;p8"/>
          <p:cNvCxnSpPr/>
          <p:nvPr/>
        </p:nvCxnSpPr>
        <p:spPr>
          <a:xfrm>
            <a:off x="4277360" y="2370945"/>
            <a:ext cx="640973" cy="523936"/>
          </a:xfrm>
          <a:prstGeom prst="straightConnector1">
            <a:avLst/>
          </a:prstGeom>
          <a:noFill/>
          <a:ln cap="flat" cmpd="sng" w="12700">
            <a:solidFill>
              <a:srgbClr val="FFC000"/>
            </a:solidFill>
            <a:prstDash val="solid"/>
            <a:miter lim="800000"/>
            <a:headEnd len="sm" w="sm" type="none"/>
            <a:tailEnd len="sm" w="sm" type="none"/>
          </a:ln>
        </p:spPr>
      </p:cxnSp>
      <p:sp>
        <p:nvSpPr>
          <p:cNvPr id="260" name="Google Shape;260;p8"/>
          <p:cNvSpPr txBox="1"/>
          <p:nvPr/>
        </p:nvSpPr>
        <p:spPr>
          <a:xfrm>
            <a:off x="431128" y="1893891"/>
            <a:ext cx="376787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rgbClr val="595959"/>
                </a:solidFill>
                <a:latin typeface="Open Sans"/>
                <a:ea typeface="Open Sans"/>
                <a:cs typeface="Open Sans"/>
                <a:sym typeface="Open Sans"/>
              </a:rPr>
              <a:t>Renewables Characterization</a:t>
            </a:r>
            <a:endParaRPr/>
          </a:p>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It allows setting types, capacities, efficiencies, costs, lifespans, emissions, and expected operational output for renewable energy technologies</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Graphical user interface, sunburst chart&#10;&#10;Description automatically generated" id="266" name="Google Shape;266;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67" name="Google Shape;267;p9"/>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269" name="Google Shape;269;p9"/>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Renewables Parameters</a:t>
            </a:r>
            <a:endParaRPr/>
          </a:p>
        </p:txBody>
      </p:sp>
      <p:cxnSp>
        <p:nvCxnSpPr>
          <p:cNvPr id="270" name="Google Shape;270;p9"/>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271" name="Google Shape;271;p9"/>
          <p:cNvPicPr preferRelativeResize="0"/>
          <p:nvPr/>
        </p:nvPicPr>
        <p:blipFill rotWithShape="1">
          <a:blip r:embed="rId4">
            <a:alphaModFix/>
          </a:blip>
          <a:srcRect b="0" l="0" r="0" t="14035"/>
          <a:stretch/>
        </p:blipFill>
        <p:spPr>
          <a:xfrm>
            <a:off x="441475" y="1113272"/>
            <a:ext cx="5257917" cy="2186544"/>
          </a:xfrm>
          <a:prstGeom prst="rect">
            <a:avLst/>
          </a:prstGeom>
          <a:noFill/>
          <a:ln>
            <a:noFill/>
          </a:ln>
        </p:spPr>
      </p:pic>
      <p:pic>
        <p:nvPicPr>
          <p:cNvPr id="272" name="Google Shape;272;p9"/>
          <p:cNvPicPr preferRelativeResize="0"/>
          <p:nvPr/>
        </p:nvPicPr>
        <p:blipFill rotWithShape="1">
          <a:blip r:embed="rId5">
            <a:alphaModFix/>
          </a:blip>
          <a:srcRect b="0" l="0" r="0" t="10872"/>
          <a:stretch/>
        </p:blipFill>
        <p:spPr>
          <a:xfrm>
            <a:off x="441475" y="3925685"/>
            <a:ext cx="5257917" cy="2186545"/>
          </a:xfrm>
          <a:prstGeom prst="rect">
            <a:avLst/>
          </a:prstGeom>
          <a:noFill/>
          <a:ln>
            <a:noFill/>
          </a:ln>
        </p:spPr>
      </p:pic>
      <p:sp>
        <p:nvSpPr>
          <p:cNvPr id="273" name="Google Shape;273;p9"/>
          <p:cNvSpPr/>
          <p:nvPr/>
        </p:nvSpPr>
        <p:spPr>
          <a:xfrm>
            <a:off x="2662177" y="1356339"/>
            <a:ext cx="3105058" cy="347240"/>
          </a:xfrm>
          <a:prstGeom prst="rect">
            <a:avLst/>
          </a:prstGeom>
          <a:no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 " id="274" name="Google Shape;274;p9"/>
          <p:cNvPicPr preferRelativeResize="0"/>
          <p:nvPr/>
        </p:nvPicPr>
        <p:blipFill rotWithShape="1">
          <a:blip r:embed="rId6">
            <a:alphaModFix/>
          </a:blip>
          <a:srcRect b="0" l="0" r="0" t="0"/>
          <a:stretch/>
        </p:blipFill>
        <p:spPr>
          <a:xfrm rot="-941047">
            <a:off x="4864848" y="1414743"/>
            <a:ext cx="501106" cy="501106"/>
          </a:xfrm>
          <a:prstGeom prst="rect">
            <a:avLst/>
          </a:prstGeom>
          <a:noFill/>
          <a:ln>
            <a:noFill/>
          </a:ln>
        </p:spPr>
      </p:pic>
      <p:sp>
        <p:nvSpPr>
          <p:cNvPr id="275" name="Google Shape;275;p9"/>
          <p:cNvSpPr/>
          <p:nvPr/>
        </p:nvSpPr>
        <p:spPr>
          <a:xfrm>
            <a:off x="4214706" y="4566213"/>
            <a:ext cx="1283269" cy="1546017"/>
          </a:xfrm>
          <a:prstGeom prst="rect">
            <a:avLst/>
          </a:prstGeom>
          <a:noFill/>
          <a:ln cap="flat" cmpd="sng" w="1905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6" name="Google Shape;276;p9"/>
          <p:cNvGrpSpPr/>
          <p:nvPr/>
        </p:nvGrpSpPr>
        <p:grpSpPr>
          <a:xfrm rot="5400000">
            <a:off x="2923840" y="1652638"/>
            <a:ext cx="293185" cy="3989531"/>
            <a:chOff x="7896699" y="141940"/>
            <a:chExt cx="67361" cy="5796498"/>
          </a:xfrm>
        </p:grpSpPr>
        <p:cxnSp>
          <p:nvCxnSpPr>
            <p:cNvPr id="277" name="Google Shape;277;p9"/>
            <p:cNvCxnSpPr/>
            <p:nvPr/>
          </p:nvCxnSpPr>
          <p:spPr>
            <a:xfrm>
              <a:off x="7930379" y="141940"/>
              <a:ext cx="0" cy="5796498"/>
            </a:xfrm>
            <a:prstGeom prst="straightConnector1">
              <a:avLst/>
            </a:prstGeom>
            <a:noFill/>
            <a:ln cap="flat" cmpd="sng" w="9525">
              <a:solidFill>
                <a:schemeClr val="dk1"/>
              </a:solidFill>
              <a:prstDash val="dash"/>
              <a:miter lim="800000"/>
              <a:headEnd len="sm" w="sm" type="none"/>
              <a:tailEnd len="sm" w="sm" type="none"/>
            </a:ln>
          </p:spPr>
        </p:cxnSp>
        <p:sp>
          <p:nvSpPr>
            <p:cNvPr id="278" name="Google Shape;278;p9"/>
            <p:cNvSpPr/>
            <p:nvPr/>
          </p:nvSpPr>
          <p:spPr>
            <a:xfrm>
              <a:off x="7896699" y="2406225"/>
              <a:ext cx="67361" cy="915654"/>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9" name="Google Shape;279;p9"/>
          <p:cNvSpPr txBox="1"/>
          <p:nvPr/>
        </p:nvSpPr>
        <p:spPr>
          <a:xfrm>
            <a:off x="5939461" y="2144032"/>
            <a:ext cx="5531839"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700">
              <a:solidFill>
                <a:srgbClr val="C55A11"/>
              </a:solidFill>
              <a:latin typeface="Open Sans"/>
              <a:ea typeface="Open Sans"/>
              <a:cs typeface="Open Sans"/>
              <a:sym typeface="Open Sans"/>
            </a:endParaRPr>
          </a:p>
          <a:p>
            <a:pPr indent="0" lvl="0" marL="0" marR="0" rtl="0" algn="just">
              <a:spcBef>
                <a:spcPts val="0"/>
              </a:spcBef>
              <a:spcAft>
                <a:spcPts val="0"/>
              </a:spcAft>
              <a:buNone/>
            </a:pPr>
            <a:r>
              <a:rPr lang="en-US" sz="1400">
                <a:solidFill>
                  <a:schemeClr val="dk1"/>
                </a:solidFill>
                <a:latin typeface="Open Sans"/>
                <a:ea typeface="Open Sans"/>
                <a:cs typeface="Open Sans"/>
                <a:sym typeface="Open Sans"/>
              </a:rPr>
              <a:t>The interface includes an "</a:t>
            </a:r>
            <a:r>
              <a:rPr b="1" lang="en-US" sz="1400">
                <a:solidFill>
                  <a:schemeClr val="dk1"/>
                </a:solidFill>
                <a:latin typeface="Open Sans"/>
                <a:ea typeface="Open Sans"/>
                <a:cs typeface="Open Sans"/>
                <a:sym typeface="Open Sans"/>
              </a:rPr>
              <a:t>Update Parameters Configuration</a:t>
            </a:r>
            <a:r>
              <a:rPr lang="en-US" sz="1400">
                <a:solidFill>
                  <a:schemeClr val="dk1"/>
                </a:solidFill>
                <a:latin typeface="Open Sans"/>
                <a:ea typeface="Open Sans"/>
                <a:cs typeface="Open Sans"/>
                <a:sym typeface="Open Sans"/>
              </a:rPr>
              <a:t>" button for applying new settings to renewable energy sources. In particular:</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lang="en-US" sz="1400">
                <a:solidFill>
                  <a:schemeClr val="dk1"/>
                </a:solidFill>
                <a:latin typeface="Open Sans"/>
                <a:ea typeface="Open Sans"/>
                <a:cs typeface="Open Sans"/>
                <a:sym typeface="Open Sans"/>
              </a:rPr>
              <a:t>Set the number of renewable sources in </a:t>
            </a:r>
            <a:r>
              <a:rPr b="1" lang="en-US" sz="1400">
                <a:solidFill>
                  <a:schemeClr val="dk1"/>
                </a:solidFill>
                <a:latin typeface="Open Sans"/>
                <a:ea typeface="Open Sans"/>
                <a:cs typeface="Open Sans"/>
                <a:sym typeface="Open Sans"/>
              </a:rPr>
              <a:t>RES_Sources</a:t>
            </a:r>
            <a:endParaRPr b="1" sz="1400">
              <a:solidFill>
                <a:schemeClr val="dk1"/>
              </a:solidFill>
              <a:latin typeface="Open Sans"/>
              <a:ea typeface="Open Sans"/>
              <a:cs typeface="Open Sans"/>
              <a:sym typeface="Open Sans"/>
            </a:endParaRPr>
          </a:p>
          <a:p>
            <a:pPr indent="-139700" lvl="0" marL="228600" marR="0" rtl="0" algn="just">
              <a:spcBef>
                <a:spcPts val="0"/>
              </a:spcBef>
              <a:spcAft>
                <a:spcPts val="0"/>
              </a:spcAft>
              <a:buClr>
                <a:schemeClr val="dk1"/>
              </a:buClr>
              <a:buSzPts val="1400"/>
              <a:buFont typeface="Calibri"/>
              <a:buNone/>
            </a:pPr>
            <a:r>
              <a:t/>
            </a:r>
            <a:endParaRPr b="1"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b="1" lang="en-US" sz="1400">
                <a:solidFill>
                  <a:schemeClr val="dk1"/>
                </a:solidFill>
                <a:latin typeface="Open Sans"/>
                <a:ea typeface="Open Sans"/>
                <a:cs typeface="Open Sans"/>
                <a:sym typeface="Open Sans"/>
              </a:rPr>
              <a:t>Press the button </a:t>
            </a:r>
            <a:r>
              <a:rPr lang="en-US" sz="1400">
                <a:solidFill>
                  <a:schemeClr val="dk1"/>
                </a:solidFill>
                <a:latin typeface="Open Sans"/>
                <a:ea typeface="Open Sans"/>
                <a:cs typeface="Open Sans"/>
                <a:sym typeface="Open Sans"/>
              </a:rPr>
              <a:t>to update the entries for each parameter</a:t>
            </a:r>
            <a:endParaRPr/>
          </a:p>
          <a:p>
            <a:pPr indent="-139700" lvl="0" marL="228600" marR="0" rtl="0" algn="just">
              <a:spcBef>
                <a:spcPts val="0"/>
              </a:spcBef>
              <a:spcAft>
                <a:spcPts val="0"/>
              </a:spcAft>
              <a:buClr>
                <a:schemeClr val="dk1"/>
              </a:buClr>
              <a:buSzPts val="1400"/>
              <a:buFont typeface="Calibri"/>
              <a:buNone/>
            </a:pPr>
            <a:r>
              <a:t/>
            </a:r>
            <a:endParaRPr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lang="en-US" sz="1400">
                <a:solidFill>
                  <a:schemeClr val="dk1"/>
                </a:solidFill>
                <a:latin typeface="Open Sans"/>
                <a:ea typeface="Open Sans"/>
                <a:cs typeface="Open Sans"/>
                <a:sym typeface="Open Sans"/>
              </a:rPr>
              <a:t>Visualize the </a:t>
            </a:r>
            <a:r>
              <a:rPr b="1" lang="en-US" sz="1400">
                <a:solidFill>
                  <a:schemeClr val="dk1"/>
                </a:solidFill>
                <a:latin typeface="Open Sans"/>
                <a:ea typeface="Open Sans"/>
                <a:cs typeface="Open Sans"/>
                <a:sym typeface="Open Sans"/>
              </a:rPr>
              <a:t>new set of default values </a:t>
            </a:r>
            <a:r>
              <a:rPr lang="en-US" sz="1400">
                <a:solidFill>
                  <a:schemeClr val="dk1"/>
                </a:solidFill>
                <a:latin typeface="Open Sans"/>
                <a:ea typeface="Open Sans"/>
                <a:cs typeface="Open Sans"/>
                <a:sym typeface="Open Sans"/>
              </a:rPr>
              <a:t>for each parameter</a:t>
            </a:r>
            <a:endParaRPr/>
          </a:p>
          <a:p>
            <a:pPr indent="-139700" lvl="0" marL="228600" marR="0" rtl="0" algn="just">
              <a:spcBef>
                <a:spcPts val="0"/>
              </a:spcBef>
              <a:spcAft>
                <a:spcPts val="0"/>
              </a:spcAft>
              <a:buClr>
                <a:schemeClr val="dk1"/>
              </a:buClr>
              <a:buSzPts val="1400"/>
              <a:buFont typeface="Calibri"/>
              <a:buNone/>
            </a:pPr>
            <a:r>
              <a:t/>
            </a:r>
            <a:endParaRPr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b="1" lang="en-US" sz="1400">
                <a:solidFill>
                  <a:schemeClr val="dk1"/>
                </a:solidFill>
                <a:latin typeface="Open Sans"/>
                <a:ea typeface="Open Sans"/>
                <a:cs typeface="Open Sans"/>
                <a:sym typeface="Open Sans"/>
              </a:rPr>
              <a:t>Edit</a:t>
            </a:r>
            <a:r>
              <a:rPr lang="en-US" sz="1400">
                <a:solidFill>
                  <a:schemeClr val="dk1"/>
                </a:solidFill>
                <a:latin typeface="Open Sans"/>
                <a:ea typeface="Open Sans"/>
                <a:cs typeface="Open Sans"/>
                <a:sym typeface="Open Sans"/>
              </a:rPr>
              <a:t> the values as preferred</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