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Open Sans ExtraBold"/>
      <p:bold r:id="rId31"/>
      <p:boldItalic r:id="rId32"/>
    </p:embeddedFont>
    <p:embeddedFont>
      <p:font typeface="Open Sans Light"/>
      <p:regular r:id="rId33"/>
      <p:bold r:id="rId34"/>
      <p:italic r:id="rId35"/>
      <p:boldItalic r:id="rId36"/>
    </p:embeddedFont>
    <p:embeddedFont>
      <p:font typeface="Cambria Math"/>
      <p:regular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hmysaU9vkVqYmR5KKWqgyHoEwM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ExtraBold-bold.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Light-regular.fntdata"/><Relationship Id="rId10" Type="http://schemas.openxmlformats.org/officeDocument/2006/relationships/slide" Target="slides/slide5.xml"/><Relationship Id="rId32" Type="http://schemas.openxmlformats.org/officeDocument/2006/relationships/font" Target="fonts/OpenSansExtraBold-boldItalic.fntdata"/><Relationship Id="rId13" Type="http://schemas.openxmlformats.org/officeDocument/2006/relationships/slide" Target="slides/slide8.xml"/><Relationship Id="rId35" Type="http://schemas.openxmlformats.org/officeDocument/2006/relationships/font" Target="fonts/OpenSansLight-italic.fntdata"/><Relationship Id="rId12" Type="http://schemas.openxmlformats.org/officeDocument/2006/relationships/slide" Target="slides/slide7.xml"/><Relationship Id="rId34" Type="http://schemas.openxmlformats.org/officeDocument/2006/relationships/font" Target="fonts/OpenSansLight-bold.fntdata"/><Relationship Id="rId15" Type="http://schemas.openxmlformats.org/officeDocument/2006/relationships/slide" Target="slides/slide10.xml"/><Relationship Id="rId37" Type="http://schemas.openxmlformats.org/officeDocument/2006/relationships/font" Target="fonts/CambriaMath-regular.fntdata"/><Relationship Id="rId14" Type="http://schemas.openxmlformats.org/officeDocument/2006/relationships/slide" Target="slides/slide9.xml"/><Relationship Id="rId36" Type="http://schemas.openxmlformats.org/officeDocument/2006/relationships/font" Target="fonts/OpenSansLight-boldItalic.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1pPr>
            <a:lvl2pPr indent="-228600" lvl="1" marL="9144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2pPr>
            <a:lvl3pPr indent="-228600" lvl="2" marL="13716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3pPr>
            <a:lvl4pPr indent="-228600" lvl="3" marL="18288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4pPr>
            <a:lvl5pPr indent="-228600" lvl="4" marL="22860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Lecture 7: the sectors.</a:t>
            </a:r>
            <a:endParaRPr/>
          </a:p>
        </p:txBody>
      </p:sp>
      <p:sp>
        <p:nvSpPr>
          <p:cNvPr id="109" name="Google Shape;10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Once we have the Driving Parameter (sectoral contribution to GDP in Monetary Units) and the Useful Energy Demand (remember FED=UED for Specific Electricity Use and Motive Power) we can calculate the Specified Energy Consumption for each end-use.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We can also calculate Market Penetration/Fuel Penetration into Useful Energy for Thermal Uses with Useful Energy Demand too. This is done by calculating the ratio of Useful Energy Demand in Thermal Uses for a specific fuel compared to the total Useful Energy Demand for Thermal Uses.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By definition in MAED, MP is always 1 for Electricity and Specific Electricity Uses, and 1 for Motor Fuels and Motive Power. As a result, in the interface, these values can’t be changed.</a:t>
            </a:r>
            <a:endParaRPr/>
          </a:p>
        </p:txBody>
      </p:sp>
      <p:sp>
        <p:nvSpPr>
          <p:cNvPr id="308" name="Google Shape;30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data calculated in the previous slide now needs to be converted into MAED units.</a:t>
            </a:r>
            <a:endParaRPr/>
          </a:p>
          <a:p>
            <a:pPr indent="0" lvl="0" marL="0" rtl="0" algn="l">
              <a:spcBef>
                <a:spcPts val="360"/>
              </a:spcBef>
              <a:spcAft>
                <a:spcPts val="0"/>
              </a:spcAft>
              <a:buNone/>
            </a:pPr>
            <a:r>
              <a:t/>
            </a:r>
            <a:endParaRPr/>
          </a:p>
        </p:txBody>
      </p:sp>
      <p:sp>
        <p:nvSpPr>
          <p:cNvPr id="331" name="Google Shape;33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2" name="Google Shape;3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Another set of Raw data needed for the reconstruction are the Social Economic Data, in this case for the agriculture sector. </a:t>
            </a:r>
            <a:endParaRPr/>
          </a:p>
        </p:txBody>
      </p:sp>
      <p:sp>
        <p:nvSpPr>
          <p:cNvPr id="375" name="Google Shape;37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GB">
                <a:latin typeface="Open Sans"/>
                <a:ea typeface="Open Sans"/>
                <a:cs typeface="Open Sans"/>
                <a:sym typeface="Open Sans"/>
              </a:rPr>
              <a:t>We have seen how it works the reconstruction of the base year, which follows an opposite direction of the way in which MAED software operates. MAED goes from the Driving Parameter to the Final Energy Calculations.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GB">
                <a:latin typeface="Open Sans"/>
                <a:ea typeface="Open Sans"/>
                <a:cs typeface="Open Sans"/>
                <a:sym typeface="Open Sans"/>
              </a:rPr>
              <a:t>The final energy demand of a specific energy source (the quantity of energy purchased by end users, that reaches the final consumer's door) is given by the product of the inverse of the efficiency of the process where energy is used, the market penetration of the given energy source type, and the final useful energy demand. </a:t>
            </a:r>
            <a:endParaRPr/>
          </a:p>
          <a:p>
            <a:pPr indent="0" lvl="0" marL="0" rtl="0" algn="l">
              <a:spcBef>
                <a:spcPts val="360"/>
              </a:spcBef>
              <a:spcAft>
                <a:spcPts val="0"/>
              </a:spcAft>
              <a:buNone/>
            </a:pPr>
            <a:r>
              <a:rPr lang="en-GB">
                <a:latin typeface="Open Sans"/>
                <a:ea typeface="Open Sans"/>
                <a:cs typeface="Open Sans"/>
                <a:sym typeface="Open Sans"/>
              </a:rPr>
              <a:t>In the model, energy demand of the ultimate consumers is calculated in terms of the useful energy wherever possible.</a:t>
            </a:r>
            <a:endParaRPr/>
          </a:p>
          <a:p>
            <a:pPr indent="0" lvl="0" marL="0" rtl="0" algn="l">
              <a:spcBef>
                <a:spcPts val="360"/>
              </a:spcBef>
              <a:spcAft>
                <a:spcPts val="0"/>
              </a:spcAft>
              <a:buNone/>
            </a:pPr>
            <a:r>
              <a:rPr lang="en-GB">
                <a:latin typeface="Open Sans"/>
                <a:ea typeface="Open Sans"/>
                <a:cs typeface="Open Sans"/>
                <a:sym typeface="Open Sans"/>
              </a:rPr>
              <a:t>Useful energy demand can be provided either by only one energy form, or by two or more energy forms, according to market penetration. This fact is used in MAED to consider fuel substitutions.</a:t>
            </a:r>
            <a:endParaRPr/>
          </a:p>
          <a:p>
            <a:pPr indent="0" lvl="0" marL="0" rtl="0" algn="l">
              <a:spcBef>
                <a:spcPts val="360"/>
              </a:spcBef>
              <a:spcAft>
                <a:spcPts val="0"/>
              </a:spcAft>
              <a:buNone/>
            </a:pPr>
            <a:r>
              <a:rPr lang="en-GB">
                <a:latin typeface="Open Sans"/>
                <a:ea typeface="Open Sans"/>
                <a:cs typeface="Open Sans"/>
                <a:sym typeface="Open Sans"/>
              </a:rPr>
              <a:t>Sometimes various energy forms, for example, electricity and fossil fuels, are competing for a given end-use category of energy demand. This demand is calculated first in terms of useful energy and then converted into final energy, taking into account the penetration into the given market and the efficiency of each alternative energy source. Market penetration and efficiencies are specified as scenario parameters.</a:t>
            </a:r>
            <a:endParaRPr/>
          </a:p>
          <a:p>
            <a:pPr indent="0" lvl="0" marL="0" rtl="0" algn="l">
              <a:spcBef>
                <a:spcPts val="36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1" name="Google Shape;4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3" name="Google Shape;4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As seen before the Industry sector can be further broken down into four subsectors: agriculture, construction, mining and manufacturing. We have covered the Agriculture sub-sector. Let’s now see what needs to be done for the other ones. </a:t>
            </a:r>
            <a:endParaRPr/>
          </a:p>
        </p:txBody>
      </p:sp>
      <p:sp>
        <p:nvSpPr>
          <p:cNvPr id="510" name="Google Shape;51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63" name="Google Shape;56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rtl="0" algn="l">
              <a:spcBef>
                <a:spcPts val="1000"/>
              </a:spcBef>
              <a:spcAft>
                <a:spcPts val="0"/>
              </a:spcAft>
              <a:buClr>
                <a:schemeClr val="dk1"/>
              </a:buClr>
              <a:buSzPts val="1200"/>
              <a:buFont typeface="Arial"/>
              <a:buChar char="•"/>
            </a:pPr>
            <a:r>
              <a:rPr lang="en-GB">
                <a:latin typeface="Open Sans"/>
                <a:ea typeface="Open Sans"/>
                <a:cs typeface="Open Sans"/>
                <a:sym typeface="Open Sans"/>
              </a:rPr>
              <a:t>This lecture has four Intended Learner Outcomes: </a:t>
            </a:r>
            <a:endParaRPr/>
          </a:p>
          <a:p>
            <a:pPr indent="-342900" lvl="0" marL="342900" rtl="0" algn="l">
              <a:spcBef>
                <a:spcPts val="1000"/>
              </a:spcBef>
              <a:spcAft>
                <a:spcPts val="0"/>
              </a:spcAft>
              <a:buClr>
                <a:schemeClr val="dk1"/>
              </a:buClr>
              <a:buSzPts val="1200"/>
              <a:buFont typeface="Arial"/>
              <a:buChar char="•"/>
            </a:pPr>
            <a:r>
              <a:rPr lang="en-GB" sz="1200">
                <a:latin typeface="Open Sans"/>
                <a:ea typeface="Open Sans"/>
                <a:cs typeface="Open Sans"/>
                <a:sym typeface="Open Sans"/>
              </a:rPr>
              <a:t>ILO1: learn about the industry sector and its subsectors</a:t>
            </a:r>
            <a:endParaRPr/>
          </a:p>
          <a:p>
            <a:pPr indent="-342900" lvl="0" marL="342900" rtl="0" algn="l">
              <a:spcBef>
                <a:spcPts val="1000"/>
              </a:spcBef>
              <a:spcAft>
                <a:spcPts val="0"/>
              </a:spcAft>
              <a:buClr>
                <a:schemeClr val="dk1"/>
              </a:buClr>
              <a:buSzPts val="1200"/>
              <a:buFont typeface="Arial"/>
              <a:buChar char="•"/>
            </a:pPr>
            <a:r>
              <a:rPr lang="en-GB" sz="1200">
                <a:latin typeface="Open Sans"/>
                <a:ea typeface="Open Sans"/>
                <a:cs typeface="Open Sans"/>
                <a:sym typeface="Open Sans"/>
              </a:rPr>
              <a:t>ILO2: learn how to collect the raw data needed for the base year reconstruction</a:t>
            </a:r>
            <a:endParaRPr/>
          </a:p>
          <a:p>
            <a:pPr indent="-342900" lvl="0" marL="342900" rtl="0" algn="l">
              <a:spcBef>
                <a:spcPts val="1000"/>
              </a:spcBef>
              <a:spcAft>
                <a:spcPts val="0"/>
              </a:spcAft>
              <a:buClr>
                <a:schemeClr val="dk1"/>
              </a:buClr>
              <a:buSzPts val="1200"/>
              <a:buFont typeface="Arial"/>
              <a:buChar char="•"/>
            </a:pPr>
            <a:r>
              <a:rPr lang="en-GB" sz="1200">
                <a:latin typeface="Open Sans"/>
                <a:ea typeface="Open Sans"/>
                <a:cs typeface="Open Sans"/>
                <a:sym typeface="Open Sans"/>
              </a:rPr>
              <a:t>ILO3: learn how to calculate the MAED input data for the base year</a:t>
            </a:r>
            <a:endParaRPr sz="1200">
              <a:latin typeface="Open Sans"/>
              <a:ea typeface="Open Sans"/>
              <a:cs typeface="Open Sans"/>
              <a:sym typeface="Open Sans"/>
            </a:endParaRPr>
          </a:p>
          <a:p>
            <a:pPr indent="-342900" lvl="0" marL="342900" rtl="0" algn="l">
              <a:spcBef>
                <a:spcPts val="1000"/>
              </a:spcBef>
              <a:spcAft>
                <a:spcPts val="0"/>
              </a:spcAft>
              <a:buClr>
                <a:schemeClr val="dk1"/>
              </a:buClr>
              <a:buSzPts val="1200"/>
              <a:buFont typeface="Arial"/>
              <a:buChar char="•"/>
            </a:pPr>
            <a:r>
              <a:rPr lang="en-GB" sz="1200">
                <a:latin typeface="Open Sans"/>
                <a:ea typeface="Open Sans"/>
                <a:cs typeface="Open Sans"/>
                <a:sym typeface="Open Sans"/>
              </a:rPr>
              <a:t>ILO4: learn how to check that the Base year was successfully reconstructed. </a:t>
            </a:r>
            <a:endParaRPr sz="12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the manufacturing subsector, the thermal use of heat can be further divided into low, medium, and high temperature. The driving parameter is still the value added of the subsector.</a:t>
            </a:r>
            <a:endParaRPr/>
          </a:p>
          <a:p>
            <a:pPr indent="0" lvl="0" marL="0" rtl="0" algn="l">
              <a:spcBef>
                <a:spcPts val="360"/>
              </a:spcBef>
              <a:spcAft>
                <a:spcPts val="0"/>
              </a:spcAft>
              <a:buNone/>
            </a:pPr>
            <a:r>
              <a:rPr lang="en-GB"/>
              <a:t>The specific energy consumption is now the product of the specific energy intensity of the subsector and the share of thermal use at that temperature.</a:t>
            </a:r>
            <a:endParaRPr/>
          </a:p>
          <a:p>
            <a:pPr indent="0" lvl="0" marL="0" rtl="0" algn="l">
              <a:spcBef>
                <a:spcPts val="360"/>
              </a:spcBef>
              <a:spcAft>
                <a:spcPts val="0"/>
              </a:spcAft>
              <a:buNone/>
            </a:pPr>
            <a:r>
              <a:t/>
            </a:r>
            <a:endParaRPr/>
          </a:p>
        </p:txBody>
      </p:sp>
      <p:sp>
        <p:nvSpPr>
          <p:cNvPr id="578" name="Google Shape;57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92" name="Google Shape;59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the manufacturing subsectors we have additional steps compared to the agriculture subsector, namely related to the split of the temperature into three levels. </a:t>
            </a:r>
            <a:endParaRPr/>
          </a:p>
        </p:txBody>
      </p:sp>
      <p:sp>
        <p:nvSpPr>
          <p:cNvPr id="610" name="Google Shape;61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50" name="Google Shape;65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In MAED, the structure of the final energy consumption of the country is broken down in a consistent manner, dividing the consumption into 4 major consuming sectors: industry, service, household, and transport. We will now look more in detail into the Industry sector and its four subsectors: Agriculture, Construction, Mining and Manufacturing. </a:t>
            </a:r>
            <a:endParaRPr>
              <a:latin typeface="Open Sans"/>
              <a:ea typeface="Open Sans"/>
              <a:cs typeface="Open Sans"/>
              <a:sym typeface="Open Sans"/>
            </a:endParaRPr>
          </a:p>
        </p:txBody>
      </p:sp>
      <p:sp>
        <p:nvSpPr>
          <p:cNvPr id="134" name="Google Shape;13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As was already pointed out, the value of specific energy consumption for the base year is a crucial parameter for estimation of the future energy demand. This makes the selection of the base year a very important issue.</a:t>
            </a:r>
            <a:endParaRPr/>
          </a:p>
          <a:p>
            <a:pPr indent="0" lvl="0" marL="0" rtl="0" algn="l">
              <a:spcBef>
                <a:spcPts val="360"/>
              </a:spcBef>
              <a:spcAft>
                <a:spcPts val="0"/>
              </a:spcAft>
              <a:buNone/>
            </a:pPr>
            <a:r>
              <a:rPr lang="en-GB">
                <a:latin typeface="Open Sans"/>
                <a:ea typeface="Open Sans"/>
                <a:cs typeface="Open Sans"/>
                <a:sym typeface="Open Sans"/>
              </a:rPr>
              <a:t>There are several criteria for the selection of the base year. Firstly, the base year should be selected as the most recent year for which energy and economic statistics are available, reliable, and consistent. Secondly, the base year should be selected to represent stable conditions of energy consumption. Finally, If unusual situations like an economic crisis, extreme climatic conditions, or a political crisis occurred during a given year, it should not be selected as a baseline and a previous year should be used.</a:t>
            </a:r>
            <a:endParaRPr/>
          </a:p>
          <a:p>
            <a:pPr indent="0" lvl="0" marL="0" rtl="0" algn="l">
              <a:spcBef>
                <a:spcPts val="360"/>
              </a:spcBef>
              <a:spcAft>
                <a:spcPts val="0"/>
              </a:spcAft>
              <a:buNone/>
            </a:pPr>
            <a:r>
              <a:rPr lang="en-GB">
                <a:latin typeface="Open Sans"/>
                <a:ea typeface="Open Sans"/>
                <a:cs typeface="Open Sans"/>
                <a:sym typeface="Open Sans"/>
              </a:rPr>
              <a:t>To reconstruct the base year, an iterative process is adopted. First, statistical data on energy consumption by sectors, by end-use, and by fuels for the selected base year should be gathered. Then, MAED input data for the base year are calculated on the basis of this information. The MAED model is in turn run with this input data. The MAED results are compared with statistical values for that year. In case of discrepancy, the procedure should be repeated, with adjusted MAED parameters.</a:t>
            </a:r>
            <a:endParaRPr/>
          </a:p>
          <a:p>
            <a:pPr indent="0" lvl="0" marL="0" rtl="0" algn="l">
              <a:spcBef>
                <a:spcPts val="360"/>
              </a:spcBef>
              <a:spcAft>
                <a:spcPts val="0"/>
              </a:spcAft>
              <a:buNone/>
            </a:pPr>
            <a:r>
              <a:rPr lang="en-GB">
                <a:latin typeface="Open Sans"/>
                <a:ea typeface="Open Sans"/>
                <a:cs typeface="Open Sans"/>
                <a:sym typeface="Open Sans"/>
              </a:rPr>
              <a:t>The objective of this phase is to establish a benchmark and to validate the programme for the energy system of the specific country.</a:t>
            </a:r>
            <a:endParaRPr/>
          </a:p>
        </p:txBody>
      </p:sp>
      <p:sp>
        <p:nvSpPr>
          <p:cNvPr id="184" name="Google Shape;18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To reconstruct the base year, an iterative process is adopted. First, statistical data on energy consumption by sectors, by end-use, and by fuels for the selected base year should be gathered. Then, MAED input data for the base year are calculated on the basis of this information. The MAED model is in turn run with this input data. The MAED results are compared with statistical values for that year. In case of discrepancy, the procedure should be repeated, with adjusted MAED parameters.</a:t>
            </a:r>
            <a:endParaRPr/>
          </a:p>
          <a:p>
            <a:pPr indent="0" lvl="0" marL="0" rtl="0" algn="l">
              <a:spcBef>
                <a:spcPts val="360"/>
              </a:spcBef>
              <a:spcAft>
                <a:spcPts val="0"/>
              </a:spcAft>
              <a:buNone/>
            </a:pPr>
            <a:r>
              <a:rPr lang="en-GB">
                <a:latin typeface="Open Sans"/>
                <a:ea typeface="Open Sans"/>
                <a:cs typeface="Open Sans"/>
                <a:sym typeface="Open Sans"/>
              </a:rPr>
              <a:t>The objective of this phase is to establish a benchmark and to validate the programme for the energy system of the specific country.</a:t>
            </a:r>
            <a:endParaRPr/>
          </a:p>
        </p:txBody>
      </p:sp>
      <p:sp>
        <p:nvSpPr>
          <p:cNvPr id="205" name="Google Shape;20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6" marL="0" rtl="0" algn="l">
              <a:spcBef>
                <a:spcPts val="0"/>
              </a:spcBef>
              <a:spcAft>
                <a:spcPts val="0"/>
              </a:spcAft>
              <a:buNone/>
            </a:pPr>
            <a:r>
              <a:rPr lang="en-GB">
                <a:latin typeface="Open Sans"/>
                <a:ea typeface="Open Sans"/>
                <a:cs typeface="Open Sans"/>
                <a:sym typeface="Open Sans"/>
              </a:rPr>
              <a:t>To reconstruct the Base Year we need to gather the following data: </a:t>
            </a:r>
            <a:endParaRPr sz="1200">
              <a:latin typeface="Open Sans"/>
              <a:ea typeface="Open Sans"/>
              <a:cs typeface="Open Sans"/>
              <a:sym typeface="Open Sans"/>
            </a:endParaRPr>
          </a:p>
          <a:p>
            <a:pPr indent="-342900" lvl="6" marL="342900" rtl="0" algn="l">
              <a:spcBef>
                <a:spcPts val="1000"/>
              </a:spcBef>
              <a:spcAft>
                <a:spcPts val="0"/>
              </a:spcAft>
              <a:buClr>
                <a:srgbClr val="333333"/>
              </a:buClr>
              <a:buSzPts val="1300"/>
              <a:buFont typeface="Arial"/>
              <a:buChar char="•"/>
            </a:pPr>
            <a:r>
              <a:rPr b="1" lang="en-GB" sz="1200">
                <a:solidFill>
                  <a:srgbClr val="00B050"/>
                </a:solidFill>
                <a:latin typeface="Open Sans"/>
                <a:ea typeface="Open Sans"/>
                <a:cs typeface="Open Sans"/>
                <a:sym typeface="Open Sans"/>
              </a:rPr>
              <a:t>Final Energy Demand/Consumption (FED) </a:t>
            </a:r>
            <a:r>
              <a:rPr lang="en-GB" sz="1200">
                <a:latin typeface="Open Sans"/>
                <a:ea typeface="Open Sans"/>
                <a:cs typeface="Open Sans"/>
                <a:sym typeface="Open Sans"/>
              </a:rPr>
              <a:t>by sectors, by end-use, and by fuels for the selected base year</a:t>
            </a:r>
            <a:endParaRPr/>
          </a:p>
          <a:p>
            <a:pPr indent="-342900" lvl="6" marL="342900" rtl="0" algn="l">
              <a:spcBef>
                <a:spcPts val="1000"/>
              </a:spcBef>
              <a:spcAft>
                <a:spcPts val="0"/>
              </a:spcAft>
              <a:buClr>
                <a:srgbClr val="333333"/>
              </a:buClr>
              <a:buSzPts val="1300"/>
              <a:buFont typeface="Arial"/>
              <a:buChar char="•"/>
            </a:pPr>
            <a:r>
              <a:rPr b="1" lang="en-GB" sz="1200">
                <a:solidFill>
                  <a:schemeClr val="accent2"/>
                </a:solidFill>
                <a:latin typeface="Open Sans"/>
                <a:ea typeface="Open Sans"/>
                <a:cs typeface="Open Sans"/>
                <a:sym typeface="Open Sans"/>
              </a:rPr>
              <a:t>Thermodynamic</a:t>
            </a:r>
            <a:r>
              <a:rPr lang="en-GB" sz="1200">
                <a:solidFill>
                  <a:schemeClr val="accent2"/>
                </a:solidFill>
                <a:latin typeface="Open Sans"/>
                <a:ea typeface="Open Sans"/>
                <a:cs typeface="Open Sans"/>
                <a:sym typeface="Open Sans"/>
              </a:rPr>
              <a:t> </a:t>
            </a:r>
            <a:r>
              <a:rPr b="1" i="0" lang="en-GB" sz="1200">
                <a:solidFill>
                  <a:schemeClr val="accent2"/>
                </a:solidFill>
                <a:latin typeface="Open Sans"/>
                <a:ea typeface="Open Sans"/>
                <a:cs typeface="Open Sans"/>
                <a:sym typeface="Open Sans"/>
              </a:rPr>
              <a:t>Energy Efficiency</a:t>
            </a:r>
            <a:r>
              <a:rPr b="0" i="0" lang="en-GB" sz="1200">
                <a:solidFill>
                  <a:schemeClr val="accent2"/>
                </a:solidFill>
                <a:latin typeface="Open Sans"/>
                <a:ea typeface="Open Sans"/>
                <a:cs typeface="Open Sans"/>
                <a:sym typeface="Open Sans"/>
              </a:rPr>
              <a:t> (</a:t>
            </a:r>
            <a:r>
              <a:rPr b="1" i="0" lang="en-GB" sz="1200">
                <a:solidFill>
                  <a:schemeClr val="accent2"/>
                </a:solidFill>
                <a:latin typeface="Cambria Math"/>
                <a:ea typeface="Cambria Math"/>
                <a:cs typeface="Cambria Math"/>
                <a:sym typeface="Cambria Math"/>
              </a:rPr>
              <a:t>𝛈</a:t>
            </a:r>
            <a:r>
              <a:rPr b="0" i="0" lang="en-GB" sz="1200">
                <a:solidFill>
                  <a:schemeClr val="accent2"/>
                </a:solidFill>
                <a:latin typeface="Cambria Math"/>
                <a:ea typeface="Cambria Math"/>
                <a:cs typeface="Cambria Math"/>
                <a:sym typeface="Cambria Math"/>
              </a:rPr>
              <a:t>)</a:t>
            </a:r>
            <a:r>
              <a:rPr lang="en-GB" sz="1200">
                <a:latin typeface="Open Sans"/>
                <a:ea typeface="Open Sans"/>
                <a:cs typeface="Open Sans"/>
                <a:sym typeface="Open Sans"/>
              </a:rPr>
              <a:t> of the process/of the equipment used. </a:t>
            </a:r>
            <a:endParaRPr/>
          </a:p>
          <a:p>
            <a:pPr indent="-342900" lvl="6" marL="342900" rtl="0" algn="l">
              <a:spcBef>
                <a:spcPts val="1000"/>
              </a:spcBef>
              <a:spcAft>
                <a:spcPts val="0"/>
              </a:spcAft>
              <a:buClr>
                <a:srgbClr val="333333"/>
              </a:buClr>
              <a:buSzPts val="1300"/>
              <a:buFont typeface="Arial"/>
              <a:buChar char="•"/>
            </a:pPr>
            <a:r>
              <a:rPr b="1" lang="en-GB" sz="1200">
                <a:solidFill>
                  <a:srgbClr val="C00000"/>
                </a:solidFill>
                <a:latin typeface="Open Sans"/>
                <a:ea typeface="Open Sans"/>
                <a:cs typeface="Open Sans"/>
                <a:sym typeface="Open Sans"/>
              </a:rPr>
              <a:t>Driving Parameter (DP) </a:t>
            </a:r>
            <a:r>
              <a:rPr lang="en-GB" sz="1200">
                <a:latin typeface="Open Sans"/>
                <a:ea typeface="Open Sans"/>
                <a:cs typeface="Open Sans"/>
                <a:sym typeface="Open Sans"/>
              </a:rPr>
              <a:t>for each end-use (i.e. industry, transport, service, and household uses</a:t>
            </a:r>
            <a:r>
              <a:rPr lang="en-GB">
                <a:latin typeface="Open Sans"/>
                <a:ea typeface="Open Sans"/>
                <a:cs typeface="Open Sans"/>
                <a:sym typeface="Open Sans"/>
              </a:rPr>
              <a:t>). </a:t>
            </a:r>
            <a:endParaRPr/>
          </a:p>
          <a:p>
            <a:pPr indent="0" lvl="6" marL="0" rtl="0" algn="l">
              <a:spcBef>
                <a:spcPts val="1000"/>
              </a:spcBef>
              <a:spcAft>
                <a:spcPts val="0"/>
              </a:spcAft>
              <a:buClr>
                <a:srgbClr val="333333"/>
              </a:buClr>
              <a:buSzPts val="1300"/>
              <a:buFont typeface="Arial"/>
              <a:buNone/>
            </a:pPr>
            <a:r>
              <a:rPr lang="en-GB" sz="1200">
                <a:latin typeface="Open Sans"/>
                <a:ea typeface="Open Sans"/>
                <a:cs typeface="Open Sans"/>
                <a:sym typeface="Open Sans"/>
              </a:rPr>
              <a:t>We have to make sure that units are consistent across MAED. We will see an example later in this lecture. </a:t>
            </a:r>
            <a:endParaRPr/>
          </a:p>
        </p:txBody>
      </p:sp>
      <p:sp>
        <p:nvSpPr>
          <p:cNvPr id="226" name="Google Shape;22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6" marL="0" rtl="0" algn="l">
              <a:spcBef>
                <a:spcPts val="0"/>
              </a:spcBef>
              <a:spcAft>
                <a:spcPts val="0"/>
              </a:spcAft>
              <a:buNone/>
            </a:pPr>
            <a:r>
              <a:rPr lang="en-GB">
                <a:latin typeface="Open Sans"/>
                <a:ea typeface="Open Sans"/>
                <a:cs typeface="Open Sans"/>
                <a:sym typeface="Open Sans"/>
              </a:rPr>
              <a:t>To reconstruct the Base Year we need to gather the following data: </a:t>
            </a:r>
            <a:endParaRPr sz="1200">
              <a:latin typeface="Open Sans"/>
              <a:ea typeface="Open Sans"/>
              <a:cs typeface="Open Sans"/>
              <a:sym typeface="Open Sans"/>
            </a:endParaRPr>
          </a:p>
          <a:p>
            <a:pPr indent="-342900" lvl="6" marL="342900" rtl="0" algn="l">
              <a:spcBef>
                <a:spcPts val="1000"/>
              </a:spcBef>
              <a:spcAft>
                <a:spcPts val="0"/>
              </a:spcAft>
              <a:buClr>
                <a:srgbClr val="333333"/>
              </a:buClr>
              <a:buSzPts val="1300"/>
              <a:buFont typeface="Arial"/>
              <a:buChar char="•"/>
            </a:pPr>
            <a:r>
              <a:rPr b="1" lang="en-GB" sz="1200">
                <a:solidFill>
                  <a:srgbClr val="00B050"/>
                </a:solidFill>
                <a:latin typeface="Open Sans"/>
                <a:ea typeface="Open Sans"/>
                <a:cs typeface="Open Sans"/>
                <a:sym typeface="Open Sans"/>
              </a:rPr>
              <a:t>Final Energy Demand/Consumption (FED) </a:t>
            </a:r>
            <a:r>
              <a:rPr lang="en-GB" sz="1200">
                <a:latin typeface="Open Sans"/>
                <a:ea typeface="Open Sans"/>
                <a:cs typeface="Open Sans"/>
                <a:sym typeface="Open Sans"/>
              </a:rPr>
              <a:t>by sectors, by end-use, and by fuels for the selected base year</a:t>
            </a:r>
            <a:endParaRPr/>
          </a:p>
          <a:p>
            <a:pPr indent="-342900" lvl="6" marL="342900" rtl="0" algn="l">
              <a:spcBef>
                <a:spcPts val="1000"/>
              </a:spcBef>
              <a:spcAft>
                <a:spcPts val="0"/>
              </a:spcAft>
              <a:buClr>
                <a:srgbClr val="333333"/>
              </a:buClr>
              <a:buSzPts val="1300"/>
              <a:buFont typeface="Arial"/>
              <a:buChar char="•"/>
            </a:pPr>
            <a:r>
              <a:rPr b="1" lang="en-GB" sz="1200">
                <a:solidFill>
                  <a:schemeClr val="accent2"/>
                </a:solidFill>
                <a:latin typeface="Open Sans"/>
                <a:ea typeface="Open Sans"/>
                <a:cs typeface="Open Sans"/>
                <a:sym typeface="Open Sans"/>
              </a:rPr>
              <a:t>Thermodynamic</a:t>
            </a:r>
            <a:r>
              <a:rPr lang="en-GB" sz="1200">
                <a:solidFill>
                  <a:schemeClr val="accent2"/>
                </a:solidFill>
                <a:latin typeface="Open Sans"/>
                <a:ea typeface="Open Sans"/>
                <a:cs typeface="Open Sans"/>
                <a:sym typeface="Open Sans"/>
              </a:rPr>
              <a:t> </a:t>
            </a:r>
            <a:r>
              <a:rPr b="1" i="0" lang="en-GB" sz="1200">
                <a:solidFill>
                  <a:schemeClr val="accent2"/>
                </a:solidFill>
                <a:latin typeface="Open Sans"/>
                <a:ea typeface="Open Sans"/>
                <a:cs typeface="Open Sans"/>
                <a:sym typeface="Open Sans"/>
              </a:rPr>
              <a:t>Energy Efficiency</a:t>
            </a:r>
            <a:r>
              <a:rPr b="0" i="0" lang="en-GB" sz="1200">
                <a:solidFill>
                  <a:schemeClr val="accent2"/>
                </a:solidFill>
                <a:latin typeface="Open Sans"/>
                <a:ea typeface="Open Sans"/>
                <a:cs typeface="Open Sans"/>
                <a:sym typeface="Open Sans"/>
              </a:rPr>
              <a:t> (</a:t>
            </a:r>
            <a:r>
              <a:rPr b="1" i="0" lang="en-GB" sz="1200">
                <a:solidFill>
                  <a:schemeClr val="accent2"/>
                </a:solidFill>
                <a:latin typeface="Cambria Math"/>
                <a:ea typeface="Cambria Math"/>
                <a:cs typeface="Cambria Math"/>
                <a:sym typeface="Cambria Math"/>
              </a:rPr>
              <a:t>𝛈</a:t>
            </a:r>
            <a:r>
              <a:rPr b="0" i="0" lang="en-GB" sz="1200">
                <a:solidFill>
                  <a:schemeClr val="accent2"/>
                </a:solidFill>
                <a:latin typeface="Cambria Math"/>
                <a:ea typeface="Cambria Math"/>
                <a:cs typeface="Cambria Math"/>
                <a:sym typeface="Cambria Math"/>
              </a:rPr>
              <a:t>)</a:t>
            </a:r>
            <a:r>
              <a:rPr lang="en-GB" sz="1200">
                <a:latin typeface="Open Sans"/>
                <a:ea typeface="Open Sans"/>
                <a:cs typeface="Open Sans"/>
                <a:sym typeface="Open Sans"/>
              </a:rPr>
              <a:t> of the process/of the equipment used. </a:t>
            </a:r>
            <a:endParaRPr/>
          </a:p>
          <a:p>
            <a:pPr indent="-342900" lvl="6" marL="342900" rtl="0" algn="l">
              <a:spcBef>
                <a:spcPts val="1000"/>
              </a:spcBef>
              <a:spcAft>
                <a:spcPts val="0"/>
              </a:spcAft>
              <a:buClr>
                <a:srgbClr val="333333"/>
              </a:buClr>
              <a:buSzPts val="1300"/>
              <a:buFont typeface="Arial"/>
              <a:buChar char="•"/>
            </a:pPr>
            <a:r>
              <a:rPr b="1" lang="en-GB" sz="1200">
                <a:solidFill>
                  <a:srgbClr val="C00000"/>
                </a:solidFill>
                <a:latin typeface="Open Sans"/>
                <a:ea typeface="Open Sans"/>
                <a:cs typeface="Open Sans"/>
                <a:sym typeface="Open Sans"/>
              </a:rPr>
              <a:t>Driving Parameter (DP) </a:t>
            </a:r>
            <a:r>
              <a:rPr lang="en-GB" sz="1200">
                <a:latin typeface="Open Sans"/>
                <a:ea typeface="Open Sans"/>
                <a:cs typeface="Open Sans"/>
                <a:sym typeface="Open Sans"/>
              </a:rPr>
              <a:t>for each end-use (i.e. industry, transport, service, and household uses</a:t>
            </a:r>
            <a:r>
              <a:rPr lang="en-GB">
                <a:latin typeface="Open Sans"/>
                <a:ea typeface="Open Sans"/>
                <a:cs typeface="Open Sans"/>
                <a:sym typeface="Open Sans"/>
              </a:rPr>
              <a:t>). </a:t>
            </a:r>
            <a:endParaRPr/>
          </a:p>
          <a:p>
            <a:pPr indent="0" lvl="6" marL="0" rtl="0" algn="l">
              <a:spcBef>
                <a:spcPts val="1000"/>
              </a:spcBef>
              <a:spcAft>
                <a:spcPts val="0"/>
              </a:spcAft>
              <a:buClr>
                <a:srgbClr val="333333"/>
              </a:buClr>
              <a:buSzPts val="1300"/>
              <a:buFont typeface="Arial"/>
              <a:buNone/>
            </a:pPr>
            <a:r>
              <a:rPr lang="en-GB" sz="1200">
                <a:latin typeface="Open Sans"/>
                <a:ea typeface="Open Sans"/>
                <a:cs typeface="Open Sans"/>
                <a:sym typeface="Open Sans"/>
              </a:rPr>
              <a:t>We have to make sure that units are consistent across MAED. </a:t>
            </a:r>
            <a:endParaRPr/>
          </a:p>
        </p:txBody>
      </p:sp>
      <p:sp>
        <p:nvSpPr>
          <p:cNvPr id="247" name="Google Shape;2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6" marL="0" rtl="0" algn="l">
              <a:spcBef>
                <a:spcPts val="0"/>
              </a:spcBef>
              <a:spcAft>
                <a:spcPts val="0"/>
              </a:spcAft>
              <a:buNone/>
            </a:pPr>
            <a:r>
              <a:rPr lang="en-GB">
                <a:latin typeface="Open Sans"/>
                <a:ea typeface="Open Sans"/>
                <a:cs typeface="Open Sans"/>
                <a:sym typeface="Open Sans"/>
              </a:rPr>
              <a:t>To reconstruct the Base Year we need to gather the following data: </a:t>
            </a:r>
            <a:endParaRPr sz="1200">
              <a:latin typeface="Open Sans"/>
              <a:ea typeface="Open Sans"/>
              <a:cs typeface="Open Sans"/>
              <a:sym typeface="Open Sans"/>
            </a:endParaRPr>
          </a:p>
          <a:p>
            <a:pPr indent="-342900" lvl="6" marL="342900" rtl="0" algn="l">
              <a:spcBef>
                <a:spcPts val="1000"/>
              </a:spcBef>
              <a:spcAft>
                <a:spcPts val="0"/>
              </a:spcAft>
              <a:buClr>
                <a:srgbClr val="333333"/>
              </a:buClr>
              <a:buSzPts val="1300"/>
              <a:buFont typeface="Arial"/>
              <a:buChar char="•"/>
            </a:pPr>
            <a:r>
              <a:rPr b="1" lang="en-GB" sz="1200">
                <a:solidFill>
                  <a:srgbClr val="00B050"/>
                </a:solidFill>
                <a:latin typeface="Open Sans"/>
                <a:ea typeface="Open Sans"/>
                <a:cs typeface="Open Sans"/>
                <a:sym typeface="Open Sans"/>
              </a:rPr>
              <a:t>Final Energy Demand/Consumption (FED) </a:t>
            </a:r>
            <a:r>
              <a:rPr lang="en-GB" sz="1200">
                <a:latin typeface="Open Sans"/>
                <a:ea typeface="Open Sans"/>
                <a:cs typeface="Open Sans"/>
                <a:sym typeface="Open Sans"/>
              </a:rPr>
              <a:t>by sectors, by end-use, and by fuels for the selected base year</a:t>
            </a:r>
            <a:endParaRPr/>
          </a:p>
          <a:p>
            <a:pPr indent="-342900" lvl="6" marL="342900" rtl="0" algn="l">
              <a:spcBef>
                <a:spcPts val="1000"/>
              </a:spcBef>
              <a:spcAft>
                <a:spcPts val="0"/>
              </a:spcAft>
              <a:buClr>
                <a:srgbClr val="333333"/>
              </a:buClr>
              <a:buSzPts val="1300"/>
              <a:buFont typeface="Arial"/>
              <a:buChar char="•"/>
            </a:pPr>
            <a:r>
              <a:rPr b="1" lang="en-GB" sz="1200">
                <a:solidFill>
                  <a:schemeClr val="accent2"/>
                </a:solidFill>
                <a:latin typeface="Open Sans"/>
                <a:ea typeface="Open Sans"/>
                <a:cs typeface="Open Sans"/>
                <a:sym typeface="Open Sans"/>
              </a:rPr>
              <a:t>Thermodynamic</a:t>
            </a:r>
            <a:r>
              <a:rPr lang="en-GB" sz="1200">
                <a:solidFill>
                  <a:schemeClr val="accent2"/>
                </a:solidFill>
                <a:latin typeface="Open Sans"/>
                <a:ea typeface="Open Sans"/>
                <a:cs typeface="Open Sans"/>
                <a:sym typeface="Open Sans"/>
              </a:rPr>
              <a:t> </a:t>
            </a:r>
            <a:r>
              <a:rPr b="1" i="0" lang="en-GB" sz="1200">
                <a:solidFill>
                  <a:schemeClr val="accent2"/>
                </a:solidFill>
                <a:latin typeface="Open Sans"/>
                <a:ea typeface="Open Sans"/>
                <a:cs typeface="Open Sans"/>
                <a:sym typeface="Open Sans"/>
              </a:rPr>
              <a:t>Energy Efficiency</a:t>
            </a:r>
            <a:r>
              <a:rPr b="0" i="0" lang="en-GB" sz="1200">
                <a:solidFill>
                  <a:schemeClr val="accent2"/>
                </a:solidFill>
                <a:latin typeface="Open Sans"/>
                <a:ea typeface="Open Sans"/>
                <a:cs typeface="Open Sans"/>
                <a:sym typeface="Open Sans"/>
              </a:rPr>
              <a:t> (</a:t>
            </a:r>
            <a:r>
              <a:rPr b="1" i="0" lang="en-GB" sz="1200">
                <a:solidFill>
                  <a:schemeClr val="accent2"/>
                </a:solidFill>
                <a:latin typeface="Cambria Math"/>
                <a:ea typeface="Cambria Math"/>
                <a:cs typeface="Cambria Math"/>
                <a:sym typeface="Cambria Math"/>
              </a:rPr>
              <a:t>𝛈</a:t>
            </a:r>
            <a:r>
              <a:rPr b="0" i="0" lang="en-GB" sz="1200">
                <a:solidFill>
                  <a:schemeClr val="accent2"/>
                </a:solidFill>
                <a:latin typeface="Cambria Math"/>
                <a:ea typeface="Cambria Math"/>
                <a:cs typeface="Cambria Math"/>
                <a:sym typeface="Cambria Math"/>
              </a:rPr>
              <a:t>)</a:t>
            </a:r>
            <a:r>
              <a:rPr lang="en-GB" sz="1200">
                <a:latin typeface="Open Sans"/>
                <a:ea typeface="Open Sans"/>
                <a:cs typeface="Open Sans"/>
                <a:sym typeface="Open Sans"/>
              </a:rPr>
              <a:t> of the process/of the equipment used. </a:t>
            </a:r>
            <a:endParaRPr/>
          </a:p>
          <a:p>
            <a:pPr indent="-342900" lvl="6" marL="342900" rtl="0" algn="l">
              <a:spcBef>
                <a:spcPts val="1000"/>
              </a:spcBef>
              <a:spcAft>
                <a:spcPts val="0"/>
              </a:spcAft>
              <a:buClr>
                <a:srgbClr val="333333"/>
              </a:buClr>
              <a:buSzPts val="1300"/>
              <a:buFont typeface="Arial"/>
              <a:buChar char="•"/>
            </a:pPr>
            <a:r>
              <a:rPr b="1" lang="en-GB" sz="1200">
                <a:solidFill>
                  <a:srgbClr val="C00000"/>
                </a:solidFill>
                <a:latin typeface="Open Sans"/>
                <a:ea typeface="Open Sans"/>
                <a:cs typeface="Open Sans"/>
                <a:sym typeface="Open Sans"/>
              </a:rPr>
              <a:t>Driving Parameter (DP) </a:t>
            </a:r>
            <a:r>
              <a:rPr lang="en-GB" sz="1200">
                <a:latin typeface="Open Sans"/>
                <a:ea typeface="Open Sans"/>
                <a:cs typeface="Open Sans"/>
                <a:sym typeface="Open Sans"/>
              </a:rPr>
              <a:t>for each end-use (i.e. industry, transport, service, and household uses</a:t>
            </a:r>
            <a:r>
              <a:rPr lang="en-GB">
                <a:latin typeface="Open Sans"/>
                <a:ea typeface="Open Sans"/>
                <a:cs typeface="Open Sans"/>
                <a:sym typeface="Open Sans"/>
              </a:rPr>
              <a:t>). </a:t>
            </a:r>
            <a:endParaRPr/>
          </a:p>
          <a:p>
            <a:pPr indent="0" lvl="6" marL="0" rtl="0" algn="l">
              <a:spcBef>
                <a:spcPts val="1000"/>
              </a:spcBef>
              <a:spcAft>
                <a:spcPts val="0"/>
              </a:spcAft>
              <a:buClr>
                <a:srgbClr val="333333"/>
              </a:buClr>
              <a:buSzPts val="1300"/>
              <a:buFont typeface="Arial"/>
              <a:buNone/>
            </a:pPr>
            <a:r>
              <a:rPr lang="en-GB" sz="1200">
                <a:latin typeface="Open Sans"/>
                <a:ea typeface="Open Sans"/>
                <a:cs typeface="Open Sans"/>
                <a:sym typeface="Open Sans"/>
              </a:rPr>
              <a:t>We have to make sure that units are consistent across MAED. </a:t>
            </a:r>
            <a:endParaRPr/>
          </a:p>
        </p:txBody>
      </p:sp>
      <p:sp>
        <p:nvSpPr>
          <p:cNvPr id="270" name="Google Shape;27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To calculate the Useful Energy demand we need to multiply the Efficiencies by the Final Energy Demands. </a:t>
            </a:r>
            <a:endParaRPr/>
          </a:p>
        </p:txBody>
      </p:sp>
      <p:sp>
        <p:nvSpPr>
          <p:cNvPr id="292" name="Google Shape;2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nvSpPr>
        <p:spPr>
          <a:xfrm>
            <a:off x="11701463" y="6456363"/>
            <a:ext cx="45402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7" name="Google Shape;17;p27"/>
          <p:cNvSpPr txBox="1"/>
          <p:nvPr/>
        </p:nvSpPr>
        <p:spPr>
          <a:xfrm>
            <a:off x="11798300" y="6492875"/>
            <a:ext cx="3937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Open Sans"/>
                <a:ea typeface="Open Sans"/>
                <a:cs typeface="Open Sans"/>
                <a:sym typeface="Open Sans"/>
              </a:rPr>
              <a:t>‹#›</a:t>
            </a:fld>
            <a:endParaRPr b="0" i="0" sz="1200" u="none" cap="none" strike="noStrike">
              <a:solidFill>
                <a:srgbClr val="888888"/>
              </a:solidFill>
              <a:latin typeface="Open Sans"/>
              <a:ea typeface="Open Sans"/>
              <a:cs typeface="Open Sans"/>
              <a:sym typeface="Open Sans"/>
            </a:endParaRPr>
          </a:p>
        </p:txBody>
      </p:sp>
      <p:pic>
        <p:nvPicPr>
          <p:cNvPr descr="A picture containing background pattern&#10;&#10;Description automatically generated" id="18" name="Google Shape;18;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b="0" i="0" sz="3200">
                <a:latin typeface="Open Sans"/>
                <a:ea typeface="Open Sans"/>
                <a:cs typeface="Open Sans"/>
                <a:sym typeface="Open Sans"/>
              </a:defRPr>
            </a:lvl1pPr>
            <a:lvl2pPr indent="-406400" lvl="1" marL="914400" algn="l">
              <a:lnSpc>
                <a:spcPct val="90000"/>
              </a:lnSpc>
              <a:spcBef>
                <a:spcPts val="500"/>
              </a:spcBef>
              <a:spcAft>
                <a:spcPts val="0"/>
              </a:spcAft>
              <a:buClr>
                <a:schemeClr val="dk1"/>
              </a:buClr>
              <a:buSzPts val="2800"/>
              <a:buChar char="•"/>
              <a:defRPr b="0" i="0" sz="28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b="0" i="0" sz="2400">
                <a:latin typeface="Open Sans"/>
                <a:ea typeface="Open Sans"/>
                <a:cs typeface="Open Sans"/>
                <a:sym typeface="Open Sans"/>
              </a:defRPr>
            </a:lvl3pPr>
            <a:lvl4pPr indent="-355600" lvl="3" marL="18288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4pPr>
            <a:lvl5pPr indent="-355600" lvl="4" marL="22860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3" name="Google Shape;83;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9" name="Google Shape;89;p37"/>
          <p:cNvSpPr/>
          <p:nvPr>
            <p:ph idx="2" type="pic"/>
          </p:nvPr>
        </p:nvSpPr>
        <p:spPr>
          <a:xfrm>
            <a:off x="5183188" y="987425"/>
            <a:ext cx="6172200" cy="4873625"/>
          </a:xfrm>
          <a:prstGeom prst="rect">
            <a:avLst/>
          </a:prstGeom>
          <a:noFill/>
          <a:ln>
            <a:noFill/>
          </a:ln>
        </p:spPr>
      </p:sp>
      <p:sp>
        <p:nvSpPr>
          <p:cNvPr id="90" name="Google Shape;90;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6" name="Google Shape;96;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 name="Shape 23"/>
        <p:cNvGrpSpPr/>
        <p:nvPr/>
      </p:nvGrpSpPr>
      <p:grpSpPr>
        <a:xfrm>
          <a:off x="0" y="0"/>
          <a:ext cx="0" cy="0"/>
          <a:chOff x="0" y="0"/>
          <a:chExt cx="0" cy="0"/>
        </a:xfrm>
      </p:grpSpPr>
      <p:pic>
        <p:nvPicPr>
          <p:cNvPr descr="Graphical user interface, text&#10;&#10;Description automatically generated" id="24" name="Google Shape;24;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28"/>
          <p:cNvSpPr txBox="1"/>
          <p:nvPr>
            <p:ph type="title"/>
          </p:nvPr>
        </p:nvSpPr>
        <p:spPr>
          <a:xfrm>
            <a:off x="838200" y="207808"/>
            <a:ext cx="10515600"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 name="Google Shape;26;p28"/>
          <p:cNvSpPr txBox="1"/>
          <p:nvPr>
            <p:ph idx="1"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27" name="Google Shape;2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0" name="Shape 30"/>
        <p:cNvGrpSpPr/>
        <p:nvPr/>
      </p:nvGrpSpPr>
      <p:grpSpPr>
        <a:xfrm>
          <a:off x="0" y="0"/>
          <a:ext cx="0" cy="0"/>
          <a:chOff x="0" y="0"/>
          <a:chExt cx="0" cy="0"/>
        </a:xfrm>
      </p:grpSpPr>
      <p:sp>
        <p:nvSpPr>
          <p:cNvPr id="31" name="Google Shape;3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pic>
        <p:nvPicPr>
          <p:cNvPr descr="Graphical user interface, text&#10;&#10;Description automatically generated" id="41" name="Google Shape;41;p31"/>
          <p:cNvPicPr preferRelativeResize="0"/>
          <p:nvPr/>
        </p:nvPicPr>
        <p:blipFill rotWithShape="1">
          <a:blip r:embed="rId2">
            <a:alphaModFix/>
          </a:blip>
          <a:srcRect b="0" l="0" r="0" t="0"/>
          <a:stretch/>
        </p:blipFill>
        <p:spPr>
          <a:xfrm>
            <a:off x="0" y="277813"/>
            <a:ext cx="12192000" cy="6858000"/>
          </a:xfrm>
          <a:prstGeom prst="rect">
            <a:avLst/>
          </a:prstGeom>
          <a:noFill/>
          <a:ln>
            <a:noFill/>
          </a:ln>
        </p:spPr>
      </p:pic>
      <p:sp>
        <p:nvSpPr>
          <p:cNvPr id="42" name="Google Shape;42;p31"/>
          <p:cNvSpPr txBox="1"/>
          <p:nvPr/>
        </p:nvSpPr>
        <p:spPr>
          <a:xfrm>
            <a:off x="887413" y="11113"/>
            <a:ext cx="7651750" cy="13700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b="0" i="0" sz="4400">
              <a:solidFill>
                <a:schemeClr val="dk1"/>
              </a:solidFill>
              <a:latin typeface="Open Sans"/>
              <a:ea typeface="Open Sans"/>
              <a:cs typeface="Open Sans"/>
              <a:sym typeface="Open Sans"/>
            </a:endParaRPr>
          </a:p>
        </p:txBody>
      </p:sp>
      <p:sp>
        <p:nvSpPr>
          <p:cNvPr id="43" name="Google Shape;43;p31"/>
          <p:cNvSpPr txBox="1"/>
          <p:nvPr/>
        </p:nvSpPr>
        <p:spPr>
          <a:xfrm>
            <a:off x="835025" y="46038"/>
            <a:ext cx="7651750" cy="1362075"/>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t/>
            </a:r>
            <a:endParaRPr b="0" i="0" sz="4400">
              <a:solidFill>
                <a:schemeClr val="dk1"/>
              </a:solidFill>
              <a:latin typeface="Open Sans"/>
              <a:ea typeface="Open Sans"/>
              <a:cs typeface="Open Sans"/>
              <a:sym typeface="Open Sans"/>
            </a:endParaRPr>
          </a:p>
        </p:txBody>
      </p:sp>
      <p:sp>
        <p:nvSpPr>
          <p:cNvPr id="44" name="Google Shape;4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1"/>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46" name="Google Shape;4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2" type="sldNum"/>
          </p:nvPr>
        </p:nvSpPr>
        <p:spPr>
          <a:xfrm>
            <a:off x="11785600" y="6497638"/>
            <a:ext cx="406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9" name="Shape 49"/>
        <p:cNvGrpSpPr/>
        <p:nvPr/>
      </p:nvGrpSpPr>
      <p:grpSpPr>
        <a:xfrm>
          <a:off x="0" y="0"/>
          <a:ext cx="0" cy="0"/>
          <a:chOff x="0" y="0"/>
          <a:chExt cx="0" cy="0"/>
        </a:xfrm>
      </p:grpSpPr>
      <p:pic>
        <p:nvPicPr>
          <p:cNvPr id="50" name="Google Shape;50;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2"/>
          <p:cNvSpPr txBox="1"/>
          <p:nvPr/>
        </p:nvSpPr>
        <p:spPr>
          <a:xfrm>
            <a:off x="865188" y="1425575"/>
            <a:ext cx="5992812" cy="348932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2000">
              <a:solidFill>
                <a:srgbClr val="9CC2E5"/>
              </a:solidFill>
              <a:latin typeface="Open Sans"/>
              <a:ea typeface="Open Sans"/>
              <a:cs typeface="Open Sans"/>
              <a:sym typeface="Open Sans"/>
            </a:endParaRPr>
          </a:p>
        </p:txBody>
      </p:sp>
      <p:sp>
        <p:nvSpPr>
          <p:cNvPr id="52" name="Google Shape;52;p32"/>
          <p:cNvSpPr txBox="1"/>
          <p:nvPr/>
        </p:nvSpPr>
        <p:spPr>
          <a:xfrm>
            <a:off x="987425" y="198438"/>
            <a:ext cx="10515600" cy="13255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Click to edit Master title style</a:t>
            </a:r>
            <a:endParaRPr b="0" i="0" sz="4400">
              <a:solidFill>
                <a:schemeClr val="dk1"/>
              </a:solidFill>
              <a:latin typeface="Open Sans"/>
              <a:ea typeface="Open Sans"/>
              <a:cs typeface="Open Sans"/>
              <a:sym typeface="Open Sans"/>
            </a:endParaRPr>
          </a:p>
        </p:txBody>
      </p:sp>
      <p:sp>
        <p:nvSpPr>
          <p:cNvPr id="53" name="Google Shape;53;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32"/>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56" name="Google Shape;5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44.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5.png"/><Relationship Id="rId4" Type="http://schemas.openxmlformats.org/officeDocument/2006/relationships/image" Target="../media/image28.png"/><Relationship Id="rId5" Type="http://schemas.openxmlformats.org/officeDocument/2006/relationships/image" Target="../media/image43.png"/><Relationship Id="rId6" Type="http://schemas.openxmlformats.org/officeDocument/2006/relationships/image" Target="../media/image26.png"/><Relationship Id="rId7"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5.png"/><Relationship Id="rId4" Type="http://schemas.openxmlformats.org/officeDocument/2006/relationships/image" Target="../media/image45.png"/><Relationship Id="rId5" Type="http://schemas.openxmlformats.org/officeDocument/2006/relationships/image" Target="../media/image41.png"/><Relationship Id="rId6" Type="http://schemas.openxmlformats.org/officeDocument/2006/relationships/image" Target="../media/image59.png"/><Relationship Id="rId7"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42.png"/><Relationship Id="rId5"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52.png"/><Relationship Id="rId5" Type="http://schemas.openxmlformats.org/officeDocument/2006/relationships/image" Target="../media/image47.png"/></Relationships>
</file>

<file path=ppt/slides/_rels/slide18.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3.png"/><Relationship Id="rId13" Type="http://schemas.openxmlformats.org/officeDocument/2006/relationships/image" Target="../media/image49.png"/><Relationship Id="rId12" Type="http://schemas.openxmlformats.org/officeDocument/2006/relationships/image" Target="../media/image57.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9.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61.jpg"/><Relationship Id="rId6" Type="http://schemas.openxmlformats.org/officeDocument/2006/relationships/hyperlink" Target="https://www.freepik.com/free-photo/construction-site-silhouettes_1243080.htm#query=construction&amp;position=7&amp;from_view=search&amp;track=sph" TargetMode="External"/><Relationship Id="rId7" Type="http://schemas.openxmlformats.org/officeDocument/2006/relationships/image" Target="../media/image63.jpg"/><Relationship Id="rId8" Type="http://schemas.openxmlformats.org/officeDocument/2006/relationships/hyperlink" Target="https://www.freepik.com/free-photo/yellow-excavator-digging-ore-rich-rock-open-pit-mine_17344806.htm#query=mining%20sector&amp;position=34&amp;from_view=search&amp;track=ai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51.png"/><Relationship Id="rId5" Type="http://schemas.openxmlformats.org/officeDocument/2006/relationships/image" Target="../media/image5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0.png"/><Relationship Id="rId4" Type="http://schemas.openxmlformats.org/officeDocument/2006/relationships/image" Target="../media/image19.png"/><Relationship Id="rId5"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62.png"/><Relationship Id="rId5"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3.png"/><Relationship Id="rId4" Type="http://schemas.openxmlformats.org/officeDocument/2006/relationships/image" Target="../media/image55.jpg"/><Relationship Id="rId5"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9.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4.png"/><Relationship Id="rId4" Type="http://schemas.openxmlformats.org/officeDocument/2006/relationships/image" Target="../media/image20.png"/><Relationship Id="rId5" Type="http://schemas.openxmlformats.org/officeDocument/2006/relationships/image" Target="../media/image36.png"/><Relationship Id="rId6"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 picture containing background pattern&#10;&#10;Description automatically generated" id="111" name="Google Shape;111;p1"/>
          <p:cNvPicPr preferRelativeResize="0"/>
          <p:nvPr/>
        </p:nvPicPr>
        <p:blipFill rotWithShape="1">
          <a:blip r:embed="rId3">
            <a:alphaModFix/>
          </a:blip>
          <a:srcRect b="0" l="0" r="0" t="0"/>
          <a:stretch/>
        </p:blipFill>
        <p:spPr>
          <a:xfrm>
            <a:off x="1186" y="2174"/>
            <a:ext cx="12193506" cy="6852602"/>
          </a:xfrm>
          <a:prstGeom prst="rect">
            <a:avLst/>
          </a:prstGeom>
          <a:noFill/>
          <a:ln>
            <a:noFill/>
          </a:ln>
        </p:spPr>
      </p:pic>
      <p:pic>
        <p:nvPicPr>
          <p:cNvPr descr="A picture containing background pattern&#10;&#10;Description automatically generated" id="112" name="Google Shape;112;p1"/>
          <p:cNvPicPr preferRelativeResize="0"/>
          <p:nvPr/>
        </p:nvPicPr>
        <p:blipFill rotWithShape="1">
          <a:blip r:embed="rId3">
            <a:alphaModFix/>
          </a:blip>
          <a:srcRect b="0" l="0" r="0" t="0"/>
          <a:stretch/>
        </p:blipFill>
        <p:spPr>
          <a:xfrm>
            <a:off x="0" y="0"/>
            <a:ext cx="12193506" cy="6852602"/>
          </a:xfrm>
          <a:prstGeom prst="rect">
            <a:avLst/>
          </a:prstGeom>
          <a:noFill/>
          <a:ln>
            <a:noFill/>
          </a:ln>
        </p:spPr>
      </p:pic>
      <p:sp>
        <p:nvSpPr>
          <p:cNvPr id="113" name="Google Shape;113;p1"/>
          <p:cNvSpPr txBox="1"/>
          <p:nvPr/>
        </p:nvSpPr>
        <p:spPr>
          <a:xfrm>
            <a:off x="232182" y="3528409"/>
            <a:ext cx="8393314" cy="280076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chemeClr val="lt1"/>
                </a:solidFill>
                <a:latin typeface="Open Sans ExtraBold"/>
                <a:ea typeface="Open Sans ExtraBold"/>
                <a:cs typeface="Open Sans ExtraBold"/>
                <a:sym typeface="Open Sans ExtraBold"/>
              </a:rPr>
              <a:t>LECTURE 5</a:t>
            </a:r>
            <a:r>
              <a:rPr b="1" i="0" lang="en-GB" sz="4400" u="none" cap="none" strike="noStrike">
                <a:solidFill>
                  <a:schemeClr val="dk1"/>
                </a:solidFill>
                <a:latin typeface="Open Sans ExtraBold"/>
                <a:ea typeface="Open Sans ExtraBold"/>
                <a:cs typeface="Open Sans ExtraBold"/>
                <a:sym typeface="Open Sans ExtraBold"/>
              </a:rPr>
              <a:t> </a:t>
            </a:r>
            <a:br>
              <a:rPr b="1" i="0" lang="en-GB" sz="4400" u="none" cap="none" strike="noStrike">
                <a:solidFill>
                  <a:schemeClr val="dk1"/>
                </a:solidFill>
                <a:latin typeface="Open Sans ExtraBold"/>
                <a:ea typeface="Open Sans ExtraBold"/>
                <a:cs typeface="Open Sans ExtraBold"/>
                <a:sym typeface="Open Sans ExtraBold"/>
              </a:rPr>
            </a:br>
            <a:r>
              <a:rPr b="1" i="0" lang="en-GB" sz="4400" u="none" cap="none" strike="noStrike">
                <a:solidFill>
                  <a:schemeClr val="dk1"/>
                </a:solidFill>
                <a:latin typeface="Open Sans ExtraBold"/>
                <a:ea typeface="Open Sans ExtraBold"/>
                <a:cs typeface="Open Sans ExtraBold"/>
                <a:sym typeface="Open Sans ExtraBold"/>
              </a:rPr>
              <a:t>BASE YEAR RECONSTRUCTION using the INDUSTRY SECTOR EXAMPLE</a:t>
            </a:r>
            <a:endParaRPr b="1" i="0" sz="4400" u="none" cap="none" strike="noStrike">
              <a:solidFill>
                <a:schemeClr val="dk1"/>
              </a:solidFill>
              <a:latin typeface="Open Sans ExtraBold"/>
              <a:ea typeface="Open Sans ExtraBold"/>
              <a:cs typeface="Open Sans ExtraBold"/>
              <a:sym typeface="Open Sans ExtraBold"/>
            </a:endParaRPr>
          </a:p>
        </p:txBody>
      </p:sp>
      <p:sp>
        <p:nvSpPr>
          <p:cNvPr id="114" name="Google Shape;114;p1"/>
          <p:cNvSpPr txBox="1"/>
          <p:nvPr/>
        </p:nvSpPr>
        <p:spPr>
          <a:xfrm>
            <a:off x="8856491"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2.0</a:t>
            </a:r>
            <a:endParaRPr b="0" i="0" sz="1050" u="none" cap="none" strike="noStrike">
              <a:solidFill>
                <a:schemeClr val="lt1"/>
              </a:solidFill>
              <a:latin typeface="Open Sans"/>
              <a:ea typeface="Open Sans"/>
              <a:cs typeface="Open Sans"/>
              <a:sym typeface="Open Sans"/>
            </a:endParaRPr>
          </a:p>
        </p:txBody>
      </p:sp>
      <p:sp>
        <p:nvSpPr>
          <p:cNvPr id="115" name="Google Shape;115;p1"/>
          <p:cNvSpPr txBox="1"/>
          <p:nvPr/>
        </p:nvSpPr>
        <p:spPr>
          <a:xfrm>
            <a:off x="230996" y="2880991"/>
            <a:ext cx="3483373" cy="646331"/>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Open Sans ExtraBold"/>
              <a:buNone/>
            </a:pPr>
            <a:r>
              <a:rPr b="1" i="0" lang="en-GB" sz="1800" u="none" cap="none" strike="noStrike">
                <a:solidFill>
                  <a:schemeClr val="dk1"/>
                </a:solidFill>
                <a:latin typeface="Open Sans ExtraBold"/>
                <a:ea typeface="Open Sans ExtraBold"/>
                <a:cs typeface="Open Sans ExtraBold"/>
                <a:sym typeface="Open Sans ExtraBold"/>
              </a:rPr>
              <a:t>Model for Analysis of Energy Demand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0"/>
          <p:cNvSpPr txBox="1"/>
          <p:nvPr>
            <p:ph type="title"/>
          </p:nvPr>
        </p:nvSpPr>
        <p:spPr>
          <a:xfrm>
            <a:off x="5251985" y="92868"/>
            <a:ext cx="6664569"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5.2 Base Year Reconstruction (2/3)</a:t>
            </a:r>
            <a:endParaRPr/>
          </a:p>
        </p:txBody>
      </p:sp>
      <p:sp>
        <p:nvSpPr>
          <p:cNvPr id="311" name="Google Shape;311;p10"/>
          <p:cNvSpPr/>
          <p:nvPr/>
        </p:nvSpPr>
        <p:spPr>
          <a:xfrm>
            <a:off x="1907548" y="4795204"/>
            <a:ext cx="1570943" cy="66401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312" name="Google Shape;312;p10"/>
          <p:cNvSpPr/>
          <p:nvPr/>
        </p:nvSpPr>
        <p:spPr>
          <a:xfrm>
            <a:off x="1907549" y="5478168"/>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313" name="Google Shape;313;p10"/>
          <p:cNvSpPr/>
          <p:nvPr/>
        </p:nvSpPr>
        <p:spPr>
          <a:xfrm>
            <a:off x="317654" y="4792860"/>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314" name="Google Shape;314;p10"/>
          <p:cNvSpPr/>
          <p:nvPr/>
        </p:nvSpPr>
        <p:spPr>
          <a:xfrm rot="-2343956">
            <a:off x="195270" y="4676282"/>
            <a:ext cx="1763330" cy="1603773"/>
          </a:xfrm>
          <a:custGeom>
            <a:rect b="b" l="l" r="r" t="t"/>
            <a:pathLst>
              <a:path extrusionOk="0" h="120000" w="120000">
                <a:moveTo>
                  <a:pt x="6214" y="36733"/>
                </a:moveTo>
                <a:lnTo>
                  <a:pt x="6214" y="36733"/>
                </a:lnTo>
                <a:cubicBezTo>
                  <a:pt x="10059" y="27332"/>
                  <a:pt x="15853" y="19053"/>
                  <a:pt x="23133" y="12559"/>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0"/>
          <p:cNvSpPr/>
          <p:nvPr/>
        </p:nvSpPr>
        <p:spPr>
          <a:xfrm rot="8546125">
            <a:off x="1843771" y="4722526"/>
            <a:ext cx="1763330" cy="1603774"/>
          </a:xfrm>
          <a:custGeom>
            <a:rect b="b" l="l" r="r" t="t"/>
            <a:pathLst>
              <a:path extrusionOk="0" h="120000" w="120000">
                <a:moveTo>
                  <a:pt x="6214" y="36733"/>
                </a:moveTo>
                <a:lnTo>
                  <a:pt x="6214" y="36733"/>
                </a:lnTo>
                <a:cubicBezTo>
                  <a:pt x="10059" y="27332"/>
                  <a:pt x="15853" y="19053"/>
                  <a:pt x="23133" y="12559"/>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0"/>
          <p:cNvSpPr/>
          <p:nvPr/>
        </p:nvSpPr>
        <p:spPr>
          <a:xfrm rot="-7740072">
            <a:off x="1166740" y="4511736"/>
            <a:ext cx="1603773" cy="1763330"/>
          </a:xfrm>
          <a:custGeom>
            <a:rect b="b" l="l" r="r" t="t"/>
            <a:pathLst>
              <a:path extrusionOk="0" h="120000" w="120000">
                <a:moveTo>
                  <a:pt x="6832" y="33409"/>
                </a:moveTo>
                <a:lnTo>
                  <a:pt x="6832" y="33409"/>
                </a:lnTo>
                <a:cubicBezTo>
                  <a:pt x="11916" y="24902"/>
                  <a:pt x="19189" y="17641"/>
                  <a:pt x="28028" y="12245"/>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0"/>
          <p:cNvSpPr/>
          <p:nvPr/>
        </p:nvSpPr>
        <p:spPr>
          <a:xfrm rot="2987910">
            <a:off x="1069263" y="4658622"/>
            <a:ext cx="1603773" cy="1763330"/>
          </a:xfrm>
          <a:custGeom>
            <a:rect b="b" l="l" r="r" t="t"/>
            <a:pathLst>
              <a:path extrusionOk="0" h="120000" w="120000">
                <a:moveTo>
                  <a:pt x="6832" y="33409"/>
                </a:moveTo>
                <a:lnTo>
                  <a:pt x="6832" y="33409"/>
                </a:lnTo>
                <a:cubicBezTo>
                  <a:pt x="11916" y="24902"/>
                  <a:pt x="19189" y="17641"/>
                  <a:pt x="28028" y="12245"/>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0"/>
          <p:cNvSpPr/>
          <p:nvPr/>
        </p:nvSpPr>
        <p:spPr>
          <a:xfrm>
            <a:off x="317653" y="5471429"/>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pic>
        <p:nvPicPr>
          <p:cNvPr id="319" name="Google Shape;319;p10"/>
          <p:cNvPicPr preferRelativeResize="0"/>
          <p:nvPr/>
        </p:nvPicPr>
        <p:blipFill rotWithShape="1">
          <a:blip r:embed="rId3">
            <a:alphaModFix/>
          </a:blip>
          <a:srcRect b="0" l="0" r="0" t="0"/>
          <a:stretch/>
        </p:blipFill>
        <p:spPr>
          <a:xfrm>
            <a:off x="5366069" y="1702176"/>
            <a:ext cx="5979763" cy="4264515"/>
          </a:xfrm>
          <a:prstGeom prst="rect">
            <a:avLst/>
          </a:prstGeom>
          <a:noFill/>
          <a:ln>
            <a:noFill/>
          </a:ln>
        </p:spPr>
      </p:pic>
      <p:pic>
        <p:nvPicPr>
          <p:cNvPr id="320" name="Google Shape;320;p10"/>
          <p:cNvPicPr preferRelativeResize="0"/>
          <p:nvPr/>
        </p:nvPicPr>
        <p:blipFill rotWithShape="1">
          <a:blip r:embed="rId4">
            <a:alphaModFix/>
          </a:blip>
          <a:srcRect b="0" l="0" r="0" t="0"/>
          <a:stretch/>
        </p:blipFill>
        <p:spPr>
          <a:xfrm>
            <a:off x="626382" y="534197"/>
            <a:ext cx="4343124" cy="3521248"/>
          </a:xfrm>
          <a:prstGeom prst="rect">
            <a:avLst/>
          </a:prstGeom>
          <a:noFill/>
          <a:ln>
            <a:noFill/>
          </a:ln>
        </p:spPr>
      </p:pic>
      <p:cxnSp>
        <p:nvCxnSpPr>
          <p:cNvPr id="321" name="Google Shape;321;p10"/>
          <p:cNvCxnSpPr/>
          <p:nvPr/>
        </p:nvCxnSpPr>
        <p:spPr>
          <a:xfrm flipH="1" rot="-5400000">
            <a:off x="3801955" y="3668272"/>
            <a:ext cx="2195700" cy="932700"/>
          </a:xfrm>
          <a:prstGeom prst="bentConnector3">
            <a:avLst>
              <a:gd fmla="val 100057" name="adj1"/>
            </a:avLst>
          </a:prstGeom>
          <a:noFill/>
          <a:ln cap="flat" cmpd="sng" w="19050">
            <a:solidFill>
              <a:srgbClr val="C00000"/>
            </a:solidFill>
            <a:prstDash val="solid"/>
            <a:miter lim="800000"/>
            <a:headEnd len="sm" w="sm" type="none"/>
            <a:tailEnd len="med" w="med" type="triangle"/>
          </a:ln>
        </p:spPr>
      </p:cxnSp>
      <p:cxnSp>
        <p:nvCxnSpPr>
          <p:cNvPr id="322" name="Google Shape;322;p10"/>
          <p:cNvCxnSpPr/>
          <p:nvPr/>
        </p:nvCxnSpPr>
        <p:spPr>
          <a:xfrm>
            <a:off x="4838868" y="2595418"/>
            <a:ext cx="527201" cy="0"/>
          </a:xfrm>
          <a:prstGeom prst="straightConnector1">
            <a:avLst/>
          </a:prstGeom>
          <a:noFill/>
          <a:ln cap="flat" cmpd="sng" w="19050">
            <a:solidFill>
              <a:schemeClr val="accent4"/>
            </a:solidFill>
            <a:prstDash val="solid"/>
            <a:miter lim="800000"/>
            <a:headEnd len="sm" w="sm" type="none"/>
            <a:tailEnd len="med" w="med" type="triangle"/>
          </a:ln>
        </p:spPr>
      </p:cxnSp>
      <p:cxnSp>
        <p:nvCxnSpPr>
          <p:cNvPr id="323" name="Google Shape;323;p10"/>
          <p:cNvCxnSpPr/>
          <p:nvPr/>
        </p:nvCxnSpPr>
        <p:spPr>
          <a:xfrm>
            <a:off x="2881072" y="3746816"/>
            <a:ext cx="2484997" cy="0"/>
          </a:xfrm>
          <a:prstGeom prst="straightConnector1">
            <a:avLst/>
          </a:prstGeom>
          <a:noFill/>
          <a:ln cap="flat" cmpd="sng" w="19050">
            <a:solidFill>
              <a:schemeClr val="dk1"/>
            </a:solidFill>
            <a:prstDash val="solid"/>
            <a:miter lim="800000"/>
            <a:headEnd len="sm" w="sm" type="none"/>
            <a:tailEnd len="med" w="med" type="triangle"/>
          </a:ln>
        </p:spPr>
      </p:cxnSp>
      <p:cxnSp>
        <p:nvCxnSpPr>
          <p:cNvPr id="324" name="Google Shape;324;p10"/>
          <p:cNvCxnSpPr/>
          <p:nvPr/>
        </p:nvCxnSpPr>
        <p:spPr>
          <a:xfrm flipH="1" rot="-5400000">
            <a:off x="3036293" y="3478973"/>
            <a:ext cx="2745300" cy="1860900"/>
          </a:xfrm>
          <a:prstGeom prst="curvedConnector3">
            <a:avLst>
              <a:gd fmla="val 99119" name="adj1"/>
            </a:avLst>
          </a:prstGeom>
          <a:noFill/>
          <a:ln cap="flat" cmpd="sng" w="19050">
            <a:solidFill>
              <a:srgbClr val="7030A0"/>
            </a:solidFill>
            <a:prstDash val="solid"/>
            <a:miter lim="800000"/>
            <a:headEnd len="sm" w="sm" type="none"/>
            <a:tailEnd len="med" w="med" type="triangle"/>
          </a:ln>
        </p:spPr>
      </p:cxnSp>
      <p:pic>
        <p:nvPicPr>
          <p:cNvPr id="325" name="Google Shape;325;p10"/>
          <p:cNvPicPr preferRelativeResize="0"/>
          <p:nvPr/>
        </p:nvPicPr>
        <p:blipFill rotWithShape="1">
          <a:blip r:embed="rId5">
            <a:alphaModFix/>
          </a:blip>
          <a:srcRect b="0" l="0" r="0" t="0"/>
          <a:stretch/>
        </p:blipFill>
        <p:spPr>
          <a:xfrm>
            <a:off x="10995973" y="589974"/>
            <a:ext cx="699717" cy="699717"/>
          </a:xfrm>
          <a:prstGeom prst="rect">
            <a:avLst/>
          </a:prstGeom>
          <a:noFill/>
          <a:ln cap="flat" cmpd="sng" w="9525">
            <a:solidFill>
              <a:srgbClr val="000000"/>
            </a:solidFill>
            <a:prstDash val="solid"/>
            <a:round/>
            <a:headEnd len="sm" w="sm" type="none"/>
            <a:tailEnd len="sm" w="sm" type="none"/>
          </a:ln>
        </p:spPr>
      </p:pic>
      <p:sp>
        <p:nvSpPr>
          <p:cNvPr id="326" name="Google Shape;326;p10"/>
          <p:cNvSpPr txBox="1"/>
          <p:nvPr/>
        </p:nvSpPr>
        <p:spPr>
          <a:xfrm>
            <a:off x="5251985" y="1289691"/>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5.2.3. Calculate MAED Input Data for the Base Year</a:t>
            </a:r>
            <a:endParaRPr b="0" i="0" sz="1800" u="none" cap="none" strike="noStrike">
              <a:solidFill>
                <a:schemeClr val="dk1"/>
              </a:solidFill>
              <a:latin typeface="Open Sans"/>
              <a:ea typeface="Open Sans"/>
              <a:cs typeface="Open Sans"/>
              <a:sym typeface="Open Sans"/>
            </a:endParaRPr>
          </a:p>
        </p:txBody>
      </p:sp>
      <p:sp>
        <p:nvSpPr>
          <p:cNvPr id="327" name="Google Shape;327;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txBox="1"/>
          <p:nvPr>
            <p:ph type="title"/>
          </p:nvPr>
        </p:nvSpPr>
        <p:spPr>
          <a:xfrm>
            <a:off x="1915333" y="122221"/>
            <a:ext cx="579120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5.2 Base Year Reconstruction (2/3)</a:t>
            </a:r>
            <a:endParaRPr/>
          </a:p>
        </p:txBody>
      </p:sp>
      <p:sp>
        <p:nvSpPr>
          <p:cNvPr id="334" name="Google Shape;334;p11"/>
          <p:cNvSpPr/>
          <p:nvPr/>
        </p:nvSpPr>
        <p:spPr>
          <a:xfrm>
            <a:off x="9920528" y="240064"/>
            <a:ext cx="1570943" cy="66401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335" name="Google Shape;335;p11"/>
          <p:cNvSpPr/>
          <p:nvPr/>
        </p:nvSpPr>
        <p:spPr>
          <a:xfrm>
            <a:off x="9914597" y="961365"/>
            <a:ext cx="1570943" cy="669808"/>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336" name="Google Shape;336;p11"/>
          <p:cNvSpPr/>
          <p:nvPr/>
        </p:nvSpPr>
        <p:spPr>
          <a:xfrm>
            <a:off x="8250603" y="225641"/>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337" name="Google Shape;337;p11"/>
          <p:cNvSpPr/>
          <p:nvPr/>
        </p:nvSpPr>
        <p:spPr>
          <a:xfrm rot="-2343956">
            <a:off x="8167653" y="69253"/>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11"/>
          <p:cNvSpPr/>
          <p:nvPr/>
        </p:nvSpPr>
        <p:spPr>
          <a:xfrm rot="8546125">
            <a:off x="9824334" y="7989"/>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1"/>
          <p:cNvSpPr/>
          <p:nvPr/>
        </p:nvSpPr>
        <p:spPr>
          <a:xfrm rot="-7740072">
            <a:off x="8943313" y="6940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1"/>
          <p:cNvSpPr/>
          <p:nvPr/>
        </p:nvSpPr>
        <p:spPr>
          <a:xfrm rot="2987910">
            <a:off x="8992824" y="8230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1"/>
          <p:cNvSpPr/>
          <p:nvPr/>
        </p:nvSpPr>
        <p:spPr>
          <a:xfrm>
            <a:off x="8246961" y="950918"/>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pic>
        <p:nvPicPr>
          <p:cNvPr id="342" name="Google Shape;342;p11"/>
          <p:cNvPicPr preferRelativeResize="0"/>
          <p:nvPr/>
        </p:nvPicPr>
        <p:blipFill rotWithShape="1">
          <a:blip r:embed="rId3">
            <a:alphaModFix/>
          </a:blip>
          <a:srcRect b="0" l="0" r="0" t="0"/>
          <a:stretch/>
        </p:blipFill>
        <p:spPr>
          <a:xfrm>
            <a:off x="938651" y="289367"/>
            <a:ext cx="991272" cy="991272"/>
          </a:xfrm>
          <a:prstGeom prst="rect">
            <a:avLst/>
          </a:prstGeom>
          <a:noFill/>
          <a:ln cap="flat" cmpd="sng" w="9525">
            <a:solidFill>
              <a:srgbClr val="000000"/>
            </a:solidFill>
            <a:prstDash val="solid"/>
            <a:round/>
            <a:headEnd len="sm" w="sm" type="none"/>
            <a:tailEnd len="sm" w="sm" type="none"/>
          </a:ln>
        </p:spPr>
      </p:pic>
      <p:pic>
        <p:nvPicPr>
          <p:cNvPr id="343" name="Google Shape;343;p11"/>
          <p:cNvPicPr preferRelativeResize="0"/>
          <p:nvPr/>
        </p:nvPicPr>
        <p:blipFill rotWithShape="1">
          <a:blip r:embed="rId4">
            <a:alphaModFix/>
          </a:blip>
          <a:srcRect b="0" l="0" r="0" t="0"/>
          <a:stretch/>
        </p:blipFill>
        <p:spPr>
          <a:xfrm>
            <a:off x="1473979" y="1905359"/>
            <a:ext cx="5559644" cy="4365987"/>
          </a:xfrm>
          <a:prstGeom prst="rect">
            <a:avLst/>
          </a:prstGeom>
          <a:noFill/>
          <a:ln>
            <a:noFill/>
          </a:ln>
        </p:spPr>
      </p:pic>
      <p:sp>
        <p:nvSpPr>
          <p:cNvPr id="344" name="Google Shape;344;p11"/>
          <p:cNvSpPr/>
          <p:nvPr/>
        </p:nvSpPr>
        <p:spPr>
          <a:xfrm>
            <a:off x="5246256" y="3018816"/>
            <a:ext cx="1874982" cy="3377154"/>
          </a:xfrm>
          <a:prstGeom prst="rect">
            <a:avLst/>
          </a:prstGeom>
          <a:noFill/>
          <a:ln cap="flat" cmpd="sng" w="381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1"/>
          <p:cNvSpPr txBox="1"/>
          <p:nvPr/>
        </p:nvSpPr>
        <p:spPr>
          <a:xfrm rot="-5400000">
            <a:off x="-1056008" y="3903688"/>
            <a:ext cx="4365989" cy="369332"/>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Agriculture MAED Input Data</a:t>
            </a:r>
            <a:endParaRPr/>
          </a:p>
        </p:txBody>
      </p:sp>
      <p:sp>
        <p:nvSpPr>
          <p:cNvPr id="346" name="Google Shape;346;p11"/>
          <p:cNvSpPr/>
          <p:nvPr/>
        </p:nvSpPr>
        <p:spPr>
          <a:xfrm>
            <a:off x="7103200" y="4365647"/>
            <a:ext cx="585295" cy="341746"/>
          </a:xfrm>
          <a:prstGeom prst="rightArrow">
            <a:avLst>
              <a:gd fmla="val 50000" name="adj1"/>
              <a:gd fmla="val 50000" name="adj2"/>
            </a:avLst>
          </a:prstGeom>
          <a:solidFill>
            <a:srgbClr val="002060"/>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1"/>
          <p:cNvSpPr txBox="1"/>
          <p:nvPr/>
        </p:nvSpPr>
        <p:spPr>
          <a:xfrm>
            <a:off x="7758072" y="4326744"/>
            <a:ext cx="3862652" cy="369332"/>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We still need to calculate these data</a:t>
            </a:r>
            <a:endParaRPr/>
          </a:p>
        </p:txBody>
      </p:sp>
      <p:sp>
        <p:nvSpPr>
          <p:cNvPr id="348" name="Google Shape;348;p11"/>
          <p:cNvSpPr txBox="1"/>
          <p:nvPr/>
        </p:nvSpPr>
        <p:spPr>
          <a:xfrm>
            <a:off x="845861" y="1309427"/>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5.2.4. Calculate MAED Input Data for the Base Year</a:t>
            </a:r>
            <a:endParaRPr b="0" i="0" sz="1800" u="none" cap="none" strike="noStrike">
              <a:solidFill>
                <a:schemeClr val="dk1"/>
              </a:solidFill>
              <a:latin typeface="Open Sans"/>
              <a:ea typeface="Open Sans"/>
              <a:cs typeface="Open Sans"/>
              <a:sym typeface="Open Sans"/>
            </a:endParaRPr>
          </a:p>
        </p:txBody>
      </p:sp>
      <p:sp>
        <p:nvSpPr>
          <p:cNvPr id="349" name="Google Shape;349;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2"/>
          <p:cNvSpPr txBox="1"/>
          <p:nvPr>
            <p:ph type="title"/>
          </p:nvPr>
        </p:nvSpPr>
        <p:spPr>
          <a:xfrm>
            <a:off x="1915333" y="122221"/>
            <a:ext cx="579120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5.2 Base Year Reconstruction (2/3)</a:t>
            </a:r>
            <a:endParaRPr/>
          </a:p>
        </p:txBody>
      </p:sp>
      <p:sp>
        <p:nvSpPr>
          <p:cNvPr id="355" name="Google Shape;355;p12"/>
          <p:cNvSpPr/>
          <p:nvPr/>
        </p:nvSpPr>
        <p:spPr>
          <a:xfrm>
            <a:off x="9920528" y="240064"/>
            <a:ext cx="1570943" cy="66401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356" name="Google Shape;356;p12"/>
          <p:cNvSpPr/>
          <p:nvPr/>
        </p:nvSpPr>
        <p:spPr>
          <a:xfrm>
            <a:off x="9914597" y="961365"/>
            <a:ext cx="1570943" cy="669808"/>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357" name="Google Shape;357;p12"/>
          <p:cNvSpPr/>
          <p:nvPr/>
        </p:nvSpPr>
        <p:spPr>
          <a:xfrm>
            <a:off x="8250603" y="225641"/>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358" name="Google Shape;358;p12"/>
          <p:cNvSpPr/>
          <p:nvPr/>
        </p:nvSpPr>
        <p:spPr>
          <a:xfrm rot="-2343956">
            <a:off x="8167653" y="69253"/>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12"/>
          <p:cNvSpPr/>
          <p:nvPr/>
        </p:nvSpPr>
        <p:spPr>
          <a:xfrm rot="8546125">
            <a:off x="9824334" y="7989"/>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12"/>
          <p:cNvSpPr/>
          <p:nvPr/>
        </p:nvSpPr>
        <p:spPr>
          <a:xfrm rot="-7740072">
            <a:off x="8943313" y="6940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12"/>
          <p:cNvSpPr/>
          <p:nvPr/>
        </p:nvSpPr>
        <p:spPr>
          <a:xfrm rot="2987910">
            <a:off x="8992824" y="8230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12"/>
          <p:cNvSpPr/>
          <p:nvPr/>
        </p:nvSpPr>
        <p:spPr>
          <a:xfrm>
            <a:off x="8246961" y="950918"/>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pic>
        <p:nvPicPr>
          <p:cNvPr id="363" name="Google Shape;363;p12"/>
          <p:cNvPicPr preferRelativeResize="0"/>
          <p:nvPr/>
        </p:nvPicPr>
        <p:blipFill rotWithShape="1">
          <a:blip r:embed="rId3">
            <a:alphaModFix/>
          </a:blip>
          <a:srcRect b="0" l="0" r="0" t="0"/>
          <a:stretch/>
        </p:blipFill>
        <p:spPr>
          <a:xfrm>
            <a:off x="938651" y="289367"/>
            <a:ext cx="991272" cy="991272"/>
          </a:xfrm>
          <a:prstGeom prst="rect">
            <a:avLst/>
          </a:prstGeom>
          <a:noFill/>
          <a:ln cap="flat" cmpd="sng" w="9525">
            <a:solidFill>
              <a:srgbClr val="000000"/>
            </a:solidFill>
            <a:prstDash val="solid"/>
            <a:round/>
            <a:headEnd len="sm" w="sm" type="none"/>
            <a:tailEnd len="sm" w="sm" type="none"/>
          </a:ln>
        </p:spPr>
      </p:pic>
      <p:sp>
        <p:nvSpPr>
          <p:cNvPr id="364" name="Google Shape;364;p12"/>
          <p:cNvSpPr txBox="1"/>
          <p:nvPr/>
        </p:nvSpPr>
        <p:spPr>
          <a:xfrm rot="-5400000">
            <a:off x="-592344" y="3593485"/>
            <a:ext cx="3438662" cy="369332"/>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Agriculture MAED Input Data</a:t>
            </a:r>
            <a:endParaRPr/>
          </a:p>
        </p:txBody>
      </p:sp>
      <p:sp>
        <p:nvSpPr>
          <p:cNvPr id="365" name="Google Shape;365;p12"/>
          <p:cNvSpPr/>
          <p:nvPr/>
        </p:nvSpPr>
        <p:spPr>
          <a:xfrm>
            <a:off x="7999648" y="3595504"/>
            <a:ext cx="585295" cy="341746"/>
          </a:xfrm>
          <a:prstGeom prst="rightArrow">
            <a:avLst>
              <a:gd fmla="val 50000" name="adj1"/>
              <a:gd fmla="val 50000" name="adj2"/>
            </a:avLst>
          </a:prstGeom>
          <a:solidFill>
            <a:srgbClr val="002060"/>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12"/>
          <p:cNvSpPr txBox="1"/>
          <p:nvPr/>
        </p:nvSpPr>
        <p:spPr>
          <a:xfrm>
            <a:off x="8773112" y="2231003"/>
            <a:ext cx="2721106" cy="3139321"/>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We have calculated percentages of the original data for: </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 </a:t>
            </a:r>
            <a:r>
              <a:rPr b="1" lang="en-GB" sz="1800">
                <a:solidFill>
                  <a:srgbClr val="757070"/>
                </a:solidFill>
                <a:latin typeface="Calibri"/>
                <a:ea typeface="Calibri"/>
                <a:cs typeface="Calibri"/>
                <a:sym typeface="Calibri"/>
              </a:rPr>
              <a:t>Penetration of Energy Forms in ACM - Agriculture</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 </a:t>
            </a:r>
            <a:r>
              <a:rPr b="1" lang="en-GB" sz="1800">
                <a:solidFill>
                  <a:schemeClr val="accent2"/>
                </a:solidFill>
                <a:latin typeface="Calibri"/>
                <a:ea typeface="Calibri"/>
                <a:cs typeface="Calibri"/>
                <a:sym typeface="Calibri"/>
              </a:rPr>
              <a:t>Efficiencies in ACM - Agriculture</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 The data are now ready to be input in MAED. </a:t>
            </a:r>
            <a:endParaRPr/>
          </a:p>
        </p:txBody>
      </p:sp>
      <p:pic>
        <p:nvPicPr>
          <p:cNvPr id="367" name="Google Shape;367;p12"/>
          <p:cNvPicPr preferRelativeResize="0"/>
          <p:nvPr/>
        </p:nvPicPr>
        <p:blipFill rotWithShape="1">
          <a:blip r:embed="rId4">
            <a:alphaModFix/>
          </a:blip>
          <a:srcRect b="0" l="0" r="0" t="0"/>
          <a:stretch/>
        </p:blipFill>
        <p:spPr>
          <a:xfrm>
            <a:off x="1330595" y="2058821"/>
            <a:ext cx="6603441" cy="1672669"/>
          </a:xfrm>
          <a:prstGeom prst="rect">
            <a:avLst/>
          </a:prstGeom>
          <a:noFill/>
          <a:ln>
            <a:noFill/>
          </a:ln>
        </p:spPr>
      </p:pic>
      <p:pic>
        <p:nvPicPr>
          <p:cNvPr id="368" name="Google Shape;368;p12"/>
          <p:cNvPicPr preferRelativeResize="0"/>
          <p:nvPr/>
        </p:nvPicPr>
        <p:blipFill rotWithShape="1">
          <a:blip r:embed="rId5">
            <a:alphaModFix/>
          </a:blip>
          <a:srcRect b="0" l="0" r="0" t="0"/>
          <a:stretch/>
        </p:blipFill>
        <p:spPr>
          <a:xfrm>
            <a:off x="1330595" y="3836321"/>
            <a:ext cx="6603441" cy="1661160"/>
          </a:xfrm>
          <a:prstGeom prst="rect">
            <a:avLst/>
          </a:prstGeom>
          <a:noFill/>
          <a:ln>
            <a:noFill/>
          </a:ln>
        </p:spPr>
      </p:pic>
      <p:sp>
        <p:nvSpPr>
          <p:cNvPr id="369" name="Google Shape;369;p12"/>
          <p:cNvSpPr/>
          <p:nvPr/>
        </p:nvSpPr>
        <p:spPr>
          <a:xfrm>
            <a:off x="5190835" y="1953990"/>
            <a:ext cx="2790254" cy="3624774"/>
          </a:xfrm>
          <a:prstGeom prst="rect">
            <a:avLst/>
          </a:prstGeom>
          <a:noFill/>
          <a:ln cap="flat" cmpd="sng" w="381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2"/>
          <p:cNvSpPr txBox="1"/>
          <p:nvPr/>
        </p:nvSpPr>
        <p:spPr>
          <a:xfrm>
            <a:off x="845861" y="1306532"/>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5.2.5. Calculate MAED Input Data for the Base Year</a:t>
            </a:r>
            <a:endParaRPr b="0" i="0" sz="1800" u="none" cap="none" strike="noStrike">
              <a:solidFill>
                <a:schemeClr val="dk1"/>
              </a:solidFill>
              <a:latin typeface="Open Sans"/>
              <a:ea typeface="Open Sans"/>
              <a:cs typeface="Open Sans"/>
              <a:sym typeface="Open Sans"/>
            </a:endParaRPr>
          </a:p>
        </p:txBody>
      </p:sp>
      <p:sp>
        <p:nvSpPr>
          <p:cNvPr id="371" name="Google Shape;371;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3"/>
          <p:cNvSpPr txBox="1"/>
          <p:nvPr>
            <p:ph type="title"/>
          </p:nvPr>
        </p:nvSpPr>
        <p:spPr>
          <a:xfrm>
            <a:off x="1915333" y="122221"/>
            <a:ext cx="579120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5.2 Base Year Reconstruction (2/3)</a:t>
            </a:r>
            <a:endParaRPr/>
          </a:p>
        </p:txBody>
      </p:sp>
      <p:sp>
        <p:nvSpPr>
          <p:cNvPr id="378" name="Google Shape;378;p13"/>
          <p:cNvSpPr/>
          <p:nvPr/>
        </p:nvSpPr>
        <p:spPr>
          <a:xfrm>
            <a:off x="9920528" y="240064"/>
            <a:ext cx="1570943" cy="66401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379" name="Google Shape;379;p13"/>
          <p:cNvSpPr/>
          <p:nvPr/>
        </p:nvSpPr>
        <p:spPr>
          <a:xfrm>
            <a:off x="9914597" y="961365"/>
            <a:ext cx="1570943" cy="669808"/>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380" name="Google Shape;380;p13"/>
          <p:cNvSpPr/>
          <p:nvPr/>
        </p:nvSpPr>
        <p:spPr>
          <a:xfrm>
            <a:off x="8250603" y="225641"/>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381" name="Google Shape;381;p13"/>
          <p:cNvSpPr/>
          <p:nvPr/>
        </p:nvSpPr>
        <p:spPr>
          <a:xfrm rot="-2343956">
            <a:off x="8167653" y="69253"/>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13"/>
          <p:cNvSpPr/>
          <p:nvPr/>
        </p:nvSpPr>
        <p:spPr>
          <a:xfrm rot="8546125">
            <a:off x="9824334" y="7989"/>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13"/>
          <p:cNvSpPr/>
          <p:nvPr/>
        </p:nvSpPr>
        <p:spPr>
          <a:xfrm rot="-7740072">
            <a:off x="8943313" y="6940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3"/>
          <p:cNvSpPr/>
          <p:nvPr/>
        </p:nvSpPr>
        <p:spPr>
          <a:xfrm rot="2987910">
            <a:off x="8992824" y="8230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3"/>
          <p:cNvSpPr/>
          <p:nvPr/>
        </p:nvSpPr>
        <p:spPr>
          <a:xfrm>
            <a:off x="8246961" y="950918"/>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pic>
        <p:nvPicPr>
          <p:cNvPr id="386" name="Google Shape;386;p13"/>
          <p:cNvPicPr preferRelativeResize="0"/>
          <p:nvPr/>
        </p:nvPicPr>
        <p:blipFill rotWithShape="1">
          <a:blip r:embed="rId3">
            <a:alphaModFix/>
          </a:blip>
          <a:srcRect b="0" l="0" r="0" t="0"/>
          <a:stretch/>
        </p:blipFill>
        <p:spPr>
          <a:xfrm>
            <a:off x="938651" y="289367"/>
            <a:ext cx="991272" cy="991272"/>
          </a:xfrm>
          <a:prstGeom prst="rect">
            <a:avLst/>
          </a:prstGeom>
          <a:noFill/>
          <a:ln cap="flat" cmpd="sng" w="9525">
            <a:solidFill>
              <a:srgbClr val="000000"/>
            </a:solidFill>
            <a:prstDash val="solid"/>
            <a:round/>
            <a:headEnd len="sm" w="sm" type="none"/>
            <a:tailEnd len="sm" w="sm" type="none"/>
          </a:ln>
        </p:spPr>
      </p:pic>
      <p:sp>
        <p:nvSpPr>
          <p:cNvPr id="387" name="Google Shape;387;p13"/>
          <p:cNvSpPr txBox="1"/>
          <p:nvPr/>
        </p:nvSpPr>
        <p:spPr>
          <a:xfrm rot="-5400000">
            <a:off x="772720" y="2431636"/>
            <a:ext cx="1237899" cy="923330"/>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Agriculture MAED Input Data</a:t>
            </a:r>
            <a:endParaRPr/>
          </a:p>
        </p:txBody>
      </p:sp>
      <p:pic>
        <p:nvPicPr>
          <p:cNvPr id="388" name="Google Shape;388;p13"/>
          <p:cNvPicPr preferRelativeResize="0"/>
          <p:nvPr/>
        </p:nvPicPr>
        <p:blipFill rotWithShape="1">
          <a:blip r:embed="rId4">
            <a:alphaModFix/>
          </a:blip>
          <a:srcRect b="0" l="0" r="0" t="0"/>
          <a:stretch/>
        </p:blipFill>
        <p:spPr>
          <a:xfrm>
            <a:off x="1929923" y="2274352"/>
            <a:ext cx="5798942" cy="1237899"/>
          </a:xfrm>
          <a:prstGeom prst="rect">
            <a:avLst/>
          </a:prstGeom>
          <a:noFill/>
          <a:ln>
            <a:noFill/>
          </a:ln>
        </p:spPr>
      </p:pic>
      <p:sp>
        <p:nvSpPr>
          <p:cNvPr id="389" name="Google Shape;389;p13"/>
          <p:cNvSpPr txBox="1"/>
          <p:nvPr/>
        </p:nvSpPr>
        <p:spPr>
          <a:xfrm>
            <a:off x="6709480" y="4662719"/>
            <a:ext cx="206231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C00000"/>
                </a:solidFill>
                <a:latin typeface="Calibri"/>
                <a:ea typeface="Calibri"/>
                <a:cs typeface="Calibri"/>
                <a:sym typeface="Calibri"/>
              </a:rPr>
              <a:t>Sectoral Shares of GDP for Agriculture</a:t>
            </a:r>
            <a:endParaRPr/>
          </a:p>
        </p:txBody>
      </p:sp>
      <p:cxnSp>
        <p:nvCxnSpPr>
          <p:cNvPr id="390" name="Google Shape;390;p13"/>
          <p:cNvCxnSpPr/>
          <p:nvPr/>
        </p:nvCxnSpPr>
        <p:spPr>
          <a:xfrm>
            <a:off x="6700244" y="5355216"/>
            <a:ext cx="2062314" cy="0"/>
          </a:xfrm>
          <a:prstGeom prst="straightConnector1">
            <a:avLst/>
          </a:prstGeom>
          <a:noFill/>
          <a:ln cap="flat" cmpd="sng" w="28575">
            <a:solidFill>
              <a:srgbClr val="C00000"/>
            </a:solidFill>
            <a:prstDash val="solid"/>
            <a:miter lim="800000"/>
            <a:headEnd len="sm" w="sm" type="none"/>
            <a:tailEnd len="sm" w="sm" type="none"/>
          </a:ln>
        </p:spPr>
      </p:cxnSp>
      <p:sp>
        <p:nvSpPr>
          <p:cNvPr id="391" name="Google Shape;391;p13"/>
          <p:cNvSpPr txBox="1"/>
          <p:nvPr/>
        </p:nvSpPr>
        <p:spPr>
          <a:xfrm>
            <a:off x="6871338" y="5355216"/>
            <a:ext cx="178261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C00000"/>
                </a:solidFill>
                <a:latin typeface="Calibri"/>
                <a:ea typeface="Calibri"/>
                <a:cs typeface="Calibri"/>
                <a:sym typeface="Calibri"/>
              </a:rPr>
              <a:t>Total GDP</a:t>
            </a:r>
            <a:endParaRPr/>
          </a:p>
        </p:txBody>
      </p:sp>
      <p:sp>
        <p:nvSpPr>
          <p:cNvPr id="392" name="Google Shape;392;p13"/>
          <p:cNvSpPr txBox="1"/>
          <p:nvPr/>
        </p:nvSpPr>
        <p:spPr>
          <a:xfrm>
            <a:off x="9512231" y="4772520"/>
            <a:ext cx="183984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C00000"/>
                </a:solidFill>
                <a:latin typeface="Calibri"/>
                <a:ea typeface="Calibri"/>
                <a:cs typeface="Calibri"/>
                <a:sym typeface="Calibri"/>
              </a:rPr>
              <a:t>Sectoral Shares of GDP for Agriculture (%)</a:t>
            </a:r>
            <a:endParaRPr/>
          </a:p>
        </p:txBody>
      </p:sp>
      <p:sp>
        <p:nvSpPr>
          <p:cNvPr id="393" name="Google Shape;393;p13"/>
          <p:cNvSpPr txBox="1"/>
          <p:nvPr/>
        </p:nvSpPr>
        <p:spPr>
          <a:xfrm>
            <a:off x="8803010" y="5062828"/>
            <a:ext cx="36945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C00000"/>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cxnSp>
        <p:nvCxnSpPr>
          <p:cNvPr id="394" name="Google Shape;394;p13"/>
          <p:cNvCxnSpPr/>
          <p:nvPr/>
        </p:nvCxnSpPr>
        <p:spPr>
          <a:xfrm rot="10800000">
            <a:off x="7743658" y="3330128"/>
            <a:ext cx="2327579" cy="1442392"/>
          </a:xfrm>
          <a:prstGeom prst="straightConnector1">
            <a:avLst/>
          </a:prstGeom>
          <a:noFill/>
          <a:ln cap="flat" cmpd="sng" w="9525">
            <a:solidFill>
              <a:schemeClr val="dk1"/>
            </a:solidFill>
            <a:prstDash val="solid"/>
            <a:miter lim="800000"/>
            <a:headEnd len="sm" w="sm" type="none"/>
            <a:tailEnd len="med" w="med" type="triangle"/>
          </a:ln>
        </p:spPr>
      </p:cxnSp>
      <p:sp>
        <p:nvSpPr>
          <p:cNvPr id="395" name="Google Shape;395;p13"/>
          <p:cNvSpPr txBox="1"/>
          <p:nvPr/>
        </p:nvSpPr>
        <p:spPr>
          <a:xfrm rot="-5400000">
            <a:off x="905525" y="4713183"/>
            <a:ext cx="1237899" cy="646331"/>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Agriculture Raw Data</a:t>
            </a:r>
            <a:endParaRPr/>
          </a:p>
        </p:txBody>
      </p:sp>
      <p:cxnSp>
        <p:nvCxnSpPr>
          <p:cNvPr id="396" name="Google Shape;396;p13"/>
          <p:cNvCxnSpPr>
            <a:endCxn id="389" idx="1"/>
          </p:cNvCxnSpPr>
          <p:nvPr/>
        </p:nvCxnSpPr>
        <p:spPr>
          <a:xfrm flipH="1" rot="10800000">
            <a:off x="6222580" y="4985885"/>
            <a:ext cx="486900" cy="207600"/>
          </a:xfrm>
          <a:prstGeom prst="straightConnector1">
            <a:avLst/>
          </a:prstGeom>
          <a:noFill/>
          <a:ln cap="flat" cmpd="sng" w="9525">
            <a:solidFill>
              <a:schemeClr val="dk1"/>
            </a:solidFill>
            <a:prstDash val="solid"/>
            <a:miter lim="800000"/>
            <a:headEnd len="sm" w="sm" type="none"/>
            <a:tailEnd len="med" w="med" type="triangle"/>
          </a:ln>
        </p:spPr>
      </p:cxnSp>
      <p:cxnSp>
        <p:nvCxnSpPr>
          <p:cNvPr id="397" name="Google Shape;397;p13"/>
          <p:cNvCxnSpPr>
            <a:endCxn id="391" idx="1"/>
          </p:cNvCxnSpPr>
          <p:nvPr/>
        </p:nvCxnSpPr>
        <p:spPr>
          <a:xfrm>
            <a:off x="6263238" y="5470582"/>
            <a:ext cx="608100" cy="69300"/>
          </a:xfrm>
          <a:prstGeom prst="straightConnector1">
            <a:avLst/>
          </a:prstGeom>
          <a:noFill/>
          <a:ln cap="flat" cmpd="sng" w="9525">
            <a:solidFill>
              <a:schemeClr val="dk1"/>
            </a:solidFill>
            <a:prstDash val="solid"/>
            <a:miter lim="800000"/>
            <a:headEnd len="sm" w="sm" type="none"/>
            <a:tailEnd len="med" w="med" type="triangle"/>
          </a:ln>
        </p:spPr>
      </p:cxnSp>
      <p:sp>
        <p:nvSpPr>
          <p:cNvPr id="398" name="Google Shape;398;p13"/>
          <p:cNvSpPr txBox="1"/>
          <p:nvPr/>
        </p:nvSpPr>
        <p:spPr>
          <a:xfrm>
            <a:off x="9122256" y="5157103"/>
            <a:ext cx="6956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C00000"/>
                </a:solidFill>
                <a:latin typeface="Calibri"/>
                <a:ea typeface="Calibri"/>
                <a:cs typeface="Calibri"/>
                <a:sym typeface="Calibri"/>
              </a:rPr>
              <a:t>10</a:t>
            </a:r>
            <a:r>
              <a:rPr lang="en-GB" sz="2000">
                <a:solidFill>
                  <a:schemeClr val="dk1"/>
                </a:solidFill>
                <a:latin typeface="Calibri"/>
                <a:ea typeface="Calibri"/>
                <a:cs typeface="Calibri"/>
                <a:sym typeface="Calibri"/>
              </a:rPr>
              <a:t> </a:t>
            </a:r>
            <a:endParaRPr/>
          </a:p>
        </p:txBody>
      </p:sp>
      <p:sp>
        <p:nvSpPr>
          <p:cNvPr id="399" name="Google Shape;399;p13"/>
          <p:cNvSpPr txBox="1"/>
          <p:nvPr/>
        </p:nvSpPr>
        <p:spPr>
          <a:xfrm>
            <a:off x="845861" y="1363374"/>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5.2.6. Calculate MAED Input Data for the Base Year</a:t>
            </a:r>
            <a:endParaRPr b="0" i="0" sz="1800" u="none" cap="none" strike="noStrike">
              <a:solidFill>
                <a:schemeClr val="dk1"/>
              </a:solidFill>
              <a:latin typeface="Open Sans"/>
              <a:ea typeface="Open Sans"/>
              <a:cs typeface="Open Sans"/>
              <a:sym typeface="Open Sans"/>
            </a:endParaRPr>
          </a:p>
        </p:txBody>
      </p:sp>
      <p:sp>
        <p:nvSpPr>
          <p:cNvPr id="400" name="Google Shape;400;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401" name="Google Shape;401;p13"/>
          <p:cNvPicPr preferRelativeResize="0"/>
          <p:nvPr/>
        </p:nvPicPr>
        <p:blipFill rotWithShape="1">
          <a:blip r:embed="rId5">
            <a:alphaModFix/>
          </a:blip>
          <a:srcRect b="0" l="0" r="0" t="0"/>
          <a:stretch/>
        </p:blipFill>
        <p:spPr>
          <a:xfrm>
            <a:off x="1941909" y="4481991"/>
            <a:ext cx="4141988" cy="11087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4"/>
          <p:cNvSpPr txBox="1"/>
          <p:nvPr>
            <p:ph idx="1" type="body"/>
          </p:nvPr>
        </p:nvSpPr>
        <p:spPr>
          <a:xfrm>
            <a:off x="381290" y="1133834"/>
            <a:ext cx="7398101" cy="697227"/>
          </a:xfrm>
          <a:prstGeom prst="rect">
            <a:avLst/>
          </a:prstGeom>
          <a:noFill/>
          <a:ln>
            <a:noFill/>
          </a:ln>
        </p:spPr>
        <p:txBody>
          <a:bodyPr anchorCtr="0" anchor="t" bIns="91425" lIns="91425" spcFirstLastPara="1" rIns="91425" wrap="square" tIns="91425">
            <a:noAutofit/>
          </a:bodyPr>
          <a:lstStyle/>
          <a:p>
            <a:pPr indent="0" lvl="6" marL="0" rtl="0" algn="l">
              <a:lnSpc>
                <a:spcPct val="120000"/>
              </a:lnSpc>
              <a:spcBef>
                <a:spcPts val="500"/>
              </a:spcBef>
              <a:spcAft>
                <a:spcPts val="1200"/>
              </a:spcAft>
              <a:buClr>
                <a:srgbClr val="333333"/>
              </a:buClr>
              <a:buSzPts val="1300"/>
              <a:buNone/>
            </a:pPr>
            <a:r>
              <a:rPr b="1" lang="en-GB" sz="1600">
                <a:solidFill>
                  <a:srgbClr val="9CC2E5"/>
                </a:solidFill>
                <a:latin typeface="Open Sans"/>
                <a:ea typeface="Open Sans"/>
                <a:cs typeface="Open Sans"/>
                <a:sym typeface="Open Sans"/>
              </a:rPr>
              <a:t>5.3.1. How does MAED calculate the Final Energy Demands for the various energy sources? What happens inside the MAED model?</a:t>
            </a:r>
            <a:endParaRPr/>
          </a:p>
        </p:txBody>
      </p:sp>
      <p:sp>
        <p:nvSpPr>
          <p:cNvPr id="407" name="Google Shape;407;p14"/>
          <p:cNvSpPr txBox="1"/>
          <p:nvPr>
            <p:ph type="title"/>
          </p:nvPr>
        </p:nvSpPr>
        <p:spPr>
          <a:xfrm>
            <a:off x="320591" y="555490"/>
            <a:ext cx="7020118" cy="843711"/>
          </a:xfrm>
          <a:prstGeom prst="rect">
            <a:avLst/>
          </a:prstGeom>
          <a:noFill/>
          <a:ln>
            <a:noFill/>
          </a:ln>
        </p:spPr>
        <p:txBody>
          <a:bodyPr anchorCtr="0" anchor="b" bIns="121900" lIns="121900" spcFirstLastPara="1" rIns="121900" wrap="square" tIns="121900">
            <a:normAutofit fontScale="90000"/>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5.3 Base Year Reconstruction (3/3)</a:t>
            </a:r>
            <a:endParaRPr sz="4400">
              <a:latin typeface="Open Sans"/>
              <a:ea typeface="Open Sans"/>
              <a:cs typeface="Open Sans"/>
              <a:sym typeface="Open Sans"/>
            </a:endParaRPr>
          </a:p>
        </p:txBody>
      </p:sp>
      <p:pic>
        <p:nvPicPr>
          <p:cNvPr id="408" name="Google Shape;408;p14"/>
          <p:cNvPicPr preferRelativeResize="0"/>
          <p:nvPr/>
        </p:nvPicPr>
        <p:blipFill rotWithShape="1">
          <a:blip r:embed="rId3">
            <a:alphaModFix/>
          </a:blip>
          <a:srcRect b="0" l="0" r="0" t="0"/>
          <a:stretch/>
        </p:blipFill>
        <p:spPr>
          <a:xfrm>
            <a:off x="1317854" y="2363063"/>
            <a:ext cx="6231763" cy="4003919"/>
          </a:xfrm>
          <a:prstGeom prst="rect">
            <a:avLst/>
          </a:prstGeom>
          <a:noFill/>
          <a:ln>
            <a:noFill/>
          </a:ln>
        </p:spPr>
      </p:pic>
      <p:sp>
        <p:nvSpPr>
          <p:cNvPr id="409" name="Google Shape;409;p14"/>
          <p:cNvSpPr txBox="1"/>
          <p:nvPr/>
        </p:nvSpPr>
        <p:spPr>
          <a:xfrm>
            <a:off x="2241733" y="2178397"/>
            <a:ext cx="2865646" cy="369332"/>
          </a:xfrm>
          <a:prstGeom prst="rect">
            <a:avLst/>
          </a:prstGeom>
          <a:blipFill rotWithShape="1">
            <a:blip r:embed="rId4">
              <a:alphaModFix/>
            </a:blip>
            <a:stretch>
              <a:fillRect b="-9835" l="-382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10" name="Google Shape;410;p14"/>
          <p:cNvSpPr txBox="1"/>
          <p:nvPr/>
        </p:nvSpPr>
        <p:spPr>
          <a:xfrm>
            <a:off x="6116135" y="2008951"/>
            <a:ext cx="3075970" cy="77290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cxnSp>
        <p:nvCxnSpPr>
          <p:cNvPr id="411" name="Google Shape;411;p14"/>
          <p:cNvCxnSpPr>
            <a:stCxn id="409" idx="3"/>
          </p:cNvCxnSpPr>
          <p:nvPr/>
        </p:nvCxnSpPr>
        <p:spPr>
          <a:xfrm flipH="1" rot="10800000">
            <a:off x="5107379" y="2095163"/>
            <a:ext cx="2504700" cy="267900"/>
          </a:xfrm>
          <a:prstGeom prst="curvedConnector3">
            <a:avLst>
              <a:gd fmla="val -3397" name="adj1"/>
            </a:avLst>
          </a:prstGeom>
          <a:noFill/>
          <a:ln cap="flat" cmpd="sng" w="9525">
            <a:solidFill>
              <a:schemeClr val="dk1"/>
            </a:solidFill>
            <a:prstDash val="dash"/>
            <a:miter lim="800000"/>
            <a:headEnd len="sm" w="sm" type="none"/>
            <a:tailEnd len="med" w="med" type="triangle"/>
          </a:ln>
        </p:spPr>
      </p:cxnSp>
      <p:sp>
        <p:nvSpPr>
          <p:cNvPr id="412" name="Google Shape;412;p14"/>
          <p:cNvSpPr txBox="1"/>
          <p:nvPr/>
        </p:nvSpPr>
        <p:spPr>
          <a:xfrm>
            <a:off x="9192105" y="3662105"/>
            <a:ext cx="1617622" cy="246221"/>
          </a:xfrm>
          <a:prstGeom prst="rect">
            <a:avLst/>
          </a:prstGeom>
          <a:blipFill rotWithShape="1">
            <a:blip r:embed="rId6">
              <a:alphaModFix/>
            </a:blip>
            <a:stretch>
              <a:fillRect b="-32499" l="-1507" r="-377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13" name="Google Shape;413;p14"/>
          <p:cNvSpPr txBox="1"/>
          <p:nvPr/>
        </p:nvSpPr>
        <p:spPr>
          <a:xfrm>
            <a:off x="9192105" y="3292743"/>
            <a:ext cx="2080570" cy="246221"/>
          </a:xfrm>
          <a:prstGeom prst="rect">
            <a:avLst/>
          </a:prstGeom>
          <a:blipFill rotWithShape="1">
            <a:blip r:embed="rId7">
              <a:alphaModFix/>
            </a:blip>
            <a:stretch>
              <a:fillRect b="-31703" l="-1172" r="-293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14" name="Google Shape;414;p14"/>
          <p:cNvSpPr txBox="1"/>
          <p:nvPr/>
        </p:nvSpPr>
        <p:spPr>
          <a:xfrm>
            <a:off x="9110980" y="2861841"/>
            <a:ext cx="22428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Where: </a:t>
            </a:r>
            <a:endParaRPr/>
          </a:p>
        </p:txBody>
      </p:sp>
      <p:sp>
        <p:nvSpPr>
          <p:cNvPr id="415" name="Google Shape;415;p14"/>
          <p:cNvSpPr/>
          <p:nvPr/>
        </p:nvSpPr>
        <p:spPr>
          <a:xfrm>
            <a:off x="9999075" y="223484"/>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416" name="Google Shape;416;p14"/>
          <p:cNvSpPr/>
          <p:nvPr/>
        </p:nvSpPr>
        <p:spPr>
          <a:xfrm>
            <a:off x="8325508" y="934338"/>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sp>
        <p:nvSpPr>
          <p:cNvPr id="417" name="Google Shape;417;p14"/>
          <p:cNvSpPr/>
          <p:nvPr/>
        </p:nvSpPr>
        <p:spPr>
          <a:xfrm>
            <a:off x="9999075" y="947390"/>
            <a:ext cx="1570943" cy="669808"/>
          </a:xfrm>
          <a:prstGeom prst="roundRect">
            <a:avLst>
              <a:gd fmla="val 16667" name="adj"/>
            </a:avLst>
          </a:prstGeom>
          <a:solidFill>
            <a:srgbClr val="A8D08C">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418" name="Google Shape;418;p14"/>
          <p:cNvSpPr/>
          <p:nvPr/>
        </p:nvSpPr>
        <p:spPr>
          <a:xfrm>
            <a:off x="8329150" y="209061"/>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419" name="Google Shape;419;p14"/>
          <p:cNvSpPr/>
          <p:nvPr/>
        </p:nvSpPr>
        <p:spPr>
          <a:xfrm rot="-2343956">
            <a:off x="8246200" y="52673"/>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14"/>
          <p:cNvSpPr/>
          <p:nvPr/>
        </p:nvSpPr>
        <p:spPr>
          <a:xfrm rot="8546125">
            <a:off x="9902881" y="-8591"/>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14"/>
          <p:cNvSpPr/>
          <p:nvPr/>
        </p:nvSpPr>
        <p:spPr>
          <a:xfrm rot="-7740072">
            <a:off x="9021860" y="5282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14"/>
          <p:cNvSpPr/>
          <p:nvPr/>
        </p:nvSpPr>
        <p:spPr>
          <a:xfrm rot="2987910">
            <a:off x="9081219" y="116019"/>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5"/>
          <p:cNvSpPr txBox="1"/>
          <p:nvPr>
            <p:ph idx="1" type="body"/>
          </p:nvPr>
        </p:nvSpPr>
        <p:spPr>
          <a:xfrm>
            <a:off x="730046" y="1343200"/>
            <a:ext cx="10642945" cy="697227"/>
          </a:xfrm>
          <a:prstGeom prst="rect">
            <a:avLst/>
          </a:prstGeom>
          <a:noFill/>
          <a:ln>
            <a:noFill/>
          </a:ln>
        </p:spPr>
        <p:txBody>
          <a:bodyPr anchorCtr="0" anchor="t" bIns="91425" lIns="91425" spcFirstLastPara="1" rIns="91425" wrap="square" tIns="91425">
            <a:normAutofit/>
          </a:bodyPr>
          <a:lstStyle/>
          <a:p>
            <a:pPr indent="0" lvl="0" marL="194310" rtl="0" algn="l">
              <a:lnSpc>
                <a:spcPct val="90000"/>
              </a:lnSpc>
              <a:spcBef>
                <a:spcPts val="0"/>
              </a:spcBef>
              <a:spcAft>
                <a:spcPts val="0"/>
              </a:spcAft>
              <a:buClr>
                <a:srgbClr val="9CC2E5"/>
              </a:buClr>
              <a:buSzPts val="1300"/>
              <a:buNone/>
            </a:pPr>
            <a:r>
              <a:rPr b="1" lang="en-GB">
                <a:solidFill>
                  <a:srgbClr val="9CC2E5"/>
                </a:solidFill>
                <a:latin typeface="Open Sans"/>
                <a:ea typeface="Open Sans"/>
                <a:cs typeface="Open Sans"/>
                <a:sym typeface="Open Sans"/>
              </a:rPr>
              <a:t>5.3.2. An illustrative example: from UED to FED</a:t>
            </a:r>
            <a:endParaRPr b="1">
              <a:solidFill>
                <a:srgbClr val="9CC2E5"/>
              </a:solidFill>
              <a:latin typeface="Open Sans"/>
              <a:ea typeface="Open Sans"/>
              <a:cs typeface="Open Sans"/>
              <a:sym typeface="Open Sans"/>
            </a:endParaRPr>
          </a:p>
        </p:txBody>
      </p:sp>
      <p:sp>
        <p:nvSpPr>
          <p:cNvPr id="429" name="Google Shape;429;p15"/>
          <p:cNvSpPr txBox="1"/>
          <p:nvPr>
            <p:ph type="title"/>
          </p:nvPr>
        </p:nvSpPr>
        <p:spPr>
          <a:xfrm>
            <a:off x="850373" y="539138"/>
            <a:ext cx="7585277" cy="843711"/>
          </a:xfrm>
          <a:prstGeom prst="rect">
            <a:avLst/>
          </a:prstGeom>
          <a:noFill/>
          <a:ln>
            <a:noFill/>
          </a:ln>
        </p:spPr>
        <p:txBody>
          <a:bodyPr anchorCtr="0" anchor="b" bIns="121900" lIns="121900" spcFirstLastPara="1" rIns="121900" wrap="square" tIns="121900">
            <a:normAutofit fontScale="90000"/>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5.3 Base Year Reconstruction (3/3)</a:t>
            </a:r>
            <a:endParaRPr sz="4400">
              <a:latin typeface="Open Sans"/>
              <a:ea typeface="Open Sans"/>
              <a:cs typeface="Open Sans"/>
              <a:sym typeface="Open Sans"/>
            </a:endParaRPr>
          </a:p>
        </p:txBody>
      </p:sp>
      <p:pic>
        <p:nvPicPr>
          <p:cNvPr id="430" name="Google Shape;430;p15"/>
          <p:cNvPicPr preferRelativeResize="0"/>
          <p:nvPr/>
        </p:nvPicPr>
        <p:blipFill rotWithShape="1">
          <a:blip r:embed="rId3">
            <a:alphaModFix/>
          </a:blip>
          <a:srcRect b="0" l="0" r="0" t="0"/>
          <a:stretch/>
        </p:blipFill>
        <p:spPr>
          <a:xfrm>
            <a:off x="838200" y="2677052"/>
            <a:ext cx="4944805" cy="3177046"/>
          </a:xfrm>
          <a:prstGeom prst="rect">
            <a:avLst/>
          </a:prstGeom>
          <a:noFill/>
          <a:ln>
            <a:noFill/>
          </a:ln>
        </p:spPr>
      </p:pic>
      <p:sp>
        <p:nvSpPr>
          <p:cNvPr id="431" name="Google Shape;431;p15"/>
          <p:cNvSpPr txBox="1"/>
          <p:nvPr/>
        </p:nvSpPr>
        <p:spPr>
          <a:xfrm>
            <a:off x="1225426" y="2374492"/>
            <a:ext cx="3769578" cy="369332"/>
          </a:xfrm>
          <a:prstGeom prst="rect">
            <a:avLst/>
          </a:prstGeom>
          <a:blipFill rotWithShape="1">
            <a:blip r:embed="rId4">
              <a:alphaModFix/>
            </a:blip>
            <a:stretch>
              <a:fillRect b="-9998" l="-275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32" name="Google Shape;432;p15"/>
          <p:cNvSpPr txBox="1"/>
          <p:nvPr/>
        </p:nvSpPr>
        <p:spPr>
          <a:xfrm>
            <a:off x="7110095" y="2260152"/>
            <a:ext cx="3549785" cy="70750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33" name="Google Shape;433;p15"/>
          <p:cNvSpPr txBox="1"/>
          <p:nvPr/>
        </p:nvSpPr>
        <p:spPr>
          <a:xfrm>
            <a:off x="9327684" y="5854098"/>
            <a:ext cx="1523799" cy="184666"/>
          </a:xfrm>
          <a:prstGeom prst="rect">
            <a:avLst/>
          </a:prstGeom>
          <a:blipFill rotWithShape="1">
            <a:blip r:embed="rId6">
              <a:alphaModFix/>
            </a:blip>
            <a:stretch>
              <a:fillRect b="-35482" l="0" r="0" t="-322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34" name="Google Shape;434;p15"/>
          <p:cNvSpPr txBox="1"/>
          <p:nvPr/>
        </p:nvSpPr>
        <p:spPr>
          <a:xfrm>
            <a:off x="9181209" y="5691404"/>
            <a:ext cx="2193295" cy="184666"/>
          </a:xfrm>
          <a:prstGeom prst="rect">
            <a:avLst/>
          </a:prstGeom>
          <a:blipFill rotWithShape="1">
            <a:blip r:embed="rId7">
              <a:alphaModFix/>
            </a:blip>
            <a:stretch>
              <a:fillRect b="-36663" l="0" r="0" t="-66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35" name="Google Shape;435;p15"/>
          <p:cNvSpPr txBox="1"/>
          <p:nvPr/>
        </p:nvSpPr>
        <p:spPr>
          <a:xfrm>
            <a:off x="9411739" y="5434477"/>
            <a:ext cx="236433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Where: </a:t>
            </a:r>
            <a:endParaRPr/>
          </a:p>
        </p:txBody>
      </p:sp>
      <p:grpSp>
        <p:nvGrpSpPr>
          <p:cNvPr id="436" name="Google Shape;436;p15"/>
          <p:cNvGrpSpPr/>
          <p:nvPr/>
        </p:nvGrpSpPr>
        <p:grpSpPr>
          <a:xfrm>
            <a:off x="6361177" y="2905596"/>
            <a:ext cx="4888052" cy="2114100"/>
            <a:chOff x="1759158" y="634888"/>
            <a:chExt cx="5158749" cy="4273165"/>
          </a:xfrm>
        </p:grpSpPr>
        <p:sp>
          <p:nvSpPr>
            <p:cNvPr id="437" name="Google Shape;437;p15"/>
            <p:cNvSpPr txBox="1"/>
            <p:nvPr/>
          </p:nvSpPr>
          <p:spPr>
            <a:xfrm>
              <a:off x="1785938" y="634888"/>
              <a:ext cx="1269206" cy="82084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solidFill>
                  <a:srgbClr val="990033"/>
                </a:solidFill>
                <a:latin typeface="Open Sans"/>
                <a:ea typeface="Open Sans"/>
                <a:cs typeface="Open Sans"/>
                <a:sym typeface="Open Sans"/>
              </a:endParaRPr>
            </a:p>
          </p:txBody>
        </p:sp>
        <p:sp>
          <p:nvSpPr>
            <p:cNvPr id="438" name="Google Shape;438;p15"/>
            <p:cNvSpPr/>
            <p:nvPr/>
          </p:nvSpPr>
          <p:spPr>
            <a:xfrm>
              <a:off x="3371850" y="1532863"/>
              <a:ext cx="1127632" cy="1440185"/>
            </a:xfrm>
            <a:prstGeom prst="ellipse">
              <a:avLst/>
            </a:prstGeom>
            <a:solidFill>
              <a:schemeClr val="accent2">
                <a:alpha val="4549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1A1A1A"/>
                  </a:solidFill>
                  <a:latin typeface="Open Sans Light"/>
                  <a:ea typeface="Open Sans Light"/>
                  <a:cs typeface="Open Sans Light"/>
                  <a:sym typeface="Open Sans Light"/>
                </a:rPr>
                <a:t>Coal</a:t>
              </a:r>
              <a:br>
                <a:rPr lang="en-GB" sz="1800">
                  <a:solidFill>
                    <a:srgbClr val="1A1A1A"/>
                  </a:solidFill>
                  <a:latin typeface="Open Sans Light"/>
                  <a:ea typeface="Open Sans Light"/>
                  <a:cs typeface="Open Sans Light"/>
                  <a:sym typeface="Open Sans Light"/>
                </a:rPr>
              </a:br>
              <a:r>
                <a:rPr lang="en-GB" sz="1800">
                  <a:solidFill>
                    <a:srgbClr val="1A1A1A"/>
                  </a:solidFill>
                  <a:latin typeface="Open Sans Light"/>
                  <a:ea typeface="Open Sans Light"/>
                  <a:cs typeface="Open Sans Light"/>
                  <a:sym typeface="Open Sans Light"/>
                </a:rPr>
                <a:t>Furnace</a:t>
              </a:r>
              <a:endParaRPr/>
            </a:p>
          </p:txBody>
        </p:sp>
        <p:sp>
          <p:nvSpPr>
            <p:cNvPr id="439" name="Google Shape;439;p15"/>
            <p:cNvSpPr/>
            <p:nvPr/>
          </p:nvSpPr>
          <p:spPr>
            <a:xfrm>
              <a:off x="1771650" y="1485900"/>
              <a:ext cx="1600200" cy="1657350"/>
            </a:xfrm>
            <a:custGeom>
              <a:rect b="b" l="l" r="r" t="t"/>
              <a:pathLst>
                <a:path extrusionOk="0" h="21600" w="21600">
                  <a:moveTo>
                    <a:pt x="13239" y="0"/>
                  </a:moveTo>
                  <a:lnTo>
                    <a:pt x="13239" y="6052"/>
                  </a:lnTo>
                  <a:lnTo>
                    <a:pt x="3375" y="6052"/>
                  </a:lnTo>
                  <a:lnTo>
                    <a:pt x="3375" y="15548"/>
                  </a:lnTo>
                  <a:lnTo>
                    <a:pt x="13239" y="15548"/>
                  </a:lnTo>
                  <a:lnTo>
                    <a:pt x="13239" y="21600"/>
                  </a:lnTo>
                  <a:lnTo>
                    <a:pt x="21600" y="10800"/>
                  </a:lnTo>
                  <a:close/>
                </a:path>
                <a:path extrusionOk="0" h="21600" w="21600">
                  <a:moveTo>
                    <a:pt x="1350" y="6052"/>
                  </a:moveTo>
                  <a:lnTo>
                    <a:pt x="1350" y="15548"/>
                  </a:lnTo>
                  <a:lnTo>
                    <a:pt x="2700" y="15548"/>
                  </a:lnTo>
                  <a:lnTo>
                    <a:pt x="2700" y="6052"/>
                  </a:lnTo>
                  <a:close/>
                </a:path>
                <a:path extrusionOk="0" h="21600" w="21600">
                  <a:moveTo>
                    <a:pt x="0" y="6052"/>
                  </a:moveTo>
                  <a:lnTo>
                    <a:pt x="0" y="15548"/>
                  </a:lnTo>
                  <a:lnTo>
                    <a:pt x="675" y="15548"/>
                  </a:lnTo>
                  <a:lnTo>
                    <a:pt x="675" y="6052"/>
                  </a:lnTo>
                  <a:close/>
                </a:path>
              </a:pathLst>
            </a:custGeom>
            <a:solidFill>
              <a:schemeClr val="accent6">
                <a:alpha val="50588"/>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1A1A1A"/>
                  </a:solidFill>
                  <a:latin typeface="Open Sans Light"/>
                  <a:ea typeface="Open Sans Light"/>
                  <a:cs typeface="Open Sans Light"/>
                  <a:sym typeface="Open Sans Light"/>
                </a:rPr>
                <a:t>Fossil Fuel</a:t>
              </a:r>
              <a:endParaRPr/>
            </a:p>
          </p:txBody>
        </p:sp>
        <p:sp>
          <p:nvSpPr>
            <p:cNvPr id="440" name="Google Shape;440;p15"/>
            <p:cNvSpPr/>
            <p:nvPr/>
          </p:nvSpPr>
          <p:spPr>
            <a:xfrm>
              <a:off x="4528071" y="1482468"/>
              <a:ext cx="1320760" cy="1664214"/>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close/>
                </a:path>
                <a:path extrusionOk="0" h="21600" w="21600">
                  <a:moveTo>
                    <a:pt x="1350" y="5400"/>
                  </a:moveTo>
                  <a:lnTo>
                    <a:pt x="1350" y="16200"/>
                  </a:lnTo>
                  <a:lnTo>
                    <a:pt x="2700" y="16200"/>
                  </a:lnTo>
                  <a:lnTo>
                    <a:pt x="2700" y="5400"/>
                  </a:lnTo>
                  <a:close/>
                </a:path>
                <a:path extrusionOk="0" h="21600" w="21600">
                  <a:moveTo>
                    <a:pt x="0" y="5400"/>
                  </a:moveTo>
                  <a:lnTo>
                    <a:pt x="0" y="16200"/>
                  </a:lnTo>
                  <a:lnTo>
                    <a:pt x="675" y="16200"/>
                  </a:lnTo>
                  <a:lnTo>
                    <a:pt x="675" y="5400"/>
                  </a:lnTo>
                  <a:close/>
                </a:path>
              </a:pathLst>
            </a:custGeom>
            <a:solidFill>
              <a:schemeClr val="dk1">
                <a:alpha val="50588"/>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1A1A1A"/>
                  </a:solidFill>
                  <a:latin typeface="Open Sans Light"/>
                  <a:ea typeface="Open Sans Light"/>
                  <a:cs typeface="Open Sans Light"/>
                  <a:sym typeface="Open Sans Light"/>
                </a:rPr>
                <a:t>30 %</a:t>
              </a:r>
              <a:endParaRPr/>
            </a:p>
          </p:txBody>
        </p:sp>
        <p:sp>
          <p:nvSpPr>
            <p:cNvPr id="441" name="Google Shape;441;p15"/>
            <p:cNvSpPr/>
            <p:nvPr/>
          </p:nvSpPr>
          <p:spPr>
            <a:xfrm>
              <a:off x="4524465" y="3185914"/>
              <a:ext cx="1314450" cy="1664214"/>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close/>
                </a:path>
                <a:path extrusionOk="0" h="21600" w="21600">
                  <a:moveTo>
                    <a:pt x="1350" y="5400"/>
                  </a:moveTo>
                  <a:lnTo>
                    <a:pt x="1350" y="16200"/>
                  </a:lnTo>
                  <a:lnTo>
                    <a:pt x="2700" y="16200"/>
                  </a:lnTo>
                  <a:lnTo>
                    <a:pt x="2700" y="5400"/>
                  </a:lnTo>
                  <a:close/>
                </a:path>
                <a:path extrusionOk="0" h="21600" w="21600">
                  <a:moveTo>
                    <a:pt x="0" y="5400"/>
                  </a:moveTo>
                  <a:lnTo>
                    <a:pt x="0" y="16200"/>
                  </a:lnTo>
                  <a:lnTo>
                    <a:pt x="675" y="16200"/>
                  </a:lnTo>
                  <a:lnTo>
                    <a:pt x="675" y="5400"/>
                  </a:lnTo>
                  <a:close/>
                </a:path>
              </a:pathLst>
            </a:custGeom>
            <a:solidFill>
              <a:schemeClr val="dk1">
                <a:alpha val="50588"/>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1A1A1A"/>
                  </a:solidFill>
                  <a:latin typeface="Open Sans Light"/>
                  <a:ea typeface="Open Sans Light"/>
                  <a:cs typeface="Open Sans Light"/>
                  <a:sym typeface="Open Sans Light"/>
                </a:rPr>
                <a:t>70 %</a:t>
              </a:r>
              <a:endParaRPr/>
            </a:p>
          </p:txBody>
        </p:sp>
        <p:sp>
          <p:nvSpPr>
            <p:cNvPr id="442" name="Google Shape;442;p15"/>
            <p:cNvSpPr/>
            <p:nvPr/>
          </p:nvSpPr>
          <p:spPr>
            <a:xfrm>
              <a:off x="3371850" y="3224943"/>
              <a:ext cx="1127632" cy="1440185"/>
            </a:xfrm>
            <a:prstGeom prst="ellipse">
              <a:avLst/>
            </a:prstGeom>
            <a:solidFill>
              <a:schemeClr val="accent2">
                <a:alpha val="4549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1A1A1A"/>
                  </a:solidFill>
                  <a:latin typeface="Open Sans Light"/>
                  <a:ea typeface="Open Sans Light"/>
                  <a:cs typeface="Open Sans Light"/>
                  <a:sym typeface="Open Sans Light"/>
                </a:rPr>
                <a:t>Electric </a:t>
              </a:r>
              <a:endParaRPr/>
            </a:p>
            <a:p>
              <a:pPr indent="0" lvl="0" marL="0" marR="0" rtl="0" algn="ctr">
                <a:spcBef>
                  <a:spcPts val="0"/>
                </a:spcBef>
                <a:spcAft>
                  <a:spcPts val="0"/>
                </a:spcAft>
                <a:buNone/>
              </a:pPr>
              <a:r>
                <a:rPr lang="en-GB" sz="1800">
                  <a:solidFill>
                    <a:srgbClr val="1A1A1A"/>
                  </a:solidFill>
                  <a:latin typeface="Open Sans Light"/>
                  <a:ea typeface="Open Sans Light"/>
                  <a:cs typeface="Open Sans Light"/>
                  <a:sym typeface="Open Sans Light"/>
                </a:rPr>
                <a:t>Furnace</a:t>
              </a:r>
              <a:endParaRPr/>
            </a:p>
          </p:txBody>
        </p:sp>
        <p:sp>
          <p:nvSpPr>
            <p:cNvPr id="443" name="Google Shape;443;p15"/>
            <p:cNvSpPr/>
            <p:nvPr/>
          </p:nvSpPr>
          <p:spPr>
            <a:xfrm>
              <a:off x="1759158" y="3243839"/>
              <a:ext cx="1600200" cy="1664214"/>
            </a:xfrm>
            <a:custGeom>
              <a:rect b="b" l="l" r="r" t="t"/>
              <a:pathLst>
                <a:path extrusionOk="0" h="21600" w="21600">
                  <a:moveTo>
                    <a:pt x="14817" y="0"/>
                  </a:moveTo>
                  <a:lnTo>
                    <a:pt x="14817" y="5802"/>
                  </a:lnTo>
                  <a:lnTo>
                    <a:pt x="3375" y="5802"/>
                  </a:lnTo>
                  <a:lnTo>
                    <a:pt x="3375" y="15798"/>
                  </a:lnTo>
                  <a:lnTo>
                    <a:pt x="14817" y="15798"/>
                  </a:lnTo>
                  <a:lnTo>
                    <a:pt x="14817" y="21600"/>
                  </a:lnTo>
                  <a:lnTo>
                    <a:pt x="21600" y="10800"/>
                  </a:lnTo>
                  <a:close/>
                </a:path>
                <a:path extrusionOk="0" h="21600" w="21600">
                  <a:moveTo>
                    <a:pt x="1350" y="5802"/>
                  </a:moveTo>
                  <a:lnTo>
                    <a:pt x="1350" y="15798"/>
                  </a:lnTo>
                  <a:lnTo>
                    <a:pt x="2700" y="15798"/>
                  </a:lnTo>
                  <a:lnTo>
                    <a:pt x="2700" y="5802"/>
                  </a:lnTo>
                  <a:close/>
                </a:path>
                <a:path extrusionOk="0" h="21600" w="21600">
                  <a:moveTo>
                    <a:pt x="0" y="5802"/>
                  </a:moveTo>
                  <a:lnTo>
                    <a:pt x="0" y="15798"/>
                  </a:lnTo>
                  <a:lnTo>
                    <a:pt x="675" y="15798"/>
                  </a:lnTo>
                  <a:lnTo>
                    <a:pt x="675" y="5802"/>
                  </a:lnTo>
                  <a:close/>
                </a:path>
              </a:pathLst>
            </a:custGeom>
            <a:solidFill>
              <a:schemeClr val="accent6">
                <a:alpha val="50588"/>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1A1A1A"/>
                  </a:solidFill>
                  <a:latin typeface="Open Sans Light"/>
                  <a:ea typeface="Open Sans Light"/>
                  <a:cs typeface="Open Sans Light"/>
                  <a:sym typeface="Open Sans Light"/>
                </a:rPr>
                <a:t>Electricity</a:t>
              </a:r>
              <a:endParaRPr/>
            </a:p>
          </p:txBody>
        </p:sp>
        <p:sp>
          <p:nvSpPr>
            <p:cNvPr id="444" name="Google Shape;444;p15"/>
            <p:cNvSpPr/>
            <p:nvPr/>
          </p:nvSpPr>
          <p:spPr>
            <a:xfrm>
              <a:off x="5838915" y="1485903"/>
              <a:ext cx="1078992" cy="3371851"/>
            </a:xfrm>
            <a:prstGeom prst="rect">
              <a:avLst/>
            </a:prstGeom>
            <a:solidFill>
              <a:schemeClr val="accent4">
                <a:alpha val="5215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1A1A1A"/>
                  </a:solidFill>
                  <a:latin typeface="Open Sans Light"/>
                  <a:ea typeface="Open Sans Light"/>
                  <a:cs typeface="Open Sans Light"/>
                  <a:sym typeface="Open Sans Light"/>
                </a:rPr>
                <a:t>100 % Process Heat</a:t>
              </a:r>
              <a:endParaRPr/>
            </a:p>
          </p:txBody>
        </p:sp>
      </p:grpSp>
      <p:cxnSp>
        <p:nvCxnSpPr>
          <p:cNvPr id="445" name="Google Shape;445;p15"/>
          <p:cNvCxnSpPr/>
          <p:nvPr/>
        </p:nvCxnSpPr>
        <p:spPr>
          <a:xfrm>
            <a:off x="5991429" y="2677052"/>
            <a:ext cx="0" cy="2925269"/>
          </a:xfrm>
          <a:prstGeom prst="straightConnector1">
            <a:avLst/>
          </a:prstGeom>
          <a:noFill/>
          <a:ln cap="flat" cmpd="sng" w="9525">
            <a:solidFill>
              <a:schemeClr val="dk1"/>
            </a:solidFill>
            <a:prstDash val="solid"/>
            <a:miter lim="800000"/>
            <a:headEnd len="sm" w="sm" type="none"/>
            <a:tailEnd len="sm" w="sm" type="none"/>
          </a:ln>
        </p:spPr>
      </p:cxnSp>
      <p:cxnSp>
        <p:nvCxnSpPr>
          <p:cNvPr id="446" name="Google Shape;446;p15"/>
          <p:cNvCxnSpPr>
            <a:stCxn id="437" idx="2"/>
          </p:cNvCxnSpPr>
          <p:nvPr/>
        </p:nvCxnSpPr>
        <p:spPr>
          <a:xfrm flipH="1" rot="10800000">
            <a:off x="6987855" y="2905499"/>
            <a:ext cx="416100" cy="406200"/>
          </a:xfrm>
          <a:prstGeom prst="straightConnector1">
            <a:avLst/>
          </a:prstGeom>
          <a:noFill/>
          <a:ln cap="flat" cmpd="sng" w="9525">
            <a:solidFill>
              <a:schemeClr val="accent6"/>
            </a:solidFill>
            <a:prstDash val="solid"/>
            <a:miter lim="800000"/>
            <a:headEnd len="sm" w="sm" type="none"/>
            <a:tailEnd len="med" w="med" type="triangle"/>
          </a:ln>
        </p:spPr>
      </p:cxnSp>
      <p:cxnSp>
        <p:nvCxnSpPr>
          <p:cNvPr id="447" name="Google Shape;447;p15"/>
          <p:cNvCxnSpPr>
            <a:stCxn id="438" idx="0"/>
            <a:endCxn id="432" idx="2"/>
          </p:cNvCxnSpPr>
          <p:nvPr/>
        </p:nvCxnSpPr>
        <p:spPr>
          <a:xfrm flipH="1" rot="10800000">
            <a:off x="8423476" y="2967659"/>
            <a:ext cx="461400" cy="382200"/>
          </a:xfrm>
          <a:prstGeom prst="straightConnector1">
            <a:avLst/>
          </a:prstGeom>
          <a:noFill/>
          <a:ln cap="flat" cmpd="sng" w="9525">
            <a:solidFill>
              <a:schemeClr val="accent2"/>
            </a:solidFill>
            <a:prstDash val="solid"/>
            <a:miter lim="800000"/>
            <a:headEnd len="sm" w="sm" type="none"/>
            <a:tailEnd len="med" w="med" type="triangle"/>
          </a:ln>
        </p:spPr>
      </p:cxnSp>
      <p:cxnSp>
        <p:nvCxnSpPr>
          <p:cNvPr id="448" name="Google Shape;448;p15"/>
          <p:cNvCxnSpPr/>
          <p:nvPr/>
        </p:nvCxnSpPr>
        <p:spPr>
          <a:xfrm rot="10800000">
            <a:off x="9070336" y="2663045"/>
            <a:ext cx="648971" cy="851968"/>
          </a:xfrm>
          <a:prstGeom prst="straightConnector1">
            <a:avLst/>
          </a:prstGeom>
          <a:noFill/>
          <a:ln cap="flat" cmpd="sng" w="9525">
            <a:solidFill>
              <a:schemeClr val="dk1"/>
            </a:solidFill>
            <a:prstDash val="solid"/>
            <a:miter lim="800000"/>
            <a:headEnd len="sm" w="sm" type="none"/>
            <a:tailEnd len="med" w="med" type="triangle"/>
          </a:ln>
        </p:spPr>
      </p:cxnSp>
      <p:cxnSp>
        <p:nvCxnSpPr>
          <p:cNvPr id="449" name="Google Shape;449;p15"/>
          <p:cNvCxnSpPr/>
          <p:nvPr/>
        </p:nvCxnSpPr>
        <p:spPr>
          <a:xfrm rot="10800000">
            <a:off x="10397426" y="2836175"/>
            <a:ext cx="533833" cy="484979"/>
          </a:xfrm>
          <a:prstGeom prst="straightConnector1">
            <a:avLst/>
          </a:prstGeom>
          <a:noFill/>
          <a:ln cap="flat" cmpd="sng" w="9525">
            <a:solidFill>
              <a:schemeClr val="accent1"/>
            </a:solidFill>
            <a:prstDash val="solid"/>
            <a:miter lim="800000"/>
            <a:headEnd len="sm" w="sm" type="none"/>
            <a:tailEnd len="med" w="med" type="triangle"/>
          </a:ln>
        </p:spPr>
      </p:cxnSp>
      <p:sp>
        <p:nvSpPr>
          <p:cNvPr id="450" name="Google Shape;450;p15"/>
          <p:cNvSpPr/>
          <p:nvPr/>
        </p:nvSpPr>
        <p:spPr>
          <a:xfrm>
            <a:off x="9999075" y="223484"/>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451" name="Google Shape;451;p15"/>
          <p:cNvSpPr/>
          <p:nvPr/>
        </p:nvSpPr>
        <p:spPr>
          <a:xfrm>
            <a:off x="8325508" y="934338"/>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sp>
        <p:nvSpPr>
          <p:cNvPr id="452" name="Google Shape;452;p15"/>
          <p:cNvSpPr/>
          <p:nvPr/>
        </p:nvSpPr>
        <p:spPr>
          <a:xfrm>
            <a:off x="9999075" y="947390"/>
            <a:ext cx="1570943" cy="669808"/>
          </a:xfrm>
          <a:prstGeom prst="roundRect">
            <a:avLst>
              <a:gd fmla="val 16667" name="adj"/>
            </a:avLst>
          </a:prstGeom>
          <a:solidFill>
            <a:srgbClr val="A8D08C">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453" name="Google Shape;453;p15"/>
          <p:cNvSpPr/>
          <p:nvPr/>
        </p:nvSpPr>
        <p:spPr>
          <a:xfrm>
            <a:off x="8329150" y="209061"/>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454" name="Google Shape;454;p15"/>
          <p:cNvSpPr/>
          <p:nvPr/>
        </p:nvSpPr>
        <p:spPr>
          <a:xfrm rot="-2343956">
            <a:off x="8246200" y="52673"/>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5"/>
          <p:cNvSpPr/>
          <p:nvPr/>
        </p:nvSpPr>
        <p:spPr>
          <a:xfrm rot="8546125">
            <a:off x="9902881" y="-8591"/>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15"/>
          <p:cNvSpPr/>
          <p:nvPr/>
        </p:nvSpPr>
        <p:spPr>
          <a:xfrm rot="-7740072">
            <a:off x="9021860" y="5282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15"/>
          <p:cNvSpPr/>
          <p:nvPr/>
        </p:nvSpPr>
        <p:spPr>
          <a:xfrm rot="2987910">
            <a:off x="9071371" y="6572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6"/>
          <p:cNvSpPr txBox="1"/>
          <p:nvPr>
            <p:ph type="title"/>
          </p:nvPr>
        </p:nvSpPr>
        <p:spPr>
          <a:xfrm>
            <a:off x="1915333" y="122221"/>
            <a:ext cx="579120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5.3 Base Year Reconstruction (3/3)</a:t>
            </a:r>
            <a:endParaRPr/>
          </a:p>
        </p:txBody>
      </p:sp>
      <p:sp>
        <p:nvSpPr>
          <p:cNvPr id="464" name="Google Shape;464;p16"/>
          <p:cNvSpPr/>
          <p:nvPr/>
        </p:nvSpPr>
        <p:spPr>
          <a:xfrm>
            <a:off x="8250603" y="225641"/>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465" name="Google Shape;465;p16"/>
          <p:cNvSpPr/>
          <p:nvPr/>
        </p:nvSpPr>
        <p:spPr>
          <a:xfrm rot="-2343956">
            <a:off x="8167653" y="69253"/>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16"/>
          <p:cNvSpPr/>
          <p:nvPr/>
        </p:nvSpPr>
        <p:spPr>
          <a:xfrm rot="8546125">
            <a:off x="9824334" y="7989"/>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16"/>
          <p:cNvSpPr/>
          <p:nvPr/>
        </p:nvSpPr>
        <p:spPr>
          <a:xfrm rot="-7740072">
            <a:off x="8943313" y="6940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16"/>
          <p:cNvSpPr/>
          <p:nvPr/>
        </p:nvSpPr>
        <p:spPr>
          <a:xfrm rot="2987910">
            <a:off x="8992824" y="8230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16"/>
          <p:cNvSpPr/>
          <p:nvPr/>
        </p:nvSpPr>
        <p:spPr>
          <a:xfrm>
            <a:off x="8246961" y="950918"/>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pic>
        <p:nvPicPr>
          <p:cNvPr id="470" name="Google Shape;470;p16"/>
          <p:cNvPicPr preferRelativeResize="0"/>
          <p:nvPr/>
        </p:nvPicPr>
        <p:blipFill rotWithShape="1">
          <a:blip r:embed="rId3">
            <a:alphaModFix/>
          </a:blip>
          <a:srcRect b="0" l="0" r="0" t="0"/>
          <a:stretch/>
        </p:blipFill>
        <p:spPr>
          <a:xfrm>
            <a:off x="938651" y="289367"/>
            <a:ext cx="991272" cy="991272"/>
          </a:xfrm>
          <a:prstGeom prst="rect">
            <a:avLst/>
          </a:prstGeom>
          <a:noFill/>
          <a:ln cap="flat" cmpd="sng" w="9525">
            <a:solidFill>
              <a:srgbClr val="000000"/>
            </a:solidFill>
            <a:prstDash val="solid"/>
            <a:round/>
            <a:headEnd len="sm" w="sm" type="none"/>
            <a:tailEnd len="sm" w="sm" type="none"/>
          </a:ln>
        </p:spPr>
      </p:pic>
      <p:sp>
        <p:nvSpPr>
          <p:cNvPr id="471" name="Google Shape;471;p16"/>
          <p:cNvSpPr txBox="1"/>
          <p:nvPr/>
        </p:nvSpPr>
        <p:spPr>
          <a:xfrm rot="-5400000">
            <a:off x="421525" y="3304712"/>
            <a:ext cx="1986705" cy="923330"/>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Agriculture Expected MAED Output</a:t>
            </a:r>
            <a:endParaRPr/>
          </a:p>
        </p:txBody>
      </p:sp>
      <p:sp>
        <p:nvSpPr>
          <p:cNvPr id="472" name="Google Shape;472;p16"/>
          <p:cNvSpPr/>
          <p:nvPr/>
        </p:nvSpPr>
        <p:spPr>
          <a:xfrm>
            <a:off x="6980186" y="3616022"/>
            <a:ext cx="585295" cy="341746"/>
          </a:xfrm>
          <a:prstGeom prst="rightArrow">
            <a:avLst>
              <a:gd fmla="val 50000" name="adj1"/>
              <a:gd fmla="val 50000" name="adj2"/>
            </a:avLst>
          </a:prstGeom>
          <a:solidFill>
            <a:srgbClr val="002060"/>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16"/>
          <p:cNvSpPr txBox="1"/>
          <p:nvPr/>
        </p:nvSpPr>
        <p:spPr>
          <a:xfrm>
            <a:off x="7706533" y="3228435"/>
            <a:ext cx="3743563" cy="923330"/>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We need to check that these numbers from MAED are the same as our raw data for the total final energy demand</a:t>
            </a:r>
            <a:endParaRPr/>
          </a:p>
        </p:txBody>
      </p:sp>
      <p:sp>
        <p:nvSpPr>
          <p:cNvPr id="474" name="Google Shape;474;p16"/>
          <p:cNvSpPr txBox="1"/>
          <p:nvPr/>
        </p:nvSpPr>
        <p:spPr>
          <a:xfrm>
            <a:off x="863583" y="1403655"/>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5.3.3. Calculate MAED Input Data for the Base Year</a:t>
            </a:r>
            <a:endParaRPr b="0" i="0" sz="1800" u="none" cap="none" strike="noStrike">
              <a:solidFill>
                <a:schemeClr val="dk1"/>
              </a:solidFill>
              <a:latin typeface="Open Sans"/>
              <a:ea typeface="Open Sans"/>
              <a:cs typeface="Open Sans"/>
              <a:sym typeface="Open Sans"/>
            </a:endParaRPr>
          </a:p>
        </p:txBody>
      </p:sp>
      <p:sp>
        <p:nvSpPr>
          <p:cNvPr id="475" name="Google Shape;475;p16"/>
          <p:cNvSpPr/>
          <p:nvPr/>
        </p:nvSpPr>
        <p:spPr>
          <a:xfrm>
            <a:off x="9879153" y="216184"/>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476" name="Google Shape;476;p16"/>
          <p:cNvSpPr/>
          <p:nvPr/>
        </p:nvSpPr>
        <p:spPr>
          <a:xfrm>
            <a:off x="9879153" y="940090"/>
            <a:ext cx="1570943" cy="669808"/>
          </a:xfrm>
          <a:prstGeom prst="roundRect">
            <a:avLst>
              <a:gd fmla="val 16667" name="adj"/>
            </a:avLst>
          </a:prstGeom>
          <a:solidFill>
            <a:srgbClr val="A8D08C">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pic>
        <p:nvPicPr>
          <p:cNvPr id="477" name="Google Shape;477;p16"/>
          <p:cNvPicPr preferRelativeResize="0"/>
          <p:nvPr/>
        </p:nvPicPr>
        <p:blipFill rotWithShape="1">
          <a:blip r:embed="rId4">
            <a:alphaModFix/>
          </a:blip>
          <a:srcRect b="0" l="0" r="0" t="0"/>
          <a:stretch/>
        </p:blipFill>
        <p:spPr>
          <a:xfrm>
            <a:off x="1964024" y="2773024"/>
            <a:ext cx="4815773" cy="1986705"/>
          </a:xfrm>
          <a:prstGeom prst="rect">
            <a:avLst/>
          </a:prstGeom>
          <a:noFill/>
          <a:ln>
            <a:noFill/>
          </a:ln>
        </p:spPr>
      </p:pic>
      <p:sp>
        <p:nvSpPr>
          <p:cNvPr id="478" name="Google Shape;478;p16"/>
          <p:cNvSpPr/>
          <p:nvPr/>
        </p:nvSpPr>
        <p:spPr>
          <a:xfrm>
            <a:off x="5711342" y="2646070"/>
            <a:ext cx="1143429" cy="2281651"/>
          </a:xfrm>
          <a:prstGeom prst="rect">
            <a:avLst/>
          </a:prstGeom>
          <a:noFill/>
          <a:ln cap="flat" cmpd="sng" w="381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16"/>
          <p:cNvSpPr txBox="1"/>
          <p:nvPr/>
        </p:nvSpPr>
        <p:spPr>
          <a:xfrm>
            <a:off x="6530314" y="4264478"/>
            <a:ext cx="6096000" cy="52322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80" name="Google Shape;480;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17"/>
          <p:cNvSpPr txBox="1"/>
          <p:nvPr>
            <p:ph type="title"/>
          </p:nvPr>
        </p:nvSpPr>
        <p:spPr>
          <a:xfrm>
            <a:off x="1915333" y="122221"/>
            <a:ext cx="579120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5.3 Base Year Reconstruction (3/3)</a:t>
            </a:r>
            <a:endParaRPr/>
          </a:p>
        </p:txBody>
      </p:sp>
      <p:sp>
        <p:nvSpPr>
          <p:cNvPr id="486" name="Google Shape;486;p17"/>
          <p:cNvSpPr/>
          <p:nvPr/>
        </p:nvSpPr>
        <p:spPr>
          <a:xfrm>
            <a:off x="8250603" y="225641"/>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487" name="Google Shape;487;p17"/>
          <p:cNvSpPr/>
          <p:nvPr/>
        </p:nvSpPr>
        <p:spPr>
          <a:xfrm rot="-2343956">
            <a:off x="8167653" y="69253"/>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17"/>
          <p:cNvSpPr/>
          <p:nvPr/>
        </p:nvSpPr>
        <p:spPr>
          <a:xfrm rot="8546125">
            <a:off x="9824334" y="7989"/>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17"/>
          <p:cNvSpPr/>
          <p:nvPr/>
        </p:nvSpPr>
        <p:spPr>
          <a:xfrm rot="-7740072">
            <a:off x="8943313" y="6940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17"/>
          <p:cNvSpPr/>
          <p:nvPr/>
        </p:nvSpPr>
        <p:spPr>
          <a:xfrm rot="2987910">
            <a:off x="8992824" y="8230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17"/>
          <p:cNvSpPr/>
          <p:nvPr/>
        </p:nvSpPr>
        <p:spPr>
          <a:xfrm>
            <a:off x="8246961" y="950918"/>
            <a:ext cx="1570943" cy="664012"/>
          </a:xfrm>
          <a:prstGeom prst="roundRect">
            <a:avLst>
              <a:gd fmla="val 16667" name="adj"/>
            </a:avLst>
          </a:prstGeom>
          <a:solidFill>
            <a:srgbClr val="D4E8C6"/>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pic>
        <p:nvPicPr>
          <p:cNvPr id="492" name="Google Shape;492;p17"/>
          <p:cNvPicPr preferRelativeResize="0"/>
          <p:nvPr/>
        </p:nvPicPr>
        <p:blipFill rotWithShape="1">
          <a:blip r:embed="rId3">
            <a:alphaModFix/>
          </a:blip>
          <a:srcRect b="0" l="0" r="0" t="0"/>
          <a:stretch/>
        </p:blipFill>
        <p:spPr>
          <a:xfrm>
            <a:off x="938651" y="289367"/>
            <a:ext cx="991272" cy="991272"/>
          </a:xfrm>
          <a:prstGeom prst="rect">
            <a:avLst/>
          </a:prstGeom>
          <a:noFill/>
          <a:ln cap="flat" cmpd="sng" w="9525">
            <a:solidFill>
              <a:srgbClr val="000000"/>
            </a:solidFill>
            <a:prstDash val="solid"/>
            <a:round/>
            <a:headEnd len="sm" w="sm" type="none"/>
            <a:tailEnd len="sm" w="sm" type="none"/>
          </a:ln>
        </p:spPr>
      </p:pic>
      <p:sp>
        <p:nvSpPr>
          <p:cNvPr id="493" name="Google Shape;493;p17"/>
          <p:cNvSpPr txBox="1"/>
          <p:nvPr/>
        </p:nvSpPr>
        <p:spPr>
          <a:xfrm rot="-5400000">
            <a:off x="281743" y="3232260"/>
            <a:ext cx="1986705" cy="646331"/>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Agriculture reconstruction</a:t>
            </a:r>
            <a:endParaRPr/>
          </a:p>
        </p:txBody>
      </p:sp>
      <p:sp>
        <p:nvSpPr>
          <p:cNvPr id="494" name="Google Shape;494;p17"/>
          <p:cNvSpPr/>
          <p:nvPr/>
        </p:nvSpPr>
        <p:spPr>
          <a:xfrm>
            <a:off x="6980186" y="3616022"/>
            <a:ext cx="585295" cy="341746"/>
          </a:xfrm>
          <a:prstGeom prst="rightArrow">
            <a:avLst>
              <a:gd fmla="val 50000" name="adj1"/>
              <a:gd fmla="val 50000" name="adj2"/>
            </a:avLst>
          </a:prstGeom>
          <a:solidFill>
            <a:srgbClr val="002060"/>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17"/>
          <p:cNvSpPr txBox="1"/>
          <p:nvPr/>
        </p:nvSpPr>
        <p:spPr>
          <a:xfrm>
            <a:off x="3356564" y="4896980"/>
            <a:ext cx="3735900" cy="1200329"/>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First we need to calculate the Total Specific Final Energy Demand, summing up the Final Energy Demand per each end-use</a:t>
            </a:r>
            <a:endParaRPr/>
          </a:p>
        </p:txBody>
      </p:sp>
      <p:sp>
        <p:nvSpPr>
          <p:cNvPr id="496" name="Google Shape;496;p17"/>
          <p:cNvSpPr txBox="1"/>
          <p:nvPr/>
        </p:nvSpPr>
        <p:spPr>
          <a:xfrm>
            <a:off x="863583" y="1403655"/>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5.3.4. Calculate MAED Input Data for the Base Year</a:t>
            </a:r>
            <a:endParaRPr b="0" i="0" sz="1800" u="none" cap="none" strike="noStrike">
              <a:solidFill>
                <a:schemeClr val="dk1"/>
              </a:solidFill>
              <a:latin typeface="Open Sans"/>
              <a:ea typeface="Open Sans"/>
              <a:cs typeface="Open Sans"/>
              <a:sym typeface="Open Sans"/>
            </a:endParaRPr>
          </a:p>
        </p:txBody>
      </p:sp>
      <p:sp>
        <p:nvSpPr>
          <p:cNvPr id="497" name="Google Shape;497;p17"/>
          <p:cNvSpPr/>
          <p:nvPr/>
        </p:nvSpPr>
        <p:spPr>
          <a:xfrm>
            <a:off x="9879153" y="216184"/>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498" name="Google Shape;498;p17"/>
          <p:cNvSpPr/>
          <p:nvPr/>
        </p:nvSpPr>
        <p:spPr>
          <a:xfrm>
            <a:off x="9879153" y="940090"/>
            <a:ext cx="1570943" cy="669808"/>
          </a:xfrm>
          <a:prstGeom prst="roundRect">
            <a:avLst>
              <a:gd fmla="val 16667" name="adj"/>
            </a:avLst>
          </a:prstGeom>
          <a:solidFill>
            <a:srgbClr val="D2D2D2"/>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pic>
        <p:nvPicPr>
          <p:cNvPr id="499" name="Google Shape;499;p17"/>
          <p:cNvPicPr preferRelativeResize="0"/>
          <p:nvPr/>
        </p:nvPicPr>
        <p:blipFill rotWithShape="1">
          <a:blip r:embed="rId4">
            <a:alphaModFix/>
          </a:blip>
          <a:srcRect b="0" l="0" r="0" t="0"/>
          <a:stretch/>
        </p:blipFill>
        <p:spPr>
          <a:xfrm>
            <a:off x="1672153" y="2646070"/>
            <a:ext cx="7178612" cy="1794653"/>
          </a:xfrm>
          <a:prstGeom prst="rect">
            <a:avLst/>
          </a:prstGeom>
          <a:noFill/>
          <a:ln>
            <a:noFill/>
          </a:ln>
        </p:spPr>
      </p:pic>
      <p:sp>
        <p:nvSpPr>
          <p:cNvPr id="500" name="Google Shape;500;p17"/>
          <p:cNvSpPr/>
          <p:nvPr/>
        </p:nvSpPr>
        <p:spPr>
          <a:xfrm>
            <a:off x="6556310" y="2288174"/>
            <a:ext cx="1150223" cy="2281651"/>
          </a:xfrm>
          <a:prstGeom prst="rect">
            <a:avLst/>
          </a:prstGeom>
          <a:noFill/>
          <a:ln cap="flat" cmpd="sng" w="381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501" name="Google Shape;501;p17"/>
          <p:cNvCxnSpPr>
            <a:endCxn id="495" idx="0"/>
          </p:cNvCxnSpPr>
          <p:nvPr/>
        </p:nvCxnSpPr>
        <p:spPr>
          <a:xfrm flipH="1">
            <a:off x="5224514" y="4583780"/>
            <a:ext cx="1368900" cy="313200"/>
          </a:xfrm>
          <a:prstGeom prst="straightConnector1">
            <a:avLst/>
          </a:prstGeom>
          <a:noFill/>
          <a:ln cap="flat" cmpd="sng" w="9525">
            <a:solidFill>
              <a:srgbClr val="002060"/>
            </a:solidFill>
            <a:prstDash val="solid"/>
            <a:miter lim="800000"/>
            <a:headEnd len="sm" w="sm" type="none"/>
            <a:tailEnd len="med" w="med" type="triangle"/>
          </a:ln>
        </p:spPr>
      </p:cxnSp>
      <p:sp>
        <p:nvSpPr>
          <p:cNvPr id="502" name="Google Shape;502;p17"/>
          <p:cNvSpPr txBox="1"/>
          <p:nvPr/>
        </p:nvSpPr>
        <p:spPr>
          <a:xfrm>
            <a:off x="7185891" y="4901940"/>
            <a:ext cx="4361858" cy="1477328"/>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Then we convert these numbers (by dividing them by 8760) in Gwyr the unit of the MAED output data, and check if they are identical. If so, </a:t>
            </a:r>
            <a:r>
              <a:rPr b="1" lang="en-GB" sz="1800">
                <a:solidFill>
                  <a:schemeClr val="dk1"/>
                </a:solidFill>
                <a:latin typeface="Calibri"/>
                <a:ea typeface="Calibri"/>
                <a:cs typeface="Calibri"/>
                <a:sym typeface="Calibri"/>
              </a:rPr>
              <a:t>we have successfully reconstructed the Base Year.</a:t>
            </a:r>
            <a:endParaRPr/>
          </a:p>
        </p:txBody>
      </p:sp>
      <p:sp>
        <p:nvSpPr>
          <p:cNvPr id="503" name="Google Shape;503;p17"/>
          <p:cNvSpPr/>
          <p:nvPr/>
        </p:nvSpPr>
        <p:spPr>
          <a:xfrm>
            <a:off x="7703538" y="2295137"/>
            <a:ext cx="1150223" cy="2281651"/>
          </a:xfrm>
          <a:prstGeom prst="rect">
            <a:avLst/>
          </a:prstGeom>
          <a:noFill/>
          <a:ln cap="flat" cmpd="sng" w="381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504" name="Google Shape;504;p17"/>
          <p:cNvCxnSpPr>
            <a:stCxn id="503" idx="2"/>
            <a:endCxn id="502" idx="0"/>
          </p:cNvCxnSpPr>
          <p:nvPr/>
        </p:nvCxnSpPr>
        <p:spPr>
          <a:xfrm>
            <a:off x="8278650" y="4576788"/>
            <a:ext cx="1088100" cy="325200"/>
          </a:xfrm>
          <a:prstGeom prst="straightConnector1">
            <a:avLst/>
          </a:prstGeom>
          <a:noFill/>
          <a:ln cap="flat" cmpd="sng" w="9525">
            <a:solidFill>
              <a:srgbClr val="002060"/>
            </a:solidFill>
            <a:prstDash val="solid"/>
            <a:miter lim="800000"/>
            <a:headEnd len="sm" w="sm" type="none"/>
            <a:tailEnd len="med" w="med" type="triangle"/>
          </a:ln>
        </p:spPr>
      </p:cxnSp>
      <p:sp>
        <p:nvSpPr>
          <p:cNvPr id="505" name="Google Shape;505;p17"/>
          <p:cNvSpPr txBox="1"/>
          <p:nvPr/>
        </p:nvSpPr>
        <p:spPr>
          <a:xfrm>
            <a:off x="6661766" y="3216765"/>
            <a:ext cx="6096000" cy="52322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06" name="Google Shape;506;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descr="Graphical user interface, text&#10;&#10;Description automatically generated" id="512" name="Google Shape;512;p18"/>
          <p:cNvPicPr preferRelativeResize="0"/>
          <p:nvPr/>
        </p:nvPicPr>
        <p:blipFill rotWithShape="1">
          <a:blip r:embed="rId3">
            <a:alphaModFix/>
          </a:blip>
          <a:srcRect b="0" l="0" r="0" t="0"/>
          <a:stretch/>
        </p:blipFill>
        <p:spPr>
          <a:xfrm>
            <a:off x="2308" y="0"/>
            <a:ext cx="12192000" cy="6858000"/>
          </a:xfrm>
          <a:prstGeom prst="rect">
            <a:avLst/>
          </a:prstGeom>
          <a:noFill/>
          <a:ln>
            <a:noFill/>
          </a:ln>
        </p:spPr>
      </p:pic>
      <p:sp>
        <p:nvSpPr>
          <p:cNvPr id="513" name="Google Shape;513;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14" name="Google Shape;514;p18"/>
          <p:cNvSpPr txBox="1"/>
          <p:nvPr/>
        </p:nvSpPr>
        <p:spPr>
          <a:xfrm>
            <a:off x="887205" y="-294171"/>
            <a:ext cx="103903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5.4 Other Industry Sub-sector</a:t>
            </a:r>
            <a:endParaRPr/>
          </a:p>
        </p:txBody>
      </p:sp>
      <p:sp>
        <p:nvSpPr>
          <p:cNvPr id="515" name="Google Shape;515;p18"/>
          <p:cNvSpPr txBox="1"/>
          <p:nvPr/>
        </p:nvSpPr>
        <p:spPr>
          <a:xfrm>
            <a:off x="1064860" y="1713385"/>
            <a:ext cx="1496920"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Open Sans Light"/>
                <a:ea typeface="Open Sans Light"/>
                <a:cs typeface="Open Sans Light"/>
                <a:sym typeface="Open Sans Light"/>
              </a:rPr>
              <a:t>Sectors</a:t>
            </a:r>
            <a:endParaRPr/>
          </a:p>
        </p:txBody>
      </p:sp>
      <p:sp>
        <p:nvSpPr>
          <p:cNvPr id="516" name="Google Shape;516;p18"/>
          <p:cNvSpPr txBox="1"/>
          <p:nvPr/>
        </p:nvSpPr>
        <p:spPr>
          <a:xfrm>
            <a:off x="1013830" y="2980578"/>
            <a:ext cx="2289407"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600">
                <a:solidFill>
                  <a:srgbClr val="525252"/>
                </a:solidFill>
                <a:latin typeface="Open Sans Light"/>
                <a:ea typeface="Open Sans Light"/>
                <a:cs typeface="Open Sans Light"/>
                <a:sym typeface="Open Sans Light"/>
              </a:rPr>
              <a:t>Subsectors</a:t>
            </a:r>
            <a:endParaRPr sz="1600">
              <a:solidFill>
                <a:srgbClr val="525252"/>
              </a:solidFill>
              <a:latin typeface="Open Sans Light"/>
              <a:ea typeface="Open Sans Light"/>
              <a:cs typeface="Open Sans Light"/>
              <a:sym typeface="Open Sans Light"/>
            </a:endParaRPr>
          </a:p>
        </p:txBody>
      </p:sp>
      <p:sp>
        <p:nvSpPr>
          <p:cNvPr id="517" name="Google Shape;517;p18"/>
          <p:cNvSpPr txBox="1"/>
          <p:nvPr/>
        </p:nvSpPr>
        <p:spPr>
          <a:xfrm>
            <a:off x="1017165" y="4220765"/>
            <a:ext cx="1761082"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600">
                <a:solidFill>
                  <a:srgbClr val="B4323F"/>
                </a:solidFill>
                <a:latin typeface="Open Sans Light"/>
                <a:ea typeface="Open Sans Light"/>
                <a:cs typeface="Open Sans Light"/>
                <a:sym typeface="Open Sans Light"/>
              </a:rPr>
              <a:t>End-use</a:t>
            </a:r>
            <a:endParaRPr/>
          </a:p>
        </p:txBody>
      </p:sp>
      <p:sp>
        <p:nvSpPr>
          <p:cNvPr id="518" name="Google Shape;518;p18"/>
          <p:cNvSpPr txBox="1"/>
          <p:nvPr/>
        </p:nvSpPr>
        <p:spPr>
          <a:xfrm>
            <a:off x="876139" y="5178927"/>
            <a:ext cx="2025244"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6"/>
                </a:solidFill>
                <a:latin typeface="Open Sans Light"/>
                <a:ea typeface="Open Sans Light"/>
                <a:cs typeface="Open Sans Light"/>
                <a:sym typeface="Open Sans Light"/>
              </a:rPr>
              <a:t>Category of Final Energy Demand (FED)</a:t>
            </a:r>
            <a:endParaRPr/>
          </a:p>
        </p:txBody>
      </p:sp>
      <p:sp>
        <p:nvSpPr>
          <p:cNvPr id="519" name="Google Shape;519;p18"/>
          <p:cNvSpPr txBox="1"/>
          <p:nvPr/>
        </p:nvSpPr>
        <p:spPr>
          <a:xfrm>
            <a:off x="3064306" y="5263165"/>
            <a:ext cx="1232757"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Motor Fuels</a:t>
            </a:r>
            <a:endParaRPr/>
          </a:p>
        </p:txBody>
      </p:sp>
      <p:sp>
        <p:nvSpPr>
          <p:cNvPr id="520" name="Google Shape;520;p18"/>
          <p:cNvSpPr txBox="1"/>
          <p:nvPr/>
        </p:nvSpPr>
        <p:spPr>
          <a:xfrm>
            <a:off x="4398623" y="5255872"/>
            <a:ext cx="1056649"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Modern Biomass</a:t>
            </a:r>
            <a:endParaRPr/>
          </a:p>
        </p:txBody>
      </p:sp>
      <p:sp>
        <p:nvSpPr>
          <p:cNvPr id="521" name="Google Shape;521;p18"/>
          <p:cNvSpPr txBox="1"/>
          <p:nvPr/>
        </p:nvSpPr>
        <p:spPr>
          <a:xfrm>
            <a:off x="5607882" y="5274628"/>
            <a:ext cx="1172188" cy="540000"/>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Fossil Fuels</a:t>
            </a:r>
            <a:endParaRPr/>
          </a:p>
        </p:txBody>
      </p:sp>
      <p:sp>
        <p:nvSpPr>
          <p:cNvPr id="522" name="Google Shape;522;p18"/>
          <p:cNvSpPr txBox="1"/>
          <p:nvPr/>
        </p:nvSpPr>
        <p:spPr>
          <a:xfrm>
            <a:off x="6874360" y="5264900"/>
            <a:ext cx="1320812"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Electricity</a:t>
            </a:r>
            <a:endParaRPr/>
          </a:p>
        </p:txBody>
      </p:sp>
      <p:sp>
        <p:nvSpPr>
          <p:cNvPr id="523" name="Google Shape;523;p18"/>
          <p:cNvSpPr txBox="1"/>
          <p:nvPr/>
        </p:nvSpPr>
        <p:spPr>
          <a:xfrm>
            <a:off x="9364828" y="5255872"/>
            <a:ext cx="1937190"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Traditional Fuels</a:t>
            </a:r>
            <a:endParaRPr/>
          </a:p>
        </p:txBody>
      </p:sp>
      <p:sp>
        <p:nvSpPr>
          <p:cNvPr id="524" name="Google Shape;524;p18"/>
          <p:cNvSpPr txBox="1"/>
          <p:nvPr/>
        </p:nvSpPr>
        <p:spPr>
          <a:xfrm>
            <a:off x="8284058" y="5254548"/>
            <a:ext cx="968595"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Solar Thermal</a:t>
            </a:r>
            <a:endParaRPr/>
          </a:p>
        </p:txBody>
      </p:sp>
      <p:sp>
        <p:nvSpPr>
          <p:cNvPr id="525" name="Google Shape;525;p18"/>
          <p:cNvSpPr txBox="1"/>
          <p:nvPr/>
        </p:nvSpPr>
        <p:spPr>
          <a:xfrm>
            <a:off x="3384886" y="1530003"/>
            <a:ext cx="1496920" cy="338554"/>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Industry</a:t>
            </a:r>
            <a:endParaRPr/>
          </a:p>
        </p:txBody>
      </p:sp>
      <p:sp>
        <p:nvSpPr>
          <p:cNvPr id="526" name="Google Shape;526;p18"/>
          <p:cNvSpPr txBox="1"/>
          <p:nvPr/>
        </p:nvSpPr>
        <p:spPr>
          <a:xfrm>
            <a:off x="9398854" y="1509822"/>
            <a:ext cx="1673028"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rgbClr val="7F7F7F"/>
                </a:solidFill>
                <a:latin typeface="Open Sans Light"/>
                <a:ea typeface="Open Sans Light"/>
                <a:cs typeface="Open Sans Light"/>
                <a:sym typeface="Open Sans Light"/>
              </a:rPr>
              <a:t>Transport</a:t>
            </a:r>
            <a:endParaRPr/>
          </a:p>
        </p:txBody>
      </p:sp>
      <p:sp>
        <p:nvSpPr>
          <p:cNvPr id="527" name="Google Shape;527;p18"/>
          <p:cNvSpPr txBox="1"/>
          <p:nvPr/>
        </p:nvSpPr>
        <p:spPr>
          <a:xfrm>
            <a:off x="5674634" y="1520450"/>
            <a:ext cx="1320812"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rgbClr val="7F7F7F"/>
                </a:solidFill>
                <a:latin typeface="Open Sans Light"/>
                <a:ea typeface="Open Sans Light"/>
                <a:cs typeface="Open Sans Light"/>
                <a:sym typeface="Open Sans Light"/>
              </a:rPr>
              <a:t>Service</a:t>
            </a:r>
            <a:endParaRPr/>
          </a:p>
        </p:txBody>
      </p:sp>
      <p:sp>
        <p:nvSpPr>
          <p:cNvPr id="528" name="Google Shape;528;p18"/>
          <p:cNvSpPr txBox="1"/>
          <p:nvPr/>
        </p:nvSpPr>
        <p:spPr>
          <a:xfrm>
            <a:off x="7359490" y="1519664"/>
            <a:ext cx="1849136"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rgbClr val="7F7F7F"/>
                </a:solidFill>
                <a:latin typeface="Open Sans Light"/>
                <a:ea typeface="Open Sans Light"/>
                <a:cs typeface="Open Sans Light"/>
                <a:sym typeface="Open Sans Light"/>
              </a:rPr>
              <a:t>Household</a:t>
            </a:r>
            <a:endParaRPr/>
          </a:p>
        </p:txBody>
      </p:sp>
      <p:sp>
        <p:nvSpPr>
          <p:cNvPr id="529" name="Google Shape;529;p18"/>
          <p:cNvSpPr txBox="1"/>
          <p:nvPr/>
        </p:nvSpPr>
        <p:spPr>
          <a:xfrm>
            <a:off x="8413354" y="2678621"/>
            <a:ext cx="2535498"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1"/>
                </a:solidFill>
                <a:latin typeface="Open Sans Light"/>
                <a:ea typeface="Open Sans Light"/>
                <a:cs typeface="Open Sans Light"/>
                <a:sym typeface="Open Sans Light"/>
              </a:rPr>
              <a:t>Manufacturing</a:t>
            </a:r>
            <a:endParaRPr/>
          </a:p>
        </p:txBody>
      </p:sp>
      <p:sp>
        <p:nvSpPr>
          <p:cNvPr id="530" name="Google Shape;530;p18"/>
          <p:cNvSpPr txBox="1"/>
          <p:nvPr/>
        </p:nvSpPr>
        <p:spPr>
          <a:xfrm>
            <a:off x="4464744" y="2686646"/>
            <a:ext cx="1535366"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1"/>
                </a:solidFill>
                <a:latin typeface="Open Sans Light"/>
                <a:ea typeface="Open Sans Light"/>
                <a:cs typeface="Open Sans Light"/>
                <a:sym typeface="Open Sans Light"/>
              </a:rPr>
              <a:t>Construction</a:t>
            </a:r>
            <a:endParaRPr/>
          </a:p>
        </p:txBody>
      </p:sp>
      <p:sp>
        <p:nvSpPr>
          <p:cNvPr id="531" name="Google Shape;531;p18"/>
          <p:cNvSpPr txBox="1"/>
          <p:nvPr/>
        </p:nvSpPr>
        <p:spPr>
          <a:xfrm>
            <a:off x="6604635" y="2688463"/>
            <a:ext cx="1338725"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1"/>
                </a:solidFill>
                <a:latin typeface="Open Sans Light"/>
                <a:ea typeface="Open Sans Light"/>
                <a:cs typeface="Open Sans Light"/>
                <a:sym typeface="Open Sans Light"/>
              </a:rPr>
              <a:t>Mining</a:t>
            </a:r>
            <a:endParaRPr/>
          </a:p>
        </p:txBody>
      </p:sp>
      <p:sp>
        <p:nvSpPr>
          <p:cNvPr id="532" name="Google Shape;532;p18"/>
          <p:cNvSpPr txBox="1"/>
          <p:nvPr/>
        </p:nvSpPr>
        <p:spPr>
          <a:xfrm>
            <a:off x="2520387" y="2682449"/>
            <a:ext cx="1416144"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1"/>
                </a:solidFill>
                <a:latin typeface="Open Sans Light"/>
                <a:ea typeface="Open Sans Light"/>
                <a:cs typeface="Open Sans Light"/>
                <a:sym typeface="Open Sans Light"/>
              </a:rPr>
              <a:t>Agriculture</a:t>
            </a:r>
            <a:endParaRPr/>
          </a:p>
        </p:txBody>
      </p:sp>
      <p:sp>
        <p:nvSpPr>
          <p:cNvPr id="533" name="Google Shape;533;p18"/>
          <p:cNvSpPr txBox="1"/>
          <p:nvPr/>
        </p:nvSpPr>
        <p:spPr>
          <a:xfrm>
            <a:off x="2210946" y="4025949"/>
            <a:ext cx="2553567"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Motive power</a:t>
            </a:r>
            <a:r>
              <a:rPr lang="en-GB" sz="1600">
                <a:solidFill>
                  <a:srgbClr val="B4323F"/>
                </a:solidFill>
                <a:latin typeface="Open Sans Light"/>
                <a:ea typeface="Open Sans Light"/>
                <a:cs typeface="Open Sans Light"/>
                <a:sym typeface="Open Sans Light"/>
              </a:rPr>
              <a:t>: Conveyer,  drilling, etc.    </a:t>
            </a:r>
            <a:endParaRPr/>
          </a:p>
        </p:txBody>
      </p:sp>
      <p:sp>
        <p:nvSpPr>
          <p:cNvPr id="534" name="Google Shape;534;p18"/>
          <p:cNvSpPr txBox="1"/>
          <p:nvPr/>
        </p:nvSpPr>
        <p:spPr>
          <a:xfrm>
            <a:off x="4926583" y="4025949"/>
            <a:ext cx="2729680"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Thermal use</a:t>
            </a:r>
            <a:r>
              <a:rPr lang="en-GB" sz="1600">
                <a:solidFill>
                  <a:srgbClr val="B4323F"/>
                </a:solidFill>
                <a:latin typeface="Open Sans Light"/>
                <a:ea typeface="Open Sans Light"/>
                <a:cs typeface="Open Sans Light"/>
                <a:sym typeface="Open Sans Light"/>
              </a:rPr>
              <a:t>:  Vapor, water heat, etc. </a:t>
            </a:r>
            <a:endParaRPr/>
          </a:p>
        </p:txBody>
      </p:sp>
      <p:sp>
        <p:nvSpPr>
          <p:cNvPr id="535" name="Google Shape;535;p18"/>
          <p:cNvSpPr txBox="1"/>
          <p:nvPr/>
        </p:nvSpPr>
        <p:spPr>
          <a:xfrm>
            <a:off x="7777551" y="4030567"/>
            <a:ext cx="3286841"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Specific use of electricity</a:t>
            </a:r>
            <a:r>
              <a:rPr lang="en-GB" sz="1600">
                <a:solidFill>
                  <a:srgbClr val="B4323F"/>
                </a:solidFill>
                <a:latin typeface="Open Sans Light"/>
                <a:ea typeface="Open Sans Light"/>
                <a:cs typeface="Open Sans Light"/>
                <a:sym typeface="Open Sans Light"/>
              </a:rPr>
              <a:t>, Appliances , etc.</a:t>
            </a:r>
            <a:endParaRPr/>
          </a:p>
        </p:txBody>
      </p:sp>
      <p:sp>
        <p:nvSpPr>
          <p:cNvPr id="536" name="Google Shape;536;p18"/>
          <p:cNvSpPr/>
          <p:nvPr/>
        </p:nvSpPr>
        <p:spPr>
          <a:xfrm>
            <a:off x="996087" y="1440343"/>
            <a:ext cx="10203071" cy="951616"/>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Open Sans Light"/>
              <a:ea typeface="Open Sans Light"/>
              <a:cs typeface="Open Sans Light"/>
              <a:sym typeface="Open Sans Light"/>
            </a:endParaRPr>
          </a:p>
        </p:txBody>
      </p:sp>
      <p:sp>
        <p:nvSpPr>
          <p:cNvPr id="537" name="Google Shape;537;p18"/>
          <p:cNvSpPr/>
          <p:nvPr/>
        </p:nvSpPr>
        <p:spPr>
          <a:xfrm>
            <a:off x="992609" y="2602073"/>
            <a:ext cx="10203071" cy="1115448"/>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525252"/>
              </a:solidFill>
              <a:latin typeface="Open Sans Light"/>
              <a:ea typeface="Open Sans Light"/>
              <a:cs typeface="Open Sans Light"/>
              <a:sym typeface="Open Sans Light"/>
            </a:endParaRPr>
          </a:p>
        </p:txBody>
      </p:sp>
      <p:sp>
        <p:nvSpPr>
          <p:cNvPr id="538" name="Google Shape;538;p18"/>
          <p:cNvSpPr/>
          <p:nvPr/>
        </p:nvSpPr>
        <p:spPr>
          <a:xfrm>
            <a:off x="999422" y="3897097"/>
            <a:ext cx="10203071" cy="967679"/>
          </a:xfrm>
          <a:prstGeom prst="rect">
            <a:avLst/>
          </a:prstGeom>
          <a:noFill/>
          <a:ln cap="flat" cmpd="sng" w="28575">
            <a:solidFill>
              <a:srgbClr val="B432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B4323F"/>
              </a:solidFill>
              <a:latin typeface="Open Sans Light"/>
              <a:ea typeface="Open Sans Light"/>
              <a:cs typeface="Open Sans Light"/>
              <a:sym typeface="Open Sans Light"/>
            </a:endParaRPr>
          </a:p>
        </p:txBody>
      </p:sp>
      <p:cxnSp>
        <p:nvCxnSpPr>
          <p:cNvPr id="539" name="Google Shape;539;p18"/>
          <p:cNvCxnSpPr/>
          <p:nvPr/>
        </p:nvCxnSpPr>
        <p:spPr>
          <a:xfrm rot="10800000">
            <a:off x="3548914" y="4766075"/>
            <a:ext cx="122942" cy="508031"/>
          </a:xfrm>
          <a:prstGeom prst="straightConnector1">
            <a:avLst/>
          </a:prstGeom>
          <a:noFill/>
          <a:ln cap="flat" cmpd="sng" w="28575">
            <a:solidFill>
              <a:schemeClr val="accent6"/>
            </a:solidFill>
            <a:prstDash val="solid"/>
            <a:round/>
            <a:headEnd len="med" w="med" type="none"/>
            <a:tailEnd len="med" w="med" type="triangle"/>
          </a:ln>
        </p:spPr>
      </p:cxnSp>
      <p:cxnSp>
        <p:nvCxnSpPr>
          <p:cNvPr id="540" name="Google Shape;540;p18"/>
          <p:cNvCxnSpPr/>
          <p:nvPr/>
        </p:nvCxnSpPr>
        <p:spPr>
          <a:xfrm rot="10800000">
            <a:off x="6096000" y="4786779"/>
            <a:ext cx="74450" cy="473801"/>
          </a:xfrm>
          <a:prstGeom prst="straightConnector1">
            <a:avLst/>
          </a:prstGeom>
          <a:noFill/>
          <a:ln cap="flat" cmpd="sng" w="28575">
            <a:solidFill>
              <a:schemeClr val="accent6"/>
            </a:solidFill>
            <a:prstDash val="solid"/>
            <a:round/>
            <a:headEnd len="med" w="med" type="none"/>
            <a:tailEnd len="med" w="med" type="triangle"/>
          </a:ln>
        </p:spPr>
      </p:cxnSp>
      <p:cxnSp>
        <p:nvCxnSpPr>
          <p:cNvPr id="541" name="Google Shape;541;p18"/>
          <p:cNvCxnSpPr/>
          <p:nvPr/>
        </p:nvCxnSpPr>
        <p:spPr>
          <a:xfrm flipH="1" rot="10800000">
            <a:off x="4956428" y="4786779"/>
            <a:ext cx="322433" cy="462367"/>
          </a:xfrm>
          <a:prstGeom prst="straightConnector1">
            <a:avLst/>
          </a:prstGeom>
          <a:noFill/>
          <a:ln cap="flat" cmpd="sng" w="28575">
            <a:solidFill>
              <a:schemeClr val="accent6"/>
            </a:solidFill>
            <a:prstDash val="solid"/>
            <a:round/>
            <a:headEnd len="med" w="med" type="none"/>
            <a:tailEnd len="med" w="med" type="triangle"/>
          </a:ln>
        </p:spPr>
      </p:cxnSp>
      <p:cxnSp>
        <p:nvCxnSpPr>
          <p:cNvPr id="542" name="Google Shape;542;p18"/>
          <p:cNvCxnSpPr/>
          <p:nvPr/>
        </p:nvCxnSpPr>
        <p:spPr>
          <a:xfrm rot="10800000">
            <a:off x="6511924" y="4800308"/>
            <a:ext cx="1056649" cy="473801"/>
          </a:xfrm>
          <a:prstGeom prst="straightConnector1">
            <a:avLst/>
          </a:prstGeom>
          <a:noFill/>
          <a:ln cap="flat" cmpd="sng" w="28575">
            <a:solidFill>
              <a:schemeClr val="accent6"/>
            </a:solidFill>
            <a:prstDash val="solid"/>
            <a:round/>
            <a:headEnd len="med" w="med" type="none"/>
            <a:tailEnd len="med" w="med" type="triangle"/>
          </a:ln>
        </p:spPr>
      </p:cxnSp>
      <p:cxnSp>
        <p:nvCxnSpPr>
          <p:cNvPr id="543" name="Google Shape;543;p18"/>
          <p:cNvCxnSpPr/>
          <p:nvPr/>
        </p:nvCxnSpPr>
        <p:spPr>
          <a:xfrm rot="10800000">
            <a:off x="6849890" y="4786446"/>
            <a:ext cx="1918466" cy="487666"/>
          </a:xfrm>
          <a:prstGeom prst="straightConnector1">
            <a:avLst/>
          </a:prstGeom>
          <a:noFill/>
          <a:ln cap="flat" cmpd="sng" w="28575">
            <a:solidFill>
              <a:schemeClr val="accent6"/>
            </a:solidFill>
            <a:prstDash val="solid"/>
            <a:round/>
            <a:headEnd len="med" w="med" type="none"/>
            <a:tailEnd len="med" w="med" type="triangle"/>
          </a:ln>
        </p:spPr>
      </p:cxnSp>
      <p:cxnSp>
        <p:nvCxnSpPr>
          <p:cNvPr id="544" name="Google Shape;544;p18"/>
          <p:cNvCxnSpPr/>
          <p:nvPr/>
        </p:nvCxnSpPr>
        <p:spPr>
          <a:xfrm rot="10800000">
            <a:off x="7359490" y="4786446"/>
            <a:ext cx="2933582" cy="462702"/>
          </a:xfrm>
          <a:prstGeom prst="straightConnector1">
            <a:avLst/>
          </a:prstGeom>
          <a:noFill/>
          <a:ln cap="flat" cmpd="sng" w="28575">
            <a:solidFill>
              <a:schemeClr val="accent6"/>
            </a:solidFill>
            <a:prstDash val="solid"/>
            <a:round/>
            <a:headEnd len="med" w="med" type="none"/>
            <a:tailEnd len="med" w="med" type="triangle"/>
          </a:ln>
        </p:spPr>
      </p:cxnSp>
      <p:cxnSp>
        <p:nvCxnSpPr>
          <p:cNvPr id="545" name="Google Shape;545;p18"/>
          <p:cNvCxnSpPr/>
          <p:nvPr/>
        </p:nvCxnSpPr>
        <p:spPr>
          <a:xfrm>
            <a:off x="6096001" y="3730403"/>
            <a:ext cx="0" cy="163174"/>
          </a:xfrm>
          <a:prstGeom prst="straightConnector1">
            <a:avLst/>
          </a:prstGeom>
          <a:noFill/>
          <a:ln cap="flat" cmpd="sng" w="28575">
            <a:solidFill>
              <a:srgbClr val="B4323F"/>
            </a:solidFill>
            <a:prstDash val="solid"/>
            <a:round/>
            <a:headEnd len="med" w="med" type="none"/>
            <a:tailEnd len="med" w="med" type="triangle"/>
          </a:ln>
        </p:spPr>
      </p:cxnSp>
      <p:sp>
        <p:nvSpPr>
          <p:cNvPr id="546" name="Google Shape;546;p18"/>
          <p:cNvSpPr txBox="1"/>
          <p:nvPr>
            <p:ph idx="1" type="body"/>
          </p:nvPr>
        </p:nvSpPr>
        <p:spPr>
          <a:xfrm>
            <a:off x="936176" y="1050757"/>
            <a:ext cx="10515600" cy="259890"/>
          </a:xfrm>
          <a:prstGeom prst="rect">
            <a:avLst/>
          </a:prstGeom>
          <a:noFill/>
          <a:ln>
            <a:noFill/>
          </a:ln>
        </p:spPr>
        <p:txBody>
          <a:bodyPr anchorCtr="0" anchor="t" bIns="45700" lIns="91425" spcFirstLastPara="1" rIns="91425" wrap="square" tIns="45700">
            <a:noAutofit/>
          </a:bodyPr>
          <a:lstStyle/>
          <a:p>
            <a:pPr indent="0" lvl="6" marL="0" rtl="0" algn="l">
              <a:lnSpc>
                <a:spcPct val="110000"/>
              </a:lnSpc>
              <a:spcBef>
                <a:spcPts val="0"/>
              </a:spcBef>
              <a:spcAft>
                <a:spcPts val="0"/>
              </a:spcAft>
              <a:buClr>
                <a:srgbClr val="333333"/>
              </a:buClr>
              <a:buSzPts val="1300"/>
              <a:buNone/>
            </a:pPr>
            <a:r>
              <a:rPr b="1" lang="en-GB" sz="2000">
                <a:solidFill>
                  <a:srgbClr val="9CC2E5"/>
                </a:solidFill>
                <a:latin typeface="Open Sans"/>
                <a:ea typeface="Open Sans"/>
                <a:cs typeface="Open Sans"/>
                <a:sym typeface="Open Sans"/>
              </a:rPr>
              <a:t>5.4.1. The Industry Sector, Subsectors, End-use and Final Energy Demands</a:t>
            </a:r>
            <a:endParaRPr/>
          </a:p>
          <a:p>
            <a:pPr indent="0" lvl="0" marL="0" rtl="0" algn="l">
              <a:lnSpc>
                <a:spcPct val="90000"/>
              </a:lnSpc>
              <a:spcBef>
                <a:spcPts val="2200"/>
              </a:spcBef>
              <a:spcAft>
                <a:spcPts val="0"/>
              </a:spcAft>
              <a:buClr>
                <a:schemeClr val="dk1"/>
              </a:buClr>
              <a:buSzPts val="2800"/>
              <a:buNone/>
            </a:pPr>
            <a:r>
              <a:t/>
            </a:r>
            <a:endParaRPr b="1"/>
          </a:p>
        </p:txBody>
      </p:sp>
      <p:cxnSp>
        <p:nvCxnSpPr>
          <p:cNvPr id="547" name="Google Shape;547;p18"/>
          <p:cNvCxnSpPr/>
          <p:nvPr/>
        </p:nvCxnSpPr>
        <p:spPr>
          <a:xfrm flipH="1" rot="10800000">
            <a:off x="7568573" y="4766075"/>
            <a:ext cx="1796255" cy="475317"/>
          </a:xfrm>
          <a:prstGeom prst="straightConnector1">
            <a:avLst/>
          </a:prstGeom>
          <a:noFill/>
          <a:ln cap="flat" cmpd="sng" w="28575">
            <a:solidFill>
              <a:schemeClr val="accent6"/>
            </a:solidFill>
            <a:prstDash val="solid"/>
            <a:round/>
            <a:headEnd len="med" w="med" type="none"/>
            <a:tailEnd len="med" w="med" type="triangle"/>
          </a:ln>
        </p:spPr>
      </p:cxnSp>
      <p:cxnSp>
        <p:nvCxnSpPr>
          <p:cNvPr id="548" name="Google Shape;548;p18"/>
          <p:cNvCxnSpPr/>
          <p:nvPr/>
        </p:nvCxnSpPr>
        <p:spPr>
          <a:xfrm>
            <a:off x="4881806" y="1868557"/>
            <a:ext cx="1416444" cy="712181"/>
          </a:xfrm>
          <a:prstGeom prst="straightConnector1">
            <a:avLst/>
          </a:prstGeom>
          <a:noFill/>
          <a:ln cap="flat" cmpd="sng" w="28575">
            <a:solidFill>
              <a:schemeClr val="dk1"/>
            </a:solidFill>
            <a:prstDash val="solid"/>
            <a:round/>
            <a:headEnd len="med" w="med" type="none"/>
            <a:tailEnd len="med" w="med" type="triangle"/>
          </a:ln>
        </p:spPr>
      </p:cxnSp>
      <p:pic>
        <p:nvPicPr>
          <p:cNvPr id="549" name="Google Shape;549;p18"/>
          <p:cNvPicPr preferRelativeResize="0"/>
          <p:nvPr/>
        </p:nvPicPr>
        <p:blipFill rotWithShape="1">
          <a:blip r:embed="rId4">
            <a:alphaModFix/>
          </a:blip>
          <a:srcRect b="0" l="0" r="0" t="0"/>
          <a:stretch/>
        </p:blipFill>
        <p:spPr>
          <a:xfrm>
            <a:off x="2926200" y="3049194"/>
            <a:ext cx="622714" cy="622714"/>
          </a:xfrm>
          <a:prstGeom prst="rect">
            <a:avLst/>
          </a:prstGeom>
          <a:noFill/>
          <a:ln>
            <a:noFill/>
          </a:ln>
        </p:spPr>
      </p:pic>
      <p:pic>
        <p:nvPicPr>
          <p:cNvPr id="550" name="Google Shape;550;p18"/>
          <p:cNvPicPr preferRelativeResize="0"/>
          <p:nvPr/>
        </p:nvPicPr>
        <p:blipFill rotWithShape="1">
          <a:blip r:embed="rId5">
            <a:alphaModFix/>
          </a:blip>
          <a:srcRect b="0" l="0" r="0" t="0"/>
          <a:stretch/>
        </p:blipFill>
        <p:spPr>
          <a:xfrm>
            <a:off x="4916427" y="3077187"/>
            <a:ext cx="566078" cy="566078"/>
          </a:xfrm>
          <a:prstGeom prst="rect">
            <a:avLst/>
          </a:prstGeom>
          <a:noFill/>
          <a:ln>
            <a:noFill/>
          </a:ln>
        </p:spPr>
      </p:pic>
      <p:pic>
        <p:nvPicPr>
          <p:cNvPr id="551" name="Google Shape;551;p18"/>
          <p:cNvPicPr preferRelativeResize="0"/>
          <p:nvPr/>
        </p:nvPicPr>
        <p:blipFill rotWithShape="1">
          <a:blip r:embed="rId6">
            <a:alphaModFix/>
          </a:blip>
          <a:srcRect b="0" l="0" r="0" t="0"/>
          <a:stretch/>
        </p:blipFill>
        <p:spPr>
          <a:xfrm>
            <a:off x="6957722" y="3049194"/>
            <a:ext cx="632551" cy="632551"/>
          </a:xfrm>
          <a:prstGeom prst="rect">
            <a:avLst/>
          </a:prstGeom>
          <a:noFill/>
          <a:ln>
            <a:noFill/>
          </a:ln>
        </p:spPr>
      </p:pic>
      <p:pic>
        <p:nvPicPr>
          <p:cNvPr id="552" name="Google Shape;552;p18"/>
          <p:cNvPicPr preferRelativeResize="0"/>
          <p:nvPr/>
        </p:nvPicPr>
        <p:blipFill rotWithShape="1">
          <a:blip r:embed="rId7">
            <a:alphaModFix/>
          </a:blip>
          <a:srcRect b="0" l="0" r="0" t="0"/>
          <a:stretch/>
        </p:blipFill>
        <p:spPr>
          <a:xfrm>
            <a:off x="9364828" y="3050863"/>
            <a:ext cx="632551" cy="632551"/>
          </a:xfrm>
          <a:prstGeom prst="rect">
            <a:avLst/>
          </a:prstGeom>
          <a:noFill/>
          <a:ln>
            <a:noFill/>
          </a:ln>
        </p:spPr>
      </p:pic>
      <p:pic>
        <p:nvPicPr>
          <p:cNvPr id="553" name="Google Shape;553;p18"/>
          <p:cNvPicPr preferRelativeResize="0"/>
          <p:nvPr/>
        </p:nvPicPr>
        <p:blipFill rotWithShape="1">
          <a:blip r:embed="rId8">
            <a:alphaModFix/>
          </a:blip>
          <a:srcRect b="0" l="0" r="0" t="0"/>
          <a:stretch/>
        </p:blipFill>
        <p:spPr>
          <a:xfrm>
            <a:off x="3921133" y="1899887"/>
            <a:ext cx="477490" cy="477490"/>
          </a:xfrm>
          <a:prstGeom prst="rect">
            <a:avLst/>
          </a:prstGeom>
          <a:noFill/>
          <a:ln>
            <a:noFill/>
          </a:ln>
        </p:spPr>
      </p:pic>
      <p:pic>
        <p:nvPicPr>
          <p:cNvPr id="554" name="Google Shape;554;p18"/>
          <p:cNvPicPr preferRelativeResize="0"/>
          <p:nvPr/>
        </p:nvPicPr>
        <p:blipFill rotWithShape="1">
          <a:blip r:embed="rId9">
            <a:alphaModFix amt="35000"/>
          </a:blip>
          <a:srcRect b="0" l="0" r="0" t="0"/>
          <a:stretch/>
        </p:blipFill>
        <p:spPr>
          <a:xfrm>
            <a:off x="6152726" y="1905392"/>
            <a:ext cx="451909" cy="451909"/>
          </a:xfrm>
          <a:prstGeom prst="rect">
            <a:avLst/>
          </a:prstGeom>
          <a:noFill/>
          <a:ln>
            <a:noFill/>
          </a:ln>
        </p:spPr>
      </p:pic>
      <p:pic>
        <p:nvPicPr>
          <p:cNvPr id="555" name="Google Shape;555;p18"/>
          <p:cNvPicPr preferRelativeResize="0"/>
          <p:nvPr/>
        </p:nvPicPr>
        <p:blipFill rotWithShape="1">
          <a:blip r:embed="rId10">
            <a:alphaModFix amt="35000"/>
          </a:blip>
          <a:srcRect b="0" l="0" r="0" t="0"/>
          <a:stretch/>
        </p:blipFill>
        <p:spPr>
          <a:xfrm>
            <a:off x="7963988" y="1894476"/>
            <a:ext cx="462367" cy="462367"/>
          </a:xfrm>
          <a:prstGeom prst="rect">
            <a:avLst/>
          </a:prstGeom>
          <a:noFill/>
          <a:ln>
            <a:noFill/>
          </a:ln>
        </p:spPr>
      </p:pic>
      <p:pic>
        <p:nvPicPr>
          <p:cNvPr id="556" name="Google Shape;556;p18"/>
          <p:cNvPicPr preferRelativeResize="0"/>
          <p:nvPr/>
        </p:nvPicPr>
        <p:blipFill rotWithShape="1">
          <a:blip r:embed="rId11">
            <a:alphaModFix amt="35000"/>
          </a:blip>
          <a:srcRect b="0" l="0" r="0" t="0"/>
          <a:stretch/>
        </p:blipFill>
        <p:spPr>
          <a:xfrm>
            <a:off x="10061888" y="1884054"/>
            <a:ext cx="462367" cy="462367"/>
          </a:xfrm>
          <a:prstGeom prst="rect">
            <a:avLst/>
          </a:prstGeom>
          <a:noFill/>
          <a:ln>
            <a:noFill/>
          </a:ln>
        </p:spPr>
      </p:pic>
      <p:pic>
        <p:nvPicPr>
          <p:cNvPr id="557" name="Google Shape;557;p18"/>
          <p:cNvPicPr preferRelativeResize="0"/>
          <p:nvPr/>
        </p:nvPicPr>
        <p:blipFill rotWithShape="1">
          <a:blip r:embed="rId12">
            <a:alphaModFix/>
          </a:blip>
          <a:srcRect b="0" l="0" r="0" t="0"/>
          <a:stretch/>
        </p:blipFill>
        <p:spPr>
          <a:xfrm>
            <a:off x="2215466" y="2855529"/>
            <a:ext cx="487836" cy="487836"/>
          </a:xfrm>
          <a:prstGeom prst="rect">
            <a:avLst/>
          </a:prstGeom>
          <a:noFill/>
          <a:ln>
            <a:noFill/>
          </a:ln>
        </p:spPr>
      </p:pic>
      <p:pic>
        <p:nvPicPr>
          <p:cNvPr id="558" name="Google Shape;558;p18"/>
          <p:cNvPicPr preferRelativeResize="0"/>
          <p:nvPr/>
        </p:nvPicPr>
        <p:blipFill rotWithShape="1">
          <a:blip r:embed="rId13">
            <a:alphaModFix/>
          </a:blip>
          <a:srcRect b="0" l="0" r="0" t="0"/>
          <a:stretch/>
        </p:blipFill>
        <p:spPr>
          <a:xfrm>
            <a:off x="4106232" y="2842473"/>
            <a:ext cx="525267" cy="525267"/>
          </a:xfrm>
          <a:prstGeom prst="rect">
            <a:avLst/>
          </a:prstGeom>
          <a:noFill/>
          <a:ln>
            <a:noFill/>
          </a:ln>
        </p:spPr>
      </p:pic>
      <p:pic>
        <p:nvPicPr>
          <p:cNvPr id="559" name="Google Shape;559;p18"/>
          <p:cNvPicPr preferRelativeResize="0"/>
          <p:nvPr/>
        </p:nvPicPr>
        <p:blipFill rotWithShape="1">
          <a:blip r:embed="rId13">
            <a:alphaModFix/>
          </a:blip>
          <a:srcRect b="0" l="0" r="0" t="0"/>
          <a:stretch/>
        </p:blipFill>
        <p:spPr>
          <a:xfrm>
            <a:off x="6262754" y="2818940"/>
            <a:ext cx="525267" cy="525267"/>
          </a:xfrm>
          <a:prstGeom prst="rect">
            <a:avLst/>
          </a:prstGeom>
          <a:noFill/>
          <a:ln>
            <a:noFill/>
          </a:ln>
        </p:spPr>
      </p:pic>
      <p:pic>
        <p:nvPicPr>
          <p:cNvPr id="560" name="Google Shape;560;p18"/>
          <p:cNvPicPr preferRelativeResize="0"/>
          <p:nvPr/>
        </p:nvPicPr>
        <p:blipFill rotWithShape="1">
          <a:blip r:embed="rId13">
            <a:alphaModFix/>
          </a:blip>
          <a:srcRect b="0" l="0" r="0" t="0"/>
          <a:stretch/>
        </p:blipFill>
        <p:spPr>
          <a:xfrm>
            <a:off x="8243088" y="2793865"/>
            <a:ext cx="525267" cy="5252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19"/>
          <p:cNvSpPr txBox="1"/>
          <p:nvPr>
            <p:ph type="title"/>
          </p:nvPr>
        </p:nvSpPr>
        <p:spPr>
          <a:xfrm>
            <a:off x="3137999" y="122221"/>
            <a:ext cx="8481346"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5.4 Other Industry</a:t>
            </a:r>
            <a:br>
              <a:rPr lang="en-GB" sz="4400">
                <a:latin typeface="Open Sans"/>
                <a:ea typeface="Open Sans"/>
                <a:cs typeface="Open Sans"/>
                <a:sym typeface="Open Sans"/>
              </a:rPr>
            </a:br>
            <a:r>
              <a:rPr lang="en-GB" sz="4400">
                <a:latin typeface="Open Sans"/>
                <a:ea typeface="Open Sans"/>
                <a:cs typeface="Open Sans"/>
                <a:sym typeface="Open Sans"/>
              </a:rPr>
              <a:t>Sub-sector </a:t>
            </a:r>
            <a:endParaRPr/>
          </a:p>
        </p:txBody>
      </p:sp>
      <p:sp>
        <p:nvSpPr>
          <p:cNvPr id="566" name="Google Shape;566;p19"/>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5.4.2. Construction and Mining Subsectors</a:t>
            </a:r>
            <a:endParaRPr b="0" i="0" sz="1800" u="none" cap="none" strike="noStrike">
              <a:solidFill>
                <a:schemeClr val="dk1"/>
              </a:solidFill>
              <a:latin typeface="Open Sans"/>
              <a:ea typeface="Open Sans"/>
              <a:cs typeface="Open Sans"/>
              <a:sym typeface="Open Sans"/>
            </a:endParaRPr>
          </a:p>
        </p:txBody>
      </p:sp>
      <p:pic>
        <p:nvPicPr>
          <p:cNvPr id="567" name="Google Shape;567;p19"/>
          <p:cNvPicPr preferRelativeResize="0"/>
          <p:nvPr/>
        </p:nvPicPr>
        <p:blipFill rotWithShape="1">
          <a:blip r:embed="rId3">
            <a:alphaModFix/>
          </a:blip>
          <a:srcRect b="0" l="0" r="0" t="0"/>
          <a:stretch/>
        </p:blipFill>
        <p:spPr>
          <a:xfrm>
            <a:off x="952368" y="298735"/>
            <a:ext cx="962965" cy="962965"/>
          </a:xfrm>
          <a:prstGeom prst="rect">
            <a:avLst/>
          </a:prstGeom>
          <a:noFill/>
          <a:ln>
            <a:noFill/>
          </a:ln>
        </p:spPr>
      </p:pic>
      <p:pic>
        <p:nvPicPr>
          <p:cNvPr id="568" name="Google Shape;568;p19"/>
          <p:cNvPicPr preferRelativeResize="0"/>
          <p:nvPr/>
        </p:nvPicPr>
        <p:blipFill rotWithShape="1">
          <a:blip r:embed="rId4">
            <a:alphaModFix/>
          </a:blip>
          <a:srcRect b="0" l="0" r="0" t="0"/>
          <a:stretch/>
        </p:blipFill>
        <p:spPr>
          <a:xfrm>
            <a:off x="2052726" y="294892"/>
            <a:ext cx="947879" cy="947879"/>
          </a:xfrm>
          <a:prstGeom prst="rect">
            <a:avLst/>
          </a:prstGeom>
          <a:noFill/>
          <a:ln>
            <a:noFill/>
          </a:ln>
        </p:spPr>
      </p:pic>
      <p:sp>
        <p:nvSpPr>
          <p:cNvPr id="569" name="Google Shape;569;p19"/>
          <p:cNvSpPr txBox="1"/>
          <p:nvPr/>
        </p:nvSpPr>
        <p:spPr>
          <a:xfrm>
            <a:off x="2114175" y="5567888"/>
            <a:ext cx="7963649"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In MAED, the Construction and Mining Subsectors follow the same structure of the Agriculture subsector. </a:t>
            </a:r>
            <a:endParaRPr/>
          </a:p>
        </p:txBody>
      </p:sp>
      <p:pic>
        <p:nvPicPr>
          <p:cNvPr id="570" name="Google Shape;570;p19"/>
          <p:cNvPicPr preferRelativeResize="0"/>
          <p:nvPr/>
        </p:nvPicPr>
        <p:blipFill rotWithShape="1">
          <a:blip r:embed="rId5">
            <a:alphaModFix/>
          </a:blip>
          <a:srcRect b="0" l="0" r="0" t="0"/>
          <a:stretch/>
        </p:blipFill>
        <p:spPr>
          <a:xfrm>
            <a:off x="952367" y="2064788"/>
            <a:ext cx="4339268" cy="2901235"/>
          </a:xfrm>
          <a:prstGeom prst="rect">
            <a:avLst/>
          </a:prstGeom>
          <a:noFill/>
          <a:ln>
            <a:noFill/>
          </a:ln>
        </p:spPr>
      </p:pic>
      <p:sp>
        <p:nvSpPr>
          <p:cNvPr id="571" name="Google Shape;571;p19"/>
          <p:cNvSpPr txBox="1"/>
          <p:nvPr/>
        </p:nvSpPr>
        <p:spPr>
          <a:xfrm>
            <a:off x="893970" y="4971530"/>
            <a:ext cx="426019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600">
                <a:solidFill>
                  <a:schemeClr val="dk1"/>
                </a:solidFill>
                <a:latin typeface="Calibri"/>
                <a:ea typeface="Calibri"/>
                <a:cs typeface="Calibri"/>
                <a:sym typeface="Calibri"/>
              </a:rPr>
              <a:t>Source: </a:t>
            </a:r>
            <a:r>
              <a:rPr lang="en-GB" sz="600" u="sng">
                <a:solidFill>
                  <a:schemeClr val="dk1"/>
                </a:solidFill>
                <a:latin typeface="Calibri"/>
                <a:ea typeface="Calibri"/>
                <a:cs typeface="Calibri"/>
                <a:sym typeface="Calibri"/>
                <a:hlinkClick r:id="rId6">
                  <a:extLst>
                    <a:ext uri="{A12FA001-AC4F-418D-AE19-62706E023703}">
                      <ahyp:hlinkClr val="tx"/>
                    </a:ext>
                  </a:extLst>
                </a:hlinkClick>
              </a:rPr>
              <a:t>https://www.freepik.com/free-photo/construction-site-silhouettes_1243080.htm#query=construction&amp;position=7&amp;from_view=search&amp;track=sph</a:t>
            </a:r>
            <a:r>
              <a:rPr lang="en-GB" sz="600">
                <a:solidFill>
                  <a:schemeClr val="dk1"/>
                </a:solidFill>
                <a:latin typeface="Calibri"/>
                <a:ea typeface="Calibri"/>
                <a:cs typeface="Calibri"/>
                <a:sym typeface="Calibri"/>
              </a:rPr>
              <a:t>, Image by evening_tao&lt;/a&gt; on Freepik.</a:t>
            </a:r>
            <a:endParaRPr/>
          </a:p>
        </p:txBody>
      </p:sp>
      <p:pic>
        <p:nvPicPr>
          <p:cNvPr id="572" name="Google Shape;572;p19"/>
          <p:cNvPicPr preferRelativeResize="0"/>
          <p:nvPr/>
        </p:nvPicPr>
        <p:blipFill rotWithShape="1">
          <a:blip r:embed="rId7">
            <a:alphaModFix/>
          </a:blip>
          <a:srcRect b="0" l="0" r="0" t="0"/>
          <a:stretch/>
        </p:blipFill>
        <p:spPr>
          <a:xfrm>
            <a:off x="5708590" y="2064787"/>
            <a:ext cx="5610115" cy="2901235"/>
          </a:xfrm>
          <a:prstGeom prst="rect">
            <a:avLst/>
          </a:prstGeom>
          <a:noFill/>
          <a:ln>
            <a:noFill/>
          </a:ln>
        </p:spPr>
      </p:pic>
      <p:sp>
        <p:nvSpPr>
          <p:cNvPr id="573" name="Google Shape;573;p19"/>
          <p:cNvSpPr txBox="1"/>
          <p:nvPr/>
        </p:nvSpPr>
        <p:spPr>
          <a:xfrm>
            <a:off x="6979438" y="4980132"/>
            <a:ext cx="433926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600">
                <a:solidFill>
                  <a:schemeClr val="dk1"/>
                </a:solidFill>
                <a:latin typeface="Calibri"/>
                <a:ea typeface="Calibri"/>
                <a:cs typeface="Calibri"/>
                <a:sym typeface="Calibri"/>
              </a:rPr>
              <a:t>Source: </a:t>
            </a:r>
            <a:r>
              <a:rPr lang="en-GB" sz="600" u="sng">
                <a:solidFill>
                  <a:schemeClr val="dk1"/>
                </a:solidFill>
                <a:latin typeface="Calibri"/>
                <a:ea typeface="Calibri"/>
                <a:cs typeface="Calibri"/>
                <a:sym typeface="Calibri"/>
                <a:hlinkClick r:id="rId8">
                  <a:extLst>
                    <a:ext uri="{A12FA001-AC4F-418D-AE19-62706E023703}">
                      <ahyp:hlinkClr val="tx"/>
                    </a:ext>
                  </a:extLst>
                </a:hlinkClick>
              </a:rPr>
              <a:t>https://www.freepik.com/free-photo/yellow-excavator-digging-ore-rich-rock-open-pit-mine_17344806.htm#query=mining%20sector&amp;position=34&amp;from_view=search&amp;track=ais</a:t>
            </a:r>
            <a:r>
              <a:rPr lang="en-GB" sz="600">
                <a:solidFill>
                  <a:schemeClr val="dk1"/>
                </a:solidFill>
                <a:latin typeface="Calibri"/>
                <a:ea typeface="Calibri"/>
                <a:cs typeface="Calibri"/>
                <a:sym typeface="Calibri"/>
              </a:rPr>
              <a:t>, Image by wirestock&lt;/a&gt; on Freepik</a:t>
            </a:r>
            <a:endParaRPr sz="600">
              <a:solidFill>
                <a:schemeClr val="dk1"/>
              </a:solidFill>
              <a:latin typeface="Calibri"/>
              <a:ea typeface="Calibri"/>
              <a:cs typeface="Calibri"/>
              <a:sym typeface="Calibri"/>
            </a:endParaRPr>
          </a:p>
        </p:txBody>
      </p:sp>
      <p:sp>
        <p:nvSpPr>
          <p:cNvPr id="574" name="Google Shape;574;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type="title"/>
          </p:nvPr>
        </p:nvSpPr>
        <p:spPr>
          <a:xfrm>
            <a:off x="838200" y="-8127"/>
            <a:ext cx="10515600" cy="1325562"/>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t>Intended Learning Outcomes (ILOs)</a:t>
            </a:r>
            <a:endParaRPr/>
          </a:p>
        </p:txBody>
      </p:sp>
      <p:grpSp>
        <p:nvGrpSpPr>
          <p:cNvPr id="121" name="Google Shape;121;p2"/>
          <p:cNvGrpSpPr/>
          <p:nvPr/>
        </p:nvGrpSpPr>
        <p:grpSpPr>
          <a:xfrm>
            <a:off x="6770955" y="1622563"/>
            <a:ext cx="4286251" cy="3612874"/>
            <a:chOff x="5322277" y="1512599"/>
            <a:chExt cx="3214026" cy="2463851"/>
          </a:xfrm>
        </p:grpSpPr>
        <p:sp>
          <p:nvSpPr>
            <p:cNvPr id="122" name="Google Shape;122;p2"/>
            <p:cNvSpPr/>
            <p:nvPr/>
          </p:nvSpPr>
          <p:spPr>
            <a:xfrm>
              <a:off x="5322277" y="1512599"/>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5.1 Industry Sector and its sub-sectors</a:t>
              </a:r>
              <a:endParaRPr b="0" i="0" sz="1600" u="none" cap="none" strike="noStrike">
                <a:solidFill>
                  <a:schemeClr val="dk1"/>
                </a:solidFill>
                <a:latin typeface="Open Sans"/>
                <a:ea typeface="Open Sans"/>
                <a:cs typeface="Open Sans"/>
                <a:sym typeface="Open Sans"/>
              </a:endParaRPr>
            </a:p>
          </p:txBody>
        </p:sp>
        <p:sp>
          <p:nvSpPr>
            <p:cNvPr id="123" name="Google Shape;123;p2"/>
            <p:cNvSpPr/>
            <p:nvPr/>
          </p:nvSpPr>
          <p:spPr>
            <a:xfrm>
              <a:off x="5322277" y="22123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5.2 Base Year Reconstruction (1/3) – Collection of Raw Data</a:t>
              </a:r>
              <a:endParaRPr/>
            </a:p>
          </p:txBody>
        </p:sp>
        <p:sp>
          <p:nvSpPr>
            <p:cNvPr id="124" name="Google Shape;124;p2"/>
            <p:cNvSpPr/>
            <p:nvPr/>
          </p:nvSpPr>
          <p:spPr>
            <a:xfrm>
              <a:off x="5322278" y="2861138"/>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5.3 Base Year Reconstruction (2/3) - MAED Input Data calculation for the base year </a:t>
              </a:r>
              <a:endParaRPr b="0" i="0" sz="1600" u="none" cap="none" strike="noStrike">
                <a:solidFill>
                  <a:schemeClr val="dk1"/>
                </a:solidFill>
                <a:latin typeface="Open Sans"/>
                <a:ea typeface="Open Sans"/>
                <a:cs typeface="Open Sans"/>
                <a:sym typeface="Open Sans"/>
              </a:endParaRPr>
            </a:p>
          </p:txBody>
        </p:sp>
        <p:sp>
          <p:nvSpPr>
            <p:cNvPr id="125" name="Google Shape;125;p2"/>
            <p:cNvSpPr/>
            <p:nvPr/>
          </p:nvSpPr>
          <p:spPr>
            <a:xfrm>
              <a:off x="5322277" y="35099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5.4 Base Year Reconstruction (3/3): Run, Results, Check for Accuracy</a:t>
              </a:r>
              <a:endParaRPr b="0" i="0" sz="1600" u="none" cap="none" strike="noStrike">
                <a:solidFill>
                  <a:schemeClr val="dk1"/>
                </a:solidFill>
                <a:latin typeface="Open Sans"/>
                <a:ea typeface="Open Sans"/>
                <a:cs typeface="Open Sans"/>
                <a:sym typeface="Open Sans"/>
              </a:endParaRPr>
            </a:p>
          </p:txBody>
        </p:sp>
        <p:cxnSp>
          <p:nvCxnSpPr>
            <p:cNvPr id="126" name="Google Shape;126;p2"/>
            <p:cNvCxnSpPr>
              <a:stCxn id="122" idx="2"/>
              <a:endCxn id="123" idx="0"/>
            </p:cNvCxnSpPr>
            <p:nvPr/>
          </p:nvCxnSpPr>
          <p:spPr>
            <a:xfrm>
              <a:off x="6929290" y="1979099"/>
              <a:ext cx="0" cy="233400"/>
            </a:xfrm>
            <a:prstGeom prst="straightConnector1">
              <a:avLst/>
            </a:prstGeom>
            <a:noFill/>
            <a:ln cap="flat" cmpd="sng" w="9525">
              <a:solidFill>
                <a:schemeClr val="dk2"/>
              </a:solidFill>
              <a:prstDash val="solid"/>
              <a:round/>
              <a:headEnd len="med" w="med" type="none"/>
              <a:tailEnd len="med" w="med" type="triangle"/>
            </a:ln>
          </p:spPr>
        </p:cxnSp>
        <p:cxnSp>
          <p:nvCxnSpPr>
            <p:cNvPr id="127" name="Google Shape;127;p2"/>
            <p:cNvCxnSpPr>
              <a:stCxn id="123" idx="2"/>
              <a:endCxn id="124" idx="0"/>
            </p:cNvCxnSpPr>
            <p:nvPr/>
          </p:nvCxnSpPr>
          <p:spPr>
            <a:xfrm>
              <a:off x="6929290" y="2678850"/>
              <a:ext cx="0" cy="182400"/>
            </a:xfrm>
            <a:prstGeom prst="straightConnector1">
              <a:avLst/>
            </a:prstGeom>
            <a:noFill/>
            <a:ln cap="flat" cmpd="sng" w="9525">
              <a:solidFill>
                <a:schemeClr val="dk2"/>
              </a:solidFill>
              <a:prstDash val="solid"/>
              <a:round/>
              <a:headEnd len="med" w="med" type="none"/>
              <a:tailEnd len="med" w="med" type="triangle"/>
            </a:ln>
          </p:spPr>
        </p:cxnSp>
        <p:cxnSp>
          <p:nvCxnSpPr>
            <p:cNvPr id="128" name="Google Shape;128;p2"/>
            <p:cNvCxnSpPr>
              <a:stCxn id="124" idx="2"/>
              <a:endCxn id="125" idx="0"/>
            </p:cNvCxnSpPr>
            <p:nvPr/>
          </p:nvCxnSpPr>
          <p:spPr>
            <a:xfrm>
              <a:off x="6929291" y="3327638"/>
              <a:ext cx="0" cy="182400"/>
            </a:xfrm>
            <a:prstGeom prst="straightConnector1">
              <a:avLst/>
            </a:prstGeom>
            <a:noFill/>
            <a:ln cap="flat" cmpd="sng" w="9525">
              <a:solidFill>
                <a:schemeClr val="dk2"/>
              </a:solidFill>
              <a:prstDash val="solid"/>
              <a:round/>
              <a:headEnd len="med" w="med" type="none"/>
              <a:tailEnd len="med" w="med" type="triangle"/>
            </a:ln>
          </p:spPr>
        </p:cxnSp>
      </p:grpSp>
      <p:sp>
        <p:nvSpPr>
          <p:cNvPr id="129" name="Google Shape;129;p2"/>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30" name="Google Shape;130;p2"/>
          <p:cNvSpPr txBox="1"/>
          <p:nvPr/>
        </p:nvSpPr>
        <p:spPr>
          <a:xfrm>
            <a:off x="1024205" y="1317435"/>
            <a:ext cx="5746750" cy="4584700"/>
          </a:xfrm>
          <a:prstGeom prst="rect">
            <a:avLst/>
          </a:prstGeom>
          <a:noFill/>
          <a:ln>
            <a:noFill/>
          </a:ln>
        </p:spPr>
        <p:txBody>
          <a:bodyPr anchorCtr="0" anchor="t" bIns="60925" lIns="121900" spcFirstLastPara="1" rIns="121900" wrap="square" tIns="60925">
            <a:noAutofit/>
          </a:bodyPr>
          <a:lstStyle/>
          <a:p>
            <a:pPr indent="0" lvl="0" marL="0" marR="0" rtl="0" algn="l">
              <a:spcBef>
                <a:spcPts val="1000"/>
              </a:spcBef>
              <a:spcAft>
                <a:spcPts val="0"/>
              </a:spcAft>
              <a:buNone/>
            </a:pPr>
            <a:r>
              <a:rPr b="1" i="0" lang="en-GB" sz="2000" u="none" cap="none" strike="noStrike">
                <a:solidFill>
                  <a:srgbClr val="9CC2E5"/>
                </a:solidFill>
                <a:latin typeface="Open Sans"/>
                <a:ea typeface="Open Sans"/>
                <a:cs typeface="Open Sans"/>
                <a:sym typeface="Open Sans"/>
              </a:rPr>
              <a:t>This lecture has four Intended Learning Outcomes (ILOs):</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ILO1: learn about the industry sector and its subsectors</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ILO2: learn how to collect the raw data needed for the base year reconstruction</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ILO3: learn how to calculate the MAED input data for the base year</a:t>
            </a:r>
            <a:endParaRPr b="0" i="0" sz="2100" u="none" cap="none" strike="noStrike">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ILO4: learn how to check that the Base year was successfully reconstructed. </a:t>
            </a:r>
            <a:endParaRPr b="0" i="0" sz="2100" u="none" cap="none" strike="noStrike">
              <a:solidFill>
                <a:schemeClr val="dk1"/>
              </a:solidFill>
              <a:latin typeface="Open Sans"/>
              <a:ea typeface="Open Sans"/>
              <a:cs typeface="Open Sans"/>
              <a:sym typeface="Open Sans"/>
            </a:endParaRPr>
          </a:p>
          <a:p>
            <a:pPr indent="-207454" lvl="0" marL="342900" marR="0" rtl="0" algn="l">
              <a:spcBef>
                <a:spcPts val="0"/>
              </a:spcBef>
              <a:spcAft>
                <a:spcPts val="0"/>
              </a:spcAft>
              <a:buClr>
                <a:schemeClr val="dk1"/>
              </a:buClr>
              <a:buSzPts val="2133"/>
              <a:buFont typeface="Arial"/>
              <a:buNone/>
            </a:pPr>
            <a:r>
              <a:t/>
            </a:r>
            <a:endParaRPr b="0" i="0" sz="2133" u="none" cap="none" strike="noStrike">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20"/>
          <p:cNvSpPr txBox="1"/>
          <p:nvPr>
            <p:ph type="title"/>
          </p:nvPr>
        </p:nvSpPr>
        <p:spPr>
          <a:xfrm>
            <a:off x="1915333" y="122221"/>
            <a:ext cx="9704012"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5.4 Other Industry Sub-sector </a:t>
            </a:r>
            <a:endParaRPr/>
          </a:p>
        </p:txBody>
      </p:sp>
      <p:sp>
        <p:nvSpPr>
          <p:cNvPr id="581" name="Google Shape;581;p20"/>
          <p:cNvSpPr txBox="1"/>
          <p:nvPr/>
        </p:nvSpPr>
        <p:spPr>
          <a:xfrm>
            <a:off x="876879" y="1289533"/>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5.4.3. Manufacturing Subsector</a:t>
            </a:r>
            <a:endParaRPr b="0" i="0" sz="1800" u="none" cap="none" strike="noStrike">
              <a:solidFill>
                <a:schemeClr val="dk1"/>
              </a:solidFill>
              <a:latin typeface="Open Sans"/>
              <a:ea typeface="Open Sans"/>
              <a:cs typeface="Open Sans"/>
              <a:sym typeface="Open Sans"/>
            </a:endParaRPr>
          </a:p>
        </p:txBody>
      </p:sp>
      <p:pic>
        <p:nvPicPr>
          <p:cNvPr id="582" name="Google Shape;582;p20"/>
          <p:cNvPicPr preferRelativeResize="0"/>
          <p:nvPr/>
        </p:nvPicPr>
        <p:blipFill rotWithShape="1">
          <a:blip r:embed="rId3">
            <a:alphaModFix/>
          </a:blip>
          <a:srcRect b="0" l="0" r="0" t="0"/>
          <a:stretch/>
        </p:blipFill>
        <p:spPr>
          <a:xfrm>
            <a:off x="938651" y="253744"/>
            <a:ext cx="958741" cy="958741"/>
          </a:xfrm>
          <a:prstGeom prst="rect">
            <a:avLst/>
          </a:prstGeom>
          <a:noFill/>
          <a:ln>
            <a:noFill/>
          </a:ln>
        </p:spPr>
      </p:pic>
      <p:sp>
        <p:nvSpPr>
          <p:cNvPr id="583" name="Google Shape;583;p20"/>
          <p:cNvSpPr txBox="1"/>
          <p:nvPr/>
        </p:nvSpPr>
        <p:spPr>
          <a:xfrm>
            <a:off x="7235571" y="1447784"/>
            <a:ext cx="4028619" cy="4791055"/>
          </a:xfrm>
          <a:prstGeom prst="rect">
            <a:avLst/>
          </a:prstGeom>
          <a:blipFill rotWithShape="1">
            <a:blip r:embed="rId4">
              <a:alphaModFix/>
            </a:blip>
            <a:stretch>
              <a:fillRect b="0" l="-907" r="-1965" t="-5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cxnSp>
        <p:nvCxnSpPr>
          <p:cNvPr id="584" name="Google Shape;584;p20"/>
          <p:cNvCxnSpPr>
            <a:endCxn id="583" idx="1"/>
          </p:cNvCxnSpPr>
          <p:nvPr/>
        </p:nvCxnSpPr>
        <p:spPr>
          <a:xfrm>
            <a:off x="6702171" y="3374412"/>
            <a:ext cx="533400" cy="468900"/>
          </a:xfrm>
          <a:prstGeom prst="straightConnector1">
            <a:avLst/>
          </a:prstGeom>
          <a:noFill/>
          <a:ln cap="flat" cmpd="sng" w="9525">
            <a:solidFill>
              <a:schemeClr val="dk1"/>
            </a:solidFill>
            <a:prstDash val="solid"/>
            <a:miter lim="800000"/>
            <a:headEnd len="med" w="med" type="triangle"/>
            <a:tailEnd len="med" w="med" type="triangle"/>
          </a:ln>
        </p:spPr>
      </p:cxnSp>
      <p:pic>
        <p:nvPicPr>
          <p:cNvPr id="585" name="Google Shape;585;p20"/>
          <p:cNvPicPr preferRelativeResize="0"/>
          <p:nvPr/>
        </p:nvPicPr>
        <p:blipFill rotWithShape="1">
          <a:blip r:embed="rId5">
            <a:alphaModFix/>
          </a:blip>
          <a:srcRect b="0" l="0" r="0" t="0"/>
          <a:stretch/>
        </p:blipFill>
        <p:spPr>
          <a:xfrm>
            <a:off x="927810" y="1779066"/>
            <a:ext cx="5675922" cy="4506750"/>
          </a:xfrm>
          <a:prstGeom prst="rect">
            <a:avLst/>
          </a:prstGeom>
          <a:noFill/>
          <a:ln>
            <a:noFill/>
          </a:ln>
        </p:spPr>
      </p:pic>
      <p:sp>
        <p:nvSpPr>
          <p:cNvPr id="586" name="Google Shape;586;p20"/>
          <p:cNvSpPr/>
          <p:nvPr/>
        </p:nvSpPr>
        <p:spPr>
          <a:xfrm>
            <a:off x="4289637" y="1777819"/>
            <a:ext cx="2314095" cy="1876062"/>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20"/>
          <p:cNvSpPr/>
          <p:nvPr/>
        </p:nvSpPr>
        <p:spPr>
          <a:xfrm>
            <a:off x="3525725" y="3692405"/>
            <a:ext cx="2314094" cy="1876062"/>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88" name="Google Shape;588;p20"/>
          <p:cNvCxnSpPr>
            <a:stCxn id="583" idx="1"/>
          </p:cNvCxnSpPr>
          <p:nvPr/>
        </p:nvCxnSpPr>
        <p:spPr>
          <a:xfrm flipH="1">
            <a:off x="5938371" y="3843312"/>
            <a:ext cx="1297200" cy="960300"/>
          </a:xfrm>
          <a:prstGeom prst="straightConnector1">
            <a:avLst/>
          </a:prstGeom>
          <a:noFill/>
          <a:ln cap="flat" cmpd="sng" w="9525">
            <a:solidFill>
              <a:schemeClr val="dk1"/>
            </a:solidFill>
            <a:prstDash val="solid"/>
            <a:miter lim="800000"/>
            <a:headEnd len="med" w="med" type="triangle"/>
            <a:tailEnd len="med" w="med" type="triangle"/>
          </a:ln>
        </p:spPr>
      </p:cxnSp>
      <p:sp>
        <p:nvSpPr>
          <p:cNvPr id="589" name="Google Shape;589;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1"/>
          <p:cNvSpPr txBox="1"/>
          <p:nvPr>
            <p:ph type="title"/>
          </p:nvPr>
        </p:nvSpPr>
        <p:spPr>
          <a:xfrm>
            <a:off x="1915333" y="122221"/>
            <a:ext cx="9704012"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5.4 Other Industry Sub-sector </a:t>
            </a:r>
            <a:endParaRPr/>
          </a:p>
        </p:txBody>
      </p:sp>
      <p:sp>
        <p:nvSpPr>
          <p:cNvPr id="595" name="Google Shape;595;p21"/>
          <p:cNvSpPr txBox="1"/>
          <p:nvPr/>
        </p:nvSpPr>
        <p:spPr>
          <a:xfrm>
            <a:off x="8072582" y="1264072"/>
            <a:ext cx="3254658" cy="369332"/>
          </a:xfrm>
          <a:prstGeom prst="rect">
            <a:avLst/>
          </a:prstGeom>
          <a:blipFill rotWithShape="1">
            <a:blip r:embed="rId3">
              <a:alphaModFix/>
            </a:blip>
            <a:stretch>
              <a:fillRect b="-2622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96" name="Google Shape;596;p21"/>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5.4.4. Manufacturing Subsector</a:t>
            </a:r>
            <a:endParaRPr b="0" i="0" sz="1800" u="none" cap="none" strike="noStrike">
              <a:solidFill>
                <a:schemeClr val="dk1"/>
              </a:solidFill>
              <a:latin typeface="Open Sans"/>
              <a:ea typeface="Open Sans"/>
              <a:cs typeface="Open Sans"/>
              <a:sym typeface="Open Sans"/>
            </a:endParaRPr>
          </a:p>
        </p:txBody>
      </p:sp>
      <p:pic>
        <p:nvPicPr>
          <p:cNvPr id="597" name="Google Shape;597;p21"/>
          <p:cNvPicPr preferRelativeResize="0"/>
          <p:nvPr/>
        </p:nvPicPr>
        <p:blipFill rotWithShape="1">
          <a:blip r:embed="rId4">
            <a:alphaModFix/>
          </a:blip>
          <a:srcRect b="0" l="0" r="0" t="0"/>
          <a:stretch/>
        </p:blipFill>
        <p:spPr>
          <a:xfrm>
            <a:off x="938651" y="253744"/>
            <a:ext cx="958741" cy="958741"/>
          </a:xfrm>
          <a:prstGeom prst="rect">
            <a:avLst/>
          </a:prstGeom>
          <a:noFill/>
          <a:ln>
            <a:noFill/>
          </a:ln>
        </p:spPr>
      </p:pic>
      <p:pic>
        <p:nvPicPr>
          <p:cNvPr id="598" name="Google Shape;598;p21"/>
          <p:cNvPicPr preferRelativeResize="0"/>
          <p:nvPr/>
        </p:nvPicPr>
        <p:blipFill rotWithShape="1">
          <a:blip r:embed="rId5">
            <a:alphaModFix/>
          </a:blip>
          <a:srcRect b="0" l="0" r="0" t="0"/>
          <a:stretch/>
        </p:blipFill>
        <p:spPr>
          <a:xfrm>
            <a:off x="460086" y="1804190"/>
            <a:ext cx="8969074" cy="4294622"/>
          </a:xfrm>
          <a:prstGeom prst="rect">
            <a:avLst/>
          </a:prstGeom>
          <a:noFill/>
          <a:ln>
            <a:noFill/>
          </a:ln>
        </p:spPr>
      </p:pic>
      <p:sp>
        <p:nvSpPr>
          <p:cNvPr id="599" name="Google Shape;599;p21"/>
          <p:cNvSpPr/>
          <p:nvPr/>
        </p:nvSpPr>
        <p:spPr>
          <a:xfrm>
            <a:off x="3537607" y="1777819"/>
            <a:ext cx="2273533" cy="1264484"/>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1"/>
          <p:cNvSpPr/>
          <p:nvPr/>
        </p:nvSpPr>
        <p:spPr>
          <a:xfrm>
            <a:off x="4296759" y="3090000"/>
            <a:ext cx="2273533" cy="1345267"/>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1"/>
          <p:cNvSpPr/>
          <p:nvPr/>
        </p:nvSpPr>
        <p:spPr>
          <a:xfrm>
            <a:off x="2762840" y="4482964"/>
            <a:ext cx="6666320" cy="1663545"/>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1"/>
          <p:cNvSpPr txBox="1"/>
          <p:nvPr/>
        </p:nvSpPr>
        <p:spPr>
          <a:xfrm>
            <a:off x="7717836" y="3212837"/>
            <a:ext cx="3609404" cy="738664"/>
          </a:xfrm>
          <a:prstGeom prst="rect">
            <a:avLst/>
          </a:prstGeom>
          <a:solidFill>
            <a:srgbClr val="F2F2F2"/>
          </a:solidFill>
          <a:ln cap="flat" cmpd="sng" w="19050">
            <a:solidFill>
              <a:schemeClr val="dk1"/>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Additional steps compared to the Agriculture Subsector</a:t>
            </a:r>
            <a:endParaRPr/>
          </a:p>
        </p:txBody>
      </p:sp>
      <p:cxnSp>
        <p:nvCxnSpPr>
          <p:cNvPr id="603" name="Google Shape;603;p21"/>
          <p:cNvCxnSpPr/>
          <p:nvPr/>
        </p:nvCxnSpPr>
        <p:spPr>
          <a:xfrm rot="10800000">
            <a:off x="5811140" y="2503232"/>
            <a:ext cx="2261442" cy="693922"/>
          </a:xfrm>
          <a:prstGeom prst="straightConnector1">
            <a:avLst/>
          </a:prstGeom>
          <a:noFill/>
          <a:ln cap="flat" cmpd="sng" w="19050">
            <a:solidFill>
              <a:schemeClr val="dk1"/>
            </a:solidFill>
            <a:prstDash val="solid"/>
            <a:miter lim="800000"/>
            <a:headEnd len="sm" w="sm" type="none"/>
            <a:tailEnd len="med" w="med" type="triangle"/>
          </a:ln>
        </p:spPr>
      </p:cxnSp>
      <p:cxnSp>
        <p:nvCxnSpPr>
          <p:cNvPr id="604" name="Google Shape;604;p21"/>
          <p:cNvCxnSpPr/>
          <p:nvPr/>
        </p:nvCxnSpPr>
        <p:spPr>
          <a:xfrm flipH="1">
            <a:off x="6570292" y="3582169"/>
            <a:ext cx="1147544" cy="341680"/>
          </a:xfrm>
          <a:prstGeom prst="straightConnector1">
            <a:avLst/>
          </a:prstGeom>
          <a:noFill/>
          <a:ln cap="flat" cmpd="sng" w="19050">
            <a:solidFill>
              <a:schemeClr val="dk1"/>
            </a:solidFill>
            <a:prstDash val="solid"/>
            <a:miter lim="800000"/>
            <a:headEnd len="sm" w="sm" type="none"/>
            <a:tailEnd len="med" w="med" type="triangle"/>
          </a:ln>
        </p:spPr>
      </p:cxnSp>
      <p:cxnSp>
        <p:nvCxnSpPr>
          <p:cNvPr id="605" name="Google Shape;605;p21"/>
          <p:cNvCxnSpPr/>
          <p:nvPr/>
        </p:nvCxnSpPr>
        <p:spPr>
          <a:xfrm>
            <a:off x="8147233" y="3977872"/>
            <a:ext cx="0" cy="505092"/>
          </a:xfrm>
          <a:prstGeom prst="straightConnector1">
            <a:avLst/>
          </a:prstGeom>
          <a:noFill/>
          <a:ln cap="flat" cmpd="sng" w="19050">
            <a:solidFill>
              <a:schemeClr val="dk1"/>
            </a:solidFill>
            <a:prstDash val="solid"/>
            <a:miter lim="800000"/>
            <a:headEnd len="sm" w="sm" type="none"/>
            <a:tailEnd len="med" w="med" type="triangle"/>
          </a:ln>
        </p:spPr>
      </p:cxnSp>
      <p:sp>
        <p:nvSpPr>
          <p:cNvPr id="606" name="Google Shape;606;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22"/>
          <p:cNvSpPr txBox="1"/>
          <p:nvPr>
            <p:ph type="title"/>
          </p:nvPr>
        </p:nvSpPr>
        <p:spPr>
          <a:xfrm>
            <a:off x="1897392" y="70332"/>
            <a:ext cx="9704012"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5.4 Other Industry</a:t>
            </a:r>
            <a:br>
              <a:rPr lang="en-GB" sz="4400">
                <a:latin typeface="Open Sans"/>
                <a:ea typeface="Open Sans"/>
                <a:cs typeface="Open Sans"/>
                <a:sym typeface="Open Sans"/>
              </a:rPr>
            </a:br>
            <a:r>
              <a:rPr lang="en-GB" sz="4400">
                <a:latin typeface="Open Sans"/>
                <a:ea typeface="Open Sans"/>
                <a:cs typeface="Open Sans"/>
                <a:sym typeface="Open Sans"/>
              </a:rPr>
              <a:t>Sub-sector </a:t>
            </a:r>
            <a:endParaRPr/>
          </a:p>
        </p:txBody>
      </p:sp>
      <p:sp>
        <p:nvSpPr>
          <p:cNvPr id="613" name="Google Shape;613;p22"/>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5.4.5. Manufacturing Subsector</a:t>
            </a:r>
            <a:endParaRPr b="0" i="0" sz="1800" u="none" cap="none" strike="noStrike">
              <a:solidFill>
                <a:schemeClr val="dk1"/>
              </a:solidFill>
              <a:latin typeface="Open Sans"/>
              <a:ea typeface="Open Sans"/>
              <a:cs typeface="Open Sans"/>
              <a:sym typeface="Open Sans"/>
            </a:endParaRPr>
          </a:p>
        </p:txBody>
      </p:sp>
      <p:pic>
        <p:nvPicPr>
          <p:cNvPr id="614" name="Google Shape;614;p22"/>
          <p:cNvPicPr preferRelativeResize="0"/>
          <p:nvPr/>
        </p:nvPicPr>
        <p:blipFill rotWithShape="1">
          <a:blip r:embed="rId3">
            <a:alphaModFix/>
          </a:blip>
          <a:srcRect b="0" l="0" r="0" t="0"/>
          <a:stretch/>
        </p:blipFill>
        <p:spPr>
          <a:xfrm>
            <a:off x="938651" y="253744"/>
            <a:ext cx="958741" cy="958741"/>
          </a:xfrm>
          <a:prstGeom prst="rect">
            <a:avLst/>
          </a:prstGeom>
          <a:noFill/>
          <a:ln>
            <a:noFill/>
          </a:ln>
        </p:spPr>
      </p:pic>
      <p:pic>
        <p:nvPicPr>
          <p:cNvPr id="615" name="Google Shape;615;p22"/>
          <p:cNvPicPr preferRelativeResize="0"/>
          <p:nvPr/>
        </p:nvPicPr>
        <p:blipFill rotWithShape="1">
          <a:blip r:embed="rId4">
            <a:alphaModFix/>
          </a:blip>
          <a:srcRect b="0" l="0" r="0" t="0"/>
          <a:stretch/>
        </p:blipFill>
        <p:spPr>
          <a:xfrm>
            <a:off x="893970" y="1753643"/>
            <a:ext cx="9417176" cy="3700934"/>
          </a:xfrm>
          <a:prstGeom prst="rect">
            <a:avLst/>
          </a:prstGeom>
          <a:noFill/>
          <a:ln>
            <a:noFill/>
          </a:ln>
        </p:spPr>
      </p:pic>
      <p:pic>
        <p:nvPicPr>
          <p:cNvPr id="616" name="Google Shape;616;p22"/>
          <p:cNvPicPr preferRelativeResize="0"/>
          <p:nvPr/>
        </p:nvPicPr>
        <p:blipFill rotWithShape="1">
          <a:blip r:embed="rId5">
            <a:alphaModFix/>
          </a:blip>
          <a:srcRect b="0" l="0" r="0" t="0"/>
          <a:stretch/>
        </p:blipFill>
        <p:spPr>
          <a:xfrm>
            <a:off x="8691073" y="4083062"/>
            <a:ext cx="2820112" cy="2286445"/>
          </a:xfrm>
          <a:prstGeom prst="rect">
            <a:avLst/>
          </a:prstGeom>
          <a:noFill/>
          <a:ln>
            <a:noFill/>
          </a:ln>
        </p:spPr>
      </p:pic>
      <p:sp>
        <p:nvSpPr>
          <p:cNvPr id="617" name="Google Shape;617;p22"/>
          <p:cNvSpPr/>
          <p:nvPr/>
        </p:nvSpPr>
        <p:spPr>
          <a:xfrm>
            <a:off x="3352498" y="1765455"/>
            <a:ext cx="6958647" cy="2286445"/>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8" name="Google Shape;618;p22"/>
          <p:cNvSpPr/>
          <p:nvPr/>
        </p:nvSpPr>
        <p:spPr>
          <a:xfrm>
            <a:off x="3352498" y="4357759"/>
            <a:ext cx="5176205" cy="1156234"/>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2"/>
          <p:cNvSpPr txBox="1"/>
          <p:nvPr/>
        </p:nvSpPr>
        <p:spPr>
          <a:xfrm>
            <a:off x="3797856" y="5630843"/>
            <a:ext cx="3609404" cy="738664"/>
          </a:xfrm>
          <a:prstGeom prst="rect">
            <a:avLst/>
          </a:prstGeom>
          <a:solidFill>
            <a:srgbClr val="F2F2F2"/>
          </a:solidFill>
          <a:ln cap="flat" cmpd="sng" w="19050">
            <a:solidFill>
              <a:schemeClr val="dk1"/>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Additional steps compared to the Agriculture Subsector</a:t>
            </a:r>
            <a:endParaRPr/>
          </a:p>
        </p:txBody>
      </p:sp>
      <p:sp>
        <p:nvSpPr>
          <p:cNvPr id="620" name="Google Shape;620;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23"/>
          <p:cNvSpPr txBox="1"/>
          <p:nvPr>
            <p:ph type="title"/>
          </p:nvPr>
        </p:nvSpPr>
        <p:spPr>
          <a:xfrm>
            <a:off x="1897392" y="59254"/>
            <a:ext cx="8481346"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5.4 Other Industry</a:t>
            </a:r>
            <a:br>
              <a:rPr lang="en-GB" sz="4400">
                <a:latin typeface="Open Sans"/>
                <a:ea typeface="Open Sans"/>
                <a:cs typeface="Open Sans"/>
                <a:sym typeface="Open Sans"/>
              </a:rPr>
            </a:br>
            <a:r>
              <a:rPr lang="en-GB" sz="4400">
                <a:latin typeface="Open Sans"/>
                <a:ea typeface="Open Sans"/>
                <a:cs typeface="Open Sans"/>
                <a:sym typeface="Open Sans"/>
              </a:rPr>
              <a:t>Sub-sector </a:t>
            </a:r>
            <a:endParaRPr/>
          </a:p>
        </p:txBody>
      </p:sp>
      <p:sp>
        <p:nvSpPr>
          <p:cNvPr id="627" name="Google Shape;627;p23"/>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5.4.6. Manufacturing Extras</a:t>
            </a:r>
            <a:endParaRPr b="0" i="0" sz="1800" u="none" cap="none" strike="noStrike">
              <a:solidFill>
                <a:schemeClr val="dk1"/>
              </a:solidFill>
              <a:latin typeface="Open Sans"/>
              <a:ea typeface="Open Sans"/>
              <a:cs typeface="Open Sans"/>
              <a:sym typeface="Open Sans"/>
            </a:endParaRPr>
          </a:p>
        </p:txBody>
      </p:sp>
      <p:sp>
        <p:nvSpPr>
          <p:cNvPr id="628" name="Google Shape;628;p23"/>
          <p:cNvSpPr txBox="1"/>
          <p:nvPr/>
        </p:nvSpPr>
        <p:spPr>
          <a:xfrm>
            <a:off x="2114175" y="5567888"/>
            <a:ext cx="7963649"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In the Manufacturing subsector is possible to model both Cogeneration power plants and heat pumps. </a:t>
            </a:r>
            <a:endParaRPr/>
          </a:p>
        </p:txBody>
      </p:sp>
      <p:sp>
        <p:nvSpPr>
          <p:cNvPr id="629" name="Google Shape;629;p23"/>
          <p:cNvSpPr txBox="1"/>
          <p:nvPr/>
        </p:nvSpPr>
        <p:spPr>
          <a:xfrm>
            <a:off x="870507" y="4980131"/>
            <a:ext cx="426019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600">
                <a:solidFill>
                  <a:schemeClr val="dk1"/>
                </a:solidFill>
                <a:latin typeface="Calibri"/>
                <a:ea typeface="Calibri"/>
                <a:cs typeface="Calibri"/>
                <a:sym typeface="Calibri"/>
              </a:rPr>
              <a:t>Source: https://www.flaticon.com/free-icons/power-plant" title="power plant icons, Power plant icons created by photo3idea_studio - Flaticon&lt;/a&gt;.</a:t>
            </a:r>
            <a:endParaRPr/>
          </a:p>
        </p:txBody>
      </p:sp>
      <p:sp>
        <p:nvSpPr>
          <p:cNvPr id="630" name="Google Shape;630;p23"/>
          <p:cNvSpPr txBox="1"/>
          <p:nvPr/>
        </p:nvSpPr>
        <p:spPr>
          <a:xfrm>
            <a:off x="6979438" y="4980132"/>
            <a:ext cx="433926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600">
                <a:solidFill>
                  <a:schemeClr val="dk1"/>
                </a:solidFill>
                <a:latin typeface="Calibri"/>
                <a:ea typeface="Calibri"/>
                <a:cs typeface="Calibri"/>
                <a:sym typeface="Calibri"/>
              </a:rPr>
              <a:t>Source: https://www.freepik.com/free-photo/close-up-heat-pump-outside-home_22118722.htm#query=heat%20pump&amp;position=24&amp;from_view=search&amp;track=ais, Freepik&lt;/a&gt;</a:t>
            </a:r>
            <a:endParaRPr/>
          </a:p>
        </p:txBody>
      </p:sp>
      <p:pic>
        <p:nvPicPr>
          <p:cNvPr id="631" name="Google Shape;631;p23"/>
          <p:cNvPicPr preferRelativeResize="0"/>
          <p:nvPr/>
        </p:nvPicPr>
        <p:blipFill rotWithShape="1">
          <a:blip r:embed="rId3">
            <a:alphaModFix/>
          </a:blip>
          <a:srcRect b="0" l="0" r="0" t="0"/>
          <a:stretch/>
        </p:blipFill>
        <p:spPr>
          <a:xfrm>
            <a:off x="952368" y="1946291"/>
            <a:ext cx="3107875" cy="3107875"/>
          </a:xfrm>
          <a:prstGeom prst="rect">
            <a:avLst/>
          </a:prstGeom>
          <a:noFill/>
          <a:ln>
            <a:noFill/>
          </a:ln>
        </p:spPr>
      </p:pic>
      <p:pic>
        <p:nvPicPr>
          <p:cNvPr descr="Free photo close up on heat pump outside home" id="632" name="Google Shape;632;p23"/>
          <p:cNvPicPr preferRelativeResize="0"/>
          <p:nvPr/>
        </p:nvPicPr>
        <p:blipFill rotWithShape="1">
          <a:blip r:embed="rId4">
            <a:alphaModFix/>
          </a:blip>
          <a:srcRect b="0" l="0" r="0" t="0"/>
          <a:stretch/>
        </p:blipFill>
        <p:spPr>
          <a:xfrm>
            <a:off x="6900365" y="1873043"/>
            <a:ext cx="4339267" cy="3098487"/>
          </a:xfrm>
          <a:prstGeom prst="rect">
            <a:avLst/>
          </a:prstGeom>
          <a:noFill/>
          <a:ln>
            <a:noFill/>
          </a:ln>
        </p:spPr>
      </p:pic>
      <p:cxnSp>
        <p:nvCxnSpPr>
          <p:cNvPr id="633" name="Google Shape;633;p23"/>
          <p:cNvCxnSpPr/>
          <p:nvPr/>
        </p:nvCxnSpPr>
        <p:spPr>
          <a:xfrm>
            <a:off x="3878367" y="4170348"/>
            <a:ext cx="529839" cy="0"/>
          </a:xfrm>
          <a:prstGeom prst="straightConnector1">
            <a:avLst/>
          </a:prstGeom>
          <a:noFill/>
          <a:ln cap="flat" cmpd="sng" w="9525">
            <a:solidFill>
              <a:schemeClr val="dk1"/>
            </a:solidFill>
            <a:prstDash val="solid"/>
            <a:miter lim="800000"/>
            <a:headEnd len="sm" w="sm" type="none"/>
            <a:tailEnd len="med" w="med" type="triangle"/>
          </a:ln>
        </p:spPr>
      </p:cxnSp>
      <p:cxnSp>
        <p:nvCxnSpPr>
          <p:cNvPr id="634" name="Google Shape;634;p23"/>
          <p:cNvCxnSpPr/>
          <p:nvPr/>
        </p:nvCxnSpPr>
        <p:spPr>
          <a:xfrm>
            <a:off x="3878367" y="4715854"/>
            <a:ext cx="529839" cy="0"/>
          </a:xfrm>
          <a:prstGeom prst="straightConnector1">
            <a:avLst/>
          </a:prstGeom>
          <a:noFill/>
          <a:ln cap="flat" cmpd="sng" w="9525">
            <a:solidFill>
              <a:schemeClr val="dk1"/>
            </a:solidFill>
            <a:prstDash val="solid"/>
            <a:miter lim="800000"/>
            <a:headEnd len="sm" w="sm" type="none"/>
            <a:tailEnd len="med" w="med" type="triangle"/>
          </a:ln>
        </p:spPr>
      </p:cxnSp>
      <p:sp>
        <p:nvSpPr>
          <p:cNvPr id="635" name="Google Shape;635;p23"/>
          <p:cNvSpPr txBox="1"/>
          <p:nvPr/>
        </p:nvSpPr>
        <p:spPr>
          <a:xfrm>
            <a:off x="4483276" y="4608132"/>
            <a:ext cx="1430414" cy="215444"/>
          </a:xfrm>
          <a:prstGeom prst="rect">
            <a:avLst/>
          </a:prstGeom>
          <a:solidFill>
            <a:srgbClr val="F2F2F2"/>
          </a:solidFill>
          <a:ln cap="flat" cmpd="sng" w="19050">
            <a:solidFill>
              <a:schemeClr val="dk1"/>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Electricity (Power)</a:t>
            </a:r>
            <a:endParaRPr/>
          </a:p>
        </p:txBody>
      </p:sp>
      <p:sp>
        <p:nvSpPr>
          <p:cNvPr id="636" name="Google Shape;636;p23"/>
          <p:cNvSpPr txBox="1"/>
          <p:nvPr/>
        </p:nvSpPr>
        <p:spPr>
          <a:xfrm>
            <a:off x="4483276" y="4067582"/>
            <a:ext cx="1430414" cy="215444"/>
          </a:xfrm>
          <a:prstGeom prst="rect">
            <a:avLst/>
          </a:prstGeom>
          <a:solidFill>
            <a:srgbClr val="F2F2F2"/>
          </a:solidFill>
          <a:ln cap="flat" cmpd="sng" w="19050">
            <a:solidFill>
              <a:schemeClr val="dk1"/>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Steam (Heat)</a:t>
            </a:r>
            <a:endParaRPr/>
          </a:p>
        </p:txBody>
      </p:sp>
      <p:pic>
        <p:nvPicPr>
          <p:cNvPr id="637" name="Google Shape;637;p23"/>
          <p:cNvPicPr preferRelativeResize="0"/>
          <p:nvPr/>
        </p:nvPicPr>
        <p:blipFill rotWithShape="1">
          <a:blip r:embed="rId5">
            <a:alphaModFix/>
          </a:blip>
          <a:srcRect b="0" l="0" r="0" t="0"/>
          <a:stretch/>
        </p:blipFill>
        <p:spPr>
          <a:xfrm>
            <a:off x="938651" y="253744"/>
            <a:ext cx="958741" cy="958741"/>
          </a:xfrm>
          <a:prstGeom prst="rect">
            <a:avLst/>
          </a:prstGeom>
          <a:noFill/>
          <a:ln>
            <a:noFill/>
          </a:ln>
        </p:spPr>
      </p:pic>
      <p:sp>
        <p:nvSpPr>
          <p:cNvPr id="638" name="Google Shape;638;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pic>
        <p:nvPicPr>
          <p:cNvPr descr="Graphical user interface, website&#10;&#10;Description automatically generated" id="644" name="Google Shape;644;p24"/>
          <p:cNvPicPr preferRelativeResize="0"/>
          <p:nvPr/>
        </p:nvPicPr>
        <p:blipFill rotWithShape="1">
          <a:blip r:embed="rId3">
            <a:alphaModFix/>
          </a:blip>
          <a:srcRect b="0" l="0" r="0" t="0"/>
          <a:stretch/>
        </p:blipFill>
        <p:spPr>
          <a:xfrm>
            <a:off x="708" y="-19299"/>
            <a:ext cx="12190521" cy="6892739"/>
          </a:xfrm>
          <a:prstGeom prst="rect">
            <a:avLst/>
          </a:prstGeom>
          <a:noFill/>
          <a:ln>
            <a:noFill/>
          </a:ln>
        </p:spPr>
      </p:pic>
      <p:sp>
        <p:nvSpPr>
          <p:cNvPr id="645" name="Google Shape;645;p24"/>
          <p:cNvSpPr txBox="1"/>
          <p:nvPr/>
        </p:nvSpPr>
        <p:spPr>
          <a:xfrm>
            <a:off x="9899301" y="5905083"/>
            <a:ext cx="19309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646" name="Google Shape;646;p24"/>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647" name="Google Shape;647;p24"/>
          <p:cNvSpPr txBox="1"/>
          <p:nvPr/>
        </p:nvSpPr>
        <p:spPr>
          <a:xfrm>
            <a:off x="8811492" y="4675914"/>
            <a:ext cx="323120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Cannone, C., Collett, K.A., Charbonnier F., Ahsan A., Halloran C., Vijay,A.,Berdellans I., Hasanovic S., Gritsevskyi A,Stankeviciute L., Tot M.; Welsch M., Hirmer S., 2023. Lecture 5: "BASE YEAR RECONSTRUCTION using the INDUSTRY SECTOR EXAMPLE" , Energy Demands Projections with MAED (Model for Analysis of Energy Demand). Release Version 2.0.  [online presentation]. Climate Compatible Growth &amp; Programme and International Atomic Energy Agency.</a:t>
            </a:r>
            <a:endParaRPr sz="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descr="Graphical user interface, text" id="652" name="Google Shape;652;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53" name="Google Shape;653;p25"/>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Graphical user interface, text&#10;&#10;Description automatically generated" id="136" name="Google Shape;136;p3"/>
          <p:cNvPicPr preferRelativeResize="0"/>
          <p:nvPr/>
        </p:nvPicPr>
        <p:blipFill rotWithShape="1">
          <a:blip r:embed="rId3">
            <a:alphaModFix/>
          </a:blip>
          <a:srcRect b="0" l="0" r="0" t="0"/>
          <a:stretch/>
        </p:blipFill>
        <p:spPr>
          <a:xfrm>
            <a:off x="2308" y="0"/>
            <a:ext cx="12192000" cy="6858000"/>
          </a:xfrm>
          <a:prstGeom prst="rect">
            <a:avLst/>
          </a:prstGeom>
          <a:noFill/>
          <a:ln>
            <a:noFill/>
          </a:ln>
        </p:spPr>
      </p:pic>
      <p:sp>
        <p:nvSpPr>
          <p:cNvPr id="137" name="Google Shape;13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38" name="Google Shape;138;p3"/>
          <p:cNvSpPr txBox="1"/>
          <p:nvPr/>
        </p:nvSpPr>
        <p:spPr>
          <a:xfrm>
            <a:off x="887205" y="-294171"/>
            <a:ext cx="103903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GB" sz="4400" u="none" cap="none" strike="noStrike">
                <a:solidFill>
                  <a:schemeClr val="dk1"/>
                </a:solidFill>
                <a:latin typeface="Open Sans"/>
                <a:ea typeface="Open Sans"/>
                <a:cs typeface="Open Sans"/>
                <a:sym typeface="Open Sans"/>
              </a:rPr>
              <a:t>Lecture 5.1 End-use categories</a:t>
            </a:r>
            <a:endParaRPr/>
          </a:p>
        </p:txBody>
      </p:sp>
      <p:sp>
        <p:nvSpPr>
          <p:cNvPr id="139" name="Google Shape;139;p3"/>
          <p:cNvSpPr txBox="1"/>
          <p:nvPr/>
        </p:nvSpPr>
        <p:spPr>
          <a:xfrm>
            <a:off x="1064860" y="1713385"/>
            <a:ext cx="1496920"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dk1"/>
                </a:solidFill>
                <a:latin typeface="Open Sans Light"/>
                <a:ea typeface="Open Sans Light"/>
                <a:cs typeface="Open Sans Light"/>
                <a:sym typeface="Open Sans Light"/>
              </a:rPr>
              <a:t>Sectors</a:t>
            </a:r>
            <a:endParaRPr/>
          </a:p>
        </p:txBody>
      </p:sp>
      <p:sp>
        <p:nvSpPr>
          <p:cNvPr id="140" name="Google Shape;140;p3"/>
          <p:cNvSpPr txBox="1"/>
          <p:nvPr/>
        </p:nvSpPr>
        <p:spPr>
          <a:xfrm>
            <a:off x="1013830" y="2980578"/>
            <a:ext cx="2289407"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rgbClr val="525252"/>
                </a:solidFill>
                <a:latin typeface="Open Sans Light"/>
                <a:ea typeface="Open Sans Light"/>
                <a:cs typeface="Open Sans Light"/>
                <a:sym typeface="Open Sans Light"/>
              </a:rPr>
              <a:t>Subsectors</a:t>
            </a:r>
            <a:endParaRPr b="0" i="0" sz="1600" u="none" cap="none" strike="noStrike">
              <a:solidFill>
                <a:srgbClr val="525252"/>
              </a:solidFill>
              <a:latin typeface="Open Sans Light"/>
              <a:ea typeface="Open Sans Light"/>
              <a:cs typeface="Open Sans Light"/>
              <a:sym typeface="Open Sans Light"/>
            </a:endParaRPr>
          </a:p>
        </p:txBody>
      </p:sp>
      <p:sp>
        <p:nvSpPr>
          <p:cNvPr id="141" name="Google Shape;141;p3"/>
          <p:cNvSpPr txBox="1"/>
          <p:nvPr/>
        </p:nvSpPr>
        <p:spPr>
          <a:xfrm>
            <a:off x="1017165" y="4220765"/>
            <a:ext cx="1761082"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rgbClr val="B4323F"/>
                </a:solidFill>
                <a:latin typeface="Open Sans Light"/>
                <a:ea typeface="Open Sans Light"/>
                <a:cs typeface="Open Sans Light"/>
                <a:sym typeface="Open Sans Light"/>
              </a:rPr>
              <a:t>End-use</a:t>
            </a:r>
            <a:endParaRPr/>
          </a:p>
        </p:txBody>
      </p:sp>
      <p:sp>
        <p:nvSpPr>
          <p:cNvPr id="142" name="Google Shape;142;p3"/>
          <p:cNvSpPr txBox="1"/>
          <p:nvPr/>
        </p:nvSpPr>
        <p:spPr>
          <a:xfrm>
            <a:off x="876139" y="5178927"/>
            <a:ext cx="2025244"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6"/>
                </a:solidFill>
                <a:latin typeface="Open Sans Light"/>
                <a:ea typeface="Open Sans Light"/>
                <a:cs typeface="Open Sans Light"/>
                <a:sym typeface="Open Sans Light"/>
              </a:rPr>
              <a:t>Category of Final Energy Demand (FED)</a:t>
            </a:r>
            <a:endParaRPr/>
          </a:p>
        </p:txBody>
      </p:sp>
      <p:sp>
        <p:nvSpPr>
          <p:cNvPr id="143" name="Google Shape;143;p3"/>
          <p:cNvSpPr txBox="1"/>
          <p:nvPr/>
        </p:nvSpPr>
        <p:spPr>
          <a:xfrm>
            <a:off x="3064306" y="5263165"/>
            <a:ext cx="1232757"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Motor Fuels</a:t>
            </a:r>
            <a:endParaRPr/>
          </a:p>
        </p:txBody>
      </p:sp>
      <p:sp>
        <p:nvSpPr>
          <p:cNvPr id="144" name="Google Shape;144;p3"/>
          <p:cNvSpPr txBox="1"/>
          <p:nvPr/>
        </p:nvSpPr>
        <p:spPr>
          <a:xfrm>
            <a:off x="4398623" y="5255872"/>
            <a:ext cx="1056649"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Modern Biomass</a:t>
            </a:r>
            <a:endParaRPr/>
          </a:p>
        </p:txBody>
      </p:sp>
      <p:sp>
        <p:nvSpPr>
          <p:cNvPr id="145" name="Google Shape;145;p3"/>
          <p:cNvSpPr txBox="1"/>
          <p:nvPr/>
        </p:nvSpPr>
        <p:spPr>
          <a:xfrm>
            <a:off x="5607882" y="5274628"/>
            <a:ext cx="1172188" cy="540000"/>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Fossil Fuels</a:t>
            </a:r>
            <a:endParaRPr/>
          </a:p>
        </p:txBody>
      </p:sp>
      <p:sp>
        <p:nvSpPr>
          <p:cNvPr id="146" name="Google Shape;146;p3"/>
          <p:cNvSpPr txBox="1"/>
          <p:nvPr/>
        </p:nvSpPr>
        <p:spPr>
          <a:xfrm>
            <a:off x="6874360" y="5264900"/>
            <a:ext cx="1320812"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Electricity</a:t>
            </a:r>
            <a:endParaRPr/>
          </a:p>
        </p:txBody>
      </p:sp>
      <p:sp>
        <p:nvSpPr>
          <p:cNvPr id="147" name="Google Shape;147;p3"/>
          <p:cNvSpPr txBox="1"/>
          <p:nvPr/>
        </p:nvSpPr>
        <p:spPr>
          <a:xfrm>
            <a:off x="9364828" y="5255872"/>
            <a:ext cx="1937190"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Traditional Fuels</a:t>
            </a:r>
            <a:endParaRPr/>
          </a:p>
        </p:txBody>
      </p:sp>
      <p:sp>
        <p:nvSpPr>
          <p:cNvPr id="148" name="Google Shape;148;p3"/>
          <p:cNvSpPr txBox="1"/>
          <p:nvPr/>
        </p:nvSpPr>
        <p:spPr>
          <a:xfrm>
            <a:off x="8284058" y="5254548"/>
            <a:ext cx="968595"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Solar Thermal</a:t>
            </a:r>
            <a:endParaRPr/>
          </a:p>
        </p:txBody>
      </p:sp>
      <p:sp>
        <p:nvSpPr>
          <p:cNvPr id="149" name="Google Shape;149;p3"/>
          <p:cNvSpPr txBox="1"/>
          <p:nvPr/>
        </p:nvSpPr>
        <p:spPr>
          <a:xfrm>
            <a:off x="3384886" y="1530003"/>
            <a:ext cx="1496920" cy="338554"/>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dk1"/>
                </a:solidFill>
                <a:latin typeface="Open Sans Light"/>
                <a:ea typeface="Open Sans Light"/>
                <a:cs typeface="Open Sans Light"/>
                <a:sym typeface="Open Sans Light"/>
              </a:rPr>
              <a:t>Industry</a:t>
            </a:r>
            <a:endParaRPr/>
          </a:p>
        </p:txBody>
      </p:sp>
      <p:sp>
        <p:nvSpPr>
          <p:cNvPr id="150" name="Google Shape;150;p3"/>
          <p:cNvSpPr txBox="1"/>
          <p:nvPr/>
        </p:nvSpPr>
        <p:spPr>
          <a:xfrm>
            <a:off x="9398854" y="1509822"/>
            <a:ext cx="1673028"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rgbClr val="7F7F7F"/>
                </a:solidFill>
                <a:latin typeface="Open Sans Light"/>
                <a:ea typeface="Open Sans Light"/>
                <a:cs typeface="Open Sans Light"/>
                <a:sym typeface="Open Sans Light"/>
              </a:rPr>
              <a:t>Transport</a:t>
            </a:r>
            <a:endParaRPr/>
          </a:p>
        </p:txBody>
      </p:sp>
      <p:sp>
        <p:nvSpPr>
          <p:cNvPr id="151" name="Google Shape;151;p3"/>
          <p:cNvSpPr txBox="1"/>
          <p:nvPr/>
        </p:nvSpPr>
        <p:spPr>
          <a:xfrm>
            <a:off x="5674634" y="1520450"/>
            <a:ext cx="1320812"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rgbClr val="7F7F7F"/>
                </a:solidFill>
                <a:latin typeface="Open Sans Light"/>
                <a:ea typeface="Open Sans Light"/>
                <a:cs typeface="Open Sans Light"/>
                <a:sym typeface="Open Sans Light"/>
              </a:rPr>
              <a:t>Service</a:t>
            </a:r>
            <a:endParaRPr/>
          </a:p>
        </p:txBody>
      </p:sp>
      <p:sp>
        <p:nvSpPr>
          <p:cNvPr id="152" name="Google Shape;152;p3"/>
          <p:cNvSpPr txBox="1"/>
          <p:nvPr/>
        </p:nvSpPr>
        <p:spPr>
          <a:xfrm>
            <a:off x="7359490" y="1519664"/>
            <a:ext cx="1849136"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rgbClr val="7F7F7F"/>
                </a:solidFill>
                <a:latin typeface="Open Sans Light"/>
                <a:ea typeface="Open Sans Light"/>
                <a:cs typeface="Open Sans Light"/>
                <a:sym typeface="Open Sans Light"/>
              </a:rPr>
              <a:t>Household</a:t>
            </a:r>
            <a:endParaRPr/>
          </a:p>
        </p:txBody>
      </p:sp>
      <p:sp>
        <p:nvSpPr>
          <p:cNvPr id="153" name="Google Shape;153;p3"/>
          <p:cNvSpPr txBox="1"/>
          <p:nvPr/>
        </p:nvSpPr>
        <p:spPr>
          <a:xfrm>
            <a:off x="8413354" y="2678621"/>
            <a:ext cx="2535498"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1"/>
                </a:solidFill>
                <a:latin typeface="Open Sans Light"/>
                <a:ea typeface="Open Sans Light"/>
                <a:cs typeface="Open Sans Light"/>
                <a:sym typeface="Open Sans Light"/>
              </a:rPr>
              <a:t>Manufacturing</a:t>
            </a:r>
            <a:endParaRPr/>
          </a:p>
        </p:txBody>
      </p:sp>
      <p:sp>
        <p:nvSpPr>
          <p:cNvPr id="154" name="Google Shape;154;p3"/>
          <p:cNvSpPr txBox="1"/>
          <p:nvPr/>
        </p:nvSpPr>
        <p:spPr>
          <a:xfrm>
            <a:off x="4464744" y="2686646"/>
            <a:ext cx="1535366"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1"/>
                </a:solidFill>
                <a:latin typeface="Open Sans Light"/>
                <a:ea typeface="Open Sans Light"/>
                <a:cs typeface="Open Sans Light"/>
                <a:sym typeface="Open Sans Light"/>
              </a:rPr>
              <a:t>Construction</a:t>
            </a:r>
            <a:endParaRPr/>
          </a:p>
        </p:txBody>
      </p:sp>
      <p:sp>
        <p:nvSpPr>
          <p:cNvPr id="155" name="Google Shape;155;p3"/>
          <p:cNvSpPr txBox="1"/>
          <p:nvPr/>
        </p:nvSpPr>
        <p:spPr>
          <a:xfrm>
            <a:off x="6604635" y="2688463"/>
            <a:ext cx="1338725"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1"/>
                </a:solidFill>
                <a:latin typeface="Open Sans Light"/>
                <a:ea typeface="Open Sans Light"/>
                <a:cs typeface="Open Sans Light"/>
                <a:sym typeface="Open Sans Light"/>
              </a:rPr>
              <a:t>Mining</a:t>
            </a:r>
            <a:endParaRPr/>
          </a:p>
        </p:txBody>
      </p:sp>
      <p:sp>
        <p:nvSpPr>
          <p:cNvPr id="156" name="Google Shape;156;p3"/>
          <p:cNvSpPr txBox="1"/>
          <p:nvPr/>
        </p:nvSpPr>
        <p:spPr>
          <a:xfrm>
            <a:off x="2520387" y="2682449"/>
            <a:ext cx="1416144"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1"/>
                </a:solidFill>
                <a:latin typeface="Open Sans Light"/>
                <a:ea typeface="Open Sans Light"/>
                <a:cs typeface="Open Sans Light"/>
                <a:sym typeface="Open Sans Light"/>
              </a:rPr>
              <a:t>Agriculture</a:t>
            </a:r>
            <a:endParaRPr/>
          </a:p>
        </p:txBody>
      </p:sp>
      <p:sp>
        <p:nvSpPr>
          <p:cNvPr id="157" name="Google Shape;157;p3"/>
          <p:cNvSpPr txBox="1"/>
          <p:nvPr/>
        </p:nvSpPr>
        <p:spPr>
          <a:xfrm>
            <a:off x="2210946" y="4025949"/>
            <a:ext cx="2553567"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Motive power</a:t>
            </a:r>
            <a:r>
              <a:rPr b="0" i="0" lang="en-GB" sz="1600" u="none" cap="none" strike="noStrike">
                <a:solidFill>
                  <a:srgbClr val="B4323F"/>
                </a:solidFill>
                <a:latin typeface="Open Sans Light"/>
                <a:ea typeface="Open Sans Light"/>
                <a:cs typeface="Open Sans Light"/>
                <a:sym typeface="Open Sans Light"/>
              </a:rPr>
              <a:t>: Conveyer,  drilling, etc.    </a:t>
            </a:r>
            <a:endParaRPr/>
          </a:p>
        </p:txBody>
      </p:sp>
      <p:sp>
        <p:nvSpPr>
          <p:cNvPr id="158" name="Google Shape;158;p3"/>
          <p:cNvSpPr txBox="1"/>
          <p:nvPr/>
        </p:nvSpPr>
        <p:spPr>
          <a:xfrm>
            <a:off x="4926583" y="4025949"/>
            <a:ext cx="2729680"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Thermal use</a:t>
            </a:r>
            <a:r>
              <a:rPr b="0" i="0" lang="en-GB" sz="1600" u="none" cap="none" strike="noStrike">
                <a:solidFill>
                  <a:srgbClr val="B4323F"/>
                </a:solidFill>
                <a:latin typeface="Open Sans Light"/>
                <a:ea typeface="Open Sans Light"/>
                <a:cs typeface="Open Sans Light"/>
                <a:sym typeface="Open Sans Light"/>
              </a:rPr>
              <a:t>:  Vapor, water heat, etc. </a:t>
            </a:r>
            <a:endParaRPr/>
          </a:p>
        </p:txBody>
      </p:sp>
      <p:sp>
        <p:nvSpPr>
          <p:cNvPr id="159" name="Google Shape;159;p3"/>
          <p:cNvSpPr txBox="1"/>
          <p:nvPr/>
        </p:nvSpPr>
        <p:spPr>
          <a:xfrm>
            <a:off x="7777551" y="4030567"/>
            <a:ext cx="3286841"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Specific use of electricity</a:t>
            </a:r>
            <a:r>
              <a:rPr b="0" i="0" lang="en-GB" sz="1600" u="none" cap="none" strike="noStrike">
                <a:solidFill>
                  <a:srgbClr val="B4323F"/>
                </a:solidFill>
                <a:latin typeface="Open Sans Light"/>
                <a:ea typeface="Open Sans Light"/>
                <a:cs typeface="Open Sans Light"/>
                <a:sym typeface="Open Sans Light"/>
              </a:rPr>
              <a:t>, Appliances , etc.</a:t>
            </a:r>
            <a:endParaRPr/>
          </a:p>
        </p:txBody>
      </p:sp>
      <p:sp>
        <p:nvSpPr>
          <p:cNvPr id="160" name="Google Shape;160;p3"/>
          <p:cNvSpPr/>
          <p:nvPr/>
        </p:nvSpPr>
        <p:spPr>
          <a:xfrm>
            <a:off x="996087" y="1440343"/>
            <a:ext cx="10203071" cy="951616"/>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dk1"/>
              </a:solidFill>
              <a:latin typeface="Open Sans Light"/>
              <a:ea typeface="Open Sans Light"/>
              <a:cs typeface="Open Sans Light"/>
              <a:sym typeface="Open Sans Light"/>
            </a:endParaRPr>
          </a:p>
        </p:txBody>
      </p:sp>
      <p:sp>
        <p:nvSpPr>
          <p:cNvPr id="161" name="Google Shape;161;p3"/>
          <p:cNvSpPr/>
          <p:nvPr/>
        </p:nvSpPr>
        <p:spPr>
          <a:xfrm>
            <a:off x="992609" y="2602073"/>
            <a:ext cx="10203071" cy="1115448"/>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525252"/>
              </a:solidFill>
              <a:latin typeface="Open Sans Light"/>
              <a:ea typeface="Open Sans Light"/>
              <a:cs typeface="Open Sans Light"/>
              <a:sym typeface="Open Sans Light"/>
            </a:endParaRPr>
          </a:p>
        </p:txBody>
      </p:sp>
      <p:sp>
        <p:nvSpPr>
          <p:cNvPr id="162" name="Google Shape;162;p3"/>
          <p:cNvSpPr/>
          <p:nvPr/>
        </p:nvSpPr>
        <p:spPr>
          <a:xfrm>
            <a:off x="999422" y="3897097"/>
            <a:ext cx="10203071" cy="967679"/>
          </a:xfrm>
          <a:prstGeom prst="rect">
            <a:avLst/>
          </a:prstGeom>
          <a:noFill/>
          <a:ln cap="flat" cmpd="sng" w="28575">
            <a:solidFill>
              <a:srgbClr val="B432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B4323F"/>
              </a:solidFill>
              <a:latin typeface="Open Sans Light"/>
              <a:ea typeface="Open Sans Light"/>
              <a:cs typeface="Open Sans Light"/>
              <a:sym typeface="Open Sans Light"/>
            </a:endParaRPr>
          </a:p>
        </p:txBody>
      </p:sp>
      <p:cxnSp>
        <p:nvCxnSpPr>
          <p:cNvPr id="163" name="Google Shape;163;p3"/>
          <p:cNvCxnSpPr/>
          <p:nvPr/>
        </p:nvCxnSpPr>
        <p:spPr>
          <a:xfrm rot="10800000">
            <a:off x="3548914" y="4766075"/>
            <a:ext cx="122942" cy="508031"/>
          </a:xfrm>
          <a:prstGeom prst="straightConnector1">
            <a:avLst/>
          </a:prstGeom>
          <a:noFill/>
          <a:ln cap="flat" cmpd="sng" w="28575">
            <a:solidFill>
              <a:schemeClr val="accent6"/>
            </a:solidFill>
            <a:prstDash val="solid"/>
            <a:round/>
            <a:headEnd len="med" w="med" type="none"/>
            <a:tailEnd len="med" w="med" type="triangle"/>
          </a:ln>
        </p:spPr>
      </p:cxnSp>
      <p:cxnSp>
        <p:nvCxnSpPr>
          <p:cNvPr id="164" name="Google Shape;164;p3"/>
          <p:cNvCxnSpPr/>
          <p:nvPr/>
        </p:nvCxnSpPr>
        <p:spPr>
          <a:xfrm rot="10800000">
            <a:off x="6096000" y="4786779"/>
            <a:ext cx="74450" cy="473801"/>
          </a:xfrm>
          <a:prstGeom prst="straightConnector1">
            <a:avLst/>
          </a:prstGeom>
          <a:noFill/>
          <a:ln cap="flat" cmpd="sng" w="28575">
            <a:solidFill>
              <a:schemeClr val="accent6"/>
            </a:solidFill>
            <a:prstDash val="solid"/>
            <a:round/>
            <a:headEnd len="med" w="med" type="none"/>
            <a:tailEnd len="med" w="med" type="triangle"/>
          </a:ln>
        </p:spPr>
      </p:cxnSp>
      <p:cxnSp>
        <p:nvCxnSpPr>
          <p:cNvPr id="165" name="Google Shape;165;p3"/>
          <p:cNvCxnSpPr/>
          <p:nvPr/>
        </p:nvCxnSpPr>
        <p:spPr>
          <a:xfrm flipH="1" rot="10800000">
            <a:off x="4956428" y="4786779"/>
            <a:ext cx="322433" cy="462367"/>
          </a:xfrm>
          <a:prstGeom prst="straightConnector1">
            <a:avLst/>
          </a:prstGeom>
          <a:noFill/>
          <a:ln cap="flat" cmpd="sng" w="28575">
            <a:solidFill>
              <a:schemeClr val="accent6"/>
            </a:solidFill>
            <a:prstDash val="solid"/>
            <a:round/>
            <a:headEnd len="med" w="med" type="none"/>
            <a:tailEnd len="med" w="med" type="triangle"/>
          </a:ln>
        </p:spPr>
      </p:cxnSp>
      <p:cxnSp>
        <p:nvCxnSpPr>
          <p:cNvPr id="166" name="Google Shape;166;p3"/>
          <p:cNvCxnSpPr/>
          <p:nvPr/>
        </p:nvCxnSpPr>
        <p:spPr>
          <a:xfrm rot="10800000">
            <a:off x="6511924" y="4800308"/>
            <a:ext cx="1056649" cy="473801"/>
          </a:xfrm>
          <a:prstGeom prst="straightConnector1">
            <a:avLst/>
          </a:prstGeom>
          <a:noFill/>
          <a:ln cap="flat" cmpd="sng" w="28575">
            <a:solidFill>
              <a:schemeClr val="accent6"/>
            </a:solidFill>
            <a:prstDash val="solid"/>
            <a:round/>
            <a:headEnd len="med" w="med" type="none"/>
            <a:tailEnd len="med" w="med" type="triangle"/>
          </a:ln>
        </p:spPr>
      </p:cxnSp>
      <p:cxnSp>
        <p:nvCxnSpPr>
          <p:cNvPr id="167" name="Google Shape;167;p3"/>
          <p:cNvCxnSpPr/>
          <p:nvPr/>
        </p:nvCxnSpPr>
        <p:spPr>
          <a:xfrm rot="10800000">
            <a:off x="6849890" y="4786446"/>
            <a:ext cx="1918466" cy="487666"/>
          </a:xfrm>
          <a:prstGeom prst="straightConnector1">
            <a:avLst/>
          </a:prstGeom>
          <a:noFill/>
          <a:ln cap="flat" cmpd="sng" w="28575">
            <a:solidFill>
              <a:schemeClr val="accent6"/>
            </a:solidFill>
            <a:prstDash val="solid"/>
            <a:round/>
            <a:headEnd len="med" w="med" type="none"/>
            <a:tailEnd len="med" w="med" type="triangle"/>
          </a:ln>
        </p:spPr>
      </p:cxnSp>
      <p:cxnSp>
        <p:nvCxnSpPr>
          <p:cNvPr id="168" name="Google Shape;168;p3"/>
          <p:cNvCxnSpPr/>
          <p:nvPr/>
        </p:nvCxnSpPr>
        <p:spPr>
          <a:xfrm rot="10800000">
            <a:off x="7359490" y="4786446"/>
            <a:ext cx="2933582" cy="462702"/>
          </a:xfrm>
          <a:prstGeom prst="straightConnector1">
            <a:avLst/>
          </a:prstGeom>
          <a:noFill/>
          <a:ln cap="flat" cmpd="sng" w="28575">
            <a:solidFill>
              <a:schemeClr val="accent6"/>
            </a:solidFill>
            <a:prstDash val="solid"/>
            <a:round/>
            <a:headEnd len="med" w="med" type="none"/>
            <a:tailEnd len="med" w="med" type="triangle"/>
          </a:ln>
        </p:spPr>
      </p:cxnSp>
      <p:cxnSp>
        <p:nvCxnSpPr>
          <p:cNvPr id="169" name="Google Shape;169;p3"/>
          <p:cNvCxnSpPr/>
          <p:nvPr/>
        </p:nvCxnSpPr>
        <p:spPr>
          <a:xfrm>
            <a:off x="6096001" y="3730403"/>
            <a:ext cx="0" cy="163174"/>
          </a:xfrm>
          <a:prstGeom prst="straightConnector1">
            <a:avLst/>
          </a:prstGeom>
          <a:noFill/>
          <a:ln cap="flat" cmpd="sng" w="28575">
            <a:solidFill>
              <a:srgbClr val="B4323F"/>
            </a:solidFill>
            <a:prstDash val="solid"/>
            <a:round/>
            <a:headEnd len="med" w="med" type="none"/>
            <a:tailEnd len="med" w="med" type="triangle"/>
          </a:ln>
        </p:spPr>
      </p:cxnSp>
      <p:sp>
        <p:nvSpPr>
          <p:cNvPr id="170" name="Google Shape;170;p3"/>
          <p:cNvSpPr txBox="1"/>
          <p:nvPr>
            <p:ph idx="1" type="body"/>
          </p:nvPr>
        </p:nvSpPr>
        <p:spPr>
          <a:xfrm>
            <a:off x="936176" y="1050757"/>
            <a:ext cx="10515600" cy="259890"/>
          </a:xfrm>
          <a:prstGeom prst="rect">
            <a:avLst/>
          </a:prstGeom>
          <a:noFill/>
          <a:ln>
            <a:noFill/>
          </a:ln>
        </p:spPr>
        <p:txBody>
          <a:bodyPr anchorCtr="0" anchor="t" bIns="45700" lIns="91425" spcFirstLastPara="1" rIns="91425" wrap="square" tIns="45700">
            <a:noAutofit/>
          </a:bodyPr>
          <a:lstStyle/>
          <a:p>
            <a:pPr indent="0" lvl="6" marL="0" rtl="0" algn="l">
              <a:lnSpc>
                <a:spcPct val="110000"/>
              </a:lnSpc>
              <a:spcBef>
                <a:spcPts val="0"/>
              </a:spcBef>
              <a:spcAft>
                <a:spcPts val="0"/>
              </a:spcAft>
              <a:buClr>
                <a:srgbClr val="333333"/>
              </a:buClr>
              <a:buSzPts val="1300"/>
              <a:buNone/>
            </a:pPr>
            <a:r>
              <a:rPr b="1" lang="en-GB" sz="2000">
                <a:solidFill>
                  <a:srgbClr val="9CC2E5"/>
                </a:solidFill>
                <a:latin typeface="Open Sans"/>
                <a:ea typeface="Open Sans"/>
                <a:cs typeface="Open Sans"/>
                <a:sym typeface="Open Sans"/>
              </a:rPr>
              <a:t>5.1.1. The Industry Sector, Subsectors, End-use and Final Energy Demands</a:t>
            </a:r>
            <a:endParaRPr/>
          </a:p>
          <a:p>
            <a:pPr indent="0" lvl="0" marL="0" rtl="0" algn="l">
              <a:lnSpc>
                <a:spcPct val="90000"/>
              </a:lnSpc>
              <a:spcBef>
                <a:spcPts val="2200"/>
              </a:spcBef>
              <a:spcAft>
                <a:spcPts val="0"/>
              </a:spcAft>
              <a:buClr>
                <a:schemeClr val="dk1"/>
              </a:buClr>
              <a:buSzPts val="2800"/>
              <a:buNone/>
            </a:pPr>
            <a:r>
              <a:t/>
            </a:r>
            <a:endParaRPr b="1"/>
          </a:p>
        </p:txBody>
      </p:sp>
      <p:cxnSp>
        <p:nvCxnSpPr>
          <p:cNvPr id="171" name="Google Shape;171;p3"/>
          <p:cNvCxnSpPr/>
          <p:nvPr/>
        </p:nvCxnSpPr>
        <p:spPr>
          <a:xfrm flipH="1" rot="10800000">
            <a:off x="7568573" y="4766075"/>
            <a:ext cx="1796255" cy="475317"/>
          </a:xfrm>
          <a:prstGeom prst="straightConnector1">
            <a:avLst/>
          </a:prstGeom>
          <a:noFill/>
          <a:ln cap="flat" cmpd="sng" w="28575">
            <a:solidFill>
              <a:schemeClr val="accent6"/>
            </a:solidFill>
            <a:prstDash val="solid"/>
            <a:round/>
            <a:headEnd len="med" w="med" type="none"/>
            <a:tailEnd len="med" w="med" type="triangle"/>
          </a:ln>
        </p:spPr>
      </p:cxnSp>
      <p:cxnSp>
        <p:nvCxnSpPr>
          <p:cNvPr id="172" name="Google Shape;172;p3"/>
          <p:cNvCxnSpPr/>
          <p:nvPr/>
        </p:nvCxnSpPr>
        <p:spPr>
          <a:xfrm>
            <a:off x="4881806" y="1868557"/>
            <a:ext cx="1416444" cy="712181"/>
          </a:xfrm>
          <a:prstGeom prst="straightConnector1">
            <a:avLst/>
          </a:prstGeom>
          <a:noFill/>
          <a:ln cap="flat" cmpd="sng" w="28575">
            <a:solidFill>
              <a:schemeClr val="dk1"/>
            </a:solidFill>
            <a:prstDash val="solid"/>
            <a:round/>
            <a:headEnd len="med" w="med" type="none"/>
            <a:tailEnd len="med" w="med" type="triangle"/>
          </a:ln>
        </p:spPr>
      </p:cxnSp>
      <p:pic>
        <p:nvPicPr>
          <p:cNvPr id="173" name="Google Shape;173;p3"/>
          <p:cNvPicPr preferRelativeResize="0"/>
          <p:nvPr/>
        </p:nvPicPr>
        <p:blipFill rotWithShape="1">
          <a:blip r:embed="rId4">
            <a:alphaModFix/>
          </a:blip>
          <a:srcRect b="0" l="0" r="0" t="0"/>
          <a:stretch/>
        </p:blipFill>
        <p:spPr>
          <a:xfrm>
            <a:off x="2926200" y="3049194"/>
            <a:ext cx="622714" cy="622714"/>
          </a:xfrm>
          <a:prstGeom prst="rect">
            <a:avLst/>
          </a:prstGeom>
          <a:noFill/>
          <a:ln>
            <a:noFill/>
          </a:ln>
        </p:spPr>
      </p:pic>
      <p:pic>
        <p:nvPicPr>
          <p:cNvPr id="174" name="Google Shape;174;p3"/>
          <p:cNvPicPr preferRelativeResize="0"/>
          <p:nvPr/>
        </p:nvPicPr>
        <p:blipFill rotWithShape="1">
          <a:blip r:embed="rId5">
            <a:alphaModFix/>
          </a:blip>
          <a:srcRect b="0" l="0" r="0" t="0"/>
          <a:stretch/>
        </p:blipFill>
        <p:spPr>
          <a:xfrm>
            <a:off x="4916427" y="3077187"/>
            <a:ext cx="566078" cy="566078"/>
          </a:xfrm>
          <a:prstGeom prst="rect">
            <a:avLst/>
          </a:prstGeom>
          <a:noFill/>
          <a:ln>
            <a:noFill/>
          </a:ln>
        </p:spPr>
      </p:pic>
      <p:pic>
        <p:nvPicPr>
          <p:cNvPr id="175" name="Google Shape;175;p3"/>
          <p:cNvPicPr preferRelativeResize="0"/>
          <p:nvPr/>
        </p:nvPicPr>
        <p:blipFill rotWithShape="1">
          <a:blip r:embed="rId6">
            <a:alphaModFix/>
          </a:blip>
          <a:srcRect b="0" l="0" r="0" t="0"/>
          <a:stretch/>
        </p:blipFill>
        <p:spPr>
          <a:xfrm>
            <a:off x="6957722" y="3049194"/>
            <a:ext cx="632551" cy="632551"/>
          </a:xfrm>
          <a:prstGeom prst="rect">
            <a:avLst/>
          </a:prstGeom>
          <a:noFill/>
          <a:ln>
            <a:noFill/>
          </a:ln>
        </p:spPr>
      </p:pic>
      <p:pic>
        <p:nvPicPr>
          <p:cNvPr id="176" name="Google Shape;176;p3"/>
          <p:cNvPicPr preferRelativeResize="0"/>
          <p:nvPr/>
        </p:nvPicPr>
        <p:blipFill rotWithShape="1">
          <a:blip r:embed="rId7">
            <a:alphaModFix/>
          </a:blip>
          <a:srcRect b="0" l="0" r="0" t="0"/>
          <a:stretch/>
        </p:blipFill>
        <p:spPr>
          <a:xfrm>
            <a:off x="9364828" y="3050863"/>
            <a:ext cx="632551" cy="632551"/>
          </a:xfrm>
          <a:prstGeom prst="rect">
            <a:avLst/>
          </a:prstGeom>
          <a:noFill/>
          <a:ln>
            <a:noFill/>
          </a:ln>
        </p:spPr>
      </p:pic>
      <p:pic>
        <p:nvPicPr>
          <p:cNvPr id="177" name="Google Shape;177;p3"/>
          <p:cNvPicPr preferRelativeResize="0"/>
          <p:nvPr/>
        </p:nvPicPr>
        <p:blipFill rotWithShape="1">
          <a:blip r:embed="rId8">
            <a:alphaModFix/>
          </a:blip>
          <a:srcRect b="0" l="0" r="0" t="0"/>
          <a:stretch/>
        </p:blipFill>
        <p:spPr>
          <a:xfrm>
            <a:off x="3921133" y="1899887"/>
            <a:ext cx="477490" cy="477490"/>
          </a:xfrm>
          <a:prstGeom prst="rect">
            <a:avLst/>
          </a:prstGeom>
          <a:noFill/>
          <a:ln>
            <a:noFill/>
          </a:ln>
        </p:spPr>
      </p:pic>
      <p:pic>
        <p:nvPicPr>
          <p:cNvPr id="178" name="Google Shape;178;p3"/>
          <p:cNvPicPr preferRelativeResize="0"/>
          <p:nvPr/>
        </p:nvPicPr>
        <p:blipFill rotWithShape="1">
          <a:blip r:embed="rId9">
            <a:alphaModFix amt="35000"/>
          </a:blip>
          <a:srcRect b="0" l="0" r="0" t="0"/>
          <a:stretch/>
        </p:blipFill>
        <p:spPr>
          <a:xfrm>
            <a:off x="6152726" y="1905392"/>
            <a:ext cx="451909" cy="451909"/>
          </a:xfrm>
          <a:prstGeom prst="rect">
            <a:avLst/>
          </a:prstGeom>
          <a:noFill/>
          <a:ln>
            <a:noFill/>
          </a:ln>
        </p:spPr>
      </p:pic>
      <p:pic>
        <p:nvPicPr>
          <p:cNvPr id="179" name="Google Shape;179;p3"/>
          <p:cNvPicPr preferRelativeResize="0"/>
          <p:nvPr/>
        </p:nvPicPr>
        <p:blipFill rotWithShape="1">
          <a:blip r:embed="rId10">
            <a:alphaModFix amt="35000"/>
          </a:blip>
          <a:srcRect b="0" l="0" r="0" t="0"/>
          <a:stretch/>
        </p:blipFill>
        <p:spPr>
          <a:xfrm>
            <a:off x="7963988" y="1894476"/>
            <a:ext cx="462367" cy="462367"/>
          </a:xfrm>
          <a:prstGeom prst="rect">
            <a:avLst/>
          </a:prstGeom>
          <a:noFill/>
          <a:ln>
            <a:noFill/>
          </a:ln>
        </p:spPr>
      </p:pic>
      <p:pic>
        <p:nvPicPr>
          <p:cNvPr id="180" name="Google Shape;180;p3"/>
          <p:cNvPicPr preferRelativeResize="0"/>
          <p:nvPr/>
        </p:nvPicPr>
        <p:blipFill rotWithShape="1">
          <a:blip r:embed="rId11">
            <a:alphaModFix amt="35000"/>
          </a:blip>
          <a:srcRect b="0" l="0" r="0" t="0"/>
          <a:stretch/>
        </p:blipFill>
        <p:spPr>
          <a:xfrm>
            <a:off x="10061888" y="1884054"/>
            <a:ext cx="462367" cy="4623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Graphical user interface, text&#10;&#10;Description automatically generated" id="186" name="Google Shape;186;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7" name="Google Shape;187;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88" name="Google Shape;188;p4"/>
          <p:cNvSpPr txBox="1"/>
          <p:nvPr/>
        </p:nvSpPr>
        <p:spPr>
          <a:xfrm>
            <a:off x="887214" y="4640"/>
            <a:ext cx="10658791" cy="1149790"/>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b="0" i="0" lang="en-GB" sz="4400" u="none" cap="none" strike="noStrike">
                <a:solidFill>
                  <a:schemeClr val="dk1"/>
                </a:solidFill>
                <a:latin typeface="Open Sans"/>
                <a:ea typeface="Open Sans"/>
                <a:cs typeface="Open Sans"/>
                <a:sym typeface="Open Sans"/>
              </a:rPr>
              <a:t>Lecture 5.1 Base Year Reconstruction (1/3)</a:t>
            </a:r>
            <a:endParaRPr b="0" i="0" sz="4400" u="none" cap="none" strike="noStrike">
              <a:solidFill>
                <a:schemeClr val="dk1"/>
              </a:solidFill>
              <a:latin typeface="Open Sans"/>
              <a:ea typeface="Open Sans"/>
              <a:cs typeface="Open Sans"/>
              <a:sym typeface="Open Sans"/>
            </a:endParaRPr>
          </a:p>
        </p:txBody>
      </p:sp>
      <p:sp>
        <p:nvSpPr>
          <p:cNvPr id="189" name="Google Shape;189;p4"/>
          <p:cNvSpPr txBox="1"/>
          <p:nvPr/>
        </p:nvSpPr>
        <p:spPr>
          <a:xfrm>
            <a:off x="887215" y="1228548"/>
            <a:ext cx="10542785"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5.1.2. Base year selection and reconstruction</a:t>
            </a:r>
            <a:endParaRPr b="0" i="0" sz="1800" u="none" cap="none" strike="noStrike">
              <a:solidFill>
                <a:schemeClr val="dk1"/>
              </a:solidFill>
              <a:latin typeface="Open Sans"/>
              <a:ea typeface="Open Sans"/>
              <a:cs typeface="Open Sans"/>
              <a:sym typeface="Open Sans"/>
            </a:endParaRPr>
          </a:p>
        </p:txBody>
      </p:sp>
      <p:sp>
        <p:nvSpPr>
          <p:cNvPr id="190" name="Google Shape;190;p4"/>
          <p:cNvSpPr/>
          <p:nvPr/>
        </p:nvSpPr>
        <p:spPr>
          <a:xfrm>
            <a:off x="6054330" y="4709703"/>
            <a:ext cx="2664000" cy="57888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dk1"/>
                </a:solidFill>
                <a:latin typeface="Open Sans"/>
                <a:ea typeface="Open Sans"/>
                <a:cs typeface="Open Sans"/>
                <a:sym typeface="Open Sans"/>
              </a:rPr>
              <a:t>Calculate MAED Input Data for the base year</a:t>
            </a:r>
            <a:endParaRPr/>
          </a:p>
        </p:txBody>
      </p:sp>
      <p:sp>
        <p:nvSpPr>
          <p:cNvPr id="191" name="Google Shape;191;p4"/>
          <p:cNvSpPr/>
          <p:nvPr/>
        </p:nvSpPr>
        <p:spPr>
          <a:xfrm>
            <a:off x="3301124" y="5436670"/>
            <a:ext cx="2664000" cy="57888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dk1"/>
                </a:solidFill>
                <a:latin typeface="Open Sans"/>
                <a:ea typeface="Open Sans"/>
                <a:cs typeface="Open Sans"/>
                <a:sym typeface="Open Sans"/>
              </a:rPr>
              <a:t>Check accuracy of MAED results for the base year</a:t>
            </a:r>
            <a:endParaRPr/>
          </a:p>
        </p:txBody>
      </p:sp>
      <p:sp>
        <p:nvSpPr>
          <p:cNvPr id="192" name="Google Shape;192;p4"/>
          <p:cNvSpPr/>
          <p:nvPr/>
        </p:nvSpPr>
        <p:spPr>
          <a:xfrm>
            <a:off x="6054330" y="5413559"/>
            <a:ext cx="2664000" cy="612000"/>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400" u="none" cap="none" strike="noStrike">
                <a:solidFill>
                  <a:schemeClr val="dk1"/>
                </a:solidFill>
                <a:latin typeface="Open Sans"/>
                <a:ea typeface="Open Sans"/>
                <a:cs typeface="Open Sans"/>
                <a:sym typeface="Open Sans"/>
              </a:rPr>
              <a:t>Run the MAED model</a:t>
            </a:r>
            <a:endParaRPr/>
          </a:p>
        </p:txBody>
      </p:sp>
      <p:sp>
        <p:nvSpPr>
          <p:cNvPr id="193" name="Google Shape;193;p4"/>
          <p:cNvSpPr/>
          <p:nvPr/>
        </p:nvSpPr>
        <p:spPr>
          <a:xfrm>
            <a:off x="3301124" y="4709703"/>
            <a:ext cx="2664000" cy="57888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dk1"/>
                </a:solidFill>
                <a:latin typeface="Open Sans"/>
                <a:ea typeface="Open Sans"/>
                <a:cs typeface="Open Sans"/>
                <a:sym typeface="Open Sans"/>
              </a:rPr>
              <a:t>Gather/Adjust  MAED parameters for the base year</a:t>
            </a:r>
            <a:endParaRPr/>
          </a:p>
        </p:txBody>
      </p:sp>
      <p:sp>
        <p:nvSpPr>
          <p:cNvPr id="194" name="Google Shape;194;p4"/>
          <p:cNvSpPr/>
          <p:nvPr/>
        </p:nvSpPr>
        <p:spPr>
          <a:xfrm rot="-2343956">
            <a:off x="3170483" y="453656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4"/>
          <p:cNvSpPr/>
          <p:nvPr/>
        </p:nvSpPr>
        <p:spPr>
          <a:xfrm rot="8546125">
            <a:off x="7105308" y="4446042"/>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4"/>
          <p:cNvSpPr/>
          <p:nvPr/>
        </p:nvSpPr>
        <p:spPr>
          <a:xfrm rot="-7740072">
            <a:off x="5142566" y="4406266"/>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4"/>
          <p:cNvSpPr/>
          <p:nvPr/>
        </p:nvSpPr>
        <p:spPr>
          <a:xfrm rot="2987910">
            <a:off x="5155739" y="4597521"/>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4"/>
          <p:cNvSpPr/>
          <p:nvPr/>
        </p:nvSpPr>
        <p:spPr>
          <a:xfrm>
            <a:off x="1649730" y="1922379"/>
            <a:ext cx="2727517" cy="612000"/>
          </a:xfrm>
          <a:prstGeom prst="chevron">
            <a:avLst>
              <a:gd fmla="val 50000" name="adj"/>
            </a:avLst>
          </a:prstGeom>
          <a:solidFill>
            <a:srgbClr val="A8D08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1. Base year reconstruction</a:t>
            </a:r>
            <a:endParaRPr/>
          </a:p>
        </p:txBody>
      </p:sp>
      <p:sp>
        <p:nvSpPr>
          <p:cNvPr id="199" name="Google Shape;199;p4"/>
          <p:cNvSpPr/>
          <p:nvPr/>
        </p:nvSpPr>
        <p:spPr>
          <a:xfrm>
            <a:off x="4277935" y="1922379"/>
            <a:ext cx="2727517" cy="612000"/>
          </a:xfrm>
          <a:prstGeom prst="chevron">
            <a:avLst>
              <a:gd fmla="val 50000" name="adj"/>
            </a:avLst>
          </a:prstGeom>
          <a:solidFill>
            <a:srgbClr val="A9D18E">
              <a:alpha val="32549"/>
            </a:srgbClr>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2. Scenario development</a:t>
            </a:r>
            <a:endParaRPr/>
          </a:p>
        </p:txBody>
      </p:sp>
      <p:sp>
        <p:nvSpPr>
          <p:cNvPr id="200" name="Google Shape;200;p4"/>
          <p:cNvSpPr/>
          <p:nvPr/>
        </p:nvSpPr>
        <p:spPr>
          <a:xfrm>
            <a:off x="6866859" y="1922379"/>
            <a:ext cx="2727517" cy="612000"/>
          </a:xfrm>
          <a:prstGeom prst="chevron">
            <a:avLst>
              <a:gd fmla="val 50000" name="adj"/>
            </a:avLst>
          </a:prstGeom>
          <a:solidFill>
            <a:srgbClr val="A9D18E">
              <a:alpha val="32549"/>
            </a:srgbClr>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3. Results Analysis</a:t>
            </a:r>
            <a:endParaRPr/>
          </a:p>
        </p:txBody>
      </p:sp>
      <p:sp>
        <p:nvSpPr>
          <p:cNvPr id="201" name="Google Shape;201;p4"/>
          <p:cNvSpPr txBox="1"/>
          <p:nvPr/>
        </p:nvSpPr>
        <p:spPr>
          <a:xfrm>
            <a:off x="887215" y="2779884"/>
            <a:ext cx="10542785" cy="1456809"/>
          </a:xfrm>
          <a:prstGeom prst="rect">
            <a:avLst/>
          </a:prstGeom>
          <a:noFill/>
          <a:ln>
            <a:noFill/>
          </a:ln>
        </p:spPr>
        <p:txBody>
          <a:bodyPr anchorCtr="0" anchor="t" bIns="45700" lIns="91425" spcFirstLastPara="1" rIns="91425" wrap="square" tIns="45700">
            <a:spAutoFit/>
          </a:bodyPr>
          <a:lstStyle/>
          <a:p>
            <a:pPr indent="-342900" lvl="6" marL="342900" marR="0" rtl="0" algn="l">
              <a:spcBef>
                <a:spcPts val="0"/>
              </a:spcBef>
              <a:spcAft>
                <a:spcPts val="0"/>
              </a:spcAft>
              <a:buClr>
                <a:srgbClr val="333333"/>
              </a:buClr>
              <a:buSzPts val="1300"/>
              <a:buFont typeface="Arial"/>
              <a:buChar char="•"/>
            </a:pPr>
            <a:r>
              <a:rPr b="0" i="0" lang="en-GB" sz="1800" u="none" cap="none" strike="noStrike">
                <a:solidFill>
                  <a:schemeClr val="dk1"/>
                </a:solidFill>
                <a:latin typeface="Open Sans"/>
                <a:ea typeface="Open Sans"/>
                <a:cs typeface="Open Sans"/>
                <a:sym typeface="Open Sans"/>
              </a:rPr>
              <a:t>The base year must be selected from a most recent year in the past for </a:t>
            </a:r>
            <a:br>
              <a:rPr b="0" i="0" lang="en-GB" sz="1800" u="none" cap="none" strike="noStrike">
                <a:solidFill>
                  <a:schemeClr val="dk1"/>
                </a:solidFill>
                <a:latin typeface="Open Sans"/>
                <a:ea typeface="Open Sans"/>
                <a:cs typeface="Open Sans"/>
                <a:sym typeface="Open Sans"/>
              </a:rPr>
            </a:br>
            <a:r>
              <a:rPr b="0" i="0" lang="en-GB" sz="1800" u="none" cap="none" strike="noStrike">
                <a:solidFill>
                  <a:schemeClr val="dk1"/>
                </a:solidFill>
                <a:latin typeface="Open Sans"/>
                <a:ea typeface="Open Sans"/>
                <a:cs typeface="Open Sans"/>
                <a:sym typeface="Open Sans"/>
              </a:rPr>
              <a:t>which energy and economic statistics are available, reliable, and consistent.</a:t>
            </a:r>
            <a:endParaRPr/>
          </a:p>
          <a:p>
            <a:pPr indent="-342900" lvl="6" marL="342900" marR="0" rtl="0" algn="l">
              <a:spcBef>
                <a:spcPts val="1000"/>
              </a:spcBef>
              <a:spcAft>
                <a:spcPts val="0"/>
              </a:spcAft>
              <a:buClr>
                <a:srgbClr val="333333"/>
              </a:buClr>
              <a:buSzPts val="1300"/>
              <a:buFont typeface="Arial"/>
              <a:buChar char="•"/>
            </a:pPr>
            <a:r>
              <a:rPr b="0" i="0" lang="en-GB" sz="1800" u="none" cap="none" strike="noStrike">
                <a:solidFill>
                  <a:schemeClr val="dk1"/>
                </a:solidFill>
                <a:latin typeface="Open Sans"/>
                <a:ea typeface="Open Sans"/>
                <a:cs typeface="Open Sans"/>
                <a:sym typeface="Open Sans"/>
              </a:rPr>
              <a:t>The base year should represent stable conditions of energy consumption.</a:t>
            </a:r>
            <a:endParaRPr/>
          </a:p>
          <a:p>
            <a:pPr indent="-342900" lvl="6" marL="342900" marR="0" rtl="0" algn="l">
              <a:spcBef>
                <a:spcPts val="1000"/>
              </a:spcBef>
              <a:spcAft>
                <a:spcPts val="0"/>
              </a:spcAft>
              <a:buClr>
                <a:srgbClr val="333333"/>
              </a:buClr>
              <a:buSzPts val="1300"/>
              <a:buFont typeface="Arial"/>
              <a:buChar char="•"/>
            </a:pPr>
            <a:r>
              <a:rPr b="0" i="0" lang="en-GB" sz="1800" u="none" cap="none" strike="noStrike">
                <a:solidFill>
                  <a:schemeClr val="dk1"/>
                </a:solidFill>
                <a:latin typeface="Open Sans"/>
                <a:ea typeface="Open Sans"/>
                <a:cs typeface="Open Sans"/>
                <a:sym typeface="Open Sans"/>
              </a:rPr>
              <a:t>Unusual situations should prevent a year from being selected.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Graphical user interface, text&#10;&#10;Description automatically generated" id="207" name="Google Shape;207;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8" name="Google Shape;208;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9" name="Google Shape;209;p5"/>
          <p:cNvSpPr txBox="1"/>
          <p:nvPr/>
        </p:nvSpPr>
        <p:spPr>
          <a:xfrm>
            <a:off x="887214" y="4640"/>
            <a:ext cx="10658791" cy="1149790"/>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GB" sz="4400">
                <a:solidFill>
                  <a:schemeClr val="dk1"/>
                </a:solidFill>
                <a:latin typeface="Open Sans"/>
                <a:ea typeface="Open Sans"/>
                <a:cs typeface="Open Sans"/>
                <a:sym typeface="Open Sans"/>
              </a:rPr>
              <a:t>Lecture 5.1 Base Year Reconstruction (1/3)</a:t>
            </a:r>
            <a:endParaRPr sz="4400">
              <a:solidFill>
                <a:schemeClr val="dk1"/>
              </a:solidFill>
              <a:latin typeface="Open Sans"/>
              <a:ea typeface="Open Sans"/>
              <a:cs typeface="Open Sans"/>
              <a:sym typeface="Open Sans"/>
            </a:endParaRPr>
          </a:p>
        </p:txBody>
      </p:sp>
      <p:sp>
        <p:nvSpPr>
          <p:cNvPr id="210" name="Google Shape;210;p5"/>
          <p:cNvSpPr txBox="1"/>
          <p:nvPr/>
        </p:nvSpPr>
        <p:spPr>
          <a:xfrm>
            <a:off x="887215" y="1228548"/>
            <a:ext cx="10542785"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5.1.3. Base year reconstruction</a:t>
            </a:r>
            <a:endParaRPr b="0" i="0" sz="1800" u="none" cap="none" strike="noStrike">
              <a:solidFill>
                <a:schemeClr val="dk1"/>
              </a:solidFill>
              <a:latin typeface="Open Sans"/>
              <a:ea typeface="Open Sans"/>
              <a:cs typeface="Open Sans"/>
              <a:sym typeface="Open Sans"/>
            </a:endParaRPr>
          </a:p>
        </p:txBody>
      </p:sp>
      <p:sp>
        <p:nvSpPr>
          <p:cNvPr id="211" name="Google Shape;211;p5"/>
          <p:cNvSpPr/>
          <p:nvPr/>
        </p:nvSpPr>
        <p:spPr>
          <a:xfrm>
            <a:off x="6054330" y="4709703"/>
            <a:ext cx="2664000" cy="57888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Calculate MAED Input Data for the base year</a:t>
            </a:r>
            <a:endParaRPr/>
          </a:p>
        </p:txBody>
      </p:sp>
      <p:sp>
        <p:nvSpPr>
          <p:cNvPr id="212" name="Google Shape;212;p5"/>
          <p:cNvSpPr/>
          <p:nvPr/>
        </p:nvSpPr>
        <p:spPr>
          <a:xfrm>
            <a:off x="3301124" y="5436670"/>
            <a:ext cx="2664000" cy="57888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Check accuracy of MAED results for the base year</a:t>
            </a:r>
            <a:endParaRPr/>
          </a:p>
        </p:txBody>
      </p:sp>
      <p:sp>
        <p:nvSpPr>
          <p:cNvPr id="213" name="Google Shape;213;p5"/>
          <p:cNvSpPr/>
          <p:nvPr/>
        </p:nvSpPr>
        <p:spPr>
          <a:xfrm>
            <a:off x="6054330" y="5413559"/>
            <a:ext cx="2664000" cy="612000"/>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Run the MAED model</a:t>
            </a:r>
            <a:endParaRPr/>
          </a:p>
        </p:txBody>
      </p:sp>
      <p:sp>
        <p:nvSpPr>
          <p:cNvPr id="214" name="Google Shape;214;p5"/>
          <p:cNvSpPr/>
          <p:nvPr/>
        </p:nvSpPr>
        <p:spPr>
          <a:xfrm>
            <a:off x="3301124" y="4709703"/>
            <a:ext cx="2664000" cy="57888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Gather/Adjust  MAED parameters for the base year</a:t>
            </a:r>
            <a:endParaRPr/>
          </a:p>
        </p:txBody>
      </p:sp>
      <p:sp>
        <p:nvSpPr>
          <p:cNvPr id="215" name="Google Shape;215;p5"/>
          <p:cNvSpPr/>
          <p:nvPr/>
        </p:nvSpPr>
        <p:spPr>
          <a:xfrm rot="-2343956">
            <a:off x="3170483" y="453656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5"/>
          <p:cNvSpPr/>
          <p:nvPr/>
        </p:nvSpPr>
        <p:spPr>
          <a:xfrm rot="8546125">
            <a:off x="7105308" y="4446042"/>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5"/>
          <p:cNvSpPr/>
          <p:nvPr/>
        </p:nvSpPr>
        <p:spPr>
          <a:xfrm rot="-7740072">
            <a:off x="5142566" y="4406266"/>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5"/>
          <p:cNvSpPr/>
          <p:nvPr/>
        </p:nvSpPr>
        <p:spPr>
          <a:xfrm rot="2987910">
            <a:off x="5155739" y="4597521"/>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5"/>
          <p:cNvSpPr/>
          <p:nvPr/>
        </p:nvSpPr>
        <p:spPr>
          <a:xfrm>
            <a:off x="1649730" y="1922379"/>
            <a:ext cx="2727517" cy="612000"/>
          </a:xfrm>
          <a:prstGeom prst="chevron">
            <a:avLst>
              <a:gd fmla="val 50000" name="adj"/>
            </a:avLst>
          </a:prstGeom>
          <a:solidFill>
            <a:srgbClr val="A8D08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1. Base year reconstruction</a:t>
            </a:r>
            <a:endParaRPr/>
          </a:p>
        </p:txBody>
      </p:sp>
      <p:sp>
        <p:nvSpPr>
          <p:cNvPr id="220" name="Google Shape;220;p5"/>
          <p:cNvSpPr/>
          <p:nvPr/>
        </p:nvSpPr>
        <p:spPr>
          <a:xfrm>
            <a:off x="4277935" y="1922379"/>
            <a:ext cx="2727517" cy="612000"/>
          </a:xfrm>
          <a:prstGeom prst="chevron">
            <a:avLst>
              <a:gd fmla="val 50000" name="adj"/>
            </a:avLst>
          </a:prstGeom>
          <a:solidFill>
            <a:srgbClr val="A9D18E">
              <a:alpha val="32549"/>
            </a:srgbClr>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2. Scenario development</a:t>
            </a:r>
            <a:endParaRPr/>
          </a:p>
        </p:txBody>
      </p:sp>
      <p:sp>
        <p:nvSpPr>
          <p:cNvPr id="221" name="Google Shape;221;p5"/>
          <p:cNvSpPr/>
          <p:nvPr/>
        </p:nvSpPr>
        <p:spPr>
          <a:xfrm>
            <a:off x="6866859" y="1922379"/>
            <a:ext cx="2727517" cy="612000"/>
          </a:xfrm>
          <a:prstGeom prst="chevron">
            <a:avLst>
              <a:gd fmla="val 50000" name="adj"/>
            </a:avLst>
          </a:prstGeom>
          <a:solidFill>
            <a:srgbClr val="A9D18E">
              <a:alpha val="32549"/>
            </a:srgbClr>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3. Results Analysis</a:t>
            </a:r>
            <a:endParaRPr/>
          </a:p>
        </p:txBody>
      </p:sp>
      <p:sp>
        <p:nvSpPr>
          <p:cNvPr id="222" name="Google Shape;222;p5"/>
          <p:cNvSpPr txBox="1"/>
          <p:nvPr/>
        </p:nvSpPr>
        <p:spPr>
          <a:xfrm>
            <a:off x="887215" y="2779884"/>
            <a:ext cx="10542785" cy="1456809"/>
          </a:xfrm>
          <a:prstGeom prst="rect">
            <a:avLst/>
          </a:prstGeom>
          <a:noFill/>
          <a:ln>
            <a:noFill/>
          </a:ln>
        </p:spPr>
        <p:txBody>
          <a:bodyPr anchorCtr="0" anchor="t" bIns="45700" lIns="91425" spcFirstLastPara="1" rIns="91425" wrap="square" tIns="45700">
            <a:spAutoFit/>
          </a:bodyPr>
          <a:lstStyle/>
          <a:p>
            <a:pPr indent="-342900" lvl="6" marL="342900" marR="0" rtl="0" algn="l">
              <a:spcBef>
                <a:spcPts val="0"/>
              </a:spcBef>
              <a:spcAft>
                <a:spcPts val="0"/>
              </a:spcAft>
              <a:buClr>
                <a:srgbClr val="333333"/>
              </a:buClr>
              <a:buSzPts val="1300"/>
              <a:buFont typeface="Arial"/>
              <a:buChar char="•"/>
            </a:pPr>
            <a:r>
              <a:rPr b="0" i="0" lang="en-GB" sz="1800" u="none" cap="none" strike="noStrike">
                <a:solidFill>
                  <a:schemeClr val="dk1"/>
                </a:solidFill>
                <a:latin typeface="Open Sans"/>
                <a:ea typeface="Open Sans"/>
                <a:cs typeface="Open Sans"/>
                <a:sym typeface="Open Sans"/>
              </a:rPr>
              <a:t>The base year must be selected from a most recent year in the past for </a:t>
            </a:r>
            <a:br>
              <a:rPr b="0" i="0" lang="en-GB" sz="1800" u="none" cap="none" strike="noStrike">
                <a:solidFill>
                  <a:schemeClr val="dk1"/>
                </a:solidFill>
                <a:latin typeface="Open Sans"/>
                <a:ea typeface="Open Sans"/>
                <a:cs typeface="Open Sans"/>
                <a:sym typeface="Open Sans"/>
              </a:rPr>
            </a:br>
            <a:r>
              <a:rPr b="0" i="0" lang="en-GB" sz="1800" u="none" cap="none" strike="noStrike">
                <a:solidFill>
                  <a:schemeClr val="dk1"/>
                </a:solidFill>
                <a:latin typeface="Open Sans"/>
                <a:ea typeface="Open Sans"/>
                <a:cs typeface="Open Sans"/>
                <a:sym typeface="Open Sans"/>
              </a:rPr>
              <a:t>which energy and economic statistics are available, reliable, and consistent.</a:t>
            </a:r>
            <a:endParaRPr/>
          </a:p>
          <a:p>
            <a:pPr indent="-342900" lvl="6" marL="342900" marR="0" rtl="0" algn="l">
              <a:spcBef>
                <a:spcPts val="1000"/>
              </a:spcBef>
              <a:spcAft>
                <a:spcPts val="0"/>
              </a:spcAft>
              <a:buClr>
                <a:srgbClr val="333333"/>
              </a:buClr>
              <a:buSzPts val="1300"/>
              <a:buFont typeface="Arial"/>
              <a:buChar char="•"/>
            </a:pPr>
            <a:r>
              <a:rPr b="0" i="0" lang="en-GB" sz="1800" u="none" cap="none" strike="noStrike">
                <a:solidFill>
                  <a:schemeClr val="dk1"/>
                </a:solidFill>
                <a:latin typeface="Open Sans"/>
                <a:ea typeface="Open Sans"/>
                <a:cs typeface="Open Sans"/>
                <a:sym typeface="Open Sans"/>
              </a:rPr>
              <a:t>The base year should represent stable conditions of energy consumption.</a:t>
            </a:r>
            <a:endParaRPr/>
          </a:p>
          <a:p>
            <a:pPr indent="-342900" lvl="6" marL="342900" marR="0" rtl="0" algn="l">
              <a:spcBef>
                <a:spcPts val="1000"/>
              </a:spcBef>
              <a:spcAft>
                <a:spcPts val="0"/>
              </a:spcAft>
              <a:buClr>
                <a:srgbClr val="333333"/>
              </a:buClr>
              <a:buSzPts val="1300"/>
              <a:buFont typeface="Arial"/>
              <a:buChar char="•"/>
            </a:pPr>
            <a:r>
              <a:rPr b="0" i="0" lang="en-GB" sz="1800" u="none" cap="none" strike="noStrike">
                <a:solidFill>
                  <a:schemeClr val="dk1"/>
                </a:solidFill>
                <a:latin typeface="Open Sans"/>
                <a:ea typeface="Open Sans"/>
                <a:cs typeface="Open Sans"/>
                <a:sym typeface="Open Sans"/>
              </a:rPr>
              <a:t>Unusual situations should prevent a year from being selected.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Graphical user interface, text&#10;&#10;Description automatically generated" id="228" name="Google Shape;228;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9" name="Google Shape;229;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0" name="Google Shape;230;p6"/>
          <p:cNvSpPr txBox="1"/>
          <p:nvPr/>
        </p:nvSpPr>
        <p:spPr>
          <a:xfrm>
            <a:off x="887214" y="4640"/>
            <a:ext cx="10611055" cy="1046311"/>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GB" sz="4400">
                <a:solidFill>
                  <a:schemeClr val="dk1"/>
                </a:solidFill>
                <a:latin typeface="Open Sans"/>
                <a:ea typeface="Open Sans"/>
                <a:cs typeface="Open Sans"/>
                <a:sym typeface="Open Sans"/>
              </a:rPr>
              <a:t>Lecture 5.1 Base Year Reconstruction (1/3)</a:t>
            </a:r>
            <a:endParaRPr sz="4400">
              <a:solidFill>
                <a:schemeClr val="dk1"/>
              </a:solidFill>
              <a:latin typeface="Open Sans"/>
              <a:ea typeface="Open Sans"/>
              <a:cs typeface="Open Sans"/>
              <a:sym typeface="Open Sans"/>
            </a:endParaRPr>
          </a:p>
        </p:txBody>
      </p:sp>
      <p:sp>
        <p:nvSpPr>
          <p:cNvPr id="231" name="Google Shape;231;p6"/>
          <p:cNvSpPr txBox="1"/>
          <p:nvPr/>
        </p:nvSpPr>
        <p:spPr>
          <a:xfrm>
            <a:off x="887215" y="1067161"/>
            <a:ext cx="10542785"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5.1.4. Gather MAED Parameters for the Base Year</a:t>
            </a:r>
            <a:endParaRPr b="0" i="0" sz="1800" u="none" cap="none" strike="noStrike">
              <a:solidFill>
                <a:schemeClr val="dk1"/>
              </a:solidFill>
              <a:latin typeface="Open Sans"/>
              <a:ea typeface="Open Sans"/>
              <a:cs typeface="Open Sans"/>
              <a:sym typeface="Open Sans"/>
            </a:endParaRPr>
          </a:p>
        </p:txBody>
      </p:sp>
      <p:sp>
        <p:nvSpPr>
          <p:cNvPr id="232" name="Google Shape;232;p6"/>
          <p:cNvSpPr/>
          <p:nvPr/>
        </p:nvSpPr>
        <p:spPr>
          <a:xfrm>
            <a:off x="6054330" y="4709703"/>
            <a:ext cx="2664000" cy="57888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Calculate MAED Input Data for the base year</a:t>
            </a:r>
            <a:endParaRPr/>
          </a:p>
        </p:txBody>
      </p:sp>
      <p:sp>
        <p:nvSpPr>
          <p:cNvPr id="233" name="Google Shape;233;p6"/>
          <p:cNvSpPr/>
          <p:nvPr/>
        </p:nvSpPr>
        <p:spPr>
          <a:xfrm>
            <a:off x="3301124" y="5436670"/>
            <a:ext cx="2664000" cy="57888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Check accuracy of MAED results for the base year</a:t>
            </a:r>
            <a:endParaRPr/>
          </a:p>
        </p:txBody>
      </p:sp>
      <p:sp>
        <p:nvSpPr>
          <p:cNvPr id="234" name="Google Shape;234;p6"/>
          <p:cNvSpPr/>
          <p:nvPr/>
        </p:nvSpPr>
        <p:spPr>
          <a:xfrm>
            <a:off x="6054330" y="5413559"/>
            <a:ext cx="2664000" cy="612000"/>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Run the MAED model</a:t>
            </a:r>
            <a:endParaRPr/>
          </a:p>
        </p:txBody>
      </p:sp>
      <p:sp>
        <p:nvSpPr>
          <p:cNvPr id="235" name="Google Shape;235;p6"/>
          <p:cNvSpPr/>
          <p:nvPr/>
        </p:nvSpPr>
        <p:spPr>
          <a:xfrm>
            <a:off x="3301124" y="4709703"/>
            <a:ext cx="2664000" cy="57888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Gather/Adjust  MAED parameters for the base year</a:t>
            </a:r>
            <a:endParaRPr/>
          </a:p>
        </p:txBody>
      </p:sp>
      <p:sp>
        <p:nvSpPr>
          <p:cNvPr id="236" name="Google Shape;236;p6"/>
          <p:cNvSpPr/>
          <p:nvPr/>
        </p:nvSpPr>
        <p:spPr>
          <a:xfrm rot="-2343956">
            <a:off x="3170483" y="453656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6"/>
          <p:cNvSpPr/>
          <p:nvPr/>
        </p:nvSpPr>
        <p:spPr>
          <a:xfrm rot="8546125">
            <a:off x="7105308" y="4446042"/>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6"/>
          <p:cNvSpPr/>
          <p:nvPr/>
        </p:nvSpPr>
        <p:spPr>
          <a:xfrm rot="-7740072">
            <a:off x="5142566" y="4406266"/>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6"/>
          <p:cNvSpPr/>
          <p:nvPr/>
        </p:nvSpPr>
        <p:spPr>
          <a:xfrm rot="2987910">
            <a:off x="5155739" y="4597521"/>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6"/>
          <p:cNvSpPr/>
          <p:nvPr/>
        </p:nvSpPr>
        <p:spPr>
          <a:xfrm>
            <a:off x="1690674" y="1693806"/>
            <a:ext cx="2727517" cy="612000"/>
          </a:xfrm>
          <a:prstGeom prst="chevron">
            <a:avLst>
              <a:gd fmla="val 50000" name="adj"/>
            </a:avLst>
          </a:prstGeom>
          <a:solidFill>
            <a:srgbClr val="A8D08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1. Base year reconstruction</a:t>
            </a:r>
            <a:endParaRPr/>
          </a:p>
        </p:txBody>
      </p:sp>
      <p:sp>
        <p:nvSpPr>
          <p:cNvPr id="241" name="Google Shape;241;p6"/>
          <p:cNvSpPr/>
          <p:nvPr/>
        </p:nvSpPr>
        <p:spPr>
          <a:xfrm>
            <a:off x="4318879" y="1693806"/>
            <a:ext cx="2727517" cy="612000"/>
          </a:xfrm>
          <a:prstGeom prst="chevron">
            <a:avLst>
              <a:gd fmla="val 50000" name="adj"/>
            </a:avLst>
          </a:prstGeom>
          <a:solidFill>
            <a:srgbClr val="A9D18E">
              <a:alpha val="32549"/>
            </a:srgbClr>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2. Scenario development</a:t>
            </a:r>
            <a:endParaRPr/>
          </a:p>
        </p:txBody>
      </p:sp>
      <p:sp>
        <p:nvSpPr>
          <p:cNvPr id="242" name="Google Shape;242;p6"/>
          <p:cNvSpPr/>
          <p:nvPr/>
        </p:nvSpPr>
        <p:spPr>
          <a:xfrm>
            <a:off x="6907803" y="1693806"/>
            <a:ext cx="2727517" cy="612000"/>
          </a:xfrm>
          <a:prstGeom prst="chevron">
            <a:avLst>
              <a:gd fmla="val 50000" name="adj"/>
            </a:avLst>
          </a:prstGeom>
          <a:solidFill>
            <a:srgbClr val="A9D18E">
              <a:alpha val="32549"/>
            </a:srgbClr>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3. Results Analysis</a:t>
            </a:r>
            <a:endParaRPr/>
          </a:p>
        </p:txBody>
      </p:sp>
      <p:sp>
        <p:nvSpPr>
          <p:cNvPr id="243" name="Google Shape;243;p6"/>
          <p:cNvSpPr txBox="1"/>
          <p:nvPr/>
        </p:nvSpPr>
        <p:spPr>
          <a:xfrm>
            <a:off x="955485" y="2413063"/>
            <a:ext cx="10542785" cy="2139047"/>
          </a:xfrm>
          <a:prstGeom prst="rect">
            <a:avLst/>
          </a:prstGeom>
          <a:blipFill rotWithShape="1">
            <a:blip r:embed="rId4">
              <a:alphaModFix/>
            </a:blip>
            <a:stretch>
              <a:fillRect b="0" l="-520" r="0" t="-142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0" name="Google Shape;250;p7"/>
          <p:cNvSpPr txBox="1"/>
          <p:nvPr/>
        </p:nvSpPr>
        <p:spPr>
          <a:xfrm>
            <a:off x="454507" y="167264"/>
            <a:ext cx="7651304" cy="1046311"/>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Open Sans"/>
              <a:buNone/>
            </a:pPr>
            <a:r>
              <a:rPr lang="en-GB" sz="4400">
                <a:solidFill>
                  <a:schemeClr val="dk1"/>
                </a:solidFill>
                <a:latin typeface="Open Sans"/>
                <a:ea typeface="Open Sans"/>
                <a:cs typeface="Open Sans"/>
                <a:sym typeface="Open Sans"/>
              </a:rPr>
              <a:t>Lecture 5.1 Base Year Reconstruction (1/3)</a:t>
            </a:r>
            <a:endParaRPr sz="4400">
              <a:solidFill>
                <a:schemeClr val="dk1"/>
              </a:solidFill>
              <a:latin typeface="Open Sans"/>
              <a:ea typeface="Open Sans"/>
              <a:cs typeface="Open Sans"/>
              <a:sym typeface="Open Sans"/>
            </a:endParaRPr>
          </a:p>
        </p:txBody>
      </p:sp>
      <p:sp>
        <p:nvSpPr>
          <p:cNvPr id="251" name="Google Shape;251;p7"/>
          <p:cNvSpPr txBox="1"/>
          <p:nvPr/>
        </p:nvSpPr>
        <p:spPr>
          <a:xfrm>
            <a:off x="557709" y="1158532"/>
            <a:ext cx="7178612" cy="751039"/>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5.1.5. Gather MAED Parameters for the Base Year - Example</a:t>
            </a:r>
            <a:endParaRPr b="0" i="0" sz="1800" u="none" cap="none" strike="noStrike">
              <a:solidFill>
                <a:schemeClr val="dk1"/>
              </a:solidFill>
              <a:latin typeface="Open Sans"/>
              <a:ea typeface="Open Sans"/>
              <a:cs typeface="Open Sans"/>
              <a:sym typeface="Open Sans"/>
            </a:endParaRPr>
          </a:p>
        </p:txBody>
      </p:sp>
      <p:sp>
        <p:nvSpPr>
          <p:cNvPr id="252" name="Google Shape;252;p7"/>
          <p:cNvSpPr/>
          <p:nvPr/>
        </p:nvSpPr>
        <p:spPr>
          <a:xfrm>
            <a:off x="9754145" y="376366"/>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253" name="Google Shape;253;p7"/>
          <p:cNvSpPr/>
          <p:nvPr/>
        </p:nvSpPr>
        <p:spPr>
          <a:xfrm>
            <a:off x="8080578" y="1087220"/>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sp>
        <p:nvSpPr>
          <p:cNvPr id="254" name="Google Shape;254;p7"/>
          <p:cNvSpPr/>
          <p:nvPr/>
        </p:nvSpPr>
        <p:spPr>
          <a:xfrm>
            <a:off x="9754145" y="1100272"/>
            <a:ext cx="1570943" cy="669808"/>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255" name="Google Shape;255;p7"/>
          <p:cNvSpPr/>
          <p:nvPr/>
        </p:nvSpPr>
        <p:spPr>
          <a:xfrm>
            <a:off x="8084220" y="361943"/>
            <a:ext cx="1570943" cy="66401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256" name="Google Shape;256;p7"/>
          <p:cNvSpPr/>
          <p:nvPr/>
        </p:nvSpPr>
        <p:spPr>
          <a:xfrm rot="-2343956">
            <a:off x="8001270" y="20555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7"/>
          <p:cNvSpPr/>
          <p:nvPr/>
        </p:nvSpPr>
        <p:spPr>
          <a:xfrm rot="8546125">
            <a:off x="9657951" y="144291"/>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7"/>
          <p:cNvSpPr/>
          <p:nvPr/>
        </p:nvSpPr>
        <p:spPr>
          <a:xfrm rot="-7740072">
            <a:off x="8776930" y="205702"/>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7"/>
          <p:cNvSpPr/>
          <p:nvPr/>
        </p:nvSpPr>
        <p:spPr>
          <a:xfrm rot="2987910">
            <a:off x="8864481" y="273078"/>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7"/>
          <p:cNvSpPr txBox="1"/>
          <p:nvPr/>
        </p:nvSpPr>
        <p:spPr>
          <a:xfrm>
            <a:off x="899310" y="2073440"/>
            <a:ext cx="4028619" cy="4078039"/>
          </a:xfrm>
          <a:prstGeom prst="rect">
            <a:avLst/>
          </a:prstGeom>
          <a:blipFill rotWithShape="1">
            <a:blip r:embed="rId3">
              <a:alphaModFix/>
            </a:blip>
            <a:stretch>
              <a:fillRect b="0" l="-1362" r="-151" t="-59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pic>
        <p:nvPicPr>
          <p:cNvPr id="261" name="Google Shape;261;p7"/>
          <p:cNvPicPr preferRelativeResize="0"/>
          <p:nvPr/>
        </p:nvPicPr>
        <p:blipFill rotWithShape="1">
          <a:blip r:embed="rId4">
            <a:alphaModFix/>
          </a:blip>
          <a:srcRect b="0" l="0" r="0" t="0"/>
          <a:stretch/>
        </p:blipFill>
        <p:spPr>
          <a:xfrm>
            <a:off x="6138425" y="2336086"/>
            <a:ext cx="5166360" cy="1356360"/>
          </a:xfrm>
          <a:prstGeom prst="rect">
            <a:avLst/>
          </a:prstGeom>
          <a:noFill/>
          <a:ln>
            <a:noFill/>
          </a:ln>
        </p:spPr>
      </p:pic>
      <p:pic>
        <p:nvPicPr>
          <p:cNvPr id="262" name="Google Shape;262;p7"/>
          <p:cNvPicPr preferRelativeResize="0"/>
          <p:nvPr/>
        </p:nvPicPr>
        <p:blipFill rotWithShape="1">
          <a:blip r:embed="rId5">
            <a:alphaModFix/>
          </a:blip>
          <a:srcRect b="0" l="0" r="0" t="0"/>
          <a:stretch/>
        </p:blipFill>
        <p:spPr>
          <a:xfrm>
            <a:off x="6127749" y="3794438"/>
            <a:ext cx="5166360" cy="1188720"/>
          </a:xfrm>
          <a:prstGeom prst="rect">
            <a:avLst/>
          </a:prstGeom>
          <a:noFill/>
          <a:ln>
            <a:noFill/>
          </a:ln>
        </p:spPr>
      </p:pic>
      <p:cxnSp>
        <p:nvCxnSpPr>
          <p:cNvPr id="263" name="Google Shape;263;p7"/>
          <p:cNvCxnSpPr/>
          <p:nvPr/>
        </p:nvCxnSpPr>
        <p:spPr>
          <a:xfrm flipH="1" rot="10800000">
            <a:off x="4702632" y="2510918"/>
            <a:ext cx="1323000" cy="674700"/>
          </a:xfrm>
          <a:prstGeom prst="curvedConnector3">
            <a:avLst>
              <a:gd fmla="val 50000" name="adj1"/>
            </a:avLst>
          </a:prstGeom>
          <a:noFill/>
          <a:ln cap="flat" cmpd="sng" w="12700">
            <a:solidFill>
              <a:schemeClr val="accent6"/>
            </a:solidFill>
            <a:prstDash val="solid"/>
            <a:miter lim="800000"/>
            <a:headEnd len="sm" w="sm" type="none"/>
            <a:tailEnd len="med" w="med" type="triangle"/>
          </a:ln>
        </p:spPr>
      </p:cxnSp>
      <p:cxnSp>
        <p:nvCxnSpPr>
          <p:cNvPr id="264" name="Google Shape;264;p7"/>
          <p:cNvCxnSpPr/>
          <p:nvPr/>
        </p:nvCxnSpPr>
        <p:spPr>
          <a:xfrm flipH="1" rot="10800000">
            <a:off x="4702632" y="3968798"/>
            <a:ext cx="1361700" cy="420000"/>
          </a:xfrm>
          <a:prstGeom prst="curvedConnector3">
            <a:avLst>
              <a:gd fmla="val 50000" name="adj1"/>
            </a:avLst>
          </a:prstGeom>
          <a:noFill/>
          <a:ln cap="flat" cmpd="sng" w="12700">
            <a:solidFill>
              <a:schemeClr val="accent2"/>
            </a:solidFill>
            <a:prstDash val="solid"/>
            <a:miter lim="800000"/>
            <a:headEnd len="sm" w="sm" type="none"/>
            <a:tailEnd len="med" w="med" type="triangle"/>
          </a:ln>
        </p:spPr>
      </p:cxnSp>
      <p:cxnSp>
        <p:nvCxnSpPr>
          <p:cNvPr id="265" name="Google Shape;265;p7"/>
          <p:cNvCxnSpPr/>
          <p:nvPr/>
        </p:nvCxnSpPr>
        <p:spPr>
          <a:xfrm>
            <a:off x="4476522" y="5056909"/>
            <a:ext cx="1549200" cy="198900"/>
          </a:xfrm>
          <a:prstGeom prst="curvedConnector3">
            <a:avLst>
              <a:gd fmla="val 50000" name="adj1"/>
            </a:avLst>
          </a:prstGeom>
          <a:noFill/>
          <a:ln cap="flat" cmpd="sng" w="12700">
            <a:solidFill>
              <a:srgbClr val="C00000"/>
            </a:solidFill>
            <a:prstDash val="solid"/>
            <a:miter lim="800000"/>
            <a:headEnd len="sm" w="sm" type="none"/>
            <a:tailEnd len="med" w="med" type="triangle"/>
          </a:ln>
        </p:spPr>
      </p:cxnSp>
      <p:pic>
        <p:nvPicPr>
          <p:cNvPr id="266" name="Google Shape;266;p7"/>
          <p:cNvPicPr preferRelativeResize="0"/>
          <p:nvPr/>
        </p:nvPicPr>
        <p:blipFill rotWithShape="1">
          <a:blip r:embed="rId6">
            <a:alphaModFix/>
          </a:blip>
          <a:srcRect b="0" l="0" r="0" t="0"/>
          <a:stretch/>
        </p:blipFill>
        <p:spPr>
          <a:xfrm>
            <a:off x="6127749" y="5085150"/>
            <a:ext cx="3017520" cy="8077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3" name="Google Shape;273;p8"/>
          <p:cNvSpPr txBox="1"/>
          <p:nvPr/>
        </p:nvSpPr>
        <p:spPr>
          <a:xfrm>
            <a:off x="883367" y="171058"/>
            <a:ext cx="7178612" cy="1046311"/>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Open Sans"/>
              <a:buNone/>
            </a:pPr>
            <a:r>
              <a:rPr lang="en-GB" sz="4400">
                <a:solidFill>
                  <a:schemeClr val="dk1"/>
                </a:solidFill>
                <a:latin typeface="Open Sans"/>
                <a:ea typeface="Open Sans"/>
                <a:cs typeface="Open Sans"/>
                <a:sym typeface="Open Sans"/>
              </a:rPr>
              <a:t>Lecture 5.2 Base Year Reconstruction (2/3)</a:t>
            </a:r>
            <a:endParaRPr sz="4400">
              <a:solidFill>
                <a:schemeClr val="dk1"/>
              </a:solidFill>
              <a:latin typeface="Open Sans"/>
              <a:ea typeface="Open Sans"/>
              <a:cs typeface="Open Sans"/>
              <a:sym typeface="Open Sans"/>
            </a:endParaRPr>
          </a:p>
        </p:txBody>
      </p:sp>
      <p:sp>
        <p:nvSpPr>
          <p:cNvPr id="274" name="Google Shape;274;p8"/>
          <p:cNvSpPr txBox="1"/>
          <p:nvPr/>
        </p:nvSpPr>
        <p:spPr>
          <a:xfrm>
            <a:off x="887216" y="1175924"/>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5.2.1. Calculate MAED Input Data for the Base Year</a:t>
            </a:r>
            <a:endParaRPr b="0" i="0" sz="1800" u="none" cap="none" strike="noStrike">
              <a:solidFill>
                <a:schemeClr val="dk1"/>
              </a:solidFill>
              <a:latin typeface="Open Sans"/>
              <a:ea typeface="Open Sans"/>
              <a:cs typeface="Open Sans"/>
              <a:sym typeface="Open Sans"/>
            </a:endParaRPr>
          </a:p>
        </p:txBody>
      </p:sp>
      <p:sp>
        <p:nvSpPr>
          <p:cNvPr id="275" name="Google Shape;275;p8"/>
          <p:cNvSpPr/>
          <p:nvPr/>
        </p:nvSpPr>
        <p:spPr>
          <a:xfrm>
            <a:off x="9905848" y="290031"/>
            <a:ext cx="1570943" cy="66401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276" name="Google Shape;276;p8"/>
          <p:cNvSpPr/>
          <p:nvPr/>
        </p:nvSpPr>
        <p:spPr>
          <a:xfrm>
            <a:off x="8232281" y="1000885"/>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sp>
        <p:nvSpPr>
          <p:cNvPr id="277" name="Google Shape;277;p8"/>
          <p:cNvSpPr/>
          <p:nvPr/>
        </p:nvSpPr>
        <p:spPr>
          <a:xfrm>
            <a:off x="9905848" y="1013937"/>
            <a:ext cx="1570943" cy="669808"/>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278" name="Google Shape;278;p8"/>
          <p:cNvSpPr/>
          <p:nvPr/>
        </p:nvSpPr>
        <p:spPr>
          <a:xfrm>
            <a:off x="8235923" y="275608"/>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279" name="Google Shape;279;p8"/>
          <p:cNvSpPr/>
          <p:nvPr/>
        </p:nvSpPr>
        <p:spPr>
          <a:xfrm rot="-2343956">
            <a:off x="8152973" y="11922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8"/>
          <p:cNvSpPr/>
          <p:nvPr/>
        </p:nvSpPr>
        <p:spPr>
          <a:xfrm rot="8546125">
            <a:off x="9809654" y="57956"/>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8"/>
          <p:cNvSpPr/>
          <p:nvPr/>
        </p:nvSpPr>
        <p:spPr>
          <a:xfrm rot="-7740072">
            <a:off x="8928633" y="119367"/>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8"/>
          <p:cNvSpPr/>
          <p:nvPr/>
        </p:nvSpPr>
        <p:spPr>
          <a:xfrm rot="2987910">
            <a:off x="8978144" y="132272"/>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Diagram&#10;&#10;Description automatically generated" id="283" name="Google Shape;283;p8"/>
          <p:cNvPicPr preferRelativeResize="0"/>
          <p:nvPr/>
        </p:nvPicPr>
        <p:blipFill rotWithShape="1">
          <a:blip r:embed="rId3">
            <a:alphaModFix/>
          </a:blip>
          <a:srcRect b="0" l="0" r="0" t="0"/>
          <a:stretch/>
        </p:blipFill>
        <p:spPr>
          <a:xfrm>
            <a:off x="592793" y="1683745"/>
            <a:ext cx="8293289" cy="4191646"/>
          </a:xfrm>
          <a:prstGeom prst="rect">
            <a:avLst/>
          </a:prstGeom>
          <a:noFill/>
          <a:ln>
            <a:noFill/>
          </a:ln>
        </p:spPr>
      </p:pic>
      <p:sp>
        <p:nvSpPr>
          <p:cNvPr id="284" name="Google Shape;284;p8"/>
          <p:cNvSpPr txBox="1"/>
          <p:nvPr/>
        </p:nvSpPr>
        <p:spPr>
          <a:xfrm>
            <a:off x="9152544" y="2026153"/>
            <a:ext cx="2442153" cy="424731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With the </a:t>
            </a:r>
            <a:r>
              <a:rPr b="1" lang="en-GB" sz="1800">
                <a:solidFill>
                  <a:schemeClr val="accent6"/>
                </a:solidFill>
                <a:latin typeface="Calibri"/>
                <a:ea typeface="Calibri"/>
                <a:cs typeface="Calibri"/>
                <a:sym typeface="Calibri"/>
              </a:rPr>
              <a:t>Final Energy Consumption </a:t>
            </a:r>
            <a:r>
              <a:rPr lang="en-GB" sz="1800">
                <a:solidFill>
                  <a:schemeClr val="dk1"/>
                </a:solidFill>
                <a:latin typeface="Calibri"/>
                <a:ea typeface="Calibri"/>
                <a:cs typeface="Calibri"/>
                <a:sym typeface="Calibri"/>
              </a:rPr>
              <a:t>data and the </a:t>
            </a:r>
            <a:r>
              <a:rPr b="1" lang="en-GB" sz="1800">
                <a:solidFill>
                  <a:schemeClr val="accent2"/>
                </a:solidFill>
                <a:latin typeface="Calibri"/>
                <a:ea typeface="Calibri"/>
                <a:cs typeface="Calibri"/>
                <a:sym typeface="Calibri"/>
              </a:rPr>
              <a:t>Efficiency</a:t>
            </a:r>
            <a:r>
              <a:rPr lang="en-GB" sz="1800">
                <a:solidFill>
                  <a:schemeClr val="dk1"/>
                </a:solidFill>
                <a:latin typeface="Calibri"/>
                <a:ea typeface="Calibri"/>
                <a:cs typeface="Calibri"/>
                <a:sym typeface="Calibri"/>
              </a:rPr>
              <a:t> we calculate the </a:t>
            </a:r>
            <a:r>
              <a:rPr b="1" lang="en-GB" sz="1800">
                <a:solidFill>
                  <a:schemeClr val="accent4"/>
                </a:solidFill>
                <a:latin typeface="Calibri"/>
                <a:ea typeface="Calibri"/>
                <a:cs typeface="Calibri"/>
                <a:sym typeface="Calibri"/>
              </a:rPr>
              <a:t>Useful Energy</a:t>
            </a:r>
            <a:r>
              <a:rPr lang="en-GB" sz="1800">
                <a:solidFill>
                  <a:schemeClr val="dk1"/>
                </a:solidFill>
                <a:latin typeface="Calibri"/>
                <a:ea typeface="Calibri"/>
                <a:cs typeface="Calibri"/>
                <a:sym typeface="Calibri"/>
              </a:rPr>
              <a:t> and then the Market Penetration.</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The ratio of the </a:t>
            </a:r>
            <a:r>
              <a:rPr b="1" lang="en-GB" sz="1800">
                <a:solidFill>
                  <a:schemeClr val="accent4"/>
                </a:solidFill>
                <a:latin typeface="Calibri"/>
                <a:ea typeface="Calibri"/>
                <a:cs typeface="Calibri"/>
                <a:sym typeface="Calibri"/>
              </a:rPr>
              <a:t>Useful Energy </a:t>
            </a:r>
            <a:r>
              <a:rPr lang="en-GB" sz="1800">
                <a:solidFill>
                  <a:schemeClr val="dk1"/>
                </a:solidFill>
                <a:latin typeface="Calibri"/>
                <a:ea typeface="Calibri"/>
                <a:cs typeface="Calibri"/>
                <a:sym typeface="Calibri"/>
              </a:rPr>
              <a:t>and the </a:t>
            </a:r>
            <a:r>
              <a:rPr b="1" lang="en-GB" sz="1800">
                <a:solidFill>
                  <a:srgbClr val="C00000"/>
                </a:solidFill>
                <a:latin typeface="Calibri"/>
                <a:ea typeface="Calibri"/>
                <a:cs typeface="Calibri"/>
                <a:sym typeface="Calibri"/>
              </a:rPr>
              <a:t>Driving Parameter </a:t>
            </a:r>
            <a:r>
              <a:rPr lang="en-GB" sz="1800">
                <a:solidFill>
                  <a:schemeClr val="dk1"/>
                </a:solidFill>
                <a:latin typeface="Calibri"/>
                <a:ea typeface="Calibri"/>
                <a:cs typeface="Calibri"/>
                <a:sym typeface="Calibri"/>
              </a:rPr>
              <a:t>will give us the </a:t>
            </a:r>
            <a:r>
              <a:rPr b="1" lang="en-GB" sz="1800">
                <a:solidFill>
                  <a:srgbClr val="7030A0"/>
                </a:solidFill>
                <a:latin typeface="Calibri"/>
                <a:ea typeface="Calibri"/>
                <a:cs typeface="Calibri"/>
                <a:sym typeface="Calibri"/>
              </a:rPr>
              <a:t>Specified Energy Consumption (or Energy Intensity)</a:t>
            </a:r>
            <a:r>
              <a:rPr lang="en-GB" sz="1800">
                <a:solidFill>
                  <a:schemeClr val="dk1"/>
                </a:solidFill>
                <a:latin typeface="Calibri"/>
                <a:ea typeface="Calibri"/>
                <a:cs typeface="Calibri"/>
                <a:sym typeface="Calibri"/>
              </a:rPr>
              <a:t>. </a:t>
            </a:r>
            <a:endParaRPr/>
          </a:p>
        </p:txBody>
      </p:sp>
      <p:sp>
        <p:nvSpPr>
          <p:cNvPr id="285" name="Google Shape;285;p8"/>
          <p:cNvSpPr txBox="1"/>
          <p:nvPr/>
        </p:nvSpPr>
        <p:spPr>
          <a:xfrm>
            <a:off x="6557856" y="4149812"/>
            <a:ext cx="2865646" cy="68903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86" name="Google Shape;286;p8"/>
          <p:cNvSpPr txBox="1"/>
          <p:nvPr/>
        </p:nvSpPr>
        <p:spPr>
          <a:xfrm>
            <a:off x="1458401" y="5232063"/>
            <a:ext cx="3687905" cy="369332"/>
          </a:xfrm>
          <a:prstGeom prst="rect">
            <a:avLst/>
          </a:prstGeom>
          <a:blipFill rotWithShape="1">
            <a:blip r:embed="rId5">
              <a:alphaModFix/>
            </a:blip>
            <a:stretch>
              <a:fillRect b="-2622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87" name="Google Shape;287;p8"/>
          <p:cNvSpPr txBox="1"/>
          <p:nvPr/>
        </p:nvSpPr>
        <p:spPr>
          <a:xfrm>
            <a:off x="5737864" y="5601395"/>
            <a:ext cx="1278329" cy="36933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88" name="Google Shape;288;p8"/>
          <p:cNvSpPr txBox="1"/>
          <p:nvPr/>
        </p:nvSpPr>
        <p:spPr>
          <a:xfrm>
            <a:off x="7047631" y="4862731"/>
            <a:ext cx="2407309" cy="1477328"/>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N.B. </a:t>
            </a:r>
            <a:r>
              <a:rPr lang="en-GB" sz="1800">
                <a:solidFill>
                  <a:schemeClr val="dk1"/>
                </a:solidFill>
                <a:latin typeface="Calibri"/>
                <a:ea typeface="Calibri"/>
                <a:cs typeface="Calibri"/>
                <a:sym typeface="Calibri"/>
              </a:rPr>
              <a:t>MAED treats Final Energy Consumption = Useful Energy for Specific Electricity Uses and Motive Power.</a:t>
            </a:r>
            <a:endParaRPr b="1"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9"/>
          <p:cNvSpPr txBox="1"/>
          <p:nvPr>
            <p:ph type="title"/>
          </p:nvPr>
        </p:nvSpPr>
        <p:spPr>
          <a:xfrm>
            <a:off x="1915333" y="122221"/>
            <a:ext cx="579120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5.2 Base Year Reconstruction (2/3)</a:t>
            </a:r>
            <a:endParaRPr/>
          </a:p>
        </p:txBody>
      </p:sp>
      <p:sp>
        <p:nvSpPr>
          <p:cNvPr id="295" name="Google Shape;295;p9"/>
          <p:cNvSpPr txBox="1"/>
          <p:nvPr/>
        </p:nvSpPr>
        <p:spPr>
          <a:xfrm>
            <a:off x="7827611" y="2772254"/>
            <a:ext cx="3254658" cy="369332"/>
          </a:xfrm>
          <a:prstGeom prst="rect">
            <a:avLst/>
          </a:prstGeom>
          <a:blipFill rotWithShape="1">
            <a:blip r:embed="rId3">
              <a:alphaModFix/>
            </a:blip>
            <a:stretch>
              <a:fillRect b="-2666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cxnSp>
        <p:nvCxnSpPr>
          <p:cNvPr id="296" name="Google Shape;296;p9"/>
          <p:cNvCxnSpPr/>
          <p:nvPr/>
        </p:nvCxnSpPr>
        <p:spPr>
          <a:xfrm flipH="1">
            <a:off x="7576407" y="3132192"/>
            <a:ext cx="2759785" cy="1734150"/>
          </a:xfrm>
          <a:prstGeom prst="straightConnector1">
            <a:avLst/>
          </a:prstGeom>
          <a:noFill/>
          <a:ln cap="flat" cmpd="sng" w="28575">
            <a:solidFill>
              <a:schemeClr val="accent4"/>
            </a:solidFill>
            <a:prstDash val="solid"/>
            <a:miter lim="800000"/>
            <a:headEnd len="sm" w="sm" type="none"/>
            <a:tailEnd len="med" w="med" type="triangle"/>
          </a:ln>
        </p:spPr>
      </p:cxnSp>
      <p:pic>
        <p:nvPicPr>
          <p:cNvPr id="297" name="Google Shape;297;p9"/>
          <p:cNvPicPr preferRelativeResize="0"/>
          <p:nvPr/>
        </p:nvPicPr>
        <p:blipFill rotWithShape="1">
          <a:blip r:embed="rId4">
            <a:alphaModFix/>
          </a:blip>
          <a:srcRect b="0" l="0" r="0" t="0"/>
          <a:stretch/>
        </p:blipFill>
        <p:spPr>
          <a:xfrm>
            <a:off x="938651" y="1857730"/>
            <a:ext cx="6637756" cy="4495800"/>
          </a:xfrm>
          <a:prstGeom prst="rect">
            <a:avLst/>
          </a:prstGeom>
          <a:noFill/>
          <a:ln>
            <a:noFill/>
          </a:ln>
        </p:spPr>
      </p:pic>
      <p:pic>
        <p:nvPicPr>
          <p:cNvPr id="298" name="Google Shape;298;p9"/>
          <p:cNvPicPr preferRelativeResize="0"/>
          <p:nvPr/>
        </p:nvPicPr>
        <p:blipFill rotWithShape="1">
          <a:blip r:embed="rId5">
            <a:alphaModFix/>
          </a:blip>
          <a:srcRect b="24041" l="0" r="0" t="3269"/>
          <a:stretch/>
        </p:blipFill>
        <p:spPr>
          <a:xfrm>
            <a:off x="7857893" y="762402"/>
            <a:ext cx="3439065" cy="2001796"/>
          </a:xfrm>
          <a:prstGeom prst="rect">
            <a:avLst/>
          </a:prstGeom>
          <a:noFill/>
          <a:ln>
            <a:noFill/>
          </a:ln>
        </p:spPr>
      </p:pic>
      <p:cxnSp>
        <p:nvCxnSpPr>
          <p:cNvPr id="299" name="Google Shape;299;p9"/>
          <p:cNvCxnSpPr/>
          <p:nvPr/>
        </p:nvCxnSpPr>
        <p:spPr>
          <a:xfrm rot="10800000">
            <a:off x="7576407" y="1922716"/>
            <a:ext cx="496175" cy="986739"/>
          </a:xfrm>
          <a:prstGeom prst="straightConnector1">
            <a:avLst/>
          </a:prstGeom>
          <a:noFill/>
          <a:ln cap="flat" cmpd="sng" w="28575">
            <a:solidFill>
              <a:schemeClr val="accent6"/>
            </a:solidFill>
            <a:prstDash val="solid"/>
            <a:miter lim="800000"/>
            <a:headEnd len="sm" w="sm" type="none"/>
            <a:tailEnd len="med" w="med" type="triangle"/>
          </a:ln>
        </p:spPr>
      </p:cxnSp>
      <p:pic>
        <p:nvPicPr>
          <p:cNvPr id="300" name="Google Shape;300;p9"/>
          <p:cNvPicPr preferRelativeResize="0"/>
          <p:nvPr/>
        </p:nvPicPr>
        <p:blipFill rotWithShape="1">
          <a:blip r:embed="rId6">
            <a:alphaModFix/>
          </a:blip>
          <a:srcRect b="0" l="0" r="0" t="0"/>
          <a:stretch/>
        </p:blipFill>
        <p:spPr>
          <a:xfrm>
            <a:off x="938651" y="289367"/>
            <a:ext cx="991272" cy="991272"/>
          </a:xfrm>
          <a:prstGeom prst="rect">
            <a:avLst/>
          </a:prstGeom>
          <a:noFill/>
          <a:ln cap="flat" cmpd="sng" w="9525">
            <a:solidFill>
              <a:srgbClr val="000000"/>
            </a:solidFill>
            <a:prstDash val="solid"/>
            <a:round/>
            <a:headEnd len="sm" w="sm" type="none"/>
            <a:tailEnd len="sm" w="sm" type="none"/>
          </a:ln>
        </p:spPr>
      </p:pic>
      <p:sp>
        <p:nvSpPr>
          <p:cNvPr id="301" name="Google Shape;301;p9"/>
          <p:cNvSpPr txBox="1"/>
          <p:nvPr/>
        </p:nvSpPr>
        <p:spPr>
          <a:xfrm>
            <a:off x="893970" y="1278100"/>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5.2.2. Calculate MAED Input Data for the Base Year</a:t>
            </a:r>
            <a:endParaRPr b="0" i="0" sz="1800" u="none" cap="none" strike="noStrike">
              <a:solidFill>
                <a:schemeClr val="dk1"/>
              </a:solidFill>
              <a:latin typeface="Open Sans"/>
              <a:ea typeface="Open Sans"/>
              <a:cs typeface="Open Sans"/>
              <a:sym typeface="Open Sans"/>
            </a:endParaRPr>
          </a:p>
        </p:txBody>
      </p:sp>
      <p:sp>
        <p:nvSpPr>
          <p:cNvPr id="302" name="Google Shape;302;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3" name="Google Shape;303;p9"/>
          <p:cNvSpPr txBox="1"/>
          <p:nvPr/>
        </p:nvSpPr>
        <p:spPr>
          <a:xfrm>
            <a:off x="7857893" y="5098473"/>
            <a:ext cx="3679519" cy="1200329"/>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N.B.</a:t>
            </a:r>
            <a:r>
              <a:rPr lang="en-GB" sz="1800">
                <a:solidFill>
                  <a:schemeClr val="dk1"/>
                </a:solidFill>
                <a:latin typeface="Calibri"/>
                <a:ea typeface="Calibri"/>
                <a:cs typeface="Calibri"/>
                <a:sym typeface="Calibri"/>
              </a:rPr>
              <a:t> this equation is only relevant for Thermal Uses as FED=UED for Specific Electricity Uses and Motive Power</a:t>
            </a:r>
            <a:endParaRPr b="1" sz="1800">
              <a:solidFill>
                <a:schemeClr val="dk1"/>
              </a:solidFill>
              <a:latin typeface="Calibri"/>
              <a:ea typeface="Calibri"/>
              <a:cs typeface="Calibri"/>
              <a:sym typeface="Calibri"/>
            </a:endParaRPr>
          </a:p>
        </p:txBody>
      </p:sp>
      <p:cxnSp>
        <p:nvCxnSpPr>
          <p:cNvPr id="304" name="Google Shape;304;p9"/>
          <p:cNvCxnSpPr>
            <a:stCxn id="295" idx="2"/>
          </p:cNvCxnSpPr>
          <p:nvPr/>
        </p:nvCxnSpPr>
        <p:spPr>
          <a:xfrm flipH="1">
            <a:off x="7576340" y="3141586"/>
            <a:ext cx="1878600" cy="307800"/>
          </a:xfrm>
          <a:prstGeom prst="straightConnector1">
            <a:avLst/>
          </a:prstGeom>
          <a:noFill/>
          <a:ln cap="flat" cmpd="sng" w="28575">
            <a:solidFill>
              <a:schemeClr val="accent2"/>
            </a:solidFill>
            <a:prstDash val="solid"/>
            <a:miter lim="800000"/>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