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419" r:id="rId5"/>
    <p:sldId id="389" r:id="rId6"/>
    <p:sldId id="479" r:id="rId7"/>
    <p:sldId id="478" r:id="rId8"/>
    <p:sldId id="464" r:id="rId9"/>
    <p:sldId id="465" r:id="rId10"/>
    <p:sldId id="480" r:id="rId11"/>
    <p:sldId id="467" r:id="rId12"/>
    <p:sldId id="466" r:id="rId13"/>
    <p:sldId id="481" r:id="rId14"/>
    <p:sldId id="468" r:id="rId15"/>
    <p:sldId id="469" r:id="rId16"/>
    <p:sldId id="470" r:id="rId17"/>
    <p:sldId id="471" r:id="rId18"/>
    <p:sldId id="488" r:id="rId19"/>
    <p:sldId id="472" r:id="rId20"/>
    <p:sldId id="473" r:id="rId21"/>
    <p:sldId id="474" r:id="rId22"/>
    <p:sldId id="475" r:id="rId23"/>
    <p:sldId id="489" r:id="rId24"/>
    <p:sldId id="476" r:id="rId25"/>
    <p:sldId id="477" r:id="rId26"/>
    <p:sldId id="484" r:id="rId27"/>
    <p:sldId id="485" r:id="rId28"/>
    <p:sldId id="486" r:id="rId29"/>
    <p:sldId id="487" r:id="rId30"/>
    <p:sldId id="482" r:id="rId31"/>
    <p:sldId id="457" r:id="rId32"/>
    <p:sldId id="448" r:id="rId33"/>
    <p:sldId id="483" r:id="rId34"/>
    <p:sldId id="293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0EC59-6917-9561-9A31-F67AB38F97BD}" v="4" dt="2026-02-09T14:11:38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80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29F0EC59-6917-9561-9A31-F67AB38F97BD}"/>
    <pc:docChg chg="modSld">
      <pc:chgData name="Alexander Deliukov" userId="S::alexander_think-e.be#ext#@flux50.onmicrosoft.com::bee075c1-faac-4166-8fcb-7b2057bad6f6" providerId="AD" clId="Web-{29F0EC59-6917-9561-9A31-F67AB38F97BD}" dt="2026-02-09T14:11:38.014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29F0EC59-6917-9561-9A31-F67AB38F97BD}" dt="2026-02-09T14:11:38.014" v="2" actId="14100"/>
        <pc:sldMkLst>
          <pc:docMk/>
          <pc:sldMk cId="2913447356" sldId="419"/>
        </pc:sldMkLst>
        <pc:picChg chg="add mod">
          <ac:chgData name="Alexander Deliukov" userId="S::alexander_think-e.be#ext#@flux50.onmicrosoft.com::bee075c1-faac-4166-8fcb-7b2057bad6f6" providerId="AD" clId="Web-{29F0EC59-6917-9561-9A31-F67AB38F97BD}" dt="2026-02-09T14:11:38.014" v="2" actId="14100"/>
          <ac:picMkLst>
            <pc:docMk/>
            <pc:sldMk cId="2913447356" sldId="419"/>
            <ac:picMk id="4" creationId="{EA81A0DA-049D-7998-6ADC-0ABFC88D85A6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8T16:26:18.319" v="43" actId="404"/>
      <pc:docMkLst>
        <pc:docMk/>
      </pc:docMkLst>
      <pc:sldChg chg="modSp">
        <pc:chgData name="Alexander Deliukov" userId="d5fda0f2-1d08-4016-b7e9-bb882f168707" providerId="ADAL" clId="{FE9DFF45-01DC-45CC-A80A-B50597210401}" dt="2026-01-28T16:25:06.991" v="20" actId="404"/>
        <pc:sldMkLst>
          <pc:docMk/>
          <pc:sldMk cId="4249142551" sldId="389"/>
        </pc:sldMkLst>
        <pc:spChg chg="mod">
          <ac:chgData name="Alexander Deliukov" userId="d5fda0f2-1d08-4016-b7e9-bb882f168707" providerId="ADAL" clId="{FE9DFF45-01DC-45CC-A80A-B50597210401}" dt="2026-01-28T16:25:06.991" v="20" actId="404"/>
          <ac:spMkLst>
            <pc:docMk/>
            <pc:sldMk cId="4249142551" sldId="389"/>
            <ac:spMk id="2" creationId="{0FE65402-2D24-4C0B-3A9B-70B199ADCEA8}"/>
          </ac:spMkLst>
        </pc:spChg>
      </pc:sldChg>
      <pc:sldChg chg="modSp mod">
        <pc:chgData name="Alexander Deliukov" userId="d5fda0f2-1d08-4016-b7e9-bb882f168707" providerId="ADAL" clId="{FE9DFF45-01DC-45CC-A80A-B50597210401}" dt="2026-01-28T16:22:22.412" v="4" actId="1076"/>
        <pc:sldMkLst>
          <pc:docMk/>
          <pc:sldMk cId="2913447356" sldId="419"/>
        </pc:sldMkLst>
        <pc:spChg chg="mod">
          <ac:chgData name="Alexander Deliukov" userId="d5fda0f2-1d08-4016-b7e9-bb882f168707" providerId="ADAL" clId="{FE9DFF45-01DC-45CC-A80A-B50597210401}" dt="2026-01-28T16:22:20.151" v="3" actId="1076"/>
          <ac:spMkLst>
            <pc:docMk/>
            <pc:sldMk cId="2913447356" sldId="419"/>
            <ac:spMk id="2" creationId="{0E75E0A9-143B-6D30-4111-A181D27A16B4}"/>
          </ac:spMkLst>
        </pc:spChg>
        <pc:spChg chg="mod">
          <ac:chgData name="Alexander Deliukov" userId="d5fda0f2-1d08-4016-b7e9-bb882f168707" providerId="ADAL" clId="{FE9DFF45-01DC-45CC-A80A-B50597210401}" dt="2026-01-28T16:22:22.412" v="4" actId="1076"/>
          <ac:spMkLst>
            <pc:docMk/>
            <pc:sldMk cId="2913447356" sldId="419"/>
            <ac:spMk id="22" creationId="{B48000D0-78FC-4E0F-A8E7-47504CE32604}"/>
          </ac:spMkLst>
        </pc:spChg>
      </pc:sldChg>
      <pc:sldChg chg="modSp mod">
        <pc:chgData name="Alexander Deliukov" userId="d5fda0f2-1d08-4016-b7e9-bb882f168707" providerId="ADAL" clId="{FE9DFF45-01DC-45CC-A80A-B50597210401}" dt="2026-01-28T16:26:18.319" v="43" actId="404"/>
        <pc:sldMkLst>
          <pc:docMk/>
          <pc:sldMk cId="418412142" sldId="457"/>
        </pc:sldMkLst>
        <pc:spChg chg="mod">
          <ac:chgData name="Alexander Deliukov" userId="d5fda0f2-1d08-4016-b7e9-bb882f168707" providerId="ADAL" clId="{FE9DFF45-01DC-45CC-A80A-B50597210401}" dt="2026-01-28T16:26:09.782" v="37" actId="404"/>
          <ac:spMkLst>
            <pc:docMk/>
            <pc:sldMk cId="418412142" sldId="457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8T16:26:13.972" v="39" actId="404"/>
          <ac:spMkLst>
            <pc:docMk/>
            <pc:sldMk cId="418412142" sldId="457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8T16:26:16.017" v="41" actId="404"/>
          <ac:spMkLst>
            <pc:docMk/>
            <pc:sldMk cId="418412142" sldId="457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8T16:26:18.319" v="43" actId="404"/>
          <ac:spMkLst>
            <pc:docMk/>
            <pc:sldMk cId="418412142" sldId="457"/>
            <ac:spMk id="60" creationId="{DB6D982A-54DA-4FCC-9383-F91FC1E1D9CE}"/>
          </ac:spMkLst>
        </pc:spChg>
      </pc:sldChg>
      <pc:sldChg chg="modSp">
        <pc:chgData name="Alexander Deliukov" userId="d5fda0f2-1d08-4016-b7e9-bb882f168707" providerId="ADAL" clId="{FE9DFF45-01DC-45CC-A80A-B50597210401}" dt="2026-01-28T16:23:13.475" v="11" actId="113"/>
        <pc:sldMkLst>
          <pc:docMk/>
          <pc:sldMk cId="3210229789" sldId="465"/>
        </pc:sldMkLst>
        <pc:spChg chg="mod">
          <ac:chgData name="Alexander Deliukov" userId="d5fda0f2-1d08-4016-b7e9-bb882f168707" providerId="ADAL" clId="{FE9DFF45-01DC-45CC-A80A-B50597210401}" dt="2026-01-28T16:23:13.475" v="11" actId="113"/>
          <ac:spMkLst>
            <pc:docMk/>
            <pc:sldMk cId="3210229789" sldId="465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8T16:25:22.735" v="25" actId="14100"/>
        <pc:sldMkLst>
          <pc:docMk/>
          <pc:sldMk cId="515079878" sldId="466"/>
        </pc:sldMkLst>
        <pc:spChg chg="mod">
          <ac:chgData name="Alexander Deliukov" userId="d5fda0f2-1d08-4016-b7e9-bb882f168707" providerId="ADAL" clId="{FE9DFF45-01DC-45CC-A80A-B50597210401}" dt="2026-01-28T16:25:22.735" v="25" actId="14100"/>
          <ac:spMkLst>
            <pc:docMk/>
            <pc:sldMk cId="515079878" sldId="466"/>
            <ac:spMk id="3" creationId="{EB48AD18-2D82-167C-6F2C-8DBAC8C8BE2E}"/>
          </ac:spMkLst>
        </pc:spChg>
      </pc:sldChg>
      <pc:sldChg chg="modSp">
        <pc:chgData name="Alexander Deliukov" userId="d5fda0f2-1d08-4016-b7e9-bb882f168707" providerId="ADAL" clId="{FE9DFF45-01DC-45CC-A80A-B50597210401}" dt="2026-01-28T16:25:17.581" v="22" actId="404"/>
        <pc:sldMkLst>
          <pc:docMk/>
          <pc:sldMk cId="1332863458" sldId="467"/>
        </pc:sldMkLst>
        <pc:spChg chg="mod">
          <ac:chgData name="Alexander Deliukov" userId="d5fda0f2-1d08-4016-b7e9-bb882f168707" providerId="ADAL" clId="{FE9DFF45-01DC-45CC-A80A-B50597210401}" dt="2026-01-28T16:25:17.581" v="22" actId="404"/>
          <ac:spMkLst>
            <pc:docMk/>
            <pc:sldMk cId="1332863458" sldId="467"/>
            <ac:spMk id="4" creationId="{12E9D6D4-ADBC-D7EB-E231-9A2E3FFD7EF4}"/>
          </ac:spMkLst>
        </pc:spChg>
      </pc:sldChg>
      <pc:sldChg chg="modSp">
        <pc:chgData name="Alexander Deliukov" userId="d5fda0f2-1d08-4016-b7e9-bb882f168707" providerId="ADAL" clId="{FE9DFF45-01DC-45CC-A80A-B50597210401}" dt="2026-01-28T16:25:30.604" v="27" actId="404"/>
        <pc:sldMkLst>
          <pc:docMk/>
          <pc:sldMk cId="328948774" sldId="469"/>
        </pc:sldMkLst>
        <pc:spChg chg="mod">
          <ac:chgData name="Alexander Deliukov" userId="d5fda0f2-1d08-4016-b7e9-bb882f168707" providerId="ADAL" clId="{FE9DFF45-01DC-45CC-A80A-B50597210401}" dt="2026-01-28T16:25:30.604" v="27" actId="404"/>
          <ac:spMkLst>
            <pc:docMk/>
            <pc:sldMk cId="328948774" sldId="469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8T16:25:33.985" v="28" actId="1076"/>
        <pc:sldMkLst>
          <pc:docMk/>
          <pc:sldMk cId="339545118" sldId="471"/>
        </pc:sldMkLst>
        <pc:spChg chg="mod">
          <ac:chgData name="Alexander Deliukov" userId="d5fda0f2-1d08-4016-b7e9-bb882f168707" providerId="ADAL" clId="{FE9DFF45-01DC-45CC-A80A-B50597210401}" dt="2026-01-28T16:25:33.985" v="28" actId="1076"/>
          <ac:spMkLst>
            <pc:docMk/>
            <pc:sldMk cId="339545118" sldId="471"/>
            <ac:spMk id="4" creationId="{B86F7BA3-B558-E7EE-49BC-1EDCDFCA81CE}"/>
          </ac:spMkLst>
        </pc:spChg>
      </pc:sldChg>
      <pc:sldChg chg="modSp">
        <pc:chgData name="Alexander Deliukov" userId="d5fda0f2-1d08-4016-b7e9-bb882f168707" providerId="ADAL" clId="{FE9DFF45-01DC-45CC-A80A-B50597210401}" dt="2026-01-28T16:25:40.934" v="29" actId="404"/>
        <pc:sldMkLst>
          <pc:docMk/>
          <pc:sldMk cId="2914804442" sldId="473"/>
        </pc:sldMkLst>
        <pc:spChg chg="mod">
          <ac:chgData name="Alexander Deliukov" userId="d5fda0f2-1d08-4016-b7e9-bb882f168707" providerId="ADAL" clId="{FE9DFF45-01DC-45CC-A80A-B50597210401}" dt="2026-01-28T16:25:40.934" v="29" actId="404"/>
          <ac:spMkLst>
            <pc:docMk/>
            <pc:sldMk cId="2914804442" sldId="473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8T16:25:49.981" v="31" actId="1076"/>
        <pc:sldMkLst>
          <pc:docMk/>
          <pc:sldMk cId="2210367727" sldId="475"/>
        </pc:sldMkLst>
        <pc:spChg chg="mod">
          <ac:chgData name="Alexander Deliukov" userId="d5fda0f2-1d08-4016-b7e9-bb882f168707" providerId="ADAL" clId="{FE9DFF45-01DC-45CC-A80A-B50597210401}" dt="2026-01-28T16:25:49.981" v="31" actId="1076"/>
          <ac:spMkLst>
            <pc:docMk/>
            <pc:sldMk cId="2210367727" sldId="475"/>
            <ac:spMk id="4" creationId="{B8F24D65-3C3C-DDDB-79E7-E2DA63900FA9}"/>
          </ac:spMkLst>
        </pc:spChg>
      </pc:sldChg>
      <pc:sldChg chg="modSp">
        <pc:chgData name="Alexander Deliukov" userId="d5fda0f2-1d08-4016-b7e9-bb882f168707" providerId="ADAL" clId="{FE9DFF45-01DC-45CC-A80A-B50597210401}" dt="2026-01-28T16:25:56.360" v="34" actId="404"/>
        <pc:sldMkLst>
          <pc:docMk/>
          <pc:sldMk cId="1289165916" sldId="477"/>
        </pc:sldMkLst>
        <pc:spChg chg="mod">
          <ac:chgData name="Alexander Deliukov" userId="d5fda0f2-1d08-4016-b7e9-bb882f168707" providerId="ADAL" clId="{FE9DFF45-01DC-45CC-A80A-B50597210401}" dt="2026-01-28T16:25:56.360" v="34" actId="404"/>
          <ac:spMkLst>
            <pc:docMk/>
            <pc:sldMk cId="1289165916" sldId="477"/>
            <ac:spMk id="4" creationId="{5B37293F-24F8-0380-1F80-AE575BD0E6B4}"/>
          </ac:spMkLst>
        </pc:spChg>
      </pc:sldChg>
      <pc:sldChg chg="modSp">
        <pc:chgData name="Alexander Deliukov" userId="d5fda0f2-1d08-4016-b7e9-bb882f168707" providerId="ADAL" clId="{FE9DFF45-01DC-45CC-A80A-B50597210401}" dt="2026-01-28T16:25:10.529" v="21" actId="404"/>
        <pc:sldMkLst>
          <pc:docMk/>
          <pc:sldMk cId="3738417584" sldId="479"/>
        </pc:sldMkLst>
        <pc:spChg chg="mod">
          <ac:chgData name="Alexander Deliukov" userId="d5fda0f2-1d08-4016-b7e9-bb882f168707" providerId="ADAL" clId="{FE9DFF45-01DC-45CC-A80A-B50597210401}" dt="2026-01-28T16:25:10.529" v="21" actId="404"/>
          <ac:spMkLst>
            <pc:docMk/>
            <pc:sldMk cId="3738417584" sldId="479"/>
            <ac:spMk id="2" creationId="{4D366B55-7ACA-91FD-62DA-6FBF6BEC8E01}"/>
          </ac:spMkLst>
        </pc:spChg>
      </pc:sldChg>
      <pc:sldChg chg="modSp mod">
        <pc:chgData name="Alexander Deliukov" userId="d5fda0f2-1d08-4016-b7e9-bb882f168707" providerId="ADAL" clId="{FE9DFF45-01DC-45CC-A80A-B50597210401}" dt="2026-01-28T16:25:27.327" v="26" actId="1076"/>
        <pc:sldMkLst>
          <pc:docMk/>
          <pc:sldMk cId="2058215367" sldId="481"/>
        </pc:sldMkLst>
        <pc:spChg chg="mod">
          <ac:chgData name="Alexander Deliukov" userId="d5fda0f2-1d08-4016-b7e9-bb882f168707" providerId="ADAL" clId="{FE9DFF45-01DC-45CC-A80A-B50597210401}" dt="2026-01-28T16:25:27.327" v="26" actId="1076"/>
          <ac:spMkLst>
            <pc:docMk/>
            <pc:sldMk cId="2058215367" sldId="481"/>
            <ac:spMk id="4" creationId="{207D8844-2B4C-B11F-71C8-B3C2B0231C0C}"/>
          </ac:spMkLst>
        </pc:spChg>
      </pc:sldChg>
      <pc:sldChg chg="modSp">
        <pc:chgData name="Alexander Deliukov" userId="d5fda0f2-1d08-4016-b7e9-bb882f168707" providerId="ADAL" clId="{FE9DFF45-01DC-45CC-A80A-B50597210401}" dt="2026-01-28T16:26:00.351" v="35" actId="404"/>
        <pc:sldMkLst>
          <pc:docMk/>
          <pc:sldMk cId="1890186953" sldId="485"/>
        </pc:sldMkLst>
        <pc:spChg chg="mod">
          <ac:chgData name="Alexander Deliukov" userId="d5fda0f2-1d08-4016-b7e9-bb882f168707" providerId="ADAL" clId="{FE9DFF45-01DC-45CC-A80A-B50597210401}" dt="2026-01-28T16:26:00.351" v="35" actId="404"/>
          <ac:spMkLst>
            <pc:docMk/>
            <pc:sldMk cId="1890186953" sldId="485"/>
            <ac:spMk id="4" creationId="{E53D2B15-797D-A347-3C71-3D31DAA7DB47}"/>
          </ac:spMkLst>
        </pc:spChg>
      </pc:sldChg>
      <pc:sldChg chg="modNotesTx">
        <pc:chgData name="Alexander Deliukov" userId="d5fda0f2-1d08-4016-b7e9-bb882f168707" providerId="ADAL" clId="{FE9DFF45-01DC-45CC-A80A-B50597210401}" dt="2026-01-28T16:24:36.375" v="15" actId="113"/>
        <pc:sldMkLst>
          <pc:docMk/>
          <pc:sldMk cId="1849599557" sldId="486"/>
        </pc:sldMkLst>
      </pc:sldChg>
      <pc:sldChg chg="modSp mod">
        <pc:chgData name="Alexander Deliukov" userId="d5fda0f2-1d08-4016-b7e9-bb882f168707" providerId="ADAL" clId="{FE9DFF45-01DC-45CC-A80A-B50597210401}" dt="2026-01-28T16:25:00.229" v="19" actId="404"/>
        <pc:sldMkLst>
          <pc:docMk/>
          <pc:sldMk cId="3024823946" sldId="487"/>
        </pc:sldMkLst>
        <pc:spChg chg="mod">
          <ac:chgData name="Alexander Deliukov" userId="d5fda0f2-1d08-4016-b7e9-bb882f168707" providerId="ADAL" clId="{FE9DFF45-01DC-45CC-A80A-B50597210401}" dt="2026-01-28T16:24:54.603" v="18" actId="207"/>
          <ac:spMkLst>
            <pc:docMk/>
            <pc:sldMk cId="3024823946" sldId="487"/>
            <ac:spMk id="3" creationId="{B9598A03-386D-0606-2F85-D80B0384AD83}"/>
          </ac:spMkLst>
        </pc:spChg>
        <pc:spChg chg="mod">
          <ac:chgData name="Alexander Deliukov" userId="d5fda0f2-1d08-4016-b7e9-bb882f168707" providerId="ADAL" clId="{FE9DFF45-01DC-45CC-A80A-B50597210401}" dt="2026-01-28T16:25:00.229" v="19" actId="404"/>
          <ac:spMkLst>
            <pc:docMk/>
            <pc:sldMk cId="3024823946" sldId="487"/>
            <ac:spMk id="4" creationId="{52829A5D-33BC-7C03-2E43-2ED9295807C9}"/>
          </ac:spMkLst>
        </pc:spChg>
      </pc:sldChg>
      <pc:sldChg chg="modSp mod">
        <pc:chgData name="Alexander Deliukov" userId="d5fda0f2-1d08-4016-b7e9-bb882f168707" providerId="ADAL" clId="{FE9DFF45-01DC-45CC-A80A-B50597210401}" dt="2026-01-28T16:25:53.801" v="33" actId="1076"/>
        <pc:sldMkLst>
          <pc:docMk/>
          <pc:sldMk cId="2935261431" sldId="489"/>
        </pc:sldMkLst>
        <pc:spChg chg="mod">
          <ac:chgData name="Alexander Deliukov" userId="d5fda0f2-1d08-4016-b7e9-bb882f168707" providerId="ADAL" clId="{FE9DFF45-01DC-45CC-A80A-B50597210401}" dt="2026-01-28T16:25:53.801" v="33" actId="1076"/>
          <ac:spMkLst>
            <pc:docMk/>
            <pc:sldMk cId="2935261431" sldId="489"/>
            <ac:spMk id="4" creationId="{9ECDAB94-8235-F004-0337-1E0242C4358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2026. 3. 18.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Mester szövegstílus szerkesztése</a:t>
            </a:r>
          </a:p>
          <a:p>
            <a:pPr lvl="1"/>
            <a:r>
              <a:rPr lang="ko-KR" altLang="en-US"/>
              <a:t>Második szint</a:t>
            </a:r>
          </a:p>
          <a:p>
            <a:pPr lvl="2"/>
            <a:r>
              <a:rPr lang="ko-KR" altLang="en-US"/>
              <a:t>Harmadik szint</a:t>
            </a:r>
          </a:p>
          <a:p>
            <a:pPr lvl="3"/>
            <a:r>
              <a:rPr lang="ko-KR" altLang="en-US"/>
              <a:t>Negyedik szint</a:t>
            </a:r>
          </a:p>
          <a:p>
            <a:pPr lvl="4"/>
            <a:r>
              <a:rPr lang="ko-KR" altLang="en-US"/>
              <a:t>Ötödik szint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lustercollaboration.eu/content/conducting-energy-audit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ergysavingtrust.org.uk/advice/lighting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en.eu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energy-system/energy-efficiency-and-demand/behavioural-change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pen.edu/openlearncreate/course/view.php?id=12165" TargetMode="External"/><Relationship Id="rId5" Type="http://schemas.openxmlformats.org/officeDocument/2006/relationships/hyperlink" Target="https://www.energysolutionsoxfordshire.org/the-benefits-of-energy-efficiency-improvements-for-smes/" TargetMode="External"/><Relationship Id="rId4" Type="http://schemas.openxmlformats.org/officeDocument/2006/relationships/hyperlink" Target="https://www.open.edu/openlearncreate/course/view.php?id=11914" TargetMode="External"/></Relationships>
</file>

<file path=ppt/notesSlides/_rels/notes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aper-beside-macbook-669623/" TargetMode="External"/><Relationship Id="rId13" Type="http://schemas.openxmlformats.org/officeDocument/2006/relationships/hyperlink" Target="https://creativecommons.org/licenses/by-nc/2.0/" TargetMode="External"/><Relationship Id="rId3" Type="http://schemas.openxmlformats.org/officeDocument/2006/relationships/hyperlink" Target="https://energy.ec.europa.eu/topics/markets-and-consumers/actions-and-measures-energy-prices/coping-crisis_en" TargetMode="External"/><Relationship Id="rId7" Type="http://schemas.openxmlformats.org/officeDocument/2006/relationships/hyperlink" Target="https://creativecommons.org/licenses/by/2.0/" TargetMode="External"/><Relationship Id="rId12" Type="http://schemas.openxmlformats.org/officeDocument/2006/relationships/hyperlink" Target="https://www.flickr.com/photos/eeimagedatabase/29074367302/in/photolist-LicJsS-8UiEXj-91Jptx-5JXmW7-2jr5fFU-2gMdA6V-8UfzYF-2qR5sGT-eRkghU-eR8RHM-eR8T22-eRkfNf-bjCVWf-LsB7T6-2pCMkDr-boA4g9-JE4TEs-cVwy21-KCby9V-Sxkaaq-77Tjzg-2gVqUGe-SAZuR4-rRWxXm-pTEJYp-eRkhaY-eR8Qm8-aUPkhF-eR8MEg-eR8U7n-eR8Mgc-eR8UgD-eR8TNX-eRkit7-eR8UM2-eRkdhW-eR8UxV-eR8MVi-eRkbkW-eR8Rhi-eR8NyH-eR8Ua6-eRkeKQ-eRkcsN-eRkbHC-eR8Snr-eRkc8Y-eR8RG8-eR8R9H-eR8MmK" TargetMode="External"/><Relationship Id="rId2" Type="http://schemas.openxmlformats.org/officeDocument/2006/relationships/slide" Target="../slides/slide29.xml"/><Relationship Id="rId16" Type="http://schemas.openxmlformats.org/officeDocument/2006/relationships/hyperlink" Target="https://creativecommons.org/licenses/by-sa/2.0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-sa/4.0/deed.en" TargetMode="External"/><Relationship Id="rId15" Type="http://schemas.openxmlformats.org/officeDocument/2006/relationships/hyperlink" Target="https://www.flickr.com/photos/mariaeklind/32472064427/in/photolist-7yo95R-6zJfXC-H84vh-2n69ti7-d6Yz9Q-RtrPrM-2jqL3GS-7xWaQa-kXBmWn-kXBXhz-58NZuY-pnfVzt-nRtG89-oiuvga-oxXdC9-o8T6iY-oiusQi-ozHjB4-oxXfyd-5j7bri-8kwm1-6qZEUX-pBcHqh-6VvJKf-f72Po1-nRtGqU-ozZ9zc-7S5Jde-7S93Lu-nRtGCN-7S5Dzv-iT5Zke-7S5A3D-yobneo-p6RXLB-nEWHAt-3aBQVZ-2gbrw8J-4GTzLZ-2e5yV9a-extpL4-iT5HUM-NmSa1R-rfvaQk-nRtSbV-BEhPJ-mwbue-iT9BGE-iT9BG9-iT9C2h" TargetMode="External"/><Relationship Id="rId10" Type="http://schemas.openxmlformats.org/officeDocument/2006/relationships/hyperlink" Target="https://www.flickr.com/photos/scousesmurf/48866779103/in/photolist-2hsc1Wc-2mh5Gzq-9LdVCR-XiqhWD-iQhzgD-R5ZroX-dMxaei-dMCHMQ-dMCHQY-dMCHVE-2odNQXs-2iNZNpe-qBnWDs-bVgkkg-ccCSfG-ccCRTA-qFYRWS-ccCznb-bVgBKX-bVgBYR-ccCS2S-c93AeJ-ccCzAu-bVgJBF-2noNRuy-2qvoeVy-CSqrPf-GBPCq5-2kwMd5N-5tWKPt-5xktSz-UQV3vH-2o83Qd1-8cZ7Kd-bBLxQW-6g8S7U-2n4a4yx-eXKi6t-Rcb4Kz-22wQi2Q-bQFeHa-tZBtK4-esPM9-Cf9DP3-ufqQo2-9mEpz9-fDmkQA-2oqkmmw-PUHhBy-2gxHPpD" TargetMode="External"/><Relationship Id="rId4" Type="http://schemas.openxmlformats.org/officeDocument/2006/relationships/hyperlink" Target="https://commission.europa.eu/legal-notice_en#copyright-notice" TargetMode="External"/><Relationship Id="rId9" Type="http://schemas.openxmlformats.org/officeDocument/2006/relationships/hyperlink" Target="https://www.pexels.com/photo/black-plugs-3639030/" TargetMode="External"/><Relationship Id="rId14" Type="http://schemas.openxmlformats.org/officeDocument/2006/relationships/hyperlink" Target="https://www.flickr.com/photos/slipstreamjc/22794277551/in/photolist-AJfCzn-7mT4DT-R7wKqu-cC6oiy-7W4gow-gmYJwM-6w7g3F-qAjXWj-2pfYF4k-2oNHiCR-bTBbce-a6jPMv-aqkJVj-xaL5dn-a1TLHC-a1U7xS-xaC5ew-hyF5tg-8ie6B4-2o9NixH-xQ3afm-y8jusi-y8jucZ-a6dYsf-8fMgip-2njukF1-xQ8Mma-2jkQ6kj-dvKmUs-97Qgvy-rbxQsk-2ipPQ9V-udG1Ge-Hyuxgs-2qKquHU-ypJpaN-9gXp7o-6CD6VX-udG1GK-ypJcE3-ypH9ZN-xKrXu4-8eCZsP-Heohc7-8eGhdd-5h8EZZ-ec11jL-ypHr6f-ypHpXo-ypHes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daphnedepasse/7709681882/in/photolist-cKh8PG-78Qdn4-gnrrg9-rjWPCL-99sMQ3-xAmFK-g21cY-8XT5Pn-cE5nzG-fMX7Cx-uQLYEy-7eLP72-G253-gPN9Ze-gTvtz8-F8qLuF-211zofh-HKM1WN-29vT4T2-fNCE7w-8XaLiK-fYo85q-5TXCDk-Lh58MG-6qCxTy-5TXCsp-2acaSSH-72ABpK-uoQwN9-8DX19A-2SfqyR-9dvUnR-28xgvCb-3RFkS-26MiHqs-5p6Eb5-9m4cYA-6rVDvS-6FNE9J-6fHuN7-2XZUvt-CcHuzc-26MiETd-aRw1V8-4D9c4d-rQjess-2gHQ8q2-2m7s8UJ-2qAt3jS-pRrz1M" TargetMode="External"/><Relationship Id="rId3" Type="http://schemas.openxmlformats.org/officeDocument/2006/relationships/hyperlink" Target="https://www.flickr.com/photos/kaibara/42329714010/" TargetMode="External"/><Relationship Id="rId7" Type="http://schemas.openxmlformats.org/officeDocument/2006/relationships/hyperlink" Target="https://www.flickr.com/photos/morberg/3450849164/in/photolist-6fWveo-Z851TQ-qfqJDQ-e727RZ-bk8Ybx-dRe6ky-Ah7pA-oLGPMv-2ewoEna-Foevuj-jRjvTC-a4vVqZ-2e66LA-3vmk8Q-TrqQ6-akJjKs-brRE9m-5PTnCf-6jcGT-29Aq7Tu-KkKY1x-mEUjy-7Ry9HZ-yLx3F-21Sk2Q2-8mDE1-4tYs16-v1ZWz-mRgGyp-5Bpxi5-Trr6F-ZitVjd-9Sbt57-RzSgQW-eA3T3B-5mWAzv-4tnsPt-5BkkoD-rMbFA-6bagS-i1dfkX-68ZsmT-5nTtxt-2eaeXk2-5BkiSg-5VChde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/2.0/" TargetMode="External"/><Relationship Id="rId5" Type="http://schemas.openxmlformats.org/officeDocument/2006/relationships/hyperlink" Target="https://www.flickr.com/photos/eltpics/15181625162/in/photolist-59wVeJ-p8xNeY-pPMX-Lrcg5R-7bwTK-bNZWwx-7MKELK-gsxYB-dofFAu-ce6EGQ-9A8uFb-a7gJ5B-ScPHYn-a6GPmL-7Kg9Gi-b4h6uT-5pJL16-4k9oQo-37iJVd-5Wtibx-662Gp4-5Sp1bk-3BnzX-iyQwg-8bQ6sB-5AZeky-4vS4zf-62tZmu-8kYzNr-adiCH-37ZYg-6Dbfwp-dT1Mi-d8auf9-NUYaC-fAnwmJ-dho5p-tMaNet-ivLpcC-8Qnk8q-33kVn-4k5gTu-52f9n1-dvQ3LN-4dcQx8-XjgC-eYgdRR-AdNAF-53ZdGY-8bTkpU" TargetMode="External"/><Relationship Id="rId10" Type="http://schemas.openxmlformats.org/officeDocument/2006/relationships/hyperlink" Target="https://www.torus.co/learn/what-are-the-cost-benefits-of-energy-efficiency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energysolutionsoxfordshire.org/the-benefits-of-energy-efficiency-improvements-for-smes/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-guide-energy-efficiency-in-the-workplac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Energiatakarékosság és vállalkozása energiahatékonyságának javítása:</a:t>
            </a:r>
            <a:r>
              <a:rPr lang="en-GB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 10 egyszerű lépés kkv-k számára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ko-KR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projekt az Európai Unió Horizont kutatási és innovációs programjának (2021–2027) támogatásában részesült, a 101075596 számú támogatási megállapodás keretében. A jelen anyag tartalmáért kizárólag az Every1 projekt felelős, és az nem feltétlenül tükrözi az Európai Unió véleményét.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prezentáció </a:t>
            </a:r>
            <a:r>
              <a:rPr lang="en-GB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 alatt áll</a:t>
            </a:r>
            <a:r>
              <a:rPr lang="en-GB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,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hacsak másképp nem jelezzük. 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342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lépés: Első lépések: Milyen előnyei vannak az energiahatékonyságnak?</a:t>
            </a:r>
          </a:p>
          <a:p>
            <a:pPr marL="0" marR="0" lvl="0" indent="0" algn="l" rtl="0" latinLnBrk="0">
              <a:buNone/>
            </a:pPr>
            <a:r>
              <a:rPr lang="en-US" sz="1200" b="1" dirty="0">
                <a:ea typeface="Public Sans"/>
                <a:cs typeface="Public Sans"/>
                <a:sym typeface="Public Sans"/>
              </a:rPr>
              <a:t>Energiatakarékos módszerek és technológiák alkalmazásával:</a:t>
            </a:r>
          </a:p>
          <a:p>
            <a:pPr marL="0" marR="0" lvl="0" indent="0" algn="l" rtl="0" latinLnBrk="0">
              <a:buNone/>
            </a:pPr>
            <a:endParaRPr lang="en-GB" sz="12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Calibri"/>
                <a:cs typeface="Calibri"/>
              </a:rPr>
              <a:t>Kevesebb energia felhasználásával pénzt takaríthat meg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Csökkentheti az energiapazarlást és alacsonyabb számlákat kaphat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Calibri"/>
                <a:cs typeface="Calibri"/>
              </a:rPr>
              <a:t>Hozzájárulhat egy fenntarthatóbb társadalom és jövő megteremtéséhez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449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lépés: Energiaaudit elvégzése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Hogyan végezzen energiaauditot?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973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lépés: Energiaaudit elvégzése</a:t>
            </a:r>
          </a:p>
          <a:p>
            <a:endParaRPr lang="en-GB" dirty="0"/>
          </a:p>
          <a:p>
            <a:pPr latinLnBrk="0"/>
            <a:r>
              <a:rPr lang="en-US" sz="1200" b="1" dirty="0">
                <a:ea typeface="Public Sans"/>
                <a:sym typeface="Public Sans"/>
              </a:rPr>
              <a:t>„Az energiaauditok bizonyítottan átlagosan 18%-os megtakarítást eredményeznek a teljes energiafelhasználásból.” </a:t>
            </a:r>
            <a:r>
              <a:rPr lang="en-US" sz="1200" dirty="0">
                <a:ea typeface="Public Sans"/>
                <a:sym typeface="Public Sans"/>
              </a:rPr>
              <a:t>(</a:t>
            </a:r>
            <a:r>
              <a:rPr lang="en-US" sz="1200" dirty="0">
                <a:ea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Európai Bizottság</a:t>
            </a:r>
            <a:r>
              <a:rPr lang="en-US" sz="1200" dirty="0">
                <a:ea typeface="Public Sans"/>
                <a:sym typeface="Public Sans"/>
              </a:rPr>
              <a:t>) </a:t>
            </a:r>
          </a:p>
          <a:p>
            <a:pPr latinLnBrk="0"/>
            <a:endParaRPr lang="en-US" sz="1200" b="1" dirty="0">
              <a:solidFill>
                <a:srgbClr val="000066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Az energiaaudit a kkv energiafelhasználásának átfogó értékelése.</a:t>
            </a: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Az energiaauditot belsőleg vagy külső szolgáltató segítségével lehet elvégezni.</a:t>
            </a:r>
            <a:endParaRPr lang="en-US" sz="12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Az energiaaudit azonosítja a nem hatékony gyakorlatokat, az energiaigényes berendezéseket és a fejlesztésre szoruló területeket</a:t>
            </a:r>
            <a:endParaRPr lang="en-US" sz="12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Az auditorok azonosíthatják a korszerűsítésre szoruló berendezéseket, a nem hatékony működési gyakorlatokat, vagy javasolhatnak energiatakarékos technológiákat</a:t>
            </a:r>
          </a:p>
          <a:p>
            <a:pPr latinLnBrk="0"/>
            <a:endParaRPr lang="en-US" sz="1200" dirty="0">
              <a:ea typeface="Public Sans"/>
              <a:sym typeface="Public Sans"/>
            </a:endParaRPr>
          </a:p>
          <a:p>
            <a:pPr latinLnBrk="0"/>
            <a:r>
              <a:rPr lang="en-US" sz="1200" dirty="0">
                <a:sym typeface="Public Sans"/>
              </a:rPr>
              <a:t>További információk </a:t>
            </a:r>
            <a:r>
              <a:rPr lang="en-US" sz="1200" dirty="0">
                <a:sym typeface="Public Sans"/>
                <a:hlinkClick r:id="rId4"/>
              </a:rPr>
              <a:t>az energiaaudit elvégzéséről</a:t>
            </a:r>
            <a:r>
              <a:rPr lang="en-US" sz="1200" dirty="0">
                <a:sym typeface="Public Sans"/>
              </a:rPr>
              <a:t>. 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r>
              <a:rPr lang="en-GB" dirty="0"/>
              <a:t>https://www.clustercollaboration.eu/content/conducting-energy-audit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864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lépés: Telepítsen intelligens mérőórát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Milyen előnyei vannak az intelligens mérőórának?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846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lépés: Telepítsen intelligens mérőórát </a:t>
            </a:r>
          </a:p>
          <a:p>
            <a:pPr latinLnBrk="0"/>
            <a:r>
              <a:rPr lang="en-US" sz="1200" b="1" dirty="0"/>
              <a:t>„Az intelligens mérőórák és vezérlők, ha az energiafelhasználás azonosítására és kezelésére használják őket, akár 40%-kal is csökkenthetik az energiafelhasználást.”</a:t>
            </a:r>
          </a:p>
          <a:p>
            <a:pPr latinLnBrk="0"/>
            <a:r>
              <a:rPr lang="en-US" sz="1200" dirty="0"/>
              <a:t>(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Európai Bizottság</a:t>
            </a:r>
            <a:r>
              <a:rPr lang="en-US" sz="1200" dirty="0"/>
              <a:t>)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Az intelligens mérőórák valós idejű adatokat nyújtanak az áramfogyasztásról, segítve az áramfelhasználás tendenciáinak és mintáinak azonosítását. Ezek az adatok segítenek meghatározni azokat a területeket, ahol a fogyasztás váratlanul megugrik, vagy ahol a csúcsidőn kívül használhatja a készülékeket a költségek csökkentése érdekében.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232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B71A7-B608-A0AD-9004-96187D7D9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6B347-8BCF-3855-D31B-6C4AE4919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0CF72-BA8F-6B94-82CF-519780652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lépés: Telepítsen intelligens mérőórát </a:t>
            </a:r>
          </a:p>
          <a:p>
            <a:pPr latinLnBrk="0" hangingPunct="0"/>
            <a:r>
              <a:rPr lang="en-US" sz="1200" dirty="0"/>
              <a:t>Számos közüzemi vállalat kínál </a:t>
            </a:r>
            <a:r>
              <a:rPr lang="en-US" sz="1200" b="1" dirty="0"/>
              <a:t>használati idő alapú árazást</a:t>
            </a:r>
            <a:r>
              <a:rPr lang="en-US" sz="1200" dirty="0"/>
              <a:t>, amelynek keretében az áram ára a napszaktól függően változik. </a:t>
            </a:r>
          </a:p>
          <a:p>
            <a:pPr latinLnBrk="0" hangingPunct="0"/>
            <a:endParaRPr lang="en-GB" sz="1200" dirty="0"/>
          </a:p>
          <a:p>
            <a:pPr latinLnBrk="0" hangingPunct="0"/>
            <a:r>
              <a:rPr lang="en-US" sz="1200" dirty="0"/>
              <a:t>A csúcsidőszakokban a megnövekedett kereslet miatt magasabbak a tarifák, míg a csúcsidőn kívül alacsonyabbak. </a:t>
            </a:r>
          </a:p>
          <a:p>
            <a:pPr latinLnBrk="0" hangingPunct="0"/>
            <a:endParaRPr lang="en-US" sz="1200" dirty="0"/>
          </a:p>
          <a:p>
            <a:pPr latinLnBrk="0" hangingPunct="0"/>
            <a:r>
              <a:rPr lang="en-US" sz="1200" dirty="0"/>
              <a:t>Ha megismeri kis- és középvállalkozása energiafogyasztási szokásait ezekben az órákban, akkor az energiaigényes feladatokat (pl. elektromos járművek töltése) áthelyezheti az alacsonyabb költségű időszakokra.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FC381-2DAA-376F-C40E-9B8D6AF09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47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lépés: Számítsa ki a készülékek energiafogyasztását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Hogyan számolhatom ki az egyes készülékek energiafogyasztását?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983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lépés: Számítsa ki a készülékek energiafogyasztását </a:t>
            </a: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Ha kis- és középvállalkozása gyártással vagy termeléssel foglalkozik, az energiafogyasztás inkább a gépekre és szerszámokra koncentrálódik. 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Az irodai tevékenységet végző kkv-k esetében a világítás, a fűtés/hűtés és az elektronikus eszközök energiafogyasztása lehet magasabb.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A készülékek közötti különbségtétel segíthet abban, hogy az energiatakarékosság szempontjából legnagyobb potenciállal rendelkező területekre összpontosítson.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(Hordozható) csatlakoztatható energiafogyasztásmérőkkel figyelemmel kísérheti az egyes eszközkategóriák áramfogyasztását.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229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6. lépés: Hatékonyabb energiafelhasználás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Milyen gyakorlati lépéseket tehetek az energia hatékonyabb felhasználása érdekében?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989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6. lépés: Hatékonyabb energiafelhasználás</a:t>
            </a:r>
          </a:p>
          <a:p>
            <a:pPr latinLnBrk="0"/>
            <a:r>
              <a:rPr lang="en-US" sz="1200" b="1" dirty="0"/>
              <a:t>„Egy átlagos kisvállalkozás akár 30%-kal is csökkentheti energiaszámláját, ha megfelelő háztartási és karbantartási intézkedéseket vezet be…” </a:t>
            </a:r>
            <a:r>
              <a:rPr lang="en-US" sz="1200" dirty="0"/>
              <a:t>(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Európai Bizottság</a:t>
            </a:r>
            <a:r>
              <a:rPr lang="en-US" sz="1200" dirty="0"/>
              <a:t>)</a:t>
            </a:r>
          </a:p>
          <a:p>
            <a:pPr latinLnBrk="0"/>
            <a:endParaRPr lang="en-US" sz="1200" dirty="0"/>
          </a:p>
          <a:p>
            <a:pPr marL="457200" indent="-457200" latinLnBrk="0">
              <a:buChar char="•"/>
            </a:pPr>
            <a:r>
              <a:rPr lang="en-US" sz="1200" b="1" dirty="0">
                <a:solidFill>
                  <a:srgbClr val="2B2C30"/>
                </a:solidFill>
              </a:rPr>
              <a:t>A LED-es lámpák</a:t>
            </a:r>
            <a:r>
              <a:rPr lang="en-US" sz="1200" dirty="0">
                <a:solidFill>
                  <a:srgbClr val="2B2C30"/>
                </a:solidFill>
              </a:rPr>
              <a:t> 80%-kal kevesebb energiát fogyasztanak a halogén izzókhoz képest, és 20-szor hosszabb élettartammal rendelkeznek (Forrás: </a:t>
            </a:r>
            <a:r>
              <a:rPr lang="en-US" sz="1200" dirty="0">
                <a:solidFill>
                  <a:srgbClr val="2B2C30"/>
                </a:solidFill>
                <a:hlinkClick r:id="rId4"/>
              </a:rPr>
              <a:t>Energy Saving Trust</a:t>
            </a:r>
            <a:r>
              <a:rPr lang="en-US" sz="1200" dirty="0">
                <a:solidFill>
                  <a:srgbClr val="2B2C30"/>
                </a:solidFill>
              </a:rPr>
              <a:t>)</a:t>
            </a:r>
          </a:p>
          <a:p>
            <a:pPr marL="457200" indent="-457200" latinLnBrk="0">
              <a:buChar char="•"/>
            </a:pPr>
            <a:r>
              <a:rPr lang="en-US" sz="1200" b="1" dirty="0">
                <a:solidFill>
                  <a:srgbClr val="2B2C30"/>
                </a:solidFill>
              </a:rPr>
              <a:t>A motoros rendszerek </a:t>
            </a:r>
            <a:r>
              <a:rPr lang="en-US" sz="1200" dirty="0">
                <a:solidFill>
                  <a:srgbClr val="2B2C30"/>
                </a:solidFill>
              </a:rPr>
              <a:t>energiahatékonyságának javításával minden befektetett euró után legalább 7 euró megtakarítás érhető el a berendezés élettartama alatt.</a:t>
            </a:r>
          </a:p>
          <a:p>
            <a:pPr marL="457200" indent="-457200" latinLnBrk="0">
              <a:buChar char="•"/>
            </a:pPr>
            <a:r>
              <a:rPr lang="en-US" sz="1200" b="1" dirty="0">
                <a:solidFill>
                  <a:srgbClr val="2B2C30"/>
                </a:solidFill>
              </a:rPr>
              <a:t>Az</a:t>
            </a:r>
            <a:r>
              <a:rPr lang="en-US" sz="1200" dirty="0">
                <a:solidFill>
                  <a:srgbClr val="2B2C30"/>
                </a:solidFill>
              </a:rPr>
              <a:t> energiahatékony </a:t>
            </a:r>
            <a:r>
              <a:rPr lang="en-US" sz="1200" b="1" dirty="0">
                <a:solidFill>
                  <a:srgbClr val="2B2C30"/>
                </a:solidFill>
              </a:rPr>
              <a:t>hőszivattyúk </a:t>
            </a:r>
            <a:r>
              <a:rPr lang="en-US" sz="1200" dirty="0">
                <a:solidFill>
                  <a:srgbClr val="2B2C30"/>
                </a:solidFill>
              </a:rPr>
              <a:t>gyakran helyettesíthetik a hagyományos fosszilis tüzelőanyaggal működő kazánokat, ami több mint négyszeresére növelheti az energiahatékonyságot.</a:t>
            </a:r>
            <a:r>
              <a:rPr lang="en-US" sz="1200" dirty="0"/>
              <a:t> </a:t>
            </a:r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					Források: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Európai Bizottság</a:t>
            </a:r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r>
              <a:rPr lang="en-GB" dirty="0"/>
              <a:t>https://energysavingtrust.org.uk/advice/lighting/</a:t>
            </a:r>
          </a:p>
          <a:p>
            <a:r>
              <a:rPr lang="en-GB" dirty="0" err="1"/>
              <a:t>https://energy.ec.europa.eu/topics/markets-and-consumers/actions-and-measures-energy-prices/coping-crisis_en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84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US" sz="1200" dirty="0">
                <a:solidFill>
                  <a:srgbClr val="2B2C30"/>
                </a:solidFill>
              </a:rPr>
              <a:t>Minden vállalkozás számos olyan berendezést használ, amely elektromos áramot igényel – legyen szó világításról, számítógépekről, gépekről vagy légkondicionáló rendszerekről. </a:t>
            </a:r>
            <a:r>
              <a:rPr lang="en-GB" sz="1200" dirty="0">
                <a:solidFill>
                  <a:srgbClr val="2B2C30"/>
                </a:solidFill>
              </a:rPr>
              <a:t>A kis- és középvállalkozások (</a:t>
            </a:r>
            <a:r>
              <a:rPr lang="en-US" sz="1200" dirty="0">
                <a:solidFill>
                  <a:srgbClr val="2B2C30"/>
                </a:solidFill>
              </a:rPr>
              <a:t>KKV-k) esetében az áramköltségek jelentősen megterhelhetik a működési költségvetést, és a nem hatékony fogyasztás negatívan befolyásolhatja mind a jövedelmezőséget, mind az erőforrás-gazdálkodást.</a:t>
            </a:r>
            <a:endParaRPr lang="en-GB" sz="1200" dirty="0">
              <a:solidFill>
                <a:srgbClr val="2B2C30"/>
              </a:solidFill>
            </a:endParaRP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Ha kkv-t vezet, felmerülhet Önben a kérdés, hogy milyen technológiák vagy tevékenységek segíthetnek az energiatakarékosságban. A legfontosabb szempont a költség és az, hogy hova érdemes befektetni a vállalkozás hatékonyságának növelése érdekében.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93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B634-3C2F-E17B-34D2-E3800FD7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995E1-7799-62DB-9319-7E1D2001F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1D053-4190-3163-D73A-EA60D0709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6. lépés: Hatékonyabb energiafelhasználás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A</a:t>
            </a:r>
            <a:r>
              <a:rPr lang="en-US" sz="1200" b="1" dirty="0">
                <a:solidFill>
                  <a:srgbClr val="2B2C30"/>
                </a:solidFill>
              </a:rPr>
              <a:t> fűtési </a:t>
            </a:r>
            <a:r>
              <a:rPr lang="en-US" sz="1200" dirty="0">
                <a:solidFill>
                  <a:srgbClr val="2B2C30"/>
                </a:solidFill>
              </a:rPr>
              <a:t>költségek minden 1 Celsius-fokos hőmérséklet-emelkedésnél 8%-kal nőnek. Az intelligens programozható termosztátok 5–15%-os megtakarítást eredményezhetnek a fűtési költségekben.</a:t>
            </a:r>
          </a:p>
          <a:p>
            <a:pPr marL="457200" indent="-457200" latinLnBrk="0">
              <a:buChar char="•"/>
            </a:pPr>
            <a:r>
              <a:rPr lang="en-US" sz="1200" b="1" dirty="0">
                <a:solidFill>
                  <a:srgbClr val="2B2C30"/>
                </a:solidFill>
              </a:rPr>
              <a:t>A világítás </a:t>
            </a:r>
            <a:r>
              <a:rPr lang="en-US" sz="1200" dirty="0">
                <a:solidFill>
                  <a:srgbClr val="2B2C30"/>
                </a:solidFill>
              </a:rPr>
              <a:t>az épület energiafogyasztásának akár 40%-át is kiteheti. A világítás vezérlésének használata több mint 1/3-kal csökkenti az energiafogyasztást.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A csővezetékek</a:t>
            </a:r>
            <a:r>
              <a:rPr lang="en-US" sz="1200" b="1" dirty="0">
                <a:solidFill>
                  <a:srgbClr val="2B2C30"/>
                </a:solidFill>
              </a:rPr>
              <a:t> szigetelése </a:t>
            </a:r>
            <a:r>
              <a:rPr lang="en-US" sz="1200" dirty="0">
                <a:solidFill>
                  <a:srgbClr val="2B2C30"/>
                </a:solidFill>
              </a:rPr>
              <a:t>több mint 75%-kal csökkenti az energiaveszteséget. 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A kompresszor terhelésének megfelelő méretezésével és </a:t>
            </a:r>
            <a:r>
              <a:rPr lang="en-US" sz="1200" b="1" dirty="0">
                <a:solidFill>
                  <a:srgbClr val="2B2C30"/>
                </a:solidFill>
              </a:rPr>
              <a:t>a sűrített levegő rendszerek</a:t>
            </a:r>
            <a:r>
              <a:rPr lang="en-US" sz="1200" dirty="0">
                <a:solidFill>
                  <a:srgbClr val="2B2C30"/>
                </a:solidFill>
              </a:rPr>
              <a:t> megfelelő modelljének kiválasztásával az energiafogyasztás több mint 1/3-ával csökkenthető.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					Források: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Európai Bizottság</a:t>
            </a:r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B859C-0865-9EE1-BEC8-525C54D5D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649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lépés: Növelje berendezései energiahatékonyságát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Hogyan növelhetem berendezéseink energiahatékonyságát?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848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lépés: Növelje berendezései energiahatékonyságát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Azonosítsa az elavult, energiahatékonyság szempontjából nem megfelelő berendezéseket. Például a régebbi világítási rendszerek, légkondicionáló berendezések és gépek sokkal több energiát fogyasztanak, mint az újabb, energiahatékony modellek. 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Cserélje ki, javítsa meg vagy frissítse azokat hatékonyabb alternatívákra. Például használhat </a:t>
            </a:r>
            <a:r>
              <a:rPr lang="en-US" sz="1200" dirty="0">
                <a:solidFill>
                  <a:srgbClr val="2B2C30"/>
                </a:solidFill>
              </a:rPr>
              <a:t>mozgásérzékelőt a világításhoz</a:t>
            </a:r>
            <a:r>
              <a:rPr lang="en-US" sz="1200" dirty="0">
                <a:solidFill>
                  <a:srgbClr val="2B2C30"/>
                </a:solidFill>
                <a:ea typeface="Public Sans"/>
              </a:rPr>
              <a:t>,</a:t>
            </a:r>
            <a:r>
              <a:rPr lang="en-US" sz="1200" dirty="0">
                <a:solidFill>
                  <a:srgbClr val="2B2C30"/>
                </a:solidFill>
              </a:rPr>
              <a:t> vagy gondoskodhat arról, hogy a berendezések egy bizonyos idő után energiatakarékos üzemmódba kapcsoljanak.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Használja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a Topten.eu - Európa legjobb termékei weboldalt, </a:t>
            </a:r>
            <a:r>
              <a:rPr lang="en-US" sz="1200" dirty="0">
                <a:solidFill>
                  <a:srgbClr val="2B2C30"/>
                </a:solidFill>
              </a:rPr>
              <a:t>hogy összehasonlítsa jelenlegi berendezéseit más elérhető megoldásokkal.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551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lépés: Optimalizálja fűtési és hűtési rendszereit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Hogyan optimalizálhatom a fűtési és hűtési rendszereinket?</a:t>
            </a:r>
            <a:endParaRPr lang="en-GB" sz="105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470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lépés: Optimalizálja fűtési és hűtési rendszereit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A fűtési és hűtési rendszerek a legtöbb kkv legnagyobb energiafogyasztói közé tartoznak. 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Programozható termosztátok felszerelése, rendszeres karbantartás vagy energiahatékony modellek használata segíthet csökkenteni a fogyasztást. 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Fontolja meg a beállítások módosítását, hogy a fűtés/hűtés csak akkor legyen használatban, amikor szükséges. Például kapcsolja ki a fűtést vagy a légkondicionálót, amikor a munkavállalók nincsenek a helyszínen.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000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9. lépés: Ösztönözze </a:t>
            </a:r>
            <a:r>
              <a:rPr lang="en-US" sz="1200" b="1" kern="120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az</a:t>
            </a: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</a:t>
            </a:r>
            <a:r>
              <a:rPr lang="en-GB" b="1" dirty="0" err="1"/>
              <a:t>munkavállalók</a:t>
            </a: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az energiatakarékos magatartásra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Hogyan ösztönözhetem másokat az energiatakarékos gyakorlatok alkalmazására?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537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9. lépés: Ösztönözze az energiatakarékos gyakorlatokat a munkavállalók körében</a:t>
            </a:r>
          </a:p>
          <a:p>
            <a:endParaRPr lang="en-GB" dirty="0"/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</a:rPr>
              <a:t>Az energiatudatos kultúra az energiafogyasztás jelentős csökkenéséhez vezethet.</a:t>
            </a:r>
          </a:p>
          <a:p>
            <a:pPr latinLnBrk="0"/>
            <a:endParaRPr lang="en-US" sz="2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</a:rPr>
              <a:t>Az alkalmazottak viselkedése jelentős hatással lehet az energiafogyasztásra. Ösztönözze </a:t>
            </a:r>
            <a:r>
              <a:rPr lang="en-US" sz="2200" dirty="0" err="1">
                <a:solidFill>
                  <a:srgbClr val="2B2C30"/>
                </a:solidFill>
                <a:ea typeface="Public Sans"/>
              </a:rPr>
              <a:t>az</a:t>
            </a:r>
            <a:r>
              <a:rPr lang="en-US" sz="2200" dirty="0">
                <a:solidFill>
                  <a:srgbClr val="2B2C30"/>
                </a:solidFill>
                <a:ea typeface="Public Sans"/>
              </a:rPr>
              <a:t> </a:t>
            </a:r>
            <a:r>
              <a:rPr lang="en-GB" sz="2400" dirty="0" err="1"/>
              <a:t>munkavállalók</a:t>
            </a:r>
            <a:r>
              <a:rPr lang="en-US" sz="2200" dirty="0">
                <a:solidFill>
                  <a:srgbClr val="2B2C30"/>
                </a:solidFill>
                <a:ea typeface="Public Sans"/>
              </a:rPr>
              <a:t> a következőkre: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Kapcsolják le a világítást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Húzzák ki a készülékek dugaszát, ha nem használják őket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Használják a számítógépek és nyomtatók energiahatékony beállításait</a:t>
            </a:r>
          </a:p>
          <a:p>
            <a:pPr lvl="1" latinLnBrk="0"/>
            <a:endParaRPr lang="en-US" sz="2200" dirty="0"/>
          </a:p>
          <a:p>
            <a:pPr latinLnBrk="0"/>
            <a:r>
              <a:rPr lang="en-US" sz="2200" dirty="0">
                <a:solidFill>
                  <a:srgbClr val="2B2C30"/>
                </a:solidFill>
              </a:rPr>
              <a:t>Olvassa el a Nemzetközi Energiaügynökség </a:t>
            </a:r>
            <a:r>
              <a:rPr lang="en-US" sz="2200" dirty="0" err="1">
                <a:solidFill>
                  <a:srgbClr val="2B2C30"/>
                </a:solidFill>
                <a:hlinkClick r:id="rId3"/>
              </a:rPr>
              <a:t>viselkedésbeli </a:t>
            </a:r>
            <a:r>
              <a:rPr lang="en-US" sz="2200" dirty="0">
                <a:solidFill>
                  <a:srgbClr val="2B2C30"/>
                </a:solidFill>
                <a:hlinkClick r:id="rId3"/>
              </a:rPr>
              <a:t>változásokról szóló </a:t>
            </a:r>
            <a:r>
              <a:rPr lang="en-US" sz="2200" dirty="0">
                <a:solidFill>
                  <a:srgbClr val="2B2C30"/>
                </a:solidFill>
              </a:rPr>
              <a:t>dokumentumát.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https://www.iea.org/energy-system/energy-efficiency-and-demand/behavioural-changes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740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10. lépés: További források felfedezése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Hol találhatok további információkat?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76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Következő lépések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Ha többet szeretne megtudni az energiahatékonyságról, az alábbi források hasznosak lehetnek: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Olvassa el a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„Válságkezelés: az energiahatékonyság révén növelhető a kkv-k ellenálló képessége” című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cikket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Nézze meg az Every1 30 perces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„Digitális energia alapok”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tanfolyamát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4"/>
              </a:rPr>
              <a:t>az energiafelhasználásról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Olvassa el a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„Az energiahatékonyság javításának előnyei a vállalkozások számára</a:t>
            </a:r>
            <a:r>
              <a:rPr lang="en-US" altLang="ko-KR" sz="1200" i="1" dirty="0">
                <a:solidFill>
                  <a:srgbClr val="373737"/>
                </a:solidFill>
              </a:rPr>
              <a:t>”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című</a:t>
            </a:r>
            <a:r>
              <a:rPr lang="en-US" altLang="ko-KR" sz="1200" dirty="0">
                <a:solidFill>
                  <a:srgbClr val="373737"/>
                </a:solidFill>
              </a:rPr>
              <a:t> cikket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Nézze meg az Every1 30 perces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„Digitális energia alapjai”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tanfolyamát </a:t>
            </a:r>
            <a:r>
              <a:rPr lang="en-GB" altLang="ko-KR" sz="1200" dirty="0">
                <a:solidFill>
                  <a:srgbClr val="373737"/>
                </a:solidFill>
                <a:ea typeface="맑은 고딕"/>
                <a:hlinkClick r:id="rId6"/>
              </a:rPr>
              <a:t>a digitális energia világában érvényesülő adatvédelemről, biztonságról és védelemről.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https://www.open.edu/openlearncreate/course/view.php?id=12165</a:t>
            </a:r>
            <a:r>
              <a:rPr lang="en-GB" b="1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651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Köszönetnyilvánítás</a:t>
            </a:r>
          </a:p>
          <a:p>
            <a:pPr latinLnBrk="0"/>
            <a:r>
              <a:rPr lang="en-GB" i="1" dirty="0"/>
              <a:t>Energiatakarékosság és vállalkozása energiahatékonyságának növelése: 10 egyszerű lépés </a:t>
            </a:r>
            <a:r>
              <a:rPr lang="en-GB" dirty="0"/>
              <a:t>tartalmazza az Európai Bizottság </a:t>
            </a:r>
            <a:r>
              <a:rPr lang="en-GB" i="1" dirty="0">
                <a:hlinkClick r:id="rId3"/>
              </a:rPr>
              <a:t>„A válság kezelése: a kkv-k energiahatékonyságának növelése az energiahatékonyság révén</a:t>
            </a:r>
            <a:r>
              <a:rPr lang="en-GB" dirty="0"/>
              <a:t>” című művének (az „eredeti mű”) 3., 4., 5. és 6. lépésében szereplő anyagok adaptációját, amely </a:t>
            </a:r>
            <a:r>
              <a:rPr lang="en-GB" dirty="0">
                <a:hlinkClick r:id="rId4"/>
              </a:rPr>
              <a:t>CC BY 4.0 </a:t>
            </a:r>
            <a:r>
              <a:rPr lang="en-GB" dirty="0"/>
              <a:t>licenc alatt áll. </a:t>
            </a:r>
          </a:p>
          <a:p>
            <a:pPr latinLnBrk="0"/>
            <a:r>
              <a:rPr lang="en-GB" dirty="0"/>
              <a:t>Ezt az adaptációt az Every1 Project (az „Adapter”) készítette és tette közzé, és </a:t>
            </a:r>
            <a:r>
              <a:rPr lang="en-GB" dirty="0">
                <a:hlinkClick r:id="rId5"/>
              </a:rPr>
              <a:t>CC BY-SA 4.0 </a:t>
            </a:r>
            <a:r>
              <a:rPr lang="en-GB" dirty="0"/>
              <a:t>licenc alatt áll, hacsak másképp nem jelezzük.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 prezentációban a következő képek szerepelnek: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Borítókép: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6"/>
              </a:rPr>
              <a:t>Villanyszámlák villanykörte és számológéppel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, Uswitch.com Images,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 2.0 </a:t>
            </a:r>
            <a:r>
              <a:rPr lang="en-GB" dirty="0">
                <a:solidFill>
                  <a:srgbClr val="242424"/>
                </a:solidFill>
              </a:rPr>
              <a:t>licenc alatt.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Bevezető szöveg képe: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Papír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Macbook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mellett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Lukas,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1. lépés: Első lépések: Mit kell tudnom?: </a:t>
            </a:r>
            <a:r>
              <a:rPr lang="en-US" i="1" dirty="0">
                <a:solidFill>
                  <a:schemeClr val="dk1"/>
                </a:solidFill>
                <a:cs typeface="Public Sans"/>
                <a:sym typeface="Public Sans"/>
              </a:rPr>
              <a:t>Fekete dugaszok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, </a:t>
            </a:r>
            <a:r>
              <a:rPr lang="en-US" sz="1200" u="sng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Castorly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Stock,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2. lépés: Első lépések: Milyen költségekkel és előnyökkel jár az energiahatékonyság növelése?: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Egyensúlyozás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Scouse Smurf,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BY-ND 2.0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3. lépés: Energiaaudit elvégzése: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Energiaaudit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az EE képadatbázisból,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BY-NC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4. lépés: Intelligens mérőóra telepítése: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British Gas Smart Meter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sz="12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SlipStreamJC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BY-NC 2.0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5. lépés: Az eszközök általi villamosenergia-igény meghatározása: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Az energia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Maria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Eklind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által,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CC BY-SA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</a:rPr>
              <a:t>Ebben a rövid előadásban a következőket fogjuk megvizsgálni: </a:t>
            </a: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Hogyan lehet jobban megérteni az energiafogyasztást, és miért fontos ez.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Az üzleti energiafogyasztás hatékonyságának növelése előnyei.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10 lehetséges lépés az energiatakarékosság és a vállalkozás hatékonyságának növelése érdekében.</a:t>
            </a:r>
          </a:p>
          <a:p>
            <a:pPr marL="457200" indent="-457200" latinLnBrk="0">
              <a:buChar char="•"/>
            </a:pPr>
            <a:endParaRPr lang="en-GB" sz="1200" dirty="0">
              <a:solidFill>
                <a:srgbClr val="2B2C30"/>
              </a:solidFill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Minden lépés egy reflektív kérdéssel kezdődik. Mielőtt továbbmenne, szánjon egy pillanatot az egyes kérdések átgondolására.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389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E202F-B461-F2E7-A9D5-C5628877F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E90AC-6D9A-1D34-4D9B-914C6AECD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E8F83-A10E-BAC6-BE53-2316CAE6C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Köszönetnyilvánítás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6. lépés: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hatékonyabb energiafelhasználásra való áttérés lehetőségeinek feltárása: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Az energia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Umberto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Salvagnin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által,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alapján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7. lépés: Berendezései energiahatékonyságának növelése: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Computer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eltpics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BY-NC 2.0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sz="12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8. lépés: Fűtési és hűtési rendszerek optimalizálása: Niklas Morberg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„Light Switch – 157/365”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című műve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BY-NC 2.0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áll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9</a:t>
            </a:r>
            <a:r>
              <a:rPr lang="en-GB" sz="12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lépés: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Az energiatakarékos gyakorlatok ösztönzése a munkavállalók körében: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@Work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Daphne,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 </a:t>
            </a:r>
            <a:r>
              <a:rPr lang="en-GB" dirty="0">
                <a:solidFill>
                  <a:srgbClr val="242424"/>
                </a:solidFill>
              </a:rPr>
              <a:t>licenc. 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242424"/>
              </a:solidFill>
              <a:ea typeface="Calibri"/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ea typeface="Calibri"/>
                <a:cs typeface="Calibri"/>
              </a:rPr>
              <a:t>A következő források alapján készült ez az előadás: </a:t>
            </a:r>
          </a:p>
          <a:p>
            <a:pPr latinLnBrk="0"/>
            <a:endParaRPr lang="en-GB" dirty="0">
              <a:solidFill>
                <a:srgbClr val="231F20"/>
              </a:solidFill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Energy Solutions Oxfordshire (n.d.)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Az energiahatékonyság javításának előnyei a vállalkozások számára.</a:t>
            </a:r>
            <a:r>
              <a:rPr lang="en-GB" dirty="0">
                <a:solidFill>
                  <a:srgbClr val="231F20"/>
                </a:solidFill>
                <a:cs typeface="Calibri"/>
                <a:hlinkClick r:id="rId9"/>
              </a:rPr>
              <a:t> https://www.energysolutionsoxfordshire.org/the-benefits-of-energy-efficiency-improvements-for-smes/</a:t>
            </a:r>
            <a:r>
              <a:rPr lang="en-GB" dirty="0">
                <a:solidFill>
                  <a:srgbClr val="231F20"/>
                </a:solidFill>
                <a:cs typeface="Calibri"/>
              </a:rPr>
              <a:t> </a:t>
            </a: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Torus (n.d.)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Melyek az energiahatékonyság költségei és előnyei?</a:t>
            </a:r>
            <a:r>
              <a:rPr lang="en-GB" dirty="0">
                <a:solidFill>
                  <a:srgbClr val="3F3F3F"/>
                </a:solidFill>
                <a:effectLst/>
                <a:hlinkClick r:id="rId10"/>
              </a:rPr>
              <a:t> https://www.torus.co/learn/what-are-the-cost-benefits-of-energy-efficiency</a:t>
            </a:r>
            <a:endParaRPr lang="en-GB" dirty="0">
              <a:solidFill>
                <a:srgbClr val="3F3F3F"/>
              </a:solidFill>
              <a:effectLst/>
            </a:endParaRPr>
          </a:p>
          <a:p>
            <a:pPr latinLnBrk="0"/>
            <a:endParaRPr lang="en-GB" sz="900" u="sng" dirty="0">
              <a:solidFill>
                <a:srgbClr val="0000FF"/>
              </a:solidFill>
              <a:ea typeface="Calibri"/>
              <a:cs typeface="Calibri"/>
            </a:endParaRPr>
          </a:p>
          <a:p>
            <a:pPr latinLnBrk="0"/>
            <a:endParaRPr lang="en-GB" dirty="0">
              <a:solidFill>
                <a:schemeClr val="dk1"/>
              </a:solidFill>
              <a:ea typeface="Public Sans"/>
              <a:cs typeface="Public Sans"/>
            </a:endParaRP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DA55E-2DA7-FF66-CADB-5A611AD9F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650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Köszönöm!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44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10 egyszerű lépés az energiatakarékossághoz és vállalkozása energiahatékonyságának javításához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Első lépések: Mit kell tudnom?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Kezdés: Milyen előnyei vannak az energiahatékonyság növelésének?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Végezzen energiaauditot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Telepítsen intelligens mérőórát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Számítsa ki a készülékek energiafogyasztását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Fedezze fel a hatékonyabb energiafelhasználás lehetőségeit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Növelje berendezései energiahatékonyságát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Optimalizálja fűtési és hűtési rendszereit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Ösztönözze az energiatakarékos gyakorlatokat a munkavállalók körében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További források</a:t>
            </a: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58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lépés: Első lépések: Mit kell tudnom?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Mit kell tudnom az induláshoz?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58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lépés: Első lépések: Mit kell tudnom? </a:t>
            </a:r>
          </a:p>
          <a:p>
            <a:pPr latinLnBrk="0"/>
            <a:r>
              <a:rPr lang="en-GB" sz="1200" b="1" noProof="0" dirty="0">
                <a:latin typeface="Calibri"/>
                <a:ea typeface="Public Sans"/>
                <a:cs typeface="Public Sans"/>
                <a:sym typeface="Public Sans"/>
              </a:rPr>
              <a:t>Fontos megérteni, hogyan és mikor fogyasztunk energiát</a:t>
            </a:r>
            <a:r>
              <a:rPr lang="en-GB" sz="1200" noProof="0" dirty="0">
                <a:latin typeface="Calibri"/>
                <a:ea typeface="Public Sans"/>
                <a:cs typeface="Public Sans"/>
                <a:sym typeface="Public Sans"/>
              </a:rPr>
              <a:t>. Ez lehetővé teszi, hogy: </a:t>
            </a:r>
          </a:p>
          <a:p>
            <a:pPr latinLnBrk="0"/>
            <a:endParaRPr lang="en-GB" sz="1200" noProof="0" dirty="0">
              <a:solidFill>
                <a:srgbClr val="000066"/>
              </a:solidFill>
              <a:latin typeface="Public Sans"/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</a:rPr>
              <a:t>Megalapozott döntéseket </a:t>
            </a:r>
            <a:r>
              <a:rPr lang="en-GB" sz="1200" noProof="0" dirty="0">
                <a:solidFill>
                  <a:srgbClr val="2B2C30"/>
                </a:solidFill>
              </a:rPr>
              <a:t>hozni.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</a:rPr>
              <a:t>Meghatározni </a:t>
            </a:r>
            <a:r>
              <a:rPr lang="en-GB" sz="1200" dirty="0">
                <a:solidFill>
                  <a:srgbClr val="2B2C30"/>
                </a:solidFill>
              </a:rPr>
              <a:t>az energiafelhasználás </a:t>
            </a:r>
            <a:r>
              <a:rPr lang="en-GB" sz="1200" b="1" noProof="0" dirty="0">
                <a:solidFill>
                  <a:srgbClr val="2B2C30"/>
                </a:solidFill>
              </a:rPr>
              <a:t>mintáit</a:t>
            </a:r>
            <a:r>
              <a:rPr lang="en-GB" sz="1200" dirty="0">
                <a:solidFill>
                  <a:srgbClr val="2B2C30"/>
                </a:solidFill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</a:rPr>
              <a:t>Változtatásokat hajtson végre </a:t>
            </a:r>
            <a:r>
              <a:rPr lang="en-GB" sz="1200" noProof="0" dirty="0">
                <a:solidFill>
                  <a:srgbClr val="2B2C30"/>
                </a:solidFill>
              </a:rPr>
              <a:t>az energiafelhasználás optimalizálása érdekében. Ez </a:t>
            </a:r>
            <a:r>
              <a:rPr lang="en-GB" sz="1200" dirty="0">
                <a:solidFill>
                  <a:srgbClr val="2B2C30"/>
                </a:solidFill>
              </a:rPr>
              <a:t>javíthatja </a:t>
            </a:r>
            <a:r>
              <a:rPr lang="en-GB" sz="1200" noProof="0" dirty="0">
                <a:solidFill>
                  <a:srgbClr val="2B2C30"/>
                </a:solidFill>
              </a:rPr>
              <a:t>az energiahatékonyságot, csökkentheti a költségeket és hozzájárulhat a fenntarthatósági erőfeszítésekhez.</a:t>
            </a:r>
            <a:endParaRPr lang="en-GB" sz="1200" noProof="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Megérteni, mely berendezések fogyasztják a legtöbb energiát, és miért. Ezután prioritásokat</a:t>
            </a:r>
            <a:r>
              <a:rPr lang="en-GB" sz="1200" b="1" noProof="0" dirty="0">
                <a:solidFill>
                  <a:srgbClr val="2B2C30"/>
                </a:solidFill>
              </a:rPr>
              <a:t> állí</a:t>
            </a:r>
            <a:r>
              <a:rPr lang="en-GB" sz="1200" noProof="0" dirty="0">
                <a:solidFill>
                  <a:srgbClr val="2B2C30"/>
                </a:solidFill>
              </a:rPr>
              <a:t>that </a:t>
            </a:r>
            <a:r>
              <a:rPr lang="en-GB" sz="1200" b="1" noProof="0" dirty="0">
                <a:solidFill>
                  <a:srgbClr val="2B2C30"/>
                </a:solidFill>
              </a:rPr>
              <a:t>fel </a:t>
            </a:r>
            <a:r>
              <a:rPr lang="en-GB" sz="1200" noProof="0" dirty="0">
                <a:solidFill>
                  <a:srgbClr val="2B2C30"/>
                </a:solidFill>
              </a:rPr>
              <a:t>a legjelentősebb megtakarítások elérése érdekében.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28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lépés: Első lépések: Mit kell tudnom? </a:t>
            </a:r>
          </a:p>
          <a:p>
            <a:pPr latinLnBrk="0"/>
            <a:r>
              <a:rPr lang="en-US" sz="2200" b="1" dirty="0">
                <a:ea typeface="Public Sans"/>
                <a:cs typeface="Public Sans"/>
                <a:sym typeface="Public Sans"/>
              </a:rPr>
              <a:t>Hogyan tudom megérteni, hogyan és mikor fogyasztunk energiát?</a:t>
            </a:r>
          </a:p>
          <a:p>
            <a:pPr latinLnBrk="0"/>
            <a:endParaRPr lang="en-US" sz="2200" b="1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Határozza meg </a:t>
            </a:r>
            <a:r>
              <a:rPr lang="en-US" sz="2200" b="1" dirty="0">
                <a:solidFill>
                  <a:srgbClr val="2B2C30"/>
                </a:solidFill>
                <a:ea typeface="Public Sans"/>
                <a:cs typeface="Public Sans"/>
              </a:rPr>
              <a:t>az áramigényét.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Használ-e: </a:t>
            </a:r>
          </a:p>
          <a:p>
            <a:pPr latinLnBrk="0"/>
            <a:endParaRPr lang="en-US" sz="2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Energiaigényes berendezéseket? </a:t>
            </a: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Csúcsidőszaki vagy csúcsidőn kívüli villamos energiát?</a:t>
            </a: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Hatékony gyakorlatokat? </a:t>
            </a:r>
          </a:p>
          <a:p>
            <a:pPr marL="914400" lvl="1" indent="-457200" latinLnBrk="0">
              <a:buChar char="•"/>
            </a:pPr>
            <a:endParaRPr lang="en-US" sz="2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Olvassa el az Energy Trust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„Útmutató az energiahatékonysághoz a munkahelyen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”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című kiadványát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  <a:p>
            <a:br>
              <a:rPr lang="en-GB" dirty="0"/>
            </a:br>
            <a:r>
              <a:rPr lang="en-GB" dirty="0"/>
              <a:t>https://energysavingtrust.org.uk/a-guide-energy-efficiency-in-the-workplace/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06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1. lépés: Első lépések: Mit kell tudnom? </a:t>
            </a:r>
          </a:p>
          <a:p>
            <a:pPr latinLnBrk="0"/>
            <a:r>
              <a:rPr lang="en-GB" sz="1200" b="1" noProof="1"/>
              <a:t>Most, hogy már tudom, hogyan és mikor fogyasztunk energiát, milyen lehetőségeim vannak?</a:t>
            </a:r>
          </a:p>
          <a:p>
            <a:pPr latinLnBrk="0"/>
            <a:endParaRPr lang="en-GB" sz="1200" b="1" noProof="1">
              <a:solidFill>
                <a:srgbClr val="000066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Kis változtatások</a:t>
            </a:r>
            <a:r>
              <a:rPr lang="en-GB" sz="1200" noProof="1">
                <a:solidFill>
                  <a:srgbClr val="2B2C30"/>
                </a:solidFill>
              </a:rPr>
              <a:t>: például a nagy energiafogyasztású berendezések használata csúcsidőn kívül, energiahatékony készülékekre való átállás vagy a világítás optimalizálása.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Használjon intelligens digitális eszközöket és készülékeket: </a:t>
            </a:r>
            <a:r>
              <a:rPr lang="en-GB" sz="1200" noProof="1">
                <a:solidFill>
                  <a:srgbClr val="2B2C30"/>
                </a:solidFill>
              </a:rPr>
              <a:t>az energiafogyasztás és a költségek megértése és kezelése érdekében.</a:t>
            </a:r>
            <a:endParaRPr lang="en-GB" sz="1200" b="1" noProof="1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Gondolkodjon hosszabb távon: </a:t>
            </a:r>
            <a:r>
              <a:rPr lang="en-GB" sz="1200" noProof="1">
                <a:solidFill>
                  <a:srgbClr val="2B2C30"/>
                </a:solidFill>
              </a:rPr>
              <a:t>tervezze meg az átállást energiahatékonyabb infrastruktúrára, gépekre vagy épülettechnológiára.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  <a:ea typeface="Public Sans"/>
                <a:cs typeface="Public Sans"/>
              </a:rPr>
              <a:t>Fedezze fel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az eszközöket és a finanszírozási lehetőségeket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  <a:endParaRPr lang="en-US" sz="1200" dirty="0">
              <a:solidFill>
                <a:srgbClr val="2B2C30"/>
              </a:solidFill>
            </a:endParaRPr>
          </a:p>
          <a:p>
            <a:pPr latinLnBrk="0"/>
            <a:endParaRPr lang="en-GB" sz="1200" noProof="1">
              <a:solidFill>
                <a:srgbClr val="2B2C30"/>
              </a:solidFill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367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lépés: Első lépések: Milyen előnyei vannak az energiahatékonyság növelésének?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Milyen előnyei vannak az energiahatékonyság növelésének?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08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ED158A-2DDC-F327-3BFB-819778D72D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8" y="6210794"/>
            <a:ext cx="2098431" cy="439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6D0255-9895-7F03-5B3B-2B4541269C43}"/>
              </a:ext>
            </a:extLst>
          </p:cNvPr>
          <p:cNvSpPr txBox="1"/>
          <p:nvPr userDrawn="1"/>
        </p:nvSpPr>
        <p:spPr>
          <a:xfrm>
            <a:off x="2241449" y="6072366"/>
            <a:ext cx="534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projekt az Európai Unió Horizont kutatási és innovációs programjának (2021–2027) támogatásában részesült, a 101075596 számú támogatási megállapodás keretében. A jelen anyag tartalmáért kizárólag az Every1 projekt felelős, és az nem feltétlenül tükrözi az Európai Unió véleményét. A prezentáció </a:t>
            </a:r>
            <a:r>
              <a:rPr lang="hu-HU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 </a:t>
            </a:r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 alatt áll</a:t>
            </a:r>
            <a:r>
              <a:rPr lang="hu-HU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, </a:t>
            </a:r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hacsak másképp nem jelezzük. </a:t>
            </a:r>
            <a:endParaRPr lang="hu-HU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s://www.clustercollaboration.eu/content/conducting-energy-audi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hyperlink" Target="https://energysavingtrust.org.uk/advice/light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en.e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energy-system/energy-efficiency-and-demand/behavioural-chang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open.edu/openlearncreate/course/view.php?id=12165" TargetMode="External"/><Relationship Id="rId5" Type="http://schemas.openxmlformats.org/officeDocument/2006/relationships/hyperlink" Target="https://www.energysolutionsoxfordshire.org/the-benefits-of-energy-efficiency-improvements-for-smes/" TargetMode="External"/><Relationship Id="rId4" Type="http://schemas.openxmlformats.org/officeDocument/2006/relationships/hyperlink" Target="https://www.open.edu/openlearncreate/course/view.php?id=11914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aper-beside-macbook-669623/" TargetMode="External"/><Relationship Id="rId13" Type="http://schemas.openxmlformats.org/officeDocument/2006/relationships/hyperlink" Target="https://creativecommons.org/licenses/by-nc/2.0/" TargetMode="External"/><Relationship Id="rId3" Type="http://schemas.openxmlformats.org/officeDocument/2006/relationships/hyperlink" Target="https://energy.ec.europa.eu/topics/markets-and-consumers/actions-and-measures-energy-prices/coping-crisis_en" TargetMode="External"/><Relationship Id="rId7" Type="http://schemas.openxmlformats.org/officeDocument/2006/relationships/hyperlink" Target="https://creativecommons.org/licenses/by/2.0/" TargetMode="External"/><Relationship Id="rId12" Type="http://schemas.openxmlformats.org/officeDocument/2006/relationships/hyperlink" Target="https://www.flickr.com/photos/eeimagedatabase/29074367302/in/photolist-LicJsS-8UiEXj-91Jptx-5JXmW7-2jr5fFU-2gMdA6V-8UfzYF-2qR5sGT-eRkghU-eR8RHM-eR8T22-eRkfNf-bjCVWf-LsB7T6-2pCMkDr-boA4g9-JE4TEs-cVwy21-KCby9V-Sxkaaq-77Tjzg-2gVqUGe-SAZuR4-rRWxXm-pTEJYp-eRkhaY-eR8Qm8-aUPkhF-eR8MEg-eR8U7n-eR8Mgc-eR8UgD-eR8TNX-eRkit7-eR8UM2-eRkdhW-eR8UxV-eR8MVi-eRkbkW-eR8Rhi-eR8NyH-eR8Ua6-eRkeKQ-eRkcsN-eRkbHC-eR8Snr-eRkc8Y-eR8RG8-eR8R9H-eR8MmK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s://creativecommons.org/licenses/by-sa/2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-sa/4.0/deed.en" TargetMode="External"/><Relationship Id="rId15" Type="http://schemas.openxmlformats.org/officeDocument/2006/relationships/hyperlink" Target="https://www.flickr.com/photos/mariaeklind/32472064427/in/photolist-7yo95R-6zJfXC-H84vh-2n69ti7-d6Yz9Q-RtrPrM-2jqL3GS-7xWaQa-kXBmWn-kXBXhz-58NZuY-pnfVzt-nRtG89-oiuvga-oxXdC9-o8T6iY-oiusQi-ozHjB4-oxXfyd-5j7bri-8kwm1-6qZEUX-pBcHqh-6VvJKf-f72Po1-nRtGqU-ozZ9zc-7S5Jde-7S93Lu-nRtGCN-7S5Dzv-iT5Zke-7S5A3D-yobneo-p6RXLB-nEWHAt-3aBQVZ-2gbrw8J-4GTzLZ-2e5yV9a-extpL4-iT5HUM-NmSa1R-rfvaQk-nRtSbV-BEhPJ-mwbue-iT9BGE-iT9BG9-iT9C2h" TargetMode="External"/><Relationship Id="rId10" Type="http://schemas.openxmlformats.org/officeDocument/2006/relationships/hyperlink" Target="https://www.flickr.com/photos/scousesmurf/48866779103/in/photolist-2hsc1Wc-2mh5Gzq-9LdVCR-XiqhWD-iQhzgD-R5ZroX-dMxaei-dMCHMQ-dMCHQY-dMCHVE-2odNQXs-2iNZNpe-qBnWDs-bVgkkg-ccCSfG-ccCRTA-qFYRWS-ccCznb-bVgBKX-bVgBYR-ccCS2S-c93AeJ-ccCzAu-bVgJBF-2noNRuy-2qvoeVy-CSqrPf-GBPCq5-2kwMd5N-5tWKPt-5xktSz-UQV3vH-2o83Qd1-8cZ7Kd-bBLxQW-6g8S7U-2n4a4yx-eXKi6t-Rcb4Kz-22wQi2Q-bQFeHa-tZBtK4-esPM9-Cf9DP3-ufqQo2-9mEpz9-fDmkQA-2oqkmmw-PUHhBy-2gxHPpD" TargetMode="External"/><Relationship Id="rId4" Type="http://schemas.openxmlformats.org/officeDocument/2006/relationships/hyperlink" Target="https://commission.europa.eu/legal-notice_en#copyright-notice" TargetMode="External"/><Relationship Id="rId9" Type="http://schemas.openxmlformats.org/officeDocument/2006/relationships/hyperlink" Target="https://www.pexels.com/photo/black-plugs-3639030/" TargetMode="External"/><Relationship Id="rId14" Type="http://schemas.openxmlformats.org/officeDocument/2006/relationships/hyperlink" Target="https://www.flickr.com/photos/slipstreamjc/22794277551/in/photolist-AJfCzn-7mT4DT-R7wKqu-cC6oiy-7W4gow-gmYJwM-6w7g3F-qAjXWj-2pfYF4k-2oNHiCR-bTBbce-a6jPMv-aqkJVj-xaL5dn-a1TLHC-a1U7xS-xaC5ew-hyF5tg-8ie6B4-2o9NixH-xQ3afm-y8jusi-y8jucZ-a6dYsf-8fMgip-2njukF1-xQ8Mma-2jkQ6kj-dvKmUs-97Qgvy-rbxQsk-2ipPQ9V-udG1Ge-Hyuxgs-2qKquHU-ypJpaN-9gXp7o-6CD6VX-udG1GK-ypJcE3-ypH9ZN-xKrXu4-8eCZsP-Heohc7-8eGhdd-5h8EZZ-ec11jL-ypHr6f-ypHpXo-ypHes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daphnedepasse/7709681882/in/photolist-cKh8PG-78Qdn4-gnrrg9-rjWPCL-99sMQ3-xAmFK-g21cY-8XT5Pn-cE5nzG-fMX7Cx-uQLYEy-7eLP72-G253-gPN9Ze-gTvtz8-F8qLuF-211zofh-HKM1WN-29vT4T2-fNCE7w-8XaLiK-fYo85q-5TXCDk-Lh58MG-6qCxTy-5TXCsp-2acaSSH-72ABpK-uoQwN9-8DX19A-2SfqyR-9dvUnR-28xgvCb-3RFkS-26MiHqs-5p6Eb5-9m4cYA-6rVDvS-6FNE9J-6fHuN7-2XZUvt-CcHuzc-26MiETd-aRw1V8-4D9c4d-rQjess-2gHQ8q2-2m7s8UJ-2qAt3jS-pRrz1M" TargetMode="External"/><Relationship Id="rId3" Type="http://schemas.openxmlformats.org/officeDocument/2006/relationships/hyperlink" Target="https://www.flickr.com/photos/kaibara/42329714010/" TargetMode="External"/><Relationship Id="rId7" Type="http://schemas.openxmlformats.org/officeDocument/2006/relationships/hyperlink" Target="https://www.flickr.com/photos/morberg/3450849164/in/photolist-6fWveo-Z851TQ-qfqJDQ-e727RZ-bk8Ybx-dRe6ky-Ah7pA-oLGPMv-2ewoEna-Foevuj-jRjvTC-a4vVqZ-2e66LA-3vmk8Q-TrqQ6-akJjKs-brRE9m-5PTnCf-6jcGT-29Aq7Tu-KkKY1x-mEUjy-7Ry9HZ-yLx3F-21Sk2Q2-8mDE1-4tYs16-v1ZWz-mRgGyp-5Bpxi5-Trr6F-ZitVjd-9Sbt57-RzSgQW-eA3T3B-5mWAzv-4tnsPt-5BkkoD-rMbFA-6bagS-i1dfkX-68ZsmT-5nTtxt-2eaeXk2-5BkiSg-5VChd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2.0/" TargetMode="External"/><Relationship Id="rId5" Type="http://schemas.openxmlformats.org/officeDocument/2006/relationships/hyperlink" Target="https://www.flickr.com/photos/eltpics/15181625162/in/photolist-59wVeJ-p8xNeY-pPMX-Lrcg5R-7bwTK-bNZWwx-7MKELK-gsxYB-dofFAu-ce6EGQ-9A8uFb-a7gJ5B-ScPHYn-a6GPmL-7Kg9Gi-b4h6uT-5pJL16-4k9oQo-37iJVd-5Wtibx-662Gp4-5Sp1bk-3BnzX-iyQwg-8bQ6sB-5AZeky-4vS4zf-62tZmu-8kYzNr-adiCH-37ZYg-6Dbfwp-dT1Mi-d8auf9-NUYaC-fAnwmJ-dho5p-tMaNet-ivLpcC-8Qnk8q-33kVn-4k5gTu-52f9n1-dvQ3LN-4dcQx8-XjgC-eYgdRR-AdNAF-53ZdGY-8bTkpU" TargetMode="External"/><Relationship Id="rId10" Type="http://schemas.openxmlformats.org/officeDocument/2006/relationships/hyperlink" Target="https://www.torus.co/learn/what-are-the-cost-benefits-of-energy-efficiency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energysolutionsoxfordshire.org/the-benefits-of-energy-efficiency-improvements-for-sme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-guide-energy-efficiency-in-the-workplac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E0A9-143B-6D30-4111-A181D27A16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121" y="1076750"/>
            <a:ext cx="6144491" cy="2449206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hu-HU" sz="5200" noProof="1">
                <a:cs typeface="Arial" panose="020B0604020202020204" pitchFamily="34" charset="0"/>
              </a:rPr>
              <a:t>Energiatakarékosság és vállalkozása energiahatékonyságának növelése:</a:t>
            </a:r>
            <a:br>
              <a:rPr lang="hu-HU" noProof="1">
                <a:cs typeface="Arial" panose="020B0604020202020204" pitchFamily="34" charset="0"/>
              </a:rPr>
            </a:br>
            <a:endParaRPr lang="hu-HU" noProof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000D0-78FC-4E0F-A8E7-47504CE32604}"/>
              </a:ext>
            </a:extLst>
          </p:cNvPr>
          <p:cNvSpPr txBox="1"/>
          <p:nvPr/>
        </p:nvSpPr>
        <p:spPr>
          <a:xfrm>
            <a:off x="815121" y="4075421"/>
            <a:ext cx="5502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altLang="ko-KR" sz="3200" dirty="0">
                <a:solidFill>
                  <a:schemeClr val="tx2"/>
                </a:solidFill>
                <a:cs typeface="Arial" panose="020B0604020202020204" pitchFamily="34" charset="0"/>
              </a:rPr>
              <a:t>10 egyszerű lépés kis- és középvállalkozások számára</a:t>
            </a:r>
            <a:endParaRPr lang="ko-KR" altLang="en-US" sz="3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1A4E8-9EBB-75E0-9296-B13F17848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29" y="2017643"/>
            <a:ext cx="4526071" cy="30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AD53B-0AFB-96DD-0E94-D10E707DA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94EBC-FF78-9503-318D-B43BFAD755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218" y="60065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lépés: Első lépések: Az energiahatékonyság előnyei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D8844-2B4C-B11F-71C8-B3C2B0231C0C}"/>
              </a:ext>
            </a:extLst>
          </p:cNvPr>
          <p:cNvSpPr txBox="1"/>
          <p:nvPr/>
        </p:nvSpPr>
        <p:spPr>
          <a:xfrm>
            <a:off x="5135325" y="2446424"/>
            <a:ext cx="647995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rtl="0" latinLnBrk="0">
              <a:buNone/>
            </a:pPr>
            <a:r>
              <a:rPr lang="en-US" sz="2800" b="1" dirty="0">
                <a:ea typeface="Public Sans"/>
                <a:cs typeface="Public Sans"/>
                <a:sym typeface="Public Sans"/>
              </a:rPr>
              <a:t>Energiatakarékos megoldások és technológiák alkalmazásával:</a:t>
            </a:r>
          </a:p>
          <a:p>
            <a:pPr marL="0" marR="0" lvl="0" indent="0" algn="l" rtl="0" latinLnBrk="0">
              <a:buNone/>
            </a:pPr>
            <a:endParaRPr lang="en-GB" sz="28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Kevesebb energia felhasználásával pénzt takaríthat meg.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</a:rPr>
              <a:t>Csökkentheti az energia pazarlást és alacsonyabb számlákat kaphat.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Hozzájárulhat egy fenntarthatóbb társadalom és jövő megteremtéséhez.</a:t>
            </a:r>
          </a:p>
          <a:p>
            <a:pPr latinLnBrk="0"/>
            <a:endParaRPr lang="en-US" sz="2800" dirty="0">
              <a:ea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2BACA9-3B2F-27D9-3E46-F9EA68DE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3" y="2708631"/>
            <a:ext cx="4577895" cy="34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C879-CE4F-D5D9-E1FE-1BF3718AC1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lépés: Energiaaudit elvégzése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244241"/>
            <a:ext cx="1042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Hogyan végezzen energiaauditot?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4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4C9DB7-8791-732A-65C2-2A53BCB5C6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lépés: Mi az energiaaudit?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3194137" y="2157738"/>
            <a:ext cx="84425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>
                <a:ea typeface="Public Sans"/>
                <a:sym typeface="Public Sans"/>
              </a:rPr>
              <a:t>„Az energiaauditok bizonyítottan átlagosan 18%-os megtakarítást eredményeznek a teljes energiafelhasználásból.” </a:t>
            </a:r>
            <a:r>
              <a:rPr lang="en-US" sz="2000" dirty="0">
                <a:ea typeface="Public Sans"/>
                <a:sym typeface="Public Sans"/>
              </a:rPr>
              <a:t>(</a:t>
            </a:r>
            <a:r>
              <a:rPr lang="en-US" sz="2000" dirty="0">
                <a:ea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Európai Bizottság</a:t>
            </a:r>
            <a:r>
              <a:rPr lang="en-US" sz="2000" dirty="0">
                <a:ea typeface="Public Sans"/>
                <a:sym typeface="Public Sans"/>
              </a:rPr>
              <a:t>) </a:t>
            </a:r>
            <a:endParaRPr lang="en-US" sz="2000" b="1" dirty="0">
              <a:solidFill>
                <a:srgbClr val="000066"/>
              </a:solidFill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Az energiaaudit a kkv energiafelhasználásának átfogó értékelése.</a:t>
            </a: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Az energiaauditokat belsőleg vagy külső szolgáltató bevonásával lehet elvégezni.</a:t>
            </a:r>
            <a:endParaRPr lang="en-US" sz="20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Az energiaaudit azonosítja a nem hatékony gyakorlatokat, az energiaigényes berendezéseket és a fejlesztésre szoruló területeket.</a:t>
            </a:r>
            <a:endParaRPr lang="en-US" sz="20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Az auditorok azonosíthatják a korszerűsítésre szoruló berendezéseket, a nem hatékony működési gyakorlatokat, vagy javasolhatnak energiatakarékos technológiákat.</a:t>
            </a:r>
          </a:p>
          <a:p>
            <a:pPr latinLnBrk="0"/>
            <a:r>
              <a:rPr lang="en-US" sz="2000" dirty="0">
                <a:sym typeface="Public Sans"/>
              </a:rPr>
              <a:t>További információk </a:t>
            </a:r>
            <a:r>
              <a:rPr lang="en-US" sz="2000" dirty="0">
                <a:sym typeface="Public Sans"/>
                <a:hlinkClick r:id="rId4"/>
              </a:rPr>
              <a:t>az energiaaudit elvégzéséről</a:t>
            </a:r>
            <a:r>
              <a:rPr lang="en-US" sz="2000" dirty="0">
                <a:sym typeface="Public Sans"/>
              </a:rPr>
              <a:t>.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47352-EFFA-54B0-8A6D-5126C04AB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1" y="3429000"/>
            <a:ext cx="2835476" cy="18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9F80-C614-7C45-6DFD-076C4089A1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lépés: Intelligens mérőóra telepítése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Milyen előnyei vannak az intelligens mérőórának?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1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C49B-67DC-C735-0511-755CAA1CE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lépés: Intelligens mérőórák telepítése: mire képesek?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518163" y="2433280"/>
            <a:ext cx="9359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b="1" dirty="0"/>
              <a:t>„Az intelligens mérőeszközök és vezérlők, ha az energiafelhasználás azonosítására és kezelésére használják őket, akár 40%-kal is csökkenthetik az energiafelhasználást.”</a:t>
            </a:r>
          </a:p>
          <a:p>
            <a:pPr latinLnBrk="0"/>
            <a:r>
              <a:rPr lang="en-US" sz="2400" dirty="0"/>
              <a:t>(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Európai Bizottság</a:t>
            </a:r>
            <a:r>
              <a:rPr lang="en-US" sz="2400" dirty="0"/>
              <a:t>)</a:t>
            </a:r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  <a:ea typeface="Public Sans"/>
              </a:rPr>
              <a:t>Az intelligens mérőórák valós idejű adatokat nyújtanak az áramfogyasztásról, segítve az áramfelhasználás tendenciáinak és mintáinak azonosítását. Ezek az adatok segítenek meghatározni azokat a területeket, ahol a fogyasztás váratlanul megugrik, vagy ahol a csúcsidőn kívül is használhatók a készülékek a költségek csökkentése érdekében.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0EAF1-938C-C95F-E36F-05FCE56B3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" y="3118980"/>
            <a:ext cx="2211339" cy="22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236B2-56D8-0C1A-9A53-5BBDA775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3B28-B1B6-BF26-7067-554BE97EDA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lépés: Intelligens mérőóra telepítése: a funkciók megértése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60903-6258-7299-0868-9637F35395F3}"/>
              </a:ext>
            </a:extLst>
          </p:cNvPr>
          <p:cNvSpPr txBox="1"/>
          <p:nvPr/>
        </p:nvSpPr>
        <p:spPr>
          <a:xfrm>
            <a:off x="2455101" y="2654988"/>
            <a:ext cx="9359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en-US" sz="2400" dirty="0"/>
              <a:t>Számos közüzemi vállalat kínál </a:t>
            </a:r>
            <a:r>
              <a:rPr lang="en-US" sz="2400" b="1" dirty="0"/>
              <a:t>használati idő alapú árazást</a:t>
            </a:r>
            <a:r>
              <a:rPr lang="en-US" sz="2400" dirty="0"/>
              <a:t>, amelynek keretében az áram ára a napszaktól függően változik. </a:t>
            </a:r>
          </a:p>
          <a:p>
            <a:pPr latinLnBrk="0" hangingPunct="0"/>
            <a:endParaRPr lang="en-GB" sz="2400" dirty="0"/>
          </a:p>
          <a:p>
            <a:pPr latinLnBrk="0" hangingPunct="0"/>
            <a:r>
              <a:rPr lang="en-US" sz="2400" dirty="0"/>
              <a:t>A csúcsidőszakokban a megnövekedett kereslet miatt magasabbak a tarifák, míg a csúcsidőn kívül alacsonyabbak. </a:t>
            </a:r>
          </a:p>
          <a:p>
            <a:pPr latinLnBrk="0" hangingPunct="0"/>
            <a:endParaRPr lang="en-US" sz="2400" dirty="0"/>
          </a:p>
          <a:p>
            <a:pPr latinLnBrk="0" hangingPunct="0"/>
            <a:r>
              <a:rPr lang="en-US" sz="2400" dirty="0"/>
              <a:t>Ha megismeri kis- és középvállalkozása energiafogyasztási szokásait ezekben az órákban, akkor az energiaigényes feladatokat (pl. elektromos járművek töltése) áthelyezheti az alacsonyabb költségű időszakokra.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AC025-FF3E-4E42-725D-ABF3DDD0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" y="3118980"/>
            <a:ext cx="2211339" cy="22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8A35-8C54-CAEA-8C0C-6984408E50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lépés: Számítsa ki a készülékek energiafogyasztását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Hogyan számolhatom ki az egyes készülékek energiafogyasztását?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6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BE7B-D6F0-A70E-6B80-4287767EBF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lépés: A készülékek energiafelhasználásának kiszámítása: hogyan kell hozzáállni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4659682" y="2267629"/>
            <a:ext cx="71548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noProof="1">
                <a:solidFill>
                  <a:srgbClr val="2B2C30"/>
                </a:solidFill>
              </a:rPr>
              <a:t>Ha kis- és középvállalkozása gyártással vagy termeléssel foglalkozik, az energiafelhasználás inkább a gépekre és szerszámokra koncentrálódik. </a:t>
            </a:r>
          </a:p>
          <a:p>
            <a:pPr latinLnBrk="0"/>
            <a:r>
              <a:rPr lang="en-GB" sz="2000" noProof="1">
                <a:solidFill>
                  <a:srgbClr val="2B2C30"/>
                </a:solidFill>
              </a:rPr>
              <a:t>Az irodai tevékenységet végző kkv-k esetében a világítás, a fűtés/hűtés és az elektronikus eszközök okozhatják a magasabb energiafogyasztást.</a:t>
            </a:r>
          </a:p>
          <a:p>
            <a:pPr latinLnBrk="0"/>
            <a:r>
              <a:rPr lang="en-GB" sz="2000" noProof="1">
                <a:solidFill>
                  <a:srgbClr val="2B2C30"/>
                </a:solidFill>
              </a:rPr>
              <a:t>A készülékek közötti különbségtétel segíthet abban, hogy az energiagazdálkodás optimalizálásának legnagyobb potenciállal rendelkező területekre összpontosítson.</a:t>
            </a:r>
          </a:p>
          <a:p>
            <a:pPr latinLnBrk="0"/>
            <a:r>
              <a:rPr lang="en-GB" sz="2000" noProof="1">
                <a:solidFill>
                  <a:srgbClr val="2B2C30"/>
                </a:solidFill>
              </a:rPr>
              <a:t>(Hordozható) csatlakoztatható energiafogyasztásmérőkkel figyelemmel kísérheti az egyes készüléktípusok áramfogyasztását.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D1909-1C6F-5D9C-609E-4C6046995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0" y="2883851"/>
            <a:ext cx="4385088" cy="29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1970-A907-8C6F-86EB-ED4354EA29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6. lépés: Fedezze fel a hatékonyabb energiafelhasználás lehetőségeit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Milyen gyakorlati lépéseket tehetek az energia hatékonyabb felhasználása érdekében?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36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7CEC-3264-4868-18FB-B80167635F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6. lépés: Hatékonyabb energiafelhasználás: pénzmegtakarítás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3029845" y="2530169"/>
            <a:ext cx="88769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/>
              <a:t>„Egy átlagos kisvállalkozás akár 30%-kal is csökkentheti energiaszámláját, ha megfelelő takarítási és karbantartási intézkedéseket vezet be…” </a:t>
            </a:r>
            <a:r>
              <a:rPr lang="en-US" sz="2000" dirty="0"/>
              <a:t>(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Európai Bizottság</a:t>
            </a:r>
            <a:r>
              <a:rPr lang="en-US" sz="2000" dirty="0"/>
              <a:t>)</a:t>
            </a:r>
          </a:p>
          <a:p>
            <a:pPr marL="457200" indent="-457200" latinLnBrk="0">
              <a:buChar char="•"/>
            </a:pPr>
            <a:r>
              <a:rPr lang="en-US" sz="2000" b="1" dirty="0">
                <a:solidFill>
                  <a:srgbClr val="2B2C30"/>
                </a:solidFill>
              </a:rPr>
              <a:t>A LED-es lámpák</a:t>
            </a:r>
            <a:r>
              <a:rPr lang="en-US" sz="2000" dirty="0">
                <a:solidFill>
                  <a:srgbClr val="2B2C30"/>
                </a:solidFill>
              </a:rPr>
              <a:t> 80%-kal kevesebb energiát fogyasztanak a halogén izzókhoz képest, és 20-szor hosszabb élettartammal rendelkeznek (Forrás: </a:t>
            </a:r>
            <a:r>
              <a:rPr lang="en-US" sz="2000" dirty="0">
                <a:solidFill>
                  <a:srgbClr val="2B2C30"/>
                </a:solidFill>
                <a:hlinkClick r:id="rId4"/>
              </a:rPr>
              <a:t>Energy Saving Trust</a:t>
            </a:r>
            <a:r>
              <a:rPr lang="en-US" sz="2000" dirty="0">
                <a:solidFill>
                  <a:srgbClr val="2B2C30"/>
                </a:solidFill>
              </a:rPr>
              <a:t>)</a:t>
            </a:r>
          </a:p>
          <a:p>
            <a:pPr marL="457200" indent="-457200" latinLnBrk="0">
              <a:buChar char="•"/>
            </a:pPr>
            <a:r>
              <a:rPr lang="en-US" sz="2000" b="1" dirty="0">
                <a:solidFill>
                  <a:srgbClr val="2B2C30"/>
                </a:solidFill>
              </a:rPr>
              <a:t>A motoros rendszerek </a:t>
            </a:r>
            <a:r>
              <a:rPr lang="en-US" sz="2000" dirty="0">
                <a:solidFill>
                  <a:srgbClr val="2B2C30"/>
                </a:solidFill>
              </a:rPr>
              <a:t>energiahatékonyságának javításával minden befektetett euró után legalább 7 euró megtakarítás érhető el a berendezés élettartama alatt.</a:t>
            </a:r>
          </a:p>
          <a:p>
            <a:pPr marL="457200" indent="-457200" latinLnBrk="0">
              <a:buChar char="•"/>
            </a:pPr>
            <a:r>
              <a:rPr lang="en-US" sz="2000" b="1" dirty="0">
                <a:solidFill>
                  <a:srgbClr val="2B2C30"/>
                </a:solidFill>
              </a:rPr>
              <a:t>Az</a:t>
            </a:r>
            <a:r>
              <a:rPr lang="en-US" sz="2000" dirty="0">
                <a:solidFill>
                  <a:srgbClr val="2B2C30"/>
                </a:solidFill>
              </a:rPr>
              <a:t> energiahatékony </a:t>
            </a:r>
            <a:r>
              <a:rPr lang="en-US" sz="2000" b="1" dirty="0">
                <a:solidFill>
                  <a:srgbClr val="2B2C30"/>
                </a:solidFill>
              </a:rPr>
              <a:t>hőszivattyúk </a:t>
            </a:r>
            <a:r>
              <a:rPr lang="en-US" sz="2000" dirty="0">
                <a:solidFill>
                  <a:srgbClr val="2B2C30"/>
                </a:solidFill>
              </a:rPr>
              <a:t>gyakran helyettesíthetik a hagyományos fosszilis tüzelőanyaggal működő kazánokat, ami több mint négyszeresére növelheti az energiahatékonyságot.</a:t>
            </a:r>
            <a:r>
              <a:rPr lang="en-US" sz="2000" dirty="0"/>
              <a:t> </a:t>
            </a:r>
            <a:endParaRPr lang="en-US" sz="2000" dirty="0">
              <a:solidFill>
                <a:srgbClr val="2B2C30"/>
              </a:solidFill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</a:rPr>
              <a:t>					Források: </a:t>
            </a:r>
            <a:r>
              <a:rPr lang="en-US" sz="2000" dirty="0">
                <a:solidFill>
                  <a:srgbClr val="2B2C30"/>
                </a:solidFill>
                <a:hlinkClick r:id="rId3"/>
              </a:rPr>
              <a:t>Európai Bizottság</a:t>
            </a:r>
            <a:endParaRPr lang="en-US" sz="2000" dirty="0">
              <a:solidFill>
                <a:srgbClr val="2B2C3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C08F5-6A51-2FA1-2022-FFEE80432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" y="3429000"/>
            <a:ext cx="296779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50141F-93B1-960B-8E42-66110792B2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noProof="1">
                <a:solidFill>
                  <a:schemeClr val="bg1"/>
                </a:solidFill>
              </a:rPr>
              <a:t>Bevezetés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313130" y="479719"/>
            <a:ext cx="76659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Minden vállalkozás számos olyan berendezést használ, amely elektromos áramot igényel – legyen szó világításról, számítógépekről, gépekről vagy légkondicionáló rendszerekről. </a:t>
            </a:r>
            <a:r>
              <a:rPr lang="en-GB" sz="2400" dirty="0">
                <a:solidFill>
                  <a:srgbClr val="2B2C30"/>
                </a:solidFill>
              </a:rPr>
              <a:t>A kis- és középvállalkozások (</a:t>
            </a:r>
            <a:r>
              <a:rPr lang="en-US" sz="2400" dirty="0">
                <a:solidFill>
                  <a:srgbClr val="2B2C30"/>
                </a:solidFill>
              </a:rPr>
              <a:t>KKV-k) esetében az áramköltségek jelentősen megterhelhetik a működési költségvetést, és a nem hatékony fogyasztás negatívan befolyásolhatja mind a jövedelmezőséget, mind az erőforrás-gazdálkodást.</a:t>
            </a:r>
            <a:endParaRPr lang="en-GB" sz="2400" dirty="0">
              <a:solidFill>
                <a:srgbClr val="2B2C30"/>
              </a:solidFill>
            </a:endParaRPr>
          </a:p>
          <a:p>
            <a:pPr latinLnBrk="0"/>
            <a:endParaRPr lang="en-GB" sz="2400" dirty="0">
              <a:solidFill>
                <a:srgbClr val="2B2C30"/>
              </a:solidFill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</a:rPr>
              <a:t>Ha kkv-t vezet, felmerülhet Önben a kérdés, hogy milyen technológiák vagy tevékenységek segíthetnek az energiatakarékosságban. A legfontosabb szempont a költség és az, hogy hova érdemes befektetni a vállalkozás hatékonyságának növelése érdekében. </a:t>
            </a:r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1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DEE93-CF66-009F-729E-D57F59943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E861B8-008F-5D99-45E1-AACF8FCBD5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6. lépés: Hatékonyabb energiafelhasználás: energiatakarékosság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DAB94-8235-F004-0337-1E0242C43580}"/>
              </a:ext>
            </a:extLst>
          </p:cNvPr>
          <p:cNvSpPr txBox="1"/>
          <p:nvPr/>
        </p:nvSpPr>
        <p:spPr>
          <a:xfrm>
            <a:off x="3172557" y="2687133"/>
            <a:ext cx="86356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A</a:t>
            </a:r>
            <a:r>
              <a:rPr lang="en-US" sz="2000" b="1" dirty="0">
                <a:solidFill>
                  <a:srgbClr val="2B2C30"/>
                </a:solidFill>
              </a:rPr>
              <a:t> fűtési </a:t>
            </a:r>
            <a:r>
              <a:rPr lang="en-US" sz="2000" dirty="0">
                <a:solidFill>
                  <a:srgbClr val="2B2C30"/>
                </a:solidFill>
              </a:rPr>
              <a:t>költségek minden 1 Celsius-fokos emelkedésnél 8%-kal nőnek. Az intelligens programozható termosztátok 5–15%-os megtakarítást eredményezhetnek a fűtési költségekben.</a:t>
            </a:r>
          </a:p>
          <a:p>
            <a:pPr marL="457200" indent="-457200" latinLnBrk="0">
              <a:buChar char="•"/>
            </a:pPr>
            <a:r>
              <a:rPr lang="en-US" sz="2000" b="1" dirty="0">
                <a:solidFill>
                  <a:srgbClr val="2B2C30"/>
                </a:solidFill>
              </a:rPr>
              <a:t>A világítás </a:t>
            </a:r>
            <a:r>
              <a:rPr lang="en-US" sz="2000" dirty="0">
                <a:solidFill>
                  <a:srgbClr val="2B2C30"/>
                </a:solidFill>
              </a:rPr>
              <a:t>az épület energiafogyasztásának akár 40%-át is kiteheti. A világítás vezérlésének használata több mint 1/3-kal csökkenti az energiafogyasztást.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A csővezetékek</a:t>
            </a:r>
            <a:r>
              <a:rPr lang="en-US" sz="2000" b="1" dirty="0">
                <a:solidFill>
                  <a:srgbClr val="2B2C30"/>
                </a:solidFill>
              </a:rPr>
              <a:t> szigetelése </a:t>
            </a:r>
            <a:r>
              <a:rPr lang="en-US" sz="2000" dirty="0">
                <a:solidFill>
                  <a:srgbClr val="2B2C30"/>
                </a:solidFill>
              </a:rPr>
              <a:t>több mint 75%-kal csökkenti az energiaveszteséget. </a:t>
            </a:r>
          </a:p>
          <a:p>
            <a:pPr marL="457200" indent="-457200" latinLnBrk="0">
              <a:buFontTx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A kompresszor terhelésének megfelelő méretezésével és </a:t>
            </a:r>
            <a:r>
              <a:rPr lang="en-US" sz="2000" b="1" dirty="0">
                <a:solidFill>
                  <a:srgbClr val="2B2C30"/>
                </a:solidFill>
              </a:rPr>
              <a:t>a sűrített levegő rendszerek</a:t>
            </a:r>
            <a:r>
              <a:rPr lang="en-US" sz="2000" dirty="0">
                <a:solidFill>
                  <a:srgbClr val="2B2C30"/>
                </a:solidFill>
              </a:rPr>
              <a:t> megfelelő modelljének kiválasztásával az energiafogyasztás több mint 1/3-ával csökkenthető.</a:t>
            </a:r>
          </a:p>
          <a:p>
            <a:pPr latinLnBrk="0"/>
            <a:r>
              <a:rPr lang="en-US" sz="2000" dirty="0">
                <a:solidFill>
                  <a:srgbClr val="2B2C30"/>
                </a:solidFill>
              </a:rPr>
              <a:t>					Források: </a:t>
            </a:r>
            <a:r>
              <a:rPr lang="en-US" sz="2000" dirty="0">
                <a:solidFill>
                  <a:srgbClr val="2B2C30"/>
                </a:solidFill>
                <a:hlinkClick r:id="rId3"/>
              </a:rPr>
              <a:t>Európai Bizottság</a:t>
            </a:r>
            <a:endParaRPr lang="en-US" sz="2000" dirty="0">
              <a:solidFill>
                <a:srgbClr val="2B2C3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418ED-256C-20C5-FB42-D0427EC9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" y="3429000"/>
            <a:ext cx="296779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A940-A1E4-3671-AF1B-623196CEF0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lépés: Növelje berendezései energiahatékonyságát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Hogyan növelhetem berendezéseink energiahatékonyságát?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72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74DF-3C02-EE32-F4ED-907FBA11C4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993582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lépés: Növelje berendezései energiahatékonyságát: hogyan ellenőrizze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4722312" y="2539205"/>
            <a:ext cx="6951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Azonosítsa az elavult, </a:t>
            </a:r>
            <a:r>
              <a:rPr lang="en-GB" sz="2000" dirty="0" err="1"/>
              <a:t>energiahatékonytalan</a:t>
            </a:r>
            <a:r>
              <a:rPr lang="en-US" sz="2000" dirty="0">
                <a:solidFill>
                  <a:srgbClr val="2B2C30"/>
                </a:solidFill>
                <a:ea typeface="Public Sans"/>
              </a:rPr>
              <a:t> berendezéseket. Például a régebbi világítási rendszerek, légkondicionáló berendezések és gépek sokkal több energiát fogyasztanak, mint az újabb, energiahatékony modellek. 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Cserélje ki, javítsa meg vagy cserélje le hatékonyabb alternatívákra. Például használhat </a:t>
            </a:r>
            <a:r>
              <a:rPr lang="en-US" sz="2000" dirty="0">
                <a:solidFill>
                  <a:srgbClr val="2B2C30"/>
                </a:solidFill>
              </a:rPr>
              <a:t>mozgásérzékelőt a világításhoz</a:t>
            </a:r>
            <a:r>
              <a:rPr lang="en-US" sz="2000" dirty="0">
                <a:solidFill>
                  <a:srgbClr val="2B2C30"/>
                </a:solidFill>
                <a:ea typeface="Public Sans"/>
              </a:rPr>
              <a:t>,</a:t>
            </a:r>
            <a:r>
              <a:rPr lang="en-US" sz="2000" dirty="0">
                <a:solidFill>
                  <a:srgbClr val="2B2C30"/>
                </a:solidFill>
              </a:rPr>
              <a:t> vagy gondoskodhat arról, hogy a berendezések egy bizonyos idő után energiatakarékos üzemmódba kapcsoljanak.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Használja </a:t>
            </a:r>
            <a:r>
              <a:rPr lang="en-US" sz="2000" dirty="0">
                <a:solidFill>
                  <a:srgbClr val="2B2C30"/>
                </a:solidFill>
                <a:hlinkClick r:id="rId3"/>
              </a:rPr>
              <a:t>a Topten.eu - Európa legjobb termékei weboldalt, </a:t>
            </a:r>
            <a:r>
              <a:rPr lang="en-US" sz="2000" dirty="0">
                <a:solidFill>
                  <a:srgbClr val="2B2C30"/>
                </a:solidFill>
              </a:rPr>
              <a:t>hogy összehasonlítsa jelenlegi berendezéseit más elérhető megoldásokkal.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16563-FDEF-FB73-C9A0-A8E4A4501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" y="2688903"/>
            <a:ext cx="4237973" cy="31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241DE-795D-C567-C47E-E5BC41B9D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B6D9-EB85-F536-8A2F-DF74902AB7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lépés: Optimalizálja fűtési és hűtési rendszereit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81217-758C-DEC5-979B-FB6AA3B244DC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Hogyan optimalizálhatom fűtési és hűtési rendszereinket?</a:t>
            </a:r>
            <a:endParaRPr lang="en-GB" sz="40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22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52211-C47C-944B-9A38-CF3AD09FD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ADE57-0F24-6DE8-030F-5C11D17197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lépés: Fűtési és hűtési rendszerek optimalizálása: gyakorlati tippek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D2B15-797D-A347-3C71-3D31DAA7DB47}"/>
              </a:ext>
            </a:extLst>
          </p:cNvPr>
          <p:cNvSpPr txBox="1"/>
          <p:nvPr/>
        </p:nvSpPr>
        <p:spPr>
          <a:xfrm>
            <a:off x="5523978" y="2414790"/>
            <a:ext cx="61377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A fűtési és hűtési rendszerek a legtöbb kkv legnagyobb energiafogyasztói közé tartoznak. 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Programozható termosztátok felszerelése, rendszeres karbantartás vagy energiahatékony modellek használata segíthet a fogyasztás csökkentésében. 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Fontolja meg a beállítások módosítását, hogy a fűtés/hűtés csak akkor legyen bekapcsolva, amikor szükséges. Például kapcsolja ki a fűtést vagy a légkondicionálót, amikor a munkavállalók nincsenek a helyszínen.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1F232-47D1-275F-5A9E-BCEB8274C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0" y="2597561"/>
            <a:ext cx="5162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DE8E9-0717-7CB6-26BF-44DE671D8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5B10-9F47-6770-71CF-9229049647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lépés: Ösztönözze az energiatakarékos gyakorlatokat a munkavállalók körében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70677-4FEB-936C-2CE6-08A6124D6C3B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Hogyan ösztönözhetem másokat az energiatakarékos gyakorlatok alkalmazására?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99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AB468-2635-DF9A-3F7D-B87BCB056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98A03-386D-0606-2F85-D80B0384AD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365125"/>
            <a:ext cx="10976317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lépés: Ösztönözze az </a:t>
            </a:r>
            <a:r>
              <a:rPr lang="hu-HU" sz="2800" b="1" noProof="1">
                <a:solidFill>
                  <a:schemeClr val="bg1"/>
                </a:solidFill>
              </a:rPr>
              <a:t>munkavállalók</a:t>
            </a:r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 az energiatakarékos magatartásra: néhány tipp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29A5D-33BC-7C03-2E43-2ED9295807C9}"/>
              </a:ext>
            </a:extLst>
          </p:cNvPr>
          <p:cNvSpPr txBox="1"/>
          <p:nvPr/>
        </p:nvSpPr>
        <p:spPr>
          <a:xfrm>
            <a:off x="4608571" y="2106278"/>
            <a:ext cx="7205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Az energiahatékonyságra való odafigyelés kultúrája az energiafogyasztás észrevehető csökkenéséhez vezethet.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A munkavállalók viselkedése jelentős hatással lehet az energiafogyasztásra. Ösztönözze a munkavállalókat a következőkre: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Kapcsolják le a világítást.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Húzzák ki a készülékek dugaszát, ha nem használják őket.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Használják a számítógépek és nyomtatók energiahatékony beállításait.</a:t>
            </a:r>
          </a:p>
          <a:p>
            <a:pPr lvl="1" latinLnBrk="0"/>
            <a:endParaRPr lang="en-US" sz="2000" dirty="0"/>
          </a:p>
          <a:p>
            <a:pPr latinLnBrk="0"/>
            <a:r>
              <a:rPr lang="en-US" sz="2000" dirty="0">
                <a:solidFill>
                  <a:srgbClr val="2B2C30"/>
                </a:solidFill>
              </a:rPr>
              <a:t>Olvassa el a Nemzetközi Energiaügynökség </a:t>
            </a:r>
            <a:r>
              <a:rPr lang="en-US" sz="2000" dirty="0">
                <a:solidFill>
                  <a:srgbClr val="2B2C30"/>
                </a:solidFill>
                <a:hlinkClick r:id="rId3"/>
              </a:rPr>
              <a:t>viselkedésváltozásokról szóló</a:t>
            </a:r>
            <a:r>
              <a:rPr lang="en-US" sz="2000" dirty="0">
                <a:solidFill>
                  <a:srgbClr val="2B2C30"/>
                </a:solidFill>
              </a:rPr>
              <a:t> kiadványát.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93916-F096-DC59-0409-F5E35654D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7" y="2837663"/>
            <a:ext cx="4086443" cy="30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01088-FC99-5CFA-5A9E-959A03FDB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4304-C8CB-FFCB-2AC9-AE39DA894B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10. lépés: További források feltárása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77D7F-A7E2-174F-7928-DEC60B56402D}"/>
              </a:ext>
            </a:extLst>
          </p:cNvPr>
          <p:cNvSpPr txBox="1"/>
          <p:nvPr/>
        </p:nvSpPr>
        <p:spPr>
          <a:xfrm>
            <a:off x="1490597" y="3181611"/>
            <a:ext cx="959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Hol találhatok további információkat?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60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FD278A-87C6-6AD3-2B11-71DA52D67F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9874" y="36729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Következő lépések: További források</a:t>
            </a:r>
            <a:endParaRPr lang="hu-HU" noProof="1">
              <a:solidFill>
                <a:schemeClr val="tx2"/>
              </a:solidFill>
              <a:effectLst/>
            </a:endParaRPr>
          </a:p>
          <a:p>
            <a:endParaRPr lang="hu-HU" noProof="1">
              <a:solidFill>
                <a:schemeClr val="tx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Ha többet szeretne megtudni az energiahatékonyságról, a következő források lehetnek hasznosak: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71951"/>
            <a:ext cx="217549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Olvassa el a cikket</a:t>
            </a:r>
            <a:r>
              <a:rPr lang="en-US" altLang="ko-KR" i="1" dirty="0">
                <a:solidFill>
                  <a:srgbClr val="373737"/>
                </a:solidFill>
                <a:ea typeface="맑은 고딕"/>
                <a:hlinkClick r:id="rId3"/>
              </a:rPr>
              <a:t>: A válság kezelése: az energiahatékonyság révén növelhető a kkv-k ellenálló képessége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857378"/>
            <a:ext cx="2364667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 Nézze meg az Every1 30 perces 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„Digitális energia alapok” 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tanfolyamát </a:t>
            </a:r>
            <a:r>
              <a:rPr lang="en-US" altLang="ko-KR" dirty="0">
                <a:solidFill>
                  <a:srgbClr val="373737"/>
                </a:solidFill>
                <a:ea typeface="맑은 고딕"/>
                <a:hlinkClick r:id="rId4"/>
              </a:rPr>
              <a:t>az energiafelhasználásról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829571"/>
            <a:ext cx="2338969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Olvassa el a cikket: </a:t>
            </a:r>
            <a:r>
              <a:rPr lang="en-US" altLang="ko-KR" i="1" dirty="0">
                <a:solidFill>
                  <a:srgbClr val="373737"/>
                </a:solidFill>
                <a:hlinkClick r:id="rId5"/>
              </a:rPr>
              <a:t>Az energiahatékonyság javításának előnyei a vállalkozások számára</a:t>
            </a:r>
            <a:r>
              <a:rPr lang="en-US" altLang="ko-KR" i="1" dirty="0">
                <a:solidFill>
                  <a:srgbClr val="373737"/>
                </a:solidFill>
              </a:rPr>
              <a:t>.</a:t>
            </a:r>
            <a:endParaRPr lang="ko-KR" altLang="en-US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55099" y="3223947"/>
            <a:ext cx="2195593" cy="2308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Nézze meg az Every1 30 perces 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„Digitális energia alapjai” 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tanfolyamát: </a:t>
            </a:r>
            <a:r>
              <a:rPr lang="en-GB" altLang="ko-KR" dirty="0">
                <a:solidFill>
                  <a:srgbClr val="373737"/>
                </a:solidFill>
                <a:ea typeface="맑은 고딕"/>
                <a:hlinkClick r:id="rId6"/>
              </a:rPr>
              <a:t>Adatvédelem, biztonság és védelem a digitális energia világában.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2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1B6CAC-2B2C-3096-6D3B-A93A139BE4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618" y="12795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Köszönetnyilvánítás 1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46322" y="197346"/>
            <a:ext cx="7540670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i="1" dirty="0"/>
              <a:t>Energiatakarékosság és vállalkozása energiahatékonyságának növelése: 10 egyszerű lépés </a:t>
            </a:r>
            <a:r>
              <a:rPr lang="en-GB" dirty="0"/>
              <a:t>tartalmazza az Európai Bizottság </a:t>
            </a:r>
            <a:r>
              <a:rPr lang="en-GB" i="1" dirty="0">
                <a:hlinkClick r:id="rId3"/>
              </a:rPr>
              <a:t>„A válság kezelése: a kkv-k energiahatékonyságának növelése az energiahatékonyság révén</a:t>
            </a:r>
            <a:r>
              <a:rPr lang="en-GB" dirty="0"/>
              <a:t>” című dokumentumának (az „eredeti mű”) 3., 4., 5. és 6. lépésében szereplő anyagok adaptációját, amely </a:t>
            </a:r>
            <a:r>
              <a:rPr lang="en-GB" dirty="0">
                <a:hlinkClick r:id="rId4"/>
              </a:rPr>
              <a:t>CC BY 4.0 </a:t>
            </a:r>
            <a:r>
              <a:rPr lang="en-GB" dirty="0"/>
              <a:t>licenc alatt áll. </a:t>
            </a:r>
          </a:p>
          <a:p>
            <a:pPr latinLnBrk="0"/>
            <a:r>
              <a:rPr lang="en-GB" dirty="0"/>
              <a:t>Ezt az adaptációt az Every1 Project (az „Adapter”) készítette és tette közzé, és </a:t>
            </a:r>
            <a:r>
              <a:rPr lang="en-GB" dirty="0">
                <a:hlinkClick r:id="rId5"/>
              </a:rPr>
              <a:t>CC BY-SA 4.0 </a:t>
            </a:r>
            <a:r>
              <a:rPr lang="en-GB" dirty="0"/>
              <a:t>licenc alatt áll, hacsak másképp nem jelezzük.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 prezentációban a következő képek szerepelnek: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Borítókép: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6"/>
              </a:rPr>
              <a:t>Villanyszámlák villanykörte és számológéppel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GB" sz="18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 2.0 </a:t>
            </a:r>
            <a:r>
              <a:rPr lang="en-GB" dirty="0">
                <a:solidFill>
                  <a:srgbClr val="242424"/>
                </a:solidFill>
              </a:rPr>
              <a:t>licenc alatt.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Bevezető szöveg képe: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Papír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Macbook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mellett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Lukas,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1. lépés: Első lépések: Mit kell tudnom?: </a:t>
            </a:r>
            <a:r>
              <a:rPr lang="en-US" i="1" dirty="0">
                <a:solidFill>
                  <a:schemeClr val="dk1"/>
                </a:solidFill>
                <a:cs typeface="Public Sans"/>
                <a:sym typeface="Public Sans"/>
              </a:rPr>
              <a:t>Fekete dugaszok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,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Castorly Stock,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2. lépés: Első lépések: Milyen költségekkel és előnyökkel jár az energiahatékonyság növelése?: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Balancing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Scouse Smurf,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BY-ND 2.0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3. lépés: Energiaaudit elvégzése: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Energiaaudit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az EE képadatbázisból,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BY-NC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4. lépés: Intelligens mérőóra telepítése: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British Gas Smart Meter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sz="18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SlipStreamJC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BY-NC 2.0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5. lépés: Az eszközök általi villamosenergia-igény meghatározása: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Az energia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Maria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Eklind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által,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CC BY-SA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</a:t>
            </a:r>
          </a:p>
        </p:txBody>
      </p:sp>
    </p:spTree>
    <p:extLst>
      <p:ext uri="{BB962C8B-B14F-4D97-AF65-F5344CB8AC3E}">
        <p14:creationId xmlns:p14="http://schemas.microsoft.com/office/powerpoint/2010/main" val="217767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DCFC6A-C1DE-8BFA-D05C-84810EDD8C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noProof="1">
                <a:solidFill>
                  <a:schemeClr val="bg1"/>
                </a:solidFill>
              </a:rPr>
              <a:t>Tartalom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536125" y="646590"/>
            <a:ext cx="73761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</a:rPr>
              <a:t>Ebben a rövid előadásban a következőket fogjuk megvizsgálni: </a:t>
            </a:r>
          </a:p>
          <a:p>
            <a:pPr latinLnBrk="0"/>
            <a:endParaRPr lang="en-GB" sz="24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Hogyan lehet jobban megérteni az energiafogyasztást, és miért fontos ez.</a:t>
            </a:r>
          </a:p>
          <a:p>
            <a:pPr marL="457200" indent="-457200" latinLnBrk="0"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Az üzleti energiafogyasztás hatékonyságának javításával járó előnyök.</a:t>
            </a:r>
          </a:p>
          <a:p>
            <a:pPr marL="457200" indent="-457200" latinLnBrk="0"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10 lehetséges lépés az energiatakarékosság és a vállalkozás hatékonyságának növelése érdekében.</a:t>
            </a:r>
          </a:p>
          <a:p>
            <a:pPr marL="457200" indent="-457200" latinLnBrk="0">
              <a:buChar char="•"/>
            </a:pPr>
            <a:endParaRPr lang="en-GB" sz="2400" dirty="0">
              <a:solidFill>
                <a:srgbClr val="2B2C30"/>
              </a:solidFill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</a:rPr>
              <a:t>Minden lépés egy reflektív kérdéssel kezdődik. Mielőtt továbbmenne, szánjon egy pillanatot az egyes kérdések átgondolására. </a:t>
            </a:r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4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006E7-DA10-BFE5-7330-6AF3552D2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B0763F-E48D-63EA-BFF5-E228857C53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0891" y="129337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Köszönetnyilvánítás 2</a:t>
            </a:r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32415-F51E-88B6-B057-0486FF1F5EB6}"/>
              </a:ext>
            </a:extLst>
          </p:cNvPr>
          <p:cNvSpPr txBox="1"/>
          <p:nvPr/>
        </p:nvSpPr>
        <p:spPr>
          <a:xfrm>
            <a:off x="4258848" y="394692"/>
            <a:ext cx="7628352" cy="49705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6. lépés: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hatékonyabb energiafelhasználásra való áttérés lehetőségeinek feltárása: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Az energia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Umberto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Salvagnin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által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 áll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7. lépés: Berendezései energiahatékonyságának növelése: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Computer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eltpics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BY-NC 2.0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sz="18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8. lépés: Fűtési és hűtési rendszerek optimalizálása: Niklas Morberg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„Light Switch – 157/365”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című műve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BY-NC 2.0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áll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9</a:t>
            </a:r>
            <a:r>
              <a:rPr lang="en-GB" sz="18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lépés: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Az energiatakarékos gyakorlatok ösztönzése a munkavállalók körében: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@Work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Daphne,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 </a:t>
            </a:r>
            <a:r>
              <a:rPr lang="en-GB" dirty="0">
                <a:solidFill>
                  <a:srgbClr val="242424"/>
                </a:solidFill>
              </a:rPr>
              <a:t>licenc. 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242424"/>
              </a:solidFill>
              <a:ea typeface="Calibri"/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ea typeface="Calibri"/>
                <a:cs typeface="Calibri"/>
              </a:rPr>
              <a:t>A következő források alapján készült ez a prezentáció: </a:t>
            </a:r>
          </a:p>
          <a:p>
            <a:pPr latinLnBrk="0"/>
            <a:endParaRPr lang="en-GB" dirty="0">
              <a:solidFill>
                <a:srgbClr val="231F20"/>
              </a:solidFill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Energy Solutions Oxfordshire (n.d.)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Az energiahatékonyság javításának előnyei a vállalkozások számára.</a:t>
            </a:r>
            <a:r>
              <a:rPr lang="en-GB" dirty="0">
                <a:solidFill>
                  <a:srgbClr val="231F20"/>
                </a:solidFill>
                <a:cs typeface="Calibri"/>
                <a:hlinkClick r:id="rId9"/>
              </a:rPr>
              <a:t> https://www.energysolutionsoxfordshire.org/the-benefits-of-energy-efficiency-improvements-for-smes/</a:t>
            </a:r>
            <a:r>
              <a:rPr lang="en-GB" dirty="0">
                <a:solidFill>
                  <a:srgbClr val="231F20"/>
                </a:solidFill>
                <a:cs typeface="Calibri"/>
              </a:rPr>
              <a:t> </a:t>
            </a: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Torus (n.d.)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Melyek az energiahatékonyság költségei és előnyei?</a:t>
            </a:r>
            <a:r>
              <a:rPr lang="en-GB" dirty="0">
                <a:solidFill>
                  <a:srgbClr val="3F3F3F"/>
                </a:solidFill>
                <a:effectLst/>
                <a:hlinkClick r:id="rId10"/>
              </a:rPr>
              <a:t> https://www.torus.co/learn/what-are-the-cost-benefits-of-energy-efficiency</a:t>
            </a:r>
            <a:endParaRPr lang="en-GB" dirty="0">
              <a:solidFill>
                <a:srgbClr val="3F3F3F"/>
              </a:solidFill>
              <a:effectLst/>
            </a:endParaRPr>
          </a:p>
          <a:p>
            <a:pPr latinLnBrk="0"/>
            <a:endParaRPr lang="en-GB" sz="1100" u="sng" dirty="0">
              <a:solidFill>
                <a:srgbClr val="0000FF"/>
              </a:solidFill>
              <a:ea typeface="Calibri"/>
              <a:cs typeface="Calibri"/>
            </a:endParaRPr>
          </a:p>
          <a:p>
            <a:pPr latinLnBrk="0"/>
            <a:endParaRPr lang="en-GB" dirty="0">
              <a:solidFill>
                <a:schemeClr val="dk1"/>
              </a:solidFill>
              <a:ea typeface="Public Sans"/>
              <a:cs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518002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A6DAB-F9F1-442E-E122-AD0FD28668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4418" y="2766218"/>
            <a:ext cx="6182096" cy="1325563"/>
          </a:xfrm>
          <a:prstGeom prst="rect">
            <a:avLst/>
          </a:prstGeom>
        </p:spPr>
        <p:txBody>
          <a:bodyPr/>
          <a:lstStyle/>
          <a:p>
            <a:r>
              <a:rPr lang="hu-HU" sz="6000" baseline="0" noProof="1">
                <a:solidFill>
                  <a:schemeClr val="bg1"/>
                </a:solidFill>
              </a:rPr>
              <a:t>Köszönöm!</a:t>
            </a:r>
            <a:endParaRPr lang="hu-HU" sz="60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8AB00E-E665-351C-C31F-B49E67DDC9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1" y="545234"/>
            <a:ext cx="11578991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10 egyszerű lépés az energiatakarékossághoz és vállalkozása energiahatékonyságának növeléséhez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77482" y="2333685"/>
            <a:ext cx="114237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Első lépések: Mit kell tudnom?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Első lépések: Milyen előnyei vannak az energiahatékonyságnak?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Energiaaudit elvégzése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Telepítsen intelligens mérőórát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Számítsa ki a készülékek energiafogyasztását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Fedezze fel a hatékonyabb energiafelhasználás lehetőségeit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Növelje berendezései energiahatékonyságát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Optimalizálja fűtési és hűtési rendszereit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dirty="0">
                <a:ea typeface="Public Sans"/>
                <a:cs typeface="Public Sans"/>
                <a:sym typeface="Public Sans"/>
              </a:rPr>
              <a:t>Ösztönözze az energiatakarékos gyakorlatokat a munkavállalók körében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Fedezze fel </a:t>
            </a:r>
            <a:r>
              <a:rPr lang="en-GB" sz="2800" dirty="0">
                <a:ea typeface="Public Sans"/>
                <a:cs typeface="Public Sans"/>
                <a:sym typeface="Public Sans"/>
              </a:rPr>
              <a:t>további forrásokat</a:t>
            </a:r>
            <a:endParaRPr lang="en-GB" sz="28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9848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E19F8-AC66-84AE-95E2-F395690572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4127" y="614508"/>
            <a:ext cx="10515600" cy="867930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lépés: Az első lépések: Mit kell tudnom?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Mit kell tudnom az induláshoz?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2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513E39-AB76-C65C-4627-7303A82601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109" y="600653"/>
            <a:ext cx="11253408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lépés: Első lépések: Mit kell tudnom az energiafogyasztásról?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371582" y="2219617"/>
            <a:ext cx="744293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400" b="1" noProof="0" dirty="0">
                <a:latin typeface="Calibri"/>
                <a:ea typeface="Public Sans"/>
                <a:cs typeface="Public Sans"/>
                <a:sym typeface="Public Sans"/>
              </a:rPr>
              <a:t>Fontos megérteni, hogyan és mikor fogyasztunk energiát</a:t>
            </a:r>
            <a:r>
              <a:rPr lang="en-GB" sz="2400" noProof="0" dirty="0">
                <a:latin typeface="Calibri"/>
                <a:ea typeface="Public Sans"/>
                <a:cs typeface="Public Sans"/>
                <a:sym typeface="Public Sans"/>
              </a:rPr>
              <a:t>. Ez lehetővé teszi, hogy: </a:t>
            </a:r>
            <a:endParaRPr lang="en-GB" sz="2400" noProof="0" dirty="0">
              <a:solidFill>
                <a:srgbClr val="000066"/>
              </a:solidFill>
              <a:latin typeface="Public Sans"/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solidFill>
                  <a:srgbClr val="2B2C30"/>
                </a:solidFill>
              </a:rPr>
              <a:t>Megalapozott </a:t>
            </a:r>
            <a:r>
              <a:rPr lang="en-GB" sz="2400" b="1" noProof="0" dirty="0" err="1">
                <a:solidFill>
                  <a:srgbClr val="2B2C30"/>
                </a:solidFill>
              </a:rPr>
              <a:t>döntéseket</a:t>
            </a:r>
            <a:r>
              <a:rPr lang="en-GB" sz="2400" b="1" noProof="0" dirty="0">
                <a:solidFill>
                  <a:srgbClr val="2B2C30"/>
                </a:solidFill>
              </a:rPr>
              <a:t> </a:t>
            </a:r>
            <a:r>
              <a:rPr lang="en-GB" sz="2400" noProof="0" dirty="0" err="1">
                <a:solidFill>
                  <a:srgbClr val="2B2C30"/>
                </a:solidFill>
              </a:rPr>
              <a:t>hozzon</a:t>
            </a:r>
            <a:r>
              <a:rPr lang="en-GB" sz="2400" noProof="0" dirty="0">
                <a:solidFill>
                  <a:srgbClr val="2B2C30"/>
                </a:solidFill>
              </a:rPr>
              <a:t>.</a:t>
            </a:r>
            <a:endParaRPr lang="en-GB" sz="24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b="1" dirty="0" err="1"/>
              <a:t>Meghatározza</a:t>
            </a:r>
            <a:r>
              <a:rPr lang="en-GB" sz="2400" b="1" noProof="0" dirty="0">
                <a:solidFill>
                  <a:srgbClr val="2B2C30"/>
                </a:solidFill>
              </a:rPr>
              <a:t> </a:t>
            </a:r>
            <a:r>
              <a:rPr lang="en-GB" sz="2400" dirty="0">
                <a:solidFill>
                  <a:srgbClr val="2B2C30"/>
                </a:solidFill>
              </a:rPr>
              <a:t>az energiafelhasználás </a:t>
            </a:r>
            <a:r>
              <a:rPr lang="en-GB" sz="2400" b="1" noProof="0" dirty="0">
                <a:solidFill>
                  <a:srgbClr val="2B2C30"/>
                </a:solidFill>
              </a:rPr>
              <a:t>mintáit</a:t>
            </a:r>
            <a:r>
              <a:rPr lang="en-GB" sz="2400" dirty="0">
                <a:solidFill>
                  <a:srgbClr val="2B2C30"/>
                </a:solidFill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solidFill>
                  <a:srgbClr val="2B2C30"/>
                </a:solidFill>
              </a:rPr>
              <a:t>Változtatásokat hajtson végre </a:t>
            </a:r>
            <a:r>
              <a:rPr lang="en-GB" sz="2400" noProof="0" dirty="0">
                <a:solidFill>
                  <a:srgbClr val="2B2C30"/>
                </a:solidFill>
              </a:rPr>
              <a:t>az energiafelhasználás optimalizálása érdekében. Ez </a:t>
            </a:r>
            <a:r>
              <a:rPr lang="en-GB" sz="2400" dirty="0">
                <a:solidFill>
                  <a:srgbClr val="2B2C30"/>
                </a:solidFill>
              </a:rPr>
              <a:t>javíthatja </a:t>
            </a:r>
            <a:r>
              <a:rPr lang="en-GB" sz="2400" noProof="0" dirty="0">
                <a:solidFill>
                  <a:srgbClr val="2B2C30"/>
                </a:solidFill>
              </a:rPr>
              <a:t>az energiahatékonyságot, csökkentheti a költségeket és hozzájárulhat a fenntarthatósági erőfeszítésekhez.</a:t>
            </a:r>
            <a:endParaRPr lang="en-GB" sz="2400" noProof="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2B2C30"/>
                </a:solidFill>
              </a:rPr>
              <a:t>Megérteni, mely berendezések fogyasztják a legtöbb energiát, és miért. Ezután prioritásokat</a:t>
            </a:r>
            <a:r>
              <a:rPr lang="en-GB" sz="2400" b="1" noProof="0" dirty="0">
                <a:solidFill>
                  <a:srgbClr val="2B2C30"/>
                </a:solidFill>
              </a:rPr>
              <a:t> állíthat</a:t>
            </a:r>
            <a:r>
              <a:rPr lang="en-GB" sz="2400" noProof="0" dirty="0">
                <a:solidFill>
                  <a:srgbClr val="2B2C30"/>
                </a:solidFill>
              </a:rPr>
              <a:t> </a:t>
            </a:r>
            <a:r>
              <a:rPr lang="en-GB" sz="2400" b="1" noProof="0" dirty="0">
                <a:solidFill>
                  <a:srgbClr val="2B2C30"/>
                </a:solidFill>
              </a:rPr>
              <a:t>fel </a:t>
            </a:r>
            <a:r>
              <a:rPr lang="en-GB" sz="2400" noProof="0" dirty="0">
                <a:solidFill>
                  <a:srgbClr val="2B2C30"/>
                </a:solidFill>
              </a:rPr>
              <a:t>a legjelentősebb megtakarítások elérése érdekében.</a:t>
            </a:r>
            <a:endParaRPr lang="en-GB" sz="2400" noProof="0" dirty="0"/>
          </a:p>
        </p:txBody>
      </p:sp>
      <p:pic>
        <p:nvPicPr>
          <p:cNvPr id="2" name="Google Shape;108;p3">
            <a:extLst>
              <a:ext uri="{FF2B5EF4-FFF2-40B4-BE49-F238E27FC236}">
                <a16:creationId xmlns:a16="http://schemas.microsoft.com/office/drawing/2014/main" id="{2ABE27B7-7E10-52F8-AA84-1D6C12A50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2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D5661-079B-B442-CFC0-826C2D2A2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B0C8F0-C91F-EDC4-A517-5FA2EE302D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854" y="769133"/>
            <a:ext cx="11602993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lépés: Első lépések: Mit kell tudnom az áramigényről?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4E45F-8E61-736D-EDC6-D6CD808CDE4A}"/>
              </a:ext>
            </a:extLst>
          </p:cNvPr>
          <p:cNvSpPr txBox="1"/>
          <p:nvPr/>
        </p:nvSpPr>
        <p:spPr>
          <a:xfrm>
            <a:off x="4269289" y="2094696"/>
            <a:ext cx="77285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b="1" dirty="0">
                <a:ea typeface="Public Sans"/>
                <a:cs typeface="Public Sans"/>
                <a:sym typeface="Public Sans"/>
              </a:rPr>
              <a:t>Hogyan tudom megérteni, hogyan és mikor fogyasztunk energiát?</a:t>
            </a:r>
          </a:p>
          <a:p>
            <a:pPr latinLnBrk="0"/>
            <a:endParaRPr lang="en-US" sz="2400" b="1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Határozza meg </a:t>
            </a:r>
            <a:r>
              <a:rPr lang="en-US" sz="2400" b="1" dirty="0">
                <a:solidFill>
                  <a:srgbClr val="2B2C30"/>
                </a:solidFill>
                <a:ea typeface="Public Sans"/>
                <a:cs typeface="Public Sans"/>
              </a:rPr>
              <a:t>az áramigényét.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Használ-e: </a:t>
            </a:r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marL="914400" lvl="1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Energiaigényes berendezéseket? </a:t>
            </a:r>
          </a:p>
          <a:p>
            <a:pPr marL="914400" lvl="1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Csúcsidőszaki vagy csúcsidőn kívüli villamos energiát?</a:t>
            </a:r>
          </a:p>
          <a:p>
            <a:pPr marL="914400" lvl="1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Hatékony gyakorlatokat? </a:t>
            </a:r>
          </a:p>
          <a:p>
            <a:pPr marL="914400" lvl="1" indent="-457200" latinLnBrk="0">
              <a:buChar char="•"/>
            </a:pPr>
            <a:endParaRPr lang="en-US" sz="24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Olvassa el az Energy Trust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„Útmutató az energiahatékonysághoz a munkahelyen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”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című kiadványát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</p:txBody>
      </p:sp>
      <p:pic>
        <p:nvPicPr>
          <p:cNvPr id="2" name="Google Shape;108;p3">
            <a:extLst>
              <a:ext uri="{FF2B5EF4-FFF2-40B4-BE49-F238E27FC236}">
                <a16:creationId xmlns:a16="http://schemas.microsoft.com/office/drawing/2014/main" id="{6B07569D-B7EF-C867-B1F1-1578EFB90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5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BAB1-C0C2-B30E-A8DA-575075A0F8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778343"/>
            <a:ext cx="11173691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lépés: Az első lépések: Mit kell tudnom? Milyen lehetőségeim vannak?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321479" y="2103906"/>
            <a:ext cx="749303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b="1" noProof="1"/>
              <a:t>Most, hogy már tudom, hogyan és mikor fogyasztunk energiát, milyen lehetőségeim vannak?</a:t>
            </a:r>
          </a:p>
          <a:p>
            <a:pPr latinLnBrk="0"/>
            <a:endParaRPr lang="en-GB" sz="2000" b="1" noProof="1">
              <a:solidFill>
                <a:srgbClr val="000066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Kis változtatások</a:t>
            </a:r>
            <a:r>
              <a:rPr lang="en-GB" sz="2000" noProof="1">
                <a:solidFill>
                  <a:srgbClr val="2B2C30"/>
                </a:solidFill>
              </a:rPr>
              <a:t>: például a nagy energiaigényű berendezések használata csúcsidőn kívül, energiahatékony készülékekre való átállás vagy a világítás optimalizálása.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Használjon intelligens digitális eszközöket és készülékeket: </a:t>
            </a:r>
            <a:r>
              <a:rPr lang="en-GB" sz="2000" noProof="1">
                <a:solidFill>
                  <a:srgbClr val="2B2C30"/>
                </a:solidFill>
              </a:rPr>
              <a:t>az energiafogyasztás és a költségek megértése és kezelése érdekében.</a:t>
            </a:r>
            <a:endParaRPr lang="en-GB" sz="2000" b="1" noProof="1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Gondolkodjon hosszabb távon: </a:t>
            </a:r>
            <a:r>
              <a:rPr lang="en-GB" sz="2000" noProof="1">
                <a:solidFill>
                  <a:srgbClr val="2B2C30"/>
                </a:solidFill>
              </a:rPr>
              <a:t>tervezze meg az átállást energiahatékonyabb infrastruktúrára, gépekre vagy épülettechnológiára.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  <a:ea typeface="Public Sans"/>
                <a:cs typeface="Public Sans"/>
              </a:rPr>
              <a:t>Fedezze fel 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az eszközöket és a finanszírozási lehetőségeket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  <a:endParaRPr lang="en-US" sz="2000" dirty="0">
              <a:solidFill>
                <a:srgbClr val="2B2C30"/>
              </a:solidFill>
            </a:endParaRPr>
          </a:p>
          <a:p>
            <a:pPr latinLnBrk="0"/>
            <a:endParaRPr lang="en-GB" sz="2000" noProof="1">
              <a:solidFill>
                <a:srgbClr val="2B2C30"/>
              </a:solidFill>
              <a:ea typeface="Calibri"/>
              <a:cs typeface="Calibri"/>
            </a:endParaRPr>
          </a:p>
        </p:txBody>
      </p:sp>
      <p:pic>
        <p:nvPicPr>
          <p:cNvPr id="3" name="Google Shape;108;p3">
            <a:extLst>
              <a:ext uri="{FF2B5EF4-FFF2-40B4-BE49-F238E27FC236}">
                <a16:creationId xmlns:a16="http://schemas.microsoft.com/office/drawing/2014/main" id="{53D3E27E-704F-1594-9821-BD954C259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8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48AD18-2D82-167C-6F2C-8DBAC8C8BE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367" y="559089"/>
            <a:ext cx="11454244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lépés: Első lépések: Milyen előnyei vannak az energiahatékonyságnak?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Milyen előnyei vannak az energiahatékonyság növelésének?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79878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8D505012-0EFE-4F25-A660-0E45CD2391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3995</Words>
  <Application>Microsoft Macintosh PowerPoint</Application>
  <PresentationFormat>Widescreen</PresentationFormat>
  <Paragraphs>378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Public Sans</vt:lpstr>
      <vt:lpstr>Every1 slide master</vt:lpstr>
      <vt:lpstr>Energiatakarékosság és vállalkozása energiahatékonyságának növelése: </vt:lpstr>
      <vt:lpstr>Bevezetés</vt:lpstr>
      <vt:lpstr>Tartalom</vt:lpstr>
      <vt:lpstr>10 egyszerű lépés az energiatakarékossághoz és vállalkozása energiahatékonyságának növeléséhez </vt:lpstr>
      <vt:lpstr>1. lépés: Az első lépések: Mit kell tudnom?  </vt:lpstr>
      <vt:lpstr>1. lépés: Első lépések: Mit kell tudnom az energiafogyasztásról?  </vt:lpstr>
      <vt:lpstr>1. lépés: Első lépések: Mit kell tudnom az áramigényről?  </vt:lpstr>
      <vt:lpstr>1. lépés: Az első lépések: Mit kell tudnom? Milyen lehetőségeim vannak?  </vt:lpstr>
      <vt:lpstr>2. lépés: Első lépések: Milyen előnyei vannak az energiahatékonyságnak? </vt:lpstr>
      <vt:lpstr>2. lépés: Első lépések: Az energiahatékonyság előnyei  </vt:lpstr>
      <vt:lpstr>3. lépés: Energiaaudit elvégzése </vt:lpstr>
      <vt:lpstr>3. lépés: Mi az energiaaudit? </vt:lpstr>
      <vt:lpstr>4. lépés: Intelligens mérőóra telepítése  </vt:lpstr>
      <vt:lpstr>4. lépés: Intelligens mérőórák telepítése: mire képesek? </vt:lpstr>
      <vt:lpstr>4. lépés: Intelligens mérőóra telepítése: a funkciók megértése </vt:lpstr>
      <vt:lpstr>5. lépés: Számítsa ki a készülékek energiafogyasztását  </vt:lpstr>
      <vt:lpstr>5. lépés: A készülékek energiafelhasználásának kiszámítása: hogyan kell hozzáállni  </vt:lpstr>
      <vt:lpstr>6. lépés: Fedezze fel a hatékonyabb energiafelhasználás lehetőségeit </vt:lpstr>
      <vt:lpstr>6. lépés: Hatékonyabb energiafelhasználás: pénzmegtakarítás </vt:lpstr>
      <vt:lpstr>6. lépés: Hatékonyabb energiafelhasználás: energiatakarékosság </vt:lpstr>
      <vt:lpstr>7. lépés: Növelje berendezései energiahatékonyságát  </vt:lpstr>
      <vt:lpstr>7. lépés: Növelje berendezései energiahatékonyságát: hogyan ellenőrizze  </vt:lpstr>
      <vt:lpstr>8. lépés: Optimalizálja fűtési és hűtési rendszereit </vt:lpstr>
      <vt:lpstr>8. lépés: Fűtési és hűtési rendszerek optimalizálása: gyakorlati tippek </vt:lpstr>
      <vt:lpstr>9. lépés: Ösztönözze az energiatakarékos gyakorlatokat a munkavállalók körében </vt:lpstr>
      <vt:lpstr>9. lépés: Ösztönözze az munkavállalók az energiatakarékos magatartásra: néhány tipp </vt:lpstr>
      <vt:lpstr>10. lépés: További források feltárása </vt:lpstr>
      <vt:lpstr>Következő lépések: További források </vt:lpstr>
      <vt:lpstr>Köszönetnyilvánítás 1 </vt:lpstr>
      <vt:lpstr>Köszönetnyilvánítás 2</vt:lpstr>
      <vt:lpstr>Köszönöm!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49</cp:revision>
  <cp:lastPrinted>2025-03-21T11:31:47Z</cp:lastPrinted>
  <dcterms:created xsi:type="dcterms:W3CDTF">2019-04-06T05:20:47Z</dcterms:created>
  <dcterms:modified xsi:type="dcterms:W3CDTF">2026-03-18T07:44:57Z</dcterms:modified>
  <cp:category/>
</cp:coreProperties>
</file>