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sldIdLst>
    <p:sldId id="256" r:id="rId6"/>
    <p:sldId id="287" r:id="rId7"/>
    <p:sldId id="296" r:id="rId8"/>
    <p:sldId id="297" r:id="rId9"/>
    <p:sldId id="298" r:id="rId10"/>
    <p:sldId id="299" r:id="rId11"/>
    <p:sldId id="257" r:id="rId12"/>
    <p:sldId id="258" r:id="rId13"/>
    <p:sldId id="294" r:id="rId14"/>
    <p:sldId id="295" r:id="rId15"/>
    <p:sldId id="259" r:id="rId16"/>
    <p:sldId id="260" r:id="rId17"/>
    <p:sldId id="261" r:id="rId18"/>
    <p:sldId id="262" r:id="rId19"/>
    <p:sldId id="263" r:id="rId20"/>
    <p:sldId id="264" r:id="rId21"/>
    <p:sldId id="290" r:id="rId22"/>
    <p:sldId id="265" r:id="rId23"/>
    <p:sldId id="266" r:id="rId24"/>
    <p:sldId id="267" r:id="rId25"/>
    <p:sldId id="268" r:id="rId26"/>
    <p:sldId id="269" r:id="rId27"/>
    <p:sldId id="270" r:id="rId28"/>
    <p:sldId id="271" r:id="rId29"/>
    <p:sldId id="291" r:id="rId30"/>
    <p:sldId id="288" r:id="rId31"/>
    <p:sldId id="272" r:id="rId32"/>
    <p:sldId id="273" r:id="rId33"/>
    <p:sldId id="274" r:id="rId34"/>
    <p:sldId id="275" r:id="rId35"/>
    <p:sldId id="276" r:id="rId36"/>
    <p:sldId id="277" r:id="rId37"/>
    <p:sldId id="278" r:id="rId38"/>
    <p:sldId id="289" r:id="rId39"/>
    <p:sldId id="300" r:id="rId40"/>
    <p:sldId id="279" r:id="rId41"/>
    <p:sldId id="280" r:id="rId42"/>
    <p:sldId id="281" r:id="rId43"/>
    <p:sldId id="282" r:id="rId44"/>
    <p:sldId id="283" r:id="rId45"/>
    <p:sldId id="285" r:id="rId46"/>
    <p:sldId id="286" r:id="rId47"/>
    <p:sldId id="284" r:id="rId48"/>
    <p:sldId id="293" r:id="rId49"/>
    <p:sldId id="29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70C90-9345-4DFC-B1B3-FCD1AB3C4A11}" v="2" dt="2021-05-19T08:52:38.627"/>
    <p1510:client id="{813B1649-6677-4480-9DDD-C5DE0B32E2F4}" v="25" dt="2021-05-19T11:17:19.111"/>
    <p1510:client id="{FF06BBAB-C6D8-41BD-9353-344B71B0E170}" v="32" dt="2021-05-19T05:00:11.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nett, Jonathan (Myanmar)" userId="S::jonathan.bennett@britishcouncil.org::1c2b46cc-a975-481c-8f24-734dd48a8fff" providerId="AD" clId="Web-{813B1649-6677-4480-9DDD-C5DE0B32E2F4}"/>
    <pc:docChg chg="modSld">
      <pc:chgData name="Bennett, Jonathan (Myanmar)" userId="S::jonathan.bennett@britishcouncil.org::1c2b46cc-a975-481c-8f24-734dd48a8fff" providerId="AD" clId="Web-{813B1649-6677-4480-9DDD-C5DE0B32E2F4}" dt="2021-05-19T11:17:18.408" v="15" actId="20577"/>
      <pc:docMkLst>
        <pc:docMk/>
      </pc:docMkLst>
      <pc:sldChg chg="modSp">
        <pc:chgData name="Bennett, Jonathan (Myanmar)" userId="S::jonathan.bennett@britishcouncil.org::1c2b46cc-a975-481c-8f24-734dd48a8fff" providerId="AD" clId="Web-{813B1649-6677-4480-9DDD-C5DE0B32E2F4}" dt="2021-05-19T11:17:18.408" v="15" actId="20577"/>
        <pc:sldMkLst>
          <pc:docMk/>
          <pc:sldMk cId="4172154877" sldId="256"/>
        </pc:sldMkLst>
        <pc:spChg chg="mod">
          <ac:chgData name="Bennett, Jonathan (Myanmar)" userId="S::jonathan.bennett@britishcouncil.org::1c2b46cc-a975-481c-8f24-734dd48a8fff" providerId="AD" clId="Web-{813B1649-6677-4480-9DDD-C5DE0B32E2F4}" dt="2021-05-19T11:17:18.408" v="15" actId="20577"/>
          <ac:spMkLst>
            <pc:docMk/>
            <pc:sldMk cId="4172154877" sldId="256"/>
            <ac:spMk id="3" creationId="{ADE169EA-E3F3-4058-A7E9-DBC4D10A7F84}"/>
          </ac:spMkLst>
        </pc:spChg>
      </pc:sldChg>
    </pc:docChg>
  </pc:docChgLst>
  <pc:docChgLst>
    <pc:chgData name="Cotterill, Christopher (Education &amp; Society)" userId="S::christopher.cotterill@britishcouncil.org::dd1369ab-3f28-40cb-983a-67b39f5d4553" providerId="AD" clId="Web-{FF06BBAB-C6D8-41BD-9353-344B71B0E170}"/>
    <pc:docChg chg="modSld">
      <pc:chgData name="Cotterill, Christopher (Education &amp; Society)" userId="S::christopher.cotterill@britishcouncil.org::dd1369ab-3f28-40cb-983a-67b39f5d4553" providerId="AD" clId="Web-{FF06BBAB-C6D8-41BD-9353-344B71B0E170}" dt="2021-05-19T05:00:11.626" v="19" actId="1076"/>
      <pc:docMkLst>
        <pc:docMk/>
      </pc:docMkLst>
      <pc:sldChg chg="addSp delSp modSp">
        <pc:chgData name="Cotterill, Christopher (Education &amp; Society)" userId="S::christopher.cotterill@britishcouncil.org::dd1369ab-3f28-40cb-983a-67b39f5d4553" providerId="AD" clId="Web-{FF06BBAB-C6D8-41BD-9353-344B71B0E170}" dt="2021-05-19T05:00:11.626" v="19" actId="1076"/>
        <pc:sldMkLst>
          <pc:docMk/>
          <pc:sldMk cId="4172154877" sldId="256"/>
        </pc:sldMkLst>
        <pc:spChg chg="add del mod">
          <ac:chgData name="Cotterill, Christopher (Education &amp; Society)" userId="S::christopher.cotterill@britishcouncil.org::dd1369ab-3f28-40cb-983a-67b39f5d4553" providerId="AD" clId="Web-{FF06BBAB-C6D8-41BD-9353-344B71B0E170}" dt="2021-05-19T04:58:47.997" v="3"/>
          <ac:spMkLst>
            <pc:docMk/>
            <pc:sldMk cId="4172154877" sldId="256"/>
            <ac:spMk id="2" creationId="{DC18F586-2830-4271-9975-5A69480A7601}"/>
          </ac:spMkLst>
        </pc:spChg>
        <pc:spChg chg="add mod">
          <ac:chgData name="Cotterill, Christopher (Education &amp; Society)" userId="S::christopher.cotterill@britishcouncil.org::dd1369ab-3f28-40cb-983a-67b39f5d4553" providerId="AD" clId="Web-{FF06BBAB-C6D8-41BD-9353-344B71B0E170}" dt="2021-05-19T05:00:11.626" v="19" actId="1076"/>
          <ac:spMkLst>
            <pc:docMk/>
            <pc:sldMk cId="4172154877" sldId="256"/>
            <ac:spMk id="3" creationId="{ADE169EA-E3F3-4058-A7E9-DBC4D10A7F84}"/>
          </ac:spMkLst>
        </pc:spChg>
      </pc:sldChg>
    </pc:docChg>
  </pc:docChgLst>
  <pc:docChgLst>
    <pc:chgData name="Cotterill, Christopher (Education &amp; Society)" userId="S::christopher.cotterill@britishcouncil.org::dd1369ab-3f28-40cb-983a-67b39f5d4553" providerId="AD" clId="Web-{26870C90-9345-4DFC-B1B3-FCD1AB3C4A11}"/>
    <pc:docChg chg="modSld">
      <pc:chgData name="Cotterill, Christopher (Education &amp; Society)" userId="S::christopher.cotterill@britishcouncil.org::dd1369ab-3f28-40cb-983a-67b39f5d4553" providerId="AD" clId="Web-{26870C90-9345-4DFC-B1B3-FCD1AB3C4A11}" dt="2021-05-19T08:52:38.627" v="0" actId="20577"/>
      <pc:docMkLst>
        <pc:docMk/>
      </pc:docMkLst>
      <pc:sldChg chg="modSp">
        <pc:chgData name="Cotterill, Christopher (Education &amp; Society)" userId="S::christopher.cotterill@britishcouncil.org::dd1369ab-3f28-40cb-983a-67b39f5d4553" providerId="AD" clId="Web-{26870C90-9345-4DFC-B1B3-FCD1AB3C4A11}" dt="2021-05-19T08:52:38.627" v="0" actId="20577"/>
        <pc:sldMkLst>
          <pc:docMk/>
          <pc:sldMk cId="4172154877" sldId="256"/>
        </pc:sldMkLst>
        <pc:spChg chg="mod">
          <ac:chgData name="Cotterill, Christopher (Education &amp; Society)" userId="S::christopher.cotterill@britishcouncil.org::dd1369ab-3f28-40cb-983a-67b39f5d4553" providerId="AD" clId="Web-{26870C90-9345-4DFC-B1B3-FCD1AB3C4A11}" dt="2021-05-19T08:52:38.627" v="0" actId="20577"/>
          <ac:spMkLst>
            <pc:docMk/>
            <pc:sldMk cId="4172154877" sldId="256"/>
            <ac:spMk id="3" creationId="{ADE169EA-E3F3-4058-A7E9-DBC4D10A7F84}"/>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A53E2ADF-473E-4DA7-AF9C-423E023C7F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0" y="4086603"/>
            <a:ext cx="2743200" cy="2771397"/>
          </a:xfrm>
          <a:prstGeom prst="rect">
            <a:avLst/>
          </a:prstGeom>
        </p:spPr>
      </p:pic>
      <p:pic>
        <p:nvPicPr>
          <p:cNvPr id="15" name="Picture 14" descr="A close up of a logo&#10;&#10;Description automatically generated">
            <a:extLst>
              <a:ext uri="{FF2B5EF4-FFF2-40B4-BE49-F238E27FC236}">
                <a16:creationId xmlns:a16="http://schemas.microsoft.com/office/drawing/2014/main" id="{354C8420-F3C4-4AD7-9F4C-54151C5B91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4145" y="0"/>
            <a:ext cx="2637855" cy="2668385"/>
          </a:xfrm>
          <a:prstGeom prst="rect">
            <a:avLst/>
          </a:prstGeom>
        </p:spPr>
      </p:pic>
      <p:sp>
        <p:nvSpPr>
          <p:cNvPr id="2" name="Title 1">
            <a:extLst>
              <a:ext uri="{FF2B5EF4-FFF2-40B4-BE49-F238E27FC236}">
                <a16:creationId xmlns:a16="http://schemas.microsoft.com/office/drawing/2014/main" id="{30D8384D-DD9E-4F4F-8530-D8DD96B211D3}"/>
              </a:ext>
            </a:extLst>
          </p:cNvPr>
          <p:cNvSpPr>
            <a:spLocks noGrp="1"/>
          </p:cNvSpPr>
          <p:nvPr>
            <p:ph type="ctrTitle"/>
          </p:nvPr>
        </p:nvSpPr>
        <p:spPr>
          <a:xfrm>
            <a:off x="1519770" y="289092"/>
            <a:ext cx="9144000" cy="2387600"/>
          </a:xfrm>
        </p:spPr>
        <p:txBody>
          <a:bodyPr anchor="b">
            <a:normAutofit/>
          </a:bodyPr>
          <a:lstStyle>
            <a:lvl1pPr algn="ctr">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D1FD934-18FC-48E4-A957-CC87A942C831}"/>
              </a:ext>
            </a:extLst>
          </p:cNvPr>
          <p:cNvSpPr>
            <a:spLocks noGrp="1"/>
          </p:cNvSpPr>
          <p:nvPr>
            <p:ph type="subTitle" idx="1"/>
          </p:nvPr>
        </p:nvSpPr>
        <p:spPr>
          <a:xfrm>
            <a:off x="1548939" y="27791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97A7015-B78C-4322-BDC2-1AD85A0A458F}"/>
              </a:ext>
            </a:extLst>
          </p:cNvPr>
          <p:cNvSpPr>
            <a:spLocks noGrp="1"/>
          </p:cNvSpPr>
          <p:nvPr>
            <p:ph type="dt" sz="half" idx="10"/>
          </p:nvPr>
        </p:nvSpPr>
        <p:spPr>
          <a:xfrm>
            <a:off x="1364170" y="6019898"/>
            <a:ext cx="2570329" cy="365125"/>
          </a:xfrm>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5181DA80-937D-4BC5-AA42-8545060AEFCE}"/>
              </a:ext>
            </a:extLst>
          </p:cNvPr>
          <p:cNvSpPr>
            <a:spLocks noGrp="1"/>
          </p:cNvSpPr>
          <p:nvPr>
            <p:ph type="ftr" sz="quarter" idx="11"/>
          </p:nvPr>
        </p:nvSpPr>
        <p:spPr>
          <a:xfrm>
            <a:off x="4034370" y="6018090"/>
            <a:ext cx="4114800" cy="365125"/>
          </a:xfrm>
        </p:spPr>
        <p:txBody>
          <a:bodyPr/>
          <a:lstStyle/>
          <a:p>
            <a:endParaRPr lang="en-GB"/>
          </a:p>
        </p:txBody>
      </p:sp>
      <p:sp>
        <p:nvSpPr>
          <p:cNvPr id="6" name="Slide Number Placeholder 5">
            <a:extLst>
              <a:ext uri="{FF2B5EF4-FFF2-40B4-BE49-F238E27FC236}">
                <a16:creationId xmlns:a16="http://schemas.microsoft.com/office/drawing/2014/main" id="{8E9C8654-1E1F-42DD-8326-C610114125ED}"/>
              </a:ext>
            </a:extLst>
          </p:cNvPr>
          <p:cNvSpPr>
            <a:spLocks noGrp="1"/>
          </p:cNvSpPr>
          <p:nvPr>
            <p:ph type="sldNum" sz="quarter" idx="12"/>
          </p:nvPr>
        </p:nvSpPr>
        <p:spPr/>
        <p:txBody>
          <a:bodyPr/>
          <a:lstStyle/>
          <a:p>
            <a:fld id="{D789C580-C195-4E0E-862B-B6949D7BE131}" type="slidenum">
              <a:rPr lang="en-GB" smtClean="0"/>
              <a:t>‹#›</a:t>
            </a:fld>
            <a:endParaRPr lang="en-GB"/>
          </a:p>
        </p:txBody>
      </p:sp>
      <p:grpSp>
        <p:nvGrpSpPr>
          <p:cNvPr id="7" name="Group 6">
            <a:extLst>
              <a:ext uri="{FF2B5EF4-FFF2-40B4-BE49-F238E27FC236}">
                <a16:creationId xmlns:a16="http://schemas.microsoft.com/office/drawing/2014/main" id="{B35A9DC7-EF79-4552-AB76-9C979E5C8BDD}"/>
              </a:ext>
            </a:extLst>
          </p:cNvPr>
          <p:cNvGrpSpPr/>
          <p:nvPr userDrawn="1"/>
        </p:nvGrpSpPr>
        <p:grpSpPr>
          <a:xfrm>
            <a:off x="-107301" y="176528"/>
            <a:ext cx="12299301" cy="6897920"/>
            <a:chOff x="-232593" y="-188800"/>
            <a:chExt cx="9384213" cy="5489733"/>
          </a:xfrm>
        </p:grpSpPr>
        <p:pic>
          <p:nvPicPr>
            <p:cNvPr id="8" name="Picture 5">
              <a:extLst>
                <a:ext uri="{FF2B5EF4-FFF2-40B4-BE49-F238E27FC236}">
                  <a16:creationId xmlns:a16="http://schemas.microsoft.com/office/drawing/2014/main" id="{1D25077C-2315-4E29-B599-6C5678449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19800" y="2177269"/>
              <a:ext cx="3131820" cy="294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6B5A57D0-EDAD-45E2-BC94-5343F5A14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4833800"/>
              <a:ext cx="4191000" cy="292891"/>
            </a:xfrm>
            <a:prstGeom prst="rect">
              <a:avLst/>
            </a:prstGeom>
          </p:spPr>
        </p:pic>
        <p:pic>
          <p:nvPicPr>
            <p:cNvPr id="10" name="Picture 9" descr="A close up of a logo&#10;&#10;Description automatically generated">
              <a:extLst>
                <a:ext uri="{FF2B5EF4-FFF2-40B4-BE49-F238E27FC236}">
                  <a16:creationId xmlns:a16="http://schemas.microsoft.com/office/drawing/2014/main" id="{46AFD2F7-DB16-4BF9-BCC3-4B2F4206ED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4534" y="-188800"/>
              <a:ext cx="533400" cy="564599"/>
            </a:xfrm>
            <a:prstGeom prst="rect">
              <a:avLst/>
            </a:prstGeom>
          </p:spPr>
        </p:pic>
        <p:sp>
          <p:nvSpPr>
            <p:cNvPr id="11" name="Text Box 7">
              <a:extLst>
                <a:ext uri="{FF2B5EF4-FFF2-40B4-BE49-F238E27FC236}">
                  <a16:creationId xmlns:a16="http://schemas.microsoft.com/office/drawing/2014/main" id="{D475F83A-EF2E-42A7-9CE2-3DB4CA46289D}"/>
                </a:ext>
              </a:extLst>
            </p:cNvPr>
            <p:cNvSpPr txBox="1">
              <a:spLocks noChangeArrowheads="1"/>
            </p:cNvSpPr>
            <p:nvPr/>
          </p:nvSpPr>
          <p:spPr bwMode="auto">
            <a:xfrm>
              <a:off x="8007855" y="-186046"/>
              <a:ext cx="853478" cy="279546"/>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Funded by: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close up of a logo&#10;&#10;Description automatically generated">
              <a:extLst>
                <a:ext uri="{FF2B5EF4-FFF2-40B4-BE49-F238E27FC236}">
                  <a16:creationId xmlns:a16="http://schemas.microsoft.com/office/drawing/2014/main" id="{C0329F0B-7C74-4FBB-A8FA-9D6BE4780F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593" y="4157933"/>
              <a:ext cx="1143000" cy="1143000"/>
            </a:xfrm>
            <a:prstGeom prst="rect">
              <a:avLst/>
            </a:prstGeom>
          </p:spPr>
        </p:pic>
      </p:grpSp>
    </p:spTree>
    <p:extLst>
      <p:ext uri="{BB962C8B-B14F-4D97-AF65-F5344CB8AC3E}">
        <p14:creationId xmlns:p14="http://schemas.microsoft.com/office/powerpoint/2010/main" val="375234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3221-199C-4F5A-8C26-7ED5ECEE5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63315A-7F4B-41C5-B4F5-90D855B9F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3DDDD4-28AF-4D3F-A335-1F4EB9E2A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43688-BC21-4715-AF72-6384D6112A1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8D36027F-5EB0-4818-B5EB-7E2F4BCD91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D0FB21-8A61-427B-93AB-C692A54E738A}"/>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28028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951D-0F06-4754-ADD7-CFC618DA6E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6A574A-6EE1-41D2-98D8-E888D86770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77F473-BE0F-4396-8F57-02DBCA7FD45F}"/>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A316F187-4517-4293-885B-B796AD0B5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B99528-2F69-4B86-BA21-21BE1D6F211C}"/>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05896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FE8183-4F0F-481C-8758-D46C7E2972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00937E-C70B-4BB7-BD2E-3B060ACCD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D165E1-A48F-49C0-B0D9-56BFBBB78527}"/>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CFC5B356-95E4-41F7-AC33-D27421A062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BD91A-E741-4600-97F9-8F453ED5D420}"/>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19482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BDEC-702D-42E1-8803-CF8FFCDA57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32F348-B336-4B1B-9E23-2C3115326A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B427D9-D26C-4D28-ADCA-6E2BBBCBD72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A7F48B70-C79E-4EC1-83F5-A92E89C832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B6EF88-3785-448C-8BD7-490206C063D0}"/>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11842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78FE-DC31-4246-B749-10296C0C77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403B2C-245B-4F3E-BD34-DF49F007F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AF53B6-7691-476F-85B1-20E1118BFEDB}"/>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83D61F98-3853-4FEC-8AE1-E9FC27732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6D9D9-5631-4DCA-9295-50BFFAA00B53}"/>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886064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F369-3506-4F64-81DA-0F1A3F300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DF79AF-539F-4E46-8E5B-73CB1839B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352FF6-2753-47BE-A6B1-40457512064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7CB64568-EE20-4793-9A14-3E5861F9A9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F71A2A-6231-4067-AC68-15488D61820F}"/>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119885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55A4-8558-4313-9AA0-141085A742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93F0B7-E383-49D0-ADCE-A7FB7DB9AC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96B5D-601F-4B33-A6DE-9A2DB05381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76399C-1128-42FB-AB7A-6761B13AA26B}"/>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62ABF26D-D056-477A-998D-BB2336CFBC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85F61A-DCED-4A53-88D6-C646551F3A67}"/>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33946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F77A-1F77-4293-81FE-F7E4B1A34C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5BEC36-65B4-474A-8145-020C1F9DB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69300-8F25-47D0-ABC0-E50A41013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20D149-C292-4F9B-9442-FAA7619402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64248-33AA-4C20-BDCE-E29DD8427C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7B9AD8-2868-40DE-9EDA-10D2B5323DB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8" name="Footer Placeholder 7">
            <a:extLst>
              <a:ext uri="{FF2B5EF4-FFF2-40B4-BE49-F238E27FC236}">
                <a16:creationId xmlns:a16="http://schemas.microsoft.com/office/drawing/2014/main" id="{07479F4D-DB63-45A2-98C6-61E7502B58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3D7CBC-14E4-42A8-8B2E-7EED4360C51B}"/>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83703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C1E2-296C-4468-8CF7-15784510E6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3E7E66-9873-4267-AC60-B98C4F61E759}"/>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4" name="Footer Placeholder 3">
            <a:extLst>
              <a:ext uri="{FF2B5EF4-FFF2-40B4-BE49-F238E27FC236}">
                <a16:creationId xmlns:a16="http://schemas.microsoft.com/office/drawing/2014/main" id="{010EF5A4-A17D-4B7E-BE12-0E7B5A329E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6877D9-521B-4067-9BDE-DF3EA202E6A9}"/>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989699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F886BA-E060-4392-92C8-2AF722800FC8}"/>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3" name="Footer Placeholder 2">
            <a:extLst>
              <a:ext uri="{FF2B5EF4-FFF2-40B4-BE49-F238E27FC236}">
                <a16:creationId xmlns:a16="http://schemas.microsoft.com/office/drawing/2014/main" id="{14BFE3F3-FC7F-4F46-BD73-C24C07BBF1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EF5DA-E008-426F-AD4C-4C14C06C14A7}"/>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19833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dobe Kaiti Std R" pitchFamily="18" charset="-128"/>
                <a:ea typeface="Adobe Kaiti Std R" pitchFamily="18" charset="-128"/>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dobe Kaiti Std R" pitchFamily="18" charset="-128"/>
                <a:ea typeface="Adobe Kaiti Std R" pitchFamily="18" charset="-128"/>
              </a:defRPr>
            </a:lvl1pPr>
            <a:lvl2pPr>
              <a:defRPr>
                <a:latin typeface="Adobe Kaiti Std R" pitchFamily="18" charset="-128"/>
                <a:ea typeface="Adobe Kaiti Std R" pitchFamily="18" charset="-128"/>
              </a:defRPr>
            </a:lvl2pPr>
            <a:lvl3pPr>
              <a:defRPr>
                <a:latin typeface="Adobe Kaiti Std R" pitchFamily="18" charset="-128"/>
                <a:ea typeface="Adobe Kaiti Std R" pitchFamily="18" charset="-128"/>
              </a:defRPr>
            </a:lvl3pPr>
            <a:lvl4pPr>
              <a:defRPr>
                <a:latin typeface="Adobe Kaiti Std R" pitchFamily="18" charset="-128"/>
                <a:ea typeface="Adobe Kaiti Std R" pitchFamily="18" charset="-128"/>
              </a:defRPr>
            </a:lvl4pPr>
            <a:lvl5pPr>
              <a:defRPr>
                <a:latin typeface="Adobe Kaiti Std R" pitchFamily="18" charset="-128"/>
                <a:ea typeface="Adobe Kaiti Std R" pitchFamily="18"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38A88-5B97-41EE-B129-2D4EBEC3E2C7}"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ECCE8-CD04-4158-86EA-2ED06E688D22}" type="slidenum">
              <a:rPr lang="en-US" smtClean="0"/>
              <a:t>‹#›</a:t>
            </a:fld>
            <a:endParaRPr lang="en-US"/>
          </a:p>
        </p:txBody>
      </p:sp>
      <p:pic>
        <p:nvPicPr>
          <p:cNvPr id="2050" name="Picture 2" descr="D:\JOB\British Council\TREE\template\NewTemplate\PowerPoint Template_FA.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541"/>
            <a:ext cx="12192000" cy="687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64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AAF0-5DCC-498D-A09C-33BE8D9CD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D3C4A9-5FE1-46BD-8BA4-353376085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84E529-CADA-4DEF-921D-5D662FE20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D2CCD-14D6-4A78-AAEE-211474B7A335}"/>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7AA1F20F-76D4-4162-9F3D-3CF9FA477B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E22E2C-0306-41F7-8414-55E96E6E8FD1}"/>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550688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8F9F-0F14-4ADF-BC80-2BC565830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3BCCDC-2EA8-469D-83E0-F6CAC68E4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E250EC-DFC7-4D88-B878-41606F0F8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A6C4A-0B4A-4764-91DF-CF8DC3C5927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6" name="Footer Placeholder 5">
            <a:extLst>
              <a:ext uri="{FF2B5EF4-FFF2-40B4-BE49-F238E27FC236}">
                <a16:creationId xmlns:a16="http://schemas.microsoft.com/office/drawing/2014/main" id="{B1ACEC32-EDBB-4E51-8EAD-2881B0113F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240AF-463A-4B37-8E4B-909ADCC89A1A}"/>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97730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CCCE-2144-4339-9523-66AD7D288C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CBEF86-7BA0-4C50-9FE5-C9A03E29CD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74C426-6EEB-45AB-8623-96EC7E110EF7}"/>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F8C784B5-06AB-44C8-8D3C-52A40FE8C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ACE7A8-1C16-417C-9641-8D934D163CB3}"/>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284959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0185D-7C1F-45B3-92AF-7413E78506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A14A01-09D7-45AD-B5CE-03D05A3FD6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56115D-C40A-4111-8E52-629DBCB361D4}"/>
              </a:ext>
            </a:extLst>
          </p:cNvPr>
          <p:cNvSpPr>
            <a:spLocks noGrp="1"/>
          </p:cNvSpPr>
          <p:nvPr>
            <p:ph type="dt" sz="half" idx="10"/>
          </p:nvPr>
        </p:nvSpPr>
        <p:spPr/>
        <p:txBody>
          <a:body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D85E9287-B0A2-4C50-8137-738283D99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5C2F18-B3AC-4D4E-9D9C-987E42C4419C}"/>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132955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1919-D54D-445E-AF8D-F63E78450C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E2A0D-BB05-4D84-B8AE-0C291CDDDE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B9B084-06CE-4A5E-96A2-3A0F63A84F99}"/>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208187F4-F991-4706-A873-1F1FEE603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02EA0-8B7E-4D69-ADE3-3CCA159A4B78}"/>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23565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D441-0F9F-44C8-80D3-FCF2834FBE4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5316469-5FBD-4673-98D3-EF45D7A0A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64C6F1-F2BE-4846-B5A9-4F36801B0C88}"/>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5" name="Footer Placeholder 4">
            <a:extLst>
              <a:ext uri="{FF2B5EF4-FFF2-40B4-BE49-F238E27FC236}">
                <a16:creationId xmlns:a16="http://schemas.microsoft.com/office/drawing/2014/main" id="{3D4C30DC-F0D7-44D3-8188-F8C0EA627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4EB9CB-98D1-49EA-AEFC-7099CA7F0519}"/>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01207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6090-B1BE-49D2-BA1D-061B4A574C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69DE2A-577C-4E09-BB12-B6B05DC367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D6E129-0064-4AFA-A1F7-C086E1BF51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B872A2-84E8-4BEA-BABC-4CFC52C8677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3757AB9B-7CA3-4EE4-8089-E116AEC459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5FB988-C59B-443B-B469-3C33D9172BA6}"/>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23905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FA31-8F5F-4AE6-AFAE-D213D04D0B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5C78AE-769C-4AEF-B73D-87575A6E6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1BB4A-00AB-4EBE-9C6D-6FF13EB5FD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A02CD5-A81B-4B59-AB36-FBCF25713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DFDB1B-2B42-42EE-A455-234309995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0A5143-722A-4A21-B251-EB7528DF9FFB}"/>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8" name="Footer Placeholder 7">
            <a:extLst>
              <a:ext uri="{FF2B5EF4-FFF2-40B4-BE49-F238E27FC236}">
                <a16:creationId xmlns:a16="http://schemas.microsoft.com/office/drawing/2014/main" id="{3EA43845-1EFD-4B76-8611-6D188C9DB5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FEE79C-82FF-4D09-B45B-EF98D134BC4D}"/>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3112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E4D2-A39B-404F-A614-3A9563E484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DC2D0A-83AB-46B1-A564-5577A5135A0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4" name="Footer Placeholder 3">
            <a:extLst>
              <a:ext uri="{FF2B5EF4-FFF2-40B4-BE49-F238E27FC236}">
                <a16:creationId xmlns:a16="http://schemas.microsoft.com/office/drawing/2014/main" id="{08DAA7C4-0B45-461E-9A00-01E519D1BB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F83951-FB7C-4948-8BCA-E6934590F61A}"/>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91401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EFA4E-F8BE-4820-A841-AA3215DB05F5}"/>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3" name="Footer Placeholder 2">
            <a:extLst>
              <a:ext uri="{FF2B5EF4-FFF2-40B4-BE49-F238E27FC236}">
                <a16:creationId xmlns:a16="http://schemas.microsoft.com/office/drawing/2014/main" id="{22F02813-7FFC-4AB6-B67A-5E7D4B521E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D6790F-8239-45AB-80C1-E7FCBEF64007}"/>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3996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4162-2845-42ED-9CAD-A8AAF0F54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BA11CB-79EC-4730-9AB7-90B21B48C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4F9DDE-EDDE-4752-9E18-717BD59CB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170B1-C9AE-4A07-B407-8E3838B06D5A}"/>
              </a:ext>
            </a:extLst>
          </p:cNvPr>
          <p:cNvSpPr>
            <a:spLocks noGrp="1"/>
          </p:cNvSpPr>
          <p:nvPr>
            <p:ph type="dt" sz="half" idx="10"/>
          </p:nvPr>
        </p:nvSpPr>
        <p:spPr/>
        <p:txBody>
          <a:bodyPr/>
          <a:lstStyle/>
          <a:p>
            <a:fld id="{60F24D0B-8C35-4C37-8895-78F4822E62D5}" type="datetimeFigureOut">
              <a:rPr lang="en-GB" smtClean="0"/>
              <a:t>19/05/2021</a:t>
            </a:fld>
            <a:endParaRPr lang="en-GB"/>
          </a:p>
        </p:txBody>
      </p:sp>
      <p:sp>
        <p:nvSpPr>
          <p:cNvPr id="6" name="Footer Placeholder 5">
            <a:extLst>
              <a:ext uri="{FF2B5EF4-FFF2-40B4-BE49-F238E27FC236}">
                <a16:creationId xmlns:a16="http://schemas.microsoft.com/office/drawing/2014/main" id="{075DDEB0-6151-4494-9CE7-E4B4D2C048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D18D4C-DAE2-4015-88D2-0C2121F81785}"/>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73240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E57F1-2E6F-4AF5-8438-FAE18A0E67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6CCA10-D5EF-4AC8-8BCE-CAA276030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98BF725-9856-48B6-BE22-1F67755B9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60F24D0B-8C35-4C37-8895-78F4822E62D5}" type="datetimeFigureOut">
              <a:rPr lang="en-GB" smtClean="0"/>
              <a:pPr/>
              <a:t>19/05/2021</a:t>
            </a:fld>
            <a:endParaRPr lang="en-GB" dirty="0"/>
          </a:p>
        </p:txBody>
      </p:sp>
      <p:sp>
        <p:nvSpPr>
          <p:cNvPr id="5" name="Footer Placeholder 4">
            <a:extLst>
              <a:ext uri="{FF2B5EF4-FFF2-40B4-BE49-F238E27FC236}">
                <a16:creationId xmlns:a16="http://schemas.microsoft.com/office/drawing/2014/main" id="{9A18E479-9CAC-41F4-AFAC-3AC6FF8A6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GB" dirty="0"/>
          </a:p>
        </p:txBody>
      </p:sp>
      <p:sp>
        <p:nvSpPr>
          <p:cNvPr id="6" name="Slide Number Placeholder 5">
            <a:extLst>
              <a:ext uri="{FF2B5EF4-FFF2-40B4-BE49-F238E27FC236}">
                <a16:creationId xmlns:a16="http://schemas.microsoft.com/office/drawing/2014/main" id="{6796F948-5663-4536-A206-7DE8C8174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D789C580-C195-4E0E-862B-B6949D7BE131}" type="slidenum">
              <a:rPr lang="en-GB" smtClean="0"/>
              <a:pPr/>
              <a:t>‹#›</a:t>
            </a:fld>
            <a:endParaRPr lang="en-GB" dirty="0"/>
          </a:p>
        </p:txBody>
      </p:sp>
    </p:spTree>
    <p:extLst>
      <p:ext uri="{BB962C8B-B14F-4D97-AF65-F5344CB8AC3E}">
        <p14:creationId xmlns:p14="http://schemas.microsoft.com/office/powerpoint/2010/main" val="35944592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70534-4871-491D-A043-6C8684B91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A54498-B837-4A13-9960-EC28BBBF5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A40ED7-4A89-4F24-9519-9E8CC0BDE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1EB49-D4EA-42D7-8146-36A92E13F1D3}" type="datetimeFigureOut">
              <a:rPr lang="en-GB" smtClean="0"/>
              <a:t>19/05/2021</a:t>
            </a:fld>
            <a:endParaRPr lang="en-GB"/>
          </a:p>
        </p:txBody>
      </p:sp>
      <p:sp>
        <p:nvSpPr>
          <p:cNvPr id="5" name="Footer Placeholder 4">
            <a:extLst>
              <a:ext uri="{FF2B5EF4-FFF2-40B4-BE49-F238E27FC236}">
                <a16:creationId xmlns:a16="http://schemas.microsoft.com/office/drawing/2014/main" id="{2CA66D2B-5591-4804-9759-156307019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0C180D-1FB9-4EAE-903F-28FDC942E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7FD4F-572C-4EB8-AF74-8486ADAB0290}" type="slidenum">
              <a:rPr lang="en-GB" smtClean="0"/>
              <a:t>‹#›</a:t>
            </a:fld>
            <a:endParaRPr lang="en-GB"/>
          </a:p>
        </p:txBody>
      </p:sp>
    </p:spTree>
    <p:extLst>
      <p:ext uri="{BB962C8B-B14F-4D97-AF65-F5344CB8AC3E}">
        <p14:creationId xmlns:p14="http://schemas.microsoft.com/office/powerpoint/2010/main" val="33036817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glish-e-reader.net/"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ldest Place On Earth by Tim Vicary book cover">
            <a:extLst>
              <a:ext uri="{FF2B5EF4-FFF2-40B4-BE49-F238E27FC236}">
                <a16:creationId xmlns:a16="http://schemas.microsoft.com/office/drawing/2014/main" id="{9E012DBF-70D4-40D6-ACB0-34E72BAA7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514" y="133419"/>
            <a:ext cx="3732972" cy="59388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DE169EA-E3F3-4058-A7E9-DBC4D10A7F84}"/>
              </a:ext>
            </a:extLst>
          </p:cNvPr>
          <p:cNvSpPr txBox="1"/>
          <p:nvPr/>
        </p:nvSpPr>
        <p:spPr>
          <a:xfrm>
            <a:off x="8859187" y="1626433"/>
            <a:ext cx="206864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70C0"/>
                </a:solidFill>
                <a:hlinkClick r:id="rId3">
                  <a:extLst>
                    <a:ext uri="{A12FA001-AC4F-418D-AE19-62706E023703}">
                      <ahyp:hlinkClr xmlns:ahyp="http://schemas.microsoft.com/office/drawing/2018/hyperlinkcolor" val="tx"/>
                    </a:ext>
                  </a:extLst>
                </a:hlinkClick>
              </a:rPr>
              <a:t>Source: </a:t>
            </a:r>
            <a:r>
              <a:rPr lang="en-US" i="1" dirty="0">
                <a:solidFill>
                  <a:srgbClr val="0070C0"/>
                </a:solidFill>
                <a:ea typeface="+mn-lt"/>
                <a:cs typeface="+mn-lt"/>
              </a:rPr>
              <a:t>English e-Reader</a:t>
            </a:r>
            <a:r>
              <a:rPr lang="en-US" dirty="0">
                <a:solidFill>
                  <a:srgbClr val="0070C0"/>
                </a:solidFill>
                <a:ea typeface="+mn-lt"/>
                <a:cs typeface="+mn-lt"/>
              </a:rPr>
              <a:t> </a:t>
            </a:r>
            <a:r>
              <a:rPr lang="en-US" dirty="0">
                <a:solidFill>
                  <a:srgbClr val="0070C0"/>
                </a:solidFill>
                <a:ea typeface="+mn-lt"/>
                <a:cs typeface="+mn-lt"/>
                <a:hlinkClick r:id="rId3">
                  <a:extLst>
                    <a:ext uri="{A12FA001-AC4F-418D-AE19-62706E023703}">
                      <ahyp:hlinkClr xmlns:ahyp="http://schemas.microsoft.com/office/drawing/2018/hyperlinkcolor" val="tx"/>
                    </a:ext>
                  </a:extLst>
                </a:hlinkClick>
              </a:rPr>
              <a:t>https://english-e-reader.net/</a:t>
            </a:r>
            <a:r>
              <a:rPr lang="en-US" dirty="0">
                <a:solidFill>
                  <a:srgbClr val="0070C0"/>
                </a:solidFill>
                <a:ea typeface="+mn-lt"/>
                <a:cs typeface="+mn-lt"/>
              </a:rPr>
              <a:t> </a:t>
            </a:r>
            <a:endParaRPr lang="en-US">
              <a:solidFill>
                <a:srgbClr val="0070C0"/>
              </a:solidFill>
              <a:cs typeface="Calibri" panose="020F0502020204030204"/>
            </a:endParaRPr>
          </a:p>
          <a:p>
            <a:pPr algn="ctr"/>
            <a:endParaRPr lang="en-US" dirty="0">
              <a:solidFill>
                <a:srgbClr val="0070C0"/>
              </a:solidFill>
              <a:cs typeface="Calibri"/>
            </a:endParaRPr>
          </a:p>
        </p:txBody>
      </p:sp>
    </p:spTree>
    <p:extLst>
      <p:ext uri="{BB962C8B-B14F-4D97-AF65-F5344CB8AC3E}">
        <p14:creationId xmlns:p14="http://schemas.microsoft.com/office/powerpoint/2010/main" val="4172154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C5DF-2786-49A7-A2CD-F4A1818C9C25}"/>
              </a:ext>
            </a:extLst>
          </p:cNvPr>
          <p:cNvSpPr>
            <a:spLocks noGrp="1"/>
          </p:cNvSpPr>
          <p:nvPr>
            <p:ph type="title"/>
          </p:nvPr>
        </p:nvSpPr>
        <p:spPr/>
        <p:txBody>
          <a:bodyPr/>
          <a:lstStyle/>
          <a:p>
            <a:r>
              <a:rPr lang="en-US" dirty="0"/>
              <a:t>Past Verbs</a:t>
            </a:r>
            <a:endParaRPr lang="en-GB" dirty="0"/>
          </a:p>
        </p:txBody>
      </p:sp>
      <p:sp>
        <p:nvSpPr>
          <p:cNvPr id="3" name="Content Placeholder 2">
            <a:extLst>
              <a:ext uri="{FF2B5EF4-FFF2-40B4-BE49-F238E27FC236}">
                <a16:creationId xmlns:a16="http://schemas.microsoft.com/office/drawing/2014/main" id="{A1702B77-A514-4BC6-8E43-7A081A5B6313}"/>
              </a:ext>
            </a:extLst>
          </p:cNvPr>
          <p:cNvSpPr>
            <a:spLocks noGrp="1"/>
          </p:cNvSpPr>
          <p:nvPr>
            <p:ph idx="1"/>
          </p:nvPr>
        </p:nvSpPr>
        <p:spPr>
          <a:xfrm>
            <a:off x="838199" y="1348546"/>
            <a:ext cx="10803835" cy="4351338"/>
          </a:xfrm>
        </p:spPr>
        <p:txBody>
          <a:bodyPr/>
          <a:lstStyle/>
          <a:p>
            <a:r>
              <a:rPr lang="en-US" dirty="0"/>
              <a:t>In the first part of the text, you read the past forms of these verbs. What are they? Which are regular? Which are irregular?</a:t>
            </a:r>
            <a:endParaRPr lang="en-GB" dirty="0"/>
          </a:p>
        </p:txBody>
      </p:sp>
      <p:graphicFrame>
        <p:nvGraphicFramePr>
          <p:cNvPr id="4" name="Table 3">
            <a:extLst>
              <a:ext uri="{FF2B5EF4-FFF2-40B4-BE49-F238E27FC236}">
                <a16:creationId xmlns:a16="http://schemas.microsoft.com/office/drawing/2014/main" id="{DDFB8908-2680-4E3F-B23F-6F4F4FD38F63}"/>
              </a:ext>
            </a:extLst>
          </p:cNvPr>
          <p:cNvGraphicFramePr>
            <a:graphicFrameLocks noGrp="1"/>
          </p:cNvGraphicFramePr>
          <p:nvPr>
            <p:extLst>
              <p:ext uri="{D42A27DB-BD31-4B8C-83A1-F6EECF244321}">
                <p14:modId xmlns:p14="http://schemas.microsoft.com/office/powerpoint/2010/main" val="3076271220"/>
              </p:ext>
            </p:extLst>
          </p:nvPr>
        </p:nvGraphicFramePr>
        <p:xfrm>
          <a:off x="549965" y="2289532"/>
          <a:ext cx="11092070" cy="3410352"/>
        </p:xfrm>
        <a:graphic>
          <a:graphicData uri="http://schemas.openxmlformats.org/drawingml/2006/table">
            <a:tbl>
              <a:tblPr firstRow="1" bandRow="1">
                <a:tableStyleId>{5C22544A-7EE6-4342-B048-85BDC9FD1C3A}</a:tableStyleId>
              </a:tblPr>
              <a:tblGrid>
                <a:gridCol w="5546035">
                  <a:extLst>
                    <a:ext uri="{9D8B030D-6E8A-4147-A177-3AD203B41FA5}">
                      <a16:colId xmlns:a16="http://schemas.microsoft.com/office/drawing/2014/main" val="999569633"/>
                    </a:ext>
                  </a:extLst>
                </a:gridCol>
                <a:gridCol w="5546035">
                  <a:extLst>
                    <a:ext uri="{9D8B030D-6E8A-4147-A177-3AD203B41FA5}">
                      <a16:colId xmlns:a16="http://schemas.microsoft.com/office/drawing/2014/main" val="2216353896"/>
                    </a:ext>
                  </a:extLst>
                </a:gridCol>
              </a:tblGrid>
              <a:tr h="800389">
                <a:tc>
                  <a:txBody>
                    <a:bodyPr/>
                    <a:lstStyle/>
                    <a:p>
                      <a:pPr algn="ctr"/>
                      <a:r>
                        <a:rPr lang="en-US" sz="4000" dirty="0"/>
                        <a:t>Present</a:t>
                      </a:r>
                      <a:endParaRPr lang="en-GB" sz="4000" dirty="0"/>
                    </a:p>
                  </a:txBody>
                  <a:tcPr anchor="ctr"/>
                </a:tc>
                <a:tc>
                  <a:txBody>
                    <a:bodyPr/>
                    <a:lstStyle/>
                    <a:p>
                      <a:pPr algn="ctr"/>
                      <a:r>
                        <a:rPr lang="en-US" sz="4000" dirty="0"/>
                        <a:t>Past</a:t>
                      </a:r>
                      <a:endParaRPr lang="en-GB" sz="4000" dirty="0"/>
                    </a:p>
                  </a:txBody>
                  <a:tcPr anchor="ctr"/>
                </a:tc>
                <a:extLst>
                  <a:ext uri="{0D108BD9-81ED-4DB2-BD59-A6C34878D82A}">
                    <a16:rowId xmlns:a16="http://schemas.microsoft.com/office/drawing/2014/main" val="100175639"/>
                  </a:ext>
                </a:extLst>
              </a:tr>
              <a:tr h="2609963">
                <a:tc>
                  <a:txBody>
                    <a:bodyPr/>
                    <a:lstStyle/>
                    <a:p>
                      <a:pPr algn="ctr"/>
                      <a:r>
                        <a:rPr lang="en-US" dirty="0"/>
                        <a:t>stand</a:t>
                      </a:r>
                    </a:p>
                    <a:p>
                      <a:pPr algn="ctr"/>
                      <a:r>
                        <a:rPr lang="en-GB" dirty="0"/>
                        <a:t>smile</a:t>
                      </a:r>
                    </a:p>
                    <a:p>
                      <a:pPr algn="ctr"/>
                      <a:r>
                        <a:rPr lang="en-GB" dirty="0"/>
                        <a:t>say</a:t>
                      </a:r>
                    </a:p>
                    <a:p>
                      <a:pPr algn="ctr"/>
                      <a:r>
                        <a:rPr lang="en-GB" dirty="0"/>
                        <a:t>open</a:t>
                      </a:r>
                    </a:p>
                    <a:p>
                      <a:pPr algn="ctr"/>
                      <a:r>
                        <a:rPr lang="en-GB" dirty="0"/>
                        <a:t>walk</a:t>
                      </a:r>
                    </a:p>
                    <a:p>
                      <a:pPr algn="ctr"/>
                      <a:r>
                        <a:rPr lang="en-GB" dirty="0"/>
                        <a:t>can</a:t>
                      </a:r>
                    </a:p>
                    <a:p>
                      <a:pPr algn="ctr"/>
                      <a:r>
                        <a:rPr lang="en-GB" dirty="0"/>
                        <a:t>get</a:t>
                      </a:r>
                    </a:p>
                    <a:p>
                      <a:pPr algn="ctr"/>
                      <a:r>
                        <a:rPr lang="en-GB" dirty="0"/>
                        <a:t>think</a:t>
                      </a:r>
                    </a:p>
                  </a:txBody>
                  <a:tcPr/>
                </a:tc>
                <a:tc>
                  <a:txBody>
                    <a:bodyPr/>
                    <a:lstStyle/>
                    <a:p>
                      <a:endParaRPr lang="en-GB" dirty="0"/>
                    </a:p>
                  </a:txBody>
                  <a:tcPr/>
                </a:tc>
                <a:extLst>
                  <a:ext uri="{0D108BD9-81ED-4DB2-BD59-A6C34878D82A}">
                    <a16:rowId xmlns:a16="http://schemas.microsoft.com/office/drawing/2014/main" val="3120802437"/>
                  </a:ext>
                </a:extLst>
              </a:tr>
            </a:tbl>
          </a:graphicData>
        </a:graphic>
      </p:graphicFrame>
    </p:spTree>
    <p:extLst>
      <p:ext uri="{BB962C8B-B14F-4D97-AF65-F5344CB8AC3E}">
        <p14:creationId xmlns:p14="http://schemas.microsoft.com/office/powerpoint/2010/main" val="3152294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6D6C8-9239-471E-81E3-B3388B21C213}"/>
              </a:ext>
            </a:extLst>
          </p:cNvPr>
          <p:cNvSpPr>
            <a:spLocks noGrp="1"/>
          </p:cNvSpPr>
          <p:nvPr>
            <p:ph idx="1"/>
          </p:nvPr>
        </p:nvSpPr>
        <p:spPr>
          <a:xfrm>
            <a:off x="838200" y="384313"/>
            <a:ext cx="10515600" cy="5792650"/>
          </a:xfrm>
        </p:spPr>
        <p:txBody>
          <a:bodyPr>
            <a:normAutofit fontScale="62500" lnSpcReduction="20000"/>
          </a:bodyPr>
          <a:lstStyle/>
          <a:p>
            <a:pPr marL="0" indent="0" algn="ctr">
              <a:lnSpc>
                <a:spcPct val="134000"/>
              </a:lnSpc>
              <a:buNone/>
            </a:pPr>
            <a:r>
              <a:rPr lang="en-GB" b="1" dirty="0"/>
              <a:t>The Race</a:t>
            </a:r>
          </a:p>
          <a:p>
            <a:pPr marL="0" indent="0">
              <a:lnSpc>
                <a:spcPct val="134000"/>
              </a:lnSpc>
              <a:buNone/>
            </a:pPr>
            <a:r>
              <a:rPr lang="en-GB" dirty="0"/>
              <a:t>The </a:t>
            </a:r>
            <a:r>
              <a:rPr lang="en-GB" dirty="0" err="1"/>
              <a:t>Fram</a:t>
            </a:r>
            <a:r>
              <a:rPr lang="en-GB" dirty="0"/>
              <a:t> went to an island in the south of Norway. It was a very little island, with only one small wooden house, two trees - and nearly a hundred dogs.</a:t>
            </a:r>
          </a:p>
          <a:p>
            <a:pPr marL="0" indent="0">
              <a:lnSpc>
                <a:spcPct val="134000"/>
              </a:lnSpc>
              <a:buNone/>
            </a:pPr>
            <a:r>
              <a:rPr lang="en-GB" dirty="0"/>
              <a:t>'Look at that!' Bjaaland said. 'It's an island of dogs! There are dogs in the water, near the trees, on the house - dogs everywhere!'</a:t>
            </a:r>
          </a:p>
          <a:p>
            <a:pPr marL="0" indent="0">
              <a:lnSpc>
                <a:spcPct val="134000"/>
              </a:lnSpc>
              <a:buNone/>
            </a:pPr>
            <a:r>
              <a:rPr lang="en-GB" dirty="0"/>
              <a:t>Two men came out of the house. 'Hassel! </a:t>
            </a:r>
            <a:r>
              <a:rPr lang="en-GB" dirty="0" err="1"/>
              <a:t>Lindstrem</a:t>
            </a:r>
            <a:r>
              <a:rPr lang="en-GB" dirty="0"/>
              <a:t>!' Amundsen said. 'It's good to see you! How many dogs do you have for me?'</a:t>
            </a:r>
          </a:p>
          <a:p>
            <a:pPr marL="0" indent="0">
              <a:lnSpc>
                <a:spcPct val="134000"/>
              </a:lnSpc>
              <a:buNone/>
            </a:pPr>
            <a:r>
              <a:rPr lang="en-GB" dirty="0"/>
              <a:t>'Ninety-nine, Roald,' said Hassel. 'The best ninety-nine dogs from Greenland. And they're very happy! They don't work; they just eat and play all day! They're having a wonderful summer here!'</a:t>
            </a:r>
          </a:p>
          <a:p>
            <a:pPr marL="0" indent="0">
              <a:lnSpc>
                <a:spcPct val="134000"/>
              </a:lnSpc>
              <a:buNone/>
            </a:pPr>
            <a:r>
              <a:rPr lang="en-GB" dirty="0"/>
              <a:t>'Good, good.' Amundsen laughed. 'But that's finished now. Hey, Bjaaland! Stop laughing - come down here and help me. Let's get all these dogs onto the ship!'</a:t>
            </a:r>
          </a:p>
          <a:p>
            <a:pPr marL="0" indent="0">
              <a:lnSpc>
                <a:spcPct val="134000"/>
              </a:lnSpc>
              <a:buNone/>
            </a:pPr>
            <a:r>
              <a:rPr lang="en-GB" dirty="0"/>
              <a:t>It was not easy. The dogs were fat and strong, and they didn't want to go on the ship. But at last, after three hours' hard work, all ninety-nine were on the ship, and the </a:t>
            </a:r>
            <a:r>
              <a:rPr lang="en-GB" dirty="0" err="1"/>
              <a:t>Fram</a:t>
            </a:r>
            <a:r>
              <a:rPr lang="en-GB" dirty="0"/>
              <a:t> went out to sea again.</a:t>
            </a:r>
          </a:p>
          <a:p>
            <a:pPr marL="0" indent="0">
              <a:lnSpc>
                <a:spcPct val="134000"/>
              </a:lnSpc>
              <a:buNone/>
            </a:pPr>
            <a:r>
              <a:rPr lang="en-GB" dirty="0"/>
              <a:t>The men were not happy. The weather was bad, the dogs were dirty, and some of the men were ill. They began to ask questions.</a:t>
            </a:r>
          </a:p>
          <a:p>
            <a:pPr marL="0" indent="0">
              <a:lnSpc>
                <a:spcPct val="134000"/>
              </a:lnSpc>
              <a:buNone/>
            </a:pPr>
            <a:endParaRPr lang="en-GB" dirty="0"/>
          </a:p>
        </p:txBody>
      </p:sp>
    </p:spTree>
    <p:extLst>
      <p:ext uri="{BB962C8B-B14F-4D97-AF65-F5344CB8AC3E}">
        <p14:creationId xmlns:p14="http://schemas.microsoft.com/office/powerpoint/2010/main" val="199740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6D6C8-9239-471E-81E3-B3388B21C213}"/>
              </a:ext>
            </a:extLst>
          </p:cNvPr>
          <p:cNvSpPr>
            <a:spLocks noGrp="1"/>
          </p:cNvSpPr>
          <p:nvPr>
            <p:ph idx="1"/>
          </p:nvPr>
        </p:nvSpPr>
        <p:spPr>
          <a:xfrm>
            <a:off x="838200" y="384313"/>
            <a:ext cx="10515600" cy="5792650"/>
          </a:xfrm>
        </p:spPr>
        <p:txBody>
          <a:bodyPr>
            <a:normAutofit fontScale="70000" lnSpcReduction="20000"/>
          </a:bodyPr>
          <a:lstStyle/>
          <a:p>
            <a:pPr marL="0" indent="0">
              <a:lnSpc>
                <a:spcPct val="134000"/>
              </a:lnSpc>
              <a:buNone/>
            </a:pPr>
            <a:r>
              <a:rPr lang="en-GB" dirty="0"/>
              <a:t>'Why are we bringing dogs with us?' asked one man, Johansen. 'We're going thousands of kilometres south, past Cape Horn, and then north to Alaska. Why not wait, and get dogs in Alaska?'</a:t>
            </a:r>
          </a:p>
          <a:p>
            <a:pPr marL="0" indent="0">
              <a:lnSpc>
                <a:spcPct val="134000"/>
              </a:lnSpc>
              <a:buNone/>
            </a:pPr>
            <a:r>
              <a:rPr lang="en-GB" dirty="0"/>
              <a:t>'Don't ask me,' said his friend, Helmer Hanssen, 'I don't understand it.'</a:t>
            </a:r>
          </a:p>
          <a:p>
            <a:pPr marL="0" indent="0">
              <a:lnSpc>
                <a:spcPct val="134000"/>
              </a:lnSpc>
              <a:buNone/>
            </a:pPr>
            <a:r>
              <a:rPr lang="en-GB" dirty="0"/>
              <a:t>The men talked for a long time. Then, on September 9th, Amundsen called everyone to the back of the ship. He stood quietly and looked at them. Behind him was a big map. It was not a map of the Arctic. It was a map of Antarctica.</a:t>
            </a:r>
          </a:p>
          <a:p>
            <a:pPr marL="0" indent="0">
              <a:lnSpc>
                <a:spcPct val="134000"/>
              </a:lnSpc>
              <a:buNone/>
            </a:pPr>
            <a:r>
              <a:rPr lang="en-GB" dirty="0"/>
              <a:t>Bjaaland looked at Helmer Hanssen, and laughed. Then Amundsen began to speak.</a:t>
            </a:r>
          </a:p>
          <a:p>
            <a:pPr marL="0" indent="0">
              <a:lnSpc>
                <a:spcPct val="134000"/>
              </a:lnSpc>
              <a:buNone/>
            </a:pPr>
            <a:r>
              <a:rPr lang="en-GB" dirty="0"/>
              <a:t>'Boys,' he said. 'I know you are unhappy. You often ask me difficult questions, and I don't answer. Well, I'm going to answer all those questions now, today.</a:t>
            </a:r>
          </a:p>
          <a:p>
            <a:pPr marL="0" indent="0">
              <a:lnSpc>
                <a:spcPct val="134000"/>
              </a:lnSpc>
              <a:buNone/>
            </a:pPr>
            <a:r>
              <a:rPr lang="en-GB" dirty="0"/>
              <a:t>'We began to work for this journey two years ago. Then, we wanted to be the first men at the North Pole. But last year, Peary, an American, found the North Pole. So America was first to the North Pole, not Norway. We're going there, but we're too late.'</a:t>
            </a:r>
          </a:p>
          <a:p>
            <a:pPr marL="0" indent="0">
              <a:lnSpc>
                <a:spcPct val="134000"/>
              </a:lnSpc>
              <a:buNone/>
            </a:pPr>
            <a:endParaRPr lang="en-GB" dirty="0"/>
          </a:p>
        </p:txBody>
      </p:sp>
    </p:spTree>
    <p:extLst>
      <p:ext uri="{BB962C8B-B14F-4D97-AF65-F5344CB8AC3E}">
        <p14:creationId xmlns:p14="http://schemas.microsoft.com/office/powerpoint/2010/main" val="2538723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6D6C8-9239-471E-81E3-B3388B21C213}"/>
              </a:ext>
            </a:extLst>
          </p:cNvPr>
          <p:cNvSpPr>
            <a:spLocks noGrp="1"/>
          </p:cNvSpPr>
          <p:nvPr>
            <p:ph idx="1"/>
          </p:nvPr>
        </p:nvSpPr>
        <p:spPr>
          <a:xfrm>
            <a:off x="838200" y="384313"/>
            <a:ext cx="10515600" cy="5792650"/>
          </a:xfrm>
        </p:spPr>
        <p:txBody>
          <a:bodyPr>
            <a:normAutofit fontScale="62500" lnSpcReduction="20000"/>
          </a:bodyPr>
          <a:lstStyle/>
          <a:p>
            <a:pPr marL="0" indent="0">
              <a:lnSpc>
                <a:spcPct val="134000"/>
              </a:lnSpc>
              <a:buNone/>
            </a:pPr>
            <a:r>
              <a:rPr lang="en-GB" dirty="0"/>
              <a:t>'I don't understand this,' Bjaaland thought. 'Why is Amundsen talking about the North Pole, with a map of Antarctica behind him?'</a:t>
            </a:r>
          </a:p>
          <a:p>
            <a:pPr marL="0" indent="0">
              <a:lnSpc>
                <a:spcPct val="134000"/>
              </a:lnSpc>
              <a:buNone/>
            </a:pPr>
            <a:r>
              <a:rPr lang="en-GB" dirty="0"/>
              <a:t>Amundsen stopped for a minute, and looked at all the men slowly. No one said anything.</a:t>
            </a:r>
          </a:p>
          <a:p>
            <a:pPr marL="0" indent="0">
              <a:lnSpc>
                <a:spcPct val="134000"/>
              </a:lnSpc>
              <a:buNone/>
            </a:pPr>
            <a:r>
              <a:rPr lang="en-GB" dirty="0"/>
              <a:t>'We have to go a long way south before we get to Alaska,' he said. 'Very near Antarctica, you know. And Captain Scott, the Englishman, is going to the South Pole this year. He wants to put his British flag there. An American flag at the North Pole, a British flag at the South Pole.'</a:t>
            </a:r>
          </a:p>
          <a:p>
            <a:pPr marL="0" indent="0">
              <a:lnSpc>
                <a:spcPct val="134000"/>
              </a:lnSpc>
              <a:buNone/>
            </a:pPr>
            <a:r>
              <a:rPr lang="en-GB" dirty="0"/>
              <a:t>Bjaaland began to understand. He started to smile and couldn't stop. He was warm and excited.</a:t>
            </a:r>
          </a:p>
          <a:p>
            <a:pPr marL="0" indent="0">
              <a:lnSpc>
                <a:spcPct val="134000"/>
              </a:lnSpc>
              <a:buNone/>
            </a:pPr>
            <a:r>
              <a:rPr lang="en-GB" dirty="0"/>
              <a:t>'Well, boys,' Amundsen said slowly. 'Do we want the British to put their flag at the South Pole first? How fast can we travel? We have a lot of dogs, and some of the most wonderful skiers on earth - Bjaaland here is the best in Norway! So I have an idea, boys. Let's go to the South Pole, and put the Norwegian flag there before the British! What do you say?'</a:t>
            </a:r>
          </a:p>
          <a:p>
            <a:pPr marL="0" indent="0">
              <a:lnSpc>
                <a:spcPct val="134000"/>
              </a:lnSpc>
              <a:buNone/>
            </a:pPr>
            <a:r>
              <a:rPr lang="en-GB" dirty="0"/>
              <a:t>For a minute or two it was very quiet. Amundsen waited, and the men watched him and thought. Then Bjaaland laughed.</a:t>
            </a:r>
          </a:p>
          <a:p>
            <a:pPr marL="0" indent="0">
              <a:lnSpc>
                <a:spcPct val="134000"/>
              </a:lnSpc>
              <a:buNone/>
            </a:pPr>
            <a:r>
              <a:rPr lang="en-GB" dirty="0"/>
              <a:t>'Yes!' he said. 'Why not? It's a ski race, isn't it, and the English can't ski! It's a wonderful idea, of course! Let's go!'</a:t>
            </a:r>
          </a:p>
          <a:p>
            <a:pPr marL="0" indent="0">
              <a:lnSpc>
                <a:spcPct val="134000"/>
              </a:lnSpc>
              <a:buNone/>
            </a:pPr>
            <a:endParaRPr lang="en-GB" dirty="0"/>
          </a:p>
        </p:txBody>
      </p:sp>
    </p:spTree>
    <p:extLst>
      <p:ext uri="{BB962C8B-B14F-4D97-AF65-F5344CB8AC3E}">
        <p14:creationId xmlns:p14="http://schemas.microsoft.com/office/powerpoint/2010/main" val="286336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6D6C8-9239-471E-81E3-B3388B21C213}"/>
              </a:ext>
            </a:extLst>
          </p:cNvPr>
          <p:cNvSpPr>
            <a:spLocks noGrp="1"/>
          </p:cNvSpPr>
          <p:nvPr>
            <p:ph idx="1"/>
          </p:nvPr>
        </p:nvSpPr>
        <p:spPr>
          <a:xfrm>
            <a:off x="838200" y="384313"/>
            <a:ext cx="10515600" cy="5792650"/>
          </a:xfrm>
        </p:spPr>
        <p:txBody>
          <a:bodyPr>
            <a:normAutofit fontScale="55000" lnSpcReduction="20000"/>
          </a:bodyPr>
          <a:lstStyle/>
          <a:p>
            <a:pPr marL="0" indent="0" algn="ctr">
              <a:lnSpc>
                <a:spcPct val="134000"/>
              </a:lnSpc>
              <a:buNone/>
            </a:pPr>
            <a:r>
              <a:rPr lang="en-GB" b="1" dirty="0"/>
              <a:t>The Ponies</a:t>
            </a:r>
          </a:p>
          <a:p>
            <a:pPr marL="0" indent="0">
              <a:lnSpc>
                <a:spcPct val="134000"/>
              </a:lnSpc>
              <a:buNone/>
            </a:pPr>
            <a:r>
              <a:rPr lang="en-GB" dirty="0"/>
              <a:t>On October 27th, the Terra Nova arrived in Wellington, New Zealand. When Scott came off the ship, a newspaper man walked up to him.</a:t>
            </a:r>
          </a:p>
          <a:p>
            <a:pPr marL="0" indent="0">
              <a:lnSpc>
                <a:spcPct val="134000"/>
              </a:lnSpc>
              <a:buNone/>
            </a:pPr>
            <a:r>
              <a:rPr lang="en-GB" dirty="0"/>
              <a:t>'Captain Scott! Captain Scott! Can I talk to you, please!' he said.</a:t>
            </a:r>
          </a:p>
          <a:p>
            <a:pPr marL="0" indent="0">
              <a:lnSpc>
                <a:spcPct val="134000"/>
              </a:lnSpc>
              <a:buNone/>
            </a:pPr>
            <a:r>
              <a:rPr lang="en-GB" dirty="0"/>
              <a:t>Scott stopped and smiled. 'Yes, of course,' he said. 'What do you want to know?'</a:t>
            </a:r>
          </a:p>
          <a:p>
            <a:pPr marL="0" indent="0">
              <a:lnSpc>
                <a:spcPct val="134000"/>
              </a:lnSpc>
              <a:buNone/>
            </a:pPr>
            <a:r>
              <a:rPr lang="en-GB" dirty="0"/>
              <a:t>'Are you going to win?' the man asked. 'Win?' Scott asked. 'Win what?'</a:t>
            </a:r>
          </a:p>
          <a:p>
            <a:pPr marL="0" indent="0">
              <a:lnSpc>
                <a:spcPct val="134000"/>
              </a:lnSpc>
              <a:buNone/>
            </a:pPr>
            <a:r>
              <a:rPr lang="en-GB" dirty="0"/>
              <a:t>'Win the race to the South Pole, of course,' the newspaper man said. 'It's a race between you and Amundsen, now. Look at this!' He gave a newspaper to Scott. Scott looked at it. It said:</a:t>
            </a:r>
          </a:p>
          <a:p>
            <a:pPr marL="0" indent="0">
              <a:lnSpc>
                <a:spcPct val="134000"/>
              </a:lnSpc>
              <a:buNone/>
            </a:pPr>
            <a:r>
              <a:rPr lang="en-GB" dirty="0"/>
              <a:t>Frame races Scott to South Pole</a:t>
            </a:r>
          </a:p>
          <a:p>
            <a:pPr marL="0" indent="0">
              <a:lnSpc>
                <a:spcPct val="134000"/>
              </a:lnSpc>
              <a:buNone/>
            </a:pPr>
            <a:r>
              <a:rPr lang="en-GB" dirty="0"/>
              <a:t>'We're going to win!' says Amundsen</a:t>
            </a:r>
          </a:p>
          <a:p>
            <a:pPr marL="0" indent="0">
              <a:lnSpc>
                <a:spcPct val="134000"/>
              </a:lnSpc>
              <a:buNone/>
            </a:pPr>
            <a:r>
              <a:rPr lang="en-GB" dirty="0"/>
              <a:t>Scott's face went white. 'Give me that!' he said. He took the newspaper and read it carefully. The newspaper man watched him, and waited. 'Well, Captain Scott,' he said at last. 'Who's going to win this race? Tell me that!'</a:t>
            </a:r>
          </a:p>
          <a:p>
            <a:pPr marL="0" indent="0">
              <a:lnSpc>
                <a:spcPct val="134000"/>
              </a:lnSpc>
              <a:buNone/>
            </a:pPr>
            <a:r>
              <a:rPr lang="en-GB" dirty="0"/>
              <a:t>Scott looked at him angrily. 'This is stupid!' he said. 'It's not a race! I came here to learn about the Antarctic - I'm not interested in Amundsen, or in races!' Then he walked back onto his ship, with the newspaper in his hand.</a:t>
            </a:r>
          </a:p>
          <a:p>
            <a:pPr marL="0" indent="0">
              <a:lnSpc>
                <a:spcPct val="134000"/>
              </a:lnSpc>
              <a:buNone/>
            </a:pPr>
            <a:endParaRPr lang="en-GB" dirty="0"/>
          </a:p>
        </p:txBody>
      </p:sp>
    </p:spTree>
    <p:extLst>
      <p:ext uri="{BB962C8B-B14F-4D97-AF65-F5344CB8AC3E}">
        <p14:creationId xmlns:p14="http://schemas.microsoft.com/office/powerpoint/2010/main" val="3572323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6D6C8-9239-471E-81E3-B3388B21C213}"/>
              </a:ext>
            </a:extLst>
          </p:cNvPr>
          <p:cNvSpPr>
            <a:spLocks noGrp="1"/>
          </p:cNvSpPr>
          <p:nvPr>
            <p:ph idx="1"/>
          </p:nvPr>
        </p:nvSpPr>
        <p:spPr>
          <a:xfrm>
            <a:off x="838200" y="384313"/>
            <a:ext cx="10515600" cy="5792650"/>
          </a:xfrm>
        </p:spPr>
        <p:txBody>
          <a:bodyPr>
            <a:normAutofit fontScale="92500" lnSpcReduction="10000"/>
          </a:bodyPr>
          <a:lstStyle/>
          <a:p>
            <a:pPr marL="0" indent="0">
              <a:lnSpc>
                <a:spcPct val="114000"/>
              </a:lnSpc>
              <a:buNone/>
            </a:pPr>
            <a:r>
              <a:rPr lang="en-GB" dirty="0"/>
              <a:t>Later that day, he talked to his men. He gave them the newspaper, and laughed.</a:t>
            </a:r>
          </a:p>
          <a:p>
            <a:pPr marL="0" indent="0">
              <a:lnSpc>
                <a:spcPct val="114000"/>
              </a:lnSpc>
              <a:buNone/>
            </a:pPr>
            <a:r>
              <a:rPr lang="en-GB" dirty="0"/>
              <a:t>'It doesn't matter,' he said. 'We're in front of Amundsen, and we have more men, and more money. He has only eight men, and a lot of dogs. I know about dogs - they don't work in the Antarctic. We have sixteen men and the new motor sledges - they are much better. And tomorrow the ponies are coming. We need ponies, motor sledges, and good strong British men - that's all. Forget about Amundsen! He's not important!'</a:t>
            </a:r>
          </a:p>
          <a:p>
            <a:pPr marL="0" indent="0">
              <a:lnSpc>
                <a:spcPct val="114000"/>
              </a:lnSpc>
              <a:buNone/>
            </a:pPr>
            <a:r>
              <a:rPr lang="en-GB" dirty="0"/>
              <a:t>Scott asked Oates to look after the ponies, but he did not let Oates buy them. When Oates first saw the ponies, in New Zealand, he was very unhappy. Most of the ponies were old, and some of them were ill.</a:t>
            </a:r>
          </a:p>
          <a:p>
            <a:pPr marL="0" indent="0">
              <a:lnSpc>
                <a:spcPct val="114000"/>
              </a:lnSpc>
              <a:buNone/>
            </a:pPr>
            <a:endParaRPr lang="en-GB" dirty="0"/>
          </a:p>
        </p:txBody>
      </p:sp>
    </p:spTree>
    <p:extLst>
      <p:ext uri="{BB962C8B-B14F-4D97-AF65-F5344CB8AC3E}">
        <p14:creationId xmlns:p14="http://schemas.microsoft.com/office/powerpoint/2010/main" val="88071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6D6C8-9239-471E-81E3-B3388B21C213}"/>
              </a:ext>
            </a:extLst>
          </p:cNvPr>
          <p:cNvSpPr>
            <a:spLocks noGrp="1"/>
          </p:cNvSpPr>
          <p:nvPr>
            <p:ph idx="1"/>
          </p:nvPr>
        </p:nvSpPr>
        <p:spPr>
          <a:xfrm>
            <a:off x="838200" y="384313"/>
            <a:ext cx="10515600" cy="5792650"/>
          </a:xfrm>
        </p:spPr>
        <p:txBody>
          <a:bodyPr>
            <a:normAutofit fontScale="62500" lnSpcReduction="20000"/>
          </a:bodyPr>
          <a:lstStyle/>
          <a:p>
            <a:pPr marL="0" indent="0">
              <a:lnSpc>
                <a:spcPct val="134000"/>
              </a:lnSpc>
              <a:buNone/>
            </a:pPr>
            <a:r>
              <a:rPr lang="en-GB" dirty="0"/>
              <a:t>'They're beautiful ponies, Titus,' Scott said. 'They come from China - they're wonderful ponies!'</a:t>
            </a:r>
          </a:p>
          <a:p>
            <a:pPr marL="0" indent="0">
              <a:lnSpc>
                <a:spcPct val="134000"/>
              </a:lnSpc>
              <a:buNone/>
            </a:pPr>
            <a:r>
              <a:rPr lang="en-GB" dirty="0"/>
              <a:t>Oates looked at them angrily, and said nothing. Then he asked: 'Where is their food, Captain?'</a:t>
            </a:r>
          </a:p>
          <a:p>
            <a:pPr marL="0" indent="0">
              <a:lnSpc>
                <a:spcPct val="134000"/>
              </a:lnSpc>
              <a:buNone/>
            </a:pPr>
            <a:r>
              <a:rPr lang="en-GB" dirty="0"/>
              <a:t>'Here!' Scott opened a door.</a:t>
            </a:r>
          </a:p>
          <a:p>
            <a:pPr marL="0" indent="0">
              <a:lnSpc>
                <a:spcPct val="134000"/>
              </a:lnSpc>
              <a:buNone/>
            </a:pPr>
            <a:r>
              <a:rPr lang="en-GB" dirty="0"/>
              <a:t>Oates looked inside. He thought for a minute. 'We need more food than this, Captain Scott! These ponies are going to work in the coldest place on earth - they need a lot of food - more than this!'</a:t>
            </a:r>
          </a:p>
          <a:p>
            <a:pPr marL="0" indent="0">
              <a:lnSpc>
                <a:spcPct val="134000"/>
              </a:lnSpc>
              <a:buNone/>
            </a:pPr>
            <a:r>
              <a:rPr lang="en-GB" dirty="0"/>
              <a:t>Scott smiled quietly. 'We can't take more food on this ship, Titus. Where can we put it? But it doesn't matter, old boy. They're very strong ponies, you know. The best ponies on earth.'</a:t>
            </a:r>
          </a:p>
          <a:p>
            <a:pPr marL="0" indent="0">
              <a:lnSpc>
                <a:spcPct val="134000"/>
              </a:lnSpc>
              <a:buNone/>
            </a:pPr>
            <a:r>
              <a:rPr lang="en-GB" dirty="0"/>
              <a:t>Later that night, Oates wrote a letter to his mother. There are nineteen ponies on the Terra Nova now, he wrote. All the ponies are in a small room at the front of the ship. We eat our food in the room under the ponies, so our table is often wet and dirty. Scott makes a lot of mistakes, I think, and Antarctica is a very dangerous place.</a:t>
            </a:r>
          </a:p>
          <a:p>
            <a:pPr marL="0" indent="0">
              <a:lnSpc>
                <a:spcPct val="134000"/>
              </a:lnSpc>
              <a:buNone/>
            </a:pPr>
            <a:endParaRPr lang="en-GB" dirty="0"/>
          </a:p>
        </p:txBody>
      </p:sp>
    </p:spTree>
    <p:extLst>
      <p:ext uri="{BB962C8B-B14F-4D97-AF65-F5344CB8AC3E}">
        <p14:creationId xmlns:p14="http://schemas.microsoft.com/office/powerpoint/2010/main" val="313840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2B2F-7F08-44B0-B181-C64F52DE3CD6}"/>
              </a:ext>
            </a:extLst>
          </p:cNvPr>
          <p:cNvSpPr>
            <a:spLocks noGrp="1"/>
          </p:cNvSpPr>
          <p:nvPr>
            <p:ph type="title"/>
          </p:nvPr>
        </p:nvSpPr>
        <p:spPr/>
        <p:txBody>
          <a:bodyPr/>
          <a:lstStyle/>
          <a:p>
            <a:r>
              <a:rPr lang="en-US" dirty="0"/>
              <a:t>Discussion</a:t>
            </a:r>
            <a:endParaRPr lang="en-GB" dirty="0"/>
          </a:p>
        </p:txBody>
      </p:sp>
      <p:sp>
        <p:nvSpPr>
          <p:cNvPr id="3" name="Content Placeholder 2">
            <a:extLst>
              <a:ext uri="{FF2B5EF4-FFF2-40B4-BE49-F238E27FC236}">
                <a16:creationId xmlns:a16="http://schemas.microsoft.com/office/drawing/2014/main" id="{9D5F3F6C-05FF-4D0E-98E1-8562D82F532D}"/>
              </a:ext>
            </a:extLst>
          </p:cNvPr>
          <p:cNvSpPr>
            <a:spLocks noGrp="1"/>
          </p:cNvSpPr>
          <p:nvPr>
            <p:ph idx="1"/>
          </p:nvPr>
        </p:nvSpPr>
        <p:spPr/>
        <p:txBody>
          <a:bodyPr/>
          <a:lstStyle/>
          <a:p>
            <a:r>
              <a:rPr lang="en-US" dirty="0"/>
              <a:t>Hove you ever seen snow? Where/when?</a:t>
            </a:r>
          </a:p>
          <a:p>
            <a:r>
              <a:rPr lang="en-US" dirty="0"/>
              <a:t>The Norwegian team believe they are better at skiing than the British team. What other activities involve snow?</a:t>
            </a:r>
          </a:p>
          <a:p>
            <a:r>
              <a:rPr lang="en-US" dirty="0"/>
              <a:t>What activities is your country the best at?</a:t>
            </a:r>
          </a:p>
          <a:p>
            <a:pPr marL="0" indent="0">
              <a:buNone/>
            </a:pPr>
            <a:endParaRPr lang="en-GB" dirty="0"/>
          </a:p>
        </p:txBody>
      </p:sp>
    </p:spTree>
    <p:extLst>
      <p:ext uri="{BB962C8B-B14F-4D97-AF65-F5344CB8AC3E}">
        <p14:creationId xmlns:p14="http://schemas.microsoft.com/office/powerpoint/2010/main" val="1144999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6D6C8-9239-471E-81E3-B3388B21C213}"/>
              </a:ext>
            </a:extLst>
          </p:cNvPr>
          <p:cNvSpPr>
            <a:spLocks noGrp="1"/>
          </p:cNvSpPr>
          <p:nvPr>
            <p:ph idx="1"/>
          </p:nvPr>
        </p:nvSpPr>
        <p:spPr>
          <a:xfrm>
            <a:off x="838200" y="384313"/>
            <a:ext cx="10515600" cy="5792650"/>
          </a:xfrm>
        </p:spPr>
        <p:txBody>
          <a:bodyPr>
            <a:normAutofit fontScale="62500" lnSpcReduction="20000"/>
          </a:bodyPr>
          <a:lstStyle/>
          <a:p>
            <a:pPr marL="0" indent="0" algn="ctr">
              <a:lnSpc>
                <a:spcPct val="134000"/>
              </a:lnSpc>
              <a:buNone/>
            </a:pPr>
            <a:r>
              <a:rPr lang="en-GB" b="1" dirty="0"/>
              <a:t>Food Depots</a:t>
            </a:r>
          </a:p>
          <a:p>
            <a:pPr marL="0" indent="0">
              <a:lnSpc>
                <a:spcPct val="134000"/>
              </a:lnSpc>
              <a:buNone/>
            </a:pPr>
            <a:r>
              <a:rPr lang="en-GB" dirty="0"/>
              <a:t>The two ships, Terra Nova and </a:t>
            </a:r>
            <a:r>
              <a:rPr lang="en-GB" dirty="0" err="1"/>
              <a:t>Fram</a:t>
            </a:r>
            <a:r>
              <a:rPr lang="en-GB" dirty="0"/>
              <a:t>, arrived in Antarctica, in January 1911, at the end of summer. The Englishmen and the Norwegians wanted to stay on the ice all winter. They wanted to be ready to go to the South Pole at the beginning of the next Antarctic summer.</a:t>
            </a:r>
          </a:p>
          <a:p>
            <a:pPr marL="0" indent="0">
              <a:lnSpc>
                <a:spcPct val="134000"/>
              </a:lnSpc>
              <a:buNone/>
            </a:pPr>
            <a:r>
              <a:rPr lang="en-GB" dirty="0"/>
              <a:t>The dogs pulled the Norwegians' sledges. They ran quickly over the snow and pulled the big sledges from the ship onto the ice. The men ran beside them on skis.</a:t>
            </a:r>
          </a:p>
          <a:p>
            <a:pPr marL="0" indent="0">
              <a:lnSpc>
                <a:spcPct val="134000"/>
              </a:lnSpc>
              <a:buNone/>
            </a:pPr>
            <a:r>
              <a:rPr lang="en-GB" dirty="0"/>
              <a:t>They put a big wooden house on the ice. The house was full of food, and skis, and sledges. They called it </a:t>
            </a:r>
            <a:r>
              <a:rPr lang="en-GB" dirty="0" err="1"/>
              <a:t>Framheim</a:t>
            </a:r>
            <a:r>
              <a:rPr lang="en-GB" dirty="0"/>
              <a:t>.</a:t>
            </a:r>
          </a:p>
          <a:p>
            <a:pPr marL="0" indent="0">
              <a:lnSpc>
                <a:spcPct val="134000"/>
              </a:lnSpc>
              <a:buNone/>
            </a:pPr>
            <a:r>
              <a:rPr lang="en-GB" dirty="0"/>
              <a:t>Outside the house, the dogs lived in holes under the snow. When the house was ready, the men made their first journey south.</a:t>
            </a:r>
          </a:p>
          <a:p>
            <a:pPr marL="0" indent="0">
              <a:lnSpc>
                <a:spcPct val="134000"/>
              </a:lnSpc>
              <a:buNone/>
            </a:pPr>
            <a:r>
              <a:rPr lang="en-GB" dirty="0"/>
              <a:t>Before the winter, they wanted to take a lot of food south, and leave it in depots. For the long journey to the Pole, they needed a lot of food, and they couldn't carry it all with them. On February 10th, five men, three sledges, eighteen dogs, and half a tonne of food left </a:t>
            </a:r>
            <a:r>
              <a:rPr lang="en-GB" dirty="0" err="1"/>
              <a:t>Framheim</a:t>
            </a:r>
            <a:r>
              <a:rPr lang="en-GB" dirty="0"/>
              <a:t> and went south.</a:t>
            </a:r>
          </a:p>
          <a:p>
            <a:pPr marL="0" indent="0">
              <a:lnSpc>
                <a:spcPct val="134000"/>
              </a:lnSpc>
              <a:buNone/>
            </a:pPr>
            <a:endParaRPr lang="en-GB" dirty="0"/>
          </a:p>
        </p:txBody>
      </p:sp>
    </p:spTree>
    <p:extLst>
      <p:ext uri="{BB962C8B-B14F-4D97-AF65-F5344CB8AC3E}">
        <p14:creationId xmlns:p14="http://schemas.microsoft.com/office/powerpoint/2010/main" val="281570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6D6C8-9239-471E-81E3-B3388B21C213}"/>
              </a:ext>
            </a:extLst>
          </p:cNvPr>
          <p:cNvSpPr>
            <a:spLocks noGrp="1"/>
          </p:cNvSpPr>
          <p:nvPr>
            <p:ph idx="1"/>
          </p:nvPr>
        </p:nvSpPr>
        <p:spPr>
          <a:xfrm>
            <a:off x="838200" y="384313"/>
            <a:ext cx="10515600" cy="5792650"/>
          </a:xfrm>
        </p:spPr>
        <p:txBody>
          <a:bodyPr>
            <a:normAutofit fontScale="70000" lnSpcReduction="20000"/>
          </a:bodyPr>
          <a:lstStyle/>
          <a:p>
            <a:pPr marL="0" indent="0">
              <a:lnSpc>
                <a:spcPct val="124000"/>
              </a:lnSpc>
              <a:buNone/>
            </a:pPr>
            <a:r>
              <a:rPr lang="en-GB" dirty="0"/>
              <a:t>It was easy. The weather was warm for the Antarctic, between -7degree Centigrade and -17degree Centigrade. The snow was good, and the dogs and skis went fast. They went fifty or sixty kilometres every day. After four days they reached 80degree South, and made the first depot.</a:t>
            </a:r>
          </a:p>
          <a:p>
            <a:pPr marL="0" indent="0">
              <a:lnSpc>
                <a:spcPct val="124000"/>
              </a:lnSpc>
              <a:buNone/>
            </a:pPr>
            <a:r>
              <a:rPr lang="en-GB" dirty="0"/>
              <a:t>Amundsen made his depot very carefully. It was very important to find it again, next summer. So he put a big black flag on top. Then he put ten flags to the east of the depot-each flag half a </a:t>
            </a:r>
            <a:r>
              <a:rPr lang="en-GB" dirty="0" err="1"/>
              <a:t>kilometer</a:t>
            </a:r>
            <a:r>
              <a:rPr lang="en-GB" dirty="0"/>
              <a:t> from the next - and ten flags to the west. So there were flags for five kilometres to the left of the depot, and five kilometres to the right.</a:t>
            </a:r>
          </a:p>
          <a:p>
            <a:pPr marL="0" indent="0">
              <a:lnSpc>
                <a:spcPct val="124000"/>
              </a:lnSpc>
              <a:buNone/>
            </a:pPr>
            <a:r>
              <a:rPr lang="en-GB" dirty="0"/>
              <a:t>Then they went back to </a:t>
            </a:r>
            <a:r>
              <a:rPr lang="en-GB" dirty="0" err="1"/>
              <a:t>Framheim</a:t>
            </a:r>
            <a:r>
              <a:rPr lang="en-GB" dirty="0"/>
              <a:t>, and took some more food south, this time to 82degree South.</a:t>
            </a:r>
          </a:p>
          <a:p>
            <a:pPr marL="0" indent="0">
              <a:lnSpc>
                <a:spcPct val="124000"/>
              </a:lnSpc>
              <a:buNone/>
            </a:pPr>
            <a:r>
              <a:rPr lang="en-GB" dirty="0"/>
              <a:t>This time it was harder. The temperature was sometimes -40degree Centigrade, and there were strong winds with a lot of snow. The dogs and men were very tired, and the tents and boots were bad. At the second depot, they put out sixty flags, to help them find it again.</a:t>
            </a:r>
            <a:br>
              <a:rPr lang="en-GB" dirty="0"/>
            </a:br>
            <a:r>
              <a:rPr lang="en-GB" dirty="0"/>
              <a:t>They came back to </a:t>
            </a:r>
            <a:r>
              <a:rPr lang="en-GB" dirty="0" err="1"/>
              <a:t>Framheim</a:t>
            </a:r>
            <a:r>
              <a:rPr lang="en-GB" dirty="0"/>
              <a:t> on March 23rd. It was nearly winter in the Antarctic. Their ship </a:t>
            </a:r>
            <a:r>
              <a:rPr lang="en-GB" dirty="0" err="1"/>
              <a:t>Fram</a:t>
            </a:r>
            <a:r>
              <a:rPr lang="en-GB" dirty="0"/>
              <a:t> was far away now, near South America. They were alone on the ice.</a:t>
            </a:r>
          </a:p>
          <a:p>
            <a:pPr marL="0" indent="0">
              <a:lnSpc>
                <a:spcPct val="124000"/>
              </a:lnSpc>
              <a:buNone/>
            </a:pPr>
            <a:endParaRPr lang="en-GB" dirty="0"/>
          </a:p>
          <a:p>
            <a:pPr marL="0" indent="0">
              <a:lnSpc>
                <a:spcPct val="124000"/>
              </a:lnSpc>
              <a:buNone/>
            </a:pPr>
            <a:endParaRPr lang="en-GB" dirty="0"/>
          </a:p>
        </p:txBody>
      </p:sp>
    </p:spTree>
    <p:extLst>
      <p:ext uri="{BB962C8B-B14F-4D97-AF65-F5344CB8AC3E}">
        <p14:creationId xmlns:p14="http://schemas.microsoft.com/office/powerpoint/2010/main" val="107413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91DB-0A55-4ED2-90B8-A9A4A1E1A2D9}"/>
              </a:ext>
            </a:extLst>
          </p:cNvPr>
          <p:cNvSpPr>
            <a:spLocks noGrp="1"/>
          </p:cNvSpPr>
          <p:nvPr>
            <p:ph type="title"/>
          </p:nvPr>
        </p:nvSpPr>
        <p:spPr/>
        <p:txBody>
          <a:bodyPr/>
          <a:lstStyle/>
          <a:p>
            <a:r>
              <a:rPr lang="en-US" dirty="0"/>
              <a:t>Prediction</a:t>
            </a:r>
            <a:endParaRPr lang="en-GB" dirty="0"/>
          </a:p>
        </p:txBody>
      </p:sp>
      <p:sp>
        <p:nvSpPr>
          <p:cNvPr id="3" name="Content Placeholder 2">
            <a:extLst>
              <a:ext uri="{FF2B5EF4-FFF2-40B4-BE49-F238E27FC236}">
                <a16:creationId xmlns:a16="http://schemas.microsoft.com/office/drawing/2014/main" id="{8C8168A3-6D25-47C4-BB8F-F3FFE2F5450C}"/>
              </a:ext>
            </a:extLst>
          </p:cNvPr>
          <p:cNvSpPr>
            <a:spLocks noGrp="1"/>
          </p:cNvSpPr>
          <p:nvPr>
            <p:ph idx="1"/>
          </p:nvPr>
        </p:nvSpPr>
        <p:spPr/>
        <p:txBody>
          <a:bodyPr/>
          <a:lstStyle/>
          <a:p>
            <a:r>
              <a:rPr lang="en-US" dirty="0"/>
              <a:t>This story takes places in Antarctica. What do you know about Antarctica?</a:t>
            </a:r>
          </a:p>
          <a:p>
            <a:r>
              <a:rPr lang="en-US" dirty="0"/>
              <a:t>What difficulties and dangers might people who travel in Antarctica experience?</a:t>
            </a:r>
            <a:endParaRPr lang="en-GB" dirty="0"/>
          </a:p>
        </p:txBody>
      </p:sp>
    </p:spTree>
    <p:extLst>
      <p:ext uri="{BB962C8B-B14F-4D97-AF65-F5344CB8AC3E}">
        <p14:creationId xmlns:p14="http://schemas.microsoft.com/office/powerpoint/2010/main" val="351185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6D6C8-9239-471E-81E3-B3388B21C213}"/>
              </a:ext>
            </a:extLst>
          </p:cNvPr>
          <p:cNvSpPr>
            <a:spLocks noGrp="1"/>
          </p:cNvSpPr>
          <p:nvPr>
            <p:ph idx="1"/>
          </p:nvPr>
        </p:nvSpPr>
        <p:spPr>
          <a:xfrm>
            <a:off x="838200" y="384313"/>
            <a:ext cx="10515600" cy="5792650"/>
          </a:xfrm>
        </p:spPr>
        <p:txBody>
          <a:bodyPr>
            <a:normAutofit fontScale="85000" lnSpcReduction="20000"/>
          </a:bodyPr>
          <a:lstStyle/>
          <a:p>
            <a:pPr marL="0" indent="0">
              <a:lnSpc>
                <a:spcPct val="124000"/>
              </a:lnSpc>
              <a:buNone/>
            </a:pPr>
            <a:r>
              <a:rPr lang="en-GB" dirty="0"/>
              <a:t>Oates went with Scott to make the first British depot. They left Cape Evans on January 25th. There were thirteen men, eight ponies, and twenty-six dogs. The dogs were faster than the ponies - they ran quickly over the top of the snow, but the ponies' feet went through it. Every morning the ponies started first, and the dogs started two hours later, because they ran faster. At night, the dogs made warm holes under the snow, but the ponies stood on top of the snow. It was -20degree Centigrade.</a:t>
            </a:r>
          </a:p>
          <a:p>
            <a:pPr marL="0" indent="0">
              <a:lnSpc>
                <a:spcPct val="124000"/>
              </a:lnSpc>
              <a:buNone/>
            </a:pPr>
            <a:r>
              <a:rPr lang="en-GB" dirty="0"/>
              <a:t>After fifteen days Oates talked to Scott. There was a strong wind, and the two men's faces were white with snow.</a:t>
            </a:r>
          </a:p>
          <a:p>
            <a:pPr marL="0" indent="0">
              <a:lnSpc>
                <a:spcPct val="124000"/>
              </a:lnSpc>
              <a:buNone/>
            </a:pPr>
            <a:r>
              <a:rPr lang="en-GB" dirty="0"/>
              <a:t>'Three of these ponies are ill, Captain,' Oates said. 'They can't go on.'</a:t>
            </a:r>
          </a:p>
          <a:p>
            <a:pPr marL="0" indent="0">
              <a:lnSpc>
                <a:spcPct val="124000"/>
              </a:lnSpc>
              <a:buNone/>
            </a:pPr>
            <a:r>
              <a:rPr lang="en-GB" dirty="0"/>
              <a:t>'Don't be stupid, Oates,' Scott answered. 'They're good strong animals - the best ponies on earth.'</a:t>
            </a:r>
          </a:p>
          <a:p>
            <a:pPr marL="0" indent="0">
              <a:lnSpc>
                <a:spcPct val="124000"/>
              </a:lnSpc>
              <a:buNone/>
            </a:pPr>
            <a:endParaRPr lang="en-GB" dirty="0"/>
          </a:p>
        </p:txBody>
      </p:sp>
    </p:spTree>
    <p:extLst>
      <p:ext uri="{BB962C8B-B14F-4D97-AF65-F5344CB8AC3E}">
        <p14:creationId xmlns:p14="http://schemas.microsoft.com/office/powerpoint/2010/main" val="99540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6D6C8-9239-471E-81E3-B3388B21C213}"/>
              </a:ext>
            </a:extLst>
          </p:cNvPr>
          <p:cNvSpPr>
            <a:spLocks noGrp="1"/>
          </p:cNvSpPr>
          <p:nvPr>
            <p:ph idx="1"/>
          </p:nvPr>
        </p:nvSpPr>
        <p:spPr>
          <a:xfrm>
            <a:off x="838200" y="384313"/>
            <a:ext cx="10515600" cy="5792650"/>
          </a:xfrm>
        </p:spPr>
        <p:txBody>
          <a:bodyPr>
            <a:normAutofit fontScale="85000" lnSpcReduction="20000"/>
          </a:bodyPr>
          <a:lstStyle/>
          <a:p>
            <a:pPr marL="0" indent="0">
              <a:lnSpc>
                <a:spcPct val="124000"/>
              </a:lnSpc>
              <a:buNone/>
            </a:pPr>
            <a:r>
              <a:rPr lang="en-GB" dirty="0"/>
              <a:t>'Not these three,' Oates said. 'They're ill, and unhappy, and now they can't walk. Let's kill them, and leave the meat here, in the snow. We can eat it, or the dogs can.'</a:t>
            </a:r>
          </a:p>
          <a:p>
            <a:pPr marL="0" indent="0">
              <a:lnSpc>
                <a:spcPct val="124000"/>
              </a:lnSpc>
              <a:buNone/>
            </a:pPr>
            <a:r>
              <a:rPr lang="en-GB" dirty="0"/>
              <a:t>'Of course not!' Scott said angrily. 'These ponies are our friends, they work hard for us. I don't kill my friends!'</a:t>
            </a:r>
          </a:p>
          <a:p>
            <a:pPr marL="0" indent="0">
              <a:lnSpc>
                <a:spcPct val="124000"/>
              </a:lnSpc>
              <a:buNone/>
            </a:pPr>
            <a:r>
              <a:rPr lang="en-GB" dirty="0"/>
              <a:t>Three days later, two of the ponies were dead.</a:t>
            </a:r>
          </a:p>
          <a:p>
            <a:pPr marL="0" indent="0">
              <a:lnSpc>
                <a:spcPct val="124000"/>
              </a:lnSpc>
              <a:buNone/>
            </a:pPr>
            <a:r>
              <a:rPr lang="en-GB" dirty="0"/>
              <a:t>Scott's men were slower than Amundsen's; it took them twenty-four days to get to 80degree South. They made a big depot there, and put one large black flag on top of it. Then they went back to Cape Evans.</a:t>
            </a:r>
          </a:p>
          <a:p>
            <a:pPr marL="0" indent="0">
              <a:lnSpc>
                <a:spcPct val="124000"/>
              </a:lnSpc>
              <a:buNone/>
            </a:pPr>
            <a:r>
              <a:rPr lang="en-GB" dirty="0"/>
              <a:t>Their camp was on an island in the ice, and the sea ice moved sometimes. There were holes in the ice, and black sea water under it. One day seven ponies went through the ice into the sea, and died. One motor sledge also went into the sea.</a:t>
            </a:r>
          </a:p>
          <a:p>
            <a:pPr marL="0" indent="0">
              <a:lnSpc>
                <a:spcPct val="124000"/>
              </a:lnSpc>
              <a:buNone/>
            </a:pPr>
            <a:endParaRPr lang="en-GB" dirty="0"/>
          </a:p>
        </p:txBody>
      </p:sp>
    </p:spTree>
    <p:extLst>
      <p:ext uri="{BB962C8B-B14F-4D97-AF65-F5344CB8AC3E}">
        <p14:creationId xmlns:p14="http://schemas.microsoft.com/office/powerpoint/2010/main" val="317848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62500" lnSpcReduction="20000"/>
          </a:bodyPr>
          <a:lstStyle/>
          <a:p>
            <a:pPr marL="0" indent="0" algn="ctr">
              <a:lnSpc>
                <a:spcPct val="134000"/>
              </a:lnSpc>
              <a:buNone/>
            </a:pPr>
            <a:r>
              <a:rPr lang="en-GB" b="1" dirty="0"/>
              <a:t>A Long Cold Winter</a:t>
            </a:r>
          </a:p>
          <a:p>
            <a:pPr marL="0" indent="0">
              <a:lnSpc>
                <a:spcPct val="134000"/>
              </a:lnSpc>
              <a:buNone/>
            </a:pPr>
            <a:r>
              <a:rPr lang="en-GB" dirty="0"/>
              <a:t>It was dark for four months. Outside the wooden house at </a:t>
            </a:r>
            <a:r>
              <a:rPr lang="en-GB" dirty="0" err="1"/>
              <a:t>Framheim</a:t>
            </a:r>
            <a:r>
              <a:rPr lang="en-GB" dirty="0"/>
              <a:t>, it was often -60degree Centigrade. The dogs lived in warm holes under the snow. The men stayed in the house, and worked in their rooms under the snow.</a:t>
            </a:r>
          </a:p>
          <a:p>
            <a:pPr marL="0" indent="0">
              <a:lnSpc>
                <a:spcPct val="134000"/>
              </a:lnSpc>
              <a:buNone/>
            </a:pPr>
            <a:r>
              <a:rPr lang="en-GB" dirty="0"/>
              <a:t>The skis and sledges came from the best shops in Norway, but Bjaaland wasn't happy with them. He changed a lot of things on the skis and sledges. Soon the sledges were stronger than before. The skis were better and faster, too.</a:t>
            </a:r>
          </a:p>
          <a:p>
            <a:pPr marL="0" indent="0">
              <a:lnSpc>
                <a:spcPct val="134000"/>
              </a:lnSpc>
              <a:buNone/>
            </a:pPr>
            <a:r>
              <a:rPr lang="en-GB" dirty="0"/>
              <a:t>All the Norwegians worked hard. They looked after their dogs, and worked on their equipment - the sledges, skis, tents. Every day they thought about their journey to the Pole, and talked about it. And every day, Amundsen thought about Scott. One day, in midwinter, he talked to his men.</a:t>
            </a:r>
          </a:p>
          <a:p>
            <a:pPr marL="0" indent="0">
              <a:lnSpc>
                <a:spcPct val="134000"/>
              </a:lnSpc>
              <a:buNone/>
            </a:pPr>
            <a:r>
              <a:rPr lang="en-GB" dirty="0"/>
              <a:t>'Let's start early, before Scott,' Amundsen said. 'Remember, Scott has more men than us, and he has motor sledges, too. Perhaps they can go faster than us.'</a:t>
            </a:r>
          </a:p>
          <a:p>
            <a:pPr marL="0" indent="0">
              <a:lnSpc>
                <a:spcPct val="134000"/>
              </a:lnSpc>
              <a:buNone/>
            </a:pPr>
            <a:r>
              <a:rPr lang="en-GB" dirty="0"/>
              <a:t>Bjaaland laughed. 'Oh no, they can't go faster than me,' he said. 'On snow, nothing can go faster than a good man on skis.'</a:t>
            </a:r>
          </a:p>
          <a:p>
            <a:pPr marL="0" indent="0">
              <a:lnSpc>
                <a:spcPct val="134000"/>
              </a:lnSpc>
              <a:buNone/>
            </a:pPr>
            <a:endParaRPr lang="en-GB" dirty="0"/>
          </a:p>
        </p:txBody>
      </p:sp>
    </p:spTree>
    <p:extLst>
      <p:ext uri="{BB962C8B-B14F-4D97-AF65-F5344CB8AC3E}">
        <p14:creationId xmlns:p14="http://schemas.microsoft.com/office/powerpoint/2010/main" val="2499628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62500" lnSpcReduction="20000"/>
          </a:bodyPr>
          <a:lstStyle/>
          <a:p>
            <a:pPr marL="0" indent="0">
              <a:lnSpc>
                <a:spcPct val="134000"/>
              </a:lnSpc>
              <a:buNone/>
            </a:pPr>
            <a:r>
              <a:rPr lang="en-GB" dirty="0"/>
              <a:t>'We don't know,' Amundsen said. 'You're the best skier in Norway, but you get tired, and dogs get tired, too. Motor sledges don't get tired. They can go all day and all night.'</a:t>
            </a:r>
          </a:p>
          <a:p>
            <a:pPr marL="0" indent="0">
              <a:lnSpc>
                <a:spcPct val="134000"/>
              </a:lnSpc>
              <a:buNone/>
            </a:pPr>
            <a:r>
              <a:rPr lang="en-GB" dirty="0"/>
              <a:t>Johansen laughed angrily. 'That's stupid,' he said. 'Perhaps the motor sledges can go all night, but the Englishmen can't. The English can't win, Roald - they don't understand snow, but we do. And they're too slow.'</a:t>
            </a:r>
          </a:p>
          <a:p>
            <a:pPr marL="0" indent="0">
              <a:lnSpc>
                <a:spcPct val="134000"/>
              </a:lnSpc>
              <a:buNone/>
            </a:pPr>
            <a:r>
              <a:rPr lang="en-GB" dirty="0"/>
              <a:t>'Perhaps,' Amundsen said. 'But I want to win this race. So we're going to start early! Do you understand?'</a:t>
            </a:r>
          </a:p>
          <a:p>
            <a:pPr marL="0" indent="0">
              <a:lnSpc>
                <a:spcPct val="134000"/>
              </a:lnSpc>
              <a:buNone/>
            </a:pPr>
            <a:r>
              <a:rPr lang="en-GB" dirty="0"/>
              <a:t>It was quiet and warm inside </a:t>
            </a:r>
            <a:r>
              <a:rPr lang="en-GB" dirty="0" err="1"/>
              <a:t>Framheim</a:t>
            </a:r>
            <a:r>
              <a:rPr lang="en-GB" dirty="0"/>
              <a:t>. Bjaaland looked at Amundsen, and though about the long, cold journey in front of him. He thought about the dogs in their holes under the snow, and listened to the wind over the house. 'When, Roald?' he said quietly.</a:t>
            </a:r>
          </a:p>
          <a:p>
            <a:pPr marL="0" indent="0">
              <a:lnSpc>
                <a:spcPct val="134000"/>
              </a:lnSpc>
              <a:buNone/>
            </a:pPr>
            <a:r>
              <a:rPr lang="en-GB" dirty="0"/>
              <a:t>'On August 24th. The sun comes back on that day. We start then.'</a:t>
            </a:r>
          </a:p>
          <a:p>
            <a:pPr marL="0" indent="0">
              <a:lnSpc>
                <a:spcPct val="134000"/>
              </a:lnSpc>
              <a:buNone/>
            </a:pPr>
            <a:r>
              <a:rPr lang="en-GB" dirty="0"/>
              <a:t>'But we can't!' Johansen said. He looked angry, and unhappy. 'That's too early! We can't start then - it's dangerous and stupid!'</a:t>
            </a:r>
          </a:p>
          <a:p>
            <a:pPr marL="0" indent="0">
              <a:lnSpc>
                <a:spcPct val="134000"/>
              </a:lnSpc>
              <a:buNone/>
            </a:pPr>
            <a:r>
              <a:rPr lang="en-GB" dirty="0"/>
              <a:t>Amundsen looked at Johansen coldly. 'You're wrong, Johansen,' he said. 'We want to win, remember? So we start on August 24th.'</a:t>
            </a:r>
          </a:p>
          <a:p>
            <a:pPr marL="0" indent="0">
              <a:lnSpc>
                <a:spcPct val="134000"/>
              </a:lnSpc>
              <a:buNone/>
            </a:pPr>
            <a:endParaRPr lang="en-GB" dirty="0"/>
          </a:p>
        </p:txBody>
      </p:sp>
    </p:spTree>
    <p:extLst>
      <p:ext uri="{BB962C8B-B14F-4D97-AF65-F5344CB8AC3E}">
        <p14:creationId xmlns:p14="http://schemas.microsoft.com/office/powerpoint/2010/main" val="74280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92500" lnSpcReduction="10000"/>
          </a:bodyPr>
          <a:lstStyle/>
          <a:p>
            <a:pPr marL="0" indent="0">
              <a:lnSpc>
                <a:spcPct val="114000"/>
              </a:lnSpc>
              <a:buNone/>
            </a:pPr>
            <a:r>
              <a:rPr lang="en-GB" dirty="0"/>
              <a:t>Bjaaland listened to the winter wind outside.</a:t>
            </a:r>
          </a:p>
          <a:p>
            <a:pPr marL="0" indent="0">
              <a:lnSpc>
                <a:spcPct val="114000"/>
              </a:lnSpc>
              <a:buNone/>
            </a:pPr>
            <a:r>
              <a:rPr lang="en-GB" dirty="0"/>
              <a:t>In Scott's camp, at Cape Evans, no one talked about Amundsen and no one worked hard. They had good food, and they played football on the snow. They wrote a newspaper - The South Polar Times - and read books. No one learnt to ski, no one worked on the motor sledges. Twice, men went for long journeys across the snow. They walked, and pulled the sledges themselves. Oates stayed at Cape Evans and looked after his ponies.</a:t>
            </a:r>
          </a:p>
          <a:p>
            <a:pPr marL="0" indent="0">
              <a:lnSpc>
                <a:spcPct val="114000"/>
              </a:lnSpc>
              <a:buNone/>
            </a:pPr>
            <a:r>
              <a:rPr lang="en-GB" dirty="0"/>
              <a:t>Over the window in Cape Evans, Scott put a map of Antarctica. With a pen, he made a line from Cape Evans to the South Pole, and he put a little British Flag at the Pole. Under the map, Scott wrote the day for the start of their journey.</a:t>
            </a:r>
          </a:p>
          <a:p>
            <a:pPr marL="0" indent="0">
              <a:lnSpc>
                <a:spcPct val="114000"/>
              </a:lnSpc>
              <a:buNone/>
            </a:pPr>
            <a:r>
              <a:rPr lang="en-GB" dirty="0"/>
              <a:t>We start on November 3rd, he wrote.</a:t>
            </a:r>
          </a:p>
          <a:p>
            <a:pPr marL="0" indent="0">
              <a:buNone/>
            </a:pPr>
            <a:endParaRPr lang="en-GB" dirty="0"/>
          </a:p>
        </p:txBody>
      </p:sp>
    </p:spTree>
    <p:extLst>
      <p:ext uri="{BB962C8B-B14F-4D97-AF65-F5344CB8AC3E}">
        <p14:creationId xmlns:p14="http://schemas.microsoft.com/office/powerpoint/2010/main" val="4157655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896C9-645E-4136-9F82-9636274E1963}"/>
              </a:ext>
            </a:extLst>
          </p:cNvPr>
          <p:cNvSpPr>
            <a:spLocks noGrp="1"/>
          </p:cNvSpPr>
          <p:nvPr>
            <p:ph type="title"/>
          </p:nvPr>
        </p:nvSpPr>
        <p:spPr/>
        <p:txBody>
          <a:bodyPr/>
          <a:lstStyle/>
          <a:p>
            <a:r>
              <a:rPr lang="en-US" dirty="0"/>
              <a:t>Useful Animals</a:t>
            </a:r>
            <a:endParaRPr lang="en-GB" dirty="0"/>
          </a:p>
        </p:txBody>
      </p:sp>
      <p:sp>
        <p:nvSpPr>
          <p:cNvPr id="3" name="Content Placeholder 2">
            <a:extLst>
              <a:ext uri="{FF2B5EF4-FFF2-40B4-BE49-F238E27FC236}">
                <a16:creationId xmlns:a16="http://schemas.microsoft.com/office/drawing/2014/main" id="{3D2B36FF-4C02-4D79-AE7F-DFDB251D927A}"/>
              </a:ext>
            </a:extLst>
          </p:cNvPr>
          <p:cNvSpPr>
            <a:spLocks noGrp="1"/>
          </p:cNvSpPr>
          <p:nvPr>
            <p:ph idx="1"/>
          </p:nvPr>
        </p:nvSpPr>
        <p:spPr/>
        <p:txBody>
          <a:bodyPr/>
          <a:lstStyle/>
          <a:p>
            <a:r>
              <a:rPr lang="en-US" dirty="0"/>
              <a:t>In this story, one team is trying to use ponies while the other team is using dogs. </a:t>
            </a:r>
          </a:p>
          <a:p>
            <a:r>
              <a:rPr lang="en-US" dirty="0"/>
              <a:t>How are they using them?</a:t>
            </a:r>
          </a:p>
          <a:p>
            <a:r>
              <a:rPr lang="en-US" dirty="0"/>
              <a:t>Which animals are the better choice? Ponies or dogs?</a:t>
            </a:r>
          </a:p>
          <a:p>
            <a:r>
              <a:rPr lang="en-US" dirty="0"/>
              <a:t>Can you think of any other ways people use animals?</a:t>
            </a:r>
            <a:endParaRPr lang="en-GB" dirty="0"/>
          </a:p>
        </p:txBody>
      </p:sp>
    </p:spTree>
    <p:extLst>
      <p:ext uri="{BB962C8B-B14F-4D97-AF65-F5344CB8AC3E}">
        <p14:creationId xmlns:p14="http://schemas.microsoft.com/office/powerpoint/2010/main" val="4208386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A6D8E-6847-489C-927D-93DE1E0B729E}"/>
              </a:ext>
            </a:extLst>
          </p:cNvPr>
          <p:cNvSpPr>
            <a:spLocks noGrp="1"/>
          </p:cNvSpPr>
          <p:nvPr>
            <p:ph type="title"/>
          </p:nvPr>
        </p:nvSpPr>
        <p:spPr/>
        <p:txBody>
          <a:bodyPr/>
          <a:lstStyle/>
          <a:p>
            <a:r>
              <a:rPr lang="en-US" dirty="0"/>
              <a:t>Diaries and letters</a:t>
            </a:r>
            <a:endParaRPr lang="en-GB" dirty="0"/>
          </a:p>
        </p:txBody>
      </p:sp>
      <p:sp>
        <p:nvSpPr>
          <p:cNvPr id="3" name="Content Placeholder 2">
            <a:extLst>
              <a:ext uri="{FF2B5EF4-FFF2-40B4-BE49-F238E27FC236}">
                <a16:creationId xmlns:a16="http://schemas.microsoft.com/office/drawing/2014/main" id="{E6B5BFD1-616E-4997-A80B-B65F2A62CE10}"/>
              </a:ext>
            </a:extLst>
          </p:cNvPr>
          <p:cNvSpPr>
            <a:spLocks noGrp="1"/>
          </p:cNvSpPr>
          <p:nvPr>
            <p:ph idx="1"/>
          </p:nvPr>
        </p:nvSpPr>
        <p:spPr/>
        <p:txBody>
          <a:bodyPr/>
          <a:lstStyle/>
          <a:p>
            <a:r>
              <a:rPr lang="en-US" dirty="0"/>
              <a:t>A lot of the information we have about the end of this story comes from letters and diary entries people wrote.</a:t>
            </a:r>
          </a:p>
          <a:p>
            <a:r>
              <a:rPr lang="en-US" dirty="0"/>
              <a:t>Why do some people keep a diary?</a:t>
            </a:r>
          </a:p>
          <a:p>
            <a:r>
              <a:rPr lang="en-US" dirty="0"/>
              <a:t>What information might someone write in a diary but not write in a letter?</a:t>
            </a:r>
            <a:endParaRPr lang="en-GB" dirty="0"/>
          </a:p>
        </p:txBody>
      </p:sp>
    </p:spTree>
    <p:extLst>
      <p:ext uri="{BB962C8B-B14F-4D97-AF65-F5344CB8AC3E}">
        <p14:creationId xmlns:p14="http://schemas.microsoft.com/office/powerpoint/2010/main" val="1524196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62500" lnSpcReduction="20000"/>
          </a:bodyPr>
          <a:lstStyle/>
          <a:p>
            <a:pPr marL="0" indent="0" algn="ctr">
              <a:lnSpc>
                <a:spcPct val="134000"/>
              </a:lnSpc>
              <a:buNone/>
            </a:pPr>
            <a:r>
              <a:rPr lang="en-GB" b="1" dirty="0"/>
              <a:t>A Bad Start</a:t>
            </a:r>
          </a:p>
          <a:p>
            <a:pPr marL="0" indent="0">
              <a:lnSpc>
                <a:spcPct val="134000"/>
              </a:lnSpc>
              <a:buNone/>
            </a:pPr>
            <a:r>
              <a:rPr lang="en-GB" dirty="0"/>
              <a:t>On August 23rd, the Norwegians' sledges were ready. They took them outside, and the dogs pulled them across the ice. The sun came up for a half an hour, but it was too cold: -46degree Centigrade. They could not travel in that weather. They went back to </a:t>
            </a:r>
            <a:r>
              <a:rPr lang="en-GB" dirty="0" err="1"/>
              <a:t>Framheim</a:t>
            </a:r>
            <a:r>
              <a:rPr lang="en-GB" dirty="0"/>
              <a:t> and waited.</a:t>
            </a:r>
          </a:p>
          <a:p>
            <a:pPr marL="0" indent="0">
              <a:lnSpc>
                <a:spcPct val="134000"/>
              </a:lnSpc>
              <a:buNone/>
            </a:pPr>
            <a:r>
              <a:rPr lang="en-GB" dirty="0"/>
              <a:t>They waited two weeks, until September 8th. Then, with the temperature at -37degree Centigrade, they started. They ran happily across the snow to the south - eight men, seven sledges, and eighty-six dogs. Only </a:t>
            </a:r>
            <a:r>
              <a:rPr lang="en-GB" dirty="0" err="1"/>
              <a:t>Lindstrem</a:t>
            </a:r>
            <a:r>
              <a:rPr lang="en-GB" dirty="0"/>
              <a:t>, the cook, stayed behind in </a:t>
            </a:r>
            <a:r>
              <a:rPr lang="en-GB" dirty="0" err="1"/>
              <a:t>Framheim</a:t>
            </a:r>
            <a:r>
              <a:rPr lang="en-GB" dirty="0"/>
              <a:t>.</a:t>
            </a:r>
          </a:p>
          <a:p>
            <a:pPr marL="0" indent="0">
              <a:lnSpc>
                <a:spcPct val="134000"/>
              </a:lnSpc>
              <a:buNone/>
            </a:pPr>
            <a:r>
              <a:rPr lang="en-GB" dirty="0"/>
              <a:t>At first everything went well. They went twenty-eight kilometres on Saturday, and twenty- eight kilometres on Sunday. It was easy.</a:t>
            </a:r>
          </a:p>
          <a:p>
            <a:pPr marL="0" indent="0">
              <a:lnSpc>
                <a:spcPct val="134000"/>
              </a:lnSpc>
              <a:buNone/>
            </a:pPr>
            <a:r>
              <a:rPr lang="en-GB" dirty="0"/>
              <a:t>Then, on Monday, the temperature went down - to -56degree Centigrade. There was white fog in front of their faces. They couldn't see anything. But they travelled twenty-eight kilometres.</a:t>
            </a:r>
          </a:p>
          <a:p>
            <a:pPr marL="0" indent="0">
              <a:lnSpc>
                <a:spcPct val="134000"/>
              </a:lnSpc>
              <a:buNone/>
            </a:pPr>
            <a:r>
              <a:rPr lang="en-GB" dirty="0"/>
              <a:t>That night, in their tents, they nearly died of cold. Next day, they stopped and made snow houses. Inside the snow houses, it was warm. But everyone was unhappy.</a:t>
            </a:r>
          </a:p>
          <a:p>
            <a:pPr marL="0" indent="0">
              <a:lnSpc>
                <a:spcPct val="134000"/>
              </a:lnSpc>
              <a:buNone/>
            </a:pPr>
            <a:r>
              <a:rPr lang="en-GB" dirty="0"/>
              <a:t>'I told you, Roald!' Johansen said. 'Even September is too early! We can't travel in this cold. Do you want us to die? Let's go back and wait for better weather.'</a:t>
            </a:r>
          </a:p>
          <a:p>
            <a:pPr marL="0" indent="0">
              <a:lnSpc>
                <a:spcPct val="134000"/>
              </a:lnSpc>
              <a:buNone/>
            </a:pPr>
            <a:endParaRPr lang="en-GB" dirty="0"/>
          </a:p>
        </p:txBody>
      </p:sp>
    </p:spTree>
    <p:extLst>
      <p:ext uri="{BB962C8B-B14F-4D97-AF65-F5344CB8AC3E}">
        <p14:creationId xmlns:p14="http://schemas.microsoft.com/office/powerpoint/2010/main" val="4226777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85000" lnSpcReduction="10000"/>
          </a:bodyPr>
          <a:lstStyle/>
          <a:p>
            <a:pPr marL="0" indent="0">
              <a:lnSpc>
                <a:spcPct val="114000"/>
              </a:lnSpc>
              <a:buNone/>
            </a:pPr>
            <a:r>
              <a:rPr lang="en-GB" dirty="0"/>
              <a:t>Amundsen was very angry. He was angry with Johansen, but he was angry with himself, too. He knew Johansen was right.</a:t>
            </a:r>
          </a:p>
          <a:p>
            <a:pPr marL="0" indent="0">
              <a:lnSpc>
                <a:spcPct val="114000"/>
              </a:lnSpc>
              <a:buNone/>
            </a:pPr>
            <a:r>
              <a:rPr lang="en-GB" dirty="0"/>
              <a:t>'All right,' he said slowly. 'We can go on to the depot at 80degree South, leave the food there, and then go back. We can't do more than that.'</a:t>
            </a:r>
          </a:p>
          <a:p>
            <a:pPr marL="0" indent="0">
              <a:lnSpc>
                <a:spcPct val="114000"/>
              </a:lnSpc>
              <a:buNone/>
            </a:pPr>
            <a:r>
              <a:rPr lang="en-GB" dirty="0"/>
              <a:t>It was thirty-seven kilometres to the depot. The wind was in their faces all day. Two dogs died on the way. At the depot, they did not stop. They put out the food and the flags, turned round, and went north.</a:t>
            </a:r>
          </a:p>
          <a:p>
            <a:pPr marL="0" indent="0">
              <a:lnSpc>
                <a:spcPct val="114000"/>
              </a:lnSpc>
              <a:buNone/>
            </a:pPr>
            <a:r>
              <a:rPr lang="en-GB" dirty="0"/>
              <a:t>At last the wind was behind them. The dogs ran quickly, and the men sat on the empty sledges. They went faster and faster. It was like a race. Amundsen was on </a:t>
            </a:r>
            <a:r>
              <a:rPr lang="en-GB" dirty="0" err="1"/>
              <a:t>Wisting's</a:t>
            </a:r>
            <a:r>
              <a:rPr lang="en-GB" dirty="0"/>
              <a:t> sledge, and soon he, </a:t>
            </a:r>
            <a:r>
              <a:rPr lang="en-GB" dirty="0" err="1"/>
              <a:t>Wisting</a:t>
            </a:r>
            <a:r>
              <a:rPr lang="en-GB" dirty="0"/>
              <a:t>, and Hanssen were three or four kilometres in front. Soon they were alone. They travelled seventy-five kilometres in nine hours, and they reached </a:t>
            </a:r>
            <a:r>
              <a:rPr lang="en-GB" dirty="0" err="1"/>
              <a:t>Framheim</a:t>
            </a:r>
            <a:r>
              <a:rPr lang="en-GB" dirty="0"/>
              <a:t> at four o'clock that afternoon.</a:t>
            </a:r>
          </a:p>
          <a:p>
            <a:pPr marL="0" indent="0">
              <a:lnSpc>
                <a:spcPct val="114000"/>
              </a:lnSpc>
              <a:buNone/>
            </a:pPr>
            <a:endParaRPr lang="en-GB" dirty="0"/>
          </a:p>
        </p:txBody>
      </p:sp>
    </p:spTree>
    <p:extLst>
      <p:ext uri="{BB962C8B-B14F-4D97-AF65-F5344CB8AC3E}">
        <p14:creationId xmlns:p14="http://schemas.microsoft.com/office/powerpoint/2010/main" val="4243814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70000" lnSpcReduction="20000"/>
          </a:bodyPr>
          <a:lstStyle/>
          <a:p>
            <a:pPr marL="0" indent="0">
              <a:lnSpc>
                <a:spcPct val="134000"/>
              </a:lnSpc>
              <a:buNone/>
            </a:pPr>
            <a:r>
              <a:rPr lang="en-GB" dirty="0"/>
              <a:t>Bjaaland arrived two hours later, with two more men. But the last two - Johansen and </a:t>
            </a:r>
            <a:r>
              <a:rPr lang="en-GB" dirty="0" err="1"/>
              <a:t>Prestrud</a:t>
            </a:r>
            <a:r>
              <a:rPr lang="en-GB" dirty="0"/>
              <a:t> - went more slowly. Their dogs were tired, their feet were wet and cold, they had no food, and they were alone in the dark. The temperature was -51degree Centigrade. They reached </a:t>
            </a:r>
            <a:r>
              <a:rPr lang="en-GB" dirty="0" err="1"/>
              <a:t>Framheim</a:t>
            </a:r>
            <a:r>
              <a:rPr lang="en-GB" dirty="0"/>
              <a:t> at midnight.</a:t>
            </a:r>
          </a:p>
          <a:p>
            <a:pPr marL="0" indent="0">
              <a:lnSpc>
                <a:spcPct val="134000"/>
              </a:lnSpc>
              <a:buNone/>
            </a:pPr>
            <a:r>
              <a:rPr lang="en-GB" dirty="0"/>
              <a:t>Next morning, Johansen was angry. In front of everyone, he said: 'You were wrong, Roald. September was too early. I told you but you didn't listen. And then you left us alone and we nearly died in the cold! You're a bad captain - I'm a better captain than you are!'</a:t>
            </a:r>
          </a:p>
          <a:p>
            <a:pPr marL="0" indent="0">
              <a:lnSpc>
                <a:spcPct val="134000"/>
              </a:lnSpc>
              <a:buNone/>
            </a:pPr>
            <a:r>
              <a:rPr lang="en-GB" dirty="0"/>
              <a:t>Amundsen was very angry. But at first he said nothing, because he knew that Johansen was right. Then, that evening, he gave a letter to Johansen. It said:</a:t>
            </a:r>
          </a:p>
          <a:p>
            <a:pPr marL="0" indent="0">
              <a:lnSpc>
                <a:spcPct val="134000"/>
              </a:lnSpc>
              <a:buNone/>
            </a:pPr>
            <a:r>
              <a:rPr lang="en-GB" dirty="0"/>
              <a:t>You aren't coming to the Pole with me. When I go south, you can take some dogs and go east to King Edward VII Land. You can go with </a:t>
            </a:r>
            <a:r>
              <a:rPr lang="en-GB" dirty="0" err="1"/>
              <a:t>Prestrud</a:t>
            </a:r>
            <a:r>
              <a:rPr lang="en-GB" dirty="0"/>
              <a:t> and </a:t>
            </a:r>
            <a:r>
              <a:rPr lang="en-GB" dirty="0" err="1"/>
              <a:t>Stubberud</a:t>
            </a:r>
            <a:r>
              <a:rPr lang="en-GB" dirty="0"/>
              <a:t>. You can be the first men to go there - but not to the South Pole!</a:t>
            </a:r>
          </a:p>
          <a:p>
            <a:pPr marL="0" indent="0">
              <a:lnSpc>
                <a:spcPct val="134000"/>
              </a:lnSpc>
              <a:buNone/>
            </a:pPr>
            <a:r>
              <a:rPr lang="en-GB" dirty="0"/>
              <a:t>The Norwegians stayed in </a:t>
            </a:r>
            <a:r>
              <a:rPr lang="en-GB" dirty="0" err="1"/>
              <a:t>Framheim</a:t>
            </a:r>
            <a:r>
              <a:rPr lang="en-GB" dirty="0"/>
              <a:t> and waited. They lay in bed, listened to the wind outside, and thought about Scott and his motor sledges.</a:t>
            </a:r>
          </a:p>
          <a:p>
            <a:pPr marL="0" indent="0">
              <a:lnSpc>
                <a:spcPct val="134000"/>
              </a:lnSpc>
              <a:buNone/>
            </a:pPr>
            <a:endParaRPr lang="en-GB" dirty="0"/>
          </a:p>
        </p:txBody>
      </p:sp>
    </p:spTree>
    <p:extLst>
      <p:ext uri="{BB962C8B-B14F-4D97-AF65-F5344CB8AC3E}">
        <p14:creationId xmlns:p14="http://schemas.microsoft.com/office/powerpoint/2010/main" val="136945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16AD-A481-4DC0-BF92-98A78D381F8F}"/>
              </a:ext>
            </a:extLst>
          </p:cNvPr>
          <p:cNvSpPr>
            <a:spLocks noGrp="1"/>
          </p:cNvSpPr>
          <p:nvPr>
            <p:ph type="title"/>
          </p:nvPr>
        </p:nvSpPr>
        <p:spPr/>
        <p:txBody>
          <a:bodyPr/>
          <a:lstStyle/>
          <a:p>
            <a:r>
              <a:rPr lang="en-US" dirty="0"/>
              <a:t>Vocabulary</a:t>
            </a:r>
            <a:endParaRPr lang="en-GB" dirty="0"/>
          </a:p>
        </p:txBody>
      </p:sp>
      <p:sp>
        <p:nvSpPr>
          <p:cNvPr id="3" name="Content Placeholder 2">
            <a:extLst>
              <a:ext uri="{FF2B5EF4-FFF2-40B4-BE49-F238E27FC236}">
                <a16:creationId xmlns:a16="http://schemas.microsoft.com/office/drawing/2014/main" id="{2B4F489A-B374-4182-B74A-85004DBBF0D3}"/>
              </a:ext>
            </a:extLst>
          </p:cNvPr>
          <p:cNvSpPr>
            <a:spLocks noGrp="1"/>
          </p:cNvSpPr>
          <p:nvPr>
            <p:ph idx="1"/>
          </p:nvPr>
        </p:nvSpPr>
        <p:spPr/>
        <p:txBody>
          <a:bodyPr/>
          <a:lstStyle/>
          <a:p>
            <a:pPr marL="0" indent="0">
              <a:buNone/>
            </a:pPr>
            <a:r>
              <a:rPr lang="en-US" dirty="0"/>
              <a:t>Sledge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Horn</a:t>
            </a:r>
            <a:endParaRPr lang="en-GB" dirty="0"/>
          </a:p>
        </p:txBody>
      </p:sp>
      <p:pic>
        <p:nvPicPr>
          <p:cNvPr id="1026" name="Picture 2" descr="Best sledges and toboggans 2021: From ergonomic racers to scooters | The  Independent">
            <a:extLst>
              <a:ext uri="{FF2B5EF4-FFF2-40B4-BE49-F238E27FC236}">
                <a16:creationId xmlns:a16="http://schemas.microsoft.com/office/drawing/2014/main" id="{319D3B0A-9029-470F-B5E5-74DBA4D69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102" y="829406"/>
            <a:ext cx="3516071" cy="25995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st Train Horn Kits (Review &amp; Buying Guide) in 2020 | The Drive">
            <a:extLst>
              <a:ext uri="{FF2B5EF4-FFF2-40B4-BE49-F238E27FC236}">
                <a16:creationId xmlns:a16="http://schemas.microsoft.com/office/drawing/2014/main" id="{7575486E-C77A-4831-A7C5-1F698A020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518" y="3563937"/>
            <a:ext cx="2479238"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856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70000" lnSpcReduction="20000"/>
          </a:bodyPr>
          <a:lstStyle/>
          <a:p>
            <a:pPr marL="0" indent="0" algn="ctr">
              <a:lnSpc>
                <a:spcPct val="134000"/>
              </a:lnSpc>
              <a:buNone/>
            </a:pPr>
            <a:r>
              <a:rPr lang="en-GB" b="1" dirty="0"/>
              <a:t>Motor Sledges and Mountains</a:t>
            </a:r>
          </a:p>
          <a:p>
            <a:pPr marL="0" indent="0">
              <a:lnSpc>
                <a:spcPct val="134000"/>
              </a:lnSpc>
              <a:buNone/>
            </a:pPr>
            <a:r>
              <a:rPr lang="en-GB" dirty="0"/>
              <a:t>Scott had two motor sledges now. They were the first motor sledges in the Antarctic - the first on earth. On October 24th, the motor sledges started south from Cape Evans. Four men went with them, but Scott stayed at Cape Evans for another week.</a:t>
            </a:r>
          </a:p>
          <a:p>
            <a:pPr marL="0" indent="0">
              <a:lnSpc>
                <a:spcPct val="134000"/>
              </a:lnSpc>
              <a:buNone/>
            </a:pPr>
            <a:r>
              <a:rPr lang="en-GB" dirty="0"/>
              <a:t>Oates was unhappy. He wrote to his mother: We had a very bad winter here. I don't like Scott. We were here all winter, but he didn't learn to ski, or to drive dogs. Our equipment is bad, and he doesn't think about other people. I'm going to sleep in his tent on the journey, but I don't want to.</a:t>
            </a:r>
          </a:p>
          <a:p>
            <a:pPr marL="0" indent="0">
              <a:lnSpc>
                <a:spcPct val="134000"/>
              </a:lnSpc>
              <a:buNone/>
            </a:pPr>
            <a:r>
              <a:rPr lang="en-GB" dirty="0"/>
              <a:t>On November 1st Scott and Oates and six more men left Cape Evans with eight sledges and eight ponies. The ponies walked slowly because their feet went down into the snow. It was hard work for them and they got tired very quickly. They travelled thirteen or fourteen kilometres in a day.</a:t>
            </a:r>
          </a:p>
          <a:p>
            <a:pPr marL="0" indent="0">
              <a:lnSpc>
                <a:spcPct val="134000"/>
              </a:lnSpc>
              <a:buNone/>
            </a:pPr>
            <a:r>
              <a:rPr lang="en-GB" dirty="0"/>
              <a:t>Behind the ponies came Meares with one sledge and some dogs. Meares knew how to drive dogs. Every day, Meares started two hours after the ponies, and arrived two hours before them.</a:t>
            </a:r>
          </a:p>
          <a:p>
            <a:pPr marL="0" indent="0">
              <a:lnSpc>
                <a:spcPct val="134000"/>
              </a:lnSpc>
              <a:buNone/>
            </a:pPr>
            <a:endParaRPr lang="en-GB" dirty="0"/>
          </a:p>
        </p:txBody>
      </p:sp>
    </p:spTree>
    <p:extLst>
      <p:ext uri="{BB962C8B-B14F-4D97-AF65-F5344CB8AC3E}">
        <p14:creationId xmlns:p14="http://schemas.microsoft.com/office/powerpoint/2010/main" val="768860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70000" lnSpcReduction="20000"/>
          </a:bodyPr>
          <a:lstStyle/>
          <a:p>
            <a:pPr marL="0" indent="0">
              <a:lnSpc>
                <a:spcPct val="124000"/>
              </a:lnSpc>
              <a:buNone/>
            </a:pPr>
            <a:r>
              <a:rPr lang="en-GB" dirty="0"/>
              <a:t>After five days, they found the motor sledges.</a:t>
            </a:r>
          </a:p>
          <a:p>
            <a:pPr marL="0" indent="0">
              <a:lnSpc>
                <a:spcPct val="124000"/>
              </a:lnSpc>
              <a:buNone/>
            </a:pPr>
            <a:r>
              <a:rPr lang="en-GB" dirty="0"/>
              <a:t>The Norwegians began again on October 20th. There were five men this time - Amundsen, Bjaaland, </a:t>
            </a:r>
            <a:r>
              <a:rPr lang="en-GB" dirty="0" err="1"/>
              <a:t>Wisting</a:t>
            </a:r>
            <a:r>
              <a:rPr lang="en-GB" dirty="0"/>
              <a:t>, Hassel, and Hanssen. They had four sledges, and forty-eight dogs.</a:t>
            </a:r>
          </a:p>
          <a:p>
            <a:pPr marL="0" indent="0">
              <a:lnSpc>
                <a:spcPct val="124000"/>
              </a:lnSpc>
              <a:buNone/>
            </a:pPr>
            <a:r>
              <a:rPr lang="en-GB" dirty="0"/>
              <a:t>There was a lot of wind and fog. On the first day, </a:t>
            </a:r>
            <a:r>
              <a:rPr lang="en-GB" dirty="0" err="1"/>
              <a:t>Wisting's</a:t>
            </a:r>
            <a:r>
              <a:rPr lang="en-GB" dirty="0"/>
              <a:t> sledge suddenly stopped, and the back went down. 'Come on, you dogs!' he said angrily. 'Pull! Pull!' At first nothing happened; then, slowly, the sledge moved again. </a:t>
            </a:r>
            <a:r>
              <a:rPr lang="en-GB" dirty="0" err="1"/>
              <a:t>Wisting</a:t>
            </a:r>
            <a:r>
              <a:rPr lang="en-GB" dirty="0"/>
              <a:t> looked down, over the side of the sledge. Under the snow, there was a fifty metre hole.</a:t>
            </a:r>
          </a:p>
          <a:p>
            <a:pPr marL="0" indent="0">
              <a:lnSpc>
                <a:spcPct val="124000"/>
              </a:lnSpc>
              <a:buNone/>
            </a:pPr>
            <a:r>
              <a:rPr lang="en-GB" dirty="0"/>
              <a:t>'Did you see that?' Amundsen said. 'The ice wants to eat us - men, dogs, sledges, everything.'</a:t>
            </a:r>
          </a:p>
          <a:p>
            <a:pPr marL="0" indent="0">
              <a:lnSpc>
                <a:spcPct val="124000"/>
              </a:lnSpc>
              <a:buNone/>
            </a:pPr>
            <a:r>
              <a:rPr lang="en-GB" dirty="0"/>
              <a:t>On the fourth day they reached the depot at 80degree South. There was a bad snowstorm, but they found the flags easily. Next day the men stayed in their tents, and the dogs played in their holes under the snow. They were all happy. They had a lot of food, they had good equipment, and they were warm. They could travel fast.</a:t>
            </a:r>
          </a:p>
          <a:p>
            <a:pPr marL="0" indent="0">
              <a:lnSpc>
                <a:spcPct val="124000"/>
              </a:lnSpc>
              <a:buNone/>
            </a:pPr>
            <a:r>
              <a:rPr lang="en-GB" dirty="0"/>
              <a:t>Next morning, the snowstorm stopped, and the journey began again. Today, everything is wonderful, </a:t>
            </a:r>
            <a:r>
              <a:rPr lang="en-GB" dirty="0" err="1"/>
              <a:t>Bjaaland</a:t>
            </a:r>
            <a:r>
              <a:rPr lang="en-GB" dirty="0"/>
              <a:t> wrote in his diary. But where is Scott? In front of us, or behind?</a:t>
            </a:r>
          </a:p>
          <a:p>
            <a:pPr marL="0" indent="0">
              <a:lnSpc>
                <a:spcPct val="124000"/>
              </a:lnSpc>
              <a:buNone/>
            </a:pPr>
            <a:endParaRPr lang="en-GB" dirty="0"/>
          </a:p>
        </p:txBody>
      </p:sp>
    </p:spTree>
    <p:extLst>
      <p:ext uri="{BB962C8B-B14F-4D97-AF65-F5344CB8AC3E}">
        <p14:creationId xmlns:p14="http://schemas.microsoft.com/office/powerpoint/2010/main" val="2692386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62500" lnSpcReduction="20000"/>
          </a:bodyPr>
          <a:lstStyle/>
          <a:p>
            <a:pPr marL="0" indent="0">
              <a:lnSpc>
                <a:spcPct val="134000"/>
              </a:lnSpc>
              <a:buNone/>
            </a:pPr>
            <a:r>
              <a:rPr lang="en-GB" dirty="0"/>
              <a:t>There was no one with the motor sledges; they were broken. Scott looked at them angrily.</a:t>
            </a:r>
          </a:p>
          <a:p>
            <a:pPr marL="0" indent="0">
              <a:lnSpc>
                <a:spcPct val="134000"/>
              </a:lnSpc>
              <a:buNone/>
            </a:pPr>
            <a:r>
              <a:rPr lang="en-GB" dirty="0"/>
              <a:t>'It doesn't matter,' he said. 'Teddy Evans and his men are in front of us. They're good men - they're pulling their sledges themselves. We can get to the Pole on foot.'</a:t>
            </a:r>
          </a:p>
          <a:p>
            <a:pPr marL="0" indent="0">
              <a:lnSpc>
                <a:spcPct val="134000"/>
              </a:lnSpc>
              <a:buNone/>
            </a:pPr>
            <a:r>
              <a:rPr lang="en-GB" dirty="0"/>
              <a:t>Oates looked at Meares. Oates and the ponies were tired, but Meares and his dogs were not. The snow was home for them.</a:t>
            </a:r>
          </a:p>
          <a:p>
            <a:pPr marL="0" indent="0">
              <a:lnSpc>
                <a:spcPct val="134000"/>
              </a:lnSpc>
              <a:buNone/>
            </a:pPr>
            <a:r>
              <a:rPr lang="en-GB" dirty="0"/>
              <a:t>That night, Oates wrote: Three motor sledges at $1,000 each, 19 ponies at $5 each, 32 dogs at $1.50 each. Well, it's not my money, it's Scott's.</a:t>
            </a:r>
          </a:p>
          <a:p>
            <a:pPr marL="0" indent="0">
              <a:lnSpc>
                <a:spcPct val="134000"/>
              </a:lnSpc>
              <a:buNone/>
            </a:pPr>
            <a:r>
              <a:rPr lang="en-GB" dirty="0"/>
              <a:t>On November 21st, one of the ponies died.</a:t>
            </a:r>
          </a:p>
          <a:p>
            <a:pPr marL="0" indent="0">
              <a:lnSpc>
                <a:spcPct val="134000"/>
              </a:lnSpc>
              <a:buNone/>
            </a:pPr>
            <a:r>
              <a:rPr lang="en-GB" dirty="0"/>
              <a:t>***</a:t>
            </a:r>
          </a:p>
          <a:p>
            <a:pPr marL="0" indent="0">
              <a:lnSpc>
                <a:spcPct val="134000"/>
              </a:lnSpc>
              <a:buNone/>
            </a:pPr>
            <a:r>
              <a:rPr lang="en-GB" dirty="0"/>
              <a:t>On November 11th, the Norwegians saw the mountains.</a:t>
            </a:r>
          </a:p>
          <a:p>
            <a:pPr marL="0" indent="0">
              <a:lnSpc>
                <a:spcPct val="134000"/>
              </a:lnSpc>
              <a:buNone/>
            </a:pPr>
            <a:r>
              <a:rPr lang="en-GB" dirty="0"/>
              <a:t>The mountains were very high - some of the highest on earth. Bjaaland smiled.</a:t>
            </a:r>
          </a:p>
          <a:p>
            <a:pPr marL="0" indent="0">
              <a:lnSpc>
                <a:spcPct val="134000"/>
              </a:lnSpc>
              <a:buNone/>
            </a:pPr>
            <a:r>
              <a:rPr lang="en-GB" dirty="0"/>
              <a:t>'There is good skiing up there, Roald,' he said. 'But can dogs get up there too?'</a:t>
            </a:r>
          </a:p>
          <a:p>
            <a:pPr marL="0" indent="0">
              <a:lnSpc>
                <a:spcPct val="134000"/>
              </a:lnSpc>
              <a:buNone/>
            </a:pPr>
            <a:r>
              <a:rPr lang="en-GB" dirty="0"/>
              <a:t>'Of course they can,' Amundsen said. 'Come on.'</a:t>
            </a:r>
          </a:p>
          <a:p>
            <a:pPr marL="0" indent="0">
              <a:lnSpc>
                <a:spcPct val="134000"/>
              </a:lnSpc>
              <a:buNone/>
            </a:pPr>
            <a:endParaRPr lang="en-GB" dirty="0"/>
          </a:p>
        </p:txBody>
      </p:sp>
    </p:spTree>
    <p:extLst>
      <p:ext uri="{BB962C8B-B14F-4D97-AF65-F5344CB8AC3E}">
        <p14:creationId xmlns:p14="http://schemas.microsoft.com/office/powerpoint/2010/main" val="3043752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62500" lnSpcReduction="20000"/>
          </a:bodyPr>
          <a:lstStyle/>
          <a:p>
            <a:pPr marL="0" indent="0">
              <a:lnSpc>
                <a:spcPct val="134000"/>
              </a:lnSpc>
              <a:buNone/>
            </a:pPr>
            <a:r>
              <a:rPr lang="en-GB" dirty="0"/>
              <a:t>They left Hanssen with the dogs, and skied a little way up the mountains. It was difficult, but the mountains were big and beautiful. Behind the mountains, Amundsen thought there was a high plateau of ice. 'That's it,' Amundsen said. 'That's the road to the Pole. Tomorrow, we can bring the dogs and sledges up here. But now, let's have a ski race. Who can get back to camp first?'</a:t>
            </a:r>
          </a:p>
          <a:p>
            <a:pPr marL="0" indent="0">
              <a:lnSpc>
                <a:spcPct val="134000"/>
              </a:lnSpc>
              <a:buNone/>
            </a:pPr>
            <a:r>
              <a:rPr lang="en-GB" dirty="0"/>
              <a:t>They laughed, and skied happily down the white snow. 'This is like home,' Bjaaland thought. 'But it's bigger than Norway, and better.'</a:t>
            </a:r>
          </a:p>
          <a:p>
            <a:pPr marL="0" indent="0">
              <a:lnSpc>
                <a:spcPct val="134000"/>
              </a:lnSpc>
              <a:buNone/>
            </a:pPr>
            <a:r>
              <a:rPr lang="en-GB" dirty="0"/>
              <a:t>In the next four days, the dogs pulled the sledges eighty-one kilometres, and went up 3,000 metres. At last, Amundsen and Bjaaland stood on the plateau behind the mountains. They were tired, happy men.</a:t>
            </a:r>
          </a:p>
          <a:p>
            <a:pPr marL="0" indent="0">
              <a:lnSpc>
                <a:spcPct val="134000"/>
              </a:lnSpc>
              <a:buNone/>
            </a:pPr>
            <a:r>
              <a:rPr lang="en-GB" dirty="0"/>
              <a:t>Bjaaland looked back at the mountains. 'Can a motor sledge get up here?' he asked.</a:t>
            </a:r>
          </a:p>
          <a:p>
            <a:pPr marL="0" indent="0">
              <a:lnSpc>
                <a:spcPct val="134000"/>
              </a:lnSpc>
              <a:buNone/>
            </a:pPr>
            <a:r>
              <a:rPr lang="en-GB" dirty="0"/>
              <a:t>Amundsen smiled. 'No,' he said. 'I don't think so. And Scott doesn't like dogs. So his men are going to pull their sledges up these mountains themselves. Would you like to do that, Olav?'</a:t>
            </a:r>
          </a:p>
          <a:p>
            <a:pPr marL="0" indent="0">
              <a:lnSpc>
                <a:spcPct val="134000"/>
              </a:lnSpc>
              <a:buNone/>
            </a:pPr>
            <a:r>
              <a:rPr lang="en-GB" dirty="0"/>
              <a:t>Bjaaland didn't answer. He smiled, and skied happily away across the snow.</a:t>
            </a:r>
          </a:p>
          <a:p>
            <a:pPr marL="0" indent="0">
              <a:lnSpc>
                <a:spcPct val="134000"/>
              </a:lnSpc>
              <a:buNone/>
            </a:pPr>
            <a:endParaRPr lang="en-GB" dirty="0"/>
          </a:p>
        </p:txBody>
      </p:sp>
    </p:spTree>
    <p:extLst>
      <p:ext uri="{BB962C8B-B14F-4D97-AF65-F5344CB8AC3E}">
        <p14:creationId xmlns:p14="http://schemas.microsoft.com/office/powerpoint/2010/main" val="2409582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BC42-F0C0-41FC-88F4-6D565EF7B245}"/>
              </a:ext>
            </a:extLst>
          </p:cNvPr>
          <p:cNvSpPr>
            <a:spLocks noGrp="1"/>
          </p:cNvSpPr>
          <p:nvPr>
            <p:ph type="title"/>
          </p:nvPr>
        </p:nvSpPr>
        <p:spPr/>
        <p:txBody>
          <a:bodyPr/>
          <a:lstStyle/>
          <a:p>
            <a:r>
              <a:rPr lang="en-US" dirty="0"/>
              <a:t>The journey</a:t>
            </a:r>
            <a:endParaRPr lang="en-GB" dirty="0"/>
          </a:p>
        </p:txBody>
      </p:sp>
      <p:sp>
        <p:nvSpPr>
          <p:cNvPr id="3" name="Content Placeholder 2">
            <a:extLst>
              <a:ext uri="{FF2B5EF4-FFF2-40B4-BE49-F238E27FC236}">
                <a16:creationId xmlns:a16="http://schemas.microsoft.com/office/drawing/2014/main" id="{F71CB908-8909-40B5-8431-6EC9BBC724E7}"/>
              </a:ext>
            </a:extLst>
          </p:cNvPr>
          <p:cNvSpPr>
            <a:spLocks noGrp="1"/>
          </p:cNvSpPr>
          <p:nvPr>
            <p:ph idx="1"/>
          </p:nvPr>
        </p:nvSpPr>
        <p:spPr/>
        <p:txBody>
          <a:bodyPr/>
          <a:lstStyle/>
          <a:p>
            <a:r>
              <a:rPr lang="en-US" dirty="0"/>
              <a:t>Draw a map of the journey the two teams have taken so far.</a:t>
            </a:r>
          </a:p>
          <a:p>
            <a:r>
              <a:rPr lang="en-US" dirty="0"/>
              <a:t>Compare the map you have drawn with a partner. Whose map is better?</a:t>
            </a:r>
            <a:endParaRPr lang="en-GB" dirty="0"/>
          </a:p>
        </p:txBody>
      </p:sp>
    </p:spTree>
    <p:extLst>
      <p:ext uri="{BB962C8B-B14F-4D97-AF65-F5344CB8AC3E}">
        <p14:creationId xmlns:p14="http://schemas.microsoft.com/office/powerpoint/2010/main" val="2445696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7DC6E-1AC4-4569-9925-3BC0777DEB28}"/>
              </a:ext>
            </a:extLst>
          </p:cNvPr>
          <p:cNvSpPr>
            <a:spLocks noGrp="1"/>
          </p:cNvSpPr>
          <p:nvPr>
            <p:ph type="title"/>
          </p:nvPr>
        </p:nvSpPr>
        <p:spPr/>
        <p:txBody>
          <a:bodyPr/>
          <a:lstStyle/>
          <a:p>
            <a:r>
              <a:rPr lang="en-US" dirty="0"/>
              <a:t>Prediction</a:t>
            </a:r>
            <a:endParaRPr lang="en-GB" dirty="0"/>
          </a:p>
        </p:txBody>
      </p:sp>
      <p:sp>
        <p:nvSpPr>
          <p:cNvPr id="3" name="Content Placeholder 2">
            <a:extLst>
              <a:ext uri="{FF2B5EF4-FFF2-40B4-BE49-F238E27FC236}">
                <a16:creationId xmlns:a16="http://schemas.microsoft.com/office/drawing/2014/main" id="{DC8834A3-7EBB-44A6-AA42-3E17DF292E42}"/>
              </a:ext>
            </a:extLst>
          </p:cNvPr>
          <p:cNvSpPr>
            <a:spLocks noGrp="1"/>
          </p:cNvSpPr>
          <p:nvPr>
            <p:ph idx="1"/>
          </p:nvPr>
        </p:nvSpPr>
        <p:spPr/>
        <p:txBody>
          <a:bodyPr/>
          <a:lstStyle/>
          <a:p>
            <a:r>
              <a:rPr lang="en-US" dirty="0"/>
              <a:t>Which team do you think will reach the South Pole first?</a:t>
            </a:r>
          </a:p>
          <a:p>
            <a:r>
              <a:rPr lang="en-US" dirty="0"/>
              <a:t>Why?</a:t>
            </a:r>
            <a:endParaRPr lang="en-GB" dirty="0"/>
          </a:p>
        </p:txBody>
      </p:sp>
    </p:spTree>
    <p:extLst>
      <p:ext uri="{BB962C8B-B14F-4D97-AF65-F5344CB8AC3E}">
        <p14:creationId xmlns:p14="http://schemas.microsoft.com/office/powerpoint/2010/main" val="4047983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62500" lnSpcReduction="20000"/>
          </a:bodyPr>
          <a:lstStyle/>
          <a:p>
            <a:pPr marL="0" indent="0" algn="ctr">
              <a:lnSpc>
                <a:spcPct val="134000"/>
              </a:lnSpc>
              <a:buNone/>
            </a:pPr>
            <a:r>
              <a:rPr lang="en-GB" b="1" dirty="0"/>
              <a:t>Across the Plateau</a:t>
            </a:r>
          </a:p>
          <a:p>
            <a:pPr marL="0" indent="0">
              <a:lnSpc>
                <a:spcPct val="134000"/>
              </a:lnSpc>
              <a:buNone/>
            </a:pPr>
            <a:r>
              <a:rPr lang="en-GB" dirty="0"/>
              <a:t>On November 21st, the Norwegians killed thirty dogs.</a:t>
            </a:r>
          </a:p>
          <a:p>
            <a:pPr marL="0" indent="0">
              <a:lnSpc>
                <a:spcPct val="134000"/>
              </a:lnSpc>
              <a:buNone/>
            </a:pPr>
            <a:r>
              <a:rPr lang="en-GB" dirty="0"/>
              <a:t>'They were happy,' Amundsen said. 'And now they're going to die quickly. We need three sledges, and eighteen dogs, to go to the Pole.'</a:t>
            </a:r>
          </a:p>
          <a:p>
            <a:pPr marL="0" indent="0">
              <a:lnSpc>
                <a:spcPct val="134000"/>
              </a:lnSpc>
              <a:buNone/>
            </a:pPr>
            <a:r>
              <a:rPr lang="en-GB" dirty="0"/>
              <a:t>When the dogs were dead, the other dogs ate them. The men ate them, too. They were good friends, Bjaaland wrote in his diary. And now they are good food. Two days later, the dogs were fat. Then, in a snowstorm, they began the journey again.</a:t>
            </a:r>
          </a:p>
          <a:p>
            <a:pPr marL="0" indent="0">
              <a:lnSpc>
                <a:spcPct val="134000"/>
              </a:lnSpc>
              <a:buNone/>
            </a:pPr>
            <a:r>
              <a:rPr lang="en-GB" dirty="0"/>
              <a:t>After the snowstorm, there was fog, and in the fog, they got lost on an ice river with hundreds of big holes in it. They could see nothing, and it was very dangerous. In four days they moved nine kilometres. But the ice is beautiful, Bjaaland wrote. Blue and green and white. This is a wonderful place but I don't want to stay a long time.</a:t>
            </a:r>
          </a:p>
          <a:p>
            <a:pPr marL="0" indent="0">
              <a:lnSpc>
                <a:spcPct val="134000"/>
              </a:lnSpc>
              <a:buNone/>
            </a:pPr>
            <a:r>
              <a:rPr lang="en-GB" dirty="0"/>
              <a:t>After the ice, there were strong winds and bad snowstorms. They could see nothing in front of them. But every day, they travelled twenty-five or thirty kilometres. Then, on December 9th, the sun came out. They were at 88degree 23' South - 175 kilometres from the Pole.</a:t>
            </a:r>
          </a:p>
          <a:p>
            <a:pPr marL="0" indent="0">
              <a:lnSpc>
                <a:spcPct val="134000"/>
              </a:lnSpc>
              <a:buNone/>
            </a:pPr>
            <a:r>
              <a:rPr lang="en-GB" dirty="0"/>
              <a:t>Five more long days, Bjaaland wrote. That's all now. But where is Scott?</a:t>
            </a:r>
          </a:p>
          <a:p>
            <a:pPr marL="0" indent="0">
              <a:lnSpc>
                <a:spcPct val="134000"/>
              </a:lnSpc>
              <a:buNone/>
            </a:pPr>
            <a:endParaRPr lang="en-GB" dirty="0"/>
          </a:p>
        </p:txBody>
      </p:sp>
    </p:spTree>
    <p:extLst>
      <p:ext uri="{BB962C8B-B14F-4D97-AF65-F5344CB8AC3E}">
        <p14:creationId xmlns:p14="http://schemas.microsoft.com/office/powerpoint/2010/main" val="2145145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77500" lnSpcReduction="20000"/>
          </a:bodyPr>
          <a:lstStyle/>
          <a:p>
            <a:pPr marL="0" indent="0">
              <a:lnSpc>
                <a:spcPct val="124000"/>
              </a:lnSpc>
              <a:buNone/>
            </a:pPr>
            <a:r>
              <a:rPr lang="en-GB" dirty="0"/>
              <a:t>For four days, Scott's men stayed in their tents near the mountains. There is a bad snowstorm outside, Oates wrote. It's too cold for the ponies, and our clothes and skis are bad, too.</a:t>
            </a:r>
          </a:p>
          <a:p>
            <a:pPr marL="0" indent="0">
              <a:lnSpc>
                <a:spcPct val="124000"/>
              </a:lnSpc>
              <a:buNone/>
            </a:pPr>
            <a:r>
              <a:rPr lang="en-GB" dirty="0"/>
              <a:t>On December 9th, Oates killed the ponies. They were tired and ill and they could not walk up to the plateau. Then Meares and his dogs went back to Cape Evans. 'We can pull the sledges ourselves,' Scott said. 'We can do it - we're all strong men.'</a:t>
            </a:r>
          </a:p>
          <a:p>
            <a:pPr marL="0" indent="0">
              <a:lnSpc>
                <a:spcPct val="124000"/>
              </a:lnSpc>
              <a:buNone/>
            </a:pPr>
            <a:r>
              <a:rPr lang="en-GB" dirty="0"/>
              <a:t>There were two sledges and eight men. They went twenty- four kilometres a day. On December 31st, Scott said to Teddy Evans, and the men on the second sledge: 'You can't ski well.</a:t>
            </a:r>
          </a:p>
          <a:p>
            <a:pPr marL="0" indent="0">
              <a:lnSpc>
                <a:spcPct val="124000"/>
              </a:lnSpc>
              <a:buNone/>
            </a:pPr>
            <a:r>
              <a:rPr lang="en-GB" dirty="0"/>
              <a:t>'Leave your skis here.' So they pulled their sledge twenty-four kilometres without skis.</a:t>
            </a:r>
          </a:p>
          <a:p>
            <a:pPr marL="0" indent="0">
              <a:lnSpc>
                <a:spcPct val="124000"/>
              </a:lnSpc>
              <a:buNone/>
            </a:pPr>
            <a:r>
              <a:rPr lang="en-GB" dirty="0"/>
              <a:t>Next day, Scott went to Teddy Evans's tent. 'You are ill, Teddy,' he said. 'You can't come to the Pole. Take two men and go back, tomorrow.'</a:t>
            </a:r>
          </a:p>
          <a:p>
            <a:pPr marL="0" indent="0">
              <a:lnSpc>
                <a:spcPct val="124000"/>
              </a:lnSpc>
              <a:buNone/>
            </a:pPr>
            <a:endParaRPr lang="en-GB" dirty="0"/>
          </a:p>
        </p:txBody>
      </p:sp>
    </p:spTree>
    <p:extLst>
      <p:ext uri="{BB962C8B-B14F-4D97-AF65-F5344CB8AC3E}">
        <p14:creationId xmlns:p14="http://schemas.microsoft.com/office/powerpoint/2010/main" val="261527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62500" lnSpcReduction="20000"/>
          </a:bodyPr>
          <a:lstStyle/>
          <a:p>
            <a:pPr marL="0" indent="0">
              <a:lnSpc>
                <a:spcPct val="134000"/>
              </a:lnSpc>
              <a:buNone/>
            </a:pPr>
            <a:r>
              <a:rPr lang="en-GB" dirty="0"/>
              <a:t>Teddy Evans was very unhappy. 'Two men, Captain?' he said. 'Why not three?'</a:t>
            </a:r>
          </a:p>
          <a:p>
            <a:pPr marL="0" indent="0">
              <a:lnSpc>
                <a:spcPct val="134000"/>
              </a:lnSpc>
              <a:buNone/>
            </a:pPr>
            <a:r>
              <a:rPr lang="en-GB" dirty="0"/>
              <a:t>'Because Bowers is going to come with me,' Scott said. 'He's strong - we need him.'</a:t>
            </a:r>
          </a:p>
          <a:p>
            <a:pPr marL="0" indent="0">
              <a:lnSpc>
                <a:spcPct val="134000"/>
              </a:lnSpc>
              <a:buNone/>
            </a:pPr>
            <a:r>
              <a:rPr lang="en-GB" dirty="0"/>
              <a:t>'But... you have food on your sledge for four men, not five!' Evans said. 'And Bowers has no skis!'</a:t>
            </a:r>
          </a:p>
          <a:p>
            <a:pPr marL="0" indent="0">
              <a:lnSpc>
                <a:spcPct val="134000"/>
              </a:lnSpc>
              <a:buNone/>
            </a:pPr>
            <a:r>
              <a:rPr lang="en-GB" dirty="0"/>
              <a:t>'I'm the Captain, Teddy!' Scott said. 'You do what I say. Take two men and leave Bowers with me!'</a:t>
            </a:r>
          </a:p>
          <a:p>
            <a:pPr marL="0" indent="0">
              <a:lnSpc>
                <a:spcPct val="134000"/>
              </a:lnSpc>
              <a:buNone/>
            </a:pPr>
            <a:r>
              <a:rPr lang="en-GB" dirty="0"/>
              <a:t>Oates wrote to his mother: I am going to the Pole with Scott, I am pleased and I feel strong. But in his diary he wrote: My feet are very bad. They are always wet now, and they don't look good.</a:t>
            </a:r>
          </a:p>
          <a:p>
            <a:pPr marL="0" indent="0">
              <a:lnSpc>
                <a:spcPct val="134000"/>
              </a:lnSpc>
              <a:buNone/>
            </a:pPr>
            <a:r>
              <a:rPr lang="en-GB" dirty="0"/>
              <a:t>On January 4th Scott's men left Teddy Evans and went on. Scott, Oates, Wilson and Edgar Evans had skis, but Bowers did not. They were 270 kilometres from the Pole.</a:t>
            </a:r>
          </a:p>
          <a:p>
            <a:pPr marL="0" indent="0">
              <a:lnSpc>
                <a:spcPct val="134000"/>
              </a:lnSpc>
              <a:buNone/>
            </a:pPr>
            <a:r>
              <a:rPr lang="en-GB" dirty="0"/>
              <a:t>December 14th 1911 was a warm, sunny day. Five Norwegians skied over the beautiful white snow. It was very quiet. No one spoke. They were excited, and happy.</a:t>
            </a:r>
          </a:p>
          <a:p>
            <a:pPr marL="0" indent="0">
              <a:lnSpc>
                <a:spcPct val="134000"/>
              </a:lnSpc>
              <a:buNone/>
            </a:pPr>
            <a:r>
              <a:rPr lang="en-GB" dirty="0"/>
              <a:t>'Six more kilometres,' Bjaaland thought. Is there a British flag? I can't see a flag, but... '</a:t>
            </a:r>
          </a:p>
          <a:p>
            <a:pPr marL="0" indent="0">
              <a:lnSpc>
                <a:spcPct val="134000"/>
              </a:lnSpc>
              <a:buNone/>
            </a:pPr>
            <a:r>
              <a:rPr lang="en-GB" dirty="0"/>
              <a:t>'Look!' Hassel said. 'What's that over there?'</a:t>
            </a:r>
          </a:p>
          <a:p>
            <a:pPr marL="0" indent="0">
              <a:lnSpc>
                <a:spcPct val="134000"/>
              </a:lnSpc>
              <a:buNone/>
            </a:pPr>
            <a:endParaRPr lang="en-GB" dirty="0"/>
          </a:p>
        </p:txBody>
      </p:sp>
    </p:spTree>
    <p:extLst>
      <p:ext uri="{BB962C8B-B14F-4D97-AF65-F5344CB8AC3E}">
        <p14:creationId xmlns:p14="http://schemas.microsoft.com/office/powerpoint/2010/main" val="1775777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70000" lnSpcReduction="20000"/>
          </a:bodyPr>
          <a:lstStyle/>
          <a:p>
            <a:pPr marL="0" indent="0">
              <a:lnSpc>
                <a:spcPct val="124000"/>
              </a:lnSpc>
              <a:buNone/>
            </a:pPr>
            <a:r>
              <a:rPr lang="en-GB" dirty="0"/>
              <a:t>Bjaaland left his sledge and skied quickly away over the snow. 'What is it?' he thought. 'Is it...? No!'</a:t>
            </a:r>
          </a:p>
          <a:p>
            <a:pPr marL="0" indent="0">
              <a:lnSpc>
                <a:spcPct val="124000"/>
              </a:lnSpc>
              <a:buNone/>
            </a:pPr>
            <a:r>
              <a:rPr lang="en-GB" dirty="0"/>
              <a:t>'It's nothing!' he called. 'There's nothing there... nothing!'</a:t>
            </a:r>
          </a:p>
          <a:p>
            <a:pPr marL="0" indent="0">
              <a:lnSpc>
                <a:spcPct val="124000"/>
              </a:lnSpc>
              <a:buNone/>
            </a:pPr>
            <a:r>
              <a:rPr lang="en-GB" dirty="0"/>
              <a:t>Three kilometres, two. 'Roald!' Hanssen called to Amundsen. 'Go in front of me, please. It helps my dogs.'</a:t>
            </a:r>
          </a:p>
          <a:p>
            <a:pPr marL="0" indent="0">
              <a:lnSpc>
                <a:spcPct val="124000"/>
              </a:lnSpc>
              <a:buNone/>
            </a:pPr>
            <a:r>
              <a:rPr lang="en-GB" dirty="0"/>
              <a:t>'That's not true,' Bjaaland thought. 'His dogs are running well today. But Hanssen wants Amundsen to be first. The first man at the South Pole!'</a:t>
            </a:r>
          </a:p>
          <a:p>
            <a:pPr marL="0" indent="0">
              <a:lnSpc>
                <a:spcPct val="124000"/>
              </a:lnSpc>
              <a:buNone/>
            </a:pPr>
            <a:r>
              <a:rPr lang="en-GB" dirty="0"/>
              <a:t>They skied on and on, over the beautiful snow.</a:t>
            </a:r>
          </a:p>
          <a:p>
            <a:pPr marL="0" indent="0">
              <a:lnSpc>
                <a:spcPct val="124000"/>
              </a:lnSpc>
              <a:buNone/>
            </a:pPr>
            <a:r>
              <a:rPr lang="en-GB" dirty="0"/>
              <a:t>'Stop!' Amundsen said. He waited quietly for his men. 'This is it,' he said.</a:t>
            </a:r>
          </a:p>
          <a:p>
            <a:pPr marL="0" indent="0">
              <a:lnSpc>
                <a:spcPct val="124000"/>
              </a:lnSpc>
              <a:buNone/>
            </a:pPr>
            <a:r>
              <a:rPr lang="en-GB" dirty="0"/>
              <a:t>Bjaaland looked at him. 'But there's nothing here,' he said.</a:t>
            </a:r>
          </a:p>
          <a:p>
            <a:pPr marL="0" indent="0">
              <a:lnSpc>
                <a:spcPct val="124000"/>
              </a:lnSpc>
              <a:buNone/>
            </a:pPr>
            <a:r>
              <a:rPr lang="en-GB" dirty="0"/>
              <a:t>Amundsen smiled. 'Oh yes there is,' he said. 'There's something very important here, Olav. Very, very important.' 'What's that, Roald?' there, with a Norwegian flag on it.</a:t>
            </a:r>
          </a:p>
          <a:p>
            <a:pPr marL="0" indent="0">
              <a:lnSpc>
                <a:spcPct val="124000"/>
              </a:lnSpc>
              <a:buNone/>
            </a:pPr>
            <a:r>
              <a:rPr lang="en-GB" dirty="0"/>
              <a:t>'Us. We're here now. Isn't that important, Olav?' The four men stood on the snow, and looked at him. Then, slowly, they all began to laugh.</a:t>
            </a:r>
          </a:p>
          <a:p>
            <a:pPr marL="0" indent="0">
              <a:lnSpc>
                <a:spcPct val="124000"/>
              </a:lnSpc>
              <a:buNone/>
            </a:pPr>
            <a:endParaRPr lang="en-GB" dirty="0"/>
          </a:p>
        </p:txBody>
      </p:sp>
    </p:spTree>
    <p:extLst>
      <p:ext uri="{BB962C8B-B14F-4D97-AF65-F5344CB8AC3E}">
        <p14:creationId xmlns:p14="http://schemas.microsoft.com/office/powerpoint/2010/main" val="164350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DD7F-8A7B-4726-8D9C-499930602652}"/>
              </a:ext>
            </a:extLst>
          </p:cNvPr>
          <p:cNvSpPr>
            <a:spLocks noGrp="1"/>
          </p:cNvSpPr>
          <p:nvPr>
            <p:ph type="title"/>
          </p:nvPr>
        </p:nvSpPr>
        <p:spPr/>
        <p:txBody>
          <a:bodyPr/>
          <a:lstStyle/>
          <a:p>
            <a:r>
              <a:rPr lang="en-US" dirty="0"/>
              <a:t>Vocabulary</a:t>
            </a:r>
            <a:endParaRPr lang="en-GB" dirty="0"/>
          </a:p>
        </p:txBody>
      </p:sp>
      <p:sp>
        <p:nvSpPr>
          <p:cNvPr id="3" name="Content Placeholder 2">
            <a:extLst>
              <a:ext uri="{FF2B5EF4-FFF2-40B4-BE49-F238E27FC236}">
                <a16:creationId xmlns:a16="http://schemas.microsoft.com/office/drawing/2014/main" id="{1D3DE3AA-DA58-458F-BB07-4B574D6AE2C3}"/>
              </a:ext>
            </a:extLst>
          </p:cNvPr>
          <p:cNvSpPr>
            <a:spLocks noGrp="1"/>
          </p:cNvSpPr>
          <p:nvPr>
            <p:ph idx="1"/>
          </p:nvPr>
        </p:nvSpPr>
        <p:spPr/>
        <p:txBody>
          <a:bodyPr/>
          <a:lstStyle/>
          <a:p>
            <a:pPr marL="0" indent="0">
              <a:buNone/>
            </a:pPr>
            <a:endParaRPr lang="en-US" dirty="0"/>
          </a:p>
          <a:p>
            <a:pPr marL="0" indent="0">
              <a:buNone/>
            </a:pPr>
            <a:r>
              <a:rPr lang="en-US" dirty="0"/>
              <a:t>	Arctic</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Antarctic</a:t>
            </a:r>
            <a:endParaRPr lang="en-GB" dirty="0"/>
          </a:p>
        </p:txBody>
      </p:sp>
      <p:pic>
        <p:nvPicPr>
          <p:cNvPr id="2050" name="Picture 2" descr="What is a polar habitat? - BBC Bitesize">
            <a:extLst>
              <a:ext uri="{FF2B5EF4-FFF2-40B4-BE49-F238E27FC236}">
                <a16:creationId xmlns:a16="http://schemas.microsoft.com/office/drawing/2014/main" id="{20EA6EE2-2461-43D8-8B0D-D009FBE306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26" t="8956" r="23908" b="10670"/>
          <a:stretch/>
        </p:blipFill>
        <p:spPr bwMode="auto">
          <a:xfrm>
            <a:off x="3139523" y="1553197"/>
            <a:ext cx="4758774" cy="423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48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55000" lnSpcReduction="20000"/>
          </a:bodyPr>
          <a:lstStyle/>
          <a:p>
            <a:pPr marL="0" indent="0" algn="ctr">
              <a:lnSpc>
                <a:spcPct val="134000"/>
              </a:lnSpc>
              <a:buNone/>
            </a:pPr>
            <a:r>
              <a:rPr lang="en-GB" b="1" dirty="0"/>
              <a:t>The End of the Race</a:t>
            </a:r>
          </a:p>
          <a:p>
            <a:pPr marL="0" indent="0">
              <a:lnSpc>
                <a:spcPct val="134000"/>
              </a:lnSpc>
              <a:buNone/>
            </a:pPr>
            <a:r>
              <a:rPr lang="en-GB" dirty="0"/>
              <a:t>The Norwegians stayed two days at the Pole. They left a tent there, with a Norwegian flag on it. Inside the tent, they left some food, a letter for the King of Norway, and a letter for Scott.</a:t>
            </a:r>
          </a:p>
          <a:p>
            <a:pPr marL="0" indent="0">
              <a:lnSpc>
                <a:spcPct val="134000"/>
              </a:lnSpc>
              <a:buNone/>
            </a:pPr>
            <a:r>
              <a:rPr lang="en-GB" dirty="0"/>
              <a:t>They left some more black flags near the Pole, and one twenty-eight kilometres north. Then they skied away, back to the north.</a:t>
            </a:r>
          </a:p>
          <a:p>
            <a:pPr marL="0" indent="0">
              <a:lnSpc>
                <a:spcPct val="134000"/>
              </a:lnSpc>
              <a:buNone/>
            </a:pPr>
            <a:r>
              <a:rPr lang="en-GB" dirty="0"/>
              <a:t>'It's a beautiful day,' Bjaaland wrote. 'The sun is warm, the snow is good. But the dogs run too quickly - I cannot get in front of them!'</a:t>
            </a:r>
          </a:p>
          <a:p>
            <a:pPr marL="0" indent="0">
              <a:lnSpc>
                <a:spcPct val="134000"/>
              </a:lnSpc>
              <a:buNone/>
            </a:pPr>
            <a:r>
              <a:rPr lang="en-GB" dirty="0"/>
              <a:t>They found their depots easily. There were ten between the Pole and </a:t>
            </a:r>
            <a:r>
              <a:rPr lang="en-GB" dirty="0" err="1"/>
              <a:t>Framheim</a:t>
            </a:r>
            <a:r>
              <a:rPr lang="en-GB" dirty="0"/>
              <a:t>. Each depot had a lot of food. They laughed and skied quickly down the mountains. Often, they skied fifty kilometres a day. On Friday, January 26th, 1912, they came back to </a:t>
            </a:r>
            <a:r>
              <a:rPr lang="en-GB" dirty="0" err="1"/>
              <a:t>Framheim</a:t>
            </a:r>
            <a:r>
              <a:rPr lang="en-GB" dirty="0"/>
              <a:t>. It was four o'clock in the morning.</a:t>
            </a:r>
          </a:p>
          <a:p>
            <a:pPr marL="0" indent="0">
              <a:lnSpc>
                <a:spcPct val="134000"/>
              </a:lnSpc>
              <a:buNone/>
            </a:pPr>
            <a:r>
              <a:rPr lang="en-GB" dirty="0"/>
              <a:t>Inside the wooden house, </a:t>
            </a:r>
            <a:r>
              <a:rPr lang="en-GB" dirty="0" err="1"/>
              <a:t>Lindstrem</a:t>
            </a:r>
            <a:r>
              <a:rPr lang="en-GB" dirty="0"/>
              <a:t>, the cook, was asleep. Amundsen walked quietly to his bed. 'Good morning, Lindstrom,' he said. 'Is our coffee ready?'</a:t>
            </a:r>
          </a:p>
          <a:p>
            <a:pPr marL="0" indent="0">
              <a:lnSpc>
                <a:spcPct val="134000"/>
              </a:lnSpc>
              <a:buNone/>
            </a:pPr>
            <a:r>
              <a:rPr lang="en-GB" dirty="0"/>
              <a:t>The black flags waited at the Pole.</a:t>
            </a:r>
          </a:p>
          <a:p>
            <a:pPr marL="0" indent="0">
              <a:lnSpc>
                <a:spcPct val="134000"/>
              </a:lnSpc>
              <a:buNone/>
            </a:pPr>
            <a:r>
              <a:rPr lang="en-GB" dirty="0"/>
              <a:t>'What's that, Captain?' Bowers said. 'Over there?'</a:t>
            </a:r>
          </a:p>
          <a:p>
            <a:pPr marL="0" indent="0">
              <a:lnSpc>
                <a:spcPct val="134000"/>
              </a:lnSpc>
              <a:buNone/>
            </a:pPr>
            <a:r>
              <a:rPr lang="en-GB" dirty="0"/>
              <a:t>'Where?' Scott asked. 'What - oh my God!'</a:t>
            </a:r>
          </a:p>
          <a:p>
            <a:pPr marL="0" indent="0">
              <a:lnSpc>
                <a:spcPct val="134000"/>
              </a:lnSpc>
              <a:buNone/>
            </a:pPr>
            <a:endParaRPr lang="en-GB" dirty="0"/>
          </a:p>
        </p:txBody>
      </p:sp>
    </p:spTree>
    <p:extLst>
      <p:ext uri="{BB962C8B-B14F-4D97-AF65-F5344CB8AC3E}">
        <p14:creationId xmlns:p14="http://schemas.microsoft.com/office/powerpoint/2010/main" val="4238144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70000" lnSpcReduction="20000"/>
          </a:bodyPr>
          <a:lstStyle/>
          <a:p>
            <a:pPr marL="0" indent="0">
              <a:lnSpc>
                <a:spcPct val="134000"/>
              </a:lnSpc>
              <a:buNone/>
            </a:pPr>
            <a:r>
              <a:rPr lang="en-GB" dirty="0"/>
              <a:t>They all saw the small black flag in the snow, two kilometres in front of them. Slowly, they pulled their sledge to it.</a:t>
            </a:r>
          </a:p>
          <a:p>
            <a:pPr marL="0" indent="0">
              <a:lnSpc>
                <a:spcPct val="134000"/>
              </a:lnSpc>
              <a:buNone/>
            </a:pPr>
            <a:r>
              <a:rPr lang="en-GB" dirty="0"/>
              <a:t>Next day, January 17th 1912, they found the tent and the Norwegian flag. Near it, Scott took the British flag from under his clothes, and put it up. In his diary, Scott wrote: This is a very bad day. We are all tired, and have cold feet and hands. It is -30degree</a:t>
            </a:r>
          </a:p>
          <a:p>
            <a:pPr marL="0" indent="0">
              <a:lnSpc>
                <a:spcPct val="134000"/>
              </a:lnSpc>
              <a:buNone/>
            </a:pPr>
            <a:r>
              <a:rPr lang="en-GB" dirty="0"/>
              <a:t>Centigrade and there is a snowstorm. Great God! This is an awful place!</a:t>
            </a:r>
          </a:p>
          <a:p>
            <a:pPr marL="0" indent="0">
              <a:lnSpc>
                <a:spcPct val="134000"/>
              </a:lnSpc>
              <a:buNone/>
            </a:pPr>
            <a:r>
              <a:rPr lang="en-GB" dirty="0"/>
              <a:t>They turned north. Five tired, unhappy men, in the coldest, emptiest place on earth.</a:t>
            </a:r>
          </a:p>
          <a:p>
            <a:pPr marL="0" indent="0">
              <a:lnSpc>
                <a:spcPct val="134000"/>
              </a:lnSpc>
              <a:buNone/>
            </a:pPr>
            <a:r>
              <a:rPr lang="en-GB" dirty="0"/>
              <a:t>On March 13th, 1912, Scott's wife Kathleen, looked at her morning newspaper. NORWAY'S FLAG AT SOUTH POLE, it said. She looked at it for a long time, and then began to cry.</a:t>
            </a:r>
          </a:p>
          <a:p>
            <a:pPr marL="0" indent="0">
              <a:lnSpc>
                <a:spcPct val="134000"/>
              </a:lnSpc>
              <a:buNone/>
            </a:pPr>
            <a:r>
              <a:rPr lang="en-GB" dirty="0"/>
              <a:t>'What's the matter?' her friend asked.</a:t>
            </a:r>
          </a:p>
          <a:p>
            <a:pPr marL="0" indent="0">
              <a:lnSpc>
                <a:spcPct val="134000"/>
              </a:lnSpc>
              <a:buNone/>
            </a:pPr>
            <a:r>
              <a:rPr lang="en-GB" dirty="0"/>
              <a:t>'My poor, poor husband,' Mrs Scott said. 'What's happened to him? Where is he now?'</a:t>
            </a:r>
          </a:p>
          <a:p>
            <a:pPr marL="0" indent="0">
              <a:lnSpc>
                <a:spcPct val="134000"/>
              </a:lnSpc>
              <a:buNone/>
            </a:pPr>
            <a:endParaRPr lang="en-GB" dirty="0"/>
          </a:p>
        </p:txBody>
      </p:sp>
    </p:spTree>
    <p:extLst>
      <p:ext uri="{BB962C8B-B14F-4D97-AF65-F5344CB8AC3E}">
        <p14:creationId xmlns:p14="http://schemas.microsoft.com/office/powerpoint/2010/main" val="2128484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62500" lnSpcReduction="20000"/>
          </a:bodyPr>
          <a:lstStyle/>
          <a:p>
            <a:pPr marL="0" indent="0">
              <a:lnSpc>
                <a:spcPct val="134000"/>
              </a:lnSpc>
              <a:buNone/>
            </a:pPr>
            <a:r>
              <a:rPr lang="en-GB" dirty="0"/>
              <a:t>Scott's men were always hungry. There were not many depots and they were difficult to find. We need to find the next depot today, Oates wrote. But how can we find one black flag in all this snow? It's very difficult. And there is food for four men, not five.</a:t>
            </a:r>
          </a:p>
          <a:p>
            <a:pPr marL="0" indent="0">
              <a:lnSpc>
                <a:spcPct val="134000"/>
              </a:lnSpc>
              <a:buNone/>
            </a:pPr>
            <a:r>
              <a:rPr lang="en-GB" dirty="0"/>
              <a:t>They were all tired and ill, too. Oates's feet were black now, and he could not feel them. On February 16th, Edgar Evans died.</a:t>
            </a:r>
          </a:p>
          <a:p>
            <a:pPr marL="0" indent="0">
              <a:lnSpc>
                <a:spcPct val="134000"/>
              </a:lnSpc>
              <a:buNone/>
            </a:pPr>
            <a:r>
              <a:rPr lang="en-GB" dirty="0"/>
              <a:t>On the 17th they were past the mountains. At the depot there they ate one of the dead ponies. Then they went on - ten, eleven, twelve kilometres a day. They were ill because their clothes were not warm and they didn't have much food. The temperature was sometimes -40degree Centigrade.</a:t>
            </a:r>
          </a:p>
          <a:p>
            <a:pPr marL="0" indent="0">
              <a:lnSpc>
                <a:spcPct val="134000"/>
              </a:lnSpc>
              <a:buNone/>
            </a:pPr>
            <a:r>
              <a:rPr lang="en-GB" dirty="0"/>
              <a:t>On March 7th Scott looked at Oates's feet. They were big and black. 'I can't pull the sledge now,' Oates said. 'It's very difficult to walk. Am I going to lose these feet, Captain?'</a:t>
            </a:r>
          </a:p>
          <a:p>
            <a:pPr marL="0" indent="0">
              <a:lnSpc>
                <a:spcPct val="134000"/>
              </a:lnSpc>
              <a:buNone/>
            </a:pPr>
            <a:r>
              <a:rPr lang="en-GB" dirty="0"/>
              <a:t>Scott looked at Oates's feet, and said nothing.</a:t>
            </a:r>
          </a:p>
          <a:p>
            <a:pPr marL="0" indent="0">
              <a:lnSpc>
                <a:spcPct val="134000"/>
              </a:lnSpc>
              <a:buNone/>
            </a:pPr>
            <a:r>
              <a:rPr lang="en-GB" dirty="0"/>
              <a:t>On March 9th they found another depot, but there was not much food. Slowly, they walked on. Oates's feet were worse every day.</a:t>
            </a:r>
          </a:p>
          <a:p>
            <a:pPr marL="0" indent="0">
              <a:lnSpc>
                <a:spcPct val="134000"/>
              </a:lnSpc>
              <a:buNone/>
            </a:pPr>
            <a:endParaRPr lang="en-GB" dirty="0"/>
          </a:p>
        </p:txBody>
      </p:sp>
    </p:spTree>
    <p:extLst>
      <p:ext uri="{BB962C8B-B14F-4D97-AF65-F5344CB8AC3E}">
        <p14:creationId xmlns:p14="http://schemas.microsoft.com/office/powerpoint/2010/main" val="859673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ACA15-2E2A-4BA7-B80A-BEEB1A1ED3BC}"/>
              </a:ext>
            </a:extLst>
          </p:cNvPr>
          <p:cNvSpPr>
            <a:spLocks noGrp="1"/>
          </p:cNvSpPr>
          <p:nvPr>
            <p:ph idx="1"/>
          </p:nvPr>
        </p:nvSpPr>
        <p:spPr>
          <a:xfrm>
            <a:off x="838200" y="318052"/>
            <a:ext cx="10515600" cy="5858911"/>
          </a:xfrm>
        </p:spPr>
        <p:txBody>
          <a:bodyPr>
            <a:normAutofit fontScale="55000" lnSpcReduction="20000"/>
          </a:bodyPr>
          <a:lstStyle/>
          <a:p>
            <a:pPr marL="0" indent="0">
              <a:lnSpc>
                <a:spcPct val="134000"/>
              </a:lnSpc>
              <a:buNone/>
            </a:pPr>
            <a:r>
              <a:rPr lang="en-GB" dirty="0"/>
              <a:t>March 17th was Oates's birthday. He was thirty-two. He lay in the tent and listened to the wind outside. He was very cold, very hungry, and very </a:t>
            </a:r>
            <a:r>
              <a:rPr lang="en-GB" dirty="0" err="1"/>
              <a:t>very</a:t>
            </a:r>
            <a:r>
              <a:rPr lang="en-GB" dirty="0"/>
              <a:t> tired.</a:t>
            </a:r>
          </a:p>
          <a:p>
            <a:pPr marL="0" indent="0">
              <a:lnSpc>
                <a:spcPct val="134000"/>
              </a:lnSpc>
              <a:buNone/>
            </a:pPr>
            <a:r>
              <a:rPr lang="en-GB" dirty="0"/>
              <a:t>He wrote a letter to his mother and gave it to Wilson. Then he got up, and opened the door of the tent. He stopped in the door for a minute. Scott, Wilson, and Bowers looked at him. They didn't speak.</a:t>
            </a:r>
          </a:p>
          <a:p>
            <a:pPr marL="0" indent="0">
              <a:lnSpc>
                <a:spcPct val="134000"/>
              </a:lnSpc>
              <a:buNone/>
            </a:pPr>
            <a:r>
              <a:rPr lang="en-GB" dirty="0"/>
              <a:t>'I'm going outside for a minute,' Oates said. 'I may be some time.'</a:t>
            </a:r>
          </a:p>
          <a:p>
            <a:pPr marL="0" indent="0">
              <a:lnSpc>
                <a:spcPct val="134000"/>
              </a:lnSpc>
              <a:buNone/>
            </a:pPr>
            <a:r>
              <a:rPr lang="en-GB" dirty="0"/>
              <a:t>They didn't see him again.</a:t>
            </a:r>
          </a:p>
          <a:p>
            <a:pPr marL="0" indent="0">
              <a:lnSpc>
                <a:spcPct val="134000"/>
              </a:lnSpc>
              <a:buNone/>
            </a:pPr>
            <a:r>
              <a:rPr lang="en-GB" dirty="0"/>
              <a:t>At Cape Evans, the Englishmen waited. On December 11th, Meares and the dogs came back. On January 3rd, Teddy Evans and his two men arrived at Cape Evans. The Terra Nova came, and went. Winter began. Scott did not come.</a:t>
            </a:r>
          </a:p>
          <a:p>
            <a:pPr marL="0" indent="0">
              <a:lnSpc>
                <a:spcPct val="134000"/>
              </a:lnSpc>
              <a:buNone/>
            </a:pPr>
            <a:r>
              <a:rPr lang="en-GB" dirty="0"/>
              <a:t>The Englishmen waited all winter at Cape Evans. Then, on October 26th 1912, they started for the south. Two weeks later, they found a tent. There were three bodies in the tent - Scott, Wilson, and Bowers. They put the bodies under the snow. Then they took the men's letters and diaries, and went north to Cape Evans again.</a:t>
            </a:r>
          </a:p>
          <a:p>
            <a:pPr marL="0" indent="0">
              <a:lnSpc>
                <a:spcPct val="134000"/>
              </a:lnSpc>
              <a:buNone/>
            </a:pPr>
            <a:r>
              <a:rPr lang="en-GB" dirty="0"/>
              <a:t>In Scott's diary they read: Oates died like a good Englishman. We all did. Please, remember us, and look after our families. We did our best.</a:t>
            </a:r>
          </a:p>
          <a:p>
            <a:pPr marL="0" indent="0">
              <a:lnSpc>
                <a:spcPct val="134000"/>
              </a:lnSpc>
              <a:buNone/>
            </a:pPr>
            <a:r>
              <a:rPr lang="en-GB" dirty="0"/>
              <a:t>No one found Oates's body. But he is there, somewhere, under the snow and the wind, in the coldest, emptiest place on earth.</a:t>
            </a:r>
          </a:p>
        </p:txBody>
      </p:sp>
    </p:spTree>
    <p:extLst>
      <p:ext uri="{BB962C8B-B14F-4D97-AF65-F5344CB8AC3E}">
        <p14:creationId xmlns:p14="http://schemas.microsoft.com/office/powerpoint/2010/main" val="1132624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C377-E3BD-4696-921F-D8DB104632BF}"/>
              </a:ext>
            </a:extLst>
          </p:cNvPr>
          <p:cNvSpPr>
            <a:spLocks noGrp="1"/>
          </p:cNvSpPr>
          <p:nvPr>
            <p:ph type="title"/>
          </p:nvPr>
        </p:nvSpPr>
        <p:spPr/>
        <p:txBody>
          <a:bodyPr/>
          <a:lstStyle/>
          <a:p>
            <a:r>
              <a:rPr lang="en-US" dirty="0"/>
              <a:t>Reflection</a:t>
            </a:r>
            <a:endParaRPr lang="en-GB" dirty="0"/>
          </a:p>
        </p:txBody>
      </p:sp>
      <p:sp>
        <p:nvSpPr>
          <p:cNvPr id="3" name="Content Placeholder 2">
            <a:extLst>
              <a:ext uri="{FF2B5EF4-FFF2-40B4-BE49-F238E27FC236}">
                <a16:creationId xmlns:a16="http://schemas.microsoft.com/office/drawing/2014/main" id="{0985BA2A-5196-4084-A0C8-4941ED07FB85}"/>
              </a:ext>
            </a:extLst>
          </p:cNvPr>
          <p:cNvSpPr>
            <a:spLocks noGrp="1"/>
          </p:cNvSpPr>
          <p:nvPr>
            <p:ph idx="1"/>
          </p:nvPr>
        </p:nvSpPr>
        <p:spPr/>
        <p:txBody>
          <a:bodyPr/>
          <a:lstStyle/>
          <a:p>
            <a:r>
              <a:rPr lang="en-US" dirty="0"/>
              <a:t>What mistakes did Scott and Oates make on their journey?</a:t>
            </a:r>
          </a:p>
          <a:p>
            <a:r>
              <a:rPr lang="en-US" dirty="0"/>
              <a:t>What should they have done differently?</a:t>
            </a:r>
            <a:endParaRPr lang="en-GB" dirty="0"/>
          </a:p>
        </p:txBody>
      </p:sp>
    </p:spTree>
    <p:extLst>
      <p:ext uri="{BB962C8B-B14F-4D97-AF65-F5344CB8AC3E}">
        <p14:creationId xmlns:p14="http://schemas.microsoft.com/office/powerpoint/2010/main" val="1905595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81A0-CE15-4EA0-A1B6-EBFA3E3510E2}"/>
              </a:ext>
            </a:extLst>
          </p:cNvPr>
          <p:cNvSpPr>
            <a:spLocks noGrp="1"/>
          </p:cNvSpPr>
          <p:nvPr>
            <p:ph type="title"/>
          </p:nvPr>
        </p:nvSpPr>
        <p:spPr/>
        <p:txBody>
          <a:bodyPr/>
          <a:lstStyle/>
          <a:p>
            <a:r>
              <a:rPr lang="en-US" dirty="0"/>
              <a:t>Animals as food</a:t>
            </a:r>
            <a:endParaRPr lang="en-GB" dirty="0"/>
          </a:p>
        </p:txBody>
      </p:sp>
      <p:sp>
        <p:nvSpPr>
          <p:cNvPr id="3" name="Content Placeholder 2">
            <a:extLst>
              <a:ext uri="{FF2B5EF4-FFF2-40B4-BE49-F238E27FC236}">
                <a16:creationId xmlns:a16="http://schemas.microsoft.com/office/drawing/2014/main" id="{3EADB2C0-A468-43C0-83A2-D1D805262F8E}"/>
              </a:ext>
            </a:extLst>
          </p:cNvPr>
          <p:cNvSpPr>
            <a:spLocks noGrp="1"/>
          </p:cNvSpPr>
          <p:nvPr>
            <p:ph idx="1"/>
          </p:nvPr>
        </p:nvSpPr>
        <p:spPr/>
        <p:txBody>
          <a:bodyPr/>
          <a:lstStyle/>
          <a:p>
            <a:r>
              <a:rPr lang="en-US" dirty="0"/>
              <a:t>Both of the teams eventually ate some of the animals they had taken to help them, even though they wouldn’t have eaten those animals in normal circumstances. In your culture, is it normal to eat ponies or dogs?</a:t>
            </a:r>
          </a:p>
          <a:p>
            <a:r>
              <a:rPr lang="en-US" dirty="0"/>
              <a:t>Why do some cultures have differences in the animals they will eat and won’t eat?</a:t>
            </a:r>
          </a:p>
          <a:p>
            <a:r>
              <a:rPr lang="en-US" dirty="0"/>
              <a:t>Compare the eating habits of your culture with another culture you know about.</a:t>
            </a:r>
            <a:br>
              <a:rPr lang="en-US" dirty="0"/>
            </a:br>
            <a:r>
              <a:rPr lang="en-US" dirty="0" err="1"/>
              <a:t>ie</a:t>
            </a:r>
            <a:r>
              <a:rPr lang="en-US" dirty="0"/>
              <a:t>. </a:t>
            </a:r>
            <a:r>
              <a:rPr lang="en-US" i="1" dirty="0"/>
              <a:t>In the UK we don’t normally eat horses and ponies but in France they do...</a:t>
            </a:r>
            <a:endParaRPr lang="en-US" dirty="0"/>
          </a:p>
        </p:txBody>
      </p:sp>
    </p:spTree>
    <p:extLst>
      <p:ext uri="{BB962C8B-B14F-4D97-AF65-F5344CB8AC3E}">
        <p14:creationId xmlns:p14="http://schemas.microsoft.com/office/powerpoint/2010/main" val="54755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C05C3-428D-4AA5-9865-1A390055DBC5}"/>
              </a:ext>
            </a:extLst>
          </p:cNvPr>
          <p:cNvSpPr>
            <a:spLocks noGrp="1"/>
          </p:cNvSpPr>
          <p:nvPr>
            <p:ph type="title"/>
          </p:nvPr>
        </p:nvSpPr>
        <p:spPr/>
        <p:txBody>
          <a:bodyPr/>
          <a:lstStyle/>
          <a:p>
            <a:r>
              <a:rPr lang="en-US" dirty="0"/>
              <a:t>Vocabulary</a:t>
            </a:r>
            <a:endParaRPr lang="en-GB" dirty="0"/>
          </a:p>
        </p:txBody>
      </p:sp>
      <p:sp>
        <p:nvSpPr>
          <p:cNvPr id="3" name="Content Placeholder 2">
            <a:extLst>
              <a:ext uri="{FF2B5EF4-FFF2-40B4-BE49-F238E27FC236}">
                <a16:creationId xmlns:a16="http://schemas.microsoft.com/office/drawing/2014/main" id="{30E89A9A-728D-4947-AA2D-7DCFEE11C21E}"/>
              </a:ext>
            </a:extLst>
          </p:cNvPr>
          <p:cNvSpPr>
            <a:spLocks noGrp="1"/>
          </p:cNvSpPr>
          <p:nvPr>
            <p:ph idx="1"/>
          </p:nvPr>
        </p:nvSpPr>
        <p:spPr/>
        <p:txBody>
          <a:bodyPr/>
          <a:lstStyle/>
          <a:p>
            <a:pPr marL="0" indent="0">
              <a:buNone/>
            </a:pPr>
            <a:r>
              <a:rPr lang="en-US" dirty="0"/>
              <a:t>Mountain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Plateau</a:t>
            </a:r>
            <a:endParaRPr lang="en-GB" dirty="0"/>
          </a:p>
        </p:txBody>
      </p:sp>
      <p:pic>
        <p:nvPicPr>
          <p:cNvPr id="3074" name="Picture 2" descr="You Can Find the Gravitational Constant with String and a Mountain | WIRED">
            <a:extLst>
              <a:ext uri="{FF2B5EF4-FFF2-40B4-BE49-F238E27FC236}">
                <a16:creationId xmlns:a16="http://schemas.microsoft.com/office/drawing/2014/main" id="{A7D2C63D-2CCD-409B-B699-ADEE75E5B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825" y="1167606"/>
            <a:ext cx="4597401" cy="25860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n plateaus in fighting games. [This essay was funded by my generous… | by  Patrick Miller | Medium">
            <a:extLst>
              <a:ext uri="{FF2B5EF4-FFF2-40B4-BE49-F238E27FC236}">
                <a16:creationId xmlns:a16="http://schemas.microsoft.com/office/drawing/2014/main" id="{0995293B-7277-4B27-BB8C-37613732A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824" y="3888581"/>
            <a:ext cx="4597401" cy="241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7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11C8-70DC-4534-A49F-95223977DF9F}"/>
              </a:ext>
            </a:extLst>
          </p:cNvPr>
          <p:cNvSpPr>
            <a:spLocks noGrp="1"/>
          </p:cNvSpPr>
          <p:nvPr>
            <p:ph type="title"/>
          </p:nvPr>
        </p:nvSpPr>
        <p:spPr/>
        <p:txBody>
          <a:bodyPr/>
          <a:lstStyle/>
          <a:p>
            <a:r>
              <a:rPr lang="en-US" dirty="0"/>
              <a:t>Vocabulary</a:t>
            </a:r>
            <a:endParaRPr lang="en-GB" dirty="0"/>
          </a:p>
        </p:txBody>
      </p:sp>
      <p:sp>
        <p:nvSpPr>
          <p:cNvPr id="3" name="Content Placeholder 2">
            <a:extLst>
              <a:ext uri="{FF2B5EF4-FFF2-40B4-BE49-F238E27FC236}">
                <a16:creationId xmlns:a16="http://schemas.microsoft.com/office/drawing/2014/main" id="{427207B4-6F21-451C-A06D-0FF77205FA3B}"/>
              </a:ext>
            </a:extLst>
          </p:cNvPr>
          <p:cNvSpPr>
            <a:spLocks noGrp="1"/>
          </p:cNvSpPr>
          <p:nvPr>
            <p:ph idx="1"/>
          </p:nvPr>
        </p:nvSpPr>
        <p:spPr/>
        <p:txBody>
          <a:bodyPr/>
          <a:lstStyle/>
          <a:p>
            <a:r>
              <a:rPr lang="en-US" dirty="0"/>
              <a:t>Match the words to the definitions:</a:t>
            </a:r>
          </a:p>
          <a:p>
            <a:endParaRPr lang="en-US" dirty="0"/>
          </a:p>
          <a:p>
            <a:pPr marL="0" indent="0">
              <a:buNone/>
            </a:pPr>
            <a:r>
              <a:rPr lang="en-US" dirty="0"/>
              <a:t>helm				to do with the North and South Poles</a:t>
            </a:r>
          </a:p>
          <a:p>
            <a:pPr marL="0" indent="0">
              <a:buNone/>
            </a:pPr>
            <a:endParaRPr lang="en-US" dirty="0"/>
          </a:p>
          <a:p>
            <a:pPr marL="0" indent="0">
              <a:buNone/>
            </a:pPr>
            <a:r>
              <a:rPr lang="en-US" dirty="0"/>
              <a:t>polar				a place for keeping supplies or vehicles</a:t>
            </a:r>
          </a:p>
          <a:p>
            <a:pPr marL="0" indent="0">
              <a:buNone/>
            </a:pPr>
            <a:endParaRPr lang="en-US" dirty="0"/>
          </a:p>
          <a:p>
            <a:pPr marL="0" indent="0">
              <a:buNone/>
            </a:pPr>
            <a:r>
              <a:rPr lang="en-GB" dirty="0"/>
              <a:t>depot			a wheel to steer a ship</a:t>
            </a:r>
          </a:p>
        </p:txBody>
      </p:sp>
    </p:spTree>
    <p:extLst>
      <p:ext uri="{BB962C8B-B14F-4D97-AF65-F5344CB8AC3E}">
        <p14:creationId xmlns:p14="http://schemas.microsoft.com/office/powerpoint/2010/main" val="309304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88613D-5435-453F-847B-6FBCFFBBBF31}"/>
              </a:ext>
            </a:extLst>
          </p:cNvPr>
          <p:cNvSpPr>
            <a:spLocks noGrp="1"/>
          </p:cNvSpPr>
          <p:nvPr>
            <p:ph idx="1"/>
          </p:nvPr>
        </p:nvSpPr>
        <p:spPr>
          <a:xfrm>
            <a:off x="838200" y="331304"/>
            <a:ext cx="10515600" cy="5845659"/>
          </a:xfrm>
        </p:spPr>
        <p:txBody>
          <a:bodyPr>
            <a:normAutofit fontScale="62500" lnSpcReduction="20000"/>
          </a:bodyPr>
          <a:lstStyle/>
          <a:p>
            <a:pPr marL="0" indent="0" algn="ctr">
              <a:lnSpc>
                <a:spcPct val="134000"/>
              </a:lnSpc>
              <a:buNone/>
            </a:pPr>
            <a:r>
              <a:rPr lang="en-GB" b="1" dirty="0"/>
              <a:t>Two Ships</a:t>
            </a:r>
          </a:p>
          <a:p>
            <a:pPr marL="0" indent="0">
              <a:lnSpc>
                <a:spcPct val="134000"/>
              </a:lnSpc>
              <a:buNone/>
            </a:pPr>
            <a:r>
              <a:rPr lang="en-GB" dirty="0"/>
              <a:t>The race began in the summer of 1910.</a:t>
            </a:r>
          </a:p>
          <a:p>
            <a:pPr marL="0" indent="0">
              <a:lnSpc>
                <a:spcPct val="134000"/>
              </a:lnSpc>
              <a:buNone/>
            </a:pPr>
            <a:r>
              <a:rPr lang="en-GB" dirty="0"/>
              <a:t>On June 1st, in London, a black ship, the Terra Nova, went down the river Thames to the sea. Thousands of people stood by the river to watch it. They were all excited and happy.</a:t>
            </a:r>
          </a:p>
          <a:p>
            <a:pPr marL="0" indent="0">
              <a:lnSpc>
                <a:spcPct val="134000"/>
              </a:lnSpc>
              <a:buNone/>
            </a:pPr>
            <a:r>
              <a:rPr lang="en-GB" dirty="0"/>
              <a:t>On the Terra Nova, Captain Robert Falcon Scott smiled quietly. It was a very important day for him. He was a strong man, not very tall, in the blue clothes of a captain. He was forty-one years old, but he had a young face, like a boy. His eyes were dark and quiet.</a:t>
            </a:r>
          </a:p>
          <a:p>
            <a:pPr marL="0" indent="0">
              <a:lnSpc>
                <a:spcPct val="134000"/>
              </a:lnSpc>
              <a:buNone/>
            </a:pPr>
            <a:r>
              <a:rPr lang="en-GB" dirty="0"/>
              <a:t>One man on the ship, Titus Oates, smiled at Scott.</a:t>
            </a:r>
          </a:p>
          <a:p>
            <a:pPr marL="0" indent="0">
              <a:lnSpc>
                <a:spcPct val="134000"/>
              </a:lnSpc>
              <a:buNone/>
            </a:pPr>
            <a:r>
              <a:rPr lang="en-GB" dirty="0"/>
              <a:t>'What an exciting day, Captain!' he said. 'Look at those people! I feel like an important man!'</a:t>
            </a:r>
          </a:p>
          <a:p>
            <a:pPr marL="0" indent="0">
              <a:lnSpc>
                <a:spcPct val="134000"/>
              </a:lnSpc>
              <a:buNone/>
            </a:pPr>
            <a:r>
              <a:rPr lang="en-GB" dirty="0"/>
              <a:t>Scott laughed. 'You are important, Titus,' he said. 'And you're going to be famous, too. We all are. Do you see this flag?' He looked at the big British flag at the back of the ship, and smiled at Oates. 'That flag is coming with us,' he said. 'In the Antarctic, I'm going to carry it under my clothes. We're going to be the first men at the South Pole, and that flag is going to be first, too!'</a:t>
            </a:r>
          </a:p>
          <a:p>
            <a:pPr marL="0" indent="0">
              <a:lnSpc>
                <a:spcPct val="134000"/>
              </a:lnSpc>
              <a:buNone/>
            </a:pPr>
            <a:endParaRPr lang="en-GB" dirty="0"/>
          </a:p>
        </p:txBody>
      </p:sp>
    </p:spTree>
    <p:extLst>
      <p:ext uri="{BB962C8B-B14F-4D97-AF65-F5344CB8AC3E}">
        <p14:creationId xmlns:p14="http://schemas.microsoft.com/office/powerpoint/2010/main" val="3183436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88613D-5435-453F-847B-6FBCFFBBBF31}"/>
              </a:ext>
            </a:extLst>
          </p:cNvPr>
          <p:cNvSpPr>
            <a:spLocks noGrp="1"/>
          </p:cNvSpPr>
          <p:nvPr>
            <p:ph idx="1"/>
          </p:nvPr>
        </p:nvSpPr>
        <p:spPr>
          <a:xfrm>
            <a:off x="838200" y="331304"/>
            <a:ext cx="10515600" cy="5845659"/>
          </a:xfrm>
        </p:spPr>
        <p:txBody>
          <a:bodyPr>
            <a:normAutofit fontScale="62500" lnSpcReduction="20000"/>
          </a:bodyPr>
          <a:lstStyle/>
          <a:p>
            <a:pPr marL="0" indent="0">
              <a:lnSpc>
                <a:spcPct val="134000"/>
              </a:lnSpc>
              <a:buNone/>
            </a:pPr>
            <a:r>
              <a:rPr lang="en-GB" dirty="0"/>
              <a:t>Five days later, on June 6th, a man opened the door of his wooden house in Norway. He was a tall man, with a long face.</a:t>
            </a:r>
          </a:p>
          <a:p>
            <a:pPr marL="0" indent="0">
              <a:lnSpc>
                <a:spcPct val="134000"/>
              </a:lnSpc>
              <a:buNone/>
            </a:pPr>
            <a:r>
              <a:rPr lang="en-GB" dirty="0"/>
              <a:t>He waited outside the house for a minute. Everything was very quiet. He could see no houses, only mountains, trees, and water. It was nearly dark. The sky was black over the mountains.</a:t>
            </a:r>
          </a:p>
          <a:p>
            <a:pPr marL="0" indent="0">
              <a:lnSpc>
                <a:spcPct val="134000"/>
              </a:lnSpc>
              <a:buNone/>
            </a:pPr>
            <a:r>
              <a:rPr lang="en-GB" dirty="0"/>
              <a:t>The man smiled, and walked quickly away from the house, down to the sea. In the water, a big wooden ship waited for him. The man got onto the ship, and talked and laughed quietly with his friends.</a:t>
            </a:r>
          </a:p>
          <a:p>
            <a:pPr marL="0" indent="0">
              <a:lnSpc>
                <a:spcPct val="134000"/>
              </a:lnSpc>
              <a:buNone/>
            </a:pPr>
            <a:r>
              <a:rPr lang="en-GB" dirty="0"/>
              <a:t>The ship's name was </a:t>
            </a:r>
            <a:r>
              <a:rPr lang="en-GB" dirty="0" err="1"/>
              <a:t>Fram</a:t>
            </a:r>
            <a:r>
              <a:rPr lang="en-GB" dirty="0"/>
              <a:t>, and the man was Roald Amundsen. 'The </a:t>
            </a:r>
            <a:r>
              <a:rPr lang="en-GB" dirty="0" err="1"/>
              <a:t>Fram</a:t>
            </a:r>
            <a:r>
              <a:rPr lang="en-GB" dirty="0"/>
              <a:t> was the most beautiful ship on earth,' Amundsen thought. His friends were the best skiers on earth, too. One of them, Olav Bjaaland, smiled at him.</a:t>
            </a:r>
          </a:p>
          <a:p>
            <a:pPr marL="0" indent="0">
              <a:lnSpc>
                <a:spcPct val="134000"/>
              </a:lnSpc>
              <a:buNone/>
            </a:pPr>
            <a:r>
              <a:rPr lang="en-GB" dirty="0"/>
              <a:t>'North Pole, here we come, Captain,' he said.</a:t>
            </a:r>
          </a:p>
          <a:p>
            <a:pPr marL="0" indent="0">
              <a:lnSpc>
                <a:spcPct val="134000"/>
              </a:lnSpc>
              <a:buNone/>
            </a:pPr>
            <a:r>
              <a:rPr lang="en-GB" dirty="0"/>
              <a:t>'Yes.' Amundsen said. His friends could not see his face in the dark. '</a:t>
            </a:r>
            <a:r>
              <a:rPr lang="en-GB" dirty="0" err="1"/>
              <a:t>Fram</a:t>
            </a:r>
            <a:r>
              <a:rPr lang="en-GB" dirty="0"/>
              <a:t> is going to the Arctic.'</a:t>
            </a:r>
          </a:p>
          <a:p>
            <a:pPr marL="0" indent="0">
              <a:lnSpc>
                <a:spcPct val="134000"/>
              </a:lnSpc>
              <a:buNone/>
            </a:pPr>
            <a:r>
              <a:rPr lang="en-GB" dirty="0"/>
              <a:t>Everyone on the </a:t>
            </a:r>
            <a:r>
              <a:rPr lang="en-GB" dirty="0" err="1"/>
              <a:t>Fram</a:t>
            </a:r>
            <a:r>
              <a:rPr lang="en-GB" dirty="0"/>
              <a:t> was ready to go to the North Pole, to the Arctic. Amundsen wanted to go there, too. But first he wanted to go south. His friends didn't know that.</a:t>
            </a:r>
          </a:p>
          <a:p>
            <a:pPr marL="0" indent="0">
              <a:lnSpc>
                <a:spcPct val="134000"/>
              </a:lnSpc>
              <a:buNone/>
            </a:pPr>
            <a:r>
              <a:rPr lang="en-GB" dirty="0"/>
              <a:t>At midnight on June 6th, the </a:t>
            </a:r>
            <a:r>
              <a:rPr lang="en-GB" dirty="0" err="1"/>
              <a:t>Fram</a:t>
            </a:r>
            <a:r>
              <a:rPr lang="en-GB" dirty="0"/>
              <a:t> moved quietly away from Amundsen's house, out to sea.</a:t>
            </a:r>
          </a:p>
          <a:p>
            <a:pPr marL="0" indent="0">
              <a:lnSpc>
                <a:spcPct val="134000"/>
              </a:lnSpc>
              <a:buNone/>
            </a:pPr>
            <a:endParaRPr lang="en-GB" dirty="0"/>
          </a:p>
        </p:txBody>
      </p:sp>
    </p:spTree>
    <p:extLst>
      <p:ext uri="{BB962C8B-B14F-4D97-AF65-F5344CB8AC3E}">
        <p14:creationId xmlns:p14="http://schemas.microsoft.com/office/powerpoint/2010/main" val="197951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E786-64F2-47FD-85DC-3982869BBD9A}"/>
              </a:ext>
            </a:extLst>
          </p:cNvPr>
          <p:cNvSpPr>
            <a:spLocks noGrp="1"/>
          </p:cNvSpPr>
          <p:nvPr>
            <p:ph type="title"/>
          </p:nvPr>
        </p:nvSpPr>
        <p:spPr/>
        <p:txBody>
          <a:bodyPr/>
          <a:lstStyle/>
          <a:p>
            <a:r>
              <a:rPr lang="en-US" dirty="0"/>
              <a:t>Geography</a:t>
            </a:r>
            <a:endParaRPr lang="en-GB" dirty="0"/>
          </a:p>
        </p:txBody>
      </p:sp>
      <p:sp>
        <p:nvSpPr>
          <p:cNvPr id="3" name="Content Placeholder 2">
            <a:extLst>
              <a:ext uri="{FF2B5EF4-FFF2-40B4-BE49-F238E27FC236}">
                <a16:creationId xmlns:a16="http://schemas.microsoft.com/office/drawing/2014/main" id="{471A6FE5-4AAE-4FA4-A4CB-6EA9286CEE47}"/>
              </a:ext>
            </a:extLst>
          </p:cNvPr>
          <p:cNvSpPr>
            <a:spLocks noGrp="1"/>
          </p:cNvSpPr>
          <p:nvPr>
            <p:ph idx="1"/>
          </p:nvPr>
        </p:nvSpPr>
        <p:spPr/>
        <p:txBody>
          <a:bodyPr/>
          <a:lstStyle/>
          <a:p>
            <a:r>
              <a:rPr lang="en-US" dirty="0"/>
              <a:t>Find Britain, Norway and Antarctica on a map.</a:t>
            </a:r>
          </a:p>
          <a:p>
            <a:r>
              <a:rPr lang="en-US" dirty="0"/>
              <a:t>About how far will the adventurers have to travel?</a:t>
            </a:r>
          </a:p>
          <a:p>
            <a:r>
              <a:rPr lang="en-US" dirty="0"/>
              <a:t>How long do you think the journey by sea would have taken in 1910?</a:t>
            </a:r>
            <a:endParaRPr lang="en-GB" dirty="0"/>
          </a:p>
        </p:txBody>
      </p:sp>
    </p:spTree>
    <p:extLst>
      <p:ext uri="{BB962C8B-B14F-4D97-AF65-F5344CB8AC3E}">
        <p14:creationId xmlns:p14="http://schemas.microsoft.com/office/powerpoint/2010/main" val="1781967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BBA6E0D0580B499C4F0BCC264DE0E2" ma:contentTypeVersion="12" ma:contentTypeDescription="Create a new document." ma:contentTypeScope="" ma:versionID="7c2f208282779d579a6ab6d1b584d4e1">
  <xsd:schema xmlns:xsd="http://www.w3.org/2001/XMLSchema" xmlns:xs="http://www.w3.org/2001/XMLSchema" xmlns:p="http://schemas.microsoft.com/office/2006/metadata/properties" xmlns:ns2="fd4bc9ef-c111-460f-808e-4de0462dc25a" xmlns:ns3="61ceb53a-92cc-40c1-a438-9322f3340fc8" targetNamespace="http://schemas.microsoft.com/office/2006/metadata/properties" ma:root="true" ma:fieldsID="90271c73fdeba9917f95ca19f9b69583" ns2:_="" ns3:_="">
    <xsd:import namespace="fd4bc9ef-c111-460f-808e-4de0462dc25a"/>
    <xsd:import namespace="61ceb53a-92cc-40c1-a438-9322f3340f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bc9ef-c111-460f-808e-4de0462dc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ceb53a-92cc-40c1-a438-9322f3340f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041F8E-4D84-4F69-9670-79C1E0E7B0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bc9ef-c111-460f-808e-4de0462dc25a"/>
    <ds:schemaRef ds:uri="61ceb53a-92cc-40c1-a438-9322f3340f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981B7B-B61F-41A7-A629-B59A063AB47C}">
  <ds:schemaRefs>
    <ds:schemaRef ds:uri="http://schemas.microsoft.com/sharepoint/v3/contenttype/forms"/>
  </ds:schemaRefs>
</ds:datastoreItem>
</file>

<file path=customXml/itemProps3.xml><?xml version="1.0" encoding="utf-8"?>
<ds:datastoreItem xmlns:ds="http://schemas.openxmlformats.org/officeDocument/2006/customXml" ds:itemID="{4BC03FFA-E737-4244-BAD7-C0678A34612A}">
  <ds:schemaRefs>
    <ds:schemaRef ds:uri="http://purl.org/dc/terms/"/>
    <ds:schemaRef ds:uri="http://schemas.openxmlformats.org/package/2006/metadata/core-properties"/>
    <ds:schemaRef ds:uri="fd4bc9ef-c111-460f-808e-4de0462dc25a"/>
    <ds:schemaRef ds:uri="http://schemas.microsoft.com/office/2006/documentManagement/types"/>
    <ds:schemaRef ds:uri="http://schemas.microsoft.com/office/infopath/2007/PartnerControls"/>
    <ds:schemaRef ds:uri="http://purl.org/dc/elements/1.1/"/>
    <ds:schemaRef ds:uri="http://schemas.microsoft.com/office/2006/metadata/properties"/>
    <ds:schemaRef ds:uri="61ceb53a-92cc-40c1-a438-9322f3340fc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1460</TotalTime>
  <Words>7058</Words>
  <Application>Microsoft Office PowerPoint</Application>
  <PresentationFormat>Widescreen</PresentationFormat>
  <Paragraphs>269</Paragraphs>
  <Slides>45</Slides>
  <Notes>0</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Custom Design</vt:lpstr>
      <vt:lpstr>PowerPoint Presentation</vt:lpstr>
      <vt:lpstr>Prediction</vt:lpstr>
      <vt:lpstr>Vocabulary</vt:lpstr>
      <vt:lpstr>Vocabulary</vt:lpstr>
      <vt:lpstr>Vocabulary</vt:lpstr>
      <vt:lpstr>Vocabulary</vt:lpstr>
      <vt:lpstr>PowerPoint Presentation</vt:lpstr>
      <vt:lpstr>PowerPoint Presentation</vt:lpstr>
      <vt:lpstr>Geography</vt:lpstr>
      <vt:lpstr>Past Verbs</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Animals</vt:lpstr>
      <vt:lpstr>Diaries and letters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journey</vt:lpstr>
      <vt:lpstr>Prediction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vt:lpstr>
      <vt:lpstr>Animals as food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Carey, Thomas (Myanmar)</dc:creator>
  <cp:lastModifiedBy>Cotterill, Christopher (Education &amp; Society)</cp:lastModifiedBy>
  <cp:revision>39</cp:revision>
  <dcterms:created xsi:type="dcterms:W3CDTF">2020-03-10T09:03:07Z</dcterms:created>
  <dcterms:modified xsi:type="dcterms:W3CDTF">2021-05-19T11:17:25Z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0x010100B4BBA6E0D0580B499C4F0BCC264DE0E2</vt:lpwstr>
  </property>
</Properties>
</file>