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9"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6Ki36p7FnFs7IvB35PtsDw==" hashData="I8quAReHZ3jnFoG+PTwh80mxkieZKB/d0kExA95kQLHqpin5KgtQIDq4l3wOL/dZe7A3j0x7hZLJHuQvF+pcU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558" autoAdjust="0"/>
  </p:normalViewPr>
  <p:slideViewPr>
    <p:cSldViewPr snapToGrid="0">
      <p:cViewPr varScale="1">
        <p:scale>
          <a:sx n="92" d="100"/>
          <a:sy n="92" d="100"/>
        </p:scale>
        <p:origin x="12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14FB142-CCF3-4FED-A0CF-840D73626A44}"/>
    <pc:docChg chg="modSld">
      <pc:chgData name="Ashutosh.Bhagurkar" userId="e54b5c48-fd92-480c-8e66-acef16c1a8d2" providerId="ADAL" clId="{514FB142-CCF3-4FED-A0CF-840D73626A44}" dt="2025-03-31T06:49:58.776" v="5" actId="1036"/>
      <pc:docMkLst>
        <pc:docMk/>
      </pc:docMkLst>
      <pc:sldChg chg="modSp mod">
        <pc:chgData name="Ashutosh.Bhagurkar" userId="e54b5c48-fd92-480c-8e66-acef16c1a8d2" providerId="ADAL" clId="{514FB142-CCF3-4FED-A0CF-840D73626A44}" dt="2025-03-31T06:49:58.776" v="5" actId="1036"/>
        <pc:sldMkLst>
          <pc:docMk/>
          <pc:sldMk cId="961311545" sldId="256"/>
        </pc:sldMkLst>
        <pc:picChg chg="mod">
          <ac:chgData name="Ashutosh.Bhagurkar" userId="e54b5c48-fd92-480c-8e66-acef16c1a8d2" providerId="ADAL" clId="{514FB142-CCF3-4FED-A0CF-840D73626A44}" dt="2025-03-31T06:49:58.776" v="5" actId="1036"/>
          <ac:picMkLst>
            <pc:docMk/>
            <pc:sldMk cId="961311545" sldId="256"/>
            <ac:picMk id="5" creationId="{593089C5-856C-D4FA-29BE-F5F1D2CFA937}"/>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2T17:43:31.711"/>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2T17:43:32.226"/>
    </inkml:context>
    <inkml:brush xml:id="br0">
      <inkml:brushProperty name="width" value="0.05" units="cm"/>
      <inkml:brushProperty name="height" value="0.05" units="cm"/>
      <inkml:brushProperty name="color" value="#004F8B"/>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Hello and welcome to this lecture on mobility, accessibility and travel demand.</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9472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summary: </a:t>
            </a:r>
          </a:p>
          <a:p>
            <a:endParaRPr lang="en-GB" dirty="0"/>
          </a:p>
          <a:p>
            <a:pPr marL="457200" indent="-457200">
              <a:buFont typeface="Arial" panose="020B0604020202020204" pitchFamily="34" charset="0"/>
              <a:buChar char="•"/>
            </a:pPr>
            <a:r>
              <a:rPr lang="en-GB" sz="1200" dirty="0"/>
              <a:t>Accessibility acknowledges that the demand for travel is derived from the </a:t>
            </a:r>
            <a:r>
              <a:rPr lang="en-GB" sz="1200" b="1" dirty="0"/>
              <a:t>demand for activities</a:t>
            </a:r>
            <a:endParaRPr lang="en-GB" sz="1200" dirty="0"/>
          </a:p>
          <a:p>
            <a:pPr marL="457200" indent="-457200">
              <a:buFont typeface="Arial" panose="020B0604020202020204" pitchFamily="34" charset="0"/>
              <a:buChar char="•"/>
            </a:pPr>
            <a:endParaRPr lang="en-GB" sz="1200" dirty="0"/>
          </a:p>
          <a:p>
            <a:pPr marL="457200" indent="-457200">
              <a:buFont typeface="Arial" panose="020B0604020202020204" pitchFamily="34" charset="0"/>
              <a:buChar char="•"/>
            </a:pPr>
            <a:r>
              <a:rPr lang="en-GB" sz="1200" dirty="0"/>
              <a:t>Mobility ignores the derived nature of travel demand, focusing instead on the ability to travel (as if movement was the goal)</a:t>
            </a:r>
          </a:p>
          <a:p>
            <a:pPr marL="457200" indent="-457200">
              <a:buFont typeface="Arial" panose="020B0604020202020204" pitchFamily="34" charset="0"/>
              <a:buChar char="•"/>
            </a:pPr>
            <a:endParaRPr lang="en-GB" sz="1200" dirty="0"/>
          </a:p>
          <a:p>
            <a:pPr marL="457200" indent="-457200">
              <a:buFont typeface="Arial" panose="020B0604020202020204" pitchFamily="34" charset="0"/>
              <a:buChar char="•"/>
            </a:pPr>
            <a:r>
              <a:rPr lang="en-GB" sz="1200" dirty="0"/>
              <a:t>“Mobility is only the means – </a:t>
            </a:r>
            <a:r>
              <a:rPr lang="en-GB" sz="1200" b="1" dirty="0"/>
              <a:t>activities are the end and accessibility is the key”</a:t>
            </a:r>
            <a:r>
              <a:rPr lang="en-GB" sz="1200" dirty="0"/>
              <a:t> (Handy, 2020)</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967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defines travel demand? So far we have spoken that travel demand comes from the demand to take part in activities, or to procure goods or services. But the spatial distribution of those things we want to access, and how easy it is to access them, clearly influences our travel demand.</a:t>
            </a:r>
          </a:p>
          <a:p>
            <a:endParaRPr lang="en-GB" dirty="0"/>
          </a:p>
          <a:p>
            <a:r>
              <a:rPr lang="en-GB" dirty="0"/>
              <a:t>Cervero established the 3 D’s of urban travel demand as the density (of opportunities), the diversity of land use and the design of networks.</a:t>
            </a:r>
          </a:p>
          <a:p>
            <a:br>
              <a:rPr lang="en-GB" dirty="0"/>
            </a:br>
            <a:r>
              <a:rPr lang="en-GB" dirty="0"/>
              <a:t>In 2010 Ewing introduced 7 more Ds. On the right we have a statement contradicting that. </a:t>
            </a:r>
            <a:r>
              <a:rPr lang="en-GB" i="1" dirty="0"/>
              <a:t>“Cities don’t promote density for its own sake — they </a:t>
            </a:r>
            <a:r>
              <a:rPr lang="en-GB" b="1" i="1" dirty="0"/>
              <a:t>promote density to increase accessibility</a:t>
            </a:r>
            <a:r>
              <a:rPr lang="en-GB" i="1" dirty="0"/>
              <a:t>. Using accessibility as the performance measure by which we assess current conditions and proposed policies could </a:t>
            </a:r>
            <a:r>
              <a:rPr lang="en-GB" b="1" i="1" dirty="0"/>
              <a:t>shift the public debate away from the scary idea of density, which often provokes hostile responses</a:t>
            </a:r>
            <a:r>
              <a:rPr lang="en-GB" i="1" dirty="0"/>
              <a:t>…</a:t>
            </a:r>
          </a:p>
          <a:p>
            <a:endParaRPr lang="en-GB" i="1" dirty="0"/>
          </a:p>
          <a:p>
            <a:r>
              <a:rPr lang="en-GB" i="1" dirty="0"/>
              <a:t>…It’s time to be done with the Ds and get back to A.”</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1290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another way of framing travel demand. Marchetti’s constant is based on some fundamental transport analysis, that ever since antiquity humans have tended to travel around an hour per day. This remains remarkably stable in the present day where measurement of such things is more reliable, as shown on the right. What this means is that whereas in ancient cities an hour a day would mean our daily radius would not generally exceed a few kilometres, with the advent of technologies like trams, subways and cars we have the ability to travel much further on the same time budget. This comes back to our earlier discussion on mobility. Mobility makes it easier to overcome distance, but if our budget for time stays roughly the same, then our distance will naturally increase.</a:t>
            </a:r>
          </a:p>
        </p:txBody>
      </p:sp>
      <p:sp>
        <p:nvSpPr>
          <p:cNvPr id="4" name="Slide Number Placeholder 3"/>
          <p:cNvSpPr>
            <a:spLocks noGrp="1"/>
          </p:cNvSpPr>
          <p:nvPr>
            <p:ph type="sldNum" sz="quarter" idx="5"/>
          </p:nvPr>
        </p:nvSpPr>
        <p:spPr/>
        <p:txBody>
          <a:bodyPr/>
          <a:lstStyle/>
          <a:p>
            <a:fld id="{47421725-6917-F848-91CD-38441D43CF57}" type="slidenum">
              <a:rPr lang="en-US"/>
              <a:t>14</a:t>
            </a:fld>
            <a:endParaRPr lang="en-US"/>
          </a:p>
        </p:txBody>
      </p:sp>
    </p:spTree>
    <p:extLst>
      <p:ext uri="{BB962C8B-B14F-4D97-AF65-F5344CB8AC3E}">
        <p14:creationId xmlns:p14="http://schemas.microsoft.com/office/powerpoint/2010/main" val="468691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4E60201-FDCE-48DC-864D-D1FA352A8999}" type="slidenum">
              <a:rPr lang="en-GB" altLang="en-US" sz="1200"/>
              <a:pPr eaLnBrk="1" hangingPunct="1"/>
              <a:t>15</a:t>
            </a:fld>
            <a:endParaRPr lang="en-GB" altLang="en-US" sz="1200"/>
          </a:p>
        </p:txBody>
      </p:sp>
      <p:sp>
        <p:nvSpPr>
          <p:cNvPr id="39938" name="Rectangle 2"/>
          <p:cNvSpPr>
            <a:spLocks noGrp="1" noRot="1" noChangeAspect="1" noChangeArrowheads="1" noTextEdit="1"/>
          </p:cNvSpPr>
          <p:nvPr>
            <p:ph type="sldImg"/>
          </p:nvPr>
        </p:nvSpPr>
        <p:spPr>
          <a:xfrm>
            <a:off x="381000" y="685800"/>
            <a:ext cx="6096000" cy="3429000"/>
          </a:xfrm>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alpha val="74997"/>
                    </a:srgbClr>
                  </a:outerShdw>
                </a:effectLst>
              </a14:hiddenEffects>
            </a:ext>
          </a:extLst>
        </p:spPr>
      </p:sp>
      <p:sp>
        <p:nvSpPr>
          <p:cNvPr id="439299" name="Rectangle 3"/>
          <p:cNvSpPr>
            <a:spLocks noGrp="1" noChangeArrowheads="1"/>
          </p:cNvSpPr>
          <p:nvPr>
            <p:ph type="body" idx="1"/>
          </p:nvPr>
        </p:nvSpPr>
        <p:spPr/>
        <p:txBody>
          <a:bodyPr/>
          <a:lstStyle/>
          <a:p>
            <a:pPr eaLnBrk="1" hangingPunct="1">
              <a:lnSpc>
                <a:spcPct val="80000"/>
              </a:lnSpc>
              <a:defRPr/>
            </a:pPr>
            <a:r>
              <a:rPr lang="en-GB" sz="800" dirty="0">
                <a:ea typeface="ＭＳ Ｐゴシック" charset="0"/>
              </a:rPr>
              <a:t>This can be linked directly to land use in our cities. This is a model of many cities that have been around for over 200 years or so. In each zone we have a different dominant mode of passenger travel, and it goes to say that the cost of transport between those zones is a strong influence in that land is developed:</a:t>
            </a:r>
          </a:p>
          <a:p>
            <a:pPr eaLnBrk="1" hangingPunct="1">
              <a:lnSpc>
                <a:spcPct val="80000"/>
              </a:lnSpc>
              <a:defRPr/>
            </a:pPr>
            <a:endParaRPr lang="en-GB" sz="800" dirty="0">
              <a:ea typeface="ＭＳ Ｐゴシック" charset="0"/>
            </a:endParaRPr>
          </a:p>
          <a:p>
            <a:pPr eaLnBrk="1" hangingPunct="1">
              <a:lnSpc>
                <a:spcPct val="80000"/>
              </a:lnSpc>
              <a:defRPr/>
            </a:pPr>
            <a:r>
              <a:rPr lang="en-GB" sz="800" dirty="0">
                <a:ea typeface="ＭＳ Ｐゴシック" charset="0"/>
              </a:rPr>
              <a:t>I (1800 – 1890</a:t>
            </a:r>
            <a:r>
              <a:rPr lang="en-GB" sz="800" baseline="0" dirty="0">
                <a:ea typeface="ＭＳ Ｐゴシック" charset="0"/>
              </a:rPr>
              <a:t>) Walking/horsecar</a:t>
            </a:r>
          </a:p>
          <a:p>
            <a:pPr eaLnBrk="1" hangingPunct="1">
              <a:lnSpc>
                <a:spcPct val="80000"/>
              </a:lnSpc>
              <a:defRPr/>
            </a:pPr>
            <a:r>
              <a:rPr lang="en-GB" sz="800" baseline="0" dirty="0">
                <a:ea typeface="ＭＳ Ｐゴシック" charset="0"/>
              </a:rPr>
              <a:t>II (1890 -1920) Electric Streetcar</a:t>
            </a:r>
          </a:p>
          <a:p>
            <a:pPr eaLnBrk="1" hangingPunct="1">
              <a:lnSpc>
                <a:spcPct val="80000"/>
              </a:lnSpc>
              <a:defRPr/>
            </a:pPr>
            <a:r>
              <a:rPr lang="en-GB" sz="800" baseline="0" dirty="0">
                <a:ea typeface="ＭＳ Ｐゴシック" charset="0"/>
              </a:rPr>
              <a:t>III (1920 – 1945) Recreational Auto</a:t>
            </a:r>
          </a:p>
          <a:p>
            <a:pPr eaLnBrk="1" hangingPunct="1">
              <a:lnSpc>
                <a:spcPct val="80000"/>
              </a:lnSpc>
              <a:defRPr/>
            </a:pPr>
            <a:r>
              <a:rPr lang="en-GB" sz="800" baseline="0" dirty="0">
                <a:ea typeface="ＭＳ Ｐゴシック" charset="0"/>
              </a:rPr>
              <a:t>IV (1945 – 1970) Motorway</a:t>
            </a:r>
          </a:p>
          <a:p>
            <a:pPr eaLnBrk="1" hangingPunct="1">
              <a:lnSpc>
                <a:spcPct val="80000"/>
              </a:lnSpc>
              <a:defRPr/>
            </a:pPr>
            <a:endParaRPr lang="en-GB" sz="800" baseline="0" dirty="0">
              <a:ea typeface="ＭＳ Ｐゴシック" charset="0"/>
            </a:endParaRPr>
          </a:p>
          <a:p>
            <a:pPr eaLnBrk="1" hangingPunct="1">
              <a:lnSpc>
                <a:spcPct val="80000"/>
              </a:lnSpc>
              <a:defRPr/>
            </a:pPr>
            <a:endParaRPr lang="en-GB" sz="800" dirty="0">
              <a:ea typeface="ＭＳ Ｐゴシック" charset="0"/>
            </a:endParaRPr>
          </a:p>
        </p:txBody>
      </p:sp>
    </p:spTree>
    <p:extLst>
      <p:ext uri="{BB962C8B-B14F-4D97-AF65-F5344CB8AC3E}">
        <p14:creationId xmlns:p14="http://schemas.microsoft.com/office/powerpoint/2010/main" val="228289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this in real life – I have chosen the US city of Detroit but this could be many places. You can see the industrial clusters along the main road, which benefit from reduced travel costs associated with being near the road. You can also see residential areas far away from areas of employment. These high-capacity, high-speed roads between the suburbs and the city centre allow for the land to be developed in this way.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3373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observed phenomenon that travel simply increases if it becomes easier to overcome distance is an example of the Jevons Paradox. Jevons Paradox occurs when technological improvements that increase the efficiency of resource use (e.g. vehicles that cost less to run, or move further in a given time) lead to higher overall consumption rather than savings. First observed by economist William Stanley Jevons in the 19th century with coal use, this paradox highlights the unintended consequences of efficiency gains in economics and sustainability. A reduction in the cost of any commodity will result in an increased demand for that commodity. Reduce the cost of motoring (e.g. fuel price) and more people will drive! </a:t>
            </a:r>
          </a:p>
          <a:p>
            <a:endParaRPr lang="en-GB" dirty="0"/>
          </a:p>
        </p:txBody>
      </p:sp>
      <p:sp>
        <p:nvSpPr>
          <p:cNvPr id="4" name="Slide Number Placeholder 3"/>
          <p:cNvSpPr>
            <a:spLocks noGrp="1"/>
          </p:cNvSpPr>
          <p:nvPr>
            <p:ph type="sldNum" sz="quarter" idx="5"/>
          </p:nvPr>
        </p:nvSpPr>
        <p:spPr/>
        <p:txBody>
          <a:bodyPr/>
          <a:lstStyle/>
          <a:p>
            <a:fld id="{47421725-6917-F848-91CD-38441D43CF57}" type="slidenum">
              <a:rPr lang="en-US"/>
              <a:t>17</a:t>
            </a:fld>
            <a:endParaRPr lang="en-US"/>
          </a:p>
        </p:txBody>
      </p:sp>
    </p:spTree>
    <p:extLst>
      <p:ext uri="{BB962C8B-B14F-4D97-AF65-F5344CB8AC3E}">
        <p14:creationId xmlns:p14="http://schemas.microsoft.com/office/powerpoint/2010/main" val="44587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Jevon’s paradox is accounted for in policy and planning. This graph shows traffic growth scenarios by the UK Department for Transport. The largest traffic growth scenario occurs from the biggest switch to zero emissions vehicles. This happens because the cost of motoring in electric vehicles is significantly lower than their petrol counterparts; therefore, the government anticipates that this will increase travel demand as a result of the cost falling.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702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Jevon’s paradox important for transport planning and policy? Induced demand is an observed phenomenon associated with building transport infrastructure. For example, if a road is widened, it reduces the ‘cost’ of travel. Therefore, according to Jevon’s paradox, the demand for travel will increase. This ‘induced’ demand highlights how infrastructure development in transport often has unintended consequences.</a:t>
            </a:r>
          </a:p>
        </p:txBody>
      </p:sp>
      <p:sp>
        <p:nvSpPr>
          <p:cNvPr id="4" name="Slide Number Placeholder 3"/>
          <p:cNvSpPr>
            <a:spLocks noGrp="1"/>
          </p:cNvSpPr>
          <p:nvPr>
            <p:ph type="sldNum" sz="quarter" idx="10"/>
          </p:nvPr>
        </p:nvSpPr>
        <p:spPr/>
        <p:txBody>
          <a:bodyPr/>
          <a:lstStyle/>
          <a:p>
            <a:fld id="{5924D94E-B345-4B95-991D-A6684282AC2E}" type="slidenum">
              <a:rPr lang="en-GB"/>
              <a:t>19</a:t>
            </a:fld>
            <a:endParaRPr lang="en-GB"/>
          </a:p>
        </p:txBody>
      </p:sp>
    </p:spTree>
    <p:extLst>
      <p:ext uri="{BB962C8B-B14F-4D97-AF65-F5344CB8AC3E}">
        <p14:creationId xmlns:p14="http://schemas.microsoft.com/office/powerpoint/2010/main" val="2172943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result of induced demand is often called the ‘vicious spiral of congestion’. A local transport authority sees that their roads are congested, and faces pressure to increase capacity. They build new capacity, which results in a lower friction to mobility. Therefore, using Marchetti’s constant theory, people will simply travel further for the same time budget and thus urban sprawl is incited. The length and number of journeys then increases, adding demand to the network, until you are at the point of congestion once more.</a:t>
            </a:r>
          </a:p>
        </p:txBody>
      </p:sp>
      <p:sp>
        <p:nvSpPr>
          <p:cNvPr id="4" name="Slide Number Placeholder 3"/>
          <p:cNvSpPr>
            <a:spLocks noGrp="1"/>
          </p:cNvSpPr>
          <p:nvPr>
            <p:ph type="sldNum" sz="quarter" idx="5"/>
          </p:nvPr>
        </p:nvSpPr>
        <p:spPr/>
        <p:txBody>
          <a:bodyPr/>
          <a:lstStyle/>
          <a:p>
            <a:fld id="{47421725-6917-F848-91CD-38441D43CF57}" type="slidenum">
              <a:rPr lang="en-US"/>
              <a:t>20</a:t>
            </a:fld>
            <a:endParaRPr lang="en-US"/>
          </a:p>
        </p:txBody>
      </p:sp>
    </p:spTree>
    <p:extLst>
      <p:ext uri="{BB962C8B-B14F-4D97-AF65-F5344CB8AC3E}">
        <p14:creationId xmlns:p14="http://schemas.microsoft.com/office/powerpoint/2010/main" val="107801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But what’s the problem? What’s wrong with extra car traffic? If we can continue building, then at some point surely true demand will be realised and car travel demand will be satisfied? Well, that may satisfy the demand for travel amongst the car users, but we also must think about externalities (external ‘costs’) that are not taken into account by thinking just of travel times and fuelling costs. This (non-exhaustive) list describes some of the negative </a:t>
            </a:r>
            <a:r>
              <a:rPr lang="en-GB" b="1" dirty="0"/>
              <a:t>externalities</a:t>
            </a:r>
            <a:r>
              <a:rPr lang="en-GB" dirty="0"/>
              <a:t> of car-centric transport systems (and how they relate to non-communicable diseases). Electrification will reduce </a:t>
            </a:r>
            <a:r>
              <a:rPr lang="en-GB" b="1" dirty="0"/>
              <a:t>air pollution </a:t>
            </a:r>
            <a:r>
              <a:rPr lang="en-GB" dirty="0"/>
              <a:t>and </a:t>
            </a:r>
            <a:r>
              <a:rPr lang="en-GB" b="1" dirty="0"/>
              <a:t>climate impacts</a:t>
            </a:r>
            <a:r>
              <a:rPr lang="en-GB" dirty="0"/>
              <a:t> but will do little for many other impacts!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231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By the end of this lecture, you will be able to:</a:t>
            </a:r>
          </a:p>
          <a:p>
            <a:pPr marL="457200" indent="-457200">
              <a:buFont typeface="+mj-lt"/>
              <a:buAutoNum type="arabicPeriod"/>
            </a:pPr>
            <a:r>
              <a:rPr lang="en-GB" dirty="0"/>
              <a:t>Discuss the main drivers of transport demand</a:t>
            </a:r>
          </a:p>
          <a:p>
            <a:pPr marL="457200" indent="-457200">
              <a:buFont typeface="+mj-lt"/>
              <a:buAutoNum type="arabicPeriod"/>
            </a:pPr>
            <a:r>
              <a:rPr lang="en-GB" dirty="0"/>
              <a:t>Describe concepts of mobility and accessibility </a:t>
            </a:r>
          </a:p>
          <a:p>
            <a:pPr marL="457200" indent="-457200">
              <a:buFont typeface="+mj-lt"/>
              <a:buAutoNum type="arabicPeriod"/>
            </a:pPr>
            <a:r>
              <a:rPr lang="en-GB" dirty="0"/>
              <a:t>Discuss and compare the main measures of accessibility</a:t>
            </a:r>
          </a:p>
          <a:p>
            <a:pPr marL="457200" indent="-457200">
              <a:buFont typeface="+mj-lt"/>
              <a:buAutoNum type="arabicPeriod"/>
            </a:pPr>
            <a:r>
              <a:rPr lang="en-GB" dirty="0"/>
              <a:t>Place this into context of sustainable transport planning and building decarbonisation pathways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81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Freight activity correlated with income (higher disposable incomes </a:t>
            </a:r>
            <a:r>
              <a:rPr lang="en-US" sz="1200" b="0" i="0" u="none" strike="noStrike" cap="none" dirty="0">
                <a:solidFill>
                  <a:schemeClr val="dk1"/>
                </a:solidFill>
                <a:latin typeface="Calibri"/>
                <a:ea typeface="Calibri"/>
                <a:cs typeface="Calibri"/>
                <a:sym typeface="Wingdings" panose="05000000000000000000" pitchFamily="2" charset="2"/>
              </a:rPr>
              <a:t>lead to higher demand for consumption, which leads to more freight activity)</a:t>
            </a: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pPr>
              <a:defRPr/>
            </a:pPr>
            <a:fld id="{3741E376-4973-4691-BA84-724EB3048CB3}" type="slidenum">
              <a:rPr lang="en-US"/>
              <a:pPr>
                <a:defRPr/>
              </a:pPr>
              <a:t>23</a:t>
            </a:fld>
            <a:endParaRPr lang="en-US"/>
          </a:p>
        </p:txBody>
      </p:sp>
    </p:spTree>
    <p:extLst>
      <p:ext uri="{BB962C8B-B14F-4D97-AF65-F5344CB8AC3E}">
        <p14:creationId xmlns:p14="http://schemas.microsoft.com/office/powerpoint/2010/main" val="274199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income leads to higher propensity to own vehicles, but there are also structural effects that influence how many people own vehicles in a society. Can you think of what they might be?</a:t>
            </a:r>
          </a:p>
        </p:txBody>
      </p:sp>
      <p:sp>
        <p:nvSpPr>
          <p:cNvPr id="4" name="Slide Number Placeholder 3"/>
          <p:cNvSpPr>
            <a:spLocks noGrp="1"/>
          </p:cNvSpPr>
          <p:nvPr>
            <p:ph type="sldNum" sz="quarter" idx="10"/>
          </p:nvPr>
        </p:nvSpPr>
        <p:spPr/>
        <p:txBody>
          <a:bodyPr/>
          <a:lstStyle/>
          <a:p>
            <a:pPr>
              <a:defRPr/>
            </a:pPr>
            <a:fld id="{3741E376-4973-4691-BA84-724EB3048CB3}" type="slidenum">
              <a:rPr lang="en-US"/>
              <a:pPr>
                <a:defRPr/>
              </a:pPr>
              <a:t>24</a:t>
            </a:fld>
            <a:endParaRPr lang="en-US"/>
          </a:p>
        </p:txBody>
      </p:sp>
    </p:spTree>
    <p:extLst>
      <p:ext uri="{BB962C8B-B14F-4D97-AF65-F5344CB8AC3E}">
        <p14:creationId xmlns:p14="http://schemas.microsoft.com/office/powerpoint/2010/main" val="2628958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Wealth is also an explainer of public transport usage, but here structural effects play even more of a roll. For example, residents of Amsterdam and Phoenix are similarly wealthy in terms of GDP per capita, but the mode share of those cities is vastly different. Can you think what these structural effects could be that explain this difference?</a:t>
            </a:r>
          </a:p>
        </p:txBody>
      </p:sp>
      <p:sp>
        <p:nvSpPr>
          <p:cNvPr id="4" name="Slide Number Placeholder 3"/>
          <p:cNvSpPr>
            <a:spLocks noGrp="1"/>
          </p:cNvSpPr>
          <p:nvPr>
            <p:ph type="sldNum" sz="quarter" idx="10"/>
          </p:nvPr>
        </p:nvSpPr>
        <p:spPr/>
        <p:txBody>
          <a:bodyPr/>
          <a:lstStyle/>
          <a:p>
            <a:pPr>
              <a:defRPr/>
            </a:pPr>
            <a:fld id="{3741E376-4973-4691-BA84-724EB3048CB3}" type="slidenum">
              <a:rPr lang="en-US"/>
              <a:pPr>
                <a:defRPr/>
              </a:pPr>
              <a:t>25</a:t>
            </a:fld>
            <a:endParaRPr lang="en-US"/>
          </a:p>
        </p:txBody>
      </p:sp>
    </p:spTree>
    <p:extLst>
      <p:ext uri="{BB962C8B-B14F-4D97-AF65-F5344CB8AC3E}">
        <p14:creationId xmlns:p14="http://schemas.microsoft.com/office/powerpoint/2010/main" val="1085803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talk about methods used in planning transport, let us first introduce transport as a super wicked problem. Firstly, a wicked problem is defined as something that is:</a:t>
            </a:r>
          </a:p>
          <a:p>
            <a:endParaRPr lang="en-GB" dirty="0"/>
          </a:p>
          <a:p>
            <a:pPr marL="457200" indent="-457200">
              <a:buFont typeface="Arial" panose="020B0604020202020204" pitchFamily="34" charset="0"/>
              <a:buChar char="•"/>
            </a:pPr>
            <a:r>
              <a:rPr lang="en-GB" sz="1200" dirty="0"/>
              <a:t>Unique with no standardised solutions (no one size fits all)</a:t>
            </a:r>
          </a:p>
          <a:p>
            <a:pPr marL="457200" indent="-457200">
              <a:buFont typeface="Arial" panose="020B0604020202020204" pitchFamily="34" charset="0"/>
              <a:buChar char="•"/>
            </a:pPr>
            <a:r>
              <a:rPr lang="en-GB" sz="1200" dirty="0"/>
              <a:t>Persistent and insoluble with no definitive problem formulation (for ever changing problem and solution space)</a:t>
            </a:r>
          </a:p>
          <a:p>
            <a:pPr marL="457200" indent="-457200">
              <a:buFont typeface="Arial" panose="020B0604020202020204" pitchFamily="34" charset="0"/>
              <a:buChar char="•"/>
            </a:pPr>
            <a:r>
              <a:rPr lang="en-GB" sz="1200" dirty="0"/>
              <a:t>Symptomatic of deeper problems (e.g. inequalities in access)</a:t>
            </a:r>
          </a:p>
          <a:p>
            <a:pPr marL="457200" indent="-457200">
              <a:buFont typeface="Arial" panose="020B0604020202020204" pitchFamily="34" charset="0"/>
              <a:buChar char="•"/>
            </a:pPr>
            <a:r>
              <a:rPr lang="en-GB" sz="1200" dirty="0"/>
              <a:t>Characterised by contradictions (e.g. solving one problem may make another worse)</a:t>
            </a:r>
          </a:p>
          <a:p>
            <a:pPr marL="457200" indent="-457200">
              <a:buFont typeface="Arial" panose="020B0604020202020204" pitchFamily="34" charset="0"/>
              <a:buChar char="•"/>
            </a:pPr>
            <a:r>
              <a:rPr lang="en-GB" sz="1200" dirty="0"/>
              <a:t>Redistributive implications for entrenched interests (policies may </a:t>
            </a:r>
            <a:r>
              <a:rPr lang="en-GB" dirty="0"/>
              <a:t>redistribute resources in a way that affects powerful groups, potentially leading to pushback or resistance</a:t>
            </a:r>
            <a:r>
              <a:rPr lang="en-GB" sz="1200" dirty="0"/>
              <a:t>)</a:t>
            </a:r>
          </a:p>
          <a:p>
            <a:pPr marL="457200" indent="-457200">
              <a:buFont typeface="Arial" panose="020B0604020202020204" pitchFamily="34" charset="0"/>
              <a:buChar char="•"/>
            </a:pPr>
            <a:endParaRPr lang="en-GB" sz="1200" dirty="0"/>
          </a:p>
          <a:p>
            <a:pPr marL="0" indent="0">
              <a:buFont typeface="Arial" panose="020B0604020202020204" pitchFamily="34" charset="0"/>
              <a:buNone/>
            </a:pPr>
            <a:r>
              <a:rPr lang="en-GB" sz="1200" dirty="0"/>
              <a:t>A super wicked problem is all of this, but furthermore:</a:t>
            </a:r>
          </a:p>
          <a:p>
            <a:pPr marL="457200" indent="-457200">
              <a:buFont typeface="Arial" panose="020B0604020202020204" pitchFamily="34" charset="0"/>
              <a:buChar char="•"/>
            </a:pPr>
            <a:r>
              <a:rPr lang="en-GB" sz="1200" dirty="0"/>
              <a:t>Time is running out</a:t>
            </a:r>
          </a:p>
          <a:p>
            <a:pPr marL="457200" indent="-457200">
              <a:buFont typeface="Arial" panose="020B0604020202020204" pitchFamily="34" charset="0"/>
              <a:buChar char="•"/>
            </a:pPr>
            <a:r>
              <a:rPr lang="en-GB" sz="1200" dirty="0"/>
              <a:t>Those seeking to end the problem are also causing it</a:t>
            </a:r>
          </a:p>
          <a:p>
            <a:pPr marL="457200" indent="-457200">
              <a:buFont typeface="Arial" panose="020B0604020202020204" pitchFamily="34" charset="0"/>
              <a:buChar char="•"/>
            </a:pPr>
            <a:r>
              <a:rPr lang="en-GB" sz="1200" dirty="0"/>
              <a:t>There is no central authority</a:t>
            </a:r>
          </a:p>
          <a:p>
            <a:pPr marL="457200" indent="-457200">
              <a:buFont typeface="Arial" panose="020B0604020202020204" pitchFamily="34" charset="0"/>
              <a:buChar char="•"/>
            </a:pPr>
            <a:r>
              <a:rPr lang="en-GB" sz="1200" dirty="0"/>
              <a:t>Policies discount the future irrationally</a:t>
            </a:r>
          </a:p>
          <a:p>
            <a:pPr marL="0" indent="0">
              <a:buFont typeface="Arial" panose="020B0604020202020204" pitchFamily="34" charset="0"/>
              <a:buNone/>
            </a:pPr>
            <a:endParaRPr lang="en-GB" sz="1200"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177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that as it may, let us consider a framework by which we can understand general approaches in transport planning. This slide provides an overview of transport planning and policy, focusing on decision-making approaches and time horizons.</a:t>
            </a:r>
          </a:p>
          <a:p>
            <a:pPr>
              <a:buFont typeface="Arial" panose="020B0604020202020204" pitchFamily="34" charset="0"/>
              <a:buChar char="•"/>
            </a:pPr>
            <a:r>
              <a:rPr lang="en-GB" b="1" dirty="0"/>
              <a:t>Decision-Making:</a:t>
            </a:r>
            <a:endParaRPr lang="en-GB" dirty="0"/>
          </a:p>
          <a:p>
            <a:pPr marL="742950" lvl="1" indent="-285750">
              <a:buFont typeface="Arial" panose="020B0604020202020204" pitchFamily="34" charset="0"/>
              <a:buChar char="•"/>
            </a:pPr>
            <a:r>
              <a:rPr lang="en-GB" dirty="0"/>
              <a:t>Transport planning can follow a </a:t>
            </a:r>
            <a:r>
              <a:rPr lang="en-GB" b="1" dirty="0"/>
              <a:t>top-down</a:t>
            </a:r>
            <a:r>
              <a:rPr lang="en-GB" dirty="0"/>
              <a:t>, </a:t>
            </a:r>
            <a:r>
              <a:rPr lang="en-GB" b="1" dirty="0"/>
              <a:t>bottom-up</a:t>
            </a:r>
            <a:r>
              <a:rPr lang="en-GB" dirty="0"/>
              <a:t>, or </a:t>
            </a:r>
            <a:r>
              <a:rPr lang="en-GB" b="1" dirty="0"/>
              <a:t>hybrid</a:t>
            </a:r>
            <a:r>
              <a:rPr lang="en-GB" dirty="0"/>
              <a:t> approach.</a:t>
            </a:r>
          </a:p>
          <a:p>
            <a:pPr marL="742950" lvl="1" indent="-285750">
              <a:buFont typeface="Arial" panose="020B0604020202020204" pitchFamily="34" charset="0"/>
              <a:buChar char="•"/>
            </a:pPr>
            <a:r>
              <a:rPr lang="en-GB" dirty="0"/>
              <a:t>Governments set </a:t>
            </a:r>
            <a:r>
              <a:rPr lang="en-GB" b="1" dirty="0"/>
              <a:t>strategic goals</a:t>
            </a:r>
            <a:r>
              <a:rPr lang="en-GB" dirty="0"/>
              <a:t>, which can involve long-term strategies but may also create potential conflicts.</a:t>
            </a:r>
          </a:p>
          <a:p>
            <a:pPr marL="742950" lvl="1" indent="-285750">
              <a:buFont typeface="Arial" panose="020B0604020202020204" pitchFamily="34" charset="0"/>
              <a:buChar char="•"/>
            </a:pPr>
            <a:r>
              <a:rPr lang="en-GB" dirty="0"/>
              <a:t>Stakeholders play a key role in shaping policies, ensuring buy-in from the beginning, but lobbyists or opportunists may also influence or limit the vision.</a:t>
            </a:r>
          </a:p>
          <a:p>
            <a:pPr>
              <a:buFont typeface="Arial" panose="020B0604020202020204" pitchFamily="34" charset="0"/>
              <a:buChar char="•"/>
            </a:pPr>
            <a:r>
              <a:rPr lang="en-GB" b="1" dirty="0"/>
              <a:t>Time Horizons in Transport Planning:</a:t>
            </a:r>
            <a:endParaRPr lang="en-GB" dirty="0"/>
          </a:p>
          <a:p>
            <a:pPr marL="742950" lvl="1" indent="-285750">
              <a:buFont typeface="Arial" panose="020B0604020202020204" pitchFamily="34" charset="0"/>
              <a:buChar char="•"/>
            </a:pPr>
            <a:r>
              <a:rPr lang="en-GB" b="1" dirty="0"/>
              <a:t>Strategic (5–10 years):</a:t>
            </a:r>
            <a:r>
              <a:rPr lang="en-GB" dirty="0"/>
              <a:t> Focuses on implementing a vision and major infrastructure projects.</a:t>
            </a:r>
          </a:p>
          <a:p>
            <a:pPr marL="742950" lvl="1" indent="-285750">
              <a:buFont typeface="Arial" panose="020B0604020202020204" pitchFamily="34" charset="0"/>
              <a:buChar char="•"/>
            </a:pPr>
            <a:r>
              <a:rPr lang="en-GB" b="1" dirty="0"/>
              <a:t>Tactical (2–5 years):</a:t>
            </a:r>
            <a:r>
              <a:rPr lang="en-GB" dirty="0"/>
              <a:t> Involves business plans and specific activities to support strategic goals.</a:t>
            </a:r>
          </a:p>
          <a:p>
            <a:pPr marL="742950" lvl="1" indent="-285750">
              <a:buFont typeface="Arial" panose="020B0604020202020204" pitchFamily="34" charset="0"/>
              <a:buChar char="•"/>
            </a:pPr>
            <a:r>
              <a:rPr lang="en-GB" b="1" dirty="0"/>
              <a:t>Operational (less than 2 years):</a:t>
            </a:r>
            <a:r>
              <a:rPr lang="en-GB" dirty="0"/>
              <a:t> Deals with practical problems and managing mobile assets.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875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Traditional urban transport planning has relied on mathematical models since the 1940s, primarily using a four-step demand model. These models predict future traffic growth based on historical trends and suggest expanding road capacity to accommodate demand. This approach, known as 'predict and provide,' assumes that increasing road space will solve congestion. However, as we have discussed, this often leads to induced demand, where more road capacity encourages more traffic.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4051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Traditional transport planning predicts a ‘most likely’ mobility future, often reinforcing existing trends by expanding road infrastructure for cars. This approach overlooks the fact that increasing road supply can induce more demand, leading to congestion rather than solving it. By failing to consider alternative transport solutions, it locks cities into car dependency instead of promoting more sustainable mobility options.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2809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we mean by “supply affects demand”?</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Transport infrastructure doesn’t just serve society—it actively shapes it. Expanding roads encourages more car use, while investing in other modes can shift mobility patterns. In a digitally connected world, we must ask: what opportunities for social and economic activity do we want to enable? Instead of defaulting to past trends, we should rethink and design a transport system that truly aligns with our future needs and aspirations. In these two pictures we see People using transport infrastructure to access goods, services and activities: Paris (above); Los Angeles (below).</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1812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Decide &amp; Provide (D&amp;P) paradigm is an alternative framework to predict &amp; provide (P&amp;P). D&amp;P takes a vision-led approach to transport planning, moving beyond predicting past trends. Instead of just forecasting traffic growth, it engages all stakeholders to shape future scenarios: What kind of places do we want? What activities need access? And how do we enable that access—through spatial design, mobility, and digital connectivity? This approach ensures planning is proactive, not just reactive. </a:t>
            </a:r>
          </a:p>
          <a:p>
            <a:endParaRPr lang="en-GB" dirty="0"/>
          </a:p>
          <a:p>
            <a:r>
              <a:rPr lang="en-GB" dirty="0"/>
              <a:t>However, can you think of the potential vulnerabilities of using this approach? For one, clearly it requires a fair representation of stakeholders in the scenario development.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6958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Seoul’s </a:t>
            </a:r>
            <a:r>
              <a:rPr lang="en-GB" dirty="0" err="1"/>
              <a:t>Cheonggyecheon</a:t>
            </a:r>
            <a:r>
              <a:rPr lang="en-GB" dirty="0"/>
              <a:t> stream illustrates the Decide &amp; Provide approach in action. Originally covered by an elevated expressway in the 1960s to ease congestion, the city took a bold step in 2003 to remove the highway and restore the stream with pedestrian-friendly spaces. Despite initial fears of gridlock, people adapted. By 2025, air pollution (NO₂) had dropped 35%, and the area became a model for resilience, even managing floods effectively. The transformation shows how proactive planning can reshape urban mobility for the better.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6460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Revision from last time: The purpose of a transport system is to move people or goods between points in space. For example: you are at point A, and you are hungry.</a:t>
            </a:r>
          </a:p>
          <a:p>
            <a:r>
              <a:rPr lang="en-GB" dirty="0"/>
              <a:t>Getting to point B unlocks some sort of value that you don’t have at part A (food). This demonstrates a fundamental assumption about transport, that transport is a derived demand. This means that, generally speaking, transport users don’t get value from the act of travelling itself, they do the travelling to abstract some value out of being at their destination.</a:t>
            </a:r>
          </a:p>
          <a:p>
            <a:endParaRPr lang="en-GB" dirty="0"/>
          </a:p>
        </p:txBody>
      </p:sp>
      <p:sp>
        <p:nvSpPr>
          <p:cNvPr id="4" name="Slide Number Placeholder 3"/>
          <p:cNvSpPr>
            <a:spLocks noGrp="1"/>
          </p:cNvSpPr>
          <p:nvPr>
            <p:ph type="sldNum" sz="quarter" idx="5"/>
          </p:nvPr>
        </p:nvSpPr>
        <p:spPr/>
        <p:txBody>
          <a:bodyPr/>
          <a:lstStyle/>
          <a:p>
            <a:fld id="{47421725-6917-F848-91CD-38441D43CF57}" type="slidenum">
              <a:rPr lang="en-US"/>
              <a:t>4</a:t>
            </a:fld>
            <a:endParaRPr lang="en-US"/>
          </a:p>
        </p:txBody>
      </p:sp>
    </p:spTree>
    <p:extLst>
      <p:ext uri="{BB962C8B-B14F-4D97-AF65-F5344CB8AC3E}">
        <p14:creationId xmlns:p14="http://schemas.microsoft.com/office/powerpoint/2010/main" val="1525491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Superblocks (or "</a:t>
            </a:r>
            <a:r>
              <a:rPr lang="en-GB" dirty="0" err="1"/>
              <a:t>superilles</a:t>
            </a:r>
            <a:r>
              <a:rPr lang="en-GB" dirty="0"/>
              <a:t>") are a key element of Barcelona's innovative urban mobility strategy. These are designated areas where several city blocks are closed off to through traffic, prioritizing pedestrians, cyclists, and public transport. The initiative aims to reduce air pollution, improve public space, and enhance quality of life by creating quieter, safer, and greener urban environments. Superblocks have been a significant outcome of Barcelona’s efforts to reimagine urban spaces for more sustainable and </a:t>
            </a:r>
            <a:r>
              <a:rPr lang="en-GB" dirty="0" err="1"/>
              <a:t>livable</a:t>
            </a:r>
            <a:r>
              <a:rPr lang="en-GB" dirty="0"/>
              <a:t> cities.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0734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In this lecture, we have explored </a:t>
            </a:r>
            <a:r>
              <a:rPr lang="en-GB" b="1" dirty="0"/>
              <a:t>mobility, accessibility </a:t>
            </a:r>
            <a:r>
              <a:rPr lang="en-GB" dirty="0"/>
              <a:t>and </a:t>
            </a:r>
            <a:r>
              <a:rPr lang="en-GB" b="1" dirty="0"/>
              <a:t>transport demand</a:t>
            </a:r>
            <a:r>
              <a:rPr lang="en-GB" dirty="0"/>
              <a:t> in the context of transport policy and planning.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 the next lecture, we will focus on how this </a:t>
            </a:r>
            <a:r>
              <a:rPr lang="en-GB" b="1" dirty="0"/>
              <a:t>demand </a:t>
            </a:r>
            <a:r>
              <a:rPr lang="en-GB" dirty="0"/>
              <a:t>translates to energy, and different options we have for solving it.</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60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now to introduce a fundamental concept in transport systems. Mobility, like the name implies, is the ability of movement. It’s how easy it is for a passenger or a unit of freight to overcome a unit of physical difference. Therefore, when mobility is high, activities are less constrained by distance.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67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Mobility can therefore be thought of as ‘cost per kilometre’. Recall from last lecture that we are now talking in terms of generalised cost – this is not just a ticket price or a fuel price but it is the sum total of monetary costs, journey time, any discomfort, any additional costs imparted on the user. Let’s consider these two examples. In Nairobi, if we travel 11 km through the city by public transport, then it will take 64 min by matatu. In Tokyo, if we want to travel the same distance through the city by public transport, then it will take 17 minutes by subway. We could conclude on the basis of this comparison that public transport users in Tokyo enjoy greater mobility than public transport users in Nairobi.</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139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Now let’s consider another fundamental concept in transport systems: accessibility. If mobility was the ability to move, then it stands to reason that accessibility is the ability to access. Indeed that’s what we have: Susan Handy defines it was the potential for interaction, both social and economic. Lynch cites accessibility as a basic dimension of city performance. </a:t>
            </a:r>
            <a:r>
              <a:rPr lang="en-GB" sz="1200" dirty="0"/>
              <a:t>When accessibility is high, transport system users have </a:t>
            </a:r>
            <a:r>
              <a:rPr lang="en-GB" sz="1200" b="1" i="1" dirty="0"/>
              <a:t>greater opportunities to participate in value-returning activities.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1952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Mobility tells us how easy it is to overcome physical distance, but accessibility tells us how many value-returning </a:t>
            </a:r>
            <a:r>
              <a:rPr lang="en-GB" dirty="0" err="1"/>
              <a:t>activites</a:t>
            </a:r>
            <a:r>
              <a:rPr lang="en-GB" dirty="0"/>
              <a:t> we can get per unit of travelling.</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Therefore, mobility is a property of a transport system </a:t>
            </a:r>
            <a:r>
              <a:rPr lang="en-GB" sz="1200" dirty="0"/>
              <a:t>determined by the </a:t>
            </a:r>
            <a:r>
              <a:rPr lang="en-GB" sz="1200" b="1" dirty="0"/>
              <a:t>spatial structure of its network</a:t>
            </a:r>
            <a:r>
              <a:rPr lang="en-GB" sz="1200" dirty="0"/>
              <a:t> and the level of </a:t>
            </a:r>
            <a:r>
              <a:rPr lang="en-GB" sz="1200" b="1" dirty="0"/>
              <a:t>quality of its service. </a:t>
            </a:r>
            <a:r>
              <a:rPr lang="en-GB" sz="1200" b="1" i="1" dirty="0"/>
              <a:t>Accessibility</a:t>
            </a:r>
            <a:r>
              <a:rPr lang="en-GB" sz="1200" dirty="0"/>
              <a:t> is a property of a human settlement, determined by mobility </a:t>
            </a:r>
            <a:r>
              <a:rPr lang="en-GB" sz="1200" i="1" dirty="0"/>
              <a:t>and </a:t>
            </a:r>
            <a:r>
              <a:rPr lang="en-GB" sz="1200" dirty="0"/>
              <a:t>the built environment </a:t>
            </a:r>
            <a:endParaRPr lang="en-GB" sz="1200" b="1" i="1"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97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good mobility mean good accessibility? For example, for automobiles, mobility is determined by road capacity, design speed and how many other people are using the road at that time. Mobility is also driven by travel costs and how much people can budget for.</a:t>
            </a:r>
          </a:p>
          <a:p>
            <a:r>
              <a:rPr lang="en-GB" dirty="0"/>
              <a:t>Good mobility makes it easier to move, so naturally that means it is easier to access more opportunities. But it’s not the whole story. For example – see the picture on the right. This wide, high-speed highway intersection in downtown Las Vegas represents </a:t>
            </a:r>
            <a:r>
              <a:rPr lang="en-GB" b="1" dirty="0"/>
              <a:t>high mobility to individuals with access to a vehicle that can use it </a:t>
            </a:r>
            <a:r>
              <a:rPr lang="en-GB" dirty="0"/>
              <a:t>(except under high traffic conditions!) That </a:t>
            </a:r>
            <a:r>
              <a:rPr lang="en-GB" b="1" dirty="0"/>
              <a:t>mobility </a:t>
            </a:r>
            <a:r>
              <a:rPr lang="en-GB" dirty="0"/>
              <a:t>will </a:t>
            </a:r>
            <a:r>
              <a:rPr lang="en-GB" b="1" dirty="0"/>
              <a:t>help individuals overcome distance</a:t>
            </a:r>
            <a:r>
              <a:rPr lang="en-GB" dirty="0"/>
              <a:t> and thus reach more destinations (increasing accessibility). But </a:t>
            </a:r>
            <a:r>
              <a:rPr lang="en-GB" i="1" dirty="0"/>
              <a:t>where</a:t>
            </a:r>
            <a:r>
              <a:rPr lang="en-GB" dirty="0"/>
              <a:t> are the destinations?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680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dirty="0"/>
              <a:t>Good mobility usually contributes to good accessibility because it means </a:t>
            </a:r>
            <a:r>
              <a:rPr lang="en-GB" b="1" dirty="0"/>
              <a:t>easier travel between two points.</a:t>
            </a:r>
          </a:p>
          <a:p>
            <a:pPr marL="457200" indent="-457200">
              <a:buFont typeface="Arial" panose="020B0604020202020204" pitchFamily="34" charset="0"/>
              <a:buChar char="•"/>
            </a:pPr>
            <a:endParaRPr lang="en-GB" b="1" dirty="0"/>
          </a:p>
          <a:p>
            <a:pPr marL="457200" marR="0" lvl="0" indent="-4572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dirty="0"/>
              <a:t>But poor mobility doesn’t necessarily mean poor accessibility if </a:t>
            </a:r>
            <a:r>
              <a:rPr lang="en-GB" b="1" dirty="0"/>
              <a:t>goods, services and activities can be accessed without vehicular travel</a:t>
            </a:r>
          </a:p>
          <a:p>
            <a:pPr marL="457200" marR="0" lvl="0" indent="-4572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b="1" dirty="0"/>
          </a:p>
          <a:p>
            <a:pPr marL="285750" indent="-285750">
              <a:buFont typeface="Arial" panose="020B0604020202020204" pitchFamily="34" charset="0"/>
              <a:buChar char="•"/>
            </a:pPr>
            <a:r>
              <a:rPr lang="en-GB" b="1" dirty="0"/>
              <a:t>Consider the picture on the right. </a:t>
            </a:r>
            <a:r>
              <a:rPr lang="en-GB" dirty="0"/>
              <a:t>High </a:t>
            </a:r>
            <a:r>
              <a:rPr lang="en-GB" b="1" dirty="0"/>
              <a:t>diversity</a:t>
            </a:r>
            <a:r>
              <a:rPr lang="en-GB" dirty="0"/>
              <a:t> in land use means more destinations (commercial, employment, social) are nearby to where people live. High </a:t>
            </a:r>
            <a:r>
              <a:rPr lang="en-GB" b="1" dirty="0"/>
              <a:t>density</a:t>
            </a:r>
            <a:r>
              <a:rPr lang="en-GB" dirty="0"/>
              <a:t> means travel distances shorter (and therefore required speed is lower for a given level of accessibility)</a:t>
            </a:r>
          </a:p>
          <a:p>
            <a:pPr marL="457200" marR="0" lvl="0" indent="-4572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b="1" dirty="0"/>
          </a:p>
          <a:p>
            <a:pPr marL="457200" indent="-457200">
              <a:buFont typeface="Arial" panose="020B0604020202020204" pitchFamily="34" charset="0"/>
              <a:buChar char="•"/>
            </a:pPr>
            <a:endParaRPr lang="en-GB" b="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7428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8942784" cy="936104"/>
          </a:xfrm>
          <a:prstGeom prst="rect">
            <a:avLst/>
          </a:prstGeo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844825"/>
            <a:ext cx="5384800" cy="42813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844825"/>
            <a:ext cx="53848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C47C3808-D0E5-4D15-A9FF-8BA6ECFFB88B}" type="datetimeFigureOut">
              <a:rPr lang="en-GB"/>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2E422D-0E65-4B81-9088-EA407164B4A1}" type="slidenum">
              <a:rPr lang="en-GB"/>
              <a:t>‹#›</a:t>
            </a:fld>
            <a:endParaRPr lang="en-GB"/>
          </a:p>
        </p:txBody>
      </p:sp>
    </p:spTree>
    <p:extLst>
      <p:ext uri="{BB962C8B-B14F-4D97-AF65-F5344CB8AC3E}">
        <p14:creationId xmlns:p14="http://schemas.microsoft.com/office/powerpoint/2010/main" val="3100094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a:pPr/>
              <a:t>‹#›</a:t>
            </a:fld>
            <a:endParaRPr lang="sv-SE"/>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89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6053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8801"/>
            <a:ext cx="10972800" cy="44973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C47C3808-D0E5-4D15-A9FF-8BA6ECFFB88B}" type="datetimeFigureOut">
              <a:rPr lang="en-GB"/>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a:t>‹#›</a:t>
            </a:fld>
            <a:endParaRPr lang="en-GB"/>
          </a:p>
        </p:txBody>
      </p:sp>
      <p:sp>
        <p:nvSpPr>
          <p:cNvPr id="7" name="Title 1"/>
          <p:cNvSpPr>
            <a:spLocks noGrp="1"/>
          </p:cNvSpPr>
          <p:nvPr>
            <p:ph type="ctrTitle"/>
          </p:nvPr>
        </p:nvSpPr>
        <p:spPr>
          <a:xfrm>
            <a:off x="623392" y="476672"/>
            <a:ext cx="9793088"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2725612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72404-DEE5-4F19-8CA9-E145BE379620}" type="datetimeFigureOut">
              <a:rPr lang="en-GB"/>
              <a:t>31/03/2025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F3BE69-7F23-480A-9037-B08E4BBA576A}" type="slidenum">
              <a:rPr lang="en-GB"/>
              <a:t>‹#›</a:t>
            </a:fld>
            <a:endParaRPr lang="en-GB"/>
          </a:p>
        </p:txBody>
      </p:sp>
    </p:spTree>
    <p:extLst>
      <p:ext uri="{BB962C8B-B14F-4D97-AF65-F5344CB8AC3E}">
        <p14:creationId xmlns:p14="http://schemas.microsoft.com/office/powerpoint/2010/main" val="1846171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75975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038535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A9DAF5B-B75F-1471-640C-2C020A32910B}"/>
              </a:ext>
            </a:extLst>
          </p:cNvPr>
          <p:cNvGraphicFramePr>
            <a:graphicFrameLocks noChangeAspect="1"/>
          </p:cNvGraphicFramePr>
          <p:nvPr userDrawn="1">
            <p:custDataLst>
              <p:tags r:id="rId11"/>
            </p:custDataLst>
            <p:extLst>
              <p:ext uri="{D42A27DB-BD31-4B8C-83A1-F6EECF244321}">
                <p14:modId xmlns:p14="http://schemas.microsoft.com/office/powerpoint/2010/main" val="4283422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2" imgW="7772400" imgH="10058400" progId="TCLayout.ActiveDocument.1">
                  <p:embed/>
                </p:oleObj>
              </mc:Choice>
              <mc:Fallback>
                <p:oleObj name="think-cell Slide" r:id="rId12" imgW="7772400" imgH="10058400" progId="TCLayout.ActiveDocument.1">
                  <p:embed/>
                  <p:pic>
                    <p:nvPicPr>
                      <p:cNvPr id="6" name="think-cell data - do not delete" hidden="1">
                        <a:extLst>
                          <a:ext uri="{FF2B5EF4-FFF2-40B4-BE49-F238E27FC236}">
                            <a16:creationId xmlns:a16="http://schemas.microsoft.com/office/drawing/2014/main" id="{5A9DAF5B-B75F-1471-640C-2C020A32910B}"/>
                          </a:ext>
                        </a:extLst>
                      </p:cNvPr>
                      <p:cNvPicPr/>
                      <p:nvPr/>
                    </p:nvPicPr>
                    <p:blipFill>
                      <a:blip r:embed="rId13"/>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14"/>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6/j.trd.2020.102319"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bit.ly/3J4f8b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dd6d050232e748a8"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customXml" Target="../ink/ink2.xml"/><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transformative-mobility.org/multimedia/health-impacts-of-automobilit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www.iea.org/reports/the-future-of-truck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unece.org/fileadmin/DAM/trans/doc/themes/2012_-_UNECE_-_Global_Status_Report__October_2012__-_final_version.pdf"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www.iea.org/publications/freepublications/publication/etp2008.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escholarship.org/uc/item/66k8b8b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mitpress.mit.edu/9780262620468/good-city-for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9B39-5BAA-CC9D-6E86-6AD70BC49B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3089C5-856C-D4FA-29BE-F5F1D2CFA937}"/>
              </a:ext>
            </a:extLst>
          </p:cNvPr>
          <p:cNvPicPr>
            <a:picLocks noChangeAspect="1"/>
          </p:cNvPicPr>
          <p:nvPr/>
        </p:nvPicPr>
        <p:blipFill>
          <a:blip r:embed="rId3"/>
          <a:srcRect/>
          <a:stretch/>
        </p:blipFill>
        <p:spPr>
          <a:xfrm>
            <a:off x="2347221" y="4377869"/>
            <a:ext cx="4175390" cy="1837316"/>
          </a:xfrm>
          <a:prstGeom prst="rect">
            <a:avLst/>
          </a:prstGeom>
        </p:spPr>
      </p:pic>
      <p:sp>
        <p:nvSpPr>
          <p:cNvPr id="6" name="Title 1">
            <a:extLst>
              <a:ext uri="{FF2B5EF4-FFF2-40B4-BE49-F238E27FC236}">
                <a16:creationId xmlns:a16="http://schemas.microsoft.com/office/drawing/2014/main" id="{F34DC6F9-4D59-EF18-8719-BBE560C624A0}"/>
              </a:ext>
            </a:extLst>
          </p:cNvPr>
          <p:cNvSpPr>
            <a:spLocks noGrp="1"/>
          </p:cNvSpPr>
          <p:nvPr>
            <p:ph type="ctrTitle"/>
          </p:nvPr>
        </p:nvSpPr>
        <p:spPr>
          <a:xfrm>
            <a:off x="0" y="653206"/>
            <a:ext cx="8884227" cy="2071467"/>
          </a:xfrm>
        </p:spPr>
        <p:txBody>
          <a:bodyPr vert="horz" anchor="ctr">
            <a:normAutofit/>
          </a:bodyPr>
          <a:lstStyle/>
          <a:p>
            <a:pPr algn="l"/>
            <a:r>
              <a:rPr lang="en-US" sz="1600" dirty="0">
                <a:latin typeface="+mj-lt"/>
              </a:rPr>
              <a:t>Transport decarbonization and data-to-deal</a:t>
            </a:r>
            <a:br>
              <a:rPr lang="en-US" sz="4400" dirty="0">
                <a:latin typeface="+mj-lt"/>
              </a:rPr>
            </a:br>
            <a:r>
              <a:rPr lang="en-US" sz="4000" dirty="0">
                <a:latin typeface="+mj-lt"/>
              </a:rPr>
              <a:t>Lecture 2: Mobility, Accessibility and Transport Demand</a:t>
            </a:r>
            <a:endParaRPr lang="en-US" sz="1400" dirty="0">
              <a:latin typeface="+mj-lt"/>
            </a:endParaRPr>
          </a:p>
        </p:txBody>
      </p:sp>
    </p:spTree>
    <p:extLst>
      <p:ext uri="{BB962C8B-B14F-4D97-AF65-F5344CB8AC3E}">
        <p14:creationId xmlns:p14="http://schemas.microsoft.com/office/powerpoint/2010/main" val="96131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671D-E468-ADF5-84DD-8B4A9977C580}"/>
              </a:ext>
            </a:extLst>
          </p:cNvPr>
          <p:cNvSpPr>
            <a:spLocks noGrp="1"/>
          </p:cNvSpPr>
          <p:nvPr>
            <p:ph type="title"/>
          </p:nvPr>
        </p:nvSpPr>
        <p:spPr>
          <a:xfrm>
            <a:off x="609600" y="404664"/>
            <a:ext cx="5426387" cy="936104"/>
          </a:xfrm>
        </p:spPr>
        <p:txBody>
          <a:bodyPr>
            <a:normAutofit fontScale="90000"/>
          </a:bodyPr>
          <a:lstStyle/>
          <a:p>
            <a:r>
              <a:rPr lang="en-GB" dirty="0"/>
              <a:t>Good mobility vs. good accessibility</a:t>
            </a:r>
          </a:p>
        </p:txBody>
      </p:sp>
      <p:sp>
        <p:nvSpPr>
          <p:cNvPr id="3" name="Content Placeholder 2">
            <a:extLst>
              <a:ext uri="{FF2B5EF4-FFF2-40B4-BE49-F238E27FC236}">
                <a16:creationId xmlns:a16="http://schemas.microsoft.com/office/drawing/2014/main" id="{99D757D7-F42F-2FA3-E83B-D0B1E7ADC244}"/>
              </a:ext>
            </a:extLst>
          </p:cNvPr>
          <p:cNvSpPr>
            <a:spLocks noGrp="1"/>
          </p:cNvSpPr>
          <p:nvPr>
            <p:ph sz="half" idx="1"/>
          </p:nvPr>
        </p:nvSpPr>
        <p:spPr/>
        <p:txBody>
          <a:bodyPr>
            <a:normAutofit fontScale="92500"/>
          </a:bodyPr>
          <a:lstStyle/>
          <a:p>
            <a:pPr marL="457200" indent="-457200">
              <a:buFont typeface="Arial" panose="020B0604020202020204" pitchFamily="34" charset="0"/>
              <a:buChar char="•"/>
            </a:pPr>
            <a:r>
              <a:rPr lang="en-GB" dirty="0"/>
              <a:t>Good mobility usually contributes to good accessibility because it means </a:t>
            </a:r>
            <a:r>
              <a:rPr lang="en-GB" b="1" dirty="0"/>
              <a:t>easier travel between two points</a:t>
            </a:r>
          </a:p>
          <a:p>
            <a:pPr marL="457200" indent="-457200">
              <a:buFont typeface="Arial" panose="020B0604020202020204" pitchFamily="34" charset="0"/>
              <a:buChar char="•"/>
            </a:pPr>
            <a:endParaRPr lang="en-GB" b="1" dirty="0"/>
          </a:p>
          <a:p>
            <a:pPr marL="457200" indent="-457200">
              <a:buFont typeface="Arial" panose="020B0604020202020204" pitchFamily="34" charset="0"/>
              <a:buChar char="•"/>
            </a:pPr>
            <a:r>
              <a:rPr lang="en-GB" dirty="0"/>
              <a:t>But poor mobility doesn’t necessarily mean poor accessibility if </a:t>
            </a:r>
            <a:r>
              <a:rPr lang="en-GB" b="1" dirty="0"/>
              <a:t>goods, services and activities can be accessed without vehicular travel</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6CA9555F-726A-FB9E-B8A0-4695EC9C9728}"/>
              </a:ext>
            </a:extLst>
          </p:cNvPr>
          <p:cNvPicPr>
            <a:picLocks noChangeAspect="1"/>
          </p:cNvPicPr>
          <p:nvPr/>
        </p:nvPicPr>
        <p:blipFill>
          <a:blip r:embed="rId3"/>
          <a:stretch>
            <a:fillRect/>
          </a:stretch>
        </p:blipFill>
        <p:spPr>
          <a:xfrm>
            <a:off x="6035987" y="1540843"/>
            <a:ext cx="4869254" cy="4322214"/>
          </a:xfrm>
          <a:prstGeom prst="rect">
            <a:avLst/>
          </a:prstGeom>
        </p:spPr>
      </p:pic>
      <p:sp>
        <p:nvSpPr>
          <p:cNvPr id="6" name="TextBox 5">
            <a:extLst>
              <a:ext uri="{FF2B5EF4-FFF2-40B4-BE49-F238E27FC236}">
                <a16:creationId xmlns:a16="http://schemas.microsoft.com/office/drawing/2014/main" id="{3E9283C8-2675-019D-81E2-84A4AEDED7D4}"/>
              </a:ext>
            </a:extLst>
          </p:cNvPr>
          <p:cNvSpPr txBox="1"/>
          <p:nvPr/>
        </p:nvSpPr>
        <p:spPr>
          <a:xfrm>
            <a:off x="6035987" y="5863057"/>
            <a:ext cx="6095256" cy="230832"/>
          </a:xfrm>
          <a:prstGeom prst="rect">
            <a:avLst/>
          </a:prstGeom>
          <a:noFill/>
        </p:spPr>
        <p:txBody>
          <a:bodyPr wrap="square">
            <a:spAutoFit/>
          </a:bodyPr>
          <a:lstStyle/>
          <a:p>
            <a:r>
              <a:rPr lang="en-GB" sz="900" dirty="0"/>
              <a:t>Shibuya, downtown Tokyo | Google Maps</a:t>
            </a:r>
          </a:p>
        </p:txBody>
      </p:sp>
      <p:sp>
        <p:nvSpPr>
          <p:cNvPr id="7" name="Rectangle 6">
            <a:extLst>
              <a:ext uri="{FF2B5EF4-FFF2-40B4-BE49-F238E27FC236}">
                <a16:creationId xmlns:a16="http://schemas.microsoft.com/office/drawing/2014/main" id="{D15AAF42-B21A-B348-81BF-89E5E6AF0FB7}"/>
              </a:ext>
            </a:extLst>
          </p:cNvPr>
          <p:cNvSpPr/>
          <p:nvPr/>
        </p:nvSpPr>
        <p:spPr>
          <a:xfrm>
            <a:off x="6494471" y="355000"/>
            <a:ext cx="4719196" cy="13756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dirty="0"/>
              <a:t>High </a:t>
            </a:r>
            <a:r>
              <a:rPr lang="en-GB" b="1" dirty="0"/>
              <a:t>diversity</a:t>
            </a:r>
            <a:r>
              <a:rPr lang="en-GB" dirty="0"/>
              <a:t> in land use means more destinations (commercial, employment, social) are nearby to where people live</a:t>
            </a:r>
          </a:p>
          <a:p>
            <a:pPr marL="285750" indent="-285750">
              <a:buFont typeface="Arial" panose="020B0604020202020204" pitchFamily="34" charset="0"/>
              <a:buChar char="•"/>
            </a:pPr>
            <a:r>
              <a:rPr lang="en-GB" dirty="0"/>
              <a:t>High </a:t>
            </a:r>
            <a:r>
              <a:rPr lang="en-GB" b="1" dirty="0"/>
              <a:t>density</a:t>
            </a:r>
            <a:r>
              <a:rPr lang="en-GB" dirty="0"/>
              <a:t> means travel distances shorter (and therefore required speed is lower for a given level of accessibility)</a:t>
            </a:r>
          </a:p>
        </p:txBody>
      </p:sp>
      <p:sp>
        <p:nvSpPr>
          <p:cNvPr id="8" name="Rectangle 7">
            <a:extLst>
              <a:ext uri="{FF2B5EF4-FFF2-40B4-BE49-F238E27FC236}">
                <a16:creationId xmlns:a16="http://schemas.microsoft.com/office/drawing/2014/main" id="{836671AF-F29C-0C98-971F-9A4DF091C866}"/>
              </a:ext>
            </a:extLst>
          </p:cNvPr>
          <p:cNvSpPr/>
          <p:nvPr/>
        </p:nvSpPr>
        <p:spPr>
          <a:xfrm>
            <a:off x="6342815" y="5317157"/>
            <a:ext cx="5100398" cy="5234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dirty="0"/>
              <a:t>Mobility provided for pedestrians (shorter distance </a:t>
            </a:r>
            <a:r>
              <a:rPr lang="en-GB" dirty="0">
                <a:sym typeface="Wingdings" panose="05000000000000000000" pitchFamily="2" charset="2"/>
              </a:rPr>
              <a:t> lower design speed)</a:t>
            </a:r>
            <a:r>
              <a:rPr lang="en-GB" dirty="0"/>
              <a:t> and public transport users (</a:t>
            </a:r>
            <a:r>
              <a:rPr lang="en-GB" b="1" dirty="0"/>
              <a:t>metro railway</a:t>
            </a:r>
            <a:r>
              <a:rPr lang="en-GB" dirty="0"/>
              <a:t>)</a:t>
            </a:r>
          </a:p>
        </p:txBody>
      </p:sp>
      <p:sp>
        <p:nvSpPr>
          <p:cNvPr id="9" name="Rectangle 8">
            <a:extLst>
              <a:ext uri="{FF2B5EF4-FFF2-40B4-BE49-F238E27FC236}">
                <a16:creationId xmlns:a16="http://schemas.microsoft.com/office/drawing/2014/main" id="{F0181EFE-A5CD-21DB-5E89-D96C976E8D22}"/>
              </a:ext>
            </a:extLst>
          </p:cNvPr>
          <p:cNvSpPr/>
          <p:nvPr/>
        </p:nvSpPr>
        <p:spPr>
          <a:xfrm>
            <a:off x="6342815" y="3923548"/>
            <a:ext cx="709712" cy="3201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dirty="0"/>
              <a:t>Metro</a:t>
            </a:r>
          </a:p>
        </p:txBody>
      </p:sp>
    </p:spTree>
    <p:extLst>
      <p:ext uri="{BB962C8B-B14F-4D97-AF65-F5344CB8AC3E}">
        <p14:creationId xmlns:p14="http://schemas.microsoft.com/office/powerpoint/2010/main" val="3801659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EBB93-5D4C-5E54-9EE7-DA5524CC80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424A6-C54C-D7D8-348C-700BB223426E}"/>
              </a:ext>
            </a:extLst>
          </p:cNvPr>
          <p:cNvSpPr>
            <a:spLocks noGrp="1"/>
          </p:cNvSpPr>
          <p:nvPr>
            <p:ph type="title"/>
          </p:nvPr>
        </p:nvSpPr>
        <p:spPr>
          <a:xfrm>
            <a:off x="609600" y="400203"/>
            <a:ext cx="8942784" cy="936104"/>
          </a:xfrm>
        </p:spPr>
        <p:txBody>
          <a:bodyPr/>
          <a:lstStyle/>
          <a:p>
            <a:r>
              <a:rPr lang="en-GB" dirty="0"/>
              <a:t>Accessibility – summary </a:t>
            </a:r>
          </a:p>
        </p:txBody>
      </p:sp>
      <p:sp>
        <p:nvSpPr>
          <p:cNvPr id="12" name="Content Placeholder 2">
            <a:extLst>
              <a:ext uri="{FF2B5EF4-FFF2-40B4-BE49-F238E27FC236}">
                <a16:creationId xmlns:a16="http://schemas.microsoft.com/office/drawing/2014/main" id="{B62012AA-DBA7-D6F9-4189-9D5C48E51A3A}"/>
              </a:ext>
            </a:extLst>
          </p:cNvPr>
          <p:cNvSpPr>
            <a:spLocks noGrp="1"/>
          </p:cNvSpPr>
          <p:nvPr>
            <p:ph sz="half" idx="1"/>
          </p:nvPr>
        </p:nvSpPr>
        <p:spPr>
          <a:xfrm>
            <a:off x="609599" y="1844825"/>
            <a:ext cx="10117873" cy="4281340"/>
          </a:xfrm>
        </p:spPr>
        <p:txBody>
          <a:bodyPr>
            <a:normAutofit/>
          </a:bodyPr>
          <a:lstStyle/>
          <a:p>
            <a:pPr marL="457200" indent="-457200">
              <a:buFont typeface="Arial" panose="020B0604020202020204" pitchFamily="34" charset="0"/>
              <a:buChar char="•"/>
            </a:pPr>
            <a:r>
              <a:rPr lang="en-GB" sz="2400" dirty="0"/>
              <a:t>Accessibility acknowledges that the demand for travel is derived from the </a:t>
            </a:r>
            <a:r>
              <a:rPr lang="en-GB" sz="2400" b="1" dirty="0"/>
              <a:t>demand for activities</a:t>
            </a:r>
            <a:endParaRPr lang="en-GB" sz="2400" dirty="0"/>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Mobility ignores the derived nature of travel demand, focusing instead on the ability to travel (as if movement was the goal)</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“Mobility is only the means – </a:t>
            </a:r>
            <a:r>
              <a:rPr lang="en-GB" sz="2400" b="1" dirty="0"/>
              <a:t>activities are the end and accessibility is the key”</a:t>
            </a:r>
            <a:r>
              <a:rPr lang="en-GB" sz="2400" dirty="0"/>
              <a:t> (Handy, 2020)</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dirty="0"/>
          </a:p>
        </p:txBody>
      </p:sp>
      <p:sp>
        <p:nvSpPr>
          <p:cNvPr id="14" name="TextBox 13">
            <a:extLst>
              <a:ext uri="{FF2B5EF4-FFF2-40B4-BE49-F238E27FC236}">
                <a16:creationId xmlns:a16="http://schemas.microsoft.com/office/drawing/2014/main" id="{121B3E5F-4712-22A0-30C9-53B2828B90F2}"/>
              </a:ext>
            </a:extLst>
          </p:cNvPr>
          <p:cNvSpPr txBox="1"/>
          <p:nvPr/>
        </p:nvSpPr>
        <p:spPr>
          <a:xfrm>
            <a:off x="3795450" y="6342381"/>
            <a:ext cx="8114157" cy="230832"/>
          </a:xfrm>
          <a:prstGeom prst="rect">
            <a:avLst/>
          </a:prstGeom>
          <a:noFill/>
        </p:spPr>
        <p:txBody>
          <a:bodyPr wrap="square">
            <a:spAutoFit/>
          </a:bodyPr>
          <a:lstStyle/>
          <a:p>
            <a:r>
              <a:rPr lang="en-GB" sz="900" b="0" i="0" dirty="0">
                <a:solidFill>
                  <a:srgbClr val="1F1F1F"/>
                </a:solidFill>
                <a:effectLst/>
                <a:latin typeface="+mj-lt"/>
              </a:rPr>
              <a:t>Handy, S. (2020). Is accessibility an idea whose time has finally come? Transportation Research Part D. vol 83. </a:t>
            </a:r>
            <a:r>
              <a:rPr lang="en-GB" sz="900" b="0" i="0" dirty="0">
                <a:solidFill>
                  <a:srgbClr val="1F1F1F"/>
                </a:solidFill>
                <a:effectLst/>
                <a:latin typeface="+mj-lt"/>
                <a:hlinkClick r:id="rId3"/>
              </a:rPr>
              <a:t>https://doi.org/10.1016/j.trd.2020.102319</a:t>
            </a:r>
            <a:endParaRPr lang="en-GB" sz="900" dirty="0"/>
          </a:p>
        </p:txBody>
      </p:sp>
    </p:spTree>
    <p:extLst>
      <p:ext uri="{BB962C8B-B14F-4D97-AF65-F5344CB8AC3E}">
        <p14:creationId xmlns:p14="http://schemas.microsoft.com/office/powerpoint/2010/main" val="281321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47793-AEA3-1AFA-3EAE-7D76C6DAD1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5620ED-303D-8C86-5005-E7E4B098BC46}"/>
              </a:ext>
            </a:extLst>
          </p:cNvPr>
          <p:cNvSpPr>
            <a:spLocks noGrp="1"/>
          </p:cNvSpPr>
          <p:nvPr>
            <p:ph type="ctrTitle"/>
          </p:nvPr>
        </p:nvSpPr>
        <p:spPr/>
        <p:txBody>
          <a:bodyPr/>
          <a:lstStyle/>
          <a:p>
            <a:r>
              <a:rPr lang="en-GB" dirty="0"/>
              <a:t>2. Travel demand and the built environment</a:t>
            </a:r>
          </a:p>
        </p:txBody>
      </p:sp>
      <p:sp>
        <p:nvSpPr>
          <p:cNvPr id="7" name="Subtitle 6">
            <a:extLst>
              <a:ext uri="{FF2B5EF4-FFF2-40B4-BE49-F238E27FC236}">
                <a16:creationId xmlns:a16="http://schemas.microsoft.com/office/drawing/2014/main" id="{4FBDA2F2-9606-4AD6-6707-500BA303C81E}"/>
              </a:ext>
            </a:extLst>
          </p:cNvPr>
          <p:cNvSpPr>
            <a:spLocks noGrp="1"/>
          </p:cNvSpPr>
          <p:nvPr>
            <p:ph type="subTitle" idx="1"/>
          </p:nvPr>
        </p:nvSpPr>
        <p:spPr/>
        <p:txBody>
          <a:bodyPr/>
          <a:lstStyle/>
          <a:p>
            <a:r>
              <a:rPr lang="en-GB" dirty="0"/>
              <a:t>Drivers of passenger travel demand, time budgets, land use, induced demand and the cycle of congestion  </a:t>
            </a:r>
          </a:p>
        </p:txBody>
      </p:sp>
    </p:spTree>
    <p:extLst>
      <p:ext uri="{BB962C8B-B14F-4D97-AF65-F5344CB8AC3E}">
        <p14:creationId xmlns:p14="http://schemas.microsoft.com/office/powerpoint/2010/main" val="224414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0C56-402C-4550-B3E8-EC5C67781E5C}"/>
              </a:ext>
            </a:extLst>
          </p:cNvPr>
          <p:cNvSpPr>
            <a:spLocks noGrp="1"/>
          </p:cNvSpPr>
          <p:nvPr>
            <p:ph type="title"/>
          </p:nvPr>
        </p:nvSpPr>
        <p:spPr>
          <a:xfrm>
            <a:off x="838200" y="365125"/>
            <a:ext cx="6564086" cy="1325563"/>
          </a:xfrm>
        </p:spPr>
        <p:txBody>
          <a:bodyPr/>
          <a:lstStyle/>
          <a:p>
            <a:r>
              <a:rPr lang="en-GB" dirty="0"/>
              <a:t>The D’s of (urban) travel demand</a:t>
            </a:r>
          </a:p>
        </p:txBody>
      </p:sp>
      <p:sp>
        <p:nvSpPr>
          <p:cNvPr id="3" name="Content Placeholder 2">
            <a:extLst>
              <a:ext uri="{FF2B5EF4-FFF2-40B4-BE49-F238E27FC236}">
                <a16:creationId xmlns:a16="http://schemas.microsoft.com/office/drawing/2014/main" id="{E1457483-4EEE-48F1-926D-746718FD3551}"/>
              </a:ext>
            </a:extLst>
          </p:cNvPr>
          <p:cNvSpPr>
            <a:spLocks noGrp="1"/>
          </p:cNvSpPr>
          <p:nvPr>
            <p:ph idx="1"/>
          </p:nvPr>
        </p:nvSpPr>
        <p:spPr>
          <a:xfrm>
            <a:off x="838200" y="1825625"/>
            <a:ext cx="3501571" cy="4256290"/>
          </a:xfrm>
        </p:spPr>
        <p:txBody>
          <a:bodyPr>
            <a:normAutofit/>
          </a:bodyPr>
          <a:lstStyle/>
          <a:p>
            <a:r>
              <a:rPr lang="en-GB" dirty="0"/>
              <a:t>3 D’s (Cervero, 1997): </a:t>
            </a:r>
          </a:p>
          <a:p>
            <a:pPr lvl="1"/>
            <a:r>
              <a:rPr lang="en-GB" dirty="0"/>
              <a:t>Density</a:t>
            </a:r>
          </a:p>
          <a:p>
            <a:pPr lvl="1"/>
            <a:r>
              <a:rPr lang="en-GB" dirty="0"/>
              <a:t>Diversity (of land use)</a:t>
            </a:r>
          </a:p>
          <a:p>
            <a:pPr lvl="1"/>
            <a:r>
              <a:rPr lang="en-GB" dirty="0"/>
              <a:t>Design (of networks)</a:t>
            </a:r>
          </a:p>
          <a:p>
            <a:r>
              <a:rPr lang="en-GB" dirty="0"/>
              <a:t>7 D’s (Ewing, 2010):</a:t>
            </a:r>
          </a:p>
          <a:p>
            <a:pPr lvl="1"/>
            <a:r>
              <a:rPr lang="en-GB" i="1" dirty="0"/>
              <a:t>(The 3 above plus…) </a:t>
            </a:r>
          </a:p>
          <a:p>
            <a:pPr lvl="1"/>
            <a:r>
              <a:rPr lang="en-GB" dirty="0"/>
              <a:t>Destination accessibility</a:t>
            </a:r>
          </a:p>
          <a:p>
            <a:pPr lvl="1"/>
            <a:r>
              <a:rPr lang="en-GB" dirty="0"/>
              <a:t>Distance to transit</a:t>
            </a:r>
          </a:p>
          <a:p>
            <a:pPr lvl="1"/>
            <a:r>
              <a:rPr lang="en-GB" dirty="0"/>
              <a:t>Demand management</a:t>
            </a:r>
          </a:p>
          <a:p>
            <a:pPr lvl="1"/>
            <a:r>
              <a:rPr lang="en-GB" dirty="0"/>
              <a:t>Demographics</a:t>
            </a:r>
          </a:p>
          <a:p>
            <a:endParaRPr lang="en-GB" dirty="0"/>
          </a:p>
        </p:txBody>
      </p:sp>
      <p:sp>
        <p:nvSpPr>
          <p:cNvPr id="5" name="TextBox 4">
            <a:extLst>
              <a:ext uri="{FF2B5EF4-FFF2-40B4-BE49-F238E27FC236}">
                <a16:creationId xmlns:a16="http://schemas.microsoft.com/office/drawing/2014/main" id="{5590E6A2-FB2B-495C-9259-FBB5A6460C4E}"/>
              </a:ext>
            </a:extLst>
          </p:cNvPr>
          <p:cNvSpPr txBox="1"/>
          <p:nvPr/>
        </p:nvSpPr>
        <p:spPr>
          <a:xfrm>
            <a:off x="1974906" y="6081914"/>
            <a:ext cx="12205054" cy="507831"/>
          </a:xfrm>
          <a:prstGeom prst="rect">
            <a:avLst/>
          </a:prstGeom>
          <a:noFill/>
        </p:spPr>
        <p:txBody>
          <a:bodyPr wrap="square" rtlCol="0">
            <a:spAutoFit/>
          </a:bodyPr>
          <a:lstStyle/>
          <a:p>
            <a:r>
              <a:rPr lang="en-GB" sz="900" dirty="0"/>
              <a:t>Cervero, R., &amp; </a:t>
            </a:r>
            <a:r>
              <a:rPr lang="en-GB" sz="900" dirty="0" err="1"/>
              <a:t>Kockelman</a:t>
            </a:r>
            <a:r>
              <a:rPr lang="en-GB" sz="900" dirty="0"/>
              <a:t>, K. (1997). Travel demand and the 3Ds: Density, diversity, and design. </a:t>
            </a:r>
            <a:r>
              <a:rPr lang="en-GB" sz="900" i="1" dirty="0"/>
              <a:t>Transportation Research Part D: Transport and Environment</a:t>
            </a:r>
            <a:r>
              <a:rPr lang="en-GB" sz="900" dirty="0"/>
              <a:t>, 2(3) </a:t>
            </a:r>
          </a:p>
          <a:p>
            <a:r>
              <a:rPr lang="en-GB" sz="900" dirty="0"/>
              <a:t>Ewing, R., &amp; Cervero, R. (2010). Travel and the built environment: A meta-analysis. Journal of the American Planning Association, 76(3)</a:t>
            </a:r>
          </a:p>
          <a:p>
            <a:r>
              <a:rPr lang="en-GB" sz="900" dirty="0"/>
              <a:t>Handy, S., Cao, X., &amp; </a:t>
            </a:r>
            <a:r>
              <a:rPr lang="en-GB" sz="900" dirty="0" err="1"/>
              <a:t>Mokhtarian</a:t>
            </a:r>
            <a:r>
              <a:rPr lang="en-GB" sz="900" dirty="0"/>
              <a:t>, P. (2005). Correlation or causality between the built environment and travel </a:t>
            </a:r>
            <a:r>
              <a:rPr lang="en-GB" sz="900" dirty="0" err="1"/>
              <a:t>behavior</a:t>
            </a:r>
            <a:r>
              <a:rPr lang="en-GB" sz="900" dirty="0"/>
              <a:t>? Evidence from Northern California. Transportation Research Part D.</a:t>
            </a:r>
          </a:p>
        </p:txBody>
      </p:sp>
      <p:pic>
        <p:nvPicPr>
          <p:cNvPr id="6" name="Picture 5">
            <a:extLst>
              <a:ext uri="{FF2B5EF4-FFF2-40B4-BE49-F238E27FC236}">
                <a16:creationId xmlns:a16="http://schemas.microsoft.com/office/drawing/2014/main" id="{CA62369E-33C5-420C-86C4-CC4DDD8810DA}"/>
              </a:ext>
            </a:extLst>
          </p:cNvPr>
          <p:cNvPicPr>
            <a:picLocks noChangeAspect="1"/>
          </p:cNvPicPr>
          <p:nvPr/>
        </p:nvPicPr>
        <p:blipFill>
          <a:blip r:embed="rId3"/>
          <a:stretch>
            <a:fillRect/>
          </a:stretch>
        </p:blipFill>
        <p:spPr>
          <a:xfrm>
            <a:off x="6991655" y="120451"/>
            <a:ext cx="5098747" cy="3410347"/>
          </a:xfrm>
          <a:prstGeom prst="rect">
            <a:avLst/>
          </a:prstGeom>
        </p:spPr>
      </p:pic>
      <p:sp>
        <p:nvSpPr>
          <p:cNvPr id="7" name="Rectangle 6">
            <a:extLst>
              <a:ext uri="{FF2B5EF4-FFF2-40B4-BE49-F238E27FC236}">
                <a16:creationId xmlns:a16="http://schemas.microsoft.com/office/drawing/2014/main" id="{4DD24409-FC69-4E8C-A2E0-ABA1CD717062}"/>
              </a:ext>
            </a:extLst>
          </p:cNvPr>
          <p:cNvSpPr/>
          <p:nvPr/>
        </p:nvSpPr>
        <p:spPr>
          <a:xfrm>
            <a:off x="4368802" y="3696799"/>
            <a:ext cx="7721600" cy="2308324"/>
          </a:xfrm>
          <a:prstGeom prst="rect">
            <a:avLst/>
          </a:prstGeom>
        </p:spPr>
        <p:txBody>
          <a:bodyPr wrap="square">
            <a:spAutoFit/>
          </a:bodyPr>
          <a:lstStyle/>
          <a:p>
            <a:r>
              <a:rPr lang="en-GB" i="1" dirty="0"/>
              <a:t>“Cities don’t promote density for its own sake — they </a:t>
            </a:r>
            <a:r>
              <a:rPr lang="en-GB" b="1" i="1" dirty="0"/>
              <a:t>promote density to increase accessibility</a:t>
            </a:r>
            <a:r>
              <a:rPr lang="en-GB" i="1" dirty="0"/>
              <a:t>. Using accessibility as the performance measure by which we assess current conditions and proposed policies could </a:t>
            </a:r>
            <a:r>
              <a:rPr lang="en-GB" b="1" i="1" dirty="0"/>
              <a:t>shift the public debate away from the scary idea of density, which often provokes hostile responses</a:t>
            </a:r>
            <a:r>
              <a:rPr lang="en-GB" i="1" dirty="0"/>
              <a:t>…</a:t>
            </a:r>
          </a:p>
          <a:p>
            <a:endParaRPr lang="en-GB" i="1" dirty="0"/>
          </a:p>
          <a:p>
            <a:r>
              <a:rPr lang="en-GB" i="1" dirty="0"/>
              <a:t>…It’s time to be done with the Ds and get back to A.”</a:t>
            </a:r>
          </a:p>
          <a:p>
            <a:endParaRPr lang="en-GB" i="1" dirty="0"/>
          </a:p>
          <a:p>
            <a:r>
              <a:rPr lang="en-GB" i="1" dirty="0"/>
              <a:t>– Prof Susan Handy (UC Davis) </a:t>
            </a:r>
            <a:r>
              <a:rPr lang="en-GB" i="1" dirty="0">
                <a:hlinkClick r:id="rId4"/>
              </a:rPr>
              <a:t>https://bit.ly/3J4f8bV</a:t>
            </a:r>
            <a:r>
              <a:rPr lang="en-GB" i="1" dirty="0"/>
              <a:t> </a:t>
            </a:r>
          </a:p>
        </p:txBody>
      </p:sp>
    </p:spTree>
    <p:extLst>
      <p:ext uri="{BB962C8B-B14F-4D97-AF65-F5344CB8AC3E}">
        <p14:creationId xmlns:p14="http://schemas.microsoft.com/office/powerpoint/2010/main" val="27925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B634C-2022-9342-96FC-A0C5532E1ADD}"/>
              </a:ext>
            </a:extLst>
          </p:cNvPr>
          <p:cNvPicPr>
            <a:picLocks noChangeAspect="1"/>
          </p:cNvPicPr>
          <p:nvPr/>
        </p:nvPicPr>
        <p:blipFill>
          <a:blip r:embed="rId3"/>
          <a:stretch>
            <a:fillRect/>
          </a:stretch>
        </p:blipFill>
        <p:spPr>
          <a:xfrm>
            <a:off x="407368" y="1685563"/>
            <a:ext cx="4924128" cy="4161941"/>
          </a:xfrm>
          <a:prstGeom prst="rect">
            <a:avLst/>
          </a:prstGeom>
        </p:spPr>
      </p:pic>
      <p:pic>
        <p:nvPicPr>
          <p:cNvPr id="4" name="Picture 3">
            <a:extLst>
              <a:ext uri="{FF2B5EF4-FFF2-40B4-BE49-F238E27FC236}">
                <a16:creationId xmlns:a16="http://schemas.microsoft.com/office/drawing/2014/main" id="{DA76648A-BDD0-854E-AFC1-A8091AA8AF66}"/>
              </a:ext>
            </a:extLst>
          </p:cNvPr>
          <p:cNvPicPr>
            <a:picLocks noChangeAspect="1"/>
          </p:cNvPicPr>
          <p:nvPr/>
        </p:nvPicPr>
        <p:blipFill>
          <a:blip r:embed="rId4"/>
          <a:stretch>
            <a:fillRect/>
          </a:stretch>
        </p:blipFill>
        <p:spPr>
          <a:xfrm>
            <a:off x="5807968" y="1673858"/>
            <a:ext cx="5772640" cy="4173646"/>
          </a:xfrm>
          <a:prstGeom prst="rect">
            <a:avLst/>
          </a:prstGeom>
        </p:spPr>
      </p:pic>
      <p:sp>
        <p:nvSpPr>
          <p:cNvPr id="5" name="TextBox 4">
            <a:extLst>
              <a:ext uri="{FF2B5EF4-FFF2-40B4-BE49-F238E27FC236}">
                <a16:creationId xmlns:a16="http://schemas.microsoft.com/office/drawing/2014/main" id="{93BAE174-C819-5340-8B23-2A453C960CC3}"/>
              </a:ext>
            </a:extLst>
          </p:cNvPr>
          <p:cNvSpPr txBox="1"/>
          <p:nvPr/>
        </p:nvSpPr>
        <p:spPr>
          <a:xfrm>
            <a:off x="5983973" y="5847504"/>
            <a:ext cx="5772640" cy="461665"/>
          </a:xfrm>
          <a:prstGeom prst="rect">
            <a:avLst/>
          </a:prstGeom>
          <a:noFill/>
        </p:spPr>
        <p:txBody>
          <a:bodyPr wrap="square" rtlCol="0">
            <a:spAutoFit/>
          </a:bodyPr>
          <a:lstStyle/>
          <a:p>
            <a:r>
              <a:rPr lang="en-GB" sz="1200" dirty="0"/>
              <a:t>Metz, D. (2004). Travel time constraints on transport policy, Proceedings of ICE, Transport, 157, Issue TR2, pp99-105 </a:t>
            </a:r>
          </a:p>
        </p:txBody>
      </p:sp>
      <p:sp>
        <p:nvSpPr>
          <p:cNvPr id="6" name="Title 1">
            <a:extLst>
              <a:ext uri="{FF2B5EF4-FFF2-40B4-BE49-F238E27FC236}">
                <a16:creationId xmlns:a16="http://schemas.microsoft.com/office/drawing/2014/main" id="{5B77C0DE-F7AF-4581-9722-E52C3183D9F8}"/>
              </a:ext>
            </a:extLst>
          </p:cNvPr>
          <p:cNvSpPr txBox="1">
            <a:spLocks/>
          </p:cNvSpPr>
          <p:nvPr/>
        </p:nvSpPr>
        <p:spPr>
          <a:xfrm>
            <a:off x="609600" y="404664"/>
            <a:ext cx="8942784" cy="936104"/>
          </a:xfrm>
          <a:prstGeom prst="rect">
            <a:avLst/>
          </a:prstGeom>
        </p:spPr>
        <p:txBody>
          <a:bodyPr/>
          <a:lstStyle>
            <a:lvl1pPr algn="l" defTabSz="914400" rtl="0" eaLnBrk="1" latinLnBrk="0" hangingPunct="1">
              <a:spcBef>
                <a:spcPct val="0"/>
              </a:spcBef>
              <a:buNone/>
              <a:defRPr sz="4000" kern="1200">
                <a:solidFill>
                  <a:schemeClr val="tx1"/>
                </a:solidFill>
                <a:latin typeface="Arial" pitchFamily="34" charset="0"/>
                <a:ea typeface="+mj-ea"/>
                <a:cs typeface="Arial" pitchFamily="34" charset="0"/>
              </a:defRPr>
            </a:lvl1pPr>
          </a:lstStyle>
          <a:p>
            <a:endParaRPr lang="en-GB" sz="2800" dirty="0"/>
          </a:p>
        </p:txBody>
      </p:sp>
      <p:sp>
        <p:nvSpPr>
          <p:cNvPr id="3" name="Title 2">
            <a:extLst>
              <a:ext uri="{FF2B5EF4-FFF2-40B4-BE49-F238E27FC236}">
                <a16:creationId xmlns:a16="http://schemas.microsoft.com/office/drawing/2014/main" id="{ED16F57F-8B9A-56F3-A738-8463D5C11E2D}"/>
              </a:ext>
            </a:extLst>
          </p:cNvPr>
          <p:cNvSpPr txBox="1">
            <a:spLocks/>
          </p:cNvSpPr>
          <p:nvPr/>
        </p:nvSpPr>
        <p:spPr>
          <a:xfrm>
            <a:off x="762000" y="557064"/>
            <a:ext cx="8942784" cy="9361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Time budgets and passenger transport</a:t>
            </a:r>
          </a:p>
        </p:txBody>
      </p:sp>
    </p:spTree>
    <p:extLst>
      <p:ext uri="{BB962C8B-B14F-4D97-AF65-F5344CB8AC3E}">
        <p14:creationId xmlns:p14="http://schemas.microsoft.com/office/powerpoint/2010/main" val="28383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5" name="Picture 3" descr="Intraurban transport era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39616" y="1916832"/>
            <a:ext cx="66929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sp>
        <p:nvSpPr>
          <p:cNvPr id="438276" name="Text Box 4"/>
          <p:cNvSpPr txBox="1">
            <a:spLocks noChangeArrowheads="1"/>
          </p:cNvSpPr>
          <p:nvPr/>
        </p:nvSpPr>
        <p:spPr bwMode="auto">
          <a:xfrm>
            <a:off x="218564" y="6270930"/>
            <a:ext cx="4079776" cy="307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35" tIns="45718" rIns="91435" bIns="45718">
            <a:spAutoFit/>
          </a:bodyPr>
          <a:lstStyle>
            <a:lvl1pPr defTabSz="584200">
              <a:defRPr sz="2400">
                <a:solidFill>
                  <a:schemeClr val="tx1"/>
                </a:solidFill>
                <a:latin typeface="Times New Roman" charset="0"/>
                <a:ea typeface="ＭＳ Ｐゴシック" charset="0"/>
              </a:defRPr>
            </a:lvl1pPr>
            <a:lvl2pPr marL="342900" defTabSz="584200">
              <a:defRPr sz="2400">
                <a:solidFill>
                  <a:schemeClr val="tx1"/>
                </a:solidFill>
                <a:latin typeface="Times New Roman" charset="0"/>
                <a:ea typeface="ＭＳ Ｐゴシック" charset="0"/>
              </a:defRPr>
            </a:lvl2pPr>
            <a:lvl3pPr marL="685800" defTabSz="584200">
              <a:defRPr sz="2400">
                <a:solidFill>
                  <a:schemeClr val="tx1"/>
                </a:solidFill>
                <a:latin typeface="Times New Roman" charset="0"/>
                <a:ea typeface="ＭＳ Ｐゴシック" charset="0"/>
              </a:defRPr>
            </a:lvl3pPr>
            <a:lvl4pPr marL="1028700" defTabSz="584200">
              <a:defRPr sz="2400">
                <a:solidFill>
                  <a:schemeClr val="tx1"/>
                </a:solidFill>
                <a:latin typeface="Times New Roman" charset="0"/>
                <a:ea typeface="ＭＳ Ｐゴシック" charset="0"/>
              </a:defRPr>
            </a:lvl4pPr>
            <a:lvl5pPr marL="1371600" defTabSz="584200">
              <a:defRPr sz="2400">
                <a:solidFill>
                  <a:schemeClr val="tx1"/>
                </a:solidFill>
                <a:latin typeface="Times New Roman" charset="0"/>
                <a:ea typeface="ＭＳ Ｐゴシック" charset="0"/>
              </a:defRPr>
            </a:lvl5pPr>
            <a:lvl6pPr marL="1828800" defTabSz="584200" fontAlgn="base">
              <a:spcBef>
                <a:spcPct val="0"/>
              </a:spcBef>
              <a:spcAft>
                <a:spcPct val="0"/>
              </a:spcAft>
              <a:defRPr sz="2400">
                <a:solidFill>
                  <a:schemeClr val="tx1"/>
                </a:solidFill>
                <a:latin typeface="Times New Roman" charset="0"/>
                <a:ea typeface="ＭＳ Ｐゴシック" charset="0"/>
              </a:defRPr>
            </a:lvl6pPr>
            <a:lvl7pPr marL="2286000" defTabSz="584200" fontAlgn="base">
              <a:spcBef>
                <a:spcPct val="0"/>
              </a:spcBef>
              <a:spcAft>
                <a:spcPct val="0"/>
              </a:spcAft>
              <a:defRPr sz="2400">
                <a:solidFill>
                  <a:schemeClr val="tx1"/>
                </a:solidFill>
                <a:latin typeface="Times New Roman" charset="0"/>
                <a:ea typeface="ＭＳ Ｐゴシック" charset="0"/>
              </a:defRPr>
            </a:lvl7pPr>
            <a:lvl8pPr marL="2743200" defTabSz="584200" fontAlgn="base">
              <a:spcBef>
                <a:spcPct val="0"/>
              </a:spcBef>
              <a:spcAft>
                <a:spcPct val="0"/>
              </a:spcAft>
              <a:defRPr sz="2400">
                <a:solidFill>
                  <a:schemeClr val="tx1"/>
                </a:solidFill>
                <a:latin typeface="Times New Roman" charset="0"/>
                <a:ea typeface="ＭＳ Ｐゴシック" charset="0"/>
              </a:defRPr>
            </a:lvl8pPr>
            <a:lvl9pPr marL="3200400" defTabSz="584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GB" sz="1400" dirty="0">
                <a:latin typeface="Verdana" charset="0"/>
              </a:rPr>
              <a:t>Sources: Adams, 1970</a:t>
            </a:r>
          </a:p>
        </p:txBody>
      </p:sp>
      <p:sp>
        <p:nvSpPr>
          <p:cNvPr id="6" name="Title 1">
            <a:extLst>
              <a:ext uri="{FF2B5EF4-FFF2-40B4-BE49-F238E27FC236}">
                <a16:creationId xmlns:a16="http://schemas.microsoft.com/office/drawing/2014/main" id="{91D18513-5CAA-4929-895A-2E635836C7EA}"/>
              </a:ext>
            </a:extLst>
          </p:cNvPr>
          <p:cNvSpPr txBox="1">
            <a:spLocks/>
          </p:cNvSpPr>
          <p:nvPr/>
        </p:nvSpPr>
        <p:spPr>
          <a:xfrm>
            <a:off x="609600" y="404664"/>
            <a:ext cx="8942784" cy="936104"/>
          </a:xfrm>
          <a:prstGeom prst="rect">
            <a:avLst/>
          </a:prstGeom>
        </p:spPr>
        <p:txBody>
          <a:bodyPr/>
          <a:lstStyle>
            <a:lvl1pPr algn="l" defTabSz="914400" rtl="0" eaLnBrk="1" latinLnBrk="0" hangingPunct="1">
              <a:spcBef>
                <a:spcPct val="0"/>
              </a:spcBef>
              <a:buNone/>
              <a:defRPr sz="4000" kern="1200">
                <a:solidFill>
                  <a:schemeClr val="tx1"/>
                </a:solidFill>
                <a:latin typeface="Arial" pitchFamily="34" charset="0"/>
                <a:ea typeface="+mj-ea"/>
                <a:cs typeface="Arial" pitchFamily="34" charset="0"/>
              </a:defRPr>
            </a:lvl1pPr>
          </a:lstStyle>
          <a:p>
            <a:r>
              <a:rPr lang="en-GB" sz="3600" b="1" dirty="0"/>
              <a:t>What this means for land use</a:t>
            </a:r>
            <a:endParaRPr lang="en-GB" sz="2800" b="1" i="1" dirty="0"/>
          </a:p>
        </p:txBody>
      </p:sp>
    </p:spTree>
    <p:extLst>
      <p:ext uri="{BB962C8B-B14F-4D97-AF65-F5344CB8AC3E}">
        <p14:creationId xmlns:p14="http://schemas.microsoft.com/office/powerpoint/2010/main" val="180462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4CB8F-5468-E697-4603-E01C5C49FB71}"/>
              </a:ext>
            </a:extLst>
          </p:cNvPr>
          <p:cNvSpPr>
            <a:spLocks noGrp="1"/>
          </p:cNvSpPr>
          <p:nvPr>
            <p:ph type="ctrTitle"/>
          </p:nvPr>
        </p:nvSpPr>
        <p:spPr/>
        <p:txBody>
          <a:bodyPr/>
          <a:lstStyle/>
          <a:p>
            <a:r>
              <a:rPr lang="en-GB" dirty="0"/>
              <a:t>What this means for land use (II)</a:t>
            </a:r>
          </a:p>
        </p:txBody>
      </p:sp>
      <p:pic>
        <p:nvPicPr>
          <p:cNvPr id="4" name="Picture 3">
            <a:extLst>
              <a:ext uri="{FF2B5EF4-FFF2-40B4-BE49-F238E27FC236}">
                <a16:creationId xmlns:a16="http://schemas.microsoft.com/office/drawing/2014/main" id="{66AFBC27-AA14-DCB7-04AE-F9823AE5F5F7}"/>
              </a:ext>
            </a:extLst>
          </p:cNvPr>
          <p:cNvPicPr>
            <a:picLocks noChangeAspect="1"/>
          </p:cNvPicPr>
          <p:nvPr/>
        </p:nvPicPr>
        <p:blipFill>
          <a:blip r:embed="rId3"/>
          <a:stretch>
            <a:fillRect/>
          </a:stretch>
        </p:blipFill>
        <p:spPr>
          <a:xfrm>
            <a:off x="2710048" y="1582434"/>
            <a:ext cx="5675431" cy="4496120"/>
          </a:xfrm>
          <a:prstGeom prst="rect">
            <a:avLst/>
          </a:prstGeom>
        </p:spPr>
      </p:pic>
    </p:spTree>
    <p:extLst>
      <p:ext uri="{BB962C8B-B14F-4D97-AF65-F5344CB8AC3E}">
        <p14:creationId xmlns:p14="http://schemas.microsoft.com/office/powerpoint/2010/main" val="56128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983A4-A874-1547-8D82-448A6CA212C6}"/>
              </a:ext>
            </a:extLst>
          </p:cNvPr>
          <p:cNvPicPr>
            <a:picLocks noChangeAspect="1"/>
          </p:cNvPicPr>
          <p:nvPr/>
        </p:nvPicPr>
        <p:blipFill>
          <a:blip r:embed="rId3"/>
          <a:stretch>
            <a:fillRect/>
          </a:stretch>
        </p:blipFill>
        <p:spPr>
          <a:xfrm>
            <a:off x="687638" y="1796595"/>
            <a:ext cx="5155399" cy="4335684"/>
          </a:xfrm>
          <a:prstGeom prst="rect">
            <a:avLst/>
          </a:prstGeom>
        </p:spPr>
      </p:pic>
      <p:grpSp>
        <p:nvGrpSpPr>
          <p:cNvPr id="14" name="Group 13">
            <a:extLst>
              <a:ext uri="{FF2B5EF4-FFF2-40B4-BE49-F238E27FC236}">
                <a16:creationId xmlns:a16="http://schemas.microsoft.com/office/drawing/2014/main" id="{A11CA028-631E-C340-9EBB-B0E85B48398F}"/>
              </a:ext>
            </a:extLst>
          </p:cNvPr>
          <p:cNvGrpSpPr/>
          <p:nvPr/>
        </p:nvGrpSpPr>
        <p:grpSpPr>
          <a:xfrm>
            <a:off x="6804172" y="1939469"/>
            <a:ext cx="4381424" cy="4558531"/>
            <a:chOff x="7912641" y="2189403"/>
            <a:chExt cx="3503567" cy="3625153"/>
          </a:xfrm>
        </p:grpSpPr>
        <p:grpSp>
          <p:nvGrpSpPr>
            <p:cNvPr id="9" name="Group 8">
              <a:extLst>
                <a:ext uri="{FF2B5EF4-FFF2-40B4-BE49-F238E27FC236}">
                  <a16:creationId xmlns:a16="http://schemas.microsoft.com/office/drawing/2014/main" id="{97CAAE58-61F2-C94B-9704-10B2EE185D23}"/>
                </a:ext>
              </a:extLst>
            </p:cNvPr>
            <p:cNvGrpSpPr/>
            <p:nvPr/>
          </p:nvGrpSpPr>
          <p:grpSpPr>
            <a:xfrm>
              <a:off x="8256240" y="2543629"/>
              <a:ext cx="3159968" cy="2736304"/>
              <a:chOff x="7608168" y="2276872"/>
              <a:chExt cx="3159968" cy="2736304"/>
            </a:xfrm>
          </p:grpSpPr>
          <p:cxnSp>
            <p:nvCxnSpPr>
              <p:cNvPr id="6" name="Straight Arrow Connector 5">
                <a:extLst>
                  <a:ext uri="{FF2B5EF4-FFF2-40B4-BE49-F238E27FC236}">
                    <a16:creationId xmlns:a16="http://schemas.microsoft.com/office/drawing/2014/main" id="{DBA6D363-F5E8-E548-A6C8-366FED7E3130}"/>
                  </a:ext>
                </a:extLst>
              </p:cNvPr>
              <p:cNvCxnSpPr/>
              <p:nvPr/>
            </p:nvCxnSpPr>
            <p:spPr>
              <a:xfrm flipV="1">
                <a:off x="7608168" y="2276872"/>
                <a:ext cx="0" cy="2736304"/>
              </a:xfrm>
              <a:prstGeom prst="straightConnector1">
                <a:avLst/>
              </a:prstGeom>
              <a:ln w="50800">
                <a:tailEnd type="arrow" w="med" len="lg"/>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DF0B0FD9-D5E9-2844-AA94-753EDB8C8E90}"/>
                  </a:ext>
                </a:extLst>
              </p:cNvPr>
              <p:cNvCxnSpPr>
                <a:cxnSpLocks/>
              </p:cNvCxnSpPr>
              <p:nvPr/>
            </p:nvCxnSpPr>
            <p:spPr>
              <a:xfrm>
                <a:off x="7608168" y="5013176"/>
                <a:ext cx="3159968" cy="0"/>
              </a:xfrm>
              <a:prstGeom prst="straightConnector1">
                <a:avLst/>
              </a:prstGeom>
              <a:ln w="50800">
                <a:tailEnd type="arrow" w="med" len="lg"/>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2FD7AF2E-6787-F347-A9C6-6E0AE122445F}"/>
                </a:ext>
              </a:extLst>
            </p:cNvPr>
            <p:cNvSpPr txBox="1"/>
            <p:nvPr/>
          </p:nvSpPr>
          <p:spPr>
            <a:xfrm rot="16200000">
              <a:off x="7245705" y="2856339"/>
              <a:ext cx="1579984" cy="246111"/>
            </a:xfrm>
            <a:prstGeom prst="rect">
              <a:avLst/>
            </a:prstGeom>
            <a:noFill/>
          </p:spPr>
          <p:txBody>
            <a:bodyPr wrap="square" rtlCol="0">
              <a:spAutoFit/>
            </a:bodyPr>
            <a:lstStyle/>
            <a:p>
              <a:r>
                <a:rPr lang="en-GB" dirty="0"/>
                <a:t>Cost of travel</a:t>
              </a:r>
            </a:p>
          </p:txBody>
        </p:sp>
        <p:sp>
          <p:nvSpPr>
            <p:cNvPr id="11" name="TextBox 10">
              <a:extLst>
                <a:ext uri="{FF2B5EF4-FFF2-40B4-BE49-F238E27FC236}">
                  <a16:creationId xmlns:a16="http://schemas.microsoft.com/office/drawing/2014/main" id="{B9A098CB-0263-1642-A79F-116CF3AE8406}"/>
                </a:ext>
              </a:extLst>
            </p:cNvPr>
            <p:cNvSpPr txBox="1"/>
            <p:nvPr/>
          </p:nvSpPr>
          <p:spPr>
            <a:xfrm>
              <a:off x="9836224" y="5445224"/>
              <a:ext cx="1579984" cy="369332"/>
            </a:xfrm>
            <a:prstGeom prst="rect">
              <a:avLst/>
            </a:prstGeom>
            <a:noFill/>
          </p:spPr>
          <p:txBody>
            <a:bodyPr wrap="square" rtlCol="0">
              <a:spAutoFit/>
            </a:bodyPr>
            <a:lstStyle/>
            <a:p>
              <a:r>
                <a:rPr lang="en-GB" dirty="0"/>
                <a:t>Travel Demand</a:t>
              </a:r>
            </a:p>
          </p:txBody>
        </p:sp>
      </p:gr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56BED7B6-62F8-344A-9849-2F1FBE4023A6}"/>
                  </a:ext>
                </a:extLst>
              </p14:cNvPr>
              <p14:cNvContentPartPr/>
              <p14:nvPr/>
            </p14:nvContentPartPr>
            <p14:xfrm>
              <a:off x="1165426" y="2999781"/>
              <a:ext cx="360" cy="360"/>
            </p14:xfrm>
          </p:contentPart>
        </mc:Choice>
        <mc:Fallback xmlns="">
          <p:pic>
            <p:nvPicPr>
              <p:cNvPr id="12" name="Ink 11">
                <a:extLst>
                  <a:ext uri="{FF2B5EF4-FFF2-40B4-BE49-F238E27FC236}">
                    <a16:creationId xmlns:a16="http://schemas.microsoft.com/office/drawing/2014/main" id="{56BED7B6-62F8-344A-9849-2F1FBE4023A6}"/>
                  </a:ext>
                </a:extLst>
              </p:cNvPr>
              <p:cNvPicPr/>
              <p:nvPr/>
            </p:nvPicPr>
            <p:blipFill>
              <a:blip r:embed="Rdd6d050232e748a8"/>
              <a:stretch>
                <a:fillRect/>
              </a:stretch>
            </p:blipFill>
            <p:spPr>
              <a:xfrm>
                <a:off x="1156426" y="299114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0C402CE6-3619-6B4C-A761-A634093C56BC}"/>
                  </a:ext>
                </a:extLst>
              </p14:cNvPr>
              <p14:cNvContentPartPr/>
              <p14:nvPr/>
            </p14:nvContentPartPr>
            <p14:xfrm>
              <a:off x="4101946" y="4603221"/>
              <a:ext cx="360" cy="360"/>
            </p14:xfrm>
          </p:contentPart>
        </mc:Choice>
        <mc:Fallback xmlns="">
          <p:pic>
            <p:nvPicPr>
              <p:cNvPr id="13" name="Ink 12">
                <a:extLst>
                  <a:ext uri="{FF2B5EF4-FFF2-40B4-BE49-F238E27FC236}">
                    <a16:creationId xmlns:a16="http://schemas.microsoft.com/office/drawing/2014/main" id="{0C402CE6-3619-6B4C-A761-A634093C56BC}"/>
                  </a:ext>
                </a:extLst>
              </p:cNvPr>
              <p:cNvPicPr/>
              <p:nvPr/>
            </p:nvPicPr>
            <p:blipFill>
              <a:blip r:embed="Rdd6d050232e748a8"/>
              <a:stretch>
                <a:fillRect/>
              </a:stretch>
            </p:blipFill>
            <p:spPr>
              <a:xfrm>
                <a:off x="4092946" y="4594581"/>
                <a:ext cx="18000" cy="18000"/>
              </a:xfrm>
              <a:prstGeom prst="rect">
                <a:avLst/>
              </a:prstGeom>
            </p:spPr>
          </p:pic>
        </mc:Fallback>
      </mc:AlternateContent>
      <p:sp>
        <p:nvSpPr>
          <p:cNvPr id="17" name="Freeform 16">
            <a:extLst>
              <a:ext uri="{FF2B5EF4-FFF2-40B4-BE49-F238E27FC236}">
                <a16:creationId xmlns:a16="http://schemas.microsoft.com/office/drawing/2014/main" id="{A73B1265-9D9A-E542-BA3E-B91AE77EFBEA}"/>
              </a:ext>
            </a:extLst>
          </p:cNvPr>
          <p:cNvSpPr/>
          <p:nvPr/>
        </p:nvSpPr>
        <p:spPr>
          <a:xfrm>
            <a:off x="7663554" y="3645025"/>
            <a:ext cx="2832847" cy="1481365"/>
          </a:xfrm>
          <a:custGeom>
            <a:avLst/>
            <a:gdLst>
              <a:gd name="connsiteX0" fmla="*/ 0 w 2832847"/>
              <a:gd name="connsiteY0" fmla="*/ 0 h 1828800"/>
              <a:gd name="connsiteX1" fmla="*/ 753035 w 2832847"/>
              <a:gd name="connsiteY1" fmla="*/ 986118 h 1828800"/>
              <a:gd name="connsiteX2" fmla="*/ 1739153 w 2832847"/>
              <a:gd name="connsiteY2" fmla="*/ 1577789 h 1828800"/>
              <a:gd name="connsiteX3" fmla="*/ 2832847 w 2832847"/>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832847" h="1828800">
                <a:moveTo>
                  <a:pt x="0" y="0"/>
                </a:moveTo>
                <a:cubicBezTo>
                  <a:pt x="231588" y="361576"/>
                  <a:pt x="463176" y="723153"/>
                  <a:pt x="753035" y="986118"/>
                </a:cubicBezTo>
                <a:cubicBezTo>
                  <a:pt x="1042894" y="1249083"/>
                  <a:pt x="1392518" y="1437342"/>
                  <a:pt x="1739153" y="1577789"/>
                </a:cubicBezTo>
                <a:cubicBezTo>
                  <a:pt x="2085788" y="1718236"/>
                  <a:pt x="2459317" y="1773518"/>
                  <a:pt x="2832847" y="1828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B219CD82-0328-8942-9901-9751587C39E7}"/>
              </a:ext>
            </a:extLst>
          </p:cNvPr>
          <p:cNvSpPr>
            <a:spLocks noChangeAspect="1"/>
          </p:cNvSpPr>
          <p:nvPr/>
        </p:nvSpPr>
        <p:spPr>
          <a:xfrm>
            <a:off x="8400256" y="4385707"/>
            <a:ext cx="180000" cy="18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6C8FACC8-2DF7-914A-8186-19DCC25183F0}"/>
              </a:ext>
            </a:extLst>
          </p:cNvPr>
          <p:cNvSpPr>
            <a:spLocks noChangeAspect="1"/>
          </p:cNvSpPr>
          <p:nvPr/>
        </p:nvSpPr>
        <p:spPr>
          <a:xfrm>
            <a:off x="9222374" y="4797152"/>
            <a:ext cx="180000" cy="18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E4C05DD2-8804-8C4A-801B-59D99681F80E}"/>
              </a:ext>
            </a:extLst>
          </p:cNvPr>
          <p:cNvSpPr txBox="1"/>
          <p:nvPr/>
        </p:nvSpPr>
        <p:spPr>
          <a:xfrm>
            <a:off x="8400256" y="3964437"/>
            <a:ext cx="429691" cy="369332"/>
          </a:xfrm>
          <a:prstGeom prst="rect">
            <a:avLst/>
          </a:prstGeom>
          <a:noFill/>
        </p:spPr>
        <p:txBody>
          <a:bodyPr wrap="square" rtlCol="0">
            <a:spAutoFit/>
          </a:bodyPr>
          <a:lstStyle/>
          <a:p>
            <a:pPr algn="ctr"/>
            <a:r>
              <a:rPr lang="en-GB" dirty="0"/>
              <a:t>A</a:t>
            </a:r>
          </a:p>
        </p:txBody>
      </p:sp>
      <p:sp>
        <p:nvSpPr>
          <p:cNvPr id="21" name="TextBox 20">
            <a:extLst>
              <a:ext uri="{FF2B5EF4-FFF2-40B4-BE49-F238E27FC236}">
                <a16:creationId xmlns:a16="http://schemas.microsoft.com/office/drawing/2014/main" id="{A0D287E8-FA8F-9649-812C-57A0EBCDEB5A}"/>
              </a:ext>
            </a:extLst>
          </p:cNvPr>
          <p:cNvSpPr txBox="1"/>
          <p:nvPr/>
        </p:nvSpPr>
        <p:spPr>
          <a:xfrm>
            <a:off x="9332159" y="4432849"/>
            <a:ext cx="429691" cy="369332"/>
          </a:xfrm>
          <a:prstGeom prst="rect">
            <a:avLst/>
          </a:prstGeom>
          <a:noFill/>
        </p:spPr>
        <p:txBody>
          <a:bodyPr wrap="square" rtlCol="0">
            <a:spAutoFit/>
          </a:bodyPr>
          <a:lstStyle/>
          <a:p>
            <a:pPr algn="ctr"/>
            <a:r>
              <a:rPr lang="en-GB" dirty="0"/>
              <a:t>B</a:t>
            </a:r>
          </a:p>
        </p:txBody>
      </p:sp>
      <p:sp>
        <p:nvSpPr>
          <p:cNvPr id="3" name="Title 1">
            <a:extLst>
              <a:ext uri="{FF2B5EF4-FFF2-40B4-BE49-F238E27FC236}">
                <a16:creationId xmlns:a16="http://schemas.microsoft.com/office/drawing/2014/main" id="{2E3457F4-F344-10E2-D61F-A3F0155DE7DB}"/>
              </a:ext>
            </a:extLst>
          </p:cNvPr>
          <p:cNvSpPr txBox="1">
            <a:spLocks/>
          </p:cNvSpPr>
          <p:nvPr/>
        </p:nvSpPr>
        <p:spPr>
          <a:xfrm>
            <a:off x="609600" y="404664"/>
            <a:ext cx="8942784" cy="9361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Jevon’s paradox</a:t>
            </a:r>
          </a:p>
        </p:txBody>
      </p:sp>
      <p:sp>
        <p:nvSpPr>
          <p:cNvPr id="8" name="Rectangle 7">
            <a:extLst>
              <a:ext uri="{FF2B5EF4-FFF2-40B4-BE49-F238E27FC236}">
                <a16:creationId xmlns:a16="http://schemas.microsoft.com/office/drawing/2014/main" id="{94DBD6E9-DB9F-E327-D876-7C3E31C6B4B8}"/>
              </a:ext>
            </a:extLst>
          </p:cNvPr>
          <p:cNvSpPr/>
          <p:nvPr/>
        </p:nvSpPr>
        <p:spPr>
          <a:xfrm>
            <a:off x="6900375" y="1615258"/>
            <a:ext cx="4719196" cy="7443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dirty="0"/>
              <a:t>A reduction in the cost of any commodity will result in an increased demand for that commodity. Reduce the cost of motoring (e.g. fuel price) and more people will drive! </a:t>
            </a:r>
          </a:p>
        </p:txBody>
      </p:sp>
    </p:spTree>
    <p:extLst>
      <p:ext uri="{BB962C8B-B14F-4D97-AF65-F5344CB8AC3E}">
        <p14:creationId xmlns:p14="http://schemas.microsoft.com/office/powerpoint/2010/main" val="281924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24709-BFDF-20DA-4CED-EB9A77A3F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6999"/>
            <a:ext cx="10281078" cy="4007474"/>
          </a:xfrm>
          <a:prstGeom prst="rect">
            <a:avLst/>
          </a:prstGeom>
        </p:spPr>
      </p:pic>
      <p:sp>
        <p:nvSpPr>
          <p:cNvPr id="23" name="TextBox 22">
            <a:extLst>
              <a:ext uri="{FF2B5EF4-FFF2-40B4-BE49-F238E27FC236}">
                <a16:creationId xmlns:a16="http://schemas.microsoft.com/office/drawing/2014/main" id="{CBA7A690-65B9-CA3D-985A-2A3B99332D15}"/>
              </a:ext>
            </a:extLst>
          </p:cNvPr>
          <p:cNvSpPr txBox="1"/>
          <p:nvPr/>
        </p:nvSpPr>
        <p:spPr>
          <a:xfrm>
            <a:off x="144216" y="6301998"/>
            <a:ext cx="11772322" cy="261610"/>
          </a:xfrm>
          <a:prstGeom prst="rect">
            <a:avLst/>
          </a:prstGeom>
          <a:noFill/>
        </p:spPr>
        <p:txBody>
          <a:bodyPr wrap="square">
            <a:spAutoFit/>
          </a:bodyPr>
          <a:lstStyle/>
          <a:p>
            <a:r>
              <a:rPr lang="en-GB" sz="1100" dirty="0"/>
              <a:t>Eyre, N and Killip, G. (eds). 2019. Shifting the focus: energy demand in a net-zero carbon UK. Centre for Research into Energy Demand Solutions. Oxford, UK. ISBN: 978-1-913299-04-0</a:t>
            </a:r>
          </a:p>
        </p:txBody>
      </p:sp>
      <p:sp>
        <p:nvSpPr>
          <p:cNvPr id="3" name="Title 1">
            <a:extLst>
              <a:ext uri="{FF2B5EF4-FFF2-40B4-BE49-F238E27FC236}">
                <a16:creationId xmlns:a16="http://schemas.microsoft.com/office/drawing/2014/main" id="{80F3762A-3B5C-04BF-BE5C-A22E6BFF2EF1}"/>
              </a:ext>
            </a:extLst>
          </p:cNvPr>
          <p:cNvSpPr txBox="1">
            <a:spLocks/>
          </p:cNvSpPr>
          <p:nvPr/>
        </p:nvSpPr>
        <p:spPr>
          <a:xfrm>
            <a:off x="609600" y="404664"/>
            <a:ext cx="8942784" cy="9361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Jevon’s paradox in practice</a:t>
            </a:r>
          </a:p>
        </p:txBody>
      </p:sp>
      <p:sp>
        <p:nvSpPr>
          <p:cNvPr id="5" name="Rectangle 4">
            <a:extLst>
              <a:ext uri="{FF2B5EF4-FFF2-40B4-BE49-F238E27FC236}">
                <a16:creationId xmlns:a16="http://schemas.microsoft.com/office/drawing/2014/main" id="{0B45224E-0C24-9197-A06A-27039859308F}"/>
              </a:ext>
            </a:extLst>
          </p:cNvPr>
          <p:cNvSpPr/>
          <p:nvPr/>
        </p:nvSpPr>
        <p:spPr>
          <a:xfrm>
            <a:off x="8224838" y="4515437"/>
            <a:ext cx="2943225" cy="12158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400" dirty="0"/>
              <a:t>The UK Department for Transport anticipates that large-scale switch to zero-emission vehicles (ZEVs) will </a:t>
            </a:r>
            <a:r>
              <a:rPr lang="en-GB" sz="1400" b="1" dirty="0"/>
              <a:t>increase</a:t>
            </a:r>
            <a:r>
              <a:rPr lang="en-GB" sz="1400" dirty="0"/>
              <a:t> vehicle use because of falling motoring costs</a:t>
            </a:r>
          </a:p>
        </p:txBody>
      </p:sp>
    </p:spTree>
    <p:extLst>
      <p:ext uri="{BB962C8B-B14F-4D97-AF65-F5344CB8AC3E}">
        <p14:creationId xmlns:p14="http://schemas.microsoft.com/office/powerpoint/2010/main" val="158228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9A6EE-F092-A944-A189-CC53EE8F0739}"/>
              </a:ext>
            </a:extLst>
          </p:cNvPr>
          <p:cNvPicPr>
            <a:picLocks noChangeAspect="1"/>
          </p:cNvPicPr>
          <p:nvPr/>
        </p:nvPicPr>
        <p:blipFill>
          <a:blip r:embed="rId3"/>
          <a:stretch>
            <a:fillRect/>
          </a:stretch>
        </p:blipFill>
        <p:spPr>
          <a:xfrm>
            <a:off x="841020" y="1438534"/>
            <a:ext cx="5527617" cy="4782857"/>
          </a:xfrm>
          <a:prstGeom prst="rect">
            <a:avLst/>
          </a:prstGeom>
        </p:spPr>
      </p:pic>
      <p:pic>
        <p:nvPicPr>
          <p:cNvPr id="2" name="Picture 2" descr="Propagandopolis on X: &quot;'There is an alternative to commuting by rail. But  could we live with it?' — British advert published as part of a British Rail  marketing campaign in 1979 showing">
            <a:extLst>
              <a:ext uri="{FF2B5EF4-FFF2-40B4-BE49-F238E27FC236}">
                <a16:creationId xmlns:a16="http://schemas.microsoft.com/office/drawing/2014/main" id="{44564337-ABC3-5239-F950-0274BE5F5F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056" y="964105"/>
            <a:ext cx="3879561" cy="52572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AC443D-5E3F-22CA-F427-E7646633F167}"/>
              </a:ext>
            </a:extLst>
          </p:cNvPr>
          <p:cNvSpPr txBox="1"/>
          <p:nvPr/>
        </p:nvSpPr>
        <p:spPr>
          <a:xfrm>
            <a:off x="6672064" y="6268670"/>
            <a:ext cx="4320480" cy="369332"/>
          </a:xfrm>
          <a:prstGeom prst="rect">
            <a:avLst/>
          </a:prstGeom>
          <a:noFill/>
        </p:spPr>
        <p:txBody>
          <a:bodyPr wrap="square" rtlCol="0">
            <a:spAutoFit/>
          </a:bodyPr>
          <a:lstStyle/>
          <a:p>
            <a:r>
              <a:rPr lang="en-GB" dirty="0"/>
              <a:t>British Rail advert, 1979</a:t>
            </a:r>
          </a:p>
        </p:txBody>
      </p:sp>
      <p:sp>
        <p:nvSpPr>
          <p:cNvPr id="6" name="Title 1">
            <a:extLst>
              <a:ext uri="{FF2B5EF4-FFF2-40B4-BE49-F238E27FC236}">
                <a16:creationId xmlns:a16="http://schemas.microsoft.com/office/drawing/2014/main" id="{AF2A22C9-D428-F093-5E9E-744D98E47E5E}"/>
              </a:ext>
            </a:extLst>
          </p:cNvPr>
          <p:cNvSpPr txBox="1">
            <a:spLocks/>
          </p:cNvSpPr>
          <p:nvPr/>
        </p:nvSpPr>
        <p:spPr>
          <a:xfrm>
            <a:off x="609600" y="404664"/>
            <a:ext cx="8942784" cy="9361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Induced demand</a:t>
            </a:r>
          </a:p>
        </p:txBody>
      </p:sp>
    </p:spTree>
    <p:extLst>
      <p:ext uri="{BB962C8B-B14F-4D97-AF65-F5344CB8AC3E}">
        <p14:creationId xmlns:p14="http://schemas.microsoft.com/office/powerpoint/2010/main" val="71760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F5D685-2752-6BD6-C366-081C29112AFD}"/>
              </a:ext>
            </a:extLst>
          </p:cNvPr>
          <p:cNvSpPr>
            <a:spLocks noGrp="1"/>
          </p:cNvSpPr>
          <p:nvPr>
            <p:ph type="body" idx="1"/>
          </p:nvPr>
        </p:nvSpPr>
        <p:spPr>
          <a:xfrm>
            <a:off x="838199" y="1825625"/>
            <a:ext cx="10366545" cy="4351338"/>
          </a:xfrm>
        </p:spPr>
        <p:txBody>
          <a:bodyPr/>
          <a:lstStyle/>
          <a:p>
            <a:pPr marL="0" indent="0">
              <a:buNone/>
            </a:pPr>
            <a:r>
              <a:rPr lang="en-GB" dirty="0"/>
              <a:t>By the end of this lecture, you will be able to:</a:t>
            </a:r>
          </a:p>
          <a:p>
            <a:pPr marL="457200" indent="-457200">
              <a:buFont typeface="+mj-lt"/>
              <a:buAutoNum type="arabicPeriod"/>
            </a:pPr>
            <a:r>
              <a:rPr lang="en-GB" dirty="0"/>
              <a:t>Discuss the main drivers of transport demand</a:t>
            </a:r>
          </a:p>
          <a:p>
            <a:pPr marL="457200" indent="-457200">
              <a:buFont typeface="+mj-lt"/>
              <a:buAutoNum type="arabicPeriod"/>
            </a:pPr>
            <a:r>
              <a:rPr lang="en-GB" dirty="0"/>
              <a:t>Describe concepts of mobility and accessibility </a:t>
            </a:r>
          </a:p>
          <a:p>
            <a:pPr marL="457200" indent="-457200">
              <a:buFont typeface="+mj-lt"/>
              <a:buAutoNum type="arabicPeriod"/>
            </a:pPr>
            <a:r>
              <a:rPr lang="en-GB" dirty="0"/>
              <a:t>Discuss and compare the main measures of accessibility</a:t>
            </a:r>
          </a:p>
          <a:p>
            <a:pPr marL="457200" indent="-457200">
              <a:buFont typeface="+mj-lt"/>
              <a:buAutoNum type="arabicPeriod"/>
            </a:pPr>
            <a:r>
              <a:rPr lang="en-GB" dirty="0"/>
              <a:t>Place this into context of sustainable transport planning and building decarbonisation pathways</a:t>
            </a:r>
          </a:p>
        </p:txBody>
      </p:sp>
      <p:sp>
        <p:nvSpPr>
          <p:cNvPr id="3" name="Title 2">
            <a:extLst>
              <a:ext uri="{FF2B5EF4-FFF2-40B4-BE49-F238E27FC236}">
                <a16:creationId xmlns:a16="http://schemas.microsoft.com/office/drawing/2014/main" id="{C1487493-A6DD-BF80-0D44-4DA61A563537}"/>
              </a:ext>
            </a:extLst>
          </p:cNvPr>
          <p:cNvSpPr>
            <a:spLocks noGrp="1"/>
          </p:cNvSpPr>
          <p:nvPr>
            <p:ph type="title"/>
          </p:nvPr>
        </p:nvSpPr>
        <p:spPr/>
        <p:txBody>
          <a:bodyPr/>
          <a:lstStyle/>
          <a:p>
            <a:r>
              <a:rPr lang="en-GB" dirty="0"/>
              <a:t>Lecture 2: Learning Outcomes</a:t>
            </a:r>
          </a:p>
        </p:txBody>
      </p:sp>
    </p:spTree>
    <p:extLst>
      <p:ext uri="{BB962C8B-B14F-4D97-AF65-F5344CB8AC3E}">
        <p14:creationId xmlns:p14="http://schemas.microsoft.com/office/powerpoint/2010/main" val="426536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D72C-38F2-4F68-BBAA-B76B4ACFDA85}"/>
              </a:ext>
            </a:extLst>
          </p:cNvPr>
          <p:cNvSpPr>
            <a:spLocks noGrp="1"/>
          </p:cNvSpPr>
          <p:nvPr>
            <p:ph type="title"/>
          </p:nvPr>
        </p:nvSpPr>
        <p:spPr>
          <a:xfrm>
            <a:off x="609600" y="404664"/>
            <a:ext cx="9086800" cy="936104"/>
          </a:xfrm>
        </p:spPr>
        <p:txBody>
          <a:bodyPr/>
          <a:lstStyle/>
          <a:p>
            <a:r>
              <a:rPr lang="en-GB" sz="3200" dirty="0"/>
              <a:t>Vicious spiral of </a:t>
            </a:r>
            <a:r>
              <a:rPr lang="en-GB" sz="3200" b="1" dirty="0"/>
              <a:t>congestion</a:t>
            </a:r>
            <a:endParaRPr lang="en-GB" b="1" dirty="0"/>
          </a:p>
        </p:txBody>
      </p:sp>
      <p:pic>
        <p:nvPicPr>
          <p:cNvPr id="3074" name="Picture 2" descr="https://i0.wp.com/transportgeography.org/wp-content/uploads/vicious_circle_congestion.png?resize=900%2C489&amp;ssl=1">
            <a:extLst>
              <a:ext uri="{FF2B5EF4-FFF2-40B4-BE49-F238E27FC236}">
                <a16:creationId xmlns:a16="http://schemas.microsoft.com/office/drawing/2014/main" id="{AD7AF276-CCE1-4501-8392-909BBDCC64B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8086" y="2486745"/>
            <a:ext cx="5340229" cy="29015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5A5EE4-9363-494F-9110-879EE9708EC0}"/>
              </a:ext>
            </a:extLst>
          </p:cNvPr>
          <p:cNvSpPr txBox="1"/>
          <p:nvPr/>
        </p:nvSpPr>
        <p:spPr>
          <a:xfrm>
            <a:off x="256307" y="6322531"/>
            <a:ext cx="10365851" cy="261610"/>
          </a:xfrm>
          <a:prstGeom prst="rect">
            <a:avLst/>
          </a:prstGeom>
          <a:noFill/>
        </p:spPr>
        <p:txBody>
          <a:bodyPr wrap="square" rtlCol="0">
            <a:spAutoFit/>
          </a:bodyPr>
          <a:lstStyle/>
          <a:p>
            <a:r>
              <a:rPr lang="en-GB" sz="1100" dirty="0"/>
              <a:t>Rodrigue, J. P. (2020). The Geography of Transport Systems (Fifth Edition). New York: Routledge. </a:t>
            </a:r>
          </a:p>
        </p:txBody>
      </p:sp>
      <p:pic>
        <p:nvPicPr>
          <p:cNvPr id="6" name="Content Placeholder 5">
            <a:extLst>
              <a:ext uri="{FF2B5EF4-FFF2-40B4-BE49-F238E27FC236}">
                <a16:creationId xmlns:a16="http://schemas.microsoft.com/office/drawing/2014/main" id="{2B4E8EC1-D32D-6969-D5A8-8F7C7716C4BC}"/>
              </a:ext>
            </a:extLst>
          </p:cNvPr>
          <p:cNvPicPr>
            <a:picLocks noChangeAspect="1"/>
          </p:cNvPicPr>
          <p:nvPr/>
        </p:nvPicPr>
        <p:blipFill>
          <a:blip r:embed="rId4"/>
          <a:stretch>
            <a:fillRect/>
          </a:stretch>
        </p:blipFill>
        <p:spPr>
          <a:xfrm>
            <a:off x="6353686" y="1381495"/>
            <a:ext cx="5179843" cy="4767094"/>
          </a:xfrm>
          <a:prstGeom prst="rect">
            <a:avLst/>
          </a:prstGeom>
        </p:spPr>
      </p:pic>
    </p:spTree>
    <p:extLst>
      <p:ext uri="{BB962C8B-B14F-4D97-AF65-F5344CB8AC3E}">
        <p14:creationId xmlns:p14="http://schemas.microsoft.com/office/powerpoint/2010/main" val="1925216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1C03E1-26C0-48B1-920D-751D65340471}"/>
              </a:ext>
            </a:extLst>
          </p:cNvPr>
          <p:cNvSpPr>
            <a:spLocks noGrp="1"/>
          </p:cNvSpPr>
          <p:nvPr>
            <p:ph type="body" idx="12"/>
          </p:nvPr>
        </p:nvSpPr>
        <p:spPr/>
        <p:txBody>
          <a:bodyPr/>
          <a:lstStyle/>
          <a:p>
            <a:r>
              <a:rPr lang="en-GB" dirty="0"/>
              <a:t>This (non-exhaustive) list describes some of the negative </a:t>
            </a:r>
            <a:r>
              <a:rPr lang="en-GB" b="1" dirty="0"/>
              <a:t>externalities</a:t>
            </a:r>
            <a:r>
              <a:rPr lang="en-GB" dirty="0"/>
              <a:t> of car-centric transport systems (and how they relate to non-communicable diseases)</a:t>
            </a:r>
          </a:p>
          <a:p>
            <a:endParaRPr lang="en-GB" dirty="0"/>
          </a:p>
          <a:p>
            <a:r>
              <a:rPr lang="en-GB" dirty="0"/>
              <a:t>Electrification will reduce </a:t>
            </a:r>
            <a:r>
              <a:rPr lang="en-GB" b="1" dirty="0"/>
              <a:t>air pollution </a:t>
            </a:r>
            <a:r>
              <a:rPr lang="en-GB" dirty="0"/>
              <a:t>and </a:t>
            </a:r>
            <a:r>
              <a:rPr lang="en-GB" b="1" dirty="0"/>
              <a:t>climate impacts</a:t>
            </a:r>
            <a:r>
              <a:rPr lang="en-GB" dirty="0"/>
              <a:t> but will do little for many other impacts!</a:t>
            </a:r>
          </a:p>
        </p:txBody>
      </p:sp>
      <p:sp>
        <p:nvSpPr>
          <p:cNvPr id="2" name="Title 1">
            <a:extLst>
              <a:ext uri="{FF2B5EF4-FFF2-40B4-BE49-F238E27FC236}">
                <a16:creationId xmlns:a16="http://schemas.microsoft.com/office/drawing/2014/main" id="{2AEB53EE-E7C0-4F6E-A942-BE01BCBEB3EF}"/>
              </a:ext>
            </a:extLst>
          </p:cNvPr>
          <p:cNvSpPr>
            <a:spLocks noGrp="1"/>
          </p:cNvSpPr>
          <p:nvPr>
            <p:ph type="title"/>
          </p:nvPr>
        </p:nvSpPr>
        <p:spPr/>
        <p:txBody>
          <a:bodyPr/>
          <a:lstStyle/>
          <a:p>
            <a:r>
              <a:rPr lang="en-GB" dirty="0"/>
              <a:t>Externalities of car use</a:t>
            </a:r>
          </a:p>
        </p:txBody>
      </p:sp>
      <p:pic>
        <p:nvPicPr>
          <p:cNvPr id="15368" name="Picture 8" descr="undefined">
            <a:extLst>
              <a:ext uri="{FF2B5EF4-FFF2-40B4-BE49-F238E27FC236}">
                <a16:creationId xmlns:a16="http://schemas.microsoft.com/office/drawing/2014/main" id="{85F0F87D-3A96-4B1E-9CC3-9FF89954AFE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861646" y="1460259"/>
            <a:ext cx="4356100" cy="4789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92B5D6-DF23-4AF9-8B01-712CB0168480}"/>
              </a:ext>
            </a:extLst>
          </p:cNvPr>
          <p:cNvSpPr/>
          <p:nvPr/>
        </p:nvSpPr>
        <p:spPr>
          <a:xfrm>
            <a:off x="252548" y="6322531"/>
            <a:ext cx="8942784" cy="261610"/>
          </a:xfrm>
          <a:prstGeom prst="rect">
            <a:avLst/>
          </a:prstGeom>
        </p:spPr>
        <p:txBody>
          <a:bodyPr wrap="square">
            <a:spAutoFit/>
          </a:bodyPr>
          <a:lstStyle/>
          <a:p>
            <a:r>
              <a:rPr lang="en-GB" sz="1100" dirty="0">
                <a:hlinkClick r:id="rId4"/>
              </a:rPr>
              <a:t>https://transformative-mobility.org/multimedia/health-impacts-of-automobility/</a:t>
            </a:r>
            <a:r>
              <a:rPr lang="en-GB" sz="1100" dirty="0"/>
              <a:t> </a:t>
            </a:r>
          </a:p>
        </p:txBody>
      </p:sp>
    </p:spTree>
    <p:extLst>
      <p:ext uri="{BB962C8B-B14F-4D97-AF65-F5344CB8AC3E}">
        <p14:creationId xmlns:p14="http://schemas.microsoft.com/office/powerpoint/2010/main" val="2218316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D6A4-1BD1-F66C-8C95-E7DA1AF0EE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07B297-A9C6-32D0-BF55-A6E013135CBD}"/>
              </a:ext>
            </a:extLst>
          </p:cNvPr>
          <p:cNvSpPr>
            <a:spLocks noGrp="1"/>
          </p:cNvSpPr>
          <p:nvPr>
            <p:ph type="ctrTitle"/>
          </p:nvPr>
        </p:nvSpPr>
        <p:spPr/>
        <p:txBody>
          <a:bodyPr/>
          <a:lstStyle/>
          <a:p>
            <a:r>
              <a:rPr lang="en-GB" dirty="0"/>
              <a:t>4. Freight demand and vehicle ownership</a:t>
            </a:r>
          </a:p>
        </p:txBody>
      </p:sp>
      <p:sp>
        <p:nvSpPr>
          <p:cNvPr id="7" name="Subtitle 6">
            <a:extLst>
              <a:ext uri="{FF2B5EF4-FFF2-40B4-BE49-F238E27FC236}">
                <a16:creationId xmlns:a16="http://schemas.microsoft.com/office/drawing/2014/main" id="{8E1BEC08-4D28-8F1F-38D0-C6D63A6A84E9}"/>
              </a:ext>
            </a:extLst>
          </p:cNvPr>
          <p:cNvSpPr>
            <a:spLocks noGrp="1"/>
          </p:cNvSpPr>
          <p:nvPr>
            <p:ph type="subTitle" idx="1"/>
          </p:nvPr>
        </p:nvSpPr>
        <p:spPr/>
        <p:txBody>
          <a:bodyPr/>
          <a:lstStyle/>
          <a:p>
            <a:r>
              <a:rPr lang="en-GB" sz="2400" dirty="0"/>
              <a:t>Drivers of freight demand and vehicle ownership</a:t>
            </a:r>
            <a:endParaRPr lang="en-GB" dirty="0"/>
          </a:p>
        </p:txBody>
      </p:sp>
    </p:spTree>
    <p:extLst>
      <p:ext uri="{BB962C8B-B14F-4D97-AF65-F5344CB8AC3E}">
        <p14:creationId xmlns:p14="http://schemas.microsoft.com/office/powerpoint/2010/main" val="2871783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771F2E-3F71-1148-8A19-45C07D38513E}"/>
              </a:ext>
            </a:extLst>
          </p:cNvPr>
          <p:cNvPicPr>
            <a:picLocks noChangeAspect="1"/>
          </p:cNvPicPr>
          <p:nvPr/>
        </p:nvPicPr>
        <p:blipFill rotWithShape="1">
          <a:blip r:embed="rId3"/>
          <a:srcRect b="25291"/>
          <a:stretch/>
        </p:blipFill>
        <p:spPr>
          <a:xfrm>
            <a:off x="431371" y="1412777"/>
            <a:ext cx="9390215" cy="3512132"/>
          </a:xfrm>
          <a:prstGeom prst="rect">
            <a:avLst/>
          </a:prstGeom>
        </p:spPr>
      </p:pic>
      <p:sp>
        <p:nvSpPr>
          <p:cNvPr id="2" name="Rectangle 1">
            <a:extLst>
              <a:ext uri="{FF2B5EF4-FFF2-40B4-BE49-F238E27FC236}">
                <a16:creationId xmlns:a16="http://schemas.microsoft.com/office/drawing/2014/main" id="{94D14501-598A-224D-9B9B-F080859C3837}"/>
              </a:ext>
            </a:extLst>
          </p:cNvPr>
          <p:cNvSpPr/>
          <p:nvPr/>
        </p:nvSpPr>
        <p:spPr>
          <a:xfrm>
            <a:off x="239349" y="5163656"/>
            <a:ext cx="11617291" cy="707886"/>
          </a:xfrm>
          <a:prstGeom prst="rect">
            <a:avLst/>
          </a:prstGeom>
        </p:spPr>
        <p:txBody>
          <a:bodyPr wrap="square">
            <a:spAutoFit/>
          </a:bodyPr>
          <a:lstStyle/>
          <a:p>
            <a:pPr marL="507974" indent="-358406">
              <a:spcAft>
                <a:spcPts val="1067"/>
              </a:spcAft>
              <a:buClr>
                <a:srgbClr val="002060"/>
              </a:buClr>
              <a:buFont typeface="Arial" panose="020B0604020202020204" pitchFamily="34" charset="0"/>
              <a:buChar char="•"/>
            </a:pPr>
            <a:r>
              <a:rPr lang="en-US" sz="2000" dirty="0">
                <a:latin typeface="+mj-lt"/>
              </a:rPr>
              <a:t>Freight activity correlated with income (higher disposable incomes </a:t>
            </a:r>
            <a:r>
              <a:rPr lang="en-US" sz="2000" dirty="0">
                <a:latin typeface="+mj-lt"/>
                <a:sym typeface="Wingdings" panose="05000000000000000000" pitchFamily="2" charset="2"/>
              </a:rPr>
              <a:t> higher demand for consumption  more freight activity)</a:t>
            </a:r>
            <a:endParaRPr lang="en-US" sz="2000" dirty="0">
              <a:latin typeface="+mj-lt"/>
            </a:endParaRPr>
          </a:p>
        </p:txBody>
      </p:sp>
      <p:sp>
        <p:nvSpPr>
          <p:cNvPr id="3" name="TextBox 2">
            <a:extLst>
              <a:ext uri="{FF2B5EF4-FFF2-40B4-BE49-F238E27FC236}">
                <a16:creationId xmlns:a16="http://schemas.microsoft.com/office/drawing/2014/main" id="{6463CFA0-F0C1-03D1-C3A6-2010E4401C32}"/>
              </a:ext>
            </a:extLst>
          </p:cNvPr>
          <p:cNvSpPr txBox="1"/>
          <p:nvPr/>
        </p:nvSpPr>
        <p:spPr>
          <a:xfrm>
            <a:off x="177633" y="6289865"/>
            <a:ext cx="9985110" cy="276999"/>
          </a:xfrm>
          <a:prstGeom prst="rect">
            <a:avLst/>
          </a:prstGeom>
          <a:noFill/>
        </p:spPr>
        <p:txBody>
          <a:bodyPr wrap="square" rtlCol="0">
            <a:spAutoFit/>
          </a:bodyPr>
          <a:lstStyle/>
          <a:p>
            <a:pPr>
              <a:spcBef>
                <a:spcPts val="400"/>
              </a:spcBef>
            </a:pPr>
            <a:r>
              <a:rPr lang="en-GB" sz="1200" dirty="0"/>
              <a:t>Slide courtesy of Pierpaolo Cazzola (UC Davis) – data originally from </a:t>
            </a:r>
            <a:r>
              <a:rPr lang="en-US" sz="1200" dirty="0">
                <a:hlinkClick r:id="rId4"/>
              </a:rPr>
              <a:t>IEA, 2017</a:t>
            </a:r>
            <a:endParaRPr lang="en-GB" sz="1200" dirty="0"/>
          </a:p>
        </p:txBody>
      </p:sp>
      <p:sp>
        <p:nvSpPr>
          <p:cNvPr id="4" name="Title 3">
            <a:extLst>
              <a:ext uri="{FF2B5EF4-FFF2-40B4-BE49-F238E27FC236}">
                <a16:creationId xmlns:a16="http://schemas.microsoft.com/office/drawing/2014/main" id="{6FC5D763-7BB1-E63C-3892-BF431FD0637D}"/>
              </a:ext>
            </a:extLst>
          </p:cNvPr>
          <p:cNvSpPr txBox="1">
            <a:spLocks/>
          </p:cNvSpPr>
          <p:nvPr/>
        </p:nvSpPr>
        <p:spPr>
          <a:xfrm>
            <a:off x="609600" y="404664"/>
            <a:ext cx="8942784" cy="936104"/>
          </a:xfrm>
          <a:prstGeom prst="rect">
            <a:avLst/>
          </a:prstGeom>
        </p:spPr>
        <p:txBody>
          <a:bodyPr vert="horz" lIns="91440" tIns="45720" rIns="91440" bIns="45720" rtlCol="0" anchor="b">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Road freight demand is strongly correlated with income</a:t>
            </a:r>
          </a:p>
        </p:txBody>
      </p:sp>
    </p:spTree>
    <p:extLst>
      <p:ext uri="{BB962C8B-B14F-4D97-AF65-F5344CB8AC3E}">
        <p14:creationId xmlns:p14="http://schemas.microsoft.com/office/powerpoint/2010/main" val="829605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F49AB6-9234-964E-8CA4-5F3751B54684}"/>
              </a:ext>
            </a:extLst>
          </p:cNvPr>
          <p:cNvSpPr txBox="1"/>
          <p:nvPr/>
        </p:nvSpPr>
        <p:spPr>
          <a:xfrm>
            <a:off x="177633" y="6289865"/>
            <a:ext cx="9985110" cy="276999"/>
          </a:xfrm>
          <a:prstGeom prst="rect">
            <a:avLst/>
          </a:prstGeom>
          <a:noFill/>
        </p:spPr>
        <p:txBody>
          <a:bodyPr wrap="square" rtlCol="0">
            <a:spAutoFit/>
          </a:bodyPr>
          <a:lstStyle/>
          <a:p>
            <a:pPr>
              <a:spcBef>
                <a:spcPts val="400"/>
              </a:spcBef>
            </a:pPr>
            <a:r>
              <a:rPr lang="en-GB" sz="1200" dirty="0"/>
              <a:t>Slide courtesy of Pierpaolo Cazzola (UC Davis) – data originally from </a:t>
            </a:r>
            <a:r>
              <a:rPr lang="en-US" sz="1200" dirty="0">
                <a:hlinkClick r:id="rId3">
                  <a:extLst>
                    <a:ext uri="{A12FA001-AC4F-418D-AE19-62706E023703}">
                      <ahyp:hlinkClr xmlns:ahyp="http://schemas.microsoft.com/office/drawing/2018/hyperlinkcolor" val="tx"/>
                    </a:ext>
                  </a:extLst>
                </a:hlinkClick>
              </a:rPr>
              <a:t>UNECE, 2012</a:t>
            </a:r>
            <a:endParaRPr lang="en-GB" sz="1200" dirty="0"/>
          </a:p>
        </p:txBody>
      </p:sp>
      <p:pic>
        <p:nvPicPr>
          <p:cNvPr id="8" name="Picture 2">
            <a:extLst>
              <a:ext uri="{FF2B5EF4-FFF2-40B4-BE49-F238E27FC236}">
                <a16:creationId xmlns:a16="http://schemas.microsoft.com/office/drawing/2014/main" id="{091E1D43-0304-1543-9212-742D2077D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436" y="1599053"/>
            <a:ext cx="9409045" cy="443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a:extLst>
              <a:ext uri="{FF2B5EF4-FFF2-40B4-BE49-F238E27FC236}">
                <a16:creationId xmlns:a16="http://schemas.microsoft.com/office/drawing/2014/main" id="{461C7D23-EC0C-784B-B507-652D7BDCA071}"/>
              </a:ext>
            </a:extLst>
          </p:cNvPr>
          <p:cNvCxnSpPr/>
          <p:nvPr/>
        </p:nvCxnSpPr>
        <p:spPr>
          <a:xfrm>
            <a:off x="6159109" y="2072408"/>
            <a:ext cx="288032" cy="1536171"/>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7E81EA08-A9FB-D544-BD9F-FBB47CC2ED49}"/>
              </a:ext>
            </a:extLst>
          </p:cNvPr>
          <p:cNvSpPr txBox="1"/>
          <p:nvPr/>
        </p:nvSpPr>
        <p:spPr>
          <a:xfrm>
            <a:off x="5746198" y="1604798"/>
            <a:ext cx="2195986" cy="461665"/>
          </a:xfrm>
          <a:prstGeom prst="rect">
            <a:avLst/>
          </a:prstGeom>
          <a:noFill/>
        </p:spPr>
        <p:txBody>
          <a:bodyPr wrap="none" rtlCol="0">
            <a:spAutoFit/>
          </a:bodyPr>
          <a:lstStyle/>
          <a:p>
            <a:r>
              <a:rPr lang="en-GB" sz="2400" dirty="0"/>
              <a:t>Structural effect</a:t>
            </a:r>
          </a:p>
        </p:txBody>
      </p:sp>
      <p:cxnSp>
        <p:nvCxnSpPr>
          <p:cNvPr id="11" name="Straight Arrow Connector 10">
            <a:extLst>
              <a:ext uri="{FF2B5EF4-FFF2-40B4-BE49-F238E27FC236}">
                <a16:creationId xmlns:a16="http://schemas.microsoft.com/office/drawing/2014/main" id="{C1BF30C5-96B1-E54F-B91F-D28D437FF43D}"/>
              </a:ext>
            </a:extLst>
          </p:cNvPr>
          <p:cNvCxnSpPr/>
          <p:nvPr/>
        </p:nvCxnSpPr>
        <p:spPr>
          <a:xfrm flipV="1">
            <a:off x="3887756" y="3717032"/>
            <a:ext cx="1441361" cy="1110317"/>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923A1FD7-5887-C043-A6BA-3EE6B908B9DF}"/>
              </a:ext>
            </a:extLst>
          </p:cNvPr>
          <p:cNvSpPr txBox="1"/>
          <p:nvPr/>
        </p:nvSpPr>
        <p:spPr>
          <a:xfrm>
            <a:off x="4751851" y="4101076"/>
            <a:ext cx="1896738" cy="461665"/>
          </a:xfrm>
          <a:prstGeom prst="rect">
            <a:avLst/>
          </a:prstGeom>
          <a:noFill/>
        </p:spPr>
        <p:txBody>
          <a:bodyPr wrap="none" rtlCol="0">
            <a:spAutoFit/>
          </a:bodyPr>
          <a:lstStyle/>
          <a:p>
            <a:r>
              <a:rPr lang="en-GB" sz="2400" dirty="0"/>
              <a:t>Income effect</a:t>
            </a:r>
          </a:p>
        </p:txBody>
      </p:sp>
      <p:sp>
        <p:nvSpPr>
          <p:cNvPr id="2" name="Title 3">
            <a:extLst>
              <a:ext uri="{FF2B5EF4-FFF2-40B4-BE49-F238E27FC236}">
                <a16:creationId xmlns:a16="http://schemas.microsoft.com/office/drawing/2014/main" id="{26D06E3A-895A-6841-31D5-11106BD7D414}"/>
              </a:ext>
            </a:extLst>
          </p:cNvPr>
          <p:cNvSpPr txBox="1">
            <a:spLocks/>
          </p:cNvSpPr>
          <p:nvPr/>
        </p:nvSpPr>
        <p:spPr>
          <a:xfrm>
            <a:off x="609600" y="404664"/>
            <a:ext cx="8942784" cy="936104"/>
          </a:xfrm>
          <a:prstGeom prst="rect">
            <a:avLst/>
          </a:prstGeom>
        </p:spPr>
        <p:txBody>
          <a:bodyPr vert="horz" lIns="91440" tIns="45720" rIns="91440" bIns="45720" rtlCol="0" anchor="b">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Car ownership per capita is </a:t>
            </a:r>
            <a:r>
              <a:rPr lang="en-GB" i="1" dirty="0"/>
              <a:t>partially </a:t>
            </a:r>
            <a:r>
              <a:rPr lang="en-GB" dirty="0"/>
              <a:t>explained by income</a:t>
            </a:r>
          </a:p>
        </p:txBody>
      </p:sp>
    </p:spTree>
    <p:extLst>
      <p:ext uri="{BB962C8B-B14F-4D97-AF65-F5344CB8AC3E}">
        <p14:creationId xmlns:p14="http://schemas.microsoft.com/office/powerpoint/2010/main" val="41632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38355EC8-5DA0-584C-A6EB-E0EE1E5D8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71" y="1508787"/>
            <a:ext cx="9121012" cy="466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a:extLst>
              <a:ext uri="{FF2B5EF4-FFF2-40B4-BE49-F238E27FC236}">
                <a16:creationId xmlns:a16="http://schemas.microsoft.com/office/drawing/2014/main" id="{BCD58781-341D-D541-A7AE-2501B400E5B9}"/>
              </a:ext>
            </a:extLst>
          </p:cNvPr>
          <p:cNvCxnSpPr>
            <a:cxnSpLocks/>
          </p:cNvCxnSpPr>
          <p:nvPr/>
        </p:nvCxnSpPr>
        <p:spPr>
          <a:xfrm>
            <a:off x="6784916" y="1732986"/>
            <a:ext cx="437593" cy="2710321"/>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23609B81-B786-D54D-9279-75C943AA48F2}"/>
              </a:ext>
            </a:extLst>
          </p:cNvPr>
          <p:cNvSpPr txBox="1"/>
          <p:nvPr/>
        </p:nvSpPr>
        <p:spPr>
          <a:xfrm>
            <a:off x="6870717" y="2321837"/>
            <a:ext cx="2195986" cy="461665"/>
          </a:xfrm>
          <a:prstGeom prst="rect">
            <a:avLst/>
          </a:prstGeom>
          <a:noFill/>
        </p:spPr>
        <p:txBody>
          <a:bodyPr wrap="none" rtlCol="0">
            <a:spAutoFit/>
          </a:bodyPr>
          <a:lstStyle/>
          <a:p>
            <a:r>
              <a:rPr lang="en-GB" sz="2400" dirty="0"/>
              <a:t>Structural effect</a:t>
            </a:r>
          </a:p>
        </p:txBody>
      </p:sp>
      <p:cxnSp>
        <p:nvCxnSpPr>
          <p:cNvPr id="29" name="Straight Arrow Connector 28">
            <a:extLst>
              <a:ext uri="{FF2B5EF4-FFF2-40B4-BE49-F238E27FC236}">
                <a16:creationId xmlns:a16="http://schemas.microsoft.com/office/drawing/2014/main" id="{1709B4AC-34F8-5B4C-9764-3F20619A2C56}"/>
              </a:ext>
            </a:extLst>
          </p:cNvPr>
          <p:cNvCxnSpPr/>
          <p:nvPr/>
        </p:nvCxnSpPr>
        <p:spPr>
          <a:xfrm flipV="1">
            <a:off x="1678309" y="3470811"/>
            <a:ext cx="1441361" cy="1110317"/>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5B755834-5583-D747-BE33-4A0B3946D824}"/>
              </a:ext>
            </a:extLst>
          </p:cNvPr>
          <p:cNvSpPr txBox="1"/>
          <p:nvPr/>
        </p:nvSpPr>
        <p:spPr>
          <a:xfrm>
            <a:off x="2558304" y="3772296"/>
            <a:ext cx="1896738" cy="461665"/>
          </a:xfrm>
          <a:prstGeom prst="rect">
            <a:avLst/>
          </a:prstGeom>
          <a:noFill/>
        </p:spPr>
        <p:txBody>
          <a:bodyPr wrap="none" rtlCol="0">
            <a:spAutoFit/>
          </a:bodyPr>
          <a:lstStyle/>
          <a:p>
            <a:r>
              <a:rPr lang="en-GB" sz="2400" dirty="0"/>
              <a:t>Income effect</a:t>
            </a:r>
          </a:p>
        </p:txBody>
      </p:sp>
      <p:sp>
        <p:nvSpPr>
          <p:cNvPr id="31" name="TextBox 30">
            <a:extLst>
              <a:ext uri="{FF2B5EF4-FFF2-40B4-BE49-F238E27FC236}">
                <a16:creationId xmlns:a16="http://schemas.microsoft.com/office/drawing/2014/main" id="{58B4286F-EDB8-B048-AA74-7B58CD69E132}"/>
              </a:ext>
            </a:extLst>
          </p:cNvPr>
          <p:cNvSpPr txBox="1"/>
          <p:nvPr/>
        </p:nvSpPr>
        <p:spPr>
          <a:xfrm>
            <a:off x="200722" y="6341331"/>
            <a:ext cx="7377196" cy="276999"/>
          </a:xfrm>
          <a:prstGeom prst="rect">
            <a:avLst/>
          </a:prstGeom>
          <a:noFill/>
        </p:spPr>
        <p:txBody>
          <a:bodyPr wrap="square" rtlCol="0">
            <a:spAutoFit/>
          </a:bodyPr>
          <a:lstStyle/>
          <a:p>
            <a:r>
              <a:rPr lang="en-GB" sz="1200" dirty="0"/>
              <a:t>Slide courtesy of Pierpaolo Cazzola (UC Davis) – data originally from </a:t>
            </a:r>
            <a:r>
              <a:rPr lang="en-US" sz="1200" dirty="0">
                <a:hlinkClick r:id="rId4">
                  <a:extLst>
                    <a:ext uri="{A12FA001-AC4F-418D-AE19-62706E023703}">
                      <ahyp:hlinkClr xmlns:ahyp="http://schemas.microsoft.com/office/drawing/2018/hyperlinkcolor" val="tx"/>
                    </a:ext>
                  </a:extLst>
                </a:hlinkClick>
              </a:rPr>
              <a:t>IEA, 2008</a:t>
            </a:r>
            <a:endParaRPr lang="en-GB" sz="1200" dirty="0"/>
          </a:p>
        </p:txBody>
      </p:sp>
      <p:sp>
        <p:nvSpPr>
          <p:cNvPr id="4" name="Title 3">
            <a:extLst>
              <a:ext uri="{FF2B5EF4-FFF2-40B4-BE49-F238E27FC236}">
                <a16:creationId xmlns:a16="http://schemas.microsoft.com/office/drawing/2014/main" id="{FC66F680-68EA-8909-7E9F-D83A96682446}"/>
              </a:ext>
            </a:extLst>
          </p:cNvPr>
          <p:cNvSpPr txBox="1">
            <a:spLocks/>
          </p:cNvSpPr>
          <p:nvPr/>
        </p:nvSpPr>
        <p:spPr>
          <a:xfrm>
            <a:off x="609600" y="404664"/>
            <a:ext cx="8942784" cy="936104"/>
          </a:xfrm>
          <a:prstGeom prst="rect">
            <a:avLst/>
          </a:prstGeom>
        </p:spPr>
        <p:txBody>
          <a:bodyPr vert="horz" lIns="91440" tIns="45720" rIns="91440" bIns="45720" rtlCol="0" anchor="b">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Structural effects of public transport usage play more of a role</a:t>
            </a:r>
          </a:p>
        </p:txBody>
      </p:sp>
    </p:spTree>
    <p:extLst>
      <p:ext uri="{BB962C8B-B14F-4D97-AF65-F5344CB8AC3E}">
        <p14:creationId xmlns:p14="http://schemas.microsoft.com/office/powerpoint/2010/main" val="3558246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7128-6DA3-C1AF-FE28-EC76D8AFB1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E8A186-4937-6E06-E954-D8E285A86EE8}"/>
              </a:ext>
            </a:extLst>
          </p:cNvPr>
          <p:cNvSpPr>
            <a:spLocks noGrp="1"/>
          </p:cNvSpPr>
          <p:nvPr>
            <p:ph type="ctrTitle"/>
          </p:nvPr>
        </p:nvSpPr>
        <p:spPr/>
        <p:txBody>
          <a:bodyPr/>
          <a:lstStyle/>
          <a:p>
            <a:r>
              <a:rPr lang="en-GB" dirty="0"/>
              <a:t>5. Transport planning and policy</a:t>
            </a:r>
          </a:p>
        </p:txBody>
      </p:sp>
      <p:sp>
        <p:nvSpPr>
          <p:cNvPr id="7" name="Subtitle 6">
            <a:extLst>
              <a:ext uri="{FF2B5EF4-FFF2-40B4-BE49-F238E27FC236}">
                <a16:creationId xmlns:a16="http://schemas.microsoft.com/office/drawing/2014/main" id="{49013508-6503-A6D9-589E-55CAF89D8BD3}"/>
              </a:ext>
            </a:extLst>
          </p:cNvPr>
          <p:cNvSpPr>
            <a:spLocks noGrp="1"/>
          </p:cNvSpPr>
          <p:nvPr>
            <p:ph type="subTitle" idx="1"/>
          </p:nvPr>
        </p:nvSpPr>
        <p:spPr/>
        <p:txBody>
          <a:bodyPr/>
          <a:lstStyle/>
          <a:p>
            <a:r>
              <a:rPr lang="en-GB" sz="2400" dirty="0"/>
              <a:t>Objective</a:t>
            </a:r>
            <a:r>
              <a:rPr lang="en-GB" dirty="0"/>
              <a:t>s, methods and progress</a:t>
            </a:r>
          </a:p>
        </p:txBody>
      </p:sp>
    </p:spTree>
    <p:extLst>
      <p:ext uri="{BB962C8B-B14F-4D97-AF65-F5344CB8AC3E}">
        <p14:creationId xmlns:p14="http://schemas.microsoft.com/office/powerpoint/2010/main" val="2373868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Transport as a (super) wicked problem…</a:t>
            </a:r>
          </a:p>
        </p:txBody>
      </p:sp>
      <p:sp>
        <p:nvSpPr>
          <p:cNvPr id="4" name="Text Placeholder 3"/>
          <p:cNvSpPr>
            <a:spLocks noGrp="1"/>
          </p:cNvSpPr>
          <p:nvPr>
            <p:ph type="body" idx="1"/>
          </p:nvPr>
        </p:nvSpPr>
        <p:spPr>
          <a:xfrm>
            <a:off x="839788" y="1468228"/>
            <a:ext cx="5157787" cy="823912"/>
          </a:xfrm>
        </p:spPr>
        <p:txBody>
          <a:bodyPr>
            <a:normAutofit/>
          </a:bodyPr>
          <a:lstStyle/>
          <a:p>
            <a:r>
              <a:rPr lang="en-GB" dirty="0"/>
              <a:t>Wicked problem</a:t>
            </a:r>
            <a:r>
              <a:rPr lang="en-GB" sz="3200" dirty="0"/>
              <a:t>	</a:t>
            </a:r>
          </a:p>
        </p:txBody>
      </p:sp>
      <p:sp>
        <p:nvSpPr>
          <p:cNvPr id="5" name="Content Placeholder 4"/>
          <p:cNvSpPr>
            <a:spLocks noGrp="1"/>
          </p:cNvSpPr>
          <p:nvPr>
            <p:ph sz="half" idx="2"/>
          </p:nvPr>
        </p:nvSpPr>
        <p:spPr>
          <a:xfrm>
            <a:off x="839788" y="2350424"/>
            <a:ext cx="5157787" cy="3684588"/>
          </a:xfrm>
        </p:spPr>
        <p:txBody>
          <a:bodyPr>
            <a:normAutofit fontScale="85000" lnSpcReduction="20000"/>
          </a:bodyPr>
          <a:lstStyle/>
          <a:p>
            <a:pPr marL="457200" indent="-457200">
              <a:buFont typeface="Arial" panose="020B0604020202020204" pitchFamily="34" charset="0"/>
              <a:buChar char="•"/>
            </a:pPr>
            <a:r>
              <a:rPr lang="en-GB" sz="3000" dirty="0"/>
              <a:t>Unique with no standardised solutions</a:t>
            </a:r>
          </a:p>
          <a:p>
            <a:pPr marL="457200" indent="-457200">
              <a:buFont typeface="Arial" panose="020B0604020202020204" pitchFamily="34" charset="0"/>
              <a:buChar char="•"/>
            </a:pPr>
            <a:r>
              <a:rPr lang="en-GB" sz="3000" dirty="0"/>
              <a:t>Persistent and insoluble with no definitive problem formulation</a:t>
            </a:r>
          </a:p>
          <a:p>
            <a:pPr marL="457200" indent="-457200">
              <a:buFont typeface="Arial" panose="020B0604020202020204" pitchFamily="34" charset="0"/>
              <a:buChar char="•"/>
            </a:pPr>
            <a:r>
              <a:rPr lang="en-GB" sz="3000" dirty="0"/>
              <a:t>Symptomatic of deeper problems</a:t>
            </a:r>
          </a:p>
          <a:p>
            <a:pPr marL="457200" indent="-457200">
              <a:buFont typeface="Arial" panose="020B0604020202020204" pitchFamily="34" charset="0"/>
              <a:buChar char="•"/>
            </a:pPr>
            <a:r>
              <a:rPr lang="en-GB" sz="3000" dirty="0"/>
              <a:t>Characterised by contradictions</a:t>
            </a:r>
          </a:p>
          <a:p>
            <a:pPr marL="457200" indent="-457200">
              <a:buFont typeface="Arial" panose="020B0604020202020204" pitchFamily="34" charset="0"/>
              <a:buChar char="•"/>
            </a:pPr>
            <a:r>
              <a:rPr lang="en-GB" sz="3000" dirty="0"/>
              <a:t>Redistributive implications for entrenched interests</a:t>
            </a:r>
          </a:p>
          <a:p>
            <a:pPr marL="0" indent="0">
              <a:buNone/>
            </a:pPr>
            <a:endParaRPr lang="en-GB" dirty="0"/>
          </a:p>
        </p:txBody>
      </p:sp>
      <p:sp>
        <p:nvSpPr>
          <p:cNvPr id="6" name="Text Placeholder 5"/>
          <p:cNvSpPr>
            <a:spLocks noGrp="1"/>
          </p:cNvSpPr>
          <p:nvPr>
            <p:ph type="body" sz="quarter" idx="3"/>
          </p:nvPr>
        </p:nvSpPr>
        <p:spPr>
          <a:xfrm>
            <a:off x="6172200" y="1468228"/>
            <a:ext cx="5183188" cy="823912"/>
          </a:xfrm>
        </p:spPr>
        <p:txBody>
          <a:bodyPr>
            <a:normAutofit/>
          </a:bodyPr>
          <a:lstStyle/>
          <a:p>
            <a:r>
              <a:rPr lang="en-GB" dirty="0"/>
              <a:t>Super-wicked problem</a:t>
            </a:r>
          </a:p>
        </p:txBody>
      </p:sp>
      <p:sp>
        <p:nvSpPr>
          <p:cNvPr id="7" name="Content Placeholder 6"/>
          <p:cNvSpPr>
            <a:spLocks noGrp="1"/>
          </p:cNvSpPr>
          <p:nvPr>
            <p:ph sz="quarter" idx="4"/>
          </p:nvPr>
        </p:nvSpPr>
        <p:spPr>
          <a:xfrm>
            <a:off x="6172200" y="2350424"/>
            <a:ext cx="5183188" cy="3684588"/>
          </a:xfrm>
        </p:spPr>
        <p:txBody>
          <a:bodyPr>
            <a:normAutofit fontScale="85000" lnSpcReduction="20000"/>
          </a:bodyPr>
          <a:lstStyle/>
          <a:p>
            <a:pPr marL="457200" indent="-457200">
              <a:buFont typeface="Arial" panose="020B0604020202020204" pitchFamily="34" charset="0"/>
              <a:buChar char="•"/>
            </a:pPr>
            <a:r>
              <a:rPr lang="en-GB" sz="3000" dirty="0"/>
              <a:t>Time is running out</a:t>
            </a:r>
          </a:p>
          <a:p>
            <a:pPr marL="457200" indent="-457200">
              <a:buFont typeface="Arial" panose="020B0604020202020204" pitchFamily="34" charset="0"/>
              <a:buChar char="•"/>
            </a:pPr>
            <a:r>
              <a:rPr lang="en-GB" sz="3000" dirty="0"/>
              <a:t>Those seeking to end the problem are also causing it</a:t>
            </a:r>
          </a:p>
          <a:p>
            <a:pPr marL="457200" indent="-457200">
              <a:buFont typeface="Arial" panose="020B0604020202020204" pitchFamily="34" charset="0"/>
              <a:buChar char="•"/>
            </a:pPr>
            <a:r>
              <a:rPr lang="en-GB" sz="3000" dirty="0"/>
              <a:t>No central authority</a:t>
            </a:r>
          </a:p>
          <a:p>
            <a:pPr marL="457200" indent="-457200">
              <a:buFont typeface="Arial" panose="020B0604020202020204" pitchFamily="34" charset="0"/>
              <a:buChar char="•"/>
            </a:pPr>
            <a:r>
              <a:rPr lang="en-GB" sz="3000" dirty="0"/>
              <a:t>Policies discount the future irrationally</a:t>
            </a:r>
          </a:p>
          <a:p>
            <a:endParaRPr lang="en-GB" dirty="0"/>
          </a:p>
        </p:txBody>
      </p:sp>
      <p:sp>
        <p:nvSpPr>
          <p:cNvPr id="9" name="Rectangle 8"/>
          <p:cNvSpPr/>
          <p:nvPr/>
        </p:nvSpPr>
        <p:spPr>
          <a:xfrm>
            <a:off x="268288" y="6287313"/>
            <a:ext cx="468528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Rittel</a:t>
            </a:r>
            <a:r>
              <a:rPr kumimoji="0" lang="en-GB"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&amp; Webber (1973), Rayner (2006)  and Levin et al. (2012)</a:t>
            </a:r>
          </a:p>
        </p:txBody>
      </p:sp>
    </p:spTree>
    <p:extLst>
      <p:ext uri="{BB962C8B-B14F-4D97-AF65-F5344CB8AC3E}">
        <p14:creationId xmlns:p14="http://schemas.microsoft.com/office/powerpoint/2010/main" val="200653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01BF0D-2B91-41D6-BC08-F031C030AFFE}"/>
              </a:ext>
            </a:extLst>
          </p:cNvPr>
          <p:cNvSpPr>
            <a:spLocks noGrp="1"/>
          </p:cNvSpPr>
          <p:nvPr>
            <p:ph type="title"/>
          </p:nvPr>
        </p:nvSpPr>
        <p:spPr/>
        <p:txBody>
          <a:bodyPr/>
          <a:lstStyle/>
          <a:p>
            <a:r>
              <a:rPr lang="en-GB" dirty="0"/>
              <a:t>Transport planning &amp; policy </a:t>
            </a:r>
          </a:p>
        </p:txBody>
      </p:sp>
      <p:pic>
        <p:nvPicPr>
          <p:cNvPr id="2050" name="Picture 2" descr="https://i0.wp.com/transportgeography.org/wp-content/uploads/time_horizon_structure_transport_planning.png?resize=900%2C282&amp;ssl=1">
            <a:extLst>
              <a:ext uri="{FF2B5EF4-FFF2-40B4-BE49-F238E27FC236}">
                <a16:creationId xmlns:a16="http://schemas.microsoft.com/office/drawing/2014/main" id="{253B554D-4774-467F-8D26-8D514C943C9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69931" y="2420888"/>
            <a:ext cx="9652138" cy="3024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65F57C-CBE0-4249-8445-35F7D1C0BAB9}"/>
              </a:ext>
            </a:extLst>
          </p:cNvPr>
          <p:cNvSpPr txBox="1"/>
          <p:nvPr/>
        </p:nvSpPr>
        <p:spPr>
          <a:xfrm>
            <a:off x="350740" y="1478440"/>
            <a:ext cx="3384376" cy="738664"/>
          </a:xfrm>
          <a:prstGeom prst="rect">
            <a:avLst/>
          </a:prstGeom>
          <a:noFill/>
          <a:ln>
            <a:solidFill>
              <a:schemeClr val="tx1"/>
            </a:solidFill>
          </a:ln>
        </p:spPr>
        <p:txBody>
          <a:bodyPr wrap="square" rtlCol="0">
            <a:spAutoFit/>
          </a:bodyPr>
          <a:lstStyle/>
          <a:p>
            <a:r>
              <a:rPr lang="en-GB" i="1" u="sng" dirty="0"/>
              <a:t>Strategic goals set by government</a:t>
            </a:r>
          </a:p>
          <a:p>
            <a:pPr marL="285750" indent="-285750">
              <a:buFont typeface="Arial" panose="020B0604020202020204" pitchFamily="34" charset="0"/>
              <a:buChar char="•"/>
            </a:pPr>
            <a:r>
              <a:rPr lang="en-GB" dirty="0">
                <a:solidFill>
                  <a:srgbClr val="00B050"/>
                </a:solidFill>
              </a:rPr>
              <a:t>Long-term strategies</a:t>
            </a:r>
          </a:p>
          <a:p>
            <a:pPr marL="285750" indent="-285750">
              <a:buFont typeface="Arial" panose="020B0604020202020204" pitchFamily="34" charset="0"/>
              <a:buChar char="•"/>
            </a:pPr>
            <a:r>
              <a:rPr lang="en-GB" dirty="0">
                <a:solidFill>
                  <a:srgbClr val="FF0000"/>
                </a:solidFill>
              </a:rPr>
              <a:t>Potential conflicts</a:t>
            </a:r>
          </a:p>
        </p:txBody>
      </p:sp>
      <p:cxnSp>
        <p:nvCxnSpPr>
          <p:cNvPr id="9" name="Straight Connector 8">
            <a:extLst>
              <a:ext uri="{FF2B5EF4-FFF2-40B4-BE49-F238E27FC236}">
                <a16:creationId xmlns:a16="http://schemas.microsoft.com/office/drawing/2014/main" id="{48BCC39C-83BD-4B34-BE69-AE3ADDE4AB65}"/>
              </a:ext>
            </a:extLst>
          </p:cNvPr>
          <p:cNvCxnSpPr>
            <a:cxnSpLocks/>
            <a:stCxn id="7" idx="2"/>
          </p:cNvCxnSpPr>
          <p:nvPr/>
        </p:nvCxnSpPr>
        <p:spPr>
          <a:xfrm flipH="1">
            <a:off x="1981200" y="2217104"/>
            <a:ext cx="61728" cy="108012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F67288B-EAAC-422B-90C8-4270FB70D36C}"/>
              </a:ext>
            </a:extLst>
          </p:cNvPr>
          <p:cNvSpPr txBox="1"/>
          <p:nvPr/>
        </p:nvSpPr>
        <p:spPr>
          <a:xfrm>
            <a:off x="250999" y="5602014"/>
            <a:ext cx="4203104" cy="738664"/>
          </a:xfrm>
          <a:prstGeom prst="rect">
            <a:avLst/>
          </a:prstGeom>
          <a:noFill/>
          <a:ln>
            <a:solidFill>
              <a:schemeClr val="tx1"/>
            </a:solidFill>
          </a:ln>
        </p:spPr>
        <p:txBody>
          <a:bodyPr wrap="square" rtlCol="0">
            <a:spAutoFit/>
          </a:bodyPr>
          <a:lstStyle/>
          <a:p>
            <a:r>
              <a:rPr lang="en-GB" i="1" u="sng" dirty="0"/>
              <a:t>Strategic goals elicited from stakeholders</a:t>
            </a:r>
          </a:p>
          <a:p>
            <a:pPr marL="285750" indent="-285750">
              <a:buFont typeface="Arial" panose="020B0604020202020204" pitchFamily="34" charset="0"/>
              <a:buChar char="•"/>
            </a:pPr>
            <a:r>
              <a:rPr lang="en-GB" dirty="0">
                <a:solidFill>
                  <a:srgbClr val="00B050"/>
                </a:solidFill>
              </a:rPr>
              <a:t>Buy-in from the beginning</a:t>
            </a:r>
          </a:p>
          <a:p>
            <a:pPr marL="285750" indent="-285750">
              <a:buFont typeface="Arial" panose="020B0604020202020204" pitchFamily="34" charset="0"/>
              <a:buChar char="•"/>
            </a:pPr>
            <a:r>
              <a:rPr lang="en-GB" dirty="0">
                <a:solidFill>
                  <a:srgbClr val="FF0000"/>
                </a:solidFill>
              </a:rPr>
              <a:t>Lobbyists/opportunists </a:t>
            </a:r>
            <a:r>
              <a:rPr lang="en-GB" dirty="0">
                <a:solidFill>
                  <a:srgbClr val="FF0000"/>
                </a:solidFill>
                <a:sym typeface="Wingdings" panose="05000000000000000000" pitchFamily="2" charset="2"/>
              </a:rPr>
              <a:t>may limit vision</a:t>
            </a:r>
          </a:p>
        </p:txBody>
      </p:sp>
      <p:cxnSp>
        <p:nvCxnSpPr>
          <p:cNvPr id="12" name="Straight Connector 11">
            <a:extLst>
              <a:ext uri="{FF2B5EF4-FFF2-40B4-BE49-F238E27FC236}">
                <a16:creationId xmlns:a16="http://schemas.microsoft.com/office/drawing/2014/main" id="{81BAE6B2-FD96-423C-A87C-F2D9F66F565E}"/>
              </a:ext>
            </a:extLst>
          </p:cNvPr>
          <p:cNvCxnSpPr>
            <a:cxnSpLocks/>
            <a:endCxn id="11" idx="0"/>
          </p:cNvCxnSpPr>
          <p:nvPr/>
        </p:nvCxnSpPr>
        <p:spPr>
          <a:xfrm>
            <a:off x="2149847" y="5005236"/>
            <a:ext cx="202704" cy="596778"/>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BDB23900-C60A-8E39-D988-E512091E81CC}"/>
              </a:ext>
            </a:extLst>
          </p:cNvPr>
          <p:cNvSpPr txBox="1"/>
          <p:nvPr/>
        </p:nvSpPr>
        <p:spPr>
          <a:xfrm>
            <a:off x="4751863" y="5397540"/>
            <a:ext cx="6363382" cy="261610"/>
          </a:xfrm>
          <a:prstGeom prst="rect">
            <a:avLst/>
          </a:prstGeom>
          <a:noFill/>
        </p:spPr>
        <p:txBody>
          <a:bodyPr wrap="square" rtlCol="0">
            <a:spAutoFit/>
          </a:bodyPr>
          <a:lstStyle/>
          <a:p>
            <a:r>
              <a:rPr lang="en-GB" sz="1100" dirty="0"/>
              <a:t>Rodrigue, J. P. (2020). The Geography of Transport Systems (Fifth Edition). New York: Routledge. </a:t>
            </a:r>
          </a:p>
        </p:txBody>
      </p:sp>
      <p:pic>
        <p:nvPicPr>
          <p:cNvPr id="4098" name="Picture 2" descr="Best Practices: How Oslo Reached Vision Zero (And How Your City Can, Too!)  — Streetsblog USA">
            <a:extLst>
              <a:ext uri="{FF2B5EF4-FFF2-40B4-BE49-F238E27FC236}">
                <a16:creationId xmlns:a16="http://schemas.microsoft.com/office/drawing/2014/main" id="{75AFA35A-6FD5-A211-83E9-A2DBAA3483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525" y="1306425"/>
            <a:ext cx="1019556" cy="10948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South City Way: A slice of Copenhagen in Govanhill? — Greater Govanhill">
            <a:extLst>
              <a:ext uri="{FF2B5EF4-FFF2-40B4-BE49-F238E27FC236}">
                <a16:creationId xmlns:a16="http://schemas.microsoft.com/office/drawing/2014/main" id="{7D80696D-74C4-572D-E007-752006107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6508" y="395715"/>
            <a:ext cx="1491630" cy="19888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yclists and pedestrians should be given priority at roadworks – even if it  delays motorists and takes up road space, says roadworks commissioner;  Autumn leaf-covered cycle lane or gravel route?; Reclaim the">
            <a:extLst>
              <a:ext uri="{FF2B5EF4-FFF2-40B4-BE49-F238E27FC236}">
                <a16:creationId xmlns:a16="http://schemas.microsoft.com/office/drawing/2014/main" id="{81A9133E-84D6-9BD4-1BDF-6D9F6AA277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7488" y="764337"/>
            <a:ext cx="1865965" cy="162021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C859AC14-AE79-A0C6-CBFD-3AED137D68E9}"/>
              </a:ext>
            </a:extLst>
          </p:cNvPr>
          <p:cNvCxnSpPr>
            <a:cxnSpLocks/>
            <a:stCxn id="4098" idx="3"/>
          </p:cNvCxnSpPr>
          <p:nvPr/>
        </p:nvCxnSpPr>
        <p:spPr>
          <a:xfrm>
            <a:off x="5601081" y="1853838"/>
            <a:ext cx="9898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3DB4FF-7D3D-FFC0-738E-64A46B3DF88F}"/>
              </a:ext>
            </a:extLst>
          </p:cNvPr>
          <p:cNvCxnSpPr>
            <a:cxnSpLocks/>
          </p:cNvCxnSpPr>
          <p:nvPr/>
        </p:nvCxnSpPr>
        <p:spPr>
          <a:xfrm>
            <a:off x="8118138" y="1757545"/>
            <a:ext cx="5193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96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450DE-1283-B9A4-8FB3-344853FD7799}"/>
              </a:ext>
            </a:extLst>
          </p:cNvPr>
          <p:cNvSpPr>
            <a:spLocks noGrp="1"/>
          </p:cNvSpPr>
          <p:nvPr>
            <p:ph type="title"/>
          </p:nvPr>
        </p:nvSpPr>
        <p:spPr>
          <a:xfrm>
            <a:off x="609600" y="404664"/>
            <a:ext cx="9950896" cy="936104"/>
          </a:xfrm>
        </p:spPr>
        <p:txBody>
          <a:bodyPr/>
          <a:lstStyle/>
          <a:p>
            <a:r>
              <a:rPr lang="en-GB" sz="3600" dirty="0"/>
              <a:t>Traditional (urban) transport planning</a:t>
            </a:r>
          </a:p>
        </p:txBody>
      </p:sp>
      <p:sp>
        <p:nvSpPr>
          <p:cNvPr id="4" name="Content Placeholder 3">
            <a:extLst>
              <a:ext uri="{FF2B5EF4-FFF2-40B4-BE49-F238E27FC236}">
                <a16:creationId xmlns:a16="http://schemas.microsoft.com/office/drawing/2014/main" id="{110050F4-DFF7-4F3E-AC07-343E42A54481}"/>
              </a:ext>
            </a:extLst>
          </p:cNvPr>
          <p:cNvSpPr>
            <a:spLocks noGrp="1"/>
          </p:cNvSpPr>
          <p:nvPr>
            <p:ph sz="half" idx="1"/>
          </p:nvPr>
        </p:nvSpPr>
        <p:spPr/>
        <p:txBody>
          <a:bodyPr>
            <a:normAutofit/>
          </a:bodyPr>
          <a:lstStyle/>
          <a:p>
            <a:r>
              <a:rPr lang="en-GB" dirty="0"/>
              <a:t>Transport planning since ~1940s has largely relied on mathematical modelling</a:t>
            </a:r>
          </a:p>
          <a:p>
            <a:pPr lvl="1"/>
            <a:r>
              <a:rPr lang="en-GB" dirty="0"/>
              <a:t>These tend to </a:t>
            </a:r>
            <a:r>
              <a:rPr lang="en-GB" i="1" dirty="0"/>
              <a:t>predict</a:t>
            </a:r>
            <a:r>
              <a:rPr lang="en-GB" dirty="0"/>
              <a:t> traffic growth in line with historical projections</a:t>
            </a:r>
          </a:p>
          <a:p>
            <a:pPr lvl="1"/>
            <a:r>
              <a:rPr lang="en-GB" dirty="0"/>
              <a:t>They ‘tell’ planners to </a:t>
            </a:r>
            <a:r>
              <a:rPr lang="en-GB" i="1" dirty="0"/>
              <a:t>provide </a:t>
            </a:r>
            <a:r>
              <a:rPr lang="en-GB" dirty="0"/>
              <a:t>more road space</a:t>
            </a:r>
          </a:p>
          <a:p>
            <a:pPr lvl="1"/>
            <a:endParaRPr lang="en-GB" dirty="0"/>
          </a:p>
          <a:p>
            <a:r>
              <a:rPr lang="en-GB" dirty="0"/>
              <a:t>= </a:t>
            </a:r>
            <a:r>
              <a:rPr lang="en-GB" i="1" dirty="0"/>
              <a:t>‘predict and provide’</a:t>
            </a:r>
          </a:p>
          <a:p>
            <a:endParaRPr lang="en-GB" i="1" dirty="0"/>
          </a:p>
          <a:p>
            <a:endParaRPr lang="en-GB" i="1" dirty="0"/>
          </a:p>
          <a:p>
            <a:endParaRPr lang="en-GB" b="1" dirty="0"/>
          </a:p>
          <a:p>
            <a:endParaRPr lang="en-GB" dirty="0"/>
          </a:p>
        </p:txBody>
      </p:sp>
      <p:pic>
        <p:nvPicPr>
          <p:cNvPr id="1026" name="Picture 2" descr="Four Stages Transportation / Land Use Model | The Geography of Transport  Systems">
            <a:extLst>
              <a:ext uri="{FF2B5EF4-FFF2-40B4-BE49-F238E27FC236}">
                <a16:creationId xmlns:a16="http://schemas.microsoft.com/office/drawing/2014/main" id="{FCA5FA42-0D18-4FAC-B91D-22133CB8CED0}"/>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2776387"/>
            <a:ext cx="5384800" cy="24180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BBF9A1-EE1B-4D44-8E83-81C144AAC960}"/>
              </a:ext>
            </a:extLst>
          </p:cNvPr>
          <p:cNvSpPr txBox="1"/>
          <p:nvPr/>
        </p:nvSpPr>
        <p:spPr>
          <a:xfrm>
            <a:off x="6477732" y="2132856"/>
            <a:ext cx="4824536" cy="461665"/>
          </a:xfrm>
          <a:prstGeom prst="rect">
            <a:avLst/>
          </a:prstGeom>
          <a:noFill/>
        </p:spPr>
        <p:txBody>
          <a:bodyPr wrap="square" rtlCol="0">
            <a:spAutoFit/>
          </a:bodyPr>
          <a:lstStyle/>
          <a:p>
            <a:r>
              <a:rPr lang="en-GB" sz="2400" dirty="0"/>
              <a:t>4 step transport demand model</a:t>
            </a:r>
            <a:endParaRPr lang="en-GB" dirty="0"/>
          </a:p>
        </p:txBody>
      </p:sp>
      <p:sp>
        <p:nvSpPr>
          <p:cNvPr id="2" name="TextBox 1">
            <a:extLst>
              <a:ext uri="{FF2B5EF4-FFF2-40B4-BE49-F238E27FC236}">
                <a16:creationId xmlns:a16="http://schemas.microsoft.com/office/drawing/2014/main" id="{00FEDAC8-7A9E-597D-3A14-86D64228CD83}"/>
              </a:ext>
            </a:extLst>
          </p:cNvPr>
          <p:cNvSpPr txBox="1"/>
          <p:nvPr/>
        </p:nvSpPr>
        <p:spPr>
          <a:xfrm>
            <a:off x="5296043" y="6322531"/>
            <a:ext cx="6363382" cy="261610"/>
          </a:xfrm>
          <a:prstGeom prst="rect">
            <a:avLst/>
          </a:prstGeom>
          <a:noFill/>
        </p:spPr>
        <p:txBody>
          <a:bodyPr wrap="square" rtlCol="0">
            <a:spAutoFit/>
          </a:bodyPr>
          <a:lstStyle/>
          <a:p>
            <a:r>
              <a:rPr lang="en-GB" sz="1100" dirty="0"/>
              <a:t>Rodrigue, J. P. (2020). The Geography of Transport Systems (Fifth Edition). New York: Routledge. </a:t>
            </a:r>
          </a:p>
        </p:txBody>
      </p:sp>
    </p:spTree>
    <p:extLst>
      <p:ext uri="{BB962C8B-B14F-4D97-AF65-F5344CB8AC3E}">
        <p14:creationId xmlns:p14="http://schemas.microsoft.com/office/powerpoint/2010/main" val="145758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1. Mobility and accessibility</a:t>
            </a:r>
          </a:p>
        </p:txBody>
      </p:sp>
      <p:sp>
        <p:nvSpPr>
          <p:cNvPr id="7" name="Subtitle 6">
            <a:extLst>
              <a:ext uri="{FF2B5EF4-FFF2-40B4-BE49-F238E27FC236}">
                <a16:creationId xmlns:a16="http://schemas.microsoft.com/office/drawing/2014/main" id="{44D682C5-DF4E-D57D-02D5-56700576EF91}"/>
              </a:ext>
            </a:extLst>
          </p:cNvPr>
          <p:cNvSpPr>
            <a:spLocks noGrp="1"/>
          </p:cNvSpPr>
          <p:nvPr>
            <p:ph type="subTitle" idx="1"/>
          </p:nvPr>
        </p:nvSpPr>
        <p:spPr/>
        <p:txBody>
          <a:bodyPr/>
          <a:lstStyle/>
          <a:p>
            <a:r>
              <a:rPr lang="en-GB" sz="2400" dirty="0"/>
              <a:t>Key concepts</a:t>
            </a:r>
            <a:endParaRPr lang="en-GB" dirty="0"/>
          </a:p>
        </p:txBody>
      </p:sp>
    </p:spTree>
    <p:extLst>
      <p:ext uri="{BB962C8B-B14F-4D97-AF65-F5344CB8AC3E}">
        <p14:creationId xmlns:p14="http://schemas.microsoft.com/office/powerpoint/2010/main" val="4049441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AFF79-6792-87A5-14DE-D1919D05F169}"/>
              </a:ext>
            </a:extLst>
          </p:cNvPr>
          <p:cNvPicPr>
            <a:picLocks noChangeAspect="1"/>
          </p:cNvPicPr>
          <p:nvPr/>
        </p:nvPicPr>
        <p:blipFill>
          <a:blip r:embed="rId3"/>
          <a:stretch>
            <a:fillRect/>
          </a:stretch>
        </p:blipFill>
        <p:spPr>
          <a:xfrm>
            <a:off x="4994150" y="273859"/>
            <a:ext cx="6682318" cy="6161181"/>
          </a:xfrm>
          <a:prstGeom prst="rect">
            <a:avLst/>
          </a:prstGeom>
        </p:spPr>
      </p:pic>
      <p:sp>
        <p:nvSpPr>
          <p:cNvPr id="4" name="TextBox 3">
            <a:extLst>
              <a:ext uri="{FF2B5EF4-FFF2-40B4-BE49-F238E27FC236}">
                <a16:creationId xmlns:a16="http://schemas.microsoft.com/office/drawing/2014/main" id="{A717F6E1-9A40-0FC1-B8C8-2D91373880D5}"/>
              </a:ext>
            </a:extLst>
          </p:cNvPr>
          <p:cNvSpPr txBox="1"/>
          <p:nvPr/>
        </p:nvSpPr>
        <p:spPr>
          <a:xfrm>
            <a:off x="10665025" y="6322531"/>
            <a:ext cx="994399" cy="261610"/>
          </a:xfrm>
          <a:prstGeom prst="rect">
            <a:avLst/>
          </a:prstGeom>
          <a:noFill/>
        </p:spPr>
        <p:txBody>
          <a:bodyPr wrap="square" rtlCol="0">
            <a:spAutoFit/>
          </a:bodyPr>
          <a:lstStyle/>
          <a:p>
            <a:r>
              <a:rPr lang="en-GB" sz="1100" dirty="0"/>
              <a:t>TUMI</a:t>
            </a:r>
          </a:p>
        </p:txBody>
      </p:sp>
      <p:sp>
        <p:nvSpPr>
          <p:cNvPr id="2" name="Title 2">
            <a:extLst>
              <a:ext uri="{FF2B5EF4-FFF2-40B4-BE49-F238E27FC236}">
                <a16:creationId xmlns:a16="http://schemas.microsoft.com/office/drawing/2014/main" id="{D3D25D4A-D75E-DFA3-2621-63BDB0892983}"/>
              </a:ext>
            </a:extLst>
          </p:cNvPr>
          <p:cNvSpPr>
            <a:spLocks noGrp="1"/>
          </p:cNvSpPr>
          <p:nvPr>
            <p:ph type="title"/>
          </p:nvPr>
        </p:nvSpPr>
        <p:spPr>
          <a:xfrm>
            <a:off x="609600" y="404664"/>
            <a:ext cx="9950896" cy="936104"/>
          </a:xfrm>
        </p:spPr>
        <p:txBody>
          <a:bodyPr/>
          <a:lstStyle/>
          <a:p>
            <a:r>
              <a:rPr lang="en-GB" sz="3600" dirty="0"/>
              <a:t>The problem</a:t>
            </a:r>
          </a:p>
        </p:txBody>
      </p:sp>
      <p:sp>
        <p:nvSpPr>
          <p:cNvPr id="5" name="Content Placeholder 3">
            <a:extLst>
              <a:ext uri="{FF2B5EF4-FFF2-40B4-BE49-F238E27FC236}">
                <a16:creationId xmlns:a16="http://schemas.microsoft.com/office/drawing/2014/main" id="{E0FF105E-181F-5AA0-2ED5-A8E6C906FEA5}"/>
              </a:ext>
            </a:extLst>
          </p:cNvPr>
          <p:cNvSpPr>
            <a:spLocks noGrp="1"/>
          </p:cNvSpPr>
          <p:nvPr>
            <p:ph sz="half" idx="1"/>
          </p:nvPr>
        </p:nvSpPr>
        <p:spPr>
          <a:xfrm>
            <a:off x="609600" y="1844825"/>
            <a:ext cx="4367506" cy="4281340"/>
          </a:xfrm>
        </p:spPr>
        <p:txBody>
          <a:bodyPr>
            <a:normAutofit/>
          </a:bodyPr>
          <a:lstStyle/>
          <a:p>
            <a:pPr marL="457200" indent="-457200">
              <a:buFont typeface="Arial" panose="020B0604020202020204" pitchFamily="34" charset="0"/>
              <a:buChar char="•"/>
            </a:pPr>
            <a:r>
              <a:rPr lang="en-GB" sz="2400" dirty="0"/>
              <a:t>Traditional transport planning </a:t>
            </a:r>
            <a:r>
              <a:rPr lang="en-GB" sz="2400" i="1" dirty="0"/>
              <a:t>forecasts</a:t>
            </a:r>
            <a:r>
              <a:rPr lang="en-GB" sz="2400" dirty="0"/>
              <a:t> a most likely mobility future</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It tends to </a:t>
            </a:r>
            <a:r>
              <a:rPr lang="en-GB" sz="2400" b="1" dirty="0"/>
              <a:t>replicate and reinforce</a:t>
            </a:r>
            <a:r>
              <a:rPr lang="en-GB" sz="2400" dirty="0"/>
              <a:t> the status quo (build more roads for cars)</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It fails to acknowledge that </a:t>
            </a:r>
            <a:r>
              <a:rPr lang="en-GB" sz="2400" b="1" dirty="0"/>
              <a:t>supply affects demand</a:t>
            </a:r>
            <a:endParaRPr lang="en-GB" sz="2000" b="1" dirty="0"/>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1400" dirty="0"/>
          </a:p>
          <a:p>
            <a:endParaRPr lang="en-GB" i="1" dirty="0"/>
          </a:p>
          <a:p>
            <a:endParaRPr lang="en-GB" b="1" dirty="0"/>
          </a:p>
          <a:p>
            <a:endParaRPr lang="en-GB" dirty="0"/>
          </a:p>
        </p:txBody>
      </p:sp>
      <p:sp>
        <p:nvSpPr>
          <p:cNvPr id="8" name="TextBox 7">
            <a:extLst>
              <a:ext uri="{FF2B5EF4-FFF2-40B4-BE49-F238E27FC236}">
                <a16:creationId xmlns:a16="http://schemas.microsoft.com/office/drawing/2014/main" id="{D5C3D83A-B507-9293-4FFB-19B6DCA267D7}"/>
              </a:ext>
            </a:extLst>
          </p:cNvPr>
          <p:cNvSpPr txBox="1"/>
          <p:nvPr/>
        </p:nvSpPr>
        <p:spPr>
          <a:xfrm>
            <a:off x="192916" y="6245587"/>
            <a:ext cx="5837664" cy="338554"/>
          </a:xfrm>
          <a:prstGeom prst="rect">
            <a:avLst/>
          </a:prstGeom>
          <a:noFill/>
        </p:spPr>
        <p:txBody>
          <a:bodyPr wrap="square">
            <a:spAutoFit/>
          </a:bodyPr>
          <a:lstStyle/>
          <a:p>
            <a:r>
              <a:rPr lang="en-GB" sz="800" b="0" i="0" u="none" strike="noStrike" baseline="0" dirty="0">
                <a:solidFill>
                  <a:srgbClr val="000000"/>
                </a:solidFill>
                <a:latin typeface="+mj-lt"/>
              </a:rPr>
              <a:t>Lyons, G. and Davidson, C. (2016). Guidance for transport planning and policymaking in the face of an uncertain future. Transportation Research Part A: Policy and Practice, 88, 104-116. http://dx.doi.org/10.1016/j.tra.2016.03.012 </a:t>
            </a:r>
            <a:endParaRPr lang="en-GB" sz="800" dirty="0">
              <a:latin typeface="+mj-lt"/>
            </a:endParaRPr>
          </a:p>
        </p:txBody>
      </p:sp>
    </p:spTree>
    <p:extLst>
      <p:ext uri="{BB962C8B-B14F-4D97-AF65-F5344CB8AC3E}">
        <p14:creationId xmlns:p14="http://schemas.microsoft.com/office/powerpoint/2010/main" val="1323774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673D-6B5B-E52A-A91A-EF348ADBDDD5}"/>
              </a:ext>
            </a:extLst>
          </p:cNvPr>
          <p:cNvSpPr>
            <a:spLocks noGrp="1"/>
          </p:cNvSpPr>
          <p:nvPr>
            <p:ph type="title"/>
          </p:nvPr>
        </p:nvSpPr>
        <p:spPr/>
        <p:txBody>
          <a:bodyPr/>
          <a:lstStyle/>
          <a:p>
            <a:r>
              <a:rPr lang="en-GB" dirty="0"/>
              <a:t>Supply affects demand</a:t>
            </a:r>
          </a:p>
        </p:txBody>
      </p:sp>
      <p:sp>
        <p:nvSpPr>
          <p:cNvPr id="3" name="Content Placeholder 2">
            <a:extLst>
              <a:ext uri="{FF2B5EF4-FFF2-40B4-BE49-F238E27FC236}">
                <a16:creationId xmlns:a16="http://schemas.microsoft.com/office/drawing/2014/main" id="{A05B47E1-FB3A-EB9A-B7BF-ABAC6051EB8F}"/>
              </a:ext>
            </a:extLst>
          </p:cNvPr>
          <p:cNvSpPr>
            <a:spLocks noGrp="1"/>
          </p:cNvSpPr>
          <p:nvPr>
            <p:ph sz="half" idx="1"/>
          </p:nvPr>
        </p:nvSpPr>
        <p:spPr>
          <a:xfrm>
            <a:off x="609600" y="1844825"/>
            <a:ext cx="6228328" cy="4281340"/>
          </a:xfrm>
        </p:spPr>
        <p:txBody>
          <a:bodyPr/>
          <a:lstStyle/>
          <a:p>
            <a:pPr marL="457200" indent="-457200">
              <a:buFont typeface="Arial" panose="020B0604020202020204" pitchFamily="34" charset="0"/>
              <a:buChar char="•"/>
            </a:pPr>
            <a:r>
              <a:rPr lang="en-GB" dirty="0"/>
              <a:t>Beyond serving society, transport infrastructure shapes society</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What are the opportunities for social and economic activity in a digitally connected society?</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What kind of transport system do we </a:t>
            </a:r>
            <a:r>
              <a:rPr lang="en-GB" i="1" dirty="0"/>
              <a:t>actually want</a:t>
            </a:r>
            <a:r>
              <a:rPr lang="en-GB" dirty="0"/>
              <a:t>?</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pic>
        <p:nvPicPr>
          <p:cNvPr id="5" name="Picture 2" descr="L.A. Freeways Ranked From Mildly Soul-Sucking to Totally Unbearable Los  Angeles Magazine">
            <a:extLst>
              <a:ext uri="{FF2B5EF4-FFF2-40B4-BE49-F238E27FC236}">
                <a16:creationId xmlns:a16="http://schemas.microsoft.com/office/drawing/2014/main" id="{E8196067-9CF6-2EF5-ACDB-7A68153C6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908" y="3459265"/>
            <a:ext cx="3952973" cy="20949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w to Use the Paris Metro &amp; Bus Public Transportation + Ticket Video  Tutorial">
            <a:extLst>
              <a:ext uri="{FF2B5EF4-FFF2-40B4-BE49-F238E27FC236}">
                <a16:creationId xmlns:a16="http://schemas.microsoft.com/office/drawing/2014/main" id="{6DD11AF0-A485-92C1-CE65-B86FAF4E9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909" y="639403"/>
            <a:ext cx="3952973" cy="26353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2C25DB0-0C27-277B-B6EF-1435F4394DAD}"/>
              </a:ext>
            </a:extLst>
          </p:cNvPr>
          <p:cNvSpPr/>
          <p:nvPr/>
        </p:nvSpPr>
        <p:spPr>
          <a:xfrm>
            <a:off x="7243908" y="5617108"/>
            <a:ext cx="3952973" cy="7569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dirty="0"/>
              <a:t>People using transport infrastructure to access goods, services and activities: Paris (above); Los Angeles (below)</a:t>
            </a:r>
          </a:p>
        </p:txBody>
      </p:sp>
    </p:spTree>
    <p:extLst>
      <p:ext uri="{BB962C8B-B14F-4D97-AF65-F5344CB8AC3E}">
        <p14:creationId xmlns:p14="http://schemas.microsoft.com/office/powerpoint/2010/main" val="1692005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85BC35-8181-D3C1-2C7D-BF69CE1663BE}"/>
              </a:ext>
            </a:extLst>
          </p:cNvPr>
          <p:cNvSpPr>
            <a:spLocks noGrp="1"/>
          </p:cNvSpPr>
          <p:nvPr>
            <p:ph type="title"/>
          </p:nvPr>
        </p:nvSpPr>
        <p:spPr/>
        <p:txBody>
          <a:bodyPr/>
          <a:lstStyle/>
          <a:p>
            <a:r>
              <a:rPr lang="en-GB" dirty="0"/>
              <a:t>The Decide &amp; Provide paradigm</a:t>
            </a:r>
          </a:p>
        </p:txBody>
      </p:sp>
      <p:pic>
        <p:nvPicPr>
          <p:cNvPr id="6" name="Picture 5">
            <a:extLst>
              <a:ext uri="{FF2B5EF4-FFF2-40B4-BE49-F238E27FC236}">
                <a16:creationId xmlns:a16="http://schemas.microsoft.com/office/drawing/2014/main" id="{4914D92F-8FC5-0C86-C7CA-DB36DE4A7F3D}"/>
              </a:ext>
            </a:extLst>
          </p:cNvPr>
          <p:cNvPicPr>
            <a:picLocks noChangeAspect="1"/>
          </p:cNvPicPr>
          <p:nvPr/>
        </p:nvPicPr>
        <p:blipFill>
          <a:blip r:embed="rId3"/>
          <a:stretch>
            <a:fillRect/>
          </a:stretch>
        </p:blipFill>
        <p:spPr>
          <a:xfrm>
            <a:off x="6941031" y="3848100"/>
            <a:ext cx="4412769" cy="2468562"/>
          </a:xfrm>
          <a:prstGeom prst="rect">
            <a:avLst/>
          </a:prstGeom>
        </p:spPr>
      </p:pic>
      <p:grpSp>
        <p:nvGrpSpPr>
          <p:cNvPr id="13" name="Group 12">
            <a:extLst>
              <a:ext uri="{FF2B5EF4-FFF2-40B4-BE49-F238E27FC236}">
                <a16:creationId xmlns:a16="http://schemas.microsoft.com/office/drawing/2014/main" id="{037532D4-34CF-DEAB-EFA5-A9E8F80B7F7D}"/>
              </a:ext>
            </a:extLst>
          </p:cNvPr>
          <p:cNvGrpSpPr/>
          <p:nvPr/>
        </p:nvGrpSpPr>
        <p:grpSpPr>
          <a:xfrm>
            <a:off x="7487487" y="541338"/>
            <a:ext cx="3547226" cy="2975448"/>
            <a:chOff x="664613" y="1755302"/>
            <a:chExt cx="5355187" cy="4491983"/>
          </a:xfrm>
        </p:grpSpPr>
        <p:pic>
          <p:nvPicPr>
            <p:cNvPr id="8" name="Picture 7">
              <a:extLst>
                <a:ext uri="{FF2B5EF4-FFF2-40B4-BE49-F238E27FC236}">
                  <a16:creationId xmlns:a16="http://schemas.microsoft.com/office/drawing/2014/main" id="{1B1297B1-0577-8364-CECB-9A5E918CB9E8}"/>
                </a:ext>
              </a:extLst>
            </p:cNvPr>
            <p:cNvPicPr>
              <a:picLocks noChangeAspect="1"/>
            </p:cNvPicPr>
            <p:nvPr/>
          </p:nvPicPr>
          <p:blipFill>
            <a:blip r:embed="rId4"/>
            <a:stretch>
              <a:fillRect/>
            </a:stretch>
          </p:blipFill>
          <p:spPr>
            <a:xfrm>
              <a:off x="722974" y="1755302"/>
              <a:ext cx="5296826" cy="4491983"/>
            </a:xfrm>
            <a:prstGeom prst="rect">
              <a:avLst/>
            </a:prstGeom>
          </p:spPr>
        </p:pic>
        <p:sp>
          <p:nvSpPr>
            <p:cNvPr id="9" name="Rectangle 8">
              <a:extLst>
                <a:ext uri="{FF2B5EF4-FFF2-40B4-BE49-F238E27FC236}">
                  <a16:creationId xmlns:a16="http://schemas.microsoft.com/office/drawing/2014/main" id="{C76839AC-A9DC-DCDB-E465-D22B4359BD1B}"/>
                </a:ext>
              </a:extLst>
            </p:cNvPr>
            <p:cNvSpPr/>
            <p:nvPr/>
          </p:nvSpPr>
          <p:spPr>
            <a:xfrm>
              <a:off x="664613" y="1825625"/>
              <a:ext cx="1757432" cy="16713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AE89A4-B890-F43B-4E16-F2526B55F692}"/>
                </a:ext>
              </a:extLst>
            </p:cNvPr>
            <p:cNvSpPr/>
            <p:nvPr/>
          </p:nvSpPr>
          <p:spPr>
            <a:xfrm>
              <a:off x="664613" y="2509937"/>
              <a:ext cx="976846" cy="18381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7614A4FA-BB99-056B-EAA1-264CAE933B7F}"/>
              </a:ext>
            </a:extLst>
          </p:cNvPr>
          <p:cNvSpPr txBox="1">
            <a:spLocks/>
          </p:cNvSpPr>
          <p:nvPr/>
        </p:nvSpPr>
        <p:spPr>
          <a:xfrm>
            <a:off x="609600" y="1844825"/>
            <a:ext cx="6228328" cy="4281340"/>
          </a:xfrm>
          <a:prstGeom prst="rect">
            <a:avLst/>
          </a:prstGeom>
          <a:noFill/>
          <a:ln>
            <a:noFill/>
          </a:ln>
        </p:spPr>
        <p:txBody>
          <a:bodyPr spcFirstLastPara="1" vert="horz" wrap="square" lIns="91425" tIns="45700" rIns="91425" bIns="45700" rtlCol="0" anchor="t" anchorCtr="0">
            <a:normAutofit fontScale="85000" lnSpcReduction="20000"/>
          </a:bodyPr>
          <a:lstStyle>
            <a:defPPr marR="0" lvl="0" algn="l" rtl="0">
              <a:lnSpc>
                <a:spcPct val="100000"/>
              </a:lnSpc>
              <a:spcBef>
                <a:spcPts val="0"/>
              </a:spcBef>
              <a:spcAft>
                <a:spcPts val="0"/>
              </a:spcAft>
            </a:defPPr>
            <a:lvl1pPr marL="270000" marR="0" lvl="0" indent="-270000" algn="l" rtl="0">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rgbClr val="000000"/>
                </a:solidFill>
                <a:latin typeface="Helvetica Neue"/>
                <a:ea typeface="Helvetica Neue"/>
                <a:cs typeface="Helvetica Neue"/>
                <a:sym typeface="Helvetica Neue"/>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457200" indent="-457200"/>
            <a:r>
              <a:rPr lang="en-GB" dirty="0"/>
              <a:t>Decide &amp; Provide (D&amp;P) aims to plan for the future in a </a:t>
            </a:r>
            <a:r>
              <a:rPr lang="en-GB" b="1" dirty="0"/>
              <a:t>vision-led</a:t>
            </a:r>
            <a:r>
              <a:rPr lang="en-GB" dirty="0"/>
              <a:t> planning approach using </a:t>
            </a:r>
            <a:r>
              <a:rPr lang="en-GB" b="1" dirty="0"/>
              <a:t>scenarios</a:t>
            </a:r>
          </a:p>
          <a:p>
            <a:pPr marL="457200" indent="-457200"/>
            <a:endParaRPr lang="en-GB" b="1" dirty="0"/>
          </a:p>
          <a:p>
            <a:pPr marL="457200" indent="-457200"/>
            <a:r>
              <a:rPr lang="en-GB" dirty="0"/>
              <a:t>D&amp;P relies on input from all stakeholders to create those scenarios:</a:t>
            </a:r>
          </a:p>
          <a:p>
            <a:pPr marL="1101600" lvl="1" indent="-457200"/>
            <a:r>
              <a:rPr lang="en-GB" dirty="0"/>
              <a:t>What sort of </a:t>
            </a:r>
            <a:r>
              <a:rPr lang="en-GB" b="1" dirty="0"/>
              <a:t>place</a:t>
            </a:r>
            <a:r>
              <a:rPr lang="en-GB" dirty="0"/>
              <a:t> are we creating?</a:t>
            </a:r>
          </a:p>
          <a:p>
            <a:pPr marL="1101600" lvl="1" indent="-457200"/>
            <a:r>
              <a:rPr lang="en-GB" dirty="0"/>
              <a:t>What kind of </a:t>
            </a:r>
            <a:r>
              <a:rPr lang="en-GB" b="1" dirty="0"/>
              <a:t>activities</a:t>
            </a:r>
            <a:r>
              <a:rPr lang="en-GB" dirty="0"/>
              <a:t> do we need access to?</a:t>
            </a:r>
          </a:p>
          <a:p>
            <a:pPr marL="1101600" lvl="1" indent="-457200"/>
            <a:r>
              <a:rPr lang="en-GB" dirty="0"/>
              <a:t>How will we provide </a:t>
            </a:r>
            <a:r>
              <a:rPr lang="en-GB" b="1" dirty="0"/>
              <a:t>access</a:t>
            </a:r>
            <a:r>
              <a:rPr lang="en-GB" dirty="0"/>
              <a:t> to those activities (in terms of </a:t>
            </a:r>
            <a:r>
              <a:rPr lang="en-GB" b="1" dirty="0"/>
              <a:t>spatial proximity</a:t>
            </a:r>
            <a:r>
              <a:rPr lang="en-GB" dirty="0"/>
              <a:t>, </a:t>
            </a:r>
            <a:r>
              <a:rPr lang="en-GB" b="1" dirty="0"/>
              <a:t>physical mobility</a:t>
            </a:r>
            <a:r>
              <a:rPr lang="en-GB" dirty="0"/>
              <a:t> and </a:t>
            </a:r>
            <a:r>
              <a:rPr lang="en-GB" b="1" dirty="0"/>
              <a:t>digital connectivity</a:t>
            </a:r>
            <a:r>
              <a:rPr lang="en-GB" dirty="0"/>
              <a:t>)? </a:t>
            </a:r>
          </a:p>
          <a:p>
            <a:pPr marL="457200" indent="-457200"/>
            <a:endParaRPr lang="en-GB" dirty="0"/>
          </a:p>
          <a:p>
            <a:pPr marL="457200" indent="-457200"/>
            <a:r>
              <a:rPr lang="en-GB" dirty="0"/>
              <a:t>Importantly </a:t>
            </a:r>
            <a:r>
              <a:rPr lang="en-GB" b="1" dirty="0"/>
              <a:t>D&amp;P still uses models and data to </a:t>
            </a:r>
            <a:r>
              <a:rPr lang="en-GB" b="1"/>
              <a:t>inform decisions</a:t>
            </a:r>
            <a:r>
              <a:rPr lang="en-GB" b="1" dirty="0"/>
              <a:t>! </a:t>
            </a:r>
            <a:r>
              <a:rPr lang="en-GB" dirty="0"/>
              <a:t>The key distinction between the two approaches is their </a:t>
            </a:r>
            <a:r>
              <a:rPr lang="en-GB" i="1" dirty="0"/>
              <a:t>purpose</a:t>
            </a:r>
            <a:r>
              <a:rPr lang="en-GB" dirty="0"/>
              <a:t>.</a:t>
            </a:r>
          </a:p>
          <a:p>
            <a:pPr marL="457200" indent="-457200"/>
            <a:endParaRPr lang="en-GB" dirty="0"/>
          </a:p>
        </p:txBody>
      </p:sp>
      <p:sp>
        <p:nvSpPr>
          <p:cNvPr id="16" name="TextBox 15">
            <a:extLst>
              <a:ext uri="{FF2B5EF4-FFF2-40B4-BE49-F238E27FC236}">
                <a16:creationId xmlns:a16="http://schemas.microsoft.com/office/drawing/2014/main" id="{DFC1B308-1857-DC73-58B0-3C5117FE1B10}"/>
              </a:ext>
            </a:extLst>
          </p:cNvPr>
          <p:cNvSpPr txBox="1"/>
          <p:nvPr/>
        </p:nvSpPr>
        <p:spPr>
          <a:xfrm>
            <a:off x="313767" y="6316662"/>
            <a:ext cx="7173720" cy="261610"/>
          </a:xfrm>
          <a:prstGeom prst="rect">
            <a:avLst/>
          </a:prstGeom>
          <a:noFill/>
        </p:spPr>
        <p:txBody>
          <a:bodyPr wrap="square">
            <a:spAutoFit/>
          </a:bodyPr>
          <a:lstStyle/>
          <a:p>
            <a:r>
              <a:rPr lang="en-GB" sz="1100" dirty="0"/>
              <a:t>https://www.trics.org/decideandprovideguidance.html</a:t>
            </a:r>
          </a:p>
        </p:txBody>
      </p:sp>
    </p:spTree>
    <p:extLst>
      <p:ext uri="{BB962C8B-B14F-4D97-AF65-F5344CB8AC3E}">
        <p14:creationId xmlns:p14="http://schemas.microsoft.com/office/powerpoint/2010/main" val="1500994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ow a Highway in Korea Was Restored Back into a River">
            <a:extLst>
              <a:ext uri="{FF2B5EF4-FFF2-40B4-BE49-F238E27FC236}">
                <a16:creationId xmlns:a16="http://schemas.microsoft.com/office/drawing/2014/main" id="{37CFA3AD-04D1-CF98-5F50-43D704685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85" y="1469610"/>
            <a:ext cx="3614077" cy="23606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aylighting Urban Rivers | The Freshwater Blog">
            <a:extLst>
              <a:ext uri="{FF2B5EF4-FFF2-40B4-BE49-F238E27FC236}">
                <a16:creationId xmlns:a16="http://schemas.microsoft.com/office/drawing/2014/main" id="{0B01FD6B-3A9F-38E2-6FD2-9BF01468B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715" y="3898747"/>
            <a:ext cx="3614077" cy="24069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a:extLst>
              <a:ext uri="{FF2B5EF4-FFF2-40B4-BE49-F238E27FC236}">
                <a16:creationId xmlns:a16="http://schemas.microsoft.com/office/drawing/2014/main" id="{2FF91CDC-AFE7-42FE-74CE-3728C948E171}"/>
              </a:ext>
            </a:extLst>
          </p:cNvPr>
          <p:cNvSpPr>
            <a:spLocks noGrp="1"/>
          </p:cNvSpPr>
          <p:nvPr>
            <p:ph type="body" idx="12"/>
          </p:nvPr>
        </p:nvSpPr>
        <p:spPr>
          <a:xfrm>
            <a:off x="4924425" y="1825625"/>
            <a:ext cx="6405929" cy="4351338"/>
          </a:xfrm>
        </p:spPr>
        <p:txBody>
          <a:bodyPr>
            <a:normAutofit lnSpcReduction="10000"/>
          </a:bodyPr>
          <a:lstStyle/>
          <a:p>
            <a:r>
              <a:rPr lang="en-GB" dirty="0" err="1"/>
              <a:t>Cheonggyecheon</a:t>
            </a:r>
            <a:r>
              <a:rPr lang="en-GB" dirty="0"/>
              <a:t> stream, Seoul</a:t>
            </a:r>
          </a:p>
          <a:p>
            <a:r>
              <a:rPr lang="en-GB" dirty="0"/>
              <a:t>1960s </a:t>
            </a:r>
            <a:r>
              <a:rPr lang="en-GB" dirty="0">
                <a:sym typeface="Wingdings" panose="05000000000000000000" pitchFamily="2" charset="2"/>
              </a:rPr>
              <a:t> elevated expressway to relieve traffic through the city </a:t>
            </a:r>
          </a:p>
          <a:p>
            <a:r>
              <a:rPr lang="en-GB" dirty="0">
                <a:sym typeface="Wingdings" panose="05000000000000000000" pitchFamily="2" charset="2"/>
              </a:rPr>
              <a:t>2003  mayor proposed a project to demolish the highway and restore the stream, with pedestrian walkways</a:t>
            </a:r>
          </a:p>
          <a:p>
            <a:r>
              <a:rPr lang="en-GB" dirty="0">
                <a:sym typeface="Wingdings" panose="05000000000000000000" pitchFamily="2" charset="2"/>
              </a:rPr>
              <a:t>2025</a:t>
            </a:r>
          </a:p>
          <a:p>
            <a:pPr lvl="1"/>
            <a:r>
              <a:rPr lang="en-GB" dirty="0">
                <a:sym typeface="Wingdings" panose="05000000000000000000" pitchFamily="2" charset="2"/>
              </a:rPr>
              <a:t>Air pollution (NO</a:t>
            </a:r>
            <a:r>
              <a:rPr lang="en-GB" baseline="-25000" dirty="0">
                <a:sym typeface="Wingdings" panose="05000000000000000000" pitchFamily="2" charset="2"/>
              </a:rPr>
              <a:t>2</a:t>
            </a:r>
            <a:r>
              <a:rPr lang="en-GB" dirty="0">
                <a:sym typeface="Wingdings" panose="05000000000000000000" pitchFamily="2" charset="2"/>
              </a:rPr>
              <a:t>) dropped 35%</a:t>
            </a:r>
          </a:p>
          <a:p>
            <a:pPr lvl="1"/>
            <a:r>
              <a:rPr lang="en-GB" dirty="0">
                <a:sym typeface="Wingdings" panose="05000000000000000000" pitchFamily="2" charset="2"/>
              </a:rPr>
              <a:t>Designed to cope with floods (resilience)</a:t>
            </a:r>
          </a:p>
          <a:p>
            <a:pPr lvl="1"/>
            <a:r>
              <a:rPr lang="en-GB" dirty="0">
                <a:sym typeface="Wingdings" panose="05000000000000000000" pitchFamily="2" charset="2"/>
              </a:rPr>
              <a:t>“Initially, everyone thought it would cause gridlock. But people adapted. Now we can’t imagine the highway ever being here” – </a:t>
            </a:r>
            <a:r>
              <a:rPr lang="en-GB" i="1" dirty="0">
                <a:sym typeface="Wingdings" panose="05000000000000000000" pitchFamily="2" charset="2"/>
              </a:rPr>
              <a:t>local resident</a:t>
            </a:r>
            <a:endParaRPr lang="en-GB" dirty="0"/>
          </a:p>
        </p:txBody>
      </p:sp>
      <p:sp>
        <p:nvSpPr>
          <p:cNvPr id="9" name="Title 2">
            <a:extLst>
              <a:ext uri="{FF2B5EF4-FFF2-40B4-BE49-F238E27FC236}">
                <a16:creationId xmlns:a16="http://schemas.microsoft.com/office/drawing/2014/main" id="{AA6027B7-CBDC-CB8F-957D-EEAB398DD7A2}"/>
              </a:ext>
            </a:extLst>
          </p:cNvPr>
          <p:cNvSpPr>
            <a:spLocks noGrp="1"/>
          </p:cNvSpPr>
          <p:nvPr>
            <p:ph type="title"/>
          </p:nvPr>
        </p:nvSpPr>
        <p:spPr/>
        <p:txBody>
          <a:bodyPr>
            <a:normAutofit/>
          </a:bodyPr>
          <a:lstStyle/>
          <a:p>
            <a:r>
              <a:rPr lang="en-GB" dirty="0">
                <a:sym typeface="Wingdings" panose="05000000000000000000" pitchFamily="2" charset="2"/>
              </a:rPr>
              <a:t>Decide &amp; Provide case study: </a:t>
            </a:r>
            <a:r>
              <a:rPr lang="en-GB" dirty="0" err="1">
                <a:sym typeface="Wingdings" panose="05000000000000000000" pitchFamily="2" charset="2"/>
              </a:rPr>
              <a:t>Cheonggyecheon</a:t>
            </a:r>
            <a:r>
              <a:rPr lang="en-GB" dirty="0">
                <a:sym typeface="Wingdings" panose="05000000000000000000" pitchFamily="2" charset="2"/>
              </a:rPr>
              <a:t>, Seoul</a:t>
            </a:r>
            <a:endParaRPr lang="en-GB" dirty="0"/>
          </a:p>
        </p:txBody>
      </p:sp>
    </p:spTree>
    <p:extLst>
      <p:ext uri="{BB962C8B-B14F-4D97-AF65-F5344CB8AC3E}">
        <p14:creationId xmlns:p14="http://schemas.microsoft.com/office/powerpoint/2010/main" val="127332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9EB7-6E82-4B9B-AEBC-EE7B172CBF0A}"/>
              </a:ext>
            </a:extLst>
          </p:cNvPr>
          <p:cNvSpPr>
            <a:spLocks noGrp="1"/>
          </p:cNvSpPr>
          <p:nvPr>
            <p:ph type="title"/>
          </p:nvPr>
        </p:nvSpPr>
        <p:spPr/>
        <p:txBody>
          <a:bodyPr>
            <a:normAutofit fontScale="90000"/>
          </a:bodyPr>
          <a:lstStyle/>
          <a:p>
            <a:r>
              <a:rPr lang="en-GB" dirty="0"/>
              <a:t>Another outcome of contemporary transport planning: Superblocks, Barcelona</a:t>
            </a:r>
          </a:p>
        </p:txBody>
      </p:sp>
      <p:sp>
        <p:nvSpPr>
          <p:cNvPr id="5" name="Rectangle 4">
            <a:extLst>
              <a:ext uri="{FF2B5EF4-FFF2-40B4-BE49-F238E27FC236}">
                <a16:creationId xmlns:a16="http://schemas.microsoft.com/office/drawing/2014/main" id="{30FF051D-9445-44AC-A32A-9CA827039EB3}"/>
              </a:ext>
            </a:extLst>
          </p:cNvPr>
          <p:cNvSpPr/>
          <p:nvPr/>
        </p:nvSpPr>
        <p:spPr>
          <a:xfrm>
            <a:off x="252413" y="6048937"/>
            <a:ext cx="10128448" cy="523220"/>
          </a:xfrm>
          <a:prstGeom prst="rect">
            <a:avLst/>
          </a:prstGeom>
        </p:spPr>
        <p:txBody>
          <a:bodyPr wrap="square">
            <a:spAutoFit/>
          </a:bodyPr>
          <a:lstStyle/>
          <a:p>
            <a:r>
              <a:rPr lang="en-GB" sz="1400" dirty="0" err="1">
                <a:solidFill>
                  <a:srgbClr val="222222"/>
                </a:solidFill>
                <a:latin typeface="-apple-system"/>
              </a:rPr>
              <a:t>Eggimann</a:t>
            </a:r>
            <a:r>
              <a:rPr lang="en-GB" sz="1400" dirty="0">
                <a:solidFill>
                  <a:srgbClr val="222222"/>
                </a:solidFill>
                <a:latin typeface="-apple-system"/>
              </a:rPr>
              <a:t>, S. The potential of implementing superblocks for multifunctional street use in cities. </a:t>
            </a:r>
            <a:r>
              <a:rPr lang="en-GB" sz="1400" i="1" dirty="0">
                <a:solidFill>
                  <a:srgbClr val="222222"/>
                </a:solidFill>
                <a:latin typeface="-apple-system"/>
              </a:rPr>
              <a:t>Nat Sustain</a:t>
            </a:r>
            <a:r>
              <a:rPr lang="en-GB" sz="1400" dirty="0">
                <a:solidFill>
                  <a:srgbClr val="222222"/>
                </a:solidFill>
                <a:latin typeface="-apple-system"/>
              </a:rPr>
              <a:t> </a:t>
            </a:r>
            <a:r>
              <a:rPr lang="en-GB" sz="1400" b="1" dirty="0">
                <a:solidFill>
                  <a:srgbClr val="222222"/>
                </a:solidFill>
                <a:latin typeface="-apple-system"/>
              </a:rPr>
              <a:t>5</a:t>
            </a:r>
            <a:r>
              <a:rPr lang="en-GB" sz="1400" dirty="0">
                <a:solidFill>
                  <a:srgbClr val="222222"/>
                </a:solidFill>
                <a:latin typeface="-apple-system"/>
              </a:rPr>
              <a:t>, 406–414 (2022)</a:t>
            </a:r>
          </a:p>
          <a:p>
            <a:r>
              <a:rPr lang="en-GB" sz="1400" dirty="0"/>
              <a:t>Metropolis.org</a:t>
            </a:r>
          </a:p>
        </p:txBody>
      </p:sp>
      <p:pic>
        <p:nvPicPr>
          <p:cNvPr id="8194" name="Picture 2" descr="figure 1">
            <a:extLst>
              <a:ext uri="{FF2B5EF4-FFF2-40B4-BE49-F238E27FC236}">
                <a16:creationId xmlns:a16="http://schemas.microsoft.com/office/drawing/2014/main" id="{BBA189D5-787E-4B23-93DE-96C0EB8DCE1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1921901"/>
            <a:ext cx="5384800" cy="41270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uperblocks: Putting people at the centre of Barcelona's public space model  | Metropolis">
            <a:extLst>
              <a:ext uri="{FF2B5EF4-FFF2-40B4-BE49-F238E27FC236}">
                <a16:creationId xmlns:a16="http://schemas.microsoft.com/office/drawing/2014/main" id="{D2AC0F49-DF96-46FA-AE97-9AF3C37C2071}"/>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191137"/>
            <a:ext cx="5384800" cy="358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566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FA0EED-6ADD-C292-DCD9-C3531284A974}"/>
              </a:ext>
            </a:extLst>
          </p:cNvPr>
          <p:cNvSpPr>
            <a:spLocks noGrp="1"/>
          </p:cNvSpPr>
          <p:nvPr>
            <p:ph idx="1"/>
          </p:nvPr>
        </p:nvSpPr>
        <p:spPr/>
        <p:txBody>
          <a:bodyPr/>
          <a:lstStyle/>
          <a:p>
            <a:pPr marL="342900" indent="-342900">
              <a:buFont typeface="Arial" panose="020B0604020202020204" pitchFamily="34" charset="0"/>
              <a:buChar char="•"/>
            </a:pPr>
            <a:r>
              <a:rPr lang="en-GB" dirty="0"/>
              <a:t>In this lecture, we have explored </a:t>
            </a:r>
            <a:r>
              <a:rPr lang="en-GB" b="1" dirty="0"/>
              <a:t>mobility, accessibility </a:t>
            </a:r>
            <a:r>
              <a:rPr lang="en-GB" dirty="0"/>
              <a:t>and </a:t>
            </a:r>
            <a:r>
              <a:rPr lang="en-GB" b="1" dirty="0"/>
              <a:t>transport demand</a:t>
            </a:r>
            <a:r>
              <a:rPr lang="en-GB" dirty="0"/>
              <a:t> in the context of transport policy and planning.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 the next lecture, we will focus on how this </a:t>
            </a:r>
            <a:r>
              <a:rPr lang="en-GB" b="1" dirty="0"/>
              <a:t>demand </a:t>
            </a:r>
            <a:r>
              <a:rPr lang="en-GB" dirty="0"/>
              <a:t>translates to energy, and different options we have for decarbonising transport </a:t>
            </a:r>
            <a:r>
              <a:rPr lang="en-GB"/>
              <a:t>energy demand.</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Questions – </a:t>
            </a:r>
            <a:r>
              <a:rPr lang="en-GB" dirty="0">
                <a:hlinkClick r:id="rId3"/>
              </a:rPr>
              <a:t>james.dixon@strath.ac.uk</a:t>
            </a:r>
            <a:r>
              <a:rPr lang="en-GB" dirty="0"/>
              <a:t> </a:t>
            </a:r>
          </a:p>
        </p:txBody>
      </p:sp>
      <p:sp>
        <p:nvSpPr>
          <p:cNvPr id="3" name="Title 2">
            <a:extLst>
              <a:ext uri="{FF2B5EF4-FFF2-40B4-BE49-F238E27FC236}">
                <a16:creationId xmlns:a16="http://schemas.microsoft.com/office/drawing/2014/main" id="{113FABE1-48DE-25D4-E0FC-6A1D5E4F3E9E}"/>
              </a:ext>
            </a:extLst>
          </p:cNvPr>
          <p:cNvSpPr>
            <a:spLocks noGrp="1"/>
          </p:cNvSpPr>
          <p:nvPr>
            <p:ph type="ctrTitle"/>
          </p:nvPr>
        </p:nvSpPr>
        <p:spPr/>
        <p:txBody>
          <a:bodyPr/>
          <a:lstStyle/>
          <a:p>
            <a:r>
              <a:rPr lang="en-GB" dirty="0"/>
              <a:t>Summary</a:t>
            </a:r>
          </a:p>
        </p:txBody>
      </p:sp>
    </p:spTree>
    <p:extLst>
      <p:ext uri="{BB962C8B-B14F-4D97-AF65-F5344CB8AC3E}">
        <p14:creationId xmlns:p14="http://schemas.microsoft.com/office/powerpoint/2010/main" val="3387098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A4FC-4086-71CF-F726-9699E7CC0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95B2D-3536-215B-C42F-8A0AEC0F8948}"/>
              </a:ext>
            </a:extLst>
          </p:cNvPr>
          <p:cNvSpPr>
            <a:spLocks noGrp="1"/>
          </p:cNvSpPr>
          <p:nvPr>
            <p:ph type="ctrTitle"/>
          </p:nvPr>
        </p:nvSpPr>
        <p:spPr>
          <a:xfrm flipH="1">
            <a:off x="3652887"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E3EC9E9A-2A89-656B-D975-0836A3378ABF}"/>
              </a:ext>
            </a:extLst>
          </p:cNvPr>
          <p:cNvSpPr>
            <a:spLocks noGrp="1"/>
          </p:cNvSpPr>
          <p:nvPr>
            <p:ph type="subTitle" idx="1"/>
          </p:nvPr>
        </p:nvSpPr>
        <p:spPr>
          <a:xfrm>
            <a:off x="2945937" y="3700417"/>
            <a:ext cx="5404776" cy="1062083"/>
          </a:xfrm>
        </p:spPr>
        <p:txBody>
          <a:bodyPr/>
          <a:lstStyle/>
          <a:p>
            <a:pPr algn="ctr"/>
            <a:r>
              <a:rPr lang="en-US" dirty="0" err="1"/>
              <a:t>www.climatecompatiblegrowth.com</a:t>
            </a:r>
            <a:endParaRPr lang="en-US" dirty="0"/>
          </a:p>
        </p:txBody>
      </p:sp>
      <p:sp>
        <p:nvSpPr>
          <p:cNvPr id="11" name="Rectangle 10">
            <a:extLst>
              <a:ext uri="{FF2B5EF4-FFF2-40B4-BE49-F238E27FC236}">
                <a16:creationId xmlns:a16="http://schemas.microsoft.com/office/drawing/2014/main" id="{65045030-E3FB-960F-0DB4-54933BCAE702}"/>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631A4E-64F7-75E4-D007-380D334F8BB4}"/>
              </a:ext>
            </a:extLst>
          </p:cNvPr>
          <p:cNvPicPr>
            <a:picLocks noChangeAspect="1"/>
          </p:cNvPicPr>
          <p:nvPr/>
        </p:nvPicPr>
        <p:blipFill>
          <a:blip r:embed="rId2"/>
          <a:srcRect/>
          <a:stretch/>
        </p:blipFill>
        <p:spPr>
          <a:xfrm>
            <a:off x="8932002" y="4762500"/>
            <a:ext cx="2965505" cy="1304925"/>
          </a:xfrm>
          <a:prstGeom prst="rect">
            <a:avLst/>
          </a:prstGeom>
        </p:spPr>
      </p:pic>
      <p:sp>
        <p:nvSpPr>
          <p:cNvPr id="5" name="TextBox 4">
            <a:extLst>
              <a:ext uri="{FF2B5EF4-FFF2-40B4-BE49-F238E27FC236}">
                <a16:creationId xmlns:a16="http://schemas.microsoft.com/office/drawing/2014/main" id="{350B1513-418B-321B-70DE-E033C72AE92F}"/>
              </a:ext>
            </a:extLst>
          </p:cNvPr>
          <p:cNvSpPr txBox="1"/>
          <p:nvPr/>
        </p:nvSpPr>
        <p:spPr>
          <a:xfrm>
            <a:off x="9072756" y="2828835"/>
            <a:ext cx="2839844" cy="1200329"/>
          </a:xfrm>
          <a:prstGeom prst="rect">
            <a:avLst/>
          </a:prstGeom>
          <a:noFill/>
        </p:spPr>
        <p:txBody>
          <a:bodyPr wrap="square" rtlCol="0" anchor="b">
            <a:spAutoFit/>
          </a:bodyPr>
          <a:lstStyle/>
          <a:p>
            <a:r>
              <a:rPr lang="en-US" sz="1200" dirty="0">
                <a:solidFill>
                  <a:schemeClr val="bg1"/>
                </a:solidFill>
              </a:rPr>
              <a:t>Consolidated by:</a:t>
            </a:r>
          </a:p>
          <a:p>
            <a:r>
              <a:rPr lang="en-GB" sz="1200" dirty="0">
                <a:solidFill>
                  <a:schemeClr val="bg1"/>
                </a:solidFill>
              </a:rPr>
              <a:t>Dr James Dixon </a:t>
            </a:r>
          </a:p>
          <a:p>
            <a:r>
              <a:rPr lang="nn-NO" sz="1200" dirty="0">
                <a:solidFill>
                  <a:schemeClr val="bg1"/>
                </a:solidFill>
              </a:rPr>
              <a:t>University of Strathclyde</a:t>
            </a:r>
          </a:p>
          <a:p>
            <a:r>
              <a:rPr lang="nn-NO" sz="1200" dirty="0">
                <a:solidFill>
                  <a:schemeClr val="bg1"/>
                </a:solidFill>
              </a:rPr>
              <a:t>Glasgow, UK</a:t>
            </a:r>
          </a:p>
          <a:p>
            <a:r>
              <a:rPr lang="nn-NO" sz="1200" dirty="0">
                <a:solidFill>
                  <a:schemeClr val="bg1"/>
                </a:solidFill>
              </a:rPr>
              <a:t>e: </a:t>
            </a:r>
            <a:r>
              <a:rPr lang="nn-NO" sz="1200" dirty="0">
                <a:solidFill>
                  <a:schemeClr val="bg1"/>
                </a:solidFill>
                <a:hlinkClick r:id="rId3"/>
              </a:rPr>
              <a:t>james.dixon@strath.ac.uk</a:t>
            </a:r>
            <a:r>
              <a:rPr lang="nn-NO" sz="1200" dirty="0">
                <a:solidFill>
                  <a:schemeClr val="bg1"/>
                </a:solidFill>
              </a:rPr>
              <a:t> </a:t>
            </a:r>
            <a:r>
              <a:rPr lang="nn-NO" sz="1050" dirty="0">
                <a:solidFill>
                  <a:schemeClr val="bg1"/>
                </a:solidFill>
              </a:rPr>
              <a:t> </a:t>
            </a:r>
            <a:endParaRPr lang="en-GB" sz="1200" dirty="0">
              <a:solidFill>
                <a:schemeClr val="bg1"/>
              </a:solidFill>
            </a:endParaRPr>
          </a:p>
          <a:p>
            <a:endParaRPr lang="nn-NO" sz="1200" dirty="0">
              <a:solidFill>
                <a:schemeClr val="bg1"/>
              </a:solidFill>
            </a:endParaRPr>
          </a:p>
        </p:txBody>
      </p:sp>
    </p:spTree>
    <p:extLst>
      <p:ext uri="{BB962C8B-B14F-4D97-AF65-F5344CB8AC3E}">
        <p14:creationId xmlns:p14="http://schemas.microsoft.com/office/powerpoint/2010/main" val="33836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1D4635-8090-9EE8-889C-7744DFC67E05}"/>
              </a:ext>
            </a:extLst>
          </p:cNvPr>
          <p:cNvSpPr>
            <a:spLocks noGrp="1"/>
          </p:cNvSpPr>
          <p:nvPr>
            <p:ph type="title"/>
          </p:nvPr>
        </p:nvSpPr>
        <p:spPr/>
        <p:txBody>
          <a:bodyPr>
            <a:normAutofit fontScale="90000"/>
          </a:bodyPr>
          <a:lstStyle/>
          <a:p>
            <a:r>
              <a:rPr lang="en-GB" dirty="0"/>
              <a:t>Revision: Transport moves people or goods from A to B</a:t>
            </a:r>
          </a:p>
        </p:txBody>
      </p:sp>
      <p:sp>
        <p:nvSpPr>
          <p:cNvPr id="14" name="Content Placeholder 13">
            <a:extLst>
              <a:ext uri="{FF2B5EF4-FFF2-40B4-BE49-F238E27FC236}">
                <a16:creationId xmlns:a16="http://schemas.microsoft.com/office/drawing/2014/main" id="{FAE206E7-BAAD-6F39-2EAB-FA7D743912C4}"/>
              </a:ext>
            </a:extLst>
          </p:cNvPr>
          <p:cNvSpPr>
            <a:spLocks noGrp="1"/>
          </p:cNvSpPr>
          <p:nvPr>
            <p:ph sz="half" idx="2"/>
          </p:nvPr>
        </p:nvSpPr>
        <p:spPr>
          <a:xfrm>
            <a:off x="4367808" y="1844825"/>
            <a:ext cx="7214592" cy="4281339"/>
          </a:xfrm>
        </p:spPr>
        <p:txBody>
          <a:bodyPr>
            <a:normAutofit fontScale="92500" lnSpcReduction="10000"/>
          </a:bodyPr>
          <a:lstStyle/>
          <a:p>
            <a:pPr marL="457200" indent="-457200">
              <a:buFont typeface="Arial" panose="020B0604020202020204" pitchFamily="34" charset="0"/>
              <a:buChar char="•"/>
            </a:pPr>
            <a:r>
              <a:rPr lang="en-GB" dirty="0"/>
              <a:t>For example: you are at point A, and you are </a:t>
            </a:r>
            <a:r>
              <a:rPr lang="en-GB" i="1" dirty="0"/>
              <a:t>hungry</a:t>
            </a:r>
          </a:p>
          <a:p>
            <a:pPr lvl="1"/>
            <a:endParaRPr lang="en-GB" i="1" dirty="0"/>
          </a:p>
          <a:p>
            <a:pPr marL="457200" indent="-457200">
              <a:buFont typeface="Arial" panose="020B0604020202020204" pitchFamily="34" charset="0"/>
              <a:buChar char="•"/>
            </a:pPr>
            <a:r>
              <a:rPr lang="en-GB" dirty="0"/>
              <a:t>Getting to point B unlocks some sort of value that you don’t have at part A (food)</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Transport is a </a:t>
            </a:r>
            <a:r>
              <a:rPr lang="en-GB" b="1" i="1" dirty="0"/>
              <a:t>derived demand: </a:t>
            </a:r>
            <a:r>
              <a:rPr lang="en-GB" dirty="0"/>
              <a:t>generally, transport users don’t get value from the act of travelling itself, they do the travelling to </a:t>
            </a:r>
            <a:r>
              <a:rPr lang="en-GB" b="1" dirty="0"/>
              <a:t>abstract some value </a:t>
            </a:r>
            <a:r>
              <a:rPr lang="en-GB" dirty="0"/>
              <a:t>out of being at their destination</a:t>
            </a:r>
          </a:p>
          <a:p>
            <a:endParaRPr lang="en-GB" dirty="0"/>
          </a:p>
          <a:p>
            <a:endParaRPr lang="en-GB" dirty="0"/>
          </a:p>
        </p:txBody>
      </p:sp>
      <p:sp>
        <p:nvSpPr>
          <p:cNvPr id="22" name="Oval 21">
            <a:extLst>
              <a:ext uri="{FF2B5EF4-FFF2-40B4-BE49-F238E27FC236}">
                <a16:creationId xmlns:a16="http://schemas.microsoft.com/office/drawing/2014/main" id="{247F5EF0-D4F1-5DF3-F653-A53254C8F875}"/>
              </a:ext>
            </a:extLst>
          </p:cNvPr>
          <p:cNvSpPr>
            <a:spLocks noChangeArrowheads="1"/>
          </p:cNvSpPr>
          <p:nvPr/>
        </p:nvSpPr>
        <p:spPr bwMode="auto">
          <a:xfrm>
            <a:off x="752661" y="3049517"/>
            <a:ext cx="360363" cy="3603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5">
            <a:extLst>
              <a:ext uri="{FF2B5EF4-FFF2-40B4-BE49-F238E27FC236}">
                <a16:creationId xmlns:a16="http://schemas.microsoft.com/office/drawing/2014/main" id="{92F8C645-5521-BDE7-8CCC-6DB96CB65C55}"/>
              </a:ext>
            </a:extLst>
          </p:cNvPr>
          <p:cNvSpPr>
            <a:spLocks noChangeShapeType="1"/>
          </p:cNvSpPr>
          <p:nvPr/>
        </p:nvSpPr>
        <p:spPr bwMode="auto">
          <a:xfrm flipV="1">
            <a:off x="1101910" y="2524054"/>
            <a:ext cx="187325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24" name="Oval 23">
            <a:extLst>
              <a:ext uri="{FF2B5EF4-FFF2-40B4-BE49-F238E27FC236}">
                <a16:creationId xmlns:a16="http://schemas.microsoft.com/office/drawing/2014/main" id="{F1B2C03B-932D-5F7A-E74C-1FC8D56431DF}"/>
              </a:ext>
            </a:extLst>
          </p:cNvPr>
          <p:cNvSpPr>
            <a:spLocks noChangeArrowheads="1"/>
          </p:cNvSpPr>
          <p:nvPr/>
        </p:nvSpPr>
        <p:spPr bwMode="auto">
          <a:xfrm>
            <a:off x="2973573" y="2285930"/>
            <a:ext cx="360362" cy="3603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Text Box 7">
            <a:extLst>
              <a:ext uri="{FF2B5EF4-FFF2-40B4-BE49-F238E27FC236}">
                <a16:creationId xmlns:a16="http://schemas.microsoft.com/office/drawing/2014/main" id="{E88AE11C-D88D-E82F-1D6E-781C3834890C}"/>
              </a:ext>
            </a:extLst>
          </p:cNvPr>
          <p:cNvSpPr txBox="1">
            <a:spLocks noChangeArrowheads="1"/>
          </p:cNvSpPr>
          <p:nvPr/>
        </p:nvSpPr>
        <p:spPr bwMode="auto">
          <a:xfrm>
            <a:off x="597086" y="2379592"/>
            <a:ext cx="57626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3200" dirty="0"/>
              <a:t>A</a:t>
            </a:r>
          </a:p>
        </p:txBody>
      </p:sp>
      <p:sp>
        <p:nvSpPr>
          <p:cNvPr id="26" name="Text Box 8">
            <a:extLst>
              <a:ext uri="{FF2B5EF4-FFF2-40B4-BE49-F238E27FC236}">
                <a16:creationId xmlns:a16="http://schemas.microsoft.com/office/drawing/2014/main" id="{60D6135A-3CF0-72AA-5BF2-44E8D79346BA}"/>
              </a:ext>
            </a:extLst>
          </p:cNvPr>
          <p:cNvSpPr txBox="1">
            <a:spLocks noChangeArrowheads="1"/>
          </p:cNvSpPr>
          <p:nvPr/>
        </p:nvSpPr>
        <p:spPr bwMode="auto">
          <a:xfrm>
            <a:off x="2830698" y="1658867"/>
            <a:ext cx="57626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3200" dirty="0"/>
              <a:t>B</a:t>
            </a:r>
            <a:endParaRPr lang="en-GB" dirty="0"/>
          </a:p>
        </p:txBody>
      </p:sp>
      <p:pic>
        <p:nvPicPr>
          <p:cNvPr id="28" name="Picture 27">
            <a:extLst>
              <a:ext uri="{FF2B5EF4-FFF2-40B4-BE49-F238E27FC236}">
                <a16:creationId xmlns:a16="http://schemas.microsoft.com/office/drawing/2014/main" id="{7AE46C01-BE8B-D6ED-273D-DCA885504A47}"/>
              </a:ext>
            </a:extLst>
          </p:cNvPr>
          <p:cNvPicPr>
            <a:picLocks noChangeAspect="1"/>
          </p:cNvPicPr>
          <p:nvPr/>
        </p:nvPicPr>
        <p:blipFill>
          <a:blip r:embed="rId3"/>
          <a:stretch>
            <a:fillRect/>
          </a:stretch>
        </p:blipFill>
        <p:spPr>
          <a:xfrm>
            <a:off x="191344" y="3667609"/>
            <a:ext cx="1482996" cy="2132826"/>
          </a:xfrm>
          <a:prstGeom prst="rect">
            <a:avLst/>
          </a:prstGeom>
        </p:spPr>
      </p:pic>
      <p:pic>
        <p:nvPicPr>
          <p:cNvPr id="30" name="Picture 29">
            <a:extLst>
              <a:ext uri="{FF2B5EF4-FFF2-40B4-BE49-F238E27FC236}">
                <a16:creationId xmlns:a16="http://schemas.microsoft.com/office/drawing/2014/main" id="{6DAE9087-6BC4-C19E-F6D2-61BCB7CD8B2D}"/>
              </a:ext>
            </a:extLst>
          </p:cNvPr>
          <p:cNvPicPr>
            <a:picLocks noChangeAspect="1"/>
          </p:cNvPicPr>
          <p:nvPr/>
        </p:nvPicPr>
        <p:blipFill>
          <a:blip r:embed="rId4"/>
          <a:stretch>
            <a:fillRect/>
          </a:stretch>
        </p:blipFill>
        <p:spPr>
          <a:xfrm>
            <a:off x="2532258" y="2822018"/>
            <a:ext cx="1603354" cy="2140338"/>
          </a:xfrm>
          <a:prstGeom prst="rect">
            <a:avLst/>
          </a:prstGeom>
        </p:spPr>
      </p:pic>
      <p:pic>
        <p:nvPicPr>
          <p:cNvPr id="32" name="Picture 31">
            <a:extLst>
              <a:ext uri="{FF2B5EF4-FFF2-40B4-BE49-F238E27FC236}">
                <a16:creationId xmlns:a16="http://schemas.microsoft.com/office/drawing/2014/main" id="{87BB1894-E196-077B-13D8-58449581BD0B}"/>
              </a:ext>
            </a:extLst>
          </p:cNvPr>
          <p:cNvPicPr>
            <a:picLocks noChangeAspect="1"/>
          </p:cNvPicPr>
          <p:nvPr/>
        </p:nvPicPr>
        <p:blipFill rotWithShape="1">
          <a:blip r:embed="rId5"/>
          <a:srcRect l="14310" r="4603"/>
          <a:stretch/>
        </p:blipFill>
        <p:spPr>
          <a:xfrm>
            <a:off x="2537815" y="2819552"/>
            <a:ext cx="1592240" cy="2140338"/>
          </a:xfrm>
          <a:prstGeom prst="rect">
            <a:avLst/>
          </a:prstGeom>
        </p:spPr>
      </p:pic>
      <p:sp>
        <p:nvSpPr>
          <p:cNvPr id="33" name="TextBox 32">
            <a:extLst>
              <a:ext uri="{FF2B5EF4-FFF2-40B4-BE49-F238E27FC236}">
                <a16:creationId xmlns:a16="http://schemas.microsoft.com/office/drawing/2014/main" id="{5337B05A-DAE0-521B-B7F6-53C0D97DAEC4}"/>
              </a:ext>
            </a:extLst>
          </p:cNvPr>
          <p:cNvSpPr txBox="1"/>
          <p:nvPr/>
        </p:nvSpPr>
        <p:spPr>
          <a:xfrm rot="20443162">
            <a:off x="1436184" y="2429112"/>
            <a:ext cx="1081764" cy="369332"/>
          </a:xfrm>
          <a:prstGeom prst="rect">
            <a:avLst/>
          </a:prstGeom>
          <a:solidFill>
            <a:schemeClr val="bg1"/>
          </a:solidFill>
        </p:spPr>
        <p:txBody>
          <a:bodyPr wrap="square" rtlCol="0">
            <a:spAutoFit/>
          </a:bodyPr>
          <a:lstStyle/>
          <a:p>
            <a:r>
              <a:rPr lang="en-GB" dirty="0"/>
              <a:t>0.6 km</a:t>
            </a:r>
          </a:p>
        </p:txBody>
      </p:sp>
      <p:sp>
        <p:nvSpPr>
          <p:cNvPr id="34" name="TextBox 33">
            <a:extLst>
              <a:ext uri="{FF2B5EF4-FFF2-40B4-BE49-F238E27FC236}">
                <a16:creationId xmlns:a16="http://schemas.microsoft.com/office/drawing/2014/main" id="{80E2B3D6-DC10-DCD5-377F-17B3B743A0E9}"/>
              </a:ext>
            </a:extLst>
          </p:cNvPr>
          <p:cNvSpPr txBox="1"/>
          <p:nvPr/>
        </p:nvSpPr>
        <p:spPr>
          <a:xfrm rot="20443162">
            <a:off x="1380746" y="2454170"/>
            <a:ext cx="1081764" cy="369332"/>
          </a:xfrm>
          <a:prstGeom prst="rect">
            <a:avLst/>
          </a:prstGeom>
          <a:solidFill>
            <a:schemeClr val="bg1"/>
          </a:solidFill>
        </p:spPr>
        <p:txBody>
          <a:bodyPr wrap="square" rtlCol="0">
            <a:spAutoFit/>
          </a:bodyPr>
          <a:lstStyle/>
          <a:p>
            <a:r>
              <a:rPr lang="en-GB" dirty="0"/>
              <a:t>5,561 km</a:t>
            </a:r>
          </a:p>
        </p:txBody>
      </p:sp>
      <p:sp>
        <p:nvSpPr>
          <p:cNvPr id="37" name="TextBox 36">
            <a:extLst>
              <a:ext uri="{FF2B5EF4-FFF2-40B4-BE49-F238E27FC236}">
                <a16:creationId xmlns:a16="http://schemas.microsoft.com/office/drawing/2014/main" id="{7B7AC00C-340B-446A-5CC5-FBC1993B877F}"/>
              </a:ext>
            </a:extLst>
          </p:cNvPr>
          <p:cNvSpPr txBox="1"/>
          <p:nvPr/>
        </p:nvSpPr>
        <p:spPr>
          <a:xfrm>
            <a:off x="2251401" y="4946312"/>
            <a:ext cx="2044399" cy="523220"/>
          </a:xfrm>
          <a:prstGeom prst="rect">
            <a:avLst/>
          </a:prstGeom>
          <a:solidFill>
            <a:schemeClr val="bg1"/>
          </a:solidFill>
        </p:spPr>
        <p:txBody>
          <a:bodyPr wrap="square">
            <a:spAutoFit/>
          </a:bodyPr>
          <a:lstStyle/>
          <a:p>
            <a:r>
              <a:rPr lang="en-GB" dirty="0"/>
              <a:t>Restaurant, Ingram St, Glasgow</a:t>
            </a:r>
          </a:p>
        </p:txBody>
      </p:sp>
      <p:sp>
        <p:nvSpPr>
          <p:cNvPr id="36" name="TextBox 35">
            <a:extLst>
              <a:ext uri="{FF2B5EF4-FFF2-40B4-BE49-F238E27FC236}">
                <a16:creationId xmlns:a16="http://schemas.microsoft.com/office/drawing/2014/main" id="{F2E8800F-3F2C-DFB9-E823-F71472CF3668}"/>
              </a:ext>
            </a:extLst>
          </p:cNvPr>
          <p:cNvSpPr txBox="1"/>
          <p:nvPr/>
        </p:nvSpPr>
        <p:spPr>
          <a:xfrm>
            <a:off x="2251401" y="4946312"/>
            <a:ext cx="2317256" cy="523220"/>
          </a:xfrm>
          <a:prstGeom prst="rect">
            <a:avLst/>
          </a:prstGeom>
          <a:solidFill>
            <a:schemeClr val="bg1"/>
          </a:solidFill>
        </p:spPr>
        <p:txBody>
          <a:bodyPr wrap="square">
            <a:spAutoFit/>
          </a:bodyPr>
          <a:lstStyle/>
          <a:p>
            <a:r>
              <a:rPr lang="en-GB" dirty="0"/>
              <a:t>Restaurant, </a:t>
            </a:r>
            <a:r>
              <a:rPr lang="en-GB" dirty="0" err="1"/>
              <a:t>Turusbekov</a:t>
            </a:r>
            <a:r>
              <a:rPr lang="en-GB" dirty="0"/>
              <a:t> St, Bishkek</a:t>
            </a:r>
          </a:p>
        </p:txBody>
      </p:sp>
      <p:sp>
        <p:nvSpPr>
          <p:cNvPr id="39" name="TextBox 38">
            <a:extLst>
              <a:ext uri="{FF2B5EF4-FFF2-40B4-BE49-F238E27FC236}">
                <a16:creationId xmlns:a16="http://schemas.microsoft.com/office/drawing/2014/main" id="{04D43CE7-D01B-4224-C205-1C04BC6AD3B8}"/>
              </a:ext>
            </a:extLst>
          </p:cNvPr>
          <p:cNvSpPr txBox="1"/>
          <p:nvPr/>
        </p:nvSpPr>
        <p:spPr>
          <a:xfrm>
            <a:off x="119336" y="5800435"/>
            <a:ext cx="3528392" cy="369332"/>
          </a:xfrm>
          <a:prstGeom prst="rect">
            <a:avLst/>
          </a:prstGeom>
          <a:solidFill>
            <a:schemeClr val="bg1"/>
          </a:solidFill>
        </p:spPr>
        <p:txBody>
          <a:bodyPr wrap="square">
            <a:spAutoFit/>
          </a:bodyPr>
          <a:lstStyle/>
          <a:p>
            <a:r>
              <a:rPr lang="en-GB" dirty="0"/>
              <a:t>Home</a:t>
            </a:r>
          </a:p>
        </p:txBody>
      </p:sp>
      <p:sp>
        <p:nvSpPr>
          <p:cNvPr id="2" name="Oval 1">
            <a:extLst>
              <a:ext uri="{FF2B5EF4-FFF2-40B4-BE49-F238E27FC236}">
                <a16:creationId xmlns:a16="http://schemas.microsoft.com/office/drawing/2014/main" id="{412677AF-BAA2-393A-955C-C4780D5FED92}"/>
              </a:ext>
            </a:extLst>
          </p:cNvPr>
          <p:cNvSpPr/>
          <p:nvPr/>
        </p:nvSpPr>
        <p:spPr>
          <a:xfrm>
            <a:off x="1350106" y="2379592"/>
            <a:ext cx="1092148" cy="6006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C914AE7-EB10-65F0-8E41-0F459DAE2594}"/>
              </a:ext>
            </a:extLst>
          </p:cNvPr>
          <p:cNvSpPr txBox="1"/>
          <p:nvPr/>
        </p:nvSpPr>
        <p:spPr>
          <a:xfrm>
            <a:off x="991331" y="2035302"/>
            <a:ext cx="1364951" cy="369332"/>
          </a:xfrm>
          <a:prstGeom prst="rect">
            <a:avLst/>
          </a:prstGeom>
          <a:noFill/>
        </p:spPr>
        <p:txBody>
          <a:bodyPr wrap="square" rtlCol="0">
            <a:spAutoFit/>
          </a:bodyPr>
          <a:lstStyle/>
          <a:p>
            <a:r>
              <a:rPr lang="en-GB" dirty="0">
                <a:solidFill>
                  <a:srgbClr val="FF0000"/>
                </a:solidFill>
              </a:rPr>
              <a:t>“DISTANCE”</a:t>
            </a:r>
          </a:p>
        </p:txBody>
      </p:sp>
    </p:spTree>
    <p:extLst>
      <p:ext uri="{BB962C8B-B14F-4D97-AF65-F5344CB8AC3E}">
        <p14:creationId xmlns:p14="http://schemas.microsoft.com/office/powerpoint/2010/main" val="21275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33" grpId="0" animBg="1"/>
      <p:bldP spid="34" grpId="0" animBg="1"/>
      <p:bldP spid="37" grpId="0" animBg="1"/>
      <p:bldP spid="36" grpId="0" animBg="1"/>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1ED5E0-1D9F-3BE6-3CF7-C7C8C3169C9D}"/>
              </a:ext>
            </a:extLst>
          </p:cNvPr>
          <p:cNvSpPr>
            <a:spLocks noGrp="1"/>
          </p:cNvSpPr>
          <p:nvPr>
            <p:ph type="title"/>
          </p:nvPr>
        </p:nvSpPr>
        <p:spPr/>
        <p:txBody>
          <a:bodyPr/>
          <a:lstStyle/>
          <a:p>
            <a:r>
              <a:rPr lang="en-GB" dirty="0"/>
              <a:t>Mobility</a:t>
            </a:r>
          </a:p>
        </p:txBody>
      </p:sp>
      <p:sp>
        <p:nvSpPr>
          <p:cNvPr id="4" name="Content Placeholder 3">
            <a:extLst>
              <a:ext uri="{FF2B5EF4-FFF2-40B4-BE49-F238E27FC236}">
                <a16:creationId xmlns:a16="http://schemas.microsoft.com/office/drawing/2014/main" id="{AA5F1059-A6A3-F067-B558-21E7D7135F84}"/>
              </a:ext>
            </a:extLst>
          </p:cNvPr>
          <p:cNvSpPr>
            <a:spLocks noGrp="1"/>
          </p:cNvSpPr>
          <p:nvPr>
            <p:ph sz="half" idx="1"/>
          </p:nvPr>
        </p:nvSpPr>
        <p:spPr/>
        <p:txBody>
          <a:bodyPr/>
          <a:lstStyle/>
          <a:p>
            <a:pPr marL="457200" indent="-457200">
              <a:buFont typeface="Arial" panose="020B0604020202020204" pitchFamily="34" charset="0"/>
              <a:buChar char="•"/>
            </a:pPr>
            <a:r>
              <a:rPr lang="en-GB" dirty="0"/>
              <a:t>Mobility = the </a:t>
            </a:r>
            <a:r>
              <a:rPr lang="en-GB" i="1" dirty="0"/>
              <a:t>ease of movement</a:t>
            </a:r>
            <a:r>
              <a:rPr lang="en-GB" dirty="0"/>
              <a:t> of a passenger or unit of freight</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When mobility is </a:t>
            </a:r>
            <a:r>
              <a:rPr lang="en-GB" b="1" dirty="0"/>
              <a:t>high</a:t>
            </a:r>
            <a:r>
              <a:rPr lang="en-GB" dirty="0"/>
              <a:t>, </a:t>
            </a:r>
            <a:r>
              <a:rPr lang="en-GB" b="1" i="1" dirty="0"/>
              <a:t>activities are less constrained by distance</a:t>
            </a:r>
          </a:p>
        </p:txBody>
      </p:sp>
      <p:pic>
        <p:nvPicPr>
          <p:cNvPr id="3074" name="Picture 2" descr="The golden era of the pneumatic tube — when it carried fast food, people,  and cats - Vox">
            <a:extLst>
              <a:ext uri="{FF2B5EF4-FFF2-40B4-BE49-F238E27FC236}">
                <a16:creationId xmlns:a16="http://schemas.microsoft.com/office/drawing/2014/main" id="{B927A19A-6499-889D-51EB-28AC2D1E7B83}"/>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749256" y="1844675"/>
            <a:ext cx="4281488" cy="4281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5692C-B6F8-6FA3-A790-4ED4AEA4363E}"/>
              </a:ext>
            </a:extLst>
          </p:cNvPr>
          <p:cNvSpPr txBox="1"/>
          <p:nvPr/>
        </p:nvSpPr>
        <p:spPr>
          <a:xfrm>
            <a:off x="9886525" y="6078973"/>
            <a:ext cx="1435494" cy="261610"/>
          </a:xfrm>
          <a:prstGeom prst="rect">
            <a:avLst/>
          </a:prstGeom>
          <a:noFill/>
        </p:spPr>
        <p:txBody>
          <a:bodyPr wrap="square" rtlCol="0">
            <a:spAutoFit/>
          </a:bodyPr>
          <a:lstStyle/>
          <a:p>
            <a:r>
              <a:rPr lang="en-GB" sz="1100" dirty="0"/>
              <a:t>New York Times.</a:t>
            </a:r>
          </a:p>
        </p:txBody>
      </p:sp>
    </p:spTree>
    <p:extLst>
      <p:ext uri="{BB962C8B-B14F-4D97-AF65-F5344CB8AC3E}">
        <p14:creationId xmlns:p14="http://schemas.microsoft.com/office/powerpoint/2010/main" val="20496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AD5D-59AC-147B-C763-1245550C8CE9}"/>
              </a:ext>
            </a:extLst>
          </p:cNvPr>
          <p:cNvSpPr>
            <a:spLocks noGrp="1"/>
          </p:cNvSpPr>
          <p:nvPr>
            <p:ph type="title"/>
          </p:nvPr>
        </p:nvSpPr>
        <p:spPr/>
        <p:txBody>
          <a:bodyPr/>
          <a:lstStyle/>
          <a:p>
            <a:r>
              <a:rPr lang="en-GB" dirty="0"/>
              <a:t>Mobility ~ “</a:t>
            </a:r>
            <a:r>
              <a:rPr lang="en-GB" b="1" i="1" dirty="0"/>
              <a:t>cost</a:t>
            </a:r>
            <a:r>
              <a:rPr lang="en-GB" dirty="0"/>
              <a:t> per kilometre”</a:t>
            </a:r>
          </a:p>
        </p:txBody>
      </p:sp>
      <p:pic>
        <p:nvPicPr>
          <p:cNvPr id="12" name="Picture 11">
            <a:extLst>
              <a:ext uri="{FF2B5EF4-FFF2-40B4-BE49-F238E27FC236}">
                <a16:creationId xmlns:a16="http://schemas.microsoft.com/office/drawing/2014/main" id="{69E1E6B3-1B13-0937-DCD4-02D297B0F72C}"/>
              </a:ext>
            </a:extLst>
          </p:cNvPr>
          <p:cNvPicPr>
            <a:picLocks noChangeAspect="1"/>
          </p:cNvPicPr>
          <p:nvPr/>
        </p:nvPicPr>
        <p:blipFill>
          <a:blip r:embed="rId3"/>
          <a:stretch>
            <a:fillRect/>
          </a:stretch>
        </p:blipFill>
        <p:spPr>
          <a:xfrm>
            <a:off x="9503258" y="1543947"/>
            <a:ext cx="1528774" cy="2709882"/>
          </a:xfrm>
          <a:prstGeom prst="rect">
            <a:avLst/>
          </a:prstGeom>
        </p:spPr>
      </p:pic>
      <p:pic>
        <p:nvPicPr>
          <p:cNvPr id="14" name="Picture 13">
            <a:extLst>
              <a:ext uri="{FF2B5EF4-FFF2-40B4-BE49-F238E27FC236}">
                <a16:creationId xmlns:a16="http://schemas.microsoft.com/office/drawing/2014/main" id="{AB694007-9D11-4F49-CFFD-86F2DE689B2E}"/>
              </a:ext>
            </a:extLst>
          </p:cNvPr>
          <p:cNvPicPr>
            <a:picLocks noChangeAspect="1"/>
          </p:cNvPicPr>
          <p:nvPr/>
        </p:nvPicPr>
        <p:blipFill>
          <a:blip r:embed="rId4"/>
          <a:stretch>
            <a:fillRect/>
          </a:stretch>
        </p:blipFill>
        <p:spPr>
          <a:xfrm>
            <a:off x="7593836" y="1567759"/>
            <a:ext cx="1662125" cy="2662257"/>
          </a:xfrm>
          <a:prstGeom prst="rect">
            <a:avLst/>
          </a:prstGeom>
        </p:spPr>
      </p:pic>
      <p:pic>
        <p:nvPicPr>
          <p:cNvPr id="4098" name="Picture 2" descr="Mastering the Tokyo Subway">
            <a:extLst>
              <a:ext uri="{FF2B5EF4-FFF2-40B4-BE49-F238E27FC236}">
                <a16:creationId xmlns:a16="http://schemas.microsoft.com/office/drawing/2014/main" id="{BEBA80AD-60A0-627E-5D82-35FF0E065E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9145" y="4320605"/>
            <a:ext cx="2674113" cy="17816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irobi matatus' odd engine idling culture pollutes, harms health">
            <a:extLst>
              <a:ext uri="{FF2B5EF4-FFF2-40B4-BE49-F238E27FC236}">
                <a16:creationId xmlns:a16="http://schemas.microsoft.com/office/drawing/2014/main" id="{088992DA-06F7-82C7-A4F6-6A9C8B09A1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1058" y="3060519"/>
            <a:ext cx="2654214" cy="19875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202362B-6A9B-EF71-5075-F89B760164F5}"/>
              </a:ext>
            </a:extLst>
          </p:cNvPr>
          <p:cNvSpPr txBox="1"/>
          <p:nvPr/>
        </p:nvSpPr>
        <p:spPr>
          <a:xfrm>
            <a:off x="3155921" y="2079578"/>
            <a:ext cx="3414378" cy="923330"/>
          </a:xfrm>
          <a:prstGeom prst="rect">
            <a:avLst/>
          </a:prstGeom>
          <a:noFill/>
        </p:spPr>
        <p:txBody>
          <a:bodyPr wrap="square" rtlCol="0">
            <a:spAutoFit/>
          </a:bodyPr>
          <a:lstStyle/>
          <a:p>
            <a:r>
              <a:rPr lang="en-GB" sz="1800" dirty="0"/>
              <a:t>In Nairobi, travelling 11 km across the city takes </a:t>
            </a:r>
            <a:r>
              <a:rPr lang="en-GB" sz="1800" b="1" dirty="0"/>
              <a:t>64 min </a:t>
            </a:r>
            <a:r>
              <a:rPr lang="en-GB" sz="1800" dirty="0"/>
              <a:t>by public transport (matatu)</a:t>
            </a:r>
          </a:p>
        </p:txBody>
      </p:sp>
      <p:sp>
        <p:nvSpPr>
          <p:cNvPr id="16" name="TextBox 15">
            <a:extLst>
              <a:ext uri="{FF2B5EF4-FFF2-40B4-BE49-F238E27FC236}">
                <a16:creationId xmlns:a16="http://schemas.microsoft.com/office/drawing/2014/main" id="{285DFC00-94F0-D866-9154-96058EDE10CB}"/>
              </a:ext>
            </a:extLst>
          </p:cNvPr>
          <p:cNvSpPr txBox="1"/>
          <p:nvPr/>
        </p:nvSpPr>
        <p:spPr>
          <a:xfrm>
            <a:off x="9624392" y="4364259"/>
            <a:ext cx="2173598" cy="1323439"/>
          </a:xfrm>
          <a:prstGeom prst="rect">
            <a:avLst/>
          </a:prstGeom>
          <a:noFill/>
        </p:spPr>
        <p:txBody>
          <a:bodyPr wrap="square" rtlCol="0">
            <a:spAutoFit/>
          </a:bodyPr>
          <a:lstStyle/>
          <a:p>
            <a:r>
              <a:rPr lang="en-GB" sz="1600" dirty="0"/>
              <a:t>In Tokyo, travelling 11 km across the city takes </a:t>
            </a:r>
            <a:r>
              <a:rPr lang="en-GB" sz="1600" b="1" dirty="0"/>
              <a:t>17 min </a:t>
            </a:r>
            <a:r>
              <a:rPr lang="en-GB" sz="1600" dirty="0"/>
              <a:t>by public transport (subway)</a:t>
            </a:r>
          </a:p>
        </p:txBody>
      </p:sp>
      <p:pic>
        <p:nvPicPr>
          <p:cNvPr id="18" name="Picture 17">
            <a:extLst>
              <a:ext uri="{FF2B5EF4-FFF2-40B4-BE49-F238E27FC236}">
                <a16:creationId xmlns:a16="http://schemas.microsoft.com/office/drawing/2014/main" id="{98F770FB-48EF-15F7-1A70-BDFC787E0BF4}"/>
              </a:ext>
            </a:extLst>
          </p:cNvPr>
          <p:cNvPicPr>
            <a:picLocks noChangeAspect="1"/>
          </p:cNvPicPr>
          <p:nvPr/>
        </p:nvPicPr>
        <p:blipFill>
          <a:blip r:embed="rId7"/>
          <a:stretch>
            <a:fillRect/>
          </a:stretch>
        </p:blipFill>
        <p:spPr>
          <a:xfrm>
            <a:off x="609600" y="2060848"/>
            <a:ext cx="2303252" cy="1932799"/>
          </a:xfrm>
          <a:prstGeom prst="rect">
            <a:avLst/>
          </a:prstGeom>
        </p:spPr>
      </p:pic>
      <p:pic>
        <p:nvPicPr>
          <p:cNvPr id="22" name="Picture 21">
            <a:extLst>
              <a:ext uri="{FF2B5EF4-FFF2-40B4-BE49-F238E27FC236}">
                <a16:creationId xmlns:a16="http://schemas.microsoft.com/office/drawing/2014/main" id="{6FCC76E3-B99A-7AEC-868D-686C39C1DFB0}"/>
              </a:ext>
            </a:extLst>
          </p:cNvPr>
          <p:cNvPicPr>
            <a:picLocks noChangeAspect="1"/>
          </p:cNvPicPr>
          <p:nvPr/>
        </p:nvPicPr>
        <p:blipFill>
          <a:blip r:embed="rId8"/>
          <a:stretch>
            <a:fillRect/>
          </a:stretch>
        </p:blipFill>
        <p:spPr>
          <a:xfrm>
            <a:off x="609600" y="4032528"/>
            <a:ext cx="2472371" cy="2069705"/>
          </a:xfrm>
          <a:prstGeom prst="rect">
            <a:avLst/>
          </a:prstGeom>
        </p:spPr>
      </p:pic>
      <p:sp>
        <p:nvSpPr>
          <p:cNvPr id="3" name="TextBox 2">
            <a:extLst>
              <a:ext uri="{FF2B5EF4-FFF2-40B4-BE49-F238E27FC236}">
                <a16:creationId xmlns:a16="http://schemas.microsoft.com/office/drawing/2014/main" id="{E4AED6BC-E491-4CBC-86B1-A90679407AFC}"/>
              </a:ext>
            </a:extLst>
          </p:cNvPr>
          <p:cNvSpPr txBox="1"/>
          <p:nvPr/>
        </p:nvSpPr>
        <p:spPr>
          <a:xfrm>
            <a:off x="520390" y="1652635"/>
            <a:ext cx="2970660" cy="369332"/>
          </a:xfrm>
          <a:prstGeom prst="rect">
            <a:avLst/>
          </a:prstGeom>
          <a:noFill/>
        </p:spPr>
        <p:txBody>
          <a:bodyPr wrap="square" rtlCol="0">
            <a:spAutoFit/>
          </a:bodyPr>
          <a:lstStyle/>
          <a:p>
            <a:r>
              <a:rPr lang="en-GB" sz="1800" i="1" dirty="0"/>
              <a:t>Nairobi, Kenya</a:t>
            </a:r>
          </a:p>
        </p:txBody>
      </p:sp>
      <p:sp>
        <p:nvSpPr>
          <p:cNvPr id="13" name="TextBox 12">
            <a:extLst>
              <a:ext uri="{FF2B5EF4-FFF2-40B4-BE49-F238E27FC236}">
                <a16:creationId xmlns:a16="http://schemas.microsoft.com/office/drawing/2014/main" id="{A679D83F-AEA4-4F41-B599-69FD1594167C}"/>
              </a:ext>
            </a:extLst>
          </p:cNvPr>
          <p:cNvSpPr txBox="1"/>
          <p:nvPr/>
        </p:nvSpPr>
        <p:spPr>
          <a:xfrm>
            <a:off x="7464152" y="1156102"/>
            <a:ext cx="2970660" cy="369332"/>
          </a:xfrm>
          <a:prstGeom prst="rect">
            <a:avLst/>
          </a:prstGeom>
          <a:noFill/>
        </p:spPr>
        <p:txBody>
          <a:bodyPr wrap="square" rtlCol="0">
            <a:spAutoFit/>
          </a:bodyPr>
          <a:lstStyle/>
          <a:p>
            <a:r>
              <a:rPr lang="en-GB" sz="1800" i="1" dirty="0"/>
              <a:t>Tokyo, Japan</a:t>
            </a:r>
          </a:p>
        </p:txBody>
      </p:sp>
    </p:spTree>
    <p:extLst>
      <p:ext uri="{BB962C8B-B14F-4D97-AF65-F5344CB8AC3E}">
        <p14:creationId xmlns:p14="http://schemas.microsoft.com/office/powerpoint/2010/main" val="24347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BD25-E08D-233A-BBD7-E1434C62F250}"/>
              </a:ext>
            </a:extLst>
          </p:cNvPr>
          <p:cNvSpPr>
            <a:spLocks noGrp="1"/>
          </p:cNvSpPr>
          <p:nvPr>
            <p:ph type="title"/>
          </p:nvPr>
        </p:nvSpPr>
        <p:spPr/>
        <p:txBody>
          <a:bodyPr/>
          <a:lstStyle/>
          <a:p>
            <a:r>
              <a:rPr lang="en-GB" dirty="0"/>
              <a:t>Accessibility</a:t>
            </a:r>
          </a:p>
        </p:txBody>
      </p:sp>
      <p:sp>
        <p:nvSpPr>
          <p:cNvPr id="3" name="Content Placeholder 2">
            <a:extLst>
              <a:ext uri="{FF2B5EF4-FFF2-40B4-BE49-F238E27FC236}">
                <a16:creationId xmlns:a16="http://schemas.microsoft.com/office/drawing/2014/main" id="{6DE8C390-9BFC-610F-3FC7-63EFCD582440}"/>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GB" sz="2400" dirty="0"/>
              <a:t>Accessibility is the </a:t>
            </a:r>
            <a:r>
              <a:rPr lang="en-GB" sz="2400" b="1" dirty="0"/>
              <a:t>potential for interaction</a:t>
            </a:r>
            <a:r>
              <a:rPr lang="en-GB" sz="2400" dirty="0"/>
              <a:t>, both </a:t>
            </a:r>
            <a:r>
              <a:rPr lang="en-GB" sz="2400" b="1" dirty="0"/>
              <a:t>social</a:t>
            </a:r>
            <a:r>
              <a:rPr lang="en-GB" sz="2400" dirty="0"/>
              <a:t> and </a:t>
            </a:r>
            <a:r>
              <a:rPr lang="en-GB" sz="2400" b="1" dirty="0"/>
              <a:t>economic</a:t>
            </a:r>
            <a:r>
              <a:rPr lang="en-GB" sz="2400" dirty="0"/>
              <a:t>. (Handy, 1994)</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A </a:t>
            </a:r>
            <a:r>
              <a:rPr lang="en-GB" sz="2400" b="1" dirty="0"/>
              <a:t>basic dimension of city performance</a:t>
            </a:r>
            <a:r>
              <a:rPr lang="en-GB" sz="2400" dirty="0"/>
              <a:t> (Lynch, 1984)</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r>
              <a:rPr lang="en-GB" sz="2400" dirty="0"/>
              <a:t>When accessibility is high, transport system users have </a:t>
            </a:r>
            <a:r>
              <a:rPr lang="en-GB" sz="2400" b="1" i="1" dirty="0"/>
              <a:t>greater opportunities to participate in value-returning activities</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sz="2400" dirty="0"/>
          </a:p>
        </p:txBody>
      </p:sp>
      <p:sp>
        <p:nvSpPr>
          <p:cNvPr id="6" name="TextBox 5">
            <a:extLst>
              <a:ext uri="{FF2B5EF4-FFF2-40B4-BE49-F238E27FC236}">
                <a16:creationId xmlns:a16="http://schemas.microsoft.com/office/drawing/2014/main" id="{C24EE4BB-2010-2FF8-3547-0DE980A020E7}"/>
              </a:ext>
            </a:extLst>
          </p:cNvPr>
          <p:cNvSpPr txBox="1"/>
          <p:nvPr/>
        </p:nvSpPr>
        <p:spPr>
          <a:xfrm>
            <a:off x="5481940" y="6120436"/>
            <a:ext cx="8782700" cy="369332"/>
          </a:xfrm>
          <a:prstGeom prst="rect">
            <a:avLst/>
          </a:prstGeom>
          <a:noFill/>
        </p:spPr>
        <p:txBody>
          <a:bodyPr wrap="square">
            <a:spAutoFit/>
          </a:bodyPr>
          <a:lstStyle/>
          <a:p>
            <a:pPr algn="l"/>
            <a:r>
              <a:rPr lang="en-GB" sz="900" b="0" i="0" dirty="0">
                <a:solidFill>
                  <a:srgbClr val="1F1F1F"/>
                </a:solidFill>
                <a:effectLst/>
                <a:latin typeface="+mj-lt"/>
              </a:rPr>
              <a:t>Handy, S. (1994). Highway blues: nothing a little accessibility can’t cure. Access. </a:t>
            </a:r>
            <a:r>
              <a:rPr lang="en-GB" sz="900" b="0" i="0" dirty="0">
                <a:solidFill>
                  <a:srgbClr val="1F1F1F"/>
                </a:solidFill>
                <a:effectLst/>
                <a:latin typeface="+mj-lt"/>
                <a:hlinkClick r:id="rId3"/>
              </a:rPr>
              <a:t>https://escholarship.org/uc/item/66k8b8bz</a:t>
            </a:r>
            <a:r>
              <a:rPr lang="en-GB" sz="900" b="0" i="0" dirty="0">
                <a:solidFill>
                  <a:srgbClr val="1F1F1F"/>
                </a:solidFill>
                <a:effectLst/>
                <a:latin typeface="+mj-lt"/>
              </a:rPr>
              <a:t> </a:t>
            </a:r>
          </a:p>
          <a:p>
            <a:pPr algn="l"/>
            <a:r>
              <a:rPr lang="en-GB" sz="900" b="0" i="0" dirty="0">
                <a:solidFill>
                  <a:srgbClr val="1F1F1F"/>
                </a:solidFill>
                <a:effectLst/>
                <a:latin typeface="+mj-lt"/>
              </a:rPr>
              <a:t>Lynch, K. (1981). Good city form. MIT Press. </a:t>
            </a:r>
            <a:r>
              <a:rPr lang="en-GB" sz="900" b="0" i="0" dirty="0">
                <a:solidFill>
                  <a:srgbClr val="1F1F1F"/>
                </a:solidFill>
                <a:effectLst/>
                <a:latin typeface="+mj-lt"/>
                <a:hlinkClick r:id="rId4"/>
              </a:rPr>
              <a:t>https://mitpress.mit.edu/9780262620468/good-city-form/</a:t>
            </a:r>
            <a:r>
              <a:rPr lang="en-GB" sz="900" b="0" i="0" dirty="0">
                <a:solidFill>
                  <a:srgbClr val="1F1F1F"/>
                </a:solidFill>
                <a:effectLst/>
                <a:latin typeface="+mj-lt"/>
              </a:rPr>
              <a:t>  </a:t>
            </a:r>
          </a:p>
        </p:txBody>
      </p:sp>
      <p:sp>
        <p:nvSpPr>
          <p:cNvPr id="7" name="Rectangle: Rounded Corners 6">
            <a:extLst>
              <a:ext uri="{FF2B5EF4-FFF2-40B4-BE49-F238E27FC236}">
                <a16:creationId xmlns:a16="http://schemas.microsoft.com/office/drawing/2014/main" id="{7B453D0E-E1C8-589F-619D-5B9531844E3D}"/>
              </a:ext>
            </a:extLst>
          </p:cNvPr>
          <p:cNvSpPr/>
          <p:nvPr/>
        </p:nvSpPr>
        <p:spPr>
          <a:xfrm>
            <a:off x="9552384" y="3029022"/>
            <a:ext cx="1897937" cy="68691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What </a:t>
            </a:r>
            <a:r>
              <a:rPr lang="en-GB" b="1" dirty="0"/>
              <a:t>determines</a:t>
            </a:r>
            <a:r>
              <a:rPr lang="en-GB" dirty="0"/>
              <a:t> accessibility?</a:t>
            </a:r>
          </a:p>
        </p:txBody>
      </p:sp>
      <p:sp>
        <p:nvSpPr>
          <p:cNvPr id="8" name="Rectangle: Rounded Corners 7">
            <a:extLst>
              <a:ext uri="{FF2B5EF4-FFF2-40B4-BE49-F238E27FC236}">
                <a16:creationId xmlns:a16="http://schemas.microsoft.com/office/drawing/2014/main" id="{631A71E1-3395-9A85-1FD2-E895D9DF1B62}"/>
              </a:ext>
            </a:extLst>
          </p:cNvPr>
          <p:cNvSpPr/>
          <p:nvPr/>
        </p:nvSpPr>
        <p:spPr>
          <a:xfrm>
            <a:off x="6683422" y="872716"/>
            <a:ext cx="2371368" cy="1553365"/>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b="1" dirty="0"/>
              <a:t>Travel cost</a:t>
            </a:r>
            <a:r>
              <a:rPr lang="en-GB" dirty="0"/>
              <a:t>: the lower the travel cost, the greater the amount of destinations that can be reached in a given budget – and the greater the accessibility</a:t>
            </a:r>
          </a:p>
        </p:txBody>
      </p:sp>
      <p:sp>
        <p:nvSpPr>
          <p:cNvPr id="9" name="Rectangle: Rounded Corners 8">
            <a:extLst>
              <a:ext uri="{FF2B5EF4-FFF2-40B4-BE49-F238E27FC236}">
                <a16:creationId xmlns:a16="http://schemas.microsoft.com/office/drawing/2014/main" id="{3DC00FC5-4218-3E02-EEC5-7E4E8C96C170}"/>
              </a:ext>
            </a:extLst>
          </p:cNvPr>
          <p:cNvSpPr/>
          <p:nvPr/>
        </p:nvSpPr>
        <p:spPr>
          <a:xfrm>
            <a:off x="6683422" y="4318879"/>
            <a:ext cx="2371368" cy="117686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b="1" dirty="0"/>
              <a:t>Travel choice</a:t>
            </a:r>
            <a:r>
              <a:rPr lang="en-GB" dirty="0"/>
              <a:t>: the wider the variety of modes for getting to a particular destination, the greater the accessibility</a:t>
            </a:r>
            <a:endParaRPr lang="en-GB" b="1" dirty="0"/>
          </a:p>
        </p:txBody>
      </p:sp>
      <p:sp>
        <p:nvSpPr>
          <p:cNvPr id="10" name="Rectangle: Rounded Corners 9">
            <a:extLst>
              <a:ext uri="{FF2B5EF4-FFF2-40B4-BE49-F238E27FC236}">
                <a16:creationId xmlns:a16="http://schemas.microsoft.com/office/drawing/2014/main" id="{F416CF9D-AACD-6ADE-255A-BAB7A07D4132}"/>
              </a:ext>
            </a:extLst>
          </p:cNvPr>
          <p:cNvSpPr/>
          <p:nvPr/>
        </p:nvSpPr>
        <p:spPr>
          <a:xfrm>
            <a:off x="6683422" y="2784046"/>
            <a:ext cx="2371368" cy="117686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b="1" dirty="0"/>
              <a:t>Destination choice</a:t>
            </a:r>
            <a:r>
              <a:rPr lang="en-GB" dirty="0"/>
              <a:t>: the more destinations, and the more varied the destinations, the greater the accessibility</a:t>
            </a:r>
          </a:p>
        </p:txBody>
      </p:sp>
      <p:cxnSp>
        <p:nvCxnSpPr>
          <p:cNvPr id="12" name="Connector: Elbow 11">
            <a:extLst>
              <a:ext uri="{FF2B5EF4-FFF2-40B4-BE49-F238E27FC236}">
                <a16:creationId xmlns:a16="http://schemas.microsoft.com/office/drawing/2014/main" id="{347772AE-61C5-B27F-1361-AC9F838514F1}"/>
              </a:ext>
            </a:extLst>
          </p:cNvPr>
          <p:cNvCxnSpPr>
            <a:stCxn id="9" idx="3"/>
            <a:endCxn id="7" idx="2"/>
          </p:cNvCxnSpPr>
          <p:nvPr/>
        </p:nvCxnSpPr>
        <p:spPr>
          <a:xfrm flipV="1">
            <a:off x="9054790" y="3715937"/>
            <a:ext cx="1446563" cy="119137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nector: Elbow 12">
            <a:extLst>
              <a:ext uri="{FF2B5EF4-FFF2-40B4-BE49-F238E27FC236}">
                <a16:creationId xmlns:a16="http://schemas.microsoft.com/office/drawing/2014/main" id="{44CC57F6-4436-8E2B-3DF6-FB00ED017D3B}"/>
              </a:ext>
            </a:extLst>
          </p:cNvPr>
          <p:cNvCxnSpPr>
            <a:cxnSpLocks/>
            <a:stCxn id="8" idx="3"/>
            <a:endCxn id="7" idx="0"/>
          </p:cNvCxnSpPr>
          <p:nvPr/>
        </p:nvCxnSpPr>
        <p:spPr>
          <a:xfrm>
            <a:off x="9054790" y="1649399"/>
            <a:ext cx="1446563" cy="137962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2D64274-8C8A-0232-6E54-0DBA5BB6BECC}"/>
              </a:ext>
            </a:extLst>
          </p:cNvPr>
          <p:cNvCxnSpPr>
            <a:stCxn id="10" idx="3"/>
            <a:endCxn id="7" idx="1"/>
          </p:cNvCxnSpPr>
          <p:nvPr/>
        </p:nvCxnSpPr>
        <p:spPr>
          <a:xfrm>
            <a:off x="9054790" y="3372480"/>
            <a:ext cx="49759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7700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40CD-DBA6-2D77-8DDE-2D95A14B8B0C}"/>
              </a:ext>
            </a:extLst>
          </p:cNvPr>
          <p:cNvSpPr>
            <a:spLocks noGrp="1"/>
          </p:cNvSpPr>
          <p:nvPr>
            <p:ph type="title"/>
          </p:nvPr>
        </p:nvSpPr>
        <p:spPr/>
        <p:txBody>
          <a:bodyPr/>
          <a:lstStyle/>
          <a:p>
            <a:r>
              <a:rPr lang="en-GB" dirty="0"/>
              <a:t>Mobility vs. Accessibility</a:t>
            </a:r>
          </a:p>
        </p:txBody>
      </p:sp>
      <p:sp>
        <p:nvSpPr>
          <p:cNvPr id="3" name="Content Placeholder 2">
            <a:extLst>
              <a:ext uri="{FF2B5EF4-FFF2-40B4-BE49-F238E27FC236}">
                <a16:creationId xmlns:a16="http://schemas.microsoft.com/office/drawing/2014/main" id="{6E25E983-46F0-1D0C-4DCA-6B07FB8740ED}"/>
              </a:ext>
            </a:extLst>
          </p:cNvPr>
          <p:cNvSpPr>
            <a:spLocks noGrp="1"/>
          </p:cNvSpPr>
          <p:nvPr>
            <p:ph sz="half" idx="1"/>
          </p:nvPr>
        </p:nvSpPr>
        <p:spPr/>
        <p:txBody>
          <a:bodyPr>
            <a:normAutofit/>
          </a:bodyPr>
          <a:lstStyle/>
          <a:p>
            <a:r>
              <a:rPr lang="en-GB" dirty="0"/>
              <a:t>Mobility ~ cost per kilometre</a:t>
            </a:r>
          </a:p>
          <a:p>
            <a:pPr marL="342900" lvl="1" indent="-342900">
              <a:buFont typeface="Arial" panose="020B0604020202020204" pitchFamily="34" charset="0"/>
              <a:buChar char="•"/>
            </a:pPr>
            <a:r>
              <a:rPr lang="en-GB" dirty="0"/>
              <a:t>How </a:t>
            </a:r>
            <a:r>
              <a:rPr lang="en-GB" b="1" dirty="0"/>
              <a:t>easy is it to overcome physical distance?</a:t>
            </a:r>
            <a:endParaRPr lang="en-GB" dirty="0"/>
          </a:p>
          <a:p>
            <a:endParaRPr lang="en-GB" dirty="0"/>
          </a:p>
          <a:p>
            <a:r>
              <a:rPr lang="en-GB" dirty="0"/>
              <a:t>Accessibility ~ cost </a:t>
            </a:r>
            <a:r>
              <a:rPr lang="en-GB" i="1" dirty="0"/>
              <a:t>per unit of destination</a:t>
            </a:r>
          </a:p>
          <a:p>
            <a:pPr marL="342900" lvl="1" indent="-342900">
              <a:buFont typeface="Arial" panose="020B0604020202020204" pitchFamily="34" charset="0"/>
              <a:buChar char="•"/>
            </a:pPr>
            <a:r>
              <a:rPr lang="en-GB" dirty="0"/>
              <a:t>How many </a:t>
            </a:r>
            <a:r>
              <a:rPr lang="en-GB" b="1" dirty="0"/>
              <a:t>value-returning activities </a:t>
            </a:r>
            <a:r>
              <a:rPr lang="en-GB" dirty="0"/>
              <a:t>can you get per unit of travelling?</a:t>
            </a:r>
          </a:p>
          <a:p>
            <a:pPr lvl="1"/>
            <a:endParaRPr lang="en-GB" dirty="0"/>
          </a:p>
        </p:txBody>
      </p:sp>
      <p:sp>
        <p:nvSpPr>
          <p:cNvPr id="5" name="Rectangle: Rounded Corners 4">
            <a:extLst>
              <a:ext uri="{FF2B5EF4-FFF2-40B4-BE49-F238E27FC236}">
                <a16:creationId xmlns:a16="http://schemas.microsoft.com/office/drawing/2014/main" id="{F890874D-46FC-0A3B-8BE8-F15965861CC1}"/>
              </a:ext>
            </a:extLst>
          </p:cNvPr>
          <p:cNvSpPr/>
          <p:nvPr/>
        </p:nvSpPr>
        <p:spPr>
          <a:xfrm>
            <a:off x="6329433" y="1422895"/>
            <a:ext cx="4732577" cy="19180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1" dirty="0"/>
              <a:t>Mobility</a:t>
            </a:r>
            <a:r>
              <a:rPr lang="en-GB" sz="2400" dirty="0"/>
              <a:t> is a property of a transport system, determined by the </a:t>
            </a:r>
            <a:r>
              <a:rPr lang="en-GB" sz="2400" b="1" dirty="0"/>
              <a:t>spatial structure of its network</a:t>
            </a:r>
            <a:r>
              <a:rPr lang="en-GB" sz="2400" dirty="0"/>
              <a:t> and the level of </a:t>
            </a:r>
            <a:r>
              <a:rPr lang="en-GB" sz="2400" b="1" dirty="0"/>
              <a:t>quality of its service</a:t>
            </a:r>
            <a:endParaRPr lang="en-GB" sz="2400" b="1" i="1" dirty="0"/>
          </a:p>
        </p:txBody>
      </p:sp>
      <p:sp>
        <p:nvSpPr>
          <p:cNvPr id="7" name="Rectangle: Rounded Corners 6">
            <a:extLst>
              <a:ext uri="{FF2B5EF4-FFF2-40B4-BE49-F238E27FC236}">
                <a16:creationId xmlns:a16="http://schemas.microsoft.com/office/drawing/2014/main" id="{4BFA5E76-FD0C-393D-EA7D-1CCF97F9AE20}"/>
              </a:ext>
            </a:extLst>
          </p:cNvPr>
          <p:cNvSpPr/>
          <p:nvPr/>
        </p:nvSpPr>
        <p:spPr>
          <a:xfrm>
            <a:off x="6329433" y="3867986"/>
            <a:ext cx="4732577" cy="191801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400" b="1" i="1" dirty="0"/>
              <a:t>Accessibility</a:t>
            </a:r>
            <a:r>
              <a:rPr lang="en-GB" sz="2400" dirty="0"/>
              <a:t> is a property of a human settlement, determined by mobility </a:t>
            </a:r>
            <a:r>
              <a:rPr lang="en-GB" sz="2400" i="1" dirty="0"/>
              <a:t>and </a:t>
            </a:r>
            <a:r>
              <a:rPr lang="en-GB" sz="2400" dirty="0"/>
              <a:t>the built environment </a:t>
            </a:r>
            <a:endParaRPr lang="en-GB" sz="2400" b="1" i="1" dirty="0"/>
          </a:p>
        </p:txBody>
      </p:sp>
    </p:spTree>
    <p:extLst>
      <p:ext uri="{BB962C8B-B14F-4D97-AF65-F5344CB8AC3E}">
        <p14:creationId xmlns:p14="http://schemas.microsoft.com/office/powerpoint/2010/main" val="319698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FAAA-0EBF-36F9-A2F6-4F46BBBD216D}"/>
              </a:ext>
            </a:extLst>
          </p:cNvPr>
          <p:cNvSpPr>
            <a:spLocks noGrp="1"/>
          </p:cNvSpPr>
          <p:nvPr>
            <p:ph type="title"/>
          </p:nvPr>
        </p:nvSpPr>
        <p:spPr/>
        <p:txBody>
          <a:bodyPr>
            <a:normAutofit fontScale="90000"/>
          </a:bodyPr>
          <a:lstStyle/>
          <a:p>
            <a:r>
              <a:rPr lang="en-GB" dirty="0"/>
              <a:t>Does good mobility mean good accessibility?</a:t>
            </a:r>
          </a:p>
        </p:txBody>
      </p:sp>
      <p:sp>
        <p:nvSpPr>
          <p:cNvPr id="3" name="Content Placeholder 2">
            <a:extLst>
              <a:ext uri="{FF2B5EF4-FFF2-40B4-BE49-F238E27FC236}">
                <a16:creationId xmlns:a16="http://schemas.microsoft.com/office/drawing/2014/main" id="{77223EBF-D4E4-4697-C315-C57D9F0CAAAB}"/>
              </a:ext>
            </a:extLst>
          </p:cNvPr>
          <p:cNvSpPr>
            <a:spLocks noGrp="1"/>
          </p:cNvSpPr>
          <p:nvPr>
            <p:ph sz="half" idx="1"/>
          </p:nvPr>
        </p:nvSpPr>
        <p:spPr/>
        <p:txBody>
          <a:bodyPr/>
          <a:lstStyle/>
          <a:p>
            <a:pPr marL="457200" indent="-457200">
              <a:buFont typeface="Arial" panose="020B0604020202020204" pitchFamily="34" charset="0"/>
              <a:buChar char="•"/>
            </a:pPr>
            <a:r>
              <a:rPr lang="en-GB" dirty="0"/>
              <a:t>Mobility is determined by </a:t>
            </a:r>
            <a:r>
              <a:rPr lang="en-GB" b="1" dirty="0"/>
              <a:t>road capacity</a:t>
            </a:r>
            <a:r>
              <a:rPr lang="en-GB" dirty="0"/>
              <a:t>, </a:t>
            </a:r>
            <a:r>
              <a:rPr lang="en-GB" b="1" dirty="0"/>
              <a:t>design speed</a:t>
            </a:r>
            <a:r>
              <a:rPr lang="en-GB" dirty="0"/>
              <a:t>, and (in the case of automobile mobility) </a:t>
            </a:r>
            <a:r>
              <a:rPr lang="en-GB" b="1" dirty="0"/>
              <a:t>how many other people are using the road</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Mobility is also driven by </a:t>
            </a:r>
            <a:r>
              <a:rPr lang="en-GB" b="1" dirty="0"/>
              <a:t>travel costs </a:t>
            </a:r>
            <a:r>
              <a:rPr lang="en-GB" dirty="0"/>
              <a:t>and their relation to individuals’ </a:t>
            </a:r>
            <a:r>
              <a:rPr lang="en-GB" b="1" dirty="0"/>
              <a:t>budgets</a:t>
            </a:r>
          </a:p>
        </p:txBody>
      </p:sp>
      <p:pic>
        <p:nvPicPr>
          <p:cNvPr id="1026" name="Picture 2" descr="Las Vegas Residents Push Back on Freeway Expansion | Planetizen News">
            <a:extLst>
              <a:ext uri="{FF2B5EF4-FFF2-40B4-BE49-F238E27FC236}">
                <a16:creationId xmlns:a16="http://schemas.microsoft.com/office/drawing/2014/main" id="{D34150C9-6999-F542-4127-84554EFB4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53727"/>
            <a:ext cx="5625818" cy="37505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7813AA-5C37-5E54-45E2-64F2F5F890F8}"/>
              </a:ext>
            </a:extLst>
          </p:cNvPr>
          <p:cNvSpPr txBox="1"/>
          <p:nvPr/>
        </p:nvSpPr>
        <p:spPr>
          <a:xfrm>
            <a:off x="6030084" y="5304272"/>
            <a:ext cx="6095256" cy="230832"/>
          </a:xfrm>
          <a:prstGeom prst="rect">
            <a:avLst/>
          </a:prstGeom>
          <a:noFill/>
        </p:spPr>
        <p:txBody>
          <a:bodyPr wrap="square">
            <a:spAutoFit/>
          </a:bodyPr>
          <a:lstStyle/>
          <a:p>
            <a:r>
              <a:rPr lang="en-GB" sz="900" dirty="0"/>
              <a:t>US-95 and I-15 interchange in downtown Las Vegas, Nevada. | </a:t>
            </a:r>
            <a:r>
              <a:rPr lang="en-GB" sz="900" dirty="0" err="1"/>
              <a:t>trekandphoto</a:t>
            </a:r>
            <a:r>
              <a:rPr lang="en-GB" sz="900" dirty="0"/>
              <a:t> / Adobe Stock</a:t>
            </a:r>
          </a:p>
        </p:txBody>
      </p:sp>
      <p:sp>
        <p:nvSpPr>
          <p:cNvPr id="9" name="Rectangle 8">
            <a:extLst>
              <a:ext uri="{FF2B5EF4-FFF2-40B4-BE49-F238E27FC236}">
                <a16:creationId xmlns:a16="http://schemas.microsoft.com/office/drawing/2014/main" id="{9A691D72-B4AF-B88E-B496-2BA995E8664D}"/>
              </a:ext>
            </a:extLst>
          </p:cNvPr>
          <p:cNvSpPr/>
          <p:nvPr/>
        </p:nvSpPr>
        <p:spPr>
          <a:xfrm>
            <a:off x="6900375" y="1378291"/>
            <a:ext cx="4719196" cy="9813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dirty="0"/>
              <a:t>This wide, high-speed highway intersection in downtown Las Vegas represents </a:t>
            </a:r>
            <a:r>
              <a:rPr lang="en-GB" b="1" dirty="0"/>
              <a:t>high mobility to individuals with access to a vehicle that can use it </a:t>
            </a:r>
            <a:r>
              <a:rPr lang="en-GB" dirty="0"/>
              <a:t>(except under high traffic conditions!)</a:t>
            </a:r>
          </a:p>
        </p:txBody>
      </p:sp>
      <p:sp>
        <p:nvSpPr>
          <p:cNvPr id="10" name="Rectangle 9">
            <a:extLst>
              <a:ext uri="{FF2B5EF4-FFF2-40B4-BE49-F238E27FC236}">
                <a16:creationId xmlns:a16="http://schemas.microsoft.com/office/drawing/2014/main" id="{9795D849-D0CB-2888-CB7A-05C129E35A25}"/>
              </a:ext>
            </a:extLst>
          </p:cNvPr>
          <p:cNvSpPr/>
          <p:nvPr/>
        </p:nvSpPr>
        <p:spPr>
          <a:xfrm>
            <a:off x="6131836" y="5535104"/>
            <a:ext cx="5542162" cy="9679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dirty="0"/>
              <a:t>That </a:t>
            </a:r>
            <a:r>
              <a:rPr lang="en-GB" b="1" dirty="0"/>
              <a:t>mobility </a:t>
            </a:r>
            <a:r>
              <a:rPr lang="en-GB" dirty="0"/>
              <a:t>will </a:t>
            </a:r>
            <a:r>
              <a:rPr lang="en-GB" b="1" dirty="0"/>
              <a:t>help individuals overcome distance</a:t>
            </a:r>
            <a:r>
              <a:rPr lang="en-GB" dirty="0"/>
              <a:t> and thus reach more destinations (increasing accessibility).</a:t>
            </a:r>
          </a:p>
          <a:p>
            <a:endParaRPr lang="en-GB" dirty="0"/>
          </a:p>
          <a:p>
            <a:r>
              <a:rPr lang="en-GB" dirty="0"/>
              <a:t>But </a:t>
            </a:r>
            <a:r>
              <a:rPr lang="en-GB" i="1" dirty="0"/>
              <a:t>where</a:t>
            </a:r>
            <a:r>
              <a:rPr lang="en-GB" dirty="0"/>
              <a:t> are the destinations? </a:t>
            </a:r>
          </a:p>
        </p:txBody>
      </p:sp>
    </p:spTree>
    <p:extLst>
      <p:ext uri="{BB962C8B-B14F-4D97-AF65-F5344CB8AC3E}">
        <p14:creationId xmlns:p14="http://schemas.microsoft.com/office/powerpoint/2010/main" val="19380689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2951</TotalTime>
  <Words>5016</Words>
  <Application>Microsoft Office PowerPoint</Application>
  <PresentationFormat>Widescreen</PresentationFormat>
  <Paragraphs>336</Paragraphs>
  <Slides>36</Slides>
  <Notes>31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8" baseType="lpstr">
      <vt:lpstr>ＭＳ Ｐゴシック</vt:lpstr>
      <vt:lpstr>-apple-system</vt:lpstr>
      <vt:lpstr>Aptos</vt:lpstr>
      <vt:lpstr>Aptos Display</vt:lpstr>
      <vt:lpstr>Arial</vt:lpstr>
      <vt:lpstr>Calibri</vt:lpstr>
      <vt:lpstr>Helvetica Neue</vt:lpstr>
      <vt:lpstr>Verdana</vt:lpstr>
      <vt:lpstr>Wingdings</vt:lpstr>
      <vt:lpstr>Office Theme</vt:lpstr>
      <vt:lpstr>Office Theme</vt:lpstr>
      <vt:lpstr>think-cell Slide</vt:lpstr>
      <vt:lpstr>Transport decarbonization and data-to-deal Lecture 2: Mobility, Accessibility and Transport Demand</vt:lpstr>
      <vt:lpstr>Lecture 2: Learning Outcomes</vt:lpstr>
      <vt:lpstr>1. Mobility and accessibility</vt:lpstr>
      <vt:lpstr>Revision: Transport moves people or goods from A to B</vt:lpstr>
      <vt:lpstr>Mobility</vt:lpstr>
      <vt:lpstr>Mobility ~ “cost per kilometre”</vt:lpstr>
      <vt:lpstr>Accessibility</vt:lpstr>
      <vt:lpstr>Mobility vs. Accessibility</vt:lpstr>
      <vt:lpstr>Does good mobility mean good accessibility?</vt:lpstr>
      <vt:lpstr>Good mobility vs. good accessibility</vt:lpstr>
      <vt:lpstr>Accessibility – summary </vt:lpstr>
      <vt:lpstr>2. Travel demand and the built environment</vt:lpstr>
      <vt:lpstr>The D’s of (urban) travel demand</vt:lpstr>
      <vt:lpstr>PowerPoint Presentation</vt:lpstr>
      <vt:lpstr>PowerPoint Presentation</vt:lpstr>
      <vt:lpstr>What this means for land use (II)</vt:lpstr>
      <vt:lpstr>PowerPoint Presentation</vt:lpstr>
      <vt:lpstr>PowerPoint Presentation</vt:lpstr>
      <vt:lpstr>PowerPoint Presentation</vt:lpstr>
      <vt:lpstr>Vicious spiral of congestion</vt:lpstr>
      <vt:lpstr>Externalities of car use</vt:lpstr>
      <vt:lpstr>4. Freight demand and vehicle ownership</vt:lpstr>
      <vt:lpstr>PowerPoint Presentation</vt:lpstr>
      <vt:lpstr>PowerPoint Presentation</vt:lpstr>
      <vt:lpstr>PowerPoint Presentation</vt:lpstr>
      <vt:lpstr>5. Transport planning and policy</vt:lpstr>
      <vt:lpstr>Transport as a (super) wicked problem…</vt:lpstr>
      <vt:lpstr>Transport planning &amp; policy </vt:lpstr>
      <vt:lpstr>Traditional (urban) transport planning</vt:lpstr>
      <vt:lpstr>The problem</vt:lpstr>
      <vt:lpstr>Supply affects demand</vt:lpstr>
      <vt:lpstr>The Decide &amp; Provide paradigm</vt:lpstr>
      <vt:lpstr>Decide &amp; Provide case study: Cheonggyecheon, Seoul</vt:lpstr>
      <vt:lpstr>Another outcome of contemporary transport planning: Superblocks, Barcelona</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36</cp:revision>
  <dcterms:created xsi:type="dcterms:W3CDTF">2019-06-09T10:25:43Z</dcterms:created>
  <dcterms:modified xsi:type="dcterms:W3CDTF">2025-03-31T06:50:36Z</dcterms:modified>
</cp:coreProperties>
</file>