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7" r:id="rId5"/>
  </p:sldMasterIdLst>
  <p:notesMasterIdLst>
    <p:notesMasterId r:id="rId12"/>
  </p:notesMasterIdLst>
  <p:sldIdLst>
    <p:sldId id="281" r:id="rId6"/>
    <p:sldId id="310" r:id="rId7"/>
    <p:sldId id="309" r:id="rId8"/>
    <p:sldId id="304" r:id="rId9"/>
    <p:sldId id="303" r:id="rId10"/>
    <p:sldId id="308"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 Brewis" initials="JB" lastIdx="15" clrIdx="0">
    <p:extLst>
      <p:ext uri="{19B8F6BF-5375-455C-9EA6-DF929625EA0E}">
        <p15:presenceInfo xmlns:p15="http://schemas.microsoft.com/office/powerpoint/2012/main" userId="Jo Brew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890" y="-10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53BD6-9970-44A8-8294-7DB13D08F1A2}" type="datetimeFigureOut">
              <a:rPr lang="en-GB" smtClean="0"/>
              <a:t>20/09/2021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58569-61BF-4B2B-9277-671CA050CBD6}" type="slidenum">
              <a:rPr lang="en-GB" smtClean="0"/>
              <a:t>‹#›</a:t>
            </a:fld>
            <a:endParaRPr lang="en-GB" dirty="0"/>
          </a:p>
        </p:txBody>
      </p:sp>
    </p:spTree>
    <p:extLst>
      <p:ext uri="{BB962C8B-B14F-4D97-AF65-F5344CB8AC3E}">
        <p14:creationId xmlns:p14="http://schemas.microsoft.com/office/powerpoint/2010/main" val="222691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7208408-CD35-4C8B-81DB-5A8B9796368C}"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91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6194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9970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Maria (</a:t>
            </a:r>
            <a:r>
              <a:rPr lang="en-GB" sz="1200" dirty="0"/>
              <a:t>Caltepec, State of Puebla, Mexico) </a:t>
            </a:r>
            <a:r>
              <a:rPr lang="en-GB" sz="1200" kern="1200" dirty="0">
                <a:solidFill>
                  <a:schemeClr val="tx1"/>
                </a:solidFill>
                <a:latin typeface="+mn-lt"/>
                <a:ea typeface="+mn-ea"/>
                <a:cs typeface="+mn-cs"/>
              </a:rPr>
              <a:t>can’t read or write very well due to not attending school regularly, so her training can’t rely on these skills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Aspirations and goals. Marcela </a:t>
            </a:r>
            <a:r>
              <a:rPr lang="en-GB" sz="1200" dirty="0"/>
              <a:t>(Santiago, Chile) </a:t>
            </a:r>
            <a:r>
              <a:rPr lang="en-GB" sz="1200" kern="1200" dirty="0">
                <a:solidFill>
                  <a:schemeClr val="tx1"/>
                </a:solidFill>
                <a:latin typeface="+mn-lt"/>
                <a:ea typeface="+mn-ea"/>
                <a:cs typeface="+mn-cs"/>
              </a:rPr>
              <a:t>wants a job in retail so will need DL (automated sales tills) and people/ service skills also cash management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Skills levels: Anupriya </a:t>
            </a:r>
            <a:r>
              <a:rPr lang="en-GB" sz="1200" dirty="0"/>
              <a:t>(Dhenkanal, India) </a:t>
            </a:r>
            <a:r>
              <a:rPr lang="en-GB" sz="1200" kern="1200" dirty="0">
                <a:solidFill>
                  <a:schemeClr val="tx1"/>
                </a:solidFill>
                <a:latin typeface="+mn-lt"/>
                <a:ea typeface="+mn-ea"/>
                <a:cs typeface="+mn-cs"/>
              </a:rPr>
              <a:t>is skilled in Dhokra but has heard that others</a:t>
            </a:r>
            <a:r>
              <a:rPr lang="en-GB" sz="1200" kern="1200" dirty="0">
                <a:solidFill>
                  <a:schemeClr val="tx1"/>
                </a:solidFill>
                <a:effectLst/>
                <a:latin typeface="+mn-lt"/>
                <a:ea typeface="+mn-ea"/>
                <a:cs typeface="+mn-cs"/>
              </a:rPr>
              <a:t> had received some training in the last five years on improved Dhokra designs which had a positive effect on their income as they were able to charge higher prices for their work. </a:t>
            </a: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Languages: Fatima (NM, Oz) from Syria, first lang Arabic) has been learning English on an Adult Migrant Prog (govt) but only for the last 18 months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LPs: Khaldah (Karak, Jordan) enjoys f2f learning, prefers to read text (not video or audio) and doesn’t like theoretical material</a:t>
            </a:r>
          </a:p>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8296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Family: Adamma (Bertoua, Cameroon) has 2 young kids and wants to run a business from home as cc from her M and MIL not always available</a:t>
            </a:r>
          </a:p>
          <a:p>
            <a:endParaRPr lang="en-GB" dirty="0"/>
          </a:p>
          <a:p>
            <a:r>
              <a:rPr lang="en-GB" dirty="0"/>
              <a:t>Dig lit: channels/ engagement – Marcela hasn’t studied online before but she loves social media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Age: Maria is 45 and has grown up kids cf the other women in our profiles who are younger</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Mig status/ disenfranchised groups: Anupriya is a member of the Ho Scheduled tribe who are political, socially and economically excluded, discrimination, school drop out, GBV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CFs: cultural and religious factors mean Adamma is limited as she can only travel with a male relative </a:t>
            </a:r>
          </a:p>
          <a:p>
            <a:endParaRPr lang="en-GB" dirty="0"/>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Travel: Maria’s local transport isn’t good so she wants to start a business from home</a:t>
            </a:r>
          </a:p>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8199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latin typeface="+mn-lt"/>
                <a:ea typeface="+mn-ea"/>
                <a:cs typeface="+mn-cs"/>
              </a:rPr>
              <a:t>Awareness: Khaldah knows that she wants to connect to the national cosmetology market to access ‘MiJ’ products to better establish herself as an owner-manager</a:t>
            </a:r>
          </a:p>
          <a:p>
            <a:endParaRPr lang="en-GB" sz="1200" kern="1200" dirty="0">
              <a:solidFill>
                <a:schemeClr val="tx1"/>
              </a:solidFill>
              <a:latin typeface="+mn-lt"/>
              <a:ea typeface="+mn-ea"/>
              <a:cs typeface="+mn-cs"/>
            </a:endParaRPr>
          </a:p>
          <a:p>
            <a:r>
              <a:rPr lang="en-GB" sz="1200" kern="1200" dirty="0">
                <a:solidFill>
                  <a:schemeClr val="tx1"/>
                </a:solidFill>
                <a:latin typeface="+mn-lt"/>
                <a:ea typeface="+mn-ea"/>
                <a:cs typeface="+mn-cs"/>
              </a:rPr>
              <a:t>Memo to self: Local government (KIIs) – this focused on developing more in-depth understanding regarding labour regulations, incentives, planned economic initiatives, barriers to employment, and government-supported programmes. </a:t>
            </a:r>
          </a:p>
          <a:p>
            <a:r>
              <a:rPr lang="en-GB" sz="1200" kern="1200" dirty="0">
                <a:solidFill>
                  <a:schemeClr val="tx1"/>
                </a:solidFill>
                <a:latin typeface="+mn-lt"/>
                <a:ea typeface="+mn-ea"/>
                <a:cs typeface="+mn-cs"/>
              </a:rPr>
              <a:t>	Local businesses and employers (KIIs) – this focused on gaining greater insight on local labour conditions and opportunities, employers perceptions of challenges to employing women, and the incentives that would encourage them to employ more women. </a:t>
            </a:r>
          </a:p>
          <a:p>
            <a:r>
              <a:rPr lang="en-GB" sz="1200" kern="1200" dirty="0">
                <a:solidFill>
                  <a:schemeClr val="tx1"/>
                </a:solidFill>
                <a:latin typeface="+mn-lt"/>
                <a:ea typeface="+mn-ea"/>
                <a:cs typeface="+mn-cs"/>
              </a:rPr>
              <a:t>	Local organisations providing second chance education services (KIIs) – this focused on learning about their experiences in supporting women, and how to overcome the barriers that prevent women from obtaining gainful employment. At this same time, this was an opportunity to understand their</a:t>
            </a:r>
          </a:p>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10279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515861"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6" name="Picture 5">
            <a:extLst>
              <a:ext uri="{FF2B5EF4-FFF2-40B4-BE49-F238E27FC236}">
                <a16:creationId xmlns:a16="http://schemas.microsoft.com/office/drawing/2014/main" id="{07B141BD-28B5-48EC-935E-93F684254C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1325" y="5136425"/>
            <a:ext cx="1590332" cy="1467097"/>
          </a:xfrm>
          <a:prstGeom prst="rect">
            <a:avLst/>
          </a:prstGeom>
        </p:spPr>
      </p:pic>
      <p:grpSp>
        <p:nvGrpSpPr>
          <p:cNvPr id="10" name="Group 9">
            <a:extLst>
              <a:ext uri="{FF2B5EF4-FFF2-40B4-BE49-F238E27FC236}">
                <a16:creationId xmlns:a16="http://schemas.microsoft.com/office/drawing/2014/main" id="{04D4F168-E78F-4E3F-959C-987449341B35}"/>
              </a:ext>
            </a:extLst>
          </p:cNvPr>
          <p:cNvGrpSpPr/>
          <p:nvPr userDrawn="1"/>
        </p:nvGrpSpPr>
        <p:grpSpPr>
          <a:xfrm>
            <a:off x="515861" y="5727940"/>
            <a:ext cx="2765232" cy="513635"/>
            <a:chOff x="4226505" y="4313542"/>
            <a:chExt cx="3119245" cy="579392"/>
          </a:xfrm>
        </p:grpSpPr>
        <p:pic>
          <p:nvPicPr>
            <p:cNvPr id="11" name="Picture 10">
              <a:extLst>
                <a:ext uri="{FF2B5EF4-FFF2-40B4-BE49-F238E27FC236}">
                  <a16:creationId xmlns:a16="http://schemas.microsoft.com/office/drawing/2014/main" id="{C4193EFD-25D1-4B81-9F42-6F288D7E6E4A}"/>
                </a:ext>
              </a:extLst>
            </p:cNvPr>
            <p:cNvPicPr>
              <a:picLocks noChangeAspect="1"/>
            </p:cNvPicPr>
            <p:nvPr userDrawn="1"/>
          </p:nvPicPr>
          <p:blipFill>
            <a:blip r:embed="rId3"/>
            <a:stretch>
              <a:fillRect/>
            </a:stretch>
          </p:blipFill>
          <p:spPr>
            <a:xfrm>
              <a:off x="6057687" y="4514025"/>
              <a:ext cx="1288063" cy="378909"/>
            </a:xfrm>
            <a:prstGeom prst="rect">
              <a:avLst/>
            </a:prstGeom>
          </p:spPr>
        </p:pic>
        <p:pic>
          <p:nvPicPr>
            <p:cNvPr id="12" name="Picture 11">
              <a:extLst>
                <a:ext uri="{FF2B5EF4-FFF2-40B4-BE49-F238E27FC236}">
                  <a16:creationId xmlns:a16="http://schemas.microsoft.com/office/drawing/2014/main" id="{11BC5913-26FD-4955-9190-EA1E9C484AF5}"/>
                </a:ext>
              </a:extLst>
            </p:cNvPr>
            <p:cNvPicPr>
              <a:picLocks noChangeAspect="1"/>
            </p:cNvPicPr>
            <p:nvPr userDrawn="1"/>
          </p:nvPicPr>
          <p:blipFill>
            <a:blip r:embed="rId4"/>
            <a:stretch>
              <a:fillRect/>
            </a:stretch>
          </p:blipFill>
          <p:spPr>
            <a:xfrm>
              <a:off x="4993074" y="4331903"/>
              <a:ext cx="780101" cy="561031"/>
            </a:xfrm>
            <a:prstGeom prst="rect">
              <a:avLst/>
            </a:prstGeom>
          </p:spPr>
        </p:pic>
        <p:pic>
          <p:nvPicPr>
            <p:cNvPr id="13" name="Picture 12" descr="A close up of a logo&#10;&#10;Description generated with very high confidence">
              <a:extLst>
                <a:ext uri="{FF2B5EF4-FFF2-40B4-BE49-F238E27FC236}">
                  <a16:creationId xmlns:a16="http://schemas.microsoft.com/office/drawing/2014/main" id="{C735A45D-C47D-4871-A188-62707C70ED86}"/>
                </a:ext>
              </a:extLst>
            </p:cNvPr>
            <p:cNvPicPr>
              <a:picLocks noChangeAspect="1"/>
            </p:cNvPicPr>
            <p:nvPr userDrawn="1"/>
          </p:nvPicPr>
          <p:blipFill>
            <a:blip r:embed="rId5"/>
            <a:stretch>
              <a:fillRect/>
            </a:stretch>
          </p:blipFill>
          <p:spPr>
            <a:xfrm>
              <a:off x="4226505" y="4313542"/>
              <a:ext cx="413195" cy="579392"/>
            </a:xfrm>
            <a:prstGeom prst="rect">
              <a:avLst/>
            </a:prstGeom>
          </p:spPr>
        </p:pic>
      </p:grpSp>
    </p:spTree>
    <p:extLst>
      <p:ext uri="{BB962C8B-B14F-4D97-AF65-F5344CB8AC3E}">
        <p14:creationId xmlns:p14="http://schemas.microsoft.com/office/powerpoint/2010/main" val="196713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51019155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7C80A92C-9FD4-45D3-8E86-D280BD6B606C}" type="datetimeFigureOut">
              <a:rPr lang="en-GB" smtClean="0"/>
              <a:t>20/09/2021</a:t>
            </a:fld>
            <a:endParaRPr lang="en-GB" dirty="0"/>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A95BC52E-1C6A-4978-BE83-80ED88EEC571}" type="slidenum">
              <a:rPr lang="en-GB" smtClean="0"/>
              <a:t>‹#›</a:t>
            </a:fld>
            <a:endParaRPr lang="en-GB" dirty="0"/>
          </a:p>
        </p:txBody>
      </p:sp>
    </p:spTree>
    <p:extLst>
      <p:ext uri="{BB962C8B-B14F-4D97-AF65-F5344CB8AC3E}">
        <p14:creationId xmlns:p14="http://schemas.microsoft.com/office/powerpoint/2010/main" val="311352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Tree>
    <p:extLst>
      <p:ext uri="{BB962C8B-B14F-4D97-AF65-F5344CB8AC3E}">
        <p14:creationId xmlns:p14="http://schemas.microsoft.com/office/powerpoint/2010/main" val="3898730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1837243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35393350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371889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9152276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8064453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4485151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357775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035162"/>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EA5FE2-F561-4BE9-9E47-E59DD1346EDB}"/>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a:xfrm>
            <a:off x="8101658" y="213858"/>
            <a:ext cx="846963" cy="781331"/>
          </a:xfrm>
          <a:prstGeom prst="rect">
            <a:avLst/>
          </a:prstGeom>
        </p:spPr>
      </p:pic>
    </p:spTree>
    <p:extLst>
      <p:ext uri="{BB962C8B-B14F-4D97-AF65-F5344CB8AC3E}">
        <p14:creationId xmlns:p14="http://schemas.microsoft.com/office/powerpoint/2010/main" val="4195614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467544" y="2132856"/>
            <a:ext cx="8119838" cy="1218795"/>
          </a:xfrm>
        </p:spPr>
        <p:txBody>
          <a:bodyPr/>
          <a:lstStyle/>
          <a:p>
            <a:r>
              <a:rPr lang="en-GB" sz="4400" dirty="0"/>
              <a:t>Women’s learning needs within their local contexts</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56618" y="2827153"/>
            <a:ext cx="7920774" cy="1383969"/>
          </a:xfrm>
        </p:spPr>
        <p:txBody>
          <a:bodyPr/>
          <a:lstStyle/>
          <a:p>
            <a:pPr>
              <a:lnSpc>
                <a:spcPct val="100000"/>
              </a:lnSpc>
              <a:spcBef>
                <a:spcPts val="0"/>
              </a:spcBef>
            </a:pPr>
            <a:r>
              <a:rPr lang="en-GB" sz="3200" b="1" dirty="0"/>
              <a:t> </a:t>
            </a:r>
          </a:p>
          <a:p>
            <a:pPr>
              <a:lnSpc>
                <a:spcPct val="100000"/>
              </a:lnSpc>
              <a:spcBef>
                <a:spcPts val="0"/>
              </a:spcBef>
            </a:pPr>
            <a:endParaRPr lang="en-GB" sz="2800" dirty="0"/>
          </a:p>
          <a:p>
            <a:endParaRPr lang="en-GB" sz="2400" dirty="0"/>
          </a:p>
        </p:txBody>
      </p:sp>
    </p:spTree>
    <p:extLst>
      <p:ext uri="{BB962C8B-B14F-4D97-AF65-F5344CB8AC3E}">
        <p14:creationId xmlns:p14="http://schemas.microsoft.com/office/powerpoint/2010/main" val="448630427"/>
      </p:ext>
    </p:extLst>
  </p:cSld>
  <p:clrMapOvr>
    <a:masterClrMapping/>
  </p:clrMapOvr>
  <mc:AlternateContent xmlns:mc="http://schemas.openxmlformats.org/markup-compatibility/2006" xmlns:p14="http://schemas.microsoft.com/office/powerpoint/2010/main">
    <mc:Choice Requires="p14">
      <p:transition spd="slow" p14:dur="2000" advTm="13447"/>
    </mc:Choice>
    <mc:Fallback xmlns="">
      <p:transition spd="slow" advTm="1344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r>
              <a:rPr lang="en-GB" sz="3600" b="1" dirty="0"/>
              <a:t>Women’s learning needs within their local contexts</a:t>
            </a:r>
            <a:endParaRPr lang="en-GB" sz="3600" b="1" dirty="0">
              <a:solidFill>
                <a:schemeClr val="tx1"/>
              </a:solidFill>
            </a:endParaRPr>
          </a:p>
        </p:txBody>
      </p:sp>
      <p:sp>
        <p:nvSpPr>
          <p:cNvPr id="3" name="Content Placeholder 2"/>
          <p:cNvSpPr>
            <a:spLocks noGrp="1"/>
          </p:cNvSpPr>
          <p:nvPr>
            <p:ph idx="1"/>
          </p:nvPr>
        </p:nvSpPr>
        <p:spPr>
          <a:xfrm>
            <a:off x="179512" y="1340768"/>
            <a:ext cx="8640960" cy="5400600"/>
          </a:xfrm>
        </p:spPr>
        <p:txBody>
          <a:bodyPr>
            <a:noAutofit/>
          </a:bodyPr>
          <a:lstStyle/>
          <a:p>
            <a:pPr marL="0" indent="0">
              <a:lnSpc>
                <a:spcPct val="110000"/>
              </a:lnSpc>
              <a:spcBef>
                <a:spcPts val="0"/>
              </a:spcBef>
              <a:buNone/>
            </a:pPr>
            <a:endParaRPr lang="en-GB" sz="2400" dirty="0"/>
          </a:p>
          <a:p>
            <a:pPr marL="0" indent="0">
              <a:lnSpc>
                <a:spcPct val="100000"/>
              </a:lnSpc>
              <a:spcBef>
                <a:spcPts val="0"/>
              </a:spcBef>
              <a:buNone/>
            </a:pPr>
            <a:r>
              <a:rPr lang="en-GB" sz="2400" i="1" dirty="0"/>
              <a:t>The importance of learning needs and learner engagement</a:t>
            </a:r>
          </a:p>
          <a:p>
            <a:pPr marL="0" indent="0">
              <a:lnSpc>
                <a:spcPct val="100000"/>
              </a:lnSpc>
              <a:spcBef>
                <a:spcPts val="0"/>
              </a:spcBef>
              <a:buNone/>
            </a:pPr>
            <a:endParaRPr lang="en-GB" sz="2400" i="1" dirty="0"/>
          </a:p>
          <a:p>
            <a:pPr marL="0" indent="0">
              <a:lnSpc>
                <a:spcPct val="100000"/>
              </a:lnSpc>
              <a:spcBef>
                <a:spcPts val="0"/>
              </a:spcBef>
              <a:buNone/>
            </a:pPr>
            <a:r>
              <a:rPr lang="en-GB" sz="2400" dirty="0"/>
              <a:t>Learning needs are group-specific, indeed individual-specific</a:t>
            </a:r>
          </a:p>
          <a:p>
            <a:pPr marL="0" indent="0">
              <a:lnSpc>
                <a:spcPct val="100000"/>
              </a:lnSpc>
              <a:spcBef>
                <a:spcPts val="0"/>
              </a:spcBef>
              <a:buNone/>
            </a:pPr>
            <a:endParaRPr lang="en-GB" sz="2400" dirty="0"/>
          </a:p>
          <a:p>
            <a:pPr marL="0" indent="0">
              <a:lnSpc>
                <a:spcPct val="100000"/>
              </a:lnSpc>
              <a:spcBef>
                <a:spcPts val="0"/>
              </a:spcBef>
              <a:buNone/>
            </a:pPr>
            <a:r>
              <a:rPr lang="en-GB" sz="2400" dirty="0"/>
              <a:t>If specific learning needs are not met, there will be no transfer of learning</a:t>
            </a:r>
          </a:p>
          <a:p>
            <a:pPr marL="0" indent="0">
              <a:lnSpc>
                <a:spcPct val="100000"/>
              </a:lnSpc>
              <a:spcBef>
                <a:spcPts val="0"/>
              </a:spcBef>
              <a:buNone/>
            </a:pPr>
            <a:endParaRPr lang="en-GB" sz="2400" i="1" dirty="0"/>
          </a:p>
          <a:p>
            <a:pPr marL="0" indent="0">
              <a:lnSpc>
                <a:spcPct val="100000"/>
              </a:lnSpc>
              <a:spcBef>
                <a:spcPts val="0"/>
              </a:spcBef>
              <a:buNone/>
            </a:pPr>
            <a:r>
              <a:rPr lang="en-GB" sz="2400" dirty="0"/>
              <a:t>Failing to meet learning needs is also demotivating for learners</a:t>
            </a:r>
          </a:p>
          <a:p>
            <a:pPr marL="0" indent="0">
              <a:lnSpc>
                <a:spcPct val="110000"/>
              </a:lnSpc>
              <a:spcBef>
                <a:spcPts val="0"/>
              </a:spcBef>
              <a:buNone/>
            </a:pPr>
            <a:endParaRPr lang="en-GB" sz="2400" dirty="0"/>
          </a:p>
          <a:p>
            <a:pPr marL="0" indent="0">
              <a:lnSpc>
                <a:spcPct val="110000"/>
              </a:lnSpc>
              <a:spcBef>
                <a:spcPts val="0"/>
              </a:spcBef>
              <a:buNone/>
            </a:pPr>
            <a:endParaRPr lang="en-GB" sz="2400" dirty="0"/>
          </a:p>
          <a:p>
            <a:pPr marL="0" indent="0">
              <a:lnSpc>
                <a:spcPct val="100000"/>
              </a:lnSpc>
              <a:spcBef>
                <a:spcPts val="0"/>
              </a:spcBef>
              <a:buNone/>
            </a:pPr>
            <a:endParaRPr lang="en-GB" sz="2400" dirty="0"/>
          </a:p>
          <a:p>
            <a:pPr marL="0" indent="0">
              <a:lnSpc>
                <a:spcPct val="100000"/>
              </a:lnSpc>
              <a:spcBef>
                <a:spcPts val="0"/>
              </a:spcBef>
              <a:buNone/>
            </a:pPr>
            <a:r>
              <a:rPr lang="en-GB" sz="2400" dirty="0"/>
              <a:t> </a:t>
            </a:r>
          </a:p>
        </p:txBody>
      </p:sp>
    </p:spTree>
    <p:extLst>
      <p:ext uri="{BB962C8B-B14F-4D97-AF65-F5344CB8AC3E}">
        <p14:creationId xmlns:p14="http://schemas.microsoft.com/office/powerpoint/2010/main" val="4207788577"/>
      </p:ext>
    </p:extLst>
  </p:cSld>
  <p:clrMapOvr>
    <a:masterClrMapping/>
  </p:clrMapOvr>
  <mc:AlternateContent xmlns:mc="http://schemas.openxmlformats.org/markup-compatibility/2006" xmlns:p14="http://schemas.microsoft.com/office/powerpoint/2010/main">
    <mc:Choice Requires="p14">
      <p:transition spd="slow" p14:dur="2000" advTm="47525"/>
    </mc:Choice>
    <mc:Fallback xmlns="">
      <p:transition spd="slow" advTm="4752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r>
              <a:rPr lang="en-GB" sz="3600" b="1" dirty="0"/>
              <a:t>Women’s learning needs within their local contexts</a:t>
            </a:r>
            <a:endParaRPr lang="en-GB" sz="3600" b="1" dirty="0">
              <a:solidFill>
                <a:schemeClr val="tx1"/>
              </a:solidFill>
            </a:endParaRPr>
          </a:p>
        </p:txBody>
      </p:sp>
      <p:sp>
        <p:nvSpPr>
          <p:cNvPr id="3" name="Content Placeholder 2"/>
          <p:cNvSpPr>
            <a:spLocks noGrp="1"/>
          </p:cNvSpPr>
          <p:nvPr>
            <p:ph idx="1"/>
          </p:nvPr>
        </p:nvSpPr>
        <p:spPr>
          <a:xfrm>
            <a:off x="179512" y="1340768"/>
            <a:ext cx="8784976" cy="5400600"/>
          </a:xfrm>
        </p:spPr>
        <p:txBody>
          <a:bodyPr>
            <a:normAutofit/>
          </a:bodyPr>
          <a:lstStyle/>
          <a:p>
            <a:pPr marL="0" indent="0">
              <a:lnSpc>
                <a:spcPct val="100000"/>
              </a:lnSpc>
              <a:spcBef>
                <a:spcPts val="0"/>
              </a:spcBef>
              <a:buNone/>
            </a:pPr>
            <a:endParaRPr lang="en-GB" sz="2400" dirty="0"/>
          </a:p>
          <a:p>
            <a:pPr marL="0" indent="0">
              <a:lnSpc>
                <a:spcPct val="100000"/>
              </a:lnSpc>
              <a:spcBef>
                <a:spcPts val="0"/>
              </a:spcBef>
              <a:buNone/>
            </a:pPr>
            <a:r>
              <a:rPr lang="en-GB" sz="2400" dirty="0"/>
              <a:t>As part of assessing learning needs, we need to understand what learners already know</a:t>
            </a:r>
          </a:p>
          <a:p>
            <a:pPr marL="0" indent="0">
              <a:lnSpc>
                <a:spcPct val="100000"/>
              </a:lnSpc>
              <a:spcBef>
                <a:spcPts val="0"/>
              </a:spcBef>
              <a:buNone/>
            </a:pPr>
            <a:endParaRPr lang="en-GB" sz="2400" dirty="0"/>
          </a:p>
          <a:p>
            <a:pPr marL="0" indent="0">
              <a:lnSpc>
                <a:spcPct val="100000"/>
              </a:lnSpc>
              <a:spcBef>
                <a:spcPts val="0"/>
              </a:spcBef>
              <a:buNone/>
            </a:pPr>
            <a:r>
              <a:rPr lang="en-GB" sz="2400" dirty="0"/>
              <a:t>And how best to engage them in learning</a:t>
            </a:r>
          </a:p>
          <a:p>
            <a:pPr marL="0" indent="0">
              <a:lnSpc>
                <a:spcPct val="100000"/>
              </a:lnSpc>
              <a:spcBef>
                <a:spcPts val="0"/>
              </a:spcBef>
              <a:buNone/>
            </a:pPr>
            <a:endParaRPr lang="en-GB" sz="2400" dirty="0"/>
          </a:p>
          <a:p>
            <a:pPr marL="0" indent="0">
              <a:lnSpc>
                <a:spcPct val="100000"/>
              </a:lnSpc>
              <a:spcBef>
                <a:spcPts val="0"/>
              </a:spcBef>
              <a:buNone/>
            </a:pPr>
            <a:r>
              <a:rPr lang="en-GB" sz="2400" i="1" dirty="0"/>
              <a:t>Variations in learning needs and how best to engage learners</a:t>
            </a:r>
          </a:p>
          <a:p>
            <a:pPr marL="0" indent="0">
              <a:lnSpc>
                <a:spcPct val="100000"/>
              </a:lnSpc>
              <a:spcBef>
                <a:spcPts val="0"/>
              </a:spcBef>
              <a:buNone/>
            </a:pPr>
            <a:endParaRPr lang="en-GB" sz="2400" i="1" dirty="0"/>
          </a:p>
          <a:p>
            <a:pPr marL="0" indent="0">
              <a:lnSpc>
                <a:spcPct val="100000"/>
              </a:lnSpc>
              <a:spcBef>
                <a:spcPts val="0"/>
              </a:spcBef>
              <a:buNone/>
            </a:pPr>
            <a:r>
              <a:rPr lang="en-GB" sz="2400" dirty="0"/>
              <a:t>Although all of the intended beneficiaries share some characteristics …</a:t>
            </a:r>
          </a:p>
          <a:p>
            <a:pPr marL="0" indent="0">
              <a:lnSpc>
                <a:spcPct val="100000"/>
              </a:lnSpc>
              <a:spcBef>
                <a:spcPts val="0"/>
              </a:spcBef>
              <a:buNone/>
            </a:pPr>
            <a:endParaRPr lang="en-GB" sz="2400" dirty="0"/>
          </a:p>
          <a:p>
            <a:pPr marL="0" indent="0">
              <a:lnSpc>
                <a:spcPct val="100000"/>
              </a:lnSpc>
              <a:spcBef>
                <a:spcPts val="0"/>
              </a:spcBef>
              <a:buNone/>
            </a:pPr>
            <a:r>
              <a:rPr lang="en-GB" sz="2400" dirty="0"/>
              <a:t>… at country and regional level there are a lot of variations</a:t>
            </a:r>
          </a:p>
          <a:p>
            <a:pPr marL="0" indent="0">
              <a:lnSpc>
                <a:spcPct val="100000"/>
              </a:lnSpc>
              <a:spcBef>
                <a:spcPts val="0"/>
              </a:spcBef>
              <a:buNone/>
            </a:pPr>
            <a:endParaRPr lang="en-GB" sz="2400" dirty="0"/>
          </a:p>
          <a:p>
            <a:pPr marL="0" indent="0">
              <a:lnSpc>
                <a:spcPct val="100000"/>
              </a:lnSpc>
              <a:spcBef>
                <a:spcPts val="0"/>
              </a:spcBef>
              <a:buNone/>
            </a:pPr>
            <a:endParaRPr lang="en-GB" sz="2400" dirty="0"/>
          </a:p>
          <a:p>
            <a:pPr marL="0" indent="0">
              <a:lnSpc>
                <a:spcPct val="110000"/>
              </a:lnSpc>
              <a:spcBef>
                <a:spcPts val="0"/>
              </a:spcBef>
              <a:buNone/>
            </a:pPr>
            <a:endParaRPr lang="en-GB" sz="2600" dirty="0"/>
          </a:p>
          <a:p>
            <a:pPr marL="0" indent="0">
              <a:lnSpc>
                <a:spcPct val="110000"/>
              </a:lnSpc>
              <a:spcBef>
                <a:spcPts val="0"/>
              </a:spcBef>
              <a:buNone/>
            </a:pPr>
            <a:endParaRPr lang="en-GB" sz="2400" dirty="0"/>
          </a:p>
          <a:p>
            <a:pPr marL="0" indent="0">
              <a:lnSpc>
                <a:spcPct val="100000"/>
              </a:lnSpc>
              <a:spcBef>
                <a:spcPts val="0"/>
              </a:spcBef>
              <a:buNone/>
            </a:pPr>
            <a:endParaRPr lang="en-GB" sz="2400" dirty="0"/>
          </a:p>
          <a:p>
            <a:pPr marL="0" indent="0">
              <a:lnSpc>
                <a:spcPct val="100000"/>
              </a:lnSpc>
              <a:spcBef>
                <a:spcPts val="0"/>
              </a:spcBef>
              <a:buNone/>
            </a:pPr>
            <a:endParaRPr lang="en-GB" sz="2400" dirty="0"/>
          </a:p>
        </p:txBody>
      </p:sp>
    </p:spTree>
    <p:extLst>
      <p:ext uri="{BB962C8B-B14F-4D97-AF65-F5344CB8AC3E}">
        <p14:creationId xmlns:p14="http://schemas.microsoft.com/office/powerpoint/2010/main" val="442704775"/>
      </p:ext>
    </p:extLst>
  </p:cSld>
  <p:clrMapOvr>
    <a:masterClrMapping/>
  </p:clrMapOvr>
  <mc:AlternateContent xmlns:mc="http://schemas.openxmlformats.org/markup-compatibility/2006" xmlns:p14="http://schemas.microsoft.com/office/powerpoint/2010/main">
    <mc:Choice Requires="p14">
      <p:transition spd="slow" p14:dur="2000" advTm="49613"/>
    </mc:Choice>
    <mc:Fallback xmlns="">
      <p:transition spd="slow" advTm="4961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r>
              <a:rPr lang="en-GB" sz="3600" b="1" dirty="0"/>
              <a:t>Women’s learning needs within their local contexts</a:t>
            </a:r>
            <a:endParaRPr lang="en-GB" sz="3600" b="1" dirty="0">
              <a:solidFill>
                <a:schemeClr val="tx1"/>
              </a:solidFill>
            </a:endParaRPr>
          </a:p>
        </p:txBody>
      </p:sp>
      <p:sp>
        <p:nvSpPr>
          <p:cNvPr id="3" name="Content Placeholder 2"/>
          <p:cNvSpPr>
            <a:spLocks noGrp="1"/>
          </p:cNvSpPr>
          <p:nvPr>
            <p:ph idx="1"/>
          </p:nvPr>
        </p:nvSpPr>
        <p:spPr>
          <a:xfrm>
            <a:off x="179512" y="1340768"/>
            <a:ext cx="8640960" cy="5400600"/>
          </a:xfrm>
        </p:spPr>
        <p:txBody>
          <a:bodyPr>
            <a:normAutofit/>
          </a:bodyPr>
          <a:lstStyle/>
          <a:p>
            <a:pPr marL="0" indent="0">
              <a:lnSpc>
                <a:spcPct val="100000"/>
              </a:lnSpc>
              <a:spcBef>
                <a:spcPts val="0"/>
              </a:spcBef>
              <a:buNone/>
            </a:pPr>
            <a:endParaRPr lang="en-GB" sz="2400" dirty="0"/>
          </a:p>
          <a:p>
            <a:pPr marL="0" indent="0">
              <a:lnSpc>
                <a:spcPct val="100000"/>
              </a:lnSpc>
              <a:spcBef>
                <a:spcPts val="0"/>
              </a:spcBef>
              <a:buNone/>
            </a:pPr>
            <a:r>
              <a:rPr lang="en-GB" sz="2400" dirty="0"/>
              <a:t>An example is literacy levels and previous education – eg, Maria</a:t>
            </a:r>
          </a:p>
          <a:p>
            <a:pPr marL="0" indent="0">
              <a:lnSpc>
                <a:spcPct val="100000"/>
              </a:lnSpc>
              <a:spcBef>
                <a:spcPts val="0"/>
              </a:spcBef>
              <a:buNone/>
            </a:pPr>
            <a:endParaRPr lang="en-GB" sz="2400" dirty="0"/>
          </a:p>
          <a:p>
            <a:pPr marL="0" indent="0">
              <a:lnSpc>
                <a:spcPct val="100000"/>
              </a:lnSpc>
              <a:spcBef>
                <a:spcPts val="0"/>
              </a:spcBef>
              <a:buNone/>
            </a:pPr>
            <a:r>
              <a:rPr lang="en-GB" sz="2400" dirty="0"/>
              <a:t>We should also consider: </a:t>
            </a:r>
          </a:p>
          <a:p>
            <a:pPr marL="0" indent="0">
              <a:lnSpc>
                <a:spcPct val="100000"/>
              </a:lnSpc>
              <a:spcBef>
                <a:spcPts val="0"/>
              </a:spcBef>
              <a:buNone/>
            </a:pPr>
            <a:endParaRPr lang="en-GB" sz="2400" dirty="0"/>
          </a:p>
          <a:p>
            <a:pPr marL="0" indent="0">
              <a:lnSpc>
                <a:spcPct val="100000"/>
              </a:lnSpc>
              <a:spcBef>
                <a:spcPts val="0"/>
              </a:spcBef>
              <a:buNone/>
            </a:pPr>
            <a:r>
              <a:rPr lang="en-GB" sz="2400" dirty="0"/>
              <a:t>Aspirations and goals – eg, Marcela</a:t>
            </a:r>
          </a:p>
          <a:p>
            <a:pPr marL="0" indent="0">
              <a:lnSpc>
                <a:spcPct val="100000"/>
              </a:lnSpc>
              <a:spcBef>
                <a:spcPts val="0"/>
              </a:spcBef>
              <a:buNone/>
            </a:pPr>
            <a:endParaRPr lang="en-GB" sz="2400" dirty="0"/>
          </a:p>
          <a:p>
            <a:pPr marL="0" indent="0">
              <a:lnSpc>
                <a:spcPct val="100000"/>
              </a:lnSpc>
              <a:spcBef>
                <a:spcPts val="0"/>
              </a:spcBef>
              <a:buNone/>
            </a:pPr>
            <a:r>
              <a:rPr lang="en-GB" sz="2400" dirty="0"/>
              <a:t>Existing skills levels – eg, Anupriya</a:t>
            </a:r>
          </a:p>
          <a:p>
            <a:pPr marL="0" indent="0">
              <a:lnSpc>
                <a:spcPct val="100000"/>
              </a:lnSpc>
              <a:spcBef>
                <a:spcPts val="0"/>
              </a:spcBef>
              <a:buNone/>
            </a:pPr>
            <a:endParaRPr lang="en-GB" sz="2400" dirty="0"/>
          </a:p>
          <a:p>
            <a:pPr marL="0" indent="0">
              <a:lnSpc>
                <a:spcPct val="100000"/>
              </a:lnSpc>
              <a:spcBef>
                <a:spcPts val="0"/>
              </a:spcBef>
              <a:buNone/>
            </a:pPr>
            <a:r>
              <a:rPr lang="en-GB" sz="2400" dirty="0"/>
              <a:t>Language/s – eg, Fatima</a:t>
            </a:r>
          </a:p>
          <a:p>
            <a:pPr marL="0" indent="0">
              <a:lnSpc>
                <a:spcPct val="100000"/>
              </a:lnSpc>
              <a:spcBef>
                <a:spcPts val="0"/>
              </a:spcBef>
              <a:buNone/>
            </a:pPr>
            <a:endParaRPr lang="en-GB" sz="2400" dirty="0"/>
          </a:p>
          <a:p>
            <a:pPr marL="0" indent="0">
              <a:lnSpc>
                <a:spcPct val="100000"/>
              </a:lnSpc>
              <a:spcBef>
                <a:spcPts val="0"/>
              </a:spcBef>
              <a:buNone/>
            </a:pPr>
            <a:r>
              <a:rPr lang="en-GB" sz="2400" dirty="0"/>
              <a:t>Learning preferences – eg, Khaldah</a:t>
            </a:r>
          </a:p>
          <a:p>
            <a:pPr marL="0" indent="0">
              <a:lnSpc>
                <a:spcPct val="100000"/>
              </a:lnSpc>
              <a:spcBef>
                <a:spcPts val="0"/>
              </a:spcBef>
              <a:buNone/>
            </a:pPr>
            <a:endParaRPr lang="en-GB" sz="2400" dirty="0"/>
          </a:p>
          <a:p>
            <a:pPr marL="0" indent="0">
              <a:lnSpc>
                <a:spcPct val="100000"/>
              </a:lnSpc>
              <a:spcBef>
                <a:spcPts val="0"/>
              </a:spcBef>
              <a:buNone/>
            </a:pPr>
            <a:endParaRPr lang="en-GB" sz="2400" dirty="0"/>
          </a:p>
          <a:p>
            <a:pPr marL="0" indent="0">
              <a:lnSpc>
                <a:spcPct val="100000"/>
              </a:lnSpc>
              <a:spcBef>
                <a:spcPts val="0"/>
              </a:spcBef>
              <a:buNone/>
            </a:pPr>
            <a:endParaRPr lang="en-GB" sz="2400" dirty="0"/>
          </a:p>
        </p:txBody>
      </p:sp>
    </p:spTree>
    <p:extLst>
      <p:ext uri="{BB962C8B-B14F-4D97-AF65-F5344CB8AC3E}">
        <p14:creationId xmlns:p14="http://schemas.microsoft.com/office/powerpoint/2010/main" val="1752321055"/>
      </p:ext>
    </p:extLst>
  </p:cSld>
  <p:clrMapOvr>
    <a:masterClrMapping/>
  </p:clrMapOvr>
  <mc:AlternateContent xmlns:mc="http://schemas.openxmlformats.org/markup-compatibility/2006" xmlns:p14="http://schemas.microsoft.com/office/powerpoint/2010/main">
    <mc:Choice Requires="p14">
      <p:transition spd="slow" p14:dur="2000" advTm="159149"/>
    </mc:Choice>
    <mc:Fallback xmlns="">
      <p:transition spd="slow" advTm="15914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r>
              <a:rPr lang="en-GB" sz="3600" b="1" dirty="0"/>
              <a:t>Women’s learning needs within their local contexts</a:t>
            </a:r>
            <a:endParaRPr lang="en-GB" sz="3600" b="1" dirty="0">
              <a:solidFill>
                <a:schemeClr val="tx1"/>
              </a:solidFill>
            </a:endParaRPr>
          </a:p>
        </p:txBody>
      </p:sp>
      <p:sp>
        <p:nvSpPr>
          <p:cNvPr id="3" name="Content Placeholder 2"/>
          <p:cNvSpPr>
            <a:spLocks noGrp="1"/>
          </p:cNvSpPr>
          <p:nvPr>
            <p:ph idx="1"/>
          </p:nvPr>
        </p:nvSpPr>
        <p:spPr>
          <a:xfrm>
            <a:off x="179512" y="1340768"/>
            <a:ext cx="8424936" cy="5184576"/>
          </a:xfrm>
        </p:spPr>
        <p:txBody>
          <a:bodyPr>
            <a:normAutofit/>
          </a:bodyPr>
          <a:lstStyle/>
          <a:p>
            <a:pPr marL="0" indent="0">
              <a:lnSpc>
                <a:spcPct val="100000"/>
              </a:lnSpc>
              <a:spcBef>
                <a:spcPts val="0"/>
              </a:spcBef>
              <a:buNone/>
            </a:pPr>
            <a:endParaRPr lang="en-GB" sz="2400" dirty="0"/>
          </a:p>
          <a:p>
            <a:pPr marL="0" indent="0">
              <a:lnSpc>
                <a:spcPct val="100000"/>
              </a:lnSpc>
              <a:spcBef>
                <a:spcPts val="0"/>
              </a:spcBef>
              <a:buNone/>
            </a:pPr>
            <a:r>
              <a:rPr lang="en-GB" sz="2400" dirty="0"/>
              <a:t>Family expectations and needs – eg, Adamma</a:t>
            </a:r>
          </a:p>
          <a:p>
            <a:pPr marL="0" indent="0">
              <a:lnSpc>
                <a:spcPct val="100000"/>
              </a:lnSpc>
              <a:spcBef>
                <a:spcPts val="0"/>
              </a:spcBef>
              <a:buNone/>
            </a:pPr>
            <a:endParaRPr lang="en-GB" sz="2400" dirty="0"/>
          </a:p>
          <a:p>
            <a:pPr marL="0" indent="0">
              <a:lnSpc>
                <a:spcPct val="100000"/>
              </a:lnSpc>
              <a:spcBef>
                <a:spcPts val="0"/>
              </a:spcBef>
              <a:buNone/>
            </a:pPr>
            <a:r>
              <a:rPr lang="en-GB" sz="2400" dirty="0"/>
              <a:t>Digital literacy and access – eg, Marcela</a:t>
            </a:r>
          </a:p>
          <a:p>
            <a:pPr marL="0" indent="0">
              <a:lnSpc>
                <a:spcPct val="100000"/>
              </a:lnSpc>
              <a:spcBef>
                <a:spcPts val="0"/>
              </a:spcBef>
              <a:buNone/>
            </a:pPr>
            <a:endParaRPr lang="en-GB" sz="2400" dirty="0"/>
          </a:p>
          <a:p>
            <a:pPr marL="0" indent="0">
              <a:lnSpc>
                <a:spcPct val="100000"/>
              </a:lnSpc>
              <a:spcBef>
                <a:spcPts val="0"/>
              </a:spcBef>
              <a:buNone/>
            </a:pPr>
            <a:r>
              <a:rPr lang="en-GB" sz="2400" dirty="0"/>
              <a:t>Age – eg, Maria </a:t>
            </a:r>
          </a:p>
          <a:p>
            <a:pPr marL="0" indent="0">
              <a:lnSpc>
                <a:spcPct val="100000"/>
              </a:lnSpc>
              <a:spcBef>
                <a:spcPts val="0"/>
              </a:spcBef>
              <a:buNone/>
            </a:pPr>
            <a:endParaRPr lang="en-GB" sz="2400" dirty="0"/>
          </a:p>
          <a:p>
            <a:pPr marL="0" indent="0">
              <a:lnSpc>
                <a:spcPct val="100000"/>
              </a:lnSpc>
              <a:spcBef>
                <a:spcPts val="0"/>
              </a:spcBef>
              <a:buNone/>
            </a:pPr>
            <a:r>
              <a:rPr lang="en-GB" sz="2400" dirty="0"/>
              <a:t>Migration status/ membership of disenfranchised groups – eg, Anupriya</a:t>
            </a:r>
          </a:p>
          <a:p>
            <a:pPr marL="0" indent="0">
              <a:lnSpc>
                <a:spcPct val="100000"/>
              </a:lnSpc>
              <a:spcBef>
                <a:spcPts val="0"/>
              </a:spcBef>
              <a:buNone/>
            </a:pPr>
            <a:endParaRPr lang="en-GB" sz="2400" dirty="0"/>
          </a:p>
          <a:p>
            <a:pPr marL="0" indent="0">
              <a:lnSpc>
                <a:spcPct val="100000"/>
              </a:lnSpc>
              <a:spcBef>
                <a:spcPts val="0"/>
              </a:spcBef>
              <a:buNone/>
            </a:pPr>
            <a:r>
              <a:rPr lang="en-GB" sz="2400" dirty="0"/>
              <a:t>Cultural factors – eg, Adamma</a:t>
            </a:r>
          </a:p>
          <a:p>
            <a:pPr marL="0" indent="0">
              <a:lnSpc>
                <a:spcPct val="100000"/>
              </a:lnSpc>
              <a:spcBef>
                <a:spcPts val="0"/>
              </a:spcBef>
              <a:buNone/>
            </a:pPr>
            <a:endParaRPr lang="en-GB" sz="2400" dirty="0"/>
          </a:p>
          <a:p>
            <a:pPr marL="0" indent="0">
              <a:lnSpc>
                <a:spcPct val="100000"/>
              </a:lnSpc>
              <a:spcBef>
                <a:spcPts val="0"/>
              </a:spcBef>
              <a:buNone/>
            </a:pPr>
            <a:r>
              <a:rPr lang="en-GB" sz="2400" dirty="0"/>
              <a:t>Ability to travel – eg, Maria</a:t>
            </a:r>
          </a:p>
          <a:p>
            <a:pPr marL="0" indent="0">
              <a:lnSpc>
                <a:spcPct val="100000"/>
              </a:lnSpc>
              <a:spcBef>
                <a:spcPts val="0"/>
              </a:spcBef>
              <a:buNone/>
            </a:pPr>
            <a:endParaRPr lang="en-GB" sz="2600" dirty="0"/>
          </a:p>
          <a:p>
            <a:pPr marL="0" indent="0">
              <a:lnSpc>
                <a:spcPct val="120000"/>
              </a:lnSpc>
              <a:spcBef>
                <a:spcPts val="0"/>
              </a:spcBef>
              <a:buNone/>
            </a:pPr>
            <a:endParaRPr lang="en-GB" sz="2400" dirty="0"/>
          </a:p>
          <a:p>
            <a:pPr marL="0" indent="0">
              <a:lnSpc>
                <a:spcPct val="120000"/>
              </a:lnSpc>
              <a:spcBef>
                <a:spcPts val="0"/>
              </a:spcBef>
              <a:buNone/>
            </a:pPr>
            <a:endParaRPr lang="en-GB" sz="2400" dirty="0"/>
          </a:p>
          <a:p>
            <a:pPr marL="0" indent="0">
              <a:lnSpc>
                <a:spcPct val="120000"/>
              </a:lnSpc>
              <a:spcBef>
                <a:spcPts val="0"/>
              </a:spcBef>
              <a:buNone/>
            </a:pPr>
            <a:endParaRPr lang="en-GB" sz="2400" dirty="0"/>
          </a:p>
        </p:txBody>
      </p:sp>
    </p:spTree>
    <p:extLst>
      <p:ext uri="{BB962C8B-B14F-4D97-AF65-F5344CB8AC3E}">
        <p14:creationId xmlns:p14="http://schemas.microsoft.com/office/powerpoint/2010/main" val="901652224"/>
      </p:ext>
    </p:extLst>
  </p:cSld>
  <p:clrMapOvr>
    <a:masterClrMapping/>
  </p:clrMapOvr>
  <mc:AlternateContent xmlns:mc="http://schemas.openxmlformats.org/markup-compatibility/2006" xmlns:p14="http://schemas.microsoft.com/office/powerpoint/2010/main">
    <mc:Choice Requires="p14">
      <p:transition spd="slow" p14:dur="2000" advTm="179806"/>
    </mc:Choice>
    <mc:Fallback xmlns="">
      <p:transition spd="slow" advTm="17980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r>
              <a:rPr lang="en-GB" sz="3600" b="1" dirty="0"/>
              <a:t>Women’s learning needs within their local contexts</a:t>
            </a:r>
            <a:endParaRPr lang="en-GB" sz="3600" b="1" dirty="0">
              <a:solidFill>
                <a:schemeClr val="tx1"/>
              </a:solidFill>
            </a:endParaRPr>
          </a:p>
        </p:txBody>
      </p:sp>
      <p:sp>
        <p:nvSpPr>
          <p:cNvPr id="3" name="Content Placeholder 2"/>
          <p:cNvSpPr>
            <a:spLocks noGrp="1"/>
          </p:cNvSpPr>
          <p:nvPr>
            <p:ph idx="1"/>
          </p:nvPr>
        </p:nvSpPr>
        <p:spPr>
          <a:xfrm>
            <a:off x="179512" y="1340768"/>
            <a:ext cx="8208912" cy="5400600"/>
          </a:xfrm>
        </p:spPr>
        <p:txBody>
          <a:bodyPr>
            <a:normAutofit/>
          </a:bodyPr>
          <a:lstStyle/>
          <a:p>
            <a:pPr marL="0" indent="0">
              <a:lnSpc>
                <a:spcPct val="100000"/>
              </a:lnSpc>
              <a:spcBef>
                <a:spcPts val="0"/>
              </a:spcBef>
              <a:buNone/>
            </a:pPr>
            <a:endParaRPr lang="en-GB" sz="2400" dirty="0"/>
          </a:p>
          <a:p>
            <a:pPr marL="0" indent="0">
              <a:lnSpc>
                <a:spcPct val="100000"/>
              </a:lnSpc>
              <a:spcBef>
                <a:spcPts val="0"/>
              </a:spcBef>
              <a:buNone/>
            </a:pPr>
            <a:r>
              <a:rPr lang="en-GB" sz="2400" dirty="0"/>
              <a:t>Awareness of local and/ or regional opportunities – eg, Khaldah</a:t>
            </a:r>
          </a:p>
          <a:p>
            <a:pPr marL="0" indent="0">
              <a:lnSpc>
                <a:spcPct val="100000"/>
              </a:lnSpc>
              <a:spcBef>
                <a:spcPts val="0"/>
              </a:spcBef>
              <a:buNone/>
            </a:pPr>
            <a:endParaRPr lang="en-GB" sz="2400" i="1" dirty="0"/>
          </a:p>
          <a:p>
            <a:pPr marL="0" indent="0">
              <a:lnSpc>
                <a:spcPct val="100000"/>
              </a:lnSpc>
              <a:spcBef>
                <a:spcPts val="0"/>
              </a:spcBef>
              <a:buNone/>
            </a:pPr>
            <a:r>
              <a:rPr lang="en-GB" sz="2400" i="1" dirty="0"/>
              <a:t>Where our information came from</a:t>
            </a:r>
          </a:p>
          <a:p>
            <a:pPr marL="0" indent="0">
              <a:lnSpc>
                <a:spcPct val="100000"/>
              </a:lnSpc>
              <a:spcBef>
                <a:spcPts val="0"/>
              </a:spcBef>
              <a:buNone/>
            </a:pPr>
            <a:endParaRPr lang="en-GB" sz="2400" i="1" dirty="0"/>
          </a:p>
          <a:p>
            <a:pPr marL="0" indent="0">
              <a:lnSpc>
                <a:spcPct val="100000"/>
              </a:lnSpc>
              <a:spcBef>
                <a:spcPts val="0"/>
              </a:spcBef>
              <a:buNone/>
            </a:pPr>
            <a:r>
              <a:rPr lang="en-GB" sz="2400" dirty="0"/>
              <a:t>Focus group discussions</a:t>
            </a:r>
          </a:p>
          <a:p>
            <a:pPr marL="0" indent="0">
              <a:lnSpc>
                <a:spcPct val="100000"/>
              </a:lnSpc>
              <a:spcBef>
                <a:spcPts val="0"/>
              </a:spcBef>
              <a:buNone/>
            </a:pPr>
            <a:endParaRPr lang="en-GB" sz="2400" dirty="0"/>
          </a:p>
          <a:p>
            <a:pPr marL="0" indent="0">
              <a:lnSpc>
                <a:spcPct val="100000"/>
              </a:lnSpc>
              <a:spcBef>
                <a:spcPts val="0"/>
              </a:spcBef>
              <a:buNone/>
            </a:pPr>
            <a:r>
              <a:rPr lang="en-GB" sz="2400" dirty="0"/>
              <a:t>Key informant interviews </a:t>
            </a:r>
          </a:p>
          <a:p>
            <a:pPr marL="0" indent="0">
              <a:lnSpc>
                <a:spcPct val="100000"/>
              </a:lnSpc>
              <a:spcBef>
                <a:spcPts val="0"/>
              </a:spcBef>
              <a:buNone/>
            </a:pPr>
            <a:endParaRPr lang="en-GB" sz="2400" dirty="0"/>
          </a:p>
          <a:p>
            <a:pPr marL="0" indent="0">
              <a:lnSpc>
                <a:spcPct val="100000"/>
              </a:lnSpc>
              <a:spcBef>
                <a:spcPts val="0"/>
              </a:spcBef>
              <a:buNone/>
            </a:pPr>
            <a:r>
              <a:rPr lang="en-GB" sz="2400" dirty="0"/>
              <a:t>Reliable Internet sources (eg, government reports)</a:t>
            </a:r>
          </a:p>
          <a:p>
            <a:pPr marL="0" indent="0">
              <a:lnSpc>
                <a:spcPct val="100000"/>
              </a:lnSpc>
              <a:spcBef>
                <a:spcPts val="0"/>
              </a:spcBef>
              <a:buNone/>
            </a:pPr>
            <a:endParaRPr lang="en-GB" sz="2400" dirty="0"/>
          </a:p>
          <a:p>
            <a:pPr marL="0" indent="0">
              <a:lnSpc>
                <a:spcPct val="100000"/>
              </a:lnSpc>
              <a:spcBef>
                <a:spcPts val="0"/>
              </a:spcBef>
              <a:buNone/>
            </a:pPr>
            <a:endParaRPr lang="en-GB" sz="2400" dirty="0"/>
          </a:p>
          <a:p>
            <a:pPr marL="0" indent="0">
              <a:lnSpc>
                <a:spcPct val="110000"/>
              </a:lnSpc>
              <a:spcBef>
                <a:spcPts val="0"/>
              </a:spcBef>
              <a:buNone/>
            </a:pPr>
            <a:endParaRPr lang="en-GB" sz="2400" dirty="0"/>
          </a:p>
          <a:p>
            <a:pPr marL="0" indent="0">
              <a:lnSpc>
                <a:spcPct val="110000"/>
              </a:lnSpc>
              <a:spcBef>
                <a:spcPts val="0"/>
              </a:spcBef>
              <a:buNone/>
            </a:pPr>
            <a:endParaRPr lang="en-GB" sz="2400" dirty="0"/>
          </a:p>
          <a:p>
            <a:pPr marL="0" indent="0">
              <a:lnSpc>
                <a:spcPct val="100000"/>
              </a:lnSpc>
              <a:spcBef>
                <a:spcPts val="0"/>
              </a:spcBef>
              <a:buNone/>
            </a:pPr>
            <a:endParaRPr lang="en-GB" sz="2400" dirty="0"/>
          </a:p>
          <a:p>
            <a:pPr marL="0" indent="0">
              <a:lnSpc>
                <a:spcPct val="100000"/>
              </a:lnSpc>
              <a:spcBef>
                <a:spcPts val="0"/>
              </a:spcBef>
              <a:buNone/>
            </a:pPr>
            <a:endParaRPr lang="en-GB" sz="2400" dirty="0"/>
          </a:p>
        </p:txBody>
      </p:sp>
    </p:spTree>
    <p:extLst>
      <p:ext uri="{BB962C8B-B14F-4D97-AF65-F5344CB8AC3E}">
        <p14:creationId xmlns:p14="http://schemas.microsoft.com/office/powerpoint/2010/main" val="995913335"/>
      </p:ext>
    </p:extLst>
  </p:cSld>
  <p:clrMapOvr>
    <a:masterClrMapping/>
  </p:clrMapOvr>
  <mc:AlternateContent xmlns:mc="http://schemas.openxmlformats.org/markup-compatibility/2006" xmlns:p14="http://schemas.microsoft.com/office/powerpoint/2010/main">
    <mc:Choice Requires="p14">
      <p:transition spd="slow" p14:dur="2000" advTm="84112"/>
    </mc:Choice>
    <mc:Fallback xmlns="">
      <p:transition spd="slow" advTm="84112"/>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Moving into a research community&amp;#x0D;&amp;#x0A; Generic Skills Training Programme &amp;#x0D;&amp;#x0A;College of Social Science, May 2010&amp;#x0D;&amp;#x0A;&amp;quot;&quot;/&gt;&lt;property id=&quot;20307&quot; value=&quot;256&quot;/&gt;&lt;/object&gt;&lt;object type=&quot;3&quot; unique_id=&quot;10005&quot;&gt;&lt;property id=&quot;20148&quot; value=&quot;5&quot;/&gt;&lt;property id=&quot;20300&quot; value=&quot;Slide 2 - &amp;quot;&amp;#x0D;&amp;#x0A;Moving into a research community&amp;#x0D;&amp;#x0A;&amp;#x0D;&amp;#x0A;&amp;quot;&quot;/&gt;&lt;property id=&quot;20307&quot; value=&quot;265&quot;/&gt;&lt;/object&gt;&lt;object type=&quot;3&quot; unique_id=&quot;10006&quot;&gt;&lt;property id=&quot;20148&quot; value=&quot;5&quot;/&gt;&lt;property id=&quot;20300&quot; value=&quot;Slide 3 - &amp;quot;&amp;#x0D;&amp;#x0A;Moving into a research community&amp;#x0D;&amp;#x0A;&amp;#x0D;&amp;#x0A;&amp;quot;&quot;/&gt;&lt;property id=&quot;20307&quot; value=&quot;267&quot;/&gt;&lt;/object&gt;&lt;object type=&quot;3&quot; unique_id=&quot;10007&quot;&gt;&lt;property id=&quot;20148&quot; value=&quot;5&quot;/&gt;&lt;property id=&quot;20300&quot; value=&quot;Slide 4 - &amp;quot;&amp;#x0D;&amp;#x0A;Moving into a research community&amp;#x0D;&amp;#x0A;&amp;#x0D;&amp;#x0A;&amp;quot;&quot;/&gt;&lt;property id=&quot;20307&quot; value=&quot;268&quot;/&gt;&lt;/object&gt;&lt;object type=&quot;3&quot; unique_id=&quot;10008&quot;&gt;&lt;property id=&quot;20148&quot; value=&quot;5&quot;/&gt;&lt;property id=&quot;20300&quot; value=&quot;Slide 5 - &amp;quot;&amp;#x0D;&amp;#x0A;Moving into a research community&amp;#x0D;&amp;#x0A;&amp;#x0D;&amp;#x0A;&amp;quot;&quot;/&gt;&lt;property id=&quot;20307&quot; value=&quot;269&quot;/&gt;&lt;/object&gt;&lt;object type=&quot;3&quot; unique_id=&quot;10009&quot;&gt;&lt;property id=&quot;20148&quot; value=&quot;5&quot;/&gt;&lt;property id=&quot;20300&quot; value=&quot;Slide 6 - &amp;quot;&amp;#x0D;&amp;#x0A;Moving into a research community&amp;#x0D;&amp;#x0A;&amp;#x0D;&amp;#x0A;&amp;quot;&quot;/&gt;&lt;property id=&quot;20307&quot; value=&quot;270&quot;/&gt;&lt;/object&gt;&lt;object type=&quot;3&quot; unique_id=&quot;10010&quot;&gt;&lt;property id=&quot;20148&quot; value=&quot;5&quot;/&gt;&lt;property id=&quot;20300&quot; value=&quot;Slide 7 - &amp;quot;&amp;#x0D;&amp;#x0A;Moving into a research community&amp;#x0D;&amp;#x0A;&amp;#x0D;&amp;#x0A;&amp;quot;&quot;/&gt;&lt;property id=&quot;20307&quot; value=&quot;271&quot;/&gt;&lt;/object&gt;&lt;object type=&quot;3&quot; unique_id=&quot;10011&quot;&gt;&lt;property id=&quot;20148&quot; value=&quot;5&quot;/&gt;&lt;property id=&quot;20300&quot; value=&quot;Slide 8 - &amp;quot;&amp;#x0D;&amp;#x0A;Moving into a research community&amp;#x0D;&amp;#x0A;&amp;#x0D;&amp;#x0A;&amp;quot;&quot;/&gt;&lt;property id=&quot;20307&quot; value=&quot;272&quot;/&gt;&lt;/object&gt;&lt;object type=&quot;3&quot; unique_id=&quot;10012&quot;&gt;&lt;property id=&quot;20148&quot; value=&quot;5&quot;/&gt;&lt;property id=&quot;20300&quot; value=&quot;Slide 9 - &amp;quot;&amp;#x0D;&amp;#x0A;Moving into a research community&amp;#x0D;&amp;#x0A;&amp;#x0D;&amp;#x0A;&amp;quot;&quot;/&gt;&lt;property id=&quot;20307&quot; value=&quot;273&quot;/&gt;&lt;/object&gt;&lt;object type=&quot;3&quot; unique_id=&quot;10013&quot;&gt;&lt;property id=&quot;20148&quot; value=&quot;5&quot;/&gt;&lt;property id=&quot;20300&quot; value=&quot;Slide 10 - &amp;quot;&amp;#x0D;&amp;#x0A;Moving into a research community&amp;#x0D;&amp;#x0A;&amp;#x0D;&amp;#x0A;&amp;quot;&quot;/&gt;&lt;property id=&quot;20307&quot; value=&quot;274&quot;/&gt;&lt;/object&gt;&lt;object type=&quot;3&quot; unique_id=&quot;10014&quot;&gt;&lt;property id=&quot;20148&quot; value=&quot;5&quot;/&gt;&lt;property id=&quot;20300&quot; value=&quot;Slide 11 - &amp;quot;&amp;#x0D;&amp;#x0A;Moving into a research community&amp;#x0D;&amp;#x0A;&amp;#x0D;&amp;#x0A;&amp;quot;&quot;/&gt;&lt;property id=&quot;20307&quot; value=&quot;275&quot;/&gt;&lt;/object&gt;&lt;object type=&quot;3&quot; unique_id=&quot;10015&quot;&gt;&lt;property id=&quot;20148&quot; value=&quot;5&quot;/&gt;&lt;property id=&quot;20300&quot; value=&quot;Slide 12 - &amp;quot;&amp;#x0D;&amp;#x0A;Moving into a research community&amp;#x0D;&amp;#x0A;&amp;#x0D;&amp;#x0A;&amp;quot;&quot;/&gt;&lt;property id=&quot;20307&quot; value=&quot;276&quot;/&gt;&lt;/object&gt;&lt;object type=&quot;3&quot; unique_id=&quot;10016&quot;&gt;&lt;property id=&quot;20148&quot; value=&quot;5&quot;/&gt;&lt;property id=&quot;20300&quot; value=&quot;Slide 13 - &amp;quot;&amp;#x0D;&amp;#x0A;Moving into a research community&amp;#x0D;&amp;#x0A;&amp;#x0D;&amp;#x0A;&amp;quot;&quot;/&gt;&lt;property id=&quot;20307&quot; value=&quot;277&quot;/&gt;&lt;/object&gt;&lt;object type=&quot;3&quot; unique_id=&quot;10017&quot;&gt;&lt;property id=&quot;20148&quot; value=&quot;5&quot;/&gt;&lt;property id=&quot;20300&quot; value=&quot;Slide 14 - &amp;quot;&amp;#x0D;&amp;#x0A;Moving into a research community&amp;#x0D;&amp;#x0A;&amp;#x0D;&amp;#x0A;&amp;quot;&quot;/&gt;&lt;property id=&quot;20307&quot; value=&quot;278&quot;/&gt;&lt;/object&gt;&lt;object type=&quot;3&quot; unique_id=&quot;10019&quot;&gt;&lt;property id=&quot;20148&quot; value=&quot;5&quot;/&gt;&lt;property id=&quot;20300&quot; value=&quot;Slide 15 - &amp;quot;&amp;#x0D;&amp;#x0A;Moving into a research community&amp;#x0D;&amp;#x0A;&amp;#x0D;&amp;#x0A;&amp;quot;&quot;/&gt;&lt;property id=&quot;20307&quot; value=&quot;280&quot;/&gt;&lt;/object&gt;&lt;/object&gt;&lt;/object&gt;&lt;/database&gt;"/>
</p:tagLst>
</file>

<file path=ppt/theme/theme1.xml><?xml version="1.0" encoding="utf-8"?>
<a:theme xmlns:a="http://schemas.openxmlformats.org/drawingml/2006/main" name="OU Title">
  <a:themeElements>
    <a:clrScheme name="Custom 1">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FFFFF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9DF049F-5577-4BD3-A608-F982C4D7A805}"/>
    </a:ext>
  </a:extLst>
</a:theme>
</file>

<file path=ppt/theme/theme2.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29FD8A4-9E54-4236-B0B5-5F865BCC14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7226EA64481C040A1FE7E8F6959F50F" ma:contentTypeVersion="13" ma:contentTypeDescription="Create a new document." ma:contentTypeScope="" ma:versionID="2891b130ea53c6fbd85f7af3377c9963">
  <xsd:schema xmlns:xsd="http://www.w3.org/2001/XMLSchema" xmlns:xs="http://www.w3.org/2001/XMLSchema" xmlns:p="http://schemas.microsoft.com/office/2006/metadata/properties" xmlns:ns3="ed9d2163-4fb3-4947-8bfd-454e8e6d4998" xmlns:ns4="66faaa41-a150-45c6-8224-a9a307be60d1" targetNamespace="http://schemas.microsoft.com/office/2006/metadata/properties" ma:root="true" ma:fieldsID="3bb2b76b4c33562c9a54d4ed1eb7617c" ns3:_="" ns4:_="">
    <xsd:import namespace="ed9d2163-4fb3-4947-8bfd-454e8e6d4998"/>
    <xsd:import namespace="66faaa41-a150-45c6-8224-a9a307be60d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Locatio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9d2163-4fb3-4947-8bfd-454e8e6d49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MediaServiceLocation" ma:internalName="MediaServiceLocation" ma:readOnly="true">
      <xsd:simpleType>
        <xsd:restriction base="dms:Text"/>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faaa41-a150-45c6-8224-a9a307be60d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F6248D-9228-4C37-A9EC-33C65D96180D}">
  <ds:schemaRefs>
    <ds:schemaRef ds:uri="http://schemas.microsoft.com/sharepoint/v3/contenttype/forms"/>
  </ds:schemaRefs>
</ds:datastoreItem>
</file>

<file path=customXml/itemProps2.xml><?xml version="1.0" encoding="utf-8"?>
<ds:datastoreItem xmlns:ds="http://schemas.openxmlformats.org/officeDocument/2006/customXml" ds:itemID="{B8158DB9-B2C5-4F09-AFBE-E4DDFED731CE}">
  <ds:schemaRefs>
    <ds:schemaRef ds:uri="ed9d2163-4fb3-4947-8bfd-454e8e6d4998"/>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66faaa41-a150-45c6-8224-a9a307be60d1"/>
    <ds:schemaRef ds:uri="http://www.w3.org/XML/1998/namespace"/>
  </ds:schemaRefs>
</ds:datastoreItem>
</file>

<file path=customXml/itemProps3.xml><?xml version="1.0" encoding="utf-8"?>
<ds:datastoreItem xmlns:ds="http://schemas.openxmlformats.org/officeDocument/2006/customXml" ds:itemID="{DFEFADF0-AADE-4CCE-8B47-36E2EBCCC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9d2163-4fb3-4947-8bfd-454e8e6d4998"/>
    <ds:schemaRef ds:uri="66faaa41-a150-45c6-8224-a9a307be60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Flow</Template>
  <TotalTime>662</TotalTime>
  <Words>727</Words>
  <Application>Microsoft Office PowerPoint</Application>
  <PresentationFormat>On-screen Show (4:3)</PresentationFormat>
  <Paragraphs>107</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OU Title</vt:lpstr>
      <vt:lpstr>OU Layouts</vt:lpstr>
      <vt:lpstr>Women’s learning needs within their local contexts</vt:lpstr>
      <vt:lpstr>Women’s learning needs within their local contexts</vt:lpstr>
      <vt:lpstr>Women’s learning needs within their local contexts</vt:lpstr>
      <vt:lpstr>Women’s learning needs within their local contexts</vt:lpstr>
      <vt:lpstr>Women’s learning needs within their local contexts</vt:lpstr>
      <vt:lpstr>Women’s learning needs within their local contexts</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into a research community  Faculty of the Social Sciences  Jo Brewis, School of Management  j.brewis@le.ac.uk      Moving into a research community  Skills Training for Research Students, January 2009  Faculty of the Social Sciences</dc:title>
  <dc:creator>jpb18</dc:creator>
  <cp:lastModifiedBy>Amy.Snow</cp:lastModifiedBy>
  <cp:revision>164</cp:revision>
  <cp:lastPrinted>2020-12-01T11:58:53Z</cp:lastPrinted>
  <dcterms:created xsi:type="dcterms:W3CDTF">2009-01-09T17:18:52Z</dcterms:created>
  <dcterms:modified xsi:type="dcterms:W3CDTF">2021-09-20T15:29:20Z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0x010100A7226EA64481C040A1FE7E8F6959F50F</vt:lpwstr>
  </property>
</Properties>
</file>