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5.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2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Lst>
  <p:sldSz cy="6858000" cx="12192000"/>
  <p:notesSz cx="6858000" cy="9144000"/>
  <p:embeddedFontLst>
    <p:embeddedFont>
      <p:font typeface="Open Sans SemiBold"/>
      <p:regular r:id="rId34"/>
      <p:bold r:id="rId35"/>
      <p:italic r:id="rId36"/>
      <p:boldItalic r:id="rId37"/>
    </p:embeddedFont>
    <p:embeddedFont>
      <p:font typeface="Quattrocento Sans"/>
      <p:regular r:id="rId38"/>
      <p:bold r:id="rId39"/>
      <p:italic r:id="rId40"/>
      <p:boldItalic r:id="rId41"/>
    </p:embeddedFont>
    <p:embeddedFont>
      <p:font typeface="Open Sans ExtraBold"/>
      <p:bold r:id="rId42"/>
      <p:boldItalic r:id="rId43"/>
    </p:embeddedFont>
    <p:embeddedFont>
      <p:font typeface="Open Sans"/>
      <p:regular r:id="rId44"/>
      <p:bold r:id="rId45"/>
      <p:italic r:id="rId46"/>
      <p:boldItalic r:id="rId47"/>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8" roundtripDataSignature="AMtx7miAxDJqDe1Ods0vvvwUSZDIL7zgX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331D5028-4CF8-458C-A43C-0C2C83B320E0}">
  <a:tblStyle styleId="{331D5028-4CF8-458C-A43C-0C2C83B320E0}"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8EBF5"/>
          </a:solidFill>
        </a:fill>
      </a:tcStyle>
    </a:wholeTbl>
    <a:band1H>
      <a:tcTxStyle/>
      <a:tcStyle>
        <a:fill>
          <a:solidFill>
            <a:srgbClr val="CDD4EA"/>
          </a:solidFill>
        </a:fill>
      </a:tcStyle>
    </a:band1H>
    <a:band2H>
      <a:tcTxStyle/>
    </a:band2H>
    <a:band1V>
      <a:tcTxStyle/>
      <a:tcStyle>
        <a:fill>
          <a:solidFill>
            <a:srgbClr val="CDD4EA"/>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font" Target="fonts/QuattrocentoSans-italic.fntdata"/><Relationship Id="rId20" Type="http://schemas.openxmlformats.org/officeDocument/2006/relationships/slide" Target="slides/slide15.xml"/><Relationship Id="rId42" Type="http://schemas.openxmlformats.org/officeDocument/2006/relationships/font" Target="fonts/OpenSansExtraBold-bold.fntdata"/><Relationship Id="rId41" Type="http://schemas.openxmlformats.org/officeDocument/2006/relationships/font" Target="fonts/QuattrocentoSans-boldItalic.fntdata"/><Relationship Id="rId22" Type="http://schemas.openxmlformats.org/officeDocument/2006/relationships/slide" Target="slides/slide17.xml"/><Relationship Id="rId44" Type="http://schemas.openxmlformats.org/officeDocument/2006/relationships/font" Target="fonts/OpenSans-regular.fntdata"/><Relationship Id="rId21" Type="http://schemas.openxmlformats.org/officeDocument/2006/relationships/slide" Target="slides/slide16.xml"/><Relationship Id="rId43" Type="http://schemas.openxmlformats.org/officeDocument/2006/relationships/font" Target="fonts/OpenSansExtraBold-boldItalic.fntdata"/><Relationship Id="rId24" Type="http://schemas.openxmlformats.org/officeDocument/2006/relationships/slide" Target="slides/slide19.xml"/><Relationship Id="rId46" Type="http://schemas.openxmlformats.org/officeDocument/2006/relationships/font" Target="fonts/OpenSans-italic.fntdata"/><Relationship Id="rId23" Type="http://schemas.openxmlformats.org/officeDocument/2006/relationships/slide" Target="slides/slide18.xml"/><Relationship Id="rId45" Type="http://schemas.openxmlformats.org/officeDocument/2006/relationships/font" Target="fonts/OpenSans-bold.fnt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26" Type="http://schemas.openxmlformats.org/officeDocument/2006/relationships/slide" Target="slides/slide21.xml"/><Relationship Id="rId48" Type="http://customschemas.google.com/relationships/presentationmetadata" Target="metadata"/><Relationship Id="rId25" Type="http://schemas.openxmlformats.org/officeDocument/2006/relationships/slide" Target="slides/slide20.xml"/><Relationship Id="rId47" Type="http://schemas.openxmlformats.org/officeDocument/2006/relationships/font" Target="fonts/OpenSans-boldItalic.fntdata"/><Relationship Id="rId28" Type="http://schemas.openxmlformats.org/officeDocument/2006/relationships/slide" Target="slides/slide23.xml"/><Relationship Id="rId27" Type="http://schemas.openxmlformats.org/officeDocument/2006/relationships/slide" Target="slides/slide22.xml"/><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slide" Target="slides/slide24.xml"/><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slide" Target="slides/slide26.xml"/><Relationship Id="rId30" Type="http://schemas.openxmlformats.org/officeDocument/2006/relationships/slide" Target="slides/slide25.xml"/><Relationship Id="rId11" Type="http://schemas.openxmlformats.org/officeDocument/2006/relationships/slide" Target="slides/slide6.xml"/><Relationship Id="rId33" Type="http://schemas.openxmlformats.org/officeDocument/2006/relationships/slide" Target="slides/slide28.xml"/><Relationship Id="rId10" Type="http://schemas.openxmlformats.org/officeDocument/2006/relationships/slide" Target="slides/slide5.xml"/><Relationship Id="rId32" Type="http://schemas.openxmlformats.org/officeDocument/2006/relationships/slide" Target="slides/slide27.xml"/><Relationship Id="rId13" Type="http://schemas.openxmlformats.org/officeDocument/2006/relationships/slide" Target="slides/slide8.xml"/><Relationship Id="rId35" Type="http://schemas.openxmlformats.org/officeDocument/2006/relationships/font" Target="fonts/OpenSansSemiBold-bold.fntdata"/><Relationship Id="rId12" Type="http://schemas.openxmlformats.org/officeDocument/2006/relationships/slide" Target="slides/slide7.xml"/><Relationship Id="rId34" Type="http://schemas.openxmlformats.org/officeDocument/2006/relationships/font" Target="fonts/OpenSansSemiBold-regular.fntdata"/><Relationship Id="rId15" Type="http://schemas.openxmlformats.org/officeDocument/2006/relationships/slide" Target="slides/slide10.xml"/><Relationship Id="rId37" Type="http://schemas.openxmlformats.org/officeDocument/2006/relationships/font" Target="fonts/OpenSansSemiBold-boldItalic.fntdata"/><Relationship Id="rId14" Type="http://schemas.openxmlformats.org/officeDocument/2006/relationships/slide" Target="slides/slide9.xml"/><Relationship Id="rId36" Type="http://schemas.openxmlformats.org/officeDocument/2006/relationships/font" Target="fonts/OpenSansSemiBold-italic.fntdata"/><Relationship Id="rId17" Type="http://schemas.openxmlformats.org/officeDocument/2006/relationships/slide" Target="slides/slide12.xml"/><Relationship Id="rId39" Type="http://schemas.openxmlformats.org/officeDocument/2006/relationships/font" Target="fonts/QuattrocentoSans-bold.fntdata"/><Relationship Id="rId16" Type="http://schemas.openxmlformats.org/officeDocument/2006/relationships/slide" Target="slides/slide11.xml"/><Relationship Id="rId38" Type="http://schemas.openxmlformats.org/officeDocument/2006/relationships/font" Target="fonts/QuattrocentoSans-regular.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GB"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9" name="Shape 79"/>
        <p:cNvGrpSpPr/>
        <p:nvPr/>
      </p:nvGrpSpPr>
      <p:grpSpPr>
        <a:xfrm>
          <a:off x="0" y="0"/>
          <a:ext cx="0" cy="0"/>
          <a:chOff x="0" y="0"/>
          <a:chExt cx="0" cy="0"/>
        </a:xfrm>
      </p:grpSpPr>
      <p:sp>
        <p:nvSpPr>
          <p:cNvPr id="80" name="Google Shape;80;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1" name="Google Shape;81;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This lecture is intended to explore basic concepts of the climate system.</a:t>
            </a:r>
            <a:endParaRPr/>
          </a:p>
        </p:txBody>
      </p:sp>
      <p:sp>
        <p:nvSpPr>
          <p:cNvPr id="82" name="Google Shape;82;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4" name="Shape 214"/>
        <p:cNvGrpSpPr/>
        <p:nvPr/>
      </p:nvGrpSpPr>
      <p:grpSpPr>
        <a:xfrm>
          <a:off x="0" y="0"/>
          <a:ext cx="0" cy="0"/>
          <a:chOff x="0" y="0"/>
          <a:chExt cx="0" cy="0"/>
        </a:xfrm>
      </p:grpSpPr>
      <p:sp>
        <p:nvSpPr>
          <p:cNvPr id="215" name="Google Shape;215;p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6" name="Google Shape;216;p1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sz="1200">
                <a:solidFill>
                  <a:schemeClr val="dk1"/>
                </a:solidFill>
                <a:latin typeface="Calibri"/>
                <a:ea typeface="Calibri"/>
                <a:cs typeface="Calibri"/>
                <a:sym typeface="Calibri"/>
              </a:rPr>
              <a:t>The concepts of the water cycle and its balance have been introduced in the previous </a:t>
            </a:r>
            <a:r>
              <a:rPr b="0" lang="en-GB" sz="1200">
                <a:solidFill>
                  <a:schemeClr val="dk1"/>
                </a:solidFill>
                <a:latin typeface="Calibri"/>
                <a:ea typeface="Calibri"/>
                <a:cs typeface="Calibri"/>
                <a:sym typeface="Calibri"/>
              </a:rPr>
              <a:t>lectures. The water cycle, as shown in the figure to the left, is the path that all water follows as it moves around our planet. It exists in different phases. It is present in different locations on earth. The figure to the right </a:t>
            </a:r>
            <a:r>
              <a:rPr lang="en-GB" sz="1200">
                <a:solidFill>
                  <a:schemeClr val="dk1"/>
                </a:solidFill>
                <a:latin typeface="Calibri"/>
                <a:ea typeface="Calibri"/>
                <a:cs typeface="Calibri"/>
                <a:sym typeface="Calibri"/>
              </a:rPr>
              <a:t>illustrates the four main processes critical to maintaining balance in the water system. They are Precipitation, Evapotranspiration, Run-off, and Groundwater recharge. It is essential to know that a balance is always maintained in the system irrespective of the land cover in the respective catchment. Many of the critical processes in the water cycle are actually driven by climatic changes. Starting from the phase change of water to its different forms is impossible without the absorption or release of heat and hence dependent on the sun. Wind speed is another critical factor that affects the rate at which the water cycle operates.</a:t>
            </a:r>
            <a:endParaRPr sz="1200">
              <a:solidFill>
                <a:schemeClr val="dk1"/>
              </a:solidFill>
              <a:latin typeface="Calibri"/>
              <a:ea typeface="Calibri"/>
              <a:cs typeface="Calibri"/>
              <a:sym typeface="Calibri"/>
            </a:endParaRPr>
          </a:p>
        </p:txBody>
      </p:sp>
      <p:sp>
        <p:nvSpPr>
          <p:cNvPr id="217" name="Google Shape;217;p1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p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 name="Google Shape;230;p1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sz="1200">
                <a:solidFill>
                  <a:schemeClr val="dk1"/>
                </a:solidFill>
                <a:latin typeface="Calibri"/>
                <a:ea typeface="Calibri"/>
                <a:cs typeface="Calibri"/>
                <a:sym typeface="Calibri"/>
              </a:rPr>
              <a:t>Here, the water inputs and outputs from a land system are presented. Changes in precipitation and temperature in a region directly affect the water balance. High temperature leads to a higher rate of evapotranspiration and also results in a rapid decrease in soil moisture. This process affects the balance in the whole system. The overall balance will still be maintained. However, their shares will vary for each land class and region. Along with higher temperatures, reduced precipitation could result in increased water demand. Starting with irrigation, additional water may be needed to maintain or increase crop yields in arid regions. This need for irrigation has energy implications as well. An increase in temperature also affects living beings, affecting their water intake. Water in reservoirs is also a function of climatic events in upstream locations. A sudden precipitation event or </a:t>
            </a:r>
            <a:r>
              <a:rPr lang="en-GB"/>
              <a:t>localized</a:t>
            </a:r>
            <a:r>
              <a:rPr lang="en-GB" sz="1200">
                <a:solidFill>
                  <a:schemeClr val="dk1"/>
                </a:solidFill>
                <a:latin typeface="Calibri"/>
                <a:ea typeface="Calibri"/>
                <a:cs typeface="Calibri"/>
                <a:sym typeface="Calibri"/>
              </a:rPr>
              <a:t> high temperatures and eventual snowmelt could result in flash floods</a:t>
            </a:r>
            <a:r>
              <a:rPr lang="en-GB"/>
              <a:t>,</a:t>
            </a:r>
            <a:r>
              <a:rPr lang="en-GB" sz="1200">
                <a:solidFill>
                  <a:schemeClr val="dk1"/>
                </a:solidFill>
                <a:latin typeface="Calibri"/>
                <a:ea typeface="Calibri"/>
                <a:cs typeface="Calibri"/>
                <a:sym typeface="Calibri"/>
              </a:rPr>
              <a:t> resulting in considerable damage to downstream regions in a basin. Therefore, considering the climatic impact on the water system is of paramount importance to reduce the redundancies in water-related infrastructure.</a:t>
            </a:r>
            <a:endParaRPr/>
          </a:p>
        </p:txBody>
      </p:sp>
      <p:sp>
        <p:nvSpPr>
          <p:cNvPr id="231" name="Google Shape;231;p1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p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4" name="Google Shape;244;p1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sz="1200">
                <a:solidFill>
                  <a:schemeClr val="dk1"/>
                </a:solidFill>
                <a:latin typeface="Calibri"/>
                <a:ea typeface="Calibri"/>
                <a:cs typeface="Calibri"/>
                <a:sym typeface="Calibri"/>
              </a:rPr>
              <a:t>From the perspective of the energy system, the climatic impacts can be differentiated between the supply and the demand sides. On the demand side, the energy demand, especially the demand for space cooling, is expected to increase in areas with a projected increase in average temperature. In its publication</a:t>
            </a:r>
            <a:r>
              <a:rPr lang="en-GB"/>
              <a:t>,</a:t>
            </a:r>
            <a:r>
              <a:rPr lang="en-GB" sz="1200">
                <a:solidFill>
                  <a:schemeClr val="dk1"/>
                </a:solidFill>
                <a:latin typeface="Calibri"/>
                <a:ea typeface="Calibri"/>
                <a:cs typeface="Calibri"/>
                <a:sym typeface="Calibri"/>
              </a:rPr>
              <a:t> “the future of cooling report”, the </a:t>
            </a:r>
            <a:r>
              <a:rPr lang="en-GB"/>
              <a:t>International</a:t>
            </a:r>
            <a:r>
              <a:rPr lang="en-GB" sz="1200">
                <a:solidFill>
                  <a:schemeClr val="dk1"/>
                </a:solidFill>
                <a:latin typeface="Calibri"/>
                <a:ea typeface="Calibri"/>
                <a:cs typeface="Calibri"/>
                <a:sym typeface="Calibri"/>
              </a:rPr>
              <a:t> </a:t>
            </a:r>
            <a:r>
              <a:rPr lang="en-GB"/>
              <a:t>Energy</a:t>
            </a:r>
            <a:r>
              <a:rPr lang="en-GB" sz="1200">
                <a:solidFill>
                  <a:schemeClr val="dk1"/>
                </a:solidFill>
                <a:latin typeface="Calibri"/>
                <a:ea typeface="Calibri"/>
                <a:cs typeface="Calibri"/>
                <a:sym typeface="Calibri"/>
              </a:rPr>
              <a:t> </a:t>
            </a:r>
            <a:r>
              <a:rPr lang="en-GB"/>
              <a:t>Agency</a:t>
            </a:r>
            <a:r>
              <a:rPr lang="en-GB" sz="1200">
                <a:solidFill>
                  <a:schemeClr val="dk1"/>
                </a:solidFill>
                <a:latin typeface="Calibri"/>
                <a:ea typeface="Calibri"/>
                <a:cs typeface="Calibri"/>
                <a:sym typeface="Calibri"/>
              </a:rPr>
              <a:t> estimates that the number of air conditioning units will quadruple by 2050 compared to present-day levels. This need will especially be higher in areas with increased temperatures during the summer season. On the supply side, hydropower generation is expected to feel the direct impact of climate change. Sudden and heavy precipitation is expected to be a significant threat to hydropower infrastructure in many parts of the world. In addition to this, prolonged dry seasons could make the infrastructure redundant. They could result in systems resorting to other rapidly deployable but expensive fossil </a:t>
            </a:r>
            <a:r>
              <a:rPr lang="en-GB"/>
              <a:t>fuel</a:t>
            </a:r>
            <a:r>
              <a:rPr lang="en-GB" sz="1200">
                <a:solidFill>
                  <a:schemeClr val="dk1"/>
                </a:solidFill>
                <a:latin typeface="Calibri"/>
                <a:ea typeface="Calibri"/>
                <a:cs typeface="Calibri"/>
                <a:sym typeface="Calibri"/>
              </a:rPr>
              <a:t> based sources for their power supply. Additionally, the water requirement for cooling in thermal power plants is also affected by higher temperatures. Higher water temperatures reduce the cooling efficiency and eventually that of the power generation process.</a:t>
            </a:r>
            <a:r>
              <a:rPr lang="en-GB"/>
              <a:t>  </a:t>
            </a:r>
            <a:endParaRPr sz="1200">
              <a:solidFill>
                <a:schemeClr val="dk1"/>
              </a:solidFill>
              <a:latin typeface="Calibri"/>
              <a:ea typeface="Calibri"/>
              <a:cs typeface="Calibri"/>
              <a:sym typeface="Calibri"/>
            </a:endParaRPr>
          </a:p>
        </p:txBody>
      </p:sp>
      <p:sp>
        <p:nvSpPr>
          <p:cNvPr id="245" name="Google Shape;245;p1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p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2" name="Google Shape;262;p1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sz="1200">
                <a:solidFill>
                  <a:schemeClr val="dk1"/>
                </a:solidFill>
                <a:latin typeface="Calibri"/>
                <a:ea typeface="Calibri"/>
                <a:cs typeface="Calibri"/>
                <a:sym typeface="Calibri"/>
              </a:rPr>
              <a:t>The direct climatic impacts on the land system are predominantly associated with the agricultural sector and some </a:t>
            </a:r>
            <a:r>
              <a:rPr lang="en-GB"/>
              <a:t>long-term</a:t>
            </a:r>
            <a:r>
              <a:rPr lang="en-GB" sz="1200">
                <a:solidFill>
                  <a:schemeClr val="dk1"/>
                </a:solidFill>
                <a:latin typeface="Calibri"/>
                <a:ea typeface="Calibri"/>
                <a:cs typeface="Calibri"/>
                <a:sym typeface="Calibri"/>
              </a:rPr>
              <a:t> land cover changes like desertification. The global land cover patterns have changed significantly in the last few centuries. On the figure to the left, the land cover changes from </a:t>
            </a:r>
            <a:r>
              <a:rPr lang="en-GB"/>
              <a:t>10000</a:t>
            </a:r>
            <a:r>
              <a:rPr lang="en-GB" sz="1200">
                <a:solidFill>
                  <a:schemeClr val="dk1"/>
                </a:solidFill>
                <a:latin typeface="Calibri"/>
                <a:ea typeface="Calibri"/>
                <a:cs typeface="Calibri"/>
                <a:sym typeface="Calibri"/>
              </a:rPr>
              <a:t> B.C</a:t>
            </a:r>
            <a:r>
              <a:rPr lang="en-GB"/>
              <a:t>.</a:t>
            </a:r>
            <a:r>
              <a:rPr lang="en-GB" sz="1200">
                <a:solidFill>
                  <a:schemeClr val="dk1"/>
                </a:solidFill>
                <a:latin typeface="Calibri"/>
                <a:ea typeface="Calibri"/>
                <a:cs typeface="Calibri"/>
                <a:sym typeface="Calibri"/>
              </a:rPr>
              <a:t> to the year 2015 are illustrated. We can notice how the share of pasture and cropland has increased in the last few centuries. This loss in natural land cover across the world is both a recipient and contributor to climatic change. Humans and their management of land resources have led to </a:t>
            </a:r>
            <a:r>
              <a:rPr lang="en-GB"/>
              <a:t>long-term</a:t>
            </a:r>
            <a:r>
              <a:rPr lang="en-GB" sz="1200">
                <a:solidFill>
                  <a:schemeClr val="dk1"/>
                </a:solidFill>
                <a:latin typeface="Calibri"/>
                <a:ea typeface="Calibri"/>
                <a:cs typeface="Calibri"/>
                <a:sym typeface="Calibri"/>
              </a:rPr>
              <a:t> changes in global evapotranspiration rates and downstream sedimentation effects, which, starting with the water balance, </a:t>
            </a:r>
            <a:r>
              <a:rPr lang="en-GB"/>
              <a:t>impact</a:t>
            </a:r>
            <a:r>
              <a:rPr lang="en-GB" sz="1200">
                <a:solidFill>
                  <a:schemeClr val="dk1"/>
                </a:solidFill>
                <a:latin typeface="Calibri"/>
                <a:ea typeface="Calibri"/>
                <a:cs typeface="Calibri"/>
                <a:sym typeface="Calibri"/>
              </a:rPr>
              <a:t> the climate. On the figure to the right, the impact of climate on crop yields from the fifth assessment report of the I.P.C.C</a:t>
            </a:r>
            <a:r>
              <a:rPr lang="en-GB"/>
              <a:t>.</a:t>
            </a:r>
            <a:r>
              <a:rPr lang="en-GB" sz="1200">
                <a:solidFill>
                  <a:schemeClr val="dk1"/>
                </a:solidFill>
                <a:latin typeface="Calibri"/>
                <a:ea typeface="Calibri"/>
                <a:cs typeface="Calibri"/>
                <a:sym typeface="Calibri"/>
              </a:rPr>
              <a:t> is presented. The range of changes in crop yield until 2100 is presented in comparison to a baseline. Towards the end of the century, it is expected that a significant share of the crops will experience a significant drop in yield due to climatic changes. Whereas some regions may experience minor yield improvements. This is predominantly expected to occur in colder regions that may become suitable for crop growth with increased surface temperatures.</a:t>
            </a:r>
            <a:r>
              <a:rPr b="1" lang="en-GB" sz="1200">
                <a:solidFill>
                  <a:schemeClr val="dk1"/>
                </a:solidFill>
                <a:latin typeface="Calibri"/>
                <a:ea typeface="Calibri"/>
                <a:cs typeface="Calibri"/>
                <a:sym typeface="Calibri"/>
              </a:rPr>
              <a:t> </a:t>
            </a:r>
            <a:r>
              <a:rPr b="0" lang="en-GB" sz="1200">
                <a:solidFill>
                  <a:schemeClr val="dk1"/>
                </a:solidFill>
                <a:latin typeface="Calibri"/>
                <a:ea typeface="Calibri"/>
                <a:cs typeface="Calibri"/>
                <a:sym typeface="Calibri"/>
              </a:rPr>
              <a:t>The I.P.C.C</a:t>
            </a:r>
            <a:r>
              <a:rPr b="0" lang="en-GB"/>
              <a:t>.</a:t>
            </a:r>
            <a:r>
              <a:rPr b="0" lang="en-GB" sz="1200">
                <a:solidFill>
                  <a:schemeClr val="dk1"/>
                </a:solidFill>
                <a:latin typeface="Calibri"/>
                <a:ea typeface="Calibri"/>
                <a:cs typeface="Calibri"/>
                <a:sym typeface="Calibri"/>
              </a:rPr>
              <a:t> also projects that </a:t>
            </a:r>
            <a:r>
              <a:rPr b="0" lang="en-GB"/>
              <a:t>increases</a:t>
            </a:r>
            <a:r>
              <a:rPr b="0" lang="en-GB" sz="1200">
                <a:solidFill>
                  <a:schemeClr val="dk1"/>
                </a:solidFill>
                <a:latin typeface="Calibri"/>
                <a:ea typeface="Calibri"/>
                <a:cs typeface="Calibri"/>
                <a:sym typeface="Calibri"/>
              </a:rPr>
              <a:t> in temperatures may lead to increased pest infestation in colder regions that may experience thawing of the permafrost.</a:t>
            </a:r>
            <a:r>
              <a:rPr lang="en-GB" sz="1200">
                <a:solidFill>
                  <a:schemeClr val="dk1"/>
                </a:solidFill>
                <a:latin typeface="Calibri"/>
                <a:ea typeface="Calibri"/>
                <a:cs typeface="Calibri"/>
                <a:sym typeface="Calibri"/>
              </a:rPr>
              <a:t> It is essential to highlight that the figures are averages for all crops and regions across the world. Therefore</a:t>
            </a:r>
            <a:r>
              <a:rPr lang="en-GB"/>
              <a:t>,</a:t>
            </a:r>
            <a:r>
              <a:rPr lang="en-GB" sz="1200">
                <a:solidFill>
                  <a:schemeClr val="dk1"/>
                </a:solidFill>
                <a:latin typeface="Calibri"/>
                <a:ea typeface="Calibri"/>
                <a:cs typeface="Calibri"/>
                <a:sym typeface="Calibri"/>
              </a:rPr>
              <a:t> the numbers will be different for individual region-specific crops.</a:t>
            </a:r>
            <a:endParaRPr/>
          </a:p>
        </p:txBody>
      </p:sp>
      <p:sp>
        <p:nvSpPr>
          <p:cNvPr id="263" name="Google Shape;263;p1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p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9" name="Google Shape;279;p1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0" name="Google Shape;280;p1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5" name="Shape 285"/>
        <p:cNvGrpSpPr/>
        <p:nvPr/>
      </p:nvGrpSpPr>
      <p:grpSpPr>
        <a:xfrm>
          <a:off x="0" y="0"/>
          <a:ext cx="0" cy="0"/>
          <a:chOff x="0" y="0"/>
          <a:chExt cx="0" cy="0"/>
        </a:xfrm>
      </p:grpSpPr>
      <p:sp>
        <p:nvSpPr>
          <p:cNvPr id="286" name="Google Shape;286;p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7" name="Google Shape;287;p1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sz="1200">
                <a:solidFill>
                  <a:schemeClr val="dk1"/>
                </a:solidFill>
                <a:latin typeface="Calibri"/>
                <a:ea typeface="Calibri"/>
                <a:cs typeface="Calibri"/>
                <a:sym typeface="Calibri"/>
              </a:rPr>
              <a:t>Adapting to climate change means taking action to prepare for and adjust to both the current effects and the predicted impacts of climate change in the future. The first step in deciding adaptation measures is to identify the range of climatic impacts. It is essential to analyse the resource system for the possible impacts. This could range from changes in hydrological balances in the water system</a:t>
            </a:r>
            <a:r>
              <a:rPr lang="en-GB"/>
              <a:t>,</a:t>
            </a:r>
            <a:r>
              <a:rPr lang="en-GB" sz="1200">
                <a:solidFill>
                  <a:schemeClr val="dk1"/>
                </a:solidFill>
                <a:latin typeface="Calibri"/>
                <a:ea typeface="Calibri"/>
                <a:cs typeface="Calibri"/>
                <a:sym typeface="Calibri"/>
              </a:rPr>
              <a:t> </a:t>
            </a:r>
            <a:r>
              <a:rPr lang="en-GB"/>
              <a:t>or</a:t>
            </a:r>
            <a:r>
              <a:rPr lang="en-GB" sz="1200">
                <a:solidFill>
                  <a:schemeClr val="dk1"/>
                </a:solidFill>
                <a:latin typeface="Calibri"/>
                <a:ea typeface="Calibri"/>
                <a:cs typeface="Calibri"/>
                <a:sym typeface="Calibri"/>
              </a:rPr>
              <a:t> variations in crop yield in the land system</a:t>
            </a:r>
            <a:r>
              <a:rPr lang="en-GB"/>
              <a:t>,</a:t>
            </a:r>
            <a:r>
              <a:rPr lang="en-GB" sz="1200">
                <a:solidFill>
                  <a:schemeClr val="dk1"/>
                </a:solidFill>
                <a:latin typeface="Calibri"/>
                <a:ea typeface="Calibri"/>
                <a:cs typeface="Calibri"/>
                <a:sym typeface="Calibri"/>
              </a:rPr>
              <a:t> to variability in hydropower generation in the energy system. When the impacts are assessed, the adaptation response in each of these resource systems can be evaluated. For example, this could range from water conservation and wetland protection in the water system</a:t>
            </a:r>
            <a:r>
              <a:rPr lang="en-GB"/>
              <a:t>,</a:t>
            </a:r>
            <a:r>
              <a:rPr lang="en-GB" sz="1200">
                <a:solidFill>
                  <a:schemeClr val="dk1"/>
                </a:solidFill>
                <a:latin typeface="Calibri"/>
                <a:ea typeface="Calibri"/>
                <a:cs typeface="Calibri"/>
                <a:sym typeface="Calibri"/>
              </a:rPr>
              <a:t> </a:t>
            </a:r>
            <a:r>
              <a:rPr lang="en-GB"/>
              <a:t>or</a:t>
            </a:r>
            <a:r>
              <a:rPr lang="en-GB" sz="1200">
                <a:solidFill>
                  <a:schemeClr val="dk1"/>
                </a:solidFill>
                <a:latin typeface="Calibri"/>
                <a:ea typeface="Calibri"/>
                <a:cs typeface="Calibri"/>
                <a:sym typeface="Calibri"/>
              </a:rPr>
              <a:t> adjusting </a:t>
            </a:r>
            <a:r>
              <a:rPr lang="en-GB"/>
              <a:t>the crop </a:t>
            </a:r>
            <a:r>
              <a:rPr lang="en-GB" sz="1200">
                <a:solidFill>
                  <a:schemeClr val="dk1"/>
                </a:solidFill>
                <a:latin typeface="Calibri"/>
                <a:ea typeface="Calibri"/>
                <a:cs typeface="Calibri"/>
                <a:sym typeface="Calibri"/>
              </a:rPr>
              <a:t>sowing season and changing crop varieties in the land system</a:t>
            </a:r>
            <a:r>
              <a:rPr lang="en-GB"/>
              <a:t>,</a:t>
            </a:r>
            <a:r>
              <a:rPr lang="en-GB" sz="1200">
                <a:solidFill>
                  <a:schemeClr val="dk1"/>
                </a:solidFill>
                <a:latin typeface="Calibri"/>
                <a:ea typeface="Calibri"/>
                <a:cs typeface="Calibri"/>
                <a:sym typeface="Calibri"/>
              </a:rPr>
              <a:t> to diversifying the sources of electricity generation in the energy system. It is essential to highlight that adaptation measures are not always for a worse future. A country may invest in hydro infrastructure to take advantage of the extra water available from a long wet season. Many of these responses can be evaluated and compared based on costs. The difference in costs between a climate change scenario with no adaptation measures and the baseline provides the extent of financial damages that the system has to bear. Similarly, the difference in costs between a climate change scenario with adaptation measures and one without adaptation provides an estimate of the costs that are required to do the necessary changes to prepare for a climate-resilient future.</a:t>
            </a:r>
            <a:r>
              <a:rPr lang="en-GB"/>
              <a:t>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b="0" i="0" sz="1200">
              <a:solidFill>
                <a:schemeClr val="dk1"/>
              </a:solidFill>
              <a:latin typeface="Open Sans"/>
              <a:ea typeface="Open Sans"/>
              <a:cs typeface="Open Sans"/>
              <a:sym typeface="Open Sans"/>
            </a:endParaRPr>
          </a:p>
        </p:txBody>
      </p:sp>
      <p:sp>
        <p:nvSpPr>
          <p:cNvPr id="288" name="Google Shape;288;p1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9" name="Shape 299"/>
        <p:cNvGrpSpPr/>
        <p:nvPr/>
      </p:nvGrpSpPr>
      <p:grpSpPr>
        <a:xfrm>
          <a:off x="0" y="0"/>
          <a:ext cx="0" cy="0"/>
          <a:chOff x="0" y="0"/>
          <a:chExt cx="0" cy="0"/>
        </a:xfrm>
      </p:grpSpPr>
      <p:sp>
        <p:nvSpPr>
          <p:cNvPr id="300" name="Google Shape;300;p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1" name="Google Shape;301;p1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sz="1200">
                <a:solidFill>
                  <a:schemeClr val="dk1"/>
                </a:solidFill>
                <a:latin typeface="Calibri"/>
                <a:ea typeface="Calibri"/>
                <a:cs typeface="Calibri"/>
                <a:sym typeface="Calibri"/>
              </a:rPr>
              <a:t>The impacts of climate change are diverse, and it is essential to understand this aspect before jumping into adaptation </a:t>
            </a:r>
            <a:r>
              <a:rPr lang="en-GB"/>
              <a:t>measures</a:t>
            </a:r>
            <a:r>
              <a:rPr lang="en-GB" sz="1200">
                <a:solidFill>
                  <a:schemeClr val="dk1"/>
                </a:solidFill>
                <a:latin typeface="Calibri"/>
                <a:ea typeface="Calibri"/>
                <a:cs typeface="Calibri"/>
                <a:sym typeface="Calibri"/>
              </a:rPr>
              <a:t>. The figures presented here are from the I.P.C.C</a:t>
            </a:r>
            <a:r>
              <a:rPr lang="en-GB"/>
              <a:t>.</a:t>
            </a:r>
            <a:r>
              <a:rPr lang="en-GB" sz="1200">
                <a:solidFill>
                  <a:schemeClr val="dk1"/>
                </a:solidFill>
                <a:latin typeface="Calibri"/>
                <a:ea typeface="Calibri"/>
                <a:cs typeface="Calibri"/>
                <a:sym typeface="Calibri"/>
              </a:rPr>
              <a:t> fifth assessment report on climate change. On the figure to the left, climate change impacts across different physical, biological</a:t>
            </a:r>
            <a:r>
              <a:rPr lang="en-GB"/>
              <a:t>,</a:t>
            </a:r>
            <a:r>
              <a:rPr lang="en-GB" sz="1200">
                <a:solidFill>
                  <a:schemeClr val="dk1"/>
                </a:solidFill>
                <a:latin typeface="Calibri"/>
                <a:ea typeface="Calibri"/>
                <a:cs typeface="Calibri"/>
                <a:sym typeface="Calibri"/>
              </a:rPr>
              <a:t> and human-managed systems are presented. The step levels and opaqueness of bars communicate the intensity impacts and the confidence level on those impacts worldwide. It is noticeable that the levels of intensity vary by a significant margin. The confidence ranges are derived out of consensus from scientific publication on the respective topic.</a:t>
            </a:r>
            <a:r>
              <a:rPr lang="en-GB"/>
              <a:t> </a:t>
            </a:r>
            <a:r>
              <a:rPr lang="en-GB" sz="1200">
                <a:solidFill>
                  <a:schemeClr val="dk1"/>
                </a:solidFill>
                <a:latin typeface="Calibri"/>
                <a:ea typeface="Calibri"/>
                <a:cs typeface="Calibri"/>
                <a:sym typeface="Calibri"/>
              </a:rPr>
              <a:t> The figure to the right informs about yield impacts for some chosen regions and crops. It is noticeable that the future climate will definitely affect the majority of crops. While some crops</a:t>
            </a:r>
            <a:r>
              <a:rPr lang="en-GB"/>
              <a:t>,</a:t>
            </a:r>
            <a:r>
              <a:rPr lang="en-GB" sz="1200">
                <a:solidFill>
                  <a:schemeClr val="dk1"/>
                </a:solidFill>
                <a:latin typeface="Calibri"/>
                <a:ea typeface="Calibri"/>
                <a:cs typeface="Calibri"/>
                <a:sym typeface="Calibri"/>
              </a:rPr>
              <a:t> like </a:t>
            </a:r>
            <a:r>
              <a:rPr lang="en-GB"/>
              <a:t>soy,</a:t>
            </a:r>
            <a:r>
              <a:rPr lang="en-GB" sz="1200">
                <a:solidFill>
                  <a:schemeClr val="dk1"/>
                </a:solidFill>
                <a:latin typeface="Calibri"/>
                <a:ea typeface="Calibri"/>
                <a:cs typeface="Calibri"/>
                <a:sym typeface="Calibri"/>
              </a:rPr>
              <a:t> might have positive impacts of increasing temperature, wheat and maize are expected to only experience negative impacts. This varied impact distribution warrants a varied approach from the side of adaptation responses.</a:t>
            </a:r>
            <a:r>
              <a:rPr lang="en-GB"/>
              <a:t>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b="0" sz="1200">
              <a:solidFill>
                <a:schemeClr val="dk1"/>
              </a:solidFill>
              <a:latin typeface="Open Sans"/>
              <a:ea typeface="Open Sans"/>
              <a:cs typeface="Open Sans"/>
              <a:sym typeface="Open Sans"/>
            </a:endParaRPr>
          </a:p>
        </p:txBody>
      </p:sp>
      <p:sp>
        <p:nvSpPr>
          <p:cNvPr id="302" name="Google Shape;302;p1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p1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6" name="Google Shape;316;p1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sz="1200">
                <a:solidFill>
                  <a:schemeClr val="dk1"/>
                </a:solidFill>
                <a:latin typeface="Calibri"/>
                <a:ea typeface="Calibri"/>
                <a:cs typeface="Calibri"/>
                <a:sym typeface="Calibri"/>
              </a:rPr>
              <a:t>Following the region and system-specific climatic impacts, </a:t>
            </a:r>
            <a:r>
              <a:rPr lang="en-GB"/>
              <a:t>an</a:t>
            </a:r>
            <a:r>
              <a:rPr lang="en-GB" sz="1200">
                <a:solidFill>
                  <a:schemeClr val="dk1"/>
                </a:solidFill>
                <a:latin typeface="Calibri"/>
                <a:ea typeface="Calibri"/>
                <a:cs typeface="Calibri"/>
                <a:sym typeface="Calibri"/>
              </a:rPr>
              <a:t> adaptation overview is presented in these figures. The figure to the right indicates the risk level for the 4 main climate scenarios. The risk levels are indicated by the total length of the bars, and the shaded part of the bar graph indicates the potential for additional adaptation to reduce risk. The larger the shaded region in each bar, the greater is the possibility to implement adaptation measures. The figure to the left illustrates the climate risk levels for different system and regions across the world. For example, in Africa, climate-induced water-borne diseases could be significantly reduced by taking adequate water sanitation and hygiene measures, especially in rural and </a:t>
            </a:r>
            <a:r>
              <a:rPr lang="en-GB"/>
              <a:t>marginalized </a:t>
            </a:r>
            <a:r>
              <a:rPr lang="en-GB" sz="1200">
                <a:solidFill>
                  <a:schemeClr val="dk1"/>
                </a:solidFill>
                <a:latin typeface="Calibri"/>
                <a:ea typeface="Calibri"/>
                <a:cs typeface="Calibri"/>
                <a:sym typeface="Calibri"/>
              </a:rPr>
              <a:t>communities. Whereas, in Australasia, the marine ecosystems are under severe threat. They have been pushed beyond the point of no return</a:t>
            </a:r>
            <a:r>
              <a:rPr lang="en-GB"/>
              <a:t>,</a:t>
            </a:r>
            <a:r>
              <a:rPr lang="en-GB" sz="1200">
                <a:solidFill>
                  <a:schemeClr val="dk1"/>
                </a:solidFill>
                <a:latin typeface="Calibri"/>
                <a:ea typeface="Calibri"/>
                <a:cs typeface="Calibri"/>
                <a:sym typeface="Calibri"/>
              </a:rPr>
              <a:t> </a:t>
            </a:r>
            <a:r>
              <a:rPr lang="en-GB"/>
              <a:t>so </a:t>
            </a:r>
            <a:r>
              <a:rPr lang="en-GB" sz="1200">
                <a:solidFill>
                  <a:schemeClr val="dk1"/>
                </a:solidFill>
                <a:latin typeface="Calibri"/>
                <a:ea typeface="Calibri"/>
                <a:cs typeface="Calibri"/>
                <a:sym typeface="Calibri"/>
              </a:rPr>
              <a:t>that no adaptation measure is expected to reduce climate-induced risk. This illustration indicates the urgency in taking appropriate measures to prevent the physical, biological</a:t>
            </a:r>
            <a:r>
              <a:rPr lang="en-GB"/>
              <a:t>,</a:t>
            </a:r>
            <a:r>
              <a:rPr lang="en-GB" sz="1200">
                <a:solidFill>
                  <a:schemeClr val="dk1"/>
                </a:solidFill>
                <a:latin typeface="Calibri"/>
                <a:ea typeface="Calibri"/>
                <a:cs typeface="Calibri"/>
                <a:sym typeface="Calibri"/>
              </a:rPr>
              <a:t> and human-managed systems from going beyond the point of no return.</a:t>
            </a:r>
            <a:r>
              <a:rPr lang="en-GB"/>
              <a:t>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b="0" sz="1200">
              <a:solidFill>
                <a:schemeClr val="dk1"/>
              </a:solidFill>
              <a:latin typeface="Open Sans"/>
              <a:ea typeface="Open Sans"/>
              <a:cs typeface="Open Sans"/>
              <a:sym typeface="Open Sans"/>
            </a:endParaRPr>
          </a:p>
        </p:txBody>
      </p:sp>
      <p:sp>
        <p:nvSpPr>
          <p:cNvPr id="317" name="Google Shape;317;p1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p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3" name="Google Shape;333;p1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GB" sz="1200">
                <a:solidFill>
                  <a:schemeClr val="dk1"/>
                </a:solidFill>
                <a:latin typeface="Calibri"/>
                <a:ea typeface="Calibri"/>
                <a:cs typeface="Calibri"/>
                <a:sym typeface="Calibri"/>
              </a:rPr>
              <a:t>Adaptation measures help us </a:t>
            </a:r>
            <a:r>
              <a:rPr lang="en-GB"/>
              <a:t>to make our </a:t>
            </a:r>
            <a:r>
              <a:rPr lang="en-GB" sz="1200">
                <a:solidFill>
                  <a:schemeClr val="dk1"/>
                </a:solidFill>
                <a:latin typeface="Calibri"/>
                <a:ea typeface="Calibri"/>
                <a:cs typeface="Calibri"/>
                <a:sym typeface="Calibri"/>
              </a:rPr>
              <a:t>systems more </a:t>
            </a:r>
            <a:r>
              <a:rPr lang="en-GB"/>
              <a:t>climate resilient</a:t>
            </a:r>
            <a:r>
              <a:rPr lang="en-GB" sz="1200">
                <a:solidFill>
                  <a:schemeClr val="dk1"/>
                </a:solidFill>
                <a:latin typeface="Calibri"/>
                <a:ea typeface="Calibri"/>
                <a:cs typeface="Calibri"/>
                <a:sym typeface="Calibri"/>
              </a:rPr>
              <a:t>. Climate resilience refers to the ability to anticipate, prepare for, and respond to hazardous events, trends, or disturbances related to climate. Improving climate resilience involves assessing how climate change will create new or alter current climate-related risks</a:t>
            </a:r>
            <a:r>
              <a:rPr lang="en-GB"/>
              <a:t>,</a:t>
            </a:r>
            <a:r>
              <a:rPr lang="en-GB" sz="1200">
                <a:solidFill>
                  <a:schemeClr val="dk1"/>
                </a:solidFill>
                <a:latin typeface="Calibri"/>
                <a:ea typeface="Calibri"/>
                <a:cs typeface="Calibri"/>
                <a:sym typeface="Calibri"/>
              </a:rPr>
              <a:t> and </a:t>
            </a:r>
            <a:r>
              <a:rPr lang="en-GB"/>
              <a:t>then taking</a:t>
            </a:r>
            <a:r>
              <a:rPr lang="en-GB" sz="1200">
                <a:solidFill>
                  <a:schemeClr val="dk1"/>
                </a:solidFill>
                <a:latin typeface="Calibri"/>
                <a:ea typeface="Calibri"/>
                <a:cs typeface="Calibri"/>
                <a:sym typeface="Calibri"/>
              </a:rPr>
              <a:t> steps to better cope with these risks. The figure here, from the I.P.C.C., illustrates the importance of climate-resilient adaptation measures and their interplay between the biophysical and social stressors. There is an increasing need to explore and invest in decisions in this resilience space that </a:t>
            </a:r>
            <a:r>
              <a:rPr lang="en-GB"/>
              <a:t>lead</a:t>
            </a:r>
            <a:r>
              <a:rPr lang="en-GB" sz="1200">
                <a:solidFill>
                  <a:schemeClr val="dk1"/>
                </a:solidFill>
                <a:latin typeface="Calibri"/>
                <a:ea typeface="Calibri"/>
                <a:cs typeface="Calibri"/>
                <a:sym typeface="Calibri"/>
              </a:rPr>
              <a:t> to the path with the highest possible resilience. Each resilient decision is expected to lead to an overall robust system with lower climate risk going into the future. It is also essential to understand that a resilient decision may not always be the green option. For example, investing only in hydropower may make a power system less resilient to future climatic changes. Therefore, depending upon the future climate, a mix of fossil and renewable power sources may prove to be more resilient and reduce the stressors and eventually the risk.</a:t>
            </a:r>
            <a:r>
              <a:rPr lang="en-GB"/>
              <a:t> </a:t>
            </a:r>
            <a:endParaRPr sz="1200">
              <a:solidFill>
                <a:schemeClr val="dk1"/>
              </a:solidFill>
              <a:latin typeface="Calibri"/>
              <a:ea typeface="Calibri"/>
              <a:cs typeface="Calibri"/>
              <a:sym typeface="Calibri"/>
            </a:endParaRPr>
          </a:p>
        </p:txBody>
      </p:sp>
      <p:sp>
        <p:nvSpPr>
          <p:cNvPr id="334" name="Google Shape;334;p1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8" name="Google Shape;348;p1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sz="1200">
                <a:solidFill>
                  <a:schemeClr val="dk1"/>
                </a:solidFill>
                <a:latin typeface="Calibri"/>
                <a:ea typeface="Calibri"/>
                <a:cs typeface="Calibri"/>
                <a:sym typeface="Calibri"/>
              </a:rPr>
              <a:t>Climate change is global, but adaptation is local. Strategies need to be developed and deployed based on the local context and circumstances. Similar to mitigation, models or modelling frameworks are very useful in helping capture the dynamics of the problem and provide insights into anticipating current or imminent effects of </a:t>
            </a:r>
            <a:r>
              <a:rPr lang="en-GB"/>
              <a:t>climate </a:t>
            </a:r>
            <a:r>
              <a:rPr lang="en-GB" sz="1200">
                <a:solidFill>
                  <a:schemeClr val="dk1"/>
                </a:solidFill>
                <a:latin typeface="Calibri"/>
                <a:ea typeface="Calibri"/>
                <a:cs typeface="Calibri"/>
                <a:sym typeface="Calibri"/>
              </a:rPr>
              <a:t>change</a:t>
            </a:r>
            <a:r>
              <a:rPr b="0" lang="en-GB" sz="1200">
                <a:solidFill>
                  <a:schemeClr val="dk1"/>
                </a:solidFill>
                <a:latin typeface="Calibri"/>
                <a:ea typeface="Calibri"/>
                <a:cs typeface="Calibri"/>
                <a:sym typeface="Calibri"/>
              </a:rPr>
              <a:t>. </a:t>
            </a:r>
            <a:r>
              <a:rPr b="0" lang="en-GB"/>
              <a:t>The Climate, Land use, Energy and Water systems framework, or CLEWs, is one such example.</a:t>
            </a:r>
            <a:r>
              <a:rPr b="0" lang="en-GB" sz="1200">
                <a:solidFill>
                  <a:schemeClr val="dk1"/>
                </a:solidFill>
                <a:latin typeface="Calibri"/>
                <a:ea typeface="Calibri"/>
                <a:cs typeface="Calibri"/>
                <a:sym typeface="Calibri"/>
              </a:rPr>
              <a:t> It allows for </a:t>
            </a:r>
            <a:r>
              <a:rPr lang="en-GB" sz="1200">
                <a:solidFill>
                  <a:schemeClr val="dk1"/>
                </a:solidFill>
                <a:latin typeface="Calibri"/>
                <a:ea typeface="Calibri"/>
                <a:cs typeface="Calibri"/>
                <a:sym typeface="Calibri"/>
              </a:rPr>
              <a:t>integrated assessment of the climate, land use, energy, </a:t>
            </a:r>
            <a:r>
              <a:rPr lang="en-GB"/>
              <a:t>and water</a:t>
            </a:r>
            <a:r>
              <a:rPr lang="en-GB" sz="1200">
                <a:solidFill>
                  <a:schemeClr val="dk1"/>
                </a:solidFill>
                <a:latin typeface="Calibri"/>
                <a:ea typeface="Calibri"/>
                <a:cs typeface="Calibri"/>
                <a:sym typeface="Calibri"/>
              </a:rPr>
              <a:t> nexus. It enables the evaluation of the general robustness of a particular strategy or policy concerning risks of climate change. Additionally, it helps capture the unintended and cross propagation effects of adaptation measures in one system that may impact other interconnected systems.</a:t>
            </a:r>
            <a:r>
              <a:rPr lang="en-GB"/>
              <a:t> </a:t>
            </a:r>
            <a:r>
              <a:rPr lang="en-GB" sz="1200">
                <a:solidFill>
                  <a:schemeClr val="dk1"/>
                </a:solidFill>
                <a:latin typeface="Calibri"/>
                <a:ea typeface="Calibri"/>
                <a:cs typeface="Calibri"/>
                <a:sym typeface="Calibri"/>
              </a:rPr>
              <a:t> In the following mini-lecture, results from selected CLEWs work that involve climate change impacts will be presented.</a:t>
            </a:r>
            <a:r>
              <a:rPr lang="en-GB"/>
              <a:t> </a:t>
            </a:r>
            <a:endParaRPr sz="1200">
              <a:solidFill>
                <a:schemeClr val="dk1"/>
              </a:solidFill>
              <a:latin typeface="Calibri"/>
              <a:ea typeface="Calibri"/>
              <a:cs typeface="Calibri"/>
              <a:sym typeface="Calibri"/>
            </a:endParaRPr>
          </a:p>
        </p:txBody>
      </p:sp>
      <p:sp>
        <p:nvSpPr>
          <p:cNvPr id="349" name="Google Shape;349;p1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 name="Shape 88"/>
        <p:cNvGrpSpPr/>
        <p:nvPr/>
      </p:nvGrpSpPr>
      <p:grpSpPr>
        <a:xfrm>
          <a:off x="0" y="0"/>
          <a:ext cx="0" cy="0"/>
          <a:chOff x="0" y="0"/>
          <a:chExt cx="0" cy="0"/>
        </a:xfrm>
      </p:grpSpPr>
      <p:sp>
        <p:nvSpPr>
          <p:cNvPr id="89" name="Google Shape;89;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0" name="Google Shape;90;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a:t>This lecture has three intended Learning outcomes. By the end of this lecture, you will:</a:t>
            </a:r>
            <a:endParaRPr/>
          </a:p>
          <a:p>
            <a:pPr indent="0" lvl="0" marL="0" rtl="0" algn="l">
              <a:spcBef>
                <a:spcPts val="0"/>
              </a:spcBef>
              <a:spcAft>
                <a:spcPts val="0"/>
              </a:spcAft>
              <a:buNone/>
            </a:pPr>
            <a:r>
              <a:rPr lang="en-GB">
                <a:latin typeface="Open Sans"/>
                <a:ea typeface="Open Sans"/>
                <a:cs typeface="Open Sans"/>
                <a:sym typeface="Open Sans"/>
              </a:rPr>
              <a:t>1)</a:t>
            </a:r>
            <a:r>
              <a:rPr b="0" lang="en-GB">
                <a:latin typeface="Open Sans"/>
                <a:ea typeface="Open Sans"/>
                <a:cs typeface="Open Sans"/>
                <a:sym typeface="Open Sans"/>
              </a:rPr>
              <a:t> Understand the impact of climate change on key resource systems</a:t>
            </a:r>
            <a:endParaRPr/>
          </a:p>
          <a:p>
            <a:pPr indent="0" lvl="0" marL="0" rtl="0" algn="l">
              <a:spcBef>
                <a:spcPts val="0"/>
              </a:spcBef>
              <a:spcAft>
                <a:spcPts val="0"/>
              </a:spcAft>
              <a:buNone/>
            </a:pPr>
            <a:r>
              <a:rPr lang="en-GB">
                <a:latin typeface="Open Sans"/>
                <a:ea typeface="Open Sans"/>
                <a:cs typeface="Open Sans"/>
                <a:sym typeface="Open Sans"/>
              </a:rPr>
              <a:t>2) </a:t>
            </a:r>
            <a:r>
              <a:rPr b="0" lang="en-GB">
                <a:latin typeface="Open Sans"/>
                <a:ea typeface="Open Sans"/>
                <a:cs typeface="Open Sans"/>
                <a:sym typeface="Open Sans"/>
              </a:rPr>
              <a:t>Understand the importance of climate change adaptation</a:t>
            </a:r>
            <a:endParaRPr/>
          </a:p>
          <a:p>
            <a:pPr indent="0" lvl="0" marL="0" rtl="0" algn="l">
              <a:spcBef>
                <a:spcPts val="0"/>
              </a:spcBef>
              <a:spcAft>
                <a:spcPts val="0"/>
              </a:spcAft>
              <a:buNone/>
            </a:pPr>
            <a:r>
              <a:rPr lang="en-GB">
                <a:latin typeface="Open Sans"/>
                <a:ea typeface="Open Sans"/>
                <a:cs typeface="Open Sans"/>
                <a:sym typeface="Open Sans"/>
              </a:rPr>
              <a:t>3)</a:t>
            </a:r>
            <a:r>
              <a:rPr b="0" lang="en-GB">
                <a:latin typeface="Open Sans"/>
                <a:ea typeface="Open Sans"/>
                <a:cs typeface="Open Sans"/>
                <a:sym typeface="Open Sans"/>
              </a:rPr>
              <a:t> Learn about CLEWs case studies that focus on climate change mitigation</a:t>
            </a:r>
            <a:endParaRPr/>
          </a:p>
        </p:txBody>
      </p:sp>
      <p:sp>
        <p:nvSpPr>
          <p:cNvPr id="91" name="Google Shape;91;p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p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2" name="Google Shape;362;p20: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3" name="Google Shape;363;p20: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p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0" name="Google Shape;370;p2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sz="1200">
                <a:solidFill>
                  <a:schemeClr val="dk1"/>
                </a:solidFill>
                <a:latin typeface="Calibri"/>
                <a:ea typeface="Calibri"/>
                <a:cs typeface="Calibri"/>
                <a:sym typeface="Calibri"/>
              </a:rPr>
              <a:t>The figures presented here are from a CLEWs study evaluating the climate resilience of energy infrastructure in East Africa. The figure to the left illustrates the location of the Eastern African Power Pool countries and the Nile River Basin in Africa. To give some context, the Nile River basin has two main tributaries: the </a:t>
            </a:r>
            <a:r>
              <a:rPr lang="en-GB"/>
              <a:t>Blue </a:t>
            </a:r>
            <a:r>
              <a:rPr lang="en-GB" sz="1200">
                <a:solidFill>
                  <a:schemeClr val="dk1"/>
                </a:solidFill>
                <a:latin typeface="Calibri"/>
                <a:ea typeface="Calibri"/>
                <a:cs typeface="Calibri"/>
                <a:sym typeface="Calibri"/>
              </a:rPr>
              <a:t>and the White Nile. The Blue Nile originates in the Eastern Nile Sub-basin around Lake Tana in Ethiopia. The White Nile originates in the Nile Equatorial lakes region, in and around Lake Victoria. The uncertainty in climatic projections is highlighted using a metric called the Climate Moisture Index </a:t>
            </a:r>
            <a:r>
              <a:rPr lang="en-GB"/>
              <a:t>in</a:t>
            </a:r>
            <a:r>
              <a:rPr lang="en-GB" sz="1200">
                <a:solidFill>
                  <a:schemeClr val="dk1"/>
                </a:solidFill>
                <a:latin typeface="Calibri"/>
                <a:ea typeface="Calibri"/>
                <a:cs typeface="Calibri"/>
                <a:sym typeface="Calibri"/>
              </a:rPr>
              <a:t> the figure to the left. The C.M.I. of major African river basins is presented in this figure. The C.M.I. is a measure of aridity that combines the effect of rainfall and temperature projections. The index values vary between −1 and +1, with lower values representing more arid conditions. The chart reports C.M.I. values averaged over the period 2010–2050. The red dot denotes the average value of C.M.I. for historical climate trends. It is noticeable that the Eastern Nile basin has been significantly drier than the Nile Equatorial lake basin. It is essential to highlight here that the Eastern Nile basin provides about 70% of the total annual flow on the Nile River that reaches Egypt. The blue and green dots refer to the average C.M.I. of climatic projections from two climate models. Dots to the right of the historical value refer to projections of wetter climate; dots to the left indicate a drier projection. With 8.7 GW of installed capacity and 22 Gigawatts in the pipeline, hydro infrastructure is expected to contribute significantly to many countries in the Eastern African Power Pool or the E.A.P.P. And hence </a:t>
            </a:r>
            <a:r>
              <a:rPr lang="en-GB"/>
              <a:t>there is the</a:t>
            </a:r>
            <a:r>
              <a:rPr lang="en-GB" sz="1200">
                <a:solidFill>
                  <a:schemeClr val="dk1"/>
                </a:solidFill>
                <a:latin typeface="Calibri"/>
                <a:ea typeface="Calibri"/>
                <a:cs typeface="Calibri"/>
                <a:sym typeface="Calibri"/>
              </a:rPr>
              <a:t> need for climate-resilient infrastructure planning.</a:t>
            </a:r>
            <a:r>
              <a:rPr lang="en-GB"/>
              <a:t>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t/>
            </a:r>
            <a:endParaRPr sz="1200">
              <a:solidFill>
                <a:schemeClr val="dk1"/>
              </a:solidFill>
              <a:latin typeface="Calibri"/>
              <a:ea typeface="Calibri"/>
              <a:cs typeface="Calibri"/>
              <a:sym typeface="Calibri"/>
            </a:endParaRPr>
          </a:p>
        </p:txBody>
      </p:sp>
      <p:sp>
        <p:nvSpPr>
          <p:cNvPr id="371" name="Google Shape;371;p2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p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5" name="Google Shape;395;p2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sz="1200">
                <a:solidFill>
                  <a:schemeClr val="dk1"/>
                </a:solidFill>
                <a:latin typeface="Calibri"/>
                <a:ea typeface="Calibri"/>
                <a:cs typeface="Calibri"/>
                <a:sym typeface="Calibri"/>
              </a:rPr>
              <a:t>Here, the results from the East African study are presented. A country like Egypt, which is expected to rely on natural gas to secure its electricity supply, is relatively less affected than the hydropower dependant countries like Uganda and Tanzania. This is evident from the </a:t>
            </a:r>
            <a:r>
              <a:rPr b="0" lang="en-GB"/>
              <a:t>three graphs on</a:t>
            </a:r>
            <a:r>
              <a:rPr b="0" lang="en-GB" sz="1200">
                <a:solidFill>
                  <a:schemeClr val="dk1"/>
                </a:solidFill>
                <a:latin typeface="Calibri"/>
                <a:ea typeface="Calibri"/>
                <a:cs typeface="Calibri"/>
                <a:sym typeface="Calibri"/>
              </a:rPr>
              <a:t> the </a:t>
            </a:r>
            <a:r>
              <a:rPr b="0" lang="en-GB"/>
              <a:t>left</a:t>
            </a:r>
            <a:r>
              <a:rPr lang="en-GB" sz="1200">
                <a:solidFill>
                  <a:schemeClr val="dk1"/>
                </a:solidFill>
                <a:latin typeface="Calibri"/>
                <a:ea typeface="Calibri"/>
                <a:cs typeface="Calibri"/>
                <a:sym typeface="Calibri"/>
              </a:rPr>
              <a:t>, where the fluctuations in the cost of electricity generation are presented for chosen climates futures. The </a:t>
            </a:r>
            <a:r>
              <a:rPr lang="en-GB"/>
              <a:t>'no adaptation'</a:t>
            </a:r>
            <a:r>
              <a:rPr lang="en-GB" sz="1200">
                <a:solidFill>
                  <a:schemeClr val="dk1"/>
                </a:solidFill>
                <a:latin typeface="Calibri"/>
                <a:ea typeface="Calibri"/>
                <a:cs typeface="Calibri"/>
                <a:sym typeface="Calibri"/>
              </a:rPr>
              <a:t> scenario refers to a situation where no measures have been taken to address climate change. It is noticeable that the costs increase when proper adaptation is not implemented. The figure to the </a:t>
            </a:r>
            <a:r>
              <a:rPr lang="en-GB"/>
              <a:t>right </a:t>
            </a:r>
            <a:r>
              <a:rPr lang="en-GB" sz="1200">
                <a:solidFill>
                  <a:schemeClr val="dk1"/>
                </a:solidFill>
                <a:latin typeface="Calibri"/>
                <a:ea typeface="Calibri"/>
                <a:cs typeface="Calibri"/>
                <a:sym typeface="Calibri"/>
              </a:rPr>
              <a:t>illustrates the cumulative electricity trade under a perfect foresight strategy for the driest climate future. The main takeaway here is that some nations use electricity trade as an adaptation measure to tackle climate change. It is noticeable that Ethiopia exports electricity to Sudan, and Sudan exports almost half of it to Egypt as an adaptation measure to reduce the cost of electricity generation in Egypt. This study was performed using the same tool, OSeMOSYS, presented in the hands-on section of this CLEWs course.</a:t>
            </a:r>
            <a:r>
              <a:rPr lang="en-GB"/>
              <a:t> </a:t>
            </a:r>
            <a:endParaRPr sz="12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chemeClr val="dk1"/>
              </a:buClr>
              <a:buSzPts val="1200"/>
              <a:buFont typeface="Calibri"/>
              <a:buNone/>
            </a:pPr>
            <a:r>
              <a:t/>
            </a:r>
            <a:endParaRPr sz="1200"/>
          </a:p>
        </p:txBody>
      </p:sp>
      <p:sp>
        <p:nvSpPr>
          <p:cNvPr id="396" name="Google Shape;396;p22: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p2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9" name="Google Shape;409;p2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sz="1200">
                <a:solidFill>
                  <a:schemeClr val="dk1"/>
                </a:solidFill>
                <a:latin typeface="Calibri"/>
                <a:ea typeface="Calibri"/>
                <a:cs typeface="Calibri"/>
                <a:sym typeface="Calibri"/>
              </a:rPr>
              <a:t>Here, Another </a:t>
            </a:r>
            <a:r>
              <a:rPr lang="en-GB"/>
              <a:t>CLEWs </a:t>
            </a:r>
            <a:r>
              <a:rPr lang="en-GB" sz="1200">
                <a:solidFill>
                  <a:schemeClr val="dk1"/>
                </a:solidFill>
                <a:latin typeface="Calibri"/>
                <a:ea typeface="Calibri"/>
                <a:cs typeface="Calibri"/>
                <a:sym typeface="Calibri"/>
              </a:rPr>
              <a:t>study </a:t>
            </a:r>
            <a:r>
              <a:rPr lang="en-GB"/>
              <a:t>focusing</a:t>
            </a:r>
            <a:r>
              <a:rPr lang="en-GB" sz="1200">
                <a:solidFill>
                  <a:schemeClr val="dk1"/>
                </a:solidFill>
                <a:latin typeface="Calibri"/>
                <a:ea typeface="Calibri"/>
                <a:cs typeface="Calibri"/>
                <a:sym typeface="Calibri"/>
              </a:rPr>
              <a:t> on Uganda is presented. This case study aims to analyse the three resource systems (</a:t>
            </a:r>
            <a:r>
              <a:rPr lang="en-GB"/>
              <a:t>namely, energy</a:t>
            </a:r>
            <a:r>
              <a:rPr lang="en-GB" sz="1200">
                <a:solidFill>
                  <a:schemeClr val="dk1"/>
                </a:solidFill>
                <a:latin typeface="Calibri"/>
                <a:ea typeface="Calibri"/>
                <a:cs typeface="Calibri"/>
                <a:sym typeface="Calibri"/>
              </a:rPr>
              <a:t>, water</a:t>
            </a:r>
            <a:r>
              <a:rPr lang="en-GB"/>
              <a:t>,</a:t>
            </a:r>
            <a:r>
              <a:rPr lang="en-GB" sz="1200">
                <a:solidFill>
                  <a:schemeClr val="dk1"/>
                </a:solidFill>
                <a:latin typeface="Calibri"/>
                <a:ea typeface="Calibri"/>
                <a:cs typeface="Calibri"/>
                <a:sym typeface="Calibri"/>
              </a:rPr>
              <a:t> and land) under one model shell and explore the ripple or cross propagation effects of policies in one system. To give some context, Uganda’s forest cover as a share of the total land area dropped from twenty-four per cent in 1990 to nine per cent in 2015. That is equivalent to the loss of </a:t>
            </a:r>
            <a:r>
              <a:rPr lang="en-GB"/>
              <a:t>36,000</a:t>
            </a:r>
            <a:r>
              <a:rPr lang="en-GB" sz="1200">
                <a:solidFill>
                  <a:schemeClr val="dk1"/>
                </a:solidFill>
                <a:latin typeface="Calibri"/>
                <a:ea typeface="Calibri"/>
                <a:cs typeface="Calibri"/>
                <a:sym typeface="Calibri"/>
              </a:rPr>
              <a:t> square kilometres of land. Two main reasons contributed to this change</a:t>
            </a:r>
            <a:r>
              <a:rPr lang="en-GB"/>
              <a:t>:</a:t>
            </a:r>
            <a:r>
              <a:rPr lang="en-GB" sz="1200">
                <a:solidFill>
                  <a:schemeClr val="dk1"/>
                </a:solidFill>
                <a:latin typeface="Calibri"/>
                <a:ea typeface="Calibri"/>
                <a:cs typeface="Calibri"/>
                <a:sym typeface="Calibri"/>
              </a:rPr>
              <a:t> </a:t>
            </a:r>
            <a:r>
              <a:rPr lang="en-GB"/>
              <a:t>cutting</a:t>
            </a:r>
            <a:r>
              <a:rPr lang="en-GB" sz="1200">
                <a:solidFill>
                  <a:schemeClr val="dk1"/>
                </a:solidFill>
                <a:latin typeface="Calibri"/>
                <a:ea typeface="Calibri"/>
                <a:cs typeface="Calibri"/>
                <a:sym typeface="Calibri"/>
              </a:rPr>
              <a:t> down forests for firewood and deforestation for agricultural expansion. It is interesting to note that biomass, primarily firewood, constitutes about eighty per cent of total final energy consumption in Uganda. Of late, to meet targets under the sustainable development goal number seven, there is an increasing push to reduce the dependency on woody biomass in Uganda. Additionally, ambitious irrigation plans and increased per capita water and energy consumption are expected to result in more stress on the different resource systems. Here, to explore the cross-system implications of a Ugandan national policy to reduce its dependence on firewood based biomass, two simple scenarios were developed. First, a baseline scenario, where the land, energy</a:t>
            </a:r>
            <a:r>
              <a:rPr lang="en-GB"/>
              <a:t>,</a:t>
            </a:r>
            <a:r>
              <a:rPr lang="en-GB" sz="1200">
                <a:solidFill>
                  <a:schemeClr val="dk1"/>
                </a:solidFill>
                <a:latin typeface="Calibri"/>
                <a:ea typeface="Calibri"/>
                <a:cs typeface="Calibri"/>
                <a:sym typeface="Calibri"/>
              </a:rPr>
              <a:t> and water systems have their business as usual trend leading up to 2050. </a:t>
            </a:r>
            <a:r>
              <a:rPr lang="en-GB"/>
              <a:t>Second</a:t>
            </a:r>
            <a:r>
              <a:rPr lang="en-GB" sz="1200">
                <a:solidFill>
                  <a:schemeClr val="dk1"/>
                </a:solidFill>
                <a:latin typeface="Calibri"/>
                <a:ea typeface="Calibri"/>
                <a:cs typeface="Calibri"/>
                <a:sym typeface="Calibri"/>
              </a:rPr>
              <a:t>, a Sustainable development scenario,</a:t>
            </a:r>
            <a:r>
              <a:rPr b="1" lang="en-GB" sz="1200">
                <a:solidFill>
                  <a:schemeClr val="dk1"/>
                </a:solidFill>
                <a:latin typeface="Calibri"/>
                <a:ea typeface="Calibri"/>
                <a:cs typeface="Calibri"/>
                <a:sym typeface="Calibri"/>
              </a:rPr>
              <a:t> </a:t>
            </a:r>
            <a:r>
              <a:rPr lang="en-GB" sz="1200">
                <a:solidFill>
                  <a:schemeClr val="dk1"/>
                </a:solidFill>
                <a:latin typeface="Calibri"/>
                <a:ea typeface="Calibri"/>
                <a:cs typeface="Calibri"/>
                <a:sym typeface="Calibri"/>
              </a:rPr>
              <a:t>where a shift to sustainable energy consumption is modelled. In this scenario, From 2020, the share of biomass in the total final energy consumption is expected to reduce from its current levels, approximately eighty per cent, to fifty per cent in 2050. Here, a subsequent increase in electricity demand is modelled to compensate for this transition.</a:t>
            </a:r>
            <a:endParaRPr/>
          </a:p>
          <a:p>
            <a:pPr indent="0" lvl="0" marL="0" marR="0" rtl="0" algn="l">
              <a:lnSpc>
                <a:spcPct val="100000"/>
              </a:lnSpc>
              <a:spcBef>
                <a:spcPts val="0"/>
              </a:spcBef>
              <a:spcAft>
                <a:spcPts val="0"/>
              </a:spcAft>
              <a:buClr>
                <a:schemeClr val="dk1"/>
              </a:buClr>
              <a:buSzPts val="1200"/>
              <a:buFont typeface="Calibri"/>
              <a:buNone/>
            </a:pPr>
            <a:r>
              <a:t/>
            </a:r>
            <a:endParaRPr sz="1200"/>
          </a:p>
        </p:txBody>
      </p:sp>
      <p:sp>
        <p:nvSpPr>
          <p:cNvPr id="410" name="Google Shape;410;p2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p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4" name="Google Shape;424;p2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sz="1200">
                <a:solidFill>
                  <a:schemeClr val="dk1"/>
                </a:solidFill>
                <a:latin typeface="Calibri"/>
                <a:ea typeface="Calibri"/>
                <a:cs typeface="Calibri"/>
                <a:sym typeface="Calibri"/>
              </a:rPr>
              <a:t>In this study, a hard-linked model setup of the resource systems is developed using OSeMOSYS as illustrated on the diagram to the right. The energy, water</a:t>
            </a:r>
            <a:r>
              <a:rPr lang="en-GB"/>
              <a:t>,</a:t>
            </a:r>
            <a:r>
              <a:rPr lang="en-GB" sz="1200">
                <a:solidFill>
                  <a:schemeClr val="dk1"/>
                </a:solidFill>
                <a:latin typeface="Calibri"/>
                <a:ea typeface="Calibri"/>
                <a:cs typeface="Calibri"/>
                <a:sym typeface="Calibri"/>
              </a:rPr>
              <a:t> and land systems are represented here in good detail. The climate system is represented by its inputs to the water balance in Uganda</a:t>
            </a:r>
            <a:r>
              <a:rPr lang="en-GB"/>
              <a:t>,</a:t>
            </a:r>
            <a:r>
              <a:rPr lang="en-GB" sz="1200">
                <a:solidFill>
                  <a:schemeClr val="dk1"/>
                </a:solidFill>
                <a:latin typeface="Calibri"/>
                <a:ea typeface="Calibri"/>
                <a:cs typeface="Calibri"/>
                <a:sym typeface="Calibri"/>
              </a:rPr>
              <a:t> and in the calculations for maximum agro-climatically attainable crop yield. It consists of detailed, catchment specific land-use and land cover classifications. Site-specific and agro-climatically attainable crop yields and water deficit maps were included in the Global Agro ecological zoning database model. There is competition for water and energy resources amongst the different supply and demand sectors in the model. The objective here is to simulate a policy on biomass use in Uganda and analyse its impact on other interlinked resource systems.</a:t>
            </a:r>
            <a:endParaRPr/>
          </a:p>
          <a:p>
            <a:pPr indent="0" lvl="0" marL="0" marR="0" rtl="0" algn="l">
              <a:lnSpc>
                <a:spcPct val="100000"/>
              </a:lnSpc>
              <a:spcBef>
                <a:spcPts val="0"/>
              </a:spcBef>
              <a:spcAft>
                <a:spcPts val="0"/>
              </a:spcAft>
              <a:buClr>
                <a:schemeClr val="dk1"/>
              </a:buClr>
              <a:buSzPts val="1200"/>
              <a:buFont typeface="Calibri"/>
              <a:buNone/>
            </a:pPr>
            <a:r>
              <a:t/>
            </a:r>
            <a:endParaRPr sz="1200"/>
          </a:p>
        </p:txBody>
      </p:sp>
      <p:sp>
        <p:nvSpPr>
          <p:cNvPr id="425" name="Google Shape;425;p2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0" name="Shape 440"/>
        <p:cNvGrpSpPr/>
        <p:nvPr/>
      </p:nvGrpSpPr>
      <p:grpSpPr>
        <a:xfrm>
          <a:off x="0" y="0"/>
          <a:ext cx="0" cy="0"/>
          <a:chOff x="0" y="0"/>
          <a:chExt cx="0" cy="0"/>
        </a:xfrm>
      </p:grpSpPr>
      <p:sp>
        <p:nvSpPr>
          <p:cNvPr id="441" name="Google Shape;441;p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2" name="Google Shape;442;p2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sz="1200">
                <a:solidFill>
                  <a:schemeClr val="dk1"/>
                </a:solidFill>
                <a:latin typeface="Calibri"/>
                <a:ea typeface="Calibri"/>
                <a:cs typeface="Calibri"/>
                <a:sym typeface="Calibri"/>
              </a:rPr>
              <a:t>Here, selected results from the Uganda study are presented. The electricity and water consumption in the agricultural sector is presented in the </a:t>
            </a:r>
            <a:r>
              <a:rPr lang="en-GB"/>
              <a:t>figures</a:t>
            </a:r>
            <a:r>
              <a:rPr lang="en-GB" sz="1200">
                <a:solidFill>
                  <a:schemeClr val="dk1"/>
                </a:solidFill>
                <a:latin typeface="Calibri"/>
                <a:ea typeface="Calibri"/>
                <a:cs typeface="Calibri"/>
                <a:sym typeface="Calibri"/>
              </a:rPr>
              <a:t> to the left. The increase in the cost of electricity generation, due to the policy change in reduced biomass usage, results in lowering the electricity consumption in the agriculture sector</a:t>
            </a:r>
            <a:r>
              <a:rPr lang="en-GB"/>
              <a:t>. This,</a:t>
            </a:r>
            <a:r>
              <a:rPr lang="en-GB" sz="1200">
                <a:solidFill>
                  <a:schemeClr val="dk1"/>
                </a:solidFill>
                <a:latin typeface="Calibri"/>
                <a:ea typeface="Calibri"/>
                <a:cs typeface="Calibri"/>
                <a:sym typeface="Calibri"/>
              </a:rPr>
              <a:t> in turn</a:t>
            </a:r>
            <a:r>
              <a:rPr lang="en-GB"/>
              <a:t>,</a:t>
            </a:r>
            <a:r>
              <a:rPr lang="en-GB" sz="1200">
                <a:solidFill>
                  <a:schemeClr val="dk1"/>
                </a:solidFill>
                <a:latin typeface="Calibri"/>
                <a:ea typeface="Calibri"/>
                <a:cs typeface="Calibri"/>
                <a:sym typeface="Calibri"/>
              </a:rPr>
              <a:t> reduces the water used for irrigation purposes. This leads to a shift in agricultural </a:t>
            </a:r>
            <a:r>
              <a:rPr lang="en-GB"/>
              <a:t>water-use</a:t>
            </a:r>
            <a:r>
              <a:rPr lang="en-GB" sz="1200">
                <a:solidFill>
                  <a:schemeClr val="dk1"/>
                </a:solidFill>
                <a:latin typeface="Calibri"/>
                <a:ea typeface="Calibri"/>
                <a:cs typeface="Calibri"/>
                <a:sym typeface="Calibri"/>
              </a:rPr>
              <a:t> types, as shown in the figure to the right. By the year 2050, approximately ten thousand square kilometres of land</a:t>
            </a:r>
            <a:r>
              <a:rPr lang="en-GB"/>
              <a:t> that are </a:t>
            </a:r>
            <a:r>
              <a:rPr lang="en-GB" sz="1200">
                <a:solidFill>
                  <a:schemeClr val="dk1"/>
                </a:solidFill>
                <a:latin typeface="Calibri"/>
                <a:ea typeface="Calibri"/>
                <a:cs typeface="Calibri"/>
                <a:sym typeface="Calibri"/>
              </a:rPr>
              <a:t>expected to be irrigated in the baseline scenario </a:t>
            </a:r>
            <a:r>
              <a:rPr lang="en-GB"/>
              <a:t>are</a:t>
            </a:r>
            <a:r>
              <a:rPr lang="en-GB" sz="1200">
                <a:solidFill>
                  <a:schemeClr val="dk1"/>
                </a:solidFill>
                <a:latin typeface="Calibri"/>
                <a:ea typeface="Calibri"/>
                <a:cs typeface="Calibri"/>
                <a:sym typeface="Calibri"/>
              </a:rPr>
              <a:t> replaced by fifteen thousand square kilometres of rainfed land in the sustainable development scenario. It was interesting to find that the shift primarily happens in the three main staple crops in Plantain bananas, Maize</a:t>
            </a:r>
            <a:r>
              <a:rPr lang="en-GB"/>
              <a:t>,</a:t>
            </a:r>
            <a:r>
              <a:rPr lang="en-GB" sz="1200">
                <a:solidFill>
                  <a:schemeClr val="dk1"/>
                </a:solidFill>
                <a:latin typeface="Calibri"/>
                <a:ea typeface="Calibri"/>
                <a:cs typeface="Calibri"/>
                <a:sym typeface="Calibri"/>
              </a:rPr>
              <a:t> and Cassava. Coffee cultivation, which is predominantly irrigated in 2050, does not shift to rainfed. This study shows that one policy change in biomass consumption in the energy system may lead to ripple effects</a:t>
            </a:r>
            <a:r>
              <a:rPr lang="en-GB"/>
              <a:t>,</a:t>
            </a:r>
            <a:r>
              <a:rPr lang="en-GB" sz="1200">
                <a:solidFill>
                  <a:schemeClr val="dk1"/>
                </a:solidFill>
                <a:latin typeface="Calibri"/>
                <a:ea typeface="Calibri"/>
                <a:cs typeface="Calibri"/>
                <a:sym typeface="Calibri"/>
              </a:rPr>
              <a:t> resulting in unforeseen changes in agricultural </a:t>
            </a:r>
            <a:r>
              <a:rPr lang="en-GB"/>
              <a:t>water-use</a:t>
            </a:r>
            <a:r>
              <a:rPr lang="en-GB" sz="1200">
                <a:solidFill>
                  <a:schemeClr val="dk1"/>
                </a:solidFill>
                <a:latin typeface="Calibri"/>
                <a:ea typeface="Calibri"/>
                <a:cs typeface="Calibri"/>
                <a:sym typeface="Calibri"/>
              </a:rPr>
              <a:t> types. Therefore a mandatory understanding of the cross-system impacts during sectoral policy formulation will help mitigate future regrets. This concludes the lecture on climate systems. In the next lecture will examine the concept of introducing carbon taxes and greenhouse gas accounting. </a:t>
            </a:r>
            <a:endParaRPr sz="1200">
              <a:solidFill>
                <a:schemeClr val="dk1"/>
              </a:solidFill>
              <a:latin typeface="Calibri"/>
              <a:ea typeface="Calibri"/>
              <a:cs typeface="Calibri"/>
              <a:sym typeface="Calibri"/>
            </a:endParaRPr>
          </a:p>
          <a:p>
            <a:pPr indent="0" lvl="0" marL="0" rtl="0" algn="l">
              <a:spcBef>
                <a:spcPts val="0"/>
              </a:spcBef>
              <a:spcAft>
                <a:spcPts val="0"/>
              </a:spcAft>
              <a:buNone/>
            </a:pPr>
            <a:r>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t/>
            </a:r>
            <a:endParaRPr sz="1200"/>
          </a:p>
          <a:p>
            <a:pPr indent="0" lvl="0" marL="0" marR="0" rtl="0" algn="l">
              <a:lnSpc>
                <a:spcPct val="100000"/>
              </a:lnSpc>
              <a:spcBef>
                <a:spcPts val="0"/>
              </a:spcBef>
              <a:spcAft>
                <a:spcPts val="0"/>
              </a:spcAft>
              <a:buClr>
                <a:schemeClr val="dk1"/>
              </a:buClr>
              <a:buSzPts val="1200"/>
              <a:buFont typeface="Calibri"/>
              <a:buNone/>
            </a:pPr>
            <a:r>
              <a:t/>
            </a:r>
            <a:endParaRPr sz="1200"/>
          </a:p>
        </p:txBody>
      </p:sp>
      <p:sp>
        <p:nvSpPr>
          <p:cNvPr id="443" name="Google Shape;443;p2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p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2" name="Google Shape;462;p2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3" name="Google Shape;463;p2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8" name="Shape 468"/>
        <p:cNvGrpSpPr/>
        <p:nvPr/>
      </p:nvGrpSpPr>
      <p:grpSpPr>
        <a:xfrm>
          <a:off x="0" y="0"/>
          <a:ext cx="0" cy="0"/>
          <a:chOff x="0" y="0"/>
          <a:chExt cx="0" cy="0"/>
        </a:xfrm>
      </p:grpSpPr>
      <p:sp>
        <p:nvSpPr>
          <p:cNvPr id="469" name="Google Shape;469;p27: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0" name="Google Shape;470;p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8" name="Shape 478"/>
        <p:cNvGrpSpPr/>
        <p:nvPr/>
      </p:nvGrpSpPr>
      <p:grpSpPr>
        <a:xfrm>
          <a:off x="0" y="0"/>
          <a:ext cx="0" cy="0"/>
          <a:chOff x="0" y="0"/>
          <a:chExt cx="0" cy="0"/>
        </a:xfrm>
      </p:grpSpPr>
      <p:sp>
        <p:nvSpPr>
          <p:cNvPr id="479" name="Google Shape;479;p28: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80" name="Google Shape;480;p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01" name="Google Shape;101;p3: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0000"/>
              </a:lnSpc>
              <a:spcBef>
                <a:spcPts val="0"/>
              </a:spcBef>
              <a:spcAft>
                <a:spcPts val="0"/>
              </a:spcAft>
              <a:buNone/>
            </a:pPr>
            <a:r>
              <a:rPr b="0" lang="en-GB" sz="1800"/>
              <a:t>To begin with, let us recap briefly on the basics of climate change. Climate change is any significant long-term change </a:t>
            </a:r>
            <a:r>
              <a:rPr lang="en-GB" sz="1800"/>
              <a:t>in the expected patterns of average weather of a region over a significant period of time. These changes usually manifest as upward trends in global surface temperature or global warming, erratic precipitation patterns, acidification of the oceans, rising sea levels, sudden changes in wind speed, and humidity and pressure resulting in extreme weather conditions, to name a few. Projections of different climatic variables like temperature and precipitation that are used to quantify climatic change are produced using Earth systems models that take into consideration the concentration of greenhouse gases (or GHGs) present in the earth over a period of time. In the previous lecture, the importance of greenhouse gas accounting and their sources of generation were discussed. The Earth systems models also project different scenarios with varying levels of GHG concentration in the Earth’s atmosphere. However, the projections from these models are fraught with uncertainties.</a:t>
            </a:r>
            <a:endParaRPr/>
          </a:p>
          <a:p>
            <a:pPr indent="0" lvl="0" marL="0" rtl="0" algn="l">
              <a:spcBef>
                <a:spcPts val="1244"/>
              </a:spcBef>
              <a:spcAft>
                <a:spcPts val="0"/>
              </a:spcAft>
              <a:buNone/>
            </a:pPr>
            <a:r>
              <a:t/>
            </a:r>
            <a:endParaRPr b="1" sz="1800"/>
          </a:p>
          <a:p>
            <a:pPr indent="0" lvl="0" marL="0" rtl="0" algn="l">
              <a:spcBef>
                <a:spcPts val="0"/>
              </a:spcBef>
              <a:spcAft>
                <a:spcPts val="0"/>
              </a:spcAft>
              <a:buNone/>
            </a:pPr>
            <a:r>
              <a:t/>
            </a:r>
            <a:endParaRPr sz="1800"/>
          </a:p>
          <a:p>
            <a:pPr indent="0" lvl="0" marL="0" rtl="0" algn="l">
              <a:spcBef>
                <a:spcPts val="0"/>
              </a:spcBef>
              <a:spcAft>
                <a:spcPts val="0"/>
              </a:spcAft>
              <a:buNone/>
            </a:pPr>
            <a:r>
              <a:t/>
            </a:r>
            <a:endParaRPr sz="1800"/>
          </a:p>
        </p:txBody>
      </p:sp>
      <p:sp>
        <p:nvSpPr>
          <p:cNvPr id="102" name="Google Shape;102;p3: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6" name="Shape 116"/>
        <p:cNvGrpSpPr/>
        <p:nvPr/>
      </p:nvGrpSpPr>
      <p:grpSpPr>
        <a:xfrm>
          <a:off x="0" y="0"/>
          <a:ext cx="0" cy="0"/>
          <a:chOff x="0" y="0"/>
          <a:chExt cx="0" cy="0"/>
        </a:xfrm>
      </p:grpSpPr>
      <p:sp>
        <p:nvSpPr>
          <p:cNvPr id="117" name="Google Shape;117;p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18" name="Google Shape;118;p4: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10000"/>
              </a:lnSpc>
              <a:spcBef>
                <a:spcPts val="0"/>
              </a:spcBef>
              <a:spcAft>
                <a:spcPts val="0"/>
              </a:spcAft>
              <a:buNone/>
            </a:pPr>
            <a:r>
              <a:rPr lang="en-GB" sz="1800"/>
              <a:t>On the graph to the right,  projections for global mean temperature from different Earth systems models are presented. This figure interprets the results from the latest assessment report of the Intergovernmental Panel on Climate Change, or IPCC. Each line corresponds to the ensemble mean of the temperature projections from different Earth systems models. The figure highlights the variability in projections from different models. It is noticeable that the projections vary by a big margin. Thus, even amongst the climate science community, there is no clear consensus on the projections for different climatic variables. Similar to temperature, the projections for global precipitation and sea level rise are also fraught with uncertainties. These uncertainties in climate models originate from their representation of the Earth’s different spheres. Each of these spheres, geosphere, atmosphere, biosphere, and hydrosphere have many parameters governing their dynamics. And, not one model can represent all of them at the highest possible spatial and temporal resolution. Therefore, inter-comparison projects between the different modelling groups are promoted, and the IPCC publishes the entire spectrum of results. </a:t>
            </a:r>
            <a:endParaRPr b="1" sz="1800"/>
          </a:p>
          <a:p>
            <a:pPr indent="0" lvl="0" marL="0" rtl="0" algn="l">
              <a:spcBef>
                <a:spcPts val="1200"/>
              </a:spcBef>
              <a:spcAft>
                <a:spcPts val="0"/>
              </a:spcAft>
              <a:buNone/>
            </a:pPr>
            <a:r>
              <a:t/>
            </a:r>
            <a:endParaRPr sz="1800"/>
          </a:p>
          <a:p>
            <a:pPr indent="0" lvl="0" marL="0" rtl="0" algn="l">
              <a:spcBef>
                <a:spcPts val="0"/>
              </a:spcBef>
              <a:spcAft>
                <a:spcPts val="0"/>
              </a:spcAft>
              <a:buNone/>
            </a:pPr>
            <a:r>
              <a:t/>
            </a:r>
            <a:endParaRPr sz="1800"/>
          </a:p>
        </p:txBody>
      </p:sp>
      <p:sp>
        <p:nvSpPr>
          <p:cNvPr id="119" name="Google Shape;119;p4: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 name="Google Shape;133;p5: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sz="1800"/>
              <a:t>The Intergovernmental Panel on Climate Change, or I.P.C.C., is an intergovernmental body of the United Nations that is dedicated to providing the world with a piece of objective scientific information relevant to understanding the scientific basis of the risk of human-induced climate change, its natural, political, and economic impacts and risks, and possible response options. The I.P.C.C. was established in 1988 by the World Meteorological Organization, or W.M.O., and the United Nations Environment Programme, or U.N.E.P. It was later endorsed by the United Nations General Assembly. Membership is open to all members of the W.M.O. and U.N. The I.P.C.C. produces reports that contribute to the work of the United Nations Framework Convention on Climate Change, or U.N.F.C.C.C., the main international treaty on climate change. The objective of the U.N.F.C.C.C. is to "stabilize greenhouse gas concentrations in the atmosphere at a level that would prevent dangerous anthropogenic or human-induced interference with the climate system". The I.P.C.C.'s Fifth Assessment Report was a critical scientific input into the U.N.F.C.C.C.'s Paris Agreement in 2015.</a:t>
            </a:r>
            <a:endParaRPr/>
          </a:p>
        </p:txBody>
      </p:sp>
      <p:sp>
        <p:nvSpPr>
          <p:cNvPr id="134" name="Google Shape;134;p5: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9" name="Google Shape;149;p6: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sz="1800"/>
              <a:t>Responding to climate change involves a two-pronged approach. The first one is called mitigation, which focuses on reducing emissions and stabilizing the levels of heat-trapping greenhouse gases in the atmosphere. The second is called adaptation, which focuses on adapting to the climate change already in the pipeline. </a:t>
            </a:r>
            <a:r>
              <a:rPr b="0" lang="en-GB" sz="1800"/>
              <a:t>The IPCC states that the goal of mitigation</a:t>
            </a:r>
            <a:r>
              <a:rPr lang="en-GB" sz="1800"/>
              <a:t> is to avoid significant human interference with the climate system and “stabilize greenhouse gas levels in a timeframe sufficient to allow ecosystems to adapt naturally to climate change, ensure that food production is not threatened and to enable economic development to proceed in a sustainable manner”. In contrast, adaptation aims to reduce our vulnerability to the harmful effects of climate change like sea-level encroachment, more intense extreme weather events, or food insecurity. Adaptation also encompasses making the most of any potential beneficial opportunities associated with climate change, for example, longer growing seasons or increased yields in some regions. Topics on green house gas mitigation were discussed in </a:t>
            </a:r>
            <a:r>
              <a:rPr b="1" lang="en-GB" sz="1800"/>
              <a:t>the ninth lecture</a:t>
            </a:r>
            <a:r>
              <a:rPr lang="en-GB" sz="1800"/>
              <a:t>. </a:t>
            </a:r>
            <a:endParaRPr sz="1800"/>
          </a:p>
        </p:txBody>
      </p:sp>
      <p:sp>
        <p:nvSpPr>
          <p:cNvPr id="150" name="Google Shape;150;p6: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7" name="Google Shape;177;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sz="1200">
                <a:solidFill>
                  <a:schemeClr val="dk1"/>
                </a:solidFill>
                <a:latin typeface="Calibri"/>
                <a:ea typeface="Calibri"/>
                <a:cs typeface="Calibri"/>
                <a:sym typeface="Calibri"/>
              </a:rPr>
              <a:t> </a:t>
            </a:r>
            <a:endParaRPr/>
          </a:p>
          <a:p>
            <a:pPr indent="0" lvl="0" marL="0" rtl="0" algn="l">
              <a:spcBef>
                <a:spcPts val="0"/>
              </a:spcBef>
              <a:spcAft>
                <a:spcPts val="0"/>
              </a:spcAft>
              <a:buNone/>
            </a:pPr>
            <a:r>
              <a:rPr lang="en-GB" sz="1200">
                <a:solidFill>
                  <a:schemeClr val="dk1"/>
                </a:solidFill>
                <a:latin typeface="Calibri"/>
                <a:ea typeface="Calibri"/>
                <a:cs typeface="Calibri"/>
                <a:sym typeface="Calibri"/>
              </a:rPr>
              <a:t>Some common examples of adaptation and mitigation measures are detailed in this table. Mitigation efforts include practising energy efficiency measures at home and offices and using renewable sources of electricity generation. Automation and electrification of industrial processes also contribute to reducing greenhouse gas emissions. Buying and using energy-efficient transport mechanisms and promoting public transport goes a long way in limiting emissions. Taxing the greenhouse gas emitters and developing market mechanisms also facilitate the reduction of emissions. From the point of view of adaptation, climate resilience in infrastructures is very important. Diversifying our food pallet and growing crops adjusted to the local climate will reduce the impact of its vulnerable nature. Being prepared to deal with climate-induced disasters like floods and landslides is an essential step in embracing this uncertainty. In the following slides, climate change impacts and possible adaptation options will be discussed. </a:t>
            </a:r>
            <a:endParaRPr/>
          </a:p>
          <a:p>
            <a:pPr indent="0" lvl="0" marL="0" rtl="0" algn="l">
              <a:spcBef>
                <a:spcPts val="0"/>
              </a:spcBef>
              <a:spcAft>
                <a:spcPts val="0"/>
              </a:spcAft>
              <a:buNone/>
            </a:pPr>
            <a:r>
              <a:t/>
            </a:r>
            <a:endParaRPr sz="1800"/>
          </a:p>
        </p:txBody>
      </p:sp>
      <p:sp>
        <p:nvSpPr>
          <p:cNvPr id="178" name="Google Shape;178;p7: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7" name="Shape 187"/>
        <p:cNvGrpSpPr/>
        <p:nvPr/>
      </p:nvGrpSpPr>
      <p:grpSpPr>
        <a:xfrm>
          <a:off x="0" y="0"/>
          <a:ext cx="0" cy="0"/>
          <a:chOff x="0" y="0"/>
          <a:chExt cx="0" cy="0"/>
        </a:xfrm>
      </p:grpSpPr>
      <p:sp>
        <p:nvSpPr>
          <p:cNvPr id="188" name="Google Shape;188;p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9" name="Google Shape;189;p8: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0" name="Google Shape;190;p8: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5" name="Shape 195"/>
        <p:cNvGrpSpPr/>
        <p:nvPr/>
      </p:nvGrpSpPr>
      <p:grpSpPr>
        <a:xfrm>
          <a:off x="0" y="0"/>
          <a:ext cx="0" cy="0"/>
          <a:chOff x="0" y="0"/>
          <a:chExt cx="0" cy="0"/>
        </a:xfrm>
      </p:grpSpPr>
      <p:sp>
        <p:nvSpPr>
          <p:cNvPr id="196" name="Google Shape;196;p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7" name="Google Shape;197;p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rPr lang="en-GB" sz="1200">
                <a:solidFill>
                  <a:schemeClr val="dk1"/>
                </a:solidFill>
                <a:latin typeface="Calibri"/>
                <a:ea typeface="Calibri"/>
                <a:cs typeface="Calibri"/>
                <a:sym typeface="Calibri"/>
              </a:rPr>
              <a:t>Before exploring the possibilities to adapt to climatic change, it is essential to understand the impacts of climate change. The variability in parameters like temperature and precipitation brought about by climatic change affects different resource systems. In this course, the focus is on the water, energy</a:t>
            </a:r>
            <a:r>
              <a:rPr lang="en-GB"/>
              <a:t>,</a:t>
            </a:r>
            <a:r>
              <a:rPr lang="en-GB" sz="1200">
                <a:solidFill>
                  <a:schemeClr val="dk1"/>
                </a:solidFill>
                <a:latin typeface="Calibri"/>
                <a:ea typeface="Calibri"/>
                <a:cs typeface="Calibri"/>
                <a:sym typeface="Calibri"/>
              </a:rPr>
              <a:t> and land systems. The land system here has its focus on land use and crop production. In the climate change community, a common phrase goes </a:t>
            </a:r>
            <a:r>
              <a:rPr lang="en-GB"/>
              <a:t>as follows: </a:t>
            </a:r>
            <a:r>
              <a:rPr lang="en-GB" sz="1200">
                <a:solidFill>
                  <a:schemeClr val="dk1"/>
                </a:solidFill>
                <a:latin typeface="Calibri"/>
                <a:ea typeface="Calibri"/>
                <a:cs typeface="Calibri"/>
                <a:sym typeface="Calibri"/>
              </a:rPr>
              <a:t>“If climate change is the shark, then water is its teeth”. It is through the water cycle that many of the impacts of climate change manifest. Climate changes could result in the shifting of precipitation patterns leading to droughts and floods. With a specific focus on the power sector in the energy system, an increase in surface temperature could lead to higher cooling demand. The efficiencies of thermal power plants are also affected due to the increase in cooling water temperatures. Hydropower infrastructure is vulnerable to climate-induced water availabilities. In the land system, an increase in temperature is expected to affect crop growth. There is also a potential threat of an increase in pest infestation. Despite increasing levels of carbon dioxide leading to the greening of the earth, a high concentration of atmospheric carbon dioxide is expected to reduce the concentrations of essential minerals in many plant species. Despite some direct links between the resource systems and the climate, these systems are not isolated by nature.</a:t>
            </a:r>
            <a:endParaRPr/>
          </a:p>
          <a:p>
            <a:pPr indent="0" lvl="0" marL="0" rtl="0" algn="l">
              <a:spcBef>
                <a:spcPts val="0"/>
              </a:spcBef>
              <a:spcAft>
                <a:spcPts val="0"/>
              </a:spcAft>
              <a:buNone/>
            </a:pPr>
            <a:r>
              <a:t/>
            </a:r>
            <a:endParaRPr sz="1800"/>
          </a:p>
          <a:p>
            <a:pPr indent="0" lvl="0" marL="0" rtl="0" algn="l">
              <a:spcBef>
                <a:spcPts val="0"/>
              </a:spcBef>
              <a:spcAft>
                <a:spcPts val="0"/>
              </a:spcAft>
              <a:buNone/>
            </a:pPr>
            <a:r>
              <a:t/>
            </a:r>
            <a:endParaRPr sz="1800"/>
          </a:p>
          <a:p>
            <a:pPr indent="0" lvl="0" marL="0" rtl="0" algn="l">
              <a:spcBef>
                <a:spcPts val="0"/>
              </a:spcBef>
              <a:spcAft>
                <a:spcPts val="0"/>
              </a:spcAft>
              <a:buNone/>
            </a:pPr>
            <a:r>
              <a:t/>
            </a:r>
            <a:endParaRPr sz="1800"/>
          </a:p>
        </p:txBody>
      </p:sp>
      <p:sp>
        <p:nvSpPr>
          <p:cNvPr id="198" name="Google Shape;198;p9: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6.jp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jpg"/><Relationship Id="rId3" Type="http://schemas.openxmlformats.org/officeDocument/2006/relationships/image" Target="../media/image1.pn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0.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9.jp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showMasterSp="0" type="title">
  <p:cSld name="TITLE">
    <p:spTree>
      <p:nvGrpSpPr>
        <p:cNvPr id="14" name="Shape 14"/>
        <p:cNvGrpSpPr/>
        <p:nvPr/>
      </p:nvGrpSpPr>
      <p:grpSpPr>
        <a:xfrm>
          <a:off x="0" y="0"/>
          <a:ext cx="0" cy="0"/>
          <a:chOff x="0" y="0"/>
          <a:chExt cx="0" cy="0"/>
        </a:xfrm>
      </p:grpSpPr>
      <p:pic>
        <p:nvPicPr>
          <p:cNvPr descr="A picture containing website&#10;&#10;Description automatically generated" id="15" name="Google Shape;15;p30"/>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16" name="Google Shape;16;p30"/>
          <p:cNvSpPr txBox="1"/>
          <p:nvPr>
            <p:ph type="ctrTitle"/>
          </p:nvPr>
        </p:nvSpPr>
        <p:spPr>
          <a:xfrm>
            <a:off x="651352" y="4301318"/>
            <a:ext cx="6663847" cy="1948751"/>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4000"/>
              <a:buFont typeface="Open Sans ExtraBold"/>
              <a:buNone/>
              <a:defRPr b="1" i="0" sz="4000">
                <a:latin typeface="Open Sans ExtraBold"/>
                <a:ea typeface="Open Sans ExtraBold"/>
                <a:cs typeface="Open Sans ExtraBold"/>
                <a:sym typeface="Open Sans ExtraBold"/>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30"/>
          <p:cNvSpPr txBox="1"/>
          <p:nvPr>
            <p:ph idx="1" type="subTitle"/>
          </p:nvPr>
        </p:nvSpPr>
        <p:spPr>
          <a:xfrm>
            <a:off x="688931" y="3374796"/>
            <a:ext cx="2846121" cy="954803"/>
          </a:xfrm>
          <a:prstGeom prst="rect">
            <a:avLst/>
          </a:prstGeom>
          <a:noFill/>
          <a:ln>
            <a:noFill/>
          </a:ln>
        </p:spPr>
        <p:txBody>
          <a:bodyPr anchorCtr="0" anchor="b" bIns="45700" lIns="91425" spcFirstLastPara="1" rIns="91425" wrap="square" tIns="45700">
            <a:normAutofit/>
          </a:bodyPr>
          <a:lstStyle>
            <a:lvl1pPr lvl="0" algn="l">
              <a:lnSpc>
                <a:spcPct val="100000"/>
              </a:lnSpc>
              <a:spcBef>
                <a:spcPts val="1000"/>
              </a:spcBef>
              <a:spcAft>
                <a:spcPts val="0"/>
              </a:spcAft>
              <a:buClr>
                <a:schemeClr val="dk1"/>
              </a:buClr>
              <a:buSzPts val="1800"/>
              <a:buNone/>
              <a:defRPr b="1" i="0" sz="1800">
                <a:solidFill>
                  <a:schemeClr val="dk1"/>
                </a:solidFill>
                <a:latin typeface="Open Sans ExtraBold"/>
                <a:ea typeface="Open Sans ExtraBold"/>
                <a:cs typeface="Open Sans ExtraBold"/>
                <a:sym typeface="Open Sans ExtraBold"/>
              </a:defRPr>
            </a:lvl1pPr>
            <a:lvl2pPr lvl="1" algn="ctr">
              <a:lnSpc>
                <a:spcPct val="100000"/>
              </a:lnSpc>
              <a:spcBef>
                <a:spcPts val="500"/>
              </a:spcBef>
              <a:spcAft>
                <a:spcPts val="0"/>
              </a:spcAft>
              <a:buClr>
                <a:schemeClr val="dk1"/>
              </a:buClr>
              <a:buSzPts val="2000"/>
              <a:buNone/>
              <a:defRPr sz="2000"/>
            </a:lvl2pPr>
            <a:lvl3pPr lvl="2" algn="ctr">
              <a:lnSpc>
                <a:spcPct val="100000"/>
              </a:lnSpc>
              <a:spcBef>
                <a:spcPts val="500"/>
              </a:spcBef>
              <a:spcAft>
                <a:spcPts val="0"/>
              </a:spcAft>
              <a:buClr>
                <a:schemeClr val="dk1"/>
              </a:buClr>
              <a:buSzPts val="1800"/>
              <a:buNone/>
              <a:defRPr sz="1800"/>
            </a:lvl3pPr>
            <a:lvl4pPr lvl="3" algn="ctr">
              <a:lnSpc>
                <a:spcPct val="100000"/>
              </a:lnSpc>
              <a:spcBef>
                <a:spcPts val="500"/>
              </a:spcBef>
              <a:spcAft>
                <a:spcPts val="0"/>
              </a:spcAft>
              <a:buClr>
                <a:schemeClr val="dk1"/>
              </a:buClr>
              <a:buSzPts val="1600"/>
              <a:buNone/>
              <a:defRPr sz="1600"/>
            </a:lvl4pPr>
            <a:lvl5pPr lvl="4" algn="ctr">
              <a:lnSpc>
                <a:spcPct val="10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30"/>
          <p:cNvSpPr txBox="1"/>
          <p:nvPr/>
        </p:nvSpPr>
        <p:spPr>
          <a:xfrm>
            <a:off x="8455068" y="6112701"/>
            <a:ext cx="3736932"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i="0" lang="en-GB" sz="1800" u="none" cap="none" strike="noStrike">
                <a:solidFill>
                  <a:schemeClr val="lt1"/>
                </a:solidFill>
                <a:latin typeface="Open Sans"/>
                <a:ea typeface="Open Sans"/>
                <a:cs typeface="Open Sans"/>
                <a:sym typeface="Open Sans"/>
              </a:rPr>
              <a:t>Version 1.0</a:t>
            </a: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68" name="Shape 68"/>
        <p:cNvGrpSpPr/>
        <p:nvPr/>
      </p:nvGrpSpPr>
      <p:grpSpPr>
        <a:xfrm>
          <a:off x="0" y="0"/>
          <a:ext cx="0" cy="0"/>
          <a:chOff x="0" y="0"/>
          <a:chExt cx="0" cy="0"/>
        </a:xfrm>
      </p:grpSpPr>
      <p:pic>
        <p:nvPicPr>
          <p:cNvPr descr="Graphical user interface, text&#10;&#10;Description automatically generated" id="69" name="Google Shape;69;p39"/>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70" name="Google Shape;70;p39"/>
          <p:cNvSpPr txBox="1"/>
          <p:nvPr>
            <p:ph idx="12" type="sldNum"/>
          </p:nvPr>
        </p:nvSpPr>
        <p:spPr>
          <a:xfrm>
            <a:off x="11738529" y="6457571"/>
            <a:ext cx="453471"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GB"/>
              <a:t>‹#›</a:t>
            </a:fld>
            <a:endParaRPr/>
          </a:p>
        </p:txBody>
      </p:sp>
      <p:grpSp>
        <p:nvGrpSpPr>
          <p:cNvPr id="71" name="Google Shape;71;p39"/>
          <p:cNvGrpSpPr/>
          <p:nvPr/>
        </p:nvGrpSpPr>
        <p:grpSpPr>
          <a:xfrm>
            <a:off x="10464504" y="866053"/>
            <a:ext cx="955530" cy="955530"/>
            <a:chOff x="9022202" y="727174"/>
            <a:chExt cx="955530" cy="955530"/>
          </a:xfrm>
        </p:grpSpPr>
        <p:sp>
          <p:nvSpPr>
            <p:cNvPr id="72" name="Google Shape;72;p39"/>
            <p:cNvSpPr/>
            <p:nvPr/>
          </p:nvSpPr>
          <p:spPr>
            <a:xfrm>
              <a:off x="9022202" y="727174"/>
              <a:ext cx="955530" cy="955530"/>
            </a:xfrm>
            <a:prstGeom prst="ellipse">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Track5_Lecture1_Slide25.mp3" id="73" name="Google Shape;73;p39"/>
            <p:cNvPicPr preferRelativeResize="0"/>
            <p:nvPr/>
          </p:nvPicPr>
          <p:blipFill rotWithShape="1">
            <a:blip r:embed="rId3">
              <a:alphaModFix/>
            </a:blip>
            <a:srcRect b="0" l="0" r="0" t="0"/>
            <a:stretch/>
          </p:blipFill>
          <p:spPr>
            <a:xfrm>
              <a:off x="9093567" y="798539"/>
              <a:ext cx="812800" cy="812800"/>
            </a:xfrm>
            <a:prstGeom prst="rect">
              <a:avLst/>
            </a:prstGeom>
            <a:noFill/>
            <a:ln>
              <a:noFill/>
            </a:ln>
          </p:spPr>
        </p:pic>
      </p:gr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74" name="Shape 74"/>
        <p:cNvGrpSpPr/>
        <p:nvPr/>
      </p:nvGrpSpPr>
      <p:grpSpPr>
        <a:xfrm>
          <a:off x="0" y="0"/>
          <a:ext cx="0" cy="0"/>
          <a:chOff x="0" y="0"/>
          <a:chExt cx="0" cy="0"/>
        </a:xfrm>
      </p:grpSpPr>
      <p:sp>
        <p:nvSpPr>
          <p:cNvPr id="75" name="Google Shape;75;p40"/>
          <p:cNvSpPr txBox="1"/>
          <p:nvPr/>
        </p:nvSpPr>
        <p:spPr>
          <a:xfrm>
            <a:off x="9836954" y="5970068"/>
            <a:ext cx="2071027" cy="584775"/>
          </a:xfrm>
          <a:prstGeom prst="rect">
            <a:avLst/>
          </a:prstGeom>
          <a:noFill/>
          <a:ln>
            <a:noFill/>
          </a:ln>
        </p:spPr>
        <p:txBody>
          <a:bodyPr anchorCtr="0" anchor="b" bIns="45700" lIns="91425" spcFirstLastPara="1" rIns="91425" wrap="square" tIns="45700">
            <a:spAutoFit/>
          </a:bodyPr>
          <a:lstStyle/>
          <a:p>
            <a:pPr indent="0" lvl="0" marL="0" marR="0" rtl="0" algn="l">
              <a:spcBef>
                <a:spcPts val="0"/>
              </a:spcBef>
              <a:spcAft>
                <a:spcPts val="0"/>
              </a:spcAft>
              <a:buNone/>
            </a:pPr>
            <a:r>
              <a:rPr lang="en-GB" sz="800">
                <a:solidFill>
                  <a:schemeClr val="lt1"/>
                </a:solidFill>
                <a:latin typeface="Open Sans"/>
                <a:ea typeface="Open Sans"/>
                <a:cs typeface="Open Sans"/>
                <a:sym typeface="Open Sans"/>
              </a:rPr>
              <a:t>CCG courses (this will take </a:t>
            </a:r>
            <a:br>
              <a:rPr lang="en-GB" sz="800">
                <a:solidFill>
                  <a:schemeClr val="lt1"/>
                </a:solidFill>
                <a:latin typeface="Open Sans"/>
                <a:ea typeface="Open Sans"/>
                <a:cs typeface="Open Sans"/>
                <a:sym typeface="Open Sans"/>
              </a:rPr>
            </a:br>
            <a:r>
              <a:rPr lang="en-GB" sz="800">
                <a:solidFill>
                  <a:schemeClr val="lt1"/>
                </a:solidFill>
                <a:latin typeface="Open Sans"/>
                <a:ea typeface="Open Sans"/>
                <a:cs typeface="Open Sans"/>
                <a:sym typeface="Open Sans"/>
              </a:rPr>
              <a:t>you to the website link http://www.ClimateCompatibleGrowth.com/teachingmaterials)</a:t>
            </a:r>
            <a:endParaRPr/>
          </a:p>
        </p:txBody>
      </p:sp>
      <p:sp>
        <p:nvSpPr>
          <p:cNvPr id="76" name="Google Shape;76;p40"/>
          <p:cNvSpPr txBox="1"/>
          <p:nvPr>
            <p:ph idx="1" type="body"/>
          </p:nvPr>
        </p:nvSpPr>
        <p:spPr>
          <a:xfrm>
            <a:off x="9069867" y="4619674"/>
            <a:ext cx="2441575" cy="1130300"/>
          </a:xfrm>
          <a:prstGeom prst="rect">
            <a:avLst/>
          </a:prstGeom>
          <a:noFill/>
          <a:ln>
            <a:noFill/>
          </a:ln>
        </p:spPr>
        <p:txBody>
          <a:bodyPr anchorCtr="0" anchor="t" bIns="45700" lIns="91425" spcFirstLastPara="1" rIns="91425" wrap="square" tIns="45700">
            <a:normAutofit/>
          </a:bodyPr>
          <a:lstStyle>
            <a:lvl1pPr indent="-228600" lvl="0" marL="457200" marR="0" algn="ctr">
              <a:lnSpc>
                <a:spcPct val="100000"/>
              </a:lnSpc>
              <a:spcBef>
                <a:spcPts val="1000"/>
              </a:spcBef>
              <a:spcAft>
                <a:spcPts val="0"/>
              </a:spcAft>
              <a:buClr>
                <a:schemeClr val="lt1"/>
              </a:buClr>
              <a:buSzPts val="800"/>
              <a:buFont typeface="Arial"/>
              <a:buNone/>
              <a:defRPr b="0" i="0" sz="800">
                <a:solidFill>
                  <a:schemeClr val="lt1"/>
                </a:solidFill>
                <a:latin typeface="Open Sans"/>
                <a:ea typeface="Open Sans"/>
                <a:cs typeface="Open Sans"/>
                <a:sym typeface="Open Sans"/>
              </a:defRPr>
            </a:lvl1pPr>
            <a:lvl2pPr indent="-228600" lvl="1" marL="914400" algn="ctr">
              <a:lnSpc>
                <a:spcPct val="10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2pPr>
            <a:lvl3pPr indent="-228600" lvl="2" marL="1371600" algn="ctr">
              <a:lnSpc>
                <a:spcPct val="10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3pPr>
            <a:lvl4pPr indent="-228600" lvl="3" marL="1828800" algn="ctr">
              <a:lnSpc>
                <a:spcPct val="10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4pPr>
            <a:lvl5pPr indent="-228600" lvl="4" marL="2286000" algn="ctr">
              <a:lnSpc>
                <a:spcPct val="100000"/>
              </a:lnSpc>
              <a:spcBef>
                <a:spcPts val="500"/>
              </a:spcBef>
              <a:spcAft>
                <a:spcPts val="0"/>
              </a:spcAft>
              <a:buClr>
                <a:schemeClr val="dk1"/>
              </a:buClr>
              <a:buSzPts val="800"/>
              <a:buNone/>
              <a:defRPr b="1" i="0" sz="800">
                <a:latin typeface="Quattrocento Sans"/>
                <a:ea typeface="Quattrocento Sans"/>
                <a:cs typeface="Quattrocento Sans"/>
                <a:sym typeface="Quattrocento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40"/>
          <p:cNvSpPr/>
          <p:nvPr>
            <p:ph idx="2" type="pic"/>
          </p:nvPr>
        </p:nvSpPr>
        <p:spPr>
          <a:xfrm>
            <a:off x="9069866" y="5674936"/>
            <a:ext cx="753583" cy="797302"/>
          </a:xfrm>
          <a:prstGeom prst="rect">
            <a:avLst/>
          </a:prstGeom>
          <a:noFill/>
          <a:ln cap="flat" cmpd="sng" w="9525">
            <a:solidFill>
              <a:schemeClr val="lt1"/>
            </a:solidFill>
            <a:prstDash val="solid"/>
            <a:round/>
            <a:headEnd len="sm" w="sm" type="none"/>
            <a:tailEnd len="sm" w="sm" type="none"/>
          </a:ln>
        </p:spPr>
      </p:sp>
      <p:sp>
        <p:nvSpPr>
          <p:cNvPr id="78" name="Google Shape;78;p40"/>
          <p:cNvSpPr/>
          <p:nvPr>
            <p:ph idx="3" type="pic"/>
          </p:nvPr>
        </p:nvSpPr>
        <p:spPr>
          <a:xfrm>
            <a:off x="9899650" y="2865438"/>
            <a:ext cx="931863" cy="820737"/>
          </a:xfrm>
          <a:prstGeom prst="rect">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9" name="Shape 19"/>
        <p:cNvGrpSpPr/>
        <p:nvPr/>
      </p:nvGrpSpPr>
      <p:grpSpPr>
        <a:xfrm>
          <a:off x="0" y="0"/>
          <a:ext cx="0" cy="0"/>
          <a:chOff x="0" y="0"/>
          <a:chExt cx="0" cy="0"/>
        </a:xfrm>
      </p:grpSpPr>
      <p:sp>
        <p:nvSpPr>
          <p:cNvPr id="20" name="Google Shape;20;p31"/>
          <p:cNvSpPr txBox="1"/>
          <p:nvPr>
            <p:ph type="title"/>
          </p:nvPr>
        </p:nvSpPr>
        <p:spPr>
          <a:xfrm>
            <a:off x="663880" y="681037"/>
            <a:ext cx="9457150"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31"/>
          <p:cNvSpPr txBox="1"/>
          <p:nvPr>
            <p:ph idx="1" type="body"/>
          </p:nvPr>
        </p:nvSpPr>
        <p:spPr>
          <a:xfrm>
            <a:off x="663880" y="2582945"/>
            <a:ext cx="10514556" cy="3421930"/>
          </a:xfrm>
          <a:prstGeom prst="rect">
            <a:avLst/>
          </a:prstGeom>
          <a:noFill/>
          <a:ln>
            <a:noFill/>
          </a:ln>
        </p:spPr>
        <p:txBody>
          <a:bodyPr anchorCtr="0" anchor="t" bIns="45700" lIns="91425" spcFirstLastPara="1" rIns="91425" wrap="square" tIns="45700">
            <a:normAutofit/>
          </a:bodyPr>
          <a:lstStyle>
            <a:lvl1pPr indent="-355600" lvl="0" marL="457200" algn="l">
              <a:lnSpc>
                <a:spcPct val="100000"/>
              </a:lnSpc>
              <a:spcBef>
                <a:spcPts val="1200"/>
              </a:spcBef>
              <a:spcAft>
                <a:spcPts val="0"/>
              </a:spcAft>
              <a:buClr>
                <a:schemeClr val="dk1"/>
              </a:buClr>
              <a:buSzPts val="2000"/>
              <a:buChar char="•"/>
              <a:defRPr b="1" sz="2000"/>
            </a:lvl1pPr>
            <a:lvl2pPr indent="-330200" lvl="1" marL="914400" algn="l">
              <a:lnSpc>
                <a:spcPct val="100000"/>
              </a:lnSpc>
              <a:spcBef>
                <a:spcPts val="500"/>
              </a:spcBef>
              <a:spcAft>
                <a:spcPts val="0"/>
              </a:spcAft>
              <a:buClr>
                <a:schemeClr val="dk1"/>
              </a:buClr>
              <a:buSzPts val="1600"/>
              <a:buChar char="•"/>
              <a:defRPr sz="1600"/>
            </a:lvl2pPr>
            <a:lvl3pPr indent="-330200" lvl="2" marL="1371600" algn="l">
              <a:lnSpc>
                <a:spcPct val="100000"/>
              </a:lnSpc>
              <a:spcBef>
                <a:spcPts val="500"/>
              </a:spcBef>
              <a:spcAft>
                <a:spcPts val="0"/>
              </a:spcAft>
              <a:buClr>
                <a:schemeClr val="dk1"/>
              </a:buClr>
              <a:buSzPts val="1600"/>
              <a:buChar char="•"/>
              <a:defRPr sz="1600"/>
            </a:lvl3pPr>
            <a:lvl4pPr indent="-330200" lvl="3" marL="1828800" algn="l">
              <a:lnSpc>
                <a:spcPct val="100000"/>
              </a:lnSpc>
              <a:spcBef>
                <a:spcPts val="500"/>
              </a:spcBef>
              <a:spcAft>
                <a:spcPts val="0"/>
              </a:spcAft>
              <a:buClr>
                <a:schemeClr val="dk1"/>
              </a:buClr>
              <a:buSzPts val="1600"/>
              <a:buChar char="•"/>
              <a:defRPr sz="1600"/>
            </a:lvl4pPr>
            <a:lvl5pPr indent="-330200" lvl="4" marL="2286000" algn="l">
              <a:lnSpc>
                <a:spcPct val="100000"/>
              </a:lnSpc>
              <a:spcBef>
                <a:spcPts val="500"/>
              </a:spcBef>
              <a:spcAft>
                <a:spcPts val="0"/>
              </a:spcAft>
              <a:buClr>
                <a:schemeClr val="dk1"/>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2" name="Google Shape;22;p31"/>
          <p:cNvSpPr txBox="1"/>
          <p:nvPr>
            <p:ph idx="12" type="sldNum"/>
          </p:nvPr>
        </p:nvSpPr>
        <p:spPr>
          <a:xfrm>
            <a:off x="11738529" y="6457571"/>
            <a:ext cx="453471"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1" i="0" sz="1400" u="none" cap="none" strike="noStrike">
                <a:solidFill>
                  <a:schemeClr val="lt1"/>
                </a:solidFill>
                <a:latin typeface="Quattrocento Sans"/>
                <a:ea typeface="Quattrocento Sans"/>
                <a:cs typeface="Quattrocento Sans"/>
                <a:sym typeface="Quattrocento Sans"/>
              </a:defRPr>
            </a:lvl1pPr>
            <a:lvl2pPr indent="0" lvl="1" marL="0" algn="ctr">
              <a:spcBef>
                <a:spcPts val="0"/>
              </a:spcBef>
              <a:buNone/>
              <a:defRPr b="1" i="0" sz="1400" u="none" cap="none" strike="noStrike">
                <a:solidFill>
                  <a:schemeClr val="lt1"/>
                </a:solidFill>
                <a:latin typeface="Quattrocento Sans"/>
                <a:ea typeface="Quattrocento Sans"/>
                <a:cs typeface="Quattrocento Sans"/>
                <a:sym typeface="Quattrocento Sans"/>
              </a:defRPr>
            </a:lvl2pPr>
            <a:lvl3pPr indent="0" lvl="2" marL="0" algn="ctr">
              <a:spcBef>
                <a:spcPts val="0"/>
              </a:spcBef>
              <a:buNone/>
              <a:defRPr b="1" i="0" sz="1400" u="none" cap="none" strike="noStrike">
                <a:solidFill>
                  <a:schemeClr val="lt1"/>
                </a:solidFill>
                <a:latin typeface="Quattrocento Sans"/>
                <a:ea typeface="Quattrocento Sans"/>
                <a:cs typeface="Quattrocento Sans"/>
                <a:sym typeface="Quattrocento Sans"/>
              </a:defRPr>
            </a:lvl3pPr>
            <a:lvl4pPr indent="0" lvl="3" marL="0" algn="ctr">
              <a:spcBef>
                <a:spcPts val="0"/>
              </a:spcBef>
              <a:buNone/>
              <a:defRPr b="1" i="0" sz="1400" u="none" cap="none" strike="noStrike">
                <a:solidFill>
                  <a:schemeClr val="lt1"/>
                </a:solidFill>
                <a:latin typeface="Quattrocento Sans"/>
                <a:ea typeface="Quattrocento Sans"/>
                <a:cs typeface="Quattrocento Sans"/>
                <a:sym typeface="Quattrocento Sans"/>
              </a:defRPr>
            </a:lvl4pPr>
            <a:lvl5pPr indent="0" lvl="4" marL="0" algn="ctr">
              <a:spcBef>
                <a:spcPts val="0"/>
              </a:spcBef>
              <a:buNone/>
              <a:defRPr b="1" i="0" sz="1400" u="none" cap="none" strike="noStrike">
                <a:solidFill>
                  <a:schemeClr val="lt1"/>
                </a:solidFill>
                <a:latin typeface="Quattrocento Sans"/>
                <a:ea typeface="Quattrocento Sans"/>
                <a:cs typeface="Quattrocento Sans"/>
                <a:sym typeface="Quattrocento Sans"/>
              </a:defRPr>
            </a:lvl5pPr>
            <a:lvl6pPr indent="0" lvl="5" marL="0" algn="ctr">
              <a:spcBef>
                <a:spcPts val="0"/>
              </a:spcBef>
              <a:buNone/>
              <a:defRPr b="1" i="0" sz="1400" u="none" cap="none" strike="noStrike">
                <a:solidFill>
                  <a:schemeClr val="lt1"/>
                </a:solidFill>
                <a:latin typeface="Quattrocento Sans"/>
                <a:ea typeface="Quattrocento Sans"/>
                <a:cs typeface="Quattrocento Sans"/>
                <a:sym typeface="Quattrocento Sans"/>
              </a:defRPr>
            </a:lvl6pPr>
            <a:lvl7pPr indent="0" lvl="6" marL="0" algn="ctr">
              <a:spcBef>
                <a:spcPts val="0"/>
              </a:spcBef>
              <a:buNone/>
              <a:defRPr b="1" i="0" sz="1400" u="none" cap="none" strike="noStrike">
                <a:solidFill>
                  <a:schemeClr val="lt1"/>
                </a:solidFill>
                <a:latin typeface="Quattrocento Sans"/>
                <a:ea typeface="Quattrocento Sans"/>
                <a:cs typeface="Quattrocento Sans"/>
                <a:sym typeface="Quattrocento Sans"/>
              </a:defRPr>
            </a:lvl7pPr>
            <a:lvl8pPr indent="0" lvl="7" marL="0" algn="ctr">
              <a:spcBef>
                <a:spcPts val="0"/>
              </a:spcBef>
              <a:buNone/>
              <a:defRPr b="1" i="0" sz="1400" u="none" cap="none" strike="noStrike">
                <a:solidFill>
                  <a:schemeClr val="lt1"/>
                </a:solidFill>
                <a:latin typeface="Quattrocento Sans"/>
                <a:ea typeface="Quattrocento Sans"/>
                <a:cs typeface="Quattrocento Sans"/>
                <a:sym typeface="Quattrocento Sans"/>
              </a:defRPr>
            </a:lvl8pPr>
            <a:lvl9pPr indent="0" lvl="8" marL="0" algn="ctr">
              <a:spcBef>
                <a:spcPts val="0"/>
              </a:spcBef>
              <a:buNone/>
              <a:defRPr b="1" i="0" sz="1400" u="none" cap="none" strike="noStrike">
                <a:solidFill>
                  <a:schemeClr val="lt1"/>
                </a:solidFill>
                <a:latin typeface="Quattrocento Sans"/>
                <a:ea typeface="Quattrocento Sans"/>
                <a:cs typeface="Quattrocento Sans"/>
                <a:sym typeface="Quattrocento Sans"/>
              </a:defRPr>
            </a:lvl9pPr>
          </a:lstStyle>
          <a:p>
            <a:pPr indent="0" lvl="0" marL="0" rtl="0" algn="ctr">
              <a:spcBef>
                <a:spcPts val="0"/>
              </a:spcBef>
              <a:spcAft>
                <a:spcPts val="0"/>
              </a:spcAft>
              <a:buNone/>
            </a:pPr>
            <a:fld id="{00000000-1234-1234-1234-123412341234}" type="slidenum">
              <a:rPr lang="en-GB"/>
              <a:t>‹#›</a:t>
            </a:fld>
            <a:endParaRPr/>
          </a:p>
        </p:txBody>
      </p:sp>
      <p:sp>
        <p:nvSpPr>
          <p:cNvPr id="23" name="Google Shape;23;p31"/>
          <p:cNvSpPr txBox="1"/>
          <p:nvPr>
            <p:ph idx="2" type="body"/>
          </p:nvPr>
        </p:nvSpPr>
        <p:spPr>
          <a:xfrm>
            <a:off x="663575" y="2016027"/>
            <a:ext cx="4389438" cy="439247"/>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Clr>
                <a:srgbClr val="9CC2E5"/>
              </a:buClr>
              <a:buSzPts val="2000"/>
              <a:buNone/>
              <a:defRPr b="1" i="0">
                <a:solidFill>
                  <a:srgbClr val="9CC2E5"/>
                </a:solidFill>
                <a:latin typeface="Open Sans SemiBold"/>
                <a:ea typeface="Open Sans SemiBold"/>
                <a:cs typeface="Open Sans SemiBold"/>
                <a:sym typeface="Open Sans SemiBold"/>
              </a:defRPr>
            </a:lvl1pPr>
            <a:lvl2pPr indent="-228600" lvl="1" marL="914400" algn="l">
              <a:lnSpc>
                <a:spcPct val="100000"/>
              </a:lnSpc>
              <a:spcBef>
                <a:spcPts val="500"/>
              </a:spcBef>
              <a:spcAft>
                <a:spcPts val="0"/>
              </a:spcAft>
              <a:buClr>
                <a:schemeClr val="dk1"/>
              </a:buClr>
              <a:buSzPts val="1600"/>
              <a:buNone/>
              <a:defRPr b="1" i="0">
                <a:latin typeface="Quattrocento Sans"/>
                <a:ea typeface="Quattrocento Sans"/>
                <a:cs typeface="Quattrocento Sans"/>
                <a:sym typeface="Quattrocento Sans"/>
              </a:defRPr>
            </a:lvl2pPr>
            <a:lvl3pPr indent="-228600" lvl="2" marL="1371600" algn="l">
              <a:lnSpc>
                <a:spcPct val="100000"/>
              </a:lnSpc>
              <a:spcBef>
                <a:spcPts val="500"/>
              </a:spcBef>
              <a:spcAft>
                <a:spcPts val="0"/>
              </a:spcAft>
              <a:buClr>
                <a:schemeClr val="dk1"/>
              </a:buClr>
              <a:buSzPts val="1600"/>
              <a:buNone/>
              <a:defRPr b="1" i="0">
                <a:latin typeface="Quattrocento Sans"/>
                <a:ea typeface="Quattrocento Sans"/>
                <a:cs typeface="Quattrocento Sans"/>
                <a:sym typeface="Quattrocento Sans"/>
              </a:defRPr>
            </a:lvl3pPr>
            <a:lvl4pPr indent="-228600" lvl="3" marL="1828800" algn="l">
              <a:lnSpc>
                <a:spcPct val="100000"/>
              </a:lnSpc>
              <a:spcBef>
                <a:spcPts val="500"/>
              </a:spcBef>
              <a:spcAft>
                <a:spcPts val="0"/>
              </a:spcAft>
              <a:buClr>
                <a:schemeClr val="dk1"/>
              </a:buClr>
              <a:buSzPts val="1600"/>
              <a:buNone/>
              <a:defRPr b="1" i="0">
                <a:latin typeface="Quattrocento Sans"/>
                <a:ea typeface="Quattrocento Sans"/>
                <a:cs typeface="Quattrocento Sans"/>
                <a:sym typeface="Quattrocento Sans"/>
              </a:defRPr>
            </a:lvl4pPr>
            <a:lvl5pPr indent="-228600" lvl="4" marL="2286000" algn="l">
              <a:lnSpc>
                <a:spcPct val="100000"/>
              </a:lnSpc>
              <a:spcBef>
                <a:spcPts val="500"/>
              </a:spcBef>
              <a:spcAft>
                <a:spcPts val="0"/>
              </a:spcAft>
              <a:buClr>
                <a:schemeClr val="dk1"/>
              </a:buClr>
              <a:buSzPts val="1600"/>
              <a:buNone/>
              <a:defRPr b="1" i="0">
                <a:latin typeface="Quattrocento Sans"/>
                <a:ea typeface="Quattrocento Sans"/>
                <a:cs typeface="Quattrocento Sans"/>
                <a:sym typeface="Quattrocento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31"/>
          <p:cNvSpPr txBox="1"/>
          <p:nvPr>
            <p:ph idx="3" type="body"/>
          </p:nvPr>
        </p:nvSpPr>
        <p:spPr>
          <a:xfrm>
            <a:off x="8455844" y="5788058"/>
            <a:ext cx="3262886" cy="603315"/>
          </a:xfrm>
          <a:prstGeom prst="rect">
            <a:avLst/>
          </a:prstGeom>
          <a:noFill/>
          <a:ln>
            <a:noFill/>
          </a:ln>
        </p:spPr>
        <p:txBody>
          <a:bodyPr anchorCtr="0" anchor="b" bIns="45700" lIns="91425" spcFirstLastPara="1" rIns="91425" wrap="square" tIns="45700">
            <a:normAutofit/>
          </a:bodyPr>
          <a:lstStyle>
            <a:lvl1pPr indent="-228600" lvl="0" marL="457200" algn="r">
              <a:lnSpc>
                <a:spcPct val="100000"/>
              </a:lnSpc>
              <a:spcBef>
                <a:spcPts val="1000"/>
              </a:spcBef>
              <a:spcAft>
                <a:spcPts val="0"/>
              </a:spcAft>
              <a:buClr>
                <a:schemeClr val="dk1"/>
              </a:buClr>
              <a:buSzPts val="1400"/>
              <a:buNone/>
              <a:defRPr b="0" i="1" sz="1400">
                <a:latin typeface="Open Sans"/>
                <a:ea typeface="Open Sans"/>
                <a:cs typeface="Open Sans"/>
                <a:sym typeface="Open Sans"/>
              </a:defRPr>
            </a:lvl1pPr>
            <a:lvl2pPr indent="-228600" lvl="1" marL="914400" algn="l">
              <a:lnSpc>
                <a:spcPct val="100000"/>
              </a:lnSpc>
              <a:spcBef>
                <a:spcPts val="500"/>
              </a:spcBef>
              <a:spcAft>
                <a:spcPts val="0"/>
              </a:spcAft>
              <a:buClr>
                <a:schemeClr val="dk1"/>
              </a:buClr>
              <a:buSzPts val="1600"/>
              <a:buNone/>
              <a:defRPr/>
            </a:lvl2pPr>
            <a:lvl3pPr indent="-228600" lvl="2" marL="1371600" algn="l">
              <a:lnSpc>
                <a:spcPct val="100000"/>
              </a:lnSpc>
              <a:spcBef>
                <a:spcPts val="500"/>
              </a:spcBef>
              <a:spcAft>
                <a:spcPts val="0"/>
              </a:spcAft>
              <a:buClr>
                <a:schemeClr val="dk1"/>
              </a:buClr>
              <a:buSzPts val="1600"/>
              <a:buNone/>
              <a:defRPr/>
            </a:lvl3pPr>
            <a:lvl4pPr indent="-228600" lvl="3" marL="1828800" algn="l">
              <a:lnSpc>
                <a:spcPct val="100000"/>
              </a:lnSpc>
              <a:spcBef>
                <a:spcPts val="500"/>
              </a:spcBef>
              <a:spcAft>
                <a:spcPts val="0"/>
              </a:spcAft>
              <a:buClr>
                <a:schemeClr val="dk1"/>
              </a:buClr>
              <a:buSzPts val="1600"/>
              <a:buNone/>
              <a:defRPr/>
            </a:lvl4pPr>
            <a:lvl5pPr indent="-228600" lvl="4" marL="2286000" algn="l">
              <a:lnSpc>
                <a:spcPct val="100000"/>
              </a:lnSpc>
              <a:spcBef>
                <a:spcPts val="500"/>
              </a:spcBef>
              <a:spcAft>
                <a:spcPts val="0"/>
              </a:spcAft>
              <a:buClr>
                <a:schemeClr val="dk1"/>
              </a:buClr>
              <a:buSzPts val="1600"/>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ustom Layout">
  <p:cSld name="1_Custom Layout">
    <p:spTree>
      <p:nvGrpSpPr>
        <p:cNvPr id="25" name="Shape 25"/>
        <p:cNvGrpSpPr/>
        <p:nvPr/>
      </p:nvGrpSpPr>
      <p:grpSpPr>
        <a:xfrm>
          <a:off x="0" y="0"/>
          <a:ext cx="0" cy="0"/>
          <a:chOff x="0" y="0"/>
          <a:chExt cx="0" cy="0"/>
        </a:xfrm>
      </p:grpSpPr>
      <p:sp>
        <p:nvSpPr>
          <p:cNvPr id="26" name="Google Shape;26;p32"/>
          <p:cNvSpPr txBox="1"/>
          <p:nvPr>
            <p:ph idx="12" type="sldNum"/>
          </p:nvPr>
        </p:nvSpPr>
        <p:spPr>
          <a:xfrm>
            <a:off x="11738529" y="6457571"/>
            <a:ext cx="453471"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GB"/>
              <a:t>‹#›</a:t>
            </a:fld>
            <a:endParaRPr/>
          </a:p>
        </p:txBody>
      </p:sp>
      <p:pic>
        <p:nvPicPr>
          <p:cNvPr descr="A screenshot of a computer&#10;&#10;Description automatically generated with low confidence" id="27" name="Google Shape;27;p32"/>
          <p:cNvPicPr preferRelativeResize="0"/>
          <p:nvPr/>
        </p:nvPicPr>
        <p:blipFill rotWithShape="1">
          <a:blip r:embed="rId2">
            <a:alphaModFix/>
          </a:blip>
          <a:srcRect b="0" l="0" r="0" t="0"/>
          <a:stretch/>
        </p:blipFill>
        <p:spPr>
          <a:xfrm>
            <a:off x="0" y="0"/>
            <a:ext cx="12192000" cy="685800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type="obj">
  <p:cSld name="OBJECT">
    <p:spTree>
      <p:nvGrpSpPr>
        <p:cNvPr id="28" name="Shape 28"/>
        <p:cNvGrpSpPr/>
        <p:nvPr/>
      </p:nvGrpSpPr>
      <p:grpSpPr>
        <a:xfrm>
          <a:off x="0" y="0"/>
          <a:ext cx="0" cy="0"/>
          <a:chOff x="0" y="0"/>
          <a:chExt cx="0" cy="0"/>
        </a:xfrm>
      </p:grpSpPr>
      <p:sp>
        <p:nvSpPr>
          <p:cNvPr id="29" name="Google Shape;29;p33"/>
          <p:cNvSpPr txBox="1"/>
          <p:nvPr>
            <p:ph type="title"/>
          </p:nvPr>
        </p:nvSpPr>
        <p:spPr>
          <a:xfrm>
            <a:off x="663880" y="681037"/>
            <a:ext cx="10689920"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0" name="Google Shape;30;p33"/>
          <p:cNvSpPr txBox="1"/>
          <p:nvPr>
            <p:ph idx="1" type="body"/>
          </p:nvPr>
        </p:nvSpPr>
        <p:spPr>
          <a:xfrm>
            <a:off x="663880" y="2558970"/>
            <a:ext cx="10689920" cy="3721689"/>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Clr>
                <a:schemeClr val="dk1"/>
              </a:buClr>
              <a:buSzPts val="1800"/>
              <a:buChar char="•"/>
              <a:defRPr/>
            </a:lvl1pPr>
            <a:lvl2pPr indent="-342900" lvl="1" marL="914400" algn="l">
              <a:lnSpc>
                <a:spcPct val="100000"/>
              </a:lnSpc>
              <a:spcBef>
                <a:spcPts val="500"/>
              </a:spcBef>
              <a:spcAft>
                <a:spcPts val="0"/>
              </a:spcAft>
              <a:buClr>
                <a:schemeClr val="dk1"/>
              </a:buClr>
              <a:buSzPts val="1800"/>
              <a:buChar char="•"/>
              <a:defRPr/>
            </a:lvl2pPr>
            <a:lvl3pPr indent="-342900" lvl="2" marL="1371600" algn="l">
              <a:lnSpc>
                <a:spcPct val="100000"/>
              </a:lnSpc>
              <a:spcBef>
                <a:spcPts val="500"/>
              </a:spcBef>
              <a:spcAft>
                <a:spcPts val="0"/>
              </a:spcAft>
              <a:buClr>
                <a:schemeClr val="dk1"/>
              </a:buClr>
              <a:buSzPts val="1800"/>
              <a:buChar char="•"/>
              <a:defRPr/>
            </a:lvl3pPr>
            <a:lvl4pPr indent="-342900" lvl="3" marL="1828800" algn="l">
              <a:lnSpc>
                <a:spcPct val="100000"/>
              </a:lnSpc>
              <a:spcBef>
                <a:spcPts val="500"/>
              </a:spcBef>
              <a:spcAft>
                <a:spcPts val="0"/>
              </a:spcAft>
              <a:buClr>
                <a:schemeClr val="dk1"/>
              </a:buClr>
              <a:buSzPts val="1800"/>
              <a:buChar char="•"/>
              <a:defRPr/>
            </a:lvl4pPr>
            <a:lvl5pPr indent="-342900" lvl="4" marL="2286000" algn="l">
              <a:lnSpc>
                <a:spcPct val="10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1" name="Google Shape;31;p33"/>
          <p:cNvSpPr txBox="1"/>
          <p:nvPr>
            <p:ph idx="10" type="dt"/>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2" name="Google Shape;32;p33"/>
          <p:cNvSpPr txBox="1"/>
          <p:nvPr>
            <p:ph idx="11" type="ftr"/>
          </p:nvPr>
        </p:nvSpPr>
        <p:spPr>
          <a:xfrm>
            <a:off x="0" y="0"/>
            <a:ext cx="3000000" cy="3000000"/>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sz="1800">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33" name="Google Shape;33;p33"/>
          <p:cNvSpPr txBox="1"/>
          <p:nvPr>
            <p:ph idx="12" type="sldNum"/>
          </p:nvPr>
        </p:nvSpPr>
        <p:spPr>
          <a:xfrm>
            <a:off x="11738529" y="6457571"/>
            <a:ext cx="453471"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showMasterSp="0">
  <p:cSld name="Section Header">
    <p:spTree>
      <p:nvGrpSpPr>
        <p:cNvPr id="34" name="Shape 34"/>
        <p:cNvGrpSpPr/>
        <p:nvPr/>
      </p:nvGrpSpPr>
      <p:grpSpPr>
        <a:xfrm>
          <a:off x="0" y="0"/>
          <a:ext cx="0" cy="0"/>
          <a:chOff x="0" y="0"/>
          <a:chExt cx="0" cy="0"/>
        </a:xfrm>
      </p:grpSpPr>
      <p:pic>
        <p:nvPicPr>
          <p:cNvPr descr="Graphical user interface, text&#10;&#10;Description automatically generated" id="35" name="Google Shape;35;p34"/>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36" name="Google Shape;36;p34"/>
          <p:cNvSpPr txBox="1"/>
          <p:nvPr>
            <p:ph type="title"/>
          </p:nvPr>
        </p:nvSpPr>
        <p:spPr>
          <a:xfrm>
            <a:off x="641023" y="707009"/>
            <a:ext cx="10793690" cy="5090476"/>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5800"/>
              <a:buFont typeface="Open Sans"/>
              <a:buNone/>
              <a:defRPr b="0" i="0" sz="5800">
                <a:latin typeface="Open Sans"/>
                <a:ea typeface="Open Sans"/>
                <a:cs typeface="Open Sans"/>
                <a:sym typeface="Open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7" name="Google Shape;37;p34"/>
          <p:cNvSpPr txBox="1"/>
          <p:nvPr>
            <p:ph idx="12" type="sldNum"/>
          </p:nvPr>
        </p:nvSpPr>
        <p:spPr>
          <a:xfrm>
            <a:off x="11738529" y="6457571"/>
            <a:ext cx="453471"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p:cSld name="Two Content">
    <p:spTree>
      <p:nvGrpSpPr>
        <p:cNvPr id="38" name="Shape 38"/>
        <p:cNvGrpSpPr/>
        <p:nvPr/>
      </p:nvGrpSpPr>
      <p:grpSpPr>
        <a:xfrm>
          <a:off x="0" y="0"/>
          <a:ext cx="0" cy="0"/>
          <a:chOff x="0" y="0"/>
          <a:chExt cx="0" cy="0"/>
        </a:xfrm>
      </p:grpSpPr>
      <p:sp>
        <p:nvSpPr>
          <p:cNvPr id="39" name="Google Shape;39;p35"/>
          <p:cNvSpPr txBox="1"/>
          <p:nvPr>
            <p:ph idx="1" type="body"/>
          </p:nvPr>
        </p:nvSpPr>
        <p:spPr>
          <a:xfrm>
            <a:off x="663574" y="2158738"/>
            <a:ext cx="5181600" cy="3912124"/>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Clr>
                <a:schemeClr val="dk1"/>
              </a:buClr>
              <a:buSzPts val="1800"/>
              <a:buChar char="•"/>
              <a:defRPr/>
            </a:lvl1pPr>
            <a:lvl2pPr indent="-330200" lvl="1" marL="914400" algn="l">
              <a:lnSpc>
                <a:spcPct val="100000"/>
              </a:lnSpc>
              <a:spcBef>
                <a:spcPts val="500"/>
              </a:spcBef>
              <a:spcAft>
                <a:spcPts val="0"/>
              </a:spcAft>
              <a:buClr>
                <a:schemeClr val="dk1"/>
              </a:buClr>
              <a:buSzPts val="1600"/>
              <a:buChar char="•"/>
              <a:defRPr b="0" i="0" sz="1600">
                <a:latin typeface="Open Sans"/>
                <a:ea typeface="Open Sans"/>
                <a:cs typeface="Open Sans"/>
                <a:sym typeface="Open Sans"/>
              </a:defRPr>
            </a:lvl2pPr>
            <a:lvl3pPr indent="-330200" lvl="2" marL="1371600" algn="l">
              <a:lnSpc>
                <a:spcPct val="100000"/>
              </a:lnSpc>
              <a:spcBef>
                <a:spcPts val="500"/>
              </a:spcBef>
              <a:spcAft>
                <a:spcPts val="0"/>
              </a:spcAft>
              <a:buClr>
                <a:schemeClr val="dk1"/>
              </a:buClr>
              <a:buSzPts val="1600"/>
              <a:buChar char="•"/>
              <a:defRPr sz="1600"/>
            </a:lvl3pPr>
            <a:lvl4pPr indent="-330200" lvl="3" marL="1828800" algn="l">
              <a:lnSpc>
                <a:spcPct val="100000"/>
              </a:lnSpc>
              <a:spcBef>
                <a:spcPts val="500"/>
              </a:spcBef>
              <a:spcAft>
                <a:spcPts val="0"/>
              </a:spcAft>
              <a:buClr>
                <a:schemeClr val="dk1"/>
              </a:buClr>
              <a:buSzPts val="1600"/>
              <a:buChar char="•"/>
              <a:defRPr sz="1600"/>
            </a:lvl4pPr>
            <a:lvl5pPr indent="-330200" lvl="4" marL="2286000" algn="l">
              <a:lnSpc>
                <a:spcPct val="100000"/>
              </a:lnSpc>
              <a:spcBef>
                <a:spcPts val="500"/>
              </a:spcBef>
              <a:spcAft>
                <a:spcPts val="0"/>
              </a:spcAft>
              <a:buClr>
                <a:schemeClr val="dk1"/>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0" name="Google Shape;40;p35"/>
          <p:cNvSpPr txBox="1"/>
          <p:nvPr>
            <p:ph idx="2" type="body"/>
          </p:nvPr>
        </p:nvSpPr>
        <p:spPr>
          <a:xfrm>
            <a:off x="5997574" y="2158738"/>
            <a:ext cx="5181600" cy="3912124"/>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1000"/>
              </a:spcBef>
              <a:spcAft>
                <a:spcPts val="0"/>
              </a:spcAft>
              <a:buClr>
                <a:schemeClr val="dk1"/>
              </a:buClr>
              <a:buSzPts val="1800"/>
              <a:buChar char="•"/>
              <a:defRPr/>
            </a:lvl1pPr>
            <a:lvl2pPr indent="-330200" lvl="1" marL="914400" algn="l">
              <a:lnSpc>
                <a:spcPct val="100000"/>
              </a:lnSpc>
              <a:spcBef>
                <a:spcPts val="500"/>
              </a:spcBef>
              <a:spcAft>
                <a:spcPts val="0"/>
              </a:spcAft>
              <a:buClr>
                <a:schemeClr val="dk1"/>
              </a:buClr>
              <a:buSzPts val="1600"/>
              <a:buChar char="•"/>
              <a:defRPr b="0" sz="1600"/>
            </a:lvl2pPr>
            <a:lvl3pPr indent="-330200" lvl="2" marL="1371600" algn="l">
              <a:lnSpc>
                <a:spcPct val="100000"/>
              </a:lnSpc>
              <a:spcBef>
                <a:spcPts val="500"/>
              </a:spcBef>
              <a:spcAft>
                <a:spcPts val="0"/>
              </a:spcAft>
              <a:buClr>
                <a:schemeClr val="dk1"/>
              </a:buClr>
              <a:buSzPts val="1600"/>
              <a:buChar char="•"/>
              <a:defRPr sz="1600"/>
            </a:lvl3pPr>
            <a:lvl4pPr indent="-330200" lvl="3" marL="1828800" algn="l">
              <a:lnSpc>
                <a:spcPct val="100000"/>
              </a:lnSpc>
              <a:spcBef>
                <a:spcPts val="500"/>
              </a:spcBef>
              <a:spcAft>
                <a:spcPts val="0"/>
              </a:spcAft>
              <a:buClr>
                <a:schemeClr val="dk1"/>
              </a:buClr>
              <a:buSzPts val="1600"/>
              <a:buChar char="•"/>
              <a:defRPr sz="1600"/>
            </a:lvl4pPr>
            <a:lvl5pPr indent="-330200" lvl="4" marL="2286000" algn="l">
              <a:lnSpc>
                <a:spcPct val="100000"/>
              </a:lnSpc>
              <a:spcBef>
                <a:spcPts val="500"/>
              </a:spcBef>
              <a:spcAft>
                <a:spcPts val="0"/>
              </a:spcAft>
              <a:buClr>
                <a:schemeClr val="dk1"/>
              </a:buClr>
              <a:buSzPts val="1600"/>
              <a:buChar char="•"/>
              <a:defRPr sz="1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1" name="Google Shape;41;p35"/>
          <p:cNvSpPr txBox="1"/>
          <p:nvPr>
            <p:ph idx="12" type="sldNum"/>
          </p:nvPr>
        </p:nvSpPr>
        <p:spPr>
          <a:xfrm>
            <a:off x="11738529" y="6457571"/>
            <a:ext cx="453471"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GB"/>
              <a:t>‹#›</a:t>
            </a:fld>
            <a:endParaRPr/>
          </a:p>
        </p:txBody>
      </p:sp>
      <p:sp>
        <p:nvSpPr>
          <p:cNvPr id="42" name="Google Shape;42;p35"/>
          <p:cNvSpPr txBox="1"/>
          <p:nvPr>
            <p:ph type="title"/>
          </p:nvPr>
        </p:nvSpPr>
        <p:spPr>
          <a:xfrm>
            <a:off x="663574" y="675243"/>
            <a:ext cx="9423105"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3" name="Google Shape;43;p35"/>
          <p:cNvSpPr txBox="1"/>
          <p:nvPr>
            <p:ph idx="3" type="body"/>
          </p:nvPr>
        </p:nvSpPr>
        <p:spPr>
          <a:xfrm>
            <a:off x="8465269" y="5750351"/>
            <a:ext cx="3262821" cy="641022"/>
          </a:xfrm>
          <a:prstGeom prst="rect">
            <a:avLst/>
          </a:prstGeom>
          <a:noFill/>
          <a:ln>
            <a:noFill/>
          </a:ln>
        </p:spPr>
        <p:txBody>
          <a:bodyPr anchorCtr="0" anchor="b" bIns="45700" lIns="91425" spcFirstLastPara="1" rIns="91425" wrap="square" tIns="45700">
            <a:normAutofit/>
          </a:bodyPr>
          <a:lstStyle>
            <a:lvl1pPr indent="-228600" lvl="0" marL="457200" algn="r">
              <a:lnSpc>
                <a:spcPct val="100000"/>
              </a:lnSpc>
              <a:spcBef>
                <a:spcPts val="1000"/>
              </a:spcBef>
              <a:spcAft>
                <a:spcPts val="0"/>
              </a:spcAft>
              <a:buClr>
                <a:schemeClr val="dk1"/>
              </a:buClr>
              <a:buSzPts val="1400"/>
              <a:buFont typeface="Open Sans"/>
              <a:buNone/>
              <a:defRPr b="0" i="1" sz="1400">
                <a:solidFill>
                  <a:schemeClr val="dk1"/>
                </a:solidFill>
                <a:latin typeface="Open Sans"/>
                <a:ea typeface="Open Sans"/>
                <a:cs typeface="Open Sans"/>
                <a:sym typeface="Open Sans"/>
              </a:defRPr>
            </a:lvl1pPr>
            <a:lvl2pPr indent="-342900" lvl="1" marL="914400" algn="l">
              <a:lnSpc>
                <a:spcPct val="100000"/>
              </a:lnSpc>
              <a:spcBef>
                <a:spcPts val="500"/>
              </a:spcBef>
              <a:spcAft>
                <a:spcPts val="0"/>
              </a:spcAft>
              <a:buClr>
                <a:schemeClr val="dk1"/>
              </a:buClr>
              <a:buSzPts val="1800"/>
              <a:buChar char="•"/>
              <a:defRPr/>
            </a:lvl2pPr>
            <a:lvl3pPr indent="-342900" lvl="2" marL="1371600" algn="l">
              <a:lnSpc>
                <a:spcPct val="100000"/>
              </a:lnSpc>
              <a:spcBef>
                <a:spcPts val="500"/>
              </a:spcBef>
              <a:spcAft>
                <a:spcPts val="0"/>
              </a:spcAft>
              <a:buClr>
                <a:schemeClr val="dk1"/>
              </a:buClr>
              <a:buSzPts val="1800"/>
              <a:buChar char="•"/>
              <a:defRPr/>
            </a:lvl3pPr>
            <a:lvl4pPr indent="-342900" lvl="3" marL="1828800" algn="l">
              <a:lnSpc>
                <a:spcPct val="100000"/>
              </a:lnSpc>
              <a:spcBef>
                <a:spcPts val="500"/>
              </a:spcBef>
              <a:spcAft>
                <a:spcPts val="0"/>
              </a:spcAft>
              <a:buClr>
                <a:schemeClr val="dk1"/>
              </a:buClr>
              <a:buSzPts val="1800"/>
              <a:buChar char="•"/>
              <a:defRPr/>
            </a:lvl4pPr>
            <a:lvl5pPr indent="-342900" lvl="4" marL="2286000" algn="l">
              <a:lnSpc>
                <a:spcPct val="10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35"/>
          <p:cNvSpPr txBox="1"/>
          <p:nvPr>
            <p:ph idx="4" type="body"/>
          </p:nvPr>
        </p:nvSpPr>
        <p:spPr>
          <a:xfrm>
            <a:off x="663575" y="6127955"/>
            <a:ext cx="2500158" cy="263418"/>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1000"/>
              </a:spcBef>
              <a:spcAft>
                <a:spcPts val="0"/>
              </a:spcAft>
              <a:buClr>
                <a:srgbClr val="1D1C1D"/>
              </a:buClr>
              <a:buSzPts val="1000"/>
              <a:buFont typeface="Open Sans"/>
              <a:buNone/>
              <a:defRPr b="0" i="0" sz="1000">
                <a:solidFill>
                  <a:srgbClr val="1D1C1D"/>
                </a:solidFill>
                <a:latin typeface="Open Sans"/>
                <a:ea typeface="Open Sans"/>
                <a:cs typeface="Open Sans"/>
                <a:sym typeface="Open Sans"/>
              </a:defRPr>
            </a:lvl1pPr>
            <a:lvl2pPr indent="-342900" lvl="1" marL="914400" algn="l">
              <a:lnSpc>
                <a:spcPct val="100000"/>
              </a:lnSpc>
              <a:spcBef>
                <a:spcPts val="500"/>
              </a:spcBef>
              <a:spcAft>
                <a:spcPts val="0"/>
              </a:spcAft>
              <a:buClr>
                <a:schemeClr val="dk1"/>
              </a:buClr>
              <a:buSzPts val="1800"/>
              <a:buChar char="•"/>
              <a:defRPr/>
            </a:lvl2pPr>
            <a:lvl3pPr indent="-342900" lvl="2" marL="1371600" algn="l">
              <a:lnSpc>
                <a:spcPct val="100000"/>
              </a:lnSpc>
              <a:spcBef>
                <a:spcPts val="500"/>
              </a:spcBef>
              <a:spcAft>
                <a:spcPts val="0"/>
              </a:spcAft>
              <a:buClr>
                <a:schemeClr val="dk1"/>
              </a:buClr>
              <a:buSzPts val="1800"/>
              <a:buChar char="•"/>
              <a:defRPr/>
            </a:lvl3pPr>
            <a:lvl4pPr indent="-342900" lvl="3" marL="1828800" algn="l">
              <a:lnSpc>
                <a:spcPct val="100000"/>
              </a:lnSpc>
              <a:spcBef>
                <a:spcPts val="500"/>
              </a:spcBef>
              <a:spcAft>
                <a:spcPts val="0"/>
              </a:spcAft>
              <a:buClr>
                <a:schemeClr val="dk1"/>
              </a:buClr>
              <a:buSzPts val="1800"/>
              <a:buChar char="•"/>
              <a:defRPr/>
            </a:lvl4pPr>
            <a:lvl5pPr indent="-342900" lvl="4" marL="2286000" algn="l">
              <a:lnSpc>
                <a:spcPct val="10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45" name="Shape 45"/>
        <p:cNvGrpSpPr/>
        <p:nvPr/>
      </p:nvGrpSpPr>
      <p:grpSpPr>
        <a:xfrm>
          <a:off x="0" y="0"/>
          <a:ext cx="0" cy="0"/>
          <a:chOff x="0" y="0"/>
          <a:chExt cx="0" cy="0"/>
        </a:xfrm>
      </p:grpSpPr>
      <p:sp>
        <p:nvSpPr>
          <p:cNvPr id="46" name="Google Shape;46;p36"/>
          <p:cNvSpPr txBox="1"/>
          <p:nvPr>
            <p:ph type="title"/>
          </p:nvPr>
        </p:nvSpPr>
        <p:spPr>
          <a:xfrm>
            <a:off x="663575" y="675243"/>
            <a:ext cx="9423105"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36"/>
          <p:cNvSpPr txBox="1"/>
          <p:nvPr>
            <p:ph idx="1" type="body"/>
          </p:nvPr>
        </p:nvSpPr>
        <p:spPr>
          <a:xfrm>
            <a:off x="663575" y="2455273"/>
            <a:ext cx="5157787" cy="455153"/>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2000"/>
              <a:buNone/>
              <a:defRPr b="1" i="0" sz="2000">
                <a:latin typeface="Open Sans SemiBold"/>
                <a:ea typeface="Open Sans SemiBold"/>
                <a:cs typeface="Open Sans SemiBold"/>
                <a:sym typeface="Open Sans SemiBold"/>
              </a:defRPr>
            </a:lvl1pPr>
            <a:lvl2pPr indent="-228600" lvl="1" marL="914400" algn="l">
              <a:lnSpc>
                <a:spcPct val="100000"/>
              </a:lnSpc>
              <a:spcBef>
                <a:spcPts val="500"/>
              </a:spcBef>
              <a:spcAft>
                <a:spcPts val="0"/>
              </a:spcAft>
              <a:buClr>
                <a:schemeClr val="dk1"/>
              </a:buClr>
              <a:buSzPts val="2000"/>
              <a:buNone/>
              <a:defRPr b="1" sz="2000"/>
            </a:lvl2pPr>
            <a:lvl3pPr indent="-228600" lvl="2" marL="1371600" algn="l">
              <a:lnSpc>
                <a:spcPct val="100000"/>
              </a:lnSpc>
              <a:spcBef>
                <a:spcPts val="500"/>
              </a:spcBef>
              <a:spcAft>
                <a:spcPts val="0"/>
              </a:spcAft>
              <a:buClr>
                <a:schemeClr val="dk1"/>
              </a:buClr>
              <a:buSzPts val="1800"/>
              <a:buNone/>
              <a:defRPr b="1" sz="1800"/>
            </a:lvl3pPr>
            <a:lvl4pPr indent="-228600" lvl="3" marL="1828800" algn="l">
              <a:lnSpc>
                <a:spcPct val="100000"/>
              </a:lnSpc>
              <a:spcBef>
                <a:spcPts val="500"/>
              </a:spcBef>
              <a:spcAft>
                <a:spcPts val="0"/>
              </a:spcAft>
              <a:buClr>
                <a:schemeClr val="dk1"/>
              </a:buClr>
              <a:buSzPts val="1600"/>
              <a:buNone/>
              <a:defRPr b="1" sz="1600"/>
            </a:lvl4pPr>
            <a:lvl5pPr indent="-228600" lvl="4" marL="2286000" algn="l">
              <a:lnSpc>
                <a:spcPct val="10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8" name="Google Shape;48;p36"/>
          <p:cNvSpPr txBox="1"/>
          <p:nvPr>
            <p:ph idx="2" type="body"/>
          </p:nvPr>
        </p:nvSpPr>
        <p:spPr>
          <a:xfrm>
            <a:off x="663575" y="2910427"/>
            <a:ext cx="5157787" cy="3160435"/>
          </a:xfrm>
          <a:prstGeom prst="rect">
            <a:avLst/>
          </a:prstGeom>
          <a:noFill/>
          <a:ln>
            <a:noFill/>
          </a:ln>
        </p:spPr>
        <p:txBody>
          <a:bodyPr anchorCtr="0" anchor="t" bIns="45700" lIns="91425" spcFirstLastPara="1" rIns="91425" wrap="square" tIns="45700">
            <a:normAutofit/>
          </a:bodyPr>
          <a:lstStyle>
            <a:lvl1pPr indent="-355600" lvl="0" marL="457200" algn="l">
              <a:lnSpc>
                <a:spcPct val="100000"/>
              </a:lnSpc>
              <a:spcBef>
                <a:spcPts val="1000"/>
              </a:spcBef>
              <a:spcAft>
                <a:spcPts val="0"/>
              </a:spcAft>
              <a:buClr>
                <a:srgbClr val="C00000"/>
              </a:buClr>
              <a:buSzPts val="2000"/>
              <a:buChar char="•"/>
              <a:defRPr b="1" i="0" sz="2000">
                <a:solidFill>
                  <a:srgbClr val="C00000"/>
                </a:solidFill>
                <a:latin typeface="Open Sans SemiBold"/>
                <a:ea typeface="Open Sans SemiBold"/>
                <a:cs typeface="Open Sans SemiBold"/>
                <a:sym typeface="Open Sans SemiBold"/>
              </a:defRPr>
            </a:lvl1pPr>
            <a:lvl2pPr indent="-330200" lvl="1" marL="914400" algn="l">
              <a:lnSpc>
                <a:spcPct val="100000"/>
              </a:lnSpc>
              <a:spcBef>
                <a:spcPts val="500"/>
              </a:spcBef>
              <a:spcAft>
                <a:spcPts val="0"/>
              </a:spcAft>
              <a:buClr>
                <a:schemeClr val="dk1"/>
              </a:buClr>
              <a:buSzPts val="1600"/>
              <a:buChar char="•"/>
              <a:defRPr b="0" i="0" sz="1600">
                <a:latin typeface="Open Sans"/>
                <a:ea typeface="Open Sans"/>
                <a:cs typeface="Open Sans"/>
                <a:sym typeface="Open Sans"/>
              </a:defRPr>
            </a:lvl2pPr>
            <a:lvl3pPr indent="-330200" lvl="2" marL="1371600" algn="l">
              <a:lnSpc>
                <a:spcPct val="100000"/>
              </a:lnSpc>
              <a:spcBef>
                <a:spcPts val="500"/>
              </a:spcBef>
              <a:spcAft>
                <a:spcPts val="0"/>
              </a:spcAft>
              <a:buClr>
                <a:schemeClr val="dk1"/>
              </a:buClr>
              <a:buSzPts val="1600"/>
              <a:buChar char="•"/>
              <a:defRPr sz="1600">
                <a:latin typeface="Open Sans"/>
                <a:ea typeface="Open Sans"/>
                <a:cs typeface="Open Sans"/>
                <a:sym typeface="Open Sans"/>
              </a:defRPr>
            </a:lvl3pPr>
            <a:lvl4pPr indent="-330200" lvl="3" marL="1828800" algn="l">
              <a:lnSpc>
                <a:spcPct val="100000"/>
              </a:lnSpc>
              <a:spcBef>
                <a:spcPts val="500"/>
              </a:spcBef>
              <a:spcAft>
                <a:spcPts val="0"/>
              </a:spcAft>
              <a:buClr>
                <a:schemeClr val="dk1"/>
              </a:buClr>
              <a:buSzPts val="1600"/>
              <a:buChar char="•"/>
              <a:defRPr sz="1600">
                <a:latin typeface="Open Sans"/>
                <a:ea typeface="Open Sans"/>
                <a:cs typeface="Open Sans"/>
                <a:sym typeface="Open Sans"/>
              </a:defRPr>
            </a:lvl4pPr>
            <a:lvl5pPr indent="-330200" lvl="4" marL="2286000" algn="l">
              <a:lnSpc>
                <a:spcPct val="100000"/>
              </a:lnSpc>
              <a:spcBef>
                <a:spcPts val="500"/>
              </a:spcBef>
              <a:spcAft>
                <a:spcPts val="0"/>
              </a:spcAft>
              <a:buClr>
                <a:schemeClr val="dk1"/>
              </a:buClr>
              <a:buSzPts val="1600"/>
              <a:buChar char="•"/>
              <a:defRPr sz="1600">
                <a:latin typeface="Open Sans"/>
                <a:ea typeface="Open Sans"/>
                <a:cs typeface="Open Sans"/>
                <a:sym typeface="Open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9" name="Google Shape;49;p36"/>
          <p:cNvSpPr txBox="1"/>
          <p:nvPr>
            <p:ph idx="3" type="body"/>
          </p:nvPr>
        </p:nvSpPr>
        <p:spPr>
          <a:xfrm>
            <a:off x="6172200" y="2455273"/>
            <a:ext cx="5183188" cy="455154"/>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2000"/>
              <a:buNone/>
              <a:defRPr b="1" sz="2000"/>
            </a:lvl1pPr>
            <a:lvl2pPr indent="-228600" lvl="1" marL="914400" algn="l">
              <a:lnSpc>
                <a:spcPct val="100000"/>
              </a:lnSpc>
              <a:spcBef>
                <a:spcPts val="500"/>
              </a:spcBef>
              <a:spcAft>
                <a:spcPts val="0"/>
              </a:spcAft>
              <a:buClr>
                <a:schemeClr val="dk1"/>
              </a:buClr>
              <a:buSzPts val="2000"/>
              <a:buNone/>
              <a:defRPr b="1" sz="2000"/>
            </a:lvl2pPr>
            <a:lvl3pPr indent="-228600" lvl="2" marL="1371600" algn="l">
              <a:lnSpc>
                <a:spcPct val="100000"/>
              </a:lnSpc>
              <a:spcBef>
                <a:spcPts val="500"/>
              </a:spcBef>
              <a:spcAft>
                <a:spcPts val="0"/>
              </a:spcAft>
              <a:buClr>
                <a:schemeClr val="dk1"/>
              </a:buClr>
              <a:buSzPts val="1800"/>
              <a:buNone/>
              <a:defRPr b="1" sz="1800"/>
            </a:lvl3pPr>
            <a:lvl4pPr indent="-228600" lvl="3" marL="1828800" algn="l">
              <a:lnSpc>
                <a:spcPct val="100000"/>
              </a:lnSpc>
              <a:spcBef>
                <a:spcPts val="500"/>
              </a:spcBef>
              <a:spcAft>
                <a:spcPts val="0"/>
              </a:spcAft>
              <a:buClr>
                <a:schemeClr val="dk1"/>
              </a:buClr>
              <a:buSzPts val="1600"/>
              <a:buNone/>
              <a:defRPr b="1" sz="1600"/>
            </a:lvl4pPr>
            <a:lvl5pPr indent="-228600" lvl="4" marL="2286000" algn="l">
              <a:lnSpc>
                <a:spcPct val="10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0" name="Google Shape;50;p36"/>
          <p:cNvSpPr txBox="1"/>
          <p:nvPr>
            <p:ph idx="4" type="body"/>
          </p:nvPr>
        </p:nvSpPr>
        <p:spPr>
          <a:xfrm>
            <a:off x="6172200" y="2910427"/>
            <a:ext cx="5183188" cy="3160435"/>
          </a:xfrm>
          <a:prstGeom prst="rect">
            <a:avLst/>
          </a:prstGeom>
          <a:noFill/>
          <a:ln>
            <a:noFill/>
          </a:ln>
        </p:spPr>
        <p:txBody>
          <a:bodyPr anchorCtr="0" anchor="t" bIns="45700" lIns="91425" spcFirstLastPara="1" rIns="91425" wrap="square" tIns="45700">
            <a:normAutofit/>
          </a:bodyPr>
          <a:lstStyle>
            <a:lvl1pPr indent="-355600" lvl="0" marL="457200" algn="l">
              <a:lnSpc>
                <a:spcPct val="100000"/>
              </a:lnSpc>
              <a:spcBef>
                <a:spcPts val="1000"/>
              </a:spcBef>
              <a:spcAft>
                <a:spcPts val="0"/>
              </a:spcAft>
              <a:buClr>
                <a:srgbClr val="2E75B5"/>
              </a:buClr>
              <a:buSzPts val="2000"/>
              <a:buChar char="•"/>
              <a:defRPr>
                <a:solidFill>
                  <a:srgbClr val="2E75B5"/>
                </a:solidFill>
              </a:defRPr>
            </a:lvl1pPr>
            <a:lvl2pPr indent="-330200" lvl="1" marL="914400" algn="l">
              <a:lnSpc>
                <a:spcPct val="100000"/>
              </a:lnSpc>
              <a:spcBef>
                <a:spcPts val="500"/>
              </a:spcBef>
              <a:spcAft>
                <a:spcPts val="0"/>
              </a:spcAft>
              <a:buClr>
                <a:schemeClr val="dk1"/>
              </a:buClr>
              <a:buSzPts val="1600"/>
              <a:buChar char="•"/>
              <a:defRPr b="0" i="0" sz="1600">
                <a:latin typeface="Open Sans"/>
                <a:ea typeface="Open Sans"/>
                <a:cs typeface="Open Sans"/>
                <a:sym typeface="Open Sans"/>
              </a:defRPr>
            </a:lvl2pPr>
            <a:lvl3pPr indent="-342900" lvl="2" marL="1371600" algn="l">
              <a:lnSpc>
                <a:spcPct val="100000"/>
              </a:lnSpc>
              <a:spcBef>
                <a:spcPts val="500"/>
              </a:spcBef>
              <a:spcAft>
                <a:spcPts val="0"/>
              </a:spcAft>
              <a:buClr>
                <a:schemeClr val="dk1"/>
              </a:buClr>
              <a:buSzPts val="1800"/>
              <a:buChar char="•"/>
              <a:defRPr/>
            </a:lvl3pPr>
            <a:lvl4pPr indent="-342900" lvl="3" marL="1828800" algn="l">
              <a:lnSpc>
                <a:spcPct val="100000"/>
              </a:lnSpc>
              <a:spcBef>
                <a:spcPts val="500"/>
              </a:spcBef>
              <a:spcAft>
                <a:spcPts val="0"/>
              </a:spcAft>
              <a:buClr>
                <a:schemeClr val="dk1"/>
              </a:buClr>
              <a:buSzPts val="1800"/>
              <a:buChar char="•"/>
              <a:defRPr/>
            </a:lvl4pPr>
            <a:lvl5pPr indent="-342900" lvl="4" marL="2286000" algn="l">
              <a:lnSpc>
                <a:spcPct val="10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1" name="Google Shape;51;p36"/>
          <p:cNvSpPr txBox="1"/>
          <p:nvPr>
            <p:ph idx="12" type="sldNum"/>
          </p:nvPr>
        </p:nvSpPr>
        <p:spPr>
          <a:xfrm>
            <a:off x="11738529" y="6457571"/>
            <a:ext cx="453471"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GB"/>
              <a:t>‹#›</a:t>
            </a:fld>
            <a:endParaRPr/>
          </a:p>
        </p:txBody>
      </p:sp>
      <p:sp>
        <p:nvSpPr>
          <p:cNvPr id="52" name="Google Shape;52;p36"/>
          <p:cNvSpPr txBox="1"/>
          <p:nvPr>
            <p:ph idx="5" type="body"/>
          </p:nvPr>
        </p:nvSpPr>
        <p:spPr>
          <a:xfrm>
            <a:off x="8465269" y="5750351"/>
            <a:ext cx="3262821" cy="641022"/>
          </a:xfrm>
          <a:prstGeom prst="rect">
            <a:avLst/>
          </a:prstGeom>
          <a:noFill/>
          <a:ln>
            <a:noFill/>
          </a:ln>
        </p:spPr>
        <p:txBody>
          <a:bodyPr anchorCtr="0" anchor="b" bIns="45700" lIns="91425" spcFirstLastPara="1" rIns="91425" wrap="square" tIns="45700">
            <a:normAutofit/>
          </a:bodyPr>
          <a:lstStyle>
            <a:lvl1pPr indent="-228600" lvl="0" marL="457200" algn="r">
              <a:lnSpc>
                <a:spcPct val="100000"/>
              </a:lnSpc>
              <a:spcBef>
                <a:spcPts val="1000"/>
              </a:spcBef>
              <a:spcAft>
                <a:spcPts val="0"/>
              </a:spcAft>
              <a:buClr>
                <a:schemeClr val="dk1"/>
              </a:buClr>
              <a:buSzPts val="1400"/>
              <a:buFont typeface="Open Sans"/>
              <a:buNone/>
              <a:defRPr b="0" i="1" sz="1400">
                <a:solidFill>
                  <a:schemeClr val="dk1"/>
                </a:solidFill>
                <a:latin typeface="Open Sans"/>
                <a:ea typeface="Open Sans"/>
                <a:cs typeface="Open Sans"/>
                <a:sym typeface="Open Sans"/>
              </a:defRPr>
            </a:lvl1pPr>
            <a:lvl2pPr indent="-342900" lvl="1" marL="914400" algn="l">
              <a:lnSpc>
                <a:spcPct val="100000"/>
              </a:lnSpc>
              <a:spcBef>
                <a:spcPts val="500"/>
              </a:spcBef>
              <a:spcAft>
                <a:spcPts val="0"/>
              </a:spcAft>
              <a:buClr>
                <a:schemeClr val="dk1"/>
              </a:buClr>
              <a:buSzPts val="1800"/>
              <a:buChar char="•"/>
              <a:defRPr/>
            </a:lvl2pPr>
            <a:lvl3pPr indent="-342900" lvl="2" marL="1371600" algn="l">
              <a:lnSpc>
                <a:spcPct val="100000"/>
              </a:lnSpc>
              <a:spcBef>
                <a:spcPts val="500"/>
              </a:spcBef>
              <a:spcAft>
                <a:spcPts val="0"/>
              </a:spcAft>
              <a:buClr>
                <a:schemeClr val="dk1"/>
              </a:buClr>
              <a:buSzPts val="1800"/>
              <a:buChar char="•"/>
              <a:defRPr/>
            </a:lvl3pPr>
            <a:lvl4pPr indent="-342900" lvl="3" marL="1828800" algn="l">
              <a:lnSpc>
                <a:spcPct val="100000"/>
              </a:lnSpc>
              <a:spcBef>
                <a:spcPts val="500"/>
              </a:spcBef>
              <a:spcAft>
                <a:spcPts val="0"/>
              </a:spcAft>
              <a:buClr>
                <a:schemeClr val="dk1"/>
              </a:buClr>
              <a:buSzPts val="1800"/>
              <a:buChar char="•"/>
              <a:defRPr/>
            </a:lvl4pPr>
            <a:lvl5pPr indent="-342900" lvl="4" marL="2286000" algn="l">
              <a:lnSpc>
                <a:spcPct val="10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3" name="Google Shape;53;p36"/>
          <p:cNvSpPr txBox="1"/>
          <p:nvPr>
            <p:ph idx="6" type="body"/>
          </p:nvPr>
        </p:nvSpPr>
        <p:spPr>
          <a:xfrm>
            <a:off x="663575" y="2016028"/>
            <a:ext cx="4171950" cy="439246"/>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Clr>
                <a:srgbClr val="9CC2E5"/>
              </a:buClr>
              <a:buSzPts val="2000"/>
              <a:buFont typeface="Open Sans SemiBold"/>
              <a:buNone/>
              <a:defRPr b="1" i="0">
                <a:solidFill>
                  <a:srgbClr val="9CC2E5"/>
                </a:solidFill>
                <a:latin typeface="Open Sans SemiBold"/>
                <a:ea typeface="Open Sans SemiBold"/>
                <a:cs typeface="Open Sans SemiBold"/>
                <a:sym typeface="Open Sans SemiBold"/>
              </a:defRPr>
            </a:lvl1pPr>
            <a:lvl2pPr indent="-342900" lvl="1" marL="914400" algn="l">
              <a:lnSpc>
                <a:spcPct val="100000"/>
              </a:lnSpc>
              <a:spcBef>
                <a:spcPts val="500"/>
              </a:spcBef>
              <a:spcAft>
                <a:spcPts val="0"/>
              </a:spcAft>
              <a:buClr>
                <a:schemeClr val="dk1"/>
              </a:buClr>
              <a:buSzPts val="1800"/>
              <a:buChar char="•"/>
              <a:defRPr/>
            </a:lvl2pPr>
            <a:lvl3pPr indent="-342900" lvl="2" marL="1371600" algn="l">
              <a:lnSpc>
                <a:spcPct val="100000"/>
              </a:lnSpc>
              <a:spcBef>
                <a:spcPts val="500"/>
              </a:spcBef>
              <a:spcAft>
                <a:spcPts val="0"/>
              </a:spcAft>
              <a:buClr>
                <a:schemeClr val="dk1"/>
              </a:buClr>
              <a:buSzPts val="1800"/>
              <a:buChar char="•"/>
              <a:defRPr/>
            </a:lvl3pPr>
            <a:lvl4pPr indent="-342900" lvl="3" marL="1828800" algn="l">
              <a:lnSpc>
                <a:spcPct val="100000"/>
              </a:lnSpc>
              <a:spcBef>
                <a:spcPts val="500"/>
              </a:spcBef>
              <a:spcAft>
                <a:spcPts val="0"/>
              </a:spcAft>
              <a:buClr>
                <a:schemeClr val="dk1"/>
              </a:buClr>
              <a:buSzPts val="1800"/>
              <a:buChar char="•"/>
              <a:defRPr/>
            </a:lvl4pPr>
            <a:lvl5pPr indent="-342900" lvl="4" marL="2286000" algn="l">
              <a:lnSpc>
                <a:spcPct val="10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4" name="Google Shape;54;p36"/>
          <p:cNvSpPr txBox="1"/>
          <p:nvPr>
            <p:ph idx="7" type="body"/>
          </p:nvPr>
        </p:nvSpPr>
        <p:spPr>
          <a:xfrm>
            <a:off x="663575" y="6127955"/>
            <a:ext cx="2500158" cy="263418"/>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1000"/>
              </a:spcBef>
              <a:spcAft>
                <a:spcPts val="0"/>
              </a:spcAft>
              <a:buClr>
                <a:srgbClr val="1D1C1D"/>
              </a:buClr>
              <a:buSzPts val="1000"/>
              <a:buFont typeface="Open Sans"/>
              <a:buNone/>
              <a:defRPr b="0" i="0" sz="1000">
                <a:solidFill>
                  <a:srgbClr val="1D1C1D"/>
                </a:solidFill>
                <a:latin typeface="Open Sans"/>
                <a:ea typeface="Open Sans"/>
                <a:cs typeface="Open Sans"/>
                <a:sym typeface="Open Sans"/>
              </a:defRPr>
            </a:lvl1pPr>
            <a:lvl2pPr indent="-342900" lvl="1" marL="914400" algn="l">
              <a:lnSpc>
                <a:spcPct val="100000"/>
              </a:lnSpc>
              <a:spcBef>
                <a:spcPts val="500"/>
              </a:spcBef>
              <a:spcAft>
                <a:spcPts val="0"/>
              </a:spcAft>
              <a:buClr>
                <a:schemeClr val="dk1"/>
              </a:buClr>
              <a:buSzPts val="1800"/>
              <a:buChar char="•"/>
              <a:defRPr/>
            </a:lvl2pPr>
            <a:lvl3pPr indent="-342900" lvl="2" marL="1371600" algn="l">
              <a:lnSpc>
                <a:spcPct val="100000"/>
              </a:lnSpc>
              <a:spcBef>
                <a:spcPts val="500"/>
              </a:spcBef>
              <a:spcAft>
                <a:spcPts val="0"/>
              </a:spcAft>
              <a:buClr>
                <a:schemeClr val="dk1"/>
              </a:buClr>
              <a:buSzPts val="1800"/>
              <a:buChar char="•"/>
              <a:defRPr/>
            </a:lvl3pPr>
            <a:lvl4pPr indent="-342900" lvl="3" marL="1828800" algn="l">
              <a:lnSpc>
                <a:spcPct val="100000"/>
              </a:lnSpc>
              <a:spcBef>
                <a:spcPts val="500"/>
              </a:spcBef>
              <a:spcAft>
                <a:spcPts val="0"/>
              </a:spcAft>
              <a:buClr>
                <a:schemeClr val="dk1"/>
              </a:buClr>
              <a:buSzPts val="1800"/>
              <a:buChar char="•"/>
              <a:defRPr/>
            </a:lvl4pPr>
            <a:lvl5pPr indent="-342900" lvl="4" marL="2286000" algn="l">
              <a:lnSpc>
                <a:spcPct val="10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mparison">
  <p:cSld name="1_Comparison">
    <p:spTree>
      <p:nvGrpSpPr>
        <p:cNvPr id="55" name="Shape 55"/>
        <p:cNvGrpSpPr/>
        <p:nvPr/>
      </p:nvGrpSpPr>
      <p:grpSpPr>
        <a:xfrm>
          <a:off x="0" y="0"/>
          <a:ext cx="0" cy="0"/>
          <a:chOff x="0" y="0"/>
          <a:chExt cx="0" cy="0"/>
        </a:xfrm>
      </p:grpSpPr>
      <p:sp>
        <p:nvSpPr>
          <p:cNvPr id="56" name="Google Shape;56;p37"/>
          <p:cNvSpPr txBox="1"/>
          <p:nvPr>
            <p:ph type="title"/>
          </p:nvPr>
        </p:nvSpPr>
        <p:spPr>
          <a:xfrm>
            <a:off x="663575" y="675243"/>
            <a:ext cx="9423105"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7" name="Google Shape;57;p37"/>
          <p:cNvSpPr txBox="1"/>
          <p:nvPr>
            <p:ph idx="1" type="body"/>
          </p:nvPr>
        </p:nvSpPr>
        <p:spPr>
          <a:xfrm>
            <a:off x="663575" y="2455273"/>
            <a:ext cx="10626096" cy="455153"/>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1000"/>
              </a:spcBef>
              <a:spcAft>
                <a:spcPts val="0"/>
              </a:spcAft>
              <a:buClr>
                <a:schemeClr val="dk1"/>
              </a:buClr>
              <a:buSzPts val="2000"/>
              <a:buNone/>
              <a:defRPr b="1" i="0" sz="2000">
                <a:latin typeface="Open Sans SemiBold"/>
                <a:ea typeface="Open Sans SemiBold"/>
                <a:cs typeface="Open Sans SemiBold"/>
                <a:sym typeface="Open Sans SemiBold"/>
              </a:defRPr>
            </a:lvl1pPr>
            <a:lvl2pPr indent="-228600" lvl="1" marL="914400" algn="l">
              <a:lnSpc>
                <a:spcPct val="100000"/>
              </a:lnSpc>
              <a:spcBef>
                <a:spcPts val="500"/>
              </a:spcBef>
              <a:spcAft>
                <a:spcPts val="0"/>
              </a:spcAft>
              <a:buClr>
                <a:schemeClr val="dk1"/>
              </a:buClr>
              <a:buSzPts val="2000"/>
              <a:buNone/>
              <a:defRPr b="1" sz="2000"/>
            </a:lvl2pPr>
            <a:lvl3pPr indent="-228600" lvl="2" marL="1371600" algn="l">
              <a:lnSpc>
                <a:spcPct val="100000"/>
              </a:lnSpc>
              <a:spcBef>
                <a:spcPts val="500"/>
              </a:spcBef>
              <a:spcAft>
                <a:spcPts val="0"/>
              </a:spcAft>
              <a:buClr>
                <a:schemeClr val="dk1"/>
              </a:buClr>
              <a:buSzPts val="1800"/>
              <a:buNone/>
              <a:defRPr b="1" sz="1800"/>
            </a:lvl3pPr>
            <a:lvl4pPr indent="-228600" lvl="3" marL="1828800" algn="l">
              <a:lnSpc>
                <a:spcPct val="100000"/>
              </a:lnSpc>
              <a:spcBef>
                <a:spcPts val="500"/>
              </a:spcBef>
              <a:spcAft>
                <a:spcPts val="0"/>
              </a:spcAft>
              <a:buClr>
                <a:schemeClr val="dk1"/>
              </a:buClr>
              <a:buSzPts val="1600"/>
              <a:buNone/>
              <a:defRPr b="1" sz="1600"/>
            </a:lvl4pPr>
            <a:lvl5pPr indent="-228600" lvl="4" marL="2286000" algn="l">
              <a:lnSpc>
                <a:spcPct val="10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58" name="Google Shape;58;p37"/>
          <p:cNvSpPr txBox="1"/>
          <p:nvPr>
            <p:ph idx="2" type="body"/>
          </p:nvPr>
        </p:nvSpPr>
        <p:spPr>
          <a:xfrm>
            <a:off x="663575" y="2910427"/>
            <a:ext cx="10626096" cy="3160435"/>
          </a:xfrm>
          <a:prstGeom prst="rect">
            <a:avLst/>
          </a:prstGeom>
          <a:noFill/>
          <a:ln>
            <a:noFill/>
          </a:ln>
        </p:spPr>
        <p:txBody>
          <a:bodyPr anchorCtr="0" anchor="t" bIns="45700" lIns="91425" spcFirstLastPara="1" rIns="91425" wrap="square" tIns="45700">
            <a:normAutofit/>
          </a:bodyPr>
          <a:lstStyle>
            <a:lvl1pPr indent="-355600" lvl="0" marL="457200" algn="l">
              <a:lnSpc>
                <a:spcPct val="100000"/>
              </a:lnSpc>
              <a:spcBef>
                <a:spcPts val="1000"/>
              </a:spcBef>
              <a:spcAft>
                <a:spcPts val="0"/>
              </a:spcAft>
              <a:buClr>
                <a:srgbClr val="2E75B5"/>
              </a:buClr>
              <a:buSzPts val="2000"/>
              <a:buChar char="•"/>
              <a:defRPr b="1" i="0" sz="2000">
                <a:solidFill>
                  <a:srgbClr val="2E75B5"/>
                </a:solidFill>
                <a:latin typeface="Open Sans SemiBold"/>
                <a:ea typeface="Open Sans SemiBold"/>
                <a:cs typeface="Open Sans SemiBold"/>
                <a:sym typeface="Open Sans SemiBold"/>
              </a:defRPr>
            </a:lvl1pPr>
            <a:lvl2pPr indent="-330200" lvl="1" marL="914400" algn="l">
              <a:lnSpc>
                <a:spcPct val="100000"/>
              </a:lnSpc>
              <a:spcBef>
                <a:spcPts val="500"/>
              </a:spcBef>
              <a:spcAft>
                <a:spcPts val="0"/>
              </a:spcAft>
              <a:buClr>
                <a:schemeClr val="dk1"/>
              </a:buClr>
              <a:buSzPts val="1600"/>
              <a:buChar char="•"/>
              <a:defRPr b="0" i="0" sz="1600">
                <a:latin typeface="Open Sans"/>
                <a:ea typeface="Open Sans"/>
                <a:cs typeface="Open Sans"/>
                <a:sym typeface="Open Sans"/>
              </a:defRPr>
            </a:lvl2pPr>
            <a:lvl3pPr indent="-330200" lvl="2" marL="1371600" algn="l">
              <a:lnSpc>
                <a:spcPct val="100000"/>
              </a:lnSpc>
              <a:spcBef>
                <a:spcPts val="500"/>
              </a:spcBef>
              <a:spcAft>
                <a:spcPts val="0"/>
              </a:spcAft>
              <a:buClr>
                <a:schemeClr val="dk1"/>
              </a:buClr>
              <a:buSzPts val="1600"/>
              <a:buChar char="•"/>
              <a:defRPr>
                <a:latin typeface="Open Sans"/>
                <a:ea typeface="Open Sans"/>
                <a:cs typeface="Open Sans"/>
                <a:sym typeface="Open Sans"/>
              </a:defRPr>
            </a:lvl3pPr>
            <a:lvl4pPr indent="-330200" lvl="3" marL="1828800" algn="l">
              <a:lnSpc>
                <a:spcPct val="100000"/>
              </a:lnSpc>
              <a:spcBef>
                <a:spcPts val="500"/>
              </a:spcBef>
              <a:spcAft>
                <a:spcPts val="0"/>
              </a:spcAft>
              <a:buClr>
                <a:schemeClr val="dk1"/>
              </a:buClr>
              <a:buSzPts val="1600"/>
              <a:buChar char="•"/>
              <a:defRPr>
                <a:latin typeface="Open Sans"/>
                <a:ea typeface="Open Sans"/>
                <a:cs typeface="Open Sans"/>
                <a:sym typeface="Open Sans"/>
              </a:defRPr>
            </a:lvl4pPr>
            <a:lvl5pPr indent="-330200" lvl="4" marL="2286000" algn="l">
              <a:lnSpc>
                <a:spcPct val="100000"/>
              </a:lnSpc>
              <a:spcBef>
                <a:spcPts val="500"/>
              </a:spcBef>
              <a:spcAft>
                <a:spcPts val="0"/>
              </a:spcAft>
              <a:buClr>
                <a:schemeClr val="dk1"/>
              </a:buClr>
              <a:buSzPts val="1600"/>
              <a:buChar char="•"/>
              <a:defRPr>
                <a:latin typeface="Open Sans"/>
                <a:ea typeface="Open Sans"/>
                <a:cs typeface="Open Sans"/>
                <a:sym typeface="Open Sans"/>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59" name="Google Shape;59;p37"/>
          <p:cNvSpPr txBox="1"/>
          <p:nvPr>
            <p:ph idx="12" type="sldNum"/>
          </p:nvPr>
        </p:nvSpPr>
        <p:spPr>
          <a:xfrm>
            <a:off x="11738529" y="6457571"/>
            <a:ext cx="453471"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GB"/>
              <a:t>‹#›</a:t>
            </a:fld>
            <a:endParaRPr/>
          </a:p>
        </p:txBody>
      </p:sp>
      <p:sp>
        <p:nvSpPr>
          <p:cNvPr id="60" name="Google Shape;60;p37"/>
          <p:cNvSpPr txBox="1"/>
          <p:nvPr>
            <p:ph idx="3" type="body"/>
          </p:nvPr>
        </p:nvSpPr>
        <p:spPr>
          <a:xfrm>
            <a:off x="8465269" y="5750351"/>
            <a:ext cx="3262821" cy="641022"/>
          </a:xfrm>
          <a:prstGeom prst="rect">
            <a:avLst/>
          </a:prstGeom>
          <a:noFill/>
          <a:ln>
            <a:noFill/>
          </a:ln>
        </p:spPr>
        <p:txBody>
          <a:bodyPr anchorCtr="0" anchor="b" bIns="45700" lIns="91425" spcFirstLastPara="1" rIns="91425" wrap="square" tIns="45700">
            <a:normAutofit/>
          </a:bodyPr>
          <a:lstStyle>
            <a:lvl1pPr indent="-228600" lvl="0" marL="457200" algn="r">
              <a:lnSpc>
                <a:spcPct val="100000"/>
              </a:lnSpc>
              <a:spcBef>
                <a:spcPts val="1000"/>
              </a:spcBef>
              <a:spcAft>
                <a:spcPts val="0"/>
              </a:spcAft>
              <a:buClr>
                <a:schemeClr val="dk1"/>
              </a:buClr>
              <a:buSzPts val="1400"/>
              <a:buFont typeface="Open Sans"/>
              <a:buNone/>
              <a:defRPr b="0" i="1" sz="1400">
                <a:solidFill>
                  <a:schemeClr val="dk1"/>
                </a:solidFill>
                <a:latin typeface="Open Sans"/>
                <a:ea typeface="Open Sans"/>
                <a:cs typeface="Open Sans"/>
                <a:sym typeface="Open Sans"/>
              </a:defRPr>
            </a:lvl1pPr>
            <a:lvl2pPr indent="-342900" lvl="1" marL="914400" algn="l">
              <a:lnSpc>
                <a:spcPct val="100000"/>
              </a:lnSpc>
              <a:spcBef>
                <a:spcPts val="500"/>
              </a:spcBef>
              <a:spcAft>
                <a:spcPts val="0"/>
              </a:spcAft>
              <a:buClr>
                <a:schemeClr val="dk1"/>
              </a:buClr>
              <a:buSzPts val="1800"/>
              <a:buChar char="•"/>
              <a:defRPr/>
            </a:lvl2pPr>
            <a:lvl3pPr indent="-342900" lvl="2" marL="1371600" algn="l">
              <a:lnSpc>
                <a:spcPct val="100000"/>
              </a:lnSpc>
              <a:spcBef>
                <a:spcPts val="500"/>
              </a:spcBef>
              <a:spcAft>
                <a:spcPts val="0"/>
              </a:spcAft>
              <a:buClr>
                <a:schemeClr val="dk1"/>
              </a:buClr>
              <a:buSzPts val="1800"/>
              <a:buChar char="•"/>
              <a:defRPr/>
            </a:lvl3pPr>
            <a:lvl4pPr indent="-342900" lvl="3" marL="1828800" algn="l">
              <a:lnSpc>
                <a:spcPct val="100000"/>
              </a:lnSpc>
              <a:spcBef>
                <a:spcPts val="500"/>
              </a:spcBef>
              <a:spcAft>
                <a:spcPts val="0"/>
              </a:spcAft>
              <a:buClr>
                <a:schemeClr val="dk1"/>
              </a:buClr>
              <a:buSzPts val="1800"/>
              <a:buChar char="•"/>
              <a:defRPr/>
            </a:lvl4pPr>
            <a:lvl5pPr indent="-342900" lvl="4" marL="2286000" algn="l">
              <a:lnSpc>
                <a:spcPct val="10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1" name="Google Shape;61;p37"/>
          <p:cNvSpPr txBox="1"/>
          <p:nvPr>
            <p:ph idx="4" type="body"/>
          </p:nvPr>
        </p:nvSpPr>
        <p:spPr>
          <a:xfrm>
            <a:off x="663575" y="2016028"/>
            <a:ext cx="4171950" cy="439246"/>
          </a:xfrm>
          <a:prstGeom prst="rect">
            <a:avLst/>
          </a:prstGeom>
          <a:noFill/>
          <a:ln>
            <a:noFill/>
          </a:ln>
        </p:spPr>
        <p:txBody>
          <a:bodyPr anchorCtr="0" anchor="ctr" bIns="45700" lIns="91425" spcFirstLastPara="1" rIns="91425" wrap="square" tIns="45700">
            <a:normAutofit/>
          </a:bodyPr>
          <a:lstStyle>
            <a:lvl1pPr indent="-228600" lvl="0" marL="457200" algn="l">
              <a:lnSpc>
                <a:spcPct val="100000"/>
              </a:lnSpc>
              <a:spcBef>
                <a:spcPts val="1000"/>
              </a:spcBef>
              <a:spcAft>
                <a:spcPts val="0"/>
              </a:spcAft>
              <a:buClr>
                <a:srgbClr val="9CC2E5"/>
              </a:buClr>
              <a:buSzPts val="2000"/>
              <a:buFont typeface="Open Sans SemiBold"/>
              <a:buNone/>
              <a:defRPr b="1" i="0">
                <a:solidFill>
                  <a:srgbClr val="9CC2E5"/>
                </a:solidFill>
                <a:latin typeface="Open Sans SemiBold"/>
                <a:ea typeface="Open Sans SemiBold"/>
                <a:cs typeface="Open Sans SemiBold"/>
                <a:sym typeface="Open Sans SemiBold"/>
              </a:defRPr>
            </a:lvl1pPr>
            <a:lvl2pPr indent="-342900" lvl="1" marL="914400" algn="l">
              <a:lnSpc>
                <a:spcPct val="100000"/>
              </a:lnSpc>
              <a:spcBef>
                <a:spcPts val="500"/>
              </a:spcBef>
              <a:spcAft>
                <a:spcPts val="0"/>
              </a:spcAft>
              <a:buClr>
                <a:schemeClr val="dk1"/>
              </a:buClr>
              <a:buSzPts val="1800"/>
              <a:buChar char="•"/>
              <a:defRPr/>
            </a:lvl2pPr>
            <a:lvl3pPr indent="-342900" lvl="2" marL="1371600" algn="l">
              <a:lnSpc>
                <a:spcPct val="100000"/>
              </a:lnSpc>
              <a:spcBef>
                <a:spcPts val="500"/>
              </a:spcBef>
              <a:spcAft>
                <a:spcPts val="0"/>
              </a:spcAft>
              <a:buClr>
                <a:schemeClr val="dk1"/>
              </a:buClr>
              <a:buSzPts val="1800"/>
              <a:buChar char="•"/>
              <a:defRPr/>
            </a:lvl3pPr>
            <a:lvl4pPr indent="-342900" lvl="3" marL="1828800" algn="l">
              <a:lnSpc>
                <a:spcPct val="100000"/>
              </a:lnSpc>
              <a:spcBef>
                <a:spcPts val="500"/>
              </a:spcBef>
              <a:spcAft>
                <a:spcPts val="0"/>
              </a:spcAft>
              <a:buClr>
                <a:schemeClr val="dk1"/>
              </a:buClr>
              <a:buSzPts val="1800"/>
              <a:buChar char="•"/>
              <a:defRPr/>
            </a:lvl4pPr>
            <a:lvl5pPr indent="-342900" lvl="4" marL="2286000" algn="l">
              <a:lnSpc>
                <a:spcPct val="10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2" name="Google Shape;62;p37"/>
          <p:cNvSpPr txBox="1"/>
          <p:nvPr>
            <p:ph idx="5" type="body"/>
          </p:nvPr>
        </p:nvSpPr>
        <p:spPr>
          <a:xfrm>
            <a:off x="663575" y="6127955"/>
            <a:ext cx="2500158" cy="263418"/>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1000"/>
              </a:spcBef>
              <a:spcAft>
                <a:spcPts val="0"/>
              </a:spcAft>
              <a:buClr>
                <a:srgbClr val="1D1C1D"/>
              </a:buClr>
              <a:buSzPts val="1000"/>
              <a:buFont typeface="Open Sans"/>
              <a:buNone/>
              <a:defRPr b="0" i="0" sz="1000">
                <a:solidFill>
                  <a:srgbClr val="1D1C1D"/>
                </a:solidFill>
                <a:latin typeface="Open Sans"/>
                <a:ea typeface="Open Sans"/>
                <a:cs typeface="Open Sans"/>
                <a:sym typeface="Open Sans"/>
              </a:defRPr>
            </a:lvl1pPr>
            <a:lvl2pPr indent="-342900" lvl="1" marL="914400" algn="l">
              <a:lnSpc>
                <a:spcPct val="100000"/>
              </a:lnSpc>
              <a:spcBef>
                <a:spcPts val="500"/>
              </a:spcBef>
              <a:spcAft>
                <a:spcPts val="0"/>
              </a:spcAft>
              <a:buClr>
                <a:schemeClr val="dk1"/>
              </a:buClr>
              <a:buSzPts val="1800"/>
              <a:buChar char="•"/>
              <a:defRPr/>
            </a:lvl2pPr>
            <a:lvl3pPr indent="-342900" lvl="2" marL="1371600" algn="l">
              <a:lnSpc>
                <a:spcPct val="100000"/>
              </a:lnSpc>
              <a:spcBef>
                <a:spcPts val="500"/>
              </a:spcBef>
              <a:spcAft>
                <a:spcPts val="0"/>
              </a:spcAft>
              <a:buClr>
                <a:schemeClr val="dk1"/>
              </a:buClr>
              <a:buSzPts val="1800"/>
              <a:buChar char="•"/>
              <a:defRPr/>
            </a:lvl3pPr>
            <a:lvl4pPr indent="-342900" lvl="3" marL="1828800" algn="l">
              <a:lnSpc>
                <a:spcPct val="100000"/>
              </a:lnSpc>
              <a:spcBef>
                <a:spcPts val="500"/>
              </a:spcBef>
              <a:spcAft>
                <a:spcPts val="0"/>
              </a:spcAft>
              <a:buClr>
                <a:schemeClr val="dk1"/>
              </a:buClr>
              <a:buSzPts val="1800"/>
              <a:buChar char="•"/>
              <a:defRPr/>
            </a:lvl4pPr>
            <a:lvl5pPr indent="-342900" lvl="4" marL="2286000" algn="l">
              <a:lnSpc>
                <a:spcPct val="10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p:cSld name="Custom Layout">
    <p:spTree>
      <p:nvGrpSpPr>
        <p:cNvPr id="63" name="Shape 63"/>
        <p:cNvGrpSpPr/>
        <p:nvPr/>
      </p:nvGrpSpPr>
      <p:grpSpPr>
        <a:xfrm>
          <a:off x="0" y="0"/>
          <a:ext cx="0" cy="0"/>
          <a:chOff x="0" y="0"/>
          <a:chExt cx="0" cy="0"/>
        </a:xfrm>
      </p:grpSpPr>
      <p:pic>
        <p:nvPicPr>
          <p:cNvPr descr="Graphical user interface, sunburst chart&#10;&#10;Description automatically generated" id="64" name="Google Shape;64;p38"/>
          <p:cNvPicPr preferRelativeResize="0"/>
          <p:nvPr/>
        </p:nvPicPr>
        <p:blipFill rotWithShape="1">
          <a:blip r:embed="rId2">
            <a:alphaModFix/>
          </a:blip>
          <a:srcRect b="0" l="0" r="0" t="0"/>
          <a:stretch/>
        </p:blipFill>
        <p:spPr>
          <a:xfrm>
            <a:off x="0" y="0"/>
            <a:ext cx="12192000" cy="6858000"/>
          </a:xfrm>
          <a:prstGeom prst="rect">
            <a:avLst/>
          </a:prstGeom>
          <a:noFill/>
          <a:ln>
            <a:noFill/>
          </a:ln>
        </p:spPr>
      </p:pic>
      <p:sp>
        <p:nvSpPr>
          <p:cNvPr id="65" name="Google Shape;65;p38"/>
          <p:cNvSpPr txBox="1"/>
          <p:nvPr>
            <p:ph type="title"/>
          </p:nvPr>
        </p:nvSpPr>
        <p:spPr>
          <a:xfrm>
            <a:off x="663880" y="681037"/>
            <a:ext cx="9601910" cy="1325563"/>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6" name="Google Shape;66;p38"/>
          <p:cNvSpPr txBox="1"/>
          <p:nvPr>
            <p:ph idx="12" type="sldNum"/>
          </p:nvPr>
        </p:nvSpPr>
        <p:spPr>
          <a:xfrm>
            <a:off x="11738529" y="6457571"/>
            <a:ext cx="453471"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a:lvl1pPr>
            <a:lvl2pPr indent="0" lvl="1" marL="0" algn="ctr">
              <a:spcBef>
                <a:spcPts val="0"/>
              </a:spcBef>
              <a:buNone/>
              <a:defRPr/>
            </a:lvl2pPr>
            <a:lvl3pPr indent="0" lvl="2" marL="0" algn="ctr">
              <a:spcBef>
                <a:spcPts val="0"/>
              </a:spcBef>
              <a:buNone/>
              <a:defRPr/>
            </a:lvl3pPr>
            <a:lvl4pPr indent="0" lvl="3" marL="0" algn="ctr">
              <a:spcBef>
                <a:spcPts val="0"/>
              </a:spcBef>
              <a:buNone/>
              <a:defRPr/>
            </a:lvl4pPr>
            <a:lvl5pPr indent="0" lvl="4" marL="0" algn="ctr">
              <a:spcBef>
                <a:spcPts val="0"/>
              </a:spcBef>
              <a:buNone/>
              <a:defRPr/>
            </a:lvl5pPr>
            <a:lvl6pPr indent="0" lvl="5" marL="0" algn="ctr">
              <a:spcBef>
                <a:spcPts val="0"/>
              </a:spcBef>
              <a:buNone/>
              <a:defRPr/>
            </a:lvl6pPr>
            <a:lvl7pPr indent="0" lvl="6" marL="0" algn="ctr">
              <a:spcBef>
                <a:spcPts val="0"/>
              </a:spcBef>
              <a:buNone/>
              <a:defRPr/>
            </a:lvl7pPr>
            <a:lvl8pPr indent="0" lvl="7" marL="0" algn="ctr">
              <a:spcBef>
                <a:spcPts val="0"/>
              </a:spcBef>
              <a:buNone/>
              <a:defRPr/>
            </a:lvl8pPr>
            <a:lvl9pPr indent="0" lvl="8" marL="0" algn="ctr">
              <a:spcBef>
                <a:spcPts val="0"/>
              </a:spcBef>
              <a:buNone/>
              <a:defRPr/>
            </a:lvl9pPr>
          </a:lstStyle>
          <a:p>
            <a:pPr indent="0" lvl="0" marL="0" rtl="0" algn="ctr">
              <a:spcBef>
                <a:spcPts val="0"/>
              </a:spcBef>
              <a:spcAft>
                <a:spcPts val="0"/>
              </a:spcAft>
              <a:buNone/>
            </a:pPr>
            <a:fld id="{00000000-1234-1234-1234-123412341234}" type="slidenum">
              <a:rPr lang="en-GB"/>
              <a:t>‹#›</a:t>
            </a:fld>
            <a:endParaRPr/>
          </a:p>
        </p:txBody>
      </p:sp>
      <p:sp>
        <p:nvSpPr>
          <p:cNvPr id="67" name="Google Shape;67;p38"/>
          <p:cNvSpPr txBox="1"/>
          <p:nvPr>
            <p:ph idx="1" type="body"/>
          </p:nvPr>
        </p:nvSpPr>
        <p:spPr>
          <a:xfrm>
            <a:off x="663575" y="2082799"/>
            <a:ext cx="5432425" cy="4006915"/>
          </a:xfrm>
          <a:prstGeom prst="rect">
            <a:avLst/>
          </a:prstGeom>
          <a:noFill/>
          <a:ln>
            <a:noFill/>
          </a:ln>
        </p:spPr>
        <p:txBody>
          <a:bodyPr anchorCtr="0" anchor="t" bIns="45700" lIns="91425" spcFirstLastPara="1" rIns="91425" wrap="square" tIns="45700">
            <a:normAutofit/>
          </a:bodyPr>
          <a:lstStyle>
            <a:lvl1pPr indent="-330200" lvl="0" marL="457200" algn="l">
              <a:lnSpc>
                <a:spcPct val="100000"/>
              </a:lnSpc>
              <a:spcBef>
                <a:spcPts val="1000"/>
              </a:spcBef>
              <a:spcAft>
                <a:spcPts val="0"/>
              </a:spcAft>
              <a:buClr>
                <a:schemeClr val="dk1"/>
              </a:buClr>
              <a:buSzPts val="1600"/>
              <a:buFont typeface="Calibri"/>
              <a:buAutoNum type="arabicPeriod"/>
              <a:defRPr b="0" i="0" sz="1600">
                <a:latin typeface="Open Sans"/>
                <a:ea typeface="Open Sans"/>
                <a:cs typeface="Open Sans"/>
                <a:sym typeface="Open Sans"/>
              </a:defRPr>
            </a:lvl1pPr>
            <a:lvl2pPr indent="-330200" lvl="1" marL="914400" algn="l">
              <a:lnSpc>
                <a:spcPct val="100000"/>
              </a:lnSpc>
              <a:spcBef>
                <a:spcPts val="500"/>
              </a:spcBef>
              <a:spcAft>
                <a:spcPts val="0"/>
              </a:spcAft>
              <a:buClr>
                <a:schemeClr val="dk1"/>
              </a:buClr>
              <a:buSzPts val="1600"/>
              <a:buFont typeface="Calibri"/>
              <a:buAutoNum type="arabicPeriod"/>
              <a:defRPr/>
            </a:lvl2pPr>
            <a:lvl3pPr indent="-342900" lvl="2" marL="1371600" algn="l">
              <a:lnSpc>
                <a:spcPct val="100000"/>
              </a:lnSpc>
              <a:spcBef>
                <a:spcPts val="500"/>
              </a:spcBef>
              <a:spcAft>
                <a:spcPts val="0"/>
              </a:spcAft>
              <a:buClr>
                <a:schemeClr val="dk1"/>
              </a:buClr>
              <a:buSzPts val="1800"/>
              <a:buChar char="•"/>
              <a:defRPr/>
            </a:lvl3pPr>
            <a:lvl4pPr indent="-342900" lvl="3" marL="1828800" algn="l">
              <a:lnSpc>
                <a:spcPct val="100000"/>
              </a:lnSpc>
              <a:spcBef>
                <a:spcPts val="500"/>
              </a:spcBef>
              <a:spcAft>
                <a:spcPts val="0"/>
              </a:spcAft>
              <a:buClr>
                <a:schemeClr val="dk1"/>
              </a:buClr>
              <a:buSzPts val="1800"/>
              <a:buChar char="•"/>
              <a:defRPr/>
            </a:lvl4pPr>
            <a:lvl5pPr indent="-342900" lvl="4" marL="2286000" algn="l">
              <a:lnSpc>
                <a:spcPct val="10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theme" Target="../theme/theme1.xml"/><Relationship Id="rId12" Type="http://schemas.openxmlformats.org/officeDocument/2006/relationships/slideLayout" Target="../slideLayouts/slideLayout11.xml"/><Relationship Id="rId1" Type="http://schemas.openxmlformats.org/officeDocument/2006/relationships/image" Target="../media/image29.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pic>
        <p:nvPicPr>
          <p:cNvPr descr="Graphical user interface, text&#10;&#10;Description automatically generated" id="10" name="Google Shape;10;p29"/>
          <p:cNvPicPr preferRelativeResize="0"/>
          <p:nvPr/>
        </p:nvPicPr>
        <p:blipFill rotWithShape="1">
          <a:blip r:embed="rId1">
            <a:alphaModFix/>
          </a:blip>
          <a:srcRect b="0" l="0" r="0" t="0"/>
          <a:stretch/>
        </p:blipFill>
        <p:spPr>
          <a:xfrm>
            <a:off x="0" y="0"/>
            <a:ext cx="12192000" cy="6858000"/>
          </a:xfrm>
          <a:prstGeom prst="rect">
            <a:avLst/>
          </a:prstGeom>
          <a:noFill/>
          <a:ln>
            <a:noFill/>
          </a:ln>
        </p:spPr>
      </p:pic>
      <p:sp>
        <p:nvSpPr>
          <p:cNvPr id="11" name="Google Shape;11;p29"/>
          <p:cNvSpPr txBox="1"/>
          <p:nvPr>
            <p:ph type="title"/>
          </p:nvPr>
        </p:nvSpPr>
        <p:spPr>
          <a:xfrm>
            <a:off x="663880" y="681037"/>
            <a:ext cx="10689920" cy="1325563"/>
          </a:xfrm>
          <a:prstGeom prst="rect">
            <a:avLst/>
          </a:prstGeom>
          <a:noFill/>
          <a:ln>
            <a:noFill/>
          </a:ln>
        </p:spPr>
        <p:txBody>
          <a:bodyPr anchorCtr="0" anchor="b"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Open Sans"/>
              <a:buNone/>
              <a:defRPr b="0" i="0" sz="4400" u="none" cap="none" strike="noStrike">
                <a:solidFill>
                  <a:schemeClr val="dk1"/>
                </a:solidFill>
                <a:latin typeface="Open Sans"/>
                <a:ea typeface="Open Sans"/>
                <a:cs typeface="Open Sans"/>
                <a:sym typeface="Open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2" name="Google Shape;12;p29"/>
          <p:cNvSpPr txBox="1"/>
          <p:nvPr>
            <p:ph idx="1" type="body"/>
          </p:nvPr>
        </p:nvSpPr>
        <p:spPr>
          <a:xfrm>
            <a:off x="663880" y="2558970"/>
            <a:ext cx="10689920" cy="3721689"/>
          </a:xfrm>
          <a:prstGeom prst="rect">
            <a:avLst/>
          </a:prstGeom>
          <a:noFill/>
          <a:ln>
            <a:noFill/>
          </a:ln>
        </p:spPr>
        <p:txBody>
          <a:bodyPr anchorCtr="0" anchor="t" bIns="45700" lIns="91425" spcFirstLastPara="1" rIns="91425" wrap="square" tIns="45700">
            <a:normAutofit/>
          </a:bodyPr>
          <a:lstStyle>
            <a:lvl1pPr indent="-355600" lvl="0" marL="457200" marR="0" rtl="0" algn="l">
              <a:lnSpc>
                <a:spcPct val="100000"/>
              </a:lnSpc>
              <a:spcBef>
                <a:spcPts val="1000"/>
              </a:spcBef>
              <a:spcAft>
                <a:spcPts val="0"/>
              </a:spcAft>
              <a:buClr>
                <a:schemeClr val="dk1"/>
              </a:buClr>
              <a:buSzPts val="2000"/>
              <a:buFont typeface="Arial"/>
              <a:buChar char="•"/>
              <a:defRPr b="1" i="0" sz="2000" u="none" cap="none" strike="noStrike">
                <a:solidFill>
                  <a:schemeClr val="dk1"/>
                </a:solidFill>
                <a:latin typeface="Open Sans SemiBold"/>
                <a:ea typeface="Open Sans SemiBold"/>
                <a:cs typeface="Open Sans SemiBold"/>
                <a:sym typeface="Open Sans SemiBold"/>
              </a:defRPr>
            </a:lvl1pPr>
            <a:lvl2pPr indent="-330200" lvl="1" marL="914400" marR="0" rtl="0" algn="l">
              <a:lnSpc>
                <a:spcPct val="100000"/>
              </a:lnSpc>
              <a:spcBef>
                <a:spcPts val="500"/>
              </a:spcBef>
              <a:spcAft>
                <a:spcPts val="0"/>
              </a:spcAft>
              <a:buClr>
                <a:schemeClr val="dk1"/>
              </a:buClr>
              <a:buSzPts val="1600"/>
              <a:buFont typeface="Arial"/>
              <a:buChar char="•"/>
              <a:defRPr b="0" i="0" sz="1600" u="none" cap="none" strike="noStrike">
                <a:solidFill>
                  <a:schemeClr val="dk1"/>
                </a:solidFill>
                <a:latin typeface="Open Sans"/>
                <a:ea typeface="Open Sans"/>
                <a:cs typeface="Open Sans"/>
                <a:sym typeface="Open Sans"/>
              </a:defRPr>
            </a:lvl2pPr>
            <a:lvl3pPr indent="-330200" lvl="2" marL="1371600" marR="0" rtl="0" algn="l">
              <a:lnSpc>
                <a:spcPct val="100000"/>
              </a:lnSpc>
              <a:spcBef>
                <a:spcPts val="500"/>
              </a:spcBef>
              <a:spcAft>
                <a:spcPts val="0"/>
              </a:spcAft>
              <a:buClr>
                <a:schemeClr val="dk1"/>
              </a:buClr>
              <a:buSzPts val="1600"/>
              <a:buFont typeface="Arial"/>
              <a:buChar char="•"/>
              <a:defRPr b="0" i="0" sz="1600" u="none" cap="none" strike="noStrike">
                <a:solidFill>
                  <a:schemeClr val="dk1"/>
                </a:solidFill>
                <a:latin typeface="Open Sans"/>
                <a:ea typeface="Open Sans"/>
                <a:cs typeface="Open Sans"/>
                <a:sym typeface="Open Sans"/>
              </a:defRPr>
            </a:lvl3pPr>
            <a:lvl4pPr indent="-330200" lvl="3" marL="1828800" marR="0" rtl="0" algn="l">
              <a:lnSpc>
                <a:spcPct val="100000"/>
              </a:lnSpc>
              <a:spcBef>
                <a:spcPts val="500"/>
              </a:spcBef>
              <a:spcAft>
                <a:spcPts val="0"/>
              </a:spcAft>
              <a:buClr>
                <a:schemeClr val="dk1"/>
              </a:buClr>
              <a:buSzPts val="1600"/>
              <a:buFont typeface="Arial"/>
              <a:buChar char="•"/>
              <a:defRPr b="0" i="0" sz="1600" u="none" cap="none" strike="noStrike">
                <a:solidFill>
                  <a:schemeClr val="dk1"/>
                </a:solidFill>
                <a:latin typeface="Open Sans"/>
                <a:ea typeface="Open Sans"/>
                <a:cs typeface="Open Sans"/>
                <a:sym typeface="Open Sans"/>
              </a:defRPr>
            </a:lvl4pPr>
            <a:lvl5pPr indent="-330200" lvl="4" marL="2286000" marR="0" rtl="0" algn="l">
              <a:lnSpc>
                <a:spcPct val="100000"/>
              </a:lnSpc>
              <a:spcBef>
                <a:spcPts val="500"/>
              </a:spcBef>
              <a:spcAft>
                <a:spcPts val="0"/>
              </a:spcAft>
              <a:buClr>
                <a:schemeClr val="dk1"/>
              </a:buClr>
              <a:buSzPts val="1600"/>
              <a:buFont typeface="Arial"/>
              <a:buChar char="•"/>
              <a:defRPr b="0" i="0" sz="1600" u="none" cap="none" strike="noStrike">
                <a:solidFill>
                  <a:schemeClr val="dk1"/>
                </a:solidFill>
                <a:latin typeface="Open Sans"/>
                <a:ea typeface="Open Sans"/>
                <a:cs typeface="Open Sans"/>
                <a:sym typeface="Open Sans"/>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 name="Google Shape;13;p29"/>
          <p:cNvSpPr txBox="1"/>
          <p:nvPr>
            <p:ph idx="12" type="sldNum"/>
          </p:nvPr>
        </p:nvSpPr>
        <p:spPr>
          <a:xfrm>
            <a:off x="11738529" y="6457571"/>
            <a:ext cx="453471" cy="365125"/>
          </a:xfrm>
          <a:prstGeom prst="rect">
            <a:avLst/>
          </a:prstGeom>
          <a:noFill/>
          <a:ln>
            <a:noFill/>
          </a:ln>
        </p:spPr>
        <p:txBody>
          <a:bodyPr anchorCtr="0" anchor="ctr" bIns="45700" lIns="91425" spcFirstLastPara="1" rIns="91425" wrap="square" tIns="45700">
            <a:noAutofit/>
          </a:bodyPr>
          <a:lstStyle>
            <a:lvl1pPr indent="0" lvl="0" marL="0" marR="0" rtl="0" algn="ctr">
              <a:spcBef>
                <a:spcPts val="0"/>
              </a:spcBef>
              <a:buNone/>
              <a:defRPr b="1" i="0" sz="1400" u="none" cap="none" strike="noStrike">
                <a:solidFill>
                  <a:schemeClr val="lt1"/>
                </a:solidFill>
                <a:latin typeface="Open Sans"/>
                <a:ea typeface="Open Sans"/>
                <a:cs typeface="Open Sans"/>
                <a:sym typeface="Open Sans"/>
              </a:defRPr>
            </a:lvl1pPr>
            <a:lvl2pPr indent="0" lvl="1" marL="0" marR="0" rtl="0" algn="ctr">
              <a:spcBef>
                <a:spcPts val="0"/>
              </a:spcBef>
              <a:buNone/>
              <a:defRPr b="1" i="0" sz="1400" u="none" cap="none" strike="noStrike">
                <a:solidFill>
                  <a:schemeClr val="lt1"/>
                </a:solidFill>
                <a:latin typeface="Open Sans"/>
                <a:ea typeface="Open Sans"/>
                <a:cs typeface="Open Sans"/>
                <a:sym typeface="Open Sans"/>
              </a:defRPr>
            </a:lvl2pPr>
            <a:lvl3pPr indent="0" lvl="2" marL="0" marR="0" rtl="0" algn="ctr">
              <a:spcBef>
                <a:spcPts val="0"/>
              </a:spcBef>
              <a:buNone/>
              <a:defRPr b="1" i="0" sz="1400" u="none" cap="none" strike="noStrike">
                <a:solidFill>
                  <a:schemeClr val="lt1"/>
                </a:solidFill>
                <a:latin typeface="Open Sans"/>
                <a:ea typeface="Open Sans"/>
                <a:cs typeface="Open Sans"/>
                <a:sym typeface="Open Sans"/>
              </a:defRPr>
            </a:lvl3pPr>
            <a:lvl4pPr indent="0" lvl="3" marL="0" marR="0" rtl="0" algn="ctr">
              <a:spcBef>
                <a:spcPts val="0"/>
              </a:spcBef>
              <a:buNone/>
              <a:defRPr b="1" i="0" sz="1400" u="none" cap="none" strike="noStrike">
                <a:solidFill>
                  <a:schemeClr val="lt1"/>
                </a:solidFill>
                <a:latin typeface="Open Sans"/>
                <a:ea typeface="Open Sans"/>
                <a:cs typeface="Open Sans"/>
                <a:sym typeface="Open Sans"/>
              </a:defRPr>
            </a:lvl4pPr>
            <a:lvl5pPr indent="0" lvl="4" marL="0" marR="0" rtl="0" algn="ctr">
              <a:spcBef>
                <a:spcPts val="0"/>
              </a:spcBef>
              <a:buNone/>
              <a:defRPr b="1" i="0" sz="1400" u="none" cap="none" strike="noStrike">
                <a:solidFill>
                  <a:schemeClr val="lt1"/>
                </a:solidFill>
                <a:latin typeface="Open Sans"/>
                <a:ea typeface="Open Sans"/>
                <a:cs typeface="Open Sans"/>
                <a:sym typeface="Open Sans"/>
              </a:defRPr>
            </a:lvl5pPr>
            <a:lvl6pPr indent="0" lvl="5" marL="0" marR="0" rtl="0" algn="ctr">
              <a:spcBef>
                <a:spcPts val="0"/>
              </a:spcBef>
              <a:buNone/>
              <a:defRPr b="1" i="0" sz="1400" u="none" cap="none" strike="noStrike">
                <a:solidFill>
                  <a:schemeClr val="lt1"/>
                </a:solidFill>
                <a:latin typeface="Open Sans"/>
                <a:ea typeface="Open Sans"/>
                <a:cs typeface="Open Sans"/>
                <a:sym typeface="Open Sans"/>
              </a:defRPr>
            </a:lvl6pPr>
            <a:lvl7pPr indent="0" lvl="6" marL="0" marR="0" rtl="0" algn="ctr">
              <a:spcBef>
                <a:spcPts val="0"/>
              </a:spcBef>
              <a:buNone/>
              <a:defRPr b="1" i="0" sz="1400" u="none" cap="none" strike="noStrike">
                <a:solidFill>
                  <a:schemeClr val="lt1"/>
                </a:solidFill>
                <a:latin typeface="Open Sans"/>
                <a:ea typeface="Open Sans"/>
                <a:cs typeface="Open Sans"/>
                <a:sym typeface="Open Sans"/>
              </a:defRPr>
            </a:lvl7pPr>
            <a:lvl8pPr indent="0" lvl="7" marL="0" marR="0" rtl="0" algn="ctr">
              <a:spcBef>
                <a:spcPts val="0"/>
              </a:spcBef>
              <a:buNone/>
              <a:defRPr b="1" i="0" sz="1400" u="none" cap="none" strike="noStrike">
                <a:solidFill>
                  <a:schemeClr val="lt1"/>
                </a:solidFill>
                <a:latin typeface="Open Sans"/>
                <a:ea typeface="Open Sans"/>
                <a:cs typeface="Open Sans"/>
                <a:sym typeface="Open Sans"/>
              </a:defRPr>
            </a:lvl8pPr>
            <a:lvl9pPr indent="0" lvl="8" marL="0" marR="0" rtl="0" algn="ctr">
              <a:spcBef>
                <a:spcPts val="0"/>
              </a:spcBef>
              <a:buNone/>
              <a:defRPr b="1" i="0" sz="1400" u="none" cap="none" strike="noStrike">
                <a:solidFill>
                  <a:schemeClr val="lt1"/>
                </a:solidFill>
                <a:latin typeface="Open Sans"/>
                <a:ea typeface="Open Sans"/>
                <a:cs typeface="Open Sans"/>
                <a:sym typeface="Open Sans"/>
              </a:defRPr>
            </a:lvl9pPr>
          </a:lstStyle>
          <a:p>
            <a:pPr indent="0" lvl="0" marL="0" rtl="0" algn="ct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hyperlink" Target="https://www.flickr.com/photos/90896682@N06/8264025043" TargetMode="External"/><Relationship Id="rId4" Type="http://schemas.openxmlformats.org/officeDocument/2006/relationships/hyperlink" Target="https://www.flickr.com/photos/90896682@N06" TargetMode="External"/><Relationship Id="rId5" Type="http://schemas.openxmlformats.org/officeDocument/2006/relationships/hyperlink" Target="https://creativecommons.org/licenses/by/2.0/?ref=ccsearch&amp;atype=rich" TargetMode="External"/><Relationship Id="rId6" Type="http://schemas.openxmlformats.org/officeDocument/2006/relationships/image" Target="../media/image7.jpg"/><Relationship Id="rId7" Type="http://schemas.openxmlformats.org/officeDocument/2006/relationships/image" Target="../media/image12.png"/><Relationship Id="rId8" Type="http://schemas.openxmlformats.org/officeDocument/2006/relationships/image" Target="../media/image1.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14.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hyperlink" Target="https://unsplash.com/@gyostimages?utm_source=unsplash&amp;utm_medium=referral&amp;utm_content=creditCopyText" TargetMode="External"/><Relationship Id="rId4" Type="http://schemas.openxmlformats.org/officeDocument/2006/relationships/hyperlink" Target="https://unsplash.com/s/photos/hydropower?utm_source=unsplash&amp;utm_medium=referral&amp;utm_content=creditCopyText" TargetMode="External"/><Relationship Id="rId9" Type="http://schemas.openxmlformats.org/officeDocument/2006/relationships/image" Target="../media/image1.png"/><Relationship Id="rId5" Type="http://schemas.openxmlformats.org/officeDocument/2006/relationships/hyperlink" Target="https://unsplash.com/s/photos/hydropower?utm_source=unsplash&amp;utm_medium=referral&amp;utm_content=creditCopyText" TargetMode="External"/><Relationship Id="rId6" Type="http://schemas.openxmlformats.org/officeDocument/2006/relationships/image" Target="../media/image37.jpg"/><Relationship Id="rId7" Type="http://schemas.openxmlformats.org/officeDocument/2006/relationships/image" Target="../media/image15.jpg"/><Relationship Id="rId8" Type="http://schemas.openxmlformats.org/officeDocument/2006/relationships/image" Target="../media/image36.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9.png"/><Relationship Id="rId4" Type="http://schemas.openxmlformats.org/officeDocument/2006/relationships/image" Target="../media/image10.png"/><Relationship Id="rId5"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hyperlink" Target="https://doi.org/10.1787/9789264301993-en" TargetMode="External"/><Relationship Id="rId4" Type="http://schemas.openxmlformats.org/officeDocument/2006/relationships/hyperlink" Target="https://www.ipcc.ch/report/ar5/wg2/"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0.png"/><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8.jp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23.png"/><Relationship Id="rId4" Type="http://schemas.openxmlformats.org/officeDocument/2006/relationships/image" Target="../media/image19.png"/><Relationship Id="rId5"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2.jp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8.png"/><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hyperlink" Target="https://www.ipcc.ch/report/ar5/wg2/"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33.png"/><Relationship Id="rId4" Type="http://schemas.openxmlformats.org/officeDocument/2006/relationships/image" Target="../media/image17.png"/><Relationship Id="rId5" Type="http://schemas.openxmlformats.org/officeDocument/2006/relationships/image" Target="../media/image1.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21.png"/><Relationship Id="rId4" Type="http://schemas.openxmlformats.org/officeDocument/2006/relationships/image" Target="../media/image31.png"/><Relationship Id="rId5" Type="http://schemas.openxmlformats.org/officeDocument/2006/relationships/image" Target="../media/image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35.jpg"/><Relationship Id="rId4" Type="http://schemas.openxmlformats.org/officeDocument/2006/relationships/image" Target="../media/image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28.png"/><Relationship Id="rId4" Type="http://schemas.openxmlformats.org/officeDocument/2006/relationships/image" Target="../media/image6.png"/><Relationship Id="rId5" Type="http://schemas.openxmlformats.org/officeDocument/2006/relationships/image" Target="../media/image5.png"/><Relationship Id="rId6" Type="http://schemas.openxmlformats.org/officeDocument/2006/relationships/image" Target="../media/image8.png"/><Relationship Id="rId7" Type="http://schemas.openxmlformats.org/officeDocument/2006/relationships/image" Target="../media/image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34.png"/><Relationship Id="rId4" Type="http://schemas.openxmlformats.org/officeDocument/2006/relationships/image" Target="../media/image27.png"/><Relationship Id="rId5" Type="http://schemas.openxmlformats.org/officeDocument/2006/relationships/image" Target="../media/image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hyperlink" Target="http://www.google.com/" TargetMode="External"/><Relationship Id="rId4" Type="http://schemas.openxmlformats.org/officeDocument/2006/relationships/hyperlink" Target="https://www.open.edu/openlearncreate/" TargetMode="Externa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8.xml"/><Relationship Id="rId3" Type="http://schemas.openxmlformats.org/officeDocument/2006/relationships/image" Target="../media/image29.jpg"/></Relationships>
</file>

<file path=ppt/slides/_rels/slide3.xml.rels><?xml version="1.0" encoding="UTF-8" standalone="yes"?><Relationships xmlns="http://schemas.openxmlformats.org/package/2006/relationships"><Relationship Id="rId11" Type="http://schemas.openxmlformats.org/officeDocument/2006/relationships/hyperlink" Target="https://creativecommons.org/licenses/by/2.0/?ref=ccsearch&amp;atype=rich" TargetMode="External"/><Relationship Id="rId10" Type="http://schemas.openxmlformats.org/officeDocument/2006/relationships/hyperlink" Target="https://www.flickr.com/photos/76523360@N03" TargetMode="External"/><Relationship Id="rId13" Type="http://schemas.openxmlformats.org/officeDocument/2006/relationships/image" Target="../media/image16.jpg"/><Relationship Id="rId12" Type="http://schemas.openxmlformats.org/officeDocument/2006/relationships/image" Target="../media/image11.jpg"/><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s://www.flickr.com/photos/24662369@N07/11294706985" TargetMode="External"/><Relationship Id="rId4" Type="http://schemas.openxmlformats.org/officeDocument/2006/relationships/hyperlink" Target="https://www.flickr.com/photos/24662369@N07" TargetMode="External"/><Relationship Id="rId9" Type="http://schemas.openxmlformats.org/officeDocument/2006/relationships/hyperlink" Target="https://www.flickr.com/photos/76523360@N03/9554405492" TargetMode="External"/><Relationship Id="rId15" Type="http://schemas.openxmlformats.org/officeDocument/2006/relationships/image" Target="../media/image1.png"/><Relationship Id="rId14" Type="http://schemas.openxmlformats.org/officeDocument/2006/relationships/image" Target="../media/image3.jpg"/><Relationship Id="rId5" Type="http://schemas.openxmlformats.org/officeDocument/2006/relationships/hyperlink" Target="https://creativecommons.org/licenses/by/2.0/?ref=ccsearch&amp;atype=rich" TargetMode="External"/><Relationship Id="rId6" Type="http://schemas.openxmlformats.org/officeDocument/2006/relationships/hyperlink" Target="https://www.flickr.com/photos/35483578@N03/15279859192" TargetMode="External"/><Relationship Id="rId7" Type="http://schemas.openxmlformats.org/officeDocument/2006/relationships/hyperlink" Target="https://www.flickr.com/photos/35483578@N03" TargetMode="External"/><Relationship Id="rId8" Type="http://schemas.openxmlformats.org/officeDocument/2006/relationships/hyperlink" Target="https://creativecommons.org/licenses/by-nc-nd/2.0/?ref=ccsearch&amp;atype=rich" TargetMode="Externa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hyperlink" Target="http://creativecommons.org/licenses/by-sa/3.0/" TargetMode="External"/><Relationship Id="rId4" Type="http://schemas.openxmlformats.org/officeDocument/2006/relationships/image" Target="../media/image4.png"/><Relationship Id="rId5"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13.png"/><Relationship Id="rId5" Type="http://schemas.openxmlformats.org/officeDocument/2006/relationships/image" Target="../media/image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hyperlink" Target="https://www.ncdc.noaa.gov/global-warming/temperature-change" TargetMode="External"/><Relationship Id="rId4" Type="http://schemas.openxmlformats.org/officeDocument/2006/relationships/hyperlink" Target="https://www.ipcc.ch/sr15/" TargetMode="External"/><Relationship Id="rId5" Type="http://schemas.openxmlformats.org/officeDocument/2006/relationships/hyperlink" Target="https://www.bbc.com/news/science-environment-24021772"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png"/><Relationship Id="rId4" Type="http://schemas.openxmlformats.org/officeDocument/2006/relationships/image" Target="../media/image8.png"/><Relationship Id="rId5" Type="http://schemas.openxmlformats.org/officeDocument/2006/relationships/image" Target="../media/image5.png"/><Relationship Id="rId6"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3" name="Shape 83"/>
        <p:cNvGrpSpPr/>
        <p:nvPr/>
      </p:nvGrpSpPr>
      <p:grpSpPr>
        <a:xfrm>
          <a:off x="0" y="0"/>
          <a:ext cx="0" cy="0"/>
          <a:chOff x="0" y="0"/>
          <a:chExt cx="0" cy="0"/>
        </a:xfrm>
      </p:grpSpPr>
      <p:sp>
        <p:nvSpPr>
          <p:cNvPr id="84" name="Google Shape;84;p1"/>
          <p:cNvSpPr txBox="1"/>
          <p:nvPr>
            <p:ph idx="1" type="subTitle"/>
          </p:nvPr>
        </p:nvSpPr>
        <p:spPr>
          <a:xfrm>
            <a:off x="681604" y="4163773"/>
            <a:ext cx="2846121" cy="361323"/>
          </a:xfrm>
          <a:prstGeom prst="rect">
            <a:avLst/>
          </a:prstGeom>
          <a:noFill/>
          <a:ln>
            <a:noFill/>
          </a:ln>
        </p:spPr>
        <p:txBody>
          <a:bodyPr anchorCtr="0" anchor="b" bIns="45700" lIns="91425" spcFirstLastPara="1" rIns="91425" wrap="square" tIns="45700">
            <a:normAutofit lnSpcReduction="10000"/>
          </a:bodyPr>
          <a:lstStyle/>
          <a:p>
            <a:pPr indent="0" lvl="0" marL="0" rtl="0" algn="l">
              <a:lnSpc>
                <a:spcPct val="100000"/>
              </a:lnSpc>
              <a:spcBef>
                <a:spcPts val="0"/>
              </a:spcBef>
              <a:spcAft>
                <a:spcPts val="0"/>
              </a:spcAft>
              <a:buClr>
                <a:schemeClr val="dk1"/>
              </a:buClr>
              <a:buSzPts val="1800"/>
              <a:buNone/>
            </a:pPr>
            <a:r>
              <a:rPr lang="en-GB"/>
              <a:t>Introduction to CLEWs</a:t>
            </a:r>
            <a:endParaRPr/>
          </a:p>
        </p:txBody>
      </p:sp>
      <p:sp>
        <p:nvSpPr>
          <p:cNvPr id="85" name="Google Shape;85;p1"/>
          <p:cNvSpPr txBox="1"/>
          <p:nvPr>
            <p:ph type="ctrTitle"/>
          </p:nvPr>
        </p:nvSpPr>
        <p:spPr>
          <a:xfrm>
            <a:off x="651352" y="4301318"/>
            <a:ext cx="6663847" cy="1948751"/>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lt1"/>
              </a:buClr>
              <a:buSzPts val="4000"/>
              <a:buFont typeface="Open Sans ExtraBold"/>
              <a:buNone/>
            </a:pPr>
            <a:r>
              <a:rPr b="1" lang="en-GB">
                <a:solidFill>
                  <a:schemeClr val="lt1"/>
                </a:solidFill>
                <a:latin typeface="Open Sans ExtraBold"/>
                <a:ea typeface="Open Sans ExtraBold"/>
                <a:cs typeface="Open Sans ExtraBold"/>
                <a:sym typeface="Open Sans ExtraBold"/>
              </a:rPr>
              <a:t>LECTURE 10</a:t>
            </a:r>
            <a:br>
              <a:rPr lang="en-GB"/>
            </a:br>
            <a:r>
              <a:rPr b="1" lang="en-GB">
                <a:latin typeface="Open Sans ExtraBold"/>
                <a:ea typeface="Open Sans ExtraBold"/>
                <a:cs typeface="Open Sans ExtraBold"/>
                <a:sym typeface="Open Sans ExtraBold"/>
              </a:rPr>
              <a:t>THE CLIMATE </a:t>
            </a:r>
            <a:br>
              <a:rPr b="1" lang="en-GB">
                <a:latin typeface="Open Sans ExtraBold"/>
                <a:ea typeface="Open Sans ExtraBold"/>
                <a:cs typeface="Open Sans ExtraBold"/>
                <a:sym typeface="Open Sans ExtraBold"/>
              </a:rPr>
            </a:br>
            <a:r>
              <a:rPr b="1" lang="en-GB">
                <a:latin typeface="Open Sans ExtraBold"/>
                <a:ea typeface="Open Sans ExtraBold"/>
                <a:cs typeface="Open Sans ExtraBold"/>
                <a:sym typeface="Open Sans ExtraBold"/>
              </a:rPr>
              <a:t>SYSTEM –Part II</a:t>
            </a:r>
            <a:endParaRPr/>
          </a:p>
        </p:txBody>
      </p:sp>
      <p:sp>
        <p:nvSpPr>
          <p:cNvPr id="86" name="Google Shape;86;p1"/>
          <p:cNvSpPr/>
          <p:nvPr/>
        </p:nvSpPr>
        <p:spPr>
          <a:xfrm>
            <a:off x="5140470" y="5073078"/>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Lecture10_Slide1.mp3" id="87" name="Google Shape;87;p1"/>
          <p:cNvPicPr preferRelativeResize="0"/>
          <p:nvPr/>
        </p:nvPicPr>
        <p:blipFill rotWithShape="1">
          <a:blip r:embed="rId3">
            <a:alphaModFix/>
          </a:blip>
          <a:srcRect b="0" l="0" r="0" t="0"/>
          <a:stretch/>
        </p:blipFill>
        <p:spPr>
          <a:xfrm>
            <a:off x="5211835" y="5141600"/>
            <a:ext cx="812800" cy="812800"/>
          </a:xfrm>
          <a:prstGeom prst="rect">
            <a:avLst/>
          </a:prstGeom>
          <a:noFill/>
          <a:ln>
            <a:noFill/>
          </a:ln>
        </p:spPr>
      </p:pic>
    </p:spTree>
  </p:cSld>
  <p:clrMapOvr>
    <a:masterClrMapping/>
  </p:clrMapOvr>
  <mc:AlternateContent>
    <mc:Choice Requires="p14">
      <p:transition spd="slow" p14:dur="700">
        <p:fade/>
      </p:transition>
    </mc:Choice>
    <mc:Fallback>
      <p:transition spd="slow">
        <p:fade/>
      </p:transition>
    </mc:Fallback>
  </mc:AlternateContent>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87"/>
                                        </p:tgtEl>
                                        <p:attrNameLst>
                                          <p:attrName>style.visibility</p:attrName>
                                        </p:attrNameLst>
                                      </p:cBhvr>
                                      <p:to>
                                        <p:strVal val="visible"/>
                                      </p:to>
                                    </p:set>
                                    <p:animEffect filter="fade" transition="in">
                                      <p:cBhvr>
                                        <p:cTn dur="5000"/>
                                        <p:tgtEl>
                                          <p:spTgt spid="8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sp>
        <p:nvSpPr>
          <p:cNvPr id="219" name="Google Shape;219;p10"/>
          <p:cNvSpPr txBox="1"/>
          <p:nvPr/>
        </p:nvSpPr>
        <p:spPr>
          <a:xfrm>
            <a:off x="663575" y="716881"/>
            <a:ext cx="9909553" cy="1325563"/>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Open Sans"/>
              <a:buNone/>
            </a:pPr>
            <a:r>
              <a:rPr b="0" i="0" lang="en-GB" sz="4400">
                <a:solidFill>
                  <a:schemeClr val="dk1"/>
                </a:solidFill>
                <a:latin typeface="Open Sans"/>
                <a:ea typeface="Open Sans"/>
                <a:cs typeface="Open Sans"/>
                <a:sym typeface="Open Sans"/>
              </a:rPr>
              <a:t>10.2 Impacts of climate change</a:t>
            </a:r>
            <a:endParaRPr b="0" i="0" sz="4400">
              <a:solidFill>
                <a:schemeClr val="dk1"/>
              </a:solidFill>
              <a:latin typeface="Open Sans"/>
              <a:ea typeface="Open Sans"/>
              <a:cs typeface="Open Sans"/>
              <a:sym typeface="Open Sans"/>
            </a:endParaRPr>
          </a:p>
        </p:txBody>
      </p:sp>
      <p:sp>
        <p:nvSpPr>
          <p:cNvPr id="220" name="Google Shape;220;p10"/>
          <p:cNvSpPr txBox="1"/>
          <p:nvPr>
            <p:ph idx="12" type="sldNum"/>
          </p:nvPr>
        </p:nvSpPr>
        <p:spPr>
          <a:xfrm>
            <a:off x="11751454" y="6468161"/>
            <a:ext cx="42407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latin typeface="Open Sans"/>
                <a:ea typeface="Open Sans"/>
                <a:cs typeface="Open Sans"/>
                <a:sym typeface="Open Sans"/>
              </a:rPr>
              <a:t>‹#›</a:t>
            </a:fld>
            <a:endParaRPr>
              <a:latin typeface="Open Sans"/>
              <a:ea typeface="Open Sans"/>
              <a:cs typeface="Open Sans"/>
              <a:sym typeface="Open Sans"/>
            </a:endParaRPr>
          </a:p>
        </p:txBody>
      </p:sp>
      <p:sp>
        <p:nvSpPr>
          <p:cNvPr id="221" name="Google Shape;221;p10"/>
          <p:cNvSpPr txBox="1"/>
          <p:nvPr/>
        </p:nvSpPr>
        <p:spPr>
          <a:xfrm>
            <a:off x="663574" y="2701566"/>
            <a:ext cx="6078991" cy="668664"/>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9CC2E5"/>
              </a:buClr>
              <a:buSzPts val="2000"/>
              <a:buFont typeface="Arial"/>
              <a:buNone/>
            </a:pPr>
            <a:r>
              <a:t/>
            </a:r>
            <a:endParaRPr b="1" i="0" sz="2000">
              <a:solidFill>
                <a:srgbClr val="9CC2E5"/>
              </a:solidFill>
              <a:latin typeface="Open Sans SemiBold"/>
              <a:ea typeface="Open Sans SemiBold"/>
              <a:cs typeface="Open Sans SemiBold"/>
              <a:sym typeface="Open Sans SemiBold"/>
            </a:endParaRPr>
          </a:p>
        </p:txBody>
      </p:sp>
      <p:sp>
        <p:nvSpPr>
          <p:cNvPr id="222" name="Google Shape;222;p10"/>
          <p:cNvSpPr txBox="1"/>
          <p:nvPr/>
        </p:nvSpPr>
        <p:spPr>
          <a:xfrm>
            <a:off x="7882957" y="5846256"/>
            <a:ext cx="3306191"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000">
                <a:solidFill>
                  <a:schemeClr val="dk1"/>
                </a:solidFill>
                <a:latin typeface="Open Sans"/>
                <a:ea typeface="Open Sans"/>
                <a:cs typeface="Open Sans"/>
                <a:sym typeface="Open Sans"/>
              </a:rPr>
              <a:t>Source: </a:t>
            </a:r>
            <a:r>
              <a:rPr lang="en-GB" sz="1000" u="sng">
                <a:solidFill>
                  <a:schemeClr val="dk1"/>
                </a:solidFill>
                <a:latin typeface="Open Sans"/>
                <a:ea typeface="Open Sans"/>
                <a:cs typeface="Open Sans"/>
                <a:sym typeface="Open Sans"/>
                <a:hlinkClick r:id="rId3">
                  <a:extLst>
                    <a:ext uri="{A12FA001-AC4F-418D-AE19-62706E023703}">
                      <ahyp:hlinkClr val="tx"/>
                    </a:ext>
                  </a:extLst>
                </a:hlinkClick>
              </a:rPr>
              <a:t>"The Water Cycle"</a:t>
            </a:r>
            <a:r>
              <a:rPr lang="en-GB" sz="1000">
                <a:solidFill>
                  <a:schemeClr val="dk1"/>
                </a:solidFill>
                <a:latin typeface="Open Sans"/>
                <a:ea typeface="Open Sans"/>
                <a:cs typeface="Open Sans"/>
                <a:sym typeface="Open Sans"/>
              </a:rPr>
              <a:t> by </a:t>
            </a:r>
            <a:r>
              <a:rPr lang="en-GB" sz="1000" u="sng">
                <a:solidFill>
                  <a:schemeClr val="dk1"/>
                </a:solidFill>
                <a:latin typeface="Open Sans"/>
                <a:ea typeface="Open Sans"/>
                <a:cs typeface="Open Sans"/>
                <a:sym typeface="Open Sans"/>
                <a:hlinkClick r:id="rId4">
                  <a:extLst>
                    <a:ext uri="{A12FA001-AC4F-418D-AE19-62706E023703}">
                      <ahyp:hlinkClr val="tx"/>
                    </a:ext>
                  </a:extLst>
                </a:hlinkClick>
              </a:rPr>
              <a:t>Atmospheric Infrared Sounder</a:t>
            </a:r>
            <a:r>
              <a:rPr lang="en-GB" sz="1000">
                <a:solidFill>
                  <a:schemeClr val="dk1"/>
                </a:solidFill>
                <a:latin typeface="Open Sans"/>
                <a:ea typeface="Open Sans"/>
                <a:cs typeface="Open Sans"/>
                <a:sym typeface="Open Sans"/>
              </a:rPr>
              <a:t> is licensed under </a:t>
            </a:r>
            <a:r>
              <a:rPr lang="en-GB" sz="1000" u="sng">
                <a:solidFill>
                  <a:schemeClr val="dk1"/>
                </a:solidFill>
                <a:latin typeface="Open Sans"/>
                <a:ea typeface="Open Sans"/>
                <a:cs typeface="Open Sans"/>
                <a:sym typeface="Open Sans"/>
                <a:hlinkClick r:id="rId5">
                  <a:extLst>
                    <a:ext uri="{A12FA001-AC4F-418D-AE19-62706E023703}">
                      <ahyp:hlinkClr val="tx"/>
                    </a:ext>
                  </a:extLst>
                </a:hlinkClick>
              </a:rPr>
              <a:t>CC BY 2.0</a:t>
            </a:r>
            <a:r>
              <a:rPr lang="en-GB" sz="1000">
                <a:solidFill>
                  <a:schemeClr val="dk1"/>
                </a:solidFill>
                <a:latin typeface="Open Sans"/>
                <a:ea typeface="Open Sans"/>
                <a:cs typeface="Open Sans"/>
                <a:sym typeface="Open Sans"/>
              </a:rPr>
              <a:t> (left), Authors interpretation of water balance (right)</a:t>
            </a:r>
            <a:endParaRPr sz="1000">
              <a:solidFill>
                <a:schemeClr val="dk1"/>
              </a:solidFill>
              <a:latin typeface="Open Sans"/>
              <a:ea typeface="Open Sans"/>
              <a:cs typeface="Open Sans"/>
              <a:sym typeface="Open Sans"/>
            </a:endParaRPr>
          </a:p>
        </p:txBody>
      </p:sp>
      <p:pic>
        <p:nvPicPr>
          <p:cNvPr id="223" name="Google Shape;223;p10"/>
          <p:cNvPicPr preferRelativeResize="0"/>
          <p:nvPr/>
        </p:nvPicPr>
        <p:blipFill rotWithShape="1">
          <a:blip r:embed="rId6">
            <a:alphaModFix/>
          </a:blip>
          <a:srcRect b="0" l="0" r="0" t="0"/>
          <a:stretch/>
        </p:blipFill>
        <p:spPr>
          <a:xfrm>
            <a:off x="3965255" y="2724426"/>
            <a:ext cx="3306191" cy="3679935"/>
          </a:xfrm>
          <a:prstGeom prst="rect">
            <a:avLst/>
          </a:prstGeom>
          <a:noFill/>
          <a:ln>
            <a:noFill/>
          </a:ln>
        </p:spPr>
      </p:pic>
      <p:pic>
        <p:nvPicPr>
          <p:cNvPr id="224" name="Google Shape;224;p10"/>
          <p:cNvPicPr preferRelativeResize="0"/>
          <p:nvPr/>
        </p:nvPicPr>
        <p:blipFill rotWithShape="1">
          <a:blip r:embed="rId7">
            <a:alphaModFix/>
          </a:blip>
          <a:srcRect b="0" l="0" r="0" t="0"/>
          <a:stretch/>
        </p:blipFill>
        <p:spPr>
          <a:xfrm>
            <a:off x="7882957" y="3341590"/>
            <a:ext cx="3645469" cy="2443706"/>
          </a:xfrm>
          <a:prstGeom prst="rect">
            <a:avLst/>
          </a:prstGeom>
          <a:noFill/>
          <a:ln>
            <a:noFill/>
          </a:ln>
        </p:spPr>
      </p:pic>
      <p:sp>
        <p:nvSpPr>
          <p:cNvPr id="225" name="Google Shape;225;p10"/>
          <p:cNvSpPr txBox="1"/>
          <p:nvPr>
            <p:ph idx="2" type="body"/>
          </p:nvPr>
        </p:nvSpPr>
        <p:spPr>
          <a:xfrm>
            <a:off x="663574" y="2016027"/>
            <a:ext cx="8221345" cy="439247"/>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9CC2E5"/>
              </a:buClr>
              <a:buSzPts val="2000"/>
              <a:buNone/>
            </a:pPr>
            <a:r>
              <a:rPr lang="en-GB"/>
              <a:t>Climatic impact on the water system</a:t>
            </a:r>
            <a:endParaRPr/>
          </a:p>
        </p:txBody>
      </p:sp>
      <p:sp>
        <p:nvSpPr>
          <p:cNvPr id="226" name="Google Shape;226;p10"/>
          <p:cNvSpPr/>
          <p:nvPr/>
        </p:nvSpPr>
        <p:spPr>
          <a:xfrm>
            <a:off x="9067726" y="1221254"/>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10_Slide10.mp3" id="227" name="Google Shape;227;p10"/>
          <p:cNvPicPr preferRelativeResize="0"/>
          <p:nvPr/>
        </p:nvPicPr>
        <p:blipFill rotWithShape="1">
          <a:blip r:embed="rId8">
            <a:alphaModFix/>
          </a:blip>
          <a:srcRect b="0" l="0" r="0" t="0"/>
          <a:stretch/>
        </p:blipFill>
        <p:spPr>
          <a:xfrm>
            <a:off x="9129652" y="1290604"/>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27"/>
                                        </p:tgtEl>
                                        <p:attrNameLst>
                                          <p:attrName>style.visibility</p:attrName>
                                        </p:attrNameLst>
                                      </p:cBhvr>
                                      <p:to>
                                        <p:strVal val="visible"/>
                                      </p:to>
                                    </p:set>
                                    <p:animEffect filter="fade" transition="in">
                                      <p:cBhvr>
                                        <p:cTn dur="5000"/>
                                        <p:tgtEl>
                                          <p:spTgt spid="2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11"/>
          <p:cNvSpPr txBox="1"/>
          <p:nvPr/>
        </p:nvSpPr>
        <p:spPr>
          <a:xfrm>
            <a:off x="663575" y="716881"/>
            <a:ext cx="9909553" cy="1325563"/>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Open Sans"/>
              <a:buNone/>
            </a:pPr>
            <a:r>
              <a:rPr b="0" i="0" lang="en-GB" sz="4400">
                <a:solidFill>
                  <a:schemeClr val="dk1"/>
                </a:solidFill>
                <a:latin typeface="Open Sans"/>
                <a:ea typeface="Open Sans"/>
                <a:cs typeface="Open Sans"/>
                <a:sym typeface="Open Sans"/>
              </a:rPr>
              <a:t>10.2 Impacts of climate change</a:t>
            </a:r>
            <a:endParaRPr b="0" i="0" sz="4400">
              <a:solidFill>
                <a:schemeClr val="dk1"/>
              </a:solidFill>
              <a:latin typeface="Open Sans"/>
              <a:ea typeface="Open Sans"/>
              <a:cs typeface="Open Sans"/>
              <a:sym typeface="Open Sans"/>
            </a:endParaRPr>
          </a:p>
        </p:txBody>
      </p:sp>
      <p:sp>
        <p:nvSpPr>
          <p:cNvPr id="234" name="Google Shape;234;p11"/>
          <p:cNvSpPr txBox="1"/>
          <p:nvPr>
            <p:ph idx="12" type="sldNum"/>
          </p:nvPr>
        </p:nvSpPr>
        <p:spPr>
          <a:xfrm>
            <a:off x="11751454" y="6468161"/>
            <a:ext cx="42407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latin typeface="Open Sans"/>
                <a:ea typeface="Open Sans"/>
                <a:cs typeface="Open Sans"/>
                <a:sym typeface="Open Sans"/>
              </a:rPr>
              <a:t>‹#›</a:t>
            </a:fld>
            <a:endParaRPr>
              <a:latin typeface="Open Sans"/>
              <a:ea typeface="Open Sans"/>
              <a:cs typeface="Open Sans"/>
              <a:sym typeface="Open Sans"/>
            </a:endParaRPr>
          </a:p>
        </p:txBody>
      </p:sp>
      <p:sp>
        <p:nvSpPr>
          <p:cNvPr id="235" name="Google Shape;235;p11"/>
          <p:cNvSpPr txBox="1"/>
          <p:nvPr/>
        </p:nvSpPr>
        <p:spPr>
          <a:xfrm>
            <a:off x="480767" y="1699019"/>
            <a:ext cx="5964368" cy="4023360"/>
          </a:xfrm>
          <a:prstGeom prst="rect">
            <a:avLst/>
          </a:prstGeom>
          <a:noFill/>
          <a:ln>
            <a:noFill/>
          </a:ln>
        </p:spPr>
        <p:txBody>
          <a:bodyPr anchorCtr="0" anchor="t" bIns="45700" lIns="91425" spcFirstLastPara="1" rIns="91425" wrap="square" tIns="45700">
            <a:normAutofit/>
          </a:bodyPr>
          <a:lstStyle/>
          <a:p>
            <a:pPr indent="-127000" lvl="0" marL="228600" marR="0" rtl="0" algn="l">
              <a:lnSpc>
                <a:spcPct val="90000"/>
              </a:lnSpc>
              <a:spcBef>
                <a:spcPts val="0"/>
              </a:spcBef>
              <a:spcAft>
                <a:spcPts val="0"/>
              </a:spcAft>
              <a:buClr>
                <a:schemeClr val="dk1"/>
              </a:buClr>
              <a:buSzPts val="1600"/>
              <a:buFont typeface="Arial"/>
              <a:buNone/>
            </a:pPr>
            <a:r>
              <a:t/>
            </a:r>
            <a:endParaRPr sz="1600">
              <a:solidFill>
                <a:schemeClr val="dk1"/>
              </a:solidFill>
              <a:latin typeface="Open Sans"/>
              <a:ea typeface="Open Sans"/>
              <a:cs typeface="Open Sans"/>
              <a:sym typeface="Open Sans"/>
            </a:endParaRPr>
          </a:p>
        </p:txBody>
      </p:sp>
      <p:sp>
        <p:nvSpPr>
          <p:cNvPr id="236" name="Google Shape;236;p11"/>
          <p:cNvSpPr txBox="1"/>
          <p:nvPr/>
        </p:nvSpPr>
        <p:spPr>
          <a:xfrm>
            <a:off x="7255669" y="5996320"/>
            <a:ext cx="426537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000">
                <a:solidFill>
                  <a:schemeClr val="dk1"/>
                </a:solidFill>
                <a:latin typeface="Open Sans"/>
                <a:ea typeface="Open Sans"/>
                <a:cs typeface="Open Sans"/>
                <a:sym typeface="Open Sans"/>
              </a:rPr>
              <a:t>Source: </a:t>
            </a:r>
            <a:r>
              <a:rPr lang="en-GB" sz="1000">
                <a:solidFill>
                  <a:schemeClr val="dk1"/>
                </a:solidFill>
                <a:latin typeface="Open Sans"/>
                <a:ea typeface="Open Sans"/>
                <a:cs typeface="Open Sans"/>
                <a:sym typeface="Open Sans"/>
              </a:rPr>
              <a:t>Author’s interpretation. Insert figure: Image created by Abhishek Shivakumar in Slide block 6 available for free usage.</a:t>
            </a:r>
            <a:endParaRPr/>
          </a:p>
        </p:txBody>
      </p:sp>
      <p:sp>
        <p:nvSpPr>
          <p:cNvPr id="237" name="Google Shape;237;p11"/>
          <p:cNvSpPr txBox="1"/>
          <p:nvPr/>
        </p:nvSpPr>
        <p:spPr>
          <a:xfrm>
            <a:off x="7021751" y="2429984"/>
            <a:ext cx="4461188" cy="3360786"/>
          </a:xfrm>
          <a:prstGeom prst="rect">
            <a:avLst/>
          </a:prstGeom>
          <a:noFill/>
          <a:ln>
            <a:noFill/>
          </a:ln>
        </p:spPr>
        <p:txBody>
          <a:bodyPr anchorCtr="0" anchor="t" bIns="0" lIns="0" spcFirstLastPara="1" rIns="0" wrap="square" tIns="0">
            <a:noAutofit/>
          </a:bodyPr>
          <a:lstStyle/>
          <a:p>
            <a:pPr indent="-342265" lvl="0" marL="342265" marR="0" rtl="0" algn="l">
              <a:lnSpc>
                <a:spcPct val="100000"/>
              </a:lnSpc>
              <a:spcBef>
                <a:spcPts val="0"/>
              </a:spcBef>
              <a:spcAft>
                <a:spcPts val="0"/>
              </a:spcAft>
              <a:buClr>
                <a:schemeClr val="dk1"/>
              </a:buClr>
              <a:buSzPts val="1800"/>
              <a:buFont typeface="Arial"/>
              <a:buChar char="•"/>
            </a:pPr>
            <a:r>
              <a:rPr lang="en-GB" sz="1800">
                <a:solidFill>
                  <a:schemeClr val="dk1"/>
                </a:solidFill>
                <a:latin typeface="Open Sans"/>
                <a:ea typeface="Open Sans"/>
                <a:cs typeface="Open Sans"/>
                <a:sym typeface="Open Sans"/>
              </a:rPr>
              <a:t>Increase or decrease in precipitation and temperature affects the water balance</a:t>
            </a:r>
            <a:endParaRPr sz="2000">
              <a:solidFill>
                <a:schemeClr val="dk1"/>
              </a:solidFill>
              <a:latin typeface="Calibri"/>
              <a:ea typeface="Calibri"/>
              <a:cs typeface="Calibri"/>
              <a:sym typeface="Calibri"/>
            </a:endParaRPr>
          </a:p>
          <a:p>
            <a:pPr indent="-342265" lvl="0" marL="342265" marR="0" rtl="0" algn="l">
              <a:lnSpc>
                <a:spcPct val="100000"/>
              </a:lnSpc>
              <a:spcBef>
                <a:spcPts val="360"/>
              </a:spcBef>
              <a:spcAft>
                <a:spcPts val="0"/>
              </a:spcAft>
              <a:buClr>
                <a:schemeClr val="dk1"/>
              </a:buClr>
              <a:buSzPts val="1800"/>
              <a:buFont typeface="Arial"/>
              <a:buChar char="•"/>
            </a:pPr>
            <a:r>
              <a:rPr lang="en-GB" sz="1800">
                <a:solidFill>
                  <a:schemeClr val="dk1"/>
                </a:solidFill>
                <a:latin typeface="Open Sans"/>
                <a:ea typeface="Open Sans"/>
                <a:cs typeface="Open Sans"/>
                <a:sym typeface="Open Sans"/>
              </a:rPr>
              <a:t>Makes a big difference when it comes to planning reservoir levels (all sectors)</a:t>
            </a:r>
            <a:endParaRPr/>
          </a:p>
          <a:p>
            <a:pPr indent="-342265" lvl="0" marL="342265" marR="0" rtl="0" algn="l">
              <a:lnSpc>
                <a:spcPct val="100000"/>
              </a:lnSpc>
              <a:spcBef>
                <a:spcPts val="360"/>
              </a:spcBef>
              <a:spcAft>
                <a:spcPts val="0"/>
              </a:spcAft>
              <a:buClr>
                <a:schemeClr val="dk1"/>
              </a:buClr>
              <a:buSzPts val="1800"/>
              <a:buFont typeface="Arial"/>
              <a:buChar char="•"/>
            </a:pPr>
            <a:r>
              <a:rPr lang="en-GB" sz="1800">
                <a:solidFill>
                  <a:schemeClr val="dk1"/>
                </a:solidFill>
                <a:latin typeface="Open Sans"/>
                <a:ea typeface="Open Sans"/>
                <a:cs typeface="Open Sans"/>
                <a:sym typeface="Open Sans"/>
              </a:rPr>
              <a:t>Has direct impact on irrigation demand (both energy and water)</a:t>
            </a:r>
            <a:endParaRPr/>
          </a:p>
          <a:p>
            <a:pPr indent="-342265" lvl="0" marL="342265" marR="0" rtl="0" algn="l">
              <a:lnSpc>
                <a:spcPct val="100000"/>
              </a:lnSpc>
              <a:spcBef>
                <a:spcPts val="360"/>
              </a:spcBef>
              <a:spcAft>
                <a:spcPts val="0"/>
              </a:spcAft>
              <a:buClr>
                <a:schemeClr val="dk1"/>
              </a:buClr>
              <a:buSzPts val="1800"/>
              <a:buFont typeface="Arial"/>
              <a:buChar char="•"/>
            </a:pPr>
            <a:r>
              <a:rPr lang="en-GB" sz="1800">
                <a:solidFill>
                  <a:schemeClr val="dk1"/>
                </a:solidFill>
                <a:latin typeface="Open Sans"/>
                <a:ea typeface="Open Sans"/>
                <a:cs typeface="Open Sans"/>
                <a:sym typeface="Open Sans"/>
              </a:rPr>
              <a:t>High temperatures result in higher water demand in household and livestock</a:t>
            </a:r>
            <a:endParaRPr/>
          </a:p>
        </p:txBody>
      </p:sp>
      <p:pic>
        <p:nvPicPr>
          <p:cNvPr id="238" name="Google Shape;238;p11"/>
          <p:cNvPicPr preferRelativeResize="0"/>
          <p:nvPr/>
        </p:nvPicPr>
        <p:blipFill rotWithShape="1">
          <a:blip r:embed="rId3">
            <a:alphaModFix/>
          </a:blip>
          <a:srcRect b="0" l="0" r="0" t="0"/>
          <a:stretch/>
        </p:blipFill>
        <p:spPr>
          <a:xfrm>
            <a:off x="524679" y="2689589"/>
            <a:ext cx="6139316" cy="3558403"/>
          </a:xfrm>
          <a:prstGeom prst="rect">
            <a:avLst/>
          </a:prstGeom>
          <a:noFill/>
          <a:ln>
            <a:noFill/>
          </a:ln>
        </p:spPr>
      </p:pic>
      <p:sp>
        <p:nvSpPr>
          <p:cNvPr id="239" name="Google Shape;239;p11"/>
          <p:cNvSpPr txBox="1"/>
          <p:nvPr>
            <p:ph idx="2" type="body"/>
          </p:nvPr>
        </p:nvSpPr>
        <p:spPr>
          <a:xfrm>
            <a:off x="663575" y="2016027"/>
            <a:ext cx="4891406" cy="439247"/>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9CC2E5"/>
              </a:buClr>
              <a:buSzPts val="2000"/>
              <a:buNone/>
            </a:pPr>
            <a:r>
              <a:rPr lang="en-GB"/>
              <a:t>Climatic impact on the water system</a:t>
            </a:r>
            <a:endParaRPr/>
          </a:p>
        </p:txBody>
      </p:sp>
      <p:sp>
        <p:nvSpPr>
          <p:cNvPr id="240" name="Google Shape;240;p11"/>
          <p:cNvSpPr/>
          <p:nvPr/>
        </p:nvSpPr>
        <p:spPr>
          <a:xfrm>
            <a:off x="9067726" y="1221254"/>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10_Slide11.mp3" id="241" name="Google Shape;241;p11"/>
          <p:cNvPicPr preferRelativeResize="0"/>
          <p:nvPr/>
        </p:nvPicPr>
        <p:blipFill rotWithShape="1">
          <a:blip r:embed="rId4">
            <a:alphaModFix/>
          </a:blip>
          <a:srcRect b="0" l="0" r="0" t="0"/>
          <a:stretch/>
        </p:blipFill>
        <p:spPr>
          <a:xfrm>
            <a:off x="9139091" y="1292619"/>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41"/>
                                        </p:tgtEl>
                                        <p:attrNameLst>
                                          <p:attrName>style.visibility</p:attrName>
                                        </p:attrNameLst>
                                      </p:cBhvr>
                                      <p:to>
                                        <p:strVal val="visible"/>
                                      </p:to>
                                    </p:set>
                                    <p:animEffect filter="fade" transition="in">
                                      <p:cBhvr>
                                        <p:cTn dur="5000"/>
                                        <p:tgtEl>
                                          <p:spTgt spid="24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6" name="Shape 246"/>
        <p:cNvGrpSpPr/>
        <p:nvPr/>
      </p:nvGrpSpPr>
      <p:grpSpPr>
        <a:xfrm>
          <a:off x="0" y="0"/>
          <a:ext cx="0" cy="0"/>
          <a:chOff x="0" y="0"/>
          <a:chExt cx="0" cy="0"/>
        </a:xfrm>
      </p:grpSpPr>
      <p:sp>
        <p:nvSpPr>
          <p:cNvPr id="247" name="Google Shape;247;p12"/>
          <p:cNvSpPr txBox="1"/>
          <p:nvPr/>
        </p:nvSpPr>
        <p:spPr>
          <a:xfrm>
            <a:off x="663575" y="716881"/>
            <a:ext cx="9909553" cy="1325563"/>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Open Sans"/>
              <a:buNone/>
            </a:pPr>
            <a:r>
              <a:rPr b="0" i="0" lang="en-GB" sz="4400">
                <a:solidFill>
                  <a:schemeClr val="dk1"/>
                </a:solidFill>
                <a:latin typeface="Open Sans"/>
                <a:ea typeface="Open Sans"/>
                <a:cs typeface="Open Sans"/>
                <a:sym typeface="Open Sans"/>
              </a:rPr>
              <a:t>10.2 Impacts of climate change</a:t>
            </a:r>
            <a:endParaRPr b="0" i="0" sz="4400">
              <a:solidFill>
                <a:schemeClr val="dk1"/>
              </a:solidFill>
              <a:latin typeface="Open Sans"/>
              <a:ea typeface="Open Sans"/>
              <a:cs typeface="Open Sans"/>
              <a:sym typeface="Open Sans"/>
            </a:endParaRPr>
          </a:p>
        </p:txBody>
      </p:sp>
      <p:sp>
        <p:nvSpPr>
          <p:cNvPr id="248" name="Google Shape;248;p12"/>
          <p:cNvSpPr txBox="1"/>
          <p:nvPr>
            <p:ph idx="12" type="sldNum"/>
          </p:nvPr>
        </p:nvSpPr>
        <p:spPr>
          <a:xfrm>
            <a:off x="11751454" y="6468161"/>
            <a:ext cx="42407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latin typeface="Open Sans"/>
                <a:ea typeface="Open Sans"/>
                <a:cs typeface="Open Sans"/>
                <a:sym typeface="Open Sans"/>
              </a:rPr>
              <a:t>‹#›</a:t>
            </a:fld>
            <a:endParaRPr>
              <a:latin typeface="Open Sans"/>
              <a:ea typeface="Open Sans"/>
              <a:cs typeface="Open Sans"/>
              <a:sym typeface="Open Sans"/>
            </a:endParaRPr>
          </a:p>
        </p:txBody>
      </p:sp>
      <p:sp>
        <p:nvSpPr>
          <p:cNvPr id="249" name="Google Shape;249;p12"/>
          <p:cNvSpPr txBox="1"/>
          <p:nvPr/>
        </p:nvSpPr>
        <p:spPr>
          <a:xfrm>
            <a:off x="480767" y="1699019"/>
            <a:ext cx="5964368" cy="4023360"/>
          </a:xfrm>
          <a:prstGeom prst="rect">
            <a:avLst/>
          </a:prstGeom>
          <a:noFill/>
          <a:ln>
            <a:noFill/>
          </a:ln>
        </p:spPr>
        <p:txBody>
          <a:bodyPr anchorCtr="0" anchor="t" bIns="45700" lIns="91425" spcFirstLastPara="1" rIns="91425" wrap="square" tIns="45700">
            <a:normAutofit/>
          </a:bodyPr>
          <a:lstStyle/>
          <a:p>
            <a:pPr indent="-127000" lvl="0" marL="228600" marR="0" rtl="0" algn="l">
              <a:lnSpc>
                <a:spcPct val="90000"/>
              </a:lnSpc>
              <a:spcBef>
                <a:spcPts val="0"/>
              </a:spcBef>
              <a:spcAft>
                <a:spcPts val="0"/>
              </a:spcAft>
              <a:buClr>
                <a:schemeClr val="dk1"/>
              </a:buClr>
              <a:buSzPts val="1600"/>
              <a:buFont typeface="Arial"/>
              <a:buNone/>
            </a:pPr>
            <a:r>
              <a:t/>
            </a:r>
            <a:endParaRPr sz="1600">
              <a:solidFill>
                <a:schemeClr val="dk1"/>
              </a:solidFill>
              <a:latin typeface="Open Sans"/>
              <a:ea typeface="Open Sans"/>
              <a:cs typeface="Open Sans"/>
              <a:sym typeface="Open Sans"/>
            </a:endParaRPr>
          </a:p>
        </p:txBody>
      </p:sp>
      <p:sp>
        <p:nvSpPr>
          <p:cNvPr id="250" name="Google Shape;250;p12"/>
          <p:cNvSpPr txBox="1"/>
          <p:nvPr/>
        </p:nvSpPr>
        <p:spPr>
          <a:xfrm>
            <a:off x="4501701" y="5990944"/>
            <a:ext cx="6690953"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000">
                <a:solidFill>
                  <a:schemeClr val="dk1"/>
                </a:solidFill>
                <a:latin typeface="Open Sans"/>
                <a:ea typeface="Open Sans"/>
                <a:cs typeface="Open Sans"/>
                <a:sym typeface="Open Sans"/>
              </a:rPr>
              <a:t>Source: </a:t>
            </a:r>
            <a:r>
              <a:rPr lang="en-GB" sz="1000">
                <a:solidFill>
                  <a:schemeClr val="dk1"/>
                </a:solidFill>
                <a:latin typeface="Open Sans"/>
                <a:ea typeface="Open Sans"/>
                <a:cs typeface="Open Sans"/>
                <a:sym typeface="Open Sans"/>
              </a:rPr>
              <a:t>Photo by </a:t>
            </a:r>
            <a:r>
              <a:rPr lang="en-GB" sz="1000" u="sng">
                <a:solidFill>
                  <a:schemeClr val="dk1"/>
                </a:solidFill>
                <a:latin typeface="Open Sans"/>
                <a:ea typeface="Open Sans"/>
                <a:cs typeface="Open Sans"/>
                <a:sym typeface="Open Sans"/>
                <a:hlinkClick r:id="rId3">
                  <a:extLst>
                    <a:ext uri="{A12FA001-AC4F-418D-AE19-62706E023703}">
                      <ahyp:hlinkClr val="tx"/>
                    </a:ext>
                  </a:extLst>
                </a:hlinkClick>
              </a:rPr>
              <a:t>Gary Yost</a:t>
            </a:r>
            <a:r>
              <a:rPr lang="en-GB" sz="1000">
                <a:solidFill>
                  <a:schemeClr val="dk1"/>
                </a:solidFill>
                <a:latin typeface="Open Sans"/>
                <a:ea typeface="Open Sans"/>
                <a:cs typeface="Open Sans"/>
                <a:sym typeface="Open Sans"/>
              </a:rPr>
              <a:t> on </a:t>
            </a:r>
            <a:r>
              <a:rPr lang="en-GB" sz="1000" u="sng">
                <a:solidFill>
                  <a:schemeClr val="dk1"/>
                </a:solidFill>
                <a:latin typeface="Open Sans"/>
                <a:ea typeface="Open Sans"/>
                <a:cs typeface="Open Sans"/>
                <a:sym typeface="Open Sans"/>
                <a:hlinkClick r:id="rId4">
                  <a:extLst>
                    <a:ext uri="{A12FA001-AC4F-418D-AE19-62706E023703}">
                      <ahyp:hlinkClr val="tx"/>
                    </a:ext>
                  </a:extLst>
                </a:hlinkClick>
              </a:rPr>
              <a:t>Unsplash</a:t>
            </a:r>
            <a:r>
              <a:rPr lang="en-GB" sz="1000">
                <a:solidFill>
                  <a:schemeClr val="dk1"/>
                </a:solidFill>
                <a:latin typeface="Open Sans"/>
                <a:ea typeface="Open Sans"/>
                <a:cs typeface="Open Sans"/>
                <a:sym typeface="Open Sans"/>
              </a:rPr>
              <a:t> (Top left), photo by Tim Reckmann, licensed under CC BY-SA 3.0 via Wikimedia Commons (bottom left), Photo by chromatograph on </a:t>
            </a:r>
            <a:r>
              <a:rPr lang="en-GB" sz="1000" u="sng">
                <a:solidFill>
                  <a:schemeClr val="dk1"/>
                </a:solidFill>
                <a:latin typeface="Open Sans"/>
                <a:ea typeface="Open Sans"/>
                <a:cs typeface="Open Sans"/>
                <a:sym typeface="Open Sans"/>
                <a:hlinkClick r:id="rId5">
                  <a:extLst>
                    <a:ext uri="{A12FA001-AC4F-418D-AE19-62706E023703}">
                      <ahyp:hlinkClr val="tx"/>
                    </a:ext>
                  </a:extLst>
                </a:hlinkClick>
              </a:rPr>
              <a:t>Unsplash</a:t>
            </a:r>
            <a:r>
              <a:rPr lang="en-GB" sz="1000">
                <a:solidFill>
                  <a:schemeClr val="dk1"/>
                </a:solidFill>
                <a:latin typeface="Open Sans"/>
                <a:ea typeface="Open Sans"/>
                <a:cs typeface="Open Sans"/>
                <a:sym typeface="Open Sans"/>
              </a:rPr>
              <a:t> (right),  </a:t>
            </a:r>
            <a:endParaRPr/>
          </a:p>
        </p:txBody>
      </p:sp>
      <p:sp>
        <p:nvSpPr>
          <p:cNvPr id="251" name="Google Shape;251;p12"/>
          <p:cNvSpPr txBox="1"/>
          <p:nvPr/>
        </p:nvSpPr>
        <p:spPr>
          <a:xfrm>
            <a:off x="4241125" y="3163980"/>
            <a:ext cx="3829725" cy="2220905"/>
          </a:xfrm>
          <a:prstGeom prst="rect">
            <a:avLst/>
          </a:prstGeom>
          <a:noFill/>
          <a:ln>
            <a:noFill/>
          </a:ln>
        </p:spPr>
        <p:txBody>
          <a:bodyPr anchorCtr="0" anchor="t" bIns="0" lIns="0" spcFirstLastPara="1" rIns="0" wrap="square" tIns="0">
            <a:noAutofit/>
          </a:bodyPr>
          <a:lstStyle/>
          <a:p>
            <a:pPr indent="-342882" lvl="0" marL="342882" marR="0" rtl="0" algn="l">
              <a:lnSpc>
                <a:spcPct val="100000"/>
              </a:lnSpc>
              <a:spcBef>
                <a:spcPts val="0"/>
              </a:spcBef>
              <a:spcAft>
                <a:spcPts val="0"/>
              </a:spcAft>
              <a:buClr>
                <a:schemeClr val="dk1"/>
              </a:buClr>
              <a:buSzPts val="1800"/>
              <a:buFont typeface="Arial"/>
              <a:buChar char="•"/>
            </a:pPr>
            <a:r>
              <a:rPr lang="en-GB" sz="1800">
                <a:solidFill>
                  <a:schemeClr val="dk1"/>
                </a:solidFill>
                <a:latin typeface="Open Sans"/>
                <a:ea typeface="Open Sans"/>
                <a:cs typeface="Open Sans"/>
                <a:sym typeface="Open Sans"/>
              </a:rPr>
              <a:t>Air conditioning demand increases due to temperature increase</a:t>
            </a:r>
            <a:endParaRPr/>
          </a:p>
          <a:p>
            <a:pPr indent="-342882" lvl="0" marL="342882" marR="0" rtl="0" algn="l">
              <a:lnSpc>
                <a:spcPct val="100000"/>
              </a:lnSpc>
              <a:spcBef>
                <a:spcPts val="360"/>
              </a:spcBef>
              <a:spcAft>
                <a:spcPts val="0"/>
              </a:spcAft>
              <a:buClr>
                <a:schemeClr val="dk1"/>
              </a:buClr>
              <a:buSzPts val="1800"/>
              <a:buFont typeface="Arial"/>
              <a:buChar char="•"/>
            </a:pPr>
            <a:r>
              <a:rPr lang="en-GB" sz="1800">
                <a:solidFill>
                  <a:schemeClr val="dk1"/>
                </a:solidFill>
                <a:latin typeface="Open Sans"/>
                <a:ea typeface="Open Sans"/>
                <a:cs typeface="Open Sans"/>
                <a:sym typeface="Open Sans"/>
              </a:rPr>
              <a:t>Hydropower generation vulnerability</a:t>
            </a:r>
            <a:endParaRPr/>
          </a:p>
          <a:p>
            <a:pPr indent="-342882" lvl="0" marL="342882" marR="0" rtl="0" algn="l">
              <a:lnSpc>
                <a:spcPct val="100000"/>
              </a:lnSpc>
              <a:spcBef>
                <a:spcPts val="360"/>
              </a:spcBef>
              <a:spcAft>
                <a:spcPts val="0"/>
              </a:spcAft>
              <a:buClr>
                <a:schemeClr val="dk1"/>
              </a:buClr>
              <a:buSzPts val="1800"/>
              <a:buFont typeface="Arial"/>
              <a:buChar char="•"/>
            </a:pPr>
            <a:r>
              <a:rPr lang="en-GB" sz="1800">
                <a:solidFill>
                  <a:schemeClr val="dk1"/>
                </a:solidFill>
                <a:latin typeface="Open Sans"/>
                <a:ea typeface="Open Sans"/>
                <a:cs typeface="Open Sans"/>
                <a:sym typeface="Open Sans"/>
              </a:rPr>
              <a:t>Variability in thermal power generation</a:t>
            </a:r>
            <a:endParaRPr/>
          </a:p>
        </p:txBody>
      </p:sp>
      <p:sp>
        <p:nvSpPr>
          <p:cNvPr id="252" name="Google Shape;252;p12"/>
          <p:cNvSpPr txBox="1"/>
          <p:nvPr/>
        </p:nvSpPr>
        <p:spPr>
          <a:xfrm>
            <a:off x="1316423" y="2520325"/>
            <a:ext cx="1855163"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2000">
                <a:solidFill>
                  <a:schemeClr val="dk1"/>
                </a:solidFill>
                <a:latin typeface="Open Sans"/>
                <a:ea typeface="Open Sans"/>
                <a:cs typeface="Open Sans"/>
                <a:sym typeface="Open Sans"/>
              </a:rPr>
              <a:t>Supply side</a:t>
            </a:r>
            <a:endParaRPr/>
          </a:p>
        </p:txBody>
      </p:sp>
      <p:sp>
        <p:nvSpPr>
          <p:cNvPr id="253" name="Google Shape;253;p12"/>
          <p:cNvSpPr txBox="1"/>
          <p:nvPr/>
        </p:nvSpPr>
        <p:spPr>
          <a:xfrm>
            <a:off x="8750100" y="2520325"/>
            <a:ext cx="1855163" cy="400110"/>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b="1" lang="en-GB" sz="2000">
                <a:solidFill>
                  <a:schemeClr val="dk1"/>
                </a:solidFill>
                <a:latin typeface="Open Sans"/>
                <a:ea typeface="Open Sans"/>
                <a:cs typeface="Open Sans"/>
                <a:sym typeface="Open Sans"/>
              </a:rPr>
              <a:t>Demand side</a:t>
            </a:r>
            <a:endParaRPr/>
          </a:p>
        </p:txBody>
      </p:sp>
      <p:pic>
        <p:nvPicPr>
          <p:cNvPr id="254" name="Google Shape;254;p12"/>
          <p:cNvPicPr preferRelativeResize="0"/>
          <p:nvPr/>
        </p:nvPicPr>
        <p:blipFill rotWithShape="1">
          <a:blip r:embed="rId6">
            <a:alphaModFix/>
          </a:blip>
          <a:srcRect b="0" l="0" r="0" t="0"/>
          <a:stretch/>
        </p:blipFill>
        <p:spPr>
          <a:xfrm>
            <a:off x="1044724" y="2920435"/>
            <a:ext cx="2398563" cy="1599042"/>
          </a:xfrm>
          <a:prstGeom prst="rect">
            <a:avLst/>
          </a:prstGeom>
          <a:noFill/>
          <a:ln>
            <a:noFill/>
          </a:ln>
        </p:spPr>
      </p:pic>
      <p:pic>
        <p:nvPicPr>
          <p:cNvPr id="255" name="Google Shape;255;p12"/>
          <p:cNvPicPr preferRelativeResize="0"/>
          <p:nvPr/>
        </p:nvPicPr>
        <p:blipFill rotWithShape="1">
          <a:blip r:embed="rId7">
            <a:alphaModFix/>
          </a:blip>
          <a:srcRect b="0" l="0" r="0" t="0"/>
          <a:stretch/>
        </p:blipFill>
        <p:spPr>
          <a:xfrm>
            <a:off x="1369752" y="4642351"/>
            <a:ext cx="1748506" cy="1480138"/>
          </a:xfrm>
          <a:prstGeom prst="rect">
            <a:avLst/>
          </a:prstGeom>
          <a:noFill/>
          <a:ln>
            <a:noFill/>
          </a:ln>
        </p:spPr>
      </p:pic>
      <p:pic>
        <p:nvPicPr>
          <p:cNvPr id="256" name="Google Shape;256;p12"/>
          <p:cNvPicPr preferRelativeResize="0"/>
          <p:nvPr/>
        </p:nvPicPr>
        <p:blipFill rotWithShape="1">
          <a:blip r:embed="rId8">
            <a:alphaModFix/>
          </a:blip>
          <a:srcRect b="0" l="0" r="0" t="0"/>
          <a:stretch/>
        </p:blipFill>
        <p:spPr>
          <a:xfrm>
            <a:off x="8662969" y="2920435"/>
            <a:ext cx="1965154" cy="2949573"/>
          </a:xfrm>
          <a:prstGeom prst="rect">
            <a:avLst/>
          </a:prstGeom>
          <a:noFill/>
          <a:ln>
            <a:noFill/>
          </a:ln>
        </p:spPr>
      </p:pic>
      <p:sp>
        <p:nvSpPr>
          <p:cNvPr id="257" name="Google Shape;257;p12"/>
          <p:cNvSpPr txBox="1"/>
          <p:nvPr>
            <p:ph idx="2" type="body"/>
          </p:nvPr>
        </p:nvSpPr>
        <p:spPr>
          <a:xfrm>
            <a:off x="663575" y="2016027"/>
            <a:ext cx="4891406" cy="439247"/>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9CC2E5"/>
              </a:buClr>
              <a:buSzPts val="2000"/>
              <a:buNone/>
            </a:pPr>
            <a:r>
              <a:rPr lang="en-GB"/>
              <a:t>Climatic impact on the energy system</a:t>
            </a:r>
            <a:endParaRPr/>
          </a:p>
        </p:txBody>
      </p:sp>
      <p:sp>
        <p:nvSpPr>
          <p:cNvPr id="258" name="Google Shape;258;p12"/>
          <p:cNvSpPr/>
          <p:nvPr/>
        </p:nvSpPr>
        <p:spPr>
          <a:xfrm>
            <a:off x="9067726" y="1221254"/>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10_Slide12.mp3" id="259" name="Google Shape;259;p12"/>
          <p:cNvPicPr preferRelativeResize="0"/>
          <p:nvPr/>
        </p:nvPicPr>
        <p:blipFill rotWithShape="1">
          <a:blip r:embed="rId9">
            <a:alphaModFix/>
          </a:blip>
          <a:srcRect b="0" l="0" r="0" t="0"/>
          <a:stretch/>
        </p:blipFill>
        <p:spPr>
          <a:xfrm>
            <a:off x="9139091" y="1296814"/>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9"/>
                                        </p:tgtEl>
                                        <p:attrNameLst>
                                          <p:attrName>style.visibility</p:attrName>
                                        </p:attrNameLst>
                                      </p:cBhvr>
                                      <p:to>
                                        <p:strVal val="visible"/>
                                      </p:to>
                                    </p:set>
                                    <p:animEffect filter="fade" transition="in">
                                      <p:cBhvr>
                                        <p:cTn dur="5000"/>
                                        <p:tgtEl>
                                          <p:spTgt spid="2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4" name="Shape 264"/>
        <p:cNvGrpSpPr/>
        <p:nvPr/>
      </p:nvGrpSpPr>
      <p:grpSpPr>
        <a:xfrm>
          <a:off x="0" y="0"/>
          <a:ext cx="0" cy="0"/>
          <a:chOff x="0" y="0"/>
          <a:chExt cx="0" cy="0"/>
        </a:xfrm>
      </p:grpSpPr>
      <p:sp>
        <p:nvSpPr>
          <p:cNvPr id="265" name="Google Shape;265;p13"/>
          <p:cNvSpPr txBox="1"/>
          <p:nvPr/>
        </p:nvSpPr>
        <p:spPr>
          <a:xfrm>
            <a:off x="663575" y="716881"/>
            <a:ext cx="9909553" cy="1325563"/>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Open Sans"/>
              <a:buNone/>
            </a:pPr>
            <a:r>
              <a:rPr b="0" i="0" lang="en-GB" sz="4400">
                <a:solidFill>
                  <a:schemeClr val="dk1"/>
                </a:solidFill>
                <a:latin typeface="Open Sans"/>
                <a:ea typeface="Open Sans"/>
                <a:cs typeface="Open Sans"/>
                <a:sym typeface="Open Sans"/>
              </a:rPr>
              <a:t>10.2 Impacts of climate change</a:t>
            </a:r>
            <a:endParaRPr b="0" i="0" sz="4400">
              <a:solidFill>
                <a:schemeClr val="dk1"/>
              </a:solidFill>
              <a:latin typeface="Open Sans"/>
              <a:ea typeface="Open Sans"/>
              <a:cs typeface="Open Sans"/>
              <a:sym typeface="Open Sans"/>
            </a:endParaRPr>
          </a:p>
        </p:txBody>
      </p:sp>
      <p:sp>
        <p:nvSpPr>
          <p:cNvPr id="266" name="Google Shape;266;p13"/>
          <p:cNvSpPr txBox="1"/>
          <p:nvPr>
            <p:ph idx="12" type="sldNum"/>
          </p:nvPr>
        </p:nvSpPr>
        <p:spPr>
          <a:xfrm>
            <a:off x="11751454" y="6468161"/>
            <a:ext cx="42407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latin typeface="Open Sans"/>
                <a:ea typeface="Open Sans"/>
                <a:cs typeface="Open Sans"/>
                <a:sym typeface="Open Sans"/>
              </a:rPr>
              <a:t>‹#›</a:t>
            </a:fld>
            <a:endParaRPr>
              <a:latin typeface="Open Sans"/>
              <a:ea typeface="Open Sans"/>
              <a:cs typeface="Open Sans"/>
              <a:sym typeface="Open Sans"/>
            </a:endParaRPr>
          </a:p>
        </p:txBody>
      </p:sp>
      <p:sp>
        <p:nvSpPr>
          <p:cNvPr id="267" name="Google Shape;267;p13"/>
          <p:cNvSpPr txBox="1"/>
          <p:nvPr/>
        </p:nvSpPr>
        <p:spPr>
          <a:xfrm>
            <a:off x="480767" y="1699019"/>
            <a:ext cx="5964368" cy="4023360"/>
          </a:xfrm>
          <a:prstGeom prst="rect">
            <a:avLst/>
          </a:prstGeom>
          <a:noFill/>
          <a:ln>
            <a:noFill/>
          </a:ln>
        </p:spPr>
        <p:txBody>
          <a:bodyPr anchorCtr="0" anchor="t" bIns="45700" lIns="91425" spcFirstLastPara="1" rIns="91425" wrap="square" tIns="45700">
            <a:normAutofit/>
          </a:bodyPr>
          <a:lstStyle/>
          <a:p>
            <a:pPr indent="-127000" lvl="0" marL="228600" marR="0" rtl="0" algn="l">
              <a:lnSpc>
                <a:spcPct val="90000"/>
              </a:lnSpc>
              <a:spcBef>
                <a:spcPts val="0"/>
              </a:spcBef>
              <a:spcAft>
                <a:spcPts val="0"/>
              </a:spcAft>
              <a:buClr>
                <a:schemeClr val="dk1"/>
              </a:buClr>
              <a:buSzPts val="1600"/>
              <a:buFont typeface="Arial"/>
              <a:buNone/>
            </a:pPr>
            <a:r>
              <a:t/>
            </a:r>
            <a:endParaRPr sz="1600">
              <a:solidFill>
                <a:schemeClr val="dk1"/>
              </a:solidFill>
              <a:latin typeface="Open Sans"/>
              <a:ea typeface="Open Sans"/>
              <a:cs typeface="Open Sans"/>
              <a:sym typeface="Open Sans"/>
            </a:endParaRPr>
          </a:p>
        </p:txBody>
      </p:sp>
      <p:sp>
        <p:nvSpPr>
          <p:cNvPr id="268" name="Google Shape;268;p13"/>
          <p:cNvSpPr txBox="1"/>
          <p:nvPr/>
        </p:nvSpPr>
        <p:spPr>
          <a:xfrm>
            <a:off x="774884" y="5837819"/>
            <a:ext cx="3935976"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000">
                <a:solidFill>
                  <a:schemeClr val="dk1"/>
                </a:solidFill>
                <a:latin typeface="Open Sans"/>
                <a:ea typeface="Open Sans"/>
                <a:cs typeface="Open Sans"/>
                <a:sym typeface="Open Sans"/>
              </a:rPr>
              <a:t>Source: </a:t>
            </a:r>
            <a:r>
              <a:rPr lang="en-GB" sz="1000">
                <a:solidFill>
                  <a:schemeClr val="dk1"/>
                </a:solidFill>
                <a:latin typeface="Open Sans"/>
                <a:ea typeface="Open Sans"/>
                <a:cs typeface="Open Sans"/>
                <a:sym typeface="Open Sans"/>
              </a:rPr>
              <a:t>Ellis, E. C., Beusen, A. H., &amp; Goldewijk, K. K. (2020). Anthropogenic Biomes: 10,000 BCE to 2015 CE. Land, 9 (5), 129  from Our world in Data published under the CC-BY license</a:t>
            </a:r>
            <a:endParaRPr/>
          </a:p>
        </p:txBody>
      </p:sp>
      <p:pic>
        <p:nvPicPr>
          <p:cNvPr id="269" name="Google Shape;269;p13"/>
          <p:cNvPicPr preferRelativeResize="0"/>
          <p:nvPr/>
        </p:nvPicPr>
        <p:blipFill rotWithShape="1">
          <a:blip r:embed="rId3">
            <a:alphaModFix/>
          </a:blip>
          <a:srcRect b="6325" l="0" r="-1764" t="-153"/>
          <a:stretch/>
        </p:blipFill>
        <p:spPr>
          <a:xfrm>
            <a:off x="680542" y="3032202"/>
            <a:ext cx="4021050" cy="2340875"/>
          </a:xfrm>
          <a:prstGeom prst="rect">
            <a:avLst/>
          </a:prstGeom>
          <a:noFill/>
          <a:ln>
            <a:noFill/>
          </a:ln>
        </p:spPr>
      </p:pic>
      <p:pic>
        <p:nvPicPr>
          <p:cNvPr id="270" name="Google Shape;270;p13"/>
          <p:cNvPicPr preferRelativeResize="0"/>
          <p:nvPr/>
        </p:nvPicPr>
        <p:blipFill rotWithShape="1">
          <a:blip r:embed="rId4">
            <a:alphaModFix/>
          </a:blip>
          <a:srcRect b="0" l="0" r="1169" t="0"/>
          <a:stretch/>
        </p:blipFill>
        <p:spPr>
          <a:xfrm>
            <a:off x="4787060" y="3215914"/>
            <a:ext cx="4563370" cy="2298888"/>
          </a:xfrm>
          <a:prstGeom prst="rect">
            <a:avLst/>
          </a:prstGeom>
          <a:noFill/>
          <a:ln>
            <a:noFill/>
          </a:ln>
        </p:spPr>
      </p:pic>
      <p:sp>
        <p:nvSpPr>
          <p:cNvPr id="271" name="Google Shape;271;p13"/>
          <p:cNvSpPr txBox="1"/>
          <p:nvPr/>
        </p:nvSpPr>
        <p:spPr>
          <a:xfrm>
            <a:off x="4901360" y="5994404"/>
            <a:ext cx="398509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000">
                <a:solidFill>
                  <a:schemeClr val="dk1"/>
                </a:solidFill>
                <a:latin typeface="Open Sans"/>
                <a:ea typeface="Open Sans"/>
                <a:cs typeface="Open Sans"/>
                <a:sym typeface="Open Sans"/>
              </a:rPr>
              <a:t>Source: </a:t>
            </a:r>
            <a:r>
              <a:rPr lang="en-GB" sz="1000">
                <a:solidFill>
                  <a:schemeClr val="dk1"/>
                </a:solidFill>
                <a:latin typeface="Open Sans"/>
                <a:ea typeface="Open Sans"/>
                <a:cs typeface="Open Sans"/>
                <a:sym typeface="Open Sans"/>
              </a:rPr>
              <a:t>IPCC, Assessment report 5, Working group II, Summary to policymakers  available for free use without request</a:t>
            </a:r>
            <a:endParaRPr/>
          </a:p>
        </p:txBody>
      </p:sp>
      <p:sp>
        <p:nvSpPr>
          <p:cNvPr id="272" name="Google Shape;272;p13"/>
          <p:cNvSpPr txBox="1"/>
          <p:nvPr/>
        </p:nvSpPr>
        <p:spPr>
          <a:xfrm>
            <a:off x="4858561" y="2908137"/>
            <a:ext cx="4572000"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400">
                <a:solidFill>
                  <a:schemeClr val="dk1"/>
                </a:solidFill>
                <a:latin typeface="Open Sans"/>
                <a:ea typeface="Open Sans"/>
                <a:cs typeface="Open Sans"/>
                <a:sym typeface="Open Sans"/>
              </a:rPr>
              <a:t>Crop Yield projections, IPCC AR5, WGII</a:t>
            </a:r>
            <a:endParaRPr/>
          </a:p>
        </p:txBody>
      </p:sp>
      <p:sp>
        <p:nvSpPr>
          <p:cNvPr id="273" name="Google Shape;273;p13"/>
          <p:cNvSpPr txBox="1"/>
          <p:nvPr/>
        </p:nvSpPr>
        <p:spPr>
          <a:xfrm>
            <a:off x="9407066" y="2396051"/>
            <a:ext cx="2121359" cy="2953189"/>
          </a:xfrm>
          <a:prstGeom prst="rect">
            <a:avLst/>
          </a:prstGeom>
          <a:noFill/>
          <a:ln>
            <a:noFill/>
          </a:ln>
        </p:spPr>
        <p:txBody>
          <a:bodyPr anchorCtr="0" anchor="t" bIns="0" lIns="0" spcFirstLastPara="1" rIns="0" wrap="square" tIns="0">
            <a:noAutofit/>
          </a:bodyPr>
          <a:lstStyle/>
          <a:p>
            <a:pPr indent="-342882" lvl="0" marL="342882" marR="0" rtl="0" algn="l">
              <a:lnSpc>
                <a:spcPct val="100000"/>
              </a:lnSpc>
              <a:spcBef>
                <a:spcPts val="0"/>
              </a:spcBef>
              <a:spcAft>
                <a:spcPts val="0"/>
              </a:spcAft>
              <a:buClr>
                <a:schemeClr val="dk1"/>
              </a:buClr>
              <a:buSzPts val="1600"/>
              <a:buFont typeface="Arial"/>
              <a:buChar char="•"/>
            </a:pPr>
            <a:r>
              <a:rPr lang="en-GB" sz="1600">
                <a:solidFill>
                  <a:schemeClr val="dk1"/>
                </a:solidFill>
                <a:latin typeface="Open Sans"/>
                <a:ea typeface="Open Sans"/>
                <a:cs typeface="Open Sans"/>
                <a:sym typeface="Open Sans"/>
              </a:rPr>
              <a:t>Crop yield reductions seem predominant in the future</a:t>
            </a:r>
            <a:endParaRPr/>
          </a:p>
          <a:p>
            <a:pPr indent="-342882" lvl="0" marL="342882" marR="0" rtl="0" algn="l">
              <a:lnSpc>
                <a:spcPct val="100000"/>
              </a:lnSpc>
              <a:spcBef>
                <a:spcPts val="320"/>
              </a:spcBef>
              <a:spcAft>
                <a:spcPts val="0"/>
              </a:spcAft>
              <a:buClr>
                <a:schemeClr val="dk1"/>
              </a:buClr>
              <a:buSzPts val="1600"/>
              <a:buFont typeface="Arial"/>
              <a:buChar char="•"/>
            </a:pPr>
            <a:r>
              <a:rPr lang="en-GB" sz="1600">
                <a:solidFill>
                  <a:schemeClr val="dk1"/>
                </a:solidFill>
                <a:latin typeface="Open Sans"/>
                <a:ea typeface="Open Sans"/>
                <a:cs typeface="Open Sans"/>
                <a:sym typeface="Open Sans"/>
              </a:rPr>
              <a:t>The increase in yields (though small) is expected to occur in colder regions which become suitable for cultivation in the future</a:t>
            </a:r>
            <a:endParaRPr/>
          </a:p>
          <a:p>
            <a:pPr indent="-241282" lvl="0" marL="342882" marR="0" rtl="0" algn="l">
              <a:lnSpc>
                <a:spcPct val="100000"/>
              </a:lnSpc>
              <a:spcBef>
                <a:spcPts val="320"/>
              </a:spcBef>
              <a:spcAft>
                <a:spcPts val="0"/>
              </a:spcAft>
              <a:buClr>
                <a:schemeClr val="dk1"/>
              </a:buClr>
              <a:buSzPts val="1600"/>
              <a:buFont typeface="Arial"/>
              <a:buNone/>
            </a:pPr>
            <a:r>
              <a:t/>
            </a:r>
            <a:endParaRPr sz="1600">
              <a:solidFill>
                <a:schemeClr val="dk1"/>
              </a:solidFill>
              <a:latin typeface="Open Sans"/>
              <a:ea typeface="Open Sans"/>
              <a:cs typeface="Open Sans"/>
              <a:sym typeface="Open Sans"/>
            </a:endParaRPr>
          </a:p>
        </p:txBody>
      </p:sp>
      <p:sp>
        <p:nvSpPr>
          <p:cNvPr id="274" name="Google Shape;274;p13"/>
          <p:cNvSpPr txBox="1"/>
          <p:nvPr>
            <p:ph idx="2" type="body"/>
          </p:nvPr>
        </p:nvSpPr>
        <p:spPr>
          <a:xfrm>
            <a:off x="663575" y="2016027"/>
            <a:ext cx="4891406" cy="439247"/>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9CC2E5"/>
              </a:buClr>
              <a:buSzPts val="2000"/>
              <a:buNone/>
            </a:pPr>
            <a:r>
              <a:rPr lang="en-GB"/>
              <a:t>Climatic impact on the land system</a:t>
            </a:r>
            <a:endParaRPr/>
          </a:p>
        </p:txBody>
      </p:sp>
      <p:sp>
        <p:nvSpPr>
          <p:cNvPr id="275" name="Google Shape;275;p13"/>
          <p:cNvSpPr/>
          <p:nvPr/>
        </p:nvSpPr>
        <p:spPr>
          <a:xfrm>
            <a:off x="9067726" y="1221254"/>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10_Slide13.mp3" id="276" name="Google Shape;276;p13"/>
          <p:cNvPicPr preferRelativeResize="0"/>
          <p:nvPr/>
        </p:nvPicPr>
        <p:blipFill rotWithShape="1">
          <a:blip r:embed="rId5">
            <a:alphaModFix/>
          </a:blip>
          <a:srcRect b="0" l="0" r="0" t="0"/>
          <a:stretch/>
        </p:blipFill>
        <p:spPr>
          <a:xfrm>
            <a:off x="9139091" y="1292619"/>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76"/>
                                        </p:tgtEl>
                                        <p:attrNameLst>
                                          <p:attrName>style.visibility</p:attrName>
                                        </p:attrNameLst>
                                      </p:cBhvr>
                                      <p:to>
                                        <p:strVal val="visible"/>
                                      </p:to>
                                    </p:set>
                                    <p:animEffect filter="fade" transition="in">
                                      <p:cBhvr>
                                        <p:cTn dur="5000"/>
                                        <p:tgtEl>
                                          <p:spTgt spid="27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sp>
        <p:nvSpPr>
          <p:cNvPr id="282" name="Google Shape;282;p14"/>
          <p:cNvSpPr txBox="1"/>
          <p:nvPr/>
        </p:nvSpPr>
        <p:spPr>
          <a:xfrm>
            <a:off x="663575" y="723466"/>
            <a:ext cx="10707258" cy="1325563"/>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Open Sans"/>
              <a:buNone/>
            </a:pPr>
            <a:r>
              <a:rPr b="0" i="0" lang="en-GB" sz="4400">
                <a:solidFill>
                  <a:schemeClr val="dk1"/>
                </a:solidFill>
                <a:latin typeface="Open Sans"/>
                <a:ea typeface="Open Sans"/>
                <a:cs typeface="Open Sans"/>
                <a:sym typeface="Open Sans"/>
              </a:rPr>
              <a:t>Lecture 10.2 References</a:t>
            </a:r>
            <a:endParaRPr/>
          </a:p>
        </p:txBody>
      </p:sp>
      <p:sp>
        <p:nvSpPr>
          <p:cNvPr id="283" name="Google Shape;283;p14"/>
          <p:cNvSpPr txBox="1"/>
          <p:nvPr>
            <p:ph idx="1" type="body"/>
          </p:nvPr>
        </p:nvSpPr>
        <p:spPr>
          <a:xfrm>
            <a:off x="663879" y="2115680"/>
            <a:ext cx="9905061" cy="2517280"/>
          </a:xfrm>
          <a:prstGeom prst="rect">
            <a:avLst/>
          </a:prstGeom>
          <a:noFill/>
          <a:ln>
            <a:noFill/>
          </a:ln>
        </p:spPr>
        <p:txBody>
          <a:bodyPr anchorCtr="0" anchor="t" bIns="45700" lIns="91425" spcFirstLastPara="1" rIns="91425" wrap="square" tIns="45700">
            <a:normAutofit/>
          </a:bodyPr>
          <a:lstStyle/>
          <a:p>
            <a:pPr indent="-457200" lvl="0" marL="457200" rtl="0" algn="l">
              <a:lnSpc>
                <a:spcPct val="100000"/>
              </a:lnSpc>
              <a:spcBef>
                <a:spcPts val="0"/>
              </a:spcBef>
              <a:spcAft>
                <a:spcPts val="0"/>
              </a:spcAft>
              <a:buClr>
                <a:schemeClr val="dk1"/>
              </a:buClr>
              <a:buSzPts val="1600"/>
              <a:buAutoNum type="arabicPeriod"/>
            </a:pPr>
            <a:r>
              <a:rPr b="0" lang="en-GB" sz="1600" u="sng">
                <a:solidFill>
                  <a:schemeClr val="hlink"/>
                </a:solidFill>
                <a:latin typeface="Open Sans"/>
                <a:ea typeface="Open Sans"/>
                <a:cs typeface="Open Sans"/>
                <a:sym typeface="Open Sans"/>
                <a:hlinkClick r:id="rId3"/>
              </a:rPr>
              <a:t>https://doi.org/10.1787/9789264301993-en</a:t>
            </a:r>
            <a:r>
              <a:rPr b="0" lang="en-GB" sz="1600">
                <a:latin typeface="Open Sans"/>
                <a:ea typeface="Open Sans"/>
                <a:cs typeface="Open Sans"/>
                <a:sym typeface="Open Sans"/>
              </a:rPr>
              <a:t> (International Energy agency-Future of cooling report)</a:t>
            </a:r>
            <a:endParaRPr/>
          </a:p>
          <a:p>
            <a:pPr indent="-457200" lvl="0" marL="457200" rtl="0" algn="l">
              <a:lnSpc>
                <a:spcPct val="100000"/>
              </a:lnSpc>
              <a:spcBef>
                <a:spcPts val="1200"/>
              </a:spcBef>
              <a:spcAft>
                <a:spcPts val="0"/>
              </a:spcAft>
              <a:buClr>
                <a:schemeClr val="dk1"/>
              </a:buClr>
              <a:buSzPts val="1600"/>
              <a:buAutoNum type="arabicPeriod"/>
            </a:pPr>
            <a:r>
              <a:rPr b="0" lang="en-GB" sz="1600">
                <a:latin typeface="Open Sans"/>
                <a:ea typeface="Open Sans"/>
                <a:cs typeface="Open Sans"/>
                <a:sym typeface="Open Sans"/>
              </a:rPr>
              <a:t>IPCC, 2019: Summary for Policymakers. In: Climate Change and Land: an IPCC special report on climate change, desertification, land degradation, sustainable land management, food security, and greenhouse gas fluxes in terrestrial ecosystems [P.R. Shukla, J. Skea, E. Calvo Buendia, V. Masson-Delmotte, H.- O. Pörtner, D. C. Roberts, P. Zhai, R. Slade, S. Connors, R. van Diemen, M. Ferrat, E. Haughey, S. Luz, S. Neogi, M. Pathak, J. Petzold, J. Portugal Pereira, P. Vyas, E. Huntley, K. Kissick, M. Belkacemi, J. Malley, (eds.)]. In press.</a:t>
            </a:r>
            <a:endParaRPr/>
          </a:p>
          <a:p>
            <a:pPr indent="-457200" lvl="0" marL="457200" rtl="0" algn="l">
              <a:lnSpc>
                <a:spcPct val="100000"/>
              </a:lnSpc>
              <a:spcBef>
                <a:spcPts val="1200"/>
              </a:spcBef>
              <a:spcAft>
                <a:spcPts val="0"/>
              </a:spcAft>
              <a:buClr>
                <a:schemeClr val="dk1"/>
              </a:buClr>
              <a:buSzPts val="1600"/>
              <a:buAutoNum type="arabicPeriod"/>
            </a:pPr>
            <a:r>
              <a:rPr b="0" lang="en-GB" sz="1600" u="sng">
                <a:solidFill>
                  <a:schemeClr val="hlink"/>
                </a:solidFill>
                <a:latin typeface="Open Sans"/>
                <a:ea typeface="Open Sans"/>
                <a:cs typeface="Open Sans"/>
                <a:sym typeface="Open Sans"/>
                <a:hlinkClick r:id="rId4"/>
              </a:rPr>
              <a:t>https://www.ipcc.ch/report/ar5/wg2/</a:t>
            </a:r>
            <a:r>
              <a:rPr b="0" lang="en-GB" sz="1600">
                <a:latin typeface="Open Sans"/>
                <a:ea typeface="Open Sans"/>
                <a:cs typeface="Open Sans"/>
                <a:sym typeface="Open Sans"/>
              </a:rPr>
              <a:t> </a:t>
            </a:r>
            <a:endParaRPr/>
          </a:p>
        </p:txBody>
      </p:sp>
      <p:sp>
        <p:nvSpPr>
          <p:cNvPr id="284" name="Google Shape;284;p14"/>
          <p:cNvSpPr txBox="1"/>
          <p:nvPr/>
        </p:nvSpPr>
        <p:spPr>
          <a:xfrm>
            <a:off x="11751454" y="6468161"/>
            <a:ext cx="424070"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1" i="0" lang="en-GB" sz="1400">
                <a:solidFill>
                  <a:schemeClr val="lt1"/>
                </a:solidFill>
                <a:latin typeface="Open Sans"/>
                <a:ea typeface="Open Sans"/>
                <a:cs typeface="Open Sans"/>
                <a:sym typeface="Open Sans"/>
              </a:rPr>
              <a:t>‹#›</a:t>
            </a:fld>
            <a:endParaRPr b="1" i="0" sz="1400">
              <a:solidFill>
                <a:schemeClr val="lt1"/>
              </a:solidFill>
              <a:latin typeface="Open Sans"/>
              <a:ea typeface="Open Sans"/>
              <a:cs typeface="Open Sans"/>
              <a:sym typeface="Open Sans"/>
            </a:endParaRPr>
          </a:p>
        </p:txBody>
      </p:sp>
    </p:spTree>
  </p:cSld>
  <p:clrMapOvr>
    <a:masterClrMapping/>
  </p:clrMapOvr>
  <p:transition spd="slow">
    <p:push/>
  </p:transition>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9" name="Shape 289"/>
        <p:cNvGrpSpPr/>
        <p:nvPr/>
      </p:nvGrpSpPr>
      <p:grpSpPr>
        <a:xfrm>
          <a:off x="0" y="0"/>
          <a:ext cx="0" cy="0"/>
          <a:chOff x="0" y="0"/>
          <a:chExt cx="0" cy="0"/>
        </a:xfrm>
      </p:grpSpPr>
      <p:sp>
        <p:nvSpPr>
          <p:cNvPr id="290" name="Google Shape;290;p15"/>
          <p:cNvSpPr txBox="1"/>
          <p:nvPr/>
        </p:nvSpPr>
        <p:spPr>
          <a:xfrm>
            <a:off x="663575" y="716881"/>
            <a:ext cx="9909553" cy="1325563"/>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Open Sans"/>
              <a:buNone/>
            </a:pPr>
            <a:r>
              <a:rPr b="0" i="0" lang="en-GB" sz="4400">
                <a:solidFill>
                  <a:schemeClr val="dk1"/>
                </a:solidFill>
                <a:latin typeface="Open Sans"/>
                <a:ea typeface="Open Sans"/>
                <a:cs typeface="Open Sans"/>
                <a:sym typeface="Open Sans"/>
              </a:rPr>
              <a:t>10.3 Climate change adaptation</a:t>
            </a:r>
            <a:endParaRPr b="0" i="0" sz="4400">
              <a:solidFill>
                <a:schemeClr val="dk1"/>
              </a:solidFill>
              <a:latin typeface="Open Sans"/>
              <a:ea typeface="Open Sans"/>
              <a:cs typeface="Open Sans"/>
              <a:sym typeface="Open Sans"/>
            </a:endParaRPr>
          </a:p>
        </p:txBody>
      </p:sp>
      <p:sp>
        <p:nvSpPr>
          <p:cNvPr id="291" name="Google Shape;291;p15"/>
          <p:cNvSpPr txBox="1"/>
          <p:nvPr>
            <p:ph idx="12" type="sldNum"/>
          </p:nvPr>
        </p:nvSpPr>
        <p:spPr>
          <a:xfrm>
            <a:off x="11751454" y="6468161"/>
            <a:ext cx="42407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latin typeface="Open Sans"/>
                <a:ea typeface="Open Sans"/>
                <a:cs typeface="Open Sans"/>
                <a:sym typeface="Open Sans"/>
              </a:rPr>
              <a:t>‹#›</a:t>
            </a:fld>
            <a:endParaRPr>
              <a:latin typeface="Open Sans"/>
              <a:ea typeface="Open Sans"/>
              <a:cs typeface="Open Sans"/>
              <a:sym typeface="Open Sans"/>
            </a:endParaRPr>
          </a:p>
        </p:txBody>
      </p:sp>
      <p:sp>
        <p:nvSpPr>
          <p:cNvPr id="292" name="Google Shape;292;p15"/>
          <p:cNvSpPr txBox="1"/>
          <p:nvPr/>
        </p:nvSpPr>
        <p:spPr>
          <a:xfrm>
            <a:off x="480767" y="1699019"/>
            <a:ext cx="5964368" cy="4023360"/>
          </a:xfrm>
          <a:prstGeom prst="rect">
            <a:avLst/>
          </a:prstGeom>
          <a:noFill/>
          <a:ln>
            <a:noFill/>
          </a:ln>
        </p:spPr>
        <p:txBody>
          <a:bodyPr anchorCtr="0" anchor="t" bIns="45700" lIns="91425" spcFirstLastPara="1" rIns="91425" wrap="square" tIns="45700">
            <a:normAutofit/>
          </a:bodyPr>
          <a:lstStyle/>
          <a:p>
            <a:pPr indent="-127000" lvl="0" marL="228600" marR="0" rtl="0" algn="l">
              <a:lnSpc>
                <a:spcPct val="90000"/>
              </a:lnSpc>
              <a:spcBef>
                <a:spcPts val="0"/>
              </a:spcBef>
              <a:spcAft>
                <a:spcPts val="0"/>
              </a:spcAft>
              <a:buClr>
                <a:schemeClr val="dk1"/>
              </a:buClr>
              <a:buSzPts val="1600"/>
              <a:buFont typeface="Arial"/>
              <a:buNone/>
            </a:pPr>
            <a:r>
              <a:t/>
            </a:r>
            <a:endParaRPr sz="1600">
              <a:solidFill>
                <a:schemeClr val="dk1"/>
              </a:solidFill>
              <a:latin typeface="Open Sans"/>
              <a:ea typeface="Open Sans"/>
              <a:cs typeface="Open Sans"/>
              <a:sym typeface="Open Sans"/>
            </a:endParaRPr>
          </a:p>
        </p:txBody>
      </p:sp>
      <p:sp>
        <p:nvSpPr>
          <p:cNvPr id="293" name="Google Shape;293;p15"/>
          <p:cNvSpPr txBox="1"/>
          <p:nvPr/>
        </p:nvSpPr>
        <p:spPr>
          <a:xfrm>
            <a:off x="663575" y="2509041"/>
            <a:ext cx="6524457" cy="3535244"/>
          </a:xfrm>
          <a:prstGeom prst="rect">
            <a:avLst/>
          </a:prstGeom>
          <a:noFill/>
          <a:ln>
            <a:noFill/>
          </a:ln>
        </p:spPr>
        <p:txBody>
          <a:bodyPr anchorCtr="0" anchor="t" bIns="0" lIns="0" spcFirstLastPara="1" rIns="0" wrap="square" tIns="0">
            <a:noAutofit/>
          </a:bodyPr>
          <a:lstStyle/>
          <a:p>
            <a:pPr indent="-342265" lvl="0" marL="342265" marR="0" rtl="0" algn="l">
              <a:lnSpc>
                <a:spcPct val="100000"/>
              </a:lnSpc>
              <a:spcBef>
                <a:spcPts val="0"/>
              </a:spcBef>
              <a:spcAft>
                <a:spcPts val="0"/>
              </a:spcAft>
              <a:buClr>
                <a:schemeClr val="dk1"/>
              </a:buClr>
              <a:buSzPts val="1800"/>
              <a:buFont typeface="Arial"/>
              <a:buChar char="•"/>
            </a:pPr>
            <a:r>
              <a:rPr lang="en-GB" sz="1800">
                <a:solidFill>
                  <a:schemeClr val="dk1"/>
                </a:solidFill>
                <a:latin typeface="Open Sans"/>
                <a:ea typeface="Open Sans"/>
                <a:cs typeface="Open Sans"/>
                <a:sym typeface="Open Sans"/>
              </a:rPr>
              <a:t>Adaptation measures prepare us to face impending climatic change with low regrets </a:t>
            </a:r>
            <a:endParaRPr sz="2000">
              <a:solidFill>
                <a:schemeClr val="dk1"/>
              </a:solidFill>
              <a:latin typeface="Calibri"/>
              <a:ea typeface="Calibri"/>
              <a:cs typeface="Calibri"/>
              <a:sym typeface="Calibri"/>
            </a:endParaRPr>
          </a:p>
          <a:p>
            <a:pPr indent="-342265" lvl="0" marL="342265" marR="0" rtl="0" algn="l">
              <a:lnSpc>
                <a:spcPct val="100000"/>
              </a:lnSpc>
              <a:spcBef>
                <a:spcPts val="360"/>
              </a:spcBef>
              <a:spcAft>
                <a:spcPts val="0"/>
              </a:spcAft>
              <a:buClr>
                <a:schemeClr val="dk1"/>
              </a:buClr>
              <a:buSzPts val="1800"/>
              <a:buFont typeface="Arial"/>
              <a:buChar char="•"/>
            </a:pPr>
            <a:r>
              <a:rPr lang="en-GB" sz="1800">
                <a:solidFill>
                  <a:schemeClr val="dk1"/>
                </a:solidFill>
                <a:latin typeface="Open Sans"/>
                <a:ea typeface="Open Sans"/>
                <a:cs typeface="Open Sans"/>
                <a:sym typeface="Open Sans"/>
              </a:rPr>
              <a:t>Adaptation analysis starts with representing the climatic impacts</a:t>
            </a:r>
            <a:endParaRPr/>
          </a:p>
          <a:p>
            <a:pPr indent="-342265" lvl="1" marL="697865" marR="0" rtl="0" algn="l">
              <a:lnSpc>
                <a:spcPct val="100000"/>
              </a:lnSpc>
              <a:spcBef>
                <a:spcPts val="360"/>
              </a:spcBef>
              <a:spcAft>
                <a:spcPts val="0"/>
              </a:spcAft>
              <a:buClr>
                <a:schemeClr val="dk1"/>
              </a:buClr>
              <a:buSzPts val="1800"/>
              <a:buFont typeface="Arial"/>
              <a:buChar char="•"/>
            </a:pPr>
            <a:r>
              <a:rPr b="0" i="0" lang="en-GB" sz="1800" u="none" cap="none" strike="noStrike">
                <a:solidFill>
                  <a:schemeClr val="dk1"/>
                </a:solidFill>
                <a:latin typeface="Open Sans"/>
                <a:ea typeface="Open Sans"/>
                <a:cs typeface="Open Sans"/>
                <a:sym typeface="Open Sans"/>
              </a:rPr>
              <a:t>Precipitation, hydrological balances, etc.</a:t>
            </a:r>
            <a:endParaRPr/>
          </a:p>
          <a:p>
            <a:pPr indent="-342265" lvl="1" marL="697865" marR="0" rtl="0" algn="l">
              <a:lnSpc>
                <a:spcPct val="100000"/>
              </a:lnSpc>
              <a:spcBef>
                <a:spcPts val="360"/>
              </a:spcBef>
              <a:spcAft>
                <a:spcPts val="0"/>
              </a:spcAft>
              <a:buClr>
                <a:schemeClr val="dk1"/>
              </a:buClr>
              <a:buSzPts val="1800"/>
              <a:buFont typeface="Arial"/>
              <a:buChar char="•"/>
            </a:pPr>
            <a:r>
              <a:rPr b="0" i="0" lang="en-GB" sz="1800" u="none" cap="none" strike="noStrike">
                <a:solidFill>
                  <a:schemeClr val="dk1"/>
                </a:solidFill>
                <a:latin typeface="Open Sans"/>
                <a:ea typeface="Open Sans"/>
                <a:cs typeface="Open Sans"/>
                <a:sym typeface="Open Sans"/>
              </a:rPr>
              <a:t>Crop yield response</a:t>
            </a:r>
            <a:endParaRPr/>
          </a:p>
          <a:p>
            <a:pPr indent="-342265" lvl="1" marL="697865" marR="0" rtl="0" algn="l">
              <a:lnSpc>
                <a:spcPct val="100000"/>
              </a:lnSpc>
              <a:spcBef>
                <a:spcPts val="360"/>
              </a:spcBef>
              <a:spcAft>
                <a:spcPts val="0"/>
              </a:spcAft>
              <a:buClr>
                <a:schemeClr val="dk1"/>
              </a:buClr>
              <a:buSzPts val="1800"/>
              <a:buFont typeface="Arial"/>
              <a:buChar char="•"/>
            </a:pPr>
            <a:r>
              <a:rPr b="0" i="0" lang="en-GB" sz="1800" u="none" cap="none" strike="noStrike">
                <a:solidFill>
                  <a:schemeClr val="dk1"/>
                </a:solidFill>
                <a:latin typeface="Open Sans"/>
                <a:ea typeface="Open Sans"/>
                <a:cs typeface="Open Sans"/>
                <a:sym typeface="Open Sans"/>
              </a:rPr>
              <a:t>Variability in hydropower generation</a:t>
            </a:r>
            <a:endParaRPr/>
          </a:p>
          <a:p>
            <a:pPr indent="-342265" lvl="0" marL="342265" marR="0" rtl="0" algn="l">
              <a:lnSpc>
                <a:spcPct val="100000"/>
              </a:lnSpc>
              <a:spcBef>
                <a:spcPts val="360"/>
              </a:spcBef>
              <a:spcAft>
                <a:spcPts val="0"/>
              </a:spcAft>
              <a:buClr>
                <a:schemeClr val="dk1"/>
              </a:buClr>
              <a:buSzPts val="1800"/>
              <a:buFont typeface="Arial"/>
              <a:buChar char="•"/>
            </a:pPr>
            <a:r>
              <a:rPr lang="en-GB" sz="1800">
                <a:solidFill>
                  <a:schemeClr val="dk1"/>
                </a:solidFill>
                <a:latin typeface="Open Sans"/>
                <a:ea typeface="Open Sans"/>
                <a:cs typeface="Open Sans"/>
                <a:sym typeface="Open Sans"/>
              </a:rPr>
              <a:t>Adaptation response, in most cases, can be evaluated by the change in costs </a:t>
            </a:r>
            <a:endParaRPr sz="1800">
              <a:solidFill>
                <a:schemeClr val="dk1"/>
              </a:solidFill>
              <a:latin typeface="Open Sans"/>
              <a:ea typeface="Open Sans"/>
              <a:cs typeface="Open Sans"/>
              <a:sym typeface="Open Sans"/>
            </a:endParaRPr>
          </a:p>
          <a:p>
            <a:pPr indent="-342265" lvl="0" marL="342265" marR="0" rtl="0" algn="l">
              <a:lnSpc>
                <a:spcPct val="100000"/>
              </a:lnSpc>
              <a:spcBef>
                <a:spcPts val="360"/>
              </a:spcBef>
              <a:spcAft>
                <a:spcPts val="0"/>
              </a:spcAft>
              <a:buClr>
                <a:schemeClr val="dk1"/>
              </a:buClr>
              <a:buSzPts val="1800"/>
              <a:buFont typeface="Arial"/>
              <a:buChar char="•"/>
            </a:pPr>
            <a:r>
              <a:rPr lang="en-GB" sz="1800">
                <a:solidFill>
                  <a:schemeClr val="dk1"/>
                </a:solidFill>
                <a:latin typeface="Open Sans"/>
                <a:ea typeface="Open Sans"/>
                <a:cs typeface="Open Sans"/>
                <a:sym typeface="Open Sans"/>
              </a:rPr>
              <a:t>The difference in costs between the baseline scenario and the climate change scenario can be attributed as the cost of adaptation to climate change </a:t>
            </a:r>
            <a:endParaRPr/>
          </a:p>
          <a:p>
            <a:pPr indent="-227965" lvl="0" marL="342265" marR="0" rtl="0" algn="l">
              <a:lnSpc>
                <a:spcPct val="100000"/>
              </a:lnSpc>
              <a:spcBef>
                <a:spcPts val="360"/>
              </a:spcBef>
              <a:spcAft>
                <a:spcPts val="0"/>
              </a:spcAft>
              <a:buClr>
                <a:schemeClr val="dk1"/>
              </a:buClr>
              <a:buSzPts val="1800"/>
              <a:buFont typeface="Arial"/>
              <a:buNone/>
            </a:pPr>
            <a:r>
              <a:t/>
            </a:r>
            <a:endParaRPr sz="1800">
              <a:solidFill>
                <a:schemeClr val="dk1"/>
              </a:solidFill>
              <a:latin typeface="Open Sans"/>
              <a:ea typeface="Open Sans"/>
              <a:cs typeface="Open Sans"/>
              <a:sym typeface="Open Sans"/>
            </a:endParaRPr>
          </a:p>
        </p:txBody>
      </p:sp>
      <p:sp>
        <p:nvSpPr>
          <p:cNvPr id="294" name="Google Shape;294;p15"/>
          <p:cNvSpPr txBox="1"/>
          <p:nvPr/>
        </p:nvSpPr>
        <p:spPr>
          <a:xfrm>
            <a:off x="7970392" y="5989569"/>
            <a:ext cx="4054057"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000">
                <a:solidFill>
                  <a:schemeClr val="dk1"/>
                </a:solidFill>
                <a:latin typeface="Open Sans"/>
                <a:ea typeface="Open Sans"/>
                <a:cs typeface="Open Sans"/>
                <a:sym typeface="Open Sans"/>
              </a:rPr>
              <a:t>Source: </a:t>
            </a:r>
            <a:r>
              <a:rPr lang="en-GB" sz="1000">
                <a:solidFill>
                  <a:schemeClr val="dk1"/>
                </a:solidFill>
                <a:latin typeface="Open Sans"/>
                <a:ea typeface="Open Sans"/>
                <a:cs typeface="Open Sans"/>
                <a:sym typeface="Open Sans"/>
              </a:rPr>
              <a:t>climate change adaptation by Tommaso Sansone, licensed under  CC0, available via Wikimedia Commons </a:t>
            </a:r>
            <a:endParaRPr/>
          </a:p>
        </p:txBody>
      </p:sp>
      <p:pic>
        <p:nvPicPr>
          <p:cNvPr id="295" name="Google Shape;295;p15"/>
          <p:cNvPicPr preferRelativeResize="0"/>
          <p:nvPr/>
        </p:nvPicPr>
        <p:blipFill rotWithShape="1">
          <a:blip r:embed="rId3">
            <a:alphaModFix/>
          </a:blip>
          <a:srcRect b="0" l="0" r="0" t="0"/>
          <a:stretch/>
        </p:blipFill>
        <p:spPr>
          <a:xfrm>
            <a:off x="7188032" y="2509041"/>
            <a:ext cx="4223071" cy="2820879"/>
          </a:xfrm>
          <a:prstGeom prst="rect">
            <a:avLst/>
          </a:prstGeom>
          <a:noFill/>
          <a:ln>
            <a:noFill/>
          </a:ln>
        </p:spPr>
      </p:pic>
      <p:sp>
        <p:nvSpPr>
          <p:cNvPr id="296" name="Google Shape;296;p15"/>
          <p:cNvSpPr txBox="1"/>
          <p:nvPr>
            <p:ph idx="2" type="body"/>
          </p:nvPr>
        </p:nvSpPr>
        <p:spPr>
          <a:xfrm>
            <a:off x="663574" y="2016027"/>
            <a:ext cx="6346825" cy="439247"/>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9CC2E5"/>
              </a:buClr>
              <a:buSzPts val="2000"/>
              <a:buNone/>
            </a:pPr>
            <a:r>
              <a:rPr lang="en-GB">
                <a:latin typeface="Open Sans SemiBold"/>
                <a:ea typeface="Open Sans SemiBold"/>
                <a:cs typeface="Open Sans SemiBold"/>
                <a:sym typeface="Open Sans SemiBold"/>
              </a:rPr>
              <a:t>What is adaptation and how it is measured?</a:t>
            </a:r>
            <a:endParaRPr>
              <a:latin typeface="Open Sans SemiBold"/>
              <a:ea typeface="Open Sans SemiBold"/>
              <a:cs typeface="Open Sans SemiBold"/>
              <a:sym typeface="Open Sans SemiBold"/>
            </a:endParaRPr>
          </a:p>
        </p:txBody>
      </p:sp>
      <p:sp>
        <p:nvSpPr>
          <p:cNvPr id="297" name="Google Shape;297;p15"/>
          <p:cNvSpPr/>
          <p:nvPr/>
        </p:nvSpPr>
        <p:spPr>
          <a:xfrm>
            <a:off x="9067726" y="1221254"/>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10_Slide15.mp3" id="298" name="Google Shape;298;p15"/>
          <p:cNvPicPr preferRelativeResize="0"/>
          <p:nvPr/>
        </p:nvPicPr>
        <p:blipFill rotWithShape="1">
          <a:blip r:embed="rId4">
            <a:alphaModFix/>
          </a:blip>
          <a:srcRect b="0" l="0" r="0" t="0"/>
          <a:stretch/>
        </p:blipFill>
        <p:spPr>
          <a:xfrm>
            <a:off x="9139091" y="1292619"/>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98"/>
                                        </p:tgtEl>
                                        <p:attrNameLst>
                                          <p:attrName>style.visibility</p:attrName>
                                        </p:attrNameLst>
                                      </p:cBhvr>
                                      <p:to>
                                        <p:strVal val="visible"/>
                                      </p:to>
                                    </p:set>
                                    <p:animEffect filter="fade" transition="in">
                                      <p:cBhvr>
                                        <p:cTn dur="5000"/>
                                        <p:tgtEl>
                                          <p:spTgt spid="2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3" name="Shape 303"/>
        <p:cNvGrpSpPr/>
        <p:nvPr/>
      </p:nvGrpSpPr>
      <p:grpSpPr>
        <a:xfrm>
          <a:off x="0" y="0"/>
          <a:ext cx="0" cy="0"/>
          <a:chOff x="0" y="0"/>
          <a:chExt cx="0" cy="0"/>
        </a:xfrm>
      </p:grpSpPr>
      <p:sp>
        <p:nvSpPr>
          <p:cNvPr id="304" name="Google Shape;304;p16"/>
          <p:cNvSpPr txBox="1"/>
          <p:nvPr/>
        </p:nvSpPr>
        <p:spPr>
          <a:xfrm>
            <a:off x="663575" y="716881"/>
            <a:ext cx="9909553" cy="1325563"/>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Open Sans"/>
              <a:buNone/>
            </a:pPr>
            <a:r>
              <a:rPr b="0" i="0" lang="en-GB" sz="4400">
                <a:solidFill>
                  <a:schemeClr val="dk1"/>
                </a:solidFill>
                <a:latin typeface="Open Sans"/>
                <a:ea typeface="Open Sans"/>
                <a:cs typeface="Open Sans"/>
                <a:sym typeface="Open Sans"/>
              </a:rPr>
              <a:t>10.3 Climate change adaptation</a:t>
            </a:r>
            <a:endParaRPr b="0" i="0" sz="4400">
              <a:solidFill>
                <a:schemeClr val="dk1"/>
              </a:solidFill>
              <a:latin typeface="Open Sans"/>
              <a:ea typeface="Open Sans"/>
              <a:cs typeface="Open Sans"/>
              <a:sym typeface="Open Sans"/>
            </a:endParaRPr>
          </a:p>
        </p:txBody>
      </p:sp>
      <p:sp>
        <p:nvSpPr>
          <p:cNvPr id="305" name="Google Shape;305;p16"/>
          <p:cNvSpPr txBox="1"/>
          <p:nvPr>
            <p:ph idx="12" type="sldNum"/>
          </p:nvPr>
        </p:nvSpPr>
        <p:spPr>
          <a:xfrm>
            <a:off x="11751454" y="6468161"/>
            <a:ext cx="42407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latin typeface="Open Sans"/>
                <a:ea typeface="Open Sans"/>
                <a:cs typeface="Open Sans"/>
                <a:sym typeface="Open Sans"/>
              </a:rPr>
              <a:t>‹#›</a:t>
            </a:fld>
            <a:endParaRPr>
              <a:latin typeface="Open Sans"/>
              <a:ea typeface="Open Sans"/>
              <a:cs typeface="Open Sans"/>
              <a:sym typeface="Open Sans"/>
            </a:endParaRPr>
          </a:p>
        </p:txBody>
      </p:sp>
      <p:sp>
        <p:nvSpPr>
          <p:cNvPr id="306" name="Google Shape;306;p16"/>
          <p:cNvSpPr txBox="1"/>
          <p:nvPr/>
        </p:nvSpPr>
        <p:spPr>
          <a:xfrm>
            <a:off x="480767" y="1699019"/>
            <a:ext cx="5964368" cy="4023360"/>
          </a:xfrm>
          <a:prstGeom prst="rect">
            <a:avLst/>
          </a:prstGeom>
          <a:noFill/>
          <a:ln>
            <a:noFill/>
          </a:ln>
        </p:spPr>
        <p:txBody>
          <a:bodyPr anchorCtr="0" anchor="t" bIns="45700" lIns="91425" spcFirstLastPara="1" rIns="91425" wrap="square" tIns="45700">
            <a:normAutofit/>
          </a:bodyPr>
          <a:lstStyle/>
          <a:p>
            <a:pPr indent="-127000" lvl="0" marL="228600" marR="0" rtl="0" algn="l">
              <a:lnSpc>
                <a:spcPct val="90000"/>
              </a:lnSpc>
              <a:spcBef>
                <a:spcPts val="0"/>
              </a:spcBef>
              <a:spcAft>
                <a:spcPts val="0"/>
              </a:spcAft>
              <a:buClr>
                <a:schemeClr val="dk1"/>
              </a:buClr>
              <a:buSzPts val="1600"/>
              <a:buFont typeface="Arial"/>
              <a:buNone/>
            </a:pPr>
            <a:r>
              <a:t/>
            </a:r>
            <a:endParaRPr sz="1600">
              <a:solidFill>
                <a:schemeClr val="dk1"/>
              </a:solidFill>
              <a:latin typeface="Open Sans"/>
              <a:ea typeface="Open Sans"/>
              <a:cs typeface="Open Sans"/>
              <a:sym typeface="Open Sans"/>
            </a:endParaRPr>
          </a:p>
        </p:txBody>
      </p:sp>
      <p:sp>
        <p:nvSpPr>
          <p:cNvPr id="307" name="Google Shape;307;p16"/>
          <p:cNvSpPr txBox="1"/>
          <p:nvPr/>
        </p:nvSpPr>
        <p:spPr>
          <a:xfrm>
            <a:off x="6014011" y="5994951"/>
            <a:ext cx="436443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000">
                <a:solidFill>
                  <a:schemeClr val="dk1"/>
                </a:solidFill>
                <a:latin typeface="Open Sans"/>
                <a:ea typeface="Open Sans"/>
                <a:cs typeface="Open Sans"/>
                <a:sym typeface="Open Sans"/>
              </a:rPr>
              <a:t>Source: </a:t>
            </a:r>
            <a:r>
              <a:rPr lang="en-GB" sz="1000">
                <a:solidFill>
                  <a:schemeClr val="dk1"/>
                </a:solidFill>
                <a:latin typeface="Open Sans"/>
                <a:ea typeface="Open Sans"/>
                <a:cs typeface="Open Sans"/>
                <a:sym typeface="Open Sans"/>
              </a:rPr>
              <a:t>IPCC, Assessment report 5, Working group II, Summary to policymakers  available for free use without request (left &amp; right)</a:t>
            </a:r>
            <a:endParaRPr/>
          </a:p>
        </p:txBody>
      </p:sp>
      <p:pic>
        <p:nvPicPr>
          <p:cNvPr id="308" name="Google Shape;308;p16"/>
          <p:cNvPicPr preferRelativeResize="0"/>
          <p:nvPr/>
        </p:nvPicPr>
        <p:blipFill rotWithShape="1">
          <a:blip r:embed="rId3">
            <a:alphaModFix/>
          </a:blip>
          <a:srcRect b="37055" l="-309" r="309" t="401"/>
          <a:stretch/>
        </p:blipFill>
        <p:spPr>
          <a:xfrm>
            <a:off x="625547" y="2538217"/>
            <a:ext cx="5258296" cy="3863530"/>
          </a:xfrm>
          <a:prstGeom prst="rect">
            <a:avLst/>
          </a:prstGeom>
          <a:noFill/>
          <a:ln>
            <a:noFill/>
          </a:ln>
        </p:spPr>
      </p:pic>
      <p:pic>
        <p:nvPicPr>
          <p:cNvPr id="309" name="Google Shape;309;p16"/>
          <p:cNvPicPr preferRelativeResize="0"/>
          <p:nvPr/>
        </p:nvPicPr>
        <p:blipFill rotWithShape="1">
          <a:blip r:embed="rId3">
            <a:alphaModFix/>
          </a:blip>
          <a:srcRect b="1" l="52249" r="0" t="63770"/>
          <a:stretch/>
        </p:blipFill>
        <p:spPr>
          <a:xfrm>
            <a:off x="8467022" y="2331020"/>
            <a:ext cx="2787598" cy="2484537"/>
          </a:xfrm>
          <a:prstGeom prst="rect">
            <a:avLst/>
          </a:prstGeom>
          <a:noFill/>
          <a:ln>
            <a:noFill/>
          </a:ln>
        </p:spPr>
      </p:pic>
      <p:sp>
        <p:nvSpPr>
          <p:cNvPr id="310" name="Google Shape;310;p16"/>
          <p:cNvSpPr txBox="1"/>
          <p:nvPr/>
        </p:nvSpPr>
        <p:spPr>
          <a:xfrm>
            <a:off x="6164579" y="2522977"/>
            <a:ext cx="2271963" cy="2407163"/>
          </a:xfrm>
          <a:prstGeom prst="rect">
            <a:avLst/>
          </a:prstGeom>
          <a:noFill/>
          <a:ln>
            <a:noFill/>
          </a:ln>
        </p:spPr>
        <p:txBody>
          <a:bodyPr anchorCtr="0" anchor="t" bIns="0" lIns="0" spcFirstLastPara="1" rIns="0" wrap="square" tIns="0">
            <a:noAutofit/>
          </a:bodyPr>
          <a:lstStyle/>
          <a:p>
            <a:pPr indent="0" lvl="0" marL="0" marR="0" rtl="0" algn="l">
              <a:lnSpc>
                <a:spcPct val="100000"/>
              </a:lnSpc>
              <a:spcBef>
                <a:spcPts val="0"/>
              </a:spcBef>
              <a:spcAft>
                <a:spcPts val="0"/>
              </a:spcAft>
              <a:buClr>
                <a:schemeClr val="dk1"/>
              </a:buClr>
              <a:buSzPts val="1800"/>
              <a:buFont typeface="Arial"/>
              <a:buNone/>
            </a:pPr>
            <a:r>
              <a:rPr b="1" lang="en-GB" sz="1800">
                <a:solidFill>
                  <a:schemeClr val="dk1"/>
                </a:solidFill>
                <a:latin typeface="Open Sans SemiBold"/>
                <a:ea typeface="Open Sans SemiBold"/>
                <a:cs typeface="Open Sans SemiBold"/>
                <a:sym typeface="Open Sans SemiBold"/>
              </a:rPr>
              <a:t>The impact of climate change is varied across</a:t>
            </a:r>
            <a:endParaRPr/>
          </a:p>
          <a:p>
            <a:pPr indent="-342881" lvl="1" marL="698482" marR="0" rtl="0" algn="l">
              <a:lnSpc>
                <a:spcPct val="100000"/>
              </a:lnSpc>
              <a:spcBef>
                <a:spcPts val="360"/>
              </a:spcBef>
              <a:spcAft>
                <a:spcPts val="0"/>
              </a:spcAft>
              <a:buClr>
                <a:schemeClr val="dk1"/>
              </a:buClr>
              <a:buSzPts val="1800"/>
              <a:buFont typeface="Arial"/>
              <a:buChar char="•"/>
            </a:pPr>
            <a:r>
              <a:rPr b="0" i="0" lang="en-GB" sz="1800" u="none" cap="none" strike="noStrike">
                <a:solidFill>
                  <a:schemeClr val="dk1"/>
                </a:solidFill>
                <a:latin typeface="Open Sans"/>
                <a:ea typeface="Open Sans"/>
                <a:cs typeface="Open Sans"/>
                <a:sym typeface="Open Sans"/>
              </a:rPr>
              <a:t>Geographic regions</a:t>
            </a:r>
            <a:endParaRPr/>
          </a:p>
          <a:p>
            <a:pPr indent="-342881" lvl="1" marL="698482" marR="0" rtl="0" algn="l">
              <a:lnSpc>
                <a:spcPct val="100000"/>
              </a:lnSpc>
              <a:spcBef>
                <a:spcPts val="360"/>
              </a:spcBef>
              <a:spcAft>
                <a:spcPts val="0"/>
              </a:spcAft>
              <a:buClr>
                <a:schemeClr val="dk1"/>
              </a:buClr>
              <a:buSzPts val="1800"/>
              <a:buFont typeface="Arial"/>
              <a:buChar char="•"/>
            </a:pPr>
            <a:r>
              <a:rPr b="0" i="0" lang="en-GB" sz="1800" u="none" cap="none" strike="noStrike">
                <a:solidFill>
                  <a:schemeClr val="dk1"/>
                </a:solidFill>
                <a:latin typeface="Open Sans"/>
                <a:ea typeface="Open Sans"/>
                <a:cs typeface="Open Sans"/>
                <a:sym typeface="Open Sans"/>
              </a:rPr>
              <a:t>Resource systems</a:t>
            </a:r>
            <a:endParaRPr/>
          </a:p>
        </p:txBody>
      </p:sp>
      <p:sp>
        <p:nvSpPr>
          <p:cNvPr id="311" name="Google Shape;311;p16"/>
          <p:cNvSpPr txBox="1"/>
          <p:nvPr>
            <p:ph idx="2" type="body"/>
          </p:nvPr>
        </p:nvSpPr>
        <p:spPr>
          <a:xfrm>
            <a:off x="663574" y="2016027"/>
            <a:ext cx="5432425" cy="439247"/>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9CC2E5"/>
              </a:buClr>
              <a:buSzPts val="2000"/>
              <a:buNone/>
            </a:pPr>
            <a:r>
              <a:rPr lang="en-GB"/>
              <a:t>Impacts are varied and diverse</a:t>
            </a:r>
            <a:endParaRPr/>
          </a:p>
        </p:txBody>
      </p:sp>
      <p:sp>
        <p:nvSpPr>
          <p:cNvPr id="312" name="Google Shape;312;p16"/>
          <p:cNvSpPr/>
          <p:nvPr/>
        </p:nvSpPr>
        <p:spPr>
          <a:xfrm>
            <a:off x="9067726" y="1221254"/>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10_Slide16.mp3" id="313" name="Google Shape;313;p16"/>
          <p:cNvPicPr preferRelativeResize="0"/>
          <p:nvPr/>
        </p:nvPicPr>
        <p:blipFill rotWithShape="1">
          <a:blip r:embed="rId4">
            <a:alphaModFix/>
          </a:blip>
          <a:srcRect b="0" l="0" r="0" t="0"/>
          <a:stretch/>
        </p:blipFill>
        <p:spPr>
          <a:xfrm>
            <a:off x="9139091" y="1292619"/>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13"/>
                                        </p:tgtEl>
                                        <p:attrNameLst>
                                          <p:attrName>style.visibility</p:attrName>
                                        </p:attrNameLst>
                                      </p:cBhvr>
                                      <p:to>
                                        <p:strVal val="visible"/>
                                      </p:to>
                                    </p:set>
                                    <p:animEffect filter="fade" transition="in">
                                      <p:cBhvr>
                                        <p:cTn dur="5000"/>
                                        <p:tgtEl>
                                          <p:spTgt spid="3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8" name="Shape 318"/>
        <p:cNvGrpSpPr/>
        <p:nvPr/>
      </p:nvGrpSpPr>
      <p:grpSpPr>
        <a:xfrm>
          <a:off x="0" y="0"/>
          <a:ext cx="0" cy="0"/>
          <a:chOff x="0" y="0"/>
          <a:chExt cx="0" cy="0"/>
        </a:xfrm>
      </p:grpSpPr>
      <p:sp>
        <p:nvSpPr>
          <p:cNvPr id="319" name="Google Shape;319;p17"/>
          <p:cNvSpPr txBox="1"/>
          <p:nvPr/>
        </p:nvSpPr>
        <p:spPr>
          <a:xfrm>
            <a:off x="663575" y="716881"/>
            <a:ext cx="9909553" cy="1325563"/>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Open Sans"/>
              <a:buNone/>
            </a:pPr>
            <a:r>
              <a:rPr b="0" i="0" lang="en-GB" sz="4400">
                <a:solidFill>
                  <a:schemeClr val="dk1"/>
                </a:solidFill>
                <a:latin typeface="Open Sans"/>
                <a:ea typeface="Open Sans"/>
                <a:cs typeface="Open Sans"/>
                <a:sym typeface="Open Sans"/>
              </a:rPr>
              <a:t>10.3 Climate change adaptation</a:t>
            </a:r>
            <a:endParaRPr b="0" i="0" sz="4400">
              <a:solidFill>
                <a:schemeClr val="dk1"/>
              </a:solidFill>
              <a:latin typeface="Open Sans"/>
              <a:ea typeface="Open Sans"/>
              <a:cs typeface="Open Sans"/>
              <a:sym typeface="Open Sans"/>
            </a:endParaRPr>
          </a:p>
        </p:txBody>
      </p:sp>
      <p:sp>
        <p:nvSpPr>
          <p:cNvPr id="320" name="Google Shape;320;p17"/>
          <p:cNvSpPr txBox="1"/>
          <p:nvPr>
            <p:ph idx="12" type="sldNum"/>
          </p:nvPr>
        </p:nvSpPr>
        <p:spPr>
          <a:xfrm>
            <a:off x="11751454" y="6468161"/>
            <a:ext cx="42407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latin typeface="Open Sans"/>
                <a:ea typeface="Open Sans"/>
                <a:cs typeface="Open Sans"/>
                <a:sym typeface="Open Sans"/>
              </a:rPr>
              <a:t>‹#›</a:t>
            </a:fld>
            <a:endParaRPr>
              <a:latin typeface="Open Sans"/>
              <a:ea typeface="Open Sans"/>
              <a:cs typeface="Open Sans"/>
              <a:sym typeface="Open Sans"/>
            </a:endParaRPr>
          </a:p>
        </p:txBody>
      </p:sp>
      <p:sp>
        <p:nvSpPr>
          <p:cNvPr id="321" name="Google Shape;321;p17"/>
          <p:cNvSpPr txBox="1"/>
          <p:nvPr/>
        </p:nvSpPr>
        <p:spPr>
          <a:xfrm>
            <a:off x="480767" y="1699019"/>
            <a:ext cx="5964368" cy="4023360"/>
          </a:xfrm>
          <a:prstGeom prst="rect">
            <a:avLst/>
          </a:prstGeom>
          <a:noFill/>
          <a:ln>
            <a:noFill/>
          </a:ln>
        </p:spPr>
        <p:txBody>
          <a:bodyPr anchorCtr="0" anchor="t" bIns="45700" lIns="91425" spcFirstLastPara="1" rIns="91425" wrap="square" tIns="45700">
            <a:normAutofit/>
          </a:bodyPr>
          <a:lstStyle/>
          <a:p>
            <a:pPr indent="-127000" lvl="0" marL="228600" marR="0" rtl="0" algn="l">
              <a:lnSpc>
                <a:spcPct val="90000"/>
              </a:lnSpc>
              <a:spcBef>
                <a:spcPts val="0"/>
              </a:spcBef>
              <a:spcAft>
                <a:spcPts val="0"/>
              </a:spcAft>
              <a:buClr>
                <a:schemeClr val="dk1"/>
              </a:buClr>
              <a:buSzPts val="1600"/>
              <a:buFont typeface="Arial"/>
              <a:buNone/>
            </a:pPr>
            <a:r>
              <a:t/>
            </a:r>
            <a:endParaRPr sz="1600">
              <a:solidFill>
                <a:schemeClr val="dk1"/>
              </a:solidFill>
              <a:latin typeface="Open Sans"/>
              <a:ea typeface="Open Sans"/>
              <a:cs typeface="Open Sans"/>
              <a:sym typeface="Open Sans"/>
            </a:endParaRPr>
          </a:p>
        </p:txBody>
      </p:sp>
      <p:sp>
        <p:nvSpPr>
          <p:cNvPr id="322" name="Google Shape;322;p17"/>
          <p:cNvSpPr txBox="1"/>
          <p:nvPr/>
        </p:nvSpPr>
        <p:spPr>
          <a:xfrm>
            <a:off x="6776669" y="5343884"/>
            <a:ext cx="4596112" cy="244116"/>
          </a:xfrm>
          <a:prstGeom prst="rect">
            <a:avLst/>
          </a:prstGeom>
          <a:noFill/>
          <a:ln>
            <a:noFill/>
          </a:ln>
        </p:spPr>
        <p:txBody>
          <a:bodyPr anchorCtr="0" anchor="t" bIns="0" lIns="0" spcFirstLastPara="1" rIns="0" wrap="square" tIns="0">
            <a:noAutofit/>
          </a:bodyPr>
          <a:lstStyle/>
          <a:p>
            <a:pPr indent="-342900" lvl="0" marL="342900" marR="0" rtl="0" algn="l">
              <a:lnSpc>
                <a:spcPct val="100000"/>
              </a:lnSpc>
              <a:spcBef>
                <a:spcPts val="0"/>
              </a:spcBef>
              <a:spcAft>
                <a:spcPts val="0"/>
              </a:spcAft>
              <a:buClr>
                <a:schemeClr val="dk1"/>
              </a:buClr>
              <a:buSzPts val="1800"/>
              <a:buFont typeface="Arial"/>
              <a:buChar char="•"/>
            </a:pPr>
            <a:r>
              <a:rPr lang="en-GB" sz="1800">
                <a:solidFill>
                  <a:schemeClr val="dk1"/>
                </a:solidFill>
                <a:latin typeface="Open Sans"/>
                <a:ea typeface="Open Sans"/>
                <a:cs typeface="Open Sans"/>
                <a:sym typeface="Open Sans"/>
              </a:rPr>
              <a:t>Adaptation response is site specific</a:t>
            </a:r>
            <a:endParaRPr/>
          </a:p>
        </p:txBody>
      </p:sp>
      <p:grpSp>
        <p:nvGrpSpPr>
          <p:cNvPr id="323" name="Google Shape;323;p17"/>
          <p:cNvGrpSpPr/>
          <p:nvPr/>
        </p:nvGrpSpPr>
        <p:grpSpPr>
          <a:xfrm>
            <a:off x="773846" y="2727845"/>
            <a:ext cx="5204565" cy="3619153"/>
            <a:chOff x="206307" y="3101672"/>
            <a:chExt cx="6038176" cy="4338465"/>
          </a:xfrm>
        </p:grpSpPr>
        <p:pic>
          <p:nvPicPr>
            <p:cNvPr id="324" name="Google Shape;324;p17"/>
            <p:cNvPicPr preferRelativeResize="0"/>
            <p:nvPr/>
          </p:nvPicPr>
          <p:blipFill rotWithShape="1">
            <a:blip r:embed="rId3">
              <a:alphaModFix/>
            </a:blip>
            <a:srcRect b="0" l="0" r="0" t="0"/>
            <a:stretch/>
          </p:blipFill>
          <p:spPr>
            <a:xfrm>
              <a:off x="206307" y="3101672"/>
              <a:ext cx="6038176" cy="4338465"/>
            </a:xfrm>
            <a:prstGeom prst="rect">
              <a:avLst/>
            </a:prstGeom>
            <a:noFill/>
            <a:ln>
              <a:noFill/>
            </a:ln>
          </p:spPr>
        </p:pic>
        <p:sp>
          <p:nvSpPr>
            <p:cNvPr id="325" name="Google Shape;325;p17"/>
            <p:cNvSpPr/>
            <p:nvPr/>
          </p:nvSpPr>
          <p:spPr>
            <a:xfrm>
              <a:off x="4068127" y="3700235"/>
              <a:ext cx="2098057" cy="105224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pic>
        <p:nvPicPr>
          <p:cNvPr id="326" name="Google Shape;326;p17"/>
          <p:cNvPicPr preferRelativeResize="0"/>
          <p:nvPr/>
        </p:nvPicPr>
        <p:blipFill rotWithShape="1">
          <a:blip r:embed="rId4">
            <a:alphaModFix/>
          </a:blip>
          <a:srcRect b="0" l="0" r="0" t="0"/>
          <a:stretch/>
        </p:blipFill>
        <p:spPr>
          <a:xfrm>
            <a:off x="6627943" y="2960749"/>
            <a:ext cx="4425604" cy="2176735"/>
          </a:xfrm>
          <a:prstGeom prst="rect">
            <a:avLst/>
          </a:prstGeom>
          <a:noFill/>
          <a:ln>
            <a:noFill/>
          </a:ln>
        </p:spPr>
      </p:pic>
      <p:sp>
        <p:nvSpPr>
          <p:cNvPr id="327" name="Google Shape;327;p17"/>
          <p:cNvSpPr txBox="1"/>
          <p:nvPr>
            <p:ph idx="2" type="body"/>
          </p:nvPr>
        </p:nvSpPr>
        <p:spPr>
          <a:xfrm>
            <a:off x="663574" y="2016027"/>
            <a:ext cx="7238366" cy="439247"/>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9CC2E5"/>
              </a:buClr>
              <a:buSzPts val="2000"/>
              <a:buNone/>
            </a:pPr>
            <a:r>
              <a:rPr lang="en-GB"/>
              <a:t>Adaptation response is varied and diverse</a:t>
            </a:r>
            <a:endParaRPr/>
          </a:p>
        </p:txBody>
      </p:sp>
      <p:sp>
        <p:nvSpPr>
          <p:cNvPr id="328" name="Google Shape;328;p17"/>
          <p:cNvSpPr txBox="1"/>
          <p:nvPr/>
        </p:nvSpPr>
        <p:spPr>
          <a:xfrm>
            <a:off x="6014011" y="5994951"/>
            <a:ext cx="436443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000">
                <a:solidFill>
                  <a:schemeClr val="dk1"/>
                </a:solidFill>
                <a:latin typeface="Open Sans"/>
                <a:ea typeface="Open Sans"/>
                <a:cs typeface="Open Sans"/>
                <a:sym typeface="Open Sans"/>
              </a:rPr>
              <a:t>Source: </a:t>
            </a:r>
            <a:r>
              <a:rPr lang="en-GB" sz="1000">
                <a:solidFill>
                  <a:schemeClr val="dk1"/>
                </a:solidFill>
                <a:latin typeface="Open Sans"/>
                <a:ea typeface="Open Sans"/>
                <a:cs typeface="Open Sans"/>
                <a:sym typeface="Open Sans"/>
              </a:rPr>
              <a:t>IPCC, Assessment report 5, Working group II, Summary to policymakers  available for free use without request (left &amp; right)</a:t>
            </a:r>
            <a:endParaRPr/>
          </a:p>
        </p:txBody>
      </p:sp>
      <p:sp>
        <p:nvSpPr>
          <p:cNvPr id="329" name="Google Shape;329;p17"/>
          <p:cNvSpPr/>
          <p:nvPr/>
        </p:nvSpPr>
        <p:spPr>
          <a:xfrm>
            <a:off x="9067726" y="1221254"/>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10_Slide17.mp3" id="330" name="Google Shape;330;p17"/>
          <p:cNvPicPr preferRelativeResize="0"/>
          <p:nvPr/>
        </p:nvPicPr>
        <p:blipFill rotWithShape="1">
          <a:blip r:embed="rId5">
            <a:alphaModFix/>
          </a:blip>
          <a:srcRect b="0" l="0" r="0" t="0"/>
          <a:stretch/>
        </p:blipFill>
        <p:spPr>
          <a:xfrm>
            <a:off x="9139091" y="1292619"/>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0"/>
                                        </p:tgtEl>
                                        <p:attrNameLst>
                                          <p:attrName>style.visibility</p:attrName>
                                        </p:attrNameLst>
                                      </p:cBhvr>
                                      <p:to>
                                        <p:strVal val="visible"/>
                                      </p:to>
                                    </p:set>
                                    <p:animEffect filter="fade" transition="in">
                                      <p:cBhvr>
                                        <p:cTn dur="5000"/>
                                        <p:tgtEl>
                                          <p:spTgt spid="3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5" name="Shape 335"/>
        <p:cNvGrpSpPr/>
        <p:nvPr/>
      </p:nvGrpSpPr>
      <p:grpSpPr>
        <a:xfrm>
          <a:off x="0" y="0"/>
          <a:ext cx="0" cy="0"/>
          <a:chOff x="0" y="0"/>
          <a:chExt cx="0" cy="0"/>
        </a:xfrm>
      </p:grpSpPr>
      <p:sp>
        <p:nvSpPr>
          <p:cNvPr id="336" name="Google Shape;336;p18"/>
          <p:cNvSpPr txBox="1"/>
          <p:nvPr/>
        </p:nvSpPr>
        <p:spPr>
          <a:xfrm>
            <a:off x="663575" y="716881"/>
            <a:ext cx="9909553" cy="1325563"/>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Open Sans"/>
              <a:buNone/>
            </a:pPr>
            <a:r>
              <a:rPr b="0" i="0" lang="en-GB" sz="4400">
                <a:solidFill>
                  <a:schemeClr val="dk1"/>
                </a:solidFill>
                <a:latin typeface="Open Sans"/>
                <a:ea typeface="Open Sans"/>
                <a:cs typeface="Open Sans"/>
                <a:sym typeface="Open Sans"/>
              </a:rPr>
              <a:t>10.3 Climate change adaptation</a:t>
            </a:r>
            <a:endParaRPr b="0" i="0" sz="4400">
              <a:solidFill>
                <a:schemeClr val="dk1"/>
              </a:solidFill>
              <a:latin typeface="Open Sans"/>
              <a:ea typeface="Open Sans"/>
              <a:cs typeface="Open Sans"/>
              <a:sym typeface="Open Sans"/>
            </a:endParaRPr>
          </a:p>
        </p:txBody>
      </p:sp>
      <p:sp>
        <p:nvSpPr>
          <p:cNvPr id="337" name="Google Shape;337;p18"/>
          <p:cNvSpPr txBox="1"/>
          <p:nvPr>
            <p:ph idx="12" type="sldNum"/>
          </p:nvPr>
        </p:nvSpPr>
        <p:spPr>
          <a:xfrm>
            <a:off x="11751454" y="6468161"/>
            <a:ext cx="42407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latin typeface="Open Sans"/>
                <a:ea typeface="Open Sans"/>
                <a:cs typeface="Open Sans"/>
                <a:sym typeface="Open Sans"/>
              </a:rPr>
              <a:t>‹#›</a:t>
            </a:fld>
            <a:endParaRPr>
              <a:latin typeface="Open Sans"/>
              <a:ea typeface="Open Sans"/>
              <a:cs typeface="Open Sans"/>
              <a:sym typeface="Open Sans"/>
            </a:endParaRPr>
          </a:p>
        </p:txBody>
      </p:sp>
      <p:sp>
        <p:nvSpPr>
          <p:cNvPr id="338" name="Google Shape;338;p18"/>
          <p:cNvSpPr txBox="1"/>
          <p:nvPr/>
        </p:nvSpPr>
        <p:spPr>
          <a:xfrm>
            <a:off x="480767" y="1699019"/>
            <a:ext cx="5964368" cy="4023360"/>
          </a:xfrm>
          <a:prstGeom prst="rect">
            <a:avLst/>
          </a:prstGeom>
          <a:noFill/>
          <a:ln>
            <a:noFill/>
          </a:ln>
        </p:spPr>
        <p:txBody>
          <a:bodyPr anchorCtr="0" anchor="t" bIns="45700" lIns="91425" spcFirstLastPara="1" rIns="91425" wrap="square" tIns="45700">
            <a:normAutofit/>
          </a:bodyPr>
          <a:lstStyle/>
          <a:p>
            <a:pPr indent="-127000" lvl="0" marL="228600" marR="0" rtl="0" algn="l">
              <a:lnSpc>
                <a:spcPct val="90000"/>
              </a:lnSpc>
              <a:spcBef>
                <a:spcPts val="0"/>
              </a:spcBef>
              <a:spcAft>
                <a:spcPts val="0"/>
              </a:spcAft>
              <a:buClr>
                <a:schemeClr val="dk1"/>
              </a:buClr>
              <a:buSzPts val="1600"/>
              <a:buFont typeface="Arial"/>
              <a:buNone/>
            </a:pPr>
            <a:r>
              <a:t/>
            </a:r>
            <a:endParaRPr sz="1600">
              <a:solidFill>
                <a:schemeClr val="dk1"/>
              </a:solidFill>
              <a:latin typeface="Open Sans"/>
              <a:ea typeface="Open Sans"/>
              <a:cs typeface="Open Sans"/>
              <a:sym typeface="Open Sans"/>
            </a:endParaRPr>
          </a:p>
        </p:txBody>
      </p:sp>
      <p:sp>
        <p:nvSpPr>
          <p:cNvPr id="339" name="Google Shape;339;p18"/>
          <p:cNvSpPr/>
          <p:nvPr/>
        </p:nvSpPr>
        <p:spPr>
          <a:xfrm>
            <a:off x="4103301" y="3138318"/>
            <a:ext cx="1868741" cy="907066"/>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40" name="Google Shape;340;p18"/>
          <p:cNvPicPr preferRelativeResize="0"/>
          <p:nvPr/>
        </p:nvPicPr>
        <p:blipFill rotWithShape="1">
          <a:blip r:embed="rId3">
            <a:alphaModFix/>
          </a:blip>
          <a:srcRect b="0" l="0" r="0" t="0"/>
          <a:stretch/>
        </p:blipFill>
        <p:spPr>
          <a:xfrm>
            <a:off x="758521" y="2786385"/>
            <a:ext cx="5213521" cy="3618079"/>
          </a:xfrm>
          <a:prstGeom prst="rect">
            <a:avLst/>
          </a:prstGeom>
          <a:noFill/>
          <a:ln>
            <a:noFill/>
          </a:ln>
        </p:spPr>
      </p:pic>
      <p:sp>
        <p:nvSpPr>
          <p:cNvPr id="341" name="Google Shape;341;p18"/>
          <p:cNvSpPr txBox="1"/>
          <p:nvPr/>
        </p:nvSpPr>
        <p:spPr>
          <a:xfrm>
            <a:off x="6460575" y="2702803"/>
            <a:ext cx="4972904" cy="2103908"/>
          </a:xfrm>
          <a:prstGeom prst="rect">
            <a:avLst/>
          </a:prstGeom>
          <a:noFill/>
          <a:ln>
            <a:noFill/>
          </a:ln>
        </p:spPr>
        <p:txBody>
          <a:bodyPr anchorCtr="0" anchor="t" bIns="0" lIns="0" spcFirstLastPara="1" rIns="0" wrap="square" tIns="0">
            <a:noAutofit/>
          </a:bodyPr>
          <a:lstStyle/>
          <a:p>
            <a:pPr indent="-342265" lvl="0" marL="342265" marR="0" rtl="0" algn="l">
              <a:lnSpc>
                <a:spcPct val="100000"/>
              </a:lnSpc>
              <a:spcBef>
                <a:spcPts val="0"/>
              </a:spcBef>
              <a:spcAft>
                <a:spcPts val="0"/>
              </a:spcAft>
              <a:buClr>
                <a:schemeClr val="dk1"/>
              </a:buClr>
              <a:buSzPts val="1800"/>
              <a:buFont typeface="Arial"/>
              <a:buChar char="•"/>
            </a:pPr>
            <a:r>
              <a:rPr lang="en-GB" sz="1800">
                <a:solidFill>
                  <a:schemeClr val="dk1"/>
                </a:solidFill>
                <a:latin typeface="Open Sans"/>
                <a:ea typeface="Open Sans"/>
                <a:cs typeface="Open Sans"/>
                <a:sym typeface="Open Sans"/>
              </a:rPr>
              <a:t>Our policy responses will decide the resilience of our resource systems to climate change</a:t>
            </a:r>
            <a:endParaRPr sz="2000">
              <a:solidFill>
                <a:schemeClr val="dk1"/>
              </a:solidFill>
              <a:latin typeface="Calibri"/>
              <a:ea typeface="Calibri"/>
              <a:cs typeface="Calibri"/>
              <a:sym typeface="Calibri"/>
            </a:endParaRPr>
          </a:p>
          <a:p>
            <a:pPr indent="-342265" lvl="0" marL="342265" marR="0" rtl="0" algn="l">
              <a:lnSpc>
                <a:spcPct val="100000"/>
              </a:lnSpc>
              <a:spcBef>
                <a:spcPts val="360"/>
              </a:spcBef>
              <a:spcAft>
                <a:spcPts val="0"/>
              </a:spcAft>
              <a:buClr>
                <a:schemeClr val="dk1"/>
              </a:buClr>
              <a:buSzPts val="1800"/>
              <a:buFont typeface="Arial"/>
              <a:buChar char="•"/>
            </a:pPr>
            <a:r>
              <a:rPr lang="en-GB" sz="1800">
                <a:solidFill>
                  <a:schemeClr val="dk1"/>
                </a:solidFill>
                <a:latin typeface="Open Sans"/>
                <a:ea typeface="Open Sans"/>
                <a:cs typeface="Open Sans"/>
                <a:sym typeface="Open Sans"/>
              </a:rPr>
              <a:t>Sometimes resilience might be to find a middle ground</a:t>
            </a:r>
            <a:endParaRPr/>
          </a:p>
          <a:p>
            <a:pPr indent="-342265" lvl="0" marL="342265" marR="0" rtl="0" algn="l">
              <a:lnSpc>
                <a:spcPct val="100000"/>
              </a:lnSpc>
              <a:spcBef>
                <a:spcPts val="360"/>
              </a:spcBef>
              <a:spcAft>
                <a:spcPts val="0"/>
              </a:spcAft>
              <a:buClr>
                <a:schemeClr val="dk1"/>
              </a:buClr>
              <a:buSzPts val="1800"/>
              <a:buFont typeface="Arial"/>
              <a:buChar char="•"/>
            </a:pPr>
            <a:r>
              <a:rPr lang="en-GB" sz="1800">
                <a:solidFill>
                  <a:schemeClr val="dk1"/>
                </a:solidFill>
                <a:latin typeface="Open Sans"/>
                <a:ea typeface="Open Sans"/>
                <a:cs typeface="Open Sans"/>
                <a:sym typeface="Open Sans"/>
              </a:rPr>
              <a:t>It may be that we will still have to depend on fossil fuels but in a sustainable manner</a:t>
            </a:r>
            <a:endParaRPr/>
          </a:p>
        </p:txBody>
      </p:sp>
      <p:sp>
        <p:nvSpPr>
          <p:cNvPr id="342" name="Google Shape;342;p18"/>
          <p:cNvSpPr txBox="1"/>
          <p:nvPr>
            <p:ph idx="2" type="body"/>
          </p:nvPr>
        </p:nvSpPr>
        <p:spPr>
          <a:xfrm>
            <a:off x="663574" y="2016027"/>
            <a:ext cx="2475866" cy="439247"/>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9CC2E5"/>
              </a:buClr>
              <a:buSzPts val="2000"/>
              <a:buNone/>
            </a:pPr>
            <a:r>
              <a:rPr lang="en-GB"/>
              <a:t>Climate resilience</a:t>
            </a:r>
            <a:endParaRPr/>
          </a:p>
        </p:txBody>
      </p:sp>
      <p:sp>
        <p:nvSpPr>
          <p:cNvPr id="343" name="Google Shape;343;p18"/>
          <p:cNvSpPr txBox="1"/>
          <p:nvPr/>
        </p:nvSpPr>
        <p:spPr>
          <a:xfrm>
            <a:off x="6014011" y="5994951"/>
            <a:ext cx="436443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000">
                <a:solidFill>
                  <a:schemeClr val="dk1"/>
                </a:solidFill>
                <a:latin typeface="Open Sans"/>
                <a:ea typeface="Open Sans"/>
                <a:cs typeface="Open Sans"/>
                <a:sym typeface="Open Sans"/>
              </a:rPr>
              <a:t>Source: </a:t>
            </a:r>
            <a:r>
              <a:rPr lang="en-GB" sz="1000">
                <a:solidFill>
                  <a:schemeClr val="dk1"/>
                </a:solidFill>
                <a:latin typeface="Open Sans"/>
                <a:ea typeface="Open Sans"/>
                <a:cs typeface="Open Sans"/>
                <a:sym typeface="Open Sans"/>
              </a:rPr>
              <a:t>IPCC, Assessment report 5, Working group II, Summary to policymakers  available for free use without request (left &amp; right)</a:t>
            </a:r>
            <a:endParaRPr/>
          </a:p>
        </p:txBody>
      </p:sp>
      <p:sp>
        <p:nvSpPr>
          <p:cNvPr id="344" name="Google Shape;344;p18"/>
          <p:cNvSpPr/>
          <p:nvPr/>
        </p:nvSpPr>
        <p:spPr>
          <a:xfrm>
            <a:off x="9067726" y="1221254"/>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10_Slide18.mp3" id="345" name="Google Shape;345;p18"/>
          <p:cNvPicPr preferRelativeResize="0"/>
          <p:nvPr/>
        </p:nvPicPr>
        <p:blipFill rotWithShape="1">
          <a:blip r:embed="rId4">
            <a:alphaModFix/>
          </a:blip>
          <a:srcRect b="0" l="0" r="0" t="0"/>
          <a:stretch/>
        </p:blipFill>
        <p:spPr>
          <a:xfrm>
            <a:off x="9139091" y="1292619"/>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45"/>
                                        </p:tgtEl>
                                        <p:attrNameLst>
                                          <p:attrName>style.visibility</p:attrName>
                                        </p:attrNameLst>
                                      </p:cBhvr>
                                      <p:to>
                                        <p:strVal val="visible"/>
                                      </p:to>
                                    </p:set>
                                    <p:animEffect filter="fade" transition="in">
                                      <p:cBhvr>
                                        <p:cTn dur="5000"/>
                                        <p:tgtEl>
                                          <p:spTgt spid="34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id="351" name="Google Shape;351;p19"/>
          <p:cNvSpPr txBox="1"/>
          <p:nvPr/>
        </p:nvSpPr>
        <p:spPr>
          <a:xfrm>
            <a:off x="663575" y="716881"/>
            <a:ext cx="9909553" cy="1325563"/>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Open Sans"/>
              <a:buNone/>
            </a:pPr>
            <a:r>
              <a:rPr b="0" i="0" lang="en-GB" sz="4400">
                <a:solidFill>
                  <a:schemeClr val="dk1"/>
                </a:solidFill>
                <a:latin typeface="Open Sans"/>
                <a:ea typeface="Open Sans"/>
                <a:cs typeface="Open Sans"/>
                <a:sym typeface="Open Sans"/>
              </a:rPr>
              <a:t>10.3 Climate change adaptation</a:t>
            </a:r>
            <a:endParaRPr b="0" i="0" sz="4400">
              <a:solidFill>
                <a:schemeClr val="dk1"/>
              </a:solidFill>
              <a:latin typeface="Open Sans"/>
              <a:ea typeface="Open Sans"/>
              <a:cs typeface="Open Sans"/>
              <a:sym typeface="Open Sans"/>
            </a:endParaRPr>
          </a:p>
        </p:txBody>
      </p:sp>
      <p:sp>
        <p:nvSpPr>
          <p:cNvPr id="352" name="Google Shape;352;p19"/>
          <p:cNvSpPr txBox="1"/>
          <p:nvPr>
            <p:ph idx="12" type="sldNum"/>
          </p:nvPr>
        </p:nvSpPr>
        <p:spPr>
          <a:xfrm>
            <a:off x="11751454" y="6468161"/>
            <a:ext cx="42407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latin typeface="Open Sans"/>
                <a:ea typeface="Open Sans"/>
                <a:cs typeface="Open Sans"/>
                <a:sym typeface="Open Sans"/>
              </a:rPr>
              <a:t>‹#›</a:t>
            </a:fld>
            <a:endParaRPr>
              <a:latin typeface="Open Sans"/>
              <a:ea typeface="Open Sans"/>
              <a:cs typeface="Open Sans"/>
              <a:sym typeface="Open Sans"/>
            </a:endParaRPr>
          </a:p>
        </p:txBody>
      </p:sp>
      <p:sp>
        <p:nvSpPr>
          <p:cNvPr id="353" name="Google Shape;353;p19"/>
          <p:cNvSpPr txBox="1"/>
          <p:nvPr/>
        </p:nvSpPr>
        <p:spPr>
          <a:xfrm>
            <a:off x="480767" y="1699019"/>
            <a:ext cx="5964368" cy="4023360"/>
          </a:xfrm>
          <a:prstGeom prst="rect">
            <a:avLst/>
          </a:prstGeom>
          <a:noFill/>
          <a:ln>
            <a:noFill/>
          </a:ln>
        </p:spPr>
        <p:txBody>
          <a:bodyPr anchorCtr="0" anchor="t" bIns="45700" lIns="91425" spcFirstLastPara="1" rIns="91425" wrap="square" tIns="45700">
            <a:normAutofit/>
          </a:bodyPr>
          <a:lstStyle/>
          <a:p>
            <a:pPr indent="-127000" lvl="0" marL="228600" marR="0" rtl="0" algn="l">
              <a:lnSpc>
                <a:spcPct val="90000"/>
              </a:lnSpc>
              <a:spcBef>
                <a:spcPts val="0"/>
              </a:spcBef>
              <a:spcAft>
                <a:spcPts val="0"/>
              </a:spcAft>
              <a:buClr>
                <a:schemeClr val="dk1"/>
              </a:buClr>
              <a:buSzPts val="1600"/>
              <a:buFont typeface="Arial"/>
              <a:buNone/>
            </a:pPr>
            <a:r>
              <a:t/>
            </a:r>
            <a:endParaRPr sz="1600">
              <a:solidFill>
                <a:schemeClr val="dk1"/>
              </a:solidFill>
              <a:latin typeface="Open Sans"/>
              <a:ea typeface="Open Sans"/>
              <a:cs typeface="Open Sans"/>
              <a:sym typeface="Open Sans"/>
            </a:endParaRPr>
          </a:p>
        </p:txBody>
      </p:sp>
      <p:sp>
        <p:nvSpPr>
          <p:cNvPr id="354" name="Google Shape;354;p19"/>
          <p:cNvSpPr txBox="1"/>
          <p:nvPr/>
        </p:nvSpPr>
        <p:spPr>
          <a:xfrm>
            <a:off x="8593328" y="6149127"/>
            <a:ext cx="2130071"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000">
                <a:solidFill>
                  <a:schemeClr val="dk1"/>
                </a:solidFill>
                <a:latin typeface="Open Sans"/>
                <a:ea typeface="Open Sans"/>
                <a:cs typeface="Open Sans"/>
                <a:sym typeface="Open Sans"/>
              </a:rPr>
              <a:t>Source: </a:t>
            </a:r>
            <a:r>
              <a:rPr lang="en-GB" sz="1000">
                <a:solidFill>
                  <a:schemeClr val="dk1"/>
                </a:solidFill>
                <a:latin typeface="Open Sans"/>
                <a:ea typeface="Open Sans"/>
                <a:cs typeface="Open Sans"/>
                <a:sym typeface="Open Sans"/>
              </a:rPr>
              <a:t>Author’s interpretation</a:t>
            </a:r>
            <a:endParaRPr/>
          </a:p>
        </p:txBody>
      </p:sp>
      <p:sp>
        <p:nvSpPr>
          <p:cNvPr id="355" name="Google Shape;355;p19"/>
          <p:cNvSpPr/>
          <p:nvPr/>
        </p:nvSpPr>
        <p:spPr>
          <a:xfrm>
            <a:off x="4103301" y="3138318"/>
            <a:ext cx="1868741" cy="907066"/>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id="356" name="Google Shape;356;p19"/>
          <p:cNvPicPr preferRelativeResize="0"/>
          <p:nvPr/>
        </p:nvPicPr>
        <p:blipFill rotWithShape="1">
          <a:blip r:embed="rId3">
            <a:alphaModFix/>
          </a:blip>
          <a:srcRect b="0" l="0" r="0" t="0"/>
          <a:stretch/>
        </p:blipFill>
        <p:spPr>
          <a:xfrm>
            <a:off x="2295660" y="2525587"/>
            <a:ext cx="8212024" cy="3755461"/>
          </a:xfrm>
          <a:prstGeom prst="rect">
            <a:avLst/>
          </a:prstGeom>
          <a:noFill/>
          <a:ln>
            <a:noFill/>
          </a:ln>
        </p:spPr>
      </p:pic>
      <p:sp>
        <p:nvSpPr>
          <p:cNvPr id="357" name="Google Shape;357;p19"/>
          <p:cNvSpPr txBox="1"/>
          <p:nvPr>
            <p:ph idx="2" type="body"/>
          </p:nvPr>
        </p:nvSpPr>
        <p:spPr>
          <a:xfrm>
            <a:off x="663574" y="2016027"/>
            <a:ext cx="4007486" cy="439247"/>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9CC2E5"/>
              </a:buClr>
              <a:buSzPts val="2000"/>
              <a:buNone/>
            </a:pPr>
            <a:r>
              <a:rPr lang="en-GB"/>
              <a:t>Adaptation in CLEWs</a:t>
            </a:r>
            <a:endParaRPr/>
          </a:p>
        </p:txBody>
      </p:sp>
      <p:sp>
        <p:nvSpPr>
          <p:cNvPr id="358" name="Google Shape;358;p19"/>
          <p:cNvSpPr/>
          <p:nvPr/>
        </p:nvSpPr>
        <p:spPr>
          <a:xfrm>
            <a:off x="9067726" y="1221254"/>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10_Slide19.mp3" id="359" name="Google Shape;359;p19"/>
          <p:cNvPicPr preferRelativeResize="0"/>
          <p:nvPr/>
        </p:nvPicPr>
        <p:blipFill rotWithShape="1">
          <a:blip r:embed="rId4">
            <a:alphaModFix/>
          </a:blip>
          <a:srcRect b="0" l="0" r="0" t="0"/>
          <a:stretch/>
        </p:blipFill>
        <p:spPr>
          <a:xfrm>
            <a:off x="9139091" y="1296814"/>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9"/>
                                        </p:tgtEl>
                                        <p:attrNameLst>
                                          <p:attrName>style.visibility</p:attrName>
                                        </p:attrNameLst>
                                      </p:cBhvr>
                                      <p:to>
                                        <p:strVal val="visible"/>
                                      </p:to>
                                    </p:set>
                                    <p:animEffect filter="fade" transition="in">
                                      <p:cBhvr>
                                        <p:cTn dur="5000"/>
                                        <p:tgtEl>
                                          <p:spTgt spid="3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2" name="Shape 92"/>
        <p:cNvGrpSpPr/>
        <p:nvPr/>
      </p:nvGrpSpPr>
      <p:grpSpPr>
        <a:xfrm>
          <a:off x="0" y="0"/>
          <a:ext cx="0" cy="0"/>
          <a:chOff x="0" y="0"/>
          <a:chExt cx="0" cy="0"/>
        </a:xfrm>
      </p:grpSpPr>
      <p:sp>
        <p:nvSpPr>
          <p:cNvPr id="93" name="Google Shape;93;p2"/>
          <p:cNvSpPr txBox="1"/>
          <p:nvPr>
            <p:ph type="title"/>
          </p:nvPr>
        </p:nvSpPr>
        <p:spPr>
          <a:xfrm>
            <a:off x="663880" y="714709"/>
            <a:ext cx="9457150" cy="1325563"/>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chemeClr val="dk1"/>
              </a:buClr>
              <a:buSzPts val="4400"/>
              <a:buFont typeface="Open Sans"/>
              <a:buNone/>
            </a:pPr>
            <a:r>
              <a:rPr lang="en-GB"/>
              <a:t>Learning outcomes</a:t>
            </a:r>
            <a:endParaRPr/>
          </a:p>
        </p:txBody>
      </p:sp>
      <p:sp>
        <p:nvSpPr>
          <p:cNvPr id="94" name="Google Shape;94;p2"/>
          <p:cNvSpPr txBox="1"/>
          <p:nvPr>
            <p:ph idx="1" type="body"/>
          </p:nvPr>
        </p:nvSpPr>
        <p:spPr>
          <a:xfrm>
            <a:off x="663880" y="2616617"/>
            <a:ext cx="10514556" cy="3421930"/>
          </a:xfrm>
          <a:prstGeom prst="rect">
            <a:avLst/>
          </a:prstGeom>
          <a:noFill/>
          <a:ln>
            <a:noFill/>
          </a:ln>
        </p:spPr>
        <p:txBody>
          <a:bodyPr anchorCtr="0" anchor="t" bIns="45700" lIns="91425" spcFirstLastPara="1" rIns="91425" wrap="square" tIns="45700">
            <a:normAutofit/>
          </a:bodyPr>
          <a:lstStyle/>
          <a:p>
            <a:pPr indent="-228600" lvl="0" marL="228600" rtl="0" algn="l">
              <a:lnSpc>
                <a:spcPct val="100000"/>
              </a:lnSpc>
              <a:spcBef>
                <a:spcPts val="0"/>
              </a:spcBef>
              <a:spcAft>
                <a:spcPts val="0"/>
              </a:spcAft>
              <a:buClr>
                <a:schemeClr val="dk1"/>
              </a:buClr>
              <a:buSzPts val="2000"/>
              <a:buChar char="•"/>
            </a:pPr>
            <a:r>
              <a:rPr b="0" lang="en-GB">
                <a:latin typeface="Open Sans"/>
                <a:ea typeface="Open Sans"/>
                <a:cs typeface="Open Sans"/>
                <a:sym typeface="Open Sans"/>
              </a:rPr>
              <a:t>ILO1: Understand the impact of climate change on key resource systems</a:t>
            </a:r>
            <a:endParaRPr/>
          </a:p>
          <a:p>
            <a:pPr indent="-228600" lvl="0" marL="228600" rtl="0" algn="l">
              <a:lnSpc>
                <a:spcPct val="100000"/>
              </a:lnSpc>
              <a:spcBef>
                <a:spcPts val="1200"/>
              </a:spcBef>
              <a:spcAft>
                <a:spcPts val="0"/>
              </a:spcAft>
              <a:buClr>
                <a:schemeClr val="dk1"/>
              </a:buClr>
              <a:buSzPts val="2000"/>
              <a:buChar char="•"/>
            </a:pPr>
            <a:r>
              <a:rPr b="0" lang="en-GB">
                <a:latin typeface="Open Sans"/>
                <a:ea typeface="Open Sans"/>
                <a:cs typeface="Open Sans"/>
                <a:sym typeface="Open Sans"/>
              </a:rPr>
              <a:t>ILO2: Understand the importance of climate change adaptation</a:t>
            </a:r>
            <a:endParaRPr/>
          </a:p>
          <a:p>
            <a:pPr indent="-228600" lvl="0" marL="228600" rtl="0" algn="l">
              <a:lnSpc>
                <a:spcPct val="100000"/>
              </a:lnSpc>
              <a:spcBef>
                <a:spcPts val="1200"/>
              </a:spcBef>
              <a:spcAft>
                <a:spcPts val="0"/>
              </a:spcAft>
              <a:buClr>
                <a:schemeClr val="dk1"/>
              </a:buClr>
              <a:buSzPts val="2000"/>
              <a:buChar char="•"/>
            </a:pPr>
            <a:r>
              <a:rPr b="0" lang="en-GB">
                <a:latin typeface="Open Sans"/>
                <a:ea typeface="Open Sans"/>
                <a:cs typeface="Open Sans"/>
                <a:sym typeface="Open Sans"/>
              </a:rPr>
              <a:t>ILO3: Learn about CLEWs case studies that focus on climate change mitigation</a:t>
            </a:r>
            <a:endParaRPr/>
          </a:p>
          <a:p>
            <a:pPr indent="-101600" lvl="0" marL="228600" rtl="0" algn="l">
              <a:lnSpc>
                <a:spcPct val="100000"/>
              </a:lnSpc>
              <a:spcBef>
                <a:spcPts val="1200"/>
              </a:spcBef>
              <a:spcAft>
                <a:spcPts val="0"/>
              </a:spcAft>
              <a:buClr>
                <a:schemeClr val="dk1"/>
              </a:buClr>
              <a:buSzPts val="2000"/>
              <a:buNone/>
            </a:pPr>
            <a:r>
              <a:t/>
            </a:r>
            <a:endParaRPr/>
          </a:p>
        </p:txBody>
      </p:sp>
      <p:sp>
        <p:nvSpPr>
          <p:cNvPr id="95" name="Google Shape;95;p2"/>
          <p:cNvSpPr txBox="1"/>
          <p:nvPr>
            <p:ph idx="12" type="sldNum"/>
          </p:nvPr>
        </p:nvSpPr>
        <p:spPr>
          <a:xfrm>
            <a:off x="11743853" y="6457571"/>
            <a:ext cx="42407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96" name="Google Shape;96;p2"/>
          <p:cNvSpPr txBox="1"/>
          <p:nvPr>
            <p:ph idx="2" type="body"/>
          </p:nvPr>
        </p:nvSpPr>
        <p:spPr>
          <a:xfrm>
            <a:off x="663575" y="2042003"/>
            <a:ext cx="4535680" cy="446943"/>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9CC2E5"/>
              </a:buClr>
              <a:buSzPts val="2000"/>
              <a:buNone/>
            </a:pPr>
            <a:r>
              <a:rPr lang="en-GB">
                <a:latin typeface="Open Sans SemiBold"/>
                <a:ea typeface="Open Sans SemiBold"/>
                <a:cs typeface="Open Sans SemiBold"/>
                <a:sym typeface="Open Sans SemiBold"/>
              </a:rPr>
              <a:t>By the end of this lecture, you will:</a:t>
            </a:r>
            <a:endParaRPr/>
          </a:p>
        </p:txBody>
      </p:sp>
      <p:sp>
        <p:nvSpPr>
          <p:cNvPr id="97" name="Google Shape;97;p2"/>
          <p:cNvSpPr/>
          <p:nvPr/>
        </p:nvSpPr>
        <p:spPr>
          <a:xfrm>
            <a:off x="6037217" y="1309944"/>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descr="Lecture10_Slide2.mp3" id="98" name="Google Shape;98;p2"/>
          <p:cNvPicPr preferRelativeResize="0"/>
          <p:nvPr/>
        </p:nvPicPr>
        <p:blipFill rotWithShape="1">
          <a:blip r:embed="rId3">
            <a:alphaModFix/>
          </a:blip>
          <a:srcRect b="0" l="0" r="0" t="0"/>
          <a:stretch/>
        </p:blipFill>
        <p:spPr>
          <a:xfrm>
            <a:off x="6108582" y="1391958"/>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98"/>
                                        </p:tgtEl>
                                        <p:attrNameLst>
                                          <p:attrName>style.visibility</p:attrName>
                                        </p:attrNameLst>
                                      </p:cBhvr>
                                      <p:to>
                                        <p:strVal val="visible"/>
                                      </p:to>
                                    </p:set>
                                    <p:animEffect filter="fade" transition="in">
                                      <p:cBhvr>
                                        <p:cTn dur="5000"/>
                                        <p:tgtEl>
                                          <p:spTgt spid="9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p20"/>
          <p:cNvSpPr txBox="1"/>
          <p:nvPr/>
        </p:nvSpPr>
        <p:spPr>
          <a:xfrm>
            <a:off x="663575" y="723466"/>
            <a:ext cx="10707258" cy="1325563"/>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Open Sans"/>
              <a:buNone/>
            </a:pPr>
            <a:r>
              <a:rPr b="0" i="0" lang="en-GB" sz="4400">
                <a:solidFill>
                  <a:schemeClr val="dk1"/>
                </a:solidFill>
                <a:latin typeface="Open Sans"/>
                <a:ea typeface="Open Sans"/>
                <a:cs typeface="Open Sans"/>
                <a:sym typeface="Open Sans"/>
              </a:rPr>
              <a:t>Lecture 10.3 References</a:t>
            </a:r>
            <a:endParaRPr/>
          </a:p>
        </p:txBody>
      </p:sp>
      <p:sp>
        <p:nvSpPr>
          <p:cNvPr id="366" name="Google Shape;366;p20"/>
          <p:cNvSpPr txBox="1"/>
          <p:nvPr>
            <p:ph idx="1" type="body"/>
          </p:nvPr>
        </p:nvSpPr>
        <p:spPr>
          <a:xfrm>
            <a:off x="663879" y="2115680"/>
            <a:ext cx="7009461" cy="1679080"/>
          </a:xfrm>
          <a:prstGeom prst="rect">
            <a:avLst/>
          </a:prstGeom>
          <a:noFill/>
          <a:ln>
            <a:noFill/>
          </a:ln>
        </p:spPr>
        <p:txBody>
          <a:bodyPr anchorCtr="0" anchor="t" bIns="45700" lIns="91425" spcFirstLastPara="1" rIns="91425" wrap="square" tIns="45700">
            <a:normAutofit/>
          </a:bodyPr>
          <a:lstStyle/>
          <a:p>
            <a:pPr indent="-457200" lvl="0" marL="457200" rtl="0" algn="l">
              <a:lnSpc>
                <a:spcPct val="100000"/>
              </a:lnSpc>
              <a:spcBef>
                <a:spcPts val="0"/>
              </a:spcBef>
              <a:spcAft>
                <a:spcPts val="0"/>
              </a:spcAft>
              <a:buClr>
                <a:schemeClr val="dk1"/>
              </a:buClr>
              <a:buSzPts val="1600"/>
              <a:buAutoNum type="arabicPeriod"/>
            </a:pPr>
            <a:r>
              <a:rPr b="0" lang="en-GB" sz="1600">
                <a:latin typeface="Open Sans"/>
                <a:ea typeface="Open Sans"/>
                <a:cs typeface="Open Sans"/>
                <a:sym typeface="Open Sans"/>
              </a:rPr>
              <a:t>Folke C. Resilience: The emergence of a perspective for social–ecological systems analyses. Glob Environ Change 2006;16:253–67. https://doi.org/10.1016/j.gloenvcha.2006.04.002.</a:t>
            </a:r>
            <a:endParaRPr/>
          </a:p>
          <a:p>
            <a:pPr indent="-457200" lvl="0" marL="457200" rtl="0" algn="just">
              <a:lnSpc>
                <a:spcPct val="100000"/>
              </a:lnSpc>
              <a:spcBef>
                <a:spcPts val="1200"/>
              </a:spcBef>
              <a:spcAft>
                <a:spcPts val="0"/>
              </a:spcAft>
              <a:buClr>
                <a:schemeClr val="dk1"/>
              </a:buClr>
              <a:buSzPts val="1600"/>
              <a:buAutoNum type="arabicPeriod"/>
            </a:pPr>
            <a:r>
              <a:rPr b="0" lang="en-GB" sz="1600" u="sng">
                <a:solidFill>
                  <a:schemeClr val="hlink"/>
                </a:solidFill>
                <a:latin typeface="Open Sans"/>
                <a:ea typeface="Open Sans"/>
                <a:cs typeface="Open Sans"/>
                <a:sym typeface="Open Sans"/>
                <a:hlinkClick r:id="rId3"/>
              </a:rPr>
              <a:t>https://www.ipcc.ch/report/ar5/wg2/</a:t>
            </a:r>
            <a:endParaRPr b="0">
              <a:latin typeface="Open Sans"/>
              <a:ea typeface="Open Sans"/>
              <a:cs typeface="Open Sans"/>
              <a:sym typeface="Open Sans"/>
            </a:endParaRPr>
          </a:p>
        </p:txBody>
      </p:sp>
      <p:sp>
        <p:nvSpPr>
          <p:cNvPr id="367" name="Google Shape;367;p20"/>
          <p:cNvSpPr txBox="1"/>
          <p:nvPr/>
        </p:nvSpPr>
        <p:spPr>
          <a:xfrm>
            <a:off x="11751454" y="6468161"/>
            <a:ext cx="424070"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1" i="0" lang="en-GB" sz="1400">
                <a:solidFill>
                  <a:schemeClr val="lt1"/>
                </a:solidFill>
                <a:latin typeface="Open Sans"/>
                <a:ea typeface="Open Sans"/>
                <a:cs typeface="Open Sans"/>
                <a:sym typeface="Open Sans"/>
              </a:rPr>
              <a:t>‹#›</a:t>
            </a:fld>
            <a:endParaRPr b="1" i="0" sz="1400">
              <a:solidFill>
                <a:schemeClr val="lt1"/>
              </a:solidFill>
              <a:latin typeface="Open Sans"/>
              <a:ea typeface="Open Sans"/>
              <a:cs typeface="Open Sans"/>
              <a:sym typeface="Open Sans"/>
            </a:endParaRPr>
          </a:p>
        </p:txBody>
      </p:sp>
    </p:spTree>
  </p:cSld>
  <p:clrMapOvr>
    <a:masterClrMapping/>
  </p:clrMapOvr>
  <p:transition spd="slow">
    <p:push/>
  </p:transition>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21"/>
          <p:cNvSpPr txBox="1"/>
          <p:nvPr/>
        </p:nvSpPr>
        <p:spPr>
          <a:xfrm>
            <a:off x="663575" y="716881"/>
            <a:ext cx="9909553" cy="1325563"/>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Open Sans"/>
              <a:buNone/>
            </a:pPr>
            <a:r>
              <a:rPr b="0" i="0" lang="en-GB" sz="4400">
                <a:solidFill>
                  <a:schemeClr val="dk1"/>
                </a:solidFill>
                <a:latin typeface="Open Sans"/>
                <a:ea typeface="Open Sans"/>
                <a:cs typeface="Open Sans"/>
                <a:sym typeface="Open Sans"/>
              </a:rPr>
              <a:t>10.4 CLEWs Examples</a:t>
            </a:r>
            <a:endParaRPr b="0" i="0" sz="4400">
              <a:solidFill>
                <a:schemeClr val="dk1"/>
              </a:solidFill>
              <a:latin typeface="Open Sans"/>
              <a:ea typeface="Open Sans"/>
              <a:cs typeface="Open Sans"/>
              <a:sym typeface="Open Sans"/>
            </a:endParaRPr>
          </a:p>
        </p:txBody>
      </p:sp>
      <p:sp>
        <p:nvSpPr>
          <p:cNvPr id="374" name="Google Shape;374;p21"/>
          <p:cNvSpPr txBox="1"/>
          <p:nvPr>
            <p:ph idx="12" type="sldNum"/>
          </p:nvPr>
        </p:nvSpPr>
        <p:spPr>
          <a:xfrm>
            <a:off x="11751454" y="6468161"/>
            <a:ext cx="42407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latin typeface="Open Sans"/>
                <a:ea typeface="Open Sans"/>
                <a:cs typeface="Open Sans"/>
                <a:sym typeface="Open Sans"/>
              </a:rPr>
              <a:t>‹#›</a:t>
            </a:fld>
            <a:endParaRPr>
              <a:latin typeface="Open Sans"/>
              <a:ea typeface="Open Sans"/>
              <a:cs typeface="Open Sans"/>
              <a:sym typeface="Open Sans"/>
            </a:endParaRPr>
          </a:p>
        </p:txBody>
      </p:sp>
      <p:sp>
        <p:nvSpPr>
          <p:cNvPr id="375" name="Google Shape;375;p21"/>
          <p:cNvSpPr txBox="1"/>
          <p:nvPr/>
        </p:nvSpPr>
        <p:spPr>
          <a:xfrm>
            <a:off x="480767" y="1699019"/>
            <a:ext cx="5964368" cy="4023360"/>
          </a:xfrm>
          <a:prstGeom prst="rect">
            <a:avLst/>
          </a:prstGeom>
          <a:noFill/>
          <a:ln>
            <a:noFill/>
          </a:ln>
        </p:spPr>
        <p:txBody>
          <a:bodyPr anchorCtr="0" anchor="t" bIns="45700" lIns="91425" spcFirstLastPara="1" rIns="91425" wrap="square" tIns="45700">
            <a:normAutofit/>
          </a:bodyPr>
          <a:lstStyle/>
          <a:p>
            <a:pPr indent="-127000" lvl="0" marL="228600" marR="0" rtl="0" algn="l">
              <a:lnSpc>
                <a:spcPct val="90000"/>
              </a:lnSpc>
              <a:spcBef>
                <a:spcPts val="0"/>
              </a:spcBef>
              <a:spcAft>
                <a:spcPts val="0"/>
              </a:spcAft>
              <a:buClr>
                <a:schemeClr val="dk1"/>
              </a:buClr>
              <a:buSzPts val="1600"/>
              <a:buFont typeface="Arial"/>
              <a:buNone/>
            </a:pPr>
            <a:r>
              <a:t/>
            </a:r>
            <a:endParaRPr sz="1600">
              <a:solidFill>
                <a:schemeClr val="dk1"/>
              </a:solidFill>
              <a:latin typeface="Open Sans"/>
              <a:ea typeface="Open Sans"/>
              <a:cs typeface="Open Sans"/>
              <a:sym typeface="Open Sans"/>
            </a:endParaRPr>
          </a:p>
        </p:txBody>
      </p:sp>
      <p:sp>
        <p:nvSpPr>
          <p:cNvPr id="376" name="Google Shape;376;p21"/>
          <p:cNvSpPr txBox="1"/>
          <p:nvPr/>
        </p:nvSpPr>
        <p:spPr>
          <a:xfrm>
            <a:off x="3462951" y="67757"/>
            <a:ext cx="6809105" cy="668664"/>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9CC2E5"/>
              </a:buClr>
              <a:buSzPts val="2000"/>
              <a:buFont typeface="Arial"/>
              <a:buNone/>
            </a:pPr>
            <a:r>
              <a:t/>
            </a:r>
            <a:endParaRPr b="1" i="0" sz="2000">
              <a:solidFill>
                <a:srgbClr val="9CC2E5"/>
              </a:solidFill>
              <a:latin typeface="Open Sans SemiBold"/>
              <a:ea typeface="Open Sans SemiBold"/>
              <a:cs typeface="Open Sans SemiBold"/>
              <a:sym typeface="Open Sans SemiBold"/>
            </a:endParaRPr>
          </a:p>
        </p:txBody>
      </p:sp>
      <p:sp>
        <p:nvSpPr>
          <p:cNvPr id="377" name="Google Shape;377;p21"/>
          <p:cNvSpPr txBox="1"/>
          <p:nvPr/>
        </p:nvSpPr>
        <p:spPr>
          <a:xfrm>
            <a:off x="6410250" y="5836300"/>
            <a:ext cx="5098973"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000">
                <a:solidFill>
                  <a:schemeClr val="dk1"/>
                </a:solidFill>
                <a:latin typeface="Open Sans"/>
                <a:ea typeface="Open Sans"/>
                <a:cs typeface="Open Sans"/>
                <a:sym typeface="Open Sans"/>
              </a:rPr>
              <a:t>Source: </a:t>
            </a:r>
            <a:r>
              <a:rPr lang="en-GB" sz="1000">
                <a:solidFill>
                  <a:schemeClr val="dk1"/>
                </a:solidFill>
                <a:latin typeface="Open Sans"/>
                <a:ea typeface="Open Sans"/>
                <a:cs typeface="Open Sans"/>
                <a:sym typeface="Open Sans"/>
              </a:rPr>
              <a:t>Sridharan V, et al. Resilience of the Eastern African electricity sector to climate driven changes in hydropower generation. Nat Commun 2019;10:302. doi:10.1038/s41467-018-08275-7 (Author’s work)</a:t>
            </a:r>
            <a:endParaRPr/>
          </a:p>
        </p:txBody>
      </p:sp>
      <p:grpSp>
        <p:nvGrpSpPr>
          <p:cNvPr id="378" name="Google Shape;378;p21"/>
          <p:cNvGrpSpPr/>
          <p:nvPr/>
        </p:nvGrpSpPr>
        <p:grpSpPr>
          <a:xfrm>
            <a:off x="745211" y="2790628"/>
            <a:ext cx="5289829" cy="3627448"/>
            <a:chOff x="516220" y="2780856"/>
            <a:chExt cx="5289829" cy="3627448"/>
          </a:xfrm>
        </p:grpSpPr>
        <p:grpSp>
          <p:nvGrpSpPr>
            <p:cNvPr id="379" name="Google Shape;379;p21"/>
            <p:cNvGrpSpPr/>
            <p:nvPr/>
          </p:nvGrpSpPr>
          <p:grpSpPr>
            <a:xfrm>
              <a:off x="797939" y="2780856"/>
              <a:ext cx="4928027" cy="3627448"/>
              <a:chOff x="797939" y="2787915"/>
              <a:chExt cx="4928027" cy="3627448"/>
            </a:xfrm>
          </p:grpSpPr>
          <p:pic>
            <p:nvPicPr>
              <p:cNvPr id="380" name="Google Shape;380;p21"/>
              <p:cNvPicPr preferRelativeResize="0"/>
              <p:nvPr/>
            </p:nvPicPr>
            <p:blipFill rotWithShape="1">
              <a:blip r:embed="rId3">
                <a:alphaModFix/>
              </a:blip>
              <a:srcRect b="0" l="0" r="0" t="0"/>
              <a:stretch/>
            </p:blipFill>
            <p:spPr>
              <a:xfrm>
                <a:off x="797939" y="3116740"/>
                <a:ext cx="4928027" cy="3298623"/>
              </a:xfrm>
              <a:prstGeom prst="rect">
                <a:avLst/>
              </a:prstGeom>
              <a:noFill/>
              <a:ln>
                <a:noFill/>
              </a:ln>
            </p:spPr>
          </p:pic>
          <p:sp>
            <p:nvSpPr>
              <p:cNvPr id="381" name="Google Shape;381;p21"/>
              <p:cNvSpPr txBox="1"/>
              <p:nvPr/>
            </p:nvSpPr>
            <p:spPr>
              <a:xfrm>
                <a:off x="833935" y="2787915"/>
                <a:ext cx="3668753" cy="276999"/>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200" u="sng">
                    <a:solidFill>
                      <a:schemeClr val="dk1"/>
                    </a:solidFill>
                    <a:latin typeface="Calibri"/>
                    <a:ea typeface="Calibri"/>
                    <a:cs typeface="Calibri"/>
                    <a:sym typeface="Calibri"/>
                  </a:rPr>
                  <a:t>Climate Moisture Index (CMI)</a:t>
                </a:r>
                <a:endParaRPr/>
              </a:p>
            </p:txBody>
          </p:sp>
        </p:grpSp>
        <p:grpSp>
          <p:nvGrpSpPr>
            <p:cNvPr id="382" name="Google Shape;382;p21"/>
            <p:cNvGrpSpPr/>
            <p:nvPr/>
          </p:nvGrpSpPr>
          <p:grpSpPr>
            <a:xfrm>
              <a:off x="516220" y="4307953"/>
              <a:ext cx="5289829" cy="1729272"/>
              <a:chOff x="168387" y="2361659"/>
              <a:chExt cx="5102131" cy="1729272"/>
            </a:xfrm>
          </p:grpSpPr>
          <p:sp>
            <p:nvSpPr>
              <p:cNvPr id="383" name="Google Shape;383;p21"/>
              <p:cNvSpPr/>
              <p:nvPr/>
            </p:nvSpPr>
            <p:spPr>
              <a:xfrm rot="10800000">
                <a:off x="270771" y="3262817"/>
                <a:ext cx="329572" cy="828114"/>
              </a:xfrm>
              <a:prstGeom prst="rightBrace">
                <a:avLst>
                  <a:gd fmla="val 41745" name="adj1"/>
                  <a:gd fmla="val 50000" name="adj2"/>
                </a:avLst>
              </a:prstGeom>
              <a:noFill/>
              <a:ln cap="flat" cmpd="sng" w="9525">
                <a:solidFill>
                  <a:schemeClr val="dk2"/>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dk1"/>
                  </a:solidFill>
                  <a:latin typeface="Calibri"/>
                  <a:ea typeface="Calibri"/>
                  <a:cs typeface="Calibri"/>
                  <a:sym typeface="Calibri"/>
                </a:endParaRPr>
              </a:p>
            </p:txBody>
          </p:sp>
          <p:sp>
            <p:nvSpPr>
              <p:cNvPr id="384" name="Google Shape;384;p21"/>
              <p:cNvSpPr txBox="1"/>
              <p:nvPr/>
            </p:nvSpPr>
            <p:spPr>
              <a:xfrm rot="-5400000">
                <a:off x="-329796" y="2859841"/>
                <a:ext cx="1263535" cy="26717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200">
                    <a:solidFill>
                      <a:schemeClr val="dk1"/>
                    </a:solidFill>
                    <a:latin typeface="Calibri"/>
                    <a:ea typeface="Calibri"/>
                    <a:cs typeface="Calibri"/>
                    <a:sym typeface="Calibri"/>
                  </a:rPr>
                  <a:t>Nile River Basin</a:t>
                </a:r>
                <a:endParaRPr/>
              </a:p>
            </p:txBody>
          </p:sp>
          <p:sp>
            <p:nvSpPr>
              <p:cNvPr id="385" name="Google Shape;385;p21"/>
              <p:cNvSpPr/>
              <p:nvPr/>
            </p:nvSpPr>
            <p:spPr>
              <a:xfrm>
                <a:off x="629724" y="3337473"/>
                <a:ext cx="2284162" cy="323799"/>
              </a:xfrm>
              <a:prstGeom prst="rect">
                <a:avLst/>
              </a:prstGeom>
              <a:noFill/>
              <a:ln cap="flat" cmpd="sng" w="12700">
                <a:solidFill>
                  <a:schemeClr val="accen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6" name="Google Shape;386;p21"/>
              <p:cNvSpPr/>
              <p:nvPr/>
            </p:nvSpPr>
            <p:spPr>
              <a:xfrm>
                <a:off x="629724" y="3672005"/>
                <a:ext cx="3372427" cy="345206"/>
              </a:xfrm>
              <a:prstGeom prst="rect">
                <a:avLst/>
              </a:prstGeom>
              <a:noFill/>
              <a:ln cap="flat" cmpd="sng" w="12700">
                <a:solidFill>
                  <a:srgbClr val="7F7F7F"/>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387" name="Google Shape;387;p21"/>
              <p:cNvSpPr txBox="1"/>
              <p:nvPr/>
            </p:nvSpPr>
            <p:spPr>
              <a:xfrm>
                <a:off x="2958506" y="3317417"/>
                <a:ext cx="1287872"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400">
                    <a:solidFill>
                      <a:schemeClr val="accent1"/>
                    </a:solidFill>
                    <a:latin typeface="Calibri"/>
                    <a:ea typeface="Calibri"/>
                    <a:cs typeface="Calibri"/>
                    <a:sym typeface="Calibri"/>
                  </a:rPr>
                  <a:t>Blue Nile</a:t>
                </a:r>
                <a:endParaRPr/>
              </a:p>
            </p:txBody>
          </p:sp>
          <p:sp>
            <p:nvSpPr>
              <p:cNvPr id="388" name="Google Shape;388;p21"/>
              <p:cNvSpPr txBox="1"/>
              <p:nvPr/>
            </p:nvSpPr>
            <p:spPr>
              <a:xfrm>
                <a:off x="3982645" y="3653005"/>
                <a:ext cx="1287872" cy="307777"/>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1400">
                    <a:solidFill>
                      <a:schemeClr val="dk1"/>
                    </a:solidFill>
                    <a:latin typeface="Calibri"/>
                    <a:ea typeface="Calibri"/>
                    <a:cs typeface="Calibri"/>
                    <a:sym typeface="Calibri"/>
                  </a:rPr>
                  <a:t>White Nile</a:t>
                </a:r>
                <a:endParaRPr/>
              </a:p>
            </p:txBody>
          </p:sp>
        </p:grpSp>
      </p:grpSp>
      <p:pic>
        <p:nvPicPr>
          <p:cNvPr id="389" name="Google Shape;389;p21"/>
          <p:cNvPicPr preferRelativeResize="0"/>
          <p:nvPr/>
        </p:nvPicPr>
        <p:blipFill rotWithShape="1">
          <a:blip r:embed="rId4">
            <a:alphaModFix/>
          </a:blip>
          <a:srcRect b="0" l="0" r="0" t="0"/>
          <a:stretch/>
        </p:blipFill>
        <p:spPr>
          <a:xfrm>
            <a:off x="6510070" y="2002988"/>
            <a:ext cx="4999153" cy="3731075"/>
          </a:xfrm>
          <a:prstGeom prst="rect">
            <a:avLst/>
          </a:prstGeom>
          <a:noFill/>
          <a:ln>
            <a:noFill/>
          </a:ln>
        </p:spPr>
      </p:pic>
      <p:sp>
        <p:nvSpPr>
          <p:cNvPr id="390" name="Google Shape;390;p21"/>
          <p:cNvSpPr txBox="1"/>
          <p:nvPr>
            <p:ph idx="2" type="body"/>
          </p:nvPr>
        </p:nvSpPr>
        <p:spPr>
          <a:xfrm>
            <a:off x="663574" y="2016027"/>
            <a:ext cx="4502786" cy="439247"/>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9CC2E5"/>
              </a:buClr>
              <a:buSzPts val="2000"/>
              <a:buNone/>
            </a:pPr>
            <a:r>
              <a:rPr lang="en-GB"/>
              <a:t>Climate resilience in East Africa</a:t>
            </a:r>
            <a:endParaRPr/>
          </a:p>
        </p:txBody>
      </p:sp>
      <p:sp>
        <p:nvSpPr>
          <p:cNvPr id="391" name="Google Shape;391;p21"/>
          <p:cNvSpPr/>
          <p:nvPr/>
        </p:nvSpPr>
        <p:spPr>
          <a:xfrm>
            <a:off x="6627943" y="736421"/>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10_Slide21.mp3" id="392" name="Google Shape;392;p21"/>
          <p:cNvPicPr preferRelativeResize="0"/>
          <p:nvPr/>
        </p:nvPicPr>
        <p:blipFill rotWithShape="1">
          <a:blip r:embed="rId5">
            <a:alphaModFix/>
          </a:blip>
          <a:srcRect b="0" l="0" r="0" t="0"/>
          <a:stretch/>
        </p:blipFill>
        <p:spPr>
          <a:xfrm>
            <a:off x="6699308" y="805334"/>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2"/>
                                        </p:tgtEl>
                                        <p:attrNameLst>
                                          <p:attrName>style.visibility</p:attrName>
                                        </p:attrNameLst>
                                      </p:cBhvr>
                                      <p:to>
                                        <p:strVal val="visible"/>
                                      </p:to>
                                    </p:set>
                                    <p:animEffect filter="fade" transition="in">
                                      <p:cBhvr>
                                        <p:cTn dur="5000"/>
                                        <p:tgtEl>
                                          <p:spTgt spid="3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7" name="Shape 397"/>
        <p:cNvGrpSpPr/>
        <p:nvPr/>
      </p:nvGrpSpPr>
      <p:grpSpPr>
        <a:xfrm>
          <a:off x="0" y="0"/>
          <a:ext cx="0" cy="0"/>
          <a:chOff x="0" y="0"/>
          <a:chExt cx="0" cy="0"/>
        </a:xfrm>
      </p:grpSpPr>
      <p:sp>
        <p:nvSpPr>
          <p:cNvPr id="398" name="Google Shape;398;p22"/>
          <p:cNvSpPr txBox="1"/>
          <p:nvPr/>
        </p:nvSpPr>
        <p:spPr>
          <a:xfrm>
            <a:off x="663575" y="716881"/>
            <a:ext cx="9909553" cy="1325563"/>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Open Sans"/>
              <a:buNone/>
            </a:pPr>
            <a:r>
              <a:rPr b="0" i="0" lang="en-GB" sz="4400">
                <a:solidFill>
                  <a:schemeClr val="dk1"/>
                </a:solidFill>
                <a:latin typeface="Open Sans"/>
                <a:ea typeface="Open Sans"/>
                <a:cs typeface="Open Sans"/>
                <a:sym typeface="Open Sans"/>
              </a:rPr>
              <a:t>10.4 CLEWs Examples</a:t>
            </a:r>
            <a:endParaRPr b="0" i="0" sz="4400">
              <a:solidFill>
                <a:schemeClr val="dk1"/>
              </a:solidFill>
              <a:latin typeface="Open Sans"/>
              <a:ea typeface="Open Sans"/>
              <a:cs typeface="Open Sans"/>
              <a:sym typeface="Open Sans"/>
            </a:endParaRPr>
          </a:p>
        </p:txBody>
      </p:sp>
      <p:sp>
        <p:nvSpPr>
          <p:cNvPr id="399" name="Google Shape;399;p22"/>
          <p:cNvSpPr txBox="1"/>
          <p:nvPr>
            <p:ph idx="12" type="sldNum"/>
          </p:nvPr>
        </p:nvSpPr>
        <p:spPr>
          <a:xfrm>
            <a:off x="11751454" y="6468161"/>
            <a:ext cx="42407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latin typeface="Open Sans"/>
                <a:ea typeface="Open Sans"/>
                <a:cs typeface="Open Sans"/>
                <a:sym typeface="Open Sans"/>
              </a:rPr>
              <a:t>‹#›</a:t>
            </a:fld>
            <a:endParaRPr>
              <a:latin typeface="Open Sans"/>
              <a:ea typeface="Open Sans"/>
              <a:cs typeface="Open Sans"/>
              <a:sym typeface="Open Sans"/>
            </a:endParaRPr>
          </a:p>
        </p:txBody>
      </p:sp>
      <p:sp>
        <p:nvSpPr>
          <p:cNvPr id="400" name="Google Shape;400;p22"/>
          <p:cNvSpPr txBox="1"/>
          <p:nvPr/>
        </p:nvSpPr>
        <p:spPr>
          <a:xfrm>
            <a:off x="480767" y="1699019"/>
            <a:ext cx="5964368" cy="4023360"/>
          </a:xfrm>
          <a:prstGeom prst="rect">
            <a:avLst/>
          </a:prstGeom>
          <a:noFill/>
          <a:ln>
            <a:noFill/>
          </a:ln>
        </p:spPr>
        <p:txBody>
          <a:bodyPr anchorCtr="0" anchor="t" bIns="45700" lIns="91425" spcFirstLastPara="1" rIns="91425" wrap="square" tIns="45700">
            <a:normAutofit/>
          </a:bodyPr>
          <a:lstStyle/>
          <a:p>
            <a:pPr indent="-127000" lvl="0" marL="228600" marR="0" rtl="0" algn="l">
              <a:lnSpc>
                <a:spcPct val="90000"/>
              </a:lnSpc>
              <a:spcBef>
                <a:spcPts val="0"/>
              </a:spcBef>
              <a:spcAft>
                <a:spcPts val="0"/>
              </a:spcAft>
              <a:buClr>
                <a:schemeClr val="dk1"/>
              </a:buClr>
              <a:buSzPts val="1600"/>
              <a:buFont typeface="Arial"/>
              <a:buNone/>
            </a:pPr>
            <a:r>
              <a:t/>
            </a:r>
            <a:endParaRPr sz="1600">
              <a:solidFill>
                <a:schemeClr val="dk1"/>
              </a:solidFill>
              <a:latin typeface="Open Sans"/>
              <a:ea typeface="Open Sans"/>
              <a:cs typeface="Open Sans"/>
              <a:sym typeface="Open Sans"/>
            </a:endParaRPr>
          </a:p>
        </p:txBody>
      </p:sp>
      <p:pic>
        <p:nvPicPr>
          <p:cNvPr id="401" name="Google Shape;401;p22"/>
          <p:cNvPicPr preferRelativeResize="0"/>
          <p:nvPr/>
        </p:nvPicPr>
        <p:blipFill rotWithShape="1">
          <a:blip r:embed="rId3">
            <a:alphaModFix/>
          </a:blip>
          <a:srcRect b="0" l="0" r="0" t="0"/>
          <a:stretch/>
        </p:blipFill>
        <p:spPr>
          <a:xfrm>
            <a:off x="875096" y="2556522"/>
            <a:ext cx="5089357" cy="3733525"/>
          </a:xfrm>
          <a:prstGeom prst="rect">
            <a:avLst/>
          </a:prstGeom>
          <a:noFill/>
          <a:ln>
            <a:noFill/>
          </a:ln>
        </p:spPr>
      </p:pic>
      <p:pic>
        <p:nvPicPr>
          <p:cNvPr id="402" name="Google Shape;402;p22"/>
          <p:cNvPicPr preferRelativeResize="0"/>
          <p:nvPr/>
        </p:nvPicPr>
        <p:blipFill rotWithShape="1">
          <a:blip r:embed="rId4">
            <a:alphaModFix/>
          </a:blip>
          <a:srcRect b="0" l="0" r="0" t="0"/>
          <a:stretch/>
        </p:blipFill>
        <p:spPr>
          <a:xfrm>
            <a:off x="6335922" y="2044903"/>
            <a:ext cx="4644975" cy="3689625"/>
          </a:xfrm>
          <a:prstGeom prst="rect">
            <a:avLst/>
          </a:prstGeom>
          <a:noFill/>
          <a:ln>
            <a:noFill/>
          </a:ln>
        </p:spPr>
      </p:pic>
      <p:sp>
        <p:nvSpPr>
          <p:cNvPr id="403" name="Google Shape;403;p22"/>
          <p:cNvSpPr txBox="1"/>
          <p:nvPr>
            <p:ph idx="2" type="body"/>
          </p:nvPr>
        </p:nvSpPr>
        <p:spPr>
          <a:xfrm>
            <a:off x="663574" y="2016027"/>
            <a:ext cx="4502786" cy="439247"/>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9CC2E5"/>
              </a:buClr>
              <a:buSzPts val="2000"/>
              <a:buNone/>
            </a:pPr>
            <a:r>
              <a:rPr lang="en-GB"/>
              <a:t>Climate resilience in East Africa</a:t>
            </a:r>
            <a:endParaRPr/>
          </a:p>
        </p:txBody>
      </p:sp>
      <p:sp>
        <p:nvSpPr>
          <p:cNvPr id="404" name="Google Shape;404;p22"/>
          <p:cNvSpPr txBox="1"/>
          <p:nvPr/>
        </p:nvSpPr>
        <p:spPr>
          <a:xfrm>
            <a:off x="6410250" y="5836300"/>
            <a:ext cx="5098973"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000">
                <a:solidFill>
                  <a:schemeClr val="dk1"/>
                </a:solidFill>
                <a:latin typeface="Open Sans"/>
                <a:ea typeface="Open Sans"/>
                <a:cs typeface="Open Sans"/>
                <a:sym typeface="Open Sans"/>
              </a:rPr>
              <a:t>Source: </a:t>
            </a:r>
            <a:r>
              <a:rPr lang="en-GB" sz="1000">
                <a:solidFill>
                  <a:schemeClr val="dk1"/>
                </a:solidFill>
                <a:latin typeface="Open Sans"/>
                <a:ea typeface="Open Sans"/>
                <a:cs typeface="Open Sans"/>
                <a:sym typeface="Open Sans"/>
              </a:rPr>
              <a:t>Sridharan V, et al. Resilience of the Eastern African electricity sector to climate driven changes in hydropower generation. Nat Commun 2019;10:302. doi:10.1038/s41467-018-08275-7 (Author’s work)</a:t>
            </a:r>
            <a:endParaRPr/>
          </a:p>
        </p:txBody>
      </p:sp>
      <p:sp>
        <p:nvSpPr>
          <p:cNvPr id="405" name="Google Shape;405;p22"/>
          <p:cNvSpPr/>
          <p:nvPr/>
        </p:nvSpPr>
        <p:spPr>
          <a:xfrm>
            <a:off x="6659167" y="1188686"/>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10_Slide22.mp3" id="406" name="Google Shape;406;p22"/>
          <p:cNvPicPr preferRelativeResize="0"/>
          <p:nvPr/>
        </p:nvPicPr>
        <p:blipFill rotWithShape="1">
          <a:blip r:embed="rId5">
            <a:alphaModFix/>
          </a:blip>
          <a:srcRect b="0" l="0" r="0" t="0"/>
          <a:stretch/>
        </p:blipFill>
        <p:spPr>
          <a:xfrm>
            <a:off x="6728300" y="1260051"/>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6"/>
                                        </p:tgtEl>
                                        <p:attrNameLst>
                                          <p:attrName>style.visibility</p:attrName>
                                        </p:attrNameLst>
                                      </p:cBhvr>
                                      <p:to>
                                        <p:strVal val="visible"/>
                                      </p:to>
                                    </p:set>
                                    <p:animEffect filter="fade" transition="in">
                                      <p:cBhvr>
                                        <p:cTn dur="5000"/>
                                        <p:tgtEl>
                                          <p:spTgt spid="40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1" name="Shape 411"/>
        <p:cNvGrpSpPr/>
        <p:nvPr/>
      </p:nvGrpSpPr>
      <p:grpSpPr>
        <a:xfrm>
          <a:off x="0" y="0"/>
          <a:ext cx="0" cy="0"/>
          <a:chOff x="0" y="0"/>
          <a:chExt cx="0" cy="0"/>
        </a:xfrm>
      </p:grpSpPr>
      <p:sp>
        <p:nvSpPr>
          <p:cNvPr id="412" name="Google Shape;412;p23"/>
          <p:cNvSpPr txBox="1"/>
          <p:nvPr/>
        </p:nvSpPr>
        <p:spPr>
          <a:xfrm>
            <a:off x="663575" y="716881"/>
            <a:ext cx="9909553" cy="1325563"/>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Open Sans"/>
              <a:buNone/>
            </a:pPr>
            <a:r>
              <a:rPr b="0" i="0" lang="en-GB" sz="4400">
                <a:solidFill>
                  <a:schemeClr val="dk1"/>
                </a:solidFill>
                <a:latin typeface="Open Sans"/>
                <a:ea typeface="Open Sans"/>
                <a:cs typeface="Open Sans"/>
                <a:sym typeface="Open Sans"/>
              </a:rPr>
              <a:t>10.4 CLEWs Examples</a:t>
            </a:r>
            <a:endParaRPr b="0" i="0" sz="4400">
              <a:solidFill>
                <a:schemeClr val="dk1"/>
              </a:solidFill>
              <a:latin typeface="Open Sans"/>
              <a:ea typeface="Open Sans"/>
              <a:cs typeface="Open Sans"/>
              <a:sym typeface="Open Sans"/>
            </a:endParaRPr>
          </a:p>
        </p:txBody>
      </p:sp>
      <p:sp>
        <p:nvSpPr>
          <p:cNvPr id="413" name="Google Shape;413;p23"/>
          <p:cNvSpPr txBox="1"/>
          <p:nvPr>
            <p:ph idx="12" type="sldNum"/>
          </p:nvPr>
        </p:nvSpPr>
        <p:spPr>
          <a:xfrm>
            <a:off x="11751454" y="6468161"/>
            <a:ext cx="42407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latin typeface="Open Sans"/>
                <a:ea typeface="Open Sans"/>
                <a:cs typeface="Open Sans"/>
                <a:sym typeface="Open Sans"/>
              </a:rPr>
              <a:t>‹#›</a:t>
            </a:fld>
            <a:endParaRPr>
              <a:latin typeface="Open Sans"/>
              <a:ea typeface="Open Sans"/>
              <a:cs typeface="Open Sans"/>
              <a:sym typeface="Open Sans"/>
            </a:endParaRPr>
          </a:p>
        </p:txBody>
      </p:sp>
      <p:sp>
        <p:nvSpPr>
          <p:cNvPr id="414" name="Google Shape;414;p23"/>
          <p:cNvSpPr txBox="1"/>
          <p:nvPr/>
        </p:nvSpPr>
        <p:spPr>
          <a:xfrm>
            <a:off x="480767" y="1699019"/>
            <a:ext cx="5964368" cy="4023360"/>
          </a:xfrm>
          <a:prstGeom prst="rect">
            <a:avLst/>
          </a:prstGeom>
          <a:noFill/>
          <a:ln>
            <a:noFill/>
          </a:ln>
        </p:spPr>
        <p:txBody>
          <a:bodyPr anchorCtr="0" anchor="t" bIns="45700" lIns="91425" spcFirstLastPara="1" rIns="91425" wrap="square" tIns="45700">
            <a:normAutofit/>
          </a:bodyPr>
          <a:lstStyle/>
          <a:p>
            <a:pPr indent="-127000" lvl="0" marL="228600" marR="0" rtl="0" algn="l">
              <a:lnSpc>
                <a:spcPct val="90000"/>
              </a:lnSpc>
              <a:spcBef>
                <a:spcPts val="0"/>
              </a:spcBef>
              <a:spcAft>
                <a:spcPts val="0"/>
              </a:spcAft>
              <a:buClr>
                <a:schemeClr val="dk1"/>
              </a:buClr>
              <a:buSzPts val="1600"/>
              <a:buFont typeface="Arial"/>
              <a:buNone/>
            </a:pPr>
            <a:r>
              <a:t/>
            </a:r>
            <a:endParaRPr sz="1600">
              <a:solidFill>
                <a:schemeClr val="dk1"/>
              </a:solidFill>
              <a:latin typeface="Open Sans"/>
              <a:ea typeface="Open Sans"/>
              <a:cs typeface="Open Sans"/>
              <a:sym typeface="Open Sans"/>
            </a:endParaRPr>
          </a:p>
        </p:txBody>
      </p:sp>
      <p:sp>
        <p:nvSpPr>
          <p:cNvPr id="415" name="Google Shape;415;p23"/>
          <p:cNvSpPr txBox="1"/>
          <p:nvPr/>
        </p:nvSpPr>
        <p:spPr>
          <a:xfrm>
            <a:off x="6363327" y="6141119"/>
            <a:ext cx="5729613"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000">
                <a:solidFill>
                  <a:schemeClr val="dk1"/>
                </a:solidFill>
                <a:latin typeface="Open Sans"/>
                <a:ea typeface="Open Sans"/>
                <a:cs typeface="Open Sans"/>
                <a:sym typeface="Open Sans"/>
              </a:rPr>
              <a:t>Source: </a:t>
            </a:r>
            <a:r>
              <a:rPr lang="en-GB" sz="1000">
                <a:solidFill>
                  <a:schemeClr val="dk1"/>
                </a:solidFill>
                <a:latin typeface="Open Sans"/>
                <a:ea typeface="Open Sans"/>
                <a:cs typeface="Open Sans"/>
                <a:sym typeface="Open Sans"/>
              </a:rPr>
              <a:t>"Deforestation in Guatemala" by Pati Gaitan is licensed under CC BY 2.0</a:t>
            </a:r>
            <a:endParaRPr/>
          </a:p>
        </p:txBody>
      </p:sp>
      <p:pic>
        <p:nvPicPr>
          <p:cNvPr id="416" name="Google Shape;416;p23"/>
          <p:cNvPicPr preferRelativeResize="0"/>
          <p:nvPr/>
        </p:nvPicPr>
        <p:blipFill rotWithShape="1">
          <a:blip r:embed="rId3">
            <a:alphaModFix/>
          </a:blip>
          <a:srcRect b="0" l="0" r="0" t="0"/>
          <a:stretch/>
        </p:blipFill>
        <p:spPr>
          <a:xfrm>
            <a:off x="770255" y="2621552"/>
            <a:ext cx="4762500" cy="3562350"/>
          </a:xfrm>
          <a:prstGeom prst="rect">
            <a:avLst/>
          </a:prstGeom>
          <a:noFill/>
          <a:ln>
            <a:noFill/>
          </a:ln>
        </p:spPr>
      </p:pic>
      <p:sp>
        <p:nvSpPr>
          <p:cNvPr id="417" name="Google Shape;417;p23"/>
          <p:cNvSpPr/>
          <p:nvPr/>
        </p:nvSpPr>
        <p:spPr>
          <a:xfrm>
            <a:off x="6391795" y="2502513"/>
            <a:ext cx="4514639" cy="1815882"/>
          </a:xfrm>
          <a:prstGeom prst="rect">
            <a:avLst/>
          </a:prstGeom>
          <a:noFill/>
          <a:ln>
            <a:noFill/>
          </a:ln>
        </p:spPr>
        <p:txBody>
          <a:bodyPr anchorCtr="0" anchor="t" bIns="45700" lIns="91425" spcFirstLastPara="1" rIns="91425" wrap="square" tIns="45700">
            <a:spAutoFit/>
          </a:bodyPr>
          <a:lstStyle/>
          <a:p>
            <a:pPr indent="-380365" lvl="0" marL="380365" marR="0" rtl="0" algn="l">
              <a:spcBef>
                <a:spcPts val="0"/>
              </a:spcBef>
              <a:spcAft>
                <a:spcPts val="0"/>
              </a:spcAft>
              <a:buClr>
                <a:schemeClr val="dk1"/>
              </a:buClr>
              <a:buSzPts val="1400"/>
              <a:buFont typeface="Arial"/>
              <a:buChar char="•"/>
            </a:pPr>
            <a:r>
              <a:rPr lang="en-GB" sz="1400">
                <a:solidFill>
                  <a:schemeClr val="dk1"/>
                </a:solidFill>
                <a:latin typeface="Open Sans"/>
                <a:ea typeface="Open Sans"/>
                <a:cs typeface="Open Sans"/>
                <a:sym typeface="Open Sans"/>
              </a:rPr>
              <a:t>Forest cover: 24% (1990), 9% (2015) </a:t>
            </a:r>
            <a:endParaRPr sz="1800">
              <a:solidFill>
                <a:schemeClr val="dk1"/>
              </a:solidFill>
              <a:latin typeface="Calibri"/>
              <a:ea typeface="Calibri"/>
              <a:cs typeface="Calibri"/>
              <a:sym typeface="Calibri"/>
            </a:endParaRPr>
          </a:p>
          <a:p>
            <a:pPr indent="-380365" lvl="0" marL="380365" marR="0" rtl="0" algn="l">
              <a:spcBef>
                <a:spcPts val="0"/>
              </a:spcBef>
              <a:spcAft>
                <a:spcPts val="0"/>
              </a:spcAft>
              <a:buClr>
                <a:schemeClr val="dk1"/>
              </a:buClr>
              <a:buSzPts val="1400"/>
              <a:buFont typeface="Arial"/>
              <a:buChar char="•"/>
            </a:pPr>
            <a:r>
              <a:rPr lang="en-GB" sz="1400">
                <a:solidFill>
                  <a:schemeClr val="dk1"/>
                </a:solidFill>
                <a:latin typeface="Open Sans"/>
                <a:ea typeface="Open Sans"/>
                <a:cs typeface="Open Sans"/>
                <a:sym typeface="Open Sans"/>
              </a:rPr>
              <a:t>Reasons for deforestation</a:t>
            </a:r>
            <a:endParaRPr/>
          </a:p>
          <a:p>
            <a:pPr indent="-380364" lvl="1" marL="989964" marR="0" rtl="0" algn="l">
              <a:spcBef>
                <a:spcPts val="0"/>
              </a:spcBef>
              <a:spcAft>
                <a:spcPts val="0"/>
              </a:spcAft>
              <a:buClr>
                <a:schemeClr val="dk1"/>
              </a:buClr>
              <a:buSzPts val="1400"/>
              <a:buFont typeface="Arial"/>
              <a:buChar char="•"/>
            </a:pPr>
            <a:r>
              <a:rPr b="0" i="0" lang="en-GB" sz="1400" u="none" cap="none" strike="noStrike">
                <a:solidFill>
                  <a:schemeClr val="dk1"/>
                </a:solidFill>
                <a:latin typeface="Open Sans"/>
                <a:ea typeface="Open Sans"/>
                <a:cs typeface="Open Sans"/>
                <a:sym typeface="Open Sans"/>
              </a:rPr>
              <a:t>Agricultural expansion</a:t>
            </a:r>
            <a:endParaRPr/>
          </a:p>
          <a:p>
            <a:pPr indent="-380364" lvl="1" marL="989964" marR="0" rtl="0" algn="l">
              <a:spcBef>
                <a:spcPts val="0"/>
              </a:spcBef>
              <a:spcAft>
                <a:spcPts val="0"/>
              </a:spcAft>
              <a:buClr>
                <a:schemeClr val="dk1"/>
              </a:buClr>
              <a:buSzPts val="1400"/>
              <a:buFont typeface="Arial"/>
              <a:buChar char="•"/>
            </a:pPr>
            <a:r>
              <a:rPr b="0" i="0" lang="en-GB" sz="1400" u="none" cap="none" strike="noStrike">
                <a:solidFill>
                  <a:schemeClr val="dk1"/>
                </a:solidFill>
                <a:latin typeface="Open Sans"/>
                <a:ea typeface="Open Sans"/>
                <a:cs typeface="Open Sans"/>
                <a:sym typeface="Open Sans"/>
              </a:rPr>
              <a:t>Logging for firewood</a:t>
            </a:r>
            <a:endParaRPr/>
          </a:p>
          <a:p>
            <a:pPr indent="-380365" lvl="0" marL="380365" marR="0" rtl="0" algn="l">
              <a:spcBef>
                <a:spcPts val="0"/>
              </a:spcBef>
              <a:spcAft>
                <a:spcPts val="0"/>
              </a:spcAft>
              <a:buClr>
                <a:schemeClr val="dk1"/>
              </a:buClr>
              <a:buSzPts val="1400"/>
              <a:buFont typeface="Arial"/>
              <a:buChar char="•"/>
            </a:pPr>
            <a:r>
              <a:rPr lang="en-GB" sz="1400">
                <a:solidFill>
                  <a:schemeClr val="dk1"/>
                </a:solidFill>
                <a:latin typeface="Open Sans"/>
                <a:ea typeface="Open Sans"/>
                <a:cs typeface="Open Sans"/>
                <a:sym typeface="Open Sans"/>
              </a:rPr>
              <a:t>80% of final energy from biomass</a:t>
            </a:r>
            <a:endParaRPr/>
          </a:p>
          <a:p>
            <a:pPr indent="-380365" lvl="0" marL="380365" marR="0" rtl="0" algn="l">
              <a:spcBef>
                <a:spcPts val="0"/>
              </a:spcBef>
              <a:spcAft>
                <a:spcPts val="0"/>
              </a:spcAft>
              <a:buClr>
                <a:schemeClr val="dk1"/>
              </a:buClr>
              <a:buSzPts val="1400"/>
              <a:buFont typeface="Arial"/>
              <a:buChar char="•"/>
            </a:pPr>
            <a:r>
              <a:rPr lang="en-GB" sz="1400">
                <a:solidFill>
                  <a:schemeClr val="dk1"/>
                </a:solidFill>
                <a:latin typeface="Open Sans"/>
                <a:ea typeface="Open Sans"/>
                <a:cs typeface="Open Sans"/>
                <a:sym typeface="Open Sans"/>
              </a:rPr>
              <a:t>National drive to reduce biomass consumption</a:t>
            </a:r>
            <a:endParaRPr/>
          </a:p>
          <a:p>
            <a:pPr indent="-380365" lvl="0" marL="380365" marR="0" rtl="0" algn="l">
              <a:spcBef>
                <a:spcPts val="0"/>
              </a:spcBef>
              <a:spcAft>
                <a:spcPts val="0"/>
              </a:spcAft>
              <a:buClr>
                <a:schemeClr val="dk1"/>
              </a:buClr>
              <a:buSzPts val="1400"/>
              <a:buFont typeface="Arial"/>
              <a:buChar char="•"/>
            </a:pPr>
            <a:r>
              <a:rPr lang="en-GB" sz="1400">
                <a:solidFill>
                  <a:schemeClr val="dk1"/>
                </a:solidFill>
                <a:latin typeface="Open Sans"/>
                <a:ea typeface="Open Sans"/>
                <a:cs typeface="Open Sans"/>
                <a:sym typeface="Open Sans"/>
              </a:rPr>
              <a:t>Increase in irrigation, per capita water use, and electricity consumption</a:t>
            </a:r>
            <a:endParaRPr/>
          </a:p>
        </p:txBody>
      </p:sp>
      <p:sp>
        <p:nvSpPr>
          <p:cNvPr id="418" name="Google Shape;418;p23"/>
          <p:cNvSpPr txBox="1"/>
          <p:nvPr/>
        </p:nvSpPr>
        <p:spPr>
          <a:xfrm>
            <a:off x="6391795" y="4491974"/>
            <a:ext cx="4283967" cy="160043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400">
                <a:solidFill>
                  <a:schemeClr val="dk1"/>
                </a:solidFill>
                <a:latin typeface="Open Sans"/>
                <a:ea typeface="Open Sans"/>
                <a:cs typeface="Open Sans"/>
                <a:sym typeface="Open Sans"/>
              </a:rPr>
              <a:t>Scenario formulation</a:t>
            </a:r>
            <a:endParaRPr/>
          </a:p>
          <a:p>
            <a:pPr indent="0" lvl="0" marL="0" marR="0" rtl="0" algn="l">
              <a:spcBef>
                <a:spcPts val="0"/>
              </a:spcBef>
              <a:spcAft>
                <a:spcPts val="0"/>
              </a:spcAft>
              <a:buNone/>
            </a:pPr>
            <a:r>
              <a:t/>
            </a:r>
            <a:endParaRPr b="1" sz="1400">
              <a:solidFill>
                <a:schemeClr val="dk1"/>
              </a:solidFill>
              <a:latin typeface="Open Sans"/>
              <a:ea typeface="Open Sans"/>
              <a:cs typeface="Open Sans"/>
              <a:sym typeface="Open Sans"/>
            </a:endParaRPr>
          </a:p>
          <a:p>
            <a:pPr indent="-380973" lvl="0" marL="380973" marR="0" rtl="0" algn="l">
              <a:spcBef>
                <a:spcPts val="0"/>
              </a:spcBef>
              <a:spcAft>
                <a:spcPts val="0"/>
              </a:spcAft>
              <a:buClr>
                <a:schemeClr val="dk1"/>
              </a:buClr>
              <a:buSzPts val="1400"/>
              <a:buFont typeface="Arial"/>
              <a:buChar char="•"/>
            </a:pPr>
            <a:r>
              <a:rPr lang="en-GB" sz="1400">
                <a:solidFill>
                  <a:schemeClr val="dk1"/>
                </a:solidFill>
                <a:latin typeface="Open Sans"/>
                <a:ea typeface="Open Sans"/>
                <a:cs typeface="Open Sans"/>
                <a:sym typeface="Open Sans"/>
              </a:rPr>
              <a:t>Baseline: Business as usual until 2050</a:t>
            </a:r>
            <a:endParaRPr/>
          </a:p>
          <a:p>
            <a:pPr indent="-292073" lvl="0" marL="380973" marR="0" rtl="0" algn="l">
              <a:spcBef>
                <a:spcPts val="0"/>
              </a:spcBef>
              <a:spcAft>
                <a:spcPts val="0"/>
              </a:spcAft>
              <a:buClr>
                <a:schemeClr val="dk1"/>
              </a:buClr>
              <a:buSzPts val="1400"/>
              <a:buFont typeface="Arial"/>
              <a:buNone/>
            </a:pPr>
            <a:r>
              <a:t/>
            </a:r>
            <a:endParaRPr sz="1400">
              <a:solidFill>
                <a:schemeClr val="dk1"/>
              </a:solidFill>
              <a:latin typeface="Open Sans"/>
              <a:ea typeface="Open Sans"/>
              <a:cs typeface="Open Sans"/>
              <a:sym typeface="Open Sans"/>
            </a:endParaRPr>
          </a:p>
          <a:p>
            <a:pPr indent="-380973" lvl="0" marL="380973" marR="0" rtl="0" algn="l">
              <a:spcBef>
                <a:spcPts val="0"/>
              </a:spcBef>
              <a:spcAft>
                <a:spcPts val="0"/>
              </a:spcAft>
              <a:buClr>
                <a:schemeClr val="dk1"/>
              </a:buClr>
              <a:buSzPts val="1400"/>
              <a:buFont typeface="Arial"/>
              <a:buChar char="•"/>
            </a:pPr>
            <a:r>
              <a:rPr lang="en-GB" sz="1400">
                <a:solidFill>
                  <a:schemeClr val="dk1"/>
                </a:solidFill>
                <a:latin typeface="Open Sans"/>
                <a:ea typeface="Open Sans"/>
                <a:cs typeface="Open Sans"/>
                <a:sym typeface="Open Sans"/>
              </a:rPr>
              <a:t>Sus-Dev: Reduction in biomass in total final energy consumption; 80% (2020) to 50% (2050)</a:t>
            </a:r>
            <a:endParaRPr/>
          </a:p>
        </p:txBody>
      </p:sp>
      <p:sp>
        <p:nvSpPr>
          <p:cNvPr id="419" name="Google Shape;419;p23"/>
          <p:cNvSpPr txBox="1"/>
          <p:nvPr>
            <p:ph idx="2" type="body"/>
          </p:nvPr>
        </p:nvSpPr>
        <p:spPr>
          <a:xfrm>
            <a:off x="663574" y="2016027"/>
            <a:ext cx="5120006" cy="439247"/>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9CC2E5"/>
              </a:buClr>
              <a:buSzPts val="2000"/>
              <a:buNone/>
            </a:pPr>
            <a:r>
              <a:rPr lang="en-GB"/>
              <a:t>Integrated resource analysis in Uganda</a:t>
            </a:r>
            <a:endParaRPr/>
          </a:p>
        </p:txBody>
      </p:sp>
      <p:sp>
        <p:nvSpPr>
          <p:cNvPr id="420" name="Google Shape;420;p23"/>
          <p:cNvSpPr/>
          <p:nvPr/>
        </p:nvSpPr>
        <p:spPr>
          <a:xfrm>
            <a:off x="6659167" y="1188686"/>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10_Slide23.mp3" id="421" name="Google Shape;421;p23"/>
          <p:cNvPicPr preferRelativeResize="0"/>
          <p:nvPr/>
        </p:nvPicPr>
        <p:blipFill rotWithShape="1">
          <a:blip r:embed="rId4">
            <a:alphaModFix/>
          </a:blip>
          <a:srcRect b="0" l="0" r="0" t="0"/>
          <a:stretch/>
        </p:blipFill>
        <p:spPr>
          <a:xfrm>
            <a:off x="6736016" y="1261854"/>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21"/>
                                        </p:tgtEl>
                                        <p:attrNameLst>
                                          <p:attrName>style.visibility</p:attrName>
                                        </p:attrNameLst>
                                      </p:cBhvr>
                                      <p:to>
                                        <p:strVal val="visible"/>
                                      </p:to>
                                    </p:set>
                                    <p:animEffect filter="fade" transition="in">
                                      <p:cBhvr>
                                        <p:cTn dur="5000"/>
                                        <p:tgtEl>
                                          <p:spTgt spid="42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sp>
        <p:nvSpPr>
          <p:cNvPr id="427" name="Google Shape;427;p24"/>
          <p:cNvSpPr txBox="1"/>
          <p:nvPr/>
        </p:nvSpPr>
        <p:spPr>
          <a:xfrm>
            <a:off x="663575" y="716881"/>
            <a:ext cx="9909553" cy="1325563"/>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Open Sans"/>
              <a:buNone/>
            </a:pPr>
            <a:r>
              <a:rPr b="0" i="0" lang="en-GB" sz="4400">
                <a:solidFill>
                  <a:schemeClr val="dk1"/>
                </a:solidFill>
                <a:latin typeface="Open Sans"/>
                <a:ea typeface="Open Sans"/>
                <a:cs typeface="Open Sans"/>
                <a:sym typeface="Open Sans"/>
              </a:rPr>
              <a:t>10.4 CLEWs Examples</a:t>
            </a:r>
            <a:endParaRPr b="0" i="0" sz="4400">
              <a:solidFill>
                <a:schemeClr val="dk1"/>
              </a:solidFill>
              <a:latin typeface="Open Sans"/>
              <a:ea typeface="Open Sans"/>
              <a:cs typeface="Open Sans"/>
              <a:sym typeface="Open Sans"/>
            </a:endParaRPr>
          </a:p>
        </p:txBody>
      </p:sp>
      <p:sp>
        <p:nvSpPr>
          <p:cNvPr id="428" name="Google Shape;428;p24"/>
          <p:cNvSpPr txBox="1"/>
          <p:nvPr>
            <p:ph idx="12" type="sldNum"/>
          </p:nvPr>
        </p:nvSpPr>
        <p:spPr>
          <a:xfrm>
            <a:off x="11751454" y="6468161"/>
            <a:ext cx="42407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latin typeface="Open Sans"/>
                <a:ea typeface="Open Sans"/>
                <a:cs typeface="Open Sans"/>
                <a:sym typeface="Open Sans"/>
              </a:rPr>
              <a:t>‹#›</a:t>
            </a:fld>
            <a:endParaRPr>
              <a:latin typeface="Open Sans"/>
              <a:ea typeface="Open Sans"/>
              <a:cs typeface="Open Sans"/>
              <a:sym typeface="Open Sans"/>
            </a:endParaRPr>
          </a:p>
        </p:txBody>
      </p:sp>
      <p:sp>
        <p:nvSpPr>
          <p:cNvPr id="429" name="Google Shape;429;p24"/>
          <p:cNvSpPr txBox="1"/>
          <p:nvPr/>
        </p:nvSpPr>
        <p:spPr>
          <a:xfrm>
            <a:off x="480767" y="1699019"/>
            <a:ext cx="5964368" cy="4023360"/>
          </a:xfrm>
          <a:prstGeom prst="rect">
            <a:avLst/>
          </a:prstGeom>
          <a:noFill/>
          <a:ln>
            <a:noFill/>
          </a:ln>
        </p:spPr>
        <p:txBody>
          <a:bodyPr anchorCtr="0" anchor="t" bIns="45700" lIns="91425" spcFirstLastPara="1" rIns="91425" wrap="square" tIns="45700">
            <a:normAutofit/>
          </a:bodyPr>
          <a:lstStyle/>
          <a:p>
            <a:pPr indent="-127000" lvl="0" marL="228600" marR="0" rtl="0" algn="l">
              <a:lnSpc>
                <a:spcPct val="90000"/>
              </a:lnSpc>
              <a:spcBef>
                <a:spcPts val="0"/>
              </a:spcBef>
              <a:spcAft>
                <a:spcPts val="0"/>
              </a:spcAft>
              <a:buClr>
                <a:schemeClr val="dk1"/>
              </a:buClr>
              <a:buSzPts val="1600"/>
              <a:buFont typeface="Arial"/>
              <a:buNone/>
            </a:pPr>
            <a:r>
              <a:t/>
            </a:r>
            <a:endParaRPr sz="1600">
              <a:solidFill>
                <a:schemeClr val="dk1"/>
              </a:solidFill>
              <a:latin typeface="Open Sans"/>
              <a:ea typeface="Open Sans"/>
              <a:cs typeface="Open Sans"/>
              <a:sym typeface="Open Sans"/>
            </a:endParaRPr>
          </a:p>
        </p:txBody>
      </p:sp>
      <p:sp>
        <p:nvSpPr>
          <p:cNvPr id="430" name="Google Shape;430;p24"/>
          <p:cNvSpPr txBox="1"/>
          <p:nvPr/>
        </p:nvSpPr>
        <p:spPr>
          <a:xfrm>
            <a:off x="8573021" y="6138056"/>
            <a:ext cx="2102368" cy="246221"/>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000">
                <a:solidFill>
                  <a:schemeClr val="dk1"/>
                </a:solidFill>
                <a:latin typeface="Open Sans"/>
                <a:ea typeface="Open Sans"/>
                <a:cs typeface="Open Sans"/>
                <a:sym typeface="Open Sans"/>
              </a:rPr>
              <a:t>Source: </a:t>
            </a:r>
            <a:r>
              <a:rPr lang="en-GB" sz="1000">
                <a:solidFill>
                  <a:schemeClr val="dk1"/>
                </a:solidFill>
                <a:latin typeface="Open Sans"/>
                <a:ea typeface="Open Sans"/>
                <a:cs typeface="Open Sans"/>
                <a:sym typeface="Open Sans"/>
              </a:rPr>
              <a:t>Author’s Interpretation</a:t>
            </a:r>
            <a:endParaRPr/>
          </a:p>
        </p:txBody>
      </p:sp>
      <p:pic>
        <p:nvPicPr>
          <p:cNvPr id="431" name="Google Shape;431;p24"/>
          <p:cNvPicPr preferRelativeResize="0"/>
          <p:nvPr/>
        </p:nvPicPr>
        <p:blipFill rotWithShape="1">
          <a:blip r:embed="rId3">
            <a:alphaModFix/>
          </a:blip>
          <a:srcRect b="0" l="6465" r="7894" t="0"/>
          <a:stretch/>
        </p:blipFill>
        <p:spPr>
          <a:xfrm>
            <a:off x="7718257" y="2355257"/>
            <a:ext cx="3705217" cy="3842573"/>
          </a:xfrm>
          <a:prstGeom prst="rect">
            <a:avLst/>
          </a:prstGeom>
          <a:noFill/>
          <a:ln>
            <a:noFill/>
          </a:ln>
        </p:spPr>
      </p:pic>
      <p:sp>
        <p:nvSpPr>
          <p:cNvPr id="432" name="Google Shape;432;p24"/>
          <p:cNvSpPr txBox="1"/>
          <p:nvPr/>
        </p:nvSpPr>
        <p:spPr>
          <a:xfrm>
            <a:off x="663574" y="5989527"/>
            <a:ext cx="6563228"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000">
                <a:solidFill>
                  <a:schemeClr val="dk1"/>
                </a:solidFill>
                <a:latin typeface="Open Sans"/>
                <a:ea typeface="Open Sans"/>
                <a:cs typeface="Open Sans"/>
                <a:sym typeface="Open Sans"/>
              </a:rPr>
              <a:t>Source: </a:t>
            </a:r>
            <a:r>
              <a:rPr lang="en-GB" sz="1000">
                <a:solidFill>
                  <a:schemeClr val="dk1"/>
                </a:solidFill>
                <a:latin typeface="Open Sans"/>
                <a:ea typeface="Open Sans"/>
                <a:cs typeface="Open Sans"/>
                <a:sym typeface="Open Sans"/>
              </a:rPr>
              <a:t>From Left to right,  Free Icon made by Manuel sax is licensed by CC BY 3.0, Free Icon made by Rafael is licensed by CC BY 3.0, Free Icon made by Giovanni Battistini is licensed by CC BY 3.0</a:t>
            </a:r>
            <a:endParaRPr/>
          </a:p>
        </p:txBody>
      </p:sp>
      <p:pic>
        <p:nvPicPr>
          <p:cNvPr descr="Drops PNG Transparent Images | PNG All" id="433" name="Google Shape;433;p24"/>
          <p:cNvPicPr preferRelativeResize="0"/>
          <p:nvPr/>
        </p:nvPicPr>
        <p:blipFill rotWithShape="1">
          <a:blip r:embed="rId4">
            <a:alphaModFix/>
          </a:blip>
          <a:srcRect b="0" l="25889" r="25544" t="0"/>
          <a:stretch/>
        </p:blipFill>
        <p:spPr>
          <a:xfrm>
            <a:off x="1476522" y="2818033"/>
            <a:ext cx="560814" cy="923787"/>
          </a:xfrm>
          <a:prstGeom prst="rect">
            <a:avLst/>
          </a:prstGeom>
          <a:noFill/>
          <a:ln>
            <a:noFill/>
          </a:ln>
        </p:spPr>
      </p:pic>
      <p:pic>
        <p:nvPicPr>
          <p:cNvPr id="434" name="Google Shape;434;p24"/>
          <p:cNvPicPr preferRelativeResize="0"/>
          <p:nvPr/>
        </p:nvPicPr>
        <p:blipFill rotWithShape="1">
          <a:blip r:embed="rId5">
            <a:alphaModFix/>
          </a:blip>
          <a:srcRect b="0" l="0" r="0" t="0"/>
          <a:stretch/>
        </p:blipFill>
        <p:spPr>
          <a:xfrm>
            <a:off x="2881526" y="2879476"/>
            <a:ext cx="857864" cy="747567"/>
          </a:xfrm>
          <a:prstGeom prst="rect">
            <a:avLst/>
          </a:prstGeom>
          <a:noFill/>
          <a:ln>
            <a:noFill/>
          </a:ln>
        </p:spPr>
      </p:pic>
      <p:pic>
        <p:nvPicPr>
          <p:cNvPr id="435" name="Google Shape;435;p24"/>
          <p:cNvPicPr preferRelativeResize="0"/>
          <p:nvPr/>
        </p:nvPicPr>
        <p:blipFill rotWithShape="1">
          <a:blip r:embed="rId6">
            <a:alphaModFix/>
          </a:blip>
          <a:srcRect b="0" l="0" r="0" t="0"/>
          <a:stretch/>
        </p:blipFill>
        <p:spPr>
          <a:xfrm>
            <a:off x="4377414" y="2751475"/>
            <a:ext cx="950648" cy="954529"/>
          </a:xfrm>
          <a:prstGeom prst="rect">
            <a:avLst/>
          </a:prstGeom>
          <a:noFill/>
          <a:ln>
            <a:noFill/>
          </a:ln>
        </p:spPr>
      </p:pic>
      <p:sp>
        <p:nvSpPr>
          <p:cNvPr id="436" name="Google Shape;436;p24"/>
          <p:cNvSpPr/>
          <p:nvPr/>
        </p:nvSpPr>
        <p:spPr>
          <a:xfrm>
            <a:off x="1054367" y="3985294"/>
            <a:ext cx="5605513" cy="1477328"/>
          </a:xfrm>
          <a:prstGeom prst="rect">
            <a:avLst/>
          </a:prstGeom>
          <a:noFill/>
          <a:ln>
            <a:noFill/>
          </a:ln>
        </p:spPr>
        <p:txBody>
          <a:bodyPr anchorCtr="0" anchor="t" bIns="45700" lIns="91425" spcFirstLastPara="1" rIns="91425" wrap="square" tIns="45700">
            <a:spAutoFit/>
          </a:bodyPr>
          <a:lstStyle/>
          <a:p>
            <a:pPr indent="-380365" lvl="0" marL="380365" marR="0" rtl="0" algn="l">
              <a:spcBef>
                <a:spcPts val="0"/>
              </a:spcBef>
              <a:spcAft>
                <a:spcPts val="0"/>
              </a:spcAft>
              <a:buClr>
                <a:schemeClr val="dk1"/>
              </a:buClr>
              <a:buSzPts val="1800"/>
              <a:buFont typeface="Arial"/>
              <a:buChar char="•"/>
            </a:pPr>
            <a:r>
              <a:rPr lang="en-GB" sz="1800">
                <a:solidFill>
                  <a:schemeClr val="dk1"/>
                </a:solidFill>
                <a:latin typeface="Open Sans"/>
                <a:ea typeface="Open Sans"/>
                <a:cs typeface="Open Sans"/>
                <a:sym typeface="Open Sans"/>
              </a:rPr>
              <a:t>All land use and land cover types represented</a:t>
            </a:r>
            <a:endParaRPr sz="1800">
              <a:solidFill>
                <a:schemeClr val="dk1"/>
              </a:solidFill>
              <a:latin typeface="Open Sans"/>
              <a:ea typeface="Open Sans"/>
              <a:cs typeface="Open Sans"/>
              <a:sym typeface="Open Sans"/>
            </a:endParaRPr>
          </a:p>
          <a:p>
            <a:pPr indent="-380365" lvl="0" marL="380365" marR="0" rtl="0" algn="l">
              <a:spcBef>
                <a:spcPts val="0"/>
              </a:spcBef>
              <a:spcAft>
                <a:spcPts val="0"/>
              </a:spcAft>
              <a:buClr>
                <a:schemeClr val="dk1"/>
              </a:buClr>
              <a:buSzPts val="1800"/>
              <a:buFont typeface="Arial"/>
              <a:buChar char="•"/>
            </a:pPr>
            <a:r>
              <a:rPr lang="en-GB" sz="1800">
                <a:solidFill>
                  <a:schemeClr val="dk1"/>
                </a:solidFill>
                <a:latin typeface="Open Sans"/>
                <a:ea typeface="Open Sans"/>
                <a:cs typeface="Open Sans"/>
                <a:sym typeface="Open Sans"/>
              </a:rPr>
              <a:t>Agro-climatically attainable crop yields obtained from global databases</a:t>
            </a:r>
            <a:endParaRPr/>
          </a:p>
          <a:p>
            <a:pPr indent="-380365" lvl="0" marL="380365" marR="0" rtl="0" algn="l">
              <a:spcBef>
                <a:spcPts val="0"/>
              </a:spcBef>
              <a:spcAft>
                <a:spcPts val="0"/>
              </a:spcAft>
              <a:buClr>
                <a:schemeClr val="dk1"/>
              </a:buClr>
              <a:buSzPts val="1800"/>
              <a:buFont typeface="Arial"/>
              <a:buChar char="•"/>
            </a:pPr>
            <a:r>
              <a:rPr lang="en-GB" sz="1800">
                <a:solidFill>
                  <a:schemeClr val="dk1"/>
                </a:solidFill>
                <a:latin typeface="Open Sans"/>
                <a:ea typeface="Open Sans"/>
                <a:cs typeface="Open Sans"/>
                <a:sym typeface="Open Sans"/>
              </a:rPr>
              <a:t>Competition for water, land, and energy resources established</a:t>
            </a:r>
            <a:endParaRPr/>
          </a:p>
        </p:txBody>
      </p:sp>
      <p:sp>
        <p:nvSpPr>
          <p:cNvPr id="437" name="Google Shape;437;p24"/>
          <p:cNvSpPr txBox="1"/>
          <p:nvPr>
            <p:ph idx="2" type="body"/>
          </p:nvPr>
        </p:nvSpPr>
        <p:spPr>
          <a:xfrm>
            <a:off x="663574" y="2016027"/>
            <a:ext cx="5120006" cy="439247"/>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9CC2E5"/>
              </a:buClr>
              <a:buSzPts val="2000"/>
              <a:buNone/>
            </a:pPr>
            <a:r>
              <a:rPr lang="en-GB"/>
              <a:t>Integrated resource analysis in Uganda</a:t>
            </a:r>
            <a:endParaRPr/>
          </a:p>
        </p:txBody>
      </p:sp>
      <p:sp>
        <p:nvSpPr>
          <p:cNvPr id="438" name="Google Shape;438;p24"/>
          <p:cNvSpPr/>
          <p:nvPr/>
        </p:nvSpPr>
        <p:spPr>
          <a:xfrm>
            <a:off x="6659167" y="1188686"/>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10_Slide24.mp3" id="439" name="Google Shape;439;p24"/>
          <p:cNvPicPr preferRelativeResize="0"/>
          <p:nvPr/>
        </p:nvPicPr>
        <p:blipFill rotWithShape="1">
          <a:blip r:embed="rId7">
            <a:alphaModFix/>
          </a:blip>
          <a:srcRect b="0" l="0" r="0" t="0"/>
          <a:stretch/>
        </p:blipFill>
        <p:spPr>
          <a:xfrm>
            <a:off x="6730532" y="1255687"/>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39"/>
                                        </p:tgtEl>
                                        <p:attrNameLst>
                                          <p:attrName>style.visibility</p:attrName>
                                        </p:attrNameLst>
                                      </p:cBhvr>
                                      <p:to>
                                        <p:strVal val="visible"/>
                                      </p:to>
                                    </p:set>
                                    <p:animEffect filter="fade" transition="in">
                                      <p:cBhvr>
                                        <p:cTn dur="5000"/>
                                        <p:tgtEl>
                                          <p:spTgt spid="43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4" name="Shape 444"/>
        <p:cNvGrpSpPr/>
        <p:nvPr/>
      </p:nvGrpSpPr>
      <p:grpSpPr>
        <a:xfrm>
          <a:off x="0" y="0"/>
          <a:ext cx="0" cy="0"/>
          <a:chOff x="0" y="0"/>
          <a:chExt cx="0" cy="0"/>
        </a:xfrm>
      </p:grpSpPr>
      <p:sp>
        <p:nvSpPr>
          <p:cNvPr id="445" name="Google Shape;445;p25"/>
          <p:cNvSpPr txBox="1"/>
          <p:nvPr/>
        </p:nvSpPr>
        <p:spPr>
          <a:xfrm>
            <a:off x="663575" y="716881"/>
            <a:ext cx="9909553" cy="1325563"/>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Open Sans"/>
              <a:buNone/>
            </a:pPr>
            <a:r>
              <a:rPr b="0" i="0" lang="en-GB" sz="4400">
                <a:solidFill>
                  <a:schemeClr val="dk1"/>
                </a:solidFill>
                <a:latin typeface="Open Sans"/>
                <a:ea typeface="Open Sans"/>
                <a:cs typeface="Open Sans"/>
                <a:sym typeface="Open Sans"/>
              </a:rPr>
              <a:t>10.4 CLEWs Examples</a:t>
            </a:r>
            <a:endParaRPr b="0" i="0" sz="4400">
              <a:solidFill>
                <a:schemeClr val="dk1"/>
              </a:solidFill>
              <a:latin typeface="Open Sans"/>
              <a:ea typeface="Open Sans"/>
              <a:cs typeface="Open Sans"/>
              <a:sym typeface="Open Sans"/>
            </a:endParaRPr>
          </a:p>
        </p:txBody>
      </p:sp>
      <p:sp>
        <p:nvSpPr>
          <p:cNvPr id="446" name="Google Shape;446;p25"/>
          <p:cNvSpPr txBox="1"/>
          <p:nvPr>
            <p:ph idx="12" type="sldNum"/>
          </p:nvPr>
        </p:nvSpPr>
        <p:spPr>
          <a:xfrm>
            <a:off x="11751454" y="6468161"/>
            <a:ext cx="42407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latin typeface="Open Sans"/>
                <a:ea typeface="Open Sans"/>
                <a:cs typeface="Open Sans"/>
                <a:sym typeface="Open Sans"/>
              </a:rPr>
              <a:t>‹#›</a:t>
            </a:fld>
            <a:endParaRPr>
              <a:latin typeface="Open Sans"/>
              <a:ea typeface="Open Sans"/>
              <a:cs typeface="Open Sans"/>
              <a:sym typeface="Open Sans"/>
            </a:endParaRPr>
          </a:p>
        </p:txBody>
      </p:sp>
      <p:sp>
        <p:nvSpPr>
          <p:cNvPr id="447" name="Google Shape;447;p25"/>
          <p:cNvSpPr txBox="1"/>
          <p:nvPr/>
        </p:nvSpPr>
        <p:spPr>
          <a:xfrm>
            <a:off x="480767" y="1699019"/>
            <a:ext cx="5964368" cy="4023360"/>
          </a:xfrm>
          <a:prstGeom prst="rect">
            <a:avLst/>
          </a:prstGeom>
          <a:noFill/>
          <a:ln>
            <a:noFill/>
          </a:ln>
        </p:spPr>
        <p:txBody>
          <a:bodyPr anchorCtr="0" anchor="t" bIns="45700" lIns="91425" spcFirstLastPara="1" rIns="91425" wrap="square" tIns="45700">
            <a:normAutofit/>
          </a:bodyPr>
          <a:lstStyle/>
          <a:p>
            <a:pPr indent="-127000" lvl="0" marL="228600" marR="0" rtl="0" algn="l">
              <a:lnSpc>
                <a:spcPct val="90000"/>
              </a:lnSpc>
              <a:spcBef>
                <a:spcPts val="0"/>
              </a:spcBef>
              <a:spcAft>
                <a:spcPts val="0"/>
              </a:spcAft>
              <a:buClr>
                <a:schemeClr val="dk1"/>
              </a:buClr>
              <a:buSzPts val="1600"/>
              <a:buFont typeface="Arial"/>
              <a:buNone/>
            </a:pPr>
            <a:r>
              <a:t/>
            </a:r>
            <a:endParaRPr sz="1600">
              <a:solidFill>
                <a:schemeClr val="dk1"/>
              </a:solidFill>
              <a:latin typeface="Open Sans"/>
              <a:ea typeface="Open Sans"/>
              <a:cs typeface="Open Sans"/>
              <a:sym typeface="Open Sans"/>
            </a:endParaRPr>
          </a:p>
        </p:txBody>
      </p:sp>
      <p:grpSp>
        <p:nvGrpSpPr>
          <p:cNvPr id="448" name="Google Shape;448;p25"/>
          <p:cNvGrpSpPr/>
          <p:nvPr/>
        </p:nvGrpSpPr>
        <p:grpSpPr>
          <a:xfrm>
            <a:off x="6136277" y="2159642"/>
            <a:ext cx="5443088" cy="3461282"/>
            <a:chOff x="4729940" y="1210476"/>
            <a:chExt cx="4307218" cy="3238977"/>
          </a:xfrm>
        </p:grpSpPr>
        <p:sp>
          <p:nvSpPr>
            <p:cNvPr id="449" name="Google Shape;449;p25"/>
            <p:cNvSpPr txBox="1"/>
            <p:nvPr/>
          </p:nvSpPr>
          <p:spPr>
            <a:xfrm>
              <a:off x="4729940" y="3902236"/>
              <a:ext cx="4307218" cy="54721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1600">
                  <a:solidFill>
                    <a:schemeClr val="dk1"/>
                  </a:solidFill>
                  <a:latin typeface="Calibri"/>
                  <a:ea typeface="Calibri"/>
                  <a:cs typeface="Calibri"/>
                  <a:sym typeface="Calibri"/>
                </a:rPr>
                <a:t>Shift in agricultural water-use types </a:t>
              </a:r>
              <a:endParaRPr/>
            </a:p>
            <a:p>
              <a:pPr indent="0" lvl="0" marL="0" marR="0" rtl="0" algn="ctr">
                <a:spcBef>
                  <a:spcPts val="0"/>
                </a:spcBef>
                <a:spcAft>
                  <a:spcPts val="0"/>
                </a:spcAft>
                <a:buNone/>
              </a:pPr>
              <a:r>
                <a:rPr lang="en-GB" sz="1600">
                  <a:solidFill>
                    <a:schemeClr val="dk1"/>
                  </a:solidFill>
                  <a:latin typeface="Calibri"/>
                  <a:ea typeface="Calibri"/>
                  <a:cs typeface="Calibri"/>
                  <a:sym typeface="Calibri"/>
                </a:rPr>
                <a:t>(difference between the sus-dev and the baseline scenarios) </a:t>
              </a:r>
              <a:endParaRPr sz="1600">
                <a:solidFill>
                  <a:schemeClr val="dk1"/>
                </a:solidFill>
                <a:latin typeface="Calibri"/>
                <a:ea typeface="Calibri"/>
                <a:cs typeface="Calibri"/>
                <a:sym typeface="Calibri"/>
              </a:endParaRPr>
            </a:p>
          </p:txBody>
        </p:sp>
        <p:pic>
          <p:nvPicPr>
            <p:cNvPr id="450" name="Google Shape;450;p25"/>
            <p:cNvPicPr preferRelativeResize="0"/>
            <p:nvPr/>
          </p:nvPicPr>
          <p:blipFill rotWithShape="1">
            <a:blip r:embed="rId3">
              <a:alphaModFix/>
            </a:blip>
            <a:srcRect b="0" l="2289" r="9065" t="10868"/>
            <a:stretch/>
          </p:blipFill>
          <p:spPr>
            <a:xfrm>
              <a:off x="4902935" y="1210476"/>
              <a:ext cx="3801328" cy="2563697"/>
            </a:xfrm>
            <a:prstGeom prst="rect">
              <a:avLst/>
            </a:prstGeom>
            <a:noFill/>
            <a:ln>
              <a:noFill/>
            </a:ln>
          </p:spPr>
        </p:pic>
      </p:grpSp>
      <p:grpSp>
        <p:nvGrpSpPr>
          <p:cNvPr id="451" name="Google Shape;451;p25"/>
          <p:cNvGrpSpPr/>
          <p:nvPr/>
        </p:nvGrpSpPr>
        <p:grpSpPr>
          <a:xfrm>
            <a:off x="322699" y="2708252"/>
            <a:ext cx="5940986" cy="3651793"/>
            <a:chOff x="222250" y="1032203"/>
            <a:chExt cx="4701214" cy="3417250"/>
          </a:xfrm>
        </p:grpSpPr>
        <p:grpSp>
          <p:nvGrpSpPr>
            <p:cNvPr id="452" name="Google Shape;452;p25"/>
            <p:cNvGrpSpPr/>
            <p:nvPr/>
          </p:nvGrpSpPr>
          <p:grpSpPr>
            <a:xfrm>
              <a:off x="222250" y="2376318"/>
              <a:ext cx="4701214" cy="2073135"/>
              <a:chOff x="222250" y="2376318"/>
              <a:chExt cx="4701214" cy="2073135"/>
            </a:xfrm>
          </p:grpSpPr>
          <p:sp>
            <p:nvSpPr>
              <p:cNvPr id="453" name="Google Shape;453;p25"/>
              <p:cNvSpPr txBox="1"/>
              <p:nvPr/>
            </p:nvSpPr>
            <p:spPr>
              <a:xfrm>
                <a:off x="222250" y="3902236"/>
                <a:ext cx="4701214" cy="54721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1600">
                    <a:solidFill>
                      <a:schemeClr val="dk1"/>
                    </a:solidFill>
                    <a:latin typeface="Calibri"/>
                    <a:ea typeface="Calibri"/>
                    <a:cs typeface="Calibri"/>
                    <a:sym typeface="Calibri"/>
                  </a:rPr>
                  <a:t>Water and electricity consumption </a:t>
                </a:r>
                <a:br>
                  <a:rPr lang="en-GB" sz="1600">
                    <a:solidFill>
                      <a:schemeClr val="dk1"/>
                    </a:solidFill>
                    <a:latin typeface="Calibri"/>
                    <a:ea typeface="Calibri"/>
                    <a:cs typeface="Calibri"/>
                    <a:sym typeface="Calibri"/>
                  </a:rPr>
                </a:br>
                <a:r>
                  <a:rPr lang="en-GB" sz="1600">
                    <a:solidFill>
                      <a:schemeClr val="dk1"/>
                    </a:solidFill>
                    <a:latin typeface="Calibri"/>
                    <a:ea typeface="Calibri"/>
                    <a:cs typeface="Calibri"/>
                    <a:sym typeface="Calibri"/>
                  </a:rPr>
                  <a:t>in the agricultural sector</a:t>
                </a:r>
                <a:endParaRPr/>
              </a:p>
            </p:txBody>
          </p:sp>
          <p:pic>
            <p:nvPicPr>
              <p:cNvPr id="454" name="Google Shape;454;p25"/>
              <p:cNvPicPr preferRelativeResize="0"/>
              <p:nvPr/>
            </p:nvPicPr>
            <p:blipFill rotWithShape="1">
              <a:blip r:embed="rId4">
                <a:alphaModFix/>
              </a:blip>
              <a:srcRect b="48606" l="0" r="0" t="0"/>
              <a:stretch/>
            </p:blipFill>
            <p:spPr>
              <a:xfrm>
                <a:off x="467727" y="2376318"/>
                <a:ext cx="4210259" cy="1442549"/>
              </a:xfrm>
              <a:prstGeom prst="rect">
                <a:avLst/>
              </a:prstGeom>
              <a:noFill/>
              <a:ln>
                <a:noFill/>
              </a:ln>
            </p:spPr>
          </p:pic>
        </p:grpSp>
        <p:pic>
          <p:nvPicPr>
            <p:cNvPr id="455" name="Google Shape;455;p25"/>
            <p:cNvPicPr preferRelativeResize="0"/>
            <p:nvPr/>
          </p:nvPicPr>
          <p:blipFill rotWithShape="1">
            <a:blip r:embed="rId4">
              <a:alphaModFix/>
            </a:blip>
            <a:srcRect b="0" l="0" r="0" t="50324"/>
            <a:stretch/>
          </p:blipFill>
          <p:spPr>
            <a:xfrm>
              <a:off x="467726" y="1032203"/>
              <a:ext cx="4210259" cy="1394281"/>
            </a:xfrm>
            <a:prstGeom prst="rect">
              <a:avLst/>
            </a:prstGeom>
            <a:noFill/>
            <a:ln>
              <a:noFill/>
            </a:ln>
          </p:spPr>
        </p:pic>
      </p:grpSp>
      <p:sp>
        <p:nvSpPr>
          <p:cNvPr id="456" name="Google Shape;456;p25"/>
          <p:cNvSpPr txBox="1"/>
          <p:nvPr>
            <p:ph idx="2" type="body"/>
          </p:nvPr>
        </p:nvSpPr>
        <p:spPr>
          <a:xfrm>
            <a:off x="663574" y="2016027"/>
            <a:ext cx="5120006" cy="439247"/>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9CC2E5"/>
              </a:buClr>
              <a:buSzPts val="2000"/>
              <a:buNone/>
            </a:pPr>
            <a:r>
              <a:rPr lang="en-GB"/>
              <a:t>Integrated resource analysis in Uganda</a:t>
            </a:r>
            <a:endParaRPr/>
          </a:p>
        </p:txBody>
      </p:sp>
      <p:sp>
        <p:nvSpPr>
          <p:cNvPr id="457" name="Google Shape;457;p25"/>
          <p:cNvSpPr txBox="1"/>
          <p:nvPr/>
        </p:nvSpPr>
        <p:spPr>
          <a:xfrm>
            <a:off x="5787019" y="5838197"/>
            <a:ext cx="6096795" cy="553998"/>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000">
                <a:solidFill>
                  <a:schemeClr val="dk1"/>
                </a:solidFill>
                <a:latin typeface="Open Sans"/>
                <a:ea typeface="Open Sans"/>
                <a:cs typeface="Open Sans"/>
                <a:sym typeface="Open Sans"/>
              </a:rPr>
              <a:t>Source: </a:t>
            </a:r>
            <a:r>
              <a:rPr lang="en-GB" sz="1000">
                <a:solidFill>
                  <a:schemeClr val="dk1"/>
                </a:solidFill>
                <a:latin typeface="Open Sans"/>
                <a:ea typeface="Open Sans"/>
                <a:cs typeface="Open Sans"/>
                <a:sym typeface="Open Sans"/>
              </a:rPr>
              <a:t>Sridharan V, et al. "Land, energy and water resource management and its impact on GHG emissions, electricity supply and food production- Insights from a Ugandan case study," Environ. Res. Commun., vol. 2, no. 8, p. 085003, Aug. 2020, doi: 10.1088/2515-7620/abaf38 (Author’s work) </a:t>
            </a:r>
            <a:endParaRPr/>
          </a:p>
        </p:txBody>
      </p:sp>
      <p:sp>
        <p:nvSpPr>
          <p:cNvPr id="458" name="Google Shape;458;p25"/>
          <p:cNvSpPr/>
          <p:nvPr/>
        </p:nvSpPr>
        <p:spPr>
          <a:xfrm>
            <a:off x="6659167" y="1188686"/>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10_Slide25.mp3" id="459" name="Google Shape;459;p25"/>
          <p:cNvPicPr preferRelativeResize="0"/>
          <p:nvPr/>
        </p:nvPicPr>
        <p:blipFill rotWithShape="1">
          <a:blip r:embed="rId5">
            <a:alphaModFix/>
          </a:blip>
          <a:srcRect b="0" l="0" r="0" t="0"/>
          <a:stretch/>
        </p:blipFill>
        <p:spPr>
          <a:xfrm>
            <a:off x="6730532" y="1263119"/>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59"/>
                                        </p:tgtEl>
                                        <p:attrNameLst>
                                          <p:attrName>style.visibility</p:attrName>
                                        </p:attrNameLst>
                                      </p:cBhvr>
                                      <p:to>
                                        <p:strVal val="visible"/>
                                      </p:to>
                                    </p:set>
                                    <p:animEffect filter="fade" transition="in">
                                      <p:cBhvr>
                                        <p:cTn dur="5000"/>
                                        <p:tgtEl>
                                          <p:spTgt spid="45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4" name="Shape 464"/>
        <p:cNvGrpSpPr/>
        <p:nvPr/>
      </p:nvGrpSpPr>
      <p:grpSpPr>
        <a:xfrm>
          <a:off x="0" y="0"/>
          <a:ext cx="0" cy="0"/>
          <a:chOff x="0" y="0"/>
          <a:chExt cx="0" cy="0"/>
        </a:xfrm>
      </p:grpSpPr>
      <p:sp>
        <p:nvSpPr>
          <p:cNvPr id="465" name="Google Shape;465;p26"/>
          <p:cNvSpPr txBox="1"/>
          <p:nvPr/>
        </p:nvSpPr>
        <p:spPr>
          <a:xfrm>
            <a:off x="663575" y="723466"/>
            <a:ext cx="10707258" cy="1325563"/>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Open Sans"/>
              <a:buNone/>
            </a:pPr>
            <a:r>
              <a:rPr b="0" i="0" lang="en-GB" sz="4400">
                <a:solidFill>
                  <a:schemeClr val="dk1"/>
                </a:solidFill>
                <a:latin typeface="Open Sans"/>
                <a:ea typeface="Open Sans"/>
                <a:cs typeface="Open Sans"/>
                <a:sym typeface="Open Sans"/>
              </a:rPr>
              <a:t>Lecture 10.4 References</a:t>
            </a:r>
            <a:endParaRPr/>
          </a:p>
        </p:txBody>
      </p:sp>
      <p:sp>
        <p:nvSpPr>
          <p:cNvPr id="466" name="Google Shape;466;p26"/>
          <p:cNvSpPr txBox="1"/>
          <p:nvPr>
            <p:ph idx="1" type="body"/>
          </p:nvPr>
        </p:nvSpPr>
        <p:spPr>
          <a:xfrm>
            <a:off x="663879" y="2115680"/>
            <a:ext cx="8746821" cy="2182000"/>
          </a:xfrm>
          <a:prstGeom prst="rect">
            <a:avLst/>
          </a:prstGeom>
          <a:noFill/>
          <a:ln>
            <a:noFill/>
          </a:ln>
        </p:spPr>
        <p:txBody>
          <a:bodyPr anchorCtr="0" anchor="t" bIns="45700" lIns="91425" spcFirstLastPara="1" rIns="91425" wrap="square" tIns="45700">
            <a:normAutofit/>
          </a:bodyPr>
          <a:lstStyle/>
          <a:p>
            <a:pPr indent="-457200" lvl="0" marL="457200" rtl="0" algn="l">
              <a:lnSpc>
                <a:spcPct val="100000"/>
              </a:lnSpc>
              <a:spcBef>
                <a:spcPts val="0"/>
              </a:spcBef>
              <a:spcAft>
                <a:spcPts val="0"/>
              </a:spcAft>
              <a:buClr>
                <a:schemeClr val="dk1"/>
              </a:buClr>
              <a:buSzPts val="1600"/>
              <a:buAutoNum type="arabicPeriod"/>
            </a:pPr>
            <a:r>
              <a:rPr b="0" lang="en-GB" sz="1600">
                <a:latin typeface="Open Sans"/>
                <a:ea typeface="Open Sans"/>
                <a:cs typeface="Open Sans"/>
                <a:sym typeface="Open Sans"/>
              </a:rPr>
              <a:t>Sridharan V, Shivakumar A, Niet T, Ramos E.P, and Howells M, "Land, energy and water resource management and its impact on GHG emissions, electricity supply and food production- Insights from a Ugandan case study," Environ. Res. Commun., vol. 2, no. 8, p. 085003, Aug. 2020, doi: 10.1088/2515-7620/abaf38 </a:t>
            </a:r>
            <a:endParaRPr/>
          </a:p>
          <a:p>
            <a:pPr indent="-457200" lvl="0" marL="457200" rtl="0" algn="l">
              <a:lnSpc>
                <a:spcPct val="100000"/>
              </a:lnSpc>
              <a:spcBef>
                <a:spcPts val="1200"/>
              </a:spcBef>
              <a:spcAft>
                <a:spcPts val="0"/>
              </a:spcAft>
              <a:buClr>
                <a:schemeClr val="dk1"/>
              </a:buClr>
              <a:buSzPts val="1600"/>
              <a:buAutoNum type="arabicPeriod"/>
            </a:pPr>
            <a:r>
              <a:rPr b="0" lang="en-GB" sz="1600">
                <a:latin typeface="Open Sans"/>
                <a:ea typeface="Open Sans"/>
                <a:cs typeface="Open Sans"/>
                <a:sym typeface="Open Sans"/>
              </a:rPr>
              <a:t>Sridharan V, Broad O, Shivakumar A, Howells M, Boehlert B, Groves DG, et al. Resilience of the Eastern African electricity sector to climate driven changes in hydropower generation. Nat Commun 2019;10:302. doi:10.1038/s41467-018-08275-7.  </a:t>
            </a:r>
            <a:endParaRPr/>
          </a:p>
          <a:p>
            <a:pPr indent="0" lvl="0" marL="0" rtl="0" algn="l">
              <a:lnSpc>
                <a:spcPct val="100000"/>
              </a:lnSpc>
              <a:spcBef>
                <a:spcPts val="1200"/>
              </a:spcBef>
              <a:spcAft>
                <a:spcPts val="0"/>
              </a:spcAft>
              <a:buClr>
                <a:schemeClr val="dk1"/>
              </a:buClr>
              <a:buSzPts val="1600"/>
              <a:buNone/>
            </a:pPr>
            <a:r>
              <a:t/>
            </a:r>
            <a:endParaRPr b="0" sz="1600">
              <a:latin typeface="Open Sans"/>
              <a:ea typeface="Open Sans"/>
              <a:cs typeface="Open Sans"/>
              <a:sym typeface="Open Sans"/>
            </a:endParaRPr>
          </a:p>
          <a:p>
            <a:pPr indent="0" lvl="0" marL="0" rtl="0" algn="just">
              <a:lnSpc>
                <a:spcPct val="100000"/>
              </a:lnSpc>
              <a:spcBef>
                <a:spcPts val="1200"/>
              </a:spcBef>
              <a:spcAft>
                <a:spcPts val="0"/>
              </a:spcAft>
              <a:buClr>
                <a:schemeClr val="dk1"/>
              </a:buClr>
              <a:buSzPts val="2000"/>
              <a:buNone/>
            </a:pPr>
            <a:r>
              <a:t/>
            </a:r>
            <a:endParaRPr b="0">
              <a:latin typeface="Open Sans"/>
              <a:ea typeface="Open Sans"/>
              <a:cs typeface="Open Sans"/>
              <a:sym typeface="Open Sans"/>
            </a:endParaRPr>
          </a:p>
        </p:txBody>
      </p:sp>
      <p:sp>
        <p:nvSpPr>
          <p:cNvPr id="467" name="Google Shape;467;p26"/>
          <p:cNvSpPr txBox="1"/>
          <p:nvPr/>
        </p:nvSpPr>
        <p:spPr>
          <a:xfrm>
            <a:off x="11751454" y="6468161"/>
            <a:ext cx="424070"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1" i="0" lang="en-GB" sz="1400">
                <a:solidFill>
                  <a:schemeClr val="lt1"/>
                </a:solidFill>
                <a:latin typeface="Open Sans"/>
                <a:ea typeface="Open Sans"/>
                <a:cs typeface="Open Sans"/>
                <a:sym typeface="Open Sans"/>
              </a:rPr>
              <a:t>‹#›</a:t>
            </a:fld>
            <a:endParaRPr b="1" i="0" sz="1400">
              <a:solidFill>
                <a:schemeClr val="lt1"/>
              </a:solidFill>
              <a:latin typeface="Open Sans"/>
              <a:ea typeface="Open Sans"/>
              <a:cs typeface="Open Sans"/>
              <a:sym typeface="Open Sans"/>
            </a:endParaRPr>
          </a:p>
        </p:txBody>
      </p:sp>
    </p:spTree>
  </p:cSld>
  <p:clrMapOvr>
    <a:masterClrMapping/>
  </p:clrMapOvr>
  <p:transition spd="slow">
    <p:push/>
  </p:transition>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27"/>
          <p:cNvSpPr txBox="1"/>
          <p:nvPr/>
        </p:nvSpPr>
        <p:spPr>
          <a:xfrm>
            <a:off x="8772368" y="4908365"/>
            <a:ext cx="3172756" cy="830997"/>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800">
                <a:solidFill>
                  <a:schemeClr val="lt1"/>
                </a:solidFill>
                <a:latin typeface="Open Sans"/>
                <a:ea typeface="Open Sans"/>
                <a:cs typeface="Open Sans"/>
                <a:sym typeface="Open Sans"/>
              </a:rPr>
              <a:t>Sridharan V. (KTH)., Shivakumar A. (UNDESA)., Gardumi F. (KTH)., Niet T. (SFU)., Ramos E.P. (KTH)., Alfstad T., (UNDESA) 2021. Lecture 10: The climate system – Part II. Release Version 1.0.  [online presentation]. Climate Compatible Growth Programme, United Nations Development Program and United Nations Department of Economic and Social Affairs.</a:t>
            </a:r>
            <a:endParaRPr/>
          </a:p>
        </p:txBody>
      </p:sp>
      <p:sp>
        <p:nvSpPr>
          <p:cNvPr id="473" name="Google Shape;473;p27"/>
          <p:cNvSpPr txBox="1"/>
          <p:nvPr/>
        </p:nvSpPr>
        <p:spPr>
          <a:xfrm>
            <a:off x="9883907" y="5881992"/>
            <a:ext cx="2061217" cy="58477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lang="en-GB" sz="800">
                <a:solidFill>
                  <a:schemeClr val="lt1"/>
                </a:solidFill>
                <a:latin typeface="Open Sans"/>
                <a:ea typeface="Open Sans"/>
                <a:cs typeface="Open Sans"/>
                <a:sym typeface="Open Sans"/>
              </a:rPr>
              <a:t>CCG courses (this will take </a:t>
            </a:r>
            <a:br>
              <a:rPr lang="en-GB" sz="800">
                <a:solidFill>
                  <a:schemeClr val="lt1"/>
                </a:solidFill>
                <a:latin typeface="Open Sans"/>
                <a:ea typeface="Open Sans"/>
                <a:cs typeface="Open Sans"/>
                <a:sym typeface="Open Sans"/>
              </a:rPr>
            </a:br>
            <a:r>
              <a:rPr lang="en-GB" sz="800">
                <a:solidFill>
                  <a:schemeClr val="lt1"/>
                </a:solidFill>
                <a:latin typeface="Open Sans"/>
                <a:ea typeface="Open Sans"/>
                <a:cs typeface="Open Sans"/>
                <a:sym typeface="Open Sans"/>
              </a:rPr>
              <a:t>you to the website link http://www.ClimateCompatibleGrowth.com/teachingmaterials)</a:t>
            </a:r>
            <a:endParaRPr/>
          </a:p>
        </p:txBody>
      </p:sp>
      <p:grpSp>
        <p:nvGrpSpPr>
          <p:cNvPr id="474" name="Google Shape;474;p27"/>
          <p:cNvGrpSpPr/>
          <p:nvPr/>
        </p:nvGrpSpPr>
        <p:grpSpPr>
          <a:xfrm>
            <a:off x="3339465" y="4126495"/>
            <a:ext cx="1877504" cy="558800"/>
            <a:chOff x="929196" y="5461000"/>
            <a:chExt cx="1877504" cy="558800"/>
          </a:xfrm>
        </p:grpSpPr>
        <p:sp>
          <p:nvSpPr>
            <p:cNvPr id="475" name="Google Shape;475;p27">
              <a:hlinkClick r:id="rId3"/>
            </p:cNvPr>
            <p:cNvSpPr/>
            <p:nvPr/>
          </p:nvSpPr>
          <p:spPr>
            <a:xfrm>
              <a:off x="929196" y="5461000"/>
              <a:ext cx="1877504" cy="558800"/>
            </a:xfrm>
            <a:prstGeom prst="roundRect">
              <a:avLst>
                <a:gd fmla="val 16667" name="adj"/>
              </a:avLst>
            </a:prstGeom>
            <a:solidFill>
              <a:srgbClr val="4E71BD"/>
            </a:solidFill>
            <a:ln cap="flat" cmpd="sng" w="12700">
              <a:solidFill>
                <a:srgbClr val="485E9B"/>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sp>
          <p:nvSpPr>
            <p:cNvPr id="476" name="Google Shape;476;p27"/>
            <p:cNvSpPr txBox="1"/>
            <p:nvPr/>
          </p:nvSpPr>
          <p:spPr>
            <a:xfrm>
              <a:off x="951053" y="5551169"/>
              <a:ext cx="1792147" cy="369332"/>
            </a:xfrm>
            <a:prstGeom prst="rect">
              <a:avLst/>
            </a:prstGeom>
            <a:noFill/>
            <a:ln>
              <a:noFill/>
            </a:ln>
          </p:spPr>
          <p:txBody>
            <a:bodyPr anchorCtr="0" anchor="t" bIns="45700" lIns="91425" spcFirstLastPara="1" rIns="91425" wrap="square" tIns="45700">
              <a:spAutoFit/>
            </a:bodyPr>
            <a:lstStyle/>
            <a:p>
              <a:pPr indent="0" lvl="0" marL="0" marR="0" rtl="0" algn="ctr">
                <a:spcBef>
                  <a:spcPts val="0"/>
                </a:spcBef>
                <a:spcAft>
                  <a:spcPts val="0"/>
                </a:spcAft>
                <a:buNone/>
              </a:pPr>
              <a:r>
                <a:rPr lang="en-GB" sz="1800">
                  <a:solidFill>
                    <a:schemeClr val="lt1"/>
                  </a:solidFill>
                  <a:latin typeface="Calibri"/>
                  <a:ea typeface="Calibri"/>
                  <a:cs typeface="Calibri"/>
                  <a:sym typeface="Calibri"/>
                </a:rPr>
                <a:t>Take Quiz</a:t>
              </a:r>
              <a:endParaRPr/>
            </a:p>
          </p:txBody>
        </p:sp>
        <p:sp>
          <p:nvSpPr>
            <p:cNvPr id="477" name="Google Shape;477;p27">
              <a:hlinkClick r:id="rId4"/>
            </p:cNvPr>
            <p:cNvSpPr/>
            <p:nvPr/>
          </p:nvSpPr>
          <p:spPr>
            <a:xfrm>
              <a:off x="929196" y="5461000"/>
              <a:ext cx="1877504" cy="558800"/>
            </a:xfrm>
            <a:prstGeom prst="roundRect">
              <a:avLst>
                <a:gd fmla="val 16667" name="adj"/>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grpSp>
    </p:spTree>
  </p:cSld>
  <p:clrMapOvr>
    <a:masterClrMapping/>
  </p:clrMapOvr>
  <p:transition spd="slow">
    <p:push/>
  </p:transition>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1" name="Shape 481"/>
        <p:cNvGrpSpPr/>
        <p:nvPr/>
      </p:nvGrpSpPr>
      <p:grpSpPr>
        <a:xfrm>
          <a:off x="0" y="0"/>
          <a:ext cx="0" cy="0"/>
          <a:chOff x="0" y="0"/>
          <a:chExt cx="0" cy="0"/>
        </a:xfrm>
      </p:grpSpPr>
      <p:pic>
        <p:nvPicPr>
          <p:cNvPr descr="Graphical user interface, text" id="482" name="Google Shape;482;p28"/>
          <p:cNvPicPr preferRelativeResize="0"/>
          <p:nvPr/>
        </p:nvPicPr>
        <p:blipFill rotWithShape="1">
          <a:blip r:embed="rId3">
            <a:alphaModFix/>
          </a:blip>
          <a:srcRect b="0" l="0" r="0" t="0"/>
          <a:stretch/>
        </p:blipFill>
        <p:spPr>
          <a:xfrm>
            <a:off x="0" y="0"/>
            <a:ext cx="12192000" cy="6858000"/>
          </a:xfrm>
          <a:prstGeom prst="rect">
            <a:avLst/>
          </a:prstGeom>
          <a:noFill/>
          <a:ln>
            <a:noFill/>
          </a:ln>
        </p:spPr>
      </p:pic>
      <p:sp>
        <p:nvSpPr>
          <p:cNvPr id="483" name="Google Shape;483;p28"/>
          <p:cNvSpPr txBox="1"/>
          <p:nvPr/>
        </p:nvSpPr>
        <p:spPr>
          <a:xfrm>
            <a:off x="2480931" y="2817629"/>
            <a:ext cx="6528390" cy="461665"/>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2400">
                <a:solidFill>
                  <a:schemeClr val="accent1"/>
                </a:solidFill>
                <a:latin typeface="Calibri"/>
                <a:ea typeface="Calibri"/>
                <a:cs typeface="Calibri"/>
                <a:sym typeface="Calibri"/>
              </a:rPr>
              <a:t>This document was updated on 10.10.2025</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3" name="Shape 103"/>
        <p:cNvGrpSpPr/>
        <p:nvPr/>
      </p:nvGrpSpPr>
      <p:grpSpPr>
        <a:xfrm>
          <a:off x="0" y="0"/>
          <a:ext cx="0" cy="0"/>
          <a:chOff x="0" y="0"/>
          <a:chExt cx="0" cy="0"/>
        </a:xfrm>
      </p:grpSpPr>
      <p:sp>
        <p:nvSpPr>
          <p:cNvPr id="104" name="Google Shape;104;p3"/>
          <p:cNvSpPr txBox="1"/>
          <p:nvPr/>
        </p:nvSpPr>
        <p:spPr>
          <a:xfrm>
            <a:off x="663575" y="716881"/>
            <a:ext cx="5667777" cy="1325563"/>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Open Sans"/>
              <a:buNone/>
            </a:pPr>
            <a:r>
              <a:rPr b="0" i="0" lang="en-GB" sz="4400" u="none" cap="none" strike="noStrike">
                <a:solidFill>
                  <a:schemeClr val="dk1"/>
                </a:solidFill>
                <a:latin typeface="Open Sans"/>
                <a:ea typeface="Open Sans"/>
                <a:cs typeface="Open Sans"/>
                <a:sym typeface="Open Sans"/>
              </a:rPr>
              <a:t>10.1 Climate change management</a:t>
            </a:r>
            <a:endParaRPr/>
          </a:p>
        </p:txBody>
      </p:sp>
      <p:sp>
        <p:nvSpPr>
          <p:cNvPr id="105" name="Google Shape;105;p3"/>
          <p:cNvSpPr txBox="1"/>
          <p:nvPr>
            <p:ph idx="12" type="sldNum"/>
          </p:nvPr>
        </p:nvSpPr>
        <p:spPr>
          <a:xfrm>
            <a:off x="11738529" y="6457571"/>
            <a:ext cx="453471"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106" name="Google Shape;106;p3"/>
          <p:cNvSpPr txBox="1"/>
          <p:nvPr>
            <p:ph idx="2" type="body"/>
          </p:nvPr>
        </p:nvSpPr>
        <p:spPr>
          <a:xfrm>
            <a:off x="663575" y="2016027"/>
            <a:ext cx="4389438" cy="439247"/>
          </a:xfrm>
          <a:prstGeom prst="rect">
            <a:avLst/>
          </a:prstGeom>
          <a:noFill/>
          <a:ln>
            <a:noFill/>
          </a:ln>
        </p:spPr>
        <p:txBody>
          <a:bodyPr anchorCtr="0" anchor="ctr" bIns="45700" lIns="91425" spcFirstLastPara="1" rIns="91425" wrap="square" tIns="45700">
            <a:normAutofit/>
          </a:bodyPr>
          <a:lstStyle/>
          <a:p>
            <a:pPr indent="0" lvl="0" marL="0" rtl="0" algn="l">
              <a:lnSpc>
                <a:spcPct val="100000"/>
              </a:lnSpc>
              <a:spcBef>
                <a:spcPts val="0"/>
              </a:spcBef>
              <a:spcAft>
                <a:spcPts val="0"/>
              </a:spcAft>
              <a:buClr>
                <a:srgbClr val="9CC2E5"/>
              </a:buClr>
              <a:buSzPts val="2000"/>
              <a:buNone/>
            </a:pPr>
            <a:r>
              <a:rPr lang="en-GB">
                <a:latin typeface="Open Sans SemiBold"/>
                <a:ea typeface="Open Sans SemiBold"/>
                <a:cs typeface="Open Sans SemiBold"/>
                <a:sym typeface="Open Sans SemiBold"/>
              </a:rPr>
              <a:t>Basics of climate change: a recap </a:t>
            </a:r>
            <a:endParaRPr/>
          </a:p>
        </p:txBody>
      </p:sp>
      <p:sp>
        <p:nvSpPr>
          <p:cNvPr id="107" name="Google Shape;107;p3"/>
          <p:cNvSpPr txBox="1"/>
          <p:nvPr/>
        </p:nvSpPr>
        <p:spPr>
          <a:xfrm>
            <a:off x="480767" y="1699019"/>
            <a:ext cx="5964368" cy="4023360"/>
          </a:xfrm>
          <a:prstGeom prst="rect">
            <a:avLst/>
          </a:prstGeom>
          <a:noFill/>
          <a:ln>
            <a:noFill/>
          </a:ln>
        </p:spPr>
        <p:txBody>
          <a:bodyPr anchorCtr="0" anchor="t" bIns="45700" lIns="91425" spcFirstLastPara="1" rIns="91425" wrap="square" tIns="45700">
            <a:normAutofit/>
          </a:bodyPr>
          <a:lstStyle/>
          <a:p>
            <a:pPr indent="-127000" lvl="0" marL="228600" marR="0" rtl="0" algn="l">
              <a:lnSpc>
                <a:spcPct val="90000"/>
              </a:lnSpc>
              <a:spcBef>
                <a:spcPts val="0"/>
              </a:spcBef>
              <a:spcAft>
                <a:spcPts val="0"/>
              </a:spcAft>
              <a:buClr>
                <a:schemeClr val="dk1"/>
              </a:buClr>
              <a:buSzPts val="1600"/>
              <a:buFont typeface="Arial"/>
              <a:buNone/>
            </a:pPr>
            <a:r>
              <a:t/>
            </a:r>
            <a:endParaRPr b="0" i="0" sz="1600" u="none" cap="none" strike="noStrike">
              <a:solidFill>
                <a:schemeClr val="dk1"/>
              </a:solidFill>
              <a:latin typeface="Open Sans"/>
              <a:ea typeface="Open Sans"/>
              <a:cs typeface="Open Sans"/>
              <a:sym typeface="Open Sans"/>
            </a:endParaRPr>
          </a:p>
        </p:txBody>
      </p:sp>
      <p:sp>
        <p:nvSpPr>
          <p:cNvPr id="108" name="Google Shape;108;p3"/>
          <p:cNvSpPr txBox="1"/>
          <p:nvPr/>
        </p:nvSpPr>
        <p:spPr>
          <a:xfrm>
            <a:off x="2317878" y="1963722"/>
            <a:ext cx="8949057" cy="668664"/>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9CC2E5"/>
              </a:buClr>
              <a:buSzPts val="2000"/>
              <a:buFont typeface="Arial"/>
              <a:buNone/>
            </a:pPr>
            <a:r>
              <a:t/>
            </a:r>
            <a:endParaRPr b="1" i="0" sz="2000" u="none" cap="none" strike="noStrike">
              <a:solidFill>
                <a:srgbClr val="9CC2E5"/>
              </a:solidFill>
              <a:latin typeface="Open Sans"/>
              <a:ea typeface="Open Sans"/>
              <a:cs typeface="Open Sans"/>
              <a:sym typeface="Open Sans"/>
            </a:endParaRPr>
          </a:p>
          <a:p>
            <a:pPr indent="0" lvl="0" marL="0" marR="0" rtl="0" algn="l">
              <a:lnSpc>
                <a:spcPct val="90000"/>
              </a:lnSpc>
              <a:spcBef>
                <a:spcPts val="1000"/>
              </a:spcBef>
              <a:spcAft>
                <a:spcPts val="0"/>
              </a:spcAft>
              <a:buClr>
                <a:srgbClr val="9CC2E5"/>
              </a:buClr>
              <a:buSzPts val="2000"/>
              <a:buFont typeface="Arial"/>
              <a:buNone/>
            </a:pPr>
            <a:r>
              <a:t/>
            </a:r>
            <a:endParaRPr b="1" i="0" sz="2000" u="none" cap="none" strike="noStrike">
              <a:solidFill>
                <a:srgbClr val="9CC2E5"/>
              </a:solidFill>
              <a:latin typeface="Open Sans"/>
              <a:ea typeface="Open Sans"/>
              <a:cs typeface="Open Sans"/>
              <a:sym typeface="Open Sans"/>
            </a:endParaRPr>
          </a:p>
        </p:txBody>
      </p:sp>
      <p:sp>
        <p:nvSpPr>
          <p:cNvPr id="109" name="Google Shape;109;p3"/>
          <p:cNvSpPr txBox="1"/>
          <p:nvPr/>
        </p:nvSpPr>
        <p:spPr>
          <a:xfrm>
            <a:off x="6736440" y="5687597"/>
            <a:ext cx="4880523" cy="707886"/>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i="0" lang="en-GB" sz="1000" u="none" cap="none" strike="noStrike">
                <a:solidFill>
                  <a:schemeClr val="dk1"/>
                </a:solidFill>
                <a:latin typeface="Open Sans"/>
                <a:ea typeface="Open Sans"/>
                <a:cs typeface="Open Sans"/>
                <a:sym typeface="Open Sans"/>
              </a:rPr>
              <a:t>Source:</a:t>
            </a:r>
            <a:r>
              <a:rPr b="0" i="0" lang="en-GB" sz="1000" u="none" cap="none" strike="noStrike">
                <a:solidFill>
                  <a:schemeClr val="dk1"/>
                </a:solidFill>
                <a:latin typeface="Open Sans"/>
                <a:ea typeface="Open Sans"/>
                <a:cs typeface="Open Sans"/>
                <a:sym typeface="Open Sans"/>
              </a:rPr>
              <a:t> </a:t>
            </a:r>
            <a:r>
              <a:rPr b="0" i="0" lang="en-GB" sz="1000" u="sng" cap="none" strike="noStrike">
                <a:solidFill>
                  <a:schemeClr val="dk1"/>
                </a:solidFill>
                <a:latin typeface="Open Sans"/>
                <a:ea typeface="Open Sans"/>
                <a:cs typeface="Open Sans"/>
                <a:sym typeface="Open Sans"/>
                <a:hlinkClick r:id="rId3">
                  <a:extLst>
                    <a:ext uri="{A12FA001-AC4F-418D-AE19-62706E023703}">
                      <ahyp:hlinkClr val="tx"/>
                    </a:ext>
                  </a:extLst>
                </a:hlinkClick>
              </a:rPr>
              <a:t>"Tropical Cyclone Madi Approaching India"</a:t>
            </a:r>
            <a:r>
              <a:rPr b="0" i="0" lang="en-GB" sz="1000" u="none" cap="none" strike="noStrike">
                <a:solidFill>
                  <a:schemeClr val="dk1"/>
                </a:solidFill>
                <a:latin typeface="Open Sans"/>
                <a:ea typeface="Open Sans"/>
                <a:cs typeface="Open Sans"/>
                <a:sym typeface="Open Sans"/>
              </a:rPr>
              <a:t> by </a:t>
            </a:r>
            <a:r>
              <a:rPr b="0" i="0" lang="en-GB" sz="1000" u="sng" cap="none" strike="noStrike">
                <a:solidFill>
                  <a:schemeClr val="dk1"/>
                </a:solidFill>
                <a:latin typeface="Open Sans"/>
                <a:ea typeface="Open Sans"/>
                <a:cs typeface="Open Sans"/>
                <a:sym typeface="Open Sans"/>
                <a:hlinkClick r:id="rId4">
                  <a:extLst>
                    <a:ext uri="{A12FA001-AC4F-418D-AE19-62706E023703}">
                      <ahyp:hlinkClr val="tx"/>
                    </a:ext>
                  </a:extLst>
                </a:hlinkClick>
              </a:rPr>
              <a:t>NASA Goddard Photo and Video</a:t>
            </a:r>
            <a:r>
              <a:rPr b="0" i="0" lang="en-GB" sz="1000" u="none" cap="none" strike="noStrike">
                <a:solidFill>
                  <a:schemeClr val="dk1"/>
                </a:solidFill>
                <a:latin typeface="Open Sans"/>
                <a:ea typeface="Open Sans"/>
                <a:cs typeface="Open Sans"/>
                <a:sym typeface="Open Sans"/>
              </a:rPr>
              <a:t> is licensed under </a:t>
            </a:r>
            <a:r>
              <a:rPr b="0" i="0" lang="en-GB" sz="1000" u="sng" cap="none" strike="noStrike">
                <a:solidFill>
                  <a:schemeClr val="dk1"/>
                </a:solidFill>
                <a:latin typeface="Open Sans"/>
                <a:ea typeface="Open Sans"/>
                <a:cs typeface="Open Sans"/>
                <a:sym typeface="Open Sans"/>
                <a:hlinkClick r:id="rId5">
                  <a:extLst>
                    <a:ext uri="{A12FA001-AC4F-418D-AE19-62706E023703}">
                      <ahyp:hlinkClr val="tx"/>
                    </a:ext>
                  </a:extLst>
                </a:hlinkClick>
              </a:rPr>
              <a:t>CC BY 2.0</a:t>
            </a:r>
            <a:r>
              <a:rPr b="0" i="0" lang="en-GB" sz="1000" u="none" cap="none" strike="noStrike">
                <a:solidFill>
                  <a:schemeClr val="dk1"/>
                </a:solidFill>
                <a:latin typeface="Open Sans"/>
                <a:ea typeface="Open Sans"/>
                <a:cs typeface="Open Sans"/>
                <a:sym typeface="Open Sans"/>
              </a:rPr>
              <a:t> (left), </a:t>
            </a:r>
            <a:r>
              <a:rPr b="0" i="0" lang="en-GB" sz="1000" u="sng" cap="none" strike="noStrike">
                <a:solidFill>
                  <a:schemeClr val="dk1"/>
                </a:solidFill>
                <a:latin typeface="Open Sans"/>
                <a:ea typeface="Open Sans"/>
                <a:cs typeface="Open Sans"/>
                <a:sym typeface="Open Sans"/>
                <a:hlinkClick r:id="rId6">
                  <a:extLst>
                    <a:ext uri="{A12FA001-AC4F-418D-AE19-62706E023703}">
                      <ahyp:hlinkClr val="tx"/>
                    </a:ext>
                  </a:extLst>
                </a:hlinkClick>
              </a:rPr>
              <a:t>"2009 World Water Day: Effects of Water Scarcity"</a:t>
            </a:r>
            <a:r>
              <a:rPr b="0" i="0" lang="en-GB" sz="1000" u="none" cap="none" strike="noStrike">
                <a:solidFill>
                  <a:schemeClr val="dk1"/>
                </a:solidFill>
                <a:latin typeface="Open Sans"/>
                <a:ea typeface="Open Sans"/>
                <a:cs typeface="Open Sans"/>
                <a:sym typeface="Open Sans"/>
              </a:rPr>
              <a:t> by </a:t>
            </a:r>
            <a:r>
              <a:rPr b="0" i="0" lang="en-GB" sz="1000" u="sng" cap="none" strike="noStrike">
                <a:solidFill>
                  <a:schemeClr val="dk1"/>
                </a:solidFill>
                <a:latin typeface="Open Sans"/>
                <a:ea typeface="Open Sans"/>
                <a:cs typeface="Open Sans"/>
                <a:sym typeface="Open Sans"/>
                <a:hlinkClick r:id="rId7">
                  <a:extLst>
                    <a:ext uri="{A12FA001-AC4F-418D-AE19-62706E023703}">
                      <ahyp:hlinkClr val="tx"/>
                    </a:ext>
                  </a:extLst>
                </a:hlinkClick>
              </a:rPr>
              <a:t>United Nations Photo</a:t>
            </a:r>
            <a:r>
              <a:rPr b="0" i="0" lang="en-GB" sz="1000" u="none" cap="none" strike="noStrike">
                <a:solidFill>
                  <a:schemeClr val="dk1"/>
                </a:solidFill>
                <a:latin typeface="Open Sans"/>
                <a:ea typeface="Open Sans"/>
                <a:cs typeface="Open Sans"/>
                <a:sym typeface="Open Sans"/>
              </a:rPr>
              <a:t> is licensed under </a:t>
            </a:r>
            <a:r>
              <a:rPr b="0" i="0" lang="en-GB" sz="1000" u="sng" cap="none" strike="noStrike">
                <a:solidFill>
                  <a:schemeClr val="dk1"/>
                </a:solidFill>
                <a:latin typeface="Open Sans"/>
                <a:ea typeface="Open Sans"/>
                <a:cs typeface="Open Sans"/>
                <a:sym typeface="Open Sans"/>
                <a:hlinkClick r:id="rId8">
                  <a:extLst>
                    <a:ext uri="{A12FA001-AC4F-418D-AE19-62706E023703}">
                      <ahyp:hlinkClr val="tx"/>
                    </a:ext>
                  </a:extLst>
                </a:hlinkClick>
              </a:rPr>
              <a:t>CC BY-NC-ND 2.0</a:t>
            </a:r>
            <a:r>
              <a:rPr b="0" i="0" lang="en-GB" sz="1000" u="none" cap="none" strike="noStrike">
                <a:solidFill>
                  <a:schemeClr val="dk1"/>
                </a:solidFill>
                <a:latin typeface="Open Sans"/>
                <a:ea typeface="Open Sans"/>
                <a:cs typeface="Open Sans"/>
                <a:sym typeface="Open Sans"/>
              </a:rPr>
              <a:t> (center), </a:t>
            </a:r>
            <a:r>
              <a:rPr b="0" i="0" lang="en-GB" sz="1000" u="sng" cap="none" strike="noStrike">
                <a:solidFill>
                  <a:schemeClr val="dk1"/>
                </a:solidFill>
                <a:latin typeface="Open Sans"/>
                <a:ea typeface="Open Sans"/>
                <a:cs typeface="Open Sans"/>
                <a:sym typeface="Open Sans"/>
                <a:hlinkClick r:id="rId9">
                  <a:extLst>
                    <a:ext uri="{A12FA001-AC4F-418D-AE19-62706E023703}">
                      <ahyp:hlinkClr val="tx"/>
                    </a:ext>
                  </a:extLst>
                </a:hlinkClick>
              </a:rPr>
              <a:t>"Forest fire"</a:t>
            </a:r>
            <a:r>
              <a:rPr b="0" i="0" lang="en-GB" sz="1000" u="none" cap="none" strike="noStrike">
                <a:solidFill>
                  <a:schemeClr val="dk1"/>
                </a:solidFill>
                <a:latin typeface="Open Sans"/>
                <a:ea typeface="Open Sans"/>
                <a:cs typeface="Open Sans"/>
                <a:sym typeface="Open Sans"/>
              </a:rPr>
              <a:t> by </a:t>
            </a:r>
            <a:r>
              <a:rPr b="0" i="0" lang="en-GB" sz="1000" u="sng" cap="none" strike="noStrike">
                <a:solidFill>
                  <a:schemeClr val="dk1"/>
                </a:solidFill>
                <a:latin typeface="Open Sans"/>
                <a:ea typeface="Open Sans"/>
                <a:cs typeface="Open Sans"/>
                <a:sym typeface="Open Sans"/>
                <a:hlinkClick r:id="rId10">
                  <a:extLst>
                    <a:ext uri="{A12FA001-AC4F-418D-AE19-62706E023703}">
                      <ahyp:hlinkClr val="tx"/>
                    </a:ext>
                  </a:extLst>
                </a:hlinkClick>
              </a:rPr>
              <a:t>Ervins Strauhmanis</a:t>
            </a:r>
            <a:r>
              <a:rPr b="0" i="0" lang="en-GB" sz="1000" u="none" cap="none" strike="noStrike">
                <a:solidFill>
                  <a:schemeClr val="dk1"/>
                </a:solidFill>
                <a:latin typeface="Open Sans"/>
                <a:ea typeface="Open Sans"/>
                <a:cs typeface="Open Sans"/>
                <a:sym typeface="Open Sans"/>
              </a:rPr>
              <a:t> is licensed under </a:t>
            </a:r>
            <a:r>
              <a:rPr b="0" i="0" lang="en-GB" sz="1000" u="sng" cap="none" strike="noStrike">
                <a:solidFill>
                  <a:schemeClr val="dk1"/>
                </a:solidFill>
                <a:latin typeface="Open Sans"/>
                <a:ea typeface="Open Sans"/>
                <a:cs typeface="Open Sans"/>
                <a:sym typeface="Open Sans"/>
                <a:hlinkClick r:id="rId11">
                  <a:extLst>
                    <a:ext uri="{A12FA001-AC4F-418D-AE19-62706E023703}">
                      <ahyp:hlinkClr val="tx"/>
                    </a:ext>
                  </a:extLst>
                </a:hlinkClick>
              </a:rPr>
              <a:t>CC BY 2.0</a:t>
            </a:r>
            <a:r>
              <a:rPr b="0" i="0" lang="en-GB" sz="1000" u="none" cap="none" strike="noStrike">
                <a:solidFill>
                  <a:schemeClr val="dk1"/>
                </a:solidFill>
                <a:latin typeface="Open Sans"/>
                <a:ea typeface="Open Sans"/>
                <a:cs typeface="Open Sans"/>
                <a:sym typeface="Open Sans"/>
              </a:rPr>
              <a:t> (right)</a:t>
            </a:r>
            <a:endParaRPr/>
          </a:p>
        </p:txBody>
      </p:sp>
      <p:sp>
        <p:nvSpPr>
          <p:cNvPr id="110" name="Google Shape;110;p3"/>
          <p:cNvSpPr txBox="1"/>
          <p:nvPr/>
        </p:nvSpPr>
        <p:spPr>
          <a:xfrm>
            <a:off x="662911" y="2455274"/>
            <a:ext cx="4181592" cy="3662541"/>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en-GB" sz="1800">
                <a:solidFill>
                  <a:schemeClr val="dk1"/>
                </a:solidFill>
                <a:latin typeface="Open Sans"/>
                <a:ea typeface="Open Sans"/>
                <a:cs typeface="Open Sans"/>
                <a:sym typeface="Open Sans"/>
              </a:rPr>
              <a:t>Upwards trends in global surface temperature </a:t>
            </a:r>
            <a:endParaRPr/>
          </a:p>
          <a:p>
            <a:pPr indent="-228582" lvl="1" marL="698465" marR="0" rtl="0" algn="l">
              <a:spcBef>
                <a:spcPts val="0"/>
              </a:spcBef>
              <a:spcAft>
                <a:spcPts val="0"/>
              </a:spcAft>
              <a:buClr>
                <a:schemeClr val="dk1"/>
              </a:buClr>
              <a:buSzPts val="1800"/>
              <a:buFont typeface="Arial"/>
              <a:buNone/>
            </a:pPr>
            <a:r>
              <a:t/>
            </a:r>
            <a:endParaRPr b="0" i="0" sz="1800" u="none" cap="none" strike="noStrike">
              <a:solidFill>
                <a:schemeClr val="dk1"/>
              </a:solidFill>
              <a:latin typeface="Open Sans"/>
              <a:ea typeface="Open Sans"/>
              <a:cs typeface="Open Sans"/>
              <a:sym typeface="Open Sans"/>
            </a:endParaRPr>
          </a:p>
          <a:p>
            <a:pPr indent="-285750" lvl="0" marL="285750" marR="0" rtl="0" algn="l">
              <a:spcBef>
                <a:spcPts val="0"/>
              </a:spcBef>
              <a:spcAft>
                <a:spcPts val="0"/>
              </a:spcAft>
              <a:buClr>
                <a:schemeClr val="dk1"/>
              </a:buClr>
              <a:buSzPts val="1800"/>
              <a:buFont typeface="Arial"/>
              <a:buChar char="•"/>
            </a:pPr>
            <a:r>
              <a:rPr lang="en-GB" sz="1800">
                <a:solidFill>
                  <a:schemeClr val="dk1"/>
                </a:solidFill>
                <a:latin typeface="Open Sans"/>
                <a:ea typeface="Open Sans"/>
                <a:cs typeface="Open Sans"/>
                <a:sym typeface="Open Sans"/>
              </a:rPr>
              <a:t>Erratic precipitation patterns</a:t>
            </a:r>
            <a:endParaRPr/>
          </a:p>
          <a:p>
            <a:pPr indent="-228582" lvl="1" marL="698465" marR="0" rtl="0" algn="l">
              <a:spcBef>
                <a:spcPts val="0"/>
              </a:spcBef>
              <a:spcAft>
                <a:spcPts val="0"/>
              </a:spcAft>
              <a:buClr>
                <a:schemeClr val="dk1"/>
              </a:buClr>
              <a:buSzPts val="1800"/>
              <a:buFont typeface="Arial"/>
              <a:buNone/>
            </a:pPr>
            <a:r>
              <a:t/>
            </a:r>
            <a:endParaRPr b="0" i="0" sz="1800" u="none" cap="none" strike="noStrike">
              <a:solidFill>
                <a:schemeClr val="dk1"/>
              </a:solidFill>
              <a:latin typeface="Open Sans"/>
              <a:ea typeface="Open Sans"/>
              <a:cs typeface="Open Sans"/>
              <a:sym typeface="Open Sans"/>
            </a:endParaRPr>
          </a:p>
          <a:p>
            <a:pPr indent="-285750" lvl="0" marL="285750" marR="0" rtl="0" algn="l">
              <a:spcBef>
                <a:spcPts val="0"/>
              </a:spcBef>
              <a:spcAft>
                <a:spcPts val="0"/>
              </a:spcAft>
              <a:buClr>
                <a:schemeClr val="dk1"/>
              </a:buClr>
              <a:buSzPts val="1800"/>
              <a:buFont typeface="Arial"/>
              <a:buChar char="•"/>
            </a:pPr>
            <a:r>
              <a:rPr lang="en-GB" sz="1800">
                <a:solidFill>
                  <a:schemeClr val="dk1"/>
                </a:solidFill>
                <a:latin typeface="Open Sans"/>
                <a:ea typeface="Open Sans"/>
                <a:cs typeface="Open Sans"/>
                <a:sym typeface="Open Sans"/>
              </a:rPr>
              <a:t>Ocean acidification</a:t>
            </a:r>
            <a:endParaRPr/>
          </a:p>
          <a:p>
            <a:pPr indent="-228582" lvl="1" marL="698465" marR="0" rtl="0" algn="l">
              <a:spcBef>
                <a:spcPts val="0"/>
              </a:spcBef>
              <a:spcAft>
                <a:spcPts val="0"/>
              </a:spcAft>
              <a:buClr>
                <a:schemeClr val="dk1"/>
              </a:buClr>
              <a:buSzPts val="1800"/>
              <a:buFont typeface="Arial"/>
              <a:buNone/>
            </a:pPr>
            <a:r>
              <a:t/>
            </a:r>
            <a:endParaRPr b="0" i="0" sz="1800" u="none" cap="none" strike="noStrike">
              <a:solidFill>
                <a:schemeClr val="dk1"/>
              </a:solidFill>
              <a:latin typeface="Open Sans"/>
              <a:ea typeface="Open Sans"/>
              <a:cs typeface="Open Sans"/>
              <a:sym typeface="Open Sans"/>
            </a:endParaRPr>
          </a:p>
          <a:p>
            <a:pPr indent="-285750" lvl="0" marL="285750" marR="0" rtl="0" algn="l">
              <a:spcBef>
                <a:spcPts val="0"/>
              </a:spcBef>
              <a:spcAft>
                <a:spcPts val="0"/>
              </a:spcAft>
              <a:buClr>
                <a:schemeClr val="dk1"/>
              </a:buClr>
              <a:buSzPts val="1800"/>
              <a:buFont typeface="Arial"/>
              <a:buChar char="•"/>
            </a:pPr>
            <a:r>
              <a:rPr lang="en-GB" sz="1800">
                <a:solidFill>
                  <a:schemeClr val="dk1"/>
                </a:solidFill>
                <a:latin typeface="Open Sans"/>
                <a:ea typeface="Open Sans"/>
                <a:cs typeface="Open Sans"/>
                <a:sym typeface="Open Sans"/>
              </a:rPr>
              <a:t>Sea level rise</a:t>
            </a:r>
            <a:endParaRPr/>
          </a:p>
          <a:p>
            <a:pPr indent="-228582" lvl="1" marL="698465" marR="0" rtl="0" algn="l">
              <a:spcBef>
                <a:spcPts val="0"/>
              </a:spcBef>
              <a:spcAft>
                <a:spcPts val="0"/>
              </a:spcAft>
              <a:buClr>
                <a:schemeClr val="dk1"/>
              </a:buClr>
              <a:buSzPts val="1800"/>
              <a:buFont typeface="Arial"/>
              <a:buNone/>
            </a:pPr>
            <a:r>
              <a:t/>
            </a:r>
            <a:endParaRPr b="0" i="0" sz="1800" u="none" cap="none" strike="noStrike">
              <a:solidFill>
                <a:schemeClr val="dk1"/>
              </a:solidFill>
              <a:latin typeface="Open Sans"/>
              <a:ea typeface="Open Sans"/>
              <a:cs typeface="Open Sans"/>
              <a:sym typeface="Open Sans"/>
            </a:endParaRPr>
          </a:p>
          <a:p>
            <a:pPr indent="-285750" lvl="0" marL="285750" marR="0" rtl="0" algn="l">
              <a:spcBef>
                <a:spcPts val="0"/>
              </a:spcBef>
              <a:spcAft>
                <a:spcPts val="0"/>
              </a:spcAft>
              <a:buClr>
                <a:schemeClr val="dk1"/>
              </a:buClr>
              <a:buSzPts val="1800"/>
              <a:buFont typeface="Arial"/>
              <a:buChar char="•"/>
            </a:pPr>
            <a:r>
              <a:rPr lang="en-GB" sz="1800">
                <a:solidFill>
                  <a:schemeClr val="dk1"/>
                </a:solidFill>
                <a:latin typeface="Open Sans"/>
                <a:ea typeface="Open Sans"/>
                <a:cs typeface="Open Sans"/>
                <a:sym typeface="Open Sans"/>
              </a:rPr>
              <a:t>Sudden changes in wind speed, humidity and  pressure</a:t>
            </a:r>
            <a:endParaRPr/>
          </a:p>
          <a:p>
            <a:pPr indent="0" lvl="0" marL="0" marR="0" rtl="0" algn="l">
              <a:spcBef>
                <a:spcPts val="0"/>
              </a:spcBef>
              <a:spcAft>
                <a:spcPts val="0"/>
              </a:spcAft>
              <a:buNone/>
            </a:pPr>
            <a:r>
              <a:t/>
            </a:r>
            <a:endParaRPr sz="1800">
              <a:solidFill>
                <a:schemeClr val="dk1"/>
              </a:solidFill>
              <a:latin typeface="Open Sans"/>
              <a:ea typeface="Open Sans"/>
              <a:cs typeface="Open Sans"/>
              <a:sym typeface="Open Sans"/>
            </a:endParaRPr>
          </a:p>
          <a:p>
            <a:pPr indent="0" lvl="0" marL="0" marR="0" rtl="0" algn="l">
              <a:spcBef>
                <a:spcPts val="0"/>
              </a:spcBef>
              <a:spcAft>
                <a:spcPts val="0"/>
              </a:spcAft>
              <a:buNone/>
            </a:pPr>
            <a:r>
              <a:t/>
            </a:r>
            <a:endParaRPr b="1" sz="1600">
              <a:solidFill>
                <a:schemeClr val="dk1"/>
              </a:solidFill>
              <a:latin typeface="Open Sans"/>
              <a:ea typeface="Open Sans"/>
              <a:cs typeface="Open Sans"/>
              <a:sym typeface="Open Sans"/>
            </a:endParaRPr>
          </a:p>
        </p:txBody>
      </p:sp>
      <p:pic>
        <p:nvPicPr>
          <p:cNvPr id="111" name="Google Shape;111;p3"/>
          <p:cNvPicPr preferRelativeResize="0"/>
          <p:nvPr/>
        </p:nvPicPr>
        <p:blipFill rotWithShape="1">
          <a:blip r:embed="rId12">
            <a:alphaModFix/>
          </a:blip>
          <a:srcRect b="0" l="0" r="0" t="0"/>
          <a:stretch/>
        </p:blipFill>
        <p:spPr>
          <a:xfrm>
            <a:off x="4765780" y="2567040"/>
            <a:ext cx="1949913" cy="2546826"/>
          </a:xfrm>
          <a:prstGeom prst="rect">
            <a:avLst/>
          </a:prstGeom>
          <a:noFill/>
          <a:ln>
            <a:noFill/>
          </a:ln>
        </p:spPr>
      </p:pic>
      <p:pic>
        <p:nvPicPr>
          <p:cNvPr id="112" name="Google Shape;112;p3"/>
          <p:cNvPicPr preferRelativeResize="0"/>
          <p:nvPr/>
        </p:nvPicPr>
        <p:blipFill rotWithShape="1">
          <a:blip r:embed="rId13">
            <a:alphaModFix/>
          </a:blip>
          <a:srcRect b="0" l="0" r="0" t="0"/>
          <a:stretch/>
        </p:blipFill>
        <p:spPr>
          <a:xfrm>
            <a:off x="6792407" y="3182875"/>
            <a:ext cx="1980779" cy="1321164"/>
          </a:xfrm>
          <a:prstGeom prst="rect">
            <a:avLst/>
          </a:prstGeom>
          <a:noFill/>
          <a:ln>
            <a:noFill/>
          </a:ln>
        </p:spPr>
      </p:pic>
      <p:pic>
        <p:nvPicPr>
          <p:cNvPr id="113" name="Google Shape;113;p3"/>
          <p:cNvPicPr preferRelativeResize="0"/>
          <p:nvPr/>
        </p:nvPicPr>
        <p:blipFill rotWithShape="1">
          <a:blip r:embed="rId14">
            <a:alphaModFix/>
          </a:blip>
          <a:srcRect b="0" l="0" r="0" t="0"/>
          <a:stretch/>
        </p:blipFill>
        <p:spPr>
          <a:xfrm>
            <a:off x="8845721" y="2903969"/>
            <a:ext cx="2815290" cy="1871356"/>
          </a:xfrm>
          <a:prstGeom prst="rect">
            <a:avLst/>
          </a:prstGeom>
          <a:noFill/>
          <a:ln>
            <a:noFill/>
          </a:ln>
        </p:spPr>
      </p:pic>
      <p:sp>
        <p:nvSpPr>
          <p:cNvPr id="114" name="Google Shape;114;p3"/>
          <p:cNvSpPr/>
          <p:nvPr/>
        </p:nvSpPr>
        <p:spPr>
          <a:xfrm>
            <a:off x="6314641" y="935468"/>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10_Slide3.mp3" id="115" name="Google Shape;115;p3"/>
          <p:cNvPicPr preferRelativeResize="0"/>
          <p:nvPr/>
        </p:nvPicPr>
        <p:blipFill rotWithShape="1">
          <a:blip r:embed="rId15">
            <a:alphaModFix/>
          </a:blip>
          <a:srcRect b="0" l="0" r="0" t="0"/>
          <a:stretch/>
        </p:blipFill>
        <p:spPr>
          <a:xfrm>
            <a:off x="6386006" y="1006833"/>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15"/>
                                        </p:tgtEl>
                                        <p:attrNameLst>
                                          <p:attrName>style.visibility</p:attrName>
                                        </p:attrNameLst>
                                      </p:cBhvr>
                                      <p:to>
                                        <p:strVal val="visible"/>
                                      </p:to>
                                    </p:set>
                                    <p:animEffect filter="fade" transition="in">
                                      <p:cBhvr>
                                        <p:cTn dur="5000"/>
                                        <p:tgtEl>
                                          <p:spTgt spid="11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0" name="Shape 120"/>
        <p:cNvGrpSpPr/>
        <p:nvPr/>
      </p:nvGrpSpPr>
      <p:grpSpPr>
        <a:xfrm>
          <a:off x="0" y="0"/>
          <a:ext cx="0" cy="0"/>
          <a:chOff x="0" y="0"/>
          <a:chExt cx="0" cy="0"/>
        </a:xfrm>
      </p:grpSpPr>
      <p:sp>
        <p:nvSpPr>
          <p:cNvPr id="121" name="Google Shape;121;p4"/>
          <p:cNvSpPr txBox="1"/>
          <p:nvPr/>
        </p:nvSpPr>
        <p:spPr>
          <a:xfrm>
            <a:off x="663576" y="716881"/>
            <a:ext cx="5906834" cy="1325563"/>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Open Sans"/>
              <a:buNone/>
            </a:pPr>
            <a:r>
              <a:rPr b="0" i="0" lang="en-GB" sz="4400">
                <a:solidFill>
                  <a:schemeClr val="dk1"/>
                </a:solidFill>
                <a:latin typeface="Open Sans"/>
                <a:ea typeface="Open Sans"/>
                <a:cs typeface="Open Sans"/>
                <a:sym typeface="Open Sans"/>
              </a:rPr>
              <a:t>10.1 Climate change management</a:t>
            </a:r>
            <a:endParaRPr/>
          </a:p>
        </p:txBody>
      </p:sp>
      <p:sp>
        <p:nvSpPr>
          <p:cNvPr id="122" name="Google Shape;122;p4"/>
          <p:cNvSpPr txBox="1"/>
          <p:nvPr>
            <p:ph idx="12" type="sldNum"/>
          </p:nvPr>
        </p:nvSpPr>
        <p:spPr>
          <a:xfrm>
            <a:off x="11738529" y="6457571"/>
            <a:ext cx="453471"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123" name="Google Shape;123;p4"/>
          <p:cNvSpPr txBox="1"/>
          <p:nvPr>
            <p:ph idx="2" type="body"/>
          </p:nvPr>
        </p:nvSpPr>
        <p:spPr>
          <a:xfrm>
            <a:off x="663574" y="2016027"/>
            <a:ext cx="4944745" cy="439247"/>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9CC2E5"/>
              </a:buClr>
              <a:buSzPts val="2000"/>
              <a:buNone/>
            </a:pPr>
            <a:r>
              <a:rPr lang="en-GB"/>
              <a:t>Uncertainty in climatic projections</a:t>
            </a:r>
            <a:endParaRPr/>
          </a:p>
        </p:txBody>
      </p:sp>
      <p:sp>
        <p:nvSpPr>
          <p:cNvPr id="124" name="Google Shape;124;p4"/>
          <p:cNvSpPr txBox="1"/>
          <p:nvPr/>
        </p:nvSpPr>
        <p:spPr>
          <a:xfrm>
            <a:off x="480767" y="1699019"/>
            <a:ext cx="5964368" cy="4023360"/>
          </a:xfrm>
          <a:prstGeom prst="rect">
            <a:avLst/>
          </a:prstGeom>
          <a:noFill/>
          <a:ln>
            <a:noFill/>
          </a:ln>
        </p:spPr>
        <p:txBody>
          <a:bodyPr anchorCtr="0" anchor="t" bIns="45700" lIns="91425" spcFirstLastPara="1" rIns="91425" wrap="square" tIns="45700">
            <a:normAutofit/>
          </a:bodyPr>
          <a:lstStyle/>
          <a:p>
            <a:pPr indent="-127000" lvl="0" marL="228600" marR="0" rtl="0" algn="l">
              <a:lnSpc>
                <a:spcPct val="90000"/>
              </a:lnSpc>
              <a:spcBef>
                <a:spcPts val="0"/>
              </a:spcBef>
              <a:spcAft>
                <a:spcPts val="0"/>
              </a:spcAft>
              <a:buClr>
                <a:schemeClr val="dk1"/>
              </a:buClr>
              <a:buSzPts val="1600"/>
              <a:buFont typeface="Arial"/>
              <a:buNone/>
            </a:pPr>
            <a:r>
              <a:t/>
            </a:r>
            <a:endParaRPr sz="1600">
              <a:solidFill>
                <a:schemeClr val="dk1"/>
              </a:solidFill>
              <a:latin typeface="Open Sans"/>
              <a:ea typeface="Open Sans"/>
              <a:cs typeface="Open Sans"/>
              <a:sym typeface="Open Sans"/>
            </a:endParaRPr>
          </a:p>
        </p:txBody>
      </p:sp>
      <p:sp>
        <p:nvSpPr>
          <p:cNvPr id="125" name="Google Shape;125;p4"/>
          <p:cNvSpPr txBox="1"/>
          <p:nvPr/>
        </p:nvSpPr>
        <p:spPr>
          <a:xfrm>
            <a:off x="2286633" y="2534600"/>
            <a:ext cx="8949057" cy="668664"/>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9CC2E5"/>
              </a:buClr>
              <a:buSzPts val="2000"/>
              <a:buFont typeface="Arial"/>
              <a:buNone/>
            </a:pPr>
            <a:r>
              <a:t/>
            </a:r>
            <a:endParaRPr b="1" i="0" sz="2000">
              <a:solidFill>
                <a:srgbClr val="9CC2E5"/>
              </a:solidFill>
              <a:latin typeface="Open Sans SemiBold"/>
              <a:ea typeface="Open Sans SemiBold"/>
              <a:cs typeface="Open Sans SemiBold"/>
              <a:sym typeface="Open Sans SemiBold"/>
            </a:endParaRPr>
          </a:p>
        </p:txBody>
      </p:sp>
      <p:sp>
        <p:nvSpPr>
          <p:cNvPr id="126" name="Google Shape;126;p4"/>
          <p:cNvSpPr txBox="1"/>
          <p:nvPr/>
        </p:nvSpPr>
        <p:spPr>
          <a:xfrm>
            <a:off x="6570409" y="6156359"/>
            <a:ext cx="5328953" cy="24622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GB" sz="1000">
                <a:solidFill>
                  <a:schemeClr val="dk1"/>
                </a:solidFill>
                <a:latin typeface="Open Sans"/>
                <a:ea typeface="Open Sans"/>
                <a:cs typeface="Open Sans"/>
                <a:sym typeface="Open Sans"/>
              </a:rPr>
              <a:t>Source: </a:t>
            </a:r>
            <a:r>
              <a:rPr lang="en-GB" sz="1000">
                <a:solidFill>
                  <a:schemeClr val="dk1"/>
                </a:solidFill>
                <a:latin typeface="Open Sans"/>
                <a:ea typeface="Open Sans"/>
                <a:cs typeface="Open Sans"/>
                <a:sym typeface="Open Sans"/>
              </a:rPr>
              <a:t>Global warming projections by Robert A. Rohde licensed under </a:t>
            </a:r>
            <a:r>
              <a:rPr lang="en-GB" sz="1000" u="sng">
                <a:solidFill>
                  <a:schemeClr val="dk1"/>
                </a:solidFill>
                <a:latin typeface="Open Sans"/>
                <a:ea typeface="Open Sans"/>
                <a:cs typeface="Open Sans"/>
                <a:sym typeface="Open Sans"/>
                <a:hlinkClick r:id="rId3">
                  <a:extLst>
                    <a:ext uri="{A12FA001-AC4F-418D-AE19-62706E023703}">
                      <ahyp:hlinkClr val="tx"/>
                    </a:ext>
                  </a:extLst>
                </a:hlinkClick>
              </a:rPr>
              <a:t>CC BY-SA 3.0</a:t>
            </a:r>
            <a:endParaRPr sz="1000">
              <a:solidFill>
                <a:schemeClr val="dk1"/>
              </a:solidFill>
              <a:latin typeface="Open Sans"/>
              <a:ea typeface="Open Sans"/>
              <a:cs typeface="Open Sans"/>
              <a:sym typeface="Open Sans"/>
            </a:endParaRPr>
          </a:p>
        </p:txBody>
      </p:sp>
      <p:sp>
        <p:nvSpPr>
          <p:cNvPr id="127" name="Google Shape;127;p4"/>
          <p:cNvSpPr txBox="1"/>
          <p:nvPr/>
        </p:nvSpPr>
        <p:spPr>
          <a:xfrm>
            <a:off x="663574" y="2455274"/>
            <a:ext cx="4489765" cy="2308324"/>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en-GB" sz="1800">
                <a:solidFill>
                  <a:schemeClr val="dk1"/>
                </a:solidFill>
                <a:latin typeface="Open Sans"/>
                <a:ea typeface="Open Sans"/>
                <a:cs typeface="Open Sans"/>
                <a:sym typeface="Open Sans"/>
              </a:rPr>
              <a:t>Projections for temperature and precipitation are fraught with uncertainties</a:t>
            </a:r>
            <a:endParaRPr/>
          </a:p>
          <a:p>
            <a:pPr indent="-171450" lvl="0" marL="285750" marR="0" rtl="0" algn="l">
              <a:spcBef>
                <a:spcPts val="0"/>
              </a:spcBef>
              <a:spcAft>
                <a:spcPts val="0"/>
              </a:spcAft>
              <a:buClr>
                <a:schemeClr val="dk1"/>
              </a:buClr>
              <a:buSzPts val="1800"/>
              <a:buFont typeface="Arial"/>
              <a:buNone/>
            </a:pPr>
            <a:r>
              <a:t/>
            </a:r>
            <a:endParaRPr sz="1800">
              <a:solidFill>
                <a:schemeClr val="dk1"/>
              </a:solidFill>
              <a:latin typeface="Open Sans"/>
              <a:ea typeface="Open Sans"/>
              <a:cs typeface="Open Sans"/>
              <a:sym typeface="Open Sans"/>
            </a:endParaRPr>
          </a:p>
          <a:p>
            <a:pPr indent="-285750" lvl="0" marL="285750" marR="0" rtl="0" algn="l">
              <a:spcBef>
                <a:spcPts val="0"/>
              </a:spcBef>
              <a:spcAft>
                <a:spcPts val="0"/>
              </a:spcAft>
              <a:buClr>
                <a:schemeClr val="dk1"/>
              </a:buClr>
              <a:buSzPts val="1800"/>
              <a:buFont typeface="Arial"/>
              <a:buChar char="•"/>
            </a:pPr>
            <a:r>
              <a:rPr lang="en-GB" sz="1800">
                <a:solidFill>
                  <a:schemeClr val="dk1"/>
                </a:solidFill>
                <a:latin typeface="Open Sans"/>
                <a:ea typeface="Open Sans"/>
                <a:cs typeface="Open Sans"/>
                <a:sym typeface="Open Sans"/>
              </a:rPr>
              <a:t>There are overlaps in scenario results</a:t>
            </a:r>
            <a:endParaRPr/>
          </a:p>
          <a:p>
            <a:pPr indent="-171450" lvl="0" marL="285750" marR="0" rtl="0" algn="l">
              <a:spcBef>
                <a:spcPts val="0"/>
              </a:spcBef>
              <a:spcAft>
                <a:spcPts val="0"/>
              </a:spcAft>
              <a:buClr>
                <a:schemeClr val="dk1"/>
              </a:buClr>
              <a:buSzPts val="1800"/>
              <a:buFont typeface="Arial"/>
              <a:buNone/>
            </a:pPr>
            <a:r>
              <a:t/>
            </a:r>
            <a:endParaRPr sz="1800">
              <a:solidFill>
                <a:schemeClr val="dk1"/>
              </a:solidFill>
              <a:latin typeface="Open Sans"/>
              <a:ea typeface="Open Sans"/>
              <a:cs typeface="Open Sans"/>
              <a:sym typeface="Open Sans"/>
            </a:endParaRPr>
          </a:p>
          <a:p>
            <a:pPr indent="-285750" lvl="0" marL="285750" marR="0" rtl="0" algn="l">
              <a:spcBef>
                <a:spcPts val="0"/>
              </a:spcBef>
              <a:spcAft>
                <a:spcPts val="0"/>
              </a:spcAft>
              <a:buClr>
                <a:schemeClr val="dk1"/>
              </a:buClr>
              <a:buSzPts val="1800"/>
              <a:buFont typeface="Arial"/>
              <a:buChar char="•"/>
            </a:pPr>
            <a:r>
              <a:rPr lang="en-GB" sz="1800">
                <a:solidFill>
                  <a:schemeClr val="dk1"/>
                </a:solidFill>
                <a:latin typeface="Open Sans"/>
                <a:ea typeface="Open Sans"/>
                <a:cs typeface="Open Sans"/>
                <a:sym typeface="Open Sans"/>
              </a:rPr>
              <a:t>There is no one consensus among the scientific community</a:t>
            </a:r>
            <a:endParaRPr/>
          </a:p>
        </p:txBody>
      </p:sp>
      <p:pic>
        <p:nvPicPr>
          <p:cNvPr id="128" name="Google Shape;128;p4"/>
          <p:cNvPicPr preferRelativeResize="0"/>
          <p:nvPr/>
        </p:nvPicPr>
        <p:blipFill rotWithShape="1">
          <a:blip r:embed="rId4">
            <a:alphaModFix/>
          </a:blip>
          <a:srcRect b="0" l="0" r="0" t="0"/>
          <a:stretch/>
        </p:blipFill>
        <p:spPr>
          <a:xfrm>
            <a:off x="6445135" y="2369489"/>
            <a:ext cx="4676711" cy="3339243"/>
          </a:xfrm>
          <a:prstGeom prst="rect">
            <a:avLst/>
          </a:prstGeom>
          <a:noFill/>
          <a:ln>
            <a:noFill/>
          </a:ln>
        </p:spPr>
      </p:pic>
      <p:sp>
        <p:nvSpPr>
          <p:cNvPr id="129" name="Google Shape;129;p4"/>
          <p:cNvSpPr/>
          <p:nvPr/>
        </p:nvSpPr>
        <p:spPr>
          <a:xfrm>
            <a:off x="6314641" y="935468"/>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10_Slide4.mp3" id="130" name="Google Shape;130;p4"/>
          <p:cNvPicPr preferRelativeResize="0"/>
          <p:nvPr/>
        </p:nvPicPr>
        <p:blipFill rotWithShape="1">
          <a:blip r:embed="rId5">
            <a:alphaModFix/>
          </a:blip>
          <a:srcRect b="0" l="0" r="0" t="0"/>
          <a:stretch/>
        </p:blipFill>
        <p:spPr>
          <a:xfrm>
            <a:off x="6386006" y="1006833"/>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30"/>
                                        </p:tgtEl>
                                        <p:attrNameLst>
                                          <p:attrName>style.visibility</p:attrName>
                                        </p:attrNameLst>
                                      </p:cBhvr>
                                      <p:to>
                                        <p:strVal val="visible"/>
                                      </p:to>
                                    </p:set>
                                    <p:animEffect filter="fade" transition="in">
                                      <p:cBhvr>
                                        <p:cTn dur="5000"/>
                                        <p:tgtEl>
                                          <p:spTgt spid="130"/>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id="136" name="Google Shape;136;p5"/>
          <p:cNvSpPr txBox="1"/>
          <p:nvPr/>
        </p:nvSpPr>
        <p:spPr>
          <a:xfrm>
            <a:off x="663575" y="716881"/>
            <a:ext cx="5617273" cy="1325563"/>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Open Sans"/>
              <a:buNone/>
            </a:pPr>
            <a:r>
              <a:rPr b="0" i="0" lang="en-GB" sz="4400">
                <a:solidFill>
                  <a:schemeClr val="dk1"/>
                </a:solidFill>
                <a:latin typeface="Open Sans"/>
                <a:ea typeface="Open Sans"/>
                <a:cs typeface="Open Sans"/>
                <a:sym typeface="Open Sans"/>
              </a:rPr>
              <a:t>10.1 Climate change management</a:t>
            </a:r>
            <a:endParaRPr/>
          </a:p>
        </p:txBody>
      </p:sp>
      <p:sp>
        <p:nvSpPr>
          <p:cNvPr id="137" name="Google Shape;137;p5"/>
          <p:cNvSpPr txBox="1"/>
          <p:nvPr>
            <p:ph idx="12" type="sldNum"/>
          </p:nvPr>
        </p:nvSpPr>
        <p:spPr>
          <a:xfrm>
            <a:off x="11738529" y="6457571"/>
            <a:ext cx="453471"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t>‹#›</a:t>
            </a:fld>
            <a:endParaRPr/>
          </a:p>
        </p:txBody>
      </p:sp>
      <p:sp>
        <p:nvSpPr>
          <p:cNvPr id="138" name="Google Shape;138;p5"/>
          <p:cNvSpPr txBox="1"/>
          <p:nvPr>
            <p:ph idx="2" type="body"/>
          </p:nvPr>
        </p:nvSpPr>
        <p:spPr>
          <a:xfrm>
            <a:off x="663574" y="2016027"/>
            <a:ext cx="8221345" cy="439247"/>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9CC2E5"/>
              </a:buClr>
              <a:buSzPts val="2000"/>
              <a:buNone/>
            </a:pPr>
            <a:r>
              <a:rPr lang="en-GB"/>
              <a:t>Who monitors global climate science dialogues?</a:t>
            </a:r>
            <a:endParaRPr/>
          </a:p>
        </p:txBody>
      </p:sp>
      <p:sp>
        <p:nvSpPr>
          <p:cNvPr id="139" name="Google Shape;139;p5"/>
          <p:cNvSpPr txBox="1"/>
          <p:nvPr/>
        </p:nvSpPr>
        <p:spPr>
          <a:xfrm>
            <a:off x="480767" y="1699019"/>
            <a:ext cx="5964368" cy="4023360"/>
          </a:xfrm>
          <a:prstGeom prst="rect">
            <a:avLst/>
          </a:prstGeom>
          <a:noFill/>
          <a:ln>
            <a:noFill/>
          </a:ln>
        </p:spPr>
        <p:txBody>
          <a:bodyPr anchorCtr="0" anchor="t" bIns="45700" lIns="91425" spcFirstLastPara="1" rIns="91425" wrap="square" tIns="45700">
            <a:normAutofit/>
          </a:bodyPr>
          <a:lstStyle/>
          <a:p>
            <a:pPr indent="-127000" lvl="0" marL="228600" marR="0" rtl="0" algn="l">
              <a:lnSpc>
                <a:spcPct val="90000"/>
              </a:lnSpc>
              <a:spcBef>
                <a:spcPts val="0"/>
              </a:spcBef>
              <a:spcAft>
                <a:spcPts val="0"/>
              </a:spcAft>
              <a:buClr>
                <a:schemeClr val="dk1"/>
              </a:buClr>
              <a:buSzPts val="1600"/>
              <a:buFont typeface="Arial"/>
              <a:buNone/>
            </a:pPr>
            <a:r>
              <a:t/>
            </a:r>
            <a:endParaRPr sz="1600">
              <a:solidFill>
                <a:schemeClr val="dk1"/>
              </a:solidFill>
              <a:latin typeface="Open Sans"/>
              <a:ea typeface="Open Sans"/>
              <a:cs typeface="Open Sans"/>
              <a:sym typeface="Open Sans"/>
            </a:endParaRPr>
          </a:p>
        </p:txBody>
      </p:sp>
      <p:sp>
        <p:nvSpPr>
          <p:cNvPr id="140" name="Google Shape;140;p5"/>
          <p:cNvSpPr txBox="1"/>
          <p:nvPr/>
        </p:nvSpPr>
        <p:spPr>
          <a:xfrm>
            <a:off x="4305725" y="-134206"/>
            <a:ext cx="5781562" cy="668664"/>
          </a:xfrm>
          <a:prstGeom prst="rect">
            <a:avLst/>
          </a:prstGeom>
          <a:noFill/>
          <a:ln>
            <a:noFill/>
          </a:ln>
        </p:spPr>
        <p:txBody>
          <a:bodyPr anchorCtr="0" anchor="ctr" bIns="45700" lIns="91425" spcFirstLastPara="1" rIns="91425" wrap="square" tIns="45700">
            <a:noAutofit/>
          </a:bodyPr>
          <a:lstStyle/>
          <a:p>
            <a:pPr indent="0" lvl="0" marL="0" marR="0" rtl="0" algn="l">
              <a:lnSpc>
                <a:spcPct val="90000"/>
              </a:lnSpc>
              <a:spcBef>
                <a:spcPts val="0"/>
              </a:spcBef>
              <a:spcAft>
                <a:spcPts val="0"/>
              </a:spcAft>
              <a:buClr>
                <a:srgbClr val="9CC2E5"/>
              </a:buClr>
              <a:buSzPts val="2000"/>
              <a:buFont typeface="Arial"/>
              <a:buNone/>
            </a:pPr>
            <a:r>
              <a:t/>
            </a:r>
            <a:endParaRPr b="1" i="0" sz="2000">
              <a:solidFill>
                <a:srgbClr val="9CC2E5"/>
              </a:solidFill>
              <a:latin typeface="Open Sans SemiBold"/>
              <a:ea typeface="Open Sans SemiBold"/>
              <a:cs typeface="Open Sans SemiBold"/>
              <a:sym typeface="Open Sans SemiBold"/>
            </a:endParaRPr>
          </a:p>
        </p:txBody>
      </p:sp>
      <p:sp>
        <p:nvSpPr>
          <p:cNvPr id="141" name="Google Shape;141;p5"/>
          <p:cNvSpPr txBox="1"/>
          <p:nvPr/>
        </p:nvSpPr>
        <p:spPr>
          <a:xfrm>
            <a:off x="6280848" y="6002322"/>
            <a:ext cx="3609911"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000">
                <a:solidFill>
                  <a:schemeClr val="dk1"/>
                </a:solidFill>
                <a:latin typeface="Open Sans"/>
                <a:ea typeface="Open Sans"/>
                <a:cs typeface="Open Sans"/>
                <a:sym typeface="Open Sans"/>
              </a:rPr>
              <a:t>Source: </a:t>
            </a:r>
            <a:r>
              <a:rPr lang="en-GB" sz="1000">
                <a:solidFill>
                  <a:schemeClr val="dk1"/>
                </a:solidFill>
                <a:latin typeface="Open Sans"/>
                <a:ea typeface="Open Sans"/>
                <a:cs typeface="Open Sans"/>
                <a:sym typeface="Open Sans"/>
              </a:rPr>
              <a:t>IPCC and UNFCCC logo (Public domain freely available for identification under Fair use)</a:t>
            </a:r>
            <a:endParaRPr/>
          </a:p>
        </p:txBody>
      </p:sp>
      <p:sp>
        <p:nvSpPr>
          <p:cNvPr id="142" name="Google Shape;142;p5"/>
          <p:cNvSpPr txBox="1"/>
          <p:nvPr/>
        </p:nvSpPr>
        <p:spPr>
          <a:xfrm>
            <a:off x="663574" y="2455274"/>
            <a:ext cx="4677491" cy="3416320"/>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en-GB" sz="1800">
                <a:solidFill>
                  <a:schemeClr val="dk1"/>
                </a:solidFill>
                <a:latin typeface="Open Sans"/>
                <a:ea typeface="Open Sans"/>
                <a:cs typeface="Open Sans"/>
                <a:sym typeface="Open Sans"/>
              </a:rPr>
              <a:t>Intergovernmental panel on climate change (IPCC)</a:t>
            </a:r>
            <a:endParaRPr/>
          </a:p>
          <a:p>
            <a:pPr indent="-171450" lvl="0" marL="285750" marR="0" rtl="0" algn="l">
              <a:spcBef>
                <a:spcPts val="0"/>
              </a:spcBef>
              <a:spcAft>
                <a:spcPts val="0"/>
              </a:spcAft>
              <a:buClr>
                <a:schemeClr val="dk1"/>
              </a:buClr>
              <a:buSzPts val="1800"/>
              <a:buFont typeface="Arial"/>
              <a:buNone/>
            </a:pPr>
            <a:r>
              <a:t/>
            </a:r>
            <a:endParaRPr sz="1800">
              <a:solidFill>
                <a:schemeClr val="dk1"/>
              </a:solidFill>
              <a:latin typeface="Open Sans"/>
              <a:ea typeface="Open Sans"/>
              <a:cs typeface="Open Sans"/>
              <a:sym typeface="Open Sans"/>
            </a:endParaRPr>
          </a:p>
          <a:p>
            <a:pPr indent="-285750" lvl="0" marL="285750" marR="0" rtl="0" algn="l">
              <a:spcBef>
                <a:spcPts val="0"/>
              </a:spcBef>
              <a:spcAft>
                <a:spcPts val="0"/>
              </a:spcAft>
              <a:buClr>
                <a:schemeClr val="dk1"/>
              </a:buClr>
              <a:buSzPts val="1800"/>
              <a:buFont typeface="Arial"/>
              <a:buChar char="•"/>
            </a:pPr>
            <a:r>
              <a:rPr lang="en-GB" sz="1800">
                <a:solidFill>
                  <a:schemeClr val="dk1"/>
                </a:solidFill>
                <a:latin typeface="Open Sans"/>
                <a:ea typeface="Open Sans"/>
                <a:cs typeface="Open Sans"/>
                <a:sym typeface="Open Sans"/>
              </a:rPr>
              <a:t>IPCC contributes to the United Nations Framework Convention on Climate Change (UNFCCC)</a:t>
            </a:r>
            <a:endParaRPr/>
          </a:p>
          <a:p>
            <a:pPr indent="-171450" lvl="0" marL="285750" marR="0" rtl="0" algn="l">
              <a:spcBef>
                <a:spcPts val="0"/>
              </a:spcBef>
              <a:spcAft>
                <a:spcPts val="0"/>
              </a:spcAft>
              <a:buClr>
                <a:schemeClr val="dk1"/>
              </a:buClr>
              <a:buSzPts val="1800"/>
              <a:buFont typeface="Arial"/>
              <a:buNone/>
            </a:pPr>
            <a:r>
              <a:t/>
            </a:r>
            <a:endParaRPr sz="1800">
              <a:solidFill>
                <a:schemeClr val="dk1"/>
              </a:solidFill>
              <a:latin typeface="Open Sans"/>
              <a:ea typeface="Open Sans"/>
              <a:cs typeface="Open Sans"/>
              <a:sym typeface="Open Sans"/>
            </a:endParaRPr>
          </a:p>
          <a:p>
            <a:pPr indent="-285750" lvl="0" marL="285750" marR="0" rtl="0" algn="l">
              <a:spcBef>
                <a:spcPts val="0"/>
              </a:spcBef>
              <a:spcAft>
                <a:spcPts val="0"/>
              </a:spcAft>
              <a:buClr>
                <a:schemeClr val="dk1"/>
              </a:buClr>
              <a:buSzPts val="1800"/>
              <a:buFont typeface="Arial"/>
              <a:buChar char="•"/>
            </a:pPr>
            <a:r>
              <a:rPr lang="en-GB" sz="1800">
                <a:solidFill>
                  <a:schemeClr val="dk1"/>
                </a:solidFill>
                <a:latin typeface="Open Sans"/>
                <a:ea typeface="Open Sans"/>
                <a:cs typeface="Open Sans"/>
                <a:sym typeface="Open Sans"/>
              </a:rPr>
              <a:t>The 6th assessment report (AR) will be published in late 2021</a:t>
            </a:r>
            <a:endParaRPr/>
          </a:p>
          <a:p>
            <a:pPr indent="-171450" lvl="0" marL="285750" marR="0" rtl="0" algn="l">
              <a:spcBef>
                <a:spcPts val="0"/>
              </a:spcBef>
              <a:spcAft>
                <a:spcPts val="0"/>
              </a:spcAft>
              <a:buClr>
                <a:schemeClr val="dk1"/>
              </a:buClr>
              <a:buSzPts val="1800"/>
              <a:buFont typeface="Arial"/>
              <a:buNone/>
            </a:pPr>
            <a:r>
              <a:t/>
            </a:r>
            <a:endParaRPr sz="1800">
              <a:solidFill>
                <a:schemeClr val="dk1"/>
              </a:solidFill>
              <a:latin typeface="Open Sans"/>
              <a:ea typeface="Open Sans"/>
              <a:cs typeface="Open Sans"/>
              <a:sym typeface="Open Sans"/>
            </a:endParaRPr>
          </a:p>
          <a:p>
            <a:pPr indent="-285750" lvl="0" marL="285750" marR="0" rtl="0" algn="l">
              <a:spcBef>
                <a:spcPts val="0"/>
              </a:spcBef>
              <a:spcAft>
                <a:spcPts val="0"/>
              </a:spcAft>
              <a:buClr>
                <a:schemeClr val="dk1"/>
              </a:buClr>
              <a:buSzPts val="1800"/>
              <a:buFont typeface="Arial"/>
              <a:buChar char="•"/>
            </a:pPr>
            <a:r>
              <a:rPr lang="en-GB" sz="1800">
                <a:solidFill>
                  <a:schemeClr val="dk1"/>
                </a:solidFill>
                <a:latin typeface="Open Sans"/>
                <a:ea typeface="Open Sans"/>
                <a:cs typeface="Open Sans"/>
                <a:sym typeface="Open Sans"/>
              </a:rPr>
              <a:t>ARs are based on inputs from over 2,000 climate scientists</a:t>
            </a:r>
            <a:endParaRPr/>
          </a:p>
        </p:txBody>
      </p:sp>
      <p:pic>
        <p:nvPicPr>
          <p:cNvPr id="143" name="Google Shape;143;p5"/>
          <p:cNvPicPr preferRelativeResize="0"/>
          <p:nvPr/>
        </p:nvPicPr>
        <p:blipFill rotWithShape="1">
          <a:blip r:embed="rId3">
            <a:alphaModFix/>
          </a:blip>
          <a:srcRect b="0" l="0" r="0" t="0"/>
          <a:stretch/>
        </p:blipFill>
        <p:spPr>
          <a:xfrm>
            <a:off x="6334188" y="2707115"/>
            <a:ext cx="3412480" cy="1572080"/>
          </a:xfrm>
          <a:prstGeom prst="rect">
            <a:avLst/>
          </a:prstGeom>
          <a:noFill/>
          <a:ln>
            <a:noFill/>
          </a:ln>
        </p:spPr>
      </p:pic>
      <p:pic>
        <p:nvPicPr>
          <p:cNvPr id="144" name="Google Shape;144;p5"/>
          <p:cNvPicPr preferRelativeResize="0"/>
          <p:nvPr/>
        </p:nvPicPr>
        <p:blipFill rotWithShape="1">
          <a:blip r:embed="rId4">
            <a:alphaModFix/>
          </a:blip>
          <a:srcRect b="0" l="0" r="0" t="0"/>
          <a:stretch/>
        </p:blipFill>
        <p:spPr>
          <a:xfrm>
            <a:off x="6334189" y="4617032"/>
            <a:ext cx="5149050" cy="1150491"/>
          </a:xfrm>
          <a:prstGeom prst="rect">
            <a:avLst/>
          </a:prstGeom>
          <a:noFill/>
          <a:ln>
            <a:noFill/>
          </a:ln>
        </p:spPr>
      </p:pic>
      <p:sp>
        <p:nvSpPr>
          <p:cNvPr id="145" name="Google Shape;145;p5"/>
          <p:cNvSpPr/>
          <p:nvPr/>
        </p:nvSpPr>
        <p:spPr>
          <a:xfrm>
            <a:off x="6314641" y="935468"/>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10_Slide5.mp3" id="146" name="Google Shape;146;p5"/>
          <p:cNvPicPr preferRelativeResize="0"/>
          <p:nvPr/>
        </p:nvPicPr>
        <p:blipFill rotWithShape="1">
          <a:blip r:embed="rId5">
            <a:alphaModFix/>
          </a:blip>
          <a:srcRect b="0" l="0" r="0" t="0"/>
          <a:stretch/>
        </p:blipFill>
        <p:spPr>
          <a:xfrm>
            <a:off x="6383706" y="1004197"/>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46"/>
                                        </p:tgtEl>
                                        <p:attrNameLst>
                                          <p:attrName>style.visibility</p:attrName>
                                        </p:attrNameLst>
                                      </p:cBhvr>
                                      <p:to>
                                        <p:strVal val="visible"/>
                                      </p:to>
                                    </p:set>
                                    <p:animEffect filter="fade" transition="in">
                                      <p:cBhvr>
                                        <p:cTn dur="5000"/>
                                        <p:tgtEl>
                                          <p:spTgt spid="14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6"/>
          <p:cNvSpPr txBox="1"/>
          <p:nvPr/>
        </p:nvSpPr>
        <p:spPr>
          <a:xfrm>
            <a:off x="663575" y="716881"/>
            <a:ext cx="5609903" cy="1325563"/>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Open Sans"/>
              <a:buNone/>
            </a:pPr>
            <a:r>
              <a:rPr b="0" i="0" lang="en-GB" sz="4400">
                <a:solidFill>
                  <a:schemeClr val="dk1"/>
                </a:solidFill>
                <a:latin typeface="Open Sans"/>
                <a:ea typeface="Open Sans"/>
                <a:cs typeface="Open Sans"/>
                <a:sym typeface="Open Sans"/>
              </a:rPr>
              <a:t>10.1 Climate change management</a:t>
            </a:r>
            <a:endParaRPr/>
          </a:p>
        </p:txBody>
      </p:sp>
      <p:sp>
        <p:nvSpPr>
          <p:cNvPr id="153" name="Google Shape;153;p6"/>
          <p:cNvSpPr txBox="1"/>
          <p:nvPr>
            <p:ph idx="12" type="sldNum"/>
          </p:nvPr>
        </p:nvSpPr>
        <p:spPr>
          <a:xfrm>
            <a:off x="11751454" y="6468161"/>
            <a:ext cx="42407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latin typeface="Open Sans"/>
                <a:ea typeface="Open Sans"/>
                <a:cs typeface="Open Sans"/>
                <a:sym typeface="Open Sans"/>
              </a:rPr>
              <a:t>‹#›</a:t>
            </a:fld>
            <a:endParaRPr>
              <a:latin typeface="Open Sans"/>
              <a:ea typeface="Open Sans"/>
              <a:cs typeface="Open Sans"/>
              <a:sym typeface="Open Sans"/>
            </a:endParaRPr>
          </a:p>
        </p:txBody>
      </p:sp>
      <p:sp>
        <p:nvSpPr>
          <p:cNvPr id="154" name="Google Shape;154;p6"/>
          <p:cNvSpPr txBox="1"/>
          <p:nvPr/>
        </p:nvSpPr>
        <p:spPr>
          <a:xfrm>
            <a:off x="480767" y="1699019"/>
            <a:ext cx="5964368" cy="4023360"/>
          </a:xfrm>
          <a:prstGeom prst="rect">
            <a:avLst/>
          </a:prstGeom>
          <a:noFill/>
          <a:ln>
            <a:noFill/>
          </a:ln>
        </p:spPr>
        <p:txBody>
          <a:bodyPr anchorCtr="0" anchor="t" bIns="45700" lIns="91425" spcFirstLastPara="1" rIns="91425" wrap="square" tIns="45700">
            <a:normAutofit/>
          </a:bodyPr>
          <a:lstStyle/>
          <a:p>
            <a:pPr indent="-127000" lvl="0" marL="228600" marR="0" rtl="0" algn="l">
              <a:lnSpc>
                <a:spcPct val="90000"/>
              </a:lnSpc>
              <a:spcBef>
                <a:spcPts val="0"/>
              </a:spcBef>
              <a:spcAft>
                <a:spcPts val="0"/>
              </a:spcAft>
              <a:buClr>
                <a:schemeClr val="dk1"/>
              </a:buClr>
              <a:buSzPts val="1600"/>
              <a:buFont typeface="Arial"/>
              <a:buNone/>
            </a:pPr>
            <a:r>
              <a:t/>
            </a:r>
            <a:endParaRPr sz="1600">
              <a:solidFill>
                <a:schemeClr val="dk1"/>
              </a:solidFill>
              <a:latin typeface="Open Sans"/>
              <a:ea typeface="Open Sans"/>
              <a:cs typeface="Open Sans"/>
              <a:sym typeface="Open Sans"/>
            </a:endParaRPr>
          </a:p>
        </p:txBody>
      </p:sp>
      <p:sp>
        <p:nvSpPr>
          <p:cNvPr id="155" name="Google Shape;155;p6"/>
          <p:cNvSpPr txBox="1"/>
          <p:nvPr/>
        </p:nvSpPr>
        <p:spPr>
          <a:xfrm>
            <a:off x="7103251" y="6147123"/>
            <a:ext cx="4648204" cy="246221"/>
          </a:xfrm>
          <a:prstGeom prst="rect">
            <a:avLst/>
          </a:prstGeom>
          <a:noFill/>
          <a:ln>
            <a:noFill/>
          </a:ln>
        </p:spPr>
        <p:txBody>
          <a:bodyPr anchorCtr="0" anchor="t" bIns="45700" lIns="91425" spcFirstLastPara="1" rIns="91425" wrap="square" tIns="45700">
            <a:spAutoFit/>
          </a:bodyPr>
          <a:lstStyle/>
          <a:p>
            <a:pPr indent="0" lvl="0" marL="0" marR="0" rtl="0" algn="just">
              <a:spcBef>
                <a:spcPts val="0"/>
              </a:spcBef>
              <a:spcAft>
                <a:spcPts val="0"/>
              </a:spcAft>
              <a:buNone/>
            </a:pPr>
            <a:r>
              <a:rPr b="1" lang="en-GB" sz="1000">
                <a:solidFill>
                  <a:schemeClr val="dk1"/>
                </a:solidFill>
                <a:latin typeface="Open Sans"/>
                <a:ea typeface="Open Sans"/>
                <a:cs typeface="Open Sans"/>
                <a:sym typeface="Open Sans"/>
              </a:rPr>
              <a:t>Source: </a:t>
            </a:r>
            <a:r>
              <a:rPr lang="en-GB" sz="1000">
                <a:solidFill>
                  <a:schemeClr val="dk1"/>
                </a:solidFill>
                <a:latin typeface="Open Sans"/>
                <a:ea typeface="Open Sans"/>
                <a:cs typeface="Open Sans"/>
                <a:sym typeface="Open Sans"/>
              </a:rPr>
              <a:t>Authors' interpretation</a:t>
            </a:r>
            <a:endParaRPr/>
          </a:p>
        </p:txBody>
      </p:sp>
      <p:sp>
        <p:nvSpPr>
          <p:cNvPr id="156" name="Google Shape;156;p6"/>
          <p:cNvSpPr txBox="1"/>
          <p:nvPr/>
        </p:nvSpPr>
        <p:spPr>
          <a:xfrm>
            <a:off x="663574" y="2455274"/>
            <a:ext cx="5882561" cy="2308324"/>
          </a:xfrm>
          <a:prstGeom prst="rect">
            <a:avLst/>
          </a:prstGeom>
          <a:noFill/>
          <a:ln>
            <a:noFill/>
          </a:ln>
        </p:spPr>
        <p:txBody>
          <a:bodyPr anchorCtr="0" anchor="t" bIns="45700" lIns="91425" spcFirstLastPara="1" rIns="91425" wrap="square" tIns="45700">
            <a:spAutoFit/>
          </a:bodyPr>
          <a:lstStyle/>
          <a:p>
            <a:pPr indent="-285750" lvl="0" marL="285750" marR="0" rtl="0" algn="l">
              <a:spcBef>
                <a:spcPts val="0"/>
              </a:spcBef>
              <a:spcAft>
                <a:spcPts val="0"/>
              </a:spcAft>
              <a:buClr>
                <a:schemeClr val="dk1"/>
              </a:buClr>
              <a:buSzPts val="1800"/>
              <a:buFont typeface="Arial"/>
              <a:buChar char="•"/>
            </a:pPr>
            <a:r>
              <a:rPr lang="en-GB" sz="1800">
                <a:solidFill>
                  <a:schemeClr val="dk1"/>
                </a:solidFill>
                <a:latin typeface="Open Sans"/>
                <a:ea typeface="Open Sans"/>
                <a:cs typeface="Open Sans"/>
                <a:sym typeface="Open Sans"/>
              </a:rPr>
              <a:t>Responses to climatic change are two-fold:</a:t>
            </a:r>
            <a:endParaRPr sz="1800">
              <a:solidFill>
                <a:schemeClr val="dk1"/>
              </a:solidFill>
              <a:latin typeface="Open Sans"/>
              <a:ea typeface="Open Sans"/>
              <a:cs typeface="Open Sans"/>
              <a:sym typeface="Open Sans"/>
            </a:endParaRPr>
          </a:p>
          <a:p>
            <a:pPr indent="-171450" lvl="0" marL="285750" marR="0" rtl="0" algn="l">
              <a:spcBef>
                <a:spcPts val="0"/>
              </a:spcBef>
              <a:spcAft>
                <a:spcPts val="0"/>
              </a:spcAft>
              <a:buClr>
                <a:schemeClr val="dk1"/>
              </a:buClr>
              <a:buSzPts val="1800"/>
              <a:buFont typeface="Arial"/>
              <a:buNone/>
            </a:pPr>
            <a:r>
              <a:t/>
            </a:r>
            <a:endParaRPr sz="1800">
              <a:solidFill>
                <a:schemeClr val="dk1"/>
              </a:solidFill>
              <a:latin typeface="Open Sans"/>
              <a:ea typeface="Open Sans"/>
              <a:cs typeface="Open Sans"/>
              <a:sym typeface="Open Sans"/>
            </a:endParaRPr>
          </a:p>
          <a:p>
            <a:pPr indent="-285750" lvl="0" marL="285750" marR="0" rtl="0" algn="l">
              <a:spcBef>
                <a:spcPts val="0"/>
              </a:spcBef>
              <a:spcAft>
                <a:spcPts val="0"/>
              </a:spcAft>
              <a:buClr>
                <a:schemeClr val="dk1"/>
              </a:buClr>
              <a:buSzPts val="1800"/>
              <a:buFont typeface="Arial"/>
              <a:buChar char="•"/>
            </a:pPr>
            <a:r>
              <a:rPr b="1" lang="en-GB" sz="1800">
                <a:solidFill>
                  <a:schemeClr val="dk1"/>
                </a:solidFill>
                <a:latin typeface="Open Sans"/>
                <a:ea typeface="Open Sans"/>
                <a:cs typeface="Open Sans"/>
                <a:sym typeface="Open Sans"/>
              </a:rPr>
              <a:t>Mitigation: </a:t>
            </a:r>
            <a:r>
              <a:rPr lang="en-GB" sz="1800">
                <a:solidFill>
                  <a:schemeClr val="dk1"/>
                </a:solidFill>
                <a:latin typeface="Open Sans"/>
                <a:ea typeface="Open Sans"/>
                <a:cs typeface="Open Sans"/>
                <a:sym typeface="Open Sans"/>
              </a:rPr>
              <a:t>Reducing emissions of and stabilizing the levels of heat-trapping greenhouse gases in the atmosphere (explored in lecture 9)</a:t>
            </a:r>
            <a:endParaRPr/>
          </a:p>
          <a:p>
            <a:pPr indent="-171450" lvl="0" marL="285750" marR="0" rtl="0" algn="l">
              <a:spcBef>
                <a:spcPts val="0"/>
              </a:spcBef>
              <a:spcAft>
                <a:spcPts val="0"/>
              </a:spcAft>
              <a:buClr>
                <a:schemeClr val="dk1"/>
              </a:buClr>
              <a:buSzPts val="1800"/>
              <a:buFont typeface="Arial"/>
              <a:buNone/>
            </a:pPr>
            <a:r>
              <a:t/>
            </a:r>
            <a:endParaRPr b="1" sz="1800">
              <a:solidFill>
                <a:schemeClr val="dk1"/>
              </a:solidFill>
              <a:latin typeface="Open Sans"/>
              <a:ea typeface="Open Sans"/>
              <a:cs typeface="Open Sans"/>
              <a:sym typeface="Open Sans"/>
            </a:endParaRPr>
          </a:p>
          <a:p>
            <a:pPr indent="-285750" lvl="0" marL="285750" marR="0" rtl="0" algn="l">
              <a:spcBef>
                <a:spcPts val="0"/>
              </a:spcBef>
              <a:spcAft>
                <a:spcPts val="0"/>
              </a:spcAft>
              <a:buClr>
                <a:schemeClr val="dk1"/>
              </a:buClr>
              <a:buSzPts val="1800"/>
              <a:buFont typeface="Arial"/>
              <a:buChar char="•"/>
            </a:pPr>
            <a:r>
              <a:rPr b="1" lang="en-GB" sz="1800">
                <a:solidFill>
                  <a:schemeClr val="dk1"/>
                </a:solidFill>
                <a:latin typeface="Open Sans"/>
                <a:ea typeface="Open Sans"/>
                <a:cs typeface="Open Sans"/>
                <a:sym typeface="Open Sans"/>
              </a:rPr>
              <a:t>Adaptation: </a:t>
            </a:r>
            <a:r>
              <a:rPr lang="en-GB" sz="1800">
                <a:solidFill>
                  <a:schemeClr val="dk1"/>
                </a:solidFill>
                <a:latin typeface="Open Sans"/>
                <a:ea typeface="Open Sans"/>
                <a:cs typeface="Open Sans"/>
                <a:sym typeface="Open Sans"/>
              </a:rPr>
              <a:t>Adapting to the climate change already in the pipeline </a:t>
            </a:r>
            <a:endParaRPr/>
          </a:p>
        </p:txBody>
      </p:sp>
      <p:grpSp>
        <p:nvGrpSpPr>
          <p:cNvPr id="157" name="Google Shape;157;p6"/>
          <p:cNvGrpSpPr/>
          <p:nvPr/>
        </p:nvGrpSpPr>
        <p:grpSpPr>
          <a:xfrm>
            <a:off x="7437284" y="2567936"/>
            <a:ext cx="3705073" cy="3053695"/>
            <a:chOff x="7437284" y="2709435"/>
            <a:chExt cx="3705073" cy="3053695"/>
          </a:xfrm>
        </p:grpSpPr>
        <p:grpSp>
          <p:nvGrpSpPr>
            <p:cNvPr id="158" name="Google Shape;158;p6"/>
            <p:cNvGrpSpPr/>
            <p:nvPr/>
          </p:nvGrpSpPr>
          <p:grpSpPr>
            <a:xfrm>
              <a:off x="7437284" y="2709435"/>
              <a:ext cx="3705073" cy="3053695"/>
              <a:chOff x="7437284" y="2709435"/>
              <a:chExt cx="3705073" cy="3053695"/>
            </a:xfrm>
          </p:grpSpPr>
          <p:sp>
            <p:nvSpPr>
              <p:cNvPr id="159" name="Google Shape;159;p6"/>
              <p:cNvSpPr/>
              <p:nvPr/>
            </p:nvSpPr>
            <p:spPr>
              <a:xfrm>
                <a:off x="8008568" y="2709435"/>
                <a:ext cx="2500975" cy="301432"/>
              </a:xfrm>
              <a:prstGeom prst="roundRect">
                <a:avLst>
                  <a:gd fmla="val 16667" name="adj"/>
                </a:avLst>
              </a:prstGeom>
              <a:solidFill>
                <a:schemeClr val="accent4"/>
              </a:solidFill>
              <a:ln cap="flat" cmpd="sng" w="12700">
                <a:solidFill>
                  <a:srgbClr val="BA8C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200">
                    <a:solidFill>
                      <a:schemeClr val="dk1"/>
                    </a:solidFill>
                    <a:latin typeface="Open Sans"/>
                    <a:ea typeface="Open Sans"/>
                    <a:cs typeface="Open Sans"/>
                    <a:sym typeface="Open Sans"/>
                  </a:rPr>
                  <a:t>Greenhouse gas concentrations</a:t>
                </a:r>
                <a:endParaRPr/>
              </a:p>
            </p:txBody>
          </p:sp>
          <p:sp>
            <p:nvSpPr>
              <p:cNvPr id="160" name="Google Shape;160;p6"/>
              <p:cNvSpPr/>
              <p:nvPr/>
            </p:nvSpPr>
            <p:spPr>
              <a:xfrm>
                <a:off x="8556602" y="3498409"/>
                <a:ext cx="1404907" cy="347732"/>
              </a:xfrm>
              <a:prstGeom prst="roundRect">
                <a:avLst>
                  <a:gd fmla="val 16667" name="adj"/>
                </a:avLst>
              </a:prstGeom>
              <a:solidFill>
                <a:schemeClr val="accent4"/>
              </a:solidFill>
              <a:ln cap="flat" cmpd="sng" w="12700">
                <a:solidFill>
                  <a:srgbClr val="BA8C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200">
                    <a:solidFill>
                      <a:schemeClr val="dk1"/>
                    </a:solidFill>
                    <a:latin typeface="Open Sans"/>
                    <a:ea typeface="Open Sans"/>
                    <a:cs typeface="Open Sans"/>
                    <a:sym typeface="Open Sans"/>
                  </a:rPr>
                  <a:t>Climate change</a:t>
                </a:r>
                <a:endParaRPr/>
              </a:p>
            </p:txBody>
          </p:sp>
          <p:sp>
            <p:nvSpPr>
              <p:cNvPr id="161" name="Google Shape;161;p6"/>
              <p:cNvSpPr/>
              <p:nvPr/>
            </p:nvSpPr>
            <p:spPr>
              <a:xfrm>
                <a:off x="8841216" y="4333684"/>
                <a:ext cx="847788" cy="301837"/>
              </a:xfrm>
              <a:prstGeom prst="roundRect">
                <a:avLst>
                  <a:gd fmla="val 16667" name="adj"/>
                </a:avLst>
              </a:prstGeom>
              <a:solidFill>
                <a:schemeClr val="accent4"/>
              </a:solidFill>
              <a:ln cap="flat" cmpd="sng" w="12700">
                <a:solidFill>
                  <a:srgbClr val="BA8C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200">
                    <a:solidFill>
                      <a:schemeClr val="dk1"/>
                    </a:solidFill>
                    <a:latin typeface="Open Sans"/>
                    <a:ea typeface="Open Sans"/>
                    <a:cs typeface="Open Sans"/>
                    <a:sym typeface="Open Sans"/>
                  </a:rPr>
                  <a:t>Impacts</a:t>
                </a:r>
                <a:endParaRPr sz="1600">
                  <a:solidFill>
                    <a:schemeClr val="dk1"/>
                  </a:solidFill>
                  <a:latin typeface="Open Sans"/>
                  <a:ea typeface="Open Sans"/>
                  <a:cs typeface="Open Sans"/>
                  <a:sym typeface="Open Sans"/>
                </a:endParaRPr>
              </a:p>
            </p:txBody>
          </p:sp>
          <p:sp>
            <p:nvSpPr>
              <p:cNvPr id="162" name="Google Shape;162;p6"/>
              <p:cNvSpPr/>
              <p:nvPr/>
            </p:nvSpPr>
            <p:spPr>
              <a:xfrm>
                <a:off x="8774603" y="5077595"/>
                <a:ext cx="993124" cy="265106"/>
              </a:xfrm>
              <a:prstGeom prst="roundRect">
                <a:avLst>
                  <a:gd fmla="val 16667" name="adj"/>
                </a:avLst>
              </a:prstGeom>
              <a:solidFill>
                <a:schemeClr val="accent4"/>
              </a:solidFill>
              <a:ln cap="flat" cmpd="sng" w="12700">
                <a:solidFill>
                  <a:srgbClr val="BA8C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200">
                    <a:solidFill>
                      <a:schemeClr val="dk1"/>
                    </a:solidFill>
                    <a:latin typeface="Open Sans"/>
                    <a:ea typeface="Open Sans"/>
                    <a:cs typeface="Open Sans"/>
                    <a:sym typeface="Open Sans"/>
                  </a:rPr>
                  <a:t>Responses</a:t>
                </a:r>
                <a:endParaRPr/>
              </a:p>
            </p:txBody>
          </p:sp>
          <p:sp>
            <p:nvSpPr>
              <p:cNvPr id="163" name="Google Shape;163;p6"/>
              <p:cNvSpPr/>
              <p:nvPr/>
            </p:nvSpPr>
            <p:spPr>
              <a:xfrm>
                <a:off x="7437284" y="5498024"/>
                <a:ext cx="993124" cy="265106"/>
              </a:xfrm>
              <a:prstGeom prst="roundRect">
                <a:avLst>
                  <a:gd fmla="val 16667" name="adj"/>
                </a:avLst>
              </a:prstGeom>
              <a:solidFill>
                <a:schemeClr val="accent4"/>
              </a:solidFill>
              <a:ln cap="flat" cmpd="sng" w="12700">
                <a:solidFill>
                  <a:srgbClr val="BA8C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200">
                    <a:solidFill>
                      <a:schemeClr val="dk1"/>
                    </a:solidFill>
                    <a:latin typeface="Open Sans"/>
                    <a:ea typeface="Open Sans"/>
                    <a:cs typeface="Open Sans"/>
                    <a:sym typeface="Open Sans"/>
                  </a:rPr>
                  <a:t>Mitigation</a:t>
                </a:r>
                <a:endParaRPr/>
              </a:p>
            </p:txBody>
          </p:sp>
          <p:sp>
            <p:nvSpPr>
              <p:cNvPr id="164" name="Google Shape;164;p6"/>
              <p:cNvSpPr/>
              <p:nvPr/>
            </p:nvSpPr>
            <p:spPr>
              <a:xfrm>
                <a:off x="10149233" y="5498024"/>
                <a:ext cx="993124" cy="265106"/>
              </a:xfrm>
              <a:prstGeom prst="roundRect">
                <a:avLst>
                  <a:gd fmla="val 16667" name="adj"/>
                </a:avLst>
              </a:prstGeom>
              <a:solidFill>
                <a:schemeClr val="accent4"/>
              </a:solidFill>
              <a:ln cap="flat" cmpd="sng" w="12700">
                <a:solidFill>
                  <a:srgbClr val="BA8C00"/>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rPr lang="en-GB" sz="1200">
                    <a:solidFill>
                      <a:schemeClr val="dk1"/>
                    </a:solidFill>
                    <a:latin typeface="Open Sans"/>
                    <a:ea typeface="Open Sans"/>
                    <a:cs typeface="Open Sans"/>
                    <a:sym typeface="Open Sans"/>
                  </a:rPr>
                  <a:t>Adaptation</a:t>
                </a:r>
                <a:endParaRPr/>
              </a:p>
            </p:txBody>
          </p:sp>
          <p:cxnSp>
            <p:nvCxnSpPr>
              <p:cNvPr id="165" name="Google Shape;165;p6"/>
              <p:cNvCxnSpPr>
                <a:stCxn id="162" idx="2"/>
                <a:endCxn id="163" idx="3"/>
              </p:cNvCxnSpPr>
              <p:nvPr/>
            </p:nvCxnSpPr>
            <p:spPr>
              <a:xfrm rot="5400000">
                <a:off x="8706715" y="5066251"/>
                <a:ext cx="288000" cy="840900"/>
              </a:xfrm>
              <a:prstGeom prst="bentConnector2">
                <a:avLst/>
              </a:prstGeom>
              <a:noFill/>
              <a:ln cap="flat" cmpd="sng" w="28575">
                <a:solidFill>
                  <a:schemeClr val="accent1"/>
                </a:solidFill>
                <a:prstDash val="solid"/>
                <a:miter lim="800000"/>
                <a:headEnd len="sm" w="sm" type="none"/>
                <a:tailEnd len="med" w="med" type="triangle"/>
              </a:ln>
            </p:spPr>
          </p:cxnSp>
          <p:cxnSp>
            <p:nvCxnSpPr>
              <p:cNvPr id="166" name="Google Shape;166;p6"/>
              <p:cNvCxnSpPr>
                <a:stCxn id="162" idx="2"/>
                <a:endCxn id="164" idx="1"/>
              </p:cNvCxnSpPr>
              <p:nvPr/>
            </p:nvCxnSpPr>
            <p:spPr>
              <a:xfrm flipH="1" rot="-5400000">
                <a:off x="9566215" y="5047651"/>
                <a:ext cx="288000" cy="878100"/>
              </a:xfrm>
              <a:prstGeom prst="bentConnector2">
                <a:avLst/>
              </a:prstGeom>
              <a:noFill/>
              <a:ln cap="flat" cmpd="sng" w="28575">
                <a:solidFill>
                  <a:schemeClr val="accent1"/>
                </a:solidFill>
                <a:prstDash val="solid"/>
                <a:miter lim="800000"/>
                <a:headEnd len="sm" w="sm" type="none"/>
                <a:tailEnd len="med" w="med" type="triangle"/>
              </a:ln>
            </p:spPr>
          </p:cxnSp>
          <p:cxnSp>
            <p:nvCxnSpPr>
              <p:cNvPr id="167" name="Google Shape;167;p6"/>
              <p:cNvCxnSpPr>
                <a:stCxn id="164" idx="0"/>
                <a:endCxn id="161" idx="3"/>
              </p:cNvCxnSpPr>
              <p:nvPr/>
            </p:nvCxnSpPr>
            <p:spPr>
              <a:xfrm flipH="1" rot="5400000">
                <a:off x="9660745" y="4512974"/>
                <a:ext cx="1013400" cy="956700"/>
              </a:xfrm>
              <a:prstGeom prst="bentConnector2">
                <a:avLst/>
              </a:prstGeom>
              <a:noFill/>
              <a:ln cap="flat" cmpd="sng" w="28575">
                <a:solidFill>
                  <a:schemeClr val="accent1"/>
                </a:solidFill>
                <a:prstDash val="solid"/>
                <a:miter lim="800000"/>
                <a:headEnd len="sm" w="sm" type="none"/>
                <a:tailEnd len="med" w="med" type="triangle"/>
              </a:ln>
            </p:spPr>
          </p:cxnSp>
          <p:cxnSp>
            <p:nvCxnSpPr>
              <p:cNvPr id="168" name="Google Shape;168;p6"/>
              <p:cNvCxnSpPr>
                <a:stCxn id="159" idx="2"/>
                <a:endCxn id="160" idx="0"/>
              </p:cNvCxnSpPr>
              <p:nvPr/>
            </p:nvCxnSpPr>
            <p:spPr>
              <a:xfrm>
                <a:off x="9259056" y="3010867"/>
                <a:ext cx="0" cy="487500"/>
              </a:xfrm>
              <a:prstGeom prst="straightConnector1">
                <a:avLst/>
              </a:prstGeom>
              <a:noFill/>
              <a:ln cap="flat" cmpd="sng" w="28575">
                <a:solidFill>
                  <a:schemeClr val="accent1"/>
                </a:solidFill>
                <a:prstDash val="solid"/>
                <a:miter lim="800000"/>
                <a:headEnd len="sm" w="sm" type="none"/>
                <a:tailEnd len="med" w="med" type="triangle"/>
              </a:ln>
            </p:spPr>
          </p:cxnSp>
          <p:cxnSp>
            <p:nvCxnSpPr>
              <p:cNvPr id="169" name="Google Shape;169;p6"/>
              <p:cNvCxnSpPr>
                <a:stCxn id="160" idx="2"/>
                <a:endCxn id="161" idx="0"/>
              </p:cNvCxnSpPr>
              <p:nvPr/>
            </p:nvCxnSpPr>
            <p:spPr>
              <a:xfrm>
                <a:off x="9259056" y="3846141"/>
                <a:ext cx="6000" cy="487500"/>
              </a:xfrm>
              <a:prstGeom prst="straightConnector1">
                <a:avLst/>
              </a:prstGeom>
              <a:noFill/>
              <a:ln cap="flat" cmpd="sng" w="28575">
                <a:solidFill>
                  <a:schemeClr val="accent1"/>
                </a:solidFill>
                <a:prstDash val="solid"/>
                <a:miter lim="800000"/>
                <a:headEnd len="sm" w="sm" type="none"/>
                <a:tailEnd len="med" w="med" type="triangle"/>
              </a:ln>
            </p:spPr>
          </p:cxnSp>
          <p:cxnSp>
            <p:nvCxnSpPr>
              <p:cNvPr id="170" name="Google Shape;170;p6"/>
              <p:cNvCxnSpPr>
                <a:stCxn id="161" idx="2"/>
                <a:endCxn id="162" idx="0"/>
              </p:cNvCxnSpPr>
              <p:nvPr/>
            </p:nvCxnSpPr>
            <p:spPr>
              <a:xfrm>
                <a:off x="9265110" y="4635521"/>
                <a:ext cx="6000" cy="442200"/>
              </a:xfrm>
              <a:prstGeom prst="straightConnector1">
                <a:avLst/>
              </a:prstGeom>
              <a:noFill/>
              <a:ln cap="flat" cmpd="sng" w="28575">
                <a:solidFill>
                  <a:schemeClr val="accent1"/>
                </a:solidFill>
                <a:prstDash val="solid"/>
                <a:miter lim="800000"/>
                <a:headEnd len="sm" w="sm" type="none"/>
                <a:tailEnd len="med" w="med" type="triangle"/>
              </a:ln>
            </p:spPr>
          </p:cxnSp>
        </p:grpSp>
        <p:cxnSp>
          <p:nvCxnSpPr>
            <p:cNvPr id="171" name="Google Shape;171;p6"/>
            <p:cNvCxnSpPr/>
            <p:nvPr/>
          </p:nvCxnSpPr>
          <p:spPr>
            <a:xfrm flipH="1" rot="10800000">
              <a:off x="7437284" y="2860151"/>
              <a:ext cx="571284" cy="2770426"/>
            </a:xfrm>
            <a:prstGeom prst="bentConnector3">
              <a:avLst>
                <a:gd fmla="val -40015" name="adj1"/>
              </a:avLst>
            </a:prstGeom>
            <a:noFill/>
            <a:ln cap="flat" cmpd="sng" w="28575">
              <a:solidFill>
                <a:schemeClr val="accent1"/>
              </a:solidFill>
              <a:prstDash val="solid"/>
              <a:miter lim="800000"/>
              <a:headEnd len="sm" w="sm" type="none"/>
              <a:tailEnd len="med" w="med" type="triangle"/>
            </a:ln>
          </p:spPr>
        </p:cxnSp>
      </p:grpSp>
      <p:sp>
        <p:nvSpPr>
          <p:cNvPr id="172" name="Google Shape;172;p6"/>
          <p:cNvSpPr txBox="1"/>
          <p:nvPr>
            <p:ph idx="2" type="body"/>
          </p:nvPr>
        </p:nvSpPr>
        <p:spPr>
          <a:xfrm>
            <a:off x="663574" y="2016027"/>
            <a:ext cx="8221345" cy="439247"/>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9CC2E5"/>
              </a:buClr>
              <a:buSzPts val="2000"/>
              <a:buNone/>
            </a:pPr>
            <a:r>
              <a:rPr lang="en-GB"/>
              <a:t>Policy responses to combat climate change</a:t>
            </a:r>
            <a:endParaRPr/>
          </a:p>
        </p:txBody>
      </p:sp>
      <p:sp>
        <p:nvSpPr>
          <p:cNvPr id="173" name="Google Shape;173;p6"/>
          <p:cNvSpPr/>
          <p:nvPr/>
        </p:nvSpPr>
        <p:spPr>
          <a:xfrm>
            <a:off x="6314641" y="935468"/>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10_Slide6.mp3" id="174" name="Google Shape;174;p6"/>
          <p:cNvPicPr preferRelativeResize="0"/>
          <p:nvPr/>
        </p:nvPicPr>
        <p:blipFill rotWithShape="1">
          <a:blip r:embed="rId3">
            <a:alphaModFix/>
          </a:blip>
          <a:srcRect b="0" l="0" r="0" t="0"/>
          <a:stretch/>
        </p:blipFill>
        <p:spPr>
          <a:xfrm>
            <a:off x="6386006" y="1006833"/>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74"/>
                                        </p:tgtEl>
                                        <p:attrNameLst>
                                          <p:attrName>style.visibility</p:attrName>
                                        </p:attrNameLst>
                                      </p:cBhvr>
                                      <p:to>
                                        <p:strVal val="visible"/>
                                      </p:to>
                                    </p:set>
                                    <p:animEffect filter="fade" transition="in">
                                      <p:cBhvr>
                                        <p:cTn dur="5000"/>
                                        <p:tgtEl>
                                          <p:spTgt spid="174"/>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9" name="Shape 179"/>
        <p:cNvGrpSpPr/>
        <p:nvPr/>
      </p:nvGrpSpPr>
      <p:grpSpPr>
        <a:xfrm>
          <a:off x="0" y="0"/>
          <a:ext cx="0" cy="0"/>
          <a:chOff x="0" y="0"/>
          <a:chExt cx="0" cy="0"/>
        </a:xfrm>
      </p:grpSpPr>
      <p:sp>
        <p:nvSpPr>
          <p:cNvPr id="180" name="Google Shape;180;p7"/>
          <p:cNvSpPr txBox="1"/>
          <p:nvPr/>
        </p:nvSpPr>
        <p:spPr>
          <a:xfrm>
            <a:off x="663576" y="716881"/>
            <a:ext cx="5781560" cy="1325563"/>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Open Sans"/>
              <a:buNone/>
            </a:pPr>
            <a:r>
              <a:rPr b="0" i="0" lang="en-GB" sz="4400">
                <a:solidFill>
                  <a:schemeClr val="dk1"/>
                </a:solidFill>
                <a:latin typeface="Open Sans"/>
                <a:ea typeface="Open Sans"/>
                <a:cs typeface="Open Sans"/>
                <a:sym typeface="Open Sans"/>
              </a:rPr>
              <a:t>10.1 Climate change management</a:t>
            </a:r>
            <a:endParaRPr/>
          </a:p>
        </p:txBody>
      </p:sp>
      <p:sp>
        <p:nvSpPr>
          <p:cNvPr id="181" name="Google Shape;181;p7"/>
          <p:cNvSpPr txBox="1"/>
          <p:nvPr>
            <p:ph idx="12" type="sldNum"/>
          </p:nvPr>
        </p:nvSpPr>
        <p:spPr>
          <a:xfrm>
            <a:off x="11751454" y="6468161"/>
            <a:ext cx="42407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latin typeface="Open Sans"/>
                <a:ea typeface="Open Sans"/>
                <a:cs typeface="Open Sans"/>
                <a:sym typeface="Open Sans"/>
              </a:rPr>
              <a:t>‹#›</a:t>
            </a:fld>
            <a:endParaRPr>
              <a:latin typeface="Open Sans"/>
              <a:ea typeface="Open Sans"/>
              <a:cs typeface="Open Sans"/>
              <a:sym typeface="Open Sans"/>
            </a:endParaRPr>
          </a:p>
        </p:txBody>
      </p:sp>
      <p:sp>
        <p:nvSpPr>
          <p:cNvPr id="182" name="Google Shape;182;p7"/>
          <p:cNvSpPr txBox="1"/>
          <p:nvPr/>
        </p:nvSpPr>
        <p:spPr>
          <a:xfrm>
            <a:off x="480767" y="1699019"/>
            <a:ext cx="5964368" cy="4023360"/>
          </a:xfrm>
          <a:prstGeom prst="rect">
            <a:avLst/>
          </a:prstGeom>
          <a:noFill/>
          <a:ln>
            <a:noFill/>
          </a:ln>
        </p:spPr>
        <p:txBody>
          <a:bodyPr anchorCtr="0" anchor="t" bIns="45700" lIns="91425" spcFirstLastPara="1" rIns="91425" wrap="square" tIns="45700">
            <a:normAutofit/>
          </a:bodyPr>
          <a:lstStyle/>
          <a:p>
            <a:pPr indent="-127000" lvl="0" marL="228600" marR="0" rtl="0" algn="l">
              <a:lnSpc>
                <a:spcPct val="90000"/>
              </a:lnSpc>
              <a:spcBef>
                <a:spcPts val="0"/>
              </a:spcBef>
              <a:spcAft>
                <a:spcPts val="0"/>
              </a:spcAft>
              <a:buClr>
                <a:schemeClr val="dk1"/>
              </a:buClr>
              <a:buSzPts val="1600"/>
              <a:buFont typeface="Arial"/>
              <a:buNone/>
            </a:pPr>
            <a:r>
              <a:t/>
            </a:r>
            <a:endParaRPr sz="1600">
              <a:solidFill>
                <a:schemeClr val="dk1"/>
              </a:solidFill>
              <a:latin typeface="Open Sans"/>
              <a:ea typeface="Open Sans"/>
              <a:cs typeface="Open Sans"/>
              <a:sym typeface="Open Sans"/>
            </a:endParaRPr>
          </a:p>
        </p:txBody>
      </p:sp>
      <p:sp>
        <p:nvSpPr>
          <p:cNvPr id="183" name="Google Shape;183;p7"/>
          <p:cNvSpPr txBox="1"/>
          <p:nvPr>
            <p:ph idx="2" type="body"/>
          </p:nvPr>
        </p:nvSpPr>
        <p:spPr>
          <a:xfrm>
            <a:off x="663574" y="2016027"/>
            <a:ext cx="8221345" cy="439247"/>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9CC2E5"/>
              </a:buClr>
              <a:buSzPts val="2000"/>
              <a:buNone/>
            </a:pPr>
            <a:r>
              <a:rPr lang="en-GB"/>
              <a:t>Policy responses to combat climate change</a:t>
            </a:r>
            <a:endParaRPr/>
          </a:p>
        </p:txBody>
      </p:sp>
      <p:graphicFrame>
        <p:nvGraphicFramePr>
          <p:cNvPr id="184" name="Google Shape;184;p7"/>
          <p:cNvGraphicFramePr/>
          <p:nvPr/>
        </p:nvGraphicFramePr>
        <p:xfrm>
          <a:off x="822829" y="2455274"/>
          <a:ext cx="3000000" cy="3000000"/>
        </p:xfrm>
        <a:graphic>
          <a:graphicData uri="http://schemas.openxmlformats.org/drawingml/2006/table">
            <a:tbl>
              <a:tblPr bandRow="1" firstRow="1">
                <a:noFill/>
                <a:tableStyleId>{331D5028-4CF8-458C-A43C-0C2C83B320E0}</a:tableStyleId>
              </a:tblPr>
              <a:tblGrid>
                <a:gridCol w="5238625"/>
                <a:gridCol w="5238625"/>
              </a:tblGrid>
              <a:tr h="438400">
                <a:tc>
                  <a:txBody>
                    <a:bodyPr/>
                    <a:lstStyle/>
                    <a:p>
                      <a:pPr indent="0" lvl="0" marL="0" marR="0" rtl="0" algn="ctr">
                        <a:spcBef>
                          <a:spcPts val="0"/>
                        </a:spcBef>
                        <a:spcAft>
                          <a:spcPts val="0"/>
                        </a:spcAft>
                        <a:buNone/>
                      </a:pPr>
                      <a:r>
                        <a:rPr lang="en-GB" sz="1800" u="none" cap="none" strike="noStrike"/>
                        <a:t>Mitigation</a:t>
                      </a:r>
                      <a:endParaRPr/>
                    </a:p>
                  </a:txBody>
                  <a:tcPr marT="45725" marB="45725" marR="91450" marL="91450"/>
                </a:tc>
                <a:tc>
                  <a:txBody>
                    <a:bodyPr/>
                    <a:lstStyle/>
                    <a:p>
                      <a:pPr indent="0" lvl="0" marL="0" marR="0" rtl="0" algn="ctr">
                        <a:spcBef>
                          <a:spcPts val="0"/>
                        </a:spcBef>
                        <a:spcAft>
                          <a:spcPts val="0"/>
                        </a:spcAft>
                        <a:buNone/>
                      </a:pPr>
                      <a:r>
                        <a:rPr lang="en-GB" sz="1800" u="none" cap="none" strike="noStrike"/>
                        <a:t>Adaptation</a:t>
                      </a:r>
                      <a:endParaRPr/>
                    </a:p>
                  </a:txBody>
                  <a:tcPr marT="45725" marB="45725" marR="91450" marL="91450"/>
                </a:tc>
              </a:tr>
              <a:tr h="3353100">
                <a:tc>
                  <a:txBody>
                    <a:bodyPr/>
                    <a:lstStyle/>
                    <a:p>
                      <a:pPr indent="-285750" lvl="0" marL="285750" marR="0" rtl="0" algn="l">
                        <a:spcBef>
                          <a:spcPts val="0"/>
                        </a:spcBef>
                        <a:spcAft>
                          <a:spcPts val="0"/>
                        </a:spcAft>
                        <a:buClr>
                          <a:schemeClr val="dk1"/>
                        </a:buClr>
                        <a:buSzPts val="1800"/>
                        <a:buFont typeface="Arial"/>
                        <a:buChar char="•"/>
                      </a:pPr>
                      <a:r>
                        <a:rPr b="0" i="0" lang="en-GB" sz="1800" u="none" cap="none" strike="noStrike">
                          <a:solidFill>
                            <a:schemeClr val="dk1"/>
                          </a:solidFill>
                          <a:latin typeface="Open Sans"/>
                          <a:ea typeface="Open Sans"/>
                          <a:cs typeface="Open Sans"/>
                          <a:sym typeface="Open Sans"/>
                        </a:rPr>
                        <a:t>Practice Energy efficiency</a:t>
                      </a:r>
                      <a:endParaRPr/>
                    </a:p>
                    <a:p>
                      <a:pPr indent="-285750" lvl="0" marL="285750" marR="0" rtl="0" algn="l">
                        <a:spcBef>
                          <a:spcPts val="0"/>
                        </a:spcBef>
                        <a:spcAft>
                          <a:spcPts val="0"/>
                        </a:spcAft>
                        <a:buClr>
                          <a:schemeClr val="dk1"/>
                        </a:buClr>
                        <a:buSzPts val="1800"/>
                        <a:buFont typeface="Arial"/>
                        <a:buChar char="•"/>
                      </a:pPr>
                      <a:r>
                        <a:rPr b="0" i="0" lang="en-GB" sz="1800" u="none" cap="none" strike="noStrike">
                          <a:solidFill>
                            <a:schemeClr val="dk1"/>
                          </a:solidFill>
                          <a:latin typeface="Open Sans"/>
                          <a:ea typeface="Open Sans"/>
                          <a:cs typeface="Open Sans"/>
                          <a:sym typeface="Open Sans"/>
                        </a:rPr>
                        <a:t>Greater use of renewable energy</a:t>
                      </a:r>
                      <a:endParaRPr/>
                    </a:p>
                    <a:p>
                      <a:pPr indent="-285750" lvl="0" marL="285750" marR="0" rtl="0" algn="l">
                        <a:spcBef>
                          <a:spcPts val="0"/>
                        </a:spcBef>
                        <a:spcAft>
                          <a:spcPts val="0"/>
                        </a:spcAft>
                        <a:buClr>
                          <a:schemeClr val="dk1"/>
                        </a:buClr>
                        <a:buSzPts val="1800"/>
                        <a:buFont typeface="Arial"/>
                        <a:buChar char="•"/>
                      </a:pPr>
                      <a:r>
                        <a:rPr b="0" i="0" lang="en-GB" sz="1800" u="none" cap="none" strike="noStrike">
                          <a:solidFill>
                            <a:schemeClr val="dk1"/>
                          </a:solidFill>
                          <a:latin typeface="Open Sans"/>
                          <a:ea typeface="Open Sans"/>
                          <a:cs typeface="Open Sans"/>
                          <a:sym typeface="Open Sans"/>
                        </a:rPr>
                        <a:t>Electrification of industrial processes</a:t>
                      </a:r>
                      <a:endParaRPr/>
                    </a:p>
                    <a:p>
                      <a:pPr indent="-285750" lvl="0" marL="285750" marR="0" rtl="0" algn="l">
                        <a:spcBef>
                          <a:spcPts val="0"/>
                        </a:spcBef>
                        <a:spcAft>
                          <a:spcPts val="0"/>
                        </a:spcAft>
                        <a:buClr>
                          <a:schemeClr val="dk1"/>
                        </a:buClr>
                        <a:buSzPts val="1800"/>
                        <a:buFont typeface="Arial"/>
                        <a:buChar char="•"/>
                      </a:pPr>
                      <a:r>
                        <a:rPr b="0" i="0" lang="en-GB" sz="1800" u="none" cap="none" strike="noStrike">
                          <a:solidFill>
                            <a:schemeClr val="dk1"/>
                          </a:solidFill>
                          <a:latin typeface="Open Sans"/>
                          <a:ea typeface="Open Sans"/>
                          <a:cs typeface="Open Sans"/>
                          <a:sym typeface="Open Sans"/>
                        </a:rPr>
                        <a:t>Efficient means of transport implementation: electric public transport, bicycle, shared cars ...</a:t>
                      </a:r>
                      <a:endParaRPr/>
                    </a:p>
                    <a:p>
                      <a:pPr indent="-285750" lvl="0" marL="285750" marR="0" rtl="0" algn="l">
                        <a:spcBef>
                          <a:spcPts val="0"/>
                        </a:spcBef>
                        <a:spcAft>
                          <a:spcPts val="0"/>
                        </a:spcAft>
                        <a:buClr>
                          <a:schemeClr val="dk1"/>
                        </a:buClr>
                        <a:buSzPts val="1800"/>
                        <a:buFont typeface="Arial"/>
                        <a:buChar char="•"/>
                      </a:pPr>
                      <a:r>
                        <a:rPr b="0" i="0" lang="en-GB" sz="1800" u="none" cap="none" strike="noStrike">
                          <a:solidFill>
                            <a:schemeClr val="dk1"/>
                          </a:solidFill>
                          <a:latin typeface="Open Sans"/>
                          <a:ea typeface="Open Sans"/>
                          <a:cs typeface="Open Sans"/>
                          <a:sym typeface="Open Sans"/>
                        </a:rPr>
                        <a:t>Carbon tax and emissions markets</a:t>
                      </a:r>
                      <a:endParaRPr/>
                    </a:p>
                    <a:p>
                      <a:pPr indent="0" lvl="0" marL="0" marR="0" rtl="0" algn="l">
                        <a:spcBef>
                          <a:spcPts val="0"/>
                        </a:spcBef>
                        <a:spcAft>
                          <a:spcPts val="0"/>
                        </a:spcAft>
                        <a:buNone/>
                      </a:pPr>
                      <a:r>
                        <a:t/>
                      </a:r>
                      <a:endParaRPr sz="1800" u="none" cap="none" strike="noStrike"/>
                    </a:p>
                  </a:txBody>
                  <a:tcPr marT="45725" marB="45725" marR="91450" marL="91450"/>
                </a:tc>
                <a:tc>
                  <a:txBody>
                    <a:bodyPr/>
                    <a:lstStyle/>
                    <a:p>
                      <a:pPr indent="-285750" lvl="0" marL="285750" marR="0" rtl="0" algn="l">
                        <a:spcBef>
                          <a:spcPts val="0"/>
                        </a:spcBef>
                        <a:spcAft>
                          <a:spcPts val="0"/>
                        </a:spcAft>
                        <a:buClr>
                          <a:schemeClr val="dk1"/>
                        </a:buClr>
                        <a:buSzPts val="1800"/>
                        <a:buFont typeface="Arial"/>
                        <a:buChar char="•"/>
                      </a:pPr>
                      <a:r>
                        <a:rPr b="0" i="0" lang="en-GB" sz="1800" u="none" cap="none" strike="noStrike">
                          <a:solidFill>
                            <a:schemeClr val="dk1"/>
                          </a:solidFill>
                          <a:latin typeface="Open Sans"/>
                          <a:ea typeface="Open Sans"/>
                          <a:cs typeface="Open Sans"/>
                          <a:sym typeface="Open Sans"/>
                        </a:rPr>
                        <a:t>More secure facility locations and infrastructures</a:t>
                      </a:r>
                      <a:endParaRPr/>
                    </a:p>
                    <a:p>
                      <a:pPr indent="-285750" lvl="0" marL="285750" marR="0" rtl="0" algn="l">
                        <a:spcBef>
                          <a:spcPts val="0"/>
                        </a:spcBef>
                        <a:spcAft>
                          <a:spcPts val="0"/>
                        </a:spcAft>
                        <a:buClr>
                          <a:schemeClr val="dk1"/>
                        </a:buClr>
                        <a:buSzPts val="1800"/>
                        <a:buFont typeface="Arial"/>
                        <a:buChar char="•"/>
                      </a:pPr>
                      <a:r>
                        <a:rPr b="0" i="0" lang="en-GB" sz="1800" u="none" cap="none" strike="noStrike">
                          <a:solidFill>
                            <a:schemeClr val="dk1"/>
                          </a:solidFill>
                          <a:latin typeface="Open Sans"/>
                          <a:ea typeface="Open Sans"/>
                          <a:cs typeface="Open Sans"/>
                          <a:sym typeface="Open Sans"/>
                        </a:rPr>
                        <a:t>Landscape restoration (natural landscape) and reforestation</a:t>
                      </a:r>
                      <a:endParaRPr/>
                    </a:p>
                    <a:p>
                      <a:pPr indent="-285750" lvl="0" marL="285750" marR="0" rtl="0" algn="l">
                        <a:spcBef>
                          <a:spcPts val="0"/>
                        </a:spcBef>
                        <a:spcAft>
                          <a:spcPts val="0"/>
                        </a:spcAft>
                        <a:buClr>
                          <a:schemeClr val="dk1"/>
                        </a:buClr>
                        <a:buSzPts val="1800"/>
                        <a:buFont typeface="Arial"/>
                        <a:buChar char="•"/>
                      </a:pPr>
                      <a:r>
                        <a:rPr b="0" i="0" lang="en-GB" sz="1800" u="none" cap="none" strike="noStrike">
                          <a:solidFill>
                            <a:schemeClr val="dk1"/>
                          </a:solidFill>
                          <a:latin typeface="Open Sans"/>
                          <a:ea typeface="Open Sans"/>
                          <a:cs typeface="Open Sans"/>
                          <a:sym typeface="Open Sans"/>
                        </a:rPr>
                        <a:t>Flexible and diverse cultivation to be prepared for natural catastrophes</a:t>
                      </a:r>
                      <a:endParaRPr/>
                    </a:p>
                    <a:p>
                      <a:pPr indent="-285750" lvl="0" marL="285750" marR="0" rtl="0" algn="l">
                        <a:spcBef>
                          <a:spcPts val="0"/>
                        </a:spcBef>
                        <a:spcAft>
                          <a:spcPts val="0"/>
                        </a:spcAft>
                        <a:buClr>
                          <a:schemeClr val="dk1"/>
                        </a:buClr>
                        <a:buSzPts val="1800"/>
                        <a:buFont typeface="Arial"/>
                        <a:buChar char="•"/>
                      </a:pPr>
                      <a:r>
                        <a:rPr b="0" i="0" lang="en-GB" sz="1800" u="none" cap="none" strike="noStrike">
                          <a:solidFill>
                            <a:schemeClr val="dk1"/>
                          </a:solidFill>
                          <a:latin typeface="Open Sans"/>
                          <a:ea typeface="Open Sans"/>
                          <a:cs typeface="Open Sans"/>
                          <a:sym typeface="Open Sans"/>
                        </a:rPr>
                        <a:t>Research and development on possible catastrophes, temperature behaviour, etc.</a:t>
                      </a:r>
                      <a:endParaRPr/>
                    </a:p>
                    <a:p>
                      <a:pPr indent="-285750" lvl="0" marL="285750" marR="0" rtl="0" algn="l">
                        <a:spcBef>
                          <a:spcPts val="0"/>
                        </a:spcBef>
                        <a:spcAft>
                          <a:spcPts val="0"/>
                        </a:spcAft>
                        <a:buClr>
                          <a:schemeClr val="dk1"/>
                        </a:buClr>
                        <a:buSzPts val="1800"/>
                        <a:buFont typeface="Arial"/>
                        <a:buChar char="•"/>
                      </a:pPr>
                      <a:r>
                        <a:rPr b="0" i="0" lang="en-GB" sz="1800" u="none" cap="none" strike="noStrike">
                          <a:solidFill>
                            <a:schemeClr val="dk1"/>
                          </a:solidFill>
                          <a:latin typeface="Open Sans"/>
                          <a:ea typeface="Open Sans"/>
                          <a:cs typeface="Open Sans"/>
                          <a:sym typeface="Open Sans"/>
                        </a:rPr>
                        <a:t>Preventive and precautionary measures (evacuation plans, health issues, etc.)</a:t>
                      </a:r>
                      <a:endParaRPr/>
                    </a:p>
                    <a:p>
                      <a:pPr indent="0" lvl="0" marL="0" marR="0" rtl="0" algn="ctr">
                        <a:spcBef>
                          <a:spcPts val="0"/>
                        </a:spcBef>
                        <a:spcAft>
                          <a:spcPts val="0"/>
                        </a:spcAft>
                        <a:buNone/>
                      </a:pPr>
                      <a:r>
                        <a:t/>
                      </a:r>
                      <a:endParaRPr sz="1800" u="none" cap="none" strike="noStrike"/>
                    </a:p>
                  </a:txBody>
                  <a:tcPr marT="45725" marB="45725" marR="91450" marL="91450"/>
                </a:tc>
              </a:tr>
            </a:tbl>
          </a:graphicData>
        </a:graphic>
      </p:graphicFrame>
      <p:sp>
        <p:nvSpPr>
          <p:cNvPr id="185" name="Google Shape;185;p7"/>
          <p:cNvSpPr/>
          <p:nvPr/>
        </p:nvSpPr>
        <p:spPr>
          <a:xfrm>
            <a:off x="6314641" y="935468"/>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10_Slide7.mp3" id="186" name="Google Shape;186;p7"/>
          <p:cNvPicPr preferRelativeResize="0"/>
          <p:nvPr/>
        </p:nvPicPr>
        <p:blipFill rotWithShape="1">
          <a:blip r:embed="rId3">
            <a:alphaModFix/>
          </a:blip>
          <a:srcRect b="0" l="0" r="0" t="0"/>
          <a:stretch/>
        </p:blipFill>
        <p:spPr>
          <a:xfrm>
            <a:off x="6386006" y="1006833"/>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6"/>
                                        </p:tgtEl>
                                        <p:attrNameLst>
                                          <p:attrName>style.visibility</p:attrName>
                                        </p:attrNameLst>
                                      </p:cBhvr>
                                      <p:to>
                                        <p:strVal val="visible"/>
                                      </p:to>
                                    </p:set>
                                    <p:animEffect filter="fade" transition="in">
                                      <p:cBhvr>
                                        <p:cTn dur="5000"/>
                                        <p:tgtEl>
                                          <p:spTgt spid="186"/>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sp>
        <p:nvSpPr>
          <p:cNvPr id="192" name="Google Shape;192;p8"/>
          <p:cNvSpPr txBox="1"/>
          <p:nvPr/>
        </p:nvSpPr>
        <p:spPr>
          <a:xfrm>
            <a:off x="663575" y="723466"/>
            <a:ext cx="10707258" cy="1325563"/>
          </a:xfrm>
          <a:prstGeom prst="rect">
            <a:avLst/>
          </a:prstGeom>
          <a:noFill/>
          <a:ln>
            <a:noFill/>
          </a:ln>
        </p:spPr>
        <p:txBody>
          <a:bodyPr anchorCtr="0" anchor="b" bIns="45700" lIns="91425" spcFirstLastPara="1" rIns="91425" wrap="square" tIns="45700">
            <a:normAutofit/>
          </a:bodyPr>
          <a:lstStyle/>
          <a:p>
            <a:pPr indent="0" lvl="0" marL="0" marR="0" rtl="0" algn="l">
              <a:lnSpc>
                <a:spcPct val="90000"/>
              </a:lnSpc>
              <a:spcBef>
                <a:spcPts val="0"/>
              </a:spcBef>
              <a:spcAft>
                <a:spcPts val="0"/>
              </a:spcAft>
              <a:buClr>
                <a:schemeClr val="dk1"/>
              </a:buClr>
              <a:buSzPts val="4400"/>
              <a:buFont typeface="Open Sans"/>
              <a:buNone/>
            </a:pPr>
            <a:r>
              <a:rPr b="0" i="0" lang="en-GB" sz="4400">
                <a:solidFill>
                  <a:schemeClr val="dk1"/>
                </a:solidFill>
                <a:latin typeface="Open Sans"/>
                <a:ea typeface="Open Sans"/>
                <a:cs typeface="Open Sans"/>
                <a:sym typeface="Open Sans"/>
              </a:rPr>
              <a:t>Lecture 10.1 References</a:t>
            </a:r>
            <a:endParaRPr/>
          </a:p>
        </p:txBody>
      </p:sp>
      <p:sp>
        <p:nvSpPr>
          <p:cNvPr id="193" name="Google Shape;193;p8"/>
          <p:cNvSpPr txBox="1"/>
          <p:nvPr>
            <p:ph idx="1" type="body"/>
          </p:nvPr>
        </p:nvSpPr>
        <p:spPr>
          <a:xfrm>
            <a:off x="663879" y="2115680"/>
            <a:ext cx="10448069" cy="1564780"/>
          </a:xfrm>
          <a:prstGeom prst="rect">
            <a:avLst/>
          </a:prstGeom>
          <a:noFill/>
          <a:ln>
            <a:noFill/>
          </a:ln>
        </p:spPr>
        <p:txBody>
          <a:bodyPr anchorCtr="0" anchor="t" bIns="45700" lIns="91425" spcFirstLastPara="1" rIns="91425" wrap="square" tIns="45700">
            <a:noAutofit/>
          </a:bodyPr>
          <a:lstStyle/>
          <a:p>
            <a:pPr indent="-457200" lvl="0" marL="457200" rtl="0" algn="l">
              <a:lnSpc>
                <a:spcPct val="100000"/>
              </a:lnSpc>
              <a:spcBef>
                <a:spcPts val="0"/>
              </a:spcBef>
              <a:spcAft>
                <a:spcPts val="0"/>
              </a:spcAft>
              <a:buClr>
                <a:schemeClr val="dk1"/>
              </a:buClr>
              <a:buSzPts val="1600"/>
              <a:buAutoNum type="arabicPeriod"/>
            </a:pPr>
            <a:r>
              <a:rPr b="0" lang="en-GB" sz="1600">
                <a:latin typeface="Open Sans"/>
                <a:ea typeface="Open Sans"/>
                <a:cs typeface="Open Sans"/>
                <a:sym typeface="Open Sans"/>
              </a:rPr>
              <a:t> Basics of climate change. </a:t>
            </a:r>
            <a:r>
              <a:rPr b="0" lang="en-GB" sz="1600" u="sng">
                <a:solidFill>
                  <a:schemeClr val="hlink"/>
                </a:solidFill>
                <a:latin typeface="Open Sans"/>
                <a:ea typeface="Open Sans"/>
                <a:cs typeface="Open Sans"/>
                <a:sym typeface="Open Sans"/>
                <a:hlinkClick r:id="rId3"/>
              </a:rPr>
              <a:t>https://www.ncdc.noaa.gov/global-warming/temperature-change</a:t>
            </a:r>
            <a:r>
              <a:rPr b="0" lang="en-GB" sz="1600">
                <a:latin typeface="Open Sans"/>
                <a:ea typeface="Open Sans"/>
                <a:cs typeface="Open Sans"/>
                <a:sym typeface="Open Sans"/>
              </a:rPr>
              <a:t> </a:t>
            </a:r>
            <a:endParaRPr/>
          </a:p>
          <a:p>
            <a:pPr indent="-457200" lvl="0" marL="457200" rtl="0" algn="l">
              <a:lnSpc>
                <a:spcPct val="100000"/>
              </a:lnSpc>
              <a:spcBef>
                <a:spcPts val="1200"/>
              </a:spcBef>
              <a:spcAft>
                <a:spcPts val="0"/>
              </a:spcAft>
              <a:buClr>
                <a:schemeClr val="dk1"/>
              </a:buClr>
              <a:buSzPts val="1600"/>
              <a:buAutoNum type="arabicPeriod"/>
            </a:pPr>
            <a:r>
              <a:rPr b="0" lang="en-GB" sz="1600">
                <a:latin typeface="Open Sans"/>
                <a:ea typeface="Open Sans"/>
                <a:cs typeface="Open Sans"/>
                <a:sym typeface="Open Sans"/>
              </a:rPr>
              <a:t>IPCC, 2018: Summary for Policymakers. In: Global Warming of 1.5°C. An IPCC Special Report on the impacts of global warming of 1.5°C above pre-industrial levels and related global greenhouse gas emission pathways, in the context of strengthening the global response to the threat of climate change, sustainable development, and efforts to eradicate poverty [Masson-Delmotte, V., P. Zhai, H.-O. Pörtner, D. Roberts, J. Skea, P.R. Shukla, A. Pirani, W. Moufouma-Okia, C. Péan, R. Pidcock, S. Connors, J.B.R. Matthews, Y. Chen, X. Zhou, M.I. Gomis, E. Lonnoy, T. Maycock, M. Tignor, and T. Waterfield (eds.)]. World Meteorological Organization, Geneva, Switzerland, 32 pp</a:t>
            </a:r>
            <a:r>
              <a:rPr b="0" lang="en-GB" sz="1600" u="sng">
                <a:solidFill>
                  <a:schemeClr val="hlink"/>
                </a:solidFill>
                <a:latin typeface="Open Sans"/>
                <a:ea typeface="Open Sans"/>
                <a:cs typeface="Open Sans"/>
                <a:sym typeface="Open Sans"/>
                <a:hlinkClick r:id="rId4"/>
              </a:rPr>
              <a:t>. https://www.ipcc.ch/sr15/</a:t>
            </a:r>
            <a:r>
              <a:rPr b="0" lang="en-GB" sz="1600">
                <a:latin typeface="Open Sans"/>
                <a:ea typeface="Open Sans"/>
                <a:cs typeface="Open Sans"/>
                <a:sym typeface="Open Sans"/>
              </a:rPr>
              <a:t> </a:t>
            </a:r>
            <a:endParaRPr/>
          </a:p>
          <a:p>
            <a:pPr indent="-457200" lvl="0" marL="457200" rtl="0" algn="l">
              <a:lnSpc>
                <a:spcPct val="100000"/>
              </a:lnSpc>
              <a:spcBef>
                <a:spcPts val="1200"/>
              </a:spcBef>
              <a:spcAft>
                <a:spcPts val="0"/>
              </a:spcAft>
              <a:buClr>
                <a:schemeClr val="dk1"/>
              </a:buClr>
              <a:buSzPts val="1600"/>
              <a:buAutoNum type="arabicPeriod"/>
            </a:pPr>
            <a:r>
              <a:rPr b="0" lang="en-GB" sz="1600">
                <a:latin typeface="Open Sans"/>
                <a:ea typeface="Open Sans"/>
                <a:cs typeface="Open Sans"/>
                <a:sym typeface="Open Sans"/>
              </a:rPr>
              <a:t>A simple guide to climatic change describing the impacts and responses</a:t>
            </a:r>
            <a:r>
              <a:rPr b="0" lang="en-GB" sz="1600" u="sng">
                <a:solidFill>
                  <a:schemeClr val="hlink"/>
                </a:solidFill>
                <a:latin typeface="Open Sans"/>
                <a:ea typeface="Open Sans"/>
                <a:cs typeface="Open Sans"/>
                <a:sym typeface="Open Sans"/>
                <a:hlinkClick r:id="rId5"/>
              </a:rPr>
              <a:t>.  https://www.bbc.com/news/science-environment-24021772</a:t>
            </a:r>
            <a:r>
              <a:rPr b="0" lang="en-GB" sz="1600">
                <a:latin typeface="Open Sans"/>
                <a:ea typeface="Open Sans"/>
                <a:cs typeface="Open Sans"/>
                <a:sym typeface="Open Sans"/>
              </a:rPr>
              <a:t> </a:t>
            </a:r>
            <a:endParaRPr/>
          </a:p>
        </p:txBody>
      </p:sp>
      <p:sp>
        <p:nvSpPr>
          <p:cNvPr id="194" name="Google Shape;194;p8"/>
          <p:cNvSpPr txBox="1"/>
          <p:nvPr/>
        </p:nvSpPr>
        <p:spPr>
          <a:xfrm>
            <a:off x="11751454" y="6468161"/>
            <a:ext cx="424070" cy="365125"/>
          </a:xfrm>
          <a:prstGeom prst="rect">
            <a:avLst/>
          </a:prstGeom>
          <a:no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fld id="{00000000-1234-1234-1234-123412341234}" type="slidenum">
              <a:rPr b="1" i="0" lang="en-GB" sz="1400">
                <a:solidFill>
                  <a:schemeClr val="lt1"/>
                </a:solidFill>
                <a:latin typeface="Open Sans"/>
                <a:ea typeface="Open Sans"/>
                <a:cs typeface="Open Sans"/>
                <a:sym typeface="Open Sans"/>
              </a:rPr>
              <a:t>‹#›</a:t>
            </a:fld>
            <a:endParaRPr b="1" i="0" sz="1400">
              <a:solidFill>
                <a:schemeClr val="lt1"/>
              </a:solidFill>
              <a:latin typeface="Open Sans"/>
              <a:ea typeface="Open Sans"/>
              <a:cs typeface="Open Sans"/>
              <a:sym typeface="Open Sans"/>
            </a:endParaRPr>
          </a:p>
        </p:txBody>
      </p:sp>
    </p:spTree>
  </p:cSld>
  <p:clrMapOvr>
    <a:masterClrMapping/>
  </p:clrMapOvr>
  <p:transition spd="slow">
    <p:push/>
  </p:transition>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9" name="Shape 199"/>
        <p:cNvGrpSpPr/>
        <p:nvPr/>
      </p:nvGrpSpPr>
      <p:grpSpPr>
        <a:xfrm>
          <a:off x="0" y="0"/>
          <a:ext cx="0" cy="0"/>
          <a:chOff x="0" y="0"/>
          <a:chExt cx="0" cy="0"/>
        </a:xfrm>
      </p:grpSpPr>
      <p:sp>
        <p:nvSpPr>
          <p:cNvPr id="200" name="Google Shape;200;p9"/>
          <p:cNvSpPr txBox="1"/>
          <p:nvPr/>
        </p:nvSpPr>
        <p:spPr>
          <a:xfrm>
            <a:off x="663576" y="716881"/>
            <a:ext cx="8561448" cy="1325563"/>
          </a:xfrm>
          <a:prstGeom prst="rect">
            <a:avLst/>
          </a:prstGeom>
          <a:noFill/>
          <a:ln>
            <a:noFill/>
          </a:ln>
        </p:spPr>
        <p:txBody>
          <a:bodyPr anchorCtr="0" anchor="b" bIns="45700" lIns="91425" spcFirstLastPara="1" rIns="91425" wrap="square" tIns="45700">
            <a:noAutofit/>
          </a:bodyPr>
          <a:lstStyle/>
          <a:p>
            <a:pPr indent="0" lvl="0" marL="0" marR="0" rtl="0" algn="l">
              <a:lnSpc>
                <a:spcPct val="90000"/>
              </a:lnSpc>
              <a:spcBef>
                <a:spcPts val="0"/>
              </a:spcBef>
              <a:spcAft>
                <a:spcPts val="0"/>
              </a:spcAft>
              <a:buClr>
                <a:schemeClr val="dk1"/>
              </a:buClr>
              <a:buSzPts val="4400"/>
              <a:buFont typeface="Open Sans"/>
              <a:buNone/>
            </a:pPr>
            <a:r>
              <a:rPr b="0" i="0" lang="en-GB" sz="4400">
                <a:solidFill>
                  <a:schemeClr val="dk1"/>
                </a:solidFill>
                <a:latin typeface="Open Sans"/>
                <a:ea typeface="Open Sans"/>
                <a:cs typeface="Open Sans"/>
                <a:sym typeface="Open Sans"/>
              </a:rPr>
              <a:t>10.2 Impacts of climate change</a:t>
            </a:r>
            <a:endParaRPr b="0" i="0" sz="4400">
              <a:solidFill>
                <a:schemeClr val="dk1"/>
              </a:solidFill>
              <a:latin typeface="Open Sans"/>
              <a:ea typeface="Open Sans"/>
              <a:cs typeface="Open Sans"/>
              <a:sym typeface="Open Sans"/>
            </a:endParaRPr>
          </a:p>
        </p:txBody>
      </p:sp>
      <p:sp>
        <p:nvSpPr>
          <p:cNvPr id="201" name="Google Shape;201;p9"/>
          <p:cNvSpPr txBox="1"/>
          <p:nvPr>
            <p:ph idx="12" type="sldNum"/>
          </p:nvPr>
        </p:nvSpPr>
        <p:spPr>
          <a:xfrm>
            <a:off x="11751454" y="6468161"/>
            <a:ext cx="42407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GB">
                <a:latin typeface="Open Sans"/>
                <a:ea typeface="Open Sans"/>
                <a:cs typeface="Open Sans"/>
                <a:sym typeface="Open Sans"/>
              </a:rPr>
              <a:t>‹#›</a:t>
            </a:fld>
            <a:endParaRPr>
              <a:latin typeface="Open Sans"/>
              <a:ea typeface="Open Sans"/>
              <a:cs typeface="Open Sans"/>
              <a:sym typeface="Open Sans"/>
            </a:endParaRPr>
          </a:p>
        </p:txBody>
      </p:sp>
      <p:sp>
        <p:nvSpPr>
          <p:cNvPr id="202" name="Google Shape;202;p9"/>
          <p:cNvSpPr txBox="1"/>
          <p:nvPr/>
        </p:nvSpPr>
        <p:spPr>
          <a:xfrm>
            <a:off x="480767" y="1699019"/>
            <a:ext cx="5964368" cy="4023360"/>
          </a:xfrm>
          <a:prstGeom prst="rect">
            <a:avLst/>
          </a:prstGeom>
          <a:noFill/>
          <a:ln>
            <a:noFill/>
          </a:ln>
        </p:spPr>
        <p:txBody>
          <a:bodyPr anchorCtr="0" anchor="t" bIns="45700" lIns="91425" spcFirstLastPara="1" rIns="91425" wrap="square" tIns="45700">
            <a:normAutofit/>
          </a:bodyPr>
          <a:lstStyle/>
          <a:p>
            <a:pPr indent="-127000" lvl="0" marL="228600" marR="0" rtl="0" algn="l">
              <a:lnSpc>
                <a:spcPct val="90000"/>
              </a:lnSpc>
              <a:spcBef>
                <a:spcPts val="0"/>
              </a:spcBef>
              <a:spcAft>
                <a:spcPts val="0"/>
              </a:spcAft>
              <a:buClr>
                <a:schemeClr val="dk1"/>
              </a:buClr>
              <a:buSzPts val="1600"/>
              <a:buFont typeface="Arial"/>
              <a:buNone/>
            </a:pPr>
            <a:r>
              <a:t/>
            </a:r>
            <a:endParaRPr sz="1600">
              <a:solidFill>
                <a:schemeClr val="dk1"/>
              </a:solidFill>
              <a:latin typeface="Open Sans"/>
              <a:ea typeface="Open Sans"/>
              <a:cs typeface="Open Sans"/>
              <a:sym typeface="Open Sans"/>
            </a:endParaRPr>
          </a:p>
        </p:txBody>
      </p:sp>
      <p:sp>
        <p:nvSpPr>
          <p:cNvPr id="203" name="Google Shape;203;p9"/>
          <p:cNvSpPr txBox="1"/>
          <p:nvPr/>
        </p:nvSpPr>
        <p:spPr>
          <a:xfrm>
            <a:off x="393293" y="2983042"/>
            <a:ext cx="6139316" cy="668664"/>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9CC2E5"/>
              </a:buClr>
              <a:buSzPts val="2000"/>
              <a:buFont typeface="Arial"/>
              <a:buNone/>
            </a:pPr>
            <a:r>
              <a:t/>
            </a:r>
            <a:endParaRPr b="1" i="0" sz="2000">
              <a:solidFill>
                <a:srgbClr val="9CC2E5"/>
              </a:solidFill>
              <a:latin typeface="Open Sans SemiBold"/>
              <a:ea typeface="Open Sans SemiBold"/>
              <a:cs typeface="Open Sans SemiBold"/>
              <a:sym typeface="Open Sans SemiBold"/>
            </a:endParaRPr>
          </a:p>
        </p:txBody>
      </p:sp>
      <p:sp>
        <p:nvSpPr>
          <p:cNvPr id="204" name="Google Shape;204;p9"/>
          <p:cNvSpPr txBox="1"/>
          <p:nvPr/>
        </p:nvSpPr>
        <p:spPr>
          <a:xfrm>
            <a:off x="874160" y="6001750"/>
            <a:ext cx="6105760" cy="400110"/>
          </a:xfrm>
          <a:prstGeom prst="rect">
            <a:avLst/>
          </a:prstGeom>
          <a:noFill/>
          <a:ln>
            <a:noFill/>
          </a:ln>
        </p:spPr>
        <p:txBody>
          <a:bodyPr anchorCtr="0" anchor="t" bIns="45700" lIns="91425" spcFirstLastPara="1" rIns="91425" wrap="square" tIns="45700">
            <a:spAutoFit/>
          </a:bodyPr>
          <a:lstStyle/>
          <a:p>
            <a:pPr indent="0" lvl="0" marL="0" marR="0" rtl="0" algn="l">
              <a:spcBef>
                <a:spcPts val="0"/>
              </a:spcBef>
              <a:spcAft>
                <a:spcPts val="0"/>
              </a:spcAft>
              <a:buNone/>
            </a:pPr>
            <a:r>
              <a:rPr b="1" lang="en-GB" sz="1000">
                <a:solidFill>
                  <a:schemeClr val="dk1"/>
                </a:solidFill>
                <a:latin typeface="Open Sans"/>
                <a:ea typeface="Open Sans"/>
                <a:cs typeface="Open Sans"/>
                <a:sym typeface="Open Sans"/>
              </a:rPr>
              <a:t>Source: </a:t>
            </a:r>
            <a:r>
              <a:rPr lang="en-GB" sz="1000">
                <a:solidFill>
                  <a:schemeClr val="dk1"/>
                </a:solidFill>
                <a:latin typeface="Open Sans"/>
                <a:ea typeface="Open Sans"/>
                <a:cs typeface="Open Sans"/>
                <a:sym typeface="Open Sans"/>
              </a:rPr>
              <a:t>Free Icon made by Manuel sax is licensed by CC BY 3.0 (left), Free Icon made by Rafael is licensed by CC BY 3.0 (centre), Free Icon made by Giovanni Battistini is licensed by CC BY 3.0 (right)</a:t>
            </a:r>
            <a:endParaRPr/>
          </a:p>
        </p:txBody>
      </p:sp>
      <p:pic>
        <p:nvPicPr>
          <p:cNvPr descr="Drops PNG Transparent Images | PNG All" id="205" name="Google Shape;205;p9"/>
          <p:cNvPicPr preferRelativeResize="0"/>
          <p:nvPr/>
        </p:nvPicPr>
        <p:blipFill rotWithShape="1">
          <a:blip r:embed="rId3">
            <a:alphaModFix/>
          </a:blip>
          <a:srcRect b="0" l="25889" r="25544" t="0"/>
          <a:stretch/>
        </p:blipFill>
        <p:spPr>
          <a:xfrm>
            <a:off x="1600888" y="2456448"/>
            <a:ext cx="1080654" cy="1780079"/>
          </a:xfrm>
          <a:prstGeom prst="rect">
            <a:avLst/>
          </a:prstGeom>
          <a:noFill/>
          <a:ln>
            <a:noFill/>
          </a:ln>
        </p:spPr>
      </p:pic>
      <p:pic>
        <p:nvPicPr>
          <p:cNvPr id="206" name="Google Shape;206;p9"/>
          <p:cNvPicPr preferRelativeResize="0"/>
          <p:nvPr/>
        </p:nvPicPr>
        <p:blipFill rotWithShape="1">
          <a:blip r:embed="rId4">
            <a:alphaModFix/>
          </a:blip>
          <a:srcRect b="0" l="0" r="0" t="0"/>
          <a:stretch/>
        </p:blipFill>
        <p:spPr>
          <a:xfrm>
            <a:off x="8659091" y="2532157"/>
            <a:ext cx="1510229" cy="1516394"/>
          </a:xfrm>
          <a:prstGeom prst="rect">
            <a:avLst/>
          </a:prstGeom>
          <a:noFill/>
          <a:ln>
            <a:noFill/>
          </a:ln>
        </p:spPr>
      </p:pic>
      <p:pic>
        <p:nvPicPr>
          <p:cNvPr id="207" name="Google Shape;207;p9"/>
          <p:cNvPicPr preferRelativeResize="0"/>
          <p:nvPr/>
        </p:nvPicPr>
        <p:blipFill rotWithShape="1">
          <a:blip r:embed="rId5">
            <a:alphaModFix/>
          </a:blip>
          <a:srcRect b="0" l="0" r="0" t="0"/>
          <a:stretch/>
        </p:blipFill>
        <p:spPr>
          <a:xfrm>
            <a:off x="4833843" y="2644425"/>
            <a:ext cx="1611292" cy="1404126"/>
          </a:xfrm>
          <a:prstGeom prst="rect">
            <a:avLst/>
          </a:prstGeom>
          <a:noFill/>
          <a:ln>
            <a:noFill/>
          </a:ln>
        </p:spPr>
      </p:pic>
      <p:sp>
        <p:nvSpPr>
          <p:cNvPr id="208" name="Google Shape;208;p9"/>
          <p:cNvSpPr txBox="1"/>
          <p:nvPr/>
        </p:nvSpPr>
        <p:spPr>
          <a:xfrm>
            <a:off x="1003699" y="4186556"/>
            <a:ext cx="3053555" cy="1582276"/>
          </a:xfrm>
          <a:prstGeom prst="rect">
            <a:avLst/>
          </a:prstGeom>
          <a:noFill/>
          <a:ln>
            <a:noFill/>
          </a:ln>
        </p:spPr>
        <p:txBody>
          <a:bodyPr anchorCtr="0" anchor="t" bIns="0" lIns="0" spcFirstLastPara="1" rIns="0" wrap="square" tIns="0">
            <a:noAutofit/>
          </a:bodyPr>
          <a:lstStyle/>
          <a:p>
            <a:pPr indent="-342882" lvl="0" marL="342882" marR="0" rtl="0" algn="l">
              <a:lnSpc>
                <a:spcPct val="100000"/>
              </a:lnSpc>
              <a:spcBef>
                <a:spcPts val="0"/>
              </a:spcBef>
              <a:spcAft>
                <a:spcPts val="0"/>
              </a:spcAft>
              <a:buClr>
                <a:schemeClr val="dk1"/>
              </a:buClr>
              <a:buSzPts val="1800"/>
              <a:buFont typeface="Arial"/>
              <a:buChar char="•"/>
            </a:pPr>
            <a:r>
              <a:rPr lang="en-GB" sz="1800">
                <a:solidFill>
                  <a:schemeClr val="dk1"/>
                </a:solidFill>
                <a:latin typeface="Open Sans"/>
                <a:ea typeface="Open Sans"/>
                <a:cs typeface="Open Sans"/>
                <a:sym typeface="Open Sans"/>
              </a:rPr>
              <a:t>Shift in precipitation patterns</a:t>
            </a:r>
            <a:endParaRPr/>
          </a:p>
          <a:p>
            <a:pPr indent="-342882" lvl="0" marL="342882" marR="0" rtl="0" algn="l">
              <a:lnSpc>
                <a:spcPct val="100000"/>
              </a:lnSpc>
              <a:spcBef>
                <a:spcPts val="360"/>
              </a:spcBef>
              <a:spcAft>
                <a:spcPts val="0"/>
              </a:spcAft>
              <a:buClr>
                <a:schemeClr val="dk1"/>
              </a:buClr>
              <a:buSzPts val="1800"/>
              <a:buFont typeface="Arial"/>
              <a:buChar char="•"/>
            </a:pPr>
            <a:r>
              <a:rPr lang="en-GB" sz="1800">
                <a:solidFill>
                  <a:schemeClr val="dk1"/>
                </a:solidFill>
                <a:latin typeface="Open Sans"/>
                <a:ea typeface="Open Sans"/>
                <a:cs typeface="Open Sans"/>
                <a:sym typeface="Open Sans"/>
              </a:rPr>
              <a:t>Droughts</a:t>
            </a:r>
            <a:endParaRPr/>
          </a:p>
          <a:p>
            <a:pPr indent="-342882" lvl="0" marL="342882" marR="0" rtl="0" algn="l">
              <a:lnSpc>
                <a:spcPct val="100000"/>
              </a:lnSpc>
              <a:spcBef>
                <a:spcPts val="360"/>
              </a:spcBef>
              <a:spcAft>
                <a:spcPts val="0"/>
              </a:spcAft>
              <a:buClr>
                <a:schemeClr val="dk1"/>
              </a:buClr>
              <a:buSzPts val="1800"/>
              <a:buFont typeface="Arial"/>
              <a:buChar char="•"/>
            </a:pPr>
            <a:r>
              <a:rPr lang="en-GB" sz="1800">
                <a:solidFill>
                  <a:schemeClr val="dk1"/>
                </a:solidFill>
                <a:latin typeface="Open Sans"/>
                <a:ea typeface="Open Sans"/>
                <a:cs typeface="Open Sans"/>
                <a:sym typeface="Open Sans"/>
              </a:rPr>
              <a:t>Floods</a:t>
            </a:r>
            <a:endParaRPr/>
          </a:p>
          <a:p>
            <a:pPr indent="0" lvl="1" marL="355600" marR="0" rtl="0" algn="l">
              <a:lnSpc>
                <a:spcPct val="100000"/>
              </a:lnSpc>
              <a:spcBef>
                <a:spcPts val="480"/>
              </a:spcBef>
              <a:spcAft>
                <a:spcPts val="0"/>
              </a:spcAft>
              <a:buClr>
                <a:schemeClr val="dk1"/>
              </a:buClr>
              <a:buSzPts val="2400"/>
              <a:buFont typeface="Arial"/>
              <a:buNone/>
            </a:pPr>
            <a:r>
              <a:t/>
            </a:r>
            <a:endParaRPr b="0" i="0" sz="2400" u="none" cap="none" strike="noStrike">
              <a:solidFill>
                <a:schemeClr val="dk1"/>
              </a:solidFill>
              <a:latin typeface="Open Sans"/>
              <a:ea typeface="Open Sans"/>
              <a:cs typeface="Open Sans"/>
              <a:sym typeface="Open Sans"/>
            </a:endParaRPr>
          </a:p>
        </p:txBody>
      </p:sp>
      <p:sp>
        <p:nvSpPr>
          <p:cNvPr id="209" name="Google Shape;209;p9"/>
          <p:cNvSpPr txBox="1"/>
          <p:nvPr/>
        </p:nvSpPr>
        <p:spPr>
          <a:xfrm>
            <a:off x="4234643" y="4183015"/>
            <a:ext cx="3271212" cy="1582276"/>
          </a:xfrm>
          <a:prstGeom prst="rect">
            <a:avLst/>
          </a:prstGeom>
          <a:noFill/>
          <a:ln>
            <a:noFill/>
          </a:ln>
        </p:spPr>
        <p:txBody>
          <a:bodyPr anchorCtr="0" anchor="t" bIns="0" lIns="0" spcFirstLastPara="1" rIns="0" wrap="square" tIns="0">
            <a:noAutofit/>
          </a:bodyPr>
          <a:lstStyle/>
          <a:p>
            <a:pPr indent="-342882" lvl="0" marL="342882" marR="0" rtl="0" algn="l">
              <a:lnSpc>
                <a:spcPct val="100000"/>
              </a:lnSpc>
              <a:spcBef>
                <a:spcPts val="0"/>
              </a:spcBef>
              <a:spcAft>
                <a:spcPts val="0"/>
              </a:spcAft>
              <a:buClr>
                <a:schemeClr val="dk1"/>
              </a:buClr>
              <a:buSzPts val="1800"/>
              <a:buFont typeface="Arial"/>
              <a:buChar char="•"/>
            </a:pPr>
            <a:r>
              <a:rPr lang="en-GB" sz="1800">
                <a:solidFill>
                  <a:schemeClr val="dk1"/>
                </a:solidFill>
                <a:latin typeface="Open Sans"/>
                <a:ea typeface="Open Sans"/>
                <a:cs typeface="Open Sans"/>
                <a:sym typeface="Open Sans"/>
              </a:rPr>
              <a:t>Increase in cooling demand</a:t>
            </a:r>
            <a:endParaRPr/>
          </a:p>
          <a:p>
            <a:pPr indent="-342882" lvl="0" marL="342882" marR="0" rtl="0" algn="l">
              <a:lnSpc>
                <a:spcPct val="100000"/>
              </a:lnSpc>
              <a:spcBef>
                <a:spcPts val="360"/>
              </a:spcBef>
              <a:spcAft>
                <a:spcPts val="0"/>
              </a:spcAft>
              <a:buClr>
                <a:schemeClr val="dk1"/>
              </a:buClr>
              <a:buSzPts val="1800"/>
              <a:buFont typeface="Arial"/>
              <a:buChar char="•"/>
            </a:pPr>
            <a:r>
              <a:rPr lang="en-GB" sz="1800">
                <a:solidFill>
                  <a:schemeClr val="dk1"/>
                </a:solidFill>
                <a:latin typeface="Open Sans"/>
                <a:ea typeface="Open Sans"/>
                <a:cs typeface="Open Sans"/>
                <a:sym typeface="Open Sans"/>
              </a:rPr>
              <a:t>Reduction in thermal power plant efficiencies </a:t>
            </a:r>
            <a:endParaRPr/>
          </a:p>
          <a:p>
            <a:pPr indent="-342882" lvl="0" marL="342882" marR="0" rtl="0" algn="l">
              <a:lnSpc>
                <a:spcPct val="100000"/>
              </a:lnSpc>
              <a:spcBef>
                <a:spcPts val="360"/>
              </a:spcBef>
              <a:spcAft>
                <a:spcPts val="0"/>
              </a:spcAft>
              <a:buClr>
                <a:schemeClr val="dk1"/>
              </a:buClr>
              <a:buSzPts val="1800"/>
              <a:buFont typeface="Arial"/>
              <a:buChar char="•"/>
            </a:pPr>
            <a:r>
              <a:rPr lang="en-GB" sz="1800">
                <a:solidFill>
                  <a:schemeClr val="dk1"/>
                </a:solidFill>
                <a:latin typeface="Open Sans"/>
                <a:ea typeface="Open Sans"/>
                <a:cs typeface="Open Sans"/>
                <a:sym typeface="Open Sans"/>
              </a:rPr>
              <a:t>Hydropower vulnerability</a:t>
            </a:r>
            <a:endParaRPr/>
          </a:p>
          <a:p>
            <a:pPr indent="0" lvl="1" marL="355600" marR="0" rtl="0" algn="l">
              <a:lnSpc>
                <a:spcPct val="100000"/>
              </a:lnSpc>
              <a:spcBef>
                <a:spcPts val="240"/>
              </a:spcBef>
              <a:spcAft>
                <a:spcPts val="0"/>
              </a:spcAft>
              <a:buClr>
                <a:schemeClr val="dk1"/>
              </a:buClr>
              <a:buSzPts val="1200"/>
              <a:buFont typeface="Arial"/>
              <a:buNone/>
            </a:pPr>
            <a:r>
              <a:t/>
            </a:r>
            <a:endParaRPr b="0" i="0" sz="1200" u="none" cap="none" strike="noStrike">
              <a:solidFill>
                <a:schemeClr val="dk1"/>
              </a:solidFill>
              <a:latin typeface="Open Sans"/>
              <a:ea typeface="Open Sans"/>
              <a:cs typeface="Open Sans"/>
              <a:sym typeface="Open Sans"/>
            </a:endParaRPr>
          </a:p>
        </p:txBody>
      </p:sp>
      <p:sp>
        <p:nvSpPr>
          <p:cNvPr id="210" name="Google Shape;210;p9"/>
          <p:cNvSpPr txBox="1"/>
          <p:nvPr/>
        </p:nvSpPr>
        <p:spPr>
          <a:xfrm>
            <a:off x="8023368" y="4183015"/>
            <a:ext cx="3563391" cy="1037037"/>
          </a:xfrm>
          <a:prstGeom prst="rect">
            <a:avLst/>
          </a:prstGeom>
          <a:noFill/>
          <a:ln>
            <a:noFill/>
          </a:ln>
        </p:spPr>
        <p:txBody>
          <a:bodyPr anchorCtr="0" anchor="t" bIns="0" lIns="0" spcFirstLastPara="1" rIns="0" wrap="square" tIns="0">
            <a:noAutofit/>
          </a:bodyPr>
          <a:lstStyle/>
          <a:p>
            <a:pPr indent="-342265" lvl="0" marL="342265" marR="0" rtl="0" algn="l">
              <a:lnSpc>
                <a:spcPct val="100000"/>
              </a:lnSpc>
              <a:spcBef>
                <a:spcPts val="0"/>
              </a:spcBef>
              <a:spcAft>
                <a:spcPts val="0"/>
              </a:spcAft>
              <a:buClr>
                <a:schemeClr val="dk1"/>
              </a:buClr>
              <a:buSzPts val="1800"/>
              <a:buFont typeface="Arial"/>
              <a:buChar char="•"/>
            </a:pPr>
            <a:r>
              <a:rPr lang="en-GB" sz="1800">
                <a:solidFill>
                  <a:schemeClr val="dk1"/>
                </a:solidFill>
                <a:latin typeface="Open Sans"/>
                <a:ea typeface="Open Sans"/>
                <a:cs typeface="Open Sans"/>
                <a:sym typeface="Open Sans"/>
              </a:rPr>
              <a:t>Influences crop growth</a:t>
            </a:r>
            <a:endParaRPr sz="2000">
              <a:solidFill>
                <a:schemeClr val="dk1"/>
              </a:solidFill>
              <a:latin typeface="Calibri"/>
              <a:ea typeface="Calibri"/>
              <a:cs typeface="Calibri"/>
              <a:sym typeface="Calibri"/>
            </a:endParaRPr>
          </a:p>
          <a:p>
            <a:pPr indent="-342265" lvl="0" marL="342265" marR="0" rtl="0" algn="l">
              <a:lnSpc>
                <a:spcPct val="100000"/>
              </a:lnSpc>
              <a:spcBef>
                <a:spcPts val="360"/>
              </a:spcBef>
              <a:spcAft>
                <a:spcPts val="0"/>
              </a:spcAft>
              <a:buClr>
                <a:schemeClr val="dk1"/>
              </a:buClr>
              <a:buSzPts val="1800"/>
              <a:buFont typeface="Arial"/>
              <a:buChar char="•"/>
            </a:pPr>
            <a:r>
              <a:rPr lang="en-GB" sz="1800">
                <a:solidFill>
                  <a:schemeClr val="dk1"/>
                </a:solidFill>
                <a:latin typeface="Open Sans"/>
                <a:ea typeface="Open Sans"/>
                <a:cs typeface="Open Sans"/>
                <a:sym typeface="Open Sans"/>
              </a:rPr>
              <a:t>Increase in pest infestation</a:t>
            </a:r>
            <a:endParaRPr/>
          </a:p>
          <a:p>
            <a:pPr indent="-342265" lvl="0" marL="342265" marR="0" rtl="0" algn="l">
              <a:lnSpc>
                <a:spcPct val="100000"/>
              </a:lnSpc>
              <a:spcBef>
                <a:spcPts val="360"/>
              </a:spcBef>
              <a:spcAft>
                <a:spcPts val="0"/>
              </a:spcAft>
              <a:buClr>
                <a:schemeClr val="dk1"/>
              </a:buClr>
              <a:buSzPts val="1800"/>
              <a:buFont typeface="Arial"/>
              <a:buChar char="•"/>
            </a:pPr>
            <a:r>
              <a:rPr lang="en-GB" sz="1800">
                <a:solidFill>
                  <a:schemeClr val="dk1"/>
                </a:solidFill>
                <a:latin typeface="Open Sans"/>
                <a:ea typeface="Open Sans"/>
                <a:cs typeface="Open Sans"/>
                <a:sym typeface="Open Sans"/>
              </a:rPr>
              <a:t>Increase in CO2 fertilization</a:t>
            </a:r>
            <a:endParaRPr sz="1800">
              <a:solidFill>
                <a:schemeClr val="dk1"/>
              </a:solidFill>
              <a:latin typeface="Open Sans"/>
              <a:ea typeface="Open Sans"/>
              <a:cs typeface="Open Sans"/>
              <a:sym typeface="Open Sans"/>
            </a:endParaRPr>
          </a:p>
        </p:txBody>
      </p:sp>
      <p:sp>
        <p:nvSpPr>
          <p:cNvPr id="211" name="Google Shape;211;p9"/>
          <p:cNvSpPr txBox="1"/>
          <p:nvPr>
            <p:ph idx="2" type="body"/>
          </p:nvPr>
        </p:nvSpPr>
        <p:spPr>
          <a:xfrm>
            <a:off x="663574" y="2016027"/>
            <a:ext cx="8221345" cy="439247"/>
          </a:xfrm>
          <a:prstGeom prst="rect">
            <a:avLst/>
          </a:prstGeom>
          <a:noFill/>
          <a:ln>
            <a:noFill/>
          </a:ln>
        </p:spPr>
        <p:txBody>
          <a:bodyPr anchorCtr="0" anchor="ctr" bIns="45700" lIns="91425" spcFirstLastPara="1" rIns="91425" wrap="square" tIns="45700">
            <a:noAutofit/>
          </a:bodyPr>
          <a:lstStyle/>
          <a:p>
            <a:pPr indent="0" lvl="0" marL="0" rtl="0" algn="l">
              <a:lnSpc>
                <a:spcPct val="100000"/>
              </a:lnSpc>
              <a:spcBef>
                <a:spcPts val="0"/>
              </a:spcBef>
              <a:spcAft>
                <a:spcPts val="0"/>
              </a:spcAft>
              <a:buClr>
                <a:srgbClr val="9CC2E5"/>
              </a:buClr>
              <a:buSzPts val="2000"/>
              <a:buNone/>
            </a:pPr>
            <a:r>
              <a:rPr lang="en-GB"/>
              <a:t>Climatic impact on resource systems</a:t>
            </a:r>
            <a:endParaRPr/>
          </a:p>
        </p:txBody>
      </p:sp>
      <p:sp>
        <p:nvSpPr>
          <p:cNvPr id="212" name="Google Shape;212;p9"/>
          <p:cNvSpPr/>
          <p:nvPr/>
        </p:nvSpPr>
        <p:spPr>
          <a:xfrm>
            <a:off x="9067726" y="1221254"/>
            <a:ext cx="955530" cy="955530"/>
          </a:xfrm>
          <a:prstGeom prst="ellipse">
            <a:avLst/>
          </a:prstGeom>
          <a:solidFill>
            <a:srgbClr val="4E71B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sz="1800">
              <a:solidFill>
                <a:schemeClr val="lt1"/>
              </a:solidFill>
              <a:latin typeface="Calibri"/>
              <a:ea typeface="Calibri"/>
              <a:cs typeface="Calibri"/>
              <a:sym typeface="Calibri"/>
            </a:endParaRPr>
          </a:p>
        </p:txBody>
      </p:sp>
      <p:pic>
        <p:nvPicPr>
          <p:cNvPr descr="Lecture10_Slide9.mp3" id="213" name="Google Shape;213;p9"/>
          <p:cNvPicPr preferRelativeResize="0"/>
          <p:nvPr/>
        </p:nvPicPr>
        <p:blipFill rotWithShape="1">
          <a:blip r:embed="rId6">
            <a:alphaModFix/>
          </a:blip>
          <a:srcRect b="0" l="0" r="0" t="0"/>
          <a:stretch/>
        </p:blipFill>
        <p:spPr>
          <a:xfrm>
            <a:off x="9139091" y="1287930"/>
            <a:ext cx="812800" cy="812800"/>
          </a:xfrm>
          <a:prstGeom prst="rect">
            <a:avLst/>
          </a:prstGeom>
          <a:noFill/>
          <a:ln>
            <a:noFill/>
          </a:ln>
        </p:spPr>
      </p:pic>
    </p:spTree>
  </p:cSld>
  <p:clrMapOvr>
    <a:masterClrMapping/>
  </p:clrMapOvr>
  <p:transition spd="slow">
    <p:push/>
  </p:transition>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13"/>
                                        </p:tgtEl>
                                        <p:attrNameLst>
                                          <p:attrName>style.visibility</p:attrName>
                                        </p:attrNameLst>
                                      </p:cBhvr>
                                      <p:to>
                                        <p:strVal val="visible"/>
                                      </p:to>
                                    </p:set>
                                    <p:animEffect filter="fade" transition="in">
                                      <p:cBhvr>
                                        <p:cTn dur="5000"/>
                                        <p:tgtEl>
                                          <p:spTgt spid="21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2021-04-22T09:38:07Z</dcterms:created>
  <dc:creator>Sarel Greyling</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0x010100633F727AA7180443A862CD9A25741398</vt:lpwstr>
  </property>
</Properties>
</file>