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70"/>
  </p:notesMasterIdLst>
  <p:sldIdLst>
    <p:sldId id="304" r:id="rId6"/>
    <p:sldId id="258" r:id="rId7"/>
    <p:sldId id="259" r:id="rId8"/>
    <p:sldId id="260"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331" r:id="rId25"/>
    <p:sldId id="278" r:id="rId26"/>
    <p:sldId id="279" r:id="rId27"/>
    <p:sldId id="280" r:id="rId28"/>
    <p:sldId id="281" r:id="rId29"/>
    <p:sldId id="282" r:id="rId30"/>
    <p:sldId id="283" r:id="rId31"/>
    <p:sldId id="284" r:id="rId32"/>
    <p:sldId id="285" r:id="rId33"/>
    <p:sldId id="312" r:id="rId34"/>
    <p:sldId id="314" r:id="rId35"/>
    <p:sldId id="322" r:id="rId36"/>
    <p:sldId id="317" r:id="rId37"/>
    <p:sldId id="316" r:id="rId38"/>
    <p:sldId id="318" r:id="rId39"/>
    <p:sldId id="321" r:id="rId40"/>
    <p:sldId id="319" r:id="rId41"/>
    <p:sldId id="323"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32" r:id="rId60"/>
    <p:sldId id="333" r:id="rId61"/>
    <p:sldId id="334" r:id="rId62"/>
    <p:sldId id="335" r:id="rId63"/>
    <p:sldId id="336" r:id="rId64"/>
    <p:sldId id="330" r:id="rId65"/>
    <p:sldId id="309" r:id="rId66"/>
    <p:sldId id="310" r:id="rId67"/>
    <p:sldId id="311" r:id="rId68"/>
    <p:sldId id="32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00A"/>
    <a:srgbClr val="63C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E88F0-B231-4D79-A025-3B8D5B23A479}" v="19" dt="2021-04-29T18:50:29.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2" d="100"/>
          <a:sy n="52" d="100"/>
        </p:scale>
        <p:origin x="6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oma.Obi" userId="S::co3274@open.ac.uk::3a8f7e41-3f55-42fa-ba38-36903ab4b93d" providerId="AD" clId="Web-{76CE88F0-B231-4D79-A025-3B8D5B23A479}"/>
    <pc:docChg chg="modSld">
      <pc:chgData name="Chioma.Obi" userId="S::co3274@open.ac.uk::3a8f7e41-3f55-42fa-ba38-36903ab4b93d" providerId="AD" clId="Web-{76CE88F0-B231-4D79-A025-3B8D5B23A479}" dt="2021-04-29T18:50:29.384" v="17" actId="20577"/>
      <pc:docMkLst>
        <pc:docMk/>
      </pc:docMkLst>
      <pc:sldChg chg="modSp">
        <pc:chgData name="Chioma.Obi" userId="S::co3274@open.ac.uk::3a8f7e41-3f55-42fa-ba38-36903ab4b93d" providerId="AD" clId="Web-{76CE88F0-B231-4D79-A025-3B8D5B23A479}" dt="2021-04-29T18:50:29.384" v="17" actId="20577"/>
        <pc:sldMkLst>
          <pc:docMk/>
          <pc:sldMk cId="1039711339" sldId="304"/>
        </pc:sldMkLst>
        <pc:spChg chg="mod">
          <ac:chgData name="Chioma.Obi" userId="S::co3274@open.ac.uk::3a8f7e41-3f55-42fa-ba38-36903ab4b93d" providerId="AD" clId="Web-{76CE88F0-B231-4D79-A025-3B8D5B23A479}" dt="2021-04-29T18:50:29.384" v="17" actId="20577"/>
          <ac:spMkLst>
            <pc:docMk/>
            <pc:sldMk cId="1039711339" sldId="304"/>
            <ac:spMk id="4" creationId="{2872186B-9D18-1947-AF81-A057AE5386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048A6-5595-4399-B33C-AAF4EEB33F5F}" type="datetimeFigureOut">
              <a:rPr lang="en-GB" smtClean="0"/>
              <a:t>29/04/2021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F1390-BC91-48E2-A8C0-B6616C584592}" type="slidenum">
              <a:rPr lang="en-GB" smtClean="0"/>
              <a:t>‹#›</a:t>
            </a:fld>
            <a:endParaRPr lang="en-GB"/>
          </a:p>
        </p:txBody>
      </p:sp>
    </p:spTree>
    <p:extLst>
      <p:ext uri="{BB962C8B-B14F-4D97-AF65-F5344CB8AC3E}">
        <p14:creationId xmlns:p14="http://schemas.microsoft.com/office/powerpoint/2010/main" val="3107101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19460" name="Slide Number Placeholder 3"/>
          <p:cNvSpPr>
            <a:spLocks noGrp="1"/>
          </p:cNvSpPr>
          <p:nvPr>
            <p:ph type="sldNum" sz="quarter" idx="5"/>
          </p:nvPr>
        </p:nvSpPr>
        <p:spPr>
          <a:noFill/>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81FB7561-D8E1-4548-8686-416B07DF7911}" type="slidenum">
              <a:rPr lang="en-GB" altLang="en-US" sz="1300">
                <a:solidFill>
                  <a:srgbClr val="000000"/>
                </a:solidFill>
              </a:rPr>
              <a:pPr/>
              <a:t>64</a:t>
            </a:fld>
            <a:endParaRPr lang="en-GB" altLang="en-US" sz="1300">
              <a:solidFill>
                <a:srgbClr val="000000"/>
              </a:solidFill>
            </a:endParaRPr>
          </a:p>
        </p:txBody>
      </p:sp>
    </p:spTree>
    <p:extLst>
      <p:ext uri="{BB962C8B-B14F-4D97-AF65-F5344CB8AC3E}">
        <p14:creationId xmlns:p14="http://schemas.microsoft.com/office/powerpoint/2010/main" val="328083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D17588-88B9-4BD2-A4B9-B1E2D50E698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169568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D17588-88B9-4BD2-A4B9-B1E2D50E698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24645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D17588-88B9-4BD2-A4B9-B1E2D50E698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102145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descr="1_TheOU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28449" y="259173"/>
            <a:ext cx="1211984" cy="62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97004" y="2081216"/>
            <a:ext cx="11192959" cy="3271410"/>
          </a:xfrm>
          <a:prstGeom prst="rect">
            <a:avLst/>
          </a:prstGeom>
        </p:spPr>
        <p:txBody>
          <a:bodyPr/>
          <a:lstStyle>
            <a:lvl1pPr>
              <a:lnSpc>
                <a:spcPts val="2736"/>
              </a:lnSpc>
              <a:defRPr sz="3282">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31121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3006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038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29406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78571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36672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9555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2682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D17588-88B9-4BD2-A4B9-B1E2D50E698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116559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9759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39829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7374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7546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83457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10757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171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00843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57710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579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D17588-88B9-4BD2-A4B9-B1E2D50E698B}"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200238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44559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17052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64278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2547148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1805359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42012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D17588-88B9-4BD2-A4B9-B1E2D50E698B}"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373691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D17588-88B9-4BD2-A4B9-B1E2D50E698B}" type="datetimeFigureOut">
              <a:rPr lang="en-GB" smtClean="0"/>
              <a:t>29/04/2021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188941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D17588-88B9-4BD2-A4B9-B1E2D50E698B}" type="datetimeFigureOut">
              <a:rPr lang="en-GB" smtClean="0"/>
              <a:t>29/04/2021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208258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17588-88B9-4BD2-A4B9-B1E2D50E698B}" type="datetimeFigureOut">
              <a:rPr lang="en-GB" smtClean="0"/>
              <a:t>29/04/2021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402419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D17588-88B9-4BD2-A4B9-B1E2D50E698B}"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179508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D17588-88B9-4BD2-A4B9-B1E2D50E698B}"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C7704-2479-4C22-9896-EBFE9DE7CFB8}" type="slidenum">
              <a:rPr lang="en-GB" smtClean="0"/>
              <a:t>‹#›</a:t>
            </a:fld>
            <a:endParaRPr lang="en-GB"/>
          </a:p>
        </p:txBody>
      </p:sp>
    </p:spTree>
    <p:extLst>
      <p:ext uri="{BB962C8B-B14F-4D97-AF65-F5344CB8AC3E}">
        <p14:creationId xmlns:p14="http://schemas.microsoft.com/office/powerpoint/2010/main" val="12698853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17588-88B9-4BD2-A4B9-B1E2D50E698B}" type="datetimeFigureOut">
              <a:rPr lang="en-GB" smtClean="0"/>
              <a:t>29/04/2021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C7704-2479-4C22-9896-EBFE9DE7CFB8}" type="slidenum">
              <a:rPr lang="en-GB" smtClean="0"/>
              <a:t>‹#›</a:t>
            </a:fld>
            <a:endParaRPr lang="en-GB"/>
          </a:p>
        </p:txBody>
      </p:sp>
    </p:spTree>
    <p:extLst>
      <p:ext uri="{BB962C8B-B14F-4D97-AF65-F5344CB8AC3E}">
        <p14:creationId xmlns:p14="http://schemas.microsoft.com/office/powerpoint/2010/main" val="3663853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4019814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7.jpeg"/><Relationship Id="rId7" Type="http://schemas.openxmlformats.org/officeDocument/2006/relationships/hyperlink" Target="https://www.flickr.com/photos/24874528@N04/15194520226/"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2.jp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3.gif"/><Relationship Id="rId7" Type="http://schemas.openxmlformats.org/officeDocument/2006/relationships/image" Target="../media/image8.png"/><Relationship Id="rId2"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gif"/></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91.jp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95.jpg"/><Relationship Id="rId4" Type="http://schemas.openxmlformats.org/officeDocument/2006/relationships/image" Target="../media/image94.jp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0.g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8.png"/><Relationship Id="rId4" Type="http://schemas.openxmlformats.org/officeDocument/2006/relationships/image" Target="../media/image21.jpg"/><Relationship Id="rId9"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8.jpg"/><Relationship Id="rId1" Type="http://schemas.openxmlformats.org/officeDocument/2006/relationships/slideLayout" Target="../slideLayouts/slideLayout3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0.png"/><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8.png"/><Relationship Id="rId4" Type="http://schemas.openxmlformats.org/officeDocument/2006/relationships/image" Target="../media/image21.jp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84039"/>
            <a:ext cx="6123815" cy="397564"/>
          </a:xfrm>
          <a:prstGeom prst="rect">
            <a:avLst/>
          </a:prstGeom>
        </p:spPr>
        <p:txBody>
          <a:bodyPr vert="horz" wrap="none" lIns="0" tIns="0" rIns="0" bIns="0" rtlCol="0" anchor="t">
            <a:noAutofit/>
          </a:bodyPr>
          <a:lstStyle/>
          <a:p>
            <a:pPr defTabSz="914377"/>
            <a:r>
              <a:rPr lang="en-US" sz="2133" dirty="0">
                <a:solidFill>
                  <a:prstClr val="white"/>
                </a:solidFill>
                <a:latin typeface="Helvetica"/>
              </a:rPr>
              <a:t>Name: </a:t>
            </a:r>
            <a:r>
              <a:rPr lang="en-GB" sz="2400" dirty="0">
                <a:solidFill>
                  <a:schemeClr val="bg1"/>
                </a:solidFill>
              </a:rPr>
              <a:t>Anna Murgatroyd</a:t>
            </a:r>
            <a:endParaRPr lang="en-US" sz="2133" dirty="0">
              <a:solidFill>
                <a:schemeClr val="bg1"/>
              </a:solidFill>
              <a:latin typeface="Helvetica"/>
            </a:endParaRPr>
          </a:p>
          <a:p>
            <a:pPr defTabSz="914377"/>
            <a:r>
              <a:rPr lang="en-US" sz="2100" dirty="0">
                <a:solidFill>
                  <a:schemeClr val="bg1"/>
                </a:solidFill>
                <a:latin typeface="Helvetica"/>
              </a:rPr>
              <a:t>Date: May 2020</a:t>
            </a:r>
            <a:endParaRPr lang="en-US" sz="2100" dirty="0">
              <a:solidFill>
                <a:schemeClr val="bg1"/>
              </a:solidFill>
              <a:latin typeface="Helvetica"/>
              <a:cs typeface="Helvetica"/>
            </a:endParaRP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8773257" cy="730735"/>
          </a:xfrm>
          <a:prstGeom prst="rect">
            <a:avLst/>
          </a:prstGeom>
        </p:spPr>
        <p:txBody>
          <a:bodyPr/>
          <a:lstStyle/>
          <a:p>
            <a:pPr>
              <a:lnSpc>
                <a:spcPct val="100000"/>
              </a:lnSpc>
            </a:pPr>
            <a:r>
              <a:rPr lang="en-GB" sz="5400" dirty="0">
                <a:solidFill>
                  <a:schemeClr val="bg1"/>
                </a:solidFill>
                <a:latin typeface="Arial" panose="020B0604020202020204" pitchFamily="34" charset="0"/>
                <a:ea typeface="MS PGothic" panose="020B0600070205080204" pitchFamily="34" charset="-128"/>
                <a:cs typeface="Arial" panose="020B0604020202020204" pitchFamily="34" charset="0"/>
              </a:rPr>
              <a:t>Multi-objective River Management (MRM)</a:t>
            </a:r>
            <a:endParaRPr lang="en-US" sz="48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pPr algn="ctr"/>
            <a:r>
              <a:rPr lang="en-GB" b="1" dirty="0">
                <a:latin typeface="+mn-lt"/>
              </a:rPr>
              <a:t>Too Much, Too Little</a:t>
            </a:r>
            <a:endParaRPr lang="en-US" b="1" dirty="0">
              <a:latin typeface="+mn-lt"/>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04670" y="2659582"/>
            <a:ext cx="4031577" cy="2683518"/>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03208" y="2659582"/>
            <a:ext cx="3578024" cy="2683518"/>
          </a:xfrm>
        </p:spPr>
      </p:pic>
      <p:sp>
        <p:nvSpPr>
          <p:cNvPr id="6" name="TextBox 5"/>
          <p:cNvSpPr txBox="1"/>
          <p:nvPr/>
        </p:nvSpPr>
        <p:spPr>
          <a:xfrm>
            <a:off x="2177362" y="5518941"/>
            <a:ext cx="2767104" cy="204030"/>
          </a:xfrm>
          <a:prstGeom prst="rect">
            <a:avLst/>
          </a:prstGeom>
          <a:noFill/>
        </p:spPr>
        <p:txBody>
          <a:bodyPr wrap="none" rtlCol="0">
            <a:spAutoFit/>
          </a:bodyPr>
          <a:lstStyle/>
          <a:p>
            <a:r>
              <a:rPr lang="en-GB" sz="726"/>
              <a:t>"Southern Africa drought - Mozambique" (CC BY-NC-ND 2.0) by IFRC</a:t>
            </a:r>
            <a:endParaRPr lang="en-US" sz="726" dirty="0"/>
          </a:p>
        </p:txBody>
      </p:sp>
      <p:sp>
        <p:nvSpPr>
          <p:cNvPr id="8" name="TextBox 7"/>
          <p:cNvSpPr txBox="1"/>
          <p:nvPr/>
        </p:nvSpPr>
        <p:spPr>
          <a:xfrm>
            <a:off x="6594027" y="5518941"/>
            <a:ext cx="2023311" cy="204030"/>
          </a:xfrm>
          <a:prstGeom prst="rect">
            <a:avLst/>
          </a:prstGeom>
          <a:noFill/>
        </p:spPr>
        <p:txBody>
          <a:bodyPr wrap="none" rtlCol="0">
            <a:spAutoFit/>
          </a:bodyPr>
          <a:lstStyle/>
          <a:p>
            <a:r>
              <a:rPr lang="en-GB" sz="726"/>
              <a:t>"Flooded Road" (CC BY-NC 2.0) by onbangladesh</a:t>
            </a:r>
            <a:endParaRPr lang="en-US" sz="726" dirty="0"/>
          </a:p>
        </p:txBody>
      </p:sp>
      <p:grpSp>
        <p:nvGrpSpPr>
          <p:cNvPr id="9" name="Group 8"/>
          <p:cNvGrpSpPr/>
          <p:nvPr/>
        </p:nvGrpSpPr>
        <p:grpSpPr>
          <a:xfrm>
            <a:off x="0" y="0"/>
            <a:ext cx="12192000" cy="6858000"/>
            <a:chOff x="0" y="0"/>
            <a:chExt cx="12192000" cy="6858000"/>
          </a:xfrm>
        </p:grpSpPr>
        <p:sp>
          <p:nvSpPr>
            <p:cNvPr id="10" name="Frame 9"/>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96247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9067" b="18127"/>
          <a:stretch/>
        </p:blipFill>
        <p:spPr>
          <a:xfrm>
            <a:off x="884471" y="394081"/>
            <a:ext cx="7249481" cy="3221990"/>
          </a:xfrm>
        </p:spPr>
      </p:pic>
      <p:grpSp>
        <p:nvGrpSpPr>
          <p:cNvPr id="24" name="Group 23"/>
          <p:cNvGrpSpPr/>
          <p:nvPr/>
        </p:nvGrpSpPr>
        <p:grpSpPr>
          <a:xfrm>
            <a:off x="1276334" y="1373740"/>
            <a:ext cx="1502145" cy="557982"/>
            <a:chOff x="549499" y="1260351"/>
            <a:chExt cx="1656184" cy="615201"/>
          </a:xfrm>
        </p:grpSpPr>
        <p:sp>
          <p:nvSpPr>
            <p:cNvPr id="7" name="TextBox 6"/>
            <p:cNvSpPr txBox="1"/>
            <p:nvPr/>
          </p:nvSpPr>
          <p:spPr>
            <a:xfrm>
              <a:off x="549499" y="1404367"/>
              <a:ext cx="1656184" cy="471185"/>
            </a:xfrm>
            <a:prstGeom prst="rect">
              <a:avLst/>
            </a:prstGeom>
            <a:noFill/>
          </p:spPr>
          <p:txBody>
            <a:bodyPr wrap="square" rtlCol="0">
              <a:spAutoFit/>
            </a:bodyPr>
            <a:lstStyle/>
            <a:p>
              <a:pPr algn="ctr"/>
              <a:r>
                <a:rPr lang="en-GB" sz="2177" dirty="0"/>
                <a:t>Colorado</a:t>
              </a:r>
              <a:endParaRPr lang="en-US" sz="2177" dirty="0"/>
            </a:p>
          </p:txBody>
        </p:sp>
        <p:cxnSp>
          <p:nvCxnSpPr>
            <p:cNvPr id="12" name="Straight Arrow Connector 11"/>
            <p:cNvCxnSpPr/>
            <p:nvPr/>
          </p:nvCxnSpPr>
          <p:spPr>
            <a:xfrm flipV="1">
              <a:off x="1485603" y="1260351"/>
              <a:ext cx="360040" cy="259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5221745" y="1818406"/>
            <a:ext cx="914349" cy="509349"/>
            <a:chOff x="4899497" y="1750616"/>
            <a:chExt cx="1008112" cy="561581"/>
          </a:xfrm>
        </p:grpSpPr>
        <p:sp>
          <p:nvSpPr>
            <p:cNvPr id="8" name="TextBox 7"/>
            <p:cNvSpPr txBox="1"/>
            <p:nvPr/>
          </p:nvSpPr>
          <p:spPr>
            <a:xfrm>
              <a:off x="4899497" y="1841011"/>
              <a:ext cx="1008112" cy="471186"/>
            </a:xfrm>
            <a:prstGeom prst="rect">
              <a:avLst/>
            </a:prstGeom>
            <a:noFill/>
          </p:spPr>
          <p:txBody>
            <a:bodyPr wrap="square" rtlCol="0">
              <a:spAutoFit/>
            </a:bodyPr>
            <a:lstStyle/>
            <a:p>
              <a:pPr algn="ctr"/>
              <a:r>
                <a:rPr lang="en-GB" sz="2177" dirty="0"/>
                <a:t>Nile</a:t>
              </a:r>
              <a:endParaRPr lang="en-US" sz="2177" dirty="0"/>
            </a:p>
          </p:txBody>
        </p:sp>
        <p:cxnSp>
          <p:nvCxnSpPr>
            <p:cNvPr id="14" name="Straight Arrow Connector 13"/>
            <p:cNvCxnSpPr/>
            <p:nvPr/>
          </p:nvCxnSpPr>
          <p:spPr>
            <a:xfrm flipH="1" flipV="1">
              <a:off x="4904599" y="1750616"/>
              <a:ext cx="253411" cy="2308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6399472" y="1608868"/>
            <a:ext cx="2213425" cy="427361"/>
            <a:chOff x="6197995" y="1519590"/>
            <a:chExt cx="2440403" cy="471185"/>
          </a:xfrm>
        </p:grpSpPr>
        <p:sp>
          <p:nvSpPr>
            <p:cNvPr id="9" name="TextBox 8"/>
            <p:cNvSpPr txBox="1"/>
            <p:nvPr/>
          </p:nvSpPr>
          <p:spPr>
            <a:xfrm>
              <a:off x="6982214" y="1519590"/>
              <a:ext cx="1656184" cy="471185"/>
            </a:xfrm>
            <a:prstGeom prst="rect">
              <a:avLst/>
            </a:prstGeom>
            <a:noFill/>
          </p:spPr>
          <p:txBody>
            <a:bodyPr wrap="square" rtlCol="0">
              <a:spAutoFit/>
            </a:bodyPr>
            <a:lstStyle/>
            <a:p>
              <a:pPr algn="ctr"/>
              <a:r>
                <a:rPr lang="en-GB" sz="2177" dirty="0"/>
                <a:t>Irrawaddy</a:t>
              </a:r>
              <a:endParaRPr lang="en-US" sz="2177" dirty="0"/>
            </a:p>
          </p:txBody>
        </p:sp>
        <p:cxnSp>
          <p:nvCxnSpPr>
            <p:cNvPr id="17" name="Straight Arrow Connector 16"/>
            <p:cNvCxnSpPr/>
            <p:nvPr/>
          </p:nvCxnSpPr>
          <p:spPr>
            <a:xfrm flipH="1" flipV="1">
              <a:off x="6197995" y="1519591"/>
              <a:ext cx="904232" cy="2060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276334" y="2823655"/>
            <a:ext cx="9748516" cy="3637094"/>
            <a:chOff x="1632211" y="2841204"/>
            <a:chExt cx="8993787" cy="3158724"/>
          </a:xfrm>
        </p:grpSpPr>
        <p:pic>
          <p:nvPicPr>
            <p:cNvPr id="20" name="Picture 19"/>
            <p:cNvPicPr>
              <a:picLocks noChangeAspect="1"/>
            </p:cNvPicPr>
            <p:nvPr/>
          </p:nvPicPr>
          <p:blipFill>
            <a:blip r:embed="rId3"/>
            <a:stretch>
              <a:fillRect/>
            </a:stretch>
          </p:blipFill>
          <p:spPr>
            <a:xfrm>
              <a:off x="1632211" y="3516080"/>
              <a:ext cx="6269820" cy="2483848"/>
            </a:xfrm>
            <a:prstGeom prst="rect">
              <a:avLst/>
            </a:prstGeom>
          </p:spPr>
        </p:pic>
        <p:sp>
          <p:nvSpPr>
            <p:cNvPr id="22" name="Oval 21"/>
            <p:cNvSpPr/>
            <p:nvPr/>
          </p:nvSpPr>
          <p:spPr>
            <a:xfrm>
              <a:off x="6357242" y="4020362"/>
              <a:ext cx="549258" cy="1498579"/>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nvGrpSpPr>
            <p:cNvPr id="37" name="Group 36"/>
            <p:cNvGrpSpPr/>
            <p:nvPr/>
          </p:nvGrpSpPr>
          <p:grpSpPr>
            <a:xfrm>
              <a:off x="6631871" y="2841204"/>
              <a:ext cx="3994127" cy="2677736"/>
              <a:chOff x="5820842" y="3132559"/>
              <a:chExt cx="4403710" cy="2952328"/>
            </a:xfrm>
          </p:grpSpPr>
          <p:pic>
            <p:nvPicPr>
              <p:cNvPr id="23" name="Picture 22"/>
              <p:cNvPicPr>
                <a:picLocks noChangeAspect="1"/>
              </p:cNvPicPr>
              <p:nvPr/>
            </p:nvPicPr>
            <p:blipFill>
              <a:blip r:embed="rId4"/>
              <a:stretch>
                <a:fillRect/>
              </a:stretch>
            </p:blipFill>
            <p:spPr>
              <a:xfrm>
                <a:off x="7390259" y="3132559"/>
                <a:ext cx="2834293" cy="2474454"/>
              </a:xfrm>
              <a:prstGeom prst="rect">
                <a:avLst/>
              </a:prstGeom>
            </p:spPr>
          </p:pic>
          <p:cxnSp>
            <p:nvCxnSpPr>
              <p:cNvPr id="28" name="Straight Connector 27"/>
              <p:cNvCxnSpPr>
                <a:stCxn id="22" idx="0"/>
              </p:cNvCxnSpPr>
              <p:nvPr/>
            </p:nvCxnSpPr>
            <p:spPr>
              <a:xfrm flipV="1">
                <a:off x="5820842" y="3154596"/>
                <a:ext cx="1569417" cy="127803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2" idx="4"/>
              </p:cNvCxnSpPr>
              <p:nvPr/>
            </p:nvCxnSpPr>
            <p:spPr>
              <a:xfrm flipV="1">
                <a:off x="5820842" y="5605974"/>
                <a:ext cx="1569417" cy="47891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a:off x="0" y="0"/>
            <a:ext cx="12192000" cy="6858000"/>
            <a:chOff x="0" y="0"/>
            <a:chExt cx="12192000" cy="6858000"/>
          </a:xfrm>
        </p:grpSpPr>
        <p:sp>
          <p:nvSpPr>
            <p:cNvPr id="19" name="Frame 18"/>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633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417" t="12115" r="417" b="4408"/>
          <a:stretch/>
        </p:blipFill>
        <p:spPr>
          <a:xfrm>
            <a:off x="1685569" y="1453874"/>
            <a:ext cx="5401214" cy="4650725"/>
          </a:xfrm>
          <a:prstGeom prst="rect">
            <a:avLst/>
          </a:prstGeom>
        </p:spPr>
      </p:pic>
      <p:sp>
        <p:nvSpPr>
          <p:cNvPr id="5" name="TextBox 4"/>
          <p:cNvSpPr txBox="1"/>
          <p:nvPr/>
        </p:nvSpPr>
        <p:spPr>
          <a:xfrm>
            <a:off x="2550001" y="349232"/>
            <a:ext cx="7091998" cy="1077218"/>
          </a:xfrm>
          <a:prstGeom prst="rect">
            <a:avLst/>
          </a:prstGeom>
          <a:noFill/>
        </p:spPr>
        <p:txBody>
          <a:bodyPr wrap="square" rtlCol="0">
            <a:spAutoFit/>
          </a:bodyPr>
          <a:lstStyle/>
          <a:p>
            <a:pPr algn="ctr"/>
            <a:r>
              <a:rPr lang="en-GB" sz="3200" b="1" dirty="0"/>
              <a:t>Planetary Boundaries: </a:t>
            </a:r>
          </a:p>
          <a:p>
            <a:pPr algn="ctr"/>
            <a:r>
              <a:rPr lang="en-GB" sz="3200" b="1" dirty="0"/>
              <a:t>An assessment of major global impacts</a:t>
            </a:r>
          </a:p>
        </p:txBody>
      </p:sp>
      <p:sp>
        <p:nvSpPr>
          <p:cNvPr id="6" name="TextBox 5"/>
          <p:cNvSpPr txBox="1"/>
          <p:nvPr/>
        </p:nvSpPr>
        <p:spPr>
          <a:xfrm>
            <a:off x="7220764" y="2325829"/>
            <a:ext cx="4115096" cy="1816395"/>
          </a:xfrm>
          <a:prstGeom prst="rect">
            <a:avLst/>
          </a:prstGeom>
          <a:noFill/>
        </p:spPr>
        <p:txBody>
          <a:bodyPr wrap="square" rtlCol="0">
            <a:spAutoFit/>
          </a:bodyPr>
          <a:lstStyle/>
          <a:p>
            <a:r>
              <a:rPr lang="en-GB" sz="2801" b="1" dirty="0"/>
              <a:t>Is Freshwater Scarce?</a:t>
            </a:r>
          </a:p>
          <a:p>
            <a:endParaRPr lang="en-GB" sz="2801" b="1" dirty="0"/>
          </a:p>
          <a:p>
            <a:r>
              <a:rPr lang="en-GB" sz="2801" b="1" dirty="0"/>
              <a:t>Globally? – No</a:t>
            </a:r>
          </a:p>
          <a:p>
            <a:r>
              <a:rPr lang="en-GB" sz="2801" b="1" dirty="0"/>
              <a:t>Regionally? – Sometimes</a:t>
            </a:r>
            <a:endParaRPr lang="en-US" sz="2801" b="1" dirty="0"/>
          </a:p>
        </p:txBody>
      </p:sp>
      <p:sp>
        <p:nvSpPr>
          <p:cNvPr id="7" name="TextBox 6"/>
          <p:cNvSpPr txBox="1"/>
          <p:nvPr/>
        </p:nvSpPr>
        <p:spPr>
          <a:xfrm>
            <a:off x="438142" y="5996075"/>
            <a:ext cx="3307896" cy="451662"/>
          </a:xfrm>
          <a:prstGeom prst="rect">
            <a:avLst/>
          </a:prstGeom>
          <a:noFill/>
        </p:spPr>
        <p:txBody>
          <a:bodyPr wrap="square" rtlCol="0">
            <a:spAutoFit/>
          </a:bodyPr>
          <a:lstStyle/>
          <a:p>
            <a:r>
              <a:rPr lang="en-GB" sz="2335" dirty="0" err="1"/>
              <a:t>Rockstrom</a:t>
            </a:r>
            <a:r>
              <a:rPr lang="en-GB" sz="2335" dirty="0"/>
              <a:t> et. al 2009</a:t>
            </a:r>
            <a:endParaRPr lang="en-US" sz="2335" dirty="0"/>
          </a:p>
        </p:txBody>
      </p:sp>
      <p:grpSp>
        <p:nvGrpSpPr>
          <p:cNvPr id="8" name="Group 7"/>
          <p:cNvGrpSpPr/>
          <p:nvPr/>
        </p:nvGrpSpPr>
        <p:grpSpPr>
          <a:xfrm>
            <a:off x="0" y="0"/>
            <a:ext cx="12192000" cy="6858000"/>
            <a:chOff x="0" y="0"/>
            <a:chExt cx="12192000" cy="6858000"/>
          </a:xfrm>
        </p:grpSpPr>
        <p:sp>
          <p:nvSpPr>
            <p:cNvPr id="9" name="Frame 8"/>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6843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ri.org/sites/default/files/water_stress_by_country_0.pn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767637" y="1195155"/>
            <a:ext cx="9081338" cy="46899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0"/>
            <a:ext cx="12192000" cy="6858000"/>
            <a:chOff x="0" y="0"/>
            <a:chExt cx="12192000" cy="6858000"/>
          </a:xfrm>
        </p:grpSpPr>
        <p:sp>
          <p:nvSpPr>
            <p:cNvPr id="4" name="Frame 3"/>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9179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gis.wri.org/server/rest/directories/arcgisoutput/ExportWebMap_GPServer/_ags_d568ec8384aa4d7db3adfdc532e25942.pn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19664" y="875035"/>
            <a:ext cx="7115371" cy="53365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43850" y="1455833"/>
            <a:ext cx="3648075" cy="3416320"/>
          </a:xfrm>
          <a:prstGeom prst="rect">
            <a:avLst/>
          </a:prstGeom>
          <a:noFill/>
        </p:spPr>
        <p:txBody>
          <a:bodyPr wrap="square" rtlCol="0">
            <a:spAutoFit/>
          </a:bodyPr>
          <a:lstStyle/>
          <a:p>
            <a:r>
              <a:rPr lang="en-GB" sz="2400" b="1" dirty="0"/>
              <a:t>Baseline water stress </a:t>
            </a:r>
            <a:r>
              <a:rPr lang="en-GB" sz="2400" dirty="0"/>
              <a:t>measures the </a:t>
            </a:r>
            <a:r>
              <a:rPr lang="en-GB" sz="2400" b="1" dirty="0"/>
              <a:t>ratio</a:t>
            </a:r>
            <a:r>
              <a:rPr lang="en-GB" sz="2400" dirty="0"/>
              <a:t> of total annual water </a:t>
            </a:r>
            <a:r>
              <a:rPr lang="en-GB" sz="2400" b="1" dirty="0"/>
              <a:t>withdrawals</a:t>
            </a:r>
            <a:r>
              <a:rPr lang="en-GB" sz="2400" dirty="0"/>
              <a:t> to total available annual </a:t>
            </a:r>
            <a:r>
              <a:rPr lang="en-GB" sz="2400" b="1" dirty="0"/>
              <a:t>renewable supply</a:t>
            </a:r>
            <a:r>
              <a:rPr lang="en-GB" sz="2400" dirty="0"/>
              <a:t>, accounting for upstream consumptive use. Higher values indicate more competition among users.</a:t>
            </a:r>
            <a:endParaRPr lang="en-US" sz="2400" dirty="0"/>
          </a:p>
        </p:txBody>
      </p:sp>
      <p:grpSp>
        <p:nvGrpSpPr>
          <p:cNvPr id="4" name="Group 3"/>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314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gis.wri.org/server/rest/directories/arcgisoutput/ExportWebMap_GPServer/_ags_497505df0e05420abf603f60fc542cf0.pn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01695" y="924866"/>
            <a:ext cx="7115372" cy="53365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55192" y="1828282"/>
            <a:ext cx="3511822" cy="2308324"/>
          </a:xfrm>
          <a:prstGeom prst="rect">
            <a:avLst/>
          </a:prstGeom>
          <a:noFill/>
        </p:spPr>
        <p:txBody>
          <a:bodyPr wrap="square" rtlCol="0">
            <a:spAutoFit/>
          </a:bodyPr>
          <a:lstStyle/>
          <a:p>
            <a:r>
              <a:rPr lang="en-GB" sz="2400" b="1" dirty="0"/>
              <a:t>Physical risks related to water quantity </a:t>
            </a:r>
            <a:r>
              <a:rPr lang="en-GB" sz="2400" dirty="0"/>
              <a:t>identify areas of concern (e.g. </a:t>
            </a:r>
            <a:r>
              <a:rPr lang="en-GB" sz="2400" b="1" dirty="0"/>
              <a:t>droughts</a:t>
            </a:r>
            <a:r>
              <a:rPr lang="en-GB" sz="2400" dirty="0"/>
              <a:t> or </a:t>
            </a:r>
            <a:r>
              <a:rPr lang="en-GB" sz="2400" b="1" dirty="0"/>
              <a:t>floods</a:t>
            </a:r>
            <a:r>
              <a:rPr lang="en-GB" sz="2400" dirty="0"/>
              <a:t>) that may impact short or long term water availability.</a:t>
            </a:r>
            <a:endParaRPr lang="en-US" sz="2400" dirty="0"/>
          </a:p>
        </p:txBody>
      </p:sp>
      <p:grpSp>
        <p:nvGrpSpPr>
          <p:cNvPr id="5" name="Group 4"/>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1152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gis.wri.org/server/rest/directories/arcgisoutput/ExportWebMap_GPServer/_ags_89499ce7a27e42019b2fc56aea06421a.pn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47568" y="906298"/>
            <a:ext cx="7115371" cy="53365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97845" y="1808384"/>
            <a:ext cx="3115809" cy="2308324"/>
          </a:xfrm>
          <a:prstGeom prst="rect">
            <a:avLst/>
          </a:prstGeom>
          <a:noFill/>
        </p:spPr>
        <p:txBody>
          <a:bodyPr wrap="square" rtlCol="0">
            <a:spAutoFit/>
          </a:bodyPr>
          <a:lstStyle/>
          <a:p>
            <a:r>
              <a:rPr lang="en-GB" sz="2400" b="1" dirty="0"/>
              <a:t>Physical risks related to water quality </a:t>
            </a:r>
            <a:r>
              <a:rPr lang="en-GB" sz="2400" dirty="0"/>
              <a:t>identify areas of concern that may impact short or long term water availability.</a:t>
            </a:r>
            <a:endParaRPr lang="en-US" sz="2400" dirty="0"/>
          </a:p>
        </p:txBody>
      </p:sp>
      <p:grpSp>
        <p:nvGrpSpPr>
          <p:cNvPr id="5" name="Group 4"/>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789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2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57567" y="2059918"/>
            <a:ext cx="2380274" cy="1588088"/>
          </a:xfrm>
        </p:spPr>
      </p:pic>
      <p:sp>
        <p:nvSpPr>
          <p:cNvPr id="2" name="Title 1"/>
          <p:cNvSpPr>
            <a:spLocks noGrp="1"/>
          </p:cNvSpPr>
          <p:nvPr>
            <p:ph type="title"/>
          </p:nvPr>
        </p:nvSpPr>
        <p:spPr>
          <a:xfrm>
            <a:off x="2594788" y="695954"/>
            <a:ext cx="7002424" cy="527075"/>
          </a:xfrm>
        </p:spPr>
        <p:txBody>
          <a:bodyPr>
            <a:noAutofit/>
          </a:bodyPr>
          <a:lstStyle/>
          <a:p>
            <a:pPr algn="ctr"/>
            <a:r>
              <a:rPr lang="en-GB" b="1" dirty="0">
                <a:latin typeface="+mn-lt"/>
              </a:rPr>
              <a:t>But what about competing uses?</a:t>
            </a:r>
            <a:endParaRPr lang="en-US" b="1" dirty="0">
              <a:latin typeface="+mn-lt"/>
            </a:endParaRPr>
          </a:p>
        </p:txBody>
      </p:sp>
      <p:sp>
        <p:nvSpPr>
          <p:cNvPr id="4" name="Text Placeholder 3"/>
          <p:cNvSpPr>
            <a:spLocks noGrp="1"/>
          </p:cNvSpPr>
          <p:nvPr>
            <p:ph type="body" sz="half" idx="2"/>
          </p:nvPr>
        </p:nvSpPr>
        <p:spPr>
          <a:xfrm>
            <a:off x="1556068" y="2059918"/>
            <a:ext cx="3059857" cy="2965974"/>
          </a:xfrm>
        </p:spPr>
        <p:txBody>
          <a:bodyPr>
            <a:normAutofit fontScale="92500" lnSpcReduction="10000"/>
          </a:bodyPr>
          <a:lstStyle/>
          <a:p>
            <a:pPr marL="266816" indent="-266816">
              <a:buFont typeface="Arial" panose="020B0604020202020204" pitchFamily="34" charset="0"/>
              <a:buChar char="•"/>
            </a:pPr>
            <a:r>
              <a:rPr lang="en-GB" sz="2000" dirty="0"/>
              <a:t>Agriculture</a:t>
            </a:r>
          </a:p>
          <a:p>
            <a:pPr marL="266816" indent="-266816">
              <a:buFont typeface="Arial" panose="020B0604020202020204" pitchFamily="34" charset="0"/>
              <a:buChar char="•"/>
            </a:pPr>
            <a:r>
              <a:rPr lang="en-GB" sz="2000" dirty="0"/>
              <a:t>Energy Production</a:t>
            </a:r>
          </a:p>
          <a:p>
            <a:pPr marL="266816" indent="-266816">
              <a:buFont typeface="Arial" panose="020B0604020202020204" pitchFamily="34" charset="0"/>
              <a:buChar char="•"/>
            </a:pPr>
            <a:r>
              <a:rPr lang="en-GB" sz="2000" dirty="0"/>
              <a:t>Public Health / Hygiene</a:t>
            </a:r>
          </a:p>
          <a:p>
            <a:pPr marL="266816" indent="-266816">
              <a:buFont typeface="Arial" panose="020B0604020202020204" pitchFamily="34" charset="0"/>
              <a:buChar char="•"/>
            </a:pPr>
            <a:r>
              <a:rPr lang="en-GB" sz="2000" dirty="0"/>
              <a:t>Fisheries</a:t>
            </a:r>
          </a:p>
          <a:p>
            <a:pPr marL="266816" indent="-266816">
              <a:buFont typeface="Arial" panose="020B0604020202020204" pitchFamily="34" charset="0"/>
              <a:buChar char="•"/>
            </a:pPr>
            <a:r>
              <a:rPr lang="en-GB" sz="2000" dirty="0"/>
              <a:t>Environmental Conditions</a:t>
            </a:r>
          </a:p>
          <a:p>
            <a:pPr marL="266816" indent="-266816">
              <a:buFont typeface="Arial" panose="020B0604020202020204" pitchFamily="34" charset="0"/>
              <a:buChar char="•"/>
            </a:pPr>
            <a:r>
              <a:rPr lang="en-GB" sz="2000" dirty="0"/>
              <a:t>Recreation / Tourism</a:t>
            </a:r>
          </a:p>
          <a:p>
            <a:pPr marL="266816" indent="-266816">
              <a:buFont typeface="Arial" panose="020B0604020202020204" pitchFamily="34" charset="0"/>
              <a:buChar char="•"/>
            </a:pPr>
            <a:r>
              <a:rPr lang="en-GB" sz="2000" dirty="0"/>
              <a:t>Cultural Value</a:t>
            </a:r>
          </a:p>
          <a:p>
            <a:pPr marL="266816" indent="-266816">
              <a:buFont typeface="Arial" panose="020B0604020202020204" pitchFamily="34" charset="0"/>
              <a:buChar char="•"/>
            </a:pPr>
            <a:r>
              <a:rPr lang="en-GB" sz="2000" dirty="0"/>
              <a:t>Intrinsic / Aesthetic Value</a:t>
            </a:r>
          </a:p>
        </p:txBody>
      </p:sp>
      <p:grpSp>
        <p:nvGrpSpPr>
          <p:cNvPr id="20" name="Group 19"/>
          <p:cNvGrpSpPr/>
          <p:nvPr/>
        </p:nvGrpSpPr>
        <p:grpSpPr>
          <a:xfrm>
            <a:off x="885886" y="2074647"/>
            <a:ext cx="3019363" cy="3314194"/>
            <a:chOff x="-25258" y="2143236"/>
            <a:chExt cx="3880201" cy="4259087"/>
          </a:xfrm>
        </p:grpSpPr>
        <p:sp>
          <p:nvSpPr>
            <p:cNvPr id="9" name="TextBox 8"/>
            <p:cNvSpPr txBox="1"/>
            <p:nvPr/>
          </p:nvSpPr>
          <p:spPr>
            <a:xfrm>
              <a:off x="220544" y="3042273"/>
              <a:ext cx="529389" cy="435077"/>
            </a:xfrm>
            <a:prstGeom prst="rect">
              <a:avLst/>
            </a:prstGeom>
            <a:noFill/>
          </p:spPr>
          <p:txBody>
            <a:bodyPr wrap="square" rtlCol="0">
              <a:spAutoFit/>
            </a:bodyPr>
            <a:lstStyle/>
            <a:p>
              <a:pPr algn="ctr"/>
              <a:r>
                <a:rPr lang="en-GB" sz="1600" b="1" dirty="0">
                  <a:solidFill>
                    <a:srgbClr val="FF0000"/>
                  </a:solidFill>
                </a:rPr>
                <a:t>1</a:t>
              </a:r>
              <a:endParaRPr lang="en-US" sz="1600" b="1" dirty="0">
                <a:solidFill>
                  <a:srgbClr val="FF0000"/>
                </a:solidFill>
              </a:endParaRPr>
            </a:p>
          </p:txBody>
        </p:sp>
        <p:sp>
          <p:nvSpPr>
            <p:cNvPr id="11" name="TextBox 10"/>
            <p:cNvSpPr txBox="1"/>
            <p:nvPr/>
          </p:nvSpPr>
          <p:spPr>
            <a:xfrm>
              <a:off x="210872" y="2143236"/>
              <a:ext cx="529389" cy="435077"/>
            </a:xfrm>
            <a:prstGeom prst="rect">
              <a:avLst/>
            </a:prstGeom>
            <a:noFill/>
          </p:spPr>
          <p:txBody>
            <a:bodyPr wrap="square" rtlCol="0">
              <a:spAutoFit/>
            </a:bodyPr>
            <a:lstStyle/>
            <a:p>
              <a:pPr algn="ctr"/>
              <a:r>
                <a:rPr lang="en-GB" sz="1600" b="1" dirty="0">
                  <a:solidFill>
                    <a:srgbClr val="FF0000"/>
                  </a:solidFill>
                </a:rPr>
                <a:t>2</a:t>
              </a:r>
              <a:endParaRPr lang="en-US" sz="1600" b="1" dirty="0">
                <a:solidFill>
                  <a:srgbClr val="FF0000"/>
                </a:solidFill>
              </a:endParaRPr>
            </a:p>
          </p:txBody>
        </p:sp>
        <p:sp>
          <p:nvSpPr>
            <p:cNvPr id="12" name="TextBox 11"/>
            <p:cNvSpPr txBox="1"/>
            <p:nvPr/>
          </p:nvSpPr>
          <p:spPr>
            <a:xfrm>
              <a:off x="210873" y="2556877"/>
              <a:ext cx="529389" cy="435077"/>
            </a:xfrm>
            <a:prstGeom prst="rect">
              <a:avLst/>
            </a:prstGeom>
            <a:noFill/>
          </p:spPr>
          <p:txBody>
            <a:bodyPr wrap="square" rtlCol="0">
              <a:spAutoFit/>
            </a:bodyPr>
            <a:lstStyle/>
            <a:p>
              <a:pPr algn="ctr"/>
              <a:r>
                <a:rPr lang="en-GB" sz="1600" b="1" dirty="0">
                  <a:solidFill>
                    <a:srgbClr val="FF0000"/>
                  </a:solidFill>
                </a:rPr>
                <a:t>3</a:t>
              </a:r>
              <a:endParaRPr lang="en-US" sz="1600" b="1" dirty="0">
                <a:solidFill>
                  <a:srgbClr val="FF0000"/>
                </a:solidFill>
              </a:endParaRPr>
            </a:p>
          </p:txBody>
        </p:sp>
        <p:sp>
          <p:nvSpPr>
            <p:cNvPr id="13" name="TextBox 12"/>
            <p:cNvSpPr txBox="1"/>
            <p:nvPr/>
          </p:nvSpPr>
          <p:spPr>
            <a:xfrm>
              <a:off x="240284" y="5304975"/>
              <a:ext cx="529389" cy="435077"/>
            </a:xfrm>
            <a:prstGeom prst="rect">
              <a:avLst/>
            </a:prstGeom>
            <a:noFill/>
          </p:spPr>
          <p:txBody>
            <a:bodyPr wrap="square" rtlCol="0">
              <a:spAutoFit/>
            </a:bodyPr>
            <a:lstStyle/>
            <a:p>
              <a:pPr algn="ctr"/>
              <a:r>
                <a:rPr lang="en-GB" sz="1600" b="1" dirty="0">
                  <a:solidFill>
                    <a:srgbClr val="FF0000"/>
                  </a:solidFill>
                </a:rPr>
                <a:t>6</a:t>
              </a:r>
              <a:endParaRPr lang="en-US" sz="1600" b="1" dirty="0">
                <a:solidFill>
                  <a:srgbClr val="FF0000"/>
                </a:solidFill>
              </a:endParaRPr>
            </a:p>
          </p:txBody>
        </p:sp>
        <p:sp>
          <p:nvSpPr>
            <p:cNvPr id="14" name="TextBox 13"/>
            <p:cNvSpPr txBox="1"/>
            <p:nvPr/>
          </p:nvSpPr>
          <p:spPr>
            <a:xfrm>
              <a:off x="210870" y="3968634"/>
              <a:ext cx="529389" cy="435077"/>
            </a:xfrm>
            <a:prstGeom prst="rect">
              <a:avLst/>
            </a:prstGeom>
            <a:noFill/>
          </p:spPr>
          <p:txBody>
            <a:bodyPr wrap="square" rtlCol="0">
              <a:spAutoFit/>
            </a:bodyPr>
            <a:lstStyle/>
            <a:p>
              <a:pPr algn="ctr"/>
              <a:r>
                <a:rPr lang="en-GB" sz="1600" b="1" dirty="0">
                  <a:solidFill>
                    <a:srgbClr val="FF0000"/>
                  </a:solidFill>
                </a:rPr>
                <a:t>5</a:t>
              </a:r>
              <a:endParaRPr lang="en-US" sz="1600" b="1" dirty="0">
                <a:solidFill>
                  <a:srgbClr val="FF0000"/>
                </a:solidFill>
              </a:endParaRPr>
            </a:p>
          </p:txBody>
        </p:sp>
        <p:sp>
          <p:nvSpPr>
            <p:cNvPr id="15" name="TextBox 14"/>
            <p:cNvSpPr txBox="1"/>
            <p:nvPr/>
          </p:nvSpPr>
          <p:spPr>
            <a:xfrm>
              <a:off x="240287" y="4849484"/>
              <a:ext cx="529389" cy="435077"/>
            </a:xfrm>
            <a:prstGeom prst="rect">
              <a:avLst/>
            </a:prstGeom>
            <a:noFill/>
          </p:spPr>
          <p:txBody>
            <a:bodyPr wrap="square" rtlCol="0">
              <a:spAutoFit/>
            </a:bodyPr>
            <a:lstStyle/>
            <a:p>
              <a:pPr algn="ctr"/>
              <a:r>
                <a:rPr lang="en-GB" sz="1600" b="1" dirty="0">
                  <a:solidFill>
                    <a:srgbClr val="FF0000"/>
                  </a:solidFill>
                </a:rPr>
                <a:t>4</a:t>
              </a:r>
              <a:endParaRPr lang="en-US" sz="1600" b="1" dirty="0">
                <a:solidFill>
                  <a:srgbClr val="FF0000"/>
                </a:solidFill>
              </a:endParaRPr>
            </a:p>
          </p:txBody>
        </p:sp>
        <p:sp>
          <p:nvSpPr>
            <p:cNvPr id="16" name="TextBox 15"/>
            <p:cNvSpPr txBox="1"/>
            <p:nvPr/>
          </p:nvSpPr>
          <p:spPr>
            <a:xfrm>
              <a:off x="210870" y="3510390"/>
              <a:ext cx="529389" cy="435077"/>
            </a:xfrm>
            <a:prstGeom prst="rect">
              <a:avLst/>
            </a:prstGeom>
            <a:noFill/>
          </p:spPr>
          <p:txBody>
            <a:bodyPr wrap="square" rtlCol="0">
              <a:spAutoFit/>
            </a:bodyPr>
            <a:lstStyle/>
            <a:p>
              <a:pPr algn="ctr"/>
              <a:r>
                <a:rPr lang="en-GB" sz="1600" b="1" dirty="0">
                  <a:solidFill>
                    <a:srgbClr val="FF0000"/>
                  </a:solidFill>
                </a:rPr>
                <a:t>7</a:t>
              </a:r>
              <a:endParaRPr lang="en-US" sz="1600" b="1" dirty="0">
                <a:solidFill>
                  <a:srgbClr val="FF0000"/>
                </a:solidFill>
              </a:endParaRPr>
            </a:p>
          </p:txBody>
        </p:sp>
        <p:sp>
          <p:nvSpPr>
            <p:cNvPr id="18" name="TextBox 17"/>
            <p:cNvSpPr txBox="1"/>
            <p:nvPr/>
          </p:nvSpPr>
          <p:spPr>
            <a:xfrm>
              <a:off x="240287" y="4368744"/>
              <a:ext cx="529389" cy="435077"/>
            </a:xfrm>
            <a:prstGeom prst="rect">
              <a:avLst/>
            </a:prstGeom>
            <a:noFill/>
          </p:spPr>
          <p:txBody>
            <a:bodyPr wrap="square" rtlCol="0">
              <a:spAutoFit/>
            </a:bodyPr>
            <a:lstStyle/>
            <a:p>
              <a:pPr algn="ctr"/>
              <a:r>
                <a:rPr lang="en-GB" sz="1600" b="1" dirty="0">
                  <a:solidFill>
                    <a:srgbClr val="FF0000"/>
                  </a:solidFill>
                </a:rPr>
                <a:t>8</a:t>
              </a:r>
              <a:endParaRPr lang="en-US" sz="1600" b="1" dirty="0">
                <a:solidFill>
                  <a:srgbClr val="FF0000"/>
                </a:solidFill>
              </a:endParaRPr>
            </a:p>
          </p:txBody>
        </p:sp>
        <p:sp>
          <p:nvSpPr>
            <p:cNvPr id="19" name="TextBox 18"/>
            <p:cNvSpPr txBox="1"/>
            <p:nvPr/>
          </p:nvSpPr>
          <p:spPr>
            <a:xfrm>
              <a:off x="-25258" y="5809035"/>
              <a:ext cx="3880201" cy="593288"/>
            </a:xfrm>
            <a:prstGeom prst="rect">
              <a:avLst/>
            </a:prstGeom>
            <a:noFill/>
          </p:spPr>
          <p:txBody>
            <a:bodyPr wrap="square" rtlCol="0">
              <a:spAutoFit/>
            </a:bodyPr>
            <a:lstStyle/>
            <a:p>
              <a:pPr algn="ctr"/>
              <a:r>
                <a:rPr lang="en-GB" sz="2400" dirty="0">
                  <a:solidFill>
                    <a:srgbClr val="FF0000"/>
                  </a:solidFill>
                </a:rPr>
                <a:t>Assigned Priorities?</a:t>
              </a:r>
              <a:endParaRPr lang="en-US" sz="2400" dirty="0">
                <a:solidFill>
                  <a:srgbClr val="FF0000"/>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064" y="2285096"/>
            <a:ext cx="2898977" cy="1633227"/>
          </a:xfrm>
          <a:prstGeom prst="rect">
            <a:avLst/>
          </a:prstGeom>
        </p:spPr>
      </p:pic>
      <p:sp>
        <p:nvSpPr>
          <p:cNvPr id="10" name="TextBox 9"/>
          <p:cNvSpPr txBox="1"/>
          <p:nvPr/>
        </p:nvSpPr>
        <p:spPr>
          <a:xfrm>
            <a:off x="4907832" y="3722720"/>
            <a:ext cx="1297150" cy="212046"/>
          </a:xfrm>
          <a:prstGeom prst="rect">
            <a:avLst/>
          </a:prstGeom>
          <a:noFill/>
        </p:spPr>
        <p:txBody>
          <a:bodyPr wrap="none" rtlCol="0">
            <a:spAutoFit/>
          </a:bodyPr>
          <a:lstStyle/>
          <a:p>
            <a:r>
              <a:rPr lang="en-GB" sz="778" dirty="0">
                <a:solidFill>
                  <a:schemeClr val="bg1"/>
                </a:solidFill>
              </a:rPr>
              <a:t>(CC BY-SA 4.0) by </a:t>
            </a:r>
            <a:r>
              <a:rPr lang="en-GB" sz="778" dirty="0" err="1">
                <a:solidFill>
                  <a:schemeClr val="bg1"/>
                </a:solidFill>
              </a:rPr>
              <a:t>Kantabon</a:t>
            </a:r>
            <a:endParaRPr lang="en-US" sz="778" dirty="0">
              <a:solidFill>
                <a:schemeClr val="bg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3208" y="4323273"/>
            <a:ext cx="2431560" cy="1614708"/>
          </a:xfrm>
          <a:prstGeom prst="rect">
            <a:avLst/>
          </a:prstGeom>
        </p:spPr>
      </p:pic>
      <p:sp>
        <p:nvSpPr>
          <p:cNvPr id="23" name="TextBox 22"/>
          <p:cNvSpPr txBox="1"/>
          <p:nvPr/>
        </p:nvSpPr>
        <p:spPr>
          <a:xfrm>
            <a:off x="5643209" y="5668739"/>
            <a:ext cx="2431560" cy="218073"/>
          </a:xfrm>
          <a:prstGeom prst="rect">
            <a:avLst/>
          </a:prstGeom>
          <a:noFill/>
        </p:spPr>
        <p:txBody>
          <a:bodyPr wrap="square" rtlCol="0">
            <a:spAutoFit/>
          </a:bodyPr>
          <a:lstStyle/>
          <a:p>
            <a:r>
              <a:rPr lang="en-GB" sz="817" dirty="0">
                <a:solidFill>
                  <a:schemeClr val="bg1"/>
                </a:solidFill>
              </a:rPr>
              <a:t>(CC BY-SA 3.0 de) By Stefan </a:t>
            </a:r>
            <a:r>
              <a:rPr lang="en-GB" sz="817" dirty="0" err="1">
                <a:solidFill>
                  <a:schemeClr val="bg1"/>
                </a:solidFill>
              </a:rPr>
              <a:t>Brending</a:t>
            </a:r>
            <a:r>
              <a:rPr lang="en-GB" sz="817" dirty="0">
                <a:solidFill>
                  <a:schemeClr val="bg1"/>
                </a:solidFill>
              </a:rPr>
              <a:t>, </a:t>
            </a:r>
            <a:r>
              <a:rPr lang="en-GB" sz="817" dirty="0" err="1">
                <a:solidFill>
                  <a:schemeClr val="bg1"/>
                </a:solidFill>
              </a:rPr>
              <a:t>Lizenz</a:t>
            </a:r>
            <a:r>
              <a:rPr lang="en-GB" sz="817" dirty="0">
                <a:solidFill>
                  <a:schemeClr val="bg1"/>
                </a:solidFill>
              </a:rPr>
              <a:t>: </a:t>
            </a:r>
            <a:endParaRPr lang="en-US" sz="817" dirty="0">
              <a:solidFill>
                <a:schemeClr val="bg1"/>
              </a:solidFill>
            </a:endParaRPr>
          </a:p>
        </p:txBody>
      </p:sp>
      <p:sp>
        <p:nvSpPr>
          <p:cNvPr id="26" name="TextBox 25"/>
          <p:cNvSpPr txBox="1"/>
          <p:nvPr/>
        </p:nvSpPr>
        <p:spPr>
          <a:xfrm>
            <a:off x="8242452" y="3347538"/>
            <a:ext cx="3022086" cy="331757"/>
          </a:xfrm>
          <a:prstGeom prst="rect">
            <a:avLst/>
          </a:prstGeom>
          <a:noFill/>
        </p:spPr>
        <p:txBody>
          <a:bodyPr wrap="square" rtlCol="0">
            <a:spAutoFit/>
          </a:bodyPr>
          <a:lstStyle/>
          <a:p>
            <a:pPr algn="ctr"/>
            <a:r>
              <a:rPr lang="en-GB" sz="778" dirty="0">
                <a:solidFill>
                  <a:schemeClr val="bg1"/>
                </a:solidFill>
              </a:rPr>
              <a:t>"The Rice Fields of </a:t>
            </a:r>
            <a:r>
              <a:rPr lang="en-GB" sz="778" dirty="0" err="1">
                <a:solidFill>
                  <a:schemeClr val="bg1"/>
                </a:solidFill>
              </a:rPr>
              <a:t>Inle</a:t>
            </a:r>
            <a:r>
              <a:rPr lang="en-GB" sz="778" dirty="0">
                <a:solidFill>
                  <a:schemeClr val="bg1"/>
                </a:solidFill>
              </a:rPr>
              <a:t> Lake" </a:t>
            </a:r>
          </a:p>
          <a:p>
            <a:pPr algn="ctr"/>
            <a:r>
              <a:rPr lang="en-GB" sz="778" dirty="0">
                <a:solidFill>
                  <a:schemeClr val="bg1"/>
                </a:solidFill>
              </a:rPr>
              <a:t>(CC BY-NC 2.0 by virtualwayfarer</a:t>
            </a:r>
            <a:endParaRPr lang="en-US" sz="778" dirty="0">
              <a:solidFill>
                <a:schemeClr val="bg1"/>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4572" y="3658882"/>
            <a:ext cx="2349573" cy="1101362"/>
          </a:xfrm>
          <a:prstGeom prst="rect">
            <a:avLst/>
          </a:prstGeom>
        </p:spPr>
      </p:pic>
      <p:sp>
        <p:nvSpPr>
          <p:cNvPr id="24" name="TextBox 23"/>
          <p:cNvSpPr txBox="1"/>
          <p:nvPr/>
        </p:nvSpPr>
        <p:spPr>
          <a:xfrm>
            <a:off x="7273245" y="4514384"/>
            <a:ext cx="3164596" cy="212046"/>
          </a:xfrm>
          <a:prstGeom prst="rect">
            <a:avLst/>
          </a:prstGeom>
          <a:noFill/>
        </p:spPr>
        <p:txBody>
          <a:bodyPr wrap="square" rtlCol="0">
            <a:spAutoFit/>
          </a:bodyPr>
          <a:lstStyle/>
          <a:p>
            <a:r>
              <a:rPr lang="en-GB" sz="778" dirty="0">
                <a:solidFill>
                  <a:schemeClr val="bg1"/>
                </a:solidFill>
              </a:rPr>
              <a:t>(CC BY-NC-ND 2.0) by Aaron T. Goodman</a:t>
            </a:r>
            <a:endParaRPr lang="en-US" sz="778" dirty="0">
              <a:solidFill>
                <a:schemeClr val="bg1"/>
              </a:solidFill>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9989" y="4323274"/>
            <a:ext cx="1650225" cy="1320179"/>
          </a:xfrm>
          <a:prstGeom prst="rect">
            <a:avLst/>
          </a:prstGeom>
        </p:spPr>
      </p:pic>
      <p:sp>
        <p:nvSpPr>
          <p:cNvPr id="29" name="TextBox 28"/>
          <p:cNvSpPr txBox="1"/>
          <p:nvPr/>
        </p:nvSpPr>
        <p:spPr>
          <a:xfrm>
            <a:off x="9129530" y="5346801"/>
            <a:ext cx="1426121" cy="331757"/>
          </a:xfrm>
          <a:prstGeom prst="rect">
            <a:avLst/>
          </a:prstGeom>
          <a:noFill/>
        </p:spPr>
        <p:txBody>
          <a:bodyPr wrap="square" rtlCol="0">
            <a:spAutoFit/>
          </a:bodyPr>
          <a:lstStyle/>
          <a:p>
            <a:r>
              <a:rPr lang="en-GB" sz="778" dirty="0">
                <a:solidFill>
                  <a:schemeClr val="bg1"/>
                </a:solidFill>
              </a:rPr>
              <a:t>"Fresh caught fish" </a:t>
            </a:r>
          </a:p>
          <a:p>
            <a:r>
              <a:rPr lang="en-GB" sz="778" dirty="0">
                <a:solidFill>
                  <a:schemeClr val="bg1"/>
                </a:solidFill>
              </a:rPr>
              <a:t>(CC BY-ND 2.0) by rainy city</a:t>
            </a:r>
            <a:endParaRPr lang="en-US" sz="778" dirty="0">
              <a:solidFill>
                <a:schemeClr val="bg1"/>
              </a:solidFill>
            </a:endParaRPr>
          </a:p>
        </p:txBody>
      </p:sp>
      <p:grpSp>
        <p:nvGrpSpPr>
          <p:cNvPr id="27" name="Group 26"/>
          <p:cNvGrpSpPr/>
          <p:nvPr/>
        </p:nvGrpSpPr>
        <p:grpSpPr>
          <a:xfrm>
            <a:off x="0" y="0"/>
            <a:ext cx="12192000" cy="6858000"/>
            <a:chOff x="0" y="0"/>
            <a:chExt cx="12192000" cy="6858000"/>
          </a:xfrm>
        </p:grpSpPr>
        <p:sp>
          <p:nvSpPr>
            <p:cNvPr id="31" name="Frame 30"/>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5358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up)">
                                      <p:cBhvr>
                                        <p:cTn id="16" dur="500"/>
                                        <p:tgtEl>
                                          <p:spTgt spid="4">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500"/>
                                        <p:tgtEl>
                                          <p:spTgt spid="4">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up)">
                                      <p:cBhvr>
                                        <p:cTn id="34" dur="500"/>
                                        <p:tgtEl>
                                          <p:spTgt spid="4">
                                            <p:txEl>
                                              <p:pRg st="3" end="3"/>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up)">
                                      <p:cBhvr>
                                        <p:cTn id="43" dur="500"/>
                                        <p:tgtEl>
                                          <p:spTgt spid="4">
                                            <p:txEl>
                                              <p:pRg st="4" end="4"/>
                                            </p:txEl>
                                          </p:spTgt>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wipe(up)">
                                      <p:cBhvr>
                                        <p:cTn id="52" dur="500"/>
                                        <p:tgtEl>
                                          <p:spTgt spid="4">
                                            <p:txEl>
                                              <p:pRg st="5" end="5"/>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wipe(up)">
                                      <p:cBhvr>
                                        <p:cTn id="55" dur="500"/>
                                        <p:tgtEl>
                                          <p:spTgt spid="4">
                                            <p:txEl>
                                              <p:pRg st="6" end="6"/>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wipe(up)">
                                      <p:cBhvr>
                                        <p:cTn id="58" dur="500"/>
                                        <p:tgtEl>
                                          <p:spTgt spid="4">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00506" y="2026838"/>
            <a:ext cx="4662469" cy="2087150"/>
          </a:xfrm>
        </p:spPr>
        <p:txBody>
          <a:bodyPr>
            <a:normAutofit fontScale="92500" lnSpcReduction="20000"/>
          </a:bodyPr>
          <a:lstStyle/>
          <a:p>
            <a:r>
              <a:rPr lang="en-GB" dirty="0"/>
              <a:t>Economic Benefits?</a:t>
            </a:r>
          </a:p>
          <a:p>
            <a:r>
              <a:rPr lang="en-GB" dirty="0"/>
              <a:t>Societal Values?</a:t>
            </a:r>
          </a:p>
          <a:p>
            <a:r>
              <a:rPr lang="en-GB" dirty="0"/>
              <a:t>Legal - Water Rights System?</a:t>
            </a:r>
          </a:p>
          <a:p>
            <a:r>
              <a:rPr lang="en-GB" dirty="0"/>
              <a:t>Political dynamics?</a:t>
            </a:r>
          </a:p>
          <a:p>
            <a:r>
              <a:rPr lang="en-GB" dirty="0"/>
              <a:t>External vs. Internal influences</a:t>
            </a:r>
          </a:p>
          <a:p>
            <a:endParaRPr lang="en-US" dirty="0"/>
          </a:p>
        </p:txBody>
      </p:sp>
      <p:sp>
        <p:nvSpPr>
          <p:cNvPr id="3" name="Title 1"/>
          <p:cNvSpPr txBox="1">
            <a:spLocks/>
          </p:cNvSpPr>
          <p:nvPr/>
        </p:nvSpPr>
        <p:spPr>
          <a:xfrm>
            <a:off x="2004659" y="1086662"/>
            <a:ext cx="8182679" cy="10314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latin typeface="+mn-lt"/>
              </a:rPr>
              <a:t>What determines priorities?</a:t>
            </a:r>
            <a:endParaRPr lang="en-US" sz="3200" b="1" dirty="0">
              <a:latin typeface="+mn-lt"/>
            </a:endParaRPr>
          </a:p>
        </p:txBody>
      </p:sp>
      <p:sp>
        <p:nvSpPr>
          <p:cNvPr id="4" name="TextBox 3"/>
          <p:cNvSpPr txBox="1"/>
          <p:nvPr/>
        </p:nvSpPr>
        <p:spPr>
          <a:xfrm>
            <a:off x="3162468" y="4569445"/>
            <a:ext cx="5867062" cy="475515"/>
          </a:xfrm>
          <a:prstGeom prst="rect">
            <a:avLst/>
          </a:prstGeom>
          <a:noFill/>
        </p:spPr>
        <p:txBody>
          <a:bodyPr wrap="square" rtlCol="0">
            <a:spAutoFit/>
          </a:bodyPr>
          <a:lstStyle/>
          <a:p>
            <a:pPr algn="ctr"/>
            <a:r>
              <a:rPr lang="en-GB" sz="2490" dirty="0"/>
              <a:t>Everything may change with time!</a:t>
            </a:r>
            <a:endParaRPr lang="en-US" sz="2490" dirty="0"/>
          </a:p>
        </p:txBody>
      </p:sp>
      <p:grpSp>
        <p:nvGrpSpPr>
          <p:cNvPr id="5" name="Group 4"/>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120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733" y="2262408"/>
            <a:ext cx="2685620" cy="1825901"/>
          </a:xfrm>
          <a:prstGeom prst="rect">
            <a:avLst/>
          </a:prstGeom>
        </p:spPr>
      </p:pic>
      <p:sp>
        <p:nvSpPr>
          <p:cNvPr id="2" name="Title 1"/>
          <p:cNvSpPr>
            <a:spLocks noGrp="1"/>
          </p:cNvSpPr>
          <p:nvPr>
            <p:ph type="title"/>
          </p:nvPr>
        </p:nvSpPr>
        <p:spPr>
          <a:xfrm>
            <a:off x="838200" y="365125"/>
            <a:ext cx="10515600" cy="1325563"/>
          </a:xfrm>
        </p:spPr>
        <p:txBody>
          <a:bodyPr>
            <a:normAutofit/>
          </a:bodyPr>
          <a:lstStyle/>
          <a:p>
            <a:pPr algn="ctr"/>
            <a:r>
              <a:rPr lang="en-GB" sz="3200" b="1" dirty="0">
                <a:latin typeface="+mn-lt"/>
              </a:rPr>
              <a:t>Water for Agriculture</a:t>
            </a:r>
            <a:endParaRPr lang="en-US" sz="3200" b="1" dirty="0">
              <a:latin typeface="+mn-lt"/>
            </a:endParaRPr>
          </a:p>
        </p:txBody>
      </p:sp>
      <p:sp>
        <p:nvSpPr>
          <p:cNvPr id="3" name="Text Placeholder 2"/>
          <p:cNvSpPr>
            <a:spLocks noGrp="1"/>
          </p:cNvSpPr>
          <p:nvPr>
            <p:ph type="body" idx="1"/>
          </p:nvPr>
        </p:nvSpPr>
        <p:spPr>
          <a:xfrm>
            <a:off x="2218001" y="1926962"/>
            <a:ext cx="2164555" cy="335446"/>
          </a:xfrm>
        </p:spPr>
        <p:txBody>
          <a:bodyPr>
            <a:normAutofit fontScale="85000" lnSpcReduction="20000"/>
          </a:bodyPr>
          <a:lstStyle/>
          <a:p>
            <a:r>
              <a:rPr lang="en-GB" dirty="0"/>
              <a:t>Flood Irrigation</a:t>
            </a:r>
            <a:endParaRPr lang="en-US" dirty="0"/>
          </a:p>
        </p:txBody>
      </p:sp>
      <p:sp>
        <p:nvSpPr>
          <p:cNvPr id="5" name="Text Placeholder 4"/>
          <p:cNvSpPr>
            <a:spLocks noGrp="1"/>
          </p:cNvSpPr>
          <p:nvPr>
            <p:ph type="body" sz="quarter" idx="3"/>
          </p:nvPr>
        </p:nvSpPr>
        <p:spPr>
          <a:xfrm>
            <a:off x="5014614" y="1926962"/>
            <a:ext cx="2327838" cy="326511"/>
          </a:xfrm>
        </p:spPr>
        <p:txBody>
          <a:bodyPr>
            <a:normAutofit fontScale="85000" lnSpcReduction="20000"/>
          </a:bodyPr>
          <a:lstStyle/>
          <a:p>
            <a:r>
              <a:rPr lang="en-GB" dirty="0"/>
              <a:t>Sprinkler Irrigation</a:t>
            </a:r>
            <a:endParaRPr lang="en-US" dirty="0"/>
          </a:p>
        </p:txBody>
      </p:sp>
      <p:pic>
        <p:nvPicPr>
          <p:cNvPr id="8194" name="Picture 2" descr="Image result for flood irrigatio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1806058" y="2267377"/>
            <a:ext cx="2576498" cy="18405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p:cNvSpPr txBox="1">
            <a:spLocks/>
          </p:cNvSpPr>
          <p:nvPr/>
        </p:nvSpPr>
        <p:spPr>
          <a:xfrm>
            <a:off x="7924698" y="1926856"/>
            <a:ext cx="2025384" cy="326511"/>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68" dirty="0"/>
              <a:t>Drip Irrigation</a:t>
            </a:r>
            <a:endParaRPr lang="en-US" sz="1868" dirty="0"/>
          </a:p>
        </p:txBody>
      </p:sp>
      <p:sp>
        <p:nvSpPr>
          <p:cNvPr id="7" name="TextBox 6"/>
          <p:cNvSpPr txBox="1"/>
          <p:nvPr/>
        </p:nvSpPr>
        <p:spPr>
          <a:xfrm>
            <a:off x="1581213" y="4265920"/>
            <a:ext cx="3065771" cy="1488228"/>
          </a:xfrm>
          <a:prstGeom prst="rect">
            <a:avLst/>
          </a:prstGeom>
          <a:noFill/>
        </p:spPr>
        <p:txBody>
          <a:bodyPr wrap="square" rtlCol="0">
            <a:spAutoFit/>
          </a:bodyPr>
          <a:lstStyle/>
          <a:p>
            <a:pPr marL="222347" indent="-222347">
              <a:buFont typeface="Arial" panose="020B0604020202020204" pitchFamily="34" charset="0"/>
              <a:buChar char="•"/>
            </a:pPr>
            <a:r>
              <a:rPr lang="en-GB" sz="1814" dirty="0"/>
              <a:t>Low Cost</a:t>
            </a:r>
            <a:endParaRPr lang="en-US" sz="1814" dirty="0"/>
          </a:p>
          <a:p>
            <a:pPr marL="222347" indent="-222347">
              <a:buFont typeface="Arial" panose="020B0604020202020204" pitchFamily="34" charset="0"/>
              <a:buChar char="•"/>
            </a:pPr>
            <a:r>
              <a:rPr lang="en-GB" sz="1814" dirty="0"/>
              <a:t>High Evaporation Losses</a:t>
            </a:r>
          </a:p>
          <a:p>
            <a:pPr marL="222347" indent="-222347">
              <a:buFont typeface="Arial" panose="020B0604020202020204" pitchFamily="34" charset="0"/>
              <a:buChar char="•"/>
            </a:pPr>
            <a:r>
              <a:rPr lang="en-GB" sz="1814" dirty="0"/>
              <a:t>Low Maintenance</a:t>
            </a:r>
          </a:p>
          <a:p>
            <a:pPr marL="222347" indent="-222347">
              <a:buFont typeface="Arial" panose="020B0604020202020204" pitchFamily="34" charset="0"/>
              <a:buChar char="•"/>
            </a:pPr>
            <a:r>
              <a:rPr lang="en-GB" sz="1814" dirty="0"/>
              <a:t>High Labour</a:t>
            </a:r>
          </a:p>
          <a:p>
            <a:pPr marL="222347" indent="-222347">
              <a:buFont typeface="Arial" panose="020B0604020202020204" pitchFamily="34" charset="0"/>
              <a:buChar char="•"/>
            </a:pPr>
            <a:r>
              <a:rPr lang="en-GB" sz="1814" dirty="0"/>
              <a:t>Low Efficiency</a:t>
            </a:r>
          </a:p>
        </p:txBody>
      </p:sp>
      <p:sp>
        <p:nvSpPr>
          <p:cNvPr id="15" name="TextBox 14"/>
          <p:cNvSpPr txBox="1"/>
          <p:nvPr/>
        </p:nvSpPr>
        <p:spPr>
          <a:xfrm>
            <a:off x="4509475" y="4271119"/>
            <a:ext cx="3552733" cy="1488228"/>
          </a:xfrm>
          <a:prstGeom prst="rect">
            <a:avLst/>
          </a:prstGeom>
          <a:noFill/>
        </p:spPr>
        <p:txBody>
          <a:bodyPr wrap="square" rtlCol="0">
            <a:spAutoFit/>
          </a:bodyPr>
          <a:lstStyle/>
          <a:p>
            <a:pPr marL="222347" indent="-222347">
              <a:buFont typeface="Arial" panose="020B0604020202020204" pitchFamily="34" charset="0"/>
              <a:buChar char="•"/>
            </a:pPr>
            <a:r>
              <a:rPr lang="en-GB" sz="1814" dirty="0"/>
              <a:t>High Cost</a:t>
            </a:r>
            <a:endParaRPr lang="en-US" sz="1814" dirty="0"/>
          </a:p>
          <a:p>
            <a:pPr marL="222347" indent="-222347">
              <a:buFont typeface="Arial" panose="020B0604020202020204" pitchFamily="34" charset="0"/>
              <a:buChar char="•"/>
            </a:pPr>
            <a:r>
              <a:rPr lang="en-GB" sz="1814" dirty="0"/>
              <a:t>Medium Evaporation Losses</a:t>
            </a:r>
          </a:p>
          <a:p>
            <a:pPr marL="222347" indent="-222347">
              <a:buFont typeface="Arial" panose="020B0604020202020204" pitchFamily="34" charset="0"/>
              <a:buChar char="•"/>
            </a:pPr>
            <a:r>
              <a:rPr lang="en-GB" sz="1814" dirty="0"/>
              <a:t>High Maintenance</a:t>
            </a:r>
          </a:p>
          <a:p>
            <a:pPr marL="222347" indent="-222347">
              <a:buFont typeface="Arial" panose="020B0604020202020204" pitchFamily="34" charset="0"/>
              <a:buChar char="•"/>
            </a:pPr>
            <a:r>
              <a:rPr lang="en-GB" sz="1814" dirty="0"/>
              <a:t>Low Labour</a:t>
            </a:r>
          </a:p>
          <a:p>
            <a:pPr marL="222347" indent="-222347">
              <a:buFont typeface="Arial" panose="020B0604020202020204" pitchFamily="34" charset="0"/>
              <a:buChar char="•"/>
            </a:pPr>
            <a:r>
              <a:rPr lang="en-GB" sz="1814" dirty="0"/>
              <a:t>Medium Efficiency</a:t>
            </a:r>
          </a:p>
        </p:txBody>
      </p:sp>
      <p:sp>
        <p:nvSpPr>
          <p:cNvPr id="16" name="TextBox 15"/>
          <p:cNvSpPr txBox="1"/>
          <p:nvPr/>
        </p:nvSpPr>
        <p:spPr>
          <a:xfrm>
            <a:off x="7730543" y="4255108"/>
            <a:ext cx="2995624" cy="1488228"/>
          </a:xfrm>
          <a:prstGeom prst="rect">
            <a:avLst/>
          </a:prstGeom>
          <a:noFill/>
        </p:spPr>
        <p:txBody>
          <a:bodyPr wrap="square" rtlCol="0">
            <a:spAutoFit/>
          </a:bodyPr>
          <a:lstStyle/>
          <a:p>
            <a:pPr marL="222347" indent="-222347">
              <a:buFont typeface="Arial" panose="020B0604020202020204" pitchFamily="34" charset="0"/>
              <a:buChar char="•"/>
            </a:pPr>
            <a:r>
              <a:rPr lang="en-GB" sz="1814" dirty="0"/>
              <a:t>High Cost</a:t>
            </a:r>
            <a:endParaRPr lang="en-US" sz="1814" dirty="0"/>
          </a:p>
          <a:p>
            <a:pPr marL="222347" indent="-222347">
              <a:buFont typeface="Arial" panose="020B0604020202020204" pitchFamily="34" charset="0"/>
              <a:buChar char="•"/>
            </a:pPr>
            <a:r>
              <a:rPr lang="en-GB" sz="1814" dirty="0"/>
              <a:t>Low Evaporation Losses</a:t>
            </a:r>
          </a:p>
          <a:p>
            <a:pPr marL="222347" indent="-222347">
              <a:buFont typeface="Arial" panose="020B0604020202020204" pitchFamily="34" charset="0"/>
              <a:buChar char="•"/>
            </a:pPr>
            <a:r>
              <a:rPr lang="en-GB" sz="1814" dirty="0"/>
              <a:t>High Maintenance</a:t>
            </a:r>
          </a:p>
          <a:p>
            <a:pPr marL="222347" indent="-222347">
              <a:buFont typeface="Arial" panose="020B0604020202020204" pitchFamily="34" charset="0"/>
              <a:buChar char="•"/>
            </a:pPr>
            <a:r>
              <a:rPr lang="en-GB" sz="1814" dirty="0"/>
              <a:t>High Labour</a:t>
            </a:r>
          </a:p>
          <a:p>
            <a:pPr marL="222347" indent="-222347">
              <a:buFont typeface="Arial" panose="020B0604020202020204" pitchFamily="34" charset="0"/>
              <a:buChar char="•"/>
            </a:pPr>
            <a:r>
              <a:rPr lang="en-GB" sz="1814" dirty="0"/>
              <a:t>High Efficiency</a:t>
            </a:r>
          </a:p>
        </p:txBody>
      </p:sp>
      <p:sp>
        <p:nvSpPr>
          <p:cNvPr id="4" name="TextBox 3"/>
          <p:cNvSpPr txBox="1"/>
          <p:nvPr/>
        </p:nvSpPr>
        <p:spPr>
          <a:xfrm>
            <a:off x="1806059" y="3776965"/>
            <a:ext cx="2036117" cy="331757"/>
          </a:xfrm>
          <a:prstGeom prst="rect">
            <a:avLst/>
          </a:prstGeom>
          <a:noFill/>
        </p:spPr>
        <p:txBody>
          <a:bodyPr wrap="square" rtlCol="0">
            <a:spAutoFit/>
          </a:bodyPr>
          <a:lstStyle/>
          <a:p>
            <a:r>
              <a:rPr lang="en-GB" sz="778" dirty="0">
                <a:solidFill>
                  <a:schemeClr val="bg1"/>
                </a:solidFill>
              </a:rPr>
              <a:t>"Wheat Cultivation" (CC BY 2.0) by </a:t>
            </a:r>
            <a:r>
              <a:rPr lang="en-GB" sz="778" dirty="0" err="1">
                <a:solidFill>
                  <a:schemeClr val="bg1"/>
                </a:solidFill>
              </a:rPr>
              <a:t>eutrophication&amp;hypoxia</a:t>
            </a:r>
            <a:endParaRPr lang="en-US" sz="778"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835" y="2269099"/>
            <a:ext cx="2797617" cy="1812520"/>
          </a:xfrm>
          <a:prstGeom prst="rect">
            <a:avLst/>
          </a:prstGeom>
        </p:spPr>
      </p:pic>
      <p:sp>
        <p:nvSpPr>
          <p:cNvPr id="10" name="TextBox 9"/>
          <p:cNvSpPr txBox="1"/>
          <p:nvPr/>
        </p:nvSpPr>
        <p:spPr>
          <a:xfrm>
            <a:off x="7530510" y="3770274"/>
            <a:ext cx="2343141" cy="331757"/>
          </a:xfrm>
          <a:prstGeom prst="rect">
            <a:avLst/>
          </a:prstGeom>
          <a:noFill/>
        </p:spPr>
        <p:txBody>
          <a:bodyPr wrap="square" rtlCol="0">
            <a:spAutoFit/>
          </a:bodyPr>
          <a:lstStyle/>
          <a:p>
            <a:r>
              <a:rPr lang="en-US" sz="778" dirty="0">
                <a:solidFill>
                  <a:schemeClr val="bg1"/>
                </a:solidFill>
              </a:rPr>
              <a:t>"La </a:t>
            </a:r>
            <a:r>
              <a:rPr lang="en-US" sz="778" dirty="0" err="1">
                <a:solidFill>
                  <a:schemeClr val="bg1"/>
                </a:solidFill>
              </a:rPr>
              <a:t>huerta</a:t>
            </a:r>
            <a:r>
              <a:rPr lang="en-US" sz="778" dirty="0">
                <a:solidFill>
                  <a:schemeClr val="bg1"/>
                </a:solidFill>
              </a:rPr>
              <a:t> </a:t>
            </a:r>
            <a:r>
              <a:rPr lang="en-US" sz="778" dirty="0" err="1">
                <a:solidFill>
                  <a:schemeClr val="bg1"/>
                </a:solidFill>
              </a:rPr>
              <a:t>orgánica</a:t>
            </a:r>
            <a:r>
              <a:rPr lang="en-US" sz="778" dirty="0">
                <a:solidFill>
                  <a:schemeClr val="bg1"/>
                </a:solidFill>
              </a:rPr>
              <a:t>" (CC BY 2.0) by Sustainable sanitation</a:t>
            </a:r>
          </a:p>
        </p:txBody>
      </p:sp>
      <p:sp>
        <p:nvSpPr>
          <p:cNvPr id="6" name="TextBox 5"/>
          <p:cNvSpPr txBox="1"/>
          <p:nvPr/>
        </p:nvSpPr>
        <p:spPr>
          <a:xfrm>
            <a:off x="4570613" y="3776965"/>
            <a:ext cx="2373827" cy="331757"/>
          </a:xfrm>
          <a:prstGeom prst="rect">
            <a:avLst/>
          </a:prstGeom>
          <a:noFill/>
        </p:spPr>
        <p:txBody>
          <a:bodyPr wrap="square" rtlCol="0">
            <a:spAutoFit/>
          </a:bodyPr>
          <a:lstStyle/>
          <a:p>
            <a:r>
              <a:rPr lang="en-GB" sz="778" dirty="0">
                <a:solidFill>
                  <a:schemeClr val="bg1"/>
                </a:solidFill>
              </a:rPr>
              <a:t>"Spray irrigation of fields, mists, rows" </a:t>
            </a:r>
          </a:p>
          <a:p>
            <a:r>
              <a:rPr lang="en-GB" sz="778" dirty="0">
                <a:solidFill>
                  <a:schemeClr val="bg1"/>
                </a:solidFill>
              </a:rPr>
              <a:t>(CC BY 2.0) by </a:t>
            </a:r>
            <a:r>
              <a:rPr lang="en-GB" sz="778" dirty="0" err="1">
                <a:solidFill>
                  <a:schemeClr val="bg1"/>
                </a:solidFill>
              </a:rPr>
              <a:t>Wonderlane</a:t>
            </a:r>
            <a:endParaRPr lang="en-US" sz="778" dirty="0">
              <a:solidFill>
                <a:schemeClr val="bg1"/>
              </a:solidFill>
            </a:endParaRPr>
          </a:p>
        </p:txBody>
      </p:sp>
      <p:grpSp>
        <p:nvGrpSpPr>
          <p:cNvPr id="17" name="Group 16"/>
          <p:cNvGrpSpPr/>
          <p:nvPr/>
        </p:nvGrpSpPr>
        <p:grpSpPr>
          <a:xfrm>
            <a:off x="0" y="0"/>
            <a:ext cx="12192000" cy="6858000"/>
            <a:chOff x="0" y="0"/>
            <a:chExt cx="12192000" cy="6858000"/>
          </a:xfrm>
        </p:grpSpPr>
        <p:sp>
          <p:nvSpPr>
            <p:cNvPr id="18" name="Frame 1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050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1" grpId="0"/>
      <p:bldP spid="7"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GB" sz="4000" dirty="0"/>
              <a:t>Anna Murgatroyd</a:t>
            </a:r>
          </a:p>
        </p:txBody>
      </p:sp>
      <p:sp>
        <p:nvSpPr>
          <p:cNvPr id="11" name="Text Placeholder 10"/>
          <p:cNvSpPr>
            <a:spLocks noGrp="1"/>
          </p:cNvSpPr>
          <p:nvPr>
            <p:ph type="body" sz="half" idx="2"/>
          </p:nvPr>
        </p:nvSpPr>
        <p:spPr>
          <a:xfrm>
            <a:off x="839788" y="2152650"/>
            <a:ext cx="5199062" cy="3811588"/>
          </a:xfrm>
        </p:spPr>
        <p:txBody>
          <a:bodyPr>
            <a:normAutofit/>
          </a:bodyPr>
          <a:lstStyle/>
          <a:p>
            <a:pPr>
              <a:buFont typeface="Wingdings" panose="05000000000000000000" pitchFamily="2" charset="2"/>
              <a:buChar char="ü"/>
            </a:pPr>
            <a:r>
              <a:rPr lang="en-GB" sz="1800" dirty="0"/>
              <a:t>BA Geography</a:t>
            </a:r>
          </a:p>
          <a:p>
            <a:pPr>
              <a:buFont typeface="Wingdings" panose="05000000000000000000" pitchFamily="2" charset="2"/>
              <a:buChar char="ü"/>
            </a:pPr>
            <a:r>
              <a:rPr lang="en-GB" sz="1800" dirty="0"/>
              <a:t>PhD Climate Adaptation and Water Management</a:t>
            </a:r>
          </a:p>
          <a:p>
            <a:pPr>
              <a:buFont typeface="Wingdings" panose="05000000000000000000" pitchFamily="2" charset="2"/>
              <a:buChar char="ü"/>
            </a:pPr>
            <a:r>
              <a:rPr lang="en-GB" sz="1800" dirty="0"/>
              <a:t>4+ Years Academic Research</a:t>
            </a:r>
          </a:p>
          <a:p>
            <a:pPr>
              <a:buFont typeface="Wingdings" panose="05000000000000000000" pitchFamily="2" charset="2"/>
              <a:buChar char="ü"/>
            </a:pPr>
            <a:r>
              <a:rPr lang="en-GB" sz="1800" dirty="0"/>
              <a:t>Assistant in Flood Management Research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52149"/>
          <a:stretch/>
        </p:blipFill>
        <p:spPr>
          <a:xfrm>
            <a:off x="6532608" y="1773543"/>
            <a:ext cx="4101760" cy="4285945"/>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017" y="3823153"/>
            <a:ext cx="3800008" cy="2417310"/>
          </a:xfrm>
          <a:prstGeom prst="rect">
            <a:avLst/>
          </a:prstGeom>
        </p:spPr>
      </p:pic>
      <p:grpSp>
        <p:nvGrpSpPr>
          <p:cNvPr id="15" name="Group 14"/>
          <p:cNvGrpSpPr/>
          <p:nvPr/>
        </p:nvGrpSpPr>
        <p:grpSpPr>
          <a:xfrm>
            <a:off x="0" y="0"/>
            <a:ext cx="12192000" cy="6858000"/>
            <a:chOff x="0" y="0"/>
            <a:chExt cx="12192000" cy="6858000"/>
          </a:xfrm>
        </p:grpSpPr>
        <p:sp>
          <p:nvSpPr>
            <p:cNvPr id="14" name="Frame 13"/>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9861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18078" y="1931243"/>
            <a:ext cx="5534449" cy="3326557"/>
          </a:xfrm>
          <a:prstGeom prst="rect">
            <a:avLst/>
          </a:prstGeom>
        </p:spPr>
      </p:pic>
      <p:pic>
        <p:nvPicPr>
          <p:cNvPr id="9" name="Content Placeholder 8"/>
          <p:cNvPicPr>
            <a:picLocks noGrp="1" noChangeAspect="1"/>
          </p:cNvPicPr>
          <p:nvPr>
            <p:ph idx="1"/>
          </p:nvPr>
        </p:nvPicPr>
        <p:blipFill>
          <a:blip r:embed="rId3"/>
          <a:stretch>
            <a:fillRect/>
          </a:stretch>
        </p:blipFill>
        <p:spPr>
          <a:xfrm>
            <a:off x="1247986" y="1362914"/>
            <a:ext cx="4384073" cy="4606268"/>
          </a:xfrm>
          <a:prstGeom prst="rect">
            <a:avLst/>
          </a:prstGeom>
        </p:spPr>
      </p:pic>
      <p:sp>
        <p:nvSpPr>
          <p:cNvPr id="10" name="Title 1"/>
          <p:cNvSpPr txBox="1">
            <a:spLocks/>
          </p:cNvSpPr>
          <p:nvPr/>
        </p:nvSpPr>
        <p:spPr>
          <a:xfrm>
            <a:off x="3506698" y="760736"/>
            <a:ext cx="5178605" cy="6021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latin typeface="+mn-lt"/>
              </a:rPr>
              <a:t>Water for Hydropower</a:t>
            </a:r>
            <a:endParaRPr lang="en-US" sz="3200" b="1" dirty="0">
              <a:latin typeface="+mn-lt"/>
            </a:endParaRPr>
          </a:p>
        </p:txBody>
      </p:sp>
      <p:sp>
        <p:nvSpPr>
          <p:cNvPr id="2" name="TextBox 1"/>
          <p:cNvSpPr txBox="1"/>
          <p:nvPr/>
        </p:nvSpPr>
        <p:spPr>
          <a:xfrm>
            <a:off x="1554939" y="5428711"/>
            <a:ext cx="1993947" cy="355738"/>
          </a:xfrm>
          <a:prstGeom prst="rect">
            <a:avLst/>
          </a:prstGeom>
          <a:noFill/>
        </p:spPr>
        <p:txBody>
          <a:bodyPr wrap="square" rtlCol="0">
            <a:spAutoFit/>
          </a:bodyPr>
          <a:lstStyle/>
          <a:p>
            <a:r>
              <a:rPr lang="en-GB" sz="856" dirty="0">
                <a:solidFill>
                  <a:schemeClr val="bg1"/>
                </a:solidFill>
              </a:rPr>
              <a:t>CGIAR </a:t>
            </a:r>
          </a:p>
          <a:p>
            <a:r>
              <a:rPr lang="en-GB" sz="856" dirty="0">
                <a:solidFill>
                  <a:schemeClr val="bg1"/>
                </a:solidFill>
              </a:rPr>
              <a:t>Water, Land and Ecosystems</a:t>
            </a:r>
            <a:endParaRPr lang="en-US" sz="856" dirty="0">
              <a:solidFill>
                <a:schemeClr val="bg1"/>
              </a:solidFill>
            </a:endParaRPr>
          </a:p>
        </p:txBody>
      </p:sp>
      <p:grpSp>
        <p:nvGrpSpPr>
          <p:cNvPr id="6" name="Group 5"/>
          <p:cNvGrpSpPr/>
          <p:nvPr/>
        </p:nvGrpSpPr>
        <p:grpSpPr>
          <a:xfrm>
            <a:off x="0" y="0"/>
            <a:ext cx="12192000" cy="6858000"/>
            <a:chOff x="0" y="0"/>
            <a:chExt cx="12192000" cy="6858000"/>
          </a:xfrm>
        </p:grpSpPr>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3931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425" y="1193262"/>
            <a:ext cx="4731421" cy="4618756"/>
          </a:xfrm>
        </p:spPr>
        <p:txBody>
          <a:bodyPr>
            <a:normAutofit/>
          </a:bodyPr>
          <a:lstStyle/>
          <a:p>
            <a:r>
              <a:rPr lang="en-GB" dirty="0"/>
              <a:t>Is there enough water? When does is flow?</a:t>
            </a:r>
          </a:p>
          <a:p>
            <a:r>
              <a:rPr lang="en-GB" dirty="0"/>
              <a:t>Not just minimum continuous flow requirements</a:t>
            </a:r>
          </a:p>
          <a:p>
            <a:pPr lvl="1"/>
            <a:r>
              <a:rPr lang="en-GB" dirty="0"/>
              <a:t>Minimum flood flow requirements - Wet flood plain</a:t>
            </a:r>
          </a:p>
          <a:p>
            <a:pPr lvl="1"/>
            <a:r>
              <a:rPr lang="en-GB" dirty="0"/>
              <a:t>Maximum dry season flow requirements – Allow natural fish habitat</a:t>
            </a:r>
          </a:p>
          <a:p>
            <a:r>
              <a:rPr lang="en-GB" dirty="0"/>
              <a:t>Fish migration pathways</a:t>
            </a:r>
          </a:p>
          <a:p>
            <a:r>
              <a:rPr lang="en-GB" dirty="0"/>
              <a:t>Water quality standards</a:t>
            </a:r>
            <a:endParaRPr lang="en-US" dirty="0"/>
          </a:p>
        </p:txBody>
      </p:sp>
      <p:sp>
        <p:nvSpPr>
          <p:cNvPr id="3" name="Title 1"/>
          <p:cNvSpPr txBox="1">
            <a:spLocks/>
          </p:cNvSpPr>
          <p:nvPr/>
        </p:nvSpPr>
        <p:spPr>
          <a:xfrm>
            <a:off x="2004661" y="537323"/>
            <a:ext cx="8182679" cy="6170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latin typeface="+mn-lt"/>
              </a:rPr>
              <a:t>Water for Environmental Maintenance</a:t>
            </a:r>
            <a:endParaRPr lang="en-US" sz="3200" b="1" dirty="0">
              <a:latin typeface="+mn-lt"/>
            </a:endParaRPr>
          </a:p>
        </p:txBody>
      </p:sp>
      <p:grpSp>
        <p:nvGrpSpPr>
          <p:cNvPr id="10" name="Group 9"/>
          <p:cNvGrpSpPr/>
          <p:nvPr/>
        </p:nvGrpSpPr>
        <p:grpSpPr>
          <a:xfrm>
            <a:off x="5562607" y="1354546"/>
            <a:ext cx="6252236" cy="2651653"/>
            <a:chOff x="4532646" y="3476625"/>
            <a:chExt cx="8034779" cy="3407652"/>
          </a:xfrm>
        </p:grpSpPr>
        <p:pic>
          <p:nvPicPr>
            <p:cNvPr id="5" name="Picture 4"/>
            <p:cNvPicPr>
              <a:picLocks noChangeAspect="1"/>
            </p:cNvPicPr>
            <p:nvPr/>
          </p:nvPicPr>
          <p:blipFill>
            <a:blip r:embed="rId2"/>
            <a:stretch>
              <a:fillRect/>
            </a:stretch>
          </p:blipFill>
          <p:spPr>
            <a:xfrm>
              <a:off x="4532646" y="3476625"/>
              <a:ext cx="7458075" cy="3381375"/>
            </a:xfrm>
            <a:prstGeom prst="rect">
              <a:avLst/>
            </a:prstGeom>
          </p:spPr>
        </p:pic>
        <p:sp>
          <p:nvSpPr>
            <p:cNvPr id="4" name="TextBox 3"/>
            <p:cNvSpPr txBox="1"/>
            <p:nvPr/>
          </p:nvSpPr>
          <p:spPr>
            <a:xfrm>
              <a:off x="9690411" y="6550223"/>
              <a:ext cx="2877014" cy="334054"/>
            </a:xfrm>
            <a:prstGeom prst="rect">
              <a:avLst/>
            </a:prstGeom>
            <a:noFill/>
          </p:spPr>
          <p:txBody>
            <a:bodyPr wrap="square" rtlCol="0">
              <a:spAutoFit/>
            </a:bodyPr>
            <a:lstStyle/>
            <a:p>
              <a:r>
                <a:rPr lang="en-US" sz="1089" dirty="0"/>
                <a:t>http://www.thelivingriver.org</a:t>
              </a:r>
            </a:p>
          </p:txBody>
        </p:sp>
      </p:grpSp>
      <p:grpSp>
        <p:nvGrpSpPr>
          <p:cNvPr id="9" name="Group 8"/>
          <p:cNvGrpSpPr/>
          <p:nvPr/>
        </p:nvGrpSpPr>
        <p:grpSpPr>
          <a:xfrm>
            <a:off x="7268803" y="4360679"/>
            <a:ext cx="3618428" cy="1966477"/>
            <a:chOff x="453189" y="3926266"/>
            <a:chExt cx="4650059" cy="2527127"/>
          </a:xfrm>
        </p:grpSpPr>
        <p:sp>
          <p:nvSpPr>
            <p:cNvPr id="7" name="TextBox 6"/>
            <p:cNvSpPr txBox="1"/>
            <p:nvPr/>
          </p:nvSpPr>
          <p:spPr>
            <a:xfrm>
              <a:off x="453189" y="6180892"/>
              <a:ext cx="4650059" cy="272501"/>
            </a:xfrm>
            <a:prstGeom prst="rect">
              <a:avLst/>
            </a:prstGeom>
            <a:noFill/>
          </p:spPr>
          <p:txBody>
            <a:bodyPr wrap="square" rtlCol="0">
              <a:spAutoFit/>
            </a:bodyPr>
            <a:lstStyle/>
            <a:p>
              <a:r>
                <a:rPr lang="en-GB" sz="778" dirty="0">
                  <a:solidFill>
                    <a:schemeClr val="accent1">
                      <a:lumMod val="50000"/>
                    </a:schemeClr>
                  </a:solidFill>
                </a:rPr>
                <a:t>"Salmon" (CC BY 2.0) by AER Wilmington DE</a:t>
              </a:r>
              <a:endParaRPr lang="en-US" sz="778" dirty="0">
                <a:solidFill>
                  <a:schemeClr val="accent1">
                    <a:lumMod val="50000"/>
                  </a:scheme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712" y="3926266"/>
              <a:ext cx="3387230" cy="2254625"/>
            </a:xfrm>
            <a:prstGeom prst="rect">
              <a:avLst/>
            </a:prstGeom>
          </p:spPr>
        </p:pic>
      </p:grpSp>
      <p:sp>
        <p:nvSpPr>
          <p:cNvPr id="14" name="Freeform 13"/>
          <p:cNvSpPr/>
          <p:nvPr/>
        </p:nvSpPr>
        <p:spPr>
          <a:xfrm>
            <a:off x="5562606" y="2668446"/>
            <a:ext cx="5798068" cy="384615"/>
          </a:xfrm>
          <a:custGeom>
            <a:avLst/>
            <a:gdLst>
              <a:gd name="connsiteX0" fmla="*/ 0 w 7451124"/>
              <a:gd name="connsiteY0" fmla="*/ 0 h 494271"/>
              <a:gd name="connsiteX1" fmla="*/ 7451124 w 7451124"/>
              <a:gd name="connsiteY1" fmla="*/ 37071 h 494271"/>
              <a:gd name="connsiteX2" fmla="*/ 7438768 w 7451124"/>
              <a:gd name="connsiteY2" fmla="*/ 271849 h 494271"/>
              <a:gd name="connsiteX3" fmla="*/ 5634681 w 7451124"/>
              <a:gd name="connsiteY3" fmla="*/ 234779 h 494271"/>
              <a:gd name="connsiteX4" fmla="*/ 5708822 w 7451124"/>
              <a:gd name="connsiteY4" fmla="*/ 407773 h 494271"/>
              <a:gd name="connsiteX5" fmla="*/ 5733535 w 7451124"/>
              <a:gd name="connsiteY5" fmla="*/ 494271 h 494271"/>
              <a:gd name="connsiteX6" fmla="*/ 2372497 w 7451124"/>
              <a:gd name="connsiteY6" fmla="*/ 494271 h 494271"/>
              <a:gd name="connsiteX7" fmla="*/ 2397211 w 7451124"/>
              <a:gd name="connsiteY7" fmla="*/ 247135 h 494271"/>
              <a:gd name="connsiteX8" fmla="*/ 2421924 w 7451124"/>
              <a:gd name="connsiteY8" fmla="*/ 259492 h 494271"/>
              <a:gd name="connsiteX9" fmla="*/ 12357 w 7451124"/>
              <a:gd name="connsiteY9" fmla="*/ 234779 h 494271"/>
              <a:gd name="connsiteX10" fmla="*/ 0 w 7451124"/>
              <a:gd name="connsiteY10" fmla="*/ 0 h 49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124" h="494271">
                <a:moveTo>
                  <a:pt x="0" y="0"/>
                </a:moveTo>
                <a:lnTo>
                  <a:pt x="7451124" y="37071"/>
                </a:lnTo>
                <a:lnTo>
                  <a:pt x="7438768" y="271849"/>
                </a:lnTo>
                <a:lnTo>
                  <a:pt x="5634681" y="234779"/>
                </a:lnTo>
                <a:lnTo>
                  <a:pt x="5708822" y="407773"/>
                </a:lnTo>
                <a:lnTo>
                  <a:pt x="5733535" y="494271"/>
                </a:lnTo>
                <a:lnTo>
                  <a:pt x="2372497" y="494271"/>
                </a:lnTo>
                <a:cubicBezTo>
                  <a:pt x="2385365" y="262653"/>
                  <a:pt x="2351646" y="338265"/>
                  <a:pt x="2397211" y="247135"/>
                </a:cubicBezTo>
                <a:lnTo>
                  <a:pt x="2421924" y="259492"/>
                </a:lnTo>
                <a:lnTo>
                  <a:pt x="12357" y="23477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15" name="Freeform 14"/>
          <p:cNvSpPr/>
          <p:nvPr/>
        </p:nvSpPr>
        <p:spPr>
          <a:xfrm>
            <a:off x="7372073" y="2668446"/>
            <a:ext cx="2663457" cy="548077"/>
          </a:xfrm>
          <a:custGeom>
            <a:avLst/>
            <a:gdLst>
              <a:gd name="connsiteX0" fmla="*/ 49427 w 3373395"/>
              <a:gd name="connsiteY0" fmla="*/ 49427 h 654908"/>
              <a:gd name="connsiteX1" fmla="*/ 0 w 3373395"/>
              <a:gd name="connsiteY1" fmla="*/ 345990 h 654908"/>
              <a:gd name="connsiteX2" fmla="*/ 135925 w 3373395"/>
              <a:gd name="connsiteY2" fmla="*/ 654908 h 654908"/>
              <a:gd name="connsiteX3" fmla="*/ 3311611 w 3373395"/>
              <a:gd name="connsiteY3" fmla="*/ 593125 h 654908"/>
              <a:gd name="connsiteX4" fmla="*/ 3373395 w 3373395"/>
              <a:gd name="connsiteY4" fmla="*/ 432487 h 654908"/>
              <a:gd name="connsiteX5" fmla="*/ 3286898 w 3373395"/>
              <a:gd name="connsiteY5" fmla="*/ 172995 h 654908"/>
              <a:gd name="connsiteX6" fmla="*/ 3188044 w 3373395"/>
              <a:gd name="connsiteY6" fmla="*/ 0 h 654908"/>
              <a:gd name="connsiteX7" fmla="*/ 49427 w 3373395"/>
              <a:gd name="connsiteY7" fmla="*/ 49427 h 65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3395" h="654908">
                <a:moveTo>
                  <a:pt x="49427" y="49427"/>
                </a:moveTo>
                <a:lnTo>
                  <a:pt x="0" y="345990"/>
                </a:lnTo>
                <a:lnTo>
                  <a:pt x="135925" y="654908"/>
                </a:lnTo>
                <a:lnTo>
                  <a:pt x="3311611" y="593125"/>
                </a:lnTo>
                <a:lnTo>
                  <a:pt x="3373395" y="432487"/>
                </a:lnTo>
                <a:lnTo>
                  <a:pt x="3286898" y="172995"/>
                </a:lnTo>
                <a:lnTo>
                  <a:pt x="3188044" y="0"/>
                </a:lnTo>
                <a:lnTo>
                  <a:pt x="49427" y="4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grpSp>
        <p:nvGrpSpPr>
          <p:cNvPr id="12" name="Group 11"/>
          <p:cNvGrpSpPr/>
          <p:nvPr/>
        </p:nvGrpSpPr>
        <p:grpSpPr>
          <a:xfrm>
            <a:off x="0" y="0"/>
            <a:ext cx="12192000" cy="6858000"/>
            <a:chOff x="0" y="0"/>
            <a:chExt cx="12192000" cy="6858000"/>
          </a:xfrm>
        </p:grpSpPr>
        <p:sp>
          <p:nvSpPr>
            <p:cNvPr id="13" name="Frame 12"/>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8708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par>
                                <p:cTn id="31" presetID="22" presetClass="exit" presetSubtype="1" fill="hold" grpId="1"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par>
                                <p:cTn id="43" presetID="22" presetClass="exit" presetSubtype="4" fill="hold" grpId="1" nodeType="withEffect">
                                  <p:stCondLst>
                                    <p:cond delay="0"/>
                                  </p:stCondLst>
                                  <p:childTnLst>
                                    <p:animEffect transition="out" filter="wipe(down)">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fade">
                                      <p:cBhvr>
                                        <p:cTn id="5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4601928" y="1764948"/>
            <a:ext cx="2420079" cy="3725290"/>
          </a:xfrm>
          <a:custGeom>
            <a:avLst/>
            <a:gdLst>
              <a:gd name="connsiteX0" fmla="*/ 0 w 2668249"/>
              <a:gd name="connsiteY0" fmla="*/ 4107305 h 4107305"/>
              <a:gd name="connsiteX1" fmla="*/ 0 w 2668249"/>
              <a:gd name="connsiteY1" fmla="*/ 3267855 h 4107305"/>
              <a:gd name="connsiteX2" fmla="*/ 209862 w 2668249"/>
              <a:gd name="connsiteY2" fmla="*/ 2998032 h 4107305"/>
              <a:gd name="connsiteX3" fmla="*/ 314793 w 2668249"/>
              <a:gd name="connsiteY3" fmla="*/ 2743200 h 4107305"/>
              <a:gd name="connsiteX4" fmla="*/ 494675 w 2668249"/>
              <a:gd name="connsiteY4" fmla="*/ 2128603 h 4107305"/>
              <a:gd name="connsiteX5" fmla="*/ 659567 w 2668249"/>
              <a:gd name="connsiteY5" fmla="*/ 1454045 h 4107305"/>
              <a:gd name="connsiteX6" fmla="*/ 809469 w 2668249"/>
              <a:gd name="connsiteY6" fmla="*/ 839449 h 4107305"/>
              <a:gd name="connsiteX7" fmla="*/ 989351 w 2668249"/>
              <a:gd name="connsiteY7" fmla="*/ 344773 h 4107305"/>
              <a:gd name="connsiteX8" fmla="*/ 1274164 w 2668249"/>
              <a:gd name="connsiteY8" fmla="*/ 44970 h 4107305"/>
              <a:gd name="connsiteX9" fmla="*/ 1424066 w 2668249"/>
              <a:gd name="connsiteY9" fmla="*/ 0 h 4107305"/>
              <a:gd name="connsiteX10" fmla="*/ 1723869 w 2668249"/>
              <a:gd name="connsiteY10" fmla="*/ 149901 h 4107305"/>
              <a:gd name="connsiteX11" fmla="*/ 1963712 w 2668249"/>
              <a:gd name="connsiteY11" fmla="*/ 509665 h 4107305"/>
              <a:gd name="connsiteX12" fmla="*/ 2143593 w 2668249"/>
              <a:gd name="connsiteY12" fmla="*/ 1723868 h 4107305"/>
              <a:gd name="connsiteX13" fmla="*/ 2278505 w 2668249"/>
              <a:gd name="connsiteY13" fmla="*/ 2698229 h 4107305"/>
              <a:gd name="connsiteX14" fmla="*/ 2503357 w 2668249"/>
              <a:gd name="connsiteY14" fmla="*/ 3222885 h 4107305"/>
              <a:gd name="connsiteX15" fmla="*/ 2668249 w 2668249"/>
              <a:gd name="connsiteY15" fmla="*/ 3282845 h 4107305"/>
              <a:gd name="connsiteX16" fmla="*/ 2668249 w 2668249"/>
              <a:gd name="connsiteY16" fmla="*/ 4107305 h 4107305"/>
              <a:gd name="connsiteX17" fmla="*/ 0 w 2668249"/>
              <a:gd name="connsiteY17" fmla="*/ 4107305 h 41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8249" h="4107305">
                <a:moveTo>
                  <a:pt x="0" y="4107305"/>
                </a:moveTo>
                <a:lnTo>
                  <a:pt x="0" y="3267855"/>
                </a:lnTo>
                <a:lnTo>
                  <a:pt x="209862" y="2998032"/>
                </a:lnTo>
                <a:lnTo>
                  <a:pt x="314793" y="2743200"/>
                </a:lnTo>
                <a:lnTo>
                  <a:pt x="494675" y="2128603"/>
                </a:lnTo>
                <a:lnTo>
                  <a:pt x="659567" y="1454045"/>
                </a:lnTo>
                <a:lnTo>
                  <a:pt x="809469" y="839449"/>
                </a:lnTo>
                <a:lnTo>
                  <a:pt x="989351" y="344773"/>
                </a:lnTo>
                <a:lnTo>
                  <a:pt x="1274164" y="44970"/>
                </a:lnTo>
                <a:lnTo>
                  <a:pt x="1424066" y="0"/>
                </a:lnTo>
                <a:lnTo>
                  <a:pt x="1723869" y="149901"/>
                </a:lnTo>
                <a:lnTo>
                  <a:pt x="1963712" y="509665"/>
                </a:lnTo>
                <a:lnTo>
                  <a:pt x="2143593" y="1723868"/>
                </a:lnTo>
                <a:lnTo>
                  <a:pt x="2278505" y="2698229"/>
                </a:lnTo>
                <a:lnTo>
                  <a:pt x="2503357" y="3222885"/>
                </a:lnTo>
                <a:lnTo>
                  <a:pt x="2668249" y="3282845"/>
                </a:lnTo>
                <a:lnTo>
                  <a:pt x="2668249" y="4107305"/>
                </a:lnTo>
                <a:lnTo>
                  <a:pt x="0" y="4107305"/>
                </a:lnTo>
                <a:close/>
              </a:path>
            </a:pathLst>
          </a:cu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5" name="TextBox 4"/>
          <p:cNvSpPr txBox="1"/>
          <p:nvPr/>
        </p:nvSpPr>
        <p:spPr>
          <a:xfrm>
            <a:off x="4640475" y="5526308"/>
            <a:ext cx="2481804" cy="343620"/>
          </a:xfrm>
          <a:prstGeom prst="rect">
            <a:avLst/>
          </a:prstGeom>
          <a:noFill/>
        </p:spPr>
        <p:txBody>
          <a:bodyPr wrap="square" rtlCol="0">
            <a:spAutoFit/>
          </a:bodyPr>
          <a:lstStyle/>
          <a:p>
            <a:pPr algn="ctr"/>
            <a:r>
              <a:rPr lang="en-GB" sz="1633" dirty="0"/>
              <a:t>Time</a:t>
            </a:r>
            <a:endParaRPr lang="en-US" sz="1633" dirty="0"/>
          </a:p>
        </p:txBody>
      </p:sp>
      <p:sp>
        <p:nvSpPr>
          <p:cNvPr id="6" name="TextBox 5"/>
          <p:cNvSpPr txBox="1"/>
          <p:nvPr/>
        </p:nvSpPr>
        <p:spPr>
          <a:xfrm rot="16200000">
            <a:off x="1510351" y="2524233"/>
            <a:ext cx="1257339" cy="929806"/>
          </a:xfrm>
          <a:prstGeom prst="rect">
            <a:avLst/>
          </a:prstGeom>
          <a:noFill/>
        </p:spPr>
        <p:txBody>
          <a:bodyPr wrap="square" rtlCol="0">
            <a:spAutoFit/>
          </a:bodyPr>
          <a:lstStyle/>
          <a:p>
            <a:pPr algn="ctr"/>
            <a:r>
              <a:rPr lang="en-GB" sz="3265" dirty="0"/>
              <a:t>Flow</a:t>
            </a:r>
          </a:p>
          <a:p>
            <a:pPr algn="ctr"/>
            <a:r>
              <a:rPr lang="en-GB" sz="2177" dirty="0"/>
              <a:t>(m</a:t>
            </a:r>
            <a:r>
              <a:rPr lang="en-GB" sz="2177" baseline="30000" dirty="0"/>
              <a:t>3</a:t>
            </a:r>
            <a:r>
              <a:rPr lang="en-GB" sz="2177" dirty="0"/>
              <a:t>/sec)</a:t>
            </a:r>
            <a:endParaRPr lang="en-US" sz="2177" dirty="0"/>
          </a:p>
        </p:txBody>
      </p:sp>
      <p:sp>
        <p:nvSpPr>
          <p:cNvPr id="7" name="TextBox 6"/>
          <p:cNvSpPr txBox="1"/>
          <p:nvPr/>
        </p:nvSpPr>
        <p:spPr>
          <a:xfrm>
            <a:off x="3086187" y="6008177"/>
            <a:ext cx="1502145" cy="343620"/>
          </a:xfrm>
          <a:prstGeom prst="rect">
            <a:avLst/>
          </a:prstGeom>
          <a:noFill/>
        </p:spPr>
        <p:txBody>
          <a:bodyPr wrap="square" rtlCol="0">
            <a:spAutoFit/>
          </a:bodyPr>
          <a:lstStyle/>
          <a:p>
            <a:pPr algn="ctr"/>
            <a:r>
              <a:rPr lang="en-GB" sz="1633" dirty="0"/>
              <a:t>Dry Season</a:t>
            </a:r>
            <a:endParaRPr lang="en-US" sz="1633" dirty="0"/>
          </a:p>
        </p:txBody>
      </p:sp>
      <p:sp>
        <p:nvSpPr>
          <p:cNvPr id="8" name="TextBox 7"/>
          <p:cNvSpPr txBox="1"/>
          <p:nvPr/>
        </p:nvSpPr>
        <p:spPr>
          <a:xfrm>
            <a:off x="5124829" y="6019368"/>
            <a:ext cx="1513097" cy="343620"/>
          </a:xfrm>
          <a:prstGeom prst="rect">
            <a:avLst/>
          </a:prstGeom>
          <a:noFill/>
        </p:spPr>
        <p:txBody>
          <a:bodyPr wrap="square" rtlCol="0">
            <a:spAutoFit/>
          </a:bodyPr>
          <a:lstStyle/>
          <a:p>
            <a:pPr algn="ctr"/>
            <a:r>
              <a:rPr lang="en-GB" sz="1633" dirty="0"/>
              <a:t>Wet Season</a:t>
            </a:r>
            <a:endParaRPr lang="en-US" sz="1633" dirty="0"/>
          </a:p>
        </p:txBody>
      </p:sp>
      <p:sp>
        <p:nvSpPr>
          <p:cNvPr id="9" name="TextBox 8"/>
          <p:cNvSpPr txBox="1"/>
          <p:nvPr/>
        </p:nvSpPr>
        <p:spPr>
          <a:xfrm>
            <a:off x="6908541" y="6008177"/>
            <a:ext cx="1554637" cy="343620"/>
          </a:xfrm>
          <a:prstGeom prst="rect">
            <a:avLst/>
          </a:prstGeom>
          <a:noFill/>
        </p:spPr>
        <p:txBody>
          <a:bodyPr wrap="square" rtlCol="0">
            <a:spAutoFit/>
          </a:bodyPr>
          <a:lstStyle/>
          <a:p>
            <a:pPr algn="ctr"/>
            <a:r>
              <a:rPr lang="en-GB" sz="1633" dirty="0"/>
              <a:t>Dry Season</a:t>
            </a:r>
            <a:endParaRPr lang="en-US" sz="1633" dirty="0"/>
          </a:p>
        </p:txBody>
      </p:sp>
      <p:sp>
        <p:nvSpPr>
          <p:cNvPr id="11" name="Freeform 10"/>
          <p:cNvSpPr/>
          <p:nvPr/>
        </p:nvSpPr>
        <p:spPr>
          <a:xfrm>
            <a:off x="3323909" y="4756057"/>
            <a:ext cx="1264423" cy="734181"/>
          </a:xfrm>
          <a:custGeom>
            <a:avLst/>
            <a:gdLst>
              <a:gd name="connsiteX0" fmla="*/ 0 w 1394085"/>
              <a:gd name="connsiteY0" fmla="*/ 794478 h 809469"/>
              <a:gd name="connsiteX1" fmla="*/ 0 w 1394085"/>
              <a:gd name="connsiteY1" fmla="*/ 239842 h 809469"/>
              <a:gd name="connsiteX2" fmla="*/ 449705 w 1394085"/>
              <a:gd name="connsiteY2" fmla="*/ 284813 h 809469"/>
              <a:gd name="connsiteX3" fmla="*/ 764498 w 1394085"/>
              <a:gd name="connsiteY3" fmla="*/ 239842 h 809469"/>
              <a:gd name="connsiteX4" fmla="*/ 1094282 w 1394085"/>
              <a:gd name="connsiteY4" fmla="*/ 134911 h 809469"/>
              <a:gd name="connsiteX5" fmla="*/ 1394085 w 1394085"/>
              <a:gd name="connsiteY5" fmla="*/ 0 h 809469"/>
              <a:gd name="connsiteX6" fmla="*/ 1394085 w 1394085"/>
              <a:gd name="connsiteY6" fmla="*/ 809469 h 809469"/>
              <a:gd name="connsiteX7" fmla="*/ 0 w 1394085"/>
              <a:gd name="connsiteY7" fmla="*/ 794478 h 80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085" h="809469">
                <a:moveTo>
                  <a:pt x="0" y="794478"/>
                </a:moveTo>
                <a:lnTo>
                  <a:pt x="0" y="239842"/>
                </a:lnTo>
                <a:lnTo>
                  <a:pt x="449705" y="284813"/>
                </a:lnTo>
                <a:lnTo>
                  <a:pt x="764498" y="239842"/>
                </a:lnTo>
                <a:lnTo>
                  <a:pt x="1094282" y="134911"/>
                </a:lnTo>
                <a:lnTo>
                  <a:pt x="1394085" y="0"/>
                </a:lnTo>
                <a:lnTo>
                  <a:pt x="1394085" y="809469"/>
                </a:lnTo>
                <a:lnTo>
                  <a:pt x="0" y="79447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3" name="Freeform 12"/>
          <p:cNvSpPr/>
          <p:nvPr/>
        </p:nvSpPr>
        <p:spPr>
          <a:xfrm>
            <a:off x="7007019" y="4728082"/>
            <a:ext cx="1427575" cy="761374"/>
          </a:xfrm>
          <a:custGeom>
            <a:avLst/>
            <a:gdLst>
              <a:gd name="connsiteX0" fmla="*/ 0 w 1573968"/>
              <a:gd name="connsiteY0" fmla="*/ 0 h 839450"/>
              <a:gd name="connsiteX1" fmla="*/ 614597 w 1573968"/>
              <a:gd name="connsiteY1" fmla="*/ 134912 h 839450"/>
              <a:gd name="connsiteX2" fmla="*/ 1349115 w 1573968"/>
              <a:gd name="connsiteY2" fmla="*/ 194872 h 839450"/>
              <a:gd name="connsiteX3" fmla="*/ 1573968 w 1573968"/>
              <a:gd name="connsiteY3" fmla="*/ 224853 h 839450"/>
              <a:gd name="connsiteX4" fmla="*/ 1573968 w 1573968"/>
              <a:gd name="connsiteY4" fmla="*/ 839450 h 839450"/>
              <a:gd name="connsiteX5" fmla="*/ 0 w 1573968"/>
              <a:gd name="connsiteY5" fmla="*/ 839450 h 839450"/>
              <a:gd name="connsiteX6" fmla="*/ 0 w 1573968"/>
              <a:gd name="connsiteY6" fmla="*/ 0 h 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8" h="839450">
                <a:moveTo>
                  <a:pt x="0" y="0"/>
                </a:moveTo>
                <a:lnTo>
                  <a:pt x="614597" y="134912"/>
                </a:lnTo>
                <a:lnTo>
                  <a:pt x="1349115" y="194872"/>
                </a:lnTo>
                <a:lnTo>
                  <a:pt x="1573968" y="224853"/>
                </a:lnTo>
                <a:lnTo>
                  <a:pt x="1573968" y="839450"/>
                </a:lnTo>
                <a:lnTo>
                  <a:pt x="0" y="83945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4" name="Freeform 3"/>
          <p:cNvSpPr/>
          <p:nvPr/>
        </p:nvSpPr>
        <p:spPr>
          <a:xfrm>
            <a:off x="3325340" y="1778279"/>
            <a:ext cx="5112076" cy="3229197"/>
          </a:xfrm>
          <a:custGeom>
            <a:avLst/>
            <a:gdLst>
              <a:gd name="connsiteX0" fmla="*/ 0 w 5636301"/>
              <a:gd name="connsiteY0" fmla="*/ 3526548 h 3560339"/>
              <a:gd name="connsiteX1" fmla="*/ 899409 w 5636301"/>
              <a:gd name="connsiteY1" fmla="*/ 3481578 h 3560339"/>
              <a:gd name="connsiteX2" fmla="*/ 1678898 w 5636301"/>
              <a:gd name="connsiteY2" fmla="*/ 2837001 h 3560339"/>
              <a:gd name="connsiteX3" fmla="*/ 2443396 w 5636301"/>
              <a:gd name="connsiteY3" fmla="*/ 243703 h 3560339"/>
              <a:gd name="connsiteX4" fmla="*/ 3282846 w 5636301"/>
              <a:gd name="connsiteY4" fmla="*/ 318653 h 3560339"/>
              <a:gd name="connsiteX5" fmla="*/ 3597639 w 5636301"/>
              <a:gd name="connsiteY5" fmla="*/ 2087493 h 3560339"/>
              <a:gd name="connsiteX6" fmla="*/ 3852472 w 5636301"/>
              <a:gd name="connsiteY6" fmla="*/ 3091834 h 3560339"/>
              <a:gd name="connsiteX7" fmla="*/ 4542019 w 5636301"/>
              <a:gd name="connsiteY7" fmla="*/ 3361657 h 3560339"/>
              <a:gd name="connsiteX8" fmla="*/ 5636301 w 5636301"/>
              <a:gd name="connsiteY8" fmla="*/ 3466588 h 356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6301" h="3560339">
                <a:moveTo>
                  <a:pt x="0" y="3526548"/>
                </a:moveTo>
                <a:cubicBezTo>
                  <a:pt x="309796" y="3561525"/>
                  <a:pt x="619593" y="3596502"/>
                  <a:pt x="899409" y="3481578"/>
                </a:cubicBezTo>
                <a:cubicBezTo>
                  <a:pt x="1179225" y="3366654"/>
                  <a:pt x="1421567" y="3376647"/>
                  <a:pt x="1678898" y="2837001"/>
                </a:cubicBezTo>
                <a:cubicBezTo>
                  <a:pt x="1936229" y="2297355"/>
                  <a:pt x="2176071" y="663428"/>
                  <a:pt x="2443396" y="243703"/>
                </a:cubicBezTo>
                <a:cubicBezTo>
                  <a:pt x="2710721" y="-176022"/>
                  <a:pt x="3090472" y="11355"/>
                  <a:pt x="3282846" y="318653"/>
                </a:cubicBezTo>
                <a:cubicBezTo>
                  <a:pt x="3475220" y="625951"/>
                  <a:pt x="3502701" y="1625296"/>
                  <a:pt x="3597639" y="2087493"/>
                </a:cubicBezTo>
                <a:cubicBezTo>
                  <a:pt x="3692577" y="2549690"/>
                  <a:pt x="3695075" y="2879473"/>
                  <a:pt x="3852472" y="3091834"/>
                </a:cubicBezTo>
                <a:cubicBezTo>
                  <a:pt x="4009869" y="3304195"/>
                  <a:pt x="4244714" y="3299198"/>
                  <a:pt x="4542019" y="3361657"/>
                </a:cubicBezTo>
                <a:cubicBezTo>
                  <a:pt x="4839324" y="3424116"/>
                  <a:pt x="5237812" y="3445352"/>
                  <a:pt x="5636301" y="3466588"/>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4" name="TextBox 13"/>
          <p:cNvSpPr txBox="1"/>
          <p:nvPr/>
        </p:nvSpPr>
        <p:spPr>
          <a:xfrm>
            <a:off x="3246209" y="475419"/>
            <a:ext cx="5699582" cy="594778"/>
          </a:xfrm>
          <a:prstGeom prst="rect">
            <a:avLst/>
          </a:prstGeom>
          <a:noFill/>
        </p:spPr>
        <p:txBody>
          <a:bodyPr wrap="square" rtlCol="0">
            <a:spAutoFit/>
          </a:bodyPr>
          <a:lstStyle/>
          <a:p>
            <a:pPr algn="ctr"/>
            <a:r>
              <a:rPr lang="en-GB" sz="3200" b="1" dirty="0"/>
              <a:t>Hydrograph – Flows over time</a:t>
            </a:r>
            <a:endParaRPr lang="en-US" sz="3200" b="1" dirty="0"/>
          </a:p>
        </p:txBody>
      </p:sp>
      <p:sp>
        <p:nvSpPr>
          <p:cNvPr id="15" name="Left-Right Arrow 14"/>
          <p:cNvSpPr/>
          <p:nvPr/>
        </p:nvSpPr>
        <p:spPr>
          <a:xfrm>
            <a:off x="2990937" y="6563911"/>
            <a:ext cx="1461465" cy="204735"/>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6" name="Left-Right Arrow 15"/>
          <p:cNvSpPr/>
          <p:nvPr/>
        </p:nvSpPr>
        <p:spPr>
          <a:xfrm>
            <a:off x="4487506" y="6554540"/>
            <a:ext cx="2439251" cy="21410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7" name="Left-Right Arrow 16"/>
          <p:cNvSpPr/>
          <p:nvPr/>
        </p:nvSpPr>
        <p:spPr>
          <a:xfrm>
            <a:off x="6923407" y="6563911"/>
            <a:ext cx="1461465" cy="204735"/>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 name="Freeform 1"/>
          <p:cNvSpPr/>
          <p:nvPr/>
        </p:nvSpPr>
        <p:spPr>
          <a:xfrm>
            <a:off x="2795097" y="979619"/>
            <a:ext cx="6920339" cy="4513856"/>
          </a:xfrm>
          <a:custGeom>
            <a:avLst/>
            <a:gdLst>
              <a:gd name="connsiteX0" fmla="*/ 0 w 7629994"/>
              <a:gd name="connsiteY0" fmla="*/ 0 h 4976735"/>
              <a:gd name="connsiteX1" fmla="*/ 0 w 7629994"/>
              <a:gd name="connsiteY1" fmla="*/ 4976735 h 4976735"/>
              <a:gd name="connsiteX2" fmla="*/ 7629994 w 7629994"/>
              <a:gd name="connsiteY2" fmla="*/ 4976735 h 4976735"/>
              <a:gd name="connsiteX3" fmla="*/ 7629994 w 7629994"/>
              <a:gd name="connsiteY3" fmla="*/ 4976735 h 4976735"/>
              <a:gd name="connsiteX4" fmla="*/ 7629994 w 7629994"/>
              <a:gd name="connsiteY4" fmla="*/ 4976735 h 49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994" h="4976735">
                <a:moveTo>
                  <a:pt x="0" y="0"/>
                </a:moveTo>
                <a:lnTo>
                  <a:pt x="0" y="4976735"/>
                </a:lnTo>
                <a:lnTo>
                  <a:pt x="7629994" y="4976735"/>
                </a:lnTo>
                <a:lnTo>
                  <a:pt x="7629994" y="4976735"/>
                </a:lnTo>
                <a:lnTo>
                  <a:pt x="7629994" y="4976735"/>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cxnSp>
        <p:nvCxnSpPr>
          <p:cNvPr id="19" name="Straight Connector 18"/>
          <p:cNvCxnSpPr/>
          <p:nvPr/>
        </p:nvCxnSpPr>
        <p:spPr>
          <a:xfrm>
            <a:off x="3314530" y="3981310"/>
            <a:ext cx="5347227" cy="23931"/>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016863" y="1775043"/>
            <a:ext cx="1621064" cy="2152431"/>
            <a:chOff x="3935203" y="1656660"/>
            <a:chExt cx="1787298" cy="2373155"/>
          </a:xfrm>
        </p:grpSpPr>
        <p:sp>
          <p:nvSpPr>
            <p:cNvPr id="22" name="Down Arrow 21"/>
            <p:cNvSpPr/>
            <p:nvPr/>
          </p:nvSpPr>
          <p:spPr>
            <a:xfrm>
              <a:off x="4715284" y="1656660"/>
              <a:ext cx="306475" cy="237315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4" name="Down Arrow 23"/>
            <p:cNvSpPr/>
            <p:nvPr/>
          </p:nvSpPr>
          <p:spPr>
            <a:xfrm>
              <a:off x="5080162" y="1980431"/>
              <a:ext cx="357114" cy="204938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5" name="Down Arrow 24"/>
            <p:cNvSpPr/>
            <p:nvPr/>
          </p:nvSpPr>
          <p:spPr>
            <a:xfrm>
              <a:off x="5437277" y="3364361"/>
              <a:ext cx="285224" cy="66545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6" name="Down Arrow 25"/>
            <p:cNvSpPr/>
            <p:nvPr/>
          </p:nvSpPr>
          <p:spPr>
            <a:xfrm>
              <a:off x="4341676" y="2140183"/>
              <a:ext cx="307441" cy="188731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7" name="Down Arrow 26"/>
            <p:cNvSpPr/>
            <p:nvPr/>
          </p:nvSpPr>
          <p:spPr>
            <a:xfrm>
              <a:off x="3935203" y="3364361"/>
              <a:ext cx="331576" cy="66313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grpSp>
        <p:nvGrpSpPr>
          <p:cNvPr id="38" name="Group 37"/>
          <p:cNvGrpSpPr/>
          <p:nvPr/>
        </p:nvGrpSpPr>
        <p:grpSpPr>
          <a:xfrm>
            <a:off x="3381877" y="4021480"/>
            <a:ext cx="4904553" cy="900800"/>
            <a:chOff x="2132555" y="4133461"/>
            <a:chExt cx="5407497" cy="993174"/>
          </a:xfrm>
        </p:grpSpPr>
        <p:sp>
          <p:nvSpPr>
            <p:cNvPr id="23" name="Down Arrow 22"/>
            <p:cNvSpPr/>
            <p:nvPr/>
          </p:nvSpPr>
          <p:spPr>
            <a:xfrm rot="10800000">
              <a:off x="7295036" y="4174458"/>
              <a:ext cx="245016" cy="95217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8" name="Down Arrow 27"/>
            <p:cNvSpPr/>
            <p:nvPr/>
          </p:nvSpPr>
          <p:spPr>
            <a:xfrm rot="10800000">
              <a:off x="6955424" y="4174459"/>
              <a:ext cx="256312" cy="858005"/>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9" name="Down Arrow 28"/>
            <p:cNvSpPr/>
            <p:nvPr/>
          </p:nvSpPr>
          <p:spPr>
            <a:xfrm rot="10800000">
              <a:off x="6615811" y="4165901"/>
              <a:ext cx="249683" cy="825080"/>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0" name="Down Arrow 29"/>
            <p:cNvSpPr/>
            <p:nvPr/>
          </p:nvSpPr>
          <p:spPr>
            <a:xfrm rot="10800000">
              <a:off x="6277546" y="4165901"/>
              <a:ext cx="254966" cy="749525"/>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1" name="Down Arrow 30"/>
            <p:cNvSpPr/>
            <p:nvPr/>
          </p:nvSpPr>
          <p:spPr>
            <a:xfrm rot="10800000">
              <a:off x="5965305" y="4173374"/>
              <a:ext cx="222310" cy="675296"/>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2" name="Down Arrow 31"/>
            <p:cNvSpPr/>
            <p:nvPr/>
          </p:nvSpPr>
          <p:spPr>
            <a:xfrm rot="10800000">
              <a:off x="2132555" y="4144727"/>
              <a:ext cx="245016" cy="95217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3" name="Down Arrow 32"/>
            <p:cNvSpPr/>
            <p:nvPr/>
          </p:nvSpPr>
          <p:spPr>
            <a:xfrm rot="10800000">
              <a:off x="2467502" y="4133461"/>
              <a:ext cx="255174" cy="94819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4" name="Down Arrow 33"/>
            <p:cNvSpPr/>
            <p:nvPr/>
          </p:nvSpPr>
          <p:spPr>
            <a:xfrm rot="10800000">
              <a:off x="2800433" y="4145744"/>
              <a:ext cx="254423" cy="935915"/>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5" name="Down Arrow 34"/>
            <p:cNvSpPr/>
            <p:nvPr/>
          </p:nvSpPr>
          <p:spPr>
            <a:xfrm rot="10800000">
              <a:off x="3139004" y="4155497"/>
              <a:ext cx="235875" cy="806832"/>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6" name="Down Arrow 35"/>
            <p:cNvSpPr/>
            <p:nvPr/>
          </p:nvSpPr>
          <p:spPr>
            <a:xfrm rot="10800000">
              <a:off x="3441903" y="4149340"/>
              <a:ext cx="211652" cy="691556"/>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sp>
        <p:nvSpPr>
          <p:cNvPr id="39" name="TextBox 38"/>
          <p:cNvSpPr txBox="1"/>
          <p:nvPr/>
        </p:nvSpPr>
        <p:spPr>
          <a:xfrm>
            <a:off x="5322469" y="2639025"/>
            <a:ext cx="1153767" cy="538865"/>
          </a:xfrm>
          <a:prstGeom prst="rect">
            <a:avLst/>
          </a:prstGeom>
          <a:solidFill>
            <a:schemeClr val="accent4">
              <a:lumMod val="60000"/>
              <a:lumOff val="40000"/>
            </a:schemeClr>
          </a:solidFill>
        </p:spPr>
        <p:txBody>
          <a:bodyPr wrap="square" rtlCol="0">
            <a:spAutoFit/>
          </a:bodyPr>
          <a:lstStyle/>
          <a:p>
            <a:pPr algn="ctr"/>
            <a:r>
              <a:rPr lang="en-GB" sz="1451" dirty="0"/>
              <a:t>Reduce high flows</a:t>
            </a:r>
            <a:endParaRPr lang="en-US" sz="1451" dirty="0"/>
          </a:p>
        </p:txBody>
      </p:sp>
      <p:sp>
        <p:nvSpPr>
          <p:cNvPr id="40" name="TextBox 39"/>
          <p:cNvSpPr txBox="1"/>
          <p:nvPr/>
        </p:nvSpPr>
        <p:spPr>
          <a:xfrm>
            <a:off x="6998735" y="4286536"/>
            <a:ext cx="1858684" cy="315599"/>
          </a:xfrm>
          <a:prstGeom prst="rect">
            <a:avLst/>
          </a:prstGeom>
          <a:solidFill>
            <a:schemeClr val="accent4">
              <a:lumMod val="60000"/>
              <a:lumOff val="40000"/>
            </a:schemeClr>
          </a:solidFill>
        </p:spPr>
        <p:txBody>
          <a:bodyPr wrap="square" rtlCol="0">
            <a:spAutoFit/>
          </a:bodyPr>
          <a:lstStyle/>
          <a:p>
            <a:pPr algn="ctr"/>
            <a:r>
              <a:rPr lang="en-GB" sz="1451" dirty="0"/>
              <a:t>Increase Low flows</a:t>
            </a:r>
            <a:endParaRPr lang="en-US" sz="1451" dirty="0"/>
          </a:p>
        </p:txBody>
      </p:sp>
      <p:sp>
        <p:nvSpPr>
          <p:cNvPr id="41" name="TextBox 40"/>
          <p:cNvSpPr txBox="1"/>
          <p:nvPr/>
        </p:nvSpPr>
        <p:spPr>
          <a:xfrm>
            <a:off x="2887577" y="4290768"/>
            <a:ext cx="1858684" cy="315599"/>
          </a:xfrm>
          <a:prstGeom prst="rect">
            <a:avLst/>
          </a:prstGeom>
          <a:solidFill>
            <a:schemeClr val="accent4">
              <a:lumMod val="60000"/>
              <a:lumOff val="40000"/>
            </a:schemeClr>
          </a:solidFill>
        </p:spPr>
        <p:txBody>
          <a:bodyPr wrap="square" rtlCol="0">
            <a:spAutoFit/>
          </a:bodyPr>
          <a:lstStyle/>
          <a:p>
            <a:pPr algn="ctr"/>
            <a:r>
              <a:rPr lang="en-GB" sz="1451" dirty="0"/>
              <a:t>Increase Low flows</a:t>
            </a:r>
            <a:endParaRPr lang="en-US" sz="1451" dirty="0"/>
          </a:p>
        </p:txBody>
      </p:sp>
      <p:sp>
        <p:nvSpPr>
          <p:cNvPr id="42" name="TextBox 41"/>
          <p:cNvSpPr txBox="1"/>
          <p:nvPr/>
        </p:nvSpPr>
        <p:spPr>
          <a:xfrm>
            <a:off x="6197838" y="2252103"/>
            <a:ext cx="3200131" cy="427361"/>
          </a:xfrm>
          <a:prstGeom prst="rect">
            <a:avLst/>
          </a:prstGeom>
          <a:noFill/>
        </p:spPr>
        <p:txBody>
          <a:bodyPr wrap="square" rtlCol="0">
            <a:spAutoFit/>
          </a:bodyPr>
          <a:lstStyle/>
          <a:p>
            <a:pPr algn="ctr"/>
            <a:r>
              <a:rPr lang="en-GB" sz="2177" dirty="0"/>
              <a:t>Natural flow pattern</a:t>
            </a:r>
            <a:endParaRPr lang="en-US" sz="2177" dirty="0"/>
          </a:p>
        </p:txBody>
      </p:sp>
      <p:sp>
        <p:nvSpPr>
          <p:cNvPr id="43" name="TextBox 42"/>
          <p:cNvSpPr txBox="1"/>
          <p:nvPr/>
        </p:nvSpPr>
        <p:spPr>
          <a:xfrm>
            <a:off x="6638545" y="3286106"/>
            <a:ext cx="2008872" cy="650691"/>
          </a:xfrm>
          <a:prstGeom prst="rect">
            <a:avLst/>
          </a:prstGeom>
          <a:noFill/>
        </p:spPr>
        <p:txBody>
          <a:bodyPr wrap="square" rtlCol="0">
            <a:spAutoFit/>
          </a:bodyPr>
          <a:lstStyle/>
          <a:p>
            <a:pPr algn="ctr"/>
            <a:r>
              <a:rPr lang="en-GB" sz="1814" dirty="0"/>
              <a:t>Simple Dammed flow pattern</a:t>
            </a:r>
            <a:endParaRPr lang="en-US" sz="1814" dirty="0"/>
          </a:p>
        </p:txBody>
      </p:sp>
      <p:grpSp>
        <p:nvGrpSpPr>
          <p:cNvPr id="47" name="Group 46"/>
          <p:cNvGrpSpPr/>
          <p:nvPr/>
        </p:nvGrpSpPr>
        <p:grpSpPr>
          <a:xfrm>
            <a:off x="3090855" y="2835340"/>
            <a:ext cx="1574572" cy="1087038"/>
            <a:chOff x="8334306" y="2958037"/>
            <a:chExt cx="1736039" cy="1198509"/>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306" y="2958037"/>
              <a:ext cx="1712376" cy="964719"/>
            </a:xfrm>
            <a:prstGeom prst="rect">
              <a:avLst/>
            </a:prstGeom>
          </p:spPr>
        </p:pic>
        <p:sp>
          <p:nvSpPr>
            <p:cNvPr id="46" name="TextBox 45"/>
            <p:cNvSpPr txBox="1"/>
            <p:nvPr/>
          </p:nvSpPr>
          <p:spPr>
            <a:xfrm>
              <a:off x="8366525" y="3922756"/>
              <a:ext cx="1703820" cy="233790"/>
            </a:xfrm>
            <a:prstGeom prst="rect">
              <a:avLst/>
            </a:prstGeom>
            <a:noFill/>
          </p:spPr>
          <p:txBody>
            <a:bodyPr wrap="square" rtlCol="0">
              <a:spAutoFit/>
            </a:bodyPr>
            <a:lstStyle/>
            <a:p>
              <a:r>
                <a:rPr lang="en-GB" sz="778" dirty="0"/>
                <a:t>(CC BY-SA 4.0) by </a:t>
              </a:r>
              <a:r>
                <a:rPr lang="en-GB" sz="778" dirty="0" err="1"/>
                <a:t>Kantabon</a:t>
              </a:r>
              <a:endParaRPr lang="en-US" sz="778" dirty="0"/>
            </a:p>
          </p:txBody>
        </p:sp>
      </p:grpSp>
      <p:sp>
        <p:nvSpPr>
          <p:cNvPr id="3" name="TextBox 2"/>
          <p:cNvSpPr txBox="1"/>
          <p:nvPr/>
        </p:nvSpPr>
        <p:spPr>
          <a:xfrm>
            <a:off x="8972763" y="3943314"/>
            <a:ext cx="2079328" cy="762132"/>
          </a:xfrm>
          <a:prstGeom prst="rect">
            <a:avLst/>
          </a:prstGeom>
          <a:noFill/>
        </p:spPr>
        <p:txBody>
          <a:bodyPr wrap="square" rtlCol="0">
            <a:spAutoFit/>
          </a:bodyPr>
          <a:lstStyle/>
          <a:p>
            <a:r>
              <a:rPr lang="en-GB" sz="1451" dirty="0"/>
              <a:t>Bad for environment</a:t>
            </a:r>
          </a:p>
          <a:p>
            <a:r>
              <a:rPr lang="en-GB" sz="1451" dirty="0"/>
              <a:t>Bad for dependencies on the environment</a:t>
            </a:r>
            <a:endParaRPr lang="en-US" sz="1451" dirty="0"/>
          </a:p>
        </p:txBody>
      </p:sp>
      <p:sp>
        <p:nvSpPr>
          <p:cNvPr id="44" name="TextBox 43"/>
          <p:cNvSpPr txBox="1"/>
          <p:nvPr/>
        </p:nvSpPr>
        <p:spPr>
          <a:xfrm>
            <a:off x="8992262" y="3416379"/>
            <a:ext cx="2074587" cy="538865"/>
          </a:xfrm>
          <a:prstGeom prst="rect">
            <a:avLst/>
          </a:prstGeom>
          <a:noFill/>
        </p:spPr>
        <p:txBody>
          <a:bodyPr wrap="square" rtlCol="0">
            <a:spAutoFit/>
          </a:bodyPr>
          <a:lstStyle/>
          <a:p>
            <a:r>
              <a:rPr lang="en-GB" sz="1451" dirty="0"/>
              <a:t>Good for energy</a:t>
            </a:r>
          </a:p>
          <a:p>
            <a:r>
              <a:rPr lang="en-GB" sz="1451" dirty="0"/>
              <a:t>Good for transport</a:t>
            </a:r>
          </a:p>
        </p:txBody>
      </p:sp>
      <p:grpSp>
        <p:nvGrpSpPr>
          <p:cNvPr id="48" name="Group 47"/>
          <p:cNvGrpSpPr/>
          <p:nvPr/>
        </p:nvGrpSpPr>
        <p:grpSpPr>
          <a:xfrm>
            <a:off x="0" y="0"/>
            <a:ext cx="12192000" cy="6858000"/>
            <a:chOff x="0" y="0"/>
            <a:chExt cx="12192000" cy="6858000"/>
          </a:xfrm>
        </p:grpSpPr>
        <p:sp>
          <p:nvSpPr>
            <p:cNvPr id="49" name="Frame 48"/>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62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up)">
                                      <p:cBhvr>
                                        <p:cTn id="81" dur="500"/>
                                        <p:tgtEl>
                                          <p:spTgt spid="37"/>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down)">
                                      <p:cBhvr>
                                        <p:cTn id="90" dur="500"/>
                                        <p:tgtEl>
                                          <p:spTgt spid="38"/>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P spid="7" grpId="0"/>
      <p:bldP spid="8" grpId="0"/>
      <p:bldP spid="9" grpId="0"/>
      <p:bldP spid="11" grpId="0" animBg="1"/>
      <p:bldP spid="13" grpId="0" animBg="1"/>
      <p:bldP spid="4" grpId="0" animBg="1"/>
      <p:bldP spid="15" grpId="0" animBg="1"/>
      <p:bldP spid="16" grpId="0" animBg="1"/>
      <p:bldP spid="17" grpId="0" animBg="1"/>
      <p:bldP spid="2" grpId="0" animBg="1"/>
      <p:bldP spid="39" grpId="0" animBg="1"/>
      <p:bldP spid="40" grpId="0" animBg="1"/>
      <p:bldP spid="41" grpId="0" animBg="1"/>
      <p:bldP spid="42" grpId="0"/>
      <p:bldP spid="43" grpId="0"/>
      <p:bldP spid="3"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8248456" y="5052519"/>
            <a:ext cx="1298486" cy="1136646"/>
            <a:chOff x="7570758" y="4583755"/>
            <a:chExt cx="1431641" cy="1253205"/>
          </a:xfrm>
        </p:grpSpPr>
        <p:cxnSp>
          <p:nvCxnSpPr>
            <p:cNvPr id="6" name="Straight Arrow Connector 5"/>
            <p:cNvCxnSpPr/>
            <p:nvPr/>
          </p:nvCxnSpPr>
          <p:spPr>
            <a:xfrm>
              <a:off x="7974068" y="4583755"/>
              <a:ext cx="0" cy="366869"/>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0758" y="4969361"/>
              <a:ext cx="886177" cy="664633"/>
            </a:xfrm>
            <a:prstGeom prst="rect">
              <a:avLst/>
            </a:prstGeom>
          </p:spPr>
        </p:pic>
        <p:sp>
          <p:nvSpPr>
            <p:cNvPr id="41" name="TextBox 40"/>
            <p:cNvSpPr txBox="1"/>
            <p:nvPr/>
          </p:nvSpPr>
          <p:spPr>
            <a:xfrm>
              <a:off x="7647823" y="5612007"/>
              <a:ext cx="1354576" cy="224953"/>
            </a:xfrm>
            <a:prstGeom prst="rect">
              <a:avLst/>
            </a:prstGeom>
            <a:noFill/>
          </p:spPr>
          <p:txBody>
            <a:bodyPr wrap="square" rtlCol="0">
              <a:spAutoFit/>
            </a:bodyPr>
            <a:lstStyle/>
            <a:p>
              <a:r>
                <a:rPr lang="en-GB" sz="726" dirty="0"/>
                <a:t>Courtesy Clint Dillard</a:t>
              </a:r>
              <a:endParaRPr lang="en-US" sz="726" dirty="0"/>
            </a:p>
          </p:txBody>
        </p:sp>
      </p:grpSp>
      <p:grpSp>
        <p:nvGrpSpPr>
          <p:cNvPr id="45" name="Group 44"/>
          <p:cNvGrpSpPr/>
          <p:nvPr/>
        </p:nvGrpSpPr>
        <p:grpSpPr>
          <a:xfrm>
            <a:off x="8318352" y="4288701"/>
            <a:ext cx="1195175" cy="1050506"/>
            <a:chOff x="7656699" y="5626837"/>
            <a:chExt cx="1317736" cy="1158231"/>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6699" y="5940222"/>
              <a:ext cx="662323" cy="496742"/>
            </a:xfrm>
            <a:prstGeom prst="rect">
              <a:avLst/>
            </a:prstGeom>
          </p:spPr>
        </p:pic>
        <p:cxnSp>
          <p:nvCxnSpPr>
            <p:cNvPr id="5" name="Straight Arrow Connector 4"/>
            <p:cNvCxnSpPr/>
            <p:nvPr/>
          </p:nvCxnSpPr>
          <p:spPr>
            <a:xfrm>
              <a:off x="7982722" y="5626837"/>
              <a:ext cx="0" cy="308894"/>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247629" y="6436964"/>
              <a:ext cx="726806" cy="348104"/>
            </a:xfrm>
            <a:prstGeom prst="rect">
              <a:avLst/>
            </a:prstGeom>
            <a:noFill/>
          </p:spPr>
          <p:txBody>
            <a:bodyPr wrap="square" rtlCol="0">
              <a:spAutoFit/>
            </a:bodyPr>
            <a:lstStyle/>
            <a:p>
              <a:r>
                <a:rPr lang="en-GB" sz="726" dirty="0"/>
                <a:t>Courtesy Clint Dillard</a:t>
              </a:r>
              <a:endParaRPr lang="en-US" sz="726" dirty="0"/>
            </a:p>
          </p:txBody>
        </p:sp>
      </p:grpSp>
      <p:grpSp>
        <p:nvGrpSpPr>
          <p:cNvPr id="7" name="Group 6"/>
          <p:cNvGrpSpPr/>
          <p:nvPr/>
        </p:nvGrpSpPr>
        <p:grpSpPr>
          <a:xfrm>
            <a:off x="7768892" y="3597097"/>
            <a:ext cx="909113" cy="653554"/>
            <a:chOff x="6721845" y="3645024"/>
            <a:chExt cx="1168305" cy="839885"/>
          </a:xfrm>
          <a:solidFill>
            <a:schemeClr val="accent1">
              <a:lumMod val="75000"/>
            </a:schemeClr>
          </a:solidFill>
        </p:grpSpPr>
        <p:cxnSp>
          <p:nvCxnSpPr>
            <p:cNvPr id="8" name="Straight Arrow Connector 7"/>
            <p:cNvCxnSpPr/>
            <p:nvPr/>
          </p:nvCxnSpPr>
          <p:spPr>
            <a:xfrm>
              <a:off x="7770405" y="3645024"/>
              <a:ext cx="0" cy="428926"/>
            </a:xfrm>
            <a:prstGeom prst="straightConnector1">
              <a:avLst/>
            </a:prstGeom>
            <a:grpFill/>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ight Arrow Callout 8"/>
            <p:cNvSpPr/>
            <p:nvPr/>
          </p:nvSpPr>
          <p:spPr>
            <a:xfrm rot="10800000">
              <a:off x="6721845" y="4073010"/>
              <a:ext cx="1168305" cy="411899"/>
            </a:xfrm>
            <a:prstGeom prst="rightArrowCallout">
              <a:avLst>
                <a:gd name="adj1" fmla="val 16860"/>
                <a:gd name="adj2" fmla="val 25000"/>
                <a:gd name="adj3" fmla="val 29071"/>
                <a:gd name="adj4" fmla="val 2226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grpSp>
      <p:sp>
        <p:nvSpPr>
          <p:cNvPr id="11" name="Content Placeholder 2"/>
          <p:cNvSpPr txBox="1">
            <a:spLocks/>
          </p:cNvSpPr>
          <p:nvPr/>
        </p:nvSpPr>
        <p:spPr>
          <a:xfrm>
            <a:off x="1245674" y="1714531"/>
            <a:ext cx="5786798" cy="417789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179" dirty="0"/>
              <a:t>How to operate a multi-objective reservoir</a:t>
            </a:r>
          </a:p>
          <a:p>
            <a:pPr lvl="1"/>
            <a:r>
              <a:rPr lang="en-GB" altLang="en-US" sz="1868" dirty="0"/>
              <a:t>Agricultural</a:t>
            </a:r>
          </a:p>
          <a:p>
            <a:pPr lvl="1"/>
            <a:r>
              <a:rPr lang="en-GB" altLang="en-US" sz="1868" dirty="0"/>
              <a:t>Energy generation</a:t>
            </a:r>
          </a:p>
          <a:p>
            <a:pPr lvl="1"/>
            <a:r>
              <a:rPr lang="en-GB" altLang="en-US" sz="1868" dirty="0"/>
              <a:t>Municipal</a:t>
            </a:r>
          </a:p>
          <a:p>
            <a:pPr lvl="1"/>
            <a:r>
              <a:rPr lang="en-GB" altLang="en-US" sz="1868" dirty="0"/>
              <a:t>Environmental</a:t>
            </a:r>
          </a:p>
          <a:p>
            <a:pPr lvl="1"/>
            <a:r>
              <a:rPr lang="en-GB" altLang="en-US" sz="1868" dirty="0"/>
              <a:t>Recreational</a:t>
            </a:r>
          </a:p>
          <a:p>
            <a:pPr lvl="1"/>
            <a:r>
              <a:rPr lang="en-GB" altLang="en-US" sz="1868" dirty="0"/>
              <a:t>Flood control</a:t>
            </a:r>
          </a:p>
          <a:p>
            <a:pPr lvl="1"/>
            <a:r>
              <a:rPr lang="en-GB" altLang="en-US" sz="1868" dirty="0"/>
              <a:t>Water quality</a:t>
            </a:r>
          </a:p>
          <a:p>
            <a:endParaRPr lang="en-GB" altLang="en-US" sz="2179" dirty="0"/>
          </a:p>
          <a:p>
            <a:pPr marL="0" indent="0">
              <a:buNone/>
            </a:pPr>
            <a:r>
              <a:rPr lang="en-GB" altLang="en-US" sz="2179" dirty="0"/>
              <a:t>Question: Who can get the needed water?</a:t>
            </a:r>
          </a:p>
          <a:p>
            <a:pPr marL="0" indent="0">
              <a:buNone/>
            </a:pPr>
            <a:r>
              <a:rPr lang="en-GB" altLang="en-US" sz="2179" dirty="0"/>
              <a:t>Answer: Maybe everyone/some/nobody!</a:t>
            </a:r>
          </a:p>
          <a:p>
            <a:pPr marL="0" indent="0">
              <a:buNone/>
            </a:pPr>
            <a:r>
              <a:rPr lang="en-GB" altLang="en-US" sz="2179" dirty="0"/>
              <a:t>Approach: Explore different reservoir operations</a:t>
            </a:r>
          </a:p>
          <a:p>
            <a:pPr marL="355754" lvl="1" indent="0">
              <a:buNone/>
            </a:pPr>
            <a:endParaRPr lang="en-GB" altLang="en-US" sz="1868" dirty="0"/>
          </a:p>
        </p:txBody>
      </p:sp>
      <p:sp>
        <p:nvSpPr>
          <p:cNvPr id="10" name="Title 1"/>
          <p:cNvSpPr txBox="1">
            <a:spLocks/>
          </p:cNvSpPr>
          <p:nvPr/>
        </p:nvSpPr>
        <p:spPr>
          <a:xfrm>
            <a:off x="2587128" y="424453"/>
            <a:ext cx="7017743" cy="88942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200" b="1" dirty="0">
                <a:latin typeface="+mn-lt"/>
              </a:rPr>
              <a:t>Typical Management Question:</a:t>
            </a:r>
          </a:p>
          <a:p>
            <a:pPr algn="ctr"/>
            <a:r>
              <a:rPr lang="en-GB" altLang="en-US" sz="3200" b="1" i="1" dirty="0">
                <a:latin typeface="+mn-lt"/>
              </a:rPr>
              <a:t>Can you manage many needs together?</a:t>
            </a:r>
          </a:p>
        </p:txBody>
      </p:sp>
      <p:grpSp>
        <p:nvGrpSpPr>
          <p:cNvPr id="14" name="Group 13"/>
          <p:cNvGrpSpPr/>
          <p:nvPr/>
        </p:nvGrpSpPr>
        <p:grpSpPr>
          <a:xfrm>
            <a:off x="8485534" y="2700573"/>
            <a:ext cx="508532" cy="1008611"/>
            <a:chOff x="7642800" y="2492896"/>
            <a:chExt cx="653517" cy="1296170"/>
          </a:xfrm>
          <a:solidFill>
            <a:schemeClr val="accent1">
              <a:lumMod val="75000"/>
            </a:schemeClr>
          </a:solidFill>
        </p:grpSpPr>
        <p:cxnSp>
          <p:nvCxnSpPr>
            <p:cNvPr id="15" name="Straight Arrow Connector 14"/>
            <p:cNvCxnSpPr/>
            <p:nvPr/>
          </p:nvCxnSpPr>
          <p:spPr>
            <a:xfrm>
              <a:off x="7770405" y="2492896"/>
              <a:ext cx="0" cy="864096"/>
            </a:xfrm>
            <a:prstGeom prst="straightConnector1">
              <a:avLst/>
            </a:prstGeom>
            <a:grpFill/>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Callout 15"/>
            <p:cNvSpPr/>
            <p:nvPr/>
          </p:nvSpPr>
          <p:spPr>
            <a:xfrm>
              <a:off x="7642800" y="3352160"/>
              <a:ext cx="653517" cy="436906"/>
            </a:xfrm>
            <a:prstGeom prst="rightArrowCallout">
              <a:avLst>
                <a:gd name="adj1" fmla="val 16860"/>
                <a:gd name="adj2" fmla="val 25000"/>
                <a:gd name="adj3" fmla="val 29071"/>
                <a:gd name="adj4" fmla="val 3429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grpSp>
      <p:grpSp>
        <p:nvGrpSpPr>
          <p:cNvPr id="17" name="Group 16"/>
          <p:cNvGrpSpPr/>
          <p:nvPr/>
        </p:nvGrpSpPr>
        <p:grpSpPr>
          <a:xfrm>
            <a:off x="7628559" y="1657228"/>
            <a:ext cx="964120" cy="640811"/>
            <a:chOff x="6531410" y="1160101"/>
            <a:chExt cx="1238995" cy="823509"/>
          </a:xfrm>
        </p:grpSpPr>
        <p:cxnSp>
          <p:nvCxnSpPr>
            <p:cNvPr id="18" name="Straight Arrow Connector 17"/>
            <p:cNvCxnSpPr/>
            <p:nvPr/>
          </p:nvCxnSpPr>
          <p:spPr>
            <a:xfrm>
              <a:off x="7770405" y="1268760"/>
              <a:ext cx="0" cy="71485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531410" y="1160101"/>
              <a:ext cx="1119250" cy="611882"/>
              <a:chOff x="5972498" y="1174837"/>
              <a:chExt cx="1119250" cy="611882"/>
            </a:xfrm>
          </p:grpSpPr>
          <p:cxnSp>
            <p:nvCxnSpPr>
              <p:cNvPr id="20" name="Straight Arrow Connector 19"/>
              <p:cNvCxnSpPr/>
              <p:nvPr/>
            </p:nvCxnSpPr>
            <p:spPr>
              <a:xfrm flipV="1">
                <a:off x="5991714" y="1174837"/>
                <a:ext cx="0" cy="611882"/>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972498" y="1772816"/>
                <a:ext cx="1119250" cy="13903"/>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6053138" y="1229775"/>
                <a:ext cx="866775" cy="408525"/>
              </a:xfrm>
              <a:custGeom>
                <a:avLst/>
                <a:gdLst>
                  <a:gd name="connsiteX0" fmla="*/ 0 w 866775"/>
                  <a:gd name="connsiteY0" fmla="*/ 408525 h 408525"/>
                  <a:gd name="connsiteX1" fmla="*/ 200025 w 866775"/>
                  <a:gd name="connsiteY1" fmla="*/ 222788 h 408525"/>
                  <a:gd name="connsiteX2" fmla="*/ 323850 w 866775"/>
                  <a:gd name="connsiteY2" fmla="*/ 3713 h 408525"/>
                  <a:gd name="connsiteX3" fmla="*/ 519112 w 866775"/>
                  <a:gd name="connsiteY3" fmla="*/ 103725 h 408525"/>
                  <a:gd name="connsiteX4" fmla="*/ 604837 w 866775"/>
                  <a:gd name="connsiteY4" fmla="*/ 341850 h 408525"/>
                  <a:gd name="connsiteX5" fmla="*/ 714375 w 866775"/>
                  <a:gd name="connsiteY5" fmla="*/ 389475 h 408525"/>
                  <a:gd name="connsiteX6" fmla="*/ 866775 w 866775"/>
                  <a:gd name="connsiteY6" fmla="*/ 394238 h 40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75" h="408525">
                    <a:moveTo>
                      <a:pt x="0" y="408525"/>
                    </a:moveTo>
                    <a:cubicBezTo>
                      <a:pt x="73025" y="349391"/>
                      <a:pt x="146050" y="290257"/>
                      <a:pt x="200025" y="222788"/>
                    </a:cubicBezTo>
                    <a:cubicBezTo>
                      <a:pt x="254000" y="155319"/>
                      <a:pt x="270669" y="23557"/>
                      <a:pt x="323850" y="3713"/>
                    </a:cubicBezTo>
                    <a:cubicBezTo>
                      <a:pt x="377031" y="-16131"/>
                      <a:pt x="472281" y="47369"/>
                      <a:pt x="519112" y="103725"/>
                    </a:cubicBezTo>
                    <a:cubicBezTo>
                      <a:pt x="565943" y="160081"/>
                      <a:pt x="572293" y="294225"/>
                      <a:pt x="604837" y="341850"/>
                    </a:cubicBezTo>
                    <a:cubicBezTo>
                      <a:pt x="637381" y="389475"/>
                      <a:pt x="670719" y="380744"/>
                      <a:pt x="714375" y="389475"/>
                    </a:cubicBezTo>
                    <a:cubicBezTo>
                      <a:pt x="758031" y="398206"/>
                      <a:pt x="812403" y="396222"/>
                      <a:pt x="866775" y="39423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grpSp>
      </p:grpSp>
      <p:sp>
        <p:nvSpPr>
          <p:cNvPr id="23" name="Isosceles Triangle 22"/>
          <p:cNvSpPr/>
          <p:nvPr/>
        </p:nvSpPr>
        <p:spPr>
          <a:xfrm rot="10800000">
            <a:off x="8281279" y="2308345"/>
            <a:ext cx="616419" cy="504005"/>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335"/>
          </a:p>
        </p:txBody>
      </p:sp>
      <p:grpSp>
        <p:nvGrpSpPr>
          <p:cNvPr id="24" name="Group 23"/>
          <p:cNvGrpSpPr/>
          <p:nvPr/>
        </p:nvGrpSpPr>
        <p:grpSpPr>
          <a:xfrm>
            <a:off x="7277662" y="2396304"/>
            <a:ext cx="870940" cy="526522"/>
            <a:chOff x="5991714" y="2424113"/>
            <a:chExt cx="1119250" cy="676636"/>
          </a:xfrm>
        </p:grpSpPr>
        <p:cxnSp>
          <p:nvCxnSpPr>
            <p:cNvPr id="25" name="Straight Arrow Connector 24"/>
            <p:cNvCxnSpPr/>
            <p:nvPr/>
          </p:nvCxnSpPr>
          <p:spPr>
            <a:xfrm flipV="1">
              <a:off x="6010930" y="2488867"/>
              <a:ext cx="0" cy="611882"/>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991714" y="3086846"/>
              <a:ext cx="1119250" cy="13903"/>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062663" y="2424113"/>
              <a:ext cx="976312" cy="438150"/>
            </a:xfrm>
            <a:custGeom>
              <a:avLst/>
              <a:gdLst>
                <a:gd name="connsiteX0" fmla="*/ 0 w 976312"/>
                <a:gd name="connsiteY0" fmla="*/ 433387 h 438150"/>
                <a:gd name="connsiteX1" fmla="*/ 180975 w 976312"/>
                <a:gd name="connsiteY1" fmla="*/ 438150 h 438150"/>
                <a:gd name="connsiteX2" fmla="*/ 180975 w 976312"/>
                <a:gd name="connsiteY2" fmla="*/ 200025 h 438150"/>
                <a:gd name="connsiteX3" fmla="*/ 304800 w 976312"/>
                <a:gd name="connsiteY3" fmla="*/ 109537 h 438150"/>
                <a:gd name="connsiteX4" fmla="*/ 304800 w 976312"/>
                <a:gd name="connsiteY4" fmla="*/ 0 h 438150"/>
                <a:gd name="connsiteX5" fmla="*/ 361950 w 976312"/>
                <a:gd name="connsiteY5" fmla="*/ 4762 h 438150"/>
                <a:gd name="connsiteX6" fmla="*/ 361950 w 976312"/>
                <a:gd name="connsiteY6" fmla="*/ 276225 h 438150"/>
                <a:gd name="connsiteX7" fmla="*/ 800100 w 976312"/>
                <a:gd name="connsiteY7" fmla="*/ 261937 h 438150"/>
                <a:gd name="connsiteX8" fmla="*/ 809625 w 976312"/>
                <a:gd name="connsiteY8" fmla="*/ 423862 h 438150"/>
                <a:gd name="connsiteX9" fmla="*/ 976312 w 976312"/>
                <a:gd name="connsiteY9" fmla="*/ 42386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312" h="438150">
                  <a:moveTo>
                    <a:pt x="0" y="433387"/>
                  </a:moveTo>
                  <a:lnTo>
                    <a:pt x="180975" y="438150"/>
                  </a:lnTo>
                  <a:lnTo>
                    <a:pt x="180975" y="200025"/>
                  </a:lnTo>
                  <a:lnTo>
                    <a:pt x="304800" y="109537"/>
                  </a:lnTo>
                  <a:lnTo>
                    <a:pt x="304800" y="0"/>
                  </a:lnTo>
                  <a:lnTo>
                    <a:pt x="361950" y="4762"/>
                  </a:lnTo>
                  <a:lnTo>
                    <a:pt x="361950" y="276225"/>
                  </a:lnTo>
                  <a:lnTo>
                    <a:pt x="800100" y="261937"/>
                  </a:lnTo>
                  <a:lnTo>
                    <a:pt x="809625" y="423862"/>
                  </a:lnTo>
                  <a:lnTo>
                    <a:pt x="976312" y="4238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grpSp>
      <p:sp>
        <p:nvSpPr>
          <p:cNvPr id="28" name="Flowchart: Summing Junction 27"/>
          <p:cNvSpPr/>
          <p:nvPr/>
        </p:nvSpPr>
        <p:spPr>
          <a:xfrm>
            <a:off x="8480145" y="2645015"/>
            <a:ext cx="192475" cy="221622"/>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grpSp>
        <p:nvGrpSpPr>
          <p:cNvPr id="29" name="Group 28"/>
          <p:cNvGrpSpPr/>
          <p:nvPr/>
        </p:nvGrpSpPr>
        <p:grpSpPr>
          <a:xfrm>
            <a:off x="7581877" y="2757863"/>
            <a:ext cx="1007612" cy="994654"/>
            <a:chOff x="6481506" y="2566516"/>
            <a:chExt cx="1294887" cy="1278235"/>
          </a:xfrm>
        </p:grpSpPr>
        <p:sp>
          <p:nvSpPr>
            <p:cNvPr id="30" name="Lightning Bolt 29"/>
            <p:cNvSpPr/>
            <p:nvPr/>
          </p:nvSpPr>
          <p:spPr>
            <a:xfrm rot="20763535">
              <a:off x="6543178" y="3308809"/>
              <a:ext cx="555841" cy="34127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cxnSp>
          <p:nvCxnSpPr>
            <p:cNvPr id="31" name="Straight Arrow Connector 30"/>
            <p:cNvCxnSpPr>
              <a:endCxn id="30" idx="0"/>
            </p:cNvCxnSpPr>
            <p:nvPr/>
          </p:nvCxnSpPr>
          <p:spPr>
            <a:xfrm flipH="1">
              <a:off x="6721845" y="2566516"/>
              <a:ext cx="1054548" cy="7617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0" idx="4"/>
            </p:cNvCxnSpPr>
            <p:nvPr/>
          </p:nvCxnSpPr>
          <p:spPr>
            <a:xfrm flipH="1">
              <a:off x="6481506" y="3578100"/>
              <a:ext cx="650437" cy="266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9022785" y="3380904"/>
            <a:ext cx="1971513" cy="748117"/>
            <a:chOff x="8456935" y="3727602"/>
            <a:chExt cx="2173684" cy="824833"/>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748" y="3727602"/>
              <a:ext cx="735829" cy="476729"/>
            </a:xfrm>
            <a:prstGeom prst="rect">
              <a:avLst/>
            </a:prstGeom>
          </p:spPr>
        </p:pic>
        <p:sp>
          <p:nvSpPr>
            <p:cNvPr id="35" name="TextBox 34"/>
            <p:cNvSpPr txBox="1"/>
            <p:nvPr/>
          </p:nvSpPr>
          <p:spPr>
            <a:xfrm>
              <a:off x="8456935" y="4204331"/>
              <a:ext cx="2173684" cy="348104"/>
            </a:xfrm>
            <a:prstGeom prst="rect">
              <a:avLst/>
            </a:prstGeom>
            <a:noFill/>
          </p:spPr>
          <p:txBody>
            <a:bodyPr wrap="square" rtlCol="0">
              <a:spAutoFit/>
            </a:bodyPr>
            <a:lstStyle/>
            <a:p>
              <a:r>
                <a:rPr lang="en-GB" sz="726" dirty="0"/>
                <a:t>"Spray irrigation of fields, mists, rows" </a:t>
              </a:r>
            </a:p>
            <a:p>
              <a:r>
                <a:rPr lang="en-GB" sz="726" dirty="0"/>
                <a:t>(CC BY 2.0) by </a:t>
              </a:r>
              <a:r>
                <a:rPr lang="en-GB" sz="726" dirty="0" err="1"/>
                <a:t>Wonderlane</a:t>
              </a:r>
              <a:endParaRPr lang="en-US" sz="726" dirty="0"/>
            </a:p>
          </p:txBody>
        </p:sp>
      </p:grpSp>
      <p:grpSp>
        <p:nvGrpSpPr>
          <p:cNvPr id="40" name="Group 39"/>
          <p:cNvGrpSpPr/>
          <p:nvPr/>
        </p:nvGrpSpPr>
        <p:grpSpPr>
          <a:xfrm>
            <a:off x="6631150" y="3753060"/>
            <a:ext cx="1240297" cy="817394"/>
            <a:chOff x="3157311" y="2848141"/>
            <a:chExt cx="1836904" cy="1210576"/>
          </a:xfrm>
        </p:grpSpPr>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681" y="2848141"/>
              <a:ext cx="1379984" cy="776241"/>
            </a:xfrm>
            <a:prstGeom prst="rect">
              <a:avLst/>
            </a:prstGeom>
          </p:spPr>
        </p:pic>
        <p:sp>
          <p:nvSpPr>
            <p:cNvPr id="39" name="TextBox 38"/>
            <p:cNvSpPr txBox="1"/>
            <p:nvPr/>
          </p:nvSpPr>
          <p:spPr>
            <a:xfrm>
              <a:off x="3157311" y="3591119"/>
              <a:ext cx="1836904" cy="467598"/>
            </a:xfrm>
            <a:prstGeom prst="rect">
              <a:avLst/>
            </a:prstGeom>
            <a:noFill/>
          </p:spPr>
          <p:txBody>
            <a:bodyPr wrap="square" rtlCol="0">
              <a:spAutoFit/>
            </a:bodyPr>
            <a:lstStyle/>
            <a:p>
              <a:r>
                <a:rPr lang="en-GB" sz="726" dirty="0"/>
                <a:t>"untitled-167-Edit" (CC BY-NC 2.0) by </a:t>
              </a:r>
              <a:r>
                <a:rPr lang="en-GB" sz="726" dirty="0" err="1"/>
                <a:t>ccutler</a:t>
              </a:r>
              <a:endParaRPr lang="en-US" sz="726" dirty="0"/>
            </a:p>
          </p:txBody>
        </p:sp>
      </p:grpSp>
      <p:grpSp>
        <p:nvGrpSpPr>
          <p:cNvPr id="47" name="Group 46"/>
          <p:cNvGrpSpPr/>
          <p:nvPr/>
        </p:nvGrpSpPr>
        <p:grpSpPr>
          <a:xfrm>
            <a:off x="6697740" y="4605470"/>
            <a:ext cx="1583540" cy="1132956"/>
            <a:chOff x="5864395" y="6310627"/>
            <a:chExt cx="1745926" cy="1249136"/>
          </a:xfrm>
        </p:grpSpPr>
        <p:pic>
          <p:nvPicPr>
            <p:cNvPr id="1026" name="Picture 2" descr="https://live.staticflickr.com/8183/8446573872_defbba4d37_z_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8408" y="6310627"/>
              <a:ext cx="1381596" cy="91746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864395" y="7211659"/>
              <a:ext cx="1745926" cy="348104"/>
            </a:xfrm>
            <a:prstGeom prst="rect">
              <a:avLst/>
            </a:prstGeom>
            <a:noFill/>
          </p:spPr>
          <p:txBody>
            <a:bodyPr wrap="square" rtlCol="0">
              <a:spAutoFit/>
            </a:bodyPr>
            <a:lstStyle/>
            <a:p>
              <a:r>
                <a:rPr lang="en-GB" sz="726" dirty="0"/>
                <a:t>"East Bundaberg ... 29th Jan 2013" (CC BY-NC 2.0) by srv007</a:t>
              </a:r>
              <a:endParaRPr lang="en-US" sz="726" dirty="0"/>
            </a:p>
          </p:txBody>
        </p:sp>
      </p:grpSp>
      <p:grpSp>
        <p:nvGrpSpPr>
          <p:cNvPr id="48" name="Group 47"/>
          <p:cNvGrpSpPr/>
          <p:nvPr/>
        </p:nvGrpSpPr>
        <p:grpSpPr>
          <a:xfrm>
            <a:off x="9220957" y="2061283"/>
            <a:ext cx="1493733" cy="963114"/>
            <a:chOff x="8675429" y="2272658"/>
            <a:chExt cx="1646910" cy="1061877"/>
          </a:xfrm>
        </p:grpSpPr>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5429" y="2272658"/>
              <a:ext cx="1494200" cy="841803"/>
            </a:xfrm>
            <a:prstGeom prst="rect">
              <a:avLst/>
            </a:prstGeom>
          </p:spPr>
        </p:pic>
        <p:sp>
          <p:nvSpPr>
            <p:cNvPr id="50" name="TextBox 49"/>
            <p:cNvSpPr txBox="1"/>
            <p:nvPr/>
          </p:nvSpPr>
          <p:spPr>
            <a:xfrm>
              <a:off x="8675429" y="3100745"/>
              <a:ext cx="1646910" cy="233790"/>
            </a:xfrm>
            <a:prstGeom prst="rect">
              <a:avLst/>
            </a:prstGeom>
            <a:noFill/>
          </p:spPr>
          <p:txBody>
            <a:bodyPr wrap="square" rtlCol="0">
              <a:spAutoFit/>
            </a:bodyPr>
            <a:lstStyle/>
            <a:p>
              <a:r>
                <a:rPr lang="en-GB" sz="778" dirty="0"/>
                <a:t>(CC BY-SA 4.0) by </a:t>
              </a:r>
              <a:r>
                <a:rPr lang="en-GB" sz="778" dirty="0" err="1"/>
                <a:t>Kantabon</a:t>
              </a:r>
              <a:endParaRPr lang="en-US" sz="778" dirty="0"/>
            </a:p>
          </p:txBody>
        </p:sp>
      </p:grpSp>
      <p:grpSp>
        <p:nvGrpSpPr>
          <p:cNvPr id="51" name="Group 50"/>
          <p:cNvGrpSpPr/>
          <p:nvPr/>
        </p:nvGrpSpPr>
        <p:grpSpPr>
          <a:xfrm>
            <a:off x="0" y="0"/>
            <a:ext cx="12192000" cy="6858000"/>
            <a:chOff x="0" y="0"/>
            <a:chExt cx="12192000" cy="6858000"/>
          </a:xfrm>
        </p:grpSpPr>
        <p:sp>
          <p:nvSpPr>
            <p:cNvPr id="52" name="Frame 51"/>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3"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10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500"/>
                                        <p:tgtEl>
                                          <p:spTgt spid="11">
                                            <p:txEl>
                                              <p:pRg st="1" end="1"/>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fade">
                                      <p:cBhvr>
                                        <p:cTn id="51" dur="500"/>
                                        <p:tgtEl>
                                          <p:spTgt spid="11">
                                            <p:txEl>
                                              <p:pRg st="3" end="3"/>
                                            </p:txEl>
                                          </p:spTgt>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childTnLst>
                          </p:cTn>
                        </p:par>
                        <p:par>
                          <p:cTn id="56" fill="hold">
                            <p:stCondLst>
                              <p:cond delay="1000"/>
                            </p:stCondLst>
                            <p:childTnLst>
                              <p:par>
                                <p:cTn id="57" presetID="22" presetClass="entr" presetSubtype="2"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right)">
                                      <p:cBhvr>
                                        <p:cTn id="59" dur="5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xEl>
                                              <p:pRg st="4" end="4"/>
                                            </p:txEl>
                                          </p:spTgt>
                                        </p:tgtEl>
                                        <p:attrNameLst>
                                          <p:attrName>style.visibility</p:attrName>
                                        </p:attrNameLst>
                                      </p:cBhvr>
                                      <p:to>
                                        <p:strVal val="visible"/>
                                      </p:to>
                                    </p:set>
                                    <p:animEffect transition="in" filter="fade">
                                      <p:cBhvr>
                                        <p:cTn id="64" dur="500"/>
                                        <p:tgtEl>
                                          <p:spTgt spid="11">
                                            <p:txEl>
                                              <p:pRg st="4" end="4"/>
                                            </p:txEl>
                                          </p:spTgt>
                                        </p:tgtEl>
                                      </p:cBhvr>
                                    </p:animEffect>
                                  </p:childTnLst>
                                </p:cTn>
                              </p:par>
                              <p:par>
                                <p:cTn id="65" presetID="22" presetClass="entr" presetSubtype="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up)">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xEl>
                                              <p:pRg st="5" end="5"/>
                                            </p:txEl>
                                          </p:spTgt>
                                        </p:tgtEl>
                                        <p:attrNameLst>
                                          <p:attrName>style.visibility</p:attrName>
                                        </p:attrNameLst>
                                      </p:cBhvr>
                                      <p:to>
                                        <p:strVal val="visible"/>
                                      </p:to>
                                    </p:set>
                                    <p:animEffect transition="in" filter="fade">
                                      <p:cBhvr>
                                        <p:cTn id="72" dur="500"/>
                                        <p:tgtEl>
                                          <p:spTgt spid="11">
                                            <p:txEl>
                                              <p:pRg st="5" end="5"/>
                                            </p:txEl>
                                          </p:spTgt>
                                        </p:tgtEl>
                                      </p:cBhvr>
                                    </p:animEffect>
                                  </p:childTnLst>
                                </p:cTn>
                              </p:par>
                              <p:par>
                                <p:cTn id="73" presetID="22" presetClass="entr" presetSubtype="1"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up)">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xEl>
                                              <p:pRg st="6" end="6"/>
                                            </p:txEl>
                                          </p:spTgt>
                                        </p:tgtEl>
                                        <p:attrNameLst>
                                          <p:attrName>style.visibility</p:attrName>
                                        </p:attrNameLst>
                                      </p:cBhvr>
                                      <p:to>
                                        <p:strVal val="visible"/>
                                      </p:to>
                                    </p:set>
                                    <p:animEffect transition="in" filter="fade">
                                      <p:cBhvr>
                                        <p:cTn id="80" dur="500"/>
                                        <p:tgtEl>
                                          <p:spTgt spid="11">
                                            <p:txEl>
                                              <p:pRg st="6" end="6"/>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
                                            <p:txEl>
                                              <p:pRg st="7" end="7"/>
                                            </p:txEl>
                                          </p:spTgt>
                                        </p:tgtEl>
                                        <p:attrNameLst>
                                          <p:attrName>style.visibility</p:attrName>
                                        </p:attrNameLst>
                                      </p:cBhvr>
                                      <p:to>
                                        <p:strVal val="visible"/>
                                      </p:to>
                                    </p:set>
                                    <p:animEffect transition="in" filter="fade">
                                      <p:cBhvr>
                                        <p:cTn id="88" dur="500"/>
                                        <p:tgtEl>
                                          <p:spTgt spid="11">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7" presetClass="emph" presetSubtype="0" repeatCount="indefinite" fill="remove" grpId="1" nodeType="clickEffect">
                                  <p:stCondLst>
                                    <p:cond delay="0"/>
                                  </p:stCondLst>
                                  <p:childTnLst>
                                    <p:animClr clrSpc="rgb" dir="cw">
                                      <p:cBhvr override="childStyle">
                                        <p:cTn id="92" dur="250" autoRev="1" fill="remove"/>
                                        <p:tgtEl>
                                          <p:spTgt spid="28"/>
                                        </p:tgtEl>
                                        <p:attrNameLst>
                                          <p:attrName>style.color</p:attrName>
                                        </p:attrNameLst>
                                      </p:cBhvr>
                                      <p:to>
                                        <a:schemeClr val="bg1"/>
                                      </p:to>
                                    </p:animClr>
                                    <p:animClr clrSpc="rgb" dir="cw">
                                      <p:cBhvr>
                                        <p:cTn id="93" dur="250" autoRev="1" fill="remove"/>
                                        <p:tgtEl>
                                          <p:spTgt spid="28"/>
                                        </p:tgtEl>
                                        <p:attrNameLst>
                                          <p:attrName>fillcolor</p:attrName>
                                        </p:attrNameLst>
                                      </p:cBhvr>
                                      <p:to>
                                        <a:schemeClr val="bg1"/>
                                      </p:to>
                                    </p:animClr>
                                    <p:set>
                                      <p:cBhvr>
                                        <p:cTn id="94" dur="250" autoRev="1" fill="remove"/>
                                        <p:tgtEl>
                                          <p:spTgt spid="28"/>
                                        </p:tgtEl>
                                        <p:attrNameLst>
                                          <p:attrName>fill.type</p:attrName>
                                        </p:attrNameLst>
                                      </p:cBhvr>
                                      <p:to>
                                        <p:strVal val="solid"/>
                                      </p:to>
                                    </p:set>
                                    <p:set>
                                      <p:cBhvr>
                                        <p:cTn id="95" dur="250" autoRev="1" fill="remove"/>
                                        <p:tgtEl>
                                          <p:spTgt spid="28"/>
                                        </p:tgtEl>
                                        <p:attrNameLst>
                                          <p:attrName>fill.on</p:attrName>
                                        </p:attrNameLst>
                                      </p:cBhvr>
                                      <p:to>
                                        <p:strVal val="true"/>
                                      </p:to>
                                    </p:set>
                                  </p:childTnLst>
                                </p:cTn>
                              </p:par>
                              <p:par>
                                <p:cTn id="96" presetID="10" presetClass="entr" presetSubtype="0"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1">
                                            <p:txEl>
                                              <p:pRg st="9" end="9"/>
                                            </p:txEl>
                                          </p:spTgt>
                                        </p:tgtEl>
                                        <p:attrNameLst>
                                          <p:attrName>style.visibility</p:attrName>
                                        </p:attrNameLst>
                                      </p:cBhvr>
                                      <p:to>
                                        <p:strVal val="visible"/>
                                      </p:to>
                                    </p:set>
                                    <p:animEffect transition="in" filter="fade">
                                      <p:cBhvr>
                                        <p:cTn id="103" dur="500"/>
                                        <p:tgtEl>
                                          <p:spTgt spid="11">
                                            <p:txEl>
                                              <p:pRg st="9" end="9"/>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1">
                                            <p:txEl>
                                              <p:pRg st="10" end="10"/>
                                            </p:txEl>
                                          </p:spTgt>
                                        </p:tgtEl>
                                        <p:attrNameLst>
                                          <p:attrName>style.visibility</p:attrName>
                                        </p:attrNameLst>
                                      </p:cBhvr>
                                      <p:to>
                                        <p:strVal val="visible"/>
                                      </p:to>
                                    </p:set>
                                    <p:animEffect transition="in" filter="fade">
                                      <p:cBhvr>
                                        <p:cTn id="108" dur="500"/>
                                        <p:tgtEl>
                                          <p:spTgt spid="11">
                                            <p:txEl>
                                              <p:pRg st="10" end="1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xEl>
                                              <p:pRg st="11" end="11"/>
                                            </p:txEl>
                                          </p:spTgt>
                                        </p:tgtEl>
                                        <p:attrNameLst>
                                          <p:attrName>style.visibility</p:attrName>
                                        </p:attrNameLst>
                                      </p:cBhvr>
                                      <p:to>
                                        <p:strVal val="visible"/>
                                      </p:to>
                                    </p:set>
                                    <p:animEffect transition="in" filter="fade">
                                      <p:cBhvr>
                                        <p:cTn id="113"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2"/>
      <p:bldP spid="23" grpId="0" animBg="1"/>
      <p:bldP spid="28" grpId="0" animBg="1"/>
      <p:bldP spid="2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38604" y="464266"/>
            <a:ext cx="5967673" cy="59605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24" b="1" dirty="0">
                <a:latin typeface="+mn-lt"/>
              </a:rPr>
              <a:t>Multi-use Reservoir Operation</a:t>
            </a:r>
          </a:p>
        </p:txBody>
      </p:sp>
      <p:sp>
        <p:nvSpPr>
          <p:cNvPr id="2" name="TextBox 1"/>
          <p:cNvSpPr txBox="1"/>
          <p:nvPr/>
        </p:nvSpPr>
        <p:spPr>
          <a:xfrm>
            <a:off x="8332551" y="2017849"/>
            <a:ext cx="3103440" cy="954685"/>
          </a:xfrm>
          <a:prstGeom prst="rect">
            <a:avLst/>
          </a:prstGeom>
          <a:noFill/>
        </p:spPr>
        <p:txBody>
          <a:bodyPr wrap="square" rtlCol="0">
            <a:spAutoFit/>
          </a:bodyPr>
          <a:lstStyle/>
          <a:p>
            <a:pPr algn="ctr"/>
            <a:r>
              <a:rPr lang="en-GB" sz="1868" b="1" dirty="0"/>
              <a:t>Engineered Design Flows: </a:t>
            </a:r>
          </a:p>
          <a:p>
            <a:pPr algn="ctr"/>
            <a:r>
              <a:rPr lang="en-GB" sz="1868" b="1" dirty="0"/>
              <a:t>Try to meet human needs and replicate natural flows!</a:t>
            </a:r>
            <a:endParaRPr lang="en-US" sz="1868" b="1" dirty="0"/>
          </a:p>
        </p:txBody>
      </p:sp>
      <p:sp>
        <p:nvSpPr>
          <p:cNvPr id="5" name="Freeform 4"/>
          <p:cNvSpPr/>
          <p:nvPr/>
        </p:nvSpPr>
        <p:spPr>
          <a:xfrm>
            <a:off x="2503915" y="2681100"/>
            <a:ext cx="6331329" cy="2726565"/>
          </a:xfrm>
          <a:custGeom>
            <a:avLst/>
            <a:gdLst>
              <a:gd name="connsiteX0" fmla="*/ 6042 w 6980583"/>
              <a:gd name="connsiteY0" fmla="*/ 2073835 h 3006164"/>
              <a:gd name="connsiteX1" fmla="*/ 6042 w 6980583"/>
              <a:gd name="connsiteY1" fmla="*/ 2073835 h 3006164"/>
              <a:gd name="connsiteX2" fmla="*/ 6042 w 6980583"/>
              <a:gd name="connsiteY2" fmla="*/ 1667435 h 3006164"/>
              <a:gd name="connsiteX3" fmla="*/ 17995 w 6980583"/>
              <a:gd name="connsiteY3" fmla="*/ 1524000 h 3006164"/>
              <a:gd name="connsiteX4" fmla="*/ 23972 w 6980583"/>
              <a:gd name="connsiteY4" fmla="*/ 1308847 h 3006164"/>
              <a:gd name="connsiteX5" fmla="*/ 35925 w 6980583"/>
              <a:gd name="connsiteY5" fmla="*/ 1177364 h 3006164"/>
              <a:gd name="connsiteX6" fmla="*/ 41901 w 6980583"/>
              <a:gd name="connsiteY6" fmla="*/ 998070 h 3006164"/>
              <a:gd name="connsiteX7" fmla="*/ 29948 w 6980583"/>
              <a:gd name="connsiteY7" fmla="*/ 1332753 h 3006164"/>
              <a:gd name="connsiteX8" fmla="*/ 23972 w 6980583"/>
              <a:gd name="connsiteY8" fmla="*/ 1410447 h 3006164"/>
              <a:gd name="connsiteX9" fmla="*/ 17995 w 6980583"/>
              <a:gd name="connsiteY9" fmla="*/ 1440329 h 3006164"/>
              <a:gd name="connsiteX10" fmla="*/ 23972 w 6980583"/>
              <a:gd name="connsiteY10" fmla="*/ 1697317 h 3006164"/>
              <a:gd name="connsiteX11" fmla="*/ 41901 w 6980583"/>
              <a:gd name="connsiteY11" fmla="*/ 1798917 h 3006164"/>
              <a:gd name="connsiteX12" fmla="*/ 53854 w 6980583"/>
              <a:gd name="connsiteY12" fmla="*/ 1846729 h 3006164"/>
              <a:gd name="connsiteX13" fmla="*/ 59830 w 6980583"/>
              <a:gd name="connsiteY13" fmla="*/ 1882588 h 3006164"/>
              <a:gd name="connsiteX14" fmla="*/ 65807 w 6980583"/>
              <a:gd name="connsiteY14" fmla="*/ 1960282 h 3006164"/>
              <a:gd name="connsiteX15" fmla="*/ 71783 w 6980583"/>
              <a:gd name="connsiteY15" fmla="*/ 2002117 h 3006164"/>
              <a:gd name="connsiteX16" fmla="*/ 83736 w 6980583"/>
              <a:gd name="connsiteY16" fmla="*/ 2127623 h 3006164"/>
              <a:gd name="connsiteX17" fmla="*/ 89713 w 6980583"/>
              <a:gd name="connsiteY17" fmla="*/ 2145553 h 3006164"/>
              <a:gd name="connsiteX18" fmla="*/ 101666 w 6980583"/>
              <a:gd name="connsiteY18" fmla="*/ 2199341 h 3006164"/>
              <a:gd name="connsiteX19" fmla="*/ 107642 w 6980583"/>
              <a:gd name="connsiteY19" fmla="*/ 2217270 h 3006164"/>
              <a:gd name="connsiteX20" fmla="*/ 125572 w 6980583"/>
              <a:gd name="connsiteY20" fmla="*/ 2229223 h 3006164"/>
              <a:gd name="connsiteX21" fmla="*/ 143501 w 6980583"/>
              <a:gd name="connsiteY21" fmla="*/ 2223247 h 3006164"/>
              <a:gd name="connsiteX22" fmla="*/ 155454 w 6980583"/>
              <a:gd name="connsiteY22" fmla="*/ 2187388 h 3006164"/>
              <a:gd name="connsiteX23" fmla="*/ 161430 w 6980583"/>
              <a:gd name="connsiteY23" fmla="*/ 2151529 h 3006164"/>
              <a:gd name="connsiteX24" fmla="*/ 167407 w 6980583"/>
              <a:gd name="connsiteY24" fmla="*/ 2133600 h 3006164"/>
              <a:gd name="connsiteX25" fmla="*/ 173383 w 6980583"/>
              <a:gd name="connsiteY25" fmla="*/ 2103717 h 3006164"/>
              <a:gd name="connsiteX26" fmla="*/ 179360 w 6980583"/>
              <a:gd name="connsiteY26" fmla="*/ 1936376 h 3006164"/>
              <a:gd name="connsiteX27" fmla="*/ 185336 w 6980583"/>
              <a:gd name="connsiteY27" fmla="*/ 1894541 h 3006164"/>
              <a:gd name="connsiteX28" fmla="*/ 191313 w 6980583"/>
              <a:gd name="connsiteY28" fmla="*/ 1804894 h 3006164"/>
              <a:gd name="connsiteX29" fmla="*/ 197289 w 6980583"/>
              <a:gd name="connsiteY29" fmla="*/ 1589741 h 3006164"/>
              <a:gd name="connsiteX30" fmla="*/ 185336 w 6980583"/>
              <a:gd name="connsiteY30" fmla="*/ 1344706 h 3006164"/>
              <a:gd name="connsiteX31" fmla="*/ 197289 w 6980583"/>
              <a:gd name="connsiteY31" fmla="*/ 1685364 h 3006164"/>
              <a:gd name="connsiteX32" fmla="*/ 203266 w 6980583"/>
              <a:gd name="connsiteY32" fmla="*/ 1739153 h 3006164"/>
              <a:gd name="connsiteX33" fmla="*/ 209242 w 6980583"/>
              <a:gd name="connsiteY33" fmla="*/ 1804894 h 3006164"/>
              <a:gd name="connsiteX34" fmla="*/ 215219 w 6980583"/>
              <a:gd name="connsiteY34" fmla="*/ 1828800 h 3006164"/>
              <a:gd name="connsiteX35" fmla="*/ 221195 w 6980583"/>
              <a:gd name="connsiteY35" fmla="*/ 1870635 h 3006164"/>
              <a:gd name="connsiteX36" fmla="*/ 227172 w 6980583"/>
              <a:gd name="connsiteY36" fmla="*/ 1906494 h 3006164"/>
              <a:gd name="connsiteX37" fmla="*/ 251077 w 6980583"/>
              <a:gd name="connsiteY37" fmla="*/ 1972235 h 3006164"/>
              <a:gd name="connsiteX38" fmla="*/ 269007 w 6980583"/>
              <a:gd name="connsiteY38" fmla="*/ 1984188 h 3006164"/>
              <a:gd name="connsiteX39" fmla="*/ 274983 w 6980583"/>
              <a:gd name="connsiteY39" fmla="*/ 2002117 h 3006164"/>
              <a:gd name="connsiteX40" fmla="*/ 280960 w 6980583"/>
              <a:gd name="connsiteY40" fmla="*/ 2032000 h 3006164"/>
              <a:gd name="connsiteX41" fmla="*/ 316819 w 6980583"/>
              <a:gd name="connsiteY41" fmla="*/ 2043953 h 3006164"/>
              <a:gd name="connsiteX42" fmla="*/ 334748 w 6980583"/>
              <a:gd name="connsiteY42" fmla="*/ 2037976 h 3006164"/>
              <a:gd name="connsiteX43" fmla="*/ 352677 w 6980583"/>
              <a:gd name="connsiteY43" fmla="*/ 1984188 h 3006164"/>
              <a:gd name="connsiteX44" fmla="*/ 370607 w 6980583"/>
              <a:gd name="connsiteY44" fmla="*/ 1954306 h 3006164"/>
              <a:gd name="connsiteX45" fmla="*/ 376583 w 6980583"/>
              <a:gd name="connsiteY45" fmla="*/ 1936376 h 3006164"/>
              <a:gd name="connsiteX46" fmla="*/ 388536 w 6980583"/>
              <a:gd name="connsiteY46" fmla="*/ 1906494 h 3006164"/>
              <a:gd name="connsiteX47" fmla="*/ 394513 w 6980583"/>
              <a:gd name="connsiteY47" fmla="*/ 1757082 h 3006164"/>
              <a:gd name="connsiteX48" fmla="*/ 400489 w 6980583"/>
              <a:gd name="connsiteY48" fmla="*/ 1715247 h 3006164"/>
              <a:gd name="connsiteX49" fmla="*/ 412442 w 6980583"/>
              <a:gd name="connsiteY49" fmla="*/ 1822823 h 3006164"/>
              <a:gd name="connsiteX50" fmla="*/ 418419 w 6980583"/>
              <a:gd name="connsiteY50" fmla="*/ 1858682 h 3006164"/>
              <a:gd name="connsiteX51" fmla="*/ 424395 w 6980583"/>
              <a:gd name="connsiteY51" fmla="*/ 1906494 h 3006164"/>
              <a:gd name="connsiteX52" fmla="*/ 442325 w 6980583"/>
              <a:gd name="connsiteY52" fmla="*/ 1960282 h 3006164"/>
              <a:gd name="connsiteX53" fmla="*/ 466230 w 6980583"/>
              <a:gd name="connsiteY53" fmla="*/ 1996141 h 3006164"/>
              <a:gd name="connsiteX54" fmla="*/ 484160 w 6980583"/>
              <a:gd name="connsiteY54" fmla="*/ 2037976 h 3006164"/>
              <a:gd name="connsiteX55" fmla="*/ 490136 w 6980583"/>
              <a:gd name="connsiteY55" fmla="*/ 2055906 h 3006164"/>
              <a:gd name="connsiteX56" fmla="*/ 525995 w 6980583"/>
              <a:gd name="connsiteY56" fmla="*/ 2073835 h 3006164"/>
              <a:gd name="connsiteX57" fmla="*/ 567830 w 6980583"/>
              <a:gd name="connsiteY57" fmla="*/ 2067859 h 3006164"/>
              <a:gd name="connsiteX58" fmla="*/ 585760 w 6980583"/>
              <a:gd name="connsiteY58" fmla="*/ 2032000 h 3006164"/>
              <a:gd name="connsiteX59" fmla="*/ 597713 w 6980583"/>
              <a:gd name="connsiteY59" fmla="*/ 1954306 h 3006164"/>
              <a:gd name="connsiteX60" fmla="*/ 603689 w 6980583"/>
              <a:gd name="connsiteY60" fmla="*/ 1936376 h 3006164"/>
              <a:gd name="connsiteX61" fmla="*/ 615642 w 6980583"/>
              <a:gd name="connsiteY61" fmla="*/ 1954306 h 3006164"/>
              <a:gd name="connsiteX62" fmla="*/ 645525 w 6980583"/>
              <a:gd name="connsiteY62" fmla="*/ 1918447 h 3006164"/>
              <a:gd name="connsiteX63" fmla="*/ 681383 w 6980583"/>
              <a:gd name="connsiteY63" fmla="*/ 0 h 3006164"/>
              <a:gd name="connsiteX64" fmla="*/ 705289 w 6980583"/>
              <a:gd name="connsiteY64" fmla="*/ 914400 h 3006164"/>
              <a:gd name="connsiteX65" fmla="*/ 759077 w 6980583"/>
              <a:gd name="connsiteY65" fmla="*/ 1631576 h 3006164"/>
              <a:gd name="connsiteX66" fmla="*/ 866654 w 6980583"/>
              <a:gd name="connsiteY66" fmla="*/ 1721223 h 3006164"/>
              <a:gd name="connsiteX67" fmla="*/ 926419 w 6980583"/>
              <a:gd name="connsiteY67" fmla="*/ 1786964 h 3006164"/>
              <a:gd name="connsiteX68" fmla="*/ 956301 w 6980583"/>
              <a:gd name="connsiteY68" fmla="*/ 1846729 h 3006164"/>
              <a:gd name="connsiteX69" fmla="*/ 986183 w 6980583"/>
              <a:gd name="connsiteY69" fmla="*/ 1888564 h 3006164"/>
              <a:gd name="connsiteX70" fmla="*/ 1033995 w 6980583"/>
              <a:gd name="connsiteY70" fmla="*/ 1942353 h 3006164"/>
              <a:gd name="connsiteX71" fmla="*/ 1063877 w 6980583"/>
              <a:gd name="connsiteY71" fmla="*/ 1996141 h 3006164"/>
              <a:gd name="connsiteX72" fmla="*/ 1123642 w 6980583"/>
              <a:gd name="connsiteY72" fmla="*/ 2055906 h 3006164"/>
              <a:gd name="connsiteX73" fmla="*/ 1195360 w 6980583"/>
              <a:gd name="connsiteY73" fmla="*/ 2139576 h 3006164"/>
              <a:gd name="connsiteX74" fmla="*/ 1243172 w 6980583"/>
              <a:gd name="connsiteY74" fmla="*/ 2211294 h 3006164"/>
              <a:gd name="connsiteX75" fmla="*/ 1296960 w 6980583"/>
              <a:gd name="connsiteY75" fmla="*/ 2277035 h 3006164"/>
              <a:gd name="connsiteX76" fmla="*/ 1320866 w 6980583"/>
              <a:gd name="connsiteY76" fmla="*/ 2283011 h 3006164"/>
              <a:gd name="connsiteX77" fmla="*/ 1308913 w 6980583"/>
              <a:gd name="connsiteY77" fmla="*/ 2020047 h 3006164"/>
              <a:gd name="connsiteX78" fmla="*/ 1338795 w 6980583"/>
              <a:gd name="connsiteY78" fmla="*/ 1906494 h 3006164"/>
              <a:gd name="connsiteX79" fmla="*/ 1356725 w 6980583"/>
              <a:gd name="connsiteY79" fmla="*/ 2061882 h 3006164"/>
              <a:gd name="connsiteX80" fmla="*/ 1368677 w 6980583"/>
              <a:gd name="connsiteY80" fmla="*/ 2139576 h 3006164"/>
              <a:gd name="connsiteX81" fmla="*/ 1428442 w 6980583"/>
              <a:gd name="connsiteY81" fmla="*/ 2277035 h 3006164"/>
              <a:gd name="connsiteX82" fmla="*/ 1506136 w 6980583"/>
              <a:gd name="connsiteY82" fmla="*/ 2312894 h 3006164"/>
              <a:gd name="connsiteX83" fmla="*/ 1518089 w 6980583"/>
              <a:gd name="connsiteY83" fmla="*/ 2277035 h 3006164"/>
              <a:gd name="connsiteX84" fmla="*/ 1571877 w 6980583"/>
              <a:gd name="connsiteY84" fmla="*/ 2342776 h 3006164"/>
              <a:gd name="connsiteX85" fmla="*/ 1601760 w 6980583"/>
              <a:gd name="connsiteY85" fmla="*/ 2360706 h 3006164"/>
              <a:gd name="connsiteX86" fmla="*/ 1655548 w 6980583"/>
              <a:gd name="connsiteY86" fmla="*/ 2312894 h 3006164"/>
              <a:gd name="connsiteX87" fmla="*/ 1661525 w 6980583"/>
              <a:gd name="connsiteY87" fmla="*/ 2294964 h 3006164"/>
              <a:gd name="connsiteX88" fmla="*/ 1685430 w 6980583"/>
              <a:gd name="connsiteY88" fmla="*/ 2330823 h 3006164"/>
              <a:gd name="connsiteX89" fmla="*/ 1691407 w 6980583"/>
              <a:gd name="connsiteY89" fmla="*/ 2318870 h 3006164"/>
              <a:gd name="connsiteX90" fmla="*/ 1691407 w 6980583"/>
              <a:gd name="connsiteY90" fmla="*/ 2318870 h 3006164"/>
              <a:gd name="connsiteX91" fmla="*/ 1721289 w 6980583"/>
              <a:gd name="connsiteY91" fmla="*/ 2211294 h 3006164"/>
              <a:gd name="connsiteX92" fmla="*/ 1727266 w 6980583"/>
              <a:gd name="connsiteY92" fmla="*/ 2157506 h 3006164"/>
              <a:gd name="connsiteX93" fmla="*/ 1751172 w 6980583"/>
              <a:gd name="connsiteY93" fmla="*/ 2079811 h 3006164"/>
              <a:gd name="connsiteX94" fmla="*/ 1757148 w 6980583"/>
              <a:gd name="connsiteY94" fmla="*/ 2002117 h 3006164"/>
              <a:gd name="connsiteX95" fmla="*/ 1763125 w 6980583"/>
              <a:gd name="connsiteY95" fmla="*/ 1912470 h 3006164"/>
              <a:gd name="connsiteX96" fmla="*/ 1804960 w 6980583"/>
              <a:gd name="connsiteY96" fmla="*/ 2229223 h 3006164"/>
              <a:gd name="connsiteX97" fmla="*/ 1828866 w 6980583"/>
              <a:gd name="connsiteY97" fmla="*/ 2145553 h 3006164"/>
              <a:gd name="connsiteX98" fmla="*/ 1834842 w 6980583"/>
              <a:gd name="connsiteY98" fmla="*/ 2073835 h 3006164"/>
              <a:gd name="connsiteX99" fmla="*/ 1846795 w 6980583"/>
              <a:gd name="connsiteY99" fmla="*/ 2037976 h 3006164"/>
              <a:gd name="connsiteX100" fmla="*/ 1870701 w 6980583"/>
              <a:gd name="connsiteY100" fmla="*/ 2133600 h 3006164"/>
              <a:gd name="connsiteX101" fmla="*/ 1876677 w 6980583"/>
              <a:gd name="connsiteY101" fmla="*/ 2175435 h 3006164"/>
              <a:gd name="connsiteX102" fmla="*/ 1918513 w 6980583"/>
              <a:gd name="connsiteY102" fmla="*/ 2091764 h 3006164"/>
              <a:gd name="connsiteX103" fmla="*/ 1930466 w 6980583"/>
              <a:gd name="connsiteY103" fmla="*/ 2037976 h 3006164"/>
              <a:gd name="connsiteX104" fmla="*/ 1954372 w 6980583"/>
              <a:gd name="connsiteY104" fmla="*/ 2175435 h 3006164"/>
              <a:gd name="connsiteX105" fmla="*/ 2032066 w 6980583"/>
              <a:gd name="connsiteY105" fmla="*/ 2247153 h 3006164"/>
              <a:gd name="connsiteX106" fmla="*/ 2032066 w 6980583"/>
              <a:gd name="connsiteY106" fmla="*/ 1996141 h 3006164"/>
              <a:gd name="connsiteX107" fmla="*/ 2044019 w 6980583"/>
              <a:gd name="connsiteY107" fmla="*/ 1559859 h 3006164"/>
              <a:gd name="connsiteX108" fmla="*/ 2073901 w 6980583"/>
              <a:gd name="connsiteY108" fmla="*/ 890494 h 3006164"/>
              <a:gd name="connsiteX109" fmla="*/ 2109760 w 6980583"/>
              <a:gd name="connsiteY109" fmla="*/ 1733176 h 3006164"/>
              <a:gd name="connsiteX110" fmla="*/ 2109760 w 6980583"/>
              <a:gd name="connsiteY110" fmla="*/ 2157506 h 3006164"/>
              <a:gd name="connsiteX111" fmla="*/ 2163548 w 6980583"/>
              <a:gd name="connsiteY111" fmla="*/ 2205317 h 3006164"/>
              <a:gd name="connsiteX112" fmla="*/ 2199407 w 6980583"/>
              <a:gd name="connsiteY112" fmla="*/ 2193364 h 3006164"/>
              <a:gd name="connsiteX113" fmla="*/ 2199407 w 6980583"/>
              <a:gd name="connsiteY113" fmla="*/ 2091764 h 3006164"/>
              <a:gd name="connsiteX114" fmla="*/ 2211360 w 6980583"/>
              <a:gd name="connsiteY114" fmla="*/ 1882588 h 3006164"/>
              <a:gd name="connsiteX115" fmla="*/ 2223313 w 6980583"/>
              <a:gd name="connsiteY115" fmla="*/ 1643529 h 3006164"/>
              <a:gd name="connsiteX116" fmla="*/ 2223313 w 6980583"/>
              <a:gd name="connsiteY116" fmla="*/ 1571811 h 3006164"/>
              <a:gd name="connsiteX117" fmla="*/ 2253195 w 6980583"/>
              <a:gd name="connsiteY117" fmla="*/ 1870635 h 3006164"/>
              <a:gd name="connsiteX118" fmla="*/ 2277101 w 6980583"/>
              <a:gd name="connsiteY118" fmla="*/ 2008094 h 3006164"/>
              <a:gd name="connsiteX119" fmla="*/ 2318936 w 6980583"/>
              <a:gd name="connsiteY119" fmla="*/ 2079811 h 3006164"/>
              <a:gd name="connsiteX120" fmla="*/ 2330889 w 6980583"/>
              <a:gd name="connsiteY120" fmla="*/ 1864659 h 3006164"/>
              <a:gd name="connsiteX121" fmla="*/ 2318936 w 6980583"/>
              <a:gd name="connsiteY121" fmla="*/ 1691341 h 3006164"/>
              <a:gd name="connsiteX122" fmla="*/ 2330889 w 6980583"/>
              <a:gd name="connsiteY122" fmla="*/ 1547906 h 3006164"/>
              <a:gd name="connsiteX123" fmla="*/ 2360772 w 6980583"/>
              <a:gd name="connsiteY123" fmla="*/ 1709270 h 3006164"/>
              <a:gd name="connsiteX124" fmla="*/ 2384677 w 6980583"/>
              <a:gd name="connsiteY124" fmla="*/ 1733176 h 3006164"/>
              <a:gd name="connsiteX125" fmla="*/ 2390654 w 6980583"/>
              <a:gd name="connsiteY125" fmla="*/ 1804894 h 3006164"/>
              <a:gd name="connsiteX126" fmla="*/ 2420536 w 6980583"/>
              <a:gd name="connsiteY126" fmla="*/ 1840753 h 3006164"/>
              <a:gd name="connsiteX127" fmla="*/ 2450419 w 6980583"/>
              <a:gd name="connsiteY127" fmla="*/ 1882588 h 3006164"/>
              <a:gd name="connsiteX128" fmla="*/ 2456395 w 6980583"/>
              <a:gd name="connsiteY128" fmla="*/ 1936376 h 3006164"/>
              <a:gd name="connsiteX129" fmla="*/ 2486277 w 6980583"/>
              <a:gd name="connsiteY129" fmla="*/ 1954306 h 3006164"/>
              <a:gd name="connsiteX130" fmla="*/ 2534089 w 6980583"/>
              <a:gd name="connsiteY130" fmla="*/ 1972235 h 3006164"/>
              <a:gd name="connsiteX131" fmla="*/ 2575925 w 6980583"/>
              <a:gd name="connsiteY131" fmla="*/ 2008094 h 3006164"/>
              <a:gd name="connsiteX132" fmla="*/ 2641666 w 6980583"/>
              <a:gd name="connsiteY132" fmla="*/ 2032000 h 3006164"/>
              <a:gd name="connsiteX133" fmla="*/ 2671548 w 6980583"/>
              <a:gd name="connsiteY133" fmla="*/ 2002117 h 3006164"/>
              <a:gd name="connsiteX134" fmla="*/ 2701430 w 6980583"/>
              <a:gd name="connsiteY134" fmla="*/ 1798917 h 3006164"/>
              <a:gd name="connsiteX135" fmla="*/ 2725336 w 6980583"/>
              <a:gd name="connsiteY135" fmla="*/ 1882588 h 3006164"/>
              <a:gd name="connsiteX136" fmla="*/ 2737289 w 6980583"/>
              <a:gd name="connsiteY136" fmla="*/ 1924423 h 3006164"/>
              <a:gd name="connsiteX137" fmla="*/ 2755219 w 6980583"/>
              <a:gd name="connsiteY137" fmla="*/ 2049929 h 3006164"/>
              <a:gd name="connsiteX138" fmla="*/ 2791077 w 6980583"/>
              <a:gd name="connsiteY138" fmla="*/ 2139576 h 3006164"/>
              <a:gd name="connsiteX139" fmla="*/ 2814983 w 6980583"/>
              <a:gd name="connsiteY139" fmla="*/ 2211294 h 3006164"/>
              <a:gd name="connsiteX140" fmla="*/ 2874748 w 6980583"/>
              <a:gd name="connsiteY140" fmla="*/ 1930400 h 3006164"/>
              <a:gd name="connsiteX141" fmla="*/ 2874748 w 6980583"/>
              <a:gd name="connsiteY141" fmla="*/ 1840753 h 3006164"/>
              <a:gd name="connsiteX142" fmla="*/ 2904630 w 6980583"/>
              <a:gd name="connsiteY142" fmla="*/ 1972235 h 3006164"/>
              <a:gd name="connsiteX143" fmla="*/ 2898654 w 6980583"/>
              <a:gd name="connsiteY143" fmla="*/ 2133600 h 3006164"/>
              <a:gd name="connsiteX144" fmla="*/ 2910607 w 6980583"/>
              <a:gd name="connsiteY144" fmla="*/ 2241176 h 3006164"/>
              <a:gd name="connsiteX145" fmla="*/ 2940489 w 6980583"/>
              <a:gd name="connsiteY145" fmla="*/ 2294964 h 3006164"/>
              <a:gd name="connsiteX146" fmla="*/ 2940489 w 6980583"/>
              <a:gd name="connsiteY146" fmla="*/ 2037976 h 3006164"/>
              <a:gd name="connsiteX147" fmla="*/ 2964395 w 6980583"/>
              <a:gd name="connsiteY147" fmla="*/ 1930400 h 3006164"/>
              <a:gd name="connsiteX148" fmla="*/ 2988301 w 6980583"/>
              <a:gd name="connsiteY148" fmla="*/ 1858682 h 3006164"/>
              <a:gd name="connsiteX149" fmla="*/ 2994277 w 6980583"/>
              <a:gd name="connsiteY149" fmla="*/ 1786964 h 3006164"/>
              <a:gd name="connsiteX150" fmla="*/ 3012207 w 6980583"/>
              <a:gd name="connsiteY150" fmla="*/ 1930400 h 3006164"/>
              <a:gd name="connsiteX151" fmla="*/ 3030136 w 6980583"/>
              <a:gd name="connsiteY151" fmla="*/ 2008094 h 3006164"/>
              <a:gd name="connsiteX152" fmla="*/ 3036113 w 6980583"/>
              <a:gd name="connsiteY152" fmla="*/ 2097741 h 3006164"/>
              <a:gd name="connsiteX153" fmla="*/ 3042089 w 6980583"/>
              <a:gd name="connsiteY153" fmla="*/ 2181411 h 3006164"/>
              <a:gd name="connsiteX154" fmla="*/ 3048066 w 6980583"/>
              <a:gd name="connsiteY154" fmla="*/ 2241176 h 3006164"/>
              <a:gd name="connsiteX155" fmla="*/ 3065995 w 6980583"/>
              <a:gd name="connsiteY155" fmla="*/ 2330823 h 3006164"/>
              <a:gd name="connsiteX156" fmla="*/ 3125760 w 6980583"/>
              <a:gd name="connsiteY156" fmla="*/ 2378635 h 3006164"/>
              <a:gd name="connsiteX157" fmla="*/ 3221383 w 6980583"/>
              <a:gd name="connsiteY157" fmla="*/ 2402541 h 3006164"/>
              <a:gd name="connsiteX158" fmla="*/ 3281148 w 6980583"/>
              <a:gd name="connsiteY158" fmla="*/ 2330823 h 3006164"/>
              <a:gd name="connsiteX159" fmla="*/ 3322983 w 6980583"/>
              <a:gd name="connsiteY159" fmla="*/ 2390588 h 3006164"/>
              <a:gd name="connsiteX160" fmla="*/ 3454466 w 6980583"/>
              <a:gd name="connsiteY160" fmla="*/ 2480235 h 3006164"/>
              <a:gd name="connsiteX161" fmla="*/ 3514230 w 6980583"/>
              <a:gd name="connsiteY161" fmla="*/ 2504141 h 3006164"/>
              <a:gd name="connsiteX162" fmla="*/ 3550089 w 6980583"/>
              <a:gd name="connsiteY162" fmla="*/ 2563906 h 3006164"/>
              <a:gd name="connsiteX163" fmla="*/ 3579972 w 6980583"/>
              <a:gd name="connsiteY163" fmla="*/ 2599764 h 3006164"/>
              <a:gd name="connsiteX164" fmla="*/ 3633760 w 6980583"/>
              <a:gd name="connsiteY164" fmla="*/ 2575859 h 3006164"/>
              <a:gd name="connsiteX165" fmla="*/ 3669619 w 6980583"/>
              <a:gd name="connsiteY165" fmla="*/ 2605741 h 3006164"/>
              <a:gd name="connsiteX166" fmla="*/ 3705477 w 6980583"/>
              <a:gd name="connsiteY166" fmla="*/ 2528047 h 3006164"/>
              <a:gd name="connsiteX167" fmla="*/ 3723407 w 6980583"/>
              <a:gd name="connsiteY167" fmla="*/ 2587811 h 3006164"/>
              <a:gd name="connsiteX168" fmla="*/ 3759266 w 6980583"/>
              <a:gd name="connsiteY168" fmla="*/ 2623670 h 3006164"/>
              <a:gd name="connsiteX169" fmla="*/ 3813054 w 6980583"/>
              <a:gd name="connsiteY169" fmla="*/ 2617694 h 3006164"/>
              <a:gd name="connsiteX170" fmla="*/ 3884772 w 6980583"/>
              <a:gd name="connsiteY170" fmla="*/ 2701364 h 3006164"/>
              <a:gd name="connsiteX171" fmla="*/ 3920630 w 6980583"/>
              <a:gd name="connsiteY171" fmla="*/ 2731247 h 3006164"/>
              <a:gd name="connsiteX172" fmla="*/ 3962466 w 6980583"/>
              <a:gd name="connsiteY172" fmla="*/ 2707341 h 3006164"/>
              <a:gd name="connsiteX173" fmla="*/ 4040160 w 6980583"/>
              <a:gd name="connsiteY173" fmla="*/ 2731247 h 3006164"/>
              <a:gd name="connsiteX174" fmla="*/ 4046136 w 6980583"/>
              <a:gd name="connsiteY174" fmla="*/ 2779059 h 3006164"/>
              <a:gd name="connsiteX175" fmla="*/ 4058089 w 6980583"/>
              <a:gd name="connsiteY175" fmla="*/ 2796988 h 3006164"/>
              <a:gd name="connsiteX176" fmla="*/ 4177619 w 6980583"/>
              <a:gd name="connsiteY176" fmla="*/ 2802964 h 3006164"/>
              <a:gd name="connsiteX177" fmla="*/ 4279219 w 6980583"/>
              <a:gd name="connsiteY177" fmla="*/ 2826870 h 3006164"/>
              <a:gd name="connsiteX178" fmla="*/ 4380819 w 6980583"/>
              <a:gd name="connsiteY178" fmla="*/ 2820894 h 3006164"/>
              <a:gd name="connsiteX179" fmla="*/ 4422654 w 6980583"/>
              <a:gd name="connsiteY179" fmla="*/ 2844800 h 3006164"/>
              <a:gd name="connsiteX180" fmla="*/ 4494372 w 6980583"/>
              <a:gd name="connsiteY180" fmla="*/ 2832847 h 3006164"/>
              <a:gd name="connsiteX181" fmla="*/ 4613901 w 6980583"/>
              <a:gd name="connsiteY181" fmla="*/ 2862729 h 3006164"/>
              <a:gd name="connsiteX182" fmla="*/ 4727454 w 6980583"/>
              <a:gd name="connsiteY182" fmla="*/ 2880659 h 3006164"/>
              <a:gd name="connsiteX183" fmla="*/ 4727454 w 6980583"/>
              <a:gd name="connsiteY183" fmla="*/ 2880659 h 3006164"/>
              <a:gd name="connsiteX184" fmla="*/ 4811125 w 6980583"/>
              <a:gd name="connsiteY184" fmla="*/ 2928470 h 3006164"/>
              <a:gd name="connsiteX185" fmla="*/ 4823077 w 6980583"/>
              <a:gd name="connsiteY185" fmla="*/ 2940423 h 3006164"/>
              <a:gd name="connsiteX186" fmla="*/ 5020301 w 6980583"/>
              <a:gd name="connsiteY186" fmla="*/ 2934447 h 3006164"/>
              <a:gd name="connsiteX187" fmla="*/ 5026277 w 6980583"/>
              <a:gd name="connsiteY187" fmla="*/ 2743200 h 3006164"/>
              <a:gd name="connsiteX188" fmla="*/ 5074089 w 6980583"/>
              <a:gd name="connsiteY188" fmla="*/ 2599764 h 3006164"/>
              <a:gd name="connsiteX189" fmla="*/ 5092019 w 6980583"/>
              <a:gd name="connsiteY189" fmla="*/ 2779059 h 3006164"/>
              <a:gd name="connsiteX190" fmla="*/ 5121901 w 6980583"/>
              <a:gd name="connsiteY190" fmla="*/ 2898588 h 3006164"/>
              <a:gd name="connsiteX191" fmla="*/ 5169713 w 6980583"/>
              <a:gd name="connsiteY191" fmla="*/ 2916517 h 3006164"/>
              <a:gd name="connsiteX192" fmla="*/ 5187642 w 6980583"/>
              <a:gd name="connsiteY192" fmla="*/ 2868706 h 3006164"/>
              <a:gd name="connsiteX193" fmla="*/ 5229477 w 6980583"/>
              <a:gd name="connsiteY193" fmla="*/ 2862729 h 3006164"/>
              <a:gd name="connsiteX194" fmla="*/ 5247407 w 6980583"/>
              <a:gd name="connsiteY194" fmla="*/ 2719294 h 3006164"/>
              <a:gd name="connsiteX195" fmla="*/ 5277289 w 6980583"/>
              <a:gd name="connsiteY195" fmla="*/ 2838823 h 3006164"/>
              <a:gd name="connsiteX196" fmla="*/ 5295219 w 6980583"/>
              <a:gd name="connsiteY196" fmla="*/ 2886635 h 3006164"/>
              <a:gd name="connsiteX197" fmla="*/ 5313148 w 6980583"/>
              <a:gd name="connsiteY197" fmla="*/ 2898588 h 3006164"/>
              <a:gd name="connsiteX198" fmla="*/ 5331077 w 6980583"/>
              <a:gd name="connsiteY198" fmla="*/ 2904564 h 3006164"/>
              <a:gd name="connsiteX199" fmla="*/ 5331077 w 6980583"/>
              <a:gd name="connsiteY199" fmla="*/ 2904564 h 3006164"/>
              <a:gd name="connsiteX200" fmla="*/ 5384866 w 6980583"/>
              <a:gd name="connsiteY200" fmla="*/ 2910541 h 3006164"/>
              <a:gd name="connsiteX201" fmla="*/ 5444630 w 6980583"/>
              <a:gd name="connsiteY201" fmla="*/ 2916517 h 3006164"/>
              <a:gd name="connsiteX202" fmla="*/ 5546230 w 6980583"/>
              <a:gd name="connsiteY202" fmla="*/ 2928470 h 3006164"/>
              <a:gd name="connsiteX203" fmla="*/ 5641854 w 6980583"/>
              <a:gd name="connsiteY203" fmla="*/ 2934447 h 3006164"/>
              <a:gd name="connsiteX204" fmla="*/ 5665760 w 6980583"/>
              <a:gd name="connsiteY204" fmla="*/ 2964329 h 3006164"/>
              <a:gd name="connsiteX205" fmla="*/ 5988489 w 6980583"/>
              <a:gd name="connsiteY205" fmla="*/ 2958353 h 3006164"/>
              <a:gd name="connsiteX206" fmla="*/ 6024348 w 6980583"/>
              <a:gd name="connsiteY206" fmla="*/ 2976282 h 3006164"/>
              <a:gd name="connsiteX207" fmla="*/ 6090089 w 6980583"/>
              <a:gd name="connsiteY207" fmla="*/ 2952376 h 3006164"/>
              <a:gd name="connsiteX208" fmla="*/ 6167783 w 6980583"/>
              <a:gd name="connsiteY208" fmla="*/ 2958353 h 3006164"/>
              <a:gd name="connsiteX209" fmla="*/ 6197666 w 6980583"/>
              <a:gd name="connsiteY209" fmla="*/ 2988235 h 3006164"/>
              <a:gd name="connsiteX210" fmla="*/ 6263407 w 6980583"/>
              <a:gd name="connsiteY210" fmla="*/ 2976282 h 3006164"/>
              <a:gd name="connsiteX211" fmla="*/ 6317195 w 6980583"/>
              <a:gd name="connsiteY211" fmla="*/ 3006164 h 3006164"/>
              <a:gd name="connsiteX212" fmla="*/ 6365007 w 6980583"/>
              <a:gd name="connsiteY212" fmla="*/ 2970306 h 3006164"/>
              <a:gd name="connsiteX213" fmla="*/ 6394889 w 6980583"/>
              <a:gd name="connsiteY213" fmla="*/ 2970306 h 3006164"/>
              <a:gd name="connsiteX214" fmla="*/ 6472583 w 6980583"/>
              <a:gd name="connsiteY214" fmla="*/ 2988235 h 3006164"/>
              <a:gd name="connsiteX215" fmla="*/ 6496489 w 6980583"/>
              <a:gd name="connsiteY215" fmla="*/ 2480235 h 3006164"/>
              <a:gd name="connsiteX216" fmla="*/ 6544301 w 6980583"/>
              <a:gd name="connsiteY216" fmla="*/ 2826870 h 3006164"/>
              <a:gd name="connsiteX217" fmla="*/ 6556254 w 6980583"/>
              <a:gd name="connsiteY217" fmla="*/ 2880659 h 3006164"/>
              <a:gd name="connsiteX218" fmla="*/ 6633948 w 6980583"/>
              <a:gd name="connsiteY218" fmla="*/ 2892611 h 3006164"/>
              <a:gd name="connsiteX219" fmla="*/ 6747501 w 6980583"/>
              <a:gd name="connsiteY219" fmla="*/ 2940423 h 3006164"/>
              <a:gd name="connsiteX220" fmla="*/ 6843125 w 6980583"/>
              <a:gd name="connsiteY220" fmla="*/ 2868706 h 3006164"/>
              <a:gd name="connsiteX221" fmla="*/ 6849101 w 6980583"/>
              <a:gd name="connsiteY221" fmla="*/ 2755153 h 3006164"/>
              <a:gd name="connsiteX222" fmla="*/ 6896913 w 6980583"/>
              <a:gd name="connsiteY222" fmla="*/ 2545976 h 3006164"/>
              <a:gd name="connsiteX223" fmla="*/ 6920819 w 6980583"/>
              <a:gd name="connsiteY223" fmla="*/ 1990164 h 3006164"/>
              <a:gd name="connsiteX224" fmla="*/ 6938748 w 6980583"/>
              <a:gd name="connsiteY224" fmla="*/ 2217270 h 3006164"/>
              <a:gd name="connsiteX225" fmla="*/ 6956677 w 6980583"/>
              <a:gd name="connsiteY225" fmla="*/ 2456329 h 3006164"/>
              <a:gd name="connsiteX226" fmla="*/ 6980583 w 6980583"/>
              <a:gd name="connsiteY226" fmla="*/ 2689411 h 300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6980583" h="3006164">
                <a:moveTo>
                  <a:pt x="6042" y="2073835"/>
                </a:moveTo>
                <a:lnTo>
                  <a:pt x="6042" y="2073835"/>
                </a:lnTo>
                <a:cubicBezTo>
                  <a:pt x="-1256" y="1840274"/>
                  <a:pt x="-2738" y="1913277"/>
                  <a:pt x="6042" y="1667435"/>
                </a:cubicBezTo>
                <a:cubicBezTo>
                  <a:pt x="10300" y="1548221"/>
                  <a:pt x="2783" y="1584854"/>
                  <a:pt x="17995" y="1524000"/>
                </a:cubicBezTo>
                <a:cubicBezTo>
                  <a:pt x="19987" y="1452282"/>
                  <a:pt x="20985" y="1380530"/>
                  <a:pt x="23972" y="1308847"/>
                </a:cubicBezTo>
                <a:cubicBezTo>
                  <a:pt x="25064" y="1282635"/>
                  <a:pt x="33024" y="1206368"/>
                  <a:pt x="35925" y="1177364"/>
                </a:cubicBezTo>
                <a:cubicBezTo>
                  <a:pt x="37917" y="1117599"/>
                  <a:pt x="41901" y="938272"/>
                  <a:pt x="41901" y="998070"/>
                </a:cubicBezTo>
                <a:cubicBezTo>
                  <a:pt x="41901" y="1292526"/>
                  <a:pt x="60570" y="1210275"/>
                  <a:pt x="29948" y="1332753"/>
                </a:cubicBezTo>
                <a:cubicBezTo>
                  <a:pt x="27956" y="1358651"/>
                  <a:pt x="26840" y="1384631"/>
                  <a:pt x="23972" y="1410447"/>
                </a:cubicBezTo>
                <a:cubicBezTo>
                  <a:pt x="22850" y="1420543"/>
                  <a:pt x="17995" y="1430171"/>
                  <a:pt x="17995" y="1440329"/>
                </a:cubicBezTo>
                <a:cubicBezTo>
                  <a:pt x="17995" y="1526015"/>
                  <a:pt x="20614" y="1611697"/>
                  <a:pt x="23972" y="1697317"/>
                </a:cubicBezTo>
                <a:cubicBezTo>
                  <a:pt x="25270" y="1730417"/>
                  <a:pt x="34418" y="1767115"/>
                  <a:pt x="41901" y="1798917"/>
                </a:cubicBezTo>
                <a:cubicBezTo>
                  <a:pt x="45664" y="1814908"/>
                  <a:pt x="51154" y="1830525"/>
                  <a:pt x="53854" y="1846729"/>
                </a:cubicBezTo>
                <a:lnTo>
                  <a:pt x="59830" y="1882588"/>
                </a:lnTo>
                <a:cubicBezTo>
                  <a:pt x="61822" y="1908486"/>
                  <a:pt x="63222" y="1934436"/>
                  <a:pt x="65807" y="1960282"/>
                </a:cubicBezTo>
                <a:cubicBezTo>
                  <a:pt x="67209" y="1974299"/>
                  <a:pt x="70308" y="1988108"/>
                  <a:pt x="71783" y="2002117"/>
                </a:cubicBezTo>
                <a:cubicBezTo>
                  <a:pt x="74763" y="2030423"/>
                  <a:pt x="78492" y="2096158"/>
                  <a:pt x="83736" y="2127623"/>
                </a:cubicBezTo>
                <a:cubicBezTo>
                  <a:pt x="84772" y="2133837"/>
                  <a:pt x="88185" y="2139441"/>
                  <a:pt x="89713" y="2145553"/>
                </a:cubicBezTo>
                <a:cubicBezTo>
                  <a:pt x="102046" y="2194884"/>
                  <a:pt x="89388" y="2156367"/>
                  <a:pt x="101666" y="2199341"/>
                </a:cubicBezTo>
                <a:cubicBezTo>
                  <a:pt x="103397" y="2205398"/>
                  <a:pt x="103707" y="2212351"/>
                  <a:pt x="107642" y="2217270"/>
                </a:cubicBezTo>
                <a:cubicBezTo>
                  <a:pt x="112129" y="2222879"/>
                  <a:pt x="119595" y="2225239"/>
                  <a:pt x="125572" y="2229223"/>
                </a:cubicBezTo>
                <a:cubicBezTo>
                  <a:pt x="131548" y="2227231"/>
                  <a:pt x="139839" y="2228373"/>
                  <a:pt x="143501" y="2223247"/>
                </a:cubicBezTo>
                <a:cubicBezTo>
                  <a:pt x="150824" y="2212994"/>
                  <a:pt x="155454" y="2187388"/>
                  <a:pt x="155454" y="2187388"/>
                </a:cubicBezTo>
                <a:cubicBezTo>
                  <a:pt x="157446" y="2175435"/>
                  <a:pt x="158801" y="2163358"/>
                  <a:pt x="161430" y="2151529"/>
                </a:cubicBezTo>
                <a:cubicBezTo>
                  <a:pt x="162797" y="2145379"/>
                  <a:pt x="165879" y="2139712"/>
                  <a:pt x="167407" y="2133600"/>
                </a:cubicBezTo>
                <a:cubicBezTo>
                  <a:pt x="169871" y="2123745"/>
                  <a:pt x="171391" y="2113678"/>
                  <a:pt x="173383" y="2103717"/>
                </a:cubicBezTo>
                <a:cubicBezTo>
                  <a:pt x="175375" y="2047937"/>
                  <a:pt x="176176" y="1992101"/>
                  <a:pt x="179360" y="1936376"/>
                </a:cubicBezTo>
                <a:cubicBezTo>
                  <a:pt x="180164" y="1922312"/>
                  <a:pt x="184061" y="1908570"/>
                  <a:pt x="185336" y="1894541"/>
                </a:cubicBezTo>
                <a:cubicBezTo>
                  <a:pt x="188047" y="1864715"/>
                  <a:pt x="189321" y="1834776"/>
                  <a:pt x="191313" y="1804894"/>
                </a:cubicBezTo>
                <a:cubicBezTo>
                  <a:pt x="193305" y="1733176"/>
                  <a:pt x="197289" y="1661486"/>
                  <a:pt x="197289" y="1589741"/>
                </a:cubicBezTo>
                <a:cubicBezTo>
                  <a:pt x="197289" y="1462247"/>
                  <a:pt x="194259" y="1442846"/>
                  <a:pt x="185336" y="1344706"/>
                </a:cubicBezTo>
                <a:cubicBezTo>
                  <a:pt x="189320" y="1458259"/>
                  <a:pt x="184741" y="1572437"/>
                  <a:pt x="197289" y="1685364"/>
                </a:cubicBezTo>
                <a:cubicBezTo>
                  <a:pt x="199281" y="1703294"/>
                  <a:pt x="201471" y="1721203"/>
                  <a:pt x="203266" y="1739153"/>
                </a:cubicBezTo>
                <a:cubicBezTo>
                  <a:pt x="205455" y="1761048"/>
                  <a:pt x="206334" y="1783083"/>
                  <a:pt x="209242" y="1804894"/>
                </a:cubicBezTo>
                <a:cubicBezTo>
                  <a:pt x="210328" y="1813036"/>
                  <a:pt x="213750" y="1820719"/>
                  <a:pt x="215219" y="1828800"/>
                </a:cubicBezTo>
                <a:cubicBezTo>
                  <a:pt x="217739" y="1842659"/>
                  <a:pt x="219053" y="1856712"/>
                  <a:pt x="221195" y="1870635"/>
                </a:cubicBezTo>
                <a:cubicBezTo>
                  <a:pt x="223038" y="1882612"/>
                  <a:pt x="225004" y="1894572"/>
                  <a:pt x="227172" y="1906494"/>
                </a:cubicBezTo>
                <a:cubicBezTo>
                  <a:pt x="231153" y="1928391"/>
                  <a:pt x="234207" y="1955365"/>
                  <a:pt x="251077" y="1972235"/>
                </a:cubicBezTo>
                <a:cubicBezTo>
                  <a:pt x="256156" y="1977314"/>
                  <a:pt x="263030" y="1980204"/>
                  <a:pt x="269007" y="1984188"/>
                </a:cubicBezTo>
                <a:cubicBezTo>
                  <a:pt x="270999" y="1990164"/>
                  <a:pt x="273455" y="1996006"/>
                  <a:pt x="274983" y="2002117"/>
                </a:cubicBezTo>
                <a:cubicBezTo>
                  <a:pt x="277447" y="2011972"/>
                  <a:pt x="273777" y="2024817"/>
                  <a:pt x="280960" y="2032000"/>
                </a:cubicBezTo>
                <a:cubicBezTo>
                  <a:pt x="289869" y="2040909"/>
                  <a:pt x="316819" y="2043953"/>
                  <a:pt x="316819" y="2043953"/>
                </a:cubicBezTo>
                <a:cubicBezTo>
                  <a:pt x="322795" y="2041961"/>
                  <a:pt x="331086" y="2043102"/>
                  <a:pt x="334748" y="2037976"/>
                </a:cubicBezTo>
                <a:cubicBezTo>
                  <a:pt x="364654" y="1996106"/>
                  <a:pt x="334737" y="2014087"/>
                  <a:pt x="352677" y="1984188"/>
                </a:cubicBezTo>
                <a:cubicBezTo>
                  <a:pt x="358654" y="1974227"/>
                  <a:pt x="365412" y="1964696"/>
                  <a:pt x="370607" y="1954306"/>
                </a:cubicBezTo>
                <a:cubicBezTo>
                  <a:pt x="373424" y="1948671"/>
                  <a:pt x="374371" y="1942275"/>
                  <a:pt x="376583" y="1936376"/>
                </a:cubicBezTo>
                <a:cubicBezTo>
                  <a:pt x="380350" y="1926331"/>
                  <a:pt x="384552" y="1916455"/>
                  <a:pt x="388536" y="1906494"/>
                </a:cubicBezTo>
                <a:cubicBezTo>
                  <a:pt x="390528" y="1856690"/>
                  <a:pt x="391404" y="1806829"/>
                  <a:pt x="394513" y="1757082"/>
                </a:cubicBezTo>
                <a:cubicBezTo>
                  <a:pt x="395392" y="1743023"/>
                  <a:pt x="396783" y="1701657"/>
                  <a:pt x="400489" y="1715247"/>
                </a:cubicBezTo>
                <a:cubicBezTo>
                  <a:pt x="409982" y="1750055"/>
                  <a:pt x="406510" y="1787235"/>
                  <a:pt x="412442" y="1822823"/>
                </a:cubicBezTo>
                <a:cubicBezTo>
                  <a:pt x="414434" y="1834776"/>
                  <a:pt x="416705" y="1846686"/>
                  <a:pt x="418419" y="1858682"/>
                </a:cubicBezTo>
                <a:cubicBezTo>
                  <a:pt x="420690" y="1874582"/>
                  <a:pt x="421755" y="1890651"/>
                  <a:pt x="424395" y="1906494"/>
                </a:cubicBezTo>
                <a:cubicBezTo>
                  <a:pt x="427018" y="1922230"/>
                  <a:pt x="435101" y="1947038"/>
                  <a:pt x="442325" y="1960282"/>
                </a:cubicBezTo>
                <a:cubicBezTo>
                  <a:pt x="449204" y="1972893"/>
                  <a:pt x="461687" y="1982513"/>
                  <a:pt x="466230" y="1996141"/>
                </a:cubicBezTo>
                <a:cubicBezTo>
                  <a:pt x="480251" y="2038201"/>
                  <a:pt x="461998" y="1986262"/>
                  <a:pt x="484160" y="2037976"/>
                </a:cubicBezTo>
                <a:cubicBezTo>
                  <a:pt x="486642" y="2043767"/>
                  <a:pt x="486201" y="2050987"/>
                  <a:pt x="490136" y="2055906"/>
                </a:cubicBezTo>
                <a:cubicBezTo>
                  <a:pt x="498562" y="2066438"/>
                  <a:pt x="514184" y="2069898"/>
                  <a:pt x="525995" y="2073835"/>
                </a:cubicBezTo>
                <a:cubicBezTo>
                  <a:pt x="539940" y="2071843"/>
                  <a:pt x="554958" y="2073580"/>
                  <a:pt x="567830" y="2067859"/>
                </a:cubicBezTo>
                <a:cubicBezTo>
                  <a:pt x="576896" y="2063830"/>
                  <a:pt x="583108" y="2039955"/>
                  <a:pt x="585760" y="2032000"/>
                </a:cubicBezTo>
                <a:cubicBezTo>
                  <a:pt x="587669" y="2018635"/>
                  <a:pt x="594392" y="1969249"/>
                  <a:pt x="597713" y="1954306"/>
                </a:cubicBezTo>
                <a:cubicBezTo>
                  <a:pt x="599080" y="1948156"/>
                  <a:pt x="601697" y="1942353"/>
                  <a:pt x="603689" y="1936376"/>
                </a:cubicBezTo>
                <a:cubicBezTo>
                  <a:pt x="607673" y="1942353"/>
                  <a:pt x="608973" y="1951638"/>
                  <a:pt x="615642" y="1954306"/>
                </a:cubicBezTo>
                <a:cubicBezTo>
                  <a:pt x="636642" y="1962706"/>
                  <a:pt x="605682" y="1986180"/>
                  <a:pt x="645525" y="1918447"/>
                </a:cubicBezTo>
                <a:lnTo>
                  <a:pt x="681383" y="0"/>
                </a:lnTo>
                <a:lnTo>
                  <a:pt x="705289" y="914400"/>
                </a:lnTo>
                <a:lnTo>
                  <a:pt x="759077" y="1631576"/>
                </a:lnTo>
                <a:lnTo>
                  <a:pt x="866654" y="1721223"/>
                </a:lnTo>
                <a:lnTo>
                  <a:pt x="926419" y="1786964"/>
                </a:lnTo>
                <a:lnTo>
                  <a:pt x="956301" y="1846729"/>
                </a:lnTo>
                <a:lnTo>
                  <a:pt x="986183" y="1888564"/>
                </a:lnTo>
                <a:lnTo>
                  <a:pt x="1033995" y="1942353"/>
                </a:lnTo>
                <a:lnTo>
                  <a:pt x="1063877" y="1996141"/>
                </a:lnTo>
                <a:lnTo>
                  <a:pt x="1123642" y="2055906"/>
                </a:lnTo>
                <a:lnTo>
                  <a:pt x="1195360" y="2139576"/>
                </a:lnTo>
                <a:lnTo>
                  <a:pt x="1243172" y="2211294"/>
                </a:lnTo>
                <a:lnTo>
                  <a:pt x="1296960" y="2277035"/>
                </a:lnTo>
                <a:lnTo>
                  <a:pt x="1320866" y="2283011"/>
                </a:lnTo>
                <a:lnTo>
                  <a:pt x="1308913" y="2020047"/>
                </a:lnTo>
                <a:lnTo>
                  <a:pt x="1338795" y="1906494"/>
                </a:lnTo>
                <a:lnTo>
                  <a:pt x="1356725" y="2061882"/>
                </a:lnTo>
                <a:lnTo>
                  <a:pt x="1368677" y="2139576"/>
                </a:lnTo>
                <a:lnTo>
                  <a:pt x="1428442" y="2277035"/>
                </a:lnTo>
                <a:lnTo>
                  <a:pt x="1506136" y="2312894"/>
                </a:lnTo>
                <a:lnTo>
                  <a:pt x="1518089" y="2277035"/>
                </a:lnTo>
                <a:lnTo>
                  <a:pt x="1571877" y="2342776"/>
                </a:lnTo>
                <a:lnTo>
                  <a:pt x="1601760" y="2360706"/>
                </a:lnTo>
                <a:cubicBezTo>
                  <a:pt x="1629528" y="2340871"/>
                  <a:pt x="1642434" y="2339121"/>
                  <a:pt x="1655548" y="2312894"/>
                </a:cubicBezTo>
                <a:cubicBezTo>
                  <a:pt x="1658366" y="2307259"/>
                  <a:pt x="1659533" y="2300941"/>
                  <a:pt x="1661525" y="2294964"/>
                </a:cubicBezTo>
                <a:cubicBezTo>
                  <a:pt x="1663798" y="2306329"/>
                  <a:pt x="1660927" y="2336949"/>
                  <a:pt x="1685430" y="2330823"/>
                </a:cubicBezTo>
                <a:cubicBezTo>
                  <a:pt x="1689752" y="2329742"/>
                  <a:pt x="1689415" y="2322854"/>
                  <a:pt x="1691407" y="2318870"/>
                </a:cubicBezTo>
                <a:lnTo>
                  <a:pt x="1691407" y="2318870"/>
                </a:lnTo>
                <a:lnTo>
                  <a:pt x="1721289" y="2211294"/>
                </a:lnTo>
                <a:lnTo>
                  <a:pt x="1727266" y="2157506"/>
                </a:lnTo>
                <a:lnTo>
                  <a:pt x="1751172" y="2079811"/>
                </a:lnTo>
                <a:lnTo>
                  <a:pt x="1757148" y="2002117"/>
                </a:lnTo>
                <a:lnTo>
                  <a:pt x="1763125" y="1912470"/>
                </a:lnTo>
                <a:lnTo>
                  <a:pt x="1804960" y="2229223"/>
                </a:lnTo>
                <a:lnTo>
                  <a:pt x="1828866" y="2145553"/>
                </a:lnTo>
                <a:lnTo>
                  <a:pt x="1834842" y="2073835"/>
                </a:lnTo>
                <a:lnTo>
                  <a:pt x="1846795" y="2037976"/>
                </a:lnTo>
                <a:lnTo>
                  <a:pt x="1870701" y="2133600"/>
                </a:lnTo>
                <a:lnTo>
                  <a:pt x="1876677" y="2175435"/>
                </a:lnTo>
                <a:lnTo>
                  <a:pt x="1918513" y="2091764"/>
                </a:lnTo>
                <a:lnTo>
                  <a:pt x="1930466" y="2037976"/>
                </a:lnTo>
                <a:lnTo>
                  <a:pt x="1954372" y="2175435"/>
                </a:lnTo>
                <a:lnTo>
                  <a:pt x="2032066" y="2247153"/>
                </a:lnTo>
                <a:lnTo>
                  <a:pt x="2032066" y="1996141"/>
                </a:lnTo>
                <a:lnTo>
                  <a:pt x="2044019" y="1559859"/>
                </a:lnTo>
                <a:lnTo>
                  <a:pt x="2073901" y="890494"/>
                </a:lnTo>
                <a:lnTo>
                  <a:pt x="2109760" y="1733176"/>
                </a:lnTo>
                <a:lnTo>
                  <a:pt x="2109760" y="2157506"/>
                </a:lnTo>
                <a:lnTo>
                  <a:pt x="2163548" y="2205317"/>
                </a:lnTo>
                <a:lnTo>
                  <a:pt x="2199407" y="2193364"/>
                </a:lnTo>
                <a:lnTo>
                  <a:pt x="2199407" y="2091764"/>
                </a:lnTo>
                <a:lnTo>
                  <a:pt x="2211360" y="1882588"/>
                </a:lnTo>
                <a:lnTo>
                  <a:pt x="2223313" y="1643529"/>
                </a:lnTo>
                <a:lnTo>
                  <a:pt x="2223313" y="1571811"/>
                </a:lnTo>
                <a:lnTo>
                  <a:pt x="2253195" y="1870635"/>
                </a:lnTo>
                <a:lnTo>
                  <a:pt x="2277101" y="2008094"/>
                </a:lnTo>
                <a:lnTo>
                  <a:pt x="2318936" y="2079811"/>
                </a:lnTo>
                <a:lnTo>
                  <a:pt x="2330889" y="1864659"/>
                </a:lnTo>
                <a:lnTo>
                  <a:pt x="2318936" y="1691341"/>
                </a:lnTo>
                <a:lnTo>
                  <a:pt x="2330889" y="1547906"/>
                </a:lnTo>
                <a:lnTo>
                  <a:pt x="2360772" y="1709270"/>
                </a:lnTo>
                <a:lnTo>
                  <a:pt x="2384677" y="1733176"/>
                </a:lnTo>
                <a:lnTo>
                  <a:pt x="2390654" y="1804894"/>
                </a:lnTo>
                <a:lnTo>
                  <a:pt x="2420536" y="1840753"/>
                </a:lnTo>
                <a:lnTo>
                  <a:pt x="2450419" y="1882588"/>
                </a:lnTo>
                <a:lnTo>
                  <a:pt x="2456395" y="1936376"/>
                </a:lnTo>
                <a:lnTo>
                  <a:pt x="2486277" y="1954306"/>
                </a:lnTo>
                <a:lnTo>
                  <a:pt x="2534089" y="1972235"/>
                </a:lnTo>
                <a:lnTo>
                  <a:pt x="2575925" y="2008094"/>
                </a:lnTo>
                <a:lnTo>
                  <a:pt x="2641666" y="2032000"/>
                </a:lnTo>
                <a:lnTo>
                  <a:pt x="2671548" y="2002117"/>
                </a:lnTo>
                <a:lnTo>
                  <a:pt x="2701430" y="1798917"/>
                </a:lnTo>
                <a:lnTo>
                  <a:pt x="2725336" y="1882588"/>
                </a:lnTo>
                <a:lnTo>
                  <a:pt x="2737289" y="1924423"/>
                </a:lnTo>
                <a:lnTo>
                  <a:pt x="2755219" y="2049929"/>
                </a:lnTo>
                <a:lnTo>
                  <a:pt x="2791077" y="2139576"/>
                </a:lnTo>
                <a:lnTo>
                  <a:pt x="2814983" y="2211294"/>
                </a:lnTo>
                <a:lnTo>
                  <a:pt x="2874748" y="1930400"/>
                </a:lnTo>
                <a:lnTo>
                  <a:pt x="2874748" y="1840753"/>
                </a:lnTo>
                <a:lnTo>
                  <a:pt x="2904630" y="1972235"/>
                </a:lnTo>
                <a:lnTo>
                  <a:pt x="2898654" y="2133600"/>
                </a:lnTo>
                <a:lnTo>
                  <a:pt x="2910607" y="2241176"/>
                </a:lnTo>
                <a:lnTo>
                  <a:pt x="2940489" y="2294964"/>
                </a:lnTo>
                <a:lnTo>
                  <a:pt x="2940489" y="2037976"/>
                </a:lnTo>
                <a:lnTo>
                  <a:pt x="2964395" y="1930400"/>
                </a:lnTo>
                <a:lnTo>
                  <a:pt x="2988301" y="1858682"/>
                </a:lnTo>
                <a:lnTo>
                  <a:pt x="2994277" y="1786964"/>
                </a:lnTo>
                <a:lnTo>
                  <a:pt x="3012207" y="1930400"/>
                </a:lnTo>
                <a:lnTo>
                  <a:pt x="3030136" y="2008094"/>
                </a:lnTo>
                <a:lnTo>
                  <a:pt x="3036113" y="2097741"/>
                </a:lnTo>
                <a:lnTo>
                  <a:pt x="3042089" y="2181411"/>
                </a:lnTo>
                <a:lnTo>
                  <a:pt x="3048066" y="2241176"/>
                </a:lnTo>
                <a:lnTo>
                  <a:pt x="3065995" y="2330823"/>
                </a:lnTo>
                <a:lnTo>
                  <a:pt x="3125760" y="2378635"/>
                </a:lnTo>
                <a:lnTo>
                  <a:pt x="3221383" y="2402541"/>
                </a:lnTo>
                <a:lnTo>
                  <a:pt x="3281148" y="2330823"/>
                </a:lnTo>
                <a:lnTo>
                  <a:pt x="3322983" y="2390588"/>
                </a:lnTo>
                <a:lnTo>
                  <a:pt x="3454466" y="2480235"/>
                </a:lnTo>
                <a:lnTo>
                  <a:pt x="3514230" y="2504141"/>
                </a:lnTo>
                <a:lnTo>
                  <a:pt x="3550089" y="2563906"/>
                </a:lnTo>
                <a:lnTo>
                  <a:pt x="3579972" y="2599764"/>
                </a:lnTo>
                <a:lnTo>
                  <a:pt x="3633760" y="2575859"/>
                </a:lnTo>
                <a:lnTo>
                  <a:pt x="3669619" y="2605741"/>
                </a:lnTo>
                <a:lnTo>
                  <a:pt x="3705477" y="2528047"/>
                </a:lnTo>
                <a:lnTo>
                  <a:pt x="3723407" y="2587811"/>
                </a:lnTo>
                <a:lnTo>
                  <a:pt x="3759266" y="2623670"/>
                </a:lnTo>
                <a:lnTo>
                  <a:pt x="3813054" y="2617694"/>
                </a:lnTo>
                <a:lnTo>
                  <a:pt x="3884772" y="2701364"/>
                </a:lnTo>
                <a:lnTo>
                  <a:pt x="3920630" y="2731247"/>
                </a:lnTo>
                <a:lnTo>
                  <a:pt x="3962466" y="2707341"/>
                </a:lnTo>
                <a:lnTo>
                  <a:pt x="4040160" y="2731247"/>
                </a:lnTo>
                <a:lnTo>
                  <a:pt x="4046136" y="2779059"/>
                </a:lnTo>
                <a:lnTo>
                  <a:pt x="4058089" y="2796988"/>
                </a:lnTo>
                <a:lnTo>
                  <a:pt x="4177619" y="2802964"/>
                </a:lnTo>
                <a:lnTo>
                  <a:pt x="4279219" y="2826870"/>
                </a:lnTo>
                <a:lnTo>
                  <a:pt x="4380819" y="2820894"/>
                </a:lnTo>
                <a:lnTo>
                  <a:pt x="4422654" y="2844800"/>
                </a:lnTo>
                <a:lnTo>
                  <a:pt x="4494372" y="2832847"/>
                </a:lnTo>
                <a:lnTo>
                  <a:pt x="4613901" y="2862729"/>
                </a:lnTo>
                <a:lnTo>
                  <a:pt x="4727454" y="2880659"/>
                </a:lnTo>
                <a:lnTo>
                  <a:pt x="4727454" y="2880659"/>
                </a:lnTo>
                <a:lnTo>
                  <a:pt x="4811125" y="2928470"/>
                </a:lnTo>
                <a:lnTo>
                  <a:pt x="4823077" y="2940423"/>
                </a:lnTo>
                <a:lnTo>
                  <a:pt x="5020301" y="2934447"/>
                </a:lnTo>
                <a:lnTo>
                  <a:pt x="5026277" y="2743200"/>
                </a:lnTo>
                <a:lnTo>
                  <a:pt x="5074089" y="2599764"/>
                </a:lnTo>
                <a:lnTo>
                  <a:pt x="5092019" y="2779059"/>
                </a:lnTo>
                <a:lnTo>
                  <a:pt x="5121901" y="2898588"/>
                </a:lnTo>
                <a:lnTo>
                  <a:pt x="5169713" y="2916517"/>
                </a:lnTo>
                <a:lnTo>
                  <a:pt x="5187642" y="2868706"/>
                </a:lnTo>
                <a:lnTo>
                  <a:pt x="5229477" y="2862729"/>
                </a:lnTo>
                <a:lnTo>
                  <a:pt x="5247407" y="2719294"/>
                </a:lnTo>
                <a:lnTo>
                  <a:pt x="5277289" y="2838823"/>
                </a:lnTo>
                <a:cubicBezTo>
                  <a:pt x="5283266" y="2854760"/>
                  <a:pt x="5286462" y="2872039"/>
                  <a:pt x="5295219" y="2886635"/>
                </a:cubicBezTo>
                <a:cubicBezTo>
                  <a:pt x="5298914" y="2892794"/>
                  <a:pt x="5306724" y="2895376"/>
                  <a:pt x="5313148" y="2898588"/>
                </a:cubicBezTo>
                <a:cubicBezTo>
                  <a:pt x="5318783" y="2901405"/>
                  <a:pt x="5331077" y="2904564"/>
                  <a:pt x="5331077" y="2904564"/>
                </a:cubicBezTo>
                <a:lnTo>
                  <a:pt x="5331077" y="2904564"/>
                </a:lnTo>
                <a:lnTo>
                  <a:pt x="5384866" y="2910541"/>
                </a:lnTo>
                <a:lnTo>
                  <a:pt x="5444630" y="2916517"/>
                </a:lnTo>
                <a:lnTo>
                  <a:pt x="5546230" y="2928470"/>
                </a:lnTo>
                <a:lnTo>
                  <a:pt x="5641854" y="2934447"/>
                </a:lnTo>
                <a:lnTo>
                  <a:pt x="5665760" y="2964329"/>
                </a:lnTo>
                <a:lnTo>
                  <a:pt x="5988489" y="2958353"/>
                </a:lnTo>
                <a:lnTo>
                  <a:pt x="6024348" y="2976282"/>
                </a:lnTo>
                <a:lnTo>
                  <a:pt x="6090089" y="2952376"/>
                </a:lnTo>
                <a:lnTo>
                  <a:pt x="6167783" y="2958353"/>
                </a:lnTo>
                <a:lnTo>
                  <a:pt x="6197666" y="2988235"/>
                </a:lnTo>
                <a:lnTo>
                  <a:pt x="6263407" y="2976282"/>
                </a:lnTo>
                <a:lnTo>
                  <a:pt x="6317195" y="3006164"/>
                </a:lnTo>
                <a:lnTo>
                  <a:pt x="6365007" y="2970306"/>
                </a:lnTo>
                <a:lnTo>
                  <a:pt x="6394889" y="2970306"/>
                </a:lnTo>
                <a:lnTo>
                  <a:pt x="6472583" y="2988235"/>
                </a:lnTo>
                <a:lnTo>
                  <a:pt x="6496489" y="2480235"/>
                </a:lnTo>
                <a:lnTo>
                  <a:pt x="6544301" y="2826870"/>
                </a:lnTo>
                <a:lnTo>
                  <a:pt x="6556254" y="2880659"/>
                </a:lnTo>
                <a:lnTo>
                  <a:pt x="6633948" y="2892611"/>
                </a:lnTo>
                <a:lnTo>
                  <a:pt x="6747501" y="2940423"/>
                </a:lnTo>
                <a:lnTo>
                  <a:pt x="6843125" y="2868706"/>
                </a:lnTo>
                <a:lnTo>
                  <a:pt x="6849101" y="2755153"/>
                </a:lnTo>
                <a:lnTo>
                  <a:pt x="6896913" y="2545976"/>
                </a:lnTo>
                <a:lnTo>
                  <a:pt x="6920819" y="1990164"/>
                </a:lnTo>
                <a:lnTo>
                  <a:pt x="6938748" y="2217270"/>
                </a:lnTo>
                <a:lnTo>
                  <a:pt x="6956677" y="2456329"/>
                </a:lnTo>
                <a:lnTo>
                  <a:pt x="6980583" y="268941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ln>
                <a:solidFill>
                  <a:schemeClr val="tx1"/>
                </a:solidFill>
                <a:prstDash val="dash"/>
              </a:ln>
            </a:endParaRPr>
          </a:p>
        </p:txBody>
      </p:sp>
      <p:sp>
        <p:nvSpPr>
          <p:cNvPr id="9" name="Freeform 8"/>
          <p:cNvSpPr/>
          <p:nvPr/>
        </p:nvSpPr>
        <p:spPr>
          <a:xfrm>
            <a:off x="2438604" y="1174267"/>
            <a:ext cx="6920339" cy="4513856"/>
          </a:xfrm>
          <a:custGeom>
            <a:avLst/>
            <a:gdLst>
              <a:gd name="connsiteX0" fmla="*/ 0 w 7629994"/>
              <a:gd name="connsiteY0" fmla="*/ 0 h 4976735"/>
              <a:gd name="connsiteX1" fmla="*/ 0 w 7629994"/>
              <a:gd name="connsiteY1" fmla="*/ 4976735 h 4976735"/>
              <a:gd name="connsiteX2" fmla="*/ 7629994 w 7629994"/>
              <a:gd name="connsiteY2" fmla="*/ 4976735 h 4976735"/>
              <a:gd name="connsiteX3" fmla="*/ 7629994 w 7629994"/>
              <a:gd name="connsiteY3" fmla="*/ 4976735 h 4976735"/>
              <a:gd name="connsiteX4" fmla="*/ 7629994 w 7629994"/>
              <a:gd name="connsiteY4" fmla="*/ 4976735 h 49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994" h="4976735">
                <a:moveTo>
                  <a:pt x="0" y="0"/>
                </a:moveTo>
                <a:lnTo>
                  <a:pt x="0" y="4976735"/>
                </a:lnTo>
                <a:lnTo>
                  <a:pt x="7629994" y="4976735"/>
                </a:lnTo>
                <a:lnTo>
                  <a:pt x="7629994" y="4976735"/>
                </a:lnTo>
                <a:lnTo>
                  <a:pt x="7629994" y="4976735"/>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0" name="TextBox 9"/>
          <p:cNvSpPr txBox="1"/>
          <p:nvPr/>
        </p:nvSpPr>
        <p:spPr>
          <a:xfrm>
            <a:off x="4528545" y="5665504"/>
            <a:ext cx="2481804" cy="343620"/>
          </a:xfrm>
          <a:prstGeom prst="rect">
            <a:avLst/>
          </a:prstGeom>
          <a:noFill/>
        </p:spPr>
        <p:txBody>
          <a:bodyPr wrap="square" rtlCol="0">
            <a:spAutoFit/>
          </a:bodyPr>
          <a:lstStyle/>
          <a:p>
            <a:pPr algn="ctr"/>
            <a:r>
              <a:rPr lang="en-GB" sz="1633" dirty="0"/>
              <a:t>Time</a:t>
            </a:r>
            <a:endParaRPr lang="en-US" sz="1633" dirty="0"/>
          </a:p>
        </p:txBody>
      </p:sp>
      <p:sp>
        <p:nvSpPr>
          <p:cNvPr id="11" name="TextBox 10"/>
          <p:cNvSpPr txBox="1"/>
          <p:nvPr/>
        </p:nvSpPr>
        <p:spPr>
          <a:xfrm rot="16200000">
            <a:off x="1286235" y="2735649"/>
            <a:ext cx="1257339" cy="929806"/>
          </a:xfrm>
          <a:prstGeom prst="rect">
            <a:avLst/>
          </a:prstGeom>
          <a:noFill/>
        </p:spPr>
        <p:txBody>
          <a:bodyPr wrap="square" rtlCol="0">
            <a:spAutoFit/>
          </a:bodyPr>
          <a:lstStyle/>
          <a:p>
            <a:pPr algn="ctr"/>
            <a:r>
              <a:rPr lang="en-GB" sz="3265" dirty="0"/>
              <a:t>Flow</a:t>
            </a:r>
          </a:p>
          <a:p>
            <a:pPr algn="ctr"/>
            <a:r>
              <a:rPr lang="en-GB" sz="2177" dirty="0"/>
              <a:t>(m</a:t>
            </a:r>
            <a:r>
              <a:rPr lang="en-GB" sz="2177" baseline="30000" dirty="0"/>
              <a:t>3</a:t>
            </a:r>
            <a:r>
              <a:rPr lang="en-GB" sz="2177" dirty="0"/>
              <a:t>/sec)</a:t>
            </a:r>
            <a:endParaRPr lang="en-US" sz="2177" dirty="0"/>
          </a:p>
        </p:txBody>
      </p:sp>
      <p:grpSp>
        <p:nvGrpSpPr>
          <p:cNvPr id="33" name="Group 32"/>
          <p:cNvGrpSpPr/>
          <p:nvPr/>
        </p:nvGrpSpPr>
        <p:grpSpPr>
          <a:xfrm>
            <a:off x="3487631" y="1550852"/>
            <a:ext cx="4049259" cy="1303199"/>
            <a:chOff x="2354171" y="1709885"/>
            <a:chExt cx="4464496" cy="1436837"/>
          </a:xfrm>
        </p:grpSpPr>
        <p:sp>
          <p:nvSpPr>
            <p:cNvPr id="12" name="TextBox 11"/>
            <p:cNvSpPr txBox="1"/>
            <p:nvPr/>
          </p:nvSpPr>
          <p:spPr>
            <a:xfrm>
              <a:off x="3628719" y="1709885"/>
              <a:ext cx="3189948" cy="409609"/>
            </a:xfrm>
            <a:prstGeom prst="rect">
              <a:avLst/>
            </a:prstGeom>
            <a:noFill/>
          </p:spPr>
          <p:txBody>
            <a:bodyPr wrap="square" rtlCol="0">
              <a:spAutoFit/>
            </a:bodyPr>
            <a:lstStyle/>
            <a:p>
              <a:r>
                <a:rPr lang="en-GB" sz="1814" u="sng" dirty="0"/>
                <a:t>Number</a:t>
              </a:r>
              <a:r>
                <a:rPr lang="en-GB" sz="1814" dirty="0"/>
                <a:t> of floods reduced</a:t>
              </a:r>
              <a:endParaRPr lang="en-US" sz="1814" dirty="0"/>
            </a:p>
          </p:txBody>
        </p:sp>
        <p:cxnSp>
          <p:nvCxnSpPr>
            <p:cNvPr id="14" name="Straight Arrow Connector 13"/>
            <p:cNvCxnSpPr>
              <a:stCxn id="12" idx="1"/>
            </p:cNvCxnSpPr>
            <p:nvPr/>
          </p:nvCxnSpPr>
          <p:spPr>
            <a:xfrm flipH="1">
              <a:off x="2354171" y="1909940"/>
              <a:ext cx="1274548" cy="6626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1"/>
            </p:cNvCxnSpPr>
            <p:nvPr/>
          </p:nvCxnSpPr>
          <p:spPr>
            <a:xfrm flipH="1">
              <a:off x="3357811" y="1909940"/>
              <a:ext cx="270908" cy="1236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2521669" y="3494159"/>
            <a:ext cx="6335712" cy="1781070"/>
          </a:xfrm>
          <a:custGeom>
            <a:avLst/>
            <a:gdLst>
              <a:gd name="connsiteX0" fmla="*/ 0 w 6985416"/>
              <a:gd name="connsiteY0" fmla="*/ 1633928 h 1963712"/>
              <a:gd name="connsiteX1" fmla="*/ 644577 w 6985416"/>
              <a:gd name="connsiteY1" fmla="*/ 1633928 h 1963712"/>
              <a:gd name="connsiteX2" fmla="*/ 674557 w 6985416"/>
              <a:gd name="connsiteY2" fmla="*/ 0 h 1963712"/>
              <a:gd name="connsiteX3" fmla="*/ 734518 w 6985416"/>
              <a:gd name="connsiteY3" fmla="*/ 1064302 h 1963712"/>
              <a:gd name="connsiteX4" fmla="*/ 839449 w 6985416"/>
              <a:gd name="connsiteY4" fmla="*/ 1184223 h 1963712"/>
              <a:gd name="connsiteX5" fmla="*/ 989351 w 6985416"/>
              <a:gd name="connsiteY5" fmla="*/ 1319135 h 1963712"/>
              <a:gd name="connsiteX6" fmla="*/ 1109272 w 6985416"/>
              <a:gd name="connsiteY6" fmla="*/ 1439056 h 1963712"/>
              <a:gd name="connsiteX7" fmla="*/ 1214203 w 6985416"/>
              <a:gd name="connsiteY7" fmla="*/ 1514007 h 1963712"/>
              <a:gd name="connsiteX8" fmla="*/ 1379095 w 6985416"/>
              <a:gd name="connsiteY8" fmla="*/ 1558977 h 1963712"/>
              <a:gd name="connsiteX9" fmla="*/ 1678898 w 6985416"/>
              <a:gd name="connsiteY9" fmla="*/ 1603948 h 1963712"/>
              <a:gd name="connsiteX10" fmla="*/ 2038662 w 6985416"/>
              <a:gd name="connsiteY10" fmla="*/ 1588958 h 1963712"/>
              <a:gd name="connsiteX11" fmla="*/ 2083633 w 6985416"/>
              <a:gd name="connsiteY11" fmla="*/ 239843 h 1963712"/>
              <a:gd name="connsiteX12" fmla="*/ 2143594 w 6985416"/>
              <a:gd name="connsiteY12" fmla="*/ 1469036 h 1963712"/>
              <a:gd name="connsiteX13" fmla="*/ 2218544 w 6985416"/>
              <a:gd name="connsiteY13" fmla="*/ 1528997 h 1963712"/>
              <a:gd name="connsiteX14" fmla="*/ 2938072 w 6985416"/>
              <a:gd name="connsiteY14" fmla="*/ 1499017 h 1963712"/>
              <a:gd name="connsiteX15" fmla="*/ 3087974 w 6985416"/>
              <a:gd name="connsiteY15" fmla="*/ 1543987 h 1963712"/>
              <a:gd name="connsiteX16" fmla="*/ 3222885 w 6985416"/>
              <a:gd name="connsiteY16" fmla="*/ 1618938 h 1963712"/>
              <a:gd name="connsiteX17" fmla="*/ 3447738 w 6985416"/>
              <a:gd name="connsiteY17" fmla="*/ 1678898 h 1963712"/>
              <a:gd name="connsiteX18" fmla="*/ 3597639 w 6985416"/>
              <a:gd name="connsiteY18" fmla="*/ 1768839 h 1963712"/>
              <a:gd name="connsiteX19" fmla="*/ 3882453 w 6985416"/>
              <a:gd name="connsiteY19" fmla="*/ 1798820 h 1963712"/>
              <a:gd name="connsiteX20" fmla="*/ 6460761 w 6985416"/>
              <a:gd name="connsiteY20" fmla="*/ 1798820 h 1963712"/>
              <a:gd name="connsiteX21" fmla="*/ 6490741 w 6985416"/>
              <a:gd name="connsiteY21" fmla="*/ 1439056 h 1963712"/>
              <a:gd name="connsiteX22" fmla="*/ 6535712 w 6985416"/>
              <a:gd name="connsiteY22" fmla="*/ 1858780 h 1963712"/>
              <a:gd name="connsiteX23" fmla="*/ 6715594 w 6985416"/>
              <a:gd name="connsiteY23" fmla="*/ 1963712 h 1963712"/>
              <a:gd name="connsiteX24" fmla="*/ 6820525 w 6985416"/>
              <a:gd name="connsiteY24" fmla="*/ 1963712 h 1963712"/>
              <a:gd name="connsiteX25" fmla="*/ 6895476 w 6985416"/>
              <a:gd name="connsiteY25" fmla="*/ 1439056 h 1963712"/>
              <a:gd name="connsiteX26" fmla="*/ 6985416 w 6985416"/>
              <a:gd name="connsiteY26" fmla="*/ 1798820 h 1963712"/>
              <a:gd name="connsiteX27" fmla="*/ 6985416 w 6985416"/>
              <a:gd name="connsiteY27" fmla="*/ 1798820 h 1963712"/>
              <a:gd name="connsiteX28" fmla="*/ 6985416 w 6985416"/>
              <a:gd name="connsiteY28" fmla="*/ 1783830 h 196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5416" h="1963712">
                <a:moveTo>
                  <a:pt x="0" y="1633928"/>
                </a:moveTo>
                <a:lnTo>
                  <a:pt x="644577" y="1633928"/>
                </a:lnTo>
                <a:lnTo>
                  <a:pt x="674557" y="0"/>
                </a:lnTo>
                <a:lnTo>
                  <a:pt x="734518" y="1064302"/>
                </a:lnTo>
                <a:lnTo>
                  <a:pt x="839449" y="1184223"/>
                </a:lnTo>
                <a:lnTo>
                  <a:pt x="989351" y="1319135"/>
                </a:lnTo>
                <a:lnTo>
                  <a:pt x="1109272" y="1439056"/>
                </a:lnTo>
                <a:lnTo>
                  <a:pt x="1214203" y="1514007"/>
                </a:lnTo>
                <a:lnTo>
                  <a:pt x="1379095" y="1558977"/>
                </a:lnTo>
                <a:lnTo>
                  <a:pt x="1678898" y="1603948"/>
                </a:lnTo>
                <a:lnTo>
                  <a:pt x="2038662" y="1588958"/>
                </a:lnTo>
                <a:lnTo>
                  <a:pt x="2083633" y="239843"/>
                </a:lnTo>
                <a:lnTo>
                  <a:pt x="2143594" y="1469036"/>
                </a:lnTo>
                <a:lnTo>
                  <a:pt x="2218544" y="1528997"/>
                </a:lnTo>
                <a:lnTo>
                  <a:pt x="2938072" y="1499017"/>
                </a:lnTo>
                <a:lnTo>
                  <a:pt x="3087974" y="1543987"/>
                </a:lnTo>
                <a:lnTo>
                  <a:pt x="3222885" y="1618938"/>
                </a:lnTo>
                <a:lnTo>
                  <a:pt x="3447738" y="1678898"/>
                </a:lnTo>
                <a:lnTo>
                  <a:pt x="3597639" y="1768839"/>
                </a:lnTo>
                <a:lnTo>
                  <a:pt x="3882453" y="1798820"/>
                </a:lnTo>
                <a:lnTo>
                  <a:pt x="6460761" y="1798820"/>
                </a:lnTo>
                <a:lnTo>
                  <a:pt x="6490741" y="1439056"/>
                </a:lnTo>
                <a:lnTo>
                  <a:pt x="6535712" y="1858780"/>
                </a:lnTo>
                <a:lnTo>
                  <a:pt x="6715594" y="1963712"/>
                </a:lnTo>
                <a:lnTo>
                  <a:pt x="6820525" y="1963712"/>
                </a:lnTo>
                <a:lnTo>
                  <a:pt x="6895476" y="1439056"/>
                </a:lnTo>
                <a:lnTo>
                  <a:pt x="6985416" y="1798820"/>
                </a:lnTo>
                <a:lnTo>
                  <a:pt x="6985416" y="1798820"/>
                </a:lnTo>
                <a:lnTo>
                  <a:pt x="6985416" y="1783830"/>
                </a:lnTo>
              </a:path>
            </a:pathLst>
          </a:cu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nvGrpSpPr>
          <p:cNvPr id="34" name="Group 33"/>
          <p:cNvGrpSpPr/>
          <p:nvPr/>
        </p:nvGrpSpPr>
        <p:grpSpPr>
          <a:xfrm>
            <a:off x="3286609" y="2485131"/>
            <a:ext cx="5544562" cy="1144093"/>
            <a:chOff x="2132535" y="2739972"/>
            <a:chExt cx="6113136" cy="1261416"/>
          </a:xfrm>
        </p:grpSpPr>
        <p:sp>
          <p:nvSpPr>
            <p:cNvPr id="21" name="TextBox 20"/>
            <p:cNvSpPr txBox="1"/>
            <p:nvPr/>
          </p:nvSpPr>
          <p:spPr>
            <a:xfrm>
              <a:off x="4176005" y="3345215"/>
              <a:ext cx="4069666" cy="409609"/>
            </a:xfrm>
            <a:prstGeom prst="rect">
              <a:avLst/>
            </a:prstGeom>
            <a:noFill/>
          </p:spPr>
          <p:txBody>
            <a:bodyPr wrap="square" rtlCol="0">
              <a:spAutoFit/>
            </a:bodyPr>
            <a:lstStyle/>
            <a:p>
              <a:r>
                <a:rPr lang="en-GB" sz="1814" u="sng" dirty="0"/>
                <a:t>Magnitude</a:t>
              </a:r>
              <a:r>
                <a:rPr lang="en-GB" sz="1814" dirty="0"/>
                <a:t> of floods reduced</a:t>
              </a:r>
              <a:endParaRPr lang="en-US" sz="1814" dirty="0"/>
            </a:p>
          </p:txBody>
        </p:sp>
        <p:sp>
          <p:nvSpPr>
            <p:cNvPr id="22" name="Left-Right Arrow 21"/>
            <p:cNvSpPr/>
            <p:nvPr/>
          </p:nvSpPr>
          <p:spPr>
            <a:xfrm rot="16200000">
              <a:off x="3467568" y="3751102"/>
              <a:ext cx="332522" cy="16805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3" name="Left-Right Arrow 22"/>
            <p:cNvSpPr/>
            <p:nvPr/>
          </p:nvSpPr>
          <p:spPr>
            <a:xfrm rot="16200000">
              <a:off x="1795803" y="3076704"/>
              <a:ext cx="895100" cy="22163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cxnSp>
          <p:nvCxnSpPr>
            <p:cNvPr id="26" name="Straight Arrow Connector 25"/>
            <p:cNvCxnSpPr/>
            <p:nvPr/>
          </p:nvCxnSpPr>
          <p:spPr>
            <a:xfrm flipH="1">
              <a:off x="3811475" y="3635072"/>
              <a:ext cx="360039" cy="1399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1" idx="1"/>
            </p:cNvCxnSpPr>
            <p:nvPr/>
          </p:nvCxnSpPr>
          <p:spPr>
            <a:xfrm flipH="1" flipV="1">
              <a:off x="2362935" y="3257474"/>
              <a:ext cx="1813070" cy="2877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481123" y="4067230"/>
            <a:ext cx="2430459" cy="371512"/>
          </a:xfrm>
          <a:prstGeom prst="rect">
            <a:avLst/>
          </a:prstGeom>
          <a:noFill/>
        </p:spPr>
        <p:txBody>
          <a:bodyPr wrap="square" rtlCol="0">
            <a:spAutoFit/>
          </a:bodyPr>
          <a:lstStyle/>
          <a:p>
            <a:r>
              <a:rPr lang="en-GB" sz="1814" u="sng" dirty="0"/>
              <a:t>Low flows </a:t>
            </a:r>
            <a:r>
              <a:rPr lang="en-GB" sz="1814" dirty="0"/>
              <a:t>increased</a:t>
            </a:r>
            <a:endParaRPr lang="en-US" sz="1814" dirty="0"/>
          </a:p>
        </p:txBody>
      </p:sp>
      <p:sp>
        <p:nvSpPr>
          <p:cNvPr id="32" name="Right Brace 31"/>
          <p:cNvSpPr/>
          <p:nvPr/>
        </p:nvSpPr>
        <p:spPr>
          <a:xfrm rot="16200000">
            <a:off x="6920352" y="3549140"/>
            <a:ext cx="504471" cy="2277650"/>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33"/>
          </a:p>
        </p:txBody>
      </p:sp>
      <p:grpSp>
        <p:nvGrpSpPr>
          <p:cNvPr id="25" name="Group 24"/>
          <p:cNvGrpSpPr/>
          <p:nvPr/>
        </p:nvGrpSpPr>
        <p:grpSpPr>
          <a:xfrm>
            <a:off x="0" y="0"/>
            <a:ext cx="12192000" cy="6858000"/>
            <a:chOff x="0" y="0"/>
            <a:chExt cx="12192000" cy="6858000"/>
          </a:xfrm>
        </p:grpSpPr>
        <p:sp>
          <p:nvSpPr>
            <p:cNvPr id="27" name="Frame 26"/>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215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4" grpId="0" animBg="1"/>
      <p:bldP spid="31" grpId="0"/>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37945" y="1799271"/>
            <a:ext cx="5894889" cy="4209808"/>
          </a:xfrm>
        </p:spPr>
      </p:pic>
      <p:sp>
        <p:nvSpPr>
          <p:cNvPr id="7" name="TextBox 6"/>
          <p:cNvSpPr txBox="1"/>
          <p:nvPr/>
        </p:nvSpPr>
        <p:spPr>
          <a:xfrm>
            <a:off x="2692174" y="555333"/>
            <a:ext cx="6807653" cy="571375"/>
          </a:xfrm>
          <a:prstGeom prst="rect">
            <a:avLst/>
          </a:prstGeom>
          <a:noFill/>
        </p:spPr>
        <p:txBody>
          <a:bodyPr wrap="square" rtlCol="0">
            <a:spAutoFit/>
          </a:bodyPr>
          <a:lstStyle/>
          <a:p>
            <a:pPr algn="ctr"/>
            <a:r>
              <a:rPr lang="en-GB" sz="3113" b="1" dirty="0"/>
              <a:t>Models to Simulate Water Movement</a:t>
            </a:r>
            <a:endParaRPr lang="en-US" sz="3113" b="1" dirty="0"/>
          </a:p>
        </p:txBody>
      </p:sp>
      <p:sp>
        <p:nvSpPr>
          <p:cNvPr id="8" name="TextBox 7"/>
          <p:cNvSpPr txBox="1"/>
          <p:nvPr/>
        </p:nvSpPr>
        <p:spPr>
          <a:xfrm>
            <a:off x="7532835" y="1946631"/>
            <a:ext cx="3306748" cy="3540969"/>
          </a:xfrm>
          <a:prstGeom prst="rect">
            <a:avLst/>
          </a:prstGeom>
          <a:noFill/>
        </p:spPr>
        <p:txBody>
          <a:bodyPr wrap="square" rtlCol="0">
            <a:spAutoFit/>
          </a:bodyPr>
          <a:lstStyle/>
          <a:p>
            <a:pPr algn="ctr"/>
            <a:r>
              <a:rPr lang="en-GB" sz="2490" dirty="0"/>
              <a:t>Built using: </a:t>
            </a:r>
          </a:p>
          <a:p>
            <a:pPr algn="ctr"/>
            <a:r>
              <a:rPr lang="en-GB" sz="2490" dirty="0"/>
              <a:t>An understanding of the physical river </a:t>
            </a:r>
          </a:p>
          <a:p>
            <a:pPr algn="ctr"/>
            <a:r>
              <a:rPr lang="en-GB" sz="2490" dirty="0"/>
              <a:t>+</a:t>
            </a:r>
          </a:p>
          <a:p>
            <a:pPr algn="ctr"/>
            <a:r>
              <a:rPr lang="en-GB" sz="2490" dirty="0"/>
              <a:t>An understanding of policies</a:t>
            </a:r>
          </a:p>
          <a:p>
            <a:pPr algn="ctr"/>
            <a:r>
              <a:rPr lang="en-GB" sz="2490" dirty="0"/>
              <a:t>+</a:t>
            </a:r>
          </a:p>
          <a:p>
            <a:pPr algn="ctr"/>
            <a:r>
              <a:rPr lang="en-GB" sz="2490" dirty="0"/>
              <a:t>Computers, software and programming logic</a:t>
            </a:r>
            <a:endParaRPr lang="en-US" sz="2490" dirty="0"/>
          </a:p>
        </p:txBody>
      </p:sp>
      <p:grpSp>
        <p:nvGrpSpPr>
          <p:cNvPr id="6" name="Group 5"/>
          <p:cNvGrpSpPr/>
          <p:nvPr/>
        </p:nvGrpSpPr>
        <p:grpSpPr>
          <a:xfrm>
            <a:off x="0" y="0"/>
            <a:ext cx="12192000" cy="6858000"/>
            <a:chOff x="0" y="0"/>
            <a:chExt cx="12192000" cy="6858000"/>
          </a:xfrm>
        </p:grpSpPr>
        <p:sp>
          <p:nvSpPr>
            <p:cNvPr id="9" name="Frame 8"/>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403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0320" y="1736010"/>
            <a:ext cx="4966472" cy="3385979"/>
          </a:xfrm>
        </p:spPr>
        <p:txBody>
          <a:bodyPr>
            <a:normAutofit fontScale="92500"/>
          </a:bodyPr>
          <a:lstStyle/>
          <a:p>
            <a:r>
              <a:rPr lang="en-GB" dirty="0"/>
              <a:t>Analyse the possible implications of dam construction</a:t>
            </a:r>
          </a:p>
          <a:p>
            <a:r>
              <a:rPr lang="en-GB" dirty="0"/>
              <a:t>Test various operational policies among stakeholders</a:t>
            </a:r>
          </a:p>
          <a:p>
            <a:r>
              <a:rPr lang="en-GB" dirty="0"/>
              <a:t>Show benefits of cooperation</a:t>
            </a:r>
          </a:p>
          <a:p>
            <a:r>
              <a:rPr lang="en-GB" dirty="0"/>
              <a:t>Create a discussion space to understand both benefits and impacts</a:t>
            </a:r>
            <a:endParaRPr lang="en-US" dirty="0"/>
          </a:p>
        </p:txBody>
      </p:sp>
      <p:pic>
        <p:nvPicPr>
          <p:cNvPr id="6" name="Content Placeholder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312441"/>
            <a:ext cx="4374147" cy="3123777"/>
          </a:xfrm>
          <a:prstGeom prst="rect">
            <a:avLst/>
          </a:prstGeom>
        </p:spPr>
      </p:pic>
      <p:grpSp>
        <p:nvGrpSpPr>
          <p:cNvPr id="7" name="Group 6"/>
          <p:cNvGrpSpPr/>
          <p:nvPr/>
        </p:nvGrpSpPr>
        <p:grpSpPr>
          <a:xfrm>
            <a:off x="0" y="0"/>
            <a:ext cx="12192000" cy="6858000"/>
            <a:chOff x="0" y="0"/>
            <a:chExt cx="12192000" cy="6858000"/>
          </a:xfrm>
        </p:grpSpPr>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2692174" y="555333"/>
            <a:ext cx="6807653" cy="571375"/>
          </a:xfrm>
          <a:prstGeom prst="rect">
            <a:avLst/>
          </a:prstGeom>
          <a:noFill/>
        </p:spPr>
        <p:txBody>
          <a:bodyPr wrap="square" rtlCol="0">
            <a:spAutoFit/>
          </a:bodyPr>
          <a:lstStyle/>
          <a:p>
            <a:pPr algn="ctr"/>
            <a:r>
              <a:rPr lang="en-GB" sz="3113" b="1" dirty="0"/>
              <a:t>Models to Simulate Water Movement</a:t>
            </a:r>
            <a:endParaRPr lang="en-US" sz="3113" b="1" dirty="0"/>
          </a:p>
        </p:txBody>
      </p:sp>
    </p:spTree>
    <p:extLst>
      <p:ext uri="{BB962C8B-B14F-4D97-AF65-F5344CB8AC3E}">
        <p14:creationId xmlns:p14="http://schemas.microsoft.com/office/powerpoint/2010/main" val="2353739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266" y="474546"/>
            <a:ext cx="7705469" cy="600391"/>
          </a:xfrm>
        </p:spPr>
        <p:txBody>
          <a:bodyPr>
            <a:normAutofit/>
          </a:bodyPr>
          <a:lstStyle/>
          <a:p>
            <a:pPr algn="ctr"/>
            <a:r>
              <a:rPr lang="en-GB" sz="3200" b="1" dirty="0">
                <a:latin typeface="+mn-lt"/>
              </a:rPr>
              <a:t>Keys to Sustainable Development</a:t>
            </a:r>
            <a:endParaRPr lang="en-US" sz="3200" b="1" dirty="0">
              <a:latin typeface="+mn-lt"/>
            </a:endParaRPr>
          </a:p>
        </p:txBody>
      </p:sp>
      <p:sp>
        <p:nvSpPr>
          <p:cNvPr id="3" name="Content Placeholder 2"/>
          <p:cNvSpPr>
            <a:spLocks noGrp="1"/>
          </p:cNvSpPr>
          <p:nvPr>
            <p:ph sz="half" idx="1"/>
          </p:nvPr>
        </p:nvSpPr>
        <p:spPr>
          <a:xfrm>
            <a:off x="1944702" y="1754909"/>
            <a:ext cx="8182679" cy="3385979"/>
          </a:xfrm>
        </p:spPr>
        <p:txBody>
          <a:bodyPr>
            <a:normAutofit lnSpcReduction="10000"/>
          </a:bodyPr>
          <a:lstStyle/>
          <a:p>
            <a:r>
              <a:rPr lang="en-GB" dirty="0"/>
              <a:t>Information</a:t>
            </a:r>
          </a:p>
          <a:p>
            <a:pPr marL="355754" lvl="1" indent="0">
              <a:buNone/>
            </a:pPr>
            <a:endParaRPr lang="en-GB" dirty="0"/>
          </a:p>
          <a:p>
            <a:endParaRPr lang="en-GB" dirty="0"/>
          </a:p>
          <a:p>
            <a:r>
              <a:rPr lang="en-GB" dirty="0"/>
              <a:t>Infrastructure</a:t>
            </a:r>
          </a:p>
          <a:p>
            <a:endParaRPr lang="en-GB" dirty="0"/>
          </a:p>
          <a:p>
            <a:endParaRPr lang="en-GB" dirty="0"/>
          </a:p>
          <a:p>
            <a:r>
              <a:rPr lang="en-GB" dirty="0"/>
              <a:t>Institutions</a:t>
            </a:r>
            <a:endParaRPr lang="en-US" dirty="0"/>
          </a:p>
        </p:txBody>
      </p:sp>
      <p:sp>
        <p:nvSpPr>
          <p:cNvPr id="5" name="TextBox 4"/>
          <p:cNvSpPr txBox="1"/>
          <p:nvPr/>
        </p:nvSpPr>
        <p:spPr>
          <a:xfrm>
            <a:off x="2634538" y="2240312"/>
            <a:ext cx="5159539" cy="379784"/>
          </a:xfrm>
          <a:prstGeom prst="rect">
            <a:avLst/>
          </a:prstGeom>
          <a:noFill/>
        </p:spPr>
        <p:txBody>
          <a:bodyPr wrap="square" rtlCol="0">
            <a:spAutoFit/>
          </a:bodyPr>
          <a:lstStyle/>
          <a:p>
            <a:r>
              <a:rPr lang="en-GB" sz="1868" dirty="0"/>
              <a:t>Do you have the necessary </a:t>
            </a:r>
            <a:r>
              <a:rPr lang="en-GB" sz="1868" b="1" u="sng" dirty="0"/>
              <a:t>knowledge</a:t>
            </a:r>
            <a:r>
              <a:rPr lang="en-GB" sz="1868" dirty="0"/>
              <a:t>?</a:t>
            </a:r>
            <a:endParaRPr lang="en-US" sz="1868" dirty="0"/>
          </a:p>
        </p:txBody>
      </p:sp>
      <p:sp>
        <p:nvSpPr>
          <p:cNvPr id="6" name="TextBox 5"/>
          <p:cNvSpPr txBox="1"/>
          <p:nvPr/>
        </p:nvSpPr>
        <p:spPr>
          <a:xfrm>
            <a:off x="2602771" y="3445888"/>
            <a:ext cx="6162831" cy="379784"/>
          </a:xfrm>
          <a:prstGeom prst="rect">
            <a:avLst/>
          </a:prstGeom>
          <a:noFill/>
        </p:spPr>
        <p:txBody>
          <a:bodyPr wrap="square" rtlCol="0">
            <a:spAutoFit/>
          </a:bodyPr>
          <a:lstStyle/>
          <a:p>
            <a:r>
              <a:rPr lang="en-GB" sz="1868" dirty="0"/>
              <a:t>Can you </a:t>
            </a:r>
            <a:r>
              <a:rPr lang="en-GB" sz="1868" b="1" u="sng" dirty="0"/>
              <a:t>physically</a:t>
            </a:r>
            <a:r>
              <a:rPr lang="en-GB" sz="1868" dirty="0"/>
              <a:t> meet the needs of the population?</a:t>
            </a:r>
            <a:endParaRPr lang="en-US" sz="1868" dirty="0"/>
          </a:p>
        </p:txBody>
      </p:sp>
      <p:sp>
        <p:nvSpPr>
          <p:cNvPr id="7" name="TextBox 6"/>
          <p:cNvSpPr txBox="1"/>
          <p:nvPr/>
        </p:nvSpPr>
        <p:spPr>
          <a:xfrm>
            <a:off x="2602770" y="4849460"/>
            <a:ext cx="7085314" cy="379784"/>
          </a:xfrm>
          <a:prstGeom prst="rect">
            <a:avLst/>
          </a:prstGeom>
          <a:noFill/>
        </p:spPr>
        <p:txBody>
          <a:bodyPr wrap="square" rtlCol="0">
            <a:spAutoFit/>
          </a:bodyPr>
          <a:lstStyle/>
          <a:p>
            <a:r>
              <a:rPr lang="en-GB" sz="1868" dirty="0"/>
              <a:t>Can the needs be met by properly </a:t>
            </a:r>
            <a:r>
              <a:rPr lang="en-GB" sz="1868" b="1" u="sng" dirty="0"/>
              <a:t>managing</a:t>
            </a:r>
            <a:r>
              <a:rPr lang="en-GB" sz="1868" dirty="0"/>
              <a:t> the resources? </a:t>
            </a:r>
            <a:endParaRPr lang="en-US" sz="1868" dirty="0"/>
          </a:p>
        </p:txBody>
      </p:sp>
      <p:grpSp>
        <p:nvGrpSpPr>
          <p:cNvPr id="8" name="Group 7"/>
          <p:cNvGrpSpPr/>
          <p:nvPr/>
        </p:nvGrpSpPr>
        <p:grpSpPr>
          <a:xfrm>
            <a:off x="0" y="0"/>
            <a:ext cx="12192000" cy="6858000"/>
            <a:chOff x="0" y="0"/>
            <a:chExt cx="12192000" cy="6858000"/>
          </a:xfrm>
        </p:grpSpPr>
        <p:sp>
          <p:nvSpPr>
            <p:cNvPr id="9" name="Frame 8"/>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3777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latin typeface="+mn-lt"/>
              </a:rPr>
              <a:t>Part 2. Case Studies</a:t>
            </a:r>
            <a:endParaRPr lang="en-US" b="1" dirty="0">
              <a:latin typeface="+mn-lt"/>
            </a:endParaRPr>
          </a:p>
        </p:txBody>
      </p:sp>
      <p:sp>
        <p:nvSpPr>
          <p:cNvPr id="3" name="Text Placeholder 2"/>
          <p:cNvSpPr>
            <a:spLocks noGrp="1"/>
          </p:cNvSpPr>
          <p:nvPr>
            <p:ph type="body" idx="1"/>
          </p:nvPr>
        </p:nvSpPr>
        <p:spPr/>
        <p:txBody>
          <a:bodyPr/>
          <a:lstStyle/>
          <a:p>
            <a:endParaRPr lang="en-US"/>
          </a:p>
        </p:txBody>
      </p:sp>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44414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0223" y="4506850"/>
            <a:ext cx="4411554" cy="778151"/>
          </a:xfrm>
        </p:spPr>
        <p:txBody>
          <a:bodyPr>
            <a:normAutofit fontScale="90000"/>
          </a:bodyPr>
          <a:lstStyle/>
          <a:p>
            <a:r>
              <a:rPr lang="en-GB" b="1" dirty="0">
                <a:solidFill>
                  <a:schemeClr val="bg1"/>
                </a:solidFill>
              </a:rPr>
              <a:t>Colorado River</a:t>
            </a:r>
            <a:endParaRPr lang="en-US" b="1" dirty="0">
              <a:solidFill>
                <a:schemeClr val="bg1"/>
              </a:solidFill>
            </a:endParaRPr>
          </a:p>
        </p:txBody>
      </p:sp>
      <p:sp>
        <p:nvSpPr>
          <p:cNvPr id="5" name="TextBox 4"/>
          <p:cNvSpPr txBox="1"/>
          <p:nvPr/>
        </p:nvSpPr>
        <p:spPr>
          <a:xfrm>
            <a:off x="2552700" y="5458147"/>
            <a:ext cx="2334647" cy="245901"/>
          </a:xfrm>
          <a:prstGeom prst="rect">
            <a:avLst/>
          </a:prstGeom>
          <a:noFill/>
        </p:spPr>
        <p:txBody>
          <a:bodyPr wrap="square" rtlCol="0">
            <a:spAutoFit/>
          </a:bodyPr>
          <a:lstStyle/>
          <a:p>
            <a:r>
              <a:rPr lang="en-GB" sz="998" dirty="0"/>
              <a:t>“Hammersmith Bridge" (londonist.com)</a:t>
            </a:r>
            <a:endParaRPr lang="en-US" sz="998" dirty="0"/>
          </a:p>
        </p:txBody>
      </p:sp>
      <p:grpSp>
        <p:nvGrpSpPr>
          <p:cNvPr id="7" name="Group 6"/>
          <p:cNvGrpSpPr/>
          <p:nvPr/>
        </p:nvGrpSpPr>
        <p:grpSpPr>
          <a:xfrm>
            <a:off x="0" y="0"/>
            <a:ext cx="12192000" cy="6858000"/>
            <a:chOff x="0" y="0"/>
            <a:chExt cx="12192000" cy="6858000"/>
          </a:xfrm>
        </p:grpSpPr>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2" name="Picture 4" descr="Image result for hammersmith 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979619"/>
            <a:ext cx="6756400" cy="44785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985473" y="4579262"/>
            <a:ext cx="4411554" cy="778151"/>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bg1"/>
                </a:solidFill>
                <a:latin typeface="+mn-lt"/>
              </a:rPr>
              <a:t>Thames Basin</a:t>
            </a:r>
            <a:endParaRPr lang="en-US" b="1" dirty="0">
              <a:solidFill>
                <a:schemeClr val="bg1"/>
              </a:solidFill>
              <a:latin typeface="+mn-lt"/>
            </a:endParaRPr>
          </a:p>
        </p:txBody>
      </p:sp>
    </p:spTree>
    <p:extLst>
      <p:ext uri="{BB962C8B-B14F-4D97-AF65-F5344CB8AC3E}">
        <p14:creationId xmlns:p14="http://schemas.microsoft.com/office/powerpoint/2010/main" val="135768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latin typeface="+mn-lt"/>
              </a:rPr>
              <a:t>Part 1: Water Resources</a:t>
            </a:r>
            <a:endParaRPr lang="en-US" b="1" dirty="0">
              <a:latin typeface="+mn-lt"/>
            </a:endParaRPr>
          </a:p>
        </p:txBody>
      </p:sp>
      <p:sp>
        <p:nvSpPr>
          <p:cNvPr id="4" name="Frame 3"/>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32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hames ba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581150"/>
            <a:ext cx="5973769" cy="41338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0"/>
            <a:ext cx="12192000" cy="6858000"/>
            <a:chOff x="0" y="0"/>
            <a:chExt cx="12192000" cy="6858000"/>
          </a:xfrm>
        </p:grpSpPr>
        <p:sp>
          <p:nvSpPr>
            <p:cNvPr id="4" name="Frame 3"/>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7094047" y="1781175"/>
            <a:ext cx="4632644" cy="2664897"/>
          </a:xfrm>
          <a:prstGeom prst="rect">
            <a:avLst/>
          </a:prstGeom>
          <a:noFill/>
        </p:spPr>
        <p:txBody>
          <a:bodyPr wrap="square" rtlCol="0">
            <a:spAutoFit/>
          </a:bodyPr>
          <a:lstStyle/>
          <a:p>
            <a:r>
              <a:rPr lang="en-GB" sz="2540" b="1" u="sng" dirty="0"/>
              <a:t>Thames River Basin</a:t>
            </a:r>
          </a:p>
          <a:p>
            <a:pPr marL="222347" indent="-222347">
              <a:buFont typeface="Arial" panose="020B0604020202020204" pitchFamily="34" charset="0"/>
              <a:buChar char="•"/>
            </a:pPr>
            <a:endParaRPr lang="en-GB" sz="2177" dirty="0"/>
          </a:p>
          <a:p>
            <a:pPr marL="222347" indent="-222347">
              <a:buFont typeface="Arial" panose="020B0604020202020204" pitchFamily="34" charset="0"/>
              <a:buChar char="•"/>
            </a:pPr>
            <a:r>
              <a:rPr lang="en-GB" sz="2000" dirty="0"/>
              <a:t>12,935 square kilometres</a:t>
            </a:r>
          </a:p>
          <a:p>
            <a:pPr marL="222347" indent="-222347">
              <a:buFont typeface="Arial" panose="020B0604020202020204" pitchFamily="34" charset="0"/>
              <a:buChar char="•"/>
            </a:pPr>
            <a:r>
              <a:rPr lang="en-GB" sz="2000" dirty="0"/>
              <a:t>+13 million people</a:t>
            </a:r>
          </a:p>
          <a:p>
            <a:pPr marL="222347" indent="-222347">
              <a:buFont typeface="Arial" panose="020B0604020202020204" pitchFamily="34" charset="0"/>
              <a:buChar char="•"/>
            </a:pPr>
            <a:r>
              <a:rPr lang="en-GB" sz="2000" dirty="0"/>
              <a:t>Flows 235km</a:t>
            </a:r>
          </a:p>
          <a:p>
            <a:pPr marL="222347" indent="-222347">
              <a:buFont typeface="Arial" panose="020B0604020202020204" pitchFamily="34" charset="0"/>
              <a:buChar char="•"/>
            </a:pPr>
            <a:r>
              <a:rPr lang="en-GB" sz="2000" dirty="0"/>
              <a:t>Average of 690 mm rainfall per year:</a:t>
            </a:r>
            <a:r>
              <a:rPr lang="en-GB" sz="2000" dirty="0">
                <a:sym typeface="Wingdings" panose="05000000000000000000" pitchFamily="2" charset="2"/>
              </a:rPr>
              <a:t> one</a:t>
            </a:r>
            <a:r>
              <a:rPr lang="en-GB" sz="2000" dirty="0"/>
              <a:t> of the driest parts of the UK</a:t>
            </a:r>
          </a:p>
          <a:p>
            <a:pPr marL="222347" indent="-222347">
              <a:buFont typeface="Arial" panose="020B0604020202020204" pitchFamily="34" charset="0"/>
              <a:buChar char="•"/>
            </a:pPr>
            <a:r>
              <a:rPr lang="en-GB" sz="2000" dirty="0"/>
              <a:t>40% water supply from groundwater</a:t>
            </a:r>
          </a:p>
        </p:txBody>
      </p:sp>
    </p:spTree>
    <p:extLst>
      <p:ext uri="{BB962C8B-B14F-4D97-AF65-F5344CB8AC3E}">
        <p14:creationId xmlns:p14="http://schemas.microsoft.com/office/powerpoint/2010/main" val="143872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4" name="Frame 3"/>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7094047" y="1781175"/>
            <a:ext cx="4632644" cy="2664897"/>
          </a:xfrm>
          <a:prstGeom prst="rect">
            <a:avLst/>
          </a:prstGeom>
          <a:noFill/>
        </p:spPr>
        <p:txBody>
          <a:bodyPr wrap="square" rtlCol="0">
            <a:spAutoFit/>
          </a:bodyPr>
          <a:lstStyle/>
          <a:p>
            <a:r>
              <a:rPr lang="en-GB" sz="2540" b="1" u="sng" dirty="0"/>
              <a:t>Thames River Basin</a:t>
            </a:r>
          </a:p>
          <a:p>
            <a:pPr marL="222347" indent="-222347">
              <a:buFont typeface="Arial" panose="020B0604020202020204" pitchFamily="34" charset="0"/>
              <a:buChar char="•"/>
            </a:pPr>
            <a:endParaRPr lang="en-GB" sz="2177" dirty="0"/>
          </a:p>
          <a:p>
            <a:pPr marL="222347" indent="-222347">
              <a:buFont typeface="Arial" panose="020B0604020202020204" pitchFamily="34" charset="0"/>
              <a:buChar char="•"/>
            </a:pPr>
            <a:r>
              <a:rPr lang="en-GB" sz="2000" dirty="0"/>
              <a:t>12,935 square kilometres</a:t>
            </a:r>
          </a:p>
          <a:p>
            <a:pPr marL="222347" indent="-222347">
              <a:buFont typeface="Arial" panose="020B0604020202020204" pitchFamily="34" charset="0"/>
              <a:buChar char="•"/>
            </a:pPr>
            <a:r>
              <a:rPr lang="en-GB" sz="2000" dirty="0"/>
              <a:t>+13 million people</a:t>
            </a:r>
          </a:p>
          <a:p>
            <a:pPr marL="222347" indent="-222347">
              <a:buFont typeface="Arial" panose="020B0604020202020204" pitchFamily="34" charset="0"/>
              <a:buChar char="•"/>
            </a:pPr>
            <a:r>
              <a:rPr lang="en-GB" sz="2000" dirty="0"/>
              <a:t>Flows 235km</a:t>
            </a:r>
          </a:p>
          <a:p>
            <a:pPr marL="222347" indent="-222347">
              <a:buFont typeface="Arial" panose="020B0604020202020204" pitchFamily="34" charset="0"/>
              <a:buChar char="•"/>
            </a:pPr>
            <a:r>
              <a:rPr lang="en-GB" sz="2000" dirty="0"/>
              <a:t>Average of 690 mm rainfall per year:</a:t>
            </a:r>
            <a:r>
              <a:rPr lang="en-GB" sz="2000" dirty="0">
                <a:sym typeface="Wingdings" panose="05000000000000000000" pitchFamily="2" charset="2"/>
              </a:rPr>
              <a:t> one</a:t>
            </a:r>
            <a:r>
              <a:rPr lang="en-GB" sz="2000" dirty="0"/>
              <a:t> of the driest parts of the UK</a:t>
            </a:r>
          </a:p>
          <a:p>
            <a:pPr marL="222347" indent="-222347">
              <a:buFont typeface="Arial" panose="020B0604020202020204" pitchFamily="34" charset="0"/>
              <a:buChar char="•"/>
            </a:pPr>
            <a:r>
              <a:rPr lang="en-GB" sz="2000" dirty="0"/>
              <a:t>40% water supply from groundwater</a:t>
            </a:r>
          </a:p>
        </p:txBody>
      </p:sp>
      <p:pic>
        <p:nvPicPr>
          <p:cNvPr id="7" name="Picture 6"/>
          <p:cNvPicPr>
            <a:picLocks noChangeAspect="1"/>
          </p:cNvPicPr>
          <p:nvPr/>
        </p:nvPicPr>
        <p:blipFill>
          <a:blip r:embed="rId3"/>
          <a:stretch>
            <a:fillRect/>
          </a:stretch>
        </p:blipFill>
        <p:spPr>
          <a:xfrm>
            <a:off x="412253" y="816255"/>
            <a:ext cx="6681794" cy="4832070"/>
          </a:xfrm>
          <a:prstGeom prst="rect">
            <a:avLst/>
          </a:prstGeom>
        </p:spPr>
      </p:pic>
    </p:spTree>
    <p:extLst>
      <p:ext uri="{BB962C8B-B14F-4D97-AF65-F5344CB8AC3E}">
        <p14:creationId xmlns:p14="http://schemas.microsoft.com/office/powerpoint/2010/main" val="400315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119"/>
          <a:stretch/>
        </p:blipFill>
        <p:spPr>
          <a:xfrm>
            <a:off x="1252606" y="758200"/>
            <a:ext cx="8755150" cy="5328276"/>
          </a:xfrm>
          <a:prstGeom prst="rect">
            <a:avLst/>
          </a:prstGeom>
        </p:spPr>
      </p:pic>
      <p:sp>
        <p:nvSpPr>
          <p:cNvPr id="3" name="TextBox 2"/>
          <p:cNvSpPr txBox="1"/>
          <p:nvPr/>
        </p:nvSpPr>
        <p:spPr>
          <a:xfrm>
            <a:off x="962025" y="5886742"/>
            <a:ext cx="2334647" cy="399468"/>
          </a:xfrm>
          <a:prstGeom prst="rect">
            <a:avLst/>
          </a:prstGeom>
          <a:noFill/>
        </p:spPr>
        <p:txBody>
          <a:bodyPr wrap="square" rtlCol="0">
            <a:spAutoFit/>
          </a:bodyPr>
          <a:lstStyle/>
          <a:p>
            <a:r>
              <a:rPr lang="en-GB" sz="998" dirty="0"/>
              <a:t>“Thames Water WRMP2014" (corporate.thameswater.co.uk)</a:t>
            </a:r>
            <a:endParaRPr lang="en-US" sz="998" dirty="0"/>
          </a:p>
        </p:txBody>
      </p:sp>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1118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60698" y="1239300"/>
            <a:ext cx="4661642"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a:t>By 2045 there will be an additional two million people living in the basin.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Less rain when it’s needed most, with more extreme weather events.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Abstractions must be more sustainable i.e. need to balance the water taken for customers with what is left in the environment. </a:t>
            </a:r>
            <a:endParaRPr lang="en-US" sz="2400" dirty="0"/>
          </a:p>
        </p:txBody>
      </p:sp>
      <p:sp>
        <p:nvSpPr>
          <p:cNvPr id="17" name="TextBox 16"/>
          <p:cNvSpPr txBox="1"/>
          <p:nvPr/>
        </p:nvSpPr>
        <p:spPr>
          <a:xfrm>
            <a:off x="3900714" y="395209"/>
            <a:ext cx="3968505" cy="650627"/>
          </a:xfrm>
          <a:prstGeom prst="rect">
            <a:avLst/>
          </a:prstGeom>
          <a:noFill/>
        </p:spPr>
        <p:txBody>
          <a:bodyPr wrap="square" rtlCol="0">
            <a:spAutoFit/>
          </a:bodyPr>
          <a:lstStyle/>
          <a:p>
            <a:pPr algn="ctr"/>
            <a:r>
              <a:rPr lang="en-GB" sz="3628" b="1" dirty="0"/>
              <a:t>Planning challenges</a:t>
            </a:r>
            <a:endParaRPr lang="en-US" sz="3628" b="1" dirty="0"/>
          </a:p>
        </p:txBody>
      </p:sp>
      <p:grpSp>
        <p:nvGrpSpPr>
          <p:cNvPr id="23" name="Group 22"/>
          <p:cNvGrpSpPr/>
          <p:nvPr/>
        </p:nvGrpSpPr>
        <p:grpSpPr>
          <a:xfrm>
            <a:off x="0" y="0"/>
            <a:ext cx="12192000" cy="6858000"/>
            <a:chOff x="0" y="0"/>
            <a:chExt cx="12192000" cy="6858000"/>
          </a:xfrm>
        </p:grpSpPr>
        <p:sp>
          <p:nvSpPr>
            <p:cNvPr id="25" name="Frame 2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3"/>
          <a:stretch>
            <a:fillRect/>
          </a:stretch>
        </p:blipFill>
        <p:spPr>
          <a:xfrm>
            <a:off x="5741415" y="1743074"/>
            <a:ext cx="5826689" cy="3886101"/>
          </a:xfrm>
          <a:prstGeom prst="rect">
            <a:avLst/>
          </a:prstGeom>
        </p:spPr>
      </p:pic>
    </p:spTree>
    <p:extLst>
      <p:ext uri="{BB962C8B-B14F-4D97-AF65-F5344CB8AC3E}">
        <p14:creationId xmlns:p14="http://schemas.microsoft.com/office/powerpoint/2010/main" val="2294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799" y="812050"/>
            <a:ext cx="9825081" cy="5640485"/>
          </a:xfrm>
          <a:prstGeom prst="rect">
            <a:avLst/>
          </a:prstGeom>
        </p:spPr>
      </p:pic>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438150" y="5953417"/>
            <a:ext cx="2334647" cy="399468"/>
          </a:xfrm>
          <a:prstGeom prst="rect">
            <a:avLst/>
          </a:prstGeom>
          <a:noFill/>
        </p:spPr>
        <p:txBody>
          <a:bodyPr wrap="square" rtlCol="0">
            <a:spAutoFit/>
          </a:bodyPr>
          <a:lstStyle/>
          <a:p>
            <a:r>
              <a:rPr lang="en-GB" sz="998" dirty="0"/>
              <a:t>“Thames Water WRMP2014" (corporate.thameswater.co.uk)</a:t>
            </a:r>
            <a:endParaRPr lang="en-US" sz="998" dirty="0"/>
          </a:p>
        </p:txBody>
      </p:sp>
      <p:sp>
        <p:nvSpPr>
          <p:cNvPr id="8" name="TextBox 7"/>
          <p:cNvSpPr txBox="1"/>
          <p:nvPr/>
        </p:nvSpPr>
        <p:spPr>
          <a:xfrm>
            <a:off x="820441" y="396703"/>
            <a:ext cx="7917850" cy="584775"/>
          </a:xfrm>
          <a:prstGeom prst="rect">
            <a:avLst/>
          </a:prstGeom>
          <a:noFill/>
        </p:spPr>
        <p:txBody>
          <a:bodyPr wrap="square" rtlCol="0">
            <a:spAutoFit/>
          </a:bodyPr>
          <a:lstStyle/>
          <a:p>
            <a:r>
              <a:rPr lang="en-GB" sz="3200" b="1" dirty="0"/>
              <a:t>Supply Augmentation – Add More Water</a:t>
            </a:r>
          </a:p>
        </p:txBody>
      </p:sp>
      <p:sp>
        <p:nvSpPr>
          <p:cNvPr id="9" name="Donut 8"/>
          <p:cNvSpPr/>
          <p:nvPr/>
        </p:nvSpPr>
        <p:spPr>
          <a:xfrm>
            <a:off x="2933700" y="5448300"/>
            <a:ext cx="1943100" cy="1004235"/>
          </a:xfrm>
          <a:prstGeom prst="donut">
            <a:avLst>
              <a:gd name="adj" fmla="val 1492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349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89312" y="979619"/>
            <a:ext cx="9871895" cy="5100753"/>
          </a:xfrm>
          <a:prstGeom prst="rect">
            <a:avLst/>
          </a:prstGeom>
        </p:spPr>
      </p:pic>
      <p:pic>
        <p:nvPicPr>
          <p:cNvPr id="2" name="Picture 1"/>
          <p:cNvPicPr>
            <a:picLocks noChangeAspect="1"/>
          </p:cNvPicPr>
          <p:nvPr/>
        </p:nvPicPr>
        <p:blipFill rotWithShape="1">
          <a:blip r:embed="rId3"/>
          <a:srcRect l="12278" t="23123" r="39459" b="17709"/>
          <a:stretch/>
        </p:blipFill>
        <p:spPr>
          <a:xfrm>
            <a:off x="576270" y="919364"/>
            <a:ext cx="5162536" cy="3560085"/>
          </a:xfrm>
          <a:prstGeom prst="rect">
            <a:avLst/>
          </a:prstGeom>
        </p:spPr>
      </p:pic>
      <p:grpSp>
        <p:nvGrpSpPr>
          <p:cNvPr id="3" name="Group 2"/>
          <p:cNvGrpSpPr/>
          <p:nvPr/>
        </p:nvGrpSpPr>
        <p:grpSpPr>
          <a:xfrm>
            <a:off x="0" y="0"/>
            <a:ext cx="12192000" cy="6858000"/>
            <a:chOff x="0" y="0"/>
            <a:chExt cx="12192000" cy="6858000"/>
          </a:xfrm>
        </p:grpSpPr>
        <p:sp>
          <p:nvSpPr>
            <p:cNvPr id="4" name="Frame 3"/>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6347645" y="2868096"/>
            <a:ext cx="5153038" cy="3294580"/>
            <a:chOff x="6229337" y="1415347"/>
            <a:chExt cx="5153038" cy="3294580"/>
          </a:xfrm>
        </p:grpSpPr>
        <p:pic>
          <p:nvPicPr>
            <p:cNvPr id="6" name="Picture 5"/>
            <p:cNvPicPr>
              <a:picLocks noChangeAspect="1"/>
            </p:cNvPicPr>
            <p:nvPr/>
          </p:nvPicPr>
          <p:blipFill rotWithShape="1">
            <a:blip r:embed="rId5"/>
            <a:srcRect l="17882" t="24789" r="21034" b="6553"/>
            <a:stretch/>
          </p:blipFill>
          <p:spPr>
            <a:xfrm>
              <a:off x="6229337" y="1415347"/>
              <a:ext cx="4962537" cy="3137604"/>
            </a:xfrm>
            <a:prstGeom prst="rect">
              <a:avLst/>
            </a:prstGeom>
          </p:spPr>
        </p:pic>
        <p:sp>
          <p:nvSpPr>
            <p:cNvPr id="7" name="Rectangle 6"/>
            <p:cNvSpPr/>
            <p:nvPr/>
          </p:nvSpPr>
          <p:spPr>
            <a:xfrm>
              <a:off x="9563100" y="2114551"/>
              <a:ext cx="1819275" cy="259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p:cNvPicPr>
            <a:picLocks noChangeAspect="1"/>
          </p:cNvPicPr>
          <p:nvPr/>
        </p:nvPicPr>
        <p:blipFill rotWithShape="1">
          <a:blip r:embed="rId6"/>
          <a:srcRect l="18133" t="53240" r="23118" b="22441"/>
          <a:stretch/>
        </p:blipFill>
        <p:spPr>
          <a:xfrm>
            <a:off x="819150" y="4614862"/>
            <a:ext cx="5276850" cy="1228725"/>
          </a:xfrm>
          <a:prstGeom prst="rect">
            <a:avLst/>
          </a:prstGeom>
        </p:spPr>
      </p:pic>
      <p:pic>
        <p:nvPicPr>
          <p:cNvPr id="10" name="Picture 9"/>
          <p:cNvPicPr>
            <a:picLocks noChangeAspect="1"/>
          </p:cNvPicPr>
          <p:nvPr/>
        </p:nvPicPr>
        <p:blipFill rotWithShape="1">
          <a:blip r:embed="rId7"/>
          <a:srcRect l="18395" t="45229" r="25969" b="29764"/>
          <a:stretch/>
        </p:blipFill>
        <p:spPr>
          <a:xfrm>
            <a:off x="5934075" y="1378351"/>
            <a:ext cx="5566608" cy="1407441"/>
          </a:xfrm>
          <a:prstGeom prst="rect">
            <a:avLst/>
          </a:prstGeom>
        </p:spPr>
      </p:pic>
      <p:sp>
        <p:nvSpPr>
          <p:cNvPr id="12" name="TextBox 11"/>
          <p:cNvSpPr txBox="1"/>
          <p:nvPr/>
        </p:nvSpPr>
        <p:spPr>
          <a:xfrm>
            <a:off x="4591050" y="396144"/>
            <a:ext cx="2686050" cy="523220"/>
          </a:xfrm>
          <a:prstGeom prst="rect">
            <a:avLst/>
          </a:prstGeom>
          <a:noFill/>
        </p:spPr>
        <p:txBody>
          <a:bodyPr wrap="square" rtlCol="0">
            <a:spAutoFit/>
          </a:bodyPr>
          <a:lstStyle/>
          <a:p>
            <a:r>
              <a:rPr lang="en-GB" sz="2800" b="1" dirty="0"/>
              <a:t>15 years to build</a:t>
            </a:r>
          </a:p>
        </p:txBody>
      </p:sp>
      <p:sp>
        <p:nvSpPr>
          <p:cNvPr id="13" name="TextBox 12"/>
          <p:cNvSpPr txBox="1"/>
          <p:nvPr/>
        </p:nvSpPr>
        <p:spPr>
          <a:xfrm>
            <a:off x="7485888" y="374095"/>
            <a:ext cx="2686050" cy="523220"/>
          </a:xfrm>
          <a:prstGeom prst="rect">
            <a:avLst/>
          </a:prstGeom>
          <a:noFill/>
        </p:spPr>
        <p:txBody>
          <a:bodyPr wrap="square" rtlCol="0">
            <a:spAutoFit/>
          </a:bodyPr>
          <a:lstStyle/>
          <a:p>
            <a:r>
              <a:rPr lang="en-GB" sz="2800" b="1" dirty="0"/>
              <a:t>Supply 300 Ml/d</a:t>
            </a:r>
          </a:p>
        </p:txBody>
      </p:sp>
    </p:spTree>
    <p:extLst>
      <p:ext uri="{BB962C8B-B14F-4D97-AF65-F5344CB8AC3E}">
        <p14:creationId xmlns:p14="http://schemas.microsoft.com/office/powerpoint/2010/main" val="369705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sp>
          <p:nvSpPr>
            <p:cNvPr id="3" name="Frame 2"/>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860698" y="1239300"/>
            <a:ext cx="4661642"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Reduce the amount of water leaking from pipes</a:t>
            </a:r>
          </a:p>
          <a:p>
            <a:pPr marL="285750" indent="-285750">
              <a:buFont typeface="Arial" panose="020B0604020202020204" pitchFamily="34" charset="0"/>
              <a:buChar char="•"/>
            </a:pPr>
            <a:r>
              <a:rPr lang="en-GB" sz="2400" dirty="0"/>
              <a:t>Install “smart water meters” to improve customer understanding of water use</a:t>
            </a:r>
          </a:p>
          <a:p>
            <a:pPr marL="285750" indent="-285750">
              <a:buFont typeface="Arial" panose="020B0604020202020204" pitchFamily="34" charset="0"/>
              <a:buChar char="•"/>
            </a:pPr>
            <a:r>
              <a:rPr lang="en-GB" sz="2400" dirty="0"/>
              <a:t>Provide water saving advice</a:t>
            </a:r>
            <a:endParaRPr lang="en-US" sz="2400" dirty="0"/>
          </a:p>
        </p:txBody>
      </p:sp>
      <p:sp>
        <p:nvSpPr>
          <p:cNvPr id="6" name="TextBox 5"/>
          <p:cNvSpPr txBox="1"/>
          <p:nvPr/>
        </p:nvSpPr>
        <p:spPr>
          <a:xfrm>
            <a:off x="730938" y="389316"/>
            <a:ext cx="6732852" cy="584775"/>
          </a:xfrm>
          <a:prstGeom prst="rect">
            <a:avLst/>
          </a:prstGeom>
          <a:noFill/>
        </p:spPr>
        <p:txBody>
          <a:bodyPr wrap="square" rtlCol="0">
            <a:spAutoFit/>
          </a:bodyPr>
          <a:lstStyle/>
          <a:p>
            <a:r>
              <a:rPr lang="en-GB" sz="3200" b="1" dirty="0"/>
              <a:t>Demand Management – Reduce uses</a:t>
            </a:r>
          </a:p>
        </p:txBody>
      </p:sp>
      <p:pic>
        <p:nvPicPr>
          <p:cNvPr id="9218" name="Picture 2" descr="Image result for thames water roadwor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203" y="1239301"/>
            <a:ext cx="2845797" cy="18971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thames water roadwo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754" y="3299974"/>
            <a:ext cx="3390900" cy="25457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44000" y="2972335"/>
            <a:ext cx="2505075" cy="245901"/>
          </a:xfrm>
          <a:prstGeom prst="rect">
            <a:avLst/>
          </a:prstGeom>
          <a:noFill/>
        </p:spPr>
        <p:txBody>
          <a:bodyPr wrap="square" rtlCol="0">
            <a:spAutoFit/>
          </a:bodyPr>
          <a:lstStyle/>
          <a:p>
            <a:r>
              <a:rPr lang="en-GB" sz="998" dirty="0"/>
              <a:t>Croydon Guardian (yourlocalguardian.co.uk)</a:t>
            </a:r>
            <a:endParaRPr lang="en-US" sz="998" dirty="0"/>
          </a:p>
        </p:txBody>
      </p:sp>
      <p:pic>
        <p:nvPicPr>
          <p:cNvPr id="9222" name="Picture 6" descr="Image result for thames water smart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726" y="3933825"/>
            <a:ext cx="4560390" cy="21173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191519" y="6051149"/>
            <a:ext cx="2505075" cy="245901"/>
          </a:xfrm>
          <a:prstGeom prst="rect">
            <a:avLst/>
          </a:prstGeom>
          <a:noFill/>
        </p:spPr>
        <p:txBody>
          <a:bodyPr wrap="square" rtlCol="0">
            <a:spAutoFit/>
          </a:bodyPr>
          <a:lstStyle/>
          <a:p>
            <a:r>
              <a:rPr lang="en-GB" sz="998" dirty="0"/>
              <a:t>“Smart Meter” (wwtonline.co.uk)</a:t>
            </a:r>
            <a:endParaRPr lang="en-US" sz="998" dirty="0"/>
          </a:p>
        </p:txBody>
      </p:sp>
    </p:spTree>
    <p:extLst>
      <p:ext uri="{BB962C8B-B14F-4D97-AF65-F5344CB8AC3E}">
        <p14:creationId xmlns:p14="http://schemas.microsoft.com/office/powerpoint/2010/main" val="68776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0223" y="4506850"/>
            <a:ext cx="4411554" cy="778151"/>
          </a:xfrm>
        </p:spPr>
        <p:txBody>
          <a:bodyPr>
            <a:normAutofit fontScale="90000"/>
          </a:bodyPr>
          <a:lstStyle/>
          <a:p>
            <a:r>
              <a:rPr lang="en-GB" b="1" dirty="0">
                <a:solidFill>
                  <a:schemeClr val="bg1"/>
                </a:solidFill>
              </a:rPr>
              <a:t>Colorado River</a:t>
            </a:r>
            <a:endParaRPr lang="en-US" b="1" dirty="0">
              <a:solidFill>
                <a:schemeClr val="bg1"/>
              </a:solidFill>
            </a:endParaRPr>
          </a:p>
        </p:txBody>
      </p:sp>
      <p:sp>
        <p:nvSpPr>
          <p:cNvPr id="5" name="TextBox 4"/>
          <p:cNvSpPr txBox="1"/>
          <p:nvPr/>
        </p:nvSpPr>
        <p:spPr>
          <a:xfrm>
            <a:off x="809625" y="3344235"/>
            <a:ext cx="2334647" cy="245901"/>
          </a:xfrm>
          <a:prstGeom prst="rect">
            <a:avLst/>
          </a:prstGeom>
          <a:noFill/>
        </p:spPr>
        <p:txBody>
          <a:bodyPr wrap="square" rtlCol="0">
            <a:spAutoFit/>
          </a:bodyPr>
          <a:lstStyle/>
          <a:p>
            <a:r>
              <a:rPr lang="en-GB" sz="998" dirty="0"/>
              <a:t>“Hammersmith Bridge" (londonist.com)</a:t>
            </a:r>
            <a:endParaRPr lang="en-US" sz="998" dirty="0"/>
          </a:p>
        </p:txBody>
      </p:sp>
      <p:grpSp>
        <p:nvGrpSpPr>
          <p:cNvPr id="7" name="Group 6"/>
          <p:cNvGrpSpPr/>
          <p:nvPr/>
        </p:nvGrpSpPr>
        <p:grpSpPr>
          <a:xfrm>
            <a:off x="0" y="0"/>
            <a:ext cx="12192000" cy="6858000"/>
            <a:chOff x="0" y="0"/>
            <a:chExt cx="12192000" cy="6858000"/>
          </a:xfrm>
        </p:grpSpPr>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2" name="Picture 4" descr="Image result for hammersmith 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554715"/>
            <a:ext cx="4077722" cy="270294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09625" y="2566084"/>
            <a:ext cx="4411554" cy="778151"/>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bg1"/>
                </a:solidFill>
                <a:latin typeface="+mn-lt"/>
              </a:rPr>
              <a:t>Thames Basin</a:t>
            </a:r>
            <a:endParaRPr lang="en-US" b="1" dirty="0">
              <a:solidFill>
                <a:schemeClr val="bg1"/>
              </a:solidFill>
              <a:latin typeface="+mn-lt"/>
            </a:endParaRPr>
          </a:p>
        </p:txBody>
      </p:sp>
      <p:sp>
        <p:nvSpPr>
          <p:cNvPr id="11" name="Content Placeholder 3"/>
          <p:cNvSpPr txBox="1">
            <a:spLocks/>
          </p:cNvSpPr>
          <p:nvPr/>
        </p:nvSpPr>
        <p:spPr>
          <a:xfrm>
            <a:off x="5424075" y="1396009"/>
            <a:ext cx="4720049" cy="234014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28" dirty="0"/>
              <a:t>Water is in short supply!</a:t>
            </a:r>
            <a:endParaRPr lang="en-GB" dirty="0"/>
          </a:p>
          <a:p>
            <a:r>
              <a:rPr lang="en-GB" dirty="0"/>
              <a:t>Maintaining supply demand balance is a major challenge</a:t>
            </a:r>
          </a:p>
          <a:p>
            <a:r>
              <a:rPr lang="en-GB" dirty="0"/>
              <a:t>Cooperation among customers, water companies and policy makers is key</a:t>
            </a:r>
            <a:endParaRPr lang="en-US" dirty="0"/>
          </a:p>
        </p:txBody>
      </p:sp>
      <p:sp>
        <p:nvSpPr>
          <p:cNvPr id="12" name="TextBox 11"/>
          <p:cNvSpPr txBox="1"/>
          <p:nvPr/>
        </p:nvSpPr>
        <p:spPr>
          <a:xfrm>
            <a:off x="1248030" y="4086800"/>
            <a:ext cx="8763000" cy="1938992"/>
          </a:xfrm>
          <a:prstGeom prst="rect">
            <a:avLst/>
          </a:prstGeom>
          <a:noFill/>
        </p:spPr>
        <p:txBody>
          <a:bodyPr wrap="square" rtlCol="0">
            <a:spAutoFit/>
          </a:bodyPr>
          <a:lstStyle/>
          <a:p>
            <a:pPr algn="ctr"/>
            <a:r>
              <a:rPr lang="en-GB" sz="2400" dirty="0"/>
              <a:t>Short term solutions are only temporary</a:t>
            </a:r>
          </a:p>
          <a:p>
            <a:pPr algn="ctr"/>
            <a:endParaRPr lang="en-GB" sz="2400" dirty="0"/>
          </a:p>
          <a:p>
            <a:pPr algn="ctr"/>
            <a:r>
              <a:rPr lang="en-GB" sz="2400" b="1" u="sng" dirty="0"/>
              <a:t>Long term investments </a:t>
            </a:r>
            <a:r>
              <a:rPr lang="en-GB" sz="2400" dirty="0"/>
              <a:t>are necessary</a:t>
            </a:r>
          </a:p>
          <a:p>
            <a:pPr algn="ctr"/>
            <a:endParaRPr lang="en-US" sz="2400" dirty="0"/>
          </a:p>
          <a:p>
            <a:pPr algn="ctr"/>
            <a:endParaRPr lang="en-US" sz="2400" dirty="0"/>
          </a:p>
        </p:txBody>
      </p:sp>
    </p:spTree>
    <p:extLst>
      <p:ext uri="{BB962C8B-B14F-4D97-AF65-F5344CB8AC3E}">
        <p14:creationId xmlns:p14="http://schemas.microsoft.com/office/powerpoint/2010/main" val="3007258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6928" y="1030144"/>
            <a:ext cx="6768282" cy="4626754"/>
          </a:xfrm>
          <a:prstGeom prst="rect">
            <a:avLst/>
          </a:prstGeom>
        </p:spPr>
      </p:pic>
      <p:sp>
        <p:nvSpPr>
          <p:cNvPr id="2" name="Title 1"/>
          <p:cNvSpPr>
            <a:spLocks noGrp="1"/>
          </p:cNvSpPr>
          <p:nvPr>
            <p:ph type="title"/>
          </p:nvPr>
        </p:nvSpPr>
        <p:spPr>
          <a:xfrm>
            <a:off x="3890223" y="4506850"/>
            <a:ext cx="4411554" cy="778151"/>
          </a:xfrm>
        </p:spPr>
        <p:txBody>
          <a:bodyPr>
            <a:normAutofit fontScale="90000"/>
          </a:bodyPr>
          <a:lstStyle/>
          <a:p>
            <a:r>
              <a:rPr lang="en-GB" b="1" dirty="0">
                <a:solidFill>
                  <a:schemeClr val="bg1"/>
                </a:solidFill>
                <a:latin typeface="+mn-lt"/>
              </a:rPr>
              <a:t>Colorado River</a:t>
            </a:r>
            <a:endParaRPr lang="en-US" b="1" dirty="0">
              <a:solidFill>
                <a:schemeClr val="bg1"/>
              </a:solidFill>
              <a:latin typeface="+mn-lt"/>
            </a:endParaRPr>
          </a:p>
        </p:txBody>
      </p:sp>
      <p:sp>
        <p:nvSpPr>
          <p:cNvPr id="5" name="TextBox 4"/>
          <p:cNvSpPr txBox="1"/>
          <p:nvPr/>
        </p:nvSpPr>
        <p:spPr>
          <a:xfrm>
            <a:off x="2646928" y="5719896"/>
            <a:ext cx="9295380" cy="245901"/>
          </a:xfrm>
          <a:prstGeom prst="rect">
            <a:avLst/>
          </a:prstGeom>
          <a:noFill/>
        </p:spPr>
        <p:txBody>
          <a:bodyPr wrap="square" rtlCol="0">
            <a:spAutoFit/>
          </a:bodyPr>
          <a:lstStyle/>
          <a:p>
            <a:r>
              <a:rPr lang="en-GB" sz="998" dirty="0"/>
              <a:t>"Colorado Recreational River, Utah" (CC BY 2.0) by </a:t>
            </a:r>
            <a:r>
              <a:rPr lang="en-GB" sz="998" dirty="0" err="1"/>
              <a:t>mypubliclands</a:t>
            </a:r>
            <a:endParaRPr lang="en-US" sz="998" dirty="0"/>
          </a:p>
        </p:txBody>
      </p:sp>
      <p:grpSp>
        <p:nvGrpSpPr>
          <p:cNvPr id="7" name="Group 6"/>
          <p:cNvGrpSpPr/>
          <p:nvPr/>
        </p:nvGrpSpPr>
        <p:grpSpPr>
          <a:xfrm>
            <a:off x="0" y="0"/>
            <a:ext cx="12192000" cy="6858000"/>
            <a:chOff x="0" y="0"/>
            <a:chExt cx="12192000" cy="6858000"/>
          </a:xfrm>
        </p:grpSpPr>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181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0" y="0"/>
            <a:ext cx="12192000" cy="6858000"/>
            <a:chOff x="0" y="0"/>
            <a:chExt cx="12192000" cy="6858000"/>
          </a:xfrm>
        </p:grpSpPr>
        <p:sp>
          <p:nvSpPr>
            <p:cNvPr id="55" name="Frame 5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4" name="Picture 2" descr="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71750" y="232708"/>
            <a:ext cx="4371069" cy="5033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84817" y="1344743"/>
            <a:ext cx="4632644" cy="4168513"/>
          </a:xfrm>
          <a:prstGeom prst="rect">
            <a:avLst/>
          </a:prstGeom>
          <a:noFill/>
        </p:spPr>
        <p:txBody>
          <a:bodyPr wrap="square" rtlCol="0">
            <a:spAutoFit/>
          </a:bodyPr>
          <a:lstStyle/>
          <a:p>
            <a:r>
              <a:rPr lang="en-GB" sz="2540" b="1" u="sng" dirty="0"/>
              <a:t>Colorado River Basin</a:t>
            </a:r>
          </a:p>
          <a:p>
            <a:pPr marL="222347" indent="-222347">
              <a:buFont typeface="Arial" panose="020B0604020202020204" pitchFamily="34" charset="0"/>
              <a:buChar char="•"/>
            </a:pPr>
            <a:endParaRPr lang="en-GB" sz="2177" dirty="0"/>
          </a:p>
          <a:p>
            <a:pPr marL="222347" indent="-222347">
              <a:buFont typeface="Arial" panose="020B0604020202020204" pitchFamily="34" charset="0"/>
              <a:buChar char="•"/>
            </a:pPr>
            <a:r>
              <a:rPr lang="en-GB" sz="2177" dirty="0"/>
              <a:t>Alpine to Desert to Sea</a:t>
            </a:r>
          </a:p>
          <a:p>
            <a:pPr marL="222347" indent="-222347">
              <a:buFont typeface="Arial" panose="020B0604020202020204" pitchFamily="34" charset="0"/>
              <a:buChar char="•"/>
            </a:pPr>
            <a:r>
              <a:rPr lang="en-GB" sz="2177" dirty="0"/>
              <a:t>2 countries</a:t>
            </a:r>
          </a:p>
          <a:p>
            <a:pPr marL="222347" indent="-222347">
              <a:buFont typeface="Arial" panose="020B0604020202020204" pitchFamily="34" charset="0"/>
              <a:buChar char="•"/>
            </a:pPr>
            <a:r>
              <a:rPr lang="en-GB" sz="2177" dirty="0"/>
              <a:t>7 USA States</a:t>
            </a:r>
          </a:p>
          <a:p>
            <a:pPr marL="222347" indent="-222347">
              <a:buFont typeface="Arial" panose="020B0604020202020204" pitchFamily="34" charset="0"/>
              <a:buChar char="•"/>
            </a:pPr>
            <a:r>
              <a:rPr lang="en-GB" sz="2177" dirty="0"/>
              <a:t>2 Mexico States</a:t>
            </a:r>
          </a:p>
          <a:p>
            <a:pPr marL="222347" indent="-222347">
              <a:buFont typeface="Arial" panose="020B0604020202020204" pitchFamily="34" charset="0"/>
              <a:buChar char="•"/>
            </a:pPr>
            <a:r>
              <a:rPr lang="en-GB" sz="2177" dirty="0"/>
              <a:t>40 million people</a:t>
            </a:r>
          </a:p>
          <a:p>
            <a:pPr marL="222347" indent="-222347">
              <a:buFont typeface="Arial" panose="020B0604020202020204" pitchFamily="34" charset="0"/>
              <a:buChar char="•"/>
            </a:pPr>
            <a:r>
              <a:rPr lang="en-GB" sz="2177" dirty="0"/>
              <a:t>22 recognized tribes</a:t>
            </a:r>
          </a:p>
          <a:p>
            <a:pPr marL="222347" indent="-222347">
              <a:buFont typeface="Arial" panose="020B0604020202020204" pitchFamily="34" charset="0"/>
              <a:buChar char="•"/>
            </a:pPr>
            <a:r>
              <a:rPr lang="en-GB" sz="2177" dirty="0"/>
              <a:t>7 wildlife refuges</a:t>
            </a:r>
          </a:p>
          <a:p>
            <a:pPr marL="222347" indent="-222347">
              <a:buFont typeface="Arial" panose="020B0604020202020204" pitchFamily="34" charset="0"/>
              <a:buChar char="•"/>
            </a:pPr>
            <a:r>
              <a:rPr lang="en-GB" sz="2177" dirty="0"/>
              <a:t>11 national parks</a:t>
            </a:r>
          </a:p>
          <a:p>
            <a:pPr marL="222347" indent="-222347">
              <a:buFont typeface="Arial" panose="020B0604020202020204" pitchFamily="34" charset="0"/>
              <a:buChar char="•"/>
            </a:pPr>
            <a:r>
              <a:rPr lang="en-GB" sz="2177" dirty="0"/>
              <a:t>5.5 million acres (2.2 m ha) </a:t>
            </a:r>
          </a:p>
          <a:p>
            <a:pPr marL="222347" indent="-222347">
              <a:buFont typeface="Arial" panose="020B0604020202020204" pitchFamily="34" charset="0"/>
              <a:buChar char="•"/>
            </a:pPr>
            <a:r>
              <a:rPr lang="en-GB" sz="2177" dirty="0"/>
              <a:t>4,200 MW electrical capacity</a:t>
            </a:r>
          </a:p>
        </p:txBody>
      </p:sp>
      <p:grpSp>
        <p:nvGrpSpPr>
          <p:cNvPr id="14" name="Group 13"/>
          <p:cNvGrpSpPr/>
          <p:nvPr/>
        </p:nvGrpSpPr>
        <p:grpSpPr>
          <a:xfrm>
            <a:off x="2280543" y="245294"/>
            <a:ext cx="4353484" cy="4540731"/>
            <a:chOff x="3549316" y="180474"/>
            <a:chExt cx="5594684" cy="5835315"/>
          </a:xfrm>
        </p:grpSpPr>
        <p:sp>
          <p:nvSpPr>
            <p:cNvPr id="7" name="Freeform 6"/>
            <p:cNvSpPr/>
            <p:nvPr/>
          </p:nvSpPr>
          <p:spPr>
            <a:xfrm>
              <a:off x="6629400" y="180474"/>
              <a:ext cx="2466474" cy="1443789"/>
            </a:xfrm>
            <a:custGeom>
              <a:avLst/>
              <a:gdLst>
                <a:gd name="connsiteX0" fmla="*/ 60158 w 2466474"/>
                <a:gd name="connsiteY0" fmla="*/ 0 h 1443789"/>
                <a:gd name="connsiteX1" fmla="*/ 0 w 2466474"/>
                <a:gd name="connsiteY1" fmla="*/ 1407694 h 1443789"/>
                <a:gd name="connsiteX2" fmla="*/ 1588168 w 2466474"/>
                <a:gd name="connsiteY2" fmla="*/ 1443789 h 1443789"/>
                <a:gd name="connsiteX3" fmla="*/ 2466474 w 2466474"/>
                <a:gd name="connsiteY3" fmla="*/ 1431758 h 1443789"/>
                <a:gd name="connsiteX4" fmla="*/ 2418347 w 2466474"/>
                <a:gd name="connsiteY4" fmla="*/ 12031 h 1443789"/>
                <a:gd name="connsiteX5" fmla="*/ 60158 w 2466474"/>
                <a:gd name="connsiteY5" fmla="*/ 0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474" h="1443789">
                  <a:moveTo>
                    <a:pt x="60158" y="0"/>
                  </a:moveTo>
                  <a:lnTo>
                    <a:pt x="0" y="1407694"/>
                  </a:lnTo>
                  <a:lnTo>
                    <a:pt x="1588168" y="1443789"/>
                  </a:lnTo>
                  <a:lnTo>
                    <a:pt x="2466474" y="1431758"/>
                  </a:lnTo>
                  <a:lnTo>
                    <a:pt x="2418347" y="12031"/>
                  </a:lnTo>
                  <a:lnTo>
                    <a:pt x="60158" y="0"/>
                  </a:lnTo>
                  <a:close/>
                </a:path>
              </a:pathLst>
            </a:custGeom>
            <a:solidFill>
              <a:schemeClr val="accent1">
                <a:alpha val="20000"/>
              </a:schemeClr>
            </a:solidFill>
            <a:ln>
              <a:solidFill>
                <a:schemeClr val="accent1">
                  <a:shade val="5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8" name="Freeform 7"/>
            <p:cNvSpPr/>
            <p:nvPr/>
          </p:nvSpPr>
          <p:spPr>
            <a:xfrm>
              <a:off x="5462337" y="1130968"/>
              <a:ext cx="1864895" cy="2286000"/>
            </a:xfrm>
            <a:custGeom>
              <a:avLst/>
              <a:gdLst>
                <a:gd name="connsiteX0" fmla="*/ 156410 w 1864895"/>
                <a:gd name="connsiteY0" fmla="*/ 0 h 2286000"/>
                <a:gd name="connsiteX1" fmla="*/ 1179095 w 1864895"/>
                <a:gd name="connsiteY1" fmla="*/ 36095 h 2286000"/>
                <a:gd name="connsiteX2" fmla="*/ 1179095 w 1864895"/>
                <a:gd name="connsiteY2" fmla="*/ 469232 h 2286000"/>
                <a:gd name="connsiteX3" fmla="*/ 1864895 w 1864895"/>
                <a:gd name="connsiteY3" fmla="*/ 493295 h 2286000"/>
                <a:gd name="connsiteX4" fmla="*/ 1840831 w 1864895"/>
                <a:gd name="connsiteY4" fmla="*/ 2286000 h 2286000"/>
                <a:gd name="connsiteX5" fmla="*/ 0 w 1864895"/>
                <a:gd name="connsiteY5" fmla="*/ 2237874 h 2286000"/>
                <a:gd name="connsiteX6" fmla="*/ 156410 w 1864895"/>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4895" h="2286000">
                  <a:moveTo>
                    <a:pt x="156410" y="0"/>
                  </a:moveTo>
                  <a:lnTo>
                    <a:pt x="1179095" y="36095"/>
                  </a:lnTo>
                  <a:lnTo>
                    <a:pt x="1179095" y="469232"/>
                  </a:lnTo>
                  <a:lnTo>
                    <a:pt x="1864895" y="493295"/>
                  </a:lnTo>
                  <a:lnTo>
                    <a:pt x="1840831" y="2286000"/>
                  </a:lnTo>
                  <a:lnTo>
                    <a:pt x="0" y="2237874"/>
                  </a:lnTo>
                  <a:lnTo>
                    <a:pt x="156410" y="0"/>
                  </a:lnTo>
                  <a:close/>
                </a:path>
              </a:pathLst>
            </a:custGeom>
            <a:solidFill>
              <a:schemeClr val="accent2">
                <a:lumMod val="75000"/>
                <a:alpha val="20000"/>
              </a:schemeClr>
            </a:solidFill>
            <a:ln>
              <a:solidFill>
                <a:schemeClr val="accent1">
                  <a:shade val="5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9" name="Freeform 8"/>
            <p:cNvSpPr/>
            <p:nvPr/>
          </p:nvSpPr>
          <p:spPr>
            <a:xfrm>
              <a:off x="7327232" y="1600200"/>
              <a:ext cx="1804736" cy="1816768"/>
            </a:xfrm>
            <a:custGeom>
              <a:avLst/>
              <a:gdLst>
                <a:gd name="connsiteX0" fmla="*/ 0 w 1804736"/>
                <a:gd name="connsiteY0" fmla="*/ 0 h 1816768"/>
                <a:gd name="connsiteX1" fmla="*/ 1780673 w 1804736"/>
                <a:gd name="connsiteY1" fmla="*/ 0 h 1816768"/>
                <a:gd name="connsiteX2" fmla="*/ 1804736 w 1804736"/>
                <a:gd name="connsiteY2" fmla="*/ 1816768 h 1816768"/>
                <a:gd name="connsiteX3" fmla="*/ 0 w 1804736"/>
                <a:gd name="connsiteY3" fmla="*/ 1816768 h 1816768"/>
                <a:gd name="connsiteX4" fmla="*/ 0 w 1804736"/>
                <a:gd name="connsiteY4" fmla="*/ 0 h 181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736" h="1816768">
                  <a:moveTo>
                    <a:pt x="0" y="0"/>
                  </a:moveTo>
                  <a:lnTo>
                    <a:pt x="1780673" y="0"/>
                  </a:lnTo>
                  <a:lnTo>
                    <a:pt x="1804736" y="1816768"/>
                  </a:lnTo>
                  <a:lnTo>
                    <a:pt x="0" y="1816768"/>
                  </a:lnTo>
                  <a:lnTo>
                    <a:pt x="0" y="0"/>
                  </a:lnTo>
                  <a:close/>
                </a:path>
              </a:pathLst>
            </a:custGeom>
            <a:solidFill>
              <a:srgbClr val="00B050">
                <a:alpha val="20000"/>
              </a:srgbClr>
            </a:solidFill>
            <a:ln>
              <a:solidFill>
                <a:schemeClr val="accent1">
                  <a:shade val="5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10" name="Freeform 9"/>
            <p:cNvSpPr/>
            <p:nvPr/>
          </p:nvSpPr>
          <p:spPr>
            <a:xfrm>
              <a:off x="5077326" y="3380874"/>
              <a:ext cx="2225842" cy="2610852"/>
            </a:xfrm>
            <a:custGeom>
              <a:avLst/>
              <a:gdLst>
                <a:gd name="connsiteX0" fmla="*/ 2225842 w 2225842"/>
                <a:gd name="connsiteY0" fmla="*/ 24063 h 2610852"/>
                <a:gd name="connsiteX1" fmla="*/ 2177716 w 2225842"/>
                <a:gd name="connsiteY1" fmla="*/ 2598821 h 2610852"/>
                <a:gd name="connsiteX2" fmla="*/ 1443790 w 2225842"/>
                <a:gd name="connsiteY2" fmla="*/ 2610852 h 2610852"/>
                <a:gd name="connsiteX3" fmla="*/ 0 w 2225842"/>
                <a:gd name="connsiteY3" fmla="*/ 2033337 h 2610852"/>
                <a:gd name="connsiteX4" fmla="*/ 0 w 2225842"/>
                <a:gd name="connsiteY4" fmla="*/ 1913021 h 2610852"/>
                <a:gd name="connsiteX5" fmla="*/ 108285 w 2225842"/>
                <a:gd name="connsiteY5" fmla="*/ 1780673 h 2610852"/>
                <a:gd name="connsiteX6" fmla="*/ 96253 w 2225842"/>
                <a:gd name="connsiteY6" fmla="*/ 1744579 h 2610852"/>
                <a:gd name="connsiteX7" fmla="*/ 72190 w 2225842"/>
                <a:gd name="connsiteY7" fmla="*/ 1720515 h 2610852"/>
                <a:gd name="connsiteX8" fmla="*/ 84221 w 2225842"/>
                <a:gd name="connsiteY8" fmla="*/ 1564105 h 2610852"/>
                <a:gd name="connsiteX9" fmla="*/ 156411 w 2225842"/>
                <a:gd name="connsiteY9" fmla="*/ 1540042 h 2610852"/>
                <a:gd name="connsiteX10" fmla="*/ 156411 w 2225842"/>
                <a:gd name="connsiteY10" fmla="*/ 1407694 h 2610852"/>
                <a:gd name="connsiteX11" fmla="*/ 192506 w 2225842"/>
                <a:gd name="connsiteY11" fmla="*/ 1311442 h 2610852"/>
                <a:gd name="connsiteX12" fmla="*/ 228600 w 2225842"/>
                <a:gd name="connsiteY12" fmla="*/ 1287379 h 2610852"/>
                <a:gd name="connsiteX13" fmla="*/ 264695 w 2225842"/>
                <a:gd name="connsiteY13" fmla="*/ 1275347 h 2610852"/>
                <a:gd name="connsiteX14" fmla="*/ 252663 w 2225842"/>
                <a:gd name="connsiteY14" fmla="*/ 1167063 h 2610852"/>
                <a:gd name="connsiteX15" fmla="*/ 204537 w 2225842"/>
                <a:gd name="connsiteY15" fmla="*/ 1094873 h 2610852"/>
                <a:gd name="connsiteX16" fmla="*/ 192506 w 2225842"/>
                <a:gd name="connsiteY16" fmla="*/ 1058779 h 2610852"/>
                <a:gd name="connsiteX17" fmla="*/ 168442 w 2225842"/>
                <a:gd name="connsiteY17" fmla="*/ 1034715 h 2610852"/>
                <a:gd name="connsiteX18" fmla="*/ 144379 w 2225842"/>
                <a:gd name="connsiteY18" fmla="*/ 962526 h 2610852"/>
                <a:gd name="connsiteX19" fmla="*/ 132348 w 2225842"/>
                <a:gd name="connsiteY19" fmla="*/ 926431 h 2610852"/>
                <a:gd name="connsiteX20" fmla="*/ 120316 w 2225842"/>
                <a:gd name="connsiteY20" fmla="*/ 577515 h 2610852"/>
                <a:gd name="connsiteX21" fmla="*/ 108285 w 2225842"/>
                <a:gd name="connsiteY21" fmla="*/ 457200 h 2610852"/>
                <a:gd name="connsiteX22" fmla="*/ 168442 w 2225842"/>
                <a:gd name="connsiteY22" fmla="*/ 348915 h 2610852"/>
                <a:gd name="connsiteX23" fmla="*/ 240632 w 2225842"/>
                <a:gd name="connsiteY23" fmla="*/ 324852 h 2610852"/>
                <a:gd name="connsiteX24" fmla="*/ 276727 w 2225842"/>
                <a:gd name="connsiteY24" fmla="*/ 204537 h 2610852"/>
                <a:gd name="connsiteX25" fmla="*/ 288758 w 2225842"/>
                <a:gd name="connsiteY25" fmla="*/ 168442 h 2610852"/>
                <a:gd name="connsiteX26" fmla="*/ 360948 w 2225842"/>
                <a:gd name="connsiteY26" fmla="*/ 144379 h 2610852"/>
                <a:gd name="connsiteX27" fmla="*/ 397042 w 2225842"/>
                <a:gd name="connsiteY27" fmla="*/ 132347 h 2610852"/>
                <a:gd name="connsiteX28" fmla="*/ 421106 w 2225842"/>
                <a:gd name="connsiteY28" fmla="*/ 0 h 2610852"/>
                <a:gd name="connsiteX29" fmla="*/ 2225842 w 2225842"/>
                <a:gd name="connsiteY29" fmla="*/ 24063 h 26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25842" h="2610852">
                  <a:moveTo>
                    <a:pt x="2225842" y="24063"/>
                  </a:moveTo>
                  <a:lnTo>
                    <a:pt x="2177716" y="2598821"/>
                  </a:lnTo>
                  <a:lnTo>
                    <a:pt x="1443790" y="2610852"/>
                  </a:lnTo>
                  <a:lnTo>
                    <a:pt x="0" y="2033337"/>
                  </a:lnTo>
                  <a:lnTo>
                    <a:pt x="0" y="1913021"/>
                  </a:lnTo>
                  <a:cubicBezTo>
                    <a:pt x="125434" y="1825217"/>
                    <a:pt x="135036" y="1874300"/>
                    <a:pt x="108285" y="1780673"/>
                  </a:cubicBezTo>
                  <a:cubicBezTo>
                    <a:pt x="104801" y="1768479"/>
                    <a:pt x="102778" y="1755454"/>
                    <a:pt x="96253" y="1744579"/>
                  </a:cubicBezTo>
                  <a:cubicBezTo>
                    <a:pt x="90417" y="1734852"/>
                    <a:pt x="80211" y="1728536"/>
                    <a:pt x="72190" y="1720515"/>
                  </a:cubicBezTo>
                  <a:cubicBezTo>
                    <a:pt x="76200" y="1668378"/>
                    <a:pt x="62108" y="1611490"/>
                    <a:pt x="84221" y="1564105"/>
                  </a:cubicBezTo>
                  <a:cubicBezTo>
                    <a:pt x="94947" y="1541120"/>
                    <a:pt x="156411" y="1540042"/>
                    <a:pt x="156411" y="1540042"/>
                  </a:cubicBezTo>
                  <a:cubicBezTo>
                    <a:pt x="184002" y="1457263"/>
                    <a:pt x="156411" y="1557346"/>
                    <a:pt x="156411" y="1407694"/>
                  </a:cubicBezTo>
                  <a:cubicBezTo>
                    <a:pt x="156411" y="1373258"/>
                    <a:pt x="167611" y="1336337"/>
                    <a:pt x="192506" y="1311442"/>
                  </a:cubicBezTo>
                  <a:cubicBezTo>
                    <a:pt x="202731" y="1301217"/>
                    <a:pt x="215667" y="1293846"/>
                    <a:pt x="228600" y="1287379"/>
                  </a:cubicBezTo>
                  <a:cubicBezTo>
                    <a:pt x="239944" y="1281707"/>
                    <a:pt x="252663" y="1279358"/>
                    <a:pt x="264695" y="1275347"/>
                  </a:cubicBezTo>
                  <a:cubicBezTo>
                    <a:pt x="280069" y="1229225"/>
                    <a:pt x="290095" y="1223212"/>
                    <a:pt x="252663" y="1167063"/>
                  </a:cubicBezTo>
                  <a:lnTo>
                    <a:pt x="204537" y="1094873"/>
                  </a:lnTo>
                  <a:cubicBezTo>
                    <a:pt x="200527" y="1082842"/>
                    <a:pt x="199031" y="1069654"/>
                    <a:pt x="192506" y="1058779"/>
                  </a:cubicBezTo>
                  <a:cubicBezTo>
                    <a:pt x="186670" y="1049052"/>
                    <a:pt x="173515" y="1044861"/>
                    <a:pt x="168442" y="1034715"/>
                  </a:cubicBezTo>
                  <a:cubicBezTo>
                    <a:pt x="157098" y="1012028"/>
                    <a:pt x="152400" y="986589"/>
                    <a:pt x="144379" y="962526"/>
                  </a:cubicBezTo>
                  <a:lnTo>
                    <a:pt x="132348" y="926431"/>
                  </a:lnTo>
                  <a:cubicBezTo>
                    <a:pt x="128337" y="810126"/>
                    <a:pt x="126276" y="693737"/>
                    <a:pt x="120316" y="577515"/>
                  </a:cubicBezTo>
                  <a:cubicBezTo>
                    <a:pt x="118252" y="537263"/>
                    <a:pt x="108285" y="497505"/>
                    <a:pt x="108285" y="457200"/>
                  </a:cubicBezTo>
                  <a:cubicBezTo>
                    <a:pt x="108285" y="428949"/>
                    <a:pt x="161570" y="351206"/>
                    <a:pt x="168442" y="348915"/>
                  </a:cubicBezTo>
                  <a:lnTo>
                    <a:pt x="240632" y="324852"/>
                  </a:lnTo>
                  <a:cubicBezTo>
                    <a:pt x="262513" y="171680"/>
                    <a:pt x="232952" y="292085"/>
                    <a:pt x="276727" y="204537"/>
                  </a:cubicBezTo>
                  <a:cubicBezTo>
                    <a:pt x="282399" y="193194"/>
                    <a:pt x="278438" y="175814"/>
                    <a:pt x="288758" y="168442"/>
                  </a:cubicBezTo>
                  <a:cubicBezTo>
                    <a:pt x="309398" y="153699"/>
                    <a:pt x="336885" y="152400"/>
                    <a:pt x="360948" y="144379"/>
                  </a:cubicBezTo>
                  <a:lnTo>
                    <a:pt x="397042" y="132347"/>
                  </a:lnTo>
                  <a:cubicBezTo>
                    <a:pt x="427447" y="41134"/>
                    <a:pt x="421106" y="85523"/>
                    <a:pt x="421106" y="0"/>
                  </a:cubicBezTo>
                  <a:lnTo>
                    <a:pt x="2225842" y="24063"/>
                  </a:lnTo>
                  <a:close/>
                </a:path>
              </a:pathLst>
            </a:custGeom>
            <a:solidFill>
              <a:srgbClr val="FFFF00">
                <a:alpha val="20000"/>
              </a:srgbClr>
            </a:solidFill>
            <a:ln>
              <a:solidFill>
                <a:schemeClr val="accent1">
                  <a:shade val="5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11" name="Freeform 10"/>
            <p:cNvSpPr/>
            <p:nvPr/>
          </p:nvSpPr>
          <p:spPr>
            <a:xfrm>
              <a:off x="7255042" y="3404937"/>
              <a:ext cx="1888958" cy="2610852"/>
            </a:xfrm>
            <a:custGeom>
              <a:avLst/>
              <a:gdLst>
                <a:gd name="connsiteX0" fmla="*/ 60158 w 1888958"/>
                <a:gd name="connsiteY0" fmla="*/ 0 h 2610852"/>
                <a:gd name="connsiteX1" fmla="*/ 1888958 w 1888958"/>
                <a:gd name="connsiteY1" fmla="*/ 0 h 2610852"/>
                <a:gd name="connsiteX2" fmla="*/ 1876926 w 1888958"/>
                <a:gd name="connsiteY2" fmla="*/ 2261937 h 2610852"/>
                <a:gd name="connsiteX3" fmla="*/ 962526 w 1888958"/>
                <a:gd name="connsiteY3" fmla="*/ 2286000 h 2610852"/>
                <a:gd name="connsiteX4" fmla="*/ 950495 w 1888958"/>
                <a:gd name="connsiteY4" fmla="*/ 2394284 h 2610852"/>
                <a:gd name="connsiteX5" fmla="*/ 336884 w 1888958"/>
                <a:gd name="connsiteY5" fmla="*/ 2406316 h 2610852"/>
                <a:gd name="connsiteX6" fmla="*/ 324853 w 1888958"/>
                <a:gd name="connsiteY6" fmla="*/ 2610852 h 2610852"/>
                <a:gd name="connsiteX7" fmla="*/ 0 w 1888958"/>
                <a:gd name="connsiteY7" fmla="*/ 2586789 h 2610852"/>
                <a:gd name="connsiteX8" fmla="*/ 60158 w 1888958"/>
                <a:gd name="connsiteY8" fmla="*/ 0 h 26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958" h="2610852">
                  <a:moveTo>
                    <a:pt x="60158" y="0"/>
                  </a:moveTo>
                  <a:lnTo>
                    <a:pt x="1888958" y="0"/>
                  </a:lnTo>
                  <a:cubicBezTo>
                    <a:pt x="1884947" y="753979"/>
                    <a:pt x="1880937" y="1507958"/>
                    <a:pt x="1876926" y="2261937"/>
                  </a:cubicBezTo>
                  <a:lnTo>
                    <a:pt x="962526" y="2286000"/>
                  </a:lnTo>
                  <a:lnTo>
                    <a:pt x="950495" y="2394284"/>
                  </a:lnTo>
                  <a:lnTo>
                    <a:pt x="336884" y="2406316"/>
                  </a:lnTo>
                  <a:lnTo>
                    <a:pt x="324853" y="2610852"/>
                  </a:lnTo>
                  <a:lnTo>
                    <a:pt x="0" y="2586789"/>
                  </a:lnTo>
                  <a:lnTo>
                    <a:pt x="60158" y="0"/>
                  </a:lnTo>
                  <a:close/>
                </a:path>
              </a:pathLst>
            </a:custGeom>
            <a:solidFill>
              <a:schemeClr val="accent4">
                <a:lumMod val="60000"/>
                <a:lumOff val="40000"/>
                <a:alpha val="20000"/>
              </a:schemeClr>
            </a:solidFill>
            <a:ln>
              <a:solidFill>
                <a:schemeClr val="accent1">
                  <a:shade val="5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12" name="Freeform 11"/>
            <p:cNvSpPr/>
            <p:nvPr/>
          </p:nvSpPr>
          <p:spPr>
            <a:xfrm>
              <a:off x="3561347" y="926432"/>
              <a:ext cx="2057400" cy="3309490"/>
            </a:xfrm>
            <a:custGeom>
              <a:avLst/>
              <a:gdLst>
                <a:gd name="connsiteX0" fmla="*/ 2057400 w 2057400"/>
                <a:gd name="connsiteY0" fmla="*/ 168442 h 3309490"/>
                <a:gd name="connsiteX1" fmla="*/ 1925053 w 2057400"/>
                <a:gd name="connsiteY1" fmla="*/ 2454442 h 3309490"/>
                <a:gd name="connsiteX2" fmla="*/ 1925053 w 2057400"/>
                <a:gd name="connsiteY2" fmla="*/ 2454442 h 3309490"/>
                <a:gd name="connsiteX3" fmla="*/ 1913021 w 2057400"/>
                <a:gd name="connsiteY3" fmla="*/ 2562726 h 3309490"/>
                <a:gd name="connsiteX4" fmla="*/ 1852864 w 2057400"/>
                <a:gd name="connsiteY4" fmla="*/ 2622884 h 3309490"/>
                <a:gd name="connsiteX5" fmla="*/ 1804737 w 2057400"/>
                <a:gd name="connsiteY5" fmla="*/ 2683042 h 3309490"/>
                <a:gd name="connsiteX6" fmla="*/ 1768642 w 2057400"/>
                <a:gd name="connsiteY6" fmla="*/ 2707105 h 3309490"/>
                <a:gd name="connsiteX7" fmla="*/ 1720516 w 2057400"/>
                <a:gd name="connsiteY7" fmla="*/ 2779294 h 3309490"/>
                <a:gd name="connsiteX8" fmla="*/ 1708485 w 2057400"/>
                <a:gd name="connsiteY8" fmla="*/ 2815389 h 3309490"/>
                <a:gd name="connsiteX9" fmla="*/ 1684421 w 2057400"/>
                <a:gd name="connsiteY9" fmla="*/ 2839452 h 3309490"/>
                <a:gd name="connsiteX10" fmla="*/ 1660358 w 2057400"/>
                <a:gd name="connsiteY10" fmla="*/ 2875547 h 3309490"/>
                <a:gd name="connsiteX11" fmla="*/ 1648327 w 2057400"/>
                <a:gd name="connsiteY11" fmla="*/ 2935705 h 3309490"/>
                <a:gd name="connsiteX12" fmla="*/ 1636295 w 2057400"/>
                <a:gd name="connsiteY12" fmla="*/ 3308684 h 3309490"/>
                <a:gd name="connsiteX13" fmla="*/ 1636295 w 2057400"/>
                <a:gd name="connsiteY13" fmla="*/ 3296652 h 3309490"/>
                <a:gd name="connsiteX14" fmla="*/ 0 w 2057400"/>
                <a:gd name="connsiteY14" fmla="*/ 1503947 h 3309490"/>
                <a:gd name="connsiteX15" fmla="*/ 0 w 2057400"/>
                <a:gd name="connsiteY15" fmla="*/ 0 h 3309490"/>
                <a:gd name="connsiteX16" fmla="*/ 2057400 w 2057400"/>
                <a:gd name="connsiteY16" fmla="*/ 168442 h 330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7400" h="3309490">
                  <a:moveTo>
                    <a:pt x="2057400" y="168442"/>
                  </a:moveTo>
                  <a:lnTo>
                    <a:pt x="1925053" y="2454442"/>
                  </a:lnTo>
                  <a:lnTo>
                    <a:pt x="1925053" y="2454442"/>
                  </a:lnTo>
                  <a:cubicBezTo>
                    <a:pt x="1921042" y="2490537"/>
                    <a:pt x="1921829" y="2527494"/>
                    <a:pt x="1913021" y="2562726"/>
                  </a:cubicBezTo>
                  <a:cubicBezTo>
                    <a:pt x="1903997" y="2598821"/>
                    <a:pt x="1877930" y="2602831"/>
                    <a:pt x="1852864" y="2622884"/>
                  </a:cubicBezTo>
                  <a:cubicBezTo>
                    <a:pt x="1793324" y="2670515"/>
                    <a:pt x="1867280" y="2620499"/>
                    <a:pt x="1804737" y="2683042"/>
                  </a:cubicBezTo>
                  <a:cubicBezTo>
                    <a:pt x="1794512" y="2693267"/>
                    <a:pt x="1780674" y="2699084"/>
                    <a:pt x="1768642" y="2707105"/>
                  </a:cubicBezTo>
                  <a:cubicBezTo>
                    <a:pt x="1740035" y="2792930"/>
                    <a:pt x="1780599" y="2689169"/>
                    <a:pt x="1720516" y="2779294"/>
                  </a:cubicBezTo>
                  <a:cubicBezTo>
                    <a:pt x="1713481" y="2789846"/>
                    <a:pt x="1715010" y="2804514"/>
                    <a:pt x="1708485" y="2815389"/>
                  </a:cubicBezTo>
                  <a:cubicBezTo>
                    <a:pt x="1702649" y="2825116"/>
                    <a:pt x="1691507" y="2830594"/>
                    <a:pt x="1684421" y="2839452"/>
                  </a:cubicBezTo>
                  <a:cubicBezTo>
                    <a:pt x="1675388" y="2850743"/>
                    <a:pt x="1668379" y="2863515"/>
                    <a:pt x="1660358" y="2875547"/>
                  </a:cubicBezTo>
                  <a:cubicBezTo>
                    <a:pt x="1656348" y="2895600"/>
                    <a:pt x="1649461" y="2915287"/>
                    <a:pt x="1648327" y="2935705"/>
                  </a:cubicBezTo>
                  <a:cubicBezTo>
                    <a:pt x="1641427" y="3059904"/>
                    <a:pt x="1640439" y="3184362"/>
                    <a:pt x="1636295" y="3308684"/>
                  </a:cubicBezTo>
                  <a:cubicBezTo>
                    <a:pt x="1636161" y="3312692"/>
                    <a:pt x="1636295" y="3300663"/>
                    <a:pt x="1636295" y="3296652"/>
                  </a:cubicBezTo>
                  <a:lnTo>
                    <a:pt x="0" y="1503947"/>
                  </a:lnTo>
                  <a:lnTo>
                    <a:pt x="0" y="0"/>
                  </a:lnTo>
                  <a:lnTo>
                    <a:pt x="2057400" y="168442"/>
                  </a:lnTo>
                  <a:close/>
                </a:path>
              </a:pathLst>
            </a:custGeom>
            <a:solidFill>
              <a:schemeClr val="accent1">
                <a:alpha val="20000"/>
              </a:schemeClr>
            </a:solidFill>
            <a:ln>
              <a:solidFill>
                <a:schemeClr val="accent1">
                  <a:shade val="5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13" name="Freeform 12"/>
            <p:cNvSpPr/>
            <p:nvPr/>
          </p:nvSpPr>
          <p:spPr>
            <a:xfrm>
              <a:off x="3549316" y="2418347"/>
              <a:ext cx="1816768" cy="2863516"/>
            </a:xfrm>
            <a:custGeom>
              <a:avLst/>
              <a:gdLst>
                <a:gd name="connsiteX0" fmla="*/ 0 w 1816768"/>
                <a:gd name="connsiteY0" fmla="*/ 0 h 2863516"/>
                <a:gd name="connsiteX1" fmla="*/ 1648326 w 1816768"/>
                <a:gd name="connsiteY1" fmla="*/ 1780674 h 2863516"/>
                <a:gd name="connsiteX2" fmla="*/ 1660358 w 1816768"/>
                <a:gd name="connsiteY2" fmla="*/ 1888958 h 2863516"/>
                <a:gd name="connsiteX3" fmla="*/ 1684421 w 1816768"/>
                <a:gd name="connsiteY3" fmla="*/ 1925053 h 2863516"/>
                <a:gd name="connsiteX4" fmla="*/ 1744579 w 1816768"/>
                <a:gd name="connsiteY4" fmla="*/ 2057400 h 2863516"/>
                <a:gd name="connsiteX5" fmla="*/ 1768642 w 1816768"/>
                <a:gd name="connsiteY5" fmla="*/ 2081464 h 2863516"/>
                <a:gd name="connsiteX6" fmla="*/ 1816768 w 1816768"/>
                <a:gd name="connsiteY6" fmla="*/ 2153653 h 2863516"/>
                <a:gd name="connsiteX7" fmla="*/ 1804737 w 1816768"/>
                <a:gd name="connsiteY7" fmla="*/ 2201779 h 2863516"/>
                <a:gd name="connsiteX8" fmla="*/ 1720516 w 1816768"/>
                <a:gd name="connsiteY8" fmla="*/ 2237874 h 2863516"/>
                <a:gd name="connsiteX9" fmla="*/ 1684421 w 1816768"/>
                <a:gd name="connsiteY9" fmla="*/ 2249906 h 2863516"/>
                <a:gd name="connsiteX10" fmla="*/ 1696452 w 1816768"/>
                <a:gd name="connsiteY10" fmla="*/ 2394285 h 2863516"/>
                <a:gd name="connsiteX11" fmla="*/ 1684421 w 1816768"/>
                <a:gd name="connsiteY11" fmla="*/ 2466474 h 2863516"/>
                <a:gd name="connsiteX12" fmla="*/ 1612231 w 1816768"/>
                <a:gd name="connsiteY12" fmla="*/ 2490537 h 2863516"/>
                <a:gd name="connsiteX13" fmla="*/ 1612231 w 1816768"/>
                <a:gd name="connsiteY13" fmla="*/ 2646948 h 2863516"/>
                <a:gd name="connsiteX14" fmla="*/ 1636295 w 1816768"/>
                <a:gd name="connsiteY14" fmla="*/ 2719137 h 2863516"/>
                <a:gd name="connsiteX15" fmla="*/ 1624263 w 1816768"/>
                <a:gd name="connsiteY15" fmla="*/ 2791327 h 2863516"/>
                <a:gd name="connsiteX16" fmla="*/ 1588168 w 1816768"/>
                <a:gd name="connsiteY16" fmla="*/ 2803358 h 2863516"/>
                <a:gd name="connsiteX17" fmla="*/ 1552073 w 1816768"/>
                <a:gd name="connsiteY17" fmla="*/ 2827421 h 2863516"/>
                <a:gd name="connsiteX18" fmla="*/ 1503947 w 1816768"/>
                <a:gd name="connsiteY18" fmla="*/ 2839453 h 2863516"/>
                <a:gd name="connsiteX19" fmla="*/ 589547 w 1816768"/>
                <a:gd name="connsiteY19" fmla="*/ 2863516 h 2863516"/>
                <a:gd name="connsiteX20" fmla="*/ 553452 w 1816768"/>
                <a:gd name="connsiteY20" fmla="*/ 2767264 h 2863516"/>
                <a:gd name="connsiteX21" fmla="*/ 541421 w 1816768"/>
                <a:gd name="connsiteY21" fmla="*/ 2490537 h 2863516"/>
                <a:gd name="connsiteX22" fmla="*/ 517358 w 1816768"/>
                <a:gd name="connsiteY22" fmla="*/ 2454442 h 2863516"/>
                <a:gd name="connsiteX23" fmla="*/ 481263 w 1816768"/>
                <a:gd name="connsiteY23" fmla="*/ 2442411 h 2863516"/>
                <a:gd name="connsiteX24" fmla="*/ 445168 w 1816768"/>
                <a:gd name="connsiteY24" fmla="*/ 2418348 h 2863516"/>
                <a:gd name="connsiteX25" fmla="*/ 372979 w 1816768"/>
                <a:gd name="connsiteY25" fmla="*/ 2358190 h 2863516"/>
                <a:gd name="connsiteX26" fmla="*/ 324852 w 1816768"/>
                <a:gd name="connsiteY26" fmla="*/ 2298032 h 2863516"/>
                <a:gd name="connsiteX27" fmla="*/ 288758 w 1816768"/>
                <a:gd name="connsiteY27" fmla="*/ 2273969 h 2863516"/>
                <a:gd name="connsiteX28" fmla="*/ 180473 w 1816768"/>
                <a:gd name="connsiteY28" fmla="*/ 2261937 h 2863516"/>
                <a:gd name="connsiteX29" fmla="*/ 168442 w 1816768"/>
                <a:gd name="connsiteY29" fmla="*/ 2213811 h 2863516"/>
                <a:gd name="connsiteX30" fmla="*/ 156410 w 1816768"/>
                <a:gd name="connsiteY30" fmla="*/ 2153653 h 2863516"/>
                <a:gd name="connsiteX31" fmla="*/ 108284 w 1816768"/>
                <a:gd name="connsiteY31" fmla="*/ 2141621 h 2863516"/>
                <a:gd name="connsiteX32" fmla="*/ 24063 w 1816768"/>
                <a:gd name="connsiteY32" fmla="*/ 2117558 h 2863516"/>
                <a:gd name="connsiteX33" fmla="*/ 0 w 1816768"/>
                <a:gd name="connsiteY33" fmla="*/ 2117558 h 2863516"/>
                <a:gd name="connsiteX34" fmla="*/ 0 w 1816768"/>
                <a:gd name="connsiteY34" fmla="*/ 0 h 286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6768" h="2863516">
                  <a:moveTo>
                    <a:pt x="0" y="0"/>
                  </a:moveTo>
                  <a:lnTo>
                    <a:pt x="1648326" y="1780674"/>
                  </a:lnTo>
                  <a:cubicBezTo>
                    <a:pt x="1652337" y="1816769"/>
                    <a:pt x="1651550" y="1853726"/>
                    <a:pt x="1660358" y="1888958"/>
                  </a:cubicBezTo>
                  <a:cubicBezTo>
                    <a:pt x="1663865" y="1902986"/>
                    <a:pt x="1679344" y="1911513"/>
                    <a:pt x="1684421" y="1925053"/>
                  </a:cubicBezTo>
                  <a:cubicBezTo>
                    <a:pt x="1714295" y="2004719"/>
                    <a:pt x="1667895" y="1980713"/>
                    <a:pt x="1744579" y="2057400"/>
                  </a:cubicBezTo>
                  <a:cubicBezTo>
                    <a:pt x="1752600" y="2065421"/>
                    <a:pt x="1761836" y="2072389"/>
                    <a:pt x="1768642" y="2081464"/>
                  </a:cubicBezTo>
                  <a:cubicBezTo>
                    <a:pt x="1785994" y="2104600"/>
                    <a:pt x="1816768" y="2153653"/>
                    <a:pt x="1816768" y="2153653"/>
                  </a:cubicBezTo>
                  <a:cubicBezTo>
                    <a:pt x="1812758" y="2169695"/>
                    <a:pt x="1813909" y="2188020"/>
                    <a:pt x="1804737" y="2201779"/>
                  </a:cubicBezTo>
                  <a:cubicBezTo>
                    <a:pt x="1787499" y="2227636"/>
                    <a:pt x="1745374" y="2230772"/>
                    <a:pt x="1720516" y="2237874"/>
                  </a:cubicBezTo>
                  <a:cubicBezTo>
                    <a:pt x="1708321" y="2241358"/>
                    <a:pt x="1696453" y="2245895"/>
                    <a:pt x="1684421" y="2249906"/>
                  </a:cubicBezTo>
                  <a:cubicBezTo>
                    <a:pt x="1688431" y="2298032"/>
                    <a:pt x="1696452" y="2345992"/>
                    <a:pt x="1696452" y="2394285"/>
                  </a:cubicBezTo>
                  <a:cubicBezTo>
                    <a:pt x="1696452" y="2418680"/>
                    <a:pt x="1700485" y="2448115"/>
                    <a:pt x="1684421" y="2466474"/>
                  </a:cubicBezTo>
                  <a:cubicBezTo>
                    <a:pt x="1667718" y="2485563"/>
                    <a:pt x="1612231" y="2490537"/>
                    <a:pt x="1612231" y="2490537"/>
                  </a:cubicBezTo>
                  <a:cubicBezTo>
                    <a:pt x="1589798" y="2557841"/>
                    <a:pt x="1591493" y="2536348"/>
                    <a:pt x="1612231" y="2646948"/>
                  </a:cubicBezTo>
                  <a:cubicBezTo>
                    <a:pt x="1616905" y="2671878"/>
                    <a:pt x="1636295" y="2719137"/>
                    <a:pt x="1636295" y="2719137"/>
                  </a:cubicBezTo>
                  <a:cubicBezTo>
                    <a:pt x="1632284" y="2743200"/>
                    <a:pt x="1636367" y="2770146"/>
                    <a:pt x="1624263" y="2791327"/>
                  </a:cubicBezTo>
                  <a:cubicBezTo>
                    <a:pt x="1617971" y="2802338"/>
                    <a:pt x="1599512" y="2797686"/>
                    <a:pt x="1588168" y="2803358"/>
                  </a:cubicBezTo>
                  <a:cubicBezTo>
                    <a:pt x="1575234" y="2809825"/>
                    <a:pt x="1565007" y="2820954"/>
                    <a:pt x="1552073" y="2827421"/>
                  </a:cubicBezTo>
                  <a:cubicBezTo>
                    <a:pt x="1525473" y="2840721"/>
                    <a:pt x="1524456" y="2839453"/>
                    <a:pt x="1503947" y="2839453"/>
                  </a:cubicBezTo>
                  <a:lnTo>
                    <a:pt x="589547" y="2863516"/>
                  </a:lnTo>
                  <a:cubicBezTo>
                    <a:pt x="577515" y="2831432"/>
                    <a:pt x="557837" y="2801248"/>
                    <a:pt x="553452" y="2767264"/>
                  </a:cubicBezTo>
                  <a:cubicBezTo>
                    <a:pt x="541637" y="2675694"/>
                    <a:pt x="552004" y="2582258"/>
                    <a:pt x="541421" y="2490537"/>
                  </a:cubicBezTo>
                  <a:cubicBezTo>
                    <a:pt x="539764" y="2476172"/>
                    <a:pt x="528650" y="2463475"/>
                    <a:pt x="517358" y="2454442"/>
                  </a:cubicBezTo>
                  <a:cubicBezTo>
                    <a:pt x="507455" y="2446519"/>
                    <a:pt x="493295" y="2446421"/>
                    <a:pt x="481263" y="2442411"/>
                  </a:cubicBezTo>
                  <a:cubicBezTo>
                    <a:pt x="469231" y="2434390"/>
                    <a:pt x="456277" y="2427605"/>
                    <a:pt x="445168" y="2418348"/>
                  </a:cubicBezTo>
                  <a:cubicBezTo>
                    <a:pt x="352523" y="2341145"/>
                    <a:pt x="462598" y="2417937"/>
                    <a:pt x="372979" y="2358190"/>
                  </a:cubicBezTo>
                  <a:cubicBezTo>
                    <a:pt x="355110" y="2331385"/>
                    <a:pt x="349346" y="2317627"/>
                    <a:pt x="324852" y="2298032"/>
                  </a:cubicBezTo>
                  <a:cubicBezTo>
                    <a:pt x="313561" y="2288999"/>
                    <a:pt x="302786" y="2277476"/>
                    <a:pt x="288758" y="2273969"/>
                  </a:cubicBezTo>
                  <a:cubicBezTo>
                    <a:pt x="253525" y="2265161"/>
                    <a:pt x="216568" y="2265948"/>
                    <a:pt x="180473" y="2261937"/>
                  </a:cubicBezTo>
                  <a:cubicBezTo>
                    <a:pt x="176463" y="2245895"/>
                    <a:pt x="172029" y="2229953"/>
                    <a:pt x="168442" y="2213811"/>
                  </a:cubicBezTo>
                  <a:cubicBezTo>
                    <a:pt x="164006" y="2193848"/>
                    <a:pt x="169502" y="2169363"/>
                    <a:pt x="156410" y="2153653"/>
                  </a:cubicBezTo>
                  <a:cubicBezTo>
                    <a:pt x="145824" y="2140950"/>
                    <a:pt x="124184" y="2146164"/>
                    <a:pt x="108284" y="2141621"/>
                  </a:cubicBezTo>
                  <a:cubicBezTo>
                    <a:pt x="68242" y="2130180"/>
                    <a:pt x="69186" y="2125079"/>
                    <a:pt x="24063" y="2117558"/>
                  </a:cubicBezTo>
                  <a:cubicBezTo>
                    <a:pt x="16151" y="2116239"/>
                    <a:pt x="8021" y="2117558"/>
                    <a:pt x="0" y="2117558"/>
                  </a:cubicBezTo>
                  <a:lnTo>
                    <a:pt x="0" y="0"/>
                  </a:lnTo>
                  <a:close/>
                </a:path>
              </a:pathLst>
            </a:custGeom>
            <a:solidFill>
              <a:schemeClr val="accent4">
                <a:lumMod val="60000"/>
                <a:lumOff val="40000"/>
                <a:alpha val="20000"/>
              </a:schemeClr>
            </a:solidFill>
            <a:ln>
              <a:solidFill>
                <a:schemeClr val="accent1">
                  <a:shade val="5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grpSp>
      <p:grpSp>
        <p:nvGrpSpPr>
          <p:cNvPr id="18" name="Group 17"/>
          <p:cNvGrpSpPr/>
          <p:nvPr/>
        </p:nvGrpSpPr>
        <p:grpSpPr>
          <a:xfrm>
            <a:off x="1158402" y="624613"/>
            <a:ext cx="5794343" cy="3447998"/>
            <a:chOff x="2095948" y="676078"/>
            <a:chExt cx="7446338" cy="4431039"/>
          </a:xfrm>
        </p:grpSpPr>
        <p:sp>
          <p:nvSpPr>
            <p:cNvPr id="5" name="TextBox 4"/>
            <p:cNvSpPr txBox="1"/>
            <p:nvPr/>
          </p:nvSpPr>
          <p:spPr>
            <a:xfrm>
              <a:off x="7079751" y="2659526"/>
              <a:ext cx="2357957" cy="580433"/>
            </a:xfrm>
            <a:prstGeom prst="rect">
              <a:avLst/>
            </a:prstGeom>
            <a:noFill/>
          </p:spPr>
          <p:txBody>
            <a:bodyPr wrap="square" rtlCol="0">
              <a:spAutoFit/>
            </a:bodyPr>
            <a:lstStyle/>
            <a:p>
              <a:pPr algn="ctr"/>
              <a:r>
                <a:rPr lang="en-GB" sz="2335" dirty="0">
                  <a:latin typeface="Algerian" panose="04020705040A02060702" pitchFamily="82" charset="0"/>
                </a:rPr>
                <a:t>Colorado</a:t>
              </a:r>
              <a:endParaRPr lang="en-US" sz="2335" dirty="0">
                <a:latin typeface="Algerian" panose="04020705040A02060702" pitchFamily="82" charset="0"/>
              </a:endParaRPr>
            </a:p>
          </p:txBody>
        </p:sp>
        <p:sp>
          <p:nvSpPr>
            <p:cNvPr id="19" name="TextBox 18"/>
            <p:cNvSpPr txBox="1"/>
            <p:nvPr/>
          </p:nvSpPr>
          <p:spPr>
            <a:xfrm>
              <a:off x="7184329" y="3974677"/>
              <a:ext cx="2357957" cy="1042208"/>
            </a:xfrm>
            <a:prstGeom prst="rect">
              <a:avLst/>
            </a:prstGeom>
            <a:noFill/>
          </p:spPr>
          <p:txBody>
            <a:bodyPr wrap="square" rtlCol="0">
              <a:spAutoFit/>
            </a:bodyPr>
            <a:lstStyle/>
            <a:p>
              <a:pPr algn="ctr"/>
              <a:r>
                <a:rPr lang="en-GB" sz="2335" dirty="0">
                  <a:latin typeface="Algerian" panose="04020705040A02060702" pitchFamily="82" charset="0"/>
                </a:rPr>
                <a:t>New Mexico</a:t>
              </a:r>
              <a:endParaRPr lang="en-US" sz="2335" dirty="0">
                <a:latin typeface="Algerian" panose="04020705040A02060702" pitchFamily="82" charset="0"/>
              </a:endParaRPr>
            </a:p>
          </p:txBody>
        </p:sp>
        <p:sp>
          <p:nvSpPr>
            <p:cNvPr id="20" name="TextBox 19"/>
            <p:cNvSpPr txBox="1"/>
            <p:nvPr/>
          </p:nvSpPr>
          <p:spPr>
            <a:xfrm>
              <a:off x="7056823" y="676078"/>
              <a:ext cx="2357957" cy="580433"/>
            </a:xfrm>
            <a:prstGeom prst="rect">
              <a:avLst/>
            </a:prstGeom>
            <a:noFill/>
          </p:spPr>
          <p:txBody>
            <a:bodyPr wrap="square" rtlCol="0">
              <a:spAutoFit/>
            </a:bodyPr>
            <a:lstStyle/>
            <a:p>
              <a:pPr algn="ctr"/>
              <a:r>
                <a:rPr lang="en-GB" sz="2335" dirty="0">
                  <a:latin typeface="Algerian" panose="04020705040A02060702" pitchFamily="82" charset="0"/>
                </a:rPr>
                <a:t>Wyoming</a:t>
              </a:r>
              <a:endParaRPr lang="en-US" sz="2335" dirty="0">
                <a:latin typeface="Algerian" panose="04020705040A02060702" pitchFamily="82" charset="0"/>
              </a:endParaRPr>
            </a:p>
          </p:txBody>
        </p:sp>
        <p:sp>
          <p:nvSpPr>
            <p:cNvPr id="21" name="TextBox 20"/>
            <p:cNvSpPr txBox="1"/>
            <p:nvPr/>
          </p:nvSpPr>
          <p:spPr>
            <a:xfrm>
              <a:off x="5745380" y="2066208"/>
              <a:ext cx="1383029" cy="580433"/>
            </a:xfrm>
            <a:prstGeom prst="rect">
              <a:avLst/>
            </a:prstGeom>
            <a:noFill/>
          </p:spPr>
          <p:txBody>
            <a:bodyPr wrap="square" rtlCol="0">
              <a:spAutoFit/>
            </a:bodyPr>
            <a:lstStyle/>
            <a:p>
              <a:pPr algn="ctr"/>
              <a:r>
                <a:rPr lang="en-GB" sz="2335" dirty="0">
                  <a:latin typeface="Algerian" panose="04020705040A02060702" pitchFamily="82" charset="0"/>
                </a:rPr>
                <a:t>Utah</a:t>
              </a:r>
              <a:endParaRPr lang="en-US" sz="2335" dirty="0">
                <a:latin typeface="Algerian" panose="04020705040A02060702" pitchFamily="82" charset="0"/>
              </a:endParaRPr>
            </a:p>
          </p:txBody>
        </p:sp>
        <p:sp>
          <p:nvSpPr>
            <p:cNvPr id="22" name="TextBox 21"/>
            <p:cNvSpPr txBox="1"/>
            <p:nvPr/>
          </p:nvSpPr>
          <p:spPr>
            <a:xfrm>
              <a:off x="3419157" y="1805206"/>
              <a:ext cx="2357957" cy="580433"/>
            </a:xfrm>
            <a:prstGeom prst="rect">
              <a:avLst/>
            </a:prstGeom>
            <a:noFill/>
          </p:spPr>
          <p:txBody>
            <a:bodyPr wrap="square" rtlCol="0">
              <a:spAutoFit/>
            </a:bodyPr>
            <a:lstStyle/>
            <a:p>
              <a:pPr algn="ctr"/>
              <a:r>
                <a:rPr lang="en-GB" sz="2335" dirty="0">
                  <a:latin typeface="Algerian" panose="04020705040A02060702" pitchFamily="82" charset="0"/>
                </a:rPr>
                <a:t>Nevada</a:t>
              </a:r>
              <a:endParaRPr lang="en-US" sz="2335" dirty="0">
                <a:latin typeface="Algerian" panose="04020705040A02060702" pitchFamily="82" charset="0"/>
              </a:endParaRPr>
            </a:p>
          </p:txBody>
        </p:sp>
        <p:sp>
          <p:nvSpPr>
            <p:cNvPr id="23" name="TextBox 22"/>
            <p:cNvSpPr txBox="1"/>
            <p:nvPr/>
          </p:nvSpPr>
          <p:spPr>
            <a:xfrm>
              <a:off x="5158872" y="4501899"/>
              <a:ext cx="2357957" cy="580433"/>
            </a:xfrm>
            <a:prstGeom prst="rect">
              <a:avLst/>
            </a:prstGeom>
            <a:noFill/>
          </p:spPr>
          <p:txBody>
            <a:bodyPr wrap="square" rtlCol="0">
              <a:spAutoFit/>
            </a:bodyPr>
            <a:lstStyle/>
            <a:p>
              <a:pPr algn="ctr"/>
              <a:r>
                <a:rPr lang="en-GB" sz="2335" dirty="0">
                  <a:latin typeface="Algerian" panose="04020705040A02060702" pitchFamily="82" charset="0"/>
                </a:rPr>
                <a:t>Arizona</a:t>
              </a:r>
              <a:endParaRPr lang="en-US" sz="2335" dirty="0">
                <a:latin typeface="Algerian" panose="04020705040A02060702" pitchFamily="82" charset="0"/>
              </a:endParaRPr>
            </a:p>
          </p:txBody>
        </p:sp>
        <p:sp>
          <p:nvSpPr>
            <p:cNvPr id="24" name="TextBox 23"/>
            <p:cNvSpPr txBox="1"/>
            <p:nvPr/>
          </p:nvSpPr>
          <p:spPr>
            <a:xfrm>
              <a:off x="2095948" y="4526684"/>
              <a:ext cx="2738233" cy="580433"/>
            </a:xfrm>
            <a:prstGeom prst="rect">
              <a:avLst/>
            </a:prstGeom>
            <a:noFill/>
          </p:spPr>
          <p:txBody>
            <a:bodyPr wrap="square" rtlCol="0">
              <a:spAutoFit/>
            </a:bodyPr>
            <a:lstStyle/>
            <a:p>
              <a:pPr algn="ctr"/>
              <a:r>
                <a:rPr lang="en-GB" sz="2335" dirty="0">
                  <a:latin typeface="Algerian" panose="04020705040A02060702" pitchFamily="82" charset="0"/>
                </a:rPr>
                <a:t>California</a:t>
              </a:r>
              <a:endParaRPr lang="en-US" sz="2335" dirty="0">
                <a:latin typeface="Algerian" panose="04020705040A02060702" pitchFamily="82" charset="0"/>
              </a:endParaRPr>
            </a:p>
          </p:txBody>
        </p:sp>
      </p:grpSp>
      <p:grpSp>
        <p:nvGrpSpPr>
          <p:cNvPr id="25" name="Group 24"/>
          <p:cNvGrpSpPr/>
          <p:nvPr/>
        </p:nvGrpSpPr>
        <p:grpSpPr>
          <a:xfrm>
            <a:off x="1550564" y="4672963"/>
            <a:ext cx="3541615" cy="810991"/>
            <a:chOff x="2599917" y="5878629"/>
            <a:chExt cx="4551346" cy="1042208"/>
          </a:xfrm>
        </p:grpSpPr>
        <p:sp>
          <p:nvSpPr>
            <p:cNvPr id="26" name="TextBox 25"/>
            <p:cNvSpPr txBox="1"/>
            <p:nvPr/>
          </p:nvSpPr>
          <p:spPr>
            <a:xfrm>
              <a:off x="2599917" y="5878629"/>
              <a:ext cx="2505982" cy="1042208"/>
            </a:xfrm>
            <a:prstGeom prst="rect">
              <a:avLst/>
            </a:prstGeom>
            <a:noFill/>
          </p:spPr>
          <p:txBody>
            <a:bodyPr wrap="square" rtlCol="0">
              <a:spAutoFit/>
            </a:bodyPr>
            <a:lstStyle/>
            <a:p>
              <a:pPr algn="ctr"/>
              <a:r>
                <a:rPr lang="en-GB" sz="2335" dirty="0">
                  <a:latin typeface="Algerian" panose="04020705040A02060702" pitchFamily="82" charset="0"/>
                </a:rPr>
                <a:t>Baja California</a:t>
              </a:r>
              <a:endParaRPr lang="en-US" sz="2335" dirty="0">
                <a:latin typeface="Algerian" panose="04020705040A02060702" pitchFamily="82" charset="0"/>
              </a:endParaRPr>
            </a:p>
          </p:txBody>
        </p:sp>
        <p:sp>
          <p:nvSpPr>
            <p:cNvPr id="27" name="TextBox 26"/>
            <p:cNvSpPr txBox="1"/>
            <p:nvPr/>
          </p:nvSpPr>
          <p:spPr>
            <a:xfrm>
              <a:off x="5198378" y="6065085"/>
              <a:ext cx="1952885" cy="580433"/>
            </a:xfrm>
            <a:prstGeom prst="rect">
              <a:avLst/>
            </a:prstGeom>
            <a:noFill/>
          </p:spPr>
          <p:txBody>
            <a:bodyPr wrap="square" rtlCol="0">
              <a:spAutoFit/>
            </a:bodyPr>
            <a:lstStyle/>
            <a:p>
              <a:pPr algn="ctr"/>
              <a:r>
                <a:rPr lang="en-GB" sz="2335" dirty="0">
                  <a:latin typeface="Algerian" panose="04020705040A02060702" pitchFamily="82" charset="0"/>
                </a:rPr>
                <a:t>Sonora</a:t>
              </a:r>
              <a:endParaRPr lang="en-US" sz="2335" dirty="0">
                <a:latin typeface="Algerian" panose="04020705040A02060702" pitchFamily="82" charset="0"/>
              </a:endParaRPr>
            </a:p>
          </p:txBody>
        </p:sp>
      </p:grpSp>
      <p:sp>
        <p:nvSpPr>
          <p:cNvPr id="30" name="Freeform 29"/>
          <p:cNvSpPr/>
          <p:nvPr/>
        </p:nvSpPr>
        <p:spPr>
          <a:xfrm>
            <a:off x="2776176" y="4199225"/>
            <a:ext cx="3744933" cy="1048581"/>
          </a:xfrm>
          <a:custGeom>
            <a:avLst/>
            <a:gdLst>
              <a:gd name="connsiteX0" fmla="*/ 0 w 4812631"/>
              <a:gd name="connsiteY0" fmla="*/ 24063 h 1347536"/>
              <a:gd name="connsiteX1" fmla="*/ 890337 w 4812631"/>
              <a:gd name="connsiteY1" fmla="*/ 0 h 1347536"/>
              <a:gd name="connsiteX2" fmla="*/ 890337 w 4812631"/>
              <a:gd name="connsiteY2" fmla="*/ 108284 h 1347536"/>
              <a:gd name="connsiteX3" fmla="*/ 2273968 w 4812631"/>
              <a:gd name="connsiteY3" fmla="*/ 709863 h 1347536"/>
              <a:gd name="connsiteX4" fmla="*/ 3404937 w 4812631"/>
              <a:gd name="connsiteY4" fmla="*/ 745957 h 1347536"/>
              <a:gd name="connsiteX5" fmla="*/ 3416968 w 4812631"/>
              <a:gd name="connsiteY5" fmla="*/ 541421 h 1347536"/>
              <a:gd name="connsiteX6" fmla="*/ 4066674 w 4812631"/>
              <a:gd name="connsiteY6" fmla="*/ 529389 h 1347536"/>
              <a:gd name="connsiteX7" fmla="*/ 4138863 w 4812631"/>
              <a:gd name="connsiteY7" fmla="*/ 601579 h 1347536"/>
              <a:gd name="connsiteX8" fmla="*/ 4162926 w 4812631"/>
              <a:gd name="connsiteY8" fmla="*/ 673768 h 1347536"/>
              <a:gd name="connsiteX9" fmla="*/ 4199021 w 4812631"/>
              <a:gd name="connsiteY9" fmla="*/ 709863 h 1347536"/>
              <a:gd name="connsiteX10" fmla="*/ 4271210 w 4812631"/>
              <a:gd name="connsiteY10" fmla="*/ 733926 h 1347536"/>
              <a:gd name="connsiteX11" fmla="*/ 4295274 w 4812631"/>
              <a:gd name="connsiteY11" fmla="*/ 757989 h 1347536"/>
              <a:gd name="connsiteX12" fmla="*/ 4367463 w 4812631"/>
              <a:gd name="connsiteY12" fmla="*/ 806115 h 1347536"/>
              <a:gd name="connsiteX13" fmla="*/ 4379495 w 4812631"/>
              <a:gd name="connsiteY13" fmla="*/ 842210 h 1347536"/>
              <a:gd name="connsiteX14" fmla="*/ 4415589 w 4812631"/>
              <a:gd name="connsiteY14" fmla="*/ 866273 h 1347536"/>
              <a:gd name="connsiteX15" fmla="*/ 4463716 w 4812631"/>
              <a:gd name="connsiteY15" fmla="*/ 890336 h 1347536"/>
              <a:gd name="connsiteX16" fmla="*/ 4499810 w 4812631"/>
              <a:gd name="connsiteY16" fmla="*/ 902368 h 1347536"/>
              <a:gd name="connsiteX17" fmla="*/ 4535905 w 4812631"/>
              <a:gd name="connsiteY17" fmla="*/ 926431 h 1347536"/>
              <a:gd name="connsiteX18" fmla="*/ 4596063 w 4812631"/>
              <a:gd name="connsiteY18" fmla="*/ 986589 h 1347536"/>
              <a:gd name="connsiteX19" fmla="*/ 4632158 w 4812631"/>
              <a:gd name="connsiteY19" fmla="*/ 998621 h 1347536"/>
              <a:gd name="connsiteX20" fmla="*/ 4704347 w 4812631"/>
              <a:gd name="connsiteY20" fmla="*/ 1046747 h 1347536"/>
              <a:gd name="connsiteX21" fmla="*/ 4692316 w 4812631"/>
              <a:gd name="connsiteY21" fmla="*/ 1082842 h 1347536"/>
              <a:gd name="connsiteX22" fmla="*/ 4704347 w 4812631"/>
              <a:gd name="connsiteY22" fmla="*/ 1130968 h 1347536"/>
              <a:gd name="connsiteX23" fmla="*/ 4740442 w 4812631"/>
              <a:gd name="connsiteY23" fmla="*/ 1203157 h 1347536"/>
              <a:gd name="connsiteX24" fmla="*/ 4812631 w 4812631"/>
              <a:gd name="connsiteY24" fmla="*/ 1251284 h 1347536"/>
              <a:gd name="connsiteX25" fmla="*/ 4800600 w 4812631"/>
              <a:gd name="connsiteY25" fmla="*/ 1287379 h 1347536"/>
              <a:gd name="connsiteX26" fmla="*/ 4812631 w 4812631"/>
              <a:gd name="connsiteY26" fmla="*/ 1347536 h 1347536"/>
              <a:gd name="connsiteX27" fmla="*/ 4812631 w 4812631"/>
              <a:gd name="connsiteY27" fmla="*/ 1347536 h 134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12631" h="1347536">
                <a:moveTo>
                  <a:pt x="0" y="24063"/>
                </a:moveTo>
                <a:lnTo>
                  <a:pt x="890337" y="0"/>
                </a:lnTo>
                <a:lnTo>
                  <a:pt x="890337" y="108284"/>
                </a:lnTo>
                <a:lnTo>
                  <a:pt x="2273968" y="709863"/>
                </a:lnTo>
                <a:lnTo>
                  <a:pt x="3404937" y="745957"/>
                </a:lnTo>
                <a:lnTo>
                  <a:pt x="3416968" y="541421"/>
                </a:lnTo>
                <a:lnTo>
                  <a:pt x="4066674" y="529389"/>
                </a:lnTo>
                <a:cubicBezTo>
                  <a:pt x="4090737" y="553452"/>
                  <a:pt x="4119986" y="573264"/>
                  <a:pt x="4138863" y="601579"/>
                </a:cubicBezTo>
                <a:cubicBezTo>
                  <a:pt x="4152933" y="622684"/>
                  <a:pt x="4144990" y="655832"/>
                  <a:pt x="4162926" y="673768"/>
                </a:cubicBezTo>
                <a:cubicBezTo>
                  <a:pt x="4174958" y="685800"/>
                  <a:pt x="4184147" y="701600"/>
                  <a:pt x="4199021" y="709863"/>
                </a:cubicBezTo>
                <a:cubicBezTo>
                  <a:pt x="4221194" y="722181"/>
                  <a:pt x="4271210" y="733926"/>
                  <a:pt x="4271210" y="733926"/>
                </a:cubicBezTo>
                <a:cubicBezTo>
                  <a:pt x="4279231" y="741947"/>
                  <a:pt x="4286199" y="751183"/>
                  <a:pt x="4295274" y="757989"/>
                </a:cubicBezTo>
                <a:cubicBezTo>
                  <a:pt x="4318410" y="775341"/>
                  <a:pt x="4367463" y="806115"/>
                  <a:pt x="4367463" y="806115"/>
                </a:cubicBezTo>
                <a:cubicBezTo>
                  <a:pt x="4371474" y="818147"/>
                  <a:pt x="4371572" y="832307"/>
                  <a:pt x="4379495" y="842210"/>
                </a:cubicBezTo>
                <a:cubicBezTo>
                  <a:pt x="4388528" y="853501"/>
                  <a:pt x="4403034" y="859099"/>
                  <a:pt x="4415589" y="866273"/>
                </a:cubicBezTo>
                <a:cubicBezTo>
                  <a:pt x="4431162" y="875172"/>
                  <a:pt x="4447230" y="883271"/>
                  <a:pt x="4463716" y="890336"/>
                </a:cubicBezTo>
                <a:cubicBezTo>
                  <a:pt x="4475373" y="895332"/>
                  <a:pt x="4488467" y="896696"/>
                  <a:pt x="4499810" y="902368"/>
                </a:cubicBezTo>
                <a:cubicBezTo>
                  <a:pt x="4512744" y="908835"/>
                  <a:pt x="4523873" y="918410"/>
                  <a:pt x="4535905" y="926431"/>
                </a:cubicBezTo>
                <a:cubicBezTo>
                  <a:pt x="4559968" y="962527"/>
                  <a:pt x="4555957" y="966536"/>
                  <a:pt x="4596063" y="986589"/>
                </a:cubicBezTo>
                <a:cubicBezTo>
                  <a:pt x="4607407" y="992261"/>
                  <a:pt x="4621071" y="992462"/>
                  <a:pt x="4632158" y="998621"/>
                </a:cubicBezTo>
                <a:cubicBezTo>
                  <a:pt x="4657439" y="1012666"/>
                  <a:pt x="4704347" y="1046747"/>
                  <a:pt x="4704347" y="1046747"/>
                </a:cubicBezTo>
                <a:cubicBezTo>
                  <a:pt x="4700337" y="1058779"/>
                  <a:pt x="4692316" y="1070160"/>
                  <a:pt x="4692316" y="1082842"/>
                </a:cubicBezTo>
                <a:cubicBezTo>
                  <a:pt x="4692316" y="1099378"/>
                  <a:pt x="4699804" y="1115069"/>
                  <a:pt x="4704347" y="1130968"/>
                </a:cubicBezTo>
                <a:cubicBezTo>
                  <a:pt x="4711294" y="1155284"/>
                  <a:pt x="4720355" y="1185580"/>
                  <a:pt x="4740442" y="1203157"/>
                </a:cubicBezTo>
                <a:cubicBezTo>
                  <a:pt x="4762207" y="1222201"/>
                  <a:pt x="4812631" y="1251284"/>
                  <a:pt x="4812631" y="1251284"/>
                </a:cubicBezTo>
                <a:cubicBezTo>
                  <a:pt x="4808621" y="1263316"/>
                  <a:pt x="4800600" y="1274697"/>
                  <a:pt x="4800600" y="1287379"/>
                </a:cubicBezTo>
                <a:cubicBezTo>
                  <a:pt x="4800600" y="1307828"/>
                  <a:pt x="4812631" y="1347536"/>
                  <a:pt x="4812631" y="1347536"/>
                </a:cubicBezTo>
                <a:lnTo>
                  <a:pt x="4812631" y="1347536"/>
                </a:lnTo>
              </a:path>
            </a:pathLst>
          </a:cu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grpSp>
        <p:nvGrpSpPr>
          <p:cNvPr id="47" name="Group 46"/>
          <p:cNvGrpSpPr/>
          <p:nvPr/>
        </p:nvGrpSpPr>
        <p:grpSpPr>
          <a:xfrm>
            <a:off x="3333980" y="763656"/>
            <a:ext cx="2536784" cy="3797443"/>
            <a:chOff x="6977270" y="854765"/>
            <a:chExt cx="3260034" cy="4880113"/>
          </a:xfrm>
        </p:grpSpPr>
        <p:sp>
          <p:nvSpPr>
            <p:cNvPr id="28" name="Freeform 27"/>
            <p:cNvSpPr/>
            <p:nvPr/>
          </p:nvSpPr>
          <p:spPr>
            <a:xfrm>
              <a:off x="9024730" y="854765"/>
              <a:ext cx="427511" cy="2027583"/>
            </a:xfrm>
            <a:custGeom>
              <a:avLst/>
              <a:gdLst>
                <a:gd name="connsiteX0" fmla="*/ 129209 w 427511"/>
                <a:gd name="connsiteY0" fmla="*/ 0 h 2027583"/>
                <a:gd name="connsiteX1" fmla="*/ 109331 w 427511"/>
                <a:gd name="connsiteY1" fmla="*/ 49696 h 2027583"/>
                <a:gd name="connsiteX2" fmla="*/ 89453 w 427511"/>
                <a:gd name="connsiteY2" fmla="*/ 79513 h 2027583"/>
                <a:gd name="connsiteX3" fmla="*/ 59635 w 427511"/>
                <a:gd name="connsiteY3" fmla="*/ 168965 h 2027583"/>
                <a:gd name="connsiteX4" fmla="*/ 49696 w 427511"/>
                <a:gd name="connsiteY4" fmla="*/ 198783 h 2027583"/>
                <a:gd name="connsiteX5" fmla="*/ 29818 w 427511"/>
                <a:gd name="connsiteY5" fmla="*/ 228600 h 2027583"/>
                <a:gd name="connsiteX6" fmla="*/ 39757 w 427511"/>
                <a:gd name="connsiteY6" fmla="*/ 308113 h 2027583"/>
                <a:gd name="connsiteX7" fmla="*/ 59635 w 427511"/>
                <a:gd name="connsiteY7" fmla="*/ 327992 h 2027583"/>
                <a:gd name="connsiteX8" fmla="*/ 99392 w 427511"/>
                <a:gd name="connsiteY8" fmla="*/ 367748 h 2027583"/>
                <a:gd name="connsiteX9" fmla="*/ 129209 w 427511"/>
                <a:gd name="connsiteY9" fmla="*/ 387626 h 2027583"/>
                <a:gd name="connsiteX10" fmla="*/ 178905 w 427511"/>
                <a:gd name="connsiteY10" fmla="*/ 427383 h 2027583"/>
                <a:gd name="connsiteX11" fmla="*/ 208722 w 427511"/>
                <a:gd name="connsiteY11" fmla="*/ 437322 h 2027583"/>
                <a:gd name="connsiteX12" fmla="*/ 228600 w 427511"/>
                <a:gd name="connsiteY12" fmla="*/ 467139 h 2027583"/>
                <a:gd name="connsiteX13" fmla="*/ 248479 w 427511"/>
                <a:gd name="connsiteY13" fmla="*/ 526774 h 2027583"/>
                <a:gd name="connsiteX14" fmla="*/ 258418 w 427511"/>
                <a:gd name="connsiteY14" fmla="*/ 606287 h 2027583"/>
                <a:gd name="connsiteX15" fmla="*/ 268357 w 427511"/>
                <a:gd name="connsiteY15" fmla="*/ 815009 h 2027583"/>
                <a:gd name="connsiteX16" fmla="*/ 278296 w 427511"/>
                <a:gd name="connsiteY16" fmla="*/ 844826 h 2027583"/>
                <a:gd name="connsiteX17" fmla="*/ 367748 w 427511"/>
                <a:gd name="connsiteY17" fmla="*/ 874644 h 2027583"/>
                <a:gd name="connsiteX18" fmla="*/ 397566 w 427511"/>
                <a:gd name="connsiteY18" fmla="*/ 884583 h 2027583"/>
                <a:gd name="connsiteX19" fmla="*/ 417444 w 427511"/>
                <a:gd name="connsiteY19" fmla="*/ 914400 h 2027583"/>
                <a:gd name="connsiteX20" fmla="*/ 417444 w 427511"/>
                <a:gd name="connsiteY20" fmla="*/ 974035 h 2027583"/>
                <a:gd name="connsiteX21" fmla="*/ 387627 w 427511"/>
                <a:gd name="connsiteY21" fmla="*/ 993913 h 2027583"/>
                <a:gd name="connsiteX22" fmla="*/ 327992 w 427511"/>
                <a:gd name="connsiteY22" fmla="*/ 1013792 h 2027583"/>
                <a:gd name="connsiteX23" fmla="*/ 268357 w 427511"/>
                <a:gd name="connsiteY23" fmla="*/ 1093305 h 2027583"/>
                <a:gd name="connsiteX24" fmla="*/ 248479 w 427511"/>
                <a:gd name="connsiteY24" fmla="*/ 1123122 h 2027583"/>
                <a:gd name="connsiteX25" fmla="*/ 228600 w 427511"/>
                <a:gd name="connsiteY25" fmla="*/ 1143000 h 2027583"/>
                <a:gd name="connsiteX26" fmla="*/ 188844 w 427511"/>
                <a:gd name="connsiteY26" fmla="*/ 1202635 h 2027583"/>
                <a:gd name="connsiteX27" fmla="*/ 168966 w 427511"/>
                <a:gd name="connsiteY27" fmla="*/ 1232452 h 2027583"/>
                <a:gd name="connsiteX28" fmla="*/ 79513 w 427511"/>
                <a:gd name="connsiteY28" fmla="*/ 1272209 h 2027583"/>
                <a:gd name="connsiteX29" fmla="*/ 59635 w 427511"/>
                <a:gd name="connsiteY29" fmla="*/ 1331844 h 2027583"/>
                <a:gd name="connsiteX30" fmla="*/ 49696 w 427511"/>
                <a:gd name="connsiteY30" fmla="*/ 1361661 h 2027583"/>
                <a:gd name="connsiteX31" fmla="*/ 29818 w 427511"/>
                <a:gd name="connsiteY31" fmla="*/ 1520687 h 2027583"/>
                <a:gd name="connsiteX32" fmla="*/ 19879 w 427511"/>
                <a:gd name="connsiteY32" fmla="*/ 1550505 h 2027583"/>
                <a:gd name="connsiteX33" fmla="*/ 9940 w 427511"/>
                <a:gd name="connsiteY33" fmla="*/ 1590261 h 2027583"/>
                <a:gd name="connsiteX34" fmla="*/ 0 w 427511"/>
                <a:gd name="connsiteY34" fmla="*/ 1719470 h 2027583"/>
                <a:gd name="connsiteX35" fmla="*/ 9940 w 427511"/>
                <a:gd name="connsiteY35" fmla="*/ 1938131 h 2027583"/>
                <a:gd name="connsiteX36" fmla="*/ 19879 w 427511"/>
                <a:gd name="connsiteY36" fmla="*/ 1967948 h 2027583"/>
                <a:gd name="connsiteX37" fmla="*/ 39757 w 427511"/>
                <a:gd name="connsiteY37" fmla="*/ 1997765 h 2027583"/>
                <a:gd name="connsiteX38" fmla="*/ 69574 w 427511"/>
                <a:gd name="connsiteY38" fmla="*/ 2027583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7511" h="2027583">
                  <a:moveTo>
                    <a:pt x="129209" y="0"/>
                  </a:moveTo>
                  <a:cubicBezTo>
                    <a:pt x="122583" y="16565"/>
                    <a:pt x="117310" y="33738"/>
                    <a:pt x="109331" y="49696"/>
                  </a:cubicBezTo>
                  <a:cubicBezTo>
                    <a:pt x="103989" y="60380"/>
                    <a:pt x="94304" y="68597"/>
                    <a:pt x="89453" y="79513"/>
                  </a:cubicBezTo>
                  <a:cubicBezTo>
                    <a:pt x="89451" y="79518"/>
                    <a:pt x="64606" y="154053"/>
                    <a:pt x="59635" y="168965"/>
                  </a:cubicBezTo>
                  <a:cubicBezTo>
                    <a:pt x="56322" y="178904"/>
                    <a:pt x="55508" y="190066"/>
                    <a:pt x="49696" y="198783"/>
                  </a:cubicBezTo>
                  <a:lnTo>
                    <a:pt x="29818" y="228600"/>
                  </a:lnTo>
                  <a:cubicBezTo>
                    <a:pt x="33131" y="255104"/>
                    <a:pt x="32082" y="282529"/>
                    <a:pt x="39757" y="308113"/>
                  </a:cubicBezTo>
                  <a:cubicBezTo>
                    <a:pt x="42450" y="317089"/>
                    <a:pt x="54814" y="319957"/>
                    <a:pt x="59635" y="327992"/>
                  </a:cubicBezTo>
                  <a:cubicBezTo>
                    <a:pt x="86138" y="372165"/>
                    <a:pt x="46383" y="350079"/>
                    <a:pt x="99392" y="367748"/>
                  </a:cubicBezTo>
                  <a:cubicBezTo>
                    <a:pt x="109331" y="374374"/>
                    <a:pt x="119881" y="380164"/>
                    <a:pt x="129209" y="387626"/>
                  </a:cubicBezTo>
                  <a:cubicBezTo>
                    <a:pt x="160027" y="412281"/>
                    <a:pt x="138111" y="406986"/>
                    <a:pt x="178905" y="427383"/>
                  </a:cubicBezTo>
                  <a:cubicBezTo>
                    <a:pt x="188276" y="432068"/>
                    <a:pt x="198783" y="434009"/>
                    <a:pt x="208722" y="437322"/>
                  </a:cubicBezTo>
                  <a:cubicBezTo>
                    <a:pt x="215348" y="447261"/>
                    <a:pt x="223749" y="456223"/>
                    <a:pt x="228600" y="467139"/>
                  </a:cubicBezTo>
                  <a:cubicBezTo>
                    <a:pt x="237110" y="486287"/>
                    <a:pt x="248479" y="526774"/>
                    <a:pt x="248479" y="526774"/>
                  </a:cubicBezTo>
                  <a:cubicBezTo>
                    <a:pt x="251792" y="553278"/>
                    <a:pt x="256580" y="579640"/>
                    <a:pt x="258418" y="606287"/>
                  </a:cubicBezTo>
                  <a:cubicBezTo>
                    <a:pt x="263210" y="675775"/>
                    <a:pt x="262573" y="745597"/>
                    <a:pt x="268357" y="815009"/>
                  </a:cubicBezTo>
                  <a:cubicBezTo>
                    <a:pt x="269227" y="825449"/>
                    <a:pt x="269771" y="838737"/>
                    <a:pt x="278296" y="844826"/>
                  </a:cubicBezTo>
                  <a:cubicBezTo>
                    <a:pt x="278298" y="844827"/>
                    <a:pt x="352838" y="869674"/>
                    <a:pt x="367748" y="874644"/>
                  </a:cubicBezTo>
                  <a:lnTo>
                    <a:pt x="397566" y="884583"/>
                  </a:lnTo>
                  <a:cubicBezTo>
                    <a:pt x="404192" y="894522"/>
                    <a:pt x="412102" y="903716"/>
                    <a:pt x="417444" y="914400"/>
                  </a:cubicBezTo>
                  <a:cubicBezTo>
                    <a:pt x="427638" y="934788"/>
                    <a:pt x="433754" y="953647"/>
                    <a:pt x="417444" y="974035"/>
                  </a:cubicBezTo>
                  <a:cubicBezTo>
                    <a:pt x="409982" y="983363"/>
                    <a:pt x="398543" y="989062"/>
                    <a:pt x="387627" y="993913"/>
                  </a:cubicBezTo>
                  <a:cubicBezTo>
                    <a:pt x="368479" y="1002423"/>
                    <a:pt x="327992" y="1013792"/>
                    <a:pt x="327992" y="1013792"/>
                  </a:cubicBezTo>
                  <a:cubicBezTo>
                    <a:pt x="291219" y="1050563"/>
                    <a:pt x="313312" y="1025872"/>
                    <a:pt x="268357" y="1093305"/>
                  </a:cubicBezTo>
                  <a:cubicBezTo>
                    <a:pt x="261731" y="1103244"/>
                    <a:pt x="256926" y="1114676"/>
                    <a:pt x="248479" y="1123122"/>
                  </a:cubicBezTo>
                  <a:cubicBezTo>
                    <a:pt x="241853" y="1129748"/>
                    <a:pt x="234223" y="1135503"/>
                    <a:pt x="228600" y="1143000"/>
                  </a:cubicBezTo>
                  <a:cubicBezTo>
                    <a:pt x="214266" y="1162112"/>
                    <a:pt x="202096" y="1182757"/>
                    <a:pt x="188844" y="1202635"/>
                  </a:cubicBezTo>
                  <a:cubicBezTo>
                    <a:pt x="182218" y="1212574"/>
                    <a:pt x="180298" y="1228674"/>
                    <a:pt x="168966" y="1232452"/>
                  </a:cubicBezTo>
                  <a:cubicBezTo>
                    <a:pt x="97999" y="1256109"/>
                    <a:pt x="126766" y="1240708"/>
                    <a:pt x="79513" y="1272209"/>
                  </a:cubicBezTo>
                  <a:lnTo>
                    <a:pt x="59635" y="1331844"/>
                  </a:lnTo>
                  <a:lnTo>
                    <a:pt x="49696" y="1361661"/>
                  </a:lnTo>
                  <a:cubicBezTo>
                    <a:pt x="44697" y="1411655"/>
                    <a:pt x="41027" y="1470244"/>
                    <a:pt x="29818" y="1520687"/>
                  </a:cubicBezTo>
                  <a:cubicBezTo>
                    <a:pt x="27545" y="1530914"/>
                    <a:pt x="22757" y="1540431"/>
                    <a:pt x="19879" y="1550505"/>
                  </a:cubicBezTo>
                  <a:cubicBezTo>
                    <a:pt x="16126" y="1563639"/>
                    <a:pt x="13253" y="1577009"/>
                    <a:pt x="9940" y="1590261"/>
                  </a:cubicBezTo>
                  <a:cubicBezTo>
                    <a:pt x="6627" y="1633331"/>
                    <a:pt x="0" y="1676273"/>
                    <a:pt x="0" y="1719470"/>
                  </a:cubicBezTo>
                  <a:cubicBezTo>
                    <a:pt x="0" y="1792432"/>
                    <a:pt x="4121" y="1865401"/>
                    <a:pt x="9940" y="1938131"/>
                  </a:cubicBezTo>
                  <a:cubicBezTo>
                    <a:pt x="10775" y="1948574"/>
                    <a:pt x="15194" y="1958577"/>
                    <a:pt x="19879" y="1967948"/>
                  </a:cubicBezTo>
                  <a:cubicBezTo>
                    <a:pt x="25221" y="1978632"/>
                    <a:pt x="32295" y="1988437"/>
                    <a:pt x="39757" y="1997765"/>
                  </a:cubicBezTo>
                  <a:cubicBezTo>
                    <a:pt x="39762" y="1997771"/>
                    <a:pt x="64602" y="2022611"/>
                    <a:pt x="69574" y="202758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43" name="Freeform 42"/>
            <p:cNvSpPr/>
            <p:nvPr/>
          </p:nvSpPr>
          <p:spPr>
            <a:xfrm>
              <a:off x="9094125" y="2335696"/>
              <a:ext cx="1143179" cy="528090"/>
            </a:xfrm>
            <a:custGeom>
              <a:avLst/>
              <a:gdLst>
                <a:gd name="connsiteX0" fmla="*/ 1143179 w 1143179"/>
                <a:gd name="connsiteY0" fmla="*/ 0 h 528090"/>
                <a:gd name="connsiteX1" fmla="*/ 954336 w 1143179"/>
                <a:gd name="connsiteY1" fmla="*/ 9939 h 528090"/>
                <a:gd name="connsiteX2" fmla="*/ 785371 w 1143179"/>
                <a:gd name="connsiteY2" fmla="*/ 29817 h 528090"/>
                <a:gd name="connsiteX3" fmla="*/ 745614 w 1143179"/>
                <a:gd name="connsiteY3" fmla="*/ 69574 h 528090"/>
                <a:gd name="connsiteX4" fmla="*/ 695918 w 1143179"/>
                <a:gd name="connsiteY4" fmla="*/ 129208 h 528090"/>
                <a:gd name="connsiteX5" fmla="*/ 586588 w 1143179"/>
                <a:gd name="connsiteY5" fmla="*/ 119269 h 528090"/>
                <a:gd name="connsiteX6" fmla="*/ 546832 w 1143179"/>
                <a:gd name="connsiteY6" fmla="*/ 109330 h 528090"/>
                <a:gd name="connsiteX7" fmla="*/ 367927 w 1143179"/>
                <a:gd name="connsiteY7" fmla="*/ 119269 h 528090"/>
                <a:gd name="connsiteX8" fmla="*/ 318232 w 1143179"/>
                <a:gd name="connsiteY8" fmla="*/ 149087 h 528090"/>
                <a:gd name="connsiteX9" fmla="*/ 308292 w 1143179"/>
                <a:gd name="connsiteY9" fmla="*/ 178904 h 528090"/>
                <a:gd name="connsiteX10" fmla="*/ 268536 w 1143179"/>
                <a:gd name="connsiteY10" fmla="*/ 228600 h 528090"/>
                <a:gd name="connsiteX11" fmla="*/ 238718 w 1143179"/>
                <a:gd name="connsiteY11" fmla="*/ 238539 h 528090"/>
                <a:gd name="connsiteX12" fmla="*/ 208901 w 1143179"/>
                <a:gd name="connsiteY12" fmla="*/ 258417 h 528090"/>
                <a:gd name="connsiteX13" fmla="*/ 179084 w 1143179"/>
                <a:gd name="connsiteY13" fmla="*/ 268356 h 528090"/>
                <a:gd name="connsiteX14" fmla="*/ 159205 w 1143179"/>
                <a:gd name="connsiteY14" fmla="*/ 288234 h 528090"/>
                <a:gd name="connsiteX15" fmla="*/ 129388 w 1143179"/>
                <a:gd name="connsiteY15" fmla="*/ 347869 h 528090"/>
                <a:gd name="connsiteX16" fmla="*/ 79692 w 1143179"/>
                <a:gd name="connsiteY16" fmla="*/ 397565 h 528090"/>
                <a:gd name="connsiteX17" fmla="*/ 69753 w 1143179"/>
                <a:gd name="connsiteY17" fmla="*/ 427382 h 528090"/>
                <a:gd name="connsiteX18" fmla="*/ 49875 w 1143179"/>
                <a:gd name="connsiteY18" fmla="*/ 447261 h 528090"/>
                <a:gd name="connsiteX19" fmla="*/ 29997 w 1143179"/>
                <a:gd name="connsiteY19" fmla="*/ 477078 h 528090"/>
                <a:gd name="connsiteX20" fmla="*/ 20058 w 1143179"/>
                <a:gd name="connsiteY20" fmla="*/ 506895 h 528090"/>
                <a:gd name="connsiteX21" fmla="*/ 179 w 1143179"/>
                <a:gd name="connsiteY21" fmla="*/ 526774 h 528090"/>
                <a:gd name="connsiteX22" fmla="*/ 10118 w 1143179"/>
                <a:gd name="connsiteY22" fmla="*/ 526774 h 52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3179" h="528090">
                  <a:moveTo>
                    <a:pt x="1143179" y="0"/>
                  </a:moveTo>
                  <a:lnTo>
                    <a:pt x="954336" y="9939"/>
                  </a:lnTo>
                  <a:cubicBezTo>
                    <a:pt x="810674" y="18646"/>
                    <a:pt x="857965" y="5619"/>
                    <a:pt x="785371" y="29817"/>
                  </a:cubicBezTo>
                  <a:cubicBezTo>
                    <a:pt x="772119" y="43069"/>
                    <a:pt x="756010" y="53980"/>
                    <a:pt x="745614" y="69574"/>
                  </a:cubicBezTo>
                  <a:cubicBezTo>
                    <a:pt x="717939" y="111086"/>
                    <a:pt x="734183" y="90945"/>
                    <a:pt x="695918" y="129208"/>
                  </a:cubicBezTo>
                  <a:cubicBezTo>
                    <a:pt x="659475" y="125895"/>
                    <a:pt x="622861" y="124105"/>
                    <a:pt x="586588" y="119269"/>
                  </a:cubicBezTo>
                  <a:cubicBezTo>
                    <a:pt x="573048" y="117464"/>
                    <a:pt x="560492" y="109330"/>
                    <a:pt x="546832" y="109330"/>
                  </a:cubicBezTo>
                  <a:cubicBezTo>
                    <a:pt x="487105" y="109330"/>
                    <a:pt x="427562" y="115956"/>
                    <a:pt x="367927" y="119269"/>
                  </a:cubicBezTo>
                  <a:cubicBezTo>
                    <a:pt x="344472" y="127087"/>
                    <a:pt x="331876" y="126347"/>
                    <a:pt x="318232" y="149087"/>
                  </a:cubicBezTo>
                  <a:cubicBezTo>
                    <a:pt x="312842" y="158071"/>
                    <a:pt x="312977" y="169533"/>
                    <a:pt x="308292" y="178904"/>
                  </a:cubicBezTo>
                  <a:cubicBezTo>
                    <a:pt x="302489" y="190511"/>
                    <a:pt x="281741" y="220677"/>
                    <a:pt x="268536" y="228600"/>
                  </a:cubicBezTo>
                  <a:cubicBezTo>
                    <a:pt x="259552" y="233990"/>
                    <a:pt x="248657" y="235226"/>
                    <a:pt x="238718" y="238539"/>
                  </a:cubicBezTo>
                  <a:cubicBezTo>
                    <a:pt x="228779" y="245165"/>
                    <a:pt x="219585" y="253075"/>
                    <a:pt x="208901" y="258417"/>
                  </a:cubicBezTo>
                  <a:cubicBezTo>
                    <a:pt x="199530" y="263102"/>
                    <a:pt x="188068" y="262966"/>
                    <a:pt x="179084" y="268356"/>
                  </a:cubicBezTo>
                  <a:cubicBezTo>
                    <a:pt x="171049" y="273177"/>
                    <a:pt x="165831" y="281608"/>
                    <a:pt x="159205" y="288234"/>
                  </a:cubicBezTo>
                  <a:cubicBezTo>
                    <a:pt x="149822" y="316385"/>
                    <a:pt x="150138" y="324155"/>
                    <a:pt x="129388" y="347869"/>
                  </a:cubicBezTo>
                  <a:cubicBezTo>
                    <a:pt x="113961" y="365500"/>
                    <a:pt x="79692" y="397565"/>
                    <a:pt x="79692" y="397565"/>
                  </a:cubicBezTo>
                  <a:cubicBezTo>
                    <a:pt x="76379" y="407504"/>
                    <a:pt x="75143" y="418398"/>
                    <a:pt x="69753" y="427382"/>
                  </a:cubicBezTo>
                  <a:cubicBezTo>
                    <a:pt x="64932" y="435417"/>
                    <a:pt x="55729" y="439944"/>
                    <a:pt x="49875" y="447261"/>
                  </a:cubicBezTo>
                  <a:cubicBezTo>
                    <a:pt x="42413" y="456589"/>
                    <a:pt x="35339" y="466394"/>
                    <a:pt x="29997" y="477078"/>
                  </a:cubicBezTo>
                  <a:cubicBezTo>
                    <a:pt x="25312" y="486449"/>
                    <a:pt x="25448" y="497911"/>
                    <a:pt x="20058" y="506895"/>
                  </a:cubicBezTo>
                  <a:cubicBezTo>
                    <a:pt x="15237" y="514931"/>
                    <a:pt x="4370" y="518392"/>
                    <a:pt x="179" y="526774"/>
                  </a:cubicBezTo>
                  <a:cubicBezTo>
                    <a:pt x="-1303" y="529737"/>
                    <a:pt x="6805" y="526774"/>
                    <a:pt x="10118" y="52677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44" name="Freeform 43"/>
            <p:cNvSpPr/>
            <p:nvPr/>
          </p:nvSpPr>
          <p:spPr>
            <a:xfrm>
              <a:off x="8696739" y="3285147"/>
              <a:ext cx="1292087" cy="283001"/>
            </a:xfrm>
            <a:custGeom>
              <a:avLst/>
              <a:gdLst>
                <a:gd name="connsiteX0" fmla="*/ 1292087 w 1292087"/>
                <a:gd name="connsiteY0" fmla="*/ 173670 h 283001"/>
                <a:gd name="connsiteX1" fmla="*/ 1212574 w 1292087"/>
                <a:gd name="connsiteY1" fmla="*/ 213427 h 283001"/>
                <a:gd name="connsiteX2" fmla="*/ 1182757 w 1292087"/>
                <a:gd name="connsiteY2" fmla="*/ 263123 h 283001"/>
                <a:gd name="connsiteX3" fmla="*/ 1123122 w 1292087"/>
                <a:gd name="connsiteY3" fmla="*/ 283001 h 283001"/>
                <a:gd name="connsiteX4" fmla="*/ 874644 w 1292087"/>
                <a:gd name="connsiteY4" fmla="*/ 273062 h 283001"/>
                <a:gd name="connsiteX5" fmla="*/ 834887 w 1292087"/>
                <a:gd name="connsiteY5" fmla="*/ 263123 h 283001"/>
                <a:gd name="connsiteX6" fmla="*/ 775252 w 1292087"/>
                <a:gd name="connsiteY6" fmla="*/ 243244 h 283001"/>
                <a:gd name="connsiteX7" fmla="*/ 725557 w 1292087"/>
                <a:gd name="connsiteY7" fmla="*/ 193549 h 283001"/>
                <a:gd name="connsiteX8" fmla="*/ 675861 w 1292087"/>
                <a:gd name="connsiteY8" fmla="*/ 143853 h 283001"/>
                <a:gd name="connsiteX9" fmla="*/ 655983 w 1292087"/>
                <a:gd name="connsiteY9" fmla="*/ 84218 h 283001"/>
                <a:gd name="connsiteX10" fmla="*/ 646044 w 1292087"/>
                <a:gd name="connsiteY10" fmla="*/ 54401 h 283001"/>
                <a:gd name="connsiteX11" fmla="*/ 616226 w 1292087"/>
                <a:gd name="connsiteY11" fmla="*/ 44462 h 283001"/>
                <a:gd name="connsiteX12" fmla="*/ 447261 w 1292087"/>
                <a:gd name="connsiteY12" fmla="*/ 34523 h 283001"/>
                <a:gd name="connsiteX13" fmla="*/ 337931 w 1292087"/>
                <a:gd name="connsiteY13" fmla="*/ 24583 h 283001"/>
                <a:gd name="connsiteX14" fmla="*/ 79513 w 1292087"/>
                <a:gd name="connsiteY14" fmla="*/ 14644 h 283001"/>
                <a:gd name="connsiteX15" fmla="*/ 9939 w 1292087"/>
                <a:gd name="connsiteY15" fmla="*/ 44462 h 283001"/>
                <a:gd name="connsiteX16" fmla="*/ 0 w 1292087"/>
                <a:gd name="connsiteY16" fmla="*/ 64340 h 28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087" h="283001">
                  <a:moveTo>
                    <a:pt x="1292087" y="173670"/>
                  </a:moveTo>
                  <a:cubicBezTo>
                    <a:pt x="1277081" y="179673"/>
                    <a:pt x="1226585" y="195913"/>
                    <a:pt x="1212574" y="213427"/>
                  </a:cubicBezTo>
                  <a:cubicBezTo>
                    <a:pt x="1189905" y="241763"/>
                    <a:pt x="1218779" y="245112"/>
                    <a:pt x="1182757" y="263123"/>
                  </a:cubicBezTo>
                  <a:cubicBezTo>
                    <a:pt x="1164016" y="272494"/>
                    <a:pt x="1123122" y="283001"/>
                    <a:pt x="1123122" y="283001"/>
                  </a:cubicBezTo>
                  <a:cubicBezTo>
                    <a:pt x="1040296" y="279688"/>
                    <a:pt x="957340" y="278765"/>
                    <a:pt x="874644" y="273062"/>
                  </a:cubicBezTo>
                  <a:cubicBezTo>
                    <a:pt x="861016" y="272122"/>
                    <a:pt x="847971" y="267048"/>
                    <a:pt x="834887" y="263123"/>
                  </a:cubicBezTo>
                  <a:cubicBezTo>
                    <a:pt x="814817" y="257102"/>
                    <a:pt x="775252" y="243244"/>
                    <a:pt x="775252" y="243244"/>
                  </a:cubicBezTo>
                  <a:cubicBezTo>
                    <a:pt x="735496" y="183610"/>
                    <a:pt x="778565" y="239931"/>
                    <a:pt x="725557" y="193549"/>
                  </a:cubicBezTo>
                  <a:cubicBezTo>
                    <a:pt x="707926" y="178122"/>
                    <a:pt x="675861" y="143853"/>
                    <a:pt x="675861" y="143853"/>
                  </a:cubicBezTo>
                  <a:lnTo>
                    <a:pt x="655983" y="84218"/>
                  </a:lnTo>
                  <a:cubicBezTo>
                    <a:pt x="652670" y="74279"/>
                    <a:pt x="655983" y="57714"/>
                    <a:pt x="646044" y="54401"/>
                  </a:cubicBezTo>
                  <a:lnTo>
                    <a:pt x="616226" y="44462"/>
                  </a:lnTo>
                  <a:cubicBezTo>
                    <a:pt x="543561" y="-3984"/>
                    <a:pt x="614510" y="34523"/>
                    <a:pt x="447261" y="34523"/>
                  </a:cubicBezTo>
                  <a:cubicBezTo>
                    <a:pt x="410667" y="34523"/>
                    <a:pt x="374374" y="27896"/>
                    <a:pt x="337931" y="24583"/>
                  </a:cubicBezTo>
                  <a:cubicBezTo>
                    <a:pt x="215357" y="-16274"/>
                    <a:pt x="299223" y="3659"/>
                    <a:pt x="79513" y="14644"/>
                  </a:cubicBezTo>
                  <a:cubicBezTo>
                    <a:pt x="37502" y="23046"/>
                    <a:pt x="32403" y="14510"/>
                    <a:pt x="9939" y="44462"/>
                  </a:cubicBezTo>
                  <a:cubicBezTo>
                    <a:pt x="5494" y="50388"/>
                    <a:pt x="3313" y="57714"/>
                    <a:pt x="0" y="643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45" name="Freeform 44"/>
            <p:cNvSpPr/>
            <p:nvPr/>
          </p:nvSpPr>
          <p:spPr>
            <a:xfrm>
              <a:off x="7295835" y="2842023"/>
              <a:ext cx="1789043" cy="1083365"/>
            </a:xfrm>
            <a:custGeom>
              <a:avLst/>
              <a:gdLst>
                <a:gd name="connsiteX0" fmla="*/ 1789043 w 1789043"/>
                <a:gd name="connsiteY0" fmla="*/ 0 h 1083365"/>
                <a:gd name="connsiteX1" fmla="*/ 1769165 w 1789043"/>
                <a:gd name="connsiteY1" fmla="*/ 49695 h 1083365"/>
                <a:gd name="connsiteX2" fmla="*/ 1739348 w 1789043"/>
                <a:gd name="connsiteY2" fmla="*/ 69573 h 1083365"/>
                <a:gd name="connsiteX3" fmla="*/ 1699591 w 1789043"/>
                <a:gd name="connsiteY3" fmla="*/ 109330 h 1083365"/>
                <a:gd name="connsiteX4" fmla="*/ 1630017 w 1789043"/>
                <a:gd name="connsiteY4" fmla="*/ 168965 h 1083365"/>
                <a:gd name="connsiteX5" fmla="*/ 1600200 w 1789043"/>
                <a:gd name="connsiteY5" fmla="*/ 198782 h 1083365"/>
                <a:gd name="connsiteX6" fmla="*/ 1540565 w 1789043"/>
                <a:gd name="connsiteY6" fmla="*/ 218660 h 1083365"/>
                <a:gd name="connsiteX7" fmla="*/ 1520687 w 1789043"/>
                <a:gd name="connsiteY7" fmla="*/ 238539 h 1083365"/>
                <a:gd name="connsiteX8" fmla="*/ 1461052 w 1789043"/>
                <a:gd name="connsiteY8" fmla="*/ 258417 h 1083365"/>
                <a:gd name="connsiteX9" fmla="*/ 1441174 w 1789043"/>
                <a:gd name="connsiteY9" fmla="*/ 288234 h 1083365"/>
                <a:gd name="connsiteX10" fmla="*/ 1421296 w 1789043"/>
                <a:gd name="connsiteY10" fmla="*/ 308113 h 1083365"/>
                <a:gd name="connsiteX11" fmla="*/ 1401417 w 1789043"/>
                <a:gd name="connsiteY11" fmla="*/ 367747 h 1083365"/>
                <a:gd name="connsiteX12" fmla="*/ 1381539 w 1789043"/>
                <a:gd name="connsiteY12" fmla="*/ 387626 h 1083365"/>
                <a:gd name="connsiteX13" fmla="*/ 1361661 w 1789043"/>
                <a:gd name="connsiteY13" fmla="*/ 417443 h 1083365"/>
                <a:gd name="connsiteX14" fmla="*/ 1321904 w 1789043"/>
                <a:gd name="connsiteY14" fmla="*/ 457200 h 1083365"/>
                <a:gd name="connsiteX15" fmla="*/ 1292087 w 1789043"/>
                <a:gd name="connsiteY15" fmla="*/ 516834 h 1083365"/>
                <a:gd name="connsiteX16" fmla="*/ 1262269 w 1789043"/>
                <a:gd name="connsiteY16" fmla="*/ 526773 h 1083365"/>
                <a:gd name="connsiteX17" fmla="*/ 1242391 w 1789043"/>
                <a:gd name="connsiteY17" fmla="*/ 546652 h 1083365"/>
                <a:gd name="connsiteX18" fmla="*/ 1212574 w 1789043"/>
                <a:gd name="connsiteY18" fmla="*/ 556591 h 1083365"/>
                <a:gd name="connsiteX19" fmla="*/ 1172817 w 1789043"/>
                <a:gd name="connsiteY19" fmla="*/ 596347 h 1083365"/>
                <a:gd name="connsiteX20" fmla="*/ 1133061 w 1789043"/>
                <a:gd name="connsiteY20" fmla="*/ 646043 h 1083365"/>
                <a:gd name="connsiteX21" fmla="*/ 1113182 w 1789043"/>
                <a:gd name="connsiteY21" fmla="*/ 705678 h 1083365"/>
                <a:gd name="connsiteX22" fmla="*/ 1103243 w 1789043"/>
                <a:gd name="connsiteY22" fmla="*/ 735495 h 1083365"/>
                <a:gd name="connsiteX23" fmla="*/ 1053548 w 1789043"/>
                <a:gd name="connsiteY23" fmla="*/ 795130 h 1083365"/>
                <a:gd name="connsiteX24" fmla="*/ 1033669 w 1789043"/>
                <a:gd name="connsiteY24" fmla="*/ 874643 h 1083365"/>
                <a:gd name="connsiteX25" fmla="*/ 1023730 w 1789043"/>
                <a:gd name="connsiteY25" fmla="*/ 924339 h 1083365"/>
                <a:gd name="connsiteX26" fmla="*/ 1013791 w 1789043"/>
                <a:gd name="connsiteY26" fmla="*/ 954156 h 1083365"/>
                <a:gd name="connsiteX27" fmla="*/ 983974 w 1789043"/>
                <a:gd name="connsiteY27" fmla="*/ 964095 h 1083365"/>
                <a:gd name="connsiteX28" fmla="*/ 954156 w 1789043"/>
                <a:gd name="connsiteY28" fmla="*/ 954156 h 1083365"/>
                <a:gd name="connsiteX29" fmla="*/ 894522 w 1789043"/>
                <a:gd name="connsiteY29" fmla="*/ 924339 h 1083365"/>
                <a:gd name="connsiteX30" fmla="*/ 844826 w 1789043"/>
                <a:gd name="connsiteY30" fmla="*/ 834887 h 1083365"/>
                <a:gd name="connsiteX31" fmla="*/ 785191 w 1789043"/>
                <a:gd name="connsiteY31" fmla="*/ 815008 h 1083365"/>
                <a:gd name="connsiteX32" fmla="*/ 646043 w 1789043"/>
                <a:gd name="connsiteY32" fmla="*/ 844826 h 1083365"/>
                <a:gd name="connsiteX33" fmla="*/ 616226 w 1789043"/>
                <a:gd name="connsiteY33" fmla="*/ 854765 h 1083365"/>
                <a:gd name="connsiteX34" fmla="*/ 586409 w 1789043"/>
                <a:gd name="connsiteY34" fmla="*/ 874643 h 1083365"/>
                <a:gd name="connsiteX35" fmla="*/ 526774 w 1789043"/>
                <a:gd name="connsiteY35" fmla="*/ 894521 h 1083365"/>
                <a:gd name="connsiteX36" fmla="*/ 506896 w 1789043"/>
                <a:gd name="connsiteY36" fmla="*/ 914400 h 1083365"/>
                <a:gd name="connsiteX37" fmla="*/ 477078 w 1789043"/>
                <a:gd name="connsiteY37" fmla="*/ 934278 h 1083365"/>
                <a:gd name="connsiteX38" fmla="*/ 467139 w 1789043"/>
                <a:gd name="connsiteY38" fmla="*/ 974034 h 1083365"/>
                <a:gd name="connsiteX39" fmla="*/ 447261 w 1789043"/>
                <a:gd name="connsiteY39" fmla="*/ 1013791 h 1083365"/>
                <a:gd name="connsiteX40" fmla="*/ 427382 w 1789043"/>
                <a:gd name="connsiteY40" fmla="*/ 1073426 h 1083365"/>
                <a:gd name="connsiteX41" fmla="*/ 387626 w 1789043"/>
                <a:gd name="connsiteY41" fmla="*/ 1063487 h 1083365"/>
                <a:gd name="connsiteX42" fmla="*/ 327991 w 1789043"/>
                <a:gd name="connsiteY42" fmla="*/ 993913 h 1083365"/>
                <a:gd name="connsiteX43" fmla="*/ 278296 w 1789043"/>
                <a:gd name="connsiteY43" fmla="*/ 904460 h 1083365"/>
                <a:gd name="connsiteX44" fmla="*/ 218661 w 1789043"/>
                <a:gd name="connsiteY44" fmla="*/ 884582 h 1083365"/>
                <a:gd name="connsiteX45" fmla="*/ 139148 w 1789043"/>
                <a:gd name="connsiteY45" fmla="*/ 854765 h 1083365"/>
                <a:gd name="connsiteX46" fmla="*/ 99391 w 1789043"/>
                <a:gd name="connsiteY46" fmla="*/ 864704 h 1083365"/>
                <a:gd name="connsiteX47" fmla="*/ 49696 w 1789043"/>
                <a:gd name="connsiteY47" fmla="*/ 934278 h 1083365"/>
                <a:gd name="connsiteX48" fmla="*/ 19878 w 1789043"/>
                <a:gd name="connsiteY48" fmla="*/ 1023730 h 1083365"/>
                <a:gd name="connsiteX49" fmla="*/ 9939 w 1789043"/>
                <a:gd name="connsiteY49" fmla="*/ 1053547 h 1083365"/>
                <a:gd name="connsiteX50" fmla="*/ 0 w 1789043"/>
                <a:gd name="connsiteY50" fmla="*/ 1083365 h 10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9043" h="1083365">
                  <a:moveTo>
                    <a:pt x="1789043" y="0"/>
                  </a:moveTo>
                  <a:cubicBezTo>
                    <a:pt x="1782417" y="16565"/>
                    <a:pt x="1779535" y="35177"/>
                    <a:pt x="1769165" y="49695"/>
                  </a:cubicBezTo>
                  <a:cubicBezTo>
                    <a:pt x="1762222" y="59415"/>
                    <a:pt x="1746810" y="60245"/>
                    <a:pt x="1739348" y="69573"/>
                  </a:cubicBezTo>
                  <a:cubicBezTo>
                    <a:pt x="1700797" y="117763"/>
                    <a:pt x="1764648" y="87645"/>
                    <a:pt x="1699591" y="109330"/>
                  </a:cubicBezTo>
                  <a:cubicBezTo>
                    <a:pt x="1654180" y="139604"/>
                    <a:pt x="1678221" y="120761"/>
                    <a:pt x="1630017" y="168965"/>
                  </a:cubicBezTo>
                  <a:cubicBezTo>
                    <a:pt x="1620078" y="178904"/>
                    <a:pt x="1613535" y="194337"/>
                    <a:pt x="1600200" y="198782"/>
                  </a:cubicBezTo>
                  <a:lnTo>
                    <a:pt x="1540565" y="218660"/>
                  </a:lnTo>
                  <a:cubicBezTo>
                    <a:pt x="1533939" y="225286"/>
                    <a:pt x="1529068" y="234348"/>
                    <a:pt x="1520687" y="238539"/>
                  </a:cubicBezTo>
                  <a:cubicBezTo>
                    <a:pt x="1501946" y="247910"/>
                    <a:pt x="1461052" y="258417"/>
                    <a:pt x="1461052" y="258417"/>
                  </a:cubicBezTo>
                  <a:cubicBezTo>
                    <a:pt x="1454426" y="268356"/>
                    <a:pt x="1448636" y="278906"/>
                    <a:pt x="1441174" y="288234"/>
                  </a:cubicBezTo>
                  <a:cubicBezTo>
                    <a:pt x="1435320" y="295551"/>
                    <a:pt x="1425487" y="299732"/>
                    <a:pt x="1421296" y="308113"/>
                  </a:cubicBezTo>
                  <a:cubicBezTo>
                    <a:pt x="1411925" y="326854"/>
                    <a:pt x="1408043" y="347869"/>
                    <a:pt x="1401417" y="367747"/>
                  </a:cubicBezTo>
                  <a:cubicBezTo>
                    <a:pt x="1398454" y="376637"/>
                    <a:pt x="1387393" y="380309"/>
                    <a:pt x="1381539" y="387626"/>
                  </a:cubicBezTo>
                  <a:cubicBezTo>
                    <a:pt x="1374077" y="396954"/>
                    <a:pt x="1369435" y="408374"/>
                    <a:pt x="1361661" y="417443"/>
                  </a:cubicBezTo>
                  <a:cubicBezTo>
                    <a:pt x="1349464" y="431673"/>
                    <a:pt x="1321904" y="457200"/>
                    <a:pt x="1321904" y="457200"/>
                  </a:cubicBezTo>
                  <a:cubicBezTo>
                    <a:pt x="1315357" y="476842"/>
                    <a:pt x="1309602" y="502822"/>
                    <a:pt x="1292087" y="516834"/>
                  </a:cubicBezTo>
                  <a:cubicBezTo>
                    <a:pt x="1283906" y="523379"/>
                    <a:pt x="1272208" y="523460"/>
                    <a:pt x="1262269" y="526773"/>
                  </a:cubicBezTo>
                  <a:cubicBezTo>
                    <a:pt x="1255643" y="533399"/>
                    <a:pt x="1250426" y="541831"/>
                    <a:pt x="1242391" y="546652"/>
                  </a:cubicBezTo>
                  <a:cubicBezTo>
                    <a:pt x="1233407" y="552042"/>
                    <a:pt x="1219982" y="549183"/>
                    <a:pt x="1212574" y="556591"/>
                  </a:cubicBezTo>
                  <a:cubicBezTo>
                    <a:pt x="1159566" y="609599"/>
                    <a:pt x="1252331" y="569843"/>
                    <a:pt x="1172817" y="596347"/>
                  </a:cubicBezTo>
                  <a:cubicBezTo>
                    <a:pt x="1136571" y="705089"/>
                    <a:pt x="1197283" y="543289"/>
                    <a:pt x="1133061" y="646043"/>
                  </a:cubicBezTo>
                  <a:cubicBezTo>
                    <a:pt x="1121956" y="663812"/>
                    <a:pt x="1119808" y="685800"/>
                    <a:pt x="1113182" y="705678"/>
                  </a:cubicBezTo>
                  <a:cubicBezTo>
                    <a:pt x="1109869" y="715617"/>
                    <a:pt x="1109054" y="726778"/>
                    <a:pt x="1103243" y="735495"/>
                  </a:cubicBezTo>
                  <a:cubicBezTo>
                    <a:pt x="1075568" y="777008"/>
                    <a:pt x="1091812" y="756866"/>
                    <a:pt x="1053548" y="795130"/>
                  </a:cubicBezTo>
                  <a:cubicBezTo>
                    <a:pt x="1046922" y="821634"/>
                    <a:pt x="1039027" y="847853"/>
                    <a:pt x="1033669" y="874643"/>
                  </a:cubicBezTo>
                  <a:cubicBezTo>
                    <a:pt x="1030356" y="891208"/>
                    <a:pt x="1027827" y="907950"/>
                    <a:pt x="1023730" y="924339"/>
                  </a:cubicBezTo>
                  <a:cubicBezTo>
                    <a:pt x="1021189" y="934503"/>
                    <a:pt x="1021199" y="946748"/>
                    <a:pt x="1013791" y="954156"/>
                  </a:cubicBezTo>
                  <a:cubicBezTo>
                    <a:pt x="1006383" y="961564"/>
                    <a:pt x="993913" y="960782"/>
                    <a:pt x="983974" y="964095"/>
                  </a:cubicBezTo>
                  <a:cubicBezTo>
                    <a:pt x="974035" y="960782"/>
                    <a:pt x="963527" y="958841"/>
                    <a:pt x="954156" y="954156"/>
                  </a:cubicBezTo>
                  <a:cubicBezTo>
                    <a:pt x="877084" y="915621"/>
                    <a:pt x="969471" y="949322"/>
                    <a:pt x="894522" y="924339"/>
                  </a:cubicBezTo>
                  <a:cubicBezTo>
                    <a:pt x="885770" y="898085"/>
                    <a:pt x="870456" y="843431"/>
                    <a:pt x="844826" y="834887"/>
                  </a:cubicBezTo>
                  <a:lnTo>
                    <a:pt x="785191" y="815008"/>
                  </a:lnTo>
                  <a:cubicBezTo>
                    <a:pt x="684884" y="827546"/>
                    <a:pt x="731019" y="816500"/>
                    <a:pt x="646043" y="844826"/>
                  </a:cubicBezTo>
                  <a:cubicBezTo>
                    <a:pt x="636104" y="848139"/>
                    <a:pt x="624943" y="848954"/>
                    <a:pt x="616226" y="854765"/>
                  </a:cubicBezTo>
                  <a:cubicBezTo>
                    <a:pt x="606287" y="861391"/>
                    <a:pt x="597325" y="869792"/>
                    <a:pt x="586409" y="874643"/>
                  </a:cubicBezTo>
                  <a:cubicBezTo>
                    <a:pt x="567261" y="883153"/>
                    <a:pt x="526774" y="894521"/>
                    <a:pt x="526774" y="894521"/>
                  </a:cubicBezTo>
                  <a:cubicBezTo>
                    <a:pt x="520148" y="901147"/>
                    <a:pt x="514213" y="908546"/>
                    <a:pt x="506896" y="914400"/>
                  </a:cubicBezTo>
                  <a:cubicBezTo>
                    <a:pt x="497568" y="921862"/>
                    <a:pt x="483704" y="924339"/>
                    <a:pt x="477078" y="934278"/>
                  </a:cubicBezTo>
                  <a:cubicBezTo>
                    <a:pt x="469501" y="945644"/>
                    <a:pt x="471935" y="961244"/>
                    <a:pt x="467139" y="974034"/>
                  </a:cubicBezTo>
                  <a:cubicBezTo>
                    <a:pt x="461937" y="987907"/>
                    <a:pt x="452764" y="1000034"/>
                    <a:pt x="447261" y="1013791"/>
                  </a:cubicBezTo>
                  <a:cubicBezTo>
                    <a:pt x="439479" y="1033246"/>
                    <a:pt x="427382" y="1073426"/>
                    <a:pt x="427382" y="1073426"/>
                  </a:cubicBezTo>
                  <a:cubicBezTo>
                    <a:pt x="414130" y="1070113"/>
                    <a:pt x="399210" y="1070727"/>
                    <a:pt x="387626" y="1063487"/>
                  </a:cubicBezTo>
                  <a:cubicBezTo>
                    <a:pt x="360081" y="1046271"/>
                    <a:pt x="345098" y="1019574"/>
                    <a:pt x="327991" y="993913"/>
                  </a:cubicBezTo>
                  <a:cubicBezTo>
                    <a:pt x="319240" y="967659"/>
                    <a:pt x="303928" y="913004"/>
                    <a:pt x="278296" y="904460"/>
                  </a:cubicBezTo>
                  <a:cubicBezTo>
                    <a:pt x="258418" y="897834"/>
                    <a:pt x="237403" y="893953"/>
                    <a:pt x="218661" y="884582"/>
                  </a:cubicBezTo>
                  <a:cubicBezTo>
                    <a:pt x="166686" y="858595"/>
                    <a:pt x="193278" y="868298"/>
                    <a:pt x="139148" y="854765"/>
                  </a:cubicBezTo>
                  <a:cubicBezTo>
                    <a:pt x="125896" y="858078"/>
                    <a:pt x="108281" y="854332"/>
                    <a:pt x="99391" y="864704"/>
                  </a:cubicBezTo>
                  <a:cubicBezTo>
                    <a:pt x="25178" y="951285"/>
                    <a:pt x="124902" y="909209"/>
                    <a:pt x="49696" y="934278"/>
                  </a:cubicBezTo>
                  <a:lnTo>
                    <a:pt x="19878" y="1023730"/>
                  </a:lnTo>
                  <a:lnTo>
                    <a:pt x="9939" y="1053547"/>
                  </a:lnTo>
                  <a:lnTo>
                    <a:pt x="0" y="1083365"/>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46" name="Freeform 45"/>
            <p:cNvSpPr/>
            <p:nvPr/>
          </p:nvSpPr>
          <p:spPr>
            <a:xfrm>
              <a:off x="6977270" y="3906078"/>
              <a:ext cx="337930" cy="1828800"/>
            </a:xfrm>
            <a:custGeom>
              <a:avLst/>
              <a:gdLst>
                <a:gd name="connsiteX0" fmla="*/ 308113 w 337930"/>
                <a:gd name="connsiteY0" fmla="*/ 0 h 1828800"/>
                <a:gd name="connsiteX1" fmla="*/ 308113 w 337930"/>
                <a:gd name="connsiteY1" fmla="*/ 99392 h 1828800"/>
                <a:gd name="connsiteX2" fmla="*/ 327991 w 337930"/>
                <a:gd name="connsiteY2" fmla="*/ 238539 h 1828800"/>
                <a:gd name="connsiteX3" fmla="*/ 337930 w 337930"/>
                <a:gd name="connsiteY3" fmla="*/ 357809 h 1828800"/>
                <a:gd name="connsiteX4" fmla="*/ 308113 w 337930"/>
                <a:gd name="connsiteY4" fmla="*/ 646044 h 1828800"/>
                <a:gd name="connsiteX5" fmla="*/ 298173 w 337930"/>
                <a:gd name="connsiteY5" fmla="*/ 725557 h 1828800"/>
                <a:gd name="connsiteX6" fmla="*/ 308113 w 337930"/>
                <a:gd name="connsiteY6" fmla="*/ 904461 h 1828800"/>
                <a:gd name="connsiteX7" fmla="*/ 318052 w 337930"/>
                <a:gd name="connsiteY7" fmla="*/ 944218 h 1828800"/>
                <a:gd name="connsiteX8" fmla="*/ 288234 w 337930"/>
                <a:gd name="connsiteY8" fmla="*/ 1083365 h 1828800"/>
                <a:gd name="connsiteX9" fmla="*/ 248478 w 337930"/>
                <a:gd name="connsiteY9" fmla="*/ 1202635 h 1828800"/>
                <a:gd name="connsiteX10" fmla="*/ 238539 w 337930"/>
                <a:gd name="connsiteY10" fmla="*/ 1232452 h 1828800"/>
                <a:gd name="connsiteX11" fmla="*/ 218660 w 337930"/>
                <a:gd name="connsiteY11" fmla="*/ 1252331 h 1828800"/>
                <a:gd name="connsiteX12" fmla="*/ 198782 w 337930"/>
                <a:gd name="connsiteY12" fmla="*/ 1282148 h 1828800"/>
                <a:gd name="connsiteX13" fmla="*/ 168965 w 337930"/>
                <a:gd name="connsiteY13" fmla="*/ 1302026 h 1828800"/>
                <a:gd name="connsiteX14" fmla="*/ 149087 w 337930"/>
                <a:gd name="connsiteY14" fmla="*/ 1381539 h 1828800"/>
                <a:gd name="connsiteX15" fmla="*/ 129208 w 337930"/>
                <a:gd name="connsiteY15" fmla="*/ 1451113 h 1828800"/>
                <a:gd name="connsiteX16" fmla="*/ 89452 w 337930"/>
                <a:gd name="connsiteY16" fmla="*/ 1510748 h 1828800"/>
                <a:gd name="connsiteX17" fmla="*/ 49695 w 337930"/>
                <a:gd name="connsiteY17" fmla="*/ 1560444 h 1828800"/>
                <a:gd name="connsiteX18" fmla="*/ 29817 w 337930"/>
                <a:gd name="connsiteY18" fmla="*/ 1590261 h 1828800"/>
                <a:gd name="connsiteX19" fmla="*/ 0 w 337930"/>
                <a:gd name="connsiteY19" fmla="*/ 1600200 h 1828800"/>
                <a:gd name="connsiteX20" fmla="*/ 9939 w 337930"/>
                <a:gd name="connsiteY20" fmla="*/ 1669774 h 1828800"/>
                <a:gd name="connsiteX21" fmla="*/ 69573 w 337930"/>
                <a:gd name="connsiteY21" fmla="*/ 1719470 h 1828800"/>
                <a:gd name="connsiteX22" fmla="*/ 89452 w 337930"/>
                <a:gd name="connsiteY22" fmla="*/ 1749287 h 1828800"/>
                <a:gd name="connsiteX23" fmla="*/ 119269 w 337930"/>
                <a:gd name="connsiteY23" fmla="*/ 1759226 h 1828800"/>
                <a:gd name="connsiteX24" fmla="*/ 129208 w 337930"/>
                <a:gd name="connsiteY24" fmla="*/ 1789044 h 1828800"/>
                <a:gd name="connsiteX25" fmla="*/ 159026 w 337930"/>
                <a:gd name="connsiteY25" fmla="*/ 1808922 h 1828800"/>
                <a:gd name="connsiteX26" fmla="*/ 178904 w 337930"/>
                <a:gd name="connsiteY26"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7930" h="1828800">
                  <a:moveTo>
                    <a:pt x="308113" y="0"/>
                  </a:moveTo>
                  <a:cubicBezTo>
                    <a:pt x="334617" y="132523"/>
                    <a:pt x="308113" y="-33131"/>
                    <a:pt x="308113" y="99392"/>
                  </a:cubicBezTo>
                  <a:cubicBezTo>
                    <a:pt x="308113" y="167182"/>
                    <a:pt x="314612" y="185022"/>
                    <a:pt x="327991" y="238539"/>
                  </a:cubicBezTo>
                  <a:cubicBezTo>
                    <a:pt x="331304" y="278296"/>
                    <a:pt x="337930" y="317915"/>
                    <a:pt x="337930" y="357809"/>
                  </a:cubicBezTo>
                  <a:cubicBezTo>
                    <a:pt x="337930" y="477805"/>
                    <a:pt x="322753" y="528936"/>
                    <a:pt x="308113" y="646044"/>
                  </a:cubicBezTo>
                  <a:lnTo>
                    <a:pt x="298173" y="725557"/>
                  </a:lnTo>
                  <a:cubicBezTo>
                    <a:pt x="301486" y="785192"/>
                    <a:pt x="302705" y="844980"/>
                    <a:pt x="308113" y="904461"/>
                  </a:cubicBezTo>
                  <a:cubicBezTo>
                    <a:pt x="309350" y="918065"/>
                    <a:pt x="318052" y="930558"/>
                    <a:pt x="318052" y="944218"/>
                  </a:cubicBezTo>
                  <a:cubicBezTo>
                    <a:pt x="318052" y="1006913"/>
                    <a:pt x="306725" y="1027895"/>
                    <a:pt x="288234" y="1083365"/>
                  </a:cubicBezTo>
                  <a:lnTo>
                    <a:pt x="248478" y="1202635"/>
                  </a:lnTo>
                  <a:cubicBezTo>
                    <a:pt x="245165" y="1212574"/>
                    <a:pt x="245947" y="1225044"/>
                    <a:pt x="238539" y="1232452"/>
                  </a:cubicBezTo>
                  <a:cubicBezTo>
                    <a:pt x="231913" y="1239078"/>
                    <a:pt x="224514" y="1245013"/>
                    <a:pt x="218660" y="1252331"/>
                  </a:cubicBezTo>
                  <a:cubicBezTo>
                    <a:pt x="211198" y="1261659"/>
                    <a:pt x="207229" y="1273701"/>
                    <a:pt x="198782" y="1282148"/>
                  </a:cubicBezTo>
                  <a:cubicBezTo>
                    <a:pt x="190335" y="1290595"/>
                    <a:pt x="178904" y="1295400"/>
                    <a:pt x="168965" y="1302026"/>
                  </a:cubicBezTo>
                  <a:lnTo>
                    <a:pt x="149087" y="1381539"/>
                  </a:lnTo>
                  <a:cubicBezTo>
                    <a:pt x="146748" y="1390893"/>
                    <a:pt x="135688" y="1439449"/>
                    <a:pt x="129208" y="1451113"/>
                  </a:cubicBezTo>
                  <a:cubicBezTo>
                    <a:pt x="117606" y="1471997"/>
                    <a:pt x="102704" y="1490870"/>
                    <a:pt x="89452" y="1510748"/>
                  </a:cubicBezTo>
                  <a:cubicBezTo>
                    <a:pt x="28274" y="1602515"/>
                    <a:pt x="106340" y="1489637"/>
                    <a:pt x="49695" y="1560444"/>
                  </a:cubicBezTo>
                  <a:cubicBezTo>
                    <a:pt x="42233" y="1569772"/>
                    <a:pt x="39145" y="1582799"/>
                    <a:pt x="29817" y="1590261"/>
                  </a:cubicBezTo>
                  <a:cubicBezTo>
                    <a:pt x="21636" y="1596806"/>
                    <a:pt x="9939" y="1596887"/>
                    <a:pt x="0" y="1600200"/>
                  </a:cubicBezTo>
                  <a:cubicBezTo>
                    <a:pt x="3313" y="1623391"/>
                    <a:pt x="1239" y="1648023"/>
                    <a:pt x="9939" y="1669774"/>
                  </a:cubicBezTo>
                  <a:cubicBezTo>
                    <a:pt x="16896" y="1687168"/>
                    <a:pt x="54665" y="1709531"/>
                    <a:pt x="69573" y="1719470"/>
                  </a:cubicBezTo>
                  <a:cubicBezTo>
                    <a:pt x="76199" y="1729409"/>
                    <a:pt x="80124" y="1741825"/>
                    <a:pt x="89452" y="1749287"/>
                  </a:cubicBezTo>
                  <a:cubicBezTo>
                    <a:pt x="97633" y="1755832"/>
                    <a:pt x="111861" y="1751818"/>
                    <a:pt x="119269" y="1759226"/>
                  </a:cubicBezTo>
                  <a:cubicBezTo>
                    <a:pt x="126677" y="1766634"/>
                    <a:pt x="122663" y="1780863"/>
                    <a:pt x="129208" y="1789044"/>
                  </a:cubicBezTo>
                  <a:cubicBezTo>
                    <a:pt x="136670" y="1798372"/>
                    <a:pt x="149698" y="1801460"/>
                    <a:pt x="159026" y="1808922"/>
                  </a:cubicBezTo>
                  <a:cubicBezTo>
                    <a:pt x="166343" y="1814776"/>
                    <a:pt x="172278" y="1822174"/>
                    <a:pt x="178904" y="182880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6" name="Isosceles Triangle 5"/>
            <p:cNvSpPr/>
            <p:nvPr/>
          </p:nvSpPr>
          <p:spPr>
            <a:xfrm rot="4203206">
              <a:off x="8563979" y="2921884"/>
              <a:ext cx="334214" cy="42600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33" name="Isosceles Triangle 32"/>
            <p:cNvSpPr/>
            <p:nvPr/>
          </p:nvSpPr>
          <p:spPr>
            <a:xfrm rot="2957669">
              <a:off x="7166488" y="3553496"/>
              <a:ext cx="469964" cy="4497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34" name="Isosceles Triangle 33"/>
            <p:cNvSpPr/>
            <p:nvPr/>
          </p:nvSpPr>
          <p:spPr>
            <a:xfrm>
              <a:off x="7151410" y="4101744"/>
              <a:ext cx="307262" cy="30834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36" name="Isosceles Triangle 35"/>
            <p:cNvSpPr/>
            <p:nvPr/>
          </p:nvSpPr>
          <p:spPr>
            <a:xfrm>
              <a:off x="7142204" y="4493407"/>
              <a:ext cx="307262" cy="30834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37" name="Isosceles Triangle 36"/>
            <p:cNvSpPr/>
            <p:nvPr/>
          </p:nvSpPr>
          <p:spPr>
            <a:xfrm>
              <a:off x="7086433" y="4850541"/>
              <a:ext cx="307262" cy="30834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39" name="Isosceles Triangle 38"/>
            <p:cNvSpPr/>
            <p:nvPr/>
          </p:nvSpPr>
          <p:spPr>
            <a:xfrm rot="1129835">
              <a:off x="9131233" y="1790029"/>
              <a:ext cx="307262" cy="30834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38" name="Isosceles Triangle 37"/>
            <p:cNvSpPr/>
            <p:nvPr/>
          </p:nvSpPr>
          <p:spPr>
            <a:xfrm>
              <a:off x="9162268" y="1495180"/>
              <a:ext cx="215075" cy="2460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42" name="Isosceles Triangle 41"/>
            <p:cNvSpPr/>
            <p:nvPr/>
          </p:nvSpPr>
          <p:spPr>
            <a:xfrm rot="4386022">
              <a:off x="9442354" y="2354603"/>
              <a:ext cx="175165" cy="2154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41" name="Isosceles Triangle 40"/>
            <p:cNvSpPr/>
            <p:nvPr/>
          </p:nvSpPr>
          <p:spPr>
            <a:xfrm rot="5136922">
              <a:off x="9692378" y="2350124"/>
              <a:ext cx="174908" cy="23002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grpSp>
      <p:grpSp>
        <p:nvGrpSpPr>
          <p:cNvPr id="48" name="Group 47"/>
          <p:cNvGrpSpPr/>
          <p:nvPr/>
        </p:nvGrpSpPr>
        <p:grpSpPr>
          <a:xfrm>
            <a:off x="656063" y="252612"/>
            <a:ext cx="1463146" cy="1261532"/>
            <a:chOff x="3726987" y="260307"/>
            <a:chExt cx="1613186" cy="1390898"/>
          </a:xfrm>
        </p:grpSpPr>
        <p:pic>
          <p:nvPicPr>
            <p:cNvPr id="40" name="Picture 39"/>
            <p:cNvPicPr>
              <a:picLocks noChangeAspect="1"/>
            </p:cNvPicPr>
            <p:nvPr/>
          </p:nvPicPr>
          <p:blipFill>
            <a:blip r:embed="rId4"/>
            <a:stretch>
              <a:fillRect/>
            </a:stretch>
          </p:blipFill>
          <p:spPr>
            <a:xfrm>
              <a:off x="3794000" y="260307"/>
              <a:ext cx="1546173" cy="1159631"/>
            </a:xfrm>
            <a:prstGeom prst="rect">
              <a:avLst/>
            </a:prstGeom>
          </p:spPr>
        </p:pic>
        <p:sp>
          <p:nvSpPr>
            <p:cNvPr id="17" name="TextBox 16"/>
            <p:cNvSpPr txBox="1"/>
            <p:nvPr/>
          </p:nvSpPr>
          <p:spPr>
            <a:xfrm>
              <a:off x="3726987" y="1443855"/>
              <a:ext cx="1405424" cy="207350"/>
            </a:xfrm>
            <a:prstGeom prst="rect">
              <a:avLst/>
            </a:prstGeom>
            <a:noFill/>
          </p:spPr>
          <p:txBody>
            <a:bodyPr wrap="none" rtlCol="0">
              <a:spAutoFit/>
            </a:bodyPr>
            <a:lstStyle/>
            <a:p>
              <a:r>
                <a:rPr lang="pl-PL" sz="622" dirty="0"/>
                <a:t>"JuneCO-6548" (CC BY-NC-SA 2.0)</a:t>
              </a:r>
              <a:endParaRPr lang="en-US" sz="622" dirty="0"/>
            </a:p>
          </p:txBody>
        </p:sp>
      </p:grpSp>
      <p:grpSp>
        <p:nvGrpSpPr>
          <p:cNvPr id="16" name="Group 15"/>
          <p:cNvGrpSpPr/>
          <p:nvPr/>
        </p:nvGrpSpPr>
        <p:grpSpPr>
          <a:xfrm>
            <a:off x="589859" y="1515781"/>
            <a:ext cx="1713931" cy="1070041"/>
            <a:chOff x="3653994" y="1653010"/>
            <a:chExt cx="1889688" cy="1179770"/>
          </a:xfrm>
        </p:grpSpPr>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228" y="1653010"/>
              <a:ext cx="1461309" cy="998941"/>
            </a:xfrm>
            <a:prstGeom prst="rect">
              <a:avLst/>
            </a:prstGeom>
          </p:spPr>
        </p:pic>
        <p:sp>
          <p:nvSpPr>
            <p:cNvPr id="29" name="TextBox 28"/>
            <p:cNvSpPr txBox="1"/>
            <p:nvPr/>
          </p:nvSpPr>
          <p:spPr>
            <a:xfrm>
              <a:off x="3653994" y="2625430"/>
              <a:ext cx="1889688" cy="207350"/>
            </a:xfrm>
            <a:prstGeom prst="rect">
              <a:avLst/>
            </a:prstGeom>
            <a:noFill/>
          </p:spPr>
          <p:txBody>
            <a:bodyPr wrap="none" rtlCol="0">
              <a:spAutoFit/>
            </a:bodyPr>
            <a:lstStyle/>
            <a:p>
              <a:r>
                <a:rPr lang="en-GB" sz="622" dirty="0"/>
                <a:t>"Colorado Recreational River, Utah" (CC BY 2.0)</a:t>
              </a:r>
            </a:p>
          </p:txBody>
        </p:sp>
      </p:grpSp>
      <p:grpSp>
        <p:nvGrpSpPr>
          <p:cNvPr id="15" name="Group 14"/>
          <p:cNvGrpSpPr/>
          <p:nvPr/>
        </p:nvGrpSpPr>
        <p:grpSpPr>
          <a:xfrm>
            <a:off x="815556" y="2581814"/>
            <a:ext cx="1321402" cy="1082439"/>
            <a:chOff x="3902835" y="2828361"/>
            <a:chExt cx="1456907" cy="1193440"/>
          </a:xfrm>
        </p:grpSpPr>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2835" y="2828361"/>
              <a:ext cx="1456907" cy="965201"/>
            </a:xfrm>
            <a:prstGeom prst="rect">
              <a:avLst/>
            </a:prstGeom>
          </p:spPr>
        </p:pic>
        <p:sp>
          <p:nvSpPr>
            <p:cNvPr id="32" name="TextBox 31"/>
            <p:cNvSpPr txBox="1"/>
            <p:nvPr/>
          </p:nvSpPr>
          <p:spPr>
            <a:xfrm>
              <a:off x="3929029" y="3814451"/>
              <a:ext cx="1285243" cy="207350"/>
            </a:xfrm>
            <a:prstGeom prst="rect">
              <a:avLst/>
            </a:prstGeom>
            <a:noFill/>
          </p:spPr>
          <p:txBody>
            <a:bodyPr wrap="none" rtlCol="0">
              <a:spAutoFit/>
            </a:bodyPr>
            <a:lstStyle/>
            <a:p>
              <a:r>
                <a:rPr lang="en-GB" sz="622" dirty="0"/>
                <a:t>"Hoover</a:t>
              </a:r>
              <a:r>
                <a:rPr lang="en-GB" sz="622" dirty="0">
                  <a:hlinkClick r:id="rId7"/>
                </a:rPr>
                <a:t> </a:t>
              </a:r>
              <a:r>
                <a:rPr lang="en-GB" sz="622" dirty="0"/>
                <a:t>Dam" (CC BY-SA 2.0)”</a:t>
              </a:r>
              <a:endParaRPr lang="en-US" sz="622" dirty="0"/>
            </a:p>
          </p:txBody>
        </p:sp>
      </p:grpSp>
      <p:grpSp>
        <p:nvGrpSpPr>
          <p:cNvPr id="3" name="Group 2"/>
          <p:cNvGrpSpPr/>
          <p:nvPr/>
        </p:nvGrpSpPr>
        <p:grpSpPr>
          <a:xfrm>
            <a:off x="4210494" y="5357057"/>
            <a:ext cx="2310616" cy="1261478"/>
            <a:chOff x="4763451" y="6426004"/>
            <a:chExt cx="2547561" cy="1390838"/>
          </a:xfrm>
        </p:grpSpPr>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3451" y="6426004"/>
              <a:ext cx="2547561" cy="1157018"/>
            </a:xfrm>
            <a:prstGeom prst="rect">
              <a:avLst/>
            </a:prstGeom>
          </p:spPr>
        </p:pic>
        <p:sp>
          <p:nvSpPr>
            <p:cNvPr id="50" name="TextBox 49"/>
            <p:cNvSpPr txBox="1"/>
            <p:nvPr/>
          </p:nvSpPr>
          <p:spPr>
            <a:xfrm>
              <a:off x="5104924" y="7609492"/>
              <a:ext cx="1705879" cy="207350"/>
            </a:xfrm>
            <a:prstGeom prst="rect">
              <a:avLst/>
            </a:prstGeom>
            <a:noFill/>
          </p:spPr>
          <p:txBody>
            <a:bodyPr wrap="none" rtlCol="0">
              <a:spAutoFit/>
            </a:bodyPr>
            <a:lstStyle/>
            <a:p>
              <a:r>
                <a:rPr lang="en-GB" sz="622" dirty="0"/>
                <a:t>"Denver in morning light" (CC BY-NC 2.0)” </a:t>
              </a:r>
              <a:endParaRPr lang="en-US" sz="622" dirty="0"/>
            </a:p>
          </p:txBody>
        </p:sp>
      </p:grpSp>
      <p:grpSp>
        <p:nvGrpSpPr>
          <p:cNvPr id="4" name="Group 3"/>
          <p:cNvGrpSpPr/>
          <p:nvPr/>
        </p:nvGrpSpPr>
        <p:grpSpPr>
          <a:xfrm>
            <a:off x="1913878" y="5484514"/>
            <a:ext cx="1789316" cy="1373486"/>
            <a:chOff x="6280927" y="6205562"/>
            <a:chExt cx="1972804" cy="1514332"/>
          </a:xfrm>
        </p:grpSpPr>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0927" y="6205562"/>
              <a:ext cx="1972804" cy="1306982"/>
            </a:xfrm>
            <a:prstGeom prst="rect">
              <a:avLst/>
            </a:prstGeom>
          </p:spPr>
        </p:pic>
        <p:sp>
          <p:nvSpPr>
            <p:cNvPr id="52" name="TextBox 51"/>
            <p:cNvSpPr txBox="1"/>
            <p:nvPr/>
          </p:nvSpPr>
          <p:spPr>
            <a:xfrm>
              <a:off x="6317393" y="7512544"/>
              <a:ext cx="1516771" cy="207350"/>
            </a:xfrm>
            <a:prstGeom prst="rect">
              <a:avLst/>
            </a:prstGeom>
            <a:noFill/>
          </p:spPr>
          <p:txBody>
            <a:bodyPr wrap="none" rtlCol="0">
              <a:spAutoFit/>
            </a:bodyPr>
            <a:lstStyle/>
            <a:p>
              <a:r>
                <a:rPr lang="en-US" sz="622" dirty="0"/>
                <a:t>"Culver delta hawk 2" (CC BY-NC 2.0)</a:t>
              </a:r>
            </a:p>
          </p:txBody>
        </p:sp>
      </p:grpSp>
    </p:spTree>
    <p:extLst>
      <p:ext uri="{BB962C8B-B14F-4D97-AF65-F5344CB8AC3E}">
        <p14:creationId xmlns:p14="http://schemas.microsoft.com/office/powerpoint/2010/main" val="15913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up)">
                                      <p:cBhvr>
                                        <p:cTn id="16" dur="30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500"/>
                                        <p:tgtEl>
                                          <p:spTgt spid="2">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500"/>
                                        <p:tgtEl>
                                          <p:spTgt spid="2">
                                            <p:txEl>
                                              <p:pRg st="6" end="6"/>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500"/>
                                        <p:tgtEl>
                                          <p:spTgt spid="2">
                                            <p:txEl>
                                              <p:pRg st="8" end="8"/>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Effect transition="in" filter="fade">
                                      <p:cBhvr>
                                        <p:cTn id="58" dur="500"/>
                                        <p:tgtEl>
                                          <p:spTgt spid="2">
                                            <p:txEl>
                                              <p:pRg st="9" end="9"/>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Effect transition="in" filter="fade">
                                      <p:cBhvr>
                                        <p:cTn id="61" dur="500"/>
                                        <p:tgtEl>
                                          <p:spTgt spid="2">
                                            <p:txEl>
                                              <p:pRg st="10" end="1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500"/>
                                        <p:tgtEl>
                                          <p:spTgt spid="2">
                                            <p:txEl>
                                              <p:pRg st="11" end="1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par>
                                <p:cTn id="71" presetID="10"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1974" y="507430"/>
            <a:ext cx="2393578" cy="2393578"/>
          </a:xfrm>
          <a:prstGeom prst="rect">
            <a:avLst/>
          </a:prstGeom>
        </p:spPr>
      </p:pic>
      <p:pic>
        <p:nvPicPr>
          <p:cNvPr id="18" name="Picture 17"/>
          <p:cNvPicPr>
            <a:picLocks noChangeAspect="1"/>
          </p:cNvPicPr>
          <p:nvPr/>
        </p:nvPicPr>
        <p:blipFill>
          <a:blip r:embed="rId3"/>
          <a:stretch>
            <a:fillRect/>
          </a:stretch>
        </p:blipFill>
        <p:spPr>
          <a:xfrm>
            <a:off x="1014966" y="2647289"/>
            <a:ext cx="3724035" cy="2134797"/>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3429" y="2682146"/>
            <a:ext cx="3177633" cy="1810045"/>
          </a:xfrm>
          <a:prstGeom prst="rect">
            <a:avLst/>
          </a:prstGeom>
        </p:spPr>
      </p:pic>
      <p:sp>
        <p:nvSpPr>
          <p:cNvPr id="6" name="TextBox 5"/>
          <p:cNvSpPr txBox="1"/>
          <p:nvPr/>
        </p:nvSpPr>
        <p:spPr>
          <a:xfrm>
            <a:off x="1814648" y="3491033"/>
            <a:ext cx="2273450" cy="475515"/>
          </a:xfrm>
          <a:prstGeom prst="rect">
            <a:avLst/>
          </a:prstGeom>
          <a:noFill/>
        </p:spPr>
        <p:txBody>
          <a:bodyPr wrap="square" rtlCol="0">
            <a:spAutoFit/>
          </a:bodyPr>
          <a:lstStyle/>
          <a:p>
            <a:pPr algn="ctr"/>
            <a:r>
              <a:rPr lang="en-GB" sz="2490" dirty="0"/>
              <a:t>97% Salt Water</a:t>
            </a:r>
            <a:endParaRPr lang="en-US" sz="2490" dirty="0"/>
          </a:p>
        </p:txBody>
      </p:sp>
      <p:sp>
        <p:nvSpPr>
          <p:cNvPr id="13" name="TextBox 12"/>
          <p:cNvSpPr txBox="1"/>
          <p:nvPr/>
        </p:nvSpPr>
        <p:spPr>
          <a:xfrm>
            <a:off x="5380913" y="3389955"/>
            <a:ext cx="1867825" cy="571182"/>
          </a:xfrm>
          <a:prstGeom prst="rect">
            <a:avLst/>
          </a:prstGeom>
          <a:noFill/>
        </p:spPr>
        <p:txBody>
          <a:bodyPr wrap="square" rtlCol="0">
            <a:spAutoFit/>
          </a:bodyPr>
          <a:lstStyle/>
          <a:p>
            <a:pPr algn="ctr"/>
            <a:r>
              <a:rPr lang="en-GB" sz="1556" dirty="0"/>
              <a:t>68.7% Glaciers and Ice</a:t>
            </a:r>
            <a:endParaRPr lang="en-US" sz="1556" dirty="0"/>
          </a:p>
        </p:txBody>
      </p:sp>
      <p:sp>
        <p:nvSpPr>
          <p:cNvPr id="14" name="TextBox 13"/>
          <p:cNvSpPr txBox="1"/>
          <p:nvPr/>
        </p:nvSpPr>
        <p:spPr>
          <a:xfrm>
            <a:off x="6390610" y="2901008"/>
            <a:ext cx="1427460" cy="571182"/>
          </a:xfrm>
          <a:prstGeom prst="rect">
            <a:avLst/>
          </a:prstGeom>
          <a:noFill/>
        </p:spPr>
        <p:txBody>
          <a:bodyPr wrap="square" rtlCol="0">
            <a:spAutoFit/>
          </a:bodyPr>
          <a:lstStyle/>
          <a:p>
            <a:pPr algn="ctr"/>
            <a:r>
              <a:rPr lang="en-GB" sz="1556" dirty="0"/>
              <a:t>31% Groundwater</a:t>
            </a:r>
            <a:endParaRPr lang="en-US" sz="1556" dirty="0"/>
          </a:p>
        </p:txBody>
      </p:sp>
      <p:sp>
        <p:nvSpPr>
          <p:cNvPr id="16" name="TextBox 15"/>
          <p:cNvSpPr txBox="1"/>
          <p:nvPr/>
        </p:nvSpPr>
        <p:spPr>
          <a:xfrm>
            <a:off x="7717427" y="3215613"/>
            <a:ext cx="1416129" cy="571182"/>
          </a:xfrm>
          <a:prstGeom prst="rect">
            <a:avLst/>
          </a:prstGeom>
          <a:noFill/>
        </p:spPr>
        <p:txBody>
          <a:bodyPr wrap="square" rtlCol="0">
            <a:spAutoFit/>
          </a:bodyPr>
          <a:lstStyle/>
          <a:p>
            <a:pPr algn="ctr"/>
            <a:r>
              <a:rPr lang="en-GB" sz="1556" dirty="0"/>
              <a:t>0.3% Surface Water</a:t>
            </a:r>
            <a:endParaRPr lang="en-US" sz="1556" dirty="0"/>
          </a:p>
        </p:txBody>
      </p:sp>
      <p:sp>
        <p:nvSpPr>
          <p:cNvPr id="7" name="TextBox 6"/>
          <p:cNvSpPr txBox="1"/>
          <p:nvPr/>
        </p:nvSpPr>
        <p:spPr>
          <a:xfrm>
            <a:off x="4141511" y="2940531"/>
            <a:ext cx="1233775" cy="667234"/>
          </a:xfrm>
          <a:prstGeom prst="rect">
            <a:avLst/>
          </a:prstGeom>
          <a:noFill/>
        </p:spPr>
        <p:txBody>
          <a:bodyPr wrap="square" rtlCol="0">
            <a:spAutoFit/>
          </a:bodyPr>
          <a:lstStyle/>
          <a:p>
            <a:pPr algn="ctr"/>
            <a:r>
              <a:rPr lang="en-GB" sz="1868" dirty="0"/>
              <a:t>3% Fresh Water</a:t>
            </a:r>
            <a:endParaRPr lang="en-US" sz="1868" dirty="0"/>
          </a:p>
        </p:txBody>
      </p:sp>
      <p:grpSp>
        <p:nvGrpSpPr>
          <p:cNvPr id="30" name="Group 29"/>
          <p:cNvGrpSpPr/>
          <p:nvPr/>
        </p:nvGrpSpPr>
        <p:grpSpPr>
          <a:xfrm>
            <a:off x="3614196" y="3773909"/>
            <a:ext cx="6967814" cy="1117145"/>
            <a:chOff x="3245005" y="3872244"/>
            <a:chExt cx="8642195" cy="1251895"/>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8737" y="3872244"/>
              <a:ext cx="861805" cy="675978"/>
            </a:xfrm>
            <a:prstGeom prst="rect">
              <a:avLst/>
            </a:prstGeom>
          </p:spPr>
        </p:pic>
        <p:cxnSp>
          <p:nvCxnSpPr>
            <p:cNvPr id="26" name="Straight Connector 25"/>
            <p:cNvCxnSpPr>
              <a:stCxn id="19" idx="2"/>
            </p:cNvCxnSpPr>
            <p:nvPr/>
          </p:nvCxnSpPr>
          <p:spPr>
            <a:xfrm flipH="1">
              <a:off x="3245005" y="4548222"/>
              <a:ext cx="5844635" cy="4434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9" idx="2"/>
            </p:cNvCxnSpPr>
            <p:nvPr/>
          </p:nvCxnSpPr>
          <p:spPr>
            <a:xfrm>
              <a:off x="9089640" y="4548222"/>
              <a:ext cx="2797560" cy="575917"/>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024" name="Group 1023"/>
          <p:cNvGrpSpPr/>
          <p:nvPr/>
        </p:nvGrpSpPr>
        <p:grpSpPr>
          <a:xfrm>
            <a:off x="2840427" y="4839343"/>
            <a:ext cx="7882571" cy="1309881"/>
            <a:chOff x="2477640" y="5220085"/>
            <a:chExt cx="10129931" cy="1683333"/>
          </a:xfrm>
        </p:grpSpPr>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1631" y="5351519"/>
              <a:ext cx="2190027" cy="14611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6620" y="5390473"/>
              <a:ext cx="1960951" cy="1299130"/>
            </a:xfrm>
            <a:prstGeom prst="rect">
              <a:avLst/>
            </a:prstGeom>
          </p:spPr>
        </p:pic>
        <p:sp>
          <p:nvSpPr>
            <p:cNvPr id="28" name="TextBox 27"/>
            <p:cNvSpPr txBox="1"/>
            <p:nvPr/>
          </p:nvSpPr>
          <p:spPr>
            <a:xfrm>
              <a:off x="5297688" y="6443062"/>
              <a:ext cx="2450393" cy="395526"/>
            </a:xfrm>
            <a:prstGeom prst="rect">
              <a:avLst/>
            </a:prstGeom>
            <a:noFill/>
          </p:spPr>
          <p:txBody>
            <a:bodyPr wrap="square" rtlCol="0">
              <a:spAutoFit/>
            </a:bodyPr>
            <a:lstStyle/>
            <a:p>
              <a:r>
                <a:rPr lang="en-GB" sz="700" dirty="0">
                  <a:solidFill>
                    <a:schemeClr val="bg1"/>
                  </a:solidFill>
                </a:rPr>
                <a:t>"Fishing" (Public Domain) by Pixabay.com - Free Public Domain Images</a:t>
              </a:r>
              <a:endParaRPr lang="en-US" sz="700" dirty="0">
                <a:solidFill>
                  <a:schemeClr val="bg1"/>
                </a:solidFill>
              </a:endParaRPr>
            </a:p>
          </p:txBody>
        </p:sp>
        <p:sp>
          <p:nvSpPr>
            <p:cNvPr id="4" name="TextBox 3"/>
            <p:cNvSpPr txBox="1"/>
            <p:nvPr/>
          </p:nvSpPr>
          <p:spPr>
            <a:xfrm>
              <a:off x="10580486" y="6317654"/>
              <a:ext cx="1845898" cy="580186"/>
            </a:xfrm>
            <a:prstGeom prst="rect">
              <a:avLst/>
            </a:prstGeom>
            <a:noFill/>
          </p:spPr>
          <p:txBody>
            <a:bodyPr wrap="square" rtlCol="0">
              <a:spAutoFit/>
            </a:bodyPr>
            <a:lstStyle/>
            <a:p>
              <a:r>
                <a:rPr lang="en-GB" sz="778" dirty="0">
                  <a:solidFill>
                    <a:schemeClr val="bg1"/>
                  </a:solidFill>
                </a:rPr>
                <a:t>"Oriental </a:t>
              </a:r>
              <a:r>
                <a:rPr lang="en-GB" sz="778" dirty="0" err="1">
                  <a:solidFill>
                    <a:schemeClr val="bg1"/>
                  </a:solidFill>
                </a:rPr>
                <a:t>Smallclawed</a:t>
              </a:r>
              <a:r>
                <a:rPr lang="en-GB" sz="778" dirty="0">
                  <a:solidFill>
                    <a:schemeClr val="bg1"/>
                  </a:solidFill>
                </a:rPr>
                <a:t> Otter" (CC BY-SA 2.0) by suneko</a:t>
              </a:r>
              <a:endParaRPr lang="en-US" sz="778" dirty="0">
                <a:solidFill>
                  <a:schemeClr val="bg1"/>
                </a:solidFill>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882" y="5470736"/>
              <a:ext cx="2626827" cy="1160182"/>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4966" y="5220085"/>
              <a:ext cx="2515986" cy="1666841"/>
            </a:xfrm>
            <a:prstGeom prst="rect">
              <a:avLst/>
            </a:prstGeom>
          </p:spPr>
        </p:pic>
        <p:sp>
          <p:nvSpPr>
            <p:cNvPr id="15" name="TextBox 14"/>
            <p:cNvSpPr txBox="1"/>
            <p:nvPr/>
          </p:nvSpPr>
          <p:spPr>
            <a:xfrm>
              <a:off x="2477640" y="6630917"/>
              <a:ext cx="2533313" cy="272501"/>
            </a:xfrm>
            <a:prstGeom prst="rect">
              <a:avLst/>
            </a:prstGeom>
            <a:noFill/>
          </p:spPr>
          <p:txBody>
            <a:bodyPr wrap="square" rtlCol="0">
              <a:spAutoFit/>
            </a:bodyPr>
            <a:lstStyle/>
            <a:p>
              <a:r>
                <a:rPr lang="en-GB" sz="778" dirty="0">
                  <a:solidFill>
                    <a:schemeClr val="bg1"/>
                  </a:solidFill>
                </a:rPr>
                <a:t>"duck" (CC BY-NC-ND 2.0) by Pimthida</a:t>
              </a:r>
              <a:endParaRPr lang="en-US" sz="778" dirty="0">
                <a:solidFill>
                  <a:schemeClr val="bg1"/>
                </a:solidFill>
              </a:endParaRPr>
            </a:p>
          </p:txBody>
        </p:sp>
        <p:sp>
          <p:nvSpPr>
            <p:cNvPr id="9" name="TextBox 8"/>
            <p:cNvSpPr txBox="1"/>
            <p:nvPr/>
          </p:nvSpPr>
          <p:spPr>
            <a:xfrm>
              <a:off x="7933859" y="6245489"/>
              <a:ext cx="1970155" cy="426342"/>
            </a:xfrm>
            <a:prstGeom prst="rect">
              <a:avLst/>
            </a:prstGeom>
            <a:noFill/>
          </p:spPr>
          <p:txBody>
            <a:bodyPr wrap="square" rtlCol="0">
              <a:spAutoFit/>
            </a:bodyPr>
            <a:lstStyle/>
            <a:p>
              <a:r>
                <a:rPr lang="en-GB" sz="778" dirty="0">
                  <a:solidFill>
                    <a:schemeClr val="bg1"/>
                  </a:solidFill>
                </a:rPr>
                <a:t>"Night Rainbow" (CC BY-NC-ND 2.0) by judhi</a:t>
              </a:r>
              <a:endParaRPr lang="en-US" sz="778" dirty="0">
                <a:solidFill>
                  <a:schemeClr val="bg1"/>
                </a:solidFill>
              </a:endParaRPr>
            </a:p>
          </p:txBody>
        </p:sp>
      </p:grpSp>
      <p:sp>
        <p:nvSpPr>
          <p:cNvPr id="23" name="Frame 22"/>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5"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49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1024"/>
                                        </p:tgtEl>
                                        <p:attrNameLst>
                                          <p:attrName>style.visibility</p:attrName>
                                        </p:attrNameLst>
                                      </p:cBhvr>
                                      <p:to>
                                        <p:strVal val="visible"/>
                                      </p:to>
                                    </p:set>
                                    <p:animEffect transition="in" filter="wipe(up)">
                                      <p:cBhvr>
                                        <p:cTn id="42"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827947" y="1027216"/>
            <a:ext cx="5862212" cy="5442684"/>
          </a:xfrm>
          <a:prstGeom prst="rect">
            <a:avLst/>
          </a:prstGeom>
        </p:spPr>
      </p:pic>
      <p:grpSp>
        <p:nvGrpSpPr>
          <p:cNvPr id="15" name="Group 14"/>
          <p:cNvGrpSpPr/>
          <p:nvPr/>
        </p:nvGrpSpPr>
        <p:grpSpPr>
          <a:xfrm>
            <a:off x="6279716" y="5053836"/>
            <a:ext cx="4025726" cy="1051861"/>
            <a:chOff x="5341071" y="5921298"/>
            <a:chExt cx="4438549" cy="1159726"/>
          </a:xfrm>
        </p:grpSpPr>
        <p:sp>
          <p:nvSpPr>
            <p:cNvPr id="12" name="Freeform 11"/>
            <p:cNvSpPr/>
            <p:nvPr/>
          </p:nvSpPr>
          <p:spPr>
            <a:xfrm>
              <a:off x="5508702" y="5921298"/>
              <a:ext cx="4270918" cy="1159726"/>
            </a:xfrm>
            <a:custGeom>
              <a:avLst/>
              <a:gdLst>
                <a:gd name="connsiteX0" fmla="*/ 0 w 4270918"/>
                <a:gd name="connsiteY0" fmla="*/ 22302 h 1159726"/>
                <a:gd name="connsiteX1" fmla="*/ 0 w 4270918"/>
                <a:gd name="connsiteY1" fmla="*/ 22302 h 1159726"/>
                <a:gd name="connsiteX2" fmla="*/ 22303 w 4270918"/>
                <a:gd name="connsiteY2" fmla="*/ 122663 h 1159726"/>
                <a:gd name="connsiteX3" fmla="*/ 33454 w 4270918"/>
                <a:gd name="connsiteY3" fmla="*/ 156117 h 1159726"/>
                <a:gd name="connsiteX4" fmla="*/ 55757 w 4270918"/>
                <a:gd name="connsiteY4" fmla="*/ 178419 h 1159726"/>
                <a:gd name="connsiteX5" fmla="*/ 78059 w 4270918"/>
                <a:gd name="connsiteY5" fmla="*/ 245326 h 1159726"/>
                <a:gd name="connsiteX6" fmla="*/ 89210 w 4270918"/>
                <a:gd name="connsiteY6" fmla="*/ 278780 h 1159726"/>
                <a:gd name="connsiteX7" fmla="*/ 100361 w 4270918"/>
                <a:gd name="connsiteY7" fmla="*/ 323385 h 1159726"/>
                <a:gd name="connsiteX8" fmla="*/ 122664 w 4270918"/>
                <a:gd name="connsiteY8" fmla="*/ 390292 h 1159726"/>
                <a:gd name="connsiteX9" fmla="*/ 167269 w 4270918"/>
                <a:gd name="connsiteY9" fmla="*/ 434897 h 1159726"/>
                <a:gd name="connsiteX10" fmla="*/ 189571 w 4270918"/>
                <a:gd name="connsiteY10" fmla="*/ 457200 h 1159726"/>
                <a:gd name="connsiteX11" fmla="*/ 223025 w 4270918"/>
                <a:gd name="connsiteY11" fmla="*/ 512956 h 1159726"/>
                <a:gd name="connsiteX12" fmla="*/ 234176 w 4270918"/>
                <a:gd name="connsiteY12" fmla="*/ 546409 h 1159726"/>
                <a:gd name="connsiteX13" fmla="*/ 256478 w 4270918"/>
                <a:gd name="connsiteY13" fmla="*/ 579863 h 1159726"/>
                <a:gd name="connsiteX14" fmla="*/ 245327 w 4270918"/>
                <a:gd name="connsiteY14" fmla="*/ 624468 h 1159726"/>
                <a:gd name="connsiteX15" fmla="*/ 278781 w 4270918"/>
                <a:gd name="connsiteY15" fmla="*/ 713678 h 1159726"/>
                <a:gd name="connsiteX16" fmla="*/ 312235 w 4270918"/>
                <a:gd name="connsiteY16" fmla="*/ 724829 h 1159726"/>
                <a:gd name="connsiteX17" fmla="*/ 323386 w 4270918"/>
                <a:gd name="connsiteY17" fmla="*/ 791736 h 1159726"/>
                <a:gd name="connsiteX18" fmla="*/ 334537 w 4270918"/>
                <a:gd name="connsiteY18" fmla="*/ 825190 h 1159726"/>
                <a:gd name="connsiteX19" fmla="*/ 345688 w 4270918"/>
                <a:gd name="connsiteY19" fmla="*/ 880946 h 1159726"/>
                <a:gd name="connsiteX20" fmla="*/ 356839 w 4270918"/>
                <a:gd name="connsiteY20" fmla="*/ 914400 h 1159726"/>
                <a:gd name="connsiteX21" fmla="*/ 401444 w 4270918"/>
                <a:gd name="connsiteY21" fmla="*/ 925551 h 1159726"/>
                <a:gd name="connsiteX22" fmla="*/ 390293 w 4270918"/>
                <a:gd name="connsiteY22" fmla="*/ 1148575 h 1159726"/>
                <a:gd name="connsiteX23" fmla="*/ 847493 w 4270918"/>
                <a:gd name="connsiteY23" fmla="*/ 1159726 h 1159726"/>
                <a:gd name="connsiteX24" fmla="*/ 802888 w 4270918"/>
                <a:gd name="connsiteY24" fmla="*/ 1070517 h 1159726"/>
                <a:gd name="connsiteX25" fmla="*/ 780586 w 4270918"/>
                <a:gd name="connsiteY25" fmla="*/ 1048214 h 1159726"/>
                <a:gd name="connsiteX26" fmla="*/ 791737 w 4270918"/>
                <a:gd name="connsiteY26" fmla="*/ 947853 h 1159726"/>
                <a:gd name="connsiteX27" fmla="*/ 780586 w 4270918"/>
                <a:gd name="connsiteY27" fmla="*/ 702526 h 1159726"/>
                <a:gd name="connsiteX28" fmla="*/ 758283 w 4270918"/>
                <a:gd name="connsiteY28" fmla="*/ 635619 h 1159726"/>
                <a:gd name="connsiteX29" fmla="*/ 747132 w 4270918"/>
                <a:gd name="connsiteY29" fmla="*/ 602165 h 1159726"/>
                <a:gd name="connsiteX30" fmla="*/ 735981 w 4270918"/>
                <a:gd name="connsiteY30" fmla="*/ 568712 h 1159726"/>
                <a:gd name="connsiteX31" fmla="*/ 724830 w 4270918"/>
                <a:gd name="connsiteY31" fmla="*/ 535258 h 1159726"/>
                <a:gd name="connsiteX32" fmla="*/ 735981 w 4270918"/>
                <a:gd name="connsiteY32" fmla="*/ 501804 h 1159726"/>
                <a:gd name="connsiteX33" fmla="*/ 769435 w 4270918"/>
                <a:gd name="connsiteY33" fmla="*/ 434897 h 1159726"/>
                <a:gd name="connsiteX34" fmla="*/ 780586 w 4270918"/>
                <a:gd name="connsiteY34" fmla="*/ 356839 h 1159726"/>
                <a:gd name="connsiteX35" fmla="*/ 814039 w 4270918"/>
                <a:gd name="connsiteY35" fmla="*/ 367990 h 1159726"/>
                <a:gd name="connsiteX36" fmla="*/ 869796 w 4270918"/>
                <a:gd name="connsiteY36" fmla="*/ 401443 h 1159726"/>
                <a:gd name="connsiteX37" fmla="*/ 925552 w 4270918"/>
                <a:gd name="connsiteY37" fmla="*/ 446048 h 1159726"/>
                <a:gd name="connsiteX38" fmla="*/ 947854 w 4270918"/>
                <a:gd name="connsiteY38" fmla="*/ 468351 h 1159726"/>
                <a:gd name="connsiteX39" fmla="*/ 981308 w 4270918"/>
                <a:gd name="connsiteY39" fmla="*/ 479502 h 1159726"/>
                <a:gd name="connsiteX40" fmla="*/ 1014761 w 4270918"/>
                <a:gd name="connsiteY40" fmla="*/ 468351 h 1159726"/>
                <a:gd name="connsiteX41" fmla="*/ 1037064 w 4270918"/>
                <a:gd name="connsiteY41" fmla="*/ 446048 h 1159726"/>
                <a:gd name="connsiteX42" fmla="*/ 1081669 w 4270918"/>
                <a:gd name="connsiteY42" fmla="*/ 457200 h 1159726"/>
                <a:gd name="connsiteX43" fmla="*/ 1115122 w 4270918"/>
                <a:gd name="connsiteY43" fmla="*/ 479502 h 1159726"/>
                <a:gd name="connsiteX44" fmla="*/ 1159727 w 4270918"/>
                <a:gd name="connsiteY44" fmla="*/ 535258 h 1159726"/>
                <a:gd name="connsiteX45" fmla="*/ 1193181 w 4270918"/>
                <a:gd name="connsiteY45" fmla="*/ 602165 h 1159726"/>
                <a:gd name="connsiteX46" fmla="*/ 1271239 w 4270918"/>
                <a:gd name="connsiteY46" fmla="*/ 624468 h 1159726"/>
                <a:gd name="connsiteX47" fmla="*/ 1304693 w 4270918"/>
                <a:gd name="connsiteY47" fmla="*/ 646770 h 1159726"/>
                <a:gd name="connsiteX48" fmla="*/ 1315844 w 4270918"/>
                <a:gd name="connsiteY48" fmla="*/ 758282 h 1159726"/>
                <a:gd name="connsiteX49" fmla="*/ 1326996 w 4270918"/>
                <a:gd name="connsiteY49" fmla="*/ 791736 h 1159726"/>
                <a:gd name="connsiteX50" fmla="*/ 1338147 w 4270918"/>
                <a:gd name="connsiteY50" fmla="*/ 880946 h 1159726"/>
                <a:gd name="connsiteX51" fmla="*/ 1360449 w 4270918"/>
                <a:gd name="connsiteY51" fmla="*/ 914400 h 1159726"/>
                <a:gd name="connsiteX52" fmla="*/ 1382752 w 4270918"/>
                <a:gd name="connsiteY52" fmla="*/ 981307 h 1159726"/>
                <a:gd name="connsiteX53" fmla="*/ 1393903 w 4270918"/>
                <a:gd name="connsiteY53" fmla="*/ 1014761 h 1159726"/>
                <a:gd name="connsiteX54" fmla="*/ 1405054 w 4270918"/>
                <a:gd name="connsiteY54" fmla="*/ 1048214 h 1159726"/>
                <a:gd name="connsiteX55" fmla="*/ 1416205 w 4270918"/>
                <a:gd name="connsiteY55" fmla="*/ 1092819 h 1159726"/>
                <a:gd name="connsiteX56" fmla="*/ 1427357 w 4270918"/>
                <a:gd name="connsiteY56" fmla="*/ 1148575 h 1159726"/>
                <a:gd name="connsiteX57" fmla="*/ 4270918 w 4270918"/>
                <a:gd name="connsiteY57" fmla="*/ 1148575 h 1159726"/>
                <a:gd name="connsiteX58" fmla="*/ 4148254 w 4270918"/>
                <a:gd name="connsiteY58" fmla="*/ 1048214 h 1159726"/>
                <a:gd name="connsiteX59" fmla="*/ 4092498 w 4270918"/>
                <a:gd name="connsiteY59" fmla="*/ 981307 h 1159726"/>
                <a:gd name="connsiteX60" fmla="*/ 4070196 w 4270918"/>
                <a:gd name="connsiteY60" fmla="*/ 959004 h 1159726"/>
                <a:gd name="connsiteX61" fmla="*/ 4036742 w 4270918"/>
                <a:gd name="connsiteY61" fmla="*/ 903248 h 1159726"/>
                <a:gd name="connsiteX62" fmla="*/ 4025591 w 4270918"/>
                <a:gd name="connsiteY62" fmla="*/ 869795 h 1159726"/>
                <a:gd name="connsiteX63" fmla="*/ 3936381 w 4270918"/>
                <a:gd name="connsiteY63" fmla="*/ 791736 h 1159726"/>
                <a:gd name="connsiteX64" fmla="*/ 3902927 w 4270918"/>
                <a:gd name="connsiteY64" fmla="*/ 780585 h 1159726"/>
                <a:gd name="connsiteX65" fmla="*/ 3869474 w 4270918"/>
                <a:gd name="connsiteY65" fmla="*/ 758282 h 1159726"/>
                <a:gd name="connsiteX66" fmla="*/ 3847171 w 4270918"/>
                <a:gd name="connsiteY66" fmla="*/ 735980 h 1159726"/>
                <a:gd name="connsiteX67" fmla="*/ 3813718 w 4270918"/>
                <a:gd name="connsiteY67" fmla="*/ 724829 h 1159726"/>
                <a:gd name="connsiteX68" fmla="*/ 3791415 w 4270918"/>
                <a:gd name="connsiteY68" fmla="*/ 702526 h 1159726"/>
                <a:gd name="connsiteX69" fmla="*/ 3769113 w 4270918"/>
                <a:gd name="connsiteY69" fmla="*/ 635619 h 1159726"/>
                <a:gd name="connsiteX70" fmla="*/ 3691054 w 4270918"/>
                <a:gd name="connsiteY70" fmla="*/ 579863 h 1159726"/>
                <a:gd name="connsiteX71" fmla="*/ 3668752 w 4270918"/>
                <a:gd name="connsiteY71" fmla="*/ 546409 h 1159726"/>
                <a:gd name="connsiteX72" fmla="*/ 3657600 w 4270918"/>
                <a:gd name="connsiteY72" fmla="*/ 512956 h 1159726"/>
                <a:gd name="connsiteX73" fmla="*/ 3590693 w 4270918"/>
                <a:gd name="connsiteY73" fmla="*/ 490653 h 1159726"/>
                <a:gd name="connsiteX74" fmla="*/ 3557239 w 4270918"/>
                <a:gd name="connsiteY74" fmla="*/ 468351 h 1159726"/>
                <a:gd name="connsiteX75" fmla="*/ 3523786 w 4270918"/>
                <a:gd name="connsiteY75" fmla="*/ 446048 h 1159726"/>
                <a:gd name="connsiteX76" fmla="*/ 2977376 w 4270918"/>
                <a:gd name="connsiteY76" fmla="*/ 468351 h 1159726"/>
                <a:gd name="connsiteX77" fmla="*/ 2966225 w 4270918"/>
                <a:gd name="connsiteY77" fmla="*/ 657922 h 1159726"/>
                <a:gd name="connsiteX78" fmla="*/ 2062976 w 4270918"/>
                <a:gd name="connsiteY78" fmla="*/ 613317 h 1159726"/>
                <a:gd name="connsiteX79" fmla="*/ 758283 w 4270918"/>
                <a:gd name="connsiteY79" fmla="*/ 100361 h 1159726"/>
                <a:gd name="connsiteX80" fmla="*/ 747132 w 4270918"/>
                <a:gd name="connsiteY80" fmla="*/ 0 h 1159726"/>
                <a:gd name="connsiteX81" fmla="*/ 0 w 4270918"/>
                <a:gd name="connsiteY81" fmla="*/ 22302 h 11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270918" h="1159726">
                  <a:moveTo>
                    <a:pt x="0" y="22302"/>
                  </a:moveTo>
                  <a:lnTo>
                    <a:pt x="0" y="22302"/>
                  </a:lnTo>
                  <a:cubicBezTo>
                    <a:pt x="7434" y="55756"/>
                    <a:pt x="13991" y="89416"/>
                    <a:pt x="22303" y="122663"/>
                  </a:cubicBezTo>
                  <a:cubicBezTo>
                    <a:pt x="25154" y="134067"/>
                    <a:pt x="27406" y="146038"/>
                    <a:pt x="33454" y="156117"/>
                  </a:cubicBezTo>
                  <a:cubicBezTo>
                    <a:pt x="38863" y="165132"/>
                    <a:pt x="48323" y="170985"/>
                    <a:pt x="55757" y="178419"/>
                  </a:cubicBezTo>
                  <a:lnTo>
                    <a:pt x="78059" y="245326"/>
                  </a:lnTo>
                  <a:cubicBezTo>
                    <a:pt x="81776" y="256477"/>
                    <a:pt x="86359" y="267376"/>
                    <a:pt x="89210" y="278780"/>
                  </a:cubicBezTo>
                  <a:cubicBezTo>
                    <a:pt x="92927" y="293648"/>
                    <a:pt x="95957" y="308705"/>
                    <a:pt x="100361" y="323385"/>
                  </a:cubicBezTo>
                  <a:cubicBezTo>
                    <a:pt x="107116" y="345902"/>
                    <a:pt x="106041" y="373669"/>
                    <a:pt x="122664" y="390292"/>
                  </a:cubicBezTo>
                  <a:lnTo>
                    <a:pt x="167269" y="434897"/>
                  </a:lnTo>
                  <a:lnTo>
                    <a:pt x="189571" y="457200"/>
                  </a:lnTo>
                  <a:cubicBezTo>
                    <a:pt x="221159" y="551965"/>
                    <a:pt x="177104" y="436422"/>
                    <a:pt x="223025" y="512956"/>
                  </a:cubicBezTo>
                  <a:cubicBezTo>
                    <a:pt x="229073" y="523035"/>
                    <a:pt x="228919" y="535896"/>
                    <a:pt x="234176" y="546409"/>
                  </a:cubicBezTo>
                  <a:cubicBezTo>
                    <a:pt x="240170" y="558396"/>
                    <a:pt x="249044" y="568712"/>
                    <a:pt x="256478" y="579863"/>
                  </a:cubicBezTo>
                  <a:cubicBezTo>
                    <a:pt x="252761" y="594731"/>
                    <a:pt x="245327" y="609142"/>
                    <a:pt x="245327" y="624468"/>
                  </a:cubicBezTo>
                  <a:cubicBezTo>
                    <a:pt x="245327" y="649857"/>
                    <a:pt x="255708" y="695220"/>
                    <a:pt x="278781" y="713678"/>
                  </a:cubicBezTo>
                  <a:cubicBezTo>
                    <a:pt x="287960" y="721021"/>
                    <a:pt x="301084" y="721112"/>
                    <a:pt x="312235" y="724829"/>
                  </a:cubicBezTo>
                  <a:cubicBezTo>
                    <a:pt x="315952" y="747131"/>
                    <a:pt x="318481" y="769664"/>
                    <a:pt x="323386" y="791736"/>
                  </a:cubicBezTo>
                  <a:cubicBezTo>
                    <a:pt x="325936" y="803211"/>
                    <a:pt x="331686" y="813786"/>
                    <a:pt x="334537" y="825190"/>
                  </a:cubicBezTo>
                  <a:cubicBezTo>
                    <a:pt x="339134" y="843578"/>
                    <a:pt x="341091" y="862558"/>
                    <a:pt x="345688" y="880946"/>
                  </a:cubicBezTo>
                  <a:cubicBezTo>
                    <a:pt x="348539" y="892350"/>
                    <a:pt x="347660" y="907057"/>
                    <a:pt x="356839" y="914400"/>
                  </a:cubicBezTo>
                  <a:cubicBezTo>
                    <a:pt x="368807" y="923974"/>
                    <a:pt x="386576" y="921834"/>
                    <a:pt x="401444" y="925551"/>
                  </a:cubicBezTo>
                  <a:cubicBezTo>
                    <a:pt x="387264" y="1081530"/>
                    <a:pt x="390293" y="1007158"/>
                    <a:pt x="390293" y="1148575"/>
                  </a:cubicBezTo>
                  <a:lnTo>
                    <a:pt x="847493" y="1159726"/>
                  </a:lnTo>
                  <a:cubicBezTo>
                    <a:pt x="832625" y="1129990"/>
                    <a:pt x="819993" y="1099025"/>
                    <a:pt x="802888" y="1070517"/>
                  </a:cubicBezTo>
                  <a:cubicBezTo>
                    <a:pt x="797479" y="1061502"/>
                    <a:pt x="781538" y="1058684"/>
                    <a:pt x="780586" y="1048214"/>
                  </a:cubicBezTo>
                  <a:cubicBezTo>
                    <a:pt x="777539" y="1014693"/>
                    <a:pt x="788020" y="981307"/>
                    <a:pt x="791737" y="947853"/>
                  </a:cubicBezTo>
                  <a:cubicBezTo>
                    <a:pt x="788020" y="866077"/>
                    <a:pt x="789307" y="783920"/>
                    <a:pt x="780586" y="702526"/>
                  </a:cubicBezTo>
                  <a:cubicBezTo>
                    <a:pt x="778082" y="679151"/>
                    <a:pt x="765717" y="657921"/>
                    <a:pt x="758283" y="635619"/>
                  </a:cubicBezTo>
                  <a:lnTo>
                    <a:pt x="747132" y="602165"/>
                  </a:lnTo>
                  <a:lnTo>
                    <a:pt x="735981" y="568712"/>
                  </a:lnTo>
                  <a:lnTo>
                    <a:pt x="724830" y="535258"/>
                  </a:lnTo>
                  <a:cubicBezTo>
                    <a:pt x="728547" y="524107"/>
                    <a:pt x="730724" y="512318"/>
                    <a:pt x="735981" y="501804"/>
                  </a:cubicBezTo>
                  <a:cubicBezTo>
                    <a:pt x="779218" y="415328"/>
                    <a:pt x="741401" y="518993"/>
                    <a:pt x="769435" y="434897"/>
                  </a:cubicBezTo>
                  <a:cubicBezTo>
                    <a:pt x="773152" y="408878"/>
                    <a:pt x="766007" y="378708"/>
                    <a:pt x="780586" y="356839"/>
                  </a:cubicBezTo>
                  <a:cubicBezTo>
                    <a:pt x="787106" y="347059"/>
                    <a:pt x="803960" y="361943"/>
                    <a:pt x="814039" y="367990"/>
                  </a:cubicBezTo>
                  <a:cubicBezTo>
                    <a:pt x="890572" y="413909"/>
                    <a:pt x="775029" y="369855"/>
                    <a:pt x="869796" y="401443"/>
                  </a:cubicBezTo>
                  <a:cubicBezTo>
                    <a:pt x="923644" y="455294"/>
                    <a:pt x="855216" y="389779"/>
                    <a:pt x="925552" y="446048"/>
                  </a:cubicBezTo>
                  <a:cubicBezTo>
                    <a:pt x="933762" y="452616"/>
                    <a:pt x="938839" y="462942"/>
                    <a:pt x="947854" y="468351"/>
                  </a:cubicBezTo>
                  <a:cubicBezTo>
                    <a:pt x="957933" y="474399"/>
                    <a:pt x="970157" y="475785"/>
                    <a:pt x="981308" y="479502"/>
                  </a:cubicBezTo>
                  <a:cubicBezTo>
                    <a:pt x="992459" y="475785"/>
                    <a:pt x="1004682" y="474399"/>
                    <a:pt x="1014761" y="468351"/>
                  </a:cubicBezTo>
                  <a:cubicBezTo>
                    <a:pt x="1023776" y="462942"/>
                    <a:pt x="1026693" y="447776"/>
                    <a:pt x="1037064" y="446048"/>
                  </a:cubicBezTo>
                  <a:cubicBezTo>
                    <a:pt x="1052181" y="443528"/>
                    <a:pt x="1066801" y="453483"/>
                    <a:pt x="1081669" y="457200"/>
                  </a:cubicBezTo>
                  <a:cubicBezTo>
                    <a:pt x="1092820" y="464634"/>
                    <a:pt x="1106750" y="469037"/>
                    <a:pt x="1115122" y="479502"/>
                  </a:cubicBezTo>
                  <a:cubicBezTo>
                    <a:pt x="1176679" y="556448"/>
                    <a:pt x="1063857" y="471345"/>
                    <a:pt x="1159727" y="535258"/>
                  </a:cubicBezTo>
                  <a:cubicBezTo>
                    <a:pt x="1167073" y="557298"/>
                    <a:pt x="1173528" y="586442"/>
                    <a:pt x="1193181" y="602165"/>
                  </a:cubicBezTo>
                  <a:cubicBezTo>
                    <a:pt x="1200455" y="607984"/>
                    <a:pt x="1268321" y="623739"/>
                    <a:pt x="1271239" y="624468"/>
                  </a:cubicBezTo>
                  <a:cubicBezTo>
                    <a:pt x="1282390" y="631902"/>
                    <a:pt x="1300455" y="634056"/>
                    <a:pt x="1304693" y="646770"/>
                  </a:cubicBezTo>
                  <a:cubicBezTo>
                    <a:pt x="1316506" y="682209"/>
                    <a:pt x="1310164" y="721360"/>
                    <a:pt x="1315844" y="758282"/>
                  </a:cubicBezTo>
                  <a:cubicBezTo>
                    <a:pt x="1317631" y="769900"/>
                    <a:pt x="1323279" y="780585"/>
                    <a:pt x="1326996" y="791736"/>
                  </a:cubicBezTo>
                  <a:cubicBezTo>
                    <a:pt x="1330713" y="821473"/>
                    <a:pt x="1330262" y="852034"/>
                    <a:pt x="1338147" y="880946"/>
                  </a:cubicBezTo>
                  <a:cubicBezTo>
                    <a:pt x="1341673" y="893876"/>
                    <a:pt x="1355006" y="902153"/>
                    <a:pt x="1360449" y="914400"/>
                  </a:cubicBezTo>
                  <a:cubicBezTo>
                    <a:pt x="1369997" y="935883"/>
                    <a:pt x="1375318" y="959005"/>
                    <a:pt x="1382752" y="981307"/>
                  </a:cubicBezTo>
                  <a:lnTo>
                    <a:pt x="1393903" y="1014761"/>
                  </a:lnTo>
                  <a:cubicBezTo>
                    <a:pt x="1397620" y="1025912"/>
                    <a:pt x="1402203" y="1036811"/>
                    <a:pt x="1405054" y="1048214"/>
                  </a:cubicBezTo>
                  <a:cubicBezTo>
                    <a:pt x="1408771" y="1063082"/>
                    <a:pt x="1411995" y="1078083"/>
                    <a:pt x="1416205" y="1092819"/>
                  </a:cubicBezTo>
                  <a:cubicBezTo>
                    <a:pt x="1429708" y="1140078"/>
                    <a:pt x="1427357" y="1110248"/>
                    <a:pt x="1427357" y="1148575"/>
                  </a:cubicBezTo>
                  <a:lnTo>
                    <a:pt x="4270918" y="1148575"/>
                  </a:lnTo>
                  <a:cubicBezTo>
                    <a:pt x="4116391" y="994050"/>
                    <a:pt x="4280734" y="1147573"/>
                    <a:pt x="4148254" y="1048214"/>
                  </a:cubicBezTo>
                  <a:cubicBezTo>
                    <a:pt x="4108518" y="1018412"/>
                    <a:pt x="4120832" y="1016726"/>
                    <a:pt x="4092498" y="981307"/>
                  </a:cubicBezTo>
                  <a:cubicBezTo>
                    <a:pt x="4085930" y="973097"/>
                    <a:pt x="4077630" y="966438"/>
                    <a:pt x="4070196" y="959004"/>
                  </a:cubicBezTo>
                  <a:cubicBezTo>
                    <a:pt x="4038602" y="864232"/>
                    <a:pt x="4082665" y="979788"/>
                    <a:pt x="4036742" y="903248"/>
                  </a:cubicBezTo>
                  <a:cubicBezTo>
                    <a:pt x="4030695" y="893169"/>
                    <a:pt x="4032644" y="879198"/>
                    <a:pt x="4025591" y="869795"/>
                  </a:cubicBezTo>
                  <a:cubicBezTo>
                    <a:pt x="4008152" y="846543"/>
                    <a:pt x="3967334" y="807212"/>
                    <a:pt x="3936381" y="791736"/>
                  </a:cubicBezTo>
                  <a:cubicBezTo>
                    <a:pt x="3925867" y="786479"/>
                    <a:pt x="3914078" y="784302"/>
                    <a:pt x="3902927" y="780585"/>
                  </a:cubicBezTo>
                  <a:cubicBezTo>
                    <a:pt x="3891776" y="773151"/>
                    <a:pt x="3879939" y="766654"/>
                    <a:pt x="3869474" y="758282"/>
                  </a:cubicBezTo>
                  <a:cubicBezTo>
                    <a:pt x="3861264" y="751714"/>
                    <a:pt x="3856186" y="741389"/>
                    <a:pt x="3847171" y="735980"/>
                  </a:cubicBezTo>
                  <a:cubicBezTo>
                    <a:pt x="3837092" y="729933"/>
                    <a:pt x="3824869" y="728546"/>
                    <a:pt x="3813718" y="724829"/>
                  </a:cubicBezTo>
                  <a:cubicBezTo>
                    <a:pt x="3806284" y="717395"/>
                    <a:pt x="3796117" y="711930"/>
                    <a:pt x="3791415" y="702526"/>
                  </a:cubicBezTo>
                  <a:cubicBezTo>
                    <a:pt x="3780902" y="681499"/>
                    <a:pt x="3785736" y="652242"/>
                    <a:pt x="3769113" y="635619"/>
                  </a:cubicBezTo>
                  <a:cubicBezTo>
                    <a:pt x="3716196" y="582702"/>
                    <a:pt x="3744456" y="597663"/>
                    <a:pt x="3691054" y="579863"/>
                  </a:cubicBezTo>
                  <a:cubicBezTo>
                    <a:pt x="3683620" y="568712"/>
                    <a:pt x="3674746" y="558396"/>
                    <a:pt x="3668752" y="546409"/>
                  </a:cubicBezTo>
                  <a:cubicBezTo>
                    <a:pt x="3663495" y="535896"/>
                    <a:pt x="3667165" y="519788"/>
                    <a:pt x="3657600" y="512956"/>
                  </a:cubicBezTo>
                  <a:cubicBezTo>
                    <a:pt x="3638470" y="499292"/>
                    <a:pt x="3610254" y="503693"/>
                    <a:pt x="3590693" y="490653"/>
                  </a:cubicBezTo>
                  <a:cubicBezTo>
                    <a:pt x="3579542" y="483219"/>
                    <a:pt x="3567704" y="476723"/>
                    <a:pt x="3557239" y="468351"/>
                  </a:cubicBezTo>
                  <a:cubicBezTo>
                    <a:pt x="3526075" y="443420"/>
                    <a:pt x="3547654" y="446048"/>
                    <a:pt x="3523786" y="446048"/>
                  </a:cubicBezTo>
                  <a:lnTo>
                    <a:pt x="2977376" y="468351"/>
                  </a:lnTo>
                  <a:lnTo>
                    <a:pt x="2966225" y="657922"/>
                  </a:lnTo>
                  <a:lnTo>
                    <a:pt x="2062976" y="613317"/>
                  </a:lnTo>
                  <a:lnTo>
                    <a:pt x="758283" y="100361"/>
                  </a:lnTo>
                  <a:lnTo>
                    <a:pt x="747132" y="0"/>
                  </a:lnTo>
                  <a:lnTo>
                    <a:pt x="0" y="22302"/>
                  </a:lnTo>
                  <a:close/>
                </a:path>
              </a:pathLst>
            </a:cu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6" name="TextBox 5"/>
            <p:cNvSpPr txBox="1"/>
            <p:nvPr/>
          </p:nvSpPr>
          <p:spPr>
            <a:xfrm>
              <a:off x="5341071" y="6118332"/>
              <a:ext cx="1478335" cy="441140"/>
            </a:xfrm>
            <a:prstGeom prst="rect">
              <a:avLst/>
            </a:prstGeom>
            <a:solidFill>
              <a:schemeClr val="tx1">
                <a:lumMod val="50000"/>
                <a:lumOff val="50000"/>
              </a:schemeClr>
            </a:solidFill>
          </p:spPr>
          <p:txBody>
            <a:bodyPr wrap="square" rtlCol="0">
              <a:spAutoFit/>
            </a:bodyPr>
            <a:lstStyle/>
            <a:p>
              <a:pPr algn="ctr"/>
              <a:r>
                <a:rPr lang="en-GB" sz="2000" dirty="0">
                  <a:solidFill>
                    <a:srgbClr val="FFFF00"/>
                  </a:solidFill>
                </a:rPr>
                <a:t>1.5 </a:t>
              </a:r>
              <a:r>
                <a:rPr lang="en-GB" sz="2000" dirty="0" err="1">
                  <a:solidFill>
                    <a:srgbClr val="FFFF00"/>
                  </a:solidFill>
                </a:rPr>
                <a:t>maf</a:t>
              </a:r>
              <a:endParaRPr lang="en-US" sz="2000" dirty="0">
                <a:solidFill>
                  <a:srgbClr val="FFFF00"/>
                </a:solidFill>
              </a:endParaRPr>
            </a:p>
          </p:txBody>
        </p:sp>
      </p:grpSp>
      <p:grpSp>
        <p:nvGrpSpPr>
          <p:cNvPr id="13" name="Group 12"/>
          <p:cNvGrpSpPr/>
          <p:nvPr/>
        </p:nvGrpSpPr>
        <p:grpSpPr>
          <a:xfrm>
            <a:off x="7504096" y="1053555"/>
            <a:ext cx="2862279" cy="4591783"/>
            <a:chOff x="6668429" y="1505415"/>
            <a:chExt cx="3155795" cy="5062653"/>
          </a:xfrm>
        </p:grpSpPr>
        <p:sp>
          <p:nvSpPr>
            <p:cNvPr id="11" name="Freeform 10"/>
            <p:cNvSpPr/>
            <p:nvPr/>
          </p:nvSpPr>
          <p:spPr>
            <a:xfrm>
              <a:off x="6668429" y="1505415"/>
              <a:ext cx="3155795" cy="5062653"/>
            </a:xfrm>
            <a:custGeom>
              <a:avLst/>
              <a:gdLst>
                <a:gd name="connsiteX0" fmla="*/ 111512 w 3155795"/>
                <a:gd name="connsiteY0" fmla="*/ 791736 h 5062653"/>
                <a:gd name="connsiteX1" fmla="*/ 0 w 3155795"/>
                <a:gd name="connsiteY1" fmla="*/ 2776653 h 5062653"/>
                <a:gd name="connsiteX2" fmla="*/ 1594625 w 3155795"/>
                <a:gd name="connsiteY2" fmla="*/ 2821258 h 5062653"/>
                <a:gd name="connsiteX3" fmla="*/ 1516566 w 3155795"/>
                <a:gd name="connsiteY3" fmla="*/ 5051502 h 5062653"/>
                <a:gd name="connsiteX4" fmla="*/ 1806498 w 3155795"/>
                <a:gd name="connsiteY4" fmla="*/ 5062653 h 5062653"/>
                <a:gd name="connsiteX5" fmla="*/ 1817649 w 3155795"/>
                <a:gd name="connsiteY5" fmla="*/ 4873083 h 5062653"/>
                <a:gd name="connsiteX6" fmla="*/ 2364059 w 3155795"/>
                <a:gd name="connsiteY6" fmla="*/ 4873083 h 5062653"/>
                <a:gd name="connsiteX7" fmla="*/ 2375210 w 3155795"/>
                <a:gd name="connsiteY7" fmla="*/ 4806175 h 5062653"/>
                <a:gd name="connsiteX8" fmla="*/ 3155795 w 3155795"/>
                <a:gd name="connsiteY8" fmla="*/ 4783873 h 5062653"/>
                <a:gd name="connsiteX9" fmla="*/ 3144644 w 3155795"/>
                <a:gd name="connsiteY9" fmla="*/ 1226634 h 5062653"/>
                <a:gd name="connsiteX10" fmla="*/ 3111191 w 3155795"/>
                <a:gd name="connsiteY10" fmla="*/ 0 h 5062653"/>
                <a:gd name="connsiteX11" fmla="*/ 1037064 w 3155795"/>
                <a:gd name="connsiteY11" fmla="*/ 0 h 5062653"/>
                <a:gd name="connsiteX12" fmla="*/ 1014761 w 3155795"/>
                <a:gd name="connsiteY12" fmla="*/ 825190 h 5062653"/>
                <a:gd name="connsiteX13" fmla="*/ 111512 w 3155795"/>
                <a:gd name="connsiteY13" fmla="*/ 791736 h 506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5795" h="5062653">
                  <a:moveTo>
                    <a:pt x="111512" y="791736"/>
                  </a:moveTo>
                  <a:lnTo>
                    <a:pt x="0" y="2776653"/>
                  </a:lnTo>
                  <a:lnTo>
                    <a:pt x="1594625" y="2821258"/>
                  </a:lnTo>
                  <a:lnTo>
                    <a:pt x="1516566" y="5051502"/>
                  </a:lnTo>
                  <a:lnTo>
                    <a:pt x="1806498" y="5062653"/>
                  </a:lnTo>
                  <a:lnTo>
                    <a:pt x="1817649" y="4873083"/>
                  </a:lnTo>
                  <a:lnTo>
                    <a:pt x="2364059" y="4873083"/>
                  </a:lnTo>
                  <a:lnTo>
                    <a:pt x="2375210" y="4806175"/>
                  </a:lnTo>
                  <a:lnTo>
                    <a:pt x="3155795" y="4783873"/>
                  </a:lnTo>
                  <a:lnTo>
                    <a:pt x="3144644" y="1226634"/>
                  </a:lnTo>
                  <a:lnTo>
                    <a:pt x="3111191" y="0"/>
                  </a:lnTo>
                  <a:lnTo>
                    <a:pt x="1037064" y="0"/>
                  </a:lnTo>
                  <a:lnTo>
                    <a:pt x="1014761" y="825190"/>
                  </a:lnTo>
                  <a:lnTo>
                    <a:pt x="111512" y="791736"/>
                  </a:lnTo>
                  <a:close/>
                </a:path>
              </a:pathLst>
            </a:cu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7" name="TextBox 6"/>
            <p:cNvSpPr txBox="1"/>
            <p:nvPr/>
          </p:nvSpPr>
          <p:spPr>
            <a:xfrm>
              <a:off x="8126746" y="3267400"/>
              <a:ext cx="1450999" cy="509007"/>
            </a:xfrm>
            <a:prstGeom prst="rect">
              <a:avLst/>
            </a:prstGeom>
            <a:solidFill>
              <a:schemeClr val="tx1">
                <a:lumMod val="50000"/>
                <a:lumOff val="50000"/>
              </a:schemeClr>
            </a:solidFill>
          </p:spPr>
          <p:txBody>
            <a:bodyPr wrap="square" rtlCol="0">
              <a:spAutoFit/>
            </a:bodyPr>
            <a:lstStyle/>
            <a:p>
              <a:pPr algn="ctr"/>
              <a:r>
                <a:rPr lang="en-GB" sz="2400" dirty="0">
                  <a:solidFill>
                    <a:srgbClr val="FFFF00"/>
                  </a:solidFill>
                </a:rPr>
                <a:t>7.5 </a:t>
              </a:r>
              <a:r>
                <a:rPr lang="en-GB" sz="2400" dirty="0" err="1">
                  <a:solidFill>
                    <a:srgbClr val="FFFF00"/>
                  </a:solidFill>
                </a:rPr>
                <a:t>maf</a:t>
              </a:r>
              <a:endParaRPr lang="en-US" sz="2400" dirty="0">
                <a:solidFill>
                  <a:srgbClr val="FFFF00"/>
                </a:solidFill>
              </a:endParaRPr>
            </a:p>
          </p:txBody>
        </p:sp>
      </p:grpSp>
      <p:sp>
        <p:nvSpPr>
          <p:cNvPr id="10" name="Freeform 9"/>
          <p:cNvSpPr/>
          <p:nvPr/>
        </p:nvSpPr>
        <p:spPr>
          <a:xfrm>
            <a:off x="5986987" y="1619942"/>
            <a:ext cx="2943192" cy="4015282"/>
          </a:xfrm>
          <a:custGeom>
            <a:avLst/>
            <a:gdLst>
              <a:gd name="connsiteX0" fmla="*/ 0 w 3245005"/>
              <a:gd name="connsiteY0" fmla="*/ 0 h 4427034"/>
              <a:gd name="connsiteX1" fmla="*/ 1773044 w 3245005"/>
              <a:gd name="connsiteY1" fmla="*/ 167268 h 4427034"/>
              <a:gd name="connsiteX2" fmla="*/ 1639230 w 3245005"/>
              <a:gd name="connsiteY2" fmla="*/ 2430966 h 4427034"/>
              <a:gd name="connsiteX3" fmla="*/ 1538869 w 3245005"/>
              <a:gd name="connsiteY3" fmla="*/ 2442117 h 4427034"/>
              <a:gd name="connsiteX4" fmla="*/ 1471961 w 3245005"/>
              <a:gd name="connsiteY4" fmla="*/ 2442117 h 4427034"/>
              <a:gd name="connsiteX5" fmla="*/ 1449659 w 3245005"/>
              <a:gd name="connsiteY5" fmla="*/ 2509024 h 4427034"/>
              <a:gd name="connsiteX6" fmla="*/ 1438508 w 3245005"/>
              <a:gd name="connsiteY6" fmla="*/ 2542478 h 4427034"/>
              <a:gd name="connsiteX7" fmla="*/ 1427356 w 3245005"/>
              <a:gd name="connsiteY7" fmla="*/ 2709746 h 4427034"/>
              <a:gd name="connsiteX8" fmla="*/ 1416205 w 3245005"/>
              <a:gd name="connsiteY8" fmla="*/ 2798956 h 4427034"/>
              <a:gd name="connsiteX9" fmla="*/ 1427356 w 3245005"/>
              <a:gd name="connsiteY9" fmla="*/ 2676293 h 4427034"/>
              <a:gd name="connsiteX10" fmla="*/ 1438508 w 3245005"/>
              <a:gd name="connsiteY10" fmla="*/ 2575932 h 4427034"/>
              <a:gd name="connsiteX11" fmla="*/ 1483113 w 3245005"/>
              <a:gd name="connsiteY11" fmla="*/ 2531327 h 4427034"/>
              <a:gd name="connsiteX12" fmla="*/ 1505415 w 3245005"/>
              <a:gd name="connsiteY12" fmla="*/ 2509024 h 4427034"/>
              <a:gd name="connsiteX13" fmla="*/ 1550020 w 3245005"/>
              <a:gd name="connsiteY13" fmla="*/ 2375210 h 4427034"/>
              <a:gd name="connsiteX14" fmla="*/ 1561171 w 3245005"/>
              <a:gd name="connsiteY14" fmla="*/ 2341756 h 4427034"/>
              <a:gd name="connsiteX15" fmla="*/ 1594625 w 3245005"/>
              <a:gd name="connsiteY15" fmla="*/ 2330605 h 4427034"/>
              <a:gd name="connsiteX16" fmla="*/ 1639230 w 3245005"/>
              <a:gd name="connsiteY16" fmla="*/ 2274849 h 4427034"/>
              <a:gd name="connsiteX17" fmla="*/ 1661532 w 3245005"/>
              <a:gd name="connsiteY17" fmla="*/ 2241395 h 4427034"/>
              <a:gd name="connsiteX18" fmla="*/ 1661532 w 3245005"/>
              <a:gd name="connsiteY18" fmla="*/ 2141034 h 4427034"/>
              <a:gd name="connsiteX19" fmla="*/ 3245005 w 3245005"/>
              <a:gd name="connsiteY19" fmla="*/ 2174488 h 4427034"/>
              <a:gd name="connsiteX20" fmla="*/ 3200400 w 3245005"/>
              <a:gd name="connsiteY20" fmla="*/ 4427034 h 4427034"/>
              <a:gd name="connsiteX21" fmla="*/ 2575932 w 3245005"/>
              <a:gd name="connsiteY21" fmla="*/ 4404732 h 4427034"/>
              <a:gd name="connsiteX22" fmla="*/ 1282391 w 3245005"/>
              <a:gd name="connsiteY22" fmla="*/ 3880624 h 4427034"/>
              <a:gd name="connsiteX23" fmla="*/ 1260088 w 3245005"/>
              <a:gd name="connsiteY23" fmla="*/ 3769112 h 4427034"/>
              <a:gd name="connsiteX24" fmla="*/ 524108 w 3245005"/>
              <a:gd name="connsiteY24" fmla="*/ 3802566 h 4427034"/>
              <a:gd name="connsiteX25" fmla="*/ 479503 w 3245005"/>
              <a:gd name="connsiteY25" fmla="*/ 3713356 h 4427034"/>
              <a:gd name="connsiteX26" fmla="*/ 457200 w 3245005"/>
              <a:gd name="connsiteY26" fmla="*/ 3691054 h 4427034"/>
              <a:gd name="connsiteX27" fmla="*/ 446049 w 3245005"/>
              <a:gd name="connsiteY27" fmla="*/ 3501483 h 4427034"/>
              <a:gd name="connsiteX28" fmla="*/ 379142 w 3245005"/>
              <a:gd name="connsiteY28" fmla="*/ 3456878 h 4427034"/>
              <a:gd name="connsiteX29" fmla="*/ 345688 w 3245005"/>
              <a:gd name="connsiteY29" fmla="*/ 3401122 h 4427034"/>
              <a:gd name="connsiteX30" fmla="*/ 267630 w 3245005"/>
              <a:gd name="connsiteY30" fmla="*/ 3323063 h 4427034"/>
              <a:gd name="connsiteX31" fmla="*/ 200722 w 3245005"/>
              <a:gd name="connsiteY31" fmla="*/ 3300761 h 4427034"/>
              <a:gd name="connsiteX32" fmla="*/ 167269 w 3245005"/>
              <a:gd name="connsiteY32" fmla="*/ 3289610 h 4427034"/>
              <a:gd name="connsiteX33" fmla="*/ 144966 w 3245005"/>
              <a:gd name="connsiteY33" fmla="*/ 3222702 h 4427034"/>
              <a:gd name="connsiteX34" fmla="*/ 111513 w 3245005"/>
              <a:gd name="connsiteY34" fmla="*/ 3200400 h 4427034"/>
              <a:gd name="connsiteX35" fmla="*/ 89210 w 3245005"/>
              <a:gd name="connsiteY35" fmla="*/ 3178097 h 4427034"/>
              <a:gd name="connsiteX36" fmla="*/ 22303 w 3245005"/>
              <a:gd name="connsiteY36" fmla="*/ 3155795 h 4427034"/>
              <a:gd name="connsiteX37" fmla="*/ 0 w 3245005"/>
              <a:gd name="connsiteY37" fmla="*/ 3144644 h 4427034"/>
              <a:gd name="connsiteX38" fmla="*/ 0 w 3245005"/>
              <a:gd name="connsiteY38" fmla="*/ 0 h 442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45005" h="4427034">
                <a:moveTo>
                  <a:pt x="0" y="0"/>
                </a:moveTo>
                <a:lnTo>
                  <a:pt x="1773044" y="167268"/>
                </a:lnTo>
                <a:lnTo>
                  <a:pt x="1639230" y="2430966"/>
                </a:lnTo>
                <a:cubicBezTo>
                  <a:pt x="1605776" y="2434683"/>
                  <a:pt x="1572529" y="2442117"/>
                  <a:pt x="1538869" y="2442117"/>
                </a:cubicBezTo>
                <a:cubicBezTo>
                  <a:pt x="1449658" y="2442117"/>
                  <a:pt x="1561172" y="2412381"/>
                  <a:pt x="1471961" y="2442117"/>
                </a:cubicBezTo>
                <a:lnTo>
                  <a:pt x="1449659" y="2509024"/>
                </a:lnTo>
                <a:lnTo>
                  <a:pt x="1438508" y="2542478"/>
                </a:lnTo>
                <a:cubicBezTo>
                  <a:pt x="1434791" y="2598234"/>
                  <a:pt x="1432197" y="2654076"/>
                  <a:pt x="1427356" y="2709746"/>
                </a:cubicBezTo>
                <a:cubicBezTo>
                  <a:pt x="1424760" y="2739601"/>
                  <a:pt x="1317703" y="2882590"/>
                  <a:pt x="1416205" y="2798956"/>
                </a:cubicBezTo>
                <a:lnTo>
                  <a:pt x="1427356" y="2676293"/>
                </a:lnTo>
                <a:cubicBezTo>
                  <a:pt x="1431073" y="2642839"/>
                  <a:pt x="1426425" y="2607348"/>
                  <a:pt x="1438508" y="2575932"/>
                </a:cubicBezTo>
                <a:cubicBezTo>
                  <a:pt x="1446056" y="2556307"/>
                  <a:pt x="1468245" y="2546195"/>
                  <a:pt x="1483113" y="2531327"/>
                </a:cubicBezTo>
                <a:lnTo>
                  <a:pt x="1505415" y="2509024"/>
                </a:lnTo>
                <a:lnTo>
                  <a:pt x="1550020" y="2375210"/>
                </a:lnTo>
                <a:cubicBezTo>
                  <a:pt x="1553737" y="2364059"/>
                  <a:pt x="1550020" y="2345473"/>
                  <a:pt x="1561171" y="2341756"/>
                </a:cubicBezTo>
                <a:lnTo>
                  <a:pt x="1594625" y="2330605"/>
                </a:lnTo>
                <a:cubicBezTo>
                  <a:pt x="1622653" y="2246517"/>
                  <a:pt x="1581585" y="2346906"/>
                  <a:pt x="1639230" y="2274849"/>
                </a:cubicBezTo>
                <a:cubicBezTo>
                  <a:pt x="1668814" y="2237869"/>
                  <a:pt x="1633169" y="2241395"/>
                  <a:pt x="1661532" y="2241395"/>
                </a:cubicBezTo>
                <a:lnTo>
                  <a:pt x="1661532" y="2141034"/>
                </a:lnTo>
                <a:lnTo>
                  <a:pt x="3245005" y="2174488"/>
                </a:lnTo>
                <a:lnTo>
                  <a:pt x="3200400" y="4427034"/>
                </a:lnTo>
                <a:lnTo>
                  <a:pt x="2575932" y="4404732"/>
                </a:lnTo>
                <a:lnTo>
                  <a:pt x="1282391" y="3880624"/>
                </a:lnTo>
                <a:cubicBezTo>
                  <a:pt x="1259282" y="3776635"/>
                  <a:pt x="1260088" y="3814533"/>
                  <a:pt x="1260088" y="3769112"/>
                </a:cubicBezTo>
                <a:lnTo>
                  <a:pt x="524108" y="3802566"/>
                </a:lnTo>
                <a:cubicBezTo>
                  <a:pt x="509240" y="3772829"/>
                  <a:pt x="496608" y="3741865"/>
                  <a:pt x="479503" y="3713356"/>
                </a:cubicBezTo>
                <a:cubicBezTo>
                  <a:pt x="474094" y="3704341"/>
                  <a:pt x="458840" y="3701439"/>
                  <a:pt x="457200" y="3691054"/>
                </a:cubicBezTo>
                <a:cubicBezTo>
                  <a:pt x="447328" y="3628529"/>
                  <a:pt x="466066" y="3561534"/>
                  <a:pt x="446049" y="3501483"/>
                </a:cubicBezTo>
                <a:cubicBezTo>
                  <a:pt x="437573" y="3476054"/>
                  <a:pt x="379142" y="3456878"/>
                  <a:pt x="379142" y="3456878"/>
                </a:cubicBezTo>
                <a:cubicBezTo>
                  <a:pt x="347553" y="3362108"/>
                  <a:pt x="391610" y="3477657"/>
                  <a:pt x="345688" y="3401122"/>
                </a:cubicBezTo>
                <a:cubicBezTo>
                  <a:pt x="314840" y="3349710"/>
                  <a:pt x="369904" y="3357153"/>
                  <a:pt x="267630" y="3323063"/>
                </a:cubicBezTo>
                <a:lnTo>
                  <a:pt x="200722" y="3300761"/>
                </a:lnTo>
                <a:lnTo>
                  <a:pt x="167269" y="3289610"/>
                </a:lnTo>
                <a:cubicBezTo>
                  <a:pt x="159835" y="3267307"/>
                  <a:pt x="164527" y="3235743"/>
                  <a:pt x="144966" y="3222702"/>
                </a:cubicBezTo>
                <a:cubicBezTo>
                  <a:pt x="133815" y="3215268"/>
                  <a:pt x="121978" y="3208772"/>
                  <a:pt x="111513" y="3200400"/>
                </a:cubicBezTo>
                <a:cubicBezTo>
                  <a:pt x="103303" y="3193832"/>
                  <a:pt x="98614" y="3182799"/>
                  <a:pt x="89210" y="3178097"/>
                </a:cubicBezTo>
                <a:cubicBezTo>
                  <a:pt x="68183" y="3167584"/>
                  <a:pt x="43330" y="3166308"/>
                  <a:pt x="22303" y="3155795"/>
                </a:cubicBezTo>
                <a:lnTo>
                  <a:pt x="0" y="3144644"/>
                </a:lnTo>
                <a:lnTo>
                  <a:pt x="0" y="0"/>
                </a:lnTo>
                <a:close/>
              </a:path>
            </a:pathLst>
          </a:custGeom>
          <a:solidFill>
            <a:srgbClr val="7030A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8" name="TextBox 7"/>
          <p:cNvSpPr txBox="1"/>
          <p:nvPr/>
        </p:nvSpPr>
        <p:spPr>
          <a:xfrm>
            <a:off x="6656645" y="4382535"/>
            <a:ext cx="1316044" cy="461665"/>
          </a:xfrm>
          <a:prstGeom prst="rect">
            <a:avLst/>
          </a:prstGeom>
          <a:solidFill>
            <a:schemeClr val="tx1">
              <a:lumMod val="50000"/>
              <a:lumOff val="50000"/>
            </a:schemeClr>
          </a:solidFill>
        </p:spPr>
        <p:txBody>
          <a:bodyPr wrap="square" rtlCol="0">
            <a:spAutoFit/>
          </a:bodyPr>
          <a:lstStyle/>
          <a:p>
            <a:pPr algn="ctr"/>
            <a:r>
              <a:rPr lang="en-GB" sz="2400" dirty="0">
                <a:solidFill>
                  <a:srgbClr val="FFFF00"/>
                </a:solidFill>
              </a:rPr>
              <a:t>7.5 </a:t>
            </a:r>
            <a:r>
              <a:rPr lang="en-GB" sz="2400" dirty="0" err="1">
                <a:solidFill>
                  <a:srgbClr val="FFFF00"/>
                </a:solidFill>
              </a:rPr>
              <a:t>maf</a:t>
            </a:r>
            <a:endParaRPr lang="en-US" sz="2400" dirty="0">
              <a:solidFill>
                <a:srgbClr val="FFFF00"/>
              </a:solidFill>
            </a:endParaRPr>
          </a:p>
        </p:txBody>
      </p:sp>
      <p:sp>
        <p:nvSpPr>
          <p:cNvPr id="16" name="TextBox 15"/>
          <p:cNvSpPr txBox="1"/>
          <p:nvPr/>
        </p:nvSpPr>
        <p:spPr>
          <a:xfrm>
            <a:off x="1079774" y="1027216"/>
            <a:ext cx="3844170" cy="2604944"/>
          </a:xfrm>
          <a:prstGeom prst="rect">
            <a:avLst/>
          </a:prstGeom>
          <a:noFill/>
        </p:spPr>
        <p:txBody>
          <a:bodyPr wrap="square" rtlCol="0">
            <a:spAutoFit/>
          </a:bodyPr>
          <a:lstStyle/>
          <a:p>
            <a:pPr>
              <a:lnSpc>
                <a:spcPct val="300000"/>
              </a:lnSpc>
            </a:pPr>
            <a:r>
              <a:rPr lang="en-GB" sz="1814" dirty="0"/>
              <a:t>1922 – Colorado River Compact</a:t>
            </a:r>
          </a:p>
          <a:p>
            <a:pPr>
              <a:lnSpc>
                <a:spcPct val="300000"/>
              </a:lnSpc>
            </a:pPr>
            <a:r>
              <a:rPr lang="en-GB" sz="1814" dirty="0"/>
              <a:t>1944 – USA-Mexico Treaty</a:t>
            </a:r>
          </a:p>
          <a:p>
            <a:pPr>
              <a:lnSpc>
                <a:spcPct val="300000"/>
              </a:lnSpc>
            </a:pPr>
            <a:r>
              <a:rPr lang="en-GB" sz="1814" dirty="0"/>
              <a:t>1964 – Arizona vs. California</a:t>
            </a:r>
            <a:endParaRPr lang="en-US" sz="1814" dirty="0"/>
          </a:p>
        </p:txBody>
      </p:sp>
      <p:sp>
        <p:nvSpPr>
          <p:cNvPr id="17" name="TextBox 16"/>
          <p:cNvSpPr txBox="1"/>
          <p:nvPr/>
        </p:nvSpPr>
        <p:spPr>
          <a:xfrm>
            <a:off x="3900714" y="395209"/>
            <a:ext cx="3968505" cy="650627"/>
          </a:xfrm>
          <a:prstGeom prst="rect">
            <a:avLst/>
          </a:prstGeom>
          <a:noFill/>
        </p:spPr>
        <p:txBody>
          <a:bodyPr wrap="square" rtlCol="0">
            <a:spAutoFit/>
          </a:bodyPr>
          <a:lstStyle/>
          <a:p>
            <a:pPr algn="ctr"/>
            <a:r>
              <a:rPr lang="en-GB" sz="3628" b="1" dirty="0"/>
              <a:t>Water Allocations</a:t>
            </a:r>
            <a:endParaRPr lang="en-US" sz="3628" b="1" dirty="0"/>
          </a:p>
        </p:txBody>
      </p:sp>
      <p:sp>
        <p:nvSpPr>
          <p:cNvPr id="18" name="TextBox 17"/>
          <p:cNvSpPr txBox="1"/>
          <p:nvPr/>
        </p:nvSpPr>
        <p:spPr>
          <a:xfrm>
            <a:off x="5469681" y="3906851"/>
            <a:ext cx="1169255" cy="371512"/>
          </a:xfrm>
          <a:prstGeom prst="rect">
            <a:avLst/>
          </a:prstGeom>
          <a:solidFill>
            <a:schemeClr val="tx1">
              <a:lumMod val="50000"/>
              <a:lumOff val="50000"/>
            </a:schemeClr>
          </a:solidFill>
        </p:spPr>
        <p:txBody>
          <a:bodyPr wrap="square" rtlCol="0">
            <a:spAutoFit/>
          </a:bodyPr>
          <a:lstStyle/>
          <a:p>
            <a:pPr algn="ctr"/>
            <a:r>
              <a:rPr lang="en-GB" sz="1814" dirty="0">
                <a:solidFill>
                  <a:srgbClr val="FF0000"/>
                </a:solidFill>
              </a:rPr>
              <a:t>4.4 </a:t>
            </a:r>
            <a:r>
              <a:rPr lang="en-GB" sz="1814" dirty="0" err="1">
                <a:solidFill>
                  <a:srgbClr val="FF0000"/>
                </a:solidFill>
              </a:rPr>
              <a:t>maf</a:t>
            </a:r>
            <a:endParaRPr lang="en-US" sz="1814" dirty="0">
              <a:solidFill>
                <a:srgbClr val="FF0000"/>
              </a:solidFill>
            </a:endParaRPr>
          </a:p>
        </p:txBody>
      </p:sp>
      <p:sp>
        <p:nvSpPr>
          <p:cNvPr id="19" name="TextBox 18"/>
          <p:cNvSpPr txBox="1"/>
          <p:nvPr/>
        </p:nvSpPr>
        <p:spPr>
          <a:xfrm>
            <a:off x="7715913" y="4946839"/>
            <a:ext cx="1169255" cy="371512"/>
          </a:xfrm>
          <a:prstGeom prst="rect">
            <a:avLst/>
          </a:prstGeom>
          <a:solidFill>
            <a:schemeClr val="tx1">
              <a:lumMod val="50000"/>
              <a:lumOff val="50000"/>
            </a:schemeClr>
          </a:solidFill>
        </p:spPr>
        <p:txBody>
          <a:bodyPr wrap="square" rtlCol="0">
            <a:spAutoFit/>
          </a:bodyPr>
          <a:lstStyle/>
          <a:p>
            <a:pPr algn="ctr"/>
            <a:r>
              <a:rPr lang="en-GB" sz="1814" dirty="0">
                <a:solidFill>
                  <a:srgbClr val="FF0000"/>
                </a:solidFill>
              </a:rPr>
              <a:t>2.8 </a:t>
            </a:r>
            <a:r>
              <a:rPr lang="en-GB" sz="1814" dirty="0" err="1">
                <a:solidFill>
                  <a:srgbClr val="FF0000"/>
                </a:solidFill>
              </a:rPr>
              <a:t>maf</a:t>
            </a:r>
            <a:endParaRPr lang="en-US" sz="1814" dirty="0">
              <a:solidFill>
                <a:srgbClr val="FF0000"/>
              </a:solidFill>
            </a:endParaRPr>
          </a:p>
        </p:txBody>
      </p:sp>
      <p:sp>
        <p:nvSpPr>
          <p:cNvPr id="20" name="TextBox 19"/>
          <p:cNvSpPr txBox="1"/>
          <p:nvPr/>
        </p:nvSpPr>
        <p:spPr>
          <a:xfrm>
            <a:off x="5618352" y="2652088"/>
            <a:ext cx="1169255" cy="371512"/>
          </a:xfrm>
          <a:prstGeom prst="rect">
            <a:avLst/>
          </a:prstGeom>
          <a:solidFill>
            <a:schemeClr val="tx1">
              <a:lumMod val="50000"/>
              <a:lumOff val="50000"/>
            </a:schemeClr>
          </a:solidFill>
        </p:spPr>
        <p:txBody>
          <a:bodyPr wrap="square" rtlCol="0">
            <a:spAutoFit/>
          </a:bodyPr>
          <a:lstStyle/>
          <a:p>
            <a:pPr algn="ctr"/>
            <a:r>
              <a:rPr lang="en-GB" sz="1814" dirty="0">
                <a:solidFill>
                  <a:srgbClr val="FF0000"/>
                </a:solidFill>
              </a:rPr>
              <a:t>0.3 </a:t>
            </a:r>
            <a:r>
              <a:rPr lang="en-GB" sz="1814" dirty="0" err="1">
                <a:solidFill>
                  <a:srgbClr val="FF0000"/>
                </a:solidFill>
              </a:rPr>
              <a:t>maf</a:t>
            </a:r>
            <a:endParaRPr lang="en-US" sz="1814" dirty="0">
              <a:solidFill>
                <a:srgbClr val="FF0000"/>
              </a:solidFill>
            </a:endParaRPr>
          </a:p>
        </p:txBody>
      </p:sp>
      <p:sp>
        <p:nvSpPr>
          <p:cNvPr id="21" name="TextBox 20"/>
          <p:cNvSpPr txBox="1"/>
          <p:nvPr/>
        </p:nvSpPr>
        <p:spPr>
          <a:xfrm>
            <a:off x="1079774" y="4859253"/>
            <a:ext cx="3728581" cy="427361"/>
          </a:xfrm>
          <a:prstGeom prst="rect">
            <a:avLst/>
          </a:prstGeom>
          <a:noFill/>
        </p:spPr>
        <p:txBody>
          <a:bodyPr wrap="square" rtlCol="0">
            <a:spAutoFit/>
          </a:bodyPr>
          <a:lstStyle/>
          <a:p>
            <a:r>
              <a:rPr lang="en-GB" sz="2177" dirty="0"/>
              <a:t>16.5 </a:t>
            </a:r>
            <a:r>
              <a:rPr lang="en-GB" sz="2177" dirty="0" err="1"/>
              <a:t>maf</a:t>
            </a:r>
            <a:r>
              <a:rPr lang="en-GB" sz="2177" dirty="0"/>
              <a:t> - Total Allocation</a:t>
            </a:r>
            <a:endParaRPr lang="en-US" sz="2177" dirty="0"/>
          </a:p>
        </p:txBody>
      </p:sp>
      <p:sp>
        <p:nvSpPr>
          <p:cNvPr id="22" name="TextBox 21"/>
          <p:cNvSpPr txBox="1"/>
          <p:nvPr/>
        </p:nvSpPr>
        <p:spPr>
          <a:xfrm>
            <a:off x="1041561" y="3753760"/>
            <a:ext cx="4029115" cy="929870"/>
          </a:xfrm>
          <a:prstGeom prst="rect">
            <a:avLst/>
          </a:prstGeom>
          <a:noFill/>
        </p:spPr>
        <p:txBody>
          <a:bodyPr wrap="square" rtlCol="0">
            <a:spAutoFit/>
          </a:bodyPr>
          <a:lstStyle/>
          <a:p>
            <a:r>
              <a:rPr lang="en-GB" sz="1814" dirty="0"/>
              <a:t>  7.5 </a:t>
            </a:r>
            <a:r>
              <a:rPr lang="en-GB" sz="1814" dirty="0" err="1"/>
              <a:t>maf</a:t>
            </a:r>
            <a:r>
              <a:rPr lang="en-GB" sz="1814" dirty="0"/>
              <a:t> – USA Upper Basin</a:t>
            </a:r>
          </a:p>
          <a:p>
            <a:r>
              <a:rPr lang="en-GB" sz="1814" dirty="0"/>
              <a:t>+7.5 </a:t>
            </a:r>
            <a:r>
              <a:rPr lang="en-GB" sz="1814" dirty="0" err="1"/>
              <a:t>maf</a:t>
            </a:r>
            <a:r>
              <a:rPr lang="en-GB" sz="1814" dirty="0"/>
              <a:t> – USA Lower Basin</a:t>
            </a:r>
          </a:p>
          <a:p>
            <a:r>
              <a:rPr lang="en-GB" sz="1814" dirty="0"/>
              <a:t>+1.5 </a:t>
            </a:r>
            <a:r>
              <a:rPr lang="en-GB" sz="1814" dirty="0" err="1"/>
              <a:t>maf</a:t>
            </a:r>
            <a:r>
              <a:rPr lang="en-GB" sz="1814" dirty="0"/>
              <a:t> – Mexico</a:t>
            </a:r>
          </a:p>
        </p:txBody>
      </p:sp>
      <p:cxnSp>
        <p:nvCxnSpPr>
          <p:cNvPr id="24" name="Straight Connector 23"/>
          <p:cNvCxnSpPr/>
          <p:nvPr/>
        </p:nvCxnSpPr>
        <p:spPr>
          <a:xfrm>
            <a:off x="1041561" y="4771441"/>
            <a:ext cx="35426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0" y="0"/>
            <a:ext cx="12192000" cy="6858000"/>
            <a:chOff x="0" y="0"/>
            <a:chExt cx="12192000" cy="6858000"/>
          </a:xfrm>
        </p:grpSpPr>
        <p:sp>
          <p:nvSpPr>
            <p:cNvPr id="25" name="Frame 2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854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500"/>
                                        <p:tgtEl>
                                          <p:spTgt spid="16">
                                            <p:txEl>
                                              <p:pRg st="1" end="1"/>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fade">
                                      <p:cBhvr>
                                        <p:cTn id="33" dur="500"/>
                                        <p:tgtEl>
                                          <p:spTgt spid="16">
                                            <p:txEl>
                                              <p:pRg st="2" end="2"/>
                                            </p:txEl>
                                          </p:spTgt>
                                        </p:tgtEl>
                                      </p:cBhvr>
                                    </p:animEffect>
                                  </p:child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16" grpId="0" uiExpand="1" build="p"/>
      <p:bldP spid="18" grpId="0" animBg="1"/>
      <p:bldP spid="19" grpId="0" animBg="1"/>
      <p:bldP spid="20" grpId="0" animBg="1"/>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01471" y="248284"/>
            <a:ext cx="8443665" cy="6255386"/>
          </a:xfrm>
          <a:prstGeom prst="rect">
            <a:avLst/>
          </a:prstGeom>
        </p:spPr>
      </p:pic>
      <p:grpSp>
        <p:nvGrpSpPr>
          <p:cNvPr id="3" name="Group 2"/>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55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lgn="ctr"/>
            <a:r>
              <a:rPr lang="en-GB" sz="3200" b="1" dirty="0">
                <a:latin typeface="+mn-lt"/>
              </a:rPr>
              <a:t>How much water is available? </a:t>
            </a:r>
            <a:endParaRPr lang="en-US" sz="3200" b="1" dirty="0">
              <a:latin typeface="+mn-lt"/>
            </a:endParaRPr>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7983" y="1321189"/>
            <a:ext cx="7576034" cy="515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36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288" y="504194"/>
            <a:ext cx="8535424" cy="735762"/>
          </a:xfrm>
        </p:spPr>
        <p:txBody>
          <a:bodyPr>
            <a:normAutofit/>
          </a:bodyPr>
          <a:lstStyle/>
          <a:p>
            <a:pPr algn="ctr"/>
            <a:r>
              <a:rPr lang="en-GB" sz="3200" b="1" dirty="0">
                <a:latin typeface="+mn-lt"/>
              </a:rPr>
              <a:t>Effects of Dams on the River</a:t>
            </a:r>
            <a:endParaRPr lang="en-US" sz="3200" b="1" dirty="0">
              <a:latin typeface="+mn-lt"/>
            </a:endParaRPr>
          </a:p>
        </p:txBody>
      </p:sp>
      <p:pic>
        <p:nvPicPr>
          <p:cNvPr id="1026" name="Picture 2" descr="http://3.bp.blogspot.com/-Ty85UFYVKXE/Vn7R8VpdkuI/AAAAAAAAJmM/E4rcgBiOf80/s1600/PulseFlowGraph-FBHD.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830" y="1736997"/>
            <a:ext cx="631543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237730" y="1393697"/>
            <a:ext cx="3206529" cy="3347590"/>
          </a:xfrm>
          <a:prstGeom prst="rect">
            <a:avLst/>
          </a:prstGeom>
        </p:spPr>
      </p:pic>
      <p:sp>
        <p:nvSpPr>
          <p:cNvPr id="4" name="Oval 3"/>
          <p:cNvSpPr/>
          <p:nvPr/>
        </p:nvSpPr>
        <p:spPr>
          <a:xfrm>
            <a:off x="8467239" y="3200409"/>
            <a:ext cx="130621" cy="1306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nvGrpSpPr>
          <p:cNvPr id="6" name="Group 5"/>
          <p:cNvGrpSpPr/>
          <p:nvPr/>
        </p:nvGrpSpPr>
        <p:grpSpPr>
          <a:xfrm>
            <a:off x="0" y="0"/>
            <a:ext cx="12192000" cy="6858000"/>
            <a:chOff x="0" y="0"/>
            <a:chExt cx="12192000" cy="6858000"/>
          </a:xfrm>
        </p:grpSpPr>
        <p:sp>
          <p:nvSpPr>
            <p:cNvPr id="7" name="Frame 6"/>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4140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088" y="555332"/>
            <a:ext cx="9267824" cy="600376"/>
          </a:xfrm>
        </p:spPr>
        <p:txBody>
          <a:bodyPr>
            <a:normAutofit/>
          </a:bodyPr>
          <a:lstStyle/>
          <a:p>
            <a:pPr algn="ctr"/>
            <a:r>
              <a:rPr lang="en-GB" sz="3200" b="1" dirty="0">
                <a:latin typeface="+mn-lt"/>
              </a:rPr>
              <a:t>Colorado River Reaches Basin Closure</a:t>
            </a:r>
            <a:endParaRPr lang="en-US" sz="3200" b="1" dirty="0">
              <a:latin typeface="+mn-lt"/>
            </a:endParaRPr>
          </a:p>
        </p:txBody>
      </p:sp>
      <p:pic>
        <p:nvPicPr>
          <p:cNvPr id="4" name="Picture 2" descr="https://earlycareerecologists.files.wordpress.com/2013/04/srfigure12-e1365455861736.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133830" y="1230891"/>
            <a:ext cx="8098519" cy="4813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15716" y="6305642"/>
            <a:ext cx="1894008" cy="224036"/>
          </a:xfrm>
          <a:prstGeom prst="rect">
            <a:avLst/>
          </a:prstGeom>
          <a:noFill/>
        </p:spPr>
        <p:txBody>
          <a:bodyPr wrap="square" rtlCol="0">
            <a:spAutoFit/>
          </a:bodyPr>
          <a:lstStyle/>
          <a:p>
            <a:r>
              <a:rPr lang="en-GB" sz="856" dirty="0">
                <a:solidFill>
                  <a:schemeClr val="accent1">
                    <a:lumMod val="50000"/>
                  </a:schemeClr>
                </a:solidFill>
              </a:rPr>
              <a:t>US Bureau of Reclamation</a:t>
            </a:r>
            <a:endParaRPr lang="en-US" sz="856" dirty="0">
              <a:solidFill>
                <a:schemeClr val="accent1">
                  <a:lumMod val="50000"/>
                </a:schemeClr>
              </a:solidFill>
            </a:endParaRPr>
          </a:p>
        </p:txBody>
      </p:sp>
      <p:grpSp>
        <p:nvGrpSpPr>
          <p:cNvPr id="5" name="Group 4"/>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9225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739" y="552969"/>
            <a:ext cx="8535424" cy="735762"/>
          </a:xfrm>
        </p:spPr>
        <p:txBody>
          <a:bodyPr>
            <a:normAutofit/>
          </a:bodyPr>
          <a:lstStyle/>
          <a:p>
            <a:pPr algn="ctr"/>
            <a:r>
              <a:rPr lang="en-GB" sz="3200" b="1" dirty="0">
                <a:latin typeface="+mn-lt"/>
              </a:rPr>
              <a:t>Historical Drought Begins</a:t>
            </a:r>
            <a:endParaRPr lang="en-US" sz="3200" b="1" dirty="0">
              <a:latin typeface="+mn-lt"/>
            </a:endParaRPr>
          </a:p>
        </p:txBody>
      </p:sp>
      <p:pic>
        <p:nvPicPr>
          <p:cNvPr id="4" name="Picture 2" descr="The white “bathtub ring” of mineral deposits marks the decline of Lake Mead, which is able to store two years of the Colorado River’s historic annual flow.  It currently holds only 9 months worth of that flow.  Photo courtesy of US Bureau of Reclamation."/>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2596436" y="1408438"/>
            <a:ext cx="6483350" cy="36282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97828" y="5156361"/>
            <a:ext cx="3396343" cy="1200329"/>
          </a:xfrm>
          <a:prstGeom prst="rect">
            <a:avLst/>
          </a:prstGeom>
          <a:noFill/>
        </p:spPr>
        <p:txBody>
          <a:bodyPr wrap="square" rtlCol="0">
            <a:spAutoFit/>
          </a:bodyPr>
          <a:lstStyle/>
          <a:p>
            <a:pPr marL="342889" indent="-342889">
              <a:buFont typeface="Arial" panose="020B0604020202020204" pitchFamily="34" charset="0"/>
              <a:buChar char="•"/>
            </a:pPr>
            <a:r>
              <a:rPr lang="en-GB" sz="2400" dirty="0"/>
              <a:t>Drought?</a:t>
            </a:r>
          </a:p>
          <a:p>
            <a:pPr marL="342889" indent="-342889">
              <a:buFont typeface="Arial" panose="020B0604020202020204" pitchFamily="34" charset="0"/>
              <a:buChar char="•"/>
            </a:pPr>
            <a:r>
              <a:rPr lang="en-GB" sz="2400" dirty="0"/>
              <a:t>Over-consumption?</a:t>
            </a:r>
          </a:p>
          <a:p>
            <a:pPr marL="342889" indent="-342889">
              <a:buFont typeface="Arial" panose="020B0604020202020204" pitchFamily="34" charset="0"/>
              <a:buChar char="•"/>
            </a:pPr>
            <a:r>
              <a:rPr lang="en-GB" sz="2400" dirty="0"/>
              <a:t>Climate Change?</a:t>
            </a:r>
            <a:endParaRPr lang="en-US" sz="2400" dirty="0"/>
          </a:p>
        </p:txBody>
      </p:sp>
      <p:grpSp>
        <p:nvGrpSpPr>
          <p:cNvPr id="6" name="Group 5"/>
          <p:cNvGrpSpPr/>
          <p:nvPr/>
        </p:nvGrpSpPr>
        <p:grpSpPr>
          <a:xfrm>
            <a:off x="0" y="0"/>
            <a:ext cx="12192000" cy="6858000"/>
            <a:chOff x="0" y="0"/>
            <a:chExt cx="12192000" cy="6858000"/>
          </a:xfrm>
        </p:grpSpPr>
        <p:sp>
          <p:nvSpPr>
            <p:cNvPr id="7" name="Frame 6"/>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41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47397" y="392929"/>
            <a:ext cx="9297206" cy="6072142"/>
          </a:xfrm>
          <a:prstGeom prst="rect">
            <a:avLst/>
          </a:prstGeom>
        </p:spPr>
      </p:pic>
      <p:pic>
        <p:nvPicPr>
          <p:cNvPr id="11" name="Picture 2" descr="https://earlycareerecologists.files.wordpress.com/2013/04/srfigure12-e13654558617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8168" y="1277257"/>
            <a:ext cx="2888059" cy="171642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476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4909" y="359401"/>
            <a:ext cx="7422182" cy="712691"/>
          </a:xfrm>
        </p:spPr>
        <p:txBody>
          <a:bodyPr>
            <a:normAutofit/>
          </a:bodyPr>
          <a:lstStyle/>
          <a:p>
            <a:pPr algn="ctr"/>
            <a:r>
              <a:rPr lang="en-GB" sz="3200" b="1" dirty="0">
                <a:latin typeface="+mn-lt"/>
              </a:rPr>
              <a:t>How to Address Future Shortages?</a:t>
            </a:r>
            <a:endParaRPr lang="en-US" sz="3200" b="1" dirty="0">
              <a:latin typeface="+mn-lt"/>
            </a:endParaRPr>
          </a:p>
        </p:txBody>
      </p:sp>
      <p:sp>
        <p:nvSpPr>
          <p:cNvPr id="3" name="TextBox 2"/>
          <p:cNvSpPr txBox="1"/>
          <p:nvPr/>
        </p:nvSpPr>
        <p:spPr>
          <a:xfrm>
            <a:off x="6448680" y="1431493"/>
            <a:ext cx="4375813" cy="4447692"/>
          </a:xfrm>
          <a:prstGeom prst="rect">
            <a:avLst/>
          </a:prstGeom>
          <a:noFill/>
        </p:spPr>
        <p:txBody>
          <a:bodyPr wrap="square" rtlCol="0">
            <a:spAutoFit/>
          </a:bodyPr>
          <a:lstStyle/>
          <a:p>
            <a:pPr marL="311010" indent="-311010">
              <a:buFont typeface="Arial" panose="020B0604020202020204" pitchFamily="34" charset="0"/>
              <a:buChar char="•"/>
            </a:pPr>
            <a:r>
              <a:rPr lang="en-GB" sz="2177" dirty="0"/>
              <a:t>Negotiated Reduction of uses within the United States</a:t>
            </a:r>
          </a:p>
          <a:p>
            <a:pPr marL="311010" indent="-311010">
              <a:buFont typeface="Arial" panose="020B0604020202020204" pitchFamily="34" charset="0"/>
              <a:buChar char="•"/>
            </a:pPr>
            <a:endParaRPr lang="en-GB" sz="2177" dirty="0"/>
          </a:p>
          <a:p>
            <a:pPr marL="311010" indent="-311010">
              <a:buFont typeface="Arial" panose="020B0604020202020204" pitchFamily="34" charset="0"/>
              <a:buChar char="•"/>
            </a:pPr>
            <a:r>
              <a:rPr lang="en-GB" sz="2177" dirty="0"/>
              <a:t>Shortage sharing agreements between USA and Mexico</a:t>
            </a:r>
          </a:p>
          <a:p>
            <a:pPr marL="311010" indent="-311010">
              <a:buFont typeface="Arial" panose="020B0604020202020204" pitchFamily="34" charset="0"/>
              <a:buChar char="•"/>
            </a:pPr>
            <a:endParaRPr lang="en-GB" sz="2177" dirty="0"/>
          </a:p>
          <a:p>
            <a:pPr marL="311010" indent="-311010">
              <a:buFont typeface="Arial" panose="020B0604020202020204" pitchFamily="34" charset="0"/>
              <a:buChar char="•"/>
            </a:pPr>
            <a:r>
              <a:rPr lang="en-GB" sz="2177" dirty="0"/>
              <a:t>Exploratory “Basin Study” of alternatives</a:t>
            </a:r>
          </a:p>
          <a:p>
            <a:pPr marL="724251" lvl="1" indent="-311010">
              <a:buFont typeface="Arial" panose="020B0604020202020204" pitchFamily="34" charset="0"/>
              <a:buChar char="•"/>
            </a:pPr>
            <a:r>
              <a:rPr lang="en-GB" sz="2177" dirty="0"/>
              <a:t>Possible Future Supplies</a:t>
            </a:r>
          </a:p>
          <a:p>
            <a:pPr marL="724251" lvl="1" indent="-311010">
              <a:buFont typeface="Arial" panose="020B0604020202020204" pitchFamily="34" charset="0"/>
              <a:buChar char="•"/>
            </a:pPr>
            <a:r>
              <a:rPr lang="en-GB" sz="2177" dirty="0"/>
              <a:t>Possible Future Demands</a:t>
            </a:r>
          </a:p>
          <a:p>
            <a:pPr marL="724251" lvl="1" indent="-311010">
              <a:buFont typeface="Arial" panose="020B0604020202020204" pitchFamily="34" charset="0"/>
              <a:buChar char="•"/>
            </a:pPr>
            <a:r>
              <a:rPr lang="en-GB" sz="2177" dirty="0"/>
              <a:t>Solicit Possible Solutions</a:t>
            </a:r>
          </a:p>
          <a:p>
            <a:pPr marL="1137491" lvl="2" indent="-311010">
              <a:buFont typeface="Arial" panose="020B0604020202020204" pitchFamily="34" charset="0"/>
              <a:buChar char="•"/>
            </a:pPr>
            <a:endParaRPr lang="en-GB" sz="2177" dirty="0"/>
          </a:p>
          <a:p>
            <a:endParaRPr lang="en-US" sz="2177" dirty="0"/>
          </a:p>
        </p:txBody>
      </p:sp>
      <p:pic>
        <p:nvPicPr>
          <p:cNvPr id="4" name="Picture 3"/>
          <p:cNvPicPr>
            <a:picLocks noChangeAspect="1"/>
          </p:cNvPicPr>
          <p:nvPr/>
        </p:nvPicPr>
        <p:blipFill>
          <a:blip r:embed="rId2"/>
          <a:stretch>
            <a:fillRect/>
          </a:stretch>
        </p:blipFill>
        <p:spPr>
          <a:xfrm>
            <a:off x="456197" y="979619"/>
            <a:ext cx="5348943" cy="5584252"/>
          </a:xfrm>
          <a:prstGeom prst="rect">
            <a:avLst/>
          </a:prstGeom>
        </p:spPr>
      </p:pic>
      <p:grpSp>
        <p:nvGrpSpPr>
          <p:cNvPr id="5" name="Group 4"/>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97747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80713" y="462904"/>
            <a:ext cx="2435711" cy="1478212"/>
          </a:xfrm>
          <a:prstGeom prst="rect">
            <a:avLst/>
          </a:prstGeom>
          <a:gradFill>
            <a:gsLst>
              <a:gs pos="0">
                <a:schemeClr val="accent2">
                  <a:lumMod val="75000"/>
                </a:schemeClr>
              </a:gs>
              <a:gs pos="100000">
                <a:srgbClr val="FFC000"/>
              </a:gs>
            </a:gsLst>
            <a:lin ang="5400000" scaled="1"/>
          </a:gra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2335"/>
          </a:p>
        </p:txBody>
      </p:sp>
      <p:pic>
        <p:nvPicPr>
          <p:cNvPr id="2050" name="Picture 2" descr="http://states.phillipmartin.info/nevada/nevada_colorado_river.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23026" y="1349039"/>
            <a:ext cx="6752165" cy="4683416"/>
          </a:xfrm>
          <a:prstGeom prst="rect">
            <a:avLst/>
          </a:prstGeom>
          <a:noFill/>
          <a:extLst>
            <a:ext uri="{909E8E84-426E-40DD-AFC4-6F175D3DCCD1}">
              <a14:hiddenFill xmlns:a14="http://schemas.microsoft.com/office/drawing/2010/main">
                <a:solidFill>
                  <a:srgbClr val="FFFFFF"/>
                </a:solidFill>
              </a14:hiddenFill>
            </a:ext>
          </a:extLst>
        </p:spPr>
      </p:pic>
      <p:grpSp>
        <p:nvGrpSpPr>
          <p:cNvPr id="2067" name="Group 2066"/>
          <p:cNvGrpSpPr/>
          <p:nvPr/>
        </p:nvGrpSpPr>
        <p:grpSpPr>
          <a:xfrm>
            <a:off x="4397795" y="951714"/>
            <a:ext cx="4698819" cy="3958820"/>
            <a:chOff x="1400549" y="100116"/>
            <a:chExt cx="6038476" cy="5087498"/>
          </a:xfrm>
        </p:grpSpPr>
        <p:pic>
          <p:nvPicPr>
            <p:cNvPr id="2051" name="Picture 3" descr="C:\Users\Kevin Wheeler\AppData\Local\Microsoft\Windows\Temporary Internet Files\Content.IE5\V8I8KE11\books_-_law[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752600"/>
              <a:ext cx="962025" cy="8599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Kevin Wheeler\AppData\Local\Microsoft\Windows\Temporary Internet Files\Content.IE5\V8I8KE11\books_-_law[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5593" y="3750084"/>
              <a:ext cx="663755" cy="593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evin Wheeler\AppData\Local\Microsoft\Windows\Temporary Internet Files\Content.IE5\V8I8KE11\books_-_law[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7318" y="4022790"/>
              <a:ext cx="1303113" cy="1164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evin Wheeler\AppData\Local\Microsoft\Windows\Temporary Internet Files\Content.IE5\V8I8KE11\books_-_law[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3827" y="2411089"/>
              <a:ext cx="638193" cy="570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evin Wheeler\AppData\Local\Microsoft\Windows\Temporary Internet Files\Content.IE5\V8I8KE11\books_-_law[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7268" y="1222798"/>
              <a:ext cx="962025" cy="8599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Kevin Wheeler\AppData\Local\Microsoft\Windows\Temporary Internet Files\Content.IE5\V8I8KE11\books_-_law[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0549" y="3352800"/>
              <a:ext cx="1303026" cy="11647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Kevin Wheeler\AppData\Local\Microsoft\Windows\Temporary Internet Files\Content.IE5\V8I8KE11\books_-_law[1].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8875" y="100116"/>
              <a:ext cx="668526" cy="59758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7850973" y="1294169"/>
            <a:ext cx="1709122" cy="538930"/>
          </a:xfrm>
          <a:prstGeom prst="rect">
            <a:avLst/>
          </a:prstGeom>
          <a:noFill/>
        </p:spPr>
        <p:txBody>
          <a:bodyPr wrap="none" rtlCol="0">
            <a:spAutoFit/>
          </a:bodyPr>
          <a:lstStyle/>
          <a:p>
            <a:r>
              <a:rPr lang="en-US" sz="2902" b="1" dirty="0">
                <a:solidFill>
                  <a:srgbClr val="CC3300"/>
                </a:solidFill>
                <a:latin typeface="Bauhaus 93" panose="04030905020B02020C02" pitchFamily="82" charset="0"/>
              </a:rPr>
              <a:t>Wyoming</a:t>
            </a:r>
            <a:endParaRPr lang="en-GB" sz="2902" b="1" dirty="0">
              <a:solidFill>
                <a:srgbClr val="CC3300"/>
              </a:solidFill>
              <a:latin typeface="Bauhaus 93" panose="04030905020B02020C02" pitchFamily="82" charset="0"/>
            </a:endParaRPr>
          </a:p>
        </p:txBody>
      </p:sp>
      <p:cxnSp>
        <p:nvCxnSpPr>
          <p:cNvPr id="45" name="Straight Arrow Connector 44"/>
          <p:cNvCxnSpPr/>
          <p:nvPr/>
        </p:nvCxnSpPr>
        <p:spPr>
          <a:xfrm flipH="1">
            <a:off x="4385362" y="2356180"/>
            <a:ext cx="5207848" cy="1499260"/>
          </a:xfrm>
          <a:prstGeom prst="straightConnector1">
            <a:avLst/>
          </a:prstGeom>
          <a:ln w="73025">
            <a:solidFill>
              <a:srgbClr val="00B05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4397797" y="4039895"/>
            <a:ext cx="2701313" cy="1516772"/>
          </a:xfrm>
          <a:prstGeom prst="straightConnector1">
            <a:avLst/>
          </a:prstGeom>
          <a:ln w="73025">
            <a:solidFill>
              <a:srgbClr val="00B05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7496661" y="2454946"/>
            <a:ext cx="2219763" cy="3035093"/>
          </a:xfrm>
          <a:prstGeom prst="straightConnector1">
            <a:avLst/>
          </a:prstGeom>
          <a:ln w="73025">
            <a:solidFill>
              <a:srgbClr val="00B05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065" name="Oval 2064"/>
          <p:cNvSpPr/>
          <p:nvPr/>
        </p:nvSpPr>
        <p:spPr>
          <a:xfrm>
            <a:off x="5976228" y="3690746"/>
            <a:ext cx="355768" cy="281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grpSp>
        <p:nvGrpSpPr>
          <p:cNvPr id="2069" name="Group 2068"/>
          <p:cNvGrpSpPr/>
          <p:nvPr/>
        </p:nvGrpSpPr>
        <p:grpSpPr>
          <a:xfrm>
            <a:off x="5375690" y="1416720"/>
            <a:ext cx="3057122" cy="2623175"/>
            <a:chOff x="2703576" y="697697"/>
            <a:chExt cx="3928722" cy="3371055"/>
          </a:xfrm>
        </p:grpSpPr>
        <p:grpSp>
          <p:nvGrpSpPr>
            <p:cNvPr id="2063" name="Group 2062"/>
            <p:cNvGrpSpPr/>
            <p:nvPr/>
          </p:nvGrpSpPr>
          <p:grpSpPr>
            <a:xfrm>
              <a:off x="2703576" y="697697"/>
              <a:ext cx="3928722" cy="3325093"/>
              <a:chOff x="2703576" y="697697"/>
              <a:chExt cx="3928722" cy="3325093"/>
            </a:xfrm>
          </p:grpSpPr>
          <p:cxnSp>
            <p:nvCxnSpPr>
              <p:cNvPr id="12" name="Straight Arrow Connector 11"/>
              <p:cNvCxnSpPr/>
              <p:nvPr/>
            </p:nvCxnSpPr>
            <p:spPr>
              <a:xfrm flipH="1">
                <a:off x="3624374" y="2260635"/>
                <a:ext cx="2852628" cy="1489449"/>
              </a:xfrm>
              <a:prstGeom prst="straightConnector1">
                <a:avLst/>
              </a:prstGeom>
              <a:ln w="73025">
                <a:solidFill>
                  <a:srgbClr val="FF00FF"/>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624374" y="3783286"/>
                <a:ext cx="1511514" cy="239504"/>
              </a:xfrm>
              <a:prstGeom prst="straightConnector1">
                <a:avLst/>
              </a:prstGeom>
              <a:ln w="73025">
                <a:solidFill>
                  <a:srgbClr val="FF00FF"/>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703576" y="3783286"/>
                <a:ext cx="920798" cy="151887"/>
              </a:xfrm>
              <a:prstGeom prst="straightConnector1">
                <a:avLst/>
              </a:prstGeom>
              <a:ln w="73025">
                <a:solidFill>
                  <a:srgbClr val="FF00FF"/>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833929" y="2118018"/>
                <a:ext cx="790445" cy="1665268"/>
              </a:xfrm>
              <a:prstGeom prst="straightConnector1">
                <a:avLst/>
              </a:prstGeom>
              <a:ln w="73025">
                <a:solidFill>
                  <a:srgbClr val="FF00FF"/>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733800" y="3750084"/>
                <a:ext cx="2898498" cy="81624"/>
              </a:xfrm>
              <a:prstGeom prst="straightConnector1">
                <a:avLst/>
              </a:prstGeom>
              <a:ln w="73025">
                <a:solidFill>
                  <a:srgbClr val="FF00FF"/>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624374" y="697697"/>
                <a:ext cx="2036254" cy="3085589"/>
              </a:xfrm>
              <a:prstGeom prst="straightConnector1">
                <a:avLst/>
              </a:prstGeom>
              <a:ln w="73025">
                <a:solidFill>
                  <a:srgbClr val="FF00FF"/>
                </a:solidFill>
                <a:headEnd type="stealth"/>
                <a:tailEnd type="stealth"/>
              </a:ln>
            </p:spPr>
            <p:style>
              <a:lnRef idx="1">
                <a:schemeClr val="accent1"/>
              </a:lnRef>
              <a:fillRef idx="0">
                <a:schemeClr val="accent1"/>
              </a:fillRef>
              <a:effectRef idx="0">
                <a:schemeClr val="accent1"/>
              </a:effectRef>
              <a:fontRef idx="minor">
                <a:schemeClr val="tx1"/>
              </a:fontRef>
            </p:style>
          </p:cxnSp>
        </p:grpSp>
        <p:pic>
          <p:nvPicPr>
            <p:cNvPr id="2066" name="Picture 7" descr="C:\Users\Kevin Wheeler\AppData\Local\Microsoft\Windows\Temporary Internet Files\Content.IE5\81UVL9DZ\HELLMONKEY[1].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93393" y="3540932"/>
              <a:ext cx="527820" cy="52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8" name="Group 2067"/>
          <p:cNvGrpSpPr/>
          <p:nvPr/>
        </p:nvGrpSpPr>
        <p:grpSpPr>
          <a:xfrm>
            <a:off x="3974705" y="1036696"/>
            <a:ext cx="6029161" cy="4815017"/>
            <a:chOff x="856833" y="209324"/>
            <a:chExt cx="7748104" cy="6187801"/>
          </a:xfrm>
        </p:grpSpPr>
        <p:pic>
          <p:nvPicPr>
            <p:cNvPr id="2054" name="Picture 6" descr="C:\Users\Kevin Wheeler\AppData\Local\Microsoft\Windows\Temporary Internet Files\Content.IE5\V8I8KE11\60077-engineer[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77200" y="1426001"/>
              <a:ext cx="527737" cy="758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Kevin Wheeler\AppData\Local\Microsoft\Windows\Temporary Internet Files\Content.IE5\V8I8KE11\60077-engineer[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6680" y="1273601"/>
              <a:ext cx="527737" cy="758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Kevin Wheeler\AppData\Local\Microsoft\Windows\Temporary Internet Files\Content.IE5\V8I8KE11\60077-engineer[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6833" y="3783286"/>
              <a:ext cx="527737" cy="758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Kevin Wheeler\AppData\Local\Microsoft\Windows\Temporary Internet Files\Content.IE5\V8I8KE11\60077-engineer[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2020" y="5638800"/>
              <a:ext cx="527737" cy="7583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evin Wheeler\AppData\Local\Microsoft\Windows\Temporary Internet Files\Content.IE5\V8I8KE11\60077-engineer[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13131" y="209324"/>
              <a:ext cx="263869" cy="37916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sers\Kevin Wheeler\AppData\Local\Microsoft\Windows\Temporary Internet Files\Content.IE5\V8I8KE11\60077-engineer[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07646" y="4138384"/>
              <a:ext cx="263869" cy="37916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Users\Kevin Wheeler\AppData\Local\Microsoft\Windows\Temporary Internet Files\Content.IE5\V8I8KE11\60077-engineer[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6262" y="1288882"/>
              <a:ext cx="263869" cy="37916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Freeform 33"/>
          <p:cNvSpPr/>
          <p:nvPr/>
        </p:nvSpPr>
        <p:spPr>
          <a:xfrm>
            <a:off x="5129285" y="5306137"/>
            <a:ext cx="4938282" cy="892077"/>
          </a:xfrm>
          <a:custGeom>
            <a:avLst/>
            <a:gdLst>
              <a:gd name="connsiteX0" fmla="*/ 0 w 6346209"/>
              <a:gd name="connsiteY0" fmla="*/ 259308 h 1146412"/>
              <a:gd name="connsiteX1" fmla="*/ 0 w 6346209"/>
              <a:gd name="connsiteY1" fmla="*/ 259308 h 1146412"/>
              <a:gd name="connsiteX2" fmla="*/ 54591 w 6346209"/>
              <a:gd name="connsiteY2" fmla="*/ 368490 h 1146412"/>
              <a:gd name="connsiteX3" fmla="*/ 81887 w 6346209"/>
              <a:gd name="connsiteY3" fmla="*/ 450377 h 1146412"/>
              <a:gd name="connsiteX4" fmla="*/ 95535 w 6346209"/>
              <a:gd name="connsiteY4" fmla="*/ 491320 h 1146412"/>
              <a:gd name="connsiteX5" fmla="*/ 122830 w 6346209"/>
              <a:gd name="connsiteY5" fmla="*/ 586854 h 1146412"/>
              <a:gd name="connsiteX6" fmla="*/ 191069 w 6346209"/>
              <a:gd name="connsiteY6" fmla="*/ 709684 h 1146412"/>
              <a:gd name="connsiteX7" fmla="*/ 191069 w 6346209"/>
              <a:gd name="connsiteY7" fmla="*/ 955344 h 1146412"/>
              <a:gd name="connsiteX8" fmla="*/ 232012 w 6346209"/>
              <a:gd name="connsiteY8" fmla="*/ 1091821 h 1146412"/>
              <a:gd name="connsiteX9" fmla="*/ 232012 w 6346209"/>
              <a:gd name="connsiteY9" fmla="*/ 1146412 h 1146412"/>
              <a:gd name="connsiteX10" fmla="*/ 6346209 w 6346209"/>
              <a:gd name="connsiteY10" fmla="*/ 1146412 h 1146412"/>
              <a:gd name="connsiteX11" fmla="*/ 6346209 w 6346209"/>
              <a:gd name="connsiteY11" fmla="*/ 423081 h 1146412"/>
              <a:gd name="connsiteX12" fmla="*/ 4817660 w 6346209"/>
              <a:gd name="connsiteY12" fmla="*/ 409433 h 1146412"/>
              <a:gd name="connsiteX13" fmla="*/ 4817660 w 6346209"/>
              <a:gd name="connsiteY13" fmla="*/ 586854 h 1146412"/>
              <a:gd name="connsiteX14" fmla="*/ 4039738 w 6346209"/>
              <a:gd name="connsiteY14" fmla="*/ 614150 h 1146412"/>
              <a:gd name="connsiteX15" fmla="*/ 4039738 w 6346209"/>
              <a:gd name="connsiteY15" fmla="*/ 846162 h 1146412"/>
              <a:gd name="connsiteX16" fmla="*/ 2797791 w 6346209"/>
              <a:gd name="connsiteY16" fmla="*/ 873457 h 1146412"/>
              <a:gd name="connsiteX17" fmla="*/ 1187356 w 6346209"/>
              <a:gd name="connsiteY17" fmla="*/ 341194 h 1146412"/>
              <a:gd name="connsiteX18" fmla="*/ 1146412 w 6346209"/>
              <a:gd name="connsiteY18" fmla="*/ 232012 h 1146412"/>
              <a:gd name="connsiteX19" fmla="*/ 1119117 w 6346209"/>
              <a:gd name="connsiteY19" fmla="*/ 150126 h 1146412"/>
              <a:gd name="connsiteX20" fmla="*/ 1091821 w 6346209"/>
              <a:gd name="connsiteY20" fmla="*/ 95535 h 1146412"/>
              <a:gd name="connsiteX21" fmla="*/ 1050878 w 6346209"/>
              <a:gd name="connsiteY21" fmla="*/ 0 h 1146412"/>
              <a:gd name="connsiteX22" fmla="*/ 0 w 6346209"/>
              <a:gd name="connsiteY22" fmla="*/ 259308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6209" h="1146412">
                <a:moveTo>
                  <a:pt x="0" y="259308"/>
                </a:moveTo>
                <a:lnTo>
                  <a:pt x="0" y="259308"/>
                </a:lnTo>
                <a:cubicBezTo>
                  <a:pt x="18197" y="295702"/>
                  <a:pt x="38562" y="331090"/>
                  <a:pt x="54591" y="368490"/>
                </a:cubicBezTo>
                <a:cubicBezTo>
                  <a:pt x="65925" y="394936"/>
                  <a:pt x="72788" y="423081"/>
                  <a:pt x="81887" y="450377"/>
                </a:cubicBezTo>
                <a:cubicBezTo>
                  <a:pt x="86436" y="464025"/>
                  <a:pt x="92046" y="477364"/>
                  <a:pt x="95535" y="491320"/>
                </a:cubicBezTo>
                <a:cubicBezTo>
                  <a:pt x="98748" y="504174"/>
                  <a:pt x="113928" y="570831"/>
                  <a:pt x="122830" y="586854"/>
                </a:cubicBezTo>
                <a:cubicBezTo>
                  <a:pt x="201044" y="727639"/>
                  <a:pt x="160187" y="617040"/>
                  <a:pt x="191069" y="709684"/>
                </a:cubicBezTo>
                <a:cubicBezTo>
                  <a:pt x="180147" y="829827"/>
                  <a:pt x="166705" y="849770"/>
                  <a:pt x="191069" y="955344"/>
                </a:cubicBezTo>
                <a:cubicBezTo>
                  <a:pt x="201867" y="1002137"/>
                  <a:pt x="226009" y="1043796"/>
                  <a:pt x="232012" y="1091821"/>
                </a:cubicBezTo>
                <a:cubicBezTo>
                  <a:pt x="234269" y="1109877"/>
                  <a:pt x="232012" y="1128215"/>
                  <a:pt x="232012" y="1146412"/>
                </a:cubicBezTo>
                <a:lnTo>
                  <a:pt x="6346209" y="1146412"/>
                </a:lnTo>
                <a:lnTo>
                  <a:pt x="6346209" y="423081"/>
                </a:lnTo>
                <a:lnTo>
                  <a:pt x="4817660" y="409433"/>
                </a:lnTo>
                <a:lnTo>
                  <a:pt x="4817660" y="586854"/>
                </a:lnTo>
                <a:lnTo>
                  <a:pt x="4039738" y="614150"/>
                </a:lnTo>
                <a:lnTo>
                  <a:pt x="4039738" y="846162"/>
                </a:lnTo>
                <a:lnTo>
                  <a:pt x="2797791" y="873457"/>
                </a:lnTo>
                <a:lnTo>
                  <a:pt x="1187356" y="341194"/>
                </a:lnTo>
                <a:cubicBezTo>
                  <a:pt x="1173708" y="304800"/>
                  <a:pt x="1159485" y="268616"/>
                  <a:pt x="1146412" y="232012"/>
                </a:cubicBezTo>
                <a:cubicBezTo>
                  <a:pt x="1136735" y="204916"/>
                  <a:pt x="1131984" y="175860"/>
                  <a:pt x="1119117" y="150126"/>
                </a:cubicBezTo>
                <a:lnTo>
                  <a:pt x="1091821" y="95535"/>
                </a:lnTo>
                <a:cubicBezTo>
                  <a:pt x="1076502" y="3614"/>
                  <a:pt x="1102925" y="26023"/>
                  <a:pt x="1050878" y="0"/>
                </a:cubicBezTo>
                <a:lnTo>
                  <a:pt x="0" y="259308"/>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35"/>
          </a:p>
        </p:txBody>
      </p:sp>
      <p:grpSp>
        <p:nvGrpSpPr>
          <p:cNvPr id="36" name="Group 35"/>
          <p:cNvGrpSpPr/>
          <p:nvPr/>
        </p:nvGrpSpPr>
        <p:grpSpPr>
          <a:xfrm>
            <a:off x="4913152" y="5581577"/>
            <a:ext cx="1434773" cy="765671"/>
            <a:chOff x="2042365" y="6099675"/>
            <a:chExt cx="1843834" cy="983968"/>
          </a:xfrm>
        </p:grpSpPr>
        <p:pic>
          <p:nvPicPr>
            <p:cNvPr id="37" name="Picture 6" descr="C:\Users\Kevin Wheeler\AppData\Local\Microsoft\Windows\Temporary Internet Files\Content.IE5\V8I8KE11\60077-engineer[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42365" y="6099675"/>
              <a:ext cx="527737" cy="7583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Users\Kevin Wheeler\AppData\Local\Microsoft\Windows\Temporary Internet Files\Content.IE5\V8I8KE11\60077-engineer[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5801" y="6113949"/>
              <a:ext cx="527737" cy="7583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Users\Kevin Wheeler\AppData\Local\Microsoft\Windows\Temporary Internet Files\Content.IE5\V8I8KE11\60077-engineer[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8462" y="6325318"/>
              <a:ext cx="527737" cy="7583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429045" y="1665758"/>
            <a:ext cx="1998068" cy="4049976"/>
            <a:chOff x="-37263" y="1042564"/>
            <a:chExt cx="2567727" cy="5204644"/>
          </a:xfrm>
        </p:grpSpPr>
        <p:sp>
          <p:nvSpPr>
            <p:cNvPr id="2" name="TextBox 1"/>
            <p:cNvSpPr txBox="1"/>
            <p:nvPr/>
          </p:nvSpPr>
          <p:spPr>
            <a:xfrm>
              <a:off x="-37263" y="1042564"/>
              <a:ext cx="2491169" cy="4182103"/>
            </a:xfrm>
            <a:prstGeom prst="rect">
              <a:avLst/>
            </a:prstGeom>
            <a:noFill/>
          </p:spPr>
          <p:txBody>
            <a:bodyPr wrap="square" rtlCol="0">
              <a:spAutoFit/>
            </a:bodyPr>
            <a:lstStyle/>
            <a:p>
              <a:pPr algn="ctr"/>
              <a:r>
                <a:rPr lang="en-GB" sz="1868" b="1" dirty="0"/>
                <a:t>Networks of Policy Makers</a:t>
              </a:r>
            </a:p>
            <a:p>
              <a:pPr algn="ctr"/>
              <a:r>
                <a:rPr lang="en-GB" sz="1868" b="1" dirty="0"/>
                <a:t>+</a:t>
              </a:r>
            </a:p>
            <a:p>
              <a:pPr algn="ctr"/>
              <a:r>
                <a:rPr lang="en-GB" sz="1868" b="1" dirty="0"/>
                <a:t>Networks of Lawyers</a:t>
              </a:r>
            </a:p>
            <a:p>
              <a:pPr algn="ctr"/>
              <a:r>
                <a:rPr lang="en-GB" sz="1868" b="1" dirty="0"/>
                <a:t>+ </a:t>
              </a:r>
            </a:p>
            <a:p>
              <a:pPr algn="ctr"/>
              <a:r>
                <a:rPr lang="en-GB" sz="1868" b="1" dirty="0"/>
                <a:t>Networks of Modellers</a:t>
              </a:r>
            </a:p>
            <a:p>
              <a:pPr algn="ctr"/>
              <a:r>
                <a:rPr lang="en-GB" sz="1868" b="1" dirty="0"/>
                <a:t>+</a:t>
              </a:r>
            </a:p>
            <a:p>
              <a:pPr algn="ctr"/>
              <a:r>
                <a:rPr lang="en-GB" sz="1868" b="1" dirty="0"/>
                <a:t>Stakeholder </a:t>
              </a:r>
            </a:p>
            <a:p>
              <a:pPr algn="ctr"/>
              <a:r>
                <a:rPr lang="en-GB" sz="1868" b="1" dirty="0"/>
                <a:t>Input</a:t>
              </a:r>
              <a:endParaRPr lang="en-US" sz="1868" b="1" dirty="0"/>
            </a:p>
          </p:txBody>
        </p:sp>
        <p:cxnSp>
          <p:nvCxnSpPr>
            <p:cNvPr id="13" name="Straight Connector 12"/>
            <p:cNvCxnSpPr/>
            <p:nvPr/>
          </p:nvCxnSpPr>
          <p:spPr>
            <a:xfrm flipH="1">
              <a:off x="131256" y="5187614"/>
              <a:ext cx="22392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40" y="5266636"/>
              <a:ext cx="2529424" cy="980572"/>
            </a:xfrm>
            <a:prstGeom prst="rect">
              <a:avLst/>
            </a:prstGeom>
            <a:noFill/>
          </p:spPr>
          <p:txBody>
            <a:bodyPr wrap="square" rtlCol="0">
              <a:spAutoFit/>
            </a:bodyPr>
            <a:lstStyle/>
            <a:p>
              <a:pPr algn="ctr"/>
              <a:r>
                <a:rPr lang="en-GB" sz="2179" b="1" dirty="0"/>
                <a:t>Negotiated Solutions</a:t>
              </a:r>
            </a:p>
          </p:txBody>
        </p:sp>
      </p:grpSp>
      <p:cxnSp>
        <p:nvCxnSpPr>
          <p:cNvPr id="22" name="Straight Connector 21"/>
          <p:cNvCxnSpPr/>
          <p:nvPr/>
        </p:nvCxnSpPr>
        <p:spPr>
          <a:xfrm flipV="1">
            <a:off x="5735231" y="4094080"/>
            <a:ext cx="393027" cy="1462586"/>
          </a:xfrm>
          <a:prstGeom prst="line">
            <a:avLst/>
          </a:prstGeom>
          <a:ln w="1238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5081468" y="4407850"/>
            <a:ext cx="639626" cy="1119392"/>
          </a:xfrm>
          <a:prstGeom prst="line">
            <a:avLst/>
          </a:prstGeom>
          <a:ln w="1238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20715" y="4907967"/>
            <a:ext cx="1150754" cy="582072"/>
          </a:xfrm>
          <a:prstGeom prst="line">
            <a:avLst/>
          </a:prstGeom>
          <a:ln w="1238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54555" y="462904"/>
            <a:ext cx="4787480" cy="584775"/>
          </a:xfrm>
          <a:prstGeom prst="rect">
            <a:avLst/>
          </a:prstGeom>
          <a:noFill/>
        </p:spPr>
        <p:txBody>
          <a:bodyPr wrap="square" rtlCol="0">
            <a:spAutoFit/>
          </a:bodyPr>
          <a:lstStyle/>
          <a:p>
            <a:r>
              <a:rPr lang="en-GB" sz="3200" b="1" dirty="0"/>
              <a:t>Negotiated Compromises</a:t>
            </a:r>
            <a:endParaRPr lang="en-US" sz="3200" b="1" dirty="0"/>
          </a:p>
        </p:txBody>
      </p:sp>
      <p:grpSp>
        <p:nvGrpSpPr>
          <p:cNvPr id="48" name="Group 47"/>
          <p:cNvGrpSpPr/>
          <p:nvPr/>
        </p:nvGrpSpPr>
        <p:grpSpPr>
          <a:xfrm>
            <a:off x="0" y="0"/>
            <a:ext cx="12192000" cy="6858000"/>
            <a:chOff x="0" y="0"/>
            <a:chExt cx="12192000" cy="6858000"/>
          </a:xfrm>
        </p:grpSpPr>
        <p:sp>
          <p:nvSpPr>
            <p:cNvPr id="51" name="Frame 50"/>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14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500" fill="hold"/>
                                        <p:tgtEl>
                                          <p:spTgt spid="2067"/>
                                        </p:tgtEl>
                                        <p:attrNameLst>
                                          <p:attrName>ppt_x</p:attrName>
                                        </p:attrNameLst>
                                      </p:cBhvr>
                                      <p:tavLst>
                                        <p:tav tm="0">
                                          <p:val>
                                            <p:strVal val="#ppt_x"/>
                                          </p:val>
                                        </p:tav>
                                        <p:tav tm="100000">
                                          <p:val>
                                            <p:strVal val="#ppt_x"/>
                                          </p:val>
                                        </p:tav>
                                      </p:tavLst>
                                    </p:anim>
                                    <p:anim calcmode="lin" valueType="num">
                                      <p:cBhvr additive="base">
                                        <p:cTn id="8" dur="500" fill="hold"/>
                                        <p:tgtEl>
                                          <p:spTgt spid="20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069"/>
                                        </p:tgtEl>
                                        <p:attrNameLst>
                                          <p:attrName>style.visibility</p:attrName>
                                        </p:attrNameLst>
                                      </p:cBhvr>
                                      <p:to>
                                        <p:strVal val="visible"/>
                                      </p:to>
                                    </p:set>
                                    <p:animEffect transition="in" filter="wipe(up)">
                                      <p:cBhvr>
                                        <p:cTn id="13" dur="500"/>
                                        <p:tgtEl>
                                          <p:spTgt spid="206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68"/>
                                        </p:tgtEl>
                                        <p:attrNameLst>
                                          <p:attrName>style.visibility</p:attrName>
                                        </p:attrNameLst>
                                      </p:cBhvr>
                                      <p:to>
                                        <p:strVal val="visible"/>
                                      </p:to>
                                    </p:set>
                                    <p:anim calcmode="lin" valueType="num">
                                      <p:cBhvr additive="base">
                                        <p:cTn id="18" dur="500" fill="hold"/>
                                        <p:tgtEl>
                                          <p:spTgt spid="2068"/>
                                        </p:tgtEl>
                                        <p:attrNameLst>
                                          <p:attrName>ppt_x</p:attrName>
                                        </p:attrNameLst>
                                      </p:cBhvr>
                                      <p:tavLst>
                                        <p:tav tm="0">
                                          <p:val>
                                            <p:strVal val="#ppt_x"/>
                                          </p:val>
                                        </p:tav>
                                        <p:tav tm="100000">
                                          <p:val>
                                            <p:strVal val="#ppt_x"/>
                                          </p:val>
                                        </p:tav>
                                      </p:tavLst>
                                    </p:anim>
                                    <p:anim calcmode="lin" valueType="num">
                                      <p:cBhvr additive="base">
                                        <p:cTn id="19" dur="500" fill="hold"/>
                                        <p:tgtEl>
                                          <p:spTgt spid="206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down)">
                                      <p:cBhvr>
                                        <p:cTn id="24" dur="500"/>
                                        <p:tgtEl>
                                          <p:spTgt spid="49"/>
                                        </p:tgtEl>
                                      </p:cBhvr>
                                    </p:animEffect>
                                  </p:childTnLst>
                                </p:cTn>
                              </p:par>
                              <p:par>
                                <p:cTn id="25" presetID="22" presetClass="entr" presetSubtype="4"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par>
                                <p:cTn id="28" presetID="22" presetClass="entr" presetSubtype="4"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par>
                                <p:cTn id="46" presetID="22" presetClass="entr" presetSubtype="4"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4420" y="1728566"/>
            <a:ext cx="5209705" cy="3279636"/>
          </a:xfrm>
        </p:spPr>
        <p:txBody>
          <a:bodyPr>
            <a:normAutofit lnSpcReduction="10000"/>
          </a:bodyPr>
          <a:lstStyle/>
          <a:p>
            <a:r>
              <a:rPr lang="en-GB" dirty="0"/>
              <a:t>Water sharing between United States</a:t>
            </a:r>
          </a:p>
          <a:p>
            <a:r>
              <a:rPr lang="en-GB" dirty="0"/>
              <a:t>Water sharing between Countries</a:t>
            </a:r>
          </a:p>
          <a:p>
            <a:r>
              <a:rPr lang="en-GB" dirty="0"/>
              <a:t>River management during drought conditions</a:t>
            </a:r>
          </a:p>
          <a:p>
            <a:r>
              <a:rPr lang="en-GB" dirty="0"/>
              <a:t>River management during floods conditions</a:t>
            </a:r>
            <a:endParaRPr lang="en-US" dirty="0"/>
          </a:p>
        </p:txBody>
      </p:sp>
      <p:sp>
        <p:nvSpPr>
          <p:cNvPr id="3" name="TextBox 2"/>
          <p:cNvSpPr txBox="1"/>
          <p:nvPr/>
        </p:nvSpPr>
        <p:spPr>
          <a:xfrm>
            <a:off x="970956" y="494328"/>
            <a:ext cx="9027818" cy="584775"/>
          </a:xfrm>
          <a:prstGeom prst="rect">
            <a:avLst/>
          </a:prstGeom>
          <a:solidFill>
            <a:schemeClr val="bg1"/>
          </a:solidFill>
        </p:spPr>
        <p:txBody>
          <a:bodyPr wrap="square" rtlCol="0">
            <a:spAutoFit/>
          </a:bodyPr>
          <a:lstStyle/>
          <a:p>
            <a:pPr algn="ctr"/>
            <a:r>
              <a:rPr lang="en-GB" sz="3200" b="1" dirty="0"/>
              <a:t>2007- 2012 Negotiated Agreements Between Parties</a:t>
            </a:r>
            <a:endParaRPr lang="en-US" sz="3200" b="1" dirty="0"/>
          </a:p>
        </p:txBody>
      </p:sp>
      <p:pic>
        <p:nvPicPr>
          <p:cNvPr id="4" name="Picture 3"/>
          <p:cNvPicPr>
            <a:picLocks noChangeAspect="1"/>
          </p:cNvPicPr>
          <p:nvPr/>
        </p:nvPicPr>
        <p:blipFill>
          <a:blip r:embed="rId2"/>
          <a:stretch>
            <a:fillRect/>
          </a:stretch>
        </p:blipFill>
        <p:spPr>
          <a:xfrm>
            <a:off x="6600665" y="1728566"/>
            <a:ext cx="4389164" cy="2921581"/>
          </a:xfrm>
          <a:prstGeom prst="rect">
            <a:avLst/>
          </a:prstGeom>
        </p:spPr>
      </p:pic>
      <p:sp>
        <p:nvSpPr>
          <p:cNvPr id="5" name="TextBox 4"/>
          <p:cNvSpPr txBox="1"/>
          <p:nvPr/>
        </p:nvSpPr>
        <p:spPr>
          <a:xfrm>
            <a:off x="4126072" y="6558073"/>
            <a:ext cx="2717587" cy="259943"/>
          </a:xfrm>
          <a:prstGeom prst="rect">
            <a:avLst/>
          </a:prstGeom>
          <a:noFill/>
        </p:spPr>
        <p:txBody>
          <a:bodyPr wrap="square" rtlCol="0">
            <a:spAutoFit/>
          </a:bodyPr>
          <a:lstStyle/>
          <a:p>
            <a:r>
              <a:rPr lang="en-GB" sz="1089" dirty="0"/>
              <a:t>U.S Department of the Interior</a:t>
            </a:r>
            <a:endParaRPr lang="en-US" sz="1089" dirty="0"/>
          </a:p>
        </p:txBody>
      </p:sp>
      <p:grpSp>
        <p:nvGrpSpPr>
          <p:cNvPr id="6" name="Group 5"/>
          <p:cNvGrpSpPr/>
          <p:nvPr/>
        </p:nvGrpSpPr>
        <p:grpSpPr>
          <a:xfrm>
            <a:off x="0" y="0"/>
            <a:ext cx="12192000" cy="6858000"/>
            <a:chOff x="0" y="0"/>
            <a:chExt cx="12192000" cy="6858000"/>
          </a:xfrm>
        </p:grpSpPr>
        <p:sp>
          <p:nvSpPr>
            <p:cNvPr id="7" name="Frame 6"/>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55522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7872" y="531893"/>
            <a:ext cx="7096257" cy="584775"/>
          </a:xfrm>
          <a:prstGeom prst="rect">
            <a:avLst/>
          </a:prstGeom>
          <a:noFill/>
        </p:spPr>
        <p:txBody>
          <a:bodyPr wrap="square" rtlCol="0">
            <a:spAutoFit/>
          </a:bodyPr>
          <a:lstStyle/>
          <a:p>
            <a:pPr algn="ctr"/>
            <a:r>
              <a:rPr lang="en-GB" sz="3200" b="1" dirty="0"/>
              <a:t>Resources We Seek to Consume</a:t>
            </a:r>
            <a:endParaRPr lang="en-US" sz="3200" b="1" dirty="0"/>
          </a:p>
        </p:txBody>
      </p:sp>
      <p:sp>
        <p:nvSpPr>
          <p:cNvPr id="6" name="TextBox 5"/>
          <p:cNvSpPr txBox="1"/>
          <p:nvPr/>
        </p:nvSpPr>
        <p:spPr>
          <a:xfrm>
            <a:off x="6196338" y="1303698"/>
            <a:ext cx="4547862" cy="1816395"/>
          </a:xfrm>
          <a:prstGeom prst="rect">
            <a:avLst/>
          </a:prstGeom>
          <a:noFill/>
        </p:spPr>
        <p:txBody>
          <a:bodyPr wrap="square" rtlCol="0">
            <a:spAutoFit/>
          </a:bodyPr>
          <a:lstStyle/>
          <a:p>
            <a:r>
              <a:rPr lang="en-GB" sz="2801" dirty="0">
                <a:solidFill>
                  <a:schemeClr val="accent2"/>
                </a:solidFill>
              </a:rPr>
              <a:t>Why do we Consume?</a:t>
            </a:r>
          </a:p>
          <a:p>
            <a:pPr marL="444693" indent="-444693">
              <a:buFont typeface="Arial" panose="020B0604020202020204" pitchFamily="34" charset="0"/>
              <a:buChar char="•"/>
            </a:pPr>
            <a:r>
              <a:rPr lang="en-GB" sz="2801" dirty="0">
                <a:solidFill>
                  <a:schemeClr val="accent2"/>
                </a:solidFill>
              </a:rPr>
              <a:t>Health</a:t>
            </a:r>
          </a:p>
          <a:p>
            <a:pPr marL="444693" indent="-444693">
              <a:buFont typeface="Arial" panose="020B0604020202020204" pitchFamily="34" charset="0"/>
              <a:buChar char="•"/>
            </a:pPr>
            <a:r>
              <a:rPr lang="en-GB" sz="2801" dirty="0">
                <a:solidFill>
                  <a:schemeClr val="accent2"/>
                </a:solidFill>
              </a:rPr>
              <a:t>Happiness</a:t>
            </a:r>
          </a:p>
          <a:p>
            <a:pPr marL="444693" indent="-444693">
              <a:buFont typeface="Arial" panose="020B0604020202020204" pitchFamily="34" charset="0"/>
              <a:buChar char="•"/>
            </a:pPr>
            <a:r>
              <a:rPr lang="en-GB" sz="2801" dirty="0">
                <a:solidFill>
                  <a:schemeClr val="accent2"/>
                </a:solidFill>
              </a:rPr>
              <a:t>Reproduction</a:t>
            </a:r>
          </a:p>
        </p:txBody>
      </p:sp>
      <p:sp>
        <p:nvSpPr>
          <p:cNvPr id="7" name="TextBox 6"/>
          <p:cNvSpPr txBox="1"/>
          <p:nvPr/>
        </p:nvSpPr>
        <p:spPr>
          <a:xfrm>
            <a:off x="734078" y="4721133"/>
            <a:ext cx="10705448" cy="1433726"/>
          </a:xfrm>
          <a:prstGeom prst="rect">
            <a:avLst/>
          </a:prstGeom>
          <a:noFill/>
          <a:ln>
            <a:solidFill>
              <a:srgbClr val="FF0000"/>
            </a:solidFill>
            <a:prstDash val="sysDash"/>
          </a:ln>
        </p:spPr>
        <p:txBody>
          <a:bodyPr wrap="square" rtlCol="0">
            <a:spAutoFit/>
          </a:bodyPr>
          <a:lstStyle/>
          <a:p>
            <a:r>
              <a:rPr lang="en-GB" sz="2179" b="1" dirty="0">
                <a:solidFill>
                  <a:srgbClr val="FF0000"/>
                </a:solidFill>
              </a:rPr>
              <a:t>Critical Questions</a:t>
            </a:r>
          </a:p>
          <a:p>
            <a:pPr marL="400224" indent="-400224">
              <a:buFont typeface="+mj-lt"/>
              <a:buAutoNum type="arabicPeriod"/>
            </a:pPr>
            <a:r>
              <a:rPr lang="en-GB" sz="2179" dirty="0"/>
              <a:t>Which resources are renewable?</a:t>
            </a:r>
          </a:p>
          <a:p>
            <a:pPr marL="400224" indent="-400224">
              <a:buFont typeface="+mj-lt"/>
              <a:buAutoNum type="arabicPeriod"/>
            </a:pPr>
            <a:r>
              <a:rPr lang="en-GB" sz="2179" dirty="0"/>
              <a:t>Which resources do we deplete faster then they are renewed?</a:t>
            </a:r>
          </a:p>
          <a:p>
            <a:pPr marL="400224" indent="-400224">
              <a:buFont typeface="+mj-lt"/>
              <a:buAutoNum type="arabicPeriod"/>
            </a:pPr>
            <a:r>
              <a:rPr lang="en-GB" sz="2179" dirty="0"/>
              <a:t>Do the renewable resources degrade?</a:t>
            </a:r>
            <a:endParaRPr lang="en-US" sz="2179" dirty="0"/>
          </a:p>
        </p:txBody>
      </p:sp>
      <p:graphicFrame>
        <p:nvGraphicFramePr>
          <p:cNvPr id="10" name="Table 9"/>
          <p:cNvGraphicFramePr>
            <a:graphicFrameLocks noGrp="1"/>
          </p:cNvGraphicFramePr>
          <p:nvPr>
            <p:extLst>
              <p:ext uri="{D42A27DB-BD31-4B8C-83A1-F6EECF244321}">
                <p14:modId xmlns:p14="http://schemas.microsoft.com/office/powerpoint/2010/main" val="1412811620"/>
              </p:ext>
            </p:extLst>
          </p:nvPr>
        </p:nvGraphicFramePr>
        <p:xfrm>
          <a:off x="734077" y="1303698"/>
          <a:ext cx="5121582" cy="3184560"/>
        </p:xfrm>
        <a:graphic>
          <a:graphicData uri="http://schemas.openxmlformats.org/drawingml/2006/table">
            <a:tbl>
              <a:tblPr firstRow="1" bandRow="1">
                <a:tableStyleId>{5C22544A-7EE6-4342-B048-85BDC9FD1C3A}</a:tableStyleId>
              </a:tblPr>
              <a:tblGrid>
                <a:gridCol w="2253871">
                  <a:extLst>
                    <a:ext uri="{9D8B030D-6E8A-4147-A177-3AD203B41FA5}">
                      <a16:colId xmlns:a16="http://schemas.microsoft.com/office/drawing/2014/main" val="4282793395"/>
                    </a:ext>
                  </a:extLst>
                </a:gridCol>
                <a:gridCol w="2867711">
                  <a:extLst>
                    <a:ext uri="{9D8B030D-6E8A-4147-A177-3AD203B41FA5}">
                      <a16:colId xmlns:a16="http://schemas.microsoft.com/office/drawing/2014/main" val="1676517083"/>
                    </a:ext>
                  </a:extLst>
                </a:gridCol>
              </a:tblGrid>
              <a:tr h="1951020">
                <a:tc>
                  <a:txBody>
                    <a:bodyPr/>
                    <a:lstStyle/>
                    <a:p>
                      <a:r>
                        <a:rPr lang="en-GB" sz="2800" dirty="0">
                          <a:solidFill>
                            <a:sysClr val="windowText" lastClr="000000"/>
                          </a:solidFill>
                        </a:rPr>
                        <a:t>Water</a:t>
                      </a:r>
                    </a:p>
                    <a:p>
                      <a:pPr marL="342900" indent="-342900">
                        <a:buFont typeface="Arial" panose="020B0604020202020204" pitchFamily="34" charset="0"/>
                        <a:buChar char="•"/>
                      </a:pPr>
                      <a:r>
                        <a:rPr lang="en-GB" sz="1900" dirty="0">
                          <a:solidFill>
                            <a:sysClr val="windowText" lastClr="000000"/>
                          </a:solidFill>
                        </a:rPr>
                        <a:t>Rivers</a:t>
                      </a:r>
                    </a:p>
                    <a:p>
                      <a:pPr marL="342900" indent="-342900">
                        <a:buFont typeface="Arial" panose="020B0604020202020204" pitchFamily="34" charset="0"/>
                        <a:buChar char="•"/>
                      </a:pPr>
                      <a:r>
                        <a:rPr lang="en-GB" sz="1900" dirty="0">
                          <a:solidFill>
                            <a:sysClr val="windowText" lastClr="000000"/>
                          </a:solidFill>
                        </a:rPr>
                        <a:t>Lakes</a:t>
                      </a:r>
                    </a:p>
                    <a:p>
                      <a:pPr marL="342900" indent="-342900">
                        <a:buFont typeface="Arial" panose="020B0604020202020204" pitchFamily="34" charset="0"/>
                        <a:buChar char="•"/>
                      </a:pPr>
                      <a:r>
                        <a:rPr lang="en-GB" sz="1900" dirty="0">
                          <a:solidFill>
                            <a:sysClr val="windowText" lastClr="000000"/>
                          </a:solidFill>
                        </a:rPr>
                        <a:t>Groundwater</a:t>
                      </a:r>
                      <a:endParaRPr lang="en-US" sz="1900" dirty="0">
                        <a:solidFill>
                          <a:sysClr val="windowText" lastClr="000000"/>
                        </a:solidFill>
                      </a:endParaRPr>
                    </a:p>
                  </a:txBody>
                  <a:tcPr marL="71153" marR="71153" marT="35577" marB="355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dirty="0">
                          <a:solidFill>
                            <a:sysClr val="windowText" lastClr="000000"/>
                          </a:solidFill>
                        </a:rPr>
                        <a:t>Energy</a:t>
                      </a:r>
                    </a:p>
                    <a:p>
                      <a:pPr marL="342900" indent="-342900">
                        <a:buFont typeface="Arial" panose="020B0604020202020204" pitchFamily="34" charset="0"/>
                        <a:buChar char="•"/>
                      </a:pPr>
                      <a:r>
                        <a:rPr lang="en-GB" sz="1900" dirty="0">
                          <a:solidFill>
                            <a:sysClr val="windowText" lastClr="000000"/>
                          </a:solidFill>
                        </a:rPr>
                        <a:t>Fossil Fuels</a:t>
                      </a:r>
                      <a:endParaRPr lang="en-GB" sz="1900" baseline="0" dirty="0">
                        <a:solidFill>
                          <a:sysClr val="windowText" lastClr="000000"/>
                        </a:solidFill>
                      </a:endParaRPr>
                    </a:p>
                    <a:p>
                      <a:pPr marL="342900" indent="-342900">
                        <a:buFont typeface="Arial" panose="020B0604020202020204" pitchFamily="34" charset="0"/>
                        <a:buChar char="•"/>
                      </a:pPr>
                      <a:r>
                        <a:rPr lang="en-GB" sz="1900" baseline="0" dirty="0">
                          <a:solidFill>
                            <a:sysClr val="windowText" lastClr="000000"/>
                          </a:solidFill>
                        </a:rPr>
                        <a:t>Biomass (plants)</a:t>
                      </a:r>
                    </a:p>
                    <a:p>
                      <a:pPr marL="342900" indent="-342900">
                        <a:buFont typeface="Arial" panose="020B0604020202020204" pitchFamily="34" charset="0"/>
                        <a:buChar char="•"/>
                      </a:pPr>
                      <a:r>
                        <a:rPr lang="en-GB" sz="1900" baseline="0" dirty="0">
                          <a:solidFill>
                            <a:sysClr val="windowText" lastClr="000000"/>
                          </a:solidFill>
                        </a:rPr>
                        <a:t>Hydropower Generation</a:t>
                      </a:r>
                    </a:p>
                    <a:p>
                      <a:pPr marL="342900" indent="-342900">
                        <a:buFont typeface="Arial" panose="020B0604020202020204" pitchFamily="34" charset="0"/>
                        <a:buChar char="•"/>
                      </a:pPr>
                      <a:r>
                        <a:rPr lang="en-GB" sz="1900" baseline="0" dirty="0">
                          <a:solidFill>
                            <a:sysClr val="windowText" lastClr="000000"/>
                          </a:solidFill>
                        </a:rPr>
                        <a:t>Wind/Solar</a:t>
                      </a:r>
                      <a:endParaRPr lang="en-US" sz="1900" dirty="0">
                        <a:solidFill>
                          <a:sysClr val="windowText" lastClr="000000"/>
                        </a:solidFill>
                      </a:endParaRPr>
                    </a:p>
                  </a:txBody>
                  <a:tcPr marL="71153" marR="71153" marT="35577" marB="355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935342"/>
                  </a:ext>
                </a:extLst>
              </a:tr>
              <a:tr h="1233540">
                <a:tc>
                  <a:txBody>
                    <a:bodyPr/>
                    <a:lstStyle/>
                    <a:p>
                      <a:r>
                        <a:rPr lang="en-GB" sz="2800" b="1" dirty="0">
                          <a:solidFill>
                            <a:sysClr val="windowText" lastClr="000000"/>
                          </a:solidFill>
                        </a:rPr>
                        <a:t>Food</a:t>
                      </a:r>
                    </a:p>
                    <a:p>
                      <a:pPr marL="285750" indent="-285750">
                        <a:buFont typeface="Arial" panose="020B0604020202020204" pitchFamily="34" charset="0"/>
                        <a:buChar char="•"/>
                      </a:pPr>
                      <a:r>
                        <a:rPr lang="en-GB" sz="1900" b="1" dirty="0">
                          <a:solidFill>
                            <a:sysClr val="windowText" lastClr="000000"/>
                          </a:solidFill>
                        </a:rPr>
                        <a:t>Plants</a:t>
                      </a:r>
                    </a:p>
                    <a:p>
                      <a:pPr marL="285750" indent="-285750">
                        <a:buFont typeface="Arial" panose="020B0604020202020204" pitchFamily="34" charset="0"/>
                        <a:buChar char="•"/>
                      </a:pPr>
                      <a:r>
                        <a:rPr lang="en-GB" sz="1900" b="1" dirty="0">
                          <a:solidFill>
                            <a:sysClr val="windowText" lastClr="000000"/>
                          </a:solidFill>
                        </a:rPr>
                        <a:t>Animals</a:t>
                      </a:r>
                      <a:endParaRPr lang="en-US" sz="1900" b="1" dirty="0">
                        <a:solidFill>
                          <a:sysClr val="windowText" lastClr="000000"/>
                        </a:solidFill>
                      </a:endParaRPr>
                    </a:p>
                  </a:txBody>
                  <a:tcPr marL="71153" marR="71153" marT="35577" marB="355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a:solidFill>
                            <a:sysClr val="windowText" lastClr="000000"/>
                          </a:solidFill>
                        </a:rPr>
                        <a:t>Minerals</a:t>
                      </a:r>
                      <a:endParaRPr lang="en-GB" sz="3700" b="1" dirty="0">
                        <a:solidFill>
                          <a:sysClr val="windowText" lastClr="000000"/>
                        </a:solidFill>
                      </a:endParaRPr>
                    </a:p>
                    <a:p>
                      <a:pPr marL="285750" indent="-285750">
                        <a:buFont typeface="Arial" panose="020B0604020202020204" pitchFamily="34" charset="0"/>
                        <a:buChar char="•"/>
                      </a:pPr>
                      <a:r>
                        <a:rPr lang="en-GB" sz="1900" b="1" dirty="0">
                          <a:solidFill>
                            <a:sysClr val="windowText" lastClr="000000"/>
                          </a:solidFill>
                        </a:rPr>
                        <a:t>Metals</a:t>
                      </a:r>
                    </a:p>
                    <a:p>
                      <a:pPr marL="285750" indent="-285750">
                        <a:buFont typeface="Arial" panose="020B0604020202020204" pitchFamily="34" charset="0"/>
                        <a:buChar char="•"/>
                      </a:pPr>
                      <a:r>
                        <a:rPr lang="en-GB" sz="1900" b="1" dirty="0">
                          <a:solidFill>
                            <a:sysClr val="windowText" lastClr="000000"/>
                          </a:solidFill>
                        </a:rPr>
                        <a:t>Industrial Materials</a:t>
                      </a:r>
                      <a:endParaRPr lang="en-US" sz="1900" b="1" dirty="0">
                        <a:solidFill>
                          <a:sysClr val="windowText" lastClr="000000"/>
                        </a:solidFill>
                      </a:endParaRPr>
                    </a:p>
                  </a:txBody>
                  <a:tcPr marL="71153" marR="71153" marT="35577" marB="355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6364011"/>
                  </a:ext>
                </a:extLst>
              </a:tr>
            </a:tbl>
          </a:graphicData>
        </a:graphic>
      </p:graphicFrame>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78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486" y="554715"/>
            <a:ext cx="8182680" cy="712691"/>
          </a:xfrm>
        </p:spPr>
        <p:txBody>
          <a:bodyPr>
            <a:normAutofit/>
          </a:bodyPr>
          <a:lstStyle/>
          <a:p>
            <a:r>
              <a:rPr lang="en-GB" sz="3200" b="1" dirty="0">
                <a:latin typeface="+mn-lt"/>
              </a:rPr>
              <a:t>Colorado River “Basin Study”</a:t>
            </a:r>
            <a:endParaRPr lang="en-US" sz="3200" b="1" dirty="0">
              <a:latin typeface="+mn-lt"/>
            </a:endParaRPr>
          </a:p>
        </p:txBody>
      </p:sp>
      <p:sp>
        <p:nvSpPr>
          <p:cNvPr id="3" name="TextBox 2"/>
          <p:cNvSpPr txBox="1"/>
          <p:nvPr/>
        </p:nvSpPr>
        <p:spPr>
          <a:xfrm>
            <a:off x="1352418" y="1534992"/>
            <a:ext cx="4612961" cy="4391972"/>
          </a:xfrm>
          <a:prstGeom prst="rect">
            <a:avLst/>
          </a:prstGeom>
          <a:noFill/>
        </p:spPr>
        <p:txBody>
          <a:bodyPr wrap="square" rtlCol="0">
            <a:spAutoFit/>
          </a:bodyPr>
          <a:lstStyle/>
          <a:p>
            <a:pPr marL="466515" indent="-466515">
              <a:buFont typeface="+mj-lt"/>
              <a:buAutoNum type="arabicPeriod"/>
            </a:pPr>
            <a:r>
              <a:rPr lang="en-GB" sz="2540" dirty="0"/>
              <a:t>Evaluate Possible Future Supplies</a:t>
            </a:r>
          </a:p>
          <a:p>
            <a:pPr marL="466515" indent="-466515">
              <a:buFont typeface="+mj-lt"/>
              <a:buAutoNum type="arabicPeriod"/>
            </a:pPr>
            <a:endParaRPr lang="en-GB" sz="2540" dirty="0"/>
          </a:p>
          <a:p>
            <a:pPr marL="466515" indent="-466515">
              <a:buFont typeface="+mj-lt"/>
              <a:buAutoNum type="arabicPeriod"/>
            </a:pPr>
            <a:r>
              <a:rPr lang="en-GB" sz="2540" dirty="0"/>
              <a:t>Evaluate Possible Future Demands</a:t>
            </a:r>
          </a:p>
          <a:p>
            <a:pPr marL="466515" indent="-466515">
              <a:buFont typeface="+mj-lt"/>
              <a:buAutoNum type="arabicPeriod"/>
            </a:pPr>
            <a:endParaRPr lang="en-GB" sz="2540" dirty="0"/>
          </a:p>
          <a:p>
            <a:pPr marL="466515" indent="-466515">
              <a:buFont typeface="+mj-lt"/>
              <a:buAutoNum type="arabicPeriod"/>
            </a:pPr>
            <a:r>
              <a:rPr lang="en-GB" sz="2540" dirty="0"/>
              <a:t>Solicit Potential Solutions</a:t>
            </a:r>
          </a:p>
          <a:p>
            <a:pPr marL="466515" indent="-466515">
              <a:buFont typeface="+mj-lt"/>
              <a:buAutoNum type="arabicPeriod"/>
            </a:pPr>
            <a:endParaRPr lang="en-GB" sz="2540" dirty="0"/>
          </a:p>
          <a:p>
            <a:pPr marL="466515" indent="-466515">
              <a:buFont typeface="+mj-lt"/>
              <a:buAutoNum type="arabicPeriod"/>
            </a:pPr>
            <a:r>
              <a:rPr lang="en-GB" sz="2540" dirty="0"/>
              <a:t>Assemble ‘portfolios’ of solutions with possible timelines</a:t>
            </a:r>
          </a:p>
        </p:txBody>
      </p:sp>
      <p:pic>
        <p:nvPicPr>
          <p:cNvPr id="4" name="Picture 2" descr="https://earlycareerecologists.files.wordpress.com/2013/04/srfigure12-e136545586173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2253409"/>
            <a:ext cx="4558139" cy="27089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60887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1720188" y="1027004"/>
            <a:ext cx="8182680" cy="3060325"/>
          </a:xfrm>
          <a:prstGeom prst="rect">
            <a:avLst/>
          </a:prstGeom>
          <a:noFill/>
        </p:spPr>
        <p:txBody>
          <a:bodyPr wrap="square" rtlCol="0">
            <a:spAutoFit/>
          </a:bodyPr>
          <a:lstStyle/>
          <a:p>
            <a:r>
              <a:rPr lang="en-GB" dirty="0"/>
              <a:t>Desalination</a:t>
            </a:r>
          </a:p>
          <a:p>
            <a:r>
              <a:rPr lang="en-GB" dirty="0"/>
              <a:t>Wastewater Reuse</a:t>
            </a:r>
          </a:p>
          <a:p>
            <a:r>
              <a:rPr lang="en-GB" dirty="0"/>
              <a:t>Import Water</a:t>
            </a:r>
          </a:p>
          <a:p>
            <a:r>
              <a:rPr lang="en-GB" dirty="0"/>
              <a:t>Watershed Management</a:t>
            </a:r>
          </a:p>
          <a:p>
            <a:endParaRPr lang="en-GB" dirty="0"/>
          </a:p>
          <a:p>
            <a:endParaRPr lang="en-GB" dirty="0"/>
          </a:p>
        </p:txBody>
      </p:sp>
      <p:grpSp>
        <p:nvGrpSpPr>
          <p:cNvPr id="12" name="Group 11"/>
          <p:cNvGrpSpPr/>
          <p:nvPr/>
        </p:nvGrpSpPr>
        <p:grpSpPr>
          <a:xfrm>
            <a:off x="1352418" y="3067717"/>
            <a:ext cx="5151041" cy="2016664"/>
            <a:chOff x="0" y="3382300"/>
            <a:chExt cx="5679261" cy="222346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88" y="3382300"/>
              <a:ext cx="5551073" cy="1977570"/>
            </a:xfrm>
            <a:prstGeom prst="rect">
              <a:avLst/>
            </a:prstGeom>
          </p:spPr>
        </p:pic>
        <p:sp>
          <p:nvSpPr>
            <p:cNvPr id="5" name="TextBox 4"/>
            <p:cNvSpPr txBox="1"/>
            <p:nvPr/>
          </p:nvSpPr>
          <p:spPr>
            <a:xfrm>
              <a:off x="0" y="5380813"/>
              <a:ext cx="2592288" cy="224952"/>
            </a:xfrm>
            <a:prstGeom prst="rect">
              <a:avLst/>
            </a:prstGeom>
            <a:noFill/>
          </p:spPr>
          <p:txBody>
            <a:bodyPr wrap="square" rtlCol="0">
              <a:spAutoFit/>
            </a:bodyPr>
            <a:lstStyle/>
            <a:p>
              <a:r>
                <a:rPr lang="en-GB" sz="726" dirty="0"/>
                <a:t>"</a:t>
              </a:r>
              <a:r>
                <a:rPr lang="en-GB" sz="726" dirty="0" err="1"/>
                <a:t>Carlesbad</a:t>
              </a:r>
              <a:r>
                <a:rPr lang="en-GB" sz="726" dirty="0"/>
                <a:t> </a:t>
              </a:r>
              <a:r>
                <a:rPr lang="en-GB" sz="726" dirty="0" err="1"/>
                <a:t>Desal</a:t>
              </a:r>
              <a:r>
                <a:rPr lang="en-GB" sz="726" dirty="0"/>
                <a:t>. Plant" (CC BY 2.0) by vanderhe1</a:t>
              </a:r>
              <a:endParaRPr lang="en-US" sz="726" dirty="0"/>
            </a:p>
          </p:txBody>
        </p:sp>
      </p:grpSp>
      <p:grpSp>
        <p:nvGrpSpPr>
          <p:cNvPr id="13" name="Group 12"/>
          <p:cNvGrpSpPr/>
          <p:nvPr/>
        </p:nvGrpSpPr>
        <p:grpSpPr>
          <a:xfrm>
            <a:off x="6251954" y="1308265"/>
            <a:ext cx="4793535" cy="1984027"/>
            <a:chOff x="5401966" y="1442422"/>
            <a:chExt cx="5285094" cy="218748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966" y="1442422"/>
              <a:ext cx="3264286" cy="2177891"/>
            </a:xfrm>
            <a:prstGeom prst="rect">
              <a:avLst/>
            </a:prstGeom>
          </p:spPr>
        </p:pic>
        <p:sp>
          <p:nvSpPr>
            <p:cNvPr id="7" name="TextBox 6"/>
            <p:cNvSpPr txBox="1"/>
            <p:nvPr/>
          </p:nvSpPr>
          <p:spPr>
            <a:xfrm>
              <a:off x="8722061" y="3158648"/>
              <a:ext cx="1964999" cy="471256"/>
            </a:xfrm>
            <a:prstGeom prst="rect">
              <a:avLst/>
            </a:prstGeom>
            <a:noFill/>
          </p:spPr>
          <p:txBody>
            <a:bodyPr wrap="square" rtlCol="0">
              <a:spAutoFit/>
            </a:bodyPr>
            <a:lstStyle/>
            <a:p>
              <a:r>
                <a:rPr lang="en-GB" sz="726" dirty="0"/>
                <a:t>"Moorefield, W.Va. Wastewater Treatment P" (CC BY-NC 2.0) by </a:t>
              </a:r>
              <a:r>
                <a:rPr lang="en-GB" sz="726" dirty="0" err="1"/>
                <a:t>chesbayprogram</a:t>
              </a:r>
              <a:endParaRPr lang="en-US" sz="726" dirty="0"/>
            </a:p>
          </p:txBody>
        </p:sp>
      </p:grpSp>
      <p:pic>
        <p:nvPicPr>
          <p:cNvPr id="8" name="Picture 7"/>
          <p:cNvPicPr>
            <a:picLocks noChangeAspect="1"/>
          </p:cNvPicPr>
          <p:nvPr/>
        </p:nvPicPr>
        <p:blipFill>
          <a:blip r:embed="rId4"/>
          <a:stretch>
            <a:fillRect/>
          </a:stretch>
        </p:blipFill>
        <p:spPr>
          <a:xfrm>
            <a:off x="7289035" y="3501331"/>
            <a:ext cx="2898512" cy="3090099"/>
          </a:xfrm>
          <a:prstGeom prst="rect">
            <a:avLst/>
          </a:prstGeom>
        </p:spPr>
      </p:pic>
      <p:sp>
        <p:nvSpPr>
          <p:cNvPr id="9" name="TextBox 8"/>
          <p:cNvSpPr txBox="1"/>
          <p:nvPr/>
        </p:nvSpPr>
        <p:spPr>
          <a:xfrm>
            <a:off x="820441" y="396703"/>
            <a:ext cx="7917850" cy="584775"/>
          </a:xfrm>
          <a:prstGeom prst="rect">
            <a:avLst/>
          </a:prstGeom>
          <a:noFill/>
        </p:spPr>
        <p:txBody>
          <a:bodyPr wrap="square" rtlCol="0">
            <a:spAutoFit/>
          </a:bodyPr>
          <a:lstStyle/>
          <a:p>
            <a:r>
              <a:rPr lang="en-GB" sz="3200" b="1" dirty="0"/>
              <a:t>Supply Augmentation – Add More Water</a:t>
            </a:r>
          </a:p>
        </p:txBody>
      </p:sp>
      <p:grpSp>
        <p:nvGrpSpPr>
          <p:cNvPr id="14" name="Group 13"/>
          <p:cNvGrpSpPr/>
          <p:nvPr/>
        </p:nvGrpSpPr>
        <p:grpSpPr>
          <a:xfrm>
            <a:off x="2242673" y="5208484"/>
            <a:ext cx="5246455" cy="1520593"/>
            <a:chOff x="981547" y="5742594"/>
            <a:chExt cx="5784460" cy="1676524"/>
          </a:xfrm>
        </p:grpSpPr>
        <p:sp>
          <p:nvSpPr>
            <p:cNvPr id="10" name="TextBox 9"/>
            <p:cNvSpPr txBox="1"/>
            <p:nvPr/>
          </p:nvSpPr>
          <p:spPr>
            <a:xfrm>
              <a:off x="3813679" y="7194165"/>
              <a:ext cx="2952328" cy="224953"/>
            </a:xfrm>
            <a:prstGeom prst="rect">
              <a:avLst/>
            </a:prstGeom>
            <a:noFill/>
          </p:spPr>
          <p:txBody>
            <a:bodyPr wrap="square" rtlCol="0">
              <a:spAutoFit/>
            </a:bodyPr>
            <a:lstStyle/>
            <a:p>
              <a:r>
                <a:rPr lang="en-GB" sz="726" dirty="0"/>
                <a:t>"Tamarisk Trees" (CC BY-NC 2.0) by </a:t>
              </a:r>
              <a:r>
                <a:rPr lang="en-GB" sz="726" dirty="0" err="1"/>
                <a:t>rocor</a:t>
              </a:r>
              <a:endParaRPr lang="en-US" sz="726"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547" y="5742594"/>
              <a:ext cx="2916324" cy="1638436"/>
            </a:xfrm>
            <a:prstGeom prst="rect">
              <a:avLst/>
            </a:prstGeom>
          </p:spPr>
        </p:pic>
      </p:grpSp>
      <p:grpSp>
        <p:nvGrpSpPr>
          <p:cNvPr id="15" name="Group 14"/>
          <p:cNvGrpSpPr/>
          <p:nvPr/>
        </p:nvGrpSpPr>
        <p:grpSpPr>
          <a:xfrm>
            <a:off x="0" y="0"/>
            <a:ext cx="12192000" cy="6858000"/>
            <a:chOff x="0" y="0"/>
            <a:chExt cx="12192000" cy="6858000"/>
          </a:xfrm>
        </p:grpSpPr>
        <p:sp>
          <p:nvSpPr>
            <p:cNvPr id="16" name="Frame 1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000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1732615" y="1163551"/>
            <a:ext cx="8182680" cy="2544286"/>
          </a:xfrm>
          <a:prstGeom prst="rect">
            <a:avLst/>
          </a:prstGeom>
          <a:noFill/>
        </p:spPr>
        <p:txBody>
          <a:bodyPr wrap="square" rtlCol="0">
            <a:spAutoFit/>
          </a:bodyPr>
          <a:lstStyle/>
          <a:p>
            <a:r>
              <a:rPr lang="en-GB" dirty="0"/>
              <a:t>Increase Municipal Efficiency</a:t>
            </a:r>
          </a:p>
          <a:p>
            <a:r>
              <a:rPr lang="en-GB" dirty="0"/>
              <a:t>Increase Agricultural Efficiency</a:t>
            </a:r>
          </a:p>
          <a:p>
            <a:r>
              <a:rPr lang="en-GB" dirty="0"/>
              <a:t>Energy Production Efficiency</a:t>
            </a:r>
          </a:p>
          <a:p>
            <a:endParaRPr lang="en-GB" dirty="0"/>
          </a:p>
          <a:p>
            <a:endParaRPr lang="en-GB" dirty="0"/>
          </a:p>
        </p:txBody>
      </p:sp>
      <p:sp>
        <p:nvSpPr>
          <p:cNvPr id="9" name="TextBox 8"/>
          <p:cNvSpPr txBox="1"/>
          <p:nvPr/>
        </p:nvSpPr>
        <p:spPr>
          <a:xfrm>
            <a:off x="730938" y="389316"/>
            <a:ext cx="6732852" cy="584775"/>
          </a:xfrm>
          <a:prstGeom prst="rect">
            <a:avLst/>
          </a:prstGeom>
          <a:noFill/>
        </p:spPr>
        <p:txBody>
          <a:bodyPr wrap="square" rtlCol="0">
            <a:spAutoFit/>
          </a:bodyPr>
          <a:lstStyle/>
          <a:p>
            <a:r>
              <a:rPr lang="en-GB" sz="3200" b="1" dirty="0"/>
              <a:t>Demand Management – Reduce uses</a:t>
            </a:r>
          </a:p>
        </p:txBody>
      </p:sp>
      <p:grpSp>
        <p:nvGrpSpPr>
          <p:cNvPr id="20" name="Group 19"/>
          <p:cNvGrpSpPr/>
          <p:nvPr/>
        </p:nvGrpSpPr>
        <p:grpSpPr>
          <a:xfrm>
            <a:off x="1672562" y="2955317"/>
            <a:ext cx="2424802" cy="3437099"/>
            <a:chOff x="307071" y="2966760"/>
            <a:chExt cx="2673456" cy="378956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71" y="2966760"/>
              <a:ext cx="2673456" cy="3564608"/>
            </a:xfrm>
            <a:prstGeom prst="rect">
              <a:avLst/>
            </a:prstGeom>
          </p:spPr>
        </p:pic>
        <p:sp>
          <p:nvSpPr>
            <p:cNvPr id="15" name="TextBox 14"/>
            <p:cNvSpPr txBox="1"/>
            <p:nvPr/>
          </p:nvSpPr>
          <p:spPr>
            <a:xfrm>
              <a:off x="337668" y="6531368"/>
              <a:ext cx="2088232" cy="224953"/>
            </a:xfrm>
            <a:prstGeom prst="rect">
              <a:avLst/>
            </a:prstGeom>
            <a:noFill/>
          </p:spPr>
          <p:txBody>
            <a:bodyPr wrap="square" rtlCol="0">
              <a:spAutoFit/>
            </a:bodyPr>
            <a:lstStyle/>
            <a:p>
              <a:r>
                <a:rPr lang="en-GB" sz="726"/>
                <a:t>"Shower" (CC BY 2.0) by andrewmalone</a:t>
              </a:r>
              <a:endParaRPr lang="en-US" sz="726" dirty="0"/>
            </a:p>
          </p:txBody>
        </p:sp>
      </p:grpSp>
      <p:grpSp>
        <p:nvGrpSpPr>
          <p:cNvPr id="21" name="Group 20"/>
          <p:cNvGrpSpPr/>
          <p:nvPr/>
        </p:nvGrpSpPr>
        <p:grpSpPr>
          <a:xfrm>
            <a:off x="4225612" y="3426307"/>
            <a:ext cx="2976797" cy="2116503"/>
            <a:chOff x="4221907" y="3564607"/>
            <a:chExt cx="3282057" cy="2333542"/>
          </a:xfrm>
        </p:grpSpPr>
        <p:pic>
          <p:nvPicPr>
            <p:cNvPr id="16" name="Picture 15"/>
            <p:cNvPicPr>
              <a:picLocks noChangeAspect="1"/>
            </p:cNvPicPr>
            <p:nvPr/>
          </p:nvPicPr>
          <p:blipFill>
            <a:blip r:embed="rId3"/>
            <a:stretch>
              <a:fillRect/>
            </a:stretch>
          </p:blipFill>
          <p:spPr>
            <a:xfrm>
              <a:off x="4367592" y="3564607"/>
              <a:ext cx="3136372" cy="2090915"/>
            </a:xfrm>
            <a:prstGeom prst="rect">
              <a:avLst/>
            </a:prstGeom>
          </p:spPr>
        </p:pic>
        <p:sp>
          <p:nvSpPr>
            <p:cNvPr id="17" name="TextBox 16"/>
            <p:cNvSpPr txBox="1"/>
            <p:nvPr/>
          </p:nvSpPr>
          <p:spPr>
            <a:xfrm>
              <a:off x="4221907" y="5673197"/>
              <a:ext cx="2376264" cy="224952"/>
            </a:xfrm>
            <a:prstGeom prst="rect">
              <a:avLst/>
            </a:prstGeom>
            <a:noFill/>
          </p:spPr>
          <p:txBody>
            <a:bodyPr wrap="square" rtlCol="0">
              <a:spAutoFit/>
            </a:bodyPr>
            <a:lstStyle/>
            <a:p>
              <a:r>
                <a:rPr lang="en-GB" sz="726"/>
                <a:t>"sprinkler" (CC BY-NC-ND 2.0) by OpenThreads</a:t>
              </a:r>
              <a:endParaRPr lang="en-US" sz="726" dirty="0"/>
            </a:p>
          </p:txBody>
        </p:sp>
      </p:grpSp>
      <p:grpSp>
        <p:nvGrpSpPr>
          <p:cNvPr id="22" name="Group 21"/>
          <p:cNvGrpSpPr/>
          <p:nvPr/>
        </p:nvGrpSpPr>
        <p:grpSpPr>
          <a:xfrm>
            <a:off x="7332857" y="1497238"/>
            <a:ext cx="3563829" cy="2516788"/>
            <a:chOff x="6598171" y="4749064"/>
            <a:chExt cx="3791609" cy="2629076"/>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71" y="4749064"/>
              <a:ext cx="3629586" cy="2415943"/>
            </a:xfrm>
            <a:prstGeom prst="rect">
              <a:avLst/>
            </a:prstGeom>
          </p:spPr>
        </p:pic>
        <p:sp>
          <p:nvSpPr>
            <p:cNvPr id="19" name="TextBox 18"/>
            <p:cNvSpPr txBox="1"/>
            <p:nvPr/>
          </p:nvSpPr>
          <p:spPr>
            <a:xfrm>
              <a:off x="8301548" y="7165007"/>
              <a:ext cx="2088232" cy="213133"/>
            </a:xfrm>
            <a:prstGeom prst="rect">
              <a:avLst/>
            </a:prstGeom>
            <a:noFill/>
          </p:spPr>
          <p:txBody>
            <a:bodyPr wrap="square" rtlCol="0">
              <a:spAutoFit/>
            </a:bodyPr>
            <a:lstStyle/>
            <a:p>
              <a:r>
                <a:rPr lang="en-US" sz="726"/>
                <a:t>"sprinkler" (CC BY-NC 2.0) by </a:t>
              </a:r>
              <a:r>
                <a:rPr lang="en-US" sz="726" dirty="0" err="1"/>
                <a:t>cdn</a:t>
              </a:r>
              <a:r>
                <a:rPr lang="en-US" sz="726" dirty="0"/>
                <a:t>-pix</a:t>
              </a:r>
            </a:p>
          </p:txBody>
        </p:sp>
      </p:grpSp>
      <p:grpSp>
        <p:nvGrpSpPr>
          <p:cNvPr id="25" name="Group 24"/>
          <p:cNvGrpSpPr/>
          <p:nvPr/>
        </p:nvGrpSpPr>
        <p:grpSpPr>
          <a:xfrm>
            <a:off x="7332856" y="4079821"/>
            <a:ext cx="3032604" cy="2286115"/>
            <a:chOff x="6593710" y="4498191"/>
            <a:chExt cx="3343586" cy="2520548"/>
          </a:xfrm>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109" y="4498191"/>
              <a:ext cx="3060788" cy="2295591"/>
            </a:xfrm>
            <a:prstGeom prst="rect">
              <a:avLst/>
            </a:prstGeom>
          </p:spPr>
        </p:pic>
        <p:sp>
          <p:nvSpPr>
            <p:cNvPr id="24" name="TextBox 23"/>
            <p:cNvSpPr txBox="1"/>
            <p:nvPr/>
          </p:nvSpPr>
          <p:spPr>
            <a:xfrm>
              <a:off x="6593710" y="6793786"/>
              <a:ext cx="3343586" cy="224953"/>
            </a:xfrm>
            <a:prstGeom prst="rect">
              <a:avLst/>
            </a:prstGeom>
            <a:noFill/>
          </p:spPr>
          <p:txBody>
            <a:bodyPr wrap="square" rtlCol="0">
              <a:spAutoFit/>
            </a:bodyPr>
            <a:lstStyle/>
            <a:p>
              <a:r>
                <a:rPr lang="en-GB" sz="726"/>
                <a:t>"Crystal River 3 Nuclear Power Plant" (CC BY-SA 2.0) by GorissM</a:t>
              </a:r>
              <a:endParaRPr lang="en-US" sz="726" dirty="0"/>
            </a:p>
          </p:txBody>
        </p:sp>
      </p:grpSp>
      <p:grpSp>
        <p:nvGrpSpPr>
          <p:cNvPr id="26" name="Group 25"/>
          <p:cNvGrpSpPr/>
          <p:nvPr/>
        </p:nvGrpSpPr>
        <p:grpSpPr>
          <a:xfrm>
            <a:off x="0" y="0"/>
            <a:ext cx="12192000" cy="6858000"/>
            <a:chOff x="0" y="0"/>
            <a:chExt cx="12192000" cy="6858000"/>
          </a:xfrm>
        </p:grpSpPr>
        <p:sp>
          <p:nvSpPr>
            <p:cNvPr id="27" name="Frame 26"/>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60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432" y="486567"/>
            <a:ext cx="8182680" cy="712691"/>
          </a:xfrm>
        </p:spPr>
        <p:txBody>
          <a:bodyPr>
            <a:normAutofit/>
          </a:bodyPr>
          <a:lstStyle/>
          <a:p>
            <a:r>
              <a:rPr lang="en-GB" sz="3200" b="1" dirty="0">
                <a:latin typeface="+mn-lt"/>
              </a:rPr>
              <a:t>Colorado River Conclusions:</a:t>
            </a:r>
            <a:endParaRPr lang="en-US" sz="3200" b="1" dirty="0">
              <a:latin typeface="+mn-lt"/>
            </a:endParaRPr>
          </a:p>
        </p:txBody>
      </p:sp>
      <p:sp>
        <p:nvSpPr>
          <p:cNvPr id="4" name="Content Placeholder 3"/>
          <p:cNvSpPr>
            <a:spLocks noGrp="1"/>
          </p:cNvSpPr>
          <p:nvPr>
            <p:ph sz="half" idx="2"/>
          </p:nvPr>
        </p:nvSpPr>
        <p:spPr>
          <a:xfrm>
            <a:off x="5947696" y="2071527"/>
            <a:ext cx="4720049" cy="2340149"/>
          </a:xfrm>
        </p:spPr>
        <p:txBody>
          <a:bodyPr>
            <a:normAutofit fontScale="92500"/>
          </a:bodyPr>
          <a:lstStyle/>
          <a:p>
            <a:pPr marL="0" indent="0">
              <a:buNone/>
            </a:pPr>
            <a:r>
              <a:rPr lang="en-GB" sz="3628" dirty="0"/>
              <a:t>The River Is Overused!</a:t>
            </a:r>
            <a:endParaRPr lang="en-GB" dirty="0"/>
          </a:p>
          <a:p>
            <a:r>
              <a:rPr lang="en-GB" dirty="0"/>
              <a:t>Even in wealthy countries, water can be a major challenge</a:t>
            </a:r>
          </a:p>
          <a:p>
            <a:r>
              <a:rPr lang="en-GB" dirty="0"/>
              <a:t>Cooperation among stakeholders is necessary</a:t>
            </a:r>
          </a:p>
          <a:p>
            <a:pPr marL="0" indent="0">
              <a:buNone/>
            </a:pPr>
            <a:endParaRPr lang="en-US" dirty="0"/>
          </a:p>
        </p:txBody>
      </p:sp>
      <p:sp>
        <p:nvSpPr>
          <p:cNvPr id="6" name="TextBox 5"/>
          <p:cNvSpPr txBox="1"/>
          <p:nvPr/>
        </p:nvSpPr>
        <p:spPr>
          <a:xfrm>
            <a:off x="1654878" y="4165775"/>
            <a:ext cx="4049259" cy="245901"/>
          </a:xfrm>
          <a:prstGeom prst="rect">
            <a:avLst/>
          </a:prstGeom>
          <a:noFill/>
        </p:spPr>
        <p:txBody>
          <a:bodyPr wrap="square" rtlCol="0">
            <a:spAutoFit/>
          </a:bodyPr>
          <a:lstStyle/>
          <a:p>
            <a:r>
              <a:rPr lang="en-GB" sz="998" dirty="0"/>
              <a:t>"Colorado Recreational River, Utah" (CC BY 2.0) by </a:t>
            </a:r>
            <a:r>
              <a:rPr lang="en-GB" sz="998" dirty="0" err="1"/>
              <a:t>mypubliclands</a:t>
            </a:r>
            <a:endParaRPr lang="en-US" sz="998"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27432" y="1730924"/>
            <a:ext cx="4031577" cy="2755846"/>
          </a:xfrm>
          <a:prstGeom prst="rect">
            <a:avLst/>
          </a:prstGeom>
        </p:spPr>
      </p:pic>
      <p:sp>
        <p:nvSpPr>
          <p:cNvPr id="8" name="TextBox 7"/>
          <p:cNvSpPr txBox="1"/>
          <p:nvPr/>
        </p:nvSpPr>
        <p:spPr>
          <a:xfrm>
            <a:off x="1771651" y="4762318"/>
            <a:ext cx="8763000" cy="1938992"/>
          </a:xfrm>
          <a:prstGeom prst="rect">
            <a:avLst/>
          </a:prstGeom>
          <a:noFill/>
        </p:spPr>
        <p:txBody>
          <a:bodyPr wrap="square" rtlCol="0">
            <a:spAutoFit/>
          </a:bodyPr>
          <a:lstStyle/>
          <a:p>
            <a:pPr algn="ctr"/>
            <a:r>
              <a:rPr lang="en-GB" sz="2400" dirty="0"/>
              <a:t>Environmental </a:t>
            </a:r>
            <a:r>
              <a:rPr lang="en-GB" sz="2400" dirty="0">
                <a:solidFill>
                  <a:srgbClr val="FF0000"/>
                </a:solidFill>
              </a:rPr>
              <a:t>Engineering</a:t>
            </a:r>
            <a:r>
              <a:rPr lang="en-GB" sz="2400" dirty="0"/>
              <a:t> </a:t>
            </a:r>
          </a:p>
          <a:p>
            <a:pPr algn="ctr"/>
            <a:r>
              <a:rPr lang="en-GB" sz="2400" dirty="0"/>
              <a:t>+ </a:t>
            </a:r>
          </a:p>
          <a:p>
            <a:pPr algn="ctr"/>
            <a:r>
              <a:rPr lang="en-GB" sz="2400" dirty="0"/>
              <a:t>Environmental </a:t>
            </a:r>
            <a:r>
              <a:rPr lang="en-GB" sz="2400" dirty="0">
                <a:solidFill>
                  <a:srgbClr val="FF0000"/>
                </a:solidFill>
              </a:rPr>
              <a:t>Policy</a:t>
            </a:r>
            <a:r>
              <a:rPr lang="en-GB" sz="2400" dirty="0"/>
              <a:t> Solutions </a:t>
            </a:r>
          </a:p>
          <a:p>
            <a:pPr algn="ctr"/>
            <a:r>
              <a:rPr lang="en-GB" sz="2400" dirty="0"/>
              <a:t>are required to manage the future!</a:t>
            </a:r>
            <a:endParaRPr lang="en-US" sz="2400" dirty="0"/>
          </a:p>
          <a:p>
            <a:pPr algn="ctr"/>
            <a:endParaRPr lang="en-US" sz="2400" dirty="0"/>
          </a:p>
        </p:txBody>
      </p:sp>
      <p:grpSp>
        <p:nvGrpSpPr>
          <p:cNvPr id="9" name="Group 8"/>
          <p:cNvGrpSpPr/>
          <p:nvPr/>
        </p:nvGrpSpPr>
        <p:grpSpPr>
          <a:xfrm>
            <a:off x="0" y="0"/>
            <a:ext cx="12192000" cy="6858000"/>
            <a:chOff x="0" y="0"/>
            <a:chExt cx="12192000" cy="6858000"/>
          </a:xfrm>
        </p:grpSpPr>
        <p:sp>
          <p:nvSpPr>
            <p:cNvPr id="10" name="Frame 9"/>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3584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Part 3: Multi Objective Water Resource Planning</a:t>
            </a:r>
          </a:p>
        </p:txBody>
      </p:sp>
      <p:sp>
        <p:nvSpPr>
          <p:cNvPr id="3" name="Text Placeholder 2"/>
          <p:cNvSpPr>
            <a:spLocks noGrp="1"/>
          </p:cNvSpPr>
          <p:nvPr>
            <p:ph type="body" idx="1"/>
          </p:nvPr>
        </p:nvSpPr>
        <p:spPr/>
        <p:txBody>
          <a:bodyPr/>
          <a:lstStyle/>
          <a:p>
            <a:endParaRPr lang="en-US"/>
          </a:p>
        </p:txBody>
      </p:sp>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13999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rma: a leaky teak on a Burmese river cru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066" y="1123406"/>
            <a:ext cx="6862049" cy="42832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0" y="3762104"/>
            <a:ext cx="4739971" cy="1557732"/>
          </a:xfrm>
        </p:spPr>
        <p:txBody>
          <a:bodyPr>
            <a:normAutofit fontScale="90000"/>
          </a:bodyPr>
          <a:lstStyle/>
          <a:p>
            <a:r>
              <a:rPr lang="en-GB" b="1" dirty="0">
                <a:solidFill>
                  <a:schemeClr val="bg1"/>
                </a:solidFill>
                <a:latin typeface="+mn-lt"/>
              </a:rPr>
              <a:t>Hydropower </a:t>
            </a:r>
            <a:br>
              <a:rPr lang="en-GB" b="1" dirty="0">
                <a:solidFill>
                  <a:schemeClr val="bg1"/>
                </a:solidFill>
                <a:latin typeface="+mn-lt"/>
              </a:rPr>
            </a:br>
            <a:r>
              <a:rPr lang="en-GB" b="1" dirty="0">
                <a:solidFill>
                  <a:schemeClr val="bg1"/>
                </a:solidFill>
                <a:latin typeface="+mn-lt"/>
              </a:rPr>
              <a:t>in Myanmar</a:t>
            </a:r>
            <a:endParaRPr lang="en-US" b="1" dirty="0">
              <a:solidFill>
                <a:schemeClr val="bg1"/>
              </a:solidFill>
              <a:latin typeface="+mn-lt"/>
            </a:endParaRPr>
          </a:p>
        </p:txBody>
      </p:sp>
      <p:sp>
        <p:nvSpPr>
          <p:cNvPr id="5" name="TextBox 4"/>
          <p:cNvSpPr txBox="1"/>
          <p:nvPr/>
        </p:nvSpPr>
        <p:spPr>
          <a:xfrm>
            <a:off x="2787805" y="5528307"/>
            <a:ext cx="9295380" cy="245901"/>
          </a:xfrm>
          <a:prstGeom prst="rect">
            <a:avLst/>
          </a:prstGeom>
          <a:noFill/>
        </p:spPr>
        <p:txBody>
          <a:bodyPr wrap="square" rtlCol="0">
            <a:spAutoFit/>
          </a:bodyPr>
          <a:lstStyle/>
          <a:p>
            <a:r>
              <a:rPr lang="en-GB" sz="998" dirty="0"/>
              <a:t>“Irrawaddy River, Myanmar" by </a:t>
            </a:r>
            <a:r>
              <a:rPr lang="en-GB" sz="998" dirty="0" err="1"/>
              <a:t>Alamy</a:t>
            </a:r>
            <a:r>
              <a:rPr lang="en-GB" sz="998" dirty="0"/>
              <a:t>/ Getty pictures</a:t>
            </a:r>
            <a:endParaRPr lang="en-US" sz="998" dirty="0"/>
          </a:p>
        </p:txBody>
      </p:sp>
      <p:grpSp>
        <p:nvGrpSpPr>
          <p:cNvPr id="7" name="Group 6"/>
          <p:cNvGrpSpPr/>
          <p:nvPr/>
        </p:nvGrpSpPr>
        <p:grpSpPr>
          <a:xfrm>
            <a:off x="0" y="0"/>
            <a:ext cx="12192000" cy="6858000"/>
            <a:chOff x="0" y="0"/>
            <a:chExt cx="12192000" cy="6858000"/>
          </a:xfrm>
        </p:grpSpPr>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446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594448" y="322217"/>
            <a:ext cx="4412729" cy="6220772"/>
          </a:xfrm>
          <a:prstGeom prst="rect">
            <a:avLst/>
          </a:prstGeom>
        </p:spPr>
      </p:pic>
      <p:pic>
        <p:nvPicPr>
          <p:cNvPr id="8" name="Picture 7"/>
          <p:cNvPicPr>
            <a:picLocks noChangeAspect="1"/>
          </p:cNvPicPr>
          <p:nvPr/>
        </p:nvPicPr>
        <p:blipFill>
          <a:blip r:embed="rId3"/>
          <a:stretch>
            <a:fillRect/>
          </a:stretch>
        </p:blipFill>
        <p:spPr>
          <a:xfrm>
            <a:off x="6193495" y="318600"/>
            <a:ext cx="4408714" cy="6220800"/>
          </a:xfrm>
          <a:prstGeom prst="rect">
            <a:avLst/>
          </a:prstGeom>
        </p:spPr>
      </p:pic>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1734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bwMode="auto">
          <a:xfrm>
            <a:off x="2058152" y="870614"/>
            <a:ext cx="2901885" cy="511736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http://eu-myanmar.org/wp-content/uploads/2015/03/Burma-Dams.gif"/>
          <p:cNvSpPr>
            <a:spLocks noChangeAspect="1" noChangeArrowheads="1"/>
          </p:cNvSpPr>
          <p:nvPr/>
        </p:nvSpPr>
        <p:spPr bwMode="auto">
          <a:xfrm>
            <a:off x="2234948" y="1490136"/>
            <a:ext cx="3261863" cy="32618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1153" tIns="35577" rIns="71153" bIns="35577" numCol="1" anchor="t" anchorCtr="0" compatLnSpc="1">
            <a:prstTxWarp prst="textNoShape">
              <a:avLst/>
            </a:prstTxWarp>
          </a:bodyPr>
          <a:lstStyle/>
          <a:p>
            <a:endParaRPr lang="en-US" sz="2335"/>
          </a:p>
        </p:txBody>
      </p:sp>
      <p:sp>
        <p:nvSpPr>
          <p:cNvPr id="9" name="TextBox 8"/>
          <p:cNvSpPr txBox="1"/>
          <p:nvPr/>
        </p:nvSpPr>
        <p:spPr>
          <a:xfrm>
            <a:off x="5113993" y="1665613"/>
            <a:ext cx="5707708" cy="4280018"/>
          </a:xfrm>
          <a:prstGeom prst="rect">
            <a:avLst/>
          </a:prstGeom>
          <a:noFill/>
        </p:spPr>
        <p:txBody>
          <a:bodyPr wrap="square" rtlCol="0">
            <a:spAutoFit/>
          </a:bodyPr>
          <a:lstStyle/>
          <a:p>
            <a:pPr marL="414680" indent="-414680">
              <a:buFont typeface="+mj-lt"/>
              <a:buAutoNum type="arabicPeriod"/>
            </a:pPr>
            <a:r>
              <a:rPr lang="en-GB" sz="1814" dirty="0"/>
              <a:t>What are the main issues?</a:t>
            </a:r>
          </a:p>
          <a:p>
            <a:pPr marL="414680" indent="-414680">
              <a:buFont typeface="+mj-lt"/>
              <a:buAutoNum type="arabicPeriod"/>
            </a:pPr>
            <a:endParaRPr lang="en-GB" sz="1814" dirty="0"/>
          </a:p>
          <a:p>
            <a:pPr marL="414680" indent="-414680">
              <a:buFont typeface="+mj-lt"/>
              <a:buAutoNum type="arabicPeriod"/>
            </a:pPr>
            <a:r>
              <a:rPr lang="en-GB" sz="1814" dirty="0"/>
              <a:t>Who are the main stakeholders?</a:t>
            </a:r>
          </a:p>
          <a:p>
            <a:pPr marL="414680" indent="-414680">
              <a:buFont typeface="+mj-lt"/>
              <a:buAutoNum type="arabicPeriod"/>
            </a:pPr>
            <a:endParaRPr lang="en-GB" sz="1814" dirty="0"/>
          </a:p>
          <a:p>
            <a:pPr marL="414680" indent="-414680">
              <a:buFont typeface="+mj-lt"/>
              <a:buAutoNum type="arabicPeriod"/>
            </a:pPr>
            <a:r>
              <a:rPr lang="en-GB" sz="1814" dirty="0"/>
              <a:t>What are the interests of the stakeholders?</a:t>
            </a:r>
          </a:p>
          <a:p>
            <a:pPr marL="414680" indent="-414680">
              <a:buFont typeface="+mj-lt"/>
              <a:buAutoNum type="arabicPeriod"/>
            </a:pPr>
            <a:endParaRPr lang="en-GB" sz="1814" dirty="0"/>
          </a:p>
          <a:p>
            <a:pPr marL="414680" indent="-414680">
              <a:buFont typeface="+mj-lt"/>
              <a:buAutoNum type="arabicPeriod"/>
            </a:pPr>
            <a:r>
              <a:rPr lang="en-GB" sz="1814" dirty="0"/>
              <a:t>What are the opportunities?</a:t>
            </a:r>
          </a:p>
          <a:p>
            <a:pPr marL="414680" indent="-414680">
              <a:buFont typeface="+mj-lt"/>
              <a:buAutoNum type="arabicPeriod"/>
            </a:pPr>
            <a:endParaRPr lang="en-GB" sz="1814" dirty="0"/>
          </a:p>
          <a:p>
            <a:pPr marL="414680" indent="-414680">
              <a:buFont typeface="+mj-lt"/>
              <a:buAutoNum type="arabicPeriod"/>
            </a:pPr>
            <a:r>
              <a:rPr lang="en-GB" sz="1814" dirty="0"/>
              <a:t>What are the risks?</a:t>
            </a:r>
          </a:p>
          <a:p>
            <a:pPr marL="414680" indent="-414680">
              <a:buFont typeface="+mj-lt"/>
              <a:buAutoNum type="arabicPeriod"/>
            </a:pPr>
            <a:endParaRPr lang="en-GB" sz="1814" dirty="0"/>
          </a:p>
          <a:p>
            <a:pPr marL="414680" indent="-414680">
              <a:buFont typeface="+mj-lt"/>
              <a:buAutoNum type="arabicPeriod"/>
            </a:pPr>
            <a:r>
              <a:rPr lang="en-GB" sz="1814" dirty="0"/>
              <a:t>Who are the decision-makers in the basin?</a:t>
            </a:r>
            <a:endParaRPr lang="en-US" sz="1814" dirty="0"/>
          </a:p>
          <a:p>
            <a:pPr marL="414680" indent="-414680">
              <a:buFont typeface="+mj-lt"/>
              <a:buAutoNum type="arabicPeriod"/>
            </a:pPr>
            <a:endParaRPr lang="en-GB" sz="1814" dirty="0"/>
          </a:p>
          <a:p>
            <a:pPr marL="414680" indent="-414680">
              <a:buFont typeface="+mj-lt"/>
              <a:buAutoNum type="arabicPeriod"/>
            </a:pPr>
            <a:r>
              <a:rPr lang="en-GB" sz="1814" dirty="0"/>
              <a:t>How can these problems be approached?</a:t>
            </a:r>
          </a:p>
          <a:p>
            <a:pPr marL="414680" indent="-414680">
              <a:buFont typeface="+mj-lt"/>
              <a:buAutoNum type="arabicPeriod"/>
            </a:pPr>
            <a:endParaRPr lang="en-GB" sz="1814" dirty="0"/>
          </a:p>
          <a:p>
            <a:pPr marL="414680" indent="-414680">
              <a:buFont typeface="+mj-lt"/>
              <a:buAutoNum type="arabicPeriod"/>
            </a:pPr>
            <a:r>
              <a:rPr lang="en-GB" sz="1814" dirty="0"/>
              <a:t>What are the alternatives to the </a:t>
            </a:r>
            <a:r>
              <a:rPr lang="en-GB" sz="1814" dirty="0" err="1"/>
              <a:t>Myitsone</a:t>
            </a:r>
            <a:r>
              <a:rPr lang="en-GB" sz="1814" dirty="0"/>
              <a:t> Dam? </a:t>
            </a:r>
          </a:p>
        </p:txBody>
      </p:sp>
      <p:sp>
        <p:nvSpPr>
          <p:cNvPr id="3" name="TextBox 2"/>
          <p:cNvSpPr txBox="1"/>
          <p:nvPr/>
        </p:nvSpPr>
        <p:spPr>
          <a:xfrm>
            <a:off x="3679507" y="358676"/>
            <a:ext cx="5702749" cy="1073820"/>
          </a:xfrm>
          <a:prstGeom prst="rect">
            <a:avLst/>
          </a:prstGeom>
          <a:noFill/>
        </p:spPr>
        <p:txBody>
          <a:bodyPr wrap="square" rtlCol="0">
            <a:spAutoFit/>
          </a:bodyPr>
          <a:lstStyle/>
          <a:p>
            <a:pPr algn="ctr"/>
            <a:r>
              <a:rPr lang="en-GB" sz="3113" b="1" dirty="0"/>
              <a:t>Discussion: </a:t>
            </a:r>
          </a:p>
          <a:p>
            <a:pPr algn="ctr"/>
            <a:r>
              <a:rPr lang="en-GB" sz="3113" b="1" dirty="0"/>
              <a:t>The </a:t>
            </a:r>
            <a:r>
              <a:rPr lang="en-GB" sz="3265" b="1" dirty="0" err="1"/>
              <a:t>Myitsone</a:t>
            </a:r>
            <a:r>
              <a:rPr lang="en-GB" sz="3113" b="1" dirty="0"/>
              <a:t> Dam</a:t>
            </a:r>
            <a:endParaRPr lang="en-US" sz="3113" b="1" dirty="0"/>
          </a:p>
        </p:txBody>
      </p:sp>
      <p:cxnSp>
        <p:nvCxnSpPr>
          <p:cNvPr id="4" name="Straight Connector 3"/>
          <p:cNvCxnSpPr/>
          <p:nvPr/>
        </p:nvCxnSpPr>
        <p:spPr>
          <a:xfrm flipH="1">
            <a:off x="5113993" y="3233068"/>
            <a:ext cx="555375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113993" y="4865834"/>
            <a:ext cx="555375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0" y="0"/>
            <a:ext cx="12192000" cy="6858000"/>
            <a:chOff x="0" y="0"/>
            <a:chExt cx="12192000" cy="6858000"/>
          </a:xfrm>
        </p:grpSpPr>
        <p:sp>
          <p:nvSpPr>
            <p:cNvPr id="12" name="Frame 11"/>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28167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637" y="372466"/>
            <a:ext cx="5224851" cy="1828698"/>
          </a:xfrm>
        </p:spPr>
        <p:txBody>
          <a:bodyPr>
            <a:normAutofit fontScale="90000"/>
          </a:bodyPr>
          <a:lstStyle/>
          <a:p>
            <a:pPr algn="ctr"/>
            <a:r>
              <a:rPr lang="en-GB" b="1" dirty="0">
                <a:latin typeface="+mn-lt"/>
              </a:rPr>
              <a:t>Hydropower Sustainability Principles</a:t>
            </a:r>
            <a:endParaRPr lang="en-US" b="1" dirty="0">
              <a:latin typeface="+mn-lt"/>
            </a:endParaRPr>
          </a:p>
        </p:txBody>
      </p:sp>
      <p:sp>
        <p:nvSpPr>
          <p:cNvPr id="3" name="Content Placeholder 2"/>
          <p:cNvSpPr>
            <a:spLocks noGrp="1"/>
          </p:cNvSpPr>
          <p:nvPr>
            <p:ph idx="1"/>
          </p:nvPr>
        </p:nvSpPr>
        <p:spPr>
          <a:xfrm>
            <a:off x="2230091" y="2335435"/>
            <a:ext cx="8535424" cy="2873668"/>
          </a:xfrm>
        </p:spPr>
        <p:txBody>
          <a:bodyPr>
            <a:normAutofit fontScale="85000" lnSpcReduction="20000"/>
          </a:bodyPr>
          <a:lstStyle/>
          <a:p>
            <a:r>
              <a:rPr lang="en-GB" sz="2902" dirty="0"/>
              <a:t>Whole Basin Planning</a:t>
            </a:r>
          </a:p>
          <a:p>
            <a:endParaRPr lang="en-GB" sz="2902" dirty="0"/>
          </a:p>
          <a:p>
            <a:r>
              <a:rPr lang="en-GB" sz="2902" dirty="0"/>
              <a:t>Balanced Natural Resource Utilization</a:t>
            </a:r>
          </a:p>
          <a:p>
            <a:endParaRPr lang="en-GB" sz="2902" dirty="0"/>
          </a:p>
          <a:p>
            <a:r>
              <a:rPr lang="en-GB" sz="2902" dirty="0"/>
              <a:t>Natural Resource Capacity-based Development</a:t>
            </a:r>
          </a:p>
          <a:p>
            <a:endParaRPr lang="en-GB" sz="2902" dirty="0"/>
          </a:p>
          <a:p>
            <a:r>
              <a:rPr lang="en-GB" sz="2902" dirty="0"/>
              <a:t>Retention of Intact Rivers/Sub-basins</a:t>
            </a:r>
            <a:endParaRPr lang="en-US" sz="2902" dirty="0"/>
          </a:p>
        </p:txBody>
      </p:sp>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64567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944781" y="330916"/>
            <a:ext cx="4412461" cy="6193763"/>
          </a:xfrm>
          <a:prstGeom prst="rect">
            <a:avLst/>
          </a:prstGeom>
        </p:spPr>
      </p:pic>
      <p:sp>
        <p:nvSpPr>
          <p:cNvPr id="4" name="TextBox 3"/>
          <p:cNvSpPr txBox="1"/>
          <p:nvPr/>
        </p:nvSpPr>
        <p:spPr>
          <a:xfrm>
            <a:off x="6353687" y="2514651"/>
            <a:ext cx="4245191" cy="2994794"/>
          </a:xfrm>
          <a:prstGeom prst="rect">
            <a:avLst/>
          </a:prstGeom>
          <a:noFill/>
        </p:spPr>
        <p:txBody>
          <a:bodyPr wrap="square" rtlCol="0">
            <a:spAutoFit/>
          </a:bodyPr>
          <a:lstStyle/>
          <a:p>
            <a:pPr marL="259175" indent="-259175">
              <a:buFont typeface="Arial" panose="020B0604020202020204" pitchFamily="34" charset="0"/>
              <a:buChar char="•"/>
            </a:pPr>
            <a:r>
              <a:rPr lang="en-GB" sz="1451" b="1" dirty="0"/>
              <a:t>High</a:t>
            </a:r>
            <a:r>
              <a:rPr lang="en-GB" sz="1451" dirty="0"/>
              <a:t> - provides an important contribution to basin processes (such as high flows or a large sediment load), and/or has unique natural values for at least two biophysical factors;</a:t>
            </a:r>
          </a:p>
          <a:p>
            <a:pPr marL="259175" indent="-259175">
              <a:buFont typeface="Arial" panose="020B0604020202020204" pitchFamily="34" charset="0"/>
              <a:buChar char="•"/>
            </a:pPr>
            <a:endParaRPr lang="en-GB" sz="1451" dirty="0"/>
          </a:p>
          <a:p>
            <a:pPr marL="259175" indent="-259175">
              <a:buFont typeface="Arial" panose="020B0604020202020204" pitchFamily="34" charset="0"/>
              <a:buChar char="•"/>
            </a:pPr>
            <a:r>
              <a:rPr lang="en-GB" sz="1451" b="1" dirty="0"/>
              <a:t>Medium</a:t>
            </a:r>
            <a:r>
              <a:rPr lang="en-GB" sz="1451" dirty="0"/>
              <a:t> - no high conservation value features over a notable area for two biophysical factors, although may contain notable values for a single factor or pockets of such values;</a:t>
            </a:r>
          </a:p>
          <a:p>
            <a:pPr marL="259175" indent="-259175">
              <a:buFont typeface="Arial" panose="020B0604020202020204" pitchFamily="34" charset="0"/>
              <a:buChar char="•"/>
            </a:pPr>
            <a:endParaRPr lang="en-GB" sz="1451" dirty="0"/>
          </a:p>
          <a:p>
            <a:pPr marL="259175" indent="-259175">
              <a:buFont typeface="Arial" panose="020B0604020202020204" pitchFamily="34" charset="0"/>
              <a:buChar char="•"/>
            </a:pPr>
            <a:r>
              <a:rPr lang="en-GB" sz="1451" b="1" dirty="0"/>
              <a:t>Low</a:t>
            </a:r>
            <a:r>
              <a:rPr lang="en-GB" sz="1451" dirty="0"/>
              <a:t> - no high conservation value features over a notable area for any biophysical factor, although may contain pockets of high value.</a:t>
            </a:r>
          </a:p>
        </p:txBody>
      </p:sp>
      <p:sp>
        <p:nvSpPr>
          <p:cNvPr id="5" name="TextBox 4"/>
          <p:cNvSpPr txBox="1"/>
          <p:nvPr/>
        </p:nvSpPr>
        <p:spPr>
          <a:xfrm>
            <a:off x="6876172" y="1570093"/>
            <a:ext cx="3200221" cy="594906"/>
          </a:xfrm>
          <a:prstGeom prst="rect">
            <a:avLst/>
          </a:prstGeom>
          <a:noFill/>
        </p:spPr>
        <p:txBody>
          <a:bodyPr wrap="square" rtlCol="0">
            <a:spAutoFit/>
          </a:bodyPr>
          <a:lstStyle/>
          <a:p>
            <a:r>
              <a:rPr lang="en-GB" sz="1633" b="1" dirty="0"/>
              <a:t>Proposed Approach</a:t>
            </a:r>
          </a:p>
          <a:p>
            <a:r>
              <a:rPr lang="en-GB" sz="1633" b="1" dirty="0"/>
              <a:t>Sub-basin “Zoning”</a:t>
            </a:r>
            <a:endParaRPr lang="en-US" sz="1633" b="1" dirty="0"/>
          </a:p>
        </p:txBody>
      </p:sp>
      <p:grpSp>
        <p:nvGrpSpPr>
          <p:cNvPr id="6" name="Group 5"/>
          <p:cNvGrpSpPr/>
          <p:nvPr/>
        </p:nvGrpSpPr>
        <p:grpSpPr>
          <a:xfrm>
            <a:off x="0" y="0"/>
            <a:ext cx="12192000" cy="6858000"/>
            <a:chOff x="0" y="0"/>
            <a:chExt cx="12192000" cy="6858000"/>
          </a:xfrm>
        </p:grpSpPr>
        <p:sp>
          <p:nvSpPr>
            <p:cNvPr id="7" name="Frame 6"/>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430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973933" y="1851468"/>
            <a:ext cx="8180076" cy="4074070"/>
            <a:chOff x="798710" y="1401706"/>
            <a:chExt cx="10512256" cy="5235606"/>
          </a:xfrm>
        </p:grpSpPr>
        <p:sp>
          <p:nvSpPr>
            <p:cNvPr id="7" name="Rectangle 6"/>
            <p:cNvSpPr/>
            <p:nvPr/>
          </p:nvSpPr>
          <p:spPr>
            <a:xfrm>
              <a:off x="983674" y="1401706"/>
              <a:ext cx="10002981" cy="5209309"/>
            </a:xfrm>
            <a:prstGeom prst="rect">
              <a:avLst/>
            </a:prstGeom>
            <a:solidFill>
              <a:schemeClr val="accent6">
                <a:lumMod val="60000"/>
                <a:lumOff val="40000"/>
              </a:schemeClr>
            </a:solidFill>
            <a:ln w="698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5"/>
            </a:p>
          </p:txBody>
        </p:sp>
        <p:sp>
          <p:nvSpPr>
            <p:cNvPr id="9" name="TextBox 8"/>
            <p:cNvSpPr txBox="1"/>
            <p:nvPr/>
          </p:nvSpPr>
          <p:spPr>
            <a:xfrm>
              <a:off x="8046473" y="1542843"/>
              <a:ext cx="3115542" cy="1103515"/>
            </a:xfrm>
            <a:prstGeom prst="rect">
              <a:avLst/>
            </a:prstGeom>
            <a:noFill/>
          </p:spPr>
          <p:txBody>
            <a:bodyPr wrap="square" rtlCol="0">
              <a:spAutoFit/>
            </a:bodyPr>
            <a:lstStyle/>
            <a:p>
              <a:pPr algn="ctr"/>
              <a:r>
                <a:rPr lang="en-GB" sz="2490" dirty="0">
                  <a:solidFill>
                    <a:schemeClr val="bg1">
                      <a:lumMod val="50000"/>
                    </a:schemeClr>
                  </a:solidFill>
                </a:rPr>
                <a:t>Environmental Conditions</a:t>
              </a:r>
              <a:endParaRPr lang="en-US" sz="2490" dirty="0">
                <a:solidFill>
                  <a:schemeClr val="bg1">
                    <a:lumMod val="50000"/>
                  </a:schemeClr>
                </a:solidFill>
              </a:endParaRPr>
            </a:p>
          </p:txBody>
        </p:sp>
        <p:sp>
          <p:nvSpPr>
            <p:cNvPr id="10" name="TextBox 9"/>
            <p:cNvSpPr txBox="1"/>
            <p:nvPr/>
          </p:nvSpPr>
          <p:spPr>
            <a:xfrm>
              <a:off x="894079" y="1542843"/>
              <a:ext cx="3115542" cy="1103515"/>
            </a:xfrm>
            <a:prstGeom prst="rect">
              <a:avLst/>
            </a:prstGeom>
            <a:noFill/>
          </p:spPr>
          <p:txBody>
            <a:bodyPr wrap="square" rtlCol="0">
              <a:spAutoFit/>
            </a:bodyPr>
            <a:lstStyle/>
            <a:p>
              <a:pPr algn="ctr"/>
              <a:r>
                <a:rPr lang="en-GB" sz="2490" dirty="0">
                  <a:solidFill>
                    <a:schemeClr val="bg1">
                      <a:lumMod val="50000"/>
                    </a:schemeClr>
                  </a:solidFill>
                </a:rPr>
                <a:t>Environmental Conditions</a:t>
              </a:r>
              <a:endParaRPr lang="en-US" sz="2490" dirty="0">
                <a:solidFill>
                  <a:schemeClr val="bg1">
                    <a:lumMod val="50000"/>
                  </a:schemeClr>
                </a:solidFill>
              </a:endParaRPr>
            </a:p>
          </p:txBody>
        </p:sp>
        <p:sp>
          <p:nvSpPr>
            <p:cNvPr id="11" name="TextBox 10"/>
            <p:cNvSpPr txBox="1"/>
            <p:nvPr/>
          </p:nvSpPr>
          <p:spPr>
            <a:xfrm>
              <a:off x="8195424" y="5533797"/>
              <a:ext cx="3115542" cy="1103515"/>
            </a:xfrm>
            <a:prstGeom prst="rect">
              <a:avLst/>
            </a:prstGeom>
            <a:noFill/>
          </p:spPr>
          <p:txBody>
            <a:bodyPr wrap="square" rtlCol="0">
              <a:spAutoFit/>
            </a:bodyPr>
            <a:lstStyle/>
            <a:p>
              <a:pPr algn="ctr"/>
              <a:r>
                <a:rPr lang="en-GB" sz="2490" dirty="0">
                  <a:solidFill>
                    <a:schemeClr val="bg1">
                      <a:lumMod val="50000"/>
                    </a:schemeClr>
                  </a:solidFill>
                </a:rPr>
                <a:t>Environmental Conditions</a:t>
              </a:r>
              <a:endParaRPr lang="en-US" sz="2490" dirty="0">
                <a:solidFill>
                  <a:schemeClr val="bg1">
                    <a:lumMod val="50000"/>
                  </a:schemeClr>
                </a:solidFill>
              </a:endParaRPr>
            </a:p>
          </p:txBody>
        </p:sp>
        <p:sp>
          <p:nvSpPr>
            <p:cNvPr id="12" name="TextBox 11"/>
            <p:cNvSpPr txBox="1"/>
            <p:nvPr/>
          </p:nvSpPr>
          <p:spPr>
            <a:xfrm>
              <a:off x="798710" y="5533797"/>
              <a:ext cx="3115542" cy="1103515"/>
            </a:xfrm>
            <a:prstGeom prst="rect">
              <a:avLst/>
            </a:prstGeom>
            <a:noFill/>
          </p:spPr>
          <p:txBody>
            <a:bodyPr wrap="square" rtlCol="0">
              <a:spAutoFit/>
            </a:bodyPr>
            <a:lstStyle/>
            <a:p>
              <a:pPr algn="ctr"/>
              <a:r>
                <a:rPr lang="en-GB" sz="2490" dirty="0">
                  <a:solidFill>
                    <a:schemeClr val="bg1">
                      <a:lumMod val="50000"/>
                    </a:schemeClr>
                  </a:solidFill>
                </a:rPr>
                <a:t>Environmental Conditions</a:t>
              </a:r>
              <a:endParaRPr lang="en-US" sz="2490" dirty="0">
                <a:solidFill>
                  <a:schemeClr val="bg1">
                    <a:lumMod val="50000"/>
                  </a:schemeClr>
                </a:solidFill>
              </a:endParaRPr>
            </a:p>
          </p:txBody>
        </p:sp>
      </p:grpSp>
      <p:grpSp>
        <p:nvGrpSpPr>
          <p:cNvPr id="13" name="Group 12"/>
          <p:cNvGrpSpPr/>
          <p:nvPr/>
        </p:nvGrpSpPr>
        <p:grpSpPr>
          <a:xfrm>
            <a:off x="2888184" y="2006307"/>
            <a:ext cx="6058755" cy="3080998"/>
            <a:chOff x="1973620" y="1600690"/>
            <a:chExt cx="7786135" cy="3959405"/>
          </a:xfrm>
        </p:grpSpPr>
        <p:sp>
          <p:nvSpPr>
            <p:cNvPr id="3" name="Isosceles Triangle 2"/>
            <p:cNvSpPr/>
            <p:nvPr/>
          </p:nvSpPr>
          <p:spPr>
            <a:xfrm>
              <a:off x="4519958" y="2677908"/>
              <a:ext cx="3224007" cy="23172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0"/>
            </a:p>
          </p:txBody>
        </p:sp>
        <p:sp>
          <p:nvSpPr>
            <p:cNvPr id="4" name="TextBox 3"/>
            <p:cNvSpPr txBox="1"/>
            <p:nvPr/>
          </p:nvSpPr>
          <p:spPr>
            <a:xfrm>
              <a:off x="1973620" y="4456579"/>
              <a:ext cx="2860400" cy="1103516"/>
            </a:xfrm>
            <a:prstGeom prst="rect">
              <a:avLst/>
            </a:prstGeom>
            <a:noFill/>
          </p:spPr>
          <p:txBody>
            <a:bodyPr wrap="square" rtlCol="0">
              <a:spAutoFit/>
            </a:bodyPr>
            <a:lstStyle/>
            <a:p>
              <a:pPr algn="ctr"/>
              <a:r>
                <a:rPr lang="en-GB" sz="2490" dirty="0"/>
                <a:t>Economic Development</a:t>
              </a:r>
              <a:endParaRPr lang="en-US" sz="2490" dirty="0"/>
            </a:p>
          </p:txBody>
        </p:sp>
        <p:sp>
          <p:nvSpPr>
            <p:cNvPr id="5" name="TextBox 4"/>
            <p:cNvSpPr txBox="1"/>
            <p:nvPr/>
          </p:nvSpPr>
          <p:spPr>
            <a:xfrm>
              <a:off x="5281173" y="1600690"/>
              <a:ext cx="1701576" cy="1103516"/>
            </a:xfrm>
            <a:prstGeom prst="rect">
              <a:avLst/>
            </a:prstGeom>
            <a:noFill/>
          </p:spPr>
          <p:txBody>
            <a:bodyPr wrap="square" rtlCol="0">
              <a:spAutoFit/>
            </a:bodyPr>
            <a:lstStyle/>
            <a:p>
              <a:pPr algn="ctr"/>
              <a:r>
                <a:rPr lang="en-GB" sz="2490" dirty="0"/>
                <a:t>Public Welfare</a:t>
              </a:r>
              <a:endParaRPr lang="en-US" sz="2490" dirty="0"/>
            </a:p>
          </p:txBody>
        </p:sp>
        <p:sp>
          <p:nvSpPr>
            <p:cNvPr id="6" name="TextBox 5"/>
            <p:cNvSpPr txBox="1"/>
            <p:nvPr/>
          </p:nvSpPr>
          <p:spPr>
            <a:xfrm>
              <a:off x="7581568" y="4456579"/>
              <a:ext cx="2178187" cy="1103516"/>
            </a:xfrm>
            <a:prstGeom prst="rect">
              <a:avLst/>
            </a:prstGeom>
            <a:noFill/>
          </p:spPr>
          <p:txBody>
            <a:bodyPr wrap="square" rtlCol="0">
              <a:spAutoFit/>
            </a:bodyPr>
            <a:lstStyle/>
            <a:p>
              <a:pPr algn="ctr"/>
              <a:r>
                <a:rPr lang="en-GB" sz="2490" dirty="0"/>
                <a:t>Political Stability</a:t>
              </a:r>
              <a:endParaRPr lang="en-US" sz="2490" dirty="0"/>
            </a:p>
          </p:txBody>
        </p:sp>
      </p:grpSp>
      <p:sp>
        <p:nvSpPr>
          <p:cNvPr id="8" name="TextBox 7"/>
          <p:cNvSpPr txBox="1"/>
          <p:nvPr/>
        </p:nvSpPr>
        <p:spPr>
          <a:xfrm>
            <a:off x="2173502" y="484184"/>
            <a:ext cx="7844997" cy="584775"/>
          </a:xfrm>
          <a:prstGeom prst="rect">
            <a:avLst/>
          </a:prstGeom>
          <a:noFill/>
        </p:spPr>
        <p:txBody>
          <a:bodyPr wrap="square" rtlCol="0">
            <a:spAutoFit/>
          </a:bodyPr>
          <a:lstStyle/>
          <a:p>
            <a:pPr algn="ctr"/>
            <a:r>
              <a:rPr lang="en-GB" sz="3200" b="1" dirty="0"/>
              <a:t>Why Resource Consumption?</a:t>
            </a:r>
            <a:endParaRPr lang="en-US" sz="3200" b="1" dirty="0"/>
          </a:p>
        </p:txBody>
      </p:sp>
      <p:grpSp>
        <p:nvGrpSpPr>
          <p:cNvPr id="2" name="Group 1"/>
          <p:cNvGrpSpPr/>
          <p:nvPr/>
        </p:nvGrpSpPr>
        <p:grpSpPr>
          <a:xfrm>
            <a:off x="0" y="0"/>
            <a:ext cx="12192000" cy="6858000"/>
            <a:chOff x="0" y="0"/>
            <a:chExt cx="12192000" cy="6858000"/>
          </a:xfrm>
        </p:grpSpPr>
        <p:sp>
          <p:nvSpPr>
            <p:cNvPr id="15" name="Frame 1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1562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latin typeface="+mn-lt"/>
              </a:rPr>
              <a:t>Water resources game</a:t>
            </a:r>
            <a:br>
              <a:rPr lang="en-GB" sz="5400" b="1" dirty="0">
                <a:latin typeface="+mn-lt"/>
              </a:rPr>
            </a:br>
            <a:r>
              <a:rPr lang="en-GB" sz="5400" b="1" dirty="0">
                <a:latin typeface="+mn-lt"/>
              </a:rPr>
              <a:t>Divide into groups of 4 or 5 people</a:t>
            </a:r>
          </a:p>
        </p:txBody>
      </p:sp>
      <p:sp>
        <p:nvSpPr>
          <p:cNvPr id="3" name="Text Placeholder 2"/>
          <p:cNvSpPr>
            <a:spLocks noGrp="1"/>
          </p:cNvSpPr>
          <p:nvPr>
            <p:ph type="body" idx="1"/>
          </p:nvPr>
        </p:nvSpPr>
        <p:spPr/>
        <p:txBody>
          <a:bodyPr/>
          <a:lstStyle/>
          <a:p>
            <a:endParaRPr lang="en-US" dirty="0"/>
          </a:p>
        </p:txBody>
      </p:sp>
      <p:grpSp>
        <p:nvGrpSpPr>
          <p:cNvPr id="4" name="Group 3"/>
          <p:cNvGrpSpPr/>
          <p:nvPr/>
        </p:nvGrpSpPr>
        <p:grpSpPr>
          <a:xfrm>
            <a:off x="0" y="0"/>
            <a:ext cx="12192000" cy="6858000"/>
            <a:chOff x="0" y="0"/>
            <a:chExt cx="12192000" cy="6858000"/>
          </a:xfrm>
        </p:grpSpPr>
        <p:sp>
          <p:nvSpPr>
            <p:cNvPr id="5" name="Frame 4"/>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0044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8/Infinite.svg/200px-Infinit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453" y="3112285"/>
            <a:ext cx="1378184" cy="703119"/>
          </a:xfrm>
          <a:prstGeom prst="rect">
            <a:avLst/>
          </a:prstGeom>
          <a:noFill/>
          <a:extLst>
            <a:ext uri="{909E8E84-426E-40DD-AFC4-6F175D3DCCD1}">
              <a14:hiddenFill xmlns:a14="http://schemas.microsoft.com/office/drawing/2010/main">
                <a:solidFill>
                  <a:srgbClr val="FFFFFF"/>
                </a:solidFill>
              </a14:hiddenFill>
            </a:ext>
          </a:extLst>
        </p:spPr>
      </p:pic>
      <p:sp>
        <p:nvSpPr>
          <p:cNvPr id="40" name="Freeform 39"/>
          <p:cNvSpPr/>
          <p:nvPr/>
        </p:nvSpPr>
        <p:spPr>
          <a:xfrm>
            <a:off x="1576141" y="3720881"/>
            <a:ext cx="4012275" cy="1064710"/>
          </a:xfrm>
          <a:custGeom>
            <a:avLst/>
            <a:gdLst>
              <a:gd name="connsiteX0" fmla="*/ 0 w 4423719"/>
              <a:gd name="connsiteY0" fmla="*/ 0 h 1173892"/>
              <a:gd name="connsiteX1" fmla="*/ 0 w 4423719"/>
              <a:gd name="connsiteY1" fmla="*/ 0 h 1173892"/>
              <a:gd name="connsiteX2" fmla="*/ 37070 w 4423719"/>
              <a:gd name="connsiteY2" fmla="*/ 98854 h 1173892"/>
              <a:gd name="connsiteX3" fmla="*/ 24714 w 4423719"/>
              <a:gd name="connsiteY3" fmla="*/ 234779 h 1173892"/>
              <a:gd name="connsiteX4" fmla="*/ 37070 w 4423719"/>
              <a:gd name="connsiteY4" fmla="*/ 457200 h 1173892"/>
              <a:gd name="connsiteX5" fmla="*/ 49427 w 4423719"/>
              <a:gd name="connsiteY5" fmla="*/ 518984 h 1173892"/>
              <a:gd name="connsiteX6" fmla="*/ 98854 w 4423719"/>
              <a:gd name="connsiteY6" fmla="*/ 593125 h 1173892"/>
              <a:gd name="connsiteX7" fmla="*/ 148281 w 4423719"/>
              <a:gd name="connsiteY7" fmla="*/ 667265 h 1173892"/>
              <a:gd name="connsiteX8" fmla="*/ 160638 w 4423719"/>
              <a:gd name="connsiteY8" fmla="*/ 704335 h 1173892"/>
              <a:gd name="connsiteX9" fmla="*/ 185351 w 4423719"/>
              <a:gd name="connsiteY9" fmla="*/ 741406 h 1173892"/>
              <a:gd name="connsiteX10" fmla="*/ 222422 w 4423719"/>
              <a:gd name="connsiteY10" fmla="*/ 902043 h 1173892"/>
              <a:gd name="connsiteX11" fmla="*/ 296562 w 4423719"/>
              <a:gd name="connsiteY11" fmla="*/ 963827 h 1173892"/>
              <a:gd name="connsiteX12" fmla="*/ 308919 w 4423719"/>
              <a:gd name="connsiteY12" fmla="*/ 1000898 h 1173892"/>
              <a:gd name="connsiteX13" fmla="*/ 345989 w 4423719"/>
              <a:gd name="connsiteY13" fmla="*/ 1037968 h 1173892"/>
              <a:gd name="connsiteX14" fmla="*/ 383060 w 4423719"/>
              <a:gd name="connsiteY14" fmla="*/ 1050325 h 1173892"/>
              <a:gd name="connsiteX15" fmla="*/ 605481 w 4423719"/>
              <a:gd name="connsiteY15" fmla="*/ 1062681 h 1173892"/>
              <a:gd name="connsiteX16" fmla="*/ 679622 w 4423719"/>
              <a:gd name="connsiteY16" fmla="*/ 1075038 h 1173892"/>
              <a:gd name="connsiteX17" fmla="*/ 852616 w 4423719"/>
              <a:gd name="connsiteY17" fmla="*/ 1112108 h 1173892"/>
              <a:gd name="connsiteX18" fmla="*/ 1272746 w 4423719"/>
              <a:gd name="connsiteY18" fmla="*/ 1124465 h 1173892"/>
              <a:gd name="connsiteX19" fmla="*/ 1433384 w 4423719"/>
              <a:gd name="connsiteY19" fmla="*/ 1136822 h 1173892"/>
              <a:gd name="connsiteX20" fmla="*/ 1482811 w 4423719"/>
              <a:gd name="connsiteY20" fmla="*/ 1161535 h 1173892"/>
              <a:gd name="connsiteX21" fmla="*/ 1519881 w 4423719"/>
              <a:gd name="connsiteY21" fmla="*/ 1173892 h 1173892"/>
              <a:gd name="connsiteX22" fmla="*/ 1927654 w 4423719"/>
              <a:gd name="connsiteY22" fmla="*/ 1161535 h 1173892"/>
              <a:gd name="connsiteX23" fmla="*/ 2656703 w 4423719"/>
              <a:gd name="connsiteY23" fmla="*/ 1136822 h 1173892"/>
              <a:gd name="connsiteX24" fmla="*/ 2730843 w 4423719"/>
              <a:gd name="connsiteY24" fmla="*/ 1124465 h 1173892"/>
              <a:gd name="connsiteX25" fmla="*/ 2767914 w 4423719"/>
              <a:gd name="connsiteY25" fmla="*/ 1112108 h 1173892"/>
              <a:gd name="connsiteX26" fmla="*/ 2977979 w 4423719"/>
              <a:gd name="connsiteY26" fmla="*/ 1124465 h 1173892"/>
              <a:gd name="connsiteX27" fmla="*/ 3015049 w 4423719"/>
              <a:gd name="connsiteY27" fmla="*/ 1136822 h 1173892"/>
              <a:gd name="connsiteX28" fmla="*/ 3225114 w 4423719"/>
              <a:gd name="connsiteY28" fmla="*/ 1124465 h 1173892"/>
              <a:gd name="connsiteX29" fmla="*/ 3447535 w 4423719"/>
              <a:gd name="connsiteY29" fmla="*/ 1075038 h 1173892"/>
              <a:gd name="connsiteX30" fmla="*/ 3534033 w 4423719"/>
              <a:gd name="connsiteY30" fmla="*/ 1037968 h 1173892"/>
              <a:gd name="connsiteX31" fmla="*/ 3571103 w 4423719"/>
              <a:gd name="connsiteY31" fmla="*/ 1025611 h 1173892"/>
              <a:gd name="connsiteX32" fmla="*/ 3620530 w 4423719"/>
              <a:gd name="connsiteY32" fmla="*/ 1000898 h 1173892"/>
              <a:gd name="connsiteX33" fmla="*/ 3657600 w 4423719"/>
              <a:gd name="connsiteY33" fmla="*/ 963827 h 1173892"/>
              <a:gd name="connsiteX34" fmla="*/ 3892379 w 4423719"/>
              <a:gd name="connsiteY34" fmla="*/ 926757 h 1173892"/>
              <a:gd name="connsiteX35" fmla="*/ 3929449 w 4423719"/>
              <a:gd name="connsiteY35" fmla="*/ 914400 h 1173892"/>
              <a:gd name="connsiteX36" fmla="*/ 4139514 w 4423719"/>
              <a:gd name="connsiteY36" fmla="*/ 889687 h 1173892"/>
              <a:gd name="connsiteX37" fmla="*/ 4188941 w 4423719"/>
              <a:gd name="connsiteY37" fmla="*/ 864973 h 1173892"/>
              <a:gd name="connsiteX38" fmla="*/ 4238368 w 4423719"/>
              <a:gd name="connsiteY38" fmla="*/ 852616 h 1173892"/>
              <a:gd name="connsiteX39" fmla="*/ 4337222 w 4423719"/>
              <a:gd name="connsiteY39" fmla="*/ 704335 h 1173892"/>
              <a:gd name="connsiteX40" fmla="*/ 4349579 w 4423719"/>
              <a:gd name="connsiteY40" fmla="*/ 667265 h 1173892"/>
              <a:gd name="connsiteX41" fmla="*/ 4374292 w 4423719"/>
              <a:gd name="connsiteY41" fmla="*/ 531341 h 1173892"/>
              <a:gd name="connsiteX42" fmla="*/ 4386649 w 4423719"/>
              <a:gd name="connsiteY42" fmla="*/ 469557 h 1173892"/>
              <a:gd name="connsiteX43" fmla="*/ 4411362 w 4423719"/>
              <a:gd name="connsiteY43" fmla="*/ 432487 h 1173892"/>
              <a:gd name="connsiteX44" fmla="*/ 4423719 w 4423719"/>
              <a:gd name="connsiteY44" fmla="*/ 395416 h 1173892"/>
              <a:gd name="connsiteX45" fmla="*/ 4411362 w 4423719"/>
              <a:gd name="connsiteY45" fmla="*/ 185352 h 1173892"/>
              <a:gd name="connsiteX46" fmla="*/ 4399006 w 4423719"/>
              <a:gd name="connsiteY46" fmla="*/ 135925 h 1173892"/>
              <a:gd name="connsiteX47" fmla="*/ 4386649 w 4423719"/>
              <a:gd name="connsiteY47" fmla="*/ 37071 h 1173892"/>
              <a:gd name="connsiteX48" fmla="*/ 4349579 w 4423719"/>
              <a:gd name="connsiteY48" fmla="*/ 49427 h 1173892"/>
              <a:gd name="connsiteX49" fmla="*/ 4263081 w 4423719"/>
              <a:gd name="connsiteY49" fmla="*/ 148281 h 1173892"/>
              <a:gd name="connsiteX50" fmla="*/ 4238368 w 4423719"/>
              <a:gd name="connsiteY50" fmla="*/ 185352 h 1173892"/>
              <a:gd name="connsiteX51" fmla="*/ 4127157 w 4423719"/>
              <a:gd name="connsiteY51" fmla="*/ 234779 h 1173892"/>
              <a:gd name="connsiteX52" fmla="*/ 3991233 w 4423719"/>
              <a:gd name="connsiteY52" fmla="*/ 259492 h 1173892"/>
              <a:gd name="connsiteX53" fmla="*/ 3941806 w 4423719"/>
              <a:gd name="connsiteY53" fmla="*/ 271849 h 1173892"/>
              <a:gd name="connsiteX54" fmla="*/ 3830595 w 4423719"/>
              <a:gd name="connsiteY54" fmla="*/ 308919 h 1173892"/>
              <a:gd name="connsiteX55" fmla="*/ 3571103 w 4423719"/>
              <a:gd name="connsiteY55" fmla="*/ 333633 h 1173892"/>
              <a:gd name="connsiteX56" fmla="*/ 3323968 w 4423719"/>
              <a:gd name="connsiteY56" fmla="*/ 370703 h 1173892"/>
              <a:gd name="connsiteX57" fmla="*/ 3188043 w 4423719"/>
              <a:gd name="connsiteY57" fmla="*/ 407773 h 1173892"/>
              <a:gd name="connsiteX58" fmla="*/ 3113903 w 4423719"/>
              <a:gd name="connsiteY58" fmla="*/ 420130 h 1173892"/>
              <a:gd name="connsiteX59" fmla="*/ 3015049 w 4423719"/>
              <a:gd name="connsiteY59" fmla="*/ 444843 h 1173892"/>
              <a:gd name="connsiteX60" fmla="*/ 2965622 w 4423719"/>
              <a:gd name="connsiteY60" fmla="*/ 469557 h 1173892"/>
              <a:gd name="connsiteX61" fmla="*/ 2804984 w 4423719"/>
              <a:gd name="connsiteY61" fmla="*/ 494271 h 1173892"/>
              <a:gd name="connsiteX62" fmla="*/ 2261287 w 4423719"/>
              <a:gd name="connsiteY62" fmla="*/ 469557 h 1173892"/>
              <a:gd name="connsiteX63" fmla="*/ 2199503 w 4423719"/>
              <a:gd name="connsiteY63" fmla="*/ 457200 h 1173892"/>
              <a:gd name="connsiteX64" fmla="*/ 1952368 w 4423719"/>
              <a:gd name="connsiteY64" fmla="*/ 444843 h 1173892"/>
              <a:gd name="connsiteX65" fmla="*/ 1544595 w 4423719"/>
              <a:gd name="connsiteY65" fmla="*/ 420130 h 1173892"/>
              <a:gd name="connsiteX66" fmla="*/ 1470454 w 4423719"/>
              <a:gd name="connsiteY66" fmla="*/ 407773 h 1173892"/>
              <a:gd name="connsiteX67" fmla="*/ 1075038 w 4423719"/>
              <a:gd name="connsiteY67" fmla="*/ 370703 h 1173892"/>
              <a:gd name="connsiteX68" fmla="*/ 976184 w 4423719"/>
              <a:gd name="connsiteY68" fmla="*/ 358346 h 1173892"/>
              <a:gd name="connsiteX69" fmla="*/ 864973 w 4423719"/>
              <a:gd name="connsiteY69" fmla="*/ 333633 h 1173892"/>
              <a:gd name="connsiteX70" fmla="*/ 827903 w 4423719"/>
              <a:gd name="connsiteY70" fmla="*/ 321276 h 1173892"/>
              <a:gd name="connsiteX71" fmla="*/ 766119 w 4423719"/>
              <a:gd name="connsiteY71" fmla="*/ 308919 h 1173892"/>
              <a:gd name="connsiteX72" fmla="*/ 679622 w 4423719"/>
              <a:gd name="connsiteY72" fmla="*/ 284206 h 1173892"/>
              <a:gd name="connsiteX73" fmla="*/ 630195 w 4423719"/>
              <a:gd name="connsiteY73" fmla="*/ 271849 h 1173892"/>
              <a:gd name="connsiteX74" fmla="*/ 543697 w 4423719"/>
              <a:gd name="connsiteY74" fmla="*/ 222422 h 1173892"/>
              <a:gd name="connsiteX75" fmla="*/ 494270 w 4423719"/>
              <a:gd name="connsiteY75" fmla="*/ 210065 h 1173892"/>
              <a:gd name="connsiteX76" fmla="*/ 457200 w 4423719"/>
              <a:gd name="connsiteY76" fmla="*/ 197708 h 1173892"/>
              <a:gd name="connsiteX77" fmla="*/ 407773 w 4423719"/>
              <a:gd name="connsiteY77" fmla="*/ 185352 h 1173892"/>
              <a:gd name="connsiteX78" fmla="*/ 333633 w 4423719"/>
              <a:gd name="connsiteY78" fmla="*/ 160638 h 1173892"/>
              <a:gd name="connsiteX79" fmla="*/ 259492 w 4423719"/>
              <a:gd name="connsiteY79" fmla="*/ 111211 h 1173892"/>
              <a:gd name="connsiteX80" fmla="*/ 185351 w 4423719"/>
              <a:gd name="connsiteY80" fmla="*/ 86498 h 1173892"/>
              <a:gd name="connsiteX81" fmla="*/ 160638 w 4423719"/>
              <a:gd name="connsiteY81" fmla="*/ 49427 h 1173892"/>
              <a:gd name="connsiteX82" fmla="*/ 86497 w 4423719"/>
              <a:gd name="connsiteY82" fmla="*/ 12357 h 1173892"/>
              <a:gd name="connsiteX83" fmla="*/ 0 w 4423719"/>
              <a:gd name="connsiteY83" fmla="*/ 0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423719" h="1173892">
                <a:moveTo>
                  <a:pt x="0" y="0"/>
                </a:moveTo>
                <a:lnTo>
                  <a:pt x="0" y="0"/>
                </a:lnTo>
                <a:cubicBezTo>
                  <a:pt x="12357" y="32951"/>
                  <a:pt x="33386" y="63855"/>
                  <a:pt x="37070" y="98854"/>
                </a:cubicBezTo>
                <a:cubicBezTo>
                  <a:pt x="41833" y="144099"/>
                  <a:pt x="24714" y="189284"/>
                  <a:pt x="24714" y="234779"/>
                </a:cubicBezTo>
                <a:cubicBezTo>
                  <a:pt x="24714" y="309034"/>
                  <a:pt x="30637" y="383224"/>
                  <a:pt x="37070" y="457200"/>
                </a:cubicBezTo>
                <a:cubicBezTo>
                  <a:pt x="38889" y="478124"/>
                  <a:pt x="40736" y="499864"/>
                  <a:pt x="49427" y="518984"/>
                </a:cubicBezTo>
                <a:cubicBezTo>
                  <a:pt x="61718" y="546024"/>
                  <a:pt x="82378" y="568411"/>
                  <a:pt x="98854" y="593125"/>
                </a:cubicBezTo>
                <a:lnTo>
                  <a:pt x="148281" y="667265"/>
                </a:lnTo>
                <a:cubicBezTo>
                  <a:pt x="152400" y="679622"/>
                  <a:pt x="154813" y="692685"/>
                  <a:pt x="160638" y="704335"/>
                </a:cubicBezTo>
                <a:cubicBezTo>
                  <a:pt x="167280" y="717618"/>
                  <a:pt x="178709" y="728123"/>
                  <a:pt x="185351" y="741406"/>
                </a:cubicBezTo>
                <a:cubicBezTo>
                  <a:pt x="202808" y="776320"/>
                  <a:pt x="221545" y="901165"/>
                  <a:pt x="222422" y="902043"/>
                </a:cubicBezTo>
                <a:cubicBezTo>
                  <a:pt x="269993" y="949615"/>
                  <a:pt x="244952" y="929421"/>
                  <a:pt x="296562" y="963827"/>
                </a:cubicBezTo>
                <a:cubicBezTo>
                  <a:pt x="300681" y="976184"/>
                  <a:pt x="301694" y="990060"/>
                  <a:pt x="308919" y="1000898"/>
                </a:cubicBezTo>
                <a:cubicBezTo>
                  <a:pt x="318612" y="1015438"/>
                  <a:pt x="331449" y="1028275"/>
                  <a:pt x="345989" y="1037968"/>
                </a:cubicBezTo>
                <a:cubicBezTo>
                  <a:pt x="356827" y="1045193"/>
                  <a:pt x="370093" y="1049090"/>
                  <a:pt x="383060" y="1050325"/>
                </a:cubicBezTo>
                <a:cubicBezTo>
                  <a:pt x="456980" y="1057365"/>
                  <a:pt x="531341" y="1058562"/>
                  <a:pt x="605481" y="1062681"/>
                </a:cubicBezTo>
                <a:cubicBezTo>
                  <a:pt x="630195" y="1066800"/>
                  <a:pt x="655316" y="1068961"/>
                  <a:pt x="679622" y="1075038"/>
                </a:cubicBezTo>
                <a:cubicBezTo>
                  <a:pt x="791367" y="1102975"/>
                  <a:pt x="720135" y="1105800"/>
                  <a:pt x="852616" y="1112108"/>
                </a:cubicBezTo>
                <a:cubicBezTo>
                  <a:pt x="992561" y="1118772"/>
                  <a:pt x="1132703" y="1120346"/>
                  <a:pt x="1272746" y="1124465"/>
                </a:cubicBezTo>
                <a:cubicBezTo>
                  <a:pt x="1326292" y="1128584"/>
                  <a:pt x="1380497" y="1127489"/>
                  <a:pt x="1433384" y="1136822"/>
                </a:cubicBezTo>
                <a:cubicBezTo>
                  <a:pt x="1451524" y="1140023"/>
                  <a:pt x="1465880" y="1154279"/>
                  <a:pt x="1482811" y="1161535"/>
                </a:cubicBezTo>
                <a:cubicBezTo>
                  <a:pt x="1494783" y="1166666"/>
                  <a:pt x="1507524" y="1169773"/>
                  <a:pt x="1519881" y="1173892"/>
                </a:cubicBezTo>
                <a:lnTo>
                  <a:pt x="1927654" y="1161535"/>
                </a:lnTo>
                <a:lnTo>
                  <a:pt x="2656703" y="1136822"/>
                </a:lnTo>
                <a:cubicBezTo>
                  <a:pt x="2681731" y="1135667"/>
                  <a:pt x="2706385" y="1129900"/>
                  <a:pt x="2730843" y="1124465"/>
                </a:cubicBezTo>
                <a:cubicBezTo>
                  <a:pt x="2743558" y="1121639"/>
                  <a:pt x="2755557" y="1116227"/>
                  <a:pt x="2767914" y="1112108"/>
                </a:cubicBezTo>
                <a:cubicBezTo>
                  <a:pt x="2837936" y="1116227"/>
                  <a:pt x="2908184" y="1117485"/>
                  <a:pt x="2977979" y="1124465"/>
                </a:cubicBezTo>
                <a:cubicBezTo>
                  <a:pt x="2990939" y="1125761"/>
                  <a:pt x="3002024" y="1136822"/>
                  <a:pt x="3015049" y="1136822"/>
                </a:cubicBezTo>
                <a:cubicBezTo>
                  <a:pt x="3085192" y="1136822"/>
                  <a:pt x="3155092" y="1128584"/>
                  <a:pt x="3225114" y="1124465"/>
                </a:cubicBezTo>
                <a:cubicBezTo>
                  <a:pt x="3247113" y="1120065"/>
                  <a:pt x="3416991" y="1088128"/>
                  <a:pt x="3447535" y="1075038"/>
                </a:cubicBezTo>
                <a:cubicBezTo>
                  <a:pt x="3476368" y="1062681"/>
                  <a:pt x="3504908" y="1049618"/>
                  <a:pt x="3534033" y="1037968"/>
                </a:cubicBezTo>
                <a:cubicBezTo>
                  <a:pt x="3546127" y="1033131"/>
                  <a:pt x="3559131" y="1030742"/>
                  <a:pt x="3571103" y="1025611"/>
                </a:cubicBezTo>
                <a:cubicBezTo>
                  <a:pt x="3588034" y="1018355"/>
                  <a:pt x="3604054" y="1009136"/>
                  <a:pt x="3620530" y="1000898"/>
                </a:cubicBezTo>
                <a:cubicBezTo>
                  <a:pt x="3632887" y="988541"/>
                  <a:pt x="3642324" y="972314"/>
                  <a:pt x="3657600" y="963827"/>
                </a:cubicBezTo>
                <a:cubicBezTo>
                  <a:pt x="3724610" y="926599"/>
                  <a:pt x="3825502" y="931901"/>
                  <a:pt x="3892379" y="926757"/>
                </a:cubicBezTo>
                <a:cubicBezTo>
                  <a:pt x="3904736" y="922638"/>
                  <a:pt x="3916734" y="917226"/>
                  <a:pt x="3929449" y="914400"/>
                </a:cubicBezTo>
                <a:cubicBezTo>
                  <a:pt x="3998115" y="899140"/>
                  <a:pt x="4070066" y="896000"/>
                  <a:pt x="4139514" y="889687"/>
                </a:cubicBezTo>
                <a:cubicBezTo>
                  <a:pt x="4155990" y="881449"/>
                  <a:pt x="4171693" y="871441"/>
                  <a:pt x="4188941" y="864973"/>
                </a:cubicBezTo>
                <a:cubicBezTo>
                  <a:pt x="4204842" y="859010"/>
                  <a:pt x="4225745" y="863977"/>
                  <a:pt x="4238368" y="852616"/>
                </a:cubicBezTo>
                <a:cubicBezTo>
                  <a:pt x="4275373" y="819312"/>
                  <a:pt x="4315638" y="754697"/>
                  <a:pt x="4337222" y="704335"/>
                </a:cubicBezTo>
                <a:cubicBezTo>
                  <a:pt x="4342353" y="692363"/>
                  <a:pt x="4345460" y="679622"/>
                  <a:pt x="4349579" y="667265"/>
                </a:cubicBezTo>
                <a:cubicBezTo>
                  <a:pt x="4378118" y="438940"/>
                  <a:pt x="4345720" y="645628"/>
                  <a:pt x="4374292" y="531341"/>
                </a:cubicBezTo>
                <a:cubicBezTo>
                  <a:pt x="4379386" y="510966"/>
                  <a:pt x="4379275" y="489222"/>
                  <a:pt x="4386649" y="469557"/>
                </a:cubicBezTo>
                <a:cubicBezTo>
                  <a:pt x="4391863" y="455652"/>
                  <a:pt x="4404721" y="445770"/>
                  <a:pt x="4411362" y="432487"/>
                </a:cubicBezTo>
                <a:cubicBezTo>
                  <a:pt x="4417187" y="420837"/>
                  <a:pt x="4419600" y="407773"/>
                  <a:pt x="4423719" y="395416"/>
                </a:cubicBezTo>
                <a:cubicBezTo>
                  <a:pt x="4419600" y="325395"/>
                  <a:pt x="4418012" y="255178"/>
                  <a:pt x="4411362" y="185352"/>
                </a:cubicBezTo>
                <a:cubicBezTo>
                  <a:pt x="4409752" y="168446"/>
                  <a:pt x="4401798" y="152677"/>
                  <a:pt x="4399006" y="135925"/>
                </a:cubicBezTo>
                <a:cubicBezTo>
                  <a:pt x="4393547" y="103169"/>
                  <a:pt x="4390768" y="70022"/>
                  <a:pt x="4386649" y="37071"/>
                </a:cubicBezTo>
                <a:cubicBezTo>
                  <a:pt x="4374292" y="41190"/>
                  <a:pt x="4358789" y="40217"/>
                  <a:pt x="4349579" y="49427"/>
                </a:cubicBezTo>
                <a:cubicBezTo>
                  <a:pt x="4205415" y="193589"/>
                  <a:pt x="4368113" y="78261"/>
                  <a:pt x="4263081" y="148281"/>
                </a:cubicBezTo>
                <a:cubicBezTo>
                  <a:pt x="4254843" y="160638"/>
                  <a:pt x="4248869" y="174851"/>
                  <a:pt x="4238368" y="185352"/>
                </a:cubicBezTo>
                <a:cubicBezTo>
                  <a:pt x="4211323" y="212397"/>
                  <a:pt x="4159779" y="226624"/>
                  <a:pt x="4127157" y="234779"/>
                </a:cubicBezTo>
                <a:cubicBezTo>
                  <a:pt x="4015042" y="262806"/>
                  <a:pt x="4153593" y="229971"/>
                  <a:pt x="3991233" y="259492"/>
                </a:cubicBezTo>
                <a:cubicBezTo>
                  <a:pt x="3974524" y="262530"/>
                  <a:pt x="3958282" y="267730"/>
                  <a:pt x="3941806" y="271849"/>
                </a:cubicBezTo>
                <a:cubicBezTo>
                  <a:pt x="3886281" y="308864"/>
                  <a:pt x="3915348" y="296811"/>
                  <a:pt x="3830595" y="308919"/>
                </a:cubicBezTo>
                <a:cubicBezTo>
                  <a:pt x="3558866" y="347738"/>
                  <a:pt x="3958246" y="286707"/>
                  <a:pt x="3571103" y="333633"/>
                </a:cubicBezTo>
                <a:cubicBezTo>
                  <a:pt x="3488408" y="343657"/>
                  <a:pt x="3323968" y="370703"/>
                  <a:pt x="3323968" y="370703"/>
                </a:cubicBezTo>
                <a:cubicBezTo>
                  <a:pt x="3276050" y="386676"/>
                  <a:pt x="3243793" y="398481"/>
                  <a:pt x="3188043" y="407773"/>
                </a:cubicBezTo>
                <a:cubicBezTo>
                  <a:pt x="3163330" y="411892"/>
                  <a:pt x="3138401" y="414880"/>
                  <a:pt x="3113903" y="420130"/>
                </a:cubicBezTo>
                <a:cubicBezTo>
                  <a:pt x="3080692" y="427247"/>
                  <a:pt x="3015049" y="444843"/>
                  <a:pt x="3015049" y="444843"/>
                </a:cubicBezTo>
                <a:cubicBezTo>
                  <a:pt x="2998573" y="453081"/>
                  <a:pt x="2983097" y="463732"/>
                  <a:pt x="2965622" y="469557"/>
                </a:cubicBezTo>
                <a:cubicBezTo>
                  <a:pt x="2931657" y="480879"/>
                  <a:pt x="2829206" y="491243"/>
                  <a:pt x="2804984" y="494271"/>
                </a:cubicBezTo>
                <a:cubicBezTo>
                  <a:pt x="2693764" y="490299"/>
                  <a:pt x="2402086" y="482967"/>
                  <a:pt x="2261287" y="469557"/>
                </a:cubicBezTo>
                <a:cubicBezTo>
                  <a:pt x="2240379" y="467566"/>
                  <a:pt x="2220439" y="458875"/>
                  <a:pt x="2199503" y="457200"/>
                </a:cubicBezTo>
                <a:cubicBezTo>
                  <a:pt x="2117284" y="450622"/>
                  <a:pt x="2034746" y="448962"/>
                  <a:pt x="1952368" y="444843"/>
                </a:cubicBezTo>
                <a:cubicBezTo>
                  <a:pt x="1706565" y="414119"/>
                  <a:pt x="2025382" y="451149"/>
                  <a:pt x="1544595" y="420130"/>
                </a:cubicBezTo>
                <a:cubicBezTo>
                  <a:pt x="1519592" y="418517"/>
                  <a:pt x="1495406" y="410041"/>
                  <a:pt x="1470454" y="407773"/>
                </a:cubicBezTo>
                <a:cubicBezTo>
                  <a:pt x="986458" y="363773"/>
                  <a:pt x="1559549" y="431266"/>
                  <a:pt x="1075038" y="370703"/>
                </a:cubicBezTo>
                <a:cubicBezTo>
                  <a:pt x="1042087" y="366584"/>
                  <a:pt x="1008747" y="364859"/>
                  <a:pt x="976184" y="358346"/>
                </a:cubicBezTo>
                <a:cubicBezTo>
                  <a:pt x="933730" y="349855"/>
                  <a:pt x="905680" y="345263"/>
                  <a:pt x="864973" y="333633"/>
                </a:cubicBezTo>
                <a:cubicBezTo>
                  <a:pt x="852449" y="330055"/>
                  <a:pt x="840539" y="324435"/>
                  <a:pt x="827903" y="321276"/>
                </a:cubicBezTo>
                <a:cubicBezTo>
                  <a:pt x="807528" y="316182"/>
                  <a:pt x="786621" y="313475"/>
                  <a:pt x="766119" y="308919"/>
                </a:cubicBezTo>
                <a:cubicBezTo>
                  <a:pt x="679215" y="289607"/>
                  <a:pt x="751855" y="304844"/>
                  <a:pt x="679622" y="284206"/>
                </a:cubicBezTo>
                <a:cubicBezTo>
                  <a:pt x="663293" y="279541"/>
                  <a:pt x="646096" y="277812"/>
                  <a:pt x="630195" y="271849"/>
                </a:cubicBezTo>
                <a:cubicBezTo>
                  <a:pt x="424948" y="194880"/>
                  <a:pt x="711012" y="294127"/>
                  <a:pt x="543697" y="222422"/>
                </a:cubicBezTo>
                <a:cubicBezTo>
                  <a:pt x="528087" y="215732"/>
                  <a:pt x="510599" y="214731"/>
                  <a:pt x="494270" y="210065"/>
                </a:cubicBezTo>
                <a:cubicBezTo>
                  <a:pt x="481746" y="206487"/>
                  <a:pt x="469724" y="201286"/>
                  <a:pt x="457200" y="197708"/>
                </a:cubicBezTo>
                <a:cubicBezTo>
                  <a:pt x="440871" y="193043"/>
                  <a:pt x="424039" y="190232"/>
                  <a:pt x="407773" y="185352"/>
                </a:cubicBezTo>
                <a:cubicBezTo>
                  <a:pt x="382821" y="177867"/>
                  <a:pt x="355308" y="175088"/>
                  <a:pt x="333633" y="160638"/>
                </a:cubicBezTo>
                <a:cubicBezTo>
                  <a:pt x="308919" y="144162"/>
                  <a:pt x="287670" y="120603"/>
                  <a:pt x="259492" y="111211"/>
                </a:cubicBezTo>
                <a:lnTo>
                  <a:pt x="185351" y="86498"/>
                </a:lnTo>
                <a:cubicBezTo>
                  <a:pt x="177113" y="74141"/>
                  <a:pt x="171139" y="59928"/>
                  <a:pt x="160638" y="49427"/>
                </a:cubicBezTo>
                <a:cubicBezTo>
                  <a:pt x="144324" y="33113"/>
                  <a:pt x="109946" y="15707"/>
                  <a:pt x="86497" y="12357"/>
                </a:cubicBezTo>
                <a:lnTo>
                  <a:pt x="0" y="0"/>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 name="Title 1"/>
          <p:cNvSpPr>
            <a:spLocks noGrp="1"/>
          </p:cNvSpPr>
          <p:nvPr>
            <p:ph type="title"/>
          </p:nvPr>
        </p:nvSpPr>
        <p:spPr>
          <a:xfrm>
            <a:off x="1885401" y="613257"/>
            <a:ext cx="8421197" cy="778002"/>
          </a:xfrm>
        </p:spPr>
        <p:txBody>
          <a:bodyPr>
            <a:normAutofit/>
          </a:bodyPr>
          <a:lstStyle/>
          <a:p>
            <a:pPr algn="ctr"/>
            <a:r>
              <a:rPr lang="en-GB" sz="3200" b="1" dirty="0">
                <a:latin typeface="+mn-lt"/>
              </a:rPr>
              <a:t>Water Supply                            Water Demand</a:t>
            </a:r>
            <a:endParaRPr lang="en-US" sz="3200" b="1" dirty="0">
              <a:latin typeface="+mn-lt"/>
            </a:endParaRPr>
          </a:p>
        </p:txBody>
      </p:sp>
      <p:grpSp>
        <p:nvGrpSpPr>
          <p:cNvPr id="3" name="Group 2"/>
          <p:cNvGrpSpPr/>
          <p:nvPr/>
        </p:nvGrpSpPr>
        <p:grpSpPr>
          <a:xfrm>
            <a:off x="6471722" y="1433781"/>
            <a:ext cx="4844763" cy="4464783"/>
            <a:chOff x="5644270" y="1580810"/>
            <a:chExt cx="5341576" cy="4922630"/>
          </a:xfrm>
        </p:grpSpPr>
        <p:grpSp>
          <p:nvGrpSpPr>
            <p:cNvPr id="30" name="Group 29"/>
            <p:cNvGrpSpPr/>
            <p:nvPr/>
          </p:nvGrpSpPr>
          <p:grpSpPr>
            <a:xfrm>
              <a:off x="6024312" y="1580810"/>
              <a:ext cx="3196256" cy="1800708"/>
              <a:chOff x="3925778" y="2519424"/>
              <a:chExt cx="3196256" cy="1800708"/>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778" y="2519424"/>
                <a:ext cx="3196256" cy="1800708"/>
              </a:xfrm>
              <a:prstGeom prst="rect">
                <a:avLst/>
              </a:prstGeom>
            </p:spPr>
          </p:pic>
          <p:sp>
            <p:nvSpPr>
              <p:cNvPr id="22" name="TextBox 21"/>
              <p:cNvSpPr txBox="1"/>
              <p:nvPr/>
            </p:nvSpPr>
            <p:spPr>
              <a:xfrm>
                <a:off x="3945586" y="2558042"/>
                <a:ext cx="1430168" cy="233790"/>
              </a:xfrm>
              <a:prstGeom prst="rect">
                <a:avLst/>
              </a:prstGeom>
              <a:noFill/>
            </p:spPr>
            <p:txBody>
              <a:bodyPr wrap="none" rtlCol="0">
                <a:spAutoFit/>
              </a:bodyPr>
              <a:lstStyle/>
              <a:p>
                <a:r>
                  <a:rPr lang="en-GB" sz="778" dirty="0">
                    <a:solidFill>
                      <a:schemeClr val="bg1"/>
                    </a:solidFill>
                  </a:rPr>
                  <a:t>(CC BY-SA 4.0) by </a:t>
                </a:r>
                <a:r>
                  <a:rPr lang="en-GB" sz="778" dirty="0" err="1">
                    <a:solidFill>
                      <a:schemeClr val="bg1"/>
                    </a:solidFill>
                  </a:rPr>
                  <a:t>Kantabon</a:t>
                </a:r>
                <a:endParaRPr lang="en-US" sz="778" dirty="0">
                  <a:solidFill>
                    <a:schemeClr val="bg1"/>
                  </a:solidFill>
                </a:endParaRPr>
              </a:p>
            </p:txBody>
          </p:sp>
        </p:grpSp>
        <p:grpSp>
          <p:nvGrpSpPr>
            <p:cNvPr id="34" name="Group 33"/>
            <p:cNvGrpSpPr/>
            <p:nvPr/>
          </p:nvGrpSpPr>
          <p:grpSpPr>
            <a:xfrm>
              <a:off x="5644270" y="4723150"/>
              <a:ext cx="2680908" cy="1780290"/>
              <a:chOff x="4730795" y="4766609"/>
              <a:chExt cx="2680908" cy="1780290"/>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0795" y="4766609"/>
                <a:ext cx="2680908" cy="1780290"/>
              </a:xfrm>
              <a:prstGeom prst="rect">
                <a:avLst/>
              </a:prstGeom>
            </p:spPr>
          </p:pic>
          <p:sp>
            <p:nvSpPr>
              <p:cNvPr id="24" name="TextBox 23"/>
              <p:cNvSpPr txBox="1"/>
              <p:nvPr/>
            </p:nvSpPr>
            <p:spPr>
              <a:xfrm>
                <a:off x="4730796" y="6250046"/>
                <a:ext cx="2680907" cy="240436"/>
              </a:xfrm>
              <a:prstGeom prst="rect">
                <a:avLst/>
              </a:prstGeom>
              <a:noFill/>
            </p:spPr>
            <p:txBody>
              <a:bodyPr wrap="square" rtlCol="0">
                <a:spAutoFit/>
              </a:bodyPr>
              <a:lstStyle/>
              <a:p>
                <a:r>
                  <a:rPr lang="en-GB" sz="817" dirty="0">
                    <a:solidFill>
                      <a:schemeClr val="bg1"/>
                    </a:solidFill>
                  </a:rPr>
                  <a:t>(CC BY-SA 3.0 de) By Stefan </a:t>
                </a:r>
                <a:r>
                  <a:rPr lang="en-GB" sz="817" dirty="0" err="1">
                    <a:solidFill>
                      <a:schemeClr val="bg1"/>
                    </a:solidFill>
                  </a:rPr>
                  <a:t>Brending</a:t>
                </a:r>
                <a:r>
                  <a:rPr lang="en-GB" sz="817" dirty="0">
                    <a:solidFill>
                      <a:schemeClr val="bg1"/>
                    </a:solidFill>
                  </a:rPr>
                  <a:t>, </a:t>
                </a:r>
                <a:r>
                  <a:rPr lang="en-GB" sz="817" dirty="0" err="1">
                    <a:solidFill>
                      <a:schemeClr val="bg1"/>
                    </a:solidFill>
                  </a:rPr>
                  <a:t>Lizenz</a:t>
                </a:r>
                <a:r>
                  <a:rPr lang="en-GB" sz="817" dirty="0">
                    <a:solidFill>
                      <a:schemeClr val="bg1"/>
                    </a:solidFill>
                  </a:rPr>
                  <a:t>: </a:t>
                </a:r>
                <a:endParaRPr lang="en-US" sz="817" dirty="0">
                  <a:solidFill>
                    <a:schemeClr val="bg1"/>
                  </a:solidFill>
                </a:endParaRPr>
              </a:p>
            </p:txBody>
          </p:sp>
        </p:grpSp>
        <p:grpSp>
          <p:nvGrpSpPr>
            <p:cNvPr id="31" name="Group 30"/>
            <p:cNvGrpSpPr/>
            <p:nvPr/>
          </p:nvGrpSpPr>
          <p:grpSpPr>
            <a:xfrm>
              <a:off x="7450012" y="2297147"/>
              <a:ext cx="3535834" cy="1785438"/>
              <a:chOff x="7392738" y="2271154"/>
              <a:chExt cx="3535834" cy="1785438"/>
            </a:xfrm>
          </p:grpSpPr>
          <p:pic>
            <p:nvPicPr>
              <p:cNvPr id="20" name="Content Placeholder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738" y="2271154"/>
                <a:ext cx="2624362" cy="1750941"/>
              </a:xfrm>
              <a:prstGeom prst="rect">
                <a:avLst/>
              </a:prstGeom>
            </p:spPr>
          </p:pic>
          <p:sp>
            <p:nvSpPr>
              <p:cNvPr id="25" name="TextBox 24"/>
              <p:cNvSpPr txBox="1"/>
              <p:nvPr/>
            </p:nvSpPr>
            <p:spPr>
              <a:xfrm>
                <a:off x="7596582" y="3690815"/>
                <a:ext cx="3331990" cy="365777"/>
              </a:xfrm>
              <a:prstGeom prst="rect">
                <a:avLst/>
              </a:prstGeom>
              <a:noFill/>
            </p:spPr>
            <p:txBody>
              <a:bodyPr wrap="square" rtlCol="0">
                <a:spAutoFit/>
              </a:bodyPr>
              <a:lstStyle/>
              <a:p>
                <a:pPr algn="ctr"/>
                <a:r>
                  <a:rPr lang="en-GB" sz="778" dirty="0">
                    <a:solidFill>
                      <a:schemeClr val="bg1"/>
                    </a:solidFill>
                  </a:rPr>
                  <a:t>"The Rice Fields of </a:t>
                </a:r>
                <a:r>
                  <a:rPr lang="en-GB" sz="778" dirty="0" err="1">
                    <a:solidFill>
                      <a:schemeClr val="bg1"/>
                    </a:solidFill>
                  </a:rPr>
                  <a:t>Inle</a:t>
                </a:r>
                <a:r>
                  <a:rPr lang="en-GB" sz="778" dirty="0">
                    <a:solidFill>
                      <a:schemeClr val="bg1"/>
                    </a:solidFill>
                  </a:rPr>
                  <a:t> Lake" </a:t>
                </a:r>
              </a:p>
              <a:p>
                <a:pPr algn="ctr"/>
                <a:r>
                  <a:rPr lang="en-GB" sz="778" dirty="0">
                    <a:solidFill>
                      <a:schemeClr val="bg1"/>
                    </a:solidFill>
                  </a:rPr>
                  <a:t>(CC BY-NC 2.0 by virtualwayfarer</a:t>
                </a:r>
                <a:endParaRPr lang="en-US" sz="778" dirty="0">
                  <a:solidFill>
                    <a:schemeClr val="bg1"/>
                  </a:solidFill>
                </a:endParaRPr>
              </a:p>
            </p:txBody>
          </p:sp>
        </p:grpSp>
        <p:grpSp>
          <p:nvGrpSpPr>
            <p:cNvPr id="32" name="Group 31"/>
            <p:cNvGrpSpPr/>
            <p:nvPr/>
          </p:nvGrpSpPr>
          <p:grpSpPr>
            <a:xfrm>
              <a:off x="6190401" y="3835801"/>
              <a:ext cx="3632941" cy="1256683"/>
              <a:chOff x="6942583" y="4173991"/>
              <a:chExt cx="3632941" cy="1256683"/>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2583" y="4173991"/>
                <a:ext cx="2590513" cy="1214303"/>
              </a:xfrm>
              <a:prstGeom prst="rect">
                <a:avLst/>
              </a:prstGeom>
            </p:spPr>
          </p:pic>
          <p:sp>
            <p:nvSpPr>
              <p:cNvPr id="27" name="TextBox 26"/>
              <p:cNvSpPr txBox="1"/>
              <p:nvPr/>
            </p:nvSpPr>
            <p:spPr>
              <a:xfrm>
                <a:off x="7086410" y="5196883"/>
                <a:ext cx="3489114" cy="233791"/>
              </a:xfrm>
              <a:prstGeom prst="rect">
                <a:avLst/>
              </a:prstGeom>
              <a:noFill/>
            </p:spPr>
            <p:txBody>
              <a:bodyPr wrap="square" rtlCol="0">
                <a:spAutoFit/>
              </a:bodyPr>
              <a:lstStyle/>
              <a:p>
                <a:r>
                  <a:rPr lang="en-GB" sz="778" dirty="0">
                    <a:solidFill>
                      <a:schemeClr val="bg1"/>
                    </a:solidFill>
                  </a:rPr>
                  <a:t>(CC BY-NC-ND 2.0) by Aaron T. Goodman</a:t>
                </a:r>
                <a:endParaRPr lang="en-US" sz="778" dirty="0">
                  <a:solidFill>
                    <a:schemeClr val="bg1"/>
                  </a:solidFill>
                </a:endParaRPr>
              </a:p>
            </p:txBody>
          </p:sp>
        </p:grpSp>
        <p:grpSp>
          <p:nvGrpSpPr>
            <p:cNvPr id="33" name="Group 32"/>
            <p:cNvGrpSpPr/>
            <p:nvPr/>
          </p:nvGrpSpPr>
          <p:grpSpPr>
            <a:xfrm>
              <a:off x="8382310" y="4157736"/>
              <a:ext cx="1875082" cy="1494263"/>
              <a:chOff x="8574626" y="4766609"/>
              <a:chExt cx="1875082" cy="1494263"/>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0259" y="4766609"/>
                <a:ext cx="1819449" cy="1455559"/>
              </a:xfrm>
              <a:prstGeom prst="rect">
                <a:avLst/>
              </a:prstGeom>
            </p:spPr>
          </p:pic>
          <p:sp>
            <p:nvSpPr>
              <p:cNvPr id="29" name="TextBox 28"/>
              <p:cNvSpPr txBox="1"/>
              <p:nvPr/>
            </p:nvSpPr>
            <p:spPr>
              <a:xfrm>
                <a:off x="8574626" y="5895095"/>
                <a:ext cx="1572364" cy="365777"/>
              </a:xfrm>
              <a:prstGeom prst="rect">
                <a:avLst/>
              </a:prstGeom>
              <a:noFill/>
            </p:spPr>
            <p:txBody>
              <a:bodyPr wrap="square" rtlCol="0">
                <a:spAutoFit/>
              </a:bodyPr>
              <a:lstStyle/>
              <a:p>
                <a:r>
                  <a:rPr lang="en-GB" sz="778" dirty="0">
                    <a:solidFill>
                      <a:schemeClr val="bg1"/>
                    </a:solidFill>
                  </a:rPr>
                  <a:t>"Fresh caught fish" </a:t>
                </a:r>
              </a:p>
              <a:p>
                <a:r>
                  <a:rPr lang="en-GB" sz="778" dirty="0">
                    <a:solidFill>
                      <a:schemeClr val="bg1"/>
                    </a:solidFill>
                  </a:rPr>
                  <a:t>(CC BY-ND 2.0) by rainy city</a:t>
                </a:r>
                <a:endParaRPr lang="en-US" sz="778" dirty="0">
                  <a:solidFill>
                    <a:schemeClr val="bg1"/>
                  </a:solidFill>
                </a:endParaRPr>
              </a:p>
            </p:txBody>
          </p:sp>
        </p:grpSp>
      </p:grpSp>
      <p:sp>
        <p:nvSpPr>
          <p:cNvPr id="39" name="Freeform 38"/>
          <p:cNvSpPr/>
          <p:nvPr/>
        </p:nvSpPr>
        <p:spPr>
          <a:xfrm>
            <a:off x="1576568" y="3720881"/>
            <a:ext cx="4012275" cy="1064710"/>
          </a:xfrm>
          <a:custGeom>
            <a:avLst/>
            <a:gdLst>
              <a:gd name="connsiteX0" fmla="*/ 0 w 4423719"/>
              <a:gd name="connsiteY0" fmla="*/ 0 h 1173892"/>
              <a:gd name="connsiteX1" fmla="*/ 0 w 4423719"/>
              <a:gd name="connsiteY1" fmla="*/ 0 h 1173892"/>
              <a:gd name="connsiteX2" fmla="*/ 37070 w 4423719"/>
              <a:gd name="connsiteY2" fmla="*/ 98854 h 1173892"/>
              <a:gd name="connsiteX3" fmla="*/ 24714 w 4423719"/>
              <a:gd name="connsiteY3" fmla="*/ 234779 h 1173892"/>
              <a:gd name="connsiteX4" fmla="*/ 37070 w 4423719"/>
              <a:gd name="connsiteY4" fmla="*/ 457200 h 1173892"/>
              <a:gd name="connsiteX5" fmla="*/ 49427 w 4423719"/>
              <a:gd name="connsiteY5" fmla="*/ 518984 h 1173892"/>
              <a:gd name="connsiteX6" fmla="*/ 98854 w 4423719"/>
              <a:gd name="connsiteY6" fmla="*/ 593125 h 1173892"/>
              <a:gd name="connsiteX7" fmla="*/ 148281 w 4423719"/>
              <a:gd name="connsiteY7" fmla="*/ 667265 h 1173892"/>
              <a:gd name="connsiteX8" fmla="*/ 160638 w 4423719"/>
              <a:gd name="connsiteY8" fmla="*/ 704335 h 1173892"/>
              <a:gd name="connsiteX9" fmla="*/ 185351 w 4423719"/>
              <a:gd name="connsiteY9" fmla="*/ 741406 h 1173892"/>
              <a:gd name="connsiteX10" fmla="*/ 222422 w 4423719"/>
              <a:gd name="connsiteY10" fmla="*/ 902043 h 1173892"/>
              <a:gd name="connsiteX11" fmla="*/ 296562 w 4423719"/>
              <a:gd name="connsiteY11" fmla="*/ 963827 h 1173892"/>
              <a:gd name="connsiteX12" fmla="*/ 308919 w 4423719"/>
              <a:gd name="connsiteY12" fmla="*/ 1000898 h 1173892"/>
              <a:gd name="connsiteX13" fmla="*/ 345989 w 4423719"/>
              <a:gd name="connsiteY13" fmla="*/ 1037968 h 1173892"/>
              <a:gd name="connsiteX14" fmla="*/ 383060 w 4423719"/>
              <a:gd name="connsiteY14" fmla="*/ 1050325 h 1173892"/>
              <a:gd name="connsiteX15" fmla="*/ 605481 w 4423719"/>
              <a:gd name="connsiteY15" fmla="*/ 1062681 h 1173892"/>
              <a:gd name="connsiteX16" fmla="*/ 679622 w 4423719"/>
              <a:gd name="connsiteY16" fmla="*/ 1075038 h 1173892"/>
              <a:gd name="connsiteX17" fmla="*/ 852616 w 4423719"/>
              <a:gd name="connsiteY17" fmla="*/ 1112108 h 1173892"/>
              <a:gd name="connsiteX18" fmla="*/ 1272746 w 4423719"/>
              <a:gd name="connsiteY18" fmla="*/ 1124465 h 1173892"/>
              <a:gd name="connsiteX19" fmla="*/ 1433384 w 4423719"/>
              <a:gd name="connsiteY19" fmla="*/ 1136822 h 1173892"/>
              <a:gd name="connsiteX20" fmla="*/ 1482811 w 4423719"/>
              <a:gd name="connsiteY20" fmla="*/ 1161535 h 1173892"/>
              <a:gd name="connsiteX21" fmla="*/ 1519881 w 4423719"/>
              <a:gd name="connsiteY21" fmla="*/ 1173892 h 1173892"/>
              <a:gd name="connsiteX22" fmla="*/ 1927654 w 4423719"/>
              <a:gd name="connsiteY22" fmla="*/ 1161535 h 1173892"/>
              <a:gd name="connsiteX23" fmla="*/ 2656703 w 4423719"/>
              <a:gd name="connsiteY23" fmla="*/ 1136822 h 1173892"/>
              <a:gd name="connsiteX24" fmla="*/ 2730843 w 4423719"/>
              <a:gd name="connsiteY24" fmla="*/ 1124465 h 1173892"/>
              <a:gd name="connsiteX25" fmla="*/ 2767914 w 4423719"/>
              <a:gd name="connsiteY25" fmla="*/ 1112108 h 1173892"/>
              <a:gd name="connsiteX26" fmla="*/ 2977979 w 4423719"/>
              <a:gd name="connsiteY26" fmla="*/ 1124465 h 1173892"/>
              <a:gd name="connsiteX27" fmla="*/ 3015049 w 4423719"/>
              <a:gd name="connsiteY27" fmla="*/ 1136822 h 1173892"/>
              <a:gd name="connsiteX28" fmla="*/ 3225114 w 4423719"/>
              <a:gd name="connsiteY28" fmla="*/ 1124465 h 1173892"/>
              <a:gd name="connsiteX29" fmla="*/ 3447535 w 4423719"/>
              <a:gd name="connsiteY29" fmla="*/ 1075038 h 1173892"/>
              <a:gd name="connsiteX30" fmla="*/ 3534033 w 4423719"/>
              <a:gd name="connsiteY30" fmla="*/ 1037968 h 1173892"/>
              <a:gd name="connsiteX31" fmla="*/ 3571103 w 4423719"/>
              <a:gd name="connsiteY31" fmla="*/ 1025611 h 1173892"/>
              <a:gd name="connsiteX32" fmla="*/ 3620530 w 4423719"/>
              <a:gd name="connsiteY32" fmla="*/ 1000898 h 1173892"/>
              <a:gd name="connsiteX33" fmla="*/ 3657600 w 4423719"/>
              <a:gd name="connsiteY33" fmla="*/ 963827 h 1173892"/>
              <a:gd name="connsiteX34" fmla="*/ 3892379 w 4423719"/>
              <a:gd name="connsiteY34" fmla="*/ 926757 h 1173892"/>
              <a:gd name="connsiteX35" fmla="*/ 3929449 w 4423719"/>
              <a:gd name="connsiteY35" fmla="*/ 914400 h 1173892"/>
              <a:gd name="connsiteX36" fmla="*/ 4139514 w 4423719"/>
              <a:gd name="connsiteY36" fmla="*/ 889687 h 1173892"/>
              <a:gd name="connsiteX37" fmla="*/ 4188941 w 4423719"/>
              <a:gd name="connsiteY37" fmla="*/ 864973 h 1173892"/>
              <a:gd name="connsiteX38" fmla="*/ 4238368 w 4423719"/>
              <a:gd name="connsiteY38" fmla="*/ 852616 h 1173892"/>
              <a:gd name="connsiteX39" fmla="*/ 4337222 w 4423719"/>
              <a:gd name="connsiteY39" fmla="*/ 704335 h 1173892"/>
              <a:gd name="connsiteX40" fmla="*/ 4349579 w 4423719"/>
              <a:gd name="connsiteY40" fmla="*/ 667265 h 1173892"/>
              <a:gd name="connsiteX41" fmla="*/ 4374292 w 4423719"/>
              <a:gd name="connsiteY41" fmla="*/ 531341 h 1173892"/>
              <a:gd name="connsiteX42" fmla="*/ 4386649 w 4423719"/>
              <a:gd name="connsiteY42" fmla="*/ 469557 h 1173892"/>
              <a:gd name="connsiteX43" fmla="*/ 4411362 w 4423719"/>
              <a:gd name="connsiteY43" fmla="*/ 432487 h 1173892"/>
              <a:gd name="connsiteX44" fmla="*/ 4423719 w 4423719"/>
              <a:gd name="connsiteY44" fmla="*/ 395416 h 1173892"/>
              <a:gd name="connsiteX45" fmla="*/ 4411362 w 4423719"/>
              <a:gd name="connsiteY45" fmla="*/ 185352 h 1173892"/>
              <a:gd name="connsiteX46" fmla="*/ 4399006 w 4423719"/>
              <a:gd name="connsiteY46" fmla="*/ 135925 h 1173892"/>
              <a:gd name="connsiteX47" fmla="*/ 4386649 w 4423719"/>
              <a:gd name="connsiteY47" fmla="*/ 37071 h 1173892"/>
              <a:gd name="connsiteX48" fmla="*/ 4349579 w 4423719"/>
              <a:gd name="connsiteY48" fmla="*/ 49427 h 1173892"/>
              <a:gd name="connsiteX49" fmla="*/ 4263081 w 4423719"/>
              <a:gd name="connsiteY49" fmla="*/ 148281 h 1173892"/>
              <a:gd name="connsiteX50" fmla="*/ 4238368 w 4423719"/>
              <a:gd name="connsiteY50" fmla="*/ 185352 h 1173892"/>
              <a:gd name="connsiteX51" fmla="*/ 4127157 w 4423719"/>
              <a:gd name="connsiteY51" fmla="*/ 234779 h 1173892"/>
              <a:gd name="connsiteX52" fmla="*/ 3991233 w 4423719"/>
              <a:gd name="connsiteY52" fmla="*/ 259492 h 1173892"/>
              <a:gd name="connsiteX53" fmla="*/ 3941806 w 4423719"/>
              <a:gd name="connsiteY53" fmla="*/ 271849 h 1173892"/>
              <a:gd name="connsiteX54" fmla="*/ 3830595 w 4423719"/>
              <a:gd name="connsiteY54" fmla="*/ 308919 h 1173892"/>
              <a:gd name="connsiteX55" fmla="*/ 3571103 w 4423719"/>
              <a:gd name="connsiteY55" fmla="*/ 333633 h 1173892"/>
              <a:gd name="connsiteX56" fmla="*/ 3323968 w 4423719"/>
              <a:gd name="connsiteY56" fmla="*/ 370703 h 1173892"/>
              <a:gd name="connsiteX57" fmla="*/ 3188043 w 4423719"/>
              <a:gd name="connsiteY57" fmla="*/ 407773 h 1173892"/>
              <a:gd name="connsiteX58" fmla="*/ 3113903 w 4423719"/>
              <a:gd name="connsiteY58" fmla="*/ 420130 h 1173892"/>
              <a:gd name="connsiteX59" fmla="*/ 3015049 w 4423719"/>
              <a:gd name="connsiteY59" fmla="*/ 444843 h 1173892"/>
              <a:gd name="connsiteX60" fmla="*/ 2965622 w 4423719"/>
              <a:gd name="connsiteY60" fmla="*/ 469557 h 1173892"/>
              <a:gd name="connsiteX61" fmla="*/ 2804984 w 4423719"/>
              <a:gd name="connsiteY61" fmla="*/ 494271 h 1173892"/>
              <a:gd name="connsiteX62" fmla="*/ 2261287 w 4423719"/>
              <a:gd name="connsiteY62" fmla="*/ 469557 h 1173892"/>
              <a:gd name="connsiteX63" fmla="*/ 2199503 w 4423719"/>
              <a:gd name="connsiteY63" fmla="*/ 457200 h 1173892"/>
              <a:gd name="connsiteX64" fmla="*/ 1952368 w 4423719"/>
              <a:gd name="connsiteY64" fmla="*/ 444843 h 1173892"/>
              <a:gd name="connsiteX65" fmla="*/ 1544595 w 4423719"/>
              <a:gd name="connsiteY65" fmla="*/ 420130 h 1173892"/>
              <a:gd name="connsiteX66" fmla="*/ 1470454 w 4423719"/>
              <a:gd name="connsiteY66" fmla="*/ 407773 h 1173892"/>
              <a:gd name="connsiteX67" fmla="*/ 1075038 w 4423719"/>
              <a:gd name="connsiteY67" fmla="*/ 370703 h 1173892"/>
              <a:gd name="connsiteX68" fmla="*/ 976184 w 4423719"/>
              <a:gd name="connsiteY68" fmla="*/ 358346 h 1173892"/>
              <a:gd name="connsiteX69" fmla="*/ 864973 w 4423719"/>
              <a:gd name="connsiteY69" fmla="*/ 333633 h 1173892"/>
              <a:gd name="connsiteX70" fmla="*/ 827903 w 4423719"/>
              <a:gd name="connsiteY70" fmla="*/ 321276 h 1173892"/>
              <a:gd name="connsiteX71" fmla="*/ 766119 w 4423719"/>
              <a:gd name="connsiteY71" fmla="*/ 308919 h 1173892"/>
              <a:gd name="connsiteX72" fmla="*/ 679622 w 4423719"/>
              <a:gd name="connsiteY72" fmla="*/ 284206 h 1173892"/>
              <a:gd name="connsiteX73" fmla="*/ 630195 w 4423719"/>
              <a:gd name="connsiteY73" fmla="*/ 271849 h 1173892"/>
              <a:gd name="connsiteX74" fmla="*/ 543697 w 4423719"/>
              <a:gd name="connsiteY74" fmla="*/ 222422 h 1173892"/>
              <a:gd name="connsiteX75" fmla="*/ 494270 w 4423719"/>
              <a:gd name="connsiteY75" fmla="*/ 210065 h 1173892"/>
              <a:gd name="connsiteX76" fmla="*/ 457200 w 4423719"/>
              <a:gd name="connsiteY76" fmla="*/ 197708 h 1173892"/>
              <a:gd name="connsiteX77" fmla="*/ 407773 w 4423719"/>
              <a:gd name="connsiteY77" fmla="*/ 185352 h 1173892"/>
              <a:gd name="connsiteX78" fmla="*/ 333633 w 4423719"/>
              <a:gd name="connsiteY78" fmla="*/ 160638 h 1173892"/>
              <a:gd name="connsiteX79" fmla="*/ 259492 w 4423719"/>
              <a:gd name="connsiteY79" fmla="*/ 111211 h 1173892"/>
              <a:gd name="connsiteX80" fmla="*/ 185351 w 4423719"/>
              <a:gd name="connsiteY80" fmla="*/ 86498 h 1173892"/>
              <a:gd name="connsiteX81" fmla="*/ 160638 w 4423719"/>
              <a:gd name="connsiteY81" fmla="*/ 49427 h 1173892"/>
              <a:gd name="connsiteX82" fmla="*/ 86497 w 4423719"/>
              <a:gd name="connsiteY82" fmla="*/ 12357 h 1173892"/>
              <a:gd name="connsiteX83" fmla="*/ 0 w 4423719"/>
              <a:gd name="connsiteY83" fmla="*/ 0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423719" h="1173892">
                <a:moveTo>
                  <a:pt x="0" y="0"/>
                </a:moveTo>
                <a:lnTo>
                  <a:pt x="0" y="0"/>
                </a:lnTo>
                <a:cubicBezTo>
                  <a:pt x="12357" y="32951"/>
                  <a:pt x="33386" y="63855"/>
                  <a:pt x="37070" y="98854"/>
                </a:cubicBezTo>
                <a:cubicBezTo>
                  <a:pt x="41833" y="144099"/>
                  <a:pt x="24714" y="189284"/>
                  <a:pt x="24714" y="234779"/>
                </a:cubicBezTo>
                <a:cubicBezTo>
                  <a:pt x="24714" y="309034"/>
                  <a:pt x="30637" y="383224"/>
                  <a:pt x="37070" y="457200"/>
                </a:cubicBezTo>
                <a:cubicBezTo>
                  <a:pt x="38889" y="478124"/>
                  <a:pt x="40736" y="499864"/>
                  <a:pt x="49427" y="518984"/>
                </a:cubicBezTo>
                <a:cubicBezTo>
                  <a:pt x="61718" y="546024"/>
                  <a:pt x="82378" y="568411"/>
                  <a:pt x="98854" y="593125"/>
                </a:cubicBezTo>
                <a:lnTo>
                  <a:pt x="148281" y="667265"/>
                </a:lnTo>
                <a:cubicBezTo>
                  <a:pt x="152400" y="679622"/>
                  <a:pt x="154813" y="692685"/>
                  <a:pt x="160638" y="704335"/>
                </a:cubicBezTo>
                <a:cubicBezTo>
                  <a:pt x="167280" y="717618"/>
                  <a:pt x="178709" y="728123"/>
                  <a:pt x="185351" y="741406"/>
                </a:cubicBezTo>
                <a:cubicBezTo>
                  <a:pt x="202808" y="776320"/>
                  <a:pt x="221545" y="901165"/>
                  <a:pt x="222422" y="902043"/>
                </a:cubicBezTo>
                <a:cubicBezTo>
                  <a:pt x="269993" y="949615"/>
                  <a:pt x="244952" y="929421"/>
                  <a:pt x="296562" y="963827"/>
                </a:cubicBezTo>
                <a:cubicBezTo>
                  <a:pt x="300681" y="976184"/>
                  <a:pt x="301694" y="990060"/>
                  <a:pt x="308919" y="1000898"/>
                </a:cubicBezTo>
                <a:cubicBezTo>
                  <a:pt x="318612" y="1015438"/>
                  <a:pt x="331449" y="1028275"/>
                  <a:pt x="345989" y="1037968"/>
                </a:cubicBezTo>
                <a:cubicBezTo>
                  <a:pt x="356827" y="1045193"/>
                  <a:pt x="370093" y="1049090"/>
                  <a:pt x="383060" y="1050325"/>
                </a:cubicBezTo>
                <a:cubicBezTo>
                  <a:pt x="456980" y="1057365"/>
                  <a:pt x="531341" y="1058562"/>
                  <a:pt x="605481" y="1062681"/>
                </a:cubicBezTo>
                <a:cubicBezTo>
                  <a:pt x="630195" y="1066800"/>
                  <a:pt x="655316" y="1068961"/>
                  <a:pt x="679622" y="1075038"/>
                </a:cubicBezTo>
                <a:cubicBezTo>
                  <a:pt x="791367" y="1102975"/>
                  <a:pt x="720135" y="1105800"/>
                  <a:pt x="852616" y="1112108"/>
                </a:cubicBezTo>
                <a:cubicBezTo>
                  <a:pt x="992561" y="1118772"/>
                  <a:pt x="1132703" y="1120346"/>
                  <a:pt x="1272746" y="1124465"/>
                </a:cubicBezTo>
                <a:cubicBezTo>
                  <a:pt x="1326292" y="1128584"/>
                  <a:pt x="1380497" y="1127489"/>
                  <a:pt x="1433384" y="1136822"/>
                </a:cubicBezTo>
                <a:cubicBezTo>
                  <a:pt x="1451524" y="1140023"/>
                  <a:pt x="1465880" y="1154279"/>
                  <a:pt x="1482811" y="1161535"/>
                </a:cubicBezTo>
                <a:cubicBezTo>
                  <a:pt x="1494783" y="1166666"/>
                  <a:pt x="1507524" y="1169773"/>
                  <a:pt x="1519881" y="1173892"/>
                </a:cubicBezTo>
                <a:lnTo>
                  <a:pt x="1927654" y="1161535"/>
                </a:lnTo>
                <a:lnTo>
                  <a:pt x="2656703" y="1136822"/>
                </a:lnTo>
                <a:cubicBezTo>
                  <a:pt x="2681731" y="1135667"/>
                  <a:pt x="2706385" y="1129900"/>
                  <a:pt x="2730843" y="1124465"/>
                </a:cubicBezTo>
                <a:cubicBezTo>
                  <a:pt x="2743558" y="1121639"/>
                  <a:pt x="2755557" y="1116227"/>
                  <a:pt x="2767914" y="1112108"/>
                </a:cubicBezTo>
                <a:cubicBezTo>
                  <a:pt x="2837936" y="1116227"/>
                  <a:pt x="2908184" y="1117485"/>
                  <a:pt x="2977979" y="1124465"/>
                </a:cubicBezTo>
                <a:cubicBezTo>
                  <a:pt x="2990939" y="1125761"/>
                  <a:pt x="3002024" y="1136822"/>
                  <a:pt x="3015049" y="1136822"/>
                </a:cubicBezTo>
                <a:cubicBezTo>
                  <a:pt x="3085192" y="1136822"/>
                  <a:pt x="3155092" y="1128584"/>
                  <a:pt x="3225114" y="1124465"/>
                </a:cubicBezTo>
                <a:cubicBezTo>
                  <a:pt x="3247113" y="1120065"/>
                  <a:pt x="3416991" y="1088128"/>
                  <a:pt x="3447535" y="1075038"/>
                </a:cubicBezTo>
                <a:cubicBezTo>
                  <a:pt x="3476368" y="1062681"/>
                  <a:pt x="3504908" y="1049618"/>
                  <a:pt x="3534033" y="1037968"/>
                </a:cubicBezTo>
                <a:cubicBezTo>
                  <a:pt x="3546127" y="1033131"/>
                  <a:pt x="3559131" y="1030742"/>
                  <a:pt x="3571103" y="1025611"/>
                </a:cubicBezTo>
                <a:cubicBezTo>
                  <a:pt x="3588034" y="1018355"/>
                  <a:pt x="3604054" y="1009136"/>
                  <a:pt x="3620530" y="1000898"/>
                </a:cubicBezTo>
                <a:cubicBezTo>
                  <a:pt x="3632887" y="988541"/>
                  <a:pt x="3642324" y="972314"/>
                  <a:pt x="3657600" y="963827"/>
                </a:cubicBezTo>
                <a:cubicBezTo>
                  <a:pt x="3724610" y="926599"/>
                  <a:pt x="3825502" y="931901"/>
                  <a:pt x="3892379" y="926757"/>
                </a:cubicBezTo>
                <a:cubicBezTo>
                  <a:pt x="3904736" y="922638"/>
                  <a:pt x="3916734" y="917226"/>
                  <a:pt x="3929449" y="914400"/>
                </a:cubicBezTo>
                <a:cubicBezTo>
                  <a:pt x="3998115" y="899140"/>
                  <a:pt x="4070066" y="896000"/>
                  <a:pt x="4139514" y="889687"/>
                </a:cubicBezTo>
                <a:cubicBezTo>
                  <a:pt x="4155990" y="881449"/>
                  <a:pt x="4171693" y="871441"/>
                  <a:pt x="4188941" y="864973"/>
                </a:cubicBezTo>
                <a:cubicBezTo>
                  <a:pt x="4204842" y="859010"/>
                  <a:pt x="4225745" y="863977"/>
                  <a:pt x="4238368" y="852616"/>
                </a:cubicBezTo>
                <a:cubicBezTo>
                  <a:pt x="4275373" y="819312"/>
                  <a:pt x="4315638" y="754697"/>
                  <a:pt x="4337222" y="704335"/>
                </a:cubicBezTo>
                <a:cubicBezTo>
                  <a:pt x="4342353" y="692363"/>
                  <a:pt x="4345460" y="679622"/>
                  <a:pt x="4349579" y="667265"/>
                </a:cubicBezTo>
                <a:cubicBezTo>
                  <a:pt x="4378118" y="438940"/>
                  <a:pt x="4345720" y="645628"/>
                  <a:pt x="4374292" y="531341"/>
                </a:cubicBezTo>
                <a:cubicBezTo>
                  <a:pt x="4379386" y="510966"/>
                  <a:pt x="4379275" y="489222"/>
                  <a:pt x="4386649" y="469557"/>
                </a:cubicBezTo>
                <a:cubicBezTo>
                  <a:pt x="4391863" y="455652"/>
                  <a:pt x="4404721" y="445770"/>
                  <a:pt x="4411362" y="432487"/>
                </a:cubicBezTo>
                <a:cubicBezTo>
                  <a:pt x="4417187" y="420837"/>
                  <a:pt x="4419600" y="407773"/>
                  <a:pt x="4423719" y="395416"/>
                </a:cubicBezTo>
                <a:cubicBezTo>
                  <a:pt x="4419600" y="325395"/>
                  <a:pt x="4418012" y="255178"/>
                  <a:pt x="4411362" y="185352"/>
                </a:cubicBezTo>
                <a:cubicBezTo>
                  <a:pt x="4409752" y="168446"/>
                  <a:pt x="4401798" y="152677"/>
                  <a:pt x="4399006" y="135925"/>
                </a:cubicBezTo>
                <a:cubicBezTo>
                  <a:pt x="4393547" y="103169"/>
                  <a:pt x="4390768" y="70022"/>
                  <a:pt x="4386649" y="37071"/>
                </a:cubicBezTo>
                <a:cubicBezTo>
                  <a:pt x="4374292" y="41190"/>
                  <a:pt x="4358789" y="40217"/>
                  <a:pt x="4349579" y="49427"/>
                </a:cubicBezTo>
                <a:cubicBezTo>
                  <a:pt x="4205415" y="193589"/>
                  <a:pt x="4368113" y="78261"/>
                  <a:pt x="4263081" y="148281"/>
                </a:cubicBezTo>
                <a:cubicBezTo>
                  <a:pt x="4254843" y="160638"/>
                  <a:pt x="4248869" y="174851"/>
                  <a:pt x="4238368" y="185352"/>
                </a:cubicBezTo>
                <a:cubicBezTo>
                  <a:pt x="4211323" y="212397"/>
                  <a:pt x="4159779" y="226624"/>
                  <a:pt x="4127157" y="234779"/>
                </a:cubicBezTo>
                <a:cubicBezTo>
                  <a:pt x="4015042" y="262806"/>
                  <a:pt x="4153593" y="229971"/>
                  <a:pt x="3991233" y="259492"/>
                </a:cubicBezTo>
                <a:cubicBezTo>
                  <a:pt x="3974524" y="262530"/>
                  <a:pt x="3958282" y="267730"/>
                  <a:pt x="3941806" y="271849"/>
                </a:cubicBezTo>
                <a:cubicBezTo>
                  <a:pt x="3886281" y="308864"/>
                  <a:pt x="3915348" y="296811"/>
                  <a:pt x="3830595" y="308919"/>
                </a:cubicBezTo>
                <a:cubicBezTo>
                  <a:pt x="3558866" y="347738"/>
                  <a:pt x="3958246" y="286707"/>
                  <a:pt x="3571103" y="333633"/>
                </a:cubicBezTo>
                <a:cubicBezTo>
                  <a:pt x="3488408" y="343657"/>
                  <a:pt x="3323968" y="370703"/>
                  <a:pt x="3323968" y="370703"/>
                </a:cubicBezTo>
                <a:cubicBezTo>
                  <a:pt x="3276050" y="386676"/>
                  <a:pt x="3243793" y="398481"/>
                  <a:pt x="3188043" y="407773"/>
                </a:cubicBezTo>
                <a:cubicBezTo>
                  <a:pt x="3163330" y="411892"/>
                  <a:pt x="3138401" y="414880"/>
                  <a:pt x="3113903" y="420130"/>
                </a:cubicBezTo>
                <a:cubicBezTo>
                  <a:pt x="3080692" y="427247"/>
                  <a:pt x="3015049" y="444843"/>
                  <a:pt x="3015049" y="444843"/>
                </a:cubicBezTo>
                <a:cubicBezTo>
                  <a:pt x="2998573" y="453081"/>
                  <a:pt x="2983097" y="463732"/>
                  <a:pt x="2965622" y="469557"/>
                </a:cubicBezTo>
                <a:cubicBezTo>
                  <a:pt x="2931657" y="480879"/>
                  <a:pt x="2829206" y="491243"/>
                  <a:pt x="2804984" y="494271"/>
                </a:cubicBezTo>
                <a:cubicBezTo>
                  <a:pt x="2693764" y="490299"/>
                  <a:pt x="2402086" y="482967"/>
                  <a:pt x="2261287" y="469557"/>
                </a:cubicBezTo>
                <a:cubicBezTo>
                  <a:pt x="2240379" y="467566"/>
                  <a:pt x="2220439" y="458875"/>
                  <a:pt x="2199503" y="457200"/>
                </a:cubicBezTo>
                <a:cubicBezTo>
                  <a:pt x="2117284" y="450622"/>
                  <a:pt x="2034746" y="448962"/>
                  <a:pt x="1952368" y="444843"/>
                </a:cubicBezTo>
                <a:cubicBezTo>
                  <a:pt x="1706565" y="414119"/>
                  <a:pt x="2025382" y="451149"/>
                  <a:pt x="1544595" y="420130"/>
                </a:cubicBezTo>
                <a:cubicBezTo>
                  <a:pt x="1519592" y="418517"/>
                  <a:pt x="1495406" y="410041"/>
                  <a:pt x="1470454" y="407773"/>
                </a:cubicBezTo>
                <a:cubicBezTo>
                  <a:pt x="986458" y="363773"/>
                  <a:pt x="1559549" y="431266"/>
                  <a:pt x="1075038" y="370703"/>
                </a:cubicBezTo>
                <a:cubicBezTo>
                  <a:pt x="1042087" y="366584"/>
                  <a:pt x="1008747" y="364859"/>
                  <a:pt x="976184" y="358346"/>
                </a:cubicBezTo>
                <a:cubicBezTo>
                  <a:pt x="933730" y="349855"/>
                  <a:pt x="905680" y="345263"/>
                  <a:pt x="864973" y="333633"/>
                </a:cubicBezTo>
                <a:cubicBezTo>
                  <a:pt x="852449" y="330055"/>
                  <a:pt x="840539" y="324435"/>
                  <a:pt x="827903" y="321276"/>
                </a:cubicBezTo>
                <a:cubicBezTo>
                  <a:pt x="807528" y="316182"/>
                  <a:pt x="786621" y="313475"/>
                  <a:pt x="766119" y="308919"/>
                </a:cubicBezTo>
                <a:cubicBezTo>
                  <a:pt x="679215" y="289607"/>
                  <a:pt x="751855" y="304844"/>
                  <a:pt x="679622" y="284206"/>
                </a:cubicBezTo>
                <a:cubicBezTo>
                  <a:pt x="663293" y="279541"/>
                  <a:pt x="646096" y="277812"/>
                  <a:pt x="630195" y="271849"/>
                </a:cubicBezTo>
                <a:cubicBezTo>
                  <a:pt x="424948" y="194880"/>
                  <a:pt x="711012" y="294127"/>
                  <a:pt x="543697" y="222422"/>
                </a:cubicBezTo>
                <a:cubicBezTo>
                  <a:pt x="528087" y="215732"/>
                  <a:pt x="510599" y="214731"/>
                  <a:pt x="494270" y="210065"/>
                </a:cubicBezTo>
                <a:cubicBezTo>
                  <a:pt x="481746" y="206487"/>
                  <a:pt x="469724" y="201286"/>
                  <a:pt x="457200" y="197708"/>
                </a:cubicBezTo>
                <a:cubicBezTo>
                  <a:pt x="440871" y="193043"/>
                  <a:pt x="424039" y="190232"/>
                  <a:pt x="407773" y="185352"/>
                </a:cubicBezTo>
                <a:cubicBezTo>
                  <a:pt x="382821" y="177867"/>
                  <a:pt x="355308" y="175088"/>
                  <a:pt x="333633" y="160638"/>
                </a:cubicBezTo>
                <a:cubicBezTo>
                  <a:pt x="308919" y="144162"/>
                  <a:pt x="287670" y="120603"/>
                  <a:pt x="259492" y="111211"/>
                </a:cubicBezTo>
                <a:lnTo>
                  <a:pt x="185351" y="86498"/>
                </a:lnTo>
                <a:cubicBezTo>
                  <a:pt x="177113" y="74141"/>
                  <a:pt x="171139" y="59928"/>
                  <a:pt x="160638" y="49427"/>
                </a:cubicBezTo>
                <a:cubicBezTo>
                  <a:pt x="144324" y="33113"/>
                  <a:pt x="109946" y="15707"/>
                  <a:pt x="86497" y="12357"/>
                </a:cubicBezTo>
                <a:lnTo>
                  <a:pt x="0" y="0"/>
                </a:lnTo>
                <a:close/>
              </a:path>
            </a:pathLst>
          </a:custGeom>
          <a:blipFill dpi="0" rotWithShape="1">
            <a:blip r:embed="rId8">
              <a:alphaModFix amt="60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pic>
        <p:nvPicPr>
          <p:cNvPr id="35" name="Picture 2" descr="Diagram of the water cycle showing evaporation, condensation, and precipitation"/>
          <p:cNvPicPr>
            <a:picLocks noGrp="1" noChangeAspect="1" noChangeArrowheads="1"/>
          </p:cNvPicPr>
          <p:nvPr>
            <p:ph sz="half" idx="1"/>
          </p:nvPr>
        </p:nvPicPr>
        <p:blipFill>
          <a:blip r:embed="rId9">
            <a:extLst>
              <a:ext uri="{28A0092B-C50C-407E-A947-70E740481C1C}">
                <a14:useLocalDpi xmlns:a14="http://schemas.microsoft.com/office/drawing/2010/main" val="0"/>
              </a:ext>
            </a:extLst>
          </a:blip>
          <a:srcRect/>
          <a:stretch>
            <a:fillRect/>
          </a:stretch>
        </p:blipFill>
        <p:spPr bwMode="auto">
          <a:xfrm>
            <a:off x="1582274" y="2099244"/>
            <a:ext cx="4137014" cy="211509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540500" y="4252673"/>
            <a:ext cx="2220562" cy="343620"/>
          </a:xfrm>
          <a:prstGeom prst="rect">
            <a:avLst/>
          </a:prstGeom>
          <a:noFill/>
        </p:spPr>
        <p:txBody>
          <a:bodyPr wrap="square" rtlCol="0">
            <a:spAutoFit/>
          </a:bodyPr>
          <a:lstStyle/>
          <a:p>
            <a:r>
              <a:rPr lang="en-GB" sz="1633" dirty="0"/>
              <a:t>Groundwater</a:t>
            </a:r>
            <a:endParaRPr lang="en-US" sz="1633" dirty="0"/>
          </a:p>
        </p:txBody>
      </p:sp>
      <p:sp>
        <p:nvSpPr>
          <p:cNvPr id="42" name="TextBox 41"/>
          <p:cNvSpPr txBox="1"/>
          <p:nvPr/>
        </p:nvSpPr>
        <p:spPr>
          <a:xfrm>
            <a:off x="2084262" y="3672204"/>
            <a:ext cx="2682932" cy="343620"/>
          </a:xfrm>
          <a:prstGeom prst="rect">
            <a:avLst/>
          </a:prstGeom>
          <a:noFill/>
        </p:spPr>
        <p:txBody>
          <a:bodyPr wrap="square" rtlCol="0">
            <a:spAutoFit/>
          </a:bodyPr>
          <a:lstStyle/>
          <a:p>
            <a:r>
              <a:rPr lang="en-GB" sz="1633" dirty="0"/>
              <a:t>Surface water</a:t>
            </a:r>
            <a:endParaRPr lang="en-US" sz="1633" dirty="0"/>
          </a:p>
        </p:txBody>
      </p:sp>
      <p:grpSp>
        <p:nvGrpSpPr>
          <p:cNvPr id="36" name="Group 35"/>
          <p:cNvGrpSpPr/>
          <p:nvPr/>
        </p:nvGrpSpPr>
        <p:grpSpPr>
          <a:xfrm>
            <a:off x="0" y="0"/>
            <a:ext cx="12192000" cy="6858000"/>
            <a:chOff x="0" y="0"/>
            <a:chExt cx="12192000" cy="6858000"/>
          </a:xfrm>
        </p:grpSpPr>
        <p:sp>
          <p:nvSpPr>
            <p:cNvPr id="38" name="Frame 3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3"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241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41" grpId="0"/>
      <p:bldP spid="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8" name="Frame 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820441" y="396703"/>
            <a:ext cx="7917850" cy="584775"/>
          </a:xfrm>
          <a:prstGeom prst="rect">
            <a:avLst/>
          </a:prstGeom>
          <a:noFill/>
        </p:spPr>
        <p:txBody>
          <a:bodyPr wrap="square" rtlCol="0">
            <a:spAutoFit/>
          </a:bodyPr>
          <a:lstStyle/>
          <a:p>
            <a:r>
              <a:rPr lang="en-GB" sz="3200" b="1" dirty="0"/>
              <a:t>Planning and management game</a:t>
            </a:r>
          </a:p>
        </p:txBody>
      </p:sp>
      <p:pic>
        <p:nvPicPr>
          <p:cNvPr id="1028" name="Picture 4" descr="Image result for cartoon river"/>
          <p:cNvPicPr>
            <a:picLocks noChangeAspect="1" noChangeArrowheads="1"/>
          </p:cNvPicPr>
          <p:nvPr/>
        </p:nvPicPr>
        <p:blipFill rotWithShape="1">
          <a:blip r:embed="rId3">
            <a:extLst>
              <a:ext uri="{28A0092B-C50C-407E-A947-70E740481C1C}">
                <a14:useLocalDpi xmlns:a14="http://schemas.microsoft.com/office/drawing/2010/main" val="0"/>
              </a:ext>
            </a:extLst>
          </a:blip>
          <a:srcRect l="7298" r="3899" b="13744"/>
          <a:stretch/>
        </p:blipFill>
        <p:spPr bwMode="auto">
          <a:xfrm>
            <a:off x="3350780" y="828675"/>
            <a:ext cx="5857875" cy="56292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toon city"/>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58317" y="3936063"/>
            <a:ext cx="1692661" cy="16577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Image result for tractor carto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0218" y="1232785"/>
            <a:ext cx="1256146" cy="8905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actory carto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725"/>
          <a:stretch/>
        </p:blipFill>
        <p:spPr bwMode="auto">
          <a:xfrm>
            <a:off x="3057640" y="2553891"/>
            <a:ext cx="1088932" cy="14075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170310" y="3961411"/>
            <a:ext cx="1552575" cy="369332"/>
          </a:xfrm>
          <a:prstGeom prst="rect">
            <a:avLst/>
          </a:prstGeom>
          <a:noFill/>
        </p:spPr>
        <p:txBody>
          <a:bodyPr wrap="square" rtlCol="0">
            <a:spAutoFit/>
          </a:bodyPr>
          <a:lstStyle/>
          <a:p>
            <a:r>
              <a:rPr lang="en-GB" dirty="0"/>
              <a:t>City</a:t>
            </a:r>
          </a:p>
        </p:txBody>
      </p:sp>
      <p:pic>
        <p:nvPicPr>
          <p:cNvPr id="1038" name="Picture 14" descr="Image result for frog carto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520"/>
          <a:stretch/>
        </p:blipFill>
        <p:spPr bwMode="auto">
          <a:xfrm>
            <a:off x="3434792" y="4795905"/>
            <a:ext cx="861694" cy="85133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795723" y="5224435"/>
            <a:ext cx="2715859" cy="369332"/>
          </a:xfrm>
          <a:prstGeom prst="rect">
            <a:avLst/>
          </a:prstGeom>
          <a:noFill/>
        </p:spPr>
        <p:txBody>
          <a:bodyPr wrap="square" rtlCol="0">
            <a:spAutoFit/>
          </a:bodyPr>
          <a:lstStyle/>
          <a:p>
            <a:r>
              <a:rPr lang="en-GB" dirty="0"/>
              <a:t>Nature Reserve</a:t>
            </a:r>
          </a:p>
        </p:txBody>
      </p:sp>
      <p:sp>
        <p:nvSpPr>
          <p:cNvPr id="24" name="TextBox 23"/>
          <p:cNvSpPr txBox="1"/>
          <p:nvPr/>
        </p:nvSpPr>
        <p:spPr>
          <a:xfrm>
            <a:off x="2647951" y="2916859"/>
            <a:ext cx="1811242" cy="369332"/>
          </a:xfrm>
          <a:prstGeom prst="rect">
            <a:avLst/>
          </a:prstGeom>
          <a:noFill/>
        </p:spPr>
        <p:txBody>
          <a:bodyPr wrap="square" rtlCol="0">
            <a:spAutoFit/>
          </a:bodyPr>
          <a:lstStyle/>
          <a:p>
            <a:r>
              <a:rPr lang="en-GB" dirty="0"/>
              <a:t>Factory</a:t>
            </a:r>
          </a:p>
        </p:txBody>
      </p:sp>
      <p:sp>
        <p:nvSpPr>
          <p:cNvPr id="25" name="TextBox 24"/>
          <p:cNvSpPr txBox="1"/>
          <p:nvPr/>
        </p:nvSpPr>
        <p:spPr>
          <a:xfrm>
            <a:off x="9298772" y="1338648"/>
            <a:ext cx="2803111" cy="369332"/>
          </a:xfrm>
          <a:prstGeom prst="rect">
            <a:avLst/>
          </a:prstGeom>
          <a:noFill/>
        </p:spPr>
        <p:txBody>
          <a:bodyPr wrap="square" rtlCol="0">
            <a:spAutoFit/>
          </a:bodyPr>
          <a:lstStyle/>
          <a:p>
            <a:r>
              <a:rPr lang="en-GB" dirty="0"/>
              <a:t>Farming</a:t>
            </a:r>
          </a:p>
        </p:txBody>
      </p:sp>
      <p:cxnSp>
        <p:nvCxnSpPr>
          <p:cNvPr id="18" name="Straight Arrow Connector 17"/>
          <p:cNvCxnSpPr/>
          <p:nvPr/>
        </p:nvCxnSpPr>
        <p:spPr>
          <a:xfrm flipH="1" flipV="1">
            <a:off x="4224188" y="3575897"/>
            <a:ext cx="1043137" cy="2324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889363" y="4989492"/>
            <a:ext cx="1549787" cy="1244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380498" y="5419185"/>
            <a:ext cx="1273147" cy="1187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707226" y="1771482"/>
            <a:ext cx="1402992" cy="177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0050" y="5678196"/>
            <a:ext cx="11391900" cy="786477"/>
          </a:xfrm>
          <a:prstGeom prst="rect">
            <a:avLst/>
          </a:prstGeom>
          <a:solidFill>
            <a:srgbClr val="63C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363809" y="4919378"/>
            <a:ext cx="2205027" cy="369332"/>
          </a:xfrm>
          <a:prstGeom prst="rect">
            <a:avLst/>
          </a:prstGeom>
        </p:spPr>
        <p:txBody>
          <a:bodyPr wrap="none">
            <a:spAutoFit/>
          </a:bodyPr>
          <a:lstStyle/>
          <a:p>
            <a:r>
              <a:rPr lang="en-GB" b="1" dirty="0"/>
              <a:t>Needs 10 water units</a:t>
            </a:r>
          </a:p>
        </p:txBody>
      </p:sp>
      <p:sp>
        <p:nvSpPr>
          <p:cNvPr id="35" name="Rectangle 34"/>
          <p:cNvSpPr/>
          <p:nvPr/>
        </p:nvSpPr>
        <p:spPr>
          <a:xfrm>
            <a:off x="1505287" y="2662042"/>
            <a:ext cx="2205027" cy="369332"/>
          </a:xfrm>
          <a:prstGeom prst="rect">
            <a:avLst/>
          </a:prstGeom>
        </p:spPr>
        <p:txBody>
          <a:bodyPr wrap="none">
            <a:spAutoFit/>
          </a:bodyPr>
          <a:lstStyle/>
          <a:p>
            <a:r>
              <a:rPr lang="en-GB" b="1" dirty="0"/>
              <a:t>Needs water 10 units</a:t>
            </a:r>
          </a:p>
        </p:txBody>
      </p:sp>
      <p:sp>
        <p:nvSpPr>
          <p:cNvPr id="37" name="Rectangle 36"/>
          <p:cNvSpPr/>
          <p:nvPr/>
        </p:nvSpPr>
        <p:spPr>
          <a:xfrm>
            <a:off x="9132874" y="3675677"/>
            <a:ext cx="2205027" cy="369332"/>
          </a:xfrm>
          <a:prstGeom prst="rect">
            <a:avLst/>
          </a:prstGeom>
        </p:spPr>
        <p:txBody>
          <a:bodyPr wrap="none">
            <a:spAutoFit/>
          </a:bodyPr>
          <a:lstStyle/>
          <a:p>
            <a:r>
              <a:rPr lang="en-GB" b="1" dirty="0"/>
              <a:t>Needs 15 water units</a:t>
            </a:r>
          </a:p>
        </p:txBody>
      </p:sp>
      <p:sp>
        <p:nvSpPr>
          <p:cNvPr id="39" name="Rectangle 38"/>
          <p:cNvSpPr/>
          <p:nvPr/>
        </p:nvSpPr>
        <p:spPr>
          <a:xfrm>
            <a:off x="9366364" y="1642140"/>
            <a:ext cx="2205027" cy="369332"/>
          </a:xfrm>
          <a:prstGeom prst="rect">
            <a:avLst/>
          </a:prstGeom>
        </p:spPr>
        <p:txBody>
          <a:bodyPr wrap="none">
            <a:spAutoFit/>
          </a:bodyPr>
          <a:lstStyle/>
          <a:p>
            <a:r>
              <a:rPr lang="en-GB" b="1" dirty="0"/>
              <a:t>Needs 10 water units</a:t>
            </a:r>
          </a:p>
        </p:txBody>
      </p:sp>
    </p:spTree>
    <p:extLst>
      <p:ext uri="{BB962C8B-B14F-4D97-AF65-F5344CB8AC3E}">
        <p14:creationId xmlns:p14="http://schemas.microsoft.com/office/powerpoint/2010/main" val="249073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7" grpId="0"/>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687784" y="1669095"/>
            <a:ext cx="5922566" cy="6112955"/>
          </a:xfrm>
          <a:prstGeom prst="rect">
            <a:avLst/>
          </a:prstGeom>
          <a:noFill/>
        </p:spPr>
        <p:txBody>
          <a:bodyPr wrap="square" rtlCol="0">
            <a:spAutoFit/>
          </a:bodyPr>
          <a:lstStyle/>
          <a:p>
            <a:r>
              <a:rPr lang="en-GB" dirty="0"/>
              <a:t>Desalination:</a:t>
            </a:r>
          </a:p>
          <a:p>
            <a:pPr lvl="1"/>
            <a:r>
              <a:rPr lang="en-GB" dirty="0"/>
              <a:t>$$$$</a:t>
            </a:r>
          </a:p>
          <a:p>
            <a:pPr lvl="1"/>
            <a:r>
              <a:rPr lang="en-GB" dirty="0"/>
              <a:t>+20</a:t>
            </a:r>
          </a:p>
          <a:p>
            <a:pPr marL="457200" lvl="1" indent="0">
              <a:buNone/>
            </a:pPr>
            <a:endParaRPr lang="en-GB" dirty="0"/>
          </a:p>
          <a:p>
            <a:r>
              <a:rPr lang="en-GB" dirty="0"/>
              <a:t>Import water:</a:t>
            </a:r>
          </a:p>
          <a:p>
            <a:pPr lvl="1"/>
            <a:r>
              <a:rPr lang="en-GB" dirty="0"/>
              <a:t>$$</a:t>
            </a:r>
          </a:p>
          <a:p>
            <a:pPr lvl="1"/>
            <a:r>
              <a:rPr lang="en-GB" dirty="0"/>
              <a:t>+10</a:t>
            </a:r>
          </a:p>
          <a:p>
            <a:pPr marL="457200" lvl="1" indent="0">
              <a:buNone/>
            </a:pPr>
            <a:endParaRPr lang="en-GB" dirty="0"/>
          </a:p>
          <a:p>
            <a:r>
              <a:rPr lang="en-GB" dirty="0"/>
              <a:t>Reservoir</a:t>
            </a:r>
          </a:p>
          <a:p>
            <a:pPr lvl="1"/>
            <a:r>
              <a:rPr lang="en-GB" dirty="0"/>
              <a:t>$$$</a:t>
            </a:r>
          </a:p>
          <a:p>
            <a:pPr lvl="1"/>
            <a:r>
              <a:rPr lang="en-GB" dirty="0"/>
              <a:t>+15</a:t>
            </a:r>
          </a:p>
          <a:p>
            <a:pPr lvl="1"/>
            <a:endParaRPr lang="en-GB" dirty="0"/>
          </a:p>
          <a:p>
            <a:pPr marL="0" indent="0">
              <a:buNone/>
            </a:pPr>
            <a:endParaRPr lang="en-GB" dirty="0"/>
          </a:p>
          <a:p>
            <a:endParaRPr lang="en-GB" dirty="0"/>
          </a:p>
        </p:txBody>
      </p:sp>
      <p:grpSp>
        <p:nvGrpSpPr>
          <p:cNvPr id="12" name="Group 11"/>
          <p:cNvGrpSpPr/>
          <p:nvPr/>
        </p:nvGrpSpPr>
        <p:grpSpPr>
          <a:xfrm>
            <a:off x="3014883" y="1739932"/>
            <a:ext cx="2652492" cy="1398173"/>
            <a:chOff x="0" y="3382300"/>
            <a:chExt cx="5679261" cy="222346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88" y="3382300"/>
              <a:ext cx="5551073" cy="1977570"/>
            </a:xfrm>
            <a:prstGeom prst="rect">
              <a:avLst/>
            </a:prstGeom>
          </p:spPr>
        </p:pic>
        <p:sp>
          <p:nvSpPr>
            <p:cNvPr id="5" name="TextBox 4"/>
            <p:cNvSpPr txBox="1"/>
            <p:nvPr/>
          </p:nvSpPr>
          <p:spPr>
            <a:xfrm>
              <a:off x="0" y="5380813"/>
              <a:ext cx="2592288" cy="224952"/>
            </a:xfrm>
            <a:prstGeom prst="rect">
              <a:avLst/>
            </a:prstGeom>
            <a:noFill/>
          </p:spPr>
          <p:txBody>
            <a:bodyPr wrap="square" rtlCol="0">
              <a:spAutoFit/>
            </a:bodyPr>
            <a:lstStyle/>
            <a:p>
              <a:r>
                <a:rPr lang="en-GB" sz="726" dirty="0"/>
                <a:t>"</a:t>
              </a:r>
              <a:r>
                <a:rPr lang="en-GB" sz="726" dirty="0" err="1"/>
                <a:t>Carlesbad</a:t>
              </a:r>
              <a:r>
                <a:rPr lang="en-GB" sz="726" dirty="0"/>
                <a:t> </a:t>
              </a:r>
              <a:r>
                <a:rPr lang="en-GB" sz="726" dirty="0" err="1"/>
                <a:t>Desal</a:t>
              </a:r>
              <a:r>
                <a:rPr lang="en-GB" sz="726" dirty="0"/>
                <a:t>. Plant" (CC BY 2.0) by vanderhe1</a:t>
              </a:r>
              <a:endParaRPr lang="en-US" sz="726" dirty="0"/>
            </a:p>
          </p:txBody>
        </p:sp>
      </p:grpSp>
      <p:sp>
        <p:nvSpPr>
          <p:cNvPr id="9" name="TextBox 8"/>
          <p:cNvSpPr txBox="1"/>
          <p:nvPr/>
        </p:nvSpPr>
        <p:spPr>
          <a:xfrm>
            <a:off x="577567" y="467774"/>
            <a:ext cx="3927758" cy="1077218"/>
          </a:xfrm>
          <a:prstGeom prst="rect">
            <a:avLst/>
          </a:prstGeom>
          <a:noFill/>
        </p:spPr>
        <p:txBody>
          <a:bodyPr wrap="square" rtlCol="0">
            <a:spAutoFit/>
          </a:bodyPr>
          <a:lstStyle/>
          <a:p>
            <a:r>
              <a:rPr lang="en-GB" sz="3200" b="1" dirty="0"/>
              <a:t>Supply Augmentation – Add More Water</a:t>
            </a:r>
          </a:p>
        </p:txBody>
      </p:sp>
      <p:grpSp>
        <p:nvGrpSpPr>
          <p:cNvPr id="15" name="Group 14"/>
          <p:cNvGrpSpPr/>
          <p:nvPr/>
        </p:nvGrpSpPr>
        <p:grpSpPr>
          <a:xfrm>
            <a:off x="0" y="0"/>
            <a:ext cx="12192000" cy="6858000"/>
            <a:chOff x="0" y="0"/>
            <a:chExt cx="12192000" cy="6858000"/>
          </a:xfrm>
        </p:grpSpPr>
        <p:sp>
          <p:nvSpPr>
            <p:cNvPr id="16" name="Frame 1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p:cNvPicPr>
            <a:picLocks noChangeAspect="1"/>
          </p:cNvPicPr>
          <p:nvPr/>
        </p:nvPicPr>
        <p:blipFill>
          <a:blip r:embed="rId4"/>
          <a:stretch>
            <a:fillRect/>
          </a:stretch>
        </p:blipFill>
        <p:spPr>
          <a:xfrm>
            <a:off x="3305174" y="3460338"/>
            <a:ext cx="1781175" cy="1898908"/>
          </a:xfrm>
          <a:prstGeom prst="rect">
            <a:avLst/>
          </a:prstGeom>
        </p:spPr>
      </p:pic>
      <p:sp>
        <p:nvSpPr>
          <p:cNvPr id="20" name="Content Placeholder 2"/>
          <p:cNvSpPr txBox="1">
            <a:spLocks/>
          </p:cNvSpPr>
          <p:nvPr/>
        </p:nvSpPr>
        <p:spPr>
          <a:xfrm>
            <a:off x="6280025" y="1669094"/>
            <a:ext cx="5045200" cy="611295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Increase City Efficiency:</a:t>
            </a:r>
          </a:p>
          <a:p>
            <a:pPr lvl="1"/>
            <a:r>
              <a:rPr lang="en-GB" dirty="0"/>
              <a:t>$$$</a:t>
            </a:r>
          </a:p>
          <a:p>
            <a:pPr lvl="1"/>
            <a:r>
              <a:rPr lang="en-GB" dirty="0"/>
              <a:t>+10 in city</a:t>
            </a:r>
          </a:p>
          <a:p>
            <a:pPr marL="457200" lvl="1" indent="0">
              <a:buFont typeface="Arial" panose="020B0604020202020204" pitchFamily="34" charset="0"/>
              <a:buNone/>
            </a:pPr>
            <a:endParaRPr lang="en-GB" dirty="0"/>
          </a:p>
          <a:p>
            <a:r>
              <a:rPr lang="en-GB" dirty="0"/>
              <a:t>Increase agricultural efficiency:</a:t>
            </a:r>
          </a:p>
          <a:p>
            <a:pPr lvl="1"/>
            <a:r>
              <a:rPr lang="en-GB" dirty="0"/>
              <a:t>$$</a:t>
            </a:r>
          </a:p>
          <a:p>
            <a:pPr lvl="1"/>
            <a:r>
              <a:rPr lang="en-GB" dirty="0"/>
              <a:t>+10 in farm</a:t>
            </a:r>
          </a:p>
          <a:p>
            <a:pPr marL="457200" lvl="1" indent="0">
              <a:buFont typeface="Arial" panose="020B0604020202020204" pitchFamily="34" charset="0"/>
              <a:buNone/>
            </a:pPr>
            <a:endParaRPr lang="en-GB" dirty="0"/>
          </a:p>
          <a:p>
            <a:r>
              <a:rPr lang="en-GB" dirty="0"/>
              <a:t>Increase industry efficiency</a:t>
            </a:r>
          </a:p>
          <a:p>
            <a:pPr lvl="1"/>
            <a:r>
              <a:rPr lang="en-GB" dirty="0"/>
              <a:t>$$$$</a:t>
            </a:r>
          </a:p>
          <a:p>
            <a:pPr lvl="1"/>
            <a:r>
              <a:rPr lang="en-GB" dirty="0"/>
              <a:t>+10 in farm</a:t>
            </a:r>
          </a:p>
          <a:p>
            <a:pPr lvl="1"/>
            <a:endParaRPr lang="en-GB" dirty="0"/>
          </a:p>
          <a:p>
            <a:pPr marL="0" indent="0">
              <a:buFont typeface="Arial" panose="020B0604020202020204" pitchFamily="34" charset="0"/>
              <a:buNone/>
            </a:pPr>
            <a:endParaRPr lang="en-GB" dirty="0"/>
          </a:p>
          <a:p>
            <a:endParaRPr lang="en-GB" dirty="0"/>
          </a:p>
        </p:txBody>
      </p:sp>
      <p:sp>
        <p:nvSpPr>
          <p:cNvPr id="21" name="TextBox 20"/>
          <p:cNvSpPr txBox="1"/>
          <p:nvPr/>
        </p:nvSpPr>
        <p:spPr>
          <a:xfrm>
            <a:off x="6096000" y="529825"/>
            <a:ext cx="4362448" cy="1077218"/>
          </a:xfrm>
          <a:prstGeom prst="rect">
            <a:avLst/>
          </a:prstGeom>
          <a:noFill/>
        </p:spPr>
        <p:txBody>
          <a:bodyPr wrap="square" rtlCol="0">
            <a:spAutoFit/>
          </a:bodyPr>
          <a:lstStyle/>
          <a:p>
            <a:r>
              <a:rPr lang="en-GB" sz="3200" b="1" dirty="0"/>
              <a:t>Demand Management</a:t>
            </a:r>
          </a:p>
          <a:p>
            <a:r>
              <a:rPr lang="en-GB" sz="3200" b="1" dirty="0"/>
              <a:t>– Reduce Use</a:t>
            </a:r>
          </a:p>
        </p:txBody>
      </p:sp>
      <p:grpSp>
        <p:nvGrpSpPr>
          <p:cNvPr id="22" name="Group 21"/>
          <p:cNvGrpSpPr/>
          <p:nvPr/>
        </p:nvGrpSpPr>
        <p:grpSpPr>
          <a:xfrm>
            <a:off x="10122601" y="1211043"/>
            <a:ext cx="1441767" cy="1923671"/>
            <a:chOff x="307071" y="2966760"/>
            <a:chExt cx="2673456" cy="3789561"/>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071" y="2966760"/>
              <a:ext cx="2673456" cy="3564608"/>
            </a:xfrm>
            <a:prstGeom prst="rect">
              <a:avLst/>
            </a:prstGeom>
          </p:spPr>
        </p:pic>
        <p:sp>
          <p:nvSpPr>
            <p:cNvPr id="24" name="TextBox 23"/>
            <p:cNvSpPr txBox="1"/>
            <p:nvPr/>
          </p:nvSpPr>
          <p:spPr>
            <a:xfrm>
              <a:off x="337668" y="6531368"/>
              <a:ext cx="2088232" cy="224953"/>
            </a:xfrm>
            <a:prstGeom prst="rect">
              <a:avLst/>
            </a:prstGeom>
            <a:noFill/>
          </p:spPr>
          <p:txBody>
            <a:bodyPr wrap="square" rtlCol="0">
              <a:spAutoFit/>
            </a:bodyPr>
            <a:lstStyle/>
            <a:p>
              <a:r>
                <a:rPr lang="en-GB" sz="726"/>
                <a:t>"Shower" (CC BY 2.0) by andrewmalone</a:t>
              </a:r>
              <a:endParaRPr lang="en-US" sz="726" dirty="0"/>
            </a:p>
          </p:txBody>
        </p:sp>
      </p:grpSp>
      <p:grpSp>
        <p:nvGrpSpPr>
          <p:cNvPr id="25" name="Group 24"/>
          <p:cNvGrpSpPr/>
          <p:nvPr/>
        </p:nvGrpSpPr>
        <p:grpSpPr>
          <a:xfrm>
            <a:off x="9483859" y="4002077"/>
            <a:ext cx="1648843" cy="968131"/>
            <a:chOff x="6598171" y="4749064"/>
            <a:chExt cx="3791609" cy="2629076"/>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8171" y="4749064"/>
              <a:ext cx="3629586" cy="2415943"/>
            </a:xfrm>
            <a:prstGeom prst="rect">
              <a:avLst/>
            </a:prstGeom>
          </p:spPr>
        </p:pic>
        <p:sp>
          <p:nvSpPr>
            <p:cNvPr id="27" name="TextBox 26"/>
            <p:cNvSpPr txBox="1"/>
            <p:nvPr/>
          </p:nvSpPr>
          <p:spPr>
            <a:xfrm>
              <a:off x="8301548" y="7165007"/>
              <a:ext cx="2088232" cy="213133"/>
            </a:xfrm>
            <a:prstGeom prst="rect">
              <a:avLst/>
            </a:prstGeom>
            <a:noFill/>
          </p:spPr>
          <p:txBody>
            <a:bodyPr wrap="square" rtlCol="0">
              <a:spAutoFit/>
            </a:bodyPr>
            <a:lstStyle/>
            <a:p>
              <a:r>
                <a:rPr lang="en-US" sz="726"/>
                <a:t>"sprinkler" (CC BY-NC 2.0) by </a:t>
              </a:r>
              <a:r>
                <a:rPr lang="en-US" sz="726" dirty="0" err="1"/>
                <a:t>cdn</a:t>
              </a:r>
              <a:r>
                <a:rPr lang="en-US" sz="726" dirty="0"/>
                <a:t>-pix</a:t>
              </a:r>
            </a:p>
          </p:txBody>
        </p:sp>
      </p:grpSp>
    </p:spTree>
    <p:extLst>
      <p:ext uri="{BB962C8B-B14F-4D97-AF65-F5344CB8AC3E}">
        <p14:creationId xmlns:p14="http://schemas.microsoft.com/office/powerpoint/2010/main" val="4208920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B600A"/>
        </a:solidFill>
        <a:effectLst/>
      </p:bgPr>
    </p:bg>
    <p:spTree>
      <p:nvGrpSpPr>
        <p:cNvPr id="1" name=""/>
        <p:cNvGrpSpPr/>
        <p:nvPr/>
      </p:nvGrpSpPr>
      <p:grpSpPr>
        <a:xfrm>
          <a:off x="0" y="0"/>
          <a:ext cx="0" cy="0"/>
          <a:chOff x="0" y="0"/>
          <a:chExt cx="0" cy="0"/>
        </a:xfrm>
      </p:grpSpPr>
      <p:sp>
        <p:nvSpPr>
          <p:cNvPr id="5" name="TextBox 4"/>
          <p:cNvSpPr txBox="1"/>
          <p:nvPr/>
        </p:nvSpPr>
        <p:spPr>
          <a:xfrm>
            <a:off x="8944741" y="1303064"/>
            <a:ext cx="499627" cy="499627"/>
          </a:xfrm>
          <a:prstGeom prst="rect">
            <a:avLst/>
          </a:prstGeom>
        </p:spPr>
        <p:txBody>
          <a:bodyPr wrap="none" lIns="0" tIns="0" rIns="0" bIns="0"/>
          <a:lstStyle/>
          <a:p>
            <a:pPr defTabSz="355660">
              <a:defRPr/>
            </a:pPr>
            <a:endParaRPr lang="en-US" sz="1094" dirty="0">
              <a:solidFill>
                <a:prstClr val="white"/>
              </a:solidFill>
            </a:endParaRPr>
          </a:p>
        </p:txBody>
      </p:sp>
      <p:sp>
        <p:nvSpPr>
          <p:cNvPr id="2" name="TextBox 1"/>
          <p:cNvSpPr txBox="1"/>
          <p:nvPr/>
        </p:nvSpPr>
        <p:spPr>
          <a:xfrm>
            <a:off x="3507872" y="2064744"/>
            <a:ext cx="499627" cy="501067"/>
          </a:xfrm>
          <a:prstGeom prst="rect">
            <a:avLst/>
          </a:prstGeom>
        </p:spPr>
        <p:txBody>
          <a:bodyPr wrap="none" lIns="0" tIns="0" rIns="0" bIns="0"/>
          <a:lstStyle/>
          <a:p>
            <a:pPr defTabSz="355660">
              <a:defRPr/>
            </a:pPr>
            <a:endParaRPr lang="en-US" sz="1094" dirty="0">
              <a:solidFill>
                <a:prstClr val="white"/>
              </a:solidFill>
            </a:endParaRPr>
          </a:p>
        </p:txBody>
      </p:sp>
      <p:sp>
        <p:nvSpPr>
          <p:cNvPr id="10" name="Title 1"/>
          <p:cNvSpPr txBox="1">
            <a:spLocks/>
          </p:cNvSpPr>
          <p:nvPr/>
        </p:nvSpPr>
        <p:spPr>
          <a:xfrm>
            <a:off x="6309818" y="2513976"/>
            <a:ext cx="4299389" cy="2090661"/>
          </a:xfrm>
          <a:prstGeom prst="rect">
            <a:avLst/>
          </a:prstGeom>
        </p:spPr>
        <p:txBody>
          <a:bodyPr lIns="0" tIns="0" rIns="0" bIns="0">
            <a:normAutofit fontScale="97500"/>
          </a:bodyPr>
          <a:lstStyle>
            <a:lvl1pPr algn="l" defTabSz="650276" rtl="0" eaLnBrk="1" latinLnBrk="0" hangingPunct="1">
              <a:lnSpc>
                <a:spcPts val="5000"/>
              </a:lnSpc>
              <a:spcBef>
                <a:spcPts val="0"/>
              </a:spcBef>
              <a:buNone/>
              <a:defRPr sz="6000" b="1" kern="1200">
                <a:solidFill>
                  <a:schemeClr val="bg1"/>
                </a:solidFill>
                <a:latin typeface="+mj-lt"/>
                <a:ea typeface="+mj-ea"/>
                <a:cs typeface="+mj-cs"/>
              </a:defRPr>
            </a:lvl1pPr>
          </a:lstStyle>
          <a:p>
            <a:pPr algn="r">
              <a:lnSpc>
                <a:spcPct val="100000"/>
              </a:lnSpc>
              <a:defRPr/>
            </a:pPr>
            <a:endParaRPr lang="en-GB" sz="2626" dirty="0">
              <a:solidFill>
                <a:prstClr val="white"/>
              </a:solidFill>
              <a:latin typeface="Arial" charset="0"/>
              <a:ea typeface="Arial" charset="0"/>
              <a:cs typeface="Arial" charset="0"/>
            </a:endParaRPr>
          </a:p>
        </p:txBody>
      </p:sp>
      <p:pic>
        <p:nvPicPr>
          <p:cNvPr id="1844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1300" y="158385"/>
            <a:ext cx="2611886" cy="114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7470" y="5705563"/>
            <a:ext cx="4633434" cy="94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429"/>
            <a:ext cx="47255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115051" y="2064743"/>
            <a:ext cx="5548120" cy="2897781"/>
          </a:xfrm>
          <a:prstGeom prst="rect">
            <a:avLst/>
          </a:prstGeom>
        </p:spPr>
        <p:txBody>
          <a:bodyPr wrap="none" lIns="0" tIns="0" rIns="0" bIns="0"/>
          <a:lstStyle/>
          <a:p>
            <a:pPr algn="r" defTabSz="355660">
              <a:defRPr/>
            </a:pPr>
            <a:r>
              <a:rPr lang="en-GB" sz="4000" b="1" dirty="0">
                <a:solidFill>
                  <a:prstClr val="white"/>
                </a:solidFill>
              </a:rPr>
              <a:t>Questions?</a:t>
            </a:r>
          </a:p>
          <a:p>
            <a:pPr algn="r" defTabSz="355660">
              <a:defRPr/>
            </a:pPr>
            <a:endParaRPr lang="en-GB" sz="4000" b="1" dirty="0">
              <a:solidFill>
                <a:prstClr val="white"/>
              </a:solidFill>
            </a:endParaRPr>
          </a:p>
          <a:p>
            <a:pPr algn="r" defTabSz="355660">
              <a:defRPr/>
            </a:pPr>
            <a:r>
              <a:rPr lang="en-GB" sz="4000" b="1" dirty="0">
                <a:solidFill>
                  <a:prstClr val="white"/>
                </a:solidFill>
              </a:rPr>
              <a:t>Comments?</a:t>
            </a:r>
          </a:p>
          <a:p>
            <a:pPr algn="r" defTabSz="355660">
              <a:defRPr/>
            </a:pPr>
            <a:endParaRPr lang="en-GB" sz="2800" dirty="0">
              <a:solidFill>
                <a:prstClr val="white"/>
              </a:solidFill>
            </a:endParaRPr>
          </a:p>
          <a:p>
            <a:pPr defTabSz="355660">
              <a:defRPr/>
            </a:pPr>
            <a:endParaRPr lang="en-GB" sz="3200" dirty="0">
              <a:solidFill>
                <a:prstClr val="white"/>
              </a:solidFill>
            </a:endParaRPr>
          </a:p>
        </p:txBody>
      </p:sp>
    </p:spTree>
    <p:extLst>
      <p:ext uri="{BB962C8B-B14F-4D97-AF65-F5344CB8AC3E}">
        <p14:creationId xmlns:p14="http://schemas.microsoft.com/office/powerpoint/2010/main" val="2795826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agram of the water cycle showing evaporation, condensation, and precipi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9226" y="1796234"/>
            <a:ext cx="7153673" cy="3657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4104026" y="458341"/>
            <a:ext cx="3983949" cy="594778"/>
          </a:xfrm>
          <a:prstGeom prst="rect">
            <a:avLst/>
          </a:prstGeom>
          <a:noFill/>
        </p:spPr>
        <p:txBody>
          <a:bodyPr wrap="square" rtlCol="0">
            <a:spAutoFit/>
          </a:bodyPr>
          <a:lstStyle/>
          <a:p>
            <a:pPr algn="ctr"/>
            <a:r>
              <a:rPr lang="en-GB" sz="3200" b="1" dirty="0"/>
              <a:t>Simple  Water Cycle</a:t>
            </a:r>
            <a:endParaRPr lang="en-US" sz="3200" b="1" dirty="0"/>
          </a:p>
        </p:txBody>
      </p:sp>
      <p:sp>
        <p:nvSpPr>
          <p:cNvPr id="4" name="TextBox 3"/>
          <p:cNvSpPr txBox="1"/>
          <p:nvPr/>
        </p:nvSpPr>
        <p:spPr>
          <a:xfrm>
            <a:off x="1524255" y="1469681"/>
            <a:ext cx="3461464" cy="343620"/>
          </a:xfrm>
          <a:prstGeom prst="rect">
            <a:avLst/>
          </a:prstGeom>
          <a:noFill/>
        </p:spPr>
        <p:txBody>
          <a:bodyPr wrap="square" rtlCol="0">
            <a:spAutoFit/>
          </a:bodyPr>
          <a:lstStyle/>
          <a:p>
            <a:r>
              <a:rPr lang="en-GB" sz="1633" dirty="0" err="1"/>
              <a:t>Evapo</a:t>
            </a:r>
            <a:r>
              <a:rPr lang="en-GB" sz="1633" dirty="0"/>
              <a:t>-transpiration</a:t>
            </a:r>
            <a:endParaRPr lang="en-US" sz="1633" dirty="0"/>
          </a:p>
        </p:txBody>
      </p:sp>
      <p:sp>
        <p:nvSpPr>
          <p:cNvPr id="7" name="TextBox 6"/>
          <p:cNvSpPr txBox="1"/>
          <p:nvPr/>
        </p:nvSpPr>
        <p:spPr>
          <a:xfrm>
            <a:off x="7728766" y="1544999"/>
            <a:ext cx="3461464" cy="343620"/>
          </a:xfrm>
          <a:prstGeom prst="rect">
            <a:avLst/>
          </a:prstGeom>
          <a:noFill/>
        </p:spPr>
        <p:txBody>
          <a:bodyPr wrap="square" rtlCol="0">
            <a:spAutoFit/>
          </a:bodyPr>
          <a:lstStyle/>
          <a:p>
            <a:r>
              <a:rPr lang="en-GB" sz="1633" dirty="0"/>
              <a:t>Precipitation</a:t>
            </a:r>
            <a:endParaRPr lang="en-US" sz="1633" dirty="0"/>
          </a:p>
        </p:txBody>
      </p:sp>
      <p:sp>
        <p:nvSpPr>
          <p:cNvPr id="8" name="TextBox 7"/>
          <p:cNvSpPr txBox="1"/>
          <p:nvPr/>
        </p:nvSpPr>
        <p:spPr>
          <a:xfrm>
            <a:off x="5638825" y="5910804"/>
            <a:ext cx="1448402" cy="343620"/>
          </a:xfrm>
          <a:prstGeom prst="rect">
            <a:avLst/>
          </a:prstGeom>
          <a:noFill/>
        </p:spPr>
        <p:txBody>
          <a:bodyPr wrap="square" rtlCol="0">
            <a:spAutoFit/>
          </a:bodyPr>
          <a:lstStyle/>
          <a:p>
            <a:r>
              <a:rPr lang="en-GB" sz="1633" dirty="0"/>
              <a:t>Runoff</a:t>
            </a:r>
            <a:endParaRPr lang="en-US" sz="1633" dirty="0"/>
          </a:p>
        </p:txBody>
      </p:sp>
      <p:sp>
        <p:nvSpPr>
          <p:cNvPr id="6" name="TextBox 5"/>
          <p:cNvSpPr txBox="1"/>
          <p:nvPr/>
        </p:nvSpPr>
        <p:spPr>
          <a:xfrm>
            <a:off x="8708425" y="6413276"/>
            <a:ext cx="1828698" cy="287771"/>
          </a:xfrm>
          <a:prstGeom prst="rect">
            <a:avLst/>
          </a:prstGeom>
          <a:noFill/>
        </p:spPr>
        <p:txBody>
          <a:bodyPr wrap="square" rtlCol="0">
            <a:spAutoFit/>
          </a:bodyPr>
          <a:lstStyle/>
          <a:p>
            <a:r>
              <a:rPr lang="en-US" sz="1270" dirty="0"/>
              <a:t>Public Domain - NASA</a:t>
            </a:r>
          </a:p>
        </p:txBody>
      </p:sp>
      <p:grpSp>
        <p:nvGrpSpPr>
          <p:cNvPr id="9" name="Group 8"/>
          <p:cNvGrpSpPr/>
          <p:nvPr/>
        </p:nvGrpSpPr>
        <p:grpSpPr>
          <a:xfrm>
            <a:off x="0" y="0"/>
            <a:ext cx="12192000" cy="6858000"/>
            <a:chOff x="0" y="0"/>
            <a:chExt cx="12192000" cy="6858000"/>
          </a:xfrm>
        </p:grpSpPr>
        <p:sp>
          <p:nvSpPr>
            <p:cNvPr id="10" name="Frame 9"/>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7403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Watercyclesummar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6998" y="1135563"/>
            <a:ext cx="7338003" cy="50127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42894" y="6563911"/>
            <a:ext cx="2677736" cy="204030"/>
          </a:xfrm>
          <a:prstGeom prst="rect">
            <a:avLst/>
          </a:prstGeom>
          <a:noFill/>
        </p:spPr>
        <p:txBody>
          <a:bodyPr wrap="square" rtlCol="0">
            <a:spAutoFit/>
          </a:bodyPr>
          <a:lstStyle/>
          <a:p>
            <a:r>
              <a:rPr lang="en-GB" sz="726" dirty="0"/>
              <a:t>Public Domain - John Evans and Howard </a:t>
            </a:r>
            <a:r>
              <a:rPr lang="en-GB" sz="726" dirty="0" err="1"/>
              <a:t>Periman</a:t>
            </a:r>
            <a:r>
              <a:rPr lang="en-GB" sz="726" dirty="0"/>
              <a:t>, USGS </a:t>
            </a:r>
            <a:endParaRPr lang="en-US" sz="726" dirty="0"/>
          </a:p>
        </p:txBody>
      </p:sp>
      <p:sp>
        <p:nvSpPr>
          <p:cNvPr id="4" name="TextBox 3"/>
          <p:cNvSpPr txBox="1"/>
          <p:nvPr/>
        </p:nvSpPr>
        <p:spPr>
          <a:xfrm flipH="1">
            <a:off x="2667192" y="540785"/>
            <a:ext cx="6857617" cy="594778"/>
          </a:xfrm>
          <a:prstGeom prst="rect">
            <a:avLst/>
          </a:prstGeom>
          <a:noFill/>
        </p:spPr>
        <p:txBody>
          <a:bodyPr wrap="square" rtlCol="0">
            <a:spAutoFit/>
          </a:bodyPr>
          <a:lstStyle/>
          <a:p>
            <a:pPr algn="ctr"/>
            <a:r>
              <a:rPr lang="en-GB" sz="3200" b="1" dirty="0"/>
              <a:t>More Complex Water Cycle</a:t>
            </a:r>
            <a:endParaRPr lang="en-US" sz="3200" b="1" dirty="0"/>
          </a:p>
        </p:txBody>
      </p:sp>
      <p:grpSp>
        <p:nvGrpSpPr>
          <p:cNvPr id="5" name="Group 4"/>
          <p:cNvGrpSpPr/>
          <p:nvPr/>
        </p:nvGrpSpPr>
        <p:grpSpPr>
          <a:xfrm>
            <a:off x="0" y="0"/>
            <a:ext cx="12192000" cy="6858000"/>
            <a:chOff x="0" y="0"/>
            <a:chExt cx="12192000" cy="6858000"/>
          </a:xfrm>
        </p:grpSpPr>
        <p:sp>
          <p:nvSpPr>
            <p:cNvPr id="6" name="Frame 5"/>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5856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8/Infinite.svg/200px-Infinit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453" y="3112285"/>
            <a:ext cx="1378184" cy="703119"/>
          </a:xfrm>
          <a:prstGeom prst="rect">
            <a:avLst/>
          </a:prstGeom>
          <a:noFill/>
          <a:extLst>
            <a:ext uri="{909E8E84-426E-40DD-AFC4-6F175D3DCCD1}">
              <a14:hiddenFill xmlns:a14="http://schemas.microsoft.com/office/drawing/2010/main">
                <a:solidFill>
                  <a:srgbClr val="FFFFFF"/>
                </a:solidFill>
              </a14:hiddenFill>
            </a:ext>
          </a:extLst>
        </p:spPr>
      </p:pic>
      <p:sp>
        <p:nvSpPr>
          <p:cNvPr id="40" name="Freeform 39"/>
          <p:cNvSpPr/>
          <p:nvPr/>
        </p:nvSpPr>
        <p:spPr>
          <a:xfrm>
            <a:off x="1576141" y="3720881"/>
            <a:ext cx="4012275" cy="1064710"/>
          </a:xfrm>
          <a:custGeom>
            <a:avLst/>
            <a:gdLst>
              <a:gd name="connsiteX0" fmla="*/ 0 w 4423719"/>
              <a:gd name="connsiteY0" fmla="*/ 0 h 1173892"/>
              <a:gd name="connsiteX1" fmla="*/ 0 w 4423719"/>
              <a:gd name="connsiteY1" fmla="*/ 0 h 1173892"/>
              <a:gd name="connsiteX2" fmla="*/ 37070 w 4423719"/>
              <a:gd name="connsiteY2" fmla="*/ 98854 h 1173892"/>
              <a:gd name="connsiteX3" fmla="*/ 24714 w 4423719"/>
              <a:gd name="connsiteY3" fmla="*/ 234779 h 1173892"/>
              <a:gd name="connsiteX4" fmla="*/ 37070 w 4423719"/>
              <a:gd name="connsiteY4" fmla="*/ 457200 h 1173892"/>
              <a:gd name="connsiteX5" fmla="*/ 49427 w 4423719"/>
              <a:gd name="connsiteY5" fmla="*/ 518984 h 1173892"/>
              <a:gd name="connsiteX6" fmla="*/ 98854 w 4423719"/>
              <a:gd name="connsiteY6" fmla="*/ 593125 h 1173892"/>
              <a:gd name="connsiteX7" fmla="*/ 148281 w 4423719"/>
              <a:gd name="connsiteY7" fmla="*/ 667265 h 1173892"/>
              <a:gd name="connsiteX8" fmla="*/ 160638 w 4423719"/>
              <a:gd name="connsiteY8" fmla="*/ 704335 h 1173892"/>
              <a:gd name="connsiteX9" fmla="*/ 185351 w 4423719"/>
              <a:gd name="connsiteY9" fmla="*/ 741406 h 1173892"/>
              <a:gd name="connsiteX10" fmla="*/ 222422 w 4423719"/>
              <a:gd name="connsiteY10" fmla="*/ 902043 h 1173892"/>
              <a:gd name="connsiteX11" fmla="*/ 296562 w 4423719"/>
              <a:gd name="connsiteY11" fmla="*/ 963827 h 1173892"/>
              <a:gd name="connsiteX12" fmla="*/ 308919 w 4423719"/>
              <a:gd name="connsiteY12" fmla="*/ 1000898 h 1173892"/>
              <a:gd name="connsiteX13" fmla="*/ 345989 w 4423719"/>
              <a:gd name="connsiteY13" fmla="*/ 1037968 h 1173892"/>
              <a:gd name="connsiteX14" fmla="*/ 383060 w 4423719"/>
              <a:gd name="connsiteY14" fmla="*/ 1050325 h 1173892"/>
              <a:gd name="connsiteX15" fmla="*/ 605481 w 4423719"/>
              <a:gd name="connsiteY15" fmla="*/ 1062681 h 1173892"/>
              <a:gd name="connsiteX16" fmla="*/ 679622 w 4423719"/>
              <a:gd name="connsiteY16" fmla="*/ 1075038 h 1173892"/>
              <a:gd name="connsiteX17" fmla="*/ 852616 w 4423719"/>
              <a:gd name="connsiteY17" fmla="*/ 1112108 h 1173892"/>
              <a:gd name="connsiteX18" fmla="*/ 1272746 w 4423719"/>
              <a:gd name="connsiteY18" fmla="*/ 1124465 h 1173892"/>
              <a:gd name="connsiteX19" fmla="*/ 1433384 w 4423719"/>
              <a:gd name="connsiteY19" fmla="*/ 1136822 h 1173892"/>
              <a:gd name="connsiteX20" fmla="*/ 1482811 w 4423719"/>
              <a:gd name="connsiteY20" fmla="*/ 1161535 h 1173892"/>
              <a:gd name="connsiteX21" fmla="*/ 1519881 w 4423719"/>
              <a:gd name="connsiteY21" fmla="*/ 1173892 h 1173892"/>
              <a:gd name="connsiteX22" fmla="*/ 1927654 w 4423719"/>
              <a:gd name="connsiteY22" fmla="*/ 1161535 h 1173892"/>
              <a:gd name="connsiteX23" fmla="*/ 2656703 w 4423719"/>
              <a:gd name="connsiteY23" fmla="*/ 1136822 h 1173892"/>
              <a:gd name="connsiteX24" fmla="*/ 2730843 w 4423719"/>
              <a:gd name="connsiteY24" fmla="*/ 1124465 h 1173892"/>
              <a:gd name="connsiteX25" fmla="*/ 2767914 w 4423719"/>
              <a:gd name="connsiteY25" fmla="*/ 1112108 h 1173892"/>
              <a:gd name="connsiteX26" fmla="*/ 2977979 w 4423719"/>
              <a:gd name="connsiteY26" fmla="*/ 1124465 h 1173892"/>
              <a:gd name="connsiteX27" fmla="*/ 3015049 w 4423719"/>
              <a:gd name="connsiteY27" fmla="*/ 1136822 h 1173892"/>
              <a:gd name="connsiteX28" fmla="*/ 3225114 w 4423719"/>
              <a:gd name="connsiteY28" fmla="*/ 1124465 h 1173892"/>
              <a:gd name="connsiteX29" fmla="*/ 3447535 w 4423719"/>
              <a:gd name="connsiteY29" fmla="*/ 1075038 h 1173892"/>
              <a:gd name="connsiteX30" fmla="*/ 3534033 w 4423719"/>
              <a:gd name="connsiteY30" fmla="*/ 1037968 h 1173892"/>
              <a:gd name="connsiteX31" fmla="*/ 3571103 w 4423719"/>
              <a:gd name="connsiteY31" fmla="*/ 1025611 h 1173892"/>
              <a:gd name="connsiteX32" fmla="*/ 3620530 w 4423719"/>
              <a:gd name="connsiteY32" fmla="*/ 1000898 h 1173892"/>
              <a:gd name="connsiteX33" fmla="*/ 3657600 w 4423719"/>
              <a:gd name="connsiteY33" fmla="*/ 963827 h 1173892"/>
              <a:gd name="connsiteX34" fmla="*/ 3892379 w 4423719"/>
              <a:gd name="connsiteY34" fmla="*/ 926757 h 1173892"/>
              <a:gd name="connsiteX35" fmla="*/ 3929449 w 4423719"/>
              <a:gd name="connsiteY35" fmla="*/ 914400 h 1173892"/>
              <a:gd name="connsiteX36" fmla="*/ 4139514 w 4423719"/>
              <a:gd name="connsiteY36" fmla="*/ 889687 h 1173892"/>
              <a:gd name="connsiteX37" fmla="*/ 4188941 w 4423719"/>
              <a:gd name="connsiteY37" fmla="*/ 864973 h 1173892"/>
              <a:gd name="connsiteX38" fmla="*/ 4238368 w 4423719"/>
              <a:gd name="connsiteY38" fmla="*/ 852616 h 1173892"/>
              <a:gd name="connsiteX39" fmla="*/ 4337222 w 4423719"/>
              <a:gd name="connsiteY39" fmla="*/ 704335 h 1173892"/>
              <a:gd name="connsiteX40" fmla="*/ 4349579 w 4423719"/>
              <a:gd name="connsiteY40" fmla="*/ 667265 h 1173892"/>
              <a:gd name="connsiteX41" fmla="*/ 4374292 w 4423719"/>
              <a:gd name="connsiteY41" fmla="*/ 531341 h 1173892"/>
              <a:gd name="connsiteX42" fmla="*/ 4386649 w 4423719"/>
              <a:gd name="connsiteY42" fmla="*/ 469557 h 1173892"/>
              <a:gd name="connsiteX43" fmla="*/ 4411362 w 4423719"/>
              <a:gd name="connsiteY43" fmla="*/ 432487 h 1173892"/>
              <a:gd name="connsiteX44" fmla="*/ 4423719 w 4423719"/>
              <a:gd name="connsiteY44" fmla="*/ 395416 h 1173892"/>
              <a:gd name="connsiteX45" fmla="*/ 4411362 w 4423719"/>
              <a:gd name="connsiteY45" fmla="*/ 185352 h 1173892"/>
              <a:gd name="connsiteX46" fmla="*/ 4399006 w 4423719"/>
              <a:gd name="connsiteY46" fmla="*/ 135925 h 1173892"/>
              <a:gd name="connsiteX47" fmla="*/ 4386649 w 4423719"/>
              <a:gd name="connsiteY47" fmla="*/ 37071 h 1173892"/>
              <a:gd name="connsiteX48" fmla="*/ 4349579 w 4423719"/>
              <a:gd name="connsiteY48" fmla="*/ 49427 h 1173892"/>
              <a:gd name="connsiteX49" fmla="*/ 4263081 w 4423719"/>
              <a:gd name="connsiteY49" fmla="*/ 148281 h 1173892"/>
              <a:gd name="connsiteX50" fmla="*/ 4238368 w 4423719"/>
              <a:gd name="connsiteY50" fmla="*/ 185352 h 1173892"/>
              <a:gd name="connsiteX51" fmla="*/ 4127157 w 4423719"/>
              <a:gd name="connsiteY51" fmla="*/ 234779 h 1173892"/>
              <a:gd name="connsiteX52" fmla="*/ 3991233 w 4423719"/>
              <a:gd name="connsiteY52" fmla="*/ 259492 h 1173892"/>
              <a:gd name="connsiteX53" fmla="*/ 3941806 w 4423719"/>
              <a:gd name="connsiteY53" fmla="*/ 271849 h 1173892"/>
              <a:gd name="connsiteX54" fmla="*/ 3830595 w 4423719"/>
              <a:gd name="connsiteY54" fmla="*/ 308919 h 1173892"/>
              <a:gd name="connsiteX55" fmla="*/ 3571103 w 4423719"/>
              <a:gd name="connsiteY55" fmla="*/ 333633 h 1173892"/>
              <a:gd name="connsiteX56" fmla="*/ 3323968 w 4423719"/>
              <a:gd name="connsiteY56" fmla="*/ 370703 h 1173892"/>
              <a:gd name="connsiteX57" fmla="*/ 3188043 w 4423719"/>
              <a:gd name="connsiteY57" fmla="*/ 407773 h 1173892"/>
              <a:gd name="connsiteX58" fmla="*/ 3113903 w 4423719"/>
              <a:gd name="connsiteY58" fmla="*/ 420130 h 1173892"/>
              <a:gd name="connsiteX59" fmla="*/ 3015049 w 4423719"/>
              <a:gd name="connsiteY59" fmla="*/ 444843 h 1173892"/>
              <a:gd name="connsiteX60" fmla="*/ 2965622 w 4423719"/>
              <a:gd name="connsiteY60" fmla="*/ 469557 h 1173892"/>
              <a:gd name="connsiteX61" fmla="*/ 2804984 w 4423719"/>
              <a:gd name="connsiteY61" fmla="*/ 494271 h 1173892"/>
              <a:gd name="connsiteX62" fmla="*/ 2261287 w 4423719"/>
              <a:gd name="connsiteY62" fmla="*/ 469557 h 1173892"/>
              <a:gd name="connsiteX63" fmla="*/ 2199503 w 4423719"/>
              <a:gd name="connsiteY63" fmla="*/ 457200 h 1173892"/>
              <a:gd name="connsiteX64" fmla="*/ 1952368 w 4423719"/>
              <a:gd name="connsiteY64" fmla="*/ 444843 h 1173892"/>
              <a:gd name="connsiteX65" fmla="*/ 1544595 w 4423719"/>
              <a:gd name="connsiteY65" fmla="*/ 420130 h 1173892"/>
              <a:gd name="connsiteX66" fmla="*/ 1470454 w 4423719"/>
              <a:gd name="connsiteY66" fmla="*/ 407773 h 1173892"/>
              <a:gd name="connsiteX67" fmla="*/ 1075038 w 4423719"/>
              <a:gd name="connsiteY67" fmla="*/ 370703 h 1173892"/>
              <a:gd name="connsiteX68" fmla="*/ 976184 w 4423719"/>
              <a:gd name="connsiteY68" fmla="*/ 358346 h 1173892"/>
              <a:gd name="connsiteX69" fmla="*/ 864973 w 4423719"/>
              <a:gd name="connsiteY69" fmla="*/ 333633 h 1173892"/>
              <a:gd name="connsiteX70" fmla="*/ 827903 w 4423719"/>
              <a:gd name="connsiteY70" fmla="*/ 321276 h 1173892"/>
              <a:gd name="connsiteX71" fmla="*/ 766119 w 4423719"/>
              <a:gd name="connsiteY71" fmla="*/ 308919 h 1173892"/>
              <a:gd name="connsiteX72" fmla="*/ 679622 w 4423719"/>
              <a:gd name="connsiteY72" fmla="*/ 284206 h 1173892"/>
              <a:gd name="connsiteX73" fmla="*/ 630195 w 4423719"/>
              <a:gd name="connsiteY73" fmla="*/ 271849 h 1173892"/>
              <a:gd name="connsiteX74" fmla="*/ 543697 w 4423719"/>
              <a:gd name="connsiteY74" fmla="*/ 222422 h 1173892"/>
              <a:gd name="connsiteX75" fmla="*/ 494270 w 4423719"/>
              <a:gd name="connsiteY75" fmla="*/ 210065 h 1173892"/>
              <a:gd name="connsiteX76" fmla="*/ 457200 w 4423719"/>
              <a:gd name="connsiteY76" fmla="*/ 197708 h 1173892"/>
              <a:gd name="connsiteX77" fmla="*/ 407773 w 4423719"/>
              <a:gd name="connsiteY77" fmla="*/ 185352 h 1173892"/>
              <a:gd name="connsiteX78" fmla="*/ 333633 w 4423719"/>
              <a:gd name="connsiteY78" fmla="*/ 160638 h 1173892"/>
              <a:gd name="connsiteX79" fmla="*/ 259492 w 4423719"/>
              <a:gd name="connsiteY79" fmla="*/ 111211 h 1173892"/>
              <a:gd name="connsiteX80" fmla="*/ 185351 w 4423719"/>
              <a:gd name="connsiteY80" fmla="*/ 86498 h 1173892"/>
              <a:gd name="connsiteX81" fmla="*/ 160638 w 4423719"/>
              <a:gd name="connsiteY81" fmla="*/ 49427 h 1173892"/>
              <a:gd name="connsiteX82" fmla="*/ 86497 w 4423719"/>
              <a:gd name="connsiteY82" fmla="*/ 12357 h 1173892"/>
              <a:gd name="connsiteX83" fmla="*/ 0 w 4423719"/>
              <a:gd name="connsiteY83" fmla="*/ 0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423719" h="1173892">
                <a:moveTo>
                  <a:pt x="0" y="0"/>
                </a:moveTo>
                <a:lnTo>
                  <a:pt x="0" y="0"/>
                </a:lnTo>
                <a:cubicBezTo>
                  <a:pt x="12357" y="32951"/>
                  <a:pt x="33386" y="63855"/>
                  <a:pt x="37070" y="98854"/>
                </a:cubicBezTo>
                <a:cubicBezTo>
                  <a:pt x="41833" y="144099"/>
                  <a:pt x="24714" y="189284"/>
                  <a:pt x="24714" y="234779"/>
                </a:cubicBezTo>
                <a:cubicBezTo>
                  <a:pt x="24714" y="309034"/>
                  <a:pt x="30637" y="383224"/>
                  <a:pt x="37070" y="457200"/>
                </a:cubicBezTo>
                <a:cubicBezTo>
                  <a:pt x="38889" y="478124"/>
                  <a:pt x="40736" y="499864"/>
                  <a:pt x="49427" y="518984"/>
                </a:cubicBezTo>
                <a:cubicBezTo>
                  <a:pt x="61718" y="546024"/>
                  <a:pt x="82378" y="568411"/>
                  <a:pt x="98854" y="593125"/>
                </a:cubicBezTo>
                <a:lnTo>
                  <a:pt x="148281" y="667265"/>
                </a:lnTo>
                <a:cubicBezTo>
                  <a:pt x="152400" y="679622"/>
                  <a:pt x="154813" y="692685"/>
                  <a:pt x="160638" y="704335"/>
                </a:cubicBezTo>
                <a:cubicBezTo>
                  <a:pt x="167280" y="717618"/>
                  <a:pt x="178709" y="728123"/>
                  <a:pt x="185351" y="741406"/>
                </a:cubicBezTo>
                <a:cubicBezTo>
                  <a:pt x="202808" y="776320"/>
                  <a:pt x="221545" y="901165"/>
                  <a:pt x="222422" y="902043"/>
                </a:cubicBezTo>
                <a:cubicBezTo>
                  <a:pt x="269993" y="949615"/>
                  <a:pt x="244952" y="929421"/>
                  <a:pt x="296562" y="963827"/>
                </a:cubicBezTo>
                <a:cubicBezTo>
                  <a:pt x="300681" y="976184"/>
                  <a:pt x="301694" y="990060"/>
                  <a:pt x="308919" y="1000898"/>
                </a:cubicBezTo>
                <a:cubicBezTo>
                  <a:pt x="318612" y="1015438"/>
                  <a:pt x="331449" y="1028275"/>
                  <a:pt x="345989" y="1037968"/>
                </a:cubicBezTo>
                <a:cubicBezTo>
                  <a:pt x="356827" y="1045193"/>
                  <a:pt x="370093" y="1049090"/>
                  <a:pt x="383060" y="1050325"/>
                </a:cubicBezTo>
                <a:cubicBezTo>
                  <a:pt x="456980" y="1057365"/>
                  <a:pt x="531341" y="1058562"/>
                  <a:pt x="605481" y="1062681"/>
                </a:cubicBezTo>
                <a:cubicBezTo>
                  <a:pt x="630195" y="1066800"/>
                  <a:pt x="655316" y="1068961"/>
                  <a:pt x="679622" y="1075038"/>
                </a:cubicBezTo>
                <a:cubicBezTo>
                  <a:pt x="791367" y="1102975"/>
                  <a:pt x="720135" y="1105800"/>
                  <a:pt x="852616" y="1112108"/>
                </a:cubicBezTo>
                <a:cubicBezTo>
                  <a:pt x="992561" y="1118772"/>
                  <a:pt x="1132703" y="1120346"/>
                  <a:pt x="1272746" y="1124465"/>
                </a:cubicBezTo>
                <a:cubicBezTo>
                  <a:pt x="1326292" y="1128584"/>
                  <a:pt x="1380497" y="1127489"/>
                  <a:pt x="1433384" y="1136822"/>
                </a:cubicBezTo>
                <a:cubicBezTo>
                  <a:pt x="1451524" y="1140023"/>
                  <a:pt x="1465880" y="1154279"/>
                  <a:pt x="1482811" y="1161535"/>
                </a:cubicBezTo>
                <a:cubicBezTo>
                  <a:pt x="1494783" y="1166666"/>
                  <a:pt x="1507524" y="1169773"/>
                  <a:pt x="1519881" y="1173892"/>
                </a:cubicBezTo>
                <a:lnTo>
                  <a:pt x="1927654" y="1161535"/>
                </a:lnTo>
                <a:lnTo>
                  <a:pt x="2656703" y="1136822"/>
                </a:lnTo>
                <a:cubicBezTo>
                  <a:pt x="2681731" y="1135667"/>
                  <a:pt x="2706385" y="1129900"/>
                  <a:pt x="2730843" y="1124465"/>
                </a:cubicBezTo>
                <a:cubicBezTo>
                  <a:pt x="2743558" y="1121639"/>
                  <a:pt x="2755557" y="1116227"/>
                  <a:pt x="2767914" y="1112108"/>
                </a:cubicBezTo>
                <a:cubicBezTo>
                  <a:pt x="2837936" y="1116227"/>
                  <a:pt x="2908184" y="1117485"/>
                  <a:pt x="2977979" y="1124465"/>
                </a:cubicBezTo>
                <a:cubicBezTo>
                  <a:pt x="2990939" y="1125761"/>
                  <a:pt x="3002024" y="1136822"/>
                  <a:pt x="3015049" y="1136822"/>
                </a:cubicBezTo>
                <a:cubicBezTo>
                  <a:pt x="3085192" y="1136822"/>
                  <a:pt x="3155092" y="1128584"/>
                  <a:pt x="3225114" y="1124465"/>
                </a:cubicBezTo>
                <a:cubicBezTo>
                  <a:pt x="3247113" y="1120065"/>
                  <a:pt x="3416991" y="1088128"/>
                  <a:pt x="3447535" y="1075038"/>
                </a:cubicBezTo>
                <a:cubicBezTo>
                  <a:pt x="3476368" y="1062681"/>
                  <a:pt x="3504908" y="1049618"/>
                  <a:pt x="3534033" y="1037968"/>
                </a:cubicBezTo>
                <a:cubicBezTo>
                  <a:pt x="3546127" y="1033131"/>
                  <a:pt x="3559131" y="1030742"/>
                  <a:pt x="3571103" y="1025611"/>
                </a:cubicBezTo>
                <a:cubicBezTo>
                  <a:pt x="3588034" y="1018355"/>
                  <a:pt x="3604054" y="1009136"/>
                  <a:pt x="3620530" y="1000898"/>
                </a:cubicBezTo>
                <a:cubicBezTo>
                  <a:pt x="3632887" y="988541"/>
                  <a:pt x="3642324" y="972314"/>
                  <a:pt x="3657600" y="963827"/>
                </a:cubicBezTo>
                <a:cubicBezTo>
                  <a:pt x="3724610" y="926599"/>
                  <a:pt x="3825502" y="931901"/>
                  <a:pt x="3892379" y="926757"/>
                </a:cubicBezTo>
                <a:cubicBezTo>
                  <a:pt x="3904736" y="922638"/>
                  <a:pt x="3916734" y="917226"/>
                  <a:pt x="3929449" y="914400"/>
                </a:cubicBezTo>
                <a:cubicBezTo>
                  <a:pt x="3998115" y="899140"/>
                  <a:pt x="4070066" y="896000"/>
                  <a:pt x="4139514" y="889687"/>
                </a:cubicBezTo>
                <a:cubicBezTo>
                  <a:pt x="4155990" y="881449"/>
                  <a:pt x="4171693" y="871441"/>
                  <a:pt x="4188941" y="864973"/>
                </a:cubicBezTo>
                <a:cubicBezTo>
                  <a:pt x="4204842" y="859010"/>
                  <a:pt x="4225745" y="863977"/>
                  <a:pt x="4238368" y="852616"/>
                </a:cubicBezTo>
                <a:cubicBezTo>
                  <a:pt x="4275373" y="819312"/>
                  <a:pt x="4315638" y="754697"/>
                  <a:pt x="4337222" y="704335"/>
                </a:cubicBezTo>
                <a:cubicBezTo>
                  <a:pt x="4342353" y="692363"/>
                  <a:pt x="4345460" y="679622"/>
                  <a:pt x="4349579" y="667265"/>
                </a:cubicBezTo>
                <a:cubicBezTo>
                  <a:pt x="4378118" y="438940"/>
                  <a:pt x="4345720" y="645628"/>
                  <a:pt x="4374292" y="531341"/>
                </a:cubicBezTo>
                <a:cubicBezTo>
                  <a:pt x="4379386" y="510966"/>
                  <a:pt x="4379275" y="489222"/>
                  <a:pt x="4386649" y="469557"/>
                </a:cubicBezTo>
                <a:cubicBezTo>
                  <a:pt x="4391863" y="455652"/>
                  <a:pt x="4404721" y="445770"/>
                  <a:pt x="4411362" y="432487"/>
                </a:cubicBezTo>
                <a:cubicBezTo>
                  <a:pt x="4417187" y="420837"/>
                  <a:pt x="4419600" y="407773"/>
                  <a:pt x="4423719" y="395416"/>
                </a:cubicBezTo>
                <a:cubicBezTo>
                  <a:pt x="4419600" y="325395"/>
                  <a:pt x="4418012" y="255178"/>
                  <a:pt x="4411362" y="185352"/>
                </a:cubicBezTo>
                <a:cubicBezTo>
                  <a:pt x="4409752" y="168446"/>
                  <a:pt x="4401798" y="152677"/>
                  <a:pt x="4399006" y="135925"/>
                </a:cubicBezTo>
                <a:cubicBezTo>
                  <a:pt x="4393547" y="103169"/>
                  <a:pt x="4390768" y="70022"/>
                  <a:pt x="4386649" y="37071"/>
                </a:cubicBezTo>
                <a:cubicBezTo>
                  <a:pt x="4374292" y="41190"/>
                  <a:pt x="4358789" y="40217"/>
                  <a:pt x="4349579" y="49427"/>
                </a:cubicBezTo>
                <a:cubicBezTo>
                  <a:pt x="4205415" y="193589"/>
                  <a:pt x="4368113" y="78261"/>
                  <a:pt x="4263081" y="148281"/>
                </a:cubicBezTo>
                <a:cubicBezTo>
                  <a:pt x="4254843" y="160638"/>
                  <a:pt x="4248869" y="174851"/>
                  <a:pt x="4238368" y="185352"/>
                </a:cubicBezTo>
                <a:cubicBezTo>
                  <a:pt x="4211323" y="212397"/>
                  <a:pt x="4159779" y="226624"/>
                  <a:pt x="4127157" y="234779"/>
                </a:cubicBezTo>
                <a:cubicBezTo>
                  <a:pt x="4015042" y="262806"/>
                  <a:pt x="4153593" y="229971"/>
                  <a:pt x="3991233" y="259492"/>
                </a:cubicBezTo>
                <a:cubicBezTo>
                  <a:pt x="3974524" y="262530"/>
                  <a:pt x="3958282" y="267730"/>
                  <a:pt x="3941806" y="271849"/>
                </a:cubicBezTo>
                <a:cubicBezTo>
                  <a:pt x="3886281" y="308864"/>
                  <a:pt x="3915348" y="296811"/>
                  <a:pt x="3830595" y="308919"/>
                </a:cubicBezTo>
                <a:cubicBezTo>
                  <a:pt x="3558866" y="347738"/>
                  <a:pt x="3958246" y="286707"/>
                  <a:pt x="3571103" y="333633"/>
                </a:cubicBezTo>
                <a:cubicBezTo>
                  <a:pt x="3488408" y="343657"/>
                  <a:pt x="3323968" y="370703"/>
                  <a:pt x="3323968" y="370703"/>
                </a:cubicBezTo>
                <a:cubicBezTo>
                  <a:pt x="3276050" y="386676"/>
                  <a:pt x="3243793" y="398481"/>
                  <a:pt x="3188043" y="407773"/>
                </a:cubicBezTo>
                <a:cubicBezTo>
                  <a:pt x="3163330" y="411892"/>
                  <a:pt x="3138401" y="414880"/>
                  <a:pt x="3113903" y="420130"/>
                </a:cubicBezTo>
                <a:cubicBezTo>
                  <a:pt x="3080692" y="427247"/>
                  <a:pt x="3015049" y="444843"/>
                  <a:pt x="3015049" y="444843"/>
                </a:cubicBezTo>
                <a:cubicBezTo>
                  <a:pt x="2998573" y="453081"/>
                  <a:pt x="2983097" y="463732"/>
                  <a:pt x="2965622" y="469557"/>
                </a:cubicBezTo>
                <a:cubicBezTo>
                  <a:pt x="2931657" y="480879"/>
                  <a:pt x="2829206" y="491243"/>
                  <a:pt x="2804984" y="494271"/>
                </a:cubicBezTo>
                <a:cubicBezTo>
                  <a:pt x="2693764" y="490299"/>
                  <a:pt x="2402086" y="482967"/>
                  <a:pt x="2261287" y="469557"/>
                </a:cubicBezTo>
                <a:cubicBezTo>
                  <a:pt x="2240379" y="467566"/>
                  <a:pt x="2220439" y="458875"/>
                  <a:pt x="2199503" y="457200"/>
                </a:cubicBezTo>
                <a:cubicBezTo>
                  <a:pt x="2117284" y="450622"/>
                  <a:pt x="2034746" y="448962"/>
                  <a:pt x="1952368" y="444843"/>
                </a:cubicBezTo>
                <a:cubicBezTo>
                  <a:pt x="1706565" y="414119"/>
                  <a:pt x="2025382" y="451149"/>
                  <a:pt x="1544595" y="420130"/>
                </a:cubicBezTo>
                <a:cubicBezTo>
                  <a:pt x="1519592" y="418517"/>
                  <a:pt x="1495406" y="410041"/>
                  <a:pt x="1470454" y="407773"/>
                </a:cubicBezTo>
                <a:cubicBezTo>
                  <a:pt x="986458" y="363773"/>
                  <a:pt x="1559549" y="431266"/>
                  <a:pt x="1075038" y="370703"/>
                </a:cubicBezTo>
                <a:cubicBezTo>
                  <a:pt x="1042087" y="366584"/>
                  <a:pt x="1008747" y="364859"/>
                  <a:pt x="976184" y="358346"/>
                </a:cubicBezTo>
                <a:cubicBezTo>
                  <a:pt x="933730" y="349855"/>
                  <a:pt x="905680" y="345263"/>
                  <a:pt x="864973" y="333633"/>
                </a:cubicBezTo>
                <a:cubicBezTo>
                  <a:pt x="852449" y="330055"/>
                  <a:pt x="840539" y="324435"/>
                  <a:pt x="827903" y="321276"/>
                </a:cubicBezTo>
                <a:cubicBezTo>
                  <a:pt x="807528" y="316182"/>
                  <a:pt x="786621" y="313475"/>
                  <a:pt x="766119" y="308919"/>
                </a:cubicBezTo>
                <a:cubicBezTo>
                  <a:pt x="679215" y="289607"/>
                  <a:pt x="751855" y="304844"/>
                  <a:pt x="679622" y="284206"/>
                </a:cubicBezTo>
                <a:cubicBezTo>
                  <a:pt x="663293" y="279541"/>
                  <a:pt x="646096" y="277812"/>
                  <a:pt x="630195" y="271849"/>
                </a:cubicBezTo>
                <a:cubicBezTo>
                  <a:pt x="424948" y="194880"/>
                  <a:pt x="711012" y="294127"/>
                  <a:pt x="543697" y="222422"/>
                </a:cubicBezTo>
                <a:cubicBezTo>
                  <a:pt x="528087" y="215732"/>
                  <a:pt x="510599" y="214731"/>
                  <a:pt x="494270" y="210065"/>
                </a:cubicBezTo>
                <a:cubicBezTo>
                  <a:pt x="481746" y="206487"/>
                  <a:pt x="469724" y="201286"/>
                  <a:pt x="457200" y="197708"/>
                </a:cubicBezTo>
                <a:cubicBezTo>
                  <a:pt x="440871" y="193043"/>
                  <a:pt x="424039" y="190232"/>
                  <a:pt x="407773" y="185352"/>
                </a:cubicBezTo>
                <a:cubicBezTo>
                  <a:pt x="382821" y="177867"/>
                  <a:pt x="355308" y="175088"/>
                  <a:pt x="333633" y="160638"/>
                </a:cubicBezTo>
                <a:cubicBezTo>
                  <a:pt x="308919" y="144162"/>
                  <a:pt x="287670" y="120603"/>
                  <a:pt x="259492" y="111211"/>
                </a:cubicBezTo>
                <a:lnTo>
                  <a:pt x="185351" y="86498"/>
                </a:lnTo>
                <a:cubicBezTo>
                  <a:pt x="177113" y="74141"/>
                  <a:pt x="171139" y="59928"/>
                  <a:pt x="160638" y="49427"/>
                </a:cubicBezTo>
                <a:cubicBezTo>
                  <a:pt x="144324" y="33113"/>
                  <a:pt x="109946" y="15707"/>
                  <a:pt x="86497" y="12357"/>
                </a:cubicBezTo>
                <a:lnTo>
                  <a:pt x="0" y="0"/>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 name="Title 1"/>
          <p:cNvSpPr>
            <a:spLocks noGrp="1"/>
          </p:cNvSpPr>
          <p:nvPr>
            <p:ph type="title"/>
          </p:nvPr>
        </p:nvSpPr>
        <p:spPr>
          <a:xfrm>
            <a:off x="1885401" y="613257"/>
            <a:ext cx="8421197" cy="778002"/>
          </a:xfrm>
        </p:spPr>
        <p:txBody>
          <a:bodyPr>
            <a:normAutofit/>
          </a:bodyPr>
          <a:lstStyle/>
          <a:p>
            <a:pPr algn="ctr"/>
            <a:r>
              <a:rPr lang="en-GB" sz="3200" b="1" dirty="0">
                <a:latin typeface="+mn-lt"/>
              </a:rPr>
              <a:t>Water Supply                            Water Demand</a:t>
            </a:r>
            <a:endParaRPr lang="en-US" sz="3200" b="1" dirty="0">
              <a:latin typeface="+mn-lt"/>
            </a:endParaRPr>
          </a:p>
        </p:txBody>
      </p:sp>
      <p:grpSp>
        <p:nvGrpSpPr>
          <p:cNvPr id="3" name="Group 2"/>
          <p:cNvGrpSpPr/>
          <p:nvPr/>
        </p:nvGrpSpPr>
        <p:grpSpPr>
          <a:xfrm>
            <a:off x="6471722" y="1433781"/>
            <a:ext cx="4844763" cy="4464783"/>
            <a:chOff x="5644270" y="1580810"/>
            <a:chExt cx="5341576" cy="4922630"/>
          </a:xfrm>
        </p:grpSpPr>
        <p:grpSp>
          <p:nvGrpSpPr>
            <p:cNvPr id="30" name="Group 29"/>
            <p:cNvGrpSpPr/>
            <p:nvPr/>
          </p:nvGrpSpPr>
          <p:grpSpPr>
            <a:xfrm>
              <a:off x="6024312" y="1580810"/>
              <a:ext cx="3196256" cy="1800708"/>
              <a:chOff x="3925778" y="2519424"/>
              <a:chExt cx="3196256" cy="1800708"/>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778" y="2519424"/>
                <a:ext cx="3196256" cy="1800708"/>
              </a:xfrm>
              <a:prstGeom prst="rect">
                <a:avLst/>
              </a:prstGeom>
            </p:spPr>
          </p:pic>
          <p:sp>
            <p:nvSpPr>
              <p:cNvPr id="22" name="TextBox 21"/>
              <p:cNvSpPr txBox="1"/>
              <p:nvPr/>
            </p:nvSpPr>
            <p:spPr>
              <a:xfrm>
                <a:off x="3945586" y="2558042"/>
                <a:ext cx="1430168" cy="233790"/>
              </a:xfrm>
              <a:prstGeom prst="rect">
                <a:avLst/>
              </a:prstGeom>
              <a:noFill/>
            </p:spPr>
            <p:txBody>
              <a:bodyPr wrap="none" rtlCol="0">
                <a:spAutoFit/>
              </a:bodyPr>
              <a:lstStyle/>
              <a:p>
                <a:r>
                  <a:rPr lang="en-GB" sz="778" dirty="0">
                    <a:solidFill>
                      <a:schemeClr val="bg1"/>
                    </a:solidFill>
                  </a:rPr>
                  <a:t>(CC BY-SA 4.0) by </a:t>
                </a:r>
                <a:r>
                  <a:rPr lang="en-GB" sz="778" dirty="0" err="1">
                    <a:solidFill>
                      <a:schemeClr val="bg1"/>
                    </a:solidFill>
                  </a:rPr>
                  <a:t>Kantabon</a:t>
                </a:r>
                <a:endParaRPr lang="en-US" sz="778" dirty="0">
                  <a:solidFill>
                    <a:schemeClr val="bg1"/>
                  </a:solidFill>
                </a:endParaRPr>
              </a:p>
            </p:txBody>
          </p:sp>
        </p:grpSp>
        <p:grpSp>
          <p:nvGrpSpPr>
            <p:cNvPr id="34" name="Group 33"/>
            <p:cNvGrpSpPr/>
            <p:nvPr/>
          </p:nvGrpSpPr>
          <p:grpSpPr>
            <a:xfrm>
              <a:off x="5644270" y="4723150"/>
              <a:ext cx="2680908" cy="1780290"/>
              <a:chOff x="4730795" y="4766609"/>
              <a:chExt cx="2680908" cy="1780290"/>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0795" y="4766609"/>
                <a:ext cx="2680908" cy="1780290"/>
              </a:xfrm>
              <a:prstGeom prst="rect">
                <a:avLst/>
              </a:prstGeom>
            </p:spPr>
          </p:pic>
          <p:sp>
            <p:nvSpPr>
              <p:cNvPr id="24" name="TextBox 23"/>
              <p:cNvSpPr txBox="1"/>
              <p:nvPr/>
            </p:nvSpPr>
            <p:spPr>
              <a:xfrm>
                <a:off x="4730796" y="6250046"/>
                <a:ext cx="2680907" cy="240436"/>
              </a:xfrm>
              <a:prstGeom prst="rect">
                <a:avLst/>
              </a:prstGeom>
              <a:noFill/>
            </p:spPr>
            <p:txBody>
              <a:bodyPr wrap="square" rtlCol="0">
                <a:spAutoFit/>
              </a:bodyPr>
              <a:lstStyle/>
              <a:p>
                <a:r>
                  <a:rPr lang="en-GB" sz="817" dirty="0">
                    <a:solidFill>
                      <a:schemeClr val="bg1"/>
                    </a:solidFill>
                  </a:rPr>
                  <a:t>(CC BY-SA 3.0 de) By Stefan </a:t>
                </a:r>
                <a:r>
                  <a:rPr lang="en-GB" sz="817" dirty="0" err="1">
                    <a:solidFill>
                      <a:schemeClr val="bg1"/>
                    </a:solidFill>
                  </a:rPr>
                  <a:t>Brending</a:t>
                </a:r>
                <a:r>
                  <a:rPr lang="en-GB" sz="817" dirty="0">
                    <a:solidFill>
                      <a:schemeClr val="bg1"/>
                    </a:solidFill>
                  </a:rPr>
                  <a:t>, </a:t>
                </a:r>
                <a:r>
                  <a:rPr lang="en-GB" sz="817" dirty="0" err="1">
                    <a:solidFill>
                      <a:schemeClr val="bg1"/>
                    </a:solidFill>
                  </a:rPr>
                  <a:t>Lizenz</a:t>
                </a:r>
                <a:r>
                  <a:rPr lang="en-GB" sz="817" dirty="0">
                    <a:solidFill>
                      <a:schemeClr val="bg1"/>
                    </a:solidFill>
                  </a:rPr>
                  <a:t>: </a:t>
                </a:r>
                <a:endParaRPr lang="en-US" sz="817" dirty="0">
                  <a:solidFill>
                    <a:schemeClr val="bg1"/>
                  </a:solidFill>
                </a:endParaRPr>
              </a:p>
            </p:txBody>
          </p:sp>
        </p:grpSp>
        <p:grpSp>
          <p:nvGrpSpPr>
            <p:cNvPr id="31" name="Group 30"/>
            <p:cNvGrpSpPr/>
            <p:nvPr/>
          </p:nvGrpSpPr>
          <p:grpSpPr>
            <a:xfrm>
              <a:off x="7450012" y="2297147"/>
              <a:ext cx="3535834" cy="1785438"/>
              <a:chOff x="7392738" y="2271154"/>
              <a:chExt cx="3535834" cy="1785438"/>
            </a:xfrm>
          </p:grpSpPr>
          <p:pic>
            <p:nvPicPr>
              <p:cNvPr id="20" name="Content Placeholder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738" y="2271154"/>
                <a:ext cx="2624362" cy="1750941"/>
              </a:xfrm>
              <a:prstGeom prst="rect">
                <a:avLst/>
              </a:prstGeom>
            </p:spPr>
          </p:pic>
          <p:sp>
            <p:nvSpPr>
              <p:cNvPr id="25" name="TextBox 24"/>
              <p:cNvSpPr txBox="1"/>
              <p:nvPr/>
            </p:nvSpPr>
            <p:spPr>
              <a:xfrm>
                <a:off x="7596582" y="3690815"/>
                <a:ext cx="3331990" cy="365777"/>
              </a:xfrm>
              <a:prstGeom prst="rect">
                <a:avLst/>
              </a:prstGeom>
              <a:noFill/>
            </p:spPr>
            <p:txBody>
              <a:bodyPr wrap="square" rtlCol="0">
                <a:spAutoFit/>
              </a:bodyPr>
              <a:lstStyle/>
              <a:p>
                <a:pPr algn="ctr"/>
                <a:r>
                  <a:rPr lang="en-GB" sz="778" dirty="0">
                    <a:solidFill>
                      <a:schemeClr val="bg1"/>
                    </a:solidFill>
                  </a:rPr>
                  <a:t>"The Rice Fields of </a:t>
                </a:r>
                <a:r>
                  <a:rPr lang="en-GB" sz="778" dirty="0" err="1">
                    <a:solidFill>
                      <a:schemeClr val="bg1"/>
                    </a:solidFill>
                  </a:rPr>
                  <a:t>Inle</a:t>
                </a:r>
                <a:r>
                  <a:rPr lang="en-GB" sz="778" dirty="0">
                    <a:solidFill>
                      <a:schemeClr val="bg1"/>
                    </a:solidFill>
                  </a:rPr>
                  <a:t> Lake" </a:t>
                </a:r>
              </a:p>
              <a:p>
                <a:pPr algn="ctr"/>
                <a:r>
                  <a:rPr lang="en-GB" sz="778" dirty="0">
                    <a:solidFill>
                      <a:schemeClr val="bg1"/>
                    </a:solidFill>
                  </a:rPr>
                  <a:t>(CC BY-NC 2.0 by virtualwayfarer</a:t>
                </a:r>
                <a:endParaRPr lang="en-US" sz="778" dirty="0">
                  <a:solidFill>
                    <a:schemeClr val="bg1"/>
                  </a:solidFill>
                </a:endParaRPr>
              </a:p>
            </p:txBody>
          </p:sp>
        </p:grpSp>
        <p:grpSp>
          <p:nvGrpSpPr>
            <p:cNvPr id="32" name="Group 31"/>
            <p:cNvGrpSpPr/>
            <p:nvPr/>
          </p:nvGrpSpPr>
          <p:grpSpPr>
            <a:xfrm>
              <a:off x="6190401" y="3835801"/>
              <a:ext cx="3632941" cy="1256683"/>
              <a:chOff x="6942583" y="4173991"/>
              <a:chExt cx="3632941" cy="1256683"/>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2583" y="4173991"/>
                <a:ext cx="2590513" cy="1214303"/>
              </a:xfrm>
              <a:prstGeom prst="rect">
                <a:avLst/>
              </a:prstGeom>
            </p:spPr>
          </p:pic>
          <p:sp>
            <p:nvSpPr>
              <p:cNvPr id="27" name="TextBox 26"/>
              <p:cNvSpPr txBox="1"/>
              <p:nvPr/>
            </p:nvSpPr>
            <p:spPr>
              <a:xfrm>
                <a:off x="7086410" y="5196883"/>
                <a:ext cx="3489114" cy="233791"/>
              </a:xfrm>
              <a:prstGeom prst="rect">
                <a:avLst/>
              </a:prstGeom>
              <a:noFill/>
            </p:spPr>
            <p:txBody>
              <a:bodyPr wrap="square" rtlCol="0">
                <a:spAutoFit/>
              </a:bodyPr>
              <a:lstStyle/>
              <a:p>
                <a:r>
                  <a:rPr lang="en-GB" sz="778" dirty="0">
                    <a:solidFill>
                      <a:schemeClr val="bg1"/>
                    </a:solidFill>
                  </a:rPr>
                  <a:t>(CC BY-NC-ND 2.0) by Aaron T. Goodman</a:t>
                </a:r>
                <a:endParaRPr lang="en-US" sz="778" dirty="0">
                  <a:solidFill>
                    <a:schemeClr val="bg1"/>
                  </a:solidFill>
                </a:endParaRPr>
              </a:p>
            </p:txBody>
          </p:sp>
        </p:grpSp>
        <p:grpSp>
          <p:nvGrpSpPr>
            <p:cNvPr id="33" name="Group 32"/>
            <p:cNvGrpSpPr/>
            <p:nvPr/>
          </p:nvGrpSpPr>
          <p:grpSpPr>
            <a:xfrm>
              <a:off x="8382310" y="4157736"/>
              <a:ext cx="1875082" cy="1494263"/>
              <a:chOff x="8574626" y="4766609"/>
              <a:chExt cx="1875082" cy="1494263"/>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0259" y="4766609"/>
                <a:ext cx="1819449" cy="1455559"/>
              </a:xfrm>
              <a:prstGeom prst="rect">
                <a:avLst/>
              </a:prstGeom>
            </p:spPr>
          </p:pic>
          <p:sp>
            <p:nvSpPr>
              <p:cNvPr id="29" name="TextBox 28"/>
              <p:cNvSpPr txBox="1"/>
              <p:nvPr/>
            </p:nvSpPr>
            <p:spPr>
              <a:xfrm>
                <a:off x="8574626" y="5895095"/>
                <a:ext cx="1572364" cy="365777"/>
              </a:xfrm>
              <a:prstGeom prst="rect">
                <a:avLst/>
              </a:prstGeom>
              <a:noFill/>
            </p:spPr>
            <p:txBody>
              <a:bodyPr wrap="square" rtlCol="0">
                <a:spAutoFit/>
              </a:bodyPr>
              <a:lstStyle/>
              <a:p>
                <a:r>
                  <a:rPr lang="en-GB" sz="778" dirty="0">
                    <a:solidFill>
                      <a:schemeClr val="bg1"/>
                    </a:solidFill>
                  </a:rPr>
                  <a:t>"Fresh caught fish" </a:t>
                </a:r>
              </a:p>
              <a:p>
                <a:r>
                  <a:rPr lang="en-GB" sz="778" dirty="0">
                    <a:solidFill>
                      <a:schemeClr val="bg1"/>
                    </a:solidFill>
                  </a:rPr>
                  <a:t>(CC BY-ND 2.0) by rainy city</a:t>
                </a:r>
                <a:endParaRPr lang="en-US" sz="778" dirty="0">
                  <a:solidFill>
                    <a:schemeClr val="bg1"/>
                  </a:solidFill>
                </a:endParaRPr>
              </a:p>
            </p:txBody>
          </p:sp>
        </p:grpSp>
      </p:grpSp>
      <p:sp>
        <p:nvSpPr>
          <p:cNvPr id="39" name="Freeform 38"/>
          <p:cNvSpPr/>
          <p:nvPr/>
        </p:nvSpPr>
        <p:spPr>
          <a:xfrm>
            <a:off x="1576568" y="3720881"/>
            <a:ext cx="4012275" cy="1064710"/>
          </a:xfrm>
          <a:custGeom>
            <a:avLst/>
            <a:gdLst>
              <a:gd name="connsiteX0" fmla="*/ 0 w 4423719"/>
              <a:gd name="connsiteY0" fmla="*/ 0 h 1173892"/>
              <a:gd name="connsiteX1" fmla="*/ 0 w 4423719"/>
              <a:gd name="connsiteY1" fmla="*/ 0 h 1173892"/>
              <a:gd name="connsiteX2" fmla="*/ 37070 w 4423719"/>
              <a:gd name="connsiteY2" fmla="*/ 98854 h 1173892"/>
              <a:gd name="connsiteX3" fmla="*/ 24714 w 4423719"/>
              <a:gd name="connsiteY3" fmla="*/ 234779 h 1173892"/>
              <a:gd name="connsiteX4" fmla="*/ 37070 w 4423719"/>
              <a:gd name="connsiteY4" fmla="*/ 457200 h 1173892"/>
              <a:gd name="connsiteX5" fmla="*/ 49427 w 4423719"/>
              <a:gd name="connsiteY5" fmla="*/ 518984 h 1173892"/>
              <a:gd name="connsiteX6" fmla="*/ 98854 w 4423719"/>
              <a:gd name="connsiteY6" fmla="*/ 593125 h 1173892"/>
              <a:gd name="connsiteX7" fmla="*/ 148281 w 4423719"/>
              <a:gd name="connsiteY7" fmla="*/ 667265 h 1173892"/>
              <a:gd name="connsiteX8" fmla="*/ 160638 w 4423719"/>
              <a:gd name="connsiteY8" fmla="*/ 704335 h 1173892"/>
              <a:gd name="connsiteX9" fmla="*/ 185351 w 4423719"/>
              <a:gd name="connsiteY9" fmla="*/ 741406 h 1173892"/>
              <a:gd name="connsiteX10" fmla="*/ 222422 w 4423719"/>
              <a:gd name="connsiteY10" fmla="*/ 902043 h 1173892"/>
              <a:gd name="connsiteX11" fmla="*/ 296562 w 4423719"/>
              <a:gd name="connsiteY11" fmla="*/ 963827 h 1173892"/>
              <a:gd name="connsiteX12" fmla="*/ 308919 w 4423719"/>
              <a:gd name="connsiteY12" fmla="*/ 1000898 h 1173892"/>
              <a:gd name="connsiteX13" fmla="*/ 345989 w 4423719"/>
              <a:gd name="connsiteY13" fmla="*/ 1037968 h 1173892"/>
              <a:gd name="connsiteX14" fmla="*/ 383060 w 4423719"/>
              <a:gd name="connsiteY14" fmla="*/ 1050325 h 1173892"/>
              <a:gd name="connsiteX15" fmla="*/ 605481 w 4423719"/>
              <a:gd name="connsiteY15" fmla="*/ 1062681 h 1173892"/>
              <a:gd name="connsiteX16" fmla="*/ 679622 w 4423719"/>
              <a:gd name="connsiteY16" fmla="*/ 1075038 h 1173892"/>
              <a:gd name="connsiteX17" fmla="*/ 852616 w 4423719"/>
              <a:gd name="connsiteY17" fmla="*/ 1112108 h 1173892"/>
              <a:gd name="connsiteX18" fmla="*/ 1272746 w 4423719"/>
              <a:gd name="connsiteY18" fmla="*/ 1124465 h 1173892"/>
              <a:gd name="connsiteX19" fmla="*/ 1433384 w 4423719"/>
              <a:gd name="connsiteY19" fmla="*/ 1136822 h 1173892"/>
              <a:gd name="connsiteX20" fmla="*/ 1482811 w 4423719"/>
              <a:gd name="connsiteY20" fmla="*/ 1161535 h 1173892"/>
              <a:gd name="connsiteX21" fmla="*/ 1519881 w 4423719"/>
              <a:gd name="connsiteY21" fmla="*/ 1173892 h 1173892"/>
              <a:gd name="connsiteX22" fmla="*/ 1927654 w 4423719"/>
              <a:gd name="connsiteY22" fmla="*/ 1161535 h 1173892"/>
              <a:gd name="connsiteX23" fmla="*/ 2656703 w 4423719"/>
              <a:gd name="connsiteY23" fmla="*/ 1136822 h 1173892"/>
              <a:gd name="connsiteX24" fmla="*/ 2730843 w 4423719"/>
              <a:gd name="connsiteY24" fmla="*/ 1124465 h 1173892"/>
              <a:gd name="connsiteX25" fmla="*/ 2767914 w 4423719"/>
              <a:gd name="connsiteY25" fmla="*/ 1112108 h 1173892"/>
              <a:gd name="connsiteX26" fmla="*/ 2977979 w 4423719"/>
              <a:gd name="connsiteY26" fmla="*/ 1124465 h 1173892"/>
              <a:gd name="connsiteX27" fmla="*/ 3015049 w 4423719"/>
              <a:gd name="connsiteY27" fmla="*/ 1136822 h 1173892"/>
              <a:gd name="connsiteX28" fmla="*/ 3225114 w 4423719"/>
              <a:gd name="connsiteY28" fmla="*/ 1124465 h 1173892"/>
              <a:gd name="connsiteX29" fmla="*/ 3447535 w 4423719"/>
              <a:gd name="connsiteY29" fmla="*/ 1075038 h 1173892"/>
              <a:gd name="connsiteX30" fmla="*/ 3534033 w 4423719"/>
              <a:gd name="connsiteY30" fmla="*/ 1037968 h 1173892"/>
              <a:gd name="connsiteX31" fmla="*/ 3571103 w 4423719"/>
              <a:gd name="connsiteY31" fmla="*/ 1025611 h 1173892"/>
              <a:gd name="connsiteX32" fmla="*/ 3620530 w 4423719"/>
              <a:gd name="connsiteY32" fmla="*/ 1000898 h 1173892"/>
              <a:gd name="connsiteX33" fmla="*/ 3657600 w 4423719"/>
              <a:gd name="connsiteY33" fmla="*/ 963827 h 1173892"/>
              <a:gd name="connsiteX34" fmla="*/ 3892379 w 4423719"/>
              <a:gd name="connsiteY34" fmla="*/ 926757 h 1173892"/>
              <a:gd name="connsiteX35" fmla="*/ 3929449 w 4423719"/>
              <a:gd name="connsiteY35" fmla="*/ 914400 h 1173892"/>
              <a:gd name="connsiteX36" fmla="*/ 4139514 w 4423719"/>
              <a:gd name="connsiteY36" fmla="*/ 889687 h 1173892"/>
              <a:gd name="connsiteX37" fmla="*/ 4188941 w 4423719"/>
              <a:gd name="connsiteY37" fmla="*/ 864973 h 1173892"/>
              <a:gd name="connsiteX38" fmla="*/ 4238368 w 4423719"/>
              <a:gd name="connsiteY38" fmla="*/ 852616 h 1173892"/>
              <a:gd name="connsiteX39" fmla="*/ 4337222 w 4423719"/>
              <a:gd name="connsiteY39" fmla="*/ 704335 h 1173892"/>
              <a:gd name="connsiteX40" fmla="*/ 4349579 w 4423719"/>
              <a:gd name="connsiteY40" fmla="*/ 667265 h 1173892"/>
              <a:gd name="connsiteX41" fmla="*/ 4374292 w 4423719"/>
              <a:gd name="connsiteY41" fmla="*/ 531341 h 1173892"/>
              <a:gd name="connsiteX42" fmla="*/ 4386649 w 4423719"/>
              <a:gd name="connsiteY42" fmla="*/ 469557 h 1173892"/>
              <a:gd name="connsiteX43" fmla="*/ 4411362 w 4423719"/>
              <a:gd name="connsiteY43" fmla="*/ 432487 h 1173892"/>
              <a:gd name="connsiteX44" fmla="*/ 4423719 w 4423719"/>
              <a:gd name="connsiteY44" fmla="*/ 395416 h 1173892"/>
              <a:gd name="connsiteX45" fmla="*/ 4411362 w 4423719"/>
              <a:gd name="connsiteY45" fmla="*/ 185352 h 1173892"/>
              <a:gd name="connsiteX46" fmla="*/ 4399006 w 4423719"/>
              <a:gd name="connsiteY46" fmla="*/ 135925 h 1173892"/>
              <a:gd name="connsiteX47" fmla="*/ 4386649 w 4423719"/>
              <a:gd name="connsiteY47" fmla="*/ 37071 h 1173892"/>
              <a:gd name="connsiteX48" fmla="*/ 4349579 w 4423719"/>
              <a:gd name="connsiteY48" fmla="*/ 49427 h 1173892"/>
              <a:gd name="connsiteX49" fmla="*/ 4263081 w 4423719"/>
              <a:gd name="connsiteY49" fmla="*/ 148281 h 1173892"/>
              <a:gd name="connsiteX50" fmla="*/ 4238368 w 4423719"/>
              <a:gd name="connsiteY50" fmla="*/ 185352 h 1173892"/>
              <a:gd name="connsiteX51" fmla="*/ 4127157 w 4423719"/>
              <a:gd name="connsiteY51" fmla="*/ 234779 h 1173892"/>
              <a:gd name="connsiteX52" fmla="*/ 3991233 w 4423719"/>
              <a:gd name="connsiteY52" fmla="*/ 259492 h 1173892"/>
              <a:gd name="connsiteX53" fmla="*/ 3941806 w 4423719"/>
              <a:gd name="connsiteY53" fmla="*/ 271849 h 1173892"/>
              <a:gd name="connsiteX54" fmla="*/ 3830595 w 4423719"/>
              <a:gd name="connsiteY54" fmla="*/ 308919 h 1173892"/>
              <a:gd name="connsiteX55" fmla="*/ 3571103 w 4423719"/>
              <a:gd name="connsiteY55" fmla="*/ 333633 h 1173892"/>
              <a:gd name="connsiteX56" fmla="*/ 3323968 w 4423719"/>
              <a:gd name="connsiteY56" fmla="*/ 370703 h 1173892"/>
              <a:gd name="connsiteX57" fmla="*/ 3188043 w 4423719"/>
              <a:gd name="connsiteY57" fmla="*/ 407773 h 1173892"/>
              <a:gd name="connsiteX58" fmla="*/ 3113903 w 4423719"/>
              <a:gd name="connsiteY58" fmla="*/ 420130 h 1173892"/>
              <a:gd name="connsiteX59" fmla="*/ 3015049 w 4423719"/>
              <a:gd name="connsiteY59" fmla="*/ 444843 h 1173892"/>
              <a:gd name="connsiteX60" fmla="*/ 2965622 w 4423719"/>
              <a:gd name="connsiteY60" fmla="*/ 469557 h 1173892"/>
              <a:gd name="connsiteX61" fmla="*/ 2804984 w 4423719"/>
              <a:gd name="connsiteY61" fmla="*/ 494271 h 1173892"/>
              <a:gd name="connsiteX62" fmla="*/ 2261287 w 4423719"/>
              <a:gd name="connsiteY62" fmla="*/ 469557 h 1173892"/>
              <a:gd name="connsiteX63" fmla="*/ 2199503 w 4423719"/>
              <a:gd name="connsiteY63" fmla="*/ 457200 h 1173892"/>
              <a:gd name="connsiteX64" fmla="*/ 1952368 w 4423719"/>
              <a:gd name="connsiteY64" fmla="*/ 444843 h 1173892"/>
              <a:gd name="connsiteX65" fmla="*/ 1544595 w 4423719"/>
              <a:gd name="connsiteY65" fmla="*/ 420130 h 1173892"/>
              <a:gd name="connsiteX66" fmla="*/ 1470454 w 4423719"/>
              <a:gd name="connsiteY66" fmla="*/ 407773 h 1173892"/>
              <a:gd name="connsiteX67" fmla="*/ 1075038 w 4423719"/>
              <a:gd name="connsiteY67" fmla="*/ 370703 h 1173892"/>
              <a:gd name="connsiteX68" fmla="*/ 976184 w 4423719"/>
              <a:gd name="connsiteY68" fmla="*/ 358346 h 1173892"/>
              <a:gd name="connsiteX69" fmla="*/ 864973 w 4423719"/>
              <a:gd name="connsiteY69" fmla="*/ 333633 h 1173892"/>
              <a:gd name="connsiteX70" fmla="*/ 827903 w 4423719"/>
              <a:gd name="connsiteY70" fmla="*/ 321276 h 1173892"/>
              <a:gd name="connsiteX71" fmla="*/ 766119 w 4423719"/>
              <a:gd name="connsiteY71" fmla="*/ 308919 h 1173892"/>
              <a:gd name="connsiteX72" fmla="*/ 679622 w 4423719"/>
              <a:gd name="connsiteY72" fmla="*/ 284206 h 1173892"/>
              <a:gd name="connsiteX73" fmla="*/ 630195 w 4423719"/>
              <a:gd name="connsiteY73" fmla="*/ 271849 h 1173892"/>
              <a:gd name="connsiteX74" fmla="*/ 543697 w 4423719"/>
              <a:gd name="connsiteY74" fmla="*/ 222422 h 1173892"/>
              <a:gd name="connsiteX75" fmla="*/ 494270 w 4423719"/>
              <a:gd name="connsiteY75" fmla="*/ 210065 h 1173892"/>
              <a:gd name="connsiteX76" fmla="*/ 457200 w 4423719"/>
              <a:gd name="connsiteY76" fmla="*/ 197708 h 1173892"/>
              <a:gd name="connsiteX77" fmla="*/ 407773 w 4423719"/>
              <a:gd name="connsiteY77" fmla="*/ 185352 h 1173892"/>
              <a:gd name="connsiteX78" fmla="*/ 333633 w 4423719"/>
              <a:gd name="connsiteY78" fmla="*/ 160638 h 1173892"/>
              <a:gd name="connsiteX79" fmla="*/ 259492 w 4423719"/>
              <a:gd name="connsiteY79" fmla="*/ 111211 h 1173892"/>
              <a:gd name="connsiteX80" fmla="*/ 185351 w 4423719"/>
              <a:gd name="connsiteY80" fmla="*/ 86498 h 1173892"/>
              <a:gd name="connsiteX81" fmla="*/ 160638 w 4423719"/>
              <a:gd name="connsiteY81" fmla="*/ 49427 h 1173892"/>
              <a:gd name="connsiteX82" fmla="*/ 86497 w 4423719"/>
              <a:gd name="connsiteY82" fmla="*/ 12357 h 1173892"/>
              <a:gd name="connsiteX83" fmla="*/ 0 w 4423719"/>
              <a:gd name="connsiteY83" fmla="*/ 0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423719" h="1173892">
                <a:moveTo>
                  <a:pt x="0" y="0"/>
                </a:moveTo>
                <a:lnTo>
                  <a:pt x="0" y="0"/>
                </a:lnTo>
                <a:cubicBezTo>
                  <a:pt x="12357" y="32951"/>
                  <a:pt x="33386" y="63855"/>
                  <a:pt x="37070" y="98854"/>
                </a:cubicBezTo>
                <a:cubicBezTo>
                  <a:pt x="41833" y="144099"/>
                  <a:pt x="24714" y="189284"/>
                  <a:pt x="24714" y="234779"/>
                </a:cubicBezTo>
                <a:cubicBezTo>
                  <a:pt x="24714" y="309034"/>
                  <a:pt x="30637" y="383224"/>
                  <a:pt x="37070" y="457200"/>
                </a:cubicBezTo>
                <a:cubicBezTo>
                  <a:pt x="38889" y="478124"/>
                  <a:pt x="40736" y="499864"/>
                  <a:pt x="49427" y="518984"/>
                </a:cubicBezTo>
                <a:cubicBezTo>
                  <a:pt x="61718" y="546024"/>
                  <a:pt x="82378" y="568411"/>
                  <a:pt x="98854" y="593125"/>
                </a:cubicBezTo>
                <a:lnTo>
                  <a:pt x="148281" y="667265"/>
                </a:lnTo>
                <a:cubicBezTo>
                  <a:pt x="152400" y="679622"/>
                  <a:pt x="154813" y="692685"/>
                  <a:pt x="160638" y="704335"/>
                </a:cubicBezTo>
                <a:cubicBezTo>
                  <a:pt x="167280" y="717618"/>
                  <a:pt x="178709" y="728123"/>
                  <a:pt x="185351" y="741406"/>
                </a:cubicBezTo>
                <a:cubicBezTo>
                  <a:pt x="202808" y="776320"/>
                  <a:pt x="221545" y="901165"/>
                  <a:pt x="222422" y="902043"/>
                </a:cubicBezTo>
                <a:cubicBezTo>
                  <a:pt x="269993" y="949615"/>
                  <a:pt x="244952" y="929421"/>
                  <a:pt x="296562" y="963827"/>
                </a:cubicBezTo>
                <a:cubicBezTo>
                  <a:pt x="300681" y="976184"/>
                  <a:pt x="301694" y="990060"/>
                  <a:pt x="308919" y="1000898"/>
                </a:cubicBezTo>
                <a:cubicBezTo>
                  <a:pt x="318612" y="1015438"/>
                  <a:pt x="331449" y="1028275"/>
                  <a:pt x="345989" y="1037968"/>
                </a:cubicBezTo>
                <a:cubicBezTo>
                  <a:pt x="356827" y="1045193"/>
                  <a:pt x="370093" y="1049090"/>
                  <a:pt x="383060" y="1050325"/>
                </a:cubicBezTo>
                <a:cubicBezTo>
                  <a:pt x="456980" y="1057365"/>
                  <a:pt x="531341" y="1058562"/>
                  <a:pt x="605481" y="1062681"/>
                </a:cubicBezTo>
                <a:cubicBezTo>
                  <a:pt x="630195" y="1066800"/>
                  <a:pt x="655316" y="1068961"/>
                  <a:pt x="679622" y="1075038"/>
                </a:cubicBezTo>
                <a:cubicBezTo>
                  <a:pt x="791367" y="1102975"/>
                  <a:pt x="720135" y="1105800"/>
                  <a:pt x="852616" y="1112108"/>
                </a:cubicBezTo>
                <a:cubicBezTo>
                  <a:pt x="992561" y="1118772"/>
                  <a:pt x="1132703" y="1120346"/>
                  <a:pt x="1272746" y="1124465"/>
                </a:cubicBezTo>
                <a:cubicBezTo>
                  <a:pt x="1326292" y="1128584"/>
                  <a:pt x="1380497" y="1127489"/>
                  <a:pt x="1433384" y="1136822"/>
                </a:cubicBezTo>
                <a:cubicBezTo>
                  <a:pt x="1451524" y="1140023"/>
                  <a:pt x="1465880" y="1154279"/>
                  <a:pt x="1482811" y="1161535"/>
                </a:cubicBezTo>
                <a:cubicBezTo>
                  <a:pt x="1494783" y="1166666"/>
                  <a:pt x="1507524" y="1169773"/>
                  <a:pt x="1519881" y="1173892"/>
                </a:cubicBezTo>
                <a:lnTo>
                  <a:pt x="1927654" y="1161535"/>
                </a:lnTo>
                <a:lnTo>
                  <a:pt x="2656703" y="1136822"/>
                </a:lnTo>
                <a:cubicBezTo>
                  <a:pt x="2681731" y="1135667"/>
                  <a:pt x="2706385" y="1129900"/>
                  <a:pt x="2730843" y="1124465"/>
                </a:cubicBezTo>
                <a:cubicBezTo>
                  <a:pt x="2743558" y="1121639"/>
                  <a:pt x="2755557" y="1116227"/>
                  <a:pt x="2767914" y="1112108"/>
                </a:cubicBezTo>
                <a:cubicBezTo>
                  <a:pt x="2837936" y="1116227"/>
                  <a:pt x="2908184" y="1117485"/>
                  <a:pt x="2977979" y="1124465"/>
                </a:cubicBezTo>
                <a:cubicBezTo>
                  <a:pt x="2990939" y="1125761"/>
                  <a:pt x="3002024" y="1136822"/>
                  <a:pt x="3015049" y="1136822"/>
                </a:cubicBezTo>
                <a:cubicBezTo>
                  <a:pt x="3085192" y="1136822"/>
                  <a:pt x="3155092" y="1128584"/>
                  <a:pt x="3225114" y="1124465"/>
                </a:cubicBezTo>
                <a:cubicBezTo>
                  <a:pt x="3247113" y="1120065"/>
                  <a:pt x="3416991" y="1088128"/>
                  <a:pt x="3447535" y="1075038"/>
                </a:cubicBezTo>
                <a:cubicBezTo>
                  <a:pt x="3476368" y="1062681"/>
                  <a:pt x="3504908" y="1049618"/>
                  <a:pt x="3534033" y="1037968"/>
                </a:cubicBezTo>
                <a:cubicBezTo>
                  <a:pt x="3546127" y="1033131"/>
                  <a:pt x="3559131" y="1030742"/>
                  <a:pt x="3571103" y="1025611"/>
                </a:cubicBezTo>
                <a:cubicBezTo>
                  <a:pt x="3588034" y="1018355"/>
                  <a:pt x="3604054" y="1009136"/>
                  <a:pt x="3620530" y="1000898"/>
                </a:cubicBezTo>
                <a:cubicBezTo>
                  <a:pt x="3632887" y="988541"/>
                  <a:pt x="3642324" y="972314"/>
                  <a:pt x="3657600" y="963827"/>
                </a:cubicBezTo>
                <a:cubicBezTo>
                  <a:pt x="3724610" y="926599"/>
                  <a:pt x="3825502" y="931901"/>
                  <a:pt x="3892379" y="926757"/>
                </a:cubicBezTo>
                <a:cubicBezTo>
                  <a:pt x="3904736" y="922638"/>
                  <a:pt x="3916734" y="917226"/>
                  <a:pt x="3929449" y="914400"/>
                </a:cubicBezTo>
                <a:cubicBezTo>
                  <a:pt x="3998115" y="899140"/>
                  <a:pt x="4070066" y="896000"/>
                  <a:pt x="4139514" y="889687"/>
                </a:cubicBezTo>
                <a:cubicBezTo>
                  <a:pt x="4155990" y="881449"/>
                  <a:pt x="4171693" y="871441"/>
                  <a:pt x="4188941" y="864973"/>
                </a:cubicBezTo>
                <a:cubicBezTo>
                  <a:pt x="4204842" y="859010"/>
                  <a:pt x="4225745" y="863977"/>
                  <a:pt x="4238368" y="852616"/>
                </a:cubicBezTo>
                <a:cubicBezTo>
                  <a:pt x="4275373" y="819312"/>
                  <a:pt x="4315638" y="754697"/>
                  <a:pt x="4337222" y="704335"/>
                </a:cubicBezTo>
                <a:cubicBezTo>
                  <a:pt x="4342353" y="692363"/>
                  <a:pt x="4345460" y="679622"/>
                  <a:pt x="4349579" y="667265"/>
                </a:cubicBezTo>
                <a:cubicBezTo>
                  <a:pt x="4378118" y="438940"/>
                  <a:pt x="4345720" y="645628"/>
                  <a:pt x="4374292" y="531341"/>
                </a:cubicBezTo>
                <a:cubicBezTo>
                  <a:pt x="4379386" y="510966"/>
                  <a:pt x="4379275" y="489222"/>
                  <a:pt x="4386649" y="469557"/>
                </a:cubicBezTo>
                <a:cubicBezTo>
                  <a:pt x="4391863" y="455652"/>
                  <a:pt x="4404721" y="445770"/>
                  <a:pt x="4411362" y="432487"/>
                </a:cubicBezTo>
                <a:cubicBezTo>
                  <a:pt x="4417187" y="420837"/>
                  <a:pt x="4419600" y="407773"/>
                  <a:pt x="4423719" y="395416"/>
                </a:cubicBezTo>
                <a:cubicBezTo>
                  <a:pt x="4419600" y="325395"/>
                  <a:pt x="4418012" y="255178"/>
                  <a:pt x="4411362" y="185352"/>
                </a:cubicBezTo>
                <a:cubicBezTo>
                  <a:pt x="4409752" y="168446"/>
                  <a:pt x="4401798" y="152677"/>
                  <a:pt x="4399006" y="135925"/>
                </a:cubicBezTo>
                <a:cubicBezTo>
                  <a:pt x="4393547" y="103169"/>
                  <a:pt x="4390768" y="70022"/>
                  <a:pt x="4386649" y="37071"/>
                </a:cubicBezTo>
                <a:cubicBezTo>
                  <a:pt x="4374292" y="41190"/>
                  <a:pt x="4358789" y="40217"/>
                  <a:pt x="4349579" y="49427"/>
                </a:cubicBezTo>
                <a:cubicBezTo>
                  <a:pt x="4205415" y="193589"/>
                  <a:pt x="4368113" y="78261"/>
                  <a:pt x="4263081" y="148281"/>
                </a:cubicBezTo>
                <a:cubicBezTo>
                  <a:pt x="4254843" y="160638"/>
                  <a:pt x="4248869" y="174851"/>
                  <a:pt x="4238368" y="185352"/>
                </a:cubicBezTo>
                <a:cubicBezTo>
                  <a:pt x="4211323" y="212397"/>
                  <a:pt x="4159779" y="226624"/>
                  <a:pt x="4127157" y="234779"/>
                </a:cubicBezTo>
                <a:cubicBezTo>
                  <a:pt x="4015042" y="262806"/>
                  <a:pt x="4153593" y="229971"/>
                  <a:pt x="3991233" y="259492"/>
                </a:cubicBezTo>
                <a:cubicBezTo>
                  <a:pt x="3974524" y="262530"/>
                  <a:pt x="3958282" y="267730"/>
                  <a:pt x="3941806" y="271849"/>
                </a:cubicBezTo>
                <a:cubicBezTo>
                  <a:pt x="3886281" y="308864"/>
                  <a:pt x="3915348" y="296811"/>
                  <a:pt x="3830595" y="308919"/>
                </a:cubicBezTo>
                <a:cubicBezTo>
                  <a:pt x="3558866" y="347738"/>
                  <a:pt x="3958246" y="286707"/>
                  <a:pt x="3571103" y="333633"/>
                </a:cubicBezTo>
                <a:cubicBezTo>
                  <a:pt x="3488408" y="343657"/>
                  <a:pt x="3323968" y="370703"/>
                  <a:pt x="3323968" y="370703"/>
                </a:cubicBezTo>
                <a:cubicBezTo>
                  <a:pt x="3276050" y="386676"/>
                  <a:pt x="3243793" y="398481"/>
                  <a:pt x="3188043" y="407773"/>
                </a:cubicBezTo>
                <a:cubicBezTo>
                  <a:pt x="3163330" y="411892"/>
                  <a:pt x="3138401" y="414880"/>
                  <a:pt x="3113903" y="420130"/>
                </a:cubicBezTo>
                <a:cubicBezTo>
                  <a:pt x="3080692" y="427247"/>
                  <a:pt x="3015049" y="444843"/>
                  <a:pt x="3015049" y="444843"/>
                </a:cubicBezTo>
                <a:cubicBezTo>
                  <a:pt x="2998573" y="453081"/>
                  <a:pt x="2983097" y="463732"/>
                  <a:pt x="2965622" y="469557"/>
                </a:cubicBezTo>
                <a:cubicBezTo>
                  <a:pt x="2931657" y="480879"/>
                  <a:pt x="2829206" y="491243"/>
                  <a:pt x="2804984" y="494271"/>
                </a:cubicBezTo>
                <a:cubicBezTo>
                  <a:pt x="2693764" y="490299"/>
                  <a:pt x="2402086" y="482967"/>
                  <a:pt x="2261287" y="469557"/>
                </a:cubicBezTo>
                <a:cubicBezTo>
                  <a:pt x="2240379" y="467566"/>
                  <a:pt x="2220439" y="458875"/>
                  <a:pt x="2199503" y="457200"/>
                </a:cubicBezTo>
                <a:cubicBezTo>
                  <a:pt x="2117284" y="450622"/>
                  <a:pt x="2034746" y="448962"/>
                  <a:pt x="1952368" y="444843"/>
                </a:cubicBezTo>
                <a:cubicBezTo>
                  <a:pt x="1706565" y="414119"/>
                  <a:pt x="2025382" y="451149"/>
                  <a:pt x="1544595" y="420130"/>
                </a:cubicBezTo>
                <a:cubicBezTo>
                  <a:pt x="1519592" y="418517"/>
                  <a:pt x="1495406" y="410041"/>
                  <a:pt x="1470454" y="407773"/>
                </a:cubicBezTo>
                <a:cubicBezTo>
                  <a:pt x="986458" y="363773"/>
                  <a:pt x="1559549" y="431266"/>
                  <a:pt x="1075038" y="370703"/>
                </a:cubicBezTo>
                <a:cubicBezTo>
                  <a:pt x="1042087" y="366584"/>
                  <a:pt x="1008747" y="364859"/>
                  <a:pt x="976184" y="358346"/>
                </a:cubicBezTo>
                <a:cubicBezTo>
                  <a:pt x="933730" y="349855"/>
                  <a:pt x="905680" y="345263"/>
                  <a:pt x="864973" y="333633"/>
                </a:cubicBezTo>
                <a:cubicBezTo>
                  <a:pt x="852449" y="330055"/>
                  <a:pt x="840539" y="324435"/>
                  <a:pt x="827903" y="321276"/>
                </a:cubicBezTo>
                <a:cubicBezTo>
                  <a:pt x="807528" y="316182"/>
                  <a:pt x="786621" y="313475"/>
                  <a:pt x="766119" y="308919"/>
                </a:cubicBezTo>
                <a:cubicBezTo>
                  <a:pt x="679215" y="289607"/>
                  <a:pt x="751855" y="304844"/>
                  <a:pt x="679622" y="284206"/>
                </a:cubicBezTo>
                <a:cubicBezTo>
                  <a:pt x="663293" y="279541"/>
                  <a:pt x="646096" y="277812"/>
                  <a:pt x="630195" y="271849"/>
                </a:cubicBezTo>
                <a:cubicBezTo>
                  <a:pt x="424948" y="194880"/>
                  <a:pt x="711012" y="294127"/>
                  <a:pt x="543697" y="222422"/>
                </a:cubicBezTo>
                <a:cubicBezTo>
                  <a:pt x="528087" y="215732"/>
                  <a:pt x="510599" y="214731"/>
                  <a:pt x="494270" y="210065"/>
                </a:cubicBezTo>
                <a:cubicBezTo>
                  <a:pt x="481746" y="206487"/>
                  <a:pt x="469724" y="201286"/>
                  <a:pt x="457200" y="197708"/>
                </a:cubicBezTo>
                <a:cubicBezTo>
                  <a:pt x="440871" y="193043"/>
                  <a:pt x="424039" y="190232"/>
                  <a:pt x="407773" y="185352"/>
                </a:cubicBezTo>
                <a:cubicBezTo>
                  <a:pt x="382821" y="177867"/>
                  <a:pt x="355308" y="175088"/>
                  <a:pt x="333633" y="160638"/>
                </a:cubicBezTo>
                <a:cubicBezTo>
                  <a:pt x="308919" y="144162"/>
                  <a:pt x="287670" y="120603"/>
                  <a:pt x="259492" y="111211"/>
                </a:cubicBezTo>
                <a:lnTo>
                  <a:pt x="185351" y="86498"/>
                </a:lnTo>
                <a:cubicBezTo>
                  <a:pt x="177113" y="74141"/>
                  <a:pt x="171139" y="59928"/>
                  <a:pt x="160638" y="49427"/>
                </a:cubicBezTo>
                <a:cubicBezTo>
                  <a:pt x="144324" y="33113"/>
                  <a:pt x="109946" y="15707"/>
                  <a:pt x="86497" y="12357"/>
                </a:cubicBezTo>
                <a:lnTo>
                  <a:pt x="0" y="0"/>
                </a:lnTo>
                <a:close/>
              </a:path>
            </a:pathLst>
          </a:custGeom>
          <a:blipFill dpi="0" rotWithShape="1">
            <a:blip r:embed="rId8">
              <a:alphaModFix amt="60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pic>
        <p:nvPicPr>
          <p:cNvPr id="35" name="Picture 2" descr="Diagram of the water cycle showing evaporation, condensation, and precipitation"/>
          <p:cNvPicPr>
            <a:picLocks noGrp="1" noChangeAspect="1" noChangeArrowheads="1"/>
          </p:cNvPicPr>
          <p:nvPr>
            <p:ph sz="half" idx="1"/>
          </p:nvPr>
        </p:nvPicPr>
        <p:blipFill>
          <a:blip r:embed="rId9">
            <a:extLst>
              <a:ext uri="{28A0092B-C50C-407E-A947-70E740481C1C}">
                <a14:useLocalDpi xmlns:a14="http://schemas.microsoft.com/office/drawing/2010/main" val="0"/>
              </a:ext>
            </a:extLst>
          </a:blip>
          <a:srcRect/>
          <a:stretch>
            <a:fillRect/>
          </a:stretch>
        </p:blipFill>
        <p:spPr bwMode="auto">
          <a:xfrm>
            <a:off x="1582274" y="2099244"/>
            <a:ext cx="4137014" cy="211509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540500" y="4252673"/>
            <a:ext cx="2220562" cy="343620"/>
          </a:xfrm>
          <a:prstGeom prst="rect">
            <a:avLst/>
          </a:prstGeom>
          <a:noFill/>
        </p:spPr>
        <p:txBody>
          <a:bodyPr wrap="square" rtlCol="0">
            <a:spAutoFit/>
          </a:bodyPr>
          <a:lstStyle/>
          <a:p>
            <a:r>
              <a:rPr lang="en-GB" sz="1633" dirty="0"/>
              <a:t>Groundwater</a:t>
            </a:r>
            <a:endParaRPr lang="en-US" sz="1633" dirty="0"/>
          </a:p>
        </p:txBody>
      </p:sp>
      <p:sp>
        <p:nvSpPr>
          <p:cNvPr id="42" name="TextBox 41"/>
          <p:cNvSpPr txBox="1"/>
          <p:nvPr/>
        </p:nvSpPr>
        <p:spPr>
          <a:xfrm>
            <a:off x="2084262" y="3672204"/>
            <a:ext cx="2682932" cy="343620"/>
          </a:xfrm>
          <a:prstGeom prst="rect">
            <a:avLst/>
          </a:prstGeom>
          <a:noFill/>
        </p:spPr>
        <p:txBody>
          <a:bodyPr wrap="square" rtlCol="0">
            <a:spAutoFit/>
          </a:bodyPr>
          <a:lstStyle/>
          <a:p>
            <a:r>
              <a:rPr lang="en-GB" sz="1633" dirty="0"/>
              <a:t>Surface water</a:t>
            </a:r>
            <a:endParaRPr lang="en-US" sz="1633" dirty="0"/>
          </a:p>
        </p:txBody>
      </p:sp>
      <p:grpSp>
        <p:nvGrpSpPr>
          <p:cNvPr id="36" name="Group 35"/>
          <p:cNvGrpSpPr/>
          <p:nvPr/>
        </p:nvGrpSpPr>
        <p:grpSpPr>
          <a:xfrm>
            <a:off x="0" y="0"/>
            <a:ext cx="12192000" cy="6858000"/>
            <a:chOff x="0" y="0"/>
            <a:chExt cx="12192000" cy="6858000"/>
          </a:xfrm>
        </p:grpSpPr>
        <p:sp>
          <p:nvSpPr>
            <p:cNvPr id="38" name="Frame 37"/>
            <p:cNvSpPr/>
            <p:nvPr/>
          </p:nvSpPr>
          <p:spPr>
            <a:xfrm>
              <a:off x="0" y="0"/>
              <a:ext cx="12192000" cy="6858000"/>
            </a:xfrm>
            <a:prstGeom prst="frame">
              <a:avLst>
                <a:gd name="adj1" fmla="val 5833"/>
              </a:avLst>
            </a:prstGeom>
            <a:solidFill>
              <a:srgbClr val="EB6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3"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44124" y="129811"/>
              <a:ext cx="1939061" cy="84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842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41" grpId="0"/>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216A26-CAB1-42BC-B826-0E583309BAE8}">
  <ds:schemaRefs>
    <ds:schemaRef ds:uri="http://schemas.microsoft.com/sharepoint/v3/contenttype/forms"/>
  </ds:schemaRefs>
</ds:datastoreItem>
</file>

<file path=customXml/itemProps2.xml><?xml version="1.0" encoding="utf-8"?>
<ds:datastoreItem xmlns:ds="http://schemas.openxmlformats.org/officeDocument/2006/customXml" ds:itemID="{A63B59AF-BFE7-4F53-A8AB-0FE3B9BDE26C}"/>
</file>

<file path=customXml/itemProps3.xml><?xml version="1.0" encoding="utf-8"?>
<ds:datastoreItem xmlns:ds="http://schemas.openxmlformats.org/officeDocument/2006/customXml" ds:itemID="{E2F5BB28-52D5-4F38-85B5-63BA9B5EEEB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164</TotalTime>
  <Words>2243</Words>
  <Application>Microsoft Office PowerPoint</Application>
  <PresentationFormat>Widescreen</PresentationFormat>
  <Paragraphs>464</Paragraphs>
  <Slides>64</Slides>
  <Notes>2</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Office Theme</vt:lpstr>
      <vt:lpstr>1_Office Theme</vt:lpstr>
      <vt:lpstr>Multi-objective River Management (MRM)</vt:lpstr>
      <vt:lpstr>Anna Murgatroyd</vt:lpstr>
      <vt:lpstr>Part 1: Water Resources</vt:lpstr>
      <vt:lpstr>PowerPoint Presentation</vt:lpstr>
      <vt:lpstr>PowerPoint Presentation</vt:lpstr>
      <vt:lpstr>PowerPoint Presentation</vt:lpstr>
      <vt:lpstr>PowerPoint Presentation</vt:lpstr>
      <vt:lpstr>PowerPoint Presentation</vt:lpstr>
      <vt:lpstr>Water Supply                            Water Demand</vt:lpstr>
      <vt:lpstr>Too Much, Too Little</vt:lpstr>
      <vt:lpstr>PowerPoint Presentation</vt:lpstr>
      <vt:lpstr>PowerPoint Presentation</vt:lpstr>
      <vt:lpstr>PowerPoint Presentation</vt:lpstr>
      <vt:lpstr>PowerPoint Presentation</vt:lpstr>
      <vt:lpstr>PowerPoint Presentation</vt:lpstr>
      <vt:lpstr>PowerPoint Presentation</vt:lpstr>
      <vt:lpstr>But what about competing uses?</vt:lpstr>
      <vt:lpstr>PowerPoint Presentation</vt:lpstr>
      <vt:lpstr>Water for Agriculture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Keys to Sustainable Development</vt:lpstr>
      <vt:lpstr>Part 2. Case Studies</vt:lpstr>
      <vt:lpstr>Colorado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Colorado River</vt:lpstr>
      <vt:lpstr>Colorado River</vt:lpstr>
      <vt:lpstr>PowerPoint Presentation</vt:lpstr>
      <vt:lpstr>PowerPoint Presentation</vt:lpstr>
      <vt:lpstr>PowerPoint Presentation</vt:lpstr>
      <vt:lpstr>How much water is available? </vt:lpstr>
      <vt:lpstr>Effects of Dams on the River</vt:lpstr>
      <vt:lpstr>Colorado River Reaches Basin Closure</vt:lpstr>
      <vt:lpstr>Historical Drought Begins</vt:lpstr>
      <vt:lpstr>PowerPoint Presentation</vt:lpstr>
      <vt:lpstr>How to Address Future Shortages?</vt:lpstr>
      <vt:lpstr>PowerPoint Presentation</vt:lpstr>
      <vt:lpstr>PowerPoint Presentation</vt:lpstr>
      <vt:lpstr>Colorado River “Basin Study”</vt:lpstr>
      <vt:lpstr>PowerPoint Presentation</vt:lpstr>
      <vt:lpstr>PowerPoint Presentation</vt:lpstr>
      <vt:lpstr>Colorado River Conclusions:</vt:lpstr>
      <vt:lpstr>Part 3: Multi Objective Water Resource Planning</vt:lpstr>
      <vt:lpstr>Hydropower  in Myanmar</vt:lpstr>
      <vt:lpstr>PowerPoint Presentation</vt:lpstr>
      <vt:lpstr>PowerPoint Presentation</vt:lpstr>
      <vt:lpstr>Hydropower Sustainability Principles</vt:lpstr>
      <vt:lpstr>PowerPoint Presentation</vt:lpstr>
      <vt:lpstr>Water resources game Divide into groups of 4 or 5 people</vt:lpstr>
      <vt:lpstr>Water Supply                            Water Demand</vt:lpstr>
      <vt:lpstr>PowerPoint Presentation</vt:lpstr>
      <vt:lpstr>PowerPoint Presentation</vt:lpstr>
      <vt:lpstr>PowerPoint Presentation</vt:lpstr>
    </vt:vector>
  </TitlesOfParts>
  <Company>School of Geography, 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ouce</dc:creator>
  <cp:lastModifiedBy>Chioma.Obi</cp:lastModifiedBy>
  <cp:revision>34</cp:revision>
  <dcterms:created xsi:type="dcterms:W3CDTF">2020-02-09T17:38:32Z</dcterms:created>
  <dcterms:modified xsi:type="dcterms:W3CDTF">2021-04-29T18:50:39Z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