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5" r:id="rId5"/>
    <p:sldId id="257" r:id="rId6"/>
    <p:sldId id="263" r:id="rId7"/>
    <p:sldId id="264" r:id="rId8"/>
    <p:sldId id="266" r:id="rId9"/>
    <p:sldId id="265" r:id="rId10"/>
    <p:sldId id="267" r:id="rId11"/>
    <p:sldId id="272" r:id="rId12"/>
    <p:sldId id="271" r:id="rId13"/>
    <p:sldId id="268" r:id="rId14"/>
    <p:sldId id="270" r:id="rId15"/>
    <p:sldId id="269" r:id="rId16"/>
    <p:sldId id="282" r:id="rId17"/>
    <p:sldId id="280" r:id="rId18"/>
    <p:sldId id="281" r:id="rId19"/>
    <p:sldId id="279" r:id="rId20"/>
    <p:sldId id="278" r:id="rId21"/>
    <p:sldId id="283" r:id="rId22"/>
    <p:sldId id="274" r:id="rId23"/>
    <p:sldId id="273" r:id="rId24"/>
    <p:sldId id="277" r:id="rId25"/>
    <p:sldId id="284"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qRoiMpLg3F2kp/NkbdMOg==" hashData="UNtRn2p7QtW+IR8yTA5vyO9WpyigdH2G7dOoYSq90R93Gc0fRbqr3vdlP0cd28sidn9WEbp1hXZgrTZ1Jqu6K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C9FBFA"/>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296C-2C5B-A557-FE7D-71B5E55D15ED}" v="46" dt="2021-02-11T13:03:36.240"/>
    <p1510:client id="{2ECFB97C-BA11-AA91-AD29-7833DFDA5B02}" v="570" dt="2021-02-11T13:06:18.913"/>
    <p1510:client id="{4871BED6-6EE8-8A01-2EEA-854281637C45}" v="31" dt="2021-03-29T06:44:30.648"/>
    <p1510:client id="{CD75E7EF-D802-4D3F-51D8-C0880CDB6F1A}" v="3" dt="2021-02-11T13:24:16.993"/>
    <p1510:client id="{DFAC88B8-9195-7031-BEBF-473F06224D96}" v="633" dt="2021-03-26T13:45:55.712"/>
    <p1510:client id="{FEE6AFB4-4268-B20C-5796-40E282AE5D74}" v="57" dt="2021-03-26T14:42:59.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varScale="1">
        <p:scale>
          <a:sx n="89" d="100"/>
          <a:sy n="89" d="100"/>
        </p:scale>
        <p:origin x="13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DFAC88B8-9195-7031-BEBF-473F06224D96}"/>
    <pc:docChg chg="modSld">
      <pc:chgData name="simon.anthony.patterson@gmail.com" userId="S::urn:spo:guest#simon.anthony.patterson@gmail.com::" providerId="AD" clId="Web-{DFAC88B8-9195-7031-BEBF-473F06224D96}" dt="2021-03-26T13:53:41.643" v="735"/>
      <pc:docMkLst>
        <pc:docMk/>
      </pc:docMkLst>
      <pc:sldChg chg="modSp modNotes">
        <pc:chgData name="simon.anthony.patterson@gmail.com" userId="S::urn:spo:guest#simon.anthony.patterson@gmail.com::" providerId="AD" clId="Web-{DFAC88B8-9195-7031-BEBF-473F06224D96}" dt="2021-03-26T13:52:54.424" v="716"/>
        <pc:sldMkLst>
          <pc:docMk/>
          <pc:sldMk cId="4233018141" sldId="257"/>
        </pc:sldMkLst>
        <pc:spChg chg="mod">
          <ac:chgData name="simon.anthony.patterson@gmail.com" userId="S::urn:spo:guest#simon.anthony.patterson@gmail.com::" providerId="AD" clId="Web-{DFAC88B8-9195-7031-BEBF-473F06224D96}" dt="2021-03-26T09:52:43.044" v="163" actId="1076"/>
          <ac:spMkLst>
            <pc:docMk/>
            <pc:sldMk cId="4233018141" sldId="257"/>
            <ac:spMk id="14" creationId="{D2B48615-9B59-FC42-8A1C-39AC6AD2B38A}"/>
          </ac:spMkLst>
        </pc:spChg>
      </pc:sldChg>
      <pc:sldChg chg="modSp modNotes">
        <pc:chgData name="simon.anthony.patterson@gmail.com" userId="S::urn:spo:guest#simon.anthony.patterson@gmail.com::" providerId="AD" clId="Web-{DFAC88B8-9195-7031-BEBF-473F06224D96}" dt="2021-03-26T09:56:21.703" v="174"/>
        <pc:sldMkLst>
          <pc:docMk/>
          <pc:sldMk cId="348628638" sldId="263"/>
        </pc:sldMkLst>
        <pc:spChg chg="mod">
          <ac:chgData name="simon.anthony.patterson@gmail.com" userId="S::urn:spo:guest#simon.anthony.patterson@gmail.com::" providerId="AD" clId="Web-{DFAC88B8-9195-7031-BEBF-473F06224D96}" dt="2021-03-25T22:51:47.250" v="7" actId="20577"/>
          <ac:spMkLst>
            <pc:docMk/>
            <pc:sldMk cId="348628638" sldId="263"/>
            <ac:spMk id="8" creationId="{63FE2775-FB72-4D44-B480-06EBB7F679B3}"/>
          </ac:spMkLst>
        </pc:spChg>
        <pc:spChg chg="mod">
          <ac:chgData name="simon.anthony.patterson@gmail.com" userId="S::urn:spo:guest#simon.anthony.patterson@gmail.com::" providerId="AD" clId="Web-{DFAC88B8-9195-7031-BEBF-473F06224D96}" dt="2021-03-25T22:51:43" v="4" actId="20577"/>
          <ac:spMkLst>
            <pc:docMk/>
            <pc:sldMk cId="348628638" sldId="263"/>
            <ac:spMk id="9" creationId="{D65E6D98-BE8C-6B4C-B23E-6167300445AE}"/>
          </ac:spMkLst>
        </pc:spChg>
      </pc:sldChg>
      <pc:sldChg chg="modSp modNotes">
        <pc:chgData name="simon.anthony.patterson@gmail.com" userId="S::urn:spo:guest#simon.anthony.patterson@gmail.com::" providerId="AD" clId="Web-{DFAC88B8-9195-7031-BEBF-473F06224D96}" dt="2021-03-26T10:22:11.194" v="207" actId="20577"/>
        <pc:sldMkLst>
          <pc:docMk/>
          <pc:sldMk cId="2708744156" sldId="264"/>
        </pc:sldMkLst>
        <pc:spChg chg="mod">
          <ac:chgData name="simon.anthony.patterson@gmail.com" userId="S::urn:spo:guest#simon.anthony.patterson@gmail.com::" providerId="AD" clId="Web-{DFAC88B8-9195-7031-BEBF-473F06224D96}" dt="2021-03-25T22:51:54.438" v="12" actId="20577"/>
          <ac:spMkLst>
            <pc:docMk/>
            <pc:sldMk cId="2708744156" sldId="264"/>
            <ac:spMk id="8" creationId="{63FE2775-FB72-4D44-B480-06EBB7F679B3}"/>
          </ac:spMkLst>
        </pc:spChg>
        <pc:spChg chg="mod">
          <ac:chgData name="simon.anthony.patterson@gmail.com" userId="S::urn:spo:guest#simon.anthony.patterson@gmail.com::" providerId="AD" clId="Web-{DFAC88B8-9195-7031-BEBF-473F06224D96}" dt="2021-03-26T10:22:11.194" v="207" actId="20577"/>
          <ac:spMkLst>
            <pc:docMk/>
            <pc:sldMk cId="2708744156" sldId="264"/>
            <ac:spMk id="18" creationId="{7C4DE24A-479A-406F-B550-208E84C9F944}"/>
          </ac:spMkLst>
        </pc:spChg>
        <pc:spChg chg="mod">
          <ac:chgData name="simon.anthony.patterson@gmail.com" userId="S::urn:spo:guest#simon.anthony.patterson@gmail.com::" providerId="AD" clId="Web-{DFAC88B8-9195-7031-BEBF-473F06224D96}" dt="2021-03-25T22:51:51.031" v="10" actId="20577"/>
          <ac:spMkLst>
            <pc:docMk/>
            <pc:sldMk cId="2708744156" sldId="264"/>
            <ac:spMk id="24" creationId="{D65E6D98-BE8C-6B4C-B23E-6167300445AE}"/>
          </ac:spMkLst>
        </pc:spChg>
      </pc:sldChg>
      <pc:sldChg chg="modSp modNotes">
        <pc:chgData name="simon.anthony.patterson@gmail.com" userId="S::urn:spo:guest#simon.anthony.patterson@gmail.com::" providerId="AD" clId="Web-{DFAC88B8-9195-7031-BEBF-473F06224D96}" dt="2021-03-26T10:33:12.460" v="223"/>
        <pc:sldMkLst>
          <pc:docMk/>
          <pc:sldMk cId="3278782939" sldId="265"/>
        </pc:sldMkLst>
        <pc:spChg chg="mod">
          <ac:chgData name="simon.anthony.patterson@gmail.com" userId="S::urn:spo:guest#simon.anthony.patterson@gmail.com::" providerId="AD" clId="Web-{DFAC88B8-9195-7031-BEBF-473F06224D96}" dt="2021-03-26T10:33:09.616" v="220" actId="20577"/>
          <ac:spMkLst>
            <pc:docMk/>
            <pc:sldMk cId="3278782939" sldId="265"/>
            <ac:spMk id="3" creationId="{00000000-0000-0000-0000-000000000000}"/>
          </ac:spMkLst>
        </pc:spChg>
        <pc:spChg chg="mod">
          <ac:chgData name="simon.anthony.patterson@gmail.com" userId="S::urn:spo:guest#simon.anthony.patterson@gmail.com::" providerId="AD" clId="Web-{DFAC88B8-9195-7031-BEBF-473F06224D96}" dt="2021-03-25T22:52:11.188" v="20" actId="20577"/>
          <ac:spMkLst>
            <pc:docMk/>
            <pc:sldMk cId="3278782939" sldId="265"/>
            <ac:spMk id="8" creationId="{63FE2775-FB72-4D44-B480-06EBB7F679B3}"/>
          </ac:spMkLst>
        </pc:spChg>
        <pc:spChg chg="mod">
          <ac:chgData name="simon.anthony.patterson@gmail.com" userId="S::urn:spo:guest#simon.anthony.patterson@gmail.com::" providerId="AD" clId="Web-{DFAC88B8-9195-7031-BEBF-473F06224D96}" dt="2021-03-25T22:52:07.422" v="18" actId="20577"/>
          <ac:spMkLst>
            <pc:docMk/>
            <pc:sldMk cId="3278782939" sldId="265"/>
            <ac:spMk id="18" creationId="{D65E6D98-BE8C-6B4C-B23E-6167300445AE}"/>
          </ac:spMkLst>
        </pc:spChg>
      </pc:sldChg>
      <pc:sldChg chg="modSp modNotes">
        <pc:chgData name="simon.anthony.patterson@gmail.com" userId="S::urn:spo:guest#simon.anthony.patterson@gmail.com::" providerId="AD" clId="Web-{DFAC88B8-9195-7031-BEBF-473F06224D96}" dt="2021-03-26T10:29:22.267" v="216"/>
        <pc:sldMkLst>
          <pc:docMk/>
          <pc:sldMk cId="986106943" sldId="266"/>
        </pc:sldMkLst>
        <pc:spChg chg="mod">
          <ac:chgData name="simon.anthony.patterson@gmail.com" userId="S::urn:spo:guest#simon.anthony.patterson@gmail.com::" providerId="AD" clId="Web-{DFAC88B8-9195-7031-BEBF-473F06224D96}" dt="2021-03-26T10:22:34.648" v="209" actId="20577"/>
          <ac:spMkLst>
            <pc:docMk/>
            <pc:sldMk cId="986106943" sldId="266"/>
            <ac:spMk id="3" creationId="{00000000-0000-0000-0000-000000000000}"/>
          </ac:spMkLst>
        </pc:spChg>
        <pc:spChg chg="mod">
          <ac:chgData name="simon.anthony.patterson@gmail.com" userId="S::urn:spo:guest#simon.anthony.patterson@gmail.com::" providerId="AD" clId="Web-{DFAC88B8-9195-7031-BEBF-473F06224D96}" dt="2021-03-25T22:52:02.735" v="15" actId="20577"/>
          <ac:spMkLst>
            <pc:docMk/>
            <pc:sldMk cId="986106943" sldId="266"/>
            <ac:spMk id="8" creationId="{63FE2775-FB72-4D44-B480-06EBB7F679B3}"/>
          </ac:spMkLst>
        </pc:spChg>
        <pc:spChg chg="mod">
          <ac:chgData name="simon.anthony.patterson@gmail.com" userId="S::urn:spo:guest#simon.anthony.patterson@gmail.com::" providerId="AD" clId="Web-{DFAC88B8-9195-7031-BEBF-473F06224D96}" dt="2021-03-25T22:52:00.235" v="14" actId="20577"/>
          <ac:spMkLst>
            <pc:docMk/>
            <pc:sldMk cId="986106943" sldId="266"/>
            <ac:spMk id="18" creationId="{D65E6D98-BE8C-6B4C-B23E-6167300445AE}"/>
          </ac:spMkLst>
        </pc:spChg>
      </pc:sldChg>
      <pc:sldChg chg="modSp modNotes">
        <pc:chgData name="simon.anthony.patterson@gmail.com" userId="S::urn:spo:guest#simon.anthony.patterson@gmail.com::" providerId="AD" clId="Web-{DFAC88B8-9195-7031-BEBF-473F06224D96}" dt="2021-03-26T11:54:14.644" v="257"/>
        <pc:sldMkLst>
          <pc:docMk/>
          <pc:sldMk cId="174070660" sldId="267"/>
        </pc:sldMkLst>
        <pc:spChg chg="mod">
          <ac:chgData name="simon.anthony.patterson@gmail.com" userId="S::urn:spo:guest#simon.anthony.patterson@gmail.com::" providerId="AD" clId="Web-{DFAC88B8-9195-7031-BEBF-473F06224D96}" dt="2021-03-26T11:52:13.454" v="226" actId="20577"/>
          <ac:spMkLst>
            <pc:docMk/>
            <pc:sldMk cId="174070660" sldId="267"/>
            <ac:spMk id="4" creationId="{00000000-0000-0000-0000-000000000000}"/>
          </ac:spMkLst>
        </pc:spChg>
        <pc:spChg chg="mod">
          <ac:chgData name="simon.anthony.patterson@gmail.com" userId="S::urn:spo:guest#simon.anthony.patterson@gmail.com::" providerId="AD" clId="Web-{DFAC88B8-9195-7031-BEBF-473F06224D96}" dt="2021-03-25T22:52:20.907" v="26" actId="20577"/>
          <ac:spMkLst>
            <pc:docMk/>
            <pc:sldMk cId="174070660" sldId="267"/>
            <ac:spMk id="8" creationId="{63FE2775-FB72-4D44-B480-06EBB7F679B3}"/>
          </ac:spMkLst>
        </pc:spChg>
        <pc:spChg chg="mod">
          <ac:chgData name="simon.anthony.patterson@gmail.com" userId="S::urn:spo:guest#simon.anthony.patterson@gmail.com::" providerId="AD" clId="Web-{DFAC88B8-9195-7031-BEBF-473F06224D96}" dt="2021-03-25T22:52:14.845" v="24" actId="20577"/>
          <ac:spMkLst>
            <pc:docMk/>
            <pc:sldMk cId="174070660" sldId="267"/>
            <ac:spMk id="21" creationId="{D65E6D98-BE8C-6B4C-B23E-6167300445AE}"/>
          </ac:spMkLst>
        </pc:spChg>
      </pc:sldChg>
      <pc:sldChg chg="modSp modNotes">
        <pc:chgData name="simon.anthony.patterson@gmail.com" userId="S::urn:spo:guest#simon.anthony.patterson@gmail.com::" providerId="AD" clId="Web-{DFAC88B8-9195-7031-BEBF-473F06224D96}" dt="2021-03-26T12:33:05.982" v="403"/>
        <pc:sldMkLst>
          <pc:docMk/>
          <pc:sldMk cId="1732966013" sldId="268"/>
        </pc:sldMkLst>
        <pc:spChg chg="mod">
          <ac:chgData name="simon.anthony.patterson@gmail.com" userId="S::urn:spo:guest#simon.anthony.patterson@gmail.com::" providerId="AD" clId="Web-{DFAC88B8-9195-7031-BEBF-473F06224D96}" dt="2021-03-25T22:53:28.003" v="53" actId="20577"/>
          <ac:spMkLst>
            <pc:docMk/>
            <pc:sldMk cId="1732966013" sldId="268"/>
            <ac:spMk id="8" creationId="{63FE2775-FB72-4D44-B480-06EBB7F679B3}"/>
          </ac:spMkLst>
        </pc:spChg>
        <pc:spChg chg="mod">
          <ac:chgData name="simon.anthony.patterson@gmail.com" userId="S::urn:spo:guest#simon.anthony.patterson@gmail.com::" providerId="AD" clId="Web-{DFAC88B8-9195-7031-BEBF-473F06224D96}" dt="2021-03-26T12:31:32.432" v="386" actId="20577"/>
          <ac:spMkLst>
            <pc:docMk/>
            <pc:sldMk cId="1732966013" sldId="268"/>
            <ac:spMk id="13" creationId="{00000000-0000-0000-0000-000000000000}"/>
          </ac:spMkLst>
        </pc:spChg>
        <pc:spChg chg="mod">
          <ac:chgData name="simon.anthony.patterson@gmail.com" userId="S::urn:spo:guest#simon.anthony.patterson@gmail.com::" providerId="AD" clId="Web-{DFAC88B8-9195-7031-BEBF-473F06224D96}" dt="2021-03-26T12:31:53.479" v="390" actId="20577"/>
          <ac:spMkLst>
            <pc:docMk/>
            <pc:sldMk cId="1732966013" sldId="268"/>
            <ac:spMk id="15" creationId="{00000000-0000-0000-0000-000000000000}"/>
          </ac:spMkLst>
        </pc:spChg>
        <pc:spChg chg="mod">
          <ac:chgData name="simon.anthony.patterson@gmail.com" userId="S::urn:spo:guest#simon.anthony.patterson@gmail.com::" providerId="AD" clId="Web-{DFAC88B8-9195-7031-BEBF-473F06224D96}" dt="2021-03-25T22:53:07.549" v="47" actId="20577"/>
          <ac:spMkLst>
            <pc:docMk/>
            <pc:sldMk cId="1732966013" sldId="268"/>
            <ac:spMk id="26" creationId="{D65E6D98-BE8C-6B4C-B23E-6167300445AE}"/>
          </ac:spMkLst>
        </pc:spChg>
      </pc:sldChg>
      <pc:sldChg chg="modSp modNotes">
        <pc:chgData name="simon.anthony.patterson@gmail.com" userId="S::urn:spo:guest#simon.anthony.patterson@gmail.com::" providerId="AD" clId="Web-{DFAC88B8-9195-7031-BEBF-473F06224D96}" dt="2021-03-26T12:44:36.613" v="421"/>
        <pc:sldMkLst>
          <pc:docMk/>
          <pc:sldMk cId="3720167370" sldId="269"/>
        </pc:sldMkLst>
        <pc:spChg chg="mod">
          <ac:chgData name="simon.anthony.patterson@gmail.com" userId="S::urn:spo:guest#simon.anthony.patterson@gmail.com::" providerId="AD" clId="Web-{DFAC88B8-9195-7031-BEBF-473F06224D96}" dt="2021-03-25T22:53:59.550" v="71" actId="20577"/>
          <ac:spMkLst>
            <pc:docMk/>
            <pc:sldMk cId="3720167370" sldId="269"/>
            <ac:spMk id="8" creationId="{63FE2775-FB72-4D44-B480-06EBB7F679B3}"/>
          </ac:spMkLst>
        </pc:spChg>
        <pc:spChg chg="mod">
          <ac:chgData name="simon.anthony.patterson@gmail.com" userId="S::urn:spo:guest#simon.anthony.patterson@gmail.com::" providerId="AD" clId="Web-{DFAC88B8-9195-7031-BEBF-473F06224D96}" dt="2021-03-25T22:53:55.738" v="69" actId="20577"/>
          <ac:spMkLst>
            <pc:docMk/>
            <pc:sldMk cId="3720167370" sldId="269"/>
            <ac:spMk id="18" creationId="{D65E6D98-BE8C-6B4C-B23E-6167300445AE}"/>
          </ac:spMkLst>
        </pc:spChg>
        <pc:spChg chg="mod">
          <ac:chgData name="simon.anthony.patterson@gmail.com" userId="S::urn:spo:guest#simon.anthony.patterson@gmail.com::" providerId="AD" clId="Web-{DFAC88B8-9195-7031-BEBF-473F06224D96}" dt="2021-03-26T12:40:28.355" v="417" actId="20577"/>
          <ac:spMkLst>
            <pc:docMk/>
            <pc:sldMk cId="3720167370" sldId="269"/>
            <ac:spMk id="30" creationId="{00000000-0000-0000-0000-000000000000}"/>
          </ac:spMkLst>
        </pc:spChg>
      </pc:sldChg>
      <pc:sldChg chg="modSp modNotes">
        <pc:chgData name="simon.anthony.patterson@gmail.com" userId="S::urn:spo:guest#simon.anthony.patterson@gmail.com::" providerId="AD" clId="Web-{DFAC88B8-9195-7031-BEBF-473F06224D96}" dt="2021-03-26T12:37:18.443" v="415"/>
        <pc:sldMkLst>
          <pc:docMk/>
          <pc:sldMk cId="114964038" sldId="270"/>
        </pc:sldMkLst>
        <pc:spChg chg="mod">
          <ac:chgData name="simon.anthony.patterson@gmail.com" userId="S::urn:spo:guest#simon.anthony.patterson@gmail.com::" providerId="AD" clId="Web-{DFAC88B8-9195-7031-BEBF-473F06224D96}" dt="2021-03-26T12:36:12.394" v="411" actId="20577"/>
          <ac:spMkLst>
            <pc:docMk/>
            <pc:sldMk cId="114964038" sldId="270"/>
            <ac:spMk id="7" creationId="{00000000-0000-0000-0000-000000000000}"/>
          </ac:spMkLst>
        </pc:spChg>
        <pc:spChg chg="mod">
          <ac:chgData name="simon.anthony.patterson@gmail.com" userId="S::urn:spo:guest#simon.anthony.patterson@gmail.com::" providerId="AD" clId="Web-{DFAC88B8-9195-7031-BEBF-473F06224D96}" dt="2021-03-25T22:53:49.441" v="66" actId="20577"/>
          <ac:spMkLst>
            <pc:docMk/>
            <pc:sldMk cId="114964038" sldId="270"/>
            <ac:spMk id="8" creationId="{63FE2775-FB72-4D44-B480-06EBB7F679B3}"/>
          </ac:spMkLst>
        </pc:spChg>
        <pc:spChg chg="mod">
          <ac:chgData name="simon.anthony.patterson@gmail.com" userId="S::urn:spo:guest#simon.anthony.patterson@gmail.com::" providerId="AD" clId="Web-{DFAC88B8-9195-7031-BEBF-473F06224D96}" dt="2021-03-25T22:53:38.784" v="60" actId="20577"/>
          <ac:spMkLst>
            <pc:docMk/>
            <pc:sldMk cId="114964038" sldId="270"/>
            <ac:spMk id="16" creationId="{D65E6D98-BE8C-6B4C-B23E-6167300445AE}"/>
          </ac:spMkLst>
        </pc:spChg>
      </pc:sldChg>
      <pc:sldChg chg="modSp modNotes">
        <pc:chgData name="simon.anthony.patterson@gmail.com" userId="S::urn:spo:guest#simon.anthony.patterson@gmail.com::" providerId="AD" clId="Web-{DFAC88B8-9195-7031-BEBF-473F06224D96}" dt="2021-03-26T12:30:45.915" v="382"/>
        <pc:sldMkLst>
          <pc:docMk/>
          <pc:sldMk cId="587726888" sldId="271"/>
        </pc:sldMkLst>
        <pc:spChg chg="mod">
          <ac:chgData name="simon.anthony.patterson@gmail.com" userId="S::urn:spo:guest#simon.anthony.patterson@gmail.com::" providerId="AD" clId="Web-{DFAC88B8-9195-7031-BEBF-473F06224D96}" dt="2021-03-26T12:27:56.409" v="357" actId="20577"/>
          <ac:spMkLst>
            <pc:docMk/>
            <pc:sldMk cId="587726888" sldId="271"/>
            <ac:spMk id="4" creationId="{00000000-0000-0000-0000-000000000000}"/>
          </ac:spMkLst>
        </pc:spChg>
        <pc:spChg chg="mod">
          <ac:chgData name="simon.anthony.patterson@gmail.com" userId="S::urn:spo:guest#simon.anthony.patterson@gmail.com::" providerId="AD" clId="Web-{DFAC88B8-9195-7031-BEBF-473F06224D96}" dt="2021-03-25T22:53:01.236" v="44" actId="20577"/>
          <ac:spMkLst>
            <pc:docMk/>
            <pc:sldMk cId="587726888" sldId="271"/>
            <ac:spMk id="8" creationId="{63FE2775-FB72-4D44-B480-06EBB7F679B3}"/>
          </ac:spMkLst>
        </pc:spChg>
        <pc:spChg chg="mod">
          <ac:chgData name="simon.anthony.patterson@gmail.com" userId="S::urn:spo:guest#simon.anthony.patterson@gmail.com::" providerId="AD" clId="Web-{DFAC88B8-9195-7031-BEBF-473F06224D96}" dt="2021-03-25T22:52:56.471" v="41" actId="20577"/>
          <ac:spMkLst>
            <pc:docMk/>
            <pc:sldMk cId="587726888" sldId="271"/>
            <ac:spMk id="12" creationId="{D65E6D98-BE8C-6B4C-B23E-6167300445AE}"/>
          </ac:spMkLst>
        </pc:spChg>
        <pc:spChg chg="mod">
          <ac:chgData name="simon.anthony.patterson@gmail.com" userId="S::urn:spo:guest#simon.anthony.patterson@gmail.com::" providerId="AD" clId="Web-{DFAC88B8-9195-7031-BEBF-473F06224D96}" dt="2021-03-26T12:28:09.128" v="360" actId="20577"/>
          <ac:spMkLst>
            <pc:docMk/>
            <pc:sldMk cId="587726888" sldId="271"/>
            <ac:spMk id="13" creationId="{00000000-0000-0000-0000-000000000000}"/>
          </ac:spMkLst>
        </pc:spChg>
        <pc:picChg chg="mod">
          <ac:chgData name="simon.anthony.patterson@gmail.com" userId="S::urn:spo:guest#simon.anthony.patterson@gmail.com::" providerId="AD" clId="Web-{DFAC88B8-9195-7031-BEBF-473F06224D96}" dt="2021-03-26T12:29:00.880" v="362" actId="1076"/>
          <ac:picMkLst>
            <pc:docMk/>
            <pc:sldMk cId="587726888" sldId="271"/>
            <ac:picMk id="10" creationId="{85840D53-0DEF-474F-AE3D-5FA4F9FBD048}"/>
          </ac:picMkLst>
        </pc:picChg>
      </pc:sldChg>
      <pc:sldChg chg="addSp modSp modNotes">
        <pc:chgData name="simon.anthony.patterson@gmail.com" userId="S::urn:spo:guest#simon.anthony.patterson@gmail.com::" providerId="AD" clId="Web-{DFAC88B8-9195-7031-BEBF-473F06224D96}" dt="2021-03-26T12:27:02.204" v="352"/>
        <pc:sldMkLst>
          <pc:docMk/>
          <pc:sldMk cId="512869664" sldId="272"/>
        </pc:sldMkLst>
        <pc:spChg chg="mod">
          <ac:chgData name="simon.anthony.patterson@gmail.com" userId="S::urn:spo:guest#simon.anthony.patterson@gmail.com::" providerId="AD" clId="Web-{DFAC88B8-9195-7031-BEBF-473F06224D96}" dt="2021-03-26T12:01:15.216" v="316" actId="14100"/>
          <ac:spMkLst>
            <pc:docMk/>
            <pc:sldMk cId="512869664" sldId="272"/>
            <ac:spMk id="4" creationId="{00000000-0000-0000-0000-000000000000}"/>
          </ac:spMkLst>
        </pc:spChg>
        <pc:spChg chg="mod">
          <ac:chgData name="simon.anthony.patterson@gmail.com" userId="S::urn:spo:guest#simon.anthony.patterson@gmail.com::" providerId="AD" clId="Web-{DFAC88B8-9195-7031-BEBF-473F06224D96}" dt="2021-03-25T22:52:49.048" v="37" actId="20577"/>
          <ac:spMkLst>
            <pc:docMk/>
            <pc:sldMk cId="512869664" sldId="272"/>
            <ac:spMk id="8" creationId="{63FE2775-FB72-4D44-B480-06EBB7F679B3}"/>
          </ac:spMkLst>
        </pc:spChg>
        <pc:spChg chg="mod">
          <ac:chgData name="simon.anthony.patterson@gmail.com" userId="S::urn:spo:guest#simon.anthony.patterson@gmail.com::" providerId="AD" clId="Web-{DFAC88B8-9195-7031-BEBF-473F06224D96}" dt="2021-03-26T12:02:49.374" v="330" actId="20577"/>
          <ac:spMkLst>
            <pc:docMk/>
            <pc:sldMk cId="512869664" sldId="272"/>
            <ac:spMk id="12" creationId="{00000000-0000-0000-0000-000000000000}"/>
          </ac:spMkLst>
        </pc:spChg>
        <pc:spChg chg="mod">
          <ac:chgData name="simon.anthony.patterson@gmail.com" userId="S::urn:spo:guest#simon.anthony.patterson@gmail.com::" providerId="AD" clId="Web-{DFAC88B8-9195-7031-BEBF-473F06224D96}" dt="2021-03-26T12:02:54.093" v="332" actId="20577"/>
          <ac:spMkLst>
            <pc:docMk/>
            <pc:sldMk cId="512869664" sldId="272"/>
            <ac:spMk id="14" creationId="{00000000-0000-0000-0000-000000000000}"/>
          </ac:spMkLst>
        </pc:spChg>
        <pc:spChg chg="mod">
          <ac:chgData name="simon.anthony.patterson@gmail.com" userId="S::urn:spo:guest#simon.anthony.patterson@gmail.com::" providerId="AD" clId="Web-{DFAC88B8-9195-7031-BEBF-473F06224D96}" dt="2021-03-26T12:01:38.217" v="321" actId="1076"/>
          <ac:spMkLst>
            <pc:docMk/>
            <pc:sldMk cId="512869664" sldId="272"/>
            <ac:spMk id="17" creationId="{00000000-0000-0000-0000-000000000000}"/>
          </ac:spMkLst>
        </pc:spChg>
        <pc:spChg chg="mod">
          <ac:chgData name="simon.anthony.patterson@gmail.com" userId="S::urn:spo:guest#simon.anthony.patterson@gmail.com::" providerId="AD" clId="Web-{DFAC88B8-9195-7031-BEBF-473F06224D96}" dt="2021-03-25T22:52:45.080" v="31" actId="20577"/>
          <ac:spMkLst>
            <pc:docMk/>
            <pc:sldMk cId="512869664" sldId="272"/>
            <ac:spMk id="24" creationId="{D65E6D98-BE8C-6B4C-B23E-6167300445AE}"/>
          </ac:spMkLst>
        </pc:spChg>
        <pc:grpChg chg="add mod">
          <ac:chgData name="simon.anthony.patterson@gmail.com" userId="S::urn:spo:guest#simon.anthony.patterson@gmail.com::" providerId="AD" clId="Web-{DFAC88B8-9195-7031-BEBF-473F06224D96}" dt="2021-03-26T11:56:10.349" v="274" actId="1076"/>
          <ac:grpSpMkLst>
            <pc:docMk/>
            <pc:sldMk cId="512869664" sldId="272"/>
            <ac:grpSpMk id="2" creationId="{ABFF9539-3A98-4F82-A523-EF0FA37250C7}"/>
          </ac:grpSpMkLst>
        </pc:grpChg>
        <pc:grpChg chg="add mod">
          <ac:chgData name="simon.anthony.patterson@gmail.com" userId="S::urn:spo:guest#simon.anthony.patterson@gmail.com::" providerId="AD" clId="Web-{DFAC88B8-9195-7031-BEBF-473F06224D96}" dt="2021-03-26T12:00:37.637" v="312" actId="14100"/>
          <ac:grpSpMkLst>
            <pc:docMk/>
            <pc:sldMk cId="512869664" sldId="272"/>
            <ac:grpSpMk id="3" creationId="{191F3DFD-384A-4CBB-871D-23AD6C0FA6CC}"/>
          </ac:grpSpMkLst>
        </pc:grpChg>
        <pc:grpChg chg="add mod">
          <ac:chgData name="simon.anthony.patterson@gmail.com" userId="S::urn:spo:guest#simon.anthony.patterson@gmail.com::" providerId="AD" clId="Web-{DFAC88B8-9195-7031-BEBF-473F06224D96}" dt="2021-03-26T12:03:12.015" v="333" actId="1076"/>
          <ac:grpSpMkLst>
            <pc:docMk/>
            <pc:sldMk cId="512869664" sldId="272"/>
            <ac:grpSpMk id="7" creationId="{0EA2697A-9526-48C1-9B73-19DD330E0922}"/>
          </ac:grpSpMkLst>
        </pc:grpChg>
        <pc:picChg chg="mod">
          <ac:chgData name="simon.anthony.patterson@gmail.com" userId="S::urn:spo:guest#simon.anthony.patterson@gmail.com::" providerId="AD" clId="Web-{DFAC88B8-9195-7031-BEBF-473F06224D96}" dt="2021-03-26T12:00:15.387" v="310" actId="1076"/>
          <ac:picMkLst>
            <pc:docMk/>
            <pc:sldMk cId="512869664" sldId="272"/>
            <ac:picMk id="5" creationId="{67EF8E5A-BA09-1042-8B07-9DE9BF668F29}"/>
          </ac:picMkLst>
        </pc:picChg>
        <pc:picChg chg="mod">
          <ac:chgData name="simon.anthony.patterson@gmail.com" userId="S::urn:spo:guest#simon.anthony.patterson@gmail.com::" providerId="AD" clId="Web-{DFAC88B8-9195-7031-BEBF-473F06224D96}" dt="2021-03-26T11:58:39.619" v="299" actId="14100"/>
          <ac:picMkLst>
            <pc:docMk/>
            <pc:sldMk cId="512869664" sldId="272"/>
            <ac:picMk id="15" creationId="{00000000-0000-0000-0000-000000000000}"/>
          </ac:picMkLst>
        </pc:picChg>
      </pc:sldChg>
      <pc:sldChg chg="modSp modNotes">
        <pc:chgData name="simon.anthony.patterson@gmail.com" userId="S::urn:spo:guest#simon.anthony.patterson@gmail.com::" providerId="AD" clId="Web-{DFAC88B8-9195-7031-BEBF-473F06224D96}" dt="2021-03-26T13:22:30.951" v="636"/>
        <pc:sldMkLst>
          <pc:docMk/>
          <pc:sldMk cId="2350981283" sldId="273"/>
        </pc:sldMkLst>
        <pc:spChg chg="mod">
          <ac:chgData name="simon.anthony.patterson@gmail.com" userId="S::urn:spo:guest#simon.anthony.patterson@gmail.com::" providerId="AD" clId="Web-{DFAC88B8-9195-7031-BEBF-473F06224D96}" dt="2021-03-25T23:02:19.739" v="150" actId="20577"/>
          <ac:spMkLst>
            <pc:docMk/>
            <pc:sldMk cId="2350981283" sldId="273"/>
            <ac:spMk id="8" creationId="{63FE2775-FB72-4D44-B480-06EBB7F679B3}"/>
          </ac:spMkLst>
        </pc:spChg>
        <pc:spChg chg="mod">
          <ac:chgData name="simon.anthony.patterson@gmail.com" userId="S::urn:spo:guest#simon.anthony.patterson@gmail.com::" providerId="AD" clId="Web-{DFAC88B8-9195-7031-BEBF-473F06224D96}" dt="2021-03-25T23:02:16.567" v="148" actId="20577"/>
          <ac:spMkLst>
            <pc:docMk/>
            <pc:sldMk cId="2350981283" sldId="273"/>
            <ac:spMk id="16" creationId="{D65E6D98-BE8C-6B4C-B23E-6167300445AE}"/>
          </ac:spMkLst>
        </pc:spChg>
      </pc:sldChg>
      <pc:sldChg chg="modSp modNotes">
        <pc:chgData name="simon.anthony.patterson@gmail.com" userId="S::urn:spo:guest#simon.anthony.patterson@gmail.com::" providerId="AD" clId="Web-{DFAC88B8-9195-7031-BEBF-473F06224D96}" dt="2021-03-26T13:18:31.755" v="617"/>
        <pc:sldMkLst>
          <pc:docMk/>
          <pc:sldMk cId="3260765223" sldId="274"/>
        </pc:sldMkLst>
        <pc:spChg chg="mod">
          <ac:chgData name="simon.anthony.patterson@gmail.com" userId="S::urn:spo:guest#simon.anthony.patterson@gmail.com::" providerId="AD" clId="Web-{DFAC88B8-9195-7031-BEBF-473F06224D96}" dt="2021-03-25T23:02:12.223" v="147" actId="20577"/>
          <ac:spMkLst>
            <pc:docMk/>
            <pc:sldMk cId="3260765223" sldId="274"/>
            <ac:spMk id="8" creationId="{63FE2775-FB72-4D44-B480-06EBB7F679B3}"/>
          </ac:spMkLst>
        </pc:spChg>
        <pc:spChg chg="mod">
          <ac:chgData name="simon.anthony.patterson@gmail.com" userId="S::urn:spo:guest#simon.anthony.patterson@gmail.com::" providerId="AD" clId="Web-{DFAC88B8-9195-7031-BEBF-473F06224D96}" dt="2021-03-25T22:55:31.115" v="117" actId="20577"/>
          <ac:spMkLst>
            <pc:docMk/>
            <pc:sldMk cId="3260765223" sldId="274"/>
            <ac:spMk id="16" creationId="{D65E6D98-BE8C-6B4C-B23E-6167300445AE}"/>
          </ac:spMkLst>
        </pc:spChg>
      </pc:sldChg>
      <pc:sldChg chg="modSp modNotes">
        <pc:chgData name="simon.anthony.patterson@gmail.com" userId="S::urn:spo:guest#simon.anthony.patterson@gmail.com::" providerId="AD" clId="Web-{DFAC88B8-9195-7031-BEBF-473F06224D96}" dt="2021-03-26T13:53:31.768" v="733"/>
        <pc:sldMkLst>
          <pc:docMk/>
          <pc:sldMk cId="1366613964" sldId="277"/>
        </pc:sldMkLst>
        <pc:spChg chg="mod">
          <ac:chgData name="simon.anthony.patterson@gmail.com" userId="S::urn:spo:guest#simon.anthony.patterson@gmail.com::" providerId="AD" clId="Web-{DFAC88B8-9195-7031-BEBF-473F06224D96}" dt="2021-03-26T13:44:35.601" v="673" actId="20577"/>
          <ac:spMkLst>
            <pc:docMk/>
            <pc:sldMk cId="1366613964" sldId="277"/>
            <ac:spMk id="3" creationId="{00000000-0000-0000-0000-000000000000}"/>
          </ac:spMkLst>
        </pc:spChg>
        <pc:spChg chg="mod">
          <ac:chgData name="simon.anthony.patterson@gmail.com" userId="S::urn:spo:guest#simon.anthony.patterson@gmail.com::" providerId="AD" clId="Web-{DFAC88B8-9195-7031-BEBF-473F06224D96}" dt="2021-03-25T23:02:33.380" v="155" actId="20577"/>
          <ac:spMkLst>
            <pc:docMk/>
            <pc:sldMk cId="1366613964" sldId="277"/>
            <ac:spMk id="8" creationId="{63FE2775-FB72-4D44-B480-06EBB7F679B3}"/>
          </ac:spMkLst>
        </pc:spChg>
        <pc:spChg chg="mod">
          <ac:chgData name="simon.anthony.patterson@gmail.com" userId="S::urn:spo:guest#simon.anthony.patterson@gmail.com::" providerId="AD" clId="Web-{DFAC88B8-9195-7031-BEBF-473F06224D96}" dt="2021-03-25T23:02:27.614" v="152" actId="20577"/>
          <ac:spMkLst>
            <pc:docMk/>
            <pc:sldMk cId="1366613964" sldId="277"/>
            <ac:spMk id="12" creationId="{D65E6D98-BE8C-6B4C-B23E-6167300445AE}"/>
          </ac:spMkLst>
        </pc:spChg>
      </pc:sldChg>
      <pc:sldChg chg="modSp modNotes">
        <pc:chgData name="simon.anthony.patterson@gmail.com" userId="S::urn:spo:guest#simon.anthony.patterson@gmail.com::" providerId="AD" clId="Web-{DFAC88B8-9195-7031-BEBF-473F06224D96}" dt="2021-03-26T13:14:05.418" v="569"/>
        <pc:sldMkLst>
          <pc:docMk/>
          <pc:sldMk cId="3688935345" sldId="278"/>
        </pc:sldMkLst>
        <pc:spChg chg="mod">
          <ac:chgData name="simon.anthony.patterson@gmail.com" userId="S::urn:spo:guest#simon.anthony.patterson@gmail.com::" providerId="AD" clId="Web-{DFAC88B8-9195-7031-BEBF-473F06224D96}" dt="2021-03-25T22:54:45.661" v="104" actId="20577"/>
          <ac:spMkLst>
            <pc:docMk/>
            <pc:sldMk cId="3688935345" sldId="278"/>
            <ac:spMk id="7" creationId="{63FE2775-FB72-4D44-B480-06EBB7F679B3}"/>
          </ac:spMkLst>
        </pc:spChg>
        <pc:spChg chg="mod">
          <ac:chgData name="simon.anthony.patterson@gmail.com" userId="S::urn:spo:guest#simon.anthony.patterson@gmail.com::" providerId="AD" clId="Web-{DFAC88B8-9195-7031-BEBF-473F06224D96}" dt="2021-03-25T22:54:42.098" v="101" actId="20577"/>
          <ac:spMkLst>
            <pc:docMk/>
            <pc:sldMk cId="3688935345" sldId="278"/>
            <ac:spMk id="27" creationId="{D65E6D98-BE8C-6B4C-B23E-6167300445AE}"/>
          </ac:spMkLst>
        </pc:spChg>
      </pc:sldChg>
      <pc:sldChg chg="modSp modNotes">
        <pc:chgData name="simon.anthony.patterson@gmail.com" userId="S::urn:spo:guest#simon.anthony.patterson@gmail.com::" providerId="AD" clId="Web-{DFAC88B8-9195-7031-BEBF-473F06224D96}" dt="2021-03-26T13:07:14.687" v="533" actId="1076"/>
        <pc:sldMkLst>
          <pc:docMk/>
          <pc:sldMk cId="2952233061" sldId="279"/>
        </pc:sldMkLst>
        <pc:spChg chg="mod">
          <ac:chgData name="simon.anthony.patterson@gmail.com" userId="S::urn:spo:guest#simon.anthony.patterson@gmail.com::" providerId="AD" clId="Web-{DFAC88B8-9195-7031-BEBF-473F06224D96}" dt="2021-03-25T22:54:37.817" v="97" actId="20577"/>
          <ac:spMkLst>
            <pc:docMk/>
            <pc:sldMk cId="2952233061" sldId="279"/>
            <ac:spMk id="8" creationId="{63FE2775-FB72-4D44-B480-06EBB7F679B3}"/>
          </ac:spMkLst>
        </pc:spChg>
        <pc:spChg chg="mod">
          <ac:chgData name="simon.anthony.patterson@gmail.com" userId="S::urn:spo:guest#simon.anthony.patterson@gmail.com::" providerId="AD" clId="Web-{DFAC88B8-9195-7031-BEBF-473F06224D96}" dt="2021-03-25T22:54:35.114" v="94" actId="20577"/>
          <ac:spMkLst>
            <pc:docMk/>
            <pc:sldMk cId="2952233061" sldId="279"/>
            <ac:spMk id="23" creationId="{D65E6D98-BE8C-6B4C-B23E-6167300445AE}"/>
          </ac:spMkLst>
        </pc:spChg>
        <pc:spChg chg="mod">
          <ac:chgData name="simon.anthony.patterson@gmail.com" userId="S::urn:spo:guest#simon.anthony.patterson@gmail.com::" providerId="AD" clId="Web-{DFAC88B8-9195-7031-BEBF-473F06224D96}" dt="2021-03-26T13:07:14.687" v="533" actId="1076"/>
          <ac:spMkLst>
            <pc:docMk/>
            <pc:sldMk cId="2952233061" sldId="279"/>
            <ac:spMk id="27" creationId="{00000000-0000-0000-0000-000000000000}"/>
          </ac:spMkLst>
        </pc:spChg>
      </pc:sldChg>
      <pc:sldChg chg="modSp modNotes">
        <pc:chgData name="simon.anthony.patterson@gmail.com" userId="S::urn:spo:guest#simon.anthony.patterson@gmail.com::" providerId="AD" clId="Web-{DFAC88B8-9195-7031-BEBF-473F06224D96}" dt="2021-03-26T13:00:28.737" v="479" actId="20577"/>
        <pc:sldMkLst>
          <pc:docMk/>
          <pc:sldMk cId="1399507600" sldId="280"/>
        </pc:sldMkLst>
        <pc:spChg chg="mod">
          <ac:chgData name="simon.anthony.patterson@gmail.com" userId="S::urn:spo:guest#simon.anthony.patterson@gmail.com::" providerId="AD" clId="Web-{DFAC88B8-9195-7031-BEBF-473F06224D96}" dt="2021-03-26T13:00:28.737" v="479" actId="20577"/>
          <ac:spMkLst>
            <pc:docMk/>
            <pc:sldMk cId="1399507600" sldId="280"/>
            <ac:spMk id="2" creationId="{00000000-0000-0000-0000-000000000000}"/>
          </ac:spMkLst>
        </pc:spChg>
        <pc:spChg chg="mod">
          <ac:chgData name="simon.anthony.patterson@gmail.com" userId="S::urn:spo:guest#simon.anthony.patterson@gmail.com::" providerId="AD" clId="Web-{DFAC88B8-9195-7031-BEBF-473F06224D96}" dt="2021-03-25T22:54:24.426" v="87" actId="20577"/>
          <ac:spMkLst>
            <pc:docMk/>
            <pc:sldMk cId="1399507600" sldId="280"/>
            <ac:spMk id="8" creationId="{63FE2775-FB72-4D44-B480-06EBB7F679B3}"/>
          </ac:spMkLst>
        </pc:spChg>
        <pc:spChg chg="mod">
          <ac:chgData name="simon.anthony.patterson@gmail.com" userId="S::urn:spo:guest#simon.anthony.patterson@gmail.com::" providerId="AD" clId="Web-{DFAC88B8-9195-7031-BEBF-473F06224D96}" dt="2021-03-25T22:54:19.301" v="85" actId="20577"/>
          <ac:spMkLst>
            <pc:docMk/>
            <pc:sldMk cId="1399507600" sldId="280"/>
            <ac:spMk id="12" creationId="{D65E6D98-BE8C-6B4C-B23E-6167300445AE}"/>
          </ac:spMkLst>
        </pc:spChg>
      </pc:sldChg>
      <pc:sldChg chg="modSp modNotes">
        <pc:chgData name="simon.anthony.patterson@gmail.com" userId="S::urn:spo:guest#simon.anthony.patterson@gmail.com::" providerId="AD" clId="Web-{DFAC88B8-9195-7031-BEBF-473F06224D96}" dt="2021-03-26T13:04:32.291" v="502"/>
        <pc:sldMkLst>
          <pc:docMk/>
          <pc:sldMk cId="2832146655" sldId="281"/>
        </pc:sldMkLst>
        <pc:spChg chg="mod">
          <ac:chgData name="simon.anthony.patterson@gmail.com" userId="S::urn:spo:guest#simon.anthony.patterson@gmail.com::" providerId="AD" clId="Web-{DFAC88B8-9195-7031-BEBF-473F06224D96}" dt="2021-03-26T13:01:33.676" v="481" actId="20577"/>
          <ac:spMkLst>
            <pc:docMk/>
            <pc:sldMk cId="2832146655" sldId="281"/>
            <ac:spMk id="8" creationId="{63FE2775-FB72-4D44-B480-06EBB7F679B3}"/>
          </ac:spMkLst>
        </pc:spChg>
        <pc:spChg chg="mod">
          <ac:chgData name="simon.anthony.patterson@gmail.com" userId="S::urn:spo:guest#simon.anthony.patterson@gmail.com::" providerId="AD" clId="Web-{DFAC88B8-9195-7031-BEBF-473F06224D96}" dt="2021-03-25T22:54:26.910" v="89" actId="20577"/>
          <ac:spMkLst>
            <pc:docMk/>
            <pc:sldMk cId="2832146655" sldId="281"/>
            <ac:spMk id="21" creationId="{D65E6D98-BE8C-6B4C-B23E-6167300445AE}"/>
          </ac:spMkLst>
        </pc:spChg>
      </pc:sldChg>
      <pc:sldChg chg="modSp modNotes">
        <pc:chgData name="simon.anthony.patterson@gmail.com" userId="S::urn:spo:guest#simon.anthony.patterson@gmail.com::" providerId="AD" clId="Web-{DFAC88B8-9195-7031-BEBF-473F06224D96}" dt="2021-03-26T12:52:48.066" v="463"/>
        <pc:sldMkLst>
          <pc:docMk/>
          <pc:sldMk cId="4047703891" sldId="282"/>
        </pc:sldMkLst>
        <pc:spChg chg="mod">
          <ac:chgData name="simon.anthony.patterson@gmail.com" userId="S::urn:spo:guest#simon.anthony.patterson@gmail.com::" providerId="AD" clId="Web-{DFAC88B8-9195-7031-BEBF-473F06224D96}" dt="2021-03-25T22:54:08.410" v="79" actId="20577"/>
          <ac:spMkLst>
            <pc:docMk/>
            <pc:sldMk cId="4047703891" sldId="282"/>
            <ac:spMk id="8" creationId="{63FE2775-FB72-4D44-B480-06EBB7F679B3}"/>
          </ac:spMkLst>
        </pc:spChg>
        <pc:spChg chg="mod">
          <ac:chgData name="simon.anthony.patterson@gmail.com" userId="S::urn:spo:guest#simon.anthony.patterson@gmail.com::" providerId="AD" clId="Web-{DFAC88B8-9195-7031-BEBF-473F06224D96}" dt="2021-03-25T22:54:12.269" v="81" actId="20577"/>
          <ac:spMkLst>
            <pc:docMk/>
            <pc:sldMk cId="4047703891" sldId="282"/>
            <ac:spMk id="30" creationId="{00000000-0000-0000-0000-000000000000}"/>
          </ac:spMkLst>
        </pc:spChg>
        <pc:spChg chg="mod">
          <ac:chgData name="simon.anthony.patterson@gmail.com" userId="S::urn:spo:guest#simon.anthony.patterson@gmail.com::" providerId="AD" clId="Web-{DFAC88B8-9195-7031-BEBF-473F06224D96}" dt="2021-03-25T22:54:14.801" v="83" actId="20577"/>
          <ac:spMkLst>
            <pc:docMk/>
            <pc:sldMk cId="4047703891" sldId="282"/>
            <ac:spMk id="32" creationId="{00000000-0000-0000-0000-000000000000}"/>
          </ac:spMkLst>
        </pc:spChg>
        <pc:spChg chg="mod">
          <ac:chgData name="simon.anthony.patterson@gmail.com" userId="S::urn:spo:guest#simon.anthony.patterson@gmail.com::" providerId="AD" clId="Web-{DFAC88B8-9195-7031-BEBF-473F06224D96}" dt="2021-03-25T22:54:05.175" v="74" actId="20577"/>
          <ac:spMkLst>
            <pc:docMk/>
            <pc:sldMk cId="4047703891" sldId="282"/>
            <ac:spMk id="33" creationId="{D65E6D98-BE8C-6B4C-B23E-6167300445AE}"/>
          </ac:spMkLst>
        </pc:spChg>
        <pc:spChg chg="mod">
          <ac:chgData name="simon.anthony.patterson@gmail.com" userId="S::urn:spo:guest#simon.anthony.patterson@gmail.com::" providerId="AD" clId="Web-{DFAC88B8-9195-7031-BEBF-473F06224D96}" dt="2021-03-26T12:45:34.756" v="424" actId="20577"/>
          <ac:spMkLst>
            <pc:docMk/>
            <pc:sldMk cId="4047703891" sldId="282"/>
            <ac:spMk id="42" creationId="{00000000-0000-0000-0000-000000000000}"/>
          </ac:spMkLst>
        </pc:spChg>
        <pc:spChg chg="mod">
          <ac:chgData name="simon.anthony.patterson@gmail.com" userId="S::urn:spo:guest#simon.anthony.patterson@gmail.com::" providerId="AD" clId="Web-{DFAC88B8-9195-7031-BEBF-473F06224D96}" dt="2021-03-26T12:45:43.287" v="426" actId="20577"/>
          <ac:spMkLst>
            <pc:docMk/>
            <pc:sldMk cId="4047703891" sldId="282"/>
            <ac:spMk id="44" creationId="{00000000-0000-0000-0000-000000000000}"/>
          </ac:spMkLst>
        </pc:spChg>
        <pc:spChg chg="mod">
          <ac:chgData name="simon.anthony.patterson@gmail.com" userId="S::urn:spo:guest#simon.anthony.patterson@gmail.com::" providerId="AD" clId="Web-{DFAC88B8-9195-7031-BEBF-473F06224D96}" dt="2021-03-26T12:46:51.602" v="428" actId="20577"/>
          <ac:spMkLst>
            <pc:docMk/>
            <pc:sldMk cId="4047703891" sldId="282"/>
            <ac:spMk id="48" creationId="{00000000-0000-0000-0000-000000000000}"/>
          </ac:spMkLst>
        </pc:spChg>
      </pc:sldChg>
      <pc:sldChg chg="modSp modNotes">
        <pc:chgData name="simon.anthony.patterson@gmail.com" userId="S::urn:spo:guest#simon.anthony.patterson@gmail.com::" providerId="AD" clId="Web-{DFAC88B8-9195-7031-BEBF-473F06224D96}" dt="2021-03-26T13:17:24.847" v="605"/>
        <pc:sldMkLst>
          <pc:docMk/>
          <pc:sldMk cId="3422919586" sldId="283"/>
        </pc:sldMkLst>
        <pc:spChg chg="mod">
          <ac:chgData name="simon.anthony.patterson@gmail.com" userId="S::urn:spo:guest#simon.anthony.patterson@gmail.com::" providerId="AD" clId="Web-{DFAC88B8-9195-7031-BEBF-473F06224D96}" dt="2021-03-25T22:55:26.662" v="114" actId="20577"/>
          <ac:spMkLst>
            <pc:docMk/>
            <pc:sldMk cId="3422919586" sldId="283"/>
            <ac:spMk id="8" creationId="{63FE2775-FB72-4D44-B480-06EBB7F679B3}"/>
          </ac:spMkLst>
        </pc:spChg>
        <pc:spChg chg="mod">
          <ac:chgData name="simon.anthony.patterson@gmail.com" userId="S::urn:spo:guest#simon.anthony.patterson@gmail.com::" providerId="AD" clId="Web-{DFAC88B8-9195-7031-BEBF-473F06224D96}" dt="2021-03-25T22:55:19.240" v="112" actId="20577"/>
          <ac:spMkLst>
            <pc:docMk/>
            <pc:sldMk cId="3422919586" sldId="283"/>
            <ac:spMk id="31" creationId="{D65E6D98-BE8C-6B4C-B23E-6167300445AE}"/>
          </ac:spMkLst>
        </pc:spChg>
        <pc:spChg chg="mod">
          <ac:chgData name="simon.anthony.patterson@gmail.com" userId="S::urn:spo:guest#simon.anthony.patterson@gmail.com::" providerId="AD" clId="Web-{DFAC88B8-9195-7031-BEBF-473F06224D96}" dt="2021-03-26T13:14:35.794" v="577" actId="20577"/>
          <ac:spMkLst>
            <pc:docMk/>
            <pc:sldMk cId="3422919586" sldId="283"/>
            <ac:spMk id="42" creationId="{00000000-0000-0000-0000-000000000000}"/>
          </ac:spMkLst>
        </pc:spChg>
      </pc:sldChg>
      <pc:sldChg chg="modSp modNotes">
        <pc:chgData name="simon.anthony.patterson@gmail.com" userId="S::urn:spo:guest#simon.anthony.patterson@gmail.com::" providerId="AD" clId="Web-{DFAC88B8-9195-7031-BEBF-473F06224D96}" dt="2021-03-26T13:53:41.643" v="735"/>
        <pc:sldMkLst>
          <pc:docMk/>
          <pc:sldMk cId="3105842291" sldId="284"/>
        </pc:sldMkLst>
        <pc:spChg chg="mod">
          <ac:chgData name="simon.anthony.patterson@gmail.com" userId="S::urn:spo:guest#simon.anthony.patterson@gmail.com::" providerId="AD" clId="Web-{DFAC88B8-9195-7031-BEBF-473F06224D96}" dt="2021-03-25T23:02:47.505" v="159" actId="20577"/>
          <ac:spMkLst>
            <pc:docMk/>
            <pc:sldMk cId="3105842291" sldId="284"/>
            <ac:spMk id="8" creationId="{63FE2775-FB72-4D44-B480-06EBB7F679B3}"/>
          </ac:spMkLst>
        </pc:spChg>
        <pc:spChg chg="mod">
          <ac:chgData name="simon.anthony.patterson@gmail.com" userId="S::urn:spo:guest#simon.anthony.patterson@gmail.com::" providerId="AD" clId="Web-{DFAC88B8-9195-7031-BEBF-473F06224D96}" dt="2021-03-25T23:02:42.161" v="157" actId="20577"/>
          <ac:spMkLst>
            <pc:docMk/>
            <pc:sldMk cId="3105842291" sldId="284"/>
            <ac:spMk id="28" creationId="{D65E6D98-BE8C-6B4C-B23E-6167300445AE}"/>
          </ac:spMkLst>
        </pc:spChg>
        <pc:spChg chg="mod">
          <ac:chgData name="simon.anthony.patterson@gmail.com" userId="S::urn:spo:guest#simon.anthony.patterson@gmail.com::" providerId="AD" clId="Web-{DFAC88B8-9195-7031-BEBF-473F06224D96}" dt="2021-03-26T13:45:45.977" v="680" actId="20577"/>
          <ac:spMkLst>
            <pc:docMk/>
            <pc:sldMk cId="3105842291" sldId="284"/>
            <ac:spMk id="42" creationId="{00000000-0000-0000-0000-000000000000}"/>
          </ac:spMkLst>
        </pc:spChg>
      </pc:sldChg>
      <pc:sldChg chg="modSp">
        <pc:chgData name="simon.anthony.patterson@gmail.com" userId="S::urn:spo:guest#simon.anthony.patterson@gmail.com::" providerId="AD" clId="Web-{DFAC88B8-9195-7031-BEBF-473F06224D96}" dt="2021-03-25T22:57:27.696" v="124" actId="20577"/>
        <pc:sldMkLst>
          <pc:docMk/>
          <pc:sldMk cId="2859618626" sldId="285"/>
        </pc:sldMkLst>
        <pc:spChg chg="mod">
          <ac:chgData name="simon.anthony.patterson@gmail.com" userId="S::urn:spo:guest#simon.anthony.patterson@gmail.com::" providerId="AD" clId="Web-{DFAC88B8-9195-7031-BEBF-473F06224D96}" dt="2021-03-25T22:57:27.696" v="124" actId="20577"/>
          <ac:spMkLst>
            <pc:docMk/>
            <pc:sldMk cId="2859618626" sldId="285"/>
            <ac:spMk id="6" creationId="{99DEA05E-3DE2-714D-9D7C-D14D82DB9D79}"/>
          </ac:spMkLst>
        </pc:spChg>
      </pc:sldChg>
    </pc:docChg>
  </pc:docChgLst>
  <pc:docChgLst>
    <pc:chgData name="Hoseinpoori, Pooya" userId="S::p.hoseinpoori17_imperial.ac.uk#ext#@lunet.onmicrosoft.com::21ee0378-0e1f-48ad-9526-41a3769fce93" providerId="AD" clId="Web-{FEE6AFB4-4268-B20C-5796-40E282AE5D74}"/>
    <pc:docChg chg="modSld">
      <pc:chgData name="Hoseinpoori, Pooya" userId="S::p.hoseinpoori17_imperial.ac.uk#ext#@lunet.onmicrosoft.com::21ee0378-0e1f-48ad-9526-41a3769fce93" providerId="AD" clId="Web-{FEE6AFB4-4268-B20C-5796-40E282AE5D74}" dt="2021-03-26T14:42:59.054" v="43" actId="20577"/>
      <pc:docMkLst>
        <pc:docMk/>
      </pc:docMkLst>
      <pc:sldChg chg="modNotes">
        <pc:chgData name="Hoseinpoori, Pooya" userId="S::p.hoseinpoori17_imperial.ac.uk#ext#@lunet.onmicrosoft.com::21ee0378-0e1f-48ad-9526-41a3769fce93" providerId="AD" clId="Web-{FEE6AFB4-4268-B20C-5796-40E282AE5D74}" dt="2021-03-26T14:29:25.049" v="4"/>
        <pc:sldMkLst>
          <pc:docMk/>
          <pc:sldMk cId="348628638" sldId="263"/>
        </pc:sldMkLst>
      </pc:sldChg>
      <pc:sldChg chg="modSp modNotes">
        <pc:chgData name="Hoseinpoori, Pooya" userId="S::p.hoseinpoori17_imperial.ac.uk#ext#@lunet.onmicrosoft.com::21ee0378-0e1f-48ad-9526-41a3769fce93" providerId="AD" clId="Web-{FEE6AFB4-4268-B20C-5796-40E282AE5D74}" dt="2021-03-26T14:42:59.054" v="43" actId="20577"/>
        <pc:sldMkLst>
          <pc:docMk/>
          <pc:sldMk cId="2708744156" sldId="264"/>
        </pc:sldMkLst>
        <pc:spChg chg="mod">
          <ac:chgData name="Hoseinpoori, Pooya" userId="S::p.hoseinpoori17_imperial.ac.uk#ext#@lunet.onmicrosoft.com::21ee0378-0e1f-48ad-9526-41a3769fce93" providerId="AD" clId="Web-{FEE6AFB4-4268-B20C-5796-40E282AE5D74}" dt="2021-03-26T14:42:59.054" v="43" actId="20577"/>
          <ac:spMkLst>
            <pc:docMk/>
            <pc:sldMk cId="2708744156" sldId="264"/>
            <ac:spMk id="18" creationId="{7C4DE24A-479A-406F-B550-208E84C9F944}"/>
          </ac:spMkLst>
        </pc:spChg>
      </pc:sldChg>
      <pc:sldChg chg="modSp">
        <pc:chgData name="Hoseinpoori, Pooya" userId="S::p.hoseinpoori17_imperial.ac.uk#ext#@lunet.onmicrosoft.com::21ee0378-0e1f-48ad-9526-41a3769fce93" providerId="AD" clId="Web-{FEE6AFB4-4268-B20C-5796-40E282AE5D74}" dt="2021-03-26T14:42:15.944" v="36" actId="20577"/>
        <pc:sldMkLst>
          <pc:docMk/>
          <pc:sldMk cId="986106943" sldId="266"/>
        </pc:sldMkLst>
        <pc:spChg chg="mod">
          <ac:chgData name="Hoseinpoori, Pooya" userId="S::p.hoseinpoori17_imperial.ac.uk#ext#@lunet.onmicrosoft.com::21ee0378-0e1f-48ad-9526-41a3769fce93" providerId="AD" clId="Web-{FEE6AFB4-4268-B20C-5796-40E282AE5D74}" dt="2021-03-26T14:42:15.944" v="36" actId="20577"/>
          <ac:spMkLst>
            <pc:docMk/>
            <pc:sldMk cId="986106943" sldId="266"/>
            <ac:spMk id="3" creationId="{00000000-0000-0000-0000-000000000000}"/>
          </ac:spMkLst>
        </pc:spChg>
      </pc:sldChg>
    </pc:docChg>
  </pc:docChgLst>
  <pc:docChgLst>
    <pc:chgData name="Allington, Lucy" userId="S::lucy.allington19_imperial.ac.uk#ext#@lunet.onmicrosoft.com::4927d0bd-f935-4b67-a619-3e826b9f9ac1" providerId="AD" clId="Web-{4871BED6-6EE8-8A01-2EEA-854281637C45}"/>
    <pc:docChg chg="modSld">
      <pc:chgData name="Allington, Lucy" userId="S::lucy.allington19_imperial.ac.uk#ext#@lunet.onmicrosoft.com::4927d0bd-f935-4b67-a619-3e826b9f9ac1" providerId="AD" clId="Web-{4871BED6-6EE8-8A01-2EEA-854281637C45}" dt="2021-03-29T06:44:30.648" v="18" actId="14100"/>
      <pc:docMkLst>
        <pc:docMk/>
      </pc:docMkLst>
      <pc:sldChg chg="modSp">
        <pc:chgData name="Allington, Lucy" userId="S::lucy.allington19_imperial.ac.uk#ext#@lunet.onmicrosoft.com::4927d0bd-f935-4b67-a619-3e826b9f9ac1" providerId="AD" clId="Web-{4871BED6-6EE8-8A01-2EEA-854281637C45}" dt="2021-03-29T06:44:30.648" v="18" actId="14100"/>
        <pc:sldMkLst>
          <pc:docMk/>
          <pc:sldMk cId="2859618626" sldId="285"/>
        </pc:sldMkLst>
        <pc:spChg chg="mod">
          <ac:chgData name="Allington, Lucy" userId="S::lucy.allington19_imperial.ac.uk#ext#@lunet.onmicrosoft.com::4927d0bd-f935-4b67-a619-3e826b9f9ac1" providerId="AD" clId="Web-{4871BED6-6EE8-8A01-2EEA-854281637C45}" dt="2021-03-29T06:44:30.648" v="18" actId="14100"/>
          <ac:spMkLst>
            <pc:docMk/>
            <pc:sldMk cId="2859618626" sldId="285"/>
            <ac:spMk id="6" creationId="{99DEA05E-3DE2-714D-9D7C-D14D82DB9D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3035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 feuille "</a:t>
            </a:r>
            <a:r>
              <a:rPr lang="en-GB" sz="1200" kern="1200" dirty="0" err="1">
                <a:solidFill>
                  <a:schemeClr val="tx1"/>
                </a:solidFill>
                <a:effectLst/>
                <a:latin typeface="+mn-lt"/>
                <a:ea typeface="+mn-ea"/>
                <a:cs typeface="+mn-cs"/>
              </a:rPr>
              <a:t>gridNode</a:t>
            </a:r>
            <a:r>
              <a:rPr lang="en-GB" sz="1200" kern="1200" dirty="0">
                <a:solidFill>
                  <a:schemeClr val="tx1"/>
                </a:solidFill>
                <a:effectLst/>
                <a:latin typeface="+mn-lt"/>
                <a:ea typeface="+mn-ea"/>
                <a:cs typeface="+mn-cs"/>
              </a:rPr>
              <a:t>" permet de modéliser différents réseaux tels que le réseau de gaz, le réseau d'électricité et le réseau de chaleur. Chaque réseau peut être représenté par un seul nœud ou par plusieurs nœuds représentant différentes régions d'un réseau. Le réseau peut également ne couvrir que certaines régions. Pour tous les </a:t>
            </a:r>
            <a:r>
              <a:rPr lang="en-GB" sz="1200" kern="1200" dirty="0" err="1">
                <a:solidFill>
                  <a:schemeClr val="tx1"/>
                </a:solidFill>
                <a:effectLst/>
                <a:latin typeface="+mn-lt"/>
                <a:ea typeface="+mn-ea"/>
                <a:cs typeface="+mn-cs"/>
              </a:rPr>
              <a:t>nœuds</a:t>
            </a:r>
            <a:r>
              <a:rPr lang="en-GB" sz="1200" kern="1200" dirty="0">
                <a:solidFill>
                  <a:schemeClr val="tx1"/>
                </a:solidFill>
                <a:effectLst/>
                <a:latin typeface="+mn-lt"/>
                <a:ea typeface="+mn-ea"/>
                <a:cs typeface="+mn-cs"/>
              </a:rPr>
              <a:t> d’un </a:t>
            </a:r>
            <a:r>
              <a:rPr lang="en-GB" sz="1200" kern="1200" dirty="0" err="1">
                <a:solidFill>
                  <a:schemeClr val="tx1"/>
                </a:solidFill>
                <a:effectLst/>
                <a:latin typeface="+mn-lt"/>
                <a:ea typeface="+mn-ea"/>
                <a:cs typeface="+mn-cs"/>
              </a:rPr>
              <a:t>réseau</a:t>
            </a:r>
            <a:r>
              <a:rPr lang="en-GB" sz="1200" kern="1200" dirty="0">
                <a:solidFill>
                  <a:schemeClr val="tx1"/>
                </a:solidFill>
                <a:effectLst/>
                <a:latin typeface="+mn-lt"/>
                <a:ea typeface="+mn-ea"/>
                <a:cs typeface="+mn-cs"/>
              </a:rPr>
              <a:t>, vous devez spécifier la demande agrégée dans chaque nœud, s'il y a importation ou exportation, et leur marge de capacité. Les nœuds peuvent être regroupés afin de définir des contraintes pour l'ensemble du système, telles que des exigences d'inertie, des exigences de marge de capacité totale du système, etc. Vous pouvez définir les groupes de nœuds dans la feuille "</a:t>
            </a:r>
            <a:r>
              <a:rPr lang="en-GB" sz="1200" kern="1200" dirty="0" err="1">
                <a:solidFill>
                  <a:schemeClr val="tx1"/>
                </a:solidFill>
                <a:effectLst/>
                <a:latin typeface="+mn-lt"/>
                <a:ea typeface="+mn-ea"/>
                <a:cs typeface="+mn-cs"/>
              </a:rPr>
              <a:t>Nodegroup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Vous</a:t>
            </a:r>
            <a:r>
              <a:rPr lang="en-GB" sz="1200" kern="1200" dirty="0">
                <a:solidFill>
                  <a:schemeClr val="tx1"/>
                </a:solidFill>
                <a:effectLst/>
                <a:latin typeface="+mn-lt"/>
                <a:ea typeface="+mn-ea"/>
                <a:cs typeface="+mn-cs"/>
              </a:rPr>
              <a:t> pouvez ensuite </a:t>
            </a:r>
            <a:r>
              <a:rPr lang="en-GB" sz="1200" kern="1200" dirty="0" err="1">
                <a:solidFill>
                  <a:schemeClr val="tx1"/>
                </a:solidFill>
                <a:effectLst/>
                <a:latin typeface="+mn-lt"/>
                <a:ea typeface="+mn-ea"/>
                <a:cs typeface="+mn-cs"/>
              </a:rPr>
              <a:t>spécifier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particularités</a:t>
            </a:r>
            <a:r>
              <a:rPr lang="en-GB" sz="1200" kern="1200" dirty="0">
                <a:solidFill>
                  <a:schemeClr val="tx1"/>
                </a:solidFill>
                <a:effectLst/>
                <a:latin typeface="+mn-lt"/>
                <a:ea typeface="+mn-ea"/>
                <a:cs typeface="+mn-cs"/>
              </a:rPr>
              <a:t> du groupe telles que les exigences d'inertie, la part non synchrone maximale, les exigences de marge de capacité et la disponibilité de la réserve. Vous pouvez affecter les groupes à </a:t>
            </a:r>
            <a:r>
              <a:rPr lang="en-GB" sz="1200" kern="1200" dirty="0" err="1">
                <a:solidFill>
                  <a:schemeClr val="tx1"/>
                </a:solidFill>
                <a:effectLst/>
                <a:latin typeface="+mn-lt"/>
                <a:ea typeface="+mn-ea"/>
                <a:cs typeface="+mn-cs"/>
              </a:rPr>
              <a:t>différents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réseau</a:t>
            </a:r>
            <a:r>
              <a:rPr lang="en-GB" sz="1200" kern="1200" dirty="0">
                <a:solidFill>
                  <a:schemeClr val="tx1"/>
                </a:solidFill>
                <a:effectLst/>
                <a:latin typeface="+mn-lt"/>
                <a:ea typeface="+mn-ea"/>
                <a:cs typeface="+mn-cs"/>
              </a:rPr>
              <a:t> dans la feuille "</a:t>
            </a:r>
            <a:r>
              <a:rPr lang="en-GB" sz="1200" kern="1200" dirty="0" err="1">
                <a:solidFill>
                  <a:schemeClr val="tx1"/>
                </a:solidFill>
                <a:effectLst/>
                <a:latin typeface="+mn-lt"/>
                <a:ea typeface="+mn-ea"/>
                <a:cs typeface="+mn-cs"/>
              </a:rPr>
              <a:t>gridNode</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68459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Les liens de </a:t>
            </a:r>
            <a:r>
              <a:rPr lang="en-GB" sz="1200" dirty="0">
                <a:latin typeface="Open Sans"/>
                <a:ea typeface="Open Sans" panose="020B0606030504020204" pitchFamily="34" charset="0"/>
                <a:cs typeface="Open Sans" panose="020B0606030504020204" pitchFamily="34" charset="0"/>
              </a:rPr>
              <a:t>transmission </a:t>
            </a:r>
            <a:r>
              <a:rPr lang="en-GB" sz="1200" kern="1200" dirty="0">
                <a:solidFill>
                  <a:schemeClr val="tx1"/>
                </a:solidFill>
                <a:effectLst/>
                <a:latin typeface="+mn-lt"/>
                <a:ea typeface="+mn-ea"/>
                <a:cs typeface="+mn-cs"/>
              </a:rPr>
              <a:t>entre les nœuds de chaque réseau sont définis dans la feuille "</a:t>
            </a:r>
            <a:r>
              <a:rPr lang="en-GB" sz="1200" b="0" kern="1200" dirty="0" err="1">
                <a:solidFill>
                  <a:schemeClr val="tx1"/>
                </a:solidFill>
                <a:effectLst/>
                <a:latin typeface="+mn-lt"/>
                <a:ea typeface="+mn-ea"/>
                <a:cs typeface="+mn-cs"/>
              </a:rPr>
              <a:t>nodeNode</a:t>
            </a:r>
            <a:r>
              <a:rPr lang="en-GB" sz="1200" kern="1200" dirty="0">
                <a:solidFill>
                  <a:schemeClr val="tx1"/>
                </a:solidFill>
                <a:effectLst/>
                <a:latin typeface="+mn-lt"/>
                <a:ea typeface="+mn-ea"/>
                <a:cs typeface="+mn-cs"/>
              </a:rPr>
              <a:t>". Tous les liens disponibles entre les différents nœuds doivent être définis ici. Lors de la définition des liaisons entre les nœuds, il est important de noter que les deux nœuds doivent appartenir au même réseau. Les liaisons de </a:t>
            </a:r>
            <a:r>
              <a:rPr lang="en-GB" sz="1200" dirty="0">
                <a:latin typeface="Open Sans"/>
                <a:ea typeface="Open Sans" panose="020B0606030504020204" pitchFamily="34" charset="0"/>
                <a:cs typeface="Open Sans" panose="020B0606030504020204" pitchFamily="34" charset="0"/>
              </a:rPr>
              <a:t>transmission </a:t>
            </a:r>
            <a:r>
              <a:rPr lang="en-GB" sz="1200" kern="1200" dirty="0">
                <a:solidFill>
                  <a:schemeClr val="tx1"/>
                </a:solidFill>
                <a:effectLst/>
                <a:latin typeface="+mn-lt"/>
                <a:ea typeface="+mn-ea"/>
                <a:cs typeface="+mn-cs"/>
              </a:rPr>
              <a:t>existantes peuvent avoir des capacités différentes </a:t>
            </a:r>
            <a:r>
              <a:rPr lang="en-GB" dirty="0"/>
              <a:t>dans </a:t>
            </a:r>
            <a:r>
              <a:rPr lang="en-GB" dirty="0" err="1"/>
              <a:t>différentes</a:t>
            </a:r>
            <a:r>
              <a:rPr lang="en-GB" dirty="0"/>
              <a:t> directions</a:t>
            </a:r>
            <a:r>
              <a:rPr lang="en-GB" sz="1200" kern="1200" dirty="0">
                <a:solidFill>
                  <a:schemeClr val="tx1"/>
                </a:solidFill>
                <a:effectLst/>
                <a:latin typeface="+mn-lt"/>
                <a:ea typeface="+mn-ea"/>
                <a:cs typeface="+mn-cs"/>
              </a:rPr>
              <a:t>; cependant, les investissements futurs auront toujours des capacités égales </a:t>
            </a:r>
            <a:r>
              <a:rPr lang="en-GB" dirty="0"/>
              <a:t>dans les </a:t>
            </a:r>
            <a:r>
              <a:rPr lang="en-GB" sz="1200" kern="1200" dirty="0">
                <a:solidFill>
                  <a:schemeClr val="tx1"/>
                </a:solidFill>
                <a:effectLst/>
                <a:latin typeface="+mn-lt"/>
                <a:ea typeface="+mn-ea"/>
                <a:cs typeface="+mn-cs"/>
              </a:rPr>
              <a:t>deux directions.</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La modélisation de la </a:t>
            </a:r>
            <a:r>
              <a:rPr lang="en-GB" sz="1800" b="0" dirty="0">
                <a:solidFill>
                  <a:srgbClr val="FF0000"/>
                </a:solidFill>
              </a:rPr>
              <a:t>transmission </a:t>
            </a:r>
            <a:r>
              <a:rPr lang="en-GB" sz="1700" b="0" dirty="0"/>
              <a:t>avec pertes nécessite au moins deux variables. Si une seule équation linéaire est utilisée, </a:t>
            </a:r>
            <a:r>
              <a:rPr lang="en-GB" sz="1700" dirty="0"/>
              <a:t>telle que </a:t>
            </a:r>
            <a:r>
              <a:rPr lang="en-GB" sz="1700" b="0" dirty="0"/>
              <a:t>"perte x transfert</a:t>
            </a:r>
            <a:r>
              <a:rPr lang="en-GB" sz="1700" dirty="0"/>
              <a:t>", cela </a:t>
            </a:r>
            <a:r>
              <a:rPr lang="en-GB" sz="1700" b="0" dirty="0"/>
              <a:t>signifierait que dans l'autre direction, la perte est à nouveau présente. La variable "perte" peut être utilisée pour rendre le modèle "fuyant". Ainsi, au lieu de réduire l'énergie renouvelable variable, le modèle peut dissiper de l'énergie en la transférant dans deux directions à la fois. La perte ne peut être contrôlée qu'avec une variable binaire, mais cela n'est pas </a:t>
            </a:r>
            <a:r>
              <a:rPr lang="en-GB" sz="1700" b="0" dirty="0" err="1"/>
              <a:t>autorisé</a:t>
            </a:r>
            <a:r>
              <a:rPr lang="en-GB" sz="1700" b="0" dirty="0"/>
              <a:t> dans FlexTool. Trois variables sont </a:t>
            </a:r>
            <a:r>
              <a:rPr lang="en-GB" sz="1700" b="0" dirty="0" err="1"/>
              <a:t>donc</a:t>
            </a:r>
            <a:r>
              <a:rPr lang="en-GB" sz="1700" b="0" dirty="0"/>
              <a:t> </a:t>
            </a:r>
            <a:r>
              <a:rPr lang="en-GB" sz="1700" b="0" dirty="0" err="1"/>
              <a:t>définies</a:t>
            </a:r>
            <a:r>
              <a:rPr lang="en-GB" sz="1700" b="0" dirty="0"/>
              <a:t>: transfert, transfert vers la droite et transfert vers la gauche.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dirty="0"/>
          </a:p>
          <a:p>
            <a:pPr marL="285750" indent="-285750">
              <a:buFont typeface="Arial" panose="020B0604020202020204" pitchFamily="34" charset="0"/>
              <a:buChar char="•"/>
            </a:pPr>
            <a:r>
              <a:rPr lang="en-GB" sz="1700" b="0" dirty="0"/>
              <a:t>La première est que le transfert ne contient pas de </a:t>
            </a:r>
            <a:r>
              <a:rPr lang="en-GB" sz="1700" b="0" dirty="0" err="1"/>
              <a:t>perte</a:t>
            </a:r>
            <a:r>
              <a:rPr lang="en-GB" sz="1700" b="0" dirty="0"/>
              <a:t>.</a:t>
            </a:r>
          </a:p>
          <a:p>
            <a:pPr marL="285750" indent="-285750">
              <a:buFont typeface="Arial" panose="020B0604020202020204" pitchFamily="34" charset="0"/>
              <a:buChar char="•"/>
            </a:pPr>
            <a:r>
              <a:rPr lang="en-GB" sz="1700" b="0" dirty="0"/>
              <a:t>La seconde est que le transfert vers la droite permet des pertes et contribue à limiter les fuites.</a:t>
            </a:r>
          </a:p>
          <a:p>
            <a:pPr marL="285750" indent="-285750">
              <a:buFont typeface="Arial" panose="020B0604020202020204" pitchFamily="34" charset="0"/>
              <a:buChar char="•"/>
            </a:pPr>
            <a:r>
              <a:rPr lang="en-GB" sz="1700" b="0" dirty="0"/>
              <a:t>La troisième est que le transfert vers la gauche contribue à limiter davantage les </a:t>
            </a:r>
            <a:r>
              <a:rPr lang="en-GB" sz="1700" b="0" dirty="0" err="1"/>
              <a:t>fuites</a:t>
            </a:r>
            <a:r>
              <a:rPr lang="en-GB" sz="1700" b="0" dirty="0"/>
              <a:t>.</a:t>
            </a:r>
            <a:endParaRPr lang="en-GB" sz="170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23948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0" i="0" u="none" strike="noStrike" cap="none" dirty="0">
                <a:solidFill>
                  <a:srgbClr val="000000"/>
                </a:solidFill>
                <a:effectLst/>
                <a:latin typeface="Arial"/>
                <a:ea typeface="Arial"/>
                <a:cs typeface="Arial"/>
                <a:sym typeface="Arial"/>
              </a:rPr>
              <a:t>Dans le Cours 13, il </a:t>
            </a:r>
            <a:r>
              <a:rPr lang="en-GB" sz="1200" b="0" i="0" u="none" strike="noStrike" cap="none" dirty="0" err="1">
                <a:solidFill>
                  <a:srgbClr val="000000"/>
                </a:solidFill>
                <a:effectLst/>
                <a:latin typeface="Arial"/>
                <a:ea typeface="Arial"/>
                <a:cs typeface="Arial"/>
                <a:sym typeface="Arial"/>
              </a:rPr>
              <a:t>fut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mentionné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qu'un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composé d'une pompe à chaleur et d'un stockage thermique pouvait apporter de la flexibilité au système électrique. Cela se fait en </a:t>
            </a:r>
            <a:r>
              <a:rPr lang="en-GB" sz="1200" b="0" i="0" u="none" strike="noStrike" cap="none" dirty="0" err="1">
                <a:solidFill>
                  <a:srgbClr val="000000"/>
                </a:solidFill>
                <a:effectLst/>
                <a:latin typeface="Arial"/>
                <a:ea typeface="Arial"/>
                <a:cs typeface="Arial"/>
                <a:sym typeface="Arial"/>
              </a:rPr>
              <a:t>produisant</a:t>
            </a:r>
            <a:r>
              <a:rPr lang="en-GB" sz="1200" b="0" i="0" u="none" strike="noStrike" cap="none" dirty="0">
                <a:solidFill>
                  <a:srgbClr val="000000"/>
                </a:solidFill>
                <a:effectLst/>
                <a:latin typeface="Arial"/>
                <a:ea typeface="Arial"/>
                <a:cs typeface="Arial"/>
                <a:sym typeface="Arial"/>
              </a:rPr>
              <a:t> de la </a:t>
            </a:r>
            <a:r>
              <a:rPr lang="en-GB" sz="1200" b="0" i="0" u="none" strike="noStrike" cap="none" dirty="0" err="1">
                <a:solidFill>
                  <a:srgbClr val="000000"/>
                </a:solidFill>
                <a:effectLst/>
                <a:latin typeface="Arial"/>
                <a:ea typeface="Arial"/>
                <a:cs typeface="Arial"/>
                <a:sym typeface="Arial"/>
              </a:rPr>
              <a:t>chaleur</a:t>
            </a:r>
            <a:r>
              <a:rPr lang="en-GB" sz="1200" b="0" i="0" u="none" strike="noStrike" cap="none" dirty="0">
                <a:solidFill>
                  <a:srgbClr val="000000"/>
                </a:solidFill>
                <a:effectLst/>
                <a:latin typeface="Arial"/>
                <a:ea typeface="Arial"/>
                <a:cs typeface="Arial"/>
                <a:sym typeface="Arial"/>
              </a:rPr>
              <a:t> lorsque les énergies renouvelables sont abondantes dans le système et que les prix de l'électricité sont bas. L'électricité peut être stockée dans le stockage thermique et utilisée ultérieurement pour couvrir la demande de chaleur lorsque la production d'énergie renouvelable variable est faible ou que les prix de l'électricité sont élevés. Dans cet exposé, nous verrons comment représenter l'option de flexibilité électricité-chaleur dans FlexTool. Dans FlexTool, chaque service de demande est </a:t>
            </a:r>
            <a:r>
              <a:rPr lang="en-GB" sz="1200" b="0" i="0" u="none" strike="noStrike" cap="none" dirty="0" err="1">
                <a:solidFill>
                  <a:srgbClr val="000000"/>
                </a:solidFill>
                <a:effectLst/>
                <a:latin typeface="Arial"/>
                <a:ea typeface="Arial"/>
                <a:cs typeface="Arial"/>
                <a:sym typeface="Arial"/>
              </a:rPr>
              <a:t>représenté</a:t>
            </a:r>
            <a:r>
              <a:rPr lang="en-GB" sz="1200" b="0" i="0" u="none" strike="noStrike" cap="none" dirty="0">
                <a:solidFill>
                  <a:srgbClr val="000000"/>
                </a:solidFill>
                <a:effectLst/>
                <a:latin typeface="Arial"/>
                <a:ea typeface="Arial"/>
                <a:cs typeface="Arial"/>
                <a:sym typeface="Arial"/>
              </a:rPr>
              <a:t>  par un </a:t>
            </a:r>
            <a:r>
              <a:rPr lang="en-GB" sz="1200" b="0" i="0" u="none" strike="noStrike" cap="none" dirty="0" err="1">
                <a:solidFill>
                  <a:srgbClr val="000000"/>
                </a:solidFill>
                <a:effectLst/>
                <a:latin typeface="Arial"/>
                <a:ea typeface="Arial"/>
                <a:cs typeface="Arial"/>
                <a:sym typeface="Arial"/>
              </a:rPr>
              <a:t>réseau</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composé</a:t>
            </a:r>
            <a:r>
              <a:rPr lang="en-GB" sz="1200" b="0" i="0" u="none" strike="noStrike" cap="none" dirty="0">
                <a:solidFill>
                  <a:srgbClr val="000000"/>
                </a:solidFill>
                <a:effectLst/>
                <a:latin typeface="Arial"/>
                <a:ea typeface="Arial"/>
                <a:cs typeface="Arial"/>
                <a:sym typeface="Arial"/>
              </a:rPr>
              <a:t> de la demande pour ce service, des unités de production de chaleur et des unités de stockage thermique. Par conséquent, la première étape de la définition de l'option de flexibilité électricité-chaleur dans FlexTool consiste à définir un réseau de chaleur. Comme le réseau électrique, le réseau de chaleur est composé de la demande de chaleur, d'unités de production thermique électriques et non électriques, et d'unités de stockage thermique.</a:t>
            </a:r>
          </a:p>
          <a:p>
            <a:pPr>
              <a:defRPr/>
            </a:pPr>
            <a:endParaRPr lang="en-GB" sz="1200" b="0" i="0" u="none" strike="noStrike" cap="none" dirty="0">
              <a:solidFill>
                <a:srgbClr val="000000"/>
              </a:solidFill>
              <a:effectLst/>
              <a:latin typeface="Arial"/>
              <a:ea typeface="Arial"/>
              <a:cs typeface="Arial"/>
              <a:sym typeface="Arial"/>
            </a:endParaRPr>
          </a:p>
          <a:p>
            <a:pPr>
              <a:defRPr/>
            </a:pPr>
            <a:r>
              <a:rPr lang="en-GB" sz="1200" b="0" i="0" u="none" strike="noStrike" cap="none" dirty="0">
                <a:solidFill>
                  <a:srgbClr val="000000"/>
                </a:solidFill>
                <a:effectLst/>
                <a:latin typeface="Arial"/>
                <a:ea typeface="Arial"/>
                <a:cs typeface="Arial"/>
                <a:sym typeface="Arial"/>
              </a:rPr>
              <a:t>Il faut d'abord ajouter la demande de chaleur et définir le réseau de chaleur. Le couplage des secteurs de l'électricité et de la chaleur se fait ensuite par le biais d'unités de chauffage électrique qui convertissent l'électricité en chaleur. Les unités de production de chaleur sont définies de la même manière que les unités de production d'électricité. La principale différence est que leur réseau d'entrée est le réseau électrique et leur réseau de sortie est le réseau de chaleur. Dans FlexTool, la chaleur produite est fournie à un réseau de chaleur qui répondra à la demande de chaleur ou sera stockée dans des unités de stockage thermique. Pour les unités de chauffage non électriques, le réseau d'entrée peut être un réseau de gaz ou des sources renouvelables (définies </a:t>
            </a:r>
            <a:r>
              <a:rPr lang="en-GB" sz="1200" b="0" i="0" u="none" strike="noStrike" cap="none" dirty="0" err="1">
                <a:solidFill>
                  <a:srgbClr val="000000"/>
                </a:solidFill>
                <a:effectLst/>
                <a:latin typeface="Arial"/>
                <a:ea typeface="Arial"/>
                <a:cs typeface="Arial"/>
                <a:sym typeface="Arial"/>
              </a:rPr>
              <a:t>comme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formes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d’énergie</a:t>
            </a:r>
            <a:r>
              <a:rPr lang="en-GB" sz="1200" b="0" i="0" u="none" strike="noStrike" cap="none" dirty="0">
                <a:solidFill>
                  <a:srgbClr val="000000"/>
                </a:solidFill>
                <a:effectLst/>
                <a:latin typeface="Arial"/>
                <a:ea typeface="Arial"/>
                <a:cs typeface="Arial"/>
                <a:sym typeface="Arial"/>
              </a:rPr>
              <a:t>).  Les unités de stockage thermique </a:t>
            </a:r>
            <a:r>
              <a:rPr lang="en-GB" sz="1200" b="0" i="0" u="none" strike="noStrike" cap="none" dirty="0" err="1">
                <a:solidFill>
                  <a:srgbClr val="000000"/>
                </a:solidFill>
                <a:effectLst/>
                <a:latin typeface="Arial"/>
                <a:ea typeface="Arial"/>
                <a:cs typeface="Arial"/>
                <a:sym typeface="Arial"/>
              </a:rPr>
              <a:t>sont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définies</a:t>
            </a:r>
            <a:r>
              <a:rPr lang="en-GB" sz="1200" b="0" i="0" u="none" strike="noStrike" cap="none" dirty="0">
                <a:solidFill>
                  <a:srgbClr val="000000"/>
                </a:solidFill>
                <a:effectLst/>
                <a:latin typeface="Arial"/>
                <a:ea typeface="Arial"/>
                <a:cs typeface="Arial"/>
                <a:sym typeface="Arial"/>
              </a:rPr>
              <a:t> de la même manière que les unités de stockage d'énergie, mais dans </a:t>
            </a:r>
            <a:r>
              <a:rPr lang="en-GB" sz="1200" b="0" i="0" u="none" strike="noStrike" cap="none" dirty="0" err="1">
                <a:solidFill>
                  <a:srgbClr val="000000"/>
                </a:solidFill>
                <a:effectLst/>
                <a:latin typeface="Arial"/>
                <a:ea typeface="Arial"/>
                <a:cs typeface="Arial"/>
                <a:sym typeface="Arial"/>
              </a:rPr>
              <a:t>ce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cas</a:t>
            </a:r>
            <a:r>
              <a:rPr lang="en-GB" sz="1200" b="0" i="0" u="none" strike="noStrike" cap="none" dirty="0">
                <a:solidFill>
                  <a:srgbClr val="000000"/>
                </a:solidFill>
                <a:effectLst/>
                <a:latin typeface="Arial"/>
                <a:ea typeface="Arial"/>
                <a:cs typeface="Arial"/>
                <a:sym typeface="Arial"/>
              </a:rPr>
              <a:t> leur entrée et leur sortie se font vers le réseau de </a:t>
            </a:r>
            <a:r>
              <a:rPr lang="en-GB" sz="1200" b="0" i="0" u="none" strike="noStrike" cap="none" dirty="0" err="1">
                <a:solidFill>
                  <a:srgbClr val="000000"/>
                </a:solidFill>
                <a:effectLst/>
                <a:latin typeface="Arial"/>
                <a:ea typeface="Arial"/>
                <a:cs typeface="Arial"/>
                <a:sym typeface="Arial"/>
              </a:rPr>
              <a:t>chaleur</a:t>
            </a:r>
            <a:r>
              <a:rPr lang="en-GB" sz="1200" b="0" i="0" u="none" strike="noStrike" cap="none" dirty="0">
                <a:solidFill>
                  <a:srgbClr val="000000"/>
                </a:solidFill>
                <a:effectLst/>
                <a:latin typeface="Arial"/>
                <a:ea typeface="Arial"/>
                <a:cs typeface="Arial"/>
                <a:sym typeface="Arial"/>
              </a:rPr>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 faut tout </a:t>
            </a:r>
            <a:r>
              <a:rPr lang="en-GB" dirty="0" err="1"/>
              <a:t>d’abord</a:t>
            </a:r>
            <a:r>
              <a:rPr lang="en-GB" dirty="0"/>
              <a:t> </a:t>
            </a:r>
            <a:r>
              <a:rPr lang="en-GB" dirty="0" err="1"/>
              <a:t>définir</a:t>
            </a:r>
            <a:r>
              <a:rPr lang="en-GB" dirty="0"/>
              <a:t> un réseau de chaleur dans la feuille "</a:t>
            </a:r>
            <a:r>
              <a:rPr lang="en-GB" dirty="0" err="1"/>
              <a:t>gridNode</a:t>
            </a:r>
            <a:r>
              <a:rPr lang="en-GB" dirty="0"/>
              <a:t>". Comme le réseau électrique, le réseau de chaleur peut être représenté par un seul nœud, plusieurs nœuds ou ne couvrir qu'une certaine région. Vous devez ensuite spécifier la demande totale à </a:t>
            </a:r>
            <a:r>
              <a:rPr lang="en-GB" dirty="0" err="1"/>
              <a:t>chaque</a:t>
            </a:r>
            <a:r>
              <a:rPr lang="en-GB" dirty="0"/>
              <a:t> nœud. Comme expliqué dans le cas du réseau électrique, si vous utilisez plus d'un nœud, la liaison de transmission entre les nœuds doit être spécifiée dans la feuille "</a:t>
            </a:r>
            <a:r>
              <a:rPr lang="en-GB" dirty="0" err="1"/>
              <a:t>nodeNode</a:t>
            </a:r>
            <a:r>
              <a:rPr lang="en-GB" dirty="0"/>
              <a:t>". Vous pouvez également définir un groupe de nœuds pour le chauffage dans la feuille "</a:t>
            </a:r>
            <a:r>
              <a:rPr lang="en-GB" dirty="0" err="1"/>
              <a:t>nodeGroup</a:t>
            </a:r>
            <a:r>
              <a:rPr lang="en-GB" dirty="0"/>
              <a:t>" et l'utiliser pour définir les paramètres de l'ensemble du réseau de chaleur. Enfin, vous devez ajouter le profil temporel de la demande de </a:t>
            </a:r>
            <a:r>
              <a:rPr lang="en-GB" dirty="0" err="1"/>
              <a:t>chaleur</a:t>
            </a:r>
            <a:r>
              <a:rPr lang="en-GB" dirty="0"/>
              <a:t> dans la feuille "</a:t>
            </a:r>
            <a:r>
              <a:rPr lang="en-GB" dirty="0" err="1"/>
              <a:t>ts_energy</a:t>
            </a:r>
            <a:r>
              <a:rPr lang="en-GB" dirty="0"/>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24387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 définition des pompes à chaleur est la même que celle des </a:t>
            </a:r>
            <a:r>
              <a:rPr lang="en-GB" sz="1200" kern="1200" dirty="0" err="1">
                <a:solidFill>
                  <a:schemeClr val="tx1"/>
                </a:solidFill>
                <a:effectLst/>
                <a:latin typeface="+mn-lt"/>
                <a:ea typeface="+mn-ea"/>
                <a:cs typeface="+mn-cs"/>
              </a:rPr>
              <a:t>générateurs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d'électricité</a:t>
            </a:r>
            <a:r>
              <a:rPr lang="en-GB" sz="1200" kern="1200" dirty="0">
                <a:solidFill>
                  <a:schemeClr val="tx1"/>
                </a:solidFill>
                <a:effectLst/>
                <a:latin typeface="+mn-lt"/>
                <a:ea typeface="+mn-ea"/>
                <a:cs typeface="+mn-cs"/>
              </a:rPr>
              <a:t>. Les paramètres d'entrée doivent être définis dans les feuilles "</a:t>
            </a:r>
            <a:r>
              <a:rPr lang="en-GB" sz="1200" kern="1200" dirty="0" err="1">
                <a:solidFill>
                  <a:schemeClr val="tx1"/>
                </a:solidFill>
                <a:effectLst/>
                <a:latin typeface="+mn-lt"/>
                <a:ea typeface="+mn-ea"/>
                <a:cs typeface="+mn-cs"/>
              </a:rPr>
              <a:t>unit_type</a:t>
            </a:r>
            <a:r>
              <a:rPr lang="en-GB" sz="1200" kern="1200" dirty="0">
                <a:solidFill>
                  <a:schemeClr val="tx1"/>
                </a:solidFill>
                <a:effectLst/>
                <a:latin typeface="+mn-lt"/>
                <a:ea typeface="+mn-ea"/>
                <a:cs typeface="+mn-cs"/>
              </a:rPr>
              <a:t>" et "units". Toutefois, dans le cas des pompes à chaleur, il existe quelques différences. La première est que, puisqu'une pompe à chaleur convertit l'électricité en </a:t>
            </a:r>
            <a:r>
              <a:rPr lang="en-GB" sz="1200" kern="1200" dirty="0" err="1">
                <a:solidFill>
                  <a:schemeClr val="tx1"/>
                </a:solidFill>
                <a:effectLst/>
                <a:latin typeface="+mn-lt"/>
                <a:ea typeface="+mn-ea"/>
                <a:cs typeface="+mn-cs"/>
              </a:rPr>
              <a:t>chaleur</a:t>
            </a:r>
            <a:r>
              <a:rPr lang="en-GB" sz="1200" kern="1200" dirty="0">
                <a:solidFill>
                  <a:schemeClr val="tx1"/>
                </a:solidFill>
                <a:effectLst/>
                <a:latin typeface="+mn-lt"/>
                <a:ea typeface="+mn-ea"/>
                <a:cs typeface="+mn-cs"/>
              </a:rPr>
              <a:t>, l'électricité doit être définie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réseau</a:t>
            </a:r>
            <a:r>
              <a:rPr lang="en-GB" sz="1200" kern="1200" dirty="0">
                <a:solidFill>
                  <a:schemeClr val="tx1"/>
                </a:solidFill>
                <a:effectLst/>
                <a:latin typeface="+mn-lt"/>
                <a:ea typeface="+mn-ea"/>
                <a:cs typeface="+mn-cs"/>
              </a:rPr>
              <a:t> d'entrée et la chaleur </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réseau</a:t>
            </a:r>
            <a:r>
              <a:rPr lang="en-GB" sz="1200" kern="1200" dirty="0">
                <a:solidFill>
                  <a:schemeClr val="tx1"/>
                </a:solidFill>
                <a:effectLst/>
                <a:latin typeface="+mn-lt"/>
                <a:ea typeface="+mn-ea"/>
                <a:cs typeface="+mn-cs"/>
              </a:rPr>
              <a:t> de sortie dans la </a:t>
            </a:r>
            <a:r>
              <a:rPr lang="en-GB" sz="1200" kern="1200" dirty="0" err="1">
                <a:solidFill>
                  <a:schemeClr val="tx1"/>
                </a:solidFill>
                <a:effectLst/>
                <a:latin typeface="+mn-lt"/>
                <a:ea typeface="+mn-ea"/>
                <a:cs typeface="+mn-cs"/>
              </a:rPr>
              <a:t>feuille</a:t>
            </a:r>
            <a:r>
              <a:rPr lang="en-GB" sz="1200" kern="1200" dirty="0">
                <a:solidFill>
                  <a:schemeClr val="tx1"/>
                </a:solidFill>
                <a:effectLst/>
                <a:latin typeface="+mn-lt"/>
                <a:ea typeface="+mn-ea"/>
                <a:cs typeface="+mn-cs"/>
              </a:rPr>
              <a:t> “units”. Il y a donc deux façons de définir l'efficacité d'une pompe à chaleur. La première option consiste à utiliser l'efficacité statique. Celle-ci peut être facilement définie en fixant une valeur moyenne pour la performance de la pompe à chaleur à "</a:t>
            </a:r>
            <a:r>
              <a:rPr lang="en-GB" sz="1200" kern="1200" dirty="0" err="1">
                <a:solidFill>
                  <a:schemeClr val="tx1"/>
                </a:solidFill>
                <a:effectLst/>
                <a:latin typeface="+mn-lt"/>
                <a:ea typeface="+mn-ea"/>
                <a:cs typeface="+mn-cs"/>
              </a:rPr>
              <a:t>conversion_eff</a:t>
            </a:r>
            <a:r>
              <a:rPr lang="en-GB" sz="1200" kern="1200" dirty="0">
                <a:solidFill>
                  <a:schemeClr val="tx1"/>
                </a:solidFill>
                <a:effectLst/>
                <a:latin typeface="+mn-lt"/>
                <a:ea typeface="+mn-ea"/>
                <a:cs typeface="+mn-cs"/>
              </a:rPr>
              <a:t>". La seconde option consiste à utiliser l'efficacité dynamique en activant </a:t>
            </a:r>
            <a:r>
              <a:rPr lang="en-GB" sz="1200" kern="1200" dirty="0" err="1">
                <a:solidFill>
                  <a:schemeClr val="tx1"/>
                </a:solidFill>
                <a:effectLst/>
                <a:latin typeface="+mn-lt"/>
                <a:ea typeface="+mn-ea"/>
                <a:cs typeface="+mn-cs"/>
              </a:rPr>
              <a:t>l'option</a:t>
            </a:r>
            <a:r>
              <a:rPr lang="en-GB" sz="1200" kern="1200" dirty="0">
                <a:solidFill>
                  <a:schemeClr val="tx1"/>
                </a:solidFill>
                <a:effectLst/>
                <a:latin typeface="+mn-lt"/>
                <a:ea typeface="+mn-ea"/>
                <a:cs typeface="+mn-cs"/>
              </a:rPr>
              <a:t> “use efficiency time series" dans la feuille "unités", puis en spécifiant les séries chronologiques d'efficacité dans la feuille "</a:t>
            </a:r>
            <a:r>
              <a:rPr lang="en-GB" sz="1200" kern="1200" dirty="0" err="1">
                <a:solidFill>
                  <a:schemeClr val="tx1"/>
                </a:solidFill>
                <a:effectLst/>
                <a:latin typeface="+mn-lt"/>
                <a:ea typeface="+mn-ea"/>
                <a:cs typeface="+mn-cs"/>
              </a:rPr>
              <a:t>ts_unit</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46933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Une unité de production combinée de chaleur et d'électricité (PCCÉ) est un générateur qui peut produire à la fois de la chaleur et de l'électricité. Les caractéristiques techniques doivent être définies dans la feuille "</a:t>
            </a:r>
            <a:r>
              <a:rPr lang="en-GB" sz="1200" b="0" i="0" u="none" strike="noStrike" kern="1200" baseline="0" dirty="0" err="1">
                <a:solidFill>
                  <a:schemeClr val="tx1"/>
                </a:solidFill>
                <a:latin typeface="+mn-lt"/>
                <a:ea typeface="+mn-ea"/>
                <a:cs typeface="+mn-cs"/>
              </a:rPr>
              <a:t>unit_type</a:t>
            </a:r>
            <a:r>
              <a:rPr lang="en-GB" sz="1200" b="0" i="0" u="none" strike="noStrike" kern="1200" baseline="0" dirty="0">
                <a:solidFill>
                  <a:schemeClr val="tx1"/>
                </a:solidFill>
                <a:latin typeface="+mn-lt"/>
                <a:ea typeface="+mn-ea"/>
                <a:cs typeface="+mn-cs"/>
              </a:rPr>
              <a:t>" comme pour tout autre générateur. Dans la feuille "units", vous devez définir la sortie 1 comme étant de l'électricité et la sortie 2 comme étant de la chaleur. Il existe généralement une relation entre la production de chaleur et la production d'électricité d'une </a:t>
            </a:r>
            <a:r>
              <a:rPr lang="en-GB" sz="1200" b="0" i="0" u="none" strike="noStrike" kern="1200" baseline="0" dirty="0" err="1">
                <a:solidFill>
                  <a:schemeClr val="tx1"/>
                </a:solidFill>
                <a:latin typeface="+mn-lt"/>
                <a:ea typeface="+mn-ea"/>
                <a:cs typeface="+mn-cs"/>
              </a:rPr>
              <a:t>unité</a:t>
            </a:r>
            <a:r>
              <a:rPr lang="en-GB" sz="1200" b="0" i="0" u="none" strike="noStrike" kern="1200" baseline="0" dirty="0">
                <a:solidFill>
                  <a:schemeClr val="tx1"/>
                </a:solidFill>
                <a:latin typeface="+mn-lt"/>
                <a:ea typeface="+mn-ea"/>
                <a:cs typeface="+mn-cs"/>
              </a:rPr>
              <a:t> (PCCÉ) </a:t>
            </a:r>
            <a:r>
              <a:rPr lang="en-GB" sz="1200" b="0" i="0" u="none" strike="noStrike" kern="1200" baseline="0" dirty="0" err="1">
                <a:solidFill>
                  <a:schemeClr val="tx1"/>
                </a:solidFill>
                <a:latin typeface="+mn-lt"/>
                <a:ea typeface="+mn-ea"/>
                <a:cs typeface="+mn-cs"/>
              </a:rPr>
              <a:t>puisqu’une</a:t>
            </a:r>
            <a:r>
              <a:rPr lang="en-GB" sz="1200" b="0" i="0" u="none" strike="noStrike" kern="1200" baseline="0" dirty="0">
                <a:solidFill>
                  <a:schemeClr val="tx1"/>
                </a:solidFill>
                <a:latin typeface="+mn-lt"/>
                <a:ea typeface="+mn-ea"/>
                <a:cs typeface="+mn-cs"/>
              </a:rPr>
              <a:t> production limite l'autre. La relation entre les deux sorties peut être définie sous forme de contraintes d'égalité ou d'inégalité. Les coefficients définis par l'utilisateur pour ces équations doivent être ajoutés à la feuille "units" </a:t>
            </a:r>
            <a:r>
              <a:rPr lang="en-GB" sz="1200" b="0" i="0" u="none" strike="noStrike" kern="1200" baseline="0" dirty="0" err="1">
                <a:solidFill>
                  <a:schemeClr val="tx1"/>
                </a:solidFill>
                <a:latin typeface="+mn-lt"/>
                <a:ea typeface="+mn-ea"/>
                <a:cs typeface="+mn-cs"/>
              </a:rPr>
              <a:t>tel</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qu’indiqué</a:t>
            </a:r>
            <a:r>
              <a:rPr lang="en-GB" sz="1200" b="0" i="0" u="none" strike="noStrike" kern="1200" baseline="0" dirty="0">
                <a:solidFill>
                  <a:schemeClr val="tx1"/>
                </a:solidFill>
                <a:latin typeface="+mn-lt"/>
                <a:ea typeface="+mn-ea"/>
                <a:cs typeface="+mn-cs"/>
              </a:rPr>
              <a:t> sur la diapositive.</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307666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latin typeface="Calibri"/>
                <a:cs typeface="Calibri"/>
              </a:rPr>
              <a:t>Pour </a:t>
            </a:r>
            <a:r>
              <a:rPr lang="en-GB" sz="1200" dirty="0" err="1">
                <a:latin typeface="Calibri"/>
                <a:cs typeface="Calibri"/>
              </a:rPr>
              <a:t>modéliser</a:t>
            </a:r>
            <a:r>
              <a:rPr lang="en-GB" sz="1200" dirty="0">
                <a:latin typeface="Calibri"/>
                <a:cs typeface="Calibri"/>
              </a:rPr>
              <a:t> la puissance solaire </a:t>
            </a:r>
            <a:r>
              <a:rPr lang="en-GB" sz="1200" dirty="0" err="1">
                <a:latin typeface="Calibri"/>
                <a:cs typeface="Calibri"/>
              </a:rPr>
              <a:t>concentrée</a:t>
            </a:r>
            <a:r>
              <a:rPr lang="en-GB" sz="1200" dirty="0">
                <a:latin typeface="Calibri"/>
                <a:cs typeface="Calibri"/>
              </a:rPr>
              <a:t> (PSC), il </a:t>
            </a:r>
            <a:r>
              <a:rPr lang="en-GB" sz="1200" dirty="0" err="1">
                <a:latin typeface="Calibri"/>
                <a:cs typeface="Calibri"/>
              </a:rPr>
              <a:t>suffit</a:t>
            </a:r>
            <a:r>
              <a:rPr lang="en-GB" sz="1200" dirty="0">
                <a:latin typeface="Calibri"/>
                <a:cs typeface="Calibri"/>
              </a:rPr>
              <a:t> de suivre les mêmes étapes que pour le réseau de chaleur. L'ensemble des </a:t>
            </a:r>
            <a:r>
              <a:rPr lang="en-GB" sz="1200" dirty="0" err="1">
                <a:latin typeface="Calibri"/>
                <a:cs typeface="Calibri"/>
              </a:rPr>
              <a:t>unités</a:t>
            </a:r>
            <a:r>
              <a:rPr lang="en-GB" sz="1200" dirty="0">
                <a:latin typeface="Calibri"/>
                <a:cs typeface="Calibri"/>
              </a:rPr>
              <a:t> à PSC est défini </a:t>
            </a:r>
            <a:r>
              <a:rPr lang="en-GB" sz="1200" dirty="0" err="1">
                <a:latin typeface="Calibri"/>
                <a:cs typeface="Calibri"/>
              </a:rPr>
              <a:t>comme</a:t>
            </a:r>
            <a:r>
              <a:rPr lang="en-GB" sz="1200" dirty="0">
                <a:latin typeface="Calibri"/>
                <a:cs typeface="Calibri"/>
              </a:rPr>
              <a:t> un </a:t>
            </a:r>
            <a:r>
              <a:rPr lang="en-GB" sz="1200" dirty="0" err="1">
                <a:latin typeface="Calibri"/>
                <a:cs typeface="Calibri"/>
              </a:rPr>
              <a:t>réseau</a:t>
            </a:r>
            <a:r>
              <a:rPr lang="en-GB" sz="1200" dirty="0">
                <a:latin typeface="Calibri"/>
                <a:cs typeface="Calibri"/>
              </a:rPr>
              <a:t> à nœud unique avec une demande nulle dans la feuille "</a:t>
            </a:r>
            <a:r>
              <a:rPr lang="en-GB" sz="1200" dirty="0" err="1">
                <a:latin typeface="Calibri"/>
                <a:cs typeface="Calibri"/>
              </a:rPr>
              <a:t>gridNode</a:t>
            </a:r>
            <a:r>
              <a:rPr lang="en-GB" sz="1200" dirty="0">
                <a:latin typeface="Calibri"/>
                <a:cs typeface="Calibri"/>
              </a:rPr>
              <a:t>".</a:t>
            </a:r>
          </a:p>
          <a:p>
            <a:pPr>
              <a:defRPr/>
            </a:pPr>
            <a:endParaRPr lang="en-GB" sz="1200" dirty="0">
              <a:latin typeface="Calibri"/>
              <a:cs typeface="Calibri"/>
            </a:endParaRPr>
          </a:p>
          <a:p>
            <a:pPr>
              <a:defRPr/>
            </a:pPr>
            <a:r>
              <a:rPr lang="en-GB" sz="1200" dirty="0">
                <a:latin typeface="Calibri"/>
                <a:cs typeface="Calibri"/>
              </a:rPr>
              <a:t>Le </a:t>
            </a:r>
            <a:r>
              <a:rPr lang="en-GB" sz="1200" dirty="0" err="1">
                <a:latin typeface="Calibri"/>
                <a:cs typeface="Calibri"/>
              </a:rPr>
              <a:t>réseau</a:t>
            </a:r>
            <a:r>
              <a:rPr lang="en-GB" sz="1200" dirty="0">
                <a:latin typeface="Calibri"/>
                <a:cs typeface="Calibri"/>
              </a:rPr>
              <a:t> de la PSC </a:t>
            </a:r>
            <a:r>
              <a:rPr lang="en-GB" sz="1200" dirty="0" err="1">
                <a:latin typeface="Calibri"/>
                <a:cs typeface="Calibri"/>
              </a:rPr>
              <a:t>est</a:t>
            </a:r>
            <a:r>
              <a:rPr lang="en-GB" sz="1200" dirty="0">
                <a:latin typeface="Calibri"/>
                <a:cs typeface="Calibri"/>
              </a:rPr>
              <a:t> </a:t>
            </a:r>
            <a:r>
              <a:rPr lang="en-GB" sz="1200" dirty="0" err="1">
                <a:latin typeface="Calibri"/>
                <a:cs typeface="Calibri"/>
              </a:rPr>
              <a:t>composé</a:t>
            </a:r>
            <a:r>
              <a:rPr lang="en-GB" sz="1200" dirty="0">
                <a:latin typeface="Calibri"/>
                <a:cs typeface="Calibri"/>
              </a:rPr>
              <a:t> des </a:t>
            </a:r>
            <a:r>
              <a:rPr lang="en-GB" sz="1200" dirty="0" err="1">
                <a:latin typeface="Calibri"/>
                <a:cs typeface="Calibri"/>
              </a:rPr>
              <a:t>éléments</a:t>
            </a:r>
            <a:r>
              <a:rPr lang="en-GB" sz="1200" dirty="0">
                <a:latin typeface="Calibri"/>
                <a:cs typeface="Calibri"/>
              </a:rPr>
              <a:t> </a:t>
            </a:r>
            <a:r>
              <a:rPr lang="en-GB" sz="1200" dirty="0" err="1">
                <a:latin typeface="Calibri"/>
                <a:cs typeface="Calibri"/>
              </a:rPr>
              <a:t>suivants</a:t>
            </a:r>
            <a:r>
              <a:rPr lang="en-GB" sz="1200" dirty="0">
                <a:latin typeface="Calibri"/>
                <a:cs typeface="Calibri"/>
              </a:rPr>
              <a:t>:</a:t>
            </a:r>
          </a:p>
          <a:p>
            <a:pPr>
              <a:defRPr/>
            </a:pPr>
            <a:endParaRPr lang="en-GB" sz="1200" dirty="0">
              <a:latin typeface="Calibri"/>
              <a:cs typeface="Calibri"/>
            </a:endParaRPr>
          </a:p>
          <a:p>
            <a:pPr marL="171450" indent="-171450">
              <a:buFont typeface="Arial" panose="020B0604020202020204" pitchFamily="34" charset="0"/>
              <a:buChar char="•"/>
              <a:defRPr/>
            </a:pPr>
            <a:r>
              <a:rPr lang="en-GB" sz="1200" dirty="0">
                <a:latin typeface="Calibri"/>
                <a:cs typeface="Calibri"/>
              </a:rPr>
              <a:t>Le </a:t>
            </a:r>
            <a:r>
              <a:rPr lang="en-GB" sz="1200" dirty="0" err="1">
                <a:latin typeface="Calibri"/>
                <a:cs typeface="Calibri"/>
              </a:rPr>
              <a:t>solaire</a:t>
            </a:r>
            <a:r>
              <a:rPr lang="en-GB" sz="1200" dirty="0">
                <a:latin typeface="Calibri"/>
                <a:cs typeface="Calibri"/>
              </a:rPr>
              <a:t> </a:t>
            </a:r>
            <a:r>
              <a:rPr lang="en-GB" sz="1200" dirty="0" err="1">
                <a:latin typeface="Calibri"/>
                <a:cs typeface="Calibri"/>
              </a:rPr>
              <a:t>est</a:t>
            </a:r>
            <a:r>
              <a:rPr lang="en-GB" sz="1200" dirty="0">
                <a:latin typeface="Calibri"/>
                <a:cs typeface="Calibri"/>
              </a:rPr>
              <a:t> la </a:t>
            </a:r>
            <a:r>
              <a:rPr lang="en-GB" sz="1200" dirty="0" err="1">
                <a:latin typeface="Calibri"/>
                <a:cs typeface="Calibri"/>
              </a:rPr>
              <a:t>forme</a:t>
            </a:r>
            <a:r>
              <a:rPr lang="en-GB" sz="1200" dirty="0">
                <a:latin typeface="Calibri"/>
                <a:cs typeface="Calibri"/>
              </a:rPr>
              <a:t> </a:t>
            </a:r>
            <a:r>
              <a:rPr lang="en-GB" sz="1200" dirty="0" err="1">
                <a:latin typeface="Calibri"/>
                <a:cs typeface="Calibri"/>
              </a:rPr>
              <a:t>d’énergie</a:t>
            </a:r>
            <a:r>
              <a:rPr lang="en-GB" sz="1200" dirty="0">
                <a:latin typeface="Calibri"/>
                <a:cs typeface="Calibri"/>
              </a:rPr>
              <a:t> et </a:t>
            </a:r>
            <a:r>
              <a:rPr lang="en-GB" sz="1200" dirty="0" err="1">
                <a:latin typeface="Calibri"/>
                <a:cs typeface="Calibri"/>
              </a:rPr>
              <a:t>sa</a:t>
            </a:r>
            <a:r>
              <a:rPr lang="en-GB" sz="1200" dirty="0">
                <a:latin typeface="Calibri"/>
                <a:cs typeface="Calibri"/>
              </a:rPr>
              <a:t> </a:t>
            </a:r>
            <a:r>
              <a:rPr lang="en-GB" sz="1200" dirty="0" err="1">
                <a:latin typeface="Calibri"/>
                <a:cs typeface="Calibri"/>
              </a:rPr>
              <a:t>disponibilité</a:t>
            </a:r>
            <a:r>
              <a:rPr lang="en-GB" sz="1200" dirty="0">
                <a:latin typeface="Calibri"/>
                <a:cs typeface="Calibri"/>
              </a:rPr>
              <a:t> est définie dans la feuille "</a:t>
            </a:r>
            <a:r>
              <a:rPr lang="en-GB" sz="1200" dirty="0" err="1">
                <a:latin typeface="Calibri"/>
                <a:cs typeface="Calibri"/>
              </a:rPr>
              <a:t>ts_cf</a:t>
            </a:r>
            <a:r>
              <a:rPr lang="en-GB" sz="1200" dirty="0">
                <a:latin typeface="Calibri"/>
                <a:cs typeface="Calibri"/>
              </a:rPr>
              <a:t>“.</a:t>
            </a:r>
          </a:p>
          <a:p>
            <a:pPr marL="171450" indent="-171450">
              <a:buFont typeface="Arial" panose="020B0604020202020204" pitchFamily="34" charset="0"/>
              <a:buChar char="•"/>
              <a:defRPr/>
            </a:pPr>
            <a:r>
              <a:rPr lang="en-GB" sz="1200" dirty="0">
                <a:latin typeface="Calibri"/>
                <a:cs typeface="Calibri"/>
              </a:rPr>
              <a:t>Le collecteur de PSC </a:t>
            </a:r>
            <a:r>
              <a:rPr lang="en-GB" sz="1200" dirty="0" err="1">
                <a:latin typeface="Calibri"/>
                <a:cs typeface="Calibri"/>
              </a:rPr>
              <a:t>en</a:t>
            </a:r>
            <a:r>
              <a:rPr lang="en-GB" sz="1200" dirty="0">
                <a:latin typeface="Calibri"/>
                <a:cs typeface="Calibri"/>
              </a:rPr>
              <a:t> tant que </a:t>
            </a:r>
            <a:r>
              <a:rPr lang="en-GB" sz="1200" dirty="0" err="1">
                <a:latin typeface="Calibri"/>
                <a:cs typeface="Calibri"/>
              </a:rPr>
              <a:t>générateur</a:t>
            </a:r>
            <a:r>
              <a:rPr lang="en-GB" sz="1200" dirty="0">
                <a:latin typeface="Calibri"/>
                <a:cs typeface="Calibri"/>
              </a:rPr>
              <a:t> </a:t>
            </a:r>
            <a:r>
              <a:rPr lang="en-GB" sz="1200" dirty="0" err="1">
                <a:latin typeface="Calibri"/>
                <a:cs typeface="Calibri"/>
              </a:rPr>
              <a:t>est</a:t>
            </a:r>
            <a:r>
              <a:rPr lang="en-GB" sz="1200" dirty="0">
                <a:latin typeface="Calibri"/>
                <a:cs typeface="Calibri"/>
              </a:rPr>
              <a:t> défini dans les </a:t>
            </a:r>
            <a:r>
              <a:rPr lang="en-GB" sz="1200" dirty="0" err="1">
                <a:latin typeface="Calibri"/>
                <a:cs typeface="Calibri"/>
              </a:rPr>
              <a:t>feuilles</a:t>
            </a:r>
            <a:r>
              <a:rPr lang="en-GB" sz="1200" dirty="0">
                <a:latin typeface="Calibri"/>
                <a:cs typeface="Calibri"/>
              </a:rPr>
              <a:t> "unit" et "</a:t>
            </a:r>
            <a:r>
              <a:rPr lang="en-GB" sz="1200" dirty="0" err="1">
                <a:latin typeface="Calibri"/>
                <a:cs typeface="Calibri"/>
              </a:rPr>
              <a:t>unit_type</a:t>
            </a:r>
            <a:r>
              <a:rPr lang="en-GB" sz="1200" dirty="0">
                <a:latin typeface="Calibri"/>
                <a:cs typeface="Calibri"/>
              </a:rPr>
              <a:t>". Le stockage de la PSC </a:t>
            </a:r>
            <a:r>
              <a:rPr lang="en-GB" sz="1200" dirty="0" err="1">
                <a:latin typeface="Calibri"/>
                <a:cs typeface="Calibri"/>
              </a:rPr>
              <a:t>est</a:t>
            </a:r>
            <a:r>
              <a:rPr lang="en-GB" sz="1200" dirty="0">
                <a:latin typeface="Calibri"/>
                <a:cs typeface="Calibri"/>
              </a:rPr>
              <a:t> </a:t>
            </a:r>
            <a:r>
              <a:rPr lang="en-GB" sz="1200" dirty="0" err="1">
                <a:latin typeface="Calibri"/>
                <a:cs typeface="Calibri"/>
              </a:rPr>
              <a:t>similaire</a:t>
            </a:r>
            <a:r>
              <a:rPr lang="en-GB" sz="1200" dirty="0">
                <a:latin typeface="Calibri"/>
                <a:cs typeface="Calibri"/>
              </a:rPr>
              <a:t> à </a:t>
            </a:r>
            <a:r>
              <a:rPr lang="en-GB" sz="1200" dirty="0" err="1">
                <a:latin typeface="Calibri"/>
                <a:cs typeface="Calibri"/>
              </a:rPr>
              <a:t>celui</a:t>
            </a:r>
            <a:r>
              <a:rPr lang="en-GB" sz="1200" dirty="0">
                <a:latin typeface="Calibri"/>
                <a:cs typeface="Calibri"/>
              </a:rPr>
              <a:t> des unités de stockage dans les réseaux d'électricité et de chaleur et est défini dans les feuilles "unit" et "</a:t>
            </a:r>
            <a:r>
              <a:rPr lang="en-GB" sz="1200" dirty="0" err="1">
                <a:latin typeface="Calibri"/>
                <a:cs typeface="Calibri"/>
              </a:rPr>
              <a:t>unit_type</a:t>
            </a:r>
            <a:r>
              <a:rPr lang="en-GB" sz="1200" dirty="0">
                <a:latin typeface="Calibri"/>
                <a:cs typeface="Calibri"/>
              </a:rPr>
              <a:t>". Le stockage de la PSC en tant que </a:t>
            </a:r>
            <a:r>
              <a:rPr lang="en-GB" sz="1200" dirty="0" err="1">
                <a:latin typeface="Calibri"/>
                <a:cs typeface="Calibri"/>
              </a:rPr>
              <a:t>générateur</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défini</a:t>
            </a:r>
            <a:r>
              <a:rPr lang="en-GB" sz="1200" dirty="0">
                <a:latin typeface="Calibri"/>
                <a:cs typeface="Calibri"/>
              </a:rPr>
              <a:t> dans les feuilles "unit" et "</a:t>
            </a:r>
            <a:r>
              <a:rPr lang="en-GB" sz="1200" dirty="0" err="1">
                <a:latin typeface="Calibri"/>
                <a:cs typeface="Calibri"/>
              </a:rPr>
              <a:t>unit_type</a:t>
            </a:r>
            <a:r>
              <a:rPr lang="en-GB" sz="1200" dirty="0">
                <a:latin typeface="Calibri"/>
                <a:cs typeface="Calibri"/>
              </a:rPr>
              <a:t>".</a:t>
            </a:r>
          </a:p>
          <a:p>
            <a:pPr marL="171450" indent="-171450">
              <a:buFont typeface="Arial" panose="020B0604020202020204" pitchFamily="34" charset="0"/>
              <a:buChar char="•"/>
              <a:defRPr/>
            </a:pPr>
            <a:r>
              <a:rPr lang="en-GB" sz="1200" dirty="0" err="1">
                <a:latin typeface="Calibri"/>
                <a:cs typeface="Calibri"/>
              </a:rPr>
              <a:t>Finalement</a:t>
            </a:r>
            <a:r>
              <a:rPr lang="en-GB" sz="1200" dirty="0">
                <a:latin typeface="Calibri"/>
                <a:cs typeface="Calibri"/>
              </a:rPr>
              <a:t>, le </a:t>
            </a:r>
            <a:r>
              <a:rPr lang="en-GB" sz="1200" dirty="0" err="1">
                <a:latin typeface="Calibri"/>
                <a:cs typeface="Calibri"/>
              </a:rPr>
              <a:t>générateur</a:t>
            </a:r>
            <a:r>
              <a:rPr lang="en-GB" sz="1200" dirty="0">
                <a:latin typeface="Calibri"/>
                <a:cs typeface="Calibri"/>
              </a:rPr>
              <a:t> à PSC est modélisé de la même manière qu'une pompe à </a:t>
            </a:r>
            <a:r>
              <a:rPr lang="en-GB" sz="1200" dirty="0" err="1">
                <a:latin typeface="Calibri"/>
                <a:cs typeface="Calibri"/>
              </a:rPr>
              <a:t>chaleur</a:t>
            </a:r>
            <a:r>
              <a:rPr lang="en-GB" sz="1200" dirty="0">
                <a:latin typeface="Calibri"/>
                <a:cs typeface="Calibri"/>
              </a:rPr>
              <a:t> </a:t>
            </a:r>
            <a:r>
              <a:rPr lang="en-GB" sz="1200" dirty="0" err="1">
                <a:latin typeface="Calibri"/>
                <a:cs typeface="Calibri"/>
              </a:rPr>
              <a:t>mais</a:t>
            </a:r>
            <a:r>
              <a:rPr lang="en-GB" sz="1200" dirty="0">
                <a:latin typeface="Calibri"/>
                <a:cs typeface="Calibri"/>
              </a:rPr>
              <a:t>, dans ce cas, la chaleur est convertie </a:t>
            </a:r>
            <a:r>
              <a:rPr lang="en-GB" sz="1200" dirty="0" err="1">
                <a:latin typeface="Calibri"/>
                <a:cs typeface="Calibri"/>
              </a:rPr>
              <a:t>en</a:t>
            </a:r>
            <a:r>
              <a:rPr lang="en-GB" sz="1200" dirty="0">
                <a:latin typeface="Calibri"/>
                <a:cs typeface="Calibri"/>
              </a:rPr>
              <a:t> </a:t>
            </a:r>
            <a:r>
              <a:rPr lang="en-GB" sz="1200" dirty="0" err="1">
                <a:latin typeface="Calibri"/>
                <a:cs typeface="Calibri"/>
              </a:rPr>
              <a:t>électricité</a:t>
            </a:r>
            <a:r>
              <a:rPr lang="en-GB" sz="1200" dirty="0">
                <a:latin typeface="Calibri"/>
                <a:cs typeface="Calibri"/>
              </a:rPr>
              <a:t>; il s'agit donc d'une unité de production </a:t>
            </a:r>
            <a:r>
              <a:rPr lang="en-GB" sz="1200" dirty="0" err="1">
                <a:latin typeface="Calibri"/>
                <a:cs typeface="Calibri"/>
              </a:rPr>
              <a:t>d'électricité</a:t>
            </a:r>
            <a:r>
              <a:rPr lang="en-GB" sz="1200" dirty="0">
                <a:latin typeface="Calibri"/>
                <a:cs typeface="Calibri"/>
              </a:rPr>
              <a:t>.</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Comme mentionné dans les cours précédents, les différents services d'utilisation finale sont modélisés comme des </a:t>
            </a:r>
            <a:r>
              <a:rPr lang="en-GB" dirty="0" err="1"/>
              <a:t>réseaux</a:t>
            </a:r>
            <a:r>
              <a:rPr lang="en-GB" dirty="0"/>
              <a:t> </a:t>
            </a:r>
            <a:r>
              <a:rPr lang="en-GB" dirty="0" err="1"/>
              <a:t>différents</a:t>
            </a:r>
            <a:r>
              <a:rPr lang="en-GB" dirty="0"/>
              <a:t> dans FlexTool. Par conséquent, pour </a:t>
            </a:r>
            <a:r>
              <a:rPr lang="en-GB" dirty="0" err="1"/>
              <a:t>modéliser</a:t>
            </a:r>
            <a:r>
              <a:rPr lang="en-GB" dirty="0"/>
              <a:t> la flexibilité de l'électricité à l'hydrogène, vous devez d'abord définir un réseau d'hydrogène. Comme les autres réseaux d'électricité et de chaleur, le réseau d'hydrogène se compose de la demande d'hydrogène, des technologies de stockage de l'hydrogène et des unités de production d'hydrogène. La demande d'hydrogène peut provenir de différents secteurs tels que l'industrie, la mobilité, la demande de chauffage, l'aviation, etc. Comme l'électricité, l'hydrogène est polyvalent dans sa production et peut être produit à partir de diverses ressources. L'interaction entre le réseau électrique et le réseau de distribution d'hydrogène se fait par le biais de deux technologies </a:t>
            </a:r>
            <a:r>
              <a:rPr lang="en-GB" dirty="0" err="1"/>
              <a:t>clés</a:t>
            </a:r>
            <a:r>
              <a:rPr lang="en-GB" dirty="0"/>
              <a:t>: les électrolyseurs qui absorbent l'électricité et la convertissent en hydrogène, et les piles à combustible qui absorbent l'hydrogène et le convertissent à nouveau en électricité. L'un des principaux avantages de l'hydrogène est qu'il peut être stocké à grande échelle à l'aide de technologies de stockage de gaz bon marché telles que les cavernes souterraines, ce qui est actuellement beaucoup moins cher que le stockage de l'électricité dans des batteries. Par conséquent, les énergies renouvelables abondantes du réseau électrique peuvent être converties en hydrogène et stockées sur une longue </a:t>
            </a:r>
            <a:r>
              <a:rPr lang="en-GB" dirty="0" err="1"/>
              <a:t>période</a:t>
            </a:r>
            <a:r>
              <a:rPr lang="en-GB" dirty="0"/>
              <a:t>. (À noter sur la diapositive: RMV: </a:t>
            </a:r>
            <a:r>
              <a:rPr lang="en-GB" dirty="0" err="1"/>
              <a:t>Reformage</a:t>
            </a:r>
            <a:r>
              <a:rPr lang="en-GB" dirty="0"/>
              <a:t> du </a:t>
            </a:r>
            <a:r>
              <a:rPr lang="en-GB" dirty="0" err="1"/>
              <a:t>méthane</a:t>
            </a:r>
            <a:r>
              <a:rPr lang="en-GB" dirty="0"/>
              <a:t> à la </a:t>
            </a:r>
            <a:r>
              <a:rPr lang="en-GB" dirty="0" err="1"/>
              <a:t>vapeur</a:t>
            </a:r>
            <a:r>
              <a:rPr lang="en-GB" dirty="0"/>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94407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La première étape pour modéliser un réseau d'hydrogène dans FlexTool consiste à définir un réseau d'hydrogène dans la feuille "</a:t>
            </a:r>
            <a:r>
              <a:rPr lang="en-GB" sz="1200" dirty="0" err="1"/>
              <a:t>gridNode</a:t>
            </a:r>
            <a:r>
              <a:rPr lang="en-GB" sz="1200" dirty="0"/>
              <a:t>" et à spécifier la demande </a:t>
            </a:r>
            <a:r>
              <a:rPr lang="en-GB" sz="1200" dirty="0" err="1"/>
              <a:t>totale</a:t>
            </a:r>
            <a:r>
              <a:rPr lang="en-GB" sz="1200" dirty="0"/>
              <a:t> et, le </a:t>
            </a:r>
            <a:r>
              <a:rPr lang="en-GB" sz="1200" dirty="0" err="1"/>
              <a:t>cas</a:t>
            </a:r>
            <a:r>
              <a:rPr lang="en-GB" sz="1200" dirty="0"/>
              <a:t> </a:t>
            </a:r>
            <a:r>
              <a:rPr lang="en-GB" sz="1200" dirty="0" err="1"/>
              <a:t>échéant</a:t>
            </a:r>
            <a:r>
              <a:rPr lang="en-GB" sz="1200" dirty="0"/>
              <a:t>, les importation et les exportation. Si le réseau d'hydrogène est disponible dans différents nœuds d'une région, il doit être défini pour chacun des nœuds. Ensuite, un groupe de nœuds pour l'hydrogène doit être défini dans la feuille "</a:t>
            </a:r>
            <a:r>
              <a:rPr lang="en-GB" sz="1200" dirty="0" err="1"/>
              <a:t>nodeGroup</a:t>
            </a:r>
            <a:r>
              <a:rPr lang="en-GB" sz="1200" dirty="0"/>
              <a:t>". Enfin, le profil de la demande d'hydrogène à chaque nœud doit être ajouté à la feuille "</a:t>
            </a:r>
            <a:r>
              <a:rPr lang="en-GB" sz="1200" dirty="0" err="1"/>
              <a:t>ts_energy". </a:t>
            </a:r>
            <a:r>
              <a:rPr lang="en-GB" sz="1200" dirty="0"/>
              <a:t>Veuillez noter que </a:t>
            </a:r>
            <a:r>
              <a:rPr lang="en-GB" sz="1200" dirty="0" err="1"/>
              <a:t>si</a:t>
            </a:r>
            <a:r>
              <a:rPr lang="en-GB" sz="1200" dirty="0"/>
              <a:t> le </a:t>
            </a:r>
            <a:r>
              <a:rPr lang="en-GB" sz="1200" dirty="0" err="1"/>
              <a:t>réseau</a:t>
            </a:r>
            <a:r>
              <a:rPr lang="en-GB" sz="1200" dirty="0"/>
              <a:t> d'hydrogène est disponible dans plus d'un nœud, la connexion entre les nœuds doit être définie dans la feuille "</a:t>
            </a:r>
            <a:r>
              <a:rPr lang="en-GB" sz="1200" dirty="0" err="1"/>
              <a:t>nodeNode</a:t>
            </a:r>
            <a:r>
              <a:rPr lang="en-GB" sz="1200"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87689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b="1" dirty="0"/>
              <a:t>À la fin de </a:t>
            </a:r>
            <a:r>
              <a:rPr lang="en-GB" b="1" dirty="0" err="1"/>
              <a:t>ce</a:t>
            </a:r>
            <a:r>
              <a:rPr lang="en-GB" b="1" dirty="0"/>
              <a:t> </a:t>
            </a:r>
            <a:r>
              <a:rPr lang="en-GB" b="1" dirty="0" err="1"/>
              <a:t>cours</a:t>
            </a:r>
            <a:r>
              <a:rPr lang="en-GB" b="1" dirty="0"/>
              <a:t>, </a:t>
            </a:r>
            <a:r>
              <a:rPr lang="en-GB" b="1" dirty="0" err="1"/>
              <a:t>vous</a:t>
            </a:r>
            <a:r>
              <a:rPr lang="en-GB" b="1" dirty="0"/>
              <a:t> </a:t>
            </a:r>
            <a:r>
              <a:rPr lang="en-GB" b="1" dirty="0" err="1"/>
              <a:t>devriez</a:t>
            </a:r>
            <a:r>
              <a:rPr lang="en-GB" b="1" dirty="0"/>
              <a:t>:</a:t>
            </a:r>
          </a:p>
          <a:p>
            <a:pPr>
              <a:lnSpc>
                <a:spcPct val="90000"/>
              </a:lnSpc>
              <a:spcBef>
                <a:spcPts val="1000"/>
              </a:spcBef>
            </a:pPr>
            <a:endParaRPr lang="en-US" dirty="0"/>
          </a:p>
          <a:p>
            <a:pPr>
              <a:lnSpc>
                <a:spcPct val="90000"/>
              </a:lnSpc>
              <a:spcBef>
                <a:spcPts val="1000"/>
              </a:spcBef>
            </a:pPr>
            <a:r>
              <a:rPr lang="en-GB" dirty="0"/>
              <a:t>1) </a:t>
            </a:r>
            <a:r>
              <a:rPr lang="en-GB" dirty="0" err="1"/>
              <a:t>Être</a:t>
            </a:r>
            <a:r>
              <a:rPr lang="en-GB" dirty="0"/>
              <a:t> </a:t>
            </a:r>
            <a:r>
              <a:rPr lang="en-GB" dirty="0" err="1"/>
              <a:t>en</a:t>
            </a:r>
            <a:r>
              <a:rPr lang="en-GB" dirty="0"/>
              <a:t> </a:t>
            </a:r>
            <a:r>
              <a:rPr lang="en-GB" dirty="0" err="1"/>
              <a:t>mesure</a:t>
            </a:r>
            <a:r>
              <a:rPr lang="en-GB" dirty="0"/>
              <a:t> de modifier le fichier de données pour </a:t>
            </a:r>
            <a:r>
              <a:rPr lang="en-GB" dirty="0" err="1"/>
              <a:t>effectuer</a:t>
            </a:r>
            <a:r>
              <a:rPr lang="en-GB" dirty="0"/>
              <a:t> </a:t>
            </a:r>
            <a:r>
              <a:rPr lang="en-GB" dirty="0" err="1"/>
              <a:t>diverses</a:t>
            </a:r>
            <a:r>
              <a:rPr lang="en-GB" dirty="0"/>
              <a:t> analyses de </a:t>
            </a:r>
            <a:r>
              <a:rPr lang="en-GB" dirty="0" err="1"/>
              <a:t>flexibilité</a:t>
            </a:r>
            <a:endParaRPr lang="en-US" dirty="0"/>
          </a:p>
          <a:p>
            <a:pPr>
              <a:lnSpc>
                <a:spcPct val="90000"/>
              </a:lnSpc>
              <a:spcBef>
                <a:spcPts val="1000"/>
              </a:spcBef>
            </a:pPr>
            <a:r>
              <a:rPr lang="en-GB" dirty="0"/>
              <a:t>2) </a:t>
            </a:r>
            <a:r>
              <a:rPr lang="en-GB" dirty="0" err="1"/>
              <a:t>Être</a:t>
            </a:r>
            <a:r>
              <a:rPr lang="en-GB" dirty="0"/>
              <a:t> </a:t>
            </a:r>
            <a:r>
              <a:rPr lang="en-GB" dirty="0" err="1"/>
              <a:t>en</a:t>
            </a:r>
            <a:r>
              <a:rPr lang="en-GB" dirty="0"/>
              <a:t> </a:t>
            </a:r>
            <a:r>
              <a:rPr lang="en-GB" dirty="0" err="1"/>
              <a:t>mesure</a:t>
            </a:r>
            <a:r>
              <a:rPr lang="en-GB" dirty="0"/>
              <a:t> de </a:t>
            </a:r>
            <a:r>
              <a:rPr lang="en-GB" dirty="0" err="1"/>
              <a:t>mettre</a:t>
            </a:r>
            <a:r>
              <a:rPr lang="en-GB" dirty="0"/>
              <a:t> </a:t>
            </a:r>
            <a:r>
              <a:rPr lang="en-GB" dirty="0" err="1"/>
              <a:t>en</a:t>
            </a:r>
            <a:r>
              <a:rPr lang="en-GB" dirty="0"/>
              <a:t> </a:t>
            </a:r>
            <a:r>
              <a:rPr lang="en-GB" dirty="0" err="1"/>
              <a:t>œuvre</a:t>
            </a:r>
            <a:r>
              <a:rPr lang="en-GB" dirty="0"/>
              <a:t> la puissance pour les </a:t>
            </a:r>
            <a:r>
              <a:rPr lang="en-GB" dirty="0" err="1"/>
              <a:t>véhicules</a:t>
            </a:r>
            <a:r>
              <a:rPr lang="en-GB" dirty="0"/>
              <a:t> </a:t>
            </a:r>
            <a:r>
              <a:rPr lang="en-GB" dirty="0" err="1"/>
              <a:t>électriques</a:t>
            </a:r>
            <a:r>
              <a:rPr lang="en-GB" dirty="0"/>
              <a:t> (VÉ) dans </a:t>
            </a:r>
            <a:r>
              <a:rPr lang="en-GB" dirty="0" err="1"/>
              <a:t>FlexTool</a:t>
            </a:r>
            <a:endParaRPr lang="en-GB" dirty="0"/>
          </a:p>
          <a:p>
            <a:pPr>
              <a:lnSpc>
                <a:spcPct val="90000"/>
              </a:lnSpc>
              <a:spcBef>
                <a:spcPts val="1000"/>
              </a:spcBef>
            </a:pPr>
            <a:r>
              <a:rPr lang="en-GB" dirty="0"/>
              <a:t>3) </a:t>
            </a:r>
            <a:r>
              <a:rPr lang="en-GB" dirty="0" err="1"/>
              <a:t>Être</a:t>
            </a:r>
            <a:r>
              <a:rPr lang="en-GB" dirty="0"/>
              <a:t> </a:t>
            </a:r>
            <a:r>
              <a:rPr lang="en-GB" dirty="0" err="1"/>
              <a:t>en</a:t>
            </a:r>
            <a:r>
              <a:rPr lang="en-GB" dirty="0"/>
              <a:t> </a:t>
            </a:r>
            <a:r>
              <a:rPr lang="en-GB" dirty="0" err="1"/>
              <a:t>mesure</a:t>
            </a:r>
            <a:r>
              <a:rPr lang="en-GB" dirty="0"/>
              <a:t> de </a:t>
            </a:r>
            <a:r>
              <a:rPr lang="en-GB" dirty="0" err="1"/>
              <a:t>mettre</a:t>
            </a:r>
            <a:r>
              <a:rPr lang="en-GB" dirty="0"/>
              <a:t> </a:t>
            </a:r>
            <a:r>
              <a:rPr lang="en-GB" dirty="0" err="1"/>
              <a:t>en</a:t>
            </a:r>
            <a:r>
              <a:rPr lang="en-GB" dirty="0"/>
              <a:t> </a:t>
            </a:r>
            <a:r>
              <a:rPr lang="en-GB" dirty="0" err="1"/>
              <a:t>œuvre</a:t>
            </a:r>
            <a:r>
              <a:rPr lang="en-GB" dirty="0"/>
              <a:t> le </a:t>
            </a:r>
            <a:r>
              <a:rPr lang="en-GB" dirty="0" err="1"/>
              <a:t>réseau</a:t>
            </a:r>
            <a:r>
              <a:rPr lang="en-GB" dirty="0"/>
              <a:t> </a:t>
            </a:r>
            <a:r>
              <a:rPr lang="en-GB" dirty="0" err="1"/>
              <a:t>d’hydrogène</a:t>
            </a:r>
            <a:r>
              <a:rPr lang="en-GB" dirty="0"/>
              <a:t> et la puissance pour la production </a:t>
            </a:r>
            <a:r>
              <a:rPr lang="en-GB" dirty="0" err="1"/>
              <a:t>d’hydrogène</a:t>
            </a:r>
            <a:r>
              <a:rPr lang="en-GB" dirty="0"/>
              <a:t> dans FlexTool</a:t>
            </a:r>
          </a:p>
          <a:p>
            <a:pPr>
              <a:lnSpc>
                <a:spcPct val="90000"/>
              </a:lnSpc>
              <a:spcBef>
                <a:spcPts val="1000"/>
              </a:spcBef>
            </a:pPr>
            <a:r>
              <a:rPr lang="en-GB" dirty="0"/>
              <a:t>3) </a:t>
            </a:r>
            <a:r>
              <a:rPr lang="en-GB" dirty="0" err="1"/>
              <a:t>Être</a:t>
            </a:r>
            <a:r>
              <a:rPr lang="en-GB" dirty="0"/>
              <a:t> </a:t>
            </a:r>
            <a:r>
              <a:rPr lang="en-GB" dirty="0" err="1"/>
              <a:t>en</a:t>
            </a:r>
            <a:r>
              <a:rPr lang="en-GB" dirty="0"/>
              <a:t> </a:t>
            </a:r>
            <a:r>
              <a:rPr lang="en-GB" dirty="0" err="1"/>
              <a:t>mesure</a:t>
            </a:r>
            <a:r>
              <a:rPr lang="en-GB" dirty="0"/>
              <a:t> de </a:t>
            </a:r>
            <a:r>
              <a:rPr lang="en-GB" dirty="0" err="1"/>
              <a:t>mettre</a:t>
            </a:r>
            <a:r>
              <a:rPr lang="en-GB" dirty="0"/>
              <a:t> </a:t>
            </a:r>
            <a:r>
              <a:rPr lang="en-GB" dirty="0" err="1"/>
              <a:t>en</a:t>
            </a:r>
            <a:r>
              <a:rPr lang="en-GB" dirty="0"/>
              <a:t> </a:t>
            </a:r>
            <a:r>
              <a:rPr lang="en-GB" dirty="0" err="1"/>
              <a:t>œuvre</a:t>
            </a:r>
            <a:r>
              <a:rPr lang="en-GB" dirty="0"/>
              <a:t> le </a:t>
            </a:r>
            <a:r>
              <a:rPr lang="en-GB" dirty="0" err="1"/>
              <a:t>réseau</a:t>
            </a:r>
            <a:r>
              <a:rPr lang="en-GB" dirty="0"/>
              <a:t> de </a:t>
            </a:r>
            <a:r>
              <a:rPr lang="en-GB" dirty="0" err="1"/>
              <a:t>chaleur</a:t>
            </a:r>
            <a:r>
              <a:rPr lang="en-GB" dirty="0"/>
              <a:t> et la conversion de l'électricité </a:t>
            </a:r>
            <a:r>
              <a:rPr lang="en-GB" dirty="0" err="1"/>
              <a:t>en</a:t>
            </a:r>
            <a:r>
              <a:rPr lang="en-GB" dirty="0"/>
              <a:t> </a:t>
            </a:r>
            <a:r>
              <a:rPr lang="en-GB" dirty="0" err="1"/>
              <a:t>chaleur</a:t>
            </a:r>
            <a:r>
              <a:rPr lang="en-GB" dirty="0"/>
              <a:t> dans FlexTool</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3946721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modélisation des unités de production/stockage d'hydrogène est identique à celle des générateurs d'électricité. Tout d'abord, les unités doivent être définies dans la feuille "</a:t>
            </a:r>
            <a:r>
              <a:rPr lang="en-GB" dirty="0" err="1"/>
              <a:t>unit_type</a:t>
            </a:r>
            <a:r>
              <a:rPr lang="en-GB" dirty="0"/>
              <a:t>" et leurs principales caractéristiques, telles que l'efficacité, le coût d'investissement, etc. doivent être spécifiées. Il est important de noter que, dans le cas du stockage de l'hydrogène, le coût d'investissement par KW doit être fixé à zéro et qu'il n'est pas nécessaire de spécifier le "ratio KW fixe sur </a:t>
            </a:r>
            <a:r>
              <a:rPr lang="en-GB" dirty="0" err="1"/>
              <a:t>KWh</a:t>
            </a:r>
            <a:r>
              <a:rPr lang="en-GB" dirty="0"/>
              <a:t>". Toutes les unités doivent ensuite être ajoutées à la feuille "units" et leur capacité doit être définie. La capacité de stockage doit également être spécifiée pour les unités de stockage d'hydrogène. Pour toutes les unités d'hydrogène/stockage, le réseau de sortie doit être défini comme étant le réseau d'hydrogène. Pour l'électrolyseur, le réseau d'entrée doit être défini comme étant le réseau électrique.</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1188142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L'alternative de couplage du troisième secteur est facilitée par l'électrification des transports avec les véhicules électriques. Les véhicules électriques peuvent avoir différentes stratégies de charge. La plus simple est la charge non-contrôlée, dans laquelle un véhicule électrique se charge à la puissance maximale dès qu'il est branché sur le réseau, le plus </a:t>
            </a:r>
            <a:r>
              <a:rPr lang="en-GB" dirty="0" err="1">
                <a:solidFill>
                  <a:srgbClr val="0E101A"/>
                </a:solidFill>
                <a:effectLst/>
              </a:rPr>
              <a:t>souvent</a:t>
            </a:r>
            <a:r>
              <a:rPr lang="en-GB" dirty="0">
                <a:solidFill>
                  <a:srgbClr val="0E101A"/>
                </a:solidFill>
                <a:effectLst/>
              </a:rPr>
              <a:t> </a:t>
            </a:r>
            <a:r>
              <a:rPr lang="en-GB" dirty="0" err="1">
                <a:solidFill>
                  <a:srgbClr val="0E101A"/>
                </a:solidFill>
                <a:effectLst/>
              </a:rPr>
              <a:t>en</a:t>
            </a:r>
            <a:r>
              <a:rPr lang="en-GB" dirty="0">
                <a:solidFill>
                  <a:srgbClr val="0E101A"/>
                </a:solidFill>
                <a:effectLst/>
              </a:rPr>
              <a:t> soirée. Cependant, la charge non-contrôlée n'est pas flexible et peut poser un problème au réseau électrique et augmenter les exigences de flexibilité du système si le nombre de véhicules électriques connectés est </a:t>
            </a:r>
            <a:r>
              <a:rPr lang="en-GB" dirty="0" err="1">
                <a:solidFill>
                  <a:srgbClr val="0E101A"/>
                </a:solidFill>
                <a:effectLst/>
              </a:rPr>
              <a:t>élevé</a:t>
            </a:r>
            <a:r>
              <a:rPr lang="en-GB" dirty="0">
                <a:solidFill>
                  <a:srgbClr val="0E101A"/>
                </a:solidFill>
                <a:effectLst/>
              </a:rPr>
              <a:t>.</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D'autre part, lorsqu'ils sont chargés intelligemment, les véhicules électriques peuvent apporter au système une flexibilité du côté de la demande en optimisant le processus de charge en fonction des contraintes du réseau de distribution et de transmission et de la disponibilité locale des sources d'énergie renouvelables. Deux des principales stratégies de recharge intelligente sont les </a:t>
            </a:r>
            <a:r>
              <a:rPr lang="en-GB" dirty="0" err="1">
                <a:solidFill>
                  <a:srgbClr val="0E101A"/>
                </a:solidFill>
                <a:effectLst/>
              </a:rPr>
              <a:t>suivantes</a:t>
            </a:r>
            <a:r>
              <a:rPr lang="en-GB" dirty="0">
                <a:solidFill>
                  <a:srgbClr val="0E101A"/>
                </a:solidFill>
                <a:effectLst/>
              </a:rPr>
              <a:t>:</a:t>
            </a:r>
          </a:p>
          <a:p>
            <a:pPr>
              <a:spcBef>
                <a:spcPts val="0"/>
              </a:spcBef>
              <a:spcAft>
                <a:spcPts val="0"/>
              </a:spcAft>
            </a:pPr>
            <a:r>
              <a:rPr lang="en-GB" dirty="0">
                <a:solidFill>
                  <a:srgbClr val="0E101A"/>
                </a:solidFill>
                <a:effectLst/>
              </a:rPr>
              <a:t> </a:t>
            </a:r>
          </a:p>
          <a:p>
            <a:pPr>
              <a:spcBef>
                <a:spcPts val="0"/>
              </a:spcBef>
              <a:spcAft>
                <a:spcPts val="0"/>
              </a:spcAft>
            </a:pPr>
            <a:r>
              <a:rPr lang="en-GB" dirty="0">
                <a:solidFill>
                  <a:srgbClr val="0E101A"/>
                </a:solidFill>
                <a:effectLst/>
              </a:rPr>
              <a:t>(1) Charge </a:t>
            </a:r>
            <a:r>
              <a:rPr lang="en-GB" b="1" dirty="0">
                <a:solidFill>
                  <a:srgbClr val="0E101A"/>
                </a:solidFill>
                <a:effectLst/>
              </a:rPr>
              <a:t>nocturne contrôlée</a:t>
            </a:r>
            <a:r>
              <a:rPr lang="en-GB" dirty="0">
                <a:solidFill>
                  <a:srgbClr val="0E101A"/>
                </a:solidFill>
                <a:effectLst/>
              </a:rPr>
              <a:t>, dans laquelle la charge est distribuée pendant la nuit et coïncide avec la disponibilité du vent et une faible demande d'électricité.</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(2)</a:t>
            </a:r>
            <a:r>
              <a:rPr lang="en-GB" dirty="0" err="1">
                <a:solidFill>
                  <a:srgbClr val="0E101A"/>
                </a:solidFill>
                <a:effectLst/>
              </a:rPr>
              <a:t>Chargement</a:t>
            </a:r>
            <a:r>
              <a:rPr lang="en-GB" dirty="0">
                <a:solidFill>
                  <a:srgbClr val="0E101A"/>
                </a:solidFill>
                <a:effectLst/>
              </a:rPr>
              <a:t> </a:t>
            </a:r>
            <a:r>
              <a:rPr lang="en-GB" b="1" dirty="0">
                <a:solidFill>
                  <a:srgbClr val="0E101A"/>
                </a:solidFill>
                <a:effectLst/>
              </a:rPr>
              <a:t>contrôlé en fonction de la </a:t>
            </a:r>
            <a:r>
              <a:rPr lang="en-GB" b="1" dirty="0" err="1">
                <a:solidFill>
                  <a:srgbClr val="0E101A"/>
                </a:solidFill>
                <a:effectLst/>
              </a:rPr>
              <a:t>journée</a:t>
            </a:r>
            <a:r>
              <a:rPr lang="en-GB" dirty="0">
                <a:solidFill>
                  <a:srgbClr val="0E101A"/>
                </a:solidFill>
                <a:effectLst/>
              </a:rPr>
              <a:t>, dans </a:t>
            </a:r>
            <a:r>
              <a:rPr lang="en-GB" dirty="0" err="1">
                <a:solidFill>
                  <a:srgbClr val="0E101A"/>
                </a:solidFill>
                <a:effectLst/>
              </a:rPr>
              <a:t>laquelle</a:t>
            </a:r>
            <a:r>
              <a:rPr lang="en-GB" dirty="0">
                <a:solidFill>
                  <a:srgbClr val="0E101A"/>
                </a:solidFill>
                <a:effectLst/>
              </a:rPr>
              <a:t> la charge </a:t>
            </a:r>
            <a:r>
              <a:rPr lang="en-GB" dirty="0" err="1">
                <a:solidFill>
                  <a:srgbClr val="0E101A"/>
                </a:solidFill>
                <a:effectLst/>
              </a:rPr>
              <a:t>coïncide</a:t>
            </a:r>
            <a:r>
              <a:rPr lang="en-GB" dirty="0">
                <a:solidFill>
                  <a:srgbClr val="0E101A"/>
                </a:solidFill>
                <a:effectLst/>
              </a:rPr>
              <a:t> avec le profil de l'énergie solaire photovoltaïque.</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La </a:t>
            </a:r>
            <a:r>
              <a:rPr lang="en-GB" dirty="0" err="1">
                <a:solidFill>
                  <a:srgbClr val="0E101A"/>
                </a:solidFill>
                <a:effectLst/>
              </a:rPr>
              <a:t>demande</a:t>
            </a:r>
            <a:r>
              <a:rPr lang="en-GB" dirty="0">
                <a:solidFill>
                  <a:srgbClr val="0E101A"/>
                </a:solidFill>
                <a:effectLst/>
              </a:rPr>
              <a:t> des </a:t>
            </a:r>
            <a:r>
              <a:rPr lang="en-GB" dirty="0" err="1">
                <a:solidFill>
                  <a:srgbClr val="0E101A"/>
                </a:solidFill>
                <a:effectLst/>
              </a:rPr>
              <a:t>déplacements</a:t>
            </a:r>
            <a:r>
              <a:rPr lang="en-GB" dirty="0">
                <a:solidFill>
                  <a:srgbClr val="0E101A"/>
                </a:solidFill>
                <a:effectLst/>
              </a:rPr>
              <a:t> pour </a:t>
            </a:r>
            <a:r>
              <a:rPr lang="en-GB" dirty="0" err="1">
                <a:solidFill>
                  <a:srgbClr val="0E101A"/>
                </a:solidFill>
                <a:effectLst/>
              </a:rPr>
              <a:t>chacune</a:t>
            </a:r>
            <a:r>
              <a:rPr lang="en-GB" dirty="0">
                <a:solidFill>
                  <a:srgbClr val="0E101A"/>
                </a:solidFill>
                <a:effectLst/>
              </a:rPr>
              <a:t> de </a:t>
            </a:r>
            <a:r>
              <a:rPr lang="en-GB" dirty="0" err="1">
                <a:solidFill>
                  <a:srgbClr val="0E101A"/>
                </a:solidFill>
                <a:effectLst/>
              </a:rPr>
              <a:t>ces</a:t>
            </a:r>
            <a:r>
              <a:rPr lang="en-GB" dirty="0">
                <a:solidFill>
                  <a:srgbClr val="0E101A"/>
                </a:solidFill>
                <a:effectLst/>
              </a:rPr>
              <a:t> </a:t>
            </a:r>
            <a:r>
              <a:rPr lang="en-GB" dirty="0" err="1">
                <a:solidFill>
                  <a:srgbClr val="0E101A"/>
                </a:solidFill>
                <a:effectLst/>
              </a:rPr>
              <a:t>stratégies</a:t>
            </a:r>
            <a:r>
              <a:rPr lang="en-GB" dirty="0">
                <a:solidFill>
                  <a:srgbClr val="0E101A"/>
                </a:solidFill>
                <a:effectLst/>
              </a:rPr>
              <a:t> doit être estimée et les profils de demande prédéfinis doivent être ajoutés dans la feuille "</a:t>
            </a:r>
            <a:r>
              <a:rPr lang="en-GB" dirty="0" err="1">
                <a:solidFill>
                  <a:srgbClr val="0E101A"/>
                </a:solidFill>
                <a:effectLst/>
              </a:rPr>
              <a:t>ts_energy</a:t>
            </a:r>
            <a:r>
              <a:rPr lang="en-GB" dirty="0">
                <a:solidFill>
                  <a:srgbClr val="0E101A"/>
                </a:solidFill>
                <a:effectLst/>
              </a:rPr>
              <a:t>" de </a:t>
            </a:r>
            <a:r>
              <a:rPr lang="en-GB" dirty="0" err="1">
                <a:solidFill>
                  <a:srgbClr val="0E101A"/>
                </a:solidFill>
                <a:effectLst/>
              </a:rPr>
              <a:t>FlexTool</a:t>
            </a:r>
            <a:r>
              <a:rPr lang="en-GB" dirty="0">
                <a:solidFill>
                  <a:srgbClr val="0E101A"/>
                </a:solidFill>
                <a:effectLst/>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Comme pour les autres services d'utilisation finale, pour définir l'alimentation en énergie électrique dans FlexTool, vous devez d'abord définir un reseau </a:t>
            </a:r>
            <a:r>
              <a:rPr lang="en-GB" dirty="0" err="1"/>
              <a:t>mobilité</a:t>
            </a:r>
            <a:r>
              <a:rPr lang="en-GB" dirty="0"/>
              <a:t> </a:t>
            </a:r>
            <a:r>
              <a:rPr lang="en-GB" dirty="0" err="1"/>
              <a:t>électrique</a:t>
            </a:r>
            <a:r>
              <a:rPr lang="en-GB" dirty="0"/>
              <a:t>. Ce </a:t>
            </a:r>
            <a:r>
              <a:rPr lang="en-GB" dirty="0" err="1"/>
              <a:t>réseau</a:t>
            </a:r>
            <a:r>
              <a:rPr lang="en-GB" dirty="0"/>
              <a:t> peut être un réseau à nœud unique ou à nœuds multiples. L'étape suivante consiste à estimer et à projeter la demande de </a:t>
            </a:r>
            <a:r>
              <a:rPr lang="en-GB" dirty="0" err="1"/>
              <a:t>mobilité</a:t>
            </a:r>
            <a:r>
              <a:rPr lang="en-GB" dirty="0"/>
              <a:t> des véhicules électriques sur l'horizon de planification dans les différents nœuds du réseau. Vous pouvez utiliser d'autres logiciels pour </a:t>
            </a:r>
            <a:r>
              <a:rPr lang="en-GB" dirty="0" err="1"/>
              <a:t>effectuer</a:t>
            </a:r>
            <a:r>
              <a:rPr lang="en-GB" dirty="0"/>
              <a:t> </a:t>
            </a:r>
            <a:r>
              <a:rPr lang="en-GB" dirty="0" err="1"/>
              <a:t>cette</a:t>
            </a:r>
            <a:r>
              <a:rPr lang="en-GB" dirty="0"/>
              <a:t> </a:t>
            </a:r>
            <a:r>
              <a:rPr lang="en-GB" dirty="0" err="1"/>
              <a:t>tâche</a:t>
            </a:r>
            <a:r>
              <a:rPr lang="en-GB" dirty="0"/>
              <a:t>. Vous devez ensuite définir la demande de </a:t>
            </a:r>
            <a:r>
              <a:rPr lang="en-GB" dirty="0" err="1"/>
              <a:t>mobilité</a:t>
            </a:r>
            <a:r>
              <a:rPr lang="en-GB" dirty="0"/>
              <a:t> </a:t>
            </a:r>
            <a:r>
              <a:rPr lang="en-GB" dirty="0" err="1"/>
              <a:t>électrique</a:t>
            </a:r>
            <a:r>
              <a:rPr lang="en-GB" dirty="0"/>
              <a:t> dans la feuille "</a:t>
            </a:r>
            <a:r>
              <a:rPr lang="en-GB" dirty="0" err="1"/>
              <a:t>ts_energy</a:t>
            </a:r>
            <a:r>
              <a:rPr lang="en-GB" dirty="0"/>
              <a:t>". Cette demande représente la décharge de la batterie pour la mobilité. Il existe trois options pour définir les véhicules électriques dans FlexTool. La première option est la charge unidirectionnelle basée directement sur la demande de </a:t>
            </a:r>
            <a:r>
              <a:rPr lang="en-GB" dirty="0" err="1"/>
              <a:t>mobilité</a:t>
            </a:r>
            <a:r>
              <a:rPr lang="en-GB" dirty="0"/>
              <a:t> </a:t>
            </a:r>
            <a:r>
              <a:rPr lang="en-GB" dirty="0" err="1"/>
              <a:t>électrique</a:t>
            </a:r>
            <a:r>
              <a:rPr lang="en-GB" dirty="0"/>
              <a:t>. Dans cette option, il n'y a qu'une seule direction de charge dans laquelle le chargeur convertit l'électricité du réseau en véhicules électriques. La deuxième option est la recharge unidirectionnelle avec un programme de recharge flexible. Dans cette option, le chargeur convertit l'électricité du réseau en véhicules électriques, et la batterie assure un décalage temporel dans le calendrier de charge. La troisième option est la charge bidirectionnelle avec un calendrier de charge flexible. Dans cette option, un chargeur convertit l'électricité du réseau en véhicules électriques. La batterie assure un décalage temporel dans le calendrier de charge. Dans ce cas, il existe également un autre chargeur qui convertit l'énergie du réseau d'électromobilité (véhicules électriques) en énergie du réseau électrique. </a:t>
            </a:r>
            <a:r>
              <a:rPr lang="en-GB" dirty="0" err="1"/>
              <a:t>L’ensemble</a:t>
            </a:r>
            <a:r>
              <a:rPr lang="en-GB" dirty="0"/>
              <a:t> des </a:t>
            </a:r>
            <a:r>
              <a:rPr lang="en-GB" dirty="0" err="1"/>
              <a:t>outils</a:t>
            </a:r>
            <a:r>
              <a:rPr lang="en-GB" dirty="0"/>
              <a:t> </a:t>
            </a:r>
            <a:r>
              <a:rPr lang="en-GB" dirty="0" err="1"/>
              <a:t>liés</a:t>
            </a:r>
            <a:r>
              <a:rPr lang="en-GB" dirty="0"/>
              <a:t> à </a:t>
            </a:r>
            <a:r>
              <a:rPr lang="en-GB" dirty="0" err="1"/>
              <a:t>FlexTool</a:t>
            </a:r>
            <a:r>
              <a:rPr lang="en-GB" dirty="0"/>
              <a:t> </a:t>
            </a:r>
            <a:r>
              <a:rPr lang="en-GB" dirty="0" err="1"/>
              <a:t>présente</a:t>
            </a:r>
            <a:r>
              <a:rPr lang="en-GB" dirty="0"/>
              <a:t> un exemple de cas avec des </a:t>
            </a:r>
            <a:r>
              <a:rPr lang="en-GB" dirty="0" err="1"/>
              <a:t>véhicules</a:t>
            </a:r>
            <a:r>
              <a:rPr lang="en-GB" dirty="0"/>
              <a:t> </a:t>
            </a:r>
            <a:r>
              <a:rPr lang="en-GB" dirty="0" err="1"/>
              <a:t>électriques</a:t>
            </a:r>
            <a:r>
              <a:rPr lang="en-GB" dirty="0"/>
              <a:t>; il est inclus dans le </a:t>
            </a:r>
            <a:r>
              <a:rPr lang="en-GB" dirty="0" err="1"/>
              <a:t>fichier</a:t>
            </a:r>
            <a:r>
              <a:rPr lang="en-GB" dirty="0"/>
              <a:t> de données </a:t>
            </a:r>
            <a:r>
              <a:rPr lang="en-GB" dirty="0" err="1"/>
              <a:t>nommé</a:t>
            </a:r>
            <a:r>
              <a:rPr lang="en-GB" dirty="0"/>
              <a:t> </a:t>
            </a:r>
            <a:r>
              <a:rPr lang="en-GB" b="1" dirty="0">
                <a:solidFill>
                  <a:srgbClr val="0E101A"/>
                </a:solidFill>
                <a:effectLst/>
              </a:rPr>
              <a:t>”template-e vees”</a:t>
            </a:r>
            <a:r>
              <a:rPr lang="en-GB" b="0" dirty="0">
                <a:solidFill>
                  <a:srgbClr val="0E101A"/>
                </a:solidFill>
                <a:effectLst/>
              </a:rPr>
              <a:t>. </a:t>
            </a:r>
            <a:r>
              <a:rPr lang="en-GB" dirty="0"/>
              <a:t> Dans </a:t>
            </a:r>
            <a:r>
              <a:rPr lang="en-GB" dirty="0" err="1"/>
              <a:t>cette</a:t>
            </a:r>
            <a:r>
              <a:rPr lang="en-GB" dirty="0"/>
              <a:t> études de </a:t>
            </a:r>
            <a:r>
              <a:rPr lang="en-GB" dirty="0" err="1"/>
              <a:t>cas</a:t>
            </a:r>
            <a:r>
              <a:rPr lang="en-GB" dirty="0"/>
              <a:t>, les utilisateurs sont encouragés à examiner la manière dont un réseau de véhicules électriques est mis </a:t>
            </a:r>
            <a:r>
              <a:rPr lang="en-GB" dirty="0" err="1"/>
              <a:t>en</a:t>
            </a:r>
            <a:r>
              <a:rPr lang="en-GB" dirty="0"/>
              <a:t> </a:t>
            </a:r>
            <a:r>
              <a:rPr lang="en-GB" dirty="0" err="1"/>
              <a:t>œuvre</a:t>
            </a:r>
            <a:r>
              <a:rPr lang="en-GB" dirty="0"/>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46211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63067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Comme nous l'avons vu au Cours 13, il existe plusieurs options de flexibilité dans le réseau électrique. Pour obtenir une plus grande pénétration des énergies renouvelables variables dans le réseau électrique et atteindre les objectifs de la transition énergétique, la flexibilité doit être exploitée dans tous les secteurs du système énergétique. Afin de mettre en œuvre les options de flexibilité dans FlexTool, le fichier de données doit être modifié. Il faut d'abord faire une copie du </a:t>
            </a:r>
            <a:r>
              <a:rPr lang="en-GB" dirty="0" err="1">
                <a:cs typeface="Calibri"/>
              </a:rPr>
              <a:t>fichier</a:t>
            </a:r>
            <a:r>
              <a:rPr lang="en-GB" dirty="0">
                <a:cs typeface="Calibri"/>
              </a:rPr>
              <a:t> “Template.xlsm” et le renommer. Après avoir apporté des modifications au nouveau </a:t>
            </a:r>
            <a:r>
              <a:rPr lang="en-GB" dirty="0" err="1">
                <a:cs typeface="Calibri"/>
              </a:rPr>
              <a:t>fichier</a:t>
            </a:r>
            <a:r>
              <a:rPr lang="en-GB" dirty="0">
                <a:cs typeface="Calibri"/>
              </a:rPr>
              <a:t> de données et </a:t>
            </a:r>
            <a:r>
              <a:rPr lang="en-GB" dirty="0" err="1">
                <a:cs typeface="Calibri"/>
              </a:rPr>
              <a:t>afin</a:t>
            </a:r>
            <a:r>
              <a:rPr lang="en-GB" dirty="0">
                <a:cs typeface="Calibri"/>
              </a:rPr>
              <a:t> exécuter le modèle, vous </a:t>
            </a:r>
            <a:r>
              <a:rPr lang="en-GB" dirty="0" err="1">
                <a:cs typeface="Calibri"/>
              </a:rPr>
              <a:t>devez</a:t>
            </a:r>
            <a:r>
              <a:rPr lang="en-GB" dirty="0">
                <a:cs typeface="Calibri"/>
              </a:rPr>
              <a:t> </a:t>
            </a:r>
            <a:r>
              <a:rPr lang="en-GB" dirty="0" err="1">
                <a:cs typeface="Calibri"/>
              </a:rPr>
              <a:t>l’ajouter</a:t>
            </a:r>
            <a:r>
              <a:rPr lang="en-GB" dirty="0">
                <a:cs typeface="Calibri"/>
              </a:rPr>
              <a:t> à la </a:t>
            </a:r>
            <a:r>
              <a:rPr lang="en-GB" dirty="0" err="1">
                <a:cs typeface="Calibri"/>
              </a:rPr>
              <a:t>liste</a:t>
            </a:r>
            <a:r>
              <a:rPr lang="en-GB" dirty="0">
                <a:cs typeface="Calibri"/>
              </a:rPr>
              <a:t> des </a:t>
            </a:r>
            <a:r>
              <a:rPr lang="en-GB" dirty="0" err="1">
                <a:cs typeface="Calibri"/>
              </a:rPr>
              <a:t>fichiers</a:t>
            </a:r>
            <a:r>
              <a:rPr lang="en-GB" dirty="0">
                <a:cs typeface="Calibri"/>
              </a:rPr>
              <a:t> </a:t>
            </a:r>
            <a:r>
              <a:rPr lang="en-GB" dirty="0" err="1">
                <a:cs typeface="Calibri"/>
              </a:rPr>
              <a:t>actifs</a:t>
            </a:r>
            <a:r>
              <a:rPr lang="en-GB" dirty="0">
                <a:cs typeface="Calibri"/>
              </a:rPr>
              <a:t> dans “FlexTool.xlsm” en cliquant sur une cellule vide dans la colonne des </a:t>
            </a:r>
            <a:r>
              <a:rPr lang="en-GB" dirty="0" err="1">
                <a:cs typeface="Calibri"/>
              </a:rPr>
              <a:t>fichiers</a:t>
            </a:r>
            <a:r>
              <a:rPr lang="en-GB" dirty="0">
                <a:cs typeface="Calibri"/>
              </a:rPr>
              <a:t> de données actifs. Le fichier </a:t>
            </a:r>
            <a:r>
              <a:rPr lang="en-GB" dirty="0" err="1">
                <a:cs typeface="Calibri"/>
              </a:rPr>
              <a:t>modèle</a:t>
            </a:r>
            <a:r>
              <a:rPr lang="en-GB" dirty="0">
                <a:cs typeface="Calibri"/>
              </a:rPr>
              <a:t> “FlexTool.xlsm” est le même pour tous les pays et les instances du modèle sont créées </a:t>
            </a:r>
            <a:r>
              <a:rPr lang="en-GB" dirty="0" err="1">
                <a:cs typeface="Calibri"/>
              </a:rPr>
              <a:t>en</a:t>
            </a:r>
            <a:r>
              <a:rPr lang="en-GB" dirty="0">
                <a:cs typeface="Calibri"/>
              </a:rPr>
              <a:t> </a:t>
            </a:r>
            <a:r>
              <a:rPr lang="en-GB" dirty="0" err="1">
                <a:cs typeface="Calibri"/>
              </a:rPr>
              <a:t>ajoutant</a:t>
            </a:r>
            <a:r>
              <a:rPr lang="en-GB" dirty="0">
                <a:cs typeface="Calibri"/>
              </a:rPr>
              <a:t>, dans le </a:t>
            </a:r>
            <a:r>
              <a:rPr lang="en-GB" dirty="0" err="1">
                <a:cs typeface="Calibri"/>
              </a:rPr>
              <a:t>fichier</a:t>
            </a:r>
            <a:r>
              <a:rPr lang="en-GB" dirty="0">
                <a:cs typeface="Calibri"/>
              </a:rPr>
              <a:t> de données, des données spécifiques au pays </a:t>
            </a:r>
            <a:r>
              <a:rPr lang="en-GB" dirty="0" err="1">
                <a:cs typeface="Calibri"/>
              </a:rPr>
              <a:t>étudié</a:t>
            </a:r>
            <a:r>
              <a:rPr lang="en-GB" dirty="0">
                <a:cs typeface="Calibri"/>
              </a:rPr>
              <a:t>. La structure du </a:t>
            </a:r>
            <a:r>
              <a:rPr lang="en-GB" dirty="0" err="1">
                <a:cs typeface="Calibri"/>
              </a:rPr>
              <a:t>modèle</a:t>
            </a:r>
            <a:r>
              <a:rPr lang="en-GB" dirty="0">
                <a:cs typeface="Calibri"/>
              </a:rPr>
              <a:t> </a:t>
            </a:r>
            <a:r>
              <a:rPr lang="en-GB" dirty="0" err="1">
                <a:cs typeface="Calibri"/>
              </a:rPr>
              <a:t>tel</a:t>
            </a:r>
            <a:r>
              <a:rPr lang="en-GB" dirty="0">
                <a:cs typeface="Calibri"/>
              </a:rPr>
              <a:t> que le nombre de nœuds, les technologies modélisées, et </a:t>
            </a:r>
            <a:r>
              <a:rPr lang="en-GB" dirty="0" err="1">
                <a:cs typeface="Calibri"/>
              </a:rPr>
              <a:t>autres</a:t>
            </a:r>
            <a:r>
              <a:rPr lang="en-GB" dirty="0">
                <a:cs typeface="Calibri"/>
              </a:rPr>
              <a:t> </a:t>
            </a:r>
            <a:r>
              <a:rPr lang="en-GB" dirty="0" err="1">
                <a:cs typeface="Calibri"/>
              </a:rPr>
              <a:t>caractéristiques</a:t>
            </a:r>
            <a:r>
              <a:rPr lang="en-GB" dirty="0">
                <a:cs typeface="Calibri"/>
              </a:rPr>
              <a:t> </a:t>
            </a:r>
            <a:r>
              <a:rPr lang="en-GB" dirty="0" err="1">
                <a:cs typeface="Calibri"/>
              </a:rPr>
              <a:t>technico-économiques</a:t>
            </a:r>
            <a:r>
              <a:rPr lang="en-GB" dirty="0">
                <a:cs typeface="Calibri"/>
              </a:rPr>
              <a:t> est définie dans le </a:t>
            </a:r>
            <a:r>
              <a:rPr lang="en-GB" dirty="0" err="1">
                <a:cs typeface="Calibri"/>
              </a:rPr>
              <a:t>fichier</a:t>
            </a:r>
            <a:r>
              <a:rPr lang="en-GB" dirty="0">
                <a:cs typeface="Calibri"/>
              </a:rPr>
              <a:t> de données. Lors de la préparation des fichiers de données, les modélisateurs doivent décider de la structure du modèle. Veillez à revérifier le </a:t>
            </a:r>
            <a:r>
              <a:rPr lang="en-GB" dirty="0" err="1">
                <a:cs typeface="Calibri"/>
              </a:rPr>
              <a:t>fichier</a:t>
            </a:r>
            <a:r>
              <a:rPr lang="en-GB" dirty="0">
                <a:cs typeface="Calibri"/>
              </a:rPr>
              <a:t> de données après y avoir apporté des modifications </a:t>
            </a:r>
            <a:r>
              <a:rPr lang="en-GB" dirty="0" err="1">
                <a:cs typeface="Calibri"/>
              </a:rPr>
              <a:t>puisqu’une</a:t>
            </a:r>
            <a:r>
              <a:rPr lang="en-GB" dirty="0">
                <a:cs typeface="Calibri"/>
              </a:rPr>
              <a:t> erreur typographique dans </a:t>
            </a:r>
            <a:r>
              <a:rPr lang="en-GB" dirty="0" err="1">
                <a:cs typeface="Calibri"/>
              </a:rPr>
              <a:t>ce</a:t>
            </a:r>
            <a:r>
              <a:rPr lang="en-GB" dirty="0">
                <a:cs typeface="Calibri"/>
              </a:rPr>
              <a:t> </a:t>
            </a:r>
            <a:r>
              <a:rPr lang="en-GB" dirty="0" err="1">
                <a:cs typeface="Calibri"/>
              </a:rPr>
              <a:t>fichier</a:t>
            </a:r>
            <a:r>
              <a:rPr lang="en-GB" dirty="0">
                <a:cs typeface="Calibri"/>
              </a:rPr>
              <a:t> peut faire échouer le modèle.</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 caractéristiques techniques des unités de production sont définies dans la feuille "</a:t>
            </a:r>
            <a:r>
              <a:rPr lang="en-GB" dirty="0" err="1"/>
              <a:t>unit_type</a:t>
            </a:r>
            <a:r>
              <a:rPr lang="en-GB" dirty="0"/>
              <a:t>", (</a:t>
            </a:r>
            <a:r>
              <a:rPr lang="en-GB" dirty="0" err="1"/>
              <a:t>voir</a:t>
            </a:r>
            <a:r>
              <a:rPr lang="en-GB" dirty="0"/>
              <a:t> la première figure de la diapositive). Vous pouvez y ajouter de nouvelles technologies ou modifier les caractéristiques de flexibilité de </a:t>
            </a:r>
            <a:r>
              <a:rPr lang="en-GB" dirty="0" err="1"/>
              <a:t>différentes</a:t>
            </a:r>
            <a:r>
              <a:rPr lang="en-GB" dirty="0"/>
              <a:t> technologies telles que la capacité de montée </a:t>
            </a:r>
            <a:r>
              <a:rPr lang="en-GB" dirty="0" err="1"/>
              <a:t>en</a:t>
            </a:r>
            <a:r>
              <a:rPr lang="en-GB" dirty="0"/>
              <a:t> puissance, la constante d'inertie, la charge minimale stable, etc. Ensuite, dans la feuille "units", vous pouvez définir la capacité de ces unités et le nœud où elles se </a:t>
            </a:r>
            <a:r>
              <a:rPr lang="en-GB" dirty="0" err="1"/>
              <a:t>trouvent</a:t>
            </a:r>
            <a:r>
              <a:rPr lang="en-GB" dirty="0"/>
              <a:t> (</a:t>
            </a:r>
            <a:r>
              <a:rPr lang="en-GB" dirty="0" err="1"/>
              <a:t>voir</a:t>
            </a:r>
            <a:r>
              <a:rPr lang="en-GB" dirty="0"/>
              <a:t> la figure du bas sur la diapositive). </a:t>
            </a:r>
            <a:r>
              <a:rPr lang="en-GB" dirty="0" err="1"/>
              <a:t>C’est</a:t>
            </a:r>
            <a:r>
              <a:rPr lang="en-GB" dirty="0"/>
              <a:t> la façon de </a:t>
            </a:r>
            <a:r>
              <a:rPr lang="en-GB" dirty="0" err="1"/>
              <a:t>définir</a:t>
            </a:r>
            <a:r>
              <a:rPr lang="en-GB" dirty="0"/>
              <a:t> la structure des réseaux et le flux des combustibles ou des </a:t>
            </a:r>
            <a:r>
              <a:rPr lang="en-GB" dirty="0" err="1"/>
              <a:t>vecteurs</a:t>
            </a:r>
            <a:r>
              <a:rPr lang="en-GB" dirty="0"/>
              <a:t> </a:t>
            </a:r>
            <a:r>
              <a:rPr lang="en-GB" dirty="0" err="1"/>
              <a:t>d'énergie</a:t>
            </a:r>
            <a:r>
              <a:rPr lang="en-GB" dirty="0"/>
              <a:t>.</a:t>
            </a:r>
          </a:p>
          <a:p>
            <a:endParaRPr lang="en-GB" dirty="0"/>
          </a:p>
          <a:p>
            <a:r>
              <a:rPr lang="en-GB" dirty="0"/>
              <a:t>Par exemple, pour spécifier la capacité de production dans le nœud A, vous devez d'abord ajouter une ligne vide, puis sélectionner la technologie dans la </a:t>
            </a:r>
            <a:r>
              <a:rPr lang="en-GB" dirty="0" err="1"/>
              <a:t>colonne</a:t>
            </a:r>
            <a:r>
              <a:rPr lang="en-GB" dirty="0"/>
              <a:t> “</a:t>
            </a:r>
            <a:r>
              <a:rPr lang="en-GB" dirty="0" err="1"/>
              <a:t>unit_type</a:t>
            </a:r>
            <a:r>
              <a:rPr lang="en-GB" dirty="0"/>
              <a:t>”. </a:t>
            </a:r>
            <a:r>
              <a:rPr lang="en-GB" dirty="0" err="1"/>
              <a:t>Notez</a:t>
            </a:r>
            <a:r>
              <a:rPr lang="en-GB" dirty="0"/>
              <a:t> que les cellules </a:t>
            </a:r>
            <a:r>
              <a:rPr lang="en-GB" dirty="0" err="1"/>
              <a:t>en</a:t>
            </a:r>
            <a:r>
              <a:rPr lang="en-GB" dirty="0"/>
              <a:t> bleu foncé ont des menus déroulants pour </a:t>
            </a:r>
            <a:r>
              <a:rPr lang="en-GB" dirty="0" err="1"/>
              <a:t>sélectionner</a:t>
            </a:r>
            <a:r>
              <a:rPr lang="en-GB" dirty="0"/>
              <a:t> les noms définis dans les cellules violettes ou </a:t>
            </a:r>
            <a:r>
              <a:rPr lang="en-GB" dirty="0" err="1"/>
              <a:t>vertes</a:t>
            </a:r>
            <a:r>
              <a:rPr lang="en-GB" dirty="0"/>
              <a:t> continues dans d'autres feuilles. Pour chaque technologie, vous devez ensuite choisir le type de combustible de la liste. S'il s'agit d'une technologie solaire ou éolienne variable, vous devez ajouter le facteur de capacité. Il s'agit de la production disponible à </a:t>
            </a:r>
            <a:r>
              <a:rPr lang="en-GB" dirty="0" err="1"/>
              <a:t>chaque</a:t>
            </a:r>
            <a:r>
              <a:rPr lang="en-GB" dirty="0"/>
              <a:t> tranche de temps pour chaque unité de capacité installée. Ensuite, ajoutez le facteur de capacité dans la </a:t>
            </a:r>
            <a:r>
              <a:rPr lang="en-GB" dirty="0" err="1"/>
              <a:t>colonne</a:t>
            </a:r>
            <a:r>
              <a:rPr lang="en-GB" dirty="0"/>
              <a:t> “</a:t>
            </a:r>
            <a:r>
              <a:rPr lang="en-GB" dirty="0" err="1"/>
              <a:t>cf_profile</a:t>
            </a:r>
            <a:r>
              <a:rPr lang="en-GB" dirty="0"/>
              <a:t>”. Les profils de facteur de capacité pour le solaire et l'éolien peuvent être trouvés et mis à jour dans la feuille "</a:t>
            </a:r>
            <a:r>
              <a:rPr lang="en-GB" dirty="0" err="1"/>
              <a:t>ts-cf</a:t>
            </a:r>
            <a:r>
              <a:rPr lang="en-GB" dirty="0"/>
              <a:t>". Pour certaines technologies, </a:t>
            </a:r>
            <a:r>
              <a:rPr lang="en-GB" dirty="0" err="1"/>
              <a:t>tel</a:t>
            </a:r>
            <a:r>
              <a:rPr lang="en-GB" dirty="0"/>
              <a:t> que l'hydroélectricité, le débit entrant doit être spécifié. Ensuite, le réseau de sortie doit être défini. Dans le cas des générateurs d'électricité, le réseau de sortie est le réseau électrique. Ensuite, l'emplacement des centrales ou le nœud de sortie doit être défini. La capacité est la capacité totale de cette technologie installée dans le nœud de sortie. Par conséquent, si un seul nœud est utilisé pour représenter un pays, il s'agira de la capacité totale installée de cette technologie dans le pays. Si un pays est divisé en différents nœuds, comme dans le cas du modèle, la capacité de chaque technologie à chaque nœud doit être spécifiée séparément. Vous pouvez également définir l'investissement maximal pour chaque technologie, qui est la capacité maximale que le modèle peut investir dans le nœud de sortie spécifié. Par exemple, dans ce cas, la capacité maximale installée de PV dans le nœud A ne peut pas être supérieure à 500 MW. Évidemment, la capacité maximale totale de PV pour l'ensemble du pays est la somme des capacités PV maximales dans tous les </a:t>
            </a:r>
            <a:r>
              <a:rPr lang="en-GB" dirty="0" err="1"/>
              <a:t>nœuds</a:t>
            </a:r>
            <a:r>
              <a:rPr lang="en-GB" dirty="0"/>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L'hydroélectricité est le générateur le plus flexible dans de nombreuses régions. Elle a un taux de réponse rapide et un fonctionnement très flexible; cependant, la capacité des unités hydroélectriques peut varier en fonction du niveau des précipitations annuelles. Deux types de générateurs hydroélectriques peuvent être modélisés dans </a:t>
            </a:r>
            <a:r>
              <a:rPr lang="en-GB" dirty="0" err="1">
                <a:solidFill>
                  <a:srgbClr val="0E101A"/>
                </a:solidFill>
                <a:effectLst/>
              </a:rPr>
              <a:t>FlexTool</a:t>
            </a:r>
            <a:r>
              <a:rPr lang="en-GB" dirty="0">
                <a:solidFill>
                  <a:srgbClr val="0E101A"/>
                </a:solidFill>
                <a:effectLst/>
              </a:rPr>
              <a:t>: l'</a:t>
            </a:r>
            <a:r>
              <a:rPr lang="en-GB" b="1" dirty="0">
                <a:solidFill>
                  <a:srgbClr val="0E101A"/>
                </a:solidFill>
                <a:effectLst/>
              </a:rPr>
              <a:t>hydroélectricité au fil de l'eau, </a:t>
            </a:r>
            <a:r>
              <a:rPr lang="en-GB" dirty="0">
                <a:solidFill>
                  <a:srgbClr val="0E101A"/>
                </a:solidFill>
                <a:effectLst/>
              </a:rPr>
              <a:t>qui n'a généralement pas de capacité de stockage, et l'</a:t>
            </a:r>
            <a:r>
              <a:rPr lang="en-GB" b="1" dirty="0">
                <a:solidFill>
                  <a:srgbClr val="0E101A"/>
                </a:solidFill>
                <a:effectLst/>
              </a:rPr>
              <a:t>hydroélectricité avec réservoir.</a:t>
            </a:r>
            <a:r>
              <a:rPr lang="en-GB" dirty="0">
                <a:solidFill>
                  <a:srgbClr val="0E101A"/>
                </a:solidFill>
                <a:effectLst/>
              </a:rPr>
              <a:t> La définition de l'hydroélectricité est similaire à celle des </a:t>
            </a:r>
            <a:r>
              <a:rPr lang="en-GB" dirty="0" err="1">
                <a:solidFill>
                  <a:srgbClr val="0E101A"/>
                </a:solidFill>
                <a:effectLst/>
              </a:rPr>
              <a:t>autres</a:t>
            </a:r>
            <a:r>
              <a:rPr lang="en-GB" dirty="0">
                <a:solidFill>
                  <a:srgbClr val="0E101A"/>
                </a:solidFill>
                <a:effectLst/>
              </a:rPr>
              <a:t> </a:t>
            </a:r>
            <a:r>
              <a:rPr lang="en-GB" dirty="0" err="1">
                <a:solidFill>
                  <a:srgbClr val="0E101A"/>
                </a:solidFill>
                <a:effectLst/>
              </a:rPr>
              <a:t>générateurs</a:t>
            </a:r>
            <a:r>
              <a:rPr lang="en-GB" dirty="0">
                <a:solidFill>
                  <a:srgbClr val="0E101A"/>
                </a:solidFill>
                <a:effectLst/>
              </a:rPr>
              <a:t> mais quelques étapes supplémentaires sont nécessaires. Tout d'abord, vous devez définir les données de débit naturel dans la feuille "</a:t>
            </a:r>
            <a:r>
              <a:rPr lang="en-GB" dirty="0" err="1">
                <a:solidFill>
                  <a:srgbClr val="0E101A"/>
                </a:solidFill>
                <a:effectLst/>
              </a:rPr>
              <a:t>ts_inflow</a:t>
            </a:r>
            <a:r>
              <a:rPr lang="en-GB" dirty="0">
                <a:solidFill>
                  <a:srgbClr val="0E101A"/>
                </a:solidFill>
                <a:effectLst/>
              </a:rPr>
              <a:t>". Ensuite, dans la feuille "units", elles doivent être affectées en tant que débit entrant dans les unités </a:t>
            </a:r>
            <a:r>
              <a:rPr lang="en-GB" dirty="0" err="1">
                <a:solidFill>
                  <a:srgbClr val="0E101A"/>
                </a:solidFill>
                <a:effectLst/>
              </a:rPr>
              <a:t>hydroélectriques</a:t>
            </a:r>
            <a:r>
              <a:rPr lang="en-GB" dirty="0">
                <a:solidFill>
                  <a:srgbClr val="0E101A"/>
                </a:solidFill>
                <a:effectLst/>
              </a:rPr>
              <a:t>.</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Les unités hydroélectriques sont similaires aux unités solaires et éoliennes mais utilisent les données "</a:t>
            </a:r>
            <a:r>
              <a:rPr lang="en-GB" dirty="0" err="1">
                <a:solidFill>
                  <a:srgbClr val="0E101A"/>
                </a:solidFill>
                <a:effectLst/>
              </a:rPr>
              <a:t>ts_inflow</a:t>
            </a:r>
            <a:r>
              <a:rPr lang="en-GB" dirty="0">
                <a:solidFill>
                  <a:srgbClr val="0E101A"/>
                </a:solidFill>
                <a:effectLst/>
              </a:rPr>
              <a:t>" au lieu de "</a:t>
            </a:r>
            <a:r>
              <a:rPr lang="en-GB" dirty="0" err="1">
                <a:solidFill>
                  <a:srgbClr val="0E101A"/>
                </a:solidFill>
                <a:effectLst/>
              </a:rPr>
              <a:t>ts_cf</a:t>
            </a:r>
            <a:r>
              <a:rPr lang="en-GB" dirty="0">
                <a:solidFill>
                  <a:srgbClr val="0E101A"/>
                </a:solidFill>
                <a:effectLst/>
              </a:rPr>
              <a:t>" </a:t>
            </a:r>
            <a:r>
              <a:rPr lang="en-GB" dirty="0" err="1">
                <a:solidFill>
                  <a:srgbClr val="0E101A"/>
                </a:solidFill>
                <a:effectLst/>
              </a:rPr>
              <a:t>comme</a:t>
            </a:r>
            <a:r>
              <a:rPr lang="en-GB" dirty="0">
                <a:solidFill>
                  <a:srgbClr val="0E101A"/>
                </a:solidFill>
                <a:effectLst/>
              </a:rPr>
              <a:t> données. Définissez le multiplicateur de débit à 1 dans la feuille "units". En plus des étapes précédentes, pour l'</a:t>
            </a:r>
            <a:r>
              <a:rPr lang="en-GB" b="1" dirty="0">
                <a:solidFill>
                  <a:srgbClr val="0E101A"/>
                </a:solidFill>
                <a:effectLst/>
              </a:rPr>
              <a:t>hydroélectricité avec réservoir</a:t>
            </a:r>
            <a:r>
              <a:rPr lang="en-GB" dirty="0">
                <a:solidFill>
                  <a:srgbClr val="0E101A"/>
                </a:solidFill>
                <a:effectLst/>
              </a:rPr>
              <a:t>, vous devez également spécifier la capacité de stockage totale en MW dans chaque nœud de sortie. Vous pouvez également définir le niveau de stockage au début et à la fin des tranches de temps. Cette option </a:t>
            </a:r>
            <a:r>
              <a:rPr lang="en-GB" dirty="0" err="1">
                <a:solidFill>
                  <a:srgbClr val="0E101A"/>
                </a:solidFill>
                <a:effectLst/>
              </a:rPr>
              <a:t>est</a:t>
            </a:r>
            <a:r>
              <a:rPr lang="en-GB" dirty="0">
                <a:solidFill>
                  <a:srgbClr val="0E101A"/>
                </a:solidFill>
                <a:effectLst/>
              </a:rPr>
              <a:t> facultative et, si elle est laissée vide, le niveau de départ doit être égal au niveau </a:t>
            </a:r>
            <a:r>
              <a:rPr lang="en-GB" dirty="0" err="1">
                <a:solidFill>
                  <a:srgbClr val="0E101A"/>
                </a:solidFill>
                <a:effectLst/>
              </a:rPr>
              <a:t>d'arrivée</a:t>
            </a:r>
            <a:r>
              <a:rPr lang="en-GB" dirty="0">
                <a:solidFill>
                  <a:srgbClr val="0E101A"/>
                </a:solidFill>
                <a:effectLst/>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Afin d'ajouter Hydro dans différents nœuds, le profil d'afflux doit d'abord être défini dans la feuille "</a:t>
            </a:r>
            <a:r>
              <a:rPr lang="en-GB" dirty="0" err="1">
                <a:solidFill>
                  <a:srgbClr val="0E101A"/>
                </a:solidFill>
                <a:effectLst/>
              </a:rPr>
              <a:t>ts_inflow</a:t>
            </a:r>
            <a:r>
              <a:rPr lang="en-GB" dirty="0">
                <a:solidFill>
                  <a:srgbClr val="0E101A"/>
                </a:solidFill>
                <a:effectLst/>
              </a:rPr>
              <a:t>". Vous devez ensuite spécifier le nom. Il est recommandé de définir les noms dans </a:t>
            </a:r>
            <a:r>
              <a:rPr lang="en-GB" dirty="0" err="1">
                <a:solidFill>
                  <a:srgbClr val="0E101A"/>
                </a:solidFill>
                <a:effectLst/>
              </a:rPr>
              <a:t>ce</a:t>
            </a:r>
            <a:r>
              <a:rPr lang="en-GB" dirty="0">
                <a:solidFill>
                  <a:srgbClr val="0E101A"/>
                </a:solidFill>
                <a:effectLst/>
              </a:rPr>
              <a:t> format: "</a:t>
            </a:r>
            <a:r>
              <a:rPr lang="en-GB" dirty="0" err="1">
                <a:solidFill>
                  <a:srgbClr val="0E101A"/>
                </a:solidFill>
                <a:effectLst/>
              </a:rPr>
              <a:t>nœuddesortie_technologieHydro</a:t>
            </a:r>
            <a:r>
              <a:rPr lang="en-GB" dirty="0">
                <a:solidFill>
                  <a:srgbClr val="0E101A"/>
                </a:solidFill>
                <a:effectLst/>
              </a:rPr>
              <a:t>“; par </a:t>
            </a:r>
            <a:r>
              <a:rPr lang="en-GB" dirty="0" err="1">
                <a:solidFill>
                  <a:srgbClr val="0E101A"/>
                </a:solidFill>
                <a:effectLst/>
              </a:rPr>
              <a:t>exemple</a:t>
            </a:r>
            <a:r>
              <a:rPr lang="en-GB" dirty="0">
                <a:solidFill>
                  <a:srgbClr val="0E101A"/>
                </a:solidFill>
                <a:effectLst/>
              </a:rPr>
              <a:t>: </a:t>
            </a:r>
            <a:r>
              <a:rPr lang="en-GB" b="1" dirty="0" err="1">
                <a:solidFill>
                  <a:srgbClr val="0E101A"/>
                </a:solidFill>
                <a:effectLst/>
              </a:rPr>
              <a:t>nœudB_RES</a:t>
            </a:r>
            <a:r>
              <a:rPr lang="en-GB" b="0" dirty="0">
                <a:solidFill>
                  <a:srgbClr val="0E101A"/>
                </a:solidFill>
                <a:effectLst/>
              </a:rPr>
              <a:t>.</a:t>
            </a:r>
            <a:r>
              <a:rPr lang="en-GB" b="1" dirty="0">
                <a:solidFill>
                  <a:srgbClr val="0E101A"/>
                </a:solidFill>
                <a:effectLst/>
              </a:rPr>
              <a:t> </a:t>
            </a:r>
            <a:r>
              <a:rPr lang="en-GB" dirty="0">
                <a:solidFill>
                  <a:srgbClr val="0E101A"/>
                </a:solidFill>
                <a:effectLst/>
              </a:rPr>
              <a:t>Les données apparaîtront alors dans la liste du menu déroulant des débits entrants et pourront être assignées à la technologie hydroélectrique associée et au nœud de sortie. Si l'hydro ajoutée a une capacité de stockage, </a:t>
            </a:r>
            <a:r>
              <a:rPr lang="en-GB" dirty="0" err="1">
                <a:solidFill>
                  <a:srgbClr val="0E101A"/>
                </a:solidFill>
                <a:effectLst/>
              </a:rPr>
              <a:t>celle</a:t>
            </a:r>
            <a:r>
              <a:rPr lang="en-GB" dirty="0">
                <a:solidFill>
                  <a:srgbClr val="0E101A"/>
                </a:solidFill>
                <a:effectLst/>
              </a:rPr>
              <a:t>-ci doit également être spécifiée pour le nœud de sortie.</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Les mêmes étapes peuvent être suivies pour ajouter des énergies renouvelables variables à différents nœuds en utilisant la feuille "</a:t>
            </a:r>
            <a:r>
              <a:rPr lang="en-GB" dirty="0" err="1">
                <a:solidFill>
                  <a:srgbClr val="0E101A"/>
                </a:solidFill>
                <a:effectLst/>
              </a:rPr>
              <a:t>ts_cf</a:t>
            </a:r>
            <a:r>
              <a:rPr lang="en-GB" dirty="0">
                <a:solidFill>
                  <a:srgbClr val="0E101A"/>
                </a:solidFill>
                <a:effectLst/>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Dans FlexTool, la réponse à la demande est définie comme un générateur. Par conséquent, sa caractéristique doit être définie dans la feuille "</a:t>
            </a:r>
            <a:r>
              <a:rPr lang="en-GB" sz="1200" kern="1200" dirty="0" err="1">
                <a:solidFill>
                  <a:schemeClr val="tx1"/>
                </a:solidFill>
                <a:effectLst/>
                <a:latin typeface="+mn-lt"/>
                <a:ea typeface="+mn-ea"/>
                <a:cs typeface="+mn-cs"/>
              </a:rPr>
              <a:t>unit_type</a:t>
            </a:r>
            <a:r>
              <a:rPr lang="en-GB" sz="1200" kern="1200" dirty="0">
                <a:solidFill>
                  <a:schemeClr val="tx1"/>
                </a:solidFill>
                <a:effectLst/>
                <a:latin typeface="+mn-lt"/>
                <a:ea typeface="+mn-ea"/>
                <a:cs typeface="+mn-cs"/>
              </a:rPr>
              <a:t>". Puisque la réponse à la demande est modélisée comme un générateur, elle est déplacée de l'autre côté de l'équilibre entre la demande et l'offre, et les signes inverses doivent être utilisés. L'augmentation de la réponse à la demande est définie comme un générateur avec un prix négatif, une efficacité de </a:t>
            </a:r>
            <a:r>
              <a:rPr lang="en-GB" sz="1200" kern="1200" dirty="0" err="1">
                <a:solidFill>
                  <a:schemeClr val="tx1"/>
                </a:solidFill>
                <a:effectLst/>
                <a:latin typeface="+mn-lt"/>
                <a:ea typeface="+mn-ea"/>
                <a:cs typeface="+mn-cs"/>
              </a:rPr>
              <a:t>décharge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complète</a:t>
            </a:r>
            <a:r>
              <a:rPr lang="en-GB" sz="1200" kern="1200" dirty="0">
                <a:solidFill>
                  <a:schemeClr val="tx1"/>
                </a:solidFill>
                <a:effectLst/>
                <a:latin typeface="+mn-lt"/>
                <a:ea typeface="+mn-ea"/>
                <a:cs typeface="+mn-cs"/>
              </a:rPr>
              <a:t> et une efficacité de charge. La réponse de la demande à la baisse est définie comme un générateur avec un prix positif, une efficacité de décharge et </a:t>
            </a:r>
            <a:r>
              <a:rPr lang="en-GB" sz="1200" kern="1200" dirty="0" err="1">
                <a:solidFill>
                  <a:schemeClr val="tx1"/>
                </a:solidFill>
                <a:effectLst/>
                <a:latin typeface="+mn-lt"/>
                <a:ea typeface="+mn-ea"/>
                <a:cs typeface="+mn-cs"/>
              </a:rPr>
              <a:t>efficacité</a:t>
            </a:r>
            <a:r>
              <a:rPr lang="en-GB" sz="1200" kern="1200" dirty="0">
                <a:solidFill>
                  <a:schemeClr val="tx1"/>
                </a:solidFill>
                <a:effectLst/>
                <a:latin typeface="+mn-lt"/>
                <a:ea typeface="+mn-ea"/>
                <a:cs typeface="+mn-cs"/>
              </a:rPr>
              <a:t> de charge </a:t>
            </a:r>
            <a:r>
              <a:rPr lang="en-GB" sz="1200" kern="1200" dirty="0" err="1">
                <a:solidFill>
                  <a:schemeClr val="tx1"/>
                </a:solidFill>
                <a:effectLst/>
                <a:latin typeface="+mn-lt"/>
                <a:ea typeface="+mn-ea"/>
                <a:cs typeface="+mn-cs"/>
              </a:rPr>
              <a:t>nulle</a:t>
            </a:r>
            <a:r>
              <a:rPr lang="en-GB" sz="1200" kern="1200" dirty="0">
                <a:solidFill>
                  <a:schemeClr val="tx1"/>
                </a:solidFill>
                <a:effectLst/>
                <a:latin typeface="+mn-lt"/>
                <a:ea typeface="+mn-ea"/>
                <a:cs typeface="+mn-cs"/>
              </a:rPr>
              <a:t>. La demande peut répondre instantanément aux signaux du </a:t>
            </a:r>
            <a:r>
              <a:rPr lang="en-GB" sz="1200" kern="1200" dirty="0" err="1">
                <a:solidFill>
                  <a:schemeClr val="tx1"/>
                </a:solidFill>
                <a:effectLst/>
                <a:latin typeface="+mn-lt"/>
                <a:ea typeface="+mn-ea"/>
                <a:cs typeface="+mn-cs"/>
              </a:rPr>
              <a:t>réseau</a:t>
            </a:r>
            <a:r>
              <a:rPr lang="en-GB" sz="1200" kern="1200" dirty="0">
                <a:solidFill>
                  <a:schemeClr val="tx1"/>
                </a:solidFill>
                <a:effectLst/>
                <a:latin typeface="+mn-lt"/>
                <a:ea typeface="+mn-ea"/>
                <a:cs typeface="+mn-cs"/>
              </a:rPr>
              <a:t>; par conséquent, les taux de montée et de </a:t>
            </a:r>
            <a:r>
              <a:rPr lang="en-GB" sz="1200" kern="1200" dirty="0" err="1">
                <a:solidFill>
                  <a:schemeClr val="tx1"/>
                </a:solidFill>
                <a:effectLst/>
                <a:latin typeface="+mn-lt"/>
                <a:ea typeface="+mn-ea"/>
                <a:cs typeface="+mn-cs"/>
              </a:rPr>
              <a:t>descente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puissance peuvent être fixés à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Comme pour les autres unités de production, la capacité de réponse à la demande doit être définie dans la feuille "units" avec une valeur négative pour l'augmentation de la demande et une valeur positive pour la réduction de la </a:t>
            </a:r>
            <a:r>
              <a:rPr lang="en-GB" sz="1200" kern="1200" dirty="0" err="1">
                <a:solidFill>
                  <a:schemeClr val="tx1"/>
                </a:solidFill>
                <a:effectLst/>
                <a:latin typeface="+mn-lt"/>
                <a:ea typeface="+mn-ea"/>
                <a:cs typeface="+mn-cs"/>
              </a:rPr>
              <a:t>demande</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Les unités de stockage d'électricité doivent également être définies de la même manière que les autres générateurs, avec quelques différences mineures. Pour les unités de stockage d'électricité, vous devez définir des efficacités de charge et de décharge distinctes. De plus, pour certains types de stockage, il peut être nécessaire de spécifier la perte par autodécharge, c'est-à-dire la perte d'énergie stockée à chaque heure. Les </a:t>
            </a:r>
            <a:r>
              <a:rPr lang="en-GB" baseline="0" dirty="0"/>
              <a:t>batteries ont un taux de réponse instantané et peuvent augmenter </a:t>
            </a:r>
            <a:r>
              <a:rPr lang="en-GB" dirty="0"/>
              <a:t>ou diminuer leur </a:t>
            </a:r>
            <a:r>
              <a:rPr lang="en-GB" baseline="0" dirty="0"/>
              <a:t>puissance rapidement. Vous pouvez donc fixer les taux de montée </a:t>
            </a:r>
            <a:r>
              <a:rPr lang="en-GB" baseline="0" dirty="0" err="1"/>
              <a:t>en</a:t>
            </a:r>
            <a:r>
              <a:rPr lang="en-GB" baseline="0" dirty="0"/>
              <a:t> puissance à 1</a:t>
            </a:r>
            <a:r>
              <a:rPr lang="en-GB" dirty="0"/>
              <a:t>.</a:t>
            </a:r>
          </a:p>
          <a:p>
            <a:pPr>
              <a:defRPr/>
            </a:pPr>
            <a:endParaRPr lang="en-GB" dirty="0"/>
          </a:p>
          <a:p>
            <a:pPr>
              <a:defRPr/>
            </a:pPr>
            <a:r>
              <a:rPr lang="en-GB" dirty="0" err="1"/>
              <a:t>L'autre</a:t>
            </a:r>
            <a:r>
              <a:rPr lang="en-GB" dirty="0"/>
              <a:t> point important concernant les batteries est qu'il s'agit d'unités non synchrones, comme </a:t>
            </a:r>
            <a:r>
              <a:rPr lang="en-GB" baseline="0" dirty="0"/>
              <a:t>le PV et l'éolien</a:t>
            </a:r>
            <a:r>
              <a:rPr lang="en-GB" dirty="0"/>
              <a:t>. </a:t>
            </a:r>
            <a:r>
              <a:rPr lang="en-GB" baseline="0" dirty="0"/>
              <a:t>Cette colonne doit </a:t>
            </a:r>
            <a:r>
              <a:rPr lang="en-GB" dirty="0"/>
              <a:t>donc </a:t>
            </a:r>
            <a:r>
              <a:rPr lang="en-GB" baseline="0" dirty="0"/>
              <a:t>être fixée à 1.</a:t>
            </a:r>
            <a:endParaRPr lang="en-GB" dirty="0">
              <a:cs typeface="Calibri"/>
            </a:endParaRPr>
          </a:p>
          <a:p>
            <a:pPr>
              <a:defRPr/>
            </a:pPr>
            <a:r>
              <a:rPr lang="en-GB" dirty="0"/>
              <a:t>Dans la feuille "units", vous devez définir la capacité installée en MW, le nœud de sortie et la capacité maximale de stockage en MWh. Vous pouvez également </a:t>
            </a:r>
            <a:r>
              <a:rPr lang="en-GB" b="0" dirty="0"/>
              <a:t>définir l'</a:t>
            </a:r>
            <a:r>
              <a:rPr lang="en-GB" dirty="0"/>
              <a:t>état initial et l'état final du stockage, mais ils sont </a:t>
            </a:r>
            <a:r>
              <a:rPr lang="en-GB" dirty="0" err="1"/>
              <a:t>facultatifs</a:t>
            </a:r>
            <a:r>
              <a:rPr lang="en-GB" dirty="0"/>
              <a:t>.</a:t>
            </a:r>
            <a:endParaRPr lang="en-GB" sz="1200" dirty="0">
              <a:cs typeface="Calibri" panose="020F0502020204030204"/>
            </a:endParaRPr>
          </a:p>
          <a:p>
            <a:endParaRPr lang="en-US"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 existe deux options pour définir l'investissement dans les unités de stockage </a:t>
            </a:r>
            <a:r>
              <a:rPr lang="en-GB" dirty="0" err="1"/>
              <a:t>d'électricité</a:t>
            </a:r>
            <a:r>
              <a:rPr lang="en-GB" dirty="0"/>
              <a:t>: la première consiste à fixer le rapport puissance/énergie. Cela permet de fixer la durée de décharge des unités de stockage, par exemple 2 heures ou 4 heures. En d'autres termes, le modèle ne prend en compte que les unités de stockage ayant cette durée de décharge fixe. Le seul coût d'investissement requis dans ce cas est l'investissement par énergie stockée. La deuxième option consiste à utiliser une optimisation libre de la puissance et de l'énergie. Dans ce cas, il n'est pas nécessaire de définir un rapport puissance/</a:t>
            </a:r>
            <a:r>
              <a:rPr lang="en-GB" dirty="0" err="1"/>
              <a:t>énergie</a:t>
            </a:r>
            <a:r>
              <a:rPr lang="en-GB" dirty="0"/>
              <a:t> et vous devez définir l'investissement requis par unité d'énergie et l'investissement par unité de puissance. Le modèle optimise la puissance et l'énergie séparément. En d'autres termes, le modèle peut utiliser des unités de stockage ayant des durées de stockage différentes.</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jpeg"/><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jpeg"/><Relationship Id="rId7" Type="http://schemas.openxmlformats.org/officeDocument/2006/relationships/image" Target="../media/image450.png"/><Relationship Id="rId2" Type="http://schemas.openxmlformats.org/officeDocument/2006/relationships/notesSlide" Target="../notesSlides/notesSlide22.xml"/><Relationship Id="rId1" Type="http://schemas.openxmlformats.org/officeDocument/2006/relationships/slideLayout" Target="../slideLayouts/slideLayout2.xml"/><Relationship Id="rId10" Type="http://schemas.openxmlformats.org/officeDocument/2006/relationships/image" Target="../media/image48.png"/><Relationship Id="rId4" Type="http://schemas.openxmlformats.org/officeDocument/2006/relationships/image" Target="../media/image22.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irena.org/energytransition/Energy-System-Models-and-Data/IRENA-FlexTool-Training-Material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863467" y="3246285"/>
            <a:ext cx="449152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La </a:t>
            </a:r>
            <a:r>
              <a:rPr lang="en-ZA" b="1" dirty="0" err="1">
                <a:latin typeface="Open Sans ExtraBold"/>
                <a:ea typeface="Open Sans ExtraBold" panose="020B0606030504020204" pitchFamily="34" charset="0"/>
                <a:cs typeface="Open Sans ExtraBold" panose="020B0606030504020204" pitchFamily="34" charset="0"/>
              </a:rPr>
              <a:t>modélisation</a:t>
            </a:r>
            <a:r>
              <a:rPr lang="en-ZA" b="1" dirty="0">
                <a:latin typeface="Open Sans ExtraBold"/>
                <a:ea typeface="Open Sans ExtraBold" panose="020B0606030504020204" pitchFamily="34" charset="0"/>
                <a:cs typeface="Open Sans ExtraBold" panose="020B0606030504020204" pitchFamily="34" charset="0"/>
              </a:rPr>
              <a:t> et la </a:t>
            </a:r>
            <a:r>
              <a:rPr lang="en-ZA" b="1" dirty="0" err="1">
                <a:latin typeface="Open Sans ExtraBold"/>
                <a:ea typeface="Open Sans ExtraBold" panose="020B0606030504020204" pitchFamily="34" charset="0"/>
                <a:cs typeface="Open Sans ExtraBold" panose="020B0606030504020204" pitchFamily="34" charset="0"/>
              </a:rPr>
              <a:t>flexibilité</a:t>
            </a:r>
            <a:r>
              <a:rPr lang="en-ZA" b="1" dirty="0">
                <a:latin typeface="Open Sans ExtraBold"/>
                <a:ea typeface="Open Sans ExtraBold" panose="020B0606030504020204" pitchFamily="34" charset="0"/>
                <a:cs typeface="Open Sans ExtraBold" panose="020B0606030504020204" pitchFamily="34" charset="0"/>
              </a:rPr>
              <a:t> </a:t>
            </a:r>
            <a:br>
              <a:rPr lang="en-ZA" b="1" dirty="0">
                <a:latin typeface="Open Sans ExtraBold"/>
                <a:ea typeface="Open Sans ExtraBold" panose="020B0606030504020204" pitchFamily="34" charset="0"/>
                <a:cs typeface="Open Sans ExtraBold" panose="020B0606030504020204" pitchFamily="34" charset="0"/>
              </a:rPr>
            </a:br>
            <a:r>
              <a:rPr lang="en-ZA" b="1" dirty="0">
                <a:latin typeface="Open Sans ExtraBold"/>
                <a:ea typeface="Open Sans ExtraBold" panose="020B0606030504020204" pitchFamily="34" charset="0"/>
                <a:cs typeface="Open Sans ExtraBold" panose="020B0606030504020204" pitchFamily="34" charset="0"/>
              </a:rPr>
              <a:t>du </a:t>
            </a:r>
            <a:r>
              <a:rPr lang="en-ZA" b="1" dirty="0" err="1">
                <a:latin typeface="Open Sans ExtraBold"/>
                <a:ea typeface="Open Sans ExtraBold" panose="020B0606030504020204" pitchFamily="34" charset="0"/>
                <a:cs typeface="Open Sans ExtraBold" panose="020B0606030504020204" pitchFamily="34" charset="0"/>
              </a:rPr>
              <a:t>secteur</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énergétique</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863467" y="3837001"/>
            <a:ext cx="6791852"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Cours 16</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OPTIONS DE FLEXIBILITÉ DANS FLEXTOOL</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85961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642977" y="1108330"/>
            <a:ext cx="535994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transmission </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88" t="1" r="9491" b="7521"/>
          <a:stretch/>
        </p:blipFill>
        <p:spPr>
          <a:xfrm>
            <a:off x="5449637" y="1962280"/>
            <a:ext cx="6140360" cy="1960958"/>
          </a:xfrm>
          <a:prstGeom prst="rect">
            <a:avLst/>
          </a:prstGeom>
        </p:spPr>
      </p:pic>
      <p:sp>
        <p:nvSpPr>
          <p:cNvPr id="12" name="Rounded Rectangle 11"/>
          <p:cNvSpPr/>
          <p:nvPr/>
        </p:nvSpPr>
        <p:spPr>
          <a:xfrm>
            <a:off x="305042" y="1716719"/>
            <a:ext cx="4669413" cy="2235722"/>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44145" y="1755193"/>
            <a:ext cx="4602935" cy="2177519"/>
          </a:xfrm>
          <a:prstGeom prst="rect">
            <a:avLst/>
          </a:prstGeom>
          <a:noFill/>
        </p:spPr>
        <p:txBody>
          <a:bodyPr wrap="square" lIns="91440" tIns="45720" rIns="91440" bIns="45720" rtlCol="0" anchor="t">
            <a:spAutoFit/>
          </a:bodyPr>
          <a:lstStyle/>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Il est possible de modéliser différents réseaux dans le </a:t>
            </a:r>
            <a:r>
              <a:rPr lang="en-GB" sz="1500" dirty="0">
                <a:latin typeface="Open Sans"/>
                <a:ea typeface="Open Sans" panose="020B0606030504020204" pitchFamily="34" charset="0"/>
                <a:cs typeface="Open Sans" panose="020B0606030504020204" pitchFamily="34" charset="0"/>
              </a:rPr>
              <a:t>"</a:t>
            </a:r>
            <a:r>
              <a:rPr lang="en-GB" sz="1500" dirty="0" err="1">
                <a:latin typeface="Open Sans"/>
                <a:ea typeface="Open Sans" panose="020B0606030504020204" pitchFamily="34" charset="0"/>
                <a:cs typeface="Open Sans" panose="020B0606030504020204" pitchFamily="34" charset="0"/>
              </a:rPr>
              <a:t>gridNode</a:t>
            </a:r>
            <a:r>
              <a:rPr lang="en-GB" sz="1500" dirty="0">
                <a:latin typeface="Open Sans"/>
                <a:ea typeface="Open Sans" panose="020B0606030504020204" pitchFamily="34" charset="0"/>
                <a:cs typeface="Open Sans" panose="020B0606030504020204" pitchFamily="34" charset="0"/>
              </a:rPr>
              <a:t>": par exemple, le réseau électrique, le réseau de gaz, le réseau de chaleur, etc.</a:t>
            </a: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Pour tous les nœuds de </a:t>
            </a:r>
            <a:r>
              <a:rPr lang="en-GB" sz="1500" dirty="0" err="1">
                <a:latin typeface="Open Sans" panose="020B0606030504020204" pitchFamily="34" charset="0"/>
                <a:ea typeface="Open Sans" panose="020B0606030504020204" pitchFamily="34" charset="0"/>
                <a:cs typeface="Open Sans" panose="020B0606030504020204" pitchFamily="34" charset="0"/>
              </a:rPr>
              <a:t>chaque</a:t>
            </a:r>
            <a:r>
              <a:rPr lang="en-GB" sz="1500" dirty="0">
                <a:latin typeface="Open Sans" panose="020B0606030504020204" pitchFamily="34" charset="0"/>
                <a:ea typeface="Open Sans" panose="020B0606030504020204" pitchFamily="34" charset="0"/>
                <a:cs typeface="Open Sans" panose="020B0606030504020204" pitchFamily="34" charset="0"/>
              </a:rPr>
              <a:t> </a:t>
            </a:r>
            <a:r>
              <a:rPr lang="en-GB" sz="1500" dirty="0" err="1">
                <a:latin typeface="Open Sans" panose="020B0606030504020204" pitchFamily="34" charset="0"/>
                <a:ea typeface="Open Sans" panose="020B0606030504020204" pitchFamily="34" charset="0"/>
                <a:cs typeface="Open Sans" panose="020B0606030504020204" pitchFamily="34" charset="0"/>
              </a:rPr>
              <a:t>réseau</a:t>
            </a:r>
            <a:r>
              <a:rPr lang="en-GB" sz="1500" dirty="0">
                <a:latin typeface="Open Sans" panose="020B0606030504020204" pitchFamily="34" charset="0"/>
                <a:ea typeface="Open Sans" panose="020B0606030504020204" pitchFamily="34" charset="0"/>
                <a:cs typeface="Open Sans" panose="020B0606030504020204" pitchFamily="34" charset="0"/>
              </a:rPr>
              <a:t>, vous </a:t>
            </a:r>
            <a:r>
              <a:rPr lang="en-GB" sz="1500" dirty="0" err="1">
                <a:latin typeface="Open Sans" panose="020B0606030504020204" pitchFamily="34" charset="0"/>
                <a:ea typeface="Open Sans" panose="020B0606030504020204" pitchFamily="34" charset="0"/>
                <a:cs typeface="Open Sans" panose="020B0606030504020204" pitchFamily="34" charset="0"/>
              </a:rPr>
              <a:t>devez</a:t>
            </a:r>
            <a:r>
              <a:rPr lang="en-GB" sz="1500" dirty="0">
                <a:latin typeface="Open Sans" panose="020B0606030504020204" pitchFamily="34" charset="0"/>
                <a:ea typeface="Open Sans" panose="020B0606030504020204" pitchFamily="34" charset="0"/>
                <a:cs typeface="Open Sans" panose="020B0606030504020204" pitchFamily="34" charset="0"/>
              </a:rPr>
              <a:t> </a:t>
            </a:r>
            <a:r>
              <a:rPr lang="en-GB" sz="1500" dirty="0" err="1">
                <a:latin typeface="Open Sans" panose="020B0606030504020204" pitchFamily="34" charset="0"/>
                <a:ea typeface="Open Sans" panose="020B0606030504020204" pitchFamily="34" charset="0"/>
                <a:cs typeface="Open Sans" panose="020B0606030504020204" pitchFamily="34" charset="0"/>
              </a:rPr>
              <a:t>spécifier</a:t>
            </a:r>
            <a:r>
              <a:rPr lang="en-GB" sz="1500" dirty="0">
                <a:latin typeface="Open Sans" panose="020B0606030504020204" pitchFamily="34" charset="0"/>
                <a:ea typeface="Open Sans" panose="020B0606030504020204" pitchFamily="34" charset="0"/>
                <a:cs typeface="Open Sans" panose="020B0606030504020204" pitchFamily="34" charset="0"/>
              </a:rPr>
              <a:t>:</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la </a:t>
            </a:r>
            <a:r>
              <a:rPr lang="en-GB" sz="1500" dirty="0" err="1">
                <a:latin typeface="Open Sans"/>
                <a:ea typeface="Open Sans" panose="020B0606030504020204" pitchFamily="34" charset="0"/>
                <a:cs typeface="Open Sans" panose="020B0606030504020204" pitchFamily="34" charset="0"/>
              </a:rPr>
              <a:t>demande</a:t>
            </a:r>
            <a:r>
              <a:rPr lang="en-GB" sz="1500" dirty="0">
                <a:latin typeface="Open Sans"/>
                <a:ea typeface="Open Sans" panose="020B0606030504020204" pitchFamily="34" charset="0"/>
                <a:cs typeface="Open Sans" panose="020B0606030504020204" pitchFamily="34" charset="0"/>
              </a:rPr>
              <a:t>;</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les importations et les exportations;</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la marge de </a:t>
            </a:r>
            <a:r>
              <a:rPr lang="en-GB" sz="1500" dirty="0" err="1">
                <a:latin typeface="Open Sans"/>
                <a:ea typeface="Open Sans" panose="020B0606030504020204" pitchFamily="34" charset="0"/>
                <a:cs typeface="Open Sans" panose="020B0606030504020204" pitchFamily="34" charset="0"/>
              </a:rPr>
              <a:t>capacité</a:t>
            </a:r>
            <a:r>
              <a:rPr lang="en-GB" sz="1500" dirty="0">
                <a:latin typeface="Open Sans"/>
                <a:ea typeface="Open Sans" panose="020B0606030504020204" pitchFamily="34" charset="0"/>
                <a:cs typeface="Open Sans" panose="020B0606030504020204" pitchFamily="34" charset="0"/>
              </a:rPr>
              <a:t>.</a:t>
            </a:r>
            <a:endParaRPr lang="en-GB" sz="1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067" y="4471650"/>
            <a:ext cx="2852498" cy="1682264"/>
          </a:xfrm>
          <a:prstGeom prst="rect">
            <a:avLst/>
          </a:prstGeom>
        </p:spPr>
      </p:pic>
      <p:sp>
        <p:nvSpPr>
          <p:cNvPr id="16" name="Rounded Rectangle 15"/>
          <p:cNvSpPr/>
          <p:nvPr/>
        </p:nvSpPr>
        <p:spPr>
          <a:xfrm>
            <a:off x="4361577" y="4090406"/>
            <a:ext cx="7228420" cy="2310467"/>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455742" y="4161075"/>
            <a:ext cx="7046652" cy="2169825"/>
          </a:xfrm>
          <a:prstGeom prst="rect">
            <a:avLst/>
          </a:prstGeom>
          <a:noFill/>
        </p:spPr>
        <p:txBody>
          <a:bodyPr wrap="square" lIns="91440" tIns="45720" rIns="91440" bIns="45720" rtlCol="0" anchor="t">
            <a:spAutoFit/>
          </a:bodyPr>
          <a:lstStyle/>
          <a:p>
            <a:pPr marL="361950" indent="-361950">
              <a:buSzPct val="125000"/>
              <a:buFont typeface="Arial" panose="020B0604020202020204" pitchFamily="34" charset="0"/>
              <a:buChar char="•"/>
            </a:pPr>
            <a:r>
              <a:rPr lang="en-GB" sz="1500" dirty="0">
                <a:latin typeface="Open Sans"/>
                <a:ea typeface="Open Sans" panose="020B0606030504020204" pitchFamily="34" charset="0"/>
                <a:cs typeface="Open Sans" panose="020B0606030504020204" pitchFamily="34" charset="0"/>
              </a:rPr>
              <a:t>Les nœuds peuvent être regroupés pour former un </a:t>
            </a:r>
            <a:r>
              <a:rPr lang="en-GB" sz="1500" dirty="0" err="1">
                <a:latin typeface="Open Sans"/>
                <a:ea typeface="Open Sans" panose="020B0606030504020204" pitchFamily="34" charset="0"/>
                <a:cs typeface="Open Sans" panose="020B0606030504020204" pitchFamily="34" charset="0"/>
              </a:rPr>
              <a:t>système</a:t>
            </a:r>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complet</a:t>
            </a:r>
            <a:r>
              <a:rPr lang="en-GB" sz="1500" dirty="0">
                <a:latin typeface="Open Sans"/>
                <a:ea typeface="Open Sans" panose="020B0606030504020204" pitchFamily="34" charset="0"/>
                <a:cs typeface="Open Sans" panose="020B0606030504020204" pitchFamily="34" charset="0"/>
              </a:rPr>
              <a:t>; </a:t>
            </a:r>
          </a:p>
          <a:p>
            <a:pPr marL="361950" indent="-361950">
              <a:buSzPct val="125000"/>
            </a:pPr>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contraintes</a:t>
            </a:r>
            <a:r>
              <a:rPr lang="en-GB" sz="1500" dirty="0">
                <a:latin typeface="Open Sans"/>
                <a:ea typeface="Open Sans" panose="020B0606030504020204" pitchFamily="34" charset="0"/>
                <a:cs typeface="Open Sans" panose="020B0606030504020204" pitchFamily="34" charset="0"/>
              </a:rPr>
              <a:t> dans "</a:t>
            </a:r>
            <a:r>
              <a:rPr lang="en-GB" sz="1500" dirty="0" err="1">
                <a:latin typeface="Open Sans"/>
                <a:ea typeface="Open Sans" panose="020B0606030504020204" pitchFamily="34" charset="0"/>
                <a:cs typeface="Open Sans" panose="020B0606030504020204" pitchFamily="34" charset="0"/>
              </a:rPr>
              <a:t>Nodegroup</a:t>
            </a:r>
            <a:r>
              <a:rPr lang="en-GB" sz="1500" dirty="0">
                <a:latin typeface="Open Sans"/>
                <a:ea typeface="Open Sans" panose="020B0606030504020204" pitchFamily="34" charset="0"/>
                <a:cs typeface="Open Sans" panose="020B0606030504020204" pitchFamily="34" charset="0"/>
              </a:rPr>
              <a:t>“.</a:t>
            </a: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 Pour chaque groupe, vous </a:t>
            </a:r>
            <a:r>
              <a:rPr lang="en-GB" sz="1500" dirty="0" err="1">
                <a:latin typeface="Open Sans" panose="020B0606030504020204" pitchFamily="34" charset="0"/>
                <a:ea typeface="Open Sans" panose="020B0606030504020204" pitchFamily="34" charset="0"/>
                <a:cs typeface="Open Sans" panose="020B0606030504020204" pitchFamily="34" charset="0"/>
              </a:rPr>
              <a:t>devez</a:t>
            </a:r>
            <a:r>
              <a:rPr lang="en-GB" sz="1500" dirty="0">
                <a:latin typeface="Open Sans" panose="020B0606030504020204" pitchFamily="34" charset="0"/>
                <a:ea typeface="Open Sans" panose="020B0606030504020204" pitchFamily="34" charset="0"/>
                <a:cs typeface="Open Sans" panose="020B0606030504020204" pitchFamily="34" charset="0"/>
              </a:rPr>
              <a:t> specifier:</a:t>
            </a:r>
          </a:p>
          <a:p>
            <a:pPr marL="355600">
              <a:buSzPct val="100000"/>
              <a:tabLst>
                <a:tab pos="630238" algn="l"/>
              </a:tabLst>
            </a:pPr>
            <a:r>
              <a:rPr lang="en-GB" sz="1500" dirty="0">
                <a:latin typeface="Open Sans" panose="020B0606030504020204" pitchFamily="34" charset="0"/>
                <a:ea typeface="Open Sans" panose="020B0606030504020204" pitchFamily="34" charset="0"/>
                <a:cs typeface="Open Sans" panose="020B0606030504020204" pitchFamily="34" charset="0"/>
              </a:rPr>
              <a:t>d.	la marge de </a:t>
            </a:r>
            <a:r>
              <a:rPr lang="en-GB" sz="1500" dirty="0" err="1">
                <a:latin typeface="Open Sans" panose="020B0606030504020204" pitchFamily="34" charset="0"/>
                <a:ea typeface="Open Sans" panose="020B0606030504020204" pitchFamily="34" charset="0"/>
                <a:cs typeface="Open Sans" panose="020B0606030504020204" pitchFamily="34" charset="0"/>
              </a:rPr>
              <a:t>capacité</a:t>
            </a:r>
            <a:r>
              <a:rPr lang="en-GB" sz="1500" dirty="0">
                <a:latin typeface="Open Sans" panose="020B0606030504020204" pitchFamily="34" charset="0"/>
                <a:ea typeface="Open Sans" panose="020B0606030504020204" pitchFamily="34" charset="0"/>
                <a:cs typeface="Open Sans" panose="020B0606030504020204" pitchFamily="34" charset="0"/>
              </a:rPr>
              <a:t>;</a:t>
            </a:r>
          </a:p>
          <a:p>
            <a:pPr marL="630238" indent="-274638">
              <a:buSzPct val="100000"/>
            </a:pPr>
            <a:r>
              <a:rPr lang="en-GB" sz="1500" dirty="0">
                <a:latin typeface="Open Sans"/>
                <a:ea typeface="Open Sans" panose="020B0606030504020204" pitchFamily="34" charset="0"/>
                <a:cs typeface="Open Sans" panose="020B0606030504020204" pitchFamily="34" charset="0"/>
              </a:rPr>
              <a:t>e.	la part maximale non </a:t>
            </a:r>
            <a:r>
              <a:rPr lang="en-GB" sz="1500" dirty="0" err="1">
                <a:latin typeface="Open Sans"/>
                <a:ea typeface="Open Sans" panose="020B0606030504020204" pitchFamily="34" charset="0"/>
                <a:cs typeface="Open Sans" panose="020B0606030504020204" pitchFamily="34" charset="0"/>
              </a:rPr>
              <a:t>synchrone</a:t>
            </a:r>
            <a:r>
              <a:rPr lang="en-GB" sz="1500" dirty="0">
                <a:latin typeface="Open Sans"/>
                <a:ea typeface="Open Sans" panose="020B0606030504020204" pitchFamily="34" charset="0"/>
                <a:cs typeface="Open Sans" panose="020B0606030504020204" pitchFamily="34" charset="0"/>
              </a:rPr>
              <a:t>;</a:t>
            </a:r>
          </a:p>
          <a:p>
            <a:pPr marL="355600">
              <a:buSzPct val="100000"/>
              <a:tabLst>
                <a:tab pos="630238" algn="l"/>
              </a:tabLst>
            </a:pPr>
            <a:r>
              <a:rPr lang="en-GB" sz="1500" dirty="0">
                <a:latin typeface="Open Sans" panose="020B0606030504020204" pitchFamily="34" charset="0"/>
                <a:ea typeface="Open Sans" panose="020B0606030504020204" pitchFamily="34" charset="0"/>
                <a:cs typeface="Open Sans" panose="020B0606030504020204" pitchFamily="34" charset="0"/>
              </a:rPr>
              <a:t>f.	les exigences en matière </a:t>
            </a:r>
            <a:r>
              <a:rPr lang="en-GB" sz="1500" dirty="0" err="1">
                <a:latin typeface="Open Sans" panose="020B0606030504020204" pitchFamily="34" charset="0"/>
                <a:ea typeface="Open Sans" panose="020B0606030504020204" pitchFamily="34" charset="0"/>
                <a:cs typeface="Open Sans" panose="020B0606030504020204" pitchFamily="34" charset="0"/>
              </a:rPr>
              <a:t>d'inertie</a:t>
            </a:r>
            <a:r>
              <a:rPr lang="en-GB" sz="1500" dirty="0">
                <a:latin typeface="Open Sans" panose="020B0606030504020204" pitchFamily="34" charset="0"/>
                <a:ea typeface="Open Sans" panose="020B0606030504020204" pitchFamily="34" charset="0"/>
                <a:cs typeface="Open Sans" panose="020B0606030504020204" pitchFamily="34" charset="0"/>
              </a:rPr>
              <a:t>;</a:t>
            </a:r>
          </a:p>
          <a:p>
            <a:pPr marL="630238" indent="-274638">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g.	la </a:t>
            </a:r>
            <a:r>
              <a:rPr lang="en-GB" sz="1500" dirty="0" err="1">
                <a:latin typeface="Open Sans" panose="020B0606030504020204" pitchFamily="34" charset="0"/>
                <a:ea typeface="Open Sans" panose="020B0606030504020204" pitchFamily="34" charset="0"/>
                <a:cs typeface="Open Sans" panose="020B0606030504020204" pitchFamily="34" charset="0"/>
              </a:rPr>
              <a:t>disponibilité</a:t>
            </a:r>
            <a:r>
              <a:rPr lang="en-GB" sz="1500" dirty="0">
                <a:latin typeface="Open Sans" panose="020B0606030504020204" pitchFamily="34" charset="0"/>
                <a:ea typeface="Open Sans" panose="020B0606030504020204" pitchFamily="34" charset="0"/>
                <a:cs typeface="Open Sans" panose="020B0606030504020204" pitchFamily="34" charset="0"/>
              </a:rPr>
              <a:t> de la reserve;</a:t>
            </a:r>
          </a:p>
          <a:p>
            <a:pPr marL="630238" indent="-274638">
              <a:buSzPct val="100000"/>
              <a:buAutoNum type="alphaLcPeriod" startAt="8"/>
            </a:pPr>
            <a:r>
              <a:rPr lang="en-GB" sz="1500" dirty="0" err="1">
                <a:latin typeface="Open Sans"/>
                <a:ea typeface="Open Sans" panose="020B0606030504020204" pitchFamily="34" charset="0"/>
                <a:cs typeface="Open Sans" panose="020B0606030504020204" pitchFamily="34" charset="0"/>
              </a:rPr>
              <a:t>vous</a:t>
            </a:r>
            <a:r>
              <a:rPr lang="en-GB" sz="1500" dirty="0">
                <a:latin typeface="Open Sans"/>
                <a:ea typeface="Open Sans" panose="020B0606030504020204" pitchFamily="34" charset="0"/>
                <a:cs typeface="Open Sans" panose="020B0606030504020204" pitchFamily="34" charset="0"/>
              </a:rPr>
              <a:t> pouvez affecter les groupes de nœuds à </a:t>
            </a:r>
            <a:r>
              <a:rPr lang="en-GB" sz="1500" dirty="0" err="1">
                <a:latin typeface="Open Sans"/>
                <a:ea typeface="Open Sans" panose="020B0606030504020204" pitchFamily="34" charset="0"/>
                <a:cs typeface="Open Sans" panose="020B0606030504020204" pitchFamily="34" charset="0"/>
              </a:rPr>
              <a:t>différents</a:t>
            </a:r>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nœuds</a:t>
            </a:r>
            <a:endParaRPr lang="en-GB" sz="1500" dirty="0">
              <a:latin typeface="Open Sans"/>
              <a:ea typeface="Open Sans" panose="020B0606030504020204" pitchFamily="34" charset="0"/>
              <a:cs typeface="Open Sans" panose="020B0606030504020204" pitchFamily="34" charset="0"/>
            </a:endParaRPr>
          </a:p>
          <a:p>
            <a:pPr marL="630238" indent="-274638">
              <a:buSzPct val="100000"/>
            </a:pPr>
            <a:r>
              <a:rPr lang="en-GB" sz="1500" dirty="0">
                <a:latin typeface="Open Sans"/>
                <a:ea typeface="Open Sans" panose="020B0606030504020204" pitchFamily="34" charset="0"/>
                <a:cs typeface="Open Sans" panose="020B0606030504020204" pitchFamily="34" charset="0"/>
              </a:rPr>
              <a:t>	dans le champ "</a:t>
            </a:r>
            <a:r>
              <a:rPr lang="en-GB" sz="1500" dirty="0" err="1">
                <a:latin typeface="Open Sans"/>
                <a:ea typeface="Open Sans" panose="020B0606030504020204" pitchFamily="34" charset="0"/>
                <a:cs typeface="Open Sans" panose="020B0606030504020204" pitchFamily="34" charset="0"/>
              </a:rPr>
              <a:t>gridNode</a:t>
            </a:r>
            <a:r>
              <a:rPr lang="en-GB" sz="1500" dirty="0">
                <a:latin typeface="Open Sans"/>
                <a:ea typeface="Open Sans" panose="020B0606030504020204" pitchFamily="34" charset="0"/>
                <a:cs typeface="Open Sans" panose="020B0606030504020204" pitchFamily="34" charset="0"/>
              </a:rPr>
              <a:t>“.</a:t>
            </a:r>
          </a:p>
        </p:txBody>
      </p:sp>
      <p:sp>
        <p:nvSpPr>
          <p:cNvPr id="17" name="Rectangle 16"/>
          <p:cNvSpPr/>
          <p:nvPr/>
        </p:nvSpPr>
        <p:spPr>
          <a:xfrm>
            <a:off x="8718325" y="1962280"/>
            <a:ext cx="730475"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B3CA77B-B818-4FD2-A107-1A60F6BD1F2D}"/>
              </a:ext>
            </a:extLst>
          </p:cNvPr>
          <p:cNvSpPr txBox="1"/>
          <p:nvPr/>
        </p:nvSpPr>
        <p:spPr>
          <a:xfrm>
            <a:off x="9437167" y="1916080"/>
            <a:ext cx="468528" cy="400110"/>
          </a:xfrm>
          <a:prstGeom prst="rect">
            <a:avLst/>
          </a:prstGeom>
          <a:noFill/>
        </p:spPr>
        <p:txBody>
          <a:bodyPr wrap="square" rtlCol="0">
            <a:spAutoFit/>
          </a:bodyPr>
          <a:lstStyle/>
          <a:p>
            <a:r>
              <a:rPr lang="en-GB" sz="2000" dirty="0">
                <a:solidFill>
                  <a:srgbClr val="FF0000"/>
                </a:solidFill>
              </a:rPr>
              <a:t>b</a:t>
            </a:r>
          </a:p>
        </p:txBody>
      </p:sp>
      <p:sp>
        <p:nvSpPr>
          <p:cNvPr id="20" name="TextBox 19">
            <a:extLst>
              <a:ext uri="{FF2B5EF4-FFF2-40B4-BE49-F238E27FC236}">
                <a16:creationId xmlns:a16="http://schemas.microsoft.com/office/drawing/2014/main" id="{8B3CA77B-B818-4FD2-A107-1A60F6BD1F2D}"/>
              </a:ext>
            </a:extLst>
          </p:cNvPr>
          <p:cNvSpPr txBox="1"/>
          <p:nvPr/>
        </p:nvSpPr>
        <p:spPr>
          <a:xfrm>
            <a:off x="8704684" y="1887052"/>
            <a:ext cx="468528" cy="400110"/>
          </a:xfrm>
          <a:prstGeom prst="rect">
            <a:avLst/>
          </a:prstGeom>
          <a:noFill/>
        </p:spPr>
        <p:txBody>
          <a:bodyPr wrap="square" rtlCol="0">
            <a:spAutoFit/>
          </a:bodyPr>
          <a:lstStyle/>
          <a:p>
            <a:r>
              <a:rPr lang="en-GB" sz="2000" dirty="0">
                <a:solidFill>
                  <a:srgbClr val="FF0000"/>
                </a:solidFill>
              </a:rPr>
              <a:t>a</a:t>
            </a:r>
          </a:p>
        </p:txBody>
      </p:sp>
      <p:sp>
        <p:nvSpPr>
          <p:cNvPr id="22" name="Rectangle 21"/>
          <p:cNvSpPr/>
          <p:nvPr/>
        </p:nvSpPr>
        <p:spPr>
          <a:xfrm>
            <a:off x="9491017" y="1962279"/>
            <a:ext cx="596412"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B3CA77B-B818-4FD2-A107-1A60F6BD1F2D}"/>
              </a:ext>
            </a:extLst>
          </p:cNvPr>
          <p:cNvSpPr txBox="1"/>
          <p:nvPr/>
        </p:nvSpPr>
        <p:spPr>
          <a:xfrm>
            <a:off x="10070264" y="1887052"/>
            <a:ext cx="468528" cy="400110"/>
          </a:xfrm>
          <a:prstGeom prst="rect">
            <a:avLst/>
          </a:prstGeom>
          <a:noFill/>
        </p:spPr>
        <p:txBody>
          <a:bodyPr wrap="square" rtlCol="0">
            <a:spAutoFit/>
          </a:bodyPr>
          <a:lstStyle/>
          <a:p>
            <a:r>
              <a:rPr lang="en-GB" sz="2000" dirty="0">
                <a:solidFill>
                  <a:srgbClr val="FF0000"/>
                </a:solidFill>
              </a:rPr>
              <a:t>c</a:t>
            </a:r>
          </a:p>
        </p:txBody>
      </p:sp>
      <p:sp>
        <p:nvSpPr>
          <p:cNvPr id="24" name="Rectangle 23"/>
          <p:cNvSpPr/>
          <p:nvPr/>
        </p:nvSpPr>
        <p:spPr>
          <a:xfrm>
            <a:off x="1779831" y="4209143"/>
            <a:ext cx="45536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B3CA77B-B818-4FD2-A107-1A60F6BD1F2D}"/>
              </a:ext>
            </a:extLst>
          </p:cNvPr>
          <p:cNvSpPr txBox="1"/>
          <p:nvPr/>
        </p:nvSpPr>
        <p:spPr>
          <a:xfrm>
            <a:off x="1788428" y="4145520"/>
            <a:ext cx="468528" cy="400110"/>
          </a:xfrm>
          <a:prstGeom prst="rect">
            <a:avLst/>
          </a:prstGeom>
          <a:noFill/>
        </p:spPr>
        <p:txBody>
          <a:bodyPr wrap="square" rtlCol="0">
            <a:spAutoFit/>
          </a:bodyPr>
          <a:lstStyle/>
          <a:p>
            <a:r>
              <a:rPr lang="en-GB" sz="2000" dirty="0">
                <a:solidFill>
                  <a:srgbClr val="FF0000"/>
                </a:solidFill>
              </a:rPr>
              <a:t>d</a:t>
            </a:r>
          </a:p>
        </p:txBody>
      </p:sp>
      <p:sp>
        <p:nvSpPr>
          <p:cNvPr id="26" name="Title 10">
            <a:extLst>
              <a:ext uri="{FF2B5EF4-FFF2-40B4-BE49-F238E27FC236}">
                <a16:creationId xmlns:a16="http://schemas.microsoft.com/office/drawing/2014/main" id="{D65E6D98-BE8C-6B4C-B23E-6167300445AE}"/>
              </a:ext>
            </a:extLst>
          </p:cNvPr>
          <p:cNvSpPr txBox="1">
            <a:spLocks/>
          </p:cNvSpPr>
          <p:nvPr/>
        </p:nvSpPr>
        <p:spPr>
          <a:xfrm>
            <a:off x="604978" y="80643"/>
            <a:ext cx="7690327" cy="103336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du stockage et de la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27" name="Rectangle 26"/>
          <p:cNvSpPr/>
          <p:nvPr/>
        </p:nvSpPr>
        <p:spPr>
          <a:xfrm>
            <a:off x="10129647" y="1959676"/>
            <a:ext cx="440266"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265553" y="4209143"/>
            <a:ext cx="45536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751275" y="4201455"/>
            <a:ext cx="37909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70608" y="4196377"/>
            <a:ext cx="760513"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719384" y="1951924"/>
            <a:ext cx="1304453"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B3CA77B-B818-4FD2-A107-1A60F6BD1F2D}"/>
              </a:ext>
            </a:extLst>
          </p:cNvPr>
          <p:cNvSpPr txBox="1"/>
          <p:nvPr/>
        </p:nvSpPr>
        <p:spPr>
          <a:xfrm>
            <a:off x="2204460" y="4167949"/>
            <a:ext cx="468528" cy="400110"/>
          </a:xfrm>
          <a:prstGeom prst="rect">
            <a:avLst/>
          </a:prstGeom>
          <a:noFill/>
        </p:spPr>
        <p:txBody>
          <a:bodyPr wrap="square" rtlCol="0">
            <a:spAutoFit/>
          </a:bodyPr>
          <a:lstStyle/>
          <a:p>
            <a:r>
              <a:rPr lang="en-GB" sz="2000" dirty="0">
                <a:solidFill>
                  <a:srgbClr val="FF0000"/>
                </a:solidFill>
              </a:rPr>
              <a:t>e</a:t>
            </a:r>
          </a:p>
        </p:txBody>
      </p:sp>
      <p:sp>
        <p:nvSpPr>
          <p:cNvPr id="33" name="TextBox 32">
            <a:extLst>
              <a:ext uri="{FF2B5EF4-FFF2-40B4-BE49-F238E27FC236}">
                <a16:creationId xmlns:a16="http://schemas.microsoft.com/office/drawing/2014/main" id="{8B3CA77B-B818-4FD2-A107-1A60F6BD1F2D}"/>
              </a:ext>
            </a:extLst>
          </p:cNvPr>
          <p:cNvSpPr txBox="1"/>
          <p:nvPr/>
        </p:nvSpPr>
        <p:spPr>
          <a:xfrm>
            <a:off x="2720922" y="4159769"/>
            <a:ext cx="468528" cy="400110"/>
          </a:xfrm>
          <a:prstGeom prst="rect">
            <a:avLst/>
          </a:prstGeom>
          <a:noFill/>
        </p:spPr>
        <p:txBody>
          <a:bodyPr wrap="square" rtlCol="0">
            <a:spAutoFit/>
          </a:bodyPr>
          <a:lstStyle/>
          <a:p>
            <a:r>
              <a:rPr lang="en-GB" sz="2000" dirty="0">
                <a:solidFill>
                  <a:srgbClr val="FF0000"/>
                </a:solidFill>
              </a:rPr>
              <a:t>f</a:t>
            </a:r>
          </a:p>
        </p:txBody>
      </p:sp>
      <p:sp>
        <p:nvSpPr>
          <p:cNvPr id="34" name="TextBox 33">
            <a:extLst>
              <a:ext uri="{FF2B5EF4-FFF2-40B4-BE49-F238E27FC236}">
                <a16:creationId xmlns:a16="http://schemas.microsoft.com/office/drawing/2014/main" id="{8B3CA77B-B818-4FD2-A107-1A60F6BD1F2D}"/>
              </a:ext>
            </a:extLst>
          </p:cNvPr>
          <p:cNvSpPr txBox="1"/>
          <p:nvPr/>
        </p:nvSpPr>
        <p:spPr>
          <a:xfrm>
            <a:off x="3151780" y="4132085"/>
            <a:ext cx="468528" cy="400110"/>
          </a:xfrm>
          <a:prstGeom prst="rect">
            <a:avLst/>
          </a:prstGeom>
          <a:noFill/>
        </p:spPr>
        <p:txBody>
          <a:bodyPr wrap="square" rtlCol="0">
            <a:spAutoFit/>
          </a:bodyPr>
          <a:lstStyle/>
          <a:p>
            <a:r>
              <a:rPr lang="en-GB" sz="2000" dirty="0">
                <a:solidFill>
                  <a:srgbClr val="FF0000"/>
                </a:solidFill>
              </a:rPr>
              <a:t>g</a:t>
            </a:r>
          </a:p>
        </p:txBody>
      </p:sp>
      <p:sp>
        <p:nvSpPr>
          <p:cNvPr id="35" name="TextBox 34">
            <a:extLst>
              <a:ext uri="{FF2B5EF4-FFF2-40B4-BE49-F238E27FC236}">
                <a16:creationId xmlns:a16="http://schemas.microsoft.com/office/drawing/2014/main" id="{8B3CA77B-B818-4FD2-A107-1A60F6BD1F2D}"/>
              </a:ext>
            </a:extLst>
          </p:cNvPr>
          <p:cNvSpPr txBox="1"/>
          <p:nvPr/>
        </p:nvSpPr>
        <p:spPr>
          <a:xfrm>
            <a:off x="6719708" y="1934662"/>
            <a:ext cx="468528" cy="400110"/>
          </a:xfrm>
          <a:prstGeom prst="rect">
            <a:avLst/>
          </a:prstGeom>
          <a:noFill/>
        </p:spPr>
        <p:txBody>
          <a:bodyPr wrap="square" rtlCol="0">
            <a:spAutoFit/>
          </a:bodyPr>
          <a:lstStyle/>
          <a:p>
            <a:r>
              <a:rPr lang="en-GB" sz="2000" dirty="0">
                <a:solidFill>
                  <a:srgbClr val="FF0000"/>
                </a:solidFill>
              </a:rPr>
              <a:t>h</a:t>
            </a:r>
          </a:p>
        </p:txBody>
      </p:sp>
    </p:spTree>
    <p:extLst>
      <p:ext uri="{BB962C8B-B14F-4D97-AF65-F5344CB8AC3E}">
        <p14:creationId xmlns:p14="http://schemas.microsoft.com/office/powerpoint/2010/main" val="173296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222281"/>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530677" y="1094953"/>
            <a:ext cx="52240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16.2.4 Modélisation de la transmission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192" b="1"/>
          <a:stretch/>
        </p:blipFill>
        <p:spPr>
          <a:xfrm>
            <a:off x="5342673" y="4181131"/>
            <a:ext cx="6005596" cy="1605167"/>
          </a:xfrm>
          <a:prstGeom prst="rect">
            <a:avLst/>
          </a:prstGeom>
        </p:spPr>
      </p:pic>
      <p:sp>
        <p:nvSpPr>
          <p:cNvPr id="24" name="Rounded Rectangle 23"/>
          <p:cNvSpPr/>
          <p:nvPr/>
        </p:nvSpPr>
        <p:spPr>
          <a:xfrm>
            <a:off x="572574" y="1544975"/>
            <a:ext cx="4437942" cy="4530003"/>
          </a:xfrm>
          <a:prstGeom prst="roundRect">
            <a:avLst>
              <a:gd name="adj" fmla="val 2890"/>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554395" y="2639985"/>
            <a:ext cx="3927701" cy="945785"/>
            <a:chOff x="5987331" y="2570785"/>
            <a:chExt cx="4236720" cy="763325"/>
          </a:xfrm>
        </p:grpSpPr>
        <p:sp>
          <p:nvSpPr>
            <p:cNvPr id="4" name="Rectangle 3"/>
            <p:cNvSpPr/>
            <p:nvPr/>
          </p:nvSpPr>
          <p:spPr>
            <a:xfrm>
              <a:off x="5987331" y="2570785"/>
              <a:ext cx="1423283" cy="763325"/>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00768" y="2570785"/>
              <a:ext cx="1423283" cy="763325"/>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7410614" y="2926078"/>
              <a:ext cx="1390154" cy="7951"/>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19894" y="3046674"/>
              <a:ext cx="1390154" cy="7951"/>
            </a:xfrm>
            <a:prstGeom prst="straightConnector1">
              <a:avLst/>
            </a:prstGeom>
            <a:ln w="12700">
              <a:solidFill>
                <a:schemeClr val="accent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05026" y="2767781"/>
              <a:ext cx="1214867" cy="322921"/>
            </a:xfrm>
            <a:prstGeom prst="rect">
              <a:avLst/>
            </a:prstGeom>
            <a:noFill/>
          </p:spPr>
          <p:txBody>
            <a:bodyPr wrap="square" rtlCol="0">
              <a:spAutoFit/>
            </a:bodyPr>
            <a:lstStyle/>
            <a:p>
              <a:r>
                <a:rPr lang="en-GB" sz="2000"/>
                <a:t>Nœud A</a:t>
              </a:r>
            </a:p>
          </p:txBody>
        </p:sp>
        <p:sp>
          <p:nvSpPr>
            <p:cNvPr id="22" name="TextBox 21"/>
            <p:cNvSpPr txBox="1"/>
            <p:nvPr/>
          </p:nvSpPr>
          <p:spPr>
            <a:xfrm>
              <a:off x="8988015" y="2762167"/>
              <a:ext cx="1145989" cy="322921"/>
            </a:xfrm>
            <a:prstGeom prst="rect">
              <a:avLst/>
            </a:prstGeom>
            <a:noFill/>
          </p:spPr>
          <p:txBody>
            <a:bodyPr wrap="square" rtlCol="0">
              <a:spAutoFit/>
            </a:bodyPr>
            <a:lstStyle/>
            <a:p>
              <a:r>
                <a:rPr lang="en-GB" sz="2000"/>
                <a:t>Nœud B</a:t>
              </a:r>
            </a:p>
          </p:txBody>
        </p:sp>
      </p:grpSp>
      <p:sp>
        <p:nvSpPr>
          <p:cNvPr id="7" name="TextBox 6"/>
          <p:cNvSpPr txBox="1"/>
          <p:nvPr/>
        </p:nvSpPr>
        <p:spPr>
          <a:xfrm>
            <a:off x="677363" y="1749236"/>
            <a:ext cx="4226419" cy="4185761"/>
          </a:xfrm>
          <a:prstGeom prst="rect">
            <a:avLst/>
          </a:prstGeom>
          <a:noFill/>
        </p:spPr>
        <p:txBody>
          <a:bodyPr wrap="square" lIns="91440" tIns="45720" rIns="91440" bIns="45720" rtlCol="0" anchor="t">
            <a:spAutoFit/>
          </a:bodyPr>
          <a:lstStyle/>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Les liens de transmission entre les nœuds de chaque réseau sont définis dans la feuille "</a:t>
            </a:r>
            <a:r>
              <a:rPr lang="en-GB" sz="1900" dirty="0" err="1">
                <a:latin typeface="Open Sans"/>
                <a:ea typeface="Open Sans" panose="020B0606030504020204" pitchFamily="34" charset="0"/>
                <a:cs typeface="Open Sans" panose="020B0606030504020204" pitchFamily="34" charset="0"/>
              </a:rPr>
              <a:t>nodeNode</a:t>
            </a:r>
            <a:r>
              <a:rPr lang="en-GB" sz="1900" dirty="0">
                <a:latin typeface="Open Sans"/>
                <a:ea typeface="Open Sans" panose="020B0606030504020204" pitchFamily="34" charset="0"/>
                <a:cs typeface="Open Sans" panose="020B0606030504020204" pitchFamily="34" charset="0"/>
              </a:rPr>
              <a:t>“.</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Les deux nœuds d'un lien de connexion doivent </a:t>
            </a:r>
            <a:r>
              <a:rPr lang="en-GB" sz="1900" dirty="0" err="1">
                <a:latin typeface="Open Sans"/>
                <a:ea typeface="Open Sans" panose="020B0606030504020204" pitchFamily="34" charset="0"/>
                <a:cs typeface="Open Sans" panose="020B0606030504020204" pitchFamily="34" charset="0"/>
              </a:rPr>
              <a:t>appartenir</a:t>
            </a:r>
            <a:r>
              <a:rPr lang="en-GB" sz="1900" dirty="0">
                <a:latin typeface="Open Sans"/>
                <a:ea typeface="Open Sans" panose="020B0606030504020204" pitchFamily="34" charset="0"/>
                <a:cs typeface="Open Sans" panose="020B0606030504020204" pitchFamily="34" charset="0"/>
              </a:rPr>
              <a:t> au </a:t>
            </a:r>
            <a:r>
              <a:rPr lang="en-GB" sz="1900" dirty="0" err="1">
                <a:latin typeface="Open Sans"/>
                <a:ea typeface="Open Sans" panose="020B0606030504020204" pitchFamily="34" charset="0"/>
                <a:cs typeface="Open Sans" panose="020B0606030504020204" pitchFamily="34" charset="0"/>
              </a:rPr>
              <a:t>même</a:t>
            </a:r>
            <a:r>
              <a:rPr lang="en-GB" sz="1900" dirty="0">
                <a:latin typeface="Open Sans"/>
                <a:ea typeface="Open Sans" panose="020B0606030504020204" pitchFamily="34" charset="0"/>
                <a:cs typeface="Open Sans" panose="020B0606030504020204" pitchFamily="34" charset="0"/>
              </a:rPr>
              <a:t> </a:t>
            </a:r>
            <a:r>
              <a:rPr lang="en-GB" sz="1900" dirty="0" err="1">
                <a:latin typeface="Open Sans"/>
                <a:ea typeface="Open Sans" panose="020B0606030504020204" pitchFamily="34" charset="0"/>
                <a:cs typeface="Open Sans" panose="020B0606030504020204" pitchFamily="34" charset="0"/>
              </a:rPr>
              <a:t>réseau</a:t>
            </a:r>
            <a:r>
              <a:rPr lang="en-GB" sz="1900" dirty="0">
                <a:latin typeface="Open Sans"/>
                <a:ea typeface="Open Sans" panose="020B0606030504020204" pitchFamily="34" charset="0"/>
                <a:cs typeface="Open Sans" panose="020B0606030504020204" pitchFamily="34" charset="0"/>
              </a:rPr>
              <a:t>.</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Les liaisons de transmission existantes peuvent avoir des capacités différentes dans des directions différentes.</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Les investissements futurs auront toujours une capacité égale dans les deux </a:t>
            </a:r>
            <a:r>
              <a:rPr lang="en-GB" sz="1900" dirty="0" err="1">
                <a:latin typeface="Open Sans"/>
                <a:ea typeface="Open Sans" panose="020B0606030504020204" pitchFamily="34" charset="0"/>
                <a:cs typeface="Open Sans" panose="020B0606030504020204" pitchFamily="34" charset="0"/>
              </a:rPr>
              <a:t>sens.</a:t>
            </a:r>
            <a:endParaRPr lang="en-GB" sz="1900" dirty="0">
              <a:latin typeface="Open Sans"/>
              <a:ea typeface="Open Sans" panose="020B0606030504020204" pitchFamily="34" charset="0"/>
              <a:cs typeface="Open Sans" panose="020B0606030504020204" pitchFamily="34" charset="0"/>
            </a:endParaRP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530677" y="-55848"/>
            <a:ext cx="8498339" cy="11825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du stockage et de la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11496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652903" y="124042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16.2.5 Modélisation des pertes de transmission</a:t>
            </a:r>
          </a:p>
        </p:txBody>
      </p:sp>
      <p:sp>
        <p:nvSpPr>
          <p:cNvPr id="11" name="Rectangle 10"/>
          <p:cNvSpPr/>
          <p:nvPr/>
        </p:nvSpPr>
        <p:spPr>
          <a:xfrm>
            <a:off x="7510147" y="4838132"/>
            <a:ext cx="2246103" cy="1200646"/>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5199827" y="5044863"/>
            <a:ext cx="2283598" cy="7953"/>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99827" y="5885230"/>
            <a:ext cx="2310320" cy="10424"/>
          </a:xfrm>
          <a:prstGeom prst="straightConnector1">
            <a:avLst/>
          </a:prstGeom>
          <a:ln w="12700">
            <a:solidFill>
              <a:schemeClr val="accent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52168" y="5166929"/>
            <a:ext cx="1355187" cy="461665"/>
          </a:xfrm>
          <a:prstGeom prst="rect">
            <a:avLst/>
          </a:prstGeom>
          <a:noFill/>
        </p:spPr>
        <p:txBody>
          <a:bodyPr wrap="square" rtlCol="0">
            <a:spAutoFit/>
          </a:bodyPr>
          <a:lstStyle/>
          <a:p>
            <a:r>
              <a:rPr lang="en-GB" sz="2400"/>
              <a:t>Nœud B</a:t>
            </a:r>
          </a:p>
        </p:txBody>
      </p:sp>
      <p:sp>
        <p:nvSpPr>
          <p:cNvPr id="22" name="Rectangle 21"/>
          <p:cNvSpPr/>
          <p:nvPr/>
        </p:nvSpPr>
        <p:spPr>
          <a:xfrm>
            <a:off x="2953724" y="4838131"/>
            <a:ext cx="2246103" cy="1200646"/>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526263" y="5207621"/>
            <a:ext cx="1355187" cy="461665"/>
          </a:xfrm>
          <a:prstGeom prst="rect">
            <a:avLst/>
          </a:prstGeom>
          <a:noFill/>
        </p:spPr>
        <p:txBody>
          <a:bodyPr wrap="square" rtlCol="0">
            <a:spAutoFit/>
          </a:bodyPr>
          <a:lstStyle/>
          <a:p>
            <a:r>
              <a:rPr lang="en-GB" sz="2400"/>
              <a:t>Nœud A</a:t>
            </a:r>
          </a:p>
        </p:txBody>
      </p:sp>
      <p:cxnSp>
        <p:nvCxnSpPr>
          <p:cNvPr id="25" name="Straight Arrow Connector 24"/>
          <p:cNvCxnSpPr/>
          <p:nvPr/>
        </p:nvCxnSpPr>
        <p:spPr>
          <a:xfrm flipV="1">
            <a:off x="5217624" y="5475337"/>
            <a:ext cx="2283598" cy="7953"/>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87077" y="4708089"/>
            <a:ext cx="1335819" cy="369332"/>
          </a:xfrm>
          <a:prstGeom prst="rect">
            <a:avLst/>
          </a:prstGeom>
          <a:noFill/>
        </p:spPr>
        <p:txBody>
          <a:bodyPr wrap="square" rtlCol="0">
            <a:spAutoFit/>
          </a:bodyPr>
          <a:lstStyle/>
          <a:p>
            <a:pPr algn="ctr"/>
            <a:r>
              <a:rPr lang="en-GB" dirty="0"/>
              <a:t>v </a:t>
            </a:r>
            <a:r>
              <a:rPr lang="en-GB" dirty="0" err="1"/>
              <a:t>transfert</a:t>
            </a:r>
            <a:endParaRPr lang="en-GB" dirty="0"/>
          </a:p>
        </p:txBody>
      </p:sp>
      <p:sp>
        <p:nvSpPr>
          <p:cNvPr id="28" name="TextBox 27"/>
          <p:cNvSpPr txBox="1"/>
          <p:nvPr/>
        </p:nvSpPr>
        <p:spPr>
          <a:xfrm>
            <a:off x="5212750" y="5135806"/>
            <a:ext cx="2283599" cy="338554"/>
          </a:xfrm>
          <a:prstGeom prst="rect">
            <a:avLst/>
          </a:prstGeom>
          <a:noFill/>
        </p:spPr>
        <p:txBody>
          <a:bodyPr wrap="square" rtlCol="0">
            <a:spAutoFit/>
          </a:bodyPr>
          <a:lstStyle/>
          <a:p>
            <a:pPr algn="ctr"/>
            <a:r>
              <a:rPr lang="en-GB" sz="1600" dirty="0"/>
              <a:t>v transfert vers la droite</a:t>
            </a:r>
          </a:p>
        </p:txBody>
      </p:sp>
      <p:sp>
        <p:nvSpPr>
          <p:cNvPr id="29" name="TextBox 28"/>
          <p:cNvSpPr txBox="1"/>
          <p:nvPr/>
        </p:nvSpPr>
        <p:spPr>
          <a:xfrm>
            <a:off x="5215401" y="5559043"/>
            <a:ext cx="2283598" cy="338554"/>
          </a:xfrm>
          <a:prstGeom prst="rect">
            <a:avLst/>
          </a:prstGeom>
          <a:noFill/>
        </p:spPr>
        <p:txBody>
          <a:bodyPr wrap="square" rtlCol="0">
            <a:spAutoFit/>
          </a:bodyPr>
          <a:lstStyle/>
          <a:p>
            <a:pPr algn="ctr"/>
            <a:r>
              <a:rPr lang="en-GB" sz="1600" dirty="0"/>
              <a:t>v </a:t>
            </a:r>
            <a:r>
              <a:rPr lang="en-GB" sz="1600" dirty="0" err="1"/>
              <a:t>transfert</a:t>
            </a:r>
            <a:r>
              <a:rPr lang="en-GB" sz="1600" dirty="0"/>
              <a:t> </a:t>
            </a:r>
            <a:r>
              <a:rPr lang="en-GB" sz="1600" dirty="0" err="1"/>
              <a:t>vers</a:t>
            </a:r>
            <a:r>
              <a:rPr lang="en-GB" sz="1600" dirty="0"/>
              <a:t> la gauche</a:t>
            </a:r>
          </a:p>
        </p:txBody>
      </p:sp>
      <p:sp>
        <p:nvSpPr>
          <p:cNvPr id="30" name="TextBox 29"/>
          <p:cNvSpPr txBox="1"/>
          <p:nvPr/>
        </p:nvSpPr>
        <p:spPr>
          <a:xfrm>
            <a:off x="1197614" y="1950346"/>
            <a:ext cx="9862650" cy="2477601"/>
          </a:xfrm>
          <a:prstGeom prst="rect">
            <a:avLst/>
          </a:prstGeom>
          <a:noFill/>
        </p:spPr>
        <p:txBody>
          <a:bodyPr wrap="square" lIns="91440" tIns="45720" rIns="91440" bIns="45720" rtlCol="0" anchor="t">
            <a:spAutoFit/>
          </a:bodyPr>
          <a:lstStyle/>
          <a:p>
            <a:pPr marL="285750" indent="-285750">
              <a:buSzPct val="120000"/>
              <a:buFont typeface="Arial" panose="020B0604020202020204" pitchFamily="34" charset="0"/>
              <a:buChar char="•"/>
            </a:pPr>
            <a:r>
              <a:rPr lang="en-GB" sz="1550" dirty="0">
                <a:latin typeface="Open Sans" panose="020B0606030504020204" pitchFamily="34" charset="0"/>
                <a:ea typeface="Open Sans" panose="020B0606030504020204" pitchFamily="34" charset="0"/>
                <a:cs typeface="Open Sans" panose="020B0606030504020204" pitchFamily="34" charset="0"/>
              </a:rPr>
              <a:t>La transmission avec pertes nécessite au moins deux variables</a:t>
            </a:r>
          </a:p>
          <a:p>
            <a:pPr marL="742950" lvl="1" indent="-285750">
              <a:buSzPct val="120000"/>
              <a:buFont typeface="Wingdings" panose="05000000000000000000" pitchFamily="2" charset="2"/>
              <a:buChar char="§"/>
            </a:pPr>
            <a:r>
              <a:rPr lang="en-GB" sz="1550" dirty="0">
                <a:latin typeface="Open Sans"/>
                <a:ea typeface="Open Sans" panose="020B0606030504020204" pitchFamily="34" charset="0"/>
                <a:cs typeface="Open Sans" panose="020B0606030504020204" pitchFamily="34" charset="0"/>
              </a:rPr>
              <a:t>Une équation linéaire avec "perte x transfert" signifierait que, dans l'autre sens, la perte est en fait un gain.</a:t>
            </a:r>
          </a:p>
          <a:p>
            <a:pPr marL="285750" indent="-285750">
              <a:buSzPct val="120000"/>
              <a:buFont typeface="Arial" panose="020B0604020202020204" pitchFamily="34" charset="0"/>
              <a:buChar char="•"/>
            </a:pPr>
            <a:r>
              <a:rPr lang="en-GB" sz="1550" dirty="0">
                <a:latin typeface="Open Sans" panose="020B0606030504020204" pitchFamily="34" charset="0"/>
                <a:ea typeface="Open Sans" panose="020B0606030504020204" pitchFamily="34" charset="0"/>
                <a:cs typeface="Open Sans" panose="020B0606030504020204" pitchFamily="34" charset="0"/>
              </a:rPr>
              <a:t>La perte peut être utilisée pour rendre le modèle étanche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Au lieu de réduire la consommation d'énergie électrique, le modèle peut dissiper l'énergie en la transférant dans deux directions à la fois.</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Peut être contrôlé uniquement par une variable binaire (non autorisé dans FlexTool)</a:t>
            </a:r>
          </a:p>
          <a:p>
            <a:pPr marL="285750" indent="-285750">
              <a:buSzPct val="120000"/>
              <a:buFont typeface="Arial" panose="020B0604020202020204" pitchFamily="34" charset="0"/>
              <a:buChar char="•"/>
            </a:pPr>
            <a:r>
              <a:rPr lang="en-GB" sz="1550" dirty="0">
                <a:latin typeface="Open Sans"/>
                <a:ea typeface="Open Sans" panose="020B0606030504020204" pitchFamily="34" charset="0"/>
                <a:cs typeface="Open Sans" panose="020B0606030504020204" pitchFamily="34" charset="0"/>
              </a:rPr>
              <a:t>D'où trois variables (</a:t>
            </a:r>
            <a:r>
              <a:rPr lang="en-GB" sz="1550" b="1" dirty="0">
                <a:latin typeface="Open Sans"/>
                <a:ea typeface="Open Sans" panose="020B0606030504020204" pitchFamily="34" charset="0"/>
                <a:cs typeface="Open Sans" panose="020B0606030504020204" pitchFamily="34" charset="0"/>
              </a:rPr>
              <a:t>v) </a:t>
            </a:r>
            <a:r>
              <a:rPr lang="en-GB" sz="1550" dirty="0">
                <a:latin typeface="Open Sans"/>
                <a:ea typeface="Open Sans" panose="020B0606030504020204" pitchFamily="34" charset="0"/>
                <a:cs typeface="Open Sans" panose="020B0606030504020204" pitchFamily="34" charset="0"/>
              </a:rPr>
              <a:t>: transfert, transfert vers la droite et transfert vers la gauche.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Le transfert ne contient pas de perte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Le transfert vers la droite permet les pertes et contribue à limiter les fuites.</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Le transfert vers la gauche permet de limiter davantage les fuites</a:t>
            </a:r>
          </a:p>
        </p:txBody>
      </p:sp>
      <p:sp>
        <p:nvSpPr>
          <p:cNvPr id="31" name="Rounded Rectangle 30"/>
          <p:cNvSpPr/>
          <p:nvPr/>
        </p:nvSpPr>
        <p:spPr>
          <a:xfrm>
            <a:off x="1160890" y="1839236"/>
            <a:ext cx="9899374" cy="2795222"/>
          </a:xfrm>
          <a:prstGeom prst="roundRect">
            <a:avLst>
              <a:gd name="adj" fmla="val 484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652904" y="130743"/>
            <a:ext cx="8398014" cy="10932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du stockage et de la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9" name="TextBox 18">
            <a:extLst>
              <a:ext uri="{FF2B5EF4-FFF2-40B4-BE49-F238E27FC236}">
                <a16:creationId xmlns:a16="http://schemas.microsoft.com/office/drawing/2014/main" id="{EBBA698C-A4B5-4A45-A331-924AE64DAAE7}"/>
              </a:ext>
            </a:extLst>
          </p:cNvPr>
          <p:cNvSpPr txBox="1"/>
          <p:nvPr/>
        </p:nvSpPr>
        <p:spPr>
          <a:xfrm>
            <a:off x="2863594" y="606391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 :</a:t>
            </a:r>
            <a:r>
              <a:rPr lang="en-US" sz="1100">
                <a:solidFill>
                  <a:schemeClr val="bg2">
                    <a:lumMod val="50000"/>
                  </a:schemeClr>
                </a:solidFill>
                <a:latin typeface="Open Sans"/>
              </a:rPr>
              <a:t> IRENA 2020a</a:t>
            </a:r>
          </a:p>
        </p:txBody>
      </p:sp>
    </p:spTree>
    <p:extLst>
      <p:ext uri="{BB962C8B-B14F-4D97-AF65-F5344CB8AC3E}">
        <p14:creationId xmlns:p14="http://schemas.microsoft.com/office/powerpoint/2010/main" val="372016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28436"/>
            <a:ext cx="5159525"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16.3.1 Le puissance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dédiée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à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chaleur</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2480"/>
          <a:stretch/>
        </p:blipFill>
        <p:spPr>
          <a:xfrm>
            <a:off x="10115568" y="2363224"/>
            <a:ext cx="1180070" cy="1217151"/>
          </a:xfrm>
          <a:prstGeom prst="rect">
            <a:avLst/>
          </a:prstGeom>
        </p:spPr>
      </p:pic>
      <p:sp>
        <p:nvSpPr>
          <p:cNvPr id="7" name="Rounded Rectangle 6"/>
          <p:cNvSpPr/>
          <p:nvPr/>
        </p:nvSpPr>
        <p:spPr>
          <a:xfrm>
            <a:off x="957323" y="2065468"/>
            <a:ext cx="8049517" cy="4032738"/>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755701"/>
            <a:ext cx="4525645" cy="1467544"/>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583798" y="4359196"/>
            <a:ext cx="2206963" cy="1640756"/>
          </a:xfrm>
          <a:prstGeom prst="roundRect">
            <a:avLst>
              <a:gd name="adj" fmla="val 2363"/>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Rounded Rectangle 11"/>
          <p:cNvSpPr/>
          <p:nvPr/>
        </p:nvSpPr>
        <p:spPr>
          <a:xfrm>
            <a:off x="1159073" y="4285824"/>
            <a:ext cx="4525644" cy="1757632"/>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578231" y="2363224"/>
            <a:ext cx="2212530" cy="1886089"/>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95399" y="2179320"/>
            <a:ext cx="2709041" cy="461665"/>
          </a:xfrm>
          <a:prstGeom prst="rect">
            <a:avLst/>
          </a:prstGeom>
          <a:noFill/>
        </p:spPr>
        <p:txBody>
          <a:bodyPr wrap="square" rtlCol="0">
            <a:spAutoFit/>
          </a:bodyPr>
          <a:lstStyle/>
          <a:p>
            <a:r>
              <a:rPr lang="en-GB" sz="2400" dirty="0" err="1"/>
              <a:t>Réseau</a:t>
            </a:r>
            <a:r>
              <a:rPr lang="en-GB" sz="2400" dirty="0"/>
              <a:t> de </a:t>
            </a:r>
            <a:r>
              <a:rPr lang="en-GB" sz="2400" dirty="0" err="1"/>
              <a:t>chaleur</a:t>
            </a:r>
            <a:endParaRPr lang="en-GB" sz="2400" dirty="0"/>
          </a:p>
        </p:txBody>
      </p:sp>
      <p:sp>
        <p:nvSpPr>
          <p:cNvPr id="16" name="Right Arrow 15"/>
          <p:cNvSpPr/>
          <p:nvPr/>
        </p:nvSpPr>
        <p:spPr>
          <a:xfrm rot="10800000">
            <a:off x="8801711" y="2971799"/>
            <a:ext cx="1444771" cy="314818"/>
          </a:xfrm>
          <a:prstGeom prst="right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684718" y="3428579"/>
            <a:ext cx="89351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82220" y="5237630"/>
            <a:ext cx="901578" cy="296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26480" y="3439758"/>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84717" y="4785360"/>
            <a:ext cx="446758"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72604" y="3882644"/>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82220" y="3880710"/>
            <a:ext cx="609404"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64120" y="2918500"/>
            <a:ext cx="2148722" cy="1200329"/>
          </a:xfrm>
          <a:prstGeom prst="rect">
            <a:avLst/>
          </a:prstGeom>
          <a:noFill/>
        </p:spPr>
        <p:txBody>
          <a:bodyPr wrap="square" lIns="91440" tIns="45720" rIns="91440" bIns="45720" rtlCol="0" anchor="t">
            <a:spAutoFit/>
          </a:bodyPr>
          <a:lstStyle/>
          <a:p>
            <a:r>
              <a:rPr lang="en-GB" sz="1200" dirty="0"/>
              <a:t>Alimentation des appareils de chauffage, par exemple pompe à chaleur, </a:t>
            </a:r>
            <a:r>
              <a:rPr lang="en-GB" sz="1200" dirty="0" err="1"/>
              <a:t>chaudière</a:t>
            </a:r>
            <a:r>
              <a:rPr lang="en-GB" sz="1200" dirty="0"/>
              <a:t> </a:t>
            </a:r>
            <a:r>
              <a:rPr lang="en-GB" sz="1200" dirty="0" err="1"/>
              <a:t>électrique</a:t>
            </a:r>
            <a:r>
              <a:rPr lang="en-GB" sz="1200" dirty="0"/>
              <a:t>:</a:t>
            </a:r>
          </a:p>
          <a:p>
            <a:r>
              <a:rPr lang="en-GB" sz="1200" b="1" dirty="0"/>
              <a:t>Définition identique à celle d'un générateur, mais dans un réseau de chaleur </a:t>
            </a:r>
          </a:p>
        </p:txBody>
      </p:sp>
      <p:sp>
        <p:nvSpPr>
          <p:cNvPr id="32" name="TextBox 31"/>
          <p:cNvSpPr txBox="1"/>
          <p:nvPr/>
        </p:nvSpPr>
        <p:spPr>
          <a:xfrm>
            <a:off x="6632192" y="4829635"/>
            <a:ext cx="2148722" cy="1384995"/>
          </a:xfrm>
          <a:prstGeom prst="rect">
            <a:avLst/>
          </a:prstGeom>
          <a:noFill/>
        </p:spPr>
        <p:txBody>
          <a:bodyPr wrap="square" lIns="91440" tIns="45720" rIns="91440" bIns="45720" rtlCol="0" anchor="t">
            <a:spAutoFit/>
          </a:bodyPr>
          <a:lstStyle/>
          <a:p>
            <a:r>
              <a:rPr lang="en-GB" sz="1200" dirty="0"/>
              <a:t>Autres dispositifs de chauffage, par exemple chaudière à gaz ou système </a:t>
            </a:r>
            <a:r>
              <a:rPr lang="en-GB" sz="1200" dirty="0" err="1"/>
              <a:t>solaire</a:t>
            </a:r>
            <a:r>
              <a:rPr lang="en-GB" sz="1200" dirty="0"/>
              <a:t> </a:t>
            </a:r>
            <a:r>
              <a:rPr lang="en-GB" sz="1200" dirty="0" err="1"/>
              <a:t>thermique</a:t>
            </a:r>
            <a:r>
              <a:rPr lang="en-GB" sz="1200" dirty="0"/>
              <a:t>: </a:t>
            </a:r>
          </a:p>
          <a:p>
            <a:r>
              <a:rPr lang="en-GB" sz="1200" b="1" dirty="0" err="1"/>
              <a:t>définition</a:t>
            </a:r>
            <a:r>
              <a:rPr lang="en-GB" sz="1200" b="1" dirty="0"/>
              <a:t> identique à celle d'un générateur, mais dans un réseau de chaleur </a:t>
            </a:r>
          </a:p>
          <a:p>
            <a:endParaRPr lang="en-GB" sz="1200" dirty="0"/>
          </a:p>
        </p:txBody>
      </p:sp>
      <p:sp>
        <p:nvSpPr>
          <p:cNvPr id="34" name="TextBox 33"/>
          <p:cNvSpPr txBox="1"/>
          <p:nvPr/>
        </p:nvSpPr>
        <p:spPr>
          <a:xfrm>
            <a:off x="1337760" y="2843379"/>
            <a:ext cx="2782295" cy="369332"/>
          </a:xfrm>
          <a:prstGeom prst="rect">
            <a:avLst/>
          </a:prstGeom>
          <a:noFill/>
        </p:spPr>
        <p:txBody>
          <a:bodyPr wrap="square" rtlCol="0">
            <a:spAutoFit/>
          </a:bodyPr>
          <a:lstStyle/>
          <a:p>
            <a:r>
              <a:rPr lang="en-GB" dirty="0"/>
              <a:t>Demande de chaleur</a:t>
            </a:r>
          </a:p>
        </p:txBody>
      </p:sp>
      <p:sp>
        <p:nvSpPr>
          <p:cNvPr id="36" name="TextBox 35"/>
          <p:cNvSpPr txBox="1"/>
          <p:nvPr/>
        </p:nvSpPr>
        <p:spPr>
          <a:xfrm>
            <a:off x="1248578" y="4359909"/>
            <a:ext cx="2871477" cy="369332"/>
          </a:xfrm>
          <a:prstGeom prst="rect">
            <a:avLst/>
          </a:prstGeom>
          <a:noFill/>
        </p:spPr>
        <p:txBody>
          <a:bodyPr wrap="square" rtlCol="0">
            <a:spAutoFit/>
          </a:bodyPr>
          <a:lstStyle/>
          <a:p>
            <a:r>
              <a:rPr lang="en-GB" dirty="0"/>
              <a:t>Stockage </a:t>
            </a:r>
            <a:r>
              <a:rPr lang="en-GB" dirty="0" err="1"/>
              <a:t>thermique</a:t>
            </a:r>
            <a:endParaRPr lang="en-GB" dirty="0"/>
          </a:p>
        </p:txBody>
      </p:sp>
      <p:sp>
        <p:nvSpPr>
          <p:cNvPr id="42" name="TextBox 41"/>
          <p:cNvSpPr txBox="1"/>
          <p:nvPr/>
        </p:nvSpPr>
        <p:spPr>
          <a:xfrm>
            <a:off x="1306659" y="3153831"/>
            <a:ext cx="4207922"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Définir le profil de la demande dans la feuille "</a:t>
            </a:r>
            <a:r>
              <a:rPr lang="en-GB" sz="1600" dirty="0" err="1"/>
              <a:t>ts_energy</a:t>
            </a:r>
            <a:r>
              <a:rPr lang="en-GB" sz="1600" dirty="0"/>
              <a:t>".</a:t>
            </a:r>
          </a:p>
          <a:p>
            <a:pPr marL="285750" indent="-285750">
              <a:buFont typeface="Arial" panose="020B0604020202020204" pitchFamily="34" charset="0"/>
              <a:buChar char="•"/>
            </a:pPr>
            <a:r>
              <a:rPr lang="en-GB" sz="1600" dirty="0"/>
              <a:t>Il représente la demande de chaleur dans le </a:t>
            </a:r>
            <a:r>
              <a:rPr lang="en-GB" sz="1600" dirty="0" err="1"/>
              <a:t>système</a:t>
            </a:r>
            <a:r>
              <a:rPr lang="en-GB" sz="1600" dirty="0"/>
              <a:t>.</a:t>
            </a:r>
            <a:endParaRPr lang="en-GB" sz="1600" dirty="0">
              <a:cs typeface="Calibri"/>
            </a:endParaRPr>
          </a:p>
        </p:txBody>
      </p:sp>
      <p:sp>
        <p:nvSpPr>
          <p:cNvPr id="44" name="TextBox 43"/>
          <p:cNvSpPr txBox="1"/>
          <p:nvPr/>
        </p:nvSpPr>
        <p:spPr>
          <a:xfrm>
            <a:off x="1140054" y="4676125"/>
            <a:ext cx="4493772"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err="1"/>
              <a:t>Définition</a:t>
            </a:r>
            <a:r>
              <a:rPr lang="en-GB" sz="1600" dirty="0"/>
              <a:t> </a:t>
            </a:r>
            <a:r>
              <a:rPr lang="en-GB" sz="1600" dirty="0" err="1"/>
              <a:t>identique</a:t>
            </a:r>
            <a:r>
              <a:rPr lang="en-GB" sz="1600" dirty="0"/>
              <a:t> à </a:t>
            </a:r>
            <a:r>
              <a:rPr lang="en-GB" sz="1600" dirty="0" err="1"/>
              <a:t>celle</a:t>
            </a:r>
            <a:r>
              <a:rPr lang="en-GB" sz="1600" dirty="0"/>
              <a:t> du stockage de </a:t>
            </a:r>
            <a:r>
              <a:rPr lang="en-GB" sz="1600" dirty="0" err="1"/>
              <a:t>l'électricité</a:t>
            </a:r>
            <a:r>
              <a:rPr lang="en-GB" sz="1600" dirty="0"/>
              <a:t>, </a:t>
            </a:r>
            <a:r>
              <a:rPr lang="en-GB" sz="1600" dirty="0" err="1"/>
              <a:t>mais</a:t>
            </a:r>
            <a:r>
              <a:rPr lang="en-GB" sz="1600" dirty="0"/>
              <a:t> dans le cadre d'un </a:t>
            </a:r>
            <a:r>
              <a:rPr lang="en-GB" sz="1600" dirty="0" err="1"/>
              <a:t>réseau</a:t>
            </a:r>
            <a:r>
              <a:rPr lang="en-GB" sz="1600" dirty="0"/>
              <a:t> de </a:t>
            </a:r>
            <a:r>
              <a:rPr lang="en-GB" sz="1600" dirty="0" err="1"/>
              <a:t>chaleur</a:t>
            </a:r>
            <a:r>
              <a:rPr lang="en-GB" sz="1600" dirty="0"/>
              <a:t>.</a:t>
            </a:r>
          </a:p>
          <a:p>
            <a:pPr marL="285750" indent="-285750">
              <a:buFont typeface="Arial" panose="020B0604020202020204" pitchFamily="34" charset="0"/>
              <a:buChar char="•"/>
            </a:pPr>
            <a:r>
              <a:rPr lang="en-GB" sz="1600" dirty="0"/>
              <a:t>Il a </a:t>
            </a:r>
            <a:r>
              <a:rPr lang="en-GB" sz="1600" dirty="0" err="1"/>
              <a:t>généralement</a:t>
            </a:r>
            <a:r>
              <a:rPr lang="en-GB" sz="1600" dirty="0"/>
              <a:t> la </a:t>
            </a:r>
            <a:r>
              <a:rPr lang="en-GB" sz="1600" dirty="0" err="1"/>
              <a:t>propriété</a:t>
            </a:r>
            <a:r>
              <a:rPr lang="en-GB" sz="1600" dirty="0"/>
              <a:t> </a:t>
            </a:r>
            <a:r>
              <a:rPr lang="en-GB" sz="1600" dirty="0" err="1"/>
              <a:t>suivante</a:t>
            </a:r>
            <a:r>
              <a:rPr lang="en-GB" sz="1600" dirty="0"/>
              <a:t> "</a:t>
            </a:r>
            <a:r>
              <a:rPr lang="en-GB" sz="1600" dirty="0" err="1"/>
              <a:t>perte</a:t>
            </a:r>
            <a:r>
              <a:rPr lang="en-GB" sz="1600" dirty="0"/>
              <a:t> par </a:t>
            </a:r>
            <a:r>
              <a:rPr lang="en-GB" sz="1600" dirty="0" err="1"/>
              <a:t>autodécharge</a:t>
            </a:r>
            <a:r>
              <a:rPr lang="en-GB" sz="1600" dirty="0"/>
              <a:t>“.</a:t>
            </a:r>
          </a:p>
        </p:txBody>
      </p:sp>
      <p:sp>
        <p:nvSpPr>
          <p:cNvPr id="45" name="TextBox 44"/>
          <p:cNvSpPr txBox="1"/>
          <p:nvPr/>
        </p:nvSpPr>
        <p:spPr>
          <a:xfrm>
            <a:off x="9740827" y="1974094"/>
            <a:ext cx="1912978" cy="369332"/>
          </a:xfrm>
          <a:prstGeom prst="rect">
            <a:avLst/>
          </a:prstGeom>
          <a:noFill/>
        </p:spPr>
        <p:txBody>
          <a:bodyPr wrap="square" rtlCol="0">
            <a:spAutoFit/>
          </a:bodyPr>
          <a:lstStyle/>
          <a:p>
            <a:r>
              <a:rPr lang="en-GB" dirty="0" err="1"/>
              <a:t>Réseau</a:t>
            </a:r>
            <a:r>
              <a:rPr lang="en-GB" dirty="0"/>
              <a:t> </a:t>
            </a:r>
            <a:r>
              <a:rPr lang="en-GB" dirty="0" err="1"/>
              <a:t>électrique</a:t>
            </a:r>
            <a:r>
              <a:rPr lang="en-GB" dirty="0"/>
              <a:t> </a:t>
            </a:r>
          </a:p>
        </p:txBody>
      </p:sp>
      <p:sp>
        <p:nvSpPr>
          <p:cNvPr id="46" name="Right Arrow 45"/>
          <p:cNvSpPr/>
          <p:nvPr/>
        </p:nvSpPr>
        <p:spPr>
          <a:xfrm rot="10800000">
            <a:off x="8805615" y="5212009"/>
            <a:ext cx="1266517" cy="302699"/>
          </a:xfrm>
          <a:prstGeom prst="rightArrow">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9297827" y="3985607"/>
            <a:ext cx="2394303" cy="830997"/>
          </a:xfrm>
          <a:prstGeom prst="rect">
            <a:avLst/>
          </a:prstGeom>
          <a:noFill/>
        </p:spPr>
        <p:txBody>
          <a:bodyPr wrap="square" lIns="91440" tIns="45720" rIns="91440" bIns="45720" rtlCol="0" anchor="t">
            <a:spAutoFit/>
          </a:bodyPr>
          <a:lstStyle/>
          <a:p>
            <a:r>
              <a:rPr lang="en-GB" sz="1600"/>
              <a:t>Gaz naturel, réseau d'hydrogène ou sources renouvelables </a:t>
            </a: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8148" y="4838688"/>
            <a:ext cx="577086" cy="577086"/>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8347" y="5412903"/>
            <a:ext cx="648936" cy="648936"/>
          </a:xfrm>
          <a:prstGeom prst="rect">
            <a:avLst/>
          </a:prstGeom>
        </p:spPr>
      </p:pic>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224" y="4968281"/>
            <a:ext cx="458827" cy="458827"/>
          </a:xfrm>
          <a:prstGeom prst="rect">
            <a:avLst/>
          </a:prstGeom>
        </p:spPr>
      </p:pic>
      <p:sp>
        <p:nvSpPr>
          <p:cNvPr id="53" name="Oval 52"/>
          <p:cNvSpPr/>
          <p:nvPr/>
        </p:nvSpPr>
        <p:spPr>
          <a:xfrm>
            <a:off x="10137835" y="4617555"/>
            <a:ext cx="1514419" cy="1497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0">
            <a:extLst>
              <a:ext uri="{FF2B5EF4-FFF2-40B4-BE49-F238E27FC236}">
                <a16:creationId xmlns:a16="http://schemas.microsoft.com/office/drawing/2014/main" id="{D65E6D98-BE8C-6B4C-B23E-6167300445AE}"/>
              </a:ext>
            </a:extLst>
          </p:cNvPr>
          <p:cNvSpPr txBox="1">
            <a:spLocks/>
          </p:cNvSpPr>
          <p:nvPr/>
        </p:nvSpPr>
        <p:spPr>
          <a:xfrm>
            <a:off x="966955" y="137924"/>
            <a:ext cx="7925174" cy="105374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16.3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conversion</a:t>
            </a:r>
          </a:p>
          <a:p>
            <a:pPr algn="l"/>
            <a:r>
              <a:rPr lang="en-ZA" sz="4000" dirty="0">
                <a:latin typeface="Open Sans"/>
                <a:ea typeface="Open Sans" panose="020B0606030504020204" pitchFamily="34" charset="0"/>
                <a:cs typeface="Open Sans" panose="020B0606030504020204" pitchFamily="34" charset="0"/>
              </a:rPr>
              <a:t>de </a:t>
            </a:r>
            <a:r>
              <a:rPr lang="en-ZA" sz="4000" dirty="0" err="1">
                <a:latin typeface="Open Sans"/>
                <a:ea typeface="Open Sans" panose="020B0606030504020204" pitchFamily="34" charset="0"/>
                <a:cs typeface="Open Sans" panose="020B0606030504020204" pitchFamily="34" charset="0"/>
              </a:rPr>
              <a:t>l'électricité</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chaleur</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35" name="TextBox 34">
            <a:extLst>
              <a:ext uri="{FF2B5EF4-FFF2-40B4-BE49-F238E27FC236}">
                <a16:creationId xmlns:a16="http://schemas.microsoft.com/office/drawing/2014/main" id="{EBBA698C-A4B5-4A45-A331-924AE64DAAE7}"/>
              </a:ext>
            </a:extLst>
          </p:cNvPr>
          <p:cNvSpPr txBox="1"/>
          <p:nvPr/>
        </p:nvSpPr>
        <p:spPr>
          <a:xfrm>
            <a:off x="1065406" y="612722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 :</a:t>
            </a:r>
            <a:r>
              <a:rPr lang="en-US" sz="1100">
                <a:solidFill>
                  <a:schemeClr val="bg2">
                    <a:lumMod val="50000"/>
                  </a:schemeClr>
                </a:solidFill>
                <a:latin typeface="Open Sans"/>
              </a:rPr>
              <a:t> IRENA 2020a</a:t>
            </a:r>
          </a:p>
        </p:txBody>
      </p:sp>
      <p:sp>
        <p:nvSpPr>
          <p:cNvPr id="37" name="TextBox 36"/>
          <p:cNvSpPr txBox="1"/>
          <p:nvPr/>
        </p:nvSpPr>
        <p:spPr>
          <a:xfrm>
            <a:off x="6647603" y="2414783"/>
            <a:ext cx="2186742" cy="338554"/>
          </a:xfrm>
          <a:prstGeom prst="rect">
            <a:avLst/>
          </a:prstGeom>
          <a:noFill/>
        </p:spPr>
        <p:txBody>
          <a:bodyPr wrap="square" rtlCol="0">
            <a:spAutoFit/>
          </a:bodyPr>
          <a:lstStyle/>
          <a:p>
            <a:r>
              <a:rPr lang="en-GB" sz="1600" dirty="0"/>
              <a:t>Générateur de chaleur électrique</a:t>
            </a:r>
          </a:p>
        </p:txBody>
      </p:sp>
      <p:sp>
        <p:nvSpPr>
          <p:cNvPr id="38" name="TextBox 37"/>
          <p:cNvSpPr txBox="1"/>
          <p:nvPr/>
        </p:nvSpPr>
        <p:spPr>
          <a:xfrm>
            <a:off x="6559435" y="4330180"/>
            <a:ext cx="2266992" cy="584775"/>
          </a:xfrm>
          <a:prstGeom prst="rect">
            <a:avLst/>
          </a:prstGeom>
          <a:noFill/>
        </p:spPr>
        <p:txBody>
          <a:bodyPr wrap="square" rtlCol="0">
            <a:spAutoFit/>
          </a:bodyPr>
          <a:lstStyle/>
          <a:p>
            <a:r>
              <a:rPr lang="en-GB" sz="1600" dirty="0"/>
              <a:t>Chauffage non électrique </a:t>
            </a:r>
          </a:p>
          <a:p>
            <a:r>
              <a:rPr lang="en-GB" sz="1600" dirty="0"/>
              <a:t>générateur</a:t>
            </a:r>
          </a:p>
        </p:txBody>
      </p:sp>
    </p:spTree>
    <p:extLst>
      <p:ext uri="{BB962C8B-B14F-4D97-AF65-F5344CB8AC3E}">
        <p14:creationId xmlns:p14="http://schemas.microsoft.com/office/powerpoint/2010/main" val="404770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48579" y="1198622"/>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16.3.2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demande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chaleur</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147"/>
          <a:stretch/>
        </p:blipFill>
        <p:spPr>
          <a:xfrm>
            <a:off x="550861" y="4137564"/>
            <a:ext cx="8407533" cy="1825581"/>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2288"/>
          <a:stretch/>
        </p:blipFill>
        <p:spPr>
          <a:xfrm>
            <a:off x="9229244" y="4085281"/>
            <a:ext cx="1562040" cy="1908344"/>
          </a:xfrm>
          <a:prstGeom prst="rect">
            <a:avLst/>
          </a:prstGeom>
        </p:spPr>
      </p:pic>
      <p:sp>
        <p:nvSpPr>
          <p:cNvPr id="7" name="Rounded Rectangle 6"/>
          <p:cNvSpPr/>
          <p:nvPr/>
        </p:nvSpPr>
        <p:spPr>
          <a:xfrm>
            <a:off x="685801" y="1776138"/>
            <a:ext cx="10307356" cy="2154417"/>
          </a:xfrm>
          <a:prstGeom prst="roundRect">
            <a:avLst>
              <a:gd name="adj" fmla="val 548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887216" y="1899833"/>
            <a:ext cx="10105941" cy="1923604"/>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Définir un réseau de </a:t>
            </a:r>
            <a:r>
              <a:rPr lang="en-GB" sz="1700" dirty="0" err="1">
                <a:latin typeface="Open Sans" panose="020B0606030504020204" pitchFamily="34" charset="0"/>
                <a:ea typeface="Open Sans" panose="020B0606030504020204" pitchFamily="34" charset="0"/>
                <a:cs typeface="Open Sans" panose="020B0606030504020204" pitchFamily="34" charset="0"/>
              </a:rPr>
              <a:t>chaleur</a:t>
            </a:r>
            <a:r>
              <a:rPr lang="en-GB" sz="1700"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sz="1700" dirty="0">
                <a:latin typeface="Open Sans" panose="020B0606030504020204" pitchFamily="34" charset="0"/>
                <a:ea typeface="Open Sans" panose="020B0606030504020204" pitchFamily="34" charset="0"/>
                <a:cs typeface="Open Sans" panose="020B0606030504020204" pitchFamily="34" charset="0"/>
              </a:rPr>
              <a:t>Le réseau de chaleur doit être défini dans la feuille "</a:t>
            </a:r>
            <a:r>
              <a:rPr lang="en-GB" sz="1700" dirty="0" err="1">
                <a:latin typeface="Open Sans" panose="020B0606030504020204" pitchFamily="34" charset="0"/>
                <a:ea typeface="Open Sans" panose="020B0606030504020204" pitchFamily="34" charset="0"/>
                <a:cs typeface="Open Sans" panose="020B0606030504020204" pitchFamily="34" charset="0"/>
              </a:rPr>
              <a:t>gridNode</a:t>
            </a:r>
            <a:r>
              <a:rPr lang="en-GB" sz="1700" dirty="0">
                <a:latin typeface="Open Sans" panose="020B0606030504020204" pitchFamily="34" charset="0"/>
                <a:ea typeface="Open Sans" panose="020B0606030504020204" pitchFamily="34" charset="0"/>
                <a:cs typeface="Open Sans" panose="020B0606030504020204" pitchFamily="34" charset="0"/>
              </a:rPr>
              <a:t>". Veuillez noter que, tout </a:t>
            </a:r>
            <a:r>
              <a:rPr lang="en-GB" sz="1700" dirty="0">
                <a:latin typeface="Open Sans"/>
                <a:ea typeface="Open Sans" panose="020B0606030504020204" pitchFamily="34" charset="0"/>
                <a:cs typeface="Open Sans" panose="020B0606030504020204" pitchFamily="34" charset="0"/>
              </a:rPr>
              <a:t>comme le réseau électrique, le réseau de chaleur peut être représenté par un seul nœud, plusieurs nœuds ou ne couvrir qu'une certaine </a:t>
            </a:r>
            <a:r>
              <a:rPr lang="en-GB" sz="1700" dirty="0" err="1">
                <a:latin typeface="Open Sans"/>
                <a:ea typeface="Open Sans" panose="020B0606030504020204" pitchFamily="34" charset="0"/>
                <a:cs typeface="Open Sans" panose="020B0606030504020204" pitchFamily="34" charset="0"/>
              </a:rPr>
              <a:t>région</a:t>
            </a:r>
            <a:r>
              <a:rPr lang="en-GB" sz="1700" dirty="0">
                <a:latin typeface="Open Sans"/>
                <a:ea typeface="Open Sans" panose="020B0606030504020204" pitchFamily="34" charset="0"/>
                <a:cs typeface="Open Sans" panose="020B0606030504020204" pitchFamily="34" charset="0"/>
              </a:rPr>
              <a:t>.</a:t>
            </a:r>
          </a:p>
          <a:p>
            <a:pPr marL="342900" indent="-342900">
              <a:buAutoNum type="alphaLcParenR"/>
            </a:pPr>
            <a:r>
              <a:rPr lang="en-GB" sz="1700" dirty="0">
                <a:latin typeface="Open Sans"/>
                <a:ea typeface="Open Sans" panose="020B0606030504020204" pitchFamily="34" charset="0"/>
                <a:cs typeface="Open Sans" panose="020B0606030504020204" pitchFamily="34" charset="0"/>
              </a:rPr>
              <a:t>Le groupe de nœuds de chaleur peut être défini dans le "</a:t>
            </a:r>
            <a:r>
              <a:rPr lang="en-GB" sz="1700" dirty="0" err="1">
                <a:latin typeface="Open Sans"/>
                <a:ea typeface="Open Sans" panose="020B0606030504020204" pitchFamily="34" charset="0"/>
                <a:cs typeface="Open Sans" panose="020B0606030504020204" pitchFamily="34" charset="0"/>
              </a:rPr>
              <a:t>nodeGroup</a:t>
            </a:r>
            <a:r>
              <a:rPr lang="en-GB" sz="1700" dirty="0">
                <a:latin typeface="Open Sans"/>
                <a:ea typeface="Open Sans" panose="020B0606030504020204" pitchFamily="34" charset="0"/>
                <a:cs typeface="Open Sans" panose="020B0606030504020204" pitchFamily="34" charset="0"/>
              </a:rPr>
              <a:t>" du </a:t>
            </a:r>
            <a:r>
              <a:rPr lang="en-GB" sz="1700" dirty="0" err="1">
                <a:latin typeface="Open Sans"/>
                <a:ea typeface="Open Sans" panose="020B0606030504020204" pitchFamily="34" charset="0"/>
                <a:cs typeface="Open Sans" panose="020B0606030504020204" pitchFamily="34" charset="0"/>
              </a:rPr>
              <a:t>réseau</a:t>
            </a:r>
            <a:r>
              <a:rPr lang="en-GB" sz="1700" dirty="0">
                <a:latin typeface="Open Sans"/>
                <a:ea typeface="Open Sans" panose="020B0606030504020204" pitchFamily="34" charset="0"/>
                <a:cs typeface="Open Sans" panose="020B0606030504020204" pitchFamily="34" charset="0"/>
              </a:rPr>
              <a:t> de chaleur pour spécifier les caractéristiques du </a:t>
            </a:r>
            <a:r>
              <a:rPr lang="en-GB" sz="1700" dirty="0" err="1">
                <a:latin typeface="Open Sans"/>
                <a:ea typeface="Open Sans" panose="020B0606030504020204" pitchFamily="34" charset="0"/>
                <a:cs typeface="Open Sans" panose="020B0606030504020204" pitchFamily="34" charset="0"/>
              </a:rPr>
              <a:t>réseau</a:t>
            </a:r>
            <a:r>
              <a:rPr lang="en-GB" sz="1700" dirty="0">
                <a:latin typeface="Open Sans"/>
                <a:ea typeface="Open Sans" panose="020B0606030504020204" pitchFamily="34" charset="0"/>
                <a:cs typeface="Open Sans" panose="020B0606030504020204" pitchFamily="34" charset="0"/>
              </a:rPr>
              <a:t>.</a:t>
            </a:r>
          </a:p>
          <a:p>
            <a:pPr marL="342900" indent="-342900">
              <a:buAutoNum type="alphaLcParenR"/>
            </a:pPr>
            <a:r>
              <a:rPr lang="en-GB" sz="1700" dirty="0">
                <a:latin typeface="Open Sans" panose="020B0606030504020204" pitchFamily="34" charset="0"/>
                <a:ea typeface="Open Sans" panose="020B0606030504020204" pitchFamily="34" charset="0"/>
                <a:cs typeface="Open Sans" panose="020B0606030504020204" pitchFamily="34" charset="0"/>
              </a:rPr>
              <a:t>Le profil temporel de la demande de </a:t>
            </a:r>
            <a:r>
              <a:rPr lang="en-GB" sz="1700" dirty="0" err="1">
                <a:latin typeface="Open Sans" panose="020B0606030504020204" pitchFamily="34" charset="0"/>
                <a:ea typeface="Open Sans" panose="020B0606030504020204" pitchFamily="34" charset="0"/>
                <a:cs typeface="Open Sans" panose="020B0606030504020204" pitchFamily="34" charset="0"/>
              </a:rPr>
              <a:t>chaleur</a:t>
            </a:r>
            <a:r>
              <a:rPr lang="en-GB" sz="1700" dirty="0">
                <a:latin typeface="Open Sans" panose="020B0606030504020204" pitchFamily="34" charset="0"/>
                <a:ea typeface="Open Sans" panose="020B0606030504020204" pitchFamily="34" charset="0"/>
                <a:cs typeface="Open Sans" panose="020B0606030504020204" pitchFamily="34" charset="0"/>
              </a:rPr>
              <a:t> doit être ajouté dans la feuille "</a:t>
            </a:r>
            <a:r>
              <a:rPr lang="en-GB" sz="1700" dirty="0" err="1">
                <a:latin typeface="Open Sans" panose="020B0606030504020204" pitchFamily="34" charset="0"/>
                <a:ea typeface="Open Sans" panose="020B0606030504020204" pitchFamily="34" charset="0"/>
                <a:cs typeface="Open Sans" panose="020B0606030504020204" pitchFamily="34" charset="0"/>
              </a:rPr>
              <a:t>ts_energy</a:t>
            </a:r>
            <a:r>
              <a:rPr lang="en-GB" sz="1700" dirty="0">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p:cNvSpPr txBox="1"/>
          <p:nvPr/>
        </p:nvSpPr>
        <p:spPr>
          <a:xfrm>
            <a:off x="9250175" y="4028897"/>
            <a:ext cx="518160" cy="461665"/>
          </a:xfrm>
          <a:prstGeom prst="rect">
            <a:avLst/>
          </a:prstGeom>
          <a:noFill/>
        </p:spPr>
        <p:txBody>
          <a:bodyPr wrap="square" rtlCol="0">
            <a:spAutoFit/>
          </a:bodyPr>
          <a:lstStyle/>
          <a:p>
            <a:r>
              <a:rPr lang="en-GB" sz="2400" dirty="0">
                <a:solidFill>
                  <a:srgbClr val="FF0000"/>
                </a:solidFill>
              </a:rPr>
              <a:t>c</a:t>
            </a:r>
          </a:p>
        </p:txBody>
      </p:sp>
      <p:sp>
        <p:nvSpPr>
          <p:cNvPr id="11" name="TextBox 10"/>
          <p:cNvSpPr txBox="1"/>
          <p:nvPr/>
        </p:nvSpPr>
        <p:spPr>
          <a:xfrm>
            <a:off x="685801" y="4472073"/>
            <a:ext cx="518160" cy="461665"/>
          </a:xfrm>
          <a:prstGeom prst="rect">
            <a:avLst/>
          </a:prstGeom>
          <a:noFill/>
        </p:spPr>
        <p:txBody>
          <a:bodyPr wrap="square" rtlCol="0">
            <a:spAutoFit/>
          </a:bodyPr>
          <a:lstStyle/>
          <a:p>
            <a:r>
              <a:rPr lang="en-GB" sz="2400" dirty="0">
                <a:solidFill>
                  <a:srgbClr val="FF0000"/>
                </a:solidFill>
              </a:rPr>
              <a:t>a</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966955" y="37668"/>
            <a:ext cx="8576753" cy="115399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16.3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conversion</a:t>
            </a:r>
          </a:p>
          <a:p>
            <a:pPr algn="l"/>
            <a:r>
              <a:rPr lang="en-ZA" sz="4000" dirty="0">
                <a:latin typeface="Open Sans"/>
                <a:ea typeface="Open Sans" panose="020B0606030504020204" pitchFamily="34" charset="0"/>
                <a:cs typeface="Open Sans" panose="020B0606030504020204" pitchFamily="34" charset="0"/>
              </a:rPr>
              <a:t>de </a:t>
            </a:r>
            <a:r>
              <a:rPr lang="en-ZA" sz="4000" dirty="0" err="1">
                <a:latin typeface="Open Sans"/>
                <a:ea typeface="Open Sans" panose="020B0606030504020204" pitchFamily="34" charset="0"/>
                <a:cs typeface="Open Sans" panose="020B0606030504020204" pitchFamily="34" charset="0"/>
              </a:rPr>
              <a:t>l'électricité</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chaleur</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3" name="TextBox 12">
            <a:extLst>
              <a:ext uri="{FF2B5EF4-FFF2-40B4-BE49-F238E27FC236}">
                <a16:creationId xmlns:a16="http://schemas.microsoft.com/office/drawing/2014/main" id="{41E31A7B-5F1E-4ACE-A732-451409AC3D44}"/>
              </a:ext>
            </a:extLst>
          </p:cNvPr>
          <p:cNvSpPr txBox="1"/>
          <p:nvPr/>
        </p:nvSpPr>
        <p:spPr>
          <a:xfrm>
            <a:off x="2515999" y="4515025"/>
            <a:ext cx="518160" cy="461665"/>
          </a:xfrm>
          <a:prstGeom prst="rect">
            <a:avLst/>
          </a:prstGeom>
          <a:noFill/>
        </p:spPr>
        <p:txBody>
          <a:bodyPr wrap="square" rtlCol="0">
            <a:spAutoFit/>
          </a:bodyPr>
          <a:lstStyle/>
          <a:p>
            <a:r>
              <a:rPr lang="en-GB" sz="2400" dirty="0">
                <a:solidFill>
                  <a:srgbClr val="FF0000"/>
                </a:solidFill>
              </a:rPr>
              <a:t>b</a:t>
            </a:r>
          </a:p>
        </p:txBody>
      </p:sp>
    </p:spTree>
    <p:extLst>
      <p:ext uri="{BB962C8B-B14F-4D97-AF65-F5344CB8AC3E}">
        <p14:creationId xmlns:p14="http://schemas.microsoft.com/office/powerpoint/2010/main" val="139950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87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19</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9777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16.3.3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pompes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à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chaleur</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40" y="4180059"/>
            <a:ext cx="1392638" cy="187534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9572" y="4164818"/>
            <a:ext cx="1615187" cy="1875345"/>
          </a:xfrm>
          <a:prstGeom prst="rect">
            <a:avLst/>
          </a:prstGeom>
        </p:spPr>
      </p:pic>
      <p:sp>
        <p:nvSpPr>
          <p:cNvPr id="12" name="Rounded Rectangle 11"/>
          <p:cNvSpPr/>
          <p:nvPr/>
        </p:nvSpPr>
        <p:spPr>
          <a:xfrm>
            <a:off x="3969572" y="3981011"/>
            <a:ext cx="7551868" cy="2192783"/>
          </a:xfrm>
          <a:prstGeom prst="roundRect">
            <a:avLst>
              <a:gd name="adj" fmla="val 3958"/>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44629" y="4089378"/>
            <a:ext cx="7569314" cy="1938992"/>
          </a:xfrm>
          <a:prstGeom prst="rect">
            <a:avLst/>
          </a:prstGeom>
          <a:noFill/>
        </p:spPr>
        <p:txBody>
          <a:bodyPr wrap="square" rtlCol="0">
            <a:spAutoFi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La </a:t>
            </a:r>
            <a:r>
              <a:rPr lang="en-GB" sz="1200" dirty="0" err="1">
                <a:latin typeface="Open Sans" panose="020B0606030504020204" pitchFamily="34" charset="0"/>
                <a:ea typeface="Open Sans" panose="020B0606030504020204" pitchFamily="34" charset="0"/>
                <a:cs typeface="Open Sans" panose="020B0606030504020204" pitchFamily="34" charset="0"/>
              </a:rPr>
              <a:t>définition</a:t>
            </a:r>
            <a:r>
              <a:rPr lang="en-GB" sz="1200" dirty="0">
                <a:latin typeface="Open Sans" panose="020B0606030504020204" pitchFamily="34" charset="0"/>
                <a:ea typeface="Open Sans" panose="020B0606030504020204" pitchFamily="34" charset="0"/>
                <a:cs typeface="Open Sans" panose="020B0606030504020204" pitchFamily="34" charset="0"/>
              </a:rPr>
              <a:t> des </a:t>
            </a:r>
            <a:r>
              <a:rPr lang="en-GB" sz="1200" dirty="0" err="1">
                <a:latin typeface="Open Sans" panose="020B0606030504020204" pitchFamily="34" charset="0"/>
                <a:ea typeface="Open Sans" panose="020B0606030504020204" pitchFamily="34" charset="0"/>
                <a:cs typeface="Open Sans" panose="020B0606030504020204" pitchFamily="34" charset="0"/>
              </a:rPr>
              <a:t>pompes</a:t>
            </a:r>
            <a:r>
              <a:rPr lang="en-GB" sz="1200" dirty="0">
                <a:latin typeface="Open Sans" panose="020B0606030504020204" pitchFamily="34" charset="0"/>
                <a:ea typeface="Open Sans" panose="020B0606030504020204" pitchFamily="34" charset="0"/>
                <a:cs typeface="Open Sans" panose="020B0606030504020204" pitchFamily="34" charset="0"/>
              </a:rPr>
              <a:t> à chaleur est la même que celle des générateurs d'électricité, à quelques </a:t>
            </a:r>
            <a:r>
              <a:rPr lang="en-GB" sz="1200" dirty="0" err="1">
                <a:latin typeface="Open Sans" panose="020B0606030504020204" pitchFamily="34" charset="0"/>
                <a:ea typeface="Open Sans" panose="020B0606030504020204" pitchFamily="34" charset="0"/>
                <a:cs typeface="Open Sans" panose="020B0606030504020204" pitchFamily="34" charset="0"/>
              </a:rPr>
              <a:t>différences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près</a:t>
            </a:r>
            <a:r>
              <a:rPr lang="en-GB" sz="1200" dirty="0">
                <a:latin typeface="Open Sans" panose="020B0606030504020204" pitchFamily="34" charset="0"/>
                <a:ea typeface="Open Sans" panose="020B0606030504020204" pitchFamily="34" charset="0"/>
                <a:cs typeface="Open Sans" panose="020B0606030504020204" pitchFamily="34" charset="0"/>
              </a:rPr>
              <a:t>:</a:t>
            </a:r>
          </a:p>
          <a:p>
            <a:r>
              <a:rPr lang="en-GB" sz="1200" dirty="0">
                <a:latin typeface="Open Sans" panose="020B0606030504020204" pitchFamily="34" charset="0"/>
                <a:ea typeface="Open Sans" panose="020B0606030504020204" pitchFamily="34" charset="0"/>
                <a:cs typeface="Open Sans" panose="020B0606030504020204" pitchFamily="34" charset="0"/>
              </a:rPr>
              <a:t>a) Dans la feuille "units", l'électricité doit être définie comme réseau d'entrée et la chaleur comme réseau de sortie.</a:t>
            </a:r>
          </a:p>
          <a:p>
            <a:r>
              <a:rPr lang="en-GB" sz="1200" dirty="0">
                <a:latin typeface="Open Sans" panose="020B0606030504020204" pitchFamily="34" charset="0"/>
                <a:ea typeface="Open Sans" panose="020B0606030504020204" pitchFamily="34" charset="0"/>
                <a:cs typeface="Open Sans" panose="020B0606030504020204" pitchFamily="34" charset="0"/>
              </a:rPr>
              <a:t>b) Dans la feuille "</a:t>
            </a:r>
            <a:r>
              <a:rPr lang="en-GB" sz="1200" dirty="0" err="1">
                <a:latin typeface="Open Sans" panose="020B0606030504020204" pitchFamily="34" charset="0"/>
                <a:ea typeface="Open Sans" panose="020B0606030504020204" pitchFamily="34" charset="0"/>
                <a:cs typeface="Open Sans" panose="020B0606030504020204" pitchFamily="34" charset="0"/>
              </a:rPr>
              <a:t>unit_type</a:t>
            </a:r>
            <a:r>
              <a:rPr lang="en-GB" sz="1200" dirty="0">
                <a:latin typeface="Open Sans" panose="020B0606030504020204" pitchFamily="34" charset="0"/>
                <a:ea typeface="Open Sans" panose="020B0606030504020204" pitchFamily="34" charset="0"/>
                <a:cs typeface="Open Sans" panose="020B0606030504020204" pitchFamily="34" charset="0"/>
              </a:rPr>
              <a:t>", il y a deux façons de définir l'efficacité de la pompe à </a:t>
            </a:r>
            <a:r>
              <a:rPr lang="en-GB" sz="1200" dirty="0" err="1">
                <a:latin typeface="Open Sans" panose="020B0606030504020204" pitchFamily="34" charset="0"/>
                <a:ea typeface="Open Sans" panose="020B0606030504020204" pitchFamily="34" charset="0"/>
                <a:cs typeface="Open Sans" panose="020B0606030504020204" pitchFamily="34" charset="0"/>
              </a:rPr>
              <a:t>chaleur</a:t>
            </a:r>
            <a:r>
              <a:rPr lang="en-GB" sz="1200" dirty="0">
                <a:latin typeface="Open Sans" panose="020B0606030504020204" pitchFamily="34" charset="0"/>
                <a:ea typeface="Open Sans" panose="020B0606030504020204" pitchFamily="34" charset="0"/>
                <a:cs typeface="Open Sans" panose="020B0606030504020204" pitchFamily="34" charset="0"/>
              </a:rPr>
              <a:t>:</a:t>
            </a:r>
          </a:p>
          <a:p>
            <a:pPr marL="355600" lvl="1"/>
            <a:r>
              <a:rPr lang="en-GB" sz="1200" dirty="0">
                <a:latin typeface="Open Sans" panose="020B0606030504020204" pitchFamily="34" charset="0"/>
                <a:ea typeface="Open Sans" panose="020B0606030504020204" pitchFamily="34" charset="0"/>
                <a:cs typeface="Open Sans" panose="020B0606030504020204" pitchFamily="34" charset="0"/>
              </a:rPr>
              <a:t> 1.  </a:t>
            </a:r>
            <a:r>
              <a:rPr lang="en-GB" sz="1200" b="1" dirty="0" err="1">
                <a:latin typeface="Open Sans" panose="020B0606030504020204" pitchFamily="34" charset="0"/>
                <a:ea typeface="Open Sans" panose="020B0606030504020204" pitchFamily="34" charset="0"/>
                <a:cs typeface="Open Sans" panose="020B0606030504020204" pitchFamily="34" charset="0"/>
              </a:rPr>
              <a:t>Rendement</a:t>
            </a:r>
            <a:r>
              <a:rPr lang="en-GB" sz="1200" b="1" dirty="0">
                <a:latin typeface="Open Sans" panose="020B0606030504020204" pitchFamily="34" charset="0"/>
                <a:ea typeface="Open Sans" panose="020B0606030504020204" pitchFamily="34" charset="0"/>
                <a:cs typeface="Open Sans" panose="020B0606030504020204" pitchFamily="34" charset="0"/>
              </a:rPr>
              <a:t> </a:t>
            </a:r>
            <a:r>
              <a:rPr lang="en-GB" sz="1200" b="1" dirty="0" err="1">
                <a:latin typeface="Open Sans" panose="020B0606030504020204" pitchFamily="34" charset="0"/>
                <a:ea typeface="Open Sans" panose="020B0606030504020204" pitchFamily="34" charset="0"/>
                <a:cs typeface="Open Sans" panose="020B0606030504020204" pitchFamily="34" charset="0"/>
              </a:rPr>
              <a:t>statique</a:t>
            </a:r>
            <a:r>
              <a:rPr lang="en-GB" sz="1200" b="1" dirty="0">
                <a:latin typeface="Open Sans" panose="020B0606030504020204" pitchFamily="34" charset="0"/>
                <a:ea typeface="Open Sans" panose="020B0606030504020204" pitchFamily="34" charset="0"/>
                <a:cs typeface="Open Sans" panose="020B0606030504020204" pitchFamily="34" charset="0"/>
              </a:rPr>
              <a:t>:</a:t>
            </a:r>
            <a:r>
              <a:rPr lang="en-GB" sz="1200" dirty="0">
                <a:latin typeface="Open Sans" panose="020B0606030504020204" pitchFamily="34" charset="0"/>
                <a:ea typeface="Open Sans" panose="020B0606030504020204" pitchFamily="34" charset="0"/>
                <a:cs typeface="Open Sans" panose="020B0606030504020204" pitchFamily="34" charset="0"/>
              </a:rPr>
              <a:t> défini directement </a:t>
            </a:r>
            <a:r>
              <a:rPr lang="en-GB" sz="1200" dirty="0" err="1">
                <a:latin typeface="Open Sans" panose="020B0606030504020204" pitchFamily="34" charset="0"/>
                <a:ea typeface="Open Sans" panose="020B0606030504020204" pitchFamily="34" charset="0"/>
                <a:cs typeface="Open Sans" panose="020B0606030504020204" pitchFamily="34" charset="0"/>
              </a:rPr>
              <a:t>comme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conversion_eff</a:t>
            </a:r>
            <a:r>
              <a:rPr lang="en-GB" sz="1200" dirty="0">
                <a:latin typeface="Open Sans" panose="020B0606030504020204" pitchFamily="34" charset="0"/>
                <a:ea typeface="Open Sans" panose="020B0606030504020204" pitchFamily="34" charset="0"/>
                <a:cs typeface="Open Sans" panose="020B0606030504020204" pitchFamily="34" charset="0"/>
              </a:rPr>
              <a:t>". </a:t>
            </a:r>
          </a:p>
          <a:p>
            <a:pPr marL="355600" lvl="1"/>
            <a:r>
              <a:rPr lang="en-GB" sz="1200" b="1" dirty="0" err="1">
                <a:latin typeface="Open Sans" panose="020B0606030504020204" pitchFamily="34" charset="0"/>
                <a:ea typeface="Open Sans" panose="020B0606030504020204" pitchFamily="34" charset="0"/>
                <a:cs typeface="Open Sans" panose="020B0606030504020204" pitchFamily="34" charset="0"/>
              </a:rPr>
              <a:t>ou</a:t>
            </a:r>
            <a:r>
              <a:rPr lang="en-GB" sz="1200" b="1" dirty="0">
                <a:latin typeface="Open Sans" panose="020B0606030504020204" pitchFamily="34" charset="0"/>
                <a:ea typeface="Open Sans" panose="020B0606030504020204" pitchFamily="34" charset="0"/>
                <a:cs typeface="Open Sans" panose="020B0606030504020204" pitchFamily="34" charset="0"/>
              </a:rPr>
              <a:t> </a:t>
            </a:r>
          </a:p>
          <a:p>
            <a:pPr marL="627063" lvl="1" indent="-271463"/>
            <a:r>
              <a:rPr lang="en-GB" sz="1200" dirty="0">
                <a:latin typeface="Open Sans" panose="020B0606030504020204" pitchFamily="34" charset="0"/>
                <a:ea typeface="Open Sans" panose="020B0606030504020204" pitchFamily="34" charset="0"/>
                <a:cs typeface="Open Sans" panose="020B0606030504020204" pitchFamily="34" charset="0"/>
              </a:rPr>
              <a:t> 2.  </a:t>
            </a:r>
            <a:r>
              <a:rPr lang="en-GB" sz="1200" b="1" dirty="0" err="1">
                <a:latin typeface="Open Sans" panose="020B0606030504020204" pitchFamily="34" charset="0"/>
                <a:ea typeface="Open Sans" panose="020B0606030504020204" pitchFamily="34" charset="0"/>
                <a:cs typeface="Open Sans" panose="020B0606030504020204" pitchFamily="34" charset="0"/>
              </a:rPr>
              <a:t>Efficacité</a:t>
            </a:r>
            <a:r>
              <a:rPr lang="en-GB" sz="1200" b="1" dirty="0">
                <a:latin typeface="Open Sans" panose="020B0606030504020204" pitchFamily="34" charset="0"/>
                <a:ea typeface="Open Sans" panose="020B0606030504020204" pitchFamily="34" charset="0"/>
                <a:cs typeface="Open Sans" panose="020B0606030504020204" pitchFamily="34" charset="0"/>
              </a:rPr>
              <a:t> </a:t>
            </a:r>
            <a:r>
              <a:rPr lang="en-GB" sz="1200" b="1" dirty="0" err="1">
                <a:latin typeface="Open Sans" panose="020B0606030504020204" pitchFamily="34" charset="0"/>
                <a:ea typeface="Open Sans" panose="020B0606030504020204" pitchFamily="34" charset="0"/>
                <a:cs typeface="Open Sans" panose="020B0606030504020204" pitchFamily="34" charset="0"/>
              </a:rPr>
              <a:t>dynamique</a:t>
            </a:r>
            <a:r>
              <a:rPr lang="en-GB" sz="1200" dirty="0">
                <a:latin typeface="Open Sans" panose="020B0606030504020204" pitchFamily="34" charset="0"/>
                <a:ea typeface="Open Sans" panose="020B0606030504020204" pitchFamily="34" charset="0"/>
                <a:cs typeface="Open Sans" panose="020B0606030504020204" pitchFamily="34" charset="0"/>
              </a:rPr>
              <a:t>: </a:t>
            </a:r>
          </a:p>
          <a:p>
            <a:pPr marL="627063" lvl="1" indent="-271463"/>
            <a:r>
              <a:rPr lang="en-GB" sz="1200" dirty="0">
                <a:latin typeface="Open Sans" panose="020B0606030504020204" pitchFamily="34" charset="0"/>
                <a:ea typeface="Open Sans" panose="020B0606030504020204" pitchFamily="34" charset="0"/>
                <a:cs typeface="Open Sans" panose="020B0606030504020204" pitchFamily="34" charset="0"/>
              </a:rPr>
              <a:t>      2.1 Activer </a:t>
            </a:r>
            <a:r>
              <a:rPr lang="en-GB" sz="1200" dirty="0" err="1">
                <a:latin typeface="Open Sans" panose="020B0606030504020204" pitchFamily="34" charset="0"/>
                <a:ea typeface="Open Sans" panose="020B0606030504020204" pitchFamily="34" charset="0"/>
                <a:cs typeface="Open Sans" panose="020B0606030504020204" pitchFamily="34" charset="0"/>
              </a:rPr>
              <a:t>l'option</a:t>
            </a:r>
            <a:r>
              <a:rPr lang="en-GB" sz="1200" dirty="0">
                <a:latin typeface="Open Sans" panose="020B0606030504020204" pitchFamily="34" charset="0"/>
                <a:ea typeface="Open Sans" panose="020B0606030504020204" pitchFamily="34" charset="0"/>
                <a:cs typeface="Open Sans" panose="020B0606030504020204" pitchFamily="34" charset="0"/>
              </a:rPr>
              <a:t> " use efficiency time series" dans la feuille "units". </a:t>
            </a:r>
          </a:p>
          <a:p>
            <a:pPr marL="627063" lvl="1" indent="-271463"/>
            <a:r>
              <a:rPr lang="en-GB" sz="1200" dirty="0">
                <a:latin typeface="Open Sans" panose="020B0606030504020204" pitchFamily="34" charset="0"/>
                <a:ea typeface="Open Sans" panose="020B0606030504020204" pitchFamily="34" charset="0"/>
                <a:cs typeface="Open Sans" panose="020B0606030504020204" pitchFamily="34" charset="0"/>
              </a:rPr>
              <a:t>      2.2 Définir des </a:t>
            </a:r>
            <a:r>
              <a:rPr lang="en-GB" sz="1200" dirty="0" err="1">
                <a:latin typeface="Open Sans" panose="020B0606030504020204" pitchFamily="34" charset="0"/>
                <a:ea typeface="Open Sans" panose="020B0606030504020204" pitchFamily="34" charset="0"/>
                <a:cs typeface="Open Sans" panose="020B0606030504020204" pitchFamily="34" charset="0"/>
              </a:rPr>
              <a:t>séries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chronologiques</a:t>
            </a:r>
            <a:r>
              <a:rPr lang="en-GB" sz="1200" dirty="0">
                <a:latin typeface="Open Sans" panose="020B0606030504020204" pitchFamily="34" charset="0"/>
                <a:ea typeface="Open Sans" panose="020B0606030504020204" pitchFamily="34" charset="0"/>
                <a:cs typeface="Open Sans" panose="020B0606030504020204" pitchFamily="34" charset="0"/>
              </a:rPr>
              <a:t> d'efficacité dans la feuille "</a:t>
            </a:r>
            <a:r>
              <a:rPr lang="en-GB" sz="1200" dirty="0" err="1">
                <a:latin typeface="Open Sans" panose="020B0606030504020204" pitchFamily="34" charset="0"/>
                <a:ea typeface="Open Sans" panose="020B0606030504020204" pitchFamily="34" charset="0"/>
                <a:cs typeface="Open Sans" panose="020B0606030504020204" pitchFamily="34" charset="0"/>
              </a:rPr>
              <a:t>ts_unit</a:t>
            </a:r>
            <a:r>
              <a:rPr lang="en-GB" sz="1200" dirty="0">
                <a:latin typeface="Open Sans" panose="020B0606030504020204" pitchFamily="34" charset="0"/>
                <a:ea typeface="Open Sans" panose="020B0606030504020204" pitchFamily="34" charset="0"/>
                <a:cs typeface="Open Sans" panose="020B0606030504020204" pitchFamily="34" charset="0"/>
              </a:rPr>
              <a:t>".</a:t>
            </a:r>
          </a:p>
        </p:txBody>
      </p:sp>
      <p:sp>
        <p:nvSpPr>
          <p:cNvPr id="16" name="TextBox 15"/>
          <p:cNvSpPr txBox="1"/>
          <p:nvPr/>
        </p:nvSpPr>
        <p:spPr>
          <a:xfrm>
            <a:off x="433774" y="4134409"/>
            <a:ext cx="770185" cy="369332"/>
          </a:xfrm>
          <a:prstGeom prst="rect">
            <a:avLst/>
          </a:prstGeom>
          <a:noFill/>
        </p:spPr>
        <p:txBody>
          <a:bodyPr wrap="square" rtlCol="0">
            <a:spAutoFit/>
          </a:bodyPr>
          <a:lstStyle/>
          <a:p>
            <a:r>
              <a:rPr lang="en-GB" b="1">
                <a:solidFill>
                  <a:srgbClr val="FF0000"/>
                </a:solidFill>
              </a:rPr>
              <a:t>b2.1</a:t>
            </a:r>
          </a:p>
        </p:txBody>
      </p:sp>
      <p:sp>
        <p:nvSpPr>
          <p:cNvPr id="17" name="TextBox 16"/>
          <p:cNvSpPr txBox="1"/>
          <p:nvPr/>
        </p:nvSpPr>
        <p:spPr>
          <a:xfrm>
            <a:off x="2141819" y="4164796"/>
            <a:ext cx="770185" cy="369332"/>
          </a:xfrm>
          <a:prstGeom prst="rect">
            <a:avLst/>
          </a:prstGeom>
          <a:noFill/>
        </p:spPr>
        <p:txBody>
          <a:bodyPr wrap="square" rtlCol="0">
            <a:spAutoFit/>
          </a:bodyPr>
          <a:lstStyle/>
          <a:p>
            <a:r>
              <a:rPr lang="en-GB" b="1">
                <a:solidFill>
                  <a:srgbClr val="FF0000"/>
                </a:solidFill>
              </a:rPr>
              <a:t>b2.2</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589" y="1896640"/>
            <a:ext cx="8630822" cy="1843171"/>
          </a:xfrm>
          <a:prstGeom prst="rect">
            <a:avLst/>
          </a:prstGeom>
        </p:spPr>
      </p:pic>
      <p:sp>
        <p:nvSpPr>
          <p:cNvPr id="15" name="TextBox 14"/>
          <p:cNvSpPr txBox="1"/>
          <p:nvPr/>
        </p:nvSpPr>
        <p:spPr>
          <a:xfrm>
            <a:off x="7237718" y="1803993"/>
            <a:ext cx="770185" cy="430887"/>
          </a:xfrm>
          <a:prstGeom prst="rect">
            <a:avLst/>
          </a:prstGeom>
          <a:noFill/>
        </p:spPr>
        <p:txBody>
          <a:bodyPr wrap="square" rtlCol="0">
            <a:spAutoFit/>
          </a:bodyPr>
          <a:lstStyle/>
          <a:p>
            <a:r>
              <a:rPr lang="en-GB" sz="2200" b="1">
                <a:solidFill>
                  <a:srgbClr val="FF0000"/>
                </a:solidFill>
              </a:rPr>
              <a:t>b1</a:t>
            </a:r>
          </a:p>
        </p:txBody>
      </p:sp>
      <p:sp>
        <p:nvSpPr>
          <p:cNvPr id="19" name="Rectangle 18"/>
          <p:cNvSpPr/>
          <p:nvPr/>
        </p:nvSpPr>
        <p:spPr>
          <a:xfrm>
            <a:off x="7278662" y="1785947"/>
            <a:ext cx="391380" cy="19506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33774" y="4086622"/>
            <a:ext cx="576160" cy="2087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0">
            <a:extLst>
              <a:ext uri="{FF2B5EF4-FFF2-40B4-BE49-F238E27FC236}">
                <a16:creationId xmlns:a16="http://schemas.microsoft.com/office/drawing/2014/main" id="{D65E6D98-BE8C-6B4C-B23E-6167300445AE}"/>
              </a:ext>
            </a:extLst>
          </p:cNvPr>
          <p:cNvSpPr txBox="1">
            <a:spLocks/>
          </p:cNvSpPr>
          <p:nvPr/>
        </p:nvSpPr>
        <p:spPr>
          <a:xfrm>
            <a:off x="966955" y="115894"/>
            <a:ext cx="8045634" cy="107577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16.3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conversion</a:t>
            </a:r>
          </a:p>
          <a:p>
            <a:pPr algn="l"/>
            <a:r>
              <a:rPr lang="en-ZA" sz="4000" dirty="0">
                <a:latin typeface="Open Sans"/>
                <a:ea typeface="Open Sans" panose="020B0606030504020204" pitchFamily="34" charset="0"/>
                <a:cs typeface="Open Sans" panose="020B0606030504020204" pitchFamily="34" charset="0"/>
              </a:rPr>
              <a:t>de </a:t>
            </a:r>
            <a:r>
              <a:rPr lang="en-ZA" sz="4000" dirty="0" err="1">
                <a:latin typeface="Open Sans"/>
                <a:ea typeface="Open Sans" panose="020B0606030504020204" pitchFamily="34" charset="0"/>
                <a:cs typeface="Open Sans" panose="020B0606030504020204" pitchFamily="34" charset="0"/>
              </a:rPr>
              <a:t>l'électricité</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chaleur</a:t>
            </a:r>
            <a:endParaRPr lang="en-GB" sz="4000" dirty="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283214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303129" y="1235442"/>
            <a:ext cx="3906010" cy="707886"/>
          </a:xfrm>
          <a:prstGeom prst="rect">
            <a:avLst/>
          </a:prstGeom>
        </p:spPr>
        <p:txBody>
          <a:bodyPr wrap="square" lIns="91440" tIns="45720" rIns="91440" bIns="45720" anchor="t">
            <a:spAutoFit/>
          </a:bodyPr>
          <a:lstStyle/>
          <a:p>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16.3.4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unités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cogénération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grpSp>
        <p:nvGrpSpPr>
          <p:cNvPr id="25" name="Group 24"/>
          <p:cNvGrpSpPr/>
          <p:nvPr/>
        </p:nvGrpSpPr>
        <p:grpSpPr>
          <a:xfrm>
            <a:off x="412139" y="2342422"/>
            <a:ext cx="5462207" cy="1480185"/>
            <a:chOff x="5280295" y="1920240"/>
            <a:chExt cx="6144983" cy="1891665"/>
          </a:xfrm>
        </p:grpSpPr>
        <p:sp>
          <p:nvSpPr>
            <p:cNvPr id="2" name="Rectangle 1"/>
            <p:cNvSpPr/>
            <p:nvPr/>
          </p:nvSpPr>
          <p:spPr>
            <a:xfrm>
              <a:off x="7498080" y="2545080"/>
              <a:ext cx="1341120" cy="74256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75000"/>
                      <a:lumOff val="25000"/>
                    </a:schemeClr>
                  </a:solidFill>
                </a:rPr>
                <a:t>PCCÉ</a:t>
              </a:r>
            </a:p>
          </p:txBody>
        </p:sp>
        <p:cxnSp>
          <p:nvCxnSpPr>
            <p:cNvPr id="4" name="Straight Arrow Connector 3"/>
            <p:cNvCxnSpPr>
              <a:stCxn id="2" idx="3"/>
            </p:cNvCxnSpPr>
            <p:nvPr/>
          </p:nvCxnSpPr>
          <p:spPr>
            <a:xfrm flipV="1">
              <a:off x="8839200" y="2438400"/>
              <a:ext cx="990600" cy="47796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39200" y="2933700"/>
              <a:ext cx="990600" cy="4953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829800" y="1920240"/>
              <a:ext cx="1595478" cy="7658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lumMod val="75000"/>
                      <a:lumOff val="25000"/>
                    </a:schemeClr>
                  </a:solidFill>
                </a:rPr>
                <a:t>Électricité</a:t>
              </a:r>
              <a:endParaRPr lang="en-GB" sz="2000" dirty="0">
                <a:solidFill>
                  <a:schemeClr val="tx1">
                    <a:lumMod val="75000"/>
                    <a:lumOff val="25000"/>
                  </a:schemeClr>
                </a:solidFill>
              </a:endParaRPr>
            </a:p>
          </p:txBody>
        </p:sp>
        <p:sp>
          <p:nvSpPr>
            <p:cNvPr id="16" name="Rectangle 15"/>
            <p:cNvSpPr/>
            <p:nvPr/>
          </p:nvSpPr>
          <p:spPr>
            <a:xfrm>
              <a:off x="9829800" y="3046095"/>
              <a:ext cx="1595478" cy="7658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lumMod val="75000"/>
                      <a:lumOff val="25000"/>
                    </a:schemeClr>
                  </a:solidFill>
                </a:rPr>
                <a:t>Chaleur </a:t>
              </a:r>
            </a:p>
          </p:txBody>
        </p:sp>
        <p:sp>
          <p:nvSpPr>
            <p:cNvPr id="17" name="Rectangle 16"/>
            <p:cNvSpPr/>
            <p:nvPr/>
          </p:nvSpPr>
          <p:spPr>
            <a:xfrm>
              <a:off x="5280295" y="2556510"/>
              <a:ext cx="1638666" cy="76581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lumMod val="65000"/>
                      <a:lumOff val="35000"/>
                    </a:schemeClr>
                  </a:solidFill>
                </a:rPr>
                <a:t>Carburant </a:t>
              </a:r>
            </a:p>
          </p:txBody>
        </p:sp>
        <p:cxnSp>
          <p:nvCxnSpPr>
            <p:cNvPr id="19" name="Straight Arrow Connector 18"/>
            <p:cNvCxnSpPr>
              <a:cxnSpLocks/>
              <a:stCxn id="17" idx="3"/>
            </p:cNvCxnSpPr>
            <p:nvPr/>
          </p:nvCxnSpPr>
          <p:spPr>
            <a:xfrm flipV="1">
              <a:off x="6918961" y="2933699"/>
              <a:ext cx="563879" cy="5716"/>
            </a:xfrm>
            <a:prstGeom prst="straightConnector1">
              <a:avLst/>
            </a:prstGeom>
            <a:ln w="1905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t="3584"/>
          <a:stretch/>
        </p:blipFill>
        <p:spPr>
          <a:xfrm>
            <a:off x="1485053" y="4456178"/>
            <a:ext cx="8626437" cy="1788159"/>
          </a:xfrm>
          <a:prstGeom prst="rect">
            <a:avLst/>
          </a:prstGeom>
        </p:spPr>
      </p:pic>
      <p:sp>
        <p:nvSpPr>
          <p:cNvPr id="26" name="Rounded Rectangle 25"/>
          <p:cNvSpPr/>
          <p:nvPr/>
        </p:nvSpPr>
        <p:spPr>
          <a:xfrm>
            <a:off x="6153392" y="980001"/>
            <a:ext cx="5462208" cy="3388077"/>
          </a:xfrm>
          <a:prstGeom prst="roundRect">
            <a:avLst>
              <a:gd name="adj" fmla="val 3958"/>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6257277" y="1471341"/>
                <a:ext cx="5319998" cy="243143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Il </a:t>
                </a:r>
                <a:r>
                  <a:rPr lang="en-GB" sz="1600" dirty="0" err="1">
                    <a:latin typeface="Open Sans" panose="020B0606030504020204" pitchFamily="34" charset="0"/>
                    <a:ea typeface="Open Sans" panose="020B0606030504020204" pitchFamily="34" charset="0"/>
                    <a:cs typeface="Open Sans" panose="020B0606030504020204" pitchFamily="34" charset="0"/>
                  </a:rPr>
                  <a:t>existe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une</a:t>
                </a:r>
                <a:r>
                  <a:rPr lang="en-GB" sz="1600" dirty="0">
                    <a:latin typeface="Open Sans" panose="020B0606030504020204" pitchFamily="34" charset="0"/>
                    <a:ea typeface="Open Sans" panose="020B0606030504020204" pitchFamily="34" charset="0"/>
                    <a:cs typeface="Open Sans" panose="020B0606030504020204" pitchFamily="34" charset="0"/>
                  </a:rPr>
                  <a:t> relation entre la </a:t>
                </a:r>
                <a:r>
                  <a:rPr lang="en-GB" sz="1600" dirty="0" err="1">
                    <a:latin typeface="Open Sans" panose="020B0606030504020204" pitchFamily="34" charset="0"/>
                    <a:ea typeface="Open Sans" panose="020B0606030504020204" pitchFamily="34" charset="0"/>
                    <a:cs typeface="Open Sans" panose="020B0606030504020204" pitchFamily="34" charset="0"/>
                  </a:rPr>
                  <a:t>chaleur</a:t>
                </a:r>
                <a:r>
                  <a:rPr lang="en-GB" sz="1600" dirty="0">
                    <a:latin typeface="Open Sans" panose="020B0606030504020204" pitchFamily="34" charset="0"/>
                    <a:ea typeface="Open Sans" panose="020B0606030504020204" pitchFamily="34" charset="0"/>
                    <a:cs typeface="Open Sans" panose="020B0606030504020204" pitchFamily="34" charset="0"/>
                  </a:rPr>
                  <a:t> et </a:t>
                </a:r>
                <a:r>
                  <a:rPr lang="en-GB" sz="1600" dirty="0" err="1">
                    <a:latin typeface="Open Sans" panose="020B0606030504020204" pitchFamily="34" charset="0"/>
                    <a:ea typeface="Open Sans" panose="020B0606030504020204" pitchFamily="34" charset="0"/>
                    <a:cs typeface="Open Sans" panose="020B0606030504020204" pitchFamily="34" charset="0"/>
                  </a:rPr>
                  <a:t>l'électricité</a:t>
                </a:r>
                <a:r>
                  <a:rPr lang="en-GB" sz="1600" dirty="0">
                    <a:latin typeface="Open Sans" panose="020B0606030504020204" pitchFamily="34" charset="0"/>
                    <a:ea typeface="Open Sans" panose="020B0606030504020204" pitchFamily="34" charset="0"/>
                    <a:cs typeface="Open Sans" panose="020B0606030504020204" pitchFamily="34" charset="0"/>
                  </a:rPr>
                  <a:t> </a:t>
                </a:r>
              </a:p>
              <a:p>
                <a:r>
                  <a:rPr lang="en-GB" sz="1600" dirty="0" err="1">
                    <a:latin typeface="Open Sans" panose="020B0606030504020204" pitchFamily="34" charset="0"/>
                    <a:ea typeface="Open Sans" panose="020B0606030504020204" pitchFamily="34" charset="0"/>
                    <a:cs typeface="Open Sans" panose="020B0606030504020204" pitchFamily="34" charset="0"/>
                  </a:rPr>
                  <a:t>d'une</a:t>
                </a:r>
                <a:r>
                  <a:rPr lang="en-GB" sz="1600" dirty="0">
                    <a:latin typeface="Open Sans" panose="020B0606030504020204" pitchFamily="34" charset="0"/>
                    <a:ea typeface="Open Sans" panose="020B0606030504020204" pitchFamily="34" charset="0"/>
                    <a:cs typeface="Open Sans" panose="020B0606030504020204" pitchFamily="34" charset="0"/>
                  </a:rPr>
                  <a:t> centrale de </a:t>
                </a:r>
                <a:r>
                  <a:rPr lang="en-GB" sz="1600" dirty="0" err="1">
                    <a:latin typeface="Open Sans" panose="020B0606030504020204" pitchFamily="34" charset="0"/>
                    <a:ea typeface="Open Sans" panose="020B0606030504020204" pitchFamily="34" charset="0"/>
                    <a:cs typeface="Open Sans" panose="020B0606030504020204" pitchFamily="34" charset="0"/>
                  </a:rPr>
                  <a:t>cogénération</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l'une</a:t>
                </a:r>
                <a:r>
                  <a:rPr lang="en-GB" sz="1600" dirty="0">
                    <a:latin typeface="Open Sans" panose="020B0606030504020204" pitchFamily="34" charset="0"/>
                    <a:ea typeface="Open Sans" panose="020B0606030504020204" pitchFamily="34" charset="0"/>
                    <a:cs typeface="Open Sans" panose="020B0606030504020204" pitchFamily="34" charset="0"/>
                  </a:rPr>
                  <a:t> des sorties </a:t>
                </a:r>
                <a:r>
                  <a:rPr lang="en-GB" sz="1600" dirty="0" err="1">
                    <a:latin typeface="Open Sans" panose="020B0606030504020204" pitchFamily="34" charset="0"/>
                    <a:ea typeface="Open Sans" panose="020B0606030504020204" pitchFamily="34" charset="0"/>
                    <a:cs typeface="Open Sans" panose="020B0606030504020204" pitchFamily="34" charset="0"/>
                  </a:rPr>
                  <a:t>limitant</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l'autre</a:t>
                </a:r>
                <a:r>
                  <a:rPr lang="en-GB" sz="1600" dirty="0">
                    <a:latin typeface="Open Sans" panose="020B0606030504020204" pitchFamily="34" charset="0"/>
                    <a:ea typeface="Open Sans" panose="020B0606030504020204" pitchFamily="34" charset="0"/>
                    <a:cs typeface="Open Sans" panose="020B0606030504020204" pitchFamily="34" charset="0"/>
                  </a:rPr>
                  <a:t>. La relation </a:t>
                </a:r>
                <a:r>
                  <a:rPr lang="en-GB" sz="1600" dirty="0" err="1">
                    <a:latin typeface="Open Sans" panose="020B0606030504020204" pitchFamily="34" charset="0"/>
                    <a:ea typeface="Open Sans" panose="020B0606030504020204" pitchFamily="34" charset="0"/>
                    <a:cs typeface="Open Sans" panose="020B0606030504020204" pitchFamily="34" charset="0"/>
                  </a:rPr>
                  <a:t>peut</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être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définie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comme</a:t>
                </a:r>
                <a:r>
                  <a:rPr lang="en-GB" sz="1600" dirty="0">
                    <a:latin typeface="Open Sans" panose="020B0606030504020204" pitchFamily="34" charset="0"/>
                    <a:ea typeface="Open Sans" panose="020B0606030504020204" pitchFamily="34" charset="0"/>
                    <a:cs typeface="Open Sans" panose="020B0606030504020204" pitchFamily="34" charset="0"/>
                  </a:rPr>
                  <a:t> suit :</a:t>
                </a:r>
              </a:p>
              <a:p>
                <a:endParaRPr lang="en-GB" dirty="0"/>
              </a:p>
              <a:p>
                <a:pPr marL="285750" indent="-285750">
                  <a:buFont typeface="Arial" panose="020B0604020202020204" pitchFamily="34" charset="0"/>
                  <a:buChar char="•"/>
                </a:pPr>
                <a:r>
                  <a:rPr lang="en-GB" sz="1600" dirty="0" err="1">
                    <a:latin typeface="Open Sans" panose="020B0606030504020204" pitchFamily="34" charset="0"/>
                    <a:ea typeface="Open Sans" panose="020B0606030504020204" pitchFamily="34" charset="0"/>
                    <a:cs typeface="Open Sans" panose="020B0606030504020204" pitchFamily="34" charset="0"/>
                  </a:rPr>
                  <a:t>Contraintes</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d'inégalité</a:t>
                </a:r>
                <a:r>
                  <a:rPr lang="en-GB" sz="1600" dirty="0">
                    <a:latin typeface="Open Sans" panose="020B0606030504020204" pitchFamily="34" charset="0"/>
                    <a:ea typeface="Open Sans" panose="020B0606030504020204" pitchFamily="34" charset="0"/>
                    <a:cs typeface="Open Sans" panose="020B0606030504020204" pitchFamily="34" charset="0"/>
                  </a:rPr>
                  <a:t>:</a:t>
                </a:r>
              </a:p>
              <a:p>
                <a:pPr marL="284163" indent="-284163"/>
                <a:r>
                  <a:rPr lang="en-GB" dirty="0"/>
                  <a:t>	</a:t>
                </a:r>
                <a14:m>
                  <m:oMath xmlns:m="http://schemas.openxmlformats.org/officeDocument/2006/math">
                    <m:sSub>
                      <m:sSubPr>
                        <m:ctrlPr>
                          <a:rPr lang="en-GB" b="1" i="1" dirty="0" smtClean="0">
                            <a:latin typeface="Cambria Math" panose="02040503050406030204" pitchFamily="18" charset="0"/>
                          </a:rPr>
                        </m:ctrlPr>
                      </m:sSubPr>
                      <m:e>
                        <m:r>
                          <a:rPr lang="en-GB" b="1" i="1" dirty="0" smtClean="0">
                            <a:latin typeface="Cambria Math" panose="02040503050406030204" pitchFamily="18" charset="0"/>
                          </a:rPr>
                          <m:t>𝑶</m:t>
                        </m:r>
                      </m:e>
                      <m:sub>
                        <m:r>
                          <a:rPr lang="en-GB" b="1" i="1" dirty="0" smtClean="0">
                            <a:latin typeface="Cambria Math" panose="02040503050406030204" pitchFamily="18" charset="0"/>
                          </a:rPr>
                          <m:t>𝟐</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smtClean="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𝟏</m:t>
                        </m:r>
                      </m:sub>
                    </m:sSub>
                    <m:r>
                      <a:rPr lang="en-GB" b="1" i="1" dirty="0" smtClean="0">
                        <a:latin typeface="Cambria Math" panose="02040503050406030204" pitchFamily="18" charset="0"/>
                      </a:rPr>
                      <m:t>∗</m:t>
                    </m:r>
                    <m:sSub>
                      <m:sSubPr>
                        <m:ctrlPr>
                          <a:rPr lang="en-GB" b="1" i="1" dirty="0" smtClean="0">
                            <a:latin typeface="Cambria Math" panose="02040503050406030204" pitchFamily="18" charset="0"/>
                          </a:rPr>
                        </m:ctrlPr>
                      </m:sSubPr>
                      <m:e>
                        <m:r>
                          <a:rPr lang="en-GB" b="1" i="1" dirty="0" smtClean="0">
                            <a:latin typeface="Cambria Math" panose="02040503050406030204" pitchFamily="18" charset="0"/>
                          </a:rPr>
                          <m:t>𝑶</m:t>
                        </m:r>
                      </m:e>
                      <m:sub>
                        <m:r>
                          <a:rPr lang="en-GB" b="1" i="1" dirty="0" smtClean="0">
                            <a:latin typeface="Cambria Math" panose="02040503050406030204" pitchFamily="18" charset="0"/>
                          </a:rPr>
                          <m:t>𝟏</m:t>
                        </m:r>
                      </m:sub>
                    </m:sSub>
                    <m:r>
                      <a:rPr lang="en-GB" b="1" i="1" dirty="0" smtClean="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smtClean="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𝟏</m:t>
                        </m:r>
                      </m:sub>
                    </m:sSub>
                    <m:r>
                      <a:rPr lang="en-GB" b="1" i="1" dirty="0" smtClean="0">
                        <a:latin typeface="Cambria Math" panose="02040503050406030204" pitchFamily="18" charset="0"/>
                      </a:rPr>
                      <m:t> </m:t>
                    </m:r>
                  </m:oMath>
                </a14:m>
                <a:r>
                  <a:rPr lang="en-GB" dirty="0"/>
                  <a:t> et  </a:t>
                </a:r>
                <a14:m>
                  <m:oMath xmlns:m="http://schemas.openxmlformats.org/officeDocument/2006/math">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𝟐</m:t>
                        </m:r>
                      </m:sub>
                    </m:sSub>
                    <m:sSub>
                      <m:sSubPr>
                        <m:ctrlPr>
                          <a:rPr lang="en-GB" b="1" i="1" dirty="0">
                            <a:solidFill>
                              <a:srgbClr val="C00000"/>
                            </a:solidFill>
                            <a:latin typeface="Cambria Math" panose="02040503050406030204" pitchFamily="18" charset="0"/>
                          </a:rPr>
                        </m:ctrlPr>
                      </m:sSubPr>
                      <m:e>
                        <m:r>
                          <a:rPr lang="en-GB" b="1" i="1" dirty="0">
                            <a:latin typeface="Cambria Math" panose="02040503050406030204" pitchFamily="18" charset="0"/>
                            <a:ea typeface="Cambria Math" panose="02040503050406030204" pitchFamily="18" charset="0"/>
                          </a:rPr>
                          <m:t>≤</m:t>
                        </m:r>
                        <m:r>
                          <a:rPr lang="en-GB" b="1" i="1" dirty="0">
                            <a:solidFill>
                              <a:srgbClr val="C00000"/>
                            </a:solidFill>
                            <a:latin typeface="Cambria Math" panose="02040503050406030204" pitchFamily="18" charset="0"/>
                          </a:rPr>
                          <m:t>𝒂</m:t>
                        </m:r>
                      </m:e>
                      <m:sub>
                        <m:r>
                          <a:rPr lang="en-GB" b="1" i="1" dirty="0">
                            <a:solidFill>
                              <a:srgbClr val="C00000"/>
                            </a:solidFill>
                            <a:latin typeface="Cambria Math" panose="02040503050406030204" pitchFamily="18" charset="0"/>
                          </a:rPr>
                          <m:t>𝟐</m:t>
                        </m:r>
                      </m:sub>
                    </m:sSub>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𝟏</m:t>
                        </m:r>
                      </m:sub>
                    </m:sSub>
                    <m:r>
                      <a:rPr lang="en-GB" b="1" i="1" dirty="0">
                        <a:latin typeface="Cambria Math" panose="02040503050406030204" pitchFamily="18" charset="0"/>
                      </a:rPr>
                      <m:t>+</m:t>
                    </m:r>
                    <m:sSub>
                      <m:sSubPr>
                        <m:ctrlPr>
                          <a:rPr lang="en-GB" b="1" i="1" dirty="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𝒃</m:t>
                        </m:r>
                      </m:e>
                      <m:sub>
                        <m:r>
                          <a:rPr lang="en-GB" b="1" i="1" dirty="0">
                            <a:solidFill>
                              <a:srgbClr val="C00000"/>
                            </a:solidFill>
                            <a:latin typeface="Cambria Math" panose="02040503050406030204" pitchFamily="18" charset="0"/>
                          </a:rPr>
                          <m:t>𝟐</m:t>
                        </m:r>
                      </m:sub>
                    </m:sSub>
                  </m:oMath>
                </a14:m>
                <a:endParaRPr lang="en-GB" dirty="0"/>
              </a:p>
              <a:p>
                <a:endParaRPr lang="en-GB" dirty="0"/>
              </a:p>
              <a:p>
                <a:pPr marL="285750" indent="-285750">
                  <a:buFont typeface="Arial" panose="020B0604020202020204" pitchFamily="34" charset="0"/>
                  <a:buChar char="•"/>
                </a:pPr>
                <a:r>
                  <a:rPr lang="en-GB" sz="1600" dirty="0" err="1">
                    <a:latin typeface="Open Sans" panose="020B0606030504020204" pitchFamily="34" charset="0"/>
                    <a:ea typeface="Open Sans" panose="020B0606030504020204" pitchFamily="34" charset="0"/>
                    <a:cs typeface="Open Sans" panose="020B0606030504020204" pitchFamily="34" charset="0"/>
                  </a:rPr>
                  <a:t>Contrainte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d'égalité</a:t>
                </a:r>
                <a:r>
                  <a:rPr lang="en-GB" sz="16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GB" b="1" i="1" dirty="0" smtClean="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𝟐</m:t>
                        </m:r>
                      </m:sub>
                    </m:sSub>
                    <m:r>
                      <a:rPr lang="en-GB" b="1" i="1" dirty="0" smtClean="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𝟑</m:t>
                        </m:r>
                      </m:sub>
                    </m:sSub>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𝟏</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𝟑</m:t>
                        </m:r>
                      </m:sub>
                    </m:sSub>
                  </m:oMath>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257277" y="1471341"/>
                <a:ext cx="5319998" cy="2431435"/>
              </a:xfrm>
              <a:prstGeom prst="rect">
                <a:avLst/>
              </a:prstGeom>
              <a:blipFill>
                <a:blip r:embed="rId5"/>
                <a:stretch>
                  <a:fillRect l="-573" t="-752" b="-2005"/>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916703" y="47521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a:solidFill>
                                <a:srgbClr val="FF0000"/>
                              </a:solidFill>
                              <a:latin typeface="Cambria Math" panose="02040503050406030204" pitchFamily="18" charset="0"/>
                            </a:rPr>
                            <m:t>𝟏</m:t>
                          </m:r>
                        </m:sub>
                      </m:sSub>
                    </m:oMath>
                  </m:oMathPara>
                </a14:m>
                <a:endParaRPr lang="en-GB" dirty="0"/>
              </a:p>
            </p:txBody>
          </p:sp>
        </mc:Choice>
        <mc:Fallback xmlns="" xmlns:a16="http://schemas.microsoft.com/office/drawing/2014/main" xmlns:p14="http://schemas.microsoft.com/office/powerpoint/2010/main">
          <p:sp>
            <p:nvSpPr>
              <p:cNvPr id="28" name="Rectangle 27"/>
              <p:cNvSpPr>
                <a:spLocks noRot="1" noChangeAspect="1" noMove="1" noResize="1" noEditPoints="1" noAdjustHandles="1" noChangeArrowheads="1" noChangeShapeType="1" noTextEdit="1"/>
              </p:cNvSpPr>
              <p:nvPr/>
            </p:nvSpPr>
            <p:spPr>
              <a:xfrm>
                <a:off x="7916703" y="4752153"/>
                <a:ext cx="490775"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620760" y="4731092"/>
                <a:ext cx="5106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smtClean="0">
                              <a:solidFill>
                                <a:srgbClr val="FF0000"/>
                              </a:solidFill>
                              <a:latin typeface="Cambria Math" panose="02040503050406030204" pitchFamily="18" charset="0"/>
                            </a:rPr>
                            <m:t>𝟐</m:t>
                          </m:r>
                        </m:sub>
                      </m:sSub>
                    </m:oMath>
                  </m:oMathPara>
                </a14:m>
                <a:endParaRPr lang="en-GB" dirty="0">
                  <a:solidFill>
                    <a:srgbClr val="FF0000"/>
                  </a:solidFill>
                </a:endParaRPr>
              </a:p>
            </p:txBody>
          </p:sp>
        </mc:Choice>
        <mc:Fallback xmlns="" xmlns:a16="http://schemas.microsoft.com/office/drawing/2014/main" xmlns:p14="http://schemas.microsoft.com/office/powerpoint/2010/main">
          <p:sp>
            <p:nvSpPr>
              <p:cNvPr id="29" name="Rectangle 28"/>
              <p:cNvSpPr>
                <a:spLocks noRot="1" noChangeAspect="1" noMove="1" noResize="1" noEditPoints="1" noAdjustHandles="1" noChangeArrowheads="1" noChangeShapeType="1" noTextEdit="1"/>
              </p:cNvSpPr>
              <p:nvPr/>
            </p:nvSpPr>
            <p:spPr>
              <a:xfrm>
                <a:off x="8620760" y="4731092"/>
                <a:ext cx="510663"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233497" y="47521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smtClean="0">
                              <a:solidFill>
                                <a:srgbClr val="FF0000"/>
                              </a:solidFill>
                              <a:latin typeface="Cambria Math" panose="02040503050406030204" pitchFamily="18" charset="0"/>
                            </a:rPr>
                            <m:t>𝟑</m:t>
                          </m:r>
                        </m:sub>
                      </m:sSub>
                    </m:oMath>
                  </m:oMathPara>
                </a14:m>
                <a:endParaRPr lang="en-GB" dirty="0"/>
              </a:p>
            </p:txBody>
          </p:sp>
        </mc:Choice>
        <mc:Fallback xmlns="" xmlns:a16="http://schemas.microsoft.com/office/drawing/2014/main" xmlns:p14="http://schemas.microsoft.com/office/powerpoint/2010/main">
          <p:sp>
            <p:nvSpPr>
              <p:cNvPr id="30" name="Rectangle 29"/>
              <p:cNvSpPr>
                <a:spLocks noRot="1" noChangeAspect="1" noMove="1" noResize="1" noEditPoints="1" noAdjustHandles="1" noChangeArrowheads="1" noChangeShapeType="1" noTextEdit="1"/>
              </p:cNvSpPr>
              <p:nvPr/>
            </p:nvSpPr>
            <p:spPr>
              <a:xfrm>
                <a:off x="7233497" y="4752153"/>
                <a:ext cx="49077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261612" y="468728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a:solidFill>
                                <a:srgbClr val="FF0000"/>
                              </a:solidFill>
                              <a:latin typeface="Cambria Math" panose="02040503050406030204" pitchFamily="18" charset="0"/>
                            </a:rPr>
                            <m:t>𝟏</m:t>
                          </m:r>
                        </m:sub>
                      </m:sSub>
                    </m:oMath>
                  </m:oMathPara>
                </a14:m>
                <a:endParaRPr lang="en-GB" dirty="0"/>
              </a:p>
            </p:txBody>
          </p:sp>
        </mc:Choice>
        <mc:Fallback xmlns="" xmlns:a16="http://schemas.microsoft.com/office/drawing/2014/main" xmlns:p14="http://schemas.microsoft.com/office/powerpoint/2010/main">
          <p:sp>
            <p:nvSpPr>
              <p:cNvPr id="31" name="Rectangle 30"/>
              <p:cNvSpPr>
                <a:spLocks noRot="1" noChangeAspect="1" noMove="1" noResize="1" noEditPoints="1" noAdjustHandles="1" noChangeArrowheads="1" noChangeShapeType="1" noTextEdit="1"/>
              </p:cNvSpPr>
              <p:nvPr/>
            </p:nvSpPr>
            <p:spPr>
              <a:xfrm>
                <a:off x="8261612" y="4687283"/>
                <a:ext cx="490775"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977753" y="4664053"/>
                <a:ext cx="5106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smtClean="0">
                              <a:solidFill>
                                <a:srgbClr val="FF0000"/>
                              </a:solidFill>
                              <a:latin typeface="Cambria Math" panose="02040503050406030204" pitchFamily="18" charset="0"/>
                            </a:rPr>
                            <m:t>𝟐</m:t>
                          </m:r>
                        </m:sub>
                      </m:sSub>
                    </m:oMath>
                  </m:oMathPara>
                </a14:m>
                <a:endParaRPr lang="en-GB"/>
              </a:p>
            </p:txBody>
          </p:sp>
        </mc:Choice>
        <mc:Fallback xmlns="" xmlns:a16="http://schemas.microsoft.com/office/drawing/2014/main" xmlns:p14="http://schemas.microsoft.com/office/powerpoint/2010/main">
          <p:sp>
            <p:nvSpPr>
              <p:cNvPr id="32" name="Rectangle 31"/>
              <p:cNvSpPr>
                <a:spLocks noRot="1" noChangeAspect="1" noMove="1" noResize="1" noEditPoints="1" noAdjustHandles="1" noChangeArrowheads="1" noChangeShapeType="1" noTextEdit="1"/>
              </p:cNvSpPr>
              <p:nvPr/>
            </p:nvSpPr>
            <p:spPr>
              <a:xfrm>
                <a:off x="8977753" y="4664053"/>
                <a:ext cx="510663"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598382" y="46640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smtClean="0">
                              <a:solidFill>
                                <a:srgbClr val="FF0000"/>
                              </a:solidFill>
                              <a:latin typeface="Cambria Math" panose="02040503050406030204" pitchFamily="18" charset="0"/>
                            </a:rPr>
                            <m:t>𝟑</m:t>
                          </m:r>
                        </m:sub>
                      </m:sSub>
                    </m:oMath>
                  </m:oMathPara>
                </a14:m>
                <a:endParaRPr lang="en-GB" dirty="0"/>
              </a:p>
            </p:txBody>
          </p:sp>
        </mc:Choice>
        <mc:Fallback xmlns="" xmlns:a16="http://schemas.microsoft.com/office/drawing/2014/main" xmlns:p14="http://schemas.microsoft.com/office/powerpoint/2010/main">
          <p:sp>
            <p:nvSpPr>
              <p:cNvPr id="33" name="Rectangle 32"/>
              <p:cNvSpPr>
                <a:spLocks noRot="1" noChangeAspect="1" noMove="1" noResize="1" noEditPoints="1" noAdjustHandles="1" noChangeArrowheads="1" noChangeShapeType="1" noTextEdit="1"/>
              </p:cNvSpPr>
              <p:nvPr/>
            </p:nvSpPr>
            <p:spPr>
              <a:xfrm>
                <a:off x="7598382" y="4664053"/>
                <a:ext cx="490775" cy="369332"/>
              </a:xfrm>
              <a:prstGeom prst="rect">
                <a:avLst/>
              </a:prstGeom>
              <a:blipFill>
                <a:blip r:embed="rId13"/>
                <a:stretch>
                  <a:fillRect/>
                </a:stretch>
              </a:blipFill>
            </p:spPr>
            <p:txBody>
              <a:bodyPr/>
              <a:lstStyle/>
              <a:p>
                <a:r>
                  <a:rPr lang="en-GB">
                    <a:noFill/>
                  </a:rPr>
                  <a:t> </a:t>
                </a:r>
              </a:p>
            </p:txBody>
          </p:sp>
        </mc:Fallback>
      </mc:AlternateContent>
      <p:sp>
        <p:nvSpPr>
          <p:cNvPr id="23" name="Title 10">
            <a:extLst>
              <a:ext uri="{FF2B5EF4-FFF2-40B4-BE49-F238E27FC236}">
                <a16:creationId xmlns:a16="http://schemas.microsoft.com/office/drawing/2014/main" id="{D65E6D98-BE8C-6B4C-B23E-6167300445AE}"/>
              </a:ext>
            </a:extLst>
          </p:cNvPr>
          <p:cNvSpPr txBox="1">
            <a:spLocks/>
          </p:cNvSpPr>
          <p:nvPr/>
        </p:nvSpPr>
        <p:spPr>
          <a:xfrm>
            <a:off x="227776" y="82726"/>
            <a:ext cx="8626437" cy="11089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16.3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conversion</a:t>
            </a:r>
          </a:p>
          <a:p>
            <a:pPr algn="l"/>
            <a:r>
              <a:rPr lang="en-ZA" sz="4000" dirty="0">
                <a:latin typeface="Open Sans"/>
                <a:ea typeface="Open Sans" panose="020B0606030504020204" pitchFamily="34" charset="0"/>
                <a:cs typeface="Open Sans" panose="020B0606030504020204" pitchFamily="34" charset="0"/>
              </a:rPr>
              <a:t>de </a:t>
            </a:r>
            <a:r>
              <a:rPr lang="en-ZA" sz="4000" dirty="0" err="1">
                <a:latin typeface="Open Sans"/>
                <a:ea typeface="Open Sans" panose="020B0606030504020204" pitchFamily="34" charset="0"/>
                <a:cs typeface="Open Sans" panose="020B0606030504020204" pitchFamily="34" charset="0"/>
              </a:rPr>
              <a:t>l'électricité</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chaleur</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34" name="TextBox 33">
            <a:extLst>
              <a:ext uri="{FF2B5EF4-FFF2-40B4-BE49-F238E27FC236}">
                <a16:creationId xmlns:a16="http://schemas.microsoft.com/office/drawing/2014/main" id="{EBBA698C-A4B5-4A45-A331-924AE64DAAE7}"/>
              </a:ext>
            </a:extLst>
          </p:cNvPr>
          <p:cNvSpPr txBox="1"/>
          <p:nvPr/>
        </p:nvSpPr>
        <p:spPr>
          <a:xfrm>
            <a:off x="290748" y="3661120"/>
            <a:ext cx="16858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2020a</a:t>
            </a:r>
          </a:p>
        </p:txBody>
      </p:sp>
    </p:spTree>
    <p:extLst>
      <p:ext uri="{BB962C8B-B14F-4D97-AF65-F5344CB8AC3E}">
        <p14:creationId xmlns:p14="http://schemas.microsoft.com/office/powerpoint/2010/main" val="295223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endParaRPr lang="en-ZA" b="1">
              <a:latin typeface="Open Sans"/>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63FE2775-FB72-4D44-B480-06EBB7F679B3}"/>
              </a:ext>
            </a:extLst>
          </p:cNvPr>
          <p:cNvSpPr/>
          <p:nvPr/>
        </p:nvSpPr>
        <p:spPr>
          <a:xfrm>
            <a:off x="695386" y="1099019"/>
            <a:ext cx="5656135" cy="707886"/>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16.3.5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puissance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solaire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concentrée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46" name="Rounded Rectangle 45"/>
          <p:cNvSpPr/>
          <p:nvPr/>
        </p:nvSpPr>
        <p:spPr>
          <a:xfrm>
            <a:off x="1326568" y="1911351"/>
            <a:ext cx="3839792" cy="4412584"/>
          </a:xfrm>
          <a:prstGeom prst="roundRect">
            <a:avLst>
              <a:gd name="adj" fmla="val 492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051589" y="1886882"/>
            <a:ext cx="1200665" cy="769441"/>
          </a:xfrm>
          <a:prstGeom prst="rect">
            <a:avLst/>
          </a:prstGeom>
          <a:noFill/>
        </p:spPr>
        <p:txBody>
          <a:bodyPr wrap="square" rtlCol="0">
            <a:spAutoFit/>
          </a:bodyPr>
          <a:lstStyle/>
          <a:p>
            <a:pPr algn="ctr"/>
            <a:r>
              <a:rPr lang="en-GB" sz="2200" dirty="0" err="1"/>
              <a:t>Réseau</a:t>
            </a:r>
            <a:r>
              <a:rPr lang="en-GB" sz="2200" dirty="0"/>
              <a:t> PSC </a:t>
            </a:r>
          </a:p>
        </p:txBody>
      </p:sp>
      <p:grpSp>
        <p:nvGrpSpPr>
          <p:cNvPr id="45" name="Group 44"/>
          <p:cNvGrpSpPr/>
          <p:nvPr/>
        </p:nvGrpSpPr>
        <p:grpSpPr>
          <a:xfrm>
            <a:off x="1572141" y="2049864"/>
            <a:ext cx="9102000" cy="4025470"/>
            <a:chOff x="490101" y="2192451"/>
            <a:chExt cx="9102000" cy="402547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2480"/>
            <a:stretch/>
          </p:blipFill>
          <p:spPr>
            <a:xfrm>
              <a:off x="7641747" y="4497977"/>
              <a:ext cx="1402699" cy="1446776"/>
            </a:xfrm>
            <a:prstGeom prst="rect">
              <a:avLst/>
            </a:prstGeom>
          </p:spPr>
        </p:pic>
        <p:sp>
          <p:nvSpPr>
            <p:cNvPr id="11" name="TextBox 10"/>
            <p:cNvSpPr txBox="1"/>
            <p:nvPr/>
          </p:nvSpPr>
          <p:spPr>
            <a:xfrm>
              <a:off x="7080329" y="3985067"/>
              <a:ext cx="2511772" cy="461665"/>
            </a:xfrm>
            <a:prstGeom prst="rect">
              <a:avLst/>
            </a:prstGeom>
            <a:noFill/>
          </p:spPr>
          <p:txBody>
            <a:bodyPr wrap="square" rtlCol="0">
              <a:spAutoFit/>
            </a:bodyPr>
            <a:lstStyle/>
            <a:p>
              <a:pPr algn="ctr"/>
              <a:r>
                <a:rPr lang="en-GB" sz="2400" dirty="0" err="1"/>
                <a:t>Réseau</a:t>
              </a:r>
              <a:r>
                <a:rPr lang="en-GB" sz="2400" dirty="0"/>
                <a:t> </a:t>
              </a:r>
              <a:r>
                <a:rPr lang="en-GB" sz="2400" dirty="0" err="1"/>
                <a:t>électrique</a:t>
              </a:r>
              <a:r>
                <a:rPr lang="en-GB" sz="2400" dirty="0"/>
                <a:t> </a:t>
              </a:r>
            </a:p>
          </p:txBody>
        </p:sp>
        <p:sp>
          <p:nvSpPr>
            <p:cNvPr id="3" name="Rounded Rectangle 2"/>
            <p:cNvSpPr/>
            <p:nvPr/>
          </p:nvSpPr>
          <p:spPr>
            <a:xfrm>
              <a:off x="4396534" y="4069998"/>
              <a:ext cx="1932185" cy="1205611"/>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lumMod val="75000"/>
                      <a:lumOff val="25000"/>
                    </a:schemeClr>
                  </a:solidFill>
                </a:rPr>
                <a:t>Générateur</a:t>
              </a:r>
              <a:r>
                <a:rPr lang="en-GB" dirty="0">
                  <a:solidFill>
                    <a:schemeClr val="tx1">
                      <a:lumMod val="75000"/>
                      <a:lumOff val="25000"/>
                    </a:schemeClr>
                  </a:solidFill>
                </a:rPr>
                <a:t> PSC </a:t>
              </a:r>
            </a:p>
            <a:p>
              <a:pPr algn="ctr"/>
              <a:r>
                <a:rPr lang="en-GB" dirty="0">
                  <a:solidFill>
                    <a:schemeClr val="tx1">
                      <a:lumMod val="75000"/>
                      <a:lumOff val="25000"/>
                    </a:schemeClr>
                  </a:solidFill>
                </a:rPr>
                <a:t>(de la </a:t>
              </a:r>
              <a:r>
                <a:rPr lang="en-GB" dirty="0" err="1">
                  <a:solidFill>
                    <a:schemeClr val="tx1">
                      <a:lumMod val="75000"/>
                      <a:lumOff val="25000"/>
                    </a:schemeClr>
                  </a:solidFill>
                </a:rPr>
                <a:t>chaleur</a:t>
              </a:r>
              <a:endParaRPr lang="en-GB" dirty="0">
                <a:solidFill>
                  <a:schemeClr val="tx1">
                    <a:lumMod val="75000"/>
                    <a:lumOff val="25000"/>
                  </a:schemeClr>
                </a:solidFill>
              </a:endParaRPr>
            </a:p>
            <a:p>
              <a:pPr algn="ctr"/>
              <a:r>
                <a:rPr lang="en-GB" dirty="0">
                  <a:solidFill>
                    <a:schemeClr val="tx1">
                      <a:lumMod val="75000"/>
                      <a:lumOff val="25000"/>
                    </a:schemeClr>
                  </a:solidFill>
                </a:rPr>
                <a:t>à </a:t>
              </a:r>
              <a:r>
                <a:rPr lang="en-GB" dirty="0" err="1">
                  <a:solidFill>
                    <a:schemeClr val="tx1">
                      <a:lumMod val="75000"/>
                      <a:lumOff val="25000"/>
                    </a:schemeClr>
                  </a:solidFill>
                </a:rPr>
                <a:t>l'électricité</a:t>
              </a:r>
              <a:r>
                <a:rPr lang="en-GB" dirty="0">
                  <a:solidFill>
                    <a:schemeClr val="tx1">
                      <a:lumMod val="75000"/>
                      <a:lumOff val="25000"/>
                    </a:schemeClr>
                  </a:solidFill>
                </a:rPr>
                <a:t>)</a:t>
              </a:r>
            </a:p>
          </p:txBody>
        </p:sp>
        <p:sp>
          <p:nvSpPr>
            <p:cNvPr id="12" name="Rounded Rectangle 11"/>
            <p:cNvSpPr/>
            <p:nvPr/>
          </p:nvSpPr>
          <p:spPr>
            <a:xfrm>
              <a:off x="490101" y="3963424"/>
              <a:ext cx="3063239" cy="720606"/>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lumMod val="75000"/>
                      <a:lumOff val="25000"/>
                    </a:schemeClr>
                  </a:solidFill>
                </a:rPr>
                <a:t>Collecteur</a:t>
              </a:r>
              <a:r>
                <a:rPr lang="en-GB" dirty="0">
                  <a:solidFill>
                    <a:schemeClr val="tx1">
                      <a:lumMod val="75000"/>
                      <a:lumOff val="25000"/>
                    </a:schemeClr>
                  </a:solidFill>
                </a:rPr>
                <a:t> PSC</a:t>
              </a:r>
            </a:p>
          </p:txBody>
        </p:sp>
        <p:sp>
          <p:nvSpPr>
            <p:cNvPr id="13" name="Rounded Rectangle 12"/>
            <p:cNvSpPr/>
            <p:nvPr/>
          </p:nvSpPr>
          <p:spPr>
            <a:xfrm>
              <a:off x="520581" y="5278497"/>
              <a:ext cx="3063239" cy="720606"/>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rPr>
                <a:t>Stockage PSC</a:t>
              </a:r>
            </a:p>
          </p:txBody>
        </p:sp>
        <p:cxnSp>
          <p:nvCxnSpPr>
            <p:cNvPr id="14" name="Straight Arrow Connector 13"/>
            <p:cNvCxnSpPr/>
            <p:nvPr/>
          </p:nvCxnSpPr>
          <p:spPr>
            <a:xfrm>
              <a:off x="6328719" y="4843373"/>
              <a:ext cx="1313028"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036961" y="4690863"/>
              <a:ext cx="8746" cy="58763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68580" y="4536063"/>
              <a:ext cx="812714"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52200" y="6217920"/>
              <a:ext cx="3310426"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359703" y="5260497"/>
              <a:ext cx="2923" cy="95742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3" idx="2"/>
            </p:cNvCxnSpPr>
            <p:nvPr/>
          </p:nvCxnSpPr>
          <p:spPr>
            <a:xfrm flipV="1">
              <a:off x="2052199" y="5999103"/>
              <a:ext cx="2" cy="21881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17" y="2192451"/>
              <a:ext cx="1200665" cy="1200665"/>
            </a:xfrm>
            <a:prstGeom prst="rect">
              <a:avLst/>
            </a:prstGeom>
          </p:spPr>
        </p:pic>
      </p:grpSp>
      <p:sp>
        <p:nvSpPr>
          <p:cNvPr id="52" name="TextBox 51"/>
          <p:cNvSpPr txBox="1"/>
          <p:nvPr/>
        </p:nvSpPr>
        <p:spPr>
          <a:xfrm>
            <a:off x="3099622" y="2566665"/>
            <a:ext cx="1855659" cy="738664"/>
          </a:xfrm>
          <a:prstGeom prst="rect">
            <a:avLst/>
          </a:prstGeom>
          <a:noFill/>
        </p:spPr>
        <p:txBody>
          <a:bodyPr wrap="square" rtlCol="0">
            <a:spAutoFit/>
          </a:bodyPr>
          <a:lstStyle/>
          <a:p>
            <a:r>
              <a:rPr lang="en-GB" sz="1400" dirty="0">
                <a:solidFill>
                  <a:srgbClr val="C00000"/>
                </a:solidFill>
              </a:rPr>
              <a:t>Série </a:t>
            </a:r>
            <a:r>
              <a:rPr lang="en-GB" sz="1400" dirty="0" err="1">
                <a:solidFill>
                  <a:srgbClr val="C00000"/>
                </a:solidFill>
              </a:rPr>
              <a:t>chronologique</a:t>
            </a:r>
            <a:r>
              <a:rPr lang="en-GB" sz="1400" dirty="0">
                <a:solidFill>
                  <a:srgbClr val="C00000"/>
                </a:solidFill>
              </a:rPr>
              <a:t> de la </a:t>
            </a:r>
            <a:r>
              <a:rPr lang="en-GB" sz="1400" dirty="0" err="1">
                <a:solidFill>
                  <a:srgbClr val="C00000"/>
                </a:solidFill>
              </a:rPr>
              <a:t>disponibilité</a:t>
            </a:r>
            <a:r>
              <a:rPr lang="en-GB" sz="1400" dirty="0">
                <a:solidFill>
                  <a:srgbClr val="C00000"/>
                </a:solidFill>
              </a:rPr>
              <a:t> </a:t>
            </a:r>
            <a:r>
              <a:rPr lang="en-GB" sz="1400" dirty="0" err="1">
                <a:solidFill>
                  <a:srgbClr val="C00000"/>
                </a:solidFill>
              </a:rPr>
              <a:t>solaire</a:t>
            </a:r>
            <a:r>
              <a:rPr lang="en-GB" sz="1400" dirty="0">
                <a:solidFill>
                  <a:srgbClr val="C00000"/>
                </a:solidFill>
              </a:rPr>
              <a:t> dans la </a:t>
            </a:r>
            <a:r>
              <a:rPr lang="en-GB" sz="1400" dirty="0" err="1">
                <a:solidFill>
                  <a:srgbClr val="C00000"/>
                </a:solidFill>
              </a:rPr>
              <a:t>feuille</a:t>
            </a:r>
            <a:r>
              <a:rPr lang="en-GB" sz="1400" dirty="0">
                <a:solidFill>
                  <a:srgbClr val="C00000"/>
                </a:solidFill>
              </a:rPr>
              <a:t> "</a:t>
            </a:r>
            <a:r>
              <a:rPr lang="en-GB" sz="1400" dirty="0" err="1">
                <a:solidFill>
                  <a:srgbClr val="C00000"/>
                </a:solidFill>
              </a:rPr>
              <a:t>ts_cf</a:t>
            </a:r>
            <a:r>
              <a:rPr lang="en-GB" sz="1400" dirty="0">
                <a:solidFill>
                  <a:srgbClr val="C00000"/>
                </a:solidFill>
              </a:rPr>
              <a:t>".</a:t>
            </a:r>
          </a:p>
        </p:txBody>
      </p:sp>
      <p:sp>
        <p:nvSpPr>
          <p:cNvPr id="53" name="TextBox 52"/>
          <p:cNvSpPr txBox="1"/>
          <p:nvPr/>
        </p:nvSpPr>
        <p:spPr>
          <a:xfrm>
            <a:off x="1516147" y="3304450"/>
            <a:ext cx="2771373" cy="523220"/>
          </a:xfrm>
          <a:prstGeom prst="rect">
            <a:avLst/>
          </a:prstGeom>
          <a:noFill/>
        </p:spPr>
        <p:txBody>
          <a:bodyPr wrap="square" rtlCol="0">
            <a:spAutoFit/>
          </a:bodyPr>
          <a:lstStyle/>
          <a:p>
            <a:r>
              <a:rPr lang="en-GB" sz="1400" dirty="0" err="1">
                <a:solidFill>
                  <a:srgbClr val="C00000"/>
                </a:solidFill>
              </a:rPr>
              <a:t>Identique</a:t>
            </a:r>
            <a:r>
              <a:rPr lang="en-GB" sz="1400" dirty="0">
                <a:solidFill>
                  <a:srgbClr val="C00000"/>
                </a:solidFill>
              </a:rPr>
              <a:t> au </a:t>
            </a:r>
            <a:r>
              <a:rPr lang="en-GB" sz="1400" dirty="0" err="1">
                <a:solidFill>
                  <a:srgbClr val="C00000"/>
                </a:solidFill>
              </a:rPr>
              <a:t>générateur</a:t>
            </a:r>
            <a:r>
              <a:rPr lang="en-GB" sz="1400" dirty="0">
                <a:solidFill>
                  <a:srgbClr val="C00000"/>
                </a:solidFill>
              </a:rPr>
              <a:t> </a:t>
            </a:r>
            <a:r>
              <a:rPr lang="en-GB" sz="1400" dirty="0" err="1">
                <a:solidFill>
                  <a:srgbClr val="C00000"/>
                </a:solidFill>
              </a:rPr>
              <a:t>solaire</a:t>
            </a:r>
            <a:r>
              <a:rPr lang="en-GB" sz="1400" dirty="0">
                <a:solidFill>
                  <a:srgbClr val="C00000"/>
                </a:solidFill>
              </a:rPr>
              <a:t> PV </a:t>
            </a:r>
            <a:r>
              <a:rPr lang="en-GB" sz="1400" dirty="0" err="1">
                <a:solidFill>
                  <a:srgbClr val="C00000"/>
                </a:solidFill>
              </a:rPr>
              <a:t>mais</a:t>
            </a:r>
            <a:r>
              <a:rPr lang="en-GB" sz="1400" dirty="0">
                <a:solidFill>
                  <a:srgbClr val="C00000"/>
                </a:solidFill>
              </a:rPr>
              <a:t> dans le </a:t>
            </a:r>
            <a:r>
              <a:rPr lang="en-GB" sz="1400" dirty="0" err="1">
                <a:solidFill>
                  <a:srgbClr val="C00000"/>
                </a:solidFill>
              </a:rPr>
              <a:t>réseau</a:t>
            </a:r>
            <a:r>
              <a:rPr lang="en-GB" sz="1400" dirty="0">
                <a:solidFill>
                  <a:srgbClr val="C00000"/>
                </a:solidFill>
              </a:rPr>
              <a:t> PSC</a:t>
            </a:r>
          </a:p>
        </p:txBody>
      </p:sp>
      <p:sp>
        <p:nvSpPr>
          <p:cNvPr id="54" name="TextBox 53"/>
          <p:cNvSpPr txBox="1"/>
          <p:nvPr/>
        </p:nvSpPr>
        <p:spPr>
          <a:xfrm>
            <a:off x="1464043" y="4517963"/>
            <a:ext cx="1769938" cy="646331"/>
          </a:xfrm>
          <a:prstGeom prst="rect">
            <a:avLst/>
          </a:prstGeom>
          <a:noFill/>
        </p:spPr>
        <p:txBody>
          <a:bodyPr wrap="square" rtlCol="0">
            <a:spAutoFit/>
          </a:bodyPr>
          <a:lstStyle/>
          <a:p>
            <a:r>
              <a:rPr lang="en-GB" sz="1200" dirty="0" err="1">
                <a:solidFill>
                  <a:srgbClr val="C00000"/>
                </a:solidFill>
              </a:rPr>
              <a:t>Même</a:t>
            </a:r>
            <a:r>
              <a:rPr lang="en-GB" sz="1200" dirty="0">
                <a:solidFill>
                  <a:srgbClr val="C00000"/>
                </a:solidFill>
              </a:rPr>
              <a:t> chose que pour le stockage de </a:t>
            </a:r>
            <a:r>
              <a:rPr lang="en-GB" sz="1200" dirty="0" err="1">
                <a:solidFill>
                  <a:srgbClr val="C00000"/>
                </a:solidFill>
              </a:rPr>
              <a:t>l'électricité</a:t>
            </a:r>
            <a:r>
              <a:rPr lang="en-GB" sz="1200" dirty="0">
                <a:solidFill>
                  <a:srgbClr val="C00000"/>
                </a:solidFill>
              </a:rPr>
              <a:t>, </a:t>
            </a:r>
            <a:r>
              <a:rPr lang="en-GB" sz="1200" dirty="0" err="1">
                <a:solidFill>
                  <a:srgbClr val="C00000"/>
                </a:solidFill>
              </a:rPr>
              <a:t>mais</a:t>
            </a:r>
            <a:r>
              <a:rPr lang="en-GB" sz="1200" dirty="0">
                <a:solidFill>
                  <a:srgbClr val="C00000"/>
                </a:solidFill>
              </a:rPr>
              <a:t> dans le </a:t>
            </a:r>
            <a:r>
              <a:rPr lang="en-GB" sz="1200" dirty="0" err="1">
                <a:solidFill>
                  <a:srgbClr val="C00000"/>
                </a:solidFill>
              </a:rPr>
              <a:t>réseau</a:t>
            </a:r>
            <a:r>
              <a:rPr lang="en-GB" sz="1200" dirty="0">
                <a:solidFill>
                  <a:srgbClr val="C00000"/>
                </a:solidFill>
              </a:rPr>
              <a:t> PSC</a:t>
            </a:r>
          </a:p>
        </p:txBody>
      </p:sp>
      <p:sp>
        <p:nvSpPr>
          <p:cNvPr id="56" name="TextBox 55"/>
          <p:cNvSpPr txBox="1"/>
          <p:nvPr/>
        </p:nvSpPr>
        <p:spPr>
          <a:xfrm>
            <a:off x="5419918" y="2723815"/>
            <a:ext cx="2045591" cy="1169551"/>
          </a:xfrm>
          <a:prstGeom prst="rect">
            <a:avLst/>
          </a:prstGeom>
          <a:noFill/>
        </p:spPr>
        <p:txBody>
          <a:bodyPr wrap="square" rtlCol="0">
            <a:spAutoFit/>
          </a:bodyPr>
          <a:lstStyle/>
          <a:p>
            <a:r>
              <a:rPr lang="en-GB" sz="1400" dirty="0">
                <a:solidFill>
                  <a:srgbClr val="C00000"/>
                </a:solidFill>
              </a:rPr>
              <a:t>Le </a:t>
            </a:r>
            <a:r>
              <a:rPr lang="en-GB" sz="1400" dirty="0" err="1">
                <a:solidFill>
                  <a:srgbClr val="C00000"/>
                </a:solidFill>
              </a:rPr>
              <a:t>modèle</a:t>
            </a:r>
            <a:r>
              <a:rPr lang="en-GB" sz="1400" dirty="0">
                <a:solidFill>
                  <a:srgbClr val="C00000"/>
                </a:solidFill>
              </a:rPr>
              <a:t> </a:t>
            </a:r>
            <a:r>
              <a:rPr lang="en-GB" sz="1400" dirty="0" err="1">
                <a:solidFill>
                  <a:srgbClr val="C00000"/>
                </a:solidFill>
              </a:rPr>
              <a:t>est</a:t>
            </a:r>
            <a:r>
              <a:rPr lang="en-GB" sz="1400" dirty="0">
                <a:solidFill>
                  <a:srgbClr val="C00000"/>
                </a:solidFill>
              </a:rPr>
              <a:t> le </a:t>
            </a:r>
            <a:r>
              <a:rPr lang="en-GB" sz="1400" dirty="0" err="1">
                <a:solidFill>
                  <a:srgbClr val="C00000"/>
                </a:solidFill>
              </a:rPr>
              <a:t>même</a:t>
            </a:r>
            <a:r>
              <a:rPr lang="en-GB" sz="1400" dirty="0">
                <a:solidFill>
                  <a:srgbClr val="C00000"/>
                </a:solidFill>
              </a:rPr>
              <a:t> que </a:t>
            </a:r>
            <a:r>
              <a:rPr lang="en-GB" sz="1400" dirty="0" err="1">
                <a:solidFill>
                  <a:srgbClr val="C00000"/>
                </a:solidFill>
              </a:rPr>
              <a:t>celui</a:t>
            </a:r>
            <a:r>
              <a:rPr lang="en-GB" sz="1400" dirty="0">
                <a:solidFill>
                  <a:srgbClr val="C00000"/>
                </a:solidFill>
              </a:rPr>
              <a:t> </a:t>
            </a:r>
            <a:r>
              <a:rPr lang="en-GB" sz="1400" dirty="0" err="1">
                <a:solidFill>
                  <a:srgbClr val="C00000"/>
                </a:solidFill>
              </a:rPr>
              <a:t>d'une</a:t>
            </a:r>
            <a:r>
              <a:rPr lang="en-GB" sz="1400" dirty="0">
                <a:solidFill>
                  <a:srgbClr val="C00000"/>
                </a:solidFill>
              </a:rPr>
              <a:t> </a:t>
            </a:r>
            <a:r>
              <a:rPr lang="en-GB" sz="1400" dirty="0" err="1">
                <a:solidFill>
                  <a:srgbClr val="C00000"/>
                </a:solidFill>
              </a:rPr>
              <a:t>pompe</a:t>
            </a:r>
            <a:r>
              <a:rPr lang="en-GB" sz="1400" dirty="0">
                <a:solidFill>
                  <a:srgbClr val="C00000"/>
                </a:solidFill>
              </a:rPr>
              <a:t> à </a:t>
            </a:r>
            <a:r>
              <a:rPr lang="en-GB" sz="1400" dirty="0" err="1">
                <a:solidFill>
                  <a:srgbClr val="C00000"/>
                </a:solidFill>
              </a:rPr>
              <a:t>chaleur</a:t>
            </a:r>
            <a:r>
              <a:rPr lang="en-GB" sz="1400" dirty="0">
                <a:solidFill>
                  <a:srgbClr val="C00000"/>
                </a:solidFill>
              </a:rPr>
              <a:t> à </a:t>
            </a:r>
            <a:r>
              <a:rPr lang="en-GB" sz="1400" dirty="0" err="1">
                <a:solidFill>
                  <a:srgbClr val="C00000"/>
                </a:solidFill>
              </a:rPr>
              <a:t>l’exception</a:t>
            </a:r>
            <a:r>
              <a:rPr lang="en-GB" sz="1400" dirty="0">
                <a:solidFill>
                  <a:srgbClr val="C00000"/>
                </a:solidFill>
              </a:rPr>
              <a:t> que la </a:t>
            </a:r>
            <a:r>
              <a:rPr lang="en-GB" sz="1400" dirty="0" err="1">
                <a:solidFill>
                  <a:srgbClr val="C00000"/>
                </a:solidFill>
              </a:rPr>
              <a:t>chaleur</a:t>
            </a:r>
            <a:r>
              <a:rPr lang="en-GB" sz="1400" dirty="0">
                <a:solidFill>
                  <a:srgbClr val="C00000"/>
                </a:solidFill>
              </a:rPr>
              <a:t> </a:t>
            </a:r>
            <a:r>
              <a:rPr lang="en-GB" sz="1400" dirty="0" err="1">
                <a:solidFill>
                  <a:srgbClr val="C00000"/>
                </a:solidFill>
              </a:rPr>
              <a:t>est</a:t>
            </a:r>
            <a:r>
              <a:rPr lang="en-GB" sz="1400" dirty="0">
                <a:solidFill>
                  <a:srgbClr val="C00000"/>
                </a:solidFill>
              </a:rPr>
              <a:t> </a:t>
            </a:r>
            <a:r>
              <a:rPr lang="en-GB" sz="1400" dirty="0" err="1">
                <a:solidFill>
                  <a:srgbClr val="C00000"/>
                </a:solidFill>
              </a:rPr>
              <a:t>convertie</a:t>
            </a:r>
            <a:r>
              <a:rPr lang="en-GB" sz="1400" dirty="0">
                <a:solidFill>
                  <a:srgbClr val="C00000"/>
                </a:solidFill>
              </a:rPr>
              <a:t> </a:t>
            </a:r>
            <a:r>
              <a:rPr lang="en-GB" sz="1400" dirty="0" err="1">
                <a:solidFill>
                  <a:srgbClr val="C00000"/>
                </a:solidFill>
              </a:rPr>
              <a:t>en</a:t>
            </a:r>
            <a:r>
              <a:rPr lang="en-GB" sz="1400" dirty="0">
                <a:solidFill>
                  <a:srgbClr val="C00000"/>
                </a:solidFill>
              </a:rPr>
              <a:t> </a:t>
            </a:r>
            <a:r>
              <a:rPr lang="en-GB" sz="1400" dirty="0" err="1">
                <a:solidFill>
                  <a:srgbClr val="C00000"/>
                </a:solidFill>
              </a:rPr>
              <a:t>électricité</a:t>
            </a:r>
            <a:r>
              <a:rPr lang="en-GB" sz="1400" dirty="0">
                <a:solidFill>
                  <a:srgbClr val="C00000"/>
                </a:solidFill>
              </a:rPr>
              <a:t>.</a:t>
            </a:r>
          </a:p>
        </p:txBody>
      </p:sp>
      <p:sp>
        <p:nvSpPr>
          <p:cNvPr id="27" name="Title 10">
            <a:extLst>
              <a:ext uri="{FF2B5EF4-FFF2-40B4-BE49-F238E27FC236}">
                <a16:creationId xmlns:a16="http://schemas.microsoft.com/office/drawing/2014/main" id="{D65E6D98-BE8C-6B4C-B23E-6167300445AE}"/>
              </a:ext>
            </a:extLst>
          </p:cNvPr>
          <p:cNvSpPr txBox="1">
            <a:spLocks/>
          </p:cNvSpPr>
          <p:nvPr/>
        </p:nvSpPr>
        <p:spPr>
          <a:xfrm>
            <a:off x="616528" y="50876"/>
            <a:ext cx="8669835" cy="114079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16.3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conversion</a:t>
            </a:r>
          </a:p>
          <a:p>
            <a:pPr algn="l"/>
            <a:r>
              <a:rPr lang="en-ZA" sz="4000" dirty="0">
                <a:latin typeface="Open Sans"/>
                <a:ea typeface="Open Sans" panose="020B0606030504020204" pitchFamily="34" charset="0"/>
                <a:cs typeface="Open Sans" panose="020B0606030504020204" pitchFamily="34" charset="0"/>
              </a:rPr>
              <a:t>de </a:t>
            </a:r>
            <a:r>
              <a:rPr lang="en-ZA" sz="4000" dirty="0" err="1">
                <a:latin typeface="Open Sans"/>
                <a:ea typeface="Open Sans" panose="020B0606030504020204" pitchFamily="34" charset="0"/>
                <a:cs typeface="Open Sans" panose="020B0606030504020204" pitchFamily="34" charset="0"/>
              </a:rPr>
              <a:t>l'électricité</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chaleur</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28" name="TextBox 27">
            <a:extLst>
              <a:ext uri="{FF2B5EF4-FFF2-40B4-BE49-F238E27FC236}">
                <a16:creationId xmlns:a16="http://schemas.microsoft.com/office/drawing/2014/main" id="{EBBA698C-A4B5-4A45-A331-924AE64DAAE7}"/>
              </a:ext>
            </a:extLst>
          </p:cNvPr>
          <p:cNvSpPr txBox="1"/>
          <p:nvPr/>
        </p:nvSpPr>
        <p:spPr>
          <a:xfrm>
            <a:off x="8317079" y="593380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 :</a:t>
            </a:r>
            <a:r>
              <a:rPr lang="en-US" sz="1100">
                <a:solidFill>
                  <a:schemeClr val="bg2">
                    <a:lumMod val="50000"/>
                  </a:schemeClr>
                </a:solidFill>
                <a:latin typeface="Open Sans"/>
              </a:rPr>
              <a:t> IRENA 2020a</a:t>
            </a:r>
          </a:p>
        </p:txBody>
      </p:sp>
      <p:sp>
        <p:nvSpPr>
          <p:cNvPr id="30" name="Rounded Rectangle 29"/>
          <p:cNvSpPr/>
          <p:nvPr/>
        </p:nvSpPr>
        <p:spPr>
          <a:xfrm>
            <a:off x="6807361" y="810864"/>
            <a:ext cx="4708956" cy="1755801"/>
          </a:xfrm>
          <a:prstGeom prst="roundRect">
            <a:avLst>
              <a:gd name="adj" fmla="val 3846"/>
            </a:avLst>
          </a:prstGeom>
          <a:solidFill>
            <a:schemeClr val="bg2">
              <a:lumMod val="9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6874659" y="932450"/>
            <a:ext cx="4656259" cy="1631216"/>
          </a:xfrm>
          <a:prstGeom prst="rect">
            <a:avLst/>
          </a:prstGeom>
          <a:noFill/>
        </p:spPr>
        <p:txBody>
          <a:bodyPr wrap="square">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Les </a:t>
            </a:r>
            <a:r>
              <a:rPr lang="en-GB" sz="2000" dirty="0" err="1">
                <a:latin typeface="Open Sans" panose="020B0606030504020204" pitchFamily="34" charset="0"/>
                <a:ea typeface="Open Sans" panose="020B0606030504020204" pitchFamily="34" charset="0"/>
                <a:cs typeface="Open Sans" panose="020B0606030504020204" pitchFamily="34" charset="0"/>
              </a:rPr>
              <a:t>unités</a:t>
            </a:r>
            <a:r>
              <a:rPr lang="en-GB" sz="2000" dirty="0">
                <a:latin typeface="Open Sans" panose="020B0606030504020204" pitchFamily="34" charset="0"/>
                <a:ea typeface="Open Sans" panose="020B0606030504020204" pitchFamily="34" charset="0"/>
                <a:cs typeface="Open Sans" panose="020B0606030504020204" pitchFamily="34" charset="0"/>
              </a:rPr>
              <a:t> de puissance </a:t>
            </a:r>
            <a:r>
              <a:rPr lang="en-GB" sz="2000" dirty="0" err="1">
                <a:latin typeface="Open Sans" panose="020B0606030504020204" pitchFamily="34" charset="0"/>
                <a:ea typeface="Open Sans" panose="020B0606030504020204" pitchFamily="34" charset="0"/>
                <a:cs typeface="Open Sans" panose="020B0606030504020204" pitchFamily="34" charset="0"/>
              </a:rPr>
              <a:t>solaire</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concentrée</a:t>
            </a:r>
            <a:r>
              <a:rPr lang="en-GB" sz="2000" dirty="0">
                <a:latin typeface="Open Sans" panose="020B0606030504020204" pitchFamily="34" charset="0"/>
                <a:ea typeface="Open Sans" panose="020B0606030504020204" pitchFamily="34" charset="0"/>
                <a:cs typeface="Open Sans" panose="020B0606030504020204" pitchFamily="34" charset="0"/>
              </a:rPr>
              <a:t> (PSC) </a:t>
            </a:r>
            <a:r>
              <a:rPr lang="en-GB" sz="2000" dirty="0" err="1">
                <a:latin typeface="Open Sans" panose="020B0606030504020204" pitchFamily="34" charset="0"/>
                <a:ea typeface="Open Sans" panose="020B0606030504020204" pitchFamily="34" charset="0"/>
                <a:cs typeface="Open Sans" panose="020B0606030504020204" pitchFamily="34" charset="0"/>
              </a:rPr>
              <a:t>sont</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définies</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comme</a:t>
            </a:r>
            <a:r>
              <a:rPr lang="en-GB" sz="2000" dirty="0">
                <a:latin typeface="Open Sans" panose="020B0606030504020204" pitchFamily="34" charset="0"/>
                <a:ea typeface="Open Sans" panose="020B0606030504020204" pitchFamily="34" charset="0"/>
                <a:cs typeface="Open Sans" panose="020B0606030504020204" pitchFamily="34" charset="0"/>
              </a:rPr>
              <a:t> un </a:t>
            </a:r>
            <a:r>
              <a:rPr lang="en-GB" sz="2000" dirty="0" err="1">
                <a:latin typeface="Open Sans" panose="020B0606030504020204" pitchFamily="34" charset="0"/>
                <a:ea typeface="Open Sans" panose="020B0606030504020204" pitchFamily="34" charset="0"/>
                <a:cs typeface="Open Sans" panose="020B0606030504020204" pitchFamily="34" charset="0"/>
              </a:rPr>
              <a:t>réseau</a:t>
            </a:r>
            <a:r>
              <a:rPr lang="en-GB" sz="2000" dirty="0">
                <a:latin typeface="Open Sans" panose="020B0606030504020204" pitchFamily="34" charset="0"/>
                <a:ea typeface="Open Sans" panose="020B0606030504020204" pitchFamily="34" charset="0"/>
                <a:cs typeface="Open Sans" panose="020B0606030504020204" pitchFamily="34" charset="0"/>
              </a:rPr>
              <a:t> à </a:t>
            </a:r>
            <a:r>
              <a:rPr lang="en-GB" sz="2000" dirty="0" err="1">
                <a:latin typeface="Open Sans" panose="020B0606030504020204" pitchFamily="34" charset="0"/>
                <a:ea typeface="Open Sans" panose="020B0606030504020204" pitchFamily="34" charset="0"/>
                <a:cs typeface="Open Sans" panose="020B0606030504020204" pitchFamily="34" charset="0"/>
              </a:rPr>
              <a:t>nœud</a:t>
            </a:r>
            <a:r>
              <a:rPr lang="en-GB" sz="2000" dirty="0">
                <a:latin typeface="Open Sans" panose="020B0606030504020204" pitchFamily="34" charset="0"/>
                <a:ea typeface="Open Sans" panose="020B0606030504020204" pitchFamily="34" charset="0"/>
                <a:cs typeface="Open Sans" panose="020B0606030504020204" pitchFamily="34" charset="0"/>
              </a:rPr>
              <a:t> unique avec </a:t>
            </a:r>
            <a:r>
              <a:rPr lang="en-GB" sz="2000" dirty="0" err="1">
                <a:latin typeface="Open Sans" panose="020B0606030504020204" pitchFamily="34" charset="0"/>
                <a:ea typeface="Open Sans" panose="020B0606030504020204" pitchFamily="34" charset="0"/>
                <a:cs typeface="Open Sans" panose="020B0606030504020204" pitchFamily="34" charset="0"/>
              </a:rPr>
              <a:t>une</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demande</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dirty="0" err="1">
                <a:latin typeface="Open Sans" panose="020B0606030504020204" pitchFamily="34" charset="0"/>
                <a:ea typeface="Open Sans" panose="020B0606030504020204" pitchFamily="34" charset="0"/>
                <a:cs typeface="Open Sans" panose="020B0606030504020204" pitchFamily="34" charset="0"/>
              </a:rPr>
              <a:t>nulle</a:t>
            </a:r>
            <a:r>
              <a:rPr lang="en-GB" sz="2000" dirty="0">
                <a:latin typeface="Open Sans" panose="020B0606030504020204" pitchFamily="34" charset="0"/>
                <a:ea typeface="Open Sans" panose="020B0606030504020204" pitchFamily="34" charset="0"/>
                <a:cs typeface="Open Sans" panose="020B0606030504020204" pitchFamily="34" charset="0"/>
              </a:rPr>
              <a:t> dans "</a:t>
            </a:r>
            <a:r>
              <a:rPr lang="en-GB" sz="2000" dirty="0" err="1">
                <a:latin typeface="Open Sans" panose="020B0606030504020204" pitchFamily="34" charset="0"/>
                <a:ea typeface="Open Sans" panose="020B0606030504020204" pitchFamily="34" charset="0"/>
                <a:cs typeface="Open Sans" panose="020B0606030504020204" pitchFamily="34" charset="0"/>
              </a:rPr>
              <a:t>gridNode</a:t>
            </a:r>
            <a:r>
              <a:rPr lang="en-GB" sz="20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68893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96737" y="1288704"/>
            <a:ext cx="4666319"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16.4.1 De l'énergie à l'hydrogène</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a:latin typeface="Open Sans"/>
              <a:ea typeface="Open Sans" panose="020B0606030504020204" pitchFamily="34" charset="0"/>
              <a:cs typeface="Open Sans" panose="020B0606030504020204" pitchFamily="34" charset="0"/>
              <a:sym typeface="Bodoni SvtyTwo ITC TT-Book"/>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2480"/>
          <a:stretch/>
        </p:blipFill>
        <p:spPr>
          <a:xfrm>
            <a:off x="10115568" y="2363224"/>
            <a:ext cx="1180070" cy="1217151"/>
          </a:xfrm>
          <a:prstGeom prst="rect">
            <a:avLst/>
          </a:prstGeom>
        </p:spPr>
      </p:pic>
      <p:sp>
        <p:nvSpPr>
          <p:cNvPr id="7" name="Rounded Rectangle 6"/>
          <p:cNvSpPr/>
          <p:nvPr/>
        </p:nvSpPr>
        <p:spPr>
          <a:xfrm>
            <a:off x="957323" y="2024797"/>
            <a:ext cx="8049517" cy="4224021"/>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520260"/>
            <a:ext cx="4525645" cy="1587803"/>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583798" y="4480560"/>
            <a:ext cx="2206963" cy="1519392"/>
          </a:xfrm>
          <a:prstGeom prst="roundRect">
            <a:avLst>
              <a:gd name="adj" fmla="val 2363"/>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59073" y="4237136"/>
            <a:ext cx="4525644" cy="1925078"/>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585911" y="2494575"/>
            <a:ext cx="2212530" cy="1812251"/>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076385" y="2064345"/>
            <a:ext cx="2800236" cy="461665"/>
          </a:xfrm>
          <a:prstGeom prst="rect">
            <a:avLst/>
          </a:prstGeom>
          <a:noFill/>
        </p:spPr>
        <p:txBody>
          <a:bodyPr wrap="square" rtlCol="0">
            <a:spAutoFit/>
          </a:bodyPr>
          <a:lstStyle/>
          <a:p>
            <a:r>
              <a:rPr lang="en-GB" sz="2400" dirty="0" err="1"/>
              <a:t>Réseau</a:t>
            </a:r>
            <a:r>
              <a:rPr lang="en-GB" sz="2400" dirty="0"/>
              <a:t> </a:t>
            </a:r>
            <a:r>
              <a:rPr lang="en-GB" sz="2400" dirty="0" err="1"/>
              <a:t>d'hydrogène</a:t>
            </a:r>
            <a:endParaRPr lang="en-GB" sz="2400" dirty="0"/>
          </a:p>
        </p:txBody>
      </p:sp>
      <p:sp>
        <p:nvSpPr>
          <p:cNvPr id="16" name="Right Arrow 15"/>
          <p:cNvSpPr/>
          <p:nvPr/>
        </p:nvSpPr>
        <p:spPr>
          <a:xfrm rot="10800000">
            <a:off x="8818135" y="2905857"/>
            <a:ext cx="1444771" cy="226800"/>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684718" y="3407063"/>
            <a:ext cx="89351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1" idx="1"/>
          </p:cNvCxnSpPr>
          <p:nvPr/>
        </p:nvCxnSpPr>
        <p:spPr>
          <a:xfrm flipH="1">
            <a:off x="5679721" y="5240256"/>
            <a:ext cx="904077"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6480" y="3407063"/>
            <a:ext cx="4995" cy="13782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84717" y="4785360"/>
            <a:ext cx="446758"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6289125" y="3870769"/>
            <a:ext cx="4995" cy="136948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82220" y="3884274"/>
            <a:ext cx="609404"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56656" y="2486197"/>
            <a:ext cx="2148722" cy="1815882"/>
          </a:xfrm>
          <a:prstGeom prst="rect">
            <a:avLst/>
          </a:prstGeom>
          <a:noFill/>
        </p:spPr>
        <p:txBody>
          <a:bodyPr wrap="square" rtlCol="0">
            <a:spAutoFit/>
          </a:bodyPr>
          <a:lstStyle/>
          <a:p>
            <a:r>
              <a:rPr lang="en-GB" sz="1400" dirty="0"/>
              <a:t>Alimentation des </a:t>
            </a:r>
            <a:r>
              <a:rPr lang="en-GB" sz="1400" dirty="0" err="1"/>
              <a:t>unités</a:t>
            </a:r>
            <a:r>
              <a:rPr lang="en-GB" sz="1400" dirty="0"/>
              <a:t> </a:t>
            </a:r>
            <a:r>
              <a:rPr lang="en-GB" sz="1400" dirty="0" err="1"/>
              <a:t>d'hydrogène</a:t>
            </a:r>
            <a:r>
              <a:rPr lang="en-GB" sz="1400" dirty="0"/>
              <a:t>, des piles à combustible et des </a:t>
            </a:r>
            <a:r>
              <a:rPr lang="en-GB" sz="1400" dirty="0" err="1"/>
              <a:t>électrolyseurs</a:t>
            </a:r>
            <a:r>
              <a:rPr lang="en-GB" sz="1400" dirty="0"/>
              <a:t>:</a:t>
            </a:r>
          </a:p>
          <a:p>
            <a:r>
              <a:rPr lang="en-GB" sz="1400" b="1" dirty="0" err="1"/>
              <a:t>Définition</a:t>
            </a:r>
            <a:r>
              <a:rPr lang="en-GB" sz="1400" b="1" dirty="0"/>
              <a:t> </a:t>
            </a:r>
            <a:r>
              <a:rPr lang="en-GB" sz="1400" b="1" dirty="0" err="1"/>
              <a:t>identique</a:t>
            </a:r>
            <a:r>
              <a:rPr lang="en-GB" sz="1400" b="1" dirty="0"/>
              <a:t> à </a:t>
            </a:r>
            <a:r>
              <a:rPr lang="en-GB" sz="1400" b="1" dirty="0" err="1"/>
              <a:t>celle</a:t>
            </a:r>
            <a:r>
              <a:rPr lang="en-GB" sz="1400" b="1" dirty="0"/>
              <a:t> d'un </a:t>
            </a:r>
            <a:r>
              <a:rPr lang="en-GB" sz="1400" b="1" dirty="0" err="1"/>
              <a:t>générateur</a:t>
            </a:r>
            <a:r>
              <a:rPr lang="en-GB" sz="1400" b="1" dirty="0"/>
              <a:t>, </a:t>
            </a:r>
            <a:r>
              <a:rPr lang="en-GB" sz="1400" b="1" dirty="0" err="1"/>
              <a:t>mais</a:t>
            </a:r>
            <a:r>
              <a:rPr lang="en-GB" sz="1400" b="1" dirty="0"/>
              <a:t> dans le cadre d'un </a:t>
            </a:r>
            <a:r>
              <a:rPr lang="en-GB" sz="1400" b="1" dirty="0" err="1"/>
              <a:t>réseau</a:t>
            </a:r>
            <a:r>
              <a:rPr lang="en-GB" sz="1400" b="1" dirty="0"/>
              <a:t> </a:t>
            </a:r>
            <a:r>
              <a:rPr lang="en-GB" sz="1400" b="1" dirty="0" err="1"/>
              <a:t>d'hydrogène</a:t>
            </a:r>
            <a:r>
              <a:rPr lang="en-GB" sz="1400" b="1" dirty="0"/>
              <a:t> </a:t>
            </a:r>
          </a:p>
        </p:txBody>
      </p:sp>
      <p:sp>
        <p:nvSpPr>
          <p:cNvPr id="32" name="TextBox 31"/>
          <p:cNvSpPr txBox="1"/>
          <p:nvPr/>
        </p:nvSpPr>
        <p:spPr>
          <a:xfrm>
            <a:off x="6718859" y="4458557"/>
            <a:ext cx="2148722" cy="1600438"/>
          </a:xfrm>
          <a:prstGeom prst="rect">
            <a:avLst/>
          </a:prstGeom>
          <a:noFill/>
        </p:spPr>
        <p:txBody>
          <a:bodyPr wrap="square" rtlCol="0">
            <a:spAutoFit/>
          </a:bodyPr>
          <a:lstStyle/>
          <a:p>
            <a:r>
              <a:rPr lang="en-GB" sz="1400" dirty="0" err="1"/>
              <a:t>Autres</a:t>
            </a:r>
            <a:r>
              <a:rPr lang="en-GB" sz="1400" dirty="0"/>
              <a:t> </a:t>
            </a:r>
            <a:r>
              <a:rPr lang="en-GB" sz="1400" dirty="0" err="1"/>
              <a:t>unités</a:t>
            </a:r>
            <a:r>
              <a:rPr lang="en-GB" sz="1400" dirty="0"/>
              <a:t> de production </a:t>
            </a:r>
            <a:r>
              <a:rPr lang="en-GB" sz="1400" dirty="0" err="1"/>
              <a:t>d'hydrogène</a:t>
            </a:r>
            <a:r>
              <a:rPr lang="en-GB" sz="1400" dirty="0"/>
              <a:t> </a:t>
            </a:r>
            <a:r>
              <a:rPr lang="en-GB" sz="1400" dirty="0" err="1"/>
              <a:t>telles</a:t>
            </a:r>
            <a:r>
              <a:rPr lang="en-GB" sz="1400" dirty="0"/>
              <a:t> que RMV: </a:t>
            </a:r>
          </a:p>
          <a:p>
            <a:r>
              <a:rPr lang="en-GB" sz="1400" b="1" dirty="0" err="1"/>
              <a:t>Définition</a:t>
            </a:r>
            <a:r>
              <a:rPr lang="en-GB" sz="1400" b="1" dirty="0"/>
              <a:t> </a:t>
            </a:r>
            <a:r>
              <a:rPr lang="en-GB" sz="1400" b="1" dirty="0" err="1"/>
              <a:t>identique</a:t>
            </a:r>
            <a:r>
              <a:rPr lang="en-GB" sz="1400" b="1" dirty="0"/>
              <a:t> à </a:t>
            </a:r>
            <a:r>
              <a:rPr lang="en-GB" sz="1400" b="1" dirty="0" err="1"/>
              <a:t>celle</a:t>
            </a:r>
            <a:r>
              <a:rPr lang="en-GB" sz="1400" b="1" dirty="0"/>
              <a:t> d'un </a:t>
            </a:r>
            <a:r>
              <a:rPr lang="en-GB" sz="1400" b="1" dirty="0" err="1"/>
              <a:t>générateur</a:t>
            </a:r>
            <a:r>
              <a:rPr lang="en-GB" sz="1400" b="1" dirty="0"/>
              <a:t>, </a:t>
            </a:r>
            <a:r>
              <a:rPr lang="en-GB" sz="1400" b="1" dirty="0" err="1"/>
              <a:t>mais</a:t>
            </a:r>
            <a:r>
              <a:rPr lang="en-GB" sz="1400" b="1" dirty="0"/>
              <a:t> dans le cadre d'un </a:t>
            </a:r>
            <a:r>
              <a:rPr lang="en-GB" sz="1400" b="1" dirty="0" err="1"/>
              <a:t>réseau</a:t>
            </a:r>
            <a:r>
              <a:rPr lang="en-GB" sz="1400" b="1" dirty="0"/>
              <a:t> </a:t>
            </a:r>
            <a:r>
              <a:rPr lang="en-GB" sz="1400" b="1" dirty="0" err="1"/>
              <a:t>d'hydrogène</a:t>
            </a:r>
            <a:r>
              <a:rPr lang="en-GB" sz="1400" b="1" dirty="0"/>
              <a:t> </a:t>
            </a:r>
          </a:p>
        </p:txBody>
      </p:sp>
      <p:sp>
        <p:nvSpPr>
          <p:cNvPr id="34" name="TextBox 33"/>
          <p:cNvSpPr txBox="1"/>
          <p:nvPr/>
        </p:nvSpPr>
        <p:spPr>
          <a:xfrm>
            <a:off x="1266586" y="2531283"/>
            <a:ext cx="2418398" cy="369332"/>
          </a:xfrm>
          <a:prstGeom prst="rect">
            <a:avLst/>
          </a:prstGeom>
          <a:noFill/>
        </p:spPr>
        <p:txBody>
          <a:bodyPr wrap="square" rtlCol="0">
            <a:spAutoFit/>
          </a:bodyPr>
          <a:lstStyle/>
          <a:p>
            <a:r>
              <a:rPr lang="en-GB" dirty="0" err="1"/>
              <a:t>Demande</a:t>
            </a:r>
            <a:r>
              <a:rPr lang="en-GB" dirty="0"/>
              <a:t> </a:t>
            </a:r>
            <a:r>
              <a:rPr lang="en-GB" dirty="0" err="1"/>
              <a:t>d'hydrogène</a:t>
            </a:r>
            <a:endParaRPr lang="en-GB" dirty="0"/>
          </a:p>
        </p:txBody>
      </p:sp>
      <p:sp>
        <p:nvSpPr>
          <p:cNvPr id="36" name="TextBox 35"/>
          <p:cNvSpPr txBox="1"/>
          <p:nvPr/>
        </p:nvSpPr>
        <p:spPr>
          <a:xfrm>
            <a:off x="1288004" y="4238177"/>
            <a:ext cx="2588617" cy="369332"/>
          </a:xfrm>
          <a:prstGeom prst="rect">
            <a:avLst/>
          </a:prstGeom>
          <a:noFill/>
        </p:spPr>
        <p:txBody>
          <a:bodyPr wrap="square" rtlCol="0">
            <a:spAutoFit/>
          </a:bodyPr>
          <a:lstStyle/>
          <a:p>
            <a:r>
              <a:rPr lang="en-GB" dirty="0"/>
              <a:t>Stockage de </a:t>
            </a:r>
            <a:r>
              <a:rPr lang="en-GB" dirty="0" err="1"/>
              <a:t>l'hydrogène</a:t>
            </a:r>
            <a:endParaRPr lang="en-GB" dirty="0"/>
          </a:p>
        </p:txBody>
      </p:sp>
      <p:sp>
        <p:nvSpPr>
          <p:cNvPr id="42" name="TextBox 41"/>
          <p:cNvSpPr txBox="1"/>
          <p:nvPr/>
        </p:nvSpPr>
        <p:spPr>
          <a:xfrm>
            <a:off x="1306659" y="2847210"/>
            <a:ext cx="4154757"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Définir le profil de la demande dans la feuille "</a:t>
            </a:r>
            <a:r>
              <a:rPr lang="en-GB" dirty="0" err="1"/>
              <a:t>ts_energy</a:t>
            </a:r>
            <a:r>
              <a:rPr lang="en-GB" dirty="0"/>
              <a:t>".</a:t>
            </a:r>
          </a:p>
          <a:p>
            <a:pPr marL="285750" indent="-285750">
              <a:buFont typeface="Arial" panose="020B0604020202020204" pitchFamily="34" charset="0"/>
              <a:buChar char="•"/>
            </a:pPr>
            <a:r>
              <a:rPr lang="en-GB" dirty="0"/>
              <a:t>Ce profit représente la demande d'hydrogène dans le </a:t>
            </a:r>
            <a:r>
              <a:rPr lang="en-GB" dirty="0" err="1"/>
              <a:t>système</a:t>
            </a:r>
            <a:r>
              <a:rPr lang="en-GB" dirty="0"/>
              <a:t>.</a:t>
            </a:r>
            <a:endParaRPr lang="en-GB" dirty="0">
              <a:cs typeface="Calibri"/>
            </a:endParaRPr>
          </a:p>
        </p:txBody>
      </p:sp>
      <p:sp>
        <p:nvSpPr>
          <p:cNvPr id="44" name="TextBox 43"/>
          <p:cNvSpPr txBox="1"/>
          <p:nvPr/>
        </p:nvSpPr>
        <p:spPr>
          <a:xfrm>
            <a:off x="1194466" y="4478737"/>
            <a:ext cx="4485255" cy="1754326"/>
          </a:xfrm>
          <a:prstGeom prst="rect">
            <a:avLst/>
          </a:prstGeom>
          <a:noFill/>
        </p:spPr>
        <p:txBody>
          <a:bodyPr wrap="square" rtlCol="0">
            <a:spAutoFit/>
          </a:bodyPr>
          <a:lstStyle/>
          <a:p>
            <a:pPr marL="285750" indent="-285750">
              <a:buFont typeface="Arial" panose="020B0604020202020204" pitchFamily="34" charset="0"/>
              <a:buChar char="•"/>
            </a:pPr>
            <a:r>
              <a:rPr lang="en-GB" dirty="0" err="1"/>
              <a:t>Définition</a:t>
            </a:r>
            <a:r>
              <a:rPr lang="en-GB" dirty="0"/>
              <a:t> </a:t>
            </a:r>
            <a:r>
              <a:rPr lang="en-GB" dirty="0" err="1"/>
              <a:t>identique</a:t>
            </a:r>
            <a:r>
              <a:rPr lang="en-GB" dirty="0"/>
              <a:t> à </a:t>
            </a:r>
            <a:r>
              <a:rPr lang="en-GB" dirty="0" err="1"/>
              <a:t>celle</a:t>
            </a:r>
            <a:r>
              <a:rPr lang="en-GB" dirty="0"/>
              <a:t> du stockage de </a:t>
            </a:r>
            <a:r>
              <a:rPr lang="en-GB" dirty="0" err="1"/>
              <a:t>l'électricité</a:t>
            </a:r>
            <a:r>
              <a:rPr lang="en-GB" dirty="0"/>
              <a:t>, </a:t>
            </a:r>
            <a:r>
              <a:rPr lang="en-GB" dirty="0" err="1"/>
              <a:t>mais</a:t>
            </a:r>
            <a:r>
              <a:rPr lang="en-GB" dirty="0"/>
              <a:t> dans le cadre d'un </a:t>
            </a:r>
            <a:r>
              <a:rPr lang="en-GB" dirty="0" err="1"/>
              <a:t>réseau</a:t>
            </a:r>
            <a:r>
              <a:rPr lang="en-GB" dirty="0"/>
              <a:t> de distribution </a:t>
            </a:r>
            <a:r>
              <a:rPr lang="en-GB" dirty="0" err="1"/>
              <a:t>d'hydrogène</a:t>
            </a:r>
            <a:r>
              <a:rPr lang="en-GB" dirty="0"/>
              <a:t> </a:t>
            </a:r>
          </a:p>
          <a:p>
            <a:pPr marL="285750" indent="-285750">
              <a:buFont typeface="Arial" panose="020B0604020202020204" pitchFamily="34" charset="0"/>
              <a:buChar char="•"/>
            </a:pPr>
            <a:r>
              <a:rPr lang="en-GB" dirty="0"/>
              <a:t>Dans </a:t>
            </a:r>
            <a:r>
              <a:rPr lang="en-GB" dirty="0" err="1"/>
              <a:t>FlexTool</a:t>
            </a:r>
            <a:r>
              <a:rPr lang="en-GB" dirty="0"/>
              <a:t>, un </a:t>
            </a:r>
            <a:r>
              <a:rPr lang="en-GB" dirty="0" err="1"/>
              <a:t>réseau</a:t>
            </a:r>
            <a:r>
              <a:rPr lang="en-GB" dirty="0"/>
              <a:t> </a:t>
            </a:r>
            <a:r>
              <a:rPr lang="en-GB" dirty="0" err="1"/>
              <a:t>d'hydrogène</a:t>
            </a:r>
            <a:r>
              <a:rPr lang="en-GB" dirty="0"/>
              <a:t> avec </a:t>
            </a:r>
            <a:r>
              <a:rPr lang="en-GB" dirty="0" err="1"/>
              <a:t>différents</a:t>
            </a:r>
            <a:r>
              <a:rPr lang="en-GB" dirty="0"/>
              <a:t> </a:t>
            </a:r>
            <a:r>
              <a:rPr lang="en-GB" dirty="0" err="1"/>
              <a:t>nœuds</a:t>
            </a:r>
            <a:r>
              <a:rPr lang="en-GB" dirty="0"/>
              <a:t> </a:t>
            </a:r>
            <a:r>
              <a:rPr lang="en-GB" dirty="0" err="1"/>
              <a:t>peut</a:t>
            </a:r>
            <a:r>
              <a:rPr lang="en-GB" dirty="0"/>
              <a:t> </a:t>
            </a:r>
            <a:r>
              <a:rPr lang="en-GB" dirty="0" err="1"/>
              <a:t>également</a:t>
            </a:r>
            <a:r>
              <a:rPr lang="en-GB" dirty="0"/>
              <a:t> </a:t>
            </a:r>
            <a:r>
              <a:rPr lang="en-GB" dirty="0" err="1"/>
              <a:t>être</a:t>
            </a:r>
            <a:r>
              <a:rPr lang="en-GB" dirty="0"/>
              <a:t> </a:t>
            </a:r>
            <a:r>
              <a:rPr lang="en-GB" dirty="0" err="1"/>
              <a:t>modélisé</a:t>
            </a:r>
            <a:endParaRPr lang="en-GB" dirty="0"/>
          </a:p>
        </p:txBody>
      </p:sp>
      <p:sp>
        <p:nvSpPr>
          <p:cNvPr id="45" name="TextBox 44"/>
          <p:cNvSpPr txBox="1"/>
          <p:nvPr/>
        </p:nvSpPr>
        <p:spPr>
          <a:xfrm>
            <a:off x="9724389" y="2007896"/>
            <a:ext cx="1942694" cy="369332"/>
          </a:xfrm>
          <a:prstGeom prst="rect">
            <a:avLst/>
          </a:prstGeom>
          <a:noFill/>
        </p:spPr>
        <p:txBody>
          <a:bodyPr wrap="square" rtlCol="0">
            <a:spAutoFit/>
          </a:bodyPr>
          <a:lstStyle/>
          <a:p>
            <a:pPr algn="ctr"/>
            <a:r>
              <a:rPr lang="en-GB" dirty="0" err="1"/>
              <a:t>Réseau</a:t>
            </a:r>
            <a:r>
              <a:rPr lang="en-GB" dirty="0"/>
              <a:t> </a:t>
            </a:r>
            <a:r>
              <a:rPr lang="en-GB" dirty="0" err="1"/>
              <a:t>électrique</a:t>
            </a:r>
            <a:r>
              <a:rPr lang="en-GB" dirty="0"/>
              <a:t> </a:t>
            </a:r>
          </a:p>
        </p:txBody>
      </p:sp>
      <p:sp>
        <p:nvSpPr>
          <p:cNvPr id="46" name="Right Arrow 45"/>
          <p:cNvSpPr/>
          <p:nvPr/>
        </p:nvSpPr>
        <p:spPr>
          <a:xfrm rot="10800000">
            <a:off x="8816564" y="5254798"/>
            <a:ext cx="1320246" cy="226800"/>
          </a:xfrm>
          <a:prstGeom prst="rightArrow">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10207987" y="4513239"/>
            <a:ext cx="1320246" cy="369332"/>
          </a:xfrm>
          <a:prstGeom prst="rect">
            <a:avLst/>
          </a:prstGeom>
          <a:noFill/>
        </p:spPr>
        <p:txBody>
          <a:bodyPr wrap="square" rtlCol="0">
            <a:spAutoFit/>
          </a:bodyPr>
          <a:lstStyle/>
          <a:p>
            <a:pPr algn="ctr"/>
            <a:r>
              <a:rPr lang="en-GB" dirty="0"/>
              <a:t>Gaz naturel</a:t>
            </a: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1574" y="4817016"/>
            <a:ext cx="899618" cy="899618"/>
          </a:xfrm>
          <a:prstGeom prst="rect">
            <a:avLst/>
          </a:prstGeom>
        </p:spPr>
      </p:pic>
      <p:sp>
        <p:nvSpPr>
          <p:cNvPr id="33" name="Right Arrow 32"/>
          <p:cNvSpPr/>
          <p:nvPr/>
        </p:nvSpPr>
        <p:spPr>
          <a:xfrm rot="10800000" flipH="1">
            <a:off x="8811594" y="3230880"/>
            <a:ext cx="1444771" cy="225923"/>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0">
            <a:extLst>
              <a:ext uri="{FF2B5EF4-FFF2-40B4-BE49-F238E27FC236}">
                <a16:creationId xmlns:a16="http://schemas.microsoft.com/office/drawing/2014/main" id="{D65E6D98-BE8C-6B4C-B23E-6167300445AE}"/>
              </a:ext>
            </a:extLst>
          </p:cNvPr>
          <p:cNvSpPr txBox="1">
            <a:spLocks/>
          </p:cNvSpPr>
          <p:nvPr/>
        </p:nvSpPr>
        <p:spPr>
          <a:xfrm>
            <a:off x="824605" y="58416"/>
            <a:ext cx="8766428" cy="11551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16.4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a:t>
            </a:r>
            <a:r>
              <a:rPr lang="en-ZA" sz="4000" dirty="0" err="1">
                <a:latin typeface="Open Sans"/>
                <a:ea typeface="Open Sans" panose="020B0606030504020204" pitchFamily="34" charset="0"/>
                <a:cs typeface="Open Sans" panose="020B0606030504020204" pitchFamily="34" charset="0"/>
              </a:rPr>
              <a:t>l'alimentation</a:t>
            </a:r>
            <a:endParaRPr lang="en-ZA" sz="4000" dirty="0">
              <a:latin typeface="Open Sans"/>
              <a:ea typeface="Open Sans" panose="020B0606030504020204" pitchFamily="34" charset="0"/>
              <a:cs typeface="Open Sans" panose="020B0606030504020204" pitchFamily="34" charset="0"/>
            </a:endParaRPr>
          </a:p>
          <a:p>
            <a:pPr algn="l"/>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gaz</a:t>
            </a:r>
            <a:r>
              <a:rPr lang="en-ZA" sz="4000" dirty="0">
                <a:latin typeface="Open Sans"/>
                <a:ea typeface="Open Sans" panose="020B0606030504020204" pitchFamily="34" charset="0"/>
                <a:cs typeface="Open Sans" panose="020B0606030504020204" pitchFamily="34" charset="0"/>
              </a:rPr>
              <a:t> et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électricité</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35" name="TextBox 34">
            <a:extLst>
              <a:ext uri="{FF2B5EF4-FFF2-40B4-BE49-F238E27FC236}">
                <a16:creationId xmlns:a16="http://schemas.microsoft.com/office/drawing/2014/main" id="{EBBA698C-A4B5-4A45-A331-924AE64DAAE7}"/>
              </a:ext>
            </a:extLst>
          </p:cNvPr>
          <p:cNvSpPr txBox="1"/>
          <p:nvPr/>
        </p:nvSpPr>
        <p:spPr>
          <a:xfrm>
            <a:off x="9733383" y="601160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 :</a:t>
            </a:r>
            <a:r>
              <a:rPr lang="en-US" sz="1100">
                <a:solidFill>
                  <a:schemeClr val="bg2">
                    <a:lumMod val="50000"/>
                  </a:schemeClr>
                </a:solidFill>
                <a:latin typeface="Open Sans"/>
              </a:rPr>
              <a:t> IRENA 2020a</a:t>
            </a:r>
          </a:p>
        </p:txBody>
      </p:sp>
    </p:spTree>
    <p:extLst>
      <p:ext uri="{BB962C8B-B14F-4D97-AF65-F5344CB8AC3E}">
        <p14:creationId xmlns:p14="http://schemas.microsoft.com/office/powerpoint/2010/main" val="342291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110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5148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16.4.2 Modélisation du réseau d'hydrogène</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t="4065" r="554" b="991"/>
          <a:stretch/>
        </p:blipFill>
        <p:spPr>
          <a:xfrm>
            <a:off x="4752109" y="2336934"/>
            <a:ext cx="6755549" cy="135949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3610" r="10878" b="1104"/>
          <a:stretch/>
        </p:blipFill>
        <p:spPr>
          <a:xfrm>
            <a:off x="5427159" y="4229235"/>
            <a:ext cx="3307150" cy="1713744"/>
          </a:xfrm>
          <a:prstGeom prst="rect">
            <a:avLst/>
          </a:prstGeom>
        </p:spPr>
      </p:pic>
      <p:sp>
        <p:nvSpPr>
          <p:cNvPr id="11" name="Rounded Rectangle 10"/>
          <p:cNvSpPr/>
          <p:nvPr/>
        </p:nvSpPr>
        <p:spPr>
          <a:xfrm>
            <a:off x="770011" y="2046929"/>
            <a:ext cx="3839834" cy="4163803"/>
          </a:xfrm>
          <a:prstGeom prst="roundRect">
            <a:avLst>
              <a:gd name="adj" fmla="val 3846"/>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758123" y="2491338"/>
            <a:ext cx="690661" cy="461665"/>
          </a:xfrm>
          <a:prstGeom prst="rect">
            <a:avLst/>
          </a:prstGeom>
          <a:noFill/>
        </p:spPr>
        <p:txBody>
          <a:bodyPr wrap="square" rtlCol="0">
            <a:spAutoFit/>
          </a:bodyPr>
          <a:lstStyle/>
          <a:p>
            <a:r>
              <a:rPr lang="en-GB" sz="2400" b="1">
                <a:solidFill>
                  <a:srgbClr val="FF0000"/>
                </a:solidFill>
              </a:rPr>
              <a:t>a</a:t>
            </a:r>
          </a:p>
        </p:txBody>
      </p:sp>
      <p:sp>
        <p:nvSpPr>
          <p:cNvPr id="13" name="TextBox 12"/>
          <p:cNvSpPr txBox="1"/>
          <p:nvPr/>
        </p:nvSpPr>
        <p:spPr>
          <a:xfrm>
            <a:off x="5448784" y="4174006"/>
            <a:ext cx="770185" cy="461665"/>
          </a:xfrm>
          <a:prstGeom prst="rect">
            <a:avLst/>
          </a:prstGeom>
          <a:noFill/>
        </p:spPr>
        <p:txBody>
          <a:bodyPr wrap="square" rtlCol="0">
            <a:spAutoFit/>
          </a:bodyPr>
          <a:lstStyle/>
          <a:p>
            <a:r>
              <a:rPr lang="en-GB" sz="2400" b="1">
                <a:solidFill>
                  <a:srgbClr val="FF0000"/>
                </a:solidFill>
              </a:rPr>
              <a:t>b</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0960" y="4128831"/>
            <a:ext cx="1559444" cy="1908705"/>
          </a:xfrm>
          <a:prstGeom prst="rect">
            <a:avLst/>
          </a:prstGeom>
        </p:spPr>
      </p:pic>
      <p:sp>
        <p:nvSpPr>
          <p:cNvPr id="15" name="TextBox 14"/>
          <p:cNvSpPr txBox="1"/>
          <p:nvPr/>
        </p:nvSpPr>
        <p:spPr>
          <a:xfrm>
            <a:off x="9240728" y="3981905"/>
            <a:ext cx="770185" cy="461665"/>
          </a:xfrm>
          <a:prstGeom prst="rect">
            <a:avLst/>
          </a:prstGeom>
          <a:noFill/>
        </p:spPr>
        <p:txBody>
          <a:bodyPr wrap="square" rtlCol="0">
            <a:spAutoFit/>
          </a:bodyPr>
          <a:lstStyle/>
          <a:p>
            <a:r>
              <a:rPr lang="en-GB" sz="2400" b="1">
                <a:solidFill>
                  <a:srgbClr val="FF0000"/>
                </a:solidFill>
              </a:rPr>
              <a:t>c</a:t>
            </a:r>
          </a:p>
        </p:txBody>
      </p:sp>
      <p:sp>
        <p:nvSpPr>
          <p:cNvPr id="17" name="TextBox 16"/>
          <p:cNvSpPr txBox="1"/>
          <p:nvPr/>
        </p:nvSpPr>
        <p:spPr>
          <a:xfrm>
            <a:off x="790243" y="2319171"/>
            <a:ext cx="3839834" cy="3693319"/>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Modéliser un </a:t>
            </a:r>
            <a:r>
              <a:rPr lang="en-GB" dirty="0" err="1">
                <a:latin typeface="Open Sans" panose="020B0606030504020204" pitchFamily="34" charset="0"/>
                <a:ea typeface="Open Sans" panose="020B0606030504020204" pitchFamily="34" charset="0"/>
                <a:cs typeface="Open Sans" panose="020B0606030504020204" pitchFamily="34" charset="0"/>
              </a:rPr>
              <a:t>réseau</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d'hydrogène</a:t>
            </a:r>
            <a:r>
              <a:rPr lang="en-GB" dirty="0">
                <a:latin typeface="Open Sans" panose="020B0606030504020204" pitchFamily="34" charset="0"/>
                <a:ea typeface="Open Sans" panose="020B0606030504020204" pitchFamily="34" charset="0"/>
                <a:cs typeface="Open Sans" panose="020B0606030504020204" pitchFamily="34" charset="0"/>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r>
              <a:rPr lang="en-GB" dirty="0" err="1">
                <a:latin typeface="Open Sans" panose="020B0606030504020204" pitchFamily="34" charset="0"/>
                <a:ea typeface="Open Sans" panose="020B0606030504020204" pitchFamily="34" charset="0"/>
                <a:cs typeface="Open Sans" panose="020B0606030504020204" pitchFamily="34" charset="0"/>
              </a:rPr>
              <a:t>Définir</a:t>
            </a:r>
            <a:r>
              <a:rPr lang="en-GB" dirty="0">
                <a:latin typeface="Open Sans" panose="020B0606030504020204" pitchFamily="34" charset="0"/>
                <a:ea typeface="Open Sans" panose="020B0606030504020204" pitchFamily="34" charset="0"/>
                <a:cs typeface="Open Sans" panose="020B0606030504020204" pitchFamily="34" charset="0"/>
              </a:rPr>
              <a:t> un </a:t>
            </a:r>
            <a:r>
              <a:rPr lang="en-GB" dirty="0" err="1">
                <a:latin typeface="Open Sans" panose="020B0606030504020204" pitchFamily="34" charset="0"/>
                <a:ea typeface="Open Sans" panose="020B0606030504020204" pitchFamily="34" charset="0"/>
                <a:cs typeface="Open Sans" panose="020B0606030504020204" pitchFamily="34" charset="0"/>
              </a:rPr>
              <a:t>réseau</a:t>
            </a:r>
            <a:r>
              <a:rPr lang="en-GB" dirty="0">
                <a:latin typeface="Open Sans" panose="020B0606030504020204" pitchFamily="34" charset="0"/>
                <a:ea typeface="Open Sans" panose="020B0606030504020204" pitchFamily="34" charset="0"/>
                <a:cs typeface="Open Sans" panose="020B0606030504020204" pitchFamily="34" charset="0"/>
              </a:rPr>
              <a:t> dans la </a:t>
            </a:r>
            <a:r>
              <a:rPr lang="en-GB" dirty="0" err="1">
                <a:latin typeface="Open Sans" panose="020B0606030504020204" pitchFamily="34" charset="0"/>
                <a:ea typeface="Open Sans" panose="020B0606030504020204" pitchFamily="34" charset="0"/>
                <a:cs typeface="Open Sans" panose="020B0606030504020204" pitchFamily="34" charset="0"/>
              </a:rPr>
              <a:t>feuille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gridNode</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Ajouter l'hydrogène au "</a:t>
            </a:r>
            <a:r>
              <a:rPr lang="en-GB" dirty="0" err="1">
                <a:latin typeface="Open Sans" panose="020B0606030504020204" pitchFamily="34" charset="0"/>
                <a:ea typeface="Open Sans" panose="020B0606030504020204" pitchFamily="34" charset="0"/>
                <a:cs typeface="Open Sans" panose="020B0606030504020204" pitchFamily="34" charset="0"/>
              </a:rPr>
              <a:t>nodeGroup</a:t>
            </a:r>
            <a:r>
              <a:rPr lang="en-GB" dirty="0">
                <a:latin typeface="Open Sans" panose="020B0606030504020204" pitchFamily="34" charset="0"/>
                <a:ea typeface="Open Sans" panose="020B0606030504020204" pitchFamily="34" charset="0"/>
                <a:cs typeface="Open Sans" panose="020B0606030504020204" pitchFamily="34" charset="0"/>
              </a:rPr>
              <a:t>" .</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Ajouter la demande d'hydrogène à "</a:t>
            </a:r>
            <a:r>
              <a:rPr lang="en-GB" dirty="0" err="1">
                <a:latin typeface="Open Sans" panose="020B0606030504020204" pitchFamily="34" charset="0"/>
                <a:ea typeface="Open Sans" panose="020B0606030504020204" pitchFamily="34" charset="0"/>
                <a:cs typeface="Open Sans" panose="020B0606030504020204" pitchFamily="34" charset="0"/>
              </a:rPr>
              <a:t>ts_energy</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Pour </a:t>
            </a:r>
            <a:r>
              <a:rPr lang="en-GB" dirty="0" err="1">
                <a:latin typeface="Open Sans" panose="020B0606030504020204" pitchFamily="34" charset="0"/>
                <a:ea typeface="Open Sans" panose="020B0606030504020204" pitchFamily="34" charset="0"/>
                <a:cs typeface="Open Sans" panose="020B0606030504020204" pitchFamily="34" charset="0"/>
              </a:rPr>
              <a:t>ajouter</a:t>
            </a:r>
            <a:r>
              <a:rPr lang="en-GB" dirty="0">
                <a:latin typeface="Open Sans" panose="020B0606030504020204" pitchFamily="34" charset="0"/>
                <a:ea typeface="Open Sans" panose="020B0606030504020204" pitchFamily="34" charset="0"/>
                <a:cs typeface="Open Sans" panose="020B0606030504020204" pitchFamily="34" charset="0"/>
              </a:rPr>
              <a:t> un </a:t>
            </a:r>
            <a:r>
              <a:rPr lang="en-GB" dirty="0" err="1">
                <a:latin typeface="Open Sans" panose="020B0606030504020204" pitchFamily="34" charset="0"/>
                <a:ea typeface="Open Sans" panose="020B0606030504020204" pitchFamily="34" charset="0"/>
                <a:cs typeface="Open Sans" panose="020B0606030504020204" pitchFamily="34" charset="0"/>
              </a:rPr>
              <a:t>réseau</a:t>
            </a:r>
            <a:r>
              <a:rPr lang="en-GB" dirty="0">
                <a:latin typeface="Open Sans" panose="020B0606030504020204" pitchFamily="34" charset="0"/>
                <a:ea typeface="Open Sans" panose="020B0606030504020204" pitchFamily="34" charset="0"/>
                <a:cs typeface="Open Sans" panose="020B0606030504020204" pitchFamily="34" charset="0"/>
              </a:rPr>
              <a:t> d'hydrogène dans plus d'un nœud, la connexion entre les nœuds doit être définie dans le "</a:t>
            </a:r>
            <a:r>
              <a:rPr lang="en-GB" dirty="0" err="1">
                <a:latin typeface="Open Sans" panose="020B0606030504020204" pitchFamily="34" charset="0"/>
                <a:ea typeface="Open Sans" panose="020B0606030504020204" pitchFamily="34" charset="0"/>
                <a:cs typeface="Open Sans" panose="020B0606030504020204" pitchFamily="34" charset="0"/>
              </a:rPr>
              <a:t>nodeNode</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906730" y="76908"/>
            <a:ext cx="8593179" cy="111476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16.4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a:t>
            </a:r>
            <a:r>
              <a:rPr lang="en-ZA" sz="4000" dirty="0" err="1">
                <a:latin typeface="Open Sans"/>
                <a:ea typeface="Open Sans" panose="020B0606030504020204" pitchFamily="34" charset="0"/>
                <a:cs typeface="Open Sans" panose="020B0606030504020204" pitchFamily="34" charset="0"/>
              </a:rPr>
              <a:t>l'alimentation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gaz</a:t>
            </a:r>
            <a:r>
              <a:rPr lang="en-ZA" sz="4000" dirty="0">
                <a:latin typeface="Open Sans"/>
                <a:ea typeface="Open Sans" panose="020B0606030504020204" pitchFamily="34" charset="0"/>
                <a:cs typeface="Open Sans" panose="020B0606030504020204" pitchFamily="34" charset="0"/>
              </a:rPr>
              <a:t> et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électricité</a:t>
            </a:r>
            <a:endParaRPr lang="en-GB" sz="4000" dirty="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326076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76069" y="335319"/>
            <a:ext cx="541522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err="1">
                <a:latin typeface="Open Sans"/>
              </a:rPr>
              <a:t>Résultats</a:t>
            </a:r>
            <a:r>
              <a:rPr lang="en-GB" sz="4400" dirty="0">
                <a:latin typeface="Open Sans"/>
              </a:rPr>
              <a:t> </a:t>
            </a:r>
            <a:r>
              <a:rPr lang="en-GB" sz="4400" dirty="0" err="1">
                <a:latin typeface="Open Sans"/>
              </a:rPr>
              <a:t>attendus</a:t>
            </a:r>
            <a:r>
              <a:rPr lang="en-GB" sz="4400" dirty="0">
                <a:latin typeface="Open Sans"/>
              </a:rPr>
              <a:t> des </a:t>
            </a:r>
            <a:r>
              <a:rPr lang="en-GB" sz="4400" dirty="0" err="1">
                <a:latin typeface="Open Sans"/>
              </a:rPr>
              <a:t>apprentissages</a:t>
            </a:r>
            <a:endParaRPr lang="en-GB" sz="4400" dirty="0">
              <a:latin typeface="Open Sans"/>
            </a:endParaRP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703257"/>
            <a:ext cx="9354065" cy="294539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rgbClr val="9DC3E6"/>
                </a:solidFill>
                <a:latin typeface="Open Sans"/>
                <a:ea typeface="Open Sans" panose="020B0606030504020204" pitchFamily="34" charset="0"/>
                <a:cs typeface="Open Sans" panose="020B0606030504020204" pitchFamily="34" charset="0"/>
              </a:rPr>
              <a:t>À la fin de </a:t>
            </a:r>
            <a:r>
              <a:rPr lang="en-GB" sz="2000" b="1" dirty="0" err="1">
                <a:solidFill>
                  <a:srgbClr val="9DC3E6"/>
                </a:solidFill>
                <a:latin typeface="Open Sans"/>
                <a:ea typeface="Open Sans" panose="020B0606030504020204" pitchFamily="34" charset="0"/>
                <a:cs typeface="Open Sans" panose="020B0606030504020204" pitchFamily="34" charset="0"/>
              </a:rPr>
              <a:t>ce</a:t>
            </a:r>
            <a:r>
              <a:rPr lang="en-GB" sz="2000" b="1" dirty="0">
                <a:solidFill>
                  <a:srgbClr val="9DC3E6"/>
                </a:solidFill>
                <a:latin typeface="Open Sans"/>
                <a:ea typeface="Open Sans" panose="020B0606030504020204" pitchFamily="34" charset="0"/>
                <a:cs typeface="Open Sans" panose="020B0606030504020204" pitchFamily="34" charset="0"/>
              </a:rPr>
              <a:t> </a:t>
            </a:r>
            <a:r>
              <a:rPr lang="en-GB" sz="2000" b="1" dirty="0" err="1">
                <a:solidFill>
                  <a:srgbClr val="9DC3E6"/>
                </a:solidFill>
                <a:latin typeface="Open Sans"/>
                <a:ea typeface="Open Sans" panose="020B0606030504020204" pitchFamily="34" charset="0"/>
                <a:cs typeface="Open Sans" panose="020B0606030504020204" pitchFamily="34" charset="0"/>
              </a:rPr>
              <a:t>cours</a:t>
            </a:r>
            <a:r>
              <a:rPr lang="en-GB" sz="2000" b="1" dirty="0">
                <a:solidFill>
                  <a:srgbClr val="9DC3E6"/>
                </a:solidFill>
                <a:latin typeface="Open Sans"/>
                <a:ea typeface="Open Sans" panose="020B0606030504020204" pitchFamily="34" charset="0"/>
                <a:cs typeface="Open Sans" panose="020B0606030504020204" pitchFamily="34" charset="0"/>
              </a:rPr>
              <a:t>, </a:t>
            </a:r>
            <a:r>
              <a:rPr lang="en-GB" sz="2000" b="1" dirty="0" err="1">
                <a:solidFill>
                  <a:srgbClr val="9DC3E6"/>
                </a:solidFill>
                <a:latin typeface="Open Sans"/>
                <a:ea typeface="Open Sans" panose="020B0606030504020204" pitchFamily="34" charset="0"/>
                <a:cs typeface="Open Sans" panose="020B0606030504020204" pitchFamily="34" charset="0"/>
              </a:rPr>
              <a:t>vous</a:t>
            </a:r>
            <a:r>
              <a:rPr lang="en-GB" sz="2000" b="1" dirty="0">
                <a:solidFill>
                  <a:srgbClr val="9DC3E6"/>
                </a:solidFill>
                <a:latin typeface="Open Sans"/>
                <a:ea typeface="Open Sans" panose="020B0606030504020204" pitchFamily="34" charset="0"/>
                <a:cs typeface="Open Sans" panose="020B0606030504020204" pitchFamily="34" charset="0"/>
              </a:rPr>
              <a:t> </a:t>
            </a:r>
            <a:r>
              <a:rPr lang="en-GB" sz="2000" b="1" dirty="0" err="1">
                <a:solidFill>
                  <a:srgbClr val="9DC3E6"/>
                </a:solidFill>
                <a:latin typeface="Open Sans"/>
                <a:ea typeface="Open Sans" panose="020B0606030504020204" pitchFamily="34" charset="0"/>
                <a:cs typeface="Open Sans" panose="020B0606030504020204" pitchFamily="34" charset="0"/>
              </a:rPr>
              <a:t>devriez</a:t>
            </a:r>
            <a:r>
              <a:rPr lang="en-GB" sz="2000" b="1" dirty="0">
                <a:solidFill>
                  <a:srgbClr val="9DC3E6"/>
                </a:solidFill>
                <a:latin typeface="Open Sans"/>
                <a:ea typeface="Open Sans" panose="020B0606030504020204" pitchFamily="34" charset="0"/>
                <a:cs typeface="Open Sans" panose="020B0606030504020204" pitchFamily="34" charset="0"/>
              </a:rPr>
              <a:t>:</a:t>
            </a:r>
            <a:endParaRPr lang="en-US" sz="3200" b="1" dirty="0">
              <a:solidFill>
                <a:srgbClr val="9DC3E6"/>
              </a:solidFill>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RAA1: </a:t>
            </a:r>
            <a:r>
              <a:rPr lang="en-GB" sz="2000" dirty="0" err="1">
                <a:latin typeface="Open Sans"/>
                <a:ea typeface="Open Sans" panose="020B0606030504020204" pitchFamily="34" charset="0"/>
                <a:cs typeface="Open Sans" panose="020B0606030504020204" pitchFamily="34" charset="0"/>
              </a:rPr>
              <a:t>Être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mesure</a:t>
            </a:r>
            <a:r>
              <a:rPr lang="en-GB" sz="2000" dirty="0">
                <a:latin typeface="Open Sans"/>
                <a:ea typeface="Open Sans" panose="020B0606030504020204" pitchFamily="34" charset="0"/>
                <a:cs typeface="Open Sans" panose="020B0606030504020204" pitchFamily="34" charset="0"/>
              </a:rPr>
              <a:t> de modifier le fichier de données pour </a:t>
            </a:r>
            <a:r>
              <a:rPr lang="en-GB" sz="2000" dirty="0" err="1">
                <a:latin typeface="Open Sans"/>
                <a:ea typeface="Open Sans" panose="020B0606030504020204" pitchFamily="34" charset="0"/>
                <a:cs typeface="Open Sans" panose="020B0606030504020204" pitchFamily="34" charset="0"/>
              </a:rPr>
              <a:t>effectuer</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diverses</a:t>
            </a:r>
            <a:r>
              <a:rPr lang="en-GB" sz="2000" dirty="0">
                <a:latin typeface="Open Sans"/>
                <a:ea typeface="Open Sans" panose="020B0606030504020204" pitchFamily="34" charset="0"/>
                <a:cs typeface="Open Sans" panose="020B0606030504020204" pitchFamily="34" charset="0"/>
              </a:rPr>
              <a:t> analyses de </a:t>
            </a:r>
            <a:r>
              <a:rPr lang="en-GB" sz="2000" dirty="0" err="1">
                <a:latin typeface="Open Sans"/>
                <a:ea typeface="Open Sans" panose="020B0606030504020204" pitchFamily="34" charset="0"/>
                <a:cs typeface="Open Sans" panose="020B0606030504020204" pitchFamily="34" charset="0"/>
              </a:rPr>
              <a:t>flexibilité</a:t>
            </a:r>
            <a:endParaRPr lang="en-GB" sz="2000" dirty="0">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RAA2: </a:t>
            </a:r>
            <a:r>
              <a:rPr lang="en-GB" sz="2000" dirty="0" err="1">
                <a:latin typeface="Open Sans"/>
                <a:ea typeface="Open Sans" panose="020B0606030504020204" pitchFamily="34" charset="0"/>
                <a:cs typeface="Open Sans" panose="020B0606030504020204" pitchFamily="34" charset="0"/>
              </a:rPr>
              <a:t>Être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mesure</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mettre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œuvre</a:t>
            </a:r>
            <a:r>
              <a:rPr lang="en-GB" sz="2000" dirty="0">
                <a:latin typeface="Open Sans"/>
                <a:ea typeface="Open Sans" panose="020B0606030504020204" pitchFamily="34" charset="0"/>
                <a:cs typeface="Open Sans" panose="020B0606030504020204" pitchFamily="34" charset="0"/>
              </a:rPr>
              <a:t> la puissance pour les </a:t>
            </a:r>
            <a:r>
              <a:rPr lang="en-GB" sz="2000" dirty="0" err="1">
                <a:latin typeface="Open Sans"/>
                <a:ea typeface="Open Sans" panose="020B0606030504020204" pitchFamily="34" charset="0"/>
                <a:cs typeface="Open Sans" panose="020B0606030504020204" pitchFamily="34" charset="0"/>
              </a:rPr>
              <a:t>véhicules</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électriques</a:t>
            </a:r>
            <a:r>
              <a:rPr lang="en-GB" sz="2000" dirty="0">
                <a:latin typeface="Open Sans"/>
                <a:ea typeface="Open Sans" panose="020B0606030504020204" pitchFamily="34" charset="0"/>
                <a:cs typeface="Open Sans" panose="020B0606030504020204" pitchFamily="34" charset="0"/>
              </a:rPr>
              <a:t> (VÉ) dans </a:t>
            </a:r>
            <a:r>
              <a:rPr lang="en-GB" sz="2000" dirty="0" err="1">
                <a:latin typeface="Open Sans"/>
                <a:ea typeface="Open Sans" panose="020B0606030504020204" pitchFamily="34" charset="0"/>
                <a:cs typeface="Open Sans" panose="020B0606030504020204" pitchFamily="34" charset="0"/>
              </a:rPr>
              <a:t>FlexTool</a:t>
            </a:r>
            <a:endParaRPr lang="en-GB" sz="3200" dirty="0">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RAA3: </a:t>
            </a:r>
            <a:r>
              <a:rPr lang="en-GB" sz="2000" dirty="0" err="1">
                <a:latin typeface="Open Sans"/>
                <a:ea typeface="Open Sans" panose="020B0606030504020204" pitchFamily="34" charset="0"/>
                <a:cs typeface="Open Sans" panose="020B0606030504020204" pitchFamily="34" charset="0"/>
              </a:rPr>
              <a:t>Être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mesure</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mettre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œuvre</a:t>
            </a:r>
            <a:r>
              <a:rPr lang="en-GB" sz="2000" dirty="0">
                <a:latin typeface="Open Sans"/>
                <a:ea typeface="Open Sans" panose="020B0606030504020204" pitchFamily="34" charset="0"/>
                <a:cs typeface="Open Sans" panose="020B0606030504020204" pitchFamily="34" charset="0"/>
              </a:rPr>
              <a:t> le </a:t>
            </a:r>
            <a:r>
              <a:rPr lang="en-GB" sz="2000" dirty="0" err="1">
                <a:latin typeface="Open Sans"/>
                <a:ea typeface="Open Sans" panose="020B0606030504020204" pitchFamily="34" charset="0"/>
                <a:cs typeface="Open Sans" panose="020B0606030504020204" pitchFamily="34" charset="0"/>
              </a:rPr>
              <a:t>réseau</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d’hydrogène</a:t>
            </a:r>
            <a:r>
              <a:rPr lang="en-GB" sz="2000" dirty="0">
                <a:latin typeface="Open Sans"/>
                <a:ea typeface="Open Sans" panose="020B0606030504020204" pitchFamily="34" charset="0"/>
                <a:cs typeface="Open Sans" panose="020B0606030504020204" pitchFamily="34" charset="0"/>
              </a:rPr>
              <a:t> et la puissance pour la production </a:t>
            </a:r>
            <a:r>
              <a:rPr lang="en-GB" sz="2000" dirty="0" err="1">
                <a:latin typeface="Open Sans"/>
                <a:ea typeface="Open Sans" panose="020B0606030504020204" pitchFamily="34" charset="0"/>
                <a:cs typeface="Open Sans" panose="020B0606030504020204" pitchFamily="34" charset="0"/>
              </a:rPr>
              <a:t>d’hydrogène</a:t>
            </a:r>
            <a:r>
              <a:rPr lang="en-GB" sz="2000" dirty="0">
                <a:latin typeface="Open Sans"/>
                <a:ea typeface="Open Sans" panose="020B0606030504020204" pitchFamily="34" charset="0"/>
                <a:cs typeface="Open Sans" panose="020B0606030504020204" pitchFamily="34" charset="0"/>
              </a:rPr>
              <a:t> dans FlexTool</a:t>
            </a:r>
          </a:p>
          <a:p>
            <a:pPr algn="l"/>
            <a:r>
              <a:rPr lang="en-GB" sz="2000" dirty="0">
                <a:latin typeface="Open Sans"/>
                <a:ea typeface="Open Sans" panose="020B0606030504020204" pitchFamily="34" charset="0"/>
                <a:cs typeface="Open Sans" panose="020B0606030504020204" pitchFamily="34" charset="0"/>
              </a:rPr>
              <a:t>RAA4: </a:t>
            </a:r>
            <a:r>
              <a:rPr lang="en-GB" sz="2000" dirty="0" err="1">
                <a:latin typeface="Open Sans"/>
                <a:ea typeface="Open Sans" panose="020B0606030504020204" pitchFamily="34" charset="0"/>
                <a:cs typeface="Open Sans" panose="020B0606030504020204" pitchFamily="34" charset="0"/>
              </a:rPr>
              <a:t>Être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mesire</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mettre</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œuvre</a:t>
            </a:r>
            <a:r>
              <a:rPr lang="en-GB" sz="2000" dirty="0">
                <a:latin typeface="Open Sans"/>
                <a:ea typeface="Open Sans" panose="020B0606030504020204" pitchFamily="34" charset="0"/>
                <a:cs typeface="Open Sans" panose="020B0606030504020204" pitchFamily="34" charset="0"/>
              </a:rPr>
              <a:t> le </a:t>
            </a:r>
            <a:r>
              <a:rPr lang="en-GB" sz="2000" dirty="0" err="1">
                <a:latin typeface="Open Sans"/>
                <a:ea typeface="Open Sans" panose="020B0606030504020204" pitchFamily="34" charset="0"/>
                <a:cs typeface="Open Sans" panose="020B0606030504020204" pitchFamily="34" charset="0"/>
              </a:rPr>
              <a:t>réseau</a:t>
            </a:r>
            <a:r>
              <a:rPr lang="en-GB" sz="2000" dirty="0">
                <a:latin typeface="Open Sans"/>
                <a:ea typeface="Open Sans" panose="020B0606030504020204" pitchFamily="34" charset="0"/>
                <a:cs typeface="Open Sans" panose="020B0606030504020204" pitchFamily="34" charset="0"/>
              </a:rPr>
              <a:t> de </a:t>
            </a:r>
            <a:r>
              <a:rPr lang="en-GB" sz="2000" dirty="0" err="1">
                <a:latin typeface="Open Sans"/>
                <a:ea typeface="Open Sans" panose="020B0606030504020204" pitchFamily="34" charset="0"/>
                <a:cs typeface="Open Sans" panose="020B0606030504020204" pitchFamily="34" charset="0"/>
              </a:rPr>
              <a:t>chaleur</a:t>
            </a:r>
            <a:r>
              <a:rPr lang="en-GB" sz="2000" dirty="0">
                <a:latin typeface="Open Sans"/>
                <a:ea typeface="Open Sans" panose="020B0606030504020204" pitchFamily="34" charset="0"/>
                <a:cs typeface="Open Sans" panose="020B0606030504020204" pitchFamily="34" charset="0"/>
              </a:rPr>
              <a:t> et la conversion de l'électricité </a:t>
            </a:r>
            <a:r>
              <a:rPr lang="en-GB" sz="2000" dirty="0" err="1">
                <a:latin typeface="Open Sans"/>
                <a:ea typeface="Open Sans" panose="020B0606030504020204" pitchFamily="34" charset="0"/>
                <a:cs typeface="Open Sans" panose="020B0606030504020204" pitchFamily="34" charset="0"/>
              </a:rPr>
              <a:t>en</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chaleur</a:t>
            </a:r>
            <a:r>
              <a:rPr lang="en-GB" sz="2000" dirty="0">
                <a:latin typeface="Open Sans"/>
                <a:ea typeface="Open Sans" panose="020B0606030504020204" pitchFamily="34" charset="0"/>
                <a:cs typeface="Open Sans" panose="020B0606030504020204" pitchFamily="34" charset="0"/>
              </a:rPr>
              <a:t> dans </a:t>
            </a:r>
            <a:r>
              <a:rPr lang="en-GB" sz="2000" dirty="0" err="1">
                <a:latin typeface="Open Sans"/>
                <a:ea typeface="Open Sans" panose="020B0606030504020204" pitchFamily="34" charset="0"/>
                <a:cs typeface="Open Sans" panose="020B0606030504020204" pitchFamily="34" charset="0"/>
              </a:rPr>
              <a:t>FlexTool</a:t>
            </a:r>
            <a:endParaRPr lang="en-GB" sz="1600" dirty="0">
              <a:cs typeface="Calibri"/>
            </a:endParaRPr>
          </a:p>
        </p:txBody>
      </p:sp>
    </p:spTree>
    <p:extLst>
      <p:ext uri="{BB962C8B-B14F-4D97-AF65-F5344CB8AC3E}">
        <p14:creationId xmlns:p14="http://schemas.microsoft.com/office/powerpoint/2010/main" val="423301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72430" y="1431935"/>
            <a:ext cx="72681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Unités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production et de stockage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d'hydrogène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10" name="Rounded Rectangle 9"/>
          <p:cNvSpPr/>
          <p:nvPr/>
        </p:nvSpPr>
        <p:spPr>
          <a:xfrm>
            <a:off x="390791" y="2085227"/>
            <a:ext cx="4717787" cy="4012918"/>
          </a:xfrm>
          <a:prstGeom prst="roundRect">
            <a:avLst>
              <a:gd name="adj" fmla="val 2620"/>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38" t="1410" b="1"/>
          <a:stretch/>
        </p:blipFill>
        <p:spPr>
          <a:xfrm>
            <a:off x="5285822" y="2396835"/>
            <a:ext cx="6274337" cy="147131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822" y="4248706"/>
            <a:ext cx="6295392" cy="1439950"/>
          </a:xfrm>
          <a:prstGeom prst="rect">
            <a:avLst/>
          </a:prstGeom>
        </p:spPr>
      </p:pic>
      <p:sp>
        <p:nvSpPr>
          <p:cNvPr id="13" name="TextBox 12"/>
          <p:cNvSpPr txBox="1"/>
          <p:nvPr/>
        </p:nvSpPr>
        <p:spPr>
          <a:xfrm>
            <a:off x="5405191" y="2551239"/>
            <a:ext cx="770185" cy="461665"/>
          </a:xfrm>
          <a:prstGeom prst="rect">
            <a:avLst/>
          </a:prstGeom>
          <a:noFill/>
        </p:spPr>
        <p:txBody>
          <a:bodyPr wrap="square" rtlCol="0">
            <a:spAutoFit/>
          </a:bodyPr>
          <a:lstStyle/>
          <a:p>
            <a:r>
              <a:rPr lang="en-GB" sz="2400" b="1">
                <a:solidFill>
                  <a:srgbClr val="FF0000"/>
                </a:solidFill>
              </a:rPr>
              <a:t>a</a:t>
            </a:r>
          </a:p>
        </p:txBody>
      </p:sp>
      <p:sp>
        <p:nvSpPr>
          <p:cNvPr id="14" name="TextBox 13"/>
          <p:cNvSpPr txBox="1"/>
          <p:nvPr/>
        </p:nvSpPr>
        <p:spPr>
          <a:xfrm>
            <a:off x="5405192" y="4429608"/>
            <a:ext cx="770185" cy="461665"/>
          </a:xfrm>
          <a:prstGeom prst="rect">
            <a:avLst/>
          </a:prstGeom>
          <a:noFill/>
        </p:spPr>
        <p:txBody>
          <a:bodyPr wrap="square" rtlCol="0">
            <a:spAutoFit/>
          </a:bodyPr>
          <a:lstStyle/>
          <a:p>
            <a:r>
              <a:rPr lang="en-GB" sz="2400" b="1">
                <a:solidFill>
                  <a:srgbClr val="FF0000"/>
                </a:solidFill>
              </a:rPr>
              <a:t>b</a:t>
            </a:r>
          </a:p>
        </p:txBody>
      </p:sp>
      <p:sp>
        <p:nvSpPr>
          <p:cNvPr id="15" name="TextBox 14"/>
          <p:cNvSpPr txBox="1"/>
          <p:nvPr/>
        </p:nvSpPr>
        <p:spPr>
          <a:xfrm>
            <a:off x="484887" y="2218144"/>
            <a:ext cx="4540543" cy="3754874"/>
          </a:xfrm>
          <a:prstGeom prst="rect">
            <a:avLst/>
          </a:prstGeom>
          <a:noFill/>
        </p:spPr>
        <p:txBody>
          <a:bodyPr wrap="square" rtlCol="0">
            <a:spAutoFit/>
          </a:bodyPr>
          <a:lstStyle/>
          <a:p>
            <a:pPr marL="342900" indent="-342900">
              <a:buAutoNum type="alphaLcParenR"/>
            </a:pPr>
            <a:r>
              <a:rPr lang="en-GB" dirty="0" err="1">
                <a:latin typeface="Open Sans" panose="020B0606030504020204" pitchFamily="34" charset="0"/>
                <a:ea typeface="Open Sans" panose="020B0606030504020204" pitchFamily="34" charset="0"/>
                <a:cs typeface="Open Sans" panose="020B0606030504020204" pitchFamily="34" charset="0"/>
              </a:rPr>
              <a:t>Ajouter</a:t>
            </a:r>
            <a:r>
              <a:rPr lang="en-GB" dirty="0">
                <a:latin typeface="Open Sans" panose="020B0606030504020204" pitchFamily="34" charset="0"/>
                <a:ea typeface="Open Sans" panose="020B0606030504020204" pitchFamily="34" charset="0"/>
                <a:cs typeface="Open Sans" panose="020B0606030504020204" pitchFamily="34" charset="0"/>
              </a:rPr>
              <a:t> les unités de production/stockage d'hydrogène dans le "</a:t>
            </a:r>
            <a:r>
              <a:rPr lang="en-GB" dirty="0" err="1">
                <a:latin typeface="Open Sans" panose="020B0606030504020204" pitchFamily="34" charset="0"/>
                <a:ea typeface="Open Sans" panose="020B0606030504020204" pitchFamily="34" charset="0"/>
                <a:cs typeface="Open Sans" panose="020B0606030504020204" pitchFamily="34" charset="0"/>
              </a:rPr>
              <a:t>unit_type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ainsi</a:t>
            </a:r>
            <a:r>
              <a:rPr lang="en-GB" dirty="0">
                <a:latin typeface="Open Sans" panose="020B0606030504020204" pitchFamily="34" charset="0"/>
                <a:ea typeface="Open Sans" panose="020B0606030504020204" pitchFamily="34" charset="0"/>
                <a:cs typeface="Open Sans" panose="020B0606030504020204" pitchFamily="34" charset="0"/>
              </a:rPr>
              <a:t> que </a:t>
            </a:r>
            <a:r>
              <a:rPr lang="en-GB" dirty="0" err="1">
                <a:latin typeface="Open Sans" panose="020B0606030504020204" pitchFamily="34" charset="0"/>
                <a:ea typeface="Open Sans" panose="020B0606030504020204" pitchFamily="34" charset="0"/>
                <a:cs typeface="Open Sans" panose="020B0606030504020204" pitchFamily="34" charset="0"/>
              </a:rPr>
              <a:t>leurs</a:t>
            </a:r>
            <a:r>
              <a:rPr lang="en-GB" dirty="0">
                <a:latin typeface="Open Sans" panose="020B0606030504020204" pitchFamily="34" charset="0"/>
                <a:ea typeface="Open Sans" panose="020B0606030504020204" pitchFamily="34" charset="0"/>
                <a:cs typeface="Open Sans" panose="020B0606030504020204" pitchFamily="34" charset="0"/>
              </a:rPr>
              <a:t> principales caractéristiques. </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Pour le stockage de l'hydrogène, le </a:t>
            </a:r>
            <a:r>
              <a:rPr lang="en-GB" sz="1600" dirty="0" err="1">
                <a:latin typeface="Open Sans" panose="020B0606030504020204" pitchFamily="34" charset="0"/>
                <a:ea typeface="Open Sans" panose="020B0606030504020204" pitchFamily="34" charset="0"/>
                <a:cs typeface="Open Sans" panose="020B0606030504020204" pitchFamily="34" charset="0"/>
              </a:rPr>
              <a:t>coût</a:t>
            </a:r>
            <a:r>
              <a:rPr lang="en-GB" sz="1600" dirty="0">
                <a:latin typeface="Open Sans" panose="020B0606030504020204" pitchFamily="34" charset="0"/>
                <a:ea typeface="Open Sans" panose="020B0606030504020204" pitchFamily="34" charset="0"/>
                <a:cs typeface="Open Sans" panose="020B0606030504020204" pitchFamily="34" charset="0"/>
              </a:rPr>
              <a:t> inv./kW doit être fixé à zéro.</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Ajoutez les unités à la feuille "unit" et </a:t>
            </a:r>
            <a:r>
              <a:rPr lang="en-GB" dirty="0" err="1">
                <a:latin typeface="Open Sans" panose="020B0606030504020204" pitchFamily="34" charset="0"/>
                <a:ea typeface="Open Sans" panose="020B0606030504020204" pitchFamily="34" charset="0"/>
                <a:cs typeface="Open Sans" panose="020B0606030504020204" pitchFamily="34" charset="0"/>
              </a:rPr>
              <a:t>définissez</a:t>
            </a:r>
            <a:r>
              <a:rPr lang="en-GB" dirty="0">
                <a:latin typeface="Open Sans" panose="020B0606030504020204" pitchFamily="34" charset="0"/>
                <a:ea typeface="Open Sans" panose="020B0606030504020204" pitchFamily="34" charset="0"/>
                <a:cs typeface="Open Sans" panose="020B0606030504020204" pitchFamily="34" charset="0"/>
              </a:rPr>
              <a:t> le </a:t>
            </a:r>
            <a:r>
              <a:rPr lang="en-GB" dirty="0" err="1">
                <a:latin typeface="Open Sans" panose="020B0606030504020204" pitchFamily="34" charset="0"/>
                <a:ea typeface="Open Sans" panose="020B0606030504020204" pitchFamily="34" charset="0"/>
                <a:cs typeface="Open Sans" panose="020B0606030504020204" pitchFamily="34" charset="0"/>
              </a:rPr>
              <a:t>réseau</a:t>
            </a:r>
            <a:r>
              <a:rPr lang="en-GB" dirty="0">
                <a:latin typeface="Open Sans" panose="020B0606030504020204" pitchFamily="34" charset="0"/>
                <a:ea typeface="Open Sans" panose="020B0606030504020204" pitchFamily="34" charset="0"/>
                <a:cs typeface="Open Sans" panose="020B0606030504020204" pitchFamily="34" charset="0"/>
              </a:rPr>
              <a:t> de sortie comme étant de </a:t>
            </a:r>
            <a:r>
              <a:rPr lang="en-GB" dirty="0" err="1">
                <a:latin typeface="Open Sans" panose="020B0606030504020204" pitchFamily="34" charset="0"/>
                <a:ea typeface="Open Sans" panose="020B0606030504020204" pitchFamily="34" charset="0"/>
                <a:cs typeface="Open Sans" panose="020B0606030504020204" pitchFamily="34" charset="0"/>
              </a:rPr>
              <a:t>l'hydrogène</a:t>
            </a:r>
            <a:r>
              <a:rPr lang="en-GB" dirty="0">
                <a:latin typeface="Open Sans" panose="020B0606030504020204" pitchFamily="34" charset="0"/>
                <a:ea typeface="Open Sans" panose="020B0606030504020204" pitchFamily="34" charset="0"/>
                <a:cs typeface="Open Sans" panose="020B0606030504020204" pitchFamily="34" charset="0"/>
              </a:rPr>
              <a:t>.</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Pour l'électrolyseur, le réseau d'entrée doit être réglé sur l'électricité.</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Pour le stockage de l'hydrogène, la capacité de stockage doit être précisée.</a:t>
            </a: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901255" y="191403"/>
            <a:ext cx="8680786" cy="112619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16.4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a:t>
            </a:r>
            <a:r>
              <a:rPr lang="en-ZA" sz="4000" dirty="0" err="1">
                <a:latin typeface="Open Sans"/>
                <a:ea typeface="Open Sans" panose="020B0606030504020204" pitchFamily="34" charset="0"/>
                <a:cs typeface="Open Sans" panose="020B0606030504020204" pitchFamily="34" charset="0"/>
              </a:rPr>
              <a:t>l'alimentation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gaz</a:t>
            </a:r>
            <a:r>
              <a:rPr lang="en-ZA" sz="4000" dirty="0">
                <a:latin typeface="Open Sans"/>
                <a:ea typeface="Open Sans" panose="020B0606030504020204" pitchFamily="34" charset="0"/>
                <a:cs typeface="Open Sans" panose="020B0606030504020204" pitchFamily="34" charset="0"/>
              </a:rPr>
              <a:t> et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électricité</a:t>
            </a:r>
            <a:endParaRPr lang="en-GB" sz="4000" dirty="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235098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075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13645" y="1299915"/>
            <a:ext cx="6439741"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16.4.4 Alimentation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véhicules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électriques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(VÉ)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849" y="1787129"/>
            <a:ext cx="4144222" cy="4520604"/>
          </a:xfrm>
          <a:prstGeom prst="rect">
            <a:avLst/>
          </a:prstGeom>
        </p:spPr>
      </p:pic>
      <p:sp>
        <p:nvSpPr>
          <p:cNvPr id="3" name="TextBox 2"/>
          <p:cNvSpPr txBox="1"/>
          <p:nvPr/>
        </p:nvSpPr>
        <p:spPr>
          <a:xfrm>
            <a:off x="661604" y="1960276"/>
            <a:ext cx="6439742" cy="4216539"/>
          </a:xfrm>
          <a:prstGeom prst="rect">
            <a:avLst/>
          </a:prstGeom>
          <a:noFill/>
        </p:spPr>
        <p:txBody>
          <a:bodyPr wrap="square" lIns="91440" tIns="45720" rIns="91440" bIns="45720" rtlCol="0" anchor="t">
            <a:spAutoFit/>
          </a:bodyPr>
          <a:lstStyle/>
          <a:p>
            <a:pPr lvl="1"/>
            <a:r>
              <a:rPr lang="en-GB" sz="2400" dirty="0">
                <a:latin typeface="Open Sans" panose="020B0606030504020204" pitchFamily="34" charset="0"/>
                <a:ea typeface="Open Sans" panose="020B0606030504020204" pitchFamily="34" charset="0"/>
                <a:cs typeface="Open Sans" panose="020B0606030504020204" pitchFamily="34" charset="0"/>
              </a:rPr>
              <a:t>Les trois </a:t>
            </a:r>
            <a:r>
              <a:rPr lang="en-GB" sz="2400" dirty="0" err="1">
                <a:latin typeface="Open Sans" panose="020B0606030504020204" pitchFamily="34" charset="0"/>
                <a:ea typeface="Open Sans" panose="020B0606030504020204" pitchFamily="34" charset="0"/>
                <a:cs typeface="Open Sans" panose="020B0606030504020204" pitchFamily="34" charset="0"/>
              </a:rPr>
              <a:t>principaux</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dirty="0" err="1">
                <a:latin typeface="Open Sans" panose="020B0606030504020204" pitchFamily="34" charset="0"/>
                <a:ea typeface="Open Sans" panose="020B0606030504020204" pitchFamily="34" charset="0"/>
                <a:cs typeface="Open Sans" panose="020B0606030504020204" pitchFamily="34" charset="0"/>
              </a:rPr>
              <a:t>scénarios</a:t>
            </a:r>
            <a:r>
              <a:rPr lang="en-GB" sz="2400" dirty="0">
                <a:latin typeface="Open Sans" panose="020B0606030504020204" pitchFamily="34" charset="0"/>
                <a:ea typeface="Open Sans" panose="020B0606030504020204" pitchFamily="34" charset="0"/>
                <a:cs typeface="Open Sans" panose="020B0606030504020204" pitchFamily="34" charset="0"/>
              </a:rPr>
              <a:t> de recharge des VÉ </a:t>
            </a:r>
            <a:r>
              <a:rPr lang="en-GB" sz="2400" dirty="0" err="1">
                <a:latin typeface="Open Sans" panose="020B0606030504020204" pitchFamily="34" charset="0"/>
                <a:ea typeface="Open Sans" panose="020B0606030504020204" pitchFamily="34" charset="0"/>
                <a:cs typeface="Open Sans" panose="020B0606030504020204" pitchFamily="34" charset="0"/>
              </a:rPr>
              <a:t>sont</a:t>
            </a:r>
            <a:r>
              <a:rPr lang="en-GB" sz="2400" dirty="0">
                <a:latin typeface="Open Sans" panose="020B0606030504020204" pitchFamily="34" charset="0"/>
                <a:ea typeface="Open Sans" panose="020B0606030504020204" pitchFamily="34" charset="0"/>
                <a:cs typeface="Open Sans" panose="020B0606030504020204" pitchFamily="34" charset="0"/>
              </a:rPr>
              <a:t> les </a:t>
            </a:r>
            <a:r>
              <a:rPr lang="en-GB" sz="2400" dirty="0" err="1">
                <a:latin typeface="Open Sans" panose="020B0606030504020204" pitchFamily="34" charset="0"/>
                <a:ea typeface="Open Sans" panose="020B0606030504020204" pitchFamily="34" charset="0"/>
                <a:cs typeface="Open Sans" panose="020B0606030504020204" pitchFamily="34" charset="0"/>
              </a:rPr>
              <a:t>suivants</a:t>
            </a:r>
            <a:r>
              <a:rPr lang="en-GB" sz="2400" dirty="0">
                <a:latin typeface="Open Sans" panose="020B0606030504020204" pitchFamily="34" charset="0"/>
                <a:ea typeface="Open Sans" panose="020B0606030504020204" pitchFamily="34" charset="0"/>
                <a:cs typeface="Open Sans" panose="020B0606030504020204" pitchFamily="34" charset="0"/>
              </a:rPr>
              <a:t>: </a:t>
            </a:r>
          </a:p>
          <a:p>
            <a:pPr lvl="1"/>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mj-lt"/>
              <a:buAutoNum type="alphaLcParenR"/>
            </a:pPr>
            <a:r>
              <a:rPr lang="en-GB" sz="2000" b="1" dirty="0" err="1">
                <a:latin typeface="Open Sans"/>
                <a:ea typeface="Open Sans" panose="020B0606030504020204" pitchFamily="34" charset="0"/>
                <a:cs typeface="Open Sans" panose="020B0606030504020204" pitchFamily="34" charset="0"/>
              </a:rPr>
              <a:t>Chargement</a:t>
            </a:r>
            <a:r>
              <a:rPr lang="en-GB" sz="2000" b="1" dirty="0">
                <a:latin typeface="Open Sans"/>
                <a:ea typeface="Open Sans" panose="020B0606030504020204" pitchFamily="34" charset="0"/>
                <a:cs typeface="Open Sans" panose="020B0606030504020204" pitchFamily="34" charset="0"/>
              </a:rPr>
              <a:t> non-</a:t>
            </a:r>
            <a:r>
              <a:rPr lang="en-GB" sz="2000" b="1" dirty="0" err="1">
                <a:latin typeface="Open Sans"/>
                <a:ea typeface="Open Sans" panose="020B0606030504020204" pitchFamily="34" charset="0"/>
                <a:cs typeface="Open Sans" panose="020B0606030504020204" pitchFamily="34" charset="0"/>
              </a:rPr>
              <a:t>contrôlé</a:t>
            </a:r>
            <a:r>
              <a:rPr lang="en-GB" sz="2000" b="1" dirty="0">
                <a:latin typeface="Open Sans"/>
                <a:ea typeface="Open Sans" panose="020B0606030504020204" pitchFamily="34" charset="0"/>
                <a:cs typeface="Open Sans" panose="020B0606030504020204" pitchFamily="34" charset="0"/>
              </a:rPr>
              <a:t> </a:t>
            </a:r>
            <a:r>
              <a:rPr lang="en-GB" sz="2000" b="1" dirty="0" err="1">
                <a:latin typeface="Open Sans"/>
                <a:ea typeface="Open Sans" panose="020B0606030504020204" pitchFamily="34" charset="0"/>
                <a:cs typeface="Open Sans" panose="020B0606030504020204" pitchFamily="34" charset="0"/>
              </a:rPr>
              <a:t>en</a:t>
            </a:r>
            <a:r>
              <a:rPr lang="en-GB" sz="2000" b="1" dirty="0">
                <a:latin typeface="Open Sans"/>
                <a:ea typeface="Open Sans" panose="020B0606030504020204" pitchFamily="34" charset="0"/>
                <a:cs typeface="Open Sans" panose="020B0606030504020204" pitchFamily="34" charset="0"/>
              </a:rPr>
              <a:t> soirée:  </a:t>
            </a:r>
            <a:r>
              <a:rPr lang="en-GB" sz="2000" dirty="0">
                <a:latin typeface="Open Sans"/>
                <a:ea typeface="Open Sans" panose="020B0606030504020204" pitchFamily="34" charset="0"/>
                <a:cs typeface="Open Sans" panose="020B0606030504020204" pitchFamily="34" charset="0"/>
              </a:rPr>
              <a:t>Les VÉ se rechargent à la puissance maximale dès qu'ils sont branchés sur le réseau, principalement pendant les heures du soir.</a:t>
            </a:r>
          </a:p>
          <a:p>
            <a:pPr marL="914400" lvl="1" indent="-457200">
              <a:buFont typeface="+mj-lt"/>
              <a:buAutoNum type="alphaLcParenR"/>
            </a:pPr>
            <a:r>
              <a:rPr lang="en-GB" sz="2000" b="1" dirty="0">
                <a:latin typeface="Open Sans"/>
                <a:ea typeface="Open Sans" panose="020B0606030504020204" pitchFamily="34" charset="0"/>
                <a:cs typeface="Open Sans" panose="020B0606030504020204" pitchFamily="34" charset="0"/>
              </a:rPr>
              <a:t>Chargement contrôlé de </a:t>
            </a:r>
            <a:r>
              <a:rPr lang="en-GB" sz="2000" b="1" dirty="0" err="1">
                <a:latin typeface="Open Sans"/>
                <a:ea typeface="Open Sans" panose="020B0606030504020204" pitchFamily="34" charset="0"/>
                <a:cs typeface="Open Sans" panose="020B0606030504020204" pitchFamily="34" charset="0"/>
              </a:rPr>
              <a:t>nuit</a:t>
            </a:r>
            <a:r>
              <a:rPr lang="en-GB" sz="2000" b="1" dirty="0">
                <a:latin typeface="Open Sans"/>
                <a:ea typeface="Open Sans" panose="020B0606030504020204" pitchFamily="34" charset="0"/>
                <a:cs typeface="Open Sans" panose="020B0606030504020204" pitchFamily="34" charset="0"/>
              </a:rPr>
              <a:t>: </a:t>
            </a:r>
            <a:r>
              <a:rPr lang="en-GB" sz="2000" dirty="0">
                <a:latin typeface="Open Sans"/>
                <a:ea typeface="Open Sans" panose="020B0606030504020204" pitchFamily="34" charset="0"/>
                <a:cs typeface="Open Sans" panose="020B0606030504020204" pitchFamily="34" charset="0"/>
              </a:rPr>
              <a:t>La charge est distribuée pendant la nuit et coïncide avec la disponibilité du vent et une faible demande d'électricité.</a:t>
            </a:r>
          </a:p>
          <a:p>
            <a:pPr marL="914400" lvl="1" indent="-457200">
              <a:buFont typeface="+mj-lt"/>
              <a:buAutoNum type="alphaLcParenR"/>
            </a:pPr>
            <a:r>
              <a:rPr lang="en-GB" sz="2000" b="1" dirty="0">
                <a:latin typeface="Open Sans" panose="020B0606030504020204" pitchFamily="34" charset="0"/>
                <a:ea typeface="Open Sans" panose="020B0606030504020204" pitchFamily="34" charset="0"/>
                <a:cs typeface="Open Sans" panose="020B0606030504020204" pitchFamily="34" charset="0"/>
              </a:rPr>
              <a:t>Chargement contrôlé pendant la </a:t>
            </a:r>
            <a:r>
              <a:rPr lang="en-GB" sz="2000" b="1" dirty="0" err="1">
                <a:latin typeface="Open Sans" panose="020B0606030504020204" pitchFamily="34" charset="0"/>
                <a:ea typeface="Open Sans" panose="020B0606030504020204" pitchFamily="34" charset="0"/>
                <a:cs typeface="Open Sans" panose="020B0606030504020204" pitchFamily="34" charset="0"/>
              </a:rPr>
              <a:t>journée</a:t>
            </a: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dirty="0">
                <a:latin typeface="Open Sans" panose="020B0606030504020204" pitchFamily="34" charset="0"/>
                <a:ea typeface="Open Sans" panose="020B0606030504020204" pitchFamily="34" charset="0"/>
                <a:cs typeface="Open Sans" panose="020B0606030504020204" pitchFamily="34" charset="0"/>
              </a:rPr>
              <a:t>La charge coïncide avec le profil </a:t>
            </a:r>
            <a:r>
              <a:rPr lang="en-GB" sz="2000" dirty="0" err="1">
                <a:latin typeface="Open Sans" panose="020B0606030504020204" pitchFamily="34" charset="0"/>
                <a:ea typeface="Open Sans" panose="020B0606030504020204" pitchFamily="34" charset="0"/>
                <a:cs typeface="Open Sans" panose="020B0606030504020204" pitchFamily="34" charset="0"/>
              </a:rPr>
              <a:t>solaire</a:t>
            </a:r>
            <a:r>
              <a:rPr lang="en-GB" sz="2000" dirty="0">
                <a:latin typeface="Open Sans" panose="020B0606030504020204" pitchFamily="34" charset="0"/>
                <a:ea typeface="Open Sans" panose="020B0606030504020204" pitchFamily="34" charset="0"/>
                <a:cs typeface="Open Sans" panose="020B0606030504020204" pitchFamily="34" charset="0"/>
              </a:rPr>
              <a:t> PV.</a:t>
            </a:r>
          </a:p>
        </p:txBody>
      </p:sp>
      <p:sp>
        <p:nvSpPr>
          <p:cNvPr id="4" name="TextBox 3"/>
          <p:cNvSpPr txBox="1"/>
          <p:nvPr/>
        </p:nvSpPr>
        <p:spPr>
          <a:xfrm>
            <a:off x="7821041" y="1837710"/>
            <a:ext cx="541148" cy="461665"/>
          </a:xfrm>
          <a:prstGeom prst="rect">
            <a:avLst/>
          </a:prstGeom>
          <a:noFill/>
        </p:spPr>
        <p:txBody>
          <a:bodyPr wrap="square" rtlCol="0">
            <a:spAutoFit/>
          </a:bodyPr>
          <a:lstStyle/>
          <a:p>
            <a:r>
              <a:rPr lang="en-GB" sz="2400" b="1">
                <a:solidFill>
                  <a:srgbClr val="FF0000"/>
                </a:solidFill>
              </a:rPr>
              <a:t>a</a:t>
            </a:r>
          </a:p>
        </p:txBody>
      </p:sp>
      <p:sp>
        <p:nvSpPr>
          <p:cNvPr id="10" name="TextBox 9"/>
          <p:cNvSpPr txBox="1"/>
          <p:nvPr/>
        </p:nvSpPr>
        <p:spPr>
          <a:xfrm>
            <a:off x="7767103" y="3303038"/>
            <a:ext cx="541148" cy="461665"/>
          </a:xfrm>
          <a:prstGeom prst="rect">
            <a:avLst/>
          </a:prstGeom>
          <a:noFill/>
        </p:spPr>
        <p:txBody>
          <a:bodyPr wrap="square" rtlCol="0">
            <a:spAutoFit/>
          </a:bodyPr>
          <a:lstStyle/>
          <a:p>
            <a:r>
              <a:rPr lang="en-GB" sz="2400" b="1">
                <a:solidFill>
                  <a:srgbClr val="FF0000"/>
                </a:solidFill>
              </a:rPr>
              <a:t>b</a:t>
            </a:r>
          </a:p>
        </p:txBody>
      </p:sp>
      <p:sp>
        <p:nvSpPr>
          <p:cNvPr id="11" name="TextBox 10"/>
          <p:cNvSpPr txBox="1"/>
          <p:nvPr/>
        </p:nvSpPr>
        <p:spPr>
          <a:xfrm>
            <a:off x="7767103" y="4768366"/>
            <a:ext cx="541148" cy="461665"/>
          </a:xfrm>
          <a:prstGeom prst="rect">
            <a:avLst/>
          </a:prstGeom>
          <a:noFill/>
        </p:spPr>
        <p:txBody>
          <a:bodyPr wrap="square" rtlCol="0">
            <a:spAutoFit/>
          </a:bodyPr>
          <a:lstStyle/>
          <a:p>
            <a:r>
              <a:rPr lang="en-GB" sz="2400" b="1">
                <a:solidFill>
                  <a:srgbClr val="FF0000"/>
                </a:solidFill>
              </a:rPr>
              <a:t>c</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736995" y="130763"/>
            <a:ext cx="8669835" cy="115399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16.4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a:t>
            </a:r>
            <a:r>
              <a:rPr lang="en-ZA" sz="4000" dirty="0" err="1">
                <a:latin typeface="Open Sans"/>
                <a:ea typeface="Open Sans" panose="020B0606030504020204" pitchFamily="34" charset="0"/>
                <a:cs typeface="Open Sans" panose="020B0606030504020204" pitchFamily="34" charset="0"/>
              </a:rPr>
              <a:t>l'alimentation</a:t>
            </a:r>
            <a:endParaRPr lang="en-ZA" sz="4000" dirty="0">
              <a:latin typeface="Open Sans"/>
              <a:ea typeface="Open Sans" panose="020B0606030504020204" pitchFamily="34" charset="0"/>
              <a:cs typeface="Open Sans" panose="020B0606030504020204" pitchFamily="34" charset="0"/>
            </a:endParaRPr>
          </a:p>
          <a:p>
            <a:pPr algn="l"/>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gaz</a:t>
            </a:r>
            <a:r>
              <a:rPr lang="en-ZA" sz="4000" dirty="0">
                <a:latin typeface="Open Sans"/>
                <a:ea typeface="Open Sans" panose="020B0606030504020204" pitchFamily="34" charset="0"/>
                <a:cs typeface="Open Sans" panose="020B0606030504020204" pitchFamily="34" charset="0"/>
              </a:rPr>
              <a:t> et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électricité</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3" name="TextBox 12">
            <a:extLst>
              <a:ext uri="{FF2B5EF4-FFF2-40B4-BE49-F238E27FC236}">
                <a16:creationId xmlns:a16="http://schemas.microsoft.com/office/drawing/2014/main" id="{EBBA698C-A4B5-4A45-A331-924AE64DAAE7}"/>
              </a:ext>
            </a:extLst>
          </p:cNvPr>
          <p:cNvSpPr txBox="1"/>
          <p:nvPr/>
        </p:nvSpPr>
        <p:spPr>
          <a:xfrm>
            <a:off x="7100446" y="610288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 :</a:t>
            </a:r>
            <a:r>
              <a:rPr lang="en-US" sz="1100">
                <a:solidFill>
                  <a:schemeClr val="bg2">
                    <a:lumMod val="50000"/>
                  </a:schemeClr>
                </a:solidFill>
                <a:latin typeface="Open Sans"/>
              </a:rPr>
              <a:t> IRENA 2020a</a:t>
            </a:r>
          </a:p>
        </p:txBody>
      </p:sp>
      <p:sp>
        <p:nvSpPr>
          <p:cNvPr id="14" name="Rounded Rectangle 13"/>
          <p:cNvSpPr/>
          <p:nvPr/>
        </p:nvSpPr>
        <p:spPr>
          <a:xfrm>
            <a:off x="688980" y="1861667"/>
            <a:ext cx="6439742" cy="4420707"/>
          </a:xfrm>
          <a:prstGeom prst="roundRect">
            <a:avLst>
              <a:gd name="adj" fmla="val 548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661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57324" y="1215751"/>
            <a:ext cx="38282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VÉ</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2480"/>
          <a:stretch/>
        </p:blipFill>
        <p:spPr>
          <a:xfrm>
            <a:off x="9999363" y="4393081"/>
            <a:ext cx="1267908" cy="1477540"/>
          </a:xfrm>
          <a:prstGeom prst="rect">
            <a:avLst/>
          </a:prstGeom>
        </p:spPr>
      </p:pic>
      <p:sp>
        <p:nvSpPr>
          <p:cNvPr id="7" name="Rounded Rectangle 6"/>
          <p:cNvSpPr/>
          <p:nvPr/>
        </p:nvSpPr>
        <p:spPr>
          <a:xfrm>
            <a:off x="966955" y="1710369"/>
            <a:ext cx="4992215" cy="4483821"/>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176479"/>
            <a:ext cx="4578706" cy="2174543"/>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59073" y="4443810"/>
            <a:ext cx="4578706" cy="1658047"/>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033147" y="1728847"/>
            <a:ext cx="3938571" cy="461665"/>
          </a:xfrm>
          <a:prstGeom prst="rect">
            <a:avLst/>
          </a:prstGeom>
          <a:noFill/>
        </p:spPr>
        <p:txBody>
          <a:bodyPr wrap="square" rtlCol="0">
            <a:spAutoFit/>
          </a:bodyPr>
          <a:lstStyle/>
          <a:p>
            <a:r>
              <a:rPr lang="en-GB" sz="2400" dirty="0" err="1"/>
              <a:t>Réseau</a:t>
            </a:r>
            <a:r>
              <a:rPr lang="en-GB" sz="2400" dirty="0"/>
              <a:t> de </a:t>
            </a:r>
            <a:r>
              <a:rPr lang="en-GB" sz="2400" dirty="0" err="1"/>
              <a:t>mobilité</a:t>
            </a:r>
            <a:r>
              <a:rPr lang="en-GB" sz="2400" dirty="0"/>
              <a:t> </a:t>
            </a:r>
            <a:r>
              <a:rPr lang="en-GB" sz="2400" dirty="0" err="1"/>
              <a:t>électrique</a:t>
            </a:r>
            <a:endParaRPr lang="en-GB" sz="2400" dirty="0"/>
          </a:p>
        </p:txBody>
      </p:sp>
      <p:sp>
        <p:nvSpPr>
          <p:cNvPr id="16" name="Right Arrow 15"/>
          <p:cNvSpPr/>
          <p:nvPr/>
        </p:nvSpPr>
        <p:spPr>
          <a:xfrm rot="10800000">
            <a:off x="5968546" y="4432223"/>
            <a:ext cx="3484211" cy="205222"/>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1313800" y="2174604"/>
            <a:ext cx="1144677" cy="369332"/>
          </a:xfrm>
          <a:prstGeom prst="rect">
            <a:avLst/>
          </a:prstGeom>
          <a:noFill/>
        </p:spPr>
        <p:txBody>
          <a:bodyPr wrap="square" rtlCol="0">
            <a:spAutoFit/>
          </a:bodyPr>
          <a:lstStyle/>
          <a:p>
            <a:r>
              <a:rPr lang="en-GB" dirty="0" err="1"/>
              <a:t>Demande</a:t>
            </a:r>
            <a:endParaRPr lang="en-GB" dirty="0"/>
          </a:p>
        </p:txBody>
      </p:sp>
      <p:sp>
        <p:nvSpPr>
          <p:cNvPr id="36" name="TextBox 35"/>
          <p:cNvSpPr txBox="1"/>
          <p:nvPr/>
        </p:nvSpPr>
        <p:spPr>
          <a:xfrm>
            <a:off x="1313800" y="4458601"/>
            <a:ext cx="1183005" cy="369332"/>
          </a:xfrm>
          <a:prstGeom prst="rect">
            <a:avLst/>
          </a:prstGeom>
          <a:noFill/>
        </p:spPr>
        <p:txBody>
          <a:bodyPr wrap="square" rtlCol="0">
            <a:spAutoFit/>
          </a:bodyPr>
          <a:lstStyle/>
          <a:p>
            <a:r>
              <a:rPr lang="en-GB" dirty="0" err="1"/>
              <a:t>Réserve</a:t>
            </a:r>
            <a:endParaRPr lang="en-GB" dirty="0"/>
          </a:p>
        </p:txBody>
      </p:sp>
      <p:sp>
        <p:nvSpPr>
          <p:cNvPr id="42" name="TextBox 41"/>
          <p:cNvSpPr txBox="1"/>
          <p:nvPr/>
        </p:nvSpPr>
        <p:spPr>
          <a:xfrm>
            <a:off x="1194103" y="2474915"/>
            <a:ext cx="4556580"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Définir le profil de la demande dans la feuille "</a:t>
            </a:r>
            <a:r>
              <a:rPr lang="en-GB" sz="1600" b="1" dirty="0" err="1"/>
              <a:t>ts_energy</a:t>
            </a:r>
            <a:r>
              <a:rPr lang="en-GB" sz="1600" dirty="0"/>
              <a:t>".</a:t>
            </a:r>
          </a:p>
          <a:p>
            <a:pPr marL="285750" indent="-285750">
              <a:buFont typeface="Arial" panose="020B0604020202020204" pitchFamily="34" charset="0"/>
              <a:buChar char="•"/>
            </a:pPr>
            <a:r>
              <a:rPr lang="en-GB" sz="1600" dirty="0"/>
              <a:t>Cette demande représente la décharge de la batterie pour la mobilité.</a:t>
            </a:r>
          </a:p>
          <a:p>
            <a:pPr marL="285750" indent="-285750">
              <a:buFont typeface="Arial" panose="020B0604020202020204" pitchFamily="34" charset="0"/>
              <a:buChar char="•"/>
            </a:pPr>
            <a:r>
              <a:rPr lang="en-GB" sz="1600" dirty="0"/>
              <a:t>Cette demande est estimée et projetée sur l'horizon de planification et doit être ajoutée comme donnée d'entrée.</a:t>
            </a:r>
          </a:p>
        </p:txBody>
      </p:sp>
      <p:sp>
        <p:nvSpPr>
          <p:cNvPr id="44" name="TextBox 43"/>
          <p:cNvSpPr txBox="1"/>
          <p:nvPr/>
        </p:nvSpPr>
        <p:spPr>
          <a:xfrm>
            <a:off x="1241593" y="4754783"/>
            <a:ext cx="4373110"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t>Profil de réserve défini dans la feuille "</a:t>
            </a:r>
            <a:r>
              <a:rPr lang="en-GB" sz="1600" b="1" dirty="0" err="1"/>
              <a:t>ts_reserve</a:t>
            </a:r>
            <a:r>
              <a:rPr lang="en-GB" sz="1600" dirty="0"/>
              <a:t>".</a:t>
            </a:r>
          </a:p>
          <a:p>
            <a:pPr marL="285750" indent="-285750">
              <a:buFont typeface="Arial" panose="020B0604020202020204" pitchFamily="34" charset="0"/>
              <a:buChar char="•"/>
            </a:pPr>
            <a:r>
              <a:rPr lang="en-GB" sz="1600" dirty="0"/>
              <a:t>Il est utilisé pour représenter la quantité de VÉ connectés au réseau au cours d'une période donnée.</a:t>
            </a:r>
          </a:p>
        </p:txBody>
      </p:sp>
      <p:sp>
        <p:nvSpPr>
          <p:cNvPr id="45" name="TextBox 44"/>
          <p:cNvSpPr txBox="1"/>
          <p:nvPr/>
        </p:nvSpPr>
        <p:spPr>
          <a:xfrm>
            <a:off x="9548086" y="4008754"/>
            <a:ext cx="2166978" cy="400110"/>
          </a:xfrm>
          <a:prstGeom prst="rect">
            <a:avLst/>
          </a:prstGeom>
          <a:noFill/>
        </p:spPr>
        <p:txBody>
          <a:bodyPr wrap="square" rtlCol="0">
            <a:spAutoFit/>
          </a:bodyPr>
          <a:lstStyle/>
          <a:p>
            <a:pPr algn="ctr"/>
            <a:r>
              <a:rPr lang="en-GB" sz="2000" dirty="0" err="1"/>
              <a:t>Réseau</a:t>
            </a:r>
            <a:r>
              <a:rPr lang="en-GB" sz="2000" dirty="0"/>
              <a:t> </a:t>
            </a:r>
            <a:r>
              <a:rPr lang="en-GB" sz="2000" dirty="0" err="1"/>
              <a:t>électrique</a:t>
            </a:r>
            <a:r>
              <a:rPr lang="en-GB" sz="2000" dirty="0"/>
              <a:t> </a:t>
            </a:r>
          </a:p>
        </p:txBody>
      </p:sp>
      <p:sp>
        <p:nvSpPr>
          <p:cNvPr id="33" name="Right Arrow 32"/>
          <p:cNvSpPr/>
          <p:nvPr/>
        </p:nvSpPr>
        <p:spPr>
          <a:xfrm rot="10800000" flipH="1">
            <a:off x="5973288" y="5013254"/>
            <a:ext cx="3479470" cy="198794"/>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961413" y="5569527"/>
            <a:ext cx="748145" cy="106878"/>
          </a:xfrm>
          <a:prstGeom prst="rect">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10800000" flipH="1">
            <a:off x="8737676" y="5513785"/>
            <a:ext cx="748145" cy="216000"/>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124981" y="4112686"/>
            <a:ext cx="1401289" cy="369332"/>
          </a:xfrm>
          <a:prstGeom prst="rect">
            <a:avLst/>
          </a:prstGeom>
          <a:noFill/>
        </p:spPr>
        <p:txBody>
          <a:bodyPr wrap="square" rtlCol="0">
            <a:spAutoFit/>
          </a:bodyPr>
          <a:lstStyle/>
          <a:p>
            <a:pPr algn="ctr"/>
            <a:r>
              <a:rPr lang="en-GB" dirty="0" err="1"/>
              <a:t>Décharge</a:t>
            </a:r>
            <a:endParaRPr lang="en-GB" dirty="0"/>
          </a:p>
        </p:txBody>
      </p:sp>
      <p:sp>
        <p:nvSpPr>
          <p:cNvPr id="26" name="TextBox 25"/>
          <p:cNvSpPr txBox="1"/>
          <p:nvPr/>
        </p:nvSpPr>
        <p:spPr>
          <a:xfrm>
            <a:off x="7161683" y="4690167"/>
            <a:ext cx="1401289" cy="369332"/>
          </a:xfrm>
          <a:prstGeom prst="rect">
            <a:avLst/>
          </a:prstGeom>
          <a:noFill/>
        </p:spPr>
        <p:txBody>
          <a:bodyPr wrap="square" rtlCol="0">
            <a:spAutoFit/>
          </a:bodyPr>
          <a:lstStyle/>
          <a:p>
            <a:pPr algn="ctr"/>
            <a:r>
              <a:rPr lang="en-GB" dirty="0"/>
              <a:t>Charge</a:t>
            </a:r>
          </a:p>
        </p:txBody>
      </p:sp>
      <p:sp>
        <p:nvSpPr>
          <p:cNvPr id="27" name="TextBox 26"/>
          <p:cNvSpPr txBox="1"/>
          <p:nvPr/>
        </p:nvSpPr>
        <p:spPr>
          <a:xfrm>
            <a:off x="6727959" y="5419394"/>
            <a:ext cx="1994978" cy="369332"/>
          </a:xfrm>
          <a:prstGeom prst="rect">
            <a:avLst/>
          </a:prstGeom>
          <a:noFill/>
        </p:spPr>
        <p:txBody>
          <a:bodyPr wrap="square" rtlCol="0">
            <a:spAutoFit/>
          </a:bodyPr>
          <a:lstStyle/>
          <a:p>
            <a:pPr algn="ctr"/>
            <a:r>
              <a:rPr lang="en-GB" dirty="0"/>
              <a:t>Services </a:t>
            </a:r>
            <a:r>
              <a:rPr lang="en-GB" dirty="0" err="1"/>
              <a:t>auxiliaires</a:t>
            </a:r>
            <a:endParaRPr lang="en-GB" dirty="0"/>
          </a:p>
        </p:txBody>
      </p:sp>
      <mc:AlternateContent xmlns:mc="http://schemas.openxmlformats.org/markup-compatibility/2006" xmlns:a14="http://schemas.microsoft.com/office/drawing/2010/main">
        <mc:Choice Requires="a14">
          <p:sp>
            <p:nvSpPr>
              <p:cNvPr id="11" name="TextBox 10"/>
              <p:cNvSpPr txBox="1"/>
              <p:nvPr/>
            </p:nvSpPr>
            <p:spPr>
              <a:xfrm>
                <a:off x="6121808" y="1583078"/>
                <a:ext cx="3129045" cy="111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𝑃</m:t>
                          </m:r>
                        </m:e>
                        <m:sub>
                          <m:r>
                            <a:rPr lang="en-GB" sz="2000" i="1">
                              <a:latin typeface="Cambria Math" panose="02040503050406030204" pitchFamily="18" charset="0"/>
                            </a:rPr>
                            <m:t>𝑡𝑜𝑡</m:t>
                          </m:r>
                        </m:sub>
                      </m:sSub>
                      <m:r>
                        <a:rPr lang="en-GB" sz="2000" i="1" smtClean="0">
                          <a:latin typeface="Cambria Math" panose="02040503050406030204" pitchFamily="18" charset="0"/>
                        </a:rPr>
                        <m:t>=</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𝛼</m:t>
                      </m:r>
                      <m:r>
                        <a:rPr lang="en-GB" sz="2000" b="0" i="1" smtClean="0">
                          <a:latin typeface="Cambria Math" panose="02040503050406030204" pitchFamily="18" charset="0"/>
                          <a:ea typeface="Cambria Math" panose="02040503050406030204" pitchFamily="18" charset="0"/>
                        </a:rPr>
                        <m:t> ∗ </m:t>
                      </m:r>
                      <m:nary>
                        <m:naryPr>
                          <m:chr m:val="∑"/>
                          <m:subHide m:val="on"/>
                          <m:supHide m:val="on"/>
                          <m:ctrlPr>
                            <a:rPr lang="en-GB" sz="2000" b="0" i="1" smtClean="0">
                              <a:latin typeface="Cambria Math" panose="02040503050406030204" pitchFamily="18" charset="0"/>
                              <a:ea typeface="Cambria Math" panose="02040503050406030204" pitchFamily="18" charset="0"/>
                            </a:rPr>
                          </m:ctrlPr>
                        </m:naryPr>
                        <m:sub/>
                        <m:sup/>
                        <m:e>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𝑃</m:t>
                              </m:r>
                            </m:e>
                            <m:sub>
                              <m:r>
                                <a:rPr lang="en-GB" sz="2000" i="1">
                                  <a:latin typeface="Cambria Math" panose="02040503050406030204" pitchFamily="18" charset="0"/>
                                  <a:ea typeface="Cambria Math" panose="02040503050406030204" pitchFamily="18" charset="0"/>
                                </a:rPr>
                                <m:t>𝐶h𝑎𝑟𝑔𝑒𝑟𝑠</m:t>
                              </m:r>
                            </m:sub>
                          </m:sSub>
                        </m:e>
                      </m:nary>
                    </m:oMath>
                  </m:oMathPara>
                </a14:m>
                <a:endParaRPr lang="en-GB" b="0"/>
              </a:p>
              <a:p>
                <a:endParaRPr lang="en-GB"/>
              </a:p>
            </p:txBody>
          </p:sp>
        </mc:Choice>
        <mc:Fallback xmlns="" xmlns:a16="http://schemas.microsoft.com/office/drawing/2014/main" xmlns:p14="http://schemas.microsoft.com/office/powerpoint/2010/main">
          <p:sp>
            <p:nvSpPr>
              <p:cNvPr id="11" name="TextBox 10"/>
              <p:cNvSpPr txBox="1">
                <a:spLocks noRot="1" noChangeAspect="1" noMove="1" noResize="1" noEditPoints="1" noAdjustHandles="1" noChangeArrowheads="1" noChangeShapeType="1" noTextEdit="1"/>
              </p:cNvSpPr>
              <p:nvPr/>
            </p:nvSpPr>
            <p:spPr>
              <a:xfrm>
                <a:off x="6121808" y="1583078"/>
                <a:ext cx="3129045" cy="11146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096000" y="2167446"/>
                <a:ext cx="3129045" cy="837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i="1">
                              <a:latin typeface="Cambria Math" panose="02040503050406030204" pitchFamily="18" charset="0"/>
                            </a:rPr>
                            <m:t>𝑡𝑜𝑡</m:t>
                          </m:r>
                        </m:sub>
                      </m:sSub>
                      <m:r>
                        <a:rPr lang="en-GB" sz="2000" i="1" smtClean="0">
                          <a:latin typeface="Cambria Math" panose="02040503050406030204" pitchFamily="18" charset="0"/>
                        </a:rPr>
                        <m:t>=</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𝛼</m:t>
                      </m:r>
                      <m:r>
                        <a:rPr lang="en-GB" sz="2000" b="0" i="1" smtClean="0">
                          <a:latin typeface="Cambria Math" panose="02040503050406030204" pitchFamily="18" charset="0"/>
                          <a:ea typeface="Cambria Math" panose="02040503050406030204" pitchFamily="18" charset="0"/>
                        </a:rPr>
                        <m:t> ∗ </m:t>
                      </m:r>
                      <m:nary>
                        <m:naryPr>
                          <m:chr m:val="∑"/>
                          <m:subHide m:val="on"/>
                          <m:supHide m:val="on"/>
                          <m:ctrlPr>
                            <a:rPr lang="en-GB" sz="2000" b="0" i="1" smtClean="0">
                              <a:latin typeface="Cambria Math" panose="02040503050406030204" pitchFamily="18" charset="0"/>
                              <a:ea typeface="Cambria Math" panose="02040503050406030204" pitchFamily="18" charset="0"/>
                            </a:rPr>
                          </m:ctrlPr>
                        </m:naryPr>
                        <m:sub/>
                        <m:sup/>
                        <m:e>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𝐸</m:t>
                              </m:r>
                            </m:e>
                            <m:sub>
                              <m:r>
                                <a:rPr lang="en-GB" sz="2000" i="1">
                                  <a:latin typeface="Cambria Math" panose="02040503050406030204" pitchFamily="18" charset="0"/>
                                  <a:ea typeface="Cambria Math" panose="02040503050406030204" pitchFamily="18" charset="0"/>
                                </a:rPr>
                                <m:t>𝑏𝑎𝑡𝑡𝑒𝑟𝑦</m:t>
                              </m:r>
                            </m:sub>
                          </m:sSub>
                        </m:e>
                      </m:nary>
                    </m:oMath>
                  </m:oMathPara>
                </a14:m>
                <a:endParaRPr lang="en-GB" b="0"/>
              </a:p>
            </p:txBody>
          </p:sp>
        </mc:Choice>
        <mc:Fallback xmlns="" xmlns:a16="http://schemas.microsoft.com/office/drawing/2014/main" xmlns:p14="http://schemas.microsoft.com/office/powerpoint/2010/main">
          <p:sp>
            <p:nvSpPr>
              <p:cNvPr id="29" name="TextBox 28"/>
              <p:cNvSpPr txBox="1">
                <a:spLocks noRot="1" noChangeAspect="1" noMove="1" noResize="1" noEditPoints="1" noAdjustHandles="1" noChangeArrowheads="1" noChangeShapeType="1" noTextEdit="1"/>
              </p:cNvSpPr>
              <p:nvPr/>
            </p:nvSpPr>
            <p:spPr>
              <a:xfrm>
                <a:off x="6096000" y="2167446"/>
                <a:ext cx="3129045" cy="837665"/>
              </a:xfrm>
              <a:prstGeom prst="rect">
                <a:avLst/>
              </a:prstGeom>
              <a:blipFill>
                <a:blip r:embed="rId8"/>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b="22424"/>
          <a:stretch/>
        </p:blipFill>
        <p:spPr>
          <a:xfrm flipH="1">
            <a:off x="7017545" y="2926938"/>
            <a:ext cx="1337573" cy="103763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6287929" y="2818292"/>
                <a:ext cx="2290173" cy="276999"/>
              </a:xfrm>
              <a:prstGeom prst="rect">
                <a:avLst/>
              </a:prstGeom>
              <a:noFill/>
            </p:spPr>
            <p:txBody>
              <a:bodyPr wrap="square" rtlCol="0">
                <a:spAutoFit/>
              </a:bodyPr>
              <a:lstStyle/>
              <a:p>
                <a:r>
                  <a:rPr lang="en-GB" sz="1200"/>
                  <a:t>  Facteur de simultanéité</a:t>
                </a:r>
              </a:p>
            </p:txBody>
          </p:sp>
        </mc:Choice>
        <mc:Fallback xmlns="" xmlns:a16="http://schemas.microsoft.com/office/drawing/2014/main" xmlns:p14="http://schemas.microsoft.com/office/powerpoint/2010/main">
          <p:sp>
            <p:nvSpPr>
              <p:cNvPr id="17" name="TextBox 16"/>
              <p:cNvSpPr txBox="1">
                <a:spLocks noRot="1" noChangeAspect="1" noMove="1" noResize="1" noEditPoints="1" noAdjustHandles="1" noChangeArrowheads="1" noChangeShapeType="1" noTextEdit="1"/>
              </p:cNvSpPr>
              <p:nvPr/>
            </p:nvSpPr>
            <p:spPr>
              <a:xfrm>
                <a:off x="6287929" y="2818292"/>
                <a:ext cx="2290173" cy="276999"/>
              </a:xfrm>
              <a:prstGeom prst="rect">
                <a:avLst/>
              </a:prstGeom>
              <a:blipFill>
                <a:blip r:embed="rId10"/>
                <a:stretch>
                  <a:fillRect b="-15217"/>
                </a:stretch>
              </a:blipFill>
            </p:spPr>
            <p:txBody>
              <a:bodyPr/>
              <a:lstStyle/>
              <a:p>
                <a:r>
                  <a:rPr lang="en-US">
                    <a:noFill/>
                  </a:rPr>
                  <a:t> </a:t>
                </a:r>
              </a:p>
            </p:txBody>
          </p:sp>
        </mc:Fallback>
      </mc:AlternateContent>
      <p:sp>
        <p:nvSpPr>
          <p:cNvPr id="28" name="Title 10">
            <a:extLst>
              <a:ext uri="{FF2B5EF4-FFF2-40B4-BE49-F238E27FC236}">
                <a16:creationId xmlns:a16="http://schemas.microsoft.com/office/drawing/2014/main" id="{D65E6D98-BE8C-6B4C-B23E-6167300445AE}"/>
              </a:ext>
            </a:extLst>
          </p:cNvPr>
          <p:cNvSpPr txBox="1">
            <a:spLocks/>
          </p:cNvSpPr>
          <p:nvPr/>
        </p:nvSpPr>
        <p:spPr>
          <a:xfrm>
            <a:off x="966955" y="146476"/>
            <a:ext cx="8258090" cy="104519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16.4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a:t>
            </a:r>
            <a:r>
              <a:rPr lang="en-ZA" sz="4000" dirty="0" err="1">
                <a:latin typeface="Open Sans"/>
                <a:ea typeface="Open Sans" panose="020B0606030504020204" pitchFamily="34" charset="0"/>
                <a:cs typeface="Open Sans" panose="020B0606030504020204" pitchFamily="34" charset="0"/>
              </a:rPr>
              <a:t>l'alimentation</a:t>
            </a:r>
            <a:endParaRPr lang="en-ZA" sz="4000" dirty="0">
              <a:latin typeface="Open Sans"/>
              <a:ea typeface="Open Sans" panose="020B0606030504020204" pitchFamily="34" charset="0"/>
              <a:cs typeface="Open Sans" panose="020B0606030504020204" pitchFamily="34" charset="0"/>
            </a:endParaRPr>
          </a:p>
          <a:p>
            <a:pPr algn="l"/>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gaz</a:t>
            </a:r>
            <a:r>
              <a:rPr lang="en-ZA" sz="4000" dirty="0">
                <a:latin typeface="Open Sans"/>
                <a:ea typeface="Open Sans" panose="020B0606030504020204" pitchFamily="34" charset="0"/>
                <a:cs typeface="Open Sans" panose="020B0606030504020204" pitchFamily="34" charset="0"/>
              </a:rPr>
              <a:t> et </a:t>
            </a:r>
            <a:r>
              <a:rPr lang="en-ZA" sz="4000" dirty="0" err="1">
                <a:latin typeface="Open Sans"/>
                <a:ea typeface="Open Sans" panose="020B0606030504020204" pitchFamily="34" charset="0"/>
                <a:cs typeface="Open Sans" panose="020B0606030504020204" pitchFamily="34" charset="0"/>
              </a:rPr>
              <a:t>en</a:t>
            </a:r>
            <a:r>
              <a:rPr lang="en-ZA" sz="4000" dirty="0">
                <a:latin typeface="Open Sans"/>
                <a:ea typeface="Open Sans" panose="020B0606030504020204" pitchFamily="34" charset="0"/>
                <a:cs typeface="Open Sans" panose="020B0606030504020204" pitchFamily="34" charset="0"/>
              </a:rPr>
              <a:t> </a:t>
            </a:r>
            <a:r>
              <a:rPr lang="en-ZA" sz="4000" dirty="0" err="1">
                <a:latin typeface="Open Sans"/>
                <a:ea typeface="Open Sans" panose="020B0606030504020204" pitchFamily="34" charset="0"/>
                <a:cs typeface="Open Sans" panose="020B0606030504020204" pitchFamily="34" charset="0"/>
              </a:rPr>
              <a:t>électricité</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30" name="TextBox 29">
            <a:extLst>
              <a:ext uri="{FF2B5EF4-FFF2-40B4-BE49-F238E27FC236}">
                <a16:creationId xmlns:a16="http://schemas.microsoft.com/office/drawing/2014/main" id="{EBBA698C-A4B5-4A45-A331-924AE64DAAE7}"/>
              </a:ext>
            </a:extLst>
          </p:cNvPr>
          <p:cNvSpPr txBox="1"/>
          <p:nvPr/>
        </p:nvSpPr>
        <p:spPr>
          <a:xfrm>
            <a:off x="9902008" y="5971052"/>
            <a:ext cx="160596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2020a</a:t>
            </a:r>
          </a:p>
        </p:txBody>
      </p:sp>
    </p:spTree>
    <p:extLst>
      <p:ext uri="{BB962C8B-B14F-4D97-AF65-F5344CB8AC3E}">
        <p14:creationId xmlns:p14="http://schemas.microsoft.com/office/powerpoint/2010/main" val="310584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547544"/>
            <a:ext cx="7651304" cy="8302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16 </a:t>
            </a:r>
            <a:r>
              <a:rPr lang="en-GB" sz="4400" dirty="0" err="1">
                <a:latin typeface="Open Sans"/>
              </a:rPr>
              <a:t>Références</a:t>
            </a:r>
            <a:endParaRPr lang="en-GB" sz="4400" dirty="0">
              <a:latin typeface="Open Sans"/>
            </a:endParaRPr>
          </a:p>
        </p:txBody>
      </p:sp>
      <p:sp>
        <p:nvSpPr>
          <p:cNvPr id="2" name="TextBox 1">
            <a:extLst>
              <a:ext uri="{FF2B5EF4-FFF2-40B4-BE49-F238E27FC236}">
                <a16:creationId xmlns:a16="http://schemas.microsoft.com/office/drawing/2014/main" id="{FAF90D44-5101-4EC2-B9CE-EAF183347C86}"/>
              </a:ext>
            </a:extLst>
          </p:cNvPr>
          <p:cNvSpPr txBox="1"/>
          <p:nvPr/>
        </p:nvSpPr>
        <p:spPr>
          <a:xfrm>
            <a:off x="887215" y="1590635"/>
            <a:ext cx="10624517"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lphaL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(2020a), "Modelling different flexibility options" (2020),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https://www.irena.org/energytransition/Energy-System-Models-and-Data/IRENA-FlexTool-Training-Materials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L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(2020b), "Basic Training" (2020), Agence internationale pour les énergies renouvelables, Abu Dhabi, </a:t>
            </a:r>
          </a:p>
          <a:p>
            <a:pPr marL="363538"/>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https://www.irena.org/energytransition/Energy-System-Models-and-Data/IRENA-FlexTool-Training-Materials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63525"/>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t> </a:t>
            </a:r>
          </a:p>
        </p:txBody>
      </p:sp>
    </p:spTree>
    <p:extLst>
      <p:ext uri="{BB962C8B-B14F-4D97-AF65-F5344CB8AC3E}">
        <p14:creationId xmlns:p14="http://schemas.microsoft.com/office/powerpoint/2010/main" val="122586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ukc-powerpoint.officeapps.live.com/pods/GetClipboardImage.ashx?Id=fdd7a6e6-5703-4923-b815-7eb6e6a19c62&amp;DC=GUK4&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6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060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63857"/>
            <a:ext cx="489308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16.1.1 Modifier le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fichier</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données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66955" y="37668"/>
            <a:ext cx="8478195" cy="115399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16.1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de la production et de la </a:t>
            </a:r>
            <a:r>
              <a:rPr lang="en-ZA" sz="4000" dirty="0" err="1">
                <a:latin typeface="Open Sans"/>
                <a:ea typeface="Open Sans" panose="020B0606030504020204" pitchFamily="34" charset="0"/>
                <a:cs typeface="Open Sans" panose="020B0606030504020204" pitchFamily="34" charset="0"/>
              </a:rPr>
              <a:t>demande</a:t>
            </a:r>
            <a:endParaRPr lang="en-GB" sz="4000" dirty="0">
              <a:latin typeface="Open Sans"/>
              <a:ea typeface="Open Sans" panose="020B0606030504020204" pitchFamily="34" charset="0"/>
              <a:cs typeface="Open Sans" panose="020B0606030504020204" pitchFamily="34" charset="0"/>
              <a:sym typeface="Bodoni SvtyTwo ITC TT-Book"/>
            </a:endParaRPr>
          </a:p>
        </p:txBody>
      </p:sp>
      <p:grpSp>
        <p:nvGrpSpPr>
          <p:cNvPr id="7" name="Group 6"/>
          <p:cNvGrpSpPr/>
          <p:nvPr/>
        </p:nvGrpSpPr>
        <p:grpSpPr>
          <a:xfrm>
            <a:off x="5907719" y="1678193"/>
            <a:ext cx="5129628" cy="2194998"/>
            <a:chOff x="6247417" y="1551530"/>
            <a:chExt cx="5168833" cy="2224057"/>
          </a:xfrm>
        </p:grpSpPr>
        <p:pic>
          <p:nvPicPr>
            <p:cNvPr id="13" name="Picture 12">
              <a:extLst>
                <a:ext uri="{FF2B5EF4-FFF2-40B4-BE49-F238E27FC236}">
                  <a16:creationId xmlns:a16="http://schemas.microsoft.com/office/drawing/2014/main" id="{B8C7DF9F-45ED-4FDA-9F3E-B1A47DF4EF17}"/>
                </a:ext>
              </a:extLst>
            </p:cNvPr>
            <p:cNvPicPr>
              <a:picLocks noChangeAspect="1"/>
            </p:cNvPicPr>
            <p:nvPr/>
          </p:nvPicPr>
          <p:blipFill rotWithShape="1">
            <a:blip r:embed="rId4"/>
            <a:srcRect l="1" t="14753" r="1096"/>
            <a:stretch/>
          </p:blipFill>
          <p:spPr>
            <a:xfrm>
              <a:off x="6247417" y="1551530"/>
              <a:ext cx="5168833" cy="2224057"/>
            </a:xfrm>
            <a:prstGeom prst="rect">
              <a:avLst/>
            </a:prstGeom>
          </p:spPr>
        </p:pic>
        <p:grpSp>
          <p:nvGrpSpPr>
            <p:cNvPr id="15" name="Group 14">
              <a:extLst>
                <a:ext uri="{FF2B5EF4-FFF2-40B4-BE49-F238E27FC236}">
                  <a16:creationId xmlns:a16="http://schemas.microsoft.com/office/drawing/2014/main" id="{0100117E-40EF-424D-A084-999144C47F0C}"/>
                </a:ext>
              </a:extLst>
            </p:cNvPr>
            <p:cNvGrpSpPr/>
            <p:nvPr/>
          </p:nvGrpSpPr>
          <p:grpSpPr>
            <a:xfrm>
              <a:off x="7162772" y="2252197"/>
              <a:ext cx="807256" cy="461665"/>
              <a:chOff x="1335707" y="2300816"/>
              <a:chExt cx="588600" cy="295719"/>
            </a:xfrm>
          </p:grpSpPr>
          <p:sp>
            <p:nvSpPr>
              <p:cNvPr id="16" name="Oval 15">
                <a:extLst>
                  <a:ext uri="{FF2B5EF4-FFF2-40B4-BE49-F238E27FC236}">
                    <a16:creationId xmlns:a16="http://schemas.microsoft.com/office/drawing/2014/main" id="{F7120672-1960-446D-A4A6-9B5DD6FC654A}"/>
                  </a:ext>
                </a:extLst>
              </p:cNvPr>
              <p:cNvSpPr/>
              <p:nvPr/>
            </p:nvSpPr>
            <p:spPr>
              <a:xfrm>
                <a:off x="1335707" y="2397760"/>
                <a:ext cx="494454" cy="1219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AD26D5A-ADEE-4D9D-B0D4-F338F0F3FF56}"/>
                  </a:ext>
                </a:extLst>
              </p:cNvPr>
              <p:cNvSpPr txBox="1"/>
              <p:nvPr/>
            </p:nvSpPr>
            <p:spPr>
              <a:xfrm>
                <a:off x="1802387" y="2300816"/>
                <a:ext cx="121920" cy="295719"/>
              </a:xfrm>
              <a:prstGeom prst="rect">
                <a:avLst/>
              </a:prstGeom>
              <a:noFill/>
            </p:spPr>
            <p:txBody>
              <a:bodyPr wrap="square" rtlCol="0">
                <a:spAutoFit/>
              </a:bodyPr>
              <a:lstStyle/>
              <a:p>
                <a:r>
                  <a:rPr lang="en-GB" sz="2400">
                    <a:solidFill>
                      <a:srgbClr val="FF0000"/>
                    </a:solidFill>
                  </a:rPr>
                  <a:t>a</a:t>
                </a:r>
              </a:p>
            </p:txBody>
          </p:sp>
        </p:grpSp>
      </p:grpSp>
      <p:grpSp>
        <p:nvGrpSpPr>
          <p:cNvPr id="23" name="Group 22"/>
          <p:cNvGrpSpPr/>
          <p:nvPr/>
        </p:nvGrpSpPr>
        <p:grpSpPr>
          <a:xfrm>
            <a:off x="5738115" y="3994333"/>
            <a:ext cx="5393536" cy="2228592"/>
            <a:chOff x="5974080" y="3994333"/>
            <a:chExt cx="5393536" cy="2228592"/>
          </a:xfrm>
        </p:grpSpPr>
        <p:pic>
          <p:nvPicPr>
            <p:cNvPr id="14" name="Picture 13">
              <a:extLst>
                <a:ext uri="{FF2B5EF4-FFF2-40B4-BE49-F238E27FC236}">
                  <a16:creationId xmlns:a16="http://schemas.microsoft.com/office/drawing/2014/main" id="{BF46A2DF-0E3E-4B55-9EF4-162B38912F63}"/>
                </a:ext>
              </a:extLst>
            </p:cNvPr>
            <p:cNvPicPr>
              <a:picLocks noChangeAspect="1"/>
            </p:cNvPicPr>
            <p:nvPr/>
          </p:nvPicPr>
          <p:blipFill>
            <a:blip r:embed="rId5"/>
            <a:stretch>
              <a:fillRect/>
            </a:stretch>
          </p:blipFill>
          <p:spPr>
            <a:xfrm>
              <a:off x="6240078" y="3994333"/>
              <a:ext cx="5127538" cy="2228592"/>
            </a:xfrm>
            <a:prstGeom prst="rect">
              <a:avLst/>
            </a:prstGeom>
          </p:spPr>
        </p:pic>
        <p:sp>
          <p:nvSpPr>
            <p:cNvPr id="18" name="TextBox 17">
              <a:extLst>
                <a:ext uri="{FF2B5EF4-FFF2-40B4-BE49-F238E27FC236}">
                  <a16:creationId xmlns:a16="http://schemas.microsoft.com/office/drawing/2014/main" id="{C9E97B6C-D3F1-48BB-979B-5292ED8032E6}"/>
                </a:ext>
              </a:extLst>
            </p:cNvPr>
            <p:cNvSpPr txBox="1"/>
            <p:nvPr/>
          </p:nvSpPr>
          <p:spPr>
            <a:xfrm>
              <a:off x="5974080" y="5161929"/>
              <a:ext cx="121920" cy="461665"/>
            </a:xfrm>
            <a:prstGeom prst="rect">
              <a:avLst/>
            </a:prstGeom>
            <a:noFill/>
          </p:spPr>
          <p:txBody>
            <a:bodyPr wrap="square" rtlCol="0">
              <a:spAutoFit/>
            </a:bodyPr>
            <a:lstStyle/>
            <a:p>
              <a:r>
                <a:rPr lang="en-GB" sz="2400" dirty="0">
                  <a:solidFill>
                    <a:srgbClr val="FF0000"/>
                  </a:solidFill>
                </a:rPr>
                <a:t>c</a:t>
              </a:r>
            </a:p>
          </p:txBody>
        </p:sp>
        <p:cxnSp>
          <p:nvCxnSpPr>
            <p:cNvPr id="19" name="Straight Arrow Connector 18">
              <a:extLst>
                <a:ext uri="{FF2B5EF4-FFF2-40B4-BE49-F238E27FC236}">
                  <a16:creationId xmlns:a16="http://schemas.microsoft.com/office/drawing/2014/main" id="{9818ECB9-FF06-429F-8778-ACB5AC654DD1}"/>
                </a:ext>
              </a:extLst>
            </p:cNvPr>
            <p:cNvCxnSpPr>
              <a:cxnSpLocks/>
            </p:cNvCxnSpPr>
            <p:nvPr/>
          </p:nvCxnSpPr>
          <p:spPr>
            <a:xfrm flipV="1">
              <a:off x="6194323" y="5073551"/>
              <a:ext cx="239869" cy="334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02089C6-76D8-4142-AF89-3C0A5BAF6719}"/>
              </a:ext>
            </a:extLst>
          </p:cNvPr>
          <p:cNvGrpSpPr/>
          <p:nvPr/>
        </p:nvGrpSpPr>
        <p:grpSpPr>
          <a:xfrm>
            <a:off x="1017594" y="1886884"/>
            <a:ext cx="4405743" cy="4403902"/>
            <a:chOff x="4624061" y="1810410"/>
            <a:chExt cx="4294848" cy="3307740"/>
          </a:xfrm>
        </p:grpSpPr>
        <p:sp>
          <p:nvSpPr>
            <p:cNvPr id="21" name="Rectangle: Rounded Corners 21">
              <a:extLst>
                <a:ext uri="{FF2B5EF4-FFF2-40B4-BE49-F238E27FC236}">
                  <a16:creationId xmlns:a16="http://schemas.microsoft.com/office/drawing/2014/main" id="{3900014F-68C8-4AAE-A064-1AF129C9F870}"/>
                </a:ext>
              </a:extLst>
            </p:cNvPr>
            <p:cNvSpPr/>
            <p:nvPr/>
          </p:nvSpPr>
          <p:spPr>
            <a:xfrm>
              <a:off x="4624061" y="1810410"/>
              <a:ext cx="4294848" cy="330774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DCABC5-E2B0-4FCB-8B68-7752E94F8D55}"/>
                </a:ext>
              </a:extLst>
            </p:cNvPr>
            <p:cNvSpPr txBox="1"/>
            <p:nvPr/>
          </p:nvSpPr>
          <p:spPr>
            <a:xfrm>
              <a:off x="4732054" y="1884311"/>
              <a:ext cx="4055070" cy="3190130"/>
            </a:xfrm>
            <a:prstGeom prst="rect">
              <a:avLst/>
            </a:prstGeom>
            <a:noFill/>
          </p:spPr>
          <p:txBody>
            <a:bodyPr wrap="square" rtlCol="0">
              <a:spAutoFit/>
            </a:bodyPr>
            <a:lstStyle/>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Faites une copie du </a:t>
              </a:r>
              <a:r>
                <a:rPr lang="en-GB" dirty="0" err="1">
                  <a:latin typeface="Open Sans" panose="020B0606030504020204" pitchFamily="34" charset="0"/>
                  <a:ea typeface="Open Sans" panose="020B0606030504020204" pitchFamily="34" charset="0"/>
                  <a:cs typeface="Open Sans" panose="020B0606030504020204" pitchFamily="34" charset="0"/>
                </a:rPr>
                <a:t>fichier</a:t>
              </a:r>
              <a:r>
                <a:rPr lang="en-GB" dirty="0">
                  <a:latin typeface="Open Sans" panose="020B0606030504020204" pitchFamily="34" charset="0"/>
                  <a:ea typeface="Open Sans" panose="020B0606030504020204" pitchFamily="34" charset="0"/>
                  <a:cs typeface="Open Sans" panose="020B0606030504020204" pitchFamily="34" charset="0"/>
                </a:rPr>
                <a:t> de </a:t>
              </a:r>
              <a:r>
                <a:rPr lang="en-GB" dirty="0" err="1">
                  <a:latin typeface="Open Sans" panose="020B0606030504020204" pitchFamily="34" charset="0"/>
                  <a:ea typeface="Open Sans" panose="020B0606030504020204" pitchFamily="34" charset="0"/>
                  <a:cs typeface="Open Sans" panose="020B0606030504020204" pitchFamily="34" charset="0"/>
                </a:rPr>
                <a:t>donnéese</a:t>
              </a:r>
              <a:r>
                <a:rPr lang="en-GB" dirty="0">
                  <a:latin typeface="Open Sans" panose="020B0606030504020204" pitchFamily="34" charset="0"/>
                  <a:ea typeface="Open Sans" panose="020B0606030504020204" pitchFamily="34" charset="0"/>
                  <a:cs typeface="Open Sans" panose="020B0606030504020204" pitchFamily="34" charset="0"/>
                </a:rPr>
                <a:t> “template.xlsm” et renommez-le.</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Apportez les modifications souhaitées au </a:t>
              </a:r>
              <a:r>
                <a:rPr lang="en-GB" dirty="0" err="1">
                  <a:latin typeface="Open Sans" panose="020B0606030504020204" pitchFamily="34" charset="0"/>
                  <a:ea typeface="Open Sans" panose="020B0606030504020204" pitchFamily="34" charset="0"/>
                  <a:cs typeface="Open Sans" panose="020B0606030504020204" pitchFamily="34" charset="0"/>
                </a:rPr>
                <a:t>fichier</a:t>
              </a:r>
              <a:r>
                <a:rPr lang="en-GB" dirty="0">
                  <a:latin typeface="Open Sans" panose="020B0606030504020204" pitchFamily="34" charset="0"/>
                  <a:ea typeface="Open Sans" panose="020B0606030504020204" pitchFamily="34" charset="0"/>
                  <a:cs typeface="Open Sans" panose="020B0606030504020204" pitchFamily="34" charset="0"/>
                </a:rPr>
                <a:t> de données.</a:t>
              </a:r>
            </a:p>
            <a:p>
              <a:pPr marL="622300" lvl="2" indent="-177800">
                <a:buFont typeface="Arial" panose="020B0604020202020204" pitchFamily="34" charset="0"/>
                <a:buChar char="•"/>
                <a:tabLst>
                  <a:tab pos="625475" algn="l"/>
                </a:tabLst>
              </a:pPr>
              <a:r>
                <a:rPr lang="en-GB" sz="1600" dirty="0">
                  <a:latin typeface="Open Sans" panose="020B0606030504020204" pitchFamily="34" charset="0"/>
                  <a:ea typeface="Open Sans" panose="020B0606030504020204" pitchFamily="34" charset="0"/>
                  <a:cs typeface="Open Sans" panose="020B0606030504020204" pitchFamily="34" charset="0"/>
                </a:rPr>
                <a:t>La description du contenu des différentes feuilles du </a:t>
              </a:r>
              <a:r>
                <a:rPr lang="en-GB" sz="1600" dirty="0" err="1">
                  <a:latin typeface="Open Sans" panose="020B0606030504020204" pitchFamily="34" charset="0"/>
                  <a:ea typeface="Open Sans" panose="020B0606030504020204" pitchFamily="34" charset="0"/>
                  <a:cs typeface="Open Sans" panose="020B0606030504020204" pitchFamily="34" charset="0"/>
                </a:rPr>
                <a:t>fichier</a:t>
              </a:r>
              <a:r>
                <a:rPr lang="en-GB" sz="1600" dirty="0">
                  <a:latin typeface="Open Sans" panose="020B0606030504020204" pitchFamily="34" charset="0"/>
                  <a:ea typeface="Open Sans" panose="020B0606030504020204" pitchFamily="34" charset="0"/>
                  <a:cs typeface="Open Sans" panose="020B0606030504020204" pitchFamily="34" charset="0"/>
                </a:rPr>
                <a:t> de données est fournie dans la feuille "Info". </a:t>
              </a:r>
            </a:p>
            <a:p>
              <a:pPr marL="622300" lvl="2" indent="-177800">
                <a:buFont typeface="Arial" panose="020B0604020202020204" pitchFamily="34" charset="0"/>
                <a:buChar char="•"/>
                <a:tabLst>
                  <a:tab pos="625475" algn="l"/>
                </a:tabLst>
              </a:pPr>
              <a:r>
                <a:rPr lang="en-GB" sz="1600" dirty="0">
                  <a:latin typeface="Open Sans" panose="020B0606030504020204" pitchFamily="34" charset="0"/>
                  <a:ea typeface="Open Sans" panose="020B0606030504020204" pitchFamily="34" charset="0"/>
                  <a:cs typeface="Open Sans" panose="020B0606030504020204" pitchFamily="34" charset="0"/>
                </a:rPr>
                <a:t>Il est important de vérifier le </a:t>
              </a:r>
              <a:r>
                <a:rPr lang="en-GB" sz="1600" dirty="0" err="1">
                  <a:latin typeface="Open Sans" panose="020B0606030504020204" pitchFamily="34" charset="0"/>
                  <a:ea typeface="Open Sans" panose="020B0606030504020204" pitchFamily="34" charset="0"/>
                  <a:cs typeface="Open Sans" panose="020B0606030504020204" pitchFamily="34" charset="0"/>
                </a:rPr>
                <a:t>fichier</a:t>
              </a:r>
              <a:r>
                <a:rPr lang="en-GB" sz="1600" dirty="0">
                  <a:latin typeface="Open Sans" panose="020B0606030504020204" pitchFamily="34" charset="0"/>
                  <a:ea typeface="Open Sans" panose="020B0606030504020204" pitchFamily="34" charset="0"/>
                  <a:cs typeface="Open Sans" panose="020B0606030504020204" pitchFamily="34" charset="0"/>
                </a:rPr>
                <a:t> de données avant d'exécuter le </a:t>
              </a:r>
              <a:r>
                <a:rPr lang="en-GB" sz="1600" dirty="0" err="1">
                  <a:latin typeface="Open Sans" panose="020B0606030504020204" pitchFamily="34" charset="0"/>
                  <a:ea typeface="Open Sans" panose="020B0606030504020204" pitchFamily="34" charset="0"/>
                  <a:cs typeface="Open Sans" panose="020B0606030504020204" pitchFamily="34" charset="0"/>
                </a:rPr>
                <a:t>modèle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puisqu’une</a:t>
              </a:r>
              <a:r>
                <a:rPr lang="en-GB" sz="1600" dirty="0">
                  <a:latin typeface="Open Sans" panose="020B0606030504020204" pitchFamily="34" charset="0"/>
                  <a:ea typeface="Open Sans" panose="020B0606030504020204" pitchFamily="34" charset="0"/>
                  <a:cs typeface="Open Sans" panose="020B0606030504020204" pitchFamily="34" charset="0"/>
                </a:rPr>
                <a:t> faute de frappe dans le </a:t>
              </a:r>
              <a:r>
                <a:rPr lang="en-GB" sz="1600" dirty="0" err="1">
                  <a:latin typeface="Open Sans" panose="020B0606030504020204" pitchFamily="34" charset="0"/>
                  <a:ea typeface="Open Sans" panose="020B0606030504020204" pitchFamily="34" charset="0"/>
                  <a:cs typeface="Open Sans" panose="020B0606030504020204" pitchFamily="34" charset="0"/>
                </a:rPr>
                <a:t>fichier</a:t>
              </a:r>
              <a:r>
                <a:rPr lang="en-GB" sz="1600" dirty="0">
                  <a:latin typeface="Open Sans" panose="020B0606030504020204" pitchFamily="34" charset="0"/>
                  <a:ea typeface="Open Sans" panose="020B0606030504020204" pitchFamily="34" charset="0"/>
                  <a:cs typeface="Open Sans" panose="020B0606030504020204" pitchFamily="34" charset="0"/>
                </a:rPr>
                <a:t> de données peut faire échouer le modèle.</a:t>
              </a:r>
            </a:p>
            <a:p>
              <a:pPr marL="342900" indent="-342900">
                <a:buFont typeface="Arial"/>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Ajouter le </a:t>
              </a:r>
              <a:r>
                <a:rPr lang="en-GB" dirty="0" err="1">
                  <a:latin typeface="Open Sans" panose="020B0606030504020204" pitchFamily="34" charset="0"/>
                  <a:ea typeface="Open Sans" panose="020B0606030504020204" pitchFamily="34" charset="0"/>
                  <a:cs typeface="Open Sans" panose="020B0606030504020204" pitchFamily="34" charset="0"/>
                </a:rPr>
                <a:t>fichier</a:t>
              </a:r>
              <a:r>
                <a:rPr lang="en-GB" dirty="0">
                  <a:latin typeface="Open Sans" panose="020B0606030504020204" pitchFamily="34" charset="0"/>
                  <a:ea typeface="Open Sans" panose="020B0606030504020204" pitchFamily="34" charset="0"/>
                  <a:cs typeface="Open Sans" panose="020B0606030504020204" pitchFamily="34" charset="0"/>
                </a:rPr>
                <a:t> de données à la </a:t>
              </a:r>
              <a:r>
                <a:rPr lang="en-GB" dirty="0" err="1">
                  <a:latin typeface="Open Sans" panose="020B0606030504020204" pitchFamily="34" charset="0"/>
                  <a:ea typeface="Open Sans" panose="020B0606030504020204" pitchFamily="34" charset="0"/>
                  <a:cs typeface="Open Sans" panose="020B0606030504020204" pitchFamily="34" charset="0"/>
                </a:rPr>
                <a:t>liste</a:t>
              </a:r>
              <a:r>
                <a:rPr lang="en-GB" dirty="0">
                  <a:latin typeface="Open Sans" panose="020B0606030504020204" pitchFamily="34" charset="0"/>
                  <a:ea typeface="Open Sans" panose="020B0606030504020204" pitchFamily="34" charset="0"/>
                  <a:cs typeface="Open Sans" panose="020B0606030504020204" pitchFamily="34" charset="0"/>
                </a:rPr>
                <a:t> des </a:t>
              </a:r>
              <a:r>
                <a:rPr lang="en-GB" dirty="0" err="1">
                  <a:latin typeface="Open Sans" panose="020B0606030504020204" pitchFamily="34" charset="0"/>
                  <a:ea typeface="Open Sans" panose="020B0606030504020204" pitchFamily="34" charset="0"/>
                  <a:cs typeface="Open Sans" panose="020B0606030504020204" pitchFamily="34" charset="0"/>
                </a:rPr>
                <a:t>fichiers</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actifs</a:t>
              </a:r>
              <a:r>
                <a:rPr lang="en-GB" dirty="0">
                  <a:latin typeface="Open Sans" panose="020B0606030504020204" pitchFamily="34" charset="0"/>
                  <a:ea typeface="Open Sans" panose="020B0606030504020204" pitchFamily="34" charset="0"/>
                  <a:cs typeface="Open Sans" panose="020B0606030504020204" pitchFamily="34" charset="0"/>
                </a:rPr>
                <a:t>.</a:t>
              </a:r>
            </a:p>
          </p:txBody>
        </p:sp>
      </p:grpSp>
    </p:spTree>
    <p:extLst>
      <p:ext uri="{BB962C8B-B14F-4D97-AF65-F5344CB8AC3E}">
        <p14:creationId xmlns:p14="http://schemas.microsoft.com/office/powerpoint/2010/main" val="34862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43309" y="1038012"/>
            <a:ext cx="5021482" cy="707886"/>
          </a:xfrm>
          <a:prstGeom prst="rect">
            <a:avLst/>
          </a:prstGeom>
        </p:spPr>
        <p:txBody>
          <a:bodyPr wrap="square" lIns="91440" tIns="45720" rIns="91440" bIns="45720" anchor="t">
            <a:spAutoFit/>
          </a:bodyPr>
          <a:lstStyle/>
          <a:p>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16.1.2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flexibilité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générateurs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thermiques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flexibles</a:t>
            </a:r>
          </a:p>
        </p:txBody>
      </p:sp>
      <p:pic>
        <p:nvPicPr>
          <p:cNvPr id="10" name="Picture 9">
            <a:extLst>
              <a:ext uri="{FF2B5EF4-FFF2-40B4-BE49-F238E27FC236}">
                <a16:creationId xmlns:a16="http://schemas.microsoft.com/office/drawing/2014/main" id="{72802AD3-4A6B-4EA1-A157-AA81F2289C41}"/>
              </a:ext>
            </a:extLst>
          </p:cNvPr>
          <p:cNvPicPr>
            <a:picLocks noChangeAspect="1"/>
          </p:cNvPicPr>
          <p:nvPr/>
        </p:nvPicPr>
        <p:blipFill>
          <a:blip r:embed="rId4"/>
          <a:stretch>
            <a:fillRect/>
          </a:stretch>
        </p:blipFill>
        <p:spPr>
          <a:xfrm>
            <a:off x="584882" y="1952139"/>
            <a:ext cx="6850365" cy="1801420"/>
          </a:xfrm>
          <a:prstGeom prst="rect">
            <a:avLst/>
          </a:prstGeom>
        </p:spPr>
      </p:pic>
      <p:sp>
        <p:nvSpPr>
          <p:cNvPr id="12" name="TextBox 11">
            <a:extLst>
              <a:ext uri="{FF2B5EF4-FFF2-40B4-BE49-F238E27FC236}">
                <a16:creationId xmlns:a16="http://schemas.microsoft.com/office/drawing/2014/main" id="{8B3CA77B-B818-4FD2-A107-1A60F6BD1F2D}"/>
              </a:ext>
            </a:extLst>
          </p:cNvPr>
          <p:cNvSpPr txBox="1"/>
          <p:nvPr/>
        </p:nvSpPr>
        <p:spPr>
          <a:xfrm>
            <a:off x="7059905" y="1865347"/>
            <a:ext cx="337990" cy="461665"/>
          </a:xfrm>
          <a:prstGeom prst="rect">
            <a:avLst/>
          </a:prstGeom>
          <a:noFill/>
        </p:spPr>
        <p:txBody>
          <a:bodyPr wrap="square" rtlCol="0">
            <a:spAutoFit/>
          </a:bodyPr>
          <a:lstStyle/>
          <a:p>
            <a:r>
              <a:rPr lang="en-GB" sz="2400">
                <a:solidFill>
                  <a:srgbClr val="FF0000"/>
                </a:solidFill>
              </a:rPr>
              <a:t>a</a:t>
            </a:r>
          </a:p>
        </p:txBody>
      </p:sp>
      <p:sp>
        <p:nvSpPr>
          <p:cNvPr id="15" name="TextBox 14">
            <a:extLst>
              <a:ext uri="{FF2B5EF4-FFF2-40B4-BE49-F238E27FC236}">
                <a16:creationId xmlns:a16="http://schemas.microsoft.com/office/drawing/2014/main" id="{70E6179D-C32E-4DBA-B47E-96D5807318BF}"/>
              </a:ext>
            </a:extLst>
          </p:cNvPr>
          <p:cNvSpPr txBox="1"/>
          <p:nvPr/>
        </p:nvSpPr>
        <p:spPr>
          <a:xfrm>
            <a:off x="306236" y="1599004"/>
            <a:ext cx="482529" cy="400110"/>
          </a:xfrm>
          <a:prstGeom prst="rect">
            <a:avLst/>
          </a:prstGeom>
          <a:noFill/>
        </p:spPr>
        <p:txBody>
          <a:bodyPr wrap="square" rtlCol="0">
            <a:spAutoFit/>
          </a:bodyPr>
          <a:lstStyle/>
          <a:p>
            <a:r>
              <a:rPr lang="en-GB" sz="2000">
                <a:solidFill>
                  <a:srgbClr val="FF0000"/>
                </a:solidFill>
              </a:rPr>
              <a:t>c1</a:t>
            </a:r>
          </a:p>
        </p:txBody>
      </p:sp>
      <p:sp>
        <p:nvSpPr>
          <p:cNvPr id="19" name="Rectangle: Rounded Corners 21">
            <a:extLst>
              <a:ext uri="{FF2B5EF4-FFF2-40B4-BE49-F238E27FC236}">
                <a16:creationId xmlns:a16="http://schemas.microsoft.com/office/drawing/2014/main" id="{3900014F-68C8-4AAE-A064-1AF129C9F870}"/>
              </a:ext>
            </a:extLst>
          </p:cNvPr>
          <p:cNvSpPr/>
          <p:nvPr/>
        </p:nvSpPr>
        <p:spPr>
          <a:xfrm>
            <a:off x="7737365" y="883241"/>
            <a:ext cx="3885490" cy="5315771"/>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C4DE24A-479A-406F-B550-208E84C9F944}"/>
              </a:ext>
            </a:extLst>
          </p:cNvPr>
          <p:cNvSpPr txBox="1"/>
          <p:nvPr/>
        </p:nvSpPr>
        <p:spPr>
          <a:xfrm>
            <a:off x="7748690" y="955100"/>
            <a:ext cx="3885490" cy="5286062"/>
          </a:xfrm>
          <a:prstGeom prst="rect">
            <a:avLst/>
          </a:prstGeom>
          <a:noFill/>
        </p:spPr>
        <p:txBody>
          <a:bodyPr wrap="square" lIns="91440" tIns="45720" rIns="91440" bIns="45720" rtlCol="0" anchor="t">
            <a:spAutoFit/>
          </a:bodyPr>
          <a:lstStyle/>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Les caractéristiques techniques des unités de production sont définies dans la feuille "</a:t>
            </a:r>
            <a:r>
              <a:rPr lang="en-GB" sz="1350" dirty="0" err="1">
                <a:latin typeface="Open Sans"/>
                <a:ea typeface="Open Sans" panose="020B0606030504020204" pitchFamily="34" charset="0"/>
                <a:cs typeface="Open Sans" panose="020B0606030504020204" pitchFamily="34" charset="0"/>
              </a:rPr>
              <a:t>unit_type</a:t>
            </a:r>
            <a:r>
              <a:rPr lang="en-GB" sz="1350" dirty="0">
                <a:latin typeface="Open Sans"/>
                <a:ea typeface="Open Sans" panose="020B0606030504020204" pitchFamily="34" charset="0"/>
                <a:cs typeface="Open Sans" panose="020B0606030504020204" pitchFamily="34" charset="0"/>
              </a:rPr>
              <a:t>".</a:t>
            </a:r>
          </a:p>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La capacité spécifique du pays/nœud et les carburants de ces types d'unités sont définis dans la fiche "units".</a:t>
            </a:r>
          </a:p>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Pour ajouter </a:t>
            </a:r>
            <a:r>
              <a:rPr lang="en-GB" sz="1350" dirty="0" err="1">
                <a:latin typeface="Open Sans"/>
                <a:ea typeface="Open Sans" panose="020B0606030504020204" pitchFamily="34" charset="0"/>
                <a:cs typeface="Open Sans" panose="020B0606030504020204" pitchFamily="34" charset="0"/>
              </a:rPr>
              <a:t>une</a:t>
            </a:r>
            <a:r>
              <a:rPr lang="en-GB" sz="1350" dirty="0">
                <a:latin typeface="Open Sans"/>
                <a:ea typeface="Open Sans" panose="020B0606030504020204" pitchFamily="34" charset="0"/>
                <a:cs typeface="Open Sans" panose="020B0606030504020204" pitchFamily="34" charset="0"/>
              </a:rPr>
              <a:t> </a:t>
            </a:r>
            <a:r>
              <a:rPr lang="en-GB" sz="1350" dirty="0" err="1">
                <a:latin typeface="Open Sans"/>
                <a:ea typeface="Open Sans" panose="020B0606030504020204" pitchFamily="34" charset="0"/>
                <a:cs typeface="Open Sans" panose="020B0606030504020204" pitchFamily="34" charset="0"/>
              </a:rPr>
              <a:t>technologie</a:t>
            </a:r>
            <a:r>
              <a:rPr lang="en-GB" sz="1350" dirty="0">
                <a:latin typeface="Open Sans"/>
                <a:ea typeface="Open Sans" panose="020B0606030504020204" pitchFamily="34" charset="0"/>
                <a:cs typeface="Open Sans" panose="020B0606030504020204" pitchFamily="34" charset="0"/>
              </a:rPr>
              <a:t>: </a:t>
            </a:r>
          </a:p>
          <a:p>
            <a:pPr marL="495300" lvl="2" indent="-228600">
              <a:buClr>
                <a:schemeClr val="tx1"/>
              </a:buClr>
              <a:buFont typeface="+mj-lt"/>
              <a:buAutoNum type="arabicParenR"/>
            </a:pPr>
            <a:r>
              <a:rPr lang="en-GB" sz="1350" dirty="0" err="1">
                <a:latin typeface="Open Sans"/>
                <a:ea typeface="Open Sans" panose="020B0606030504020204" pitchFamily="34" charset="0"/>
                <a:cs typeface="Open Sans" panose="020B0606030504020204" pitchFamily="34" charset="0"/>
              </a:rPr>
              <a:t>Ajouter</a:t>
            </a:r>
            <a:r>
              <a:rPr lang="en-GB" sz="1350" dirty="0">
                <a:latin typeface="Open Sans"/>
                <a:ea typeface="Open Sans" panose="020B0606030504020204" pitchFamily="34" charset="0"/>
                <a:cs typeface="Open Sans" panose="020B0606030504020204" pitchFamily="34" charset="0"/>
              </a:rPr>
              <a:t> une nouvelle ligne dans la </a:t>
            </a:r>
            <a:r>
              <a:rPr lang="en-GB" sz="1350" dirty="0" err="1">
                <a:latin typeface="Open Sans"/>
                <a:ea typeface="Open Sans" panose="020B0606030504020204" pitchFamily="34" charset="0"/>
                <a:cs typeface="Open Sans" panose="020B0606030504020204" pitchFamily="34" charset="0"/>
              </a:rPr>
              <a:t>feuille</a:t>
            </a:r>
            <a:r>
              <a:rPr lang="en-GB" sz="1350" dirty="0">
                <a:latin typeface="Open Sans"/>
                <a:ea typeface="Open Sans" panose="020B0606030504020204" pitchFamily="34" charset="0"/>
                <a:cs typeface="Open Sans" panose="020B0606030504020204" pitchFamily="34" charset="0"/>
              </a:rPr>
              <a:t> "</a:t>
            </a:r>
            <a:r>
              <a:rPr lang="en-GB" sz="1350" dirty="0" err="1">
                <a:latin typeface="Open Sans"/>
                <a:ea typeface="Open Sans" panose="020B0606030504020204" pitchFamily="34" charset="0"/>
                <a:cs typeface="Open Sans" panose="020B0606030504020204" pitchFamily="34" charset="0"/>
              </a:rPr>
              <a:t>unit_type</a:t>
            </a:r>
            <a:r>
              <a:rPr lang="en-GB" sz="1350" dirty="0">
                <a:latin typeface="Open Sans"/>
                <a:ea typeface="Open Sans" panose="020B0606030504020204" pitchFamily="34" charset="0"/>
                <a:cs typeface="Open Sans" panose="020B0606030504020204" pitchFamily="34" charset="0"/>
              </a:rPr>
              <a:t>" et spécifier toutes les caractéristiques techniques </a:t>
            </a:r>
            <a:r>
              <a:rPr lang="en-GB" sz="1350" dirty="0" err="1">
                <a:latin typeface="Open Sans"/>
                <a:ea typeface="Open Sans" panose="020B0606030504020204" pitchFamily="34" charset="0"/>
                <a:cs typeface="Open Sans" panose="020B0606030504020204" pitchFamily="34" charset="0"/>
              </a:rPr>
              <a:t>nécessaires</a:t>
            </a:r>
            <a:r>
              <a:rPr lang="en-GB" sz="1350" dirty="0">
                <a:latin typeface="Open Sans"/>
                <a:ea typeface="Open Sans" panose="020B0606030504020204" pitchFamily="34" charset="0"/>
                <a:cs typeface="Open Sans" panose="020B0606030504020204" pitchFamily="34" charset="0"/>
              </a:rPr>
              <a:t>;</a:t>
            </a:r>
          </a:p>
          <a:p>
            <a:pPr marL="495300" lvl="2" indent="-228600">
              <a:buClr>
                <a:schemeClr val="tx1"/>
              </a:buClr>
              <a:buFont typeface="+mj-lt"/>
              <a:buAutoNum type="arabicParenR"/>
            </a:pPr>
            <a:r>
              <a:rPr lang="en-GB" sz="1350" dirty="0" err="1">
                <a:latin typeface="Open Sans"/>
                <a:ea typeface="Open Sans" panose="020B0606030504020204" pitchFamily="34" charset="0"/>
                <a:cs typeface="Open Sans" panose="020B0606030504020204" pitchFamily="34" charset="0"/>
              </a:rPr>
              <a:t>Ajouter</a:t>
            </a:r>
            <a:r>
              <a:rPr lang="en-GB" sz="1350" dirty="0">
                <a:latin typeface="Open Sans"/>
                <a:ea typeface="Open Sans" panose="020B0606030504020204" pitchFamily="34" charset="0"/>
                <a:cs typeface="Open Sans" panose="020B0606030504020204" pitchFamily="34" charset="0"/>
              </a:rPr>
              <a:t> une nouvelle </a:t>
            </a:r>
            <a:r>
              <a:rPr lang="en-GB" sz="1350" dirty="0" err="1">
                <a:latin typeface="Open Sans"/>
                <a:ea typeface="Open Sans" panose="020B0606030504020204" pitchFamily="34" charset="0"/>
                <a:cs typeface="Open Sans" panose="020B0606030504020204" pitchFamily="34" charset="0"/>
              </a:rPr>
              <a:t>ligne</a:t>
            </a:r>
            <a:r>
              <a:rPr lang="en-GB" sz="1350" dirty="0">
                <a:latin typeface="Open Sans"/>
                <a:ea typeface="Open Sans" panose="020B0606030504020204" pitchFamily="34" charset="0"/>
                <a:cs typeface="Open Sans" panose="020B0606030504020204" pitchFamily="34" charset="0"/>
              </a:rPr>
              <a:t> dans la </a:t>
            </a:r>
            <a:r>
              <a:rPr lang="en-GB" sz="1350" dirty="0" err="1">
                <a:latin typeface="Open Sans"/>
                <a:ea typeface="Open Sans" panose="020B0606030504020204" pitchFamily="34" charset="0"/>
                <a:cs typeface="Open Sans" panose="020B0606030504020204" pitchFamily="34" charset="0"/>
              </a:rPr>
              <a:t>feuille</a:t>
            </a:r>
            <a:r>
              <a:rPr lang="en-GB" sz="1350" dirty="0">
                <a:latin typeface="Open Sans"/>
                <a:ea typeface="Open Sans" panose="020B0606030504020204" pitchFamily="34" charset="0"/>
                <a:cs typeface="Open Sans" panose="020B0606030504020204" pitchFamily="34" charset="0"/>
              </a:rPr>
              <a:t> "units" et choisissez la technologie dans la liste des types </a:t>
            </a:r>
            <a:r>
              <a:rPr lang="en-GB" sz="1350" dirty="0" err="1">
                <a:latin typeface="Open Sans"/>
                <a:ea typeface="Open Sans" panose="020B0606030504020204" pitchFamily="34" charset="0"/>
                <a:cs typeface="Open Sans" panose="020B0606030504020204" pitchFamily="34" charset="0"/>
              </a:rPr>
              <a:t>d'unites</a:t>
            </a:r>
            <a:r>
              <a:rPr lang="en-GB" sz="1350" dirty="0">
                <a:latin typeface="Open Sans"/>
                <a:ea typeface="Open Sans" panose="020B0606030504020204" pitchFamily="34" charset="0"/>
                <a:cs typeface="Open Sans" panose="020B0606030504020204" pitchFamily="34" charset="0"/>
              </a:rPr>
              <a:t>;</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Spécifier l'entrée du générateur, qui peut être un combustibles, un </a:t>
            </a:r>
            <a:r>
              <a:rPr lang="en-GB" sz="1350" dirty="0" err="1">
                <a:latin typeface="Open Sans"/>
                <a:ea typeface="Open Sans" panose="020B0606030504020204" pitchFamily="34" charset="0"/>
                <a:cs typeface="Open Sans" panose="020B0606030504020204" pitchFamily="34" charset="0"/>
              </a:rPr>
              <a:t>facteur</a:t>
            </a:r>
            <a:r>
              <a:rPr lang="en-GB" sz="1350" dirty="0">
                <a:latin typeface="Open Sans"/>
                <a:ea typeface="Open Sans" panose="020B0606030504020204" pitchFamily="34" charset="0"/>
                <a:cs typeface="Open Sans" panose="020B0606030504020204" pitchFamily="34" charset="0"/>
              </a:rPr>
              <a:t> CF (pour l'énergie solaire ou éolienne), un débit entrant (hydroélectricité) ou un vecteur d'énergie, tel que l'électricité ou la chaleur provenant d'un </a:t>
            </a:r>
            <a:r>
              <a:rPr lang="en-GB" sz="1350" dirty="0" err="1">
                <a:latin typeface="Open Sans"/>
                <a:ea typeface="Open Sans" panose="020B0606030504020204" pitchFamily="34" charset="0"/>
                <a:cs typeface="Open Sans" panose="020B0606030504020204" pitchFamily="34" charset="0"/>
              </a:rPr>
              <a:t>réseau</a:t>
            </a:r>
            <a:r>
              <a:rPr lang="en-GB" sz="1350" dirty="0">
                <a:latin typeface="Open Sans"/>
                <a:ea typeface="Open Sans" panose="020B0606030504020204" pitchFamily="34" charset="0"/>
                <a:cs typeface="Open Sans" panose="020B0606030504020204" pitchFamily="34" charset="0"/>
              </a:rPr>
              <a:t> </a:t>
            </a:r>
            <a:r>
              <a:rPr lang="en-GB" sz="1350" dirty="0" err="1">
                <a:latin typeface="Open Sans"/>
                <a:ea typeface="Open Sans" panose="020B0606030504020204" pitchFamily="34" charset="0"/>
                <a:cs typeface="Open Sans" panose="020B0606030504020204" pitchFamily="34" charset="0"/>
              </a:rPr>
              <a:t>d'entrée</a:t>
            </a:r>
            <a:r>
              <a:rPr lang="en-GB" sz="1350" dirty="0">
                <a:latin typeface="Open Sans"/>
                <a:ea typeface="Open Sans" panose="020B0606030504020204" pitchFamily="34" charset="0"/>
                <a:cs typeface="Open Sans" panose="020B0606030504020204" pitchFamily="34" charset="0"/>
              </a:rPr>
              <a:t>; </a:t>
            </a:r>
          </a:p>
          <a:p>
            <a:pPr marL="495300" lvl="2" indent="-228600">
              <a:buClr>
                <a:schemeClr val="tx1"/>
              </a:buClr>
              <a:buFont typeface="+mj-lt"/>
              <a:buAutoNum type="arabicParenR"/>
            </a:pPr>
            <a:r>
              <a:rPr lang="en-GB" sz="1350" dirty="0" err="1">
                <a:latin typeface="Open Sans"/>
                <a:ea typeface="Open Sans" panose="020B0606030504020204" pitchFamily="34" charset="0"/>
                <a:cs typeface="Open Sans" panose="020B0606030504020204" pitchFamily="34" charset="0"/>
              </a:rPr>
              <a:t>Spécifier</a:t>
            </a:r>
            <a:r>
              <a:rPr lang="en-GB" sz="1350" dirty="0">
                <a:latin typeface="Open Sans"/>
                <a:ea typeface="Open Sans" panose="020B0606030504020204" pitchFamily="34" charset="0"/>
                <a:cs typeface="Open Sans" panose="020B0606030504020204" pitchFamily="34" charset="0"/>
              </a:rPr>
              <a:t> le </a:t>
            </a:r>
            <a:r>
              <a:rPr lang="en-GB" sz="1350" dirty="0" err="1">
                <a:latin typeface="Open Sans"/>
                <a:ea typeface="Open Sans" panose="020B0606030504020204" pitchFamily="34" charset="0"/>
                <a:cs typeface="Open Sans" panose="020B0606030504020204" pitchFamily="34" charset="0"/>
              </a:rPr>
              <a:t>réseau</a:t>
            </a:r>
            <a:r>
              <a:rPr lang="en-GB" sz="1350" dirty="0">
                <a:latin typeface="Open Sans"/>
                <a:ea typeface="Open Sans" panose="020B0606030504020204" pitchFamily="34" charset="0"/>
                <a:cs typeface="Open Sans" panose="020B0606030504020204" pitchFamily="34" charset="0"/>
              </a:rPr>
              <a:t> et l'emplacement de la sortie;</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Préciser la capacité installée et </a:t>
            </a:r>
            <a:r>
              <a:rPr lang="en-GB" sz="1350" dirty="0" err="1">
                <a:latin typeface="Open Sans"/>
                <a:ea typeface="Open Sans" panose="020B0606030504020204" pitchFamily="34" charset="0"/>
                <a:cs typeface="Open Sans" panose="020B0606030504020204" pitchFamily="34" charset="0"/>
              </a:rPr>
              <a:t>l'investissement</a:t>
            </a:r>
            <a:r>
              <a:rPr lang="en-GB" sz="1350" dirty="0">
                <a:latin typeface="Open Sans"/>
                <a:ea typeface="Open Sans" panose="020B0606030504020204" pitchFamily="34" charset="0"/>
                <a:cs typeface="Open Sans" panose="020B0606030504020204" pitchFamily="34" charset="0"/>
              </a:rPr>
              <a:t> maximal.</a:t>
            </a:r>
          </a:p>
        </p:txBody>
      </p:sp>
      <p:sp>
        <p:nvSpPr>
          <p:cNvPr id="3" name="Oval 2"/>
          <p:cNvSpPr/>
          <p:nvPr/>
        </p:nvSpPr>
        <p:spPr>
          <a:xfrm>
            <a:off x="533341" y="1891534"/>
            <a:ext cx="1372872" cy="358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45" y="3950547"/>
            <a:ext cx="6828750" cy="1963745"/>
          </a:xfrm>
          <a:prstGeom prst="rect">
            <a:avLst/>
          </a:prstGeom>
        </p:spPr>
      </p:pic>
      <p:sp>
        <p:nvSpPr>
          <p:cNvPr id="13" name="TextBox 12">
            <a:extLst>
              <a:ext uri="{FF2B5EF4-FFF2-40B4-BE49-F238E27FC236}">
                <a16:creationId xmlns:a16="http://schemas.microsoft.com/office/drawing/2014/main" id="{F683A023-6BC2-4A92-B3D3-E8973923820A}"/>
              </a:ext>
            </a:extLst>
          </p:cNvPr>
          <p:cNvSpPr txBox="1"/>
          <p:nvPr/>
        </p:nvSpPr>
        <p:spPr>
          <a:xfrm>
            <a:off x="7059905" y="3870319"/>
            <a:ext cx="337990" cy="461665"/>
          </a:xfrm>
          <a:prstGeom prst="rect">
            <a:avLst/>
          </a:prstGeom>
          <a:noFill/>
        </p:spPr>
        <p:txBody>
          <a:bodyPr wrap="square" rtlCol="0">
            <a:spAutoFit/>
          </a:bodyPr>
          <a:lstStyle/>
          <a:p>
            <a:r>
              <a:rPr lang="en-GB" sz="2400">
                <a:solidFill>
                  <a:srgbClr val="FF0000"/>
                </a:solidFill>
              </a:rPr>
              <a:t>b</a:t>
            </a:r>
          </a:p>
        </p:txBody>
      </p:sp>
      <p:sp>
        <p:nvSpPr>
          <p:cNvPr id="17" name="TextBox 16">
            <a:extLst>
              <a:ext uri="{FF2B5EF4-FFF2-40B4-BE49-F238E27FC236}">
                <a16:creationId xmlns:a16="http://schemas.microsoft.com/office/drawing/2014/main" id="{F129626E-5F42-45BF-92C4-2B3E03E57165}"/>
              </a:ext>
            </a:extLst>
          </p:cNvPr>
          <p:cNvSpPr txBox="1"/>
          <p:nvPr/>
        </p:nvSpPr>
        <p:spPr>
          <a:xfrm>
            <a:off x="43308" y="5071537"/>
            <a:ext cx="482529" cy="400110"/>
          </a:xfrm>
          <a:prstGeom prst="rect">
            <a:avLst/>
          </a:prstGeom>
          <a:noFill/>
        </p:spPr>
        <p:txBody>
          <a:bodyPr wrap="square" rtlCol="0">
            <a:spAutoFit/>
          </a:bodyPr>
          <a:lstStyle/>
          <a:p>
            <a:r>
              <a:rPr lang="en-GB" sz="2000">
                <a:solidFill>
                  <a:srgbClr val="FF0000"/>
                </a:solidFill>
              </a:rPr>
              <a:t>c2</a:t>
            </a:r>
          </a:p>
        </p:txBody>
      </p:sp>
      <p:cxnSp>
        <p:nvCxnSpPr>
          <p:cNvPr id="16" name="Straight Arrow Connector 15">
            <a:extLst>
              <a:ext uri="{FF2B5EF4-FFF2-40B4-BE49-F238E27FC236}">
                <a16:creationId xmlns:a16="http://schemas.microsoft.com/office/drawing/2014/main" id="{4F0D19F3-BD10-4B3F-9C73-8C75291C5BBC}"/>
              </a:ext>
            </a:extLst>
          </p:cNvPr>
          <p:cNvCxnSpPr>
            <a:cxnSpLocks/>
          </p:cNvCxnSpPr>
          <p:nvPr/>
        </p:nvCxnSpPr>
        <p:spPr>
          <a:xfrm flipV="1">
            <a:off x="394372" y="5175301"/>
            <a:ext cx="555794" cy="96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52599" y="4548554"/>
            <a:ext cx="1588477" cy="1365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129626E-5F42-45BF-92C4-2B3E03E57165}"/>
              </a:ext>
            </a:extLst>
          </p:cNvPr>
          <p:cNvSpPr txBox="1"/>
          <p:nvPr/>
        </p:nvSpPr>
        <p:spPr>
          <a:xfrm>
            <a:off x="1752599" y="4467799"/>
            <a:ext cx="482529" cy="400110"/>
          </a:xfrm>
          <a:prstGeom prst="rect">
            <a:avLst/>
          </a:prstGeom>
          <a:noFill/>
        </p:spPr>
        <p:txBody>
          <a:bodyPr wrap="square" rtlCol="0">
            <a:spAutoFit/>
          </a:bodyPr>
          <a:lstStyle/>
          <a:p>
            <a:r>
              <a:rPr lang="en-GB" sz="2000">
                <a:solidFill>
                  <a:srgbClr val="FF0000"/>
                </a:solidFill>
              </a:rPr>
              <a:t>c3</a:t>
            </a:r>
          </a:p>
        </p:txBody>
      </p:sp>
      <p:sp>
        <p:nvSpPr>
          <p:cNvPr id="29" name="Rectangle 28"/>
          <p:cNvSpPr/>
          <p:nvPr/>
        </p:nvSpPr>
        <p:spPr>
          <a:xfrm>
            <a:off x="3620588" y="4555832"/>
            <a:ext cx="804874" cy="1365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129626E-5F42-45BF-92C4-2B3E03E57165}"/>
              </a:ext>
            </a:extLst>
          </p:cNvPr>
          <p:cNvSpPr txBox="1"/>
          <p:nvPr/>
        </p:nvSpPr>
        <p:spPr>
          <a:xfrm>
            <a:off x="3768799" y="4467799"/>
            <a:ext cx="482529" cy="400110"/>
          </a:xfrm>
          <a:prstGeom prst="rect">
            <a:avLst/>
          </a:prstGeom>
          <a:noFill/>
        </p:spPr>
        <p:txBody>
          <a:bodyPr wrap="square" rtlCol="0">
            <a:spAutoFit/>
          </a:bodyPr>
          <a:lstStyle/>
          <a:p>
            <a:r>
              <a:rPr lang="en-GB" sz="2000">
                <a:solidFill>
                  <a:srgbClr val="FF0000"/>
                </a:solidFill>
              </a:rPr>
              <a:t>c4</a:t>
            </a:r>
          </a:p>
        </p:txBody>
      </p:sp>
      <p:sp>
        <p:nvSpPr>
          <p:cNvPr id="31" name="Rectangle 30"/>
          <p:cNvSpPr/>
          <p:nvPr/>
        </p:nvSpPr>
        <p:spPr>
          <a:xfrm>
            <a:off x="4452940" y="4155831"/>
            <a:ext cx="804874" cy="17657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129626E-5F42-45BF-92C4-2B3E03E57165}"/>
              </a:ext>
            </a:extLst>
          </p:cNvPr>
          <p:cNvSpPr txBox="1"/>
          <p:nvPr/>
        </p:nvSpPr>
        <p:spPr>
          <a:xfrm>
            <a:off x="4399539" y="4092134"/>
            <a:ext cx="482529" cy="400110"/>
          </a:xfrm>
          <a:prstGeom prst="rect">
            <a:avLst/>
          </a:prstGeom>
          <a:noFill/>
        </p:spPr>
        <p:txBody>
          <a:bodyPr wrap="square" rtlCol="0">
            <a:spAutoFit/>
          </a:bodyPr>
          <a:lstStyle/>
          <a:p>
            <a:r>
              <a:rPr lang="en-GB" sz="2000">
                <a:solidFill>
                  <a:srgbClr val="FF0000"/>
                </a:solidFill>
              </a:rPr>
              <a:t>c5</a:t>
            </a:r>
          </a:p>
        </p:txBody>
      </p:sp>
      <p:sp>
        <p:nvSpPr>
          <p:cNvPr id="24" name="Title 10">
            <a:extLst>
              <a:ext uri="{FF2B5EF4-FFF2-40B4-BE49-F238E27FC236}">
                <a16:creationId xmlns:a16="http://schemas.microsoft.com/office/drawing/2014/main" id="{D65E6D98-BE8C-6B4C-B23E-6167300445AE}"/>
              </a:ext>
            </a:extLst>
          </p:cNvPr>
          <p:cNvSpPr txBox="1">
            <a:spLocks/>
          </p:cNvSpPr>
          <p:nvPr/>
        </p:nvSpPr>
        <p:spPr>
          <a:xfrm>
            <a:off x="43309" y="95509"/>
            <a:ext cx="7627796" cy="10875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dirty="0">
                <a:latin typeface="Open Sans"/>
                <a:ea typeface="Open Sans" panose="020B0606030504020204" pitchFamily="34" charset="0"/>
                <a:cs typeface="Open Sans" panose="020B0606030504020204" pitchFamily="34" charset="0"/>
              </a:rPr>
              <a:t>16.1 </a:t>
            </a:r>
            <a:r>
              <a:rPr lang="en-ZA" sz="3600" dirty="0" err="1">
                <a:latin typeface="Open Sans"/>
                <a:ea typeface="Open Sans" panose="020B0606030504020204" pitchFamily="34" charset="0"/>
                <a:cs typeface="Open Sans" panose="020B0606030504020204" pitchFamily="34" charset="0"/>
              </a:rPr>
              <a:t>Modélisation</a:t>
            </a:r>
            <a:r>
              <a:rPr lang="en-ZA" sz="3600" dirty="0">
                <a:latin typeface="Open Sans"/>
                <a:ea typeface="Open Sans" panose="020B0606030504020204" pitchFamily="34" charset="0"/>
                <a:cs typeface="Open Sans" panose="020B0606030504020204" pitchFamily="34" charset="0"/>
              </a:rPr>
              <a:t> de la </a:t>
            </a:r>
            <a:r>
              <a:rPr lang="en-ZA" sz="3600" dirty="0" err="1">
                <a:latin typeface="Open Sans"/>
                <a:ea typeface="Open Sans" panose="020B0606030504020204" pitchFamily="34" charset="0"/>
                <a:cs typeface="Open Sans" panose="020B0606030504020204" pitchFamily="34" charset="0"/>
              </a:rPr>
              <a:t>flexibilité</a:t>
            </a:r>
            <a:endParaRPr lang="en-ZA" sz="3600" dirty="0">
              <a:latin typeface="Open Sans"/>
              <a:ea typeface="Open Sans" panose="020B0606030504020204" pitchFamily="34" charset="0"/>
              <a:cs typeface="Open Sans" panose="020B0606030504020204" pitchFamily="34" charset="0"/>
            </a:endParaRPr>
          </a:p>
          <a:p>
            <a:pPr algn="l"/>
            <a:r>
              <a:rPr lang="en-ZA" sz="3600" dirty="0">
                <a:latin typeface="Open Sans"/>
                <a:ea typeface="Open Sans" panose="020B0606030504020204" pitchFamily="34" charset="0"/>
                <a:cs typeface="Open Sans" panose="020B0606030504020204" pitchFamily="34" charset="0"/>
              </a:rPr>
              <a:t>de la production et de la </a:t>
            </a:r>
            <a:r>
              <a:rPr lang="en-ZA" sz="3600" dirty="0" err="1">
                <a:latin typeface="Open Sans"/>
                <a:ea typeface="Open Sans" panose="020B0606030504020204" pitchFamily="34" charset="0"/>
                <a:cs typeface="Open Sans" panose="020B0606030504020204" pitchFamily="34" charset="0"/>
              </a:rPr>
              <a:t>demande</a:t>
            </a:r>
            <a:endParaRPr lang="en-GB" sz="3600" dirty="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27087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17" grpId="0"/>
      <p:bldP spid="27" grpId="0" animBg="1"/>
      <p:bldP spid="28" grpId="0"/>
      <p:bldP spid="2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472290" y="1013748"/>
            <a:ext cx="5766519" cy="707886"/>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16.1.3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l'énergie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hydroélectrique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 du stockage  </a:t>
            </a:r>
          </a:p>
        </p:txBody>
      </p:sp>
      <p:pic>
        <p:nvPicPr>
          <p:cNvPr id="10" name="Picture 9">
            <a:extLst>
              <a:ext uri="{FF2B5EF4-FFF2-40B4-BE49-F238E27FC236}">
                <a16:creationId xmlns:a16="http://schemas.microsoft.com/office/drawing/2014/main" id="{0D64C314-1841-4C77-954D-A17FA8567B79}"/>
              </a:ext>
            </a:extLst>
          </p:cNvPr>
          <p:cNvPicPr>
            <a:picLocks noChangeAspect="1"/>
          </p:cNvPicPr>
          <p:nvPr/>
        </p:nvPicPr>
        <p:blipFill>
          <a:blip r:embed="rId4"/>
          <a:stretch>
            <a:fillRect/>
          </a:stretch>
        </p:blipFill>
        <p:spPr>
          <a:xfrm>
            <a:off x="2716132" y="1984491"/>
            <a:ext cx="3938022" cy="2153009"/>
          </a:xfrm>
          <a:prstGeom prst="rect">
            <a:avLst/>
          </a:prstGeom>
        </p:spPr>
      </p:pic>
      <p:pic>
        <p:nvPicPr>
          <p:cNvPr id="11" name="Picture 10">
            <a:extLst>
              <a:ext uri="{FF2B5EF4-FFF2-40B4-BE49-F238E27FC236}">
                <a16:creationId xmlns:a16="http://schemas.microsoft.com/office/drawing/2014/main" id="{7ACEFCBA-3571-4946-BC0C-995F1C15DC06}"/>
              </a:ext>
            </a:extLst>
          </p:cNvPr>
          <p:cNvPicPr>
            <a:picLocks noChangeAspect="1"/>
          </p:cNvPicPr>
          <p:nvPr/>
        </p:nvPicPr>
        <p:blipFill rotWithShape="1">
          <a:blip r:embed="rId5"/>
          <a:srcRect r="20074" b="-906"/>
          <a:stretch/>
        </p:blipFill>
        <p:spPr>
          <a:xfrm>
            <a:off x="410570" y="1984491"/>
            <a:ext cx="2215427" cy="1936878"/>
          </a:xfrm>
          <a:prstGeom prst="rect">
            <a:avLst/>
          </a:prstGeom>
        </p:spPr>
      </p:pic>
      <p:pic>
        <p:nvPicPr>
          <p:cNvPr id="12" name="Picture 11">
            <a:extLst>
              <a:ext uri="{FF2B5EF4-FFF2-40B4-BE49-F238E27FC236}">
                <a16:creationId xmlns:a16="http://schemas.microsoft.com/office/drawing/2014/main" id="{C590C11C-5745-4E39-847B-D968973774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40" y="4285397"/>
            <a:ext cx="6132259" cy="1847358"/>
          </a:xfrm>
          <a:prstGeom prst="rect">
            <a:avLst/>
          </a:prstGeom>
        </p:spPr>
      </p:pic>
      <p:sp>
        <p:nvSpPr>
          <p:cNvPr id="14" name="Rectangle: Rounded Corners 21">
            <a:extLst>
              <a:ext uri="{FF2B5EF4-FFF2-40B4-BE49-F238E27FC236}">
                <a16:creationId xmlns:a16="http://schemas.microsoft.com/office/drawing/2014/main" id="{3900014F-68C8-4AAE-A064-1AF129C9F870}"/>
              </a:ext>
            </a:extLst>
          </p:cNvPr>
          <p:cNvSpPr/>
          <p:nvPr/>
        </p:nvSpPr>
        <p:spPr>
          <a:xfrm>
            <a:off x="7123157" y="963708"/>
            <a:ext cx="4565909" cy="5394917"/>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220640" y="1061710"/>
            <a:ext cx="4370941" cy="5124480"/>
          </a:xfrm>
          <a:prstGeom prst="rect">
            <a:avLst/>
          </a:prstGeom>
          <a:noFill/>
        </p:spPr>
        <p:txBody>
          <a:bodyPr wrap="square" lIns="91440" tIns="45720" rIns="91440" bIns="45720" rtlCol="0" anchor="t">
            <a:spAutoFit/>
          </a:bodyPr>
          <a:lstStyle/>
          <a:p>
            <a:r>
              <a:rPr lang="en-GB" sz="1580" dirty="0">
                <a:latin typeface="Open Sans" panose="020B0606030504020204" pitchFamily="34" charset="0"/>
                <a:ea typeface="Open Sans" panose="020B0606030504020204" pitchFamily="34" charset="0"/>
                <a:cs typeface="Open Sans" panose="020B0606030504020204" pitchFamily="34" charset="0"/>
              </a:rPr>
              <a:t>Deux types de générateurs hydroélectriques peuvent être modélisés dans </a:t>
            </a:r>
            <a:r>
              <a:rPr lang="en-GB" sz="1580" dirty="0" err="1">
                <a:latin typeface="Open Sans" panose="020B0606030504020204" pitchFamily="34" charset="0"/>
                <a:ea typeface="Open Sans" panose="020B0606030504020204" pitchFamily="34" charset="0"/>
                <a:cs typeface="Open Sans" panose="020B0606030504020204" pitchFamily="34" charset="0"/>
              </a:rPr>
              <a:t>FlexTool</a:t>
            </a:r>
            <a:r>
              <a:rPr lang="en-GB" sz="1580" dirty="0">
                <a:latin typeface="Open Sans" panose="020B0606030504020204" pitchFamily="34" charset="0"/>
                <a:ea typeface="Open Sans" panose="020B0606030504020204" pitchFamily="34" charset="0"/>
                <a:cs typeface="Open Sans" panose="020B0606030504020204" pitchFamily="34" charset="0"/>
              </a:rPr>
              <a:t>: </a:t>
            </a:r>
          </a:p>
          <a:p>
            <a:endParaRPr lang="en-GB" sz="1580" dirty="0">
              <a:latin typeface="Open Sans" panose="020B0606030504020204" pitchFamily="34" charset="0"/>
              <a:ea typeface="Open Sans" panose="020B0606030504020204" pitchFamily="34" charset="0"/>
              <a:cs typeface="Open Sans" panose="020B0606030504020204" pitchFamily="34" charset="0"/>
            </a:endParaRPr>
          </a:p>
          <a:p>
            <a:r>
              <a:rPr lang="en-GB" sz="1550" b="1" dirty="0">
                <a:latin typeface="Open Sans"/>
                <a:ea typeface="Open Sans" panose="020B0606030504020204" pitchFamily="34" charset="0"/>
                <a:cs typeface="Open Sans" panose="020B0606030504020204" pitchFamily="34" charset="0"/>
              </a:rPr>
              <a:t>Hydroélectricité au fil de l'eau (</a:t>
            </a:r>
            <a:r>
              <a:rPr lang="en-GB" sz="1550" b="1" dirty="0" err="1">
                <a:latin typeface="Open Sans"/>
                <a:ea typeface="Open Sans" panose="020B0606030504020204" pitchFamily="34" charset="0"/>
                <a:cs typeface="Open Sans" panose="020B0606030504020204" pitchFamily="34" charset="0"/>
              </a:rPr>
              <a:t>Hydro_ROR</a:t>
            </a:r>
            <a:r>
              <a:rPr lang="en-GB" sz="1550" b="1" dirty="0">
                <a:latin typeface="Open Sans"/>
                <a:ea typeface="Open Sans" panose="020B0606030504020204" pitchFamily="34" charset="0"/>
                <a:cs typeface="Open Sans" panose="020B0606030504020204" pitchFamily="34" charset="0"/>
              </a:rPr>
              <a:t>): </a:t>
            </a:r>
            <a:r>
              <a:rPr lang="en-GB" sz="1550" dirty="0">
                <a:latin typeface="Open Sans"/>
                <a:ea typeface="Open Sans" panose="020B0606030504020204" pitchFamily="34" charset="0"/>
                <a:cs typeface="Open Sans" panose="020B0606030504020204" pitchFamily="34" charset="0"/>
              </a:rPr>
              <a:t>Cette définition est similaire à celle d'un générateur thermique, à quelques </a:t>
            </a:r>
            <a:r>
              <a:rPr lang="en-GB" sz="1550" dirty="0" err="1">
                <a:latin typeface="Open Sans"/>
                <a:ea typeface="Open Sans" panose="020B0606030504020204" pitchFamily="34" charset="0"/>
                <a:cs typeface="Open Sans" panose="020B0606030504020204" pitchFamily="34" charset="0"/>
              </a:rPr>
              <a:t>différences</a:t>
            </a:r>
            <a:r>
              <a:rPr lang="en-GB" sz="1550" dirty="0">
                <a:latin typeface="Open Sans"/>
                <a:ea typeface="Open Sans" panose="020B0606030504020204" pitchFamily="34" charset="0"/>
                <a:cs typeface="Open Sans" panose="020B0606030504020204" pitchFamily="34" charset="0"/>
              </a:rPr>
              <a:t> </a:t>
            </a:r>
            <a:r>
              <a:rPr lang="en-GB" sz="1550" dirty="0" err="1">
                <a:latin typeface="Open Sans"/>
                <a:ea typeface="Open Sans" panose="020B0606030504020204" pitchFamily="34" charset="0"/>
                <a:cs typeface="Open Sans" panose="020B0606030504020204" pitchFamily="34" charset="0"/>
              </a:rPr>
              <a:t>près</a:t>
            </a:r>
            <a:r>
              <a:rPr lang="en-GB" sz="1550" dirty="0">
                <a:latin typeface="Open Sans"/>
                <a:ea typeface="Open Sans" panose="020B0606030504020204" pitchFamily="34" charset="0"/>
                <a:cs typeface="Open Sans" panose="020B0606030504020204" pitchFamily="34" charset="0"/>
              </a:rPr>
              <a:t>: </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La série chronologique des apports naturels (MWh/h) doit être définie dans la feuille "</a:t>
            </a:r>
            <a:r>
              <a:rPr lang="en-GB" sz="1550" dirty="0" err="1">
                <a:latin typeface="Open Sans"/>
                <a:ea typeface="Open Sans" panose="020B0606030504020204" pitchFamily="34" charset="0"/>
                <a:cs typeface="Open Sans" panose="020B0606030504020204" pitchFamily="34" charset="0"/>
              </a:rPr>
              <a:t>ts_inflow</a:t>
            </a:r>
            <a:r>
              <a:rPr lang="en-GB" sz="1550" dirty="0">
                <a:latin typeface="Open Sans"/>
                <a:ea typeface="Open Sans" panose="020B0606030504020204" pitchFamily="34" charset="0"/>
                <a:cs typeface="Open Sans" panose="020B0606030504020204" pitchFamily="34" charset="0"/>
              </a:rPr>
              <a:t>".</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Attribuer le débit entrant à l'unité hydro-ROR dans la feuille "units" en sélectionnant l'option d'entrée du débit entrant.</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Définir le multiplicateur de flux (1 par défaut) dans la feuille "units".</a:t>
            </a:r>
            <a:endParaRPr lang="en-GB" sz="1580" dirty="0">
              <a:latin typeface="Open Sans" panose="020B0606030504020204" pitchFamily="34" charset="0"/>
              <a:ea typeface="Open Sans" panose="020B0606030504020204" pitchFamily="34" charset="0"/>
              <a:cs typeface="Open Sans" panose="020B0606030504020204" pitchFamily="34" charset="0"/>
            </a:endParaRPr>
          </a:p>
          <a:p>
            <a:r>
              <a:rPr lang="en-GB" sz="1580" b="1" dirty="0">
                <a:latin typeface="Open Sans" panose="020B0606030504020204" pitchFamily="34" charset="0"/>
                <a:ea typeface="Open Sans" panose="020B0606030504020204" pitchFamily="34" charset="0"/>
                <a:cs typeface="Open Sans" panose="020B0606030504020204" pitchFamily="34" charset="0"/>
              </a:rPr>
              <a:t>Hydro avec réservoir (</a:t>
            </a:r>
            <a:r>
              <a:rPr lang="en-GB" sz="1580" b="1" dirty="0" err="1">
                <a:latin typeface="Open Sans" panose="020B0606030504020204" pitchFamily="34" charset="0"/>
                <a:ea typeface="Open Sans" panose="020B0606030504020204" pitchFamily="34" charset="0"/>
                <a:cs typeface="Open Sans" panose="020B0606030504020204" pitchFamily="34" charset="0"/>
              </a:rPr>
              <a:t>Hydro_RES</a:t>
            </a:r>
            <a:r>
              <a:rPr lang="en-GB" sz="1580" b="1" dirty="0">
                <a:latin typeface="Open Sans" panose="020B0606030504020204" pitchFamily="34" charset="0"/>
                <a:ea typeface="Open Sans" panose="020B0606030504020204" pitchFamily="34" charset="0"/>
                <a:cs typeface="Open Sans" panose="020B0606030504020204" pitchFamily="34" charset="0"/>
              </a:rPr>
              <a:t>): </a:t>
            </a:r>
            <a:r>
              <a:rPr lang="en-GB" sz="1580" dirty="0">
                <a:latin typeface="Open Sans" panose="020B0606030504020204" pitchFamily="34" charset="0"/>
                <a:ea typeface="Open Sans" panose="020B0606030504020204" pitchFamily="34" charset="0"/>
                <a:cs typeface="Open Sans" panose="020B0606030504020204" pitchFamily="34" charset="0"/>
              </a:rPr>
              <a:t>En plus des étapes pour </a:t>
            </a:r>
            <a:r>
              <a:rPr lang="en-GB" sz="1580" dirty="0" err="1">
                <a:latin typeface="Open Sans" panose="020B0606030504020204" pitchFamily="34" charset="0"/>
                <a:ea typeface="Open Sans" panose="020B0606030504020204" pitchFamily="34" charset="0"/>
                <a:cs typeface="Open Sans" panose="020B0606030504020204" pitchFamily="34" charset="0"/>
              </a:rPr>
              <a:t>Hydro_ROR</a:t>
            </a:r>
            <a:r>
              <a:rPr lang="en-GB" sz="1580" dirty="0">
                <a:latin typeface="Open Sans" panose="020B0606030504020204" pitchFamily="34" charset="0"/>
                <a:ea typeface="Open Sans" panose="020B0606030504020204" pitchFamily="34" charset="0"/>
                <a:cs typeface="Open Sans" panose="020B0606030504020204" pitchFamily="34" charset="0"/>
              </a:rPr>
              <a:t>:</a:t>
            </a:r>
          </a:p>
          <a:p>
            <a:pPr marL="445770" indent="-264795"/>
            <a:r>
              <a:rPr lang="en-GB" sz="1550" dirty="0">
                <a:latin typeface="Open Sans"/>
                <a:ea typeface="Open Sans" panose="020B0606030504020204" pitchFamily="34" charset="0"/>
                <a:cs typeface="Open Sans" panose="020B0606030504020204" pitchFamily="34" charset="0"/>
              </a:rPr>
              <a:t>d) Une valeur pour la capacité de stockage doit être définie dans la colonne "stockage (MWh)" de la feuille "units".</a:t>
            </a:r>
          </a:p>
        </p:txBody>
      </p:sp>
      <p:sp>
        <p:nvSpPr>
          <p:cNvPr id="15" name="TextBox 14">
            <a:extLst>
              <a:ext uri="{FF2B5EF4-FFF2-40B4-BE49-F238E27FC236}">
                <a16:creationId xmlns:a16="http://schemas.microsoft.com/office/drawing/2014/main" id="{8B3CA77B-B818-4FD2-A107-1A60F6BD1F2D}"/>
              </a:ext>
            </a:extLst>
          </p:cNvPr>
          <p:cNvSpPr txBox="1"/>
          <p:nvPr/>
        </p:nvSpPr>
        <p:spPr>
          <a:xfrm>
            <a:off x="67150" y="1285412"/>
            <a:ext cx="337990" cy="461665"/>
          </a:xfrm>
          <a:prstGeom prst="rect">
            <a:avLst/>
          </a:prstGeom>
          <a:noFill/>
        </p:spPr>
        <p:txBody>
          <a:bodyPr wrap="square" rtlCol="0">
            <a:spAutoFit/>
          </a:bodyPr>
          <a:lstStyle/>
          <a:p>
            <a:r>
              <a:rPr lang="en-GB" sz="2400">
                <a:solidFill>
                  <a:srgbClr val="FF0000"/>
                </a:solidFill>
              </a:rPr>
              <a:t>a</a:t>
            </a:r>
          </a:p>
        </p:txBody>
      </p:sp>
      <p:cxnSp>
        <p:nvCxnSpPr>
          <p:cNvPr id="17" name="Straight Arrow Connector 16">
            <a:extLst>
              <a:ext uri="{FF2B5EF4-FFF2-40B4-BE49-F238E27FC236}">
                <a16:creationId xmlns:a16="http://schemas.microsoft.com/office/drawing/2014/main" id="{4F0D19F3-BD10-4B3F-9C73-8C75291C5BBC}"/>
              </a:ext>
            </a:extLst>
          </p:cNvPr>
          <p:cNvCxnSpPr>
            <a:cxnSpLocks/>
          </p:cNvCxnSpPr>
          <p:nvPr/>
        </p:nvCxnSpPr>
        <p:spPr>
          <a:xfrm>
            <a:off x="329481" y="1623164"/>
            <a:ext cx="404166" cy="3613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3CA77B-B818-4FD2-A107-1A60F6BD1F2D}"/>
              </a:ext>
            </a:extLst>
          </p:cNvPr>
          <p:cNvSpPr txBox="1"/>
          <p:nvPr/>
        </p:nvSpPr>
        <p:spPr>
          <a:xfrm>
            <a:off x="2547137" y="5070578"/>
            <a:ext cx="337990" cy="461665"/>
          </a:xfrm>
          <a:prstGeom prst="rect">
            <a:avLst/>
          </a:prstGeom>
          <a:noFill/>
        </p:spPr>
        <p:txBody>
          <a:bodyPr wrap="square" rtlCol="0">
            <a:spAutoFit/>
          </a:bodyPr>
          <a:lstStyle/>
          <a:p>
            <a:r>
              <a:rPr lang="en-GB" sz="2400">
                <a:solidFill>
                  <a:srgbClr val="FF0000"/>
                </a:solidFill>
              </a:rPr>
              <a:t>b</a:t>
            </a:r>
          </a:p>
        </p:txBody>
      </p:sp>
      <p:sp>
        <p:nvSpPr>
          <p:cNvPr id="20" name="Rectangle 19"/>
          <p:cNvSpPr/>
          <p:nvPr/>
        </p:nvSpPr>
        <p:spPr>
          <a:xfrm>
            <a:off x="2547137" y="5070578"/>
            <a:ext cx="1131728" cy="1062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48582" y="4770321"/>
            <a:ext cx="488817" cy="1362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B3CA77B-B818-4FD2-A107-1A60F6BD1F2D}"/>
              </a:ext>
            </a:extLst>
          </p:cNvPr>
          <p:cNvSpPr txBox="1"/>
          <p:nvPr/>
        </p:nvSpPr>
        <p:spPr>
          <a:xfrm>
            <a:off x="6004359" y="4700347"/>
            <a:ext cx="337990" cy="461665"/>
          </a:xfrm>
          <a:prstGeom prst="rect">
            <a:avLst/>
          </a:prstGeom>
          <a:noFill/>
        </p:spPr>
        <p:txBody>
          <a:bodyPr wrap="square" rtlCol="0">
            <a:spAutoFit/>
          </a:bodyPr>
          <a:lstStyle/>
          <a:p>
            <a:r>
              <a:rPr lang="en-GB" sz="2400">
                <a:solidFill>
                  <a:srgbClr val="FF0000"/>
                </a:solidFill>
              </a:rPr>
              <a:t>d</a:t>
            </a:r>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67150" y="-44597"/>
            <a:ext cx="8211729" cy="11268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dirty="0">
                <a:latin typeface="Open Sans"/>
                <a:ea typeface="Open Sans" panose="020B0606030504020204" pitchFamily="34" charset="0"/>
                <a:cs typeface="Open Sans" panose="020B0606030504020204" pitchFamily="34" charset="0"/>
              </a:rPr>
              <a:t>16.1 </a:t>
            </a:r>
            <a:r>
              <a:rPr lang="en-ZA" sz="3600" dirty="0" err="1">
                <a:latin typeface="Open Sans"/>
                <a:ea typeface="Open Sans" panose="020B0606030504020204" pitchFamily="34" charset="0"/>
                <a:cs typeface="Open Sans" panose="020B0606030504020204" pitchFamily="34" charset="0"/>
              </a:rPr>
              <a:t>Modélisation</a:t>
            </a:r>
            <a:r>
              <a:rPr lang="en-ZA" sz="3600" dirty="0">
                <a:latin typeface="Open Sans"/>
                <a:ea typeface="Open Sans" panose="020B0606030504020204" pitchFamily="34" charset="0"/>
                <a:cs typeface="Open Sans" panose="020B0606030504020204" pitchFamily="34" charset="0"/>
              </a:rPr>
              <a:t> </a:t>
            </a:r>
            <a:r>
              <a:rPr lang="en-ZA" sz="3600" dirty="0" err="1">
                <a:latin typeface="Open Sans"/>
                <a:ea typeface="Open Sans" panose="020B0606030504020204" pitchFamily="34" charset="0"/>
                <a:cs typeface="Open Sans" panose="020B0606030504020204" pitchFamily="34" charset="0"/>
              </a:rPr>
              <a:t>flexibilité</a:t>
            </a:r>
            <a:endParaRPr lang="en-ZA" sz="3600" dirty="0">
              <a:latin typeface="Open Sans"/>
              <a:ea typeface="Open Sans" panose="020B0606030504020204" pitchFamily="34" charset="0"/>
              <a:cs typeface="Open Sans" panose="020B0606030504020204" pitchFamily="34" charset="0"/>
            </a:endParaRPr>
          </a:p>
          <a:p>
            <a:pPr algn="l"/>
            <a:r>
              <a:rPr lang="en-ZA" sz="3600" dirty="0">
                <a:latin typeface="Open Sans"/>
                <a:ea typeface="Open Sans" panose="020B0606030504020204" pitchFamily="34" charset="0"/>
                <a:cs typeface="Open Sans" panose="020B0606030504020204" pitchFamily="34" charset="0"/>
              </a:rPr>
              <a:t>de la production et de la </a:t>
            </a:r>
            <a:r>
              <a:rPr lang="en-ZA" sz="3600" dirty="0" err="1">
                <a:latin typeface="Open Sans"/>
                <a:ea typeface="Open Sans" panose="020B0606030504020204" pitchFamily="34" charset="0"/>
                <a:cs typeface="Open Sans" panose="020B0606030504020204" pitchFamily="34" charset="0"/>
              </a:rPr>
              <a:t>demande</a:t>
            </a:r>
            <a:endParaRPr lang="en-GB" sz="3600" dirty="0">
              <a:latin typeface="Open Sans"/>
              <a:ea typeface="Open Sans" panose="020B0606030504020204" pitchFamily="34" charset="0"/>
              <a:cs typeface="Open Sans" panose="020B0606030504020204" pitchFamily="34" charset="0"/>
              <a:sym typeface="Bodoni SvtyTwo ITC TT-Book"/>
            </a:endParaRPr>
          </a:p>
        </p:txBody>
      </p:sp>
      <p:sp>
        <p:nvSpPr>
          <p:cNvPr id="23" name="TextBox 22">
            <a:extLst>
              <a:ext uri="{FF2B5EF4-FFF2-40B4-BE49-F238E27FC236}">
                <a16:creationId xmlns:a16="http://schemas.microsoft.com/office/drawing/2014/main" id="{EBBA698C-A4B5-4A45-A331-924AE64DAAE7}"/>
              </a:ext>
            </a:extLst>
          </p:cNvPr>
          <p:cNvSpPr txBox="1"/>
          <p:nvPr/>
        </p:nvSpPr>
        <p:spPr>
          <a:xfrm>
            <a:off x="2814163" y="1777565"/>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 :</a:t>
            </a:r>
            <a:r>
              <a:rPr lang="en-US" sz="1100">
                <a:solidFill>
                  <a:schemeClr val="bg2">
                    <a:lumMod val="50000"/>
                  </a:schemeClr>
                </a:solidFill>
                <a:latin typeface="Open Sans"/>
              </a:rPr>
              <a:t> IRENA 2020a</a:t>
            </a:r>
          </a:p>
        </p:txBody>
      </p:sp>
    </p:spTree>
    <p:extLst>
      <p:ext uri="{BB962C8B-B14F-4D97-AF65-F5344CB8AC3E}">
        <p14:creationId xmlns:p14="http://schemas.microsoft.com/office/powerpoint/2010/main" val="9861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210753" y="1017447"/>
            <a:ext cx="4389335" cy="707886"/>
          </a:xfrm>
          <a:prstGeom prst="rect">
            <a:avLst/>
          </a:prstGeom>
        </p:spPr>
        <p:txBody>
          <a:bodyPr wrap="square" lIns="91440" tIns="45720" rIns="91440" bIns="45720" anchor="t">
            <a:spAutoFit/>
          </a:bodyPr>
          <a:lstStyle/>
          <a:p>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16.1.4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l'énergie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hydraulique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/du stockage </a:t>
            </a:r>
          </a:p>
        </p:txBody>
      </p:sp>
      <p:pic>
        <p:nvPicPr>
          <p:cNvPr id="10" name="Picture 9">
            <a:extLst>
              <a:ext uri="{FF2B5EF4-FFF2-40B4-BE49-F238E27FC236}">
                <a16:creationId xmlns:a16="http://schemas.microsoft.com/office/drawing/2014/main" id="{8C16B41C-7384-4105-8CFE-A0278886A159}"/>
              </a:ext>
            </a:extLst>
          </p:cNvPr>
          <p:cNvPicPr>
            <a:picLocks noChangeAspect="1"/>
          </p:cNvPicPr>
          <p:nvPr/>
        </p:nvPicPr>
        <p:blipFill rotWithShape="1">
          <a:blip r:embed="rId4"/>
          <a:srcRect r="12606"/>
          <a:stretch/>
        </p:blipFill>
        <p:spPr>
          <a:xfrm>
            <a:off x="1667577" y="1848735"/>
            <a:ext cx="3842436" cy="1920708"/>
          </a:xfrm>
          <a:prstGeom prst="rect">
            <a:avLst/>
          </a:prstGeom>
        </p:spPr>
      </p:pic>
      <p:pic>
        <p:nvPicPr>
          <p:cNvPr id="11" name="Picture 10">
            <a:extLst>
              <a:ext uri="{FF2B5EF4-FFF2-40B4-BE49-F238E27FC236}">
                <a16:creationId xmlns:a16="http://schemas.microsoft.com/office/drawing/2014/main" id="{9424AFAB-62CB-42FE-AD9E-468ABA9549E1}"/>
              </a:ext>
            </a:extLst>
          </p:cNvPr>
          <p:cNvPicPr>
            <a:picLocks noChangeAspect="1"/>
          </p:cNvPicPr>
          <p:nvPr/>
        </p:nvPicPr>
        <p:blipFill>
          <a:blip r:embed="rId5"/>
          <a:stretch>
            <a:fillRect/>
          </a:stretch>
        </p:blipFill>
        <p:spPr>
          <a:xfrm>
            <a:off x="632171" y="3987459"/>
            <a:ext cx="6204563" cy="1892345"/>
          </a:xfrm>
          <a:prstGeom prst="rect">
            <a:avLst/>
          </a:prstGeom>
        </p:spPr>
      </p:pic>
      <p:sp>
        <p:nvSpPr>
          <p:cNvPr id="12" name="Arrow: Down 12">
            <a:extLst>
              <a:ext uri="{FF2B5EF4-FFF2-40B4-BE49-F238E27FC236}">
                <a16:creationId xmlns:a16="http://schemas.microsoft.com/office/drawing/2014/main" id="{ED414BDB-CC19-4ADC-B4BB-CA34402C0BD3}"/>
              </a:ext>
            </a:extLst>
          </p:cNvPr>
          <p:cNvSpPr/>
          <p:nvPr/>
        </p:nvSpPr>
        <p:spPr>
          <a:xfrm>
            <a:off x="3588795" y="3786540"/>
            <a:ext cx="291313" cy="347957"/>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21">
            <a:extLst>
              <a:ext uri="{FF2B5EF4-FFF2-40B4-BE49-F238E27FC236}">
                <a16:creationId xmlns:a16="http://schemas.microsoft.com/office/drawing/2014/main" id="{3900014F-68C8-4AAE-A064-1AF129C9F870}"/>
              </a:ext>
            </a:extLst>
          </p:cNvPr>
          <p:cNvSpPr/>
          <p:nvPr/>
        </p:nvSpPr>
        <p:spPr>
          <a:xfrm>
            <a:off x="7085942" y="1036002"/>
            <a:ext cx="4519450" cy="4847648"/>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192574" y="1214510"/>
            <a:ext cx="4306186" cy="4670509"/>
          </a:xfrm>
          <a:prstGeom prst="rect">
            <a:avLst/>
          </a:prstGeom>
          <a:noFill/>
        </p:spPr>
        <p:txBody>
          <a:bodyPr wrap="square" lIns="91440" tIns="45720" rIns="91440" bIns="45720" rtlCol="0" anchor="t">
            <a:spAutoFit/>
          </a:bodyPr>
          <a:lstStyle/>
          <a:p>
            <a:r>
              <a:rPr lang="en-GB" sz="1750" dirty="0">
                <a:latin typeface="Open Sans" panose="020B0606030504020204" pitchFamily="34" charset="0"/>
                <a:ea typeface="Open Sans" panose="020B0606030504020204" pitchFamily="34" charset="0"/>
                <a:cs typeface="Open Sans" panose="020B0606030504020204" pitchFamily="34" charset="0"/>
              </a:rPr>
              <a:t>Pour ajouter de l'électricité à un nœud de sortie: </a:t>
            </a:r>
          </a:p>
          <a:p>
            <a:pPr marL="342900" indent="-342900">
              <a:buFont typeface="+mj-lt"/>
              <a:buAutoNum type="alphaLcParenR"/>
            </a:pPr>
            <a:r>
              <a:rPr lang="en-GB" sz="1750" dirty="0">
                <a:latin typeface="Open Sans" panose="020B0606030504020204" pitchFamily="34" charset="0"/>
                <a:ea typeface="Open Sans" panose="020B0606030504020204" pitchFamily="34" charset="0"/>
                <a:cs typeface="Open Sans" panose="020B0606030504020204" pitchFamily="34" charset="0"/>
              </a:rPr>
              <a:t>Un profil des flux entrants doit être ajouté à la feuille "</a:t>
            </a:r>
            <a:r>
              <a:rPr lang="en-GB" sz="1750" dirty="0" err="1">
                <a:latin typeface="Open Sans" panose="020B0606030504020204" pitchFamily="34" charset="0"/>
                <a:ea typeface="Open Sans" panose="020B0606030504020204" pitchFamily="34" charset="0"/>
                <a:cs typeface="Open Sans" panose="020B0606030504020204" pitchFamily="34" charset="0"/>
              </a:rPr>
              <a:t>ts_inflow</a:t>
            </a:r>
            <a:r>
              <a:rPr lang="en-GB" sz="1750" dirty="0">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mj-lt"/>
              <a:buAutoNum type="alphaLcParenR"/>
            </a:pPr>
            <a:r>
              <a:rPr lang="en-GB" sz="1750" dirty="0">
                <a:latin typeface="Open Sans"/>
                <a:ea typeface="Open Sans" panose="020B0606030504020204" pitchFamily="34" charset="0"/>
                <a:cs typeface="Open Sans" panose="020B0606030504020204" pitchFamily="34" charset="0"/>
              </a:rPr>
              <a:t>Définissez le nom dans </a:t>
            </a:r>
            <a:r>
              <a:rPr lang="en-GB" sz="1750" dirty="0" err="1">
                <a:latin typeface="Open Sans"/>
                <a:ea typeface="Open Sans" panose="020B0606030504020204" pitchFamily="34" charset="0"/>
                <a:cs typeface="Open Sans" panose="020B0606030504020204" pitchFamily="34" charset="0"/>
              </a:rPr>
              <a:t>ce</a:t>
            </a:r>
            <a:r>
              <a:rPr lang="en-GB" sz="1750" dirty="0">
                <a:latin typeface="Open Sans"/>
                <a:ea typeface="Open Sans" panose="020B0606030504020204" pitchFamily="34" charset="0"/>
                <a:cs typeface="Open Sans" panose="020B0606030504020204" pitchFamily="34" charset="0"/>
              </a:rPr>
              <a:t> format: "</a:t>
            </a:r>
            <a:r>
              <a:rPr lang="en-GB" sz="1750" dirty="0" err="1">
                <a:latin typeface="Open Sans"/>
                <a:ea typeface="Open Sans" panose="020B0606030504020204" pitchFamily="34" charset="0"/>
                <a:cs typeface="Open Sans" panose="020B0606030504020204" pitchFamily="34" charset="0"/>
              </a:rPr>
              <a:t>nœuddesortie_technologiehydro</a:t>
            </a:r>
            <a:r>
              <a:rPr lang="en-GB" sz="1750" dirty="0">
                <a:latin typeface="Open Sans"/>
                <a:ea typeface="Open Sans" panose="020B0606030504020204" pitchFamily="34" charset="0"/>
                <a:cs typeface="Open Sans" panose="020B0606030504020204" pitchFamily="34" charset="0"/>
              </a:rPr>
              <a:t>“; par </a:t>
            </a:r>
            <a:r>
              <a:rPr lang="en-GB" sz="1750" dirty="0" err="1">
                <a:latin typeface="Open Sans"/>
                <a:ea typeface="Open Sans" panose="020B0606030504020204" pitchFamily="34" charset="0"/>
                <a:cs typeface="Open Sans" panose="020B0606030504020204" pitchFamily="34" charset="0"/>
              </a:rPr>
              <a:t>exemple</a:t>
            </a:r>
            <a:r>
              <a:rPr lang="en-GB" sz="1750" dirty="0">
                <a:latin typeface="Open Sans"/>
                <a:ea typeface="Open Sans" panose="020B0606030504020204" pitchFamily="34" charset="0"/>
                <a:cs typeface="Open Sans" panose="020B0606030504020204" pitchFamily="34" charset="0"/>
              </a:rPr>
              <a:t>: </a:t>
            </a:r>
            <a:r>
              <a:rPr lang="en-GB" sz="1750" b="1" dirty="0" err="1">
                <a:latin typeface="Open Sans"/>
                <a:ea typeface="Open Sans" panose="020B0606030504020204" pitchFamily="34" charset="0"/>
                <a:cs typeface="Open Sans" panose="020B0606030504020204" pitchFamily="34" charset="0"/>
              </a:rPr>
              <a:t>nœudB_RES</a:t>
            </a:r>
            <a:r>
              <a:rPr lang="en-GB" sz="1750" dirty="0">
                <a:latin typeface="Open Sans"/>
                <a:ea typeface="Open Sans" panose="020B0606030504020204" pitchFamily="34" charset="0"/>
                <a:cs typeface="Open Sans" panose="020B0606030504020204" pitchFamily="34" charset="0"/>
              </a:rPr>
              <a:t>.</a:t>
            </a:r>
          </a:p>
          <a:p>
            <a:pPr marL="342900" indent="-342900">
              <a:buFont typeface="+mj-lt"/>
              <a:buAutoNum type="alphaLcParenR"/>
            </a:pPr>
            <a:r>
              <a:rPr lang="en-GB" sz="1750" dirty="0">
                <a:latin typeface="Open Sans" panose="020B0606030504020204" pitchFamily="34" charset="0"/>
                <a:ea typeface="Open Sans" panose="020B0606030504020204" pitchFamily="34" charset="0"/>
                <a:cs typeface="Open Sans" panose="020B0606030504020204" pitchFamily="34" charset="0"/>
              </a:rPr>
              <a:t>Les données apparaissent alors dans la liste déroulante des flux entrants et peuvent être affectées aux technologies hydroélectriques associées et aux nœuds de sortie.</a:t>
            </a:r>
          </a:p>
          <a:p>
            <a:endParaRPr lang="en-GB" sz="1750" dirty="0">
              <a:latin typeface="Open Sans" panose="020B0606030504020204" pitchFamily="34" charset="0"/>
              <a:ea typeface="Open Sans" panose="020B0606030504020204" pitchFamily="34" charset="0"/>
              <a:cs typeface="Open Sans" panose="020B0606030504020204" pitchFamily="34" charset="0"/>
            </a:endParaRPr>
          </a:p>
          <a:p>
            <a:r>
              <a:rPr lang="en-GB" sz="1750" dirty="0">
                <a:latin typeface="Open Sans" panose="020B0606030504020204" pitchFamily="34" charset="0"/>
                <a:ea typeface="Open Sans" panose="020B0606030504020204" pitchFamily="34" charset="0"/>
                <a:cs typeface="Open Sans" panose="020B0606030504020204" pitchFamily="34" charset="0"/>
              </a:rPr>
              <a:t>Les mêmes étapes devraient être suivies pour ajouter des énergies renouvelables variables dans différents </a:t>
            </a:r>
            <a:r>
              <a:rPr lang="en-GB" sz="1750" dirty="0" err="1">
                <a:latin typeface="Open Sans" panose="020B0606030504020204" pitchFamily="34" charset="0"/>
                <a:ea typeface="Open Sans" panose="020B0606030504020204" pitchFamily="34" charset="0"/>
                <a:cs typeface="Open Sans" panose="020B0606030504020204" pitchFamily="34" charset="0"/>
              </a:rPr>
              <a:t>nœuds</a:t>
            </a:r>
            <a:r>
              <a:rPr lang="en-GB" sz="1750" dirty="0">
                <a:latin typeface="Open Sans" panose="020B0606030504020204" pitchFamily="34" charset="0"/>
                <a:ea typeface="Open Sans" panose="020B0606030504020204" pitchFamily="34" charset="0"/>
                <a:cs typeface="Open Sans" panose="020B0606030504020204" pitchFamily="34" charset="0"/>
              </a:rPr>
              <a:t>.</a:t>
            </a:r>
          </a:p>
        </p:txBody>
      </p:sp>
      <p:sp>
        <p:nvSpPr>
          <p:cNvPr id="14" name="TextBox 13">
            <a:extLst>
              <a:ext uri="{FF2B5EF4-FFF2-40B4-BE49-F238E27FC236}">
                <a16:creationId xmlns:a16="http://schemas.microsoft.com/office/drawing/2014/main" id="{8B3CA77B-B818-4FD2-A107-1A60F6BD1F2D}"/>
              </a:ext>
            </a:extLst>
          </p:cNvPr>
          <p:cNvSpPr txBox="1"/>
          <p:nvPr/>
        </p:nvSpPr>
        <p:spPr>
          <a:xfrm>
            <a:off x="3281221" y="4804515"/>
            <a:ext cx="488913" cy="461665"/>
          </a:xfrm>
          <a:prstGeom prst="rect">
            <a:avLst/>
          </a:prstGeom>
          <a:noFill/>
        </p:spPr>
        <p:txBody>
          <a:bodyPr wrap="square" rtlCol="0">
            <a:spAutoFit/>
          </a:bodyPr>
          <a:lstStyle/>
          <a:p>
            <a:r>
              <a:rPr lang="en-GB" sz="2400" dirty="0">
                <a:solidFill>
                  <a:srgbClr val="FF0000"/>
                </a:solidFill>
              </a:rPr>
              <a:t>c</a:t>
            </a:r>
          </a:p>
        </p:txBody>
      </p:sp>
      <p:sp>
        <p:nvSpPr>
          <p:cNvPr id="15" name="Rectangle 14"/>
          <p:cNvSpPr/>
          <p:nvPr/>
        </p:nvSpPr>
        <p:spPr>
          <a:xfrm>
            <a:off x="3281221" y="4883786"/>
            <a:ext cx="1637081" cy="9167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B3CA77B-B818-4FD2-A107-1A60F6BD1F2D}"/>
              </a:ext>
            </a:extLst>
          </p:cNvPr>
          <p:cNvSpPr txBox="1"/>
          <p:nvPr/>
        </p:nvSpPr>
        <p:spPr>
          <a:xfrm>
            <a:off x="4586522" y="2087995"/>
            <a:ext cx="468528" cy="461665"/>
          </a:xfrm>
          <a:prstGeom prst="rect">
            <a:avLst/>
          </a:prstGeom>
          <a:noFill/>
        </p:spPr>
        <p:txBody>
          <a:bodyPr wrap="square" rtlCol="0">
            <a:spAutoFit/>
          </a:bodyPr>
          <a:lstStyle/>
          <a:p>
            <a:r>
              <a:rPr lang="en-GB" sz="2400" dirty="0">
                <a:solidFill>
                  <a:srgbClr val="FF0000"/>
                </a:solidFill>
              </a:rPr>
              <a:t>a</a:t>
            </a:r>
          </a:p>
        </p:txBody>
      </p:sp>
      <p:sp>
        <p:nvSpPr>
          <p:cNvPr id="17" name="Rectangle 16"/>
          <p:cNvSpPr/>
          <p:nvPr/>
        </p:nvSpPr>
        <p:spPr>
          <a:xfrm>
            <a:off x="4600088" y="2183093"/>
            <a:ext cx="909925" cy="1065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136638" y="-43795"/>
            <a:ext cx="7600172" cy="11042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dirty="0">
                <a:latin typeface="Open Sans"/>
                <a:ea typeface="Open Sans" panose="020B0606030504020204" pitchFamily="34" charset="0"/>
                <a:cs typeface="Open Sans" panose="020B0606030504020204" pitchFamily="34" charset="0"/>
              </a:rPr>
              <a:t>16.1 </a:t>
            </a:r>
            <a:r>
              <a:rPr lang="en-ZA" sz="3600" dirty="0" err="1">
                <a:latin typeface="Open Sans"/>
                <a:ea typeface="Open Sans" panose="020B0606030504020204" pitchFamily="34" charset="0"/>
                <a:cs typeface="Open Sans" panose="020B0606030504020204" pitchFamily="34" charset="0"/>
              </a:rPr>
              <a:t>Modélisation</a:t>
            </a:r>
            <a:r>
              <a:rPr lang="en-ZA" sz="3600" dirty="0">
                <a:latin typeface="Open Sans"/>
                <a:ea typeface="Open Sans" panose="020B0606030504020204" pitchFamily="34" charset="0"/>
                <a:cs typeface="Open Sans" panose="020B0606030504020204" pitchFamily="34" charset="0"/>
              </a:rPr>
              <a:t> de la </a:t>
            </a:r>
            <a:r>
              <a:rPr lang="en-ZA" sz="3600" dirty="0" err="1">
                <a:latin typeface="Open Sans"/>
                <a:ea typeface="Open Sans" panose="020B0606030504020204" pitchFamily="34" charset="0"/>
                <a:cs typeface="Open Sans" panose="020B0606030504020204" pitchFamily="34" charset="0"/>
              </a:rPr>
              <a:t>flexibilité</a:t>
            </a:r>
            <a:endParaRPr lang="en-ZA" sz="3600" dirty="0">
              <a:latin typeface="Open Sans"/>
              <a:ea typeface="Open Sans" panose="020B0606030504020204" pitchFamily="34" charset="0"/>
              <a:cs typeface="Open Sans" panose="020B0606030504020204" pitchFamily="34" charset="0"/>
            </a:endParaRPr>
          </a:p>
          <a:p>
            <a:pPr algn="l"/>
            <a:r>
              <a:rPr lang="en-ZA" sz="3600" dirty="0">
                <a:latin typeface="Open Sans"/>
                <a:ea typeface="Open Sans" panose="020B0606030504020204" pitchFamily="34" charset="0"/>
                <a:cs typeface="Open Sans" panose="020B0606030504020204" pitchFamily="34" charset="0"/>
              </a:rPr>
              <a:t>de la production et de la </a:t>
            </a:r>
            <a:r>
              <a:rPr lang="en-ZA" sz="3600" dirty="0" err="1">
                <a:latin typeface="Open Sans"/>
                <a:ea typeface="Open Sans" panose="020B0606030504020204" pitchFamily="34" charset="0"/>
                <a:cs typeface="Open Sans" panose="020B0606030504020204" pitchFamily="34" charset="0"/>
              </a:rPr>
              <a:t>demande</a:t>
            </a:r>
            <a:endParaRPr lang="en-GB" sz="3600" dirty="0">
              <a:latin typeface="Open Sans"/>
              <a:ea typeface="Open Sans" panose="020B0606030504020204" pitchFamily="34" charset="0"/>
              <a:cs typeface="Open Sans" panose="020B0606030504020204" pitchFamily="34" charset="0"/>
              <a:sym typeface="Bodoni SvtyTwo ITC TT-Book"/>
            </a:endParaRPr>
          </a:p>
        </p:txBody>
      </p:sp>
      <p:sp>
        <p:nvSpPr>
          <p:cNvPr id="19" name="TextBox 18">
            <a:extLst>
              <a:ext uri="{FF2B5EF4-FFF2-40B4-BE49-F238E27FC236}">
                <a16:creationId xmlns:a16="http://schemas.microsoft.com/office/drawing/2014/main" id="{8B3CA77B-B818-4FD2-A107-1A60F6BD1F2D}"/>
              </a:ext>
            </a:extLst>
          </p:cNvPr>
          <p:cNvSpPr txBox="1"/>
          <p:nvPr/>
        </p:nvSpPr>
        <p:spPr>
          <a:xfrm>
            <a:off x="5503231" y="1650899"/>
            <a:ext cx="468528" cy="461665"/>
          </a:xfrm>
          <a:prstGeom prst="rect">
            <a:avLst/>
          </a:prstGeom>
          <a:noFill/>
        </p:spPr>
        <p:txBody>
          <a:bodyPr wrap="square" rtlCol="0">
            <a:spAutoFit/>
          </a:bodyPr>
          <a:lstStyle/>
          <a:p>
            <a:r>
              <a:rPr lang="en-GB" sz="2400" dirty="0">
                <a:solidFill>
                  <a:srgbClr val="FF0000"/>
                </a:solidFill>
              </a:rPr>
              <a:t>b</a:t>
            </a:r>
          </a:p>
        </p:txBody>
      </p:sp>
      <p:sp>
        <p:nvSpPr>
          <p:cNvPr id="20" name="Rectangle 19"/>
          <p:cNvSpPr/>
          <p:nvPr/>
        </p:nvSpPr>
        <p:spPr>
          <a:xfrm>
            <a:off x="4651126" y="1737255"/>
            <a:ext cx="1125560" cy="3336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78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279257" y="1319875"/>
            <a:ext cx="687716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16.1.5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gestion de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demande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185" r="23575"/>
          <a:stretch/>
        </p:blipFill>
        <p:spPr>
          <a:xfrm>
            <a:off x="4292339" y="4537537"/>
            <a:ext cx="7242482" cy="167405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79" y="2222877"/>
            <a:ext cx="7122032" cy="1836481"/>
          </a:xfrm>
          <a:prstGeom prst="rect">
            <a:avLst/>
          </a:prstGeom>
        </p:spPr>
      </p:pic>
      <p:sp>
        <p:nvSpPr>
          <p:cNvPr id="17" name="Rectangle: Rounded Corners 21">
            <a:extLst>
              <a:ext uri="{FF2B5EF4-FFF2-40B4-BE49-F238E27FC236}">
                <a16:creationId xmlns:a16="http://schemas.microsoft.com/office/drawing/2014/main" id="{3900014F-68C8-4AAE-A064-1AF129C9F870}"/>
              </a:ext>
            </a:extLst>
          </p:cNvPr>
          <p:cNvSpPr/>
          <p:nvPr/>
        </p:nvSpPr>
        <p:spPr>
          <a:xfrm>
            <a:off x="7686121" y="1698866"/>
            <a:ext cx="3848699" cy="261495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574162" y="1821725"/>
            <a:ext cx="3871195" cy="2462213"/>
          </a:xfrm>
          <a:prstGeom prst="rect">
            <a:avLst/>
          </a:prstGeom>
          <a:noFill/>
        </p:spPr>
        <p:txBody>
          <a:bodyPr wrap="square" lIns="91440" tIns="45720" rIns="91440" bIns="45720" rtlCol="0" anchor="t">
            <a:spAutoFit/>
          </a:bodyPr>
          <a:lstStyle/>
          <a:p>
            <a:pPr marL="175895">
              <a:tabLst>
                <a:tab pos="265113" algn="l"/>
              </a:tabLst>
            </a:pPr>
            <a:r>
              <a:rPr lang="en-GB" sz="1400" dirty="0">
                <a:latin typeface="Open Sans"/>
                <a:ea typeface="Open Sans" panose="020B0606030504020204" pitchFamily="34" charset="0"/>
                <a:cs typeface="Open Sans" panose="020B0606030504020204" pitchFamily="34" charset="0"/>
              </a:rPr>
              <a:t>a) Dans </a:t>
            </a:r>
            <a:r>
              <a:rPr lang="en-GB" sz="1400" dirty="0" err="1">
                <a:latin typeface="Open Sans"/>
                <a:ea typeface="Open Sans" panose="020B0606030504020204" pitchFamily="34" charset="0"/>
                <a:cs typeface="Open Sans" panose="020B0606030504020204" pitchFamily="34" charset="0"/>
              </a:rPr>
              <a:t>FlexTool</a:t>
            </a:r>
            <a:r>
              <a:rPr lang="en-GB" sz="1400" dirty="0">
                <a:latin typeface="Open Sans"/>
                <a:ea typeface="Open Sans" panose="020B0606030504020204" pitchFamily="34" charset="0"/>
                <a:cs typeface="Open Sans" panose="020B0606030504020204" pitchFamily="34" charset="0"/>
              </a:rPr>
              <a:t>, la réponse à la demande est définie comme un générateur dans la feuille "</a:t>
            </a:r>
            <a:r>
              <a:rPr lang="en-GB" sz="1400" dirty="0" err="1">
                <a:latin typeface="Open Sans"/>
                <a:ea typeface="Open Sans" panose="020B0606030504020204" pitchFamily="34" charset="0"/>
                <a:cs typeface="Open Sans" panose="020B0606030504020204" pitchFamily="34" charset="0"/>
              </a:rPr>
              <a:t>unit_type</a:t>
            </a:r>
            <a:r>
              <a:rPr lang="en-GB" sz="1400" dirty="0">
                <a:latin typeface="Open Sans"/>
                <a:ea typeface="Open Sans" panose="020B0606030504020204" pitchFamily="34" charset="0"/>
                <a:cs typeface="Open Sans" panose="020B0606030504020204" pitchFamily="34" charset="0"/>
              </a:rPr>
              <a:t>": </a:t>
            </a:r>
            <a:endParaRPr lang="en-US" dirty="0"/>
          </a:p>
          <a:p>
            <a:pPr marL="445770" indent="-264795">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Augmentation de la réponse à la </a:t>
            </a:r>
            <a:r>
              <a:rPr lang="en-GB" sz="1400" b="1" dirty="0" err="1">
                <a:latin typeface="Open Sans" panose="020B0606030504020204" pitchFamily="34" charset="0"/>
                <a:ea typeface="Open Sans" panose="020B0606030504020204" pitchFamily="34" charset="0"/>
                <a:cs typeface="Open Sans" panose="020B0606030504020204" pitchFamily="34" charset="0"/>
              </a:rPr>
              <a:t>demande</a:t>
            </a:r>
            <a:r>
              <a:rPr lang="en-GB" sz="1400" b="1"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Générateur avec prix négatif, efficacité de </a:t>
            </a:r>
            <a:r>
              <a:rPr lang="en-GB" sz="1400" dirty="0" err="1">
                <a:latin typeface="Open Sans" panose="020B0606030504020204" pitchFamily="34" charset="0"/>
                <a:ea typeface="Open Sans" panose="020B0606030504020204" pitchFamily="34" charset="0"/>
                <a:cs typeface="Open Sans" panose="020B0606030504020204" pitchFamily="34" charset="0"/>
              </a:rPr>
              <a:t>décharge</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complète</a:t>
            </a:r>
            <a:r>
              <a:rPr lang="en-GB" sz="1400" dirty="0">
                <a:latin typeface="Open Sans" panose="020B0606030504020204" pitchFamily="34" charset="0"/>
                <a:ea typeface="Open Sans" panose="020B0606030504020204" pitchFamily="34" charset="0"/>
                <a:cs typeface="Open Sans" panose="020B0606030504020204" pitchFamily="34" charset="0"/>
              </a:rPr>
              <a:t> et efficacité de charge</a:t>
            </a:r>
          </a:p>
          <a:p>
            <a:pPr marL="445770" indent="-264795">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Diminution de la réponse à la </a:t>
            </a:r>
            <a:r>
              <a:rPr lang="en-GB" sz="1400" b="1" dirty="0" err="1">
                <a:latin typeface="Open Sans" panose="020B0606030504020204" pitchFamily="34" charset="0"/>
                <a:ea typeface="Open Sans" panose="020B0606030504020204" pitchFamily="34" charset="0"/>
                <a:cs typeface="Open Sans" panose="020B0606030504020204" pitchFamily="34" charset="0"/>
              </a:rPr>
              <a:t>demande</a:t>
            </a:r>
            <a:r>
              <a:rPr lang="en-GB" sz="1400" b="1"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Générateur avec prix positif, efficacité de </a:t>
            </a:r>
            <a:r>
              <a:rPr lang="en-GB" sz="1400" dirty="0" err="1">
                <a:latin typeface="Open Sans" panose="020B0606030504020204" pitchFamily="34" charset="0"/>
                <a:ea typeface="Open Sans" panose="020B0606030504020204" pitchFamily="34" charset="0"/>
                <a:cs typeface="Open Sans" panose="020B0606030504020204" pitchFamily="34" charset="0"/>
              </a:rPr>
              <a:t>décharge</a:t>
            </a:r>
            <a:r>
              <a:rPr lang="en-GB" sz="1400" dirty="0">
                <a:latin typeface="Open Sans" panose="020B0606030504020204" pitchFamily="34" charset="0"/>
                <a:ea typeface="Open Sans" panose="020B0606030504020204" pitchFamily="34" charset="0"/>
                <a:cs typeface="Open Sans" panose="020B0606030504020204" pitchFamily="34" charset="0"/>
              </a:rPr>
              <a:t> et d'efficacité de charge </a:t>
            </a:r>
            <a:r>
              <a:rPr lang="en-GB" sz="1400" dirty="0" err="1">
                <a:latin typeface="Open Sans" panose="020B0606030504020204" pitchFamily="34" charset="0"/>
                <a:ea typeface="Open Sans" panose="020B0606030504020204" pitchFamily="34" charset="0"/>
                <a:cs typeface="Open Sans" panose="020B0606030504020204" pitchFamily="34" charset="0"/>
              </a:rPr>
              <a:t>nulle</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Rounded Corners 21">
            <a:extLst>
              <a:ext uri="{FF2B5EF4-FFF2-40B4-BE49-F238E27FC236}">
                <a16:creationId xmlns:a16="http://schemas.microsoft.com/office/drawing/2014/main" id="{3900014F-68C8-4AAE-A064-1AF129C9F870}"/>
              </a:ext>
            </a:extLst>
          </p:cNvPr>
          <p:cNvSpPr/>
          <p:nvPr/>
        </p:nvSpPr>
        <p:spPr>
          <a:xfrm>
            <a:off x="360679" y="4519670"/>
            <a:ext cx="3710763" cy="1836481"/>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41314" y="4620513"/>
            <a:ext cx="3549491" cy="1738938"/>
          </a:xfrm>
          <a:prstGeom prst="rect">
            <a:avLst/>
          </a:prstGeom>
          <a:noFill/>
        </p:spPr>
        <p:txBody>
          <a:bodyPr wrap="square" rtlCol="0">
            <a:spAutoFit/>
          </a:bodyPr>
          <a:lstStyle/>
          <a:p>
            <a:r>
              <a:rPr lang="en-GB" sz="1700" dirty="0"/>
              <a:t>b) La </a:t>
            </a:r>
            <a:r>
              <a:rPr lang="en-GB" sz="1500" dirty="0">
                <a:latin typeface="Open Sans" panose="020B0606030504020204" pitchFamily="34" charset="0"/>
                <a:ea typeface="Open Sans" panose="020B0606030504020204" pitchFamily="34" charset="0"/>
                <a:cs typeface="Open Sans" panose="020B0606030504020204" pitchFamily="34" charset="0"/>
              </a:rPr>
              <a:t>capacité de réponse à la demande doit être définie dans la fiche "units":</a:t>
            </a:r>
          </a:p>
          <a:p>
            <a:pPr marL="285750" indent="-28575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Augmentation de la </a:t>
            </a:r>
            <a:r>
              <a:rPr lang="en-GB" sz="1500" dirty="0" err="1">
                <a:latin typeface="Open Sans" panose="020B0606030504020204" pitchFamily="34" charset="0"/>
                <a:ea typeface="Open Sans" panose="020B0606030504020204" pitchFamily="34" charset="0"/>
                <a:cs typeface="Open Sans" panose="020B0606030504020204" pitchFamily="34" charset="0"/>
              </a:rPr>
              <a:t>demande</a:t>
            </a:r>
            <a:r>
              <a:rPr lang="en-GB" sz="1500" dirty="0">
                <a:latin typeface="Open Sans" panose="020B0606030504020204" pitchFamily="34" charset="0"/>
                <a:ea typeface="Open Sans" panose="020B0606030504020204" pitchFamily="34" charset="0"/>
                <a:cs typeface="Open Sans" panose="020B0606030504020204" pitchFamily="34" charset="0"/>
              </a:rPr>
              <a:t>: capacité négative </a:t>
            </a:r>
          </a:p>
          <a:p>
            <a:pPr marL="285750" indent="-28575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Diminution de la </a:t>
            </a:r>
            <a:r>
              <a:rPr lang="en-GB" sz="1500" dirty="0" err="1">
                <a:latin typeface="Open Sans" panose="020B0606030504020204" pitchFamily="34" charset="0"/>
                <a:ea typeface="Open Sans" panose="020B0606030504020204" pitchFamily="34" charset="0"/>
                <a:cs typeface="Open Sans" panose="020B0606030504020204" pitchFamily="34" charset="0"/>
              </a:rPr>
              <a:t>demande</a:t>
            </a:r>
            <a:r>
              <a:rPr lang="en-GB" sz="1500" dirty="0">
                <a:latin typeface="Open Sans" panose="020B0606030504020204" pitchFamily="34" charset="0"/>
                <a:ea typeface="Open Sans" panose="020B0606030504020204" pitchFamily="34" charset="0"/>
                <a:cs typeface="Open Sans" panose="020B0606030504020204" pitchFamily="34" charset="0"/>
              </a:rPr>
              <a:t>: capacité positive</a:t>
            </a:r>
          </a:p>
        </p:txBody>
      </p:sp>
      <p:sp>
        <p:nvSpPr>
          <p:cNvPr id="20" name="Rectangle 19"/>
          <p:cNvSpPr/>
          <p:nvPr/>
        </p:nvSpPr>
        <p:spPr>
          <a:xfrm>
            <a:off x="9509760" y="5044735"/>
            <a:ext cx="353962"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78889" y="2902432"/>
            <a:ext cx="320811" cy="11589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23248" y="2584797"/>
            <a:ext cx="310339" cy="14765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882644" y="2728717"/>
            <a:ext cx="256078" cy="1332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0">
            <a:extLst>
              <a:ext uri="{FF2B5EF4-FFF2-40B4-BE49-F238E27FC236}">
                <a16:creationId xmlns:a16="http://schemas.microsoft.com/office/drawing/2014/main" id="{D65E6D98-BE8C-6B4C-B23E-6167300445AE}"/>
              </a:ext>
            </a:extLst>
          </p:cNvPr>
          <p:cNvSpPr txBox="1">
            <a:spLocks/>
          </p:cNvSpPr>
          <p:nvPr/>
        </p:nvSpPr>
        <p:spPr>
          <a:xfrm>
            <a:off x="213546" y="196603"/>
            <a:ext cx="8612881" cy="108137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16.1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de la production et de la </a:t>
            </a:r>
            <a:r>
              <a:rPr lang="en-ZA" sz="4000" dirty="0" err="1">
                <a:latin typeface="Open Sans"/>
                <a:ea typeface="Open Sans" panose="020B0606030504020204" pitchFamily="34" charset="0"/>
                <a:cs typeface="Open Sans" panose="020B0606030504020204" pitchFamily="34" charset="0"/>
              </a:rPr>
              <a:t>demande</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22" name="TextBox 21">
            <a:extLst>
              <a:ext uri="{FF2B5EF4-FFF2-40B4-BE49-F238E27FC236}">
                <a16:creationId xmlns:a16="http://schemas.microsoft.com/office/drawing/2014/main" id="{8B3CA77B-B818-4FD2-A107-1A60F6BD1F2D}"/>
              </a:ext>
            </a:extLst>
          </p:cNvPr>
          <p:cNvSpPr txBox="1"/>
          <p:nvPr/>
        </p:nvSpPr>
        <p:spPr>
          <a:xfrm>
            <a:off x="292174" y="2440767"/>
            <a:ext cx="337990" cy="461665"/>
          </a:xfrm>
          <a:prstGeom prst="rect">
            <a:avLst/>
          </a:prstGeom>
          <a:noFill/>
        </p:spPr>
        <p:txBody>
          <a:bodyPr wrap="square" rtlCol="0">
            <a:spAutoFit/>
          </a:bodyPr>
          <a:lstStyle/>
          <a:p>
            <a:r>
              <a:rPr lang="en-GB" sz="2400">
                <a:solidFill>
                  <a:srgbClr val="FF0000"/>
                </a:solidFill>
              </a:rPr>
              <a:t>a</a:t>
            </a:r>
          </a:p>
        </p:txBody>
      </p:sp>
      <p:sp>
        <p:nvSpPr>
          <p:cNvPr id="23" name="TextBox 22">
            <a:extLst>
              <a:ext uri="{FF2B5EF4-FFF2-40B4-BE49-F238E27FC236}">
                <a16:creationId xmlns:a16="http://schemas.microsoft.com/office/drawing/2014/main" id="{8B3CA77B-B818-4FD2-A107-1A60F6BD1F2D}"/>
              </a:ext>
            </a:extLst>
          </p:cNvPr>
          <p:cNvSpPr txBox="1"/>
          <p:nvPr/>
        </p:nvSpPr>
        <p:spPr>
          <a:xfrm>
            <a:off x="4325419" y="4763821"/>
            <a:ext cx="337990" cy="461665"/>
          </a:xfrm>
          <a:prstGeom prst="rect">
            <a:avLst/>
          </a:prstGeom>
          <a:noFill/>
        </p:spPr>
        <p:txBody>
          <a:bodyPr wrap="square" rtlCol="0">
            <a:spAutoFit/>
          </a:bodyPr>
          <a:lstStyle/>
          <a:p>
            <a:r>
              <a:rPr lang="en-GB" sz="2400" dirty="0">
                <a:solidFill>
                  <a:srgbClr val="FF0000"/>
                </a:solidFill>
              </a:rPr>
              <a:t>b</a:t>
            </a:r>
          </a:p>
        </p:txBody>
      </p:sp>
    </p:spTree>
    <p:extLst>
      <p:ext uri="{BB962C8B-B14F-4D97-AF65-F5344CB8AC3E}">
        <p14:creationId xmlns:p14="http://schemas.microsoft.com/office/powerpoint/2010/main" val="17407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694380" y="1139938"/>
            <a:ext cx="433799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16.2.1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du stockage </a:t>
            </a:r>
          </a:p>
        </p:txBody>
      </p:sp>
      <p:sp>
        <p:nvSpPr>
          <p:cNvPr id="4" name="Rounded Rectangle 3"/>
          <p:cNvSpPr/>
          <p:nvPr/>
        </p:nvSpPr>
        <p:spPr>
          <a:xfrm>
            <a:off x="256748" y="1607499"/>
            <a:ext cx="3365816" cy="2384606"/>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5749" y="1617564"/>
            <a:ext cx="3425632" cy="2400657"/>
          </a:xfrm>
          <a:prstGeom prst="rect">
            <a:avLst/>
          </a:prstGeom>
          <a:noFill/>
        </p:spPr>
        <p:txBody>
          <a:bodyPr wrap="square" lIns="91440" tIns="45720" rIns="91440" bIns="45720" rtlCol="0" anchor="t">
            <a:spAutoFit/>
          </a:bodyPr>
          <a:lstStyle/>
          <a:p>
            <a:r>
              <a:rPr lang="en-GB" sz="1500" dirty="0">
                <a:latin typeface="Open Sans"/>
                <a:ea typeface="Open Sans" panose="020B0606030504020204" pitchFamily="34" charset="0"/>
                <a:cs typeface="Open Sans" panose="020B0606030504020204" pitchFamily="34" charset="0"/>
              </a:rPr>
              <a:t>Le stockage de l'énergie est défini dans la </a:t>
            </a:r>
            <a:r>
              <a:rPr lang="en-GB" sz="1500" dirty="0" err="1">
                <a:latin typeface="Open Sans"/>
                <a:ea typeface="Open Sans" panose="020B0606030504020204" pitchFamily="34" charset="0"/>
                <a:cs typeface="Open Sans" panose="020B0606030504020204" pitchFamily="34" charset="0"/>
              </a:rPr>
              <a:t>feuille</a:t>
            </a:r>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unit_type</a:t>
            </a:r>
            <a:r>
              <a:rPr lang="en-GB" sz="1500" dirty="0">
                <a:latin typeface="Open Sans"/>
                <a:ea typeface="Open Sans" panose="020B0606030504020204" pitchFamily="34" charset="0"/>
                <a:cs typeface="Open Sans" panose="020B0606030504020204" pitchFamily="34" charset="0"/>
              </a:rPr>
              <a:t>", avec quelques ajouts par rapport aux </a:t>
            </a:r>
            <a:r>
              <a:rPr lang="en-GB" sz="1500" dirty="0" err="1">
                <a:latin typeface="Open Sans"/>
                <a:ea typeface="Open Sans" panose="020B0606030504020204" pitchFamily="34" charset="0"/>
                <a:cs typeface="Open Sans" panose="020B0606030504020204" pitchFamily="34" charset="0"/>
              </a:rPr>
              <a:t>autres</a:t>
            </a:r>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générateurs</a:t>
            </a:r>
            <a:r>
              <a:rPr lang="en-GB" sz="1500" dirty="0">
                <a:latin typeface="Open Sans"/>
                <a:ea typeface="Open Sans" panose="020B0606030504020204" pitchFamily="34" charset="0"/>
                <a:cs typeface="Open Sans" panose="020B0606030504020204" pitchFamily="34" charset="0"/>
              </a:rPr>
              <a:t>: </a:t>
            </a:r>
          </a:p>
          <a:p>
            <a:pPr marL="542925" lvl="1" indent="-361950">
              <a:buFont typeface="+mj-lt"/>
              <a:buAutoNum type="alphaLcParenR"/>
            </a:pPr>
            <a:r>
              <a:rPr lang="en-GB" sz="1500" dirty="0" err="1">
                <a:latin typeface="Open Sans"/>
                <a:ea typeface="Open Sans" panose="020B0606030504020204" pitchFamily="34" charset="0"/>
                <a:cs typeface="Open Sans" panose="020B0606030504020204" pitchFamily="34" charset="0"/>
              </a:rPr>
              <a:t>Efficacité</a:t>
            </a:r>
            <a:r>
              <a:rPr lang="en-GB" sz="1500" dirty="0">
                <a:latin typeface="Open Sans"/>
                <a:ea typeface="Open Sans" panose="020B0606030504020204" pitchFamily="34" charset="0"/>
                <a:cs typeface="Open Sans" panose="020B0606030504020204" pitchFamily="34" charset="0"/>
              </a:rPr>
              <a:t> (%): </a:t>
            </a:r>
          </a:p>
          <a:p>
            <a:pPr marL="536575" lvl="1" indent="-355600"/>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Efficacité</a:t>
            </a:r>
            <a:r>
              <a:rPr lang="en-GB" sz="1500" dirty="0">
                <a:latin typeface="Open Sans"/>
                <a:ea typeface="Open Sans" panose="020B0606030504020204" pitchFamily="34" charset="0"/>
                <a:cs typeface="Open Sans" panose="020B0606030504020204" pitchFamily="34" charset="0"/>
              </a:rPr>
              <a:t> de </a:t>
            </a:r>
            <a:r>
              <a:rPr lang="en-GB" sz="1500" dirty="0" err="1">
                <a:latin typeface="Open Sans"/>
                <a:ea typeface="Open Sans" panose="020B0606030504020204" pitchFamily="34" charset="0"/>
                <a:cs typeface="Open Sans" panose="020B0606030504020204" pitchFamily="34" charset="0"/>
              </a:rPr>
              <a:t>décharge</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marL="542925" lvl="1" indent="-361950">
              <a:buFont typeface="+mj-lt"/>
              <a:buAutoNum type="alphaLcPeriod" startAt="2"/>
            </a:pPr>
            <a:r>
              <a:rPr lang="en-GB" sz="1500" dirty="0">
                <a:latin typeface="Open Sans"/>
                <a:ea typeface="Open Sans" panose="020B0606030504020204" pitchFamily="34" charset="0"/>
                <a:cs typeface="Open Sans" panose="020B0606030504020204" pitchFamily="34" charset="0"/>
              </a:rPr>
              <a:t>Eff. Charge (%):</a:t>
            </a:r>
          </a:p>
          <a:p>
            <a:pPr marL="536575" lvl="1" indent="-355600"/>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Efficacité</a:t>
            </a:r>
            <a:r>
              <a:rPr lang="en-GB" sz="1500" dirty="0">
                <a:latin typeface="Open Sans"/>
                <a:ea typeface="Open Sans" panose="020B0606030504020204" pitchFamily="34" charset="0"/>
                <a:cs typeface="Open Sans" panose="020B0606030504020204" pitchFamily="34" charset="0"/>
              </a:rPr>
              <a:t> de la charge</a:t>
            </a:r>
          </a:p>
          <a:p>
            <a:pPr marL="542925" lvl="1" indent="-361950">
              <a:buFont typeface="+mj-lt"/>
              <a:buAutoNum type="alphaLcPeriod" startAt="3"/>
            </a:pPr>
            <a:r>
              <a:rPr lang="en-GB" sz="1500" dirty="0">
                <a:latin typeface="Open Sans"/>
                <a:ea typeface="Open Sans" panose="020B0606030504020204" pitchFamily="34" charset="0"/>
                <a:cs typeface="Open Sans" panose="020B0606030504020204" pitchFamily="34" charset="0"/>
              </a:rPr>
              <a:t>Perte par </a:t>
            </a:r>
            <a:r>
              <a:rPr lang="en-GB" sz="1500" dirty="0" err="1">
                <a:latin typeface="Open Sans"/>
                <a:ea typeface="Open Sans" panose="020B0606030504020204" pitchFamily="34" charset="0"/>
                <a:cs typeface="Open Sans" panose="020B0606030504020204" pitchFamily="34" charset="0"/>
              </a:rPr>
              <a:t>autodécharge</a:t>
            </a:r>
            <a:endParaRPr lang="en-GB" sz="1500" dirty="0">
              <a:latin typeface="Open Sans"/>
              <a:ea typeface="Open Sans" panose="020B0606030504020204" pitchFamily="34" charset="0"/>
              <a:cs typeface="Open Sans" panose="020B0606030504020204" pitchFamily="34" charset="0"/>
            </a:endParaRPr>
          </a:p>
          <a:p>
            <a:pPr marL="536575" lvl="1" indent="-355600"/>
            <a:r>
              <a:rPr lang="en-GB" sz="1500" dirty="0">
                <a:latin typeface="Open Sans"/>
                <a:ea typeface="Open Sans" panose="020B0606030504020204" pitchFamily="34" charset="0"/>
                <a:cs typeface="Open Sans" panose="020B0606030504020204" pitchFamily="34" charset="0"/>
              </a:rPr>
              <a:t>	(% du contenu par heure) </a:t>
            </a:r>
          </a:p>
        </p:txBody>
      </p:sp>
      <p:sp>
        <p:nvSpPr>
          <p:cNvPr id="17" name="Rounded Rectangle 16"/>
          <p:cNvSpPr/>
          <p:nvPr/>
        </p:nvSpPr>
        <p:spPr>
          <a:xfrm>
            <a:off x="261069" y="4101470"/>
            <a:ext cx="3370998" cy="2226997"/>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96930" y="4141736"/>
            <a:ext cx="3265341" cy="2169825"/>
          </a:xfrm>
          <a:prstGeom prst="rect">
            <a:avLst/>
          </a:prstGeom>
          <a:noFill/>
        </p:spPr>
        <p:txBody>
          <a:bodyPr wrap="square" lIns="91440" tIns="45720" rIns="91440" bIns="45720" rtlCol="0" anchor="t">
            <a:spAutoFit/>
          </a:bodyPr>
          <a:lstStyle/>
          <a:p>
            <a:r>
              <a:rPr lang="en-GB" sz="1500" dirty="0">
                <a:latin typeface="Open Sans"/>
                <a:ea typeface="Open Sans" panose="020B0606030504020204" pitchFamily="34" charset="0"/>
                <a:cs typeface="Open Sans" panose="020B0606030504020204" pitchFamily="34" charset="0"/>
              </a:rPr>
              <a:t>Comme pour les autres unités de la feuille "units", les paramètres suivants doivent </a:t>
            </a:r>
            <a:r>
              <a:rPr lang="en-GB" sz="1500" dirty="0" err="1">
                <a:latin typeface="Open Sans"/>
                <a:ea typeface="Open Sans" panose="020B0606030504020204" pitchFamily="34" charset="0"/>
                <a:cs typeface="Open Sans" panose="020B0606030504020204" pitchFamily="34" charset="0"/>
              </a:rPr>
              <a:t>être</a:t>
            </a:r>
            <a:r>
              <a:rPr lang="en-GB" sz="1500" dirty="0">
                <a:latin typeface="Open Sans"/>
                <a:ea typeface="Open Sans" panose="020B0606030504020204" pitchFamily="34" charset="0"/>
                <a:cs typeface="Open Sans" panose="020B0606030504020204" pitchFamily="34" charset="0"/>
              </a:rPr>
              <a:t> </a:t>
            </a:r>
            <a:r>
              <a:rPr lang="en-GB" sz="1500" dirty="0" err="1">
                <a:latin typeface="Open Sans"/>
                <a:ea typeface="Open Sans" panose="020B0606030504020204" pitchFamily="34" charset="0"/>
                <a:cs typeface="Open Sans" panose="020B0606030504020204" pitchFamily="34" charset="0"/>
              </a:rPr>
              <a:t>définis</a:t>
            </a:r>
            <a:r>
              <a:rPr lang="en-GB" sz="1500" dirty="0">
                <a:latin typeface="Open Sans"/>
                <a:ea typeface="Open Sans" panose="020B0606030504020204" pitchFamily="34" charset="0"/>
                <a:cs typeface="Open Sans" panose="020B0606030504020204" pitchFamily="34" charset="0"/>
              </a:rPr>
              <a:t>:</a:t>
            </a:r>
          </a:p>
          <a:p>
            <a:pPr marL="175895"/>
            <a:r>
              <a:rPr lang="en-GB" sz="1500" dirty="0">
                <a:latin typeface="Open Sans"/>
                <a:ea typeface="Open Sans" panose="020B0606030504020204" pitchFamily="34" charset="0"/>
                <a:cs typeface="Open Sans" panose="020B0606030504020204" pitchFamily="34" charset="0"/>
              </a:rPr>
              <a:t>d) Capacité installée en MW </a:t>
            </a:r>
          </a:p>
          <a:p>
            <a:pPr marL="175895"/>
            <a:r>
              <a:rPr lang="en-GB" sz="1500" dirty="0">
                <a:latin typeface="Open Sans"/>
                <a:ea typeface="Open Sans" panose="020B0606030504020204" pitchFamily="34" charset="0"/>
                <a:cs typeface="Open Sans" panose="020B0606030504020204" pitchFamily="34" charset="0"/>
              </a:rPr>
              <a:t>e) Le nœud de sortie</a:t>
            </a:r>
          </a:p>
          <a:p>
            <a:pPr marL="175895"/>
            <a:r>
              <a:rPr lang="en-GB" sz="1500" dirty="0">
                <a:latin typeface="Open Sans"/>
                <a:ea typeface="Open Sans" panose="020B0606030504020204" pitchFamily="34" charset="0"/>
                <a:cs typeface="Open Sans" panose="020B0606030504020204" pitchFamily="34" charset="0"/>
              </a:rPr>
              <a:t>f) Capacité maximale de stockage en MWh </a:t>
            </a:r>
          </a:p>
          <a:p>
            <a:pPr marL="175895"/>
            <a:r>
              <a:rPr lang="en-GB" sz="1500" dirty="0">
                <a:latin typeface="Open Sans"/>
                <a:ea typeface="Open Sans" panose="020B0606030504020204" pitchFamily="34" charset="0"/>
                <a:cs typeface="Open Sans" panose="020B0606030504020204" pitchFamily="34" charset="0"/>
              </a:rPr>
              <a:t>g) État initial et final du stockage (facultatif)</a:t>
            </a:r>
          </a:p>
        </p:txBody>
      </p:sp>
      <p:grpSp>
        <p:nvGrpSpPr>
          <p:cNvPr id="3" name="Group 2">
            <a:extLst>
              <a:ext uri="{FF2B5EF4-FFF2-40B4-BE49-F238E27FC236}">
                <a16:creationId xmlns:a16="http://schemas.microsoft.com/office/drawing/2014/main" id="{191F3DFD-384A-4CBB-871D-23AD6C0FA6CC}"/>
              </a:ext>
            </a:extLst>
          </p:cNvPr>
          <p:cNvGrpSpPr/>
          <p:nvPr/>
        </p:nvGrpSpPr>
        <p:grpSpPr>
          <a:xfrm>
            <a:off x="3731381" y="2165118"/>
            <a:ext cx="7955283" cy="1477938"/>
            <a:chOff x="2325622" y="3130568"/>
            <a:chExt cx="7495456" cy="1412250"/>
          </a:xfrm>
        </p:grpSpPr>
        <p:grpSp>
          <p:nvGrpSpPr>
            <p:cNvPr id="2" name="Group 1">
              <a:extLst>
                <a:ext uri="{FF2B5EF4-FFF2-40B4-BE49-F238E27FC236}">
                  <a16:creationId xmlns:a16="http://schemas.microsoft.com/office/drawing/2014/main" id="{ABFF9539-3A98-4F82-A523-EF0FA37250C7}"/>
                </a:ext>
              </a:extLst>
            </p:cNvPr>
            <p:cNvGrpSpPr/>
            <p:nvPr/>
          </p:nvGrpSpPr>
          <p:grpSpPr>
            <a:xfrm>
              <a:off x="2325622" y="3130568"/>
              <a:ext cx="7495456" cy="1412250"/>
              <a:chOff x="2325622" y="3130568"/>
              <a:chExt cx="7495456" cy="1412250"/>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2006" r="409" b="807"/>
              <a:stretch/>
            </p:blipFill>
            <p:spPr>
              <a:xfrm>
                <a:off x="2325622" y="3130568"/>
                <a:ext cx="7495456" cy="1412250"/>
              </a:xfrm>
              <a:prstGeom prst="rect">
                <a:avLst/>
              </a:prstGeom>
            </p:spPr>
          </p:pic>
          <p:sp>
            <p:nvSpPr>
              <p:cNvPr id="18" name="Rectangle 17"/>
              <p:cNvSpPr/>
              <p:nvPr/>
            </p:nvSpPr>
            <p:spPr>
              <a:xfrm>
                <a:off x="3197450" y="3375957"/>
                <a:ext cx="353962"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147009" y="3375954"/>
                <a:ext cx="294970"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471707" y="3375953"/>
                <a:ext cx="288835"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8B3CA77B-B818-4FD2-A107-1A60F6BD1F2D}"/>
                </a:ext>
              </a:extLst>
            </p:cNvPr>
            <p:cNvSpPr txBox="1"/>
            <p:nvPr/>
          </p:nvSpPr>
          <p:spPr>
            <a:xfrm>
              <a:off x="3146066" y="3287882"/>
              <a:ext cx="468528" cy="338554"/>
            </a:xfrm>
            <a:prstGeom prst="rect">
              <a:avLst/>
            </a:prstGeom>
            <a:noFill/>
          </p:spPr>
          <p:txBody>
            <a:bodyPr wrap="square" rtlCol="0">
              <a:spAutoFit/>
            </a:bodyPr>
            <a:lstStyle/>
            <a:p>
              <a:r>
                <a:rPr lang="en-GB" sz="1600">
                  <a:solidFill>
                    <a:srgbClr val="FF0000"/>
                  </a:solidFill>
                </a:rPr>
                <a:t>a</a:t>
              </a:r>
            </a:p>
          </p:txBody>
        </p:sp>
        <p:sp>
          <p:nvSpPr>
            <p:cNvPr id="22" name="TextBox 21">
              <a:extLst>
                <a:ext uri="{FF2B5EF4-FFF2-40B4-BE49-F238E27FC236}">
                  <a16:creationId xmlns:a16="http://schemas.microsoft.com/office/drawing/2014/main" id="{8B3CA77B-B818-4FD2-A107-1A60F6BD1F2D}"/>
                </a:ext>
              </a:extLst>
            </p:cNvPr>
            <p:cNvSpPr txBox="1"/>
            <p:nvPr/>
          </p:nvSpPr>
          <p:spPr>
            <a:xfrm>
              <a:off x="8092664" y="3305490"/>
              <a:ext cx="468528" cy="338554"/>
            </a:xfrm>
            <a:prstGeom prst="rect">
              <a:avLst/>
            </a:prstGeom>
            <a:noFill/>
          </p:spPr>
          <p:txBody>
            <a:bodyPr wrap="square" rtlCol="0">
              <a:spAutoFit/>
            </a:bodyPr>
            <a:lstStyle/>
            <a:p>
              <a:r>
                <a:rPr lang="en-GB" sz="1600">
                  <a:solidFill>
                    <a:srgbClr val="FF0000"/>
                  </a:solidFill>
                </a:rPr>
                <a:t>b</a:t>
              </a:r>
            </a:p>
          </p:txBody>
        </p:sp>
        <p:sp>
          <p:nvSpPr>
            <p:cNvPr id="23" name="TextBox 22">
              <a:extLst>
                <a:ext uri="{FF2B5EF4-FFF2-40B4-BE49-F238E27FC236}">
                  <a16:creationId xmlns:a16="http://schemas.microsoft.com/office/drawing/2014/main" id="{8B3CA77B-B818-4FD2-A107-1A60F6BD1F2D}"/>
                </a:ext>
              </a:extLst>
            </p:cNvPr>
            <p:cNvSpPr txBox="1"/>
            <p:nvPr/>
          </p:nvSpPr>
          <p:spPr>
            <a:xfrm>
              <a:off x="8511710" y="3270848"/>
              <a:ext cx="468528" cy="338554"/>
            </a:xfrm>
            <a:prstGeom prst="rect">
              <a:avLst/>
            </a:prstGeom>
            <a:noFill/>
          </p:spPr>
          <p:txBody>
            <a:bodyPr wrap="square" rtlCol="0">
              <a:spAutoFit/>
            </a:bodyPr>
            <a:lstStyle/>
            <a:p>
              <a:r>
                <a:rPr lang="en-GB" sz="1600">
                  <a:solidFill>
                    <a:srgbClr val="FF0000"/>
                  </a:solidFill>
                </a:rPr>
                <a:t>c</a:t>
              </a:r>
            </a:p>
          </p:txBody>
        </p:sp>
      </p:grpSp>
      <p:grpSp>
        <p:nvGrpSpPr>
          <p:cNvPr id="7" name="Group 6">
            <a:extLst>
              <a:ext uri="{FF2B5EF4-FFF2-40B4-BE49-F238E27FC236}">
                <a16:creationId xmlns:a16="http://schemas.microsoft.com/office/drawing/2014/main" id="{0EA2697A-9526-48C1-9B73-19DD330E0922}"/>
              </a:ext>
            </a:extLst>
          </p:cNvPr>
          <p:cNvGrpSpPr/>
          <p:nvPr/>
        </p:nvGrpSpPr>
        <p:grpSpPr>
          <a:xfrm>
            <a:off x="3734291" y="4360320"/>
            <a:ext cx="7959279" cy="1581533"/>
            <a:chOff x="4745912" y="4785494"/>
            <a:chExt cx="6763729" cy="1410742"/>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r="15655"/>
            <a:stretch/>
          </p:blipFill>
          <p:spPr>
            <a:xfrm>
              <a:off x="4745912" y="4785494"/>
              <a:ext cx="6763729" cy="1410742"/>
            </a:xfrm>
            <a:prstGeom prst="rect">
              <a:avLst/>
            </a:prstGeom>
          </p:spPr>
        </p:pic>
        <p:sp>
          <p:nvSpPr>
            <p:cNvPr id="25" name="Rectangle 24"/>
            <p:cNvSpPr/>
            <p:nvPr/>
          </p:nvSpPr>
          <p:spPr>
            <a:xfrm>
              <a:off x="8655932" y="5045567"/>
              <a:ext cx="836479" cy="11506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740918" y="5029375"/>
              <a:ext cx="809560"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B3CA77B-B818-4FD2-A107-1A60F6BD1F2D}"/>
                </a:ext>
              </a:extLst>
            </p:cNvPr>
            <p:cNvSpPr txBox="1"/>
            <p:nvPr/>
          </p:nvSpPr>
          <p:spPr>
            <a:xfrm>
              <a:off x="8600354" y="5029375"/>
              <a:ext cx="797996" cy="338554"/>
            </a:xfrm>
            <a:prstGeom prst="rect">
              <a:avLst/>
            </a:prstGeom>
            <a:noFill/>
          </p:spPr>
          <p:txBody>
            <a:bodyPr wrap="square" rtlCol="0">
              <a:spAutoFit/>
            </a:bodyPr>
            <a:lstStyle/>
            <a:p>
              <a:r>
                <a:rPr lang="en-GB" sz="1600" err="1">
                  <a:solidFill>
                    <a:srgbClr val="FF0000"/>
                  </a:solidFill>
                </a:rPr>
                <a:t>d&amp;e</a:t>
              </a:r>
              <a:endParaRPr lang="en-GB" sz="1600">
                <a:solidFill>
                  <a:srgbClr val="FF0000"/>
                </a:solidFill>
              </a:endParaRPr>
            </a:p>
          </p:txBody>
        </p:sp>
        <p:sp>
          <p:nvSpPr>
            <p:cNvPr id="29" name="TextBox 28">
              <a:extLst>
                <a:ext uri="{FF2B5EF4-FFF2-40B4-BE49-F238E27FC236}">
                  <a16:creationId xmlns:a16="http://schemas.microsoft.com/office/drawing/2014/main" id="{8B3CA77B-B818-4FD2-A107-1A60F6BD1F2D}"/>
                </a:ext>
              </a:extLst>
            </p:cNvPr>
            <p:cNvSpPr txBox="1"/>
            <p:nvPr/>
          </p:nvSpPr>
          <p:spPr>
            <a:xfrm>
              <a:off x="9717605" y="5029375"/>
              <a:ext cx="797996" cy="338554"/>
            </a:xfrm>
            <a:prstGeom prst="rect">
              <a:avLst/>
            </a:prstGeom>
            <a:noFill/>
          </p:spPr>
          <p:txBody>
            <a:bodyPr wrap="square" rtlCol="0">
              <a:spAutoFit/>
            </a:bodyPr>
            <a:lstStyle/>
            <a:p>
              <a:r>
                <a:rPr lang="en-GB" sz="1600" err="1">
                  <a:solidFill>
                    <a:srgbClr val="FF0000"/>
                  </a:solidFill>
                </a:rPr>
                <a:t>f&amp;g</a:t>
              </a:r>
              <a:endParaRPr lang="en-GB" sz="1600">
                <a:solidFill>
                  <a:srgbClr val="FF0000"/>
                </a:solidFill>
              </a:endParaRPr>
            </a:p>
          </p:txBody>
        </p:sp>
      </p:grpSp>
      <p:sp>
        <p:nvSpPr>
          <p:cNvPr id="24" name="Title 10">
            <a:extLst>
              <a:ext uri="{FF2B5EF4-FFF2-40B4-BE49-F238E27FC236}">
                <a16:creationId xmlns:a16="http://schemas.microsoft.com/office/drawing/2014/main" id="{D65E6D98-BE8C-6B4C-B23E-6167300445AE}"/>
              </a:ext>
            </a:extLst>
          </p:cNvPr>
          <p:cNvSpPr txBox="1">
            <a:spLocks/>
          </p:cNvSpPr>
          <p:nvPr/>
        </p:nvSpPr>
        <p:spPr>
          <a:xfrm>
            <a:off x="666398" y="-1"/>
            <a:ext cx="8340716" cy="116698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du stockage et de la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Tree>
    <p:extLst>
      <p:ext uri="{BB962C8B-B14F-4D97-AF65-F5344CB8AC3E}">
        <p14:creationId xmlns:p14="http://schemas.microsoft.com/office/powerpoint/2010/main" val="51286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595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651739" y="1257702"/>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du stockage </a:t>
            </a:r>
          </a:p>
        </p:txBody>
      </p:sp>
      <p:pic>
        <p:nvPicPr>
          <p:cNvPr id="10" name="Picture 9">
            <a:extLst>
              <a:ext uri="{FF2B5EF4-FFF2-40B4-BE49-F238E27FC236}">
                <a16:creationId xmlns:a16="http://schemas.microsoft.com/office/drawing/2014/main" id="{85840D53-0DEF-474F-AE3D-5FA4F9FBD048}"/>
              </a:ext>
            </a:extLst>
          </p:cNvPr>
          <p:cNvPicPr>
            <a:picLocks noChangeAspect="1"/>
          </p:cNvPicPr>
          <p:nvPr/>
        </p:nvPicPr>
        <p:blipFill>
          <a:blip r:embed="rId4"/>
          <a:stretch>
            <a:fillRect/>
          </a:stretch>
        </p:blipFill>
        <p:spPr>
          <a:xfrm>
            <a:off x="8344161" y="2054478"/>
            <a:ext cx="2458609" cy="1642652"/>
          </a:xfrm>
          <a:prstGeom prst="rect">
            <a:avLst/>
          </a:prstGeom>
        </p:spPr>
      </p:pic>
      <p:pic>
        <p:nvPicPr>
          <p:cNvPr id="11" name="Picture 10">
            <a:extLst>
              <a:ext uri="{FF2B5EF4-FFF2-40B4-BE49-F238E27FC236}">
                <a16:creationId xmlns:a16="http://schemas.microsoft.com/office/drawing/2014/main" id="{518B07D2-F794-476D-AC85-D608AE2DAEF5}"/>
              </a:ext>
            </a:extLst>
          </p:cNvPr>
          <p:cNvPicPr>
            <a:picLocks noChangeAspect="1"/>
          </p:cNvPicPr>
          <p:nvPr/>
        </p:nvPicPr>
        <p:blipFill rotWithShape="1">
          <a:blip r:embed="rId5"/>
          <a:srcRect r="1472" b="1309"/>
          <a:stretch/>
        </p:blipFill>
        <p:spPr>
          <a:xfrm>
            <a:off x="1839317" y="4404463"/>
            <a:ext cx="2458012" cy="1614754"/>
          </a:xfrm>
          <a:prstGeom prst="rect">
            <a:avLst/>
          </a:prstGeom>
        </p:spPr>
      </p:pic>
      <p:sp>
        <p:nvSpPr>
          <p:cNvPr id="3" name="Rounded Rectangle 2"/>
          <p:cNvSpPr/>
          <p:nvPr/>
        </p:nvSpPr>
        <p:spPr>
          <a:xfrm>
            <a:off x="734568" y="1867834"/>
            <a:ext cx="10334271" cy="4367786"/>
          </a:xfrm>
          <a:prstGeom prst="roundRect">
            <a:avLst>
              <a:gd name="adj" fmla="val 3136"/>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95919" y="1982818"/>
            <a:ext cx="7264311" cy="2446824"/>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Il existe deux options pour définir l'investissement dans les unités de stockage </a:t>
            </a:r>
            <a:r>
              <a:rPr lang="en-GB" sz="1700" dirty="0" err="1">
                <a:latin typeface="Open Sans" panose="020B0606030504020204" pitchFamily="34" charset="0"/>
                <a:ea typeface="Open Sans" panose="020B0606030504020204" pitchFamily="34" charset="0"/>
                <a:cs typeface="Open Sans" panose="020B0606030504020204" pitchFamily="34" charset="0"/>
              </a:rPr>
              <a:t>d'électricité</a:t>
            </a:r>
            <a:r>
              <a:rPr lang="en-GB" sz="1700" dirty="0">
                <a:latin typeface="Open Sans" panose="020B0606030504020204" pitchFamily="34" charset="0"/>
                <a:ea typeface="Open Sans" panose="020B0606030504020204" pitchFamily="34" charset="0"/>
                <a:cs typeface="Open Sans" panose="020B0606030504020204" pitchFamily="34" charset="0"/>
              </a:rPr>
              <a:t>:</a:t>
            </a:r>
          </a:p>
          <a:p>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r>
              <a:rPr lang="en-GB" sz="1700" b="1" dirty="0">
                <a:latin typeface="Open Sans" panose="020B0606030504020204" pitchFamily="34" charset="0"/>
                <a:ea typeface="Open Sans" panose="020B0606030504020204" pitchFamily="34" charset="0"/>
                <a:cs typeface="Open Sans" panose="020B0606030504020204" pitchFamily="34" charset="0"/>
              </a:rPr>
              <a:t>Fixer le rapport puissance/</a:t>
            </a:r>
            <a:r>
              <a:rPr lang="en-GB" sz="1700" b="1" dirty="0" err="1">
                <a:latin typeface="Open Sans" panose="020B0606030504020204" pitchFamily="34" charset="0"/>
                <a:ea typeface="Open Sans" panose="020B0606030504020204" pitchFamily="34" charset="0"/>
                <a:cs typeface="Open Sans" panose="020B0606030504020204" pitchFamily="34" charset="0"/>
              </a:rPr>
              <a:t>énergie</a:t>
            </a:r>
            <a:r>
              <a:rPr lang="en-GB" sz="1700" b="1" dirty="0">
                <a:latin typeface="Open Sans" panose="020B0606030504020204" pitchFamily="34" charset="0"/>
                <a:ea typeface="Open Sans" panose="020B0606030504020204" pitchFamily="34" charset="0"/>
                <a:cs typeface="Open Sans" panose="020B0606030504020204" pitchFamily="34" charset="0"/>
              </a:rPr>
              <a:t>: </a:t>
            </a:r>
          </a:p>
          <a:p>
            <a:pPr marL="285750" indent="-19685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Il utilisera une durée de décharge fixe pour les unités de batteries. Par exemple, dans l'exemple, le modèle ne prend en compte que les batteries d'une durée de 2 heures dans l'optimisation.</a:t>
            </a:r>
          </a:p>
          <a:p>
            <a:pPr marL="285750" indent="-19685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Dans ce cas, seul le coût d'investissement par énergie (</a:t>
            </a:r>
            <a:r>
              <a:rPr lang="en-GB" sz="1700" dirty="0" err="1">
                <a:latin typeface="Open Sans" panose="020B0606030504020204" pitchFamily="34" charset="0"/>
                <a:ea typeface="Open Sans" panose="020B0606030504020204" pitchFamily="34" charset="0"/>
                <a:cs typeface="Open Sans" panose="020B0606030504020204" pitchFamily="34" charset="0"/>
              </a:rPr>
              <a:t>KWh</a:t>
            </a:r>
            <a:r>
              <a:rPr lang="en-GB" sz="1700" dirty="0">
                <a:latin typeface="Open Sans" panose="020B0606030504020204" pitchFamily="34" charset="0"/>
                <a:ea typeface="Open Sans" panose="020B0606030504020204" pitchFamily="34" charset="0"/>
                <a:cs typeface="Open Sans" panose="020B0606030504020204" pitchFamily="34" charset="0"/>
              </a:rPr>
              <a:t>) doit être </a:t>
            </a:r>
            <a:r>
              <a:rPr lang="en-GB" sz="1700" dirty="0" err="1">
                <a:latin typeface="Open Sans" panose="020B0606030504020204" pitchFamily="34" charset="0"/>
                <a:ea typeface="Open Sans" panose="020B0606030504020204" pitchFamily="34" charset="0"/>
                <a:cs typeface="Open Sans" panose="020B0606030504020204" pitchFamily="34" charset="0"/>
              </a:rPr>
              <a:t>défini</a:t>
            </a:r>
            <a:r>
              <a:rPr lang="en-GB" sz="1700" dirty="0">
                <a:latin typeface="Open Sans" panose="020B0606030504020204" pitchFamily="34" charset="0"/>
                <a:ea typeface="Open Sans" panose="020B0606030504020204" pitchFamily="34" charset="0"/>
                <a:cs typeface="Open Sans" panose="020B0606030504020204" pitchFamily="34" charset="0"/>
              </a:rPr>
              <a:t>.</a:t>
            </a:r>
          </a:p>
        </p:txBody>
      </p:sp>
      <p:sp>
        <p:nvSpPr>
          <p:cNvPr id="13" name="TextBox 12"/>
          <p:cNvSpPr txBox="1"/>
          <p:nvPr/>
        </p:nvSpPr>
        <p:spPr>
          <a:xfrm>
            <a:off x="4638178" y="4491146"/>
            <a:ext cx="6164592" cy="1400383"/>
          </a:xfrm>
          <a:prstGeom prst="rect">
            <a:avLst/>
          </a:prstGeom>
          <a:noFill/>
        </p:spPr>
        <p:txBody>
          <a:bodyPr wrap="square" lIns="91440" tIns="45720" rIns="91440" bIns="45720" rtlCol="0" anchor="t">
            <a:spAutoFit/>
          </a:bodyPr>
          <a:lstStyle/>
          <a:p>
            <a:r>
              <a:rPr lang="en-GB" sz="1700" b="1" dirty="0">
                <a:latin typeface="Open Sans"/>
                <a:ea typeface="Open Sans" panose="020B0606030504020204" pitchFamily="34" charset="0"/>
                <a:cs typeface="Open Sans" panose="020B0606030504020204" pitchFamily="34" charset="0"/>
              </a:rPr>
              <a:t>b) Optimisation gratuite de la puissance et de </a:t>
            </a:r>
            <a:r>
              <a:rPr lang="en-GB" sz="1700" b="1" dirty="0" err="1">
                <a:latin typeface="Open Sans"/>
                <a:ea typeface="Open Sans" panose="020B0606030504020204" pitchFamily="34" charset="0"/>
                <a:cs typeface="Open Sans" panose="020B0606030504020204" pitchFamily="34" charset="0"/>
              </a:rPr>
              <a:t>l'énergie</a:t>
            </a:r>
            <a:r>
              <a:rPr lang="en-GB" sz="1700" b="1" dirty="0">
                <a:latin typeface="Open Sans"/>
                <a:ea typeface="Open Sans" panose="020B0606030504020204" pitchFamily="34" charset="0"/>
                <a:cs typeface="Open Sans" panose="020B0606030504020204" pitchFamily="34" charset="0"/>
              </a:rPr>
              <a:t>: </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285750" indent="-19685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Optimise la puissance et </a:t>
            </a:r>
            <a:r>
              <a:rPr lang="en-GB" sz="1700" dirty="0" err="1">
                <a:latin typeface="Open Sans"/>
                <a:ea typeface="Open Sans" panose="020B0606030504020204" pitchFamily="34" charset="0"/>
                <a:cs typeface="Open Sans" panose="020B0606030504020204" pitchFamily="34" charset="0"/>
              </a:rPr>
              <a:t>l'énergie</a:t>
            </a:r>
            <a:r>
              <a:rPr lang="en-GB" sz="1700" dirty="0">
                <a:latin typeface="Open Sans"/>
                <a:ea typeface="Open Sans" panose="020B0606030504020204" pitchFamily="34" charset="0"/>
                <a:cs typeface="Open Sans" panose="020B0606030504020204" pitchFamily="34" charset="0"/>
              </a:rPr>
              <a:t> </a:t>
            </a:r>
            <a:r>
              <a:rPr lang="en-GB" sz="1700" dirty="0" err="1">
                <a:latin typeface="Open Sans"/>
                <a:ea typeface="Open Sans" panose="020B0606030504020204" pitchFamily="34" charset="0"/>
                <a:cs typeface="Open Sans" panose="020B0606030504020204" pitchFamily="34" charset="0"/>
              </a:rPr>
              <a:t>séparément</a:t>
            </a:r>
            <a:r>
              <a:rPr lang="en-GB" sz="1700" dirty="0">
                <a:latin typeface="Open Sans"/>
                <a:ea typeface="Open Sans" panose="020B0606030504020204" pitchFamily="34" charset="0"/>
                <a:cs typeface="Open Sans" panose="020B0606030504020204" pitchFamily="34" charset="0"/>
              </a:rPr>
              <a:t> et il n'est pas nécessaire de définir le rapport puissance/énergie.</a:t>
            </a:r>
          </a:p>
          <a:p>
            <a:pPr marL="285750" indent="-19685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Les coûts d'investissement pour l'électricité et l'énergie doivent être définis.</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573600" y="153300"/>
            <a:ext cx="8400662" cy="11176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a:t>
            </a:r>
            <a:r>
              <a:rPr lang="en-ZA" sz="4000" dirty="0" err="1">
                <a:latin typeface="Open Sans"/>
                <a:ea typeface="Open Sans" panose="020B0606030504020204" pitchFamily="34" charset="0"/>
                <a:cs typeface="Open Sans" panose="020B0606030504020204" pitchFamily="34" charset="0"/>
              </a:rPr>
              <a:t>Modélisation</a:t>
            </a:r>
            <a:r>
              <a:rPr lang="en-ZA" sz="4000" dirty="0">
                <a:latin typeface="Open Sans"/>
                <a:ea typeface="Open Sans" panose="020B0606030504020204" pitchFamily="34" charset="0"/>
                <a:cs typeface="Open Sans" panose="020B0606030504020204" pitchFamily="34" charset="0"/>
              </a:rPr>
              <a:t> de la </a:t>
            </a:r>
            <a:r>
              <a:rPr lang="en-ZA" sz="4000" dirty="0" err="1">
                <a:latin typeface="Open Sans"/>
                <a:ea typeface="Open Sans" panose="020B0606030504020204" pitchFamily="34" charset="0"/>
                <a:cs typeface="Open Sans" panose="020B0606030504020204" pitchFamily="34" charset="0"/>
              </a:rPr>
              <a:t>flexibilité</a:t>
            </a:r>
            <a:endParaRPr lang="en-ZA" sz="4000" dirty="0">
              <a:latin typeface="Open Sans"/>
              <a:ea typeface="Open Sans" panose="020B0606030504020204" pitchFamily="34" charset="0"/>
              <a:cs typeface="Open Sans" panose="020B0606030504020204" pitchFamily="34" charset="0"/>
            </a:endParaRPr>
          </a:p>
          <a:p>
            <a:pPr algn="l"/>
            <a:r>
              <a:rPr lang="en-ZA" sz="4000" dirty="0">
                <a:latin typeface="Open Sans"/>
                <a:ea typeface="Open Sans" panose="020B0606030504020204" pitchFamily="34" charset="0"/>
                <a:cs typeface="Open Sans" panose="020B0606030504020204" pitchFamily="34" charset="0"/>
              </a:rPr>
              <a:t>du stockage et de la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4" name="TextBox 13">
            <a:extLst>
              <a:ext uri="{FF2B5EF4-FFF2-40B4-BE49-F238E27FC236}">
                <a16:creationId xmlns:a16="http://schemas.microsoft.com/office/drawing/2014/main" id="{8B3CA77B-B818-4FD2-A107-1A60F6BD1F2D}"/>
              </a:ext>
            </a:extLst>
          </p:cNvPr>
          <p:cNvSpPr txBox="1"/>
          <p:nvPr/>
        </p:nvSpPr>
        <p:spPr>
          <a:xfrm>
            <a:off x="8406208" y="2060803"/>
            <a:ext cx="468528" cy="461665"/>
          </a:xfrm>
          <a:prstGeom prst="rect">
            <a:avLst/>
          </a:prstGeom>
          <a:noFill/>
        </p:spPr>
        <p:txBody>
          <a:bodyPr wrap="square" rtlCol="0">
            <a:spAutoFit/>
          </a:bodyPr>
          <a:lstStyle/>
          <a:p>
            <a:r>
              <a:rPr lang="en-GB" sz="2400" dirty="0">
                <a:solidFill>
                  <a:srgbClr val="FF0000"/>
                </a:solidFill>
              </a:rPr>
              <a:t>a</a:t>
            </a:r>
          </a:p>
        </p:txBody>
      </p:sp>
      <p:sp>
        <p:nvSpPr>
          <p:cNvPr id="2" name="Rectangle 1"/>
          <p:cNvSpPr/>
          <p:nvPr/>
        </p:nvSpPr>
        <p:spPr>
          <a:xfrm>
            <a:off x="1839317" y="4397188"/>
            <a:ext cx="346570" cy="461665"/>
          </a:xfrm>
          <a:prstGeom prst="rect">
            <a:avLst/>
          </a:prstGeom>
        </p:spPr>
        <p:txBody>
          <a:bodyPr wrap="none">
            <a:spAutoFit/>
          </a:bodyPr>
          <a:lstStyle/>
          <a:p>
            <a:r>
              <a:rPr lang="en-GB" sz="2400" dirty="0">
                <a:solidFill>
                  <a:srgbClr val="FF0000"/>
                </a:solidFill>
              </a:rPr>
              <a:t>b</a:t>
            </a:r>
          </a:p>
        </p:txBody>
      </p:sp>
    </p:spTree>
    <p:extLst>
      <p:ext uri="{BB962C8B-B14F-4D97-AF65-F5344CB8AC3E}">
        <p14:creationId xmlns:p14="http://schemas.microsoft.com/office/powerpoint/2010/main" val="587726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0FEAD275-D586-414F-9409-1A115FD566B3}">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1547</TotalTime>
  <Words>6956</Words>
  <Application>Microsoft Office PowerPoint</Application>
  <PresentationFormat>Widescreen</PresentationFormat>
  <Paragraphs>430</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docId:0EA3ADA0CEB3726CAE79C75D1B4AF47E</cp:keywords>
  <cp:lastModifiedBy>Ashutosh.Bhagurkar</cp:lastModifiedBy>
  <cp:revision>95</cp:revision>
  <dcterms:created xsi:type="dcterms:W3CDTF">2021-02-10T16:48:02Z</dcterms:created>
  <dcterms:modified xsi:type="dcterms:W3CDTF">2025-03-19T16:36:24Z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