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Lst>
  <p:sldSz cy="6858000" cx="12192000"/>
  <p:notesSz cx="6858000" cy="9144000"/>
  <p:embeddedFontLst>
    <p:embeddedFont>
      <p:font typeface="Open Sans ExtraBold"/>
      <p:bold r:id="rId33"/>
      <p:boldItalic r:id="rId34"/>
    </p:embeddedFont>
    <p:embeddedFont>
      <p:font typeface="Open Sans"/>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39" roundtripDataSignature="AMtx7mhlHrfcHudljPFqazODMG4SECwYe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OpenSansExtraBold-bold.fntdata"/><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OpenSans-regular.fntdata"/><Relationship Id="rId12" Type="http://schemas.openxmlformats.org/officeDocument/2006/relationships/slide" Target="slides/slide6.xml"/><Relationship Id="rId34" Type="http://schemas.openxmlformats.org/officeDocument/2006/relationships/font" Target="fonts/OpenSansExtraBold-boldItalic.fntdata"/><Relationship Id="rId15" Type="http://schemas.openxmlformats.org/officeDocument/2006/relationships/slide" Target="slides/slide9.xml"/><Relationship Id="rId37" Type="http://schemas.openxmlformats.org/officeDocument/2006/relationships/font" Target="fonts/OpenSans-italic.fntdata"/><Relationship Id="rId14" Type="http://schemas.openxmlformats.org/officeDocument/2006/relationships/slide" Target="slides/slide8.xml"/><Relationship Id="rId36" Type="http://schemas.openxmlformats.org/officeDocument/2006/relationships/font" Target="fonts/OpenSans-bold.fntdata"/><Relationship Id="rId17" Type="http://schemas.openxmlformats.org/officeDocument/2006/relationships/slide" Target="slides/slide11.xml"/><Relationship Id="rId39" Type="http://customschemas.google.com/relationships/presentationmetadata" Target="metadata"/><Relationship Id="rId16" Type="http://schemas.openxmlformats.org/officeDocument/2006/relationships/slide" Target="slides/slide10.xml"/><Relationship Id="rId38" Type="http://schemas.openxmlformats.org/officeDocument/2006/relationships/font" Target="fonts/OpenSans-bol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6" name="Google Shape;17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4" name="Google Shape;274;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cap="none" strike="noStrike">
                <a:solidFill>
                  <a:srgbClr val="000000"/>
                </a:solidFill>
                <a:latin typeface="Arial"/>
                <a:ea typeface="Arial"/>
                <a:cs typeface="Arial"/>
                <a:sym typeface="Arial"/>
              </a:rPr>
              <a:t>Point data </a:t>
            </a:r>
            <a:r>
              <a:rPr lang="en-US">
                <a:solidFill>
                  <a:srgbClr val="000000"/>
                </a:solidFill>
                <a:latin typeface="Arial"/>
                <a:ea typeface="Arial"/>
                <a:cs typeface="Arial"/>
                <a:sym typeface="Arial"/>
              </a:rPr>
              <a:t>are</a:t>
            </a:r>
            <a:r>
              <a:rPr b="0" i="0" lang="en-US" sz="1200" u="none" cap="none" strike="noStrike">
                <a:solidFill>
                  <a:srgbClr val="000000"/>
                </a:solidFill>
                <a:latin typeface="Arial"/>
                <a:ea typeface="Arial"/>
                <a:cs typeface="Arial"/>
                <a:sym typeface="Arial"/>
              </a:rPr>
              <a:t> described by a single vertex, none of these vertices are connected to one another. Instead, they all form their own units. Usually they have a single set of X and Y coordinates together with the spatial coordinates. In most cases, there is also attribute data that </a:t>
            </a:r>
            <a:r>
              <a:rPr lang="en-US">
                <a:solidFill>
                  <a:srgbClr val="000000"/>
                </a:solidFill>
                <a:latin typeface="Arial"/>
                <a:ea typeface="Arial"/>
                <a:cs typeface="Arial"/>
                <a:sym typeface="Arial"/>
              </a:rPr>
              <a:t>describe</a:t>
            </a:r>
            <a:r>
              <a:rPr b="0" i="0" lang="en-US" sz="1200" u="none" cap="none" strike="noStrike">
                <a:solidFill>
                  <a:srgbClr val="000000"/>
                </a:solidFill>
                <a:latin typeface="Arial"/>
                <a:ea typeface="Arial"/>
                <a:cs typeface="Arial"/>
                <a:sym typeface="Arial"/>
              </a:rPr>
              <a:t> each point that helps the user to distinguish </a:t>
            </a:r>
            <a:r>
              <a:rPr lang="en-US">
                <a:solidFill>
                  <a:srgbClr val="000000"/>
                </a:solidFill>
                <a:latin typeface="Arial"/>
                <a:ea typeface="Arial"/>
                <a:cs typeface="Arial"/>
                <a:sym typeface="Arial"/>
              </a:rPr>
              <a:t>between</a:t>
            </a:r>
            <a:r>
              <a:rPr b="0" i="0" lang="en-US" sz="1200" u="none" cap="none" strike="noStrike">
                <a:solidFill>
                  <a:srgbClr val="000000"/>
                </a:solidFill>
                <a:latin typeface="Arial"/>
                <a:ea typeface="Arial"/>
                <a:cs typeface="Arial"/>
                <a:sym typeface="Arial"/>
              </a:rPr>
              <a:t> one point to another. What is considered a point is subjective. Now, what do we mean by that? Well, a </a:t>
            </a:r>
            <a:r>
              <a:rPr i="0" lang="en-US" sz="1200" u="none" cap="none" strike="noStrike">
                <a:solidFill>
                  <a:srgbClr val="000000"/>
                </a:solidFill>
                <a:latin typeface="Arial"/>
                <a:ea typeface="Arial"/>
                <a:cs typeface="Arial"/>
                <a:sym typeface="Arial"/>
              </a:rPr>
              <a:t>point represents the </a:t>
            </a:r>
            <a:r>
              <a:rPr lang="en-US">
                <a:solidFill>
                  <a:srgbClr val="000000"/>
                </a:solidFill>
                <a:latin typeface="Arial"/>
                <a:ea typeface="Arial"/>
                <a:cs typeface="Arial"/>
                <a:sym typeface="Arial"/>
              </a:rPr>
              <a:t>feature without</a:t>
            </a:r>
            <a:r>
              <a:rPr i="0" lang="en-US" sz="1200" u="none" cap="none" strike="noStrike">
                <a:solidFill>
                  <a:srgbClr val="000000"/>
                </a:solidFill>
                <a:latin typeface="Arial"/>
                <a:ea typeface="Arial"/>
                <a:cs typeface="Arial"/>
                <a:sym typeface="Arial"/>
              </a:rPr>
              <a:t> an area. </a:t>
            </a:r>
            <a:r>
              <a:rPr lang="en-US">
                <a:solidFill>
                  <a:srgbClr val="000000"/>
                </a:solidFill>
                <a:latin typeface="Arial"/>
                <a:ea typeface="Arial"/>
                <a:cs typeface="Arial"/>
                <a:sym typeface="Arial"/>
              </a:rPr>
              <a:t>When a</a:t>
            </a:r>
            <a:r>
              <a:rPr i="0" lang="en-US" sz="1200" u="none" cap="none" strike="noStrike">
                <a:solidFill>
                  <a:srgbClr val="000000"/>
                </a:solidFill>
                <a:latin typeface="Arial"/>
                <a:ea typeface="Arial"/>
                <a:cs typeface="Arial"/>
                <a:sym typeface="Arial"/>
              </a:rPr>
              <a:t> feature </a:t>
            </a:r>
            <a:r>
              <a:rPr lang="en-US">
                <a:solidFill>
                  <a:srgbClr val="000000"/>
                </a:solidFill>
                <a:latin typeface="Arial"/>
                <a:ea typeface="Arial"/>
                <a:cs typeface="Arial"/>
                <a:sym typeface="Arial"/>
              </a:rPr>
              <a:t>is missing an </a:t>
            </a:r>
            <a:r>
              <a:rPr i="0" lang="en-US" sz="1200" u="none" cap="none" strike="noStrike">
                <a:solidFill>
                  <a:srgbClr val="000000"/>
                </a:solidFill>
                <a:latin typeface="Arial"/>
                <a:ea typeface="Arial"/>
                <a:cs typeface="Arial"/>
                <a:sym typeface="Arial"/>
              </a:rPr>
              <a:t>ar</a:t>
            </a:r>
            <a:r>
              <a:rPr b="0" i="0" lang="en-US" sz="1200" u="none" cap="none" strike="noStrike">
                <a:solidFill>
                  <a:srgbClr val="000000"/>
                </a:solidFill>
                <a:latin typeface="Arial"/>
                <a:ea typeface="Arial"/>
                <a:cs typeface="Arial"/>
                <a:sym typeface="Arial"/>
              </a:rPr>
              <a:t>ea</a:t>
            </a:r>
            <a:r>
              <a:rPr lang="en-US">
                <a:solidFill>
                  <a:srgbClr val="000000"/>
                </a:solidFill>
                <a:latin typeface="Arial"/>
                <a:ea typeface="Arial"/>
                <a:cs typeface="Arial"/>
                <a:sym typeface="Arial"/>
              </a:rPr>
              <a:t> it</a:t>
            </a:r>
            <a:r>
              <a:rPr b="0" i="0" lang="en-US" sz="1200" u="none" cap="none" strike="noStrike">
                <a:solidFill>
                  <a:srgbClr val="000000"/>
                </a:solidFill>
                <a:latin typeface="Arial"/>
                <a:ea typeface="Arial"/>
                <a:cs typeface="Arial"/>
                <a:sym typeface="Arial"/>
              </a:rPr>
              <a:t> is highly dependent on the scale of the map. If you are representing a country</a:t>
            </a:r>
            <a:r>
              <a:rPr lang="en-US">
                <a:solidFill>
                  <a:srgbClr val="000000"/>
                </a:solidFill>
                <a:latin typeface="Arial"/>
                <a:ea typeface="Arial"/>
                <a:cs typeface="Arial"/>
                <a:sym typeface="Arial"/>
              </a:rPr>
              <a:t>, then</a:t>
            </a:r>
            <a:r>
              <a:rPr b="0" i="0" lang="en-US" sz="1200" u="none" cap="none" strike="noStrike">
                <a:solidFill>
                  <a:srgbClr val="000000"/>
                </a:solidFill>
                <a:latin typeface="Arial"/>
                <a:ea typeface="Arial"/>
                <a:cs typeface="Arial"/>
                <a:sym typeface="Arial"/>
              </a:rPr>
              <a:t> every city in that country can be considered a point. If you, on the other hand, have a city map, then different buildings or points of interest can be visualized with points.</a:t>
            </a:r>
            <a:endParaRPr b="0" i="0" sz="1200" u="none" cap="none" strike="noStrike">
              <a:solidFill>
                <a:srgbClr val="000000"/>
              </a:solidFill>
              <a:latin typeface="Arial"/>
              <a:ea typeface="Arial"/>
              <a:cs typeface="Arial"/>
              <a:sym typeface="Arial"/>
            </a:endParaRPr>
          </a:p>
        </p:txBody>
      </p:sp>
      <p:sp>
        <p:nvSpPr>
          <p:cNvPr id="275" name="Google Shape;275;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5" name="Google Shape;285;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158750" rtl="0" algn="l">
              <a:spcBef>
                <a:spcPts val="0"/>
              </a:spcBef>
              <a:spcAft>
                <a:spcPts val="0"/>
              </a:spcAft>
              <a:buNone/>
            </a:pPr>
            <a:r>
              <a:rPr b="0" i="0" lang="en-US" sz="1200" u="none" cap="none" strike="noStrike">
                <a:solidFill>
                  <a:srgbClr val="000000"/>
                </a:solidFill>
                <a:latin typeface="Arial"/>
                <a:ea typeface="Arial"/>
                <a:cs typeface="Arial"/>
                <a:sym typeface="Arial"/>
              </a:rPr>
              <a:t>The second type of vector data is line data. Line data </a:t>
            </a:r>
            <a:r>
              <a:rPr lang="en-US">
                <a:solidFill>
                  <a:srgbClr val="000000"/>
                </a:solidFill>
                <a:latin typeface="Arial"/>
                <a:ea typeface="Arial"/>
                <a:cs typeface="Arial"/>
                <a:sym typeface="Arial"/>
              </a:rPr>
              <a:t>consist</a:t>
            </a:r>
            <a:r>
              <a:rPr b="0" i="0" lang="en-US" sz="1200" u="none" cap="none" strike="noStrike">
                <a:solidFill>
                  <a:srgbClr val="000000"/>
                </a:solidFill>
                <a:latin typeface="Arial"/>
                <a:ea typeface="Arial"/>
                <a:cs typeface="Arial"/>
                <a:sym typeface="Arial"/>
              </a:rPr>
              <a:t> of at least two or more vertices that are connected to one another. In this image here, we have highlighted one of the lines in red. At each end of this red line, there is a vertex, and because they are connected to one another, they form a line. And just like the points, they include some describing attributes</a:t>
            </a:r>
            <a:r>
              <a:rPr lang="en-US">
                <a:solidFill>
                  <a:srgbClr val="000000"/>
                </a:solidFill>
                <a:latin typeface="Arial"/>
                <a:ea typeface="Arial"/>
                <a:cs typeface="Arial"/>
                <a:sym typeface="Arial"/>
              </a:rPr>
              <a:t>.</a:t>
            </a:r>
            <a:r>
              <a:rPr b="0" i="0" lang="en-US" sz="1200" u="none" cap="none" strike="noStrike">
                <a:solidFill>
                  <a:srgbClr val="000000"/>
                </a:solidFill>
                <a:latin typeface="Arial"/>
                <a:ea typeface="Arial"/>
                <a:cs typeface="Arial"/>
                <a:sym typeface="Arial"/>
              </a:rPr>
              <a:t> </a:t>
            </a:r>
            <a:r>
              <a:rPr lang="en-US">
                <a:solidFill>
                  <a:srgbClr val="000000"/>
                </a:solidFill>
                <a:latin typeface="Arial"/>
                <a:ea typeface="Arial"/>
                <a:cs typeface="Arial"/>
                <a:sym typeface="Arial"/>
              </a:rPr>
              <a:t>If</a:t>
            </a:r>
            <a:r>
              <a:rPr b="0" i="0" lang="en-US" sz="1200" u="none" cap="none" strike="noStrike">
                <a:solidFill>
                  <a:srgbClr val="000000"/>
                </a:solidFill>
                <a:latin typeface="Arial"/>
                <a:ea typeface="Arial"/>
                <a:cs typeface="Arial"/>
                <a:sym typeface="Arial"/>
              </a:rPr>
              <a:t> this had been </a:t>
            </a:r>
            <a:r>
              <a:rPr lang="en-US">
                <a:solidFill>
                  <a:srgbClr val="000000"/>
                </a:solidFill>
                <a:latin typeface="Arial"/>
                <a:ea typeface="Arial"/>
                <a:cs typeface="Arial"/>
                <a:sym typeface="Arial"/>
              </a:rPr>
              <a:t>a transmission</a:t>
            </a:r>
            <a:r>
              <a:rPr b="0" i="0" lang="en-US" sz="1200" u="none" cap="none" strike="noStrike">
                <a:solidFill>
                  <a:srgbClr val="000000"/>
                </a:solidFill>
                <a:latin typeface="Arial"/>
                <a:ea typeface="Arial"/>
                <a:cs typeface="Arial"/>
                <a:sym typeface="Arial"/>
              </a:rPr>
              <a:t> </a:t>
            </a:r>
            <a:r>
              <a:rPr lang="en-US">
                <a:solidFill>
                  <a:srgbClr val="000000"/>
                </a:solidFill>
                <a:latin typeface="Arial"/>
                <a:ea typeface="Arial"/>
                <a:cs typeface="Arial"/>
                <a:sym typeface="Arial"/>
              </a:rPr>
              <a:t>line</a:t>
            </a:r>
            <a:r>
              <a:rPr b="0" i="0" lang="en-US" sz="1200" u="none" cap="none" strike="noStrike">
                <a:solidFill>
                  <a:srgbClr val="000000"/>
                </a:solidFill>
                <a:latin typeface="Arial"/>
                <a:ea typeface="Arial"/>
                <a:cs typeface="Arial"/>
                <a:sym typeface="Arial"/>
              </a:rPr>
              <a:t>, maybe the voltage of the lines would have been an attribute. Lines have a length, but they do not have an area. Again, just like with the points, the scale is important. If you're representing a country, then the river network might be a line layer. If you zoom into a landscape</a:t>
            </a:r>
            <a:r>
              <a:rPr lang="en-US">
                <a:solidFill>
                  <a:srgbClr val="000000"/>
                </a:solidFill>
                <a:latin typeface="Arial"/>
                <a:ea typeface="Arial"/>
                <a:cs typeface="Arial"/>
                <a:sym typeface="Arial"/>
              </a:rPr>
              <a:t>,</a:t>
            </a:r>
            <a:r>
              <a:rPr b="0" i="0" lang="en-US" sz="1200" u="none" cap="none" strike="noStrike">
                <a:solidFill>
                  <a:srgbClr val="000000"/>
                </a:solidFill>
                <a:latin typeface="Arial"/>
                <a:ea typeface="Arial"/>
                <a:cs typeface="Arial"/>
                <a:sym typeface="Arial"/>
              </a:rPr>
              <a:t> then the river network might very well be represented with a polygon.</a:t>
            </a:r>
            <a:endParaRPr/>
          </a:p>
        </p:txBody>
      </p:sp>
      <p:sp>
        <p:nvSpPr>
          <p:cNvPr id="286" name="Google Shape;286;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6" name="Google Shape;296;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cap="none" strike="noStrike">
                <a:solidFill>
                  <a:srgbClr val="000000"/>
                </a:solidFill>
                <a:latin typeface="Arial"/>
                <a:ea typeface="Arial"/>
                <a:cs typeface="Arial"/>
                <a:sym typeface="Arial"/>
              </a:rPr>
              <a:t>Polygons are the last type of vector data. Polygons form closed areas</a:t>
            </a:r>
            <a:r>
              <a:rPr lang="en-US">
                <a:solidFill>
                  <a:srgbClr val="000000"/>
                </a:solidFill>
                <a:latin typeface="Arial"/>
                <a:ea typeface="Arial"/>
                <a:cs typeface="Arial"/>
                <a:sym typeface="Arial"/>
              </a:rPr>
              <a:t>. They</a:t>
            </a:r>
            <a:r>
              <a:rPr b="0" i="0" lang="en-US" sz="1200" u="none" cap="none" strike="noStrike">
                <a:solidFill>
                  <a:srgbClr val="000000"/>
                </a:solidFill>
                <a:latin typeface="Arial"/>
                <a:ea typeface="Arial"/>
                <a:cs typeface="Arial"/>
                <a:sym typeface="Arial"/>
              </a:rPr>
              <a:t> are very similar to lines. The difference is that they consist of at least four vertices and the last and first vertex always shared the same coordinates, forming the same closed area. And just like points and lines they also include describing attributes. Here we have a map of Africa and every single country in the map is its own polygon</a:t>
            </a:r>
            <a:r>
              <a:rPr lang="en-US">
                <a:solidFill>
                  <a:srgbClr val="000000"/>
                </a:solidFill>
                <a:latin typeface="Arial"/>
                <a:ea typeface="Arial"/>
                <a:cs typeface="Arial"/>
                <a:sym typeface="Arial"/>
              </a:rPr>
              <a:t>.</a:t>
            </a:r>
            <a:r>
              <a:rPr b="0" i="0" lang="en-US" sz="1200" u="none" cap="none" strike="noStrike">
                <a:solidFill>
                  <a:srgbClr val="000000"/>
                </a:solidFill>
                <a:latin typeface="Arial"/>
                <a:ea typeface="Arial"/>
                <a:cs typeface="Arial"/>
                <a:sym typeface="Arial"/>
              </a:rPr>
              <a:t> </a:t>
            </a:r>
            <a:r>
              <a:rPr lang="en-US">
                <a:solidFill>
                  <a:srgbClr val="000000"/>
                </a:solidFill>
                <a:latin typeface="Arial"/>
                <a:ea typeface="Arial"/>
                <a:cs typeface="Arial"/>
                <a:sym typeface="Arial"/>
              </a:rPr>
              <a:t>The</a:t>
            </a:r>
            <a:r>
              <a:rPr b="0" i="0" lang="en-US" sz="1200" u="none" cap="none" strike="noStrike">
                <a:solidFill>
                  <a:srgbClr val="000000"/>
                </a:solidFill>
                <a:latin typeface="Arial"/>
                <a:ea typeface="Arial"/>
                <a:cs typeface="Arial"/>
                <a:sym typeface="Arial"/>
              </a:rPr>
              <a:t> attributes that could </a:t>
            </a:r>
            <a:r>
              <a:rPr lang="en-US">
                <a:solidFill>
                  <a:srgbClr val="000000"/>
                </a:solidFill>
                <a:latin typeface="Arial"/>
                <a:ea typeface="Arial"/>
                <a:cs typeface="Arial"/>
                <a:sym typeface="Arial"/>
              </a:rPr>
              <a:t>be tied to</a:t>
            </a:r>
            <a:r>
              <a:rPr b="0" i="0" lang="en-US" sz="1200" u="none" cap="none" strike="noStrike">
                <a:solidFill>
                  <a:srgbClr val="000000"/>
                </a:solidFill>
                <a:latin typeface="Arial"/>
                <a:ea typeface="Arial"/>
                <a:cs typeface="Arial"/>
                <a:sym typeface="Arial"/>
              </a:rPr>
              <a:t> </a:t>
            </a:r>
            <a:r>
              <a:rPr lang="en-US">
                <a:solidFill>
                  <a:srgbClr val="000000"/>
                </a:solidFill>
                <a:latin typeface="Arial"/>
                <a:ea typeface="Arial"/>
                <a:cs typeface="Arial"/>
                <a:sym typeface="Arial"/>
              </a:rPr>
              <a:t>these polygons are,</a:t>
            </a:r>
            <a:r>
              <a:rPr b="0" i="0" lang="en-US" sz="1200" u="none" cap="none" strike="noStrike">
                <a:solidFill>
                  <a:srgbClr val="000000"/>
                </a:solidFill>
                <a:latin typeface="Arial"/>
                <a:ea typeface="Arial"/>
                <a:cs typeface="Arial"/>
                <a:sym typeface="Arial"/>
              </a:rPr>
              <a:t> </a:t>
            </a:r>
            <a:r>
              <a:rPr lang="en-US">
                <a:solidFill>
                  <a:srgbClr val="000000"/>
                </a:solidFill>
                <a:latin typeface="Arial"/>
                <a:ea typeface="Arial"/>
                <a:cs typeface="Arial"/>
                <a:sym typeface="Arial"/>
              </a:rPr>
              <a:t>for example, </a:t>
            </a:r>
            <a:r>
              <a:rPr b="0" i="0" lang="en-US" sz="1200" u="none" cap="none" strike="noStrike">
                <a:solidFill>
                  <a:srgbClr val="000000"/>
                </a:solidFill>
                <a:latin typeface="Arial"/>
                <a:ea typeface="Arial"/>
                <a:cs typeface="Arial"/>
                <a:sym typeface="Arial"/>
              </a:rPr>
              <a:t>the name of the country, the population size, </a:t>
            </a:r>
            <a:r>
              <a:rPr lang="en-US">
                <a:solidFill>
                  <a:srgbClr val="000000"/>
                </a:solidFill>
                <a:latin typeface="Arial"/>
                <a:ea typeface="Arial"/>
                <a:cs typeface="Arial"/>
                <a:sym typeface="Arial"/>
              </a:rPr>
              <a:t>and the </a:t>
            </a:r>
            <a:r>
              <a:rPr b="0" i="0" lang="en-US" sz="1200" u="none" cap="none" strike="noStrike">
                <a:solidFill>
                  <a:srgbClr val="000000"/>
                </a:solidFill>
                <a:latin typeface="Arial"/>
                <a:ea typeface="Arial"/>
                <a:cs typeface="Arial"/>
                <a:sym typeface="Arial"/>
              </a:rPr>
              <a:t>electrification rate.</a:t>
            </a:r>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Calibri"/>
              <a:buNone/>
            </a:pPr>
            <a:r>
              <a:t/>
            </a:r>
            <a:endParaRPr/>
          </a:p>
        </p:txBody>
      </p:sp>
      <p:sp>
        <p:nvSpPr>
          <p:cNvPr id="297" name="Google Shape;297;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7" name="Google Shape;30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6" name="Google Shape;316;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cap="none" strike="noStrike">
                <a:solidFill>
                  <a:srgbClr val="000000"/>
                </a:solidFill>
                <a:latin typeface="Arial"/>
                <a:ea typeface="Arial"/>
                <a:cs typeface="Arial"/>
                <a:sym typeface="Arial"/>
              </a:rPr>
              <a:t>Raster data </a:t>
            </a:r>
            <a:r>
              <a:rPr lang="en-US">
                <a:solidFill>
                  <a:srgbClr val="000000"/>
                </a:solidFill>
                <a:latin typeface="Arial"/>
                <a:ea typeface="Arial"/>
                <a:cs typeface="Arial"/>
                <a:sym typeface="Arial"/>
              </a:rPr>
              <a:t>differ</a:t>
            </a:r>
            <a:r>
              <a:rPr b="0" i="0" lang="en-US" sz="1200" u="none" cap="none" strike="noStrike">
                <a:solidFill>
                  <a:srgbClr val="000000"/>
                </a:solidFill>
                <a:latin typeface="Arial"/>
                <a:ea typeface="Arial"/>
                <a:cs typeface="Arial"/>
                <a:sym typeface="Arial"/>
              </a:rPr>
              <a:t> from regular data in many aspects. Instead of representing </a:t>
            </a:r>
            <a:r>
              <a:rPr lang="en-US">
                <a:solidFill>
                  <a:srgbClr val="000000"/>
                </a:solidFill>
                <a:latin typeface="Arial"/>
                <a:ea typeface="Arial"/>
                <a:cs typeface="Arial"/>
                <a:sym typeface="Arial"/>
              </a:rPr>
              <a:t>real-life</a:t>
            </a:r>
            <a:r>
              <a:rPr b="0" i="0" lang="en-US" sz="1200" u="none" cap="none" strike="noStrike">
                <a:solidFill>
                  <a:srgbClr val="000000"/>
                </a:solidFill>
                <a:latin typeface="Arial"/>
                <a:ea typeface="Arial"/>
                <a:cs typeface="Arial"/>
                <a:sym typeface="Arial"/>
              </a:rPr>
              <a:t> objects with clear boundaries, rasters are composed by cells. They form matrices, and together they represent sur</a:t>
            </a:r>
            <a:r>
              <a:rPr i="0" lang="en-US" sz="1200" u="none" cap="none" strike="noStrike">
                <a:solidFill>
                  <a:srgbClr val="000000"/>
                </a:solidFill>
                <a:latin typeface="Arial"/>
                <a:ea typeface="Arial"/>
                <a:cs typeface="Arial"/>
                <a:sym typeface="Arial"/>
              </a:rPr>
              <a:t>faces. In this image the green square </a:t>
            </a:r>
            <a:r>
              <a:rPr lang="en-US">
                <a:solidFill>
                  <a:srgbClr val="000000"/>
                </a:solidFill>
                <a:latin typeface="Arial"/>
                <a:ea typeface="Arial"/>
                <a:cs typeface="Arial"/>
                <a:sym typeface="Arial"/>
              </a:rPr>
              <a:t>represents a</a:t>
            </a:r>
            <a:r>
              <a:rPr i="0" lang="en-US" sz="1200" u="none" cap="none" strike="noStrike">
                <a:solidFill>
                  <a:srgbClr val="000000"/>
                </a:solidFill>
                <a:latin typeface="Arial"/>
                <a:ea typeface="Arial"/>
                <a:cs typeface="Arial"/>
                <a:sym typeface="Arial"/>
              </a:rPr>
              <a:t> cell, and together with the white cells around it, it forms a matrix. This matrix is what we call a raster. Every c</a:t>
            </a:r>
            <a:r>
              <a:rPr b="0" i="0" lang="en-US" sz="1200" u="none" cap="none" strike="noStrike">
                <a:solidFill>
                  <a:srgbClr val="000000"/>
                </a:solidFill>
                <a:latin typeface="Arial"/>
                <a:ea typeface="Arial"/>
                <a:cs typeface="Arial"/>
                <a:sym typeface="Arial"/>
              </a:rPr>
              <a:t>ell has its own data stored in the form of coordinates and attributes. This makes raster data a good option for representing continuous surfaces across large areas. </a:t>
            </a:r>
            <a:r>
              <a:rPr lang="en-US">
                <a:solidFill>
                  <a:srgbClr val="000000"/>
                </a:solidFill>
                <a:latin typeface="Arial"/>
                <a:ea typeface="Arial"/>
                <a:cs typeface="Arial"/>
                <a:sym typeface="Arial"/>
              </a:rPr>
              <a:t>That is because</a:t>
            </a:r>
            <a:r>
              <a:rPr b="0" i="0" lang="en-US" sz="1200" u="none" cap="none" strike="noStrike">
                <a:solidFill>
                  <a:srgbClr val="000000"/>
                </a:solidFill>
                <a:latin typeface="Arial"/>
                <a:ea typeface="Arial"/>
                <a:cs typeface="Arial"/>
                <a:sym typeface="Arial"/>
              </a:rPr>
              <a:t> every single one of these squares can capture different attributes and convey a different message. Raster data </a:t>
            </a:r>
            <a:r>
              <a:rPr lang="en-US">
                <a:solidFill>
                  <a:srgbClr val="000000"/>
                </a:solidFill>
                <a:latin typeface="Arial"/>
                <a:ea typeface="Arial"/>
                <a:cs typeface="Arial"/>
                <a:sym typeface="Arial"/>
              </a:rPr>
              <a:t>are usually</a:t>
            </a:r>
            <a:r>
              <a:rPr b="0" i="0" lang="en-US" sz="1200" u="none" cap="none" strike="noStrike">
                <a:solidFill>
                  <a:srgbClr val="000000"/>
                </a:solidFill>
                <a:latin typeface="Arial"/>
                <a:ea typeface="Arial"/>
                <a:cs typeface="Arial"/>
                <a:sym typeface="Arial"/>
              </a:rPr>
              <a:t> divided into three groups: Thematic, Continuous</a:t>
            </a:r>
            <a:r>
              <a:rPr lang="en-US">
                <a:solidFill>
                  <a:srgbClr val="000000"/>
                </a:solidFill>
                <a:latin typeface="Arial"/>
                <a:ea typeface="Arial"/>
                <a:cs typeface="Arial"/>
                <a:sym typeface="Arial"/>
              </a:rPr>
              <a:t>,</a:t>
            </a:r>
            <a:r>
              <a:rPr b="0" i="0" lang="en-US" sz="1200" u="none" cap="none" strike="noStrike">
                <a:solidFill>
                  <a:srgbClr val="000000"/>
                </a:solidFill>
                <a:latin typeface="Arial"/>
                <a:ea typeface="Arial"/>
                <a:cs typeface="Arial"/>
                <a:sym typeface="Arial"/>
              </a:rPr>
              <a:t> and Imagery. Thematic rasters are usually representing </a:t>
            </a:r>
            <a:r>
              <a:rPr lang="en-US">
                <a:solidFill>
                  <a:srgbClr val="000000"/>
                </a:solidFill>
                <a:latin typeface="Arial"/>
                <a:ea typeface="Arial"/>
                <a:cs typeface="Arial"/>
                <a:sym typeface="Arial"/>
              </a:rPr>
              <a:t>datasets</a:t>
            </a:r>
            <a:r>
              <a:rPr b="0" i="0" lang="en-US" sz="1200" u="none" cap="none" strike="noStrike">
                <a:solidFill>
                  <a:srgbClr val="000000"/>
                </a:solidFill>
                <a:latin typeface="Arial"/>
                <a:ea typeface="Arial"/>
                <a:cs typeface="Arial"/>
                <a:sym typeface="Arial"/>
              </a:rPr>
              <a:t> such as land cover, while continuous rasters represent data that lack </a:t>
            </a:r>
            <a:r>
              <a:rPr lang="en-US">
                <a:solidFill>
                  <a:srgbClr val="000000"/>
                </a:solidFill>
                <a:latin typeface="Arial"/>
                <a:ea typeface="Arial"/>
                <a:cs typeface="Arial"/>
                <a:sym typeface="Arial"/>
              </a:rPr>
              <a:t>sharp</a:t>
            </a:r>
            <a:r>
              <a:rPr b="0" i="0" lang="en-US" sz="1200" u="none" cap="none" strike="noStrike">
                <a:solidFill>
                  <a:srgbClr val="000000"/>
                </a:solidFill>
                <a:latin typeface="Arial"/>
                <a:ea typeface="Arial"/>
                <a:cs typeface="Arial"/>
                <a:sym typeface="Arial"/>
              </a:rPr>
              <a:t> borders</a:t>
            </a:r>
            <a:r>
              <a:rPr lang="en-US">
                <a:solidFill>
                  <a:srgbClr val="000000"/>
                </a:solidFill>
                <a:latin typeface="Arial"/>
                <a:ea typeface="Arial"/>
                <a:cs typeface="Arial"/>
                <a:sym typeface="Arial"/>
              </a:rPr>
              <a:t>,</a:t>
            </a:r>
            <a:r>
              <a:rPr b="0" i="0" lang="en-US" sz="1200" u="none" cap="none" strike="noStrike">
                <a:solidFill>
                  <a:srgbClr val="000000"/>
                </a:solidFill>
                <a:latin typeface="Arial"/>
                <a:ea typeface="Arial"/>
                <a:cs typeface="Arial"/>
                <a:sym typeface="Arial"/>
              </a:rPr>
              <a:t> </a:t>
            </a:r>
            <a:r>
              <a:rPr lang="en-US">
                <a:solidFill>
                  <a:srgbClr val="000000"/>
                </a:solidFill>
                <a:latin typeface="Arial"/>
                <a:ea typeface="Arial"/>
                <a:cs typeface="Arial"/>
                <a:sym typeface="Arial"/>
              </a:rPr>
              <a:t>whereas the</a:t>
            </a:r>
            <a:r>
              <a:rPr b="0" i="0" lang="en-US" sz="1200" u="none" cap="none" strike="noStrike">
                <a:solidFill>
                  <a:srgbClr val="000000"/>
                </a:solidFill>
                <a:latin typeface="Arial"/>
                <a:ea typeface="Arial"/>
                <a:cs typeface="Arial"/>
                <a:sym typeface="Arial"/>
              </a:rPr>
              <a:t> thematic rasters usually have sharp borders. The continuous </a:t>
            </a:r>
            <a:r>
              <a:rPr lang="en-US">
                <a:solidFill>
                  <a:srgbClr val="000000"/>
                </a:solidFill>
                <a:latin typeface="Arial"/>
                <a:ea typeface="Arial"/>
                <a:cs typeface="Arial"/>
                <a:sym typeface="Arial"/>
              </a:rPr>
              <a:t>datasets</a:t>
            </a:r>
            <a:r>
              <a:rPr b="0" i="0" lang="en-US" sz="1200" u="none" cap="none" strike="noStrike">
                <a:solidFill>
                  <a:srgbClr val="000000"/>
                </a:solidFill>
                <a:latin typeface="Arial"/>
                <a:ea typeface="Arial"/>
                <a:cs typeface="Arial"/>
                <a:sym typeface="Arial"/>
              </a:rPr>
              <a:t> tend to represent data such as temperature, elevation slope</a:t>
            </a:r>
            <a:r>
              <a:rPr lang="en-US">
                <a:solidFill>
                  <a:srgbClr val="000000"/>
                </a:solidFill>
                <a:latin typeface="Arial"/>
                <a:ea typeface="Arial"/>
                <a:cs typeface="Arial"/>
                <a:sym typeface="Arial"/>
              </a:rPr>
              <a:t>,</a:t>
            </a:r>
            <a:r>
              <a:rPr b="0" i="0" lang="en-US" sz="1200" u="none" cap="none" strike="noStrike">
                <a:solidFill>
                  <a:srgbClr val="000000"/>
                </a:solidFill>
                <a:latin typeface="Arial"/>
                <a:ea typeface="Arial"/>
                <a:cs typeface="Arial"/>
                <a:sym typeface="Arial"/>
              </a:rPr>
              <a:t> and wind speeds. Imagery </a:t>
            </a:r>
            <a:r>
              <a:rPr lang="en-US">
                <a:solidFill>
                  <a:srgbClr val="000000"/>
                </a:solidFill>
                <a:latin typeface="Arial"/>
                <a:ea typeface="Arial"/>
                <a:cs typeface="Arial"/>
                <a:sym typeface="Arial"/>
              </a:rPr>
              <a:t>rasters are scanned</a:t>
            </a:r>
            <a:r>
              <a:rPr b="0" i="0" lang="en-US" sz="1200" u="none" cap="none" strike="noStrike">
                <a:solidFill>
                  <a:srgbClr val="000000"/>
                </a:solidFill>
                <a:latin typeface="Arial"/>
                <a:ea typeface="Arial"/>
                <a:cs typeface="Arial"/>
                <a:sym typeface="Arial"/>
              </a:rPr>
              <a:t> maps that are common as base maps, and they can be used in order to make sure that the vertices in a vector </a:t>
            </a:r>
            <a:r>
              <a:rPr lang="en-US">
                <a:solidFill>
                  <a:srgbClr val="000000"/>
                </a:solidFill>
                <a:latin typeface="Arial"/>
                <a:ea typeface="Arial"/>
                <a:cs typeface="Arial"/>
                <a:sym typeface="Arial"/>
              </a:rPr>
              <a:t>dataset</a:t>
            </a:r>
            <a:r>
              <a:rPr b="0" i="0" lang="en-US" sz="1200" u="none" cap="none" strike="noStrike">
                <a:solidFill>
                  <a:srgbClr val="000000"/>
                </a:solidFill>
                <a:latin typeface="Arial"/>
                <a:ea typeface="Arial"/>
                <a:cs typeface="Arial"/>
                <a:sym typeface="Arial"/>
              </a:rPr>
              <a:t> are correctly aligned. The different types of raster data that you use have large implications of how the </a:t>
            </a:r>
            <a:r>
              <a:rPr lang="en-US">
                <a:solidFill>
                  <a:srgbClr val="000000"/>
                </a:solidFill>
                <a:latin typeface="Arial"/>
                <a:ea typeface="Arial"/>
                <a:cs typeface="Arial"/>
                <a:sym typeface="Arial"/>
              </a:rPr>
              <a:t>datasets</a:t>
            </a:r>
            <a:r>
              <a:rPr b="0" i="0" lang="en-US" sz="1200" u="none" cap="none" strike="noStrike">
                <a:solidFill>
                  <a:srgbClr val="000000"/>
                </a:solidFill>
                <a:latin typeface="Arial"/>
                <a:ea typeface="Arial"/>
                <a:cs typeface="Arial"/>
                <a:sym typeface="Arial"/>
              </a:rPr>
              <a:t> can be manipulated</a:t>
            </a:r>
            <a:r>
              <a:rPr lang="en-US">
                <a:solidFill>
                  <a:srgbClr val="000000"/>
                </a:solidFill>
                <a:latin typeface="Arial"/>
                <a:ea typeface="Arial"/>
                <a:cs typeface="Arial"/>
                <a:sym typeface="Arial"/>
              </a:rPr>
              <a:t>. We</a:t>
            </a:r>
            <a:r>
              <a:rPr b="0" i="0" lang="en-US" sz="1200" u="none" cap="none" strike="noStrike">
                <a:solidFill>
                  <a:srgbClr val="000000"/>
                </a:solidFill>
                <a:latin typeface="Arial"/>
                <a:ea typeface="Arial"/>
                <a:cs typeface="Arial"/>
                <a:sym typeface="Arial"/>
              </a:rPr>
              <a:t> will look at</a:t>
            </a:r>
            <a:r>
              <a:rPr lang="en-US">
                <a:solidFill>
                  <a:srgbClr val="000000"/>
                </a:solidFill>
                <a:latin typeface="Arial"/>
                <a:ea typeface="Arial"/>
                <a:cs typeface="Arial"/>
                <a:sym typeface="Arial"/>
              </a:rPr>
              <a:t> this </a:t>
            </a:r>
            <a:r>
              <a:rPr b="0" i="0" lang="en-US" sz="1200" u="none" cap="none" strike="noStrike">
                <a:solidFill>
                  <a:srgbClr val="000000"/>
                </a:solidFill>
                <a:latin typeface="Arial"/>
                <a:ea typeface="Arial"/>
                <a:cs typeface="Arial"/>
                <a:sym typeface="Arial"/>
              </a:rPr>
              <a:t>a little bit deeper in this course, but also in the exercises in this course. The use of raster data spans over a wide range of applications</a:t>
            </a:r>
            <a:r>
              <a:rPr lang="en-US">
                <a:solidFill>
                  <a:srgbClr val="000000"/>
                </a:solidFill>
                <a:latin typeface="Arial"/>
                <a:ea typeface="Arial"/>
                <a:cs typeface="Arial"/>
                <a:sym typeface="Arial"/>
              </a:rPr>
              <a:t>.</a:t>
            </a:r>
            <a:r>
              <a:rPr b="0" i="0" lang="en-US" sz="1200" u="none" cap="none" strike="noStrike">
                <a:solidFill>
                  <a:srgbClr val="000000"/>
                </a:solidFill>
                <a:latin typeface="Arial"/>
                <a:ea typeface="Arial"/>
                <a:cs typeface="Arial"/>
                <a:sym typeface="Arial"/>
              </a:rPr>
              <a:t> </a:t>
            </a:r>
            <a:r>
              <a:rPr lang="en-US">
                <a:solidFill>
                  <a:srgbClr val="000000"/>
                </a:solidFill>
                <a:latin typeface="Arial"/>
                <a:ea typeface="Arial"/>
                <a:cs typeface="Arial"/>
                <a:sym typeface="Arial"/>
              </a:rPr>
              <a:t>You</a:t>
            </a:r>
            <a:r>
              <a:rPr b="0" i="0" lang="en-US" sz="1200" u="none" cap="none" strike="noStrike">
                <a:solidFill>
                  <a:srgbClr val="000000"/>
                </a:solidFill>
                <a:latin typeface="Arial"/>
                <a:ea typeface="Arial"/>
                <a:cs typeface="Arial"/>
                <a:sym typeface="Arial"/>
              </a:rPr>
              <a:t> can use raster data as base maps underneath your vectors in order to validate them and give them context.  You can use them as </a:t>
            </a:r>
            <a:r>
              <a:rPr lang="en-US">
                <a:solidFill>
                  <a:srgbClr val="000000"/>
                </a:solidFill>
                <a:latin typeface="Arial"/>
                <a:ea typeface="Arial"/>
                <a:cs typeface="Arial"/>
                <a:sym typeface="Arial"/>
              </a:rPr>
              <a:t>a surface</a:t>
            </a:r>
            <a:r>
              <a:rPr b="0" i="0" lang="en-US" sz="1200" u="none" cap="none" strike="noStrike">
                <a:solidFill>
                  <a:srgbClr val="000000"/>
                </a:solidFill>
                <a:latin typeface="Arial"/>
                <a:ea typeface="Arial"/>
                <a:cs typeface="Arial"/>
                <a:sym typeface="Arial"/>
              </a:rPr>
              <a:t> map that provides an effective method of storing the continuity as a surface, or you can use them as the thematic maps</a:t>
            </a:r>
            <a:r>
              <a:rPr lang="en-US">
                <a:solidFill>
                  <a:srgbClr val="000000"/>
                </a:solidFill>
                <a:latin typeface="Arial"/>
                <a:ea typeface="Arial"/>
                <a:cs typeface="Arial"/>
                <a:sym typeface="Arial"/>
              </a:rPr>
              <a:t>,</a:t>
            </a:r>
            <a:r>
              <a:rPr b="0" i="0" lang="en-US" sz="1200" u="none" cap="none" strike="noStrike">
                <a:solidFill>
                  <a:srgbClr val="000000"/>
                </a:solidFill>
                <a:latin typeface="Arial"/>
                <a:ea typeface="Arial"/>
                <a:cs typeface="Arial"/>
                <a:sym typeface="Arial"/>
              </a:rPr>
              <a:t> classifying a surface into different classes depending on an attribute of choice.</a:t>
            </a:r>
            <a:endParaRPr/>
          </a:p>
        </p:txBody>
      </p:sp>
      <p:sp>
        <p:nvSpPr>
          <p:cNvPr id="317" name="Google Shape;317;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7" name="Google Shape;327;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cap="none" strike="noStrike">
                <a:solidFill>
                  <a:srgbClr val="000000"/>
                </a:solidFill>
                <a:latin typeface="Arial"/>
                <a:ea typeface="Arial"/>
                <a:cs typeface="Arial"/>
                <a:sym typeface="Arial"/>
              </a:rPr>
              <a:t>Let us have a look at the implications that each cell size has. The level of detail represented by </a:t>
            </a:r>
            <a:r>
              <a:rPr lang="en-US">
                <a:solidFill>
                  <a:srgbClr val="000000"/>
                </a:solidFill>
                <a:latin typeface="Arial"/>
                <a:ea typeface="Arial"/>
                <a:cs typeface="Arial"/>
                <a:sym typeface="Arial"/>
              </a:rPr>
              <a:t>a raster</a:t>
            </a:r>
            <a:r>
              <a:rPr b="0" i="0" lang="en-US" sz="1200" u="none" cap="none" strike="noStrike">
                <a:solidFill>
                  <a:srgbClr val="000000"/>
                </a:solidFill>
                <a:latin typeface="Arial"/>
                <a:ea typeface="Arial"/>
                <a:cs typeface="Arial"/>
                <a:sym typeface="Arial"/>
              </a:rPr>
              <a:t> is often dependent on the cell size. Sometimes the cell size is also called pixel size or a spatial resolution. The cell must be small enough to capture the required detail, but large enough so computer storage and analysis can be performed efficiently. The more homogenous an area is for critical variables</a:t>
            </a:r>
            <a:r>
              <a:rPr lang="en-US">
                <a:solidFill>
                  <a:srgbClr val="000000"/>
                </a:solidFill>
                <a:latin typeface="Arial"/>
                <a:ea typeface="Arial"/>
                <a:cs typeface="Arial"/>
                <a:sym typeface="Arial"/>
              </a:rPr>
              <a:t>,</a:t>
            </a:r>
            <a:r>
              <a:rPr b="0" i="0" lang="en-US" sz="1200" u="none" cap="none" strike="noStrike">
                <a:solidFill>
                  <a:srgbClr val="000000"/>
                </a:solidFill>
                <a:latin typeface="Arial"/>
                <a:ea typeface="Arial"/>
                <a:cs typeface="Arial"/>
                <a:sym typeface="Arial"/>
              </a:rPr>
              <a:t> such as topography and land use, the larger the cell size can be without losing accuracy. Determining an adequate cell size is very important in your GIS app</a:t>
            </a:r>
            <a:r>
              <a:rPr i="0" lang="en-US" sz="1200" u="none" cap="none" strike="noStrike">
                <a:solidFill>
                  <a:srgbClr val="000000"/>
                </a:solidFill>
                <a:latin typeface="Arial"/>
                <a:ea typeface="Arial"/>
                <a:cs typeface="Arial"/>
                <a:sym typeface="Arial"/>
              </a:rPr>
              <a:t>lication. Images with a small pixel size are called </a:t>
            </a:r>
            <a:r>
              <a:rPr b="0" i="0" lang="en-US" sz="1200" u="none" cap="none" strike="noStrike">
                <a:solidFill>
                  <a:srgbClr val="000000"/>
                </a:solidFill>
                <a:latin typeface="Arial"/>
                <a:ea typeface="Arial"/>
                <a:cs typeface="Arial"/>
                <a:sym typeface="Arial"/>
              </a:rPr>
              <a:t>high resolution because it is possible to make out a high degree of detail in the image</a:t>
            </a:r>
            <a:r>
              <a:rPr lang="en-US">
                <a:solidFill>
                  <a:srgbClr val="000000"/>
                </a:solidFill>
                <a:latin typeface="Arial"/>
                <a:ea typeface="Arial"/>
                <a:cs typeface="Arial"/>
                <a:sym typeface="Arial"/>
              </a:rPr>
              <a:t>. Images</a:t>
            </a:r>
            <a:r>
              <a:rPr b="0" i="0" lang="en-US" sz="1200" u="none" cap="none" strike="noStrike">
                <a:solidFill>
                  <a:srgbClr val="000000"/>
                </a:solidFill>
                <a:latin typeface="Arial"/>
                <a:ea typeface="Arial"/>
                <a:cs typeface="Arial"/>
                <a:sym typeface="Arial"/>
              </a:rPr>
              <a:t> with a large pixel size are called low resolution because the amount of detail is lower. On this slide, some of the pros and cons of small and large </a:t>
            </a:r>
            <a:r>
              <a:rPr lang="en-US">
                <a:solidFill>
                  <a:srgbClr val="000000"/>
                </a:solidFill>
                <a:latin typeface="Arial"/>
                <a:ea typeface="Arial"/>
                <a:cs typeface="Arial"/>
                <a:sym typeface="Arial"/>
              </a:rPr>
              <a:t>cell size</a:t>
            </a:r>
            <a:r>
              <a:rPr b="0" i="0" lang="en-US" sz="1200" u="none" cap="none" strike="noStrike">
                <a:solidFill>
                  <a:srgbClr val="000000"/>
                </a:solidFill>
                <a:latin typeface="Arial"/>
                <a:ea typeface="Arial"/>
                <a:cs typeface="Arial"/>
                <a:sym typeface="Arial"/>
              </a:rPr>
              <a:t> are listed.  As you can see, the choice of resolution often comes down to a tradeoff between accuracy and computational time.</a:t>
            </a:r>
            <a:endParaRPr/>
          </a:p>
          <a:p>
            <a:pPr indent="0" lvl="0" marL="0" rtl="0" algn="l">
              <a:spcBef>
                <a:spcPts val="0"/>
              </a:spcBef>
              <a:spcAft>
                <a:spcPts val="0"/>
              </a:spcAft>
              <a:buClr>
                <a:schemeClr val="dk1"/>
              </a:buClr>
              <a:buSzPts val="1200"/>
              <a:buFont typeface="Calibri"/>
              <a:buNone/>
            </a:pPr>
            <a:r>
              <a:t/>
            </a:r>
            <a:endParaRPr/>
          </a:p>
        </p:txBody>
      </p:sp>
      <p:sp>
        <p:nvSpPr>
          <p:cNvPr id="328" name="Google Shape;328;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8" name="Google Shape;338;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cap="none" strike="noStrike">
                <a:solidFill>
                  <a:srgbClr val="000000"/>
                </a:solidFill>
                <a:latin typeface="Arial"/>
                <a:ea typeface="Arial"/>
                <a:cs typeface="Arial"/>
                <a:sym typeface="Arial"/>
              </a:rPr>
              <a:t>Because cell size is so important</a:t>
            </a:r>
            <a:r>
              <a:rPr lang="en-US">
                <a:solidFill>
                  <a:srgbClr val="000000"/>
                </a:solidFill>
                <a:latin typeface="Arial"/>
                <a:ea typeface="Arial"/>
                <a:cs typeface="Arial"/>
                <a:sym typeface="Arial"/>
              </a:rPr>
              <a:t>,</a:t>
            </a:r>
            <a:r>
              <a:rPr b="0" i="0" lang="en-US" sz="1200" u="none" cap="none" strike="noStrike">
                <a:solidFill>
                  <a:srgbClr val="000000"/>
                </a:solidFill>
                <a:latin typeface="Arial"/>
                <a:ea typeface="Arial"/>
                <a:cs typeface="Arial"/>
                <a:sym typeface="Arial"/>
              </a:rPr>
              <a:t> we will also take a look at how they can be altered when conducting an analysis. It is useful to have </a:t>
            </a:r>
            <a:r>
              <a:rPr lang="en-US">
                <a:solidFill>
                  <a:srgbClr val="000000"/>
                </a:solidFill>
                <a:latin typeface="Arial"/>
                <a:ea typeface="Arial"/>
                <a:cs typeface="Arial"/>
                <a:sym typeface="Arial"/>
              </a:rPr>
              <a:t>datasets</a:t>
            </a:r>
            <a:r>
              <a:rPr b="0" i="0" lang="en-US" sz="1200" u="none" cap="none" strike="noStrike">
                <a:solidFill>
                  <a:srgbClr val="000000"/>
                </a:solidFill>
                <a:latin typeface="Arial"/>
                <a:ea typeface="Arial"/>
                <a:cs typeface="Arial"/>
                <a:sym typeface="Arial"/>
              </a:rPr>
              <a:t> that all have the same cell size. However, in many cases you will not be able to find all of your datasets with the same resolution. And in these cases, it is necessary to change the cell size. In QGIS this can be done with a tool called Translate. We will be looking at how this tool can be used to practice a little bit later during the exercise. We have previously mentioned that there are different types of raster </a:t>
            </a:r>
            <a:r>
              <a:rPr lang="en-US">
                <a:solidFill>
                  <a:srgbClr val="000000"/>
                </a:solidFill>
                <a:latin typeface="Arial"/>
                <a:ea typeface="Arial"/>
                <a:cs typeface="Arial"/>
                <a:sym typeface="Arial"/>
              </a:rPr>
              <a:t>datasets</a:t>
            </a:r>
            <a:r>
              <a:rPr b="0" i="0" lang="en-US" sz="1200" u="none" cap="none" strike="noStrike">
                <a:solidFill>
                  <a:srgbClr val="000000"/>
                </a:solidFill>
                <a:latin typeface="Arial"/>
                <a:ea typeface="Arial"/>
                <a:cs typeface="Arial"/>
                <a:sym typeface="Arial"/>
              </a:rPr>
              <a:t>: thematic, </a:t>
            </a:r>
            <a:r>
              <a:rPr lang="en-US">
                <a:solidFill>
                  <a:srgbClr val="000000"/>
                </a:solidFill>
                <a:latin typeface="Arial"/>
                <a:ea typeface="Arial"/>
                <a:cs typeface="Arial"/>
                <a:sym typeface="Arial"/>
              </a:rPr>
              <a:t>continuous,</a:t>
            </a:r>
            <a:r>
              <a:rPr b="0" i="0" lang="en-US" sz="1200" u="none" cap="none" strike="noStrike">
                <a:solidFill>
                  <a:srgbClr val="000000"/>
                </a:solidFill>
                <a:latin typeface="Arial"/>
                <a:ea typeface="Arial"/>
                <a:cs typeface="Arial"/>
                <a:sym typeface="Arial"/>
              </a:rPr>
              <a:t> and imagery. And we also talked about </a:t>
            </a:r>
            <a:r>
              <a:rPr lang="en-US">
                <a:solidFill>
                  <a:srgbClr val="000000"/>
                </a:solidFill>
                <a:latin typeface="Arial"/>
                <a:ea typeface="Arial"/>
                <a:cs typeface="Arial"/>
                <a:sym typeface="Arial"/>
              </a:rPr>
              <a:t>the fact </a:t>
            </a:r>
            <a:r>
              <a:rPr b="0" i="0" lang="en-US" sz="1200" u="none" cap="none" strike="noStrike">
                <a:solidFill>
                  <a:srgbClr val="000000"/>
                </a:solidFill>
                <a:latin typeface="Arial"/>
                <a:ea typeface="Arial"/>
                <a:cs typeface="Arial"/>
                <a:sym typeface="Arial"/>
              </a:rPr>
              <a:t>that, depending on which type of raster you have</a:t>
            </a:r>
            <a:r>
              <a:rPr lang="en-US">
                <a:solidFill>
                  <a:srgbClr val="000000"/>
                </a:solidFill>
                <a:latin typeface="Arial"/>
                <a:ea typeface="Arial"/>
                <a:cs typeface="Arial"/>
                <a:sym typeface="Arial"/>
              </a:rPr>
              <a:t>,</a:t>
            </a:r>
            <a:r>
              <a:rPr b="0" i="0" lang="en-US" sz="1200" u="none" cap="none" strike="noStrike">
                <a:solidFill>
                  <a:srgbClr val="000000"/>
                </a:solidFill>
                <a:latin typeface="Arial"/>
                <a:ea typeface="Arial"/>
                <a:cs typeface="Arial"/>
                <a:sym typeface="Arial"/>
              </a:rPr>
              <a:t> </a:t>
            </a:r>
            <a:r>
              <a:rPr lang="en-US">
                <a:solidFill>
                  <a:srgbClr val="000000"/>
                </a:solidFill>
                <a:latin typeface="Arial"/>
                <a:ea typeface="Arial"/>
                <a:cs typeface="Arial"/>
                <a:sym typeface="Arial"/>
              </a:rPr>
              <a:t>there are</a:t>
            </a:r>
            <a:r>
              <a:rPr b="0" i="0" lang="en-US" sz="1200" u="none" cap="none" strike="noStrike">
                <a:solidFill>
                  <a:srgbClr val="000000"/>
                </a:solidFill>
                <a:latin typeface="Arial"/>
                <a:ea typeface="Arial"/>
                <a:cs typeface="Arial"/>
                <a:sym typeface="Arial"/>
              </a:rPr>
              <a:t> different implications </a:t>
            </a:r>
            <a:r>
              <a:rPr lang="en-US">
                <a:solidFill>
                  <a:srgbClr val="000000"/>
                </a:solidFill>
                <a:latin typeface="Arial"/>
                <a:ea typeface="Arial"/>
                <a:cs typeface="Arial"/>
                <a:sym typeface="Arial"/>
              </a:rPr>
              <a:t>regarding how</a:t>
            </a:r>
            <a:r>
              <a:rPr b="0" i="0" lang="en-US" sz="1200" u="none" cap="none" strike="noStrike">
                <a:solidFill>
                  <a:srgbClr val="000000"/>
                </a:solidFill>
                <a:latin typeface="Arial"/>
                <a:ea typeface="Arial"/>
                <a:cs typeface="Arial"/>
                <a:sym typeface="Arial"/>
              </a:rPr>
              <a:t> </a:t>
            </a:r>
            <a:r>
              <a:rPr lang="en-US">
                <a:solidFill>
                  <a:srgbClr val="000000"/>
                </a:solidFill>
                <a:latin typeface="Arial"/>
                <a:ea typeface="Arial"/>
                <a:cs typeface="Arial"/>
                <a:sym typeface="Arial"/>
              </a:rPr>
              <a:t>datasets</a:t>
            </a:r>
            <a:r>
              <a:rPr b="0" i="0" lang="en-US" sz="1200" u="none" cap="none" strike="noStrike">
                <a:solidFill>
                  <a:srgbClr val="000000"/>
                </a:solidFill>
                <a:latin typeface="Arial"/>
                <a:ea typeface="Arial"/>
                <a:cs typeface="Arial"/>
                <a:sym typeface="Arial"/>
              </a:rPr>
              <a:t> can be altered. Changing the cell size is one of these implications. If we have a continuous </a:t>
            </a:r>
            <a:r>
              <a:rPr lang="en-US">
                <a:solidFill>
                  <a:srgbClr val="000000"/>
                </a:solidFill>
                <a:latin typeface="Arial"/>
                <a:ea typeface="Arial"/>
                <a:cs typeface="Arial"/>
                <a:sym typeface="Arial"/>
              </a:rPr>
              <a:t>dataset</a:t>
            </a:r>
            <a:r>
              <a:rPr b="0" i="0" lang="en-US" sz="1200" u="none" cap="none" strike="noStrike">
                <a:solidFill>
                  <a:srgbClr val="000000"/>
                </a:solidFill>
                <a:latin typeface="Arial"/>
                <a:ea typeface="Arial"/>
                <a:cs typeface="Arial"/>
                <a:sym typeface="Arial"/>
              </a:rPr>
              <a:t>, they can take any value within that range, no matter </a:t>
            </a:r>
            <a:r>
              <a:rPr lang="en-US">
                <a:solidFill>
                  <a:srgbClr val="000000"/>
                </a:solidFill>
                <a:latin typeface="Arial"/>
                <a:ea typeface="Arial"/>
                <a:cs typeface="Arial"/>
                <a:sym typeface="Arial"/>
              </a:rPr>
              <a:t>whether</a:t>
            </a:r>
            <a:r>
              <a:rPr b="0" i="0" lang="en-US" sz="1200" u="none" cap="none" strike="noStrike">
                <a:solidFill>
                  <a:srgbClr val="000000"/>
                </a:solidFill>
                <a:latin typeface="Arial"/>
                <a:ea typeface="Arial"/>
                <a:cs typeface="Arial"/>
                <a:sym typeface="Arial"/>
              </a:rPr>
              <a:t> </a:t>
            </a:r>
            <a:r>
              <a:rPr lang="en-US">
                <a:solidFill>
                  <a:srgbClr val="000000"/>
                </a:solidFill>
                <a:latin typeface="Arial"/>
                <a:ea typeface="Arial"/>
                <a:cs typeface="Arial"/>
                <a:sym typeface="Arial"/>
              </a:rPr>
              <a:t>it is</a:t>
            </a:r>
            <a:r>
              <a:rPr b="0" i="0" lang="en-US" sz="1200" u="none" cap="none" strike="noStrike">
                <a:solidFill>
                  <a:srgbClr val="000000"/>
                </a:solidFill>
                <a:latin typeface="Arial"/>
                <a:ea typeface="Arial"/>
                <a:cs typeface="Arial"/>
                <a:sym typeface="Arial"/>
              </a:rPr>
              <a:t> an integer or not. It could potentially be </a:t>
            </a:r>
            <a:r>
              <a:rPr lang="en-US">
                <a:solidFill>
                  <a:srgbClr val="000000"/>
                </a:solidFill>
                <a:latin typeface="Arial"/>
                <a:ea typeface="Arial"/>
                <a:cs typeface="Arial"/>
                <a:sym typeface="Arial"/>
              </a:rPr>
              <a:t>resampled</a:t>
            </a:r>
            <a:r>
              <a:rPr b="0" i="0" lang="en-US" sz="1200" u="none" cap="none" strike="noStrike">
                <a:solidFill>
                  <a:srgbClr val="000000"/>
                </a:solidFill>
                <a:latin typeface="Arial"/>
                <a:ea typeface="Arial"/>
                <a:cs typeface="Arial"/>
                <a:sym typeface="Arial"/>
              </a:rPr>
              <a:t> using an average method. That's what is illustrated here with two rasters. Every cell has its own value, and then we resample it to a larger cell size. And the process </a:t>
            </a:r>
            <a:r>
              <a:rPr lang="en-US">
                <a:solidFill>
                  <a:srgbClr val="000000"/>
                </a:solidFill>
                <a:latin typeface="Arial"/>
                <a:ea typeface="Arial"/>
                <a:cs typeface="Arial"/>
                <a:sym typeface="Arial"/>
              </a:rPr>
              <a:t>will take</a:t>
            </a:r>
            <a:r>
              <a:rPr b="0" i="0" lang="en-US" sz="1200" u="none" cap="none" strike="noStrike">
                <a:solidFill>
                  <a:srgbClr val="000000"/>
                </a:solidFill>
                <a:latin typeface="Arial"/>
                <a:ea typeface="Arial"/>
                <a:cs typeface="Arial"/>
                <a:sym typeface="Arial"/>
              </a:rPr>
              <a:t> the four cells corresponding to the larger cell, calculate the average of those four and return a larger </a:t>
            </a:r>
            <a:r>
              <a:rPr lang="en-US">
                <a:solidFill>
                  <a:srgbClr val="000000"/>
                </a:solidFill>
                <a:latin typeface="Arial"/>
                <a:ea typeface="Arial"/>
                <a:cs typeface="Arial"/>
                <a:sym typeface="Arial"/>
              </a:rPr>
              <a:t>cell</a:t>
            </a:r>
            <a:r>
              <a:rPr b="0" i="0" lang="en-US" sz="1200" u="none" cap="none" strike="noStrike">
                <a:solidFill>
                  <a:srgbClr val="000000"/>
                </a:solidFill>
                <a:latin typeface="Arial"/>
                <a:ea typeface="Arial"/>
                <a:cs typeface="Arial"/>
                <a:sym typeface="Arial"/>
              </a:rPr>
              <a:t> size layer. This can be done because we are converting to a continuous raster. </a:t>
            </a:r>
            <a:endParaRPr/>
          </a:p>
          <a:p>
            <a:pPr indent="0" lvl="0" marL="0" marR="0" rtl="0" algn="l">
              <a:lnSpc>
                <a:spcPct val="100000"/>
              </a:lnSpc>
              <a:spcBef>
                <a:spcPts val="0"/>
              </a:spcBef>
              <a:spcAft>
                <a:spcPts val="0"/>
              </a:spcAft>
              <a:buClr>
                <a:schemeClr val="dk1"/>
              </a:buClr>
              <a:buSzPts val="1100"/>
              <a:buFont typeface="Arial"/>
              <a:buNone/>
            </a:pPr>
            <a:r>
              <a:t/>
            </a:r>
            <a:endParaRPr b="0" i="0" sz="1200" u="none" cap="none" strike="noStrike">
              <a:solidFill>
                <a:srgbClr val="000000"/>
              </a:solidFill>
              <a:latin typeface="Arial"/>
              <a:ea typeface="Arial"/>
              <a:cs typeface="Arial"/>
              <a:sym typeface="Arial"/>
            </a:endParaRPr>
          </a:p>
        </p:txBody>
      </p:sp>
      <p:sp>
        <p:nvSpPr>
          <p:cNvPr id="339" name="Google Shape;339;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9" name="Google Shape;349;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cap="none" strike="noStrike">
                <a:solidFill>
                  <a:srgbClr val="000000"/>
                </a:solidFill>
                <a:latin typeface="Arial"/>
                <a:ea typeface="Arial"/>
                <a:cs typeface="Arial"/>
                <a:sym typeface="Arial"/>
              </a:rPr>
              <a:t>Assuming that we have a thematic raster</a:t>
            </a:r>
            <a:r>
              <a:rPr lang="en-US">
                <a:solidFill>
                  <a:srgbClr val="000000"/>
                </a:solidFill>
                <a:latin typeface="Arial"/>
                <a:ea typeface="Arial"/>
                <a:cs typeface="Arial"/>
                <a:sym typeface="Arial"/>
              </a:rPr>
              <a:t>, such as a</a:t>
            </a:r>
            <a:r>
              <a:rPr b="0" i="0" lang="en-US" sz="1200" u="none" cap="none" strike="noStrike">
                <a:solidFill>
                  <a:srgbClr val="000000"/>
                </a:solidFill>
                <a:latin typeface="Arial"/>
                <a:ea typeface="Arial"/>
                <a:cs typeface="Arial"/>
                <a:sym typeface="Arial"/>
              </a:rPr>
              <a:t> land cover raster</a:t>
            </a:r>
            <a:r>
              <a:rPr lang="en-US">
                <a:solidFill>
                  <a:srgbClr val="000000"/>
                </a:solidFill>
                <a:latin typeface="Arial"/>
                <a:ea typeface="Arial"/>
                <a:cs typeface="Arial"/>
                <a:sym typeface="Arial"/>
              </a:rPr>
              <a:t>,</a:t>
            </a:r>
            <a:r>
              <a:rPr b="0" i="0" lang="en-US" sz="1200" u="none" cap="none" strike="noStrike">
                <a:solidFill>
                  <a:srgbClr val="000000"/>
                </a:solidFill>
                <a:latin typeface="Arial"/>
                <a:ea typeface="Arial"/>
                <a:cs typeface="Arial"/>
                <a:sym typeface="Arial"/>
              </a:rPr>
              <a:t> then every single area in your land will be coupled and classified into different groups. Each group will have its own number and characteristics. Let’s say zero is water, one is forest, two is grass, three is urban areas etc</a:t>
            </a:r>
            <a:r>
              <a:rPr lang="en-US">
                <a:solidFill>
                  <a:srgbClr val="000000"/>
                </a:solidFill>
                <a:latin typeface="Arial"/>
                <a:ea typeface="Arial"/>
                <a:cs typeface="Arial"/>
                <a:sym typeface="Arial"/>
              </a:rPr>
              <a:t>.</a:t>
            </a:r>
            <a:r>
              <a:rPr b="0" i="0" lang="en-US" sz="1200" u="none" cap="none" strike="noStrike">
                <a:solidFill>
                  <a:srgbClr val="000000"/>
                </a:solidFill>
                <a:latin typeface="Arial"/>
                <a:ea typeface="Arial"/>
                <a:cs typeface="Arial"/>
                <a:sym typeface="Arial"/>
              </a:rPr>
              <a:t> These values are discrete</a:t>
            </a:r>
            <a:r>
              <a:rPr lang="en-US">
                <a:solidFill>
                  <a:srgbClr val="000000"/>
                </a:solidFill>
                <a:latin typeface="Arial"/>
                <a:ea typeface="Arial"/>
                <a:cs typeface="Arial"/>
                <a:sym typeface="Arial"/>
              </a:rPr>
              <a:t>.</a:t>
            </a:r>
            <a:r>
              <a:rPr b="0" i="0" lang="en-US" sz="1200" u="none" cap="none" strike="noStrike">
                <a:solidFill>
                  <a:srgbClr val="000000"/>
                </a:solidFill>
                <a:latin typeface="Arial"/>
                <a:ea typeface="Arial"/>
                <a:cs typeface="Arial"/>
                <a:sym typeface="Arial"/>
              </a:rPr>
              <a:t> </a:t>
            </a:r>
            <a:r>
              <a:rPr lang="en-US">
                <a:solidFill>
                  <a:srgbClr val="000000"/>
                </a:solidFill>
                <a:latin typeface="Arial"/>
                <a:ea typeface="Arial"/>
                <a:cs typeface="Arial"/>
                <a:sym typeface="Arial"/>
              </a:rPr>
              <a:t>In</a:t>
            </a:r>
            <a:r>
              <a:rPr b="0" i="0" lang="en-US" sz="1200" u="none" cap="none" strike="noStrike">
                <a:solidFill>
                  <a:srgbClr val="000000"/>
                </a:solidFill>
                <a:latin typeface="Arial"/>
                <a:ea typeface="Arial"/>
                <a:cs typeface="Arial"/>
                <a:sym typeface="Arial"/>
              </a:rPr>
              <a:t> other words, you can't have whatever value you like. In this case, zero is water and one is forest</a:t>
            </a:r>
            <a:r>
              <a:rPr lang="en-US">
                <a:solidFill>
                  <a:srgbClr val="000000"/>
                </a:solidFill>
                <a:latin typeface="Arial"/>
                <a:ea typeface="Arial"/>
                <a:cs typeface="Arial"/>
                <a:sym typeface="Arial"/>
              </a:rPr>
              <a:t>.</a:t>
            </a:r>
            <a:r>
              <a:rPr b="0" i="0" lang="en-US" sz="1200" u="none" cap="none" strike="noStrike">
                <a:solidFill>
                  <a:srgbClr val="000000"/>
                </a:solidFill>
                <a:latin typeface="Arial"/>
                <a:ea typeface="Arial"/>
                <a:cs typeface="Arial"/>
                <a:sym typeface="Arial"/>
              </a:rPr>
              <a:t> </a:t>
            </a:r>
            <a:r>
              <a:rPr lang="en-US">
                <a:solidFill>
                  <a:srgbClr val="000000"/>
                </a:solidFill>
                <a:latin typeface="Arial"/>
                <a:ea typeface="Arial"/>
                <a:cs typeface="Arial"/>
                <a:sym typeface="Arial"/>
              </a:rPr>
              <a:t>However</a:t>
            </a:r>
            <a:r>
              <a:rPr b="0" i="0" lang="en-US" sz="1200" u="none" cap="none" strike="noStrike">
                <a:solidFill>
                  <a:srgbClr val="000000"/>
                </a:solidFill>
                <a:latin typeface="Arial"/>
                <a:ea typeface="Arial"/>
                <a:cs typeface="Arial"/>
                <a:sym typeface="Arial"/>
              </a:rPr>
              <a:t>, values between zero and one don't mean anything. Therefore we need to resample in a different way as we can't use averages anymore. In this case, we have used Mode or Majority in </a:t>
            </a:r>
            <a:r>
              <a:rPr lang="en-US">
                <a:solidFill>
                  <a:srgbClr val="000000"/>
                </a:solidFill>
                <a:latin typeface="Arial"/>
                <a:ea typeface="Arial"/>
                <a:cs typeface="Arial"/>
                <a:sym typeface="Arial"/>
              </a:rPr>
              <a:t>Q.G.I.S</a:t>
            </a:r>
            <a:r>
              <a:rPr b="0" i="0" lang="en-US" sz="1200" u="none" cap="none" strike="noStrike">
                <a:solidFill>
                  <a:srgbClr val="000000"/>
                </a:solidFill>
                <a:latin typeface="Arial"/>
                <a:ea typeface="Arial"/>
                <a:cs typeface="Arial"/>
                <a:sym typeface="Arial"/>
              </a:rPr>
              <a:t>. Here the four cells again become a larger cell. The operator looks at the four cells and it takes the value that is in majority. This is a good way of actually staying within the values that you have your classifications. We will be looking into how to do this more in depth during the exercises.</a:t>
            </a:r>
            <a:endParaRPr b="0" i="0" sz="1200" u="none" cap="none" strike="noStrike">
              <a:solidFill>
                <a:srgbClr val="000000"/>
              </a:solidFill>
              <a:latin typeface="Arial"/>
              <a:ea typeface="Arial"/>
              <a:cs typeface="Arial"/>
              <a:sym typeface="Arial"/>
            </a:endParaRPr>
          </a:p>
        </p:txBody>
      </p:sp>
      <p:sp>
        <p:nvSpPr>
          <p:cNvPr id="350" name="Google Shape;350;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0" name="Google Shape;360;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cap="none" strike="noStrike">
                <a:solidFill>
                  <a:srgbClr val="000000"/>
                </a:solidFill>
                <a:latin typeface="Arial"/>
                <a:ea typeface="Arial"/>
                <a:cs typeface="Arial"/>
                <a:sym typeface="Arial"/>
              </a:rPr>
              <a:t>What are the differences between </a:t>
            </a:r>
            <a:r>
              <a:rPr lang="en-US">
                <a:solidFill>
                  <a:srgbClr val="000000"/>
                </a:solidFill>
                <a:latin typeface="Arial"/>
                <a:ea typeface="Arial"/>
                <a:cs typeface="Arial"/>
                <a:sym typeface="Arial"/>
              </a:rPr>
              <a:t>rasters</a:t>
            </a:r>
            <a:r>
              <a:rPr b="0" i="0" lang="en-US" sz="1200" u="none" cap="none" strike="noStrike">
                <a:solidFill>
                  <a:srgbClr val="000000"/>
                </a:solidFill>
                <a:latin typeface="Arial"/>
                <a:ea typeface="Arial"/>
                <a:cs typeface="Arial"/>
                <a:sym typeface="Arial"/>
              </a:rPr>
              <a:t> and vectors? We've looked at a little bit what type of data they represent, but how do they compare to one another? Rasters are faster to generate. This is because the points, lines</a:t>
            </a:r>
            <a:r>
              <a:rPr lang="en-US">
                <a:solidFill>
                  <a:srgbClr val="000000"/>
                </a:solidFill>
                <a:latin typeface="Arial"/>
                <a:ea typeface="Arial"/>
                <a:cs typeface="Arial"/>
                <a:sym typeface="Arial"/>
              </a:rPr>
              <a:t>,</a:t>
            </a:r>
            <a:r>
              <a:rPr b="0" i="0" lang="en-US" sz="1200" u="none" cap="none" strike="noStrike">
                <a:solidFill>
                  <a:srgbClr val="000000"/>
                </a:solidFill>
                <a:latin typeface="Arial"/>
                <a:ea typeface="Arial"/>
                <a:cs typeface="Arial"/>
                <a:sym typeface="Arial"/>
              </a:rPr>
              <a:t> and polygons need to be constructed from the geometry and topology, which takes longer than just generating a matrix with different </a:t>
            </a:r>
            <a:r>
              <a:rPr lang="en-US">
                <a:solidFill>
                  <a:srgbClr val="000000"/>
                </a:solidFill>
                <a:latin typeface="Arial"/>
                <a:ea typeface="Arial"/>
                <a:cs typeface="Arial"/>
                <a:sym typeface="Arial"/>
              </a:rPr>
              <a:t>colours</a:t>
            </a:r>
            <a:r>
              <a:rPr b="0" i="0" lang="en-US" sz="1200" u="none" cap="none" strike="noStrike">
                <a:solidFill>
                  <a:srgbClr val="000000"/>
                </a:solidFill>
                <a:latin typeface="Arial"/>
                <a:ea typeface="Arial"/>
                <a:cs typeface="Arial"/>
                <a:sym typeface="Arial"/>
              </a:rPr>
              <a:t>. It is easier to overlap vectors since raster cover large areas. If you would like to overlay</a:t>
            </a:r>
            <a:r>
              <a:rPr lang="en-US">
                <a:solidFill>
                  <a:srgbClr val="000000"/>
                </a:solidFill>
                <a:latin typeface="Arial"/>
                <a:ea typeface="Arial"/>
                <a:cs typeface="Arial"/>
                <a:sym typeface="Arial"/>
              </a:rPr>
              <a:t> one raster</a:t>
            </a:r>
            <a:r>
              <a:rPr b="0" i="0" lang="en-US" sz="1200" u="none" cap="none" strike="noStrike">
                <a:solidFill>
                  <a:srgbClr val="000000"/>
                </a:solidFill>
                <a:latin typeface="Arial"/>
                <a:ea typeface="Arial"/>
                <a:cs typeface="Arial"/>
                <a:sym typeface="Arial"/>
              </a:rPr>
              <a:t> with </a:t>
            </a:r>
            <a:r>
              <a:rPr lang="en-US">
                <a:solidFill>
                  <a:srgbClr val="000000"/>
                </a:solidFill>
                <a:latin typeface="Arial"/>
                <a:ea typeface="Arial"/>
                <a:cs typeface="Arial"/>
                <a:sym typeface="Arial"/>
              </a:rPr>
              <a:t>another</a:t>
            </a:r>
            <a:r>
              <a:rPr b="0" i="0" lang="en-US" sz="1200" u="none" cap="none" strike="noStrike">
                <a:solidFill>
                  <a:srgbClr val="000000"/>
                </a:solidFill>
                <a:latin typeface="Arial"/>
                <a:ea typeface="Arial"/>
                <a:cs typeface="Arial"/>
                <a:sym typeface="Arial"/>
              </a:rPr>
              <a:t>, we would need to manipulate the transparency and there might be difficulty </a:t>
            </a:r>
            <a:r>
              <a:rPr lang="en-US">
                <a:solidFill>
                  <a:srgbClr val="000000"/>
                </a:solidFill>
                <a:latin typeface="Arial"/>
                <a:ea typeface="Arial"/>
                <a:cs typeface="Arial"/>
                <a:sym typeface="Arial"/>
              </a:rPr>
              <a:t>in combining </a:t>
            </a:r>
            <a:r>
              <a:rPr b="0" i="0" lang="en-US" sz="1200" u="none" cap="none" strike="noStrike">
                <a:solidFill>
                  <a:srgbClr val="000000"/>
                </a:solidFill>
                <a:latin typeface="Arial"/>
                <a:ea typeface="Arial"/>
                <a:cs typeface="Arial"/>
                <a:sym typeface="Arial"/>
              </a:rPr>
              <a:t>rasters with different cell </a:t>
            </a:r>
            <a:r>
              <a:rPr lang="en-US">
                <a:solidFill>
                  <a:srgbClr val="000000"/>
                </a:solidFill>
                <a:latin typeface="Arial"/>
                <a:ea typeface="Arial"/>
                <a:cs typeface="Arial"/>
                <a:sym typeface="Arial"/>
              </a:rPr>
              <a:t>sizes</a:t>
            </a:r>
            <a:r>
              <a:rPr b="0" i="0" lang="en-US" sz="1200" u="none" cap="none" strike="noStrike">
                <a:solidFill>
                  <a:srgbClr val="000000"/>
                </a:solidFill>
                <a:latin typeface="Arial"/>
                <a:ea typeface="Arial"/>
                <a:cs typeface="Arial"/>
                <a:sym typeface="Arial"/>
              </a:rPr>
              <a:t>. Vector data is easy to update whenever you need to update it. You just update the vertices that are connected to the part of the vector data you want to update (normally though</a:t>
            </a:r>
            <a:r>
              <a:rPr lang="en-US">
                <a:solidFill>
                  <a:srgbClr val="000000"/>
                </a:solidFill>
                <a:latin typeface="Arial"/>
                <a:ea typeface="Arial"/>
                <a:cs typeface="Arial"/>
                <a:sym typeface="Arial"/>
              </a:rPr>
              <a:t>,</a:t>
            </a:r>
            <a:r>
              <a:rPr b="0" i="0" lang="en-US" sz="1200" u="none" cap="none" strike="noStrike">
                <a:solidFill>
                  <a:srgbClr val="000000"/>
                </a:solidFill>
                <a:latin typeface="Arial"/>
                <a:ea typeface="Arial"/>
                <a:cs typeface="Arial"/>
                <a:sym typeface="Arial"/>
              </a:rPr>
              <a:t> </a:t>
            </a:r>
            <a:r>
              <a:rPr lang="en-US">
                <a:solidFill>
                  <a:srgbClr val="000000"/>
                </a:solidFill>
                <a:latin typeface="Arial"/>
                <a:ea typeface="Arial"/>
                <a:cs typeface="Arial"/>
                <a:sym typeface="Arial"/>
              </a:rPr>
              <a:t>it is</a:t>
            </a:r>
            <a:r>
              <a:rPr b="0" i="0" lang="en-US" sz="1200" u="none" cap="none" strike="noStrike">
                <a:solidFill>
                  <a:srgbClr val="000000"/>
                </a:solidFill>
                <a:latin typeface="Arial"/>
                <a:ea typeface="Arial"/>
                <a:cs typeface="Arial"/>
                <a:sym typeface="Arial"/>
              </a:rPr>
              <a:t> attributes). But if you would like to update a raster, you will have to update all of its cells. This takes longer time and might be more difficult. In vectors, we only store the vertices</a:t>
            </a:r>
            <a:r>
              <a:rPr lang="en-US">
                <a:solidFill>
                  <a:srgbClr val="000000"/>
                </a:solidFill>
                <a:latin typeface="Arial"/>
                <a:ea typeface="Arial"/>
                <a:cs typeface="Arial"/>
                <a:sym typeface="Arial"/>
              </a:rPr>
              <a:t>.</a:t>
            </a:r>
            <a:r>
              <a:rPr b="0" i="0" lang="en-US" sz="1200" u="none" cap="none" strike="noStrike">
                <a:solidFill>
                  <a:srgbClr val="000000"/>
                </a:solidFill>
                <a:latin typeface="Arial"/>
                <a:ea typeface="Arial"/>
                <a:cs typeface="Arial"/>
                <a:sym typeface="Arial"/>
              </a:rPr>
              <a:t> </a:t>
            </a:r>
            <a:r>
              <a:rPr lang="en-US">
                <a:solidFill>
                  <a:srgbClr val="000000"/>
                </a:solidFill>
                <a:latin typeface="Arial"/>
                <a:ea typeface="Arial"/>
                <a:cs typeface="Arial"/>
                <a:sym typeface="Arial"/>
              </a:rPr>
              <a:t>For</a:t>
            </a:r>
            <a:r>
              <a:rPr b="0" i="0" lang="en-US" sz="1200" u="none" cap="none" strike="noStrike">
                <a:solidFill>
                  <a:srgbClr val="000000"/>
                </a:solidFill>
                <a:latin typeface="Arial"/>
                <a:ea typeface="Arial"/>
                <a:cs typeface="Arial"/>
                <a:sym typeface="Arial"/>
              </a:rPr>
              <a:t> rasters, we have to store all of the pixels. Therefore, vectors don't take as much space on your computer as </a:t>
            </a:r>
            <a:r>
              <a:rPr lang="en-US">
                <a:solidFill>
                  <a:srgbClr val="000000"/>
                </a:solidFill>
                <a:latin typeface="Arial"/>
                <a:ea typeface="Arial"/>
                <a:cs typeface="Arial"/>
                <a:sym typeface="Arial"/>
              </a:rPr>
              <a:t>rasters</a:t>
            </a:r>
            <a:r>
              <a:rPr b="0" i="0" lang="en-US" sz="1200" u="none" cap="none" strike="noStrike">
                <a:solidFill>
                  <a:srgbClr val="000000"/>
                </a:solidFill>
                <a:latin typeface="Arial"/>
                <a:ea typeface="Arial"/>
                <a:cs typeface="Arial"/>
                <a:sym typeface="Arial"/>
              </a:rPr>
              <a:t> </a:t>
            </a:r>
            <a:r>
              <a:rPr lang="en-US">
                <a:solidFill>
                  <a:srgbClr val="000000"/>
                </a:solidFill>
                <a:latin typeface="Arial"/>
                <a:ea typeface="Arial"/>
                <a:cs typeface="Arial"/>
                <a:sym typeface="Arial"/>
              </a:rPr>
              <a:t>do</a:t>
            </a:r>
            <a:r>
              <a:rPr b="0" i="0" lang="en-US" sz="1200" u="none" cap="none" strike="noStrike">
                <a:solidFill>
                  <a:srgbClr val="000000"/>
                </a:solidFill>
                <a:latin typeface="Arial"/>
                <a:ea typeface="Arial"/>
                <a:cs typeface="Arial"/>
                <a:sym typeface="Arial"/>
              </a:rPr>
              <a:t>.</a:t>
            </a:r>
            <a:endParaRPr/>
          </a:p>
          <a:p>
            <a:pPr indent="0" lvl="0" marL="0" marR="0" rtl="0" algn="l">
              <a:lnSpc>
                <a:spcPct val="100000"/>
              </a:lnSpc>
              <a:spcBef>
                <a:spcPts val="0"/>
              </a:spcBef>
              <a:spcAft>
                <a:spcPts val="0"/>
              </a:spcAft>
              <a:buClr>
                <a:srgbClr val="000000"/>
              </a:buClr>
              <a:buSzPts val="1100"/>
              <a:buFont typeface="Arial"/>
              <a:buNone/>
            </a:pPr>
            <a:r>
              <a:t/>
            </a:r>
            <a:endParaRPr b="0" i="0" sz="1200" u="none" cap="none" strike="noStrike">
              <a:solidFill>
                <a:srgbClr val="000000"/>
              </a:solidFill>
              <a:latin typeface="Arial"/>
              <a:ea typeface="Arial"/>
              <a:cs typeface="Arial"/>
              <a:sym typeface="Arial"/>
            </a:endParaRPr>
          </a:p>
          <a:p>
            <a:pPr indent="0" lvl="0" marL="0" rtl="0" algn="l">
              <a:spcBef>
                <a:spcPts val="0"/>
              </a:spcBef>
              <a:spcAft>
                <a:spcPts val="0"/>
              </a:spcAft>
              <a:buNone/>
            </a:pPr>
            <a:r>
              <a:rPr b="0" i="0" lang="en-US" sz="1200" u="none" cap="none" strike="noStrike">
                <a:solidFill>
                  <a:srgbClr val="000000"/>
                </a:solidFill>
                <a:latin typeface="Arial"/>
                <a:ea typeface="Arial"/>
                <a:cs typeface="Arial"/>
                <a:sym typeface="Arial"/>
              </a:rPr>
              <a:t>Some key takeaway messages: Vectors represent objects with discrete boundaries, meaning you can easily tell the feature apart from </a:t>
            </a:r>
            <a:r>
              <a:rPr lang="en-US">
                <a:solidFill>
                  <a:srgbClr val="000000"/>
                </a:solidFill>
                <a:latin typeface="Arial"/>
                <a:ea typeface="Arial"/>
                <a:cs typeface="Arial"/>
                <a:sym typeface="Arial"/>
              </a:rPr>
              <a:t>its surroundings</a:t>
            </a:r>
            <a:r>
              <a:rPr b="0" i="0" lang="en-US" sz="1200" u="none" cap="none" strike="noStrike">
                <a:solidFill>
                  <a:srgbClr val="000000"/>
                </a:solidFill>
                <a:latin typeface="Arial"/>
                <a:ea typeface="Arial"/>
                <a:cs typeface="Arial"/>
                <a:sym typeface="Arial"/>
              </a:rPr>
              <a:t>. Rasters usually represent </a:t>
            </a:r>
            <a:r>
              <a:rPr lang="en-US">
                <a:solidFill>
                  <a:srgbClr val="000000"/>
                </a:solidFill>
                <a:latin typeface="Arial"/>
                <a:ea typeface="Arial"/>
                <a:cs typeface="Arial"/>
                <a:sym typeface="Arial"/>
              </a:rPr>
              <a:t>non-homogeneous</a:t>
            </a:r>
            <a:r>
              <a:rPr b="0" i="0" lang="en-US" sz="1200" u="none" cap="none" strike="noStrike">
                <a:solidFill>
                  <a:srgbClr val="000000"/>
                </a:solidFill>
                <a:latin typeface="Arial"/>
                <a:ea typeface="Arial"/>
                <a:cs typeface="Arial"/>
                <a:sym typeface="Arial"/>
              </a:rPr>
              <a:t> data covering large areas. Cell size is very important in your analysis</a:t>
            </a:r>
            <a:r>
              <a:rPr lang="en-US">
                <a:solidFill>
                  <a:srgbClr val="000000"/>
                </a:solidFill>
                <a:latin typeface="Arial"/>
                <a:ea typeface="Arial"/>
                <a:cs typeface="Arial"/>
                <a:sym typeface="Arial"/>
              </a:rPr>
              <a:t>,</a:t>
            </a:r>
            <a:r>
              <a:rPr b="0" i="0" lang="en-US" sz="1200" u="none" cap="none" strike="noStrike">
                <a:solidFill>
                  <a:srgbClr val="000000"/>
                </a:solidFill>
                <a:latin typeface="Arial"/>
                <a:ea typeface="Arial"/>
                <a:cs typeface="Arial"/>
                <a:sym typeface="Arial"/>
              </a:rPr>
              <a:t> and you have to choose it carefully. It has </a:t>
            </a:r>
            <a:r>
              <a:rPr lang="en-US">
                <a:solidFill>
                  <a:srgbClr val="000000"/>
                </a:solidFill>
                <a:latin typeface="Arial"/>
                <a:ea typeface="Arial"/>
                <a:cs typeface="Arial"/>
                <a:sym typeface="Arial"/>
              </a:rPr>
              <a:t>implications</a:t>
            </a:r>
            <a:r>
              <a:rPr b="0" i="0" lang="en-US" sz="1200" u="none" cap="none" strike="noStrike">
                <a:solidFill>
                  <a:srgbClr val="000000"/>
                </a:solidFill>
                <a:latin typeface="Arial"/>
                <a:ea typeface="Arial"/>
                <a:cs typeface="Arial"/>
                <a:sym typeface="Arial"/>
              </a:rPr>
              <a:t> </a:t>
            </a:r>
            <a:r>
              <a:rPr lang="en-US">
                <a:solidFill>
                  <a:srgbClr val="000000"/>
                </a:solidFill>
                <a:latin typeface="Arial"/>
                <a:ea typeface="Arial"/>
                <a:cs typeface="Arial"/>
                <a:sym typeface="Arial"/>
              </a:rPr>
              <a:t>with regards</a:t>
            </a:r>
            <a:r>
              <a:rPr b="0" i="0" lang="en-US" sz="1200" u="none" cap="none" strike="noStrike">
                <a:solidFill>
                  <a:srgbClr val="000000"/>
                </a:solidFill>
                <a:latin typeface="Arial"/>
                <a:ea typeface="Arial"/>
                <a:cs typeface="Arial"/>
                <a:sym typeface="Arial"/>
              </a:rPr>
              <a:t> to accuracy and time of your analysis. And there are three different types of vector data</a:t>
            </a:r>
            <a:r>
              <a:rPr lang="en-US">
                <a:solidFill>
                  <a:srgbClr val="000000"/>
                </a:solidFill>
                <a:latin typeface="Arial"/>
                <a:ea typeface="Arial"/>
                <a:cs typeface="Arial"/>
                <a:sym typeface="Arial"/>
              </a:rPr>
              <a:t>:</a:t>
            </a:r>
            <a:r>
              <a:rPr b="0" i="0" lang="en-US" sz="1200" u="none" cap="none" strike="noStrike">
                <a:solidFill>
                  <a:srgbClr val="000000"/>
                </a:solidFill>
                <a:latin typeface="Arial"/>
                <a:ea typeface="Arial"/>
                <a:cs typeface="Arial"/>
                <a:sym typeface="Arial"/>
              </a:rPr>
              <a:t> points, lines</a:t>
            </a:r>
            <a:r>
              <a:rPr lang="en-US">
                <a:solidFill>
                  <a:srgbClr val="000000"/>
                </a:solidFill>
                <a:latin typeface="Arial"/>
                <a:ea typeface="Arial"/>
                <a:cs typeface="Arial"/>
                <a:sym typeface="Arial"/>
              </a:rPr>
              <a:t>,</a:t>
            </a:r>
            <a:r>
              <a:rPr b="0" i="0" lang="en-US" sz="1200" u="none" cap="none" strike="noStrike">
                <a:solidFill>
                  <a:srgbClr val="000000"/>
                </a:solidFill>
                <a:latin typeface="Arial"/>
                <a:ea typeface="Arial"/>
                <a:cs typeface="Arial"/>
                <a:sym typeface="Arial"/>
              </a:rPr>
              <a:t> and polygons</a:t>
            </a:r>
            <a:r>
              <a:rPr lang="en-US">
                <a:solidFill>
                  <a:srgbClr val="000000"/>
                </a:solidFill>
                <a:latin typeface="Arial"/>
                <a:ea typeface="Arial"/>
                <a:cs typeface="Arial"/>
                <a:sym typeface="Arial"/>
              </a:rPr>
              <a:t>.</a:t>
            </a:r>
            <a:r>
              <a:rPr b="0" i="0" lang="en-US" sz="1200" u="none" cap="none" strike="noStrike">
                <a:solidFill>
                  <a:srgbClr val="000000"/>
                </a:solidFill>
                <a:latin typeface="Arial"/>
                <a:ea typeface="Arial"/>
                <a:cs typeface="Arial"/>
                <a:sym typeface="Arial"/>
              </a:rPr>
              <a:t> </a:t>
            </a:r>
            <a:r>
              <a:rPr lang="en-US">
                <a:solidFill>
                  <a:srgbClr val="000000"/>
                </a:solidFill>
                <a:latin typeface="Arial"/>
                <a:ea typeface="Arial"/>
                <a:cs typeface="Arial"/>
                <a:sym typeface="Arial"/>
              </a:rPr>
              <a:t>You</a:t>
            </a:r>
            <a:r>
              <a:rPr b="0" i="0" lang="en-US" sz="1200" u="none" cap="none" strike="noStrike">
                <a:solidFill>
                  <a:srgbClr val="000000"/>
                </a:solidFill>
                <a:latin typeface="Arial"/>
                <a:ea typeface="Arial"/>
                <a:cs typeface="Arial"/>
                <a:sym typeface="Arial"/>
              </a:rPr>
              <a:t> choose which one you want to use based on what you're trying to visualize.</a:t>
            </a:r>
            <a:endParaRPr b="0" i="0" sz="1200" u="none" cap="none" strike="noStrike">
              <a:solidFill>
                <a:srgbClr val="000000"/>
              </a:solidFill>
              <a:latin typeface="Arial"/>
              <a:ea typeface="Arial"/>
              <a:cs typeface="Arial"/>
              <a:sym typeface="Arial"/>
            </a:endParaRPr>
          </a:p>
        </p:txBody>
      </p:sp>
      <p:sp>
        <p:nvSpPr>
          <p:cNvPr id="361" name="Google Shape;361;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2" name="Google Shape;372;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6" name="Google Shape;186;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This lecture has four Intended Learner Outcomes. After this lecture, you will be able to</a:t>
            </a:r>
            <a:endParaRPr/>
          </a:p>
          <a:p>
            <a:pPr indent="0" lvl="0" marL="0" rtl="0" algn="l">
              <a:lnSpc>
                <a:spcPct val="90000"/>
              </a:lnSpc>
              <a:spcBef>
                <a:spcPts val="1000"/>
              </a:spcBef>
              <a:spcAft>
                <a:spcPts val="0"/>
              </a:spcAft>
              <a:buNone/>
            </a:pPr>
            <a:r>
              <a:rPr lang="en-US"/>
              <a:t>Explain the challenges of projecting data.</a:t>
            </a:r>
            <a:endParaRPr/>
          </a:p>
          <a:p>
            <a:pPr indent="0" lvl="0" marL="0" rtl="0" algn="l">
              <a:lnSpc>
                <a:spcPct val="90000"/>
              </a:lnSpc>
              <a:spcBef>
                <a:spcPts val="1000"/>
              </a:spcBef>
              <a:spcAft>
                <a:spcPts val="0"/>
              </a:spcAft>
              <a:buNone/>
            </a:pPr>
            <a:r>
              <a:rPr lang="en-US"/>
              <a:t>Describe the difference between vector and raster</a:t>
            </a:r>
            <a:endParaRPr/>
          </a:p>
          <a:p>
            <a:pPr indent="0" lvl="0" marL="0" rtl="0" algn="l">
              <a:lnSpc>
                <a:spcPct val="90000"/>
              </a:lnSpc>
              <a:spcBef>
                <a:spcPts val="1000"/>
              </a:spcBef>
              <a:spcAft>
                <a:spcPts val="0"/>
              </a:spcAft>
              <a:buNone/>
            </a:pPr>
            <a:r>
              <a:rPr lang="en-US"/>
              <a:t>List different vector data types</a:t>
            </a:r>
            <a:endParaRPr/>
          </a:p>
          <a:p>
            <a:pPr indent="0" lvl="0" marL="0" rtl="0" algn="l">
              <a:spcBef>
                <a:spcPts val="0"/>
              </a:spcBef>
              <a:spcAft>
                <a:spcPts val="0"/>
              </a:spcAft>
              <a:buNone/>
            </a:pPr>
            <a:r>
              <a:rPr lang="en-US"/>
              <a:t>Describe the trade-offs when defining spatial resolution (grid cell size) and explain the specific benefits of using geospatial energy modelling.</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US"/>
              <a:t>These learning outcomes will be important for the basic understanding of the G.I.S aspects of OnStove modelling.</a:t>
            </a:r>
            <a:endParaRPr/>
          </a:p>
          <a:p>
            <a:pPr indent="0" lvl="0" marL="0" rtl="0" algn="l">
              <a:spcBef>
                <a:spcPts val="0"/>
              </a:spcBef>
              <a:spcAft>
                <a:spcPts val="0"/>
              </a:spcAft>
              <a:buClr>
                <a:schemeClr val="dk1"/>
              </a:buClr>
              <a:buSzPts val="1200"/>
              <a:buFont typeface="Calibri"/>
              <a:buNone/>
            </a:pPr>
            <a:r>
              <a:t/>
            </a:r>
            <a:endParaRPr/>
          </a:p>
        </p:txBody>
      </p:sp>
      <p:sp>
        <p:nvSpPr>
          <p:cNvPr id="187" name="Google Shape;187;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9" name="Google Shape;379;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We are briefly going to introduce another important G.I.S concept: georeferencing. Georeferencing is the process of turning data and imagery without spatial coordinates into G.I.S-data. This data can range from aerial photos to PDF maps from different reports. In simple terms, georeferencing is the process of aligning the data that you are working with to real-life objects. </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rPr lang="en-US"/>
              <a:t>Doing this, you can find out exactly which location on earth that your dataset represents. After georeferencing you have created a new dataset that can be used in any G.I.S software, just like any other geospatial data. The advantages of georeferencing are many. First and foremost, it can be used in order to validate your different datasets, but it can also be used in order to generate vector datasets that you would otherwise not have access to. And this is where we use it the most in energy modelling. In many situations you might be missing a dataset or your dataset might not be completely up to date. If you then can find a printed report with maps visualizing this information, you can georeference the image yourself. Then you can use this image to generate your dataset. Therefore georeferencing is a powerful tool for covering data gaps by taking maps and reports and turning them into G.I.S datasets that we would be missing otherwise. </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t/>
            </a:r>
            <a:endParaRPr/>
          </a:p>
        </p:txBody>
      </p:sp>
      <p:sp>
        <p:nvSpPr>
          <p:cNvPr id="380" name="Google Shape;380;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8" name="Google Shape;388;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cap="none" strike="noStrike">
                <a:solidFill>
                  <a:srgbClr val="000000"/>
                </a:solidFill>
                <a:latin typeface="Arial"/>
                <a:ea typeface="Arial"/>
                <a:cs typeface="Arial"/>
                <a:sym typeface="Arial"/>
              </a:rPr>
              <a:t>In geospatial energy models, we </a:t>
            </a:r>
            <a:r>
              <a:rPr lang="en-US">
                <a:solidFill>
                  <a:srgbClr val="000000"/>
                </a:solidFill>
                <a:latin typeface="Arial"/>
                <a:ea typeface="Arial"/>
                <a:cs typeface="Arial"/>
                <a:sym typeface="Arial"/>
              </a:rPr>
              <a:t>use</a:t>
            </a:r>
            <a:r>
              <a:rPr b="0" i="0" lang="en-US" sz="1200" u="none" cap="none" strike="noStrike">
                <a:solidFill>
                  <a:srgbClr val="000000"/>
                </a:solidFill>
                <a:latin typeface="Arial"/>
                <a:ea typeface="Arial"/>
                <a:cs typeface="Arial"/>
                <a:sym typeface="Arial"/>
              </a:rPr>
              <a:t> </a:t>
            </a:r>
            <a:r>
              <a:rPr lang="en-US">
                <a:solidFill>
                  <a:srgbClr val="000000"/>
                </a:solidFill>
                <a:latin typeface="Arial"/>
                <a:ea typeface="Arial"/>
                <a:cs typeface="Arial"/>
                <a:sym typeface="Arial"/>
              </a:rPr>
              <a:t>G.I.S</a:t>
            </a:r>
            <a:r>
              <a:rPr b="0" i="0" lang="en-US" sz="1200" u="none" cap="none" strike="noStrike">
                <a:solidFill>
                  <a:srgbClr val="000000"/>
                </a:solidFill>
                <a:latin typeface="Arial"/>
                <a:ea typeface="Arial"/>
                <a:cs typeface="Arial"/>
                <a:sym typeface="Arial"/>
              </a:rPr>
              <a:t> or geographic information systems. The </a:t>
            </a:r>
            <a:r>
              <a:rPr lang="en-US">
                <a:solidFill>
                  <a:srgbClr val="000000"/>
                </a:solidFill>
                <a:latin typeface="Arial"/>
                <a:ea typeface="Arial"/>
                <a:cs typeface="Arial"/>
                <a:sym typeface="Arial"/>
              </a:rPr>
              <a:t>reasons</a:t>
            </a:r>
            <a:r>
              <a:rPr b="0" i="0" lang="en-US" sz="1200" u="none" cap="none" strike="noStrike">
                <a:solidFill>
                  <a:srgbClr val="000000"/>
                </a:solidFill>
                <a:latin typeface="Arial"/>
                <a:ea typeface="Arial"/>
                <a:cs typeface="Arial"/>
                <a:sym typeface="Arial"/>
              </a:rPr>
              <a:t> we are using </a:t>
            </a:r>
            <a:r>
              <a:rPr lang="en-US">
                <a:solidFill>
                  <a:srgbClr val="000000"/>
                </a:solidFill>
                <a:latin typeface="Arial"/>
                <a:ea typeface="Arial"/>
                <a:cs typeface="Arial"/>
                <a:sym typeface="Arial"/>
              </a:rPr>
              <a:t>G.I.S</a:t>
            </a:r>
            <a:r>
              <a:rPr b="0" i="0" lang="en-US" sz="1200" u="none" cap="none" strike="noStrike">
                <a:solidFill>
                  <a:srgbClr val="000000"/>
                </a:solidFill>
                <a:latin typeface="Arial"/>
                <a:ea typeface="Arial"/>
                <a:cs typeface="Arial"/>
                <a:sym typeface="Arial"/>
              </a:rPr>
              <a:t> are multiple. The first reason is that with the </a:t>
            </a:r>
            <a:r>
              <a:rPr lang="en-US">
                <a:solidFill>
                  <a:srgbClr val="000000"/>
                </a:solidFill>
                <a:latin typeface="Arial"/>
                <a:ea typeface="Arial"/>
                <a:cs typeface="Arial"/>
                <a:sym typeface="Arial"/>
              </a:rPr>
              <a:t>G.I.S</a:t>
            </a:r>
            <a:r>
              <a:rPr b="0" i="0" lang="en-US" sz="1200" u="none" cap="none" strike="noStrike">
                <a:solidFill>
                  <a:srgbClr val="000000"/>
                </a:solidFill>
                <a:latin typeface="Arial"/>
                <a:ea typeface="Arial"/>
                <a:cs typeface="Arial"/>
                <a:sym typeface="Arial"/>
              </a:rPr>
              <a:t> tools, we can do </a:t>
            </a:r>
            <a:r>
              <a:rPr lang="en-US">
                <a:solidFill>
                  <a:srgbClr val="000000"/>
                </a:solidFill>
                <a:latin typeface="Arial"/>
                <a:ea typeface="Arial"/>
                <a:cs typeface="Arial"/>
                <a:sym typeface="Arial"/>
              </a:rPr>
              <a:t>location based</a:t>
            </a:r>
            <a:r>
              <a:rPr b="0" i="0" lang="en-US" sz="1200" u="none" cap="none" strike="noStrike">
                <a:solidFill>
                  <a:srgbClr val="000000"/>
                </a:solidFill>
                <a:latin typeface="Arial"/>
                <a:ea typeface="Arial"/>
                <a:cs typeface="Arial"/>
                <a:sym typeface="Arial"/>
              </a:rPr>
              <a:t> assessments.  We can </a:t>
            </a:r>
            <a:r>
              <a:rPr lang="en-US">
                <a:solidFill>
                  <a:srgbClr val="000000"/>
                </a:solidFill>
                <a:latin typeface="Arial"/>
                <a:ea typeface="Arial"/>
                <a:cs typeface="Arial"/>
                <a:sym typeface="Arial"/>
              </a:rPr>
              <a:t>analyse</a:t>
            </a:r>
            <a:r>
              <a:rPr b="0" i="0" lang="en-US" sz="1200" u="none" cap="none" strike="noStrike">
                <a:solidFill>
                  <a:srgbClr val="000000"/>
                </a:solidFill>
                <a:latin typeface="Arial"/>
                <a:ea typeface="Arial"/>
                <a:cs typeface="Arial"/>
                <a:sym typeface="Arial"/>
              </a:rPr>
              <a:t> for different locations which is the </a:t>
            </a:r>
            <a:r>
              <a:rPr lang="en-US">
                <a:solidFill>
                  <a:srgbClr val="000000"/>
                </a:solidFill>
                <a:latin typeface="Arial"/>
                <a:ea typeface="Arial"/>
                <a:cs typeface="Arial"/>
                <a:sym typeface="Arial"/>
              </a:rPr>
              <a:t>best energy </a:t>
            </a:r>
            <a:r>
              <a:rPr b="0" i="0" lang="en-US" sz="1200" u="none" cap="none" strike="noStrike">
                <a:solidFill>
                  <a:srgbClr val="000000"/>
                </a:solidFill>
                <a:latin typeface="Arial"/>
                <a:ea typeface="Arial"/>
                <a:cs typeface="Arial"/>
                <a:sym typeface="Arial"/>
              </a:rPr>
              <a:t>option, depending on the local characteristics. We can use some remote sensing techniques like satellite data. From that we can generate information that might not be available without the use of </a:t>
            </a:r>
            <a:r>
              <a:rPr lang="en-US">
                <a:solidFill>
                  <a:srgbClr val="000000"/>
                </a:solidFill>
                <a:latin typeface="Arial"/>
                <a:ea typeface="Arial"/>
                <a:cs typeface="Arial"/>
                <a:sym typeface="Arial"/>
              </a:rPr>
              <a:t>G.I.S</a:t>
            </a:r>
            <a:r>
              <a:rPr b="0" i="0" lang="en-US" sz="1200" u="none" cap="none" strike="noStrike">
                <a:solidFill>
                  <a:srgbClr val="000000"/>
                </a:solidFill>
                <a:latin typeface="Arial"/>
                <a:ea typeface="Arial"/>
                <a:cs typeface="Arial"/>
                <a:sym typeface="Arial"/>
              </a:rPr>
              <a:t>. And we can also use </a:t>
            </a:r>
            <a:r>
              <a:rPr lang="en-US">
                <a:solidFill>
                  <a:srgbClr val="000000"/>
                </a:solidFill>
                <a:latin typeface="Arial"/>
                <a:ea typeface="Arial"/>
                <a:cs typeface="Arial"/>
                <a:sym typeface="Arial"/>
              </a:rPr>
              <a:t>G.I.S</a:t>
            </a:r>
            <a:r>
              <a:rPr b="0" i="0" lang="en-US" sz="1200" u="none" cap="none" strike="noStrike">
                <a:solidFill>
                  <a:srgbClr val="000000"/>
                </a:solidFill>
                <a:latin typeface="Arial"/>
                <a:ea typeface="Arial"/>
                <a:cs typeface="Arial"/>
                <a:sym typeface="Arial"/>
              </a:rPr>
              <a:t> to illustrate the results on a map </a:t>
            </a:r>
            <a:r>
              <a:rPr lang="en-US">
                <a:solidFill>
                  <a:srgbClr val="000000"/>
                </a:solidFill>
                <a:latin typeface="Arial"/>
                <a:ea typeface="Arial"/>
                <a:cs typeface="Arial"/>
                <a:sym typeface="Arial"/>
              </a:rPr>
              <a:t>regarding </a:t>
            </a:r>
            <a:r>
              <a:rPr b="0" i="0" lang="en-US" sz="1200" u="none" cap="none" strike="noStrike">
                <a:solidFill>
                  <a:srgbClr val="000000"/>
                </a:solidFill>
                <a:latin typeface="Arial"/>
                <a:ea typeface="Arial"/>
                <a:cs typeface="Arial"/>
                <a:sym typeface="Arial"/>
              </a:rPr>
              <a:t>which technology to use and where. This is especially useful in a </a:t>
            </a:r>
            <a:r>
              <a:rPr lang="en-US">
                <a:solidFill>
                  <a:srgbClr val="000000"/>
                </a:solidFill>
                <a:latin typeface="Arial"/>
                <a:ea typeface="Arial"/>
                <a:cs typeface="Arial"/>
                <a:sym typeface="Arial"/>
              </a:rPr>
              <a:t>science–policy</a:t>
            </a:r>
            <a:r>
              <a:rPr b="0" i="0" lang="en-US" sz="1200" u="none" cap="none" strike="noStrike">
                <a:solidFill>
                  <a:srgbClr val="000000"/>
                </a:solidFill>
                <a:latin typeface="Arial"/>
                <a:ea typeface="Arial"/>
                <a:cs typeface="Arial"/>
                <a:sym typeface="Arial"/>
              </a:rPr>
              <a:t> interface where we use the models in a scientific way to generate energy transition scenarios. The map can then help us </a:t>
            </a:r>
            <a:r>
              <a:rPr lang="en-US">
                <a:solidFill>
                  <a:srgbClr val="000000"/>
                </a:solidFill>
                <a:latin typeface="Arial"/>
                <a:ea typeface="Arial"/>
                <a:cs typeface="Arial"/>
                <a:sym typeface="Arial"/>
              </a:rPr>
              <a:t>communicate this</a:t>
            </a:r>
            <a:r>
              <a:rPr b="0" i="0" lang="en-US" sz="1200" u="none" cap="none" strike="noStrike">
                <a:solidFill>
                  <a:srgbClr val="000000"/>
                </a:solidFill>
                <a:latin typeface="Arial"/>
                <a:ea typeface="Arial"/>
                <a:cs typeface="Arial"/>
                <a:sym typeface="Arial"/>
              </a:rPr>
              <a:t> message to policy</a:t>
            </a:r>
            <a:r>
              <a:rPr lang="en-US">
                <a:solidFill>
                  <a:srgbClr val="000000"/>
                </a:solidFill>
                <a:latin typeface="Arial"/>
                <a:ea typeface="Arial"/>
                <a:cs typeface="Arial"/>
                <a:sym typeface="Arial"/>
              </a:rPr>
              <a:t> makers</a:t>
            </a:r>
            <a:r>
              <a:rPr b="0" i="0" lang="en-US" sz="1200" u="none" cap="none" strike="noStrike">
                <a:solidFill>
                  <a:srgbClr val="000000"/>
                </a:solidFill>
                <a:latin typeface="Arial"/>
                <a:ea typeface="Arial"/>
                <a:cs typeface="Arial"/>
                <a:sym typeface="Arial"/>
              </a:rPr>
              <a:t>. There's a saying that a picture </a:t>
            </a:r>
            <a:r>
              <a:rPr lang="en-US">
                <a:solidFill>
                  <a:srgbClr val="000000"/>
                </a:solidFill>
                <a:latin typeface="Arial"/>
                <a:ea typeface="Arial"/>
                <a:cs typeface="Arial"/>
                <a:sym typeface="Arial"/>
              </a:rPr>
              <a:t>says</a:t>
            </a:r>
            <a:r>
              <a:rPr b="0" i="0" lang="en-US" sz="1200" u="none" cap="none" strike="noStrike">
                <a:solidFill>
                  <a:srgbClr val="000000"/>
                </a:solidFill>
                <a:latin typeface="Arial"/>
                <a:ea typeface="Arial"/>
                <a:cs typeface="Arial"/>
                <a:sym typeface="Arial"/>
              </a:rPr>
              <a:t> more than a thousand words</a:t>
            </a:r>
            <a:r>
              <a:rPr lang="en-US">
                <a:solidFill>
                  <a:srgbClr val="000000"/>
                </a:solidFill>
                <a:latin typeface="Arial"/>
                <a:ea typeface="Arial"/>
                <a:cs typeface="Arial"/>
                <a:sym typeface="Arial"/>
              </a:rPr>
              <a:t>,</a:t>
            </a:r>
            <a:r>
              <a:rPr b="0" i="0" lang="en-US" sz="1200" u="none" cap="none" strike="noStrike">
                <a:solidFill>
                  <a:srgbClr val="000000"/>
                </a:solidFill>
                <a:latin typeface="Arial"/>
                <a:ea typeface="Arial"/>
                <a:cs typeface="Arial"/>
                <a:sym typeface="Arial"/>
              </a:rPr>
              <a:t> and </a:t>
            </a:r>
            <a:r>
              <a:rPr lang="en-US">
                <a:solidFill>
                  <a:srgbClr val="000000"/>
                </a:solidFill>
                <a:latin typeface="Arial"/>
                <a:ea typeface="Arial"/>
                <a:cs typeface="Arial"/>
                <a:sym typeface="Arial"/>
              </a:rPr>
              <a:t>similarly we</a:t>
            </a:r>
            <a:r>
              <a:rPr b="0" i="0" lang="en-US" sz="1200" u="none" cap="none" strike="noStrike">
                <a:solidFill>
                  <a:srgbClr val="000000"/>
                </a:solidFill>
                <a:latin typeface="Arial"/>
                <a:ea typeface="Arial"/>
                <a:cs typeface="Arial"/>
                <a:sym typeface="Arial"/>
              </a:rPr>
              <a:t> often talk about the power of a map.</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Arial"/>
              <a:ea typeface="Arial"/>
              <a:cs typeface="Arial"/>
              <a:sym typeface="Arial"/>
            </a:endParaRPr>
          </a:p>
        </p:txBody>
      </p:sp>
      <p:sp>
        <p:nvSpPr>
          <p:cNvPr id="389" name="Google Shape;389;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7" name="Google Shape;397;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0" i="0" lang="en-US" sz="1200" u="none" cap="none" strike="noStrike">
                <a:solidFill>
                  <a:srgbClr val="000000"/>
                </a:solidFill>
                <a:latin typeface="Arial"/>
                <a:ea typeface="Arial"/>
                <a:cs typeface="Arial"/>
                <a:sym typeface="Arial"/>
              </a:rPr>
              <a:t>A few key takeaway messages:  </a:t>
            </a:r>
            <a:endParaRPr/>
          </a:p>
          <a:p>
            <a:pPr indent="0" lvl="0" marL="0" rtl="0" algn="l">
              <a:spcBef>
                <a:spcPts val="0"/>
              </a:spcBef>
              <a:spcAft>
                <a:spcPts val="0"/>
              </a:spcAft>
              <a:buNone/>
            </a:pPr>
            <a:r>
              <a:rPr b="0" i="0" lang="en-US" sz="1200" u="none" cap="none" strike="noStrike">
                <a:solidFill>
                  <a:srgbClr val="000000"/>
                </a:solidFill>
                <a:latin typeface="Arial"/>
                <a:ea typeface="Arial"/>
                <a:cs typeface="Arial"/>
                <a:sym typeface="Arial"/>
              </a:rPr>
              <a:t>Projected coordinate systems are always distorted, so choosing </a:t>
            </a:r>
            <a:r>
              <a:rPr lang="en-US">
                <a:solidFill>
                  <a:srgbClr val="000000"/>
                </a:solidFill>
                <a:latin typeface="Arial"/>
                <a:ea typeface="Arial"/>
                <a:cs typeface="Arial"/>
                <a:sym typeface="Arial"/>
              </a:rPr>
              <a:t>them</a:t>
            </a:r>
            <a:r>
              <a:rPr b="0" i="0" lang="en-US" sz="1200" u="none" cap="none" strike="noStrike">
                <a:solidFill>
                  <a:srgbClr val="000000"/>
                </a:solidFill>
                <a:latin typeface="Arial"/>
                <a:ea typeface="Arial"/>
                <a:cs typeface="Arial"/>
                <a:sym typeface="Arial"/>
              </a:rPr>
              <a:t> is important for your analysis. Vectors represent objects with discrete boundaries. You can easily tell the feature apart from </a:t>
            </a:r>
            <a:r>
              <a:rPr lang="en-US">
                <a:solidFill>
                  <a:srgbClr val="000000"/>
                </a:solidFill>
                <a:latin typeface="Arial"/>
                <a:ea typeface="Arial"/>
                <a:cs typeface="Arial"/>
                <a:sym typeface="Arial"/>
              </a:rPr>
              <a:t>its surroundings</a:t>
            </a:r>
            <a:r>
              <a:rPr b="0" i="0" lang="en-US" sz="1200" u="none" cap="none" strike="noStrike">
                <a:solidFill>
                  <a:srgbClr val="000000"/>
                </a:solidFill>
                <a:latin typeface="Arial"/>
                <a:ea typeface="Arial"/>
                <a:cs typeface="Arial"/>
                <a:sym typeface="Arial"/>
              </a:rPr>
              <a:t>, </a:t>
            </a:r>
            <a:r>
              <a:rPr lang="en-US">
                <a:solidFill>
                  <a:srgbClr val="000000"/>
                </a:solidFill>
                <a:latin typeface="Arial"/>
                <a:ea typeface="Arial"/>
                <a:cs typeface="Arial"/>
                <a:sym typeface="Arial"/>
              </a:rPr>
              <a:t>whereas raster data</a:t>
            </a:r>
            <a:r>
              <a:rPr b="0" i="0" lang="en-US" sz="1200" u="none" cap="none" strike="noStrike">
                <a:solidFill>
                  <a:srgbClr val="000000"/>
                </a:solidFill>
                <a:latin typeface="Arial"/>
                <a:ea typeface="Arial"/>
                <a:cs typeface="Arial"/>
                <a:sym typeface="Arial"/>
              </a:rPr>
              <a:t> usually represent </a:t>
            </a:r>
            <a:r>
              <a:rPr lang="en-US">
                <a:solidFill>
                  <a:srgbClr val="000000"/>
                </a:solidFill>
                <a:latin typeface="Arial"/>
                <a:ea typeface="Arial"/>
                <a:cs typeface="Arial"/>
                <a:sym typeface="Arial"/>
              </a:rPr>
              <a:t>non-homogeneous</a:t>
            </a:r>
            <a:r>
              <a:rPr b="0" i="0" lang="en-US" sz="1200" u="none" cap="none" strike="noStrike">
                <a:solidFill>
                  <a:srgbClr val="000000"/>
                </a:solidFill>
                <a:latin typeface="Arial"/>
                <a:ea typeface="Arial"/>
                <a:cs typeface="Arial"/>
                <a:sym typeface="Arial"/>
              </a:rPr>
              <a:t> data covering large areas. Cell size is very important in your analysis and you have to choose it carefully. It has </a:t>
            </a:r>
            <a:r>
              <a:rPr lang="en-US">
                <a:solidFill>
                  <a:srgbClr val="000000"/>
                </a:solidFill>
                <a:latin typeface="Arial"/>
                <a:ea typeface="Arial"/>
                <a:cs typeface="Arial"/>
                <a:sym typeface="Arial"/>
              </a:rPr>
              <a:t>implications</a:t>
            </a:r>
            <a:r>
              <a:rPr b="0" i="0" lang="en-US" sz="1200" u="none" cap="none" strike="noStrike">
                <a:solidFill>
                  <a:srgbClr val="000000"/>
                </a:solidFill>
                <a:latin typeface="Arial"/>
                <a:ea typeface="Arial"/>
                <a:cs typeface="Arial"/>
                <a:sym typeface="Arial"/>
              </a:rPr>
              <a:t> </a:t>
            </a:r>
            <a:r>
              <a:rPr lang="en-US">
                <a:solidFill>
                  <a:srgbClr val="000000"/>
                </a:solidFill>
                <a:latin typeface="Arial"/>
                <a:ea typeface="Arial"/>
                <a:cs typeface="Arial"/>
                <a:sym typeface="Arial"/>
              </a:rPr>
              <a:t>regarding the </a:t>
            </a:r>
            <a:r>
              <a:rPr b="0" i="0" lang="en-US" sz="1200" u="none" cap="none" strike="noStrike">
                <a:solidFill>
                  <a:srgbClr val="000000"/>
                </a:solidFill>
                <a:latin typeface="Arial"/>
                <a:ea typeface="Arial"/>
                <a:cs typeface="Arial"/>
                <a:sym typeface="Arial"/>
              </a:rPr>
              <a:t>accuracy and time </a:t>
            </a:r>
            <a:r>
              <a:rPr lang="en-US">
                <a:solidFill>
                  <a:srgbClr val="000000"/>
                </a:solidFill>
                <a:latin typeface="Arial"/>
                <a:ea typeface="Arial"/>
                <a:cs typeface="Arial"/>
                <a:sym typeface="Arial"/>
              </a:rPr>
              <a:t>of your</a:t>
            </a:r>
            <a:r>
              <a:rPr b="0" i="0" lang="en-US" sz="1200" u="none" cap="none" strike="noStrike">
                <a:solidFill>
                  <a:srgbClr val="000000"/>
                </a:solidFill>
                <a:latin typeface="Arial"/>
                <a:ea typeface="Arial"/>
                <a:cs typeface="Arial"/>
                <a:sym typeface="Arial"/>
              </a:rPr>
              <a:t> analysis. And there are three different types of vector data</a:t>
            </a:r>
            <a:r>
              <a:rPr lang="en-US">
                <a:solidFill>
                  <a:srgbClr val="000000"/>
                </a:solidFill>
                <a:latin typeface="Arial"/>
                <a:ea typeface="Arial"/>
                <a:cs typeface="Arial"/>
                <a:sym typeface="Arial"/>
              </a:rPr>
              <a:t>:</a:t>
            </a:r>
            <a:r>
              <a:rPr b="0" i="0" lang="en-US" sz="1200" u="none" cap="none" strike="noStrike">
                <a:solidFill>
                  <a:srgbClr val="000000"/>
                </a:solidFill>
                <a:latin typeface="Arial"/>
                <a:ea typeface="Arial"/>
                <a:cs typeface="Arial"/>
                <a:sym typeface="Arial"/>
              </a:rPr>
              <a:t> points, lines</a:t>
            </a:r>
            <a:r>
              <a:rPr lang="en-US">
                <a:solidFill>
                  <a:srgbClr val="000000"/>
                </a:solidFill>
                <a:latin typeface="Arial"/>
                <a:ea typeface="Arial"/>
                <a:cs typeface="Arial"/>
                <a:sym typeface="Arial"/>
              </a:rPr>
              <a:t>,</a:t>
            </a:r>
            <a:r>
              <a:rPr b="0" i="0" lang="en-US" sz="1200" u="none" cap="none" strike="noStrike">
                <a:solidFill>
                  <a:srgbClr val="000000"/>
                </a:solidFill>
                <a:latin typeface="Arial"/>
                <a:ea typeface="Arial"/>
                <a:cs typeface="Arial"/>
                <a:sym typeface="Arial"/>
              </a:rPr>
              <a:t> and polygons</a:t>
            </a:r>
            <a:r>
              <a:rPr lang="en-US">
                <a:solidFill>
                  <a:srgbClr val="000000"/>
                </a:solidFill>
                <a:latin typeface="Arial"/>
                <a:ea typeface="Arial"/>
                <a:cs typeface="Arial"/>
                <a:sym typeface="Arial"/>
              </a:rPr>
              <a:t>.</a:t>
            </a:r>
            <a:r>
              <a:rPr b="0" i="0" lang="en-US" sz="1200" u="none" cap="none" strike="noStrike">
                <a:solidFill>
                  <a:srgbClr val="000000"/>
                </a:solidFill>
                <a:latin typeface="Arial"/>
                <a:ea typeface="Arial"/>
                <a:cs typeface="Arial"/>
                <a:sym typeface="Arial"/>
              </a:rPr>
              <a:t> </a:t>
            </a:r>
            <a:r>
              <a:rPr lang="en-US">
                <a:solidFill>
                  <a:srgbClr val="000000"/>
                </a:solidFill>
                <a:latin typeface="Arial"/>
                <a:ea typeface="Arial"/>
                <a:cs typeface="Arial"/>
                <a:sym typeface="Arial"/>
              </a:rPr>
              <a:t>You</a:t>
            </a:r>
            <a:r>
              <a:rPr b="0" i="0" lang="en-US" sz="1200" u="none" cap="none" strike="noStrike">
                <a:solidFill>
                  <a:srgbClr val="000000"/>
                </a:solidFill>
                <a:latin typeface="Arial"/>
                <a:ea typeface="Arial"/>
                <a:cs typeface="Arial"/>
                <a:sym typeface="Arial"/>
              </a:rPr>
              <a:t> choose which one you want to use based on what you're trying to visualize. Finally, the geospatial dimension is important when addressing key questions such as distance to roads or electricity distribution lines.</a:t>
            </a:r>
            <a:endParaRPr b="0" i="0" sz="1200" u="none" cap="none" strike="noStrike">
              <a:solidFill>
                <a:srgbClr val="000000"/>
              </a:solidFill>
              <a:latin typeface="Arial"/>
              <a:ea typeface="Arial"/>
              <a:cs typeface="Arial"/>
              <a:sym typeface="Arial"/>
            </a:endParaRPr>
          </a:p>
        </p:txBody>
      </p:sp>
      <p:sp>
        <p:nvSpPr>
          <p:cNvPr id="398" name="Google Shape;398;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6" name="Google Shape;406;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4" name="Google Shape;414;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5" name="Google Shape;415;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423" name="Google Shape;423;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6" name="Google Shape;436;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6" name="Google Shape;19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158750" rtl="0" algn="l">
              <a:spcBef>
                <a:spcPts val="0"/>
              </a:spcBef>
              <a:spcAft>
                <a:spcPts val="0"/>
              </a:spcAft>
              <a:buNone/>
            </a:pPr>
            <a:r>
              <a:rPr b="0" i="0" lang="en-US" sz="1200" u="none" cap="none" strike="noStrike">
                <a:solidFill>
                  <a:srgbClr val="000000"/>
                </a:solidFill>
                <a:latin typeface="Arial"/>
                <a:ea typeface="Arial"/>
                <a:cs typeface="Arial"/>
                <a:sym typeface="Arial"/>
              </a:rPr>
              <a:t>In this segment, we will go through the concept of projection systems as that is important to understand if you're working with </a:t>
            </a:r>
            <a:r>
              <a:rPr lang="en-US">
                <a:solidFill>
                  <a:srgbClr val="000000"/>
                </a:solidFill>
                <a:latin typeface="Arial"/>
                <a:ea typeface="Arial"/>
                <a:cs typeface="Arial"/>
                <a:sym typeface="Arial"/>
              </a:rPr>
              <a:t>G.I.S</a:t>
            </a:r>
            <a:r>
              <a:rPr b="0" i="0" lang="en-US" sz="1200" u="none" cap="none" strike="noStrike">
                <a:solidFill>
                  <a:srgbClr val="000000"/>
                </a:solidFill>
                <a:latin typeface="Arial"/>
                <a:ea typeface="Arial"/>
                <a:cs typeface="Arial"/>
                <a:sym typeface="Arial"/>
              </a:rPr>
              <a:t>.  But before we do that, let us spend some time talking about available </a:t>
            </a:r>
            <a:r>
              <a:rPr lang="en-US">
                <a:solidFill>
                  <a:srgbClr val="000000"/>
                </a:solidFill>
                <a:latin typeface="Arial"/>
                <a:ea typeface="Arial"/>
                <a:cs typeface="Arial"/>
                <a:sym typeface="Arial"/>
              </a:rPr>
              <a:t>G.I.S-software</a:t>
            </a:r>
            <a:r>
              <a:rPr b="0" i="0" lang="en-US" sz="1200" u="none" cap="none" strike="noStrike">
                <a:solidFill>
                  <a:srgbClr val="000000"/>
                </a:solidFill>
                <a:latin typeface="Arial"/>
                <a:ea typeface="Arial"/>
                <a:cs typeface="Arial"/>
                <a:sym typeface="Arial"/>
              </a:rPr>
              <a:t>. There are many </a:t>
            </a:r>
            <a:r>
              <a:rPr lang="en-US">
                <a:solidFill>
                  <a:srgbClr val="000000"/>
                </a:solidFill>
                <a:latin typeface="Arial"/>
                <a:ea typeface="Arial"/>
                <a:cs typeface="Arial"/>
                <a:sym typeface="Arial"/>
              </a:rPr>
              <a:t>software options</a:t>
            </a:r>
            <a:r>
              <a:rPr b="0" i="0" lang="en-US" sz="1200" u="none" cap="none" strike="noStrike">
                <a:solidFill>
                  <a:srgbClr val="000000"/>
                </a:solidFill>
                <a:latin typeface="Arial"/>
                <a:ea typeface="Arial"/>
                <a:cs typeface="Arial"/>
                <a:sym typeface="Arial"/>
              </a:rPr>
              <a:t> to choose from and you will have to select one based on your needs. This is important because your </a:t>
            </a:r>
            <a:r>
              <a:rPr lang="en-US">
                <a:solidFill>
                  <a:srgbClr val="000000"/>
                </a:solidFill>
                <a:latin typeface="Arial"/>
                <a:ea typeface="Arial"/>
                <a:cs typeface="Arial"/>
                <a:sym typeface="Arial"/>
              </a:rPr>
              <a:t>G.I.S-software</a:t>
            </a:r>
            <a:r>
              <a:rPr b="0" i="0" lang="en-US" sz="1200" u="none" cap="none" strike="noStrike">
                <a:solidFill>
                  <a:srgbClr val="000000"/>
                </a:solidFill>
                <a:latin typeface="Arial"/>
                <a:ea typeface="Arial"/>
                <a:cs typeface="Arial"/>
                <a:sym typeface="Arial"/>
              </a:rPr>
              <a:t> is the easiest way for you to manipulate and </a:t>
            </a:r>
            <a:r>
              <a:rPr lang="en-US">
                <a:solidFill>
                  <a:srgbClr val="000000"/>
                </a:solidFill>
                <a:latin typeface="Arial"/>
                <a:ea typeface="Arial"/>
                <a:cs typeface="Arial"/>
                <a:sym typeface="Arial"/>
              </a:rPr>
              <a:t>analyse</a:t>
            </a:r>
            <a:r>
              <a:rPr b="0" i="0" lang="en-US" sz="1200" u="none" cap="none" strike="noStrike">
                <a:solidFill>
                  <a:srgbClr val="000000"/>
                </a:solidFill>
                <a:latin typeface="Arial"/>
                <a:ea typeface="Arial"/>
                <a:cs typeface="Arial"/>
                <a:sym typeface="Arial"/>
              </a:rPr>
              <a:t> your data. Make sure you choose the right software for the type of application that you wish to conduct.  </a:t>
            </a:r>
            <a:endParaRPr b="0" i="0" sz="1200" u="none" cap="none" strike="noStrike">
              <a:solidFill>
                <a:srgbClr val="000000"/>
              </a:solidFill>
              <a:latin typeface="Arial"/>
              <a:ea typeface="Arial"/>
              <a:cs typeface="Arial"/>
              <a:sym typeface="Arial"/>
            </a:endParaRPr>
          </a:p>
          <a:p>
            <a:pPr indent="0" lvl="0" marL="158750" rtl="0" algn="l">
              <a:spcBef>
                <a:spcPts val="0"/>
              </a:spcBef>
              <a:spcAft>
                <a:spcPts val="0"/>
              </a:spcAft>
              <a:buClr>
                <a:schemeClr val="dk1"/>
              </a:buClr>
              <a:buSzPts val="1200"/>
              <a:buFont typeface="Calibri"/>
              <a:buNone/>
            </a:pPr>
            <a:r>
              <a:t/>
            </a:r>
            <a:endParaRPr b="0" i="0" sz="1200" u="none" cap="none" strike="noStrike">
              <a:solidFill>
                <a:srgbClr val="000000"/>
              </a:solidFill>
              <a:latin typeface="Arial"/>
              <a:ea typeface="Arial"/>
              <a:cs typeface="Arial"/>
              <a:sym typeface="Arial"/>
            </a:endParaRPr>
          </a:p>
          <a:p>
            <a:pPr indent="0" lvl="0" marL="158750" rtl="0" algn="l">
              <a:spcBef>
                <a:spcPts val="0"/>
              </a:spcBef>
              <a:spcAft>
                <a:spcPts val="0"/>
              </a:spcAft>
              <a:buNone/>
            </a:pPr>
            <a:r>
              <a:rPr b="0" i="0" lang="en-US" sz="1200" u="none" cap="none" strike="noStrike">
                <a:solidFill>
                  <a:srgbClr val="000000"/>
                </a:solidFill>
                <a:latin typeface="Arial"/>
                <a:ea typeface="Arial"/>
                <a:cs typeface="Arial"/>
                <a:sym typeface="Arial"/>
              </a:rPr>
              <a:t>There are </a:t>
            </a:r>
            <a:r>
              <a:rPr lang="en-US">
                <a:solidFill>
                  <a:srgbClr val="000000"/>
                </a:solidFill>
                <a:latin typeface="Arial"/>
                <a:ea typeface="Arial"/>
                <a:cs typeface="Arial"/>
                <a:sym typeface="Arial"/>
              </a:rPr>
              <a:t>open source</a:t>
            </a:r>
            <a:r>
              <a:rPr b="0" i="0" lang="en-US" sz="1200" u="none" cap="none" strike="noStrike">
                <a:solidFill>
                  <a:srgbClr val="000000"/>
                </a:solidFill>
                <a:latin typeface="Arial"/>
                <a:ea typeface="Arial"/>
                <a:cs typeface="Arial"/>
                <a:sym typeface="Arial"/>
              </a:rPr>
              <a:t> software that are completely free</a:t>
            </a:r>
            <a:r>
              <a:rPr lang="en-US">
                <a:solidFill>
                  <a:srgbClr val="000000"/>
                </a:solidFill>
                <a:latin typeface="Arial"/>
                <a:ea typeface="Arial"/>
                <a:cs typeface="Arial"/>
                <a:sym typeface="Arial"/>
              </a:rPr>
              <a:t>,</a:t>
            </a:r>
            <a:r>
              <a:rPr b="0" i="0" lang="en-US" sz="1200" u="none" cap="none" strike="noStrike">
                <a:solidFill>
                  <a:srgbClr val="000000"/>
                </a:solidFill>
                <a:latin typeface="Arial"/>
                <a:ea typeface="Arial"/>
                <a:cs typeface="Arial"/>
                <a:sym typeface="Arial"/>
              </a:rPr>
              <a:t> and then there are commercial alternatives that you need a </a:t>
            </a:r>
            <a:r>
              <a:rPr lang="en-US">
                <a:solidFill>
                  <a:srgbClr val="000000"/>
                </a:solidFill>
                <a:latin typeface="Arial"/>
                <a:ea typeface="Arial"/>
                <a:cs typeface="Arial"/>
                <a:sym typeface="Arial"/>
              </a:rPr>
              <a:t>licence</a:t>
            </a:r>
            <a:r>
              <a:rPr b="0" i="0" lang="en-US" sz="1200" u="none" cap="none" strike="noStrike">
                <a:solidFill>
                  <a:srgbClr val="000000"/>
                </a:solidFill>
                <a:latin typeface="Arial"/>
                <a:ea typeface="Arial"/>
                <a:cs typeface="Arial"/>
                <a:sym typeface="Arial"/>
              </a:rPr>
              <a:t> for. There are desktop based tools that you can download and install on your computer and then use wherever you are. And then there are web-based tools that you need an online connection in order to use. We recommend to use </a:t>
            </a:r>
            <a:r>
              <a:rPr lang="en-US">
                <a:solidFill>
                  <a:srgbClr val="000000"/>
                </a:solidFill>
                <a:latin typeface="Arial"/>
                <a:ea typeface="Arial"/>
                <a:cs typeface="Arial"/>
                <a:sym typeface="Arial"/>
              </a:rPr>
              <a:t>Q.G.I.S</a:t>
            </a:r>
            <a:r>
              <a:rPr b="0" i="0" lang="en-US" sz="1200" u="none" cap="none" strike="noStrike">
                <a:solidFill>
                  <a:srgbClr val="000000"/>
                </a:solidFill>
                <a:latin typeface="Arial"/>
                <a:ea typeface="Arial"/>
                <a:cs typeface="Arial"/>
                <a:sym typeface="Arial"/>
              </a:rPr>
              <a:t>, which also includes GRASS</a:t>
            </a:r>
            <a:r>
              <a:rPr lang="en-US">
                <a:solidFill>
                  <a:srgbClr val="000000"/>
                </a:solidFill>
                <a:latin typeface="Arial"/>
                <a:ea typeface="Arial"/>
                <a:cs typeface="Arial"/>
                <a:sym typeface="Arial"/>
              </a:rPr>
              <a:t>,</a:t>
            </a:r>
            <a:r>
              <a:rPr b="0" i="0" lang="en-US" sz="1200" u="none" cap="none" strike="noStrike">
                <a:solidFill>
                  <a:srgbClr val="000000"/>
                </a:solidFill>
                <a:latin typeface="Arial"/>
                <a:ea typeface="Arial"/>
                <a:cs typeface="Arial"/>
                <a:sym typeface="Arial"/>
              </a:rPr>
              <a:t> SAGA</a:t>
            </a:r>
            <a:r>
              <a:rPr lang="en-US">
                <a:solidFill>
                  <a:srgbClr val="000000"/>
                </a:solidFill>
                <a:latin typeface="Arial"/>
                <a:ea typeface="Arial"/>
                <a:cs typeface="Arial"/>
                <a:sym typeface="Arial"/>
              </a:rPr>
              <a:t>,</a:t>
            </a:r>
            <a:r>
              <a:rPr b="0" i="0" lang="en-US" sz="1200" u="none" cap="none" strike="noStrike">
                <a:solidFill>
                  <a:srgbClr val="000000"/>
                </a:solidFill>
                <a:latin typeface="Arial"/>
                <a:ea typeface="Arial"/>
                <a:cs typeface="Arial"/>
                <a:sym typeface="Arial"/>
              </a:rPr>
              <a:t> and </a:t>
            </a:r>
            <a:r>
              <a:rPr lang="en-US">
                <a:solidFill>
                  <a:srgbClr val="000000"/>
                </a:solidFill>
                <a:latin typeface="Arial"/>
                <a:ea typeface="Arial"/>
                <a:cs typeface="Arial"/>
                <a:sym typeface="Arial"/>
              </a:rPr>
              <a:t>G DAL</a:t>
            </a:r>
            <a:r>
              <a:rPr b="0" i="0" lang="en-US" sz="1200" u="none" cap="none" strike="noStrike">
                <a:solidFill>
                  <a:srgbClr val="000000"/>
                </a:solidFill>
                <a:latin typeface="Arial"/>
                <a:ea typeface="Arial"/>
                <a:cs typeface="Arial"/>
                <a:sym typeface="Arial"/>
              </a:rPr>
              <a:t>.</a:t>
            </a:r>
            <a:endParaRPr b="0" i="0" sz="1200" u="none" cap="none" strike="noStrike">
              <a:solidFill>
                <a:srgbClr val="000000"/>
              </a:solidFill>
              <a:latin typeface="Arial"/>
              <a:ea typeface="Arial"/>
              <a:cs typeface="Arial"/>
              <a:sym typeface="Arial"/>
            </a:endParaRPr>
          </a:p>
        </p:txBody>
      </p:sp>
      <p:sp>
        <p:nvSpPr>
          <p:cNvPr id="197" name="Google Shape;197;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3" name="Google Shape;21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US"/>
              <a:t>Let us continue by going through some basic G.I.S concepts that are important to understand and master when working with G.I.S. We are going to start with projection systems.</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rPr lang="en-US"/>
              <a:t>Every geospatial dataset, no matter its type, has a projection system attributed to it. The projection system has large implications on your analysis. Let us spend some time to understand how it is used and its importance. The earth is in the form of a sphere. And what a map projection does is that it tries to visualize this spherical area onto a flat surface. In other words, it is used in order to turn a three-dimensional object into a two-dimensional representation. A coordinate system then defines how well your two-dimensional representation relates to the three-dimensional reality. How well have you managed to represent your area of interest?</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rPr lang="en-US"/>
              <a:t>Whenever you project a three-dimensional object onto a two-dimensional plane, there will be distortions. These distortions can be connected to area and scale, that is, certain regions of a map appear larger than what they actually are in comparison to others. Or, these distortions can have an effect on the direction and shape of different regions on your map. At least one of these aspects: area, scale, direction, or shape will always be distorted. Sometimes distortion can occur in all of them. In order to counter this, we define map projections. There are three major categories:</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US"/>
              <a:t>Cylindrical projections preserving distances and areas.</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US"/>
              <a:t>Conical projections preserving angles.</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rPr lang="en-US"/>
              <a:t>Planar projections preserving distances. </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US"/>
              <a:t>There are advantages and disadvantages no matter which one of these we choose. </a:t>
            </a:r>
            <a:endParaRPr/>
          </a:p>
          <a:p>
            <a:pPr indent="0" lvl="0" marL="0" rtl="0" algn="l">
              <a:spcBef>
                <a:spcPts val="0"/>
              </a:spcBef>
              <a:spcAft>
                <a:spcPts val="0"/>
              </a:spcAft>
              <a:buClr>
                <a:schemeClr val="dk1"/>
              </a:buClr>
              <a:buSzPts val="1200"/>
              <a:buFont typeface="Calibri"/>
              <a:buNone/>
            </a:pPr>
            <a:r>
              <a:t/>
            </a:r>
            <a:endParaRPr/>
          </a:p>
        </p:txBody>
      </p:sp>
      <p:sp>
        <p:nvSpPr>
          <p:cNvPr id="214" name="Google Shape;214;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4" name="Google Shape;224;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image shows two maps of the world. Both maps are correct, but they are in a different coordinate system. One of them is WGS84 and the other one is in World Mercator. If you look at the maps, you see that they look very different, especially if you look in the northern and southern regions. This is because these two coordinate systems distort differently. Both of the maps are also overlaid with a grid of lines and circles. The orange circles (and the line intersecting them) go by the equator. 30 degrees north of the equator and 30 degrees south of the equator there are blue circles. 60 degrees north and south of the equator, there are green circles. This is called Tissot’s ellipse, and it is a method of understanding the distortion that is created by different coordinate system. If there were no distortions, all circles would be the same size as the orange circles. But you see that the circles get larger, the further away we get, the blue circles are a little bit larger than the orange ones and the green ones are very much larger than the orange ones. In WGS84, the shape of the green ones is also distorted. This means that the WGS84 distorts shape as well as size. In the World Mercator the shape of the green circles are still circle-like, meaning that the distortion in World Mercator does not have an effect on the shape, only size. That is the reason why the countries and regions in north and south have very different shapes between the two different maps. </a:t>
            </a:r>
            <a:endParaRPr/>
          </a:p>
        </p:txBody>
      </p:sp>
      <p:sp>
        <p:nvSpPr>
          <p:cNvPr id="225" name="Google Shape;225;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5" name="Google Shape;235;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0" i="0" lang="en-US" sz="1200" u="none" cap="none" strike="noStrike">
                <a:solidFill>
                  <a:srgbClr val="000000"/>
                </a:solidFill>
                <a:latin typeface="Arial"/>
                <a:ea typeface="Arial"/>
                <a:cs typeface="Arial"/>
                <a:sym typeface="Arial"/>
              </a:rPr>
              <a:t>On a national scale, the distortion might look like this image. In this image we have three maps of Afghanistan with three different coordinates systems, and we have measured the distance between point A and B (the same points in all maps). But based on which coordinate system we choose</a:t>
            </a:r>
            <a:r>
              <a:rPr lang="en-US">
                <a:solidFill>
                  <a:srgbClr val="000000"/>
                </a:solidFill>
                <a:latin typeface="Arial"/>
                <a:ea typeface="Arial"/>
                <a:cs typeface="Arial"/>
                <a:sym typeface="Arial"/>
              </a:rPr>
              <a:t>,</a:t>
            </a:r>
            <a:r>
              <a:rPr b="0" i="0" lang="en-US" sz="1200" u="none" cap="none" strike="noStrike">
                <a:solidFill>
                  <a:srgbClr val="000000"/>
                </a:solidFill>
                <a:latin typeface="Arial"/>
                <a:ea typeface="Arial"/>
                <a:cs typeface="Arial"/>
                <a:sym typeface="Arial"/>
              </a:rPr>
              <a:t> the distance is very different. Comparing the maps there is a difference of more than 400 </a:t>
            </a:r>
            <a:r>
              <a:rPr lang="en-US">
                <a:solidFill>
                  <a:srgbClr val="000000"/>
                </a:solidFill>
                <a:latin typeface="Arial"/>
                <a:ea typeface="Arial"/>
                <a:cs typeface="Arial"/>
                <a:sym typeface="Arial"/>
              </a:rPr>
              <a:t>kilometers</a:t>
            </a:r>
            <a:r>
              <a:rPr b="0" i="0" lang="en-US" sz="1200" u="none" cap="none" strike="noStrike">
                <a:solidFill>
                  <a:srgbClr val="000000"/>
                </a:solidFill>
                <a:latin typeface="Arial"/>
                <a:ea typeface="Arial"/>
                <a:cs typeface="Arial"/>
                <a:sym typeface="Arial"/>
              </a:rPr>
              <a:t> between the points. You can also see that the shape is very different between the green, purple and the orange map. Again, the shape has been distorted. </a:t>
            </a:r>
            <a:endParaRPr/>
          </a:p>
          <a:p>
            <a:pPr indent="0" lvl="0" marL="0" marR="0" rtl="0" algn="l">
              <a:lnSpc>
                <a:spcPct val="100000"/>
              </a:lnSpc>
              <a:spcBef>
                <a:spcPts val="0"/>
              </a:spcBef>
              <a:spcAft>
                <a:spcPts val="0"/>
              </a:spcAft>
              <a:buClr>
                <a:schemeClr val="dk1"/>
              </a:buClr>
              <a:buSzPts val="11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lang="en-US"/>
              <a:t>Some key takeaway messages: </a:t>
            </a:r>
            <a:endParaRPr/>
          </a:p>
          <a:p>
            <a:pPr indent="0" lvl="0" marL="0" marR="0" rtl="0" algn="l">
              <a:lnSpc>
                <a:spcPct val="100000"/>
              </a:lnSpc>
              <a:spcBef>
                <a:spcPts val="0"/>
              </a:spcBef>
              <a:spcAft>
                <a:spcPts val="0"/>
              </a:spcAft>
              <a:buClr>
                <a:schemeClr val="dk1"/>
              </a:buClr>
              <a:buSzPts val="1100"/>
              <a:buFont typeface="Arial"/>
              <a:buNone/>
            </a:pPr>
            <a:r>
              <a:rPr lang="en-US"/>
              <a:t>When generating maps, there will always be distortions. You have to understand what type of distortions you're dealing with and you also have to understand which coordinate system you should choose in order for you to minimize these distortions. This means that you have to choose the projection system with a lot of care.</a:t>
            </a:r>
            <a:endParaRPr b="0" i="0" sz="1200" u="none" cap="none" strike="noStrike">
              <a:solidFill>
                <a:srgbClr val="000000"/>
              </a:solidFill>
              <a:latin typeface="Arial"/>
              <a:ea typeface="Arial"/>
              <a:cs typeface="Arial"/>
              <a:sym typeface="Arial"/>
            </a:endParaRPr>
          </a:p>
        </p:txBody>
      </p:sp>
      <p:sp>
        <p:nvSpPr>
          <p:cNvPr id="236" name="Google Shape;236;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5" name="Google Shape;245;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6" name="Google Shape;246;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3" name="Google Shape;253;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cap="none" strike="noStrike">
                <a:solidFill>
                  <a:srgbClr val="000000"/>
                </a:solidFill>
                <a:latin typeface="Arial"/>
                <a:ea typeface="Arial"/>
                <a:cs typeface="Arial"/>
                <a:sym typeface="Arial"/>
              </a:rPr>
              <a:t>In this part of the lecture, we will introduce the basic data types that you might encounter while working with OnStove, and we will describe the characteristics that define them. There are two major types of data: spatial data and attributes. Spatial data </a:t>
            </a:r>
            <a:r>
              <a:rPr lang="en-US">
                <a:solidFill>
                  <a:srgbClr val="000000"/>
                </a:solidFill>
                <a:latin typeface="Arial"/>
                <a:ea typeface="Arial"/>
                <a:cs typeface="Arial"/>
                <a:sym typeface="Arial"/>
              </a:rPr>
              <a:t>describe</a:t>
            </a:r>
            <a:r>
              <a:rPr b="0" i="0" lang="en-US" sz="1200" u="none" cap="none" strike="noStrike">
                <a:solidFill>
                  <a:srgbClr val="000000"/>
                </a:solidFill>
                <a:latin typeface="Arial"/>
                <a:ea typeface="Arial"/>
                <a:cs typeface="Arial"/>
                <a:sym typeface="Arial"/>
              </a:rPr>
              <a:t> the location, size</a:t>
            </a:r>
            <a:r>
              <a:rPr lang="en-US">
                <a:solidFill>
                  <a:srgbClr val="000000"/>
                </a:solidFill>
                <a:latin typeface="Arial"/>
                <a:ea typeface="Arial"/>
                <a:cs typeface="Arial"/>
                <a:sym typeface="Arial"/>
              </a:rPr>
              <a:t>,</a:t>
            </a:r>
            <a:r>
              <a:rPr b="0" i="0" lang="en-US" sz="1200" u="none" cap="none" strike="noStrike">
                <a:solidFill>
                  <a:srgbClr val="000000"/>
                </a:solidFill>
                <a:latin typeface="Arial"/>
                <a:ea typeface="Arial"/>
                <a:cs typeface="Arial"/>
                <a:sym typeface="Arial"/>
              </a:rPr>
              <a:t> and shape </a:t>
            </a:r>
            <a:r>
              <a:rPr lang="en-US">
                <a:solidFill>
                  <a:srgbClr val="000000"/>
                </a:solidFill>
                <a:latin typeface="Arial"/>
                <a:ea typeface="Arial"/>
                <a:cs typeface="Arial"/>
                <a:sym typeface="Arial"/>
              </a:rPr>
              <a:t>of</a:t>
            </a:r>
            <a:r>
              <a:rPr b="0" i="0" lang="en-US" sz="1200" u="none" cap="none" strike="noStrike">
                <a:solidFill>
                  <a:srgbClr val="000000"/>
                </a:solidFill>
                <a:latin typeface="Arial"/>
                <a:ea typeface="Arial"/>
                <a:cs typeface="Arial"/>
                <a:sym typeface="Arial"/>
              </a:rPr>
              <a:t> different objects. Spatial data can be represented as either vectors or rasters. There are three types of vector data: points, lines</a:t>
            </a:r>
            <a:r>
              <a:rPr lang="en-US">
                <a:solidFill>
                  <a:srgbClr val="000000"/>
                </a:solidFill>
                <a:latin typeface="Arial"/>
                <a:ea typeface="Arial"/>
                <a:cs typeface="Arial"/>
                <a:sym typeface="Arial"/>
              </a:rPr>
              <a:t>,</a:t>
            </a:r>
            <a:r>
              <a:rPr b="0" i="0" lang="en-US" sz="1200" u="none" cap="none" strike="noStrike">
                <a:solidFill>
                  <a:srgbClr val="000000"/>
                </a:solidFill>
                <a:latin typeface="Arial"/>
                <a:ea typeface="Arial"/>
                <a:cs typeface="Arial"/>
                <a:sym typeface="Arial"/>
              </a:rPr>
              <a:t> and polygons. These different types are suited for describing different objects. Rasters often cover large areas and are built by the grid cells which are defined by coordinates, attributes</a:t>
            </a:r>
            <a:r>
              <a:rPr lang="en-US">
                <a:solidFill>
                  <a:srgbClr val="000000"/>
                </a:solidFill>
                <a:latin typeface="Arial"/>
                <a:ea typeface="Arial"/>
                <a:cs typeface="Arial"/>
                <a:sym typeface="Arial"/>
              </a:rPr>
              <a:t>,</a:t>
            </a:r>
            <a:r>
              <a:rPr b="0" i="0" lang="en-US" sz="1200" u="none" cap="none" strike="noStrike">
                <a:solidFill>
                  <a:srgbClr val="000000"/>
                </a:solidFill>
                <a:latin typeface="Arial"/>
                <a:ea typeface="Arial"/>
                <a:cs typeface="Arial"/>
                <a:sym typeface="Arial"/>
              </a:rPr>
              <a:t> and cell size. Which data type you use is highly dependent on what you are trying to visualize</a:t>
            </a:r>
            <a:r>
              <a:rPr lang="en-US">
                <a:solidFill>
                  <a:srgbClr val="000000"/>
                </a:solidFill>
                <a:latin typeface="Arial"/>
                <a:ea typeface="Arial"/>
                <a:cs typeface="Arial"/>
                <a:sym typeface="Arial"/>
              </a:rPr>
              <a:t>.</a:t>
            </a:r>
            <a:r>
              <a:rPr b="0" i="0" lang="en-US" sz="1200" u="none" cap="none" strike="noStrike">
                <a:solidFill>
                  <a:srgbClr val="000000"/>
                </a:solidFill>
                <a:latin typeface="Arial"/>
                <a:ea typeface="Arial"/>
                <a:cs typeface="Arial"/>
                <a:sym typeface="Arial"/>
              </a:rPr>
              <a:t> </a:t>
            </a:r>
            <a:r>
              <a:rPr lang="en-US">
                <a:solidFill>
                  <a:srgbClr val="000000"/>
                </a:solidFill>
                <a:latin typeface="Arial"/>
                <a:ea typeface="Arial"/>
                <a:cs typeface="Arial"/>
                <a:sym typeface="Arial"/>
              </a:rPr>
              <a:t>Some</a:t>
            </a:r>
            <a:r>
              <a:rPr b="0" i="0" lang="en-US" sz="1200" u="none" cap="none" strike="noStrike">
                <a:solidFill>
                  <a:srgbClr val="000000"/>
                </a:solidFill>
                <a:latin typeface="Arial"/>
                <a:ea typeface="Arial"/>
                <a:cs typeface="Arial"/>
                <a:sym typeface="Arial"/>
              </a:rPr>
              <a:t> attributes are better </a:t>
            </a:r>
            <a:r>
              <a:rPr lang="en-US">
                <a:solidFill>
                  <a:srgbClr val="000000"/>
                </a:solidFill>
                <a:latin typeface="Arial"/>
                <a:ea typeface="Arial"/>
                <a:cs typeface="Arial"/>
                <a:sym typeface="Arial"/>
              </a:rPr>
              <a:t>visualized</a:t>
            </a:r>
            <a:r>
              <a:rPr b="0" i="0" lang="en-US" sz="1200" u="none" cap="none" strike="noStrike">
                <a:solidFill>
                  <a:srgbClr val="000000"/>
                </a:solidFill>
                <a:latin typeface="Arial"/>
                <a:ea typeface="Arial"/>
                <a:cs typeface="Arial"/>
                <a:sym typeface="Arial"/>
              </a:rPr>
              <a:t> with rasters, while others are much better </a:t>
            </a:r>
            <a:r>
              <a:rPr lang="en-US">
                <a:solidFill>
                  <a:srgbClr val="000000"/>
                </a:solidFill>
                <a:latin typeface="Arial"/>
                <a:ea typeface="Arial"/>
                <a:cs typeface="Arial"/>
                <a:sym typeface="Arial"/>
              </a:rPr>
              <a:t>visualized</a:t>
            </a:r>
            <a:r>
              <a:rPr b="0" i="0" lang="en-US" sz="1200" u="none" cap="none" strike="noStrike">
                <a:solidFill>
                  <a:srgbClr val="000000"/>
                </a:solidFill>
                <a:latin typeface="Arial"/>
                <a:ea typeface="Arial"/>
                <a:cs typeface="Arial"/>
                <a:sym typeface="Arial"/>
              </a:rPr>
              <a:t> with vectors. Spatial data </a:t>
            </a:r>
            <a:r>
              <a:rPr lang="en-US">
                <a:solidFill>
                  <a:srgbClr val="000000"/>
                </a:solidFill>
                <a:latin typeface="Arial"/>
                <a:ea typeface="Arial"/>
                <a:cs typeface="Arial"/>
                <a:sym typeface="Arial"/>
              </a:rPr>
              <a:t>contain</a:t>
            </a:r>
            <a:r>
              <a:rPr b="0" i="0" lang="en-US" sz="1200" u="none" cap="none" strike="noStrike">
                <a:solidFill>
                  <a:srgbClr val="000000"/>
                </a:solidFill>
                <a:latin typeface="Arial"/>
                <a:ea typeface="Arial"/>
                <a:cs typeface="Arial"/>
                <a:sym typeface="Arial"/>
              </a:rPr>
              <a:t> more information than just the location of the features</a:t>
            </a:r>
            <a:r>
              <a:rPr lang="en-US">
                <a:solidFill>
                  <a:srgbClr val="000000"/>
                </a:solidFill>
                <a:latin typeface="Arial"/>
                <a:ea typeface="Arial"/>
                <a:cs typeface="Arial"/>
                <a:sym typeface="Arial"/>
              </a:rPr>
              <a:t>.</a:t>
            </a:r>
            <a:r>
              <a:rPr b="0" i="0" lang="en-US" sz="1200" u="none" cap="none" strike="noStrike">
                <a:solidFill>
                  <a:srgbClr val="000000"/>
                </a:solidFill>
                <a:latin typeface="Arial"/>
                <a:ea typeface="Arial"/>
                <a:cs typeface="Arial"/>
                <a:sym typeface="Arial"/>
              </a:rPr>
              <a:t> </a:t>
            </a:r>
            <a:r>
              <a:rPr lang="en-US">
                <a:solidFill>
                  <a:srgbClr val="000000"/>
                </a:solidFill>
                <a:latin typeface="Arial"/>
                <a:ea typeface="Arial"/>
                <a:cs typeface="Arial"/>
                <a:sym typeface="Arial"/>
              </a:rPr>
              <a:t>Any</a:t>
            </a:r>
            <a:r>
              <a:rPr b="0" i="0" lang="en-US" sz="1200" u="none" cap="none" strike="noStrike">
                <a:solidFill>
                  <a:srgbClr val="000000"/>
                </a:solidFill>
                <a:latin typeface="Arial"/>
                <a:ea typeface="Arial"/>
                <a:cs typeface="Arial"/>
                <a:sym typeface="Arial"/>
              </a:rPr>
              <a:t> additional information or </a:t>
            </a:r>
            <a:r>
              <a:rPr lang="en-US">
                <a:solidFill>
                  <a:srgbClr val="000000"/>
                </a:solidFill>
                <a:latin typeface="Arial"/>
                <a:ea typeface="Arial"/>
                <a:cs typeface="Arial"/>
                <a:sym typeface="Arial"/>
              </a:rPr>
              <a:t>non-spatial</a:t>
            </a:r>
            <a:r>
              <a:rPr b="0" i="0" lang="en-US" sz="1200" u="none" cap="none" strike="noStrike">
                <a:solidFill>
                  <a:srgbClr val="000000"/>
                </a:solidFill>
                <a:latin typeface="Arial"/>
                <a:ea typeface="Arial"/>
                <a:cs typeface="Arial"/>
                <a:sym typeface="Arial"/>
              </a:rPr>
              <a:t> data that </a:t>
            </a:r>
            <a:r>
              <a:rPr lang="en-US">
                <a:solidFill>
                  <a:srgbClr val="000000"/>
                </a:solidFill>
                <a:latin typeface="Arial"/>
                <a:ea typeface="Arial"/>
                <a:cs typeface="Arial"/>
                <a:sym typeface="Arial"/>
              </a:rPr>
              <a:t>describe</a:t>
            </a:r>
            <a:r>
              <a:rPr b="0" i="0" lang="en-US" sz="1200" u="none" cap="none" strike="noStrike">
                <a:solidFill>
                  <a:srgbClr val="000000"/>
                </a:solidFill>
                <a:latin typeface="Arial"/>
                <a:ea typeface="Arial"/>
                <a:cs typeface="Arial"/>
                <a:sym typeface="Arial"/>
              </a:rPr>
              <a:t> a feature </a:t>
            </a:r>
            <a:r>
              <a:rPr lang="en-US">
                <a:solidFill>
                  <a:srgbClr val="000000"/>
                </a:solidFill>
                <a:latin typeface="Arial"/>
                <a:ea typeface="Arial"/>
                <a:cs typeface="Arial"/>
                <a:sym typeface="Arial"/>
              </a:rPr>
              <a:t>are</a:t>
            </a:r>
            <a:r>
              <a:rPr b="0" i="0" lang="en-US" sz="1200" u="none" cap="none" strike="noStrike">
                <a:solidFill>
                  <a:srgbClr val="000000"/>
                </a:solidFill>
                <a:latin typeface="Arial"/>
                <a:ea typeface="Arial"/>
                <a:cs typeface="Arial"/>
                <a:sym typeface="Arial"/>
              </a:rPr>
              <a:t> referred to as an attribute</a:t>
            </a:r>
            <a:r>
              <a:rPr lang="en-US">
                <a:solidFill>
                  <a:srgbClr val="000000"/>
                </a:solidFill>
                <a:latin typeface="Arial"/>
                <a:ea typeface="Arial"/>
                <a:cs typeface="Arial"/>
                <a:sym typeface="Arial"/>
              </a:rPr>
              <a:t>,</a:t>
            </a:r>
            <a:r>
              <a:rPr b="0" i="0" lang="en-US" sz="1200" u="none" cap="none" strike="noStrike">
                <a:solidFill>
                  <a:srgbClr val="000000"/>
                </a:solidFill>
                <a:latin typeface="Arial"/>
                <a:ea typeface="Arial"/>
                <a:cs typeface="Arial"/>
                <a:sym typeface="Arial"/>
              </a:rPr>
              <a:t> which is the second major data type. An example of this is a point layer visualizing the buildings of an area. The spatial data </a:t>
            </a:r>
            <a:r>
              <a:rPr lang="en-US">
                <a:solidFill>
                  <a:srgbClr val="000000"/>
                </a:solidFill>
                <a:latin typeface="Arial"/>
                <a:ea typeface="Arial"/>
                <a:cs typeface="Arial"/>
                <a:sym typeface="Arial"/>
              </a:rPr>
              <a:t>are the</a:t>
            </a:r>
            <a:r>
              <a:rPr b="0" i="0" lang="en-US" sz="1200" u="none" cap="none" strike="noStrike">
                <a:solidFill>
                  <a:srgbClr val="000000"/>
                </a:solidFill>
                <a:latin typeface="Arial"/>
                <a:ea typeface="Arial"/>
                <a:cs typeface="Arial"/>
                <a:sym typeface="Arial"/>
              </a:rPr>
              <a:t> location of these buildings, while the attribute data </a:t>
            </a:r>
            <a:r>
              <a:rPr lang="en-US">
                <a:solidFill>
                  <a:srgbClr val="000000"/>
                </a:solidFill>
                <a:latin typeface="Arial"/>
                <a:ea typeface="Arial"/>
                <a:cs typeface="Arial"/>
                <a:sym typeface="Arial"/>
              </a:rPr>
              <a:t>are</a:t>
            </a:r>
            <a:r>
              <a:rPr b="0" i="0" lang="en-US" sz="1200" u="none" cap="none" strike="noStrike">
                <a:solidFill>
                  <a:srgbClr val="000000"/>
                </a:solidFill>
                <a:latin typeface="Arial"/>
                <a:ea typeface="Arial"/>
                <a:cs typeface="Arial"/>
                <a:sym typeface="Arial"/>
              </a:rPr>
              <a:t> any other information connected to them. This could be the year the buildings were built, the intended use of the buildings</a:t>
            </a:r>
            <a:r>
              <a:rPr lang="en-US">
                <a:solidFill>
                  <a:srgbClr val="000000"/>
                </a:solidFill>
                <a:latin typeface="Arial"/>
                <a:ea typeface="Arial"/>
                <a:cs typeface="Arial"/>
                <a:sym typeface="Arial"/>
              </a:rPr>
              <a:t>,</a:t>
            </a:r>
            <a:r>
              <a:rPr b="0" i="0" lang="en-US" sz="1200" u="none" cap="none" strike="noStrike">
                <a:solidFill>
                  <a:srgbClr val="000000"/>
                </a:solidFill>
                <a:latin typeface="Arial"/>
                <a:ea typeface="Arial"/>
                <a:cs typeface="Arial"/>
                <a:sym typeface="Arial"/>
              </a:rPr>
              <a:t> or the number of floors.</a:t>
            </a:r>
            <a:endParaRPr/>
          </a:p>
          <a:p>
            <a:pPr indent="0" lvl="0" marL="0" marR="0" rtl="0" algn="l">
              <a:lnSpc>
                <a:spcPct val="100000"/>
              </a:lnSpc>
              <a:spcBef>
                <a:spcPts val="0"/>
              </a:spcBef>
              <a:spcAft>
                <a:spcPts val="0"/>
              </a:spcAft>
              <a:buClr>
                <a:schemeClr val="dk1"/>
              </a:buClr>
              <a:buSzPts val="1100"/>
              <a:buFont typeface="Arial"/>
              <a:buNone/>
            </a:pPr>
            <a:r>
              <a:t/>
            </a:r>
            <a:endParaRPr/>
          </a:p>
        </p:txBody>
      </p:sp>
      <p:sp>
        <p:nvSpPr>
          <p:cNvPr id="254" name="Google Shape;254;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4" name="Google Shape;264;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100" u="none" cap="none" strike="noStrike">
                <a:solidFill>
                  <a:srgbClr val="000000"/>
                </a:solidFill>
                <a:latin typeface="Arial"/>
                <a:ea typeface="Arial"/>
                <a:cs typeface="Arial"/>
                <a:sym typeface="Arial"/>
              </a:rPr>
              <a:t>Let's look a little bit into what the data </a:t>
            </a:r>
            <a:r>
              <a:rPr lang="en-US" sz="1100">
                <a:solidFill>
                  <a:srgbClr val="000000"/>
                </a:solidFill>
                <a:latin typeface="Arial"/>
                <a:ea typeface="Arial"/>
                <a:cs typeface="Arial"/>
                <a:sym typeface="Arial"/>
              </a:rPr>
              <a:t>are</a:t>
            </a:r>
            <a:r>
              <a:rPr b="0" i="0" lang="en-US" sz="1100" u="none" cap="none" strike="noStrike">
                <a:solidFill>
                  <a:srgbClr val="000000"/>
                </a:solidFill>
                <a:latin typeface="Arial"/>
                <a:ea typeface="Arial"/>
                <a:cs typeface="Arial"/>
                <a:sym typeface="Arial"/>
              </a:rPr>
              <a:t>. Vector data </a:t>
            </a:r>
            <a:r>
              <a:rPr lang="en-US" sz="1100">
                <a:solidFill>
                  <a:srgbClr val="000000"/>
                </a:solidFill>
                <a:latin typeface="Arial"/>
                <a:ea typeface="Arial"/>
                <a:cs typeface="Arial"/>
                <a:sym typeface="Arial"/>
              </a:rPr>
              <a:t>represent</a:t>
            </a:r>
            <a:r>
              <a:rPr b="0" i="0" lang="en-US" sz="1100" u="none" cap="none" strike="noStrike">
                <a:solidFill>
                  <a:srgbClr val="000000"/>
                </a:solidFill>
                <a:latin typeface="Arial"/>
                <a:ea typeface="Arial"/>
                <a:cs typeface="Arial"/>
                <a:sym typeface="Arial"/>
              </a:rPr>
              <a:t> real world features and features </a:t>
            </a:r>
            <a:r>
              <a:rPr lang="en-US" sz="1100">
                <a:solidFill>
                  <a:srgbClr val="000000"/>
                </a:solidFill>
                <a:latin typeface="Arial"/>
                <a:ea typeface="Arial"/>
                <a:cs typeface="Arial"/>
                <a:sym typeface="Arial"/>
              </a:rPr>
              <a:t>are anything</a:t>
            </a:r>
            <a:r>
              <a:rPr b="0" i="0" lang="en-US" sz="1100" u="none" cap="none" strike="noStrike">
                <a:solidFill>
                  <a:srgbClr val="000000"/>
                </a:solidFill>
                <a:latin typeface="Arial"/>
                <a:ea typeface="Arial"/>
                <a:cs typeface="Arial"/>
                <a:sym typeface="Arial"/>
              </a:rPr>
              <a:t> you can see in a landscape such as houses, roads, rivers</a:t>
            </a:r>
            <a:r>
              <a:rPr lang="en-US" sz="1100">
                <a:solidFill>
                  <a:srgbClr val="000000"/>
                </a:solidFill>
                <a:latin typeface="Arial"/>
                <a:ea typeface="Arial"/>
                <a:cs typeface="Arial"/>
                <a:sym typeface="Arial"/>
              </a:rPr>
              <a:t>,</a:t>
            </a:r>
            <a:r>
              <a:rPr b="0" i="0" lang="en-US" sz="1100" u="none" cap="none" strike="noStrike">
                <a:solidFill>
                  <a:srgbClr val="000000"/>
                </a:solidFill>
                <a:latin typeface="Arial"/>
                <a:ea typeface="Arial"/>
                <a:cs typeface="Arial"/>
                <a:sym typeface="Arial"/>
              </a:rPr>
              <a:t> and so on. The data </a:t>
            </a:r>
            <a:r>
              <a:rPr lang="en-US" sz="1100">
                <a:solidFill>
                  <a:srgbClr val="000000"/>
                </a:solidFill>
                <a:latin typeface="Arial"/>
                <a:ea typeface="Arial"/>
                <a:cs typeface="Arial"/>
                <a:sym typeface="Arial"/>
              </a:rPr>
              <a:t>that are</a:t>
            </a:r>
            <a:r>
              <a:rPr b="0" i="0" lang="en-US" sz="1100" u="none" cap="none" strike="noStrike">
                <a:solidFill>
                  <a:srgbClr val="000000"/>
                </a:solidFill>
                <a:latin typeface="Arial"/>
                <a:ea typeface="Arial"/>
                <a:cs typeface="Arial"/>
                <a:sym typeface="Arial"/>
              </a:rPr>
              <a:t> best described by vectors are data that </a:t>
            </a:r>
            <a:r>
              <a:rPr lang="en-US" sz="1100">
                <a:solidFill>
                  <a:srgbClr val="000000"/>
                </a:solidFill>
                <a:latin typeface="Arial"/>
                <a:ea typeface="Arial"/>
                <a:cs typeface="Arial"/>
                <a:sym typeface="Arial"/>
              </a:rPr>
              <a:t>have</a:t>
            </a:r>
            <a:r>
              <a:rPr b="0" i="0" lang="en-US" sz="1100" u="none" cap="none" strike="noStrike">
                <a:solidFill>
                  <a:srgbClr val="000000"/>
                </a:solidFill>
                <a:latin typeface="Arial"/>
                <a:ea typeface="Arial"/>
                <a:cs typeface="Arial"/>
                <a:sym typeface="Arial"/>
              </a:rPr>
              <a:t> discrete boundaries</a:t>
            </a:r>
            <a:r>
              <a:rPr lang="en-US" sz="1100">
                <a:solidFill>
                  <a:srgbClr val="000000"/>
                </a:solidFill>
                <a:latin typeface="Arial"/>
                <a:ea typeface="Arial"/>
                <a:cs typeface="Arial"/>
                <a:sym typeface="Arial"/>
              </a:rPr>
              <a:t>.</a:t>
            </a:r>
            <a:r>
              <a:rPr b="0" i="0" lang="en-US" sz="1100" u="none" cap="none" strike="noStrike">
                <a:solidFill>
                  <a:srgbClr val="000000"/>
                </a:solidFill>
                <a:latin typeface="Arial"/>
                <a:ea typeface="Arial"/>
                <a:cs typeface="Arial"/>
                <a:sym typeface="Arial"/>
              </a:rPr>
              <a:t> </a:t>
            </a:r>
            <a:r>
              <a:rPr lang="en-US" sz="1100">
                <a:solidFill>
                  <a:srgbClr val="000000"/>
                </a:solidFill>
                <a:latin typeface="Arial"/>
                <a:ea typeface="Arial"/>
                <a:cs typeface="Arial"/>
                <a:sym typeface="Arial"/>
              </a:rPr>
              <a:t>In</a:t>
            </a:r>
            <a:r>
              <a:rPr b="0" i="0" lang="en-US" sz="1100" u="none" cap="none" strike="noStrike">
                <a:solidFill>
                  <a:srgbClr val="000000"/>
                </a:solidFill>
                <a:latin typeface="Arial"/>
                <a:ea typeface="Arial"/>
                <a:cs typeface="Arial"/>
                <a:sym typeface="Arial"/>
              </a:rPr>
              <a:t> other words, by just looking at a feature, you should be able to distinguish it from its surroundings. You can distinguish a house from its surroundings. You can distinguish</a:t>
            </a:r>
            <a:r>
              <a:rPr lang="en-US" sz="1100">
                <a:solidFill>
                  <a:srgbClr val="000000"/>
                </a:solidFill>
                <a:latin typeface="Arial"/>
                <a:ea typeface="Arial"/>
                <a:cs typeface="Arial"/>
                <a:sym typeface="Arial"/>
              </a:rPr>
              <a:t> roads</a:t>
            </a:r>
            <a:r>
              <a:rPr b="0" i="0" lang="en-US" sz="1100" u="none" cap="none" strike="noStrike">
                <a:solidFill>
                  <a:srgbClr val="000000"/>
                </a:solidFill>
                <a:latin typeface="Arial"/>
                <a:ea typeface="Arial"/>
                <a:cs typeface="Arial"/>
                <a:sym typeface="Arial"/>
              </a:rPr>
              <a:t> from their surroundings, rivers from their surroundings</a:t>
            </a:r>
            <a:r>
              <a:rPr lang="en-US" sz="1100">
                <a:solidFill>
                  <a:srgbClr val="000000"/>
                </a:solidFill>
                <a:latin typeface="Arial"/>
                <a:ea typeface="Arial"/>
                <a:cs typeface="Arial"/>
                <a:sym typeface="Arial"/>
              </a:rPr>
              <a:t>, and so on</a:t>
            </a:r>
            <a:r>
              <a:rPr b="0" i="0" lang="en-US" sz="1100" u="none" cap="none" strike="noStrike">
                <a:solidFill>
                  <a:srgbClr val="000000"/>
                </a:solidFill>
                <a:latin typeface="Arial"/>
                <a:ea typeface="Arial"/>
                <a:cs typeface="Arial"/>
                <a:sym typeface="Arial"/>
              </a:rPr>
              <a:t>. These type of features are well represented with different types of vector data. Vector data </a:t>
            </a:r>
            <a:r>
              <a:rPr lang="en-US" sz="1100">
                <a:solidFill>
                  <a:srgbClr val="000000"/>
                </a:solidFill>
                <a:latin typeface="Arial"/>
                <a:ea typeface="Arial"/>
                <a:cs typeface="Arial"/>
                <a:sym typeface="Arial"/>
              </a:rPr>
              <a:t>consist</a:t>
            </a:r>
            <a:r>
              <a:rPr b="0" i="0" lang="en-US" sz="1100" u="none" cap="none" strike="noStrike">
                <a:solidFill>
                  <a:srgbClr val="000000"/>
                </a:solidFill>
                <a:latin typeface="Arial"/>
                <a:ea typeface="Arial"/>
                <a:cs typeface="Arial"/>
                <a:sym typeface="Arial"/>
              </a:rPr>
              <a:t> of points. We call them vertices with X and Y coordinates that together </a:t>
            </a:r>
            <a:r>
              <a:rPr lang="en-US" sz="1100">
                <a:solidFill>
                  <a:srgbClr val="000000"/>
                </a:solidFill>
                <a:latin typeface="Arial"/>
                <a:ea typeface="Arial"/>
                <a:cs typeface="Arial"/>
                <a:sym typeface="Arial"/>
              </a:rPr>
              <a:t>form</a:t>
            </a:r>
            <a:r>
              <a:rPr b="0" i="0" lang="en-US" sz="1100" u="none" cap="none" strike="noStrike">
                <a:solidFill>
                  <a:srgbClr val="000000"/>
                </a:solidFill>
                <a:latin typeface="Arial"/>
                <a:ea typeface="Arial"/>
                <a:cs typeface="Arial"/>
                <a:sym typeface="Arial"/>
              </a:rPr>
              <a:t> a vector layer. Vertices are basically just points for where multiple features meet. There are three different types of vectors</a:t>
            </a:r>
            <a:r>
              <a:rPr lang="en-US" sz="1100">
                <a:solidFill>
                  <a:srgbClr val="000000"/>
                </a:solidFill>
                <a:latin typeface="Arial"/>
                <a:ea typeface="Arial"/>
                <a:cs typeface="Arial"/>
                <a:sym typeface="Arial"/>
              </a:rPr>
              <a:t>. These are</a:t>
            </a:r>
            <a:r>
              <a:rPr b="0" i="0" lang="en-US" sz="1100" u="none" cap="none" strike="noStrike">
                <a:solidFill>
                  <a:srgbClr val="000000"/>
                </a:solidFill>
                <a:latin typeface="Arial"/>
                <a:ea typeface="Arial"/>
                <a:cs typeface="Arial"/>
                <a:sym typeface="Arial"/>
              </a:rPr>
              <a:t> points, lines</a:t>
            </a:r>
            <a:r>
              <a:rPr lang="en-US" sz="1100">
                <a:solidFill>
                  <a:srgbClr val="000000"/>
                </a:solidFill>
                <a:latin typeface="Arial"/>
                <a:ea typeface="Arial"/>
                <a:cs typeface="Arial"/>
                <a:sym typeface="Arial"/>
              </a:rPr>
              <a:t>,</a:t>
            </a:r>
            <a:r>
              <a:rPr b="0" i="0" lang="en-US" sz="1100" u="none" cap="none" strike="noStrike">
                <a:solidFill>
                  <a:srgbClr val="000000"/>
                </a:solidFill>
                <a:latin typeface="Arial"/>
                <a:ea typeface="Arial"/>
                <a:cs typeface="Arial"/>
                <a:sym typeface="Arial"/>
              </a:rPr>
              <a:t> and polygons.</a:t>
            </a:r>
            <a:endParaRPr sz="1100"/>
          </a:p>
          <a:p>
            <a:pPr indent="0" lvl="0" marL="0" marR="0" rtl="0" algn="l">
              <a:lnSpc>
                <a:spcPct val="100000"/>
              </a:lnSpc>
              <a:spcBef>
                <a:spcPts val="0"/>
              </a:spcBef>
              <a:spcAft>
                <a:spcPts val="0"/>
              </a:spcAft>
              <a:buClr>
                <a:schemeClr val="dk1"/>
              </a:buClr>
              <a:buSzPts val="1100"/>
              <a:buFont typeface="Calibri"/>
              <a:buNone/>
            </a:pPr>
            <a:r>
              <a:t/>
            </a:r>
            <a:endParaRPr sz="1100"/>
          </a:p>
          <a:p>
            <a:pPr indent="0" lvl="0" marL="0" rtl="0" algn="l">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65" name="Google Shape;265;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2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p:cSld name="1_Title Slide">
    <p:spTree>
      <p:nvGrpSpPr>
        <p:cNvPr id="15" name="Shape 15"/>
        <p:cNvGrpSpPr/>
        <p:nvPr/>
      </p:nvGrpSpPr>
      <p:grpSpPr>
        <a:xfrm>
          <a:off x="0" y="0"/>
          <a:ext cx="0" cy="0"/>
          <a:chOff x="0" y="0"/>
          <a:chExt cx="0" cy="0"/>
        </a:xfrm>
      </p:grpSpPr>
      <p:pic>
        <p:nvPicPr>
          <p:cNvPr descr="A picture containing website&#10;&#10;Description automatically generated" id="16" name="Google Shape;16;p28"/>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7" name="Google Shape;17;p28"/>
          <p:cNvSpPr txBox="1"/>
          <p:nvPr>
            <p:ph type="ctrTitle"/>
          </p:nvPr>
        </p:nvSpPr>
        <p:spPr>
          <a:xfrm>
            <a:off x="651352" y="4301318"/>
            <a:ext cx="7029608" cy="194875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400"/>
              <a:buFont typeface="Open Sans ExtraBold"/>
              <a:buNone/>
              <a:defRPr b="1" i="0" sz="4400">
                <a:latin typeface="Open Sans ExtraBold"/>
                <a:ea typeface="Open Sans ExtraBold"/>
                <a:cs typeface="Open Sans ExtraBold"/>
                <a:sym typeface="Open Sans Extra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28"/>
          <p:cNvSpPr txBox="1"/>
          <p:nvPr>
            <p:ph idx="1" type="subTitle"/>
          </p:nvPr>
        </p:nvSpPr>
        <p:spPr>
          <a:xfrm>
            <a:off x="688931" y="3374796"/>
            <a:ext cx="2846121" cy="954803"/>
          </a:xfrm>
          <a:prstGeom prst="rect">
            <a:avLst/>
          </a:prstGeom>
          <a:noFill/>
          <a:ln>
            <a:noFill/>
          </a:ln>
        </p:spPr>
        <p:txBody>
          <a:bodyPr anchorCtr="0" anchor="b" bIns="45700" lIns="91425" spcFirstLastPara="1" rIns="91425" wrap="square" tIns="45700">
            <a:normAutofit/>
          </a:bodyPr>
          <a:lstStyle>
            <a:lvl1pPr lvl="0" algn="l">
              <a:lnSpc>
                <a:spcPct val="90000"/>
              </a:lnSpc>
              <a:spcBef>
                <a:spcPts val="1000"/>
              </a:spcBef>
              <a:spcAft>
                <a:spcPts val="0"/>
              </a:spcAft>
              <a:buClr>
                <a:schemeClr val="dk1"/>
              </a:buClr>
              <a:buSzPts val="1800"/>
              <a:buNone/>
              <a:defRPr b="1" i="0" sz="1800">
                <a:solidFill>
                  <a:schemeClr val="dk1"/>
                </a:solidFill>
                <a:latin typeface="Open Sans ExtraBold"/>
                <a:ea typeface="Open Sans ExtraBold"/>
                <a:cs typeface="Open Sans ExtraBold"/>
                <a:sym typeface="Open Sans ExtraBold"/>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9" name="Google Shape;19;p28"/>
          <p:cNvSpPr txBox="1"/>
          <p:nvPr>
            <p:ph idx="2" type="body"/>
          </p:nvPr>
        </p:nvSpPr>
        <p:spPr>
          <a:xfrm>
            <a:off x="8453438" y="6106160"/>
            <a:ext cx="3738562" cy="335915"/>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1600"/>
              <a:buNone/>
              <a:defRPr sz="16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0" name="Google Shape;20;p28"/>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8" name="Shape 68"/>
        <p:cNvGrpSpPr/>
        <p:nvPr/>
      </p:nvGrpSpPr>
      <p:grpSpPr>
        <a:xfrm>
          <a:off x="0" y="0"/>
          <a:ext cx="0" cy="0"/>
          <a:chOff x="0" y="0"/>
          <a:chExt cx="0" cy="0"/>
        </a:xfrm>
      </p:grpSpPr>
      <p:sp>
        <p:nvSpPr>
          <p:cNvPr id="69" name="Google Shape;69;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2" name="Shape 72"/>
        <p:cNvGrpSpPr/>
        <p:nvPr/>
      </p:nvGrpSpPr>
      <p:grpSpPr>
        <a:xfrm>
          <a:off x="0" y="0"/>
          <a:ext cx="0" cy="0"/>
          <a:chOff x="0" y="0"/>
          <a:chExt cx="0" cy="0"/>
        </a:xfrm>
      </p:grpSpPr>
      <p:sp>
        <p:nvSpPr>
          <p:cNvPr id="73" name="Google Shape;73;p4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4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5" name="Google Shape;75;p4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6" name="Google Shape;76;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9" name="Shape 79"/>
        <p:cNvGrpSpPr/>
        <p:nvPr/>
      </p:nvGrpSpPr>
      <p:grpSpPr>
        <a:xfrm>
          <a:off x="0" y="0"/>
          <a:ext cx="0" cy="0"/>
          <a:chOff x="0" y="0"/>
          <a:chExt cx="0" cy="0"/>
        </a:xfrm>
      </p:grpSpPr>
      <p:sp>
        <p:nvSpPr>
          <p:cNvPr id="80" name="Google Shape;80;p4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41"/>
          <p:cNvSpPr/>
          <p:nvPr>
            <p:ph idx="2" type="pic"/>
          </p:nvPr>
        </p:nvSpPr>
        <p:spPr>
          <a:xfrm>
            <a:off x="5183188" y="987425"/>
            <a:ext cx="6172200" cy="4873625"/>
          </a:xfrm>
          <a:prstGeom prst="rect">
            <a:avLst/>
          </a:prstGeom>
          <a:noFill/>
          <a:ln>
            <a:noFill/>
          </a:ln>
        </p:spPr>
      </p:sp>
      <p:sp>
        <p:nvSpPr>
          <p:cNvPr id="82" name="Google Shape;82;p4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3" name="Google Shape;83;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6" name="Shape 86"/>
        <p:cNvGrpSpPr/>
        <p:nvPr/>
      </p:nvGrpSpPr>
      <p:grpSpPr>
        <a:xfrm>
          <a:off x="0" y="0"/>
          <a:ext cx="0" cy="0"/>
          <a:chOff x="0" y="0"/>
          <a:chExt cx="0" cy="0"/>
        </a:xfrm>
      </p:grpSpPr>
      <p:sp>
        <p:nvSpPr>
          <p:cNvPr id="87" name="Google Shape;87;p4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4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9" name="Google Shape;89;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2" name="Shape 92"/>
        <p:cNvGrpSpPr/>
        <p:nvPr/>
      </p:nvGrpSpPr>
      <p:grpSpPr>
        <a:xfrm>
          <a:off x="0" y="0"/>
          <a:ext cx="0" cy="0"/>
          <a:chOff x="0" y="0"/>
          <a:chExt cx="0" cy="0"/>
        </a:xfrm>
      </p:grpSpPr>
      <p:sp>
        <p:nvSpPr>
          <p:cNvPr id="93" name="Google Shape;93;p4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4" name="Google Shape;94;p4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5" name="Google Shape;95;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4" name="Shape 104"/>
        <p:cNvGrpSpPr/>
        <p:nvPr/>
      </p:nvGrpSpPr>
      <p:grpSpPr>
        <a:xfrm>
          <a:off x="0" y="0"/>
          <a:ext cx="0" cy="0"/>
          <a:chOff x="0" y="0"/>
          <a:chExt cx="0" cy="0"/>
        </a:xfrm>
      </p:grpSpPr>
      <p:sp>
        <p:nvSpPr>
          <p:cNvPr id="105" name="Google Shape;105;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6" name="Google Shape;106;p3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7" name="Google Shape;107;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33"/>
          <p:cNvSpPr txBox="1"/>
          <p:nvPr>
            <p:ph idx="12" type="sldNum"/>
          </p:nvPr>
        </p:nvSpPr>
        <p:spPr>
          <a:xfrm>
            <a:off x="11786286" y="6497852"/>
            <a:ext cx="40571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0" name="Shape 110"/>
        <p:cNvGrpSpPr/>
        <p:nvPr/>
      </p:nvGrpSpPr>
      <p:grpSpPr>
        <a:xfrm>
          <a:off x="0" y="0"/>
          <a:ext cx="0" cy="0"/>
          <a:chOff x="0" y="0"/>
          <a:chExt cx="0" cy="0"/>
        </a:xfrm>
      </p:grpSpPr>
      <p:sp>
        <p:nvSpPr>
          <p:cNvPr id="111" name="Google Shape;111;p4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2" name="Google Shape;112;p4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13" name="Google Shape;113;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44"/>
          <p:cNvSpPr txBox="1"/>
          <p:nvPr/>
        </p:nvSpPr>
        <p:spPr>
          <a:xfrm>
            <a:off x="11701849" y="6455804"/>
            <a:ext cx="45308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16" name="Google Shape;116;p44"/>
          <p:cNvSpPr txBox="1"/>
          <p:nvPr/>
        </p:nvSpPr>
        <p:spPr>
          <a:xfrm>
            <a:off x="11798644" y="6492875"/>
            <a:ext cx="393356"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7" name="Shape 117"/>
        <p:cNvGrpSpPr/>
        <p:nvPr/>
      </p:nvGrpSpPr>
      <p:grpSpPr>
        <a:xfrm>
          <a:off x="0" y="0"/>
          <a:ext cx="0" cy="0"/>
          <a:chOff x="0" y="0"/>
          <a:chExt cx="0" cy="0"/>
        </a:xfrm>
      </p:grpSpPr>
      <p:sp>
        <p:nvSpPr>
          <p:cNvPr id="118" name="Google Shape;118;p4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9" name="Google Shape;119;p4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20" name="Google Shape;120;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23" name="Shape 123"/>
        <p:cNvGrpSpPr/>
        <p:nvPr/>
      </p:nvGrpSpPr>
      <p:grpSpPr>
        <a:xfrm>
          <a:off x="0" y="0"/>
          <a:ext cx="0" cy="0"/>
          <a:chOff x="0" y="0"/>
          <a:chExt cx="0" cy="0"/>
        </a:xfrm>
      </p:grpSpPr>
      <p:sp>
        <p:nvSpPr>
          <p:cNvPr id="124" name="Google Shape;124;p4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5" name="Google Shape;125;p4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6" name="Google Shape;126;p4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7" name="Google Shape;127;p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30" name="Shape 130"/>
        <p:cNvGrpSpPr/>
        <p:nvPr/>
      </p:nvGrpSpPr>
      <p:grpSpPr>
        <a:xfrm>
          <a:off x="0" y="0"/>
          <a:ext cx="0" cy="0"/>
          <a:chOff x="0" y="0"/>
          <a:chExt cx="0" cy="0"/>
        </a:xfrm>
      </p:grpSpPr>
      <p:sp>
        <p:nvSpPr>
          <p:cNvPr id="131" name="Google Shape;131;p4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2" name="Google Shape;132;p4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33" name="Google Shape;133;p4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4" name="Google Shape;134;p4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35" name="Google Shape;135;p4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6" name="Google Shape;136;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pic>
        <p:nvPicPr>
          <p:cNvPr id="22" name="Google Shape;22;p29"/>
          <p:cNvPicPr preferRelativeResize="0"/>
          <p:nvPr/>
        </p:nvPicPr>
        <p:blipFill rotWithShape="1">
          <a:blip r:embed="rId2">
            <a:alphaModFix/>
          </a:blip>
          <a:srcRect b="0" l="0" r="0" t="0"/>
          <a:stretch/>
        </p:blipFill>
        <p:spPr>
          <a:xfrm>
            <a:off x="0" y="679"/>
            <a:ext cx="12192000" cy="6858000"/>
          </a:xfrm>
          <a:prstGeom prst="rect">
            <a:avLst/>
          </a:prstGeom>
          <a:noFill/>
          <a:ln>
            <a:noFill/>
          </a:ln>
        </p:spPr>
      </p:pic>
      <p:sp>
        <p:nvSpPr>
          <p:cNvPr id="23" name="Google Shape;23;p29"/>
          <p:cNvSpPr txBox="1"/>
          <p:nvPr>
            <p:ph type="title"/>
          </p:nvPr>
        </p:nvSpPr>
        <p:spPr>
          <a:xfrm>
            <a:off x="838200" y="365125"/>
            <a:ext cx="1051560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400"/>
              <a:buFont typeface="Open Sans"/>
              <a:buNone/>
              <a:defRPr>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2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29"/>
          <p:cNvSpPr txBox="1"/>
          <p:nvPr/>
        </p:nvSpPr>
        <p:spPr>
          <a:xfrm>
            <a:off x="11701849" y="6455804"/>
            <a:ext cx="45308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9" name="Shape 139"/>
        <p:cNvGrpSpPr/>
        <p:nvPr/>
      </p:nvGrpSpPr>
      <p:grpSpPr>
        <a:xfrm>
          <a:off x="0" y="0"/>
          <a:ext cx="0" cy="0"/>
          <a:chOff x="0" y="0"/>
          <a:chExt cx="0" cy="0"/>
        </a:xfrm>
      </p:grpSpPr>
      <p:sp>
        <p:nvSpPr>
          <p:cNvPr id="140" name="Google Shape;140;p4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1" name="Google Shape;141;p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3" name="Google Shape;143;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4" name="Shape 144"/>
        <p:cNvGrpSpPr/>
        <p:nvPr/>
      </p:nvGrpSpPr>
      <p:grpSpPr>
        <a:xfrm>
          <a:off x="0" y="0"/>
          <a:ext cx="0" cy="0"/>
          <a:chOff x="0" y="0"/>
          <a:chExt cx="0" cy="0"/>
        </a:xfrm>
      </p:grpSpPr>
      <p:sp>
        <p:nvSpPr>
          <p:cNvPr id="145" name="Google Shape;145;p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48" name="Shape 148"/>
        <p:cNvGrpSpPr/>
        <p:nvPr/>
      </p:nvGrpSpPr>
      <p:grpSpPr>
        <a:xfrm>
          <a:off x="0" y="0"/>
          <a:ext cx="0" cy="0"/>
          <a:chOff x="0" y="0"/>
          <a:chExt cx="0" cy="0"/>
        </a:xfrm>
      </p:grpSpPr>
      <p:sp>
        <p:nvSpPr>
          <p:cNvPr id="149" name="Google Shape;149;p5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0" name="Google Shape;150;p5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51" name="Google Shape;151;p5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52" name="Google Shape;152;p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p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4" name="Google Shape;154;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55" name="Shape 155"/>
        <p:cNvGrpSpPr/>
        <p:nvPr/>
      </p:nvGrpSpPr>
      <p:grpSpPr>
        <a:xfrm>
          <a:off x="0" y="0"/>
          <a:ext cx="0" cy="0"/>
          <a:chOff x="0" y="0"/>
          <a:chExt cx="0" cy="0"/>
        </a:xfrm>
      </p:grpSpPr>
      <p:sp>
        <p:nvSpPr>
          <p:cNvPr id="156" name="Google Shape;156;p5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7" name="Google Shape;157;p51"/>
          <p:cNvSpPr/>
          <p:nvPr>
            <p:ph idx="2" type="pic"/>
          </p:nvPr>
        </p:nvSpPr>
        <p:spPr>
          <a:xfrm>
            <a:off x="5183188" y="987425"/>
            <a:ext cx="6172200" cy="4873625"/>
          </a:xfrm>
          <a:prstGeom prst="rect">
            <a:avLst/>
          </a:prstGeom>
          <a:noFill/>
          <a:ln>
            <a:noFill/>
          </a:ln>
        </p:spPr>
      </p:sp>
      <p:sp>
        <p:nvSpPr>
          <p:cNvPr id="158" name="Google Shape;158;p5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59" name="Google Shape;159;p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0" name="Google Shape;160;p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1" name="Google Shape;161;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62" name="Shape 162"/>
        <p:cNvGrpSpPr/>
        <p:nvPr/>
      </p:nvGrpSpPr>
      <p:grpSpPr>
        <a:xfrm>
          <a:off x="0" y="0"/>
          <a:ext cx="0" cy="0"/>
          <a:chOff x="0" y="0"/>
          <a:chExt cx="0" cy="0"/>
        </a:xfrm>
      </p:grpSpPr>
      <p:sp>
        <p:nvSpPr>
          <p:cNvPr id="163" name="Google Shape;163;p5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4" name="Google Shape;164;p5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5" name="Google Shape;165;p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6" name="Google Shape;166;p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7" name="Google Shape;167;p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68" name="Shape 168"/>
        <p:cNvGrpSpPr/>
        <p:nvPr/>
      </p:nvGrpSpPr>
      <p:grpSpPr>
        <a:xfrm>
          <a:off x="0" y="0"/>
          <a:ext cx="0" cy="0"/>
          <a:chOff x="0" y="0"/>
          <a:chExt cx="0" cy="0"/>
        </a:xfrm>
      </p:grpSpPr>
      <p:sp>
        <p:nvSpPr>
          <p:cNvPr id="169" name="Google Shape;169;p5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0" name="Google Shape;170;p5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1" name="Google Shape;171;p5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2" name="Google Shape;172;p5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3" name="Google Shape;173;p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26" name="Shape 26"/>
        <p:cNvGrpSpPr/>
        <p:nvPr/>
      </p:nvGrpSpPr>
      <p:grpSpPr>
        <a:xfrm>
          <a:off x="0" y="0"/>
          <a:ext cx="0" cy="0"/>
          <a:chOff x="0" y="0"/>
          <a:chExt cx="0" cy="0"/>
        </a:xfrm>
      </p:grpSpPr>
      <p:pic>
        <p:nvPicPr>
          <p:cNvPr descr="Graphical user interface, text&#10;&#10;Description automatically generated" id="27" name="Google Shape;27;p30"/>
          <p:cNvPicPr preferRelativeResize="0"/>
          <p:nvPr/>
        </p:nvPicPr>
        <p:blipFill rotWithShape="1">
          <a:blip r:embed="rId2">
            <a:alphaModFix/>
          </a:blip>
          <a:srcRect b="0" l="0" r="0" t="0"/>
          <a:stretch/>
        </p:blipFill>
        <p:spPr>
          <a:xfrm>
            <a:off x="-3565" y="-1605"/>
            <a:ext cx="12192000" cy="6858000"/>
          </a:xfrm>
          <a:prstGeom prst="rect">
            <a:avLst/>
          </a:prstGeom>
          <a:noFill/>
          <a:ln>
            <a:noFill/>
          </a:ln>
        </p:spPr>
      </p:pic>
      <p:sp>
        <p:nvSpPr>
          <p:cNvPr id="28" name="Google Shape;28;p30"/>
          <p:cNvSpPr txBox="1"/>
          <p:nvPr>
            <p:ph type="title"/>
          </p:nvPr>
        </p:nvSpPr>
        <p:spPr>
          <a:xfrm>
            <a:off x="838200" y="365125"/>
            <a:ext cx="1051560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400"/>
              <a:buFont typeface="Open Sans"/>
              <a:buNone/>
              <a:defRPr>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3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sz="18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30"/>
          <p:cNvSpPr txBox="1"/>
          <p:nvPr/>
        </p:nvSpPr>
        <p:spPr>
          <a:xfrm>
            <a:off x="11701849" y="6455804"/>
            <a:ext cx="45308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31" name="Shape 31"/>
        <p:cNvGrpSpPr/>
        <p:nvPr/>
      </p:nvGrpSpPr>
      <p:grpSpPr>
        <a:xfrm>
          <a:off x="0" y="0"/>
          <a:ext cx="0" cy="0"/>
          <a:chOff x="0" y="0"/>
          <a:chExt cx="0" cy="0"/>
        </a:xfrm>
      </p:grpSpPr>
      <p:pic>
        <p:nvPicPr>
          <p:cNvPr id="32" name="Google Shape;32;p31"/>
          <p:cNvPicPr preferRelativeResize="0"/>
          <p:nvPr/>
        </p:nvPicPr>
        <p:blipFill rotWithShape="1">
          <a:blip r:embed="rId2">
            <a:alphaModFix/>
          </a:blip>
          <a:srcRect b="0" l="0" r="0" t="0"/>
          <a:stretch/>
        </p:blipFill>
        <p:spPr>
          <a:xfrm>
            <a:off x="0" y="679"/>
            <a:ext cx="12192000" cy="6858000"/>
          </a:xfrm>
          <a:prstGeom prst="rect">
            <a:avLst/>
          </a:prstGeom>
          <a:noFill/>
          <a:ln>
            <a:noFill/>
          </a:ln>
        </p:spPr>
      </p:pic>
      <p:sp>
        <p:nvSpPr>
          <p:cNvPr id="33" name="Google Shape;33;p31"/>
          <p:cNvSpPr txBox="1"/>
          <p:nvPr>
            <p:ph type="title"/>
          </p:nvPr>
        </p:nvSpPr>
        <p:spPr>
          <a:xfrm>
            <a:off x="838200" y="365125"/>
            <a:ext cx="1051560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400"/>
              <a:buFont typeface="Open Sans"/>
              <a:buNone/>
              <a:defRPr>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3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31"/>
          <p:cNvSpPr txBox="1"/>
          <p:nvPr/>
        </p:nvSpPr>
        <p:spPr>
          <a:xfrm>
            <a:off x="11701849" y="6455804"/>
            <a:ext cx="45308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36" name="Shape 36"/>
        <p:cNvGrpSpPr/>
        <p:nvPr/>
      </p:nvGrpSpPr>
      <p:grpSpPr>
        <a:xfrm>
          <a:off x="0" y="0"/>
          <a:ext cx="0" cy="0"/>
          <a:chOff x="0" y="0"/>
          <a:chExt cx="0" cy="0"/>
        </a:xfrm>
      </p:grpSpPr>
      <p:pic>
        <p:nvPicPr>
          <p:cNvPr descr="A picture containing text&#10;&#10;Description automatically generated" id="37" name="Google Shape;37;p34"/>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38" name="Google Shape;38;p34"/>
          <p:cNvSpPr txBox="1"/>
          <p:nvPr/>
        </p:nvSpPr>
        <p:spPr>
          <a:xfrm>
            <a:off x="11701849" y="6455804"/>
            <a:ext cx="45308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9" name="Google Shape;39;p34"/>
          <p:cNvSpPr txBox="1"/>
          <p:nvPr>
            <p:ph type="title"/>
          </p:nvPr>
        </p:nvSpPr>
        <p:spPr>
          <a:xfrm>
            <a:off x="805249" y="4443413"/>
            <a:ext cx="5587313" cy="132500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Open Sans ExtraBold"/>
              <a:buNone/>
              <a:defRPr b="1">
                <a:latin typeface="Open Sans ExtraBold"/>
                <a:ea typeface="Open Sans ExtraBold"/>
                <a:cs typeface="Open Sans ExtraBold"/>
                <a:sym typeface="Open Sans Extra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34"/>
          <p:cNvSpPr txBox="1"/>
          <p:nvPr>
            <p:ph idx="1" type="body"/>
          </p:nvPr>
        </p:nvSpPr>
        <p:spPr>
          <a:xfrm>
            <a:off x="804863" y="4052888"/>
            <a:ext cx="5588000" cy="3905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800"/>
              <a:buNone/>
              <a:defRPr b="1" sz="1800">
                <a:solidFill>
                  <a:schemeClr val="lt1"/>
                </a:solidFill>
                <a:latin typeface="Open Sans ExtraBold"/>
                <a:ea typeface="Open Sans ExtraBold"/>
                <a:cs typeface="Open Sans ExtraBold"/>
                <a:sym typeface="Open Sans ExtraBold"/>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1" name="Shape 41"/>
        <p:cNvGrpSpPr/>
        <p:nvPr/>
      </p:nvGrpSpPr>
      <p:grpSpPr>
        <a:xfrm>
          <a:off x="0" y="0"/>
          <a:ext cx="0" cy="0"/>
          <a:chOff x="0" y="0"/>
          <a:chExt cx="0" cy="0"/>
        </a:xfrm>
      </p:grpSpPr>
      <p:sp>
        <p:nvSpPr>
          <p:cNvPr id="42" name="Google Shape;42;p3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3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4" name="Google Shape;44;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7" name="Shape 47"/>
        <p:cNvGrpSpPr/>
        <p:nvPr/>
      </p:nvGrpSpPr>
      <p:grpSpPr>
        <a:xfrm>
          <a:off x="0" y="0"/>
          <a:ext cx="0" cy="0"/>
          <a:chOff x="0" y="0"/>
          <a:chExt cx="0" cy="0"/>
        </a:xfrm>
      </p:grpSpPr>
      <p:sp>
        <p:nvSpPr>
          <p:cNvPr id="48" name="Google Shape;48;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3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3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4" name="Shape 54"/>
        <p:cNvGrpSpPr/>
        <p:nvPr/>
      </p:nvGrpSpPr>
      <p:grpSpPr>
        <a:xfrm>
          <a:off x="0" y="0"/>
          <a:ext cx="0" cy="0"/>
          <a:chOff x="0" y="0"/>
          <a:chExt cx="0" cy="0"/>
        </a:xfrm>
      </p:grpSpPr>
      <p:sp>
        <p:nvSpPr>
          <p:cNvPr id="55" name="Google Shape;55;p3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3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7" name="Google Shape;57;p3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 name="Google Shape;58;p3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9" name="Google Shape;59;p3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 name="Google Shape;60;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3" name="Shape 63"/>
        <p:cNvGrpSpPr/>
        <p:nvPr/>
      </p:nvGrpSpPr>
      <p:grpSpPr>
        <a:xfrm>
          <a:off x="0" y="0"/>
          <a:ext cx="0" cy="0"/>
          <a:chOff x="0" y="0"/>
          <a:chExt cx="0" cy="0"/>
        </a:xfrm>
      </p:grpSpPr>
      <p:sp>
        <p:nvSpPr>
          <p:cNvPr id="64" name="Google Shape;64;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3.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0" Type="http://schemas.openxmlformats.org/officeDocument/2006/relationships/slideLayout" Target="../slideLayouts/slideLayout24.xml"/><Relationship Id="rId12" Type="http://schemas.openxmlformats.org/officeDocument/2006/relationships/theme" Target="../theme/theme2.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9" Type="http://schemas.openxmlformats.org/officeDocument/2006/relationships/slideLayout" Target="../slideLayouts/slideLayout23.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8" name="Shape 98"/>
        <p:cNvGrpSpPr/>
        <p:nvPr/>
      </p:nvGrpSpPr>
      <p:grpSpPr>
        <a:xfrm>
          <a:off x="0" y="0"/>
          <a:ext cx="0" cy="0"/>
          <a:chOff x="0" y="0"/>
          <a:chExt cx="0" cy="0"/>
        </a:xfrm>
      </p:grpSpPr>
      <p:sp>
        <p:nvSpPr>
          <p:cNvPr id="99" name="Google Shape;99;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0" name="Google Shape;100;p3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 name="Google Shape;101;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2" name="Google Shape;102;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3" name="Google Shape;103;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4.png"/><Relationship Id="rId4" Type="http://schemas.openxmlformats.org/officeDocument/2006/relationships/hyperlink" Target="https://doi.org/10.5281/zenodo.4574031" TargetMode="External"/><Relationship Id="rId5" Type="http://schemas.openxmlformats.org/officeDocument/2006/relationships/hyperlink" Target="https://creativecommons.org/licenses/by/4.0/legalcode"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4.png"/><Relationship Id="rId4" Type="http://schemas.openxmlformats.org/officeDocument/2006/relationships/hyperlink" Target="https://doi.org/10.5281/zenodo.4574031" TargetMode="External"/><Relationship Id="rId5" Type="http://schemas.openxmlformats.org/officeDocument/2006/relationships/hyperlink" Target="https://creativecommons.org/licenses/by/4.0/legalcode"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6.png"/><Relationship Id="rId4" Type="http://schemas.openxmlformats.org/officeDocument/2006/relationships/hyperlink" Target="https://doi.org/10.5281/zenodo.4574031" TargetMode="External"/><Relationship Id="rId5" Type="http://schemas.openxmlformats.org/officeDocument/2006/relationships/hyperlink" Target="https://creativecommons.org/licenses/by/4.0/legalcode"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docs.qgis.org/3.16/en/docs/gentle_gis_introduction/vector_data.html" TargetMode="External"/><Relationship Id="rId4" Type="http://schemas.openxmlformats.org/officeDocument/2006/relationships/hyperlink" Target="https://onsset.github.io/teaching_kit/courses/module_1/Lecture%202/"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2.png"/><Relationship Id="rId4" Type="http://schemas.openxmlformats.org/officeDocument/2006/relationships/hyperlink" Target="https://doi.org/10.5281/zenodo.4574031" TargetMode="External"/><Relationship Id="rId5" Type="http://schemas.openxmlformats.org/officeDocument/2006/relationships/hyperlink" Target="https://creativecommons.org/licenses/by/4.0/legalcode"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7.png"/><Relationship Id="rId4" Type="http://schemas.openxmlformats.org/officeDocument/2006/relationships/hyperlink" Target="https://doi.org/10.5281/zenodo.4574031" TargetMode="External"/><Relationship Id="rId5" Type="http://schemas.openxmlformats.org/officeDocument/2006/relationships/hyperlink" Target="https://creativecommons.org/licenses/by/4.0/legalcode"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3.png"/><Relationship Id="rId4" Type="http://schemas.openxmlformats.org/officeDocument/2006/relationships/hyperlink" Target="https://doi.org/10.5281/zenodo.4574031" TargetMode="External"/><Relationship Id="rId5" Type="http://schemas.openxmlformats.org/officeDocument/2006/relationships/hyperlink" Target="https://creativecommons.org/licenses/by/4.0/legalcode"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8.png"/><Relationship Id="rId4" Type="http://schemas.openxmlformats.org/officeDocument/2006/relationships/hyperlink" Target="https://doi.org/10.5281/zenodo.4574031" TargetMode="External"/><Relationship Id="rId5" Type="http://schemas.openxmlformats.org/officeDocument/2006/relationships/hyperlink" Target="https://creativecommons.org/licenses/by/4.0/legalcode"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5.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s://docs.qgis.org/3.16/en/docs/gentle_gis_introduction/raster_data.html" TargetMode="External"/><Relationship Id="rId4" Type="http://schemas.openxmlformats.org/officeDocument/2006/relationships/hyperlink" Target="https://onsset.github.io/teaching_kit/courses/module_1/Lecture%202/"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https://docs.qgis.org/3.16/en/docs/training_manual/forestry/map_georeferencing.html?highlight=georeferencing" TargetMode="External"/><Relationship Id="rId4" Type="http://schemas.openxmlformats.org/officeDocument/2006/relationships/hyperlink" Target="https://onsset.github.io/teaching_kit/courses/module_1/Lecture%202/" TargetMode="External"/><Relationship Id="rId5" Type="http://schemas.openxmlformats.org/officeDocument/2006/relationships/hyperlink" Target="https://onsset.github.io/teaching_kit/courses/module_2/Lecture%203/"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4.xml"/><Relationship Id="rId3" Type="http://schemas.openxmlformats.org/officeDocument/2006/relationships/image" Target="../media/image19.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5.xml"/><Relationship Id="rId3" Type="http://schemas.openxmlformats.org/officeDocument/2006/relationships/image" Target="../media/image20.jpg"/><Relationship Id="rId4" Type="http://schemas.openxmlformats.org/officeDocument/2006/relationships/image" Target="../media/image1.png"/><Relationship Id="rId5"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6.xml"/><Relationship Id="rId3" Type="http://schemas.openxmlformats.org/officeDocument/2006/relationships/image" Target="../media/image2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hyperlink" Target="https://doi.org/10.5281/zenodo.4574031" TargetMode="External"/><Relationship Id="rId5" Type="http://schemas.openxmlformats.org/officeDocument/2006/relationships/hyperlink" Target="https://creativecommons.org/licenses/by/4.0/legalcod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hyperlink" Target="https://doi.org/10.5281/zenodo.4574031" TargetMode="External"/><Relationship Id="rId5" Type="http://schemas.openxmlformats.org/officeDocument/2006/relationships/hyperlink" Target="https://creativecommons.org/licenses/by/4.0/legalcod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hyperlink" Target="https://doi.org/10.5281/zenodo.4574031" TargetMode="External"/><Relationship Id="rId5" Type="http://schemas.openxmlformats.org/officeDocument/2006/relationships/hyperlink" Target="https://creativecommons.org/licenses/by/4.0/legalcode"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hyperlink" Target="https://onsset.github.io/teaching_kit/courses/module_1/Lecture%202/" TargetMode="External"/><Relationship Id="rId4" Type="http://schemas.openxmlformats.org/officeDocument/2006/relationships/hyperlink" Target="https://doi.org/10.1016/j.apgeog.2016.04.009" TargetMode="External"/><Relationship Id="rId5" Type="http://schemas.openxmlformats.org/officeDocument/2006/relationships/hyperlink" Target="https://docs.qgis.org/3.16/en/docs/gentle_gis_introduction/coordinate_reference_systems.html"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hyperlink" Target="https://onsset.readthedocs.io/en/latest/data_acquisition.htm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1"/>
          <p:cNvSpPr txBox="1"/>
          <p:nvPr>
            <p:ph type="ctrTitle"/>
          </p:nvPr>
        </p:nvSpPr>
        <p:spPr>
          <a:xfrm>
            <a:off x="688931" y="4215697"/>
            <a:ext cx="7029608" cy="1948751"/>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Open Sans ExtraBold"/>
              <a:buNone/>
            </a:pPr>
            <a:r>
              <a:rPr lang="en-US">
                <a:solidFill>
                  <a:schemeClr val="lt1"/>
                </a:solidFill>
              </a:rPr>
              <a:t>LECTURE 3</a:t>
            </a:r>
            <a:br>
              <a:rPr lang="en-US"/>
            </a:br>
            <a:r>
              <a:rPr lang="en-US"/>
              <a:t>KEY GIS </a:t>
            </a:r>
            <a:br>
              <a:rPr lang="en-US"/>
            </a:br>
            <a:r>
              <a:rPr lang="en-US"/>
              <a:t>CONCEPTS</a:t>
            </a:r>
            <a:endParaRPr b="1" sz="4400">
              <a:latin typeface="Open Sans ExtraBold"/>
              <a:ea typeface="Open Sans ExtraBold"/>
              <a:cs typeface="Open Sans ExtraBold"/>
              <a:sym typeface="Open Sans ExtraBold"/>
            </a:endParaRPr>
          </a:p>
        </p:txBody>
      </p:sp>
      <p:sp>
        <p:nvSpPr>
          <p:cNvPr id="179" name="Google Shape;179;p1"/>
          <p:cNvSpPr txBox="1"/>
          <p:nvPr/>
        </p:nvSpPr>
        <p:spPr>
          <a:xfrm>
            <a:off x="8788857" y="3367815"/>
            <a:ext cx="1622834"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900" u="none" cap="none" strike="noStrike">
                <a:solidFill>
                  <a:schemeClr val="lt1"/>
                </a:solidFill>
                <a:latin typeface="Open Sans"/>
                <a:ea typeface="Open Sans"/>
                <a:cs typeface="Open Sans"/>
                <a:sym typeface="Open Sans"/>
              </a:rPr>
              <a:t>Supported by and in collaboration with Sustainable Energy for All. Consolidated by KTH</a:t>
            </a:r>
            <a:endParaRPr/>
          </a:p>
        </p:txBody>
      </p:sp>
      <p:pic>
        <p:nvPicPr>
          <p:cNvPr descr="A white circle with white text&#10;&#10;Description automatically generated" id="180" name="Google Shape;180;p1"/>
          <p:cNvPicPr preferRelativeResize="0"/>
          <p:nvPr/>
        </p:nvPicPr>
        <p:blipFill rotWithShape="1">
          <a:blip r:embed="rId3">
            <a:alphaModFix/>
          </a:blip>
          <a:srcRect b="0" l="0" r="0" t="0"/>
          <a:stretch/>
        </p:blipFill>
        <p:spPr>
          <a:xfrm>
            <a:off x="10479687" y="3429000"/>
            <a:ext cx="566102" cy="569519"/>
          </a:xfrm>
          <a:prstGeom prst="rect">
            <a:avLst/>
          </a:prstGeom>
          <a:noFill/>
          <a:ln>
            <a:noFill/>
          </a:ln>
        </p:spPr>
      </p:pic>
      <p:pic>
        <p:nvPicPr>
          <p:cNvPr id="181" name="Google Shape;181;p1"/>
          <p:cNvPicPr preferRelativeResize="0"/>
          <p:nvPr/>
        </p:nvPicPr>
        <p:blipFill rotWithShape="1">
          <a:blip r:embed="rId4">
            <a:alphaModFix/>
          </a:blip>
          <a:srcRect b="0" l="0" r="0" t="0"/>
          <a:stretch/>
        </p:blipFill>
        <p:spPr>
          <a:xfrm>
            <a:off x="11213730" y="3344046"/>
            <a:ext cx="620242" cy="698286"/>
          </a:xfrm>
          <a:prstGeom prst="rect">
            <a:avLst/>
          </a:prstGeom>
          <a:noFill/>
          <a:ln>
            <a:noFill/>
          </a:ln>
        </p:spPr>
      </p:pic>
      <p:sp>
        <p:nvSpPr>
          <p:cNvPr id="182" name="Google Shape;182;p1"/>
          <p:cNvSpPr txBox="1"/>
          <p:nvPr/>
        </p:nvSpPr>
        <p:spPr>
          <a:xfrm>
            <a:off x="688931" y="3435360"/>
            <a:ext cx="3320805" cy="646331"/>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Open Sans ExtraBold"/>
                <a:ea typeface="Open Sans ExtraBold"/>
                <a:cs typeface="Open Sans ExtraBold"/>
                <a:sym typeface="Open Sans ExtraBold"/>
              </a:rPr>
              <a:t>Geospatial Clean Cooking access modelling using OnStove</a:t>
            </a:r>
            <a:endParaRPr sz="1800">
              <a:solidFill>
                <a:schemeClr val="dk1"/>
              </a:solidFill>
              <a:latin typeface="Open Sans ExtraBold"/>
              <a:ea typeface="Open Sans ExtraBold"/>
              <a:cs typeface="Open Sans ExtraBold"/>
              <a:sym typeface="Open Sans ExtraBold"/>
            </a:endParaRPr>
          </a:p>
        </p:txBody>
      </p:sp>
      <p:sp>
        <p:nvSpPr>
          <p:cNvPr id="183" name="Google Shape;183;p1"/>
          <p:cNvSpPr txBox="1"/>
          <p:nvPr/>
        </p:nvSpPr>
        <p:spPr>
          <a:xfrm>
            <a:off x="747853" y="6161811"/>
            <a:ext cx="7711529"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US" sz="1400" u="none">
                <a:solidFill>
                  <a:schemeClr val="dk1"/>
                </a:solidFill>
                <a:latin typeface="Open Sans"/>
                <a:ea typeface="Open Sans"/>
                <a:cs typeface="Open Sans"/>
                <a:sym typeface="Open Sans"/>
              </a:rPr>
              <a:t>by B. Khavari and C. Ramirez</a:t>
            </a:r>
            <a:endParaRPr b="0" sz="1400" u="none">
              <a:solidFill>
                <a:schemeClr val="dk1"/>
              </a:solidFill>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10"/>
          <p:cNvSpPr/>
          <p:nvPr/>
        </p:nvSpPr>
        <p:spPr>
          <a:xfrm>
            <a:off x="887215" y="1389619"/>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Points</a:t>
            </a:r>
            <a:endParaRPr/>
          </a:p>
        </p:txBody>
      </p:sp>
      <p:sp>
        <p:nvSpPr>
          <p:cNvPr id="278" name="Google Shape;278;p10"/>
          <p:cNvSpPr txBox="1"/>
          <p:nvPr/>
        </p:nvSpPr>
        <p:spPr>
          <a:xfrm>
            <a:off x="887215"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3.2 Vector data </a:t>
            </a:r>
            <a:endParaRPr/>
          </a:p>
        </p:txBody>
      </p:sp>
      <p:pic>
        <p:nvPicPr>
          <p:cNvPr id="279" name="Google Shape;279;p10"/>
          <p:cNvPicPr preferRelativeResize="0"/>
          <p:nvPr/>
        </p:nvPicPr>
        <p:blipFill rotWithShape="1">
          <a:blip r:embed="rId3">
            <a:alphaModFix/>
          </a:blip>
          <a:srcRect b="0" l="0" r="0" t="0"/>
          <a:stretch/>
        </p:blipFill>
        <p:spPr>
          <a:xfrm>
            <a:off x="1833701" y="1546516"/>
            <a:ext cx="8635003" cy="4593705"/>
          </a:xfrm>
          <a:prstGeom prst="rect">
            <a:avLst/>
          </a:prstGeom>
          <a:noFill/>
          <a:ln>
            <a:noFill/>
          </a:ln>
        </p:spPr>
      </p:pic>
      <p:sp>
        <p:nvSpPr>
          <p:cNvPr id="280" name="Google Shape;280;p10"/>
          <p:cNvSpPr txBox="1"/>
          <p:nvPr/>
        </p:nvSpPr>
        <p:spPr>
          <a:xfrm>
            <a:off x="3834144" y="6122016"/>
            <a:ext cx="4247673" cy="2462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000">
                <a:solidFill>
                  <a:schemeClr val="dk1"/>
                </a:solidFill>
                <a:latin typeface="Open Sans"/>
                <a:ea typeface="Open Sans"/>
                <a:cs typeface="Open Sans"/>
                <a:sym typeface="Open Sans"/>
              </a:rPr>
              <a:t>Picture source: </a:t>
            </a:r>
            <a:r>
              <a:rPr lang="en-US" sz="1000">
                <a:solidFill>
                  <a:schemeClr val="dk1"/>
                </a:solidFill>
                <a:latin typeface="Open Sans"/>
                <a:ea typeface="Open Sans"/>
                <a:cs typeface="Open Sans"/>
                <a:sym typeface="Open Sans"/>
              </a:rPr>
              <a:t>Khavari et al. 2021, </a:t>
            </a:r>
            <a:r>
              <a:rPr lang="en-US" sz="1000" u="sng">
                <a:solidFill>
                  <a:schemeClr val="dk1"/>
                </a:solidFill>
                <a:latin typeface="Open Sans"/>
                <a:ea typeface="Open Sans"/>
                <a:cs typeface="Open Sans"/>
                <a:sym typeface="Open Sans"/>
                <a:hlinkClick r:id="rId4">
                  <a:extLst>
                    <a:ext uri="{A12FA001-AC4F-418D-AE19-62706E023703}">
                      <ahyp:hlinkClr val="tx"/>
                    </a:ext>
                  </a:extLst>
                </a:hlinkClick>
              </a:rPr>
              <a:t>image</a:t>
            </a:r>
            <a:r>
              <a:rPr lang="en-US" sz="1000">
                <a:solidFill>
                  <a:schemeClr val="dk1"/>
                </a:solidFill>
                <a:latin typeface="Open Sans"/>
                <a:ea typeface="Open Sans"/>
                <a:cs typeface="Open Sans"/>
                <a:sym typeface="Open Sans"/>
              </a:rPr>
              <a:t>, license under </a:t>
            </a:r>
            <a:r>
              <a:rPr lang="en-US" sz="1000" u="sng">
                <a:solidFill>
                  <a:schemeClr val="dk1"/>
                </a:solidFill>
                <a:latin typeface="Open Sans"/>
                <a:ea typeface="Open Sans"/>
                <a:cs typeface="Open Sans"/>
                <a:sym typeface="Open Sans"/>
                <a:hlinkClick r:id="rId5">
                  <a:extLst>
                    <a:ext uri="{A12FA001-AC4F-418D-AE19-62706E023703}">
                      <ahyp:hlinkClr val="tx"/>
                    </a:ext>
                  </a:extLst>
                </a:hlinkClick>
              </a:rPr>
              <a:t>CC-BY 4.0</a:t>
            </a:r>
            <a:endParaRPr sz="1000">
              <a:solidFill>
                <a:schemeClr val="dk1"/>
              </a:solidFill>
              <a:latin typeface="Open Sans"/>
              <a:ea typeface="Open Sans"/>
              <a:cs typeface="Open Sans"/>
              <a:sym typeface="Open Sans"/>
            </a:endParaRPr>
          </a:p>
        </p:txBody>
      </p:sp>
      <p:sp>
        <p:nvSpPr>
          <p:cNvPr id="281" name="Google Shape;281;p10"/>
          <p:cNvSpPr/>
          <p:nvPr/>
        </p:nvSpPr>
        <p:spPr>
          <a:xfrm>
            <a:off x="10711678" y="6084219"/>
            <a:ext cx="1019831"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400">
                <a:solidFill>
                  <a:schemeClr val="dk1"/>
                </a:solidFill>
                <a:latin typeface="Open Sans"/>
                <a:ea typeface="Open Sans"/>
                <a:cs typeface="Open Sans"/>
                <a:sym typeface="Open Sans"/>
              </a:rPr>
              <a:t>QGIS 2021</a:t>
            </a:r>
            <a:endParaRPr/>
          </a:p>
        </p:txBody>
      </p:sp>
      <p:sp>
        <p:nvSpPr>
          <p:cNvPr id="282" name="Google Shape;282;p10"/>
          <p:cNvSpPr/>
          <p:nvPr/>
        </p:nvSpPr>
        <p:spPr>
          <a:xfrm>
            <a:off x="778125" y="6141773"/>
            <a:ext cx="1800493"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rgbClr val="1D1C1D"/>
                </a:solidFill>
                <a:latin typeface="Open Sans"/>
                <a:ea typeface="Open Sans"/>
                <a:cs typeface="Open Sans"/>
                <a:sym typeface="Open Sans"/>
              </a:rPr>
              <a:t>Source:</a:t>
            </a:r>
            <a:r>
              <a:rPr lang="en-US" sz="1000">
                <a:solidFill>
                  <a:srgbClr val="1D1C1D"/>
                </a:solidFill>
                <a:latin typeface="Open Sans"/>
                <a:ea typeface="Open Sans"/>
                <a:cs typeface="Open Sans"/>
                <a:sym typeface="Open Sans"/>
              </a:rPr>
              <a:t> Khavari et al. 2021</a:t>
            </a:r>
            <a:endParaRPr sz="10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11"/>
          <p:cNvSpPr/>
          <p:nvPr/>
        </p:nvSpPr>
        <p:spPr>
          <a:xfrm>
            <a:off x="887215" y="1389619"/>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Lines</a:t>
            </a:r>
            <a:r>
              <a:rPr b="1" lang="en-US" sz="1800">
                <a:solidFill>
                  <a:schemeClr val="dk1"/>
                </a:solidFill>
                <a:latin typeface="Open Sans"/>
                <a:ea typeface="Open Sans"/>
                <a:cs typeface="Open Sans"/>
                <a:sym typeface="Open Sans"/>
              </a:rPr>
              <a:t> </a:t>
            </a:r>
            <a:endParaRPr/>
          </a:p>
        </p:txBody>
      </p:sp>
      <p:sp>
        <p:nvSpPr>
          <p:cNvPr id="289" name="Google Shape;289;p11"/>
          <p:cNvSpPr txBox="1"/>
          <p:nvPr/>
        </p:nvSpPr>
        <p:spPr>
          <a:xfrm>
            <a:off x="887215"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3.2 Vector data</a:t>
            </a:r>
            <a:endParaRPr sz="4400">
              <a:solidFill>
                <a:schemeClr val="dk1"/>
              </a:solidFill>
              <a:latin typeface="Open Sans"/>
              <a:ea typeface="Open Sans"/>
              <a:cs typeface="Open Sans"/>
              <a:sym typeface="Open Sans"/>
            </a:endParaRPr>
          </a:p>
        </p:txBody>
      </p:sp>
      <p:pic>
        <p:nvPicPr>
          <p:cNvPr id="290" name="Google Shape;290;p11"/>
          <p:cNvPicPr preferRelativeResize="0"/>
          <p:nvPr/>
        </p:nvPicPr>
        <p:blipFill rotWithShape="1">
          <a:blip r:embed="rId3">
            <a:alphaModFix/>
          </a:blip>
          <a:srcRect b="0" l="0" r="0" t="0"/>
          <a:stretch/>
        </p:blipFill>
        <p:spPr>
          <a:xfrm>
            <a:off x="1016788" y="1315731"/>
            <a:ext cx="9807705" cy="4890490"/>
          </a:xfrm>
          <a:prstGeom prst="rect">
            <a:avLst/>
          </a:prstGeom>
          <a:noFill/>
          <a:ln>
            <a:noFill/>
          </a:ln>
        </p:spPr>
      </p:pic>
      <p:sp>
        <p:nvSpPr>
          <p:cNvPr id="291" name="Google Shape;291;p11"/>
          <p:cNvSpPr txBox="1"/>
          <p:nvPr/>
        </p:nvSpPr>
        <p:spPr>
          <a:xfrm>
            <a:off x="4044611" y="6114996"/>
            <a:ext cx="4493908" cy="2462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000">
                <a:solidFill>
                  <a:schemeClr val="dk1"/>
                </a:solidFill>
                <a:latin typeface="Open Sans"/>
                <a:ea typeface="Open Sans"/>
                <a:cs typeface="Open Sans"/>
                <a:sym typeface="Open Sans"/>
              </a:rPr>
              <a:t>Picture source: </a:t>
            </a:r>
            <a:r>
              <a:rPr lang="en-US" sz="1000">
                <a:solidFill>
                  <a:schemeClr val="dk1"/>
                </a:solidFill>
                <a:latin typeface="Open Sans"/>
                <a:ea typeface="Open Sans"/>
                <a:cs typeface="Open Sans"/>
                <a:sym typeface="Open Sans"/>
              </a:rPr>
              <a:t>Khavari et al. 2021, </a:t>
            </a:r>
            <a:r>
              <a:rPr lang="en-US" sz="1000" u="sng">
                <a:solidFill>
                  <a:schemeClr val="dk1"/>
                </a:solidFill>
                <a:latin typeface="Open Sans"/>
                <a:ea typeface="Open Sans"/>
                <a:cs typeface="Open Sans"/>
                <a:sym typeface="Open Sans"/>
                <a:hlinkClick r:id="rId4">
                  <a:extLst>
                    <a:ext uri="{A12FA001-AC4F-418D-AE19-62706E023703}">
                      <ahyp:hlinkClr val="tx"/>
                    </a:ext>
                  </a:extLst>
                </a:hlinkClick>
              </a:rPr>
              <a:t>image</a:t>
            </a:r>
            <a:r>
              <a:rPr lang="en-US" sz="1000">
                <a:solidFill>
                  <a:schemeClr val="dk1"/>
                </a:solidFill>
                <a:latin typeface="Open Sans"/>
                <a:ea typeface="Open Sans"/>
                <a:cs typeface="Open Sans"/>
                <a:sym typeface="Open Sans"/>
              </a:rPr>
              <a:t>, license under </a:t>
            </a:r>
            <a:r>
              <a:rPr lang="en-US" sz="1000" u="sng">
                <a:solidFill>
                  <a:schemeClr val="dk1"/>
                </a:solidFill>
                <a:latin typeface="Open Sans"/>
                <a:ea typeface="Open Sans"/>
                <a:cs typeface="Open Sans"/>
                <a:sym typeface="Open Sans"/>
                <a:hlinkClick r:id="rId5">
                  <a:extLst>
                    <a:ext uri="{A12FA001-AC4F-418D-AE19-62706E023703}">
                      <ahyp:hlinkClr val="tx"/>
                    </a:ext>
                  </a:extLst>
                </a:hlinkClick>
              </a:rPr>
              <a:t>CC-BY 4.0</a:t>
            </a:r>
            <a:endParaRPr sz="1000">
              <a:solidFill>
                <a:schemeClr val="dk1"/>
              </a:solidFill>
              <a:latin typeface="Open Sans"/>
              <a:ea typeface="Open Sans"/>
              <a:cs typeface="Open Sans"/>
              <a:sym typeface="Open Sans"/>
            </a:endParaRPr>
          </a:p>
        </p:txBody>
      </p:sp>
      <p:sp>
        <p:nvSpPr>
          <p:cNvPr id="292" name="Google Shape;292;p11"/>
          <p:cNvSpPr/>
          <p:nvPr/>
        </p:nvSpPr>
        <p:spPr>
          <a:xfrm>
            <a:off x="10711678" y="6084219"/>
            <a:ext cx="1019831"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400">
                <a:solidFill>
                  <a:schemeClr val="dk1"/>
                </a:solidFill>
                <a:latin typeface="Open Sans"/>
                <a:ea typeface="Open Sans"/>
                <a:cs typeface="Open Sans"/>
                <a:sym typeface="Open Sans"/>
              </a:rPr>
              <a:t>QGIS 2021</a:t>
            </a:r>
            <a:endParaRPr/>
          </a:p>
        </p:txBody>
      </p:sp>
      <p:sp>
        <p:nvSpPr>
          <p:cNvPr id="293" name="Google Shape;293;p11"/>
          <p:cNvSpPr/>
          <p:nvPr/>
        </p:nvSpPr>
        <p:spPr>
          <a:xfrm>
            <a:off x="778125" y="6141773"/>
            <a:ext cx="1800493"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rgbClr val="1D1C1D"/>
                </a:solidFill>
                <a:latin typeface="Open Sans"/>
                <a:ea typeface="Open Sans"/>
                <a:cs typeface="Open Sans"/>
                <a:sym typeface="Open Sans"/>
              </a:rPr>
              <a:t>Source:</a:t>
            </a:r>
            <a:r>
              <a:rPr lang="en-US" sz="1000">
                <a:solidFill>
                  <a:srgbClr val="1D1C1D"/>
                </a:solidFill>
                <a:latin typeface="Open Sans"/>
                <a:ea typeface="Open Sans"/>
                <a:cs typeface="Open Sans"/>
                <a:sym typeface="Open Sans"/>
              </a:rPr>
              <a:t> Khavari et al. 2021</a:t>
            </a:r>
            <a:endParaRPr sz="10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12"/>
          <p:cNvSpPr/>
          <p:nvPr/>
        </p:nvSpPr>
        <p:spPr>
          <a:xfrm>
            <a:off x="838200" y="1334105"/>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Polygon</a:t>
            </a:r>
            <a:endParaRPr/>
          </a:p>
        </p:txBody>
      </p:sp>
      <p:pic>
        <p:nvPicPr>
          <p:cNvPr id="300" name="Google Shape;300;p12"/>
          <p:cNvPicPr preferRelativeResize="0"/>
          <p:nvPr/>
        </p:nvPicPr>
        <p:blipFill rotWithShape="1">
          <a:blip r:embed="rId3">
            <a:alphaModFix/>
          </a:blip>
          <a:srcRect b="0" l="0" r="0" t="0"/>
          <a:stretch/>
        </p:blipFill>
        <p:spPr>
          <a:xfrm>
            <a:off x="1164760" y="1198111"/>
            <a:ext cx="10044744" cy="5182505"/>
          </a:xfrm>
          <a:prstGeom prst="rect">
            <a:avLst/>
          </a:prstGeom>
          <a:noFill/>
          <a:ln>
            <a:noFill/>
          </a:ln>
        </p:spPr>
      </p:pic>
      <p:sp>
        <p:nvSpPr>
          <p:cNvPr id="301" name="Google Shape;301;p12"/>
          <p:cNvSpPr txBox="1"/>
          <p:nvPr/>
        </p:nvSpPr>
        <p:spPr>
          <a:xfrm>
            <a:off x="5089358" y="6034844"/>
            <a:ext cx="3645568"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chemeClr val="dk1"/>
                </a:solidFill>
                <a:latin typeface="Calibri"/>
                <a:ea typeface="Calibri"/>
                <a:cs typeface="Calibri"/>
                <a:sym typeface="Calibri"/>
              </a:rPr>
              <a:t>Picture source: </a:t>
            </a:r>
            <a:r>
              <a:rPr lang="en-US" sz="1000">
                <a:solidFill>
                  <a:schemeClr val="dk1"/>
                </a:solidFill>
                <a:latin typeface="Calibri"/>
                <a:ea typeface="Calibri"/>
                <a:cs typeface="Calibri"/>
                <a:sym typeface="Calibri"/>
              </a:rPr>
              <a:t>Khavari et al. 2021, </a:t>
            </a:r>
            <a:r>
              <a:rPr lang="en-US" sz="1000" u="sng">
                <a:solidFill>
                  <a:schemeClr val="dk1"/>
                </a:solidFill>
                <a:latin typeface="Calibri"/>
                <a:ea typeface="Calibri"/>
                <a:cs typeface="Calibri"/>
                <a:sym typeface="Calibri"/>
                <a:hlinkClick r:id="rId4">
                  <a:extLst>
                    <a:ext uri="{A12FA001-AC4F-418D-AE19-62706E023703}">
                      <ahyp:hlinkClr val="tx"/>
                    </a:ext>
                  </a:extLst>
                </a:hlinkClick>
              </a:rPr>
              <a:t>image</a:t>
            </a:r>
            <a:r>
              <a:rPr lang="en-US" sz="1000">
                <a:solidFill>
                  <a:schemeClr val="dk1"/>
                </a:solidFill>
                <a:latin typeface="Calibri"/>
                <a:ea typeface="Calibri"/>
                <a:cs typeface="Calibri"/>
                <a:sym typeface="Calibri"/>
              </a:rPr>
              <a:t>, license under </a:t>
            </a:r>
            <a:r>
              <a:rPr lang="en-US" sz="1000" u="sng">
                <a:solidFill>
                  <a:schemeClr val="dk1"/>
                </a:solidFill>
                <a:latin typeface="Calibri"/>
                <a:ea typeface="Calibri"/>
                <a:cs typeface="Calibri"/>
                <a:sym typeface="Calibri"/>
                <a:hlinkClick r:id="rId5">
                  <a:extLst>
                    <a:ext uri="{A12FA001-AC4F-418D-AE19-62706E023703}">
                      <ahyp:hlinkClr val="tx"/>
                    </a:ext>
                  </a:extLst>
                </a:hlinkClick>
              </a:rPr>
              <a:t>CC-BY 4.0</a:t>
            </a:r>
            <a:endParaRPr sz="1000">
              <a:solidFill>
                <a:schemeClr val="dk1"/>
              </a:solidFill>
              <a:latin typeface="Calibri"/>
              <a:ea typeface="Calibri"/>
              <a:cs typeface="Calibri"/>
              <a:sym typeface="Calibri"/>
            </a:endParaRPr>
          </a:p>
        </p:txBody>
      </p:sp>
      <p:sp>
        <p:nvSpPr>
          <p:cNvPr id="302" name="Google Shape;302;p12"/>
          <p:cNvSpPr/>
          <p:nvPr/>
        </p:nvSpPr>
        <p:spPr>
          <a:xfrm>
            <a:off x="10711678" y="6084219"/>
            <a:ext cx="1019831"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400">
                <a:solidFill>
                  <a:schemeClr val="dk1"/>
                </a:solidFill>
                <a:latin typeface="Open Sans"/>
                <a:ea typeface="Open Sans"/>
                <a:cs typeface="Open Sans"/>
                <a:sym typeface="Open Sans"/>
              </a:rPr>
              <a:t>QGIS 2021</a:t>
            </a:r>
            <a:endParaRPr/>
          </a:p>
        </p:txBody>
      </p:sp>
      <p:sp>
        <p:nvSpPr>
          <p:cNvPr id="303" name="Google Shape;303;p12"/>
          <p:cNvSpPr/>
          <p:nvPr/>
        </p:nvSpPr>
        <p:spPr>
          <a:xfrm>
            <a:off x="778125" y="6141773"/>
            <a:ext cx="1800493"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rgbClr val="1D1C1D"/>
                </a:solidFill>
                <a:latin typeface="Open Sans"/>
                <a:ea typeface="Open Sans"/>
                <a:cs typeface="Open Sans"/>
                <a:sym typeface="Open Sans"/>
              </a:rPr>
              <a:t>Source:</a:t>
            </a:r>
            <a:r>
              <a:rPr lang="en-US" sz="1000">
                <a:solidFill>
                  <a:srgbClr val="1D1C1D"/>
                </a:solidFill>
                <a:latin typeface="Open Sans"/>
                <a:ea typeface="Open Sans"/>
                <a:cs typeface="Open Sans"/>
                <a:sym typeface="Open Sans"/>
              </a:rPr>
              <a:t> Khavari et al. 2021</a:t>
            </a:r>
            <a:endParaRPr sz="1000">
              <a:solidFill>
                <a:schemeClr val="dk1"/>
              </a:solidFill>
              <a:latin typeface="Open Sans"/>
              <a:ea typeface="Open Sans"/>
              <a:cs typeface="Open Sans"/>
              <a:sym typeface="Open Sans"/>
            </a:endParaRPr>
          </a:p>
        </p:txBody>
      </p:sp>
      <p:sp>
        <p:nvSpPr>
          <p:cNvPr id="304" name="Google Shape;304;p12"/>
          <p:cNvSpPr txBox="1"/>
          <p:nvPr/>
        </p:nvSpPr>
        <p:spPr>
          <a:xfrm>
            <a:off x="887215"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4.2 Vector data</a:t>
            </a:r>
            <a:endParaRPr sz="44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13"/>
          <p:cNvSpPr txBox="1"/>
          <p:nvPr/>
        </p:nvSpPr>
        <p:spPr>
          <a:xfrm>
            <a:off x="747853" y="4067268"/>
            <a:ext cx="8050696" cy="369332"/>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Open Sans ExtraBold"/>
                <a:ea typeface="Open Sans ExtraBold"/>
                <a:cs typeface="Open Sans ExtraBold"/>
                <a:sym typeface="Open Sans ExtraBold"/>
              </a:rPr>
              <a:t>Course Name</a:t>
            </a:r>
            <a:endParaRPr b="1" sz="1800">
              <a:solidFill>
                <a:schemeClr val="lt1"/>
              </a:solidFill>
              <a:latin typeface="Open Sans ExtraBold"/>
              <a:ea typeface="Open Sans ExtraBold"/>
              <a:cs typeface="Open Sans ExtraBold"/>
              <a:sym typeface="Open Sans ExtraBold"/>
            </a:endParaRPr>
          </a:p>
        </p:txBody>
      </p:sp>
      <p:sp>
        <p:nvSpPr>
          <p:cNvPr id="310" name="Google Shape;310;p13"/>
          <p:cNvSpPr txBox="1"/>
          <p:nvPr/>
        </p:nvSpPr>
        <p:spPr>
          <a:xfrm>
            <a:off x="735496" y="5628342"/>
            <a:ext cx="8050696" cy="523220"/>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i="1" lang="en-US" sz="2800">
                <a:solidFill>
                  <a:schemeClr val="lt1"/>
                </a:solidFill>
                <a:latin typeface="Open Sans"/>
                <a:ea typeface="Open Sans"/>
                <a:cs typeface="Open Sans"/>
                <a:sym typeface="Open Sans"/>
              </a:rPr>
              <a:t>Mini Lecture Learning Objective</a:t>
            </a:r>
            <a:endParaRPr b="1" i="1" sz="2800">
              <a:solidFill>
                <a:schemeClr val="lt1"/>
              </a:solidFill>
              <a:latin typeface="Open Sans"/>
              <a:ea typeface="Open Sans"/>
              <a:cs typeface="Open Sans"/>
              <a:sym typeface="Open Sans"/>
            </a:endParaRPr>
          </a:p>
        </p:txBody>
      </p:sp>
      <p:sp>
        <p:nvSpPr>
          <p:cNvPr id="311" name="Google Shape;311;p13"/>
          <p:cNvSpPr/>
          <p:nvPr/>
        </p:nvSpPr>
        <p:spPr>
          <a:xfrm>
            <a:off x="887215" y="1820940"/>
            <a:ext cx="6217920"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800">
              <a:solidFill>
                <a:schemeClr val="dk1"/>
              </a:solidFill>
              <a:latin typeface="Open Sans"/>
              <a:ea typeface="Open Sans"/>
              <a:cs typeface="Open Sans"/>
              <a:sym typeface="Open Sans"/>
            </a:endParaRPr>
          </a:p>
          <a:p>
            <a:pPr indent="0" lvl="0" marL="0" marR="0" rtl="0" algn="l">
              <a:spcBef>
                <a:spcPts val="1200"/>
              </a:spcBef>
              <a:spcAft>
                <a:spcPts val="0"/>
              </a:spcAft>
              <a:buNone/>
            </a:pP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
        <p:nvSpPr>
          <p:cNvPr id="312" name="Google Shape;312;p13"/>
          <p:cNvSpPr txBox="1"/>
          <p:nvPr/>
        </p:nvSpPr>
        <p:spPr>
          <a:xfrm>
            <a:off x="887215" y="335319"/>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Lecture 3.2 References</a:t>
            </a:r>
            <a:endParaRPr/>
          </a:p>
        </p:txBody>
      </p:sp>
      <p:sp>
        <p:nvSpPr>
          <p:cNvPr id="313" name="Google Shape;313;p13"/>
          <p:cNvSpPr/>
          <p:nvPr/>
        </p:nvSpPr>
        <p:spPr>
          <a:xfrm>
            <a:off x="892136" y="1820940"/>
            <a:ext cx="5046846" cy="34163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Open Sans"/>
                <a:ea typeface="Open Sans"/>
                <a:cs typeface="Open Sans"/>
                <a:sym typeface="Open Sans"/>
              </a:rPr>
              <a:t>3. Vector Data — QGIS Documentation [WWW Document], n.d. URL </a:t>
            </a:r>
            <a:r>
              <a:rPr lang="en-US" sz="1800" u="sng">
                <a:solidFill>
                  <a:schemeClr val="dk1"/>
                </a:solidFill>
                <a:latin typeface="Open Sans"/>
                <a:ea typeface="Open Sans"/>
                <a:cs typeface="Open Sans"/>
                <a:sym typeface="Open Sans"/>
                <a:hlinkClick r:id="rId3">
                  <a:extLst>
                    <a:ext uri="{A12FA001-AC4F-418D-AE19-62706E023703}">
                      <ahyp:hlinkClr val="tx"/>
                    </a:ext>
                  </a:extLst>
                </a:hlinkClick>
              </a:rPr>
              <a:t>https://docs.qgis.org/3.16/en/docs/gentle_gis_introduction/vector_data.html</a:t>
            </a:r>
            <a:r>
              <a:rPr lang="en-US" sz="1800">
                <a:solidFill>
                  <a:schemeClr val="dk1"/>
                </a:solidFill>
                <a:latin typeface="Open Sans"/>
                <a:ea typeface="Open Sans"/>
                <a:cs typeface="Open Sans"/>
                <a:sym typeface="Open Sans"/>
              </a:rPr>
              <a:t> (accessed 2.15.21).</a:t>
            </a:r>
            <a:endParaRPr/>
          </a:p>
          <a:p>
            <a:pPr indent="0" lvl="0" marL="0" marR="0" rtl="0" algn="l">
              <a:spcBef>
                <a:spcPts val="0"/>
              </a:spcBef>
              <a:spcAft>
                <a:spcPts val="0"/>
              </a:spcAft>
              <a:buNone/>
            </a:pPr>
            <a:r>
              <a:t/>
            </a:r>
            <a:endParaRPr sz="1800">
              <a:solidFill>
                <a:schemeClr val="dk1"/>
              </a:solidFill>
              <a:latin typeface="Open Sans"/>
              <a:ea typeface="Open Sans"/>
              <a:cs typeface="Open Sans"/>
              <a:sym typeface="Open Sans"/>
            </a:endParaRPr>
          </a:p>
          <a:p>
            <a:pPr indent="0" lvl="0" marL="0" marR="0" rtl="0" algn="l">
              <a:spcBef>
                <a:spcPts val="0"/>
              </a:spcBef>
              <a:spcAft>
                <a:spcPts val="0"/>
              </a:spcAft>
              <a:buNone/>
            </a:pPr>
            <a:r>
              <a:rPr lang="en-US" sz="1800">
                <a:solidFill>
                  <a:schemeClr val="dk1"/>
                </a:solidFill>
                <a:latin typeface="Open Sans"/>
                <a:ea typeface="Open Sans"/>
                <a:cs typeface="Open Sans"/>
                <a:sym typeface="Open Sans"/>
              </a:rPr>
              <a:t>Khavari, B., Sahlberg, A., Korkovelos, A., Mentis, D., n.d. Lecture 2: Introduction to the Theory and Application of GIS | OnSSET Teaching Kit [WWW Document]. URL </a:t>
            </a:r>
            <a:r>
              <a:rPr lang="en-US" sz="1800" u="sng">
                <a:solidFill>
                  <a:schemeClr val="dk1"/>
                </a:solidFill>
                <a:latin typeface="Open Sans"/>
                <a:ea typeface="Open Sans"/>
                <a:cs typeface="Open Sans"/>
                <a:sym typeface="Open Sans"/>
                <a:hlinkClick r:id="rId4">
                  <a:extLst>
                    <a:ext uri="{A12FA001-AC4F-418D-AE19-62706E023703}">
                      <ahyp:hlinkClr val="tx"/>
                    </a:ext>
                  </a:extLst>
                </a:hlinkClick>
              </a:rPr>
              <a:t>https://onsset.github.io/teaching_kit/courses/module_1/Lecture%202/</a:t>
            </a:r>
            <a:r>
              <a:rPr lang="en-US" sz="1800">
                <a:solidFill>
                  <a:schemeClr val="dk1"/>
                </a:solidFill>
                <a:latin typeface="Open Sans"/>
                <a:ea typeface="Open Sans"/>
                <a:cs typeface="Open Sans"/>
                <a:sym typeface="Open Sans"/>
              </a:rPr>
              <a:t>  (accessed 2.18.21).</a:t>
            </a:r>
            <a:endParaRPr/>
          </a:p>
          <a:p>
            <a:pPr indent="0" lvl="0" marL="0" marR="0" rtl="0" algn="l">
              <a:spcBef>
                <a:spcPts val="0"/>
              </a:spcBef>
              <a:spcAft>
                <a:spcPts val="0"/>
              </a:spcAft>
              <a:buNone/>
            </a:pPr>
            <a:r>
              <a:t/>
            </a:r>
            <a:endParaRPr sz="18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14"/>
          <p:cNvSpPr/>
          <p:nvPr/>
        </p:nvSpPr>
        <p:spPr>
          <a:xfrm>
            <a:off x="887215" y="1389619"/>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Raster data</a:t>
            </a:r>
            <a:endParaRPr/>
          </a:p>
        </p:txBody>
      </p:sp>
      <p:sp>
        <p:nvSpPr>
          <p:cNvPr id="320" name="Google Shape;320;p14"/>
          <p:cNvSpPr txBox="1"/>
          <p:nvPr/>
        </p:nvSpPr>
        <p:spPr>
          <a:xfrm>
            <a:off x="887215" y="4640"/>
            <a:ext cx="9098996"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3.3 Raster data </a:t>
            </a:r>
            <a:endParaRPr/>
          </a:p>
        </p:txBody>
      </p:sp>
      <p:pic>
        <p:nvPicPr>
          <p:cNvPr id="321" name="Google Shape;321;p14"/>
          <p:cNvPicPr preferRelativeResize="0"/>
          <p:nvPr/>
        </p:nvPicPr>
        <p:blipFill rotWithShape="1">
          <a:blip r:embed="rId3">
            <a:alphaModFix/>
          </a:blip>
          <a:srcRect b="0" l="0" r="0" t="0"/>
          <a:stretch/>
        </p:blipFill>
        <p:spPr>
          <a:xfrm>
            <a:off x="1559628" y="1574285"/>
            <a:ext cx="8708099" cy="4641863"/>
          </a:xfrm>
          <a:prstGeom prst="rect">
            <a:avLst/>
          </a:prstGeom>
          <a:noFill/>
          <a:ln>
            <a:noFill/>
          </a:ln>
        </p:spPr>
      </p:pic>
      <p:sp>
        <p:nvSpPr>
          <p:cNvPr id="322" name="Google Shape;322;p14"/>
          <p:cNvSpPr txBox="1"/>
          <p:nvPr/>
        </p:nvSpPr>
        <p:spPr>
          <a:xfrm>
            <a:off x="4171322" y="6142704"/>
            <a:ext cx="4503701" cy="2462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000">
                <a:solidFill>
                  <a:schemeClr val="dk1"/>
                </a:solidFill>
                <a:latin typeface="Open Sans"/>
                <a:ea typeface="Open Sans"/>
                <a:cs typeface="Open Sans"/>
                <a:sym typeface="Open Sans"/>
              </a:rPr>
              <a:t>Picture source: </a:t>
            </a:r>
            <a:r>
              <a:rPr lang="en-US" sz="1000">
                <a:solidFill>
                  <a:schemeClr val="dk1"/>
                </a:solidFill>
                <a:latin typeface="Open Sans"/>
                <a:ea typeface="Open Sans"/>
                <a:cs typeface="Open Sans"/>
                <a:sym typeface="Open Sans"/>
              </a:rPr>
              <a:t>Khavari et al. 2021, </a:t>
            </a:r>
            <a:r>
              <a:rPr lang="en-US" sz="1000" u="sng">
                <a:solidFill>
                  <a:schemeClr val="dk1"/>
                </a:solidFill>
                <a:latin typeface="Open Sans"/>
                <a:ea typeface="Open Sans"/>
                <a:cs typeface="Open Sans"/>
                <a:sym typeface="Open Sans"/>
                <a:hlinkClick r:id="rId4">
                  <a:extLst>
                    <a:ext uri="{A12FA001-AC4F-418D-AE19-62706E023703}">
                      <ahyp:hlinkClr val="tx"/>
                    </a:ext>
                  </a:extLst>
                </a:hlinkClick>
              </a:rPr>
              <a:t>image</a:t>
            </a:r>
            <a:r>
              <a:rPr lang="en-US" sz="1000">
                <a:solidFill>
                  <a:schemeClr val="dk1"/>
                </a:solidFill>
                <a:latin typeface="Open Sans"/>
                <a:ea typeface="Open Sans"/>
                <a:cs typeface="Open Sans"/>
                <a:sym typeface="Open Sans"/>
              </a:rPr>
              <a:t>, license under </a:t>
            </a:r>
            <a:r>
              <a:rPr lang="en-US" sz="1000" u="sng">
                <a:solidFill>
                  <a:schemeClr val="dk1"/>
                </a:solidFill>
                <a:latin typeface="Open Sans"/>
                <a:ea typeface="Open Sans"/>
                <a:cs typeface="Open Sans"/>
                <a:sym typeface="Open Sans"/>
                <a:hlinkClick r:id="rId5">
                  <a:extLst>
                    <a:ext uri="{A12FA001-AC4F-418D-AE19-62706E023703}">
                      <ahyp:hlinkClr val="tx"/>
                    </a:ext>
                  </a:extLst>
                </a:hlinkClick>
              </a:rPr>
              <a:t>CC-BY 4.0</a:t>
            </a:r>
            <a:endParaRPr sz="1000">
              <a:solidFill>
                <a:schemeClr val="dk1"/>
              </a:solidFill>
              <a:latin typeface="Open Sans"/>
              <a:ea typeface="Open Sans"/>
              <a:cs typeface="Open Sans"/>
              <a:sym typeface="Open Sans"/>
            </a:endParaRPr>
          </a:p>
        </p:txBody>
      </p:sp>
      <p:sp>
        <p:nvSpPr>
          <p:cNvPr id="323" name="Google Shape;323;p14"/>
          <p:cNvSpPr/>
          <p:nvPr/>
        </p:nvSpPr>
        <p:spPr>
          <a:xfrm>
            <a:off x="10711678" y="6084219"/>
            <a:ext cx="1019831"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400">
                <a:solidFill>
                  <a:schemeClr val="dk1"/>
                </a:solidFill>
                <a:latin typeface="Open Sans"/>
                <a:ea typeface="Open Sans"/>
                <a:cs typeface="Open Sans"/>
                <a:sym typeface="Open Sans"/>
              </a:rPr>
              <a:t>QGIS 2021</a:t>
            </a:r>
            <a:endParaRPr/>
          </a:p>
        </p:txBody>
      </p:sp>
      <p:sp>
        <p:nvSpPr>
          <p:cNvPr id="324" name="Google Shape;324;p14"/>
          <p:cNvSpPr/>
          <p:nvPr/>
        </p:nvSpPr>
        <p:spPr>
          <a:xfrm>
            <a:off x="778125" y="6141773"/>
            <a:ext cx="1800493"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rgbClr val="1D1C1D"/>
                </a:solidFill>
                <a:latin typeface="Open Sans"/>
                <a:ea typeface="Open Sans"/>
                <a:cs typeface="Open Sans"/>
                <a:sym typeface="Open Sans"/>
              </a:rPr>
              <a:t>Source:</a:t>
            </a:r>
            <a:r>
              <a:rPr lang="en-US" sz="1000">
                <a:solidFill>
                  <a:srgbClr val="1D1C1D"/>
                </a:solidFill>
                <a:latin typeface="Open Sans"/>
                <a:ea typeface="Open Sans"/>
                <a:cs typeface="Open Sans"/>
                <a:sym typeface="Open Sans"/>
              </a:rPr>
              <a:t> Khavari et al. 2021</a:t>
            </a:r>
            <a:endParaRPr sz="10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15"/>
          <p:cNvSpPr/>
          <p:nvPr/>
        </p:nvSpPr>
        <p:spPr>
          <a:xfrm>
            <a:off x="887215" y="1389619"/>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Trade-off in the spatial dimension</a:t>
            </a:r>
            <a:r>
              <a:rPr b="1" lang="en-US" sz="1800">
                <a:solidFill>
                  <a:schemeClr val="dk1"/>
                </a:solidFill>
                <a:latin typeface="Open Sans"/>
                <a:ea typeface="Open Sans"/>
                <a:cs typeface="Open Sans"/>
                <a:sym typeface="Open Sans"/>
              </a:rPr>
              <a:t> </a:t>
            </a:r>
            <a:endParaRPr/>
          </a:p>
        </p:txBody>
      </p:sp>
      <p:sp>
        <p:nvSpPr>
          <p:cNvPr id="331" name="Google Shape;331;p15"/>
          <p:cNvSpPr txBox="1"/>
          <p:nvPr/>
        </p:nvSpPr>
        <p:spPr>
          <a:xfrm>
            <a:off x="887214" y="4640"/>
            <a:ext cx="9628385"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3.3 Raster data </a:t>
            </a:r>
            <a:endParaRPr/>
          </a:p>
        </p:txBody>
      </p:sp>
      <p:pic>
        <p:nvPicPr>
          <p:cNvPr id="332" name="Google Shape;332;p15"/>
          <p:cNvPicPr preferRelativeResize="0"/>
          <p:nvPr/>
        </p:nvPicPr>
        <p:blipFill rotWithShape="1">
          <a:blip r:embed="rId3">
            <a:alphaModFix/>
          </a:blip>
          <a:srcRect b="0" l="0" r="0" t="0"/>
          <a:stretch/>
        </p:blipFill>
        <p:spPr>
          <a:xfrm>
            <a:off x="1953271" y="1758951"/>
            <a:ext cx="7496269" cy="4116497"/>
          </a:xfrm>
          <a:prstGeom prst="rect">
            <a:avLst/>
          </a:prstGeom>
          <a:noFill/>
          <a:ln>
            <a:noFill/>
          </a:ln>
        </p:spPr>
      </p:pic>
      <p:sp>
        <p:nvSpPr>
          <p:cNvPr id="333" name="Google Shape;333;p15"/>
          <p:cNvSpPr txBox="1"/>
          <p:nvPr/>
        </p:nvSpPr>
        <p:spPr>
          <a:xfrm>
            <a:off x="4171322" y="6142704"/>
            <a:ext cx="4503701" cy="2462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000">
                <a:solidFill>
                  <a:schemeClr val="dk1"/>
                </a:solidFill>
                <a:latin typeface="Open Sans"/>
                <a:ea typeface="Open Sans"/>
                <a:cs typeface="Open Sans"/>
                <a:sym typeface="Open Sans"/>
              </a:rPr>
              <a:t>Picture source: </a:t>
            </a:r>
            <a:r>
              <a:rPr lang="en-US" sz="1000">
                <a:solidFill>
                  <a:schemeClr val="dk1"/>
                </a:solidFill>
                <a:latin typeface="Open Sans"/>
                <a:ea typeface="Open Sans"/>
                <a:cs typeface="Open Sans"/>
                <a:sym typeface="Open Sans"/>
              </a:rPr>
              <a:t>Khavari et al. 2021, </a:t>
            </a:r>
            <a:r>
              <a:rPr lang="en-US" sz="1000" u="sng">
                <a:solidFill>
                  <a:schemeClr val="dk1"/>
                </a:solidFill>
                <a:latin typeface="Open Sans"/>
                <a:ea typeface="Open Sans"/>
                <a:cs typeface="Open Sans"/>
                <a:sym typeface="Open Sans"/>
                <a:hlinkClick r:id="rId4">
                  <a:extLst>
                    <a:ext uri="{A12FA001-AC4F-418D-AE19-62706E023703}">
                      <ahyp:hlinkClr val="tx"/>
                    </a:ext>
                  </a:extLst>
                </a:hlinkClick>
              </a:rPr>
              <a:t>image</a:t>
            </a:r>
            <a:r>
              <a:rPr lang="en-US" sz="1000">
                <a:solidFill>
                  <a:schemeClr val="dk1"/>
                </a:solidFill>
                <a:latin typeface="Open Sans"/>
                <a:ea typeface="Open Sans"/>
                <a:cs typeface="Open Sans"/>
                <a:sym typeface="Open Sans"/>
              </a:rPr>
              <a:t>, license under </a:t>
            </a:r>
            <a:r>
              <a:rPr lang="en-US" sz="1000" u="sng">
                <a:solidFill>
                  <a:schemeClr val="dk1"/>
                </a:solidFill>
                <a:latin typeface="Open Sans"/>
                <a:ea typeface="Open Sans"/>
                <a:cs typeface="Open Sans"/>
                <a:sym typeface="Open Sans"/>
                <a:hlinkClick r:id="rId5">
                  <a:extLst>
                    <a:ext uri="{A12FA001-AC4F-418D-AE19-62706E023703}">
                      <ahyp:hlinkClr val="tx"/>
                    </a:ext>
                  </a:extLst>
                </a:hlinkClick>
              </a:rPr>
              <a:t>CC-BY 4.0</a:t>
            </a:r>
            <a:endParaRPr sz="1000">
              <a:solidFill>
                <a:schemeClr val="dk1"/>
              </a:solidFill>
              <a:latin typeface="Open Sans"/>
              <a:ea typeface="Open Sans"/>
              <a:cs typeface="Open Sans"/>
              <a:sym typeface="Open Sans"/>
            </a:endParaRPr>
          </a:p>
        </p:txBody>
      </p:sp>
      <p:sp>
        <p:nvSpPr>
          <p:cNvPr id="334" name="Google Shape;334;p15"/>
          <p:cNvSpPr/>
          <p:nvPr/>
        </p:nvSpPr>
        <p:spPr>
          <a:xfrm>
            <a:off x="10711678" y="6084219"/>
            <a:ext cx="1019831"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400">
                <a:solidFill>
                  <a:schemeClr val="dk1"/>
                </a:solidFill>
                <a:latin typeface="Open Sans"/>
                <a:ea typeface="Open Sans"/>
                <a:cs typeface="Open Sans"/>
                <a:sym typeface="Open Sans"/>
              </a:rPr>
              <a:t>QGIS 2021</a:t>
            </a:r>
            <a:endParaRPr/>
          </a:p>
        </p:txBody>
      </p:sp>
      <p:sp>
        <p:nvSpPr>
          <p:cNvPr id="335" name="Google Shape;335;p15"/>
          <p:cNvSpPr/>
          <p:nvPr/>
        </p:nvSpPr>
        <p:spPr>
          <a:xfrm>
            <a:off x="778125" y="6141773"/>
            <a:ext cx="1800493"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rgbClr val="1D1C1D"/>
                </a:solidFill>
                <a:latin typeface="Open Sans"/>
                <a:ea typeface="Open Sans"/>
                <a:cs typeface="Open Sans"/>
                <a:sym typeface="Open Sans"/>
              </a:rPr>
              <a:t>Source:</a:t>
            </a:r>
            <a:r>
              <a:rPr lang="en-US" sz="1000">
                <a:solidFill>
                  <a:srgbClr val="1D1C1D"/>
                </a:solidFill>
                <a:latin typeface="Open Sans"/>
                <a:ea typeface="Open Sans"/>
                <a:cs typeface="Open Sans"/>
                <a:sym typeface="Open Sans"/>
              </a:rPr>
              <a:t> Khavari et al. 2021</a:t>
            </a:r>
            <a:endParaRPr sz="10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16"/>
          <p:cNvSpPr/>
          <p:nvPr/>
        </p:nvSpPr>
        <p:spPr>
          <a:xfrm>
            <a:off x="887215" y="1389619"/>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Raster types</a:t>
            </a:r>
            <a:endParaRPr b="1" sz="2000">
              <a:solidFill>
                <a:srgbClr val="9CC2E5"/>
              </a:solidFill>
              <a:latin typeface="Open Sans"/>
              <a:ea typeface="Open Sans"/>
              <a:cs typeface="Open Sans"/>
              <a:sym typeface="Open Sans"/>
            </a:endParaRPr>
          </a:p>
        </p:txBody>
      </p:sp>
      <p:sp>
        <p:nvSpPr>
          <p:cNvPr id="342" name="Google Shape;342;p16"/>
          <p:cNvSpPr txBox="1"/>
          <p:nvPr/>
        </p:nvSpPr>
        <p:spPr>
          <a:xfrm>
            <a:off x="887215" y="4640"/>
            <a:ext cx="885836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3.3 Raster data </a:t>
            </a:r>
            <a:endParaRPr/>
          </a:p>
        </p:txBody>
      </p:sp>
      <p:pic>
        <p:nvPicPr>
          <p:cNvPr id="343" name="Google Shape;343;p16"/>
          <p:cNvPicPr preferRelativeResize="0"/>
          <p:nvPr/>
        </p:nvPicPr>
        <p:blipFill rotWithShape="1">
          <a:blip r:embed="rId3">
            <a:alphaModFix/>
          </a:blip>
          <a:srcRect b="0" l="0" r="0" t="0"/>
          <a:stretch/>
        </p:blipFill>
        <p:spPr>
          <a:xfrm>
            <a:off x="1107826" y="1435744"/>
            <a:ext cx="9367752" cy="4724255"/>
          </a:xfrm>
          <a:prstGeom prst="rect">
            <a:avLst/>
          </a:prstGeom>
          <a:noFill/>
          <a:ln>
            <a:noFill/>
          </a:ln>
        </p:spPr>
      </p:pic>
      <p:sp>
        <p:nvSpPr>
          <p:cNvPr id="344" name="Google Shape;344;p16"/>
          <p:cNvSpPr txBox="1"/>
          <p:nvPr/>
        </p:nvSpPr>
        <p:spPr>
          <a:xfrm>
            <a:off x="4171322" y="6142704"/>
            <a:ext cx="4503701" cy="2462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000">
                <a:solidFill>
                  <a:schemeClr val="dk1"/>
                </a:solidFill>
                <a:latin typeface="Open Sans"/>
                <a:ea typeface="Open Sans"/>
                <a:cs typeface="Open Sans"/>
                <a:sym typeface="Open Sans"/>
              </a:rPr>
              <a:t>Picture source: </a:t>
            </a:r>
            <a:r>
              <a:rPr lang="en-US" sz="1000">
                <a:solidFill>
                  <a:schemeClr val="dk1"/>
                </a:solidFill>
                <a:latin typeface="Open Sans"/>
                <a:ea typeface="Open Sans"/>
                <a:cs typeface="Open Sans"/>
                <a:sym typeface="Open Sans"/>
              </a:rPr>
              <a:t>Khavari et al. 2021, </a:t>
            </a:r>
            <a:r>
              <a:rPr lang="en-US" sz="1000" u="sng">
                <a:solidFill>
                  <a:schemeClr val="dk1"/>
                </a:solidFill>
                <a:latin typeface="Open Sans"/>
                <a:ea typeface="Open Sans"/>
                <a:cs typeface="Open Sans"/>
                <a:sym typeface="Open Sans"/>
                <a:hlinkClick r:id="rId4">
                  <a:extLst>
                    <a:ext uri="{A12FA001-AC4F-418D-AE19-62706E023703}">
                      <ahyp:hlinkClr val="tx"/>
                    </a:ext>
                  </a:extLst>
                </a:hlinkClick>
              </a:rPr>
              <a:t>image</a:t>
            </a:r>
            <a:r>
              <a:rPr lang="en-US" sz="1000">
                <a:solidFill>
                  <a:schemeClr val="dk1"/>
                </a:solidFill>
                <a:latin typeface="Open Sans"/>
                <a:ea typeface="Open Sans"/>
                <a:cs typeface="Open Sans"/>
                <a:sym typeface="Open Sans"/>
              </a:rPr>
              <a:t>, license under </a:t>
            </a:r>
            <a:r>
              <a:rPr lang="en-US" sz="1000" u="sng">
                <a:solidFill>
                  <a:schemeClr val="dk1"/>
                </a:solidFill>
                <a:latin typeface="Open Sans"/>
                <a:ea typeface="Open Sans"/>
                <a:cs typeface="Open Sans"/>
                <a:sym typeface="Open Sans"/>
                <a:hlinkClick r:id="rId5">
                  <a:extLst>
                    <a:ext uri="{A12FA001-AC4F-418D-AE19-62706E023703}">
                      <ahyp:hlinkClr val="tx"/>
                    </a:ext>
                  </a:extLst>
                </a:hlinkClick>
              </a:rPr>
              <a:t>CC-BY 4.0</a:t>
            </a:r>
            <a:endParaRPr sz="1000">
              <a:solidFill>
                <a:schemeClr val="dk1"/>
              </a:solidFill>
              <a:latin typeface="Open Sans"/>
              <a:ea typeface="Open Sans"/>
              <a:cs typeface="Open Sans"/>
              <a:sym typeface="Open Sans"/>
            </a:endParaRPr>
          </a:p>
        </p:txBody>
      </p:sp>
      <p:sp>
        <p:nvSpPr>
          <p:cNvPr id="345" name="Google Shape;345;p16"/>
          <p:cNvSpPr/>
          <p:nvPr/>
        </p:nvSpPr>
        <p:spPr>
          <a:xfrm>
            <a:off x="10711678" y="6084219"/>
            <a:ext cx="1019831"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400">
                <a:solidFill>
                  <a:schemeClr val="dk1"/>
                </a:solidFill>
                <a:latin typeface="Open Sans"/>
                <a:ea typeface="Open Sans"/>
                <a:cs typeface="Open Sans"/>
                <a:sym typeface="Open Sans"/>
              </a:rPr>
              <a:t>QGIS 2021</a:t>
            </a:r>
            <a:endParaRPr/>
          </a:p>
        </p:txBody>
      </p:sp>
      <p:sp>
        <p:nvSpPr>
          <p:cNvPr id="346" name="Google Shape;346;p16"/>
          <p:cNvSpPr/>
          <p:nvPr/>
        </p:nvSpPr>
        <p:spPr>
          <a:xfrm>
            <a:off x="778125" y="6141773"/>
            <a:ext cx="1800493"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rgbClr val="1D1C1D"/>
                </a:solidFill>
                <a:latin typeface="Open Sans"/>
                <a:ea typeface="Open Sans"/>
                <a:cs typeface="Open Sans"/>
                <a:sym typeface="Open Sans"/>
              </a:rPr>
              <a:t>Source:</a:t>
            </a:r>
            <a:r>
              <a:rPr lang="en-US" sz="1000">
                <a:solidFill>
                  <a:srgbClr val="1D1C1D"/>
                </a:solidFill>
                <a:latin typeface="Open Sans"/>
                <a:ea typeface="Open Sans"/>
                <a:cs typeface="Open Sans"/>
                <a:sym typeface="Open Sans"/>
              </a:rPr>
              <a:t> Khavari et al. 2021</a:t>
            </a:r>
            <a:endParaRPr sz="10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17"/>
          <p:cNvSpPr/>
          <p:nvPr/>
        </p:nvSpPr>
        <p:spPr>
          <a:xfrm>
            <a:off x="887215" y="1389619"/>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Raster types</a:t>
            </a:r>
            <a:endParaRPr b="1" sz="2000">
              <a:solidFill>
                <a:srgbClr val="9CC2E5"/>
              </a:solidFill>
              <a:latin typeface="Open Sans"/>
              <a:ea typeface="Open Sans"/>
              <a:cs typeface="Open Sans"/>
              <a:sym typeface="Open Sans"/>
            </a:endParaRPr>
          </a:p>
        </p:txBody>
      </p:sp>
      <p:pic>
        <p:nvPicPr>
          <p:cNvPr id="353" name="Google Shape;353;p17"/>
          <p:cNvPicPr preferRelativeResize="0"/>
          <p:nvPr/>
        </p:nvPicPr>
        <p:blipFill rotWithShape="1">
          <a:blip r:embed="rId3">
            <a:alphaModFix/>
          </a:blip>
          <a:srcRect b="0" l="0" r="0" t="0"/>
          <a:stretch/>
        </p:blipFill>
        <p:spPr>
          <a:xfrm>
            <a:off x="1424393" y="1092375"/>
            <a:ext cx="9110357" cy="5161040"/>
          </a:xfrm>
          <a:prstGeom prst="rect">
            <a:avLst/>
          </a:prstGeom>
          <a:noFill/>
          <a:ln>
            <a:noFill/>
          </a:ln>
        </p:spPr>
      </p:pic>
      <p:sp>
        <p:nvSpPr>
          <p:cNvPr id="354" name="Google Shape;354;p17"/>
          <p:cNvSpPr txBox="1"/>
          <p:nvPr/>
        </p:nvSpPr>
        <p:spPr>
          <a:xfrm>
            <a:off x="4171322" y="6142704"/>
            <a:ext cx="4503701" cy="2462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000">
                <a:solidFill>
                  <a:schemeClr val="dk1"/>
                </a:solidFill>
                <a:latin typeface="Open Sans"/>
                <a:ea typeface="Open Sans"/>
                <a:cs typeface="Open Sans"/>
                <a:sym typeface="Open Sans"/>
              </a:rPr>
              <a:t>Picture source: </a:t>
            </a:r>
            <a:r>
              <a:rPr lang="en-US" sz="1000">
                <a:solidFill>
                  <a:schemeClr val="dk1"/>
                </a:solidFill>
                <a:latin typeface="Open Sans"/>
                <a:ea typeface="Open Sans"/>
                <a:cs typeface="Open Sans"/>
                <a:sym typeface="Open Sans"/>
              </a:rPr>
              <a:t>Khavari et al. 2021, </a:t>
            </a:r>
            <a:r>
              <a:rPr lang="en-US" sz="1000" u="sng">
                <a:solidFill>
                  <a:schemeClr val="dk1"/>
                </a:solidFill>
                <a:latin typeface="Open Sans"/>
                <a:ea typeface="Open Sans"/>
                <a:cs typeface="Open Sans"/>
                <a:sym typeface="Open Sans"/>
                <a:hlinkClick r:id="rId4">
                  <a:extLst>
                    <a:ext uri="{A12FA001-AC4F-418D-AE19-62706E023703}">
                      <ahyp:hlinkClr val="tx"/>
                    </a:ext>
                  </a:extLst>
                </a:hlinkClick>
              </a:rPr>
              <a:t>image</a:t>
            </a:r>
            <a:r>
              <a:rPr lang="en-US" sz="1000">
                <a:solidFill>
                  <a:schemeClr val="dk1"/>
                </a:solidFill>
                <a:latin typeface="Open Sans"/>
                <a:ea typeface="Open Sans"/>
                <a:cs typeface="Open Sans"/>
                <a:sym typeface="Open Sans"/>
              </a:rPr>
              <a:t>, license under </a:t>
            </a:r>
            <a:r>
              <a:rPr lang="en-US" sz="1000" u="sng">
                <a:solidFill>
                  <a:schemeClr val="dk1"/>
                </a:solidFill>
                <a:latin typeface="Open Sans"/>
                <a:ea typeface="Open Sans"/>
                <a:cs typeface="Open Sans"/>
                <a:sym typeface="Open Sans"/>
                <a:hlinkClick r:id="rId5">
                  <a:extLst>
                    <a:ext uri="{A12FA001-AC4F-418D-AE19-62706E023703}">
                      <ahyp:hlinkClr val="tx"/>
                    </a:ext>
                  </a:extLst>
                </a:hlinkClick>
              </a:rPr>
              <a:t>CC-BY 4.0</a:t>
            </a:r>
            <a:endParaRPr sz="1000">
              <a:solidFill>
                <a:schemeClr val="dk1"/>
              </a:solidFill>
              <a:latin typeface="Open Sans"/>
              <a:ea typeface="Open Sans"/>
              <a:cs typeface="Open Sans"/>
              <a:sym typeface="Open Sans"/>
            </a:endParaRPr>
          </a:p>
        </p:txBody>
      </p:sp>
      <p:sp>
        <p:nvSpPr>
          <p:cNvPr id="355" name="Google Shape;355;p17"/>
          <p:cNvSpPr/>
          <p:nvPr/>
        </p:nvSpPr>
        <p:spPr>
          <a:xfrm>
            <a:off x="10711678" y="6084219"/>
            <a:ext cx="1019831"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400">
                <a:solidFill>
                  <a:schemeClr val="dk1"/>
                </a:solidFill>
                <a:latin typeface="Open Sans"/>
                <a:ea typeface="Open Sans"/>
                <a:cs typeface="Open Sans"/>
                <a:sym typeface="Open Sans"/>
              </a:rPr>
              <a:t>QGIS 2021</a:t>
            </a:r>
            <a:endParaRPr/>
          </a:p>
        </p:txBody>
      </p:sp>
      <p:sp>
        <p:nvSpPr>
          <p:cNvPr id="356" name="Google Shape;356;p17"/>
          <p:cNvSpPr/>
          <p:nvPr/>
        </p:nvSpPr>
        <p:spPr>
          <a:xfrm>
            <a:off x="778125" y="6141773"/>
            <a:ext cx="1800493"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rgbClr val="1D1C1D"/>
                </a:solidFill>
                <a:latin typeface="Open Sans"/>
                <a:ea typeface="Open Sans"/>
                <a:cs typeface="Open Sans"/>
                <a:sym typeface="Open Sans"/>
              </a:rPr>
              <a:t>Source:</a:t>
            </a:r>
            <a:r>
              <a:rPr lang="en-US" sz="1000">
                <a:solidFill>
                  <a:srgbClr val="1D1C1D"/>
                </a:solidFill>
                <a:latin typeface="Open Sans"/>
                <a:ea typeface="Open Sans"/>
                <a:cs typeface="Open Sans"/>
                <a:sym typeface="Open Sans"/>
              </a:rPr>
              <a:t> Khavari et al. 2021</a:t>
            </a:r>
            <a:endParaRPr sz="1000">
              <a:solidFill>
                <a:schemeClr val="dk1"/>
              </a:solidFill>
              <a:latin typeface="Open Sans"/>
              <a:ea typeface="Open Sans"/>
              <a:cs typeface="Open Sans"/>
              <a:sym typeface="Open Sans"/>
            </a:endParaRPr>
          </a:p>
        </p:txBody>
      </p:sp>
      <p:sp>
        <p:nvSpPr>
          <p:cNvPr id="357" name="Google Shape;357;p17"/>
          <p:cNvSpPr txBox="1"/>
          <p:nvPr/>
        </p:nvSpPr>
        <p:spPr>
          <a:xfrm>
            <a:off x="887214" y="4640"/>
            <a:ext cx="8701953"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3.3 Raster data  </a:t>
            </a:r>
            <a:endParaRPr/>
          </a:p>
        </p:txBody>
      </p:sp>
    </p:spTree>
  </p:cSld>
  <p:clrMapOvr>
    <a:masterClrMapping/>
  </p:clrMapOvr>
  <p:transition spd="slow">
    <p:push/>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pic>
        <p:nvPicPr>
          <p:cNvPr id="363" name="Google Shape;363;p18"/>
          <p:cNvPicPr preferRelativeResize="0"/>
          <p:nvPr/>
        </p:nvPicPr>
        <p:blipFill rotWithShape="1">
          <a:blip r:embed="rId3">
            <a:alphaModFix/>
          </a:blip>
          <a:srcRect b="0" l="0" r="0" t="0"/>
          <a:stretch/>
        </p:blipFill>
        <p:spPr>
          <a:xfrm>
            <a:off x="1489495" y="1721056"/>
            <a:ext cx="8494142" cy="4479816"/>
          </a:xfrm>
          <a:prstGeom prst="rect">
            <a:avLst/>
          </a:prstGeom>
          <a:noFill/>
          <a:ln>
            <a:noFill/>
          </a:ln>
        </p:spPr>
      </p:pic>
      <p:sp>
        <p:nvSpPr>
          <p:cNvPr id="364" name="Google Shape;364;p18"/>
          <p:cNvSpPr/>
          <p:nvPr/>
        </p:nvSpPr>
        <p:spPr>
          <a:xfrm>
            <a:off x="887215" y="1389619"/>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Summary</a:t>
            </a:r>
            <a:endParaRPr/>
          </a:p>
        </p:txBody>
      </p:sp>
      <p:sp>
        <p:nvSpPr>
          <p:cNvPr id="365" name="Google Shape;365;p18"/>
          <p:cNvSpPr txBox="1"/>
          <p:nvPr/>
        </p:nvSpPr>
        <p:spPr>
          <a:xfrm>
            <a:off x="887214" y="4640"/>
            <a:ext cx="8701953"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3.3 Raster data  </a:t>
            </a:r>
            <a:endParaRPr/>
          </a:p>
        </p:txBody>
      </p:sp>
      <p:sp>
        <p:nvSpPr>
          <p:cNvPr id="366" name="Google Shape;366;p18"/>
          <p:cNvSpPr/>
          <p:nvPr/>
        </p:nvSpPr>
        <p:spPr>
          <a:xfrm>
            <a:off x="5179164" y="529826"/>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4_Slide18.mp3" id="367" name="Google Shape;367;p18"/>
          <p:cNvPicPr preferRelativeResize="0"/>
          <p:nvPr/>
        </p:nvPicPr>
        <p:blipFill rotWithShape="1">
          <a:blip r:embed="rId4">
            <a:alphaModFix/>
          </a:blip>
          <a:srcRect b="0" l="0" r="0" t="0"/>
          <a:stretch/>
        </p:blipFill>
        <p:spPr>
          <a:xfrm>
            <a:off x="5250529" y="601191"/>
            <a:ext cx="812800" cy="812800"/>
          </a:xfrm>
          <a:prstGeom prst="rect">
            <a:avLst/>
          </a:prstGeom>
          <a:noFill/>
          <a:ln>
            <a:noFill/>
          </a:ln>
        </p:spPr>
      </p:pic>
      <p:sp>
        <p:nvSpPr>
          <p:cNvPr id="368" name="Google Shape;368;p18"/>
          <p:cNvSpPr/>
          <p:nvPr/>
        </p:nvSpPr>
        <p:spPr>
          <a:xfrm>
            <a:off x="10711678" y="6084219"/>
            <a:ext cx="1019831"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400">
                <a:solidFill>
                  <a:schemeClr val="dk1"/>
                </a:solidFill>
                <a:latin typeface="Open Sans"/>
                <a:ea typeface="Open Sans"/>
                <a:cs typeface="Open Sans"/>
                <a:sym typeface="Open Sans"/>
              </a:rPr>
              <a:t>QGIS 2021</a:t>
            </a:r>
            <a:endParaRPr/>
          </a:p>
        </p:txBody>
      </p:sp>
      <p:sp>
        <p:nvSpPr>
          <p:cNvPr id="369" name="Google Shape;369;p18"/>
          <p:cNvSpPr/>
          <p:nvPr/>
        </p:nvSpPr>
        <p:spPr>
          <a:xfrm>
            <a:off x="778125" y="6141773"/>
            <a:ext cx="1800493"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rgbClr val="1D1C1D"/>
                </a:solidFill>
                <a:latin typeface="Open Sans"/>
                <a:ea typeface="Open Sans"/>
                <a:cs typeface="Open Sans"/>
                <a:sym typeface="Open Sans"/>
              </a:rPr>
              <a:t>Source:</a:t>
            </a:r>
            <a:r>
              <a:rPr lang="en-US" sz="1000">
                <a:solidFill>
                  <a:srgbClr val="1D1C1D"/>
                </a:solidFill>
                <a:latin typeface="Open Sans"/>
                <a:ea typeface="Open Sans"/>
                <a:cs typeface="Open Sans"/>
                <a:sym typeface="Open Sans"/>
              </a:rPr>
              <a:t> Khavari et al. 2021</a:t>
            </a:r>
            <a:endParaRPr sz="1000">
              <a:solidFill>
                <a:schemeClr val="dk1"/>
              </a:solidFill>
              <a:latin typeface="Open Sans"/>
              <a:ea typeface="Open Sans"/>
              <a:cs typeface="Open Sans"/>
              <a:sym typeface="Open Sans"/>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7"/>
                                        </p:tgtEl>
                                        <p:attrNameLst>
                                          <p:attrName>style.visibility</p:attrName>
                                        </p:attrNameLst>
                                      </p:cBhvr>
                                      <p:to>
                                        <p:strVal val="visible"/>
                                      </p:to>
                                    </p:set>
                                    <p:animEffect filter="fade" transition="in">
                                      <p:cBhvr>
                                        <p:cTn dur="5000"/>
                                        <p:tgtEl>
                                          <p:spTgt spid="3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19"/>
          <p:cNvSpPr/>
          <p:nvPr/>
        </p:nvSpPr>
        <p:spPr>
          <a:xfrm>
            <a:off x="887215" y="1820940"/>
            <a:ext cx="6217920"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800">
              <a:solidFill>
                <a:schemeClr val="dk1"/>
              </a:solidFill>
              <a:latin typeface="Open Sans"/>
              <a:ea typeface="Open Sans"/>
              <a:cs typeface="Open Sans"/>
              <a:sym typeface="Open Sans"/>
            </a:endParaRPr>
          </a:p>
          <a:p>
            <a:pPr indent="0" lvl="0" marL="0" marR="0" rtl="0" algn="l">
              <a:spcBef>
                <a:spcPts val="1200"/>
              </a:spcBef>
              <a:spcAft>
                <a:spcPts val="0"/>
              </a:spcAft>
              <a:buNone/>
            </a:pP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
        <p:nvSpPr>
          <p:cNvPr id="375" name="Google Shape;375;p19"/>
          <p:cNvSpPr txBox="1"/>
          <p:nvPr/>
        </p:nvSpPr>
        <p:spPr>
          <a:xfrm>
            <a:off x="887215" y="335319"/>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Lecture 3.3 References</a:t>
            </a:r>
            <a:endParaRPr/>
          </a:p>
        </p:txBody>
      </p:sp>
      <p:sp>
        <p:nvSpPr>
          <p:cNvPr id="376" name="Google Shape;376;p19"/>
          <p:cNvSpPr/>
          <p:nvPr/>
        </p:nvSpPr>
        <p:spPr>
          <a:xfrm>
            <a:off x="926676" y="1796754"/>
            <a:ext cx="4975362" cy="369331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Open Sans"/>
                <a:ea typeface="Open Sans"/>
                <a:cs typeface="Open Sans"/>
                <a:sym typeface="Open Sans"/>
              </a:rPr>
              <a:t>6. Raster Data — QGIS Documentation documentation [WWW Document], n.d. URL </a:t>
            </a:r>
            <a:r>
              <a:rPr lang="en-US" sz="1800" u="sng">
                <a:solidFill>
                  <a:schemeClr val="dk1"/>
                </a:solidFill>
                <a:latin typeface="Open Sans"/>
                <a:ea typeface="Open Sans"/>
                <a:cs typeface="Open Sans"/>
                <a:sym typeface="Open Sans"/>
                <a:hlinkClick r:id="rId3">
                  <a:extLst>
                    <a:ext uri="{A12FA001-AC4F-418D-AE19-62706E023703}">
                      <ahyp:hlinkClr val="tx"/>
                    </a:ext>
                  </a:extLst>
                </a:hlinkClick>
              </a:rPr>
              <a:t>https://docs.qgis.org/3.16/en/docs/gentle_gis_introduction/raster_data.html</a:t>
            </a:r>
            <a:r>
              <a:rPr lang="en-US" sz="1800">
                <a:solidFill>
                  <a:schemeClr val="dk1"/>
                </a:solidFill>
                <a:latin typeface="Open Sans"/>
                <a:ea typeface="Open Sans"/>
                <a:cs typeface="Open Sans"/>
                <a:sym typeface="Open Sans"/>
              </a:rPr>
              <a:t> (accessed 2.15.21).</a:t>
            </a:r>
            <a:endParaRPr/>
          </a:p>
          <a:p>
            <a:pPr indent="0" lvl="0" marL="0" marR="0" rtl="0" algn="l">
              <a:spcBef>
                <a:spcPts val="0"/>
              </a:spcBef>
              <a:spcAft>
                <a:spcPts val="0"/>
              </a:spcAft>
              <a:buNone/>
            </a:pPr>
            <a:r>
              <a:t/>
            </a:r>
            <a:endParaRPr sz="1800">
              <a:solidFill>
                <a:schemeClr val="dk1"/>
              </a:solidFill>
              <a:latin typeface="Open Sans"/>
              <a:ea typeface="Open Sans"/>
              <a:cs typeface="Open Sans"/>
              <a:sym typeface="Open Sans"/>
            </a:endParaRPr>
          </a:p>
          <a:p>
            <a:pPr indent="0" lvl="0" marL="0" marR="0" rtl="0" algn="l">
              <a:spcBef>
                <a:spcPts val="0"/>
              </a:spcBef>
              <a:spcAft>
                <a:spcPts val="0"/>
              </a:spcAft>
              <a:buNone/>
            </a:pPr>
            <a:r>
              <a:rPr lang="en-US" sz="1800">
                <a:solidFill>
                  <a:schemeClr val="dk1"/>
                </a:solidFill>
                <a:latin typeface="Open Sans"/>
                <a:ea typeface="Open Sans"/>
                <a:cs typeface="Open Sans"/>
                <a:sym typeface="Open Sans"/>
              </a:rPr>
              <a:t>Khavari, B., Sahlberg, A., Korkovelos, A., Mentis, D., n.d. Lecture 2: Introduction to the Theory and Application of GIS | OnSSET Teaching Kit [WWW Document]. URL </a:t>
            </a:r>
            <a:r>
              <a:rPr lang="en-US" sz="1800" u="sng">
                <a:solidFill>
                  <a:schemeClr val="dk1"/>
                </a:solidFill>
                <a:latin typeface="Open Sans"/>
                <a:ea typeface="Open Sans"/>
                <a:cs typeface="Open Sans"/>
                <a:sym typeface="Open Sans"/>
                <a:hlinkClick r:id="rId4">
                  <a:extLst>
                    <a:ext uri="{A12FA001-AC4F-418D-AE19-62706E023703}">
                      <ahyp:hlinkClr val="tx"/>
                    </a:ext>
                  </a:extLst>
                </a:hlinkClick>
              </a:rPr>
              <a:t>https://onsset.github.io/teaching_kit/courses/module_1/Lecture%202/</a:t>
            </a:r>
            <a:r>
              <a:rPr lang="en-US" sz="1800">
                <a:solidFill>
                  <a:schemeClr val="dk1"/>
                </a:solidFill>
                <a:latin typeface="Open Sans"/>
                <a:ea typeface="Open Sans"/>
                <a:cs typeface="Open Sans"/>
                <a:sym typeface="Open Sans"/>
              </a:rPr>
              <a:t> (accessed 2.18.21).</a:t>
            </a:r>
            <a:endParaRPr/>
          </a:p>
          <a:p>
            <a:pPr indent="0" lvl="0" marL="0" marR="0" rtl="0" algn="l">
              <a:spcBef>
                <a:spcPts val="0"/>
              </a:spcBef>
              <a:spcAft>
                <a:spcPts val="0"/>
              </a:spcAft>
              <a:buNone/>
            </a:pPr>
            <a:r>
              <a:t/>
            </a:r>
            <a:endParaRPr sz="18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
          <p:cNvSpPr txBox="1"/>
          <p:nvPr/>
        </p:nvSpPr>
        <p:spPr>
          <a:xfrm>
            <a:off x="747853" y="4067268"/>
            <a:ext cx="8050696" cy="369332"/>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Open Sans ExtraBold"/>
                <a:ea typeface="Open Sans ExtraBold"/>
                <a:cs typeface="Open Sans ExtraBold"/>
                <a:sym typeface="Open Sans ExtraBold"/>
              </a:rPr>
              <a:t>Course Name</a:t>
            </a:r>
            <a:endParaRPr b="1" sz="1800">
              <a:solidFill>
                <a:schemeClr val="lt1"/>
              </a:solidFill>
              <a:latin typeface="Open Sans ExtraBold"/>
              <a:ea typeface="Open Sans ExtraBold"/>
              <a:cs typeface="Open Sans ExtraBold"/>
              <a:sym typeface="Open Sans ExtraBold"/>
            </a:endParaRPr>
          </a:p>
        </p:txBody>
      </p:sp>
      <p:sp>
        <p:nvSpPr>
          <p:cNvPr id="190" name="Google Shape;190;p2"/>
          <p:cNvSpPr/>
          <p:nvPr/>
        </p:nvSpPr>
        <p:spPr>
          <a:xfrm>
            <a:off x="1044005" y="1818917"/>
            <a:ext cx="6217920"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800">
              <a:solidFill>
                <a:schemeClr val="dk1"/>
              </a:solidFill>
              <a:latin typeface="Open Sans"/>
              <a:ea typeface="Open Sans"/>
              <a:cs typeface="Open Sans"/>
              <a:sym typeface="Open Sans"/>
            </a:endParaRPr>
          </a:p>
          <a:p>
            <a:pPr indent="0" lvl="0" marL="0" marR="0" rtl="0" algn="l">
              <a:spcBef>
                <a:spcPts val="1200"/>
              </a:spcBef>
              <a:spcAft>
                <a:spcPts val="0"/>
              </a:spcAft>
              <a:buNone/>
            </a:pP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
        <p:nvSpPr>
          <p:cNvPr id="191" name="Google Shape;191;p2"/>
          <p:cNvSpPr txBox="1"/>
          <p:nvPr/>
        </p:nvSpPr>
        <p:spPr>
          <a:xfrm>
            <a:off x="887215" y="335319"/>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Learning Outcomes</a:t>
            </a:r>
            <a:endParaRPr/>
          </a:p>
        </p:txBody>
      </p:sp>
      <p:sp>
        <p:nvSpPr>
          <p:cNvPr id="192" name="Google Shape;192;p2"/>
          <p:cNvSpPr txBox="1"/>
          <p:nvPr/>
        </p:nvSpPr>
        <p:spPr>
          <a:xfrm>
            <a:off x="887215" y="2150297"/>
            <a:ext cx="6531501" cy="3882368"/>
          </a:xfrm>
          <a:prstGeom prst="rect">
            <a:avLst/>
          </a:prstGeom>
          <a:noFill/>
          <a:ln>
            <a:noFill/>
          </a:ln>
        </p:spPr>
        <p:txBody>
          <a:bodyPr anchorCtr="0" anchor="t" bIns="45700" lIns="91425" spcFirstLastPara="1" rIns="91425" wrap="square" tIns="45700">
            <a:normAutofit/>
          </a:bodyPr>
          <a:lstStyle/>
          <a:p>
            <a:pPr indent="-342900" lvl="0" marL="342900" marR="0" rtl="0" algn="l">
              <a:lnSpc>
                <a:spcPct val="90000"/>
              </a:lnSpc>
              <a:spcBef>
                <a:spcPts val="0"/>
              </a:spcBef>
              <a:spcAft>
                <a:spcPts val="0"/>
              </a:spcAft>
              <a:buClr>
                <a:schemeClr val="dk1"/>
              </a:buClr>
              <a:buSzPts val="2000"/>
              <a:buFont typeface="Arial"/>
              <a:buAutoNum type="arabicPeriod"/>
            </a:pPr>
            <a:r>
              <a:rPr lang="en-US" sz="2000">
                <a:solidFill>
                  <a:schemeClr val="dk1"/>
                </a:solidFill>
                <a:latin typeface="Open Sans"/>
                <a:ea typeface="Open Sans"/>
                <a:cs typeface="Open Sans"/>
                <a:sym typeface="Open Sans"/>
              </a:rPr>
              <a:t>ILO1: Explain the challenges of projecting data.</a:t>
            </a:r>
            <a:endParaRPr/>
          </a:p>
          <a:p>
            <a:pPr indent="-342900" lvl="0" marL="342900" marR="0" rtl="0" algn="l">
              <a:lnSpc>
                <a:spcPct val="90000"/>
              </a:lnSpc>
              <a:spcBef>
                <a:spcPts val="1000"/>
              </a:spcBef>
              <a:spcAft>
                <a:spcPts val="0"/>
              </a:spcAft>
              <a:buClr>
                <a:schemeClr val="dk1"/>
              </a:buClr>
              <a:buSzPts val="2000"/>
              <a:buFont typeface="Arial"/>
              <a:buAutoNum type="arabicPeriod"/>
            </a:pPr>
            <a:r>
              <a:rPr lang="en-US" sz="2000">
                <a:solidFill>
                  <a:schemeClr val="dk1"/>
                </a:solidFill>
                <a:latin typeface="Open Sans"/>
                <a:ea typeface="Open Sans"/>
                <a:cs typeface="Open Sans"/>
                <a:sym typeface="Open Sans"/>
              </a:rPr>
              <a:t>ILO2: Describe the difference between vector and raster</a:t>
            </a:r>
            <a:endParaRPr/>
          </a:p>
          <a:p>
            <a:pPr indent="-342900" lvl="0" marL="342900" marR="0" rtl="0" algn="l">
              <a:lnSpc>
                <a:spcPct val="90000"/>
              </a:lnSpc>
              <a:spcBef>
                <a:spcPts val="1000"/>
              </a:spcBef>
              <a:spcAft>
                <a:spcPts val="0"/>
              </a:spcAft>
              <a:buClr>
                <a:schemeClr val="dk1"/>
              </a:buClr>
              <a:buSzPts val="2000"/>
              <a:buFont typeface="Arial"/>
              <a:buAutoNum type="arabicPeriod"/>
            </a:pPr>
            <a:r>
              <a:rPr lang="en-US" sz="2000">
                <a:solidFill>
                  <a:schemeClr val="dk1"/>
                </a:solidFill>
                <a:latin typeface="Open Sans"/>
                <a:ea typeface="Open Sans"/>
                <a:cs typeface="Open Sans"/>
                <a:sym typeface="Open Sans"/>
              </a:rPr>
              <a:t>ILO3: List different vector data types</a:t>
            </a:r>
            <a:endParaRPr/>
          </a:p>
          <a:p>
            <a:pPr indent="-342900" lvl="0" marL="342900" marR="0" rtl="0" algn="l">
              <a:lnSpc>
                <a:spcPct val="90000"/>
              </a:lnSpc>
              <a:spcBef>
                <a:spcPts val="1000"/>
              </a:spcBef>
              <a:spcAft>
                <a:spcPts val="0"/>
              </a:spcAft>
              <a:buClr>
                <a:schemeClr val="dk1"/>
              </a:buClr>
              <a:buSzPts val="2000"/>
              <a:buFont typeface="Arial"/>
              <a:buAutoNum type="arabicPeriod"/>
            </a:pPr>
            <a:r>
              <a:rPr lang="en-US" sz="2000">
                <a:solidFill>
                  <a:schemeClr val="dk1"/>
                </a:solidFill>
                <a:latin typeface="Open Sans"/>
                <a:ea typeface="Open Sans"/>
                <a:cs typeface="Open Sans"/>
                <a:sym typeface="Open Sans"/>
              </a:rPr>
              <a:t>ILO4: Describe the trade-offs when defining spatial resolution (grid cell size) and explain the specific benefits of using geospatial energy modelling.</a:t>
            </a:r>
            <a:endParaRPr/>
          </a:p>
        </p:txBody>
      </p:sp>
      <p:sp>
        <p:nvSpPr>
          <p:cNvPr id="193" name="Google Shape;193;p2"/>
          <p:cNvSpPr/>
          <p:nvPr/>
        </p:nvSpPr>
        <p:spPr>
          <a:xfrm>
            <a:off x="887214" y="1689794"/>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By the end of this lecture, you will be able to:</a:t>
            </a:r>
            <a:endParaRPr/>
          </a:p>
        </p:txBody>
      </p:sp>
    </p:spTree>
  </p:cSld>
  <p:clrMapOvr>
    <a:masterClrMapping/>
  </p:clrMapOvr>
  <p:transition spd="slow">
    <p:push/>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20"/>
          <p:cNvSpPr/>
          <p:nvPr/>
        </p:nvSpPr>
        <p:spPr>
          <a:xfrm>
            <a:off x="887215" y="1389619"/>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Georeferencing </a:t>
            </a:r>
            <a:endParaRPr/>
          </a:p>
        </p:txBody>
      </p:sp>
      <p:sp>
        <p:nvSpPr>
          <p:cNvPr id="383" name="Google Shape;383;p20"/>
          <p:cNvSpPr txBox="1"/>
          <p:nvPr/>
        </p:nvSpPr>
        <p:spPr>
          <a:xfrm>
            <a:off x="887214" y="4640"/>
            <a:ext cx="10037459"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3.4 The role of GIS modelling </a:t>
            </a:r>
            <a:endParaRPr/>
          </a:p>
        </p:txBody>
      </p:sp>
      <p:sp>
        <p:nvSpPr>
          <p:cNvPr id="384" name="Google Shape;384;p20"/>
          <p:cNvSpPr/>
          <p:nvPr/>
        </p:nvSpPr>
        <p:spPr>
          <a:xfrm>
            <a:off x="887214" y="2160675"/>
            <a:ext cx="7731270" cy="2757743"/>
          </a:xfrm>
          <a:prstGeom prst="rect">
            <a:avLst/>
          </a:prstGeom>
          <a:noFill/>
          <a:ln>
            <a:noFill/>
          </a:ln>
        </p:spPr>
        <p:txBody>
          <a:bodyPr anchorCtr="0" anchor="t" bIns="45700" lIns="91425" spcFirstLastPara="1" rIns="91425" wrap="square" tIns="45700">
            <a:spAutoFit/>
          </a:bodyPr>
          <a:lstStyle/>
          <a:p>
            <a:pPr indent="-285750" lvl="0" marL="285750" marR="0" rtl="0" algn="l">
              <a:lnSpc>
                <a:spcPct val="114000"/>
              </a:lnSpc>
              <a:spcBef>
                <a:spcPts val="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Determine the geographic location of the acquired data</a:t>
            </a:r>
            <a:endParaRPr/>
          </a:p>
          <a:p>
            <a:pPr indent="-285750" lvl="0" marL="285750" marR="0" rtl="0" algn="l">
              <a:lnSpc>
                <a:spcPct val="114000"/>
              </a:lnSpc>
              <a:spcBef>
                <a:spcPts val="60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Create a reference framework as a facilitator for the georeferencing process</a:t>
            </a:r>
            <a:endParaRPr/>
          </a:p>
          <a:p>
            <a:pPr indent="-285750" lvl="0" marL="285750" marR="0" rtl="0" algn="l">
              <a:lnSpc>
                <a:spcPct val="114000"/>
              </a:lnSpc>
              <a:spcBef>
                <a:spcPts val="60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Use the output raster layer as a complementary source of filling data gaps. </a:t>
            </a:r>
            <a:endParaRPr/>
          </a:p>
          <a:p>
            <a:pPr indent="-285750" lvl="0" marL="285750" marR="0" rtl="0" algn="l">
              <a:lnSpc>
                <a:spcPct val="114000"/>
              </a:lnSpc>
              <a:spcBef>
                <a:spcPts val="60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Create vector layers with all available information you can get (e.g., transmission line, power plans, sub-stations, roads etc.)</a:t>
            </a:r>
            <a:endParaRPr/>
          </a:p>
        </p:txBody>
      </p:sp>
      <p:sp>
        <p:nvSpPr>
          <p:cNvPr id="385" name="Google Shape;385;p20"/>
          <p:cNvSpPr/>
          <p:nvPr/>
        </p:nvSpPr>
        <p:spPr>
          <a:xfrm>
            <a:off x="778125" y="6141773"/>
            <a:ext cx="1800493"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rgbClr val="1D1C1D"/>
                </a:solidFill>
                <a:latin typeface="Open Sans"/>
                <a:ea typeface="Open Sans"/>
                <a:cs typeface="Open Sans"/>
                <a:sym typeface="Open Sans"/>
              </a:rPr>
              <a:t>Source:</a:t>
            </a:r>
            <a:r>
              <a:rPr lang="en-US" sz="1000">
                <a:solidFill>
                  <a:srgbClr val="1D1C1D"/>
                </a:solidFill>
                <a:latin typeface="Open Sans"/>
                <a:ea typeface="Open Sans"/>
                <a:cs typeface="Open Sans"/>
                <a:sym typeface="Open Sans"/>
              </a:rPr>
              <a:t> Khavari et al. 2021</a:t>
            </a:r>
            <a:endParaRPr sz="10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21"/>
          <p:cNvSpPr/>
          <p:nvPr/>
        </p:nvSpPr>
        <p:spPr>
          <a:xfrm>
            <a:off x="887215" y="1389619"/>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The role of GIS modelling</a:t>
            </a:r>
            <a:endParaRPr b="1" sz="2000">
              <a:solidFill>
                <a:srgbClr val="9CC2E5"/>
              </a:solidFill>
              <a:latin typeface="Open Sans"/>
              <a:ea typeface="Open Sans"/>
              <a:cs typeface="Open Sans"/>
              <a:sym typeface="Open Sans"/>
            </a:endParaRPr>
          </a:p>
        </p:txBody>
      </p:sp>
      <p:sp>
        <p:nvSpPr>
          <p:cNvPr id="392" name="Google Shape;392;p21"/>
          <p:cNvSpPr/>
          <p:nvPr/>
        </p:nvSpPr>
        <p:spPr>
          <a:xfrm>
            <a:off x="887216" y="2033099"/>
            <a:ext cx="6354094" cy="3754874"/>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lang="en-US" sz="2000">
                <a:solidFill>
                  <a:srgbClr val="000000"/>
                </a:solidFill>
                <a:latin typeface="Open Sans"/>
                <a:ea typeface="Open Sans"/>
                <a:cs typeface="Open Sans"/>
                <a:sym typeface="Open Sans"/>
              </a:rPr>
              <a:t>The use of GIS serves multiple purposes: </a:t>
            </a:r>
            <a:endParaRPr sz="2000">
              <a:solidFill>
                <a:srgbClr val="000000"/>
              </a:solidFill>
              <a:latin typeface="Open Sans"/>
              <a:ea typeface="Open Sans"/>
              <a:cs typeface="Open Sans"/>
              <a:sym typeface="Open Sans"/>
            </a:endParaRPr>
          </a:p>
          <a:p>
            <a:pPr indent="0" lvl="0" marL="0" marR="0" rtl="0" algn="l">
              <a:lnSpc>
                <a:spcPct val="90000"/>
              </a:lnSpc>
              <a:spcBef>
                <a:spcPts val="1600"/>
              </a:spcBef>
              <a:spcAft>
                <a:spcPts val="0"/>
              </a:spcAft>
              <a:buNone/>
            </a:pPr>
            <a:r>
              <a:rPr b="1" lang="en-US" sz="2000">
                <a:solidFill>
                  <a:schemeClr val="dk1"/>
                </a:solidFill>
                <a:latin typeface="Open Sans"/>
                <a:ea typeface="Open Sans"/>
                <a:cs typeface="Open Sans"/>
                <a:sym typeface="Open Sans"/>
              </a:rPr>
              <a:t>Location based assessments:</a:t>
            </a:r>
            <a:r>
              <a:rPr lang="en-US" sz="2000">
                <a:solidFill>
                  <a:schemeClr val="dk1"/>
                </a:solidFill>
                <a:latin typeface="Open Sans"/>
                <a:ea typeface="Open Sans"/>
                <a:cs typeface="Open Sans"/>
                <a:sym typeface="Open Sans"/>
              </a:rPr>
              <a:t> GIS tools enable assessments to analyse energy related geospatial information. </a:t>
            </a:r>
            <a:endParaRPr sz="2000">
              <a:solidFill>
                <a:srgbClr val="000000"/>
              </a:solidFill>
              <a:latin typeface="Open Sans"/>
              <a:ea typeface="Open Sans"/>
              <a:cs typeface="Open Sans"/>
              <a:sym typeface="Open Sans"/>
            </a:endParaRPr>
          </a:p>
          <a:p>
            <a:pPr indent="0" lvl="0" marL="0" marR="0" rtl="0" algn="l">
              <a:lnSpc>
                <a:spcPct val="90000"/>
              </a:lnSpc>
              <a:spcBef>
                <a:spcPts val="1600"/>
              </a:spcBef>
              <a:spcAft>
                <a:spcPts val="0"/>
              </a:spcAft>
              <a:buNone/>
            </a:pPr>
            <a:r>
              <a:rPr b="1" lang="en-US" sz="2000">
                <a:solidFill>
                  <a:schemeClr val="dk1"/>
                </a:solidFill>
                <a:latin typeface="Open Sans"/>
                <a:ea typeface="Open Sans"/>
                <a:cs typeface="Open Sans"/>
                <a:sym typeface="Open Sans"/>
              </a:rPr>
              <a:t>Remote sensing:</a:t>
            </a:r>
            <a:r>
              <a:rPr lang="en-US" sz="2000">
                <a:solidFill>
                  <a:schemeClr val="dk1"/>
                </a:solidFill>
                <a:latin typeface="Open Sans"/>
                <a:ea typeface="Open Sans"/>
                <a:cs typeface="Open Sans"/>
                <a:sym typeface="Open Sans"/>
              </a:rPr>
              <a:t> The use of GIS tools facilitates the integration of remote sensing techniques to derive resource availability and energy potentials in cases where such data are not (publicly) available.</a:t>
            </a:r>
            <a:endParaRPr sz="2000">
              <a:solidFill>
                <a:schemeClr val="dk1"/>
              </a:solidFill>
              <a:latin typeface="Open Sans"/>
              <a:ea typeface="Open Sans"/>
              <a:cs typeface="Open Sans"/>
              <a:sym typeface="Open Sans"/>
            </a:endParaRPr>
          </a:p>
          <a:p>
            <a:pPr indent="0" lvl="0" marL="0" marR="0" rtl="0" algn="l">
              <a:lnSpc>
                <a:spcPct val="90000"/>
              </a:lnSpc>
              <a:spcBef>
                <a:spcPts val="1600"/>
              </a:spcBef>
              <a:spcAft>
                <a:spcPts val="0"/>
              </a:spcAft>
              <a:buNone/>
            </a:pPr>
            <a:r>
              <a:rPr b="1" lang="en-US" sz="2000">
                <a:solidFill>
                  <a:schemeClr val="dk1"/>
                </a:solidFill>
                <a:latin typeface="Open Sans"/>
                <a:ea typeface="Open Sans"/>
                <a:cs typeface="Open Sans"/>
                <a:sym typeface="Open Sans"/>
              </a:rPr>
              <a:t>Illustration of results:</a:t>
            </a:r>
            <a:r>
              <a:rPr lang="en-US" sz="2000">
                <a:solidFill>
                  <a:schemeClr val="dk1"/>
                </a:solidFill>
                <a:latin typeface="Open Sans"/>
                <a:ea typeface="Open Sans"/>
                <a:cs typeface="Open Sans"/>
                <a:sym typeface="Open Sans"/>
              </a:rPr>
              <a:t> GIS is used to illustrate results in interactive maps, providing an effective science–policy interface.</a:t>
            </a:r>
            <a:endParaRPr sz="2000">
              <a:solidFill>
                <a:schemeClr val="dk1"/>
              </a:solidFill>
              <a:latin typeface="Open Sans"/>
              <a:ea typeface="Open Sans"/>
              <a:cs typeface="Open Sans"/>
              <a:sym typeface="Open Sans"/>
            </a:endParaRPr>
          </a:p>
        </p:txBody>
      </p:sp>
      <p:sp>
        <p:nvSpPr>
          <p:cNvPr id="393" name="Google Shape;393;p21"/>
          <p:cNvSpPr txBox="1"/>
          <p:nvPr/>
        </p:nvSpPr>
        <p:spPr>
          <a:xfrm>
            <a:off x="887214" y="4640"/>
            <a:ext cx="9123059"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3.4 The role of GIS modelling</a:t>
            </a:r>
            <a:endParaRPr sz="4400">
              <a:solidFill>
                <a:schemeClr val="dk1"/>
              </a:solidFill>
              <a:latin typeface="Open Sans"/>
              <a:ea typeface="Open Sans"/>
              <a:cs typeface="Open Sans"/>
              <a:sym typeface="Open Sans"/>
            </a:endParaRPr>
          </a:p>
        </p:txBody>
      </p:sp>
      <p:sp>
        <p:nvSpPr>
          <p:cNvPr id="394" name="Google Shape;394;p21"/>
          <p:cNvSpPr/>
          <p:nvPr/>
        </p:nvSpPr>
        <p:spPr>
          <a:xfrm>
            <a:off x="801778" y="6146996"/>
            <a:ext cx="1834156"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rgbClr val="1D1C1D"/>
                </a:solidFill>
                <a:latin typeface="Open Sans"/>
                <a:ea typeface="Open Sans"/>
                <a:cs typeface="Open Sans"/>
                <a:sym typeface="Open Sans"/>
              </a:rPr>
              <a:t>Source:</a:t>
            </a:r>
            <a:r>
              <a:rPr lang="en-US" sz="1000">
                <a:solidFill>
                  <a:srgbClr val="1D1C1D"/>
                </a:solidFill>
                <a:latin typeface="Open Sans"/>
                <a:ea typeface="Open Sans"/>
                <a:cs typeface="Open Sans"/>
                <a:sym typeface="Open Sans"/>
              </a:rPr>
              <a:t> Sahlberg et al. 2021</a:t>
            </a:r>
            <a:endParaRPr sz="10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22"/>
          <p:cNvSpPr/>
          <p:nvPr/>
        </p:nvSpPr>
        <p:spPr>
          <a:xfrm>
            <a:off x="887215" y="1389619"/>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Key take away messages for Lecture 3</a:t>
            </a:r>
            <a:endParaRPr b="1" sz="2000">
              <a:solidFill>
                <a:srgbClr val="9CC2E5"/>
              </a:solidFill>
              <a:latin typeface="Open Sans"/>
              <a:ea typeface="Open Sans"/>
              <a:cs typeface="Open Sans"/>
              <a:sym typeface="Open Sans"/>
            </a:endParaRPr>
          </a:p>
        </p:txBody>
      </p:sp>
      <p:sp>
        <p:nvSpPr>
          <p:cNvPr id="401" name="Google Shape;401;p22"/>
          <p:cNvSpPr/>
          <p:nvPr/>
        </p:nvSpPr>
        <p:spPr>
          <a:xfrm>
            <a:off x="794934" y="2075130"/>
            <a:ext cx="9448192" cy="3226524"/>
          </a:xfrm>
          <a:prstGeom prst="rect">
            <a:avLst/>
          </a:prstGeom>
          <a:noFill/>
          <a:ln>
            <a:noFill/>
          </a:ln>
        </p:spPr>
        <p:txBody>
          <a:bodyPr anchorCtr="0" anchor="t" bIns="45700" lIns="91425" spcFirstLastPara="1" rIns="91425" wrap="square" tIns="45700">
            <a:spAutoFit/>
          </a:bodyPr>
          <a:lstStyle/>
          <a:p>
            <a:pPr indent="-514350" lvl="0" marL="565150" marR="0" rtl="0" algn="l">
              <a:lnSpc>
                <a:spcPct val="90000"/>
              </a:lnSpc>
              <a:spcBef>
                <a:spcPts val="0"/>
              </a:spcBef>
              <a:spcAft>
                <a:spcPts val="0"/>
              </a:spcAft>
              <a:buClr>
                <a:schemeClr val="dk1"/>
              </a:buClr>
              <a:buSzPts val="2000"/>
              <a:buFont typeface="Calibri"/>
              <a:buAutoNum type="arabicPeriod"/>
            </a:pPr>
            <a:r>
              <a:rPr lang="en-US" sz="2000">
                <a:solidFill>
                  <a:schemeClr val="dk1"/>
                </a:solidFill>
                <a:latin typeface="Open Sans"/>
                <a:ea typeface="Open Sans"/>
                <a:cs typeface="Open Sans"/>
                <a:sym typeface="Open Sans"/>
              </a:rPr>
              <a:t>Projected coordinate systems are always distorted, so choose carefully</a:t>
            </a:r>
            <a:endParaRPr/>
          </a:p>
          <a:p>
            <a:pPr indent="-514350" lvl="0" marL="565150" marR="0" rtl="0" algn="l">
              <a:lnSpc>
                <a:spcPct val="90000"/>
              </a:lnSpc>
              <a:spcBef>
                <a:spcPts val="1000"/>
              </a:spcBef>
              <a:spcAft>
                <a:spcPts val="0"/>
              </a:spcAft>
              <a:buClr>
                <a:schemeClr val="dk1"/>
              </a:buClr>
              <a:buSzPts val="2000"/>
              <a:buFont typeface="Calibri"/>
              <a:buAutoNum type="arabicPeriod"/>
            </a:pPr>
            <a:r>
              <a:rPr lang="en-US" sz="2000">
                <a:solidFill>
                  <a:schemeClr val="dk1"/>
                </a:solidFill>
                <a:latin typeface="Open Sans"/>
                <a:ea typeface="Open Sans"/>
                <a:cs typeface="Open Sans"/>
                <a:sym typeface="Open Sans"/>
              </a:rPr>
              <a:t>Vectors represent objects with discrete boundaries</a:t>
            </a:r>
            <a:endParaRPr/>
          </a:p>
          <a:p>
            <a:pPr indent="-514350" lvl="0" marL="565150" marR="0" rtl="0" algn="l">
              <a:lnSpc>
                <a:spcPct val="90000"/>
              </a:lnSpc>
              <a:spcBef>
                <a:spcPts val="1000"/>
              </a:spcBef>
              <a:spcAft>
                <a:spcPts val="0"/>
              </a:spcAft>
              <a:buClr>
                <a:schemeClr val="dk1"/>
              </a:buClr>
              <a:buSzPts val="2000"/>
              <a:buFont typeface="Calibri"/>
              <a:buAutoNum type="arabicPeriod"/>
            </a:pPr>
            <a:r>
              <a:rPr lang="en-US" sz="2000">
                <a:solidFill>
                  <a:schemeClr val="dk1"/>
                </a:solidFill>
                <a:latin typeface="Open Sans"/>
                <a:ea typeface="Open Sans"/>
                <a:cs typeface="Open Sans"/>
                <a:sym typeface="Open Sans"/>
              </a:rPr>
              <a:t>Rasters usually represent non-homogenous data covering large areas</a:t>
            </a:r>
            <a:endParaRPr/>
          </a:p>
          <a:p>
            <a:pPr indent="-514350" lvl="0" marL="565150" marR="0" rtl="0" algn="l">
              <a:lnSpc>
                <a:spcPct val="90000"/>
              </a:lnSpc>
              <a:spcBef>
                <a:spcPts val="1000"/>
              </a:spcBef>
              <a:spcAft>
                <a:spcPts val="0"/>
              </a:spcAft>
              <a:buClr>
                <a:schemeClr val="dk1"/>
              </a:buClr>
              <a:buSzPts val="2000"/>
              <a:buFont typeface="Calibri"/>
              <a:buAutoNum type="arabicPeriod"/>
            </a:pPr>
            <a:r>
              <a:rPr lang="en-US" sz="2000">
                <a:solidFill>
                  <a:schemeClr val="dk1"/>
                </a:solidFill>
                <a:latin typeface="Open Sans"/>
                <a:ea typeface="Open Sans"/>
                <a:cs typeface="Open Sans"/>
                <a:sym typeface="Open Sans"/>
              </a:rPr>
              <a:t>Spatial resolution is very important in your analysis and has to be chosen carefully, considering trade-offs between accuracy and time</a:t>
            </a:r>
            <a:endParaRPr/>
          </a:p>
          <a:p>
            <a:pPr indent="-514350" lvl="0" marL="565150" marR="0" rtl="0" algn="l">
              <a:lnSpc>
                <a:spcPct val="90000"/>
              </a:lnSpc>
              <a:spcBef>
                <a:spcPts val="1000"/>
              </a:spcBef>
              <a:spcAft>
                <a:spcPts val="0"/>
              </a:spcAft>
              <a:buClr>
                <a:schemeClr val="dk1"/>
              </a:buClr>
              <a:buSzPts val="2000"/>
              <a:buFont typeface="Calibri"/>
              <a:buAutoNum type="arabicPeriod"/>
            </a:pPr>
            <a:r>
              <a:rPr lang="en-US" sz="2000">
                <a:solidFill>
                  <a:schemeClr val="dk1"/>
                </a:solidFill>
                <a:latin typeface="Open Sans"/>
                <a:ea typeface="Open Sans"/>
                <a:cs typeface="Open Sans"/>
                <a:sym typeface="Open Sans"/>
              </a:rPr>
              <a:t>There are three types of vector data: points, lines, and polygons. They are best suited for identifying real-life objects</a:t>
            </a:r>
            <a:endParaRPr/>
          </a:p>
          <a:p>
            <a:pPr indent="-514350" lvl="0" marL="565150" marR="0" rtl="0" algn="l">
              <a:lnSpc>
                <a:spcPct val="90000"/>
              </a:lnSpc>
              <a:spcBef>
                <a:spcPts val="1000"/>
              </a:spcBef>
              <a:spcAft>
                <a:spcPts val="0"/>
              </a:spcAft>
              <a:buClr>
                <a:schemeClr val="dk1"/>
              </a:buClr>
              <a:buSzPts val="2000"/>
              <a:buFont typeface="Calibri"/>
              <a:buAutoNum type="arabicPeriod"/>
            </a:pPr>
            <a:r>
              <a:rPr lang="en-US" sz="2000">
                <a:solidFill>
                  <a:schemeClr val="dk1"/>
                </a:solidFill>
                <a:latin typeface="Open Sans"/>
                <a:ea typeface="Open Sans"/>
                <a:cs typeface="Open Sans"/>
                <a:sym typeface="Open Sans"/>
              </a:rPr>
              <a:t>In energy modelling the geospatial dimension is important when addressing key questions about the spatial dimension</a:t>
            </a:r>
            <a:endParaRPr/>
          </a:p>
        </p:txBody>
      </p:sp>
      <p:sp>
        <p:nvSpPr>
          <p:cNvPr id="402" name="Google Shape;402;p22"/>
          <p:cNvSpPr txBox="1"/>
          <p:nvPr/>
        </p:nvSpPr>
        <p:spPr>
          <a:xfrm>
            <a:off x="887214" y="4640"/>
            <a:ext cx="9123059"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3.4 The role of GIS modelling</a:t>
            </a:r>
            <a:endParaRPr sz="4400">
              <a:solidFill>
                <a:schemeClr val="dk1"/>
              </a:solidFill>
              <a:latin typeface="Open Sans"/>
              <a:ea typeface="Open Sans"/>
              <a:cs typeface="Open Sans"/>
              <a:sym typeface="Open Sans"/>
            </a:endParaRPr>
          </a:p>
        </p:txBody>
      </p:sp>
      <p:sp>
        <p:nvSpPr>
          <p:cNvPr id="403" name="Google Shape;403;p22"/>
          <p:cNvSpPr/>
          <p:nvPr/>
        </p:nvSpPr>
        <p:spPr>
          <a:xfrm>
            <a:off x="801778" y="6146996"/>
            <a:ext cx="1834156"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rgbClr val="1D1C1D"/>
                </a:solidFill>
                <a:latin typeface="Open Sans"/>
                <a:ea typeface="Open Sans"/>
                <a:cs typeface="Open Sans"/>
                <a:sym typeface="Open Sans"/>
              </a:rPr>
              <a:t>Source:</a:t>
            </a:r>
            <a:r>
              <a:rPr lang="en-US" sz="1000">
                <a:solidFill>
                  <a:srgbClr val="1D1C1D"/>
                </a:solidFill>
                <a:latin typeface="Open Sans"/>
                <a:ea typeface="Open Sans"/>
                <a:cs typeface="Open Sans"/>
                <a:sym typeface="Open Sans"/>
              </a:rPr>
              <a:t> Sahlberg et al. 2021</a:t>
            </a:r>
            <a:endParaRPr sz="10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23"/>
          <p:cNvSpPr txBox="1"/>
          <p:nvPr/>
        </p:nvSpPr>
        <p:spPr>
          <a:xfrm>
            <a:off x="735496" y="5628342"/>
            <a:ext cx="8050696" cy="523220"/>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i="1" lang="en-US" sz="2800">
                <a:solidFill>
                  <a:schemeClr val="lt1"/>
                </a:solidFill>
                <a:latin typeface="Open Sans"/>
                <a:ea typeface="Open Sans"/>
                <a:cs typeface="Open Sans"/>
                <a:sym typeface="Open Sans"/>
              </a:rPr>
              <a:t>Mini Lecture Learning Objective</a:t>
            </a:r>
            <a:endParaRPr b="1" i="1" sz="2800">
              <a:solidFill>
                <a:schemeClr val="lt1"/>
              </a:solidFill>
              <a:latin typeface="Open Sans"/>
              <a:ea typeface="Open Sans"/>
              <a:cs typeface="Open Sans"/>
              <a:sym typeface="Open Sans"/>
            </a:endParaRPr>
          </a:p>
        </p:txBody>
      </p:sp>
      <p:sp>
        <p:nvSpPr>
          <p:cNvPr id="409" name="Google Shape;409;p23"/>
          <p:cNvSpPr/>
          <p:nvPr/>
        </p:nvSpPr>
        <p:spPr>
          <a:xfrm>
            <a:off x="887215" y="1820940"/>
            <a:ext cx="6217920"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800">
              <a:solidFill>
                <a:schemeClr val="dk1"/>
              </a:solidFill>
              <a:latin typeface="Open Sans"/>
              <a:ea typeface="Open Sans"/>
              <a:cs typeface="Open Sans"/>
              <a:sym typeface="Open Sans"/>
            </a:endParaRPr>
          </a:p>
          <a:p>
            <a:pPr indent="0" lvl="0" marL="0" marR="0" rtl="0" algn="l">
              <a:spcBef>
                <a:spcPts val="1200"/>
              </a:spcBef>
              <a:spcAft>
                <a:spcPts val="0"/>
              </a:spcAft>
              <a:buNone/>
            </a:pP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
        <p:nvSpPr>
          <p:cNvPr id="410" name="Google Shape;410;p23"/>
          <p:cNvSpPr txBox="1"/>
          <p:nvPr/>
        </p:nvSpPr>
        <p:spPr>
          <a:xfrm>
            <a:off x="887215" y="335319"/>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Lecture 3.4 References</a:t>
            </a:r>
            <a:endParaRPr/>
          </a:p>
        </p:txBody>
      </p:sp>
      <p:sp>
        <p:nvSpPr>
          <p:cNvPr id="411" name="Google Shape;411;p23"/>
          <p:cNvSpPr/>
          <p:nvPr/>
        </p:nvSpPr>
        <p:spPr>
          <a:xfrm>
            <a:off x="887215" y="1704393"/>
            <a:ext cx="7443985" cy="452431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Open Sans"/>
                <a:ea typeface="Open Sans"/>
                <a:cs typeface="Open Sans"/>
                <a:sym typeface="Open Sans"/>
              </a:rPr>
              <a:t>14.2. Lesson: Georeferencing a Map — QGIS Documentation documentation [WWW Document], n.d. URL </a:t>
            </a:r>
            <a:r>
              <a:rPr lang="en-US" sz="1800" u="sng">
                <a:solidFill>
                  <a:schemeClr val="dk1"/>
                </a:solidFill>
                <a:latin typeface="Open Sans"/>
                <a:ea typeface="Open Sans"/>
                <a:cs typeface="Open Sans"/>
                <a:sym typeface="Open Sans"/>
                <a:hlinkClick r:id="rId3">
                  <a:extLst>
                    <a:ext uri="{A12FA001-AC4F-418D-AE19-62706E023703}">
                      <ahyp:hlinkClr val="tx"/>
                    </a:ext>
                  </a:extLst>
                </a:hlinkClick>
              </a:rPr>
              <a:t>https://docs.qgis.org/3.16/en/docs/training_manual/forestry/map_georeferencing.html?highlight=georeferencing</a:t>
            </a:r>
            <a:r>
              <a:rPr lang="en-US" sz="1800">
                <a:solidFill>
                  <a:schemeClr val="dk1"/>
                </a:solidFill>
                <a:latin typeface="Open Sans"/>
                <a:ea typeface="Open Sans"/>
                <a:cs typeface="Open Sans"/>
                <a:sym typeface="Open Sans"/>
              </a:rPr>
              <a:t> (accessed 2.15.21).</a:t>
            </a:r>
            <a:endParaRPr/>
          </a:p>
          <a:p>
            <a:pPr indent="0" lvl="0" marL="0" marR="0" rtl="0" algn="l">
              <a:spcBef>
                <a:spcPts val="0"/>
              </a:spcBef>
              <a:spcAft>
                <a:spcPts val="0"/>
              </a:spcAft>
              <a:buNone/>
            </a:pPr>
            <a:r>
              <a:t/>
            </a:r>
            <a:endParaRPr sz="1800">
              <a:solidFill>
                <a:schemeClr val="dk1"/>
              </a:solidFill>
              <a:latin typeface="Open Sans"/>
              <a:ea typeface="Open Sans"/>
              <a:cs typeface="Open Sans"/>
              <a:sym typeface="Open Sans"/>
            </a:endParaRPr>
          </a:p>
          <a:p>
            <a:pPr indent="0" lvl="0" marL="0" marR="0" rtl="0" algn="l">
              <a:spcBef>
                <a:spcPts val="0"/>
              </a:spcBef>
              <a:spcAft>
                <a:spcPts val="0"/>
              </a:spcAft>
              <a:buNone/>
            </a:pPr>
            <a:r>
              <a:rPr lang="en-US" sz="1800">
                <a:solidFill>
                  <a:schemeClr val="dk1"/>
                </a:solidFill>
                <a:latin typeface="Open Sans"/>
                <a:ea typeface="Open Sans"/>
                <a:cs typeface="Open Sans"/>
                <a:sym typeface="Open Sans"/>
              </a:rPr>
              <a:t>Khavari, B., Sahlberg, A., Korkovelos, A., Mentis, D., n.d. Lecture 2: Introduction to the Theory and Application of GIS | OnSSET Teaching Kit [WWW Document]. URL </a:t>
            </a:r>
            <a:r>
              <a:rPr lang="en-US" sz="1800" u="sng">
                <a:solidFill>
                  <a:schemeClr val="dk1"/>
                </a:solidFill>
                <a:latin typeface="Open Sans"/>
                <a:ea typeface="Open Sans"/>
                <a:cs typeface="Open Sans"/>
                <a:sym typeface="Open Sans"/>
                <a:hlinkClick r:id="rId4">
                  <a:extLst>
                    <a:ext uri="{A12FA001-AC4F-418D-AE19-62706E023703}">
                      <ahyp:hlinkClr val="tx"/>
                    </a:ext>
                  </a:extLst>
                </a:hlinkClick>
              </a:rPr>
              <a:t>https://onsset.github.io/teaching_kit/courses/module_1/Lecture%202/</a:t>
            </a:r>
            <a:r>
              <a:rPr lang="en-US" sz="1800">
                <a:solidFill>
                  <a:schemeClr val="dk1"/>
                </a:solidFill>
                <a:latin typeface="Open Sans"/>
                <a:ea typeface="Open Sans"/>
                <a:cs typeface="Open Sans"/>
                <a:sym typeface="Open Sans"/>
              </a:rPr>
              <a:t> (accessed 2.18.21).</a:t>
            </a:r>
            <a:endParaRPr/>
          </a:p>
          <a:p>
            <a:pPr indent="0" lvl="0" marL="0" marR="0" rtl="0" algn="l">
              <a:spcBef>
                <a:spcPts val="0"/>
              </a:spcBef>
              <a:spcAft>
                <a:spcPts val="0"/>
              </a:spcAft>
              <a:buNone/>
            </a:pPr>
            <a:r>
              <a:t/>
            </a:r>
            <a:endParaRPr sz="1800">
              <a:solidFill>
                <a:schemeClr val="dk1"/>
              </a:solidFill>
              <a:latin typeface="Open Sans"/>
              <a:ea typeface="Open Sans"/>
              <a:cs typeface="Open Sans"/>
              <a:sym typeface="Open Sans"/>
            </a:endParaRPr>
          </a:p>
          <a:p>
            <a:pPr indent="0" lvl="0" marL="0" marR="0" rtl="0" algn="l">
              <a:spcBef>
                <a:spcPts val="0"/>
              </a:spcBef>
              <a:spcAft>
                <a:spcPts val="0"/>
              </a:spcAft>
              <a:buNone/>
            </a:pPr>
            <a:r>
              <a:rPr lang="en-US" sz="1800">
                <a:solidFill>
                  <a:schemeClr val="dk1"/>
                </a:solidFill>
                <a:latin typeface="Open Sans"/>
                <a:ea typeface="Open Sans"/>
                <a:cs typeface="Open Sans"/>
                <a:sym typeface="Open Sans"/>
              </a:rPr>
              <a:t>Sahlberg, A., Khavari, B., Korkovelos, A., Mentis, D., n.d. Lecture 3: Application of GIS in electrification analysis in the OnSSET tool [WWW Document]. OnSSET Teaching Kit. URL </a:t>
            </a:r>
            <a:r>
              <a:rPr lang="en-US" sz="1800" u="sng">
                <a:solidFill>
                  <a:schemeClr val="dk1"/>
                </a:solidFill>
                <a:latin typeface="Open Sans"/>
                <a:ea typeface="Open Sans"/>
                <a:cs typeface="Open Sans"/>
                <a:sym typeface="Open Sans"/>
                <a:hlinkClick r:id="rId5">
                  <a:extLst>
                    <a:ext uri="{A12FA001-AC4F-418D-AE19-62706E023703}">
                      <ahyp:hlinkClr val="tx"/>
                    </a:ext>
                  </a:extLst>
                </a:hlinkClick>
              </a:rPr>
              <a:t>https://onsset.github.io/teaching_kit/courses/module_2/Lecture%203/</a:t>
            </a:r>
            <a:r>
              <a:rPr lang="en-US" sz="1800">
                <a:solidFill>
                  <a:schemeClr val="dk1"/>
                </a:solidFill>
                <a:latin typeface="Open Sans"/>
                <a:ea typeface="Open Sans"/>
                <a:cs typeface="Open Sans"/>
                <a:sym typeface="Open Sans"/>
              </a:rPr>
              <a:t>  (accessed 2.18.21).</a:t>
            </a:r>
            <a:endParaRPr/>
          </a:p>
        </p:txBody>
      </p:sp>
    </p:spTree>
  </p:cSld>
  <p:clrMapOvr>
    <a:masterClrMapping/>
  </p:clrMapOvr>
  <p:transition spd="slow">
    <p:push/>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pic>
        <p:nvPicPr>
          <p:cNvPr descr="Graphical user interface, sunburst chart&#10;&#10;Description automatically generated" id="417" name="Google Shape;417;p24"/>
          <p:cNvPicPr preferRelativeResize="0"/>
          <p:nvPr/>
        </p:nvPicPr>
        <p:blipFill rotWithShape="1">
          <a:blip r:embed="rId3">
            <a:alphaModFix/>
          </a:blip>
          <a:srcRect b="0" l="0" r="0" t="0"/>
          <a:stretch/>
        </p:blipFill>
        <p:spPr>
          <a:xfrm>
            <a:off x="1373" y="1374"/>
            <a:ext cx="12189254" cy="6855250"/>
          </a:xfrm>
          <a:prstGeom prst="rect">
            <a:avLst/>
          </a:prstGeom>
          <a:noFill/>
          <a:ln>
            <a:noFill/>
          </a:ln>
        </p:spPr>
      </p:pic>
      <p:sp>
        <p:nvSpPr>
          <p:cNvPr id="418" name="Google Shape;418;p24"/>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chemeClr val="lt1"/>
                </a:solidFill>
                <a:latin typeface="Open Sans ExtraBold"/>
                <a:ea typeface="Open Sans ExtraBold"/>
                <a:cs typeface="Open Sans ExtraBold"/>
                <a:sym typeface="Open Sans ExtraBold"/>
              </a:rPr>
              <a:t>22</a:t>
            </a:r>
            <a:endParaRPr b="1" sz="1400">
              <a:solidFill>
                <a:schemeClr val="lt1"/>
              </a:solidFill>
              <a:latin typeface="Open Sans ExtraBold"/>
              <a:ea typeface="Open Sans ExtraBold"/>
              <a:cs typeface="Open Sans ExtraBold"/>
              <a:sym typeface="Open Sans ExtraBold"/>
            </a:endParaRPr>
          </a:p>
        </p:txBody>
      </p:sp>
      <p:sp>
        <p:nvSpPr>
          <p:cNvPr id="419" name="Google Shape;419;p24"/>
          <p:cNvSpPr/>
          <p:nvPr/>
        </p:nvSpPr>
        <p:spPr>
          <a:xfrm>
            <a:off x="887215" y="1389619"/>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2000">
              <a:solidFill>
                <a:srgbClr val="9CC2E5"/>
              </a:solidFill>
              <a:latin typeface="Open Sans"/>
              <a:ea typeface="Open Sans"/>
              <a:cs typeface="Open Sans"/>
              <a:sym typeface="Open Sans"/>
            </a:endParaRPr>
          </a:p>
        </p:txBody>
      </p:sp>
      <p:sp>
        <p:nvSpPr>
          <p:cNvPr id="420" name="Google Shape;420;p24"/>
          <p:cNvSpPr txBox="1"/>
          <p:nvPr/>
        </p:nvSpPr>
        <p:spPr>
          <a:xfrm>
            <a:off x="718081" y="2211605"/>
            <a:ext cx="5293587" cy="1932738"/>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4400"/>
              <a:buFont typeface="Open Sans"/>
              <a:buNone/>
            </a:pPr>
            <a:r>
              <a:rPr b="1" lang="en-US" sz="4400">
                <a:solidFill>
                  <a:schemeClr val="dk1"/>
                </a:solidFill>
                <a:latin typeface="Open Sans"/>
                <a:ea typeface="Open Sans"/>
                <a:cs typeface="Open Sans"/>
                <a:sym typeface="Open Sans"/>
              </a:rPr>
              <a:t>Thank you </a:t>
            </a:r>
            <a:br>
              <a:rPr b="1" lang="en-US" sz="4400">
                <a:solidFill>
                  <a:schemeClr val="dk1"/>
                </a:solidFill>
                <a:latin typeface="Open Sans"/>
                <a:ea typeface="Open Sans"/>
                <a:cs typeface="Open Sans"/>
                <a:sym typeface="Open Sans"/>
              </a:rPr>
            </a:br>
            <a:r>
              <a:rPr lang="en-US" sz="4400">
                <a:solidFill>
                  <a:schemeClr val="dk1"/>
                </a:solidFill>
                <a:latin typeface="Open Sans"/>
                <a:ea typeface="Open Sans"/>
                <a:cs typeface="Open Sans"/>
                <a:sym typeface="Open Sans"/>
              </a:rPr>
              <a:t>for your attention </a:t>
            </a:r>
            <a:br>
              <a:rPr lang="en-US" sz="4400">
                <a:solidFill>
                  <a:schemeClr val="dk1"/>
                </a:solidFill>
                <a:latin typeface="Open Sans"/>
                <a:ea typeface="Open Sans"/>
                <a:cs typeface="Open Sans"/>
                <a:sym typeface="Open Sans"/>
              </a:rPr>
            </a:br>
            <a:r>
              <a:rPr lang="en-US" sz="4400">
                <a:solidFill>
                  <a:schemeClr val="dk1"/>
                </a:solidFill>
                <a:latin typeface="Open Sans"/>
                <a:ea typeface="Open Sans"/>
                <a:cs typeface="Open Sans"/>
                <a:sym typeface="Open Sans"/>
              </a:rPr>
              <a:t>in this lecture!</a:t>
            </a:r>
            <a:endParaRPr/>
          </a:p>
        </p:txBody>
      </p:sp>
    </p:spTree>
  </p:cSld>
  <p:clrMapOvr>
    <a:masterClrMapping/>
  </p:clrMapOvr>
  <p:transition spd="slow">
    <p:push/>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426" name="Google Shape;426;p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id="427" name="Google Shape;427;p2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428" name="Google Shape;428;p25"/>
          <p:cNvSpPr txBox="1"/>
          <p:nvPr/>
        </p:nvSpPr>
        <p:spPr>
          <a:xfrm>
            <a:off x="8765022" y="5114953"/>
            <a:ext cx="3321285"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800"/>
              <a:buFont typeface="Open Sans"/>
              <a:buNone/>
            </a:pPr>
            <a:r>
              <a:rPr lang="en-US" sz="800">
                <a:solidFill>
                  <a:schemeClr val="lt1"/>
                </a:solidFill>
                <a:latin typeface="Open Sans"/>
                <a:ea typeface="Open Sans"/>
                <a:cs typeface="Open Sans"/>
                <a:sym typeface="Open Sans"/>
              </a:rPr>
              <a:t>Khavari B., Ramirez C., 2023.</a:t>
            </a:r>
            <a:br>
              <a:rPr lang="en-US" sz="800">
                <a:solidFill>
                  <a:schemeClr val="lt1"/>
                </a:solidFill>
                <a:latin typeface="Open Sans"/>
                <a:ea typeface="Open Sans"/>
                <a:cs typeface="Open Sans"/>
                <a:sym typeface="Open Sans"/>
              </a:rPr>
            </a:br>
            <a:r>
              <a:rPr lang="en-US" sz="800">
                <a:solidFill>
                  <a:schemeClr val="lt1"/>
                </a:solidFill>
                <a:latin typeface="Open Sans"/>
                <a:ea typeface="Open Sans"/>
                <a:cs typeface="Open Sans"/>
                <a:sym typeface="Open Sans"/>
              </a:rPr>
              <a:t>Lecture 3: Geospatial Clean Cooking access modelling using OnStove. Release Version 1.0  [online presentation]. Climate Compatible Growth Programme, Sustainable Energy for All, KTH</a:t>
            </a:r>
            <a:endParaRPr sz="1800">
              <a:solidFill>
                <a:schemeClr val="dk1"/>
              </a:solidFill>
              <a:latin typeface="Calibri"/>
              <a:ea typeface="Calibri"/>
              <a:cs typeface="Calibri"/>
              <a:sym typeface="Calibri"/>
            </a:endParaRPr>
          </a:p>
        </p:txBody>
      </p:sp>
      <p:sp>
        <p:nvSpPr>
          <p:cNvPr id="429" name="Google Shape;429;p25"/>
          <p:cNvSpPr txBox="1"/>
          <p:nvPr/>
        </p:nvSpPr>
        <p:spPr>
          <a:xfrm>
            <a:off x="9266839" y="2145904"/>
            <a:ext cx="2372017"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900"/>
              <a:buFont typeface="Open Sans"/>
              <a:buNone/>
            </a:pPr>
            <a:r>
              <a:rPr b="1" i="1" lang="en-US" sz="900">
                <a:solidFill>
                  <a:schemeClr val="lt1"/>
                </a:solidFill>
                <a:latin typeface="Open Sans"/>
                <a:ea typeface="Open Sans"/>
                <a:cs typeface="Open Sans"/>
                <a:sym typeface="Open Sans"/>
              </a:rPr>
              <a:t>Supported by and in collaboration with </a:t>
            </a:r>
            <a:endParaRPr sz="1800">
              <a:solidFill>
                <a:schemeClr val="dk1"/>
              </a:solidFill>
              <a:latin typeface="Calibri"/>
              <a:ea typeface="Calibri"/>
              <a:cs typeface="Calibri"/>
              <a:sym typeface="Calibri"/>
            </a:endParaRPr>
          </a:p>
          <a:p>
            <a:pPr indent="0" lvl="0" marL="0" marR="0" rtl="0" algn="ctr">
              <a:spcBef>
                <a:spcPts val="0"/>
              </a:spcBef>
              <a:spcAft>
                <a:spcPts val="0"/>
              </a:spcAft>
              <a:buClr>
                <a:schemeClr val="lt1"/>
              </a:buClr>
              <a:buSzPts val="900"/>
              <a:buFont typeface="Open Sans"/>
              <a:buNone/>
            </a:pPr>
            <a:r>
              <a:rPr b="1" i="1" lang="en-US" sz="900">
                <a:solidFill>
                  <a:schemeClr val="lt1"/>
                </a:solidFill>
                <a:latin typeface="Open Sans"/>
                <a:ea typeface="Open Sans"/>
                <a:cs typeface="Open Sans"/>
                <a:sym typeface="Open Sans"/>
              </a:rPr>
              <a:t>Sustainable Energy for All</a:t>
            </a:r>
            <a:endParaRPr sz="1800">
              <a:solidFill>
                <a:schemeClr val="dk1"/>
              </a:solidFill>
              <a:latin typeface="Calibri"/>
              <a:ea typeface="Calibri"/>
              <a:cs typeface="Calibri"/>
              <a:sym typeface="Calibri"/>
            </a:endParaRPr>
          </a:p>
        </p:txBody>
      </p:sp>
      <p:pic>
        <p:nvPicPr>
          <p:cNvPr descr="A white circle with white text&#10;&#10;Description automatically generated" id="430" name="Google Shape;430;p25"/>
          <p:cNvPicPr preferRelativeResize="0"/>
          <p:nvPr/>
        </p:nvPicPr>
        <p:blipFill rotWithShape="1">
          <a:blip r:embed="rId4">
            <a:alphaModFix/>
          </a:blip>
          <a:srcRect b="0" l="0" r="0" t="0"/>
          <a:stretch/>
        </p:blipFill>
        <p:spPr>
          <a:xfrm>
            <a:off x="10031199" y="2545843"/>
            <a:ext cx="843297" cy="848387"/>
          </a:xfrm>
          <a:prstGeom prst="rect">
            <a:avLst/>
          </a:prstGeom>
          <a:noFill/>
          <a:ln>
            <a:noFill/>
          </a:ln>
        </p:spPr>
      </p:pic>
      <p:sp>
        <p:nvSpPr>
          <p:cNvPr id="431" name="Google Shape;431;p25"/>
          <p:cNvSpPr/>
          <p:nvPr/>
        </p:nvSpPr>
        <p:spPr>
          <a:xfrm>
            <a:off x="8713694" y="107576"/>
            <a:ext cx="3478306" cy="72076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432" name="Google Shape;432;p25"/>
          <p:cNvSpPr txBox="1"/>
          <p:nvPr/>
        </p:nvSpPr>
        <p:spPr>
          <a:xfrm>
            <a:off x="9266839" y="3495017"/>
            <a:ext cx="2372017"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800"/>
              <a:buFont typeface="Open Sans"/>
              <a:buNone/>
            </a:pPr>
            <a:r>
              <a:rPr lang="en-US" sz="800">
                <a:solidFill>
                  <a:schemeClr val="lt1"/>
                </a:solidFill>
                <a:latin typeface="Open Sans"/>
                <a:ea typeface="Open Sans"/>
                <a:cs typeface="Open Sans"/>
                <a:sym typeface="Open Sans"/>
              </a:rPr>
              <a:t>Consolidated by Babak Khavari and Camilo Ramirez from the Royal Institute of Technology (KTH) in Stockholm</a:t>
            </a:r>
            <a:endParaRPr sz="1800">
              <a:solidFill>
                <a:schemeClr val="dk1"/>
              </a:solidFill>
              <a:latin typeface="Calibri"/>
              <a:ea typeface="Calibri"/>
              <a:cs typeface="Calibri"/>
              <a:sym typeface="Calibri"/>
            </a:endParaRPr>
          </a:p>
        </p:txBody>
      </p:sp>
      <p:pic>
        <p:nvPicPr>
          <p:cNvPr id="433" name="Google Shape;433;p25"/>
          <p:cNvPicPr preferRelativeResize="0"/>
          <p:nvPr/>
        </p:nvPicPr>
        <p:blipFill rotWithShape="1">
          <a:blip r:embed="rId5">
            <a:alphaModFix/>
          </a:blip>
          <a:srcRect b="0" l="0" r="0" t="0"/>
          <a:stretch/>
        </p:blipFill>
        <p:spPr>
          <a:xfrm>
            <a:off x="9990874" y="3991319"/>
            <a:ext cx="923946" cy="104020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pic>
        <p:nvPicPr>
          <p:cNvPr descr="Graphical user interface, text" id="438" name="Google Shape;438;p26"/>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439" name="Google Shape;439;p26"/>
          <p:cNvSpPr txBox="1"/>
          <p:nvPr/>
        </p:nvSpPr>
        <p:spPr>
          <a:xfrm>
            <a:off x="2480931" y="2817629"/>
            <a:ext cx="652839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accent1"/>
                </a:solidFill>
                <a:latin typeface="Calibri"/>
                <a:ea typeface="Calibri"/>
                <a:cs typeface="Calibri"/>
                <a:sym typeface="Calibri"/>
              </a:rPr>
              <a:t>This document was updated on 11.10.2025</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
          <p:cNvSpPr/>
          <p:nvPr/>
        </p:nvSpPr>
        <p:spPr>
          <a:xfrm>
            <a:off x="887215" y="1389619"/>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GIS tools</a:t>
            </a:r>
            <a:r>
              <a:rPr b="1" lang="en-US" sz="1800">
                <a:solidFill>
                  <a:schemeClr val="dk1"/>
                </a:solidFill>
                <a:latin typeface="Open Sans"/>
                <a:ea typeface="Open Sans"/>
                <a:cs typeface="Open Sans"/>
                <a:sym typeface="Open Sans"/>
              </a:rPr>
              <a:t> </a:t>
            </a:r>
            <a:endParaRPr/>
          </a:p>
        </p:txBody>
      </p:sp>
      <p:sp>
        <p:nvSpPr>
          <p:cNvPr id="200" name="Google Shape;200;p3"/>
          <p:cNvSpPr txBox="1"/>
          <p:nvPr/>
        </p:nvSpPr>
        <p:spPr>
          <a:xfrm>
            <a:off x="887215" y="4640"/>
            <a:ext cx="9621993"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3.1 Coordinate systems in GIS</a:t>
            </a:r>
            <a:endParaRPr sz="4400">
              <a:solidFill>
                <a:schemeClr val="dk1"/>
              </a:solidFill>
              <a:latin typeface="Open Sans"/>
              <a:ea typeface="Open Sans"/>
              <a:cs typeface="Open Sans"/>
              <a:sym typeface="Open Sans"/>
            </a:endParaRPr>
          </a:p>
        </p:txBody>
      </p:sp>
      <p:cxnSp>
        <p:nvCxnSpPr>
          <p:cNvPr id="201" name="Google Shape;201;p3"/>
          <p:cNvCxnSpPr/>
          <p:nvPr/>
        </p:nvCxnSpPr>
        <p:spPr>
          <a:xfrm rot="10800000">
            <a:off x="5427299" y="3870976"/>
            <a:ext cx="494850" cy="0"/>
          </a:xfrm>
          <a:prstGeom prst="straightConnector1">
            <a:avLst/>
          </a:prstGeom>
          <a:noFill/>
          <a:ln cap="flat" cmpd="sng" w="9525">
            <a:solidFill>
              <a:srgbClr val="000000"/>
            </a:solidFill>
            <a:prstDash val="solid"/>
            <a:miter lim="800000"/>
            <a:headEnd len="sm" w="sm" type="none"/>
            <a:tailEnd len="med" w="med" type="triangle"/>
          </a:ln>
        </p:spPr>
      </p:cxnSp>
      <p:sp>
        <p:nvSpPr>
          <p:cNvPr id="202" name="Google Shape;202;p3"/>
          <p:cNvSpPr/>
          <p:nvPr/>
        </p:nvSpPr>
        <p:spPr>
          <a:xfrm rot="10800000">
            <a:off x="5792908" y="2071772"/>
            <a:ext cx="167677" cy="1123720"/>
          </a:xfrm>
          <a:prstGeom prst="rightBrace">
            <a:avLst>
              <a:gd fmla="val 8333" name="adj1"/>
              <a:gd fmla="val 50000" name="adj2"/>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
        <p:nvSpPr>
          <p:cNvPr id="203" name="Google Shape;203;p3"/>
          <p:cNvSpPr/>
          <p:nvPr/>
        </p:nvSpPr>
        <p:spPr>
          <a:xfrm rot="10800000">
            <a:off x="5727991" y="4411694"/>
            <a:ext cx="190530" cy="661013"/>
          </a:xfrm>
          <a:prstGeom prst="rightBrace">
            <a:avLst>
              <a:gd fmla="val 8333" name="adj1"/>
              <a:gd fmla="val 50000" name="adj2"/>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
        <p:nvSpPr>
          <p:cNvPr id="204" name="Google Shape;204;p3"/>
          <p:cNvSpPr txBox="1"/>
          <p:nvPr/>
        </p:nvSpPr>
        <p:spPr>
          <a:xfrm>
            <a:off x="1678372" y="2381895"/>
            <a:ext cx="4077391" cy="628184"/>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Clr>
                <a:srgbClr val="000000"/>
              </a:buClr>
              <a:buSzPts val="1600"/>
              <a:buFont typeface="Arial"/>
              <a:buNone/>
            </a:pPr>
            <a:r>
              <a:rPr lang="en-US" sz="1600">
                <a:solidFill>
                  <a:srgbClr val="000000"/>
                </a:solidFill>
                <a:latin typeface="Calibri"/>
                <a:ea typeface="Calibri"/>
                <a:cs typeface="Calibri"/>
                <a:sym typeface="Calibri"/>
              </a:rPr>
              <a:t>Open Source Software – Desktop based tools </a:t>
            </a:r>
            <a:endParaRPr/>
          </a:p>
          <a:p>
            <a:pPr indent="0" lvl="0" marL="0" marR="0" rtl="0" algn="l">
              <a:lnSpc>
                <a:spcPct val="130000"/>
              </a:lnSpc>
              <a:spcBef>
                <a:spcPts val="0"/>
              </a:spcBef>
              <a:spcAft>
                <a:spcPts val="0"/>
              </a:spcAft>
              <a:buClr>
                <a:schemeClr val="dk1"/>
              </a:buClr>
              <a:buSzPts val="1600"/>
              <a:buFont typeface="Arial"/>
              <a:buNone/>
            </a:pPr>
            <a:r>
              <a:t/>
            </a:r>
            <a:endParaRPr sz="1600">
              <a:solidFill>
                <a:srgbClr val="000000"/>
              </a:solidFill>
              <a:latin typeface="Calibri"/>
              <a:ea typeface="Calibri"/>
              <a:cs typeface="Calibri"/>
              <a:sym typeface="Calibri"/>
            </a:endParaRPr>
          </a:p>
        </p:txBody>
      </p:sp>
      <p:sp>
        <p:nvSpPr>
          <p:cNvPr id="205" name="Google Shape;205;p3"/>
          <p:cNvSpPr txBox="1"/>
          <p:nvPr/>
        </p:nvSpPr>
        <p:spPr>
          <a:xfrm>
            <a:off x="1678372" y="3522754"/>
            <a:ext cx="3748927" cy="628184"/>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Clr>
                <a:srgbClr val="000000"/>
              </a:buClr>
              <a:buSzPts val="1600"/>
              <a:buFont typeface="Arial"/>
              <a:buNone/>
            </a:pPr>
            <a:r>
              <a:rPr lang="en-US" sz="1600">
                <a:solidFill>
                  <a:srgbClr val="000000"/>
                </a:solidFill>
                <a:latin typeface="Calibri"/>
                <a:ea typeface="Calibri"/>
                <a:cs typeface="Calibri"/>
                <a:sym typeface="Calibri"/>
              </a:rPr>
              <a:t>Open Source Software – Web based tools</a:t>
            </a:r>
            <a:endParaRPr/>
          </a:p>
          <a:p>
            <a:pPr indent="0" lvl="0" marL="0" marR="0" rtl="0" algn="ctr">
              <a:lnSpc>
                <a:spcPct val="130000"/>
              </a:lnSpc>
              <a:spcBef>
                <a:spcPts val="0"/>
              </a:spcBef>
              <a:spcAft>
                <a:spcPts val="0"/>
              </a:spcAft>
              <a:buClr>
                <a:srgbClr val="000000"/>
              </a:buClr>
              <a:buSzPts val="1600"/>
              <a:buFont typeface="Arial"/>
              <a:buNone/>
            </a:pPr>
            <a:r>
              <a:rPr lang="en-US" sz="1600">
                <a:solidFill>
                  <a:srgbClr val="000000"/>
                </a:solidFill>
                <a:latin typeface="Calibri"/>
                <a:ea typeface="Calibri"/>
                <a:cs typeface="Calibri"/>
                <a:sym typeface="Calibri"/>
              </a:rPr>
              <a:t>(OpenStreetMap) </a:t>
            </a:r>
            <a:endParaRPr/>
          </a:p>
          <a:p>
            <a:pPr indent="0" lvl="0" marL="0" marR="0" rtl="0" algn="l">
              <a:lnSpc>
                <a:spcPct val="130000"/>
              </a:lnSpc>
              <a:spcBef>
                <a:spcPts val="0"/>
              </a:spcBef>
              <a:spcAft>
                <a:spcPts val="0"/>
              </a:spcAft>
              <a:buClr>
                <a:schemeClr val="dk1"/>
              </a:buClr>
              <a:buSzPts val="1600"/>
              <a:buFont typeface="Arial"/>
              <a:buNone/>
            </a:pPr>
            <a:r>
              <a:t/>
            </a:r>
            <a:endParaRPr sz="1600">
              <a:solidFill>
                <a:srgbClr val="000000"/>
              </a:solidFill>
              <a:latin typeface="Calibri"/>
              <a:ea typeface="Calibri"/>
              <a:cs typeface="Calibri"/>
              <a:sym typeface="Calibri"/>
            </a:endParaRPr>
          </a:p>
        </p:txBody>
      </p:sp>
      <p:sp>
        <p:nvSpPr>
          <p:cNvPr id="206" name="Google Shape;206;p3"/>
          <p:cNvSpPr txBox="1"/>
          <p:nvPr/>
        </p:nvSpPr>
        <p:spPr>
          <a:xfrm>
            <a:off x="1678372" y="4512330"/>
            <a:ext cx="3822666" cy="628184"/>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Clr>
                <a:srgbClr val="000000"/>
              </a:buClr>
              <a:buSzPts val="1600"/>
              <a:buFont typeface="Arial"/>
              <a:buNone/>
            </a:pPr>
            <a:r>
              <a:rPr lang="en-US" sz="1600">
                <a:solidFill>
                  <a:srgbClr val="000000"/>
                </a:solidFill>
                <a:latin typeface="Calibri"/>
                <a:ea typeface="Calibri"/>
                <a:cs typeface="Calibri"/>
                <a:sym typeface="Calibri"/>
              </a:rPr>
              <a:t>Commercial Software – Desktop based tools </a:t>
            </a:r>
            <a:endParaRPr/>
          </a:p>
          <a:p>
            <a:pPr indent="0" lvl="0" marL="0" marR="0" rtl="0" algn="l">
              <a:lnSpc>
                <a:spcPct val="130000"/>
              </a:lnSpc>
              <a:spcBef>
                <a:spcPts val="0"/>
              </a:spcBef>
              <a:spcAft>
                <a:spcPts val="0"/>
              </a:spcAft>
              <a:buClr>
                <a:schemeClr val="dk1"/>
              </a:buClr>
              <a:buSzPts val="1600"/>
              <a:buFont typeface="Arial"/>
              <a:buNone/>
            </a:pPr>
            <a:r>
              <a:t/>
            </a:r>
            <a:endParaRPr sz="1600">
              <a:solidFill>
                <a:srgbClr val="000000"/>
              </a:solidFill>
              <a:latin typeface="Calibri"/>
              <a:ea typeface="Calibri"/>
              <a:cs typeface="Calibri"/>
              <a:sym typeface="Calibri"/>
            </a:endParaRPr>
          </a:p>
        </p:txBody>
      </p:sp>
      <p:sp>
        <p:nvSpPr>
          <p:cNvPr id="207" name="Google Shape;207;p3"/>
          <p:cNvSpPr txBox="1"/>
          <p:nvPr/>
        </p:nvSpPr>
        <p:spPr>
          <a:xfrm>
            <a:off x="4358639" y="5435700"/>
            <a:ext cx="2929231" cy="628184"/>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Clr>
                <a:srgbClr val="000000"/>
              </a:buClr>
              <a:buSzPts val="1600"/>
              <a:buFont typeface="Arial"/>
              <a:buNone/>
            </a:pPr>
            <a:r>
              <a:rPr lang="en-US" sz="1600">
                <a:solidFill>
                  <a:srgbClr val="000000"/>
                </a:solidFill>
                <a:latin typeface="Calibri"/>
                <a:ea typeface="Calibri"/>
                <a:cs typeface="Calibri"/>
                <a:sym typeface="Calibri"/>
              </a:rPr>
              <a:t>Choose according to your needs!</a:t>
            </a:r>
            <a:endParaRPr/>
          </a:p>
          <a:p>
            <a:pPr indent="0" lvl="0" marL="0" marR="0" rtl="0" algn="l">
              <a:lnSpc>
                <a:spcPct val="130000"/>
              </a:lnSpc>
              <a:spcBef>
                <a:spcPts val="0"/>
              </a:spcBef>
              <a:spcAft>
                <a:spcPts val="0"/>
              </a:spcAft>
              <a:buClr>
                <a:schemeClr val="dk1"/>
              </a:buClr>
              <a:buSzPts val="1600"/>
              <a:buFont typeface="Arial"/>
              <a:buNone/>
            </a:pPr>
            <a:r>
              <a:t/>
            </a:r>
            <a:endParaRPr sz="1600">
              <a:solidFill>
                <a:srgbClr val="000000"/>
              </a:solidFill>
              <a:latin typeface="Calibri"/>
              <a:ea typeface="Calibri"/>
              <a:cs typeface="Calibri"/>
              <a:sym typeface="Calibri"/>
            </a:endParaRPr>
          </a:p>
        </p:txBody>
      </p:sp>
      <p:sp>
        <p:nvSpPr>
          <p:cNvPr id="208" name="Google Shape;208;p3"/>
          <p:cNvSpPr txBox="1"/>
          <p:nvPr/>
        </p:nvSpPr>
        <p:spPr>
          <a:xfrm>
            <a:off x="6097071" y="2026289"/>
            <a:ext cx="3782618" cy="3689373"/>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Clr>
                <a:srgbClr val="FF0000"/>
              </a:buClr>
              <a:buSzPts val="1600"/>
              <a:buFont typeface="Arial"/>
              <a:buNone/>
            </a:pPr>
            <a:r>
              <a:rPr b="1" lang="en-US" sz="1600">
                <a:solidFill>
                  <a:srgbClr val="FF0000"/>
                </a:solidFill>
                <a:latin typeface="Calibri"/>
                <a:ea typeface="Calibri"/>
                <a:cs typeface="Calibri"/>
                <a:sym typeface="Calibri"/>
              </a:rPr>
              <a:t>QGIS (Quantum GIS) </a:t>
            </a:r>
            <a:endParaRPr/>
          </a:p>
          <a:p>
            <a:pPr indent="0" lvl="0" marL="0" marR="0" rtl="0" algn="l">
              <a:lnSpc>
                <a:spcPct val="130000"/>
              </a:lnSpc>
              <a:spcBef>
                <a:spcPts val="0"/>
              </a:spcBef>
              <a:spcAft>
                <a:spcPts val="0"/>
              </a:spcAft>
              <a:buClr>
                <a:srgbClr val="FF0000"/>
              </a:buClr>
              <a:buSzPts val="1600"/>
              <a:buFont typeface="Arial"/>
              <a:buNone/>
            </a:pPr>
            <a:r>
              <a:rPr b="1" lang="en-US" sz="1600">
                <a:solidFill>
                  <a:srgbClr val="FF0000"/>
                </a:solidFill>
                <a:latin typeface="Calibri"/>
                <a:ea typeface="Calibri"/>
                <a:cs typeface="Calibri"/>
                <a:sym typeface="Calibri"/>
              </a:rPr>
              <a:t>GRASS GIS</a:t>
            </a:r>
            <a:r>
              <a:rPr lang="en-US" sz="1600">
                <a:solidFill>
                  <a:srgbClr val="000000"/>
                </a:solidFill>
                <a:latin typeface="Calibri"/>
                <a:ea typeface="Calibri"/>
                <a:cs typeface="Calibri"/>
                <a:sym typeface="Calibri"/>
              </a:rPr>
              <a:t>		…and many more</a:t>
            </a:r>
            <a:endParaRPr/>
          </a:p>
          <a:p>
            <a:pPr indent="0" lvl="0" marL="0" marR="0" rtl="0" algn="l">
              <a:lnSpc>
                <a:spcPct val="130000"/>
              </a:lnSpc>
              <a:spcBef>
                <a:spcPts val="0"/>
              </a:spcBef>
              <a:spcAft>
                <a:spcPts val="0"/>
              </a:spcAft>
              <a:buClr>
                <a:srgbClr val="FF0000"/>
              </a:buClr>
              <a:buSzPts val="1600"/>
              <a:buFont typeface="Arial"/>
              <a:buNone/>
            </a:pPr>
            <a:r>
              <a:rPr b="1" lang="en-US" sz="1600">
                <a:solidFill>
                  <a:srgbClr val="FF0000"/>
                </a:solidFill>
                <a:latin typeface="Calibri"/>
                <a:ea typeface="Calibri"/>
                <a:cs typeface="Calibri"/>
                <a:sym typeface="Calibri"/>
              </a:rPr>
              <a:t>SAGA GIS</a:t>
            </a:r>
            <a:endParaRPr/>
          </a:p>
          <a:p>
            <a:pPr indent="0" lvl="0" marL="0" marR="0" rtl="0" algn="l">
              <a:lnSpc>
                <a:spcPct val="130000"/>
              </a:lnSpc>
              <a:spcBef>
                <a:spcPts val="0"/>
              </a:spcBef>
              <a:spcAft>
                <a:spcPts val="0"/>
              </a:spcAft>
              <a:buClr>
                <a:schemeClr val="dk1"/>
              </a:buClr>
              <a:buSzPts val="1600"/>
              <a:buFont typeface="Arial"/>
              <a:buNone/>
            </a:pPr>
            <a:r>
              <a:t/>
            </a:r>
            <a:endParaRPr sz="1600">
              <a:solidFill>
                <a:srgbClr val="000000"/>
              </a:solidFill>
              <a:latin typeface="Calibri"/>
              <a:ea typeface="Calibri"/>
              <a:cs typeface="Calibri"/>
              <a:sym typeface="Calibri"/>
            </a:endParaRPr>
          </a:p>
          <a:p>
            <a:pPr indent="0" lvl="0" marL="0" marR="0" rtl="0" algn="l">
              <a:lnSpc>
                <a:spcPct val="130000"/>
              </a:lnSpc>
              <a:spcBef>
                <a:spcPts val="0"/>
              </a:spcBef>
              <a:spcAft>
                <a:spcPts val="0"/>
              </a:spcAft>
              <a:buClr>
                <a:srgbClr val="000000"/>
              </a:buClr>
              <a:buSzPts val="1600"/>
              <a:buFont typeface="Arial"/>
              <a:buNone/>
            </a:pPr>
            <a:r>
              <a:rPr lang="en-US" sz="1600">
                <a:solidFill>
                  <a:srgbClr val="000000"/>
                </a:solidFill>
                <a:latin typeface="Calibri"/>
                <a:ea typeface="Calibri"/>
                <a:cs typeface="Calibri"/>
                <a:sym typeface="Calibri"/>
              </a:rPr>
              <a:t>Mapnik			 …and many more</a:t>
            </a:r>
            <a:endParaRPr/>
          </a:p>
          <a:p>
            <a:pPr indent="0" lvl="0" marL="0" marR="0" rtl="0" algn="l">
              <a:lnSpc>
                <a:spcPct val="130000"/>
              </a:lnSpc>
              <a:spcBef>
                <a:spcPts val="0"/>
              </a:spcBef>
              <a:spcAft>
                <a:spcPts val="0"/>
              </a:spcAft>
              <a:buClr>
                <a:schemeClr val="dk1"/>
              </a:buClr>
              <a:buSzPts val="1600"/>
              <a:buFont typeface="Arial"/>
              <a:buNone/>
            </a:pPr>
            <a:r>
              <a:t/>
            </a:r>
            <a:endParaRPr sz="1600">
              <a:solidFill>
                <a:srgbClr val="000000"/>
              </a:solidFill>
              <a:latin typeface="Calibri"/>
              <a:ea typeface="Calibri"/>
              <a:cs typeface="Calibri"/>
              <a:sym typeface="Calibri"/>
            </a:endParaRPr>
          </a:p>
          <a:p>
            <a:pPr indent="0" lvl="0" marL="0" marR="0" rtl="0" algn="l">
              <a:lnSpc>
                <a:spcPct val="130000"/>
              </a:lnSpc>
              <a:spcBef>
                <a:spcPts val="0"/>
              </a:spcBef>
              <a:spcAft>
                <a:spcPts val="0"/>
              </a:spcAft>
              <a:buClr>
                <a:srgbClr val="000000"/>
              </a:buClr>
              <a:buSzPts val="1600"/>
              <a:buFont typeface="Arial"/>
              <a:buNone/>
            </a:pPr>
            <a:r>
              <a:rPr lang="en-US" sz="1600">
                <a:solidFill>
                  <a:srgbClr val="000000"/>
                </a:solidFill>
                <a:latin typeface="Calibri"/>
                <a:ea typeface="Calibri"/>
                <a:cs typeface="Calibri"/>
                <a:sym typeface="Calibri"/>
              </a:rPr>
              <a:t>Autodesk - AutoCAD</a:t>
            </a:r>
            <a:endParaRPr/>
          </a:p>
          <a:p>
            <a:pPr indent="0" lvl="0" marL="0" marR="0" rtl="0" algn="l">
              <a:lnSpc>
                <a:spcPct val="130000"/>
              </a:lnSpc>
              <a:spcBef>
                <a:spcPts val="0"/>
              </a:spcBef>
              <a:spcAft>
                <a:spcPts val="0"/>
              </a:spcAft>
              <a:buClr>
                <a:srgbClr val="000000"/>
              </a:buClr>
              <a:buSzPts val="1600"/>
              <a:buFont typeface="Arial"/>
              <a:buNone/>
            </a:pPr>
            <a:r>
              <a:rPr lang="en-US" sz="1600">
                <a:solidFill>
                  <a:srgbClr val="000000"/>
                </a:solidFill>
                <a:latin typeface="Calibri"/>
                <a:ea typeface="Calibri"/>
                <a:cs typeface="Calibri"/>
                <a:sym typeface="Calibri"/>
              </a:rPr>
              <a:t>ESRI – ArcGIS		 …and many more</a:t>
            </a:r>
            <a:endParaRPr/>
          </a:p>
          <a:p>
            <a:pPr indent="0" lvl="0" marL="0" marR="0" rtl="0" algn="l">
              <a:lnSpc>
                <a:spcPct val="130000"/>
              </a:lnSpc>
              <a:spcBef>
                <a:spcPts val="1000"/>
              </a:spcBef>
              <a:spcAft>
                <a:spcPts val="0"/>
              </a:spcAft>
              <a:buClr>
                <a:schemeClr val="dk1"/>
              </a:buClr>
              <a:buSzPts val="1600"/>
              <a:buFont typeface="Arial"/>
              <a:buNone/>
            </a:pPr>
            <a:r>
              <a:t/>
            </a:r>
            <a:endParaRPr sz="1600">
              <a:solidFill>
                <a:srgbClr val="000000"/>
              </a:solidFill>
              <a:latin typeface="Calibri"/>
              <a:ea typeface="Calibri"/>
              <a:cs typeface="Calibri"/>
              <a:sym typeface="Calibri"/>
            </a:endParaRPr>
          </a:p>
          <a:p>
            <a:pPr indent="0" lvl="0" marL="0" marR="0" rtl="0" algn="l">
              <a:lnSpc>
                <a:spcPct val="130000"/>
              </a:lnSpc>
              <a:spcBef>
                <a:spcPts val="1600"/>
              </a:spcBef>
              <a:spcAft>
                <a:spcPts val="0"/>
              </a:spcAft>
              <a:buClr>
                <a:schemeClr val="dk1"/>
              </a:buClr>
              <a:buSzPts val="1600"/>
              <a:buFont typeface="Arial"/>
              <a:buNone/>
            </a:pPr>
            <a:r>
              <a:t/>
            </a:r>
            <a:endParaRPr sz="1600">
              <a:solidFill>
                <a:srgbClr val="000000"/>
              </a:solidFill>
              <a:latin typeface="Calibri"/>
              <a:ea typeface="Calibri"/>
              <a:cs typeface="Calibri"/>
              <a:sym typeface="Calibri"/>
            </a:endParaRPr>
          </a:p>
          <a:p>
            <a:pPr indent="0" lvl="0" marL="0" marR="0" rtl="0" algn="l">
              <a:lnSpc>
                <a:spcPct val="130000"/>
              </a:lnSpc>
              <a:spcBef>
                <a:spcPts val="1600"/>
              </a:spcBef>
              <a:spcAft>
                <a:spcPts val="0"/>
              </a:spcAft>
              <a:buClr>
                <a:srgbClr val="000000"/>
              </a:buClr>
              <a:buSzPts val="1600"/>
              <a:buFont typeface="Arial"/>
              <a:buNone/>
            </a:pPr>
            <a:r>
              <a:rPr lang="en-US" sz="1600">
                <a:solidFill>
                  <a:srgbClr val="000000"/>
                </a:solidFill>
                <a:latin typeface="Calibri"/>
                <a:ea typeface="Calibri"/>
                <a:cs typeface="Calibri"/>
                <a:sym typeface="Calibri"/>
              </a:rPr>
              <a:t> </a:t>
            </a:r>
            <a:endParaRPr/>
          </a:p>
        </p:txBody>
      </p:sp>
      <p:sp>
        <p:nvSpPr>
          <p:cNvPr id="209" name="Google Shape;209;p3"/>
          <p:cNvSpPr/>
          <p:nvPr/>
        </p:nvSpPr>
        <p:spPr>
          <a:xfrm>
            <a:off x="9224623" y="6084219"/>
            <a:ext cx="2550698"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400">
                <a:solidFill>
                  <a:schemeClr val="dk1"/>
                </a:solidFill>
                <a:latin typeface="Open Sans"/>
                <a:ea typeface="Open Sans"/>
                <a:cs typeface="Open Sans"/>
                <a:sym typeface="Open Sans"/>
              </a:rPr>
              <a:t>Mentis et al., 2016: QGIS 2021</a:t>
            </a:r>
            <a:endParaRPr/>
          </a:p>
        </p:txBody>
      </p:sp>
      <p:sp>
        <p:nvSpPr>
          <p:cNvPr id="210" name="Google Shape;210;p3"/>
          <p:cNvSpPr/>
          <p:nvPr/>
        </p:nvSpPr>
        <p:spPr>
          <a:xfrm>
            <a:off x="778125" y="6141773"/>
            <a:ext cx="1800493"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rgbClr val="1D1C1D"/>
                </a:solidFill>
                <a:latin typeface="Open Sans"/>
                <a:ea typeface="Open Sans"/>
                <a:cs typeface="Open Sans"/>
                <a:sym typeface="Open Sans"/>
              </a:rPr>
              <a:t>Source:</a:t>
            </a:r>
            <a:r>
              <a:rPr lang="en-US" sz="1000">
                <a:solidFill>
                  <a:srgbClr val="1D1C1D"/>
                </a:solidFill>
                <a:latin typeface="Open Sans"/>
                <a:ea typeface="Open Sans"/>
                <a:cs typeface="Open Sans"/>
                <a:sym typeface="Open Sans"/>
              </a:rPr>
              <a:t> Khavari et al. 2021</a:t>
            </a:r>
            <a:endParaRPr sz="10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5" name="Shape 215"/>
        <p:cNvGrpSpPr/>
        <p:nvPr/>
      </p:nvGrpSpPr>
      <p:grpSpPr>
        <a:xfrm>
          <a:off x="0" y="0"/>
          <a:ext cx="0" cy="0"/>
          <a:chOff x="0" y="0"/>
          <a:chExt cx="0" cy="0"/>
        </a:xfrm>
      </p:grpSpPr>
      <p:sp>
        <p:nvSpPr>
          <p:cNvPr id="216" name="Google Shape;216;p4"/>
          <p:cNvSpPr/>
          <p:nvPr/>
        </p:nvSpPr>
        <p:spPr>
          <a:xfrm>
            <a:off x="887215" y="1389619"/>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Basic GIS concepts</a:t>
            </a:r>
            <a:r>
              <a:rPr b="1" lang="en-US" sz="1800">
                <a:solidFill>
                  <a:schemeClr val="dk1"/>
                </a:solidFill>
                <a:latin typeface="Open Sans"/>
                <a:ea typeface="Open Sans"/>
                <a:cs typeface="Open Sans"/>
                <a:sym typeface="Open Sans"/>
              </a:rPr>
              <a:t> </a:t>
            </a:r>
            <a:endParaRPr b="1" sz="1800">
              <a:solidFill>
                <a:schemeClr val="dk1"/>
              </a:solidFill>
              <a:latin typeface="Open Sans"/>
              <a:ea typeface="Open Sans"/>
              <a:cs typeface="Open Sans"/>
              <a:sym typeface="Open Sans"/>
            </a:endParaRPr>
          </a:p>
        </p:txBody>
      </p:sp>
      <p:sp>
        <p:nvSpPr>
          <p:cNvPr id="217" name="Google Shape;217;p4"/>
          <p:cNvSpPr txBox="1"/>
          <p:nvPr/>
        </p:nvSpPr>
        <p:spPr>
          <a:xfrm>
            <a:off x="887215" y="4640"/>
            <a:ext cx="9135890"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3.1 Coordinate systems in GIS </a:t>
            </a:r>
            <a:endParaRPr/>
          </a:p>
        </p:txBody>
      </p:sp>
      <p:pic>
        <p:nvPicPr>
          <p:cNvPr id="218" name="Google Shape;218;p4"/>
          <p:cNvPicPr preferRelativeResize="0"/>
          <p:nvPr/>
        </p:nvPicPr>
        <p:blipFill rotWithShape="1">
          <a:blip r:embed="rId3">
            <a:alphaModFix/>
          </a:blip>
          <a:srcRect b="0" l="0" r="0" t="0"/>
          <a:stretch/>
        </p:blipFill>
        <p:spPr>
          <a:xfrm>
            <a:off x="1320471" y="2021384"/>
            <a:ext cx="7939889" cy="3635130"/>
          </a:xfrm>
          <a:prstGeom prst="rect">
            <a:avLst/>
          </a:prstGeom>
          <a:noFill/>
          <a:ln>
            <a:noFill/>
          </a:ln>
        </p:spPr>
      </p:pic>
      <p:sp>
        <p:nvSpPr>
          <p:cNvPr id="219" name="Google Shape;219;p4"/>
          <p:cNvSpPr txBox="1"/>
          <p:nvPr/>
        </p:nvSpPr>
        <p:spPr>
          <a:xfrm>
            <a:off x="6172200" y="5835850"/>
            <a:ext cx="3645568"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chemeClr val="dk1"/>
                </a:solidFill>
                <a:latin typeface="Calibri"/>
                <a:ea typeface="Calibri"/>
                <a:cs typeface="Calibri"/>
                <a:sym typeface="Calibri"/>
              </a:rPr>
              <a:t>Picture source: </a:t>
            </a:r>
            <a:r>
              <a:rPr lang="en-US" sz="1000">
                <a:solidFill>
                  <a:schemeClr val="dk1"/>
                </a:solidFill>
                <a:latin typeface="Calibri"/>
                <a:ea typeface="Calibri"/>
                <a:cs typeface="Calibri"/>
                <a:sym typeface="Calibri"/>
              </a:rPr>
              <a:t>Khavari et al. 2021, </a:t>
            </a:r>
            <a:r>
              <a:rPr lang="en-US" sz="1000" u="sng">
                <a:solidFill>
                  <a:schemeClr val="dk1"/>
                </a:solidFill>
                <a:latin typeface="Calibri"/>
                <a:ea typeface="Calibri"/>
                <a:cs typeface="Calibri"/>
                <a:sym typeface="Calibri"/>
                <a:hlinkClick r:id="rId4">
                  <a:extLst>
                    <a:ext uri="{A12FA001-AC4F-418D-AE19-62706E023703}">
                      <ahyp:hlinkClr val="tx"/>
                    </a:ext>
                  </a:extLst>
                </a:hlinkClick>
              </a:rPr>
              <a:t>image</a:t>
            </a:r>
            <a:r>
              <a:rPr lang="en-US" sz="1000">
                <a:solidFill>
                  <a:schemeClr val="dk1"/>
                </a:solidFill>
                <a:latin typeface="Calibri"/>
                <a:ea typeface="Calibri"/>
                <a:cs typeface="Calibri"/>
                <a:sym typeface="Calibri"/>
              </a:rPr>
              <a:t>, license under </a:t>
            </a:r>
            <a:r>
              <a:rPr lang="en-US" sz="1000" u="sng">
                <a:solidFill>
                  <a:schemeClr val="dk1"/>
                </a:solidFill>
                <a:latin typeface="Calibri"/>
                <a:ea typeface="Calibri"/>
                <a:cs typeface="Calibri"/>
                <a:sym typeface="Calibri"/>
                <a:hlinkClick r:id="rId5">
                  <a:extLst>
                    <a:ext uri="{A12FA001-AC4F-418D-AE19-62706E023703}">
                      <ahyp:hlinkClr val="tx"/>
                    </a:ext>
                  </a:extLst>
                </a:hlinkClick>
              </a:rPr>
              <a:t>CC-BY 4.0</a:t>
            </a:r>
            <a:endParaRPr sz="1000">
              <a:solidFill>
                <a:schemeClr val="dk1"/>
              </a:solidFill>
              <a:latin typeface="Calibri"/>
              <a:ea typeface="Calibri"/>
              <a:cs typeface="Calibri"/>
              <a:sym typeface="Calibri"/>
            </a:endParaRPr>
          </a:p>
        </p:txBody>
      </p:sp>
      <p:sp>
        <p:nvSpPr>
          <p:cNvPr id="220" name="Google Shape;220;p4"/>
          <p:cNvSpPr/>
          <p:nvPr/>
        </p:nvSpPr>
        <p:spPr>
          <a:xfrm>
            <a:off x="10711678" y="6084219"/>
            <a:ext cx="1019831"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400">
                <a:solidFill>
                  <a:schemeClr val="dk1"/>
                </a:solidFill>
                <a:latin typeface="Open Sans"/>
                <a:ea typeface="Open Sans"/>
                <a:cs typeface="Open Sans"/>
                <a:sym typeface="Open Sans"/>
              </a:rPr>
              <a:t>QGIS 2021</a:t>
            </a:r>
            <a:endParaRPr/>
          </a:p>
        </p:txBody>
      </p:sp>
      <p:sp>
        <p:nvSpPr>
          <p:cNvPr id="221" name="Google Shape;221;p4"/>
          <p:cNvSpPr/>
          <p:nvPr/>
        </p:nvSpPr>
        <p:spPr>
          <a:xfrm>
            <a:off x="778125" y="6141773"/>
            <a:ext cx="1800493"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rgbClr val="1D1C1D"/>
                </a:solidFill>
                <a:latin typeface="Open Sans"/>
                <a:ea typeface="Open Sans"/>
                <a:cs typeface="Open Sans"/>
                <a:sym typeface="Open Sans"/>
              </a:rPr>
              <a:t>Source:</a:t>
            </a:r>
            <a:r>
              <a:rPr lang="en-US" sz="1000">
                <a:solidFill>
                  <a:srgbClr val="1D1C1D"/>
                </a:solidFill>
                <a:latin typeface="Open Sans"/>
                <a:ea typeface="Open Sans"/>
                <a:cs typeface="Open Sans"/>
                <a:sym typeface="Open Sans"/>
              </a:rPr>
              <a:t> Khavari et al. 2021</a:t>
            </a:r>
            <a:endParaRPr sz="10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5"/>
          <p:cNvSpPr/>
          <p:nvPr/>
        </p:nvSpPr>
        <p:spPr>
          <a:xfrm>
            <a:off x="887215" y="1389619"/>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Comparison between different projections</a:t>
            </a:r>
            <a:endParaRPr/>
          </a:p>
        </p:txBody>
      </p:sp>
      <p:sp>
        <p:nvSpPr>
          <p:cNvPr id="228" name="Google Shape;228;p5"/>
          <p:cNvSpPr txBox="1"/>
          <p:nvPr/>
        </p:nvSpPr>
        <p:spPr>
          <a:xfrm>
            <a:off x="887215" y="4640"/>
            <a:ext cx="904392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3.1 Coordinate systems in GIS</a:t>
            </a:r>
            <a:endParaRPr sz="4400">
              <a:solidFill>
                <a:schemeClr val="dk1"/>
              </a:solidFill>
              <a:latin typeface="Open Sans"/>
              <a:ea typeface="Open Sans"/>
              <a:cs typeface="Open Sans"/>
              <a:sym typeface="Open Sans"/>
            </a:endParaRPr>
          </a:p>
        </p:txBody>
      </p:sp>
      <p:pic>
        <p:nvPicPr>
          <p:cNvPr id="229" name="Google Shape;229;p5"/>
          <p:cNvPicPr preferRelativeResize="0"/>
          <p:nvPr/>
        </p:nvPicPr>
        <p:blipFill rotWithShape="1">
          <a:blip r:embed="rId3">
            <a:alphaModFix/>
          </a:blip>
          <a:srcRect b="0" l="0" r="0" t="0"/>
          <a:stretch/>
        </p:blipFill>
        <p:spPr>
          <a:xfrm>
            <a:off x="1877045" y="1737912"/>
            <a:ext cx="8049008" cy="4435526"/>
          </a:xfrm>
          <a:prstGeom prst="rect">
            <a:avLst/>
          </a:prstGeom>
          <a:noFill/>
          <a:ln>
            <a:noFill/>
          </a:ln>
        </p:spPr>
      </p:pic>
      <p:sp>
        <p:nvSpPr>
          <p:cNvPr id="230" name="Google Shape;230;p5"/>
          <p:cNvSpPr txBox="1"/>
          <p:nvPr/>
        </p:nvSpPr>
        <p:spPr>
          <a:xfrm>
            <a:off x="4396508" y="6166199"/>
            <a:ext cx="4315812" cy="2462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000">
                <a:solidFill>
                  <a:schemeClr val="dk1"/>
                </a:solidFill>
                <a:latin typeface="Open Sans"/>
                <a:ea typeface="Open Sans"/>
                <a:cs typeface="Open Sans"/>
                <a:sym typeface="Open Sans"/>
              </a:rPr>
              <a:t>Picture source: </a:t>
            </a:r>
            <a:r>
              <a:rPr lang="en-US" sz="1000">
                <a:solidFill>
                  <a:schemeClr val="dk1"/>
                </a:solidFill>
                <a:latin typeface="Open Sans"/>
                <a:ea typeface="Open Sans"/>
                <a:cs typeface="Open Sans"/>
                <a:sym typeface="Open Sans"/>
              </a:rPr>
              <a:t>Khavari et al. 2021, </a:t>
            </a:r>
            <a:r>
              <a:rPr lang="en-US" sz="1000" u="sng">
                <a:solidFill>
                  <a:schemeClr val="dk1"/>
                </a:solidFill>
                <a:latin typeface="Open Sans"/>
                <a:ea typeface="Open Sans"/>
                <a:cs typeface="Open Sans"/>
                <a:sym typeface="Open Sans"/>
                <a:hlinkClick r:id="rId4">
                  <a:extLst>
                    <a:ext uri="{A12FA001-AC4F-418D-AE19-62706E023703}">
                      <ahyp:hlinkClr val="tx"/>
                    </a:ext>
                  </a:extLst>
                </a:hlinkClick>
              </a:rPr>
              <a:t>image</a:t>
            </a:r>
            <a:r>
              <a:rPr lang="en-US" sz="1000">
                <a:solidFill>
                  <a:schemeClr val="dk1"/>
                </a:solidFill>
                <a:latin typeface="Open Sans"/>
                <a:ea typeface="Open Sans"/>
                <a:cs typeface="Open Sans"/>
                <a:sym typeface="Open Sans"/>
              </a:rPr>
              <a:t>, license under </a:t>
            </a:r>
            <a:r>
              <a:rPr lang="en-US" sz="1000" u="sng">
                <a:solidFill>
                  <a:schemeClr val="dk1"/>
                </a:solidFill>
                <a:latin typeface="Open Sans"/>
                <a:ea typeface="Open Sans"/>
                <a:cs typeface="Open Sans"/>
                <a:sym typeface="Open Sans"/>
                <a:hlinkClick r:id="rId5">
                  <a:extLst>
                    <a:ext uri="{A12FA001-AC4F-418D-AE19-62706E023703}">
                      <ahyp:hlinkClr val="tx"/>
                    </a:ext>
                  </a:extLst>
                </a:hlinkClick>
              </a:rPr>
              <a:t>CC-BY 4.0</a:t>
            </a:r>
            <a:endParaRPr sz="1000">
              <a:solidFill>
                <a:schemeClr val="dk1"/>
              </a:solidFill>
              <a:latin typeface="Open Sans"/>
              <a:ea typeface="Open Sans"/>
              <a:cs typeface="Open Sans"/>
              <a:sym typeface="Open Sans"/>
            </a:endParaRPr>
          </a:p>
        </p:txBody>
      </p:sp>
      <p:sp>
        <p:nvSpPr>
          <p:cNvPr id="231" name="Google Shape;231;p5"/>
          <p:cNvSpPr/>
          <p:nvPr/>
        </p:nvSpPr>
        <p:spPr>
          <a:xfrm>
            <a:off x="10711678" y="6084219"/>
            <a:ext cx="1019831"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400">
                <a:solidFill>
                  <a:schemeClr val="dk1"/>
                </a:solidFill>
                <a:latin typeface="Open Sans"/>
                <a:ea typeface="Open Sans"/>
                <a:cs typeface="Open Sans"/>
                <a:sym typeface="Open Sans"/>
              </a:rPr>
              <a:t>QGIS 2021</a:t>
            </a:r>
            <a:endParaRPr/>
          </a:p>
        </p:txBody>
      </p:sp>
      <p:sp>
        <p:nvSpPr>
          <p:cNvPr id="232" name="Google Shape;232;p5"/>
          <p:cNvSpPr/>
          <p:nvPr/>
        </p:nvSpPr>
        <p:spPr>
          <a:xfrm>
            <a:off x="778125" y="6141773"/>
            <a:ext cx="1800493"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rgbClr val="1D1C1D"/>
                </a:solidFill>
                <a:latin typeface="Open Sans"/>
                <a:ea typeface="Open Sans"/>
                <a:cs typeface="Open Sans"/>
                <a:sym typeface="Open Sans"/>
              </a:rPr>
              <a:t>Source:</a:t>
            </a:r>
            <a:r>
              <a:rPr lang="en-US" sz="1000">
                <a:solidFill>
                  <a:srgbClr val="1D1C1D"/>
                </a:solidFill>
                <a:latin typeface="Open Sans"/>
                <a:ea typeface="Open Sans"/>
                <a:cs typeface="Open Sans"/>
                <a:sym typeface="Open Sans"/>
              </a:rPr>
              <a:t> Khavari et al. 2021</a:t>
            </a:r>
            <a:endParaRPr sz="10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6"/>
          <p:cNvSpPr/>
          <p:nvPr/>
        </p:nvSpPr>
        <p:spPr>
          <a:xfrm>
            <a:off x="887215" y="1373714"/>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Example of Afghanistan</a:t>
            </a:r>
            <a:r>
              <a:rPr b="1" lang="en-US" sz="1800">
                <a:solidFill>
                  <a:schemeClr val="dk1"/>
                </a:solidFill>
                <a:latin typeface="Open Sans"/>
                <a:ea typeface="Open Sans"/>
                <a:cs typeface="Open Sans"/>
                <a:sym typeface="Open Sans"/>
              </a:rPr>
              <a:t> </a:t>
            </a:r>
            <a:endParaRPr/>
          </a:p>
        </p:txBody>
      </p:sp>
      <p:sp>
        <p:nvSpPr>
          <p:cNvPr id="239" name="Google Shape;239;p6"/>
          <p:cNvSpPr txBox="1"/>
          <p:nvPr/>
        </p:nvSpPr>
        <p:spPr>
          <a:xfrm>
            <a:off x="887215" y="4640"/>
            <a:ext cx="8346726"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3.1 Coordinate systems in GIS</a:t>
            </a:r>
            <a:endParaRPr sz="4400">
              <a:solidFill>
                <a:schemeClr val="dk1"/>
              </a:solidFill>
              <a:latin typeface="Open Sans"/>
              <a:ea typeface="Open Sans"/>
              <a:cs typeface="Open Sans"/>
              <a:sym typeface="Open Sans"/>
            </a:endParaRPr>
          </a:p>
        </p:txBody>
      </p:sp>
      <p:pic>
        <p:nvPicPr>
          <p:cNvPr id="240" name="Google Shape;240;p6"/>
          <p:cNvPicPr preferRelativeResize="0"/>
          <p:nvPr/>
        </p:nvPicPr>
        <p:blipFill rotWithShape="1">
          <a:blip r:embed="rId3">
            <a:alphaModFix/>
          </a:blip>
          <a:srcRect b="0" l="0" r="0" t="0"/>
          <a:stretch/>
        </p:blipFill>
        <p:spPr>
          <a:xfrm>
            <a:off x="1187186" y="2094172"/>
            <a:ext cx="9384845" cy="3705048"/>
          </a:xfrm>
          <a:prstGeom prst="rect">
            <a:avLst/>
          </a:prstGeom>
          <a:noFill/>
          <a:ln>
            <a:noFill/>
          </a:ln>
        </p:spPr>
      </p:pic>
      <p:sp>
        <p:nvSpPr>
          <p:cNvPr id="241" name="Google Shape;241;p6"/>
          <p:cNvSpPr txBox="1"/>
          <p:nvPr/>
        </p:nvSpPr>
        <p:spPr>
          <a:xfrm>
            <a:off x="7593189" y="6141773"/>
            <a:ext cx="428477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chemeClr val="dk1"/>
                </a:solidFill>
                <a:latin typeface="Open Sans"/>
                <a:ea typeface="Open Sans"/>
                <a:cs typeface="Open Sans"/>
                <a:sym typeface="Open Sans"/>
              </a:rPr>
              <a:t>Picture source: </a:t>
            </a:r>
            <a:r>
              <a:rPr lang="en-US" sz="1000">
                <a:solidFill>
                  <a:schemeClr val="dk1"/>
                </a:solidFill>
                <a:latin typeface="Open Sans"/>
                <a:ea typeface="Open Sans"/>
                <a:cs typeface="Open Sans"/>
                <a:sym typeface="Open Sans"/>
              </a:rPr>
              <a:t>Khavari et al. 2021, </a:t>
            </a:r>
            <a:r>
              <a:rPr lang="en-US" sz="1000" u="sng">
                <a:solidFill>
                  <a:schemeClr val="dk1"/>
                </a:solidFill>
                <a:latin typeface="Open Sans"/>
                <a:ea typeface="Open Sans"/>
                <a:cs typeface="Open Sans"/>
                <a:sym typeface="Open Sans"/>
                <a:hlinkClick r:id="rId4">
                  <a:extLst>
                    <a:ext uri="{A12FA001-AC4F-418D-AE19-62706E023703}">
                      <ahyp:hlinkClr val="tx"/>
                    </a:ext>
                  </a:extLst>
                </a:hlinkClick>
              </a:rPr>
              <a:t>image</a:t>
            </a:r>
            <a:r>
              <a:rPr lang="en-US" sz="1000">
                <a:solidFill>
                  <a:schemeClr val="dk1"/>
                </a:solidFill>
                <a:latin typeface="Open Sans"/>
                <a:ea typeface="Open Sans"/>
                <a:cs typeface="Open Sans"/>
                <a:sym typeface="Open Sans"/>
              </a:rPr>
              <a:t>, license under </a:t>
            </a:r>
            <a:r>
              <a:rPr lang="en-US" sz="1000" u="sng">
                <a:solidFill>
                  <a:schemeClr val="dk1"/>
                </a:solidFill>
                <a:latin typeface="Open Sans"/>
                <a:ea typeface="Open Sans"/>
                <a:cs typeface="Open Sans"/>
                <a:sym typeface="Open Sans"/>
                <a:hlinkClick r:id="rId5">
                  <a:extLst>
                    <a:ext uri="{A12FA001-AC4F-418D-AE19-62706E023703}">
                      <ahyp:hlinkClr val="tx"/>
                    </a:ext>
                  </a:extLst>
                </a:hlinkClick>
              </a:rPr>
              <a:t>CC-BY 4.0</a:t>
            </a:r>
            <a:endParaRPr sz="1000">
              <a:solidFill>
                <a:schemeClr val="dk1"/>
              </a:solidFill>
              <a:latin typeface="Open Sans"/>
              <a:ea typeface="Open Sans"/>
              <a:cs typeface="Open Sans"/>
              <a:sym typeface="Open Sans"/>
            </a:endParaRPr>
          </a:p>
        </p:txBody>
      </p:sp>
      <p:sp>
        <p:nvSpPr>
          <p:cNvPr id="242" name="Google Shape;242;p6"/>
          <p:cNvSpPr/>
          <p:nvPr/>
        </p:nvSpPr>
        <p:spPr>
          <a:xfrm>
            <a:off x="778125" y="6141773"/>
            <a:ext cx="1800493"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rgbClr val="1D1C1D"/>
                </a:solidFill>
                <a:latin typeface="Open Sans"/>
                <a:ea typeface="Open Sans"/>
                <a:cs typeface="Open Sans"/>
                <a:sym typeface="Open Sans"/>
              </a:rPr>
              <a:t>Source:</a:t>
            </a:r>
            <a:r>
              <a:rPr lang="en-US" sz="1000">
                <a:solidFill>
                  <a:srgbClr val="1D1C1D"/>
                </a:solidFill>
                <a:latin typeface="Open Sans"/>
                <a:ea typeface="Open Sans"/>
                <a:cs typeface="Open Sans"/>
                <a:sym typeface="Open Sans"/>
              </a:rPr>
              <a:t> Khavari et al. 2021</a:t>
            </a:r>
            <a:endParaRPr sz="10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7"/>
          <p:cNvSpPr txBox="1"/>
          <p:nvPr/>
        </p:nvSpPr>
        <p:spPr>
          <a:xfrm>
            <a:off x="747853" y="4067268"/>
            <a:ext cx="8050696" cy="369332"/>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Open Sans ExtraBold"/>
                <a:ea typeface="Open Sans ExtraBold"/>
                <a:cs typeface="Open Sans ExtraBold"/>
                <a:sym typeface="Open Sans ExtraBold"/>
              </a:rPr>
              <a:t>Course Name</a:t>
            </a:r>
            <a:endParaRPr b="1" sz="1800">
              <a:solidFill>
                <a:schemeClr val="lt1"/>
              </a:solidFill>
              <a:latin typeface="Open Sans ExtraBold"/>
              <a:ea typeface="Open Sans ExtraBold"/>
              <a:cs typeface="Open Sans ExtraBold"/>
              <a:sym typeface="Open Sans ExtraBold"/>
            </a:endParaRPr>
          </a:p>
        </p:txBody>
      </p:sp>
      <p:sp>
        <p:nvSpPr>
          <p:cNvPr id="249" name="Google Shape;249;p7"/>
          <p:cNvSpPr txBox="1"/>
          <p:nvPr/>
        </p:nvSpPr>
        <p:spPr>
          <a:xfrm>
            <a:off x="887215" y="335319"/>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Lecture 3.1 References</a:t>
            </a:r>
            <a:endParaRPr/>
          </a:p>
        </p:txBody>
      </p:sp>
      <p:sp>
        <p:nvSpPr>
          <p:cNvPr id="250" name="Google Shape;250;p7"/>
          <p:cNvSpPr/>
          <p:nvPr/>
        </p:nvSpPr>
        <p:spPr>
          <a:xfrm>
            <a:off x="887215" y="1704393"/>
            <a:ext cx="6742021" cy="452431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Open Sans"/>
                <a:ea typeface="Open Sans"/>
                <a:cs typeface="Open Sans"/>
                <a:sym typeface="Open Sans"/>
              </a:rPr>
              <a:t>Khavari, B., Sahlberg, A., Korkovelos, A., Mentis, D., n.d. Lecture 2: Introduction to the Theory and Application of GIS | OnSSET Teaching Kit [WWW Document]. URL </a:t>
            </a:r>
            <a:r>
              <a:rPr lang="en-US" sz="1800" u="sng">
                <a:solidFill>
                  <a:schemeClr val="dk1"/>
                </a:solidFill>
                <a:latin typeface="Open Sans"/>
                <a:ea typeface="Open Sans"/>
                <a:cs typeface="Open Sans"/>
                <a:sym typeface="Open Sans"/>
                <a:hlinkClick r:id="rId3">
                  <a:extLst>
                    <a:ext uri="{A12FA001-AC4F-418D-AE19-62706E023703}">
                      <ahyp:hlinkClr val="tx"/>
                    </a:ext>
                  </a:extLst>
                </a:hlinkClick>
              </a:rPr>
              <a:t>https://onsset.github.io/teaching_kit/courses/module_1/Lecture%202/</a:t>
            </a:r>
            <a:r>
              <a:rPr lang="en-US" sz="1800">
                <a:solidFill>
                  <a:schemeClr val="dk1"/>
                </a:solidFill>
                <a:latin typeface="Open Sans"/>
                <a:ea typeface="Open Sans"/>
                <a:cs typeface="Open Sans"/>
                <a:sym typeface="Open Sans"/>
              </a:rPr>
              <a:t>  (accessed 2.18.21).</a:t>
            </a:r>
            <a:endParaRPr/>
          </a:p>
          <a:p>
            <a:pPr indent="0" lvl="0" marL="0" marR="0" rtl="0" algn="l">
              <a:spcBef>
                <a:spcPts val="0"/>
              </a:spcBef>
              <a:spcAft>
                <a:spcPts val="0"/>
              </a:spcAft>
              <a:buNone/>
            </a:pPr>
            <a:r>
              <a:t/>
            </a:r>
            <a:endParaRPr sz="1800">
              <a:solidFill>
                <a:schemeClr val="dk1"/>
              </a:solidFill>
              <a:latin typeface="Open Sans"/>
              <a:ea typeface="Open Sans"/>
              <a:cs typeface="Open Sans"/>
              <a:sym typeface="Open Sans"/>
            </a:endParaRPr>
          </a:p>
          <a:p>
            <a:pPr indent="0" lvl="0" marL="0" marR="0" rtl="0" algn="l">
              <a:spcBef>
                <a:spcPts val="0"/>
              </a:spcBef>
              <a:spcAft>
                <a:spcPts val="0"/>
              </a:spcAft>
              <a:buNone/>
            </a:pPr>
            <a:r>
              <a:rPr lang="en-US" sz="1800">
                <a:solidFill>
                  <a:schemeClr val="dk1"/>
                </a:solidFill>
                <a:latin typeface="Open Sans"/>
                <a:ea typeface="Open Sans"/>
                <a:cs typeface="Open Sans"/>
                <a:sym typeface="Open Sans"/>
              </a:rPr>
              <a:t>Mentis, D., Andersson, M., Howells, M., Rogner, H., Siyal, S., Broad, O., Korkovelos, A., Bazilian, M., 2016. The benefits of geospatial planning in energy access – A case study on Ethiopia. Applied Geography 72, 1–13. </a:t>
            </a:r>
            <a:r>
              <a:rPr lang="en-US" sz="1800" u="sng">
                <a:solidFill>
                  <a:schemeClr val="dk1"/>
                </a:solidFill>
                <a:latin typeface="Open Sans"/>
                <a:ea typeface="Open Sans"/>
                <a:cs typeface="Open Sans"/>
                <a:sym typeface="Open Sans"/>
                <a:hlinkClick r:id="rId4">
                  <a:extLst>
                    <a:ext uri="{A12FA001-AC4F-418D-AE19-62706E023703}">
                      <ahyp:hlinkClr val="tx"/>
                    </a:ext>
                  </a:extLst>
                </a:hlinkClick>
              </a:rPr>
              <a:t>https://doi.org/10.1016/j.apgeog.2016.04.009</a:t>
            </a:r>
            <a:endParaRPr sz="1800">
              <a:solidFill>
                <a:schemeClr val="dk1"/>
              </a:solidFill>
              <a:latin typeface="Open Sans"/>
              <a:ea typeface="Open Sans"/>
              <a:cs typeface="Open Sans"/>
              <a:sym typeface="Open Sans"/>
            </a:endParaRPr>
          </a:p>
          <a:p>
            <a:pPr indent="0" lvl="0" marL="0" marR="0" rtl="0" algn="l">
              <a:spcBef>
                <a:spcPts val="0"/>
              </a:spcBef>
              <a:spcAft>
                <a:spcPts val="0"/>
              </a:spcAft>
              <a:buNone/>
            </a:pPr>
            <a:r>
              <a:t/>
            </a:r>
            <a:endParaRPr sz="1800">
              <a:solidFill>
                <a:schemeClr val="dk1"/>
              </a:solidFill>
              <a:latin typeface="Open Sans"/>
              <a:ea typeface="Open Sans"/>
              <a:cs typeface="Open Sans"/>
              <a:sym typeface="Open Sans"/>
            </a:endParaRPr>
          </a:p>
          <a:p>
            <a:pPr indent="0" lvl="0" marL="0" marR="0" rtl="0" algn="l">
              <a:spcBef>
                <a:spcPts val="0"/>
              </a:spcBef>
              <a:spcAft>
                <a:spcPts val="0"/>
              </a:spcAft>
              <a:buNone/>
            </a:pPr>
            <a:r>
              <a:rPr lang="en-US" sz="1800">
                <a:solidFill>
                  <a:schemeClr val="dk1"/>
                </a:solidFill>
                <a:latin typeface="Open Sans"/>
                <a:ea typeface="Open Sans"/>
                <a:cs typeface="Open Sans"/>
                <a:sym typeface="Open Sans"/>
              </a:rPr>
              <a:t>QGIS, 2021. 8. Coordinate Reference Systems — QGIS Documentation documentation [WWW Document]. URL </a:t>
            </a:r>
            <a:r>
              <a:rPr lang="en-US" sz="1800" u="sng">
                <a:solidFill>
                  <a:schemeClr val="dk1"/>
                </a:solidFill>
                <a:latin typeface="Open Sans"/>
                <a:ea typeface="Open Sans"/>
                <a:cs typeface="Open Sans"/>
                <a:sym typeface="Open Sans"/>
                <a:hlinkClick r:id="rId5">
                  <a:extLst>
                    <a:ext uri="{A12FA001-AC4F-418D-AE19-62706E023703}">
                      <ahyp:hlinkClr val="tx"/>
                    </a:ext>
                  </a:extLst>
                </a:hlinkClick>
              </a:rPr>
              <a:t>https://docs.qgis.org/3.16/en/docs/gentle_gis_introduction/coordinate_reference_systems.html</a:t>
            </a:r>
            <a:r>
              <a:rPr lang="en-US" sz="1800">
                <a:solidFill>
                  <a:schemeClr val="dk1"/>
                </a:solidFill>
                <a:latin typeface="Open Sans"/>
                <a:ea typeface="Open Sans"/>
                <a:cs typeface="Open Sans"/>
                <a:sym typeface="Open Sans"/>
              </a:rPr>
              <a:t> (accessed 2.15.21).</a:t>
            </a:r>
            <a:endParaRPr sz="18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8"/>
          <p:cNvSpPr/>
          <p:nvPr/>
        </p:nvSpPr>
        <p:spPr>
          <a:xfrm>
            <a:off x="887215" y="1389619"/>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Basic GIS data types</a:t>
            </a:r>
            <a:endParaRPr b="1" sz="2000">
              <a:solidFill>
                <a:srgbClr val="9CC2E5"/>
              </a:solidFill>
              <a:latin typeface="Open Sans"/>
              <a:ea typeface="Open Sans"/>
              <a:cs typeface="Open Sans"/>
              <a:sym typeface="Open Sans"/>
            </a:endParaRPr>
          </a:p>
        </p:txBody>
      </p:sp>
      <p:sp>
        <p:nvSpPr>
          <p:cNvPr id="257" name="Google Shape;257;p8"/>
          <p:cNvSpPr txBox="1"/>
          <p:nvPr/>
        </p:nvSpPr>
        <p:spPr>
          <a:xfrm>
            <a:off x="887215"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3.2 Vector data</a:t>
            </a:r>
            <a:endParaRPr sz="4400">
              <a:solidFill>
                <a:schemeClr val="dk1"/>
              </a:solidFill>
              <a:latin typeface="Open Sans"/>
              <a:ea typeface="Open Sans"/>
              <a:cs typeface="Open Sans"/>
              <a:sym typeface="Open Sans"/>
            </a:endParaRPr>
          </a:p>
        </p:txBody>
      </p:sp>
      <p:pic>
        <p:nvPicPr>
          <p:cNvPr id="258" name="Google Shape;258;p8"/>
          <p:cNvPicPr preferRelativeResize="0"/>
          <p:nvPr/>
        </p:nvPicPr>
        <p:blipFill rotWithShape="1">
          <a:blip r:embed="rId3">
            <a:alphaModFix/>
          </a:blip>
          <a:srcRect b="0" l="0" r="0" t="0"/>
          <a:stretch/>
        </p:blipFill>
        <p:spPr>
          <a:xfrm>
            <a:off x="1453106" y="1389619"/>
            <a:ext cx="9220445" cy="4834020"/>
          </a:xfrm>
          <a:prstGeom prst="rect">
            <a:avLst/>
          </a:prstGeom>
          <a:noFill/>
          <a:ln>
            <a:noFill/>
          </a:ln>
        </p:spPr>
      </p:pic>
      <p:sp>
        <p:nvSpPr>
          <p:cNvPr id="259" name="Google Shape;259;p8"/>
          <p:cNvSpPr txBox="1"/>
          <p:nvPr/>
        </p:nvSpPr>
        <p:spPr>
          <a:xfrm>
            <a:off x="3510921" y="6151009"/>
            <a:ext cx="6268453" cy="2462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00">
                <a:solidFill>
                  <a:schemeClr val="dk1"/>
                </a:solidFill>
                <a:latin typeface="Open Sans"/>
                <a:ea typeface="Open Sans"/>
                <a:cs typeface="Open Sans"/>
                <a:sym typeface="Open Sans"/>
              </a:rPr>
              <a:t>Picture source: </a:t>
            </a:r>
            <a:r>
              <a:rPr lang="en-US" sz="1000" u="sng">
                <a:solidFill>
                  <a:schemeClr val="dk1"/>
                </a:solidFill>
                <a:latin typeface="Open Sans"/>
                <a:ea typeface="Open Sans"/>
                <a:cs typeface="Open Sans"/>
                <a:sym typeface="Open Sans"/>
                <a:hlinkClick r:id="rId4">
                  <a:extLst>
                    <a:ext uri="{A12FA001-AC4F-418D-AE19-62706E023703}">
                      <ahyp:hlinkClr val="tx"/>
                    </a:ext>
                  </a:extLst>
                </a:hlinkClick>
              </a:rPr>
              <a:t>https://onsset.readthedocs.io/en/latest/data_acquisition.html</a:t>
            </a:r>
            <a:r>
              <a:rPr lang="en-US" sz="1000">
                <a:solidFill>
                  <a:schemeClr val="dk1"/>
                </a:solidFill>
                <a:latin typeface="Open Sans"/>
                <a:ea typeface="Open Sans"/>
                <a:cs typeface="Open Sans"/>
                <a:sym typeface="Open Sans"/>
              </a:rPr>
              <a:t> </a:t>
            </a:r>
            <a:endParaRPr/>
          </a:p>
        </p:txBody>
      </p:sp>
      <p:sp>
        <p:nvSpPr>
          <p:cNvPr id="260" name="Google Shape;260;p8"/>
          <p:cNvSpPr/>
          <p:nvPr/>
        </p:nvSpPr>
        <p:spPr>
          <a:xfrm>
            <a:off x="10711678" y="6084219"/>
            <a:ext cx="1019831"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400">
                <a:solidFill>
                  <a:schemeClr val="dk1"/>
                </a:solidFill>
                <a:latin typeface="Open Sans"/>
                <a:ea typeface="Open Sans"/>
                <a:cs typeface="Open Sans"/>
                <a:sym typeface="Open Sans"/>
              </a:rPr>
              <a:t>QGIS 2021</a:t>
            </a:r>
            <a:endParaRPr/>
          </a:p>
        </p:txBody>
      </p:sp>
      <p:sp>
        <p:nvSpPr>
          <p:cNvPr id="261" name="Google Shape;261;p8"/>
          <p:cNvSpPr/>
          <p:nvPr/>
        </p:nvSpPr>
        <p:spPr>
          <a:xfrm>
            <a:off x="778125" y="6141773"/>
            <a:ext cx="1800493"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rgbClr val="1D1C1D"/>
                </a:solidFill>
                <a:latin typeface="Open Sans"/>
                <a:ea typeface="Open Sans"/>
                <a:cs typeface="Open Sans"/>
                <a:sym typeface="Open Sans"/>
              </a:rPr>
              <a:t>Source:</a:t>
            </a:r>
            <a:r>
              <a:rPr lang="en-US" sz="1000">
                <a:solidFill>
                  <a:srgbClr val="1D1C1D"/>
                </a:solidFill>
                <a:latin typeface="Open Sans"/>
                <a:ea typeface="Open Sans"/>
                <a:cs typeface="Open Sans"/>
                <a:sym typeface="Open Sans"/>
              </a:rPr>
              <a:t> Khavari et al. 2021</a:t>
            </a:r>
            <a:endParaRPr sz="10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9"/>
          <p:cNvSpPr/>
          <p:nvPr/>
        </p:nvSpPr>
        <p:spPr>
          <a:xfrm>
            <a:off x="887215" y="1389619"/>
            <a:ext cx="9471974"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What are vector data?</a:t>
            </a:r>
            <a:endParaRPr/>
          </a:p>
        </p:txBody>
      </p:sp>
      <p:sp>
        <p:nvSpPr>
          <p:cNvPr id="268" name="Google Shape;268;p9"/>
          <p:cNvSpPr txBox="1"/>
          <p:nvPr/>
        </p:nvSpPr>
        <p:spPr>
          <a:xfrm>
            <a:off x="887215"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3.2 Vector data</a:t>
            </a:r>
            <a:endParaRPr sz="4400">
              <a:solidFill>
                <a:schemeClr val="dk1"/>
              </a:solidFill>
              <a:latin typeface="Open Sans"/>
              <a:ea typeface="Open Sans"/>
              <a:cs typeface="Open Sans"/>
              <a:sym typeface="Open Sans"/>
            </a:endParaRPr>
          </a:p>
        </p:txBody>
      </p:sp>
      <p:sp>
        <p:nvSpPr>
          <p:cNvPr id="269" name="Google Shape;269;p9"/>
          <p:cNvSpPr/>
          <p:nvPr/>
        </p:nvSpPr>
        <p:spPr>
          <a:xfrm>
            <a:off x="944048" y="1918520"/>
            <a:ext cx="8470232" cy="2056012"/>
          </a:xfrm>
          <a:prstGeom prst="rect">
            <a:avLst/>
          </a:prstGeom>
          <a:noFill/>
          <a:ln>
            <a:noFill/>
          </a:ln>
        </p:spPr>
        <p:txBody>
          <a:bodyPr anchorCtr="0" anchor="t" bIns="45700" lIns="91425" spcFirstLastPara="1" rIns="91425" wrap="square" tIns="45700">
            <a:spAutoFit/>
          </a:bodyPr>
          <a:lstStyle/>
          <a:p>
            <a:pPr indent="-285750" lvl="0" marL="285750" marR="0" rtl="0" algn="l">
              <a:lnSpc>
                <a:spcPct val="114000"/>
              </a:lnSpc>
              <a:spcBef>
                <a:spcPts val="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Represent real world features (e.g., roads, rivers, power plants, transmission lines, etc.)</a:t>
            </a:r>
            <a:endParaRPr/>
          </a:p>
          <a:p>
            <a:pPr indent="-285750" lvl="0" marL="285750" marR="0" rtl="0" algn="l">
              <a:lnSpc>
                <a:spcPct val="114000"/>
              </a:lnSpc>
              <a:spcBef>
                <a:spcPts val="60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Data with discrete boundaries</a:t>
            </a:r>
            <a:endParaRPr/>
          </a:p>
          <a:p>
            <a:pPr indent="-285750" lvl="0" marL="285750" marR="0" rtl="0" algn="l">
              <a:lnSpc>
                <a:spcPct val="114000"/>
              </a:lnSpc>
              <a:spcBef>
                <a:spcPts val="60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Are defined by specific coordinates and come along with attributes</a:t>
            </a:r>
            <a:endParaRPr/>
          </a:p>
          <a:p>
            <a:pPr indent="-285750" lvl="0" marL="285750" marR="0" rtl="0" algn="l">
              <a:lnSpc>
                <a:spcPct val="114000"/>
              </a:lnSpc>
              <a:spcBef>
                <a:spcPts val="60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Three different types: points, lines and polygons</a:t>
            </a:r>
            <a:endParaRPr/>
          </a:p>
        </p:txBody>
      </p:sp>
      <p:sp>
        <p:nvSpPr>
          <p:cNvPr id="270" name="Google Shape;270;p9"/>
          <p:cNvSpPr/>
          <p:nvPr/>
        </p:nvSpPr>
        <p:spPr>
          <a:xfrm>
            <a:off x="10711678" y="6084219"/>
            <a:ext cx="1019831"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400">
                <a:solidFill>
                  <a:schemeClr val="dk1"/>
                </a:solidFill>
                <a:latin typeface="Open Sans"/>
                <a:ea typeface="Open Sans"/>
                <a:cs typeface="Open Sans"/>
                <a:sym typeface="Open Sans"/>
              </a:rPr>
              <a:t>QGIS 2021</a:t>
            </a:r>
            <a:endParaRPr/>
          </a:p>
        </p:txBody>
      </p:sp>
      <p:sp>
        <p:nvSpPr>
          <p:cNvPr id="271" name="Google Shape;271;p9"/>
          <p:cNvSpPr/>
          <p:nvPr/>
        </p:nvSpPr>
        <p:spPr>
          <a:xfrm>
            <a:off x="778125" y="6141773"/>
            <a:ext cx="1800493"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rgbClr val="1D1C1D"/>
                </a:solidFill>
                <a:latin typeface="Open Sans"/>
                <a:ea typeface="Open Sans"/>
                <a:cs typeface="Open Sans"/>
                <a:sym typeface="Open Sans"/>
              </a:rPr>
              <a:t>Source:</a:t>
            </a:r>
            <a:r>
              <a:rPr lang="en-US" sz="1000">
                <a:solidFill>
                  <a:srgbClr val="1D1C1D"/>
                </a:solidFill>
                <a:latin typeface="Open Sans"/>
                <a:ea typeface="Open Sans"/>
                <a:cs typeface="Open Sans"/>
                <a:sym typeface="Open Sans"/>
              </a:rPr>
              <a:t> Khavari et al. 2021</a:t>
            </a:r>
            <a:endParaRPr sz="1000">
              <a:solidFill>
                <a:schemeClr val="dk1"/>
              </a:solidFill>
              <a:latin typeface="Open Sans"/>
              <a:ea typeface="Open Sans"/>
              <a:cs typeface="Open Sans"/>
              <a:sym typeface="Open Sans"/>
            </a:endParaRPr>
          </a:p>
        </p:txBody>
      </p:sp>
    </p:spTree>
  </p:cSld>
  <p:clrMapOvr>
    <a:masterClrMapping/>
  </p:clrMapOvr>
  <p:transition spd="slow">
    <p:push/>
  </p:transition>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2021-02-10T16:48:02Z</dcterms:created>
  <dc:creator>Sarel Greyling</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ies>
</file>