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 id="2147483696" r:id="rId2"/>
  </p:sldMasterIdLst>
  <p:notesMasterIdLst>
    <p:notesMasterId r:id="rId41"/>
  </p:notesMasterIdLst>
  <p:sldIdLst>
    <p:sldId id="30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humar.Johnson" initials="J" lastIdx="15" clrIdx="0">
    <p:extLst>
      <p:ext uri="{19B8F6BF-5375-455C-9EA6-DF929625EA0E}">
        <p15:presenceInfo xmlns:p15="http://schemas.microsoft.com/office/powerpoint/2012/main" userId="S::jj5679@open.ac.uk::3082ba39-6742-433e-8aca-7665f92a762f" providerId="AD"/>
      </p:ext>
    </p:extLst>
  </p:cmAuthor>
  <p:cmAuthor id="2" name="Gillian.Hosier" initials="G" lastIdx="2" clrIdx="1">
    <p:extLst>
      <p:ext uri="{19B8F6BF-5375-455C-9EA6-DF929625EA0E}">
        <p15:presenceInfo xmlns:p15="http://schemas.microsoft.com/office/powerpoint/2012/main" userId="S::gr399@open.ac.uk::b99e2318-e78f-4eb0-ab42-ee243f8cef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6B35"/>
    <a:srgbClr val="EA530D"/>
    <a:srgbClr val="D8117D"/>
    <a:srgbClr val="E261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84" autoAdjust="0"/>
    <p:restoredTop sz="88906"/>
  </p:normalViewPr>
  <p:slideViewPr>
    <p:cSldViewPr snapToGrid="0" snapToObjects="1">
      <p:cViewPr varScale="1">
        <p:scale>
          <a:sx n="130" d="100"/>
          <a:sy n="130" d="100"/>
        </p:scale>
        <p:origin x="1552" y="1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125" d="100"/>
          <a:sy n="125" d="100"/>
        </p:scale>
        <p:origin x="492" y="-234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ADE5F2-41C7-6244-B6BE-0DE86CAF42DC}" type="datetimeFigureOut">
              <a:rPr lang="en-US" smtClean="0"/>
              <a:t>5/21/21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519EDF-32DA-2B40-A28B-2067B9A173AA}" type="slidenum">
              <a:rPr lang="en-US" smtClean="0"/>
              <a:t>‹#›</a:t>
            </a:fld>
            <a:endParaRPr lang="en-US"/>
          </a:p>
        </p:txBody>
      </p:sp>
    </p:spTree>
    <p:extLst>
      <p:ext uri="{BB962C8B-B14F-4D97-AF65-F5344CB8AC3E}">
        <p14:creationId xmlns:p14="http://schemas.microsoft.com/office/powerpoint/2010/main" val="111322494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5193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6648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7136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9726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0287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5489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7090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8767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8470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1893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8839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90302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7472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6726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3641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2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254" name="Google Shape;25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624150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3718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2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a:t>MIT - https://ocw.mit.edu/index.htm</a:t>
            </a:r>
            <a:endParaRPr/>
          </a:p>
          <a:p>
            <a:pPr marL="457200" marR="0" lvl="0" indent="-228600" algn="l" rtl="0">
              <a:lnSpc>
                <a:spcPct val="100000"/>
              </a:lnSpc>
              <a:spcBef>
                <a:spcPts val="0"/>
              </a:spcBef>
              <a:spcAft>
                <a:spcPts val="0"/>
              </a:spcAft>
              <a:buSzPts val="1400"/>
              <a:buNone/>
            </a:pPr>
            <a:r>
              <a:rPr lang="en-US"/>
              <a:t>OpenStax College textbooks </a:t>
            </a:r>
            <a:endParaRPr/>
          </a:p>
          <a:p>
            <a:pPr marL="457200" marR="0" lvl="0" indent="-228600" algn="l" rtl="0">
              <a:lnSpc>
                <a:spcPct val="100000"/>
              </a:lnSpc>
              <a:spcBef>
                <a:spcPts val="0"/>
              </a:spcBef>
              <a:spcAft>
                <a:spcPts val="0"/>
              </a:spcAft>
              <a:buSzPts val="1400"/>
              <a:buNone/>
            </a:pPr>
            <a:endParaRPr/>
          </a:p>
        </p:txBody>
      </p:sp>
      <p:sp>
        <p:nvSpPr>
          <p:cNvPr id="269" name="Google Shape;269;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761970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2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dirty="0"/>
              <a:t> </a:t>
            </a:r>
            <a:endParaRPr dirty="0"/>
          </a:p>
          <a:p>
            <a:pPr marL="457200" marR="0" lvl="0" indent="-228600" algn="l" rtl="0">
              <a:lnSpc>
                <a:spcPct val="100000"/>
              </a:lnSpc>
              <a:spcBef>
                <a:spcPts val="0"/>
              </a:spcBef>
              <a:spcAft>
                <a:spcPts val="0"/>
              </a:spcAft>
              <a:buSzPts val="1400"/>
              <a:buNone/>
            </a:pPr>
            <a:r>
              <a:rPr lang="en-US" dirty="0"/>
              <a:t>National Science Digital Library - Provides a robust search to limit by activity type, media format, and age level.</a:t>
            </a:r>
            <a:endParaRPr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r>
              <a:rPr lang="en-US" dirty="0"/>
              <a:t>PLOS One - More advanced, specific science resources that are open and could be used in a classroom setting. ( a nonprofit Open Access publisher),</a:t>
            </a:r>
            <a:endParaRPr dirty="0"/>
          </a:p>
        </p:txBody>
      </p:sp>
      <p:sp>
        <p:nvSpPr>
          <p:cNvPr id="276" name="Google Shape;27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3681079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26737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07101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0399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596169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4233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3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a:t>Question for everyone: Where do you find resources? </a:t>
            </a:r>
            <a:endParaRPr/>
          </a:p>
          <a:p>
            <a:pPr marL="457200" marR="0" lvl="0" indent="-228600" algn="l" rtl="0">
              <a:lnSpc>
                <a:spcPct val="100000"/>
              </a:lnSpc>
              <a:spcBef>
                <a:spcPts val="0"/>
              </a:spcBef>
              <a:spcAft>
                <a:spcPts val="0"/>
              </a:spcAft>
              <a:buSzPts val="1400"/>
              <a:buNone/>
            </a:pPr>
            <a:r>
              <a:rPr lang="en-US"/>
              <a:t>Is copyright an important consideration? </a:t>
            </a:r>
            <a:endParaRPr/>
          </a:p>
        </p:txBody>
      </p:sp>
      <p:sp>
        <p:nvSpPr>
          <p:cNvPr id="319" name="Google Shape;319;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23983746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3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327" name="Google Shape;32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32</a:t>
            </a:fld>
            <a:endParaRPr/>
          </a:p>
        </p:txBody>
      </p:sp>
    </p:spTree>
    <p:extLst>
      <p:ext uri="{BB962C8B-B14F-4D97-AF65-F5344CB8AC3E}">
        <p14:creationId xmlns:p14="http://schemas.microsoft.com/office/powerpoint/2010/main" val="34306231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3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a:t>Also note that there will be evaluation criteria in the joint session with academics on evaluating OER. </a:t>
            </a:r>
            <a:endParaRPr/>
          </a:p>
        </p:txBody>
      </p:sp>
      <p:sp>
        <p:nvSpPr>
          <p:cNvPr id="335" name="Google Shape;335;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33</a:t>
            </a:fld>
            <a:endParaRPr/>
          </a:p>
        </p:txBody>
      </p:sp>
    </p:spTree>
    <p:extLst>
      <p:ext uri="{BB962C8B-B14F-4D97-AF65-F5344CB8AC3E}">
        <p14:creationId xmlns:p14="http://schemas.microsoft.com/office/powerpoint/2010/main" val="32416445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3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a:t>This is taken verbatim from Andy’s joint session deck. </a:t>
            </a:r>
            <a:endParaRPr/>
          </a:p>
        </p:txBody>
      </p:sp>
      <p:sp>
        <p:nvSpPr>
          <p:cNvPr id="342" name="Google Shape;342;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04015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3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a:t>Asset Log discussed in previous webinars and example given: reminder on the next slide. Also mentioned in how to make an open online course. </a:t>
            </a:r>
            <a:endParaRPr/>
          </a:p>
          <a:p>
            <a:pPr marL="457200" marR="0" lvl="0" indent="-228600" algn="l" rtl="0">
              <a:lnSpc>
                <a:spcPct val="100000"/>
              </a:lnSpc>
              <a:spcBef>
                <a:spcPts val="0"/>
              </a:spcBef>
              <a:spcAft>
                <a:spcPts val="0"/>
              </a:spcAft>
              <a:buSzPts val="1400"/>
              <a:buNone/>
            </a:pPr>
            <a:endParaRPr/>
          </a:p>
        </p:txBody>
      </p:sp>
      <p:sp>
        <p:nvSpPr>
          <p:cNvPr id="350" name="Google Shape;350;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35</a:t>
            </a:fld>
            <a:endParaRPr/>
          </a:p>
        </p:txBody>
      </p:sp>
    </p:spTree>
    <p:extLst>
      <p:ext uri="{BB962C8B-B14F-4D97-AF65-F5344CB8AC3E}">
        <p14:creationId xmlns:p14="http://schemas.microsoft.com/office/powerpoint/2010/main" val="25649892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3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***QUICK REMINDER*** </a:t>
            </a:r>
            <a:endParaRPr sz="1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You’ve seen this lots but as you can see this is the information you need to attribute correctly – remember to note this every time you use a resource. As you can see it’s really important when you’re going to remix or revise a resource to know what the original resource was licensed as! </a:t>
            </a:r>
            <a:endParaRPr dirty="0"/>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Reminder to track resources</a:t>
            </a:r>
            <a:endParaRPr dirty="0"/>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357" name="Google Shape;357;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23475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7:notes"/>
          <p:cNvSpPr txBox="1">
            <a:spLocks noGrp="1"/>
          </p:cNvSpPr>
          <p:nvPr>
            <p:ph type="body" idx="1"/>
          </p:nvPr>
        </p:nvSpPr>
        <p:spPr>
          <a:xfrm>
            <a:off x="685801"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a:t>Ensure that you make a note of TASL for this activity as we will be returning to these resources in the next session. </a:t>
            </a:r>
            <a:endParaRPr/>
          </a:p>
        </p:txBody>
      </p:sp>
      <p:sp>
        <p:nvSpPr>
          <p:cNvPr id="364" name="Google Shape;364;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6815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3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371" name="Google Shape;371;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38</a:t>
            </a:fld>
            <a:endParaRPr/>
          </a:p>
        </p:txBody>
      </p:sp>
    </p:spTree>
    <p:extLst>
      <p:ext uri="{BB962C8B-B14F-4D97-AF65-F5344CB8AC3E}">
        <p14:creationId xmlns:p14="http://schemas.microsoft.com/office/powerpoint/2010/main" val="1590603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119" name="Google Shape;11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25734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127" name="Google Shape;12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761425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2147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3901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4514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156" name="Google Shape;15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2391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F87F64C6-160A-BA4F-AAC3-386D6A1DFFEE}"/>
              </a:ext>
            </a:extLst>
          </p:cNvPr>
          <p:cNvSpPr/>
          <p:nvPr userDrawn="1"/>
        </p:nvSpPr>
        <p:spPr>
          <a:xfrm>
            <a:off x="7200378" y="3456109"/>
            <a:ext cx="1961150" cy="1693529"/>
          </a:xfrm>
          <a:custGeom>
            <a:avLst/>
            <a:gdLst>
              <a:gd name="connsiteX0" fmla="*/ 1961150 w 1961150"/>
              <a:gd name="connsiteY0" fmla="*/ 5 h 1693529"/>
              <a:gd name="connsiteX1" fmla="*/ 1957019 w 1961150"/>
              <a:gd name="connsiteY1" fmla="*/ 1693529 h 1693529"/>
              <a:gd name="connsiteX2" fmla="*/ 0 w 1961150"/>
              <a:gd name="connsiteY2" fmla="*/ 1693529 h 1693529"/>
              <a:gd name="connsiteX3" fmla="*/ 15337 w 1961150"/>
              <a:gd name="connsiteY3" fmla="*/ 1590908 h 1693529"/>
              <a:gd name="connsiteX4" fmla="*/ 558318 w 1961150"/>
              <a:gd name="connsiteY4" fmla="*/ 578073 h 1693529"/>
              <a:gd name="connsiteX5" fmla="*/ 1961150 w 1961150"/>
              <a:gd name="connsiteY5" fmla="*/ 5 h 169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1150" h="1693529">
                <a:moveTo>
                  <a:pt x="1961150" y="5"/>
                </a:moveTo>
                <a:lnTo>
                  <a:pt x="1957019" y="1693529"/>
                </a:lnTo>
                <a:lnTo>
                  <a:pt x="0" y="1693529"/>
                </a:lnTo>
                <a:lnTo>
                  <a:pt x="15337" y="1590908"/>
                </a:lnTo>
                <a:cubicBezTo>
                  <a:pt x="91629" y="1209853"/>
                  <a:pt x="279114" y="856597"/>
                  <a:pt x="558318" y="578073"/>
                </a:cubicBezTo>
                <a:cubicBezTo>
                  <a:pt x="930589" y="206708"/>
                  <a:pt x="1435321" y="-1278"/>
                  <a:pt x="1961150" y="5"/>
                </a:cubicBezTo>
                <a:close/>
              </a:path>
            </a:pathLst>
          </a:cu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7">
            <a:extLst>
              <a:ext uri="{FF2B5EF4-FFF2-40B4-BE49-F238E27FC236}">
                <a16:creationId xmlns:a16="http://schemas.microsoft.com/office/drawing/2014/main" id="{3C5F552B-12D7-954D-A3A3-0C3CE451ADD6}"/>
              </a:ext>
            </a:extLst>
          </p:cNvPr>
          <p:cNvSpPr/>
          <p:nvPr userDrawn="1"/>
        </p:nvSpPr>
        <p:spPr>
          <a:xfrm>
            <a:off x="7641620" y="3893031"/>
            <a:ext cx="1518841" cy="1256606"/>
          </a:xfrm>
          <a:custGeom>
            <a:avLst/>
            <a:gdLst>
              <a:gd name="connsiteX0" fmla="*/ 1518841 w 1518841"/>
              <a:gd name="connsiteY0" fmla="*/ 4 h 1256606"/>
              <a:gd name="connsiteX1" fmla="*/ 1515776 w 1518841"/>
              <a:gd name="connsiteY1" fmla="*/ 1256606 h 1256606"/>
              <a:gd name="connsiteX2" fmla="*/ 0 w 1518841"/>
              <a:gd name="connsiteY2" fmla="*/ 1256606 h 1256606"/>
              <a:gd name="connsiteX3" fmla="*/ 2518 w 1518841"/>
              <a:gd name="connsiteY3" fmla="*/ 1239755 h 1256606"/>
              <a:gd name="connsiteX4" fmla="*/ 425650 w 1518841"/>
              <a:gd name="connsiteY4" fmla="*/ 450478 h 1256606"/>
              <a:gd name="connsiteX5" fmla="*/ 1518841 w 1518841"/>
              <a:gd name="connsiteY5" fmla="*/ 4 h 125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841" h="1256606">
                <a:moveTo>
                  <a:pt x="1518841" y="4"/>
                </a:moveTo>
                <a:lnTo>
                  <a:pt x="1515776" y="1256606"/>
                </a:lnTo>
                <a:lnTo>
                  <a:pt x="0" y="1256606"/>
                </a:lnTo>
                <a:lnTo>
                  <a:pt x="2518" y="1239755"/>
                </a:lnTo>
                <a:cubicBezTo>
                  <a:pt x="61971" y="942808"/>
                  <a:pt x="208074" y="667524"/>
                  <a:pt x="425650" y="450478"/>
                </a:cubicBezTo>
                <a:cubicBezTo>
                  <a:pt x="715752" y="161083"/>
                  <a:pt x="1109076" y="-995"/>
                  <a:pt x="1518841" y="4"/>
                </a:cubicBezTo>
                <a:close/>
              </a:path>
            </a:pathLst>
          </a:cu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A46777A7-B73D-4347-BC53-6C5DF2CDCD37}"/>
              </a:ext>
            </a:extLst>
          </p:cNvPr>
          <p:cNvSpPr/>
          <p:nvPr userDrawn="1"/>
        </p:nvSpPr>
        <p:spPr>
          <a:xfrm>
            <a:off x="8098317" y="4338115"/>
            <a:ext cx="1061060" cy="811522"/>
          </a:xfrm>
          <a:custGeom>
            <a:avLst/>
            <a:gdLst>
              <a:gd name="connsiteX0" fmla="*/ 1061060 w 1061060"/>
              <a:gd name="connsiteY0" fmla="*/ 3 h 811522"/>
              <a:gd name="connsiteX1" fmla="*/ 1059080 w 1061060"/>
              <a:gd name="connsiteY1" fmla="*/ 811522 h 811522"/>
              <a:gd name="connsiteX2" fmla="*/ 0 w 1061060"/>
              <a:gd name="connsiteY2" fmla="*/ 811522 h 811522"/>
              <a:gd name="connsiteX3" fmla="*/ 8485 w 1061060"/>
              <a:gd name="connsiteY3" fmla="*/ 777814 h 811522"/>
              <a:gd name="connsiteX4" fmla="*/ 283292 w 1061060"/>
              <a:gd name="connsiteY4" fmla="*/ 320500 h 811522"/>
              <a:gd name="connsiteX5" fmla="*/ 1061060 w 1061060"/>
              <a:gd name="connsiteY5" fmla="*/ 3 h 811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060" h="811522">
                <a:moveTo>
                  <a:pt x="1061060" y="3"/>
                </a:moveTo>
                <a:lnTo>
                  <a:pt x="1059080" y="811522"/>
                </a:lnTo>
                <a:lnTo>
                  <a:pt x="0" y="811522"/>
                </a:lnTo>
                <a:lnTo>
                  <a:pt x="8485" y="777814"/>
                </a:lnTo>
                <a:cubicBezTo>
                  <a:pt x="60608" y="606641"/>
                  <a:pt x="154293" y="449184"/>
                  <a:pt x="283292" y="320500"/>
                </a:cubicBezTo>
                <a:cubicBezTo>
                  <a:pt x="489689" y="114605"/>
                  <a:pt x="769526" y="-708"/>
                  <a:pt x="1061060" y="3"/>
                </a:cubicBezTo>
                <a:close/>
              </a:path>
            </a:pathLst>
          </a:custGeom>
          <a:solidFill>
            <a:srgbClr val="EA53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Content Placeholder 7" descr="Logo&#10;&#10;Description automatically generated">
            <a:extLst>
              <a:ext uri="{FF2B5EF4-FFF2-40B4-BE49-F238E27FC236}">
                <a16:creationId xmlns:a16="http://schemas.microsoft.com/office/drawing/2014/main" id="{8BBFC323-0B33-D84C-BA46-2BFA265141E2}"/>
              </a:ext>
            </a:extLst>
          </p:cNvPr>
          <p:cNvPicPr>
            <a:picLocks noChangeAspect="1"/>
          </p:cNvPicPr>
          <p:nvPr userDrawn="1"/>
        </p:nvPicPr>
        <p:blipFill>
          <a:blip r:embed="rId2"/>
          <a:stretch>
            <a:fillRect/>
          </a:stretch>
        </p:blipFill>
        <p:spPr>
          <a:xfrm>
            <a:off x="8365365" y="4737314"/>
            <a:ext cx="692185" cy="292215"/>
          </a:xfrm>
          <a:prstGeom prst="rect">
            <a:avLst/>
          </a:prstGeom>
        </p:spPr>
      </p:pic>
    </p:spTree>
    <p:extLst>
      <p:ext uri="{BB962C8B-B14F-4D97-AF65-F5344CB8AC3E}">
        <p14:creationId xmlns:p14="http://schemas.microsoft.com/office/powerpoint/2010/main" val="372656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4"/>
        <p:cNvGrpSpPr/>
        <p:nvPr/>
      </p:nvGrpSpPr>
      <p:grpSpPr>
        <a:xfrm>
          <a:off x="0" y="0"/>
          <a:ext cx="0" cy="0"/>
          <a:chOff x="0" y="0"/>
          <a:chExt cx="0" cy="0"/>
        </a:xfrm>
      </p:grpSpPr>
      <p:sp>
        <p:nvSpPr>
          <p:cNvPr id="25" name="Google Shape;25;p44"/>
          <p:cNvSpPr txBox="1">
            <a:spLocks noGrp="1"/>
          </p:cNvSpPr>
          <p:nvPr>
            <p:ph type="title"/>
          </p:nvPr>
        </p:nvSpPr>
        <p:spPr>
          <a:xfrm>
            <a:off x="628650" y="273844"/>
            <a:ext cx="7886700" cy="994172"/>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26" name="Google Shape;26;p44"/>
          <p:cNvSpPr txBox="1">
            <a:spLocks noGrp="1"/>
          </p:cNvSpPr>
          <p:nvPr>
            <p:ph type="body" idx="1"/>
          </p:nvPr>
        </p:nvSpPr>
        <p:spPr>
          <a:xfrm rot="5400000">
            <a:off x="2940248" y="-942380"/>
            <a:ext cx="3263504" cy="7886700"/>
          </a:xfrm>
          <a:prstGeom prst="rect">
            <a:avLst/>
          </a:prstGeom>
          <a:noFill/>
          <a:ln>
            <a:noFill/>
          </a:ln>
        </p:spPr>
        <p:txBody>
          <a:bodyPr spcFirstLastPara="1" wrap="square" lIns="91425" tIns="91425" rIns="91425" bIns="91425"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7" name="Google Shape;27;p44"/>
          <p:cNvSpPr txBox="1">
            <a:spLocks noGrp="1"/>
          </p:cNvSpPr>
          <p:nvPr>
            <p:ph type="dt" idx="10"/>
          </p:nvPr>
        </p:nvSpPr>
        <p:spPr>
          <a:xfrm>
            <a:off x="628650" y="4767263"/>
            <a:ext cx="2057400" cy="273844"/>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28" name="Google Shape;28;p44"/>
          <p:cNvSpPr txBox="1">
            <a:spLocks noGrp="1"/>
          </p:cNvSpPr>
          <p:nvPr>
            <p:ph type="ftr" idx="11"/>
          </p:nvPr>
        </p:nvSpPr>
        <p:spPr>
          <a:xfrm>
            <a:off x="3028950" y="4767263"/>
            <a:ext cx="3086100" cy="273844"/>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29" name="Google Shape;29;p4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74363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0"/>
        <p:cNvGrpSpPr/>
        <p:nvPr/>
      </p:nvGrpSpPr>
      <p:grpSpPr>
        <a:xfrm>
          <a:off x="0" y="0"/>
          <a:ext cx="0" cy="0"/>
          <a:chOff x="0" y="0"/>
          <a:chExt cx="0" cy="0"/>
        </a:xfrm>
      </p:grpSpPr>
      <p:sp>
        <p:nvSpPr>
          <p:cNvPr id="31" name="Google Shape;31;p45"/>
          <p:cNvSpPr txBox="1">
            <a:spLocks noGrp="1"/>
          </p:cNvSpPr>
          <p:nvPr>
            <p:ph type="title"/>
          </p:nvPr>
        </p:nvSpPr>
        <p:spPr>
          <a:xfrm>
            <a:off x="628650" y="273844"/>
            <a:ext cx="7886700" cy="994172"/>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32" name="Google Shape;32;p45"/>
          <p:cNvSpPr txBox="1">
            <a:spLocks noGrp="1"/>
          </p:cNvSpPr>
          <p:nvPr>
            <p:ph type="dt" idx="10"/>
          </p:nvPr>
        </p:nvSpPr>
        <p:spPr>
          <a:xfrm>
            <a:off x="628650" y="4767263"/>
            <a:ext cx="2057400" cy="273844"/>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33" name="Google Shape;33;p45"/>
          <p:cNvSpPr txBox="1">
            <a:spLocks noGrp="1"/>
          </p:cNvSpPr>
          <p:nvPr>
            <p:ph type="ftr" idx="11"/>
          </p:nvPr>
        </p:nvSpPr>
        <p:spPr>
          <a:xfrm>
            <a:off x="3028950" y="4767263"/>
            <a:ext cx="3086100" cy="273844"/>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34" name="Google Shape;34;p4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57109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35"/>
        <p:cNvGrpSpPr/>
        <p:nvPr/>
      </p:nvGrpSpPr>
      <p:grpSpPr>
        <a:xfrm>
          <a:off x="0" y="0"/>
          <a:ext cx="0" cy="0"/>
          <a:chOff x="0" y="0"/>
          <a:chExt cx="0" cy="0"/>
        </a:xfrm>
      </p:grpSpPr>
      <p:sp>
        <p:nvSpPr>
          <p:cNvPr id="36" name="Google Shape;36;p46"/>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1pPr>
            <a:lvl2pPr marL="685800" marR="0" lvl="1"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2pPr>
            <a:lvl3pPr marL="1028700" marR="0" lvl="2"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3pPr>
            <a:lvl4pPr marL="1371600" marR="0" lvl="3"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4pPr>
            <a:lvl5pPr marL="1714500" marR="0" lvl="4"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5pPr>
            <a:lvl6pPr marL="2057400" marR="0" lvl="5"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6pPr>
            <a:lvl7pPr marL="2400300" marR="0" lvl="6"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7pPr>
            <a:lvl8pPr marL="2743200" marR="0" lvl="7"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8pPr>
            <a:lvl9pPr marL="3086100" marR="0" lvl="8"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827068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7"/>
        <p:cNvGrpSpPr/>
        <p:nvPr/>
      </p:nvGrpSpPr>
      <p:grpSpPr>
        <a:xfrm>
          <a:off x="0" y="0"/>
          <a:ext cx="0" cy="0"/>
          <a:chOff x="0" y="0"/>
          <a:chExt cx="0" cy="0"/>
        </a:xfrm>
      </p:grpSpPr>
      <p:sp>
        <p:nvSpPr>
          <p:cNvPr id="38" name="Google Shape;38;p47"/>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1pPr>
            <a:lvl2pPr marL="685800" marR="0" lvl="1"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2pPr>
            <a:lvl3pPr marL="1028700" marR="0" lvl="2"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3pPr>
            <a:lvl4pPr marL="1371600" marR="0" lvl="3"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4pPr>
            <a:lvl5pPr marL="1714500" marR="0" lvl="4"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5pPr>
            <a:lvl6pPr marL="2057400" marR="0" lvl="5"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6pPr>
            <a:lvl7pPr marL="2400300" marR="0" lvl="6"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7pPr>
            <a:lvl8pPr marL="2743200" marR="0" lvl="7"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8pPr>
            <a:lvl9pPr marL="3086100" marR="0" lvl="8"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851772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9"/>
        <p:cNvGrpSpPr/>
        <p:nvPr/>
      </p:nvGrpSpPr>
      <p:grpSpPr>
        <a:xfrm>
          <a:off x="0" y="0"/>
          <a:ext cx="0" cy="0"/>
          <a:chOff x="0" y="0"/>
          <a:chExt cx="0" cy="0"/>
        </a:xfrm>
      </p:grpSpPr>
      <p:sp>
        <p:nvSpPr>
          <p:cNvPr id="40" name="Google Shape;40;p48"/>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1pPr>
            <a:lvl2pPr marL="685800" marR="0" lvl="1"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2pPr>
            <a:lvl3pPr marL="1028700" marR="0" lvl="2"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3pPr>
            <a:lvl4pPr marL="1371600" marR="0" lvl="3"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4pPr>
            <a:lvl5pPr marL="1714500" marR="0" lvl="4"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5pPr>
            <a:lvl6pPr marL="2057400" marR="0" lvl="5"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6pPr>
            <a:lvl7pPr marL="2400300" marR="0" lvl="6"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7pPr>
            <a:lvl8pPr marL="2743200" marR="0" lvl="7"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8pPr>
            <a:lvl9pPr marL="3086100" marR="0" lvl="8"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502045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41"/>
        <p:cNvGrpSpPr/>
        <p:nvPr/>
      </p:nvGrpSpPr>
      <p:grpSpPr>
        <a:xfrm>
          <a:off x="0" y="0"/>
          <a:ext cx="0" cy="0"/>
          <a:chOff x="0" y="0"/>
          <a:chExt cx="0" cy="0"/>
        </a:xfrm>
      </p:grpSpPr>
      <p:sp>
        <p:nvSpPr>
          <p:cNvPr id="42" name="Google Shape;42;p49"/>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1pPr>
            <a:lvl2pPr marL="685800" marR="0" lvl="1"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2pPr>
            <a:lvl3pPr marL="1028700" marR="0" lvl="2"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3pPr>
            <a:lvl4pPr marL="1371600" marR="0" lvl="3"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4pPr>
            <a:lvl5pPr marL="1714500" marR="0" lvl="4"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5pPr>
            <a:lvl6pPr marL="2057400" marR="0" lvl="5"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6pPr>
            <a:lvl7pPr marL="2400300" marR="0" lvl="6"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7pPr>
            <a:lvl8pPr marL="2743200" marR="0" lvl="7"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8pPr>
            <a:lvl9pPr marL="3086100" marR="0" lvl="8"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342337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43"/>
        <p:cNvGrpSpPr/>
        <p:nvPr/>
      </p:nvGrpSpPr>
      <p:grpSpPr>
        <a:xfrm>
          <a:off x="0" y="0"/>
          <a:ext cx="0" cy="0"/>
          <a:chOff x="0" y="0"/>
          <a:chExt cx="0" cy="0"/>
        </a:xfrm>
      </p:grpSpPr>
      <p:sp>
        <p:nvSpPr>
          <p:cNvPr id="44" name="Google Shape;44;p50"/>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1pPr>
            <a:lvl2pPr marL="685800" marR="0" lvl="1"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2pPr>
            <a:lvl3pPr marL="1028700" marR="0" lvl="2"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3pPr>
            <a:lvl4pPr marL="1371600" marR="0" lvl="3"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4pPr>
            <a:lvl5pPr marL="1714500" marR="0" lvl="4"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5pPr>
            <a:lvl6pPr marL="2057400" marR="0" lvl="5"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6pPr>
            <a:lvl7pPr marL="2400300" marR="0" lvl="6"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7pPr>
            <a:lvl8pPr marL="2743200" marR="0" lvl="7"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8pPr>
            <a:lvl9pPr marL="3086100" marR="0" lvl="8"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007396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51"/>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9pPr>
          </a:lstStyle>
          <a:p>
            <a:endParaRPr/>
          </a:p>
        </p:txBody>
      </p:sp>
      <p:sp>
        <p:nvSpPr>
          <p:cNvPr id="47" name="Google Shape;47;p51"/>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9pPr>
          </a:lstStyle>
          <a:p>
            <a:endParaRPr/>
          </a:p>
        </p:txBody>
      </p:sp>
      <p:sp>
        <p:nvSpPr>
          <p:cNvPr id="48" name="Google Shape;48;p51"/>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11149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49"/>
        <p:cNvGrpSpPr/>
        <p:nvPr/>
      </p:nvGrpSpPr>
      <p:grpSpPr>
        <a:xfrm>
          <a:off x="0" y="0"/>
          <a:ext cx="0" cy="0"/>
          <a:chOff x="0" y="0"/>
          <a:chExt cx="0" cy="0"/>
        </a:xfrm>
      </p:grpSpPr>
      <p:sp>
        <p:nvSpPr>
          <p:cNvPr id="50" name="Google Shape;50;p52"/>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1pPr>
            <a:lvl2pPr marL="685800" marR="0" lvl="1"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2pPr>
            <a:lvl3pPr marL="1028700" marR="0" lvl="2"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3pPr>
            <a:lvl4pPr marL="1371600" marR="0" lvl="3"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4pPr>
            <a:lvl5pPr marL="1714500" marR="0" lvl="4"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5pPr>
            <a:lvl6pPr marL="2057400" marR="0" lvl="5"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6pPr>
            <a:lvl7pPr marL="2400300" marR="0" lvl="6"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7pPr>
            <a:lvl8pPr marL="2743200" marR="0" lvl="7"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8pPr>
            <a:lvl9pPr marL="3086100" marR="0" lvl="8"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64339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1_TheOU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70737" y="194158"/>
            <a:ext cx="909812" cy="467889"/>
          </a:xfrm>
          <a:prstGeom prst="rect">
            <a:avLst/>
          </a:prstGeom>
        </p:spPr>
      </p:pic>
      <p:sp>
        <p:nvSpPr>
          <p:cNvPr id="3" name="Rectangle 2">
            <a:extLst>
              <a:ext uri="{FF2B5EF4-FFF2-40B4-BE49-F238E27FC236}">
                <a16:creationId xmlns:a16="http://schemas.microsoft.com/office/drawing/2014/main" id="{FD07A26B-FB91-4268-AE80-63214307C03F}"/>
              </a:ext>
            </a:extLst>
          </p:cNvPr>
          <p:cNvSpPr/>
          <p:nvPr userDrawn="1"/>
        </p:nvSpPr>
        <p:spPr>
          <a:xfrm>
            <a:off x="0" y="4862019"/>
            <a:ext cx="9144000" cy="281482"/>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738"/>
          </a:p>
        </p:txBody>
      </p:sp>
      <p:sp>
        <p:nvSpPr>
          <p:cNvPr id="4" name="Title 3">
            <a:extLst>
              <a:ext uri="{FF2B5EF4-FFF2-40B4-BE49-F238E27FC236}">
                <a16:creationId xmlns:a16="http://schemas.microsoft.com/office/drawing/2014/main" id="{BF84B4DE-83A6-4726-9008-0C7F75D02D1F}"/>
              </a:ext>
            </a:extLst>
          </p:cNvPr>
          <p:cNvSpPr>
            <a:spLocks noGrp="1"/>
          </p:cNvSpPr>
          <p:nvPr>
            <p:ph type="title"/>
          </p:nvPr>
        </p:nvSpPr>
        <p:spPr>
          <a:xfrm>
            <a:off x="628515" y="273662"/>
            <a:ext cx="7886972" cy="467889"/>
          </a:xfrm>
          <a:prstGeom prst="rect">
            <a:avLst/>
          </a:prstGeom>
        </p:spPr>
        <p:txBody>
          <a:bodyPr/>
          <a:lstStyle>
            <a:lvl1pPr>
              <a:defRPr sz="1898">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F645E500-E4D1-47B6-8A49-38CF5EF7DA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4940" y="157773"/>
            <a:ext cx="965609" cy="408274"/>
          </a:xfrm>
          <a:prstGeom prst="rect">
            <a:avLst/>
          </a:prstGeom>
        </p:spPr>
      </p:pic>
    </p:spTree>
    <p:extLst>
      <p:ext uri="{BB962C8B-B14F-4D97-AF65-F5344CB8AC3E}">
        <p14:creationId xmlns:p14="http://schemas.microsoft.com/office/powerpoint/2010/main" val="2181323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Pie 4">
            <a:extLst>
              <a:ext uri="{FF2B5EF4-FFF2-40B4-BE49-F238E27FC236}">
                <a16:creationId xmlns:a16="http://schemas.microsoft.com/office/drawing/2014/main" id="{87347E43-111D-8348-9FD5-27F3A328DAA1}"/>
              </a:ext>
            </a:extLst>
          </p:cNvPr>
          <p:cNvSpPr/>
          <p:nvPr userDrawn="1"/>
        </p:nvSpPr>
        <p:spPr>
          <a:xfrm rot="5400000">
            <a:off x="7177208" y="-1979492"/>
            <a:ext cx="3958983" cy="3958983"/>
          </a:xfrm>
          <a:prstGeom prst="pie">
            <a:avLst>
              <a:gd name="adj1" fmla="val 0"/>
              <a:gd name="adj2" fmla="val 5408384"/>
            </a:avLst>
          </a:pr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Pie 5">
            <a:extLst>
              <a:ext uri="{FF2B5EF4-FFF2-40B4-BE49-F238E27FC236}">
                <a16:creationId xmlns:a16="http://schemas.microsoft.com/office/drawing/2014/main" id="{F53C11B4-3069-9C41-B7A4-74F85E6B3D52}"/>
              </a:ext>
            </a:extLst>
          </p:cNvPr>
          <p:cNvSpPr/>
          <p:nvPr userDrawn="1"/>
        </p:nvSpPr>
        <p:spPr>
          <a:xfrm rot="5400000">
            <a:off x="7614131" y="-1542568"/>
            <a:ext cx="3085135" cy="3085135"/>
          </a:xfrm>
          <a:prstGeom prst="pie">
            <a:avLst>
              <a:gd name="adj1" fmla="val 0"/>
              <a:gd name="adj2" fmla="val 5408384"/>
            </a:avLst>
          </a:pr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ie 6">
            <a:extLst>
              <a:ext uri="{FF2B5EF4-FFF2-40B4-BE49-F238E27FC236}">
                <a16:creationId xmlns:a16="http://schemas.microsoft.com/office/drawing/2014/main" id="{9746D09F-8E33-3A49-864E-2B89F04F18DD}"/>
              </a:ext>
            </a:extLst>
          </p:cNvPr>
          <p:cNvSpPr/>
          <p:nvPr userDrawn="1"/>
        </p:nvSpPr>
        <p:spPr>
          <a:xfrm rot="5400000">
            <a:off x="8059216" y="-1097484"/>
            <a:ext cx="2194967" cy="2194967"/>
          </a:xfrm>
          <a:prstGeom prst="pie">
            <a:avLst>
              <a:gd name="adj1" fmla="val 0"/>
              <a:gd name="adj2" fmla="val 5408384"/>
            </a:avLst>
          </a:prstGeom>
          <a:solidFill>
            <a:srgbClr val="EA5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Content Placeholder 7" descr="Logo&#10;&#10;Description automatically generated">
            <a:extLst>
              <a:ext uri="{FF2B5EF4-FFF2-40B4-BE49-F238E27FC236}">
                <a16:creationId xmlns:a16="http://schemas.microsoft.com/office/drawing/2014/main" id="{83AD1E3D-FF2D-3845-B3E5-A89EF3964B96}"/>
              </a:ext>
            </a:extLst>
          </p:cNvPr>
          <p:cNvPicPr>
            <a:picLocks noChangeAspect="1"/>
          </p:cNvPicPr>
          <p:nvPr userDrawn="1"/>
        </p:nvPicPr>
        <p:blipFill>
          <a:blip r:embed="rId2"/>
          <a:stretch>
            <a:fillRect/>
          </a:stretch>
        </p:blipFill>
        <p:spPr>
          <a:xfrm>
            <a:off x="8365365" y="399198"/>
            <a:ext cx="692185" cy="292215"/>
          </a:xfrm>
          <a:prstGeom prst="rect">
            <a:avLst/>
          </a:prstGeom>
        </p:spPr>
      </p:pic>
    </p:spTree>
    <p:extLst>
      <p:ext uri="{BB962C8B-B14F-4D97-AF65-F5344CB8AC3E}">
        <p14:creationId xmlns:p14="http://schemas.microsoft.com/office/powerpoint/2010/main" val="17345551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2194"/>
            <a:ext cx="9144000" cy="5145694"/>
          </a:xfrm>
          <a:prstGeom prst="rect">
            <a:avLst/>
          </a:prstGeom>
          <a:solidFill>
            <a:srgbClr val="EF68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71"/>
          </a:p>
        </p:txBody>
      </p:sp>
      <p:sp>
        <p:nvSpPr>
          <p:cNvPr id="6" name="Title 1"/>
          <p:cNvSpPr>
            <a:spLocks noGrp="1"/>
          </p:cNvSpPr>
          <p:nvPr>
            <p:ph type="ctrTitle" hasCustomPrompt="1"/>
          </p:nvPr>
        </p:nvSpPr>
        <p:spPr>
          <a:xfrm>
            <a:off x="372753" y="1560912"/>
            <a:ext cx="8394719" cy="2453558"/>
          </a:xfrm>
          <a:prstGeom prst="rect">
            <a:avLst/>
          </a:prstGeom>
        </p:spPr>
        <p:txBody>
          <a:bodyPr/>
          <a:lstStyle>
            <a:lvl1pPr algn="ctr">
              <a:lnSpc>
                <a:spcPts val="2636"/>
              </a:lnSpc>
              <a:defRPr lang="en-GB" dirty="0">
                <a:solidFill>
                  <a:schemeClr val="bg1"/>
                </a:solidFill>
              </a:defRPr>
            </a:lvl1pPr>
          </a:lstStyle>
          <a:p>
            <a:br>
              <a:rPr lang="en-GB" dirty="0"/>
            </a:br>
            <a:br>
              <a:rPr lang="en-GB" dirty="0"/>
            </a:br>
            <a:br>
              <a:rPr lang="en-GB" dirty="0"/>
            </a:br>
            <a:endParaRPr lang="en-GB" dirty="0"/>
          </a:p>
        </p:txBody>
      </p:sp>
    </p:spTree>
    <p:extLst>
      <p:ext uri="{BB962C8B-B14F-4D97-AF65-F5344CB8AC3E}">
        <p14:creationId xmlns:p14="http://schemas.microsoft.com/office/powerpoint/2010/main" val="2820158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28803" y="4707985"/>
            <a:ext cx="483731" cy="425951"/>
          </a:xfrm>
          <a:prstGeom prst="rect">
            <a:avLst/>
          </a:prstGeom>
        </p:spPr>
        <p:txBody>
          <a:bodyPr/>
          <a:lstStyle/>
          <a:p>
            <a:pPr algn="ctr"/>
            <a:fld id="{C0BADC3D-1509-2C4E-AB5E-AF0356668A88}" type="slidenum">
              <a:rPr lang="en-GB" smtClean="0"/>
              <a:pPr algn="ctr"/>
              <a:t>‹#›</a:t>
            </a:fld>
            <a:endParaRPr lang="en-GB" dirty="0"/>
          </a:p>
        </p:txBody>
      </p:sp>
      <p:sp>
        <p:nvSpPr>
          <p:cNvPr id="6" name="Title 1">
            <a:extLst>
              <a:ext uri="{FF2B5EF4-FFF2-40B4-BE49-F238E27FC236}">
                <a16:creationId xmlns:a16="http://schemas.microsoft.com/office/drawing/2014/main" id="{7EEEF48D-AAD9-49BB-8D9F-21813F6D70FC}"/>
              </a:ext>
            </a:extLst>
          </p:cNvPr>
          <p:cNvSpPr txBox="1">
            <a:spLocks/>
          </p:cNvSpPr>
          <p:nvPr userDrawn="1"/>
        </p:nvSpPr>
        <p:spPr>
          <a:xfrm>
            <a:off x="3568890" y="3891665"/>
            <a:ext cx="4842638" cy="548051"/>
          </a:xfrm>
          <a:prstGeom prst="rect">
            <a:avLst/>
          </a:prstGeom>
        </p:spPr>
        <p:txBody>
          <a:bodyPr/>
          <a:lstStyle>
            <a:lvl1pPr algn="l" defTabSz="650276" rtl="0" eaLnBrk="1" latinLnBrk="0" hangingPunct="1">
              <a:lnSpc>
                <a:spcPts val="5200"/>
              </a:lnSpc>
              <a:spcBef>
                <a:spcPts val="0"/>
              </a:spcBef>
              <a:buNone/>
              <a:defRPr sz="4500" b="1" kern="1200">
                <a:solidFill>
                  <a:schemeClr val="tx1"/>
                </a:solidFill>
                <a:latin typeface="+mj-lt"/>
                <a:ea typeface="+mj-ea"/>
                <a:cs typeface="+mj-cs"/>
              </a:defRPr>
            </a:lvl1pPr>
          </a:lstStyle>
          <a:p>
            <a:endParaRPr lang="en-GB" sz="2372" dirty="0"/>
          </a:p>
        </p:txBody>
      </p:sp>
    </p:spTree>
    <p:extLst>
      <p:ext uri="{BB962C8B-B14F-4D97-AF65-F5344CB8AC3E}">
        <p14:creationId xmlns:p14="http://schemas.microsoft.com/office/powerpoint/2010/main" val="2608241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284A36-5C53-5548-B8DF-6AEFE5D9CE0F}"/>
              </a:ext>
            </a:extLst>
          </p:cNvPr>
          <p:cNvSpPr/>
          <p:nvPr userDrawn="1"/>
        </p:nvSpPr>
        <p:spPr>
          <a:xfrm>
            <a:off x="0" y="0"/>
            <a:ext cx="9144000" cy="5143500"/>
          </a:xfrm>
          <a:prstGeom prst="rect">
            <a:avLst/>
          </a:prstGeom>
          <a:solidFill>
            <a:srgbClr val="F66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8610CB09-B75A-514C-B58F-9784C9FCAA1B}"/>
              </a:ext>
            </a:extLst>
          </p:cNvPr>
          <p:cNvPicPr>
            <a:picLocks noChangeAspect="1"/>
          </p:cNvPicPr>
          <p:nvPr userDrawn="1"/>
        </p:nvPicPr>
        <p:blipFill>
          <a:blip r:embed="rId2"/>
          <a:stretch>
            <a:fillRect/>
          </a:stretch>
        </p:blipFill>
        <p:spPr>
          <a:xfrm>
            <a:off x="4796263" y="464024"/>
            <a:ext cx="4347737" cy="4679476"/>
          </a:xfrm>
          <a:prstGeom prst="rect">
            <a:avLst/>
          </a:prstGeom>
        </p:spPr>
      </p:pic>
      <p:pic>
        <p:nvPicPr>
          <p:cNvPr id="8" name="Content Placeholder 7" descr="Logo&#10;&#10;Description automatically generated">
            <a:extLst>
              <a:ext uri="{FF2B5EF4-FFF2-40B4-BE49-F238E27FC236}">
                <a16:creationId xmlns:a16="http://schemas.microsoft.com/office/drawing/2014/main" id="{D296D13C-68AC-E142-9163-B76292C89801}"/>
              </a:ext>
            </a:extLst>
          </p:cNvPr>
          <p:cNvPicPr>
            <a:picLocks noChangeAspect="1"/>
          </p:cNvPicPr>
          <p:nvPr userDrawn="1"/>
        </p:nvPicPr>
        <p:blipFill>
          <a:blip r:embed="rId3"/>
          <a:stretch>
            <a:fillRect/>
          </a:stretch>
        </p:blipFill>
        <p:spPr>
          <a:xfrm>
            <a:off x="8365365" y="171809"/>
            <a:ext cx="692185" cy="292215"/>
          </a:xfrm>
          <a:prstGeom prst="rect">
            <a:avLst/>
          </a:prstGeom>
        </p:spPr>
      </p:pic>
      <p:cxnSp>
        <p:nvCxnSpPr>
          <p:cNvPr id="9" name="Straight Connector 8">
            <a:extLst>
              <a:ext uri="{FF2B5EF4-FFF2-40B4-BE49-F238E27FC236}">
                <a16:creationId xmlns:a16="http://schemas.microsoft.com/office/drawing/2014/main" id="{A3478135-C01B-8C41-BDF2-9A0FA14CFB41}"/>
              </a:ext>
            </a:extLst>
          </p:cNvPr>
          <p:cNvCxnSpPr>
            <a:cxnSpLocks/>
          </p:cNvCxnSpPr>
          <p:nvPr userDrawn="1"/>
        </p:nvCxnSpPr>
        <p:spPr>
          <a:xfrm flipH="1">
            <a:off x="0" y="685800"/>
            <a:ext cx="6515100" cy="0"/>
          </a:xfrm>
          <a:prstGeom prst="line">
            <a:avLst/>
          </a:prstGeom>
          <a:ln w="317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97C18EB3-8F2F-0A4A-B7B0-9DE65CC55D8E}"/>
              </a:ext>
            </a:extLst>
          </p:cNvPr>
          <p:cNvSpPr>
            <a:spLocks noGrp="1"/>
          </p:cNvSpPr>
          <p:nvPr>
            <p:ph type="body" sz="quarter" idx="10" hasCustomPrompt="1"/>
          </p:nvPr>
        </p:nvSpPr>
        <p:spPr>
          <a:xfrm>
            <a:off x="343128" y="212953"/>
            <a:ext cx="8164058" cy="505497"/>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Slide Title</a:t>
            </a:r>
            <a:endParaRPr lang="en-US" dirty="0"/>
          </a:p>
        </p:txBody>
      </p:sp>
    </p:spTree>
    <p:extLst>
      <p:ext uri="{BB962C8B-B14F-4D97-AF65-F5344CB8AC3E}">
        <p14:creationId xmlns:p14="http://schemas.microsoft.com/office/powerpoint/2010/main" val="115456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284A36-5C53-5548-B8DF-6AEFE5D9CE0F}"/>
              </a:ext>
            </a:extLst>
          </p:cNvPr>
          <p:cNvSpPr/>
          <p:nvPr userDrawn="1"/>
        </p:nvSpPr>
        <p:spPr>
          <a:xfrm>
            <a:off x="0" y="0"/>
            <a:ext cx="9144000" cy="5143500"/>
          </a:xfrm>
          <a:prstGeom prst="rect">
            <a:avLst/>
          </a:prstGeom>
          <a:solidFill>
            <a:srgbClr val="F66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8610CB09-B75A-514C-B58F-9784C9FCAA1B}"/>
              </a:ext>
            </a:extLst>
          </p:cNvPr>
          <p:cNvPicPr>
            <a:picLocks noChangeAspect="1"/>
          </p:cNvPicPr>
          <p:nvPr userDrawn="1"/>
        </p:nvPicPr>
        <p:blipFill>
          <a:blip r:embed="rId2"/>
          <a:stretch>
            <a:fillRect/>
          </a:stretch>
        </p:blipFill>
        <p:spPr>
          <a:xfrm>
            <a:off x="4796263" y="464024"/>
            <a:ext cx="4347737" cy="4679476"/>
          </a:xfrm>
          <a:prstGeom prst="rect">
            <a:avLst/>
          </a:prstGeom>
        </p:spPr>
      </p:pic>
      <p:pic>
        <p:nvPicPr>
          <p:cNvPr id="8" name="Content Placeholder 7" descr="Logo&#10;&#10;Description automatically generated">
            <a:extLst>
              <a:ext uri="{FF2B5EF4-FFF2-40B4-BE49-F238E27FC236}">
                <a16:creationId xmlns:a16="http://schemas.microsoft.com/office/drawing/2014/main" id="{D296D13C-68AC-E142-9163-B76292C89801}"/>
              </a:ext>
            </a:extLst>
          </p:cNvPr>
          <p:cNvPicPr>
            <a:picLocks noChangeAspect="1"/>
          </p:cNvPicPr>
          <p:nvPr userDrawn="1"/>
        </p:nvPicPr>
        <p:blipFill>
          <a:blip r:embed="rId3"/>
          <a:stretch>
            <a:fillRect/>
          </a:stretch>
        </p:blipFill>
        <p:spPr>
          <a:xfrm>
            <a:off x="8365365" y="171809"/>
            <a:ext cx="692185" cy="292215"/>
          </a:xfrm>
          <a:prstGeom prst="rect">
            <a:avLst/>
          </a:prstGeom>
        </p:spPr>
      </p:pic>
      <p:sp>
        <p:nvSpPr>
          <p:cNvPr id="10" name="Text Placeholder 3">
            <a:extLst>
              <a:ext uri="{FF2B5EF4-FFF2-40B4-BE49-F238E27FC236}">
                <a16:creationId xmlns:a16="http://schemas.microsoft.com/office/drawing/2014/main" id="{97C18EB3-8F2F-0A4A-B7B0-9DE65CC55D8E}"/>
              </a:ext>
            </a:extLst>
          </p:cNvPr>
          <p:cNvSpPr>
            <a:spLocks noGrp="1"/>
          </p:cNvSpPr>
          <p:nvPr>
            <p:ph type="body" sz="quarter" idx="10" hasCustomPrompt="1"/>
          </p:nvPr>
        </p:nvSpPr>
        <p:spPr>
          <a:xfrm>
            <a:off x="343128" y="2187376"/>
            <a:ext cx="5299389" cy="1879100"/>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Slide Title</a:t>
            </a:r>
            <a:endParaRPr lang="en-US" dirty="0"/>
          </a:p>
        </p:txBody>
      </p:sp>
    </p:spTree>
    <p:extLst>
      <p:ext uri="{BB962C8B-B14F-4D97-AF65-F5344CB8AC3E}">
        <p14:creationId xmlns:p14="http://schemas.microsoft.com/office/powerpoint/2010/main" val="2464255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F66B35"/>
        </a:solidFill>
        <a:effectLst/>
      </p:bgPr>
    </p:bg>
    <p:spTree>
      <p:nvGrpSpPr>
        <p:cNvPr id="1" name=""/>
        <p:cNvGrpSpPr/>
        <p:nvPr/>
      </p:nvGrpSpPr>
      <p:grpSpPr>
        <a:xfrm>
          <a:off x="0" y="0"/>
          <a:ext cx="0" cy="0"/>
          <a:chOff x="0" y="0"/>
          <a:chExt cx="0" cy="0"/>
        </a:xfrm>
      </p:grpSpPr>
      <p:pic>
        <p:nvPicPr>
          <p:cNvPr id="5" name="Content Placeholder 7" descr="Logo&#10;&#10;Description automatically generated">
            <a:extLst>
              <a:ext uri="{FF2B5EF4-FFF2-40B4-BE49-F238E27FC236}">
                <a16:creationId xmlns:a16="http://schemas.microsoft.com/office/drawing/2014/main" id="{B69FE878-E508-EC49-A754-7F49E50F35A5}"/>
              </a:ext>
            </a:extLst>
          </p:cNvPr>
          <p:cNvPicPr>
            <a:picLocks noChangeAspect="1"/>
          </p:cNvPicPr>
          <p:nvPr userDrawn="1"/>
        </p:nvPicPr>
        <p:blipFill>
          <a:blip r:embed="rId2"/>
          <a:stretch>
            <a:fillRect/>
          </a:stretch>
        </p:blipFill>
        <p:spPr>
          <a:xfrm>
            <a:off x="8365365" y="171809"/>
            <a:ext cx="692185" cy="292215"/>
          </a:xfrm>
          <a:prstGeom prst="rect">
            <a:avLst/>
          </a:prstGeom>
        </p:spPr>
      </p:pic>
    </p:spTree>
    <p:extLst>
      <p:ext uri="{BB962C8B-B14F-4D97-AF65-F5344CB8AC3E}">
        <p14:creationId xmlns:p14="http://schemas.microsoft.com/office/powerpoint/2010/main" val="2973594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16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
        <p:cNvGrpSpPr/>
        <p:nvPr/>
      </p:nvGrpSpPr>
      <p:grpSpPr>
        <a:xfrm>
          <a:off x="0" y="0"/>
          <a:ext cx="0" cy="0"/>
          <a:chOff x="0" y="0"/>
          <a:chExt cx="0" cy="0"/>
        </a:xfrm>
      </p:grpSpPr>
      <p:sp>
        <p:nvSpPr>
          <p:cNvPr id="15" name="Google Shape;15;p41"/>
          <p:cNvSpPr txBox="1">
            <a:spLocks noGrp="1"/>
          </p:cNvSpPr>
          <p:nvPr>
            <p:ph type="body" idx="1"/>
          </p:nvPr>
        </p:nvSpPr>
        <p:spPr>
          <a:xfrm>
            <a:off x="628650" y="1369219"/>
            <a:ext cx="7886700" cy="3263504"/>
          </a:xfrm>
          <a:prstGeom prst="rect">
            <a:avLst/>
          </a:prstGeom>
          <a:noFill/>
          <a:ln>
            <a:noFill/>
          </a:ln>
        </p:spPr>
        <p:txBody>
          <a:bodyPr spcFirstLastPara="1" wrap="square" lIns="91425" tIns="91425" rIns="91425" bIns="91425"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3443433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6"/>
        <p:cNvGrpSpPr/>
        <p:nvPr/>
      </p:nvGrpSpPr>
      <p:grpSpPr>
        <a:xfrm>
          <a:off x="0" y="0"/>
          <a:ext cx="0" cy="0"/>
          <a:chOff x="0" y="0"/>
          <a:chExt cx="0" cy="0"/>
        </a:xfrm>
      </p:grpSpPr>
      <p:sp>
        <p:nvSpPr>
          <p:cNvPr id="17" name="Google Shape;17;p42"/>
          <p:cNvSpPr txBox="1">
            <a:spLocks noGrp="1"/>
          </p:cNvSpPr>
          <p:nvPr>
            <p:ph type="title"/>
          </p:nvPr>
        </p:nvSpPr>
        <p:spPr>
          <a:xfrm>
            <a:off x="623888" y="1282304"/>
            <a:ext cx="7886700" cy="2139553"/>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chemeClr val="dk1"/>
              </a:buClr>
              <a:buSzPts val="60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8" name="Google Shape;18;p42"/>
          <p:cNvSpPr txBox="1">
            <a:spLocks noGrp="1"/>
          </p:cNvSpPr>
          <p:nvPr>
            <p:ph type="body" idx="1"/>
          </p:nvPr>
        </p:nvSpPr>
        <p:spPr>
          <a:xfrm>
            <a:off x="623888" y="3442098"/>
            <a:ext cx="7886700" cy="1125140"/>
          </a:xfrm>
          <a:prstGeom prst="rect">
            <a:avLst/>
          </a:prstGeom>
          <a:noFill/>
          <a:ln>
            <a:noFill/>
          </a:ln>
        </p:spPr>
        <p:txBody>
          <a:bodyPr spcFirstLastPara="1" wrap="square" lIns="91425" tIns="91425" rIns="91425" bIns="91425" anchor="t" anchorCtr="0">
            <a:noAutofit/>
          </a:bodyPr>
          <a:lstStyle>
            <a:lvl1pPr marL="342900" marR="0" lvl="0" indent="-171450" algn="l" rtl="0">
              <a:lnSpc>
                <a:spcPct val="90000"/>
              </a:lnSpc>
              <a:spcBef>
                <a:spcPts val="750"/>
              </a:spcBef>
              <a:spcAft>
                <a:spcPts val="0"/>
              </a:spcAft>
              <a:buClr>
                <a:srgbClr val="888888"/>
              </a:buClr>
              <a:buSzPts val="2400"/>
              <a:buFont typeface="Arial"/>
              <a:buNone/>
              <a:defRPr sz="1800" b="0" i="0" u="none" strike="noStrike" cap="none">
                <a:solidFill>
                  <a:srgbClr val="888888"/>
                </a:solidFill>
                <a:latin typeface="Calibri"/>
                <a:ea typeface="Calibri"/>
                <a:cs typeface="Calibri"/>
                <a:sym typeface="Calibri"/>
              </a:defRPr>
            </a:lvl1pPr>
            <a:lvl2pPr marL="685800" marR="0" lvl="1" indent="-171450" algn="l" rtl="0">
              <a:lnSpc>
                <a:spcPct val="90000"/>
              </a:lnSpc>
              <a:spcBef>
                <a:spcPts val="375"/>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2pPr>
            <a:lvl3pPr marL="1028700" marR="0" lvl="2" indent="-171450" algn="l" rtl="0">
              <a:lnSpc>
                <a:spcPct val="90000"/>
              </a:lnSpc>
              <a:spcBef>
                <a:spcPts val="375"/>
              </a:spcBef>
              <a:spcAft>
                <a:spcPts val="0"/>
              </a:spcAft>
              <a:buClr>
                <a:srgbClr val="888888"/>
              </a:buClr>
              <a:buSzPts val="1800"/>
              <a:buFont typeface="Arial"/>
              <a:buNone/>
              <a:defRPr sz="1350" b="0" i="0" u="none" strike="noStrike" cap="none">
                <a:solidFill>
                  <a:srgbClr val="888888"/>
                </a:solidFill>
                <a:latin typeface="Calibri"/>
                <a:ea typeface="Calibri"/>
                <a:cs typeface="Calibri"/>
                <a:sym typeface="Calibri"/>
              </a:defRPr>
            </a:lvl3pPr>
            <a:lvl4pPr marL="1371600" marR="0" lvl="3"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4pPr>
            <a:lvl5pPr marL="1714500" marR="0" lvl="4"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5pPr>
            <a:lvl6pPr marL="2057400" marR="0" lvl="5"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6pPr>
            <a:lvl7pPr marL="2400300" marR="0" lvl="6"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7pPr>
            <a:lvl8pPr marL="2743200" marR="0" lvl="7"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8pPr>
            <a:lvl9pPr marL="3086100" marR="0" lvl="8"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19" name="Google Shape;19;p42"/>
          <p:cNvSpPr txBox="1">
            <a:spLocks noGrp="1"/>
          </p:cNvSpPr>
          <p:nvPr>
            <p:ph type="dt" idx="10"/>
          </p:nvPr>
        </p:nvSpPr>
        <p:spPr>
          <a:xfrm>
            <a:off x="628650" y="4767263"/>
            <a:ext cx="2057400" cy="273844"/>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20" name="Google Shape;20;p42"/>
          <p:cNvSpPr txBox="1">
            <a:spLocks noGrp="1"/>
          </p:cNvSpPr>
          <p:nvPr>
            <p:ph type="ftr" idx="11"/>
          </p:nvPr>
        </p:nvSpPr>
        <p:spPr>
          <a:xfrm>
            <a:off x="3028950" y="4767263"/>
            <a:ext cx="3086100" cy="273844"/>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21" name="Google Shape;21;p4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45195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2"/>
        <p:cNvGrpSpPr/>
        <p:nvPr/>
      </p:nvGrpSpPr>
      <p:grpSpPr>
        <a:xfrm>
          <a:off x="0" y="0"/>
          <a:ext cx="0" cy="0"/>
          <a:chOff x="0" y="0"/>
          <a:chExt cx="0" cy="0"/>
        </a:xfrm>
      </p:grpSpPr>
      <p:sp>
        <p:nvSpPr>
          <p:cNvPr id="23" name="Google Shape;23;p43"/>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1pPr>
            <a:lvl2pPr marL="685800" marR="0" lvl="1"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2pPr>
            <a:lvl3pPr marL="1028700" marR="0" lvl="2"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3pPr>
            <a:lvl4pPr marL="1371600" marR="0" lvl="3"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4pPr>
            <a:lvl5pPr marL="1714500" marR="0" lvl="4"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5pPr>
            <a:lvl6pPr marL="2057400" marR="0" lvl="5"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6pPr>
            <a:lvl7pPr marL="2400300" marR="0" lvl="6"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7pPr>
            <a:lvl8pPr marL="2743200" marR="0" lvl="7"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8pPr>
            <a:lvl9pPr marL="3086100" marR="0" lvl="8"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337052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337340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48" r:id="rId3"/>
    <p:sldLayoutId id="2147483693" r:id="rId4"/>
    <p:sldLayoutId id="2147483694" r:id="rId5"/>
    <p:sldLayoutId id="2147483653"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ADA9AC-09FD-7C48-9CDC-8BC3FBDEF118}"/>
              </a:ext>
            </a:extLst>
          </p:cNvPr>
          <p:cNvSpPr/>
          <p:nvPr userDrawn="1"/>
        </p:nvSpPr>
        <p:spPr>
          <a:xfrm>
            <a:off x="0" y="-1"/>
            <a:ext cx="9144000" cy="4337103"/>
          </a:xfrm>
          <a:prstGeom prst="rect">
            <a:avLst/>
          </a:prstGeom>
          <a:solidFill>
            <a:srgbClr val="EA53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C279D9C-41B5-407B-BB25-D4AD402308AC}"/>
              </a:ext>
            </a:extLst>
          </p:cNvPr>
          <p:cNvSpPr/>
          <p:nvPr userDrawn="1"/>
        </p:nvSpPr>
        <p:spPr>
          <a:xfrm rot="12190506">
            <a:off x="-1922246" y="-297074"/>
            <a:ext cx="5269241" cy="5393421"/>
          </a:xfrm>
          <a:prstGeom prst="chord">
            <a:avLst>
              <a:gd name="adj1" fmla="val 2776418"/>
              <a:gd name="adj2" fmla="val 16002289"/>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38" dirty="0"/>
          </a:p>
        </p:txBody>
      </p:sp>
      <p:sp>
        <p:nvSpPr>
          <p:cNvPr id="12" name="TextBox 11">
            <a:extLst>
              <a:ext uri="{FF2B5EF4-FFF2-40B4-BE49-F238E27FC236}">
                <a16:creationId xmlns:a16="http://schemas.microsoft.com/office/drawing/2014/main" id="{D3932AFB-98BB-47E6-A66A-42A8B2216A6E}"/>
              </a:ext>
            </a:extLst>
          </p:cNvPr>
          <p:cNvSpPr txBox="1"/>
          <p:nvPr userDrawn="1"/>
        </p:nvSpPr>
        <p:spPr>
          <a:xfrm>
            <a:off x="5547394" y="500445"/>
            <a:ext cx="3548481" cy="611578"/>
          </a:xfrm>
          <a:prstGeom prst="rect">
            <a:avLst/>
          </a:prstGeom>
          <a:noFill/>
        </p:spPr>
        <p:txBody>
          <a:bodyPr wrap="square" rtlCol="0">
            <a:spAutoFit/>
          </a:bodyPr>
          <a:lstStyle/>
          <a:p>
            <a:r>
              <a:rPr lang="en-GB" sz="1687" b="1" dirty="0">
                <a:solidFill>
                  <a:schemeClr val="bg1"/>
                </a:solidFill>
                <a:latin typeface="Arial" panose="020B0604020202020204" pitchFamily="34" charset="0"/>
                <a:cs typeface="Arial" panose="020B0604020202020204" pitchFamily="34" charset="0"/>
              </a:rPr>
              <a:t>Transformation by Innovation </a:t>
            </a:r>
          </a:p>
          <a:p>
            <a:r>
              <a:rPr lang="en-GB" sz="1687" b="1" dirty="0">
                <a:solidFill>
                  <a:schemeClr val="bg1"/>
                </a:solidFill>
                <a:latin typeface="Arial" panose="020B0604020202020204" pitchFamily="34" charset="0"/>
                <a:cs typeface="Arial" panose="020B0604020202020204" pitchFamily="34" charset="0"/>
              </a:rPr>
              <a:t>in Distance Education</a:t>
            </a:r>
          </a:p>
        </p:txBody>
      </p:sp>
      <p:pic>
        <p:nvPicPr>
          <p:cNvPr id="13" name="Picture 12">
            <a:extLst>
              <a:ext uri="{FF2B5EF4-FFF2-40B4-BE49-F238E27FC236}">
                <a16:creationId xmlns:a16="http://schemas.microsoft.com/office/drawing/2014/main" id="{53C559C2-8C6E-45A5-9148-D5B12B0EEC2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432" b="-4056"/>
          <a:stretch/>
        </p:blipFill>
        <p:spPr>
          <a:xfrm>
            <a:off x="-135082" y="-174654"/>
            <a:ext cx="2955352" cy="5398839"/>
          </a:xfrm>
          <a:prstGeom prst="rect">
            <a:avLst/>
          </a:prstGeom>
        </p:spPr>
      </p:pic>
      <p:sp>
        <p:nvSpPr>
          <p:cNvPr id="16" name="TextBox 15">
            <a:extLst>
              <a:ext uri="{FF2B5EF4-FFF2-40B4-BE49-F238E27FC236}">
                <a16:creationId xmlns:a16="http://schemas.microsoft.com/office/drawing/2014/main" id="{9D980B62-A8DC-41B1-BFA4-DF6E668D2134}"/>
              </a:ext>
            </a:extLst>
          </p:cNvPr>
          <p:cNvSpPr txBox="1"/>
          <p:nvPr userDrawn="1"/>
        </p:nvSpPr>
        <p:spPr>
          <a:xfrm>
            <a:off x="3701210" y="3219089"/>
            <a:ext cx="4657151" cy="424854"/>
          </a:xfrm>
          <a:prstGeom prst="rect">
            <a:avLst/>
          </a:prstGeom>
        </p:spPr>
        <p:txBody>
          <a:bodyPr vert="horz" wrap="square" lIns="0" tIns="0" rIns="0" bIns="0" rtlCol="0">
            <a:noAutofit/>
          </a:bodyPr>
          <a:lstStyle/>
          <a:p>
            <a:pPr marL="0" indent="0">
              <a:buNone/>
            </a:pPr>
            <a:endParaRPr lang="en-GB" sz="1055" dirty="0">
              <a:solidFill>
                <a:schemeClr val="bg1"/>
              </a:solidFill>
            </a:endParaRPr>
          </a:p>
        </p:txBody>
      </p:sp>
      <p:pic>
        <p:nvPicPr>
          <p:cNvPr id="21" name="Content Placeholder 7" descr="Logo&#10;&#10;Description automatically generated">
            <a:extLst>
              <a:ext uri="{FF2B5EF4-FFF2-40B4-BE49-F238E27FC236}">
                <a16:creationId xmlns:a16="http://schemas.microsoft.com/office/drawing/2014/main" id="{AF325590-A6D4-9741-870B-736FC1574C76}"/>
              </a:ext>
            </a:extLst>
          </p:cNvPr>
          <p:cNvPicPr>
            <a:picLocks noChangeAspect="1"/>
          </p:cNvPicPr>
          <p:nvPr userDrawn="1"/>
        </p:nvPicPr>
        <p:blipFill>
          <a:blip r:embed="rId6"/>
          <a:stretch>
            <a:fillRect/>
          </a:stretch>
        </p:blipFill>
        <p:spPr>
          <a:xfrm>
            <a:off x="3674633" y="443585"/>
            <a:ext cx="1718054" cy="725299"/>
          </a:xfrm>
          <a:prstGeom prst="rect">
            <a:avLst/>
          </a:prstGeom>
        </p:spPr>
      </p:pic>
      <p:pic>
        <p:nvPicPr>
          <p:cNvPr id="3" name="Picture 2">
            <a:extLst>
              <a:ext uri="{FF2B5EF4-FFF2-40B4-BE49-F238E27FC236}">
                <a16:creationId xmlns:a16="http://schemas.microsoft.com/office/drawing/2014/main" id="{1EF659DC-9D8F-B740-94AA-02A6A02D1E51}"/>
              </a:ext>
            </a:extLst>
          </p:cNvPr>
          <p:cNvPicPr>
            <a:picLocks noChangeAspect="1"/>
          </p:cNvPicPr>
          <p:nvPr userDrawn="1"/>
        </p:nvPicPr>
        <p:blipFill>
          <a:blip r:embed="rId7"/>
          <a:stretch>
            <a:fillRect/>
          </a:stretch>
        </p:blipFill>
        <p:spPr>
          <a:xfrm>
            <a:off x="2259239" y="4395922"/>
            <a:ext cx="6836636" cy="691916"/>
          </a:xfrm>
          <a:prstGeom prst="rect">
            <a:avLst/>
          </a:prstGeom>
        </p:spPr>
      </p:pic>
    </p:spTree>
    <p:extLst>
      <p:ext uri="{BB962C8B-B14F-4D97-AF65-F5344CB8AC3E}">
        <p14:creationId xmlns:p14="http://schemas.microsoft.com/office/powerpoint/2010/main" val="33359562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hf hdr="0" ftr="0" dt="0"/>
  <p:txStyles>
    <p:titleStyle>
      <a:lvl1pPr algn="l" defTabSz="342809" rtl="0" eaLnBrk="1" latinLnBrk="0" hangingPunct="1">
        <a:lnSpc>
          <a:spcPts val="2741"/>
        </a:lnSpc>
        <a:spcBef>
          <a:spcPts val="0"/>
        </a:spcBef>
        <a:buNone/>
        <a:defRPr sz="2372" b="1" kern="1200">
          <a:solidFill>
            <a:schemeClr val="tx1"/>
          </a:solidFill>
          <a:latin typeface="+mj-lt"/>
          <a:ea typeface="+mj-ea"/>
          <a:cs typeface="+mj-cs"/>
        </a:defRPr>
      </a:lvl1pPr>
    </p:titleStyle>
    <p:bodyStyle>
      <a:lvl1pPr marL="138924" indent="-138924" algn="l" defTabSz="342809" rtl="0" eaLnBrk="1" latinLnBrk="0" hangingPunct="1">
        <a:lnSpc>
          <a:spcPts val="1371"/>
        </a:lnSpc>
        <a:spcBef>
          <a:spcPts val="580"/>
        </a:spcBef>
        <a:spcAft>
          <a:spcPts val="422"/>
        </a:spcAft>
        <a:buClr>
          <a:schemeClr val="accent3"/>
        </a:buClr>
        <a:buSzPct val="90000"/>
        <a:buFont typeface="Lucida Grande"/>
        <a:buChar char="●"/>
        <a:defRPr sz="1265" kern="1200">
          <a:solidFill>
            <a:schemeClr val="tx1"/>
          </a:solidFill>
          <a:latin typeface="+mn-lt"/>
          <a:ea typeface="+mn-ea"/>
          <a:cs typeface="+mn-cs"/>
        </a:defRPr>
      </a:lvl1pPr>
      <a:lvl2pPr marL="292075" indent="-117165" algn="l" defTabSz="342809" rtl="0" eaLnBrk="1" latinLnBrk="0" hangingPunct="1">
        <a:lnSpc>
          <a:spcPts val="1371"/>
        </a:lnSpc>
        <a:spcBef>
          <a:spcPts val="0"/>
        </a:spcBef>
        <a:buClr>
          <a:schemeClr val="accent3"/>
        </a:buClr>
        <a:buSzPct val="90000"/>
        <a:buFont typeface="Lucida Grande"/>
        <a:buChar char="●"/>
        <a:defRPr sz="949" kern="1200">
          <a:solidFill>
            <a:schemeClr val="tx1"/>
          </a:solidFill>
          <a:latin typeface="+mn-lt"/>
          <a:ea typeface="+mn-ea"/>
          <a:cs typeface="+mn-cs"/>
        </a:defRPr>
      </a:lvl2pPr>
      <a:lvl3pPr marL="180768" indent="-180768" algn="l" defTabSz="342809" rtl="0" eaLnBrk="1" latinLnBrk="0" hangingPunct="1">
        <a:lnSpc>
          <a:spcPts val="1371"/>
        </a:lnSpc>
        <a:spcBef>
          <a:spcPts val="1002"/>
        </a:spcBef>
        <a:buClr>
          <a:schemeClr val="accent3"/>
        </a:buClr>
        <a:buSzPct val="90000"/>
        <a:buFont typeface="Lucida Grande"/>
        <a:buChar char="●"/>
        <a:defRPr sz="1265" kern="1200">
          <a:solidFill>
            <a:schemeClr val="tx1"/>
          </a:solidFill>
          <a:latin typeface="+mn-lt"/>
          <a:ea typeface="+mn-ea"/>
          <a:cs typeface="+mn-cs"/>
        </a:defRPr>
      </a:lvl3pPr>
      <a:lvl4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4pPr>
      <a:lvl5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5pPr>
      <a:lvl6pPr marL="1885450" indent="-171405" algn="l" defTabSz="342809" rtl="0" eaLnBrk="1" latinLnBrk="0" hangingPunct="1">
        <a:spcBef>
          <a:spcPct val="20000"/>
        </a:spcBef>
        <a:buFont typeface="Arial"/>
        <a:buChar char="•"/>
        <a:defRPr sz="1476" kern="1200">
          <a:solidFill>
            <a:schemeClr val="tx1"/>
          </a:solidFill>
          <a:latin typeface="+mn-lt"/>
          <a:ea typeface="+mn-ea"/>
          <a:cs typeface="+mn-cs"/>
        </a:defRPr>
      </a:lvl6pPr>
      <a:lvl7pPr marL="2228258" indent="-171405" algn="l" defTabSz="342809" rtl="0" eaLnBrk="1" latinLnBrk="0" hangingPunct="1">
        <a:spcBef>
          <a:spcPct val="20000"/>
        </a:spcBef>
        <a:buFont typeface="Arial"/>
        <a:buChar char="•"/>
        <a:defRPr sz="1476" kern="1200">
          <a:solidFill>
            <a:schemeClr val="tx1"/>
          </a:solidFill>
          <a:latin typeface="+mn-lt"/>
          <a:ea typeface="+mn-ea"/>
          <a:cs typeface="+mn-cs"/>
        </a:defRPr>
      </a:lvl7pPr>
      <a:lvl8pPr marL="2571068" indent="-171405" algn="l" defTabSz="342809" rtl="0" eaLnBrk="1" latinLnBrk="0" hangingPunct="1">
        <a:spcBef>
          <a:spcPct val="20000"/>
        </a:spcBef>
        <a:buFont typeface="Arial"/>
        <a:buChar char="•"/>
        <a:defRPr sz="1476" kern="1200">
          <a:solidFill>
            <a:schemeClr val="tx1"/>
          </a:solidFill>
          <a:latin typeface="+mn-lt"/>
          <a:ea typeface="+mn-ea"/>
          <a:cs typeface="+mn-cs"/>
        </a:defRPr>
      </a:lvl8pPr>
      <a:lvl9pPr marL="2913877" indent="-171405" algn="l" defTabSz="342809" rtl="0" eaLnBrk="1" latinLnBrk="0" hangingPunct="1">
        <a:spcBef>
          <a:spcPct val="20000"/>
        </a:spcBef>
        <a:buFont typeface="Arial"/>
        <a:buChar char="•"/>
        <a:defRPr sz="1476" kern="1200">
          <a:solidFill>
            <a:schemeClr val="tx1"/>
          </a:solidFill>
          <a:latin typeface="+mn-lt"/>
          <a:ea typeface="+mn-ea"/>
          <a:cs typeface="+mn-cs"/>
        </a:defRPr>
      </a:lvl9pPr>
    </p:bodyStyle>
    <p:otherStyle>
      <a:defPPr>
        <a:defRPr lang="en-US"/>
      </a:defPPr>
      <a:lvl1pPr marL="0" algn="l" defTabSz="342809" rtl="0" eaLnBrk="1" latinLnBrk="0" hangingPunct="1">
        <a:defRPr sz="1371" kern="1200">
          <a:solidFill>
            <a:schemeClr val="tx1"/>
          </a:solidFill>
          <a:latin typeface="+mn-lt"/>
          <a:ea typeface="+mn-ea"/>
          <a:cs typeface="+mn-cs"/>
        </a:defRPr>
      </a:lvl1pPr>
      <a:lvl2pPr marL="342809" algn="l" defTabSz="342809" rtl="0" eaLnBrk="1" latinLnBrk="0" hangingPunct="1">
        <a:defRPr sz="1371" kern="1200">
          <a:solidFill>
            <a:schemeClr val="tx1"/>
          </a:solidFill>
          <a:latin typeface="+mn-lt"/>
          <a:ea typeface="+mn-ea"/>
          <a:cs typeface="+mn-cs"/>
        </a:defRPr>
      </a:lvl2pPr>
      <a:lvl3pPr marL="685618" algn="l" defTabSz="342809" rtl="0" eaLnBrk="1" latinLnBrk="0" hangingPunct="1">
        <a:defRPr sz="1371" kern="1200">
          <a:solidFill>
            <a:schemeClr val="tx1"/>
          </a:solidFill>
          <a:latin typeface="+mn-lt"/>
          <a:ea typeface="+mn-ea"/>
          <a:cs typeface="+mn-cs"/>
        </a:defRPr>
      </a:lvl3pPr>
      <a:lvl4pPr marL="1028427" algn="l" defTabSz="342809" rtl="0" eaLnBrk="1" latinLnBrk="0" hangingPunct="1">
        <a:defRPr sz="1371" kern="1200">
          <a:solidFill>
            <a:schemeClr val="tx1"/>
          </a:solidFill>
          <a:latin typeface="+mn-lt"/>
          <a:ea typeface="+mn-ea"/>
          <a:cs typeface="+mn-cs"/>
        </a:defRPr>
      </a:lvl4pPr>
      <a:lvl5pPr marL="1371236" algn="l" defTabSz="342809" rtl="0" eaLnBrk="1" latinLnBrk="0" hangingPunct="1">
        <a:defRPr sz="1371" kern="1200">
          <a:solidFill>
            <a:schemeClr val="tx1"/>
          </a:solidFill>
          <a:latin typeface="+mn-lt"/>
          <a:ea typeface="+mn-ea"/>
          <a:cs typeface="+mn-cs"/>
        </a:defRPr>
      </a:lvl5pPr>
      <a:lvl6pPr marL="1714046" algn="l" defTabSz="342809" rtl="0" eaLnBrk="1" latinLnBrk="0" hangingPunct="1">
        <a:defRPr sz="1371" kern="1200">
          <a:solidFill>
            <a:schemeClr val="tx1"/>
          </a:solidFill>
          <a:latin typeface="+mn-lt"/>
          <a:ea typeface="+mn-ea"/>
          <a:cs typeface="+mn-cs"/>
        </a:defRPr>
      </a:lvl6pPr>
      <a:lvl7pPr marL="2056854" algn="l" defTabSz="342809" rtl="0" eaLnBrk="1" latinLnBrk="0" hangingPunct="1">
        <a:defRPr sz="1371" kern="1200">
          <a:solidFill>
            <a:schemeClr val="tx1"/>
          </a:solidFill>
          <a:latin typeface="+mn-lt"/>
          <a:ea typeface="+mn-ea"/>
          <a:cs typeface="+mn-cs"/>
        </a:defRPr>
      </a:lvl7pPr>
      <a:lvl8pPr marL="2399663" algn="l" defTabSz="342809" rtl="0" eaLnBrk="1" latinLnBrk="0" hangingPunct="1">
        <a:defRPr sz="1371" kern="1200">
          <a:solidFill>
            <a:schemeClr val="tx1"/>
          </a:solidFill>
          <a:latin typeface="+mn-lt"/>
          <a:ea typeface="+mn-ea"/>
          <a:cs typeface="+mn-cs"/>
        </a:defRPr>
      </a:lvl8pPr>
      <a:lvl9pPr marL="2742472" algn="l" defTabSz="342809" rtl="0" eaLnBrk="1" latinLnBrk="0" hangingPunct="1">
        <a:defRPr sz="13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s://ocw.mit.edu/courses/environment-courses/"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localhost/special_collections/fuse/CLICK%20HERE%20to%20learn%20Chemistry%20with%20The%20Fuse%20School/_GqBl83Koig.mp4"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hyperlink" Target="https://www.oeconsortium.org/course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https://phet.colorado.edu/"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hyperlink" Target="https://www.youtube.com/user/virtualschooluk"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nsdl.oercommons.org/"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hyperlink" Target="https://journals.plos.org/plosone/"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hyperlink" Target="https://www.flickr.com/photos/tallchris/14288135/"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8.xml"/><Relationship Id="rId1" Type="http://schemas.openxmlformats.org/officeDocument/2006/relationships/slideLayout" Target="../slideLayouts/slideLayout14.xml"/><Relationship Id="rId4" Type="http://schemas.openxmlformats.org/officeDocument/2006/relationships/hyperlink" Target="https://www.flickr.com/photos/henrybloomfield/1268081514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hyperlink" Target="https://www.flickr.com/photos/opensourceway/829763014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ccsearch.creativecommons.org/"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186B-9D18-1947-AF81-A057AE538664}"/>
              </a:ext>
            </a:extLst>
          </p:cNvPr>
          <p:cNvSpPr txBox="1"/>
          <p:nvPr/>
        </p:nvSpPr>
        <p:spPr>
          <a:xfrm flipH="1">
            <a:off x="3750513" y="2978761"/>
            <a:ext cx="4592861" cy="298173"/>
          </a:xfrm>
          <a:prstGeom prst="rect">
            <a:avLst/>
          </a:prstGeom>
        </p:spPr>
        <p:txBody>
          <a:bodyPr vert="horz" wrap="none" lIns="0" tIns="0" rIns="0" bIns="0" rtlCol="0">
            <a:noAutofit/>
          </a:bodyPr>
          <a:lstStyle/>
          <a:p>
            <a:r>
              <a:rPr lang="en-US" sz="1600" dirty="0">
                <a:solidFill>
                  <a:schemeClr val="bg1"/>
                </a:solidFill>
              </a:rPr>
              <a:t>TIDE Residential School</a:t>
            </a:r>
          </a:p>
          <a:p>
            <a:r>
              <a:rPr lang="en-US" sz="1600" dirty="0">
                <a:solidFill>
                  <a:schemeClr val="bg1"/>
                </a:solidFill>
              </a:rPr>
              <a:t>November 2019</a:t>
            </a:r>
          </a:p>
        </p:txBody>
      </p:sp>
      <p:sp>
        <p:nvSpPr>
          <p:cNvPr id="6" name="Title 5">
            <a:extLst>
              <a:ext uri="{FF2B5EF4-FFF2-40B4-BE49-F238E27FC236}">
                <a16:creationId xmlns:a16="http://schemas.microsoft.com/office/drawing/2014/main" id="{D98CA6AC-AF6D-ED4D-A561-6ED549640C49}"/>
              </a:ext>
            </a:extLst>
          </p:cNvPr>
          <p:cNvSpPr>
            <a:spLocks noGrp="1"/>
          </p:cNvSpPr>
          <p:nvPr>
            <p:ph type="title" idx="4294967295"/>
          </p:nvPr>
        </p:nvSpPr>
        <p:spPr>
          <a:xfrm>
            <a:off x="3650952" y="1468439"/>
            <a:ext cx="6579943" cy="548051"/>
          </a:xfrm>
          <a:prstGeom prst="rect">
            <a:avLst/>
          </a:prstGeom>
        </p:spPr>
        <p:txBody>
          <a:bodyPr/>
          <a:lstStyle/>
          <a:p>
            <a:pPr>
              <a:lnSpc>
                <a:spcPct val="100000"/>
              </a:lnSpc>
            </a:pPr>
            <a:r>
              <a:rPr lang="en-US" sz="4000" dirty="0">
                <a:solidFill>
                  <a:schemeClr val="bg1"/>
                </a:solidFill>
              </a:rPr>
              <a:t>Finding and </a:t>
            </a:r>
            <a:br>
              <a:rPr lang="en-US" sz="4000" dirty="0">
                <a:solidFill>
                  <a:schemeClr val="bg1"/>
                </a:solidFill>
              </a:rPr>
            </a:br>
            <a:r>
              <a:rPr lang="en-US" sz="4000" dirty="0">
                <a:solidFill>
                  <a:schemeClr val="bg1"/>
                </a:solidFill>
              </a:rPr>
              <a:t>Evaluating OER</a:t>
            </a:r>
            <a:endParaRPr lang="en-US" sz="3600" dirty="0">
              <a:solidFill>
                <a:schemeClr val="bg1"/>
              </a:solidFill>
            </a:endParaRPr>
          </a:p>
        </p:txBody>
      </p:sp>
      <p:sp>
        <p:nvSpPr>
          <p:cNvPr id="2" name="Rectangle 1">
            <a:extLst>
              <a:ext uri="{FF2B5EF4-FFF2-40B4-BE49-F238E27FC236}">
                <a16:creationId xmlns:a16="http://schemas.microsoft.com/office/drawing/2014/main" id="{091B274E-D604-3240-A618-B29F15A3F9F6}"/>
              </a:ext>
            </a:extLst>
          </p:cNvPr>
          <p:cNvSpPr/>
          <p:nvPr/>
        </p:nvSpPr>
        <p:spPr>
          <a:xfrm>
            <a:off x="3650952" y="3572247"/>
            <a:ext cx="5220486" cy="630942"/>
          </a:xfrm>
          <a:prstGeom prst="rect">
            <a:avLst/>
          </a:prstGeom>
        </p:spPr>
        <p:txBody>
          <a:bodyPr wrap="square">
            <a:spAutoFit/>
          </a:bodyPr>
          <a:lstStyle/>
          <a:p>
            <a:r>
              <a:rPr lang="en-GB" sz="700" dirty="0">
                <a:solidFill>
                  <a:schemeClr val="bg1"/>
                </a:solidFill>
                <a:latin typeface="Arial" panose="020B0604020202020204" pitchFamily="34" charset="0"/>
                <a:cs typeface="Arial" panose="020B0604020202020204" pitchFamily="34" charset="0"/>
              </a:rPr>
              <a:t>The Transformation by Innovation in Distance Education (TIDE) project is enhancing distance learning in Myanmar by building the capacity of Higher Education staff and students, enhancing programmes of study, and strengthening systems that support Higher Educational Institutions in Myanmar. TIDE is part of the UK-Aid-funded Strategic Partnerships for Higher Education Innovation and Reform (SPHEIR) programme(</a:t>
            </a:r>
            <a:r>
              <a:rPr lang="en-GB" sz="700" u="sng" dirty="0">
                <a:solidFill>
                  <a:schemeClr val="bg1"/>
                </a:solidFill>
                <a:latin typeface="Arial" panose="020B0604020202020204" pitchFamily="34" charset="0"/>
                <a:cs typeface="Arial" panose="020B0604020202020204" pitchFamily="34" charset="0"/>
                <a:hlinkClick r:id="rId3" tooltip="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a:extLst>
                    <a:ext uri="{A12FA001-AC4F-418D-AE19-62706E023703}">
                      <ahyp:hlinkClr xmlns:ahyp="http://schemas.microsoft.com/office/drawing/2018/hyperlinkcolor" val="tx"/>
                    </a:ext>
                  </a:extLst>
                </a:hlinkClick>
              </a:rPr>
              <a:t>www.spheir.org.uk</a:t>
            </a:r>
            <a:r>
              <a:rPr lang="en-GB" sz="700" dirty="0">
                <a:solidFill>
                  <a:schemeClr val="bg1"/>
                </a:solidFill>
                <a:latin typeface="Arial" panose="020B0604020202020204" pitchFamily="34" charset="0"/>
                <a:cs typeface="Arial" panose="020B0604020202020204" pitchFamily="34" charset="0"/>
              </a:rPr>
              <a:t>). SPHEIR is managed on behalf of FCDO by a consortium led by the British Council that includes PwC and Universities UK International. The TIDE project will close in May 2021.</a:t>
            </a:r>
            <a:endParaRPr lang="en-US" sz="7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71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0"/>
          <p:cNvSpPr txBox="1">
            <a:spLocks noGrp="1"/>
          </p:cNvSpPr>
          <p:nvPr>
            <p:ph type="title"/>
          </p:nvPr>
        </p:nvSpPr>
        <p:spPr>
          <a:xfrm>
            <a:off x="170054" y="1"/>
            <a:ext cx="7886700" cy="994172"/>
          </a:xfrm>
          <a:prstGeom prst="rect">
            <a:avLst/>
          </a:prstGeom>
          <a:noFill/>
          <a:ln>
            <a:noFill/>
          </a:ln>
        </p:spPr>
        <p:txBody>
          <a:bodyPr spcFirstLastPara="1" wrap="square" lIns="68569" tIns="68569" rIns="68569" bIns="68569" anchor="t" anchorCtr="0">
            <a:noAutofit/>
          </a:bodyPr>
          <a:lstStyle/>
          <a:p>
            <a:r>
              <a:rPr lang="en-US"/>
              <a:t>                      Open Access Articles</a:t>
            </a:r>
            <a:endParaRPr/>
          </a:p>
        </p:txBody>
      </p:sp>
      <p:sp>
        <p:nvSpPr>
          <p:cNvPr id="166" name="Google Shape;166;p10"/>
          <p:cNvSpPr txBox="1">
            <a:spLocks noGrp="1"/>
          </p:cNvSpPr>
          <p:nvPr>
            <p:ph type="body" idx="1"/>
          </p:nvPr>
        </p:nvSpPr>
        <p:spPr>
          <a:xfrm>
            <a:off x="164625" y="952555"/>
            <a:ext cx="2794791" cy="4190945"/>
          </a:xfrm>
          <a:prstGeom prst="rect">
            <a:avLst/>
          </a:prstGeom>
          <a:noFill/>
          <a:ln>
            <a:noFill/>
          </a:ln>
        </p:spPr>
        <p:txBody>
          <a:bodyPr spcFirstLastPara="1" wrap="square" lIns="68569" tIns="68569" rIns="68569" bIns="68569" anchor="t" anchorCtr="0">
            <a:noAutofit/>
          </a:bodyPr>
          <a:lstStyle/>
          <a:p>
            <a:pPr marL="38100" indent="0">
              <a:buNone/>
            </a:pPr>
            <a:r>
              <a:rPr lang="en-US" sz="3000"/>
              <a:t>Directory of Open Access Journals</a:t>
            </a:r>
            <a:endParaRPr/>
          </a:p>
          <a:p>
            <a:pPr indent="-171450">
              <a:buNone/>
            </a:pPr>
            <a:endParaRPr/>
          </a:p>
          <a:p>
            <a:r>
              <a:rPr lang="en-US"/>
              <a:t>High quality peer-reviewed journals</a:t>
            </a:r>
            <a:endParaRPr/>
          </a:p>
          <a:p>
            <a:r>
              <a:rPr lang="en-US"/>
              <a:t>Contains over 3,800 articles</a:t>
            </a:r>
            <a:endParaRPr/>
          </a:p>
          <a:p>
            <a:pPr marL="38100" indent="0">
              <a:buNone/>
            </a:pPr>
            <a:endParaRPr/>
          </a:p>
          <a:p>
            <a:pPr marL="38100" indent="0">
              <a:buNone/>
            </a:pPr>
            <a:r>
              <a:rPr lang="en-US"/>
              <a:t>https://doaj.org/</a:t>
            </a:r>
            <a:endParaRPr/>
          </a:p>
        </p:txBody>
      </p:sp>
      <p:pic>
        <p:nvPicPr>
          <p:cNvPr id="167" name="Google Shape;167;p10" descr="Screen Shot 2019-04-26 at 09.07.47.png"/>
          <p:cNvPicPr preferRelativeResize="0"/>
          <p:nvPr/>
        </p:nvPicPr>
        <p:blipFill rotWithShape="1">
          <a:blip r:embed="rId3">
            <a:alphaModFix/>
          </a:blip>
          <a:srcRect/>
          <a:stretch/>
        </p:blipFill>
        <p:spPr>
          <a:xfrm>
            <a:off x="2954574" y="1140385"/>
            <a:ext cx="6189426" cy="3916386"/>
          </a:xfrm>
          <a:prstGeom prst="rect">
            <a:avLst/>
          </a:prstGeom>
          <a:noFill/>
          <a:ln>
            <a:noFill/>
          </a:ln>
        </p:spPr>
      </p:pic>
    </p:spTree>
    <p:extLst>
      <p:ext uri="{BB962C8B-B14F-4D97-AF65-F5344CB8AC3E}">
        <p14:creationId xmlns:p14="http://schemas.microsoft.com/office/powerpoint/2010/main" val="796357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1"/>
          <p:cNvSpPr txBox="1">
            <a:spLocks noGrp="1"/>
          </p:cNvSpPr>
          <p:nvPr>
            <p:ph type="title"/>
          </p:nvPr>
        </p:nvSpPr>
        <p:spPr>
          <a:xfrm>
            <a:off x="1710569" y="162122"/>
            <a:ext cx="7886700" cy="994172"/>
          </a:xfrm>
          <a:prstGeom prst="rect">
            <a:avLst/>
          </a:prstGeom>
          <a:noFill/>
          <a:ln>
            <a:noFill/>
          </a:ln>
        </p:spPr>
        <p:txBody>
          <a:bodyPr spcFirstLastPara="1" wrap="square" lIns="68569" tIns="68569" rIns="68569" bIns="68569" anchor="t" anchorCtr="0">
            <a:noAutofit/>
          </a:bodyPr>
          <a:lstStyle/>
          <a:p>
            <a:r>
              <a:rPr lang="en-US"/>
              <a:t> Open Access Articles</a:t>
            </a:r>
            <a:endParaRPr/>
          </a:p>
        </p:txBody>
      </p:sp>
      <p:sp>
        <p:nvSpPr>
          <p:cNvPr id="173" name="Google Shape;173;p11"/>
          <p:cNvSpPr txBox="1">
            <a:spLocks noGrp="1"/>
          </p:cNvSpPr>
          <p:nvPr>
            <p:ph type="body" idx="1"/>
          </p:nvPr>
        </p:nvSpPr>
        <p:spPr>
          <a:xfrm>
            <a:off x="93423" y="1117194"/>
            <a:ext cx="3504796" cy="3739658"/>
          </a:xfrm>
          <a:prstGeom prst="rect">
            <a:avLst/>
          </a:prstGeom>
          <a:noFill/>
          <a:ln>
            <a:noFill/>
          </a:ln>
        </p:spPr>
        <p:txBody>
          <a:bodyPr spcFirstLastPara="1" wrap="square" lIns="68569" tIns="68569" rIns="68569" bIns="68569" anchor="t" anchorCtr="0">
            <a:noAutofit/>
          </a:bodyPr>
          <a:lstStyle/>
          <a:p>
            <a:pPr marL="38100" indent="0">
              <a:buNone/>
            </a:pPr>
            <a:r>
              <a:rPr lang="en-US" sz="3300" b="1"/>
              <a:t>PubMed Central</a:t>
            </a:r>
            <a:endParaRPr/>
          </a:p>
          <a:p>
            <a:pPr marL="38100" indent="0">
              <a:buNone/>
            </a:pPr>
            <a:endParaRPr sz="3300" b="1"/>
          </a:p>
          <a:p>
            <a:r>
              <a:rPr lang="en-US" sz="2400"/>
              <a:t>biomedical and life sciences journal </a:t>
            </a:r>
            <a:endParaRPr/>
          </a:p>
          <a:p>
            <a:pPr indent="-171450">
              <a:buNone/>
            </a:pPr>
            <a:endParaRPr/>
          </a:p>
          <a:p>
            <a:pPr marL="38100" indent="0">
              <a:buNone/>
            </a:pPr>
            <a:endParaRPr sz="2400"/>
          </a:p>
          <a:p>
            <a:pPr marL="38100" indent="0">
              <a:buNone/>
            </a:pPr>
            <a:r>
              <a:rPr lang="en-US" sz="2400"/>
              <a:t>https://www.ncbi.nlm.nih.gov/pmc/</a:t>
            </a:r>
            <a:endParaRPr/>
          </a:p>
        </p:txBody>
      </p:sp>
      <p:pic>
        <p:nvPicPr>
          <p:cNvPr id="174" name="Google Shape;174;p11" descr="PMC.png"/>
          <p:cNvPicPr preferRelativeResize="0"/>
          <p:nvPr/>
        </p:nvPicPr>
        <p:blipFill rotWithShape="1">
          <a:blip r:embed="rId3">
            <a:alphaModFix/>
          </a:blip>
          <a:srcRect/>
          <a:stretch/>
        </p:blipFill>
        <p:spPr>
          <a:xfrm>
            <a:off x="3643981" y="1132405"/>
            <a:ext cx="5351564" cy="4011095"/>
          </a:xfrm>
          <a:prstGeom prst="rect">
            <a:avLst/>
          </a:prstGeom>
          <a:noFill/>
          <a:ln>
            <a:noFill/>
          </a:ln>
        </p:spPr>
      </p:pic>
    </p:spTree>
    <p:extLst>
      <p:ext uri="{BB962C8B-B14F-4D97-AF65-F5344CB8AC3E}">
        <p14:creationId xmlns:p14="http://schemas.microsoft.com/office/powerpoint/2010/main" val="1353162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2"/>
          <p:cNvSpPr txBox="1">
            <a:spLocks noGrp="1"/>
          </p:cNvSpPr>
          <p:nvPr>
            <p:ph type="title"/>
          </p:nvPr>
        </p:nvSpPr>
        <p:spPr>
          <a:xfrm>
            <a:off x="340519" y="1"/>
            <a:ext cx="7886700" cy="994172"/>
          </a:xfrm>
          <a:prstGeom prst="rect">
            <a:avLst/>
          </a:prstGeom>
          <a:noFill/>
          <a:ln>
            <a:noFill/>
          </a:ln>
        </p:spPr>
        <p:txBody>
          <a:bodyPr spcFirstLastPara="1" wrap="square" lIns="68569" tIns="68569" rIns="68569" bIns="68569" anchor="t" anchorCtr="0">
            <a:noAutofit/>
          </a:bodyPr>
          <a:lstStyle/>
          <a:p>
            <a:r>
              <a:rPr lang="en-US"/>
              <a:t>Elsevier Open </a:t>
            </a:r>
            <a:endParaRPr/>
          </a:p>
        </p:txBody>
      </p:sp>
      <p:sp>
        <p:nvSpPr>
          <p:cNvPr id="180" name="Google Shape;180;p12"/>
          <p:cNvSpPr txBox="1">
            <a:spLocks noGrp="1"/>
          </p:cNvSpPr>
          <p:nvPr>
            <p:ph type="body" idx="1"/>
          </p:nvPr>
        </p:nvSpPr>
        <p:spPr>
          <a:xfrm>
            <a:off x="137858" y="1258064"/>
            <a:ext cx="2945130" cy="3379389"/>
          </a:xfrm>
          <a:prstGeom prst="rect">
            <a:avLst/>
          </a:prstGeom>
          <a:noFill/>
          <a:ln>
            <a:noFill/>
          </a:ln>
        </p:spPr>
        <p:txBody>
          <a:bodyPr spcFirstLastPara="1" wrap="square" lIns="68569" tIns="68569" rIns="68569" bIns="68569" anchor="t" anchorCtr="0">
            <a:normAutofit/>
          </a:bodyPr>
          <a:lstStyle/>
          <a:p>
            <a:pPr marL="38100" indent="0">
              <a:buNone/>
            </a:pPr>
            <a:r>
              <a:rPr lang="en-US"/>
              <a:t>Environmental Sciences</a:t>
            </a:r>
            <a:endParaRPr/>
          </a:p>
          <a:p>
            <a:pPr marL="38100" indent="0">
              <a:buNone/>
            </a:pPr>
            <a:endParaRPr/>
          </a:p>
          <a:p>
            <a:pPr marL="38100" indent="0">
              <a:buNone/>
            </a:pPr>
            <a:r>
              <a:rPr lang="en-US"/>
              <a:t>https://www.elsevier.com/about/open-science/open-access/open-access-journals/search?meta_t=&amp;query=&amp;meta_s=Environmental+Sciences#</a:t>
            </a:r>
            <a:endParaRPr/>
          </a:p>
        </p:txBody>
      </p:sp>
      <p:pic>
        <p:nvPicPr>
          <p:cNvPr id="181" name="Google Shape;181;p12"/>
          <p:cNvPicPr preferRelativeResize="0"/>
          <p:nvPr/>
        </p:nvPicPr>
        <p:blipFill rotWithShape="1">
          <a:blip r:embed="rId3">
            <a:alphaModFix/>
          </a:blip>
          <a:srcRect/>
          <a:stretch/>
        </p:blipFill>
        <p:spPr>
          <a:xfrm>
            <a:off x="2898190" y="1040207"/>
            <a:ext cx="5920573" cy="3000376"/>
          </a:xfrm>
          <a:prstGeom prst="rect">
            <a:avLst/>
          </a:prstGeom>
          <a:noFill/>
          <a:ln>
            <a:noFill/>
          </a:ln>
        </p:spPr>
      </p:pic>
    </p:spTree>
    <p:extLst>
      <p:ext uri="{BB962C8B-B14F-4D97-AF65-F5344CB8AC3E}">
        <p14:creationId xmlns:p14="http://schemas.microsoft.com/office/powerpoint/2010/main" val="141417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3"/>
          <p:cNvSpPr txBox="1">
            <a:spLocks noGrp="1"/>
          </p:cNvSpPr>
          <p:nvPr>
            <p:ph type="title"/>
          </p:nvPr>
        </p:nvSpPr>
        <p:spPr>
          <a:xfrm>
            <a:off x="340519" y="1"/>
            <a:ext cx="7886700" cy="994172"/>
          </a:xfrm>
          <a:prstGeom prst="rect">
            <a:avLst/>
          </a:prstGeom>
          <a:noFill/>
          <a:ln>
            <a:noFill/>
          </a:ln>
        </p:spPr>
        <p:txBody>
          <a:bodyPr spcFirstLastPara="1" wrap="square" lIns="68569" tIns="68569" rIns="68569" bIns="68569" anchor="t" anchorCtr="0">
            <a:noAutofit/>
          </a:bodyPr>
          <a:lstStyle/>
          <a:p>
            <a:r>
              <a:rPr lang="en-US"/>
              <a:t>Springer Open </a:t>
            </a:r>
            <a:endParaRPr/>
          </a:p>
        </p:txBody>
      </p:sp>
      <p:sp>
        <p:nvSpPr>
          <p:cNvPr id="187" name="Google Shape;187;p13"/>
          <p:cNvSpPr txBox="1">
            <a:spLocks noGrp="1"/>
          </p:cNvSpPr>
          <p:nvPr>
            <p:ph type="body" idx="1"/>
          </p:nvPr>
        </p:nvSpPr>
        <p:spPr>
          <a:xfrm>
            <a:off x="451168" y="3484357"/>
            <a:ext cx="8296493" cy="1290966"/>
          </a:xfrm>
          <a:prstGeom prst="rect">
            <a:avLst/>
          </a:prstGeom>
          <a:noFill/>
          <a:ln>
            <a:noFill/>
          </a:ln>
        </p:spPr>
        <p:txBody>
          <a:bodyPr spcFirstLastPara="1" wrap="square" lIns="68569" tIns="68569" rIns="68569" bIns="68569" anchor="t" anchorCtr="0">
            <a:normAutofit lnSpcReduction="10000"/>
          </a:bodyPr>
          <a:lstStyle/>
          <a:p>
            <a:pPr marL="38100" indent="0">
              <a:buNone/>
            </a:pPr>
            <a:r>
              <a:rPr lang="en-US"/>
              <a:t>Environmental Systems Research </a:t>
            </a:r>
            <a:endParaRPr/>
          </a:p>
          <a:p>
            <a:pPr marL="38100" indent="0">
              <a:buNone/>
            </a:pPr>
            <a:endParaRPr/>
          </a:p>
          <a:p>
            <a:pPr marL="38100" indent="0">
              <a:buNone/>
            </a:pPr>
            <a:r>
              <a:rPr lang="en-US"/>
              <a:t>https://environmentalsystemsresearch.springeropen.com/</a:t>
            </a:r>
            <a:endParaRPr/>
          </a:p>
        </p:txBody>
      </p:sp>
      <p:pic>
        <p:nvPicPr>
          <p:cNvPr id="188" name="Google Shape;188;p13"/>
          <p:cNvPicPr preferRelativeResize="0"/>
          <p:nvPr/>
        </p:nvPicPr>
        <p:blipFill rotWithShape="1">
          <a:blip r:embed="rId3">
            <a:alphaModFix/>
          </a:blip>
          <a:srcRect/>
          <a:stretch/>
        </p:blipFill>
        <p:spPr>
          <a:xfrm>
            <a:off x="413572" y="1015227"/>
            <a:ext cx="8405192" cy="2255905"/>
          </a:xfrm>
          <a:prstGeom prst="rect">
            <a:avLst/>
          </a:prstGeom>
          <a:noFill/>
          <a:ln>
            <a:noFill/>
          </a:ln>
        </p:spPr>
      </p:pic>
    </p:spTree>
    <p:extLst>
      <p:ext uri="{BB962C8B-B14F-4D97-AF65-F5344CB8AC3E}">
        <p14:creationId xmlns:p14="http://schemas.microsoft.com/office/powerpoint/2010/main" val="1887295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4"/>
          <p:cNvSpPr txBox="1">
            <a:spLocks noGrp="1"/>
          </p:cNvSpPr>
          <p:nvPr>
            <p:ph type="title"/>
          </p:nvPr>
        </p:nvSpPr>
        <p:spPr>
          <a:xfrm>
            <a:off x="628650" y="273844"/>
            <a:ext cx="7886700" cy="994172"/>
          </a:xfrm>
          <a:prstGeom prst="rect">
            <a:avLst/>
          </a:prstGeom>
          <a:noFill/>
          <a:ln>
            <a:noFill/>
          </a:ln>
        </p:spPr>
        <p:txBody>
          <a:bodyPr spcFirstLastPara="1" wrap="square" lIns="68569" tIns="68569" rIns="68569" bIns="68569" anchor="t" anchorCtr="0">
            <a:noAutofit/>
          </a:bodyPr>
          <a:lstStyle/>
          <a:p>
            <a:r>
              <a:rPr lang="en-US"/>
              <a:t>Open Access Books</a:t>
            </a:r>
            <a:endParaRPr/>
          </a:p>
        </p:txBody>
      </p:sp>
      <p:sp>
        <p:nvSpPr>
          <p:cNvPr id="194" name="Google Shape;194;p14"/>
          <p:cNvSpPr txBox="1">
            <a:spLocks noGrp="1"/>
          </p:cNvSpPr>
          <p:nvPr>
            <p:ph type="body" idx="1"/>
          </p:nvPr>
        </p:nvSpPr>
        <p:spPr>
          <a:xfrm>
            <a:off x="6118411" y="1535206"/>
            <a:ext cx="2676595" cy="3148853"/>
          </a:xfrm>
          <a:prstGeom prst="rect">
            <a:avLst/>
          </a:prstGeom>
          <a:noFill/>
          <a:ln>
            <a:noFill/>
          </a:ln>
        </p:spPr>
        <p:txBody>
          <a:bodyPr spcFirstLastPara="1" wrap="square" lIns="68569" tIns="68569" rIns="68569" bIns="68569" anchor="t" anchorCtr="0">
            <a:noAutofit/>
          </a:bodyPr>
          <a:lstStyle/>
          <a:p>
            <a:pPr marL="38100" indent="0">
              <a:buNone/>
            </a:pPr>
            <a:r>
              <a:rPr lang="en-US"/>
              <a:t>Directory of open access books</a:t>
            </a:r>
            <a:endParaRPr/>
          </a:p>
          <a:p>
            <a:pPr marL="38100" indent="0">
              <a:buNone/>
            </a:pPr>
            <a:endParaRPr/>
          </a:p>
          <a:p>
            <a:pPr marL="38100" indent="0">
              <a:buNone/>
            </a:pPr>
            <a:endParaRPr/>
          </a:p>
          <a:p>
            <a:pPr marL="38100" indent="0">
              <a:buNone/>
            </a:pPr>
            <a:endParaRPr/>
          </a:p>
          <a:p>
            <a:pPr marL="38100" indent="0">
              <a:buNone/>
            </a:pPr>
            <a:endParaRPr/>
          </a:p>
          <a:p>
            <a:pPr marL="38100" indent="0">
              <a:buNone/>
            </a:pPr>
            <a:r>
              <a:rPr lang="en-US"/>
              <a:t>https://www.doabooks.org/</a:t>
            </a:r>
            <a:endParaRPr/>
          </a:p>
        </p:txBody>
      </p:sp>
      <p:pic>
        <p:nvPicPr>
          <p:cNvPr id="195" name="Google Shape;195;p14" descr="open_access_books.png"/>
          <p:cNvPicPr preferRelativeResize="0"/>
          <p:nvPr/>
        </p:nvPicPr>
        <p:blipFill rotWithShape="1">
          <a:blip r:embed="rId3">
            <a:alphaModFix/>
          </a:blip>
          <a:srcRect/>
          <a:stretch/>
        </p:blipFill>
        <p:spPr>
          <a:xfrm>
            <a:off x="253253" y="1292858"/>
            <a:ext cx="5472953" cy="3461237"/>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extLst>
      <p:ext uri="{BB962C8B-B14F-4D97-AF65-F5344CB8AC3E}">
        <p14:creationId xmlns:p14="http://schemas.microsoft.com/office/powerpoint/2010/main" val="4183249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5"/>
          <p:cNvSpPr txBox="1">
            <a:spLocks noGrp="1"/>
          </p:cNvSpPr>
          <p:nvPr>
            <p:ph type="title"/>
          </p:nvPr>
        </p:nvSpPr>
        <p:spPr>
          <a:xfrm>
            <a:off x="628650" y="273844"/>
            <a:ext cx="7886700" cy="994172"/>
          </a:xfrm>
          <a:prstGeom prst="rect">
            <a:avLst/>
          </a:prstGeom>
          <a:noFill/>
          <a:ln>
            <a:noFill/>
          </a:ln>
        </p:spPr>
        <p:txBody>
          <a:bodyPr spcFirstLastPara="1" wrap="square" lIns="68569" tIns="68569" rIns="68569" bIns="68569" anchor="t" anchorCtr="0">
            <a:noAutofit/>
          </a:bodyPr>
          <a:lstStyle/>
          <a:p>
            <a:r>
              <a:rPr lang="en-US"/>
              <a:t>            Open Access Books</a:t>
            </a:r>
            <a:endParaRPr/>
          </a:p>
        </p:txBody>
      </p:sp>
      <p:sp>
        <p:nvSpPr>
          <p:cNvPr id="201" name="Google Shape;201;p15"/>
          <p:cNvSpPr txBox="1">
            <a:spLocks noGrp="1"/>
          </p:cNvSpPr>
          <p:nvPr>
            <p:ph type="body" idx="1"/>
          </p:nvPr>
        </p:nvSpPr>
        <p:spPr>
          <a:xfrm>
            <a:off x="190499" y="1154206"/>
            <a:ext cx="2420472" cy="3832412"/>
          </a:xfrm>
          <a:prstGeom prst="rect">
            <a:avLst/>
          </a:prstGeom>
          <a:noFill/>
          <a:ln>
            <a:noFill/>
          </a:ln>
        </p:spPr>
        <p:txBody>
          <a:bodyPr spcFirstLastPara="1" wrap="square" lIns="68569" tIns="68569" rIns="68569" bIns="68569" anchor="t" anchorCtr="0">
            <a:noAutofit/>
          </a:bodyPr>
          <a:lstStyle/>
          <a:p>
            <a:pPr marL="38100" indent="0">
              <a:buNone/>
            </a:pPr>
            <a:r>
              <a:rPr lang="en-US" sz="2700"/>
              <a:t>Google Books </a:t>
            </a:r>
            <a:endParaRPr/>
          </a:p>
          <a:p>
            <a:pPr marL="38100" indent="0">
              <a:buNone/>
            </a:pPr>
            <a:endParaRPr/>
          </a:p>
          <a:p>
            <a:pPr marL="38100" indent="0">
              <a:buNone/>
            </a:pPr>
            <a:endParaRPr/>
          </a:p>
          <a:p>
            <a:pPr marL="38100" indent="0">
              <a:buNone/>
            </a:pPr>
            <a:endParaRPr/>
          </a:p>
          <a:p>
            <a:pPr marL="38100" indent="0">
              <a:buNone/>
            </a:pPr>
            <a:endParaRPr/>
          </a:p>
          <a:p>
            <a:pPr marL="38100" indent="0">
              <a:buNone/>
            </a:pPr>
            <a:endParaRPr/>
          </a:p>
          <a:p>
            <a:pPr marL="38100" indent="0">
              <a:buNone/>
            </a:pPr>
            <a:r>
              <a:rPr lang="en-US"/>
              <a:t>https://books.google.com/?hl=en</a:t>
            </a:r>
            <a:endParaRPr/>
          </a:p>
        </p:txBody>
      </p:sp>
      <p:pic>
        <p:nvPicPr>
          <p:cNvPr id="202" name="Google Shape;202;p15"/>
          <p:cNvPicPr preferRelativeResize="0"/>
          <p:nvPr/>
        </p:nvPicPr>
        <p:blipFill rotWithShape="1">
          <a:blip r:embed="rId3">
            <a:alphaModFix/>
          </a:blip>
          <a:srcRect/>
          <a:stretch/>
        </p:blipFill>
        <p:spPr>
          <a:xfrm>
            <a:off x="2683869" y="1288678"/>
            <a:ext cx="6460132" cy="3608294"/>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extLst>
      <p:ext uri="{BB962C8B-B14F-4D97-AF65-F5344CB8AC3E}">
        <p14:creationId xmlns:p14="http://schemas.microsoft.com/office/powerpoint/2010/main" val="3302244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6"/>
          <p:cNvSpPr txBox="1">
            <a:spLocks noGrp="1"/>
          </p:cNvSpPr>
          <p:nvPr>
            <p:ph type="title"/>
          </p:nvPr>
        </p:nvSpPr>
        <p:spPr>
          <a:xfrm>
            <a:off x="628650" y="273844"/>
            <a:ext cx="7886700" cy="994172"/>
          </a:xfrm>
          <a:prstGeom prst="rect">
            <a:avLst/>
          </a:prstGeom>
          <a:noFill/>
          <a:ln>
            <a:noFill/>
          </a:ln>
        </p:spPr>
        <p:txBody>
          <a:bodyPr spcFirstLastPara="1" wrap="square" lIns="68569" tIns="68569" rIns="68569" bIns="68569" anchor="t" anchorCtr="0">
            <a:noAutofit/>
          </a:bodyPr>
          <a:lstStyle/>
          <a:p>
            <a:r>
              <a:rPr lang="en-US"/>
              <a:t>            Open Access Books</a:t>
            </a:r>
            <a:endParaRPr/>
          </a:p>
        </p:txBody>
      </p:sp>
      <p:sp>
        <p:nvSpPr>
          <p:cNvPr id="208" name="Google Shape;208;p16"/>
          <p:cNvSpPr txBox="1">
            <a:spLocks noGrp="1"/>
          </p:cNvSpPr>
          <p:nvPr>
            <p:ph type="body" idx="1"/>
          </p:nvPr>
        </p:nvSpPr>
        <p:spPr>
          <a:xfrm>
            <a:off x="190499" y="1154206"/>
            <a:ext cx="2420472" cy="3832412"/>
          </a:xfrm>
          <a:prstGeom prst="rect">
            <a:avLst/>
          </a:prstGeom>
          <a:noFill/>
          <a:ln>
            <a:noFill/>
          </a:ln>
        </p:spPr>
        <p:txBody>
          <a:bodyPr spcFirstLastPara="1" wrap="square" lIns="68569" tIns="68569" rIns="68569" bIns="68569" anchor="t" anchorCtr="0">
            <a:noAutofit/>
          </a:bodyPr>
          <a:lstStyle/>
          <a:p>
            <a:pPr marL="38100" indent="0">
              <a:buNone/>
            </a:pPr>
            <a:r>
              <a:rPr lang="en-US"/>
              <a:t>Open Textbook Library</a:t>
            </a:r>
            <a:endParaRPr/>
          </a:p>
          <a:p>
            <a:pPr marL="38100" indent="0">
              <a:buNone/>
            </a:pPr>
            <a:endParaRPr/>
          </a:p>
          <a:p>
            <a:pPr marL="38100" indent="0">
              <a:buNone/>
            </a:pPr>
            <a:endParaRPr/>
          </a:p>
          <a:p>
            <a:pPr marL="38100" indent="0">
              <a:buNone/>
            </a:pPr>
            <a:r>
              <a:rPr lang="en-US"/>
              <a:t>https://open.umn.edu/opentextbooks/subjects/natural-sciences</a:t>
            </a:r>
            <a:endParaRPr/>
          </a:p>
        </p:txBody>
      </p:sp>
      <p:pic>
        <p:nvPicPr>
          <p:cNvPr id="209" name="Google Shape;209;p16"/>
          <p:cNvPicPr preferRelativeResize="0"/>
          <p:nvPr/>
        </p:nvPicPr>
        <p:blipFill rotWithShape="1">
          <a:blip r:embed="rId3">
            <a:alphaModFix/>
          </a:blip>
          <a:srcRect/>
          <a:stretch/>
        </p:blipFill>
        <p:spPr>
          <a:xfrm>
            <a:off x="2939450" y="1288678"/>
            <a:ext cx="5948967" cy="3608294"/>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extLst>
      <p:ext uri="{BB962C8B-B14F-4D97-AF65-F5344CB8AC3E}">
        <p14:creationId xmlns:p14="http://schemas.microsoft.com/office/powerpoint/2010/main" val="2566882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7"/>
          <p:cNvSpPr txBox="1">
            <a:spLocks noGrp="1"/>
          </p:cNvSpPr>
          <p:nvPr>
            <p:ph type="title"/>
          </p:nvPr>
        </p:nvSpPr>
        <p:spPr>
          <a:xfrm>
            <a:off x="628650" y="273844"/>
            <a:ext cx="7886700" cy="994172"/>
          </a:xfrm>
          <a:prstGeom prst="rect">
            <a:avLst/>
          </a:prstGeom>
          <a:noFill/>
          <a:ln>
            <a:noFill/>
          </a:ln>
        </p:spPr>
        <p:txBody>
          <a:bodyPr spcFirstLastPara="1" wrap="square" lIns="68569" tIns="68569" rIns="68569" bIns="68569" anchor="t" anchorCtr="0">
            <a:noAutofit/>
          </a:bodyPr>
          <a:lstStyle/>
          <a:p>
            <a:r>
              <a:rPr lang="en-US"/>
              <a:t>MIT Opencourseware</a:t>
            </a:r>
            <a:endParaRPr/>
          </a:p>
        </p:txBody>
      </p:sp>
      <p:sp>
        <p:nvSpPr>
          <p:cNvPr id="215" name="Google Shape;215;p17"/>
          <p:cNvSpPr txBox="1">
            <a:spLocks noGrp="1"/>
          </p:cNvSpPr>
          <p:nvPr>
            <p:ph type="body" idx="1"/>
          </p:nvPr>
        </p:nvSpPr>
        <p:spPr>
          <a:xfrm rot="-5400000">
            <a:off x="-415526" y="1939527"/>
            <a:ext cx="3257550" cy="2121695"/>
          </a:xfrm>
          <a:prstGeom prst="rect">
            <a:avLst/>
          </a:prstGeom>
          <a:noFill/>
          <a:ln>
            <a:noFill/>
          </a:ln>
        </p:spPr>
        <p:txBody>
          <a:bodyPr spcFirstLastPara="1" wrap="square" lIns="68569" tIns="68569" rIns="68569" bIns="68569" anchor="t" anchorCtr="0">
            <a:normAutofit/>
          </a:bodyPr>
          <a:lstStyle/>
          <a:p>
            <a:pPr marL="38100" indent="0">
              <a:buNone/>
            </a:pPr>
            <a:r>
              <a:rPr lang="en-US"/>
              <a:t>Environment course </a:t>
            </a:r>
            <a:endParaRPr/>
          </a:p>
          <a:p>
            <a:pPr marL="38100" indent="0">
              <a:buNone/>
            </a:pPr>
            <a:r>
              <a:rPr lang="en-US" u="sng">
                <a:solidFill>
                  <a:schemeClr val="hlink"/>
                </a:solidFill>
                <a:hlinkClick r:id="rId3"/>
              </a:rPr>
              <a:t>https://ocw.mit.edu/courses/environment-courses/</a:t>
            </a:r>
            <a:endParaRPr/>
          </a:p>
        </p:txBody>
      </p:sp>
      <p:pic>
        <p:nvPicPr>
          <p:cNvPr id="216" name="Google Shape;216;p17"/>
          <p:cNvPicPr preferRelativeResize="0"/>
          <p:nvPr/>
        </p:nvPicPr>
        <p:blipFill rotWithShape="1">
          <a:blip r:embed="rId4">
            <a:alphaModFix/>
          </a:blip>
          <a:srcRect/>
          <a:stretch/>
        </p:blipFill>
        <p:spPr>
          <a:xfrm>
            <a:off x="2286001" y="1067880"/>
            <a:ext cx="6675101" cy="3907525"/>
          </a:xfrm>
          <a:prstGeom prst="rect">
            <a:avLst/>
          </a:prstGeom>
          <a:noFill/>
          <a:ln>
            <a:noFill/>
          </a:ln>
        </p:spPr>
      </p:pic>
    </p:spTree>
    <p:extLst>
      <p:ext uri="{BB962C8B-B14F-4D97-AF65-F5344CB8AC3E}">
        <p14:creationId xmlns:p14="http://schemas.microsoft.com/office/powerpoint/2010/main" val="3353560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8"/>
          <p:cNvSpPr txBox="1">
            <a:spLocks noGrp="1"/>
          </p:cNvSpPr>
          <p:nvPr>
            <p:ph type="title"/>
          </p:nvPr>
        </p:nvSpPr>
        <p:spPr>
          <a:xfrm>
            <a:off x="628650" y="273844"/>
            <a:ext cx="7886700" cy="994172"/>
          </a:xfrm>
          <a:prstGeom prst="rect">
            <a:avLst/>
          </a:prstGeom>
          <a:noFill/>
          <a:ln>
            <a:noFill/>
          </a:ln>
        </p:spPr>
        <p:txBody>
          <a:bodyPr spcFirstLastPara="1" wrap="square" lIns="68569" tIns="68569" rIns="68569" bIns="68569" anchor="t" anchorCtr="0">
            <a:noAutofit/>
          </a:bodyPr>
          <a:lstStyle/>
          <a:p>
            <a:r>
              <a:rPr lang="en-US"/>
              <a:t>OpenLearn</a:t>
            </a:r>
            <a:endParaRPr/>
          </a:p>
        </p:txBody>
      </p:sp>
      <p:sp>
        <p:nvSpPr>
          <p:cNvPr id="222" name="Google Shape;222;p18"/>
          <p:cNvSpPr txBox="1">
            <a:spLocks noGrp="1"/>
          </p:cNvSpPr>
          <p:nvPr>
            <p:ph type="body" idx="1"/>
          </p:nvPr>
        </p:nvSpPr>
        <p:spPr>
          <a:xfrm rot="-5400000">
            <a:off x="-260745" y="1784745"/>
            <a:ext cx="3257550" cy="2431258"/>
          </a:xfrm>
          <a:prstGeom prst="rect">
            <a:avLst/>
          </a:prstGeom>
          <a:noFill/>
          <a:ln>
            <a:noFill/>
          </a:ln>
        </p:spPr>
        <p:txBody>
          <a:bodyPr spcFirstLastPara="1" wrap="square" lIns="68569" tIns="68569" rIns="68569" bIns="68569" anchor="t" anchorCtr="0">
            <a:normAutofit/>
          </a:bodyPr>
          <a:lstStyle/>
          <a:p>
            <a:pPr marL="38100" indent="0">
              <a:buNone/>
            </a:pPr>
            <a:r>
              <a:rPr lang="en-US"/>
              <a:t>Nature &amp; Environment course </a:t>
            </a:r>
            <a:endParaRPr/>
          </a:p>
          <a:p>
            <a:pPr marL="38100" indent="0">
              <a:buNone/>
            </a:pPr>
            <a:r>
              <a:rPr lang="en-US"/>
              <a:t> https://www.open.edu/openlearn/nature-environment</a:t>
            </a:r>
            <a:endParaRPr/>
          </a:p>
        </p:txBody>
      </p:sp>
      <p:pic>
        <p:nvPicPr>
          <p:cNvPr id="223" name="Google Shape;223;p18"/>
          <p:cNvPicPr preferRelativeResize="0"/>
          <p:nvPr/>
        </p:nvPicPr>
        <p:blipFill rotWithShape="1">
          <a:blip r:embed="rId3">
            <a:alphaModFix/>
          </a:blip>
          <a:srcRect/>
          <a:stretch/>
        </p:blipFill>
        <p:spPr>
          <a:xfrm>
            <a:off x="2018013" y="1262063"/>
            <a:ext cx="6943089" cy="3450505"/>
          </a:xfrm>
          <a:prstGeom prst="rect">
            <a:avLst/>
          </a:prstGeom>
          <a:noFill/>
          <a:ln>
            <a:noFill/>
          </a:ln>
        </p:spPr>
      </p:pic>
    </p:spTree>
    <p:extLst>
      <p:ext uri="{BB962C8B-B14F-4D97-AF65-F5344CB8AC3E}">
        <p14:creationId xmlns:p14="http://schemas.microsoft.com/office/powerpoint/2010/main" val="3731465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9"/>
          <p:cNvSpPr txBox="1">
            <a:spLocks noGrp="1"/>
          </p:cNvSpPr>
          <p:nvPr>
            <p:ph type="title"/>
          </p:nvPr>
        </p:nvSpPr>
        <p:spPr>
          <a:xfrm>
            <a:off x="628650" y="273844"/>
            <a:ext cx="7886700" cy="994172"/>
          </a:xfrm>
          <a:prstGeom prst="rect">
            <a:avLst/>
          </a:prstGeom>
          <a:noFill/>
          <a:ln>
            <a:noFill/>
          </a:ln>
        </p:spPr>
        <p:txBody>
          <a:bodyPr spcFirstLastPara="1" wrap="square" lIns="68569" tIns="68569" rIns="68569" bIns="68569" anchor="t" anchorCtr="0">
            <a:noAutofit/>
          </a:bodyPr>
          <a:lstStyle/>
          <a:p>
            <a:r>
              <a:rPr lang="en-US"/>
              <a:t>OpenLearn Create</a:t>
            </a:r>
            <a:endParaRPr/>
          </a:p>
        </p:txBody>
      </p:sp>
      <p:sp>
        <p:nvSpPr>
          <p:cNvPr id="229" name="Google Shape;229;p19"/>
          <p:cNvSpPr txBox="1">
            <a:spLocks noGrp="1"/>
          </p:cNvSpPr>
          <p:nvPr>
            <p:ph type="body" idx="1"/>
          </p:nvPr>
        </p:nvSpPr>
        <p:spPr>
          <a:xfrm rot="-5400000">
            <a:off x="-260745" y="1784745"/>
            <a:ext cx="3257550" cy="2431258"/>
          </a:xfrm>
          <a:prstGeom prst="rect">
            <a:avLst/>
          </a:prstGeom>
          <a:noFill/>
          <a:ln>
            <a:noFill/>
          </a:ln>
        </p:spPr>
        <p:txBody>
          <a:bodyPr spcFirstLastPara="1" wrap="square" lIns="68569" tIns="68569" rIns="68569" bIns="68569" anchor="t" anchorCtr="0">
            <a:normAutofit/>
          </a:bodyPr>
          <a:lstStyle/>
          <a:p>
            <a:pPr marL="38100" indent="0">
              <a:buNone/>
            </a:pPr>
            <a:r>
              <a:rPr lang="en-US"/>
              <a:t>Environment course </a:t>
            </a:r>
            <a:endParaRPr/>
          </a:p>
          <a:p>
            <a:pPr marL="38100" indent="0">
              <a:buNone/>
            </a:pPr>
            <a:r>
              <a:rPr lang="en-US"/>
              <a:t> https://www.open.edu/openlearncreate/local/ocwfreecourses/freecourse.php</a:t>
            </a:r>
            <a:endParaRPr/>
          </a:p>
        </p:txBody>
      </p:sp>
      <p:pic>
        <p:nvPicPr>
          <p:cNvPr id="230" name="Google Shape;230;p19"/>
          <p:cNvPicPr preferRelativeResize="0"/>
          <p:nvPr/>
        </p:nvPicPr>
        <p:blipFill rotWithShape="1">
          <a:blip r:embed="rId3">
            <a:alphaModFix/>
          </a:blip>
          <a:srcRect/>
          <a:stretch/>
        </p:blipFill>
        <p:spPr>
          <a:xfrm>
            <a:off x="2018013" y="1279574"/>
            <a:ext cx="6943089" cy="3415482"/>
          </a:xfrm>
          <a:prstGeom prst="rect">
            <a:avLst/>
          </a:prstGeom>
          <a:noFill/>
          <a:ln>
            <a:noFill/>
          </a:ln>
        </p:spPr>
      </p:pic>
    </p:spTree>
    <p:extLst>
      <p:ext uri="{BB962C8B-B14F-4D97-AF65-F5344CB8AC3E}">
        <p14:creationId xmlns:p14="http://schemas.microsoft.com/office/powerpoint/2010/main" val="156876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
          <p:cNvSpPr txBox="1">
            <a:spLocks noGrp="1"/>
          </p:cNvSpPr>
          <p:nvPr>
            <p:ph type="body" idx="1"/>
          </p:nvPr>
        </p:nvSpPr>
        <p:spPr>
          <a:xfrm>
            <a:off x="628650" y="1369219"/>
            <a:ext cx="7886700" cy="3263504"/>
          </a:xfrm>
          <a:prstGeom prst="rect">
            <a:avLst/>
          </a:prstGeom>
          <a:noFill/>
          <a:ln>
            <a:noFill/>
          </a:ln>
        </p:spPr>
        <p:txBody>
          <a:bodyPr spcFirstLastPara="1" wrap="square" lIns="68569" tIns="34275" rIns="68569" bIns="34275" anchor="t" anchorCtr="0">
            <a:noAutofit/>
          </a:bodyPr>
          <a:lstStyle/>
          <a:p>
            <a:pPr marL="0" indent="0">
              <a:spcBef>
                <a:spcPts val="0"/>
              </a:spcBef>
              <a:buSzPts val="7200"/>
              <a:buNone/>
            </a:pPr>
            <a:endParaRPr sz="5400" b="1" dirty="0"/>
          </a:p>
          <a:p>
            <a:pPr marL="0" indent="0">
              <a:buSzPts val="7200"/>
              <a:buNone/>
            </a:pPr>
            <a:r>
              <a:rPr lang="en-US" sz="5400" b="1" dirty="0"/>
              <a:t>Finding and evaluating OER</a:t>
            </a:r>
            <a:endParaRPr dirty="0"/>
          </a:p>
        </p:txBody>
      </p:sp>
      <p:pic>
        <p:nvPicPr>
          <p:cNvPr id="108" name="Google Shape;108;p2">
            <a:hlinkClick r:id="rId3"/>
          </p:cNvPr>
          <p:cNvPicPr preferRelativeResize="0"/>
          <p:nvPr/>
        </p:nvPicPr>
        <p:blipFill rotWithShape="1">
          <a:blip r:embed="rId4">
            <a:alphaModFix/>
          </a:blip>
          <a:srcRect/>
          <a:stretch/>
        </p:blipFill>
        <p:spPr>
          <a:xfrm>
            <a:off x="160660" y="4632723"/>
            <a:ext cx="935981" cy="327478"/>
          </a:xfrm>
          <a:prstGeom prst="rect">
            <a:avLst/>
          </a:prstGeom>
          <a:noFill/>
          <a:ln>
            <a:noFill/>
          </a:ln>
        </p:spPr>
      </p:pic>
      <p:sp>
        <p:nvSpPr>
          <p:cNvPr id="109" name="Google Shape;109;p2"/>
          <p:cNvSpPr/>
          <p:nvPr/>
        </p:nvSpPr>
        <p:spPr>
          <a:xfrm>
            <a:off x="1159456" y="4795732"/>
            <a:ext cx="5597264" cy="164468"/>
          </a:xfrm>
          <a:prstGeom prst="rect">
            <a:avLst/>
          </a:prstGeom>
          <a:noFill/>
          <a:ln>
            <a:noFill/>
          </a:ln>
        </p:spPr>
        <p:txBody>
          <a:bodyPr spcFirstLastPara="1" wrap="square" lIns="25706" tIns="12844" rIns="25706" bIns="12844" anchor="t" anchorCtr="0">
            <a:noAutofit/>
          </a:bodyPr>
          <a:lstStyle/>
          <a:p>
            <a:pPr>
              <a:buClr>
                <a:srgbClr val="000000"/>
              </a:buClr>
              <a:buSzPts val="1200"/>
            </a:pPr>
            <a:r>
              <a:rPr lang="en-US" sz="900">
                <a:solidFill>
                  <a:srgbClr val="000000"/>
                </a:solidFill>
                <a:latin typeface="Calibri"/>
                <a:ea typeface="Calibri"/>
                <a:cs typeface="Calibri"/>
                <a:sym typeface="Calibri"/>
              </a:rPr>
              <a:t>This work is licensed under the </a:t>
            </a:r>
            <a:r>
              <a:rPr lang="en-US" sz="900" u="sng">
                <a:solidFill>
                  <a:schemeClr val="hlink"/>
                </a:solidFill>
                <a:latin typeface="Calibri"/>
                <a:ea typeface="Calibri"/>
                <a:cs typeface="Calibri"/>
                <a:sym typeface="Calibri"/>
                <a:hlinkClick r:id="rId3"/>
              </a:rPr>
              <a:t>Creative Commons Attribution 4.0 International License</a:t>
            </a:r>
            <a:r>
              <a:rPr lang="en-US" sz="900">
                <a:solidFill>
                  <a:srgbClr val="000000"/>
                </a:solidFill>
                <a:latin typeface="Calibri"/>
                <a:ea typeface="Calibri"/>
                <a:cs typeface="Calibri"/>
                <a:sym typeface="Calibri"/>
              </a:rPr>
              <a:t> unless otherwise stated. </a:t>
            </a:r>
            <a:endParaRPr sz="9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64711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0"/>
          <p:cNvSpPr txBox="1">
            <a:spLocks noGrp="1"/>
          </p:cNvSpPr>
          <p:nvPr>
            <p:ph type="title"/>
          </p:nvPr>
        </p:nvSpPr>
        <p:spPr>
          <a:xfrm>
            <a:off x="116682" y="107157"/>
            <a:ext cx="7122319" cy="988218"/>
          </a:xfrm>
          <a:prstGeom prst="rect">
            <a:avLst/>
          </a:prstGeom>
          <a:noFill/>
          <a:ln>
            <a:noFill/>
          </a:ln>
        </p:spPr>
        <p:txBody>
          <a:bodyPr spcFirstLastPara="1" wrap="square" lIns="68569" tIns="68569" rIns="68569" bIns="68569" anchor="t" anchorCtr="0">
            <a:noAutofit/>
          </a:bodyPr>
          <a:lstStyle/>
          <a:p>
            <a:r>
              <a:rPr lang="en-US"/>
              <a:t>Fuse School: Interactive learning materials </a:t>
            </a:r>
            <a:endParaRPr/>
          </a:p>
        </p:txBody>
      </p:sp>
      <p:sp>
        <p:nvSpPr>
          <p:cNvPr id="236" name="Google Shape;236;p20"/>
          <p:cNvSpPr txBox="1">
            <a:spLocks noGrp="1"/>
          </p:cNvSpPr>
          <p:nvPr>
            <p:ph type="body" idx="1"/>
          </p:nvPr>
        </p:nvSpPr>
        <p:spPr>
          <a:xfrm rot="-5400000">
            <a:off x="-260745" y="1784745"/>
            <a:ext cx="3257550" cy="2431258"/>
          </a:xfrm>
          <a:prstGeom prst="rect">
            <a:avLst/>
          </a:prstGeom>
          <a:noFill/>
          <a:ln>
            <a:noFill/>
          </a:ln>
        </p:spPr>
        <p:txBody>
          <a:bodyPr spcFirstLastPara="1" wrap="square" lIns="68569" tIns="68569" rIns="68569" bIns="68569" anchor="t" anchorCtr="0">
            <a:normAutofit/>
          </a:bodyPr>
          <a:lstStyle/>
          <a:p>
            <a:pPr marL="38100" indent="0">
              <a:buNone/>
            </a:pPr>
            <a:r>
              <a:rPr lang="en-US"/>
              <a:t>https://www.youtube.com/user/virtualschooluk/videos</a:t>
            </a:r>
            <a:endParaRPr/>
          </a:p>
        </p:txBody>
      </p:sp>
      <p:pic>
        <p:nvPicPr>
          <p:cNvPr id="237" name="Google Shape;237;p20">
            <a:hlinkClick r:id="rId3"/>
          </p:cNvPr>
          <p:cNvPicPr preferRelativeResize="0"/>
          <p:nvPr/>
        </p:nvPicPr>
        <p:blipFill rotWithShape="1">
          <a:blip r:embed="rId4">
            <a:alphaModFix/>
          </a:blip>
          <a:srcRect l="13418" r="14511" b="57997"/>
          <a:stretch/>
        </p:blipFill>
        <p:spPr>
          <a:xfrm>
            <a:off x="2190750" y="1171763"/>
            <a:ext cx="6762750" cy="3813930"/>
          </a:xfrm>
          <a:prstGeom prst="rect">
            <a:avLst/>
          </a:prstGeom>
          <a:noFill/>
          <a:ln>
            <a:noFill/>
          </a:ln>
        </p:spPr>
      </p:pic>
    </p:spTree>
    <p:extLst>
      <p:ext uri="{BB962C8B-B14F-4D97-AF65-F5344CB8AC3E}">
        <p14:creationId xmlns:p14="http://schemas.microsoft.com/office/powerpoint/2010/main" val="303028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1"/>
          <p:cNvSpPr txBox="1">
            <a:spLocks noGrp="1"/>
          </p:cNvSpPr>
          <p:nvPr>
            <p:ph type="title"/>
          </p:nvPr>
        </p:nvSpPr>
        <p:spPr>
          <a:xfrm>
            <a:off x="116682" y="107157"/>
            <a:ext cx="7122319" cy="988218"/>
          </a:xfrm>
          <a:prstGeom prst="rect">
            <a:avLst/>
          </a:prstGeom>
          <a:noFill/>
          <a:ln>
            <a:noFill/>
          </a:ln>
        </p:spPr>
        <p:txBody>
          <a:bodyPr spcFirstLastPara="1" wrap="square" lIns="68569" tIns="68569" rIns="68569" bIns="68569" anchor="t" anchorCtr="0">
            <a:noAutofit/>
          </a:bodyPr>
          <a:lstStyle/>
          <a:p>
            <a:r>
              <a:rPr lang="en-US"/>
              <a:t>Khan Academy: Interactive learning materials </a:t>
            </a:r>
            <a:endParaRPr/>
          </a:p>
        </p:txBody>
      </p:sp>
      <p:sp>
        <p:nvSpPr>
          <p:cNvPr id="243" name="Google Shape;243;p21"/>
          <p:cNvSpPr txBox="1">
            <a:spLocks noGrp="1"/>
          </p:cNvSpPr>
          <p:nvPr>
            <p:ph type="body" idx="1"/>
          </p:nvPr>
        </p:nvSpPr>
        <p:spPr>
          <a:xfrm rot="-5400000">
            <a:off x="-260745" y="1784745"/>
            <a:ext cx="3257550" cy="2431258"/>
          </a:xfrm>
          <a:prstGeom prst="rect">
            <a:avLst/>
          </a:prstGeom>
          <a:noFill/>
          <a:ln>
            <a:noFill/>
          </a:ln>
        </p:spPr>
        <p:txBody>
          <a:bodyPr spcFirstLastPara="1" wrap="square" lIns="68569" tIns="68569" rIns="68569" bIns="68569" anchor="t" anchorCtr="0">
            <a:normAutofit/>
          </a:bodyPr>
          <a:lstStyle/>
          <a:p>
            <a:pPr marL="38100" indent="0">
              <a:buNone/>
            </a:pPr>
            <a:r>
              <a:rPr lang="en-US"/>
              <a:t>https://www.khanacademy.org/science</a:t>
            </a:r>
            <a:endParaRPr/>
          </a:p>
        </p:txBody>
      </p:sp>
      <p:pic>
        <p:nvPicPr>
          <p:cNvPr id="244" name="Google Shape;244;p21"/>
          <p:cNvPicPr preferRelativeResize="0"/>
          <p:nvPr/>
        </p:nvPicPr>
        <p:blipFill rotWithShape="1">
          <a:blip r:embed="rId3">
            <a:alphaModFix/>
          </a:blip>
          <a:srcRect/>
          <a:stretch/>
        </p:blipFill>
        <p:spPr>
          <a:xfrm>
            <a:off x="2137065" y="1208186"/>
            <a:ext cx="6806574" cy="3811682"/>
          </a:xfrm>
          <a:prstGeom prst="rect">
            <a:avLst/>
          </a:prstGeom>
          <a:noFill/>
          <a:ln>
            <a:noFill/>
          </a:ln>
        </p:spPr>
      </p:pic>
    </p:spTree>
    <p:extLst>
      <p:ext uri="{BB962C8B-B14F-4D97-AF65-F5344CB8AC3E}">
        <p14:creationId xmlns:p14="http://schemas.microsoft.com/office/powerpoint/2010/main" val="3191317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2"/>
          <p:cNvSpPr txBox="1">
            <a:spLocks noGrp="1"/>
          </p:cNvSpPr>
          <p:nvPr>
            <p:ph type="title"/>
          </p:nvPr>
        </p:nvSpPr>
        <p:spPr>
          <a:xfrm rot="-5400000">
            <a:off x="-2172296" y="1486497"/>
            <a:ext cx="5795964" cy="994172"/>
          </a:xfrm>
          <a:prstGeom prst="rect">
            <a:avLst/>
          </a:prstGeom>
          <a:noFill/>
          <a:ln>
            <a:noFill/>
          </a:ln>
        </p:spPr>
        <p:txBody>
          <a:bodyPr spcFirstLastPara="1" wrap="square" lIns="68569" tIns="68569" rIns="68569" bIns="68569" anchor="t" anchorCtr="0">
            <a:noAutofit/>
          </a:bodyPr>
          <a:lstStyle/>
          <a:p>
            <a:r>
              <a:rPr lang="en-US"/>
              <a:t>http://themimu.info/</a:t>
            </a:r>
            <a:endParaRPr/>
          </a:p>
        </p:txBody>
      </p:sp>
      <p:pic>
        <p:nvPicPr>
          <p:cNvPr id="250" name="Google Shape;250;p22" descr="Screen Shot 2019-05-20 at 18.57.01.png"/>
          <p:cNvPicPr preferRelativeResize="0"/>
          <p:nvPr/>
        </p:nvPicPr>
        <p:blipFill rotWithShape="1">
          <a:blip r:embed="rId3">
            <a:alphaModFix/>
          </a:blip>
          <a:srcRect/>
          <a:stretch/>
        </p:blipFill>
        <p:spPr>
          <a:xfrm>
            <a:off x="1405414" y="187946"/>
            <a:ext cx="7312453" cy="4625128"/>
          </a:xfrm>
          <a:prstGeom prst="rect">
            <a:avLst/>
          </a:prstGeom>
          <a:noFill/>
          <a:ln>
            <a:noFill/>
          </a:ln>
        </p:spPr>
      </p:pic>
    </p:spTree>
    <p:extLst>
      <p:ext uri="{BB962C8B-B14F-4D97-AF65-F5344CB8AC3E}">
        <p14:creationId xmlns:p14="http://schemas.microsoft.com/office/powerpoint/2010/main" val="2118531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23"/>
          <p:cNvPicPr preferRelativeResize="0"/>
          <p:nvPr/>
        </p:nvPicPr>
        <p:blipFill rotWithShape="1">
          <a:blip r:embed="rId3">
            <a:alphaModFix/>
          </a:blip>
          <a:srcRect/>
          <a:stretch/>
        </p:blipFill>
        <p:spPr>
          <a:xfrm>
            <a:off x="2782359" y="1"/>
            <a:ext cx="6172200" cy="5143500"/>
          </a:xfrm>
          <a:prstGeom prst="rect">
            <a:avLst/>
          </a:prstGeom>
          <a:noFill/>
          <a:ln w="9525" cap="flat" cmpd="sng">
            <a:solidFill>
              <a:schemeClr val="dk1"/>
            </a:solidFill>
            <a:prstDash val="solid"/>
            <a:round/>
            <a:headEnd type="none" w="sm" len="sm"/>
            <a:tailEnd type="none" w="sm" len="sm"/>
          </a:ln>
        </p:spPr>
      </p:pic>
      <p:sp>
        <p:nvSpPr>
          <p:cNvPr id="257" name="Google Shape;257;p23"/>
          <p:cNvSpPr/>
          <p:nvPr/>
        </p:nvSpPr>
        <p:spPr>
          <a:xfrm>
            <a:off x="196537" y="471176"/>
            <a:ext cx="2645834" cy="2100545"/>
          </a:xfrm>
          <a:prstGeom prst="rect">
            <a:avLst/>
          </a:prstGeom>
          <a:noFill/>
          <a:ln>
            <a:noFill/>
          </a:ln>
        </p:spPr>
        <p:txBody>
          <a:bodyPr spcFirstLastPara="1" wrap="square" lIns="68569" tIns="34275" rIns="68569" bIns="34275" anchor="t" anchorCtr="0">
            <a:spAutoFit/>
          </a:bodyPr>
          <a:lstStyle/>
          <a:p>
            <a:r>
              <a:rPr lang="en-US" sz="3300" b="1">
                <a:solidFill>
                  <a:srgbClr val="000000"/>
                </a:solidFill>
                <a:latin typeface="Arial"/>
                <a:ea typeface="Arial"/>
                <a:cs typeface="Arial"/>
                <a:sym typeface="Arial"/>
              </a:rPr>
              <a:t>Open Education Consortium Interface</a:t>
            </a:r>
            <a:endParaRPr sz="1013"/>
          </a:p>
        </p:txBody>
      </p:sp>
      <p:sp>
        <p:nvSpPr>
          <p:cNvPr id="258" name="Google Shape;258;p23"/>
          <p:cNvSpPr/>
          <p:nvPr/>
        </p:nvSpPr>
        <p:spPr>
          <a:xfrm>
            <a:off x="196537" y="3301084"/>
            <a:ext cx="2396380" cy="1177215"/>
          </a:xfrm>
          <a:prstGeom prst="rect">
            <a:avLst/>
          </a:prstGeom>
          <a:noFill/>
          <a:ln>
            <a:noFill/>
          </a:ln>
        </p:spPr>
        <p:txBody>
          <a:bodyPr spcFirstLastPara="1" wrap="square" lIns="68569" tIns="34275" rIns="68569" bIns="34275" anchor="t" anchorCtr="0">
            <a:spAutoFit/>
          </a:bodyPr>
          <a:lstStyle/>
          <a:p>
            <a:r>
              <a:rPr lang="en-US" sz="2400" u="sng">
                <a:solidFill>
                  <a:srgbClr val="000000"/>
                </a:solidFill>
                <a:latin typeface="Arial"/>
                <a:ea typeface="Arial"/>
                <a:cs typeface="Arial"/>
                <a:sym typeface="Arial"/>
                <a:hlinkClick r:id="rId4"/>
              </a:rPr>
              <a:t>https://www.oeconsortium.org/courses/</a:t>
            </a:r>
            <a:endParaRPr sz="2400">
              <a:solidFill>
                <a:srgbClr val="000000"/>
              </a:solidFill>
              <a:latin typeface="Arial"/>
              <a:ea typeface="Arial"/>
              <a:cs typeface="Arial"/>
              <a:sym typeface="Arial"/>
            </a:endParaRPr>
          </a:p>
        </p:txBody>
      </p:sp>
    </p:spTree>
    <p:extLst>
      <p:ext uri="{BB962C8B-B14F-4D97-AF65-F5344CB8AC3E}">
        <p14:creationId xmlns:p14="http://schemas.microsoft.com/office/powerpoint/2010/main" val="1842158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4"/>
          <p:cNvSpPr txBox="1">
            <a:spLocks noGrp="1"/>
          </p:cNvSpPr>
          <p:nvPr>
            <p:ph type="title"/>
          </p:nvPr>
        </p:nvSpPr>
        <p:spPr>
          <a:xfrm>
            <a:off x="628650" y="273844"/>
            <a:ext cx="7886700" cy="994172"/>
          </a:xfrm>
          <a:prstGeom prst="rect">
            <a:avLst/>
          </a:prstGeom>
          <a:noFill/>
          <a:ln>
            <a:noFill/>
          </a:ln>
        </p:spPr>
        <p:txBody>
          <a:bodyPr spcFirstLastPara="1" wrap="square" lIns="68569" tIns="68569" rIns="68569" bIns="68569" anchor="t" anchorCtr="0">
            <a:noAutofit/>
          </a:bodyPr>
          <a:lstStyle/>
          <a:p>
            <a:r>
              <a:rPr lang="en-US"/>
              <a:t>Useful Resources</a:t>
            </a:r>
            <a:endParaRPr/>
          </a:p>
        </p:txBody>
      </p:sp>
      <p:sp>
        <p:nvSpPr>
          <p:cNvPr id="264" name="Google Shape;264;p24"/>
          <p:cNvSpPr txBox="1">
            <a:spLocks noGrp="1"/>
          </p:cNvSpPr>
          <p:nvPr>
            <p:ph type="body" idx="1"/>
          </p:nvPr>
        </p:nvSpPr>
        <p:spPr>
          <a:xfrm>
            <a:off x="-1" y="1240179"/>
            <a:ext cx="3057643" cy="3087157"/>
          </a:xfrm>
          <a:prstGeom prst="rect">
            <a:avLst/>
          </a:prstGeom>
          <a:noFill/>
          <a:ln>
            <a:noFill/>
          </a:ln>
        </p:spPr>
        <p:txBody>
          <a:bodyPr spcFirstLastPara="1" wrap="square" lIns="68569" tIns="68569" rIns="68569" bIns="68569" anchor="t" anchorCtr="0">
            <a:noAutofit/>
          </a:bodyPr>
          <a:lstStyle/>
          <a:p>
            <a:pPr marL="38100" indent="0">
              <a:buNone/>
            </a:pPr>
            <a:r>
              <a:rPr lang="en-US"/>
              <a:t>Encyclopedia of Life</a:t>
            </a:r>
            <a:endParaRPr/>
          </a:p>
          <a:p>
            <a:pPr marL="38100" indent="0">
              <a:buNone/>
            </a:pPr>
            <a:endParaRPr/>
          </a:p>
          <a:p>
            <a:r>
              <a:rPr lang="en-US"/>
              <a:t>Multimedia resources for biodiversity and natural history</a:t>
            </a:r>
            <a:endParaRPr/>
          </a:p>
          <a:p>
            <a:pPr indent="-171450">
              <a:buNone/>
            </a:pPr>
            <a:endParaRPr/>
          </a:p>
          <a:p>
            <a:pPr indent="-171450">
              <a:buNone/>
            </a:pPr>
            <a:endParaRPr/>
          </a:p>
          <a:p>
            <a:pPr indent="-171450">
              <a:buNone/>
            </a:pPr>
            <a:endParaRPr/>
          </a:p>
          <a:p>
            <a:pPr indent="-171450">
              <a:buNone/>
            </a:pPr>
            <a:endParaRPr/>
          </a:p>
          <a:p>
            <a:pPr marL="38100" indent="0">
              <a:buNone/>
            </a:pPr>
            <a:r>
              <a:rPr lang="en-US"/>
              <a:t>https://eol.org/</a:t>
            </a:r>
            <a:endParaRPr/>
          </a:p>
        </p:txBody>
      </p:sp>
      <p:pic>
        <p:nvPicPr>
          <p:cNvPr id="265" name="Google Shape;265;p24" descr="Encyclopedia of Life.png"/>
          <p:cNvPicPr preferRelativeResize="0"/>
          <p:nvPr/>
        </p:nvPicPr>
        <p:blipFill rotWithShape="1">
          <a:blip r:embed="rId3">
            <a:alphaModFix/>
          </a:blip>
          <a:srcRect/>
          <a:stretch/>
        </p:blipFill>
        <p:spPr>
          <a:xfrm>
            <a:off x="3219015" y="1030173"/>
            <a:ext cx="5499536" cy="3962032"/>
          </a:xfrm>
          <a:prstGeom prst="rect">
            <a:avLst/>
          </a:prstGeom>
          <a:noFill/>
          <a:ln>
            <a:noFill/>
          </a:ln>
        </p:spPr>
      </p:pic>
    </p:spTree>
    <p:extLst>
      <p:ext uri="{BB962C8B-B14F-4D97-AF65-F5344CB8AC3E}">
        <p14:creationId xmlns:p14="http://schemas.microsoft.com/office/powerpoint/2010/main" val="738234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5"/>
          <p:cNvSpPr txBox="1"/>
          <p:nvPr/>
        </p:nvSpPr>
        <p:spPr>
          <a:xfrm>
            <a:off x="6308481" y="1443415"/>
            <a:ext cx="3100916" cy="3046958"/>
          </a:xfrm>
          <a:prstGeom prst="rect">
            <a:avLst/>
          </a:prstGeom>
          <a:noFill/>
          <a:ln>
            <a:noFill/>
          </a:ln>
        </p:spPr>
        <p:txBody>
          <a:bodyPr spcFirstLastPara="1" wrap="square" lIns="68569" tIns="34275" rIns="68569" bIns="34275" anchor="t" anchorCtr="0">
            <a:spAutoFit/>
          </a:bodyPr>
          <a:lstStyle/>
          <a:p>
            <a:r>
              <a:rPr lang="en-US" sz="3600" b="1">
                <a:solidFill>
                  <a:srgbClr val="000000"/>
                </a:solidFill>
                <a:latin typeface="Arial"/>
                <a:ea typeface="Arial"/>
                <a:cs typeface="Arial"/>
                <a:sym typeface="Arial"/>
              </a:rPr>
              <a:t>Open Educational Resources Sites</a:t>
            </a:r>
            <a:endParaRPr sz="1013"/>
          </a:p>
          <a:p>
            <a:endParaRPr sz="4950" b="1">
              <a:solidFill>
                <a:srgbClr val="000000"/>
              </a:solidFill>
              <a:latin typeface="Arial"/>
              <a:ea typeface="Arial"/>
              <a:cs typeface="Arial"/>
              <a:sym typeface="Arial"/>
            </a:endParaRPr>
          </a:p>
        </p:txBody>
      </p:sp>
      <p:sp>
        <p:nvSpPr>
          <p:cNvPr id="272" name="Google Shape;272;p25"/>
          <p:cNvSpPr/>
          <p:nvPr/>
        </p:nvSpPr>
        <p:spPr>
          <a:xfrm>
            <a:off x="0" y="969589"/>
            <a:ext cx="6381750" cy="5609198"/>
          </a:xfrm>
          <a:prstGeom prst="rect">
            <a:avLst/>
          </a:prstGeom>
          <a:noFill/>
          <a:ln>
            <a:noFill/>
          </a:ln>
        </p:spPr>
        <p:txBody>
          <a:bodyPr spcFirstLastPara="1" wrap="square" lIns="68569" tIns="34275" rIns="68569" bIns="34275" anchor="t" anchorCtr="0">
            <a:spAutoFit/>
          </a:bodyPr>
          <a:lstStyle/>
          <a:p>
            <a:pPr marL="428625" indent="-428625">
              <a:buClr>
                <a:srgbClr val="000000"/>
              </a:buClr>
              <a:buSzPts val="4000"/>
              <a:buFont typeface="Arial"/>
              <a:buChar char="•"/>
            </a:pPr>
            <a:r>
              <a:rPr lang="en-US" sz="3000">
                <a:solidFill>
                  <a:srgbClr val="000000"/>
                </a:solidFill>
                <a:latin typeface="Arial"/>
                <a:ea typeface="Arial"/>
                <a:cs typeface="Arial"/>
                <a:sym typeface="Arial"/>
              </a:rPr>
              <a:t>ORBIT – http:// oer.educ.cam.ac.uk/</a:t>
            </a:r>
            <a:endParaRPr sz="1013"/>
          </a:p>
          <a:p>
            <a:pPr marL="428625" indent="-428625">
              <a:buClr>
                <a:srgbClr val="000000"/>
              </a:buClr>
              <a:buSzPts val="4000"/>
              <a:buFont typeface="Arial"/>
              <a:buChar char="•"/>
            </a:pPr>
            <a:r>
              <a:rPr lang="en-US" sz="3000">
                <a:solidFill>
                  <a:srgbClr val="000000"/>
                </a:solidFill>
                <a:latin typeface="Arial"/>
                <a:ea typeface="Arial"/>
                <a:cs typeface="Arial"/>
                <a:sym typeface="Arial"/>
              </a:rPr>
              <a:t>PHET - </a:t>
            </a:r>
            <a:r>
              <a:rPr lang="en-US" sz="3000" u="sng">
                <a:solidFill>
                  <a:srgbClr val="000000"/>
                </a:solidFill>
                <a:latin typeface="Arial"/>
                <a:ea typeface="Arial"/>
                <a:cs typeface="Arial"/>
                <a:sym typeface="Arial"/>
                <a:hlinkClick r:id="rId3"/>
              </a:rPr>
              <a:t>https://phet.colorado.edu/</a:t>
            </a:r>
            <a:endParaRPr sz="3000">
              <a:solidFill>
                <a:srgbClr val="000000"/>
              </a:solidFill>
              <a:latin typeface="Arial"/>
              <a:ea typeface="Arial"/>
              <a:cs typeface="Arial"/>
              <a:sym typeface="Arial"/>
            </a:endParaRPr>
          </a:p>
          <a:p>
            <a:pPr marL="428625" indent="-428625">
              <a:buClr>
                <a:srgbClr val="000000"/>
              </a:buClr>
              <a:buSzPts val="4000"/>
              <a:buFont typeface="Arial"/>
              <a:buChar char="•"/>
            </a:pPr>
            <a:r>
              <a:rPr lang="en-US" sz="3000">
                <a:solidFill>
                  <a:srgbClr val="000000"/>
                </a:solidFill>
                <a:latin typeface="Arial"/>
                <a:ea typeface="Arial"/>
                <a:cs typeface="Arial"/>
                <a:sym typeface="Arial"/>
              </a:rPr>
              <a:t>Virtual Genetics Education Centre - </a:t>
            </a:r>
            <a:r>
              <a:rPr lang="en-US" sz="3000" u="sng">
                <a:solidFill>
                  <a:srgbClr val="000000"/>
                </a:solidFill>
                <a:latin typeface="Arial"/>
                <a:ea typeface="Arial"/>
                <a:cs typeface="Arial"/>
                <a:sym typeface="Arial"/>
                <a:hlinkClick r:id="rId3"/>
              </a:rPr>
              <a:t>https://phet.colorado.edu/</a:t>
            </a:r>
            <a:endParaRPr sz="3000">
              <a:solidFill>
                <a:srgbClr val="000000"/>
              </a:solidFill>
              <a:latin typeface="Arial"/>
              <a:ea typeface="Arial"/>
              <a:cs typeface="Arial"/>
              <a:sym typeface="Arial"/>
            </a:endParaRPr>
          </a:p>
          <a:p>
            <a:pPr marL="428625" indent="-428625">
              <a:buClr>
                <a:srgbClr val="000000"/>
              </a:buClr>
              <a:buSzPts val="4000"/>
              <a:buFont typeface="Arial"/>
              <a:buChar char="•"/>
            </a:pPr>
            <a:r>
              <a:rPr lang="en-US" sz="3000">
                <a:solidFill>
                  <a:srgbClr val="000000"/>
                </a:solidFill>
                <a:latin typeface="Arial"/>
                <a:ea typeface="Arial"/>
                <a:cs typeface="Arial"/>
                <a:sym typeface="Arial"/>
              </a:rPr>
              <a:t>FUSE School - </a:t>
            </a:r>
            <a:r>
              <a:rPr lang="en-US" sz="3000" u="sng">
                <a:solidFill>
                  <a:srgbClr val="000000"/>
                </a:solidFill>
                <a:latin typeface="Arial"/>
                <a:ea typeface="Arial"/>
                <a:cs typeface="Arial"/>
                <a:sym typeface="Arial"/>
                <a:hlinkClick r:id="rId4"/>
              </a:rPr>
              <a:t>https://www.youtube.com/user/virtualschooluk</a:t>
            </a:r>
            <a:endParaRPr sz="3000">
              <a:solidFill>
                <a:srgbClr val="000000"/>
              </a:solidFill>
              <a:latin typeface="Arial"/>
              <a:ea typeface="Arial"/>
              <a:cs typeface="Arial"/>
              <a:sym typeface="Arial"/>
            </a:endParaRPr>
          </a:p>
          <a:p>
            <a:pPr marL="428625" indent="-238125">
              <a:buClr>
                <a:srgbClr val="000000"/>
              </a:buClr>
              <a:buSzPts val="4000"/>
            </a:pPr>
            <a:endParaRPr sz="3000">
              <a:solidFill>
                <a:srgbClr val="000000"/>
              </a:solidFill>
              <a:latin typeface="Arial"/>
              <a:ea typeface="Arial"/>
              <a:cs typeface="Arial"/>
              <a:sym typeface="Arial"/>
            </a:endParaRPr>
          </a:p>
          <a:p>
            <a:pPr marL="428625" indent="-238125">
              <a:buClr>
                <a:srgbClr val="000000"/>
              </a:buClr>
              <a:buSzPts val="4000"/>
            </a:pPr>
            <a:endParaRPr sz="3000">
              <a:solidFill>
                <a:srgbClr val="000000"/>
              </a:solidFill>
              <a:latin typeface="Arial"/>
              <a:ea typeface="Arial"/>
              <a:cs typeface="Arial"/>
              <a:sym typeface="Arial"/>
            </a:endParaRPr>
          </a:p>
          <a:p>
            <a:pPr marL="428625" indent="-238125">
              <a:buClr>
                <a:srgbClr val="000000"/>
              </a:buClr>
              <a:buSzPts val="4000"/>
            </a:pPr>
            <a:endParaRPr sz="3000">
              <a:solidFill>
                <a:srgbClr val="000000"/>
              </a:solidFill>
              <a:latin typeface="Arial"/>
              <a:ea typeface="Arial"/>
              <a:cs typeface="Arial"/>
              <a:sym typeface="Arial"/>
            </a:endParaRPr>
          </a:p>
          <a:p>
            <a:pPr marL="428625" indent="-238125">
              <a:buClr>
                <a:srgbClr val="000000"/>
              </a:buClr>
              <a:buSzPts val="4000"/>
            </a:pPr>
            <a:endParaRPr sz="3000">
              <a:solidFill>
                <a:srgbClr val="000000"/>
              </a:solidFill>
              <a:latin typeface="Arial"/>
              <a:ea typeface="Arial"/>
              <a:cs typeface="Arial"/>
              <a:sym typeface="Arial"/>
            </a:endParaRPr>
          </a:p>
        </p:txBody>
      </p:sp>
    </p:spTree>
    <p:extLst>
      <p:ext uri="{BB962C8B-B14F-4D97-AF65-F5344CB8AC3E}">
        <p14:creationId xmlns:p14="http://schemas.microsoft.com/office/powerpoint/2010/main" val="1267253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6"/>
          <p:cNvSpPr txBox="1"/>
          <p:nvPr/>
        </p:nvSpPr>
        <p:spPr>
          <a:xfrm>
            <a:off x="6367096" y="1428760"/>
            <a:ext cx="3100916" cy="3323957"/>
          </a:xfrm>
          <a:prstGeom prst="rect">
            <a:avLst/>
          </a:prstGeom>
          <a:noFill/>
          <a:ln>
            <a:noFill/>
          </a:ln>
        </p:spPr>
        <p:txBody>
          <a:bodyPr spcFirstLastPara="1" wrap="square" lIns="68569" tIns="34275" rIns="68569" bIns="34275" anchor="t" anchorCtr="0">
            <a:spAutoFit/>
          </a:bodyPr>
          <a:lstStyle/>
          <a:p>
            <a:r>
              <a:rPr lang="en-US" sz="4050" b="1">
                <a:solidFill>
                  <a:srgbClr val="000000"/>
                </a:solidFill>
                <a:latin typeface="Arial"/>
                <a:ea typeface="Arial"/>
                <a:cs typeface="Arial"/>
                <a:sym typeface="Arial"/>
              </a:rPr>
              <a:t>Discipline-Specific Resources Sites</a:t>
            </a:r>
            <a:endParaRPr sz="1013"/>
          </a:p>
          <a:p>
            <a:endParaRPr sz="4950" b="1">
              <a:solidFill>
                <a:srgbClr val="000000"/>
              </a:solidFill>
              <a:latin typeface="Arial"/>
              <a:ea typeface="Arial"/>
              <a:cs typeface="Arial"/>
              <a:sym typeface="Arial"/>
            </a:endParaRPr>
          </a:p>
        </p:txBody>
      </p:sp>
      <p:sp>
        <p:nvSpPr>
          <p:cNvPr id="279" name="Google Shape;279;p26"/>
          <p:cNvSpPr/>
          <p:nvPr/>
        </p:nvSpPr>
        <p:spPr>
          <a:xfrm>
            <a:off x="0" y="1111250"/>
            <a:ext cx="6381750" cy="4224203"/>
          </a:xfrm>
          <a:prstGeom prst="rect">
            <a:avLst/>
          </a:prstGeom>
          <a:noFill/>
          <a:ln>
            <a:noFill/>
          </a:ln>
        </p:spPr>
        <p:txBody>
          <a:bodyPr spcFirstLastPara="1" wrap="square" lIns="68569" tIns="34275" rIns="68569" bIns="34275" anchor="t" anchorCtr="0">
            <a:spAutoFit/>
          </a:bodyPr>
          <a:lstStyle/>
          <a:p>
            <a:pPr marL="428625" indent="-238125">
              <a:buClr>
                <a:srgbClr val="000000"/>
              </a:buClr>
              <a:buSzPts val="4000"/>
            </a:pPr>
            <a:endParaRPr sz="3000">
              <a:solidFill>
                <a:srgbClr val="000000"/>
              </a:solidFill>
              <a:latin typeface="Arial"/>
              <a:ea typeface="Arial"/>
              <a:cs typeface="Arial"/>
              <a:sym typeface="Arial"/>
            </a:endParaRPr>
          </a:p>
          <a:p>
            <a:pPr marL="428625" indent="-428625">
              <a:buClr>
                <a:srgbClr val="000000"/>
              </a:buClr>
              <a:buSzPts val="4000"/>
              <a:buFont typeface="Arial"/>
              <a:buChar char="•"/>
            </a:pPr>
            <a:r>
              <a:rPr lang="en-US" sz="3000">
                <a:solidFill>
                  <a:srgbClr val="000000"/>
                </a:solidFill>
                <a:latin typeface="Arial"/>
                <a:ea typeface="Arial"/>
                <a:cs typeface="Arial"/>
                <a:sym typeface="Arial"/>
              </a:rPr>
              <a:t>National Science Digital Library - </a:t>
            </a:r>
            <a:r>
              <a:rPr lang="en-US" sz="3000" u="sng">
                <a:solidFill>
                  <a:srgbClr val="000000"/>
                </a:solidFill>
                <a:latin typeface="Arial"/>
                <a:ea typeface="Arial"/>
                <a:cs typeface="Arial"/>
                <a:sym typeface="Arial"/>
                <a:hlinkClick r:id="rId3"/>
              </a:rPr>
              <a:t>https://nsdl.oercommons.org/</a:t>
            </a:r>
            <a:endParaRPr sz="3000">
              <a:solidFill>
                <a:srgbClr val="000000"/>
              </a:solidFill>
              <a:latin typeface="Arial"/>
              <a:ea typeface="Arial"/>
              <a:cs typeface="Arial"/>
              <a:sym typeface="Arial"/>
            </a:endParaRPr>
          </a:p>
          <a:p>
            <a:pPr marL="428625" indent="-428625">
              <a:buClr>
                <a:srgbClr val="000000"/>
              </a:buClr>
              <a:buSzPts val="4000"/>
              <a:buFont typeface="Arial"/>
              <a:buChar char="•"/>
            </a:pPr>
            <a:r>
              <a:rPr lang="en-US" sz="3000">
                <a:solidFill>
                  <a:srgbClr val="000000"/>
                </a:solidFill>
                <a:latin typeface="Arial"/>
                <a:ea typeface="Arial"/>
                <a:cs typeface="Arial"/>
                <a:sym typeface="Arial"/>
              </a:rPr>
              <a:t>PLOS One - </a:t>
            </a:r>
            <a:r>
              <a:rPr lang="en-US" sz="3000" u="sng">
                <a:solidFill>
                  <a:srgbClr val="000000"/>
                </a:solidFill>
                <a:latin typeface="Arial"/>
                <a:ea typeface="Arial"/>
                <a:cs typeface="Arial"/>
                <a:sym typeface="Arial"/>
                <a:hlinkClick r:id="rId4"/>
              </a:rPr>
              <a:t>https://journals.plos.org/plosone/</a:t>
            </a:r>
            <a:endParaRPr sz="3000">
              <a:solidFill>
                <a:srgbClr val="000000"/>
              </a:solidFill>
              <a:latin typeface="Arial"/>
              <a:ea typeface="Arial"/>
              <a:cs typeface="Arial"/>
              <a:sym typeface="Arial"/>
            </a:endParaRPr>
          </a:p>
          <a:p>
            <a:pPr marL="428625" indent="-238125">
              <a:buClr>
                <a:srgbClr val="000000"/>
              </a:buClr>
              <a:buSzPts val="4000"/>
            </a:pPr>
            <a:endParaRPr sz="3000">
              <a:solidFill>
                <a:srgbClr val="000000"/>
              </a:solidFill>
              <a:latin typeface="Arial"/>
              <a:ea typeface="Arial"/>
              <a:cs typeface="Arial"/>
              <a:sym typeface="Arial"/>
            </a:endParaRPr>
          </a:p>
          <a:p>
            <a:pPr marL="428625" indent="-238125">
              <a:buClr>
                <a:srgbClr val="000000"/>
              </a:buClr>
              <a:buSzPts val="4000"/>
            </a:pPr>
            <a:endParaRPr sz="3000">
              <a:solidFill>
                <a:srgbClr val="000000"/>
              </a:solidFill>
              <a:latin typeface="Arial"/>
              <a:ea typeface="Arial"/>
              <a:cs typeface="Arial"/>
              <a:sym typeface="Arial"/>
            </a:endParaRPr>
          </a:p>
          <a:p>
            <a:pPr marL="428625" indent="-238125">
              <a:buClr>
                <a:srgbClr val="000000"/>
              </a:buClr>
              <a:buSzPts val="4000"/>
            </a:pPr>
            <a:endParaRPr sz="3000">
              <a:solidFill>
                <a:srgbClr val="000000"/>
              </a:solidFill>
              <a:latin typeface="Arial"/>
              <a:ea typeface="Arial"/>
              <a:cs typeface="Arial"/>
              <a:sym typeface="Arial"/>
            </a:endParaRPr>
          </a:p>
          <a:p>
            <a:pPr marL="428625" indent="-238125">
              <a:buClr>
                <a:srgbClr val="000000"/>
              </a:buClr>
              <a:buSzPts val="4000"/>
            </a:pPr>
            <a:endParaRPr sz="3000">
              <a:solidFill>
                <a:srgbClr val="000000"/>
              </a:solidFill>
              <a:latin typeface="Arial"/>
              <a:ea typeface="Arial"/>
              <a:cs typeface="Arial"/>
              <a:sym typeface="Arial"/>
            </a:endParaRPr>
          </a:p>
        </p:txBody>
      </p:sp>
    </p:spTree>
    <p:extLst>
      <p:ext uri="{BB962C8B-B14F-4D97-AF65-F5344CB8AC3E}">
        <p14:creationId xmlns:p14="http://schemas.microsoft.com/office/powerpoint/2010/main" val="3997312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7"/>
          <p:cNvSpPr txBox="1">
            <a:spLocks noGrp="1"/>
          </p:cNvSpPr>
          <p:nvPr>
            <p:ph type="title"/>
          </p:nvPr>
        </p:nvSpPr>
        <p:spPr>
          <a:xfrm>
            <a:off x="595033" y="139374"/>
            <a:ext cx="7886700" cy="994172"/>
          </a:xfrm>
          <a:prstGeom prst="rect">
            <a:avLst/>
          </a:prstGeom>
          <a:noFill/>
          <a:ln>
            <a:noFill/>
          </a:ln>
        </p:spPr>
        <p:txBody>
          <a:bodyPr spcFirstLastPara="1" wrap="square" lIns="68569" tIns="68569" rIns="68569" bIns="68569" anchor="t" anchorCtr="0">
            <a:noAutofit/>
          </a:bodyPr>
          <a:lstStyle/>
          <a:p>
            <a:r>
              <a:rPr lang="en-US"/>
              <a:t>Useful search tips</a:t>
            </a:r>
            <a:endParaRPr/>
          </a:p>
        </p:txBody>
      </p:sp>
      <p:sp>
        <p:nvSpPr>
          <p:cNvPr id="285" name="Google Shape;285;p27"/>
          <p:cNvSpPr txBox="1">
            <a:spLocks noGrp="1"/>
          </p:cNvSpPr>
          <p:nvPr>
            <p:ph type="body" idx="1"/>
          </p:nvPr>
        </p:nvSpPr>
        <p:spPr>
          <a:xfrm>
            <a:off x="358589" y="1098176"/>
            <a:ext cx="8225117" cy="3585884"/>
          </a:xfrm>
          <a:prstGeom prst="rect">
            <a:avLst/>
          </a:prstGeom>
          <a:noFill/>
          <a:ln>
            <a:noFill/>
          </a:ln>
        </p:spPr>
        <p:txBody>
          <a:bodyPr spcFirstLastPara="1" wrap="square" lIns="68569" tIns="68569" rIns="68569" bIns="68569" anchor="t" anchorCtr="0">
            <a:noAutofit/>
          </a:bodyPr>
          <a:lstStyle/>
          <a:p>
            <a:r>
              <a:rPr lang="en-US"/>
              <a:t>Search terms - British and American spelling, Myanmar, Burma, Southeast Asia, South East Asia</a:t>
            </a:r>
            <a:endParaRPr/>
          </a:p>
          <a:p>
            <a:pPr indent="-171450">
              <a:buNone/>
            </a:pPr>
            <a:endParaRPr/>
          </a:p>
          <a:p>
            <a:r>
              <a:rPr lang="en-US"/>
              <a:t>To search for a phrase -type quotation marks (“  ”) </a:t>
            </a:r>
            <a:endParaRPr/>
          </a:p>
          <a:p>
            <a:pPr marL="38100" indent="0">
              <a:buNone/>
            </a:pPr>
            <a:endParaRPr/>
          </a:p>
          <a:p>
            <a:r>
              <a:rPr lang="en-US"/>
              <a:t>Boolean operators (AND, OR, and NOT)</a:t>
            </a:r>
            <a:endParaRPr/>
          </a:p>
          <a:p>
            <a:pPr indent="-171450">
              <a:buNone/>
            </a:pPr>
            <a:endParaRPr/>
          </a:p>
        </p:txBody>
      </p:sp>
    </p:spTree>
    <p:extLst>
      <p:ext uri="{BB962C8B-B14F-4D97-AF65-F5344CB8AC3E}">
        <p14:creationId xmlns:p14="http://schemas.microsoft.com/office/powerpoint/2010/main" val="2928721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8"/>
          <p:cNvSpPr txBox="1">
            <a:spLocks noGrp="1"/>
          </p:cNvSpPr>
          <p:nvPr>
            <p:ph type="title"/>
          </p:nvPr>
        </p:nvSpPr>
        <p:spPr>
          <a:xfrm>
            <a:off x="0" y="139374"/>
            <a:ext cx="7886700" cy="994172"/>
          </a:xfrm>
          <a:prstGeom prst="rect">
            <a:avLst/>
          </a:prstGeom>
          <a:noFill/>
          <a:ln>
            <a:noFill/>
          </a:ln>
        </p:spPr>
        <p:txBody>
          <a:bodyPr spcFirstLastPara="1" wrap="square" lIns="68569" tIns="68569" rIns="68569" bIns="68569" anchor="t" anchorCtr="0">
            <a:noAutofit/>
          </a:bodyPr>
          <a:lstStyle/>
          <a:p>
            <a:r>
              <a:rPr lang="en-US"/>
              <a:t>Boolean operators (AND, OR, and NOT)</a:t>
            </a:r>
            <a:endParaRPr/>
          </a:p>
        </p:txBody>
      </p:sp>
      <p:sp>
        <p:nvSpPr>
          <p:cNvPr id="291" name="Google Shape;291;p28"/>
          <p:cNvSpPr txBox="1">
            <a:spLocks noGrp="1"/>
          </p:cNvSpPr>
          <p:nvPr>
            <p:ph type="body" idx="1"/>
          </p:nvPr>
        </p:nvSpPr>
        <p:spPr>
          <a:xfrm>
            <a:off x="4830311" y="1098176"/>
            <a:ext cx="3753395" cy="4045324"/>
          </a:xfrm>
          <a:prstGeom prst="rect">
            <a:avLst/>
          </a:prstGeom>
          <a:noFill/>
          <a:ln>
            <a:noFill/>
          </a:ln>
        </p:spPr>
        <p:txBody>
          <a:bodyPr spcFirstLastPara="1" wrap="square" lIns="68569" tIns="68569" rIns="68569" bIns="68569" anchor="t" anchorCtr="0">
            <a:noAutofit/>
          </a:bodyPr>
          <a:lstStyle/>
          <a:p>
            <a:pPr marL="38100" indent="0">
              <a:buNone/>
            </a:pPr>
            <a:r>
              <a:rPr lang="en-US"/>
              <a:t>Use AND in a search to </a:t>
            </a:r>
            <a:endParaRPr/>
          </a:p>
          <a:p>
            <a:r>
              <a:rPr lang="en-US"/>
              <a:t>narrow the results</a:t>
            </a:r>
            <a:endParaRPr/>
          </a:p>
          <a:p>
            <a:r>
              <a:rPr lang="en-US"/>
              <a:t>Tell the database that ALL search terms must be present in the resulting records</a:t>
            </a:r>
            <a:endParaRPr/>
          </a:p>
          <a:p>
            <a:pPr indent="-171450">
              <a:buNone/>
            </a:pPr>
            <a:endParaRPr/>
          </a:p>
          <a:p>
            <a:pPr marL="38100" indent="0">
              <a:buNone/>
            </a:pPr>
            <a:r>
              <a:rPr lang="en-US"/>
              <a:t>** Be aware: in many, but not all databases, the AND is implied**</a:t>
            </a:r>
            <a:endParaRPr/>
          </a:p>
          <a:p>
            <a:pPr marL="38100" indent="0">
              <a:buNone/>
            </a:pPr>
            <a:r>
              <a:rPr lang="en-US"/>
              <a:t>E.g. Google automatically puts an AND in between your search terms.</a:t>
            </a:r>
            <a:endParaRPr/>
          </a:p>
          <a:p>
            <a:pPr marL="38100" indent="0">
              <a:buNone/>
            </a:pPr>
            <a:endParaRPr/>
          </a:p>
          <a:p>
            <a:pPr marL="38100" indent="0">
              <a:buNone/>
            </a:pPr>
            <a:endParaRPr/>
          </a:p>
        </p:txBody>
      </p:sp>
      <p:sp>
        <p:nvSpPr>
          <p:cNvPr id="292" name="Google Shape;292;p28"/>
          <p:cNvSpPr/>
          <p:nvPr/>
        </p:nvSpPr>
        <p:spPr>
          <a:xfrm>
            <a:off x="369094" y="1488282"/>
            <a:ext cx="2573314" cy="2322033"/>
          </a:xfrm>
          <a:prstGeom prst="ellipse">
            <a:avLst/>
          </a:prstGeom>
          <a:gradFill>
            <a:gsLst>
              <a:gs pos="0">
                <a:srgbClr val="489BE7">
                  <a:alpha val="43921"/>
                </a:srgbClr>
              </a:gs>
              <a:gs pos="100000">
                <a:srgbClr val="91CCFF"/>
              </a:gs>
            </a:gsLst>
            <a:lin ang="16200000" scaled="0"/>
          </a:gradFill>
          <a:ln w="9525" cap="flat" cmpd="sng">
            <a:solidFill>
              <a:srgbClr val="5597D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sz="1050">
              <a:solidFill>
                <a:schemeClr val="lt1"/>
              </a:solidFill>
              <a:latin typeface="Arial"/>
              <a:ea typeface="Arial"/>
              <a:cs typeface="Arial"/>
              <a:sym typeface="Arial"/>
            </a:endParaRPr>
          </a:p>
        </p:txBody>
      </p:sp>
      <p:sp>
        <p:nvSpPr>
          <p:cNvPr id="293" name="Google Shape;293;p28"/>
          <p:cNvSpPr/>
          <p:nvPr/>
        </p:nvSpPr>
        <p:spPr>
          <a:xfrm>
            <a:off x="1849130" y="1509147"/>
            <a:ext cx="2466180" cy="2245364"/>
          </a:xfrm>
          <a:prstGeom prst="ellipse">
            <a:avLst/>
          </a:prstGeom>
          <a:solidFill>
            <a:srgbClr val="A8D08C">
              <a:alpha val="46666"/>
            </a:srgbClr>
          </a:solidFill>
          <a:ln w="9525" cap="flat" cmpd="sng">
            <a:solidFill>
              <a:srgbClr val="5597D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sz="1050">
              <a:solidFill>
                <a:schemeClr val="lt1"/>
              </a:solidFill>
              <a:latin typeface="Arial"/>
              <a:ea typeface="Arial"/>
              <a:cs typeface="Arial"/>
              <a:sym typeface="Arial"/>
            </a:endParaRPr>
          </a:p>
        </p:txBody>
      </p:sp>
      <p:sp>
        <p:nvSpPr>
          <p:cNvPr id="294" name="Google Shape;294;p28"/>
          <p:cNvSpPr/>
          <p:nvPr/>
        </p:nvSpPr>
        <p:spPr>
          <a:xfrm>
            <a:off x="1147039" y="2576027"/>
            <a:ext cx="2466180" cy="2245364"/>
          </a:xfrm>
          <a:prstGeom prst="ellipse">
            <a:avLst/>
          </a:prstGeom>
          <a:solidFill>
            <a:srgbClr val="F7CAAC">
              <a:alpha val="32941"/>
            </a:srgbClr>
          </a:solidFill>
          <a:ln w="9525" cap="flat" cmpd="sng">
            <a:solidFill>
              <a:srgbClr val="5597D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sz="1050">
              <a:solidFill>
                <a:schemeClr val="lt1"/>
              </a:solidFill>
              <a:latin typeface="Arial"/>
              <a:ea typeface="Arial"/>
              <a:cs typeface="Arial"/>
              <a:sym typeface="Arial"/>
            </a:endParaRPr>
          </a:p>
        </p:txBody>
      </p:sp>
      <p:sp>
        <p:nvSpPr>
          <p:cNvPr id="295" name="Google Shape;295;p28"/>
          <p:cNvSpPr txBox="1"/>
          <p:nvPr/>
        </p:nvSpPr>
        <p:spPr>
          <a:xfrm>
            <a:off x="408196" y="2194333"/>
            <a:ext cx="1700813" cy="484718"/>
          </a:xfrm>
          <a:prstGeom prst="rect">
            <a:avLst/>
          </a:prstGeom>
          <a:noFill/>
          <a:ln>
            <a:noFill/>
          </a:ln>
        </p:spPr>
        <p:txBody>
          <a:bodyPr spcFirstLastPara="1" wrap="square" lIns="68569" tIns="34275" rIns="68569" bIns="34275" anchor="t" anchorCtr="0">
            <a:spAutoFit/>
          </a:bodyPr>
          <a:lstStyle/>
          <a:p>
            <a:r>
              <a:rPr lang="en-US" sz="2700">
                <a:solidFill>
                  <a:srgbClr val="000000"/>
                </a:solidFill>
                <a:latin typeface="Arial"/>
                <a:ea typeface="Arial"/>
                <a:cs typeface="Arial"/>
                <a:sym typeface="Arial"/>
              </a:rPr>
              <a:t>industrial</a:t>
            </a:r>
            <a:endParaRPr sz="1013"/>
          </a:p>
        </p:txBody>
      </p:sp>
      <p:sp>
        <p:nvSpPr>
          <p:cNvPr id="296" name="Google Shape;296;p28"/>
          <p:cNvSpPr txBox="1"/>
          <p:nvPr/>
        </p:nvSpPr>
        <p:spPr>
          <a:xfrm>
            <a:off x="3073717" y="2274613"/>
            <a:ext cx="1700813" cy="484718"/>
          </a:xfrm>
          <a:prstGeom prst="rect">
            <a:avLst/>
          </a:prstGeom>
          <a:noFill/>
          <a:ln>
            <a:noFill/>
          </a:ln>
        </p:spPr>
        <p:txBody>
          <a:bodyPr spcFirstLastPara="1" wrap="square" lIns="68569" tIns="34275" rIns="68569" bIns="34275" anchor="t" anchorCtr="0">
            <a:spAutoFit/>
          </a:bodyPr>
          <a:lstStyle/>
          <a:p>
            <a:r>
              <a:rPr lang="en-US" sz="2700">
                <a:solidFill>
                  <a:srgbClr val="000000"/>
                </a:solidFill>
                <a:latin typeface="Arial"/>
                <a:ea typeface="Arial"/>
                <a:cs typeface="Arial"/>
                <a:sym typeface="Arial"/>
              </a:rPr>
              <a:t>waste</a:t>
            </a:r>
            <a:endParaRPr sz="1013"/>
          </a:p>
        </p:txBody>
      </p:sp>
      <p:sp>
        <p:nvSpPr>
          <p:cNvPr id="297" name="Google Shape;297;p28"/>
          <p:cNvSpPr txBox="1"/>
          <p:nvPr/>
        </p:nvSpPr>
        <p:spPr>
          <a:xfrm>
            <a:off x="1287863" y="3839564"/>
            <a:ext cx="2487944" cy="484718"/>
          </a:xfrm>
          <a:prstGeom prst="rect">
            <a:avLst/>
          </a:prstGeom>
          <a:noFill/>
          <a:ln>
            <a:noFill/>
          </a:ln>
        </p:spPr>
        <p:txBody>
          <a:bodyPr spcFirstLastPara="1" wrap="square" lIns="68569" tIns="34275" rIns="68569" bIns="34275" anchor="t" anchorCtr="0">
            <a:spAutoFit/>
          </a:bodyPr>
          <a:lstStyle/>
          <a:p>
            <a:r>
              <a:rPr lang="en-US" sz="2700">
                <a:solidFill>
                  <a:srgbClr val="000000"/>
                </a:solidFill>
                <a:latin typeface="Arial"/>
                <a:ea typeface="Arial"/>
                <a:cs typeface="Arial"/>
                <a:sym typeface="Arial"/>
              </a:rPr>
              <a:t>management</a:t>
            </a:r>
            <a:endParaRPr sz="1013"/>
          </a:p>
        </p:txBody>
      </p:sp>
    </p:spTree>
    <p:extLst>
      <p:ext uri="{BB962C8B-B14F-4D97-AF65-F5344CB8AC3E}">
        <p14:creationId xmlns:p14="http://schemas.microsoft.com/office/powerpoint/2010/main" val="26564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9"/>
          <p:cNvSpPr txBox="1">
            <a:spLocks noGrp="1"/>
          </p:cNvSpPr>
          <p:nvPr>
            <p:ph type="title"/>
          </p:nvPr>
        </p:nvSpPr>
        <p:spPr>
          <a:xfrm>
            <a:off x="0" y="139374"/>
            <a:ext cx="7886700" cy="994172"/>
          </a:xfrm>
          <a:prstGeom prst="rect">
            <a:avLst/>
          </a:prstGeom>
          <a:noFill/>
          <a:ln>
            <a:noFill/>
          </a:ln>
        </p:spPr>
        <p:txBody>
          <a:bodyPr spcFirstLastPara="1" wrap="square" lIns="68569" tIns="68569" rIns="68569" bIns="68569" anchor="t" anchorCtr="0">
            <a:noAutofit/>
          </a:bodyPr>
          <a:lstStyle/>
          <a:p>
            <a:r>
              <a:rPr lang="en-US"/>
              <a:t>Boolean operators (AND, OR, and NOT)</a:t>
            </a:r>
            <a:endParaRPr/>
          </a:p>
        </p:txBody>
      </p:sp>
      <p:sp>
        <p:nvSpPr>
          <p:cNvPr id="303" name="Google Shape;303;p29"/>
          <p:cNvSpPr txBox="1">
            <a:spLocks noGrp="1"/>
          </p:cNvSpPr>
          <p:nvPr>
            <p:ph type="body" idx="1"/>
          </p:nvPr>
        </p:nvSpPr>
        <p:spPr>
          <a:xfrm>
            <a:off x="4830311" y="1098176"/>
            <a:ext cx="3753395" cy="4045324"/>
          </a:xfrm>
          <a:prstGeom prst="rect">
            <a:avLst/>
          </a:prstGeom>
          <a:noFill/>
          <a:ln>
            <a:noFill/>
          </a:ln>
        </p:spPr>
        <p:txBody>
          <a:bodyPr spcFirstLastPara="1" wrap="square" lIns="68569" tIns="68569" rIns="68569" bIns="68569" anchor="t" anchorCtr="0">
            <a:noAutofit/>
          </a:bodyPr>
          <a:lstStyle/>
          <a:p>
            <a:pPr marL="38100" indent="0">
              <a:buNone/>
            </a:pPr>
            <a:r>
              <a:rPr lang="en-US"/>
              <a:t>Use OR in a search to:</a:t>
            </a:r>
            <a:endParaRPr/>
          </a:p>
          <a:p>
            <a:r>
              <a:rPr lang="en-US"/>
              <a:t>Connect two or more similar concepts (synonyms)</a:t>
            </a:r>
            <a:endParaRPr/>
          </a:p>
          <a:p>
            <a:r>
              <a:rPr lang="en-US"/>
              <a:t>Broaden the results, telling the database that ANY of the search terms can be present in the resulting records</a:t>
            </a:r>
            <a:endParaRPr/>
          </a:p>
          <a:p>
            <a:pPr indent="-171450">
              <a:buNone/>
            </a:pPr>
            <a:endParaRPr/>
          </a:p>
          <a:p>
            <a:pPr marL="38100" indent="0">
              <a:buNone/>
            </a:pPr>
            <a:endParaRPr/>
          </a:p>
          <a:p>
            <a:pPr marL="38100" indent="0">
              <a:buNone/>
            </a:pPr>
            <a:endParaRPr/>
          </a:p>
        </p:txBody>
      </p:sp>
      <p:sp>
        <p:nvSpPr>
          <p:cNvPr id="304" name="Google Shape;304;p29"/>
          <p:cNvSpPr/>
          <p:nvPr/>
        </p:nvSpPr>
        <p:spPr>
          <a:xfrm>
            <a:off x="476228" y="1564951"/>
            <a:ext cx="2466180" cy="2245364"/>
          </a:xfrm>
          <a:prstGeom prst="ellipse">
            <a:avLst/>
          </a:prstGeom>
          <a:solidFill>
            <a:srgbClr val="0000FF">
              <a:alpha val="46666"/>
            </a:srgbClr>
          </a:solidFill>
          <a:ln w="9525" cap="flat" cmpd="sng">
            <a:solidFill>
              <a:srgbClr val="5597D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sz="1050">
              <a:solidFill>
                <a:schemeClr val="lt1"/>
              </a:solidFill>
              <a:latin typeface="Arial"/>
              <a:ea typeface="Arial"/>
              <a:cs typeface="Arial"/>
              <a:sym typeface="Arial"/>
            </a:endParaRPr>
          </a:p>
        </p:txBody>
      </p:sp>
      <p:sp>
        <p:nvSpPr>
          <p:cNvPr id="305" name="Google Shape;305;p29"/>
          <p:cNvSpPr/>
          <p:nvPr/>
        </p:nvSpPr>
        <p:spPr>
          <a:xfrm>
            <a:off x="1849130" y="1509147"/>
            <a:ext cx="2466180" cy="2245364"/>
          </a:xfrm>
          <a:prstGeom prst="ellipse">
            <a:avLst/>
          </a:prstGeom>
          <a:solidFill>
            <a:srgbClr val="0000FF">
              <a:alpha val="46666"/>
            </a:srgbClr>
          </a:solidFill>
          <a:ln w="9525" cap="flat" cmpd="sng">
            <a:solidFill>
              <a:srgbClr val="5597D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sz="1050">
              <a:solidFill>
                <a:schemeClr val="lt1"/>
              </a:solidFill>
              <a:latin typeface="Arial"/>
              <a:ea typeface="Arial"/>
              <a:cs typeface="Arial"/>
              <a:sym typeface="Arial"/>
            </a:endParaRPr>
          </a:p>
        </p:txBody>
      </p:sp>
      <p:sp>
        <p:nvSpPr>
          <p:cNvPr id="306" name="Google Shape;306;p29"/>
          <p:cNvSpPr/>
          <p:nvPr/>
        </p:nvSpPr>
        <p:spPr>
          <a:xfrm>
            <a:off x="1147039" y="2576027"/>
            <a:ext cx="2466180" cy="2245364"/>
          </a:xfrm>
          <a:prstGeom prst="ellipse">
            <a:avLst/>
          </a:prstGeom>
          <a:solidFill>
            <a:srgbClr val="0000FF">
              <a:alpha val="32941"/>
            </a:srgbClr>
          </a:solidFill>
          <a:ln w="9525" cap="flat" cmpd="sng">
            <a:solidFill>
              <a:srgbClr val="5597D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sz="1050">
              <a:solidFill>
                <a:schemeClr val="lt1"/>
              </a:solidFill>
              <a:latin typeface="Arial"/>
              <a:ea typeface="Arial"/>
              <a:cs typeface="Arial"/>
              <a:sym typeface="Arial"/>
            </a:endParaRPr>
          </a:p>
        </p:txBody>
      </p:sp>
      <p:sp>
        <p:nvSpPr>
          <p:cNvPr id="307" name="Google Shape;307;p29"/>
          <p:cNvSpPr txBox="1"/>
          <p:nvPr/>
        </p:nvSpPr>
        <p:spPr>
          <a:xfrm>
            <a:off x="799384" y="2092271"/>
            <a:ext cx="1700813" cy="484718"/>
          </a:xfrm>
          <a:prstGeom prst="rect">
            <a:avLst/>
          </a:prstGeom>
          <a:noFill/>
          <a:ln>
            <a:noFill/>
          </a:ln>
        </p:spPr>
        <p:txBody>
          <a:bodyPr spcFirstLastPara="1" wrap="square" lIns="68569" tIns="34275" rIns="68569" bIns="34275" anchor="t" anchorCtr="0">
            <a:spAutoFit/>
          </a:bodyPr>
          <a:lstStyle/>
          <a:p>
            <a:r>
              <a:rPr lang="en-US" sz="2700">
                <a:solidFill>
                  <a:srgbClr val="000000"/>
                </a:solidFill>
                <a:latin typeface="Arial"/>
                <a:ea typeface="Arial"/>
                <a:cs typeface="Arial"/>
                <a:sym typeface="Arial"/>
              </a:rPr>
              <a:t>waste</a:t>
            </a:r>
            <a:endParaRPr sz="1013"/>
          </a:p>
        </p:txBody>
      </p:sp>
      <p:sp>
        <p:nvSpPr>
          <p:cNvPr id="308" name="Google Shape;308;p29"/>
          <p:cNvSpPr txBox="1"/>
          <p:nvPr/>
        </p:nvSpPr>
        <p:spPr>
          <a:xfrm>
            <a:off x="2903635" y="2359665"/>
            <a:ext cx="1700813" cy="484718"/>
          </a:xfrm>
          <a:prstGeom prst="rect">
            <a:avLst/>
          </a:prstGeom>
          <a:noFill/>
          <a:ln>
            <a:noFill/>
          </a:ln>
        </p:spPr>
        <p:txBody>
          <a:bodyPr spcFirstLastPara="1" wrap="square" lIns="68569" tIns="34275" rIns="68569" bIns="34275" anchor="t" anchorCtr="0">
            <a:spAutoFit/>
          </a:bodyPr>
          <a:lstStyle/>
          <a:p>
            <a:r>
              <a:rPr lang="en-US" sz="2700">
                <a:solidFill>
                  <a:srgbClr val="000000"/>
                </a:solidFill>
                <a:latin typeface="Arial"/>
                <a:ea typeface="Arial"/>
                <a:cs typeface="Arial"/>
                <a:sym typeface="Arial"/>
              </a:rPr>
              <a:t>disposal</a:t>
            </a:r>
            <a:endParaRPr sz="1013"/>
          </a:p>
        </p:txBody>
      </p:sp>
      <p:sp>
        <p:nvSpPr>
          <p:cNvPr id="309" name="Google Shape;309;p29"/>
          <p:cNvSpPr txBox="1"/>
          <p:nvPr/>
        </p:nvSpPr>
        <p:spPr>
          <a:xfrm>
            <a:off x="1508969" y="3754512"/>
            <a:ext cx="2487944" cy="484718"/>
          </a:xfrm>
          <a:prstGeom prst="rect">
            <a:avLst/>
          </a:prstGeom>
          <a:noFill/>
          <a:ln>
            <a:noFill/>
          </a:ln>
        </p:spPr>
        <p:txBody>
          <a:bodyPr spcFirstLastPara="1" wrap="square" lIns="68569" tIns="34275" rIns="68569" bIns="34275" anchor="t" anchorCtr="0">
            <a:spAutoFit/>
          </a:bodyPr>
          <a:lstStyle/>
          <a:p>
            <a:r>
              <a:rPr lang="en-US" sz="2700">
                <a:solidFill>
                  <a:srgbClr val="000000"/>
                </a:solidFill>
                <a:latin typeface="Arial"/>
                <a:ea typeface="Arial"/>
                <a:cs typeface="Arial"/>
                <a:sym typeface="Arial"/>
              </a:rPr>
              <a:t> by-product</a:t>
            </a:r>
            <a:endParaRPr sz="1013"/>
          </a:p>
        </p:txBody>
      </p:sp>
    </p:spTree>
    <p:extLst>
      <p:ext uri="{BB962C8B-B14F-4D97-AF65-F5344CB8AC3E}">
        <p14:creationId xmlns:p14="http://schemas.microsoft.com/office/powerpoint/2010/main" val="3155383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txBox="1">
            <a:spLocks noGrp="1"/>
          </p:cNvSpPr>
          <p:nvPr>
            <p:ph type="body" idx="1"/>
          </p:nvPr>
        </p:nvSpPr>
        <p:spPr>
          <a:xfrm>
            <a:off x="425370" y="1369219"/>
            <a:ext cx="8308875" cy="3263504"/>
          </a:xfrm>
          <a:prstGeom prst="rect">
            <a:avLst/>
          </a:prstGeom>
          <a:noFill/>
          <a:ln>
            <a:noFill/>
          </a:ln>
        </p:spPr>
        <p:txBody>
          <a:bodyPr spcFirstLastPara="1" wrap="square" lIns="68569" tIns="34275" rIns="68569" bIns="34275" anchor="t" anchorCtr="0">
            <a:noAutofit/>
          </a:bodyPr>
          <a:lstStyle/>
          <a:p>
            <a:pPr marL="38100" indent="0">
              <a:buNone/>
            </a:pPr>
            <a:r>
              <a:rPr lang="en-US" sz="2400"/>
              <a:t>By the end of this session, participants will:</a:t>
            </a:r>
            <a:endParaRPr/>
          </a:p>
          <a:p>
            <a:pPr marL="38100" indent="0">
              <a:buNone/>
            </a:pPr>
            <a:endParaRPr sz="2400"/>
          </a:p>
          <a:p>
            <a:r>
              <a:rPr lang="en-US" sz="2400"/>
              <a:t>Understand where to find open educational resources (OER)</a:t>
            </a:r>
            <a:endParaRPr/>
          </a:p>
          <a:p>
            <a:r>
              <a:rPr lang="en-US" sz="2400"/>
              <a:t>Be comfortable/confident with finding online OER materials using a laptop</a:t>
            </a:r>
            <a:endParaRPr/>
          </a:p>
          <a:p>
            <a:r>
              <a:rPr lang="en-US" sz="2400"/>
              <a:t>Have improved their OER searching skills.</a:t>
            </a:r>
            <a:endParaRPr/>
          </a:p>
          <a:p>
            <a:pPr marL="0" indent="0">
              <a:spcBef>
                <a:spcPts val="0"/>
              </a:spcBef>
              <a:buSzPts val="3500"/>
              <a:buNone/>
            </a:pPr>
            <a:endParaRPr sz="2400"/>
          </a:p>
        </p:txBody>
      </p:sp>
      <p:sp>
        <p:nvSpPr>
          <p:cNvPr id="115" name="Google Shape;115;p3"/>
          <p:cNvSpPr txBox="1"/>
          <p:nvPr/>
        </p:nvSpPr>
        <p:spPr>
          <a:xfrm>
            <a:off x="425370" y="338560"/>
            <a:ext cx="6502079" cy="577081"/>
          </a:xfrm>
          <a:prstGeom prst="rect">
            <a:avLst/>
          </a:prstGeom>
          <a:noFill/>
          <a:ln>
            <a:noFill/>
          </a:ln>
        </p:spPr>
        <p:txBody>
          <a:bodyPr spcFirstLastPara="1" wrap="square" lIns="68569" tIns="34275" rIns="68569" bIns="34275" anchor="t" anchorCtr="0">
            <a:noAutofit/>
          </a:bodyPr>
          <a:lstStyle/>
          <a:p>
            <a:pPr>
              <a:buClr>
                <a:srgbClr val="000000"/>
              </a:buClr>
              <a:buSzPts val="4400"/>
            </a:pPr>
            <a:r>
              <a:rPr lang="en-US" sz="3300" b="1">
                <a:solidFill>
                  <a:schemeClr val="dk1"/>
                </a:solidFill>
                <a:latin typeface="Calibri"/>
                <a:ea typeface="Calibri"/>
                <a:cs typeface="Calibri"/>
                <a:sym typeface="Calibri"/>
              </a:rPr>
              <a:t>Learning Outcomes </a:t>
            </a:r>
            <a:endParaRPr sz="3300" b="1">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9531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0"/>
          <p:cNvSpPr txBox="1">
            <a:spLocks noGrp="1"/>
          </p:cNvSpPr>
          <p:nvPr>
            <p:ph type="title"/>
          </p:nvPr>
        </p:nvSpPr>
        <p:spPr>
          <a:xfrm>
            <a:off x="0" y="139374"/>
            <a:ext cx="7886700" cy="994172"/>
          </a:xfrm>
          <a:prstGeom prst="rect">
            <a:avLst/>
          </a:prstGeom>
          <a:noFill/>
          <a:ln>
            <a:noFill/>
          </a:ln>
        </p:spPr>
        <p:txBody>
          <a:bodyPr spcFirstLastPara="1" wrap="square" lIns="68569" tIns="68569" rIns="68569" bIns="68569" anchor="t" anchorCtr="0">
            <a:noAutofit/>
          </a:bodyPr>
          <a:lstStyle/>
          <a:p>
            <a:r>
              <a:rPr lang="en-US"/>
              <a:t>Boolean operators (AND, OR, and NOT)</a:t>
            </a:r>
            <a:endParaRPr/>
          </a:p>
        </p:txBody>
      </p:sp>
      <p:sp>
        <p:nvSpPr>
          <p:cNvPr id="315" name="Google Shape;315;p30"/>
          <p:cNvSpPr txBox="1">
            <a:spLocks noGrp="1"/>
          </p:cNvSpPr>
          <p:nvPr>
            <p:ph type="body" idx="1"/>
          </p:nvPr>
        </p:nvSpPr>
        <p:spPr>
          <a:xfrm>
            <a:off x="799382" y="1098176"/>
            <a:ext cx="7784324" cy="4045324"/>
          </a:xfrm>
          <a:prstGeom prst="rect">
            <a:avLst/>
          </a:prstGeom>
          <a:noFill/>
          <a:ln>
            <a:noFill/>
          </a:ln>
        </p:spPr>
        <p:txBody>
          <a:bodyPr spcFirstLastPara="1" wrap="square" lIns="68569" tIns="68569" rIns="68569" bIns="68569" anchor="t" anchorCtr="0">
            <a:noAutofit/>
          </a:bodyPr>
          <a:lstStyle/>
          <a:p>
            <a:pPr marL="38100" indent="0">
              <a:buNone/>
            </a:pPr>
            <a:r>
              <a:rPr lang="en-US"/>
              <a:t>Use NOT in a search to:</a:t>
            </a:r>
            <a:endParaRPr/>
          </a:p>
          <a:p>
            <a:pPr marL="38100" indent="0">
              <a:buNone/>
            </a:pPr>
            <a:endParaRPr/>
          </a:p>
          <a:p>
            <a:r>
              <a:rPr lang="en-US"/>
              <a:t>Exclude words from the search</a:t>
            </a:r>
            <a:endParaRPr/>
          </a:p>
          <a:p>
            <a:pPr marL="38100" indent="0">
              <a:buNone/>
            </a:pPr>
            <a:endParaRPr/>
          </a:p>
          <a:p>
            <a:pPr marL="38100" indent="0">
              <a:buNone/>
            </a:pPr>
            <a:r>
              <a:rPr lang="en-US"/>
              <a:t>e.g. Waste NOT recycle</a:t>
            </a:r>
            <a:endParaRPr/>
          </a:p>
          <a:p>
            <a:pPr marL="38100" indent="0">
              <a:buNone/>
            </a:pPr>
            <a:endParaRPr/>
          </a:p>
          <a:p>
            <a:pPr marL="38100" indent="0">
              <a:buNone/>
            </a:pPr>
            <a:endParaRPr/>
          </a:p>
        </p:txBody>
      </p:sp>
    </p:spTree>
    <p:extLst>
      <p:ext uri="{BB962C8B-B14F-4D97-AF65-F5344CB8AC3E}">
        <p14:creationId xmlns:p14="http://schemas.microsoft.com/office/powerpoint/2010/main" val="1129101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31"/>
          <p:cNvPicPr preferRelativeResize="0"/>
          <p:nvPr/>
        </p:nvPicPr>
        <p:blipFill rotWithShape="1">
          <a:blip r:embed="rId3">
            <a:alphaModFix/>
          </a:blip>
          <a:srcRect/>
          <a:stretch/>
        </p:blipFill>
        <p:spPr>
          <a:xfrm>
            <a:off x="4648200" y="800101"/>
            <a:ext cx="3820204" cy="2758187"/>
          </a:xfrm>
          <a:prstGeom prst="rect">
            <a:avLst/>
          </a:prstGeom>
          <a:noFill/>
          <a:ln>
            <a:noFill/>
          </a:ln>
        </p:spPr>
      </p:pic>
      <p:sp>
        <p:nvSpPr>
          <p:cNvPr id="322" name="Google Shape;322;p31"/>
          <p:cNvSpPr txBox="1"/>
          <p:nvPr/>
        </p:nvSpPr>
        <p:spPr>
          <a:xfrm>
            <a:off x="309877" y="401364"/>
            <a:ext cx="4923452" cy="3877954"/>
          </a:xfrm>
          <a:prstGeom prst="rect">
            <a:avLst/>
          </a:prstGeom>
          <a:noFill/>
          <a:ln>
            <a:noFill/>
          </a:ln>
        </p:spPr>
        <p:txBody>
          <a:bodyPr spcFirstLastPara="1" wrap="square" lIns="68569" tIns="34275" rIns="68569" bIns="34275" anchor="t" anchorCtr="0">
            <a:spAutoFit/>
          </a:bodyPr>
          <a:lstStyle/>
          <a:p>
            <a:r>
              <a:rPr lang="en-US" sz="4950" b="1">
                <a:solidFill>
                  <a:srgbClr val="000000"/>
                </a:solidFill>
                <a:latin typeface="Arial"/>
                <a:ea typeface="Arial"/>
                <a:cs typeface="Arial"/>
                <a:sym typeface="Arial"/>
              </a:rPr>
              <a:t>How do you decide on what resources to use?</a:t>
            </a:r>
            <a:endParaRPr sz="1013"/>
          </a:p>
          <a:p>
            <a:endParaRPr sz="4950" b="1">
              <a:solidFill>
                <a:srgbClr val="000000"/>
              </a:solidFill>
              <a:latin typeface="Arial"/>
              <a:ea typeface="Arial"/>
              <a:cs typeface="Arial"/>
              <a:sym typeface="Arial"/>
            </a:endParaRPr>
          </a:p>
        </p:txBody>
      </p:sp>
      <p:sp>
        <p:nvSpPr>
          <p:cNvPr id="323" name="Google Shape;323;p31"/>
          <p:cNvSpPr txBox="1"/>
          <p:nvPr/>
        </p:nvSpPr>
        <p:spPr>
          <a:xfrm rot="-5400000">
            <a:off x="5344935" y="1392717"/>
            <a:ext cx="6651806" cy="161552"/>
          </a:xfrm>
          <a:prstGeom prst="rect">
            <a:avLst/>
          </a:prstGeom>
          <a:noFill/>
          <a:ln>
            <a:noFill/>
          </a:ln>
        </p:spPr>
        <p:txBody>
          <a:bodyPr spcFirstLastPara="1" wrap="square" lIns="68569" tIns="34275" rIns="68569" bIns="34275" anchor="t" anchorCtr="0">
            <a:spAutoFit/>
          </a:bodyPr>
          <a:lstStyle/>
          <a:p>
            <a:r>
              <a:rPr lang="en-US" sz="600">
                <a:solidFill>
                  <a:srgbClr val="000000"/>
                </a:solidFill>
                <a:latin typeface="Arial"/>
                <a:ea typeface="Arial"/>
                <a:cs typeface="Arial"/>
                <a:sym typeface="Arial"/>
              </a:rPr>
              <a:t>Picture credit: Magnifying Glass by Tall Chris is licensed CC BY </a:t>
            </a:r>
            <a:r>
              <a:rPr lang="en-US" sz="600" u="sng">
                <a:solidFill>
                  <a:srgbClr val="000000"/>
                </a:solidFill>
                <a:latin typeface="Arial"/>
                <a:ea typeface="Arial"/>
                <a:cs typeface="Arial"/>
                <a:sym typeface="Arial"/>
                <a:hlinkClick r:id="rId4"/>
              </a:rPr>
              <a:t>https://www.flickr.com/photos/tallchris/14288135/</a:t>
            </a:r>
            <a:r>
              <a:rPr lang="en-US" sz="600">
                <a:solidFill>
                  <a:srgbClr val="000000"/>
                </a:solidFill>
                <a:latin typeface="Arial"/>
                <a:ea typeface="Arial"/>
                <a:cs typeface="Arial"/>
                <a:sym typeface="Arial"/>
              </a:rPr>
              <a:t> </a:t>
            </a:r>
            <a:endParaRPr sz="1013"/>
          </a:p>
        </p:txBody>
      </p:sp>
    </p:spTree>
    <p:extLst>
      <p:ext uri="{BB962C8B-B14F-4D97-AF65-F5344CB8AC3E}">
        <p14:creationId xmlns:p14="http://schemas.microsoft.com/office/powerpoint/2010/main" val="1762469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2"/>
          <p:cNvSpPr txBox="1">
            <a:spLocks noGrp="1"/>
          </p:cNvSpPr>
          <p:nvPr>
            <p:ph type="body" idx="1"/>
          </p:nvPr>
        </p:nvSpPr>
        <p:spPr>
          <a:xfrm>
            <a:off x="139305" y="1042457"/>
            <a:ext cx="3892946" cy="4016376"/>
          </a:xfrm>
          <a:prstGeom prst="rect">
            <a:avLst/>
          </a:prstGeom>
          <a:noFill/>
          <a:ln w="9525" cap="flat" cmpd="sng">
            <a:solidFill>
              <a:schemeClr val="dk1"/>
            </a:solidFill>
            <a:prstDash val="solid"/>
            <a:round/>
            <a:headEnd type="none" w="sm" len="sm"/>
            <a:tailEnd type="none" w="sm" len="sm"/>
          </a:ln>
        </p:spPr>
        <p:txBody>
          <a:bodyPr spcFirstLastPara="1" wrap="square" lIns="68569" tIns="34275" rIns="68569" bIns="34275" anchor="t" anchorCtr="0">
            <a:normAutofit/>
          </a:bodyPr>
          <a:lstStyle/>
          <a:p>
            <a:pPr marL="0">
              <a:lnSpc>
                <a:spcPct val="90000"/>
              </a:lnSpc>
              <a:buSzPts val="3600"/>
              <a:buFont typeface="Noto Sans Symbols"/>
              <a:buChar char="⮚"/>
            </a:pPr>
            <a:r>
              <a:rPr lang="en-US" sz="2700"/>
              <a:t>10 years schooling</a:t>
            </a:r>
            <a:endParaRPr/>
          </a:p>
          <a:p>
            <a:pPr marL="0" indent="0">
              <a:lnSpc>
                <a:spcPct val="90000"/>
              </a:lnSpc>
              <a:buSzPts val="3600"/>
            </a:pPr>
            <a:endParaRPr sz="2700"/>
          </a:p>
          <a:p>
            <a:pPr marL="0">
              <a:lnSpc>
                <a:spcPct val="90000"/>
              </a:lnSpc>
              <a:buSzPts val="3600"/>
              <a:buFont typeface="Noto Sans Symbols"/>
              <a:buChar char="⮚"/>
            </a:pPr>
            <a:r>
              <a:rPr lang="en-US" sz="2700"/>
              <a:t>Zoology, Botany, Biology</a:t>
            </a:r>
            <a:endParaRPr/>
          </a:p>
          <a:p>
            <a:pPr marL="0" indent="0">
              <a:lnSpc>
                <a:spcPct val="90000"/>
              </a:lnSpc>
              <a:buSzPts val="3600"/>
            </a:pPr>
            <a:endParaRPr sz="2700"/>
          </a:p>
          <a:p>
            <a:pPr marL="0">
              <a:lnSpc>
                <a:spcPct val="90000"/>
              </a:lnSpc>
              <a:buSzPts val="3600"/>
              <a:buFont typeface="Noto Sans Symbols"/>
              <a:buChar char="⮚"/>
            </a:pPr>
            <a:r>
              <a:rPr lang="en-US" sz="2700"/>
              <a:t>Chemistry, Physics, Geology, Environment</a:t>
            </a:r>
            <a:endParaRPr/>
          </a:p>
          <a:p>
            <a:pPr marL="0" indent="0">
              <a:lnSpc>
                <a:spcPct val="90000"/>
              </a:lnSpc>
              <a:buSzPts val="3600"/>
            </a:pPr>
            <a:endParaRPr sz="2700"/>
          </a:p>
          <a:p>
            <a:pPr marL="0">
              <a:lnSpc>
                <a:spcPct val="90000"/>
              </a:lnSpc>
              <a:buSzPts val="3600"/>
              <a:buFont typeface="Noto Sans Symbols"/>
              <a:buChar char="⮚"/>
            </a:pPr>
            <a:r>
              <a:rPr lang="en-US" sz="2700"/>
              <a:t>Geography, economics</a:t>
            </a:r>
            <a:endParaRPr/>
          </a:p>
        </p:txBody>
      </p:sp>
      <p:sp>
        <p:nvSpPr>
          <p:cNvPr id="330" name="Google Shape;330;p32"/>
          <p:cNvSpPr txBox="1"/>
          <p:nvPr/>
        </p:nvSpPr>
        <p:spPr>
          <a:xfrm>
            <a:off x="533401" y="-16934"/>
            <a:ext cx="8000999" cy="830966"/>
          </a:xfrm>
          <a:prstGeom prst="rect">
            <a:avLst/>
          </a:prstGeom>
          <a:noFill/>
          <a:ln>
            <a:noFill/>
          </a:ln>
        </p:spPr>
        <p:txBody>
          <a:bodyPr spcFirstLastPara="1" wrap="square" lIns="68569" tIns="34275" rIns="68569" bIns="34275" anchor="t" anchorCtr="0">
            <a:spAutoFit/>
          </a:bodyPr>
          <a:lstStyle/>
          <a:p>
            <a:r>
              <a:rPr lang="en-US" sz="4950" b="1">
                <a:solidFill>
                  <a:srgbClr val="000000"/>
                </a:solidFill>
                <a:latin typeface="Arial"/>
                <a:ea typeface="Arial"/>
                <a:cs typeface="Arial"/>
                <a:sym typeface="Arial"/>
              </a:rPr>
              <a:t>Myanmar vs West</a:t>
            </a:r>
            <a:endParaRPr sz="1013"/>
          </a:p>
        </p:txBody>
      </p:sp>
      <p:sp>
        <p:nvSpPr>
          <p:cNvPr id="331" name="Google Shape;331;p32"/>
          <p:cNvSpPr txBox="1"/>
          <p:nvPr/>
        </p:nvSpPr>
        <p:spPr>
          <a:xfrm>
            <a:off x="4508104" y="1019175"/>
            <a:ext cx="3892946" cy="4029076"/>
          </a:xfrm>
          <a:prstGeom prst="rect">
            <a:avLst/>
          </a:prstGeom>
          <a:noFill/>
          <a:ln w="9525" cap="flat" cmpd="sng">
            <a:solidFill>
              <a:schemeClr val="dk1"/>
            </a:solidFill>
            <a:prstDash val="solid"/>
            <a:round/>
            <a:headEnd type="none" w="sm" len="sm"/>
            <a:tailEnd type="none" w="sm" len="sm"/>
          </a:ln>
        </p:spPr>
        <p:txBody>
          <a:bodyPr spcFirstLastPara="1" wrap="square" lIns="68569" tIns="34275" rIns="68569" bIns="34275" anchor="t" anchorCtr="0">
            <a:noAutofit/>
          </a:bodyPr>
          <a:lstStyle/>
          <a:p>
            <a:pPr marL="171450" indent="-171450">
              <a:buClr>
                <a:srgbClr val="000000"/>
              </a:buClr>
              <a:buSzPts val="3600"/>
              <a:buFont typeface="Noto Sans Symbols"/>
              <a:buChar char="⮚"/>
            </a:pPr>
            <a:r>
              <a:rPr lang="en-US" sz="2700">
                <a:solidFill>
                  <a:schemeClr val="dk1"/>
                </a:solidFill>
                <a:latin typeface="Arial"/>
                <a:ea typeface="Arial"/>
                <a:cs typeface="Arial"/>
                <a:sym typeface="Arial"/>
              </a:rPr>
              <a:t>12 years schooling</a:t>
            </a:r>
            <a:endParaRPr sz="1013"/>
          </a:p>
          <a:p>
            <a:pPr>
              <a:buClr>
                <a:srgbClr val="000000"/>
              </a:buClr>
              <a:buSzPts val="3600"/>
            </a:pPr>
            <a:endParaRPr sz="2700">
              <a:solidFill>
                <a:schemeClr val="dk1"/>
              </a:solidFill>
              <a:latin typeface="Arial"/>
              <a:ea typeface="Arial"/>
              <a:cs typeface="Arial"/>
              <a:sym typeface="Arial"/>
            </a:endParaRPr>
          </a:p>
          <a:p>
            <a:pPr marL="171450" indent="-171450">
              <a:buClr>
                <a:srgbClr val="000000"/>
              </a:buClr>
              <a:buSzPts val="3600"/>
              <a:buFont typeface="Noto Sans Symbols"/>
              <a:buChar char="⮚"/>
            </a:pPr>
            <a:r>
              <a:rPr lang="en-US" sz="2700">
                <a:solidFill>
                  <a:schemeClr val="dk1"/>
                </a:solidFill>
                <a:latin typeface="Arial"/>
                <a:ea typeface="Arial"/>
                <a:cs typeface="Arial"/>
                <a:sym typeface="Arial"/>
              </a:rPr>
              <a:t>Life Science</a:t>
            </a:r>
            <a:endParaRPr sz="1013"/>
          </a:p>
          <a:p>
            <a:pPr marL="171450">
              <a:buClr>
                <a:srgbClr val="000000"/>
              </a:buClr>
              <a:buSzPts val="3600"/>
            </a:pPr>
            <a:endParaRPr sz="2700">
              <a:solidFill>
                <a:schemeClr val="dk1"/>
              </a:solidFill>
              <a:latin typeface="Arial"/>
              <a:ea typeface="Arial"/>
              <a:cs typeface="Arial"/>
              <a:sym typeface="Arial"/>
            </a:endParaRPr>
          </a:p>
          <a:p>
            <a:pPr marL="171450" indent="-171450">
              <a:buClr>
                <a:srgbClr val="000000"/>
              </a:buClr>
              <a:buSzPts val="3600"/>
              <a:buFont typeface="Noto Sans Symbols"/>
              <a:buChar char="⮚"/>
            </a:pPr>
            <a:r>
              <a:rPr lang="en-US" sz="2700">
                <a:solidFill>
                  <a:schemeClr val="dk1"/>
                </a:solidFill>
                <a:latin typeface="Arial"/>
                <a:ea typeface="Arial"/>
                <a:cs typeface="Arial"/>
                <a:sym typeface="Arial"/>
              </a:rPr>
              <a:t>Physical Science</a:t>
            </a:r>
            <a:endParaRPr sz="1013"/>
          </a:p>
          <a:p>
            <a:pPr marL="171450">
              <a:buClr>
                <a:srgbClr val="000000"/>
              </a:buClr>
              <a:buSzPts val="3600"/>
            </a:pPr>
            <a:endParaRPr sz="2700">
              <a:solidFill>
                <a:schemeClr val="dk1"/>
              </a:solidFill>
              <a:latin typeface="Arial"/>
              <a:ea typeface="Arial"/>
              <a:cs typeface="Arial"/>
              <a:sym typeface="Arial"/>
            </a:endParaRPr>
          </a:p>
          <a:p>
            <a:pPr marL="171450">
              <a:buClr>
                <a:srgbClr val="000000"/>
              </a:buClr>
              <a:buSzPts val="3600"/>
            </a:pPr>
            <a:endParaRPr sz="2700">
              <a:solidFill>
                <a:schemeClr val="dk1"/>
              </a:solidFill>
              <a:latin typeface="Arial"/>
              <a:ea typeface="Arial"/>
              <a:cs typeface="Arial"/>
              <a:sym typeface="Arial"/>
            </a:endParaRPr>
          </a:p>
          <a:p>
            <a:pPr marL="171450" indent="-171450">
              <a:buClr>
                <a:srgbClr val="000000"/>
              </a:buClr>
              <a:buSzPts val="3600"/>
              <a:buFont typeface="Noto Sans Symbols"/>
              <a:buChar char="⮚"/>
            </a:pPr>
            <a:r>
              <a:rPr lang="en-US" sz="2700">
                <a:solidFill>
                  <a:schemeClr val="dk1"/>
                </a:solidFill>
                <a:latin typeface="Arial"/>
                <a:ea typeface="Arial"/>
                <a:cs typeface="Arial"/>
                <a:sym typeface="Arial"/>
              </a:rPr>
              <a:t>Social Science</a:t>
            </a:r>
            <a:endParaRPr sz="1013"/>
          </a:p>
        </p:txBody>
      </p:sp>
    </p:spTree>
    <p:extLst>
      <p:ext uri="{BB962C8B-B14F-4D97-AF65-F5344CB8AC3E}">
        <p14:creationId xmlns:p14="http://schemas.microsoft.com/office/powerpoint/2010/main" val="594144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3"/>
          <p:cNvSpPr txBox="1"/>
          <p:nvPr/>
        </p:nvSpPr>
        <p:spPr>
          <a:xfrm rot="-5400000">
            <a:off x="6167437" y="2231596"/>
            <a:ext cx="4369594" cy="1454214"/>
          </a:xfrm>
          <a:prstGeom prst="rect">
            <a:avLst/>
          </a:prstGeom>
          <a:noFill/>
          <a:ln>
            <a:noFill/>
          </a:ln>
        </p:spPr>
        <p:txBody>
          <a:bodyPr spcFirstLastPara="1" wrap="square" lIns="68569" tIns="34275" rIns="68569" bIns="34275" anchor="t" anchorCtr="0">
            <a:spAutoFit/>
          </a:bodyPr>
          <a:lstStyle/>
          <a:p>
            <a:r>
              <a:rPr lang="en-US" sz="4500" b="1">
                <a:solidFill>
                  <a:srgbClr val="000000"/>
                </a:solidFill>
                <a:latin typeface="Arial"/>
                <a:ea typeface="Arial"/>
                <a:cs typeface="Arial"/>
                <a:sym typeface="Arial"/>
              </a:rPr>
              <a:t>OER evaluating criteria </a:t>
            </a:r>
            <a:endParaRPr sz="1013"/>
          </a:p>
        </p:txBody>
      </p:sp>
      <p:sp>
        <p:nvSpPr>
          <p:cNvPr id="338" name="Google Shape;338;p33"/>
          <p:cNvSpPr txBox="1"/>
          <p:nvPr/>
        </p:nvSpPr>
        <p:spPr>
          <a:xfrm>
            <a:off x="228600" y="114301"/>
            <a:ext cx="7164916" cy="5978529"/>
          </a:xfrm>
          <a:prstGeom prst="rect">
            <a:avLst/>
          </a:prstGeom>
          <a:noFill/>
          <a:ln>
            <a:noFill/>
          </a:ln>
        </p:spPr>
        <p:txBody>
          <a:bodyPr spcFirstLastPara="1" wrap="square" lIns="68569" tIns="34275" rIns="68569" bIns="34275" anchor="t" anchorCtr="0">
            <a:spAutoFit/>
          </a:bodyPr>
          <a:lstStyle/>
          <a:p>
            <a:pPr marL="642938" indent="-642938">
              <a:buClr>
                <a:srgbClr val="000000"/>
              </a:buClr>
              <a:buSzPts val="4000"/>
              <a:buFont typeface="Noto Sans Symbols"/>
              <a:buChar char="⮚"/>
            </a:pPr>
            <a:r>
              <a:rPr lang="en-US" sz="3000" b="1">
                <a:solidFill>
                  <a:srgbClr val="000000"/>
                </a:solidFill>
                <a:latin typeface="Arial"/>
                <a:ea typeface="Arial"/>
                <a:cs typeface="Arial"/>
                <a:sym typeface="Arial"/>
              </a:rPr>
              <a:t>Degree of alignment with learning outcomes</a:t>
            </a:r>
            <a:endParaRPr sz="1013"/>
          </a:p>
          <a:p>
            <a:pPr marL="642938" indent="-642938">
              <a:buClr>
                <a:srgbClr val="000000"/>
              </a:buClr>
              <a:buSzPts val="4000"/>
              <a:buFont typeface="Noto Sans Symbols"/>
              <a:buChar char="⮚"/>
            </a:pPr>
            <a:r>
              <a:rPr lang="en-US" sz="3000" b="1">
                <a:solidFill>
                  <a:srgbClr val="000000"/>
                </a:solidFill>
                <a:latin typeface="Arial"/>
                <a:ea typeface="Arial"/>
                <a:cs typeface="Arial"/>
                <a:sym typeface="Arial"/>
              </a:rPr>
              <a:t>Quality of explanation of subject matter</a:t>
            </a:r>
            <a:endParaRPr sz="1013"/>
          </a:p>
          <a:p>
            <a:pPr marL="642938" indent="-642938">
              <a:buClr>
                <a:srgbClr val="000000"/>
              </a:buClr>
              <a:buSzPts val="4000"/>
              <a:buFont typeface="Noto Sans Symbols"/>
              <a:buChar char="⮚"/>
            </a:pPr>
            <a:r>
              <a:rPr lang="en-US" sz="3000" b="1">
                <a:solidFill>
                  <a:srgbClr val="000000"/>
                </a:solidFill>
                <a:latin typeface="Arial"/>
                <a:ea typeface="Arial"/>
                <a:cs typeface="Arial"/>
                <a:sym typeface="Arial"/>
              </a:rPr>
              <a:t>Utility of materials in support of teaching</a:t>
            </a:r>
            <a:endParaRPr sz="1013"/>
          </a:p>
          <a:p>
            <a:pPr marL="642938" indent="-642938">
              <a:buClr>
                <a:srgbClr val="000000"/>
              </a:buClr>
              <a:buSzPts val="4000"/>
              <a:buFont typeface="Noto Sans Symbols"/>
              <a:buChar char="⮚"/>
            </a:pPr>
            <a:r>
              <a:rPr lang="en-US" sz="3000" b="1">
                <a:solidFill>
                  <a:srgbClr val="000000"/>
                </a:solidFill>
                <a:latin typeface="Arial"/>
                <a:ea typeface="Arial"/>
                <a:cs typeface="Arial"/>
                <a:sym typeface="Arial"/>
              </a:rPr>
              <a:t>Opportunities for learner engagement</a:t>
            </a:r>
            <a:endParaRPr sz="1013"/>
          </a:p>
          <a:p>
            <a:pPr marL="642938" indent="-642938">
              <a:buClr>
                <a:srgbClr val="000000"/>
              </a:buClr>
              <a:buSzPts val="4000"/>
              <a:buFont typeface="Noto Sans Symbols"/>
              <a:buChar char="⮚"/>
            </a:pPr>
            <a:r>
              <a:rPr lang="en-US" sz="3000" b="1">
                <a:solidFill>
                  <a:srgbClr val="000000"/>
                </a:solidFill>
                <a:latin typeface="Arial"/>
                <a:ea typeface="Arial"/>
                <a:cs typeface="Arial"/>
                <a:sym typeface="Arial"/>
              </a:rPr>
              <a:t>Quality of technological </a:t>
            </a:r>
            <a:endParaRPr sz="1013"/>
          </a:p>
          <a:p>
            <a:pPr marL="642938" indent="-642938">
              <a:buClr>
                <a:srgbClr val="000000"/>
              </a:buClr>
              <a:buSzPts val="4000"/>
              <a:buFont typeface="Noto Sans Symbols"/>
              <a:buChar char="⮚"/>
            </a:pPr>
            <a:r>
              <a:rPr lang="en-US" sz="3000" b="1">
                <a:solidFill>
                  <a:srgbClr val="000000"/>
                </a:solidFill>
                <a:latin typeface="Arial"/>
                <a:ea typeface="Arial"/>
                <a:cs typeface="Arial"/>
                <a:sym typeface="Arial"/>
              </a:rPr>
              <a:t>Assurance of accessibility</a:t>
            </a:r>
            <a:endParaRPr sz="1013"/>
          </a:p>
          <a:p>
            <a:endParaRPr sz="1500" b="1">
              <a:solidFill>
                <a:srgbClr val="000000"/>
              </a:solidFill>
              <a:latin typeface="Arial"/>
              <a:ea typeface="Arial"/>
              <a:cs typeface="Arial"/>
              <a:sym typeface="Arial"/>
            </a:endParaRPr>
          </a:p>
          <a:p>
            <a:r>
              <a:rPr lang="en-US" sz="900">
                <a:solidFill>
                  <a:srgbClr val="000000"/>
                </a:solidFill>
                <a:latin typeface="Arial"/>
                <a:ea typeface="Arial"/>
                <a:cs typeface="Arial"/>
                <a:sym typeface="Arial"/>
              </a:rPr>
              <a:t>https://www.achieve.org/files/AchieveOERRubrics.pdf</a:t>
            </a:r>
            <a:endParaRPr sz="900">
              <a:solidFill>
                <a:srgbClr val="000000"/>
              </a:solidFill>
              <a:latin typeface="Arial"/>
              <a:ea typeface="Arial"/>
              <a:cs typeface="Arial"/>
              <a:sym typeface="Arial"/>
            </a:endParaRPr>
          </a:p>
          <a:p>
            <a:pPr marL="642938" indent="-452438">
              <a:buClr>
                <a:srgbClr val="000000"/>
              </a:buClr>
              <a:buSzPts val="4000"/>
            </a:pPr>
            <a:endParaRPr sz="3000" b="1">
              <a:solidFill>
                <a:srgbClr val="000000"/>
              </a:solidFill>
              <a:latin typeface="Arial"/>
              <a:ea typeface="Arial"/>
              <a:cs typeface="Arial"/>
              <a:sym typeface="Arial"/>
            </a:endParaRPr>
          </a:p>
          <a:p>
            <a:endParaRPr sz="3000" b="1">
              <a:solidFill>
                <a:srgbClr val="002060"/>
              </a:solidFill>
              <a:latin typeface="Arial"/>
              <a:ea typeface="Arial"/>
              <a:cs typeface="Arial"/>
              <a:sym typeface="Arial"/>
            </a:endParaRPr>
          </a:p>
        </p:txBody>
      </p:sp>
    </p:spTree>
    <p:extLst>
      <p:ext uri="{BB962C8B-B14F-4D97-AF65-F5344CB8AC3E}">
        <p14:creationId xmlns:p14="http://schemas.microsoft.com/office/powerpoint/2010/main" val="21338074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4"/>
          <p:cNvSpPr txBox="1"/>
          <p:nvPr/>
        </p:nvSpPr>
        <p:spPr>
          <a:xfrm>
            <a:off x="366829" y="1495417"/>
            <a:ext cx="7912100" cy="3877954"/>
          </a:xfrm>
          <a:prstGeom prst="rect">
            <a:avLst/>
          </a:prstGeom>
          <a:noFill/>
          <a:ln>
            <a:noFill/>
          </a:ln>
        </p:spPr>
        <p:txBody>
          <a:bodyPr spcFirstLastPara="1" wrap="square" lIns="68569" tIns="34275" rIns="68569" bIns="34275" anchor="t" anchorCtr="0">
            <a:spAutoFit/>
          </a:bodyPr>
          <a:lstStyle/>
          <a:p>
            <a:pPr marL="214313" indent="-214313">
              <a:buClr>
                <a:srgbClr val="FF0000"/>
              </a:buClr>
              <a:buSzPts val="2200"/>
              <a:buFont typeface="Arial"/>
              <a:buChar char="•"/>
            </a:pPr>
            <a:r>
              <a:rPr lang="en-US" sz="1650"/>
              <a:t>“</a:t>
            </a:r>
            <a:r>
              <a:rPr lang="en-US" sz="1650">
                <a:solidFill>
                  <a:srgbClr val="000000"/>
                </a:solidFill>
                <a:latin typeface="Arial"/>
                <a:ea typeface="Arial"/>
                <a:cs typeface="Arial"/>
                <a:sym typeface="Arial"/>
              </a:rPr>
              <a:t>Does the material being taught align with the learning outcomes? </a:t>
            </a:r>
            <a:br>
              <a:rPr lang="en-US" sz="1650">
                <a:solidFill>
                  <a:srgbClr val="000000"/>
                </a:solidFill>
                <a:latin typeface="Arial"/>
                <a:ea typeface="Arial"/>
                <a:cs typeface="Arial"/>
                <a:sym typeface="Arial"/>
              </a:rPr>
            </a:br>
            <a:r>
              <a:rPr lang="en-US" sz="1650">
                <a:solidFill>
                  <a:srgbClr val="000000"/>
                </a:solidFill>
                <a:latin typeface="Arial"/>
                <a:ea typeface="Arial"/>
                <a:cs typeface="Arial"/>
                <a:sym typeface="Arial"/>
              </a:rPr>
              <a:t>If not, can you suggest ways to make improvements?</a:t>
            </a:r>
            <a:endParaRPr sz="1013"/>
          </a:p>
          <a:p>
            <a:pPr marL="214313" indent="-214313">
              <a:buClr>
                <a:srgbClr val="FF0000"/>
              </a:buClr>
              <a:buSzPts val="2200"/>
              <a:buFont typeface="Arial"/>
              <a:buChar char="•"/>
            </a:pPr>
            <a:r>
              <a:rPr lang="en-US" sz="1650">
                <a:solidFill>
                  <a:srgbClr val="000000"/>
                </a:solidFill>
                <a:latin typeface="Arial"/>
                <a:ea typeface="Arial"/>
                <a:cs typeface="Arial"/>
                <a:sym typeface="Arial"/>
              </a:rPr>
              <a:t>What sources does the author use and acknowledge? </a:t>
            </a:r>
            <a:br>
              <a:rPr lang="en-US" sz="1650">
                <a:solidFill>
                  <a:srgbClr val="000000"/>
                </a:solidFill>
                <a:latin typeface="Arial"/>
                <a:ea typeface="Arial"/>
                <a:cs typeface="Arial"/>
                <a:sym typeface="Arial"/>
              </a:rPr>
            </a:br>
            <a:r>
              <a:rPr lang="en-US" sz="1650">
                <a:solidFill>
                  <a:srgbClr val="000000"/>
                </a:solidFill>
                <a:latin typeface="Arial"/>
                <a:ea typeface="Arial"/>
                <a:cs typeface="Arial"/>
                <a:sym typeface="Arial"/>
              </a:rPr>
              <a:t>Are sources appropriate/sufficient/up-to-date? Can you suggest other literature on this topic that could be drawn upon?</a:t>
            </a:r>
            <a:endParaRPr sz="1013"/>
          </a:p>
          <a:p>
            <a:pPr marL="214313" indent="-214313">
              <a:buClr>
                <a:srgbClr val="FF0000"/>
              </a:buClr>
              <a:buSzPts val="2200"/>
              <a:buFont typeface="Arial"/>
              <a:buChar char="•"/>
            </a:pPr>
            <a:r>
              <a:rPr lang="en-US" sz="1650">
                <a:solidFill>
                  <a:srgbClr val="000000"/>
                </a:solidFill>
                <a:latin typeface="Arial"/>
                <a:ea typeface="Arial"/>
                <a:cs typeface="Arial"/>
                <a:sym typeface="Arial"/>
              </a:rPr>
              <a:t>Does the material have a logical sequence of topics, without repetition? </a:t>
            </a:r>
            <a:br>
              <a:rPr lang="en-US" sz="1650">
                <a:solidFill>
                  <a:srgbClr val="000000"/>
                </a:solidFill>
                <a:latin typeface="Arial"/>
                <a:ea typeface="Arial"/>
                <a:cs typeface="Arial"/>
                <a:sym typeface="Arial"/>
              </a:rPr>
            </a:br>
            <a:r>
              <a:rPr lang="en-US" sz="1650">
                <a:solidFill>
                  <a:srgbClr val="000000"/>
                </a:solidFill>
                <a:latin typeface="Arial"/>
                <a:ea typeface="Arial"/>
                <a:cs typeface="Arial"/>
                <a:sym typeface="Arial"/>
              </a:rPr>
              <a:t>Are key terms introduced and explained before they are used and applied?</a:t>
            </a:r>
            <a:endParaRPr sz="1013"/>
          </a:p>
          <a:p>
            <a:pPr marL="214313" indent="-214313">
              <a:buClr>
                <a:srgbClr val="FF0000"/>
              </a:buClr>
              <a:buSzPts val="2200"/>
              <a:buFont typeface="Arial"/>
              <a:buChar char="•"/>
            </a:pPr>
            <a:r>
              <a:rPr lang="en-US" sz="1650">
                <a:solidFill>
                  <a:srgbClr val="000000"/>
                </a:solidFill>
                <a:latin typeface="Arial"/>
                <a:ea typeface="Arial"/>
                <a:cs typeface="Arial"/>
                <a:sym typeface="Arial"/>
              </a:rPr>
              <a:t>Does the material include teaching of both knowledge and skills? </a:t>
            </a:r>
            <a:br>
              <a:rPr lang="en-US" sz="1650">
                <a:solidFill>
                  <a:srgbClr val="000000"/>
                </a:solidFill>
                <a:latin typeface="Arial"/>
                <a:ea typeface="Arial"/>
                <a:cs typeface="Arial"/>
                <a:sym typeface="Arial"/>
              </a:rPr>
            </a:br>
            <a:r>
              <a:rPr lang="en-US" sz="1650">
                <a:solidFill>
                  <a:srgbClr val="000000"/>
                </a:solidFill>
                <a:latin typeface="Arial"/>
                <a:ea typeface="Arial"/>
                <a:cs typeface="Arial"/>
                <a:sym typeface="Arial"/>
              </a:rPr>
              <a:t>If not, can you suggest ways to make improvements?</a:t>
            </a:r>
            <a:endParaRPr sz="1013"/>
          </a:p>
          <a:p>
            <a:pPr marL="214313" indent="-214313">
              <a:buClr>
                <a:srgbClr val="FF0000"/>
              </a:buClr>
              <a:buSzPts val="2200"/>
              <a:buFont typeface="Arial"/>
              <a:buChar char="•"/>
            </a:pPr>
            <a:r>
              <a:rPr lang="en-US" sz="1650">
                <a:solidFill>
                  <a:srgbClr val="000000"/>
                </a:solidFill>
                <a:latin typeface="Arial"/>
                <a:ea typeface="Arial"/>
                <a:cs typeface="Arial"/>
                <a:sym typeface="Arial"/>
              </a:rPr>
              <a:t>Can you suggest additional use of photos, diagrams or other figures to make the material more engaging? Are there opportunities to include audio or video?</a:t>
            </a:r>
            <a:endParaRPr sz="1013"/>
          </a:p>
          <a:p>
            <a:pPr marL="214313" indent="-214313">
              <a:buClr>
                <a:srgbClr val="FF0000"/>
              </a:buClr>
              <a:buSzPts val="2200"/>
              <a:buFont typeface="Arial"/>
              <a:buChar char="•"/>
            </a:pPr>
            <a:r>
              <a:rPr lang="en-US" sz="1650">
                <a:solidFill>
                  <a:srgbClr val="000000"/>
                </a:solidFill>
                <a:latin typeface="Arial"/>
                <a:ea typeface="Arial"/>
                <a:cs typeface="Arial"/>
                <a:sym typeface="Arial"/>
              </a:rPr>
              <a:t>Are there appropriate self-assessment questions or activities that align with the learning outcomes?</a:t>
            </a:r>
            <a:endParaRPr sz="1013"/>
          </a:p>
          <a:p>
            <a:r>
              <a:rPr lang="en-US" sz="1650">
                <a:solidFill>
                  <a:srgbClr val="000000"/>
                </a:solidFill>
                <a:latin typeface="Arial"/>
                <a:ea typeface="Arial"/>
                <a:cs typeface="Arial"/>
                <a:sym typeface="Arial"/>
              </a:rPr>
              <a:t>How does all this relate to your own experience, knowledge and views?</a:t>
            </a:r>
            <a:r>
              <a:rPr lang="en-US" sz="1650"/>
              <a:t>”</a:t>
            </a:r>
            <a:endParaRPr sz="1013"/>
          </a:p>
          <a:p>
            <a:endParaRPr sz="1650">
              <a:solidFill>
                <a:srgbClr val="000000"/>
              </a:solidFill>
              <a:latin typeface="Arial"/>
              <a:ea typeface="Arial"/>
              <a:cs typeface="Arial"/>
              <a:sym typeface="Arial"/>
            </a:endParaRPr>
          </a:p>
        </p:txBody>
      </p:sp>
      <p:sp>
        <p:nvSpPr>
          <p:cNvPr id="345" name="Google Shape;345;p34"/>
          <p:cNvSpPr/>
          <p:nvPr/>
        </p:nvSpPr>
        <p:spPr>
          <a:xfrm>
            <a:off x="366829" y="203872"/>
            <a:ext cx="7367471" cy="1177215"/>
          </a:xfrm>
          <a:prstGeom prst="rect">
            <a:avLst/>
          </a:prstGeom>
          <a:noFill/>
          <a:ln>
            <a:noFill/>
          </a:ln>
        </p:spPr>
        <p:txBody>
          <a:bodyPr spcFirstLastPara="1" wrap="square" lIns="68569" tIns="34275" rIns="68569" bIns="34275" anchor="t" anchorCtr="0">
            <a:spAutoFit/>
          </a:bodyPr>
          <a:lstStyle/>
          <a:p>
            <a:r>
              <a:rPr lang="en-US" sz="3600" b="1">
                <a:solidFill>
                  <a:srgbClr val="000000"/>
                </a:solidFill>
                <a:latin typeface="Arial"/>
                <a:ea typeface="Arial"/>
                <a:cs typeface="Arial"/>
                <a:sym typeface="Arial"/>
              </a:rPr>
              <a:t>Critically Reviewing </a:t>
            </a:r>
            <a:endParaRPr sz="1013"/>
          </a:p>
          <a:p>
            <a:r>
              <a:rPr lang="en-US" sz="3600" b="1">
                <a:solidFill>
                  <a:srgbClr val="000000"/>
                </a:solidFill>
                <a:latin typeface="Arial"/>
                <a:ea typeface="Arial"/>
                <a:cs typeface="Arial"/>
                <a:sym typeface="Arial"/>
              </a:rPr>
              <a:t>Educational Resources: Recap</a:t>
            </a:r>
            <a:endParaRPr sz="1013"/>
          </a:p>
        </p:txBody>
      </p:sp>
      <p:sp>
        <p:nvSpPr>
          <p:cNvPr id="346" name="Google Shape;346;p34"/>
          <p:cNvSpPr txBox="1"/>
          <p:nvPr/>
        </p:nvSpPr>
        <p:spPr>
          <a:xfrm rot="-5400000">
            <a:off x="5956300" y="1981216"/>
            <a:ext cx="5892800" cy="230802"/>
          </a:xfrm>
          <a:prstGeom prst="rect">
            <a:avLst/>
          </a:prstGeom>
          <a:noFill/>
          <a:ln>
            <a:noFill/>
          </a:ln>
        </p:spPr>
        <p:txBody>
          <a:bodyPr spcFirstLastPara="1" wrap="square" lIns="68569" tIns="34275" rIns="68569" bIns="34275" anchor="t" anchorCtr="0">
            <a:spAutoFit/>
          </a:bodyPr>
          <a:lstStyle/>
          <a:p>
            <a:r>
              <a:rPr lang="en-US" sz="1050">
                <a:solidFill>
                  <a:srgbClr val="000000"/>
                </a:solidFill>
                <a:latin typeface="Arial"/>
                <a:ea typeface="Arial"/>
                <a:cs typeface="Arial"/>
                <a:sym typeface="Arial"/>
              </a:rPr>
              <a:t>Source: TIDE Joint Session </a:t>
            </a:r>
            <a:r>
              <a:rPr lang="en-US" sz="1050" i="1">
                <a:solidFill>
                  <a:srgbClr val="000000"/>
                </a:solidFill>
                <a:latin typeface="Arial"/>
                <a:ea typeface="Arial"/>
                <a:cs typeface="Arial"/>
                <a:sym typeface="Arial"/>
              </a:rPr>
              <a:t>Critically Reviewing Educational Resources </a:t>
            </a:r>
            <a:endParaRPr sz="1050">
              <a:solidFill>
                <a:srgbClr val="000000"/>
              </a:solidFill>
              <a:latin typeface="Arial"/>
              <a:ea typeface="Arial"/>
              <a:cs typeface="Arial"/>
              <a:sym typeface="Arial"/>
            </a:endParaRPr>
          </a:p>
        </p:txBody>
      </p:sp>
    </p:spTree>
    <p:extLst>
      <p:ext uri="{BB962C8B-B14F-4D97-AF65-F5344CB8AC3E}">
        <p14:creationId xmlns:p14="http://schemas.microsoft.com/office/powerpoint/2010/main" val="2655422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5"/>
          <p:cNvSpPr/>
          <p:nvPr/>
        </p:nvSpPr>
        <p:spPr>
          <a:xfrm rot="-5400000">
            <a:off x="-1296871" y="2185087"/>
            <a:ext cx="4442234" cy="830966"/>
          </a:xfrm>
          <a:prstGeom prst="rect">
            <a:avLst/>
          </a:prstGeom>
          <a:noFill/>
          <a:ln>
            <a:noFill/>
          </a:ln>
        </p:spPr>
        <p:txBody>
          <a:bodyPr spcFirstLastPara="1" wrap="square" lIns="68569" tIns="34275" rIns="68569" bIns="34275" anchor="t" anchorCtr="0">
            <a:spAutoFit/>
          </a:bodyPr>
          <a:lstStyle/>
          <a:p>
            <a:r>
              <a:rPr lang="en-US" sz="4950" b="1">
                <a:solidFill>
                  <a:srgbClr val="000000"/>
                </a:solidFill>
                <a:latin typeface="Arial"/>
                <a:ea typeface="Arial"/>
                <a:cs typeface="Arial"/>
                <a:sym typeface="Arial"/>
              </a:rPr>
              <a:t>Good Practice</a:t>
            </a:r>
            <a:endParaRPr sz="1013"/>
          </a:p>
        </p:txBody>
      </p:sp>
      <p:sp>
        <p:nvSpPr>
          <p:cNvPr id="353" name="Google Shape;353;p35"/>
          <p:cNvSpPr/>
          <p:nvPr/>
        </p:nvSpPr>
        <p:spPr>
          <a:xfrm>
            <a:off x="2057401" y="800101"/>
            <a:ext cx="6898187" cy="4270370"/>
          </a:xfrm>
          <a:prstGeom prst="rect">
            <a:avLst/>
          </a:prstGeom>
          <a:noFill/>
          <a:ln>
            <a:noFill/>
          </a:ln>
        </p:spPr>
        <p:txBody>
          <a:bodyPr spcFirstLastPara="1" wrap="square" lIns="68569" tIns="34275" rIns="68569" bIns="34275" anchor="t" anchorCtr="0">
            <a:spAutoFit/>
          </a:bodyPr>
          <a:lstStyle/>
          <a:p>
            <a:pPr marL="428625" indent="-428625">
              <a:buClr>
                <a:srgbClr val="000000"/>
              </a:buClr>
              <a:buSzPts val="4000"/>
              <a:buFont typeface="Arial"/>
              <a:buChar char="•"/>
            </a:pPr>
            <a:r>
              <a:rPr lang="en-US" sz="3000">
                <a:solidFill>
                  <a:srgbClr val="000000"/>
                </a:solidFill>
                <a:latin typeface="Arial"/>
                <a:ea typeface="Arial"/>
                <a:cs typeface="Arial"/>
                <a:sym typeface="Arial"/>
              </a:rPr>
              <a:t>Save OER resources in a central location</a:t>
            </a:r>
            <a:endParaRPr sz="1013"/>
          </a:p>
          <a:p>
            <a:pPr marL="428625" indent="-428625">
              <a:buClr>
                <a:srgbClr val="000000"/>
              </a:buClr>
              <a:buSzPts val="4000"/>
              <a:buFont typeface="Arial"/>
              <a:buChar char="•"/>
            </a:pPr>
            <a:r>
              <a:rPr lang="en-US" sz="3000">
                <a:solidFill>
                  <a:srgbClr val="000000"/>
                </a:solidFill>
                <a:latin typeface="Arial"/>
                <a:ea typeface="Arial"/>
                <a:cs typeface="Arial"/>
                <a:sym typeface="Arial"/>
              </a:rPr>
              <a:t>Take note of how you use them in future </a:t>
            </a:r>
            <a:endParaRPr sz="1013"/>
          </a:p>
          <a:p>
            <a:pPr marL="428625" indent="-428625">
              <a:buClr>
                <a:srgbClr val="000000"/>
              </a:buClr>
              <a:buSzPts val="4000"/>
              <a:buFont typeface="Arial"/>
              <a:buChar char="•"/>
            </a:pPr>
            <a:r>
              <a:rPr lang="en-US" sz="3000">
                <a:solidFill>
                  <a:srgbClr val="000000"/>
                </a:solidFill>
                <a:latin typeface="Arial"/>
                <a:ea typeface="Arial"/>
                <a:cs typeface="Arial"/>
                <a:sym typeface="Arial"/>
              </a:rPr>
              <a:t>Consider using an Asset Log (TASL) </a:t>
            </a:r>
            <a:endParaRPr sz="1013"/>
          </a:p>
          <a:p>
            <a:pPr marL="428625" indent="-428625">
              <a:buClr>
                <a:srgbClr val="000000"/>
              </a:buClr>
              <a:buSzPts val="4000"/>
              <a:buFont typeface="Arial"/>
              <a:buChar char="•"/>
            </a:pPr>
            <a:r>
              <a:rPr lang="en-US" sz="3000">
                <a:solidFill>
                  <a:srgbClr val="000000"/>
                </a:solidFill>
                <a:latin typeface="Arial"/>
                <a:ea typeface="Arial"/>
                <a:cs typeface="Arial"/>
                <a:sym typeface="Arial"/>
              </a:rPr>
              <a:t>Take note of the search activity (i.e. which database/website, search term, search date &amp; no. results)</a:t>
            </a:r>
            <a:endParaRPr sz="1013"/>
          </a:p>
          <a:p>
            <a:pPr marL="428625" indent="-219075">
              <a:buClr>
                <a:srgbClr val="000000"/>
              </a:buClr>
              <a:buSzPts val="4400"/>
            </a:pPr>
            <a:endParaRPr sz="3300">
              <a:solidFill>
                <a:srgbClr val="000000"/>
              </a:solidFill>
              <a:latin typeface="Arial"/>
              <a:ea typeface="Arial"/>
              <a:cs typeface="Arial"/>
              <a:sym typeface="Arial"/>
            </a:endParaRPr>
          </a:p>
        </p:txBody>
      </p:sp>
    </p:spTree>
    <p:extLst>
      <p:ext uri="{BB962C8B-B14F-4D97-AF65-F5344CB8AC3E}">
        <p14:creationId xmlns:p14="http://schemas.microsoft.com/office/powerpoint/2010/main" val="4045219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6"/>
          <p:cNvSpPr txBox="1"/>
          <p:nvPr/>
        </p:nvSpPr>
        <p:spPr>
          <a:xfrm>
            <a:off x="442733" y="193087"/>
            <a:ext cx="7745304" cy="777008"/>
          </a:xfrm>
          <a:prstGeom prst="rect">
            <a:avLst/>
          </a:prstGeom>
          <a:noFill/>
          <a:ln>
            <a:noFill/>
          </a:ln>
        </p:spPr>
        <p:txBody>
          <a:bodyPr spcFirstLastPara="1" wrap="square" lIns="68569" tIns="34275" rIns="68569" bIns="34275" anchor="t" anchorCtr="0">
            <a:noAutofit/>
          </a:bodyPr>
          <a:lstStyle/>
          <a:p>
            <a:pPr>
              <a:buClr>
                <a:srgbClr val="000000"/>
              </a:buClr>
              <a:buSzPts val="4400"/>
            </a:pPr>
            <a:r>
              <a:rPr lang="en-US" sz="4125" b="1">
                <a:solidFill>
                  <a:srgbClr val="FF0000"/>
                </a:solidFill>
                <a:latin typeface="Calibri"/>
                <a:ea typeface="Calibri"/>
                <a:cs typeface="Calibri"/>
                <a:sym typeface="Calibri"/>
              </a:rPr>
              <a:t>Reminder!</a:t>
            </a:r>
            <a:endParaRPr sz="1013"/>
          </a:p>
          <a:p>
            <a:pPr>
              <a:buClr>
                <a:srgbClr val="000000"/>
              </a:buClr>
              <a:buSzPts val="4400"/>
            </a:pPr>
            <a:r>
              <a:rPr lang="en-US" sz="4125" b="1">
                <a:solidFill>
                  <a:schemeClr val="dk1"/>
                </a:solidFill>
                <a:latin typeface="Calibri"/>
                <a:ea typeface="Calibri"/>
                <a:cs typeface="Calibri"/>
                <a:sym typeface="Calibri"/>
              </a:rPr>
              <a:t>Best Practice for Attribution: TASL</a:t>
            </a:r>
            <a:endParaRPr sz="4125">
              <a:solidFill>
                <a:srgbClr val="000000"/>
              </a:solidFill>
              <a:latin typeface="Arial"/>
              <a:ea typeface="Arial"/>
              <a:cs typeface="Arial"/>
              <a:sym typeface="Arial"/>
            </a:endParaRPr>
          </a:p>
          <a:p>
            <a:pPr>
              <a:buClr>
                <a:srgbClr val="000000"/>
              </a:buClr>
              <a:buSzPts val="4400"/>
            </a:pPr>
            <a:endParaRPr sz="4125" b="1">
              <a:solidFill>
                <a:schemeClr val="dk1"/>
              </a:solidFill>
              <a:latin typeface="Calibri"/>
              <a:ea typeface="Calibri"/>
              <a:cs typeface="Calibri"/>
              <a:sym typeface="Calibri"/>
            </a:endParaRPr>
          </a:p>
        </p:txBody>
      </p:sp>
      <p:sp>
        <p:nvSpPr>
          <p:cNvPr id="360" name="Google Shape;360;p36"/>
          <p:cNvSpPr txBox="1"/>
          <p:nvPr/>
        </p:nvSpPr>
        <p:spPr>
          <a:xfrm>
            <a:off x="442733" y="1615579"/>
            <a:ext cx="6455664" cy="3393236"/>
          </a:xfrm>
          <a:prstGeom prst="rect">
            <a:avLst/>
          </a:prstGeom>
          <a:noFill/>
          <a:ln>
            <a:noFill/>
          </a:ln>
        </p:spPr>
        <p:txBody>
          <a:bodyPr spcFirstLastPara="1" wrap="square" lIns="68569" tIns="34275" rIns="68569" bIns="34275" anchor="t" anchorCtr="0">
            <a:noAutofit/>
          </a:bodyPr>
          <a:lstStyle/>
          <a:p>
            <a:pPr>
              <a:buClr>
                <a:srgbClr val="000000"/>
              </a:buClr>
              <a:buSzPts val="7200"/>
            </a:pPr>
            <a:r>
              <a:rPr lang="en-US" sz="5400" b="1">
                <a:solidFill>
                  <a:srgbClr val="FF0000"/>
                </a:solidFill>
                <a:latin typeface="Calibri"/>
                <a:ea typeface="Calibri"/>
                <a:cs typeface="Calibri"/>
                <a:sym typeface="Calibri"/>
              </a:rPr>
              <a:t>T</a:t>
            </a:r>
            <a:r>
              <a:rPr lang="en-US" sz="5400" b="1">
                <a:solidFill>
                  <a:srgbClr val="000000"/>
                </a:solidFill>
                <a:latin typeface="Calibri"/>
                <a:ea typeface="Calibri"/>
                <a:cs typeface="Calibri"/>
                <a:sym typeface="Calibri"/>
              </a:rPr>
              <a:t>itle </a:t>
            </a:r>
            <a:endParaRPr sz="1050">
              <a:solidFill>
                <a:srgbClr val="000000"/>
              </a:solidFill>
              <a:latin typeface="Arial"/>
              <a:ea typeface="Arial"/>
              <a:cs typeface="Arial"/>
              <a:sym typeface="Arial"/>
            </a:endParaRPr>
          </a:p>
          <a:p>
            <a:pPr>
              <a:buClr>
                <a:srgbClr val="000000"/>
              </a:buClr>
              <a:buSzPts val="7200"/>
            </a:pPr>
            <a:r>
              <a:rPr lang="en-US" sz="5400" b="1">
                <a:solidFill>
                  <a:srgbClr val="FF0000"/>
                </a:solidFill>
                <a:latin typeface="Calibri"/>
                <a:ea typeface="Calibri"/>
                <a:cs typeface="Calibri"/>
                <a:sym typeface="Calibri"/>
              </a:rPr>
              <a:t>A</a:t>
            </a:r>
            <a:r>
              <a:rPr lang="en-US" sz="5400" b="1">
                <a:solidFill>
                  <a:srgbClr val="000000"/>
                </a:solidFill>
                <a:latin typeface="Calibri"/>
                <a:ea typeface="Calibri"/>
                <a:cs typeface="Calibri"/>
                <a:sym typeface="Calibri"/>
              </a:rPr>
              <a:t>uthor</a:t>
            </a:r>
            <a:endParaRPr sz="1050">
              <a:solidFill>
                <a:srgbClr val="000000"/>
              </a:solidFill>
              <a:latin typeface="Arial"/>
              <a:ea typeface="Arial"/>
              <a:cs typeface="Arial"/>
              <a:sym typeface="Arial"/>
            </a:endParaRPr>
          </a:p>
          <a:p>
            <a:pPr>
              <a:buClr>
                <a:srgbClr val="000000"/>
              </a:buClr>
              <a:buSzPts val="7200"/>
            </a:pPr>
            <a:r>
              <a:rPr lang="en-US" sz="5400" b="1">
                <a:solidFill>
                  <a:srgbClr val="FF0000"/>
                </a:solidFill>
                <a:latin typeface="Calibri"/>
                <a:ea typeface="Calibri"/>
                <a:cs typeface="Calibri"/>
                <a:sym typeface="Calibri"/>
              </a:rPr>
              <a:t>S</a:t>
            </a:r>
            <a:r>
              <a:rPr lang="en-US" sz="5400" b="1">
                <a:solidFill>
                  <a:srgbClr val="000000"/>
                </a:solidFill>
                <a:latin typeface="Calibri"/>
                <a:ea typeface="Calibri"/>
                <a:cs typeface="Calibri"/>
                <a:sym typeface="Calibri"/>
              </a:rPr>
              <a:t>ource</a:t>
            </a:r>
            <a:endParaRPr sz="1050">
              <a:solidFill>
                <a:srgbClr val="000000"/>
              </a:solidFill>
              <a:latin typeface="Arial"/>
              <a:ea typeface="Arial"/>
              <a:cs typeface="Arial"/>
              <a:sym typeface="Arial"/>
            </a:endParaRPr>
          </a:p>
          <a:p>
            <a:pPr>
              <a:buClr>
                <a:srgbClr val="000000"/>
              </a:buClr>
              <a:buSzPts val="7200"/>
            </a:pPr>
            <a:r>
              <a:rPr lang="en-US" sz="5400" b="1">
                <a:solidFill>
                  <a:srgbClr val="FF0000"/>
                </a:solidFill>
                <a:latin typeface="Calibri"/>
                <a:ea typeface="Calibri"/>
                <a:cs typeface="Calibri"/>
                <a:sym typeface="Calibri"/>
              </a:rPr>
              <a:t>L</a:t>
            </a:r>
            <a:r>
              <a:rPr lang="en-US" sz="5400" b="1">
                <a:solidFill>
                  <a:srgbClr val="000000"/>
                </a:solidFill>
                <a:latin typeface="Calibri"/>
                <a:ea typeface="Calibri"/>
                <a:cs typeface="Calibri"/>
                <a:sym typeface="Calibri"/>
              </a:rPr>
              <a:t>icense</a:t>
            </a:r>
            <a:endParaRPr sz="1050">
              <a:solidFill>
                <a:srgbClr val="000000"/>
              </a:solidFill>
              <a:latin typeface="Arial"/>
              <a:ea typeface="Arial"/>
              <a:cs typeface="Arial"/>
              <a:sym typeface="Arial"/>
            </a:endParaRPr>
          </a:p>
        </p:txBody>
      </p:sp>
      <p:pic>
        <p:nvPicPr>
          <p:cNvPr id="361" name="Google Shape;361;p36"/>
          <p:cNvPicPr preferRelativeResize="0"/>
          <p:nvPr/>
        </p:nvPicPr>
        <p:blipFill rotWithShape="1">
          <a:blip r:embed="rId3">
            <a:alphaModFix/>
          </a:blip>
          <a:srcRect/>
          <a:stretch/>
        </p:blipFill>
        <p:spPr>
          <a:xfrm>
            <a:off x="4522371" y="1845985"/>
            <a:ext cx="4032083" cy="2932424"/>
          </a:xfrm>
          <a:prstGeom prst="rect">
            <a:avLst/>
          </a:prstGeom>
          <a:noFill/>
          <a:ln w="22225" cap="flat" cmpd="sng">
            <a:solidFill>
              <a:srgbClr val="FF0000"/>
            </a:solidFill>
            <a:prstDash val="solid"/>
            <a:round/>
            <a:headEnd type="none" w="sm" len="sm"/>
            <a:tailEnd type="none" w="sm" len="sm"/>
          </a:ln>
        </p:spPr>
      </p:pic>
    </p:spTree>
    <p:extLst>
      <p:ext uri="{BB962C8B-B14F-4D97-AF65-F5344CB8AC3E}">
        <p14:creationId xmlns:p14="http://schemas.microsoft.com/office/powerpoint/2010/main" val="4191473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7"/>
          <p:cNvSpPr txBox="1"/>
          <p:nvPr/>
        </p:nvSpPr>
        <p:spPr>
          <a:xfrm>
            <a:off x="152400" y="342901"/>
            <a:ext cx="8871030" cy="577081"/>
          </a:xfrm>
          <a:prstGeom prst="rect">
            <a:avLst/>
          </a:prstGeom>
          <a:noFill/>
          <a:ln>
            <a:noFill/>
          </a:ln>
        </p:spPr>
        <p:txBody>
          <a:bodyPr spcFirstLastPara="1" wrap="square" lIns="68569" tIns="34275" rIns="68569" bIns="34275" anchor="t" anchorCtr="0">
            <a:noAutofit/>
          </a:bodyPr>
          <a:lstStyle/>
          <a:p>
            <a:r>
              <a:rPr lang="en-US" sz="3300" b="1">
                <a:solidFill>
                  <a:schemeClr val="dk1"/>
                </a:solidFill>
                <a:latin typeface="Calibri"/>
                <a:ea typeface="Calibri"/>
                <a:cs typeface="Calibri"/>
                <a:sym typeface="Calibri"/>
              </a:rPr>
              <a:t>Activity 2: Finding OER: Hands on </a:t>
            </a:r>
            <a:endParaRPr sz="1013"/>
          </a:p>
          <a:p>
            <a:r>
              <a:rPr lang="en-US" sz="3300" b="1">
                <a:solidFill>
                  <a:schemeClr val="dk1"/>
                </a:solidFill>
                <a:latin typeface="Calibri"/>
                <a:ea typeface="Calibri"/>
                <a:cs typeface="Calibri"/>
                <a:sym typeface="Calibri"/>
              </a:rPr>
              <a:t>practical session </a:t>
            </a:r>
            <a:endParaRPr sz="3300" b="1">
              <a:solidFill>
                <a:schemeClr val="dk1"/>
              </a:solidFill>
              <a:latin typeface="Calibri"/>
              <a:ea typeface="Calibri"/>
              <a:cs typeface="Calibri"/>
              <a:sym typeface="Calibri"/>
            </a:endParaRPr>
          </a:p>
        </p:txBody>
      </p:sp>
      <p:sp>
        <p:nvSpPr>
          <p:cNvPr id="367" name="Google Shape;367;p37"/>
          <p:cNvSpPr txBox="1">
            <a:spLocks noGrp="1"/>
          </p:cNvSpPr>
          <p:nvPr>
            <p:ph type="body" idx="1"/>
          </p:nvPr>
        </p:nvSpPr>
        <p:spPr>
          <a:xfrm>
            <a:off x="152400" y="1460500"/>
            <a:ext cx="8308875" cy="4018597"/>
          </a:xfrm>
          <a:prstGeom prst="rect">
            <a:avLst/>
          </a:prstGeom>
          <a:noFill/>
          <a:ln>
            <a:noFill/>
          </a:ln>
        </p:spPr>
        <p:txBody>
          <a:bodyPr spcFirstLastPara="1" wrap="square" lIns="68569" tIns="34275" rIns="68569" bIns="34275" anchor="t" anchorCtr="0">
            <a:noAutofit/>
          </a:bodyPr>
          <a:lstStyle/>
          <a:p>
            <a:pPr marL="38100" indent="0">
              <a:buNone/>
            </a:pPr>
            <a:r>
              <a:rPr lang="en-US" sz="1800"/>
              <a:t>Working with your university group, look for and evaluate a range of OER to create a resource for first year undergraduate distance learners at your university. You will be advised on the environmental science topic to focus on. </a:t>
            </a:r>
            <a:endParaRPr/>
          </a:p>
          <a:p>
            <a:pPr marL="38100" indent="0">
              <a:buNone/>
            </a:pPr>
            <a:r>
              <a:rPr lang="en-US" sz="1800"/>
              <a:t>Your resource should include four of the following, and you should make a make a note of the licensing information and source for each: </a:t>
            </a:r>
            <a:endParaRPr/>
          </a:p>
          <a:p>
            <a:pPr marL="38100" indent="0">
              <a:buNone/>
            </a:pPr>
            <a:endParaRPr sz="1800"/>
          </a:p>
          <a:p>
            <a:r>
              <a:rPr lang="en-US" sz="1800"/>
              <a:t>2 images</a:t>
            </a:r>
            <a:endParaRPr sz="1800"/>
          </a:p>
          <a:p>
            <a:r>
              <a:rPr lang="en-US" sz="1800"/>
              <a:t>1 research article</a:t>
            </a:r>
            <a:endParaRPr sz="1800"/>
          </a:p>
          <a:p>
            <a:r>
              <a:rPr lang="en-US" sz="1800"/>
              <a:t>1 online teaching &amp; learning course</a:t>
            </a:r>
            <a:endParaRPr sz="1800"/>
          </a:p>
          <a:p>
            <a:r>
              <a:rPr lang="en-US" sz="1800"/>
              <a:t>1 video/sound track</a:t>
            </a:r>
            <a:endParaRPr sz="1800"/>
          </a:p>
          <a:p>
            <a:r>
              <a:rPr lang="en-US" sz="1800"/>
              <a:t>1 textbook</a:t>
            </a:r>
            <a:endParaRPr sz="1800"/>
          </a:p>
        </p:txBody>
      </p:sp>
    </p:spTree>
    <p:extLst>
      <p:ext uri="{BB962C8B-B14F-4D97-AF65-F5344CB8AC3E}">
        <p14:creationId xmlns:p14="http://schemas.microsoft.com/office/powerpoint/2010/main" val="2782174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8"/>
          <p:cNvSpPr txBox="1"/>
          <p:nvPr/>
        </p:nvSpPr>
        <p:spPr>
          <a:xfrm rot="-5400000">
            <a:off x="-1458971" y="1729713"/>
            <a:ext cx="4385290" cy="1592713"/>
          </a:xfrm>
          <a:prstGeom prst="rect">
            <a:avLst/>
          </a:prstGeom>
          <a:noFill/>
          <a:ln>
            <a:noFill/>
          </a:ln>
        </p:spPr>
        <p:txBody>
          <a:bodyPr spcFirstLastPara="1" wrap="square" lIns="68569" tIns="34275" rIns="68569" bIns="34275" anchor="t" anchorCtr="0">
            <a:spAutoFit/>
          </a:bodyPr>
          <a:lstStyle/>
          <a:p>
            <a:r>
              <a:rPr lang="en-US" sz="4950" b="1">
                <a:solidFill>
                  <a:srgbClr val="000000"/>
                </a:solidFill>
                <a:latin typeface="Arial"/>
                <a:ea typeface="Arial"/>
                <a:cs typeface="Arial"/>
                <a:sym typeface="Arial"/>
              </a:rPr>
              <a:t>Any Questions? </a:t>
            </a:r>
            <a:endParaRPr sz="1013"/>
          </a:p>
        </p:txBody>
      </p:sp>
      <p:pic>
        <p:nvPicPr>
          <p:cNvPr id="374" name="Google Shape;374;p38"/>
          <p:cNvPicPr preferRelativeResize="0"/>
          <p:nvPr/>
        </p:nvPicPr>
        <p:blipFill rotWithShape="1">
          <a:blip r:embed="rId3">
            <a:alphaModFix/>
          </a:blip>
          <a:srcRect/>
          <a:stretch/>
        </p:blipFill>
        <p:spPr>
          <a:xfrm>
            <a:off x="3507205" y="0"/>
            <a:ext cx="5143500" cy="5143500"/>
          </a:xfrm>
          <a:prstGeom prst="rect">
            <a:avLst/>
          </a:prstGeom>
          <a:noFill/>
          <a:ln>
            <a:noFill/>
          </a:ln>
        </p:spPr>
      </p:pic>
      <p:sp>
        <p:nvSpPr>
          <p:cNvPr id="375" name="Google Shape;375;p38"/>
          <p:cNvSpPr txBox="1"/>
          <p:nvPr/>
        </p:nvSpPr>
        <p:spPr>
          <a:xfrm rot="-5400000">
            <a:off x="6689558" y="2733144"/>
            <a:ext cx="4355432" cy="253885"/>
          </a:xfrm>
          <a:prstGeom prst="rect">
            <a:avLst/>
          </a:prstGeom>
          <a:noFill/>
          <a:ln>
            <a:noFill/>
          </a:ln>
        </p:spPr>
        <p:txBody>
          <a:bodyPr spcFirstLastPara="1" wrap="square" lIns="68569" tIns="34275" rIns="68569" bIns="34275" anchor="t" anchorCtr="0">
            <a:spAutoFit/>
          </a:bodyPr>
          <a:lstStyle/>
          <a:p>
            <a:r>
              <a:rPr lang="en-US" sz="600">
                <a:solidFill>
                  <a:srgbClr val="000000"/>
                </a:solidFill>
                <a:latin typeface="Arial"/>
                <a:ea typeface="Arial"/>
                <a:cs typeface="Arial"/>
                <a:sym typeface="Arial"/>
              </a:rPr>
              <a:t>Photo credit: Question everything! by Henry… is licensed CC BY-NC-ND </a:t>
            </a:r>
            <a:r>
              <a:rPr lang="en-US" sz="600" u="sng">
                <a:solidFill>
                  <a:srgbClr val="000000"/>
                </a:solidFill>
                <a:latin typeface="Arial"/>
                <a:ea typeface="Arial"/>
                <a:cs typeface="Arial"/>
                <a:sym typeface="Arial"/>
                <a:hlinkClick r:id="rId4"/>
              </a:rPr>
              <a:t>https://www.flickr.com/photos/henrybloomfield/12680815144/</a:t>
            </a:r>
            <a:r>
              <a:rPr lang="en-US" sz="600">
                <a:solidFill>
                  <a:srgbClr val="000000"/>
                </a:solidFill>
                <a:latin typeface="Arial"/>
                <a:ea typeface="Arial"/>
                <a:cs typeface="Arial"/>
                <a:sym typeface="Arial"/>
              </a:rPr>
              <a:t> </a:t>
            </a:r>
            <a:endParaRPr sz="1013"/>
          </a:p>
        </p:txBody>
      </p:sp>
    </p:spTree>
    <p:extLst>
      <p:ext uri="{BB962C8B-B14F-4D97-AF65-F5344CB8AC3E}">
        <p14:creationId xmlns:p14="http://schemas.microsoft.com/office/powerpoint/2010/main" val="887337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p:nvPr/>
        </p:nvSpPr>
        <p:spPr>
          <a:xfrm>
            <a:off x="425370" y="338560"/>
            <a:ext cx="6502079" cy="577081"/>
          </a:xfrm>
          <a:prstGeom prst="rect">
            <a:avLst/>
          </a:prstGeom>
          <a:noFill/>
          <a:ln>
            <a:noFill/>
          </a:ln>
        </p:spPr>
        <p:txBody>
          <a:bodyPr spcFirstLastPara="1" wrap="square" lIns="68569" tIns="34275" rIns="68569" bIns="34275" anchor="t" anchorCtr="0">
            <a:noAutofit/>
          </a:bodyPr>
          <a:lstStyle/>
          <a:p>
            <a:pPr>
              <a:buClr>
                <a:srgbClr val="000000"/>
              </a:buClr>
              <a:buSzPts val="4400"/>
            </a:pPr>
            <a:r>
              <a:rPr lang="en-US" sz="3300" b="1" dirty="0">
                <a:solidFill>
                  <a:schemeClr val="dk1"/>
                </a:solidFill>
                <a:latin typeface="Calibri"/>
                <a:ea typeface="Calibri"/>
                <a:cs typeface="Calibri"/>
                <a:sym typeface="Calibri"/>
              </a:rPr>
              <a:t>Activity 1: Finding OER (Live Demonstration) </a:t>
            </a:r>
            <a:endParaRPr sz="3300" b="1" dirty="0">
              <a:solidFill>
                <a:schemeClr val="dk1"/>
              </a:solidFill>
              <a:latin typeface="Calibri"/>
              <a:ea typeface="Calibri"/>
              <a:cs typeface="Calibri"/>
              <a:sym typeface="Calibri"/>
            </a:endParaRPr>
          </a:p>
        </p:txBody>
      </p:sp>
      <p:pic>
        <p:nvPicPr>
          <p:cNvPr id="122" name="Google Shape;122;p4"/>
          <p:cNvPicPr preferRelativeResize="0"/>
          <p:nvPr/>
        </p:nvPicPr>
        <p:blipFill rotWithShape="1">
          <a:blip r:embed="rId3">
            <a:alphaModFix/>
          </a:blip>
          <a:srcRect/>
          <a:stretch/>
        </p:blipFill>
        <p:spPr>
          <a:xfrm>
            <a:off x="2174474" y="1847850"/>
            <a:ext cx="4752975" cy="2667000"/>
          </a:xfrm>
          <a:prstGeom prst="rect">
            <a:avLst/>
          </a:prstGeom>
          <a:noFill/>
          <a:ln>
            <a:noFill/>
          </a:ln>
        </p:spPr>
      </p:pic>
      <p:sp>
        <p:nvSpPr>
          <p:cNvPr id="123" name="Google Shape;123;p4"/>
          <p:cNvSpPr txBox="1"/>
          <p:nvPr/>
        </p:nvSpPr>
        <p:spPr>
          <a:xfrm rot="-5400000">
            <a:off x="6172199" y="2311415"/>
            <a:ext cx="5232401" cy="161552"/>
          </a:xfrm>
          <a:prstGeom prst="rect">
            <a:avLst/>
          </a:prstGeom>
          <a:noFill/>
          <a:ln>
            <a:noFill/>
          </a:ln>
        </p:spPr>
        <p:txBody>
          <a:bodyPr spcFirstLastPara="1" wrap="square" lIns="68569" tIns="34275" rIns="68569" bIns="34275" anchor="t" anchorCtr="0">
            <a:spAutoFit/>
          </a:bodyPr>
          <a:lstStyle/>
          <a:p>
            <a:r>
              <a:rPr lang="en-US" sz="600">
                <a:solidFill>
                  <a:srgbClr val="000000"/>
                </a:solidFill>
                <a:latin typeface="Arial"/>
                <a:ea typeface="Arial"/>
                <a:cs typeface="Arial"/>
                <a:sym typeface="Arial"/>
              </a:rPr>
              <a:t>Picture Credit: Open Ant Trail 2 is by opensource.com and  licensed CC BY-SA </a:t>
            </a:r>
            <a:r>
              <a:rPr lang="en-US" sz="600" u="sng">
                <a:solidFill>
                  <a:srgbClr val="000000"/>
                </a:solidFill>
                <a:latin typeface="Arial"/>
                <a:ea typeface="Arial"/>
                <a:cs typeface="Arial"/>
                <a:sym typeface="Arial"/>
                <a:hlinkClick r:id="rId4"/>
              </a:rPr>
              <a:t>https://www.flickr.com/photos/opensourceway/8297630144/</a:t>
            </a:r>
            <a:r>
              <a:rPr lang="en-US" sz="600">
                <a:solidFill>
                  <a:srgbClr val="000000"/>
                </a:solidFill>
                <a:latin typeface="Arial"/>
                <a:ea typeface="Arial"/>
                <a:cs typeface="Arial"/>
                <a:sym typeface="Arial"/>
              </a:rPr>
              <a:t> </a:t>
            </a:r>
            <a:endParaRPr sz="1013"/>
          </a:p>
        </p:txBody>
      </p:sp>
    </p:spTree>
    <p:extLst>
      <p:ext uri="{BB962C8B-B14F-4D97-AF65-F5344CB8AC3E}">
        <p14:creationId xmlns:p14="http://schemas.microsoft.com/office/powerpoint/2010/main" val="4202098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5"/>
          <p:cNvPicPr preferRelativeResize="0"/>
          <p:nvPr/>
        </p:nvPicPr>
        <p:blipFill rotWithShape="1">
          <a:blip r:embed="rId3">
            <a:alphaModFix/>
          </a:blip>
          <a:srcRect/>
          <a:stretch/>
        </p:blipFill>
        <p:spPr>
          <a:xfrm>
            <a:off x="4902315" y="412750"/>
            <a:ext cx="4107241" cy="3598334"/>
          </a:xfrm>
          <a:prstGeom prst="rect">
            <a:avLst/>
          </a:prstGeom>
          <a:noFill/>
          <a:ln w="9525" cap="flat" cmpd="sng">
            <a:solidFill>
              <a:schemeClr val="dk1"/>
            </a:solidFill>
            <a:prstDash val="solid"/>
            <a:round/>
            <a:headEnd type="none" w="sm" len="sm"/>
            <a:tailEnd type="none" w="sm" len="sm"/>
          </a:ln>
        </p:spPr>
      </p:pic>
      <p:sp>
        <p:nvSpPr>
          <p:cNvPr id="130" name="Google Shape;130;p5"/>
          <p:cNvSpPr/>
          <p:nvPr/>
        </p:nvSpPr>
        <p:spPr>
          <a:xfrm>
            <a:off x="306916" y="163710"/>
            <a:ext cx="4572000" cy="1084882"/>
          </a:xfrm>
          <a:prstGeom prst="rect">
            <a:avLst/>
          </a:prstGeom>
          <a:noFill/>
          <a:ln>
            <a:noFill/>
          </a:ln>
        </p:spPr>
        <p:txBody>
          <a:bodyPr spcFirstLastPara="1" wrap="square" lIns="68569" tIns="34275" rIns="68569" bIns="34275" anchor="t" anchorCtr="0">
            <a:spAutoFit/>
          </a:bodyPr>
          <a:lstStyle/>
          <a:p>
            <a:r>
              <a:rPr lang="en-US" sz="3300" b="1">
                <a:solidFill>
                  <a:srgbClr val="000000"/>
                </a:solidFill>
                <a:latin typeface="Arial"/>
                <a:ea typeface="Arial"/>
                <a:cs typeface="Arial"/>
                <a:sym typeface="Arial"/>
              </a:rPr>
              <a:t>Google vs. Creative Commons Search</a:t>
            </a:r>
            <a:endParaRPr sz="1013"/>
          </a:p>
        </p:txBody>
      </p:sp>
      <p:pic>
        <p:nvPicPr>
          <p:cNvPr id="131" name="Google Shape;131;p5"/>
          <p:cNvPicPr preferRelativeResize="0"/>
          <p:nvPr/>
        </p:nvPicPr>
        <p:blipFill rotWithShape="1">
          <a:blip r:embed="rId4">
            <a:alphaModFix/>
          </a:blip>
          <a:srcRect/>
          <a:stretch/>
        </p:blipFill>
        <p:spPr>
          <a:xfrm>
            <a:off x="315691" y="1354668"/>
            <a:ext cx="4424652" cy="3566582"/>
          </a:xfrm>
          <a:prstGeom prst="rect">
            <a:avLst/>
          </a:prstGeom>
          <a:noFill/>
          <a:ln w="9525" cap="flat" cmpd="sng">
            <a:solidFill>
              <a:schemeClr val="dk1"/>
            </a:solidFill>
            <a:prstDash val="solid"/>
            <a:round/>
            <a:headEnd type="none" w="sm" len="sm"/>
            <a:tailEnd type="none" w="sm" len="sm"/>
          </a:ln>
        </p:spPr>
      </p:pic>
    </p:spTree>
    <p:extLst>
      <p:ext uri="{BB962C8B-B14F-4D97-AF65-F5344CB8AC3E}">
        <p14:creationId xmlns:p14="http://schemas.microsoft.com/office/powerpoint/2010/main" val="804432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txBox="1">
            <a:spLocks noGrp="1"/>
          </p:cNvSpPr>
          <p:nvPr>
            <p:ph type="title"/>
          </p:nvPr>
        </p:nvSpPr>
        <p:spPr>
          <a:xfrm>
            <a:off x="594633" y="171784"/>
            <a:ext cx="7886700" cy="994172"/>
          </a:xfrm>
          <a:prstGeom prst="rect">
            <a:avLst/>
          </a:prstGeom>
          <a:noFill/>
          <a:ln>
            <a:noFill/>
          </a:ln>
        </p:spPr>
        <p:txBody>
          <a:bodyPr spcFirstLastPara="1" wrap="square" lIns="68569" tIns="68569" rIns="68569" bIns="68569" anchor="t" anchorCtr="0">
            <a:noAutofit/>
          </a:bodyPr>
          <a:lstStyle/>
          <a:p>
            <a:r>
              <a:rPr lang="en-US"/>
              <a:t>Creative Commons image search </a:t>
            </a:r>
            <a:endParaRPr/>
          </a:p>
        </p:txBody>
      </p:sp>
      <p:sp>
        <p:nvSpPr>
          <p:cNvPr id="137" name="Google Shape;137;p6"/>
          <p:cNvSpPr txBox="1">
            <a:spLocks noGrp="1"/>
          </p:cNvSpPr>
          <p:nvPr>
            <p:ph type="body" idx="1"/>
          </p:nvPr>
        </p:nvSpPr>
        <p:spPr>
          <a:xfrm>
            <a:off x="976313" y="4238626"/>
            <a:ext cx="6655593" cy="762000"/>
          </a:xfrm>
          <a:prstGeom prst="rect">
            <a:avLst/>
          </a:prstGeom>
          <a:noFill/>
          <a:ln>
            <a:noFill/>
          </a:ln>
        </p:spPr>
        <p:txBody>
          <a:bodyPr spcFirstLastPara="1" wrap="square" lIns="68569" tIns="68569" rIns="68569" bIns="68569" anchor="t" anchorCtr="0">
            <a:normAutofit/>
          </a:bodyPr>
          <a:lstStyle/>
          <a:p>
            <a:pPr marL="38100" indent="0">
              <a:buNone/>
            </a:pPr>
            <a:r>
              <a:rPr lang="en-US" u="sng">
                <a:solidFill>
                  <a:schemeClr val="hlink"/>
                </a:solidFill>
                <a:hlinkClick r:id="rId3"/>
              </a:rPr>
              <a:t>https://search.creativecommons.org/</a:t>
            </a:r>
            <a:endParaRPr/>
          </a:p>
        </p:txBody>
      </p:sp>
      <p:pic>
        <p:nvPicPr>
          <p:cNvPr id="138" name="Google Shape;138;p6"/>
          <p:cNvPicPr preferRelativeResize="0"/>
          <p:nvPr/>
        </p:nvPicPr>
        <p:blipFill rotWithShape="1">
          <a:blip r:embed="rId4">
            <a:alphaModFix/>
          </a:blip>
          <a:srcRect/>
          <a:stretch/>
        </p:blipFill>
        <p:spPr>
          <a:xfrm>
            <a:off x="906954" y="813178"/>
            <a:ext cx="6500566" cy="3337046"/>
          </a:xfrm>
          <a:prstGeom prst="rect">
            <a:avLst/>
          </a:prstGeom>
          <a:noFill/>
          <a:ln>
            <a:noFill/>
          </a:ln>
        </p:spPr>
      </p:pic>
    </p:spTree>
    <p:extLst>
      <p:ext uri="{BB962C8B-B14F-4D97-AF65-F5344CB8AC3E}">
        <p14:creationId xmlns:p14="http://schemas.microsoft.com/office/powerpoint/2010/main" val="1694358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7"/>
          <p:cNvSpPr txBox="1">
            <a:spLocks noGrp="1"/>
          </p:cNvSpPr>
          <p:nvPr>
            <p:ph type="title"/>
          </p:nvPr>
        </p:nvSpPr>
        <p:spPr>
          <a:xfrm>
            <a:off x="628650" y="139373"/>
            <a:ext cx="7886700" cy="994172"/>
          </a:xfrm>
          <a:prstGeom prst="rect">
            <a:avLst/>
          </a:prstGeom>
          <a:noFill/>
          <a:ln>
            <a:noFill/>
          </a:ln>
        </p:spPr>
        <p:txBody>
          <a:bodyPr spcFirstLastPara="1" wrap="square" lIns="68569" tIns="68569" rIns="68569" bIns="68569" anchor="t" anchorCtr="0">
            <a:noAutofit/>
          </a:bodyPr>
          <a:lstStyle/>
          <a:p>
            <a:r>
              <a:rPr lang="en-US"/>
              <a:t>                Open Images</a:t>
            </a:r>
            <a:endParaRPr/>
          </a:p>
        </p:txBody>
      </p:sp>
      <p:sp>
        <p:nvSpPr>
          <p:cNvPr id="144" name="Google Shape;144;p7"/>
          <p:cNvSpPr txBox="1">
            <a:spLocks noGrp="1"/>
          </p:cNvSpPr>
          <p:nvPr>
            <p:ph type="body" idx="1"/>
          </p:nvPr>
        </p:nvSpPr>
        <p:spPr>
          <a:xfrm>
            <a:off x="190499" y="1154206"/>
            <a:ext cx="2420472" cy="3832412"/>
          </a:xfrm>
          <a:prstGeom prst="rect">
            <a:avLst/>
          </a:prstGeom>
          <a:noFill/>
          <a:ln>
            <a:noFill/>
          </a:ln>
        </p:spPr>
        <p:txBody>
          <a:bodyPr spcFirstLastPara="1" wrap="square" lIns="68569" tIns="68569" rIns="68569" bIns="68569" anchor="t" anchorCtr="0">
            <a:noAutofit/>
          </a:bodyPr>
          <a:lstStyle/>
          <a:p>
            <a:pPr marL="38100" indent="0">
              <a:buNone/>
            </a:pPr>
            <a:r>
              <a:rPr lang="en-US" sz="2700"/>
              <a:t>Public Domain Pictures</a:t>
            </a:r>
            <a:endParaRPr/>
          </a:p>
          <a:p>
            <a:pPr marL="38100" indent="0">
              <a:buNone/>
            </a:pPr>
            <a:endParaRPr/>
          </a:p>
          <a:p>
            <a:pPr marL="38100" indent="0">
              <a:buNone/>
            </a:pPr>
            <a:endParaRPr/>
          </a:p>
          <a:p>
            <a:pPr marL="38100" indent="0">
              <a:buNone/>
            </a:pPr>
            <a:endParaRPr/>
          </a:p>
          <a:p>
            <a:pPr marL="38100" indent="0">
              <a:buNone/>
            </a:pPr>
            <a:endParaRPr/>
          </a:p>
          <a:p>
            <a:pPr marL="38100" indent="0">
              <a:buNone/>
            </a:pPr>
            <a:endParaRPr/>
          </a:p>
          <a:p>
            <a:pPr marL="38100" indent="0">
              <a:buNone/>
            </a:pPr>
            <a:r>
              <a:rPr lang="en-US"/>
              <a:t>https://www.publicdomainpictures.net/en/</a:t>
            </a:r>
            <a:endParaRPr/>
          </a:p>
        </p:txBody>
      </p:sp>
      <p:pic>
        <p:nvPicPr>
          <p:cNvPr id="145" name="Google Shape;145;p7"/>
          <p:cNvPicPr preferRelativeResize="0"/>
          <p:nvPr/>
        </p:nvPicPr>
        <p:blipFill rotWithShape="1">
          <a:blip r:embed="rId3">
            <a:alphaModFix/>
          </a:blip>
          <a:srcRect/>
          <a:stretch/>
        </p:blipFill>
        <p:spPr>
          <a:xfrm>
            <a:off x="3241883" y="1288678"/>
            <a:ext cx="5344101" cy="3608294"/>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extLst>
      <p:ext uri="{BB962C8B-B14F-4D97-AF65-F5344CB8AC3E}">
        <p14:creationId xmlns:p14="http://schemas.microsoft.com/office/powerpoint/2010/main" val="476885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8"/>
          <p:cNvSpPr txBox="1">
            <a:spLocks noGrp="1"/>
          </p:cNvSpPr>
          <p:nvPr>
            <p:ph type="title"/>
          </p:nvPr>
        </p:nvSpPr>
        <p:spPr>
          <a:xfrm>
            <a:off x="594633" y="171782"/>
            <a:ext cx="7886700" cy="994172"/>
          </a:xfrm>
          <a:prstGeom prst="rect">
            <a:avLst/>
          </a:prstGeom>
          <a:noFill/>
          <a:ln>
            <a:noFill/>
          </a:ln>
        </p:spPr>
        <p:txBody>
          <a:bodyPr spcFirstLastPara="1" wrap="square" lIns="68569" tIns="68569" rIns="68569" bIns="68569" anchor="t" anchorCtr="0">
            <a:noAutofit/>
          </a:bodyPr>
          <a:lstStyle/>
          <a:p>
            <a:r>
              <a:rPr lang="en-US"/>
              <a:t>Creative Commons Search </a:t>
            </a:r>
            <a:endParaRPr/>
          </a:p>
        </p:txBody>
      </p:sp>
      <p:sp>
        <p:nvSpPr>
          <p:cNvPr id="151" name="Google Shape;151;p8"/>
          <p:cNvSpPr txBox="1">
            <a:spLocks noGrp="1"/>
          </p:cNvSpPr>
          <p:nvPr>
            <p:ph type="body" idx="1"/>
          </p:nvPr>
        </p:nvSpPr>
        <p:spPr>
          <a:xfrm>
            <a:off x="4453959" y="4437385"/>
            <a:ext cx="5494854" cy="706115"/>
          </a:xfrm>
          <a:prstGeom prst="rect">
            <a:avLst/>
          </a:prstGeom>
          <a:noFill/>
          <a:ln>
            <a:noFill/>
          </a:ln>
        </p:spPr>
        <p:txBody>
          <a:bodyPr spcFirstLastPara="1" wrap="square" lIns="68569" tIns="68569" rIns="68569" bIns="68569" anchor="t" anchorCtr="0">
            <a:noAutofit/>
          </a:bodyPr>
          <a:lstStyle/>
          <a:p>
            <a:pPr marL="38100" indent="0">
              <a:buNone/>
            </a:pPr>
            <a:r>
              <a:rPr lang="en-US"/>
              <a:t>https://search.creativecommons.org/</a:t>
            </a:r>
            <a:endParaRPr/>
          </a:p>
        </p:txBody>
      </p:sp>
      <p:pic>
        <p:nvPicPr>
          <p:cNvPr id="152" name="Google Shape;152;p8" descr="Creative_commons.png"/>
          <p:cNvPicPr preferRelativeResize="0"/>
          <p:nvPr/>
        </p:nvPicPr>
        <p:blipFill rotWithShape="1">
          <a:blip r:embed="rId3">
            <a:alphaModFix/>
          </a:blip>
          <a:srcRect/>
          <a:stretch/>
        </p:blipFill>
        <p:spPr>
          <a:xfrm>
            <a:off x="899626" y="842483"/>
            <a:ext cx="6075037" cy="3658967"/>
          </a:xfrm>
          <a:prstGeom prst="rect">
            <a:avLst/>
          </a:prstGeom>
          <a:noFill/>
          <a:ln>
            <a:noFill/>
          </a:ln>
        </p:spPr>
      </p:pic>
    </p:spTree>
    <p:extLst>
      <p:ext uri="{BB962C8B-B14F-4D97-AF65-F5344CB8AC3E}">
        <p14:creationId xmlns:p14="http://schemas.microsoft.com/office/powerpoint/2010/main" val="1856554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9"/>
          <p:cNvSpPr txBox="1">
            <a:spLocks noGrp="1"/>
          </p:cNvSpPr>
          <p:nvPr>
            <p:ph type="title"/>
          </p:nvPr>
        </p:nvSpPr>
        <p:spPr>
          <a:xfrm>
            <a:off x="628650" y="273844"/>
            <a:ext cx="7886700" cy="994172"/>
          </a:xfrm>
          <a:prstGeom prst="rect">
            <a:avLst/>
          </a:prstGeom>
          <a:noFill/>
          <a:ln>
            <a:noFill/>
          </a:ln>
        </p:spPr>
        <p:txBody>
          <a:bodyPr spcFirstLastPara="1" wrap="square" lIns="68569" tIns="68569" rIns="68569" bIns="68569" anchor="t" anchorCtr="0">
            <a:noAutofit/>
          </a:bodyPr>
          <a:lstStyle/>
          <a:p>
            <a:r>
              <a:rPr lang="en-US"/>
              <a:t>OASIS</a:t>
            </a:r>
            <a:endParaRPr/>
          </a:p>
        </p:txBody>
      </p:sp>
      <p:pic>
        <p:nvPicPr>
          <p:cNvPr id="159" name="Google Shape;159;p9"/>
          <p:cNvPicPr preferRelativeResize="0"/>
          <p:nvPr/>
        </p:nvPicPr>
        <p:blipFill rotWithShape="1">
          <a:blip r:embed="rId3">
            <a:alphaModFix/>
          </a:blip>
          <a:srcRect/>
          <a:stretch/>
        </p:blipFill>
        <p:spPr>
          <a:xfrm>
            <a:off x="0" y="96521"/>
            <a:ext cx="9144000" cy="3985260"/>
          </a:xfrm>
          <a:prstGeom prst="rect">
            <a:avLst/>
          </a:prstGeom>
          <a:noFill/>
          <a:ln>
            <a:noFill/>
          </a:ln>
        </p:spPr>
      </p:pic>
      <p:sp>
        <p:nvSpPr>
          <p:cNvPr id="160" name="Google Shape;160;p9"/>
          <p:cNvSpPr txBox="1"/>
          <p:nvPr/>
        </p:nvSpPr>
        <p:spPr>
          <a:xfrm>
            <a:off x="1079500" y="4292601"/>
            <a:ext cx="6375401" cy="484718"/>
          </a:xfrm>
          <a:prstGeom prst="rect">
            <a:avLst/>
          </a:prstGeom>
          <a:noFill/>
          <a:ln>
            <a:noFill/>
          </a:ln>
        </p:spPr>
        <p:txBody>
          <a:bodyPr spcFirstLastPara="1" wrap="square" lIns="68569" tIns="34275" rIns="68569" bIns="34275" anchor="t" anchorCtr="0">
            <a:spAutoFit/>
          </a:bodyPr>
          <a:lstStyle/>
          <a:p>
            <a:pPr algn="ctr"/>
            <a:r>
              <a:rPr lang="en-US" sz="2700" b="1">
                <a:solidFill>
                  <a:srgbClr val="000000"/>
                </a:solidFill>
                <a:latin typeface="Arial"/>
                <a:ea typeface="Arial"/>
                <a:cs typeface="Arial"/>
                <a:sym typeface="Arial"/>
              </a:rPr>
              <a:t>https://oasis.geneseo.edu</a:t>
            </a:r>
            <a:endParaRPr sz="2700" b="1">
              <a:solidFill>
                <a:srgbClr val="000000"/>
              </a:solidFill>
              <a:latin typeface="Arial"/>
              <a:ea typeface="Arial"/>
              <a:cs typeface="Arial"/>
              <a:sym typeface="Arial"/>
            </a:endParaRPr>
          </a:p>
        </p:txBody>
      </p:sp>
    </p:spTree>
    <p:extLst>
      <p:ext uri="{BB962C8B-B14F-4D97-AF65-F5344CB8AC3E}">
        <p14:creationId xmlns:p14="http://schemas.microsoft.com/office/powerpoint/2010/main" val="216614895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Autofit/>
      </a:bodyPr>
      <a:lstStyle>
        <a:defPPr marL="0" indent="0">
          <a:buNone/>
          <a:defRPr sz="2000"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5519</TotalTime>
  <Words>1533</Words>
  <Application>Microsoft Macintosh PowerPoint</Application>
  <PresentationFormat>On-screen Show (16:9)</PresentationFormat>
  <Paragraphs>229</Paragraphs>
  <Slides>38</Slides>
  <Notes>38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38</vt:i4>
      </vt:variant>
    </vt:vector>
  </HeadingPairs>
  <TitlesOfParts>
    <vt:vector size="45" baseType="lpstr">
      <vt:lpstr>Arial</vt:lpstr>
      <vt:lpstr>Calibri</vt:lpstr>
      <vt:lpstr>Helvetica</vt:lpstr>
      <vt:lpstr>Lucida Grande</vt:lpstr>
      <vt:lpstr>Noto Sans Symbols</vt:lpstr>
      <vt:lpstr>Custom Design</vt:lpstr>
      <vt:lpstr>1_Office Theme</vt:lpstr>
      <vt:lpstr>Finding and  Evaluating OER</vt:lpstr>
      <vt:lpstr>PowerPoint Presentation</vt:lpstr>
      <vt:lpstr>PowerPoint Presentation</vt:lpstr>
      <vt:lpstr>PowerPoint Presentation</vt:lpstr>
      <vt:lpstr>PowerPoint Presentation</vt:lpstr>
      <vt:lpstr>Creative Commons image search </vt:lpstr>
      <vt:lpstr>                Open Images</vt:lpstr>
      <vt:lpstr>Creative Commons Search </vt:lpstr>
      <vt:lpstr>OASIS</vt:lpstr>
      <vt:lpstr>                      Open Access Articles</vt:lpstr>
      <vt:lpstr> Open Access Articles</vt:lpstr>
      <vt:lpstr>Elsevier Open </vt:lpstr>
      <vt:lpstr>Springer Open </vt:lpstr>
      <vt:lpstr>Open Access Books</vt:lpstr>
      <vt:lpstr>            Open Access Books</vt:lpstr>
      <vt:lpstr>            Open Access Books</vt:lpstr>
      <vt:lpstr>MIT Opencourseware</vt:lpstr>
      <vt:lpstr>OpenLearn</vt:lpstr>
      <vt:lpstr>OpenLearn Create</vt:lpstr>
      <vt:lpstr>Fuse School: Interactive learning materials </vt:lpstr>
      <vt:lpstr>Khan Academy: Interactive learning materials </vt:lpstr>
      <vt:lpstr>http://themimu.info/</vt:lpstr>
      <vt:lpstr>PowerPoint Presentation</vt:lpstr>
      <vt:lpstr>Useful Resources</vt:lpstr>
      <vt:lpstr>PowerPoint Presentation</vt:lpstr>
      <vt:lpstr>PowerPoint Presentation</vt:lpstr>
      <vt:lpstr>Useful search tips</vt:lpstr>
      <vt:lpstr>Boolean operators (AND, OR, and NOT)</vt:lpstr>
      <vt:lpstr>Boolean operators (AND, OR, and NOT)</vt:lpstr>
      <vt:lpstr>Boolean operators (AND, OR, and NOT)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James</dc:creator>
  <cp:lastModifiedBy>Beck.Pitt</cp:lastModifiedBy>
  <cp:revision>205</cp:revision>
  <dcterms:created xsi:type="dcterms:W3CDTF">2017-12-05T12:15:45Z</dcterms:created>
  <dcterms:modified xsi:type="dcterms:W3CDTF">2021-05-21T16:04:46Z</dcterms:modified>
</cp:coreProperties>
</file>