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41"/>
  </p:notesMasterIdLst>
  <p:sldIdLst>
    <p:sldId id="30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6648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7136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9726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0287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5489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70909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87671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84708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18932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 name="Google Shape;22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883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903028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7472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67264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7" name="Google Shape;24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36415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2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254" name="Google Shape;25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6241501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37188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2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MIT - https://ocw.mit.edu/index.htm</a:t>
            </a:r>
            <a:endParaRPr/>
          </a:p>
          <a:p>
            <a:pPr marL="457200" marR="0" lvl="0" indent="-228600" algn="l" rtl="0">
              <a:lnSpc>
                <a:spcPct val="100000"/>
              </a:lnSpc>
              <a:spcBef>
                <a:spcPts val="0"/>
              </a:spcBef>
              <a:spcAft>
                <a:spcPts val="0"/>
              </a:spcAft>
              <a:buSzPts val="1400"/>
              <a:buNone/>
            </a:pPr>
            <a:r>
              <a:rPr lang="en-US"/>
              <a:t>OpenStax College textbooks </a:t>
            </a:r>
            <a:endParaRPr/>
          </a:p>
          <a:p>
            <a:pPr marL="457200" marR="0" lvl="0" indent="-228600" algn="l" rtl="0">
              <a:lnSpc>
                <a:spcPct val="100000"/>
              </a:lnSpc>
              <a:spcBef>
                <a:spcPts val="0"/>
              </a:spcBef>
              <a:spcAft>
                <a:spcPts val="0"/>
              </a:spcAft>
              <a:buSzPts val="1400"/>
              <a:buNone/>
            </a:pPr>
            <a:endParaRPr/>
          </a:p>
        </p:txBody>
      </p:sp>
      <p:sp>
        <p:nvSpPr>
          <p:cNvPr id="269" name="Google Shape;269;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25</a:t>
            </a:fld>
            <a:endParaRPr/>
          </a:p>
        </p:txBody>
      </p:sp>
    </p:spTree>
    <p:extLst>
      <p:ext uri="{BB962C8B-B14F-4D97-AF65-F5344CB8AC3E}">
        <p14:creationId xmlns:p14="http://schemas.microsoft.com/office/powerpoint/2010/main" val="761970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2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dirty="0"/>
              <a:t> </a:t>
            </a:r>
            <a:endParaRPr dirty="0"/>
          </a:p>
          <a:p>
            <a:pPr marL="457200" marR="0" lvl="0" indent="-228600" algn="l" rtl="0">
              <a:lnSpc>
                <a:spcPct val="100000"/>
              </a:lnSpc>
              <a:spcBef>
                <a:spcPts val="0"/>
              </a:spcBef>
              <a:spcAft>
                <a:spcPts val="0"/>
              </a:spcAft>
              <a:buSzPts val="1400"/>
              <a:buNone/>
            </a:pPr>
            <a:r>
              <a:rPr lang="en-US" dirty="0"/>
              <a:t>National Science Digital Library - Provides a robust search to limit by activity type, media format, and age level.</a:t>
            </a: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r>
              <a:rPr lang="en-US" dirty="0"/>
              <a:t>PLOS One - More advanced, specific science resources that are open and could be used in a classroom setting. ( a nonprofit Open Access publisher),</a:t>
            </a:r>
            <a:endParaRPr dirty="0"/>
          </a:p>
        </p:txBody>
      </p:sp>
      <p:sp>
        <p:nvSpPr>
          <p:cNvPr id="276" name="Google Shape;276;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26</a:t>
            </a:fld>
            <a:endParaRPr/>
          </a:p>
        </p:txBody>
      </p:sp>
    </p:spTree>
    <p:extLst>
      <p:ext uri="{BB962C8B-B14F-4D97-AF65-F5344CB8AC3E}">
        <p14:creationId xmlns:p14="http://schemas.microsoft.com/office/powerpoint/2010/main" val="36810794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26737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07101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0399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596169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3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4233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3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Question for everyone: Where do you find resources? </a:t>
            </a:r>
            <a:endParaRPr/>
          </a:p>
          <a:p>
            <a:pPr marL="457200" marR="0" lvl="0" indent="-228600" algn="l" rtl="0">
              <a:lnSpc>
                <a:spcPct val="100000"/>
              </a:lnSpc>
              <a:spcBef>
                <a:spcPts val="0"/>
              </a:spcBef>
              <a:spcAft>
                <a:spcPts val="0"/>
              </a:spcAft>
              <a:buSzPts val="1400"/>
              <a:buNone/>
            </a:pPr>
            <a:r>
              <a:rPr lang="en-US"/>
              <a:t>Is copyright an important consideration? </a:t>
            </a:r>
            <a:endParaRPr/>
          </a:p>
        </p:txBody>
      </p:sp>
      <p:sp>
        <p:nvSpPr>
          <p:cNvPr id="319" name="Google Shape;31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31</a:t>
            </a:fld>
            <a:endParaRPr/>
          </a:p>
        </p:txBody>
      </p:sp>
    </p:spTree>
    <p:extLst>
      <p:ext uri="{BB962C8B-B14F-4D97-AF65-F5344CB8AC3E}">
        <p14:creationId xmlns:p14="http://schemas.microsoft.com/office/powerpoint/2010/main" val="23983746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3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327" name="Google Shape;327;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32</a:t>
            </a:fld>
            <a:endParaRPr/>
          </a:p>
        </p:txBody>
      </p:sp>
    </p:spTree>
    <p:extLst>
      <p:ext uri="{BB962C8B-B14F-4D97-AF65-F5344CB8AC3E}">
        <p14:creationId xmlns:p14="http://schemas.microsoft.com/office/powerpoint/2010/main" val="34306231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3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Also note that there will be evaluation criteria in the joint session with academics on evaluating OER. </a:t>
            </a:r>
            <a:endParaRPr/>
          </a:p>
        </p:txBody>
      </p:sp>
      <p:sp>
        <p:nvSpPr>
          <p:cNvPr id="335" name="Google Shape;335;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33</a:t>
            </a:fld>
            <a:endParaRPr/>
          </a:p>
        </p:txBody>
      </p:sp>
    </p:spTree>
    <p:extLst>
      <p:ext uri="{BB962C8B-B14F-4D97-AF65-F5344CB8AC3E}">
        <p14:creationId xmlns:p14="http://schemas.microsoft.com/office/powerpoint/2010/main" val="32416445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3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This is taken verbatim from Andy’s joint session deck. </a:t>
            </a:r>
            <a:endParaRPr/>
          </a:p>
        </p:txBody>
      </p:sp>
      <p:sp>
        <p:nvSpPr>
          <p:cNvPr id="342" name="Google Shape;342;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34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04015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3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Asset Log discussed in previous webinars and example given: reminder on the next slide. Also mentioned in how to make an open online course. </a:t>
            </a:r>
            <a:endParaRPr/>
          </a:p>
          <a:p>
            <a:pPr marL="457200" marR="0" lvl="0" indent="-228600" algn="l" rtl="0">
              <a:lnSpc>
                <a:spcPct val="100000"/>
              </a:lnSpc>
              <a:spcBef>
                <a:spcPts val="0"/>
              </a:spcBef>
              <a:spcAft>
                <a:spcPts val="0"/>
              </a:spcAft>
              <a:buSzPts val="1400"/>
              <a:buNone/>
            </a:pPr>
            <a:endParaRPr/>
          </a:p>
        </p:txBody>
      </p:sp>
      <p:sp>
        <p:nvSpPr>
          <p:cNvPr id="350" name="Google Shape;350;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35</a:t>
            </a:fld>
            <a:endParaRPr/>
          </a:p>
        </p:txBody>
      </p:sp>
    </p:spTree>
    <p:extLst>
      <p:ext uri="{BB962C8B-B14F-4D97-AF65-F5344CB8AC3E}">
        <p14:creationId xmlns:p14="http://schemas.microsoft.com/office/powerpoint/2010/main" val="25649892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3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ea typeface="Calibri"/>
                <a:cs typeface="Calibri"/>
                <a:sym typeface="Calibri"/>
              </a:rPr>
              <a:t>***QUICK REMINDER*** </a:t>
            </a:r>
            <a:endParaRPr sz="1200" b="0" i="0" u="none" strike="noStrike" cap="none" dirty="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ea typeface="Calibri"/>
                <a:cs typeface="Calibri"/>
                <a:sym typeface="Calibri"/>
              </a:rPr>
              <a:t>You’ve seen this lots but as you can see this is the information you need to attribute correctly – remember to note this every time you use a resource. As you can see it’s really important when you’re going to remix or revise a resource to know what the original resource was licensed as! </a:t>
            </a:r>
            <a:endParaRPr dirty="0"/>
          </a:p>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ea typeface="Calibri"/>
                <a:cs typeface="Calibri"/>
                <a:sym typeface="Calibri"/>
              </a:rPr>
              <a:t>Reminder to track resources</a:t>
            </a:r>
            <a:endParaRPr dirty="0"/>
          </a:p>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357" name="Google Shape;357;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23475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7:notes"/>
          <p:cNvSpPr txBox="1">
            <a:spLocks noGrp="1"/>
          </p:cNvSpPr>
          <p:nvPr>
            <p:ph type="body" idx="1"/>
          </p:nvPr>
        </p:nvSpPr>
        <p:spPr>
          <a:xfrm>
            <a:off x="685801"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US"/>
              <a:t>Ensure that you make a note of TASL for this activity as we will be returning to these resources in the next session. </a:t>
            </a:r>
            <a:endParaRPr/>
          </a:p>
        </p:txBody>
      </p:sp>
      <p:sp>
        <p:nvSpPr>
          <p:cNvPr id="364" name="Google Shape;36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76815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3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371" name="Google Shape;371;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38</a:t>
            </a:fld>
            <a:endParaRPr/>
          </a:p>
        </p:txBody>
      </p:sp>
    </p:spTree>
    <p:extLst>
      <p:ext uri="{BB962C8B-B14F-4D97-AF65-F5344CB8AC3E}">
        <p14:creationId xmlns:p14="http://schemas.microsoft.com/office/powerpoint/2010/main" val="1590603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19" name="Google Shape;11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5734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27" name="Google Shape;12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3761425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2147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3901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4514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56" name="Google Shape;15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823918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4"/>
        <p:cNvGrpSpPr/>
        <p:nvPr/>
      </p:nvGrpSpPr>
      <p:grpSpPr>
        <a:xfrm>
          <a:off x="0" y="0"/>
          <a:ext cx="0" cy="0"/>
          <a:chOff x="0" y="0"/>
          <a:chExt cx="0" cy="0"/>
        </a:xfrm>
      </p:grpSpPr>
      <p:sp>
        <p:nvSpPr>
          <p:cNvPr id="25" name="Google Shape;25;p44"/>
          <p:cNvSpPr txBox="1">
            <a:spLocks noGrp="1"/>
          </p:cNvSpPr>
          <p:nvPr>
            <p:ph type="title"/>
          </p:nvPr>
        </p:nvSpPr>
        <p:spPr>
          <a:xfrm>
            <a:off x="628650" y="273844"/>
            <a:ext cx="7886700" cy="994172"/>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26" name="Google Shape;26;p44"/>
          <p:cNvSpPr txBox="1">
            <a:spLocks noGrp="1"/>
          </p:cNvSpPr>
          <p:nvPr>
            <p:ph type="body" idx="1"/>
          </p:nvPr>
        </p:nvSpPr>
        <p:spPr>
          <a:xfrm rot="5400000">
            <a:off x="2940248" y="-942380"/>
            <a:ext cx="3263504" cy="7886700"/>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7" name="Google Shape;27;p44"/>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8" name="Google Shape;28;p44"/>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9" name="Google Shape;29;p4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7436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0"/>
        <p:cNvGrpSpPr/>
        <p:nvPr/>
      </p:nvGrpSpPr>
      <p:grpSpPr>
        <a:xfrm>
          <a:off x="0" y="0"/>
          <a:ext cx="0" cy="0"/>
          <a:chOff x="0" y="0"/>
          <a:chExt cx="0" cy="0"/>
        </a:xfrm>
      </p:grpSpPr>
      <p:sp>
        <p:nvSpPr>
          <p:cNvPr id="31" name="Google Shape;31;p45"/>
          <p:cNvSpPr txBox="1">
            <a:spLocks noGrp="1"/>
          </p:cNvSpPr>
          <p:nvPr>
            <p:ph type="title"/>
          </p:nvPr>
        </p:nvSpPr>
        <p:spPr>
          <a:xfrm>
            <a:off x="628650" y="273844"/>
            <a:ext cx="7886700" cy="994172"/>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32" name="Google Shape;32;p45"/>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33" name="Google Shape;33;p45"/>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34" name="Google Shape;34;p4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57109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35"/>
        <p:cNvGrpSpPr/>
        <p:nvPr/>
      </p:nvGrpSpPr>
      <p:grpSpPr>
        <a:xfrm>
          <a:off x="0" y="0"/>
          <a:ext cx="0" cy="0"/>
          <a:chOff x="0" y="0"/>
          <a:chExt cx="0" cy="0"/>
        </a:xfrm>
      </p:grpSpPr>
      <p:sp>
        <p:nvSpPr>
          <p:cNvPr id="36" name="Google Shape;36;p46"/>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27068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7"/>
        <p:cNvGrpSpPr/>
        <p:nvPr/>
      </p:nvGrpSpPr>
      <p:grpSpPr>
        <a:xfrm>
          <a:off x="0" y="0"/>
          <a:ext cx="0" cy="0"/>
          <a:chOff x="0" y="0"/>
          <a:chExt cx="0" cy="0"/>
        </a:xfrm>
      </p:grpSpPr>
      <p:sp>
        <p:nvSpPr>
          <p:cNvPr id="38" name="Google Shape;38;p47"/>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851772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39"/>
        <p:cNvGrpSpPr/>
        <p:nvPr/>
      </p:nvGrpSpPr>
      <p:grpSpPr>
        <a:xfrm>
          <a:off x="0" y="0"/>
          <a:ext cx="0" cy="0"/>
          <a:chOff x="0" y="0"/>
          <a:chExt cx="0" cy="0"/>
        </a:xfrm>
      </p:grpSpPr>
      <p:sp>
        <p:nvSpPr>
          <p:cNvPr id="40" name="Google Shape;40;p48"/>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502045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41"/>
        <p:cNvGrpSpPr/>
        <p:nvPr/>
      </p:nvGrpSpPr>
      <p:grpSpPr>
        <a:xfrm>
          <a:off x="0" y="0"/>
          <a:ext cx="0" cy="0"/>
          <a:chOff x="0" y="0"/>
          <a:chExt cx="0" cy="0"/>
        </a:xfrm>
      </p:grpSpPr>
      <p:sp>
        <p:nvSpPr>
          <p:cNvPr id="42" name="Google Shape;42;p49"/>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342337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43"/>
        <p:cNvGrpSpPr/>
        <p:nvPr/>
      </p:nvGrpSpPr>
      <p:grpSpPr>
        <a:xfrm>
          <a:off x="0" y="0"/>
          <a:ext cx="0" cy="0"/>
          <a:chOff x="0" y="0"/>
          <a:chExt cx="0" cy="0"/>
        </a:xfrm>
      </p:grpSpPr>
      <p:sp>
        <p:nvSpPr>
          <p:cNvPr id="44" name="Google Shape;44;p50"/>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007396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
        <p:nvSpPr>
          <p:cNvPr id="46" name="Google Shape;46;p51"/>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
        <p:nvSpPr>
          <p:cNvPr id="47" name="Google Shape;47;p51"/>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
        <p:nvSpPr>
          <p:cNvPr id="48" name="Google Shape;48;p51"/>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11149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49"/>
        <p:cNvGrpSpPr/>
        <p:nvPr/>
      </p:nvGrpSpPr>
      <p:grpSpPr>
        <a:xfrm>
          <a:off x="0" y="0"/>
          <a:ext cx="0" cy="0"/>
          <a:chOff x="0" y="0"/>
          <a:chExt cx="0" cy="0"/>
        </a:xfrm>
      </p:grpSpPr>
      <p:sp>
        <p:nvSpPr>
          <p:cNvPr id="50" name="Google Shape;50;p52"/>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64339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4"/>
        <p:cNvGrpSpPr/>
        <p:nvPr/>
      </p:nvGrpSpPr>
      <p:grpSpPr>
        <a:xfrm>
          <a:off x="0" y="0"/>
          <a:ext cx="0" cy="0"/>
          <a:chOff x="0" y="0"/>
          <a:chExt cx="0" cy="0"/>
        </a:xfrm>
      </p:grpSpPr>
      <p:sp>
        <p:nvSpPr>
          <p:cNvPr id="15" name="Google Shape;15;p41"/>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dirty="0"/>
          </a:p>
        </p:txBody>
      </p:sp>
    </p:spTree>
    <p:extLst>
      <p:ext uri="{BB962C8B-B14F-4D97-AF65-F5344CB8AC3E}">
        <p14:creationId xmlns:p14="http://schemas.microsoft.com/office/powerpoint/2010/main" val="3443433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6"/>
        <p:cNvGrpSpPr/>
        <p:nvPr/>
      </p:nvGrpSpPr>
      <p:grpSpPr>
        <a:xfrm>
          <a:off x="0" y="0"/>
          <a:ext cx="0" cy="0"/>
          <a:chOff x="0" y="0"/>
          <a:chExt cx="0" cy="0"/>
        </a:xfrm>
      </p:grpSpPr>
      <p:sp>
        <p:nvSpPr>
          <p:cNvPr id="17" name="Google Shape;17;p42"/>
          <p:cNvSpPr txBox="1">
            <a:spLocks noGrp="1"/>
          </p:cNvSpPr>
          <p:nvPr>
            <p:ph type="title"/>
          </p:nvPr>
        </p:nvSpPr>
        <p:spPr>
          <a:xfrm>
            <a:off x="623888" y="1282304"/>
            <a:ext cx="7886700" cy="2139553"/>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6000"/>
              <a:buFont typeface="Calibri"/>
              <a:buNone/>
              <a:defRPr sz="45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18" name="Google Shape;18;p42"/>
          <p:cNvSpPr txBox="1">
            <a:spLocks noGrp="1"/>
          </p:cNvSpPr>
          <p:nvPr>
            <p:ph type="body" idx="1"/>
          </p:nvPr>
        </p:nvSpPr>
        <p:spPr>
          <a:xfrm>
            <a:off x="623888" y="3442098"/>
            <a:ext cx="7886700" cy="1125140"/>
          </a:xfrm>
          <a:prstGeom prst="rect">
            <a:avLst/>
          </a:prstGeom>
          <a:noFill/>
          <a:ln>
            <a:noFill/>
          </a:ln>
        </p:spPr>
        <p:txBody>
          <a:bodyPr spcFirstLastPara="1" wrap="square" lIns="91425" tIns="91425" rIns="91425" bIns="91425" anchor="t" anchorCtr="0">
            <a:noAutofit/>
          </a:bodyPr>
          <a:lstStyle>
            <a:lvl1pPr marL="342900" marR="0" lvl="0" indent="-171450" algn="l" rtl="0">
              <a:lnSpc>
                <a:spcPct val="90000"/>
              </a:lnSpc>
              <a:spcBef>
                <a:spcPts val="750"/>
              </a:spcBef>
              <a:spcAft>
                <a:spcPts val="0"/>
              </a:spcAft>
              <a:buClr>
                <a:srgbClr val="888888"/>
              </a:buClr>
              <a:buSzPts val="2400"/>
              <a:buFont typeface="Arial"/>
              <a:buNone/>
              <a:defRPr sz="1800" b="0" i="0" u="none" strike="noStrike" cap="none">
                <a:solidFill>
                  <a:srgbClr val="888888"/>
                </a:solidFill>
                <a:latin typeface="Calibri"/>
                <a:ea typeface="Calibri"/>
                <a:cs typeface="Calibri"/>
                <a:sym typeface="Calibri"/>
              </a:defRPr>
            </a:lvl1pPr>
            <a:lvl2pPr marL="685800" marR="0" lvl="1" indent="-171450" algn="l" rtl="0">
              <a:lnSpc>
                <a:spcPct val="90000"/>
              </a:lnSpc>
              <a:spcBef>
                <a:spcPts val="375"/>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2pPr>
            <a:lvl3pPr marL="1028700" marR="0" lvl="2" indent="-171450" algn="l" rtl="0">
              <a:lnSpc>
                <a:spcPct val="90000"/>
              </a:lnSpc>
              <a:spcBef>
                <a:spcPts val="375"/>
              </a:spcBef>
              <a:spcAft>
                <a:spcPts val="0"/>
              </a:spcAft>
              <a:buClr>
                <a:srgbClr val="888888"/>
              </a:buClr>
              <a:buSzPts val="1800"/>
              <a:buFont typeface="Arial"/>
              <a:buNone/>
              <a:defRPr sz="1350" b="0" i="0" u="none" strike="noStrike" cap="none">
                <a:solidFill>
                  <a:srgbClr val="888888"/>
                </a:solidFill>
                <a:latin typeface="Calibri"/>
                <a:ea typeface="Calibri"/>
                <a:cs typeface="Calibri"/>
                <a:sym typeface="Calibri"/>
              </a:defRPr>
            </a:lvl3pPr>
            <a:lvl4pPr marL="1371600" marR="0" lvl="3"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4pPr>
            <a:lvl5pPr marL="1714500" marR="0" lvl="4"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5pPr>
            <a:lvl6pPr marL="2057400" marR="0" lvl="5"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6pPr>
            <a:lvl7pPr marL="2400300" marR="0" lvl="6"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7pPr>
            <a:lvl8pPr marL="2743200" marR="0" lvl="7"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8pPr>
            <a:lvl9pPr marL="3086100" marR="0" lvl="8" indent="-171450" algn="l" rtl="0">
              <a:lnSpc>
                <a:spcPct val="90000"/>
              </a:lnSpc>
              <a:spcBef>
                <a:spcPts val="375"/>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9" name="Google Shape;19;p42"/>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0" name="Google Shape;20;p42"/>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1" name="Google Shape;21;p4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45195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2"/>
        <p:cNvGrpSpPr/>
        <p:nvPr/>
      </p:nvGrpSpPr>
      <p:grpSpPr>
        <a:xfrm>
          <a:off x="0" y="0"/>
          <a:ext cx="0" cy="0"/>
          <a:chOff x="0" y="0"/>
          <a:chExt cx="0" cy="0"/>
        </a:xfrm>
      </p:grpSpPr>
      <p:sp>
        <p:nvSpPr>
          <p:cNvPr id="23" name="Google Shape;23;p4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337052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4.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s://ocw.mit.edu/courses/environment-courses/"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hyperlink" Target="http://localhost/special_collections/fuse/CLICK%20HERE%20to%20learn%20Chemistry%20with%20The%20Fuse%20School/_GqBl83Koig.mp4" TargetMode="External"/><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hyperlink" Target="https://www.oeconsortium.org/course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s://phet.colorado.edu/"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hyperlink" Target="https://www.youtube.com/user/virtualschooluk"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nsdl.oercommons.org/"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hyperlink" Target="https://journals.plos.org/plosone/"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1.xml"/><Relationship Id="rId1" Type="http://schemas.openxmlformats.org/officeDocument/2006/relationships/slideLayout" Target="../slideLayouts/slideLayout15.xml"/><Relationship Id="rId4" Type="http://schemas.openxmlformats.org/officeDocument/2006/relationships/hyperlink" Target="https://www.flickr.com/photos/tallchris/14288135/"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8.xml"/><Relationship Id="rId1" Type="http://schemas.openxmlformats.org/officeDocument/2006/relationships/slideLayout" Target="../slideLayouts/slideLayout14.xml"/><Relationship Id="rId4" Type="http://schemas.openxmlformats.org/officeDocument/2006/relationships/hyperlink" Target="https://www.flickr.com/photos/henrybloomfield/1268081514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hyperlink" Target="https://www.flickr.com/photos/opensourceway/829763014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ccsearch.creativecommons.org/"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Finding and </a:t>
            </a:r>
            <a:br>
              <a:rPr lang="en-US" sz="4000" dirty="0">
                <a:solidFill>
                  <a:schemeClr val="bg1"/>
                </a:solidFill>
              </a:rPr>
            </a:br>
            <a:r>
              <a:rPr lang="en-US" sz="4000" dirty="0">
                <a:solidFill>
                  <a:schemeClr val="bg1"/>
                </a:solidFill>
              </a:rPr>
              <a:t>Evaluating OER</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0"/>
          <p:cNvSpPr txBox="1">
            <a:spLocks noGrp="1"/>
          </p:cNvSpPr>
          <p:nvPr>
            <p:ph type="title"/>
          </p:nvPr>
        </p:nvSpPr>
        <p:spPr>
          <a:xfrm>
            <a:off x="170054" y="1"/>
            <a:ext cx="7886700" cy="994172"/>
          </a:xfrm>
          <a:prstGeom prst="rect">
            <a:avLst/>
          </a:prstGeom>
          <a:noFill/>
          <a:ln>
            <a:noFill/>
          </a:ln>
        </p:spPr>
        <p:txBody>
          <a:bodyPr spcFirstLastPara="1" wrap="square" lIns="68569" tIns="68569" rIns="68569" bIns="68569" anchor="t" anchorCtr="0">
            <a:noAutofit/>
          </a:bodyPr>
          <a:lstStyle/>
          <a:p>
            <a:r>
              <a:rPr lang="en-US"/>
              <a:t>                      Open Access Articles</a:t>
            </a:r>
            <a:endParaRPr/>
          </a:p>
        </p:txBody>
      </p:sp>
      <p:sp>
        <p:nvSpPr>
          <p:cNvPr id="166" name="Google Shape;166;p10"/>
          <p:cNvSpPr txBox="1">
            <a:spLocks noGrp="1"/>
          </p:cNvSpPr>
          <p:nvPr>
            <p:ph type="body" idx="1"/>
          </p:nvPr>
        </p:nvSpPr>
        <p:spPr>
          <a:xfrm>
            <a:off x="164625" y="952555"/>
            <a:ext cx="2794791" cy="4190945"/>
          </a:xfrm>
          <a:prstGeom prst="rect">
            <a:avLst/>
          </a:prstGeom>
          <a:noFill/>
          <a:ln>
            <a:noFill/>
          </a:ln>
        </p:spPr>
        <p:txBody>
          <a:bodyPr spcFirstLastPara="1" wrap="square" lIns="68569" tIns="68569" rIns="68569" bIns="68569" anchor="t" anchorCtr="0">
            <a:noAutofit/>
          </a:bodyPr>
          <a:lstStyle/>
          <a:p>
            <a:pPr marL="38100" indent="0">
              <a:buNone/>
            </a:pPr>
            <a:r>
              <a:rPr lang="en-US" sz="3000"/>
              <a:t>Directory of Open Access Journals</a:t>
            </a:r>
            <a:endParaRPr/>
          </a:p>
          <a:p>
            <a:pPr indent="-171450">
              <a:buNone/>
            </a:pPr>
            <a:endParaRPr/>
          </a:p>
          <a:p>
            <a:r>
              <a:rPr lang="en-US"/>
              <a:t>High quality peer-reviewed journals</a:t>
            </a:r>
            <a:endParaRPr/>
          </a:p>
          <a:p>
            <a:r>
              <a:rPr lang="en-US"/>
              <a:t>Contains over 3,800 articles</a:t>
            </a:r>
            <a:endParaRPr/>
          </a:p>
          <a:p>
            <a:pPr marL="38100" indent="0">
              <a:buNone/>
            </a:pPr>
            <a:endParaRPr/>
          </a:p>
          <a:p>
            <a:pPr marL="38100" indent="0">
              <a:buNone/>
            </a:pPr>
            <a:r>
              <a:rPr lang="en-US"/>
              <a:t>https://doaj.org/</a:t>
            </a:r>
            <a:endParaRPr/>
          </a:p>
        </p:txBody>
      </p:sp>
      <p:pic>
        <p:nvPicPr>
          <p:cNvPr id="167" name="Google Shape;167;p10" descr="Screen Shot 2019-04-26 at 09.07.47.png"/>
          <p:cNvPicPr preferRelativeResize="0"/>
          <p:nvPr/>
        </p:nvPicPr>
        <p:blipFill rotWithShape="1">
          <a:blip r:embed="rId3">
            <a:alphaModFix/>
          </a:blip>
          <a:srcRect/>
          <a:stretch/>
        </p:blipFill>
        <p:spPr>
          <a:xfrm>
            <a:off x="2954574" y="1140385"/>
            <a:ext cx="6189426" cy="3916386"/>
          </a:xfrm>
          <a:prstGeom prst="rect">
            <a:avLst/>
          </a:prstGeom>
          <a:noFill/>
          <a:ln>
            <a:noFill/>
          </a:ln>
        </p:spPr>
      </p:pic>
    </p:spTree>
    <p:extLst>
      <p:ext uri="{BB962C8B-B14F-4D97-AF65-F5344CB8AC3E}">
        <p14:creationId xmlns:p14="http://schemas.microsoft.com/office/powerpoint/2010/main" val="796357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1"/>
          <p:cNvSpPr txBox="1">
            <a:spLocks noGrp="1"/>
          </p:cNvSpPr>
          <p:nvPr>
            <p:ph type="title"/>
          </p:nvPr>
        </p:nvSpPr>
        <p:spPr>
          <a:xfrm>
            <a:off x="1710569" y="162122"/>
            <a:ext cx="7886700" cy="994172"/>
          </a:xfrm>
          <a:prstGeom prst="rect">
            <a:avLst/>
          </a:prstGeom>
          <a:noFill/>
          <a:ln>
            <a:noFill/>
          </a:ln>
        </p:spPr>
        <p:txBody>
          <a:bodyPr spcFirstLastPara="1" wrap="square" lIns="68569" tIns="68569" rIns="68569" bIns="68569" anchor="t" anchorCtr="0">
            <a:noAutofit/>
          </a:bodyPr>
          <a:lstStyle/>
          <a:p>
            <a:r>
              <a:rPr lang="en-US"/>
              <a:t> Open Access Articles</a:t>
            </a:r>
            <a:endParaRPr/>
          </a:p>
        </p:txBody>
      </p:sp>
      <p:sp>
        <p:nvSpPr>
          <p:cNvPr id="173" name="Google Shape;173;p11"/>
          <p:cNvSpPr txBox="1">
            <a:spLocks noGrp="1"/>
          </p:cNvSpPr>
          <p:nvPr>
            <p:ph type="body" idx="1"/>
          </p:nvPr>
        </p:nvSpPr>
        <p:spPr>
          <a:xfrm>
            <a:off x="93423" y="1117194"/>
            <a:ext cx="3504796" cy="3739658"/>
          </a:xfrm>
          <a:prstGeom prst="rect">
            <a:avLst/>
          </a:prstGeom>
          <a:noFill/>
          <a:ln>
            <a:noFill/>
          </a:ln>
        </p:spPr>
        <p:txBody>
          <a:bodyPr spcFirstLastPara="1" wrap="square" lIns="68569" tIns="68569" rIns="68569" bIns="68569" anchor="t" anchorCtr="0">
            <a:noAutofit/>
          </a:bodyPr>
          <a:lstStyle/>
          <a:p>
            <a:pPr marL="38100" indent="0">
              <a:buNone/>
            </a:pPr>
            <a:r>
              <a:rPr lang="en-US" sz="3300" b="1"/>
              <a:t>PubMed Central</a:t>
            </a:r>
            <a:endParaRPr/>
          </a:p>
          <a:p>
            <a:pPr marL="38100" indent="0">
              <a:buNone/>
            </a:pPr>
            <a:endParaRPr sz="3300" b="1"/>
          </a:p>
          <a:p>
            <a:r>
              <a:rPr lang="en-US" sz="2400"/>
              <a:t>biomedical and life sciences journal </a:t>
            </a:r>
            <a:endParaRPr/>
          </a:p>
          <a:p>
            <a:pPr indent="-171450">
              <a:buNone/>
            </a:pPr>
            <a:endParaRPr/>
          </a:p>
          <a:p>
            <a:pPr marL="38100" indent="0">
              <a:buNone/>
            </a:pPr>
            <a:endParaRPr sz="2400"/>
          </a:p>
          <a:p>
            <a:pPr marL="38100" indent="0">
              <a:buNone/>
            </a:pPr>
            <a:r>
              <a:rPr lang="en-US" sz="2400"/>
              <a:t>https://www.ncbi.nlm.nih.gov/pmc/</a:t>
            </a:r>
            <a:endParaRPr/>
          </a:p>
        </p:txBody>
      </p:sp>
      <p:pic>
        <p:nvPicPr>
          <p:cNvPr id="174" name="Google Shape;174;p11" descr="PMC.png"/>
          <p:cNvPicPr preferRelativeResize="0"/>
          <p:nvPr/>
        </p:nvPicPr>
        <p:blipFill rotWithShape="1">
          <a:blip r:embed="rId3">
            <a:alphaModFix/>
          </a:blip>
          <a:srcRect/>
          <a:stretch/>
        </p:blipFill>
        <p:spPr>
          <a:xfrm>
            <a:off x="3643981" y="1132405"/>
            <a:ext cx="5351564" cy="4011095"/>
          </a:xfrm>
          <a:prstGeom prst="rect">
            <a:avLst/>
          </a:prstGeom>
          <a:noFill/>
          <a:ln>
            <a:noFill/>
          </a:ln>
        </p:spPr>
      </p:pic>
    </p:spTree>
    <p:extLst>
      <p:ext uri="{BB962C8B-B14F-4D97-AF65-F5344CB8AC3E}">
        <p14:creationId xmlns:p14="http://schemas.microsoft.com/office/powerpoint/2010/main" val="1353162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2"/>
          <p:cNvSpPr txBox="1">
            <a:spLocks noGrp="1"/>
          </p:cNvSpPr>
          <p:nvPr>
            <p:ph type="title"/>
          </p:nvPr>
        </p:nvSpPr>
        <p:spPr>
          <a:xfrm>
            <a:off x="340519" y="1"/>
            <a:ext cx="7886700" cy="994172"/>
          </a:xfrm>
          <a:prstGeom prst="rect">
            <a:avLst/>
          </a:prstGeom>
          <a:noFill/>
          <a:ln>
            <a:noFill/>
          </a:ln>
        </p:spPr>
        <p:txBody>
          <a:bodyPr spcFirstLastPara="1" wrap="square" lIns="68569" tIns="68569" rIns="68569" bIns="68569" anchor="t" anchorCtr="0">
            <a:noAutofit/>
          </a:bodyPr>
          <a:lstStyle/>
          <a:p>
            <a:r>
              <a:rPr lang="en-US"/>
              <a:t>Elsevier Open </a:t>
            </a:r>
            <a:endParaRPr/>
          </a:p>
        </p:txBody>
      </p:sp>
      <p:sp>
        <p:nvSpPr>
          <p:cNvPr id="180" name="Google Shape;180;p12"/>
          <p:cNvSpPr txBox="1">
            <a:spLocks noGrp="1"/>
          </p:cNvSpPr>
          <p:nvPr>
            <p:ph type="body" idx="1"/>
          </p:nvPr>
        </p:nvSpPr>
        <p:spPr>
          <a:xfrm>
            <a:off x="137858" y="1258064"/>
            <a:ext cx="2945130" cy="3379389"/>
          </a:xfrm>
          <a:prstGeom prst="rect">
            <a:avLst/>
          </a:prstGeom>
          <a:noFill/>
          <a:ln>
            <a:noFill/>
          </a:ln>
        </p:spPr>
        <p:txBody>
          <a:bodyPr spcFirstLastPara="1" wrap="square" lIns="68569" tIns="68569" rIns="68569" bIns="68569" anchor="t" anchorCtr="0">
            <a:normAutofit/>
          </a:bodyPr>
          <a:lstStyle/>
          <a:p>
            <a:pPr marL="38100" indent="0">
              <a:buNone/>
            </a:pPr>
            <a:r>
              <a:rPr lang="en-US"/>
              <a:t>Environmental Sciences</a:t>
            </a:r>
            <a:endParaRPr/>
          </a:p>
          <a:p>
            <a:pPr marL="38100" indent="0">
              <a:buNone/>
            </a:pPr>
            <a:endParaRPr/>
          </a:p>
          <a:p>
            <a:pPr marL="38100" indent="0">
              <a:buNone/>
            </a:pPr>
            <a:r>
              <a:rPr lang="en-US"/>
              <a:t>https://www.elsevier.com/about/open-science/open-access/open-access-journals/search?meta_t=&amp;query=&amp;meta_s=Environmental+Sciences#</a:t>
            </a:r>
            <a:endParaRPr/>
          </a:p>
        </p:txBody>
      </p:sp>
      <p:pic>
        <p:nvPicPr>
          <p:cNvPr id="181" name="Google Shape;181;p12"/>
          <p:cNvPicPr preferRelativeResize="0"/>
          <p:nvPr/>
        </p:nvPicPr>
        <p:blipFill rotWithShape="1">
          <a:blip r:embed="rId3">
            <a:alphaModFix/>
          </a:blip>
          <a:srcRect/>
          <a:stretch/>
        </p:blipFill>
        <p:spPr>
          <a:xfrm>
            <a:off x="2898190" y="1040207"/>
            <a:ext cx="5920573" cy="3000376"/>
          </a:xfrm>
          <a:prstGeom prst="rect">
            <a:avLst/>
          </a:prstGeom>
          <a:noFill/>
          <a:ln>
            <a:noFill/>
          </a:ln>
        </p:spPr>
      </p:pic>
    </p:spTree>
    <p:extLst>
      <p:ext uri="{BB962C8B-B14F-4D97-AF65-F5344CB8AC3E}">
        <p14:creationId xmlns:p14="http://schemas.microsoft.com/office/powerpoint/2010/main" val="141417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3"/>
          <p:cNvSpPr txBox="1">
            <a:spLocks noGrp="1"/>
          </p:cNvSpPr>
          <p:nvPr>
            <p:ph type="title"/>
          </p:nvPr>
        </p:nvSpPr>
        <p:spPr>
          <a:xfrm>
            <a:off x="340519" y="1"/>
            <a:ext cx="7886700" cy="994172"/>
          </a:xfrm>
          <a:prstGeom prst="rect">
            <a:avLst/>
          </a:prstGeom>
          <a:noFill/>
          <a:ln>
            <a:noFill/>
          </a:ln>
        </p:spPr>
        <p:txBody>
          <a:bodyPr spcFirstLastPara="1" wrap="square" lIns="68569" tIns="68569" rIns="68569" bIns="68569" anchor="t" anchorCtr="0">
            <a:noAutofit/>
          </a:bodyPr>
          <a:lstStyle/>
          <a:p>
            <a:r>
              <a:rPr lang="en-US"/>
              <a:t>Springer Open </a:t>
            </a:r>
            <a:endParaRPr/>
          </a:p>
        </p:txBody>
      </p:sp>
      <p:sp>
        <p:nvSpPr>
          <p:cNvPr id="187" name="Google Shape;187;p13"/>
          <p:cNvSpPr txBox="1">
            <a:spLocks noGrp="1"/>
          </p:cNvSpPr>
          <p:nvPr>
            <p:ph type="body" idx="1"/>
          </p:nvPr>
        </p:nvSpPr>
        <p:spPr>
          <a:xfrm>
            <a:off x="451168" y="3484357"/>
            <a:ext cx="8296493" cy="1290966"/>
          </a:xfrm>
          <a:prstGeom prst="rect">
            <a:avLst/>
          </a:prstGeom>
          <a:noFill/>
          <a:ln>
            <a:noFill/>
          </a:ln>
        </p:spPr>
        <p:txBody>
          <a:bodyPr spcFirstLastPara="1" wrap="square" lIns="68569" tIns="68569" rIns="68569" bIns="68569" anchor="t" anchorCtr="0">
            <a:normAutofit lnSpcReduction="10000"/>
          </a:bodyPr>
          <a:lstStyle/>
          <a:p>
            <a:pPr marL="38100" indent="0">
              <a:buNone/>
            </a:pPr>
            <a:r>
              <a:rPr lang="en-US"/>
              <a:t>Environmental Systems Research </a:t>
            </a:r>
            <a:endParaRPr/>
          </a:p>
          <a:p>
            <a:pPr marL="38100" indent="0">
              <a:buNone/>
            </a:pPr>
            <a:endParaRPr/>
          </a:p>
          <a:p>
            <a:pPr marL="38100" indent="0">
              <a:buNone/>
            </a:pPr>
            <a:r>
              <a:rPr lang="en-US"/>
              <a:t>https://environmentalsystemsresearch.springeropen.com/</a:t>
            </a:r>
            <a:endParaRPr/>
          </a:p>
        </p:txBody>
      </p:sp>
      <p:pic>
        <p:nvPicPr>
          <p:cNvPr id="188" name="Google Shape;188;p13"/>
          <p:cNvPicPr preferRelativeResize="0"/>
          <p:nvPr/>
        </p:nvPicPr>
        <p:blipFill rotWithShape="1">
          <a:blip r:embed="rId3">
            <a:alphaModFix/>
          </a:blip>
          <a:srcRect/>
          <a:stretch/>
        </p:blipFill>
        <p:spPr>
          <a:xfrm>
            <a:off x="413572" y="1015227"/>
            <a:ext cx="8405192" cy="2255905"/>
          </a:xfrm>
          <a:prstGeom prst="rect">
            <a:avLst/>
          </a:prstGeom>
          <a:noFill/>
          <a:ln>
            <a:noFill/>
          </a:ln>
        </p:spPr>
      </p:pic>
    </p:spTree>
    <p:extLst>
      <p:ext uri="{BB962C8B-B14F-4D97-AF65-F5344CB8AC3E}">
        <p14:creationId xmlns:p14="http://schemas.microsoft.com/office/powerpoint/2010/main" val="1887295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4"/>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US"/>
              <a:t>Open Access Books</a:t>
            </a:r>
            <a:endParaRPr/>
          </a:p>
        </p:txBody>
      </p:sp>
      <p:sp>
        <p:nvSpPr>
          <p:cNvPr id="194" name="Google Shape;194;p14"/>
          <p:cNvSpPr txBox="1">
            <a:spLocks noGrp="1"/>
          </p:cNvSpPr>
          <p:nvPr>
            <p:ph type="body" idx="1"/>
          </p:nvPr>
        </p:nvSpPr>
        <p:spPr>
          <a:xfrm>
            <a:off x="6118411" y="1535206"/>
            <a:ext cx="2676595" cy="3148853"/>
          </a:xfrm>
          <a:prstGeom prst="rect">
            <a:avLst/>
          </a:prstGeom>
          <a:noFill/>
          <a:ln>
            <a:noFill/>
          </a:ln>
        </p:spPr>
        <p:txBody>
          <a:bodyPr spcFirstLastPara="1" wrap="square" lIns="68569" tIns="68569" rIns="68569" bIns="68569" anchor="t" anchorCtr="0">
            <a:noAutofit/>
          </a:bodyPr>
          <a:lstStyle/>
          <a:p>
            <a:pPr marL="38100" indent="0">
              <a:buNone/>
            </a:pPr>
            <a:r>
              <a:rPr lang="en-US"/>
              <a:t>Directory of open access books</a:t>
            </a:r>
            <a:endParaRPr/>
          </a:p>
          <a:p>
            <a:pPr marL="38100" indent="0">
              <a:buNone/>
            </a:pPr>
            <a:endParaRPr/>
          </a:p>
          <a:p>
            <a:pPr marL="38100" indent="0">
              <a:buNone/>
            </a:pPr>
            <a:endParaRPr/>
          </a:p>
          <a:p>
            <a:pPr marL="38100" indent="0">
              <a:buNone/>
            </a:pPr>
            <a:endParaRPr/>
          </a:p>
          <a:p>
            <a:pPr marL="38100" indent="0">
              <a:buNone/>
            </a:pPr>
            <a:endParaRPr/>
          </a:p>
          <a:p>
            <a:pPr marL="38100" indent="0">
              <a:buNone/>
            </a:pPr>
            <a:r>
              <a:rPr lang="en-US"/>
              <a:t>https://www.doabooks.org/</a:t>
            </a:r>
            <a:endParaRPr/>
          </a:p>
        </p:txBody>
      </p:sp>
      <p:pic>
        <p:nvPicPr>
          <p:cNvPr id="195" name="Google Shape;195;p14" descr="open_access_books.png"/>
          <p:cNvPicPr preferRelativeResize="0"/>
          <p:nvPr/>
        </p:nvPicPr>
        <p:blipFill rotWithShape="1">
          <a:blip r:embed="rId3">
            <a:alphaModFix/>
          </a:blip>
          <a:srcRect/>
          <a:stretch/>
        </p:blipFill>
        <p:spPr>
          <a:xfrm>
            <a:off x="253253" y="1292858"/>
            <a:ext cx="5472953" cy="3461237"/>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extLst>
      <p:ext uri="{BB962C8B-B14F-4D97-AF65-F5344CB8AC3E}">
        <p14:creationId xmlns:p14="http://schemas.microsoft.com/office/powerpoint/2010/main" val="4183249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5"/>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US"/>
              <a:t>            Open Access Books</a:t>
            </a:r>
            <a:endParaRPr/>
          </a:p>
        </p:txBody>
      </p:sp>
      <p:sp>
        <p:nvSpPr>
          <p:cNvPr id="201" name="Google Shape;201;p15"/>
          <p:cNvSpPr txBox="1">
            <a:spLocks noGrp="1"/>
          </p:cNvSpPr>
          <p:nvPr>
            <p:ph type="body" idx="1"/>
          </p:nvPr>
        </p:nvSpPr>
        <p:spPr>
          <a:xfrm>
            <a:off x="190499" y="1154206"/>
            <a:ext cx="2420472" cy="3832412"/>
          </a:xfrm>
          <a:prstGeom prst="rect">
            <a:avLst/>
          </a:prstGeom>
          <a:noFill/>
          <a:ln>
            <a:noFill/>
          </a:ln>
        </p:spPr>
        <p:txBody>
          <a:bodyPr spcFirstLastPara="1" wrap="square" lIns="68569" tIns="68569" rIns="68569" bIns="68569" anchor="t" anchorCtr="0">
            <a:noAutofit/>
          </a:bodyPr>
          <a:lstStyle/>
          <a:p>
            <a:pPr marL="38100" indent="0">
              <a:buNone/>
            </a:pPr>
            <a:r>
              <a:rPr lang="en-US" sz="2700"/>
              <a:t>Google Books </a:t>
            </a:r>
            <a:endParaRPr/>
          </a:p>
          <a:p>
            <a:pPr marL="38100" indent="0">
              <a:buNone/>
            </a:pPr>
            <a:endParaRPr/>
          </a:p>
          <a:p>
            <a:pPr marL="38100" indent="0">
              <a:buNone/>
            </a:pPr>
            <a:endParaRPr/>
          </a:p>
          <a:p>
            <a:pPr marL="38100" indent="0">
              <a:buNone/>
            </a:pPr>
            <a:endParaRPr/>
          </a:p>
          <a:p>
            <a:pPr marL="38100" indent="0">
              <a:buNone/>
            </a:pPr>
            <a:endParaRPr/>
          </a:p>
          <a:p>
            <a:pPr marL="38100" indent="0">
              <a:buNone/>
            </a:pPr>
            <a:endParaRPr/>
          </a:p>
          <a:p>
            <a:pPr marL="38100" indent="0">
              <a:buNone/>
            </a:pPr>
            <a:r>
              <a:rPr lang="en-US"/>
              <a:t>https://books.google.com/?hl=en</a:t>
            </a:r>
            <a:endParaRPr/>
          </a:p>
        </p:txBody>
      </p:sp>
      <p:pic>
        <p:nvPicPr>
          <p:cNvPr id="202" name="Google Shape;202;p15"/>
          <p:cNvPicPr preferRelativeResize="0"/>
          <p:nvPr/>
        </p:nvPicPr>
        <p:blipFill rotWithShape="1">
          <a:blip r:embed="rId3">
            <a:alphaModFix/>
          </a:blip>
          <a:srcRect/>
          <a:stretch/>
        </p:blipFill>
        <p:spPr>
          <a:xfrm>
            <a:off x="2683869" y="1288678"/>
            <a:ext cx="6460132" cy="360829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extLst>
      <p:ext uri="{BB962C8B-B14F-4D97-AF65-F5344CB8AC3E}">
        <p14:creationId xmlns:p14="http://schemas.microsoft.com/office/powerpoint/2010/main" val="3302244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6"/>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US"/>
              <a:t>            Open Access Books</a:t>
            </a:r>
            <a:endParaRPr/>
          </a:p>
        </p:txBody>
      </p:sp>
      <p:sp>
        <p:nvSpPr>
          <p:cNvPr id="208" name="Google Shape;208;p16"/>
          <p:cNvSpPr txBox="1">
            <a:spLocks noGrp="1"/>
          </p:cNvSpPr>
          <p:nvPr>
            <p:ph type="body" idx="1"/>
          </p:nvPr>
        </p:nvSpPr>
        <p:spPr>
          <a:xfrm>
            <a:off x="190499" y="1154206"/>
            <a:ext cx="2420472" cy="3832412"/>
          </a:xfrm>
          <a:prstGeom prst="rect">
            <a:avLst/>
          </a:prstGeom>
          <a:noFill/>
          <a:ln>
            <a:noFill/>
          </a:ln>
        </p:spPr>
        <p:txBody>
          <a:bodyPr spcFirstLastPara="1" wrap="square" lIns="68569" tIns="68569" rIns="68569" bIns="68569" anchor="t" anchorCtr="0">
            <a:noAutofit/>
          </a:bodyPr>
          <a:lstStyle/>
          <a:p>
            <a:pPr marL="38100" indent="0">
              <a:buNone/>
            </a:pPr>
            <a:r>
              <a:rPr lang="en-US"/>
              <a:t>Open Textbook Library</a:t>
            </a:r>
            <a:endParaRPr/>
          </a:p>
          <a:p>
            <a:pPr marL="38100" indent="0">
              <a:buNone/>
            </a:pPr>
            <a:endParaRPr/>
          </a:p>
          <a:p>
            <a:pPr marL="38100" indent="0">
              <a:buNone/>
            </a:pPr>
            <a:endParaRPr/>
          </a:p>
          <a:p>
            <a:pPr marL="38100" indent="0">
              <a:buNone/>
            </a:pPr>
            <a:r>
              <a:rPr lang="en-US"/>
              <a:t>https://open.umn.edu/opentextbooks/subjects/natural-sciences</a:t>
            </a:r>
            <a:endParaRPr/>
          </a:p>
        </p:txBody>
      </p:sp>
      <p:pic>
        <p:nvPicPr>
          <p:cNvPr id="209" name="Google Shape;209;p16"/>
          <p:cNvPicPr preferRelativeResize="0"/>
          <p:nvPr/>
        </p:nvPicPr>
        <p:blipFill rotWithShape="1">
          <a:blip r:embed="rId3">
            <a:alphaModFix/>
          </a:blip>
          <a:srcRect/>
          <a:stretch/>
        </p:blipFill>
        <p:spPr>
          <a:xfrm>
            <a:off x="2939450" y="1288678"/>
            <a:ext cx="5948967" cy="360829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extLst>
      <p:ext uri="{BB962C8B-B14F-4D97-AF65-F5344CB8AC3E}">
        <p14:creationId xmlns:p14="http://schemas.microsoft.com/office/powerpoint/2010/main" val="2566882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US"/>
              <a:t>MIT Opencourseware</a:t>
            </a:r>
            <a:endParaRPr/>
          </a:p>
        </p:txBody>
      </p:sp>
      <p:sp>
        <p:nvSpPr>
          <p:cNvPr id="215" name="Google Shape;215;p17"/>
          <p:cNvSpPr txBox="1">
            <a:spLocks noGrp="1"/>
          </p:cNvSpPr>
          <p:nvPr>
            <p:ph type="body" idx="1"/>
          </p:nvPr>
        </p:nvSpPr>
        <p:spPr>
          <a:xfrm rot="-5400000">
            <a:off x="-415526" y="1939527"/>
            <a:ext cx="3257550" cy="2121695"/>
          </a:xfrm>
          <a:prstGeom prst="rect">
            <a:avLst/>
          </a:prstGeom>
          <a:noFill/>
          <a:ln>
            <a:noFill/>
          </a:ln>
        </p:spPr>
        <p:txBody>
          <a:bodyPr spcFirstLastPara="1" wrap="square" lIns="68569" tIns="68569" rIns="68569" bIns="68569" anchor="t" anchorCtr="0">
            <a:normAutofit/>
          </a:bodyPr>
          <a:lstStyle/>
          <a:p>
            <a:pPr marL="38100" indent="0">
              <a:buNone/>
            </a:pPr>
            <a:r>
              <a:rPr lang="en-US"/>
              <a:t>Environment course </a:t>
            </a:r>
            <a:endParaRPr/>
          </a:p>
          <a:p>
            <a:pPr marL="38100" indent="0">
              <a:buNone/>
            </a:pPr>
            <a:r>
              <a:rPr lang="en-US" u="sng">
                <a:solidFill>
                  <a:schemeClr val="hlink"/>
                </a:solidFill>
                <a:hlinkClick r:id="rId3"/>
              </a:rPr>
              <a:t>https://ocw.mit.edu/courses/environment-courses/</a:t>
            </a:r>
            <a:endParaRPr/>
          </a:p>
        </p:txBody>
      </p:sp>
      <p:pic>
        <p:nvPicPr>
          <p:cNvPr id="216" name="Google Shape;216;p17"/>
          <p:cNvPicPr preferRelativeResize="0"/>
          <p:nvPr/>
        </p:nvPicPr>
        <p:blipFill rotWithShape="1">
          <a:blip r:embed="rId4">
            <a:alphaModFix/>
          </a:blip>
          <a:srcRect/>
          <a:stretch/>
        </p:blipFill>
        <p:spPr>
          <a:xfrm>
            <a:off x="2286001" y="1067880"/>
            <a:ext cx="6675101" cy="3907525"/>
          </a:xfrm>
          <a:prstGeom prst="rect">
            <a:avLst/>
          </a:prstGeom>
          <a:noFill/>
          <a:ln>
            <a:noFill/>
          </a:ln>
        </p:spPr>
      </p:pic>
    </p:spTree>
    <p:extLst>
      <p:ext uri="{BB962C8B-B14F-4D97-AF65-F5344CB8AC3E}">
        <p14:creationId xmlns:p14="http://schemas.microsoft.com/office/powerpoint/2010/main" val="3353560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8"/>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US"/>
              <a:t>OpenLearn</a:t>
            </a:r>
            <a:endParaRPr/>
          </a:p>
        </p:txBody>
      </p:sp>
      <p:sp>
        <p:nvSpPr>
          <p:cNvPr id="222" name="Google Shape;222;p18"/>
          <p:cNvSpPr txBox="1">
            <a:spLocks noGrp="1"/>
          </p:cNvSpPr>
          <p:nvPr>
            <p:ph type="body" idx="1"/>
          </p:nvPr>
        </p:nvSpPr>
        <p:spPr>
          <a:xfrm rot="-5400000">
            <a:off x="-260745" y="1784745"/>
            <a:ext cx="3257550" cy="2431258"/>
          </a:xfrm>
          <a:prstGeom prst="rect">
            <a:avLst/>
          </a:prstGeom>
          <a:noFill/>
          <a:ln>
            <a:noFill/>
          </a:ln>
        </p:spPr>
        <p:txBody>
          <a:bodyPr spcFirstLastPara="1" wrap="square" lIns="68569" tIns="68569" rIns="68569" bIns="68569" anchor="t" anchorCtr="0">
            <a:normAutofit/>
          </a:bodyPr>
          <a:lstStyle/>
          <a:p>
            <a:pPr marL="38100" indent="0">
              <a:buNone/>
            </a:pPr>
            <a:r>
              <a:rPr lang="en-US"/>
              <a:t>Nature &amp; Environment course </a:t>
            </a:r>
            <a:endParaRPr/>
          </a:p>
          <a:p>
            <a:pPr marL="38100" indent="0">
              <a:buNone/>
            </a:pPr>
            <a:r>
              <a:rPr lang="en-US"/>
              <a:t> https://www.open.edu/openlearn/nature-environment</a:t>
            </a:r>
            <a:endParaRPr/>
          </a:p>
        </p:txBody>
      </p:sp>
      <p:pic>
        <p:nvPicPr>
          <p:cNvPr id="223" name="Google Shape;223;p18"/>
          <p:cNvPicPr preferRelativeResize="0"/>
          <p:nvPr/>
        </p:nvPicPr>
        <p:blipFill rotWithShape="1">
          <a:blip r:embed="rId3">
            <a:alphaModFix/>
          </a:blip>
          <a:srcRect/>
          <a:stretch/>
        </p:blipFill>
        <p:spPr>
          <a:xfrm>
            <a:off x="2018013" y="1262063"/>
            <a:ext cx="6943089" cy="3450505"/>
          </a:xfrm>
          <a:prstGeom prst="rect">
            <a:avLst/>
          </a:prstGeom>
          <a:noFill/>
          <a:ln>
            <a:noFill/>
          </a:ln>
        </p:spPr>
      </p:pic>
    </p:spTree>
    <p:extLst>
      <p:ext uri="{BB962C8B-B14F-4D97-AF65-F5344CB8AC3E}">
        <p14:creationId xmlns:p14="http://schemas.microsoft.com/office/powerpoint/2010/main" val="3731465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9"/>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US"/>
              <a:t>OpenLearn Create</a:t>
            </a:r>
            <a:endParaRPr/>
          </a:p>
        </p:txBody>
      </p:sp>
      <p:sp>
        <p:nvSpPr>
          <p:cNvPr id="229" name="Google Shape;229;p19"/>
          <p:cNvSpPr txBox="1">
            <a:spLocks noGrp="1"/>
          </p:cNvSpPr>
          <p:nvPr>
            <p:ph type="body" idx="1"/>
          </p:nvPr>
        </p:nvSpPr>
        <p:spPr>
          <a:xfrm rot="-5400000">
            <a:off x="-260745" y="1784745"/>
            <a:ext cx="3257550" cy="2431258"/>
          </a:xfrm>
          <a:prstGeom prst="rect">
            <a:avLst/>
          </a:prstGeom>
          <a:noFill/>
          <a:ln>
            <a:noFill/>
          </a:ln>
        </p:spPr>
        <p:txBody>
          <a:bodyPr spcFirstLastPara="1" wrap="square" lIns="68569" tIns="68569" rIns="68569" bIns="68569" anchor="t" anchorCtr="0">
            <a:normAutofit/>
          </a:bodyPr>
          <a:lstStyle/>
          <a:p>
            <a:pPr marL="38100" indent="0">
              <a:buNone/>
            </a:pPr>
            <a:r>
              <a:rPr lang="en-US"/>
              <a:t>Environment course </a:t>
            </a:r>
            <a:endParaRPr/>
          </a:p>
          <a:p>
            <a:pPr marL="38100" indent="0">
              <a:buNone/>
            </a:pPr>
            <a:r>
              <a:rPr lang="en-US"/>
              <a:t> https://www.open.edu/openlearncreate/local/ocwfreecourses/freecourse.php</a:t>
            </a:r>
            <a:endParaRPr/>
          </a:p>
        </p:txBody>
      </p:sp>
      <p:pic>
        <p:nvPicPr>
          <p:cNvPr id="230" name="Google Shape;230;p19"/>
          <p:cNvPicPr preferRelativeResize="0"/>
          <p:nvPr/>
        </p:nvPicPr>
        <p:blipFill rotWithShape="1">
          <a:blip r:embed="rId3">
            <a:alphaModFix/>
          </a:blip>
          <a:srcRect/>
          <a:stretch/>
        </p:blipFill>
        <p:spPr>
          <a:xfrm>
            <a:off x="2018013" y="1279574"/>
            <a:ext cx="6943089" cy="3415482"/>
          </a:xfrm>
          <a:prstGeom prst="rect">
            <a:avLst/>
          </a:prstGeom>
          <a:noFill/>
          <a:ln>
            <a:noFill/>
          </a:ln>
        </p:spPr>
      </p:pic>
    </p:spTree>
    <p:extLst>
      <p:ext uri="{BB962C8B-B14F-4D97-AF65-F5344CB8AC3E}">
        <p14:creationId xmlns:p14="http://schemas.microsoft.com/office/powerpoint/2010/main" val="156876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SzPts val="7200"/>
              <a:buNone/>
            </a:pPr>
            <a:endParaRPr sz="5400" b="1" dirty="0"/>
          </a:p>
          <a:p>
            <a:pPr marL="0" indent="0">
              <a:buSzPts val="7200"/>
              <a:buNone/>
            </a:pPr>
            <a:r>
              <a:rPr lang="en-US" sz="5400" b="1" dirty="0"/>
              <a:t>Finding and evaluating OER</a:t>
            </a:r>
            <a:endParaRPr dirty="0"/>
          </a:p>
        </p:txBody>
      </p:sp>
      <p:pic>
        <p:nvPicPr>
          <p:cNvPr id="108" name="Google Shape;108;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109" name="Google Shape;109;p2"/>
          <p:cNvSpPr/>
          <p:nvPr/>
        </p:nvSpPr>
        <p:spPr>
          <a:xfrm>
            <a:off x="1159456" y="4795732"/>
            <a:ext cx="559726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US" sz="900">
                <a:solidFill>
                  <a:srgbClr val="000000"/>
                </a:solidFill>
                <a:latin typeface="Calibri"/>
                <a:ea typeface="Calibri"/>
                <a:cs typeface="Calibri"/>
                <a:sym typeface="Calibri"/>
              </a:rPr>
              <a:t>This work is licensed under the </a:t>
            </a:r>
            <a:r>
              <a:rPr lang="en-US" sz="900" u="sng">
                <a:solidFill>
                  <a:schemeClr val="hlink"/>
                </a:solidFill>
                <a:latin typeface="Calibri"/>
                <a:ea typeface="Calibri"/>
                <a:cs typeface="Calibri"/>
                <a:sym typeface="Calibri"/>
                <a:hlinkClick r:id="rId3"/>
              </a:rPr>
              <a:t>Creative Commons Attribution 4.0 International License</a:t>
            </a:r>
            <a:r>
              <a:rPr lang="en-US" sz="900">
                <a:solidFill>
                  <a:srgbClr val="000000"/>
                </a:solidFill>
                <a:latin typeface="Calibri"/>
                <a:ea typeface="Calibri"/>
                <a:cs typeface="Calibri"/>
                <a:sym typeface="Calibri"/>
              </a:rPr>
              <a:t> unless otherwise stated. </a:t>
            </a:r>
            <a:endParaRPr sz="9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664711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0"/>
          <p:cNvSpPr txBox="1">
            <a:spLocks noGrp="1"/>
          </p:cNvSpPr>
          <p:nvPr>
            <p:ph type="title"/>
          </p:nvPr>
        </p:nvSpPr>
        <p:spPr>
          <a:xfrm>
            <a:off x="116682" y="107157"/>
            <a:ext cx="7122319" cy="988218"/>
          </a:xfrm>
          <a:prstGeom prst="rect">
            <a:avLst/>
          </a:prstGeom>
          <a:noFill/>
          <a:ln>
            <a:noFill/>
          </a:ln>
        </p:spPr>
        <p:txBody>
          <a:bodyPr spcFirstLastPara="1" wrap="square" lIns="68569" tIns="68569" rIns="68569" bIns="68569" anchor="t" anchorCtr="0">
            <a:noAutofit/>
          </a:bodyPr>
          <a:lstStyle/>
          <a:p>
            <a:r>
              <a:rPr lang="en-US"/>
              <a:t>Fuse School: Interactive learning materials </a:t>
            </a:r>
            <a:endParaRPr/>
          </a:p>
        </p:txBody>
      </p:sp>
      <p:sp>
        <p:nvSpPr>
          <p:cNvPr id="236" name="Google Shape;236;p20"/>
          <p:cNvSpPr txBox="1">
            <a:spLocks noGrp="1"/>
          </p:cNvSpPr>
          <p:nvPr>
            <p:ph type="body" idx="1"/>
          </p:nvPr>
        </p:nvSpPr>
        <p:spPr>
          <a:xfrm rot="-5400000">
            <a:off x="-260745" y="1784745"/>
            <a:ext cx="3257550" cy="2431258"/>
          </a:xfrm>
          <a:prstGeom prst="rect">
            <a:avLst/>
          </a:prstGeom>
          <a:noFill/>
          <a:ln>
            <a:noFill/>
          </a:ln>
        </p:spPr>
        <p:txBody>
          <a:bodyPr spcFirstLastPara="1" wrap="square" lIns="68569" tIns="68569" rIns="68569" bIns="68569" anchor="t" anchorCtr="0">
            <a:normAutofit/>
          </a:bodyPr>
          <a:lstStyle/>
          <a:p>
            <a:pPr marL="38100" indent="0">
              <a:buNone/>
            </a:pPr>
            <a:r>
              <a:rPr lang="en-US"/>
              <a:t>https://www.youtube.com/user/virtualschooluk/videos</a:t>
            </a:r>
            <a:endParaRPr/>
          </a:p>
        </p:txBody>
      </p:sp>
      <p:pic>
        <p:nvPicPr>
          <p:cNvPr id="237" name="Google Shape;237;p20">
            <a:hlinkClick r:id="rId3"/>
          </p:cNvPr>
          <p:cNvPicPr preferRelativeResize="0"/>
          <p:nvPr/>
        </p:nvPicPr>
        <p:blipFill rotWithShape="1">
          <a:blip r:embed="rId4">
            <a:alphaModFix/>
          </a:blip>
          <a:srcRect l="13418" r="14511" b="57997"/>
          <a:stretch/>
        </p:blipFill>
        <p:spPr>
          <a:xfrm>
            <a:off x="2190750" y="1171763"/>
            <a:ext cx="6762750" cy="3813930"/>
          </a:xfrm>
          <a:prstGeom prst="rect">
            <a:avLst/>
          </a:prstGeom>
          <a:noFill/>
          <a:ln>
            <a:noFill/>
          </a:ln>
        </p:spPr>
      </p:pic>
    </p:spTree>
    <p:extLst>
      <p:ext uri="{BB962C8B-B14F-4D97-AF65-F5344CB8AC3E}">
        <p14:creationId xmlns:p14="http://schemas.microsoft.com/office/powerpoint/2010/main" val="3030286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1"/>
          <p:cNvSpPr txBox="1">
            <a:spLocks noGrp="1"/>
          </p:cNvSpPr>
          <p:nvPr>
            <p:ph type="title"/>
          </p:nvPr>
        </p:nvSpPr>
        <p:spPr>
          <a:xfrm>
            <a:off x="116682" y="107157"/>
            <a:ext cx="7122319" cy="988218"/>
          </a:xfrm>
          <a:prstGeom prst="rect">
            <a:avLst/>
          </a:prstGeom>
          <a:noFill/>
          <a:ln>
            <a:noFill/>
          </a:ln>
        </p:spPr>
        <p:txBody>
          <a:bodyPr spcFirstLastPara="1" wrap="square" lIns="68569" tIns="68569" rIns="68569" bIns="68569" anchor="t" anchorCtr="0">
            <a:noAutofit/>
          </a:bodyPr>
          <a:lstStyle/>
          <a:p>
            <a:r>
              <a:rPr lang="en-US"/>
              <a:t>Khan Academy: Interactive learning materials </a:t>
            </a:r>
            <a:endParaRPr/>
          </a:p>
        </p:txBody>
      </p:sp>
      <p:sp>
        <p:nvSpPr>
          <p:cNvPr id="243" name="Google Shape;243;p21"/>
          <p:cNvSpPr txBox="1">
            <a:spLocks noGrp="1"/>
          </p:cNvSpPr>
          <p:nvPr>
            <p:ph type="body" idx="1"/>
          </p:nvPr>
        </p:nvSpPr>
        <p:spPr>
          <a:xfrm rot="-5400000">
            <a:off x="-260745" y="1784745"/>
            <a:ext cx="3257550" cy="2431258"/>
          </a:xfrm>
          <a:prstGeom prst="rect">
            <a:avLst/>
          </a:prstGeom>
          <a:noFill/>
          <a:ln>
            <a:noFill/>
          </a:ln>
        </p:spPr>
        <p:txBody>
          <a:bodyPr spcFirstLastPara="1" wrap="square" lIns="68569" tIns="68569" rIns="68569" bIns="68569" anchor="t" anchorCtr="0">
            <a:normAutofit/>
          </a:bodyPr>
          <a:lstStyle/>
          <a:p>
            <a:pPr marL="38100" indent="0">
              <a:buNone/>
            </a:pPr>
            <a:r>
              <a:rPr lang="en-US"/>
              <a:t>https://www.khanacademy.org/science</a:t>
            </a:r>
            <a:endParaRPr/>
          </a:p>
        </p:txBody>
      </p:sp>
      <p:pic>
        <p:nvPicPr>
          <p:cNvPr id="244" name="Google Shape;244;p21"/>
          <p:cNvPicPr preferRelativeResize="0"/>
          <p:nvPr/>
        </p:nvPicPr>
        <p:blipFill rotWithShape="1">
          <a:blip r:embed="rId3">
            <a:alphaModFix/>
          </a:blip>
          <a:srcRect/>
          <a:stretch/>
        </p:blipFill>
        <p:spPr>
          <a:xfrm>
            <a:off x="2137065" y="1208186"/>
            <a:ext cx="6806574" cy="3811682"/>
          </a:xfrm>
          <a:prstGeom prst="rect">
            <a:avLst/>
          </a:prstGeom>
          <a:noFill/>
          <a:ln>
            <a:noFill/>
          </a:ln>
        </p:spPr>
      </p:pic>
    </p:spTree>
    <p:extLst>
      <p:ext uri="{BB962C8B-B14F-4D97-AF65-F5344CB8AC3E}">
        <p14:creationId xmlns:p14="http://schemas.microsoft.com/office/powerpoint/2010/main" val="3191317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22"/>
          <p:cNvSpPr txBox="1">
            <a:spLocks noGrp="1"/>
          </p:cNvSpPr>
          <p:nvPr>
            <p:ph type="title"/>
          </p:nvPr>
        </p:nvSpPr>
        <p:spPr>
          <a:xfrm rot="-5400000">
            <a:off x="-2172296" y="1486497"/>
            <a:ext cx="5795964" cy="994172"/>
          </a:xfrm>
          <a:prstGeom prst="rect">
            <a:avLst/>
          </a:prstGeom>
          <a:noFill/>
          <a:ln>
            <a:noFill/>
          </a:ln>
        </p:spPr>
        <p:txBody>
          <a:bodyPr spcFirstLastPara="1" wrap="square" lIns="68569" tIns="68569" rIns="68569" bIns="68569" anchor="t" anchorCtr="0">
            <a:noAutofit/>
          </a:bodyPr>
          <a:lstStyle/>
          <a:p>
            <a:r>
              <a:rPr lang="en-US"/>
              <a:t>http://themimu.info/</a:t>
            </a:r>
            <a:endParaRPr/>
          </a:p>
        </p:txBody>
      </p:sp>
      <p:pic>
        <p:nvPicPr>
          <p:cNvPr id="250" name="Google Shape;250;p22" descr="Screen Shot 2019-05-20 at 18.57.01.png"/>
          <p:cNvPicPr preferRelativeResize="0"/>
          <p:nvPr/>
        </p:nvPicPr>
        <p:blipFill rotWithShape="1">
          <a:blip r:embed="rId3">
            <a:alphaModFix/>
          </a:blip>
          <a:srcRect/>
          <a:stretch/>
        </p:blipFill>
        <p:spPr>
          <a:xfrm>
            <a:off x="1405414" y="187946"/>
            <a:ext cx="7312453" cy="4625128"/>
          </a:xfrm>
          <a:prstGeom prst="rect">
            <a:avLst/>
          </a:prstGeom>
          <a:noFill/>
          <a:ln>
            <a:noFill/>
          </a:ln>
        </p:spPr>
      </p:pic>
    </p:spTree>
    <p:extLst>
      <p:ext uri="{BB962C8B-B14F-4D97-AF65-F5344CB8AC3E}">
        <p14:creationId xmlns:p14="http://schemas.microsoft.com/office/powerpoint/2010/main" val="2118531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3"/>
          <p:cNvPicPr preferRelativeResize="0"/>
          <p:nvPr/>
        </p:nvPicPr>
        <p:blipFill rotWithShape="1">
          <a:blip r:embed="rId3">
            <a:alphaModFix/>
          </a:blip>
          <a:srcRect/>
          <a:stretch/>
        </p:blipFill>
        <p:spPr>
          <a:xfrm>
            <a:off x="2782359" y="1"/>
            <a:ext cx="6172200" cy="5143500"/>
          </a:xfrm>
          <a:prstGeom prst="rect">
            <a:avLst/>
          </a:prstGeom>
          <a:noFill/>
          <a:ln w="9525" cap="flat" cmpd="sng">
            <a:solidFill>
              <a:schemeClr val="dk1"/>
            </a:solidFill>
            <a:prstDash val="solid"/>
            <a:round/>
            <a:headEnd type="none" w="sm" len="sm"/>
            <a:tailEnd type="none" w="sm" len="sm"/>
          </a:ln>
        </p:spPr>
      </p:pic>
      <p:sp>
        <p:nvSpPr>
          <p:cNvPr id="257" name="Google Shape;257;p23"/>
          <p:cNvSpPr/>
          <p:nvPr/>
        </p:nvSpPr>
        <p:spPr>
          <a:xfrm>
            <a:off x="196537" y="471176"/>
            <a:ext cx="2645834" cy="2100545"/>
          </a:xfrm>
          <a:prstGeom prst="rect">
            <a:avLst/>
          </a:prstGeom>
          <a:noFill/>
          <a:ln>
            <a:noFill/>
          </a:ln>
        </p:spPr>
        <p:txBody>
          <a:bodyPr spcFirstLastPara="1" wrap="square" lIns="68569" tIns="34275" rIns="68569" bIns="34275" anchor="t" anchorCtr="0">
            <a:spAutoFit/>
          </a:bodyPr>
          <a:lstStyle/>
          <a:p>
            <a:r>
              <a:rPr lang="en-US" sz="3300" b="1">
                <a:solidFill>
                  <a:srgbClr val="000000"/>
                </a:solidFill>
                <a:latin typeface="Arial"/>
                <a:ea typeface="Arial"/>
                <a:cs typeface="Arial"/>
                <a:sym typeface="Arial"/>
              </a:rPr>
              <a:t>Open Education Consortium Interface</a:t>
            </a:r>
            <a:endParaRPr sz="1013"/>
          </a:p>
        </p:txBody>
      </p:sp>
      <p:sp>
        <p:nvSpPr>
          <p:cNvPr id="258" name="Google Shape;258;p23"/>
          <p:cNvSpPr/>
          <p:nvPr/>
        </p:nvSpPr>
        <p:spPr>
          <a:xfrm>
            <a:off x="196537" y="3301084"/>
            <a:ext cx="2396380" cy="1177215"/>
          </a:xfrm>
          <a:prstGeom prst="rect">
            <a:avLst/>
          </a:prstGeom>
          <a:noFill/>
          <a:ln>
            <a:noFill/>
          </a:ln>
        </p:spPr>
        <p:txBody>
          <a:bodyPr spcFirstLastPara="1" wrap="square" lIns="68569" tIns="34275" rIns="68569" bIns="34275" anchor="t" anchorCtr="0">
            <a:spAutoFit/>
          </a:bodyPr>
          <a:lstStyle/>
          <a:p>
            <a:r>
              <a:rPr lang="en-US" sz="2400" u="sng">
                <a:solidFill>
                  <a:srgbClr val="000000"/>
                </a:solidFill>
                <a:latin typeface="Arial"/>
                <a:ea typeface="Arial"/>
                <a:cs typeface="Arial"/>
                <a:sym typeface="Arial"/>
                <a:hlinkClick r:id="rId4"/>
              </a:rPr>
              <a:t>https://www.oeconsortium.org/courses/</a:t>
            </a:r>
            <a:endParaRPr sz="2400">
              <a:solidFill>
                <a:srgbClr val="000000"/>
              </a:solidFill>
              <a:latin typeface="Arial"/>
              <a:ea typeface="Arial"/>
              <a:cs typeface="Arial"/>
              <a:sym typeface="Arial"/>
            </a:endParaRPr>
          </a:p>
        </p:txBody>
      </p:sp>
    </p:spTree>
    <p:extLst>
      <p:ext uri="{BB962C8B-B14F-4D97-AF65-F5344CB8AC3E}">
        <p14:creationId xmlns:p14="http://schemas.microsoft.com/office/powerpoint/2010/main" val="18421586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4"/>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US"/>
              <a:t>Useful Resources</a:t>
            </a:r>
            <a:endParaRPr/>
          </a:p>
        </p:txBody>
      </p:sp>
      <p:sp>
        <p:nvSpPr>
          <p:cNvPr id="264" name="Google Shape;264;p24"/>
          <p:cNvSpPr txBox="1">
            <a:spLocks noGrp="1"/>
          </p:cNvSpPr>
          <p:nvPr>
            <p:ph type="body" idx="1"/>
          </p:nvPr>
        </p:nvSpPr>
        <p:spPr>
          <a:xfrm>
            <a:off x="-1" y="1240179"/>
            <a:ext cx="3057643" cy="3087157"/>
          </a:xfrm>
          <a:prstGeom prst="rect">
            <a:avLst/>
          </a:prstGeom>
          <a:noFill/>
          <a:ln>
            <a:noFill/>
          </a:ln>
        </p:spPr>
        <p:txBody>
          <a:bodyPr spcFirstLastPara="1" wrap="square" lIns="68569" tIns="68569" rIns="68569" bIns="68569" anchor="t" anchorCtr="0">
            <a:noAutofit/>
          </a:bodyPr>
          <a:lstStyle/>
          <a:p>
            <a:pPr marL="38100" indent="0">
              <a:buNone/>
            </a:pPr>
            <a:r>
              <a:rPr lang="en-US"/>
              <a:t>Encyclopedia of Life</a:t>
            </a:r>
            <a:endParaRPr/>
          </a:p>
          <a:p>
            <a:pPr marL="38100" indent="0">
              <a:buNone/>
            </a:pPr>
            <a:endParaRPr/>
          </a:p>
          <a:p>
            <a:r>
              <a:rPr lang="en-US"/>
              <a:t>Multimedia resources for biodiversity and natural history</a:t>
            </a:r>
            <a:endParaRPr/>
          </a:p>
          <a:p>
            <a:pPr indent="-171450">
              <a:buNone/>
            </a:pPr>
            <a:endParaRPr/>
          </a:p>
          <a:p>
            <a:pPr indent="-171450">
              <a:buNone/>
            </a:pPr>
            <a:endParaRPr/>
          </a:p>
          <a:p>
            <a:pPr indent="-171450">
              <a:buNone/>
            </a:pPr>
            <a:endParaRPr/>
          </a:p>
          <a:p>
            <a:pPr indent="-171450">
              <a:buNone/>
            </a:pPr>
            <a:endParaRPr/>
          </a:p>
          <a:p>
            <a:pPr marL="38100" indent="0">
              <a:buNone/>
            </a:pPr>
            <a:r>
              <a:rPr lang="en-US"/>
              <a:t>https://eol.org/</a:t>
            </a:r>
            <a:endParaRPr/>
          </a:p>
        </p:txBody>
      </p:sp>
      <p:pic>
        <p:nvPicPr>
          <p:cNvPr id="265" name="Google Shape;265;p24" descr="Encyclopedia of Life.png"/>
          <p:cNvPicPr preferRelativeResize="0"/>
          <p:nvPr/>
        </p:nvPicPr>
        <p:blipFill rotWithShape="1">
          <a:blip r:embed="rId3">
            <a:alphaModFix/>
          </a:blip>
          <a:srcRect/>
          <a:stretch/>
        </p:blipFill>
        <p:spPr>
          <a:xfrm>
            <a:off x="3219015" y="1030173"/>
            <a:ext cx="5499536" cy="3962032"/>
          </a:xfrm>
          <a:prstGeom prst="rect">
            <a:avLst/>
          </a:prstGeom>
          <a:noFill/>
          <a:ln>
            <a:noFill/>
          </a:ln>
        </p:spPr>
      </p:pic>
    </p:spTree>
    <p:extLst>
      <p:ext uri="{BB962C8B-B14F-4D97-AF65-F5344CB8AC3E}">
        <p14:creationId xmlns:p14="http://schemas.microsoft.com/office/powerpoint/2010/main" val="738234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5"/>
          <p:cNvSpPr txBox="1"/>
          <p:nvPr/>
        </p:nvSpPr>
        <p:spPr>
          <a:xfrm>
            <a:off x="6308481" y="1443415"/>
            <a:ext cx="3100916" cy="3046958"/>
          </a:xfrm>
          <a:prstGeom prst="rect">
            <a:avLst/>
          </a:prstGeom>
          <a:noFill/>
          <a:ln>
            <a:noFill/>
          </a:ln>
        </p:spPr>
        <p:txBody>
          <a:bodyPr spcFirstLastPara="1" wrap="square" lIns="68569" tIns="34275" rIns="68569" bIns="34275" anchor="t" anchorCtr="0">
            <a:spAutoFit/>
          </a:bodyPr>
          <a:lstStyle/>
          <a:p>
            <a:r>
              <a:rPr lang="en-US" sz="3600" b="1">
                <a:solidFill>
                  <a:srgbClr val="000000"/>
                </a:solidFill>
                <a:latin typeface="Arial"/>
                <a:ea typeface="Arial"/>
                <a:cs typeface="Arial"/>
                <a:sym typeface="Arial"/>
              </a:rPr>
              <a:t>Open Educational Resources Sites</a:t>
            </a:r>
            <a:endParaRPr sz="1013"/>
          </a:p>
          <a:p>
            <a:endParaRPr sz="4950" b="1">
              <a:solidFill>
                <a:srgbClr val="000000"/>
              </a:solidFill>
              <a:latin typeface="Arial"/>
              <a:ea typeface="Arial"/>
              <a:cs typeface="Arial"/>
              <a:sym typeface="Arial"/>
            </a:endParaRPr>
          </a:p>
        </p:txBody>
      </p:sp>
      <p:sp>
        <p:nvSpPr>
          <p:cNvPr id="272" name="Google Shape;272;p25"/>
          <p:cNvSpPr/>
          <p:nvPr/>
        </p:nvSpPr>
        <p:spPr>
          <a:xfrm>
            <a:off x="0" y="969589"/>
            <a:ext cx="6381750" cy="5609198"/>
          </a:xfrm>
          <a:prstGeom prst="rect">
            <a:avLst/>
          </a:prstGeom>
          <a:noFill/>
          <a:ln>
            <a:noFill/>
          </a:ln>
        </p:spPr>
        <p:txBody>
          <a:bodyPr spcFirstLastPara="1" wrap="square" lIns="68569" tIns="34275" rIns="68569" bIns="34275" anchor="t" anchorCtr="0">
            <a:spAutoFit/>
          </a:bodyPr>
          <a:lstStyle/>
          <a:p>
            <a:pPr marL="428625" indent="-428625">
              <a:buClr>
                <a:srgbClr val="000000"/>
              </a:buClr>
              <a:buSzPts val="4000"/>
              <a:buFont typeface="Arial"/>
              <a:buChar char="•"/>
            </a:pPr>
            <a:r>
              <a:rPr lang="en-US" sz="3000">
                <a:solidFill>
                  <a:srgbClr val="000000"/>
                </a:solidFill>
                <a:latin typeface="Arial"/>
                <a:ea typeface="Arial"/>
                <a:cs typeface="Arial"/>
                <a:sym typeface="Arial"/>
              </a:rPr>
              <a:t>ORBIT – http:// oer.educ.cam.ac.uk/</a:t>
            </a:r>
            <a:endParaRPr sz="1013"/>
          </a:p>
          <a:p>
            <a:pPr marL="428625" indent="-428625">
              <a:buClr>
                <a:srgbClr val="000000"/>
              </a:buClr>
              <a:buSzPts val="4000"/>
              <a:buFont typeface="Arial"/>
              <a:buChar char="•"/>
            </a:pPr>
            <a:r>
              <a:rPr lang="en-US" sz="3000">
                <a:solidFill>
                  <a:srgbClr val="000000"/>
                </a:solidFill>
                <a:latin typeface="Arial"/>
                <a:ea typeface="Arial"/>
                <a:cs typeface="Arial"/>
                <a:sym typeface="Arial"/>
              </a:rPr>
              <a:t>PHET - </a:t>
            </a:r>
            <a:r>
              <a:rPr lang="en-US" sz="3000" u="sng">
                <a:solidFill>
                  <a:srgbClr val="000000"/>
                </a:solidFill>
                <a:latin typeface="Arial"/>
                <a:ea typeface="Arial"/>
                <a:cs typeface="Arial"/>
                <a:sym typeface="Arial"/>
                <a:hlinkClick r:id="rId3"/>
              </a:rPr>
              <a:t>https://phet.colorado.edu/</a:t>
            </a:r>
            <a:endParaRPr sz="3000">
              <a:solidFill>
                <a:srgbClr val="000000"/>
              </a:solidFill>
              <a:latin typeface="Arial"/>
              <a:ea typeface="Arial"/>
              <a:cs typeface="Arial"/>
              <a:sym typeface="Arial"/>
            </a:endParaRPr>
          </a:p>
          <a:p>
            <a:pPr marL="428625" indent="-428625">
              <a:buClr>
                <a:srgbClr val="000000"/>
              </a:buClr>
              <a:buSzPts val="4000"/>
              <a:buFont typeface="Arial"/>
              <a:buChar char="•"/>
            </a:pPr>
            <a:r>
              <a:rPr lang="en-US" sz="3000">
                <a:solidFill>
                  <a:srgbClr val="000000"/>
                </a:solidFill>
                <a:latin typeface="Arial"/>
                <a:ea typeface="Arial"/>
                <a:cs typeface="Arial"/>
                <a:sym typeface="Arial"/>
              </a:rPr>
              <a:t>Virtual Genetics Education Centre - </a:t>
            </a:r>
            <a:r>
              <a:rPr lang="en-US" sz="3000" u="sng">
                <a:solidFill>
                  <a:srgbClr val="000000"/>
                </a:solidFill>
                <a:latin typeface="Arial"/>
                <a:ea typeface="Arial"/>
                <a:cs typeface="Arial"/>
                <a:sym typeface="Arial"/>
                <a:hlinkClick r:id="rId3"/>
              </a:rPr>
              <a:t>https://phet.colorado.edu/</a:t>
            </a:r>
            <a:endParaRPr sz="3000">
              <a:solidFill>
                <a:srgbClr val="000000"/>
              </a:solidFill>
              <a:latin typeface="Arial"/>
              <a:ea typeface="Arial"/>
              <a:cs typeface="Arial"/>
              <a:sym typeface="Arial"/>
            </a:endParaRPr>
          </a:p>
          <a:p>
            <a:pPr marL="428625" indent="-428625">
              <a:buClr>
                <a:srgbClr val="000000"/>
              </a:buClr>
              <a:buSzPts val="4000"/>
              <a:buFont typeface="Arial"/>
              <a:buChar char="•"/>
            </a:pPr>
            <a:r>
              <a:rPr lang="en-US" sz="3000">
                <a:solidFill>
                  <a:srgbClr val="000000"/>
                </a:solidFill>
                <a:latin typeface="Arial"/>
                <a:ea typeface="Arial"/>
                <a:cs typeface="Arial"/>
                <a:sym typeface="Arial"/>
              </a:rPr>
              <a:t>FUSE School - </a:t>
            </a:r>
            <a:r>
              <a:rPr lang="en-US" sz="3000" u="sng">
                <a:solidFill>
                  <a:srgbClr val="000000"/>
                </a:solidFill>
                <a:latin typeface="Arial"/>
                <a:ea typeface="Arial"/>
                <a:cs typeface="Arial"/>
                <a:sym typeface="Arial"/>
                <a:hlinkClick r:id="rId4"/>
              </a:rPr>
              <a:t>https://www.youtube.com/user/virtualschooluk</a:t>
            </a:r>
            <a:endParaRPr sz="3000">
              <a:solidFill>
                <a:srgbClr val="000000"/>
              </a:solidFill>
              <a:latin typeface="Arial"/>
              <a:ea typeface="Arial"/>
              <a:cs typeface="Arial"/>
              <a:sym typeface="Arial"/>
            </a:endParaRPr>
          </a:p>
          <a:p>
            <a:pPr marL="428625" indent="-238125">
              <a:buClr>
                <a:srgbClr val="000000"/>
              </a:buClr>
              <a:buSzPts val="4000"/>
            </a:pPr>
            <a:endParaRPr sz="3000">
              <a:solidFill>
                <a:srgbClr val="000000"/>
              </a:solidFill>
              <a:latin typeface="Arial"/>
              <a:ea typeface="Arial"/>
              <a:cs typeface="Arial"/>
              <a:sym typeface="Arial"/>
            </a:endParaRPr>
          </a:p>
          <a:p>
            <a:pPr marL="428625" indent="-238125">
              <a:buClr>
                <a:srgbClr val="000000"/>
              </a:buClr>
              <a:buSzPts val="4000"/>
            </a:pPr>
            <a:endParaRPr sz="3000">
              <a:solidFill>
                <a:srgbClr val="000000"/>
              </a:solidFill>
              <a:latin typeface="Arial"/>
              <a:ea typeface="Arial"/>
              <a:cs typeface="Arial"/>
              <a:sym typeface="Arial"/>
            </a:endParaRPr>
          </a:p>
          <a:p>
            <a:pPr marL="428625" indent="-238125">
              <a:buClr>
                <a:srgbClr val="000000"/>
              </a:buClr>
              <a:buSzPts val="4000"/>
            </a:pPr>
            <a:endParaRPr sz="3000">
              <a:solidFill>
                <a:srgbClr val="000000"/>
              </a:solidFill>
              <a:latin typeface="Arial"/>
              <a:ea typeface="Arial"/>
              <a:cs typeface="Arial"/>
              <a:sym typeface="Arial"/>
            </a:endParaRPr>
          </a:p>
          <a:p>
            <a:pPr marL="428625" indent="-238125">
              <a:buClr>
                <a:srgbClr val="000000"/>
              </a:buClr>
              <a:buSzPts val="4000"/>
            </a:pPr>
            <a:endParaRPr sz="3000">
              <a:solidFill>
                <a:srgbClr val="000000"/>
              </a:solidFill>
              <a:latin typeface="Arial"/>
              <a:ea typeface="Arial"/>
              <a:cs typeface="Arial"/>
              <a:sym typeface="Arial"/>
            </a:endParaRPr>
          </a:p>
        </p:txBody>
      </p:sp>
    </p:spTree>
    <p:extLst>
      <p:ext uri="{BB962C8B-B14F-4D97-AF65-F5344CB8AC3E}">
        <p14:creationId xmlns:p14="http://schemas.microsoft.com/office/powerpoint/2010/main" val="12672538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6"/>
          <p:cNvSpPr txBox="1"/>
          <p:nvPr/>
        </p:nvSpPr>
        <p:spPr>
          <a:xfrm>
            <a:off x="6367096" y="1428760"/>
            <a:ext cx="3100916" cy="3323957"/>
          </a:xfrm>
          <a:prstGeom prst="rect">
            <a:avLst/>
          </a:prstGeom>
          <a:noFill/>
          <a:ln>
            <a:noFill/>
          </a:ln>
        </p:spPr>
        <p:txBody>
          <a:bodyPr spcFirstLastPara="1" wrap="square" lIns="68569" tIns="34275" rIns="68569" bIns="34275" anchor="t" anchorCtr="0">
            <a:spAutoFit/>
          </a:bodyPr>
          <a:lstStyle/>
          <a:p>
            <a:r>
              <a:rPr lang="en-US" sz="4050" b="1">
                <a:solidFill>
                  <a:srgbClr val="000000"/>
                </a:solidFill>
                <a:latin typeface="Arial"/>
                <a:ea typeface="Arial"/>
                <a:cs typeface="Arial"/>
                <a:sym typeface="Arial"/>
              </a:rPr>
              <a:t>Discipline-Specific Resources Sites</a:t>
            </a:r>
            <a:endParaRPr sz="1013"/>
          </a:p>
          <a:p>
            <a:endParaRPr sz="4950" b="1">
              <a:solidFill>
                <a:srgbClr val="000000"/>
              </a:solidFill>
              <a:latin typeface="Arial"/>
              <a:ea typeface="Arial"/>
              <a:cs typeface="Arial"/>
              <a:sym typeface="Arial"/>
            </a:endParaRPr>
          </a:p>
        </p:txBody>
      </p:sp>
      <p:sp>
        <p:nvSpPr>
          <p:cNvPr id="279" name="Google Shape;279;p26"/>
          <p:cNvSpPr/>
          <p:nvPr/>
        </p:nvSpPr>
        <p:spPr>
          <a:xfrm>
            <a:off x="0" y="1111250"/>
            <a:ext cx="6381750" cy="4224203"/>
          </a:xfrm>
          <a:prstGeom prst="rect">
            <a:avLst/>
          </a:prstGeom>
          <a:noFill/>
          <a:ln>
            <a:noFill/>
          </a:ln>
        </p:spPr>
        <p:txBody>
          <a:bodyPr spcFirstLastPara="1" wrap="square" lIns="68569" tIns="34275" rIns="68569" bIns="34275" anchor="t" anchorCtr="0">
            <a:spAutoFit/>
          </a:bodyPr>
          <a:lstStyle/>
          <a:p>
            <a:pPr marL="428625" indent="-238125">
              <a:buClr>
                <a:srgbClr val="000000"/>
              </a:buClr>
              <a:buSzPts val="4000"/>
            </a:pPr>
            <a:endParaRPr sz="3000">
              <a:solidFill>
                <a:srgbClr val="000000"/>
              </a:solidFill>
              <a:latin typeface="Arial"/>
              <a:ea typeface="Arial"/>
              <a:cs typeface="Arial"/>
              <a:sym typeface="Arial"/>
            </a:endParaRPr>
          </a:p>
          <a:p>
            <a:pPr marL="428625" indent="-428625">
              <a:buClr>
                <a:srgbClr val="000000"/>
              </a:buClr>
              <a:buSzPts val="4000"/>
              <a:buFont typeface="Arial"/>
              <a:buChar char="•"/>
            </a:pPr>
            <a:r>
              <a:rPr lang="en-US" sz="3000">
                <a:solidFill>
                  <a:srgbClr val="000000"/>
                </a:solidFill>
                <a:latin typeface="Arial"/>
                <a:ea typeface="Arial"/>
                <a:cs typeface="Arial"/>
                <a:sym typeface="Arial"/>
              </a:rPr>
              <a:t>National Science Digital Library - </a:t>
            </a:r>
            <a:r>
              <a:rPr lang="en-US" sz="3000" u="sng">
                <a:solidFill>
                  <a:srgbClr val="000000"/>
                </a:solidFill>
                <a:latin typeface="Arial"/>
                <a:ea typeface="Arial"/>
                <a:cs typeface="Arial"/>
                <a:sym typeface="Arial"/>
                <a:hlinkClick r:id="rId3"/>
              </a:rPr>
              <a:t>https://nsdl.oercommons.org/</a:t>
            </a:r>
            <a:endParaRPr sz="3000">
              <a:solidFill>
                <a:srgbClr val="000000"/>
              </a:solidFill>
              <a:latin typeface="Arial"/>
              <a:ea typeface="Arial"/>
              <a:cs typeface="Arial"/>
              <a:sym typeface="Arial"/>
            </a:endParaRPr>
          </a:p>
          <a:p>
            <a:pPr marL="428625" indent="-428625">
              <a:buClr>
                <a:srgbClr val="000000"/>
              </a:buClr>
              <a:buSzPts val="4000"/>
              <a:buFont typeface="Arial"/>
              <a:buChar char="•"/>
            </a:pPr>
            <a:r>
              <a:rPr lang="en-US" sz="3000">
                <a:solidFill>
                  <a:srgbClr val="000000"/>
                </a:solidFill>
                <a:latin typeface="Arial"/>
                <a:ea typeface="Arial"/>
                <a:cs typeface="Arial"/>
                <a:sym typeface="Arial"/>
              </a:rPr>
              <a:t>PLOS One - </a:t>
            </a:r>
            <a:r>
              <a:rPr lang="en-US" sz="3000" u="sng">
                <a:solidFill>
                  <a:srgbClr val="000000"/>
                </a:solidFill>
                <a:latin typeface="Arial"/>
                <a:ea typeface="Arial"/>
                <a:cs typeface="Arial"/>
                <a:sym typeface="Arial"/>
                <a:hlinkClick r:id="rId4"/>
              </a:rPr>
              <a:t>https://journals.plos.org/plosone/</a:t>
            </a:r>
            <a:endParaRPr sz="3000">
              <a:solidFill>
                <a:srgbClr val="000000"/>
              </a:solidFill>
              <a:latin typeface="Arial"/>
              <a:ea typeface="Arial"/>
              <a:cs typeface="Arial"/>
              <a:sym typeface="Arial"/>
            </a:endParaRPr>
          </a:p>
          <a:p>
            <a:pPr marL="428625" indent="-238125">
              <a:buClr>
                <a:srgbClr val="000000"/>
              </a:buClr>
              <a:buSzPts val="4000"/>
            </a:pPr>
            <a:endParaRPr sz="3000">
              <a:solidFill>
                <a:srgbClr val="000000"/>
              </a:solidFill>
              <a:latin typeface="Arial"/>
              <a:ea typeface="Arial"/>
              <a:cs typeface="Arial"/>
              <a:sym typeface="Arial"/>
            </a:endParaRPr>
          </a:p>
          <a:p>
            <a:pPr marL="428625" indent="-238125">
              <a:buClr>
                <a:srgbClr val="000000"/>
              </a:buClr>
              <a:buSzPts val="4000"/>
            </a:pPr>
            <a:endParaRPr sz="3000">
              <a:solidFill>
                <a:srgbClr val="000000"/>
              </a:solidFill>
              <a:latin typeface="Arial"/>
              <a:ea typeface="Arial"/>
              <a:cs typeface="Arial"/>
              <a:sym typeface="Arial"/>
            </a:endParaRPr>
          </a:p>
          <a:p>
            <a:pPr marL="428625" indent="-238125">
              <a:buClr>
                <a:srgbClr val="000000"/>
              </a:buClr>
              <a:buSzPts val="4000"/>
            </a:pPr>
            <a:endParaRPr sz="3000">
              <a:solidFill>
                <a:srgbClr val="000000"/>
              </a:solidFill>
              <a:latin typeface="Arial"/>
              <a:ea typeface="Arial"/>
              <a:cs typeface="Arial"/>
              <a:sym typeface="Arial"/>
            </a:endParaRPr>
          </a:p>
          <a:p>
            <a:pPr marL="428625" indent="-238125">
              <a:buClr>
                <a:srgbClr val="000000"/>
              </a:buClr>
              <a:buSzPts val="4000"/>
            </a:pPr>
            <a:endParaRPr sz="3000">
              <a:solidFill>
                <a:srgbClr val="000000"/>
              </a:solidFill>
              <a:latin typeface="Arial"/>
              <a:ea typeface="Arial"/>
              <a:cs typeface="Arial"/>
              <a:sym typeface="Arial"/>
            </a:endParaRPr>
          </a:p>
        </p:txBody>
      </p:sp>
    </p:spTree>
    <p:extLst>
      <p:ext uri="{BB962C8B-B14F-4D97-AF65-F5344CB8AC3E}">
        <p14:creationId xmlns:p14="http://schemas.microsoft.com/office/powerpoint/2010/main" val="39973120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7"/>
          <p:cNvSpPr txBox="1">
            <a:spLocks noGrp="1"/>
          </p:cNvSpPr>
          <p:nvPr>
            <p:ph type="title"/>
          </p:nvPr>
        </p:nvSpPr>
        <p:spPr>
          <a:xfrm>
            <a:off x="595033" y="139374"/>
            <a:ext cx="7886700" cy="994172"/>
          </a:xfrm>
          <a:prstGeom prst="rect">
            <a:avLst/>
          </a:prstGeom>
          <a:noFill/>
          <a:ln>
            <a:noFill/>
          </a:ln>
        </p:spPr>
        <p:txBody>
          <a:bodyPr spcFirstLastPara="1" wrap="square" lIns="68569" tIns="68569" rIns="68569" bIns="68569" anchor="t" anchorCtr="0">
            <a:noAutofit/>
          </a:bodyPr>
          <a:lstStyle/>
          <a:p>
            <a:r>
              <a:rPr lang="en-US"/>
              <a:t>Useful search tips</a:t>
            </a:r>
            <a:endParaRPr/>
          </a:p>
        </p:txBody>
      </p:sp>
      <p:sp>
        <p:nvSpPr>
          <p:cNvPr id="285" name="Google Shape;285;p27"/>
          <p:cNvSpPr txBox="1">
            <a:spLocks noGrp="1"/>
          </p:cNvSpPr>
          <p:nvPr>
            <p:ph type="body" idx="1"/>
          </p:nvPr>
        </p:nvSpPr>
        <p:spPr>
          <a:xfrm>
            <a:off x="358589" y="1098176"/>
            <a:ext cx="8225117" cy="3585884"/>
          </a:xfrm>
          <a:prstGeom prst="rect">
            <a:avLst/>
          </a:prstGeom>
          <a:noFill/>
          <a:ln>
            <a:noFill/>
          </a:ln>
        </p:spPr>
        <p:txBody>
          <a:bodyPr spcFirstLastPara="1" wrap="square" lIns="68569" tIns="68569" rIns="68569" bIns="68569" anchor="t" anchorCtr="0">
            <a:noAutofit/>
          </a:bodyPr>
          <a:lstStyle/>
          <a:p>
            <a:r>
              <a:rPr lang="en-US"/>
              <a:t>Search terms - British and American spelling, Myanmar, Burma, Southeast Asia, South East Asia</a:t>
            </a:r>
            <a:endParaRPr/>
          </a:p>
          <a:p>
            <a:pPr indent="-171450">
              <a:buNone/>
            </a:pPr>
            <a:endParaRPr/>
          </a:p>
          <a:p>
            <a:r>
              <a:rPr lang="en-US"/>
              <a:t>To search for a phrase -type quotation marks (“  ”) </a:t>
            </a:r>
            <a:endParaRPr/>
          </a:p>
          <a:p>
            <a:pPr marL="38100" indent="0">
              <a:buNone/>
            </a:pPr>
            <a:endParaRPr/>
          </a:p>
          <a:p>
            <a:r>
              <a:rPr lang="en-US"/>
              <a:t>Boolean operators (AND, OR, and NOT)</a:t>
            </a:r>
            <a:endParaRPr/>
          </a:p>
          <a:p>
            <a:pPr indent="-171450">
              <a:buNone/>
            </a:pPr>
            <a:endParaRPr/>
          </a:p>
        </p:txBody>
      </p:sp>
    </p:spTree>
    <p:extLst>
      <p:ext uri="{BB962C8B-B14F-4D97-AF65-F5344CB8AC3E}">
        <p14:creationId xmlns:p14="http://schemas.microsoft.com/office/powerpoint/2010/main" val="2928721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8"/>
          <p:cNvSpPr txBox="1">
            <a:spLocks noGrp="1"/>
          </p:cNvSpPr>
          <p:nvPr>
            <p:ph type="title"/>
          </p:nvPr>
        </p:nvSpPr>
        <p:spPr>
          <a:xfrm>
            <a:off x="0" y="139374"/>
            <a:ext cx="7886700" cy="994172"/>
          </a:xfrm>
          <a:prstGeom prst="rect">
            <a:avLst/>
          </a:prstGeom>
          <a:noFill/>
          <a:ln>
            <a:noFill/>
          </a:ln>
        </p:spPr>
        <p:txBody>
          <a:bodyPr spcFirstLastPara="1" wrap="square" lIns="68569" tIns="68569" rIns="68569" bIns="68569" anchor="t" anchorCtr="0">
            <a:noAutofit/>
          </a:bodyPr>
          <a:lstStyle/>
          <a:p>
            <a:r>
              <a:rPr lang="en-US"/>
              <a:t>Boolean operators (AND, OR, and NOT)</a:t>
            </a:r>
            <a:endParaRPr/>
          </a:p>
        </p:txBody>
      </p:sp>
      <p:sp>
        <p:nvSpPr>
          <p:cNvPr id="291" name="Google Shape;291;p28"/>
          <p:cNvSpPr txBox="1">
            <a:spLocks noGrp="1"/>
          </p:cNvSpPr>
          <p:nvPr>
            <p:ph type="body" idx="1"/>
          </p:nvPr>
        </p:nvSpPr>
        <p:spPr>
          <a:xfrm>
            <a:off x="4830311" y="1098176"/>
            <a:ext cx="3753395" cy="4045324"/>
          </a:xfrm>
          <a:prstGeom prst="rect">
            <a:avLst/>
          </a:prstGeom>
          <a:noFill/>
          <a:ln>
            <a:noFill/>
          </a:ln>
        </p:spPr>
        <p:txBody>
          <a:bodyPr spcFirstLastPara="1" wrap="square" lIns="68569" tIns="68569" rIns="68569" bIns="68569" anchor="t" anchorCtr="0">
            <a:noAutofit/>
          </a:bodyPr>
          <a:lstStyle/>
          <a:p>
            <a:pPr marL="38100" indent="0">
              <a:buNone/>
            </a:pPr>
            <a:r>
              <a:rPr lang="en-US"/>
              <a:t>Use AND in a search to </a:t>
            </a:r>
            <a:endParaRPr/>
          </a:p>
          <a:p>
            <a:r>
              <a:rPr lang="en-US"/>
              <a:t>narrow the results</a:t>
            </a:r>
            <a:endParaRPr/>
          </a:p>
          <a:p>
            <a:r>
              <a:rPr lang="en-US"/>
              <a:t>Tell the database that ALL search terms must be present in the resulting records</a:t>
            </a:r>
            <a:endParaRPr/>
          </a:p>
          <a:p>
            <a:pPr indent="-171450">
              <a:buNone/>
            </a:pPr>
            <a:endParaRPr/>
          </a:p>
          <a:p>
            <a:pPr marL="38100" indent="0">
              <a:buNone/>
            </a:pPr>
            <a:r>
              <a:rPr lang="en-US"/>
              <a:t>** Be aware: in many, but not all databases, the AND is implied**</a:t>
            </a:r>
            <a:endParaRPr/>
          </a:p>
          <a:p>
            <a:pPr marL="38100" indent="0">
              <a:buNone/>
            </a:pPr>
            <a:r>
              <a:rPr lang="en-US"/>
              <a:t>E.g. Google automatically puts an AND in between your search terms.</a:t>
            </a:r>
            <a:endParaRPr/>
          </a:p>
          <a:p>
            <a:pPr marL="38100" indent="0">
              <a:buNone/>
            </a:pPr>
            <a:endParaRPr/>
          </a:p>
          <a:p>
            <a:pPr marL="38100" indent="0">
              <a:buNone/>
            </a:pPr>
            <a:endParaRPr/>
          </a:p>
        </p:txBody>
      </p:sp>
      <p:sp>
        <p:nvSpPr>
          <p:cNvPr id="292" name="Google Shape;292;p28"/>
          <p:cNvSpPr/>
          <p:nvPr/>
        </p:nvSpPr>
        <p:spPr>
          <a:xfrm>
            <a:off x="369094" y="1488282"/>
            <a:ext cx="2573314" cy="2322033"/>
          </a:xfrm>
          <a:prstGeom prst="ellipse">
            <a:avLst/>
          </a:prstGeom>
          <a:gradFill>
            <a:gsLst>
              <a:gs pos="0">
                <a:srgbClr val="489BE7">
                  <a:alpha val="43921"/>
                </a:srgbClr>
              </a:gs>
              <a:gs pos="100000">
                <a:srgbClr val="91CCFF"/>
              </a:gs>
            </a:gsLst>
            <a:lin ang="16200000" scaled="0"/>
          </a:gradFill>
          <a:ln w="9525" cap="flat" cmpd="sng">
            <a:solidFill>
              <a:srgbClr val="5597D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68569" tIns="34275" rIns="68569" bIns="34275" anchor="ctr" anchorCtr="0">
            <a:noAutofit/>
          </a:bodyPr>
          <a:lstStyle/>
          <a:p>
            <a:pPr algn="ctr"/>
            <a:endParaRPr sz="1050">
              <a:solidFill>
                <a:schemeClr val="lt1"/>
              </a:solidFill>
              <a:latin typeface="Arial"/>
              <a:ea typeface="Arial"/>
              <a:cs typeface="Arial"/>
              <a:sym typeface="Arial"/>
            </a:endParaRPr>
          </a:p>
        </p:txBody>
      </p:sp>
      <p:sp>
        <p:nvSpPr>
          <p:cNvPr id="293" name="Google Shape;293;p28"/>
          <p:cNvSpPr/>
          <p:nvPr/>
        </p:nvSpPr>
        <p:spPr>
          <a:xfrm>
            <a:off x="1849130" y="1509147"/>
            <a:ext cx="2466180" cy="2245364"/>
          </a:xfrm>
          <a:prstGeom prst="ellipse">
            <a:avLst/>
          </a:prstGeom>
          <a:solidFill>
            <a:srgbClr val="A8D08C">
              <a:alpha val="46666"/>
            </a:srgbClr>
          </a:solidFill>
          <a:ln w="9525" cap="flat" cmpd="sng">
            <a:solidFill>
              <a:srgbClr val="5597D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68569" tIns="34275" rIns="68569" bIns="34275" anchor="ctr" anchorCtr="0">
            <a:noAutofit/>
          </a:bodyPr>
          <a:lstStyle/>
          <a:p>
            <a:pPr algn="ctr"/>
            <a:endParaRPr sz="1050">
              <a:solidFill>
                <a:schemeClr val="lt1"/>
              </a:solidFill>
              <a:latin typeface="Arial"/>
              <a:ea typeface="Arial"/>
              <a:cs typeface="Arial"/>
              <a:sym typeface="Arial"/>
            </a:endParaRPr>
          </a:p>
        </p:txBody>
      </p:sp>
      <p:sp>
        <p:nvSpPr>
          <p:cNvPr id="294" name="Google Shape;294;p28"/>
          <p:cNvSpPr/>
          <p:nvPr/>
        </p:nvSpPr>
        <p:spPr>
          <a:xfrm>
            <a:off x="1147039" y="2576027"/>
            <a:ext cx="2466180" cy="2245364"/>
          </a:xfrm>
          <a:prstGeom prst="ellipse">
            <a:avLst/>
          </a:prstGeom>
          <a:solidFill>
            <a:srgbClr val="F7CAAC">
              <a:alpha val="32941"/>
            </a:srgbClr>
          </a:solidFill>
          <a:ln w="9525" cap="flat" cmpd="sng">
            <a:solidFill>
              <a:srgbClr val="5597D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68569" tIns="34275" rIns="68569" bIns="34275" anchor="ctr" anchorCtr="0">
            <a:noAutofit/>
          </a:bodyPr>
          <a:lstStyle/>
          <a:p>
            <a:pPr algn="ctr"/>
            <a:endParaRPr sz="1050">
              <a:solidFill>
                <a:schemeClr val="lt1"/>
              </a:solidFill>
              <a:latin typeface="Arial"/>
              <a:ea typeface="Arial"/>
              <a:cs typeface="Arial"/>
              <a:sym typeface="Arial"/>
            </a:endParaRPr>
          </a:p>
        </p:txBody>
      </p:sp>
      <p:sp>
        <p:nvSpPr>
          <p:cNvPr id="295" name="Google Shape;295;p28"/>
          <p:cNvSpPr txBox="1"/>
          <p:nvPr/>
        </p:nvSpPr>
        <p:spPr>
          <a:xfrm>
            <a:off x="408196" y="2194333"/>
            <a:ext cx="1700813" cy="484718"/>
          </a:xfrm>
          <a:prstGeom prst="rect">
            <a:avLst/>
          </a:prstGeom>
          <a:noFill/>
          <a:ln>
            <a:noFill/>
          </a:ln>
        </p:spPr>
        <p:txBody>
          <a:bodyPr spcFirstLastPara="1" wrap="square" lIns="68569" tIns="34275" rIns="68569" bIns="34275" anchor="t" anchorCtr="0">
            <a:spAutoFit/>
          </a:bodyPr>
          <a:lstStyle/>
          <a:p>
            <a:r>
              <a:rPr lang="en-US" sz="2700">
                <a:solidFill>
                  <a:srgbClr val="000000"/>
                </a:solidFill>
                <a:latin typeface="Arial"/>
                <a:ea typeface="Arial"/>
                <a:cs typeface="Arial"/>
                <a:sym typeface="Arial"/>
              </a:rPr>
              <a:t>industrial</a:t>
            </a:r>
            <a:endParaRPr sz="1013"/>
          </a:p>
        </p:txBody>
      </p:sp>
      <p:sp>
        <p:nvSpPr>
          <p:cNvPr id="296" name="Google Shape;296;p28"/>
          <p:cNvSpPr txBox="1"/>
          <p:nvPr/>
        </p:nvSpPr>
        <p:spPr>
          <a:xfrm>
            <a:off x="3073717" y="2274613"/>
            <a:ext cx="1700813" cy="484718"/>
          </a:xfrm>
          <a:prstGeom prst="rect">
            <a:avLst/>
          </a:prstGeom>
          <a:noFill/>
          <a:ln>
            <a:noFill/>
          </a:ln>
        </p:spPr>
        <p:txBody>
          <a:bodyPr spcFirstLastPara="1" wrap="square" lIns="68569" tIns="34275" rIns="68569" bIns="34275" anchor="t" anchorCtr="0">
            <a:spAutoFit/>
          </a:bodyPr>
          <a:lstStyle/>
          <a:p>
            <a:r>
              <a:rPr lang="en-US" sz="2700">
                <a:solidFill>
                  <a:srgbClr val="000000"/>
                </a:solidFill>
                <a:latin typeface="Arial"/>
                <a:ea typeface="Arial"/>
                <a:cs typeface="Arial"/>
                <a:sym typeface="Arial"/>
              </a:rPr>
              <a:t>waste</a:t>
            </a:r>
            <a:endParaRPr sz="1013"/>
          </a:p>
        </p:txBody>
      </p:sp>
      <p:sp>
        <p:nvSpPr>
          <p:cNvPr id="297" name="Google Shape;297;p28"/>
          <p:cNvSpPr txBox="1"/>
          <p:nvPr/>
        </p:nvSpPr>
        <p:spPr>
          <a:xfrm>
            <a:off x="1287863" y="3839564"/>
            <a:ext cx="2487944" cy="484718"/>
          </a:xfrm>
          <a:prstGeom prst="rect">
            <a:avLst/>
          </a:prstGeom>
          <a:noFill/>
          <a:ln>
            <a:noFill/>
          </a:ln>
        </p:spPr>
        <p:txBody>
          <a:bodyPr spcFirstLastPara="1" wrap="square" lIns="68569" tIns="34275" rIns="68569" bIns="34275" anchor="t" anchorCtr="0">
            <a:spAutoFit/>
          </a:bodyPr>
          <a:lstStyle/>
          <a:p>
            <a:r>
              <a:rPr lang="en-US" sz="2700">
                <a:solidFill>
                  <a:srgbClr val="000000"/>
                </a:solidFill>
                <a:latin typeface="Arial"/>
                <a:ea typeface="Arial"/>
                <a:cs typeface="Arial"/>
                <a:sym typeface="Arial"/>
              </a:rPr>
              <a:t>management</a:t>
            </a:r>
            <a:endParaRPr sz="1013"/>
          </a:p>
        </p:txBody>
      </p:sp>
    </p:spTree>
    <p:extLst>
      <p:ext uri="{BB962C8B-B14F-4D97-AF65-F5344CB8AC3E}">
        <p14:creationId xmlns:p14="http://schemas.microsoft.com/office/powerpoint/2010/main" val="26564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9"/>
          <p:cNvSpPr txBox="1">
            <a:spLocks noGrp="1"/>
          </p:cNvSpPr>
          <p:nvPr>
            <p:ph type="title"/>
          </p:nvPr>
        </p:nvSpPr>
        <p:spPr>
          <a:xfrm>
            <a:off x="0" y="139374"/>
            <a:ext cx="7886700" cy="994172"/>
          </a:xfrm>
          <a:prstGeom prst="rect">
            <a:avLst/>
          </a:prstGeom>
          <a:noFill/>
          <a:ln>
            <a:noFill/>
          </a:ln>
        </p:spPr>
        <p:txBody>
          <a:bodyPr spcFirstLastPara="1" wrap="square" lIns="68569" tIns="68569" rIns="68569" bIns="68569" anchor="t" anchorCtr="0">
            <a:noAutofit/>
          </a:bodyPr>
          <a:lstStyle/>
          <a:p>
            <a:r>
              <a:rPr lang="en-US"/>
              <a:t>Boolean operators (AND, OR, and NOT)</a:t>
            </a:r>
            <a:endParaRPr/>
          </a:p>
        </p:txBody>
      </p:sp>
      <p:sp>
        <p:nvSpPr>
          <p:cNvPr id="303" name="Google Shape;303;p29"/>
          <p:cNvSpPr txBox="1">
            <a:spLocks noGrp="1"/>
          </p:cNvSpPr>
          <p:nvPr>
            <p:ph type="body" idx="1"/>
          </p:nvPr>
        </p:nvSpPr>
        <p:spPr>
          <a:xfrm>
            <a:off x="4830311" y="1098176"/>
            <a:ext cx="3753395" cy="4045324"/>
          </a:xfrm>
          <a:prstGeom prst="rect">
            <a:avLst/>
          </a:prstGeom>
          <a:noFill/>
          <a:ln>
            <a:noFill/>
          </a:ln>
        </p:spPr>
        <p:txBody>
          <a:bodyPr spcFirstLastPara="1" wrap="square" lIns="68569" tIns="68569" rIns="68569" bIns="68569" anchor="t" anchorCtr="0">
            <a:noAutofit/>
          </a:bodyPr>
          <a:lstStyle/>
          <a:p>
            <a:pPr marL="38100" indent="0">
              <a:buNone/>
            </a:pPr>
            <a:r>
              <a:rPr lang="en-US"/>
              <a:t>Use OR in a search to:</a:t>
            </a:r>
            <a:endParaRPr/>
          </a:p>
          <a:p>
            <a:r>
              <a:rPr lang="en-US"/>
              <a:t>Connect two or more similar concepts (synonyms)</a:t>
            </a:r>
            <a:endParaRPr/>
          </a:p>
          <a:p>
            <a:r>
              <a:rPr lang="en-US"/>
              <a:t>Broaden the results, telling the database that ANY of the search terms can be present in the resulting records</a:t>
            </a:r>
            <a:endParaRPr/>
          </a:p>
          <a:p>
            <a:pPr indent="-171450">
              <a:buNone/>
            </a:pPr>
            <a:endParaRPr/>
          </a:p>
          <a:p>
            <a:pPr marL="38100" indent="0">
              <a:buNone/>
            </a:pPr>
            <a:endParaRPr/>
          </a:p>
          <a:p>
            <a:pPr marL="38100" indent="0">
              <a:buNone/>
            </a:pPr>
            <a:endParaRPr/>
          </a:p>
        </p:txBody>
      </p:sp>
      <p:sp>
        <p:nvSpPr>
          <p:cNvPr id="304" name="Google Shape;304;p29"/>
          <p:cNvSpPr/>
          <p:nvPr/>
        </p:nvSpPr>
        <p:spPr>
          <a:xfrm>
            <a:off x="476228" y="1564951"/>
            <a:ext cx="2466180" cy="2245364"/>
          </a:xfrm>
          <a:prstGeom prst="ellipse">
            <a:avLst/>
          </a:prstGeom>
          <a:solidFill>
            <a:srgbClr val="0000FF">
              <a:alpha val="46666"/>
            </a:srgbClr>
          </a:solidFill>
          <a:ln w="9525" cap="flat" cmpd="sng">
            <a:solidFill>
              <a:srgbClr val="5597D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68569" tIns="34275" rIns="68569" bIns="34275" anchor="ctr" anchorCtr="0">
            <a:noAutofit/>
          </a:bodyPr>
          <a:lstStyle/>
          <a:p>
            <a:pPr algn="ctr"/>
            <a:endParaRPr sz="1050">
              <a:solidFill>
                <a:schemeClr val="lt1"/>
              </a:solidFill>
              <a:latin typeface="Arial"/>
              <a:ea typeface="Arial"/>
              <a:cs typeface="Arial"/>
              <a:sym typeface="Arial"/>
            </a:endParaRPr>
          </a:p>
        </p:txBody>
      </p:sp>
      <p:sp>
        <p:nvSpPr>
          <p:cNvPr id="305" name="Google Shape;305;p29"/>
          <p:cNvSpPr/>
          <p:nvPr/>
        </p:nvSpPr>
        <p:spPr>
          <a:xfrm>
            <a:off x="1849130" y="1509147"/>
            <a:ext cx="2466180" cy="2245364"/>
          </a:xfrm>
          <a:prstGeom prst="ellipse">
            <a:avLst/>
          </a:prstGeom>
          <a:solidFill>
            <a:srgbClr val="0000FF">
              <a:alpha val="46666"/>
            </a:srgbClr>
          </a:solidFill>
          <a:ln w="9525" cap="flat" cmpd="sng">
            <a:solidFill>
              <a:srgbClr val="5597D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68569" tIns="34275" rIns="68569" bIns="34275" anchor="ctr" anchorCtr="0">
            <a:noAutofit/>
          </a:bodyPr>
          <a:lstStyle/>
          <a:p>
            <a:pPr algn="ctr"/>
            <a:endParaRPr sz="1050">
              <a:solidFill>
                <a:schemeClr val="lt1"/>
              </a:solidFill>
              <a:latin typeface="Arial"/>
              <a:ea typeface="Arial"/>
              <a:cs typeface="Arial"/>
              <a:sym typeface="Arial"/>
            </a:endParaRPr>
          </a:p>
        </p:txBody>
      </p:sp>
      <p:sp>
        <p:nvSpPr>
          <p:cNvPr id="306" name="Google Shape;306;p29"/>
          <p:cNvSpPr/>
          <p:nvPr/>
        </p:nvSpPr>
        <p:spPr>
          <a:xfrm>
            <a:off x="1147039" y="2576027"/>
            <a:ext cx="2466180" cy="2245364"/>
          </a:xfrm>
          <a:prstGeom prst="ellipse">
            <a:avLst/>
          </a:prstGeom>
          <a:solidFill>
            <a:srgbClr val="0000FF">
              <a:alpha val="32941"/>
            </a:srgbClr>
          </a:solidFill>
          <a:ln w="9525" cap="flat" cmpd="sng">
            <a:solidFill>
              <a:srgbClr val="5597D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68569" tIns="34275" rIns="68569" bIns="34275" anchor="ctr" anchorCtr="0">
            <a:noAutofit/>
          </a:bodyPr>
          <a:lstStyle/>
          <a:p>
            <a:pPr algn="ctr"/>
            <a:endParaRPr sz="1050">
              <a:solidFill>
                <a:schemeClr val="lt1"/>
              </a:solidFill>
              <a:latin typeface="Arial"/>
              <a:ea typeface="Arial"/>
              <a:cs typeface="Arial"/>
              <a:sym typeface="Arial"/>
            </a:endParaRPr>
          </a:p>
        </p:txBody>
      </p:sp>
      <p:sp>
        <p:nvSpPr>
          <p:cNvPr id="307" name="Google Shape;307;p29"/>
          <p:cNvSpPr txBox="1"/>
          <p:nvPr/>
        </p:nvSpPr>
        <p:spPr>
          <a:xfrm>
            <a:off x="799384" y="2092271"/>
            <a:ext cx="1700813" cy="484718"/>
          </a:xfrm>
          <a:prstGeom prst="rect">
            <a:avLst/>
          </a:prstGeom>
          <a:noFill/>
          <a:ln>
            <a:noFill/>
          </a:ln>
        </p:spPr>
        <p:txBody>
          <a:bodyPr spcFirstLastPara="1" wrap="square" lIns="68569" tIns="34275" rIns="68569" bIns="34275" anchor="t" anchorCtr="0">
            <a:spAutoFit/>
          </a:bodyPr>
          <a:lstStyle/>
          <a:p>
            <a:r>
              <a:rPr lang="en-US" sz="2700">
                <a:solidFill>
                  <a:srgbClr val="000000"/>
                </a:solidFill>
                <a:latin typeface="Arial"/>
                <a:ea typeface="Arial"/>
                <a:cs typeface="Arial"/>
                <a:sym typeface="Arial"/>
              </a:rPr>
              <a:t>waste</a:t>
            </a:r>
            <a:endParaRPr sz="1013"/>
          </a:p>
        </p:txBody>
      </p:sp>
      <p:sp>
        <p:nvSpPr>
          <p:cNvPr id="308" name="Google Shape;308;p29"/>
          <p:cNvSpPr txBox="1"/>
          <p:nvPr/>
        </p:nvSpPr>
        <p:spPr>
          <a:xfrm>
            <a:off x="2903635" y="2359665"/>
            <a:ext cx="1700813" cy="484718"/>
          </a:xfrm>
          <a:prstGeom prst="rect">
            <a:avLst/>
          </a:prstGeom>
          <a:noFill/>
          <a:ln>
            <a:noFill/>
          </a:ln>
        </p:spPr>
        <p:txBody>
          <a:bodyPr spcFirstLastPara="1" wrap="square" lIns="68569" tIns="34275" rIns="68569" bIns="34275" anchor="t" anchorCtr="0">
            <a:spAutoFit/>
          </a:bodyPr>
          <a:lstStyle/>
          <a:p>
            <a:r>
              <a:rPr lang="en-US" sz="2700">
                <a:solidFill>
                  <a:srgbClr val="000000"/>
                </a:solidFill>
                <a:latin typeface="Arial"/>
                <a:ea typeface="Arial"/>
                <a:cs typeface="Arial"/>
                <a:sym typeface="Arial"/>
              </a:rPr>
              <a:t>disposal</a:t>
            </a:r>
            <a:endParaRPr sz="1013"/>
          </a:p>
        </p:txBody>
      </p:sp>
      <p:sp>
        <p:nvSpPr>
          <p:cNvPr id="309" name="Google Shape;309;p29"/>
          <p:cNvSpPr txBox="1"/>
          <p:nvPr/>
        </p:nvSpPr>
        <p:spPr>
          <a:xfrm>
            <a:off x="1508969" y="3754512"/>
            <a:ext cx="2487944" cy="484718"/>
          </a:xfrm>
          <a:prstGeom prst="rect">
            <a:avLst/>
          </a:prstGeom>
          <a:noFill/>
          <a:ln>
            <a:noFill/>
          </a:ln>
        </p:spPr>
        <p:txBody>
          <a:bodyPr spcFirstLastPara="1" wrap="square" lIns="68569" tIns="34275" rIns="68569" bIns="34275" anchor="t" anchorCtr="0">
            <a:spAutoFit/>
          </a:bodyPr>
          <a:lstStyle/>
          <a:p>
            <a:r>
              <a:rPr lang="en-US" sz="2700">
                <a:solidFill>
                  <a:srgbClr val="000000"/>
                </a:solidFill>
                <a:latin typeface="Arial"/>
                <a:ea typeface="Arial"/>
                <a:cs typeface="Arial"/>
                <a:sym typeface="Arial"/>
              </a:rPr>
              <a:t> by-product</a:t>
            </a:r>
            <a:endParaRPr sz="1013"/>
          </a:p>
        </p:txBody>
      </p:sp>
    </p:spTree>
    <p:extLst>
      <p:ext uri="{BB962C8B-B14F-4D97-AF65-F5344CB8AC3E}">
        <p14:creationId xmlns:p14="http://schemas.microsoft.com/office/powerpoint/2010/main" val="3155383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3"/>
          <p:cNvSpPr txBox="1">
            <a:spLocks noGrp="1"/>
          </p:cNvSpPr>
          <p:nvPr>
            <p:ph type="body" idx="1"/>
          </p:nvPr>
        </p:nvSpPr>
        <p:spPr>
          <a:xfrm>
            <a:off x="425370" y="1369219"/>
            <a:ext cx="8308875" cy="3263504"/>
          </a:xfrm>
          <a:prstGeom prst="rect">
            <a:avLst/>
          </a:prstGeom>
          <a:noFill/>
          <a:ln>
            <a:noFill/>
          </a:ln>
        </p:spPr>
        <p:txBody>
          <a:bodyPr spcFirstLastPara="1" wrap="square" lIns="68569" tIns="34275" rIns="68569" bIns="34275" anchor="t" anchorCtr="0">
            <a:noAutofit/>
          </a:bodyPr>
          <a:lstStyle/>
          <a:p>
            <a:pPr marL="38100" indent="0">
              <a:buNone/>
            </a:pPr>
            <a:r>
              <a:rPr lang="en-US" sz="2400"/>
              <a:t>By the end of this session, participants will:</a:t>
            </a:r>
            <a:endParaRPr/>
          </a:p>
          <a:p>
            <a:pPr marL="38100" indent="0">
              <a:buNone/>
            </a:pPr>
            <a:endParaRPr sz="2400"/>
          </a:p>
          <a:p>
            <a:r>
              <a:rPr lang="en-US" sz="2400"/>
              <a:t>Understand where to find open educational resources (OER)</a:t>
            </a:r>
            <a:endParaRPr/>
          </a:p>
          <a:p>
            <a:r>
              <a:rPr lang="en-US" sz="2400"/>
              <a:t>Be comfortable/confident with finding online OER materials using a laptop</a:t>
            </a:r>
            <a:endParaRPr/>
          </a:p>
          <a:p>
            <a:r>
              <a:rPr lang="en-US" sz="2400"/>
              <a:t>Have improved their OER searching skills.</a:t>
            </a:r>
            <a:endParaRPr/>
          </a:p>
          <a:p>
            <a:pPr marL="0" indent="0">
              <a:spcBef>
                <a:spcPts val="0"/>
              </a:spcBef>
              <a:buSzPts val="3500"/>
              <a:buNone/>
            </a:pPr>
            <a:endParaRPr sz="2400"/>
          </a:p>
        </p:txBody>
      </p:sp>
      <p:sp>
        <p:nvSpPr>
          <p:cNvPr id="115" name="Google Shape;115;p3"/>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US" sz="3300" b="1">
                <a:solidFill>
                  <a:schemeClr val="dk1"/>
                </a:solidFill>
                <a:latin typeface="Calibri"/>
                <a:ea typeface="Calibri"/>
                <a:cs typeface="Calibri"/>
                <a:sym typeface="Calibri"/>
              </a:rPr>
              <a:t>Learning Outcomes </a:t>
            </a:r>
            <a:endParaRPr sz="3300" b="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95311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0"/>
          <p:cNvSpPr txBox="1">
            <a:spLocks noGrp="1"/>
          </p:cNvSpPr>
          <p:nvPr>
            <p:ph type="title"/>
          </p:nvPr>
        </p:nvSpPr>
        <p:spPr>
          <a:xfrm>
            <a:off x="0" y="139374"/>
            <a:ext cx="7886700" cy="994172"/>
          </a:xfrm>
          <a:prstGeom prst="rect">
            <a:avLst/>
          </a:prstGeom>
          <a:noFill/>
          <a:ln>
            <a:noFill/>
          </a:ln>
        </p:spPr>
        <p:txBody>
          <a:bodyPr spcFirstLastPara="1" wrap="square" lIns="68569" tIns="68569" rIns="68569" bIns="68569" anchor="t" anchorCtr="0">
            <a:noAutofit/>
          </a:bodyPr>
          <a:lstStyle/>
          <a:p>
            <a:r>
              <a:rPr lang="en-US"/>
              <a:t>Boolean operators (AND, OR, and NOT)</a:t>
            </a:r>
            <a:endParaRPr/>
          </a:p>
        </p:txBody>
      </p:sp>
      <p:sp>
        <p:nvSpPr>
          <p:cNvPr id="315" name="Google Shape;315;p30"/>
          <p:cNvSpPr txBox="1">
            <a:spLocks noGrp="1"/>
          </p:cNvSpPr>
          <p:nvPr>
            <p:ph type="body" idx="1"/>
          </p:nvPr>
        </p:nvSpPr>
        <p:spPr>
          <a:xfrm>
            <a:off x="799382" y="1098176"/>
            <a:ext cx="7784324" cy="4045324"/>
          </a:xfrm>
          <a:prstGeom prst="rect">
            <a:avLst/>
          </a:prstGeom>
          <a:noFill/>
          <a:ln>
            <a:noFill/>
          </a:ln>
        </p:spPr>
        <p:txBody>
          <a:bodyPr spcFirstLastPara="1" wrap="square" lIns="68569" tIns="68569" rIns="68569" bIns="68569" anchor="t" anchorCtr="0">
            <a:noAutofit/>
          </a:bodyPr>
          <a:lstStyle/>
          <a:p>
            <a:pPr marL="38100" indent="0">
              <a:buNone/>
            </a:pPr>
            <a:r>
              <a:rPr lang="en-US"/>
              <a:t>Use NOT in a search to:</a:t>
            </a:r>
            <a:endParaRPr/>
          </a:p>
          <a:p>
            <a:pPr marL="38100" indent="0">
              <a:buNone/>
            </a:pPr>
            <a:endParaRPr/>
          </a:p>
          <a:p>
            <a:r>
              <a:rPr lang="en-US"/>
              <a:t>Exclude words from the search</a:t>
            </a:r>
            <a:endParaRPr/>
          </a:p>
          <a:p>
            <a:pPr marL="38100" indent="0">
              <a:buNone/>
            </a:pPr>
            <a:endParaRPr/>
          </a:p>
          <a:p>
            <a:pPr marL="38100" indent="0">
              <a:buNone/>
            </a:pPr>
            <a:r>
              <a:rPr lang="en-US"/>
              <a:t>e.g. Waste NOT recycle</a:t>
            </a:r>
            <a:endParaRPr/>
          </a:p>
          <a:p>
            <a:pPr marL="38100" indent="0">
              <a:buNone/>
            </a:pPr>
            <a:endParaRPr/>
          </a:p>
          <a:p>
            <a:pPr marL="38100" indent="0">
              <a:buNone/>
            </a:pPr>
            <a:endParaRPr/>
          </a:p>
        </p:txBody>
      </p:sp>
    </p:spTree>
    <p:extLst>
      <p:ext uri="{BB962C8B-B14F-4D97-AF65-F5344CB8AC3E}">
        <p14:creationId xmlns:p14="http://schemas.microsoft.com/office/powerpoint/2010/main" val="1129101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31"/>
          <p:cNvPicPr preferRelativeResize="0"/>
          <p:nvPr/>
        </p:nvPicPr>
        <p:blipFill rotWithShape="1">
          <a:blip r:embed="rId3">
            <a:alphaModFix/>
          </a:blip>
          <a:srcRect/>
          <a:stretch/>
        </p:blipFill>
        <p:spPr>
          <a:xfrm>
            <a:off x="4648200" y="800101"/>
            <a:ext cx="3820204" cy="2758187"/>
          </a:xfrm>
          <a:prstGeom prst="rect">
            <a:avLst/>
          </a:prstGeom>
          <a:noFill/>
          <a:ln>
            <a:noFill/>
          </a:ln>
        </p:spPr>
      </p:pic>
      <p:sp>
        <p:nvSpPr>
          <p:cNvPr id="322" name="Google Shape;322;p31"/>
          <p:cNvSpPr txBox="1"/>
          <p:nvPr/>
        </p:nvSpPr>
        <p:spPr>
          <a:xfrm>
            <a:off x="309877" y="401364"/>
            <a:ext cx="4923452" cy="3877954"/>
          </a:xfrm>
          <a:prstGeom prst="rect">
            <a:avLst/>
          </a:prstGeom>
          <a:noFill/>
          <a:ln>
            <a:noFill/>
          </a:ln>
        </p:spPr>
        <p:txBody>
          <a:bodyPr spcFirstLastPara="1" wrap="square" lIns="68569" tIns="34275" rIns="68569" bIns="34275" anchor="t" anchorCtr="0">
            <a:spAutoFit/>
          </a:bodyPr>
          <a:lstStyle/>
          <a:p>
            <a:r>
              <a:rPr lang="en-US" sz="4950" b="1">
                <a:solidFill>
                  <a:srgbClr val="000000"/>
                </a:solidFill>
                <a:latin typeface="Arial"/>
                <a:ea typeface="Arial"/>
                <a:cs typeface="Arial"/>
                <a:sym typeface="Arial"/>
              </a:rPr>
              <a:t>How do you decide on what resources to use?</a:t>
            </a:r>
            <a:endParaRPr sz="1013"/>
          </a:p>
          <a:p>
            <a:endParaRPr sz="4950" b="1">
              <a:solidFill>
                <a:srgbClr val="000000"/>
              </a:solidFill>
              <a:latin typeface="Arial"/>
              <a:ea typeface="Arial"/>
              <a:cs typeface="Arial"/>
              <a:sym typeface="Arial"/>
            </a:endParaRPr>
          </a:p>
        </p:txBody>
      </p:sp>
      <p:sp>
        <p:nvSpPr>
          <p:cNvPr id="323" name="Google Shape;323;p31"/>
          <p:cNvSpPr txBox="1"/>
          <p:nvPr/>
        </p:nvSpPr>
        <p:spPr>
          <a:xfrm rot="-5400000">
            <a:off x="5344935" y="1392717"/>
            <a:ext cx="6651806" cy="161552"/>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Picture credit: Magnifying Glass by Tall Chris is licensed CC BY </a:t>
            </a:r>
            <a:r>
              <a:rPr lang="en-US" sz="600" u="sng">
                <a:solidFill>
                  <a:srgbClr val="000000"/>
                </a:solidFill>
                <a:latin typeface="Arial"/>
                <a:ea typeface="Arial"/>
                <a:cs typeface="Arial"/>
                <a:sym typeface="Arial"/>
                <a:hlinkClick r:id="rId4"/>
              </a:rPr>
              <a:t>https://www.flickr.com/photos/tallchris/14288135/</a:t>
            </a:r>
            <a:r>
              <a:rPr lang="en-US"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1762469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2"/>
          <p:cNvSpPr txBox="1">
            <a:spLocks noGrp="1"/>
          </p:cNvSpPr>
          <p:nvPr>
            <p:ph type="body" idx="1"/>
          </p:nvPr>
        </p:nvSpPr>
        <p:spPr>
          <a:xfrm>
            <a:off x="139305" y="1042457"/>
            <a:ext cx="3892946" cy="4016376"/>
          </a:xfrm>
          <a:prstGeom prst="rect">
            <a:avLst/>
          </a:prstGeom>
          <a:noFill/>
          <a:ln w="9525" cap="flat" cmpd="sng">
            <a:solidFill>
              <a:schemeClr val="dk1"/>
            </a:solidFill>
            <a:prstDash val="solid"/>
            <a:round/>
            <a:headEnd type="none" w="sm" len="sm"/>
            <a:tailEnd type="none" w="sm" len="sm"/>
          </a:ln>
        </p:spPr>
        <p:txBody>
          <a:bodyPr spcFirstLastPara="1" wrap="square" lIns="68569" tIns="34275" rIns="68569" bIns="34275" anchor="t" anchorCtr="0">
            <a:normAutofit/>
          </a:bodyPr>
          <a:lstStyle/>
          <a:p>
            <a:pPr marL="0">
              <a:lnSpc>
                <a:spcPct val="90000"/>
              </a:lnSpc>
              <a:buSzPts val="3600"/>
              <a:buFont typeface="Noto Sans Symbols"/>
              <a:buChar char="⮚"/>
            </a:pPr>
            <a:r>
              <a:rPr lang="en-US" sz="2700"/>
              <a:t>10 years schooling</a:t>
            </a:r>
            <a:endParaRPr/>
          </a:p>
          <a:p>
            <a:pPr marL="0" indent="0">
              <a:lnSpc>
                <a:spcPct val="90000"/>
              </a:lnSpc>
              <a:buSzPts val="3600"/>
            </a:pPr>
            <a:endParaRPr sz="2700"/>
          </a:p>
          <a:p>
            <a:pPr marL="0">
              <a:lnSpc>
                <a:spcPct val="90000"/>
              </a:lnSpc>
              <a:buSzPts val="3600"/>
              <a:buFont typeface="Noto Sans Symbols"/>
              <a:buChar char="⮚"/>
            </a:pPr>
            <a:r>
              <a:rPr lang="en-US" sz="2700"/>
              <a:t>Zoology, Botany, Biology</a:t>
            </a:r>
            <a:endParaRPr/>
          </a:p>
          <a:p>
            <a:pPr marL="0" indent="0">
              <a:lnSpc>
                <a:spcPct val="90000"/>
              </a:lnSpc>
              <a:buSzPts val="3600"/>
            </a:pPr>
            <a:endParaRPr sz="2700"/>
          </a:p>
          <a:p>
            <a:pPr marL="0">
              <a:lnSpc>
                <a:spcPct val="90000"/>
              </a:lnSpc>
              <a:buSzPts val="3600"/>
              <a:buFont typeface="Noto Sans Symbols"/>
              <a:buChar char="⮚"/>
            </a:pPr>
            <a:r>
              <a:rPr lang="en-US" sz="2700"/>
              <a:t>Chemistry, Physics, Geology, Environment</a:t>
            </a:r>
            <a:endParaRPr/>
          </a:p>
          <a:p>
            <a:pPr marL="0" indent="0">
              <a:lnSpc>
                <a:spcPct val="90000"/>
              </a:lnSpc>
              <a:buSzPts val="3600"/>
            </a:pPr>
            <a:endParaRPr sz="2700"/>
          </a:p>
          <a:p>
            <a:pPr marL="0">
              <a:lnSpc>
                <a:spcPct val="90000"/>
              </a:lnSpc>
              <a:buSzPts val="3600"/>
              <a:buFont typeface="Noto Sans Symbols"/>
              <a:buChar char="⮚"/>
            </a:pPr>
            <a:r>
              <a:rPr lang="en-US" sz="2700"/>
              <a:t>Geography, economics</a:t>
            </a:r>
            <a:endParaRPr/>
          </a:p>
        </p:txBody>
      </p:sp>
      <p:sp>
        <p:nvSpPr>
          <p:cNvPr id="330" name="Google Shape;330;p32"/>
          <p:cNvSpPr txBox="1"/>
          <p:nvPr/>
        </p:nvSpPr>
        <p:spPr>
          <a:xfrm>
            <a:off x="533401" y="-16934"/>
            <a:ext cx="8000999" cy="830966"/>
          </a:xfrm>
          <a:prstGeom prst="rect">
            <a:avLst/>
          </a:prstGeom>
          <a:noFill/>
          <a:ln>
            <a:noFill/>
          </a:ln>
        </p:spPr>
        <p:txBody>
          <a:bodyPr spcFirstLastPara="1" wrap="square" lIns="68569" tIns="34275" rIns="68569" bIns="34275" anchor="t" anchorCtr="0">
            <a:spAutoFit/>
          </a:bodyPr>
          <a:lstStyle/>
          <a:p>
            <a:r>
              <a:rPr lang="en-US" sz="4950" b="1">
                <a:solidFill>
                  <a:srgbClr val="000000"/>
                </a:solidFill>
                <a:latin typeface="Arial"/>
                <a:ea typeface="Arial"/>
                <a:cs typeface="Arial"/>
                <a:sym typeface="Arial"/>
              </a:rPr>
              <a:t>Myanmar vs West</a:t>
            </a:r>
            <a:endParaRPr sz="1013"/>
          </a:p>
        </p:txBody>
      </p:sp>
      <p:sp>
        <p:nvSpPr>
          <p:cNvPr id="331" name="Google Shape;331;p32"/>
          <p:cNvSpPr txBox="1"/>
          <p:nvPr/>
        </p:nvSpPr>
        <p:spPr>
          <a:xfrm>
            <a:off x="4508104" y="1019175"/>
            <a:ext cx="3892946" cy="4029076"/>
          </a:xfrm>
          <a:prstGeom prst="rect">
            <a:avLst/>
          </a:prstGeom>
          <a:noFill/>
          <a:ln w="9525"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pPr marL="171450" indent="-171450">
              <a:buClr>
                <a:srgbClr val="000000"/>
              </a:buClr>
              <a:buSzPts val="3600"/>
              <a:buFont typeface="Noto Sans Symbols"/>
              <a:buChar char="⮚"/>
            </a:pPr>
            <a:r>
              <a:rPr lang="en-US" sz="2700">
                <a:solidFill>
                  <a:schemeClr val="dk1"/>
                </a:solidFill>
                <a:latin typeface="Arial"/>
                <a:ea typeface="Arial"/>
                <a:cs typeface="Arial"/>
                <a:sym typeface="Arial"/>
              </a:rPr>
              <a:t>12 years schooling</a:t>
            </a:r>
            <a:endParaRPr sz="1013"/>
          </a:p>
          <a:p>
            <a:pPr>
              <a:buClr>
                <a:srgbClr val="000000"/>
              </a:buClr>
              <a:buSzPts val="3600"/>
            </a:pPr>
            <a:endParaRPr sz="2700">
              <a:solidFill>
                <a:schemeClr val="dk1"/>
              </a:solidFill>
              <a:latin typeface="Arial"/>
              <a:ea typeface="Arial"/>
              <a:cs typeface="Arial"/>
              <a:sym typeface="Arial"/>
            </a:endParaRPr>
          </a:p>
          <a:p>
            <a:pPr marL="171450" indent="-171450">
              <a:buClr>
                <a:srgbClr val="000000"/>
              </a:buClr>
              <a:buSzPts val="3600"/>
              <a:buFont typeface="Noto Sans Symbols"/>
              <a:buChar char="⮚"/>
            </a:pPr>
            <a:r>
              <a:rPr lang="en-US" sz="2700">
                <a:solidFill>
                  <a:schemeClr val="dk1"/>
                </a:solidFill>
                <a:latin typeface="Arial"/>
                <a:ea typeface="Arial"/>
                <a:cs typeface="Arial"/>
                <a:sym typeface="Arial"/>
              </a:rPr>
              <a:t>Life Science</a:t>
            </a:r>
            <a:endParaRPr sz="1013"/>
          </a:p>
          <a:p>
            <a:pPr marL="171450">
              <a:buClr>
                <a:srgbClr val="000000"/>
              </a:buClr>
              <a:buSzPts val="3600"/>
            </a:pPr>
            <a:endParaRPr sz="2700">
              <a:solidFill>
                <a:schemeClr val="dk1"/>
              </a:solidFill>
              <a:latin typeface="Arial"/>
              <a:ea typeface="Arial"/>
              <a:cs typeface="Arial"/>
              <a:sym typeface="Arial"/>
            </a:endParaRPr>
          </a:p>
          <a:p>
            <a:pPr marL="171450" indent="-171450">
              <a:buClr>
                <a:srgbClr val="000000"/>
              </a:buClr>
              <a:buSzPts val="3600"/>
              <a:buFont typeface="Noto Sans Symbols"/>
              <a:buChar char="⮚"/>
            </a:pPr>
            <a:r>
              <a:rPr lang="en-US" sz="2700">
                <a:solidFill>
                  <a:schemeClr val="dk1"/>
                </a:solidFill>
                <a:latin typeface="Arial"/>
                <a:ea typeface="Arial"/>
                <a:cs typeface="Arial"/>
                <a:sym typeface="Arial"/>
              </a:rPr>
              <a:t>Physical Science</a:t>
            </a:r>
            <a:endParaRPr sz="1013"/>
          </a:p>
          <a:p>
            <a:pPr marL="171450">
              <a:buClr>
                <a:srgbClr val="000000"/>
              </a:buClr>
              <a:buSzPts val="3600"/>
            </a:pPr>
            <a:endParaRPr sz="2700">
              <a:solidFill>
                <a:schemeClr val="dk1"/>
              </a:solidFill>
              <a:latin typeface="Arial"/>
              <a:ea typeface="Arial"/>
              <a:cs typeface="Arial"/>
              <a:sym typeface="Arial"/>
            </a:endParaRPr>
          </a:p>
          <a:p>
            <a:pPr marL="171450">
              <a:buClr>
                <a:srgbClr val="000000"/>
              </a:buClr>
              <a:buSzPts val="3600"/>
            </a:pPr>
            <a:endParaRPr sz="2700">
              <a:solidFill>
                <a:schemeClr val="dk1"/>
              </a:solidFill>
              <a:latin typeface="Arial"/>
              <a:ea typeface="Arial"/>
              <a:cs typeface="Arial"/>
              <a:sym typeface="Arial"/>
            </a:endParaRPr>
          </a:p>
          <a:p>
            <a:pPr marL="171450" indent="-171450">
              <a:buClr>
                <a:srgbClr val="000000"/>
              </a:buClr>
              <a:buSzPts val="3600"/>
              <a:buFont typeface="Noto Sans Symbols"/>
              <a:buChar char="⮚"/>
            </a:pPr>
            <a:r>
              <a:rPr lang="en-US" sz="2700">
                <a:solidFill>
                  <a:schemeClr val="dk1"/>
                </a:solidFill>
                <a:latin typeface="Arial"/>
                <a:ea typeface="Arial"/>
                <a:cs typeface="Arial"/>
                <a:sym typeface="Arial"/>
              </a:rPr>
              <a:t>Social Science</a:t>
            </a:r>
            <a:endParaRPr sz="1013"/>
          </a:p>
        </p:txBody>
      </p:sp>
    </p:spTree>
    <p:extLst>
      <p:ext uri="{BB962C8B-B14F-4D97-AF65-F5344CB8AC3E}">
        <p14:creationId xmlns:p14="http://schemas.microsoft.com/office/powerpoint/2010/main" val="594144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33"/>
          <p:cNvSpPr txBox="1"/>
          <p:nvPr/>
        </p:nvSpPr>
        <p:spPr>
          <a:xfrm rot="-5400000">
            <a:off x="6167437" y="2231596"/>
            <a:ext cx="4369594" cy="1454214"/>
          </a:xfrm>
          <a:prstGeom prst="rect">
            <a:avLst/>
          </a:prstGeom>
          <a:noFill/>
          <a:ln>
            <a:noFill/>
          </a:ln>
        </p:spPr>
        <p:txBody>
          <a:bodyPr spcFirstLastPara="1" wrap="square" lIns="68569" tIns="34275" rIns="68569" bIns="34275" anchor="t" anchorCtr="0">
            <a:spAutoFit/>
          </a:bodyPr>
          <a:lstStyle/>
          <a:p>
            <a:r>
              <a:rPr lang="en-US" sz="4500" b="1">
                <a:solidFill>
                  <a:srgbClr val="000000"/>
                </a:solidFill>
                <a:latin typeface="Arial"/>
                <a:ea typeface="Arial"/>
                <a:cs typeface="Arial"/>
                <a:sym typeface="Arial"/>
              </a:rPr>
              <a:t>OER evaluating criteria </a:t>
            </a:r>
            <a:endParaRPr sz="1013"/>
          </a:p>
        </p:txBody>
      </p:sp>
      <p:sp>
        <p:nvSpPr>
          <p:cNvPr id="338" name="Google Shape;338;p33"/>
          <p:cNvSpPr txBox="1"/>
          <p:nvPr/>
        </p:nvSpPr>
        <p:spPr>
          <a:xfrm>
            <a:off x="228600" y="114301"/>
            <a:ext cx="7164916" cy="5978529"/>
          </a:xfrm>
          <a:prstGeom prst="rect">
            <a:avLst/>
          </a:prstGeom>
          <a:noFill/>
          <a:ln>
            <a:noFill/>
          </a:ln>
        </p:spPr>
        <p:txBody>
          <a:bodyPr spcFirstLastPara="1" wrap="square" lIns="68569" tIns="34275" rIns="68569" bIns="34275" anchor="t" anchorCtr="0">
            <a:spAutoFit/>
          </a:bodyPr>
          <a:lstStyle/>
          <a:p>
            <a:pPr marL="642938" indent="-642938">
              <a:buClr>
                <a:srgbClr val="000000"/>
              </a:buClr>
              <a:buSzPts val="4000"/>
              <a:buFont typeface="Noto Sans Symbols"/>
              <a:buChar char="⮚"/>
            </a:pPr>
            <a:r>
              <a:rPr lang="en-US" sz="3000" b="1">
                <a:solidFill>
                  <a:srgbClr val="000000"/>
                </a:solidFill>
                <a:latin typeface="Arial"/>
                <a:ea typeface="Arial"/>
                <a:cs typeface="Arial"/>
                <a:sym typeface="Arial"/>
              </a:rPr>
              <a:t>Degree of alignment with learning outcomes</a:t>
            </a:r>
            <a:endParaRPr sz="1013"/>
          </a:p>
          <a:p>
            <a:pPr marL="642938" indent="-642938">
              <a:buClr>
                <a:srgbClr val="000000"/>
              </a:buClr>
              <a:buSzPts val="4000"/>
              <a:buFont typeface="Noto Sans Symbols"/>
              <a:buChar char="⮚"/>
            </a:pPr>
            <a:r>
              <a:rPr lang="en-US" sz="3000" b="1">
                <a:solidFill>
                  <a:srgbClr val="000000"/>
                </a:solidFill>
                <a:latin typeface="Arial"/>
                <a:ea typeface="Arial"/>
                <a:cs typeface="Arial"/>
                <a:sym typeface="Arial"/>
              </a:rPr>
              <a:t>Quality of explanation of subject matter</a:t>
            </a:r>
            <a:endParaRPr sz="1013"/>
          </a:p>
          <a:p>
            <a:pPr marL="642938" indent="-642938">
              <a:buClr>
                <a:srgbClr val="000000"/>
              </a:buClr>
              <a:buSzPts val="4000"/>
              <a:buFont typeface="Noto Sans Symbols"/>
              <a:buChar char="⮚"/>
            </a:pPr>
            <a:r>
              <a:rPr lang="en-US" sz="3000" b="1">
                <a:solidFill>
                  <a:srgbClr val="000000"/>
                </a:solidFill>
                <a:latin typeface="Arial"/>
                <a:ea typeface="Arial"/>
                <a:cs typeface="Arial"/>
                <a:sym typeface="Arial"/>
              </a:rPr>
              <a:t>Utility of materials in support of teaching</a:t>
            </a:r>
            <a:endParaRPr sz="1013"/>
          </a:p>
          <a:p>
            <a:pPr marL="642938" indent="-642938">
              <a:buClr>
                <a:srgbClr val="000000"/>
              </a:buClr>
              <a:buSzPts val="4000"/>
              <a:buFont typeface="Noto Sans Symbols"/>
              <a:buChar char="⮚"/>
            </a:pPr>
            <a:r>
              <a:rPr lang="en-US" sz="3000" b="1">
                <a:solidFill>
                  <a:srgbClr val="000000"/>
                </a:solidFill>
                <a:latin typeface="Arial"/>
                <a:ea typeface="Arial"/>
                <a:cs typeface="Arial"/>
                <a:sym typeface="Arial"/>
              </a:rPr>
              <a:t>Opportunities for learner engagement</a:t>
            </a:r>
            <a:endParaRPr sz="1013"/>
          </a:p>
          <a:p>
            <a:pPr marL="642938" indent="-642938">
              <a:buClr>
                <a:srgbClr val="000000"/>
              </a:buClr>
              <a:buSzPts val="4000"/>
              <a:buFont typeface="Noto Sans Symbols"/>
              <a:buChar char="⮚"/>
            </a:pPr>
            <a:r>
              <a:rPr lang="en-US" sz="3000" b="1">
                <a:solidFill>
                  <a:srgbClr val="000000"/>
                </a:solidFill>
                <a:latin typeface="Arial"/>
                <a:ea typeface="Arial"/>
                <a:cs typeface="Arial"/>
                <a:sym typeface="Arial"/>
              </a:rPr>
              <a:t>Quality of technological </a:t>
            </a:r>
            <a:endParaRPr sz="1013"/>
          </a:p>
          <a:p>
            <a:pPr marL="642938" indent="-642938">
              <a:buClr>
                <a:srgbClr val="000000"/>
              </a:buClr>
              <a:buSzPts val="4000"/>
              <a:buFont typeface="Noto Sans Symbols"/>
              <a:buChar char="⮚"/>
            </a:pPr>
            <a:r>
              <a:rPr lang="en-US" sz="3000" b="1">
                <a:solidFill>
                  <a:srgbClr val="000000"/>
                </a:solidFill>
                <a:latin typeface="Arial"/>
                <a:ea typeface="Arial"/>
                <a:cs typeface="Arial"/>
                <a:sym typeface="Arial"/>
              </a:rPr>
              <a:t>Assurance of accessibility</a:t>
            </a:r>
            <a:endParaRPr sz="1013"/>
          </a:p>
          <a:p>
            <a:endParaRPr sz="1500" b="1">
              <a:solidFill>
                <a:srgbClr val="000000"/>
              </a:solidFill>
              <a:latin typeface="Arial"/>
              <a:ea typeface="Arial"/>
              <a:cs typeface="Arial"/>
              <a:sym typeface="Arial"/>
            </a:endParaRPr>
          </a:p>
          <a:p>
            <a:r>
              <a:rPr lang="en-US" sz="900">
                <a:solidFill>
                  <a:srgbClr val="000000"/>
                </a:solidFill>
                <a:latin typeface="Arial"/>
                <a:ea typeface="Arial"/>
                <a:cs typeface="Arial"/>
                <a:sym typeface="Arial"/>
              </a:rPr>
              <a:t>https://www.achieve.org/files/AchieveOERRubrics.pdf</a:t>
            </a:r>
            <a:endParaRPr sz="900">
              <a:solidFill>
                <a:srgbClr val="000000"/>
              </a:solidFill>
              <a:latin typeface="Arial"/>
              <a:ea typeface="Arial"/>
              <a:cs typeface="Arial"/>
              <a:sym typeface="Arial"/>
            </a:endParaRPr>
          </a:p>
          <a:p>
            <a:pPr marL="642938" indent="-452438">
              <a:buClr>
                <a:srgbClr val="000000"/>
              </a:buClr>
              <a:buSzPts val="4000"/>
            </a:pPr>
            <a:endParaRPr sz="3000" b="1">
              <a:solidFill>
                <a:srgbClr val="000000"/>
              </a:solidFill>
              <a:latin typeface="Arial"/>
              <a:ea typeface="Arial"/>
              <a:cs typeface="Arial"/>
              <a:sym typeface="Arial"/>
            </a:endParaRPr>
          </a:p>
          <a:p>
            <a:endParaRPr sz="3000" b="1">
              <a:solidFill>
                <a:srgbClr val="002060"/>
              </a:solidFill>
              <a:latin typeface="Arial"/>
              <a:ea typeface="Arial"/>
              <a:cs typeface="Arial"/>
              <a:sym typeface="Arial"/>
            </a:endParaRPr>
          </a:p>
        </p:txBody>
      </p:sp>
    </p:spTree>
    <p:extLst>
      <p:ext uri="{BB962C8B-B14F-4D97-AF65-F5344CB8AC3E}">
        <p14:creationId xmlns:p14="http://schemas.microsoft.com/office/powerpoint/2010/main" val="21338074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34"/>
          <p:cNvSpPr txBox="1"/>
          <p:nvPr/>
        </p:nvSpPr>
        <p:spPr>
          <a:xfrm>
            <a:off x="366829" y="1495417"/>
            <a:ext cx="7912100" cy="3877954"/>
          </a:xfrm>
          <a:prstGeom prst="rect">
            <a:avLst/>
          </a:prstGeom>
          <a:noFill/>
          <a:ln>
            <a:noFill/>
          </a:ln>
        </p:spPr>
        <p:txBody>
          <a:bodyPr spcFirstLastPara="1" wrap="square" lIns="68569" tIns="34275" rIns="68569" bIns="34275" anchor="t" anchorCtr="0">
            <a:spAutoFit/>
          </a:bodyPr>
          <a:lstStyle/>
          <a:p>
            <a:pPr marL="214313" indent="-214313">
              <a:buClr>
                <a:srgbClr val="FF0000"/>
              </a:buClr>
              <a:buSzPts val="2200"/>
              <a:buFont typeface="Arial"/>
              <a:buChar char="•"/>
            </a:pPr>
            <a:r>
              <a:rPr lang="en-US" sz="1650"/>
              <a:t>“</a:t>
            </a:r>
            <a:r>
              <a:rPr lang="en-US" sz="1650">
                <a:solidFill>
                  <a:srgbClr val="000000"/>
                </a:solidFill>
                <a:latin typeface="Arial"/>
                <a:ea typeface="Arial"/>
                <a:cs typeface="Arial"/>
                <a:sym typeface="Arial"/>
              </a:rPr>
              <a:t>Does the material being taught align with the learning outcomes? </a:t>
            </a:r>
            <a:br>
              <a:rPr lang="en-US" sz="1650">
                <a:solidFill>
                  <a:srgbClr val="000000"/>
                </a:solidFill>
                <a:latin typeface="Arial"/>
                <a:ea typeface="Arial"/>
                <a:cs typeface="Arial"/>
                <a:sym typeface="Arial"/>
              </a:rPr>
            </a:br>
            <a:r>
              <a:rPr lang="en-US" sz="1650">
                <a:solidFill>
                  <a:srgbClr val="000000"/>
                </a:solidFill>
                <a:latin typeface="Arial"/>
                <a:ea typeface="Arial"/>
                <a:cs typeface="Arial"/>
                <a:sym typeface="Arial"/>
              </a:rPr>
              <a:t>If not, can you suggest ways to make improvements?</a:t>
            </a:r>
            <a:endParaRPr sz="1013"/>
          </a:p>
          <a:p>
            <a:pPr marL="214313" indent="-214313">
              <a:buClr>
                <a:srgbClr val="FF0000"/>
              </a:buClr>
              <a:buSzPts val="2200"/>
              <a:buFont typeface="Arial"/>
              <a:buChar char="•"/>
            </a:pPr>
            <a:r>
              <a:rPr lang="en-US" sz="1650">
                <a:solidFill>
                  <a:srgbClr val="000000"/>
                </a:solidFill>
                <a:latin typeface="Arial"/>
                <a:ea typeface="Arial"/>
                <a:cs typeface="Arial"/>
                <a:sym typeface="Arial"/>
              </a:rPr>
              <a:t>What sources does the author use and acknowledge? </a:t>
            </a:r>
            <a:br>
              <a:rPr lang="en-US" sz="1650">
                <a:solidFill>
                  <a:srgbClr val="000000"/>
                </a:solidFill>
                <a:latin typeface="Arial"/>
                <a:ea typeface="Arial"/>
                <a:cs typeface="Arial"/>
                <a:sym typeface="Arial"/>
              </a:rPr>
            </a:br>
            <a:r>
              <a:rPr lang="en-US" sz="1650">
                <a:solidFill>
                  <a:srgbClr val="000000"/>
                </a:solidFill>
                <a:latin typeface="Arial"/>
                <a:ea typeface="Arial"/>
                <a:cs typeface="Arial"/>
                <a:sym typeface="Arial"/>
              </a:rPr>
              <a:t>Are sources appropriate/sufficient/up-to-date? Can you suggest other literature on this topic that could be drawn upon?</a:t>
            </a:r>
            <a:endParaRPr sz="1013"/>
          </a:p>
          <a:p>
            <a:pPr marL="214313" indent="-214313">
              <a:buClr>
                <a:srgbClr val="FF0000"/>
              </a:buClr>
              <a:buSzPts val="2200"/>
              <a:buFont typeface="Arial"/>
              <a:buChar char="•"/>
            </a:pPr>
            <a:r>
              <a:rPr lang="en-US" sz="1650">
                <a:solidFill>
                  <a:srgbClr val="000000"/>
                </a:solidFill>
                <a:latin typeface="Arial"/>
                <a:ea typeface="Arial"/>
                <a:cs typeface="Arial"/>
                <a:sym typeface="Arial"/>
              </a:rPr>
              <a:t>Does the material have a logical sequence of topics, without repetition? </a:t>
            </a:r>
            <a:br>
              <a:rPr lang="en-US" sz="1650">
                <a:solidFill>
                  <a:srgbClr val="000000"/>
                </a:solidFill>
                <a:latin typeface="Arial"/>
                <a:ea typeface="Arial"/>
                <a:cs typeface="Arial"/>
                <a:sym typeface="Arial"/>
              </a:rPr>
            </a:br>
            <a:r>
              <a:rPr lang="en-US" sz="1650">
                <a:solidFill>
                  <a:srgbClr val="000000"/>
                </a:solidFill>
                <a:latin typeface="Arial"/>
                <a:ea typeface="Arial"/>
                <a:cs typeface="Arial"/>
                <a:sym typeface="Arial"/>
              </a:rPr>
              <a:t>Are key terms introduced and explained before they are used and applied?</a:t>
            </a:r>
            <a:endParaRPr sz="1013"/>
          </a:p>
          <a:p>
            <a:pPr marL="214313" indent="-214313">
              <a:buClr>
                <a:srgbClr val="FF0000"/>
              </a:buClr>
              <a:buSzPts val="2200"/>
              <a:buFont typeface="Arial"/>
              <a:buChar char="•"/>
            </a:pPr>
            <a:r>
              <a:rPr lang="en-US" sz="1650">
                <a:solidFill>
                  <a:srgbClr val="000000"/>
                </a:solidFill>
                <a:latin typeface="Arial"/>
                <a:ea typeface="Arial"/>
                <a:cs typeface="Arial"/>
                <a:sym typeface="Arial"/>
              </a:rPr>
              <a:t>Does the material include teaching of both knowledge and skills? </a:t>
            </a:r>
            <a:br>
              <a:rPr lang="en-US" sz="1650">
                <a:solidFill>
                  <a:srgbClr val="000000"/>
                </a:solidFill>
                <a:latin typeface="Arial"/>
                <a:ea typeface="Arial"/>
                <a:cs typeface="Arial"/>
                <a:sym typeface="Arial"/>
              </a:rPr>
            </a:br>
            <a:r>
              <a:rPr lang="en-US" sz="1650">
                <a:solidFill>
                  <a:srgbClr val="000000"/>
                </a:solidFill>
                <a:latin typeface="Arial"/>
                <a:ea typeface="Arial"/>
                <a:cs typeface="Arial"/>
                <a:sym typeface="Arial"/>
              </a:rPr>
              <a:t>If not, can you suggest ways to make improvements?</a:t>
            </a:r>
            <a:endParaRPr sz="1013"/>
          </a:p>
          <a:p>
            <a:pPr marL="214313" indent="-214313">
              <a:buClr>
                <a:srgbClr val="FF0000"/>
              </a:buClr>
              <a:buSzPts val="2200"/>
              <a:buFont typeface="Arial"/>
              <a:buChar char="•"/>
            </a:pPr>
            <a:r>
              <a:rPr lang="en-US" sz="1650">
                <a:solidFill>
                  <a:srgbClr val="000000"/>
                </a:solidFill>
                <a:latin typeface="Arial"/>
                <a:ea typeface="Arial"/>
                <a:cs typeface="Arial"/>
                <a:sym typeface="Arial"/>
              </a:rPr>
              <a:t>Can you suggest additional use of photos, diagrams or other figures to make the material more engaging? Are there opportunities to include audio or video?</a:t>
            </a:r>
            <a:endParaRPr sz="1013"/>
          </a:p>
          <a:p>
            <a:pPr marL="214313" indent="-214313">
              <a:buClr>
                <a:srgbClr val="FF0000"/>
              </a:buClr>
              <a:buSzPts val="2200"/>
              <a:buFont typeface="Arial"/>
              <a:buChar char="•"/>
            </a:pPr>
            <a:r>
              <a:rPr lang="en-US" sz="1650">
                <a:solidFill>
                  <a:srgbClr val="000000"/>
                </a:solidFill>
                <a:latin typeface="Arial"/>
                <a:ea typeface="Arial"/>
                <a:cs typeface="Arial"/>
                <a:sym typeface="Arial"/>
              </a:rPr>
              <a:t>Are there appropriate self-assessment questions or activities that align with the learning outcomes?</a:t>
            </a:r>
            <a:endParaRPr sz="1013"/>
          </a:p>
          <a:p>
            <a:r>
              <a:rPr lang="en-US" sz="1650">
                <a:solidFill>
                  <a:srgbClr val="000000"/>
                </a:solidFill>
                <a:latin typeface="Arial"/>
                <a:ea typeface="Arial"/>
                <a:cs typeface="Arial"/>
                <a:sym typeface="Arial"/>
              </a:rPr>
              <a:t>How does all this relate to your own experience, knowledge and views?</a:t>
            </a:r>
            <a:r>
              <a:rPr lang="en-US" sz="1650"/>
              <a:t>”</a:t>
            </a:r>
            <a:endParaRPr sz="1013"/>
          </a:p>
          <a:p>
            <a:endParaRPr sz="1650">
              <a:solidFill>
                <a:srgbClr val="000000"/>
              </a:solidFill>
              <a:latin typeface="Arial"/>
              <a:ea typeface="Arial"/>
              <a:cs typeface="Arial"/>
              <a:sym typeface="Arial"/>
            </a:endParaRPr>
          </a:p>
        </p:txBody>
      </p:sp>
      <p:sp>
        <p:nvSpPr>
          <p:cNvPr id="345" name="Google Shape;345;p34"/>
          <p:cNvSpPr/>
          <p:nvPr/>
        </p:nvSpPr>
        <p:spPr>
          <a:xfrm>
            <a:off x="366829" y="203872"/>
            <a:ext cx="7367471" cy="1177215"/>
          </a:xfrm>
          <a:prstGeom prst="rect">
            <a:avLst/>
          </a:prstGeom>
          <a:noFill/>
          <a:ln>
            <a:noFill/>
          </a:ln>
        </p:spPr>
        <p:txBody>
          <a:bodyPr spcFirstLastPara="1" wrap="square" lIns="68569" tIns="34275" rIns="68569" bIns="34275" anchor="t" anchorCtr="0">
            <a:spAutoFit/>
          </a:bodyPr>
          <a:lstStyle/>
          <a:p>
            <a:r>
              <a:rPr lang="en-US" sz="3600" b="1">
                <a:solidFill>
                  <a:srgbClr val="000000"/>
                </a:solidFill>
                <a:latin typeface="Arial"/>
                <a:ea typeface="Arial"/>
                <a:cs typeface="Arial"/>
                <a:sym typeface="Arial"/>
              </a:rPr>
              <a:t>Critically Reviewing </a:t>
            </a:r>
            <a:endParaRPr sz="1013"/>
          </a:p>
          <a:p>
            <a:r>
              <a:rPr lang="en-US" sz="3600" b="1">
                <a:solidFill>
                  <a:srgbClr val="000000"/>
                </a:solidFill>
                <a:latin typeface="Arial"/>
                <a:ea typeface="Arial"/>
                <a:cs typeface="Arial"/>
                <a:sym typeface="Arial"/>
              </a:rPr>
              <a:t>Educational Resources: Recap</a:t>
            </a:r>
            <a:endParaRPr sz="1013"/>
          </a:p>
        </p:txBody>
      </p:sp>
      <p:sp>
        <p:nvSpPr>
          <p:cNvPr id="346" name="Google Shape;346;p34"/>
          <p:cNvSpPr txBox="1"/>
          <p:nvPr/>
        </p:nvSpPr>
        <p:spPr>
          <a:xfrm rot="-5400000">
            <a:off x="5956300" y="1981216"/>
            <a:ext cx="5892800" cy="230802"/>
          </a:xfrm>
          <a:prstGeom prst="rect">
            <a:avLst/>
          </a:prstGeom>
          <a:noFill/>
          <a:ln>
            <a:noFill/>
          </a:ln>
        </p:spPr>
        <p:txBody>
          <a:bodyPr spcFirstLastPara="1" wrap="square" lIns="68569" tIns="34275" rIns="68569" bIns="34275" anchor="t" anchorCtr="0">
            <a:spAutoFit/>
          </a:bodyPr>
          <a:lstStyle/>
          <a:p>
            <a:r>
              <a:rPr lang="en-US" sz="1050">
                <a:solidFill>
                  <a:srgbClr val="000000"/>
                </a:solidFill>
                <a:latin typeface="Arial"/>
                <a:ea typeface="Arial"/>
                <a:cs typeface="Arial"/>
                <a:sym typeface="Arial"/>
              </a:rPr>
              <a:t>Source: TIDE Joint Session </a:t>
            </a:r>
            <a:r>
              <a:rPr lang="en-US" sz="1050" i="1">
                <a:solidFill>
                  <a:srgbClr val="000000"/>
                </a:solidFill>
                <a:latin typeface="Arial"/>
                <a:ea typeface="Arial"/>
                <a:cs typeface="Arial"/>
                <a:sym typeface="Arial"/>
              </a:rPr>
              <a:t>Critically Reviewing Educational Resources </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26554227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35"/>
          <p:cNvSpPr/>
          <p:nvPr/>
        </p:nvSpPr>
        <p:spPr>
          <a:xfrm rot="-5400000">
            <a:off x="-1296871" y="2185087"/>
            <a:ext cx="4442234" cy="830966"/>
          </a:xfrm>
          <a:prstGeom prst="rect">
            <a:avLst/>
          </a:prstGeom>
          <a:noFill/>
          <a:ln>
            <a:noFill/>
          </a:ln>
        </p:spPr>
        <p:txBody>
          <a:bodyPr spcFirstLastPara="1" wrap="square" lIns="68569" tIns="34275" rIns="68569" bIns="34275" anchor="t" anchorCtr="0">
            <a:spAutoFit/>
          </a:bodyPr>
          <a:lstStyle/>
          <a:p>
            <a:r>
              <a:rPr lang="en-US" sz="4950" b="1">
                <a:solidFill>
                  <a:srgbClr val="000000"/>
                </a:solidFill>
                <a:latin typeface="Arial"/>
                <a:ea typeface="Arial"/>
                <a:cs typeface="Arial"/>
                <a:sym typeface="Arial"/>
              </a:rPr>
              <a:t>Good Practice</a:t>
            </a:r>
            <a:endParaRPr sz="1013"/>
          </a:p>
        </p:txBody>
      </p:sp>
      <p:sp>
        <p:nvSpPr>
          <p:cNvPr id="353" name="Google Shape;353;p35"/>
          <p:cNvSpPr/>
          <p:nvPr/>
        </p:nvSpPr>
        <p:spPr>
          <a:xfrm>
            <a:off x="2057401" y="800101"/>
            <a:ext cx="6898187" cy="4270370"/>
          </a:xfrm>
          <a:prstGeom prst="rect">
            <a:avLst/>
          </a:prstGeom>
          <a:noFill/>
          <a:ln>
            <a:noFill/>
          </a:ln>
        </p:spPr>
        <p:txBody>
          <a:bodyPr spcFirstLastPara="1" wrap="square" lIns="68569" tIns="34275" rIns="68569" bIns="34275" anchor="t" anchorCtr="0">
            <a:spAutoFit/>
          </a:bodyPr>
          <a:lstStyle/>
          <a:p>
            <a:pPr marL="428625" indent="-428625">
              <a:buClr>
                <a:srgbClr val="000000"/>
              </a:buClr>
              <a:buSzPts val="4000"/>
              <a:buFont typeface="Arial"/>
              <a:buChar char="•"/>
            </a:pPr>
            <a:r>
              <a:rPr lang="en-US" sz="3000">
                <a:solidFill>
                  <a:srgbClr val="000000"/>
                </a:solidFill>
                <a:latin typeface="Arial"/>
                <a:ea typeface="Arial"/>
                <a:cs typeface="Arial"/>
                <a:sym typeface="Arial"/>
              </a:rPr>
              <a:t>Save OER resources in a central location</a:t>
            </a:r>
            <a:endParaRPr sz="1013"/>
          </a:p>
          <a:p>
            <a:pPr marL="428625" indent="-428625">
              <a:buClr>
                <a:srgbClr val="000000"/>
              </a:buClr>
              <a:buSzPts val="4000"/>
              <a:buFont typeface="Arial"/>
              <a:buChar char="•"/>
            </a:pPr>
            <a:r>
              <a:rPr lang="en-US" sz="3000">
                <a:solidFill>
                  <a:srgbClr val="000000"/>
                </a:solidFill>
                <a:latin typeface="Arial"/>
                <a:ea typeface="Arial"/>
                <a:cs typeface="Arial"/>
                <a:sym typeface="Arial"/>
              </a:rPr>
              <a:t>Take note of how you use them in future </a:t>
            </a:r>
            <a:endParaRPr sz="1013"/>
          </a:p>
          <a:p>
            <a:pPr marL="428625" indent="-428625">
              <a:buClr>
                <a:srgbClr val="000000"/>
              </a:buClr>
              <a:buSzPts val="4000"/>
              <a:buFont typeface="Arial"/>
              <a:buChar char="•"/>
            </a:pPr>
            <a:r>
              <a:rPr lang="en-US" sz="3000">
                <a:solidFill>
                  <a:srgbClr val="000000"/>
                </a:solidFill>
                <a:latin typeface="Arial"/>
                <a:ea typeface="Arial"/>
                <a:cs typeface="Arial"/>
                <a:sym typeface="Arial"/>
              </a:rPr>
              <a:t>Consider using an Asset Log (TASL) </a:t>
            </a:r>
            <a:endParaRPr sz="1013"/>
          </a:p>
          <a:p>
            <a:pPr marL="428625" indent="-428625">
              <a:buClr>
                <a:srgbClr val="000000"/>
              </a:buClr>
              <a:buSzPts val="4000"/>
              <a:buFont typeface="Arial"/>
              <a:buChar char="•"/>
            </a:pPr>
            <a:r>
              <a:rPr lang="en-US" sz="3000">
                <a:solidFill>
                  <a:srgbClr val="000000"/>
                </a:solidFill>
                <a:latin typeface="Arial"/>
                <a:ea typeface="Arial"/>
                <a:cs typeface="Arial"/>
                <a:sym typeface="Arial"/>
              </a:rPr>
              <a:t>Take note of the search activity (i.e. which database/website, search term, search date &amp; no. results)</a:t>
            </a:r>
            <a:endParaRPr sz="1013"/>
          </a:p>
          <a:p>
            <a:pPr marL="428625" indent="-219075">
              <a:buClr>
                <a:srgbClr val="000000"/>
              </a:buClr>
              <a:buSzPts val="4400"/>
            </a:pPr>
            <a:endParaRPr sz="3300">
              <a:solidFill>
                <a:srgbClr val="000000"/>
              </a:solidFill>
              <a:latin typeface="Arial"/>
              <a:ea typeface="Arial"/>
              <a:cs typeface="Arial"/>
              <a:sym typeface="Arial"/>
            </a:endParaRPr>
          </a:p>
        </p:txBody>
      </p:sp>
    </p:spTree>
    <p:extLst>
      <p:ext uri="{BB962C8B-B14F-4D97-AF65-F5344CB8AC3E}">
        <p14:creationId xmlns:p14="http://schemas.microsoft.com/office/powerpoint/2010/main" val="40452190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36"/>
          <p:cNvSpPr txBox="1"/>
          <p:nvPr/>
        </p:nvSpPr>
        <p:spPr>
          <a:xfrm>
            <a:off x="442733" y="193087"/>
            <a:ext cx="7745304" cy="777008"/>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US" sz="4125" b="1">
                <a:solidFill>
                  <a:srgbClr val="FF0000"/>
                </a:solidFill>
                <a:latin typeface="Calibri"/>
                <a:ea typeface="Calibri"/>
                <a:cs typeface="Calibri"/>
                <a:sym typeface="Calibri"/>
              </a:rPr>
              <a:t>Reminder!</a:t>
            </a:r>
            <a:endParaRPr sz="1013"/>
          </a:p>
          <a:p>
            <a:pPr>
              <a:buClr>
                <a:srgbClr val="000000"/>
              </a:buClr>
              <a:buSzPts val="4400"/>
            </a:pPr>
            <a:r>
              <a:rPr lang="en-US" sz="4125" b="1">
                <a:solidFill>
                  <a:schemeClr val="dk1"/>
                </a:solidFill>
                <a:latin typeface="Calibri"/>
                <a:ea typeface="Calibri"/>
                <a:cs typeface="Calibri"/>
                <a:sym typeface="Calibri"/>
              </a:rPr>
              <a:t>Best Practice for Attribution: TASL</a:t>
            </a:r>
            <a:endParaRPr sz="4125">
              <a:solidFill>
                <a:srgbClr val="000000"/>
              </a:solidFill>
              <a:latin typeface="Arial"/>
              <a:ea typeface="Arial"/>
              <a:cs typeface="Arial"/>
              <a:sym typeface="Arial"/>
            </a:endParaRPr>
          </a:p>
          <a:p>
            <a:pPr>
              <a:buClr>
                <a:srgbClr val="000000"/>
              </a:buClr>
              <a:buSzPts val="4400"/>
            </a:pPr>
            <a:endParaRPr sz="4125" b="1">
              <a:solidFill>
                <a:schemeClr val="dk1"/>
              </a:solidFill>
              <a:latin typeface="Calibri"/>
              <a:ea typeface="Calibri"/>
              <a:cs typeface="Calibri"/>
              <a:sym typeface="Calibri"/>
            </a:endParaRPr>
          </a:p>
        </p:txBody>
      </p:sp>
      <p:sp>
        <p:nvSpPr>
          <p:cNvPr id="360" name="Google Shape;360;p36"/>
          <p:cNvSpPr txBox="1"/>
          <p:nvPr/>
        </p:nvSpPr>
        <p:spPr>
          <a:xfrm>
            <a:off x="442733" y="1615579"/>
            <a:ext cx="6455664" cy="3393236"/>
          </a:xfrm>
          <a:prstGeom prst="rect">
            <a:avLst/>
          </a:prstGeom>
          <a:noFill/>
          <a:ln>
            <a:noFill/>
          </a:ln>
        </p:spPr>
        <p:txBody>
          <a:bodyPr spcFirstLastPara="1" wrap="square" lIns="68569" tIns="34275" rIns="68569" bIns="34275" anchor="t" anchorCtr="0">
            <a:noAutofit/>
          </a:bodyPr>
          <a:lstStyle/>
          <a:p>
            <a:pPr>
              <a:buClr>
                <a:srgbClr val="000000"/>
              </a:buClr>
              <a:buSzPts val="7200"/>
            </a:pPr>
            <a:r>
              <a:rPr lang="en-US" sz="5400" b="1">
                <a:solidFill>
                  <a:srgbClr val="FF0000"/>
                </a:solidFill>
                <a:latin typeface="Calibri"/>
                <a:ea typeface="Calibri"/>
                <a:cs typeface="Calibri"/>
                <a:sym typeface="Calibri"/>
              </a:rPr>
              <a:t>T</a:t>
            </a:r>
            <a:r>
              <a:rPr lang="en-US" sz="5400" b="1">
                <a:solidFill>
                  <a:srgbClr val="000000"/>
                </a:solidFill>
                <a:latin typeface="Calibri"/>
                <a:ea typeface="Calibri"/>
                <a:cs typeface="Calibri"/>
                <a:sym typeface="Calibri"/>
              </a:rPr>
              <a:t>itle </a:t>
            </a:r>
            <a:endParaRPr sz="1050">
              <a:solidFill>
                <a:srgbClr val="000000"/>
              </a:solidFill>
              <a:latin typeface="Arial"/>
              <a:ea typeface="Arial"/>
              <a:cs typeface="Arial"/>
              <a:sym typeface="Arial"/>
            </a:endParaRPr>
          </a:p>
          <a:p>
            <a:pPr>
              <a:buClr>
                <a:srgbClr val="000000"/>
              </a:buClr>
              <a:buSzPts val="7200"/>
            </a:pPr>
            <a:r>
              <a:rPr lang="en-US" sz="5400" b="1">
                <a:solidFill>
                  <a:srgbClr val="FF0000"/>
                </a:solidFill>
                <a:latin typeface="Calibri"/>
                <a:ea typeface="Calibri"/>
                <a:cs typeface="Calibri"/>
                <a:sym typeface="Calibri"/>
              </a:rPr>
              <a:t>A</a:t>
            </a:r>
            <a:r>
              <a:rPr lang="en-US" sz="5400" b="1">
                <a:solidFill>
                  <a:srgbClr val="000000"/>
                </a:solidFill>
                <a:latin typeface="Calibri"/>
                <a:ea typeface="Calibri"/>
                <a:cs typeface="Calibri"/>
                <a:sym typeface="Calibri"/>
              </a:rPr>
              <a:t>uthor</a:t>
            </a:r>
            <a:endParaRPr sz="1050">
              <a:solidFill>
                <a:srgbClr val="000000"/>
              </a:solidFill>
              <a:latin typeface="Arial"/>
              <a:ea typeface="Arial"/>
              <a:cs typeface="Arial"/>
              <a:sym typeface="Arial"/>
            </a:endParaRPr>
          </a:p>
          <a:p>
            <a:pPr>
              <a:buClr>
                <a:srgbClr val="000000"/>
              </a:buClr>
              <a:buSzPts val="7200"/>
            </a:pPr>
            <a:r>
              <a:rPr lang="en-US" sz="5400" b="1">
                <a:solidFill>
                  <a:srgbClr val="FF0000"/>
                </a:solidFill>
                <a:latin typeface="Calibri"/>
                <a:ea typeface="Calibri"/>
                <a:cs typeface="Calibri"/>
                <a:sym typeface="Calibri"/>
              </a:rPr>
              <a:t>S</a:t>
            </a:r>
            <a:r>
              <a:rPr lang="en-US" sz="5400" b="1">
                <a:solidFill>
                  <a:srgbClr val="000000"/>
                </a:solidFill>
                <a:latin typeface="Calibri"/>
                <a:ea typeface="Calibri"/>
                <a:cs typeface="Calibri"/>
                <a:sym typeface="Calibri"/>
              </a:rPr>
              <a:t>ource</a:t>
            </a:r>
            <a:endParaRPr sz="1050">
              <a:solidFill>
                <a:srgbClr val="000000"/>
              </a:solidFill>
              <a:latin typeface="Arial"/>
              <a:ea typeface="Arial"/>
              <a:cs typeface="Arial"/>
              <a:sym typeface="Arial"/>
            </a:endParaRPr>
          </a:p>
          <a:p>
            <a:pPr>
              <a:buClr>
                <a:srgbClr val="000000"/>
              </a:buClr>
              <a:buSzPts val="7200"/>
            </a:pPr>
            <a:r>
              <a:rPr lang="en-US" sz="5400" b="1">
                <a:solidFill>
                  <a:srgbClr val="FF0000"/>
                </a:solidFill>
                <a:latin typeface="Calibri"/>
                <a:ea typeface="Calibri"/>
                <a:cs typeface="Calibri"/>
                <a:sym typeface="Calibri"/>
              </a:rPr>
              <a:t>L</a:t>
            </a:r>
            <a:r>
              <a:rPr lang="en-US" sz="5400" b="1">
                <a:solidFill>
                  <a:srgbClr val="000000"/>
                </a:solidFill>
                <a:latin typeface="Calibri"/>
                <a:ea typeface="Calibri"/>
                <a:cs typeface="Calibri"/>
                <a:sym typeface="Calibri"/>
              </a:rPr>
              <a:t>icense</a:t>
            </a:r>
            <a:endParaRPr sz="1050">
              <a:solidFill>
                <a:srgbClr val="000000"/>
              </a:solidFill>
              <a:latin typeface="Arial"/>
              <a:ea typeface="Arial"/>
              <a:cs typeface="Arial"/>
              <a:sym typeface="Arial"/>
            </a:endParaRPr>
          </a:p>
        </p:txBody>
      </p:sp>
      <p:pic>
        <p:nvPicPr>
          <p:cNvPr id="361" name="Google Shape;361;p36"/>
          <p:cNvPicPr preferRelativeResize="0"/>
          <p:nvPr/>
        </p:nvPicPr>
        <p:blipFill rotWithShape="1">
          <a:blip r:embed="rId3">
            <a:alphaModFix/>
          </a:blip>
          <a:srcRect/>
          <a:stretch/>
        </p:blipFill>
        <p:spPr>
          <a:xfrm>
            <a:off x="4522371" y="1845985"/>
            <a:ext cx="4032083" cy="2932424"/>
          </a:xfrm>
          <a:prstGeom prst="rect">
            <a:avLst/>
          </a:prstGeom>
          <a:noFill/>
          <a:ln w="22225" cap="flat" cmpd="sng">
            <a:solidFill>
              <a:srgbClr val="FF0000"/>
            </a:solidFill>
            <a:prstDash val="solid"/>
            <a:round/>
            <a:headEnd type="none" w="sm" len="sm"/>
            <a:tailEnd type="none" w="sm" len="sm"/>
          </a:ln>
        </p:spPr>
      </p:pic>
    </p:spTree>
    <p:extLst>
      <p:ext uri="{BB962C8B-B14F-4D97-AF65-F5344CB8AC3E}">
        <p14:creationId xmlns:p14="http://schemas.microsoft.com/office/powerpoint/2010/main" val="41914736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37"/>
          <p:cNvSpPr txBox="1"/>
          <p:nvPr/>
        </p:nvSpPr>
        <p:spPr>
          <a:xfrm>
            <a:off x="152400" y="342901"/>
            <a:ext cx="8871030" cy="577081"/>
          </a:xfrm>
          <a:prstGeom prst="rect">
            <a:avLst/>
          </a:prstGeom>
          <a:noFill/>
          <a:ln>
            <a:noFill/>
          </a:ln>
        </p:spPr>
        <p:txBody>
          <a:bodyPr spcFirstLastPara="1" wrap="square" lIns="68569" tIns="34275" rIns="68569" bIns="34275" anchor="t" anchorCtr="0">
            <a:noAutofit/>
          </a:bodyPr>
          <a:lstStyle/>
          <a:p>
            <a:r>
              <a:rPr lang="en-US" sz="3300" b="1">
                <a:solidFill>
                  <a:schemeClr val="dk1"/>
                </a:solidFill>
                <a:latin typeface="Calibri"/>
                <a:ea typeface="Calibri"/>
                <a:cs typeface="Calibri"/>
                <a:sym typeface="Calibri"/>
              </a:rPr>
              <a:t>Activity 2: Finding OER: Hands on </a:t>
            </a:r>
            <a:endParaRPr sz="1013"/>
          </a:p>
          <a:p>
            <a:r>
              <a:rPr lang="en-US" sz="3300" b="1">
                <a:solidFill>
                  <a:schemeClr val="dk1"/>
                </a:solidFill>
                <a:latin typeface="Calibri"/>
                <a:ea typeface="Calibri"/>
                <a:cs typeface="Calibri"/>
                <a:sym typeface="Calibri"/>
              </a:rPr>
              <a:t>practical session </a:t>
            </a:r>
            <a:endParaRPr sz="3300" b="1">
              <a:solidFill>
                <a:schemeClr val="dk1"/>
              </a:solidFill>
              <a:latin typeface="Calibri"/>
              <a:ea typeface="Calibri"/>
              <a:cs typeface="Calibri"/>
              <a:sym typeface="Calibri"/>
            </a:endParaRPr>
          </a:p>
        </p:txBody>
      </p:sp>
      <p:sp>
        <p:nvSpPr>
          <p:cNvPr id="367" name="Google Shape;367;p37"/>
          <p:cNvSpPr txBox="1">
            <a:spLocks noGrp="1"/>
          </p:cNvSpPr>
          <p:nvPr>
            <p:ph type="body" idx="1"/>
          </p:nvPr>
        </p:nvSpPr>
        <p:spPr>
          <a:xfrm>
            <a:off x="152400" y="1460500"/>
            <a:ext cx="8308875" cy="4018597"/>
          </a:xfrm>
          <a:prstGeom prst="rect">
            <a:avLst/>
          </a:prstGeom>
          <a:noFill/>
          <a:ln>
            <a:noFill/>
          </a:ln>
        </p:spPr>
        <p:txBody>
          <a:bodyPr spcFirstLastPara="1" wrap="square" lIns="68569" tIns="34275" rIns="68569" bIns="34275" anchor="t" anchorCtr="0">
            <a:noAutofit/>
          </a:bodyPr>
          <a:lstStyle/>
          <a:p>
            <a:pPr marL="38100" indent="0">
              <a:buNone/>
            </a:pPr>
            <a:r>
              <a:rPr lang="en-US" sz="1800"/>
              <a:t>Working with your university group, look for and evaluate a range of OER to create a resource for first year undergraduate distance learners at your university. You will be advised on the environmental science topic to focus on. </a:t>
            </a:r>
            <a:endParaRPr/>
          </a:p>
          <a:p>
            <a:pPr marL="38100" indent="0">
              <a:buNone/>
            </a:pPr>
            <a:r>
              <a:rPr lang="en-US" sz="1800"/>
              <a:t>Your resource should include four of the following, and you should make a make a note of the licensing information and source for each: </a:t>
            </a:r>
            <a:endParaRPr/>
          </a:p>
          <a:p>
            <a:pPr marL="38100" indent="0">
              <a:buNone/>
            </a:pPr>
            <a:endParaRPr sz="1800"/>
          </a:p>
          <a:p>
            <a:r>
              <a:rPr lang="en-US" sz="1800"/>
              <a:t>2 images</a:t>
            </a:r>
            <a:endParaRPr sz="1800"/>
          </a:p>
          <a:p>
            <a:r>
              <a:rPr lang="en-US" sz="1800"/>
              <a:t>1 research article</a:t>
            </a:r>
            <a:endParaRPr sz="1800"/>
          </a:p>
          <a:p>
            <a:r>
              <a:rPr lang="en-US" sz="1800"/>
              <a:t>1 online teaching &amp; learning course</a:t>
            </a:r>
            <a:endParaRPr sz="1800"/>
          </a:p>
          <a:p>
            <a:r>
              <a:rPr lang="en-US" sz="1800"/>
              <a:t>1 video/sound track</a:t>
            </a:r>
            <a:endParaRPr sz="1800"/>
          </a:p>
          <a:p>
            <a:r>
              <a:rPr lang="en-US" sz="1800"/>
              <a:t>1 textbook</a:t>
            </a:r>
            <a:endParaRPr sz="1800"/>
          </a:p>
        </p:txBody>
      </p:sp>
    </p:spTree>
    <p:extLst>
      <p:ext uri="{BB962C8B-B14F-4D97-AF65-F5344CB8AC3E}">
        <p14:creationId xmlns:p14="http://schemas.microsoft.com/office/powerpoint/2010/main" val="278217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8"/>
          <p:cNvSpPr txBox="1"/>
          <p:nvPr/>
        </p:nvSpPr>
        <p:spPr>
          <a:xfrm rot="-5400000">
            <a:off x="-1458971" y="1729713"/>
            <a:ext cx="4385290" cy="1592713"/>
          </a:xfrm>
          <a:prstGeom prst="rect">
            <a:avLst/>
          </a:prstGeom>
          <a:noFill/>
          <a:ln>
            <a:noFill/>
          </a:ln>
        </p:spPr>
        <p:txBody>
          <a:bodyPr spcFirstLastPara="1" wrap="square" lIns="68569" tIns="34275" rIns="68569" bIns="34275" anchor="t" anchorCtr="0">
            <a:spAutoFit/>
          </a:bodyPr>
          <a:lstStyle/>
          <a:p>
            <a:r>
              <a:rPr lang="en-US" sz="4950" b="1">
                <a:solidFill>
                  <a:srgbClr val="000000"/>
                </a:solidFill>
                <a:latin typeface="Arial"/>
                <a:ea typeface="Arial"/>
                <a:cs typeface="Arial"/>
                <a:sym typeface="Arial"/>
              </a:rPr>
              <a:t>Any Questions? </a:t>
            </a:r>
            <a:endParaRPr sz="1013"/>
          </a:p>
        </p:txBody>
      </p:sp>
      <p:pic>
        <p:nvPicPr>
          <p:cNvPr id="374" name="Google Shape;374;p38"/>
          <p:cNvPicPr preferRelativeResize="0"/>
          <p:nvPr/>
        </p:nvPicPr>
        <p:blipFill rotWithShape="1">
          <a:blip r:embed="rId3">
            <a:alphaModFix/>
          </a:blip>
          <a:srcRect/>
          <a:stretch/>
        </p:blipFill>
        <p:spPr>
          <a:xfrm>
            <a:off x="3507205" y="0"/>
            <a:ext cx="5143500" cy="5143500"/>
          </a:xfrm>
          <a:prstGeom prst="rect">
            <a:avLst/>
          </a:prstGeom>
          <a:noFill/>
          <a:ln>
            <a:noFill/>
          </a:ln>
        </p:spPr>
      </p:pic>
      <p:sp>
        <p:nvSpPr>
          <p:cNvPr id="375" name="Google Shape;375;p38"/>
          <p:cNvSpPr txBox="1"/>
          <p:nvPr/>
        </p:nvSpPr>
        <p:spPr>
          <a:xfrm rot="-5400000">
            <a:off x="6689558" y="2733144"/>
            <a:ext cx="4355432" cy="253885"/>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Photo credit: Question everything! by Henry… is licensed CC BY-NC-ND </a:t>
            </a:r>
            <a:r>
              <a:rPr lang="en-US" sz="600" u="sng">
                <a:solidFill>
                  <a:srgbClr val="000000"/>
                </a:solidFill>
                <a:latin typeface="Arial"/>
                <a:ea typeface="Arial"/>
                <a:cs typeface="Arial"/>
                <a:sym typeface="Arial"/>
                <a:hlinkClick r:id="rId4"/>
              </a:rPr>
              <a:t>https://www.flickr.com/photos/henrybloomfield/12680815144/</a:t>
            </a:r>
            <a:r>
              <a:rPr lang="en-US"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887337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4"/>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US" sz="3300" b="1" dirty="0">
                <a:solidFill>
                  <a:schemeClr val="dk1"/>
                </a:solidFill>
                <a:latin typeface="Calibri"/>
                <a:ea typeface="Calibri"/>
                <a:cs typeface="Calibri"/>
                <a:sym typeface="Calibri"/>
              </a:rPr>
              <a:t>Activity 1: Finding OER (Live Demonstration) </a:t>
            </a:r>
            <a:endParaRPr sz="3300" b="1" dirty="0">
              <a:solidFill>
                <a:schemeClr val="dk1"/>
              </a:solidFill>
              <a:latin typeface="Calibri"/>
              <a:ea typeface="Calibri"/>
              <a:cs typeface="Calibri"/>
              <a:sym typeface="Calibri"/>
            </a:endParaRPr>
          </a:p>
        </p:txBody>
      </p:sp>
      <p:pic>
        <p:nvPicPr>
          <p:cNvPr id="122" name="Google Shape;122;p4"/>
          <p:cNvPicPr preferRelativeResize="0"/>
          <p:nvPr/>
        </p:nvPicPr>
        <p:blipFill rotWithShape="1">
          <a:blip r:embed="rId3">
            <a:alphaModFix/>
          </a:blip>
          <a:srcRect/>
          <a:stretch/>
        </p:blipFill>
        <p:spPr>
          <a:xfrm>
            <a:off x="2174474" y="1847850"/>
            <a:ext cx="4752975" cy="2667000"/>
          </a:xfrm>
          <a:prstGeom prst="rect">
            <a:avLst/>
          </a:prstGeom>
          <a:noFill/>
          <a:ln>
            <a:noFill/>
          </a:ln>
        </p:spPr>
      </p:pic>
      <p:sp>
        <p:nvSpPr>
          <p:cNvPr id="123" name="Google Shape;123;p4"/>
          <p:cNvSpPr txBox="1"/>
          <p:nvPr/>
        </p:nvSpPr>
        <p:spPr>
          <a:xfrm rot="-5400000">
            <a:off x="6172199" y="2311415"/>
            <a:ext cx="5232401" cy="161552"/>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Picture Credit: Open Ant Trail 2 is by opensource.com and  licensed CC BY-SA </a:t>
            </a:r>
            <a:r>
              <a:rPr lang="en-US" sz="600" u="sng">
                <a:solidFill>
                  <a:srgbClr val="000000"/>
                </a:solidFill>
                <a:latin typeface="Arial"/>
                <a:ea typeface="Arial"/>
                <a:cs typeface="Arial"/>
                <a:sym typeface="Arial"/>
                <a:hlinkClick r:id="rId4"/>
              </a:rPr>
              <a:t>https://www.flickr.com/photos/opensourceway/8297630144/</a:t>
            </a:r>
            <a:r>
              <a:rPr lang="en-US"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4202098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5"/>
          <p:cNvPicPr preferRelativeResize="0"/>
          <p:nvPr/>
        </p:nvPicPr>
        <p:blipFill rotWithShape="1">
          <a:blip r:embed="rId3">
            <a:alphaModFix/>
          </a:blip>
          <a:srcRect/>
          <a:stretch/>
        </p:blipFill>
        <p:spPr>
          <a:xfrm>
            <a:off x="4902315" y="412750"/>
            <a:ext cx="4107241" cy="3598334"/>
          </a:xfrm>
          <a:prstGeom prst="rect">
            <a:avLst/>
          </a:prstGeom>
          <a:noFill/>
          <a:ln w="9525" cap="flat" cmpd="sng">
            <a:solidFill>
              <a:schemeClr val="dk1"/>
            </a:solidFill>
            <a:prstDash val="solid"/>
            <a:round/>
            <a:headEnd type="none" w="sm" len="sm"/>
            <a:tailEnd type="none" w="sm" len="sm"/>
          </a:ln>
        </p:spPr>
      </p:pic>
      <p:sp>
        <p:nvSpPr>
          <p:cNvPr id="130" name="Google Shape;130;p5"/>
          <p:cNvSpPr/>
          <p:nvPr/>
        </p:nvSpPr>
        <p:spPr>
          <a:xfrm>
            <a:off x="306916" y="163710"/>
            <a:ext cx="4572000" cy="1084882"/>
          </a:xfrm>
          <a:prstGeom prst="rect">
            <a:avLst/>
          </a:prstGeom>
          <a:noFill/>
          <a:ln>
            <a:noFill/>
          </a:ln>
        </p:spPr>
        <p:txBody>
          <a:bodyPr spcFirstLastPara="1" wrap="square" lIns="68569" tIns="34275" rIns="68569" bIns="34275" anchor="t" anchorCtr="0">
            <a:spAutoFit/>
          </a:bodyPr>
          <a:lstStyle/>
          <a:p>
            <a:r>
              <a:rPr lang="en-US" sz="3300" b="1">
                <a:solidFill>
                  <a:srgbClr val="000000"/>
                </a:solidFill>
                <a:latin typeface="Arial"/>
                <a:ea typeface="Arial"/>
                <a:cs typeface="Arial"/>
                <a:sym typeface="Arial"/>
              </a:rPr>
              <a:t>Google vs. Creative Commons Search</a:t>
            </a:r>
            <a:endParaRPr sz="1013"/>
          </a:p>
        </p:txBody>
      </p:sp>
      <p:pic>
        <p:nvPicPr>
          <p:cNvPr id="131" name="Google Shape;131;p5"/>
          <p:cNvPicPr preferRelativeResize="0"/>
          <p:nvPr/>
        </p:nvPicPr>
        <p:blipFill rotWithShape="1">
          <a:blip r:embed="rId4">
            <a:alphaModFix/>
          </a:blip>
          <a:srcRect/>
          <a:stretch/>
        </p:blipFill>
        <p:spPr>
          <a:xfrm>
            <a:off x="315691" y="1354668"/>
            <a:ext cx="4424652" cy="3566582"/>
          </a:xfrm>
          <a:prstGeom prst="rect">
            <a:avLst/>
          </a:prstGeom>
          <a:noFill/>
          <a:ln w="952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804432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6"/>
          <p:cNvSpPr txBox="1">
            <a:spLocks noGrp="1"/>
          </p:cNvSpPr>
          <p:nvPr>
            <p:ph type="title"/>
          </p:nvPr>
        </p:nvSpPr>
        <p:spPr>
          <a:xfrm>
            <a:off x="594633" y="171784"/>
            <a:ext cx="7886700" cy="994172"/>
          </a:xfrm>
          <a:prstGeom prst="rect">
            <a:avLst/>
          </a:prstGeom>
          <a:noFill/>
          <a:ln>
            <a:noFill/>
          </a:ln>
        </p:spPr>
        <p:txBody>
          <a:bodyPr spcFirstLastPara="1" wrap="square" lIns="68569" tIns="68569" rIns="68569" bIns="68569" anchor="t" anchorCtr="0">
            <a:noAutofit/>
          </a:bodyPr>
          <a:lstStyle/>
          <a:p>
            <a:r>
              <a:rPr lang="en-US"/>
              <a:t>Creative Commons image search </a:t>
            </a:r>
            <a:endParaRPr/>
          </a:p>
        </p:txBody>
      </p:sp>
      <p:sp>
        <p:nvSpPr>
          <p:cNvPr id="137" name="Google Shape;137;p6"/>
          <p:cNvSpPr txBox="1">
            <a:spLocks noGrp="1"/>
          </p:cNvSpPr>
          <p:nvPr>
            <p:ph type="body" idx="1"/>
          </p:nvPr>
        </p:nvSpPr>
        <p:spPr>
          <a:xfrm>
            <a:off x="976313" y="4238626"/>
            <a:ext cx="6655593" cy="762000"/>
          </a:xfrm>
          <a:prstGeom prst="rect">
            <a:avLst/>
          </a:prstGeom>
          <a:noFill/>
          <a:ln>
            <a:noFill/>
          </a:ln>
        </p:spPr>
        <p:txBody>
          <a:bodyPr spcFirstLastPara="1" wrap="square" lIns="68569" tIns="68569" rIns="68569" bIns="68569" anchor="t" anchorCtr="0">
            <a:normAutofit/>
          </a:bodyPr>
          <a:lstStyle/>
          <a:p>
            <a:pPr marL="38100" indent="0">
              <a:buNone/>
            </a:pPr>
            <a:r>
              <a:rPr lang="en-US" u="sng">
                <a:solidFill>
                  <a:schemeClr val="hlink"/>
                </a:solidFill>
                <a:hlinkClick r:id="rId3"/>
              </a:rPr>
              <a:t>https://search.creativecommons.org/</a:t>
            </a:r>
            <a:endParaRPr/>
          </a:p>
        </p:txBody>
      </p:sp>
      <p:pic>
        <p:nvPicPr>
          <p:cNvPr id="138" name="Google Shape;138;p6"/>
          <p:cNvPicPr preferRelativeResize="0"/>
          <p:nvPr/>
        </p:nvPicPr>
        <p:blipFill rotWithShape="1">
          <a:blip r:embed="rId4">
            <a:alphaModFix/>
          </a:blip>
          <a:srcRect/>
          <a:stretch/>
        </p:blipFill>
        <p:spPr>
          <a:xfrm>
            <a:off x="906954" y="813178"/>
            <a:ext cx="6500566" cy="3337046"/>
          </a:xfrm>
          <a:prstGeom prst="rect">
            <a:avLst/>
          </a:prstGeom>
          <a:noFill/>
          <a:ln>
            <a:noFill/>
          </a:ln>
        </p:spPr>
      </p:pic>
    </p:spTree>
    <p:extLst>
      <p:ext uri="{BB962C8B-B14F-4D97-AF65-F5344CB8AC3E}">
        <p14:creationId xmlns:p14="http://schemas.microsoft.com/office/powerpoint/2010/main" val="1694358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7"/>
          <p:cNvSpPr txBox="1">
            <a:spLocks noGrp="1"/>
          </p:cNvSpPr>
          <p:nvPr>
            <p:ph type="title"/>
          </p:nvPr>
        </p:nvSpPr>
        <p:spPr>
          <a:xfrm>
            <a:off x="628650" y="139373"/>
            <a:ext cx="7886700" cy="994172"/>
          </a:xfrm>
          <a:prstGeom prst="rect">
            <a:avLst/>
          </a:prstGeom>
          <a:noFill/>
          <a:ln>
            <a:noFill/>
          </a:ln>
        </p:spPr>
        <p:txBody>
          <a:bodyPr spcFirstLastPara="1" wrap="square" lIns="68569" tIns="68569" rIns="68569" bIns="68569" anchor="t" anchorCtr="0">
            <a:noAutofit/>
          </a:bodyPr>
          <a:lstStyle/>
          <a:p>
            <a:r>
              <a:rPr lang="en-US"/>
              <a:t>                Open Images</a:t>
            </a:r>
            <a:endParaRPr/>
          </a:p>
        </p:txBody>
      </p:sp>
      <p:sp>
        <p:nvSpPr>
          <p:cNvPr id="144" name="Google Shape;144;p7"/>
          <p:cNvSpPr txBox="1">
            <a:spLocks noGrp="1"/>
          </p:cNvSpPr>
          <p:nvPr>
            <p:ph type="body" idx="1"/>
          </p:nvPr>
        </p:nvSpPr>
        <p:spPr>
          <a:xfrm>
            <a:off x="190499" y="1154206"/>
            <a:ext cx="2420472" cy="3832412"/>
          </a:xfrm>
          <a:prstGeom prst="rect">
            <a:avLst/>
          </a:prstGeom>
          <a:noFill/>
          <a:ln>
            <a:noFill/>
          </a:ln>
        </p:spPr>
        <p:txBody>
          <a:bodyPr spcFirstLastPara="1" wrap="square" lIns="68569" tIns="68569" rIns="68569" bIns="68569" anchor="t" anchorCtr="0">
            <a:noAutofit/>
          </a:bodyPr>
          <a:lstStyle/>
          <a:p>
            <a:pPr marL="38100" indent="0">
              <a:buNone/>
            </a:pPr>
            <a:r>
              <a:rPr lang="en-US" sz="2700"/>
              <a:t>Public Domain Pictures</a:t>
            </a:r>
            <a:endParaRPr/>
          </a:p>
          <a:p>
            <a:pPr marL="38100" indent="0">
              <a:buNone/>
            </a:pPr>
            <a:endParaRPr/>
          </a:p>
          <a:p>
            <a:pPr marL="38100" indent="0">
              <a:buNone/>
            </a:pPr>
            <a:endParaRPr/>
          </a:p>
          <a:p>
            <a:pPr marL="38100" indent="0">
              <a:buNone/>
            </a:pPr>
            <a:endParaRPr/>
          </a:p>
          <a:p>
            <a:pPr marL="38100" indent="0">
              <a:buNone/>
            </a:pPr>
            <a:endParaRPr/>
          </a:p>
          <a:p>
            <a:pPr marL="38100" indent="0">
              <a:buNone/>
            </a:pPr>
            <a:endParaRPr/>
          </a:p>
          <a:p>
            <a:pPr marL="38100" indent="0">
              <a:buNone/>
            </a:pPr>
            <a:r>
              <a:rPr lang="en-US"/>
              <a:t>https://www.publicdomainpictures.net/en/</a:t>
            </a:r>
            <a:endParaRPr/>
          </a:p>
        </p:txBody>
      </p:sp>
      <p:pic>
        <p:nvPicPr>
          <p:cNvPr id="145" name="Google Shape;145;p7"/>
          <p:cNvPicPr preferRelativeResize="0"/>
          <p:nvPr/>
        </p:nvPicPr>
        <p:blipFill rotWithShape="1">
          <a:blip r:embed="rId3">
            <a:alphaModFix/>
          </a:blip>
          <a:srcRect/>
          <a:stretch/>
        </p:blipFill>
        <p:spPr>
          <a:xfrm>
            <a:off x="3241883" y="1288678"/>
            <a:ext cx="5344101" cy="360829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extLst>
      <p:ext uri="{BB962C8B-B14F-4D97-AF65-F5344CB8AC3E}">
        <p14:creationId xmlns:p14="http://schemas.microsoft.com/office/powerpoint/2010/main" val="476885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8"/>
          <p:cNvSpPr txBox="1">
            <a:spLocks noGrp="1"/>
          </p:cNvSpPr>
          <p:nvPr>
            <p:ph type="title"/>
          </p:nvPr>
        </p:nvSpPr>
        <p:spPr>
          <a:xfrm>
            <a:off x="594633" y="171782"/>
            <a:ext cx="7886700" cy="994172"/>
          </a:xfrm>
          <a:prstGeom prst="rect">
            <a:avLst/>
          </a:prstGeom>
          <a:noFill/>
          <a:ln>
            <a:noFill/>
          </a:ln>
        </p:spPr>
        <p:txBody>
          <a:bodyPr spcFirstLastPara="1" wrap="square" lIns="68569" tIns="68569" rIns="68569" bIns="68569" anchor="t" anchorCtr="0">
            <a:noAutofit/>
          </a:bodyPr>
          <a:lstStyle/>
          <a:p>
            <a:r>
              <a:rPr lang="en-US"/>
              <a:t>Creative Commons Search </a:t>
            </a:r>
            <a:endParaRPr/>
          </a:p>
        </p:txBody>
      </p:sp>
      <p:sp>
        <p:nvSpPr>
          <p:cNvPr id="151" name="Google Shape;151;p8"/>
          <p:cNvSpPr txBox="1">
            <a:spLocks noGrp="1"/>
          </p:cNvSpPr>
          <p:nvPr>
            <p:ph type="body" idx="1"/>
          </p:nvPr>
        </p:nvSpPr>
        <p:spPr>
          <a:xfrm>
            <a:off x="4453959" y="4437385"/>
            <a:ext cx="5494854" cy="706115"/>
          </a:xfrm>
          <a:prstGeom prst="rect">
            <a:avLst/>
          </a:prstGeom>
          <a:noFill/>
          <a:ln>
            <a:noFill/>
          </a:ln>
        </p:spPr>
        <p:txBody>
          <a:bodyPr spcFirstLastPara="1" wrap="square" lIns="68569" tIns="68569" rIns="68569" bIns="68569" anchor="t" anchorCtr="0">
            <a:noAutofit/>
          </a:bodyPr>
          <a:lstStyle/>
          <a:p>
            <a:pPr marL="38100" indent="0">
              <a:buNone/>
            </a:pPr>
            <a:r>
              <a:rPr lang="en-US"/>
              <a:t>https://search.creativecommons.org/</a:t>
            </a:r>
            <a:endParaRPr/>
          </a:p>
        </p:txBody>
      </p:sp>
      <p:pic>
        <p:nvPicPr>
          <p:cNvPr id="152" name="Google Shape;152;p8" descr="Creative_commons.png"/>
          <p:cNvPicPr preferRelativeResize="0"/>
          <p:nvPr/>
        </p:nvPicPr>
        <p:blipFill rotWithShape="1">
          <a:blip r:embed="rId3">
            <a:alphaModFix/>
          </a:blip>
          <a:srcRect/>
          <a:stretch/>
        </p:blipFill>
        <p:spPr>
          <a:xfrm>
            <a:off x="899626" y="842483"/>
            <a:ext cx="6075037" cy="3658967"/>
          </a:xfrm>
          <a:prstGeom prst="rect">
            <a:avLst/>
          </a:prstGeom>
          <a:noFill/>
          <a:ln>
            <a:noFill/>
          </a:ln>
        </p:spPr>
      </p:pic>
    </p:spTree>
    <p:extLst>
      <p:ext uri="{BB962C8B-B14F-4D97-AF65-F5344CB8AC3E}">
        <p14:creationId xmlns:p14="http://schemas.microsoft.com/office/powerpoint/2010/main" val="1856554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9"/>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US"/>
              <a:t>OASIS</a:t>
            </a:r>
            <a:endParaRPr/>
          </a:p>
        </p:txBody>
      </p:sp>
      <p:pic>
        <p:nvPicPr>
          <p:cNvPr id="159" name="Google Shape;159;p9"/>
          <p:cNvPicPr preferRelativeResize="0"/>
          <p:nvPr/>
        </p:nvPicPr>
        <p:blipFill rotWithShape="1">
          <a:blip r:embed="rId3">
            <a:alphaModFix/>
          </a:blip>
          <a:srcRect/>
          <a:stretch/>
        </p:blipFill>
        <p:spPr>
          <a:xfrm>
            <a:off x="0" y="96521"/>
            <a:ext cx="9144000" cy="3985260"/>
          </a:xfrm>
          <a:prstGeom prst="rect">
            <a:avLst/>
          </a:prstGeom>
          <a:noFill/>
          <a:ln>
            <a:noFill/>
          </a:ln>
        </p:spPr>
      </p:pic>
      <p:sp>
        <p:nvSpPr>
          <p:cNvPr id="160" name="Google Shape;160;p9"/>
          <p:cNvSpPr txBox="1"/>
          <p:nvPr/>
        </p:nvSpPr>
        <p:spPr>
          <a:xfrm>
            <a:off x="1079500" y="4292601"/>
            <a:ext cx="6375401" cy="484718"/>
          </a:xfrm>
          <a:prstGeom prst="rect">
            <a:avLst/>
          </a:prstGeom>
          <a:noFill/>
          <a:ln>
            <a:noFill/>
          </a:ln>
        </p:spPr>
        <p:txBody>
          <a:bodyPr spcFirstLastPara="1" wrap="square" lIns="68569" tIns="34275" rIns="68569" bIns="34275" anchor="t" anchorCtr="0">
            <a:spAutoFit/>
          </a:bodyPr>
          <a:lstStyle/>
          <a:p>
            <a:pPr algn="ctr"/>
            <a:r>
              <a:rPr lang="en-US" sz="2700" b="1">
                <a:solidFill>
                  <a:srgbClr val="000000"/>
                </a:solidFill>
                <a:latin typeface="Arial"/>
                <a:ea typeface="Arial"/>
                <a:cs typeface="Arial"/>
                <a:sym typeface="Arial"/>
              </a:rPr>
              <a:t>https://oasis.geneseo.edu</a:t>
            </a:r>
            <a:endParaRPr sz="2700" b="1">
              <a:solidFill>
                <a:srgbClr val="000000"/>
              </a:solidFill>
              <a:latin typeface="Arial"/>
              <a:ea typeface="Arial"/>
              <a:cs typeface="Arial"/>
              <a:sym typeface="Arial"/>
            </a:endParaRPr>
          </a:p>
        </p:txBody>
      </p:sp>
    </p:spTree>
    <p:extLst>
      <p:ext uri="{BB962C8B-B14F-4D97-AF65-F5344CB8AC3E}">
        <p14:creationId xmlns:p14="http://schemas.microsoft.com/office/powerpoint/2010/main" val="216614895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5519</TotalTime>
  <Words>1533</Words>
  <Application>Microsoft Macintosh PowerPoint</Application>
  <PresentationFormat>On-screen Show (16:9)</PresentationFormat>
  <Paragraphs>229</Paragraphs>
  <Slides>38</Slides>
  <Notes>38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38</vt:i4>
      </vt:variant>
    </vt:vector>
  </HeadingPairs>
  <TitlesOfParts>
    <vt:vector size="45" baseType="lpstr">
      <vt:lpstr>Arial</vt:lpstr>
      <vt:lpstr>Calibri</vt:lpstr>
      <vt:lpstr>Helvetica</vt:lpstr>
      <vt:lpstr>Lucida Grande</vt:lpstr>
      <vt:lpstr>Noto Sans Symbols</vt:lpstr>
      <vt:lpstr>Custom Design</vt:lpstr>
      <vt:lpstr>1_Office Theme</vt:lpstr>
      <vt:lpstr>Finding and  Evaluating OER</vt:lpstr>
      <vt:lpstr>PowerPoint Presentation</vt:lpstr>
      <vt:lpstr>PowerPoint Presentation</vt:lpstr>
      <vt:lpstr>PowerPoint Presentation</vt:lpstr>
      <vt:lpstr>PowerPoint Presentation</vt:lpstr>
      <vt:lpstr>Creative Commons image search </vt:lpstr>
      <vt:lpstr>                Open Images</vt:lpstr>
      <vt:lpstr>Creative Commons Search </vt:lpstr>
      <vt:lpstr>OASIS</vt:lpstr>
      <vt:lpstr>                      Open Access Articles</vt:lpstr>
      <vt:lpstr> Open Access Articles</vt:lpstr>
      <vt:lpstr>Elsevier Open </vt:lpstr>
      <vt:lpstr>Springer Open </vt:lpstr>
      <vt:lpstr>Open Access Books</vt:lpstr>
      <vt:lpstr>            Open Access Books</vt:lpstr>
      <vt:lpstr>            Open Access Books</vt:lpstr>
      <vt:lpstr>MIT Opencourseware</vt:lpstr>
      <vt:lpstr>OpenLearn</vt:lpstr>
      <vt:lpstr>OpenLearn Create</vt:lpstr>
      <vt:lpstr>Fuse School: Interactive learning materials </vt:lpstr>
      <vt:lpstr>Khan Academy: Interactive learning materials </vt:lpstr>
      <vt:lpstr>http://themimu.info/</vt:lpstr>
      <vt:lpstr>PowerPoint Presentation</vt:lpstr>
      <vt:lpstr>Useful Resources</vt:lpstr>
      <vt:lpstr>PowerPoint Presentation</vt:lpstr>
      <vt:lpstr>PowerPoint Presentation</vt:lpstr>
      <vt:lpstr>Useful search tips</vt:lpstr>
      <vt:lpstr>Boolean operators (AND, OR, and NOT)</vt:lpstr>
      <vt:lpstr>Boolean operators (AND, OR, and NOT)</vt:lpstr>
      <vt:lpstr>Boolean operators (AND, OR, and NOT)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205</cp:revision>
  <dcterms:created xsi:type="dcterms:W3CDTF">2017-12-05T12:15:45Z</dcterms:created>
  <dcterms:modified xsi:type="dcterms:W3CDTF">2021-05-21T16:04:46Z</dcterms:modified>
</cp:coreProperties>
</file>