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6" r:id="rId2"/>
  </p:sldMasterIdLst>
  <p:notesMasterIdLst>
    <p:notesMasterId r:id="rId25"/>
  </p:notesMasterIdLst>
  <p:handoutMasterIdLst>
    <p:handoutMasterId r:id="rId26"/>
  </p:handoutMasterIdLst>
  <p:sldIdLst>
    <p:sldId id="304" r:id="rId3"/>
    <p:sldId id="338" r:id="rId4"/>
    <p:sldId id="259" r:id="rId5"/>
    <p:sldId id="260" r:id="rId6"/>
    <p:sldId id="321" r:id="rId7"/>
    <p:sldId id="315" r:id="rId8"/>
    <p:sldId id="329" r:id="rId9"/>
    <p:sldId id="322" r:id="rId10"/>
    <p:sldId id="293" r:id="rId11"/>
    <p:sldId id="302" r:id="rId12"/>
    <p:sldId id="292" r:id="rId13"/>
    <p:sldId id="323" r:id="rId14"/>
    <p:sldId id="328" r:id="rId15"/>
    <p:sldId id="336" r:id="rId16"/>
    <p:sldId id="337" r:id="rId17"/>
    <p:sldId id="331" r:id="rId18"/>
    <p:sldId id="312" r:id="rId19"/>
    <p:sldId id="327" r:id="rId20"/>
    <p:sldId id="332" r:id="rId21"/>
    <p:sldId id="335" r:id="rId22"/>
    <p:sldId id="291" r:id="rId23"/>
    <p:sldId id="280" r:id="rId2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 d" initials="sd" lastIdx="10" clrIdx="0">
    <p:extLst>
      <p:ext uri="{19B8F6BF-5375-455C-9EA6-DF929625EA0E}">
        <p15:presenceInfo xmlns:p15="http://schemas.microsoft.com/office/powerpoint/2012/main" userId="56dbea47f833f125" providerId="Windows Live"/>
      </p:ext>
    </p:extLst>
  </p:cmAuthor>
  <p:cmAuthor id="2" name="Rachel.Slater" initials="R" lastIdx="14" clrIdx="1">
    <p:extLst>
      <p:ext uri="{19B8F6BF-5375-455C-9EA6-DF929625EA0E}">
        <p15:presenceInfo xmlns:p15="http://schemas.microsoft.com/office/powerpoint/2012/main" userId="S-1-5-21-2118997552-836320393-1615622311-1048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19" autoAdjust="0"/>
    <p:restoredTop sz="59424" autoAdjust="0"/>
  </p:normalViewPr>
  <p:slideViewPr>
    <p:cSldViewPr snapToGrid="0">
      <p:cViewPr varScale="1">
        <p:scale>
          <a:sx n="40" d="100"/>
          <a:sy n="40" d="100"/>
        </p:scale>
        <p:origin x="1734" y="42"/>
      </p:cViewPr>
      <p:guideLst/>
    </p:cSldViewPr>
  </p:slideViewPr>
  <p:notesTextViewPr>
    <p:cViewPr>
      <p:scale>
        <a:sx n="3" d="2"/>
        <a:sy n="3" d="2"/>
      </p:scale>
      <p:origin x="0" y="0"/>
    </p:cViewPr>
  </p:notesTextViewPr>
  <p:sorterViewPr>
    <p:cViewPr>
      <p:scale>
        <a:sx n="100" d="100"/>
        <a:sy n="100" d="100"/>
      </p:scale>
      <p:origin x="0" y="-170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30" tIns="45715" rIns="91430" bIns="45715"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30" tIns="45715" rIns="91430" bIns="45715" rtlCol="0"/>
          <a:lstStyle>
            <a:lvl1pPr algn="r">
              <a:defRPr sz="1200"/>
            </a:lvl1pPr>
          </a:lstStyle>
          <a:p>
            <a:fld id="{136E1E90-1946-4250-935C-F0892E3592E0}" type="datetimeFigureOut">
              <a:rPr lang="en-GB" smtClean="0"/>
              <a:t>28/04/2021</a:t>
            </a:fld>
            <a:endParaRPr lang="en-GB"/>
          </a:p>
        </p:txBody>
      </p:sp>
      <p:sp>
        <p:nvSpPr>
          <p:cNvPr id="4" name="Footer Placeholder 3"/>
          <p:cNvSpPr>
            <a:spLocks noGrp="1"/>
          </p:cNvSpPr>
          <p:nvPr>
            <p:ph type="ftr" sz="quarter" idx="2"/>
          </p:nvPr>
        </p:nvSpPr>
        <p:spPr>
          <a:xfrm>
            <a:off x="0" y="9429750"/>
            <a:ext cx="2946400" cy="496888"/>
          </a:xfrm>
          <a:prstGeom prst="rect">
            <a:avLst/>
          </a:prstGeom>
        </p:spPr>
        <p:txBody>
          <a:bodyPr vert="horz" lIns="91430" tIns="45715" rIns="91430" bIns="45715"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30" tIns="45715" rIns="91430" bIns="45715" rtlCol="0" anchor="b"/>
          <a:lstStyle>
            <a:lvl1pPr algn="r">
              <a:defRPr sz="1200"/>
            </a:lvl1pPr>
          </a:lstStyle>
          <a:p>
            <a:fld id="{015E9BA5-5450-4288-AD07-00CF56CD8AF2}" type="slidenum">
              <a:rPr lang="en-GB" smtClean="0"/>
              <a:t>‹#›</a:t>
            </a:fld>
            <a:endParaRPr lang="en-GB"/>
          </a:p>
        </p:txBody>
      </p:sp>
    </p:spTree>
    <p:extLst>
      <p:ext uri="{BB962C8B-B14F-4D97-AF65-F5344CB8AC3E}">
        <p14:creationId xmlns:p14="http://schemas.microsoft.com/office/powerpoint/2010/main" val="30832245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8056"/>
          </a:xfrm>
          <a:prstGeom prst="rect">
            <a:avLst/>
          </a:prstGeom>
        </p:spPr>
        <p:txBody>
          <a:bodyPr vert="horz" lIns="91430" tIns="45715" rIns="91430" bIns="45715"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30" tIns="45715" rIns="91430" bIns="45715" rtlCol="0"/>
          <a:lstStyle>
            <a:lvl1pPr algn="r">
              <a:defRPr sz="1200"/>
            </a:lvl1pPr>
          </a:lstStyle>
          <a:p>
            <a:fld id="{928684E6-6917-4BC4-B001-755A81958AD4}" type="datetimeFigureOut">
              <a:rPr lang="en-GB" smtClean="0"/>
              <a:t>28/04/2021</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30" tIns="45715" rIns="91430" bIns="45715"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30" tIns="45715" rIns="91430" bIns="457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428585"/>
            <a:ext cx="2945659" cy="498055"/>
          </a:xfrm>
          <a:prstGeom prst="rect">
            <a:avLst/>
          </a:prstGeom>
        </p:spPr>
        <p:txBody>
          <a:bodyPr vert="horz" lIns="91430" tIns="45715" rIns="91430" bIns="45715"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5"/>
            <a:ext cx="2945659" cy="498055"/>
          </a:xfrm>
          <a:prstGeom prst="rect">
            <a:avLst/>
          </a:prstGeom>
        </p:spPr>
        <p:txBody>
          <a:bodyPr vert="horz" lIns="91430" tIns="45715" rIns="91430" bIns="45715" rtlCol="0" anchor="b"/>
          <a:lstStyle>
            <a:lvl1pPr algn="r">
              <a:defRPr sz="1200"/>
            </a:lvl1pPr>
          </a:lstStyle>
          <a:p>
            <a:fld id="{CE13DA62-D820-4354-AC8A-CDA0698682DB}" type="slidenum">
              <a:rPr lang="en-GB" smtClean="0"/>
              <a:t>‹#›</a:t>
            </a:fld>
            <a:endParaRPr lang="en-GB"/>
          </a:p>
        </p:txBody>
      </p:sp>
    </p:spTree>
    <p:extLst>
      <p:ext uri="{BB962C8B-B14F-4D97-AF65-F5344CB8AC3E}">
        <p14:creationId xmlns:p14="http://schemas.microsoft.com/office/powerpoint/2010/main" val="1100687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00000000-1234-1234-1234-123412341234}" type="slidenum">
              <a:rPr kumimoji="0" lang="en-GB" sz="1200" b="0" i="0" u="none" strike="noStrike" kern="1200" cap="none" spc="0" normalizeH="0" baseline="0" noProof="0" smtClean="0">
                <a:ln>
                  <a:noFill/>
                </a:ln>
                <a:solidFill>
                  <a:prstClr val="black"/>
                </a:solidFill>
                <a:effectLst/>
                <a:uLnTx/>
                <a:uFillTx/>
                <a:latin typeface="Calibri"/>
                <a:ea typeface="Calibri"/>
                <a:cs typeface="Calibri"/>
                <a:sym typeface="Calibri"/>
              </a:rPr>
              <a:pPr marL="0" marR="0" lvl="0" indent="0" algn="r" defTabSz="6858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2751937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E13DA62-D820-4354-AC8A-CDA0698682DB}" type="slidenum">
              <a:rPr lang="en-GB" smtClean="0"/>
              <a:t>10</a:t>
            </a:fld>
            <a:endParaRPr lang="en-GB"/>
          </a:p>
        </p:txBody>
      </p:sp>
    </p:spTree>
    <p:extLst>
      <p:ext uri="{BB962C8B-B14F-4D97-AF65-F5344CB8AC3E}">
        <p14:creationId xmlns:p14="http://schemas.microsoft.com/office/powerpoint/2010/main" val="24815858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E13DA62-D820-4354-AC8A-CDA0698682DB}" type="slidenum">
              <a:rPr lang="en-GB" smtClean="0"/>
              <a:t>11</a:t>
            </a:fld>
            <a:endParaRPr lang="en-GB"/>
          </a:p>
        </p:txBody>
      </p:sp>
    </p:spTree>
    <p:extLst>
      <p:ext uri="{BB962C8B-B14F-4D97-AF65-F5344CB8AC3E}">
        <p14:creationId xmlns:p14="http://schemas.microsoft.com/office/powerpoint/2010/main" val="31972724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4524">
              <a:defRPr/>
            </a:pPr>
            <a:endParaRPr lang="en-GB" altLang="en-US" dirty="0"/>
          </a:p>
          <a:p>
            <a:r>
              <a:rPr lang="en-GB" sz="900" dirty="0"/>
              <a:t> flickr.com/photos/</a:t>
            </a:r>
            <a:r>
              <a:rPr lang="en-GB" sz="900" dirty="0" err="1"/>
              <a:t>comedynose</a:t>
            </a:r>
            <a:endParaRPr lang="en-GB" sz="900" dirty="0"/>
          </a:p>
          <a:p>
            <a:pPr marL="452262" indent="-452262">
              <a:buFont typeface="Arial" panose="020B0604020202020204" pitchFamily="34" charset="0"/>
              <a:buChar char="•"/>
            </a:pPr>
            <a:endParaRPr lang="en-GB" dirty="0"/>
          </a:p>
          <a:p>
            <a:pPr marL="452262" indent="-452262">
              <a:buFont typeface="Arial" panose="020B0604020202020204" pitchFamily="34" charset="0"/>
              <a:buChar char="•"/>
            </a:pPr>
            <a:endParaRPr lang="en-GB" dirty="0"/>
          </a:p>
          <a:p>
            <a:pPr defTabSz="904524">
              <a:defRPr/>
            </a:pPr>
            <a:endParaRPr lang="en-GB" altLang="en-US" dirty="0"/>
          </a:p>
        </p:txBody>
      </p:sp>
      <p:sp>
        <p:nvSpPr>
          <p:cNvPr id="4" name="Slide Number Placeholder 3"/>
          <p:cNvSpPr>
            <a:spLocks noGrp="1"/>
          </p:cNvSpPr>
          <p:nvPr>
            <p:ph type="sldNum" sz="quarter" idx="10"/>
          </p:nvPr>
        </p:nvSpPr>
        <p:spPr/>
        <p:txBody>
          <a:bodyPr/>
          <a:lstStyle/>
          <a:p>
            <a:fld id="{CE13DA62-D820-4354-AC8A-CDA0698682DB}" type="slidenum">
              <a:rPr lang="en-GB" smtClean="0"/>
              <a:t>12</a:t>
            </a:fld>
            <a:endParaRPr lang="en-GB"/>
          </a:p>
        </p:txBody>
      </p:sp>
    </p:spTree>
    <p:extLst>
      <p:ext uri="{BB962C8B-B14F-4D97-AF65-F5344CB8AC3E}">
        <p14:creationId xmlns:p14="http://schemas.microsoft.com/office/powerpoint/2010/main" val="2023936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ltLang="en-US"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CE13DA62-D820-4354-AC8A-CDA0698682DB}" type="slidenum">
              <a:rPr lang="en-GB" smtClean="0"/>
              <a:t>13</a:t>
            </a:fld>
            <a:endParaRPr lang="en-GB"/>
          </a:p>
        </p:txBody>
      </p:sp>
    </p:spTree>
    <p:extLst>
      <p:ext uri="{BB962C8B-B14F-4D97-AF65-F5344CB8AC3E}">
        <p14:creationId xmlns:p14="http://schemas.microsoft.com/office/powerpoint/2010/main" val="15396747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ltLang="en-US"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CE13DA62-D820-4354-AC8A-CDA0698682DB}" type="slidenum">
              <a:rPr lang="en-GB" smtClean="0"/>
              <a:t>14</a:t>
            </a:fld>
            <a:endParaRPr lang="en-GB"/>
          </a:p>
        </p:txBody>
      </p:sp>
    </p:spTree>
    <p:extLst>
      <p:ext uri="{BB962C8B-B14F-4D97-AF65-F5344CB8AC3E}">
        <p14:creationId xmlns:p14="http://schemas.microsoft.com/office/powerpoint/2010/main" val="18089775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ltLang="en-US"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CE13DA62-D820-4354-AC8A-CDA0698682DB}" type="slidenum">
              <a:rPr lang="en-GB" smtClean="0"/>
              <a:t>15</a:t>
            </a:fld>
            <a:endParaRPr lang="en-GB"/>
          </a:p>
        </p:txBody>
      </p:sp>
    </p:spTree>
    <p:extLst>
      <p:ext uri="{BB962C8B-B14F-4D97-AF65-F5344CB8AC3E}">
        <p14:creationId xmlns:p14="http://schemas.microsoft.com/office/powerpoint/2010/main" val="21577963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4524">
              <a:defRPr/>
            </a:pPr>
            <a:endParaRPr lang="en-GB" dirty="0"/>
          </a:p>
        </p:txBody>
      </p:sp>
      <p:sp>
        <p:nvSpPr>
          <p:cNvPr id="4" name="Slide Number Placeholder 3"/>
          <p:cNvSpPr>
            <a:spLocks noGrp="1"/>
          </p:cNvSpPr>
          <p:nvPr>
            <p:ph type="sldNum" sz="quarter" idx="10"/>
          </p:nvPr>
        </p:nvSpPr>
        <p:spPr/>
        <p:txBody>
          <a:bodyPr/>
          <a:lstStyle/>
          <a:p>
            <a:fld id="{CE13DA62-D820-4354-AC8A-CDA0698682DB}" type="slidenum">
              <a:rPr lang="en-GB" smtClean="0"/>
              <a:t>16</a:t>
            </a:fld>
            <a:endParaRPr lang="en-GB"/>
          </a:p>
        </p:txBody>
      </p:sp>
    </p:spTree>
    <p:extLst>
      <p:ext uri="{BB962C8B-B14F-4D97-AF65-F5344CB8AC3E}">
        <p14:creationId xmlns:p14="http://schemas.microsoft.com/office/powerpoint/2010/main" val="4926644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4524">
              <a:defRPr/>
            </a:pPr>
            <a:endParaRPr lang="en-GB" dirty="0"/>
          </a:p>
        </p:txBody>
      </p:sp>
      <p:sp>
        <p:nvSpPr>
          <p:cNvPr id="4" name="Slide Number Placeholder 3"/>
          <p:cNvSpPr>
            <a:spLocks noGrp="1"/>
          </p:cNvSpPr>
          <p:nvPr>
            <p:ph type="sldNum" sz="quarter" idx="10"/>
          </p:nvPr>
        </p:nvSpPr>
        <p:spPr/>
        <p:txBody>
          <a:bodyPr/>
          <a:lstStyle/>
          <a:p>
            <a:fld id="{CE13DA62-D820-4354-AC8A-CDA0698682DB}" type="slidenum">
              <a:rPr lang="en-GB" smtClean="0"/>
              <a:t>17</a:t>
            </a:fld>
            <a:endParaRPr lang="en-GB"/>
          </a:p>
        </p:txBody>
      </p:sp>
    </p:spTree>
    <p:extLst>
      <p:ext uri="{BB962C8B-B14F-4D97-AF65-F5344CB8AC3E}">
        <p14:creationId xmlns:p14="http://schemas.microsoft.com/office/powerpoint/2010/main" val="13791909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4524">
              <a:defRPr/>
            </a:pPr>
            <a:endParaRPr lang="en-GB" dirty="0"/>
          </a:p>
        </p:txBody>
      </p:sp>
      <p:sp>
        <p:nvSpPr>
          <p:cNvPr id="4" name="Slide Number Placeholder 3"/>
          <p:cNvSpPr>
            <a:spLocks noGrp="1"/>
          </p:cNvSpPr>
          <p:nvPr>
            <p:ph type="sldNum" sz="quarter" idx="10"/>
          </p:nvPr>
        </p:nvSpPr>
        <p:spPr/>
        <p:txBody>
          <a:bodyPr/>
          <a:lstStyle/>
          <a:p>
            <a:fld id="{CE13DA62-D820-4354-AC8A-CDA0698682DB}" type="slidenum">
              <a:rPr lang="en-GB" smtClean="0"/>
              <a:t>18</a:t>
            </a:fld>
            <a:endParaRPr lang="en-GB"/>
          </a:p>
        </p:txBody>
      </p:sp>
    </p:spTree>
    <p:extLst>
      <p:ext uri="{BB962C8B-B14F-4D97-AF65-F5344CB8AC3E}">
        <p14:creationId xmlns:p14="http://schemas.microsoft.com/office/powerpoint/2010/main" val="13025492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4524">
              <a:defRPr/>
            </a:pPr>
            <a:endParaRPr lang="en-GB" dirty="0"/>
          </a:p>
        </p:txBody>
      </p:sp>
      <p:sp>
        <p:nvSpPr>
          <p:cNvPr id="4" name="Slide Number Placeholder 3"/>
          <p:cNvSpPr>
            <a:spLocks noGrp="1"/>
          </p:cNvSpPr>
          <p:nvPr>
            <p:ph type="sldNum" sz="quarter" idx="10"/>
          </p:nvPr>
        </p:nvSpPr>
        <p:spPr/>
        <p:txBody>
          <a:bodyPr/>
          <a:lstStyle/>
          <a:p>
            <a:fld id="{CE13DA62-D820-4354-AC8A-CDA0698682DB}" type="slidenum">
              <a:rPr lang="en-GB" smtClean="0"/>
              <a:t>19</a:t>
            </a:fld>
            <a:endParaRPr lang="en-GB"/>
          </a:p>
        </p:txBody>
      </p:sp>
    </p:spTree>
    <p:extLst>
      <p:ext uri="{BB962C8B-B14F-4D97-AF65-F5344CB8AC3E}">
        <p14:creationId xmlns:p14="http://schemas.microsoft.com/office/powerpoint/2010/main" val="26607253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endParaRPr lang="en-GB" dirty="0">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10"/>
          </p:nvPr>
        </p:nvSpPr>
        <p:spPr/>
        <p:txBody>
          <a:bodyPr/>
          <a:lstStyle/>
          <a:p>
            <a:fld id="{CE13DA62-D820-4354-AC8A-CDA0698682DB}" type="slidenum">
              <a:rPr lang="en-GB" smtClean="0"/>
              <a:t>2</a:t>
            </a:fld>
            <a:endParaRPr lang="en-GB"/>
          </a:p>
        </p:txBody>
      </p:sp>
    </p:spTree>
    <p:extLst>
      <p:ext uri="{BB962C8B-B14F-4D97-AF65-F5344CB8AC3E}">
        <p14:creationId xmlns:p14="http://schemas.microsoft.com/office/powerpoint/2010/main" val="34416839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4524">
              <a:defRPr/>
            </a:pPr>
            <a:endParaRPr lang="en-GB" dirty="0"/>
          </a:p>
        </p:txBody>
      </p:sp>
      <p:sp>
        <p:nvSpPr>
          <p:cNvPr id="4" name="Slide Number Placeholder 3"/>
          <p:cNvSpPr>
            <a:spLocks noGrp="1"/>
          </p:cNvSpPr>
          <p:nvPr>
            <p:ph type="sldNum" sz="quarter" idx="10"/>
          </p:nvPr>
        </p:nvSpPr>
        <p:spPr/>
        <p:txBody>
          <a:bodyPr/>
          <a:lstStyle/>
          <a:p>
            <a:fld id="{CE13DA62-D820-4354-AC8A-CDA0698682DB}" type="slidenum">
              <a:rPr lang="en-GB" smtClean="0"/>
              <a:t>20</a:t>
            </a:fld>
            <a:endParaRPr lang="en-GB"/>
          </a:p>
        </p:txBody>
      </p:sp>
    </p:spTree>
    <p:extLst>
      <p:ext uri="{BB962C8B-B14F-4D97-AF65-F5344CB8AC3E}">
        <p14:creationId xmlns:p14="http://schemas.microsoft.com/office/powerpoint/2010/main" val="28203366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E13DA62-D820-4354-AC8A-CDA0698682DB}" type="slidenum">
              <a:rPr lang="en-GB" smtClean="0"/>
              <a:t>21</a:t>
            </a:fld>
            <a:endParaRPr lang="en-GB"/>
          </a:p>
        </p:txBody>
      </p:sp>
    </p:spTree>
    <p:extLst>
      <p:ext uri="{BB962C8B-B14F-4D97-AF65-F5344CB8AC3E}">
        <p14:creationId xmlns:p14="http://schemas.microsoft.com/office/powerpoint/2010/main" val="40269130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E13DA62-D820-4354-AC8A-CDA0698682DB}" type="slidenum">
              <a:rPr lang="en-GB" smtClean="0"/>
              <a:t>22</a:t>
            </a:fld>
            <a:endParaRPr lang="en-GB"/>
          </a:p>
        </p:txBody>
      </p:sp>
    </p:spTree>
    <p:extLst>
      <p:ext uri="{BB962C8B-B14F-4D97-AF65-F5344CB8AC3E}">
        <p14:creationId xmlns:p14="http://schemas.microsoft.com/office/powerpoint/2010/main" val="18053346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endParaRPr lang="en-GB" dirty="0">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10"/>
          </p:nvPr>
        </p:nvSpPr>
        <p:spPr/>
        <p:txBody>
          <a:bodyPr/>
          <a:lstStyle/>
          <a:p>
            <a:fld id="{CE13DA62-D820-4354-AC8A-CDA0698682DB}" type="slidenum">
              <a:rPr lang="en-GB" smtClean="0"/>
              <a:t>3</a:t>
            </a:fld>
            <a:endParaRPr lang="en-GB"/>
          </a:p>
        </p:txBody>
      </p:sp>
    </p:spTree>
    <p:extLst>
      <p:ext uri="{BB962C8B-B14F-4D97-AF65-F5344CB8AC3E}">
        <p14:creationId xmlns:p14="http://schemas.microsoft.com/office/powerpoint/2010/main" val="27903305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CE13DA62-D820-4354-AC8A-CDA0698682DB}" type="slidenum">
              <a:rPr lang="en-GB" smtClean="0"/>
              <a:t>4</a:t>
            </a:fld>
            <a:endParaRPr lang="en-GB"/>
          </a:p>
        </p:txBody>
      </p:sp>
    </p:spTree>
    <p:extLst>
      <p:ext uri="{BB962C8B-B14F-4D97-AF65-F5344CB8AC3E}">
        <p14:creationId xmlns:p14="http://schemas.microsoft.com/office/powerpoint/2010/main" val="26770858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594"/>
              </a:spcAft>
              <a:buClr>
                <a:srgbClr val="D60077"/>
              </a:buClr>
            </a:pPr>
            <a:endParaRPr lang="en-GB" altLang="en-US" sz="3100" dirty="0">
              <a:solidFill>
                <a:schemeClr val="accent3"/>
              </a:solidFill>
            </a:endParaRPr>
          </a:p>
          <a:p>
            <a:pPr defTabSz="904524">
              <a:defRPr/>
            </a:pPr>
            <a:endParaRPr lang="en-GB" altLang="en-US" dirty="0">
              <a:latin typeface="Arial" panose="020B0604020202020204" pitchFamily="34" charset="0"/>
            </a:endParaRPr>
          </a:p>
          <a:p>
            <a:pPr defTabSz="904524">
              <a:defRPr/>
            </a:pPr>
            <a:endParaRPr lang="en-GB" dirty="0"/>
          </a:p>
        </p:txBody>
      </p:sp>
      <p:sp>
        <p:nvSpPr>
          <p:cNvPr id="4" name="Slide Number Placeholder 3"/>
          <p:cNvSpPr>
            <a:spLocks noGrp="1"/>
          </p:cNvSpPr>
          <p:nvPr>
            <p:ph type="sldNum" sz="quarter" idx="10"/>
          </p:nvPr>
        </p:nvSpPr>
        <p:spPr/>
        <p:txBody>
          <a:bodyPr/>
          <a:lstStyle/>
          <a:p>
            <a:fld id="{CE13DA62-D820-4354-AC8A-CDA0698682DB}" type="slidenum">
              <a:rPr lang="en-GB" smtClean="0"/>
              <a:t>5</a:t>
            </a:fld>
            <a:endParaRPr lang="en-GB"/>
          </a:p>
        </p:txBody>
      </p:sp>
    </p:spTree>
    <p:extLst>
      <p:ext uri="{BB962C8B-B14F-4D97-AF65-F5344CB8AC3E}">
        <p14:creationId xmlns:p14="http://schemas.microsoft.com/office/powerpoint/2010/main" val="22141484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E13DA62-D820-4354-AC8A-CDA0698682DB}" type="slidenum">
              <a:rPr lang="en-GB" smtClean="0"/>
              <a:t>6</a:t>
            </a:fld>
            <a:endParaRPr lang="en-GB"/>
          </a:p>
        </p:txBody>
      </p:sp>
    </p:spTree>
    <p:extLst>
      <p:ext uri="{BB962C8B-B14F-4D97-AF65-F5344CB8AC3E}">
        <p14:creationId xmlns:p14="http://schemas.microsoft.com/office/powerpoint/2010/main" val="13875202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ltLang="en-US" dirty="0">
              <a:latin typeface="Arial" panose="020B0604020202020204" pitchFamily="34" charset="0"/>
            </a:endParaRPr>
          </a:p>
          <a:p>
            <a:endParaRPr lang="en-GB" altLang="en-US"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CE13DA62-D820-4354-AC8A-CDA0698682DB}" type="slidenum">
              <a:rPr lang="en-GB" smtClean="0"/>
              <a:t>7</a:t>
            </a:fld>
            <a:endParaRPr lang="en-GB"/>
          </a:p>
        </p:txBody>
      </p:sp>
    </p:spTree>
    <p:extLst>
      <p:ext uri="{BB962C8B-B14F-4D97-AF65-F5344CB8AC3E}">
        <p14:creationId xmlns:p14="http://schemas.microsoft.com/office/powerpoint/2010/main" val="12361441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4524">
              <a:defRPr/>
            </a:pPr>
            <a:endParaRPr lang="en-GB" dirty="0"/>
          </a:p>
        </p:txBody>
      </p:sp>
      <p:sp>
        <p:nvSpPr>
          <p:cNvPr id="4" name="Slide Number Placeholder 3"/>
          <p:cNvSpPr>
            <a:spLocks noGrp="1"/>
          </p:cNvSpPr>
          <p:nvPr>
            <p:ph type="sldNum" sz="quarter" idx="10"/>
          </p:nvPr>
        </p:nvSpPr>
        <p:spPr/>
        <p:txBody>
          <a:bodyPr/>
          <a:lstStyle/>
          <a:p>
            <a:fld id="{CE13DA62-D820-4354-AC8A-CDA0698682DB}" type="slidenum">
              <a:rPr lang="en-GB" smtClean="0"/>
              <a:t>8</a:t>
            </a:fld>
            <a:endParaRPr lang="en-GB"/>
          </a:p>
        </p:txBody>
      </p:sp>
    </p:spTree>
    <p:extLst>
      <p:ext uri="{BB962C8B-B14F-4D97-AF65-F5344CB8AC3E}">
        <p14:creationId xmlns:p14="http://schemas.microsoft.com/office/powerpoint/2010/main" val="13025492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E13DA62-D820-4354-AC8A-CDA0698682DB}" type="slidenum">
              <a:rPr lang="en-GB" smtClean="0"/>
              <a:t>9</a:t>
            </a:fld>
            <a:endParaRPr lang="en-GB"/>
          </a:p>
        </p:txBody>
      </p:sp>
    </p:spTree>
    <p:extLst>
      <p:ext uri="{BB962C8B-B14F-4D97-AF65-F5344CB8AC3E}">
        <p14:creationId xmlns:p14="http://schemas.microsoft.com/office/powerpoint/2010/main" val="29714761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97003" y="2081216"/>
            <a:ext cx="11192959" cy="3271410"/>
          </a:xfrm>
        </p:spPr>
        <p:txBody>
          <a:bodyPr/>
          <a:lstStyle>
            <a:lvl1pPr>
              <a:lnSpc>
                <a:spcPts val="3515"/>
              </a:lnSpc>
              <a:defRPr sz="4217">
                <a:solidFill>
                  <a:schemeClr val="bg1"/>
                </a:solidFill>
              </a:defRPr>
            </a:lvl1pPr>
          </a:lstStyle>
          <a:p>
            <a:r>
              <a:rPr lang="en-US" dirty="0"/>
              <a:t>Click to edit Master title style</a:t>
            </a:r>
            <a:endParaRPr lang="en-GB" dirty="0"/>
          </a:p>
        </p:txBody>
      </p:sp>
      <p:pic>
        <p:nvPicPr>
          <p:cNvPr id="19" name="Picture 18" descr="1_TheOU_Logo.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627649" y="258878"/>
            <a:ext cx="1213083" cy="623852"/>
          </a:xfrm>
          <a:prstGeom prst="rect">
            <a:avLst/>
          </a:prstGeom>
        </p:spPr>
      </p:pic>
    </p:spTree>
    <p:extLst>
      <p:ext uri="{BB962C8B-B14F-4D97-AF65-F5344CB8AC3E}">
        <p14:creationId xmlns:p14="http://schemas.microsoft.com/office/powerpoint/2010/main" val="2999705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4" name="Rectangle 3"/>
          <p:cNvSpPr/>
          <p:nvPr userDrawn="1"/>
        </p:nvSpPr>
        <p:spPr>
          <a:xfrm>
            <a:off x="0" y="-2925"/>
            <a:ext cx="12192000" cy="6860925"/>
          </a:xfrm>
          <a:prstGeom prst="rect">
            <a:avLst/>
          </a:prstGeom>
          <a:solidFill>
            <a:srgbClr val="EF68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079"/>
            <a:endParaRPr lang="en-GB" sz="1828">
              <a:solidFill>
                <a:prstClr val="white"/>
              </a:solidFill>
            </a:endParaRPr>
          </a:p>
        </p:txBody>
      </p:sp>
      <p:sp>
        <p:nvSpPr>
          <p:cNvPr id="6" name="Title 1"/>
          <p:cNvSpPr>
            <a:spLocks noGrp="1"/>
          </p:cNvSpPr>
          <p:nvPr>
            <p:ph type="ctrTitle"/>
          </p:nvPr>
        </p:nvSpPr>
        <p:spPr>
          <a:xfrm>
            <a:off x="497003" y="2081216"/>
            <a:ext cx="11192959" cy="3271410"/>
          </a:xfrm>
        </p:spPr>
        <p:txBody>
          <a:bodyPr/>
          <a:lstStyle>
            <a:lvl1pPr>
              <a:lnSpc>
                <a:spcPts val="3515"/>
              </a:lnSpc>
              <a:defRPr sz="4217">
                <a:solidFill>
                  <a:schemeClr val="bg1"/>
                </a:solidFill>
              </a:defRPr>
            </a:lvl1pPr>
          </a:lstStyle>
          <a:p>
            <a:r>
              <a:rPr lang="en-US" dirty="0"/>
              <a:t>Click to edit Master title style</a:t>
            </a:r>
            <a:endParaRPr lang="en-GB" dirty="0"/>
          </a:p>
        </p:txBody>
      </p:sp>
    </p:spTree>
    <p:extLst>
      <p:ext uri="{BB962C8B-B14F-4D97-AF65-F5344CB8AC3E}">
        <p14:creationId xmlns:p14="http://schemas.microsoft.com/office/powerpoint/2010/main" val="141581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empty red">
    <p:spTree>
      <p:nvGrpSpPr>
        <p:cNvPr id="1" name=""/>
        <p:cNvGrpSpPr/>
        <p:nvPr/>
      </p:nvGrpSpPr>
      <p:grpSpPr>
        <a:xfrm>
          <a:off x="0" y="0"/>
          <a:ext cx="0" cy="0"/>
          <a:chOff x="0" y="0"/>
          <a:chExt cx="0" cy="0"/>
        </a:xfrm>
      </p:grpSpPr>
      <p:sp>
        <p:nvSpPr>
          <p:cNvPr id="7" name="Oval 6"/>
          <p:cNvSpPr/>
          <p:nvPr userDrawn="1"/>
        </p:nvSpPr>
        <p:spPr>
          <a:xfrm>
            <a:off x="11375012" y="6484198"/>
            <a:ext cx="274534" cy="205808"/>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079"/>
            <a:endParaRPr lang="en-GB" sz="1828" dirty="0">
              <a:solidFill>
                <a:prstClr val="white"/>
              </a:solidFill>
            </a:endParaRPr>
          </a:p>
        </p:txBody>
      </p:sp>
      <p:sp>
        <p:nvSpPr>
          <p:cNvPr id="9" name="Slide Number Placeholder 5"/>
          <p:cNvSpPr>
            <a:spLocks noGrp="1"/>
          </p:cNvSpPr>
          <p:nvPr>
            <p:ph type="sldNum" sz="quarter" idx="4"/>
          </p:nvPr>
        </p:nvSpPr>
        <p:spPr>
          <a:xfrm>
            <a:off x="11283499" y="6398505"/>
            <a:ext cx="471892" cy="365125"/>
          </a:xfrm>
          <a:prstGeom prst="rect">
            <a:avLst/>
          </a:prstGeom>
        </p:spPr>
        <p:txBody>
          <a:bodyPr vert="horz" lIns="130055" tIns="65028" rIns="130055" bIns="65028" rtlCol="0" anchor="ctr"/>
          <a:lstStyle>
            <a:lvl1pPr algn="r">
              <a:defRPr sz="703">
                <a:solidFill>
                  <a:srgbClr val="FFFFFF"/>
                </a:solidFill>
              </a:defRPr>
            </a:lvl1pPr>
          </a:lstStyle>
          <a:p>
            <a:pPr algn="ctr"/>
            <a:fld id="{C0BADC3D-1509-2C4E-AB5E-AF0356668A88}" type="slidenum">
              <a:rPr lang="en-GB" smtClean="0"/>
              <a:pPr algn="ctr"/>
              <a:t>‹#›</a:t>
            </a:fld>
            <a:endParaRPr lang="en-GB" dirty="0"/>
          </a:p>
        </p:txBody>
      </p:sp>
    </p:spTree>
    <p:extLst>
      <p:ext uri="{BB962C8B-B14F-4D97-AF65-F5344CB8AC3E}">
        <p14:creationId xmlns:p14="http://schemas.microsoft.com/office/powerpoint/2010/main" val="3132912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11505070" y="6277313"/>
            <a:ext cx="644975" cy="567934"/>
          </a:xfrm>
        </p:spPr>
        <p:txBody>
          <a:bodyPr/>
          <a:lstStyle/>
          <a:p>
            <a:pPr algn="ctr"/>
            <a:fld id="{C0BADC3D-1509-2C4E-AB5E-AF0356668A88}" type="slidenum">
              <a:rPr lang="en-GB" smtClean="0"/>
              <a:pPr algn="ctr"/>
              <a:t>‹#›</a:t>
            </a:fld>
            <a:endParaRPr lang="en-GB" dirty="0"/>
          </a:p>
        </p:txBody>
      </p:sp>
      <p:sp>
        <p:nvSpPr>
          <p:cNvPr id="4" name="Title 1"/>
          <p:cNvSpPr>
            <a:spLocks noGrp="1"/>
          </p:cNvSpPr>
          <p:nvPr>
            <p:ph type="title"/>
          </p:nvPr>
        </p:nvSpPr>
        <p:spPr>
          <a:xfrm>
            <a:off x="589179" y="256645"/>
            <a:ext cx="7391526" cy="931733"/>
          </a:xfrm>
          <a:prstGeom prst="rect">
            <a:avLst/>
          </a:prstGeom>
        </p:spPr>
        <p:txBody>
          <a:bodyPr/>
          <a:lstStyle/>
          <a:p>
            <a:r>
              <a:rPr lang="en-US" dirty="0"/>
              <a:t>Click to edit Master title style</a:t>
            </a:r>
            <a:endParaRPr lang="en-GB" dirty="0"/>
          </a:p>
        </p:txBody>
      </p:sp>
      <p:pic>
        <p:nvPicPr>
          <p:cNvPr id="5" name="Picture 4"/>
          <p:cNvPicPr>
            <a:picLocks noChangeAspect="1"/>
          </p:cNvPicPr>
          <p:nvPr userDrawn="1"/>
        </p:nvPicPr>
        <p:blipFill>
          <a:blip r:embed="rId2"/>
          <a:stretch>
            <a:fillRect/>
          </a:stretch>
        </p:blipFill>
        <p:spPr>
          <a:xfrm>
            <a:off x="10127528" y="256645"/>
            <a:ext cx="1881023" cy="835993"/>
          </a:xfrm>
          <a:prstGeom prst="rect">
            <a:avLst/>
          </a:prstGeom>
        </p:spPr>
      </p:pic>
    </p:spTree>
    <p:extLst>
      <p:ext uri="{BB962C8B-B14F-4D97-AF65-F5344CB8AC3E}">
        <p14:creationId xmlns:p14="http://schemas.microsoft.com/office/powerpoint/2010/main" val="3082928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Slide Number Placeholder 2"/>
          <p:cNvSpPr>
            <a:spLocks noGrp="1"/>
          </p:cNvSpPr>
          <p:nvPr>
            <p:ph type="sldNum" sz="quarter" idx="10"/>
          </p:nvPr>
        </p:nvSpPr>
        <p:spPr/>
        <p:txBody>
          <a:bodyPr/>
          <a:lstStyle/>
          <a:p>
            <a:pPr algn="ctr"/>
            <a:fld id="{C0BADC3D-1509-2C4E-AB5E-AF0356668A88}" type="slidenum">
              <a:rPr lang="en-GB" smtClean="0"/>
              <a:pPr algn="ctr"/>
              <a:t>‹#›</a:t>
            </a:fld>
            <a:endParaRPr lang="en-GB" dirty="0"/>
          </a:p>
        </p:txBody>
      </p:sp>
    </p:spTree>
    <p:extLst>
      <p:ext uri="{BB962C8B-B14F-4D97-AF65-F5344CB8AC3E}">
        <p14:creationId xmlns:p14="http://schemas.microsoft.com/office/powerpoint/2010/main" val="3662500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9" name="Picture 18" descr="1_TheOU_Logo.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627649" y="258878"/>
            <a:ext cx="1213083" cy="623852"/>
          </a:xfrm>
          <a:prstGeom prst="rect">
            <a:avLst/>
          </a:prstGeom>
        </p:spPr>
      </p:pic>
      <p:sp>
        <p:nvSpPr>
          <p:cNvPr id="3" name="Rectangle 2">
            <a:extLst>
              <a:ext uri="{FF2B5EF4-FFF2-40B4-BE49-F238E27FC236}">
                <a16:creationId xmlns:a16="http://schemas.microsoft.com/office/drawing/2014/main" id="{FD07A26B-FB91-4268-AE80-63214307C03F}"/>
              </a:ext>
            </a:extLst>
          </p:cNvPr>
          <p:cNvSpPr/>
          <p:nvPr userDrawn="1"/>
        </p:nvSpPr>
        <p:spPr>
          <a:xfrm>
            <a:off x="0" y="6482692"/>
            <a:ext cx="12192000" cy="375309"/>
          </a:xfrm>
          <a:prstGeom prst="rect">
            <a:avLst/>
          </a:prstGeom>
          <a:solidFill>
            <a:srgbClr val="EB600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984"/>
          </a:p>
        </p:txBody>
      </p:sp>
      <p:sp>
        <p:nvSpPr>
          <p:cNvPr id="4" name="Title 3">
            <a:extLst>
              <a:ext uri="{FF2B5EF4-FFF2-40B4-BE49-F238E27FC236}">
                <a16:creationId xmlns:a16="http://schemas.microsoft.com/office/drawing/2014/main" id="{BF84B4DE-83A6-4726-9008-0C7F75D02D1F}"/>
              </a:ext>
            </a:extLst>
          </p:cNvPr>
          <p:cNvSpPr>
            <a:spLocks noGrp="1"/>
          </p:cNvSpPr>
          <p:nvPr>
            <p:ph type="title"/>
          </p:nvPr>
        </p:nvSpPr>
        <p:spPr>
          <a:xfrm>
            <a:off x="838020" y="364883"/>
            <a:ext cx="10515963" cy="623852"/>
          </a:xfrm>
          <a:prstGeom prst="rect">
            <a:avLst/>
          </a:prstGeom>
        </p:spPr>
        <p:txBody>
          <a:bodyPr/>
          <a:lstStyle>
            <a:lvl1pPr>
              <a:defRPr sz="2531">
                <a:latin typeface="Arial" panose="020B0604020202020204" pitchFamily="34" charset="0"/>
                <a:cs typeface="Arial" panose="020B0604020202020204" pitchFamily="34" charset="0"/>
              </a:defRPr>
            </a:lvl1pPr>
          </a:lstStyle>
          <a:p>
            <a:r>
              <a:rPr lang="en-US" dirty="0"/>
              <a:t>Click to edit Master title style</a:t>
            </a:r>
            <a:endParaRPr lang="en-GB" dirty="0"/>
          </a:p>
        </p:txBody>
      </p:sp>
      <p:pic>
        <p:nvPicPr>
          <p:cNvPr id="6" name="Picture 5">
            <a:extLst>
              <a:ext uri="{FF2B5EF4-FFF2-40B4-BE49-F238E27FC236}">
                <a16:creationId xmlns:a16="http://schemas.microsoft.com/office/drawing/2014/main" id="{F645E500-E4D1-47B6-8A49-38CF5EF7DA9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53254" y="210364"/>
            <a:ext cx="1287479" cy="544365"/>
          </a:xfrm>
          <a:prstGeom prst="rect">
            <a:avLst/>
          </a:prstGeom>
        </p:spPr>
      </p:pic>
    </p:spTree>
    <p:extLst>
      <p:ext uri="{BB962C8B-B14F-4D97-AF65-F5344CB8AC3E}">
        <p14:creationId xmlns:p14="http://schemas.microsoft.com/office/powerpoint/2010/main" val="4197914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4" name="Rectangle 3"/>
          <p:cNvSpPr/>
          <p:nvPr userDrawn="1"/>
        </p:nvSpPr>
        <p:spPr>
          <a:xfrm>
            <a:off x="0" y="-2925"/>
            <a:ext cx="12192000" cy="6860925"/>
          </a:xfrm>
          <a:prstGeom prst="rect">
            <a:avLst/>
          </a:prstGeom>
          <a:solidFill>
            <a:srgbClr val="EF68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828"/>
          </a:p>
        </p:txBody>
      </p:sp>
      <p:sp>
        <p:nvSpPr>
          <p:cNvPr id="6" name="Title 1"/>
          <p:cNvSpPr>
            <a:spLocks noGrp="1"/>
          </p:cNvSpPr>
          <p:nvPr>
            <p:ph type="ctrTitle" hasCustomPrompt="1"/>
          </p:nvPr>
        </p:nvSpPr>
        <p:spPr>
          <a:xfrm>
            <a:off x="497005" y="2081216"/>
            <a:ext cx="11192959" cy="3271411"/>
          </a:xfrm>
          <a:prstGeom prst="rect">
            <a:avLst/>
          </a:prstGeom>
        </p:spPr>
        <p:txBody>
          <a:bodyPr/>
          <a:lstStyle>
            <a:lvl1pPr algn="ctr">
              <a:lnSpc>
                <a:spcPts val="3515"/>
              </a:lnSpc>
              <a:defRPr lang="en-GB" dirty="0">
                <a:solidFill>
                  <a:schemeClr val="bg1"/>
                </a:solidFill>
              </a:defRPr>
            </a:lvl1pPr>
          </a:lstStyle>
          <a:p>
            <a:br>
              <a:rPr lang="en-GB" dirty="0"/>
            </a:br>
            <a:br>
              <a:rPr lang="en-GB" dirty="0"/>
            </a:br>
            <a:br>
              <a:rPr lang="en-GB" dirty="0"/>
            </a:br>
            <a:endParaRPr lang="en-GB" dirty="0"/>
          </a:p>
        </p:txBody>
      </p:sp>
    </p:spTree>
    <p:extLst>
      <p:ext uri="{BB962C8B-B14F-4D97-AF65-F5344CB8AC3E}">
        <p14:creationId xmlns:p14="http://schemas.microsoft.com/office/powerpoint/2010/main" val="1700898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11505071" y="6277314"/>
            <a:ext cx="644975" cy="567935"/>
          </a:xfrm>
          <a:prstGeom prst="rect">
            <a:avLst/>
          </a:prstGeom>
        </p:spPr>
        <p:txBody>
          <a:bodyPr/>
          <a:lstStyle/>
          <a:p>
            <a:pPr algn="ctr"/>
            <a:fld id="{C0BADC3D-1509-2C4E-AB5E-AF0356668A88}" type="slidenum">
              <a:rPr lang="en-GB" smtClean="0"/>
              <a:pPr algn="ctr"/>
              <a:t>‹#›</a:t>
            </a:fld>
            <a:endParaRPr lang="en-GB" dirty="0"/>
          </a:p>
        </p:txBody>
      </p:sp>
      <p:sp>
        <p:nvSpPr>
          <p:cNvPr id="6" name="Title 1">
            <a:extLst>
              <a:ext uri="{FF2B5EF4-FFF2-40B4-BE49-F238E27FC236}">
                <a16:creationId xmlns:a16="http://schemas.microsoft.com/office/drawing/2014/main" id="{7EEEF48D-AAD9-49BB-8D9F-21813F6D70FC}"/>
              </a:ext>
            </a:extLst>
          </p:cNvPr>
          <p:cNvSpPr txBox="1">
            <a:spLocks/>
          </p:cNvSpPr>
          <p:nvPr userDrawn="1"/>
        </p:nvSpPr>
        <p:spPr>
          <a:xfrm>
            <a:off x="4758520" y="5188887"/>
            <a:ext cx="6456851" cy="730735"/>
          </a:xfrm>
          <a:prstGeom prst="rect">
            <a:avLst/>
          </a:prstGeom>
        </p:spPr>
        <p:txBody>
          <a:bodyPr/>
          <a:lstStyle>
            <a:lvl1pPr algn="l" defTabSz="650276" rtl="0" eaLnBrk="1" latinLnBrk="0" hangingPunct="1">
              <a:lnSpc>
                <a:spcPts val="5200"/>
              </a:lnSpc>
              <a:spcBef>
                <a:spcPts val="0"/>
              </a:spcBef>
              <a:buNone/>
              <a:defRPr sz="4500" b="1" kern="1200">
                <a:solidFill>
                  <a:schemeClr val="tx1"/>
                </a:solidFill>
                <a:latin typeface="+mj-lt"/>
                <a:ea typeface="+mj-ea"/>
                <a:cs typeface="+mj-cs"/>
              </a:defRPr>
            </a:lvl1pPr>
          </a:lstStyle>
          <a:p>
            <a:endParaRPr lang="en-GB" sz="3163" dirty="0"/>
          </a:p>
        </p:txBody>
      </p:sp>
    </p:spTree>
    <p:extLst>
      <p:ext uri="{BB962C8B-B14F-4D97-AF65-F5344CB8AC3E}">
        <p14:creationId xmlns:p14="http://schemas.microsoft.com/office/powerpoint/2010/main" val="360914719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6.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Rectangle 4"/>
          <p:cNvSpPr/>
          <p:nvPr userDrawn="1"/>
        </p:nvSpPr>
        <p:spPr>
          <a:xfrm>
            <a:off x="1" y="6303424"/>
            <a:ext cx="12192000" cy="554575"/>
          </a:xfrm>
          <a:prstGeom prst="rect">
            <a:avLst/>
          </a:prstGeom>
          <a:solidFill>
            <a:srgbClr val="EF68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079"/>
            <a:endParaRPr lang="en-GB" sz="1828">
              <a:solidFill>
                <a:prstClr val="white"/>
              </a:solidFill>
            </a:endParaRPr>
          </a:p>
        </p:txBody>
      </p:sp>
      <p:sp>
        <p:nvSpPr>
          <p:cNvPr id="2" name="Title Placeholder 1"/>
          <p:cNvSpPr>
            <a:spLocks noGrp="1"/>
          </p:cNvSpPr>
          <p:nvPr>
            <p:ph type="title"/>
          </p:nvPr>
        </p:nvSpPr>
        <p:spPr>
          <a:xfrm>
            <a:off x="575723" y="265254"/>
            <a:ext cx="10447410" cy="530506"/>
          </a:xfrm>
          <a:prstGeom prst="rect">
            <a:avLst/>
          </a:prstGeom>
        </p:spPr>
        <p:txBody>
          <a:bodyPr vert="horz" lIns="0" tIns="0" rIns="0" bIns="0" rtlCol="0" anchor="t">
            <a:noAutofit/>
          </a:bodyPr>
          <a:lstStyle/>
          <a:p>
            <a:r>
              <a:rPr lang="en-US" dirty="0"/>
              <a:t>Click to edit Master title style</a:t>
            </a:r>
            <a:endParaRPr lang="en-GB" dirty="0"/>
          </a:p>
        </p:txBody>
      </p:sp>
      <p:sp>
        <p:nvSpPr>
          <p:cNvPr id="3" name="Text Placeholder 2"/>
          <p:cNvSpPr>
            <a:spLocks noGrp="1"/>
          </p:cNvSpPr>
          <p:nvPr>
            <p:ph type="body" idx="1"/>
          </p:nvPr>
        </p:nvSpPr>
        <p:spPr>
          <a:xfrm>
            <a:off x="580683" y="2187436"/>
            <a:ext cx="10948191" cy="2403788"/>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11678153" y="6480122"/>
            <a:ext cx="471892" cy="365125"/>
          </a:xfrm>
          <a:prstGeom prst="rect">
            <a:avLst/>
          </a:prstGeom>
        </p:spPr>
        <p:txBody>
          <a:bodyPr vert="horz" lIns="130055" tIns="65028" rIns="130055" bIns="65028" rtlCol="0" anchor="ctr"/>
          <a:lstStyle>
            <a:lvl1pPr algn="r">
              <a:defRPr sz="703">
                <a:solidFill>
                  <a:srgbClr val="FFFFFF"/>
                </a:solidFill>
              </a:defRPr>
            </a:lvl1pPr>
          </a:lstStyle>
          <a:p>
            <a:pPr algn="ctr" defTabSz="457079"/>
            <a:fld id="{C0BADC3D-1509-2C4E-AB5E-AF0356668A88}" type="slidenum">
              <a:rPr lang="en-GB" smtClean="0"/>
              <a:pPr algn="ctr" defTabSz="457079"/>
              <a:t>‹#›</a:t>
            </a:fld>
            <a:endParaRPr lang="en-GB" dirty="0"/>
          </a:p>
        </p:txBody>
      </p:sp>
      <p:pic>
        <p:nvPicPr>
          <p:cNvPr id="4" name="Picture 3"/>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0865751" y="235360"/>
            <a:ext cx="1051447" cy="706313"/>
          </a:xfrm>
          <a:prstGeom prst="rect">
            <a:avLst/>
          </a:prstGeom>
        </p:spPr>
      </p:pic>
    </p:spTree>
    <p:extLst>
      <p:ext uri="{BB962C8B-B14F-4D97-AF65-F5344CB8AC3E}">
        <p14:creationId xmlns:p14="http://schemas.microsoft.com/office/powerpoint/2010/main" val="42473058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lgn="l" defTabSz="457079" rtl="0" eaLnBrk="1" latinLnBrk="0" hangingPunct="1">
        <a:lnSpc>
          <a:spcPts val="3655"/>
        </a:lnSpc>
        <a:spcBef>
          <a:spcPts val="0"/>
        </a:spcBef>
        <a:buNone/>
        <a:defRPr sz="3163" b="1" kern="1200">
          <a:solidFill>
            <a:schemeClr val="tx1"/>
          </a:solidFill>
          <a:latin typeface="+mj-lt"/>
          <a:ea typeface="+mj-ea"/>
          <a:cs typeface="+mj-cs"/>
        </a:defRPr>
      </a:lvl1pPr>
    </p:titleStyle>
    <p:bodyStyle>
      <a:lvl1pPr marL="185232" indent="-185232" algn="l" defTabSz="457079" rtl="0" eaLnBrk="1" latinLnBrk="0" hangingPunct="1">
        <a:lnSpc>
          <a:spcPts val="1828"/>
        </a:lnSpc>
        <a:spcBef>
          <a:spcPts val="773"/>
        </a:spcBef>
        <a:spcAft>
          <a:spcPts val="562"/>
        </a:spcAft>
        <a:buClr>
          <a:schemeClr val="accent3"/>
        </a:buClr>
        <a:buSzPct val="90000"/>
        <a:buFont typeface="Lucida Grande"/>
        <a:buChar char="●"/>
        <a:defRPr sz="1687" kern="1200">
          <a:solidFill>
            <a:schemeClr val="tx1"/>
          </a:solidFill>
          <a:latin typeface="+mn-lt"/>
          <a:ea typeface="+mn-ea"/>
          <a:cs typeface="+mn-cs"/>
        </a:defRPr>
      </a:lvl1pPr>
      <a:lvl2pPr marL="389433" indent="-156220" algn="l" defTabSz="457079" rtl="0" eaLnBrk="1" latinLnBrk="0" hangingPunct="1">
        <a:lnSpc>
          <a:spcPts val="1828"/>
        </a:lnSpc>
        <a:spcBef>
          <a:spcPts val="0"/>
        </a:spcBef>
        <a:buClr>
          <a:schemeClr val="accent3"/>
        </a:buClr>
        <a:buSzPct val="90000"/>
        <a:buFont typeface="Lucida Grande"/>
        <a:buChar char="●"/>
        <a:defRPr sz="1265" kern="1200">
          <a:solidFill>
            <a:schemeClr val="tx1"/>
          </a:solidFill>
          <a:latin typeface="+mn-lt"/>
          <a:ea typeface="+mn-ea"/>
          <a:cs typeface="+mn-cs"/>
        </a:defRPr>
      </a:lvl2pPr>
      <a:lvl3pPr marL="241024" indent="-241024" algn="l" defTabSz="457079" rtl="0" eaLnBrk="1" latinLnBrk="0" hangingPunct="1">
        <a:lnSpc>
          <a:spcPts val="1828"/>
        </a:lnSpc>
        <a:spcBef>
          <a:spcPts val="1336"/>
        </a:spcBef>
        <a:buClr>
          <a:schemeClr val="accent3"/>
        </a:buClr>
        <a:buSzPct val="90000"/>
        <a:buFont typeface="Lucida Grande"/>
        <a:buChar char="●"/>
        <a:defRPr sz="1687" kern="1200">
          <a:solidFill>
            <a:schemeClr val="tx1"/>
          </a:solidFill>
          <a:latin typeface="+mn-lt"/>
          <a:ea typeface="+mn-ea"/>
          <a:cs typeface="+mn-cs"/>
        </a:defRPr>
      </a:lvl3pPr>
      <a:lvl4pPr marL="0" indent="0" algn="l" defTabSz="457079" rtl="0" eaLnBrk="1" latinLnBrk="0" hangingPunct="1">
        <a:lnSpc>
          <a:spcPts val="1828"/>
        </a:lnSpc>
        <a:spcBef>
          <a:spcPts val="0"/>
        </a:spcBef>
        <a:buClr>
          <a:schemeClr val="accent3"/>
        </a:buClr>
        <a:buFont typeface="Lucida Grande"/>
        <a:buNone/>
        <a:defRPr sz="1265" kern="1200">
          <a:solidFill>
            <a:schemeClr val="tx1"/>
          </a:solidFill>
          <a:latin typeface="+mn-lt"/>
          <a:ea typeface="+mn-ea"/>
          <a:cs typeface="+mn-cs"/>
        </a:defRPr>
      </a:lvl4pPr>
      <a:lvl5pPr marL="0" indent="0" algn="l" defTabSz="457079" rtl="0" eaLnBrk="1" latinLnBrk="0" hangingPunct="1">
        <a:lnSpc>
          <a:spcPts val="1828"/>
        </a:lnSpc>
        <a:spcBef>
          <a:spcPts val="0"/>
        </a:spcBef>
        <a:buClr>
          <a:schemeClr val="accent3"/>
        </a:buClr>
        <a:buFont typeface="Lucida Grande"/>
        <a:buNone/>
        <a:defRPr sz="1265" kern="1200">
          <a:solidFill>
            <a:schemeClr val="tx1"/>
          </a:solidFill>
          <a:latin typeface="+mn-lt"/>
          <a:ea typeface="+mn-ea"/>
          <a:cs typeface="+mn-cs"/>
        </a:defRPr>
      </a:lvl5pPr>
      <a:lvl6pPr marL="2513933" indent="-228540" algn="l" defTabSz="457079" rtl="0" eaLnBrk="1" latinLnBrk="0" hangingPunct="1">
        <a:spcBef>
          <a:spcPct val="20000"/>
        </a:spcBef>
        <a:buFont typeface="Arial"/>
        <a:buChar char="•"/>
        <a:defRPr sz="1968" kern="1200">
          <a:solidFill>
            <a:schemeClr val="tx1"/>
          </a:solidFill>
          <a:latin typeface="+mn-lt"/>
          <a:ea typeface="+mn-ea"/>
          <a:cs typeface="+mn-cs"/>
        </a:defRPr>
      </a:lvl6pPr>
      <a:lvl7pPr marL="2971011" indent="-228540" algn="l" defTabSz="457079" rtl="0" eaLnBrk="1" latinLnBrk="0" hangingPunct="1">
        <a:spcBef>
          <a:spcPct val="20000"/>
        </a:spcBef>
        <a:buFont typeface="Arial"/>
        <a:buChar char="•"/>
        <a:defRPr sz="1968" kern="1200">
          <a:solidFill>
            <a:schemeClr val="tx1"/>
          </a:solidFill>
          <a:latin typeface="+mn-lt"/>
          <a:ea typeface="+mn-ea"/>
          <a:cs typeface="+mn-cs"/>
        </a:defRPr>
      </a:lvl7pPr>
      <a:lvl8pPr marL="3428090" indent="-228540" algn="l" defTabSz="457079" rtl="0" eaLnBrk="1" latinLnBrk="0" hangingPunct="1">
        <a:spcBef>
          <a:spcPct val="20000"/>
        </a:spcBef>
        <a:buFont typeface="Arial"/>
        <a:buChar char="•"/>
        <a:defRPr sz="1968" kern="1200">
          <a:solidFill>
            <a:schemeClr val="tx1"/>
          </a:solidFill>
          <a:latin typeface="+mn-lt"/>
          <a:ea typeface="+mn-ea"/>
          <a:cs typeface="+mn-cs"/>
        </a:defRPr>
      </a:lvl8pPr>
      <a:lvl9pPr marL="3885169" indent="-228540" algn="l" defTabSz="457079" rtl="0" eaLnBrk="1" latinLnBrk="0" hangingPunct="1">
        <a:spcBef>
          <a:spcPct val="20000"/>
        </a:spcBef>
        <a:buFont typeface="Arial"/>
        <a:buChar char="•"/>
        <a:defRPr sz="1968" kern="1200">
          <a:solidFill>
            <a:schemeClr val="tx1"/>
          </a:solidFill>
          <a:latin typeface="+mn-lt"/>
          <a:ea typeface="+mn-ea"/>
          <a:cs typeface="+mn-cs"/>
        </a:defRPr>
      </a:lvl9pPr>
    </p:bodyStyle>
    <p:otherStyle>
      <a:defPPr>
        <a:defRPr lang="en-US"/>
      </a:defPPr>
      <a:lvl1pPr marL="0" algn="l" defTabSz="457079" rtl="0" eaLnBrk="1" latinLnBrk="0" hangingPunct="1">
        <a:defRPr sz="1828" kern="1200">
          <a:solidFill>
            <a:schemeClr val="tx1"/>
          </a:solidFill>
          <a:latin typeface="+mn-lt"/>
          <a:ea typeface="+mn-ea"/>
          <a:cs typeface="+mn-cs"/>
        </a:defRPr>
      </a:lvl1pPr>
      <a:lvl2pPr marL="457079" algn="l" defTabSz="457079" rtl="0" eaLnBrk="1" latinLnBrk="0" hangingPunct="1">
        <a:defRPr sz="1828" kern="1200">
          <a:solidFill>
            <a:schemeClr val="tx1"/>
          </a:solidFill>
          <a:latin typeface="+mn-lt"/>
          <a:ea typeface="+mn-ea"/>
          <a:cs typeface="+mn-cs"/>
        </a:defRPr>
      </a:lvl2pPr>
      <a:lvl3pPr marL="914157" algn="l" defTabSz="457079" rtl="0" eaLnBrk="1" latinLnBrk="0" hangingPunct="1">
        <a:defRPr sz="1828" kern="1200">
          <a:solidFill>
            <a:schemeClr val="tx1"/>
          </a:solidFill>
          <a:latin typeface="+mn-lt"/>
          <a:ea typeface="+mn-ea"/>
          <a:cs typeface="+mn-cs"/>
        </a:defRPr>
      </a:lvl3pPr>
      <a:lvl4pPr marL="1371236" algn="l" defTabSz="457079" rtl="0" eaLnBrk="1" latinLnBrk="0" hangingPunct="1">
        <a:defRPr sz="1828" kern="1200">
          <a:solidFill>
            <a:schemeClr val="tx1"/>
          </a:solidFill>
          <a:latin typeface="+mn-lt"/>
          <a:ea typeface="+mn-ea"/>
          <a:cs typeface="+mn-cs"/>
        </a:defRPr>
      </a:lvl4pPr>
      <a:lvl5pPr marL="1828315" algn="l" defTabSz="457079" rtl="0" eaLnBrk="1" latinLnBrk="0" hangingPunct="1">
        <a:defRPr sz="1828" kern="1200">
          <a:solidFill>
            <a:schemeClr val="tx1"/>
          </a:solidFill>
          <a:latin typeface="+mn-lt"/>
          <a:ea typeface="+mn-ea"/>
          <a:cs typeface="+mn-cs"/>
        </a:defRPr>
      </a:lvl5pPr>
      <a:lvl6pPr marL="2285394" algn="l" defTabSz="457079" rtl="0" eaLnBrk="1" latinLnBrk="0" hangingPunct="1">
        <a:defRPr sz="1828" kern="1200">
          <a:solidFill>
            <a:schemeClr val="tx1"/>
          </a:solidFill>
          <a:latin typeface="+mn-lt"/>
          <a:ea typeface="+mn-ea"/>
          <a:cs typeface="+mn-cs"/>
        </a:defRPr>
      </a:lvl6pPr>
      <a:lvl7pPr marL="2742472" algn="l" defTabSz="457079" rtl="0" eaLnBrk="1" latinLnBrk="0" hangingPunct="1">
        <a:defRPr sz="1828" kern="1200">
          <a:solidFill>
            <a:schemeClr val="tx1"/>
          </a:solidFill>
          <a:latin typeface="+mn-lt"/>
          <a:ea typeface="+mn-ea"/>
          <a:cs typeface="+mn-cs"/>
        </a:defRPr>
      </a:lvl7pPr>
      <a:lvl8pPr marL="3199551" algn="l" defTabSz="457079" rtl="0" eaLnBrk="1" latinLnBrk="0" hangingPunct="1">
        <a:defRPr sz="1828" kern="1200">
          <a:solidFill>
            <a:schemeClr val="tx1"/>
          </a:solidFill>
          <a:latin typeface="+mn-lt"/>
          <a:ea typeface="+mn-ea"/>
          <a:cs typeface="+mn-cs"/>
        </a:defRPr>
      </a:lvl8pPr>
      <a:lvl9pPr marL="3656629" algn="l" defTabSz="457079" rtl="0" eaLnBrk="1" latinLnBrk="0" hangingPunct="1">
        <a:defRPr sz="1828"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DADA9AC-09FD-7C48-9CDC-8BC3FBDEF118}"/>
              </a:ext>
            </a:extLst>
          </p:cNvPr>
          <p:cNvSpPr/>
          <p:nvPr userDrawn="1"/>
        </p:nvSpPr>
        <p:spPr>
          <a:xfrm>
            <a:off x="0" y="-1"/>
            <a:ext cx="12192000" cy="5782804"/>
          </a:xfrm>
          <a:prstGeom prst="rect">
            <a:avLst/>
          </a:prstGeom>
          <a:solidFill>
            <a:srgbClr val="EA530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10" name="Oval 9">
            <a:extLst>
              <a:ext uri="{FF2B5EF4-FFF2-40B4-BE49-F238E27FC236}">
                <a16:creationId xmlns:a16="http://schemas.microsoft.com/office/drawing/2014/main" id="{4C279D9C-41B5-407B-BB25-D4AD402308AC}"/>
              </a:ext>
            </a:extLst>
          </p:cNvPr>
          <p:cNvSpPr/>
          <p:nvPr userDrawn="1"/>
        </p:nvSpPr>
        <p:spPr>
          <a:xfrm rot="12190506">
            <a:off x="-2562994" y="-396098"/>
            <a:ext cx="7025655" cy="7191228"/>
          </a:xfrm>
          <a:prstGeom prst="chord">
            <a:avLst>
              <a:gd name="adj1" fmla="val 2776418"/>
              <a:gd name="adj2" fmla="val 16002289"/>
            </a:avLst>
          </a:prstGeom>
          <a:solidFill>
            <a:schemeClr val="bg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84" dirty="0"/>
          </a:p>
        </p:txBody>
      </p:sp>
      <p:sp>
        <p:nvSpPr>
          <p:cNvPr id="12" name="TextBox 11">
            <a:extLst>
              <a:ext uri="{FF2B5EF4-FFF2-40B4-BE49-F238E27FC236}">
                <a16:creationId xmlns:a16="http://schemas.microsoft.com/office/drawing/2014/main" id="{D3932AFB-98BB-47E6-A66A-42A8B2216A6E}"/>
              </a:ext>
            </a:extLst>
          </p:cNvPr>
          <p:cNvSpPr txBox="1"/>
          <p:nvPr userDrawn="1"/>
        </p:nvSpPr>
        <p:spPr>
          <a:xfrm>
            <a:off x="7396526" y="667260"/>
            <a:ext cx="4731308" cy="784574"/>
          </a:xfrm>
          <a:prstGeom prst="rect">
            <a:avLst/>
          </a:prstGeom>
          <a:noFill/>
        </p:spPr>
        <p:txBody>
          <a:bodyPr wrap="square" rtlCol="0">
            <a:spAutoFit/>
          </a:bodyPr>
          <a:lstStyle/>
          <a:p>
            <a:r>
              <a:rPr lang="en-GB" sz="2249" b="1" dirty="0">
                <a:solidFill>
                  <a:schemeClr val="bg1"/>
                </a:solidFill>
                <a:latin typeface="Arial" panose="020B0604020202020204" pitchFamily="34" charset="0"/>
                <a:cs typeface="Arial" panose="020B0604020202020204" pitchFamily="34" charset="0"/>
              </a:rPr>
              <a:t>Transformation by Innovation </a:t>
            </a:r>
          </a:p>
          <a:p>
            <a:r>
              <a:rPr lang="en-GB" sz="2249" b="1" dirty="0">
                <a:solidFill>
                  <a:schemeClr val="bg1"/>
                </a:solidFill>
                <a:latin typeface="Arial" panose="020B0604020202020204" pitchFamily="34" charset="0"/>
                <a:cs typeface="Arial" panose="020B0604020202020204" pitchFamily="34" charset="0"/>
              </a:rPr>
              <a:t>in Distance Education</a:t>
            </a:r>
          </a:p>
        </p:txBody>
      </p:sp>
      <p:pic>
        <p:nvPicPr>
          <p:cNvPr id="13" name="Picture 12">
            <a:extLst>
              <a:ext uri="{FF2B5EF4-FFF2-40B4-BE49-F238E27FC236}">
                <a16:creationId xmlns:a16="http://schemas.microsoft.com/office/drawing/2014/main" id="{53C559C2-8C6E-45A5-9148-D5B12B0EEC22}"/>
              </a:ext>
            </a:extLst>
          </p:cNvPr>
          <p:cNvPicPr>
            <a:picLocks noChangeAspect="1"/>
          </p:cNvPicPr>
          <p:nvPr userDrawn="1"/>
        </p:nvPicPr>
        <p:blipFill rotWithShape="1">
          <a:blip r:embed="rId5">
            <a:extLst>
              <a:ext uri="{28A0092B-C50C-407E-A947-70E740481C1C}">
                <a14:useLocalDpi xmlns:a14="http://schemas.microsoft.com/office/drawing/2010/main" val="0"/>
              </a:ext>
            </a:extLst>
          </a:blip>
          <a:srcRect t="-3432" b="-4056"/>
          <a:stretch/>
        </p:blipFill>
        <p:spPr>
          <a:xfrm>
            <a:off x="-180109" y="-232871"/>
            <a:ext cx="3940469" cy="7198452"/>
          </a:xfrm>
          <a:prstGeom prst="rect">
            <a:avLst/>
          </a:prstGeom>
        </p:spPr>
      </p:pic>
      <p:sp>
        <p:nvSpPr>
          <p:cNvPr id="16" name="TextBox 15">
            <a:extLst>
              <a:ext uri="{FF2B5EF4-FFF2-40B4-BE49-F238E27FC236}">
                <a16:creationId xmlns:a16="http://schemas.microsoft.com/office/drawing/2014/main" id="{9D980B62-A8DC-41B1-BFA4-DF6E668D2134}"/>
              </a:ext>
            </a:extLst>
          </p:cNvPr>
          <p:cNvSpPr txBox="1"/>
          <p:nvPr userDrawn="1"/>
        </p:nvSpPr>
        <p:spPr>
          <a:xfrm>
            <a:off x="4934947" y="4292119"/>
            <a:ext cx="6209535" cy="566472"/>
          </a:xfrm>
          <a:prstGeom prst="rect">
            <a:avLst/>
          </a:prstGeom>
        </p:spPr>
        <p:txBody>
          <a:bodyPr vert="horz" wrap="square" lIns="0" tIns="0" rIns="0" bIns="0" rtlCol="0">
            <a:noAutofit/>
          </a:bodyPr>
          <a:lstStyle/>
          <a:p>
            <a:pPr marL="0" indent="0">
              <a:buNone/>
            </a:pPr>
            <a:endParaRPr lang="en-GB" sz="1407" dirty="0">
              <a:solidFill>
                <a:schemeClr val="bg1"/>
              </a:solidFill>
            </a:endParaRPr>
          </a:p>
        </p:txBody>
      </p:sp>
      <p:pic>
        <p:nvPicPr>
          <p:cNvPr id="21" name="Content Placeholder 7" descr="Logo&#10;&#10;Description automatically generated">
            <a:extLst>
              <a:ext uri="{FF2B5EF4-FFF2-40B4-BE49-F238E27FC236}">
                <a16:creationId xmlns:a16="http://schemas.microsoft.com/office/drawing/2014/main" id="{AF325590-A6D4-9741-870B-736FC1574C76}"/>
              </a:ext>
            </a:extLst>
          </p:cNvPr>
          <p:cNvPicPr>
            <a:picLocks noChangeAspect="1"/>
          </p:cNvPicPr>
          <p:nvPr userDrawn="1"/>
        </p:nvPicPr>
        <p:blipFill>
          <a:blip r:embed="rId6"/>
          <a:stretch>
            <a:fillRect/>
          </a:stretch>
        </p:blipFill>
        <p:spPr>
          <a:xfrm>
            <a:off x="4899511" y="591448"/>
            <a:ext cx="2290739" cy="967065"/>
          </a:xfrm>
          <a:prstGeom prst="rect">
            <a:avLst/>
          </a:prstGeom>
        </p:spPr>
      </p:pic>
      <p:pic>
        <p:nvPicPr>
          <p:cNvPr id="3" name="Picture 2">
            <a:extLst>
              <a:ext uri="{FF2B5EF4-FFF2-40B4-BE49-F238E27FC236}">
                <a16:creationId xmlns:a16="http://schemas.microsoft.com/office/drawing/2014/main" id="{1EF659DC-9D8F-B740-94AA-02A6A02D1E51}"/>
              </a:ext>
            </a:extLst>
          </p:cNvPr>
          <p:cNvPicPr>
            <a:picLocks noChangeAspect="1"/>
          </p:cNvPicPr>
          <p:nvPr userDrawn="1"/>
        </p:nvPicPr>
        <p:blipFill>
          <a:blip r:embed="rId7"/>
          <a:stretch>
            <a:fillRect/>
          </a:stretch>
        </p:blipFill>
        <p:spPr>
          <a:xfrm>
            <a:off x="3012318" y="5861229"/>
            <a:ext cx="9115515" cy="922555"/>
          </a:xfrm>
          <a:prstGeom prst="rect">
            <a:avLst/>
          </a:prstGeom>
        </p:spPr>
      </p:pic>
    </p:spTree>
    <p:extLst>
      <p:ext uri="{BB962C8B-B14F-4D97-AF65-F5344CB8AC3E}">
        <p14:creationId xmlns:p14="http://schemas.microsoft.com/office/powerpoint/2010/main" val="3761615553"/>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Lst>
  <p:hf hdr="0" ftr="0" dt="0"/>
  <p:txStyles>
    <p:titleStyle>
      <a:lvl1pPr algn="l" defTabSz="457067" rtl="0" eaLnBrk="1" latinLnBrk="0" hangingPunct="1">
        <a:lnSpc>
          <a:spcPts val="3655"/>
        </a:lnSpc>
        <a:spcBef>
          <a:spcPts val="0"/>
        </a:spcBef>
        <a:buNone/>
        <a:defRPr sz="3163" b="1" kern="1200">
          <a:solidFill>
            <a:schemeClr val="tx1"/>
          </a:solidFill>
          <a:latin typeface="+mj-lt"/>
          <a:ea typeface="+mj-ea"/>
          <a:cs typeface="+mj-cs"/>
        </a:defRPr>
      </a:lvl1pPr>
    </p:titleStyle>
    <p:bodyStyle>
      <a:lvl1pPr marL="185227" indent="-185227" algn="l" defTabSz="457067" rtl="0" eaLnBrk="1" latinLnBrk="0" hangingPunct="1">
        <a:lnSpc>
          <a:spcPts val="1828"/>
        </a:lnSpc>
        <a:spcBef>
          <a:spcPts val="773"/>
        </a:spcBef>
        <a:spcAft>
          <a:spcPts val="563"/>
        </a:spcAft>
        <a:buClr>
          <a:schemeClr val="accent3"/>
        </a:buClr>
        <a:buSzPct val="90000"/>
        <a:buFont typeface="Lucida Grande"/>
        <a:buChar char="●"/>
        <a:defRPr sz="1687" kern="1200">
          <a:solidFill>
            <a:schemeClr val="tx1"/>
          </a:solidFill>
          <a:latin typeface="+mn-lt"/>
          <a:ea typeface="+mn-ea"/>
          <a:cs typeface="+mn-cs"/>
        </a:defRPr>
      </a:lvl1pPr>
      <a:lvl2pPr marL="389424" indent="-156216" algn="l" defTabSz="457067" rtl="0" eaLnBrk="1" latinLnBrk="0" hangingPunct="1">
        <a:lnSpc>
          <a:spcPts val="1828"/>
        </a:lnSpc>
        <a:spcBef>
          <a:spcPts val="0"/>
        </a:spcBef>
        <a:buClr>
          <a:schemeClr val="accent3"/>
        </a:buClr>
        <a:buSzPct val="90000"/>
        <a:buFont typeface="Lucida Grande"/>
        <a:buChar char="●"/>
        <a:defRPr sz="1265" kern="1200">
          <a:solidFill>
            <a:schemeClr val="tx1"/>
          </a:solidFill>
          <a:latin typeface="+mn-lt"/>
          <a:ea typeface="+mn-ea"/>
          <a:cs typeface="+mn-cs"/>
        </a:defRPr>
      </a:lvl2pPr>
      <a:lvl3pPr marL="241018" indent="-241018" algn="l" defTabSz="457067" rtl="0" eaLnBrk="1" latinLnBrk="0" hangingPunct="1">
        <a:lnSpc>
          <a:spcPts val="1828"/>
        </a:lnSpc>
        <a:spcBef>
          <a:spcPts val="1336"/>
        </a:spcBef>
        <a:buClr>
          <a:schemeClr val="accent3"/>
        </a:buClr>
        <a:buSzPct val="90000"/>
        <a:buFont typeface="Lucida Grande"/>
        <a:buChar char="●"/>
        <a:defRPr sz="1687" kern="1200">
          <a:solidFill>
            <a:schemeClr val="tx1"/>
          </a:solidFill>
          <a:latin typeface="+mn-lt"/>
          <a:ea typeface="+mn-ea"/>
          <a:cs typeface="+mn-cs"/>
        </a:defRPr>
      </a:lvl3pPr>
      <a:lvl4pPr marL="0" indent="0" algn="l" defTabSz="457067" rtl="0" eaLnBrk="1" latinLnBrk="0" hangingPunct="1">
        <a:lnSpc>
          <a:spcPts val="1828"/>
        </a:lnSpc>
        <a:spcBef>
          <a:spcPts val="0"/>
        </a:spcBef>
        <a:buClr>
          <a:schemeClr val="accent3"/>
        </a:buClr>
        <a:buFont typeface="Lucida Grande"/>
        <a:buNone/>
        <a:defRPr sz="1265" kern="1200">
          <a:solidFill>
            <a:schemeClr val="tx1"/>
          </a:solidFill>
          <a:latin typeface="+mn-lt"/>
          <a:ea typeface="+mn-ea"/>
          <a:cs typeface="+mn-cs"/>
        </a:defRPr>
      </a:lvl4pPr>
      <a:lvl5pPr marL="0" indent="0" algn="l" defTabSz="457067" rtl="0" eaLnBrk="1" latinLnBrk="0" hangingPunct="1">
        <a:lnSpc>
          <a:spcPts val="1828"/>
        </a:lnSpc>
        <a:spcBef>
          <a:spcPts val="0"/>
        </a:spcBef>
        <a:buClr>
          <a:schemeClr val="accent3"/>
        </a:buClr>
        <a:buFont typeface="Lucida Grande"/>
        <a:buNone/>
        <a:defRPr sz="1265" kern="1200">
          <a:solidFill>
            <a:schemeClr val="tx1"/>
          </a:solidFill>
          <a:latin typeface="+mn-lt"/>
          <a:ea typeface="+mn-ea"/>
          <a:cs typeface="+mn-cs"/>
        </a:defRPr>
      </a:lvl5pPr>
      <a:lvl6pPr marL="2513870" indent="-228534" algn="l" defTabSz="457067" rtl="0" eaLnBrk="1" latinLnBrk="0" hangingPunct="1">
        <a:spcBef>
          <a:spcPct val="20000"/>
        </a:spcBef>
        <a:buFont typeface="Arial"/>
        <a:buChar char="•"/>
        <a:defRPr sz="1968" kern="1200">
          <a:solidFill>
            <a:schemeClr val="tx1"/>
          </a:solidFill>
          <a:latin typeface="+mn-lt"/>
          <a:ea typeface="+mn-ea"/>
          <a:cs typeface="+mn-cs"/>
        </a:defRPr>
      </a:lvl6pPr>
      <a:lvl7pPr marL="2970936" indent="-228534" algn="l" defTabSz="457067" rtl="0" eaLnBrk="1" latinLnBrk="0" hangingPunct="1">
        <a:spcBef>
          <a:spcPct val="20000"/>
        </a:spcBef>
        <a:buFont typeface="Arial"/>
        <a:buChar char="•"/>
        <a:defRPr sz="1968" kern="1200">
          <a:solidFill>
            <a:schemeClr val="tx1"/>
          </a:solidFill>
          <a:latin typeface="+mn-lt"/>
          <a:ea typeface="+mn-ea"/>
          <a:cs typeface="+mn-cs"/>
        </a:defRPr>
      </a:lvl7pPr>
      <a:lvl8pPr marL="3428005" indent="-228534" algn="l" defTabSz="457067" rtl="0" eaLnBrk="1" latinLnBrk="0" hangingPunct="1">
        <a:spcBef>
          <a:spcPct val="20000"/>
        </a:spcBef>
        <a:buFont typeface="Arial"/>
        <a:buChar char="•"/>
        <a:defRPr sz="1968" kern="1200">
          <a:solidFill>
            <a:schemeClr val="tx1"/>
          </a:solidFill>
          <a:latin typeface="+mn-lt"/>
          <a:ea typeface="+mn-ea"/>
          <a:cs typeface="+mn-cs"/>
        </a:defRPr>
      </a:lvl8pPr>
      <a:lvl9pPr marL="3885072" indent="-228534" algn="l" defTabSz="457067" rtl="0" eaLnBrk="1" latinLnBrk="0" hangingPunct="1">
        <a:spcBef>
          <a:spcPct val="20000"/>
        </a:spcBef>
        <a:buFont typeface="Arial"/>
        <a:buChar char="•"/>
        <a:defRPr sz="1968" kern="1200">
          <a:solidFill>
            <a:schemeClr val="tx1"/>
          </a:solidFill>
          <a:latin typeface="+mn-lt"/>
          <a:ea typeface="+mn-ea"/>
          <a:cs typeface="+mn-cs"/>
        </a:defRPr>
      </a:lvl9pPr>
    </p:bodyStyle>
    <p:otherStyle>
      <a:defPPr>
        <a:defRPr lang="en-US"/>
      </a:defPPr>
      <a:lvl1pPr marL="0" algn="l" defTabSz="457067" rtl="0" eaLnBrk="1" latinLnBrk="0" hangingPunct="1">
        <a:defRPr sz="1828" kern="1200">
          <a:solidFill>
            <a:schemeClr val="tx1"/>
          </a:solidFill>
          <a:latin typeface="+mn-lt"/>
          <a:ea typeface="+mn-ea"/>
          <a:cs typeface="+mn-cs"/>
        </a:defRPr>
      </a:lvl1pPr>
      <a:lvl2pPr marL="457067" algn="l" defTabSz="457067" rtl="0" eaLnBrk="1" latinLnBrk="0" hangingPunct="1">
        <a:defRPr sz="1828" kern="1200">
          <a:solidFill>
            <a:schemeClr val="tx1"/>
          </a:solidFill>
          <a:latin typeface="+mn-lt"/>
          <a:ea typeface="+mn-ea"/>
          <a:cs typeface="+mn-cs"/>
        </a:defRPr>
      </a:lvl2pPr>
      <a:lvl3pPr marL="914134" algn="l" defTabSz="457067" rtl="0" eaLnBrk="1" latinLnBrk="0" hangingPunct="1">
        <a:defRPr sz="1828" kern="1200">
          <a:solidFill>
            <a:schemeClr val="tx1"/>
          </a:solidFill>
          <a:latin typeface="+mn-lt"/>
          <a:ea typeface="+mn-ea"/>
          <a:cs typeface="+mn-cs"/>
        </a:defRPr>
      </a:lvl3pPr>
      <a:lvl4pPr marL="1371202" algn="l" defTabSz="457067" rtl="0" eaLnBrk="1" latinLnBrk="0" hangingPunct="1">
        <a:defRPr sz="1828" kern="1200">
          <a:solidFill>
            <a:schemeClr val="tx1"/>
          </a:solidFill>
          <a:latin typeface="+mn-lt"/>
          <a:ea typeface="+mn-ea"/>
          <a:cs typeface="+mn-cs"/>
        </a:defRPr>
      </a:lvl4pPr>
      <a:lvl5pPr marL="1828269" algn="l" defTabSz="457067" rtl="0" eaLnBrk="1" latinLnBrk="0" hangingPunct="1">
        <a:defRPr sz="1828" kern="1200">
          <a:solidFill>
            <a:schemeClr val="tx1"/>
          </a:solidFill>
          <a:latin typeface="+mn-lt"/>
          <a:ea typeface="+mn-ea"/>
          <a:cs typeface="+mn-cs"/>
        </a:defRPr>
      </a:lvl5pPr>
      <a:lvl6pPr marL="2285338" algn="l" defTabSz="457067" rtl="0" eaLnBrk="1" latinLnBrk="0" hangingPunct="1">
        <a:defRPr sz="1828" kern="1200">
          <a:solidFill>
            <a:schemeClr val="tx1"/>
          </a:solidFill>
          <a:latin typeface="+mn-lt"/>
          <a:ea typeface="+mn-ea"/>
          <a:cs typeface="+mn-cs"/>
        </a:defRPr>
      </a:lvl6pPr>
      <a:lvl7pPr marL="2742403" algn="l" defTabSz="457067" rtl="0" eaLnBrk="1" latinLnBrk="0" hangingPunct="1">
        <a:defRPr sz="1828" kern="1200">
          <a:solidFill>
            <a:schemeClr val="tx1"/>
          </a:solidFill>
          <a:latin typeface="+mn-lt"/>
          <a:ea typeface="+mn-ea"/>
          <a:cs typeface="+mn-cs"/>
        </a:defRPr>
      </a:lvl7pPr>
      <a:lvl8pPr marL="3199471" algn="l" defTabSz="457067" rtl="0" eaLnBrk="1" latinLnBrk="0" hangingPunct="1">
        <a:defRPr sz="1828" kern="1200">
          <a:solidFill>
            <a:schemeClr val="tx1"/>
          </a:solidFill>
          <a:latin typeface="+mn-lt"/>
          <a:ea typeface="+mn-ea"/>
          <a:cs typeface="+mn-cs"/>
        </a:defRPr>
      </a:lvl8pPr>
      <a:lvl9pPr marL="3656538" algn="l" defTabSz="457067" rtl="0" eaLnBrk="1" latinLnBrk="0" hangingPunct="1">
        <a:defRPr sz="182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TargetMode="External"/><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872186B-9D18-1947-AF81-A057AE538664}"/>
              </a:ext>
            </a:extLst>
          </p:cNvPr>
          <p:cNvSpPr txBox="1"/>
          <p:nvPr/>
        </p:nvSpPr>
        <p:spPr>
          <a:xfrm flipH="1">
            <a:off x="5000685" y="3971682"/>
            <a:ext cx="6123815" cy="397564"/>
          </a:xfrm>
          <a:prstGeom prst="rect">
            <a:avLst/>
          </a:prstGeom>
        </p:spPr>
        <p:txBody>
          <a:bodyPr vert="horz" wrap="none" lIns="0" tIns="0" rIns="0" bIns="0" rtlCol="0">
            <a:noAutofit/>
          </a:bodyPr>
          <a:lstStyle/>
          <a:p>
            <a:pPr defTabSz="914377"/>
            <a:r>
              <a:rPr lang="en-US" sz="2133" dirty="0">
                <a:solidFill>
                  <a:prstClr val="white"/>
                </a:solidFill>
                <a:latin typeface="Helvetica"/>
              </a:rPr>
              <a:t>May 2019 Residential School</a:t>
            </a:r>
          </a:p>
        </p:txBody>
      </p:sp>
      <p:sp>
        <p:nvSpPr>
          <p:cNvPr id="6" name="Title 5">
            <a:extLst>
              <a:ext uri="{FF2B5EF4-FFF2-40B4-BE49-F238E27FC236}">
                <a16:creationId xmlns:a16="http://schemas.microsoft.com/office/drawing/2014/main" id="{D98CA6AC-AF6D-ED4D-A561-6ED549640C49}"/>
              </a:ext>
            </a:extLst>
          </p:cNvPr>
          <p:cNvSpPr>
            <a:spLocks noGrp="1"/>
          </p:cNvSpPr>
          <p:nvPr>
            <p:ph type="title" idx="4294967295"/>
          </p:nvPr>
        </p:nvSpPr>
        <p:spPr>
          <a:xfrm>
            <a:off x="4867937" y="1957919"/>
            <a:ext cx="7324063" cy="730735"/>
          </a:xfrm>
          <a:prstGeom prst="rect">
            <a:avLst/>
          </a:prstGeom>
        </p:spPr>
        <p:txBody>
          <a:bodyPr/>
          <a:lstStyle/>
          <a:p>
            <a:pPr>
              <a:lnSpc>
                <a:spcPct val="100000"/>
              </a:lnSpc>
            </a:pPr>
            <a:r>
              <a:rPr lang="en-GB" sz="3200" dirty="0">
                <a:solidFill>
                  <a:schemeClr val="bg1"/>
                </a:solidFill>
              </a:rPr>
              <a:t>Assessment for distance learning (ADL) 1:</a:t>
            </a:r>
            <a:br>
              <a:rPr lang="en-GB" sz="3200" dirty="0">
                <a:solidFill>
                  <a:schemeClr val="bg1"/>
                </a:solidFill>
              </a:rPr>
            </a:br>
            <a:r>
              <a:rPr lang="en-GB" sz="3200" dirty="0">
                <a:solidFill>
                  <a:schemeClr val="bg1"/>
                </a:solidFill>
              </a:rPr>
              <a:t>What is assessment and why is it important? </a:t>
            </a:r>
          </a:p>
        </p:txBody>
      </p:sp>
      <p:sp>
        <p:nvSpPr>
          <p:cNvPr id="2" name="Rectangle 1">
            <a:extLst>
              <a:ext uri="{FF2B5EF4-FFF2-40B4-BE49-F238E27FC236}">
                <a16:creationId xmlns:a16="http://schemas.microsoft.com/office/drawing/2014/main" id="{091B274E-D604-3240-A618-B29F15A3F9F6}"/>
              </a:ext>
            </a:extLst>
          </p:cNvPr>
          <p:cNvSpPr/>
          <p:nvPr/>
        </p:nvSpPr>
        <p:spPr>
          <a:xfrm>
            <a:off x="4867936" y="4762996"/>
            <a:ext cx="6960648" cy="810158"/>
          </a:xfrm>
          <a:prstGeom prst="rect">
            <a:avLst/>
          </a:prstGeom>
        </p:spPr>
        <p:txBody>
          <a:bodyPr wrap="square">
            <a:spAutoFit/>
          </a:bodyPr>
          <a:lstStyle/>
          <a:p>
            <a:pPr defTabSz="914377"/>
            <a:r>
              <a:rPr lang="en-GB" sz="933" dirty="0">
                <a:solidFill>
                  <a:prstClr val="white"/>
                </a:solidFill>
                <a:latin typeface="Arial" panose="020B0604020202020204" pitchFamily="34" charset="0"/>
                <a:cs typeface="Arial" panose="020B0604020202020204" pitchFamily="34" charset="0"/>
              </a:rPr>
              <a:t>The Transformation by Innovation in Distance Education (TIDE) project is enhancing distance learning in Myanmar by building the capacity of Higher Education staff and students, enhancing programmes of study, and strengthening systems that support Higher Educational Institutions in Myanmar. TIDE is part of the UK-Aid-funded Strategic Partnerships for Higher Education Innovation and Reform (SPHEIR) programme(</a:t>
            </a:r>
            <a:r>
              <a:rPr lang="en-GB" sz="933" u="sng" dirty="0">
                <a:solidFill>
                  <a:prstClr val="white"/>
                </a:solidFill>
                <a:latin typeface="Arial" panose="020B0604020202020204" pitchFamily="34" charset="0"/>
                <a:cs typeface="Arial" panose="020B0604020202020204" pitchFamily="34" charset="0"/>
                <a:hlinkClick r:id="rId3" tooltip="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a:extLst>
                    <a:ext uri="{A12FA001-AC4F-418D-AE19-62706E023703}">
                      <ahyp:hlinkClr xmlns:ahyp="http://schemas.microsoft.com/office/drawing/2018/hyperlinkcolor" val="tx"/>
                    </a:ext>
                  </a:extLst>
                </a:hlinkClick>
              </a:rPr>
              <a:t>www.spheir.org.uk</a:t>
            </a:r>
            <a:r>
              <a:rPr lang="en-GB" sz="933" dirty="0">
                <a:solidFill>
                  <a:prstClr val="white"/>
                </a:solidFill>
                <a:latin typeface="Arial" panose="020B0604020202020204" pitchFamily="34" charset="0"/>
                <a:cs typeface="Arial" panose="020B0604020202020204" pitchFamily="34" charset="0"/>
              </a:rPr>
              <a:t>). SPHEIR is managed on behalf of FCDO by a consortium led by the British Council that includes PwC and Universities UK International. The TIDE project will close in May 2021.</a:t>
            </a:r>
            <a:endParaRPr lang="en-US" sz="933" dirty="0">
              <a:solidFill>
                <a:prstClr val="whit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9711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10</a:t>
            </a:fld>
            <a:endParaRPr lang="en-GB" dirty="0"/>
          </a:p>
        </p:txBody>
      </p:sp>
      <p:sp>
        <p:nvSpPr>
          <p:cNvPr id="3" name="Title 2"/>
          <p:cNvSpPr>
            <a:spLocks noGrp="1"/>
          </p:cNvSpPr>
          <p:nvPr>
            <p:ph type="title"/>
          </p:nvPr>
        </p:nvSpPr>
        <p:spPr>
          <a:xfrm>
            <a:off x="708449" y="492376"/>
            <a:ext cx="9685854" cy="671007"/>
          </a:xfrm>
        </p:spPr>
        <p:txBody>
          <a:bodyPr/>
          <a:lstStyle/>
          <a:p>
            <a:pPr eaLnBrk="0" fontAlgn="base" hangingPunct="0">
              <a:lnSpc>
                <a:spcPct val="90000"/>
              </a:lnSpc>
              <a:spcBef>
                <a:spcPct val="0"/>
              </a:spcBef>
              <a:spcAft>
                <a:spcPct val="0"/>
              </a:spcAft>
            </a:pPr>
            <a:r>
              <a:rPr lang="en-GB" sz="4000" dirty="0">
                <a:solidFill>
                  <a:schemeClr val="accent3"/>
                </a:solidFill>
              </a:rPr>
              <a:t>Example from an OU course</a:t>
            </a:r>
            <a:br>
              <a:rPr lang="en-GB" sz="4000" dirty="0">
                <a:solidFill>
                  <a:schemeClr val="accent3"/>
                </a:solidFill>
              </a:rPr>
            </a:br>
            <a:r>
              <a:rPr lang="en-GB" sz="4000" dirty="0">
                <a:solidFill>
                  <a:schemeClr val="accent3"/>
                </a:solidFill>
              </a:rPr>
              <a:t>Diagnostic assessment</a:t>
            </a:r>
          </a:p>
        </p:txBody>
      </p:sp>
      <p:sp>
        <p:nvSpPr>
          <p:cNvPr id="4" name="Rectangle 3"/>
          <p:cNvSpPr/>
          <p:nvPr/>
        </p:nvSpPr>
        <p:spPr>
          <a:xfrm>
            <a:off x="708448" y="1630018"/>
            <a:ext cx="10175861" cy="4721036"/>
          </a:xfrm>
          <a:prstGeom prst="rect">
            <a:avLst/>
          </a:prstGeom>
        </p:spPr>
        <p:txBody>
          <a:bodyPr wrap="square">
            <a:spAutoFit/>
          </a:bodyPr>
          <a:lstStyle/>
          <a:p>
            <a:pPr lvl="0">
              <a:lnSpc>
                <a:spcPct val="107000"/>
              </a:lnSpc>
              <a:spcAft>
                <a:spcPts val="800"/>
              </a:spcAft>
            </a:pPr>
            <a:r>
              <a:rPr lang="en-GB" sz="2800" dirty="0"/>
              <a:t>At the Open University we use ‘Are You Ready For?’ quizzes in our Science and Mathematics courses to determine whether students have the necessary background for our courses.</a:t>
            </a:r>
          </a:p>
          <a:p>
            <a:pPr lvl="0">
              <a:lnSpc>
                <a:spcPct val="107000"/>
              </a:lnSpc>
              <a:spcAft>
                <a:spcPts val="800"/>
              </a:spcAft>
            </a:pPr>
            <a:endParaRPr lang="en-GB" sz="2800" dirty="0"/>
          </a:p>
          <a:p>
            <a:pPr lvl="0">
              <a:lnSpc>
                <a:spcPct val="107000"/>
              </a:lnSpc>
              <a:spcAft>
                <a:spcPts val="800"/>
              </a:spcAft>
            </a:pPr>
            <a:endParaRPr lang="en-GB" sz="2800" dirty="0"/>
          </a:p>
          <a:p>
            <a:pPr lvl="0">
              <a:lnSpc>
                <a:spcPct val="107000"/>
              </a:lnSpc>
              <a:spcAft>
                <a:spcPts val="800"/>
              </a:spcAft>
            </a:pPr>
            <a:endParaRPr lang="en-US" sz="2800" dirty="0"/>
          </a:p>
          <a:p>
            <a:pPr lvl="0">
              <a:lnSpc>
                <a:spcPct val="107000"/>
              </a:lnSpc>
              <a:spcAft>
                <a:spcPts val="800"/>
              </a:spcAft>
            </a:pPr>
            <a:endParaRPr lang="en-GB" sz="2800" dirty="0"/>
          </a:p>
          <a:p>
            <a:pPr lvl="0">
              <a:lnSpc>
                <a:spcPct val="107000"/>
              </a:lnSpc>
              <a:spcAft>
                <a:spcPts val="800"/>
              </a:spcAft>
            </a:pPr>
            <a:r>
              <a:rPr lang="en-GB" sz="2800" dirty="0"/>
              <a:t>Based on their results, students are directed to further learning or told they are ready to join the course </a:t>
            </a:r>
          </a:p>
        </p:txBody>
      </p:sp>
      <p:pic>
        <p:nvPicPr>
          <p:cNvPr id="5" name="Picture 4"/>
          <p:cNvPicPr>
            <a:picLocks noChangeAspect="1"/>
          </p:cNvPicPr>
          <p:nvPr/>
        </p:nvPicPr>
        <p:blipFill>
          <a:blip r:embed="rId3"/>
          <a:stretch>
            <a:fillRect/>
          </a:stretch>
        </p:blipFill>
        <p:spPr>
          <a:xfrm>
            <a:off x="2875934" y="3224866"/>
            <a:ext cx="9138333" cy="1840883"/>
          </a:xfrm>
          <a:prstGeom prst="rect">
            <a:avLst/>
          </a:prstGeom>
          <a:ln>
            <a:solidFill>
              <a:schemeClr val="accent3"/>
            </a:solidFill>
          </a:ln>
          <a:effectLst>
            <a:outerShdw blurRad="50800" dist="50800" dir="5400000" algn="ctr" rotWithShape="0">
              <a:schemeClr val="accent3"/>
            </a:outerShdw>
          </a:effectLst>
        </p:spPr>
      </p:pic>
    </p:spTree>
    <p:extLst>
      <p:ext uri="{BB962C8B-B14F-4D97-AF65-F5344CB8AC3E}">
        <p14:creationId xmlns:p14="http://schemas.microsoft.com/office/powerpoint/2010/main" val="11466243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11</a:t>
            </a:fld>
            <a:endParaRPr lang="en-GB" dirty="0"/>
          </a:p>
        </p:txBody>
      </p:sp>
      <p:sp>
        <p:nvSpPr>
          <p:cNvPr id="3" name="Title 2"/>
          <p:cNvSpPr>
            <a:spLocks noGrp="1"/>
          </p:cNvSpPr>
          <p:nvPr>
            <p:ph type="title"/>
          </p:nvPr>
        </p:nvSpPr>
        <p:spPr>
          <a:xfrm>
            <a:off x="703479" y="383145"/>
            <a:ext cx="8980848" cy="616824"/>
          </a:xfrm>
        </p:spPr>
        <p:txBody>
          <a:bodyPr/>
          <a:lstStyle/>
          <a:p>
            <a:r>
              <a:rPr lang="en-GB" sz="4000" dirty="0">
                <a:solidFill>
                  <a:schemeClr val="accent3"/>
                </a:solidFill>
              </a:rPr>
              <a:t>Example from an OU course</a:t>
            </a:r>
            <a:br>
              <a:rPr lang="en-GB" sz="4000" dirty="0">
                <a:solidFill>
                  <a:schemeClr val="accent3"/>
                </a:solidFill>
              </a:rPr>
            </a:br>
            <a:r>
              <a:rPr lang="en-GB" sz="4000" dirty="0">
                <a:solidFill>
                  <a:schemeClr val="accent3"/>
                </a:solidFill>
              </a:rPr>
              <a:t>Assessment</a:t>
            </a:r>
            <a:r>
              <a:rPr lang="en-GB" sz="4000" i="1" dirty="0">
                <a:solidFill>
                  <a:schemeClr val="accent3"/>
                </a:solidFill>
              </a:rPr>
              <a:t> </a:t>
            </a:r>
            <a:r>
              <a:rPr lang="en-GB" sz="4000" i="1" dirty="0"/>
              <a:t>for</a:t>
            </a:r>
            <a:r>
              <a:rPr lang="en-GB" sz="4000" i="1" dirty="0">
                <a:solidFill>
                  <a:schemeClr val="accent3"/>
                </a:solidFill>
              </a:rPr>
              <a:t> </a:t>
            </a:r>
            <a:r>
              <a:rPr lang="en-GB" sz="4000" dirty="0">
                <a:solidFill>
                  <a:schemeClr val="accent3"/>
                </a:solidFill>
              </a:rPr>
              <a:t>learning </a:t>
            </a:r>
          </a:p>
        </p:txBody>
      </p:sp>
      <p:sp>
        <p:nvSpPr>
          <p:cNvPr id="4" name="Rectangle 3"/>
          <p:cNvSpPr/>
          <p:nvPr/>
        </p:nvSpPr>
        <p:spPr>
          <a:xfrm>
            <a:off x="703479" y="1606848"/>
            <a:ext cx="10507860" cy="4524315"/>
          </a:xfrm>
          <a:prstGeom prst="rect">
            <a:avLst/>
          </a:prstGeom>
        </p:spPr>
        <p:txBody>
          <a:bodyPr wrap="square">
            <a:spAutoFit/>
          </a:bodyPr>
          <a:lstStyle/>
          <a:p>
            <a:pPr>
              <a:spcAft>
                <a:spcPts val="0"/>
              </a:spcAft>
              <a:tabLst>
                <a:tab pos="540385" algn="l"/>
              </a:tabLst>
            </a:pPr>
            <a:r>
              <a:rPr lang="en-GB" sz="2400" dirty="0">
                <a:ea typeface="Calibri" panose="020F0502020204030204" pitchFamily="34" charset="0"/>
                <a:cs typeface="Times New Roman" panose="02020603050405020304" pitchFamily="18" charset="0"/>
              </a:rPr>
              <a:t>Learning outcome: students should be able to </a:t>
            </a:r>
          </a:p>
          <a:p>
            <a:pPr marL="457200" indent="-457200">
              <a:spcAft>
                <a:spcPts val="0"/>
              </a:spcAft>
              <a:buClr>
                <a:schemeClr val="accent3"/>
              </a:buClr>
              <a:buFont typeface="Arial" panose="020B0604020202020204" pitchFamily="34" charset="0"/>
              <a:buChar char="•"/>
              <a:tabLst>
                <a:tab pos="540385" algn="l"/>
              </a:tabLst>
            </a:pPr>
            <a:r>
              <a:rPr lang="en-GB" sz="2400" dirty="0">
                <a:ea typeface="Calibri" panose="020F0502020204030204" pitchFamily="34" charset="0"/>
                <a:cs typeface="Times New Roman" panose="02020603050405020304" pitchFamily="18" charset="0"/>
              </a:rPr>
              <a:t>‘plot</a:t>
            </a:r>
            <a:r>
              <a:rPr lang="en-GB" sz="2400" dirty="0">
                <a:solidFill>
                  <a:schemeClr val="accent3">
                    <a:lumMod val="60000"/>
                    <a:lumOff val="40000"/>
                  </a:schemeClr>
                </a:solidFill>
                <a:ea typeface="Calibri" panose="020F0502020204030204" pitchFamily="34" charset="0"/>
                <a:cs typeface="Times New Roman" panose="02020603050405020304" pitchFamily="18" charset="0"/>
              </a:rPr>
              <a:t> </a:t>
            </a:r>
            <a:r>
              <a:rPr lang="en-GB" sz="2400" dirty="0">
                <a:ea typeface="Calibri" panose="020F0502020204030204" pitchFamily="34" charset="0"/>
                <a:cs typeface="Times New Roman" panose="02020603050405020304" pitchFamily="18" charset="0"/>
              </a:rPr>
              <a:t>a graph’ </a:t>
            </a:r>
          </a:p>
          <a:p>
            <a:pPr marL="457200" indent="-457200">
              <a:spcAft>
                <a:spcPts val="0"/>
              </a:spcAft>
              <a:buClr>
                <a:schemeClr val="accent3"/>
              </a:buClr>
              <a:buFont typeface="Arial" panose="020B0604020202020204" pitchFamily="34" charset="0"/>
              <a:buChar char="•"/>
              <a:tabLst>
                <a:tab pos="540385" algn="l"/>
              </a:tabLst>
            </a:pPr>
            <a:endParaRPr lang="en-GB" sz="2400" dirty="0">
              <a:ea typeface="Calibri" panose="020F0502020204030204" pitchFamily="34" charset="0"/>
              <a:cs typeface="Times New Roman" panose="02020603050405020304" pitchFamily="18" charset="0"/>
            </a:endParaRPr>
          </a:p>
          <a:p>
            <a:pPr>
              <a:spcAft>
                <a:spcPts val="0"/>
              </a:spcAft>
              <a:buClr>
                <a:schemeClr val="accent3"/>
              </a:buClr>
              <a:tabLst>
                <a:tab pos="540385" algn="l"/>
              </a:tabLst>
            </a:pPr>
            <a:r>
              <a:rPr lang="en-GB" sz="2400" dirty="0">
                <a:ea typeface="Calibri" panose="020F0502020204030204" pitchFamily="34" charset="0"/>
                <a:cs typeface="Times New Roman" panose="02020603050405020304" pitchFamily="18" charset="0"/>
              </a:rPr>
              <a:t>As part of teaching students about plotting graphs, we provide them with an opportunity to practice:</a:t>
            </a:r>
          </a:p>
          <a:p>
            <a:pPr>
              <a:spcAft>
                <a:spcPts val="0"/>
              </a:spcAft>
              <a:tabLst>
                <a:tab pos="540385" algn="l"/>
              </a:tabLst>
            </a:pPr>
            <a:r>
              <a:rPr lang="en-GB" sz="2400" dirty="0">
                <a:ea typeface="Calibri" panose="020F0502020204030204" pitchFamily="34" charset="0"/>
                <a:cs typeface="Times New Roman" panose="02020603050405020304" pitchFamily="18" charset="0"/>
              </a:rPr>
              <a:t> </a:t>
            </a:r>
          </a:p>
          <a:p>
            <a:pPr>
              <a:spcAft>
                <a:spcPts val="0"/>
              </a:spcAft>
              <a:tabLst>
                <a:tab pos="540385" algn="l"/>
              </a:tabLst>
            </a:pPr>
            <a:r>
              <a:rPr lang="en-GB" sz="2400" dirty="0">
                <a:solidFill>
                  <a:schemeClr val="accent3"/>
                </a:solidFill>
                <a:ea typeface="Calibri" panose="020F0502020204030204" pitchFamily="34" charset="0"/>
                <a:cs typeface="Times New Roman" panose="02020603050405020304" pitchFamily="18" charset="0"/>
              </a:rPr>
              <a:t>Self-assessment question (SAQ)</a:t>
            </a:r>
          </a:p>
          <a:p>
            <a:pPr marL="457200" indent="-457200">
              <a:spcAft>
                <a:spcPts val="0"/>
              </a:spcAft>
              <a:buClr>
                <a:schemeClr val="accent3"/>
              </a:buClr>
              <a:buFont typeface="Arial" panose="020B0604020202020204" pitchFamily="34" charset="0"/>
              <a:buChar char="•"/>
              <a:tabLst>
                <a:tab pos="540385" algn="l"/>
              </a:tabLst>
            </a:pPr>
            <a:r>
              <a:rPr lang="en-GB" sz="2400" dirty="0">
                <a:ea typeface="Calibri" panose="020F0502020204030204" pitchFamily="34" charset="0"/>
                <a:cs typeface="Times New Roman" panose="02020603050405020304" pitchFamily="18" charset="0"/>
              </a:rPr>
              <a:t>‘Plot a graph from this data’</a:t>
            </a:r>
          </a:p>
          <a:p>
            <a:pPr marL="457200" indent="-457200">
              <a:spcAft>
                <a:spcPts val="0"/>
              </a:spcAft>
              <a:buClr>
                <a:schemeClr val="accent3"/>
              </a:buClr>
              <a:buFont typeface="Arial" panose="020B0604020202020204" pitchFamily="34" charset="0"/>
              <a:buChar char="•"/>
              <a:tabLst>
                <a:tab pos="540385" algn="l"/>
              </a:tabLst>
            </a:pPr>
            <a:endParaRPr lang="en-GB" sz="2400" dirty="0">
              <a:latin typeface="Arial" panose="020B0604020202020204" pitchFamily="34" charset="0"/>
              <a:ea typeface="Calibri" panose="020F0502020204030204" pitchFamily="34" charset="0"/>
              <a:cs typeface="Times New Roman" panose="02020603050405020304" pitchFamily="18" charset="0"/>
            </a:endParaRPr>
          </a:p>
          <a:p>
            <a:pPr>
              <a:spcAft>
                <a:spcPts val="0"/>
              </a:spcAft>
              <a:buClr>
                <a:schemeClr val="accent3"/>
              </a:buClr>
              <a:tabLst>
                <a:tab pos="540385" algn="l"/>
              </a:tabLst>
            </a:pPr>
            <a:r>
              <a:rPr lang="en-GB" sz="2400" dirty="0">
                <a:latin typeface="Arial" panose="020B0604020202020204" pitchFamily="34" charset="0"/>
                <a:ea typeface="Calibri" panose="020F0502020204030204" pitchFamily="34" charset="0"/>
                <a:cs typeface="Times New Roman" panose="02020603050405020304" pitchFamily="18" charset="0"/>
              </a:rPr>
              <a:t>We also provide the answer and some help for problems:</a:t>
            </a:r>
          </a:p>
          <a:p>
            <a:pPr marL="457200" lvl="0" indent="-457200">
              <a:buClr>
                <a:srgbClr val="E80074"/>
              </a:buClr>
              <a:buFont typeface="Arial" panose="020B0604020202020204" pitchFamily="34" charset="0"/>
              <a:buChar char="•"/>
              <a:tabLst>
                <a:tab pos="540385" algn="l"/>
              </a:tabLst>
            </a:pPr>
            <a:r>
              <a:rPr lang="en-GB" sz="2400" dirty="0">
                <a:solidFill>
                  <a:prstClr val="black"/>
                </a:solidFill>
                <a:ea typeface="Calibri" panose="020F0502020204030204" pitchFamily="34" charset="0"/>
                <a:cs typeface="Times New Roman" panose="02020603050405020304" pitchFamily="18" charset="0"/>
              </a:rPr>
              <a:t>The graph</a:t>
            </a:r>
          </a:p>
          <a:p>
            <a:pPr marL="457200" lvl="0" indent="-457200">
              <a:buClr>
                <a:srgbClr val="E80074"/>
              </a:buClr>
              <a:buFont typeface="Arial" panose="020B0604020202020204" pitchFamily="34" charset="0"/>
              <a:buChar char="•"/>
              <a:tabLst>
                <a:tab pos="540385" algn="l"/>
              </a:tabLst>
            </a:pPr>
            <a:r>
              <a:rPr lang="en-GB" sz="2400" dirty="0">
                <a:solidFill>
                  <a:prstClr val="black"/>
                </a:solidFill>
                <a:ea typeface="Calibri" panose="020F0502020204030204" pitchFamily="34" charset="0"/>
                <a:cs typeface="Times New Roman" panose="02020603050405020304" pitchFamily="18" charset="0"/>
              </a:rPr>
              <a:t>Hints and tips, e.g. make sure you include a scale and units</a:t>
            </a:r>
          </a:p>
        </p:txBody>
      </p:sp>
      <p:sp>
        <p:nvSpPr>
          <p:cNvPr id="7" name="TextBox 6"/>
          <p:cNvSpPr txBox="1"/>
          <p:nvPr/>
        </p:nvSpPr>
        <p:spPr>
          <a:xfrm>
            <a:off x="8266922" y="2873829"/>
            <a:ext cx="914400" cy="914400"/>
          </a:xfrm>
          <a:prstGeom prst="rect">
            <a:avLst/>
          </a:prstGeom>
        </p:spPr>
        <p:txBody>
          <a:bodyPr vert="horz" wrap="none" lIns="0" tIns="0" rIns="0" bIns="0" rtlCol="0">
            <a:noAutofit/>
          </a:bodyPr>
          <a:lstStyle/>
          <a:p>
            <a:pPr marL="0" indent="0">
              <a:buNone/>
            </a:pPr>
            <a:endParaRPr lang="en-GB" sz="2000" dirty="0">
              <a:solidFill>
                <a:schemeClr val="bg1"/>
              </a:solidFill>
            </a:endParaRPr>
          </a:p>
        </p:txBody>
      </p:sp>
    </p:spTree>
    <p:extLst>
      <p:ext uri="{BB962C8B-B14F-4D97-AF65-F5344CB8AC3E}">
        <p14:creationId xmlns:p14="http://schemas.microsoft.com/office/powerpoint/2010/main" val="25368747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a:xfrm>
            <a:off x="11505070" y="6277313"/>
            <a:ext cx="644975" cy="567934"/>
          </a:xfrm>
        </p:spPr>
        <p:txBody>
          <a:bodyPr/>
          <a:lstStyle/>
          <a:p>
            <a:pPr algn="ctr"/>
            <a:fld id="{C0BADC3D-1509-2C4E-AB5E-AF0356668A88}" type="slidenum">
              <a:rPr lang="en-GB" smtClean="0"/>
              <a:pPr algn="ctr"/>
              <a:t>12</a:t>
            </a:fld>
            <a:endParaRPr lang="en-GB" dirty="0"/>
          </a:p>
        </p:txBody>
      </p:sp>
      <p:sp>
        <p:nvSpPr>
          <p:cNvPr id="3" name="Title 2"/>
          <p:cNvSpPr>
            <a:spLocks noGrp="1"/>
          </p:cNvSpPr>
          <p:nvPr>
            <p:ph type="title"/>
          </p:nvPr>
        </p:nvSpPr>
        <p:spPr>
          <a:xfrm>
            <a:off x="708449" y="959011"/>
            <a:ext cx="8883420" cy="671007"/>
          </a:xfrm>
        </p:spPr>
        <p:txBody>
          <a:bodyPr/>
          <a:lstStyle/>
          <a:p>
            <a:pPr eaLnBrk="0" fontAlgn="base" hangingPunct="0">
              <a:lnSpc>
                <a:spcPct val="90000"/>
              </a:lnSpc>
              <a:spcBef>
                <a:spcPct val="0"/>
              </a:spcBef>
              <a:spcAft>
                <a:spcPct val="0"/>
              </a:spcAft>
            </a:pPr>
            <a:r>
              <a:rPr lang="en-GB" sz="4000" dirty="0">
                <a:solidFill>
                  <a:srgbClr val="D60077"/>
                </a:solidFill>
              </a:rPr>
              <a:t>2. How do we assess students?</a:t>
            </a:r>
          </a:p>
        </p:txBody>
      </p:sp>
      <p:sp>
        <p:nvSpPr>
          <p:cNvPr id="5" name="Title 2"/>
          <p:cNvSpPr txBox="1">
            <a:spLocks/>
          </p:cNvSpPr>
          <p:nvPr/>
        </p:nvSpPr>
        <p:spPr>
          <a:xfrm>
            <a:off x="708449" y="3329313"/>
            <a:ext cx="7391526" cy="671007"/>
          </a:xfrm>
          <a:prstGeom prst="rect">
            <a:avLst/>
          </a:prstGeom>
        </p:spPr>
        <p:txBody>
          <a:bodyPr vert="horz" lIns="0" tIns="0" rIns="0" bIns="0" rtlCol="0" anchor="t">
            <a:noAutofit/>
          </a:bodyPr>
          <a:lstStyle>
            <a:lvl1pPr algn="l" defTabSz="457079" rtl="0" eaLnBrk="1" latinLnBrk="0" hangingPunct="1">
              <a:lnSpc>
                <a:spcPts val="3655"/>
              </a:lnSpc>
              <a:spcBef>
                <a:spcPts val="0"/>
              </a:spcBef>
              <a:buNone/>
              <a:defRPr sz="3163" b="1" kern="1200">
                <a:solidFill>
                  <a:schemeClr val="tx1"/>
                </a:solidFill>
                <a:latin typeface="+mj-lt"/>
                <a:ea typeface="+mj-ea"/>
                <a:cs typeface="+mj-cs"/>
              </a:defRPr>
            </a:lvl1pPr>
          </a:lstStyle>
          <a:p>
            <a:endParaRPr lang="en-GB" dirty="0"/>
          </a:p>
        </p:txBody>
      </p:sp>
      <p:pic>
        <p:nvPicPr>
          <p:cNvPr id="8" name="Picture 7">
            <a:extLst>
              <a:ext uri="{FF2B5EF4-FFF2-40B4-BE49-F238E27FC236}">
                <a16:creationId xmlns:a16="http://schemas.microsoft.com/office/drawing/2014/main" id="{09205C7D-DD10-41DD-88D3-9365E00127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067" y="1784555"/>
            <a:ext cx="12236133" cy="2413236"/>
          </a:xfrm>
          <a:prstGeom prst="rect">
            <a:avLst/>
          </a:prstGeom>
        </p:spPr>
      </p:pic>
      <p:sp>
        <p:nvSpPr>
          <p:cNvPr id="4" name="Rectangle 3">
            <a:extLst>
              <a:ext uri="{FF2B5EF4-FFF2-40B4-BE49-F238E27FC236}">
                <a16:creationId xmlns:a16="http://schemas.microsoft.com/office/drawing/2014/main" id="{80D37D03-69A3-4D54-8C05-EAD55F1A6929}"/>
              </a:ext>
            </a:extLst>
          </p:cNvPr>
          <p:cNvSpPr/>
          <p:nvPr/>
        </p:nvSpPr>
        <p:spPr>
          <a:xfrm>
            <a:off x="708449" y="4498888"/>
            <a:ext cx="6096000" cy="1815882"/>
          </a:xfrm>
          <a:prstGeom prst="rect">
            <a:avLst/>
          </a:prstGeom>
        </p:spPr>
        <p:txBody>
          <a:bodyPr>
            <a:spAutoFit/>
          </a:bodyPr>
          <a:lstStyle/>
          <a:p>
            <a:pPr marL="457200" indent="-457200">
              <a:buFont typeface="Arial" panose="020B0604020202020204" pitchFamily="34" charset="0"/>
              <a:buChar char="•"/>
            </a:pPr>
            <a:r>
              <a:rPr lang="en-GB" sz="2800" dirty="0"/>
              <a:t>Written exams</a:t>
            </a:r>
          </a:p>
          <a:p>
            <a:pPr marL="457200" indent="-457200">
              <a:buFont typeface="Arial" panose="020B0604020202020204" pitchFamily="34" charset="0"/>
              <a:buChar char="•"/>
            </a:pPr>
            <a:r>
              <a:rPr lang="en-GB" sz="2800" dirty="0"/>
              <a:t>Assignments</a:t>
            </a:r>
          </a:p>
          <a:p>
            <a:pPr marL="457200" indent="-457200">
              <a:buFont typeface="Arial" panose="020B0604020202020204" pitchFamily="34" charset="0"/>
              <a:buChar char="•"/>
            </a:pPr>
            <a:r>
              <a:rPr lang="en-GB" sz="2800" dirty="0"/>
              <a:t>Practical work</a:t>
            </a:r>
          </a:p>
          <a:p>
            <a:pPr marL="457200" indent="-457200">
              <a:buFont typeface="Arial" panose="020B0604020202020204" pitchFamily="34" charset="0"/>
              <a:buChar char="•"/>
            </a:pPr>
            <a:r>
              <a:rPr lang="en-GB" sz="2800" dirty="0"/>
              <a:t>Problem solving</a:t>
            </a:r>
          </a:p>
        </p:txBody>
      </p:sp>
      <p:sp>
        <p:nvSpPr>
          <p:cNvPr id="6" name="Rectangle 5">
            <a:extLst>
              <a:ext uri="{FF2B5EF4-FFF2-40B4-BE49-F238E27FC236}">
                <a16:creationId xmlns:a16="http://schemas.microsoft.com/office/drawing/2014/main" id="{1575031B-E01A-4FFA-8DD2-BA7A20EEC03B}"/>
              </a:ext>
            </a:extLst>
          </p:cNvPr>
          <p:cNvSpPr/>
          <p:nvPr/>
        </p:nvSpPr>
        <p:spPr>
          <a:xfrm>
            <a:off x="5731557" y="4513994"/>
            <a:ext cx="6096000" cy="1815882"/>
          </a:xfrm>
          <a:prstGeom prst="rect">
            <a:avLst/>
          </a:prstGeom>
        </p:spPr>
        <p:txBody>
          <a:bodyPr>
            <a:spAutoFit/>
          </a:bodyPr>
          <a:lstStyle/>
          <a:p>
            <a:pPr marL="457200" indent="-457200">
              <a:buFont typeface="Arial" panose="020B0604020202020204" pitchFamily="34" charset="0"/>
              <a:buChar char="•"/>
            </a:pPr>
            <a:r>
              <a:rPr lang="en-GB" sz="2800" dirty="0"/>
              <a:t>Self-assessment questions SAQs </a:t>
            </a:r>
          </a:p>
          <a:p>
            <a:pPr marL="457200" indent="-457200">
              <a:buFont typeface="Arial" panose="020B0604020202020204" pitchFamily="34" charset="0"/>
              <a:buChar char="•"/>
            </a:pPr>
            <a:r>
              <a:rPr lang="en-GB" sz="2800" dirty="0"/>
              <a:t>In-text questions ITQs</a:t>
            </a:r>
          </a:p>
          <a:p>
            <a:pPr marL="457200" indent="-457200">
              <a:buFont typeface="Arial" panose="020B0604020202020204" pitchFamily="34" charset="0"/>
              <a:buChar char="•"/>
            </a:pPr>
            <a:r>
              <a:rPr lang="en-GB" sz="2800" dirty="0"/>
              <a:t>Multiple choice questions</a:t>
            </a:r>
          </a:p>
          <a:p>
            <a:pPr marL="457200" indent="-457200">
              <a:buFont typeface="Arial" panose="020B0604020202020204" pitchFamily="34" charset="0"/>
              <a:buChar char="•"/>
            </a:pPr>
            <a:r>
              <a:rPr lang="en-GB" sz="2800" dirty="0"/>
              <a:t>Computer marked questions</a:t>
            </a:r>
          </a:p>
        </p:txBody>
      </p:sp>
    </p:spTree>
    <p:extLst>
      <p:ext uri="{BB962C8B-B14F-4D97-AF65-F5344CB8AC3E}">
        <p14:creationId xmlns:p14="http://schemas.microsoft.com/office/powerpoint/2010/main" val="3278238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xEl>
                                              <p:pRg st="1" end="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13</a:t>
            </a:fld>
            <a:endParaRPr lang="en-GB" dirty="0"/>
          </a:p>
        </p:txBody>
      </p:sp>
      <p:sp>
        <p:nvSpPr>
          <p:cNvPr id="3" name="Title 2"/>
          <p:cNvSpPr>
            <a:spLocks noGrp="1"/>
          </p:cNvSpPr>
          <p:nvPr>
            <p:ph type="title"/>
          </p:nvPr>
        </p:nvSpPr>
        <p:spPr>
          <a:xfrm>
            <a:off x="429112" y="1003810"/>
            <a:ext cx="10796621" cy="671007"/>
          </a:xfrm>
        </p:spPr>
        <p:txBody>
          <a:bodyPr/>
          <a:lstStyle/>
          <a:p>
            <a:r>
              <a:rPr lang="en-GB" sz="4000" dirty="0">
                <a:solidFill>
                  <a:schemeClr val="tx2">
                    <a:lumMod val="50000"/>
                  </a:schemeClr>
                </a:solidFill>
              </a:rPr>
              <a:t>Activity: Match the method with the purpose</a:t>
            </a:r>
          </a:p>
        </p:txBody>
      </p:sp>
      <p:sp>
        <p:nvSpPr>
          <p:cNvPr id="6" name="Rectangle 5">
            <a:extLst>
              <a:ext uri="{FF2B5EF4-FFF2-40B4-BE49-F238E27FC236}">
                <a16:creationId xmlns:a16="http://schemas.microsoft.com/office/drawing/2014/main" id="{948D3413-7406-463F-A50A-29B3BEFDD42F}"/>
              </a:ext>
            </a:extLst>
          </p:cNvPr>
          <p:cNvSpPr/>
          <p:nvPr/>
        </p:nvSpPr>
        <p:spPr>
          <a:xfrm>
            <a:off x="1068936" y="2241988"/>
            <a:ext cx="9594576" cy="1647118"/>
          </a:xfrm>
          <a:prstGeom prst="rect">
            <a:avLst/>
          </a:prstGeom>
        </p:spPr>
        <p:txBody>
          <a:bodyPr wrap="square">
            <a:spAutoFit/>
          </a:bodyPr>
          <a:lstStyle/>
          <a:p>
            <a:pPr marL="285750" lvl="0" indent="-285750">
              <a:lnSpc>
                <a:spcPct val="107000"/>
              </a:lnSpc>
              <a:spcAft>
                <a:spcPts val="800"/>
              </a:spcAft>
              <a:buFont typeface="Arial" panose="020B0604020202020204" pitchFamily="34" charset="0"/>
              <a:buChar char="•"/>
            </a:pPr>
            <a:endParaRPr lang="en-US" sz="2800" dirty="0">
              <a:solidFill>
                <a:schemeClr val="accent3">
                  <a:lumMod val="60000"/>
                  <a:lumOff val="40000"/>
                </a:schemeClr>
              </a:solidFill>
            </a:endParaRPr>
          </a:p>
          <a:p>
            <a:pPr marL="285750" lvl="0" indent="-285750">
              <a:lnSpc>
                <a:spcPct val="107000"/>
              </a:lnSpc>
              <a:spcAft>
                <a:spcPts val="800"/>
              </a:spcAft>
              <a:buFont typeface="Arial" panose="020B0604020202020204" pitchFamily="34" charset="0"/>
              <a:buChar char="•"/>
            </a:pPr>
            <a:endParaRPr lang="en-GB" sz="2800" dirty="0">
              <a:solidFill>
                <a:schemeClr val="accent3">
                  <a:lumMod val="60000"/>
                  <a:lumOff val="40000"/>
                </a:schemeClr>
              </a:solidFill>
            </a:endParaRPr>
          </a:p>
          <a:p>
            <a:pPr marL="285750" lvl="0" indent="-285750">
              <a:lnSpc>
                <a:spcPct val="107000"/>
              </a:lnSpc>
              <a:spcAft>
                <a:spcPts val="800"/>
              </a:spcAft>
              <a:buFont typeface="Arial" panose="020B0604020202020204" pitchFamily="34" charset="0"/>
              <a:buChar char="•"/>
            </a:pPr>
            <a:endParaRPr lang="en-GB" sz="2800" dirty="0"/>
          </a:p>
        </p:txBody>
      </p:sp>
      <p:sp>
        <p:nvSpPr>
          <p:cNvPr id="7" name="Content Placeholder 2">
            <a:extLst>
              <a:ext uri="{FF2B5EF4-FFF2-40B4-BE49-F238E27FC236}">
                <a16:creationId xmlns:a16="http://schemas.microsoft.com/office/drawing/2014/main" id="{E547533D-30C8-4205-8F66-0DDCDF4DE361}"/>
              </a:ext>
            </a:extLst>
          </p:cNvPr>
          <p:cNvSpPr txBox="1">
            <a:spLocks/>
          </p:cNvSpPr>
          <p:nvPr/>
        </p:nvSpPr>
        <p:spPr bwMode="auto">
          <a:xfrm>
            <a:off x="429112" y="1521016"/>
            <a:ext cx="5503862" cy="399767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185232" indent="-185232" algn="l" defTabSz="457079" rtl="0" eaLnBrk="1" latinLnBrk="0" hangingPunct="1">
              <a:lnSpc>
                <a:spcPts val="1828"/>
              </a:lnSpc>
              <a:spcBef>
                <a:spcPts val="773"/>
              </a:spcBef>
              <a:spcAft>
                <a:spcPts val="562"/>
              </a:spcAft>
              <a:buClr>
                <a:schemeClr val="accent3"/>
              </a:buClr>
              <a:buSzPct val="90000"/>
              <a:buFont typeface="Lucida Grande"/>
              <a:buChar char="●"/>
              <a:defRPr sz="1687" kern="1200">
                <a:solidFill>
                  <a:schemeClr val="tx1"/>
                </a:solidFill>
                <a:latin typeface="+mn-lt"/>
                <a:ea typeface="+mn-ea"/>
                <a:cs typeface="+mn-cs"/>
              </a:defRPr>
            </a:lvl1pPr>
            <a:lvl2pPr marL="389433" indent="-156220" algn="l" defTabSz="457079" rtl="0" eaLnBrk="1" latinLnBrk="0" hangingPunct="1">
              <a:lnSpc>
                <a:spcPts val="1828"/>
              </a:lnSpc>
              <a:spcBef>
                <a:spcPts val="0"/>
              </a:spcBef>
              <a:buClr>
                <a:schemeClr val="accent3"/>
              </a:buClr>
              <a:buSzPct val="90000"/>
              <a:buFont typeface="Lucida Grande"/>
              <a:buChar char="●"/>
              <a:defRPr sz="1265" kern="1200">
                <a:solidFill>
                  <a:schemeClr val="tx1"/>
                </a:solidFill>
                <a:latin typeface="+mn-lt"/>
                <a:ea typeface="+mn-ea"/>
                <a:cs typeface="+mn-cs"/>
              </a:defRPr>
            </a:lvl2pPr>
            <a:lvl3pPr marL="241024" indent="-241024" algn="l" defTabSz="457079" rtl="0" eaLnBrk="1" latinLnBrk="0" hangingPunct="1">
              <a:lnSpc>
                <a:spcPts val="1828"/>
              </a:lnSpc>
              <a:spcBef>
                <a:spcPts val="1336"/>
              </a:spcBef>
              <a:buClr>
                <a:schemeClr val="accent3"/>
              </a:buClr>
              <a:buSzPct val="90000"/>
              <a:buFont typeface="Lucida Grande"/>
              <a:buChar char="●"/>
              <a:defRPr sz="1687" kern="1200">
                <a:solidFill>
                  <a:schemeClr val="tx1"/>
                </a:solidFill>
                <a:latin typeface="+mn-lt"/>
                <a:ea typeface="+mn-ea"/>
                <a:cs typeface="+mn-cs"/>
              </a:defRPr>
            </a:lvl3pPr>
            <a:lvl4pPr marL="0" indent="0" algn="l" defTabSz="457079" rtl="0" eaLnBrk="1" latinLnBrk="0" hangingPunct="1">
              <a:lnSpc>
                <a:spcPts val="1828"/>
              </a:lnSpc>
              <a:spcBef>
                <a:spcPts val="0"/>
              </a:spcBef>
              <a:buClr>
                <a:schemeClr val="accent3"/>
              </a:buClr>
              <a:buFont typeface="Lucida Grande"/>
              <a:buNone/>
              <a:defRPr sz="1265" kern="1200">
                <a:solidFill>
                  <a:schemeClr val="tx1"/>
                </a:solidFill>
                <a:latin typeface="+mn-lt"/>
                <a:ea typeface="+mn-ea"/>
                <a:cs typeface="+mn-cs"/>
              </a:defRPr>
            </a:lvl4pPr>
            <a:lvl5pPr marL="0" indent="0" algn="l" defTabSz="457079" rtl="0" eaLnBrk="1" latinLnBrk="0" hangingPunct="1">
              <a:lnSpc>
                <a:spcPts val="1828"/>
              </a:lnSpc>
              <a:spcBef>
                <a:spcPts val="0"/>
              </a:spcBef>
              <a:buClr>
                <a:schemeClr val="accent3"/>
              </a:buClr>
              <a:buFont typeface="Lucida Grande"/>
              <a:buNone/>
              <a:defRPr sz="1265" kern="1200">
                <a:solidFill>
                  <a:schemeClr val="tx1"/>
                </a:solidFill>
                <a:latin typeface="+mn-lt"/>
                <a:ea typeface="+mn-ea"/>
                <a:cs typeface="+mn-cs"/>
              </a:defRPr>
            </a:lvl5pPr>
            <a:lvl6pPr marL="2513933" indent="-228540" algn="l" defTabSz="457079" rtl="0" eaLnBrk="1" latinLnBrk="0" hangingPunct="1">
              <a:spcBef>
                <a:spcPct val="20000"/>
              </a:spcBef>
              <a:buFont typeface="Arial"/>
              <a:buChar char="•"/>
              <a:defRPr sz="1968" kern="1200">
                <a:solidFill>
                  <a:schemeClr val="tx1"/>
                </a:solidFill>
                <a:latin typeface="+mn-lt"/>
                <a:ea typeface="+mn-ea"/>
                <a:cs typeface="+mn-cs"/>
              </a:defRPr>
            </a:lvl6pPr>
            <a:lvl7pPr marL="2971011" indent="-228540" algn="l" defTabSz="457079" rtl="0" eaLnBrk="1" latinLnBrk="0" hangingPunct="1">
              <a:spcBef>
                <a:spcPct val="20000"/>
              </a:spcBef>
              <a:buFont typeface="Arial"/>
              <a:buChar char="•"/>
              <a:defRPr sz="1968" kern="1200">
                <a:solidFill>
                  <a:schemeClr val="tx1"/>
                </a:solidFill>
                <a:latin typeface="+mn-lt"/>
                <a:ea typeface="+mn-ea"/>
                <a:cs typeface="+mn-cs"/>
              </a:defRPr>
            </a:lvl7pPr>
            <a:lvl8pPr marL="3428090" indent="-228540" algn="l" defTabSz="457079" rtl="0" eaLnBrk="1" latinLnBrk="0" hangingPunct="1">
              <a:spcBef>
                <a:spcPct val="20000"/>
              </a:spcBef>
              <a:buFont typeface="Arial"/>
              <a:buChar char="•"/>
              <a:defRPr sz="1968" kern="1200">
                <a:solidFill>
                  <a:schemeClr val="tx1"/>
                </a:solidFill>
                <a:latin typeface="+mn-lt"/>
                <a:ea typeface="+mn-ea"/>
                <a:cs typeface="+mn-cs"/>
              </a:defRPr>
            </a:lvl8pPr>
            <a:lvl9pPr marL="3885169" indent="-228540" algn="l" defTabSz="457079" rtl="0" eaLnBrk="1" latinLnBrk="0" hangingPunct="1">
              <a:spcBef>
                <a:spcPct val="20000"/>
              </a:spcBef>
              <a:buFont typeface="Arial"/>
              <a:buChar char="•"/>
              <a:defRPr sz="1968" kern="1200">
                <a:solidFill>
                  <a:schemeClr val="tx1"/>
                </a:solidFill>
                <a:latin typeface="+mn-lt"/>
                <a:ea typeface="+mn-ea"/>
                <a:cs typeface="+mn-cs"/>
              </a:defRPr>
            </a:lvl9pPr>
          </a:lstStyle>
          <a:p>
            <a:pPr marL="457200" indent="-457200" defTabSz="914400">
              <a:lnSpc>
                <a:spcPct val="150000"/>
              </a:lnSpc>
              <a:spcBef>
                <a:spcPct val="0"/>
              </a:spcBef>
              <a:spcAft>
                <a:spcPts val="600"/>
              </a:spcAft>
              <a:buClr>
                <a:srgbClr val="D60077"/>
              </a:buClr>
              <a:buFont typeface="Arial" panose="020B0604020202020204" pitchFamily="34" charset="0"/>
              <a:buChar char="•"/>
              <a:defRPr/>
            </a:pPr>
            <a:r>
              <a:rPr lang="en-GB" sz="3200" dirty="0"/>
              <a:t>Written exam</a:t>
            </a:r>
          </a:p>
          <a:p>
            <a:pPr marL="457200" indent="-457200" defTabSz="914400">
              <a:lnSpc>
                <a:spcPct val="150000"/>
              </a:lnSpc>
              <a:spcBef>
                <a:spcPct val="0"/>
              </a:spcBef>
              <a:spcAft>
                <a:spcPts val="600"/>
              </a:spcAft>
              <a:buClr>
                <a:srgbClr val="D60077"/>
              </a:buClr>
              <a:buFont typeface="Arial" panose="020B0604020202020204" pitchFamily="34" charset="0"/>
              <a:buChar char="•"/>
              <a:defRPr/>
            </a:pPr>
            <a:r>
              <a:rPr lang="en-GB" sz="3200" dirty="0"/>
              <a:t>In-text questions ITQs</a:t>
            </a:r>
          </a:p>
          <a:p>
            <a:pPr marL="457200" indent="-457200" defTabSz="914400">
              <a:lnSpc>
                <a:spcPct val="150000"/>
              </a:lnSpc>
              <a:spcBef>
                <a:spcPct val="0"/>
              </a:spcBef>
              <a:spcAft>
                <a:spcPts val="600"/>
              </a:spcAft>
              <a:buClr>
                <a:srgbClr val="D60077"/>
              </a:buClr>
              <a:buFont typeface="Arial" panose="020B0604020202020204" pitchFamily="34" charset="0"/>
              <a:buChar char="•"/>
              <a:defRPr/>
            </a:pPr>
            <a:r>
              <a:rPr lang="en-GB" sz="3200" dirty="0"/>
              <a:t>Practical </a:t>
            </a:r>
          </a:p>
          <a:p>
            <a:pPr marL="457200" indent="-457200" defTabSz="914400">
              <a:lnSpc>
                <a:spcPct val="150000"/>
              </a:lnSpc>
              <a:spcBef>
                <a:spcPct val="0"/>
              </a:spcBef>
              <a:spcAft>
                <a:spcPts val="600"/>
              </a:spcAft>
              <a:buClr>
                <a:srgbClr val="D60077"/>
              </a:buClr>
              <a:buFont typeface="Arial" panose="020B0604020202020204" pitchFamily="34" charset="0"/>
              <a:buChar char="•"/>
              <a:defRPr/>
            </a:pPr>
            <a:r>
              <a:rPr lang="en-GB" sz="3200" dirty="0"/>
              <a:t>Self-assessment questions</a:t>
            </a:r>
          </a:p>
          <a:p>
            <a:pPr marL="457200" indent="-457200" defTabSz="914400">
              <a:lnSpc>
                <a:spcPct val="150000"/>
              </a:lnSpc>
              <a:spcBef>
                <a:spcPct val="0"/>
              </a:spcBef>
              <a:spcAft>
                <a:spcPts val="600"/>
              </a:spcAft>
              <a:buClr>
                <a:srgbClr val="D60077"/>
              </a:buClr>
              <a:buFont typeface="Arial" panose="020B0604020202020204" pitchFamily="34" charset="0"/>
              <a:buChar char="•"/>
              <a:defRPr/>
            </a:pPr>
            <a:r>
              <a:rPr lang="en-GB" sz="3200" dirty="0"/>
              <a:t>Multiple choice</a:t>
            </a:r>
          </a:p>
          <a:p>
            <a:pPr marL="457200" indent="-457200" defTabSz="914400">
              <a:lnSpc>
                <a:spcPct val="100000"/>
              </a:lnSpc>
              <a:spcBef>
                <a:spcPct val="0"/>
              </a:spcBef>
              <a:spcAft>
                <a:spcPts val="600"/>
              </a:spcAft>
              <a:buClr>
                <a:srgbClr val="D60077"/>
              </a:buClr>
              <a:buFont typeface="Arial" panose="020B0604020202020204" pitchFamily="34" charset="0"/>
              <a:buChar char="•"/>
              <a:defRPr/>
            </a:pPr>
            <a:endParaRPr lang="en-GB" sz="3222" dirty="0"/>
          </a:p>
        </p:txBody>
      </p:sp>
      <p:graphicFrame>
        <p:nvGraphicFramePr>
          <p:cNvPr id="4" name="Table 3">
            <a:extLst>
              <a:ext uri="{FF2B5EF4-FFF2-40B4-BE49-F238E27FC236}">
                <a16:creationId xmlns:a16="http://schemas.microsoft.com/office/drawing/2014/main" id="{A08B93CC-0552-4DA1-9A97-162568519BBF}"/>
              </a:ext>
            </a:extLst>
          </p:cNvPr>
          <p:cNvGraphicFramePr>
            <a:graphicFrameLocks noGrp="1"/>
          </p:cNvGraphicFramePr>
          <p:nvPr>
            <p:extLst>
              <p:ext uri="{D42A27DB-BD31-4B8C-83A1-F6EECF244321}">
                <p14:modId xmlns:p14="http://schemas.microsoft.com/office/powerpoint/2010/main" val="3798058159"/>
              </p:ext>
            </p:extLst>
          </p:nvPr>
        </p:nvGraphicFramePr>
        <p:xfrm>
          <a:off x="6456220" y="2259525"/>
          <a:ext cx="5401544" cy="3259161"/>
        </p:xfrm>
        <a:graphic>
          <a:graphicData uri="http://schemas.openxmlformats.org/drawingml/2006/table">
            <a:tbl>
              <a:tblPr firstRow="1" bandRow="1">
                <a:tableStyleId>{D113A9D2-9D6B-4929-AA2D-F23B5EE8CBE7}</a:tableStyleId>
              </a:tblPr>
              <a:tblGrid>
                <a:gridCol w="5401544">
                  <a:extLst>
                    <a:ext uri="{9D8B030D-6E8A-4147-A177-3AD203B41FA5}">
                      <a16:colId xmlns:a16="http://schemas.microsoft.com/office/drawing/2014/main" val="3248902695"/>
                    </a:ext>
                  </a:extLst>
                </a:gridCol>
              </a:tblGrid>
              <a:tr h="1700004">
                <a:tc>
                  <a:txBody>
                    <a:bodyPr/>
                    <a:lstStyle/>
                    <a:p>
                      <a:pPr marL="0" marR="0" lvl="0" indent="0" algn="l" defTabSz="457079" rtl="0" eaLnBrk="1" fontAlgn="auto" latinLnBrk="0" hangingPunct="1">
                        <a:lnSpc>
                          <a:spcPct val="100000"/>
                        </a:lnSpc>
                        <a:spcBef>
                          <a:spcPts val="0"/>
                        </a:spcBef>
                        <a:spcAft>
                          <a:spcPts val="0"/>
                        </a:spcAft>
                        <a:buClrTx/>
                        <a:buSzTx/>
                        <a:buFontTx/>
                        <a:buNone/>
                        <a:tabLst/>
                        <a:defRPr/>
                      </a:pPr>
                      <a:r>
                        <a:rPr lang="en-GB" sz="3600" b="1" dirty="0">
                          <a:solidFill>
                            <a:schemeClr val="tx1"/>
                          </a:solidFill>
                        </a:rPr>
                        <a:t>Summative (</a:t>
                      </a:r>
                      <a:r>
                        <a:rPr lang="en-GB" sz="3600" b="1" i="1" dirty="0">
                          <a:solidFill>
                            <a:schemeClr val="tx1"/>
                          </a:solidFill>
                        </a:rPr>
                        <a:t>of</a:t>
                      </a:r>
                      <a:r>
                        <a:rPr lang="en-GB" sz="3600" b="1" dirty="0">
                          <a:solidFill>
                            <a:schemeClr val="tx1"/>
                          </a:solidFill>
                        </a:rPr>
                        <a:t> learning)</a:t>
                      </a:r>
                    </a:p>
                    <a:p>
                      <a:endParaRPr lang="en-GB" sz="3600" b="1" dirty="0">
                        <a:solidFill>
                          <a:schemeClr val="tx1"/>
                        </a:solidFill>
                      </a:endParaRPr>
                    </a:p>
                  </a:txBody>
                  <a:tcPr/>
                </a:tc>
                <a:extLst>
                  <a:ext uri="{0D108BD9-81ED-4DB2-BD59-A6C34878D82A}">
                    <a16:rowId xmlns:a16="http://schemas.microsoft.com/office/drawing/2014/main" val="1214260141"/>
                  </a:ext>
                </a:extLst>
              </a:tr>
              <a:tr h="1559157">
                <a:tc>
                  <a:txBody>
                    <a:bodyPr/>
                    <a:lstStyle/>
                    <a:p>
                      <a:pPr marL="0" marR="0" lvl="0" indent="0" algn="l" defTabSz="457079" rtl="0" eaLnBrk="1" fontAlgn="auto" latinLnBrk="0" hangingPunct="1">
                        <a:lnSpc>
                          <a:spcPct val="100000"/>
                        </a:lnSpc>
                        <a:spcBef>
                          <a:spcPts val="0"/>
                        </a:spcBef>
                        <a:spcAft>
                          <a:spcPts val="0"/>
                        </a:spcAft>
                        <a:buClrTx/>
                        <a:buSzTx/>
                        <a:buFontTx/>
                        <a:buNone/>
                        <a:tabLst/>
                        <a:defRPr/>
                      </a:pPr>
                      <a:r>
                        <a:rPr lang="en-GB" sz="3600" b="1" dirty="0">
                          <a:solidFill>
                            <a:schemeClr val="tx1"/>
                          </a:solidFill>
                        </a:rPr>
                        <a:t>Formative (</a:t>
                      </a:r>
                      <a:r>
                        <a:rPr lang="en-GB" sz="3600" b="1" i="1" dirty="0">
                          <a:solidFill>
                            <a:schemeClr val="tx1"/>
                          </a:solidFill>
                        </a:rPr>
                        <a:t>for</a:t>
                      </a:r>
                      <a:r>
                        <a:rPr lang="en-GB" sz="3600" b="1" dirty="0">
                          <a:solidFill>
                            <a:schemeClr val="tx1"/>
                          </a:solidFill>
                        </a:rPr>
                        <a:t> learning)</a:t>
                      </a:r>
                    </a:p>
                    <a:p>
                      <a:endParaRPr lang="en-GB" sz="3600" b="1" dirty="0">
                        <a:solidFill>
                          <a:schemeClr val="tx1"/>
                        </a:solidFill>
                      </a:endParaRPr>
                    </a:p>
                  </a:txBody>
                  <a:tcPr/>
                </a:tc>
                <a:extLst>
                  <a:ext uri="{0D108BD9-81ED-4DB2-BD59-A6C34878D82A}">
                    <a16:rowId xmlns:a16="http://schemas.microsoft.com/office/drawing/2014/main" val="2104661977"/>
                  </a:ext>
                </a:extLst>
              </a:tr>
            </a:tbl>
          </a:graphicData>
        </a:graphic>
      </p:graphicFrame>
    </p:spTree>
    <p:extLst>
      <p:ext uri="{BB962C8B-B14F-4D97-AF65-F5344CB8AC3E}">
        <p14:creationId xmlns:p14="http://schemas.microsoft.com/office/powerpoint/2010/main" val="1024719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14</a:t>
            </a:fld>
            <a:endParaRPr lang="en-GB" dirty="0"/>
          </a:p>
        </p:txBody>
      </p:sp>
      <p:sp>
        <p:nvSpPr>
          <p:cNvPr id="6" name="Rectangle 5">
            <a:extLst>
              <a:ext uri="{FF2B5EF4-FFF2-40B4-BE49-F238E27FC236}">
                <a16:creationId xmlns:a16="http://schemas.microsoft.com/office/drawing/2014/main" id="{948D3413-7406-463F-A50A-29B3BEFDD42F}"/>
              </a:ext>
            </a:extLst>
          </p:cNvPr>
          <p:cNvSpPr/>
          <p:nvPr/>
        </p:nvSpPr>
        <p:spPr>
          <a:xfrm>
            <a:off x="1068936" y="2241988"/>
            <a:ext cx="9594576" cy="1647118"/>
          </a:xfrm>
          <a:prstGeom prst="rect">
            <a:avLst/>
          </a:prstGeom>
        </p:spPr>
        <p:txBody>
          <a:bodyPr wrap="square">
            <a:spAutoFit/>
          </a:bodyPr>
          <a:lstStyle/>
          <a:p>
            <a:pPr marL="285750" lvl="0" indent="-285750">
              <a:lnSpc>
                <a:spcPct val="107000"/>
              </a:lnSpc>
              <a:spcAft>
                <a:spcPts val="800"/>
              </a:spcAft>
              <a:buFont typeface="Arial" panose="020B0604020202020204" pitchFamily="34" charset="0"/>
              <a:buChar char="•"/>
            </a:pPr>
            <a:endParaRPr lang="en-US" sz="2800" dirty="0">
              <a:solidFill>
                <a:schemeClr val="accent3">
                  <a:lumMod val="60000"/>
                  <a:lumOff val="40000"/>
                </a:schemeClr>
              </a:solidFill>
            </a:endParaRPr>
          </a:p>
          <a:p>
            <a:pPr marL="285750" lvl="0" indent="-285750">
              <a:lnSpc>
                <a:spcPct val="107000"/>
              </a:lnSpc>
              <a:spcAft>
                <a:spcPts val="800"/>
              </a:spcAft>
              <a:buFont typeface="Arial" panose="020B0604020202020204" pitchFamily="34" charset="0"/>
              <a:buChar char="•"/>
            </a:pPr>
            <a:endParaRPr lang="en-GB" sz="2800" dirty="0">
              <a:solidFill>
                <a:schemeClr val="accent3">
                  <a:lumMod val="60000"/>
                  <a:lumOff val="40000"/>
                </a:schemeClr>
              </a:solidFill>
            </a:endParaRPr>
          </a:p>
          <a:p>
            <a:pPr marL="285750" lvl="0" indent="-285750">
              <a:lnSpc>
                <a:spcPct val="107000"/>
              </a:lnSpc>
              <a:spcAft>
                <a:spcPts val="800"/>
              </a:spcAft>
              <a:buFont typeface="Arial" panose="020B0604020202020204" pitchFamily="34" charset="0"/>
              <a:buChar char="•"/>
            </a:pPr>
            <a:endParaRPr lang="en-GB" sz="2800" dirty="0"/>
          </a:p>
        </p:txBody>
      </p:sp>
      <p:graphicFrame>
        <p:nvGraphicFramePr>
          <p:cNvPr id="4" name="Table 3">
            <a:extLst>
              <a:ext uri="{FF2B5EF4-FFF2-40B4-BE49-F238E27FC236}">
                <a16:creationId xmlns:a16="http://schemas.microsoft.com/office/drawing/2014/main" id="{A08B93CC-0552-4DA1-9A97-162568519BBF}"/>
              </a:ext>
            </a:extLst>
          </p:cNvPr>
          <p:cNvGraphicFramePr>
            <a:graphicFrameLocks noGrp="1"/>
          </p:cNvGraphicFramePr>
          <p:nvPr/>
        </p:nvGraphicFramePr>
        <p:xfrm>
          <a:off x="6456220" y="2259525"/>
          <a:ext cx="5401544" cy="3259161"/>
        </p:xfrm>
        <a:graphic>
          <a:graphicData uri="http://schemas.openxmlformats.org/drawingml/2006/table">
            <a:tbl>
              <a:tblPr firstRow="1" bandRow="1">
                <a:tableStyleId>{D113A9D2-9D6B-4929-AA2D-F23B5EE8CBE7}</a:tableStyleId>
              </a:tblPr>
              <a:tblGrid>
                <a:gridCol w="5401544">
                  <a:extLst>
                    <a:ext uri="{9D8B030D-6E8A-4147-A177-3AD203B41FA5}">
                      <a16:colId xmlns:a16="http://schemas.microsoft.com/office/drawing/2014/main" val="3248902695"/>
                    </a:ext>
                  </a:extLst>
                </a:gridCol>
              </a:tblGrid>
              <a:tr h="1700004">
                <a:tc>
                  <a:txBody>
                    <a:bodyPr/>
                    <a:lstStyle/>
                    <a:p>
                      <a:pPr marL="0" marR="0" lvl="0" indent="0" algn="l" defTabSz="457079" rtl="0" eaLnBrk="1" fontAlgn="auto" latinLnBrk="0" hangingPunct="1">
                        <a:lnSpc>
                          <a:spcPct val="100000"/>
                        </a:lnSpc>
                        <a:spcBef>
                          <a:spcPts val="0"/>
                        </a:spcBef>
                        <a:spcAft>
                          <a:spcPts val="0"/>
                        </a:spcAft>
                        <a:buClrTx/>
                        <a:buSzTx/>
                        <a:buFontTx/>
                        <a:buNone/>
                        <a:tabLst/>
                        <a:defRPr/>
                      </a:pPr>
                      <a:r>
                        <a:rPr lang="en-GB" sz="3600" b="1" dirty="0">
                          <a:solidFill>
                            <a:schemeClr val="tx1"/>
                          </a:solidFill>
                        </a:rPr>
                        <a:t>Summative (</a:t>
                      </a:r>
                      <a:r>
                        <a:rPr lang="en-GB" sz="3600" b="1" i="1" dirty="0">
                          <a:solidFill>
                            <a:schemeClr val="tx1"/>
                          </a:solidFill>
                        </a:rPr>
                        <a:t>of</a:t>
                      </a:r>
                      <a:r>
                        <a:rPr lang="en-GB" sz="3600" b="1" dirty="0">
                          <a:solidFill>
                            <a:schemeClr val="tx1"/>
                          </a:solidFill>
                        </a:rPr>
                        <a:t> learning)</a:t>
                      </a:r>
                    </a:p>
                    <a:p>
                      <a:endParaRPr lang="en-GB" sz="3600" b="1" dirty="0">
                        <a:solidFill>
                          <a:schemeClr val="tx1"/>
                        </a:solidFill>
                      </a:endParaRPr>
                    </a:p>
                  </a:txBody>
                  <a:tcPr/>
                </a:tc>
                <a:extLst>
                  <a:ext uri="{0D108BD9-81ED-4DB2-BD59-A6C34878D82A}">
                    <a16:rowId xmlns:a16="http://schemas.microsoft.com/office/drawing/2014/main" val="1214260141"/>
                  </a:ext>
                </a:extLst>
              </a:tr>
              <a:tr h="1559157">
                <a:tc>
                  <a:txBody>
                    <a:bodyPr/>
                    <a:lstStyle/>
                    <a:p>
                      <a:pPr marL="0" marR="0" lvl="0" indent="0" algn="l" defTabSz="457079" rtl="0" eaLnBrk="1" fontAlgn="auto" latinLnBrk="0" hangingPunct="1">
                        <a:lnSpc>
                          <a:spcPct val="100000"/>
                        </a:lnSpc>
                        <a:spcBef>
                          <a:spcPts val="0"/>
                        </a:spcBef>
                        <a:spcAft>
                          <a:spcPts val="0"/>
                        </a:spcAft>
                        <a:buClrTx/>
                        <a:buSzTx/>
                        <a:buFontTx/>
                        <a:buNone/>
                        <a:tabLst/>
                        <a:defRPr/>
                      </a:pPr>
                      <a:r>
                        <a:rPr lang="en-GB" sz="3600" b="1" dirty="0">
                          <a:solidFill>
                            <a:schemeClr val="tx1"/>
                          </a:solidFill>
                        </a:rPr>
                        <a:t>Formative (</a:t>
                      </a:r>
                      <a:r>
                        <a:rPr lang="en-GB" sz="3600" b="1" i="1" dirty="0">
                          <a:solidFill>
                            <a:schemeClr val="tx1"/>
                          </a:solidFill>
                        </a:rPr>
                        <a:t>for</a:t>
                      </a:r>
                      <a:r>
                        <a:rPr lang="en-GB" sz="3600" b="1" dirty="0">
                          <a:solidFill>
                            <a:schemeClr val="tx1"/>
                          </a:solidFill>
                        </a:rPr>
                        <a:t> learning)</a:t>
                      </a:r>
                    </a:p>
                    <a:p>
                      <a:endParaRPr lang="en-GB" sz="3600" b="1" dirty="0">
                        <a:solidFill>
                          <a:schemeClr val="tx1"/>
                        </a:solidFill>
                      </a:endParaRPr>
                    </a:p>
                  </a:txBody>
                  <a:tcPr/>
                </a:tc>
                <a:extLst>
                  <a:ext uri="{0D108BD9-81ED-4DB2-BD59-A6C34878D82A}">
                    <a16:rowId xmlns:a16="http://schemas.microsoft.com/office/drawing/2014/main" val="2104661977"/>
                  </a:ext>
                </a:extLst>
              </a:tr>
            </a:tbl>
          </a:graphicData>
        </a:graphic>
      </p:graphicFrame>
      <p:cxnSp>
        <p:nvCxnSpPr>
          <p:cNvPr id="8" name="Straight Arrow Connector 7">
            <a:extLst>
              <a:ext uri="{FF2B5EF4-FFF2-40B4-BE49-F238E27FC236}">
                <a16:creationId xmlns:a16="http://schemas.microsoft.com/office/drawing/2014/main" id="{D11294B0-9EF0-4EDE-BD7C-54E55E4E2319}"/>
              </a:ext>
            </a:extLst>
          </p:cNvPr>
          <p:cNvCxnSpPr/>
          <p:nvPr/>
        </p:nvCxnSpPr>
        <p:spPr>
          <a:xfrm>
            <a:off x="3685735" y="1955409"/>
            <a:ext cx="2770485" cy="590843"/>
          </a:xfrm>
          <a:prstGeom prst="straightConnector1">
            <a:avLst/>
          </a:prstGeom>
          <a:ln w="63500">
            <a:tailEnd type="triangle" w="lg" len="lg"/>
          </a:ln>
          <a:effectLst>
            <a:outerShdw blurRad="50800" dist="38100" dir="2700000" algn="tl" rotWithShape="0">
              <a:prstClr val="black">
                <a:alpha val="40000"/>
              </a:prstClr>
            </a:outerShdw>
          </a:effectLst>
        </p:spPr>
        <p:style>
          <a:lnRef idx="3">
            <a:schemeClr val="accent3"/>
          </a:lnRef>
          <a:fillRef idx="0">
            <a:schemeClr val="accent3"/>
          </a:fillRef>
          <a:effectRef idx="2">
            <a:schemeClr val="accent3"/>
          </a:effectRef>
          <a:fontRef idx="minor">
            <a:schemeClr val="tx1"/>
          </a:fontRef>
        </p:style>
      </p:cxnSp>
      <p:cxnSp>
        <p:nvCxnSpPr>
          <p:cNvPr id="11" name="Straight Arrow Connector 10">
            <a:extLst>
              <a:ext uri="{FF2B5EF4-FFF2-40B4-BE49-F238E27FC236}">
                <a16:creationId xmlns:a16="http://schemas.microsoft.com/office/drawing/2014/main" id="{94E7039A-707D-46CD-B69D-A6C90AFDB543}"/>
              </a:ext>
            </a:extLst>
          </p:cNvPr>
          <p:cNvCxnSpPr>
            <a:cxnSpLocks/>
          </p:cNvCxnSpPr>
          <p:nvPr/>
        </p:nvCxnSpPr>
        <p:spPr>
          <a:xfrm flipV="1">
            <a:off x="2630658" y="2896818"/>
            <a:ext cx="3825562" cy="753402"/>
          </a:xfrm>
          <a:prstGeom prst="straightConnector1">
            <a:avLst/>
          </a:prstGeom>
          <a:ln w="63500">
            <a:tailEnd type="triangle" w="lg" len="lg"/>
          </a:ln>
          <a:effectLst>
            <a:outerShdw blurRad="50800" dist="38100" dir="2700000" algn="tl" rotWithShape="0">
              <a:prstClr val="black">
                <a:alpha val="40000"/>
              </a:prstClr>
            </a:outerShdw>
          </a:effectLst>
        </p:spPr>
        <p:style>
          <a:lnRef idx="3">
            <a:schemeClr val="accent3"/>
          </a:lnRef>
          <a:fillRef idx="0">
            <a:schemeClr val="accent3"/>
          </a:fillRef>
          <a:effectRef idx="2">
            <a:schemeClr val="accent3"/>
          </a:effectRef>
          <a:fontRef idx="minor">
            <a:schemeClr val="tx1"/>
          </a:fontRef>
        </p:style>
      </p:cxnSp>
      <p:cxnSp>
        <p:nvCxnSpPr>
          <p:cNvPr id="19" name="Straight Arrow Connector 18">
            <a:extLst>
              <a:ext uri="{FF2B5EF4-FFF2-40B4-BE49-F238E27FC236}">
                <a16:creationId xmlns:a16="http://schemas.microsoft.com/office/drawing/2014/main" id="{B5C93A48-D30B-4291-9AE0-2FC8B5D57C16}"/>
              </a:ext>
            </a:extLst>
          </p:cNvPr>
          <p:cNvCxnSpPr>
            <a:cxnSpLocks/>
          </p:cNvCxnSpPr>
          <p:nvPr/>
        </p:nvCxnSpPr>
        <p:spPr>
          <a:xfrm flipV="1">
            <a:off x="3683938" y="3267224"/>
            <a:ext cx="2772282" cy="1995799"/>
          </a:xfrm>
          <a:prstGeom prst="straightConnector1">
            <a:avLst/>
          </a:prstGeom>
          <a:ln w="63500">
            <a:tailEnd type="triangle" w="lg" len="lg"/>
          </a:ln>
          <a:effectLst>
            <a:outerShdw blurRad="50800" dist="38100" dir="2700000" algn="tl" rotWithShape="0">
              <a:prstClr val="black">
                <a:alpha val="40000"/>
              </a:prstClr>
            </a:outerShdw>
          </a:effectLst>
        </p:spPr>
        <p:style>
          <a:lnRef idx="3">
            <a:schemeClr val="accent3"/>
          </a:lnRef>
          <a:fillRef idx="0">
            <a:schemeClr val="accent3"/>
          </a:fillRef>
          <a:effectRef idx="2">
            <a:schemeClr val="accent3"/>
          </a:effectRef>
          <a:fontRef idx="minor">
            <a:schemeClr val="tx1"/>
          </a:fontRef>
        </p:style>
      </p:cxnSp>
      <p:sp>
        <p:nvSpPr>
          <p:cNvPr id="7" name="Content Placeholder 2">
            <a:extLst>
              <a:ext uri="{FF2B5EF4-FFF2-40B4-BE49-F238E27FC236}">
                <a16:creationId xmlns:a16="http://schemas.microsoft.com/office/drawing/2014/main" id="{E547533D-30C8-4205-8F66-0DDCDF4DE361}"/>
              </a:ext>
            </a:extLst>
          </p:cNvPr>
          <p:cNvSpPr txBox="1">
            <a:spLocks/>
          </p:cNvSpPr>
          <p:nvPr/>
        </p:nvSpPr>
        <p:spPr bwMode="auto">
          <a:xfrm>
            <a:off x="429112" y="1521016"/>
            <a:ext cx="5503862" cy="399767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185232" indent="-185232" algn="l" defTabSz="457079" rtl="0" eaLnBrk="1" latinLnBrk="0" hangingPunct="1">
              <a:lnSpc>
                <a:spcPts val="1828"/>
              </a:lnSpc>
              <a:spcBef>
                <a:spcPts val="773"/>
              </a:spcBef>
              <a:spcAft>
                <a:spcPts val="562"/>
              </a:spcAft>
              <a:buClr>
                <a:schemeClr val="accent3"/>
              </a:buClr>
              <a:buSzPct val="90000"/>
              <a:buFont typeface="Lucida Grande"/>
              <a:buChar char="●"/>
              <a:defRPr sz="1687" kern="1200">
                <a:solidFill>
                  <a:schemeClr val="tx1"/>
                </a:solidFill>
                <a:latin typeface="+mn-lt"/>
                <a:ea typeface="+mn-ea"/>
                <a:cs typeface="+mn-cs"/>
              </a:defRPr>
            </a:lvl1pPr>
            <a:lvl2pPr marL="389433" indent="-156220" algn="l" defTabSz="457079" rtl="0" eaLnBrk="1" latinLnBrk="0" hangingPunct="1">
              <a:lnSpc>
                <a:spcPts val="1828"/>
              </a:lnSpc>
              <a:spcBef>
                <a:spcPts val="0"/>
              </a:spcBef>
              <a:buClr>
                <a:schemeClr val="accent3"/>
              </a:buClr>
              <a:buSzPct val="90000"/>
              <a:buFont typeface="Lucida Grande"/>
              <a:buChar char="●"/>
              <a:defRPr sz="1265" kern="1200">
                <a:solidFill>
                  <a:schemeClr val="tx1"/>
                </a:solidFill>
                <a:latin typeface="+mn-lt"/>
                <a:ea typeface="+mn-ea"/>
                <a:cs typeface="+mn-cs"/>
              </a:defRPr>
            </a:lvl2pPr>
            <a:lvl3pPr marL="241024" indent="-241024" algn="l" defTabSz="457079" rtl="0" eaLnBrk="1" latinLnBrk="0" hangingPunct="1">
              <a:lnSpc>
                <a:spcPts val="1828"/>
              </a:lnSpc>
              <a:spcBef>
                <a:spcPts val="1336"/>
              </a:spcBef>
              <a:buClr>
                <a:schemeClr val="accent3"/>
              </a:buClr>
              <a:buSzPct val="90000"/>
              <a:buFont typeface="Lucida Grande"/>
              <a:buChar char="●"/>
              <a:defRPr sz="1687" kern="1200">
                <a:solidFill>
                  <a:schemeClr val="tx1"/>
                </a:solidFill>
                <a:latin typeface="+mn-lt"/>
                <a:ea typeface="+mn-ea"/>
                <a:cs typeface="+mn-cs"/>
              </a:defRPr>
            </a:lvl3pPr>
            <a:lvl4pPr marL="0" indent="0" algn="l" defTabSz="457079" rtl="0" eaLnBrk="1" latinLnBrk="0" hangingPunct="1">
              <a:lnSpc>
                <a:spcPts val="1828"/>
              </a:lnSpc>
              <a:spcBef>
                <a:spcPts val="0"/>
              </a:spcBef>
              <a:buClr>
                <a:schemeClr val="accent3"/>
              </a:buClr>
              <a:buFont typeface="Lucida Grande"/>
              <a:buNone/>
              <a:defRPr sz="1265" kern="1200">
                <a:solidFill>
                  <a:schemeClr val="tx1"/>
                </a:solidFill>
                <a:latin typeface="+mn-lt"/>
                <a:ea typeface="+mn-ea"/>
                <a:cs typeface="+mn-cs"/>
              </a:defRPr>
            </a:lvl4pPr>
            <a:lvl5pPr marL="0" indent="0" algn="l" defTabSz="457079" rtl="0" eaLnBrk="1" latinLnBrk="0" hangingPunct="1">
              <a:lnSpc>
                <a:spcPts val="1828"/>
              </a:lnSpc>
              <a:spcBef>
                <a:spcPts val="0"/>
              </a:spcBef>
              <a:buClr>
                <a:schemeClr val="accent3"/>
              </a:buClr>
              <a:buFont typeface="Lucida Grande"/>
              <a:buNone/>
              <a:defRPr sz="1265" kern="1200">
                <a:solidFill>
                  <a:schemeClr val="tx1"/>
                </a:solidFill>
                <a:latin typeface="+mn-lt"/>
                <a:ea typeface="+mn-ea"/>
                <a:cs typeface="+mn-cs"/>
              </a:defRPr>
            </a:lvl5pPr>
            <a:lvl6pPr marL="2513933" indent="-228540" algn="l" defTabSz="457079" rtl="0" eaLnBrk="1" latinLnBrk="0" hangingPunct="1">
              <a:spcBef>
                <a:spcPct val="20000"/>
              </a:spcBef>
              <a:buFont typeface="Arial"/>
              <a:buChar char="•"/>
              <a:defRPr sz="1968" kern="1200">
                <a:solidFill>
                  <a:schemeClr val="tx1"/>
                </a:solidFill>
                <a:latin typeface="+mn-lt"/>
                <a:ea typeface="+mn-ea"/>
                <a:cs typeface="+mn-cs"/>
              </a:defRPr>
            </a:lvl6pPr>
            <a:lvl7pPr marL="2971011" indent="-228540" algn="l" defTabSz="457079" rtl="0" eaLnBrk="1" latinLnBrk="0" hangingPunct="1">
              <a:spcBef>
                <a:spcPct val="20000"/>
              </a:spcBef>
              <a:buFont typeface="Arial"/>
              <a:buChar char="•"/>
              <a:defRPr sz="1968" kern="1200">
                <a:solidFill>
                  <a:schemeClr val="tx1"/>
                </a:solidFill>
                <a:latin typeface="+mn-lt"/>
                <a:ea typeface="+mn-ea"/>
                <a:cs typeface="+mn-cs"/>
              </a:defRPr>
            </a:lvl7pPr>
            <a:lvl8pPr marL="3428090" indent="-228540" algn="l" defTabSz="457079" rtl="0" eaLnBrk="1" latinLnBrk="0" hangingPunct="1">
              <a:spcBef>
                <a:spcPct val="20000"/>
              </a:spcBef>
              <a:buFont typeface="Arial"/>
              <a:buChar char="•"/>
              <a:defRPr sz="1968" kern="1200">
                <a:solidFill>
                  <a:schemeClr val="tx1"/>
                </a:solidFill>
                <a:latin typeface="+mn-lt"/>
                <a:ea typeface="+mn-ea"/>
                <a:cs typeface="+mn-cs"/>
              </a:defRPr>
            </a:lvl8pPr>
            <a:lvl9pPr marL="3885169" indent="-228540" algn="l" defTabSz="457079" rtl="0" eaLnBrk="1" latinLnBrk="0" hangingPunct="1">
              <a:spcBef>
                <a:spcPct val="20000"/>
              </a:spcBef>
              <a:buFont typeface="Arial"/>
              <a:buChar char="•"/>
              <a:defRPr sz="1968" kern="1200">
                <a:solidFill>
                  <a:schemeClr val="tx1"/>
                </a:solidFill>
                <a:latin typeface="+mn-lt"/>
                <a:ea typeface="+mn-ea"/>
                <a:cs typeface="+mn-cs"/>
              </a:defRPr>
            </a:lvl9pPr>
          </a:lstStyle>
          <a:p>
            <a:pPr marL="457200" indent="-457200" defTabSz="914400">
              <a:lnSpc>
                <a:spcPct val="150000"/>
              </a:lnSpc>
              <a:spcBef>
                <a:spcPct val="0"/>
              </a:spcBef>
              <a:spcAft>
                <a:spcPts val="600"/>
              </a:spcAft>
              <a:buClr>
                <a:srgbClr val="D60077"/>
              </a:buClr>
              <a:buFont typeface="Arial" panose="020B0604020202020204" pitchFamily="34" charset="0"/>
              <a:buChar char="•"/>
              <a:defRPr/>
            </a:pPr>
            <a:r>
              <a:rPr lang="en-GB" sz="3200" dirty="0"/>
              <a:t>Written exam</a:t>
            </a:r>
          </a:p>
          <a:p>
            <a:pPr marL="457200" indent="-457200" defTabSz="914400">
              <a:lnSpc>
                <a:spcPct val="150000"/>
              </a:lnSpc>
              <a:spcBef>
                <a:spcPct val="0"/>
              </a:spcBef>
              <a:spcAft>
                <a:spcPts val="600"/>
              </a:spcAft>
              <a:buClr>
                <a:srgbClr val="D60077"/>
              </a:buClr>
              <a:buFont typeface="Arial" panose="020B0604020202020204" pitchFamily="34" charset="0"/>
              <a:buChar char="•"/>
              <a:defRPr/>
            </a:pPr>
            <a:r>
              <a:rPr lang="en-GB" sz="3200" dirty="0"/>
              <a:t>In-text questions ITQs</a:t>
            </a:r>
          </a:p>
          <a:p>
            <a:pPr marL="457200" indent="-457200" defTabSz="914400">
              <a:lnSpc>
                <a:spcPct val="150000"/>
              </a:lnSpc>
              <a:spcBef>
                <a:spcPct val="0"/>
              </a:spcBef>
              <a:spcAft>
                <a:spcPts val="600"/>
              </a:spcAft>
              <a:buClr>
                <a:srgbClr val="D60077"/>
              </a:buClr>
              <a:buFont typeface="Arial" panose="020B0604020202020204" pitchFamily="34" charset="0"/>
              <a:buChar char="•"/>
              <a:defRPr/>
            </a:pPr>
            <a:r>
              <a:rPr lang="en-GB" sz="3200" dirty="0"/>
              <a:t>Practical </a:t>
            </a:r>
          </a:p>
          <a:p>
            <a:pPr marL="457200" indent="-457200" defTabSz="914400">
              <a:lnSpc>
                <a:spcPct val="150000"/>
              </a:lnSpc>
              <a:spcBef>
                <a:spcPct val="0"/>
              </a:spcBef>
              <a:spcAft>
                <a:spcPts val="600"/>
              </a:spcAft>
              <a:buClr>
                <a:srgbClr val="D60077"/>
              </a:buClr>
              <a:buFont typeface="Arial" panose="020B0604020202020204" pitchFamily="34" charset="0"/>
              <a:buChar char="•"/>
              <a:defRPr/>
            </a:pPr>
            <a:r>
              <a:rPr lang="en-GB" sz="3200" dirty="0"/>
              <a:t>Self-assessment questions</a:t>
            </a:r>
          </a:p>
          <a:p>
            <a:pPr marL="457200" indent="-457200" defTabSz="914400">
              <a:lnSpc>
                <a:spcPct val="150000"/>
              </a:lnSpc>
              <a:spcBef>
                <a:spcPct val="0"/>
              </a:spcBef>
              <a:spcAft>
                <a:spcPts val="600"/>
              </a:spcAft>
              <a:buClr>
                <a:srgbClr val="D60077"/>
              </a:buClr>
              <a:buFont typeface="Arial" panose="020B0604020202020204" pitchFamily="34" charset="0"/>
              <a:buChar char="•"/>
              <a:defRPr/>
            </a:pPr>
            <a:r>
              <a:rPr lang="en-GB" sz="3200" dirty="0"/>
              <a:t>Multiple choice</a:t>
            </a:r>
          </a:p>
          <a:p>
            <a:pPr marL="457200" indent="-457200" defTabSz="914400">
              <a:lnSpc>
                <a:spcPct val="100000"/>
              </a:lnSpc>
              <a:spcBef>
                <a:spcPct val="0"/>
              </a:spcBef>
              <a:spcAft>
                <a:spcPts val="600"/>
              </a:spcAft>
              <a:buClr>
                <a:srgbClr val="D60077"/>
              </a:buClr>
              <a:buFont typeface="Arial" panose="020B0604020202020204" pitchFamily="34" charset="0"/>
              <a:buChar char="•"/>
              <a:defRPr/>
            </a:pPr>
            <a:endParaRPr lang="en-GB" sz="3222" dirty="0"/>
          </a:p>
        </p:txBody>
      </p:sp>
      <p:sp>
        <p:nvSpPr>
          <p:cNvPr id="12" name="Title 2">
            <a:extLst>
              <a:ext uri="{FF2B5EF4-FFF2-40B4-BE49-F238E27FC236}">
                <a16:creationId xmlns:a16="http://schemas.microsoft.com/office/drawing/2014/main" id="{008EAEEF-8696-4650-AAB2-4F6838D76DD4}"/>
              </a:ext>
            </a:extLst>
          </p:cNvPr>
          <p:cNvSpPr txBox="1">
            <a:spLocks/>
          </p:cNvSpPr>
          <p:nvPr/>
        </p:nvSpPr>
        <p:spPr>
          <a:xfrm>
            <a:off x="429112" y="1003810"/>
            <a:ext cx="10796621" cy="671007"/>
          </a:xfrm>
          <a:prstGeom prst="rect">
            <a:avLst/>
          </a:prstGeom>
        </p:spPr>
        <p:txBody>
          <a:bodyPr vert="horz" lIns="0" tIns="0" rIns="0" bIns="0" rtlCol="0" anchor="t">
            <a:noAutofit/>
          </a:bodyPr>
          <a:lstStyle>
            <a:lvl1pPr algn="l" defTabSz="457079" rtl="0" eaLnBrk="1" latinLnBrk="0" hangingPunct="1">
              <a:lnSpc>
                <a:spcPts val="3655"/>
              </a:lnSpc>
              <a:spcBef>
                <a:spcPts val="0"/>
              </a:spcBef>
              <a:buNone/>
              <a:defRPr sz="3163" b="1" kern="1200">
                <a:solidFill>
                  <a:schemeClr val="tx1"/>
                </a:solidFill>
                <a:latin typeface="+mj-lt"/>
                <a:ea typeface="+mj-ea"/>
                <a:cs typeface="+mj-cs"/>
              </a:defRPr>
            </a:lvl1pPr>
          </a:lstStyle>
          <a:p>
            <a:r>
              <a:rPr lang="en-GB" sz="4000">
                <a:solidFill>
                  <a:schemeClr val="tx2">
                    <a:lumMod val="50000"/>
                  </a:schemeClr>
                </a:solidFill>
              </a:rPr>
              <a:t>Activity: Match the method with the purpose</a:t>
            </a:r>
            <a:endParaRPr lang="en-GB" sz="4000" dirty="0">
              <a:solidFill>
                <a:schemeClr val="tx2">
                  <a:lumMod val="50000"/>
                </a:schemeClr>
              </a:solidFill>
            </a:endParaRPr>
          </a:p>
        </p:txBody>
      </p:sp>
    </p:spTree>
    <p:extLst>
      <p:ext uri="{BB962C8B-B14F-4D97-AF65-F5344CB8AC3E}">
        <p14:creationId xmlns:p14="http://schemas.microsoft.com/office/powerpoint/2010/main" val="2960064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15</a:t>
            </a:fld>
            <a:endParaRPr lang="en-GB" dirty="0"/>
          </a:p>
        </p:txBody>
      </p:sp>
      <p:sp>
        <p:nvSpPr>
          <p:cNvPr id="6" name="Rectangle 5">
            <a:extLst>
              <a:ext uri="{FF2B5EF4-FFF2-40B4-BE49-F238E27FC236}">
                <a16:creationId xmlns:a16="http://schemas.microsoft.com/office/drawing/2014/main" id="{948D3413-7406-463F-A50A-29B3BEFDD42F}"/>
              </a:ext>
            </a:extLst>
          </p:cNvPr>
          <p:cNvSpPr/>
          <p:nvPr/>
        </p:nvSpPr>
        <p:spPr>
          <a:xfrm>
            <a:off x="1068936" y="2241988"/>
            <a:ext cx="9594576" cy="1647118"/>
          </a:xfrm>
          <a:prstGeom prst="rect">
            <a:avLst/>
          </a:prstGeom>
        </p:spPr>
        <p:txBody>
          <a:bodyPr wrap="square">
            <a:spAutoFit/>
          </a:bodyPr>
          <a:lstStyle/>
          <a:p>
            <a:pPr marL="285750" lvl="0" indent="-285750">
              <a:lnSpc>
                <a:spcPct val="107000"/>
              </a:lnSpc>
              <a:spcAft>
                <a:spcPts val="800"/>
              </a:spcAft>
              <a:buFont typeface="Arial" panose="020B0604020202020204" pitchFamily="34" charset="0"/>
              <a:buChar char="•"/>
            </a:pPr>
            <a:endParaRPr lang="en-US" sz="2800" dirty="0">
              <a:solidFill>
                <a:schemeClr val="accent3">
                  <a:lumMod val="60000"/>
                  <a:lumOff val="40000"/>
                </a:schemeClr>
              </a:solidFill>
            </a:endParaRPr>
          </a:p>
          <a:p>
            <a:pPr marL="285750" lvl="0" indent="-285750">
              <a:lnSpc>
                <a:spcPct val="107000"/>
              </a:lnSpc>
              <a:spcAft>
                <a:spcPts val="800"/>
              </a:spcAft>
              <a:buFont typeface="Arial" panose="020B0604020202020204" pitchFamily="34" charset="0"/>
              <a:buChar char="•"/>
            </a:pPr>
            <a:endParaRPr lang="en-GB" sz="2800" dirty="0">
              <a:solidFill>
                <a:schemeClr val="accent3">
                  <a:lumMod val="60000"/>
                  <a:lumOff val="40000"/>
                </a:schemeClr>
              </a:solidFill>
            </a:endParaRPr>
          </a:p>
          <a:p>
            <a:pPr marL="285750" lvl="0" indent="-285750">
              <a:lnSpc>
                <a:spcPct val="107000"/>
              </a:lnSpc>
              <a:spcAft>
                <a:spcPts val="800"/>
              </a:spcAft>
              <a:buFont typeface="Arial" panose="020B0604020202020204" pitchFamily="34" charset="0"/>
              <a:buChar char="•"/>
            </a:pPr>
            <a:endParaRPr lang="en-GB" sz="2800" dirty="0"/>
          </a:p>
        </p:txBody>
      </p:sp>
      <p:graphicFrame>
        <p:nvGraphicFramePr>
          <p:cNvPr id="4" name="Table 3">
            <a:extLst>
              <a:ext uri="{FF2B5EF4-FFF2-40B4-BE49-F238E27FC236}">
                <a16:creationId xmlns:a16="http://schemas.microsoft.com/office/drawing/2014/main" id="{A08B93CC-0552-4DA1-9A97-162568519BBF}"/>
              </a:ext>
            </a:extLst>
          </p:cNvPr>
          <p:cNvGraphicFramePr>
            <a:graphicFrameLocks noGrp="1"/>
          </p:cNvGraphicFramePr>
          <p:nvPr/>
        </p:nvGraphicFramePr>
        <p:xfrm>
          <a:off x="6456220" y="2259525"/>
          <a:ext cx="5401544" cy="3259161"/>
        </p:xfrm>
        <a:graphic>
          <a:graphicData uri="http://schemas.openxmlformats.org/drawingml/2006/table">
            <a:tbl>
              <a:tblPr firstRow="1" bandRow="1">
                <a:tableStyleId>{D113A9D2-9D6B-4929-AA2D-F23B5EE8CBE7}</a:tableStyleId>
              </a:tblPr>
              <a:tblGrid>
                <a:gridCol w="5401544">
                  <a:extLst>
                    <a:ext uri="{9D8B030D-6E8A-4147-A177-3AD203B41FA5}">
                      <a16:colId xmlns:a16="http://schemas.microsoft.com/office/drawing/2014/main" val="3248902695"/>
                    </a:ext>
                  </a:extLst>
                </a:gridCol>
              </a:tblGrid>
              <a:tr h="1700004">
                <a:tc>
                  <a:txBody>
                    <a:bodyPr/>
                    <a:lstStyle/>
                    <a:p>
                      <a:pPr marL="0" marR="0" lvl="0" indent="0" algn="l" defTabSz="457079" rtl="0" eaLnBrk="1" fontAlgn="auto" latinLnBrk="0" hangingPunct="1">
                        <a:lnSpc>
                          <a:spcPct val="100000"/>
                        </a:lnSpc>
                        <a:spcBef>
                          <a:spcPts val="0"/>
                        </a:spcBef>
                        <a:spcAft>
                          <a:spcPts val="0"/>
                        </a:spcAft>
                        <a:buClrTx/>
                        <a:buSzTx/>
                        <a:buFontTx/>
                        <a:buNone/>
                        <a:tabLst/>
                        <a:defRPr/>
                      </a:pPr>
                      <a:r>
                        <a:rPr lang="en-GB" sz="3600" b="1" dirty="0">
                          <a:solidFill>
                            <a:schemeClr val="tx1"/>
                          </a:solidFill>
                        </a:rPr>
                        <a:t>Summative (</a:t>
                      </a:r>
                      <a:r>
                        <a:rPr lang="en-GB" sz="3600" b="1" i="1" dirty="0">
                          <a:solidFill>
                            <a:schemeClr val="tx1"/>
                          </a:solidFill>
                        </a:rPr>
                        <a:t>of</a:t>
                      </a:r>
                      <a:r>
                        <a:rPr lang="en-GB" sz="3600" b="1" dirty="0">
                          <a:solidFill>
                            <a:schemeClr val="tx1"/>
                          </a:solidFill>
                        </a:rPr>
                        <a:t> learning)</a:t>
                      </a:r>
                    </a:p>
                    <a:p>
                      <a:endParaRPr lang="en-GB" sz="3600" b="1" dirty="0">
                        <a:solidFill>
                          <a:schemeClr val="tx1"/>
                        </a:solidFill>
                      </a:endParaRPr>
                    </a:p>
                  </a:txBody>
                  <a:tcPr/>
                </a:tc>
                <a:extLst>
                  <a:ext uri="{0D108BD9-81ED-4DB2-BD59-A6C34878D82A}">
                    <a16:rowId xmlns:a16="http://schemas.microsoft.com/office/drawing/2014/main" val="1214260141"/>
                  </a:ext>
                </a:extLst>
              </a:tr>
              <a:tr h="1559157">
                <a:tc>
                  <a:txBody>
                    <a:bodyPr/>
                    <a:lstStyle/>
                    <a:p>
                      <a:pPr marL="0" marR="0" lvl="0" indent="0" algn="l" defTabSz="457079" rtl="0" eaLnBrk="1" fontAlgn="auto" latinLnBrk="0" hangingPunct="1">
                        <a:lnSpc>
                          <a:spcPct val="100000"/>
                        </a:lnSpc>
                        <a:spcBef>
                          <a:spcPts val="0"/>
                        </a:spcBef>
                        <a:spcAft>
                          <a:spcPts val="0"/>
                        </a:spcAft>
                        <a:buClrTx/>
                        <a:buSzTx/>
                        <a:buFontTx/>
                        <a:buNone/>
                        <a:tabLst/>
                        <a:defRPr/>
                      </a:pPr>
                      <a:r>
                        <a:rPr lang="en-GB" sz="3600" b="1" dirty="0">
                          <a:solidFill>
                            <a:schemeClr val="tx1"/>
                          </a:solidFill>
                        </a:rPr>
                        <a:t>Formative (</a:t>
                      </a:r>
                      <a:r>
                        <a:rPr lang="en-GB" sz="3600" b="1" i="1" dirty="0">
                          <a:solidFill>
                            <a:schemeClr val="tx1"/>
                          </a:solidFill>
                        </a:rPr>
                        <a:t>for</a:t>
                      </a:r>
                      <a:r>
                        <a:rPr lang="en-GB" sz="3600" b="1" dirty="0">
                          <a:solidFill>
                            <a:schemeClr val="tx1"/>
                          </a:solidFill>
                        </a:rPr>
                        <a:t> learning)</a:t>
                      </a:r>
                    </a:p>
                    <a:p>
                      <a:endParaRPr lang="en-GB" sz="3600" b="1" dirty="0">
                        <a:solidFill>
                          <a:schemeClr val="tx1"/>
                        </a:solidFill>
                      </a:endParaRPr>
                    </a:p>
                  </a:txBody>
                  <a:tcPr/>
                </a:tc>
                <a:extLst>
                  <a:ext uri="{0D108BD9-81ED-4DB2-BD59-A6C34878D82A}">
                    <a16:rowId xmlns:a16="http://schemas.microsoft.com/office/drawing/2014/main" val="2104661977"/>
                  </a:ext>
                </a:extLst>
              </a:tr>
            </a:tbl>
          </a:graphicData>
        </a:graphic>
      </p:graphicFrame>
      <p:cxnSp>
        <p:nvCxnSpPr>
          <p:cNvPr id="8" name="Straight Arrow Connector 7">
            <a:extLst>
              <a:ext uri="{FF2B5EF4-FFF2-40B4-BE49-F238E27FC236}">
                <a16:creationId xmlns:a16="http://schemas.microsoft.com/office/drawing/2014/main" id="{D11294B0-9EF0-4EDE-BD7C-54E55E4E2319}"/>
              </a:ext>
            </a:extLst>
          </p:cNvPr>
          <p:cNvCxnSpPr/>
          <p:nvPr/>
        </p:nvCxnSpPr>
        <p:spPr>
          <a:xfrm>
            <a:off x="3685735" y="1955409"/>
            <a:ext cx="2770485" cy="590843"/>
          </a:xfrm>
          <a:prstGeom prst="straightConnector1">
            <a:avLst/>
          </a:prstGeom>
          <a:ln w="63500">
            <a:tailEnd type="triangle" w="lg" len="lg"/>
          </a:ln>
          <a:effectLst>
            <a:outerShdw blurRad="50800" dist="38100" dir="2700000" algn="tl" rotWithShape="0">
              <a:prstClr val="black">
                <a:alpha val="40000"/>
              </a:prstClr>
            </a:outerShdw>
          </a:effectLst>
        </p:spPr>
        <p:style>
          <a:lnRef idx="3">
            <a:schemeClr val="accent3"/>
          </a:lnRef>
          <a:fillRef idx="0">
            <a:schemeClr val="accent3"/>
          </a:fillRef>
          <a:effectRef idx="2">
            <a:schemeClr val="accent3"/>
          </a:effectRef>
          <a:fontRef idx="minor">
            <a:schemeClr val="tx1"/>
          </a:fontRef>
        </p:style>
      </p:cxnSp>
      <p:cxnSp>
        <p:nvCxnSpPr>
          <p:cNvPr id="9" name="Straight Arrow Connector 8">
            <a:extLst>
              <a:ext uri="{FF2B5EF4-FFF2-40B4-BE49-F238E27FC236}">
                <a16:creationId xmlns:a16="http://schemas.microsoft.com/office/drawing/2014/main" id="{57DE9102-63F3-448C-A383-5C53D04964E6}"/>
              </a:ext>
            </a:extLst>
          </p:cNvPr>
          <p:cNvCxnSpPr>
            <a:cxnSpLocks/>
          </p:cNvCxnSpPr>
          <p:nvPr/>
        </p:nvCxnSpPr>
        <p:spPr>
          <a:xfrm>
            <a:off x="5866224" y="4408847"/>
            <a:ext cx="589996" cy="261627"/>
          </a:xfrm>
          <a:prstGeom prst="straightConnector1">
            <a:avLst/>
          </a:prstGeom>
          <a:ln w="63500">
            <a:solidFill>
              <a:srgbClr val="7030A0"/>
            </a:solidFill>
            <a:tailEnd type="triangle" w="lg" len="lg"/>
          </a:ln>
          <a:effectLst>
            <a:outerShdw blurRad="50800" dist="38100" dir="2700000" algn="tl" rotWithShape="0">
              <a:prstClr val="black">
                <a:alpha val="40000"/>
              </a:prstClr>
            </a:outerShdw>
          </a:effectLst>
        </p:spPr>
        <p:style>
          <a:lnRef idx="3">
            <a:schemeClr val="accent3"/>
          </a:lnRef>
          <a:fillRef idx="0">
            <a:schemeClr val="accent3"/>
          </a:fillRef>
          <a:effectRef idx="2">
            <a:schemeClr val="accent3"/>
          </a:effectRef>
          <a:fontRef idx="minor">
            <a:schemeClr val="tx1"/>
          </a:fontRef>
        </p:style>
      </p:cxnSp>
      <p:cxnSp>
        <p:nvCxnSpPr>
          <p:cNvPr id="11" name="Straight Arrow Connector 10">
            <a:extLst>
              <a:ext uri="{FF2B5EF4-FFF2-40B4-BE49-F238E27FC236}">
                <a16:creationId xmlns:a16="http://schemas.microsoft.com/office/drawing/2014/main" id="{94E7039A-707D-46CD-B69D-A6C90AFDB543}"/>
              </a:ext>
            </a:extLst>
          </p:cNvPr>
          <p:cNvCxnSpPr>
            <a:cxnSpLocks/>
          </p:cNvCxnSpPr>
          <p:nvPr/>
        </p:nvCxnSpPr>
        <p:spPr>
          <a:xfrm flipV="1">
            <a:off x="2630658" y="2896818"/>
            <a:ext cx="3825562" cy="753402"/>
          </a:xfrm>
          <a:prstGeom prst="straightConnector1">
            <a:avLst/>
          </a:prstGeom>
          <a:ln w="63500">
            <a:tailEnd type="triangle" w="lg" len="lg"/>
          </a:ln>
          <a:effectLst>
            <a:outerShdw blurRad="50800" dist="38100" dir="2700000" algn="tl" rotWithShape="0">
              <a:prstClr val="black">
                <a:alpha val="40000"/>
              </a:prstClr>
            </a:outerShdw>
          </a:effectLst>
        </p:spPr>
        <p:style>
          <a:lnRef idx="3">
            <a:schemeClr val="accent3"/>
          </a:lnRef>
          <a:fillRef idx="0">
            <a:schemeClr val="accent3"/>
          </a:fillRef>
          <a:effectRef idx="2">
            <a:schemeClr val="accent3"/>
          </a:effectRef>
          <a:fontRef idx="minor">
            <a:schemeClr val="tx1"/>
          </a:fontRef>
        </p:style>
      </p:cxnSp>
      <p:cxnSp>
        <p:nvCxnSpPr>
          <p:cNvPr id="14" name="Straight Arrow Connector 13">
            <a:extLst>
              <a:ext uri="{FF2B5EF4-FFF2-40B4-BE49-F238E27FC236}">
                <a16:creationId xmlns:a16="http://schemas.microsoft.com/office/drawing/2014/main" id="{1E2B4193-06A9-45ED-AA24-470E38D5CB1F}"/>
              </a:ext>
            </a:extLst>
          </p:cNvPr>
          <p:cNvCxnSpPr>
            <a:cxnSpLocks/>
          </p:cNvCxnSpPr>
          <p:nvPr/>
        </p:nvCxnSpPr>
        <p:spPr>
          <a:xfrm>
            <a:off x="5069181" y="2881431"/>
            <a:ext cx="1387039" cy="1288157"/>
          </a:xfrm>
          <a:prstGeom prst="straightConnector1">
            <a:avLst/>
          </a:prstGeom>
          <a:ln w="63500">
            <a:solidFill>
              <a:srgbClr val="7030A0"/>
            </a:solidFill>
            <a:tailEnd type="triangle" w="lg" len="lg"/>
          </a:ln>
          <a:effectLst>
            <a:outerShdw blurRad="50800" dist="38100" dir="2700000" algn="tl" rotWithShape="0">
              <a:prstClr val="black">
                <a:alpha val="40000"/>
              </a:prstClr>
            </a:outerShdw>
          </a:effectLst>
        </p:spPr>
        <p:style>
          <a:lnRef idx="3">
            <a:schemeClr val="accent3"/>
          </a:lnRef>
          <a:fillRef idx="0">
            <a:schemeClr val="accent3"/>
          </a:fillRef>
          <a:effectRef idx="2">
            <a:schemeClr val="accent3"/>
          </a:effectRef>
          <a:fontRef idx="minor">
            <a:schemeClr val="tx1"/>
          </a:fontRef>
        </p:style>
      </p:cxnSp>
      <p:cxnSp>
        <p:nvCxnSpPr>
          <p:cNvPr id="16" name="Straight Arrow Connector 15">
            <a:extLst>
              <a:ext uri="{FF2B5EF4-FFF2-40B4-BE49-F238E27FC236}">
                <a16:creationId xmlns:a16="http://schemas.microsoft.com/office/drawing/2014/main" id="{4BB2077B-6F65-423C-8A2F-7D4E72880133}"/>
              </a:ext>
            </a:extLst>
          </p:cNvPr>
          <p:cNvCxnSpPr>
            <a:cxnSpLocks/>
          </p:cNvCxnSpPr>
          <p:nvPr/>
        </p:nvCxnSpPr>
        <p:spPr>
          <a:xfrm flipV="1">
            <a:off x="3685735" y="5194824"/>
            <a:ext cx="2770485" cy="93504"/>
          </a:xfrm>
          <a:prstGeom prst="straightConnector1">
            <a:avLst/>
          </a:prstGeom>
          <a:ln w="63500">
            <a:solidFill>
              <a:srgbClr val="7030A0"/>
            </a:solidFill>
            <a:tailEnd type="triangle" w="lg" len="lg"/>
          </a:ln>
          <a:effectLst>
            <a:outerShdw blurRad="50800" dist="38100" dir="2700000" algn="tl" rotWithShape="0">
              <a:prstClr val="black">
                <a:alpha val="40000"/>
              </a:prstClr>
            </a:outerShdw>
          </a:effectLst>
        </p:spPr>
        <p:style>
          <a:lnRef idx="3">
            <a:schemeClr val="accent3"/>
          </a:lnRef>
          <a:fillRef idx="0">
            <a:schemeClr val="accent3"/>
          </a:fillRef>
          <a:effectRef idx="2">
            <a:schemeClr val="accent3"/>
          </a:effectRef>
          <a:fontRef idx="minor">
            <a:schemeClr val="tx1"/>
          </a:fontRef>
        </p:style>
      </p:cxnSp>
      <p:cxnSp>
        <p:nvCxnSpPr>
          <p:cNvPr id="19" name="Straight Arrow Connector 18">
            <a:extLst>
              <a:ext uri="{FF2B5EF4-FFF2-40B4-BE49-F238E27FC236}">
                <a16:creationId xmlns:a16="http://schemas.microsoft.com/office/drawing/2014/main" id="{B5C93A48-D30B-4291-9AE0-2FC8B5D57C16}"/>
              </a:ext>
            </a:extLst>
          </p:cNvPr>
          <p:cNvCxnSpPr>
            <a:cxnSpLocks/>
          </p:cNvCxnSpPr>
          <p:nvPr/>
        </p:nvCxnSpPr>
        <p:spPr>
          <a:xfrm flipV="1">
            <a:off x="3683938" y="3267224"/>
            <a:ext cx="2772282" cy="1995799"/>
          </a:xfrm>
          <a:prstGeom prst="straightConnector1">
            <a:avLst/>
          </a:prstGeom>
          <a:ln w="63500">
            <a:tailEnd type="triangle" w="lg" len="lg"/>
          </a:ln>
          <a:effectLst>
            <a:outerShdw blurRad="50800" dist="38100" dir="2700000" algn="tl" rotWithShape="0">
              <a:prstClr val="black">
                <a:alpha val="40000"/>
              </a:prstClr>
            </a:outerShdw>
          </a:effectLst>
        </p:spPr>
        <p:style>
          <a:lnRef idx="3">
            <a:schemeClr val="accent3"/>
          </a:lnRef>
          <a:fillRef idx="0">
            <a:schemeClr val="accent3"/>
          </a:fillRef>
          <a:effectRef idx="2">
            <a:schemeClr val="accent3"/>
          </a:effectRef>
          <a:fontRef idx="minor">
            <a:schemeClr val="tx1"/>
          </a:fontRef>
        </p:style>
      </p:cxnSp>
      <p:cxnSp>
        <p:nvCxnSpPr>
          <p:cNvPr id="21" name="Straight Arrow Connector 20">
            <a:extLst>
              <a:ext uri="{FF2B5EF4-FFF2-40B4-BE49-F238E27FC236}">
                <a16:creationId xmlns:a16="http://schemas.microsoft.com/office/drawing/2014/main" id="{8FF8C58B-BEC4-4F92-9C8B-0F17AF1A05A6}"/>
              </a:ext>
            </a:extLst>
          </p:cNvPr>
          <p:cNvCxnSpPr>
            <a:cxnSpLocks/>
          </p:cNvCxnSpPr>
          <p:nvPr/>
        </p:nvCxnSpPr>
        <p:spPr>
          <a:xfrm>
            <a:off x="2630658" y="3655445"/>
            <a:ext cx="3825562" cy="1344245"/>
          </a:xfrm>
          <a:prstGeom prst="straightConnector1">
            <a:avLst/>
          </a:prstGeom>
          <a:ln w="63500">
            <a:solidFill>
              <a:srgbClr val="7030A0"/>
            </a:solidFill>
            <a:tailEnd type="triangle" w="lg" len="lg"/>
          </a:ln>
          <a:effectLst>
            <a:outerShdw blurRad="50800" dist="38100" dir="2700000" algn="tl" rotWithShape="0">
              <a:prstClr val="black">
                <a:alpha val="40000"/>
              </a:prstClr>
            </a:outerShdw>
          </a:effectLst>
        </p:spPr>
        <p:style>
          <a:lnRef idx="3">
            <a:schemeClr val="accent3"/>
          </a:lnRef>
          <a:fillRef idx="0">
            <a:schemeClr val="accent3"/>
          </a:fillRef>
          <a:effectRef idx="2">
            <a:schemeClr val="accent3"/>
          </a:effectRef>
          <a:fontRef idx="minor">
            <a:schemeClr val="tx1"/>
          </a:fontRef>
        </p:style>
      </p:cxnSp>
      <p:sp>
        <p:nvSpPr>
          <p:cNvPr id="7" name="Content Placeholder 2">
            <a:extLst>
              <a:ext uri="{FF2B5EF4-FFF2-40B4-BE49-F238E27FC236}">
                <a16:creationId xmlns:a16="http://schemas.microsoft.com/office/drawing/2014/main" id="{E547533D-30C8-4205-8F66-0DDCDF4DE361}"/>
              </a:ext>
            </a:extLst>
          </p:cNvPr>
          <p:cNvSpPr txBox="1">
            <a:spLocks/>
          </p:cNvSpPr>
          <p:nvPr/>
        </p:nvSpPr>
        <p:spPr bwMode="auto">
          <a:xfrm>
            <a:off x="429112" y="1521016"/>
            <a:ext cx="5503862" cy="399767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185232" indent="-185232" algn="l" defTabSz="457079" rtl="0" eaLnBrk="1" latinLnBrk="0" hangingPunct="1">
              <a:lnSpc>
                <a:spcPts val="1828"/>
              </a:lnSpc>
              <a:spcBef>
                <a:spcPts val="773"/>
              </a:spcBef>
              <a:spcAft>
                <a:spcPts val="562"/>
              </a:spcAft>
              <a:buClr>
                <a:schemeClr val="accent3"/>
              </a:buClr>
              <a:buSzPct val="90000"/>
              <a:buFont typeface="Lucida Grande"/>
              <a:buChar char="●"/>
              <a:defRPr sz="1687" kern="1200">
                <a:solidFill>
                  <a:schemeClr val="tx1"/>
                </a:solidFill>
                <a:latin typeface="+mn-lt"/>
                <a:ea typeface="+mn-ea"/>
                <a:cs typeface="+mn-cs"/>
              </a:defRPr>
            </a:lvl1pPr>
            <a:lvl2pPr marL="389433" indent="-156220" algn="l" defTabSz="457079" rtl="0" eaLnBrk="1" latinLnBrk="0" hangingPunct="1">
              <a:lnSpc>
                <a:spcPts val="1828"/>
              </a:lnSpc>
              <a:spcBef>
                <a:spcPts val="0"/>
              </a:spcBef>
              <a:buClr>
                <a:schemeClr val="accent3"/>
              </a:buClr>
              <a:buSzPct val="90000"/>
              <a:buFont typeface="Lucida Grande"/>
              <a:buChar char="●"/>
              <a:defRPr sz="1265" kern="1200">
                <a:solidFill>
                  <a:schemeClr val="tx1"/>
                </a:solidFill>
                <a:latin typeface="+mn-lt"/>
                <a:ea typeface="+mn-ea"/>
                <a:cs typeface="+mn-cs"/>
              </a:defRPr>
            </a:lvl2pPr>
            <a:lvl3pPr marL="241024" indent="-241024" algn="l" defTabSz="457079" rtl="0" eaLnBrk="1" latinLnBrk="0" hangingPunct="1">
              <a:lnSpc>
                <a:spcPts val="1828"/>
              </a:lnSpc>
              <a:spcBef>
                <a:spcPts val="1336"/>
              </a:spcBef>
              <a:buClr>
                <a:schemeClr val="accent3"/>
              </a:buClr>
              <a:buSzPct val="90000"/>
              <a:buFont typeface="Lucida Grande"/>
              <a:buChar char="●"/>
              <a:defRPr sz="1687" kern="1200">
                <a:solidFill>
                  <a:schemeClr val="tx1"/>
                </a:solidFill>
                <a:latin typeface="+mn-lt"/>
                <a:ea typeface="+mn-ea"/>
                <a:cs typeface="+mn-cs"/>
              </a:defRPr>
            </a:lvl3pPr>
            <a:lvl4pPr marL="0" indent="0" algn="l" defTabSz="457079" rtl="0" eaLnBrk="1" latinLnBrk="0" hangingPunct="1">
              <a:lnSpc>
                <a:spcPts val="1828"/>
              </a:lnSpc>
              <a:spcBef>
                <a:spcPts val="0"/>
              </a:spcBef>
              <a:buClr>
                <a:schemeClr val="accent3"/>
              </a:buClr>
              <a:buFont typeface="Lucida Grande"/>
              <a:buNone/>
              <a:defRPr sz="1265" kern="1200">
                <a:solidFill>
                  <a:schemeClr val="tx1"/>
                </a:solidFill>
                <a:latin typeface="+mn-lt"/>
                <a:ea typeface="+mn-ea"/>
                <a:cs typeface="+mn-cs"/>
              </a:defRPr>
            </a:lvl4pPr>
            <a:lvl5pPr marL="0" indent="0" algn="l" defTabSz="457079" rtl="0" eaLnBrk="1" latinLnBrk="0" hangingPunct="1">
              <a:lnSpc>
                <a:spcPts val="1828"/>
              </a:lnSpc>
              <a:spcBef>
                <a:spcPts val="0"/>
              </a:spcBef>
              <a:buClr>
                <a:schemeClr val="accent3"/>
              </a:buClr>
              <a:buFont typeface="Lucida Grande"/>
              <a:buNone/>
              <a:defRPr sz="1265" kern="1200">
                <a:solidFill>
                  <a:schemeClr val="tx1"/>
                </a:solidFill>
                <a:latin typeface="+mn-lt"/>
                <a:ea typeface="+mn-ea"/>
                <a:cs typeface="+mn-cs"/>
              </a:defRPr>
            </a:lvl5pPr>
            <a:lvl6pPr marL="2513933" indent="-228540" algn="l" defTabSz="457079" rtl="0" eaLnBrk="1" latinLnBrk="0" hangingPunct="1">
              <a:spcBef>
                <a:spcPct val="20000"/>
              </a:spcBef>
              <a:buFont typeface="Arial"/>
              <a:buChar char="•"/>
              <a:defRPr sz="1968" kern="1200">
                <a:solidFill>
                  <a:schemeClr val="tx1"/>
                </a:solidFill>
                <a:latin typeface="+mn-lt"/>
                <a:ea typeface="+mn-ea"/>
                <a:cs typeface="+mn-cs"/>
              </a:defRPr>
            </a:lvl6pPr>
            <a:lvl7pPr marL="2971011" indent="-228540" algn="l" defTabSz="457079" rtl="0" eaLnBrk="1" latinLnBrk="0" hangingPunct="1">
              <a:spcBef>
                <a:spcPct val="20000"/>
              </a:spcBef>
              <a:buFont typeface="Arial"/>
              <a:buChar char="•"/>
              <a:defRPr sz="1968" kern="1200">
                <a:solidFill>
                  <a:schemeClr val="tx1"/>
                </a:solidFill>
                <a:latin typeface="+mn-lt"/>
                <a:ea typeface="+mn-ea"/>
                <a:cs typeface="+mn-cs"/>
              </a:defRPr>
            </a:lvl7pPr>
            <a:lvl8pPr marL="3428090" indent="-228540" algn="l" defTabSz="457079" rtl="0" eaLnBrk="1" latinLnBrk="0" hangingPunct="1">
              <a:spcBef>
                <a:spcPct val="20000"/>
              </a:spcBef>
              <a:buFont typeface="Arial"/>
              <a:buChar char="•"/>
              <a:defRPr sz="1968" kern="1200">
                <a:solidFill>
                  <a:schemeClr val="tx1"/>
                </a:solidFill>
                <a:latin typeface="+mn-lt"/>
                <a:ea typeface="+mn-ea"/>
                <a:cs typeface="+mn-cs"/>
              </a:defRPr>
            </a:lvl8pPr>
            <a:lvl9pPr marL="3885169" indent="-228540" algn="l" defTabSz="457079" rtl="0" eaLnBrk="1" latinLnBrk="0" hangingPunct="1">
              <a:spcBef>
                <a:spcPct val="20000"/>
              </a:spcBef>
              <a:buFont typeface="Arial"/>
              <a:buChar char="•"/>
              <a:defRPr sz="1968" kern="1200">
                <a:solidFill>
                  <a:schemeClr val="tx1"/>
                </a:solidFill>
                <a:latin typeface="+mn-lt"/>
                <a:ea typeface="+mn-ea"/>
                <a:cs typeface="+mn-cs"/>
              </a:defRPr>
            </a:lvl9pPr>
          </a:lstStyle>
          <a:p>
            <a:pPr marL="457200" indent="-457200" defTabSz="914400">
              <a:lnSpc>
                <a:spcPct val="150000"/>
              </a:lnSpc>
              <a:spcBef>
                <a:spcPct val="0"/>
              </a:spcBef>
              <a:spcAft>
                <a:spcPts val="600"/>
              </a:spcAft>
              <a:buClr>
                <a:srgbClr val="D60077"/>
              </a:buClr>
              <a:buFont typeface="Arial" panose="020B0604020202020204" pitchFamily="34" charset="0"/>
              <a:buChar char="•"/>
              <a:defRPr/>
            </a:pPr>
            <a:r>
              <a:rPr lang="en-GB" sz="3200" dirty="0"/>
              <a:t>Written exam</a:t>
            </a:r>
          </a:p>
          <a:p>
            <a:pPr marL="457200" indent="-457200" defTabSz="914400">
              <a:lnSpc>
                <a:spcPct val="150000"/>
              </a:lnSpc>
              <a:spcBef>
                <a:spcPct val="0"/>
              </a:spcBef>
              <a:spcAft>
                <a:spcPts val="600"/>
              </a:spcAft>
              <a:buClr>
                <a:srgbClr val="D60077"/>
              </a:buClr>
              <a:buFont typeface="Arial" panose="020B0604020202020204" pitchFamily="34" charset="0"/>
              <a:buChar char="•"/>
              <a:defRPr/>
            </a:pPr>
            <a:r>
              <a:rPr lang="en-GB" sz="3200" dirty="0"/>
              <a:t>In-text questions ITQs</a:t>
            </a:r>
          </a:p>
          <a:p>
            <a:pPr marL="457200" indent="-457200" defTabSz="914400">
              <a:lnSpc>
                <a:spcPct val="150000"/>
              </a:lnSpc>
              <a:spcBef>
                <a:spcPct val="0"/>
              </a:spcBef>
              <a:spcAft>
                <a:spcPts val="600"/>
              </a:spcAft>
              <a:buClr>
                <a:srgbClr val="D60077"/>
              </a:buClr>
              <a:buFont typeface="Arial" panose="020B0604020202020204" pitchFamily="34" charset="0"/>
              <a:buChar char="•"/>
              <a:defRPr/>
            </a:pPr>
            <a:r>
              <a:rPr lang="en-GB" sz="3200" dirty="0"/>
              <a:t>Practical </a:t>
            </a:r>
          </a:p>
          <a:p>
            <a:pPr marL="457200" indent="-457200" defTabSz="914400">
              <a:lnSpc>
                <a:spcPct val="150000"/>
              </a:lnSpc>
              <a:spcBef>
                <a:spcPct val="0"/>
              </a:spcBef>
              <a:spcAft>
                <a:spcPts val="600"/>
              </a:spcAft>
              <a:buClr>
                <a:srgbClr val="D60077"/>
              </a:buClr>
              <a:buFont typeface="Arial" panose="020B0604020202020204" pitchFamily="34" charset="0"/>
              <a:buChar char="•"/>
              <a:defRPr/>
            </a:pPr>
            <a:r>
              <a:rPr lang="en-GB" sz="3200" dirty="0"/>
              <a:t>Self-assessment questions</a:t>
            </a:r>
          </a:p>
          <a:p>
            <a:pPr marL="457200" indent="-457200" defTabSz="914400">
              <a:lnSpc>
                <a:spcPct val="150000"/>
              </a:lnSpc>
              <a:spcBef>
                <a:spcPct val="0"/>
              </a:spcBef>
              <a:spcAft>
                <a:spcPts val="600"/>
              </a:spcAft>
              <a:buClr>
                <a:srgbClr val="D60077"/>
              </a:buClr>
              <a:buFont typeface="Arial" panose="020B0604020202020204" pitchFamily="34" charset="0"/>
              <a:buChar char="•"/>
              <a:defRPr/>
            </a:pPr>
            <a:r>
              <a:rPr lang="en-GB" sz="3200" dirty="0"/>
              <a:t>Multiple choice</a:t>
            </a:r>
          </a:p>
          <a:p>
            <a:pPr marL="457200" indent="-457200" defTabSz="914400">
              <a:lnSpc>
                <a:spcPct val="100000"/>
              </a:lnSpc>
              <a:spcBef>
                <a:spcPct val="0"/>
              </a:spcBef>
              <a:spcAft>
                <a:spcPts val="600"/>
              </a:spcAft>
              <a:buClr>
                <a:srgbClr val="D60077"/>
              </a:buClr>
              <a:buFont typeface="Arial" panose="020B0604020202020204" pitchFamily="34" charset="0"/>
              <a:buChar char="•"/>
              <a:defRPr/>
            </a:pPr>
            <a:endParaRPr lang="en-GB" sz="3222" dirty="0"/>
          </a:p>
        </p:txBody>
      </p:sp>
      <p:sp>
        <p:nvSpPr>
          <p:cNvPr id="17" name="Title 2">
            <a:extLst>
              <a:ext uri="{FF2B5EF4-FFF2-40B4-BE49-F238E27FC236}">
                <a16:creationId xmlns:a16="http://schemas.microsoft.com/office/drawing/2014/main" id="{A798D492-1228-434B-9F4A-BB5B465B9AA4}"/>
              </a:ext>
            </a:extLst>
          </p:cNvPr>
          <p:cNvSpPr>
            <a:spLocks noGrp="1"/>
          </p:cNvSpPr>
          <p:nvPr>
            <p:ph type="title"/>
          </p:nvPr>
        </p:nvSpPr>
        <p:spPr>
          <a:xfrm>
            <a:off x="429112" y="1003810"/>
            <a:ext cx="10796621" cy="671007"/>
          </a:xfrm>
        </p:spPr>
        <p:txBody>
          <a:bodyPr/>
          <a:lstStyle/>
          <a:p>
            <a:r>
              <a:rPr lang="en-GB" sz="4000" dirty="0">
                <a:solidFill>
                  <a:schemeClr val="tx2">
                    <a:lumMod val="50000"/>
                  </a:schemeClr>
                </a:solidFill>
              </a:rPr>
              <a:t>Activity: Match the method with the purpose</a:t>
            </a:r>
          </a:p>
        </p:txBody>
      </p:sp>
    </p:spTree>
    <p:extLst>
      <p:ext uri="{BB962C8B-B14F-4D97-AF65-F5344CB8AC3E}">
        <p14:creationId xmlns:p14="http://schemas.microsoft.com/office/powerpoint/2010/main" val="5974019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16</a:t>
            </a:fld>
            <a:endParaRPr lang="en-GB" dirty="0"/>
          </a:p>
        </p:txBody>
      </p:sp>
      <p:sp>
        <p:nvSpPr>
          <p:cNvPr id="3" name="Title 2"/>
          <p:cNvSpPr>
            <a:spLocks noGrp="1"/>
          </p:cNvSpPr>
          <p:nvPr>
            <p:ph type="title"/>
          </p:nvPr>
        </p:nvSpPr>
        <p:spPr>
          <a:xfrm>
            <a:off x="708449" y="543468"/>
            <a:ext cx="8770514" cy="1077514"/>
          </a:xfrm>
        </p:spPr>
        <p:txBody>
          <a:bodyPr/>
          <a:lstStyle/>
          <a:p>
            <a:r>
              <a:rPr lang="en-GB" sz="3600" dirty="0">
                <a:solidFill>
                  <a:schemeClr val="accent3"/>
                </a:solidFill>
              </a:rPr>
              <a:t>Assessment covers different categories of learning outcomes</a:t>
            </a:r>
          </a:p>
        </p:txBody>
      </p:sp>
      <p:sp>
        <p:nvSpPr>
          <p:cNvPr id="5" name="Title 2"/>
          <p:cNvSpPr txBox="1">
            <a:spLocks/>
          </p:cNvSpPr>
          <p:nvPr/>
        </p:nvSpPr>
        <p:spPr>
          <a:xfrm>
            <a:off x="708449" y="3329313"/>
            <a:ext cx="7391526" cy="671007"/>
          </a:xfrm>
          <a:prstGeom prst="rect">
            <a:avLst/>
          </a:prstGeom>
        </p:spPr>
        <p:txBody>
          <a:bodyPr vert="horz" lIns="0" tIns="0" rIns="0" bIns="0" rtlCol="0" anchor="t">
            <a:noAutofit/>
          </a:bodyPr>
          <a:lstStyle>
            <a:lvl1pPr algn="l" defTabSz="457079" rtl="0" eaLnBrk="1" latinLnBrk="0" hangingPunct="1">
              <a:lnSpc>
                <a:spcPts val="3655"/>
              </a:lnSpc>
              <a:spcBef>
                <a:spcPts val="0"/>
              </a:spcBef>
              <a:buNone/>
              <a:defRPr sz="3163" b="1" kern="1200">
                <a:solidFill>
                  <a:schemeClr val="tx1"/>
                </a:solidFill>
                <a:latin typeface="+mj-lt"/>
                <a:ea typeface="+mj-ea"/>
                <a:cs typeface="+mj-cs"/>
              </a:defRPr>
            </a:lvl1pPr>
          </a:lstStyle>
          <a:p>
            <a:endParaRPr lang="en-GB" dirty="0"/>
          </a:p>
        </p:txBody>
      </p:sp>
      <p:graphicFrame>
        <p:nvGraphicFramePr>
          <p:cNvPr id="4" name="Table 3">
            <a:extLst>
              <a:ext uri="{FF2B5EF4-FFF2-40B4-BE49-F238E27FC236}">
                <a16:creationId xmlns:a16="http://schemas.microsoft.com/office/drawing/2014/main" id="{CD64CDF5-B431-4A52-89A4-0442F8B41B60}"/>
              </a:ext>
            </a:extLst>
          </p:cNvPr>
          <p:cNvGraphicFramePr>
            <a:graphicFrameLocks noGrp="1"/>
          </p:cNvGraphicFramePr>
          <p:nvPr>
            <p:extLst>
              <p:ext uri="{D42A27DB-BD31-4B8C-83A1-F6EECF244321}">
                <p14:modId xmlns:p14="http://schemas.microsoft.com/office/powerpoint/2010/main" val="2527060299"/>
              </p:ext>
            </p:extLst>
          </p:nvPr>
        </p:nvGraphicFramePr>
        <p:xfrm>
          <a:off x="708449" y="1838832"/>
          <a:ext cx="10957525" cy="4322975"/>
        </p:xfrm>
        <a:graphic>
          <a:graphicData uri="http://schemas.openxmlformats.org/drawingml/2006/table">
            <a:tbl>
              <a:tblPr firstRow="1" bandRow="1">
                <a:tableStyleId>{F5AB1C69-6EDB-4FF4-983F-18BD219EF322}</a:tableStyleId>
              </a:tblPr>
              <a:tblGrid>
                <a:gridCol w="3022894">
                  <a:extLst>
                    <a:ext uri="{9D8B030D-6E8A-4147-A177-3AD203B41FA5}">
                      <a16:colId xmlns:a16="http://schemas.microsoft.com/office/drawing/2014/main" val="1037749451"/>
                    </a:ext>
                  </a:extLst>
                </a:gridCol>
                <a:gridCol w="7934631">
                  <a:extLst>
                    <a:ext uri="{9D8B030D-6E8A-4147-A177-3AD203B41FA5}">
                      <a16:colId xmlns:a16="http://schemas.microsoft.com/office/drawing/2014/main" val="2551033751"/>
                    </a:ext>
                  </a:extLst>
                </a:gridCol>
              </a:tblGrid>
              <a:tr h="598054">
                <a:tc>
                  <a:txBody>
                    <a:bodyPr/>
                    <a:lstStyle/>
                    <a:p>
                      <a:r>
                        <a:rPr kumimoji="0" lang="en-GB" altLang="en-US" sz="2800" u="none" strike="noStrike" cap="none" normalizeH="0" baseline="0" dirty="0">
                          <a:ln>
                            <a:noFill/>
                          </a:ln>
                          <a:effectLst/>
                        </a:rPr>
                        <a:t>Categories</a:t>
                      </a:r>
                      <a:endParaRPr lang="en-GB" sz="2800" dirty="0">
                        <a:latin typeface="+mj-lt"/>
                      </a:endParaRPr>
                    </a:p>
                  </a:txBody>
                  <a:tcPr/>
                </a:tc>
                <a:tc>
                  <a:txBody>
                    <a:bodyPr/>
                    <a:lstStyle/>
                    <a:p>
                      <a:pPr marL="0" marR="0" lvl="0" indent="0" algn="l" defTabSz="457079" rtl="0" eaLnBrk="1" fontAlgn="auto" latinLnBrk="0" hangingPunct="1">
                        <a:lnSpc>
                          <a:spcPct val="100000"/>
                        </a:lnSpc>
                        <a:spcBef>
                          <a:spcPts val="0"/>
                        </a:spcBef>
                        <a:spcAft>
                          <a:spcPts val="0"/>
                        </a:spcAft>
                        <a:buClrTx/>
                        <a:buSzTx/>
                        <a:buFontTx/>
                        <a:buNone/>
                        <a:tabLst/>
                        <a:defRPr/>
                      </a:pPr>
                      <a:r>
                        <a:rPr kumimoji="0" lang="en-GB" altLang="en-US" sz="2800" u="none" strike="noStrike" cap="none" normalizeH="0" baseline="0" dirty="0">
                          <a:ln>
                            <a:noFill/>
                          </a:ln>
                          <a:effectLst/>
                        </a:rPr>
                        <a:t>Examples</a:t>
                      </a:r>
                      <a:endParaRPr lang="en-GB" sz="2800" dirty="0">
                        <a:latin typeface="+mj-lt"/>
                      </a:endParaRPr>
                    </a:p>
                  </a:txBody>
                  <a:tcPr/>
                </a:tc>
                <a:extLst>
                  <a:ext uri="{0D108BD9-81ED-4DB2-BD59-A6C34878D82A}">
                    <a16:rowId xmlns:a16="http://schemas.microsoft.com/office/drawing/2014/main" val="472844094"/>
                  </a:ext>
                </a:extLst>
              </a:tr>
              <a:tr h="1138312">
                <a:tc>
                  <a:txBody>
                    <a:bodyPr/>
                    <a:lstStyle/>
                    <a:p>
                      <a:pPr marL="0" marR="0" lvl="0" indent="0" algn="l" defTabSz="457079" rtl="0" eaLnBrk="1" fontAlgn="auto" latinLnBrk="0" hangingPunct="1">
                        <a:lnSpc>
                          <a:spcPct val="100000"/>
                        </a:lnSpc>
                        <a:spcBef>
                          <a:spcPts val="0"/>
                        </a:spcBef>
                        <a:spcAft>
                          <a:spcPts val="0"/>
                        </a:spcAft>
                        <a:buClrTx/>
                        <a:buSzTx/>
                        <a:buFontTx/>
                        <a:buNone/>
                        <a:tabLst/>
                        <a:defRPr/>
                      </a:pPr>
                      <a:r>
                        <a:rPr kumimoji="0" lang="en-GB" altLang="en-US" sz="2800" u="none" strike="noStrike" cap="none" normalizeH="0" baseline="0" dirty="0">
                          <a:ln>
                            <a:noFill/>
                          </a:ln>
                          <a:effectLst/>
                        </a:rPr>
                        <a:t>Knowledge and understanding</a:t>
                      </a:r>
                    </a:p>
                    <a:p>
                      <a:endParaRPr lang="en-GB" sz="2800" dirty="0">
                        <a:latin typeface="+mj-lt"/>
                      </a:endParaRPr>
                    </a:p>
                  </a:txBody>
                  <a:tcPr/>
                </a:tc>
                <a:tc>
                  <a:txBody>
                    <a:bodyPr/>
                    <a:lstStyle/>
                    <a:p>
                      <a:pPr marL="0" marR="0" lvl="0" indent="0" algn="l" defTabSz="457079" rtl="0" eaLnBrk="1" fontAlgn="auto" latinLnBrk="0" hangingPunct="1">
                        <a:lnSpc>
                          <a:spcPct val="100000"/>
                        </a:lnSpc>
                        <a:spcBef>
                          <a:spcPts val="0"/>
                        </a:spcBef>
                        <a:spcAft>
                          <a:spcPts val="0"/>
                        </a:spcAft>
                        <a:buClrTx/>
                        <a:buSzTx/>
                        <a:buFontTx/>
                        <a:buNone/>
                        <a:tabLst/>
                        <a:defRPr/>
                      </a:pPr>
                      <a:r>
                        <a:rPr kumimoji="0" lang="en-GB" altLang="en-US" sz="2800" u="none" strike="noStrike" cap="none" normalizeH="0" baseline="0" dirty="0">
                          <a:ln>
                            <a:noFill/>
                          </a:ln>
                          <a:effectLst/>
                        </a:rPr>
                        <a:t>discipline specific knowledge</a:t>
                      </a:r>
                      <a:br>
                        <a:rPr kumimoji="0" lang="en-GB" altLang="en-US" sz="2800" u="none" strike="noStrike" cap="none" normalizeH="0" baseline="0" dirty="0">
                          <a:ln>
                            <a:noFill/>
                          </a:ln>
                          <a:effectLst/>
                        </a:rPr>
                      </a:br>
                      <a:r>
                        <a:rPr kumimoji="0" lang="en-GB" altLang="en-US" sz="2800" u="none" strike="noStrike" cap="none" normalizeH="0" baseline="0" dirty="0">
                          <a:ln>
                            <a:noFill/>
                          </a:ln>
                          <a:effectLst/>
                        </a:rPr>
                        <a:t>understanding current thinking in a subject</a:t>
                      </a:r>
                      <a:endParaRPr lang="en-GB" sz="2800" dirty="0">
                        <a:latin typeface="+mj-lt"/>
                      </a:endParaRPr>
                    </a:p>
                  </a:txBody>
                  <a:tcPr/>
                </a:tc>
                <a:extLst>
                  <a:ext uri="{0D108BD9-81ED-4DB2-BD59-A6C34878D82A}">
                    <a16:rowId xmlns:a16="http://schemas.microsoft.com/office/drawing/2014/main" val="1528756810"/>
                  </a:ext>
                </a:extLst>
              </a:tr>
              <a:tr h="868183">
                <a:tc>
                  <a:txBody>
                    <a:bodyPr/>
                    <a:lstStyle/>
                    <a:p>
                      <a:pPr marL="0" marR="0" lvl="0" indent="0" algn="l" defTabSz="457079" rtl="0" eaLnBrk="1" fontAlgn="auto" latinLnBrk="0" hangingPunct="1">
                        <a:lnSpc>
                          <a:spcPct val="100000"/>
                        </a:lnSpc>
                        <a:spcBef>
                          <a:spcPts val="0"/>
                        </a:spcBef>
                        <a:spcAft>
                          <a:spcPts val="0"/>
                        </a:spcAft>
                        <a:buClrTx/>
                        <a:buSzTx/>
                        <a:buFontTx/>
                        <a:buNone/>
                        <a:tabLst/>
                        <a:defRPr/>
                      </a:pPr>
                      <a:r>
                        <a:rPr kumimoji="0" lang="en-GB" altLang="en-US" sz="2800" u="none" strike="noStrike" cap="none" normalizeH="0" baseline="0" dirty="0">
                          <a:ln>
                            <a:noFill/>
                          </a:ln>
                          <a:effectLst/>
                        </a:rPr>
                        <a:t>Thinking skills</a:t>
                      </a:r>
                    </a:p>
                    <a:p>
                      <a:endParaRPr lang="en-GB" sz="2800" dirty="0">
                        <a:latin typeface="+mj-lt"/>
                      </a:endParaRPr>
                    </a:p>
                  </a:txBody>
                  <a:tcPr/>
                </a:tc>
                <a:tc>
                  <a:txBody>
                    <a:bodyPr/>
                    <a:lstStyle/>
                    <a:p>
                      <a:pPr marL="0" marR="0" lvl="0" indent="0" algn="l" defTabSz="457079" rtl="0" eaLnBrk="1" fontAlgn="auto" latinLnBrk="0" hangingPunct="1">
                        <a:lnSpc>
                          <a:spcPct val="100000"/>
                        </a:lnSpc>
                        <a:spcBef>
                          <a:spcPts val="0"/>
                        </a:spcBef>
                        <a:spcAft>
                          <a:spcPts val="0"/>
                        </a:spcAft>
                        <a:buClrTx/>
                        <a:buSzTx/>
                        <a:buFontTx/>
                        <a:buNone/>
                        <a:tabLst/>
                        <a:defRPr/>
                      </a:pPr>
                      <a:r>
                        <a:rPr kumimoji="0" lang="en-GB" altLang="en-US" sz="2800" u="none" strike="noStrike" cap="none" normalizeH="0" baseline="0" dirty="0">
                          <a:ln>
                            <a:noFill/>
                          </a:ln>
                          <a:effectLst/>
                        </a:rPr>
                        <a:t>interpreting, problem solving, critical reasoning, reflection</a:t>
                      </a:r>
                    </a:p>
                  </a:txBody>
                  <a:tcPr/>
                </a:tc>
                <a:extLst>
                  <a:ext uri="{0D108BD9-81ED-4DB2-BD59-A6C34878D82A}">
                    <a16:rowId xmlns:a16="http://schemas.microsoft.com/office/drawing/2014/main" val="3384785575"/>
                  </a:ext>
                </a:extLst>
              </a:tr>
              <a:tr h="1408441">
                <a:tc>
                  <a:txBody>
                    <a:bodyPr/>
                    <a:lstStyle/>
                    <a:p>
                      <a:pPr marL="0" marR="0" lvl="0" indent="0" algn="l" defTabSz="457079" rtl="0" eaLnBrk="1" fontAlgn="auto" latinLnBrk="0" hangingPunct="1">
                        <a:lnSpc>
                          <a:spcPct val="100000"/>
                        </a:lnSpc>
                        <a:spcBef>
                          <a:spcPts val="0"/>
                        </a:spcBef>
                        <a:spcAft>
                          <a:spcPts val="0"/>
                        </a:spcAft>
                        <a:buClrTx/>
                        <a:buSzTx/>
                        <a:buFontTx/>
                        <a:buNone/>
                        <a:tabLst/>
                        <a:defRPr/>
                      </a:pPr>
                      <a:r>
                        <a:rPr kumimoji="0" lang="en-GB" altLang="en-US" sz="2800" u="none" strike="noStrike" cap="none" normalizeH="0" baseline="0" dirty="0">
                          <a:ln>
                            <a:noFill/>
                          </a:ln>
                          <a:effectLst/>
                        </a:rPr>
                        <a:t>Practical skills</a:t>
                      </a:r>
                    </a:p>
                    <a:p>
                      <a:endParaRPr lang="en-GB" sz="2800" dirty="0">
                        <a:latin typeface="+mj-lt"/>
                      </a:endParaRPr>
                    </a:p>
                  </a:txBody>
                  <a:tcPr/>
                </a:tc>
                <a:tc>
                  <a:txBody>
                    <a:bodyPr/>
                    <a:lstStyle/>
                    <a:p>
                      <a:pPr marL="0" marR="0" lvl="0" indent="0" algn="l" defTabSz="457079" rtl="0" eaLnBrk="1" fontAlgn="auto" latinLnBrk="0" hangingPunct="1">
                        <a:lnSpc>
                          <a:spcPct val="100000"/>
                        </a:lnSpc>
                        <a:spcBef>
                          <a:spcPts val="0"/>
                        </a:spcBef>
                        <a:spcAft>
                          <a:spcPts val="0"/>
                        </a:spcAft>
                        <a:buClrTx/>
                        <a:buSzTx/>
                        <a:buFontTx/>
                        <a:buNone/>
                        <a:tabLst/>
                        <a:defRPr/>
                      </a:pPr>
                      <a:r>
                        <a:rPr kumimoji="0" lang="en-GB" altLang="en-US" sz="2800" u="none" strike="noStrike" cap="none" normalizeH="0" baseline="0" dirty="0">
                          <a:ln>
                            <a:noFill/>
                          </a:ln>
                          <a:effectLst/>
                        </a:rPr>
                        <a:t>the application of knowledge to real life situations, research methods, study skills, working with others</a:t>
                      </a:r>
                      <a:endParaRPr lang="en-GB" sz="2800" dirty="0">
                        <a:latin typeface="+mj-lt"/>
                      </a:endParaRPr>
                    </a:p>
                  </a:txBody>
                  <a:tcPr/>
                </a:tc>
                <a:extLst>
                  <a:ext uri="{0D108BD9-81ED-4DB2-BD59-A6C34878D82A}">
                    <a16:rowId xmlns:a16="http://schemas.microsoft.com/office/drawing/2014/main" val="3340290586"/>
                  </a:ext>
                </a:extLst>
              </a:tr>
            </a:tbl>
          </a:graphicData>
        </a:graphic>
      </p:graphicFrame>
    </p:spTree>
    <p:extLst>
      <p:ext uri="{BB962C8B-B14F-4D97-AF65-F5344CB8AC3E}">
        <p14:creationId xmlns:p14="http://schemas.microsoft.com/office/powerpoint/2010/main" val="8758049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17</a:t>
            </a:fld>
            <a:endParaRPr lang="en-GB" dirty="0"/>
          </a:p>
        </p:txBody>
      </p:sp>
      <p:sp>
        <p:nvSpPr>
          <p:cNvPr id="3" name="Title 2"/>
          <p:cNvSpPr>
            <a:spLocks noGrp="1"/>
          </p:cNvSpPr>
          <p:nvPr>
            <p:ph type="title"/>
          </p:nvPr>
        </p:nvSpPr>
        <p:spPr>
          <a:xfrm>
            <a:off x="595542" y="381240"/>
            <a:ext cx="9536600" cy="823166"/>
          </a:xfrm>
        </p:spPr>
        <p:txBody>
          <a:bodyPr/>
          <a:lstStyle/>
          <a:p>
            <a:r>
              <a:rPr lang="en-GB" sz="3600" dirty="0">
                <a:solidFill>
                  <a:schemeClr val="accent3"/>
                </a:solidFill>
              </a:rPr>
              <a:t>Process words – what students are asked to ‘do’ in the assessment</a:t>
            </a:r>
          </a:p>
        </p:txBody>
      </p:sp>
      <p:sp>
        <p:nvSpPr>
          <p:cNvPr id="5" name="Title 2"/>
          <p:cNvSpPr txBox="1">
            <a:spLocks/>
          </p:cNvSpPr>
          <p:nvPr/>
        </p:nvSpPr>
        <p:spPr>
          <a:xfrm>
            <a:off x="708449" y="3329313"/>
            <a:ext cx="7391526" cy="671007"/>
          </a:xfrm>
          <a:prstGeom prst="rect">
            <a:avLst/>
          </a:prstGeom>
        </p:spPr>
        <p:txBody>
          <a:bodyPr vert="horz" lIns="0" tIns="0" rIns="0" bIns="0" rtlCol="0" anchor="t">
            <a:noAutofit/>
          </a:bodyPr>
          <a:lstStyle>
            <a:lvl1pPr algn="l" defTabSz="457079" rtl="0" eaLnBrk="1" latinLnBrk="0" hangingPunct="1">
              <a:lnSpc>
                <a:spcPts val="3655"/>
              </a:lnSpc>
              <a:spcBef>
                <a:spcPts val="0"/>
              </a:spcBef>
              <a:buNone/>
              <a:defRPr sz="3163" b="1" kern="1200">
                <a:solidFill>
                  <a:schemeClr val="tx1"/>
                </a:solidFill>
                <a:latin typeface="+mj-lt"/>
                <a:ea typeface="+mj-ea"/>
                <a:cs typeface="+mj-cs"/>
              </a:defRPr>
            </a:lvl1pPr>
          </a:lstStyle>
          <a:p>
            <a:endParaRPr lang="en-GB" dirty="0"/>
          </a:p>
        </p:txBody>
      </p:sp>
      <p:graphicFrame>
        <p:nvGraphicFramePr>
          <p:cNvPr id="4" name="Table 3">
            <a:extLst>
              <a:ext uri="{FF2B5EF4-FFF2-40B4-BE49-F238E27FC236}">
                <a16:creationId xmlns:a16="http://schemas.microsoft.com/office/drawing/2014/main" id="{32C18242-DADC-4607-817C-2D213D6295E1}"/>
              </a:ext>
            </a:extLst>
          </p:cNvPr>
          <p:cNvGraphicFramePr>
            <a:graphicFrameLocks noGrp="1"/>
          </p:cNvGraphicFramePr>
          <p:nvPr>
            <p:extLst>
              <p:ext uri="{D42A27DB-BD31-4B8C-83A1-F6EECF244321}">
                <p14:modId xmlns:p14="http://schemas.microsoft.com/office/powerpoint/2010/main" val="4133700798"/>
              </p:ext>
            </p:extLst>
          </p:nvPr>
        </p:nvGraphicFramePr>
        <p:xfrm>
          <a:off x="595542" y="1575073"/>
          <a:ext cx="10834458" cy="4511040"/>
        </p:xfrm>
        <a:graphic>
          <a:graphicData uri="http://schemas.openxmlformats.org/drawingml/2006/table">
            <a:tbl>
              <a:tblPr firstRow="1" bandRow="1">
                <a:tableStyleId>{F5AB1C69-6EDB-4FF4-983F-18BD219EF322}</a:tableStyleId>
              </a:tblPr>
              <a:tblGrid>
                <a:gridCol w="2885077">
                  <a:extLst>
                    <a:ext uri="{9D8B030D-6E8A-4147-A177-3AD203B41FA5}">
                      <a16:colId xmlns:a16="http://schemas.microsoft.com/office/drawing/2014/main" val="4268679333"/>
                    </a:ext>
                  </a:extLst>
                </a:gridCol>
                <a:gridCol w="7949381">
                  <a:extLst>
                    <a:ext uri="{9D8B030D-6E8A-4147-A177-3AD203B41FA5}">
                      <a16:colId xmlns:a16="http://schemas.microsoft.com/office/drawing/2014/main" val="2748310443"/>
                    </a:ext>
                  </a:extLst>
                </a:gridCol>
              </a:tblGrid>
              <a:tr h="370840">
                <a:tc>
                  <a:txBody>
                    <a:bodyPr/>
                    <a:lstStyle/>
                    <a:p>
                      <a:pPr marL="0" marR="0" lvl="0" indent="0" algn="l" defTabSz="457079" rtl="0" eaLnBrk="1" fontAlgn="auto" latinLnBrk="0" hangingPunct="1">
                        <a:lnSpc>
                          <a:spcPct val="100000"/>
                        </a:lnSpc>
                        <a:spcBef>
                          <a:spcPts val="0"/>
                        </a:spcBef>
                        <a:spcAft>
                          <a:spcPts val="0"/>
                        </a:spcAft>
                        <a:buClrTx/>
                        <a:buSzTx/>
                        <a:buFontTx/>
                        <a:buNone/>
                        <a:tabLst/>
                        <a:defRPr/>
                      </a:pPr>
                      <a:r>
                        <a:rPr kumimoji="0" lang="en-GB" altLang="en-US" sz="2400" u="none" strike="noStrike" cap="none" normalizeH="0" baseline="0" dirty="0">
                          <a:ln>
                            <a:noFill/>
                          </a:ln>
                          <a:effectLst/>
                        </a:rPr>
                        <a:t>LO categories</a:t>
                      </a:r>
                      <a:endParaRPr kumimoji="0" lang="en-GB" altLang="en-US" sz="2400" b="0" i="0" u="none" strike="noStrike" cap="none" normalizeH="0" baseline="0" dirty="0">
                        <a:ln>
                          <a:noFill/>
                        </a:ln>
                        <a:solidFill>
                          <a:schemeClr val="tx1"/>
                        </a:solidFill>
                        <a:effectLst/>
                        <a:latin typeface="Verdana" pitchFamily="34" charset="0"/>
                        <a:ea typeface="Calibri" pitchFamily="34" charset="0"/>
                        <a:cs typeface="Times New Roman" pitchFamily="18" charset="0"/>
                      </a:endParaRPr>
                    </a:p>
                  </a:txBody>
                  <a:tcPr/>
                </a:tc>
                <a:tc>
                  <a:txBody>
                    <a:bodyPr/>
                    <a:lstStyle/>
                    <a:p>
                      <a:pPr marL="0" marR="0" lvl="0" indent="0" algn="l" defTabSz="457079" rtl="0" eaLnBrk="1" fontAlgn="auto" latinLnBrk="0" hangingPunct="1">
                        <a:lnSpc>
                          <a:spcPct val="100000"/>
                        </a:lnSpc>
                        <a:spcBef>
                          <a:spcPts val="0"/>
                        </a:spcBef>
                        <a:spcAft>
                          <a:spcPts val="0"/>
                        </a:spcAft>
                        <a:buClrTx/>
                        <a:buSzTx/>
                        <a:buFontTx/>
                        <a:buNone/>
                        <a:tabLst/>
                        <a:defRPr/>
                      </a:pPr>
                      <a:r>
                        <a:rPr kumimoji="0" lang="en-GB" altLang="en-US" sz="2400" u="none" strike="noStrike" cap="none" normalizeH="0" baseline="0" dirty="0">
                          <a:ln>
                            <a:noFill/>
                          </a:ln>
                          <a:effectLst/>
                        </a:rPr>
                        <a:t>Process words</a:t>
                      </a:r>
                    </a:p>
                    <a:p>
                      <a:endParaRPr lang="en-GB" sz="2000" dirty="0"/>
                    </a:p>
                  </a:txBody>
                  <a:tcPr/>
                </a:tc>
                <a:extLst>
                  <a:ext uri="{0D108BD9-81ED-4DB2-BD59-A6C34878D82A}">
                    <a16:rowId xmlns:a16="http://schemas.microsoft.com/office/drawing/2014/main" val="3292734933"/>
                  </a:ext>
                </a:extLst>
              </a:tr>
              <a:tr h="370840">
                <a:tc>
                  <a:txBody>
                    <a:bodyPr/>
                    <a:lstStyle/>
                    <a:p>
                      <a:pPr marL="0" marR="0" lvl="0" indent="0" algn="l" defTabSz="457079" rtl="0" eaLnBrk="1" fontAlgn="auto" latinLnBrk="0" hangingPunct="1">
                        <a:lnSpc>
                          <a:spcPct val="100000"/>
                        </a:lnSpc>
                        <a:spcBef>
                          <a:spcPts val="0"/>
                        </a:spcBef>
                        <a:spcAft>
                          <a:spcPts val="0"/>
                        </a:spcAft>
                        <a:buClrTx/>
                        <a:buSzTx/>
                        <a:buFontTx/>
                        <a:buNone/>
                        <a:tabLst/>
                        <a:defRPr/>
                      </a:pPr>
                      <a:r>
                        <a:rPr kumimoji="0" lang="en-GB" altLang="en-US" sz="2400" u="none" strike="noStrike" cap="none" normalizeH="0" baseline="0" dirty="0">
                          <a:ln>
                            <a:noFill/>
                          </a:ln>
                          <a:effectLst/>
                        </a:rPr>
                        <a:t>Knowledge and understanding</a:t>
                      </a:r>
                    </a:p>
                    <a:p>
                      <a:endParaRPr lang="en-GB" sz="2000" dirty="0"/>
                    </a:p>
                  </a:txBody>
                  <a:tcPr/>
                </a:tc>
                <a:tc>
                  <a:txBody>
                    <a:bodyPr/>
                    <a:lstStyle/>
                    <a:p>
                      <a:pPr marL="0" marR="0" lvl="0" indent="0" algn="l" defTabSz="457079" rtl="0" eaLnBrk="1" fontAlgn="auto" latinLnBrk="0" hangingPunct="1">
                        <a:lnSpc>
                          <a:spcPct val="100000"/>
                        </a:lnSpc>
                        <a:spcBef>
                          <a:spcPts val="0"/>
                        </a:spcBef>
                        <a:spcAft>
                          <a:spcPts val="0"/>
                        </a:spcAft>
                        <a:buClrTx/>
                        <a:buSzTx/>
                        <a:buFontTx/>
                        <a:buNone/>
                        <a:tabLst/>
                        <a:defRPr/>
                      </a:pPr>
                      <a:r>
                        <a:rPr kumimoji="0" lang="en-GB" altLang="en-US" sz="2400" u="none" strike="noStrike" cap="none" normalizeH="0" baseline="0" dirty="0">
                          <a:ln>
                            <a:noFill/>
                          </a:ln>
                          <a:effectLst/>
                        </a:rPr>
                        <a:t>describe, identify, define, discuss, explain, clarify, show, demonstrate, understand, be aware of, classify, give examples of, recognise, summarise</a:t>
                      </a:r>
                    </a:p>
                    <a:p>
                      <a:endParaRPr lang="en-GB" sz="2000" dirty="0"/>
                    </a:p>
                  </a:txBody>
                  <a:tcPr/>
                </a:tc>
                <a:extLst>
                  <a:ext uri="{0D108BD9-81ED-4DB2-BD59-A6C34878D82A}">
                    <a16:rowId xmlns:a16="http://schemas.microsoft.com/office/drawing/2014/main" val="2167683438"/>
                  </a:ext>
                </a:extLst>
              </a:tr>
              <a:tr h="370840">
                <a:tc>
                  <a:txBody>
                    <a:bodyPr/>
                    <a:lstStyle/>
                    <a:p>
                      <a:pPr marL="0" marR="0" lvl="0" indent="0" algn="l" defTabSz="457079" rtl="0" eaLnBrk="1" fontAlgn="auto" latinLnBrk="0" hangingPunct="1">
                        <a:lnSpc>
                          <a:spcPct val="100000"/>
                        </a:lnSpc>
                        <a:spcBef>
                          <a:spcPts val="0"/>
                        </a:spcBef>
                        <a:spcAft>
                          <a:spcPts val="0"/>
                        </a:spcAft>
                        <a:buClrTx/>
                        <a:buSzTx/>
                        <a:buFontTx/>
                        <a:buNone/>
                        <a:tabLst/>
                        <a:defRPr/>
                      </a:pPr>
                      <a:r>
                        <a:rPr kumimoji="0" lang="en-GB" altLang="en-US" sz="2400" u="none" strike="noStrike" cap="none" normalizeH="0" baseline="0" dirty="0">
                          <a:ln>
                            <a:noFill/>
                          </a:ln>
                          <a:effectLst/>
                        </a:rPr>
                        <a:t>Thinking skills</a:t>
                      </a:r>
                    </a:p>
                    <a:p>
                      <a:endParaRPr lang="en-GB" sz="2000" dirty="0"/>
                    </a:p>
                  </a:txBody>
                  <a:tcPr/>
                </a:tc>
                <a:tc>
                  <a:txBody>
                    <a:bodyPr/>
                    <a:lstStyle/>
                    <a:p>
                      <a:pPr marL="0" marR="0" lvl="0" indent="0" algn="l" defTabSz="457079" rtl="0" eaLnBrk="1" fontAlgn="auto" latinLnBrk="0" hangingPunct="1">
                        <a:lnSpc>
                          <a:spcPct val="100000"/>
                        </a:lnSpc>
                        <a:spcBef>
                          <a:spcPts val="0"/>
                        </a:spcBef>
                        <a:spcAft>
                          <a:spcPts val="0"/>
                        </a:spcAft>
                        <a:buClrTx/>
                        <a:buSzTx/>
                        <a:buFontTx/>
                        <a:buNone/>
                        <a:tabLst/>
                        <a:defRPr/>
                      </a:pPr>
                      <a:r>
                        <a:rPr kumimoji="0" lang="en-GB" altLang="en-US" sz="2400" u="none" strike="noStrike" cap="none" normalizeH="0" baseline="0" dirty="0">
                          <a:ln>
                            <a:noFill/>
                          </a:ln>
                          <a:effectLst/>
                        </a:rPr>
                        <a:t>use, select, apply, compare, contrast, analyse, illustrate, assess, evaluate</a:t>
                      </a:r>
                    </a:p>
                    <a:p>
                      <a:endParaRPr lang="en-GB" sz="2000" dirty="0"/>
                    </a:p>
                  </a:txBody>
                  <a:tcPr/>
                </a:tc>
                <a:extLst>
                  <a:ext uri="{0D108BD9-81ED-4DB2-BD59-A6C34878D82A}">
                    <a16:rowId xmlns:a16="http://schemas.microsoft.com/office/drawing/2014/main" val="493231155"/>
                  </a:ext>
                </a:extLst>
              </a:tr>
              <a:tr h="370840">
                <a:tc>
                  <a:txBody>
                    <a:bodyPr/>
                    <a:lstStyle/>
                    <a:p>
                      <a:pPr marL="0" marR="0" lvl="0" indent="0" algn="l" defTabSz="457079" rtl="0" eaLnBrk="1" fontAlgn="auto" latinLnBrk="0" hangingPunct="1">
                        <a:lnSpc>
                          <a:spcPct val="100000"/>
                        </a:lnSpc>
                        <a:spcBef>
                          <a:spcPts val="0"/>
                        </a:spcBef>
                        <a:spcAft>
                          <a:spcPts val="0"/>
                        </a:spcAft>
                        <a:buClrTx/>
                        <a:buSzTx/>
                        <a:buFontTx/>
                        <a:buNone/>
                        <a:tabLst/>
                        <a:defRPr/>
                      </a:pPr>
                      <a:r>
                        <a:rPr kumimoji="0" lang="en-GB" altLang="en-US" sz="2400" u="none" strike="noStrike" cap="none" normalizeH="0" baseline="0" dirty="0">
                          <a:ln>
                            <a:noFill/>
                          </a:ln>
                          <a:effectLst/>
                        </a:rPr>
                        <a:t>Practical skills</a:t>
                      </a:r>
                    </a:p>
                    <a:p>
                      <a:endParaRPr lang="en-GB" sz="2000" dirty="0"/>
                    </a:p>
                  </a:txBody>
                  <a:tcPr/>
                </a:tc>
                <a:tc>
                  <a:txBody>
                    <a:bodyPr/>
                    <a:lstStyle/>
                    <a:p>
                      <a:pPr marL="0" marR="0" lvl="0" indent="0" algn="l" defTabSz="457079" rtl="0" eaLnBrk="1" fontAlgn="auto" latinLnBrk="0" hangingPunct="1">
                        <a:lnSpc>
                          <a:spcPct val="100000"/>
                        </a:lnSpc>
                        <a:spcBef>
                          <a:spcPts val="0"/>
                        </a:spcBef>
                        <a:spcAft>
                          <a:spcPts val="0"/>
                        </a:spcAft>
                        <a:buClrTx/>
                        <a:buSzTx/>
                        <a:buFontTx/>
                        <a:buNone/>
                        <a:tabLst/>
                        <a:defRPr/>
                      </a:pPr>
                      <a:r>
                        <a:rPr kumimoji="0" lang="en-GB" altLang="en-US" sz="2400" u="none" strike="noStrike" cap="none" normalizeH="0" baseline="0" dirty="0">
                          <a:ln>
                            <a:noFill/>
                          </a:ln>
                          <a:effectLst/>
                        </a:rPr>
                        <a:t>present, record, recognise, plan, prepare, organise,  communicate</a:t>
                      </a:r>
                    </a:p>
                    <a:p>
                      <a:endParaRPr lang="en-GB" sz="2000" dirty="0"/>
                    </a:p>
                  </a:txBody>
                  <a:tcPr/>
                </a:tc>
                <a:extLst>
                  <a:ext uri="{0D108BD9-81ED-4DB2-BD59-A6C34878D82A}">
                    <a16:rowId xmlns:a16="http://schemas.microsoft.com/office/drawing/2014/main" val="2239395302"/>
                  </a:ext>
                </a:extLst>
              </a:tr>
            </a:tbl>
          </a:graphicData>
        </a:graphic>
      </p:graphicFrame>
    </p:spTree>
    <p:extLst>
      <p:ext uri="{BB962C8B-B14F-4D97-AF65-F5344CB8AC3E}">
        <p14:creationId xmlns:p14="http://schemas.microsoft.com/office/powerpoint/2010/main" val="5362116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18</a:t>
            </a:fld>
            <a:endParaRPr lang="en-GB" dirty="0"/>
          </a:p>
        </p:txBody>
      </p:sp>
      <p:sp>
        <p:nvSpPr>
          <p:cNvPr id="3" name="Title 2"/>
          <p:cNvSpPr>
            <a:spLocks noGrp="1"/>
          </p:cNvSpPr>
          <p:nvPr>
            <p:ph type="title"/>
          </p:nvPr>
        </p:nvSpPr>
        <p:spPr>
          <a:xfrm>
            <a:off x="826435" y="4000320"/>
            <a:ext cx="10338093" cy="671007"/>
          </a:xfrm>
        </p:spPr>
        <p:txBody>
          <a:bodyPr/>
          <a:lstStyle/>
          <a:p>
            <a:pPr marL="571500" lvl="0" indent="-571500">
              <a:buClr>
                <a:schemeClr val="accent3"/>
              </a:buClr>
              <a:buFont typeface="Arial" panose="020B0604020202020204" pitchFamily="34" charset="0"/>
              <a:buChar char="•"/>
            </a:pPr>
            <a:r>
              <a:rPr lang="en-GB" sz="3200" dirty="0"/>
              <a:t>Does the assessment discourage </a:t>
            </a:r>
            <a:r>
              <a:rPr lang="en-GB" sz="3200" dirty="0">
                <a:solidFill>
                  <a:schemeClr val="accent3"/>
                </a:solidFill>
              </a:rPr>
              <a:t>cheating</a:t>
            </a:r>
            <a:r>
              <a:rPr lang="en-GB" sz="3200" dirty="0"/>
              <a:t>?</a:t>
            </a:r>
            <a:br>
              <a:rPr lang="en-GB" sz="3200" dirty="0"/>
            </a:br>
            <a:endParaRPr lang="en-GB" sz="3200" dirty="0">
              <a:solidFill>
                <a:schemeClr val="accent3"/>
              </a:solidFill>
            </a:endParaRPr>
          </a:p>
        </p:txBody>
      </p:sp>
      <p:sp>
        <p:nvSpPr>
          <p:cNvPr id="5" name="Title 2"/>
          <p:cNvSpPr txBox="1">
            <a:spLocks/>
          </p:cNvSpPr>
          <p:nvPr/>
        </p:nvSpPr>
        <p:spPr>
          <a:xfrm>
            <a:off x="826435" y="4833649"/>
            <a:ext cx="7391526" cy="671007"/>
          </a:xfrm>
          <a:prstGeom prst="rect">
            <a:avLst/>
          </a:prstGeom>
        </p:spPr>
        <p:txBody>
          <a:bodyPr vert="horz" lIns="0" tIns="0" rIns="0" bIns="0" rtlCol="0" anchor="t">
            <a:noAutofit/>
          </a:bodyPr>
          <a:lstStyle>
            <a:lvl1pPr algn="l" defTabSz="457079" rtl="0" eaLnBrk="1" latinLnBrk="0" hangingPunct="1">
              <a:lnSpc>
                <a:spcPts val="3655"/>
              </a:lnSpc>
              <a:spcBef>
                <a:spcPts val="0"/>
              </a:spcBef>
              <a:buNone/>
              <a:defRPr sz="3163" b="1" kern="1200">
                <a:solidFill>
                  <a:schemeClr val="tx1"/>
                </a:solidFill>
                <a:latin typeface="+mj-lt"/>
                <a:ea typeface="+mj-ea"/>
                <a:cs typeface="+mj-cs"/>
              </a:defRPr>
            </a:lvl1pPr>
          </a:lstStyle>
          <a:p>
            <a:endParaRPr lang="en-GB" dirty="0"/>
          </a:p>
        </p:txBody>
      </p:sp>
      <p:sp>
        <p:nvSpPr>
          <p:cNvPr id="6" name="Rectangle 5">
            <a:extLst>
              <a:ext uri="{FF2B5EF4-FFF2-40B4-BE49-F238E27FC236}">
                <a16:creationId xmlns:a16="http://schemas.microsoft.com/office/drawing/2014/main" id="{6AD8C5D7-6DA0-4E49-B33B-C327536134F4}"/>
              </a:ext>
            </a:extLst>
          </p:cNvPr>
          <p:cNvSpPr/>
          <p:nvPr/>
        </p:nvSpPr>
        <p:spPr>
          <a:xfrm>
            <a:off x="708449" y="1248186"/>
            <a:ext cx="6436377" cy="584775"/>
          </a:xfrm>
          <a:prstGeom prst="rect">
            <a:avLst/>
          </a:prstGeom>
        </p:spPr>
        <p:txBody>
          <a:bodyPr wrap="none">
            <a:spAutoFit/>
          </a:bodyPr>
          <a:lstStyle/>
          <a:p>
            <a:pPr marL="285750" indent="-285750">
              <a:buClr>
                <a:schemeClr val="accent3"/>
              </a:buClr>
              <a:buFont typeface="Arial" panose="020B0604020202020204" pitchFamily="34" charset="0"/>
              <a:buChar char="•"/>
            </a:pPr>
            <a:r>
              <a:rPr lang="en-GB" sz="3200" b="1" dirty="0">
                <a:latin typeface="+mj-lt"/>
                <a:ea typeface="+mj-ea"/>
                <a:cs typeface="+mj-cs"/>
              </a:rPr>
              <a:t>Is the assessment </a:t>
            </a:r>
            <a:r>
              <a:rPr lang="en-GB" sz="3200" b="1" dirty="0">
                <a:solidFill>
                  <a:schemeClr val="accent3"/>
                </a:solidFill>
                <a:latin typeface="+mj-lt"/>
                <a:ea typeface="+mj-ea"/>
                <a:cs typeface="+mj-cs"/>
              </a:rPr>
              <a:t>accessible</a:t>
            </a:r>
            <a:r>
              <a:rPr lang="en-GB" sz="3200" b="1" dirty="0">
                <a:latin typeface="+mj-lt"/>
                <a:ea typeface="+mj-ea"/>
                <a:cs typeface="+mj-cs"/>
              </a:rPr>
              <a:t>?</a:t>
            </a:r>
          </a:p>
        </p:txBody>
      </p:sp>
      <p:sp>
        <p:nvSpPr>
          <p:cNvPr id="8" name="TextBox 7">
            <a:extLst>
              <a:ext uri="{FF2B5EF4-FFF2-40B4-BE49-F238E27FC236}">
                <a16:creationId xmlns:a16="http://schemas.microsoft.com/office/drawing/2014/main" id="{569B2CD2-5B96-4F02-A372-F7C943B9366F}"/>
              </a:ext>
            </a:extLst>
          </p:cNvPr>
          <p:cNvSpPr txBox="1"/>
          <p:nvPr/>
        </p:nvSpPr>
        <p:spPr>
          <a:xfrm>
            <a:off x="1140541" y="4743321"/>
            <a:ext cx="9965420" cy="1108783"/>
          </a:xfrm>
          <a:prstGeom prst="rect">
            <a:avLst/>
          </a:prstGeom>
        </p:spPr>
        <p:txBody>
          <a:bodyPr vert="horz" wrap="none" lIns="0" tIns="0" rIns="0" bIns="0" rtlCol="0">
            <a:noAutofit/>
          </a:bodyPr>
          <a:lstStyle/>
          <a:p>
            <a:pPr marL="457200" indent="-457200">
              <a:buFont typeface="Arial" panose="020B0604020202020204" pitchFamily="34" charset="0"/>
              <a:buChar char="•"/>
            </a:pPr>
            <a:r>
              <a:rPr lang="en-GB" sz="2800" dirty="0"/>
              <a:t>Are the questions or data changed regularly?</a:t>
            </a:r>
          </a:p>
          <a:p>
            <a:pPr marL="457200" indent="-457200">
              <a:buFont typeface="Arial" panose="020B0604020202020204" pitchFamily="34" charset="0"/>
              <a:buChar char="•"/>
            </a:pPr>
            <a:r>
              <a:rPr lang="en-GB" sz="2800" dirty="0"/>
              <a:t>Can the assessment be personalised?</a:t>
            </a:r>
          </a:p>
        </p:txBody>
      </p:sp>
      <p:sp>
        <p:nvSpPr>
          <p:cNvPr id="9" name="TextBox 8">
            <a:extLst>
              <a:ext uri="{FF2B5EF4-FFF2-40B4-BE49-F238E27FC236}">
                <a16:creationId xmlns:a16="http://schemas.microsoft.com/office/drawing/2014/main" id="{5AE404A6-C2A2-45FB-88FB-CBAFCA77CA44}"/>
              </a:ext>
            </a:extLst>
          </p:cNvPr>
          <p:cNvSpPr txBox="1"/>
          <p:nvPr/>
        </p:nvSpPr>
        <p:spPr>
          <a:xfrm>
            <a:off x="1140541" y="2021931"/>
            <a:ext cx="9965420" cy="1575521"/>
          </a:xfrm>
          <a:prstGeom prst="rect">
            <a:avLst/>
          </a:prstGeom>
        </p:spPr>
        <p:txBody>
          <a:bodyPr vert="horz" wrap="none" lIns="0" tIns="0" rIns="0" bIns="0" rtlCol="0">
            <a:noAutofit/>
          </a:bodyPr>
          <a:lstStyle/>
          <a:p>
            <a:pPr marL="457200" indent="-457200">
              <a:buFont typeface="Arial" panose="020B0604020202020204" pitchFamily="34" charset="0"/>
              <a:buChar char="•"/>
            </a:pPr>
            <a:r>
              <a:rPr lang="en-GB" sz="2800" dirty="0"/>
              <a:t>Do all students have the opportunity to complete the </a:t>
            </a:r>
            <a:br>
              <a:rPr lang="en-GB" sz="2800" dirty="0"/>
            </a:br>
            <a:r>
              <a:rPr lang="en-GB" sz="2800" dirty="0"/>
              <a:t>assessment successfully?</a:t>
            </a:r>
          </a:p>
          <a:p>
            <a:pPr marL="457200" indent="-457200">
              <a:buFont typeface="Arial" panose="020B0604020202020204" pitchFamily="34" charset="0"/>
              <a:buChar char="•"/>
            </a:pPr>
            <a:r>
              <a:rPr lang="en-GB" sz="2800" dirty="0"/>
              <a:t>Is it inclusive for all students?</a:t>
            </a:r>
          </a:p>
        </p:txBody>
      </p:sp>
      <p:sp>
        <p:nvSpPr>
          <p:cNvPr id="10" name="Title 2">
            <a:extLst>
              <a:ext uri="{FF2B5EF4-FFF2-40B4-BE49-F238E27FC236}">
                <a16:creationId xmlns:a16="http://schemas.microsoft.com/office/drawing/2014/main" id="{68246AF6-1B7F-43ED-84F4-E18ECDFE4ABD}"/>
              </a:ext>
            </a:extLst>
          </p:cNvPr>
          <p:cNvSpPr txBox="1">
            <a:spLocks/>
          </p:cNvSpPr>
          <p:nvPr/>
        </p:nvSpPr>
        <p:spPr>
          <a:xfrm>
            <a:off x="708449" y="492812"/>
            <a:ext cx="9438048" cy="616824"/>
          </a:xfrm>
          <a:prstGeom prst="rect">
            <a:avLst/>
          </a:prstGeom>
        </p:spPr>
        <p:txBody>
          <a:bodyPr vert="horz" lIns="0" tIns="0" rIns="0" bIns="0" rtlCol="0" anchor="t">
            <a:noAutofit/>
          </a:bodyPr>
          <a:lstStyle>
            <a:lvl1pPr algn="l" defTabSz="457079" rtl="0" eaLnBrk="1" latinLnBrk="0" hangingPunct="1">
              <a:lnSpc>
                <a:spcPts val="3655"/>
              </a:lnSpc>
              <a:spcBef>
                <a:spcPts val="0"/>
              </a:spcBef>
              <a:buNone/>
              <a:defRPr sz="3163" b="1" kern="1200">
                <a:solidFill>
                  <a:schemeClr val="tx1"/>
                </a:solidFill>
                <a:latin typeface="+mj-lt"/>
                <a:ea typeface="+mj-ea"/>
                <a:cs typeface="+mj-cs"/>
              </a:defRPr>
            </a:lvl1pPr>
          </a:lstStyle>
          <a:p>
            <a:r>
              <a:rPr lang="en-GB" sz="4000" dirty="0">
                <a:solidFill>
                  <a:srgbClr val="D60077"/>
                </a:solidFill>
              </a:rPr>
              <a:t>Fairness in assessment</a:t>
            </a:r>
            <a:endParaRPr lang="en-GB" sz="4000" dirty="0">
              <a:solidFill>
                <a:schemeClr val="accent3"/>
              </a:solidFill>
            </a:endParaRPr>
          </a:p>
        </p:txBody>
      </p:sp>
    </p:spTree>
    <p:extLst>
      <p:ext uri="{BB962C8B-B14F-4D97-AF65-F5344CB8AC3E}">
        <p14:creationId xmlns:p14="http://schemas.microsoft.com/office/powerpoint/2010/main" val="1927895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8" grpId="0"/>
      <p:bldP spid="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19</a:t>
            </a:fld>
            <a:endParaRPr lang="en-GB" dirty="0"/>
          </a:p>
        </p:txBody>
      </p:sp>
      <p:sp>
        <p:nvSpPr>
          <p:cNvPr id="3" name="Title 2"/>
          <p:cNvSpPr>
            <a:spLocks noGrp="1"/>
          </p:cNvSpPr>
          <p:nvPr>
            <p:ph type="title"/>
          </p:nvPr>
        </p:nvSpPr>
        <p:spPr>
          <a:xfrm>
            <a:off x="708449" y="859683"/>
            <a:ext cx="9488496" cy="671007"/>
          </a:xfrm>
        </p:spPr>
        <p:txBody>
          <a:bodyPr/>
          <a:lstStyle/>
          <a:p>
            <a:pPr eaLnBrk="0" fontAlgn="base" hangingPunct="0">
              <a:lnSpc>
                <a:spcPct val="90000"/>
              </a:lnSpc>
              <a:spcBef>
                <a:spcPct val="0"/>
              </a:spcBef>
              <a:spcAft>
                <a:spcPct val="0"/>
              </a:spcAft>
            </a:pPr>
            <a:r>
              <a:rPr lang="en-GB" sz="3600" dirty="0">
                <a:solidFill>
                  <a:schemeClr val="accent2"/>
                </a:solidFill>
              </a:rPr>
              <a:t>Activity: Evaluate an assessment question</a:t>
            </a:r>
          </a:p>
        </p:txBody>
      </p:sp>
      <p:sp>
        <p:nvSpPr>
          <p:cNvPr id="5" name="Title 2"/>
          <p:cNvSpPr txBox="1">
            <a:spLocks/>
          </p:cNvSpPr>
          <p:nvPr/>
        </p:nvSpPr>
        <p:spPr>
          <a:xfrm>
            <a:off x="708449" y="3329313"/>
            <a:ext cx="7391526" cy="671007"/>
          </a:xfrm>
          <a:prstGeom prst="rect">
            <a:avLst/>
          </a:prstGeom>
        </p:spPr>
        <p:txBody>
          <a:bodyPr vert="horz" lIns="0" tIns="0" rIns="0" bIns="0" rtlCol="0" anchor="t">
            <a:noAutofit/>
          </a:bodyPr>
          <a:lstStyle>
            <a:lvl1pPr algn="l" defTabSz="457079" rtl="0" eaLnBrk="1" latinLnBrk="0" hangingPunct="1">
              <a:lnSpc>
                <a:spcPts val="3655"/>
              </a:lnSpc>
              <a:spcBef>
                <a:spcPts val="0"/>
              </a:spcBef>
              <a:buNone/>
              <a:defRPr sz="3163" b="1" kern="1200">
                <a:solidFill>
                  <a:schemeClr val="tx1"/>
                </a:solidFill>
                <a:latin typeface="+mj-lt"/>
                <a:ea typeface="+mj-ea"/>
                <a:cs typeface="+mj-cs"/>
              </a:defRPr>
            </a:lvl1pPr>
          </a:lstStyle>
          <a:p>
            <a:endParaRPr lang="en-GB" dirty="0"/>
          </a:p>
        </p:txBody>
      </p:sp>
      <p:sp>
        <p:nvSpPr>
          <p:cNvPr id="4" name="Rectangle 3">
            <a:extLst>
              <a:ext uri="{FF2B5EF4-FFF2-40B4-BE49-F238E27FC236}">
                <a16:creationId xmlns:a16="http://schemas.microsoft.com/office/drawing/2014/main" id="{2F49EDED-A5F4-4B28-8AD1-9EEF695E7636}"/>
              </a:ext>
            </a:extLst>
          </p:cNvPr>
          <p:cNvSpPr/>
          <p:nvPr/>
        </p:nvSpPr>
        <p:spPr>
          <a:xfrm>
            <a:off x="581840" y="1946326"/>
            <a:ext cx="11403834" cy="5016758"/>
          </a:xfrm>
          <a:prstGeom prst="rect">
            <a:avLst/>
          </a:prstGeom>
        </p:spPr>
        <p:txBody>
          <a:bodyPr wrap="square">
            <a:spAutoFit/>
          </a:bodyPr>
          <a:lstStyle/>
          <a:p>
            <a:pPr marL="457200" indent="-457200">
              <a:buFont typeface="Arial" panose="020B0604020202020204" pitchFamily="34" charset="0"/>
              <a:buChar char="•"/>
            </a:pPr>
            <a:r>
              <a:rPr lang="en-US" sz="3200" dirty="0"/>
              <a:t>Work in pairs to evaluate the example assessment question in </a:t>
            </a:r>
            <a:r>
              <a:rPr lang="en-US" sz="3200" i="1" dirty="0"/>
              <a:t>ADL Preparation material 2</a:t>
            </a:r>
          </a:p>
          <a:p>
            <a:endParaRPr lang="en-US" sz="3200" i="1" dirty="0"/>
          </a:p>
          <a:p>
            <a:pPr marL="457200" indent="-457200">
              <a:buFont typeface="Arial" panose="020B0604020202020204" pitchFamily="34" charset="0"/>
              <a:buChar char="•"/>
            </a:pPr>
            <a:r>
              <a:rPr lang="en-US" sz="3200" dirty="0"/>
              <a:t>Use </a:t>
            </a:r>
            <a:r>
              <a:rPr lang="en-US" sz="3200" i="1" dirty="0"/>
              <a:t>Handout 1: Assessment evaluation prompt questions </a:t>
            </a:r>
            <a:r>
              <a:rPr lang="en-US" sz="3200" dirty="0"/>
              <a:t>to help your evaluation</a:t>
            </a:r>
          </a:p>
          <a:p>
            <a:endParaRPr lang="en-US" sz="3200" dirty="0"/>
          </a:p>
          <a:p>
            <a:pPr marL="457200" indent="-457200">
              <a:buFont typeface="Arial" panose="020B0604020202020204" pitchFamily="34" charset="0"/>
              <a:buChar char="•"/>
            </a:pPr>
            <a:r>
              <a:rPr lang="en-US" sz="3200" dirty="0"/>
              <a:t>Share your thoughts about the assessment question with the whole group</a:t>
            </a:r>
          </a:p>
          <a:p>
            <a:endParaRPr lang="en-US" sz="3200" dirty="0"/>
          </a:p>
          <a:p>
            <a:endParaRPr lang="en-US" sz="3200" dirty="0"/>
          </a:p>
        </p:txBody>
      </p:sp>
    </p:spTree>
    <p:extLst>
      <p:ext uri="{BB962C8B-B14F-4D97-AF65-F5344CB8AC3E}">
        <p14:creationId xmlns:p14="http://schemas.microsoft.com/office/powerpoint/2010/main" val="4269811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2</a:t>
            </a:fld>
            <a:endParaRPr lang="en-GB" dirty="0"/>
          </a:p>
        </p:txBody>
      </p:sp>
      <p:sp>
        <p:nvSpPr>
          <p:cNvPr id="5" name="Title 2">
            <a:extLst>
              <a:ext uri="{FF2B5EF4-FFF2-40B4-BE49-F238E27FC236}">
                <a16:creationId xmlns:a16="http://schemas.microsoft.com/office/drawing/2014/main" id="{00F1102B-0D2C-4957-B9A4-B102C2728F79}"/>
              </a:ext>
            </a:extLst>
          </p:cNvPr>
          <p:cNvSpPr>
            <a:spLocks noGrp="1"/>
          </p:cNvSpPr>
          <p:nvPr>
            <p:ph type="title"/>
          </p:nvPr>
        </p:nvSpPr>
        <p:spPr>
          <a:xfrm>
            <a:off x="886691" y="1639009"/>
            <a:ext cx="8970649" cy="1483332"/>
          </a:xfrm>
        </p:spPr>
        <p:txBody>
          <a:bodyPr/>
          <a:lstStyle/>
          <a:p>
            <a:pPr eaLnBrk="0" fontAlgn="base" hangingPunct="0">
              <a:lnSpc>
                <a:spcPct val="90000"/>
              </a:lnSpc>
              <a:spcBef>
                <a:spcPct val="0"/>
              </a:spcBef>
              <a:spcAft>
                <a:spcPct val="0"/>
              </a:spcAft>
            </a:pPr>
            <a:r>
              <a:rPr lang="en-GB" sz="4800" dirty="0">
                <a:solidFill>
                  <a:srgbClr val="D60077"/>
                </a:solidFill>
              </a:rPr>
              <a:t>Assessment for distance learning (ADL)</a:t>
            </a:r>
          </a:p>
        </p:txBody>
      </p:sp>
      <p:sp>
        <p:nvSpPr>
          <p:cNvPr id="6" name="Rectangle 5">
            <a:extLst>
              <a:ext uri="{FF2B5EF4-FFF2-40B4-BE49-F238E27FC236}">
                <a16:creationId xmlns:a16="http://schemas.microsoft.com/office/drawing/2014/main" id="{B6DAA1BF-620E-49DA-88D9-D1DA37C2677C}"/>
              </a:ext>
            </a:extLst>
          </p:cNvPr>
          <p:cNvSpPr/>
          <p:nvPr/>
        </p:nvSpPr>
        <p:spPr>
          <a:xfrm>
            <a:off x="846664" y="3623501"/>
            <a:ext cx="10741536" cy="2311274"/>
          </a:xfrm>
          <a:prstGeom prst="rect">
            <a:avLst/>
          </a:prstGeom>
        </p:spPr>
        <p:txBody>
          <a:bodyPr wrap="square">
            <a:spAutoFit/>
          </a:bodyPr>
          <a:lstStyle/>
          <a:p>
            <a:pPr>
              <a:lnSpc>
                <a:spcPct val="107000"/>
              </a:lnSpc>
            </a:pPr>
            <a:r>
              <a:rPr lang="en-GB" sz="3600" dirty="0">
                <a:latin typeface="Calibri" panose="020F0502020204030204" pitchFamily="34" charset="0"/>
                <a:ea typeface="Calibri" panose="020F0502020204030204" pitchFamily="34" charset="0"/>
                <a:cs typeface="Times New Roman" panose="02020603050405020304" pitchFamily="18" charset="0"/>
              </a:rPr>
              <a:t>Session 1: Introduction</a:t>
            </a:r>
          </a:p>
          <a:p>
            <a:pPr>
              <a:lnSpc>
                <a:spcPct val="107000"/>
              </a:lnSpc>
            </a:pPr>
            <a:endParaRPr lang="en-GB" sz="3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endParaRPr lang="en-GB" sz="3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GB" sz="2800" dirty="0">
                <a:latin typeface="Calibri" panose="020F0502020204030204" pitchFamily="34" charset="0"/>
                <a:ea typeface="Calibri" panose="020F0502020204030204" pitchFamily="34" charset="0"/>
                <a:cs typeface="Times New Roman" panose="02020603050405020304" pitchFamily="18" charset="0"/>
              </a:rPr>
              <a:t>The Open University</a:t>
            </a:r>
          </a:p>
        </p:txBody>
      </p:sp>
    </p:spTree>
    <p:extLst>
      <p:ext uri="{BB962C8B-B14F-4D97-AF65-F5344CB8AC3E}">
        <p14:creationId xmlns:p14="http://schemas.microsoft.com/office/powerpoint/2010/main" val="23641868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20</a:t>
            </a:fld>
            <a:endParaRPr lang="en-GB" dirty="0"/>
          </a:p>
        </p:txBody>
      </p:sp>
      <p:sp>
        <p:nvSpPr>
          <p:cNvPr id="3" name="Title 2"/>
          <p:cNvSpPr>
            <a:spLocks noGrp="1"/>
          </p:cNvSpPr>
          <p:nvPr>
            <p:ph type="title"/>
          </p:nvPr>
        </p:nvSpPr>
        <p:spPr>
          <a:xfrm>
            <a:off x="708449" y="568744"/>
            <a:ext cx="9613187" cy="671007"/>
          </a:xfrm>
        </p:spPr>
        <p:txBody>
          <a:bodyPr/>
          <a:lstStyle/>
          <a:p>
            <a:pPr eaLnBrk="0" fontAlgn="base" hangingPunct="0">
              <a:lnSpc>
                <a:spcPct val="90000"/>
              </a:lnSpc>
              <a:spcBef>
                <a:spcPct val="0"/>
              </a:spcBef>
              <a:spcAft>
                <a:spcPct val="0"/>
              </a:spcAft>
            </a:pPr>
            <a:r>
              <a:rPr lang="en-GB" sz="3600" dirty="0">
                <a:solidFill>
                  <a:schemeClr val="accent2"/>
                </a:solidFill>
              </a:rPr>
              <a:t>Activity: Evaluate an assessment question</a:t>
            </a:r>
            <a:br>
              <a:rPr lang="en-GB" sz="3600" dirty="0">
                <a:solidFill>
                  <a:schemeClr val="accent2"/>
                </a:solidFill>
              </a:rPr>
            </a:br>
            <a:endParaRPr lang="en-GB" sz="3600" dirty="0">
              <a:solidFill>
                <a:schemeClr val="accent2"/>
              </a:solidFill>
            </a:endParaRPr>
          </a:p>
        </p:txBody>
      </p:sp>
      <p:sp>
        <p:nvSpPr>
          <p:cNvPr id="5" name="Title 2"/>
          <p:cNvSpPr txBox="1">
            <a:spLocks/>
          </p:cNvSpPr>
          <p:nvPr/>
        </p:nvSpPr>
        <p:spPr>
          <a:xfrm>
            <a:off x="708449" y="3329313"/>
            <a:ext cx="7391526" cy="671007"/>
          </a:xfrm>
          <a:prstGeom prst="rect">
            <a:avLst/>
          </a:prstGeom>
        </p:spPr>
        <p:txBody>
          <a:bodyPr vert="horz" lIns="0" tIns="0" rIns="0" bIns="0" rtlCol="0" anchor="t">
            <a:noAutofit/>
          </a:bodyPr>
          <a:lstStyle>
            <a:lvl1pPr algn="l" defTabSz="457079" rtl="0" eaLnBrk="1" latinLnBrk="0" hangingPunct="1">
              <a:lnSpc>
                <a:spcPts val="3655"/>
              </a:lnSpc>
              <a:spcBef>
                <a:spcPts val="0"/>
              </a:spcBef>
              <a:buNone/>
              <a:defRPr sz="3163" b="1" kern="1200">
                <a:solidFill>
                  <a:schemeClr val="tx1"/>
                </a:solidFill>
                <a:latin typeface="+mj-lt"/>
                <a:ea typeface="+mj-ea"/>
                <a:cs typeface="+mj-cs"/>
              </a:defRPr>
            </a:lvl1pPr>
          </a:lstStyle>
          <a:p>
            <a:endParaRPr lang="en-GB" dirty="0"/>
          </a:p>
        </p:txBody>
      </p:sp>
      <p:sp>
        <p:nvSpPr>
          <p:cNvPr id="4" name="Rectangle 3">
            <a:extLst>
              <a:ext uri="{FF2B5EF4-FFF2-40B4-BE49-F238E27FC236}">
                <a16:creationId xmlns:a16="http://schemas.microsoft.com/office/drawing/2014/main" id="{2F49EDED-A5F4-4B28-8AD1-9EEF695E7636}"/>
              </a:ext>
            </a:extLst>
          </p:cNvPr>
          <p:cNvSpPr/>
          <p:nvPr/>
        </p:nvSpPr>
        <p:spPr>
          <a:xfrm>
            <a:off x="581840" y="1281300"/>
            <a:ext cx="11403834" cy="4801314"/>
          </a:xfrm>
          <a:prstGeom prst="rect">
            <a:avLst/>
          </a:prstGeom>
        </p:spPr>
        <p:txBody>
          <a:bodyPr wrap="square">
            <a:spAutoFit/>
          </a:bodyPr>
          <a:lstStyle/>
          <a:p>
            <a:r>
              <a:rPr lang="en-GB" sz="3200" dirty="0"/>
              <a:t>Summary of </a:t>
            </a:r>
            <a:r>
              <a:rPr lang="en-GB" sz="3200" i="1" dirty="0"/>
              <a:t>Handout 1 prompt questions</a:t>
            </a:r>
            <a:r>
              <a:rPr lang="en-GB" sz="3200" dirty="0"/>
              <a:t>, </a:t>
            </a:r>
            <a:r>
              <a:rPr lang="en-US" sz="3200" dirty="0"/>
              <a:t>use these to help evaluate the assessment question:</a:t>
            </a:r>
          </a:p>
          <a:p>
            <a:endParaRPr lang="en-US" dirty="0"/>
          </a:p>
          <a:p>
            <a:pPr marL="457200" indent="-457200">
              <a:buClr>
                <a:schemeClr val="accent2"/>
              </a:buClr>
              <a:buFont typeface="Arial" panose="020B0604020202020204" pitchFamily="34" charset="0"/>
              <a:buChar char="•"/>
            </a:pPr>
            <a:r>
              <a:rPr lang="en-GB" sz="2800" dirty="0"/>
              <a:t>What is the </a:t>
            </a:r>
            <a:r>
              <a:rPr lang="en-GB" sz="2800" dirty="0">
                <a:solidFill>
                  <a:schemeClr val="accent2"/>
                </a:solidFill>
              </a:rPr>
              <a:t>purpose</a:t>
            </a:r>
            <a:r>
              <a:rPr lang="en-GB" sz="2800" dirty="0"/>
              <a:t> of this assessment?</a:t>
            </a:r>
          </a:p>
          <a:p>
            <a:pPr marL="457200" lvl="0" indent="-457200">
              <a:buClr>
                <a:schemeClr val="accent2"/>
              </a:buClr>
              <a:buFont typeface="Arial" panose="020B0604020202020204" pitchFamily="34" charset="0"/>
              <a:buChar char="•"/>
            </a:pPr>
            <a:r>
              <a:rPr lang="en-GB" sz="2800" dirty="0"/>
              <a:t>Does it match the </a:t>
            </a:r>
            <a:r>
              <a:rPr lang="en-GB" sz="2800" dirty="0">
                <a:solidFill>
                  <a:schemeClr val="accent2"/>
                </a:solidFill>
              </a:rPr>
              <a:t>learning outcomes</a:t>
            </a:r>
            <a:r>
              <a:rPr lang="en-GB" sz="2800" dirty="0"/>
              <a:t>?</a:t>
            </a:r>
          </a:p>
          <a:p>
            <a:pPr marL="457200" lvl="0" indent="-457200">
              <a:buClr>
                <a:schemeClr val="accent2"/>
              </a:buClr>
              <a:buFont typeface="Arial" panose="020B0604020202020204" pitchFamily="34" charset="0"/>
              <a:buChar char="•"/>
            </a:pPr>
            <a:r>
              <a:rPr lang="en-GB" sz="2800" dirty="0"/>
              <a:t>What </a:t>
            </a:r>
            <a:r>
              <a:rPr lang="en-GB" sz="2800" dirty="0">
                <a:solidFill>
                  <a:schemeClr val="accent2"/>
                </a:solidFill>
              </a:rPr>
              <a:t>knowledge and skills </a:t>
            </a:r>
            <a:r>
              <a:rPr lang="en-GB" sz="2800" dirty="0"/>
              <a:t>are assessed? Are these captured by the learning outcomes?</a:t>
            </a:r>
          </a:p>
          <a:p>
            <a:pPr marL="457200" lvl="0" indent="-457200">
              <a:buClr>
                <a:schemeClr val="accent2"/>
              </a:buClr>
              <a:buFont typeface="Arial" panose="020B0604020202020204" pitchFamily="34" charset="0"/>
              <a:buChar char="•"/>
            </a:pPr>
            <a:r>
              <a:rPr lang="en-GB" sz="2800" dirty="0"/>
              <a:t>Does it assess what has been </a:t>
            </a:r>
            <a:r>
              <a:rPr lang="en-GB" sz="2800" dirty="0">
                <a:solidFill>
                  <a:schemeClr val="accent2"/>
                </a:solidFill>
              </a:rPr>
              <a:t>taught</a:t>
            </a:r>
            <a:r>
              <a:rPr lang="en-GB" sz="2800" dirty="0"/>
              <a:t>?</a:t>
            </a:r>
          </a:p>
          <a:p>
            <a:pPr marL="457200" lvl="0" indent="-457200">
              <a:buClr>
                <a:schemeClr val="accent2"/>
              </a:buClr>
              <a:buFont typeface="Arial" panose="020B0604020202020204" pitchFamily="34" charset="0"/>
              <a:buChar char="•"/>
            </a:pPr>
            <a:r>
              <a:rPr lang="en-GB" sz="2800" dirty="0"/>
              <a:t>What are the </a:t>
            </a:r>
            <a:r>
              <a:rPr lang="en-GB" sz="2800" dirty="0">
                <a:solidFill>
                  <a:schemeClr val="accent2"/>
                </a:solidFill>
              </a:rPr>
              <a:t>process</a:t>
            </a:r>
            <a:r>
              <a:rPr lang="en-GB" sz="2800" dirty="0"/>
              <a:t> words? Is it clear what students have to do?</a:t>
            </a:r>
          </a:p>
          <a:p>
            <a:pPr marL="457200" lvl="0" indent="-457200">
              <a:buClr>
                <a:schemeClr val="accent2"/>
              </a:buClr>
              <a:buFont typeface="Arial" panose="020B0604020202020204" pitchFamily="34" charset="0"/>
              <a:buChar char="•"/>
            </a:pPr>
            <a:r>
              <a:rPr lang="en-GB" sz="2800" dirty="0"/>
              <a:t>Does the assessment discourage copying and </a:t>
            </a:r>
            <a:r>
              <a:rPr lang="en-GB" sz="2800" dirty="0">
                <a:solidFill>
                  <a:schemeClr val="accent2"/>
                </a:solidFill>
              </a:rPr>
              <a:t>cheating</a:t>
            </a:r>
            <a:r>
              <a:rPr lang="en-GB" sz="2800" dirty="0"/>
              <a:t>?</a:t>
            </a:r>
          </a:p>
          <a:p>
            <a:pPr marL="457200" lvl="0" indent="-457200">
              <a:buClr>
                <a:schemeClr val="accent2"/>
              </a:buClr>
              <a:buFont typeface="Arial" panose="020B0604020202020204" pitchFamily="34" charset="0"/>
              <a:buChar char="•"/>
            </a:pPr>
            <a:r>
              <a:rPr lang="en-GB" sz="2800" dirty="0"/>
              <a:t>Is the assessment inclusive and </a:t>
            </a:r>
            <a:r>
              <a:rPr lang="en-GB" sz="2800" dirty="0">
                <a:solidFill>
                  <a:schemeClr val="accent2"/>
                </a:solidFill>
              </a:rPr>
              <a:t>accessible</a:t>
            </a:r>
            <a:r>
              <a:rPr lang="en-GB" sz="2800" dirty="0"/>
              <a:t>?</a:t>
            </a:r>
          </a:p>
        </p:txBody>
      </p:sp>
    </p:spTree>
    <p:extLst>
      <p:ext uri="{BB962C8B-B14F-4D97-AF65-F5344CB8AC3E}">
        <p14:creationId xmlns:p14="http://schemas.microsoft.com/office/powerpoint/2010/main" val="35860153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21</a:t>
            </a:fld>
            <a:endParaRPr lang="en-GB" dirty="0"/>
          </a:p>
        </p:txBody>
      </p:sp>
      <p:sp>
        <p:nvSpPr>
          <p:cNvPr id="3" name="Title 2"/>
          <p:cNvSpPr>
            <a:spLocks noGrp="1"/>
          </p:cNvSpPr>
          <p:nvPr>
            <p:ph type="title"/>
          </p:nvPr>
        </p:nvSpPr>
        <p:spPr>
          <a:xfrm>
            <a:off x="703479" y="383145"/>
            <a:ext cx="9438048" cy="616824"/>
          </a:xfrm>
        </p:spPr>
        <p:txBody>
          <a:bodyPr/>
          <a:lstStyle/>
          <a:p>
            <a:r>
              <a:rPr lang="en-GB" sz="3600" dirty="0">
                <a:solidFill>
                  <a:srgbClr val="D60077"/>
                </a:solidFill>
              </a:rPr>
              <a:t>Summary – tips for effective assessment</a:t>
            </a:r>
            <a:endParaRPr lang="en-GB" sz="3600" dirty="0">
              <a:solidFill>
                <a:schemeClr val="accent3"/>
              </a:solidFill>
            </a:endParaRPr>
          </a:p>
        </p:txBody>
      </p:sp>
      <p:sp>
        <p:nvSpPr>
          <p:cNvPr id="4" name="Rectangle 3"/>
          <p:cNvSpPr/>
          <p:nvPr/>
        </p:nvSpPr>
        <p:spPr>
          <a:xfrm>
            <a:off x="703479" y="822018"/>
            <a:ext cx="10507860" cy="5563061"/>
          </a:xfrm>
          <a:prstGeom prst="rect">
            <a:avLst/>
          </a:prstGeom>
        </p:spPr>
        <p:txBody>
          <a:bodyPr wrap="square">
            <a:spAutoFit/>
          </a:bodyPr>
          <a:lstStyle/>
          <a:p>
            <a:pPr marL="514350" indent="-514350">
              <a:spcBef>
                <a:spcPts val="300"/>
              </a:spcBef>
              <a:spcAft>
                <a:spcPts val="300"/>
              </a:spcAft>
              <a:buClr>
                <a:schemeClr val="accent3"/>
              </a:buClr>
              <a:buFont typeface="+mj-lt"/>
              <a:buAutoNum type="arabicPeriod"/>
              <a:tabLst>
                <a:tab pos="540385" algn="l"/>
              </a:tabLst>
            </a:pPr>
            <a:r>
              <a:rPr lang="en-GB" altLang="en-US" sz="2800" dirty="0"/>
              <a:t>Plan the assessment from the </a:t>
            </a:r>
            <a:r>
              <a:rPr lang="en-GB" altLang="en-US" sz="2800" dirty="0">
                <a:solidFill>
                  <a:schemeClr val="accent3"/>
                </a:solidFill>
              </a:rPr>
              <a:t>start</a:t>
            </a:r>
          </a:p>
          <a:p>
            <a:pPr marL="971550" lvl="1" indent="-514350">
              <a:spcBef>
                <a:spcPts val="300"/>
              </a:spcBef>
              <a:spcAft>
                <a:spcPts val="300"/>
              </a:spcAft>
              <a:buClr>
                <a:schemeClr val="accent3"/>
              </a:buClr>
              <a:buFont typeface="Arial" panose="020B0604020202020204" pitchFamily="34" charset="0"/>
              <a:buChar char="•"/>
              <a:tabLst>
                <a:tab pos="540385" algn="l"/>
              </a:tabLst>
            </a:pPr>
            <a:r>
              <a:rPr lang="en-GB" altLang="en-US" sz="2800" dirty="0"/>
              <a:t>At the same time as you write the course</a:t>
            </a:r>
          </a:p>
          <a:p>
            <a:pPr marL="514350" indent="-514350">
              <a:spcBef>
                <a:spcPts val="300"/>
              </a:spcBef>
              <a:spcAft>
                <a:spcPts val="300"/>
              </a:spcAft>
              <a:buClr>
                <a:schemeClr val="accent3"/>
              </a:buClr>
              <a:buFont typeface="+mj-lt"/>
              <a:buAutoNum type="arabicPeriod"/>
              <a:tabLst>
                <a:tab pos="540385" algn="l"/>
              </a:tabLst>
            </a:pPr>
            <a:r>
              <a:rPr lang="en-GB" altLang="en-US" sz="2800" dirty="0"/>
              <a:t>Be clear about the </a:t>
            </a:r>
            <a:r>
              <a:rPr lang="en-GB" altLang="en-US" sz="2800" dirty="0">
                <a:solidFill>
                  <a:schemeClr val="accent3"/>
                </a:solidFill>
              </a:rPr>
              <a:t>purpose </a:t>
            </a:r>
            <a:r>
              <a:rPr lang="en-GB" altLang="en-US" sz="2800" dirty="0"/>
              <a:t>of assessment</a:t>
            </a:r>
          </a:p>
          <a:p>
            <a:pPr marL="971550" lvl="1" indent="-514350">
              <a:spcBef>
                <a:spcPts val="300"/>
              </a:spcBef>
              <a:spcAft>
                <a:spcPts val="300"/>
              </a:spcAft>
              <a:buClr>
                <a:schemeClr val="accent3"/>
              </a:buClr>
              <a:buFont typeface="Arial" panose="020B0604020202020204" pitchFamily="34" charset="0"/>
              <a:buChar char="•"/>
              <a:tabLst>
                <a:tab pos="540385" algn="l"/>
              </a:tabLst>
            </a:pPr>
            <a:r>
              <a:rPr lang="en-GB" sz="2800" dirty="0">
                <a:latin typeface="Arial" panose="020B0604020202020204" pitchFamily="34" charset="0"/>
                <a:ea typeface="Calibri" panose="020F0502020204030204" pitchFamily="34" charset="0"/>
                <a:cs typeface="Arial" panose="020B0604020202020204" pitchFamily="34" charset="0"/>
              </a:rPr>
              <a:t>Is it diagnostic, formative or summative?</a:t>
            </a:r>
          </a:p>
          <a:p>
            <a:pPr marL="514350" indent="-514350">
              <a:spcBef>
                <a:spcPts val="300"/>
              </a:spcBef>
              <a:spcAft>
                <a:spcPts val="300"/>
              </a:spcAft>
              <a:buClr>
                <a:schemeClr val="accent3"/>
              </a:buClr>
              <a:buFont typeface="+mj-lt"/>
              <a:buAutoNum type="arabicPeriod"/>
              <a:tabLst>
                <a:tab pos="540385" algn="l"/>
              </a:tabLst>
            </a:pPr>
            <a:r>
              <a:rPr lang="en-GB" altLang="en-US" sz="2800" dirty="0"/>
              <a:t>Link the assessment to the </a:t>
            </a:r>
            <a:r>
              <a:rPr lang="en-GB" altLang="en-US" sz="2800" dirty="0">
                <a:solidFill>
                  <a:schemeClr val="accent3"/>
                </a:solidFill>
              </a:rPr>
              <a:t>learning outcomes (LOs)</a:t>
            </a:r>
          </a:p>
          <a:p>
            <a:pPr marL="971550" lvl="1" indent="-514350">
              <a:spcBef>
                <a:spcPts val="300"/>
              </a:spcBef>
              <a:spcAft>
                <a:spcPts val="300"/>
              </a:spcAft>
              <a:buClr>
                <a:schemeClr val="accent3"/>
              </a:buClr>
              <a:buFont typeface="Arial" panose="020B0604020202020204" pitchFamily="34" charset="0"/>
              <a:buChar char="•"/>
              <a:tabLst>
                <a:tab pos="540385" algn="l"/>
              </a:tabLst>
            </a:pPr>
            <a:r>
              <a:rPr lang="en-GB" sz="2800" dirty="0">
                <a:latin typeface="Arial" panose="020B0604020202020204" pitchFamily="34" charset="0"/>
                <a:ea typeface="Calibri" panose="020F0502020204030204" pitchFamily="34" charset="0"/>
                <a:cs typeface="Arial" panose="020B0604020202020204" pitchFamily="34" charset="0"/>
              </a:rPr>
              <a:t>Assess knowledge and skills, use process words</a:t>
            </a:r>
            <a:endParaRPr lang="en-GB" altLang="en-US" sz="2800" dirty="0">
              <a:solidFill>
                <a:schemeClr val="accent3"/>
              </a:solidFill>
            </a:endParaRPr>
          </a:p>
          <a:p>
            <a:pPr marL="514350" indent="-514350">
              <a:spcBef>
                <a:spcPts val="300"/>
              </a:spcBef>
              <a:spcAft>
                <a:spcPts val="300"/>
              </a:spcAft>
              <a:buClr>
                <a:schemeClr val="accent3"/>
              </a:buClr>
              <a:buFont typeface="+mj-lt"/>
              <a:buAutoNum type="arabicPeriod"/>
              <a:tabLst>
                <a:tab pos="540385" algn="l"/>
              </a:tabLst>
            </a:pPr>
            <a:r>
              <a:rPr lang="en-GB" altLang="en-US" sz="2800" dirty="0"/>
              <a:t>Only assess what has been </a:t>
            </a:r>
            <a:r>
              <a:rPr lang="en-GB" altLang="en-US" sz="2800" dirty="0">
                <a:solidFill>
                  <a:schemeClr val="accent3"/>
                </a:solidFill>
              </a:rPr>
              <a:t>taught</a:t>
            </a:r>
          </a:p>
          <a:p>
            <a:pPr marL="514350" indent="-514350">
              <a:spcBef>
                <a:spcPts val="300"/>
              </a:spcBef>
              <a:spcAft>
                <a:spcPts val="300"/>
              </a:spcAft>
              <a:buClr>
                <a:schemeClr val="accent3"/>
              </a:buClr>
              <a:buFont typeface="+mj-lt"/>
              <a:buAutoNum type="arabicPeriod"/>
              <a:tabLst>
                <a:tab pos="540385" algn="l"/>
              </a:tabLst>
            </a:pPr>
            <a:r>
              <a:rPr lang="en-GB" altLang="en-US" sz="2800" dirty="0"/>
              <a:t>Use appropriate </a:t>
            </a:r>
            <a:r>
              <a:rPr lang="en-GB" altLang="en-US" sz="2800" dirty="0">
                <a:solidFill>
                  <a:schemeClr val="accent3"/>
                </a:solidFill>
              </a:rPr>
              <a:t>methods</a:t>
            </a:r>
            <a:endParaRPr lang="en-GB" sz="2800" dirty="0">
              <a:latin typeface="Arial" panose="020B0604020202020204" pitchFamily="34" charset="0"/>
              <a:ea typeface="Calibri" panose="020F0502020204030204" pitchFamily="34" charset="0"/>
              <a:cs typeface="Arial" panose="020B0604020202020204" pitchFamily="34" charset="0"/>
            </a:endParaRPr>
          </a:p>
          <a:p>
            <a:pPr marL="971550" lvl="1" indent="-514350">
              <a:spcBef>
                <a:spcPts val="300"/>
              </a:spcBef>
              <a:spcAft>
                <a:spcPts val="300"/>
              </a:spcAft>
              <a:buClr>
                <a:schemeClr val="accent3"/>
              </a:buClr>
              <a:buFont typeface="Arial" panose="020B0604020202020204" pitchFamily="34" charset="0"/>
              <a:buChar char="•"/>
              <a:tabLst>
                <a:tab pos="540385" algn="l"/>
              </a:tabLst>
            </a:pPr>
            <a:r>
              <a:rPr lang="en-GB" altLang="en-US" sz="2800" dirty="0">
                <a:latin typeface="Arial" panose="020B0604020202020204" pitchFamily="34" charset="0"/>
                <a:cs typeface="Arial" panose="020B0604020202020204" pitchFamily="34" charset="0"/>
              </a:rPr>
              <a:t>Match the method to the purpose</a:t>
            </a:r>
            <a:endParaRPr lang="en-GB" altLang="en-US" sz="2800" dirty="0"/>
          </a:p>
          <a:p>
            <a:pPr marL="514350" indent="-514350">
              <a:spcBef>
                <a:spcPct val="0"/>
              </a:spcBef>
              <a:spcAft>
                <a:spcPts val="600"/>
              </a:spcAft>
              <a:buClr>
                <a:srgbClr val="D60077"/>
              </a:buClr>
              <a:buFont typeface="+mj-lt"/>
              <a:buAutoNum type="arabicPeriod"/>
              <a:defRPr/>
            </a:pPr>
            <a:r>
              <a:rPr lang="en-GB" altLang="en-US" sz="2800" dirty="0"/>
              <a:t>Make sure assessment is </a:t>
            </a:r>
            <a:r>
              <a:rPr lang="en-GB" altLang="en-US" sz="2800" dirty="0">
                <a:solidFill>
                  <a:schemeClr val="accent3"/>
                </a:solidFill>
              </a:rPr>
              <a:t>accessible</a:t>
            </a:r>
          </a:p>
          <a:p>
            <a:pPr marL="514350" indent="-514350">
              <a:spcBef>
                <a:spcPct val="0"/>
              </a:spcBef>
              <a:spcAft>
                <a:spcPts val="600"/>
              </a:spcAft>
              <a:buClr>
                <a:srgbClr val="D60077"/>
              </a:buClr>
              <a:buFont typeface="+mj-lt"/>
              <a:buAutoNum type="arabicPeriod"/>
              <a:defRPr/>
            </a:pPr>
            <a:r>
              <a:rPr lang="en-GB" altLang="en-US" sz="2800" dirty="0"/>
              <a:t>Discourage opportunities for </a:t>
            </a:r>
            <a:r>
              <a:rPr lang="en-GB" sz="2800" dirty="0">
                <a:solidFill>
                  <a:schemeClr val="accent3"/>
                </a:solidFill>
              </a:rPr>
              <a:t>cheating</a:t>
            </a:r>
            <a:endParaRPr lang="en-GB" altLang="en-US" sz="2800" dirty="0">
              <a:solidFill>
                <a:schemeClr val="accent3"/>
              </a:solidFill>
            </a:endParaRPr>
          </a:p>
        </p:txBody>
      </p:sp>
    </p:spTree>
    <p:extLst>
      <p:ext uri="{BB962C8B-B14F-4D97-AF65-F5344CB8AC3E}">
        <p14:creationId xmlns:p14="http://schemas.microsoft.com/office/powerpoint/2010/main" val="762691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22</a:t>
            </a:fld>
            <a:endParaRPr lang="en-GB" dirty="0"/>
          </a:p>
        </p:txBody>
      </p:sp>
      <p:sp>
        <p:nvSpPr>
          <p:cNvPr id="3" name="Title 2"/>
          <p:cNvSpPr>
            <a:spLocks noGrp="1"/>
          </p:cNvSpPr>
          <p:nvPr>
            <p:ph type="title"/>
          </p:nvPr>
        </p:nvSpPr>
        <p:spPr>
          <a:xfrm>
            <a:off x="1877179" y="1863924"/>
            <a:ext cx="7391526" cy="890488"/>
          </a:xfrm>
        </p:spPr>
        <p:txBody>
          <a:bodyPr/>
          <a:lstStyle/>
          <a:p>
            <a:r>
              <a:rPr lang="en-GB" sz="3600" dirty="0">
                <a:solidFill>
                  <a:schemeClr val="accent3"/>
                </a:solidFill>
              </a:rPr>
              <a:t>Do you have any questions?</a:t>
            </a:r>
            <a:br>
              <a:rPr lang="en-GB" dirty="0"/>
            </a:br>
            <a:br>
              <a:rPr lang="en-GB" dirty="0"/>
            </a:br>
            <a:r>
              <a:rPr lang="en-GB" sz="3600" dirty="0"/>
              <a:t>Thank you!</a:t>
            </a:r>
            <a:br>
              <a:rPr lang="en-GB" dirty="0"/>
            </a:br>
            <a:br>
              <a:rPr lang="en-GB" dirty="0"/>
            </a:br>
            <a:r>
              <a:rPr lang="en-GB" dirty="0"/>
              <a:t> </a:t>
            </a:r>
            <a:br>
              <a:rPr lang="en-GB" dirty="0"/>
            </a:br>
            <a:br>
              <a:rPr lang="en-GB" dirty="0"/>
            </a:br>
            <a:br>
              <a:rPr lang="en-GB" dirty="0"/>
            </a:br>
            <a:br>
              <a:rPr lang="en-GB" dirty="0"/>
            </a:br>
            <a:br>
              <a:rPr lang="en-GB" dirty="0"/>
            </a:br>
            <a:endParaRPr lang="en-GB" dirty="0"/>
          </a:p>
        </p:txBody>
      </p:sp>
    </p:spTree>
    <p:extLst>
      <p:ext uri="{BB962C8B-B14F-4D97-AF65-F5344CB8AC3E}">
        <p14:creationId xmlns:p14="http://schemas.microsoft.com/office/powerpoint/2010/main" val="1342565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3</a:t>
            </a:fld>
            <a:endParaRPr lang="en-GB" dirty="0"/>
          </a:p>
        </p:txBody>
      </p:sp>
      <p:sp>
        <p:nvSpPr>
          <p:cNvPr id="5" name="Title 2">
            <a:extLst>
              <a:ext uri="{FF2B5EF4-FFF2-40B4-BE49-F238E27FC236}">
                <a16:creationId xmlns:a16="http://schemas.microsoft.com/office/drawing/2014/main" id="{00F1102B-0D2C-4957-B9A4-B102C2728F79}"/>
              </a:ext>
            </a:extLst>
          </p:cNvPr>
          <p:cNvSpPr>
            <a:spLocks noGrp="1"/>
          </p:cNvSpPr>
          <p:nvPr>
            <p:ph type="title"/>
          </p:nvPr>
        </p:nvSpPr>
        <p:spPr>
          <a:xfrm>
            <a:off x="973920" y="836127"/>
            <a:ext cx="8883420" cy="671007"/>
          </a:xfrm>
        </p:spPr>
        <p:txBody>
          <a:bodyPr/>
          <a:lstStyle/>
          <a:p>
            <a:pPr eaLnBrk="0" fontAlgn="base" hangingPunct="0">
              <a:lnSpc>
                <a:spcPct val="90000"/>
              </a:lnSpc>
              <a:spcBef>
                <a:spcPct val="0"/>
              </a:spcBef>
              <a:spcAft>
                <a:spcPct val="0"/>
              </a:spcAft>
            </a:pPr>
            <a:r>
              <a:rPr lang="en-GB" sz="4000" dirty="0">
                <a:solidFill>
                  <a:srgbClr val="D60077"/>
                </a:solidFill>
              </a:rPr>
              <a:t>Sessions 1 and 2</a:t>
            </a:r>
          </a:p>
        </p:txBody>
      </p:sp>
      <p:sp>
        <p:nvSpPr>
          <p:cNvPr id="6" name="Rectangle 5">
            <a:extLst>
              <a:ext uri="{FF2B5EF4-FFF2-40B4-BE49-F238E27FC236}">
                <a16:creationId xmlns:a16="http://schemas.microsoft.com/office/drawing/2014/main" id="{B6DAA1BF-620E-49DA-88D9-D1DA37C2677C}"/>
              </a:ext>
            </a:extLst>
          </p:cNvPr>
          <p:cNvSpPr/>
          <p:nvPr/>
        </p:nvSpPr>
        <p:spPr>
          <a:xfrm>
            <a:off x="763534" y="1507134"/>
            <a:ext cx="10741536" cy="3491020"/>
          </a:xfrm>
          <a:prstGeom prst="rect">
            <a:avLst/>
          </a:prstGeom>
        </p:spPr>
        <p:txBody>
          <a:bodyPr wrap="square">
            <a:spAutoFit/>
          </a:bodyPr>
          <a:lstStyle/>
          <a:p>
            <a:pPr>
              <a:lnSpc>
                <a:spcPct val="107000"/>
              </a:lnSpc>
            </a:pPr>
            <a:endParaRPr lang="en-GB" sz="2800" dirty="0">
              <a:latin typeface="Calibri" panose="020F0502020204030204" pitchFamily="34" charset="0"/>
              <a:ea typeface="Calibri" panose="020F0502020204030204" pitchFamily="34" charset="0"/>
              <a:cs typeface="Times New Roman" panose="02020603050405020304" pitchFamily="18" charset="0"/>
            </a:endParaRPr>
          </a:p>
          <a:p>
            <a:pPr marL="742950" indent="-742950">
              <a:lnSpc>
                <a:spcPct val="107000"/>
              </a:lnSpc>
              <a:buClr>
                <a:schemeClr val="accent3"/>
              </a:buClr>
              <a:buFont typeface="+mj-lt"/>
              <a:buAutoNum type="arabicPeriod"/>
            </a:pPr>
            <a:r>
              <a:rPr lang="en-GB" sz="3600" dirty="0">
                <a:latin typeface="Calibri" panose="020F0502020204030204" pitchFamily="34" charset="0"/>
                <a:ea typeface="Calibri" panose="020F0502020204030204" pitchFamily="34" charset="0"/>
                <a:cs typeface="Times New Roman" panose="02020603050405020304" pitchFamily="18" charset="0"/>
              </a:rPr>
              <a:t>What is assessment, why it is important and how to evaluate an assessment</a:t>
            </a:r>
          </a:p>
          <a:p>
            <a:pPr marL="742950" indent="-742950">
              <a:lnSpc>
                <a:spcPct val="107000"/>
              </a:lnSpc>
              <a:buClr>
                <a:schemeClr val="accent3"/>
              </a:buClr>
              <a:buFont typeface="+mj-lt"/>
              <a:buAutoNum type="arabicPeriod"/>
            </a:pPr>
            <a:endParaRPr lang="en-GB" sz="3600" dirty="0">
              <a:latin typeface="Calibri" panose="020F0502020204030204" pitchFamily="34" charset="0"/>
              <a:ea typeface="Calibri" panose="020F0502020204030204" pitchFamily="34" charset="0"/>
              <a:cs typeface="Times New Roman" panose="02020603050405020304" pitchFamily="18" charset="0"/>
            </a:endParaRPr>
          </a:p>
          <a:p>
            <a:pPr marL="742950" indent="-742950">
              <a:lnSpc>
                <a:spcPct val="107000"/>
              </a:lnSpc>
              <a:buClr>
                <a:schemeClr val="accent3"/>
              </a:buClr>
              <a:buFont typeface="+mj-lt"/>
              <a:buAutoNum type="arabicPeriod"/>
            </a:pPr>
            <a:r>
              <a:rPr lang="en-GB" sz="3600" dirty="0">
                <a:latin typeface="Calibri" panose="020F0502020204030204" pitchFamily="34" charset="0"/>
                <a:ea typeface="Calibri" panose="020F0502020204030204" pitchFamily="34" charset="0"/>
                <a:cs typeface="Times New Roman" panose="02020603050405020304" pitchFamily="18" charset="0"/>
              </a:rPr>
              <a:t>The role of guidance and feedback</a:t>
            </a:r>
          </a:p>
          <a:p>
            <a:pPr marL="742950" indent="-742950">
              <a:lnSpc>
                <a:spcPct val="107000"/>
              </a:lnSpc>
              <a:buClr>
                <a:schemeClr val="accent3"/>
              </a:buClr>
              <a:buFont typeface="+mj-lt"/>
              <a:buAutoNum type="arabicPeriod"/>
            </a:pPr>
            <a:endParaRPr lang="en-GB" sz="3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96932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4</a:t>
            </a:fld>
            <a:endParaRPr lang="en-GB" dirty="0"/>
          </a:p>
        </p:txBody>
      </p:sp>
      <p:sp>
        <p:nvSpPr>
          <p:cNvPr id="3" name="Title 2"/>
          <p:cNvSpPr>
            <a:spLocks noGrp="1"/>
          </p:cNvSpPr>
          <p:nvPr>
            <p:ph type="title"/>
          </p:nvPr>
        </p:nvSpPr>
        <p:spPr>
          <a:xfrm>
            <a:off x="973920" y="836127"/>
            <a:ext cx="8883420" cy="671007"/>
          </a:xfrm>
        </p:spPr>
        <p:txBody>
          <a:bodyPr/>
          <a:lstStyle/>
          <a:p>
            <a:pPr eaLnBrk="0" fontAlgn="base" hangingPunct="0">
              <a:lnSpc>
                <a:spcPct val="90000"/>
              </a:lnSpc>
              <a:spcBef>
                <a:spcPct val="0"/>
              </a:spcBef>
              <a:spcAft>
                <a:spcPct val="0"/>
              </a:spcAft>
            </a:pPr>
            <a:r>
              <a:rPr lang="en-GB" sz="4000" dirty="0">
                <a:solidFill>
                  <a:srgbClr val="D60077"/>
                </a:solidFill>
              </a:rPr>
              <a:t>Learning outcomes</a:t>
            </a:r>
          </a:p>
        </p:txBody>
      </p:sp>
      <p:sp>
        <p:nvSpPr>
          <p:cNvPr id="4" name="Rectangle 3"/>
          <p:cNvSpPr/>
          <p:nvPr/>
        </p:nvSpPr>
        <p:spPr>
          <a:xfrm>
            <a:off x="1113181" y="1784788"/>
            <a:ext cx="9594576" cy="3337965"/>
          </a:xfrm>
          <a:prstGeom prst="rect">
            <a:avLst/>
          </a:prstGeom>
        </p:spPr>
        <p:txBody>
          <a:bodyPr wrap="square">
            <a:spAutoFit/>
          </a:bodyPr>
          <a:lstStyle/>
          <a:p>
            <a:pPr>
              <a:lnSpc>
                <a:spcPct val="107000"/>
              </a:lnSpc>
              <a:spcAft>
                <a:spcPts val="800"/>
              </a:spcAft>
            </a:pPr>
            <a:r>
              <a:rPr lang="en-GB" sz="2800" dirty="0">
                <a:ea typeface="Calibri"/>
                <a:cs typeface="Times New Roman"/>
              </a:rPr>
              <a:t>After completing this session you should be able to:</a:t>
            </a:r>
          </a:p>
          <a:p>
            <a:pPr marL="285750" lvl="0" indent="-285750">
              <a:lnSpc>
                <a:spcPct val="107000"/>
              </a:lnSpc>
              <a:spcAft>
                <a:spcPts val="800"/>
              </a:spcAft>
              <a:buFont typeface="Arial" panose="020B0604020202020204" pitchFamily="34" charset="0"/>
              <a:buChar char="•"/>
            </a:pPr>
            <a:endParaRPr lang="en-GB" sz="2800" dirty="0"/>
          </a:p>
          <a:p>
            <a:pPr marL="285750" lvl="0" indent="-285750">
              <a:lnSpc>
                <a:spcPct val="107000"/>
              </a:lnSpc>
              <a:spcAft>
                <a:spcPts val="800"/>
              </a:spcAft>
              <a:buClr>
                <a:schemeClr val="accent3"/>
              </a:buClr>
              <a:buFont typeface="Arial" panose="020B0604020202020204" pitchFamily="34" charset="0"/>
              <a:buChar char="•"/>
            </a:pPr>
            <a:r>
              <a:rPr lang="en-GB" sz="2800" dirty="0"/>
              <a:t>Describe the different purposes of assessment</a:t>
            </a:r>
          </a:p>
          <a:p>
            <a:pPr marL="285750" lvl="0" indent="-285750">
              <a:lnSpc>
                <a:spcPct val="107000"/>
              </a:lnSpc>
              <a:spcAft>
                <a:spcPts val="800"/>
              </a:spcAft>
              <a:buClr>
                <a:schemeClr val="accent3"/>
              </a:buClr>
              <a:buFont typeface="Arial" panose="020B0604020202020204" pitchFamily="34" charset="0"/>
              <a:buChar char="•"/>
            </a:pPr>
            <a:r>
              <a:rPr lang="en-GB" sz="2800" dirty="0"/>
              <a:t>Identify the different methods of assessment </a:t>
            </a:r>
          </a:p>
          <a:p>
            <a:pPr marL="285750" lvl="0" indent="-285750">
              <a:lnSpc>
                <a:spcPct val="107000"/>
              </a:lnSpc>
              <a:spcAft>
                <a:spcPts val="800"/>
              </a:spcAft>
              <a:buClr>
                <a:schemeClr val="accent3"/>
              </a:buClr>
              <a:buFont typeface="Arial" panose="020B0604020202020204" pitchFamily="34" charset="0"/>
              <a:buChar char="•"/>
            </a:pPr>
            <a:r>
              <a:rPr lang="en-US" sz="2800" dirty="0"/>
              <a:t>E</a:t>
            </a:r>
            <a:r>
              <a:rPr lang="en-GB" sz="2800" dirty="0"/>
              <a:t>valuate an assessment</a:t>
            </a:r>
          </a:p>
          <a:p>
            <a:pPr lvl="0">
              <a:lnSpc>
                <a:spcPct val="107000"/>
              </a:lnSpc>
              <a:spcAft>
                <a:spcPts val="800"/>
              </a:spcAft>
            </a:pPr>
            <a:endParaRPr lang="en-GB" sz="2800" dirty="0"/>
          </a:p>
        </p:txBody>
      </p:sp>
      <p:sp>
        <p:nvSpPr>
          <p:cNvPr id="5" name="Title 2"/>
          <p:cNvSpPr txBox="1">
            <a:spLocks/>
          </p:cNvSpPr>
          <p:nvPr/>
        </p:nvSpPr>
        <p:spPr>
          <a:xfrm>
            <a:off x="708449" y="3329313"/>
            <a:ext cx="7391526" cy="671007"/>
          </a:xfrm>
          <a:prstGeom prst="rect">
            <a:avLst/>
          </a:prstGeom>
        </p:spPr>
        <p:txBody>
          <a:bodyPr vert="horz" lIns="0" tIns="0" rIns="0" bIns="0" rtlCol="0" anchor="t">
            <a:noAutofit/>
          </a:bodyPr>
          <a:lstStyle>
            <a:lvl1pPr algn="l" defTabSz="457079" rtl="0" eaLnBrk="1" latinLnBrk="0" hangingPunct="1">
              <a:lnSpc>
                <a:spcPts val="3655"/>
              </a:lnSpc>
              <a:spcBef>
                <a:spcPts val="0"/>
              </a:spcBef>
              <a:buNone/>
              <a:defRPr sz="3163" b="1" kern="1200">
                <a:solidFill>
                  <a:schemeClr val="tx1"/>
                </a:solidFill>
                <a:latin typeface="+mj-lt"/>
                <a:ea typeface="+mj-ea"/>
                <a:cs typeface="+mj-cs"/>
              </a:defRPr>
            </a:lvl1pPr>
          </a:lstStyle>
          <a:p>
            <a:endParaRPr lang="en-GB" dirty="0"/>
          </a:p>
        </p:txBody>
      </p:sp>
    </p:spTree>
    <p:extLst>
      <p:ext uri="{BB962C8B-B14F-4D97-AF65-F5344CB8AC3E}">
        <p14:creationId xmlns:p14="http://schemas.microsoft.com/office/powerpoint/2010/main" val="327951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5</a:t>
            </a:fld>
            <a:endParaRPr lang="en-GB" dirty="0"/>
          </a:p>
        </p:txBody>
      </p:sp>
      <p:sp>
        <p:nvSpPr>
          <p:cNvPr id="3" name="Title 2"/>
          <p:cNvSpPr>
            <a:spLocks noGrp="1"/>
          </p:cNvSpPr>
          <p:nvPr>
            <p:ph type="title"/>
          </p:nvPr>
        </p:nvSpPr>
        <p:spPr>
          <a:xfrm>
            <a:off x="708449" y="959011"/>
            <a:ext cx="8883420" cy="671007"/>
          </a:xfrm>
        </p:spPr>
        <p:txBody>
          <a:bodyPr/>
          <a:lstStyle/>
          <a:p>
            <a:pPr eaLnBrk="0" fontAlgn="base" hangingPunct="0">
              <a:lnSpc>
                <a:spcPct val="90000"/>
              </a:lnSpc>
              <a:spcBef>
                <a:spcPct val="0"/>
              </a:spcBef>
              <a:spcAft>
                <a:spcPct val="0"/>
              </a:spcAft>
            </a:pPr>
            <a:r>
              <a:rPr lang="en-GB" sz="4000" dirty="0">
                <a:solidFill>
                  <a:schemeClr val="tx2">
                    <a:lumMod val="50000"/>
                  </a:schemeClr>
                </a:solidFill>
              </a:rPr>
              <a:t>Activity: What is assessment?</a:t>
            </a:r>
          </a:p>
        </p:txBody>
      </p:sp>
      <p:sp>
        <p:nvSpPr>
          <p:cNvPr id="4" name="Rectangle 3"/>
          <p:cNvSpPr/>
          <p:nvPr/>
        </p:nvSpPr>
        <p:spPr>
          <a:xfrm>
            <a:off x="1113181" y="1784788"/>
            <a:ext cx="9594576" cy="3046988"/>
          </a:xfrm>
          <a:prstGeom prst="rect">
            <a:avLst/>
          </a:prstGeom>
        </p:spPr>
        <p:txBody>
          <a:bodyPr wrap="square">
            <a:spAutoFit/>
          </a:bodyPr>
          <a:lstStyle/>
          <a:p>
            <a:pPr>
              <a:buClr>
                <a:schemeClr val="accent5">
                  <a:lumMod val="75000"/>
                </a:schemeClr>
              </a:buClr>
              <a:defRPr/>
            </a:pPr>
            <a:r>
              <a:rPr lang="en-GB" altLang="en-US" sz="3200" dirty="0"/>
              <a:t>What does assessment mean to you? </a:t>
            </a:r>
          </a:p>
          <a:p>
            <a:pPr>
              <a:buClr>
                <a:schemeClr val="accent5">
                  <a:lumMod val="75000"/>
                </a:schemeClr>
              </a:buClr>
              <a:defRPr/>
            </a:pPr>
            <a:endParaRPr lang="en-GB" altLang="en-US" sz="3200" dirty="0"/>
          </a:p>
          <a:p>
            <a:pPr>
              <a:buClr>
                <a:schemeClr val="accent5">
                  <a:lumMod val="75000"/>
                </a:schemeClr>
              </a:buClr>
              <a:defRPr/>
            </a:pPr>
            <a:r>
              <a:rPr lang="en-GB" altLang="en-US" sz="3200" dirty="0"/>
              <a:t>What are your own experiences of assessment:</a:t>
            </a:r>
          </a:p>
          <a:p>
            <a:pPr lvl="3">
              <a:buClr>
                <a:schemeClr val="accent5">
                  <a:lumMod val="75000"/>
                </a:schemeClr>
              </a:buClr>
              <a:defRPr/>
            </a:pPr>
            <a:r>
              <a:rPr lang="en-GB" altLang="en-US" sz="3200" dirty="0"/>
              <a:t>  as a student?</a:t>
            </a:r>
          </a:p>
          <a:p>
            <a:pPr lvl="3">
              <a:buClr>
                <a:schemeClr val="accent5">
                  <a:lumMod val="75000"/>
                </a:schemeClr>
              </a:buClr>
              <a:defRPr/>
            </a:pPr>
            <a:r>
              <a:rPr lang="en-GB" altLang="en-US" sz="3200" dirty="0"/>
              <a:t>  as a teacher?</a:t>
            </a:r>
          </a:p>
          <a:p>
            <a:pPr lvl="3">
              <a:buClr>
                <a:schemeClr val="accent5">
                  <a:lumMod val="75000"/>
                </a:schemeClr>
              </a:buClr>
              <a:defRPr/>
            </a:pPr>
            <a:r>
              <a:rPr lang="en-GB" altLang="en-US" sz="3200" dirty="0"/>
              <a:t>  in another role?</a:t>
            </a:r>
            <a:endParaRPr lang="en-GB" sz="2800" dirty="0"/>
          </a:p>
        </p:txBody>
      </p:sp>
      <p:sp>
        <p:nvSpPr>
          <p:cNvPr id="5" name="Title 2"/>
          <p:cNvSpPr txBox="1">
            <a:spLocks/>
          </p:cNvSpPr>
          <p:nvPr/>
        </p:nvSpPr>
        <p:spPr>
          <a:xfrm>
            <a:off x="708449" y="3329313"/>
            <a:ext cx="7391526" cy="671007"/>
          </a:xfrm>
          <a:prstGeom prst="rect">
            <a:avLst/>
          </a:prstGeom>
        </p:spPr>
        <p:txBody>
          <a:bodyPr vert="horz" lIns="0" tIns="0" rIns="0" bIns="0" rtlCol="0" anchor="t">
            <a:noAutofit/>
          </a:bodyPr>
          <a:lstStyle>
            <a:lvl1pPr algn="l" defTabSz="457079" rtl="0" eaLnBrk="1" latinLnBrk="0" hangingPunct="1">
              <a:lnSpc>
                <a:spcPts val="3655"/>
              </a:lnSpc>
              <a:spcBef>
                <a:spcPts val="0"/>
              </a:spcBef>
              <a:buNone/>
              <a:defRPr sz="3163" b="1" kern="1200">
                <a:solidFill>
                  <a:schemeClr val="tx1"/>
                </a:solidFill>
                <a:latin typeface="+mj-lt"/>
                <a:ea typeface="+mj-ea"/>
                <a:cs typeface="+mj-cs"/>
              </a:defRPr>
            </a:lvl1pPr>
          </a:lstStyle>
          <a:p>
            <a:endParaRPr lang="en-GB" dirty="0"/>
          </a:p>
        </p:txBody>
      </p:sp>
    </p:spTree>
    <p:extLst>
      <p:ext uri="{BB962C8B-B14F-4D97-AF65-F5344CB8AC3E}">
        <p14:creationId xmlns:p14="http://schemas.microsoft.com/office/powerpoint/2010/main" val="1353986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6</a:t>
            </a:fld>
            <a:endParaRPr lang="en-GB" dirty="0"/>
          </a:p>
        </p:txBody>
      </p:sp>
      <p:sp>
        <p:nvSpPr>
          <p:cNvPr id="3" name="Title 2"/>
          <p:cNvSpPr>
            <a:spLocks noGrp="1"/>
          </p:cNvSpPr>
          <p:nvPr>
            <p:ph type="title"/>
          </p:nvPr>
        </p:nvSpPr>
        <p:spPr>
          <a:xfrm>
            <a:off x="708449" y="1670300"/>
            <a:ext cx="8883420" cy="671007"/>
          </a:xfrm>
        </p:spPr>
        <p:txBody>
          <a:bodyPr/>
          <a:lstStyle/>
          <a:p>
            <a:pPr lvl="0" eaLnBrk="0" fontAlgn="base" hangingPunct="0">
              <a:lnSpc>
                <a:spcPct val="90000"/>
              </a:lnSpc>
              <a:spcBef>
                <a:spcPct val="0"/>
              </a:spcBef>
              <a:spcAft>
                <a:spcPct val="0"/>
              </a:spcAft>
            </a:pPr>
            <a:r>
              <a:rPr lang="en-GB" sz="2800" dirty="0"/>
              <a:t>Questions to consider…</a:t>
            </a:r>
          </a:p>
        </p:txBody>
      </p:sp>
      <p:sp>
        <p:nvSpPr>
          <p:cNvPr id="5" name="Title 2"/>
          <p:cNvSpPr txBox="1">
            <a:spLocks/>
          </p:cNvSpPr>
          <p:nvPr/>
        </p:nvSpPr>
        <p:spPr>
          <a:xfrm>
            <a:off x="708449" y="3329313"/>
            <a:ext cx="7391526" cy="671007"/>
          </a:xfrm>
          <a:prstGeom prst="rect">
            <a:avLst/>
          </a:prstGeom>
        </p:spPr>
        <p:txBody>
          <a:bodyPr vert="horz" lIns="0" tIns="0" rIns="0" bIns="0" rtlCol="0" anchor="t">
            <a:noAutofit/>
          </a:bodyPr>
          <a:lstStyle>
            <a:lvl1pPr algn="l" defTabSz="457079" rtl="0" eaLnBrk="1" latinLnBrk="0" hangingPunct="1">
              <a:lnSpc>
                <a:spcPts val="3655"/>
              </a:lnSpc>
              <a:spcBef>
                <a:spcPts val="0"/>
              </a:spcBef>
              <a:buNone/>
              <a:defRPr sz="3163" b="1" kern="1200">
                <a:solidFill>
                  <a:schemeClr val="tx1"/>
                </a:solidFill>
                <a:latin typeface="+mj-lt"/>
                <a:ea typeface="+mj-ea"/>
                <a:cs typeface="+mj-cs"/>
              </a:defRPr>
            </a:lvl1pPr>
          </a:lstStyle>
          <a:p>
            <a:endParaRPr lang="en-GB" dirty="0"/>
          </a:p>
        </p:txBody>
      </p:sp>
      <p:sp>
        <p:nvSpPr>
          <p:cNvPr id="6" name="Rectangle 5">
            <a:extLst>
              <a:ext uri="{FF2B5EF4-FFF2-40B4-BE49-F238E27FC236}">
                <a16:creationId xmlns:a16="http://schemas.microsoft.com/office/drawing/2014/main" id="{948D3413-7406-463F-A50A-29B3BEFDD42F}"/>
              </a:ext>
            </a:extLst>
          </p:cNvPr>
          <p:cNvSpPr/>
          <p:nvPr/>
        </p:nvSpPr>
        <p:spPr>
          <a:xfrm>
            <a:off x="1113181" y="2546781"/>
            <a:ext cx="9594576" cy="3244158"/>
          </a:xfrm>
          <a:prstGeom prst="rect">
            <a:avLst/>
          </a:prstGeom>
        </p:spPr>
        <p:txBody>
          <a:bodyPr wrap="square">
            <a:spAutoFit/>
          </a:bodyPr>
          <a:lstStyle/>
          <a:p>
            <a:pPr marL="342900" indent="-342900">
              <a:lnSpc>
                <a:spcPct val="150000"/>
              </a:lnSpc>
              <a:spcBef>
                <a:spcPct val="0"/>
              </a:spcBef>
              <a:buClr>
                <a:srgbClr val="D60077"/>
              </a:buClr>
              <a:buFontTx/>
              <a:buAutoNum type="arabicPeriod"/>
            </a:pPr>
            <a:r>
              <a:rPr lang="en-GB" altLang="en-US" sz="2800" dirty="0"/>
              <a:t>Why do we assess students?</a:t>
            </a:r>
          </a:p>
          <a:p>
            <a:pPr marL="342900" indent="-342900">
              <a:lnSpc>
                <a:spcPct val="150000"/>
              </a:lnSpc>
              <a:spcBef>
                <a:spcPct val="0"/>
              </a:spcBef>
              <a:buClr>
                <a:srgbClr val="D60077"/>
              </a:buClr>
              <a:buFontTx/>
              <a:buAutoNum type="arabicPeriod"/>
            </a:pPr>
            <a:r>
              <a:rPr lang="en-GB" altLang="en-US" sz="2800" dirty="0"/>
              <a:t>How do we assess students?</a:t>
            </a:r>
          </a:p>
          <a:p>
            <a:pPr marL="342900" indent="-342900">
              <a:lnSpc>
                <a:spcPct val="150000"/>
              </a:lnSpc>
              <a:spcBef>
                <a:spcPct val="0"/>
              </a:spcBef>
              <a:buClr>
                <a:srgbClr val="D60077"/>
              </a:buClr>
              <a:buFontTx/>
              <a:buAutoNum type="arabicPeriod"/>
            </a:pPr>
            <a:r>
              <a:rPr lang="en-US" altLang="en-US" sz="2800" dirty="0"/>
              <a:t>W</a:t>
            </a:r>
            <a:r>
              <a:rPr lang="en-GB" altLang="en-US" sz="2800" dirty="0"/>
              <a:t>hat assessment will be the most effective?</a:t>
            </a:r>
          </a:p>
          <a:p>
            <a:pPr marL="342900" indent="-342900">
              <a:lnSpc>
                <a:spcPct val="150000"/>
              </a:lnSpc>
              <a:spcBef>
                <a:spcPct val="0"/>
              </a:spcBef>
              <a:buClr>
                <a:srgbClr val="D60077"/>
              </a:buClr>
              <a:buFontTx/>
              <a:buAutoNum type="arabicPeriod"/>
            </a:pPr>
            <a:r>
              <a:rPr lang="en-US" altLang="en-US" sz="2800" dirty="0"/>
              <a:t>Why </a:t>
            </a:r>
            <a:r>
              <a:rPr lang="en-GB" altLang="en-US" sz="2800" dirty="0"/>
              <a:t>do we give feedback?</a:t>
            </a:r>
          </a:p>
          <a:p>
            <a:pPr marL="342900" indent="-342900">
              <a:lnSpc>
                <a:spcPct val="150000"/>
              </a:lnSpc>
              <a:spcBef>
                <a:spcPct val="0"/>
              </a:spcBef>
              <a:buClr>
                <a:srgbClr val="D60077"/>
              </a:buClr>
              <a:buFontTx/>
              <a:buAutoNum type="arabicPeriod"/>
            </a:pPr>
            <a:endParaRPr lang="en-GB" altLang="en-US" sz="2800" dirty="0"/>
          </a:p>
        </p:txBody>
      </p:sp>
      <p:sp>
        <p:nvSpPr>
          <p:cNvPr id="7" name="Title 1">
            <a:extLst>
              <a:ext uri="{FF2B5EF4-FFF2-40B4-BE49-F238E27FC236}">
                <a16:creationId xmlns:a16="http://schemas.microsoft.com/office/drawing/2014/main" id="{ADED9D1B-2937-4F13-B93C-DB524B608F48}"/>
              </a:ext>
            </a:extLst>
          </p:cNvPr>
          <p:cNvSpPr>
            <a:spLocks noGrp="1"/>
          </p:cNvSpPr>
          <p:nvPr/>
        </p:nvSpPr>
        <p:spPr bwMode="auto">
          <a:xfrm>
            <a:off x="708449" y="489328"/>
            <a:ext cx="9410700" cy="71913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a:lstStyle>
          <a:p>
            <a:pPr eaLnBrk="1" hangingPunct="1">
              <a:spcBef>
                <a:spcPct val="30000"/>
              </a:spcBef>
            </a:pPr>
            <a:r>
              <a:rPr lang="en-GB" altLang="en-US" sz="4000" b="1" dirty="0">
                <a:solidFill>
                  <a:srgbClr val="D60077"/>
                </a:solidFill>
              </a:rPr>
              <a:t>Preparing for assessment</a:t>
            </a:r>
            <a:br>
              <a:rPr lang="en-GB" altLang="en-US" sz="4000" b="1" dirty="0">
                <a:solidFill>
                  <a:srgbClr val="D60077"/>
                </a:solidFill>
              </a:rPr>
            </a:br>
            <a:endParaRPr lang="en-GB" altLang="en-US" sz="3200" b="1" dirty="0"/>
          </a:p>
        </p:txBody>
      </p:sp>
    </p:spTree>
    <p:extLst>
      <p:ext uri="{BB962C8B-B14F-4D97-AF65-F5344CB8AC3E}">
        <p14:creationId xmlns:p14="http://schemas.microsoft.com/office/powerpoint/2010/main" val="469550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7</a:t>
            </a:fld>
            <a:endParaRPr lang="en-GB" dirty="0"/>
          </a:p>
        </p:txBody>
      </p:sp>
      <p:sp>
        <p:nvSpPr>
          <p:cNvPr id="3" name="Title 2"/>
          <p:cNvSpPr>
            <a:spLocks noGrp="1"/>
          </p:cNvSpPr>
          <p:nvPr>
            <p:ph type="title"/>
          </p:nvPr>
        </p:nvSpPr>
        <p:spPr>
          <a:xfrm>
            <a:off x="708449" y="959011"/>
            <a:ext cx="8883420" cy="671007"/>
          </a:xfrm>
        </p:spPr>
        <p:txBody>
          <a:bodyPr/>
          <a:lstStyle/>
          <a:p>
            <a:r>
              <a:rPr lang="en-GB" sz="4000" dirty="0">
                <a:solidFill>
                  <a:srgbClr val="D60077"/>
                </a:solidFill>
              </a:rPr>
              <a:t>Assessment principles</a:t>
            </a:r>
            <a:endParaRPr lang="en-GB" sz="4000" dirty="0">
              <a:solidFill>
                <a:schemeClr val="accent3"/>
              </a:solidFill>
            </a:endParaRPr>
          </a:p>
        </p:txBody>
      </p:sp>
      <p:sp>
        <p:nvSpPr>
          <p:cNvPr id="6" name="Rectangle 5">
            <a:extLst>
              <a:ext uri="{FF2B5EF4-FFF2-40B4-BE49-F238E27FC236}">
                <a16:creationId xmlns:a16="http://schemas.microsoft.com/office/drawing/2014/main" id="{948D3413-7406-463F-A50A-29B3BEFDD42F}"/>
              </a:ext>
            </a:extLst>
          </p:cNvPr>
          <p:cNvSpPr/>
          <p:nvPr/>
        </p:nvSpPr>
        <p:spPr>
          <a:xfrm>
            <a:off x="1068936" y="2241988"/>
            <a:ext cx="9594576" cy="1647118"/>
          </a:xfrm>
          <a:prstGeom prst="rect">
            <a:avLst/>
          </a:prstGeom>
        </p:spPr>
        <p:txBody>
          <a:bodyPr wrap="square">
            <a:spAutoFit/>
          </a:bodyPr>
          <a:lstStyle/>
          <a:p>
            <a:pPr marL="285750" lvl="0" indent="-285750">
              <a:lnSpc>
                <a:spcPct val="107000"/>
              </a:lnSpc>
              <a:spcAft>
                <a:spcPts val="800"/>
              </a:spcAft>
              <a:buFont typeface="Arial" panose="020B0604020202020204" pitchFamily="34" charset="0"/>
              <a:buChar char="•"/>
            </a:pPr>
            <a:endParaRPr lang="en-US" sz="2800" dirty="0">
              <a:solidFill>
                <a:schemeClr val="accent3">
                  <a:lumMod val="60000"/>
                  <a:lumOff val="40000"/>
                </a:schemeClr>
              </a:solidFill>
            </a:endParaRPr>
          </a:p>
          <a:p>
            <a:pPr marL="285750" lvl="0" indent="-285750">
              <a:lnSpc>
                <a:spcPct val="107000"/>
              </a:lnSpc>
              <a:spcAft>
                <a:spcPts val="800"/>
              </a:spcAft>
              <a:buFont typeface="Arial" panose="020B0604020202020204" pitchFamily="34" charset="0"/>
              <a:buChar char="•"/>
            </a:pPr>
            <a:endParaRPr lang="en-GB" sz="2800" dirty="0">
              <a:solidFill>
                <a:schemeClr val="accent3">
                  <a:lumMod val="60000"/>
                  <a:lumOff val="40000"/>
                </a:schemeClr>
              </a:solidFill>
            </a:endParaRPr>
          </a:p>
          <a:p>
            <a:pPr marL="285750" lvl="0" indent="-285750">
              <a:lnSpc>
                <a:spcPct val="107000"/>
              </a:lnSpc>
              <a:spcAft>
                <a:spcPts val="800"/>
              </a:spcAft>
              <a:buFont typeface="Arial" panose="020B0604020202020204" pitchFamily="34" charset="0"/>
              <a:buChar char="•"/>
            </a:pPr>
            <a:endParaRPr lang="en-GB" sz="2800" dirty="0"/>
          </a:p>
        </p:txBody>
      </p:sp>
      <p:sp>
        <p:nvSpPr>
          <p:cNvPr id="7" name="Content Placeholder 2">
            <a:extLst>
              <a:ext uri="{FF2B5EF4-FFF2-40B4-BE49-F238E27FC236}">
                <a16:creationId xmlns:a16="http://schemas.microsoft.com/office/drawing/2014/main" id="{E547533D-30C8-4205-8F66-0DDCDF4DE361}"/>
              </a:ext>
            </a:extLst>
          </p:cNvPr>
          <p:cNvSpPr txBox="1">
            <a:spLocks/>
          </p:cNvSpPr>
          <p:nvPr/>
        </p:nvSpPr>
        <p:spPr bwMode="auto">
          <a:xfrm>
            <a:off x="592138" y="1736149"/>
            <a:ext cx="10530926" cy="428119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185232" indent="-185232" algn="l" defTabSz="457079" rtl="0" eaLnBrk="1" latinLnBrk="0" hangingPunct="1">
              <a:lnSpc>
                <a:spcPts val="1828"/>
              </a:lnSpc>
              <a:spcBef>
                <a:spcPts val="773"/>
              </a:spcBef>
              <a:spcAft>
                <a:spcPts val="562"/>
              </a:spcAft>
              <a:buClr>
                <a:schemeClr val="accent3"/>
              </a:buClr>
              <a:buSzPct val="90000"/>
              <a:buFont typeface="Lucida Grande"/>
              <a:buChar char="●"/>
              <a:defRPr sz="1687" kern="1200">
                <a:solidFill>
                  <a:schemeClr val="tx1"/>
                </a:solidFill>
                <a:latin typeface="+mn-lt"/>
                <a:ea typeface="+mn-ea"/>
                <a:cs typeface="+mn-cs"/>
              </a:defRPr>
            </a:lvl1pPr>
            <a:lvl2pPr marL="389433" indent="-156220" algn="l" defTabSz="457079" rtl="0" eaLnBrk="1" latinLnBrk="0" hangingPunct="1">
              <a:lnSpc>
                <a:spcPts val="1828"/>
              </a:lnSpc>
              <a:spcBef>
                <a:spcPts val="0"/>
              </a:spcBef>
              <a:buClr>
                <a:schemeClr val="accent3"/>
              </a:buClr>
              <a:buSzPct val="90000"/>
              <a:buFont typeface="Lucida Grande"/>
              <a:buChar char="●"/>
              <a:defRPr sz="1265" kern="1200">
                <a:solidFill>
                  <a:schemeClr val="tx1"/>
                </a:solidFill>
                <a:latin typeface="+mn-lt"/>
                <a:ea typeface="+mn-ea"/>
                <a:cs typeface="+mn-cs"/>
              </a:defRPr>
            </a:lvl2pPr>
            <a:lvl3pPr marL="241024" indent="-241024" algn="l" defTabSz="457079" rtl="0" eaLnBrk="1" latinLnBrk="0" hangingPunct="1">
              <a:lnSpc>
                <a:spcPts val="1828"/>
              </a:lnSpc>
              <a:spcBef>
                <a:spcPts val="1336"/>
              </a:spcBef>
              <a:buClr>
                <a:schemeClr val="accent3"/>
              </a:buClr>
              <a:buSzPct val="90000"/>
              <a:buFont typeface="Lucida Grande"/>
              <a:buChar char="●"/>
              <a:defRPr sz="1687" kern="1200">
                <a:solidFill>
                  <a:schemeClr val="tx1"/>
                </a:solidFill>
                <a:latin typeface="+mn-lt"/>
                <a:ea typeface="+mn-ea"/>
                <a:cs typeface="+mn-cs"/>
              </a:defRPr>
            </a:lvl3pPr>
            <a:lvl4pPr marL="0" indent="0" algn="l" defTabSz="457079" rtl="0" eaLnBrk="1" latinLnBrk="0" hangingPunct="1">
              <a:lnSpc>
                <a:spcPts val="1828"/>
              </a:lnSpc>
              <a:spcBef>
                <a:spcPts val="0"/>
              </a:spcBef>
              <a:buClr>
                <a:schemeClr val="accent3"/>
              </a:buClr>
              <a:buFont typeface="Lucida Grande"/>
              <a:buNone/>
              <a:defRPr sz="1265" kern="1200">
                <a:solidFill>
                  <a:schemeClr val="tx1"/>
                </a:solidFill>
                <a:latin typeface="+mn-lt"/>
                <a:ea typeface="+mn-ea"/>
                <a:cs typeface="+mn-cs"/>
              </a:defRPr>
            </a:lvl4pPr>
            <a:lvl5pPr marL="0" indent="0" algn="l" defTabSz="457079" rtl="0" eaLnBrk="1" latinLnBrk="0" hangingPunct="1">
              <a:lnSpc>
                <a:spcPts val="1828"/>
              </a:lnSpc>
              <a:spcBef>
                <a:spcPts val="0"/>
              </a:spcBef>
              <a:buClr>
                <a:schemeClr val="accent3"/>
              </a:buClr>
              <a:buFont typeface="Lucida Grande"/>
              <a:buNone/>
              <a:defRPr sz="1265" kern="1200">
                <a:solidFill>
                  <a:schemeClr val="tx1"/>
                </a:solidFill>
                <a:latin typeface="+mn-lt"/>
                <a:ea typeface="+mn-ea"/>
                <a:cs typeface="+mn-cs"/>
              </a:defRPr>
            </a:lvl5pPr>
            <a:lvl6pPr marL="2513933" indent="-228540" algn="l" defTabSz="457079" rtl="0" eaLnBrk="1" latinLnBrk="0" hangingPunct="1">
              <a:spcBef>
                <a:spcPct val="20000"/>
              </a:spcBef>
              <a:buFont typeface="Arial"/>
              <a:buChar char="•"/>
              <a:defRPr sz="1968" kern="1200">
                <a:solidFill>
                  <a:schemeClr val="tx1"/>
                </a:solidFill>
                <a:latin typeface="+mn-lt"/>
                <a:ea typeface="+mn-ea"/>
                <a:cs typeface="+mn-cs"/>
              </a:defRPr>
            </a:lvl6pPr>
            <a:lvl7pPr marL="2971011" indent="-228540" algn="l" defTabSz="457079" rtl="0" eaLnBrk="1" latinLnBrk="0" hangingPunct="1">
              <a:spcBef>
                <a:spcPct val="20000"/>
              </a:spcBef>
              <a:buFont typeface="Arial"/>
              <a:buChar char="•"/>
              <a:defRPr sz="1968" kern="1200">
                <a:solidFill>
                  <a:schemeClr val="tx1"/>
                </a:solidFill>
                <a:latin typeface="+mn-lt"/>
                <a:ea typeface="+mn-ea"/>
                <a:cs typeface="+mn-cs"/>
              </a:defRPr>
            </a:lvl7pPr>
            <a:lvl8pPr marL="3428090" indent="-228540" algn="l" defTabSz="457079" rtl="0" eaLnBrk="1" latinLnBrk="0" hangingPunct="1">
              <a:spcBef>
                <a:spcPct val="20000"/>
              </a:spcBef>
              <a:buFont typeface="Arial"/>
              <a:buChar char="•"/>
              <a:defRPr sz="1968" kern="1200">
                <a:solidFill>
                  <a:schemeClr val="tx1"/>
                </a:solidFill>
                <a:latin typeface="+mn-lt"/>
                <a:ea typeface="+mn-ea"/>
                <a:cs typeface="+mn-cs"/>
              </a:defRPr>
            </a:lvl8pPr>
            <a:lvl9pPr marL="3885169" indent="-228540" algn="l" defTabSz="457079" rtl="0" eaLnBrk="1" latinLnBrk="0" hangingPunct="1">
              <a:spcBef>
                <a:spcPct val="20000"/>
              </a:spcBef>
              <a:buFont typeface="Arial"/>
              <a:buChar char="•"/>
              <a:defRPr sz="1968" kern="1200">
                <a:solidFill>
                  <a:schemeClr val="tx1"/>
                </a:solidFill>
                <a:latin typeface="+mn-lt"/>
                <a:ea typeface="+mn-ea"/>
                <a:cs typeface="+mn-cs"/>
              </a:defRPr>
            </a:lvl9pPr>
          </a:lstStyle>
          <a:p>
            <a:pPr marL="457200" indent="-457200" defTabSz="914400">
              <a:lnSpc>
                <a:spcPct val="100000"/>
              </a:lnSpc>
              <a:spcBef>
                <a:spcPct val="0"/>
              </a:spcBef>
              <a:spcAft>
                <a:spcPts val="600"/>
              </a:spcAft>
              <a:buClr>
                <a:srgbClr val="D60077"/>
              </a:buClr>
              <a:buFont typeface="Arial" panose="020B0604020202020204" pitchFamily="34" charset="0"/>
              <a:buChar char="•"/>
              <a:defRPr/>
            </a:pPr>
            <a:r>
              <a:rPr lang="en-GB" altLang="en-US" sz="3200" dirty="0"/>
              <a:t>Plan the assessment from the </a:t>
            </a:r>
            <a:r>
              <a:rPr lang="en-GB" altLang="en-US" sz="3200" dirty="0">
                <a:solidFill>
                  <a:schemeClr val="accent3"/>
                </a:solidFill>
              </a:rPr>
              <a:t>start</a:t>
            </a:r>
          </a:p>
          <a:p>
            <a:pPr marL="457200" indent="-457200" defTabSz="914400">
              <a:lnSpc>
                <a:spcPct val="100000"/>
              </a:lnSpc>
              <a:spcBef>
                <a:spcPct val="0"/>
              </a:spcBef>
              <a:spcAft>
                <a:spcPts val="600"/>
              </a:spcAft>
              <a:buClr>
                <a:srgbClr val="D60077"/>
              </a:buClr>
              <a:buFont typeface="Arial" panose="020B0604020202020204" pitchFamily="34" charset="0"/>
              <a:buChar char="•"/>
              <a:defRPr/>
            </a:pPr>
            <a:r>
              <a:rPr lang="en-GB" altLang="en-US" sz="3200" dirty="0"/>
              <a:t>Be clear about the </a:t>
            </a:r>
            <a:r>
              <a:rPr lang="en-GB" altLang="en-US" sz="3200" dirty="0">
                <a:solidFill>
                  <a:schemeClr val="accent3"/>
                </a:solidFill>
              </a:rPr>
              <a:t>purpose </a:t>
            </a:r>
            <a:r>
              <a:rPr lang="en-GB" altLang="en-US" sz="3200" dirty="0"/>
              <a:t>of assessment</a:t>
            </a:r>
          </a:p>
          <a:p>
            <a:pPr marL="457200" indent="-457200" defTabSz="914400">
              <a:lnSpc>
                <a:spcPct val="100000"/>
              </a:lnSpc>
              <a:spcBef>
                <a:spcPct val="0"/>
              </a:spcBef>
              <a:spcAft>
                <a:spcPts val="600"/>
              </a:spcAft>
              <a:buClr>
                <a:srgbClr val="D60077"/>
              </a:buClr>
              <a:buFont typeface="Arial" panose="020B0604020202020204" pitchFamily="34" charset="0"/>
              <a:buChar char="•"/>
              <a:defRPr/>
            </a:pPr>
            <a:r>
              <a:rPr lang="en-GB" altLang="en-US" sz="3200" dirty="0"/>
              <a:t>Link the assessment to the </a:t>
            </a:r>
            <a:r>
              <a:rPr lang="en-GB" altLang="en-US" sz="3200" dirty="0">
                <a:solidFill>
                  <a:schemeClr val="accent3"/>
                </a:solidFill>
              </a:rPr>
              <a:t>learning outcomes (LOs)</a:t>
            </a:r>
          </a:p>
          <a:p>
            <a:pPr marL="457200" indent="-457200" defTabSz="914400">
              <a:lnSpc>
                <a:spcPct val="100000"/>
              </a:lnSpc>
              <a:spcBef>
                <a:spcPct val="0"/>
              </a:spcBef>
              <a:spcAft>
                <a:spcPts val="600"/>
              </a:spcAft>
              <a:buClr>
                <a:srgbClr val="D60077"/>
              </a:buClr>
              <a:buFont typeface="Arial" panose="020B0604020202020204" pitchFamily="34" charset="0"/>
              <a:buChar char="•"/>
              <a:defRPr/>
            </a:pPr>
            <a:r>
              <a:rPr lang="en-GB" altLang="en-US" sz="3200" dirty="0"/>
              <a:t>Only assess what has been </a:t>
            </a:r>
            <a:r>
              <a:rPr lang="en-GB" altLang="en-US" sz="3200" dirty="0">
                <a:solidFill>
                  <a:schemeClr val="accent3"/>
                </a:solidFill>
              </a:rPr>
              <a:t>taught</a:t>
            </a:r>
          </a:p>
          <a:p>
            <a:pPr marL="457200" indent="-457200" defTabSz="914400">
              <a:lnSpc>
                <a:spcPct val="100000"/>
              </a:lnSpc>
              <a:spcBef>
                <a:spcPct val="0"/>
              </a:spcBef>
              <a:spcAft>
                <a:spcPts val="600"/>
              </a:spcAft>
              <a:buClr>
                <a:srgbClr val="D60077"/>
              </a:buClr>
              <a:buFont typeface="Arial" panose="020B0604020202020204" pitchFamily="34" charset="0"/>
              <a:buChar char="•"/>
              <a:defRPr/>
            </a:pPr>
            <a:r>
              <a:rPr lang="en-GB" altLang="en-US" sz="3200" dirty="0"/>
              <a:t>Use appropriate </a:t>
            </a:r>
            <a:r>
              <a:rPr lang="en-GB" altLang="en-US" sz="3200" dirty="0">
                <a:solidFill>
                  <a:schemeClr val="accent3"/>
                </a:solidFill>
              </a:rPr>
              <a:t>methods</a:t>
            </a:r>
          </a:p>
          <a:p>
            <a:pPr marL="457200" indent="-457200" defTabSz="914400">
              <a:lnSpc>
                <a:spcPct val="100000"/>
              </a:lnSpc>
              <a:spcBef>
                <a:spcPct val="0"/>
              </a:spcBef>
              <a:spcAft>
                <a:spcPts val="600"/>
              </a:spcAft>
              <a:buClr>
                <a:srgbClr val="D60077"/>
              </a:buClr>
              <a:buFont typeface="Arial" panose="020B0604020202020204" pitchFamily="34" charset="0"/>
              <a:buChar char="•"/>
              <a:defRPr/>
            </a:pPr>
            <a:r>
              <a:rPr lang="en-GB" altLang="en-US" sz="3200" dirty="0"/>
              <a:t>Make sure assessment is</a:t>
            </a:r>
            <a:r>
              <a:rPr lang="en-GB" altLang="en-US" sz="3200" dirty="0">
                <a:solidFill>
                  <a:schemeClr val="accent3"/>
                </a:solidFill>
              </a:rPr>
              <a:t> accessible</a:t>
            </a:r>
          </a:p>
          <a:p>
            <a:pPr marL="457200" indent="-457200" defTabSz="914400">
              <a:lnSpc>
                <a:spcPct val="100000"/>
              </a:lnSpc>
              <a:spcBef>
                <a:spcPct val="0"/>
              </a:spcBef>
              <a:spcAft>
                <a:spcPts val="600"/>
              </a:spcAft>
              <a:buClr>
                <a:srgbClr val="D60077"/>
              </a:buClr>
              <a:buFont typeface="Arial" panose="020B0604020202020204" pitchFamily="34" charset="0"/>
              <a:buChar char="•"/>
              <a:defRPr/>
            </a:pPr>
            <a:r>
              <a:rPr lang="en-GB" altLang="en-US" sz="3200" dirty="0"/>
              <a:t>Discourage opportunities for</a:t>
            </a:r>
            <a:r>
              <a:rPr lang="en-GB" altLang="en-US" sz="3200" dirty="0">
                <a:solidFill>
                  <a:schemeClr val="accent3"/>
                </a:solidFill>
              </a:rPr>
              <a:t> </a:t>
            </a:r>
            <a:r>
              <a:rPr lang="en-GB" sz="3200" dirty="0">
                <a:solidFill>
                  <a:schemeClr val="accent3"/>
                </a:solidFill>
                <a:ea typeface="Calibri" panose="020F0502020204030204" pitchFamily="34" charset="0"/>
                <a:cs typeface="Times New Roman" panose="02020603050405020304" pitchFamily="18" charset="0"/>
              </a:rPr>
              <a:t>cheating</a:t>
            </a:r>
            <a:r>
              <a:rPr lang="en-GB" sz="3200" dirty="0">
                <a:ea typeface="Calibri" panose="020F0502020204030204" pitchFamily="34" charset="0"/>
                <a:cs typeface="Times New Roman" panose="02020603050405020304" pitchFamily="18" charset="0"/>
              </a:rPr>
              <a:t> </a:t>
            </a:r>
            <a:endParaRPr lang="en-GB" altLang="en-US" sz="3200" dirty="0">
              <a:solidFill>
                <a:schemeClr val="accent3"/>
              </a:solidFill>
            </a:endParaRPr>
          </a:p>
        </p:txBody>
      </p:sp>
    </p:spTree>
    <p:extLst>
      <p:ext uri="{BB962C8B-B14F-4D97-AF65-F5344CB8AC3E}">
        <p14:creationId xmlns:p14="http://schemas.microsoft.com/office/powerpoint/2010/main" val="1337552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8</a:t>
            </a:fld>
            <a:endParaRPr lang="en-GB" dirty="0"/>
          </a:p>
        </p:txBody>
      </p:sp>
      <p:sp>
        <p:nvSpPr>
          <p:cNvPr id="3" name="Title 2"/>
          <p:cNvSpPr>
            <a:spLocks noGrp="1"/>
          </p:cNvSpPr>
          <p:nvPr>
            <p:ph type="title"/>
          </p:nvPr>
        </p:nvSpPr>
        <p:spPr>
          <a:xfrm>
            <a:off x="708449" y="959011"/>
            <a:ext cx="8883420" cy="671007"/>
          </a:xfrm>
        </p:spPr>
        <p:txBody>
          <a:bodyPr/>
          <a:lstStyle/>
          <a:p>
            <a:pPr eaLnBrk="0" fontAlgn="base" hangingPunct="0">
              <a:lnSpc>
                <a:spcPct val="90000"/>
              </a:lnSpc>
              <a:spcBef>
                <a:spcPct val="0"/>
              </a:spcBef>
              <a:spcAft>
                <a:spcPct val="0"/>
              </a:spcAft>
            </a:pPr>
            <a:r>
              <a:rPr lang="en-GB" sz="4000" dirty="0">
                <a:solidFill>
                  <a:srgbClr val="D60077"/>
                </a:solidFill>
              </a:rPr>
              <a:t>1. Why do we assess students?</a:t>
            </a:r>
          </a:p>
        </p:txBody>
      </p:sp>
      <p:sp>
        <p:nvSpPr>
          <p:cNvPr id="5" name="Title 2"/>
          <p:cNvSpPr txBox="1">
            <a:spLocks/>
          </p:cNvSpPr>
          <p:nvPr/>
        </p:nvSpPr>
        <p:spPr>
          <a:xfrm>
            <a:off x="708449" y="3329313"/>
            <a:ext cx="7391526" cy="671007"/>
          </a:xfrm>
          <a:prstGeom prst="rect">
            <a:avLst/>
          </a:prstGeom>
        </p:spPr>
        <p:txBody>
          <a:bodyPr vert="horz" lIns="0" tIns="0" rIns="0" bIns="0" rtlCol="0" anchor="t">
            <a:noAutofit/>
          </a:bodyPr>
          <a:lstStyle>
            <a:lvl1pPr algn="l" defTabSz="457079" rtl="0" eaLnBrk="1" latinLnBrk="0" hangingPunct="1">
              <a:lnSpc>
                <a:spcPts val="3655"/>
              </a:lnSpc>
              <a:spcBef>
                <a:spcPts val="0"/>
              </a:spcBef>
              <a:buNone/>
              <a:defRPr sz="3163" b="1" kern="1200">
                <a:solidFill>
                  <a:schemeClr val="tx1"/>
                </a:solidFill>
                <a:latin typeface="+mj-lt"/>
                <a:ea typeface="+mj-ea"/>
                <a:cs typeface="+mj-cs"/>
              </a:defRPr>
            </a:lvl1pPr>
          </a:lstStyle>
          <a:p>
            <a:endParaRPr lang="en-GB" dirty="0"/>
          </a:p>
        </p:txBody>
      </p:sp>
      <p:sp>
        <p:nvSpPr>
          <p:cNvPr id="6" name="Rectangle 5">
            <a:extLst>
              <a:ext uri="{FF2B5EF4-FFF2-40B4-BE49-F238E27FC236}">
                <a16:creationId xmlns:a16="http://schemas.microsoft.com/office/drawing/2014/main" id="{948D3413-7406-463F-A50A-29B3BEFDD42F}"/>
              </a:ext>
            </a:extLst>
          </p:cNvPr>
          <p:cNvSpPr/>
          <p:nvPr/>
        </p:nvSpPr>
        <p:spPr>
          <a:xfrm>
            <a:off x="1113181" y="1784788"/>
            <a:ext cx="9594576" cy="4054828"/>
          </a:xfrm>
          <a:prstGeom prst="rect">
            <a:avLst/>
          </a:prstGeom>
        </p:spPr>
        <p:txBody>
          <a:bodyPr wrap="square">
            <a:spAutoFit/>
          </a:bodyPr>
          <a:lstStyle/>
          <a:p>
            <a:pPr marL="514350" indent="-514350">
              <a:lnSpc>
                <a:spcPct val="107000"/>
              </a:lnSpc>
              <a:spcAft>
                <a:spcPts val="800"/>
              </a:spcAft>
              <a:buClr>
                <a:schemeClr val="accent3"/>
              </a:buClr>
              <a:buFont typeface="+mj-lt"/>
              <a:buAutoNum type="alphaLcParenR"/>
            </a:pPr>
            <a:r>
              <a:rPr lang="en-GB" sz="2800" dirty="0"/>
              <a:t>To test students knowledge and skills at a particular point in time </a:t>
            </a:r>
            <a:br>
              <a:rPr lang="en-GB" sz="2800" dirty="0"/>
            </a:br>
            <a:r>
              <a:rPr lang="en-GB" sz="2800" dirty="0"/>
              <a:t>		</a:t>
            </a:r>
            <a:r>
              <a:rPr lang="en-GB" sz="2800" dirty="0">
                <a:solidFill>
                  <a:schemeClr val="accent3"/>
                </a:solidFill>
              </a:rPr>
              <a:t>Summative</a:t>
            </a:r>
            <a:r>
              <a:rPr lang="en-GB" sz="2800" dirty="0"/>
              <a:t> (assessment</a:t>
            </a:r>
            <a:r>
              <a:rPr lang="en-GB" sz="2800" dirty="0">
                <a:solidFill>
                  <a:schemeClr val="accent3">
                    <a:lumMod val="75000"/>
                  </a:schemeClr>
                </a:solidFill>
              </a:rPr>
              <a:t> </a:t>
            </a:r>
            <a:r>
              <a:rPr lang="en-GB" sz="2800" i="1" dirty="0">
                <a:solidFill>
                  <a:schemeClr val="accent3"/>
                </a:solidFill>
              </a:rPr>
              <a:t>of</a:t>
            </a:r>
            <a:r>
              <a:rPr lang="en-GB" sz="2800" i="1" dirty="0">
                <a:solidFill>
                  <a:schemeClr val="accent3">
                    <a:lumMod val="75000"/>
                  </a:schemeClr>
                </a:solidFill>
              </a:rPr>
              <a:t> </a:t>
            </a:r>
            <a:r>
              <a:rPr lang="en-GB" sz="2800" dirty="0"/>
              <a:t>learning)</a:t>
            </a:r>
          </a:p>
          <a:p>
            <a:pPr marL="514350" indent="-514350">
              <a:lnSpc>
                <a:spcPct val="107000"/>
              </a:lnSpc>
              <a:spcAft>
                <a:spcPts val="800"/>
              </a:spcAft>
              <a:buClr>
                <a:schemeClr val="accent3"/>
              </a:buClr>
              <a:buFont typeface="+mj-lt"/>
              <a:buAutoNum type="alphaLcParenR"/>
            </a:pPr>
            <a:r>
              <a:rPr lang="en-GB" sz="2800" dirty="0"/>
              <a:t>To identify what’s known and gaps in skills / knowledge </a:t>
            </a:r>
            <a:br>
              <a:rPr lang="en-GB" sz="2800" dirty="0"/>
            </a:br>
            <a:r>
              <a:rPr lang="en-GB" sz="2800" dirty="0"/>
              <a:t>		 </a:t>
            </a:r>
            <a:r>
              <a:rPr lang="en-GB" sz="2800" dirty="0">
                <a:solidFill>
                  <a:schemeClr val="accent3"/>
                </a:solidFill>
              </a:rPr>
              <a:t>Diagnostic</a:t>
            </a:r>
            <a:r>
              <a:rPr lang="en-GB" sz="2800" dirty="0">
                <a:solidFill>
                  <a:schemeClr val="accent3">
                    <a:lumMod val="75000"/>
                  </a:schemeClr>
                </a:solidFill>
              </a:rPr>
              <a:t>  </a:t>
            </a:r>
          </a:p>
          <a:p>
            <a:pPr marL="514350" indent="-514350">
              <a:lnSpc>
                <a:spcPct val="107000"/>
              </a:lnSpc>
              <a:spcAft>
                <a:spcPts val="800"/>
              </a:spcAft>
              <a:buClr>
                <a:schemeClr val="accent3"/>
              </a:buClr>
              <a:buFont typeface="+mj-lt"/>
              <a:buAutoNum type="alphaLcParenR"/>
            </a:pPr>
            <a:r>
              <a:rPr lang="en-GB" sz="2800" dirty="0"/>
              <a:t>To promote and develop learning  </a:t>
            </a:r>
            <a:br>
              <a:rPr lang="en-GB" sz="2800" dirty="0"/>
            </a:br>
            <a:r>
              <a:rPr lang="en-GB" sz="2800" dirty="0"/>
              <a:t>		</a:t>
            </a:r>
            <a:r>
              <a:rPr lang="en-GB" sz="2800" dirty="0">
                <a:solidFill>
                  <a:schemeClr val="accent3"/>
                </a:solidFill>
              </a:rPr>
              <a:t>Formative</a:t>
            </a:r>
            <a:r>
              <a:rPr lang="en-GB" sz="2800" dirty="0">
                <a:solidFill>
                  <a:schemeClr val="accent3">
                    <a:lumMod val="75000"/>
                  </a:schemeClr>
                </a:solidFill>
              </a:rPr>
              <a:t> </a:t>
            </a:r>
            <a:r>
              <a:rPr lang="en-GB" sz="2800" dirty="0"/>
              <a:t>(assessment </a:t>
            </a:r>
            <a:r>
              <a:rPr lang="en-GB" sz="2800" i="1" dirty="0">
                <a:solidFill>
                  <a:schemeClr val="accent3"/>
                </a:solidFill>
              </a:rPr>
              <a:t>for</a:t>
            </a:r>
            <a:r>
              <a:rPr lang="en-GB" sz="2800" dirty="0"/>
              <a:t> learning)</a:t>
            </a:r>
          </a:p>
          <a:p>
            <a:pPr marL="285750" lvl="0" indent="-285750">
              <a:lnSpc>
                <a:spcPct val="107000"/>
              </a:lnSpc>
              <a:spcAft>
                <a:spcPts val="800"/>
              </a:spcAft>
              <a:buFont typeface="Arial" panose="020B0604020202020204" pitchFamily="34" charset="0"/>
              <a:buChar char="•"/>
            </a:pPr>
            <a:endParaRPr lang="en-GB" sz="2800" dirty="0"/>
          </a:p>
        </p:txBody>
      </p:sp>
    </p:spTree>
    <p:extLst>
      <p:ext uri="{BB962C8B-B14F-4D97-AF65-F5344CB8AC3E}">
        <p14:creationId xmlns:p14="http://schemas.microsoft.com/office/powerpoint/2010/main" val="1984891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9</a:t>
            </a:fld>
            <a:endParaRPr lang="en-GB" dirty="0"/>
          </a:p>
        </p:txBody>
      </p:sp>
      <p:sp>
        <p:nvSpPr>
          <p:cNvPr id="3" name="Title 2"/>
          <p:cNvSpPr>
            <a:spLocks noGrp="1"/>
          </p:cNvSpPr>
          <p:nvPr>
            <p:ph type="title"/>
          </p:nvPr>
        </p:nvSpPr>
        <p:spPr>
          <a:xfrm>
            <a:off x="703478" y="498763"/>
            <a:ext cx="10082709" cy="997527"/>
          </a:xfrm>
        </p:spPr>
        <p:txBody>
          <a:bodyPr/>
          <a:lstStyle/>
          <a:p>
            <a:r>
              <a:rPr lang="en-GB" sz="4000" dirty="0">
                <a:solidFill>
                  <a:schemeClr val="accent3"/>
                </a:solidFill>
              </a:rPr>
              <a:t>Example from an OU course</a:t>
            </a:r>
            <a:br>
              <a:rPr lang="en-GB" sz="4000" dirty="0">
                <a:solidFill>
                  <a:schemeClr val="accent3"/>
                </a:solidFill>
              </a:rPr>
            </a:br>
            <a:r>
              <a:rPr lang="en-GB" sz="4000" dirty="0">
                <a:solidFill>
                  <a:schemeClr val="accent3"/>
                </a:solidFill>
              </a:rPr>
              <a:t>Assessment </a:t>
            </a:r>
            <a:r>
              <a:rPr lang="en-GB" sz="4000" i="1" dirty="0"/>
              <a:t>of</a:t>
            </a:r>
            <a:r>
              <a:rPr lang="en-GB" sz="4000" i="1" dirty="0">
                <a:solidFill>
                  <a:schemeClr val="accent3"/>
                </a:solidFill>
              </a:rPr>
              <a:t> </a:t>
            </a:r>
            <a:r>
              <a:rPr lang="en-GB" sz="4000" dirty="0">
                <a:solidFill>
                  <a:schemeClr val="accent3"/>
                </a:solidFill>
              </a:rPr>
              <a:t>learning</a:t>
            </a:r>
          </a:p>
        </p:txBody>
      </p:sp>
      <p:sp>
        <p:nvSpPr>
          <p:cNvPr id="4" name="Rectangle 3"/>
          <p:cNvSpPr/>
          <p:nvPr/>
        </p:nvSpPr>
        <p:spPr>
          <a:xfrm>
            <a:off x="703478" y="1599109"/>
            <a:ext cx="10987778" cy="4678204"/>
          </a:xfrm>
          <a:prstGeom prst="rect">
            <a:avLst/>
          </a:prstGeom>
        </p:spPr>
        <p:txBody>
          <a:bodyPr wrap="square">
            <a:spAutoFit/>
          </a:bodyPr>
          <a:lstStyle/>
          <a:p>
            <a:pPr>
              <a:spcAft>
                <a:spcPts val="0"/>
              </a:spcAft>
              <a:tabLst>
                <a:tab pos="540385" algn="l"/>
              </a:tabLst>
            </a:pPr>
            <a:r>
              <a:rPr lang="en-GB" sz="2800" dirty="0">
                <a:ea typeface="Calibri" panose="020F0502020204030204" pitchFamily="34" charset="0"/>
                <a:cs typeface="Times New Roman" panose="02020603050405020304" pitchFamily="18" charset="0"/>
              </a:rPr>
              <a:t>Learning outcomes: students should be able to </a:t>
            </a:r>
          </a:p>
          <a:p>
            <a:pPr marL="457200" indent="-457200">
              <a:spcAft>
                <a:spcPts val="0"/>
              </a:spcAft>
              <a:buClr>
                <a:schemeClr val="accent3"/>
              </a:buClr>
              <a:buFont typeface="Arial" panose="020B0604020202020204" pitchFamily="34" charset="0"/>
              <a:buChar char="•"/>
              <a:tabLst>
                <a:tab pos="540385" algn="l"/>
              </a:tabLst>
            </a:pPr>
            <a:r>
              <a:rPr lang="en-GB" sz="2800" dirty="0">
                <a:ea typeface="Calibri" panose="020F0502020204030204" pitchFamily="34" charset="0"/>
                <a:cs typeface="Times New Roman" panose="02020603050405020304" pitchFamily="18" charset="0"/>
              </a:rPr>
              <a:t>Demonstrate aspects of measuring, collecting and recording data</a:t>
            </a:r>
          </a:p>
          <a:p>
            <a:pPr marL="457200" indent="-457200">
              <a:spcAft>
                <a:spcPts val="0"/>
              </a:spcAft>
              <a:buClr>
                <a:schemeClr val="accent3"/>
              </a:buClr>
              <a:buFont typeface="Arial" panose="020B0604020202020204" pitchFamily="34" charset="0"/>
              <a:buChar char="•"/>
              <a:tabLst>
                <a:tab pos="540385" algn="l"/>
              </a:tabLst>
            </a:pPr>
            <a:r>
              <a:rPr lang="en-GB" sz="2800" dirty="0">
                <a:ea typeface="Calibri" panose="020F0502020204030204" pitchFamily="34" charset="0"/>
                <a:cs typeface="Times New Roman" panose="02020603050405020304" pitchFamily="18" charset="0"/>
              </a:rPr>
              <a:t>Write a report following standard conventions</a:t>
            </a:r>
          </a:p>
          <a:p>
            <a:pPr>
              <a:spcAft>
                <a:spcPts val="0"/>
              </a:spcAft>
              <a:tabLst>
                <a:tab pos="540385" algn="l"/>
              </a:tabLst>
            </a:pPr>
            <a:endParaRPr lang="en-GB" sz="2800" dirty="0">
              <a:ea typeface="Calibri" panose="020F0502020204030204" pitchFamily="34" charset="0"/>
              <a:cs typeface="Times New Roman" panose="02020603050405020304" pitchFamily="18" charset="0"/>
            </a:endParaRPr>
          </a:p>
          <a:p>
            <a:pPr>
              <a:spcAft>
                <a:spcPts val="0"/>
              </a:spcAft>
              <a:tabLst>
                <a:tab pos="540385" algn="l"/>
              </a:tabLst>
            </a:pPr>
            <a:r>
              <a:rPr lang="en-GB" sz="2800" dirty="0">
                <a:ea typeface="Calibri" panose="020F0502020204030204" pitchFamily="34" charset="0"/>
                <a:cs typeface="Times New Roman" panose="02020603050405020304" pitchFamily="18" charset="0"/>
              </a:rPr>
              <a:t>After our teaching on report writing and on measuring, collecting and recording data including an activity on personal water use </a:t>
            </a:r>
            <a:endParaRPr lang="en-GB" sz="2800" i="1" dirty="0">
              <a:ea typeface="Calibri" panose="020F0502020204030204" pitchFamily="34" charset="0"/>
              <a:cs typeface="Times New Roman" panose="02020603050405020304" pitchFamily="18" charset="0"/>
            </a:endParaRPr>
          </a:p>
          <a:p>
            <a:pPr>
              <a:spcAft>
                <a:spcPts val="0"/>
              </a:spcAft>
              <a:tabLst>
                <a:tab pos="540385" algn="l"/>
              </a:tabLst>
            </a:pPr>
            <a:r>
              <a:rPr lang="en-GB" sz="2800" dirty="0">
                <a:ea typeface="Calibri" panose="020F0502020204030204" pitchFamily="34" charset="0"/>
                <a:cs typeface="Times New Roman" panose="02020603050405020304" pitchFamily="18" charset="0"/>
              </a:rPr>
              <a:t> </a:t>
            </a:r>
          </a:p>
          <a:p>
            <a:pPr marL="457200" indent="-457200">
              <a:spcAft>
                <a:spcPts val="0"/>
              </a:spcAft>
              <a:buFont typeface="Arial" panose="020B0604020202020204" pitchFamily="34" charset="0"/>
              <a:buChar char="•"/>
              <a:tabLst>
                <a:tab pos="540385" algn="l"/>
              </a:tabLst>
            </a:pPr>
            <a:r>
              <a:rPr lang="en-GB" sz="2800" dirty="0">
                <a:solidFill>
                  <a:schemeClr val="accent3"/>
                </a:solidFill>
                <a:ea typeface="Calibri" panose="020F0502020204030204" pitchFamily="34" charset="0"/>
                <a:cs typeface="Times New Roman" panose="02020603050405020304" pitchFamily="18" charset="0"/>
              </a:rPr>
              <a:t>Assignment question </a:t>
            </a:r>
          </a:p>
          <a:p>
            <a:pPr>
              <a:spcAft>
                <a:spcPts val="0"/>
              </a:spcAft>
              <a:tabLst>
                <a:tab pos="540385" algn="l"/>
              </a:tabLst>
            </a:pPr>
            <a:r>
              <a:rPr lang="en-GB" sz="2800" dirty="0">
                <a:ea typeface="Calibri" panose="020F0502020204030204" pitchFamily="34" charset="0"/>
                <a:cs typeface="Times New Roman" panose="02020603050405020304" pitchFamily="18" charset="0"/>
              </a:rPr>
              <a:t>Write a report of your investigation of your personal daily water use at home</a:t>
            </a:r>
          </a:p>
          <a:p>
            <a:pPr>
              <a:spcAft>
                <a:spcPts val="0"/>
              </a:spcAft>
              <a:tabLst>
                <a:tab pos="540385" algn="l"/>
              </a:tabLst>
            </a:pPr>
            <a:endParaRPr lang="en-GB" dirty="0">
              <a:latin typeface="Arial" panose="020B0604020202020204" pitchFamily="34" charset="0"/>
              <a:ea typeface="Calibri" panose="020F0502020204030204" pitchFamily="34" charset="0"/>
              <a:cs typeface="Times New Roman" panose="02020603050405020304" pitchFamily="18" charset="0"/>
            </a:endParaRPr>
          </a:p>
        </p:txBody>
      </p:sp>
      <p:sp>
        <p:nvSpPr>
          <p:cNvPr id="7" name="TextBox 6"/>
          <p:cNvSpPr txBox="1"/>
          <p:nvPr/>
        </p:nvSpPr>
        <p:spPr>
          <a:xfrm>
            <a:off x="8266922" y="2873829"/>
            <a:ext cx="914400" cy="914400"/>
          </a:xfrm>
          <a:prstGeom prst="rect">
            <a:avLst/>
          </a:prstGeom>
        </p:spPr>
        <p:txBody>
          <a:bodyPr vert="horz" wrap="none" lIns="0" tIns="0" rIns="0" bIns="0" rtlCol="0">
            <a:noAutofit/>
          </a:bodyPr>
          <a:lstStyle/>
          <a:p>
            <a:pPr marL="0" indent="0">
              <a:buNone/>
            </a:pPr>
            <a:endParaRPr lang="en-GB" sz="2000" dirty="0">
              <a:solidFill>
                <a:schemeClr val="bg1"/>
              </a:solidFill>
            </a:endParaRPr>
          </a:p>
        </p:txBody>
      </p:sp>
    </p:spTree>
    <p:extLst>
      <p:ext uri="{BB962C8B-B14F-4D97-AF65-F5344CB8AC3E}">
        <p14:creationId xmlns:p14="http://schemas.microsoft.com/office/powerpoint/2010/main" val="1435687120"/>
      </p:ext>
    </p:extLst>
  </p:cSld>
  <p:clrMapOvr>
    <a:masterClrMapping/>
  </p:clrMapOvr>
</p:sld>
</file>

<file path=ppt/theme/theme1.xml><?xml version="1.0" encoding="utf-8"?>
<a:theme xmlns:a="http://schemas.openxmlformats.org/drawingml/2006/main" name="1_Office Theme">
  <a:themeElements>
    <a:clrScheme name="OU">
      <a:dk1>
        <a:sysClr val="windowText" lastClr="000000"/>
      </a:dk1>
      <a:lt1>
        <a:sysClr val="window" lastClr="FFFFFF"/>
      </a:lt1>
      <a:dk2>
        <a:srgbClr val="75AAE5"/>
      </a:dk2>
      <a:lt2>
        <a:srgbClr val="FFFFFF"/>
      </a:lt2>
      <a:accent1>
        <a:srgbClr val="75AAE5"/>
      </a:accent1>
      <a:accent2>
        <a:srgbClr val="0B55A8"/>
      </a:accent2>
      <a:accent3>
        <a:srgbClr val="E80074"/>
      </a:accent3>
      <a:accent4>
        <a:srgbClr val="630031"/>
      </a:accent4>
      <a:accent5>
        <a:srgbClr val="FFC23D"/>
      </a:accent5>
      <a:accent6>
        <a:srgbClr val="A4A400"/>
      </a:accent6>
      <a:hlink>
        <a:srgbClr val="000000"/>
      </a:hlink>
      <a:folHlink>
        <a:srgbClr val="000000"/>
      </a:folHlink>
    </a:clrScheme>
    <a:fontScheme name="Office 2">
      <a:majorFont>
        <a:latin typeface="Helvetica"/>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Helvetic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8100" cap="rnd">
          <a:prstDash val="sysDot"/>
        </a:ln>
        <a:effectLst/>
      </a:spPr>
      <a:bodyPr/>
      <a:lstStyle/>
      <a:style>
        <a:lnRef idx="2">
          <a:schemeClr val="accent1"/>
        </a:lnRef>
        <a:fillRef idx="0">
          <a:schemeClr val="accent1"/>
        </a:fillRef>
        <a:effectRef idx="1">
          <a:schemeClr val="accent1"/>
        </a:effectRef>
        <a:fontRef idx="minor">
          <a:schemeClr val="tx1"/>
        </a:fontRef>
      </a:style>
    </a:lnDef>
    <a:txDef>
      <a:spPr/>
      <a:bodyPr vert="horz" lIns="0" tIns="0" rIns="0" bIns="0" rtlCol="0">
        <a:noAutofit/>
      </a:bodyPr>
      <a:lstStyle>
        <a:defPPr marL="0" indent="0">
          <a:buNone/>
          <a:defRPr sz="2000" dirty="0" smtClean="0">
            <a:solidFill>
              <a:schemeClr val="bg1"/>
            </a:solidFill>
          </a:defRPr>
        </a:defPPr>
      </a:lstStyle>
    </a:txDef>
  </a:objectDefaults>
  <a:extraClrSchemeLst/>
</a:theme>
</file>

<file path=ppt/theme/theme2.xml><?xml version="1.0" encoding="utf-8"?>
<a:theme xmlns:a="http://schemas.openxmlformats.org/drawingml/2006/main" name="2_Office Theme">
  <a:themeElements>
    <a:clrScheme name="OU">
      <a:dk1>
        <a:sysClr val="windowText" lastClr="000000"/>
      </a:dk1>
      <a:lt1>
        <a:sysClr val="window" lastClr="FFFFFF"/>
      </a:lt1>
      <a:dk2>
        <a:srgbClr val="75AAE5"/>
      </a:dk2>
      <a:lt2>
        <a:srgbClr val="FFFFFF"/>
      </a:lt2>
      <a:accent1>
        <a:srgbClr val="75AAE5"/>
      </a:accent1>
      <a:accent2>
        <a:srgbClr val="0B55A8"/>
      </a:accent2>
      <a:accent3>
        <a:srgbClr val="E80074"/>
      </a:accent3>
      <a:accent4>
        <a:srgbClr val="630031"/>
      </a:accent4>
      <a:accent5>
        <a:srgbClr val="FFC23D"/>
      </a:accent5>
      <a:accent6>
        <a:srgbClr val="A4A400"/>
      </a:accent6>
      <a:hlink>
        <a:srgbClr val="000000"/>
      </a:hlink>
      <a:folHlink>
        <a:srgbClr val="000000"/>
      </a:folHlink>
    </a:clrScheme>
    <a:fontScheme name="Office 2">
      <a:majorFont>
        <a:latin typeface="Helvetica"/>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Helvetic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8100" cap="rnd">
          <a:prstDash val="sysDot"/>
        </a:ln>
        <a:effectLst/>
      </a:spPr>
      <a:bodyPr/>
      <a:lstStyle/>
      <a:style>
        <a:lnRef idx="2">
          <a:schemeClr val="accent1"/>
        </a:lnRef>
        <a:fillRef idx="0">
          <a:schemeClr val="accent1"/>
        </a:fillRef>
        <a:effectRef idx="1">
          <a:schemeClr val="accent1"/>
        </a:effectRef>
        <a:fontRef idx="minor">
          <a:schemeClr val="tx1"/>
        </a:fontRef>
      </a:style>
    </a:lnDef>
    <a:txDef>
      <a:spPr/>
      <a:bodyPr vert="horz" lIns="0" tIns="0" rIns="0" bIns="0" rtlCol="0">
        <a:noAutofit/>
      </a:bodyPr>
      <a:lstStyle>
        <a:defPPr marL="0" indent="0">
          <a:buNone/>
          <a:defRPr sz="2000" dirty="0" smtClean="0">
            <a:solidFill>
              <a:schemeClr val="bg1"/>
            </a:solidFill>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7676</TotalTime>
  <Words>1157</Words>
  <Application>Microsoft Office PowerPoint</Application>
  <PresentationFormat>Widescreen</PresentationFormat>
  <Paragraphs>210</Paragraphs>
  <Slides>22</Slides>
  <Notes>22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22</vt:i4>
      </vt:variant>
    </vt:vector>
  </HeadingPairs>
  <TitlesOfParts>
    <vt:vector size="29" baseType="lpstr">
      <vt:lpstr>Arial</vt:lpstr>
      <vt:lpstr>Calibri</vt:lpstr>
      <vt:lpstr>Helvetica</vt:lpstr>
      <vt:lpstr>Lucida Grande</vt:lpstr>
      <vt:lpstr>Verdana</vt:lpstr>
      <vt:lpstr>1_Office Theme</vt:lpstr>
      <vt:lpstr>2_Office Theme</vt:lpstr>
      <vt:lpstr>Assessment for distance learning (ADL) 1: What is assessment and why is it important? </vt:lpstr>
      <vt:lpstr>Assessment for distance learning (ADL)</vt:lpstr>
      <vt:lpstr>Sessions 1 and 2</vt:lpstr>
      <vt:lpstr>Learning outcomes</vt:lpstr>
      <vt:lpstr>Activity: What is assessment?</vt:lpstr>
      <vt:lpstr>Questions to consider…</vt:lpstr>
      <vt:lpstr>Assessment principles</vt:lpstr>
      <vt:lpstr>1. Why do we assess students?</vt:lpstr>
      <vt:lpstr>Example from an OU course Assessment of learning</vt:lpstr>
      <vt:lpstr>Example from an OU course Diagnostic assessment</vt:lpstr>
      <vt:lpstr>Example from an OU course Assessment for learning </vt:lpstr>
      <vt:lpstr>2. How do we assess students?</vt:lpstr>
      <vt:lpstr>Activity: Match the method with the purpose</vt:lpstr>
      <vt:lpstr>PowerPoint Presentation</vt:lpstr>
      <vt:lpstr>Activity: Match the method with the purpose</vt:lpstr>
      <vt:lpstr>Assessment covers different categories of learning outcomes</vt:lpstr>
      <vt:lpstr>Process words – what students are asked to ‘do’ in the assessment</vt:lpstr>
      <vt:lpstr>Does the assessment discourage cheating? </vt:lpstr>
      <vt:lpstr>Activity: Evaluate an assessment question</vt:lpstr>
      <vt:lpstr>Activity: Evaluate an assessment question </vt:lpstr>
      <vt:lpstr>Summary – tips for effective assessment</vt:lpstr>
      <vt:lpstr>Do you have any questions?  Thank you!        </vt:lpstr>
    </vt:vector>
  </TitlesOfParts>
  <Company>The Open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IDO Meeting 19th December 2016</dc:title>
  <dc:creator>Pam.Furniss</dc:creator>
  <cp:lastModifiedBy>Rachel.Rogers</cp:lastModifiedBy>
  <cp:revision>256</cp:revision>
  <cp:lastPrinted>2019-05-07T11:40:46Z</cp:lastPrinted>
  <dcterms:created xsi:type="dcterms:W3CDTF">2018-08-10T13:37:43Z</dcterms:created>
  <dcterms:modified xsi:type="dcterms:W3CDTF">2021-04-28T16:44:24Z</dcterms:modified>
</cp:coreProperties>
</file>