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Lst>
  <p:notesMasterIdLst>
    <p:notesMasterId r:id="rId25"/>
  </p:notesMasterIdLst>
  <p:handoutMasterIdLst>
    <p:handoutMasterId r:id="rId26"/>
  </p:handoutMasterIdLst>
  <p:sldIdLst>
    <p:sldId id="304" r:id="rId3"/>
    <p:sldId id="338" r:id="rId4"/>
    <p:sldId id="259" r:id="rId5"/>
    <p:sldId id="260" r:id="rId6"/>
    <p:sldId id="321" r:id="rId7"/>
    <p:sldId id="315" r:id="rId8"/>
    <p:sldId id="329" r:id="rId9"/>
    <p:sldId id="322" r:id="rId10"/>
    <p:sldId id="293" r:id="rId11"/>
    <p:sldId id="302" r:id="rId12"/>
    <p:sldId id="292" r:id="rId13"/>
    <p:sldId id="323" r:id="rId14"/>
    <p:sldId id="328" r:id="rId15"/>
    <p:sldId id="336" r:id="rId16"/>
    <p:sldId id="337" r:id="rId17"/>
    <p:sldId id="331" r:id="rId18"/>
    <p:sldId id="312" r:id="rId19"/>
    <p:sldId id="327" r:id="rId20"/>
    <p:sldId id="332" r:id="rId21"/>
    <p:sldId id="335" r:id="rId22"/>
    <p:sldId id="291" r:id="rId23"/>
    <p:sldId id="280" r:id="rId2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 d" initials="sd" lastIdx="10" clrIdx="0">
    <p:extLst>
      <p:ext uri="{19B8F6BF-5375-455C-9EA6-DF929625EA0E}">
        <p15:presenceInfo xmlns:p15="http://schemas.microsoft.com/office/powerpoint/2012/main" userId="56dbea47f833f125" providerId="Windows Live"/>
      </p:ext>
    </p:extLst>
  </p:cmAuthor>
  <p:cmAuthor id="2" name="Rachel.Slater" initials="R" lastIdx="14" clrIdx="1">
    <p:extLst>
      <p:ext uri="{19B8F6BF-5375-455C-9EA6-DF929625EA0E}">
        <p15:presenceInfo xmlns:p15="http://schemas.microsoft.com/office/powerpoint/2012/main" userId="S-1-5-21-2118997552-836320393-1615622311-104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9" autoAdjust="0"/>
    <p:restoredTop sz="59424" autoAdjust="0"/>
  </p:normalViewPr>
  <p:slideViewPr>
    <p:cSldViewPr snapToGrid="0">
      <p:cViewPr varScale="1">
        <p:scale>
          <a:sx n="40" d="100"/>
          <a:sy n="40" d="100"/>
        </p:scale>
        <p:origin x="1734" y="42"/>
      </p:cViewPr>
      <p:guideLst/>
    </p:cSldViewPr>
  </p:slideViewPr>
  <p:notesTextViewPr>
    <p:cViewPr>
      <p:scale>
        <a:sx n="3" d="2"/>
        <a:sy n="3" d="2"/>
      </p:scale>
      <p:origin x="0" y="0"/>
    </p:cViewPr>
  </p:notesTextViewPr>
  <p:sorterViewPr>
    <p:cViewPr>
      <p:scale>
        <a:sx n="100" d="100"/>
        <a:sy n="100" d="100"/>
      </p:scale>
      <p:origin x="0" y="-17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30" tIns="45715" rIns="91430" bIns="45715"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30" tIns="45715" rIns="91430" bIns="45715" rtlCol="0"/>
          <a:lstStyle>
            <a:lvl1pPr algn="r">
              <a:defRPr sz="1200"/>
            </a:lvl1pPr>
          </a:lstStyle>
          <a:p>
            <a:fld id="{136E1E90-1946-4250-935C-F0892E3592E0}" type="datetimeFigureOut">
              <a:rPr lang="en-GB" smtClean="0"/>
              <a:t>28/04/2021</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30" tIns="45715" rIns="91430" bIns="45715"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30" tIns="45715" rIns="91430" bIns="45715" rtlCol="0" anchor="b"/>
          <a:lstStyle>
            <a:lvl1pPr algn="r">
              <a:defRPr sz="1200"/>
            </a:lvl1pPr>
          </a:lstStyle>
          <a:p>
            <a:fld id="{015E9BA5-5450-4288-AD07-00CF56CD8AF2}" type="slidenum">
              <a:rPr lang="en-GB" smtClean="0"/>
              <a:t>‹#›</a:t>
            </a:fld>
            <a:endParaRPr lang="en-GB"/>
          </a:p>
        </p:txBody>
      </p:sp>
    </p:spTree>
    <p:extLst>
      <p:ext uri="{BB962C8B-B14F-4D97-AF65-F5344CB8AC3E}">
        <p14:creationId xmlns:p14="http://schemas.microsoft.com/office/powerpoint/2010/main" val="30832245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6"/>
          </a:xfrm>
          <a:prstGeom prst="rect">
            <a:avLst/>
          </a:prstGeom>
        </p:spPr>
        <p:txBody>
          <a:bodyPr vert="horz" lIns="91430" tIns="45715" rIns="91430" bIns="45715"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30" tIns="45715" rIns="91430" bIns="45715" rtlCol="0"/>
          <a:lstStyle>
            <a:lvl1pPr algn="r">
              <a:defRPr sz="1200"/>
            </a:lvl1pPr>
          </a:lstStyle>
          <a:p>
            <a:fld id="{928684E6-6917-4BC4-B001-755A81958AD4}" type="datetimeFigureOut">
              <a:rPr lang="en-GB" smtClean="0"/>
              <a:t>28/04/2021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30" tIns="45715" rIns="91430" bIns="45715"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30" tIns="45715" rIns="91430" bIns="457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5"/>
            <a:ext cx="2945659" cy="498055"/>
          </a:xfrm>
          <a:prstGeom prst="rect">
            <a:avLst/>
          </a:prstGeom>
        </p:spPr>
        <p:txBody>
          <a:bodyPr vert="horz" lIns="91430" tIns="45715" rIns="91430" bIns="45715"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1430" tIns="45715" rIns="91430" bIns="45715" rtlCol="0" anchor="b"/>
          <a:lstStyle>
            <a:lvl1pPr algn="r">
              <a:defRPr sz="1200"/>
            </a:lvl1pPr>
          </a:lstStyle>
          <a:p>
            <a:fld id="{CE13DA62-D820-4354-AC8A-CDA0698682DB}" type="slidenum">
              <a:rPr lang="en-GB" smtClean="0"/>
              <a:t>‹#›</a:t>
            </a:fld>
            <a:endParaRPr lang="en-GB"/>
          </a:p>
        </p:txBody>
      </p:sp>
    </p:spTree>
    <p:extLst>
      <p:ext uri="{BB962C8B-B14F-4D97-AF65-F5344CB8AC3E}">
        <p14:creationId xmlns:p14="http://schemas.microsoft.com/office/powerpoint/2010/main" val="1100687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10</a:t>
            </a:fld>
            <a:endParaRPr lang="en-GB"/>
          </a:p>
        </p:txBody>
      </p:sp>
    </p:spTree>
    <p:extLst>
      <p:ext uri="{BB962C8B-B14F-4D97-AF65-F5344CB8AC3E}">
        <p14:creationId xmlns:p14="http://schemas.microsoft.com/office/powerpoint/2010/main" val="2481585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11</a:t>
            </a:fld>
            <a:endParaRPr lang="en-GB"/>
          </a:p>
        </p:txBody>
      </p:sp>
    </p:spTree>
    <p:extLst>
      <p:ext uri="{BB962C8B-B14F-4D97-AF65-F5344CB8AC3E}">
        <p14:creationId xmlns:p14="http://schemas.microsoft.com/office/powerpoint/2010/main" val="3197272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524">
              <a:defRPr/>
            </a:pPr>
            <a:endParaRPr lang="en-GB" altLang="en-US" dirty="0"/>
          </a:p>
          <a:p>
            <a:r>
              <a:rPr lang="en-GB" sz="900" dirty="0"/>
              <a:t> flickr.com/photos/</a:t>
            </a:r>
            <a:r>
              <a:rPr lang="en-GB" sz="900" dirty="0" err="1"/>
              <a:t>comedynose</a:t>
            </a:r>
            <a:endParaRPr lang="en-GB" sz="900" dirty="0"/>
          </a:p>
          <a:p>
            <a:pPr marL="452262" indent="-452262">
              <a:buFont typeface="Arial" panose="020B0604020202020204" pitchFamily="34" charset="0"/>
              <a:buChar char="•"/>
            </a:pPr>
            <a:endParaRPr lang="en-GB" dirty="0"/>
          </a:p>
          <a:p>
            <a:pPr marL="452262" indent="-452262">
              <a:buFont typeface="Arial" panose="020B0604020202020204" pitchFamily="34" charset="0"/>
              <a:buChar char="•"/>
            </a:pPr>
            <a:endParaRPr lang="en-GB" dirty="0"/>
          </a:p>
          <a:p>
            <a:pPr defTabSz="904524">
              <a:defRPr/>
            </a:pPr>
            <a:endParaRPr lang="en-GB" altLang="en-US" dirty="0"/>
          </a:p>
        </p:txBody>
      </p:sp>
      <p:sp>
        <p:nvSpPr>
          <p:cNvPr id="4" name="Slide Number Placeholder 3"/>
          <p:cNvSpPr>
            <a:spLocks noGrp="1"/>
          </p:cNvSpPr>
          <p:nvPr>
            <p:ph type="sldNum" sz="quarter" idx="10"/>
          </p:nvPr>
        </p:nvSpPr>
        <p:spPr/>
        <p:txBody>
          <a:bodyPr/>
          <a:lstStyle/>
          <a:p>
            <a:fld id="{CE13DA62-D820-4354-AC8A-CDA0698682DB}" type="slidenum">
              <a:rPr lang="en-GB" smtClean="0"/>
              <a:t>12</a:t>
            </a:fld>
            <a:endParaRPr lang="en-GB"/>
          </a:p>
        </p:txBody>
      </p:sp>
    </p:spTree>
    <p:extLst>
      <p:ext uri="{BB962C8B-B14F-4D97-AF65-F5344CB8AC3E}">
        <p14:creationId xmlns:p14="http://schemas.microsoft.com/office/powerpoint/2010/main" val="2023936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CE13DA62-D820-4354-AC8A-CDA0698682DB}" type="slidenum">
              <a:rPr lang="en-GB" smtClean="0"/>
              <a:t>13</a:t>
            </a:fld>
            <a:endParaRPr lang="en-GB"/>
          </a:p>
        </p:txBody>
      </p:sp>
    </p:spTree>
    <p:extLst>
      <p:ext uri="{BB962C8B-B14F-4D97-AF65-F5344CB8AC3E}">
        <p14:creationId xmlns:p14="http://schemas.microsoft.com/office/powerpoint/2010/main" val="1539674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CE13DA62-D820-4354-AC8A-CDA0698682DB}" type="slidenum">
              <a:rPr lang="en-GB" smtClean="0"/>
              <a:t>14</a:t>
            </a:fld>
            <a:endParaRPr lang="en-GB"/>
          </a:p>
        </p:txBody>
      </p:sp>
    </p:spTree>
    <p:extLst>
      <p:ext uri="{BB962C8B-B14F-4D97-AF65-F5344CB8AC3E}">
        <p14:creationId xmlns:p14="http://schemas.microsoft.com/office/powerpoint/2010/main" val="18089775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CE13DA62-D820-4354-AC8A-CDA0698682DB}" type="slidenum">
              <a:rPr lang="en-GB" smtClean="0"/>
              <a:t>15</a:t>
            </a:fld>
            <a:endParaRPr lang="en-GB"/>
          </a:p>
        </p:txBody>
      </p:sp>
    </p:spTree>
    <p:extLst>
      <p:ext uri="{BB962C8B-B14F-4D97-AF65-F5344CB8AC3E}">
        <p14:creationId xmlns:p14="http://schemas.microsoft.com/office/powerpoint/2010/main" val="21577963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524">
              <a:defRPr/>
            </a:pPr>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16</a:t>
            </a:fld>
            <a:endParaRPr lang="en-GB"/>
          </a:p>
        </p:txBody>
      </p:sp>
    </p:spTree>
    <p:extLst>
      <p:ext uri="{BB962C8B-B14F-4D97-AF65-F5344CB8AC3E}">
        <p14:creationId xmlns:p14="http://schemas.microsoft.com/office/powerpoint/2010/main" val="4926644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524">
              <a:defRPr/>
            </a:pPr>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17</a:t>
            </a:fld>
            <a:endParaRPr lang="en-GB"/>
          </a:p>
        </p:txBody>
      </p:sp>
    </p:spTree>
    <p:extLst>
      <p:ext uri="{BB962C8B-B14F-4D97-AF65-F5344CB8AC3E}">
        <p14:creationId xmlns:p14="http://schemas.microsoft.com/office/powerpoint/2010/main" val="13791909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524">
              <a:defRPr/>
            </a:pPr>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18</a:t>
            </a:fld>
            <a:endParaRPr lang="en-GB"/>
          </a:p>
        </p:txBody>
      </p:sp>
    </p:spTree>
    <p:extLst>
      <p:ext uri="{BB962C8B-B14F-4D97-AF65-F5344CB8AC3E}">
        <p14:creationId xmlns:p14="http://schemas.microsoft.com/office/powerpoint/2010/main" val="13025492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524">
              <a:defRPr/>
            </a:pPr>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19</a:t>
            </a:fld>
            <a:endParaRPr lang="en-GB"/>
          </a:p>
        </p:txBody>
      </p:sp>
    </p:spTree>
    <p:extLst>
      <p:ext uri="{BB962C8B-B14F-4D97-AF65-F5344CB8AC3E}">
        <p14:creationId xmlns:p14="http://schemas.microsoft.com/office/powerpoint/2010/main" val="2660725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2</a:t>
            </a:fld>
            <a:endParaRPr lang="en-GB"/>
          </a:p>
        </p:txBody>
      </p:sp>
    </p:spTree>
    <p:extLst>
      <p:ext uri="{BB962C8B-B14F-4D97-AF65-F5344CB8AC3E}">
        <p14:creationId xmlns:p14="http://schemas.microsoft.com/office/powerpoint/2010/main" val="34416839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524">
              <a:defRPr/>
            </a:pPr>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20</a:t>
            </a:fld>
            <a:endParaRPr lang="en-GB"/>
          </a:p>
        </p:txBody>
      </p:sp>
    </p:spTree>
    <p:extLst>
      <p:ext uri="{BB962C8B-B14F-4D97-AF65-F5344CB8AC3E}">
        <p14:creationId xmlns:p14="http://schemas.microsoft.com/office/powerpoint/2010/main" val="28203366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21</a:t>
            </a:fld>
            <a:endParaRPr lang="en-GB"/>
          </a:p>
        </p:txBody>
      </p:sp>
    </p:spTree>
    <p:extLst>
      <p:ext uri="{BB962C8B-B14F-4D97-AF65-F5344CB8AC3E}">
        <p14:creationId xmlns:p14="http://schemas.microsoft.com/office/powerpoint/2010/main" val="40269130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22</a:t>
            </a:fld>
            <a:endParaRPr lang="en-GB"/>
          </a:p>
        </p:txBody>
      </p:sp>
    </p:spTree>
    <p:extLst>
      <p:ext uri="{BB962C8B-B14F-4D97-AF65-F5344CB8AC3E}">
        <p14:creationId xmlns:p14="http://schemas.microsoft.com/office/powerpoint/2010/main" val="1805334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3</a:t>
            </a:fld>
            <a:endParaRPr lang="en-GB"/>
          </a:p>
        </p:txBody>
      </p:sp>
    </p:spTree>
    <p:extLst>
      <p:ext uri="{BB962C8B-B14F-4D97-AF65-F5344CB8AC3E}">
        <p14:creationId xmlns:p14="http://schemas.microsoft.com/office/powerpoint/2010/main" val="2790330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CE13DA62-D820-4354-AC8A-CDA0698682DB}" type="slidenum">
              <a:rPr lang="en-GB" smtClean="0"/>
              <a:t>4</a:t>
            </a:fld>
            <a:endParaRPr lang="en-GB"/>
          </a:p>
        </p:txBody>
      </p:sp>
    </p:spTree>
    <p:extLst>
      <p:ext uri="{BB962C8B-B14F-4D97-AF65-F5344CB8AC3E}">
        <p14:creationId xmlns:p14="http://schemas.microsoft.com/office/powerpoint/2010/main" val="2677085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594"/>
              </a:spcAft>
              <a:buClr>
                <a:srgbClr val="D60077"/>
              </a:buClr>
            </a:pPr>
            <a:endParaRPr lang="en-GB" altLang="en-US" sz="3100" dirty="0">
              <a:solidFill>
                <a:schemeClr val="accent3"/>
              </a:solidFill>
            </a:endParaRPr>
          </a:p>
          <a:p>
            <a:pPr defTabSz="904524">
              <a:defRPr/>
            </a:pPr>
            <a:endParaRPr lang="en-GB" altLang="en-US" dirty="0">
              <a:latin typeface="Arial" panose="020B0604020202020204" pitchFamily="34" charset="0"/>
            </a:endParaRPr>
          </a:p>
          <a:p>
            <a:pPr defTabSz="904524">
              <a:defRPr/>
            </a:pPr>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5</a:t>
            </a:fld>
            <a:endParaRPr lang="en-GB"/>
          </a:p>
        </p:txBody>
      </p:sp>
    </p:spTree>
    <p:extLst>
      <p:ext uri="{BB962C8B-B14F-4D97-AF65-F5344CB8AC3E}">
        <p14:creationId xmlns:p14="http://schemas.microsoft.com/office/powerpoint/2010/main" val="2214148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6</a:t>
            </a:fld>
            <a:endParaRPr lang="en-GB"/>
          </a:p>
        </p:txBody>
      </p:sp>
    </p:spTree>
    <p:extLst>
      <p:ext uri="{BB962C8B-B14F-4D97-AF65-F5344CB8AC3E}">
        <p14:creationId xmlns:p14="http://schemas.microsoft.com/office/powerpoint/2010/main" val="1387520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dirty="0">
              <a:latin typeface="Arial" panose="020B0604020202020204" pitchFamily="34" charset="0"/>
            </a:endParaRPr>
          </a:p>
          <a:p>
            <a:endParaRPr lang="en-GB"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CE13DA62-D820-4354-AC8A-CDA0698682DB}" type="slidenum">
              <a:rPr lang="en-GB" smtClean="0"/>
              <a:t>7</a:t>
            </a:fld>
            <a:endParaRPr lang="en-GB"/>
          </a:p>
        </p:txBody>
      </p:sp>
    </p:spTree>
    <p:extLst>
      <p:ext uri="{BB962C8B-B14F-4D97-AF65-F5344CB8AC3E}">
        <p14:creationId xmlns:p14="http://schemas.microsoft.com/office/powerpoint/2010/main" val="12361441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524">
              <a:defRPr/>
            </a:pPr>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8</a:t>
            </a:fld>
            <a:endParaRPr lang="en-GB"/>
          </a:p>
        </p:txBody>
      </p:sp>
    </p:spTree>
    <p:extLst>
      <p:ext uri="{BB962C8B-B14F-4D97-AF65-F5344CB8AC3E}">
        <p14:creationId xmlns:p14="http://schemas.microsoft.com/office/powerpoint/2010/main" val="1302549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9</a:t>
            </a:fld>
            <a:endParaRPr lang="en-GB"/>
          </a:p>
        </p:txBody>
      </p:sp>
    </p:spTree>
    <p:extLst>
      <p:ext uri="{BB962C8B-B14F-4D97-AF65-F5344CB8AC3E}">
        <p14:creationId xmlns:p14="http://schemas.microsoft.com/office/powerpoint/2010/main" val="29714761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7003" y="2081216"/>
            <a:ext cx="11192959" cy="3271410"/>
          </a:xfrm>
        </p:spPr>
        <p:txBody>
          <a:bodyPr/>
          <a:lstStyle>
            <a:lvl1pPr>
              <a:lnSpc>
                <a:spcPts val="3515"/>
              </a:lnSpc>
              <a:defRPr sz="4217">
                <a:solidFill>
                  <a:schemeClr val="bg1"/>
                </a:solidFill>
              </a:defRPr>
            </a:lvl1pPr>
          </a:lstStyle>
          <a:p>
            <a:r>
              <a:rPr lang="en-US" dirty="0"/>
              <a:t>Click to edit Master title style</a:t>
            </a:r>
            <a:endParaRPr lang="en-GB" dirty="0"/>
          </a:p>
        </p:txBody>
      </p:sp>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Tree>
    <p:extLst>
      <p:ext uri="{BB962C8B-B14F-4D97-AF65-F5344CB8AC3E}">
        <p14:creationId xmlns:p14="http://schemas.microsoft.com/office/powerpoint/2010/main" val="2999705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079"/>
            <a:endParaRPr lang="en-GB" sz="1828">
              <a:solidFill>
                <a:prstClr val="white"/>
              </a:solidFill>
            </a:endParaRPr>
          </a:p>
        </p:txBody>
      </p:sp>
      <p:sp>
        <p:nvSpPr>
          <p:cNvPr id="6" name="Title 1"/>
          <p:cNvSpPr>
            <a:spLocks noGrp="1"/>
          </p:cNvSpPr>
          <p:nvPr>
            <p:ph type="ctrTitle"/>
          </p:nvPr>
        </p:nvSpPr>
        <p:spPr>
          <a:xfrm>
            <a:off x="497003" y="2081216"/>
            <a:ext cx="11192959" cy="3271410"/>
          </a:xfrm>
        </p:spPr>
        <p:txBody>
          <a:bodyPr/>
          <a:lstStyle>
            <a:lvl1pPr>
              <a:lnSpc>
                <a:spcPts val="3515"/>
              </a:lnSpc>
              <a:defRPr sz="4217">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41581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empty red">
    <p:spTree>
      <p:nvGrpSpPr>
        <p:cNvPr id="1" name=""/>
        <p:cNvGrpSpPr/>
        <p:nvPr/>
      </p:nvGrpSpPr>
      <p:grpSpPr>
        <a:xfrm>
          <a:off x="0" y="0"/>
          <a:ext cx="0" cy="0"/>
          <a:chOff x="0" y="0"/>
          <a:chExt cx="0" cy="0"/>
        </a:xfrm>
      </p:grpSpPr>
      <p:sp>
        <p:nvSpPr>
          <p:cNvPr id="7" name="Oval 6"/>
          <p:cNvSpPr/>
          <p:nvPr userDrawn="1"/>
        </p:nvSpPr>
        <p:spPr>
          <a:xfrm>
            <a:off x="11375012" y="6484198"/>
            <a:ext cx="274534" cy="205808"/>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079"/>
            <a:endParaRPr lang="en-GB" sz="1828" dirty="0">
              <a:solidFill>
                <a:prstClr val="white"/>
              </a:solidFill>
            </a:endParaRPr>
          </a:p>
        </p:txBody>
      </p:sp>
      <p:sp>
        <p:nvSpPr>
          <p:cNvPr id="9" name="Slide Number Placeholder 5"/>
          <p:cNvSpPr>
            <a:spLocks noGrp="1"/>
          </p:cNvSpPr>
          <p:nvPr>
            <p:ph type="sldNum" sz="quarter" idx="4"/>
          </p:nvPr>
        </p:nvSpPr>
        <p:spPr>
          <a:xfrm>
            <a:off x="11283499" y="6398505"/>
            <a:ext cx="471892" cy="365125"/>
          </a:xfrm>
          <a:prstGeom prst="rect">
            <a:avLst/>
          </a:prstGeom>
        </p:spPr>
        <p:txBody>
          <a:bodyPr vert="horz" lIns="130055" tIns="65028" rIns="130055" bIns="65028" rtlCol="0" anchor="ctr"/>
          <a:lstStyle>
            <a:lvl1pPr algn="r">
              <a:defRPr sz="703">
                <a:solidFill>
                  <a:srgbClr val="FFFFFF"/>
                </a:solidFill>
              </a:defRPr>
            </a:lvl1pPr>
          </a:lstStyle>
          <a:p>
            <a:pPr algn="ctr"/>
            <a:fld id="{C0BADC3D-1509-2C4E-AB5E-AF0356668A88}" type="slidenum">
              <a:rPr lang="en-GB" smtClean="0"/>
              <a:pPr algn="ctr"/>
              <a:t>‹#›</a:t>
            </a:fld>
            <a:endParaRPr lang="en-GB" dirty="0"/>
          </a:p>
        </p:txBody>
      </p:sp>
    </p:spTree>
    <p:extLst>
      <p:ext uri="{BB962C8B-B14F-4D97-AF65-F5344CB8AC3E}">
        <p14:creationId xmlns:p14="http://schemas.microsoft.com/office/powerpoint/2010/main" val="3132912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0" y="6277313"/>
            <a:ext cx="644975" cy="567934"/>
          </a:xfrm>
        </p:spPr>
        <p:txBody>
          <a:bodyPr/>
          <a:lstStyle/>
          <a:p>
            <a:pPr algn="ctr"/>
            <a:fld id="{C0BADC3D-1509-2C4E-AB5E-AF0356668A88}" type="slidenum">
              <a:rPr lang="en-GB" smtClean="0"/>
              <a:pPr algn="ctr"/>
              <a:t>‹#›</a:t>
            </a:fld>
            <a:endParaRPr lang="en-GB" dirty="0"/>
          </a:p>
        </p:txBody>
      </p:sp>
      <p:sp>
        <p:nvSpPr>
          <p:cNvPr id="4" name="Title 1"/>
          <p:cNvSpPr>
            <a:spLocks noGrp="1"/>
          </p:cNvSpPr>
          <p:nvPr>
            <p:ph type="title"/>
          </p:nvPr>
        </p:nvSpPr>
        <p:spPr>
          <a:xfrm>
            <a:off x="589179" y="256645"/>
            <a:ext cx="7391526" cy="931733"/>
          </a:xfrm>
          <a:prstGeom prst="rect">
            <a:avLst/>
          </a:prstGeom>
        </p:spPr>
        <p:txBody>
          <a:bodyPr/>
          <a:lstStyle/>
          <a:p>
            <a:r>
              <a:rPr lang="en-US" dirty="0"/>
              <a:t>Click to edit Master title style</a:t>
            </a:r>
            <a:endParaRPr lang="en-GB" dirty="0"/>
          </a:p>
        </p:txBody>
      </p:sp>
      <p:pic>
        <p:nvPicPr>
          <p:cNvPr id="5" name="Picture 4"/>
          <p:cNvPicPr>
            <a:picLocks noChangeAspect="1"/>
          </p:cNvPicPr>
          <p:nvPr userDrawn="1"/>
        </p:nvPicPr>
        <p:blipFill>
          <a:blip r:embed="rId2"/>
          <a:stretch>
            <a:fillRect/>
          </a:stretch>
        </p:blipFill>
        <p:spPr>
          <a:xfrm>
            <a:off x="10127528" y="256645"/>
            <a:ext cx="1881023" cy="835993"/>
          </a:xfrm>
          <a:prstGeom prst="rect">
            <a:avLst/>
          </a:prstGeom>
        </p:spPr>
      </p:pic>
    </p:spTree>
    <p:extLst>
      <p:ext uri="{BB962C8B-B14F-4D97-AF65-F5344CB8AC3E}">
        <p14:creationId xmlns:p14="http://schemas.microsoft.com/office/powerpoint/2010/main" val="3082928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pPr algn="ctr"/>
            <a:fld id="{C0BADC3D-1509-2C4E-AB5E-AF0356668A88}" type="slidenum">
              <a:rPr lang="en-GB" smtClean="0"/>
              <a:pPr algn="ctr"/>
              <a:t>‹#›</a:t>
            </a:fld>
            <a:endParaRPr lang="en-GB" dirty="0"/>
          </a:p>
        </p:txBody>
      </p:sp>
    </p:spTree>
    <p:extLst>
      <p:ext uri="{BB962C8B-B14F-4D97-AF65-F5344CB8AC3E}">
        <p14:creationId xmlns:p14="http://schemas.microsoft.com/office/powerpoint/2010/main" val="3662500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984"/>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2531">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53254" y="210364"/>
            <a:ext cx="1287479" cy="544365"/>
          </a:xfrm>
          <a:prstGeom prst="rect">
            <a:avLst/>
          </a:prstGeom>
        </p:spPr>
      </p:pic>
    </p:spTree>
    <p:extLst>
      <p:ext uri="{BB962C8B-B14F-4D97-AF65-F5344CB8AC3E}">
        <p14:creationId xmlns:p14="http://schemas.microsoft.com/office/powerpoint/2010/main" val="4197914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28"/>
          </a:p>
        </p:txBody>
      </p:sp>
      <p:sp>
        <p:nvSpPr>
          <p:cNvPr id="6" name="Title 1"/>
          <p:cNvSpPr>
            <a:spLocks noGrp="1"/>
          </p:cNvSpPr>
          <p:nvPr>
            <p:ph type="ctrTitle" hasCustomPrompt="1"/>
          </p:nvPr>
        </p:nvSpPr>
        <p:spPr>
          <a:xfrm>
            <a:off x="497005" y="2081216"/>
            <a:ext cx="11192959" cy="3271411"/>
          </a:xfrm>
          <a:prstGeom prst="rect">
            <a:avLst/>
          </a:prstGeom>
        </p:spPr>
        <p:txBody>
          <a:bodyPr/>
          <a:lstStyle>
            <a:lvl1pPr algn="ctr">
              <a:lnSpc>
                <a:spcPts val="3515"/>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1700898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1" y="6277314"/>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7"/>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3163" dirty="0"/>
          </a:p>
        </p:txBody>
      </p:sp>
    </p:spTree>
    <p:extLst>
      <p:ext uri="{BB962C8B-B14F-4D97-AF65-F5344CB8AC3E}">
        <p14:creationId xmlns:p14="http://schemas.microsoft.com/office/powerpoint/2010/main" val="36091471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tangle 4"/>
          <p:cNvSpPr/>
          <p:nvPr userDrawn="1"/>
        </p:nvSpPr>
        <p:spPr>
          <a:xfrm>
            <a:off x="1" y="6303424"/>
            <a:ext cx="12192000" cy="55457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079"/>
            <a:endParaRPr lang="en-GB" sz="1828">
              <a:solidFill>
                <a:prstClr val="white"/>
              </a:solidFill>
            </a:endParaRPr>
          </a:p>
        </p:txBody>
      </p:sp>
      <p:sp>
        <p:nvSpPr>
          <p:cNvPr id="2" name="Title Placeholder 1"/>
          <p:cNvSpPr>
            <a:spLocks noGrp="1"/>
          </p:cNvSpPr>
          <p:nvPr>
            <p:ph type="title"/>
          </p:nvPr>
        </p:nvSpPr>
        <p:spPr>
          <a:xfrm>
            <a:off x="575723" y="265254"/>
            <a:ext cx="10447410" cy="530506"/>
          </a:xfrm>
          <a:prstGeom prst="rect">
            <a:avLst/>
          </a:prstGeom>
        </p:spPr>
        <p:txBody>
          <a:bodyPr vert="horz" lIns="0" tIns="0" rIns="0" bIns="0" rtlCol="0" anchor="t">
            <a:noAutofit/>
          </a:bodyPr>
          <a:lstStyle/>
          <a:p>
            <a:r>
              <a:rPr lang="en-US" dirty="0"/>
              <a:t>Click to edit Master title style</a:t>
            </a:r>
            <a:endParaRPr lang="en-GB" dirty="0"/>
          </a:p>
        </p:txBody>
      </p:sp>
      <p:sp>
        <p:nvSpPr>
          <p:cNvPr id="3" name="Text Placeholder 2"/>
          <p:cNvSpPr>
            <a:spLocks noGrp="1"/>
          </p:cNvSpPr>
          <p:nvPr>
            <p:ph type="body" idx="1"/>
          </p:nvPr>
        </p:nvSpPr>
        <p:spPr>
          <a:xfrm>
            <a:off x="580683" y="2187436"/>
            <a:ext cx="10948191" cy="2403788"/>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11678153" y="6480122"/>
            <a:ext cx="471892" cy="365125"/>
          </a:xfrm>
          <a:prstGeom prst="rect">
            <a:avLst/>
          </a:prstGeom>
        </p:spPr>
        <p:txBody>
          <a:bodyPr vert="horz" lIns="130055" tIns="65028" rIns="130055" bIns="65028" rtlCol="0" anchor="ctr"/>
          <a:lstStyle>
            <a:lvl1pPr algn="r">
              <a:defRPr sz="703">
                <a:solidFill>
                  <a:srgbClr val="FFFFFF"/>
                </a:solidFill>
              </a:defRPr>
            </a:lvl1pPr>
          </a:lstStyle>
          <a:p>
            <a:pPr algn="ctr" defTabSz="457079"/>
            <a:fld id="{C0BADC3D-1509-2C4E-AB5E-AF0356668A88}" type="slidenum">
              <a:rPr lang="en-GB" smtClean="0"/>
              <a:pPr algn="ctr" defTabSz="457079"/>
              <a:t>‹#›</a:t>
            </a:fld>
            <a:endParaRPr lang="en-GB" dirty="0"/>
          </a:p>
        </p:txBody>
      </p:sp>
      <p:pic>
        <p:nvPicPr>
          <p:cNvPr id="4" name="Picture 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865751" y="235360"/>
            <a:ext cx="1051447" cy="706313"/>
          </a:xfrm>
          <a:prstGeom prst="rect">
            <a:avLst/>
          </a:prstGeom>
        </p:spPr>
      </p:pic>
    </p:spTree>
    <p:extLst>
      <p:ext uri="{BB962C8B-B14F-4D97-AF65-F5344CB8AC3E}">
        <p14:creationId xmlns:p14="http://schemas.microsoft.com/office/powerpoint/2010/main" val="42473058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p:titleStyle>
    <p:bodyStyle>
      <a:lvl1pPr marL="185232" indent="-185232" algn="l" defTabSz="457079" rtl="0" eaLnBrk="1" latinLnBrk="0" hangingPunct="1">
        <a:lnSpc>
          <a:spcPts val="1828"/>
        </a:lnSpc>
        <a:spcBef>
          <a:spcPts val="773"/>
        </a:spcBef>
        <a:spcAft>
          <a:spcPts val="562"/>
        </a:spcAft>
        <a:buClr>
          <a:schemeClr val="accent3"/>
        </a:buClr>
        <a:buSzPct val="90000"/>
        <a:buFont typeface="Lucida Grande"/>
        <a:buChar char="●"/>
        <a:defRPr sz="1687" kern="1200">
          <a:solidFill>
            <a:schemeClr val="tx1"/>
          </a:solidFill>
          <a:latin typeface="+mn-lt"/>
          <a:ea typeface="+mn-ea"/>
          <a:cs typeface="+mn-cs"/>
        </a:defRPr>
      </a:lvl1pPr>
      <a:lvl2pPr marL="389433" indent="-156220" algn="l" defTabSz="457079"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24" indent="-241024" algn="l" defTabSz="457079"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79"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79"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933" indent="-228540" algn="l" defTabSz="457079" rtl="0" eaLnBrk="1" latinLnBrk="0" hangingPunct="1">
        <a:spcBef>
          <a:spcPct val="20000"/>
        </a:spcBef>
        <a:buFont typeface="Arial"/>
        <a:buChar char="•"/>
        <a:defRPr sz="1968" kern="1200">
          <a:solidFill>
            <a:schemeClr val="tx1"/>
          </a:solidFill>
          <a:latin typeface="+mn-lt"/>
          <a:ea typeface="+mn-ea"/>
          <a:cs typeface="+mn-cs"/>
        </a:defRPr>
      </a:lvl6pPr>
      <a:lvl7pPr marL="2971011" indent="-228540" algn="l" defTabSz="457079" rtl="0" eaLnBrk="1" latinLnBrk="0" hangingPunct="1">
        <a:spcBef>
          <a:spcPct val="20000"/>
        </a:spcBef>
        <a:buFont typeface="Arial"/>
        <a:buChar char="•"/>
        <a:defRPr sz="1968" kern="1200">
          <a:solidFill>
            <a:schemeClr val="tx1"/>
          </a:solidFill>
          <a:latin typeface="+mn-lt"/>
          <a:ea typeface="+mn-ea"/>
          <a:cs typeface="+mn-cs"/>
        </a:defRPr>
      </a:lvl7pPr>
      <a:lvl8pPr marL="3428090" indent="-228540" algn="l" defTabSz="457079" rtl="0" eaLnBrk="1" latinLnBrk="0" hangingPunct="1">
        <a:spcBef>
          <a:spcPct val="20000"/>
        </a:spcBef>
        <a:buFont typeface="Arial"/>
        <a:buChar char="•"/>
        <a:defRPr sz="1968" kern="1200">
          <a:solidFill>
            <a:schemeClr val="tx1"/>
          </a:solidFill>
          <a:latin typeface="+mn-lt"/>
          <a:ea typeface="+mn-ea"/>
          <a:cs typeface="+mn-cs"/>
        </a:defRPr>
      </a:lvl8pPr>
      <a:lvl9pPr marL="3885169" indent="-228540" algn="l" defTabSz="457079" rtl="0" eaLnBrk="1" latinLnBrk="0" hangingPunct="1">
        <a:spcBef>
          <a:spcPct val="20000"/>
        </a:spcBef>
        <a:buFont typeface="Arial"/>
        <a:buChar char="•"/>
        <a:defRPr sz="1968" kern="1200">
          <a:solidFill>
            <a:schemeClr val="tx1"/>
          </a:solidFill>
          <a:latin typeface="+mn-lt"/>
          <a:ea typeface="+mn-ea"/>
          <a:cs typeface="+mn-cs"/>
        </a:defRPr>
      </a:lvl9pPr>
    </p:bodyStyle>
    <p:otherStyle>
      <a:defPPr>
        <a:defRPr lang="en-US"/>
      </a:defPPr>
      <a:lvl1pPr marL="0" algn="l" defTabSz="457079" rtl="0" eaLnBrk="1" latinLnBrk="0" hangingPunct="1">
        <a:defRPr sz="1828" kern="1200">
          <a:solidFill>
            <a:schemeClr val="tx1"/>
          </a:solidFill>
          <a:latin typeface="+mn-lt"/>
          <a:ea typeface="+mn-ea"/>
          <a:cs typeface="+mn-cs"/>
        </a:defRPr>
      </a:lvl1pPr>
      <a:lvl2pPr marL="457079" algn="l" defTabSz="457079" rtl="0" eaLnBrk="1" latinLnBrk="0" hangingPunct="1">
        <a:defRPr sz="1828" kern="1200">
          <a:solidFill>
            <a:schemeClr val="tx1"/>
          </a:solidFill>
          <a:latin typeface="+mn-lt"/>
          <a:ea typeface="+mn-ea"/>
          <a:cs typeface="+mn-cs"/>
        </a:defRPr>
      </a:lvl2pPr>
      <a:lvl3pPr marL="914157" algn="l" defTabSz="457079" rtl="0" eaLnBrk="1" latinLnBrk="0" hangingPunct="1">
        <a:defRPr sz="1828" kern="1200">
          <a:solidFill>
            <a:schemeClr val="tx1"/>
          </a:solidFill>
          <a:latin typeface="+mn-lt"/>
          <a:ea typeface="+mn-ea"/>
          <a:cs typeface="+mn-cs"/>
        </a:defRPr>
      </a:lvl3pPr>
      <a:lvl4pPr marL="1371236" algn="l" defTabSz="457079" rtl="0" eaLnBrk="1" latinLnBrk="0" hangingPunct="1">
        <a:defRPr sz="1828" kern="1200">
          <a:solidFill>
            <a:schemeClr val="tx1"/>
          </a:solidFill>
          <a:latin typeface="+mn-lt"/>
          <a:ea typeface="+mn-ea"/>
          <a:cs typeface="+mn-cs"/>
        </a:defRPr>
      </a:lvl4pPr>
      <a:lvl5pPr marL="1828315" algn="l" defTabSz="457079" rtl="0" eaLnBrk="1" latinLnBrk="0" hangingPunct="1">
        <a:defRPr sz="1828" kern="1200">
          <a:solidFill>
            <a:schemeClr val="tx1"/>
          </a:solidFill>
          <a:latin typeface="+mn-lt"/>
          <a:ea typeface="+mn-ea"/>
          <a:cs typeface="+mn-cs"/>
        </a:defRPr>
      </a:lvl5pPr>
      <a:lvl6pPr marL="2285394" algn="l" defTabSz="457079" rtl="0" eaLnBrk="1" latinLnBrk="0" hangingPunct="1">
        <a:defRPr sz="1828" kern="1200">
          <a:solidFill>
            <a:schemeClr val="tx1"/>
          </a:solidFill>
          <a:latin typeface="+mn-lt"/>
          <a:ea typeface="+mn-ea"/>
          <a:cs typeface="+mn-cs"/>
        </a:defRPr>
      </a:lvl6pPr>
      <a:lvl7pPr marL="2742472" algn="l" defTabSz="457079" rtl="0" eaLnBrk="1" latinLnBrk="0" hangingPunct="1">
        <a:defRPr sz="1828" kern="1200">
          <a:solidFill>
            <a:schemeClr val="tx1"/>
          </a:solidFill>
          <a:latin typeface="+mn-lt"/>
          <a:ea typeface="+mn-ea"/>
          <a:cs typeface="+mn-cs"/>
        </a:defRPr>
      </a:lvl7pPr>
      <a:lvl8pPr marL="3199551" algn="l" defTabSz="457079" rtl="0" eaLnBrk="1" latinLnBrk="0" hangingPunct="1">
        <a:defRPr sz="1828" kern="1200">
          <a:solidFill>
            <a:schemeClr val="tx1"/>
          </a:solidFill>
          <a:latin typeface="+mn-lt"/>
          <a:ea typeface="+mn-ea"/>
          <a:cs typeface="+mn-cs"/>
        </a:defRPr>
      </a:lvl8pPr>
      <a:lvl9pPr marL="3656629" algn="l" defTabSz="457079" rtl="0" eaLnBrk="1" latinLnBrk="0" hangingPunct="1">
        <a:defRPr sz="182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8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6" y="667260"/>
            <a:ext cx="4731308" cy="784574"/>
          </a:xfrm>
          <a:prstGeom prst="rect">
            <a:avLst/>
          </a:prstGeom>
          <a:noFill/>
        </p:spPr>
        <p:txBody>
          <a:bodyPr wrap="square" rtlCol="0">
            <a:spAutoFit/>
          </a:bodyPr>
          <a:lstStyle/>
          <a:p>
            <a:r>
              <a:rPr lang="en-GB" sz="2249" b="1" dirty="0">
                <a:solidFill>
                  <a:schemeClr val="bg1"/>
                </a:solidFill>
                <a:latin typeface="Arial" panose="020B0604020202020204" pitchFamily="34" charset="0"/>
                <a:cs typeface="Arial" panose="020B0604020202020204" pitchFamily="34" charset="0"/>
              </a:rPr>
              <a:t>Transformation by Innovation </a:t>
            </a:r>
          </a:p>
          <a:p>
            <a:r>
              <a:rPr lang="en-GB" sz="2249"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7" y="4292119"/>
            <a:ext cx="6209535" cy="566472"/>
          </a:xfrm>
          <a:prstGeom prst="rect">
            <a:avLst/>
          </a:prstGeom>
        </p:spPr>
        <p:txBody>
          <a:bodyPr vert="horz" wrap="square" lIns="0" tIns="0" rIns="0" bIns="0" rtlCol="0">
            <a:noAutofit/>
          </a:bodyPr>
          <a:lstStyle/>
          <a:p>
            <a:pPr marL="0" indent="0">
              <a:buNone/>
            </a:pPr>
            <a:endParaRPr lang="en-GB" sz="14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8"/>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29"/>
            <a:ext cx="9115515" cy="922555"/>
          </a:xfrm>
          <a:prstGeom prst="rect">
            <a:avLst/>
          </a:prstGeom>
        </p:spPr>
      </p:pic>
    </p:spTree>
    <p:extLst>
      <p:ext uri="{BB962C8B-B14F-4D97-AF65-F5344CB8AC3E}">
        <p14:creationId xmlns:p14="http://schemas.microsoft.com/office/powerpoint/2010/main" val="376161555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Lst>
  <p:hf hdr="0" ftr="0" dt="0"/>
  <p:txStyles>
    <p:titleStyle>
      <a:lvl1pPr algn="l" defTabSz="457067" rtl="0" eaLnBrk="1" latinLnBrk="0" hangingPunct="1">
        <a:lnSpc>
          <a:spcPts val="3655"/>
        </a:lnSpc>
        <a:spcBef>
          <a:spcPts val="0"/>
        </a:spcBef>
        <a:buNone/>
        <a:defRPr sz="3163" b="1" kern="1200">
          <a:solidFill>
            <a:schemeClr val="tx1"/>
          </a:solidFill>
          <a:latin typeface="+mj-lt"/>
          <a:ea typeface="+mj-ea"/>
          <a:cs typeface="+mj-cs"/>
        </a:defRPr>
      </a:lvl1pPr>
    </p:titleStyle>
    <p:bodyStyle>
      <a:lvl1pPr marL="185227" indent="-185227" algn="l" defTabSz="457067" rtl="0" eaLnBrk="1" latinLnBrk="0" hangingPunct="1">
        <a:lnSpc>
          <a:spcPts val="1828"/>
        </a:lnSpc>
        <a:spcBef>
          <a:spcPts val="773"/>
        </a:spcBef>
        <a:spcAft>
          <a:spcPts val="563"/>
        </a:spcAft>
        <a:buClr>
          <a:schemeClr val="accent3"/>
        </a:buClr>
        <a:buSzPct val="90000"/>
        <a:buFont typeface="Lucida Grande"/>
        <a:buChar char="●"/>
        <a:defRPr sz="1687" kern="1200">
          <a:solidFill>
            <a:schemeClr val="tx1"/>
          </a:solidFill>
          <a:latin typeface="+mn-lt"/>
          <a:ea typeface="+mn-ea"/>
          <a:cs typeface="+mn-cs"/>
        </a:defRPr>
      </a:lvl1pPr>
      <a:lvl2pPr marL="389424" indent="-156216" algn="l" defTabSz="457067"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18" indent="-241018" algn="l" defTabSz="457067"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870" indent="-228534" algn="l" defTabSz="457067" rtl="0" eaLnBrk="1" latinLnBrk="0" hangingPunct="1">
        <a:spcBef>
          <a:spcPct val="20000"/>
        </a:spcBef>
        <a:buFont typeface="Arial"/>
        <a:buChar char="•"/>
        <a:defRPr sz="1968" kern="1200">
          <a:solidFill>
            <a:schemeClr val="tx1"/>
          </a:solidFill>
          <a:latin typeface="+mn-lt"/>
          <a:ea typeface="+mn-ea"/>
          <a:cs typeface="+mn-cs"/>
        </a:defRPr>
      </a:lvl6pPr>
      <a:lvl7pPr marL="2970936" indent="-228534" algn="l" defTabSz="457067" rtl="0" eaLnBrk="1" latinLnBrk="0" hangingPunct="1">
        <a:spcBef>
          <a:spcPct val="20000"/>
        </a:spcBef>
        <a:buFont typeface="Arial"/>
        <a:buChar char="•"/>
        <a:defRPr sz="1968" kern="1200">
          <a:solidFill>
            <a:schemeClr val="tx1"/>
          </a:solidFill>
          <a:latin typeface="+mn-lt"/>
          <a:ea typeface="+mn-ea"/>
          <a:cs typeface="+mn-cs"/>
        </a:defRPr>
      </a:lvl7pPr>
      <a:lvl8pPr marL="3428005" indent="-228534" algn="l" defTabSz="457067" rtl="0" eaLnBrk="1" latinLnBrk="0" hangingPunct="1">
        <a:spcBef>
          <a:spcPct val="20000"/>
        </a:spcBef>
        <a:buFont typeface="Arial"/>
        <a:buChar char="•"/>
        <a:defRPr sz="1968" kern="1200">
          <a:solidFill>
            <a:schemeClr val="tx1"/>
          </a:solidFill>
          <a:latin typeface="+mn-lt"/>
          <a:ea typeface="+mn-ea"/>
          <a:cs typeface="+mn-cs"/>
        </a:defRPr>
      </a:lvl8pPr>
      <a:lvl9pPr marL="3885072" indent="-228534" algn="l" defTabSz="457067" rtl="0" eaLnBrk="1" latinLnBrk="0" hangingPunct="1">
        <a:spcBef>
          <a:spcPct val="20000"/>
        </a:spcBef>
        <a:buFont typeface="Arial"/>
        <a:buChar char="•"/>
        <a:defRPr sz="1968" kern="1200">
          <a:solidFill>
            <a:schemeClr val="tx1"/>
          </a:solidFill>
          <a:latin typeface="+mn-lt"/>
          <a:ea typeface="+mn-ea"/>
          <a:cs typeface="+mn-cs"/>
        </a:defRPr>
      </a:lvl9pPr>
    </p:bodyStyle>
    <p:otherStyle>
      <a:defPPr>
        <a:defRPr lang="en-US"/>
      </a:defPPr>
      <a:lvl1pPr marL="0" algn="l" defTabSz="457067" rtl="0" eaLnBrk="1" latinLnBrk="0" hangingPunct="1">
        <a:defRPr sz="1828" kern="1200">
          <a:solidFill>
            <a:schemeClr val="tx1"/>
          </a:solidFill>
          <a:latin typeface="+mn-lt"/>
          <a:ea typeface="+mn-ea"/>
          <a:cs typeface="+mn-cs"/>
        </a:defRPr>
      </a:lvl1pPr>
      <a:lvl2pPr marL="457067" algn="l" defTabSz="457067" rtl="0" eaLnBrk="1" latinLnBrk="0" hangingPunct="1">
        <a:defRPr sz="1828" kern="1200">
          <a:solidFill>
            <a:schemeClr val="tx1"/>
          </a:solidFill>
          <a:latin typeface="+mn-lt"/>
          <a:ea typeface="+mn-ea"/>
          <a:cs typeface="+mn-cs"/>
        </a:defRPr>
      </a:lvl2pPr>
      <a:lvl3pPr marL="914134" algn="l" defTabSz="457067" rtl="0" eaLnBrk="1" latinLnBrk="0" hangingPunct="1">
        <a:defRPr sz="1828" kern="1200">
          <a:solidFill>
            <a:schemeClr val="tx1"/>
          </a:solidFill>
          <a:latin typeface="+mn-lt"/>
          <a:ea typeface="+mn-ea"/>
          <a:cs typeface="+mn-cs"/>
        </a:defRPr>
      </a:lvl3pPr>
      <a:lvl4pPr marL="1371202" algn="l" defTabSz="457067" rtl="0" eaLnBrk="1" latinLnBrk="0" hangingPunct="1">
        <a:defRPr sz="1828" kern="1200">
          <a:solidFill>
            <a:schemeClr val="tx1"/>
          </a:solidFill>
          <a:latin typeface="+mn-lt"/>
          <a:ea typeface="+mn-ea"/>
          <a:cs typeface="+mn-cs"/>
        </a:defRPr>
      </a:lvl4pPr>
      <a:lvl5pPr marL="1828269" algn="l" defTabSz="457067" rtl="0" eaLnBrk="1" latinLnBrk="0" hangingPunct="1">
        <a:defRPr sz="1828" kern="1200">
          <a:solidFill>
            <a:schemeClr val="tx1"/>
          </a:solidFill>
          <a:latin typeface="+mn-lt"/>
          <a:ea typeface="+mn-ea"/>
          <a:cs typeface="+mn-cs"/>
        </a:defRPr>
      </a:lvl5pPr>
      <a:lvl6pPr marL="2285338" algn="l" defTabSz="457067" rtl="0" eaLnBrk="1" latinLnBrk="0" hangingPunct="1">
        <a:defRPr sz="1828" kern="1200">
          <a:solidFill>
            <a:schemeClr val="tx1"/>
          </a:solidFill>
          <a:latin typeface="+mn-lt"/>
          <a:ea typeface="+mn-ea"/>
          <a:cs typeface="+mn-cs"/>
        </a:defRPr>
      </a:lvl6pPr>
      <a:lvl7pPr marL="2742403" algn="l" defTabSz="457067" rtl="0" eaLnBrk="1" latinLnBrk="0" hangingPunct="1">
        <a:defRPr sz="1828" kern="1200">
          <a:solidFill>
            <a:schemeClr val="tx1"/>
          </a:solidFill>
          <a:latin typeface="+mn-lt"/>
          <a:ea typeface="+mn-ea"/>
          <a:cs typeface="+mn-cs"/>
        </a:defRPr>
      </a:lvl7pPr>
      <a:lvl8pPr marL="3199471" algn="l" defTabSz="457067" rtl="0" eaLnBrk="1" latinLnBrk="0" hangingPunct="1">
        <a:defRPr sz="1828" kern="1200">
          <a:solidFill>
            <a:schemeClr val="tx1"/>
          </a:solidFill>
          <a:latin typeface="+mn-lt"/>
          <a:ea typeface="+mn-ea"/>
          <a:cs typeface="+mn-cs"/>
        </a:defRPr>
      </a:lvl8pPr>
      <a:lvl9pPr marL="3656538" algn="l" defTabSz="457067" rtl="0" eaLnBrk="1" latinLnBrk="0" hangingPunct="1">
        <a:defRPr sz="18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000685" y="3971682"/>
            <a:ext cx="6123815" cy="397564"/>
          </a:xfrm>
          <a:prstGeom prst="rect">
            <a:avLst/>
          </a:prstGeom>
        </p:spPr>
        <p:txBody>
          <a:bodyPr vert="horz" wrap="none" lIns="0" tIns="0" rIns="0" bIns="0" rtlCol="0">
            <a:noAutofit/>
          </a:bodyPr>
          <a:lstStyle/>
          <a:p>
            <a:pPr defTabSz="914377"/>
            <a:r>
              <a:rPr lang="en-US" sz="2133" dirty="0">
                <a:solidFill>
                  <a:prstClr val="white"/>
                </a:solidFill>
                <a:latin typeface="Helvetica"/>
              </a:rPr>
              <a:t>May 2019 Residential School</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867937" y="1957919"/>
            <a:ext cx="7324063" cy="730735"/>
          </a:xfrm>
          <a:prstGeom prst="rect">
            <a:avLst/>
          </a:prstGeom>
        </p:spPr>
        <p:txBody>
          <a:bodyPr/>
          <a:lstStyle/>
          <a:p>
            <a:pPr>
              <a:lnSpc>
                <a:spcPct val="100000"/>
              </a:lnSpc>
            </a:pPr>
            <a:r>
              <a:rPr lang="en-GB" sz="3200" dirty="0">
                <a:solidFill>
                  <a:schemeClr val="bg1"/>
                </a:solidFill>
              </a:rPr>
              <a:t>Assessment for distance learning (ADL) 1:</a:t>
            </a:r>
            <a:br>
              <a:rPr lang="en-GB" sz="3200" dirty="0">
                <a:solidFill>
                  <a:schemeClr val="bg1"/>
                </a:solidFill>
              </a:rPr>
            </a:br>
            <a:r>
              <a:rPr lang="en-GB" sz="3200" dirty="0">
                <a:solidFill>
                  <a:schemeClr val="bg1"/>
                </a:solidFill>
              </a:rPr>
              <a:t>What is assessment and why is it important? </a:t>
            </a:r>
          </a:p>
        </p:txBody>
      </p:sp>
      <p:sp>
        <p:nvSpPr>
          <p:cNvPr id="2" name="Rectangle 1">
            <a:extLst>
              <a:ext uri="{FF2B5EF4-FFF2-40B4-BE49-F238E27FC236}">
                <a16:creationId xmlns:a16="http://schemas.microsoft.com/office/drawing/2014/main" id="{091B274E-D604-3240-A618-B29F15A3F9F6}"/>
              </a:ext>
            </a:extLst>
          </p:cNvPr>
          <p:cNvSpPr/>
          <p:nvPr/>
        </p:nvSpPr>
        <p:spPr>
          <a:xfrm>
            <a:off x="4867936" y="4762996"/>
            <a:ext cx="6960648" cy="810158"/>
          </a:xfrm>
          <a:prstGeom prst="rect">
            <a:avLst/>
          </a:prstGeom>
        </p:spPr>
        <p:txBody>
          <a:bodyPr wrap="square">
            <a:spAutoFit/>
          </a:bodyPr>
          <a:lstStyle/>
          <a:p>
            <a:pPr defTabSz="914377"/>
            <a:r>
              <a:rPr lang="en-GB" sz="933"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933"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933"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933"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10</a:t>
            </a:fld>
            <a:endParaRPr lang="en-GB" dirty="0"/>
          </a:p>
        </p:txBody>
      </p:sp>
      <p:sp>
        <p:nvSpPr>
          <p:cNvPr id="3" name="Title 2"/>
          <p:cNvSpPr>
            <a:spLocks noGrp="1"/>
          </p:cNvSpPr>
          <p:nvPr>
            <p:ph type="title"/>
          </p:nvPr>
        </p:nvSpPr>
        <p:spPr>
          <a:xfrm>
            <a:off x="708449" y="492376"/>
            <a:ext cx="9685854" cy="671007"/>
          </a:xfrm>
        </p:spPr>
        <p:txBody>
          <a:bodyPr/>
          <a:lstStyle/>
          <a:p>
            <a:pPr eaLnBrk="0" fontAlgn="base" hangingPunct="0">
              <a:lnSpc>
                <a:spcPct val="90000"/>
              </a:lnSpc>
              <a:spcBef>
                <a:spcPct val="0"/>
              </a:spcBef>
              <a:spcAft>
                <a:spcPct val="0"/>
              </a:spcAft>
            </a:pPr>
            <a:r>
              <a:rPr lang="en-GB" sz="4000" dirty="0">
                <a:solidFill>
                  <a:schemeClr val="accent3"/>
                </a:solidFill>
              </a:rPr>
              <a:t>Example from an OU course</a:t>
            </a:r>
            <a:br>
              <a:rPr lang="en-GB" sz="4000" dirty="0">
                <a:solidFill>
                  <a:schemeClr val="accent3"/>
                </a:solidFill>
              </a:rPr>
            </a:br>
            <a:r>
              <a:rPr lang="en-GB" sz="4000" dirty="0">
                <a:solidFill>
                  <a:schemeClr val="accent3"/>
                </a:solidFill>
              </a:rPr>
              <a:t>Diagnostic assessment</a:t>
            </a:r>
          </a:p>
        </p:txBody>
      </p:sp>
      <p:sp>
        <p:nvSpPr>
          <p:cNvPr id="4" name="Rectangle 3"/>
          <p:cNvSpPr/>
          <p:nvPr/>
        </p:nvSpPr>
        <p:spPr>
          <a:xfrm>
            <a:off x="708448" y="1630018"/>
            <a:ext cx="10175861" cy="4721036"/>
          </a:xfrm>
          <a:prstGeom prst="rect">
            <a:avLst/>
          </a:prstGeom>
        </p:spPr>
        <p:txBody>
          <a:bodyPr wrap="square">
            <a:spAutoFit/>
          </a:bodyPr>
          <a:lstStyle/>
          <a:p>
            <a:pPr lvl="0">
              <a:lnSpc>
                <a:spcPct val="107000"/>
              </a:lnSpc>
              <a:spcAft>
                <a:spcPts val="800"/>
              </a:spcAft>
            </a:pPr>
            <a:r>
              <a:rPr lang="en-GB" sz="2800" dirty="0"/>
              <a:t>At the Open University we use ‘Are You Ready For?’ quizzes in our Science and Mathematics courses to determine whether students have the necessary background for our courses.</a:t>
            </a:r>
          </a:p>
          <a:p>
            <a:pPr lvl="0">
              <a:lnSpc>
                <a:spcPct val="107000"/>
              </a:lnSpc>
              <a:spcAft>
                <a:spcPts val="800"/>
              </a:spcAft>
            </a:pPr>
            <a:endParaRPr lang="en-GB" sz="2800" dirty="0"/>
          </a:p>
          <a:p>
            <a:pPr lvl="0">
              <a:lnSpc>
                <a:spcPct val="107000"/>
              </a:lnSpc>
              <a:spcAft>
                <a:spcPts val="800"/>
              </a:spcAft>
            </a:pPr>
            <a:endParaRPr lang="en-GB" sz="2800" dirty="0"/>
          </a:p>
          <a:p>
            <a:pPr lvl="0">
              <a:lnSpc>
                <a:spcPct val="107000"/>
              </a:lnSpc>
              <a:spcAft>
                <a:spcPts val="800"/>
              </a:spcAft>
            </a:pPr>
            <a:endParaRPr lang="en-US" sz="2800" dirty="0"/>
          </a:p>
          <a:p>
            <a:pPr lvl="0">
              <a:lnSpc>
                <a:spcPct val="107000"/>
              </a:lnSpc>
              <a:spcAft>
                <a:spcPts val="800"/>
              </a:spcAft>
            </a:pPr>
            <a:endParaRPr lang="en-GB" sz="2800" dirty="0"/>
          </a:p>
          <a:p>
            <a:pPr lvl="0">
              <a:lnSpc>
                <a:spcPct val="107000"/>
              </a:lnSpc>
              <a:spcAft>
                <a:spcPts val="800"/>
              </a:spcAft>
            </a:pPr>
            <a:r>
              <a:rPr lang="en-GB" sz="2800" dirty="0"/>
              <a:t>Based on their results, students are directed to further learning or told they are ready to join the course </a:t>
            </a:r>
          </a:p>
        </p:txBody>
      </p:sp>
      <p:pic>
        <p:nvPicPr>
          <p:cNvPr id="5" name="Picture 4"/>
          <p:cNvPicPr>
            <a:picLocks noChangeAspect="1"/>
          </p:cNvPicPr>
          <p:nvPr/>
        </p:nvPicPr>
        <p:blipFill>
          <a:blip r:embed="rId3"/>
          <a:stretch>
            <a:fillRect/>
          </a:stretch>
        </p:blipFill>
        <p:spPr>
          <a:xfrm>
            <a:off x="2875934" y="3224866"/>
            <a:ext cx="9138333" cy="1840883"/>
          </a:xfrm>
          <a:prstGeom prst="rect">
            <a:avLst/>
          </a:prstGeom>
          <a:ln>
            <a:solidFill>
              <a:schemeClr val="accent3"/>
            </a:solidFill>
          </a:ln>
          <a:effectLst>
            <a:outerShdw blurRad="50800" dist="50800" dir="5400000" algn="ctr" rotWithShape="0">
              <a:schemeClr val="accent3"/>
            </a:outerShdw>
          </a:effectLst>
        </p:spPr>
      </p:pic>
    </p:spTree>
    <p:extLst>
      <p:ext uri="{BB962C8B-B14F-4D97-AF65-F5344CB8AC3E}">
        <p14:creationId xmlns:p14="http://schemas.microsoft.com/office/powerpoint/2010/main" val="1146624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11</a:t>
            </a:fld>
            <a:endParaRPr lang="en-GB" dirty="0"/>
          </a:p>
        </p:txBody>
      </p:sp>
      <p:sp>
        <p:nvSpPr>
          <p:cNvPr id="3" name="Title 2"/>
          <p:cNvSpPr>
            <a:spLocks noGrp="1"/>
          </p:cNvSpPr>
          <p:nvPr>
            <p:ph type="title"/>
          </p:nvPr>
        </p:nvSpPr>
        <p:spPr>
          <a:xfrm>
            <a:off x="703479" y="383145"/>
            <a:ext cx="8980848" cy="616824"/>
          </a:xfrm>
        </p:spPr>
        <p:txBody>
          <a:bodyPr/>
          <a:lstStyle/>
          <a:p>
            <a:r>
              <a:rPr lang="en-GB" sz="4000" dirty="0">
                <a:solidFill>
                  <a:schemeClr val="accent3"/>
                </a:solidFill>
              </a:rPr>
              <a:t>Example from an OU course</a:t>
            </a:r>
            <a:br>
              <a:rPr lang="en-GB" sz="4000" dirty="0">
                <a:solidFill>
                  <a:schemeClr val="accent3"/>
                </a:solidFill>
              </a:rPr>
            </a:br>
            <a:r>
              <a:rPr lang="en-GB" sz="4000" dirty="0">
                <a:solidFill>
                  <a:schemeClr val="accent3"/>
                </a:solidFill>
              </a:rPr>
              <a:t>Assessment</a:t>
            </a:r>
            <a:r>
              <a:rPr lang="en-GB" sz="4000" i="1" dirty="0">
                <a:solidFill>
                  <a:schemeClr val="accent3"/>
                </a:solidFill>
              </a:rPr>
              <a:t> </a:t>
            </a:r>
            <a:r>
              <a:rPr lang="en-GB" sz="4000" i="1" dirty="0"/>
              <a:t>for</a:t>
            </a:r>
            <a:r>
              <a:rPr lang="en-GB" sz="4000" i="1" dirty="0">
                <a:solidFill>
                  <a:schemeClr val="accent3"/>
                </a:solidFill>
              </a:rPr>
              <a:t> </a:t>
            </a:r>
            <a:r>
              <a:rPr lang="en-GB" sz="4000" dirty="0">
                <a:solidFill>
                  <a:schemeClr val="accent3"/>
                </a:solidFill>
              </a:rPr>
              <a:t>learning </a:t>
            </a:r>
          </a:p>
        </p:txBody>
      </p:sp>
      <p:sp>
        <p:nvSpPr>
          <p:cNvPr id="4" name="Rectangle 3"/>
          <p:cNvSpPr/>
          <p:nvPr/>
        </p:nvSpPr>
        <p:spPr>
          <a:xfrm>
            <a:off x="703479" y="1606848"/>
            <a:ext cx="10507860" cy="4524315"/>
          </a:xfrm>
          <a:prstGeom prst="rect">
            <a:avLst/>
          </a:prstGeom>
        </p:spPr>
        <p:txBody>
          <a:bodyPr wrap="square">
            <a:spAutoFit/>
          </a:bodyPr>
          <a:lstStyle/>
          <a:p>
            <a:pPr>
              <a:spcAft>
                <a:spcPts val="0"/>
              </a:spcAft>
              <a:tabLst>
                <a:tab pos="540385" algn="l"/>
              </a:tabLst>
            </a:pPr>
            <a:r>
              <a:rPr lang="en-GB" sz="2400" dirty="0">
                <a:ea typeface="Calibri" panose="020F0502020204030204" pitchFamily="34" charset="0"/>
                <a:cs typeface="Times New Roman" panose="02020603050405020304" pitchFamily="18" charset="0"/>
              </a:rPr>
              <a:t>Learning outcome: students should be able to </a:t>
            </a:r>
          </a:p>
          <a:p>
            <a:pPr marL="457200" indent="-457200">
              <a:spcAft>
                <a:spcPts val="0"/>
              </a:spcAft>
              <a:buClr>
                <a:schemeClr val="accent3"/>
              </a:buClr>
              <a:buFont typeface="Arial" panose="020B0604020202020204" pitchFamily="34" charset="0"/>
              <a:buChar char="•"/>
              <a:tabLst>
                <a:tab pos="540385" algn="l"/>
              </a:tabLst>
            </a:pPr>
            <a:r>
              <a:rPr lang="en-GB" sz="2400" dirty="0">
                <a:ea typeface="Calibri" panose="020F0502020204030204" pitchFamily="34" charset="0"/>
                <a:cs typeface="Times New Roman" panose="02020603050405020304" pitchFamily="18" charset="0"/>
              </a:rPr>
              <a:t>‘plot</a:t>
            </a:r>
            <a:r>
              <a:rPr lang="en-GB" sz="2400" dirty="0">
                <a:solidFill>
                  <a:schemeClr val="accent3">
                    <a:lumMod val="60000"/>
                    <a:lumOff val="40000"/>
                  </a:schemeClr>
                </a:solidFill>
                <a:ea typeface="Calibri" panose="020F0502020204030204" pitchFamily="34" charset="0"/>
                <a:cs typeface="Times New Roman" panose="02020603050405020304" pitchFamily="18" charset="0"/>
              </a:rPr>
              <a:t> </a:t>
            </a:r>
            <a:r>
              <a:rPr lang="en-GB" sz="2400" dirty="0">
                <a:ea typeface="Calibri" panose="020F0502020204030204" pitchFamily="34" charset="0"/>
                <a:cs typeface="Times New Roman" panose="02020603050405020304" pitchFamily="18" charset="0"/>
              </a:rPr>
              <a:t>a graph’ </a:t>
            </a:r>
          </a:p>
          <a:p>
            <a:pPr marL="457200" indent="-457200">
              <a:spcAft>
                <a:spcPts val="0"/>
              </a:spcAft>
              <a:buClr>
                <a:schemeClr val="accent3"/>
              </a:buClr>
              <a:buFont typeface="Arial" panose="020B0604020202020204" pitchFamily="34" charset="0"/>
              <a:buChar char="•"/>
              <a:tabLst>
                <a:tab pos="540385" algn="l"/>
              </a:tabLst>
            </a:pPr>
            <a:endParaRPr lang="en-GB" sz="2400" dirty="0">
              <a:ea typeface="Calibri" panose="020F0502020204030204" pitchFamily="34" charset="0"/>
              <a:cs typeface="Times New Roman" panose="02020603050405020304" pitchFamily="18" charset="0"/>
            </a:endParaRPr>
          </a:p>
          <a:p>
            <a:pPr>
              <a:spcAft>
                <a:spcPts val="0"/>
              </a:spcAft>
              <a:buClr>
                <a:schemeClr val="accent3"/>
              </a:buClr>
              <a:tabLst>
                <a:tab pos="540385" algn="l"/>
              </a:tabLst>
            </a:pPr>
            <a:r>
              <a:rPr lang="en-GB" sz="2400" dirty="0">
                <a:ea typeface="Calibri" panose="020F0502020204030204" pitchFamily="34" charset="0"/>
                <a:cs typeface="Times New Roman" panose="02020603050405020304" pitchFamily="18" charset="0"/>
              </a:rPr>
              <a:t>As part of teaching students about plotting graphs, we provide them with an opportunity to practice:</a:t>
            </a:r>
          </a:p>
          <a:p>
            <a:pPr>
              <a:spcAft>
                <a:spcPts val="0"/>
              </a:spcAft>
              <a:tabLst>
                <a:tab pos="540385" algn="l"/>
              </a:tabLst>
            </a:pPr>
            <a:r>
              <a:rPr lang="en-GB" sz="2400" dirty="0">
                <a:ea typeface="Calibri" panose="020F0502020204030204" pitchFamily="34" charset="0"/>
                <a:cs typeface="Times New Roman" panose="02020603050405020304" pitchFamily="18" charset="0"/>
              </a:rPr>
              <a:t> </a:t>
            </a:r>
          </a:p>
          <a:p>
            <a:pPr>
              <a:spcAft>
                <a:spcPts val="0"/>
              </a:spcAft>
              <a:tabLst>
                <a:tab pos="540385" algn="l"/>
              </a:tabLst>
            </a:pPr>
            <a:r>
              <a:rPr lang="en-GB" sz="2400" dirty="0">
                <a:solidFill>
                  <a:schemeClr val="accent3"/>
                </a:solidFill>
                <a:ea typeface="Calibri" panose="020F0502020204030204" pitchFamily="34" charset="0"/>
                <a:cs typeface="Times New Roman" panose="02020603050405020304" pitchFamily="18" charset="0"/>
              </a:rPr>
              <a:t>Self-assessment question (SAQ)</a:t>
            </a:r>
          </a:p>
          <a:p>
            <a:pPr marL="457200" indent="-457200">
              <a:spcAft>
                <a:spcPts val="0"/>
              </a:spcAft>
              <a:buClr>
                <a:schemeClr val="accent3"/>
              </a:buClr>
              <a:buFont typeface="Arial" panose="020B0604020202020204" pitchFamily="34" charset="0"/>
              <a:buChar char="•"/>
              <a:tabLst>
                <a:tab pos="540385" algn="l"/>
              </a:tabLst>
            </a:pPr>
            <a:r>
              <a:rPr lang="en-GB" sz="2400" dirty="0">
                <a:ea typeface="Calibri" panose="020F0502020204030204" pitchFamily="34" charset="0"/>
                <a:cs typeface="Times New Roman" panose="02020603050405020304" pitchFamily="18" charset="0"/>
              </a:rPr>
              <a:t>‘Plot a graph from this data’</a:t>
            </a:r>
          </a:p>
          <a:p>
            <a:pPr marL="457200" indent="-457200">
              <a:spcAft>
                <a:spcPts val="0"/>
              </a:spcAft>
              <a:buClr>
                <a:schemeClr val="accent3"/>
              </a:buClr>
              <a:buFont typeface="Arial" panose="020B0604020202020204" pitchFamily="34" charset="0"/>
              <a:buChar char="•"/>
              <a:tabLst>
                <a:tab pos="540385" algn="l"/>
              </a:tabLst>
            </a:pPr>
            <a:endParaRPr lang="en-GB" sz="2400"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buClr>
                <a:schemeClr val="accent3"/>
              </a:buClr>
              <a:tabLst>
                <a:tab pos="540385" algn="l"/>
              </a:tabLst>
            </a:pPr>
            <a:r>
              <a:rPr lang="en-GB" sz="2400" dirty="0">
                <a:latin typeface="Arial" panose="020B0604020202020204" pitchFamily="34" charset="0"/>
                <a:ea typeface="Calibri" panose="020F0502020204030204" pitchFamily="34" charset="0"/>
                <a:cs typeface="Times New Roman" panose="02020603050405020304" pitchFamily="18" charset="0"/>
              </a:rPr>
              <a:t>We also provide the answer and some help for problems:</a:t>
            </a:r>
          </a:p>
          <a:p>
            <a:pPr marL="457200" lvl="0" indent="-457200">
              <a:buClr>
                <a:srgbClr val="E80074"/>
              </a:buClr>
              <a:buFont typeface="Arial" panose="020B0604020202020204" pitchFamily="34" charset="0"/>
              <a:buChar char="•"/>
              <a:tabLst>
                <a:tab pos="540385" algn="l"/>
              </a:tabLst>
            </a:pPr>
            <a:r>
              <a:rPr lang="en-GB" sz="2400" dirty="0">
                <a:solidFill>
                  <a:prstClr val="black"/>
                </a:solidFill>
                <a:ea typeface="Calibri" panose="020F0502020204030204" pitchFamily="34" charset="0"/>
                <a:cs typeface="Times New Roman" panose="02020603050405020304" pitchFamily="18" charset="0"/>
              </a:rPr>
              <a:t>The graph</a:t>
            </a:r>
          </a:p>
          <a:p>
            <a:pPr marL="457200" lvl="0" indent="-457200">
              <a:buClr>
                <a:srgbClr val="E80074"/>
              </a:buClr>
              <a:buFont typeface="Arial" panose="020B0604020202020204" pitchFamily="34" charset="0"/>
              <a:buChar char="•"/>
              <a:tabLst>
                <a:tab pos="540385" algn="l"/>
              </a:tabLst>
            </a:pPr>
            <a:r>
              <a:rPr lang="en-GB" sz="2400" dirty="0">
                <a:solidFill>
                  <a:prstClr val="black"/>
                </a:solidFill>
                <a:ea typeface="Calibri" panose="020F0502020204030204" pitchFamily="34" charset="0"/>
                <a:cs typeface="Times New Roman" panose="02020603050405020304" pitchFamily="18" charset="0"/>
              </a:rPr>
              <a:t>Hints and tips, e.g. make sure you include a scale and units</a:t>
            </a:r>
          </a:p>
        </p:txBody>
      </p:sp>
      <p:sp>
        <p:nvSpPr>
          <p:cNvPr id="7" name="TextBox 6"/>
          <p:cNvSpPr txBox="1"/>
          <p:nvPr/>
        </p:nvSpPr>
        <p:spPr>
          <a:xfrm>
            <a:off x="8266922" y="2873829"/>
            <a:ext cx="914400" cy="914400"/>
          </a:xfrm>
          <a:prstGeom prst="rect">
            <a:avLst/>
          </a:prstGeom>
        </p:spPr>
        <p:txBody>
          <a:bodyPr vert="horz" wrap="none" lIns="0" tIns="0" rIns="0" bIns="0" rtlCol="0">
            <a:noAutofit/>
          </a:bodyPr>
          <a:lstStyle/>
          <a:p>
            <a:pPr marL="0" indent="0">
              <a:buNone/>
            </a:pPr>
            <a:endParaRPr lang="en-GB" sz="2000" dirty="0">
              <a:solidFill>
                <a:schemeClr val="bg1"/>
              </a:solidFill>
            </a:endParaRPr>
          </a:p>
        </p:txBody>
      </p:sp>
    </p:spTree>
    <p:extLst>
      <p:ext uri="{BB962C8B-B14F-4D97-AF65-F5344CB8AC3E}">
        <p14:creationId xmlns:p14="http://schemas.microsoft.com/office/powerpoint/2010/main" val="2536874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11505070" y="6277313"/>
            <a:ext cx="644975" cy="567934"/>
          </a:xfrm>
        </p:spPr>
        <p:txBody>
          <a:bodyPr/>
          <a:lstStyle/>
          <a:p>
            <a:pPr algn="ctr"/>
            <a:fld id="{C0BADC3D-1509-2C4E-AB5E-AF0356668A88}" type="slidenum">
              <a:rPr lang="en-GB" smtClean="0"/>
              <a:pPr algn="ctr"/>
              <a:t>12</a:t>
            </a:fld>
            <a:endParaRPr lang="en-GB" dirty="0"/>
          </a:p>
        </p:txBody>
      </p:sp>
      <p:sp>
        <p:nvSpPr>
          <p:cNvPr id="3" name="Title 2"/>
          <p:cNvSpPr>
            <a:spLocks noGrp="1"/>
          </p:cNvSpPr>
          <p:nvPr>
            <p:ph type="title"/>
          </p:nvPr>
        </p:nvSpPr>
        <p:spPr>
          <a:xfrm>
            <a:off x="708449" y="959011"/>
            <a:ext cx="8883420" cy="671007"/>
          </a:xfrm>
        </p:spPr>
        <p:txBody>
          <a:bodyPr/>
          <a:lstStyle/>
          <a:p>
            <a:pPr eaLnBrk="0" fontAlgn="base" hangingPunct="0">
              <a:lnSpc>
                <a:spcPct val="90000"/>
              </a:lnSpc>
              <a:spcBef>
                <a:spcPct val="0"/>
              </a:spcBef>
              <a:spcAft>
                <a:spcPct val="0"/>
              </a:spcAft>
            </a:pPr>
            <a:r>
              <a:rPr lang="en-GB" sz="4000" dirty="0">
                <a:solidFill>
                  <a:srgbClr val="D60077"/>
                </a:solidFill>
              </a:rPr>
              <a:t>2. How do we assess students?</a:t>
            </a:r>
          </a:p>
        </p:txBody>
      </p:sp>
      <p:sp>
        <p:nvSpPr>
          <p:cNvPr id="5" name="Title 2"/>
          <p:cNvSpPr txBox="1">
            <a:spLocks/>
          </p:cNvSpPr>
          <p:nvPr/>
        </p:nvSpPr>
        <p:spPr>
          <a:xfrm>
            <a:off x="708449" y="3329313"/>
            <a:ext cx="7391526" cy="671007"/>
          </a:xfrm>
          <a:prstGeom prst="rect">
            <a:avLst/>
          </a:prstGeom>
        </p:spPr>
        <p:txBody>
          <a:bodyPr vert="horz" lIns="0" tIns="0" rIns="0" bIns="0" rtlCol="0" anchor="t">
            <a:noAutofit/>
          </a:bodyPr>
          <a:lst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a:lstStyle>
          <a:p>
            <a:endParaRPr lang="en-GB" dirty="0"/>
          </a:p>
        </p:txBody>
      </p:sp>
      <p:pic>
        <p:nvPicPr>
          <p:cNvPr id="8" name="Picture 7">
            <a:extLst>
              <a:ext uri="{FF2B5EF4-FFF2-40B4-BE49-F238E27FC236}">
                <a16:creationId xmlns:a16="http://schemas.microsoft.com/office/drawing/2014/main" id="{09205C7D-DD10-41DD-88D3-9365E00127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67" y="1784555"/>
            <a:ext cx="12236133" cy="2413236"/>
          </a:xfrm>
          <a:prstGeom prst="rect">
            <a:avLst/>
          </a:prstGeom>
        </p:spPr>
      </p:pic>
      <p:sp>
        <p:nvSpPr>
          <p:cNvPr id="4" name="Rectangle 3">
            <a:extLst>
              <a:ext uri="{FF2B5EF4-FFF2-40B4-BE49-F238E27FC236}">
                <a16:creationId xmlns:a16="http://schemas.microsoft.com/office/drawing/2014/main" id="{80D37D03-69A3-4D54-8C05-EAD55F1A6929}"/>
              </a:ext>
            </a:extLst>
          </p:cNvPr>
          <p:cNvSpPr/>
          <p:nvPr/>
        </p:nvSpPr>
        <p:spPr>
          <a:xfrm>
            <a:off x="708449" y="4498888"/>
            <a:ext cx="6096000" cy="1815882"/>
          </a:xfrm>
          <a:prstGeom prst="rect">
            <a:avLst/>
          </a:prstGeom>
        </p:spPr>
        <p:txBody>
          <a:bodyPr>
            <a:spAutoFit/>
          </a:bodyPr>
          <a:lstStyle/>
          <a:p>
            <a:pPr marL="457200" indent="-457200">
              <a:buFont typeface="Arial" panose="020B0604020202020204" pitchFamily="34" charset="0"/>
              <a:buChar char="•"/>
            </a:pPr>
            <a:r>
              <a:rPr lang="en-GB" sz="2800" dirty="0"/>
              <a:t>Written exams</a:t>
            </a:r>
          </a:p>
          <a:p>
            <a:pPr marL="457200" indent="-457200">
              <a:buFont typeface="Arial" panose="020B0604020202020204" pitchFamily="34" charset="0"/>
              <a:buChar char="•"/>
            </a:pPr>
            <a:r>
              <a:rPr lang="en-GB" sz="2800" dirty="0"/>
              <a:t>Assignments</a:t>
            </a:r>
          </a:p>
          <a:p>
            <a:pPr marL="457200" indent="-457200">
              <a:buFont typeface="Arial" panose="020B0604020202020204" pitchFamily="34" charset="0"/>
              <a:buChar char="•"/>
            </a:pPr>
            <a:r>
              <a:rPr lang="en-GB" sz="2800" dirty="0"/>
              <a:t>Practical work</a:t>
            </a:r>
          </a:p>
          <a:p>
            <a:pPr marL="457200" indent="-457200">
              <a:buFont typeface="Arial" panose="020B0604020202020204" pitchFamily="34" charset="0"/>
              <a:buChar char="•"/>
            </a:pPr>
            <a:r>
              <a:rPr lang="en-GB" sz="2800" dirty="0"/>
              <a:t>Problem solving</a:t>
            </a:r>
          </a:p>
        </p:txBody>
      </p:sp>
      <p:sp>
        <p:nvSpPr>
          <p:cNvPr id="6" name="Rectangle 5">
            <a:extLst>
              <a:ext uri="{FF2B5EF4-FFF2-40B4-BE49-F238E27FC236}">
                <a16:creationId xmlns:a16="http://schemas.microsoft.com/office/drawing/2014/main" id="{1575031B-E01A-4FFA-8DD2-BA7A20EEC03B}"/>
              </a:ext>
            </a:extLst>
          </p:cNvPr>
          <p:cNvSpPr/>
          <p:nvPr/>
        </p:nvSpPr>
        <p:spPr>
          <a:xfrm>
            <a:off x="5731557" y="4513994"/>
            <a:ext cx="6096000" cy="1815882"/>
          </a:xfrm>
          <a:prstGeom prst="rect">
            <a:avLst/>
          </a:prstGeom>
        </p:spPr>
        <p:txBody>
          <a:bodyPr>
            <a:spAutoFit/>
          </a:bodyPr>
          <a:lstStyle/>
          <a:p>
            <a:pPr marL="457200" indent="-457200">
              <a:buFont typeface="Arial" panose="020B0604020202020204" pitchFamily="34" charset="0"/>
              <a:buChar char="•"/>
            </a:pPr>
            <a:r>
              <a:rPr lang="en-GB" sz="2800" dirty="0"/>
              <a:t>Self-assessment questions SAQs </a:t>
            </a:r>
          </a:p>
          <a:p>
            <a:pPr marL="457200" indent="-457200">
              <a:buFont typeface="Arial" panose="020B0604020202020204" pitchFamily="34" charset="0"/>
              <a:buChar char="•"/>
            </a:pPr>
            <a:r>
              <a:rPr lang="en-GB" sz="2800" dirty="0"/>
              <a:t>In-text questions ITQs</a:t>
            </a:r>
          </a:p>
          <a:p>
            <a:pPr marL="457200" indent="-457200">
              <a:buFont typeface="Arial" panose="020B0604020202020204" pitchFamily="34" charset="0"/>
              <a:buChar char="•"/>
            </a:pPr>
            <a:r>
              <a:rPr lang="en-GB" sz="2800" dirty="0"/>
              <a:t>Multiple choice questions</a:t>
            </a:r>
          </a:p>
          <a:p>
            <a:pPr marL="457200" indent="-457200">
              <a:buFont typeface="Arial" panose="020B0604020202020204" pitchFamily="34" charset="0"/>
              <a:buChar char="•"/>
            </a:pPr>
            <a:r>
              <a:rPr lang="en-GB" sz="2800" dirty="0"/>
              <a:t>Computer marked questions</a:t>
            </a:r>
          </a:p>
        </p:txBody>
      </p:sp>
    </p:spTree>
    <p:extLst>
      <p:ext uri="{BB962C8B-B14F-4D97-AF65-F5344CB8AC3E}">
        <p14:creationId xmlns:p14="http://schemas.microsoft.com/office/powerpoint/2010/main" val="3278238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13</a:t>
            </a:fld>
            <a:endParaRPr lang="en-GB" dirty="0"/>
          </a:p>
        </p:txBody>
      </p:sp>
      <p:sp>
        <p:nvSpPr>
          <p:cNvPr id="3" name="Title 2"/>
          <p:cNvSpPr>
            <a:spLocks noGrp="1"/>
          </p:cNvSpPr>
          <p:nvPr>
            <p:ph type="title"/>
          </p:nvPr>
        </p:nvSpPr>
        <p:spPr>
          <a:xfrm>
            <a:off x="429112" y="1003810"/>
            <a:ext cx="10796621" cy="671007"/>
          </a:xfrm>
        </p:spPr>
        <p:txBody>
          <a:bodyPr/>
          <a:lstStyle/>
          <a:p>
            <a:r>
              <a:rPr lang="en-GB" sz="4000" dirty="0">
                <a:solidFill>
                  <a:schemeClr val="tx2">
                    <a:lumMod val="50000"/>
                  </a:schemeClr>
                </a:solidFill>
              </a:rPr>
              <a:t>Activity: Match the method with the purpose</a:t>
            </a:r>
          </a:p>
        </p:txBody>
      </p:sp>
      <p:sp>
        <p:nvSpPr>
          <p:cNvPr id="6" name="Rectangle 5">
            <a:extLst>
              <a:ext uri="{FF2B5EF4-FFF2-40B4-BE49-F238E27FC236}">
                <a16:creationId xmlns:a16="http://schemas.microsoft.com/office/drawing/2014/main" id="{948D3413-7406-463F-A50A-29B3BEFDD42F}"/>
              </a:ext>
            </a:extLst>
          </p:cNvPr>
          <p:cNvSpPr/>
          <p:nvPr/>
        </p:nvSpPr>
        <p:spPr>
          <a:xfrm>
            <a:off x="1068936" y="2241988"/>
            <a:ext cx="9594576" cy="1647118"/>
          </a:xfrm>
          <a:prstGeom prst="rect">
            <a:avLst/>
          </a:prstGeom>
        </p:spPr>
        <p:txBody>
          <a:bodyPr wrap="square">
            <a:spAutoFit/>
          </a:bodyPr>
          <a:lstStyle/>
          <a:p>
            <a:pPr marL="285750" lvl="0" indent="-285750">
              <a:lnSpc>
                <a:spcPct val="107000"/>
              </a:lnSpc>
              <a:spcAft>
                <a:spcPts val="800"/>
              </a:spcAft>
              <a:buFont typeface="Arial" panose="020B0604020202020204" pitchFamily="34" charset="0"/>
              <a:buChar char="•"/>
            </a:pPr>
            <a:endParaRPr lang="en-US" sz="2800" dirty="0">
              <a:solidFill>
                <a:schemeClr val="accent3">
                  <a:lumMod val="60000"/>
                  <a:lumOff val="40000"/>
                </a:schemeClr>
              </a:solidFill>
            </a:endParaRPr>
          </a:p>
          <a:p>
            <a:pPr marL="285750" lvl="0" indent="-285750">
              <a:lnSpc>
                <a:spcPct val="107000"/>
              </a:lnSpc>
              <a:spcAft>
                <a:spcPts val="800"/>
              </a:spcAft>
              <a:buFont typeface="Arial" panose="020B0604020202020204" pitchFamily="34" charset="0"/>
              <a:buChar char="•"/>
            </a:pPr>
            <a:endParaRPr lang="en-GB" sz="2800" dirty="0">
              <a:solidFill>
                <a:schemeClr val="accent3">
                  <a:lumMod val="60000"/>
                  <a:lumOff val="40000"/>
                </a:schemeClr>
              </a:solidFill>
            </a:endParaRPr>
          </a:p>
          <a:p>
            <a:pPr marL="285750" lvl="0" indent="-285750">
              <a:lnSpc>
                <a:spcPct val="107000"/>
              </a:lnSpc>
              <a:spcAft>
                <a:spcPts val="800"/>
              </a:spcAft>
              <a:buFont typeface="Arial" panose="020B0604020202020204" pitchFamily="34" charset="0"/>
              <a:buChar char="•"/>
            </a:pPr>
            <a:endParaRPr lang="en-GB" sz="2800" dirty="0"/>
          </a:p>
        </p:txBody>
      </p:sp>
      <p:sp>
        <p:nvSpPr>
          <p:cNvPr id="7" name="Content Placeholder 2">
            <a:extLst>
              <a:ext uri="{FF2B5EF4-FFF2-40B4-BE49-F238E27FC236}">
                <a16:creationId xmlns:a16="http://schemas.microsoft.com/office/drawing/2014/main" id="{E547533D-30C8-4205-8F66-0DDCDF4DE361}"/>
              </a:ext>
            </a:extLst>
          </p:cNvPr>
          <p:cNvSpPr txBox="1">
            <a:spLocks/>
          </p:cNvSpPr>
          <p:nvPr/>
        </p:nvSpPr>
        <p:spPr bwMode="auto">
          <a:xfrm>
            <a:off x="429112" y="1521016"/>
            <a:ext cx="5503862" cy="39976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85232" indent="-185232" algn="l" defTabSz="457079" rtl="0" eaLnBrk="1" latinLnBrk="0" hangingPunct="1">
              <a:lnSpc>
                <a:spcPts val="1828"/>
              </a:lnSpc>
              <a:spcBef>
                <a:spcPts val="773"/>
              </a:spcBef>
              <a:spcAft>
                <a:spcPts val="562"/>
              </a:spcAft>
              <a:buClr>
                <a:schemeClr val="accent3"/>
              </a:buClr>
              <a:buSzPct val="90000"/>
              <a:buFont typeface="Lucida Grande"/>
              <a:buChar char="●"/>
              <a:defRPr sz="1687" kern="1200">
                <a:solidFill>
                  <a:schemeClr val="tx1"/>
                </a:solidFill>
                <a:latin typeface="+mn-lt"/>
                <a:ea typeface="+mn-ea"/>
                <a:cs typeface="+mn-cs"/>
              </a:defRPr>
            </a:lvl1pPr>
            <a:lvl2pPr marL="389433" indent="-156220" algn="l" defTabSz="457079"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24" indent="-241024" algn="l" defTabSz="457079"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79"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79"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933" indent="-228540" algn="l" defTabSz="457079" rtl="0" eaLnBrk="1" latinLnBrk="0" hangingPunct="1">
              <a:spcBef>
                <a:spcPct val="20000"/>
              </a:spcBef>
              <a:buFont typeface="Arial"/>
              <a:buChar char="•"/>
              <a:defRPr sz="1968" kern="1200">
                <a:solidFill>
                  <a:schemeClr val="tx1"/>
                </a:solidFill>
                <a:latin typeface="+mn-lt"/>
                <a:ea typeface="+mn-ea"/>
                <a:cs typeface="+mn-cs"/>
              </a:defRPr>
            </a:lvl6pPr>
            <a:lvl7pPr marL="2971011" indent="-228540" algn="l" defTabSz="457079" rtl="0" eaLnBrk="1" latinLnBrk="0" hangingPunct="1">
              <a:spcBef>
                <a:spcPct val="20000"/>
              </a:spcBef>
              <a:buFont typeface="Arial"/>
              <a:buChar char="•"/>
              <a:defRPr sz="1968" kern="1200">
                <a:solidFill>
                  <a:schemeClr val="tx1"/>
                </a:solidFill>
                <a:latin typeface="+mn-lt"/>
                <a:ea typeface="+mn-ea"/>
                <a:cs typeface="+mn-cs"/>
              </a:defRPr>
            </a:lvl7pPr>
            <a:lvl8pPr marL="3428090" indent="-228540" algn="l" defTabSz="457079" rtl="0" eaLnBrk="1" latinLnBrk="0" hangingPunct="1">
              <a:spcBef>
                <a:spcPct val="20000"/>
              </a:spcBef>
              <a:buFont typeface="Arial"/>
              <a:buChar char="•"/>
              <a:defRPr sz="1968" kern="1200">
                <a:solidFill>
                  <a:schemeClr val="tx1"/>
                </a:solidFill>
                <a:latin typeface="+mn-lt"/>
                <a:ea typeface="+mn-ea"/>
                <a:cs typeface="+mn-cs"/>
              </a:defRPr>
            </a:lvl8pPr>
            <a:lvl9pPr marL="3885169" indent="-228540" algn="l" defTabSz="457079" rtl="0" eaLnBrk="1" latinLnBrk="0" hangingPunct="1">
              <a:spcBef>
                <a:spcPct val="20000"/>
              </a:spcBef>
              <a:buFont typeface="Arial"/>
              <a:buChar char="•"/>
              <a:defRPr sz="1968" kern="1200">
                <a:solidFill>
                  <a:schemeClr val="tx1"/>
                </a:solidFill>
                <a:latin typeface="+mn-lt"/>
                <a:ea typeface="+mn-ea"/>
                <a:cs typeface="+mn-cs"/>
              </a:defRPr>
            </a:lvl9pPr>
          </a:lstStyle>
          <a:p>
            <a:pPr marL="457200" indent="-457200" defTabSz="914400">
              <a:lnSpc>
                <a:spcPct val="150000"/>
              </a:lnSpc>
              <a:spcBef>
                <a:spcPct val="0"/>
              </a:spcBef>
              <a:spcAft>
                <a:spcPts val="600"/>
              </a:spcAft>
              <a:buClr>
                <a:srgbClr val="D60077"/>
              </a:buClr>
              <a:buFont typeface="Arial" panose="020B0604020202020204" pitchFamily="34" charset="0"/>
              <a:buChar char="•"/>
              <a:defRPr/>
            </a:pPr>
            <a:r>
              <a:rPr lang="en-GB" sz="3200" dirty="0"/>
              <a:t>Written exam</a:t>
            </a:r>
          </a:p>
          <a:p>
            <a:pPr marL="457200" indent="-457200" defTabSz="914400">
              <a:lnSpc>
                <a:spcPct val="150000"/>
              </a:lnSpc>
              <a:spcBef>
                <a:spcPct val="0"/>
              </a:spcBef>
              <a:spcAft>
                <a:spcPts val="600"/>
              </a:spcAft>
              <a:buClr>
                <a:srgbClr val="D60077"/>
              </a:buClr>
              <a:buFont typeface="Arial" panose="020B0604020202020204" pitchFamily="34" charset="0"/>
              <a:buChar char="•"/>
              <a:defRPr/>
            </a:pPr>
            <a:r>
              <a:rPr lang="en-GB" sz="3200" dirty="0"/>
              <a:t>In-text questions ITQs</a:t>
            </a:r>
          </a:p>
          <a:p>
            <a:pPr marL="457200" indent="-457200" defTabSz="914400">
              <a:lnSpc>
                <a:spcPct val="150000"/>
              </a:lnSpc>
              <a:spcBef>
                <a:spcPct val="0"/>
              </a:spcBef>
              <a:spcAft>
                <a:spcPts val="600"/>
              </a:spcAft>
              <a:buClr>
                <a:srgbClr val="D60077"/>
              </a:buClr>
              <a:buFont typeface="Arial" panose="020B0604020202020204" pitchFamily="34" charset="0"/>
              <a:buChar char="•"/>
              <a:defRPr/>
            </a:pPr>
            <a:r>
              <a:rPr lang="en-GB" sz="3200" dirty="0"/>
              <a:t>Practical </a:t>
            </a:r>
          </a:p>
          <a:p>
            <a:pPr marL="457200" indent="-457200" defTabSz="914400">
              <a:lnSpc>
                <a:spcPct val="150000"/>
              </a:lnSpc>
              <a:spcBef>
                <a:spcPct val="0"/>
              </a:spcBef>
              <a:spcAft>
                <a:spcPts val="600"/>
              </a:spcAft>
              <a:buClr>
                <a:srgbClr val="D60077"/>
              </a:buClr>
              <a:buFont typeface="Arial" panose="020B0604020202020204" pitchFamily="34" charset="0"/>
              <a:buChar char="•"/>
              <a:defRPr/>
            </a:pPr>
            <a:r>
              <a:rPr lang="en-GB" sz="3200" dirty="0"/>
              <a:t>Self-assessment questions</a:t>
            </a:r>
          </a:p>
          <a:p>
            <a:pPr marL="457200" indent="-457200" defTabSz="914400">
              <a:lnSpc>
                <a:spcPct val="150000"/>
              </a:lnSpc>
              <a:spcBef>
                <a:spcPct val="0"/>
              </a:spcBef>
              <a:spcAft>
                <a:spcPts val="600"/>
              </a:spcAft>
              <a:buClr>
                <a:srgbClr val="D60077"/>
              </a:buClr>
              <a:buFont typeface="Arial" panose="020B0604020202020204" pitchFamily="34" charset="0"/>
              <a:buChar char="•"/>
              <a:defRPr/>
            </a:pPr>
            <a:r>
              <a:rPr lang="en-GB" sz="3200" dirty="0"/>
              <a:t>Multiple choice</a:t>
            </a:r>
          </a:p>
          <a:p>
            <a:pPr marL="457200" indent="-457200" defTabSz="914400">
              <a:lnSpc>
                <a:spcPct val="100000"/>
              </a:lnSpc>
              <a:spcBef>
                <a:spcPct val="0"/>
              </a:spcBef>
              <a:spcAft>
                <a:spcPts val="600"/>
              </a:spcAft>
              <a:buClr>
                <a:srgbClr val="D60077"/>
              </a:buClr>
              <a:buFont typeface="Arial" panose="020B0604020202020204" pitchFamily="34" charset="0"/>
              <a:buChar char="•"/>
              <a:defRPr/>
            </a:pPr>
            <a:endParaRPr lang="en-GB" sz="3222" dirty="0"/>
          </a:p>
        </p:txBody>
      </p:sp>
      <p:graphicFrame>
        <p:nvGraphicFramePr>
          <p:cNvPr id="4" name="Table 3">
            <a:extLst>
              <a:ext uri="{FF2B5EF4-FFF2-40B4-BE49-F238E27FC236}">
                <a16:creationId xmlns:a16="http://schemas.microsoft.com/office/drawing/2014/main" id="{A08B93CC-0552-4DA1-9A97-162568519BBF}"/>
              </a:ext>
            </a:extLst>
          </p:cNvPr>
          <p:cNvGraphicFramePr>
            <a:graphicFrameLocks noGrp="1"/>
          </p:cNvGraphicFramePr>
          <p:nvPr>
            <p:extLst>
              <p:ext uri="{D42A27DB-BD31-4B8C-83A1-F6EECF244321}">
                <p14:modId xmlns:p14="http://schemas.microsoft.com/office/powerpoint/2010/main" val="3798058159"/>
              </p:ext>
            </p:extLst>
          </p:nvPr>
        </p:nvGraphicFramePr>
        <p:xfrm>
          <a:off x="6456220" y="2259525"/>
          <a:ext cx="5401544" cy="3259161"/>
        </p:xfrm>
        <a:graphic>
          <a:graphicData uri="http://schemas.openxmlformats.org/drawingml/2006/table">
            <a:tbl>
              <a:tblPr firstRow="1" bandRow="1">
                <a:tableStyleId>{D113A9D2-9D6B-4929-AA2D-F23B5EE8CBE7}</a:tableStyleId>
              </a:tblPr>
              <a:tblGrid>
                <a:gridCol w="5401544">
                  <a:extLst>
                    <a:ext uri="{9D8B030D-6E8A-4147-A177-3AD203B41FA5}">
                      <a16:colId xmlns:a16="http://schemas.microsoft.com/office/drawing/2014/main" val="3248902695"/>
                    </a:ext>
                  </a:extLst>
                </a:gridCol>
              </a:tblGrid>
              <a:tr h="1700004">
                <a:tc>
                  <a:txBody>
                    <a:bodyPr/>
                    <a:lstStyle/>
                    <a:p>
                      <a:pPr marL="0" marR="0" lvl="0" indent="0" algn="l" defTabSz="457079" rtl="0" eaLnBrk="1" fontAlgn="auto" latinLnBrk="0" hangingPunct="1">
                        <a:lnSpc>
                          <a:spcPct val="100000"/>
                        </a:lnSpc>
                        <a:spcBef>
                          <a:spcPts val="0"/>
                        </a:spcBef>
                        <a:spcAft>
                          <a:spcPts val="0"/>
                        </a:spcAft>
                        <a:buClrTx/>
                        <a:buSzTx/>
                        <a:buFontTx/>
                        <a:buNone/>
                        <a:tabLst/>
                        <a:defRPr/>
                      </a:pPr>
                      <a:r>
                        <a:rPr lang="en-GB" sz="3600" b="1" dirty="0">
                          <a:solidFill>
                            <a:schemeClr val="tx1"/>
                          </a:solidFill>
                        </a:rPr>
                        <a:t>Summative (</a:t>
                      </a:r>
                      <a:r>
                        <a:rPr lang="en-GB" sz="3600" b="1" i="1" dirty="0">
                          <a:solidFill>
                            <a:schemeClr val="tx1"/>
                          </a:solidFill>
                        </a:rPr>
                        <a:t>of</a:t>
                      </a:r>
                      <a:r>
                        <a:rPr lang="en-GB" sz="3600" b="1" dirty="0">
                          <a:solidFill>
                            <a:schemeClr val="tx1"/>
                          </a:solidFill>
                        </a:rPr>
                        <a:t> learning)</a:t>
                      </a:r>
                    </a:p>
                    <a:p>
                      <a:endParaRPr lang="en-GB" sz="3600" b="1" dirty="0">
                        <a:solidFill>
                          <a:schemeClr val="tx1"/>
                        </a:solidFill>
                      </a:endParaRPr>
                    </a:p>
                  </a:txBody>
                  <a:tcPr/>
                </a:tc>
                <a:extLst>
                  <a:ext uri="{0D108BD9-81ED-4DB2-BD59-A6C34878D82A}">
                    <a16:rowId xmlns:a16="http://schemas.microsoft.com/office/drawing/2014/main" val="1214260141"/>
                  </a:ext>
                </a:extLst>
              </a:tr>
              <a:tr h="1559157">
                <a:tc>
                  <a:txBody>
                    <a:bodyPr/>
                    <a:lstStyle/>
                    <a:p>
                      <a:pPr marL="0" marR="0" lvl="0" indent="0" algn="l" defTabSz="457079" rtl="0" eaLnBrk="1" fontAlgn="auto" latinLnBrk="0" hangingPunct="1">
                        <a:lnSpc>
                          <a:spcPct val="100000"/>
                        </a:lnSpc>
                        <a:spcBef>
                          <a:spcPts val="0"/>
                        </a:spcBef>
                        <a:spcAft>
                          <a:spcPts val="0"/>
                        </a:spcAft>
                        <a:buClrTx/>
                        <a:buSzTx/>
                        <a:buFontTx/>
                        <a:buNone/>
                        <a:tabLst/>
                        <a:defRPr/>
                      </a:pPr>
                      <a:r>
                        <a:rPr lang="en-GB" sz="3600" b="1" dirty="0">
                          <a:solidFill>
                            <a:schemeClr val="tx1"/>
                          </a:solidFill>
                        </a:rPr>
                        <a:t>Formative (</a:t>
                      </a:r>
                      <a:r>
                        <a:rPr lang="en-GB" sz="3600" b="1" i="1" dirty="0">
                          <a:solidFill>
                            <a:schemeClr val="tx1"/>
                          </a:solidFill>
                        </a:rPr>
                        <a:t>for</a:t>
                      </a:r>
                      <a:r>
                        <a:rPr lang="en-GB" sz="3600" b="1" dirty="0">
                          <a:solidFill>
                            <a:schemeClr val="tx1"/>
                          </a:solidFill>
                        </a:rPr>
                        <a:t> learning)</a:t>
                      </a:r>
                    </a:p>
                    <a:p>
                      <a:endParaRPr lang="en-GB" sz="3600" b="1" dirty="0">
                        <a:solidFill>
                          <a:schemeClr val="tx1"/>
                        </a:solidFill>
                      </a:endParaRPr>
                    </a:p>
                  </a:txBody>
                  <a:tcPr/>
                </a:tc>
                <a:extLst>
                  <a:ext uri="{0D108BD9-81ED-4DB2-BD59-A6C34878D82A}">
                    <a16:rowId xmlns:a16="http://schemas.microsoft.com/office/drawing/2014/main" val="2104661977"/>
                  </a:ext>
                </a:extLst>
              </a:tr>
            </a:tbl>
          </a:graphicData>
        </a:graphic>
      </p:graphicFrame>
    </p:spTree>
    <p:extLst>
      <p:ext uri="{BB962C8B-B14F-4D97-AF65-F5344CB8AC3E}">
        <p14:creationId xmlns:p14="http://schemas.microsoft.com/office/powerpoint/2010/main" val="1024719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14</a:t>
            </a:fld>
            <a:endParaRPr lang="en-GB" dirty="0"/>
          </a:p>
        </p:txBody>
      </p:sp>
      <p:sp>
        <p:nvSpPr>
          <p:cNvPr id="6" name="Rectangle 5">
            <a:extLst>
              <a:ext uri="{FF2B5EF4-FFF2-40B4-BE49-F238E27FC236}">
                <a16:creationId xmlns:a16="http://schemas.microsoft.com/office/drawing/2014/main" id="{948D3413-7406-463F-A50A-29B3BEFDD42F}"/>
              </a:ext>
            </a:extLst>
          </p:cNvPr>
          <p:cNvSpPr/>
          <p:nvPr/>
        </p:nvSpPr>
        <p:spPr>
          <a:xfrm>
            <a:off x="1068936" y="2241988"/>
            <a:ext cx="9594576" cy="1647118"/>
          </a:xfrm>
          <a:prstGeom prst="rect">
            <a:avLst/>
          </a:prstGeom>
        </p:spPr>
        <p:txBody>
          <a:bodyPr wrap="square">
            <a:spAutoFit/>
          </a:bodyPr>
          <a:lstStyle/>
          <a:p>
            <a:pPr marL="285750" lvl="0" indent="-285750">
              <a:lnSpc>
                <a:spcPct val="107000"/>
              </a:lnSpc>
              <a:spcAft>
                <a:spcPts val="800"/>
              </a:spcAft>
              <a:buFont typeface="Arial" panose="020B0604020202020204" pitchFamily="34" charset="0"/>
              <a:buChar char="•"/>
            </a:pPr>
            <a:endParaRPr lang="en-US" sz="2800" dirty="0">
              <a:solidFill>
                <a:schemeClr val="accent3">
                  <a:lumMod val="60000"/>
                  <a:lumOff val="40000"/>
                </a:schemeClr>
              </a:solidFill>
            </a:endParaRPr>
          </a:p>
          <a:p>
            <a:pPr marL="285750" lvl="0" indent="-285750">
              <a:lnSpc>
                <a:spcPct val="107000"/>
              </a:lnSpc>
              <a:spcAft>
                <a:spcPts val="800"/>
              </a:spcAft>
              <a:buFont typeface="Arial" panose="020B0604020202020204" pitchFamily="34" charset="0"/>
              <a:buChar char="•"/>
            </a:pPr>
            <a:endParaRPr lang="en-GB" sz="2800" dirty="0">
              <a:solidFill>
                <a:schemeClr val="accent3">
                  <a:lumMod val="60000"/>
                  <a:lumOff val="40000"/>
                </a:schemeClr>
              </a:solidFill>
            </a:endParaRPr>
          </a:p>
          <a:p>
            <a:pPr marL="285750" lvl="0" indent="-285750">
              <a:lnSpc>
                <a:spcPct val="107000"/>
              </a:lnSpc>
              <a:spcAft>
                <a:spcPts val="800"/>
              </a:spcAft>
              <a:buFont typeface="Arial" panose="020B0604020202020204" pitchFamily="34" charset="0"/>
              <a:buChar char="•"/>
            </a:pPr>
            <a:endParaRPr lang="en-GB" sz="2800" dirty="0"/>
          </a:p>
        </p:txBody>
      </p:sp>
      <p:graphicFrame>
        <p:nvGraphicFramePr>
          <p:cNvPr id="4" name="Table 3">
            <a:extLst>
              <a:ext uri="{FF2B5EF4-FFF2-40B4-BE49-F238E27FC236}">
                <a16:creationId xmlns:a16="http://schemas.microsoft.com/office/drawing/2014/main" id="{A08B93CC-0552-4DA1-9A97-162568519BBF}"/>
              </a:ext>
            </a:extLst>
          </p:cNvPr>
          <p:cNvGraphicFramePr>
            <a:graphicFrameLocks noGrp="1"/>
          </p:cNvGraphicFramePr>
          <p:nvPr/>
        </p:nvGraphicFramePr>
        <p:xfrm>
          <a:off x="6456220" y="2259525"/>
          <a:ext cx="5401544" cy="3259161"/>
        </p:xfrm>
        <a:graphic>
          <a:graphicData uri="http://schemas.openxmlformats.org/drawingml/2006/table">
            <a:tbl>
              <a:tblPr firstRow="1" bandRow="1">
                <a:tableStyleId>{D113A9D2-9D6B-4929-AA2D-F23B5EE8CBE7}</a:tableStyleId>
              </a:tblPr>
              <a:tblGrid>
                <a:gridCol w="5401544">
                  <a:extLst>
                    <a:ext uri="{9D8B030D-6E8A-4147-A177-3AD203B41FA5}">
                      <a16:colId xmlns:a16="http://schemas.microsoft.com/office/drawing/2014/main" val="3248902695"/>
                    </a:ext>
                  </a:extLst>
                </a:gridCol>
              </a:tblGrid>
              <a:tr h="1700004">
                <a:tc>
                  <a:txBody>
                    <a:bodyPr/>
                    <a:lstStyle/>
                    <a:p>
                      <a:pPr marL="0" marR="0" lvl="0" indent="0" algn="l" defTabSz="457079" rtl="0" eaLnBrk="1" fontAlgn="auto" latinLnBrk="0" hangingPunct="1">
                        <a:lnSpc>
                          <a:spcPct val="100000"/>
                        </a:lnSpc>
                        <a:spcBef>
                          <a:spcPts val="0"/>
                        </a:spcBef>
                        <a:spcAft>
                          <a:spcPts val="0"/>
                        </a:spcAft>
                        <a:buClrTx/>
                        <a:buSzTx/>
                        <a:buFontTx/>
                        <a:buNone/>
                        <a:tabLst/>
                        <a:defRPr/>
                      </a:pPr>
                      <a:r>
                        <a:rPr lang="en-GB" sz="3600" b="1" dirty="0">
                          <a:solidFill>
                            <a:schemeClr val="tx1"/>
                          </a:solidFill>
                        </a:rPr>
                        <a:t>Summative (</a:t>
                      </a:r>
                      <a:r>
                        <a:rPr lang="en-GB" sz="3600" b="1" i="1" dirty="0">
                          <a:solidFill>
                            <a:schemeClr val="tx1"/>
                          </a:solidFill>
                        </a:rPr>
                        <a:t>of</a:t>
                      </a:r>
                      <a:r>
                        <a:rPr lang="en-GB" sz="3600" b="1" dirty="0">
                          <a:solidFill>
                            <a:schemeClr val="tx1"/>
                          </a:solidFill>
                        </a:rPr>
                        <a:t> learning)</a:t>
                      </a:r>
                    </a:p>
                    <a:p>
                      <a:endParaRPr lang="en-GB" sz="3600" b="1" dirty="0">
                        <a:solidFill>
                          <a:schemeClr val="tx1"/>
                        </a:solidFill>
                      </a:endParaRPr>
                    </a:p>
                  </a:txBody>
                  <a:tcPr/>
                </a:tc>
                <a:extLst>
                  <a:ext uri="{0D108BD9-81ED-4DB2-BD59-A6C34878D82A}">
                    <a16:rowId xmlns:a16="http://schemas.microsoft.com/office/drawing/2014/main" val="1214260141"/>
                  </a:ext>
                </a:extLst>
              </a:tr>
              <a:tr h="1559157">
                <a:tc>
                  <a:txBody>
                    <a:bodyPr/>
                    <a:lstStyle/>
                    <a:p>
                      <a:pPr marL="0" marR="0" lvl="0" indent="0" algn="l" defTabSz="457079" rtl="0" eaLnBrk="1" fontAlgn="auto" latinLnBrk="0" hangingPunct="1">
                        <a:lnSpc>
                          <a:spcPct val="100000"/>
                        </a:lnSpc>
                        <a:spcBef>
                          <a:spcPts val="0"/>
                        </a:spcBef>
                        <a:spcAft>
                          <a:spcPts val="0"/>
                        </a:spcAft>
                        <a:buClrTx/>
                        <a:buSzTx/>
                        <a:buFontTx/>
                        <a:buNone/>
                        <a:tabLst/>
                        <a:defRPr/>
                      </a:pPr>
                      <a:r>
                        <a:rPr lang="en-GB" sz="3600" b="1" dirty="0">
                          <a:solidFill>
                            <a:schemeClr val="tx1"/>
                          </a:solidFill>
                        </a:rPr>
                        <a:t>Formative (</a:t>
                      </a:r>
                      <a:r>
                        <a:rPr lang="en-GB" sz="3600" b="1" i="1" dirty="0">
                          <a:solidFill>
                            <a:schemeClr val="tx1"/>
                          </a:solidFill>
                        </a:rPr>
                        <a:t>for</a:t>
                      </a:r>
                      <a:r>
                        <a:rPr lang="en-GB" sz="3600" b="1" dirty="0">
                          <a:solidFill>
                            <a:schemeClr val="tx1"/>
                          </a:solidFill>
                        </a:rPr>
                        <a:t> learning)</a:t>
                      </a:r>
                    </a:p>
                    <a:p>
                      <a:endParaRPr lang="en-GB" sz="3600" b="1" dirty="0">
                        <a:solidFill>
                          <a:schemeClr val="tx1"/>
                        </a:solidFill>
                      </a:endParaRPr>
                    </a:p>
                  </a:txBody>
                  <a:tcPr/>
                </a:tc>
                <a:extLst>
                  <a:ext uri="{0D108BD9-81ED-4DB2-BD59-A6C34878D82A}">
                    <a16:rowId xmlns:a16="http://schemas.microsoft.com/office/drawing/2014/main" val="2104661977"/>
                  </a:ext>
                </a:extLst>
              </a:tr>
            </a:tbl>
          </a:graphicData>
        </a:graphic>
      </p:graphicFrame>
      <p:cxnSp>
        <p:nvCxnSpPr>
          <p:cNvPr id="8" name="Straight Arrow Connector 7">
            <a:extLst>
              <a:ext uri="{FF2B5EF4-FFF2-40B4-BE49-F238E27FC236}">
                <a16:creationId xmlns:a16="http://schemas.microsoft.com/office/drawing/2014/main" id="{D11294B0-9EF0-4EDE-BD7C-54E55E4E2319}"/>
              </a:ext>
            </a:extLst>
          </p:cNvPr>
          <p:cNvCxnSpPr/>
          <p:nvPr/>
        </p:nvCxnSpPr>
        <p:spPr>
          <a:xfrm>
            <a:off x="3685735" y="1955409"/>
            <a:ext cx="2770485" cy="590843"/>
          </a:xfrm>
          <a:prstGeom prst="straightConnector1">
            <a:avLst/>
          </a:prstGeom>
          <a:ln w="63500">
            <a:tailEnd type="triangle" w="lg" len="lg"/>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11" name="Straight Arrow Connector 10">
            <a:extLst>
              <a:ext uri="{FF2B5EF4-FFF2-40B4-BE49-F238E27FC236}">
                <a16:creationId xmlns:a16="http://schemas.microsoft.com/office/drawing/2014/main" id="{94E7039A-707D-46CD-B69D-A6C90AFDB543}"/>
              </a:ext>
            </a:extLst>
          </p:cNvPr>
          <p:cNvCxnSpPr>
            <a:cxnSpLocks/>
          </p:cNvCxnSpPr>
          <p:nvPr/>
        </p:nvCxnSpPr>
        <p:spPr>
          <a:xfrm flipV="1">
            <a:off x="2630658" y="2896818"/>
            <a:ext cx="3825562" cy="753402"/>
          </a:xfrm>
          <a:prstGeom prst="straightConnector1">
            <a:avLst/>
          </a:prstGeom>
          <a:ln w="63500">
            <a:tailEnd type="triangle" w="lg" len="lg"/>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19" name="Straight Arrow Connector 18">
            <a:extLst>
              <a:ext uri="{FF2B5EF4-FFF2-40B4-BE49-F238E27FC236}">
                <a16:creationId xmlns:a16="http://schemas.microsoft.com/office/drawing/2014/main" id="{B5C93A48-D30B-4291-9AE0-2FC8B5D57C16}"/>
              </a:ext>
            </a:extLst>
          </p:cNvPr>
          <p:cNvCxnSpPr>
            <a:cxnSpLocks/>
          </p:cNvCxnSpPr>
          <p:nvPr/>
        </p:nvCxnSpPr>
        <p:spPr>
          <a:xfrm flipV="1">
            <a:off x="3683938" y="3267224"/>
            <a:ext cx="2772282" cy="1995799"/>
          </a:xfrm>
          <a:prstGeom prst="straightConnector1">
            <a:avLst/>
          </a:prstGeom>
          <a:ln w="63500">
            <a:tailEnd type="triangle" w="lg" len="lg"/>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sp>
        <p:nvSpPr>
          <p:cNvPr id="7" name="Content Placeholder 2">
            <a:extLst>
              <a:ext uri="{FF2B5EF4-FFF2-40B4-BE49-F238E27FC236}">
                <a16:creationId xmlns:a16="http://schemas.microsoft.com/office/drawing/2014/main" id="{E547533D-30C8-4205-8F66-0DDCDF4DE361}"/>
              </a:ext>
            </a:extLst>
          </p:cNvPr>
          <p:cNvSpPr txBox="1">
            <a:spLocks/>
          </p:cNvSpPr>
          <p:nvPr/>
        </p:nvSpPr>
        <p:spPr bwMode="auto">
          <a:xfrm>
            <a:off x="429112" y="1521016"/>
            <a:ext cx="5503862" cy="39976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85232" indent="-185232" algn="l" defTabSz="457079" rtl="0" eaLnBrk="1" latinLnBrk="0" hangingPunct="1">
              <a:lnSpc>
                <a:spcPts val="1828"/>
              </a:lnSpc>
              <a:spcBef>
                <a:spcPts val="773"/>
              </a:spcBef>
              <a:spcAft>
                <a:spcPts val="562"/>
              </a:spcAft>
              <a:buClr>
                <a:schemeClr val="accent3"/>
              </a:buClr>
              <a:buSzPct val="90000"/>
              <a:buFont typeface="Lucida Grande"/>
              <a:buChar char="●"/>
              <a:defRPr sz="1687" kern="1200">
                <a:solidFill>
                  <a:schemeClr val="tx1"/>
                </a:solidFill>
                <a:latin typeface="+mn-lt"/>
                <a:ea typeface="+mn-ea"/>
                <a:cs typeface="+mn-cs"/>
              </a:defRPr>
            </a:lvl1pPr>
            <a:lvl2pPr marL="389433" indent="-156220" algn="l" defTabSz="457079"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24" indent="-241024" algn="l" defTabSz="457079"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79"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79"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933" indent="-228540" algn="l" defTabSz="457079" rtl="0" eaLnBrk="1" latinLnBrk="0" hangingPunct="1">
              <a:spcBef>
                <a:spcPct val="20000"/>
              </a:spcBef>
              <a:buFont typeface="Arial"/>
              <a:buChar char="•"/>
              <a:defRPr sz="1968" kern="1200">
                <a:solidFill>
                  <a:schemeClr val="tx1"/>
                </a:solidFill>
                <a:latin typeface="+mn-lt"/>
                <a:ea typeface="+mn-ea"/>
                <a:cs typeface="+mn-cs"/>
              </a:defRPr>
            </a:lvl6pPr>
            <a:lvl7pPr marL="2971011" indent="-228540" algn="l" defTabSz="457079" rtl="0" eaLnBrk="1" latinLnBrk="0" hangingPunct="1">
              <a:spcBef>
                <a:spcPct val="20000"/>
              </a:spcBef>
              <a:buFont typeface="Arial"/>
              <a:buChar char="•"/>
              <a:defRPr sz="1968" kern="1200">
                <a:solidFill>
                  <a:schemeClr val="tx1"/>
                </a:solidFill>
                <a:latin typeface="+mn-lt"/>
                <a:ea typeface="+mn-ea"/>
                <a:cs typeface="+mn-cs"/>
              </a:defRPr>
            </a:lvl7pPr>
            <a:lvl8pPr marL="3428090" indent="-228540" algn="l" defTabSz="457079" rtl="0" eaLnBrk="1" latinLnBrk="0" hangingPunct="1">
              <a:spcBef>
                <a:spcPct val="20000"/>
              </a:spcBef>
              <a:buFont typeface="Arial"/>
              <a:buChar char="•"/>
              <a:defRPr sz="1968" kern="1200">
                <a:solidFill>
                  <a:schemeClr val="tx1"/>
                </a:solidFill>
                <a:latin typeface="+mn-lt"/>
                <a:ea typeface="+mn-ea"/>
                <a:cs typeface="+mn-cs"/>
              </a:defRPr>
            </a:lvl8pPr>
            <a:lvl9pPr marL="3885169" indent="-228540" algn="l" defTabSz="457079" rtl="0" eaLnBrk="1" latinLnBrk="0" hangingPunct="1">
              <a:spcBef>
                <a:spcPct val="20000"/>
              </a:spcBef>
              <a:buFont typeface="Arial"/>
              <a:buChar char="•"/>
              <a:defRPr sz="1968" kern="1200">
                <a:solidFill>
                  <a:schemeClr val="tx1"/>
                </a:solidFill>
                <a:latin typeface="+mn-lt"/>
                <a:ea typeface="+mn-ea"/>
                <a:cs typeface="+mn-cs"/>
              </a:defRPr>
            </a:lvl9pPr>
          </a:lstStyle>
          <a:p>
            <a:pPr marL="457200" indent="-457200" defTabSz="914400">
              <a:lnSpc>
                <a:spcPct val="150000"/>
              </a:lnSpc>
              <a:spcBef>
                <a:spcPct val="0"/>
              </a:spcBef>
              <a:spcAft>
                <a:spcPts val="600"/>
              </a:spcAft>
              <a:buClr>
                <a:srgbClr val="D60077"/>
              </a:buClr>
              <a:buFont typeface="Arial" panose="020B0604020202020204" pitchFamily="34" charset="0"/>
              <a:buChar char="•"/>
              <a:defRPr/>
            </a:pPr>
            <a:r>
              <a:rPr lang="en-GB" sz="3200" dirty="0"/>
              <a:t>Written exam</a:t>
            </a:r>
          </a:p>
          <a:p>
            <a:pPr marL="457200" indent="-457200" defTabSz="914400">
              <a:lnSpc>
                <a:spcPct val="150000"/>
              </a:lnSpc>
              <a:spcBef>
                <a:spcPct val="0"/>
              </a:spcBef>
              <a:spcAft>
                <a:spcPts val="600"/>
              </a:spcAft>
              <a:buClr>
                <a:srgbClr val="D60077"/>
              </a:buClr>
              <a:buFont typeface="Arial" panose="020B0604020202020204" pitchFamily="34" charset="0"/>
              <a:buChar char="•"/>
              <a:defRPr/>
            </a:pPr>
            <a:r>
              <a:rPr lang="en-GB" sz="3200" dirty="0"/>
              <a:t>In-text questions ITQs</a:t>
            </a:r>
          </a:p>
          <a:p>
            <a:pPr marL="457200" indent="-457200" defTabSz="914400">
              <a:lnSpc>
                <a:spcPct val="150000"/>
              </a:lnSpc>
              <a:spcBef>
                <a:spcPct val="0"/>
              </a:spcBef>
              <a:spcAft>
                <a:spcPts val="600"/>
              </a:spcAft>
              <a:buClr>
                <a:srgbClr val="D60077"/>
              </a:buClr>
              <a:buFont typeface="Arial" panose="020B0604020202020204" pitchFamily="34" charset="0"/>
              <a:buChar char="•"/>
              <a:defRPr/>
            </a:pPr>
            <a:r>
              <a:rPr lang="en-GB" sz="3200" dirty="0"/>
              <a:t>Practical </a:t>
            </a:r>
          </a:p>
          <a:p>
            <a:pPr marL="457200" indent="-457200" defTabSz="914400">
              <a:lnSpc>
                <a:spcPct val="150000"/>
              </a:lnSpc>
              <a:spcBef>
                <a:spcPct val="0"/>
              </a:spcBef>
              <a:spcAft>
                <a:spcPts val="600"/>
              </a:spcAft>
              <a:buClr>
                <a:srgbClr val="D60077"/>
              </a:buClr>
              <a:buFont typeface="Arial" panose="020B0604020202020204" pitchFamily="34" charset="0"/>
              <a:buChar char="•"/>
              <a:defRPr/>
            </a:pPr>
            <a:r>
              <a:rPr lang="en-GB" sz="3200" dirty="0"/>
              <a:t>Self-assessment questions</a:t>
            </a:r>
          </a:p>
          <a:p>
            <a:pPr marL="457200" indent="-457200" defTabSz="914400">
              <a:lnSpc>
                <a:spcPct val="150000"/>
              </a:lnSpc>
              <a:spcBef>
                <a:spcPct val="0"/>
              </a:spcBef>
              <a:spcAft>
                <a:spcPts val="600"/>
              </a:spcAft>
              <a:buClr>
                <a:srgbClr val="D60077"/>
              </a:buClr>
              <a:buFont typeface="Arial" panose="020B0604020202020204" pitchFamily="34" charset="0"/>
              <a:buChar char="•"/>
              <a:defRPr/>
            </a:pPr>
            <a:r>
              <a:rPr lang="en-GB" sz="3200" dirty="0"/>
              <a:t>Multiple choice</a:t>
            </a:r>
          </a:p>
          <a:p>
            <a:pPr marL="457200" indent="-457200" defTabSz="914400">
              <a:lnSpc>
                <a:spcPct val="100000"/>
              </a:lnSpc>
              <a:spcBef>
                <a:spcPct val="0"/>
              </a:spcBef>
              <a:spcAft>
                <a:spcPts val="600"/>
              </a:spcAft>
              <a:buClr>
                <a:srgbClr val="D60077"/>
              </a:buClr>
              <a:buFont typeface="Arial" panose="020B0604020202020204" pitchFamily="34" charset="0"/>
              <a:buChar char="•"/>
              <a:defRPr/>
            </a:pPr>
            <a:endParaRPr lang="en-GB" sz="3222" dirty="0"/>
          </a:p>
        </p:txBody>
      </p:sp>
      <p:sp>
        <p:nvSpPr>
          <p:cNvPr id="12" name="Title 2">
            <a:extLst>
              <a:ext uri="{FF2B5EF4-FFF2-40B4-BE49-F238E27FC236}">
                <a16:creationId xmlns:a16="http://schemas.microsoft.com/office/drawing/2014/main" id="{008EAEEF-8696-4650-AAB2-4F6838D76DD4}"/>
              </a:ext>
            </a:extLst>
          </p:cNvPr>
          <p:cNvSpPr txBox="1">
            <a:spLocks/>
          </p:cNvSpPr>
          <p:nvPr/>
        </p:nvSpPr>
        <p:spPr>
          <a:xfrm>
            <a:off x="429112" y="1003810"/>
            <a:ext cx="10796621" cy="671007"/>
          </a:xfrm>
          <a:prstGeom prst="rect">
            <a:avLst/>
          </a:prstGeom>
        </p:spPr>
        <p:txBody>
          <a:bodyPr vert="horz" lIns="0" tIns="0" rIns="0" bIns="0" rtlCol="0" anchor="t">
            <a:noAutofit/>
          </a:bodyPr>
          <a:lst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a:lstStyle>
          <a:p>
            <a:r>
              <a:rPr lang="en-GB" sz="4000">
                <a:solidFill>
                  <a:schemeClr val="tx2">
                    <a:lumMod val="50000"/>
                  </a:schemeClr>
                </a:solidFill>
              </a:rPr>
              <a:t>Activity: Match the method with the purpose</a:t>
            </a:r>
            <a:endParaRPr lang="en-GB" sz="4000" dirty="0">
              <a:solidFill>
                <a:schemeClr val="tx2">
                  <a:lumMod val="50000"/>
                </a:schemeClr>
              </a:solidFill>
            </a:endParaRPr>
          </a:p>
        </p:txBody>
      </p:sp>
    </p:spTree>
    <p:extLst>
      <p:ext uri="{BB962C8B-B14F-4D97-AF65-F5344CB8AC3E}">
        <p14:creationId xmlns:p14="http://schemas.microsoft.com/office/powerpoint/2010/main" val="296006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15</a:t>
            </a:fld>
            <a:endParaRPr lang="en-GB" dirty="0"/>
          </a:p>
        </p:txBody>
      </p:sp>
      <p:sp>
        <p:nvSpPr>
          <p:cNvPr id="6" name="Rectangle 5">
            <a:extLst>
              <a:ext uri="{FF2B5EF4-FFF2-40B4-BE49-F238E27FC236}">
                <a16:creationId xmlns:a16="http://schemas.microsoft.com/office/drawing/2014/main" id="{948D3413-7406-463F-A50A-29B3BEFDD42F}"/>
              </a:ext>
            </a:extLst>
          </p:cNvPr>
          <p:cNvSpPr/>
          <p:nvPr/>
        </p:nvSpPr>
        <p:spPr>
          <a:xfrm>
            <a:off x="1068936" y="2241988"/>
            <a:ext cx="9594576" cy="1647118"/>
          </a:xfrm>
          <a:prstGeom prst="rect">
            <a:avLst/>
          </a:prstGeom>
        </p:spPr>
        <p:txBody>
          <a:bodyPr wrap="square">
            <a:spAutoFit/>
          </a:bodyPr>
          <a:lstStyle/>
          <a:p>
            <a:pPr marL="285750" lvl="0" indent="-285750">
              <a:lnSpc>
                <a:spcPct val="107000"/>
              </a:lnSpc>
              <a:spcAft>
                <a:spcPts val="800"/>
              </a:spcAft>
              <a:buFont typeface="Arial" panose="020B0604020202020204" pitchFamily="34" charset="0"/>
              <a:buChar char="•"/>
            </a:pPr>
            <a:endParaRPr lang="en-US" sz="2800" dirty="0">
              <a:solidFill>
                <a:schemeClr val="accent3">
                  <a:lumMod val="60000"/>
                  <a:lumOff val="40000"/>
                </a:schemeClr>
              </a:solidFill>
            </a:endParaRPr>
          </a:p>
          <a:p>
            <a:pPr marL="285750" lvl="0" indent="-285750">
              <a:lnSpc>
                <a:spcPct val="107000"/>
              </a:lnSpc>
              <a:spcAft>
                <a:spcPts val="800"/>
              </a:spcAft>
              <a:buFont typeface="Arial" panose="020B0604020202020204" pitchFamily="34" charset="0"/>
              <a:buChar char="•"/>
            </a:pPr>
            <a:endParaRPr lang="en-GB" sz="2800" dirty="0">
              <a:solidFill>
                <a:schemeClr val="accent3">
                  <a:lumMod val="60000"/>
                  <a:lumOff val="40000"/>
                </a:schemeClr>
              </a:solidFill>
            </a:endParaRPr>
          </a:p>
          <a:p>
            <a:pPr marL="285750" lvl="0" indent="-285750">
              <a:lnSpc>
                <a:spcPct val="107000"/>
              </a:lnSpc>
              <a:spcAft>
                <a:spcPts val="800"/>
              </a:spcAft>
              <a:buFont typeface="Arial" panose="020B0604020202020204" pitchFamily="34" charset="0"/>
              <a:buChar char="•"/>
            </a:pPr>
            <a:endParaRPr lang="en-GB" sz="2800" dirty="0"/>
          </a:p>
        </p:txBody>
      </p:sp>
      <p:graphicFrame>
        <p:nvGraphicFramePr>
          <p:cNvPr id="4" name="Table 3">
            <a:extLst>
              <a:ext uri="{FF2B5EF4-FFF2-40B4-BE49-F238E27FC236}">
                <a16:creationId xmlns:a16="http://schemas.microsoft.com/office/drawing/2014/main" id="{A08B93CC-0552-4DA1-9A97-162568519BBF}"/>
              </a:ext>
            </a:extLst>
          </p:cNvPr>
          <p:cNvGraphicFramePr>
            <a:graphicFrameLocks noGrp="1"/>
          </p:cNvGraphicFramePr>
          <p:nvPr/>
        </p:nvGraphicFramePr>
        <p:xfrm>
          <a:off x="6456220" y="2259525"/>
          <a:ext cx="5401544" cy="3259161"/>
        </p:xfrm>
        <a:graphic>
          <a:graphicData uri="http://schemas.openxmlformats.org/drawingml/2006/table">
            <a:tbl>
              <a:tblPr firstRow="1" bandRow="1">
                <a:tableStyleId>{D113A9D2-9D6B-4929-AA2D-F23B5EE8CBE7}</a:tableStyleId>
              </a:tblPr>
              <a:tblGrid>
                <a:gridCol w="5401544">
                  <a:extLst>
                    <a:ext uri="{9D8B030D-6E8A-4147-A177-3AD203B41FA5}">
                      <a16:colId xmlns:a16="http://schemas.microsoft.com/office/drawing/2014/main" val="3248902695"/>
                    </a:ext>
                  </a:extLst>
                </a:gridCol>
              </a:tblGrid>
              <a:tr h="1700004">
                <a:tc>
                  <a:txBody>
                    <a:bodyPr/>
                    <a:lstStyle/>
                    <a:p>
                      <a:pPr marL="0" marR="0" lvl="0" indent="0" algn="l" defTabSz="457079" rtl="0" eaLnBrk="1" fontAlgn="auto" latinLnBrk="0" hangingPunct="1">
                        <a:lnSpc>
                          <a:spcPct val="100000"/>
                        </a:lnSpc>
                        <a:spcBef>
                          <a:spcPts val="0"/>
                        </a:spcBef>
                        <a:spcAft>
                          <a:spcPts val="0"/>
                        </a:spcAft>
                        <a:buClrTx/>
                        <a:buSzTx/>
                        <a:buFontTx/>
                        <a:buNone/>
                        <a:tabLst/>
                        <a:defRPr/>
                      </a:pPr>
                      <a:r>
                        <a:rPr lang="en-GB" sz="3600" b="1" dirty="0">
                          <a:solidFill>
                            <a:schemeClr val="tx1"/>
                          </a:solidFill>
                        </a:rPr>
                        <a:t>Summative (</a:t>
                      </a:r>
                      <a:r>
                        <a:rPr lang="en-GB" sz="3600" b="1" i="1" dirty="0">
                          <a:solidFill>
                            <a:schemeClr val="tx1"/>
                          </a:solidFill>
                        </a:rPr>
                        <a:t>of</a:t>
                      </a:r>
                      <a:r>
                        <a:rPr lang="en-GB" sz="3600" b="1" dirty="0">
                          <a:solidFill>
                            <a:schemeClr val="tx1"/>
                          </a:solidFill>
                        </a:rPr>
                        <a:t> learning)</a:t>
                      </a:r>
                    </a:p>
                    <a:p>
                      <a:endParaRPr lang="en-GB" sz="3600" b="1" dirty="0">
                        <a:solidFill>
                          <a:schemeClr val="tx1"/>
                        </a:solidFill>
                      </a:endParaRPr>
                    </a:p>
                  </a:txBody>
                  <a:tcPr/>
                </a:tc>
                <a:extLst>
                  <a:ext uri="{0D108BD9-81ED-4DB2-BD59-A6C34878D82A}">
                    <a16:rowId xmlns:a16="http://schemas.microsoft.com/office/drawing/2014/main" val="1214260141"/>
                  </a:ext>
                </a:extLst>
              </a:tr>
              <a:tr h="1559157">
                <a:tc>
                  <a:txBody>
                    <a:bodyPr/>
                    <a:lstStyle/>
                    <a:p>
                      <a:pPr marL="0" marR="0" lvl="0" indent="0" algn="l" defTabSz="457079" rtl="0" eaLnBrk="1" fontAlgn="auto" latinLnBrk="0" hangingPunct="1">
                        <a:lnSpc>
                          <a:spcPct val="100000"/>
                        </a:lnSpc>
                        <a:spcBef>
                          <a:spcPts val="0"/>
                        </a:spcBef>
                        <a:spcAft>
                          <a:spcPts val="0"/>
                        </a:spcAft>
                        <a:buClrTx/>
                        <a:buSzTx/>
                        <a:buFontTx/>
                        <a:buNone/>
                        <a:tabLst/>
                        <a:defRPr/>
                      </a:pPr>
                      <a:r>
                        <a:rPr lang="en-GB" sz="3600" b="1" dirty="0">
                          <a:solidFill>
                            <a:schemeClr val="tx1"/>
                          </a:solidFill>
                        </a:rPr>
                        <a:t>Formative (</a:t>
                      </a:r>
                      <a:r>
                        <a:rPr lang="en-GB" sz="3600" b="1" i="1" dirty="0">
                          <a:solidFill>
                            <a:schemeClr val="tx1"/>
                          </a:solidFill>
                        </a:rPr>
                        <a:t>for</a:t>
                      </a:r>
                      <a:r>
                        <a:rPr lang="en-GB" sz="3600" b="1" dirty="0">
                          <a:solidFill>
                            <a:schemeClr val="tx1"/>
                          </a:solidFill>
                        </a:rPr>
                        <a:t> learning)</a:t>
                      </a:r>
                    </a:p>
                    <a:p>
                      <a:endParaRPr lang="en-GB" sz="3600" b="1" dirty="0">
                        <a:solidFill>
                          <a:schemeClr val="tx1"/>
                        </a:solidFill>
                      </a:endParaRPr>
                    </a:p>
                  </a:txBody>
                  <a:tcPr/>
                </a:tc>
                <a:extLst>
                  <a:ext uri="{0D108BD9-81ED-4DB2-BD59-A6C34878D82A}">
                    <a16:rowId xmlns:a16="http://schemas.microsoft.com/office/drawing/2014/main" val="2104661977"/>
                  </a:ext>
                </a:extLst>
              </a:tr>
            </a:tbl>
          </a:graphicData>
        </a:graphic>
      </p:graphicFrame>
      <p:cxnSp>
        <p:nvCxnSpPr>
          <p:cNvPr id="8" name="Straight Arrow Connector 7">
            <a:extLst>
              <a:ext uri="{FF2B5EF4-FFF2-40B4-BE49-F238E27FC236}">
                <a16:creationId xmlns:a16="http://schemas.microsoft.com/office/drawing/2014/main" id="{D11294B0-9EF0-4EDE-BD7C-54E55E4E2319}"/>
              </a:ext>
            </a:extLst>
          </p:cNvPr>
          <p:cNvCxnSpPr/>
          <p:nvPr/>
        </p:nvCxnSpPr>
        <p:spPr>
          <a:xfrm>
            <a:off x="3685735" y="1955409"/>
            <a:ext cx="2770485" cy="590843"/>
          </a:xfrm>
          <a:prstGeom prst="straightConnector1">
            <a:avLst/>
          </a:prstGeom>
          <a:ln w="63500">
            <a:tailEnd type="triangle" w="lg" len="lg"/>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9" name="Straight Arrow Connector 8">
            <a:extLst>
              <a:ext uri="{FF2B5EF4-FFF2-40B4-BE49-F238E27FC236}">
                <a16:creationId xmlns:a16="http://schemas.microsoft.com/office/drawing/2014/main" id="{57DE9102-63F3-448C-A383-5C53D04964E6}"/>
              </a:ext>
            </a:extLst>
          </p:cNvPr>
          <p:cNvCxnSpPr>
            <a:cxnSpLocks/>
          </p:cNvCxnSpPr>
          <p:nvPr/>
        </p:nvCxnSpPr>
        <p:spPr>
          <a:xfrm>
            <a:off x="5866224" y="4408847"/>
            <a:ext cx="589996" cy="261627"/>
          </a:xfrm>
          <a:prstGeom prst="straightConnector1">
            <a:avLst/>
          </a:prstGeom>
          <a:ln w="63500">
            <a:solidFill>
              <a:srgbClr val="7030A0"/>
            </a:solidFill>
            <a:tailEnd type="triangle" w="lg" len="lg"/>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11" name="Straight Arrow Connector 10">
            <a:extLst>
              <a:ext uri="{FF2B5EF4-FFF2-40B4-BE49-F238E27FC236}">
                <a16:creationId xmlns:a16="http://schemas.microsoft.com/office/drawing/2014/main" id="{94E7039A-707D-46CD-B69D-A6C90AFDB543}"/>
              </a:ext>
            </a:extLst>
          </p:cNvPr>
          <p:cNvCxnSpPr>
            <a:cxnSpLocks/>
          </p:cNvCxnSpPr>
          <p:nvPr/>
        </p:nvCxnSpPr>
        <p:spPr>
          <a:xfrm flipV="1">
            <a:off x="2630658" y="2896818"/>
            <a:ext cx="3825562" cy="753402"/>
          </a:xfrm>
          <a:prstGeom prst="straightConnector1">
            <a:avLst/>
          </a:prstGeom>
          <a:ln w="63500">
            <a:tailEnd type="triangle" w="lg" len="lg"/>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14" name="Straight Arrow Connector 13">
            <a:extLst>
              <a:ext uri="{FF2B5EF4-FFF2-40B4-BE49-F238E27FC236}">
                <a16:creationId xmlns:a16="http://schemas.microsoft.com/office/drawing/2014/main" id="{1E2B4193-06A9-45ED-AA24-470E38D5CB1F}"/>
              </a:ext>
            </a:extLst>
          </p:cNvPr>
          <p:cNvCxnSpPr>
            <a:cxnSpLocks/>
          </p:cNvCxnSpPr>
          <p:nvPr/>
        </p:nvCxnSpPr>
        <p:spPr>
          <a:xfrm>
            <a:off x="5069181" y="2881431"/>
            <a:ext cx="1387039" cy="1288157"/>
          </a:xfrm>
          <a:prstGeom prst="straightConnector1">
            <a:avLst/>
          </a:prstGeom>
          <a:ln w="63500">
            <a:solidFill>
              <a:srgbClr val="7030A0"/>
            </a:solidFill>
            <a:tailEnd type="triangle" w="lg" len="lg"/>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16" name="Straight Arrow Connector 15">
            <a:extLst>
              <a:ext uri="{FF2B5EF4-FFF2-40B4-BE49-F238E27FC236}">
                <a16:creationId xmlns:a16="http://schemas.microsoft.com/office/drawing/2014/main" id="{4BB2077B-6F65-423C-8A2F-7D4E72880133}"/>
              </a:ext>
            </a:extLst>
          </p:cNvPr>
          <p:cNvCxnSpPr>
            <a:cxnSpLocks/>
          </p:cNvCxnSpPr>
          <p:nvPr/>
        </p:nvCxnSpPr>
        <p:spPr>
          <a:xfrm flipV="1">
            <a:off x="3685735" y="5194824"/>
            <a:ext cx="2770485" cy="93504"/>
          </a:xfrm>
          <a:prstGeom prst="straightConnector1">
            <a:avLst/>
          </a:prstGeom>
          <a:ln w="63500">
            <a:solidFill>
              <a:srgbClr val="7030A0"/>
            </a:solidFill>
            <a:tailEnd type="triangle" w="lg" len="lg"/>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19" name="Straight Arrow Connector 18">
            <a:extLst>
              <a:ext uri="{FF2B5EF4-FFF2-40B4-BE49-F238E27FC236}">
                <a16:creationId xmlns:a16="http://schemas.microsoft.com/office/drawing/2014/main" id="{B5C93A48-D30B-4291-9AE0-2FC8B5D57C16}"/>
              </a:ext>
            </a:extLst>
          </p:cNvPr>
          <p:cNvCxnSpPr>
            <a:cxnSpLocks/>
          </p:cNvCxnSpPr>
          <p:nvPr/>
        </p:nvCxnSpPr>
        <p:spPr>
          <a:xfrm flipV="1">
            <a:off x="3683938" y="3267224"/>
            <a:ext cx="2772282" cy="1995799"/>
          </a:xfrm>
          <a:prstGeom prst="straightConnector1">
            <a:avLst/>
          </a:prstGeom>
          <a:ln w="63500">
            <a:tailEnd type="triangle" w="lg" len="lg"/>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21" name="Straight Arrow Connector 20">
            <a:extLst>
              <a:ext uri="{FF2B5EF4-FFF2-40B4-BE49-F238E27FC236}">
                <a16:creationId xmlns:a16="http://schemas.microsoft.com/office/drawing/2014/main" id="{8FF8C58B-BEC4-4F92-9C8B-0F17AF1A05A6}"/>
              </a:ext>
            </a:extLst>
          </p:cNvPr>
          <p:cNvCxnSpPr>
            <a:cxnSpLocks/>
          </p:cNvCxnSpPr>
          <p:nvPr/>
        </p:nvCxnSpPr>
        <p:spPr>
          <a:xfrm>
            <a:off x="2630658" y="3655445"/>
            <a:ext cx="3825562" cy="1344245"/>
          </a:xfrm>
          <a:prstGeom prst="straightConnector1">
            <a:avLst/>
          </a:prstGeom>
          <a:ln w="63500">
            <a:solidFill>
              <a:srgbClr val="7030A0"/>
            </a:solidFill>
            <a:tailEnd type="triangle" w="lg" len="lg"/>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sp>
        <p:nvSpPr>
          <p:cNvPr id="7" name="Content Placeholder 2">
            <a:extLst>
              <a:ext uri="{FF2B5EF4-FFF2-40B4-BE49-F238E27FC236}">
                <a16:creationId xmlns:a16="http://schemas.microsoft.com/office/drawing/2014/main" id="{E547533D-30C8-4205-8F66-0DDCDF4DE361}"/>
              </a:ext>
            </a:extLst>
          </p:cNvPr>
          <p:cNvSpPr txBox="1">
            <a:spLocks/>
          </p:cNvSpPr>
          <p:nvPr/>
        </p:nvSpPr>
        <p:spPr bwMode="auto">
          <a:xfrm>
            <a:off x="429112" y="1521016"/>
            <a:ext cx="5503862" cy="39976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85232" indent="-185232" algn="l" defTabSz="457079" rtl="0" eaLnBrk="1" latinLnBrk="0" hangingPunct="1">
              <a:lnSpc>
                <a:spcPts val="1828"/>
              </a:lnSpc>
              <a:spcBef>
                <a:spcPts val="773"/>
              </a:spcBef>
              <a:spcAft>
                <a:spcPts val="562"/>
              </a:spcAft>
              <a:buClr>
                <a:schemeClr val="accent3"/>
              </a:buClr>
              <a:buSzPct val="90000"/>
              <a:buFont typeface="Lucida Grande"/>
              <a:buChar char="●"/>
              <a:defRPr sz="1687" kern="1200">
                <a:solidFill>
                  <a:schemeClr val="tx1"/>
                </a:solidFill>
                <a:latin typeface="+mn-lt"/>
                <a:ea typeface="+mn-ea"/>
                <a:cs typeface="+mn-cs"/>
              </a:defRPr>
            </a:lvl1pPr>
            <a:lvl2pPr marL="389433" indent="-156220" algn="l" defTabSz="457079"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24" indent="-241024" algn="l" defTabSz="457079"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79"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79"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933" indent="-228540" algn="l" defTabSz="457079" rtl="0" eaLnBrk="1" latinLnBrk="0" hangingPunct="1">
              <a:spcBef>
                <a:spcPct val="20000"/>
              </a:spcBef>
              <a:buFont typeface="Arial"/>
              <a:buChar char="•"/>
              <a:defRPr sz="1968" kern="1200">
                <a:solidFill>
                  <a:schemeClr val="tx1"/>
                </a:solidFill>
                <a:latin typeface="+mn-lt"/>
                <a:ea typeface="+mn-ea"/>
                <a:cs typeface="+mn-cs"/>
              </a:defRPr>
            </a:lvl6pPr>
            <a:lvl7pPr marL="2971011" indent="-228540" algn="l" defTabSz="457079" rtl="0" eaLnBrk="1" latinLnBrk="0" hangingPunct="1">
              <a:spcBef>
                <a:spcPct val="20000"/>
              </a:spcBef>
              <a:buFont typeface="Arial"/>
              <a:buChar char="•"/>
              <a:defRPr sz="1968" kern="1200">
                <a:solidFill>
                  <a:schemeClr val="tx1"/>
                </a:solidFill>
                <a:latin typeface="+mn-lt"/>
                <a:ea typeface="+mn-ea"/>
                <a:cs typeface="+mn-cs"/>
              </a:defRPr>
            </a:lvl7pPr>
            <a:lvl8pPr marL="3428090" indent="-228540" algn="l" defTabSz="457079" rtl="0" eaLnBrk="1" latinLnBrk="0" hangingPunct="1">
              <a:spcBef>
                <a:spcPct val="20000"/>
              </a:spcBef>
              <a:buFont typeface="Arial"/>
              <a:buChar char="•"/>
              <a:defRPr sz="1968" kern="1200">
                <a:solidFill>
                  <a:schemeClr val="tx1"/>
                </a:solidFill>
                <a:latin typeface="+mn-lt"/>
                <a:ea typeface="+mn-ea"/>
                <a:cs typeface="+mn-cs"/>
              </a:defRPr>
            </a:lvl8pPr>
            <a:lvl9pPr marL="3885169" indent="-228540" algn="l" defTabSz="457079" rtl="0" eaLnBrk="1" latinLnBrk="0" hangingPunct="1">
              <a:spcBef>
                <a:spcPct val="20000"/>
              </a:spcBef>
              <a:buFont typeface="Arial"/>
              <a:buChar char="•"/>
              <a:defRPr sz="1968" kern="1200">
                <a:solidFill>
                  <a:schemeClr val="tx1"/>
                </a:solidFill>
                <a:latin typeface="+mn-lt"/>
                <a:ea typeface="+mn-ea"/>
                <a:cs typeface="+mn-cs"/>
              </a:defRPr>
            </a:lvl9pPr>
          </a:lstStyle>
          <a:p>
            <a:pPr marL="457200" indent="-457200" defTabSz="914400">
              <a:lnSpc>
                <a:spcPct val="150000"/>
              </a:lnSpc>
              <a:spcBef>
                <a:spcPct val="0"/>
              </a:spcBef>
              <a:spcAft>
                <a:spcPts val="600"/>
              </a:spcAft>
              <a:buClr>
                <a:srgbClr val="D60077"/>
              </a:buClr>
              <a:buFont typeface="Arial" panose="020B0604020202020204" pitchFamily="34" charset="0"/>
              <a:buChar char="•"/>
              <a:defRPr/>
            </a:pPr>
            <a:r>
              <a:rPr lang="en-GB" sz="3200" dirty="0"/>
              <a:t>Written exam</a:t>
            </a:r>
          </a:p>
          <a:p>
            <a:pPr marL="457200" indent="-457200" defTabSz="914400">
              <a:lnSpc>
                <a:spcPct val="150000"/>
              </a:lnSpc>
              <a:spcBef>
                <a:spcPct val="0"/>
              </a:spcBef>
              <a:spcAft>
                <a:spcPts val="600"/>
              </a:spcAft>
              <a:buClr>
                <a:srgbClr val="D60077"/>
              </a:buClr>
              <a:buFont typeface="Arial" panose="020B0604020202020204" pitchFamily="34" charset="0"/>
              <a:buChar char="•"/>
              <a:defRPr/>
            </a:pPr>
            <a:r>
              <a:rPr lang="en-GB" sz="3200" dirty="0"/>
              <a:t>In-text questions ITQs</a:t>
            </a:r>
          </a:p>
          <a:p>
            <a:pPr marL="457200" indent="-457200" defTabSz="914400">
              <a:lnSpc>
                <a:spcPct val="150000"/>
              </a:lnSpc>
              <a:spcBef>
                <a:spcPct val="0"/>
              </a:spcBef>
              <a:spcAft>
                <a:spcPts val="600"/>
              </a:spcAft>
              <a:buClr>
                <a:srgbClr val="D60077"/>
              </a:buClr>
              <a:buFont typeface="Arial" panose="020B0604020202020204" pitchFamily="34" charset="0"/>
              <a:buChar char="•"/>
              <a:defRPr/>
            </a:pPr>
            <a:r>
              <a:rPr lang="en-GB" sz="3200" dirty="0"/>
              <a:t>Practical </a:t>
            </a:r>
          </a:p>
          <a:p>
            <a:pPr marL="457200" indent="-457200" defTabSz="914400">
              <a:lnSpc>
                <a:spcPct val="150000"/>
              </a:lnSpc>
              <a:spcBef>
                <a:spcPct val="0"/>
              </a:spcBef>
              <a:spcAft>
                <a:spcPts val="600"/>
              </a:spcAft>
              <a:buClr>
                <a:srgbClr val="D60077"/>
              </a:buClr>
              <a:buFont typeface="Arial" panose="020B0604020202020204" pitchFamily="34" charset="0"/>
              <a:buChar char="•"/>
              <a:defRPr/>
            </a:pPr>
            <a:r>
              <a:rPr lang="en-GB" sz="3200" dirty="0"/>
              <a:t>Self-assessment questions</a:t>
            </a:r>
          </a:p>
          <a:p>
            <a:pPr marL="457200" indent="-457200" defTabSz="914400">
              <a:lnSpc>
                <a:spcPct val="150000"/>
              </a:lnSpc>
              <a:spcBef>
                <a:spcPct val="0"/>
              </a:spcBef>
              <a:spcAft>
                <a:spcPts val="600"/>
              </a:spcAft>
              <a:buClr>
                <a:srgbClr val="D60077"/>
              </a:buClr>
              <a:buFont typeface="Arial" panose="020B0604020202020204" pitchFamily="34" charset="0"/>
              <a:buChar char="•"/>
              <a:defRPr/>
            </a:pPr>
            <a:r>
              <a:rPr lang="en-GB" sz="3200" dirty="0"/>
              <a:t>Multiple choice</a:t>
            </a:r>
          </a:p>
          <a:p>
            <a:pPr marL="457200" indent="-457200" defTabSz="914400">
              <a:lnSpc>
                <a:spcPct val="100000"/>
              </a:lnSpc>
              <a:spcBef>
                <a:spcPct val="0"/>
              </a:spcBef>
              <a:spcAft>
                <a:spcPts val="600"/>
              </a:spcAft>
              <a:buClr>
                <a:srgbClr val="D60077"/>
              </a:buClr>
              <a:buFont typeface="Arial" panose="020B0604020202020204" pitchFamily="34" charset="0"/>
              <a:buChar char="•"/>
              <a:defRPr/>
            </a:pPr>
            <a:endParaRPr lang="en-GB" sz="3222" dirty="0"/>
          </a:p>
        </p:txBody>
      </p:sp>
      <p:sp>
        <p:nvSpPr>
          <p:cNvPr id="17" name="Title 2">
            <a:extLst>
              <a:ext uri="{FF2B5EF4-FFF2-40B4-BE49-F238E27FC236}">
                <a16:creationId xmlns:a16="http://schemas.microsoft.com/office/drawing/2014/main" id="{A798D492-1228-434B-9F4A-BB5B465B9AA4}"/>
              </a:ext>
            </a:extLst>
          </p:cNvPr>
          <p:cNvSpPr>
            <a:spLocks noGrp="1"/>
          </p:cNvSpPr>
          <p:nvPr>
            <p:ph type="title"/>
          </p:nvPr>
        </p:nvSpPr>
        <p:spPr>
          <a:xfrm>
            <a:off x="429112" y="1003810"/>
            <a:ext cx="10796621" cy="671007"/>
          </a:xfrm>
        </p:spPr>
        <p:txBody>
          <a:bodyPr/>
          <a:lstStyle/>
          <a:p>
            <a:r>
              <a:rPr lang="en-GB" sz="4000" dirty="0">
                <a:solidFill>
                  <a:schemeClr val="tx2">
                    <a:lumMod val="50000"/>
                  </a:schemeClr>
                </a:solidFill>
              </a:rPr>
              <a:t>Activity: Match the method with the purpose</a:t>
            </a:r>
          </a:p>
        </p:txBody>
      </p:sp>
    </p:spTree>
    <p:extLst>
      <p:ext uri="{BB962C8B-B14F-4D97-AF65-F5344CB8AC3E}">
        <p14:creationId xmlns:p14="http://schemas.microsoft.com/office/powerpoint/2010/main" val="597401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16</a:t>
            </a:fld>
            <a:endParaRPr lang="en-GB" dirty="0"/>
          </a:p>
        </p:txBody>
      </p:sp>
      <p:sp>
        <p:nvSpPr>
          <p:cNvPr id="3" name="Title 2"/>
          <p:cNvSpPr>
            <a:spLocks noGrp="1"/>
          </p:cNvSpPr>
          <p:nvPr>
            <p:ph type="title"/>
          </p:nvPr>
        </p:nvSpPr>
        <p:spPr>
          <a:xfrm>
            <a:off x="708449" y="543468"/>
            <a:ext cx="8770514" cy="1077514"/>
          </a:xfrm>
        </p:spPr>
        <p:txBody>
          <a:bodyPr/>
          <a:lstStyle/>
          <a:p>
            <a:r>
              <a:rPr lang="en-GB" sz="3600" dirty="0">
                <a:solidFill>
                  <a:schemeClr val="accent3"/>
                </a:solidFill>
              </a:rPr>
              <a:t>Assessment covers different categories of learning outcomes</a:t>
            </a:r>
          </a:p>
        </p:txBody>
      </p:sp>
      <p:sp>
        <p:nvSpPr>
          <p:cNvPr id="5" name="Title 2"/>
          <p:cNvSpPr txBox="1">
            <a:spLocks/>
          </p:cNvSpPr>
          <p:nvPr/>
        </p:nvSpPr>
        <p:spPr>
          <a:xfrm>
            <a:off x="708449" y="3329313"/>
            <a:ext cx="7391526" cy="671007"/>
          </a:xfrm>
          <a:prstGeom prst="rect">
            <a:avLst/>
          </a:prstGeom>
        </p:spPr>
        <p:txBody>
          <a:bodyPr vert="horz" lIns="0" tIns="0" rIns="0" bIns="0" rtlCol="0" anchor="t">
            <a:noAutofit/>
          </a:bodyPr>
          <a:lst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a:lstStyle>
          <a:p>
            <a:endParaRPr lang="en-GB" dirty="0"/>
          </a:p>
        </p:txBody>
      </p:sp>
      <p:graphicFrame>
        <p:nvGraphicFramePr>
          <p:cNvPr id="4" name="Table 3">
            <a:extLst>
              <a:ext uri="{FF2B5EF4-FFF2-40B4-BE49-F238E27FC236}">
                <a16:creationId xmlns:a16="http://schemas.microsoft.com/office/drawing/2014/main" id="{CD64CDF5-B431-4A52-89A4-0442F8B41B60}"/>
              </a:ext>
            </a:extLst>
          </p:cNvPr>
          <p:cNvGraphicFramePr>
            <a:graphicFrameLocks noGrp="1"/>
          </p:cNvGraphicFramePr>
          <p:nvPr>
            <p:extLst>
              <p:ext uri="{D42A27DB-BD31-4B8C-83A1-F6EECF244321}">
                <p14:modId xmlns:p14="http://schemas.microsoft.com/office/powerpoint/2010/main" val="2527060299"/>
              </p:ext>
            </p:extLst>
          </p:nvPr>
        </p:nvGraphicFramePr>
        <p:xfrm>
          <a:off x="708449" y="1838832"/>
          <a:ext cx="10957525" cy="4322975"/>
        </p:xfrm>
        <a:graphic>
          <a:graphicData uri="http://schemas.openxmlformats.org/drawingml/2006/table">
            <a:tbl>
              <a:tblPr firstRow="1" bandRow="1">
                <a:tableStyleId>{F5AB1C69-6EDB-4FF4-983F-18BD219EF322}</a:tableStyleId>
              </a:tblPr>
              <a:tblGrid>
                <a:gridCol w="3022894">
                  <a:extLst>
                    <a:ext uri="{9D8B030D-6E8A-4147-A177-3AD203B41FA5}">
                      <a16:colId xmlns:a16="http://schemas.microsoft.com/office/drawing/2014/main" val="1037749451"/>
                    </a:ext>
                  </a:extLst>
                </a:gridCol>
                <a:gridCol w="7934631">
                  <a:extLst>
                    <a:ext uri="{9D8B030D-6E8A-4147-A177-3AD203B41FA5}">
                      <a16:colId xmlns:a16="http://schemas.microsoft.com/office/drawing/2014/main" val="2551033751"/>
                    </a:ext>
                  </a:extLst>
                </a:gridCol>
              </a:tblGrid>
              <a:tr h="598054">
                <a:tc>
                  <a:txBody>
                    <a:bodyPr/>
                    <a:lstStyle/>
                    <a:p>
                      <a:r>
                        <a:rPr kumimoji="0" lang="en-GB" altLang="en-US" sz="2800" u="none" strike="noStrike" cap="none" normalizeH="0" baseline="0" dirty="0">
                          <a:ln>
                            <a:noFill/>
                          </a:ln>
                          <a:effectLst/>
                        </a:rPr>
                        <a:t>Categories</a:t>
                      </a:r>
                      <a:endParaRPr lang="en-GB" sz="2800" dirty="0">
                        <a:latin typeface="+mj-lt"/>
                      </a:endParaRPr>
                    </a:p>
                  </a:txBody>
                  <a:tcPr/>
                </a:tc>
                <a:tc>
                  <a:txBody>
                    <a:bodyPr/>
                    <a:lstStyle/>
                    <a:p>
                      <a:pPr marL="0" marR="0" lvl="0" indent="0" algn="l" defTabSz="457079" rtl="0" eaLnBrk="1" fontAlgn="auto" latinLnBrk="0" hangingPunct="1">
                        <a:lnSpc>
                          <a:spcPct val="100000"/>
                        </a:lnSpc>
                        <a:spcBef>
                          <a:spcPts val="0"/>
                        </a:spcBef>
                        <a:spcAft>
                          <a:spcPts val="0"/>
                        </a:spcAft>
                        <a:buClrTx/>
                        <a:buSzTx/>
                        <a:buFontTx/>
                        <a:buNone/>
                        <a:tabLst/>
                        <a:defRPr/>
                      </a:pPr>
                      <a:r>
                        <a:rPr kumimoji="0" lang="en-GB" altLang="en-US" sz="2800" u="none" strike="noStrike" cap="none" normalizeH="0" baseline="0" dirty="0">
                          <a:ln>
                            <a:noFill/>
                          </a:ln>
                          <a:effectLst/>
                        </a:rPr>
                        <a:t>Examples</a:t>
                      </a:r>
                      <a:endParaRPr lang="en-GB" sz="2800" dirty="0">
                        <a:latin typeface="+mj-lt"/>
                      </a:endParaRPr>
                    </a:p>
                  </a:txBody>
                  <a:tcPr/>
                </a:tc>
                <a:extLst>
                  <a:ext uri="{0D108BD9-81ED-4DB2-BD59-A6C34878D82A}">
                    <a16:rowId xmlns:a16="http://schemas.microsoft.com/office/drawing/2014/main" val="472844094"/>
                  </a:ext>
                </a:extLst>
              </a:tr>
              <a:tr h="1138312">
                <a:tc>
                  <a:txBody>
                    <a:bodyPr/>
                    <a:lstStyle/>
                    <a:p>
                      <a:pPr marL="0" marR="0" lvl="0" indent="0" algn="l" defTabSz="457079" rtl="0" eaLnBrk="1" fontAlgn="auto" latinLnBrk="0" hangingPunct="1">
                        <a:lnSpc>
                          <a:spcPct val="100000"/>
                        </a:lnSpc>
                        <a:spcBef>
                          <a:spcPts val="0"/>
                        </a:spcBef>
                        <a:spcAft>
                          <a:spcPts val="0"/>
                        </a:spcAft>
                        <a:buClrTx/>
                        <a:buSzTx/>
                        <a:buFontTx/>
                        <a:buNone/>
                        <a:tabLst/>
                        <a:defRPr/>
                      </a:pPr>
                      <a:r>
                        <a:rPr kumimoji="0" lang="en-GB" altLang="en-US" sz="2800" u="none" strike="noStrike" cap="none" normalizeH="0" baseline="0" dirty="0">
                          <a:ln>
                            <a:noFill/>
                          </a:ln>
                          <a:effectLst/>
                        </a:rPr>
                        <a:t>Knowledge and understanding</a:t>
                      </a:r>
                    </a:p>
                    <a:p>
                      <a:endParaRPr lang="en-GB" sz="2800" dirty="0">
                        <a:latin typeface="+mj-lt"/>
                      </a:endParaRPr>
                    </a:p>
                  </a:txBody>
                  <a:tcPr/>
                </a:tc>
                <a:tc>
                  <a:txBody>
                    <a:bodyPr/>
                    <a:lstStyle/>
                    <a:p>
                      <a:pPr marL="0" marR="0" lvl="0" indent="0" algn="l" defTabSz="457079" rtl="0" eaLnBrk="1" fontAlgn="auto" latinLnBrk="0" hangingPunct="1">
                        <a:lnSpc>
                          <a:spcPct val="100000"/>
                        </a:lnSpc>
                        <a:spcBef>
                          <a:spcPts val="0"/>
                        </a:spcBef>
                        <a:spcAft>
                          <a:spcPts val="0"/>
                        </a:spcAft>
                        <a:buClrTx/>
                        <a:buSzTx/>
                        <a:buFontTx/>
                        <a:buNone/>
                        <a:tabLst/>
                        <a:defRPr/>
                      </a:pPr>
                      <a:r>
                        <a:rPr kumimoji="0" lang="en-GB" altLang="en-US" sz="2800" u="none" strike="noStrike" cap="none" normalizeH="0" baseline="0" dirty="0">
                          <a:ln>
                            <a:noFill/>
                          </a:ln>
                          <a:effectLst/>
                        </a:rPr>
                        <a:t>discipline specific knowledge</a:t>
                      </a:r>
                      <a:br>
                        <a:rPr kumimoji="0" lang="en-GB" altLang="en-US" sz="2800" u="none" strike="noStrike" cap="none" normalizeH="0" baseline="0" dirty="0">
                          <a:ln>
                            <a:noFill/>
                          </a:ln>
                          <a:effectLst/>
                        </a:rPr>
                      </a:br>
                      <a:r>
                        <a:rPr kumimoji="0" lang="en-GB" altLang="en-US" sz="2800" u="none" strike="noStrike" cap="none" normalizeH="0" baseline="0" dirty="0">
                          <a:ln>
                            <a:noFill/>
                          </a:ln>
                          <a:effectLst/>
                        </a:rPr>
                        <a:t>understanding current thinking in a subject</a:t>
                      </a:r>
                      <a:endParaRPr lang="en-GB" sz="2800" dirty="0">
                        <a:latin typeface="+mj-lt"/>
                      </a:endParaRPr>
                    </a:p>
                  </a:txBody>
                  <a:tcPr/>
                </a:tc>
                <a:extLst>
                  <a:ext uri="{0D108BD9-81ED-4DB2-BD59-A6C34878D82A}">
                    <a16:rowId xmlns:a16="http://schemas.microsoft.com/office/drawing/2014/main" val="1528756810"/>
                  </a:ext>
                </a:extLst>
              </a:tr>
              <a:tr h="868183">
                <a:tc>
                  <a:txBody>
                    <a:bodyPr/>
                    <a:lstStyle/>
                    <a:p>
                      <a:pPr marL="0" marR="0" lvl="0" indent="0" algn="l" defTabSz="457079" rtl="0" eaLnBrk="1" fontAlgn="auto" latinLnBrk="0" hangingPunct="1">
                        <a:lnSpc>
                          <a:spcPct val="100000"/>
                        </a:lnSpc>
                        <a:spcBef>
                          <a:spcPts val="0"/>
                        </a:spcBef>
                        <a:spcAft>
                          <a:spcPts val="0"/>
                        </a:spcAft>
                        <a:buClrTx/>
                        <a:buSzTx/>
                        <a:buFontTx/>
                        <a:buNone/>
                        <a:tabLst/>
                        <a:defRPr/>
                      </a:pPr>
                      <a:r>
                        <a:rPr kumimoji="0" lang="en-GB" altLang="en-US" sz="2800" u="none" strike="noStrike" cap="none" normalizeH="0" baseline="0" dirty="0">
                          <a:ln>
                            <a:noFill/>
                          </a:ln>
                          <a:effectLst/>
                        </a:rPr>
                        <a:t>Thinking skills</a:t>
                      </a:r>
                    </a:p>
                    <a:p>
                      <a:endParaRPr lang="en-GB" sz="2800" dirty="0">
                        <a:latin typeface="+mj-lt"/>
                      </a:endParaRPr>
                    </a:p>
                  </a:txBody>
                  <a:tcPr/>
                </a:tc>
                <a:tc>
                  <a:txBody>
                    <a:bodyPr/>
                    <a:lstStyle/>
                    <a:p>
                      <a:pPr marL="0" marR="0" lvl="0" indent="0" algn="l" defTabSz="457079" rtl="0" eaLnBrk="1" fontAlgn="auto" latinLnBrk="0" hangingPunct="1">
                        <a:lnSpc>
                          <a:spcPct val="100000"/>
                        </a:lnSpc>
                        <a:spcBef>
                          <a:spcPts val="0"/>
                        </a:spcBef>
                        <a:spcAft>
                          <a:spcPts val="0"/>
                        </a:spcAft>
                        <a:buClrTx/>
                        <a:buSzTx/>
                        <a:buFontTx/>
                        <a:buNone/>
                        <a:tabLst/>
                        <a:defRPr/>
                      </a:pPr>
                      <a:r>
                        <a:rPr kumimoji="0" lang="en-GB" altLang="en-US" sz="2800" u="none" strike="noStrike" cap="none" normalizeH="0" baseline="0" dirty="0">
                          <a:ln>
                            <a:noFill/>
                          </a:ln>
                          <a:effectLst/>
                        </a:rPr>
                        <a:t>interpreting, problem solving, critical reasoning, reflection</a:t>
                      </a:r>
                    </a:p>
                  </a:txBody>
                  <a:tcPr/>
                </a:tc>
                <a:extLst>
                  <a:ext uri="{0D108BD9-81ED-4DB2-BD59-A6C34878D82A}">
                    <a16:rowId xmlns:a16="http://schemas.microsoft.com/office/drawing/2014/main" val="3384785575"/>
                  </a:ext>
                </a:extLst>
              </a:tr>
              <a:tr h="1408441">
                <a:tc>
                  <a:txBody>
                    <a:bodyPr/>
                    <a:lstStyle/>
                    <a:p>
                      <a:pPr marL="0" marR="0" lvl="0" indent="0" algn="l" defTabSz="457079" rtl="0" eaLnBrk="1" fontAlgn="auto" latinLnBrk="0" hangingPunct="1">
                        <a:lnSpc>
                          <a:spcPct val="100000"/>
                        </a:lnSpc>
                        <a:spcBef>
                          <a:spcPts val="0"/>
                        </a:spcBef>
                        <a:spcAft>
                          <a:spcPts val="0"/>
                        </a:spcAft>
                        <a:buClrTx/>
                        <a:buSzTx/>
                        <a:buFontTx/>
                        <a:buNone/>
                        <a:tabLst/>
                        <a:defRPr/>
                      </a:pPr>
                      <a:r>
                        <a:rPr kumimoji="0" lang="en-GB" altLang="en-US" sz="2800" u="none" strike="noStrike" cap="none" normalizeH="0" baseline="0" dirty="0">
                          <a:ln>
                            <a:noFill/>
                          </a:ln>
                          <a:effectLst/>
                        </a:rPr>
                        <a:t>Practical skills</a:t>
                      </a:r>
                    </a:p>
                    <a:p>
                      <a:endParaRPr lang="en-GB" sz="2800" dirty="0">
                        <a:latin typeface="+mj-lt"/>
                      </a:endParaRPr>
                    </a:p>
                  </a:txBody>
                  <a:tcPr/>
                </a:tc>
                <a:tc>
                  <a:txBody>
                    <a:bodyPr/>
                    <a:lstStyle/>
                    <a:p>
                      <a:pPr marL="0" marR="0" lvl="0" indent="0" algn="l" defTabSz="457079" rtl="0" eaLnBrk="1" fontAlgn="auto" latinLnBrk="0" hangingPunct="1">
                        <a:lnSpc>
                          <a:spcPct val="100000"/>
                        </a:lnSpc>
                        <a:spcBef>
                          <a:spcPts val="0"/>
                        </a:spcBef>
                        <a:spcAft>
                          <a:spcPts val="0"/>
                        </a:spcAft>
                        <a:buClrTx/>
                        <a:buSzTx/>
                        <a:buFontTx/>
                        <a:buNone/>
                        <a:tabLst/>
                        <a:defRPr/>
                      </a:pPr>
                      <a:r>
                        <a:rPr kumimoji="0" lang="en-GB" altLang="en-US" sz="2800" u="none" strike="noStrike" cap="none" normalizeH="0" baseline="0" dirty="0">
                          <a:ln>
                            <a:noFill/>
                          </a:ln>
                          <a:effectLst/>
                        </a:rPr>
                        <a:t>the application of knowledge to real life situations, research methods, study skills, working with others</a:t>
                      </a:r>
                      <a:endParaRPr lang="en-GB" sz="2800" dirty="0">
                        <a:latin typeface="+mj-lt"/>
                      </a:endParaRPr>
                    </a:p>
                  </a:txBody>
                  <a:tcPr/>
                </a:tc>
                <a:extLst>
                  <a:ext uri="{0D108BD9-81ED-4DB2-BD59-A6C34878D82A}">
                    <a16:rowId xmlns:a16="http://schemas.microsoft.com/office/drawing/2014/main" val="3340290586"/>
                  </a:ext>
                </a:extLst>
              </a:tr>
            </a:tbl>
          </a:graphicData>
        </a:graphic>
      </p:graphicFrame>
    </p:spTree>
    <p:extLst>
      <p:ext uri="{BB962C8B-B14F-4D97-AF65-F5344CB8AC3E}">
        <p14:creationId xmlns:p14="http://schemas.microsoft.com/office/powerpoint/2010/main" val="875804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17</a:t>
            </a:fld>
            <a:endParaRPr lang="en-GB" dirty="0"/>
          </a:p>
        </p:txBody>
      </p:sp>
      <p:sp>
        <p:nvSpPr>
          <p:cNvPr id="3" name="Title 2"/>
          <p:cNvSpPr>
            <a:spLocks noGrp="1"/>
          </p:cNvSpPr>
          <p:nvPr>
            <p:ph type="title"/>
          </p:nvPr>
        </p:nvSpPr>
        <p:spPr>
          <a:xfrm>
            <a:off x="595542" y="381240"/>
            <a:ext cx="9536600" cy="823166"/>
          </a:xfrm>
        </p:spPr>
        <p:txBody>
          <a:bodyPr/>
          <a:lstStyle/>
          <a:p>
            <a:r>
              <a:rPr lang="en-GB" sz="3600" dirty="0">
                <a:solidFill>
                  <a:schemeClr val="accent3"/>
                </a:solidFill>
              </a:rPr>
              <a:t>Process words – what students are asked to ‘do’ in the assessment</a:t>
            </a:r>
          </a:p>
        </p:txBody>
      </p:sp>
      <p:sp>
        <p:nvSpPr>
          <p:cNvPr id="5" name="Title 2"/>
          <p:cNvSpPr txBox="1">
            <a:spLocks/>
          </p:cNvSpPr>
          <p:nvPr/>
        </p:nvSpPr>
        <p:spPr>
          <a:xfrm>
            <a:off x="708449" y="3329313"/>
            <a:ext cx="7391526" cy="671007"/>
          </a:xfrm>
          <a:prstGeom prst="rect">
            <a:avLst/>
          </a:prstGeom>
        </p:spPr>
        <p:txBody>
          <a:bodyPr vert="horz" lIns="0" tIns="0" rIns="0" bIns="0" rtlCol="0" anchor="t">
            <a:noAutofit/>
          </a:bodyPr>
          <a:lst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a:lstStyle>
          <a:p>
            <a:endParaRPr lang="en-GB" dirty="0"/>
          </a:p>
        </p:txBody>
      </p:sp>
      <p:graphicFrame>
        <p:nvGraphicFramePr>
          <p:cNvPr id="4" name="Table 3">
            <a:extLst>
              <a:ext uri="{FF2B5EF4-FFF2-40B4-BE49-F238E27FC236}">
                <a16:creationId xmlns:a16="http://schemas.microsoft.com/office/drawing/2014/main" id="{32C18242-DADC-4607-817C-2D213D6295E1}"/>
              </a:ext>
            </a:extLst>
          </p:cNvPr>
          <p:cNvGraphicFramePr>
            <a:graphicFrameLocks noGrp="1"/>
          </p:cNvGraphicFramePr>
          <p:nvPr>
            <p:extLst>
              <p:ext uri="{D42A27DB-BD31-4B8C-83A1-F6EECF244321}">
                <p14:modId xmlns:p14="http://schemas.microsoft.com/office/powerpoint/2010/main" val="4133700798"/>
              </p:ext>
            </p:extLst>
          </p:nvPr>
        </p:nvGraphicFramePr>
        <p:xfrm>
          <a:off x="595542" y="1575073"/>
          <a:ext cx="10834458" cy="4511040"/>
        </p:xfrm>
        <a:graphic>
          <a:graphicData uri="http://schemas.openxmlformats.org/drawingml/2006/table">
            <a:tbl>
              <a:tblPr firstRow="1" bandRow="1">
                <a:tableStyleId>{F5AB1C69-6EDB-4FF4-983F-18BD219EF322}</a:tableStyleId>
              </a:tblPr>
              <a:tblGrid>
                <a:gridCol w="2885077">
                  <a:extLst>
                    <a:ext uri="{9D8B030D-6E8A-4147-A177-3AD203B41FA5}">
                      <a16:colId xmlns:a16="http://schemas.microsoft.com/office/drawing/2014/main" val="4268679333"/>
                    </a:ext>
                  </a:extLst>
                </a:gridCol>
                <a:gridCol w="7949381">
                  <a:extLst>
                    <a:ext uri="{9D8B030D-6E8A-4147-A177-3AD203B41FA5}">
                      <a16:colId xmlns:a16="http://schemas.microsoft.com/office/drawing/2014/main" val="2748310443"/>
                    </a:ext>
                  </a:extLst>
                </a:gridCol>
              </a:tblGrid>
              <a:tr h="370840">
                <a:tc>
                  <a:txBody>
                    <a:bodyPr/>
                    <a:lstStyle/>
                    <a:p>
                      <a:pPr marL="0" marR="0" lvl="0" indent="0" algn="l" defTabSz="457079" rtl="0" eaLnBrk="1" fontAlgn="auto" latinLnBrk="0" hangingPunct="1">
                        <a:lnSpc>
                          <a:spcPct val="100000"/>
                        </a:lnSpc>
                        <a:spcBef>
                          <a:spcPts val="0"/>
                        </a:spcBef>
                        <a:spcAft>
                          <a:spcPts val="0"/>
                        </a:spcAft>
                        <a:buClrTx/>
                        <a:buSzTx/>
                        <a:buFontTx/>
                        <a:buNone/>
                        <a:tabLst/>
                        <a:defRPr/>
                      </a:pPr>
                      <a:r>
                        <a:rPr kumimoji="0" lang="en-GB" altLang="en-US" sz="2400" u="none" strike="noStrike" cap="none" normalizeH="0" baseline="0" dirty="0">
                          <a:ln>
                            <a:noFill/>
                          </a:ln>
                          <a:effectLst/>
                        </a:rPr>
                        <a:t>LO categories</a:t>
                      </a:r>
                      <a:endParaRPr kumimoji="0" lang="en-GB" altLang="en-US" sz="2400" b="0" i="0" u="none" strike="noStrike" cap="none" normalizeH="0" baseline="0" dirty="0">
                        <a:ln>
                          <a:noFill/>
                        </a:ln>
                        <a:solidFill>
                          <a:schemeClr val="tx1"/>
                        </a:solidFill>
                        <a:effectLst/>
                        <a:latin typeface="Verdana" pitchFamily="34" charset="0"/>
                        <a:ea typeface="Calibri" pitchFamily="34" charset="0"/>
                        <a:cs typeface="Times New Roman" pitchFamily="18" charset="0"/>
                      </a:endParaRPr>
                    </a:p>
                  </a:txBody>
                  <a:tcPr/>
                </a:tc>
                <a:tc>
                  <a:txBody>
                    <a:bodyPr/>
                    <a:lstStyle/>
                    <a:p>
                      <a:pPr marL="0" marR="0" lvl="0" indent="0" algn="l" defTabSz="457079" rtl="0" eaLnBrk="1" fontAlgn="auto" latinLnBrk="0" hangingPunct="1">
                        <a:lnSpc>
                          <a:spcPct val="100000"/>
                        </a:lnSpc>
                        <a:spcBef>
                          <a:spcPts val="0"/>
                        </a:spcBef>
                        <a:spcAft>
                          <a:spcPts val="0"/>
                        </a:spcAft>
                        <a:buClrTx/>
                        <a:buSzTx/>
                        <a:buFontTx/>
                        <a:buNone/>
                        <a:tabLst/>
                        <a:defRPr/>
                      </a:pPr>
                      <a:r>
                        <a:rPr kumimoji="0" lang="en-GB" altLang="en-US" sz="2400" u="none" strike="noStrike" cap="none" normalizeH="0" baseline="0" dirty="0">
                          <a:ln>
                            <a:noFill/>
                          </a:ln>
                          <a:effectLst/>
                        </a:rPr>
                        <a:t>Process words</a:t>
                      </a:r>
                    </a:p>
                    <a:p>
                      <a:endParaRPr lang="en-GB" sz="2000" dirty="0"/>
                    </a:p>
                  </a:txBody>
                  <a:tcPr/>
                </a:tc>
                <a:extLst>
                  <a:ext uri="{0D108BD9-81ED-4DB2-BD59-A6C34878D82A}">
                    <a16:rowId xmlns:a16="http://schemas.microsoft.com/office/drawing/2014/main" val="3292734933"/>
                  </a:ext>
                </a:extLst>
              </a:tr>
              <a:tr h="370840">
                <a:tc>
                  <a:txBody>
                    <a:bodyPr/>
                    <a:lstStyle/>
                    <a:p>
                      <a:pPr marL="0" marR="0" lvl="0" indent="0" algn="l" defTabSz="457079" rtl="0" eaLnBrk="1" fontAlgn="auto" latinLnBrk="0" hangingPunct="1">
                        <a:lnSpc>
                          <a:spcPct val="100000"/>
                        </a:lnSpc>
                        <a:spcBef>
                          <a:spcPts val="0"/>
                        </a:spcBef>
                        <a:spcAft>
                          <a:spcPts val="0"/>
                        </a:spcAft>
                        <a:buClrTx/>
                        <a:buSzTx/>
                        <a:buFontTx/>
                        <a:buNone/>
                        <a:tabLst/>
                        <a:defRPr/>
                      </a:pPr>
                      <a:r>
                        <a:rPr kumimoji="0" lang="en-GB" altLang="en-US" sz="2400" u="none" strike="noStrike" cap="none" normalizeH="0" baseline="0" dirty="0">
                          <a:ln>
                            <a:noFill/>
                          </a:ln>
                          <a:effectLst/>
                        </a:rPr>
                        <a:t>Knowledge and understanding</a:t>
                      </a:r>
                    </a:p>
                    <a:p>
                      <a:endParaRPr lang="en-GB" sz="2000" dirty="0"/>
                    </a:p>
                  </a:txBody>
                  <a:tcPr/>
                </a:tc>
                <a:tc>
                  <a:txBody>
                    <a:bodyPr/>
                    <a:lstStyle/>
                    <a:p>
                      <a:pPr marL="0" marR="0" lvl="0" indent="0" algn="l" defTabSz="457079" rtl="0" eaLnBrk="1" fontAlgn="auto" latinLnBrk="0" hangingPunct="1">
                        <a:lnSpc>
                          <a:spcPct val="100000"/>
                        </a:lnSpc>
                        <a:spcBef>
                          <a:spcPts val="0"/>
                        </a:spcBef>
                        <a:spcAft>
                          <a:spcPts val="0"/>
                        </a:spcAft>
                        <a:buClrTx/>
                        <a:buSzTx/>
                        <a:buFontTx/>
                        <a:buNone/>
                        <a:tabLst/>
                        <a:defRPr/>
                      </a:pPr>
                      <a:r>
                        <a:rPr kumimoji="0" lang="en-GB" altLang="en-US" sz="2400" u="none" strike="noStrike" cap="none" normalizeH="0" baseline="0" dirty="0">
                          <a:ln>
                            <a:noFill/>
                          </a:ln>
                          <a:effectLst/>
                        </a:rPr>
                        <a:t>describe, identify, define, discuss, explain, clarify, show, demonstrate, understand, be aware of, classify, give examples of, recognise, summarise</a:t>
                      </a:r>
                    </a:p>
                    <a:p>
                      <a:endParaRPr lang="en-GB" sz="2000" dirty="0"/>
                    </a:p>
                  </a:txBody>
                  <a:tcPr/>
                </a:tc>
                <a:extLst>
                  <a:ext uri="{0D108BD9-81ED-4DB2-BD59-A6C34878D82A}">
                    <a16:rowId xmlns:a16="http://schemas.microsoft.com/office/drawing/2014/main" val="2167683438"/>
                  </a:ext>
                </a:extLst>
              </a:tr>
              <a:tr h="370840">
                <a:tc>
                  <a:txBody>
                    <a:bodyPr/>
                    <a:lstStyle/>
                    <a:p>
                      <a:pPr marL="0" marR="0" lvl="0" indent="0" algn="l" defTabSz="457079" rtl="0" eaLnBrk="1" fontAlgn="auto" latinLnBrk="0" hangingPunct="1">
                        <a:lnSpc>
                          <a:spcPct val="100000"/>
                        </a:lnSpc>
                        <a:spcBef>
                          <a:spcPts val="0"/>
                        </a:spcBef>
                        <a:spcAft>
                          <a:spcPts val="0"/>
                        </a:spcAft>
                        <a:buClrTx/>
                        <a:buSzTx/>
                        <a:buFontTx/>
                        <a:buNone/>
                        <a:tabLst/>
                        <a:defRPr/>
                      </a:pPr>
                      <a:r>
                        <a:rPr kumimoji="0" lang="en-GB" altLang="en-US" sz="2400" u="none" strike="noStrike" cap="none" normalizeH="0" baseline="0" dirty="0">
                          <a:ln>
                            <a:noFill/>
                          </a:ln>
                          <a:effectLst/>
                        </a:rPr>
                        <a:t>Thinking skills</a:t>
                      </a:r>
                    </a:p>
                    <a:p>
                      <a:endParaRPr lang="en-GB" sz="2000" dirty="0"/>
                    </a:p>
                  </a:txBody>
                  <a:tcPr/>
                </a:tc>
                <a:tc>
                  <a:txBody>
                    <a:bodyPr/>
                    <a:lstStyle/>
                    <a:p>
                      <a:pPr marL="0" marR="0" lvl="0" indent="0" algn="l" defTabSz="457079" rtl="0" eaLnBrk="1" fontAlgn="auto" latinLnBrk="0" hangingPunct="1">
                        <a:lnSpc>
                          <a:spcPct val="100000"/>
                        </a:lnSpc>
                        <a:spcBef>
                          <a:spcPts val="0"/>
                        </a:spcBef>
                        <a:spcAft>
                          <a:spcPts val="0"/>
                        </a:spcAft>
                        <a:buClrTx/>
                        <a:buSzTx/>
                        <a:buFontTx/>
                        <a:buNone/>
                        <a:tabLst/>
                        <a:defRPr/>
                      </a:pPr>
                      <a:r>
                        <a:rPr kumimoji="0" lang="en-GB" altLang="en-US" sz="2400" u="none" strike="noStrike" cap="none" normalizeH="0" baseline="0" dirty="0">
                          <a:ln>
                            <a:noFill/>
                          </a:ln>
                          <a:effectLst/>
                        </a:rPr>
                        <a:t>use, select, apply, compare, contrast, analyse, illustrate, assess, evaluate</a:t>
                      </a:r>
                    </a:p>
                    <a:p>
                      <a:endParaRPr lang="en-GB" sz="2000" dirty="0"/>
                    </a:p>
                  </a:txBody>
                  <a:tcPr/>
                </a:tc>
                <a:extLst>
                  <a:ext uri="{0D108BD9-81ED-4DB2-BD59-A6C34878D82A}">
                    <a16:rowId xmlns:a16="http://schemas.microsoft.com/office/drawing/2014/main" val="493231155"/>
                  </a:ext>
                </a:extLst>
              </a:tr>
              <a:tr h="370840">
                <a:tc>
                  <a:txBody>
                    <a:bodyPr/>
                    <a:lstStyle/>
                    <a:p>
                      <a:pPr marL="0" marR="0" lvl="0" indent="0" algn="l" defTabSz="457079" rtl="0" eaLnBrk="1" fontAlgn="auto" latinLnBrk="0" hangingPunct="1">
                        <a:lnSpc>
                          <a:spcPct val="100000"/>
                        </a:lnSpc>
                        <a:spcBef>
                          <a:spcPts val="0"/>
                        </a:spcBef>
                        <a:spcAft>
                          <a:spcPts val="0"/>
                        </a:spcAft>
                        <a:buClrTx/>
                        <a:buSzTx/>
                        <a:buFontTx/>
                        <a:buNone/>
                        <a:tabLst/>
                        <a:defRPr/>
                      </a:pPr>
                      <a:r>
                        <a:rPr kumimoji="0" lang="en-GB" altLang="en-US" sz="2400" u="none" strike="noStrike" cap="none" normalizeH="0" baseline="0" dirty="0">
                          <a:ln>
                            <a:noFill/>
                          </a:ln>
                          <a:effectLst/>
                        </a:rPr>
                        <a:t>Practical skills</a:t>
                      </a:r>
                    </a:p>
                    <a:p>
                      <a:endParaRPr lang="en-GB" sz="2000" dirty="0"/>
                    </a:p>
                  </a:txBody>
                  <a:tcPr/>
                </a:tc>
                <a:tc>
                  <a:txBody>
                    <a:bodyPr/>
                    <a:lstStyle/>
                    <a:p>
                      <a:pPr marL="0" marR="0" lvl="0" indent="0" algn="l" defTabSz="457079" rtl="0" eaLnBrk="1" fontAlgn="auto" latinLnBrk="0" hangingPunct="1">
                        <a:lnSpc>
                          <a:spcPct val="100000"/>
                        </a:lnSpc>
                        <a:spcBef>
                          <a:spcPts val="0"/>
                        </a:spcBef>
                        <a:spcAft>
                          <a:spcPts val="0"/>
                        </a:spcAft>
                        <a:buClrTx/>
                        <a:buSzTx/>
                        <a:buFontTx/>
                        <a:buNone/>
                        <a:tabLst/>
                        <a:defRPr/>
                      </a:pPr>
                      <a:r>
                        <a:rPr kumimoji="0" lang="en-GB" altLang="en-US" sz="2400" u="none" strike="noStrike" cap="none" normalizeH="0" baseline="0" dirty="0">
                          <a:ln>
                            <a:noFill/>
                          </a:ln>
                          <a:effectLst/>
                        </a:rPr>
                        <a:t>present, record, recognise, plan, prepare, organise,  communicate</a:t>
                      </a:r>
                    </a:p>
                    <a:p>
                      <a:endParaRPr lang="en-GB" sz="2000" dirty="0"/>
                    </a:p>
                  </a:txBody>
                  <a:tcPr/>
                </a:tc>
                <a:extLst>
                  <a:ext uri="{0D108BD9-81ED-4DB2-BD59-A6C34878D82A}">
                    <a16:rowId xmlns:a16="http://schemas.microsoft.com/office/drawing/2014/main" val="2239395302"/>
                  </a:ext>
                </a:extLst>
              </a:tr>
            </a:tbl>
          </a:graphicData>
        </a:graphic>
      </p:graphicFrame>
    </p:spTree>
    <p:extLst>
      <p:ext uri="{BB962C8B-B14F-4D97-AF65-F5344CB8AC3E}">
        <p14:creationId xmlns:p14="http://schemas.microsoft.com/office/powerpoint/2010/main" val="536211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18</a:t>
            </a:fld>
            <a:endParaRPr lang="en-GB" dirty="0"/>
          </a:p>
        </p:txBody>
      </p:sp>
      <p:sp>
        <p:nvSpPr>
          <p:cNvPr id="3" name="Title 2"/>
          <p:cNvSpPr>
            <a:spLocks noGrp="1"/>
          </p:cNvSpPr>
          <p:nvPr>
            <p:ph type="title"/>
          </p:nvPr>
        </p:nvSpPr>
        <p:spPr>
          <a:xfrm>
            <a:off x="826435" y="4000320"/>
            <a:ext cx="10338093" cy="671007"/>
          </a:xfrm>
        </p:spPr>
        <p:txBody>
          <a:bodyPr/>
          <a:lstStyle/>
          <a:p>
            <a:pPr marL="571500" lvl="0" indent="-571500">
              <a:buClr>
                <a:schemeClr val="accent3"/>
              </a:buClr>
              <a:buFont typeface="Arial" panose="020B0604020202020204" pitchFamily="34" charset="0"/>
              <a:buChar char="•"/>
            </a:pPr>
            <a:r>
              <a:rPr lang="en-GB" sz="3200" dirty="0"/>
              <a:t>Does the assessment discourage </a:t>
            </a:r>
            <a:r>
              <a:rPr lang="en-GB" sz="3200" dirty="0">
                <a:solidFill>
                  <a:schemeClr val="accent3"/>
                </a:solidFill>
              </a:rPr>
              <a:t>cheating</a:t>
            </a:r>
            <a:r>
              <a:rPr lang="en-GB" sz="3200" dirty="0"/>
              <a:t>?</a:t>
            </a:r>
            <a:br>
              <a:rPr lang="en-GB" sz="3200" dirty="0"/>
            </a:br>
            <a:endParaRPr lang="en-GB" sz="3200" dirty="0">
              <a:solidFill>
                <a:schemeClr val="accent3"/>
              </a:solidFill>
            </a:endParaRPr>
          </a:p>
        </p:txBody>
      </p:sp>
      <p:sp>
        <p:nvSpPr>
          <p:cNvPr id="5" name="Title 2"/>
          <p:cNvSpPr txBox="1">
            <a:spLocks/>
          </p:cNvSpPr>
          <p:nvPr/>
        </p:nvSpPr>
        <p:spPr>
          <a:xfrm>
            <a:off x="826435" y="4833649"/>
            <a:ext cx="7391526" cy="671007"/>
          </a:xfrm>
          <a:prstGeom prst="rect">
            <a:avLst/>
          </a:prstGeom>
        </p:spPr>
        <p:txBody>
          <a:bodyPr vert="horz" lIns="0" tIns="0" rIns="0" bIns="0" rtlCol="0" anchor="t">
            <a:noAutofit/>
          </a:bodyPr>
          <a:lst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a:lstStyle>
          <a:p>
            <a:endParaRPr lang="en-GB" dirty="0"/>
          </a:p>
        </p:txBody>
      </p:sp>
      <p:sp>
        <p:nvSpPr>
          <p:cNvPr id="6" name="Rectangle 5">
            <a:extLst>
              <a:ext uri="{FF2B5EF4-FFF2-40B4-BE49-F238E27FC236}">
                <a16:creationId xmlns:a16="http://schemas.microsoft.com/office/drawing/2014/main" id="{6AD8C5D7-6DA0-4E49-B33B-C327536134F4}"/>
              </a:ext>
            </a:extLst>
          </p:cNvPr>
          <p:cNvSpPr/>
          <p:nvPr/>
        </p:nvSpPr>
        <p:spPr>
          <a:xfrm>
            <a:off x="708449" y="1248186"/>
            <a:ext cx="6436377" cy="584775"/>
          </a:xfrm>
          <a:prstGeom prst="rect">
            <a:avLst/>
          </a:prstGeom>
        </p:spPr>
        <p:txBody>
          <a:bodyPr wrap="none">
            <a:spAutoFit/>
          </a:bodyPr>
          <a:lstStyle/>
          <a:p>
            <a:pPr marL="285750" indent="-285750">
              <a:buClr>
                <a:schemeClr val="accent3"/>
              </a:buClr>
              <a:buFont typeface="Arial" panose="020B0604020202020204" pitchFamily="34" charset="0"/>
              <a:buChar char="•"/>
            </a:pPr>
            <a:r>
              <a:rPr lang="en-GB" sz="3200" b="1" dirty="0">
                <a:latin typeface="+mj-lt"/>
                <a:ea typeface="+mj-ea"/>
                <a:cs typeface="+mj-cs"/>
              </a:rPr>
              <a:t>Is the assessment </a:t>
            </a:r>
            <a:r>
              <a:rPr lang="en-GB" sz="3200" b="1" dirty="0">
                <a:solidFill>
                  <a:schemeClr val="accent3"/>
                </a:solidFill>
                <a:latin typeface="+mj-lt"/>
                <a:ea typeface="+mj-ea"/>
                <a:cs typeface="+mj-cs"/>
              </a:rPr>
              <a:t>accessible</a:t>
            </a:r>
            <a:r>
              <a:rPr lang="en-GB" sz="3200" b="1" dirty="0">
                <a:latin typeface="+mj-lt"/>
                <a:ea typeface="+mj-ea"/>
                <a:cs typeface="+mj-cs"/>
              </a:rPr>
              <a:t>?</a:t>
            </a:r>
          </a:p>
        </p:txBody>
      </p:sp>
      <p:sp>
        <p:nvSpPr>
          <p:cNvPr id="8" name="TextBox 7">
            <a:extLst>
              <a:ext uri="{FF2B5EF4-FFF2-40B4-BE49-F238E27FC236}">
                <a16:creationId xmlns:a16="http://schemas.microsoft.com/office/drawing/2014/main" id="{569B2CD2-5B96-4F02-A372-F7C943B9366F}"/>
              </a:ext>
            </a:extLst>
          </p:cNvPr>
          <p:cNvSpPr txBox="1"/>
          <p:nvPr/>
        </p:nvSpPr>
        <p:spPr>
          <a:xfrm>
            <a:off x="1140541" y="4743321"/>
            <a:ext cx="9965420" cy="1108783"/>
          </a:xfrm>
          <a:prstGeom prst="rect">
            <a:avLst/>
          </a:prstGeom>
        </p:spPr>
        <p:txBody>
          <a:bodyPr vert="horz" wrap="none" lIns="0" tIns="0" rIns="0" bIns="0" rtlCol="0">
            <a:noAutofit/>
          </a:bodyPr>
          <a:lstStyle/>
          <a:p>
            <a:pPr marL="457200" indent="-457200">
              <a:buFont typeface="Arial" panose="020B0604020202020204" pitchFamily="34" charset="0"/>
              <a:buChar char="•"/>
            </a:pPr>
            <a:r>
              <a:rPr lang="en-GB" sz="2800" dirty="0"/>
              <a:t>Are the questions or data changed regularly?</a:t>
            </a:r>
          </a:p>
          <a:p>
            <a:pPr marL="457200" indent="-457200">
              <a:buFont typeface="Arial" panose="020B0604020202020204" pitchFamily="34" charset="0"/>
              <a:buChar char="•"/>
            </a:pPr>
            <a:r>
              <a:rPr lang="en-GB" sz="2800" dirty="0"/>
              <a:t>Can the assessment be personalised?</a:t>
            </a:r>
          </a:p>
        </p:txBody>
      </p:sp>
      <p:sp>
        <p:nvSpPr>
          <p:cNvPr id="9" name="TextBox 8">
            <a:extLst>
              <a:ext uri="{FF2B5EF4-FFF2-40B4-BE49-F238E27FC236}">
                <a16:creationId xmlns:a16="http://schemas.microsoft.com/office/drawing/2014/main" id="{5AE404A6-C2A2-45FB-88FB-CBAFCA77CA44}"/>
              </a:ext>
            </a:extLst>
          </p:cNvPr>
          <p:cNvSpPr txBox="1"/>
          <p:nvPr/>
        </p:nvSpPr>
        <p:spPr>
          <a:xfrm>
            <a:off x="1140541" y="2021931"/>
            <a:ext cx="9965420" cy="1575521"/>
          </a:xfrm>
          <a:prstGeom prst="rect">
            <a:avLst/>
          </a:prstGeom>
        </p:spPr>
        <p:txBody>
          <a:bodyPr vert="horz" wrap="none" lIns="0" tIns="0" rIns="0" bIns="0" rtlCol="0">
            <a:noAutofit/>
          </a:bodyPr>
          <a:lstStyle/>
          <a:p>
            <a:pPr marL="457200" indent="-457200">
              <a:buFont typeface="Arial" panose="020B0604020202020204" pitchFamily="34" charset="0"/>
              <a:buChar char="•"/>
            </a:pPr>
            <a:r>
              <a:rPr lang="en-GB" sz="2800" dirty="0"/>
              <a:t>Do all students have the opportunity to complete the </a:t>
            </a:r>
            <a:br>
              <a:rPr lang="en-GB" sz="2800" dirty="0"/>
            </a:br>
            <a:r>
              <a:rPr lang="en-GB" sz="2800" dirty="0"/>
              <a:t>assessment successfully?</a:t>
            </a:r>
          </a:p>
          <a:p>
            <a:pPr marL="457200" indent="-457200">
              <a:buFont typeface="Arial" panose="020B0604020202020204" pitchFamily="34" charset="0"/>
              <a:buChar char="•"/>
            </a:pPr>
            <a:r>
              <a:rPr lang="en-GB" sz="2800" dirty="0"/>
              <a:t>Is it inclusive for all students?</a:t>
            </a:r>
          </a:p>
        </p:txBody>
      </p:sp>
      <p:sp>
        <p:nvSpPr>
          <p:cNvPr id="10" name="Title 2">
            <a:extLst>
              <a:ext uri="{FF2B5EF4-FFF2-40B4-BE49-F238E27FC236}">
                <a16:creationId xmlns:a16="http://schemas.microsoft.com/office/drawing/2014/main" id="{68246AF6-1B7F-43ED-84F4-E18ECDFE4ABD}"/>
              </a:ext>
            </a:extLst>
          </p:cNvPr>
          <p:cNvSpPr txBox="1">
            <a:spLocks/>
          </p:cNvSpPr>
          <p:nvPr/>
        </p:nvSpPr>
        <p:spPr>
          <a:xfrm>
            <a:off x="708449" y="492812"/>
            <a:ext cx="9438048" cy="616824"/>
          </a:xfrm>
          <a:prstGeom prst="rect">
            <a:avLst/>
          </a:prstGeom>
        </p:spPr>
        <p:txBody>
          <a:bodyPr vert="horz" lIns="0" tIns="0" rIns="0" bIns="0" rtlCol="0" anchor="t">
            <a:noAutofit/>
          </a:bodyPr>
          <a:lst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a:lstStyle>
          <a:p>
            <a:r>
              <a:rPr lang="en-GB" sz="4000" dirty="0">
                <a:solidFill>
                  <a:srgbClr val="D60077"/>
                </a:solidFill>
              </a:rPr>
              <a:t>Fairness in assessment</a:t>
            </a:r>
            <a:endParaRPr lang="en-GB" sz="4000" dirty="0">
              <a:solidFill>
                <a:schemeClr val="accent3"/>
              </a:solidFill>
            </a:endParaRPr>
          </a:p>
        </p:txBody>
      </p:sp>
    </p:spTree>
    <p:extLst>
      <p:ext uri="{BB962C8B-B14F-4D97-AF65-F5344CB8AC3E}">
        <p14:creationId xmlns:p14="http://schemas.microsoft.com/office/powerpoint/2010/main" val="1927895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19</a:t>
            </a:fld>
            <a:endParaRPr lang="en-GB" dirty="0"/>
          </a:p>
        </p:txBody>
      </p:sp>
      <p:sp>
        <p:nvSpPr>
          <p:cNvPr id="3" name="Title 2"/>
          <p:cNvSpPr>
            <a:spLocks noGrp="1"/>
          </p:cNvSpPr>
          <p:nvPr>
            <p:ph type="title"/>
          </p:nvPr>
        </p:nvSpPr>
        <p:spPr>
          <a:xfrm>
            <a:off x="708449" y="859683"/>
            <a:ext cx="9488496" cy="671007"/>
          </a:xfrm>
        </p:spPr>
        <p:txBody>
          <a:bodyPr/>
          <a:lstStyle/>
          <a:p>
            <a:pPr eaLnBrk="0" fontAlgn="base" hangingPunct="0">
              <a:lnSpc>
                <a:spcPct val="90000"/>
              </a:lnSpc>
              <a:spcBef>
                <a:spcPct val="0"/>
              </a:spcBef>
              <a:spcAft>
                <a:spcPct val="0"/>
              </a:spcAft>
            </a:pPr>
            <a:r>
              <a:rPr lang="en-GB" sz="3600" dirty="0">
                <a:solidFill>
                  <a:schemeClr val="accent2"/>
                </a:solidFill>
              </a:rPr>
              <a:t>Activity: Evaluate an assessment question</a:t>
            </a:r>
          </a:p>
        </p:txBody>
      </p:sp>
      <p:sp>
        <p:nvSpPr>
          <p:cNvPr id="5" name="Title 2"/>
          <p:cNvSpPr txBox="1">
            <a:spLocks/>
          </p:cNvSpPr>
          <p:nvPr/>
        </p:nvSpPr>
        <p:spPr>
          <a:xfrm>
            <a:off x="708449" y="3329313"/>
            <a:ext cx="7391526" cy="671007"/>
          </a:xfrm>
          <a:prstGeom prst="rect">
            <a:avLst/>
          </a:prstGeom>
        </p:spPr>
        <p:txBody>
          <a:bodyPr vert="horz" lIns="0" tIns="0" rIns="0" bIns="0" rtlCol="0" anchor="t">
            <a:noAutofit/>
          </a:bodyPr>
          <a:lst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a:lstStyle>
          <a:p>
            <a:endParaRPr lang="en-GB" dirty="0"/>
          </a:p>
        </p:txBody>
      </p:sp>
      <p:sp>
        <p:nvSpPr>
          <p:cNvPr id="4" name="Rectangle 3">
            <a:extLst>
              <a:ext uri="{FF2B5EF4-FFF2-40B4-BE49-F238E27FC236}">
                <a16:creationId xmlns:a16="http://schemas.microsoft.com/office/drawing/2014/main" id="{2F49EDED-A5F4-4B28-8AD1-9EEF695E7636}"/>
              </a:ext>
            </a:extLst>
          </p:cNvPr>
          <p:cNvSpPr/>
          <p:nvPr/>
        </p:nvSpPr>
        <p:spPr>
          <a:xfrm>
            <a:off x="581840" y="1946326"/>
            <a:ext cx="11403834" cy="5016758"/>
          </a:xfrm>
          <a:prstGeom prst="rect">
            <a:avLst/>
          </a:prstGeom>
        </p:spPr>
        <p:txBody>
          <a:bodyPr wrap="square">
            <a:spAutoFit/>
          </a:bodyPr>
          <a:lstStyle/>
          <a:p>
            <a:pPr marL="457200" indent="-457200">
              <a:buFont typeface="Arial" panose="020B0604020202020204" pitchFamily="34" charset="0"/>
              <a:buChar char="•"/>
            </a:pPr>
            <a:r>
              <a:rPr lang="en-US" sz="3200" dirty="0"/>
              <a:t>Work in pairs to evaluate the example assessment question in </a:t>
            </a:r>
            <a:r>
              <a:rPr lang="en-US" sz="3200" i="1" dirty="0"/>
              <a:t>ADL Preparation material 2</a:t>
            </a:r>
          </a:p>
          <a:p>
            <a:endParaRPr lang="en-US" sz="3200" i="1" dirty="0"/>
          </a:p>
          <a:p>
            <a:pPr marL="457200" indent="-457200">
              <a:buFont typeface="Arial" panose="020B0604020202020204" pitchFamily="34" charset="0"/>
              <a:buChar char="•"/>
            </a:pPr>
            <a:r>
              <a:rPr lang="en-US" sz="3200" dirty="0"/>
              <a:t>Use </a:t>
            </a:r>
            <a:r>
              <a:rPr lang="en-US" sz="3200" i="1" dirty="0"/>
              <a:t>Handout 1: Assessment evaluation prompt questions </a:t>
            </a:r>
            <a:r>
              <a:rPr lang="en-US" sz="3200" dirty="0"/>
              <a:t>to help your evaluation</a:t>
            </a:r>
          </a:p>
          <a:p>
            <a:endParaRPr lang="en-US" sz="3200" dirty="0"/>
          </a:p>
          <a:p>
            <a:pPr marL="457200" indent="-457200">
              <a:buFont typeface="Arial" panose="020B0604020202020204" pitchFamily="34" charset="0"/>
              <a:buChar char="•"/>
            </a:pPr>
            <a:r>
              <a:rPr lang="en-US" sz="3200" dirty="0"/>
              <a:t>Share your thoughts about the assessment question with the whole group</a:t>
            </a:r>
          </a:p>
          <a:p>
            <a:endParaRPr lang="en-US" sz="3200" dirty="0"/>
          </a:p>
          <a:p>
            <a:endParaRPr lang="en-US" sz="3200" dirty="0"/>
          </a:p>
        </p:txBody>
      </p:sp>
    </p:spTree>
    <p:extLst>
      <p:ext uri="{BB962C8B-B14F-4D97-AF65-F5344CB8AC3E}">
        <p14:creationId xmlns:p14="http://schemas.microsoft.com/office/powerpoint/2010/main" val="4269811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2</a:t>
            </a:fld>
            <a:endParaRPr lang="en-GB" dirty="0"/>
          </a:p>
        </p:txBody>
      </p:sp>
      <p:sp>
        <p:nvSpPr>
          <p:cNvPr id="5" name="Title 2">
            <a:extLst>
              <a:ext uri="{FF2B5EF4-FFF2-40B4-BE49-F238E27FC236}">
                <a16:creationId xmlns:a16="http://schemas.microsoft.com/office/drawing/2014/main" id="{00F1102B-0D2C-4957-B9A4-B102C2728F79}"/>
              </a:ext>
            </a:extLst>
          </p:cNvPr>
          <p:cNvSpPr>
            <a:spLocks noGrp="1"/>
          </p:cNvSpPr>
          <p:nvPr>
            <p:ph type="title"/>
          </p:nvPr>
        </p:nvSpPr>
        <p:spPr>
          <a:xfrm>
            <a:off x="886691" y="1639009"/>
            <a:ext cx="8970649" cy="1483332"/>
          </a:xfrm>
        </p:spPr>
        <p:txBody>
          <a:bodyPr/>
          <a:lstStyle/>
          <a:p>
            <a:pPr eaLnBrk="0" fontAlgn="base" hangingPunct="0">
              <a:lnSpc>
                <a:spcPct val="90000"/>
              </a:lnSpc>
              <a:spcBef>
                <a:spcPct val="0"/>
              </a:spcBef>
              <a:spcAft>
                <a:spcPct val="0"/>
              </a:spcAft>
            </a:pPr>
            <a:r>
              <a:rPr lang="en-GB" sz="4800" dirty="0">
                <a:solidFill>
                  <a:srgbClr val="D60077"/>
                </a:solidFill>
              </a:rPr>
              <a:t>Assessment for distance learning (ADL)</a:t>
            </a:r>
          </a:p>
        </p:txBody>
      </p:sp>
      <p:sp>
        <p:nvSpPr>
          <p:cNvPr id="6" name="Rectangle 5">
            <a:extLst>
              <a:ext uri="{FF2B5EF4-FFF2-40B4-BE49-F238E27FC236}">
                <a16:creationId xmlns:a16="http://schemas.microsoft.com/office/drawing/2014/main" id="{B6DAA1BF-620E-49DA-88D9-D1DA37C2677C}"/>
              </a:ext>
            </a:extLst>
          </p:cNvPr>
          <p:cNvSpPr/>
          <p:nvPr/>
        </p:nvSpPr>
        <p:spPr>
          <a:xfrm>
            <a:off x="846664" y="3623501"/>
            <a:ext cx="10741536" cy="2311274"/>
          </a:xfrm>
          <a:prstGeom prst="rect">
            <a:avLst/>
          </a:prstGeom>
        </p:spPr>
        <p:txBody>
          <a:bodyPr wrap="square">
            <a:spAutoFit/>
          </a:bodyPr>
          <a:lstStyle/>
          <a:p>
            <a:pPr>
              <a:lnSpc>
                <a:spcPct val="107000"/>
              </a:lnSpc>
            </a:pPr>
            <a:r>
              <a:rPr lang="en-GB" sz="3600" dirty="0">
                <a:latin typeface="Calibri" panose="020F0502020204030204" pitchFamily="34" charset="0"/>
                <a:ea typeface="Calibri" panose="020F0502020204030204" pitchFamily="34" charset="0"/>
                <a:cs typeface="Times New Roman" panose="02020603050405020304" pitchFamily="18" charset="0"/>
              </a:rPr>
              <a:t>Session 1: Introduction</a:t>
            </a:r>
          </a:p>
          <a:p>
            <a:pPr>
              <a:lnSpc>
                <a:spcPct val="107000"/>
              </a:lnSpc>
            </a:pPr>
            <a:endParaRPr lang="en-GB"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GB"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2800" dirty="0">
                <a:latin typeface="Calibri" panose="020F0502020204030204" pitchFamily="34" charset="0"/>
                <a:ea typeface="Calibri" panose="020F0502020204030204" pitchFamily="34" charset="0"/>
                <a:cs typeface="Times New Roman" panose="02020603050405020304" pitchFamily="18" charset="0"/>
              </a:rPr>
              <a:t>The Open University</a:t>
            </a:r>
          </a:p>
        </p:txBody>
      </p:sp>
    </p:spTree>
    <p:extLst>
      <p:ext uri="{BB962C8B-B14F-4D97-AF65-F5344CB8AC3E}">
        <p14:creationId xmlns:p14="http://schemas.microsoft.com/office/powerpoint/2010/main" val="23641868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20</a:t>
            </a:fld>
            <a:endParaRPr lang="en-GB" dirty="0"/>
          </a:p>
        </p:txBody>
      </p:sp>
      <p:sp>
        <p:nvSpPr>
          <p:cNvPr id="3" name="Title 2"/>
          <p:cNvSpPr>
            <a:spLocks noGrp="1"/>
          </p:cNvSpPr>
          <p:nvPr>
            <p:ph type="title"/>
          </p:nvPr>
        </p:nvSpPr>
        <p:spPr>
          <a:xfrm>
            <a:off x="708449" y="568744"/>
            <a:ext cx="9613187" cy="671007"/>
          </a:xfrm>
        </p:spPr>
        <p:txBody>
          <a:bodyPr/>
          <a:lstStyle/>
          <a:p>
            <a:pPr eaLnBrk="0" fontAlgn="base" hangingPunct="0">
              <a:lnSpc>
                <a:spcPct val="90000"/>
              </a:lnSpc>
              <a:spcBef>
                <a:spcPct val="0"/>
              </a:spcBef>
              <a:spcAft>
                <a:spcPct val="0"/>
              </a:spcAft>
            </a:pPr>
            <a:r>
              <a:rPr lang="en-GB" sz="3600" dirty="0">
                <a:solidFill>
                  <a:schemeClr val="accent2"/>
                </a:solidFill>
              </a:rPr>
              <a:t>Activity: Evaluate an assessment question</a:t>
            </a:r>
            <a:br>
              <a:rPr lang="en-GB" sz="3600" dirty="0">
                <a:solidFill>
                  <a:schemeClr val="accent2"/>
                </a:solidFill>
              </a:rPr>
            </a:br>
            <a:endParaRPr lang="en-GB" sz="3600" dirty="0">
              <a:solidFill>
                <a:schemeClr val="accent2"/>
              </a:solidFill>
            </a:endParaRPr>
          </a:p>
        </p:txBody>
      </p:sp>
      <p:sp>
        <p:nvSpPr>
          <p:cNvPr id="5" name="Title 2"/>
          <p:cNvSpPr txBox="1">
            <a:spLocks/>
          </p:cNvSpPr>
          <p:nvPr/>
        </p:nvSpPr>
        <p:spPr>
          <a:xfrm>
            <a:off x="708449" y="3329313"/>
            <a:ext cx="7391526" cy="671007"/>
          </a:xfrm>
          <a:prstGeom prst="rect">
            <a:avLst/>
          </a:prstGeom>
        </p:spPr>
        <p:txBody>
          <a:bodyPr vert="horz" lIns="0" tIns="0" rIns="0" bIns="0" rtlCol="0" anchor="t">
            <a:noAutofit/>
          </a:bodyPr>
          <a:lst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a:lstStyle>
          <a:p>
            <a:endParaRPr lang="en-GB" dirty="0"/>
          </a:p>
        </p:txBody>
      </p:sp>
      <p:sp>
        <p:nvSpPr>
          <p:cNvPr id="4" name="Rectangle 3">
            <a:extLst>
              <a:ext uri="{FF2B5EF4-FFF2-40B4-BE49-F238E27FC236}">
                <a16:creationId xmlns:a16="http://schemas.microsoft.com/office/drawing/2014/main" id="{2F49EDED-A5F4-4B28-8AD1-9EEF695E7636}"/>
              </a:ext>
            </a:extLst>
          </p:cNvPr>
          <p:cNvSpPr/>
          <p:nvPr/>
        </p:nvSpPr>
        <p:spPr>
          <a:xfrm>
            <a:off x="581840" y="1281300"/>
            <a:ext cx="11403834" cy="4801314"/>
          </a:xfrm>
          <a:prstGeom prst="rect">
            <a:avLst/>
          </a:prstGeom>
        </p:spPr>
        <p:txBody>
          <a:bodyPr wrap="square">
            <a:spAutoFit/>
          </a:bodyPr>
          <a:lstStyle/>
          <a:p>
            <a:r>
              <a:rPr lang="en-GB" sz="3200" dirty="0"/>
              <a:t>Summary of </a:t>
            </a:r>
            <a:r>
              <a:rPr lang="en-GB" sz="3200" i="1" dirty="0"/>
              <a:t>Handout 1 prompt questions</a:t>
            </a:r>
            <a:r>
              <a:rPr lang="en-GB" sz="3200" dirty="0"/>
              <a:t>, </a:t>
            </a:r>
            <a:r>
              <a:rPr lang="en-US" sz="3200" dirty="0"/>
              <a:t>use these to help evaluate the assessment question:</a:t>
            </a:r>
          </a:p>
          <a:p>
            <a:endParaRPr lang="en-US" dirty="0"/>
          </a:p>
          <a:p>
            <a:pPr marL="457200" indent="-457200">
              <a:buClr>
                <a:schemeClr val="accent2"/>
              </a:buClr>
              <a:buFont typeface="Arial" panose="020B0604020202020204" pitchFamily="34" charset="0"/>
              <a:buChar char="•"/>
            </a:pPr>
            <a:r>
              <a:rPr lang="en-GB" sz="2800" dirty="0"/>
              <a:t>What is the </a:t>
            </a:r>
            <a:r>
              <a:rPr lang="en-GB" sz="2800" dirty="0">
                <a:solidFill>
                  <a:schemeClr val="accent2"/>
                </a:solidFill>
              </a:rPr>
              <a:t>purpose</a:t>
            </a:r>
            <a:r>
              <a:rPr lang="en-GB" sz="2800" dirty="0"/>
              <a:t> of this assessment?</a:t>
            </a:r>
          </a:p>
          <a:p>
            <a:pPr marL="457200" lvl="0" indent="-457200">
              <a:buClr>
                <a:schemeClr val="accent2"/>
              </a:buClr>
              <a:buFont typeface="Arial" panose="020B0604020202020204" pitchFamily="34" charset="0"/>
              <a:buChar char="•"/>
            </a:pPr>
            <a:r>
              <a:rPr lang="en-GB" sz="2800" dirty="0"/>
              <a:t>Does it match the </a:t>
            </a:r>
            <a:r>
              <a:rPr lang="en-GB" sz="2800" dirty="0">
                <a:solidFill>
                  <a:schemeClr val="accent2"/>
                </a:solidFill>
              </a:rPr>
              <a:t>learning outcomes</a:t>
            </a:r>
            <a:r>
              <a:rPr lang="en-GB" sz="2800" dirty="0"/>
              <a:t>?</a:t>
            </a:r>
          </a:p>
          <a:p>
            <a:pPr marL="457200" lvl="0" indent="-457200">
              <a:buClr>
                <a:schemeClr val="accent2"/>
              </a:buClr>
              <a:buFont typeface="Arial" panose="020B0604020202020204" pitchFamily="34" charset="0"/>
              <a:buChar char="•"/>
            </a:pPr>
            <a:r>
              <a:rPr lang="en-GB" sz="2800" dirty="0"/>
              <a:t>What </a:t>
            </a:r>
            <a:r>
              <a:rPr lang="en-GB" sz="2800" dirty="0">
                <a:solidFill>
                  <a:schemeClr val="accent2"/>
                </a:solidFill>
              </a:rPr>
              <a:t>knowledge and skills </a:t>
            </a:r>
            <a:r>
              <a:rPr lang="en-GB" sz="2800" dirty="0"/>
              <a:t>are assessed? Are these captured by the learning outcomes?</a:t>
            </a:r>
          </a:p>
          <a:p>
            <a:pPr marL="457200" lvl="0" indent="-457200">
              <a:buClr>
                <a:schemeClr val="accent2"/>
              </a:buClr>
              <a:buFont typeface="Arial" panose="020B0604020202020204" pitchFamily="34" charset="0"/>
              <a:buChar char="•"/>
            </a:pPr>
            <a:r>
              <a:rPr lang="en-GB" sz="2800" dirty="0"/>
              <a:t>Does it assess what has been </a:t>
            </a:r>
            <a:r>
              <a:rPr lang="en-GB" sz="2800" dirty="0">
                <a:solidFill>
                  <a:schemeClr val="accent2"/>
                </a:solidFill>
              </a:rPr>
              <a:t>taught</a:t>
            </a:r>
            <a:r>
              <a:rPr lang="en-GB" sz="2800" dirty="0"/>
              <a:t>?</a:t>
            </a:r>
          </a:p>
          <a:p>
            <a:pPr marL="457200" lvl="0" indent="-457200">
              <a:buClr>
                <a:schemeClr val="accent2"/>
              </a:buClr>
              <a:buFont typeface="Arial" panose="020B0604020202020204" pitchFamily="34" charset="0"/>
              <a:buChar char="•"/>
            </a:pPr>
            <a:r>
              <a:rPr lang="en-GB" sz="2800" dirty="0"/>
              <a:t>What are the </a:t>
            </a:r>
            <a:r>
              <a:rPr lang="en-GB" sz="2800" dirty="0">
                <a:solidFill>
                  <a:schemeClr val="accent2"/>
                </a:solidFill>
              </a:rPr>
              <a:t>process</a:t>
            </a:r>
            <a:r>
              <a:rPr lang="en-GB" sz="2800" dirty="0"/>
              <a:t> words? Is it clear what students have to do?</a:t>
            </a:r>
          </a:p>
          <a:p>
            <a:pPr marL="457200" lvl="0" indent="-457200">
              <a:buClr>
                <a:schemeClr val="accent2"/>
              </a:buClr>
              <a:buFont typeface="Arial" panose="020B0604020202020204" pitchFamily="34" charset="0"/>
              <a:buChar char="•"/>
            </a:pPr>
            <a:r>
              <a:rPr lang="en-GB" sz="2800" dirty="0"/>
              <a:t>Does the assessment discourage copying and </a:t>
            </a:r>
            <a:r>
              <a:rPr lang="en-GB" sz="2800" dirty="0">
                <a:solidFill>
                  <a:schemeClr val="accent2"/>
                </a:solidFill>
              </a:rPr>
              <a:t>cheating</a:t>
            </a:r>
            <a:r>
              <a:rPr lang="en-GB" sz="2800" dirty="0"/>
              <a:t>?</a:t>
            </a:r>
          </a:p>
          <a:p>
            <a:pPr marL="457200" lvl="0" indent="-457200">
              <a:buClr>
                <a:schemeClr val="accent2"/>
              </a:buClr>
              <a:buFont typeface="Arial" panose="020B0604020202020204" pitchFamily="34" charset="0"/>
              <a:buChar char="•"/>
            </a:pPr>
            <a:r>
              <a:rPr lang="en-GB" sz="2800" dirty="0"/>
              <a:t>Is the assessment inclusive and </a:t>
            </a:r>
            <a:r>
              <a:rPr lang="en-GB" sz="2800" dirty="0">
                <a:solidFill>
                  <a:schemeClr val="accent2"/>
                </a:solidFill>
              </a:rPr>
              <a:t>accessible</a:t>
            </a:r>
            <a:r>
              <a:rPr lang="en-GB" sz="2800" dirty="0"/>
              <a:t>?</a:t>
            </a:r>
          </a:p>
        </p:txBody>
      </p:sp>
    </p:spTree>
    <p:extLst>
      <p:ext uri="{BB962C8B-B14F-4D97-AF65-F5344CB8AC3E}">
        <p14:creationId xmlns:p14="http://schemas.microsoft.com/office/powerpoint/2010/main" val="35860153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21</a:t>
            </a:fld>
            <a:endParaRPr lang="en-GB" dirty="0"/>
          </a:p>
        </p:txBody>
      </p:sp>
      <p:sp>
        <p:nvSpPr>
          <p:cNvPr id="3" name="Title 2"/>
          <p:cNvSpPr>
            <a:spLocks noGrp="1"/>
          </p:cNvSpPr>
          <p:nvPr>
            <p:ph type="title"/>
          </p:nvPr>
        </p:nvSpPr>
        <p:spPr>
          <a:xfrm>
            <a:off x="703479" y="383145"/>
            <a:ext cx="9438048" cy="616824"/>
          </a:xfrm>
        </p:spPr>
        <p:txBody>
          <a:bodyPr/>
          <a:lstStyle/>
          <a:p>
            <a:r>
              <a:rPr lang="en-GB" sz="3600" dirty="0">
                <a:solidFill>
                  <a:srgbClr val="D60077"/>
                </a:solidFill>
              </a:rPr>
              <a:t>Summary – tips for effective assessment</a:t>
            </a:r>
            <a:endParaRPr lang="en-GB" sz="3600" dirty="0">
              <a:solidFill>
                <a:schemeClr val="accent3"/>
              </a:solidFill>
            </a:endParaRPr>
          </a:p>
        </p:txBody>
      </p:sp>
      <p:sp>
        <p:nvSpPr>
          <p:cNvPr id="4" name="Rectangle 3"/>
          <p:cNvSpPr/>
          <p:nvPr/>
        </p:nvSpPr>
        <p:spPr>
          <a:xfrm>
            <a:off x="703479" y="822018"/>
            <a:ext cx="10507860" cy="5563061"/>
          </a:xfrm>
          <a:prstGeom prst="rect">
            <a:avLst/>
          </a:prstGeom>
        </p:spPr>
        <p:txBody>
          <a:bodyPr wrap="square">
            <a:spAutoFit/>
          </a:bodyPr>
          <a:lstStyle/>
          <a:p>
            <a:pPr marL="514350" indent="-514350">
              <a:spcBef>
                <a:spcPts val="300"/>
              </a:spcBef>
              <a:spcAft>
                <a:spcPts val="300"/>
              </a:spcAft>
              <a:buClr>
                <a:schemeClr val="accent3"/>
              </a:buClr>
              <a:buFont typeface="+mj-lt"/>
              <a:buAutoNum type="arabicPeriod"/>
              <a:tabLst>
                <a:tab pos="540385" algn="l"/>
              </a:tabLst>
            </a:pPr>
            <a:r>
              <a:rPr lang="en-GB" altLang="en-US" sz="2800" dirty="0"/>
              <a:t>Plan the assessment from the </a:t>
            </a:r>
            <a:r>
              <a:rPr lang="en-GB" altLang="en-US" sz="2800" dirty="0">
                <a:solidFill>
                  <a:schemeClr val="accent3"/>
                </a:solidFill>
              </a:rPr>
              <a:t>start</a:t>
            </a:r>
          </a:p>
          <a:p>
            <a:pPr marL="971550" lvl="1" indent="-514350">
              <a:spcBef>
                <a:spcPts val="300"/>
              </a:spcBef>
              <a:spcAft>
                <a:spcPts val="300"/>
              </a:spcAft>
              <a:buClr>
                <a:schemeClr val="accent3"/>
              </a:buClr>
              <a:buFont typeface="Arial" panose="020B0604020202020204" pitchFamily="34" charset="0"/>
              <a:buChar char="•"/>
              <a:tabLst>
                <a:tab pos="540385" algn="l"/>
              </a:tabLst>
            </a:pPr>
            <a:r>
              <a:rPr lang="en-GB" altLang="en-US" sz="2800" dirty="0"/>
              <a:t>At the same time as you write the course</a:t>
            </a:r>
          </a:p>
          <a:p>
            <a:pPr marL="514350" indent="-514350">
              <a:spcBef>
                <a:spcPts val="300"/>
              </a:spcBef>
              <a:spcAft>
                <a:spcPts val="300"/>
              </a:spcAft>
              <a:buClr>
                <a:schemeClr val="accent3"/>
              </a:buClr>
              <a:buFont typeface="+mj-lt"/>
              <a:buAutoNum type="arabicPeriod"/>
              <a:tabLst>
                <a:tab pos="540385" algn="l"/>
              </a:tabLst>
            </a:pPr>
            <a:r>
              <a:rPr lang="en-GB" altLang="en-US" sz="2800" dirty="0"/>
              <a:t>Be clear about the </a:t>
            </a:r>
            <a:r>
              <a:rPr lang="en-GB" altLang="en-US" sz="2800" dirty="0">
                <a:solidFill>
                  <a:schemeClr val="accent3"/>
                </a:solidFill>
              </a:rPr>
              <a:t>purpose </a:t>
            </a:r>
            <a:r>
              <a:rPr lang="en-GB" altLang="en-US" sz="2800" dirty="0"/>
              <a:t>of assessment</a:t>
            </a:r>
          </a:p>
          <a:p>
            <a:pPr marL="971550" lvl="1" indent="-514350">
              <a:spcBef>
                <a:spcPts val="300"/>
              </a:spcBef>
              <a:spcAft>
                <a:spcPts val="300"/>
              </a:spcAft>
              <a:buClr>
                <a:schemeClr val="accent3"/>
              </a:buClr>
              <a:buFont typeface="Arial" panose="020B0604020202020204" pitchFamily="34" charset="0"/>
              <a:buChar char="•"/>
              <a:tabLst>
                <a:tab pos="540385" algn="l"/>
              </a:tabLst>
            </a:pPr>
            <a:r>
              <a:rPr lang="en-GB" sz="2800" dirty="0">
                <a:latin typeface="Arial" panose="020B0604020202020204" pitchFamily="34" charset="0"/>
                <a:ea typeface="Calibri" panose="020F0502020204030204" pitchFamily="34" charset="0"/>
                <a:cs typeface="Arial" panose="020B0604020202020204" pitchFamily="34" charset="0"/>
              </a:rPr>
              <a:t>Is it diagnostic, formative or summative?</a:t>
            </a:r>
          </a:p>
          <a:p>
            <a:pPr marL="514350" indent="-514350">
              <a:spcBef>
                <a:spcPts val="300"/>
              </a:spcBef>
              <a:spcAft>
                <a:spcPts val="300"/>
              </a:spcAft>
              <a:buClr>
                <a:schemeClr val="accent3"/>
              </a:buClr>
              <a:buFont typeface="+mj-lt"/>
              <a:buAutoNum type="arabicPeriod"/>
              <a:tabLst>
                <a:tab pos="540385" algn="l"/>
              </a:tabLst>
            </a:pPr>
            <a:r>
              <a:rPr lang="en-GB" altLang="en-US" sz="2800" dirty="0"/>
              <a:t>Link the assessment to the </a:t>
            </a:r>
            <a:r>
              <a:rPr lang="en-GB" altLang="en-US" sz="2800" dirty="0">
                <a:solidFill>
                  <a:schemeClr val="accent3"/>
                </a:solidFill>
              </a:rPr>
              <a:t>learning outcomes (LOs)</a:t>
            </a:r>
          </a:p>
          <a:p>
            <a:pPr marL="971550" lvl="1" indent="-514350">
              <a:spcBef>
                <a:spcPts val="300"/>
              </a:spcBef>
              <a:spcAft>
                <a:spcPts val="300"/>
              </a:spcAft>
              <a:buClr>
                <a:schemeClr val="accent3"/>
              </a:buClr>
              <a:buFont typeface="Arial" panose="020B0604020202020204" pitchFamily="34" charset="0"/>
              <a:buChar char="•"/>
              <a:tabLst>
                <a:tab pos="540385" algn="l"/>
              </a:tabLst>
            </a:pPr>
            <a:r>
              <a:rPr lang="en-GB" sz="2800" dirty="0">
                <a:latin typeface="Arial" panose="020B0604020202020204" pitchFamily="34" charset="0"/>
                <a:ea typeface="Calibri" panose="020F0502020204030204" pitchFamily="34" charset="0"/>
                <a:cs typeface="Arial" panose="020B0604020202020204" pitchFamily="34" charset="0"/>
              </a:rPr>
              <a:t>Assess knowledge and skills, use process words</a:t>
            </a:r>
            <a:endParaRPr lang="en-GB" altLang="en-US" sz="2800" dirty="0">
              <a:solidFill>
                <a:schemeClr val="accent3"/>
              </a:solidFill>
            </a:endParaRPr>
          </a:p>
          <a:p>
            <a:pPr marL="514350" indent="-514350">
              <a:spcBef>
                <a:spcPts val="300"/>
              </a:spcBef>
              <a:spcAft>
                <a:spcPts val="300"/>
              </a:spcAft>
              <a:buClr>
                <a:schemeClr val="accent3"/>
              </a:buClr>
              <a:buFont typeface="+mj-lt"/>
              <a:buAutoNum type="arabicPeriod"/>
              <a:tabLst>
                <a:tab pos="540385" algn="l"/>
              </a:tabLst>
            </a:pPr>
            <a:r>
              <a:rPr lang="en-GB" altLang="en-US" sz="2800" dirty="0"/>
              <a:t>Only assess what has been </a:t>
            </a:r>
            <a:r>
              <a:rPr lang="en-GB" altLang="en-US" sz="2800" dirty="0">
                <a:solidFill>
                  <a:schemeClr val="accent3"/>
                </a:solidFill>
              </a:rPr>
              <a:t>taught</a:t>
            </a:r>
          </a:p>
          <a:p>
            <a:pPr marL="514350" indent="-514350">
              <a:spcBef>
                <a:spcPts val="300"/>
              </a:spcBef>
              <a:spcAft>
                <a:spcPts val="300"/>
              </a:spcAft>
              <a:buClr>
                <a:schemeClr val="accent3"/>
              </a:buClr>
              <a:buFont typeface="+mj-lt"/>
              <a:buAutoNum type="arabicPeriod"/>
              <a:tabLst>
                <a:tab pos="540385" algn="l"/>
              </a:tabLst>
            </a:pPr>
            <a:r>
              <a:rPr lang="en-GB" altLang="en-US" sz="2800" dirty="0"/>
              <a:t>Use appropriate </a:t>
            </a:r>
            <a:r>
              <a:rPr lang="en-GB" altLang="en-US" sz="2800" dirty="0">
                <a:solidFill>
                  <a:schemeClr val="accent3"/>
                </a:solidFill>
              </a:rPr>
              <a:t>methods</a:t>
            </a:r>
            <a:endParaRPr lang="en-GB" sz="2800" dirty="0">
              <a:latin typeface="Arial" panose="020B0604020202020204" pitchFamily="34" charset="0"/>
              <a:ea typeface="Calibri" panose="020F0502020204030204" pitchFamily="34" charset="0"/>
              <a:cs typeface="Arial" panose="020B0604020202020204" pitchFamily="34" charset="0"/>
            </a:endParaRPr>
          </a:p>
          <a:p>
            <a:pPr marL="971550" lvl="1" indent="-514350">
              <a:spcBef>
                <a:spcPts val="300"/>
              </a:spcBef>
              <a:spcAft>
                <a:spcPts val="300"/>
              </a:spcAft>
              <a:buClr>
                <a:schemeClr val="accent3"/>
              </a:buClr>
              <a:buFont typeface="Arial" panose="020B0604020202020204" pitchFamily="34" charset="0"/>
              <a:buChar char="•"/>
              <a:tabLst>
                <a:tab pos="540385" algn="l"/>
              </a:tabLst>
            </a:pPr>
            <a:r>
              <a:rPr lang="en-GB" altLang="en-US" sz="2800" dirty="0">
                <a:latin typeface="Arial" panose="020B0604020202020204" pitchFamily="34" charset="0"/>
                <a:cs typeface="Arial" panose="020B0604020202020204" pitchFamily="34" charset="0"/>
              </a:rPr>
              <a:t>Match the method to the purpose</a:t>
            </a:r>
            <a:endParaRPr lang="en-GB" altLang="en-US" sz="2800" dirty="0"/>
          </a:p>
          <a:p>
            <a:pPr marL="514350" indent="-514350">
              <a:spcBef>
                <a:spcPct val="0"/>
              </a:spcBef>
              <a:spcAft>
                <a:spcPts val="600"/>
              </a:spcAft>
              <a:buClr>
                <a:srgbClr val="D60077"/>
              </a:buClr>
              <a:buFont typeface="+mj-lt"/>
              <a:buAutoNum type="arabicPeriod"/>
              <a:defRPr/>
            </a:pPr>
            <a:r>
              <a:rPr lang="en-GB" altLang="en-US" sz="2800" dirty="0"/>
              <a:t>Make sure assessment is </a:t>
            </a:r>
            <a:r>
              <a:rPr lang="en-GB" altLang="en-US" sz="2800" dirty="0">
                <a:solidFill>
                  <a:schemeClr val="accent3"/>
                </a:solidFill>
              </a:rPr>
              <a:t>accessible</a:t>
            </a:r>
          </a:p>
          <a:p>
            <a:pPr marL="514350" indent="-514350">
              <a:spcBef>
                <a:spcPct val="0"/>
              </a:spcBef>
              <a:spcAft>
                <a:spcPts val="600"/>
              </a:spcAft>
              <a:buClr>
                <a:srgbClr val="D60077"/>
              </a:buClr>
              <a:buFont typeface="+mj-lt"/>
              <a:buAutoNum type="arabicPeriod"/>
              <a:defRPr/>
            </a:pPr>
            <a:r>
              <a:rPr lang="en-GB" altLang="en-US" sz="2800" dirty="0"/>
              <a:t>Discourage opportunities for </a:t>
            </a:r>
            <a:r>
              <a:rPr lang="en-GB" sz="2800" dirty="0">
                <a:solidFill>
                  <a:schemeClr val="accent3"/>
                </a:solidFill>
              </a:rPr>
              <a:t>cheating</a:t>
            </a:r>
            <a:endParaRPr lang="en-GB" altLang="en-US" sz="2800" dirty="0">
              <a:solidFill>
                <a:schemeClr val="accent3"/>
              </a:solidFill>
            </a:endParaRPr>
          </a:p>
        </p:txBody>
      </p:sp>
    </p:spTree>
    <p:extLst>
      <p:ext uri="{BB962C8B-B14F-4D97-AF65-F5344CB8AC3E}">
        <p14:creationId xmlns:p14="http://schemas.microsoft.com/office/powerpoint/2010/main" val="762691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22</a:t>
            </a:fld>
            <a:endParaRPr lang="en-GB" dirty="0"/>
          </a:p>
        </p:txBody>
      </p:sp>
      <p:sp>
        <p:nvSpPr>
          <p:cNvPr id="3" name="Title 2"/>
          <p:cNvSpPr>
            <a:spLocks noGrp="1"/>
          </p:cNvSpPr>
          <p:nvPr>
            <p:ph type="title"/>
          </p:nvPr>
        </p:nvSpPr>
        <p:spPr>
          <a:xfrm>
            <a:off x="1877179" y="1863924"/>
            <a:ext cx="7391526" cy="890488"/>
          </a:xfrm>
        </p:spPr>
        <p:txBody>
          <a:bodyPr/>
          <a:lstStyle/>
          <a:p>
            <a:r>
              <a:rPr lang="en-GB" sz="3600" dirty="0">
                <a:solidFill>
                  <a:schemeClr val="accent3"/>
                </a:solidFill>
              </a:rPr>
              <a:t>Do you have any questions?</a:t>
            </a:r>
            <a:br>
              <a:rPr lang="en-GB" dirty="0"/>
            </a:br>
            <a:br>
              <a:rPr lang="en-GB" dirty="0"/>
            </a:br>
            <a:r>
              <a:rPr lang="en-GB" sz="3600" dirty="0"/>
              <a:t>Thank you!</a:t>
            </a:r>
            <a:br>
              <a:rPr lang="en-GB" dirty="0"/>
            </a:br>
            <a:br>
              <a:rPr lang="en-GB" dirty="0"/>
            </a:br>
            <a:r>
              <a:rPr lang="en-GB" dirty="0"/>
              <a:t> </a:t>
            </a:r>
            <a:br>
              <a:rPr lang="en-GB" dirty="0"/>
            </a:br>
            <a:br>
              <a:rPr lang="en-GB" dirty="0"/>
            </a:br>
            <a:br>
              <a:rPr lang="en-GB" dirty="0"/>
            </a:br>
            <a:br>
              <a:rPr lang="en-GB" dirty="0"/>
            </a:br>
            <a:br>
              <a:rPr lang="en-GB" dirty="0"/>
            </a:br>
            <a:endParaRPr lang="en-GB" dirty="0"/>
          </a:p>
        </p:txBody>
      </p:sp>
    </p:spTree>
    <p:extLst>
      <p:ext uri="{BB962C8B-B14F-4D97-AF65-F5344CB8AC3E}">
        <p14:creationId xmlns:p14="http://schemas.microsoft.com/office/powerpoint/2010/main" val="1342565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3</a:t>
            </a:fld>
            <a:endParaRPr lang="en-GB" dirty="0"/>
          </a:p>
        </p:txBody>
      </p:sp>
      <p:sp>
        <p:nvSpPr>
          <p:cNvPr id="5" name="Title 2">
            <a:extLst>
              <a:ext uri="{FF2B5EF4-FFF2-40B4-BE49-F238E27FC236}">
                <a16:creationId xmlns:a16="http://schemas.microsoft.com/office/drawing/2014/main" id="{00F1102B-0D2C-4957-B9A4-B102C2728F79}"/>
              </a:ext>
            </a:extLst>
          </p:cNvPr>
          <p:cNvSpPr>
            <a:spLocks noGrp="1"/>
          </p:cNvSpPr>
          <p:nvPr>
            <p:ph type="title"/>
          </p:nvPr>
        </p:nvSpPr>
        <p:spPr>
          <a:xfrm>
            <a:off x="973920" y="836127"/>
            <a:ext cx="8883420" cy="671007"/>
          </a:xfrm>
        </p:spPr>
        <p:txBody>
          <a:bodyPr/>
          <a:lstStyle/>
          <a:p>
            <a:pPr eaLnBrk="0" fontAlgn="base" hangingPunct="0">
              <a:lnSpc>
                <a:spcPct val="90000"/>
              </a:lnSpc>
              <a:spcBef>
                <a:spcPct val="0"/>
              </a:spcBef>
              <a:spcAft>
                <a:spcPct val="0"/>
              </a:spcAft>
            </a:pPr>
            <a:r>
              <a:rPr lang="en-GB" sz="4000" dirty="0">
                <a:solidFill>
                  <a:srgbClr val="D60077"/>
                </a:solidFill>
              </a:rPr>
              <a:t>Sessions 1 and 2</a:t>
            </a:r>
          </a:p>
        </p:txBody>
      </p:sp>
      <p:sp>
        <p:nvSpPr>
          <p:cNvPr id="6" name="Rectangle 5">
            <a:extLst>
              <a:ext uri="{FF2B5EF4-FFF2-40B4-BE49-F238E27FC236}">
                <a16:creationId xmlns:a16="http://schemas.microsoft.com/office/drawing/2014/main" id="{B6DAA1BF-620E-49DA-88D9-D1DA37C2677C}"/>
              </a:ext>
            </a:extLst>
          </p:cNvPr>
          <p:cNvSpPr/>
          <p:nvPr/>
        </p:nvSpPr>
        <p:spPr>
          <a:xfrm>
            <a:off x="763534" y="1507134"/>
            <a:ext cx="10741536" cy="3491020"/>
          </a:xfrm>
          <a:prstGeom prst="rect">
            <a:avLst/>
          </a:prstGeom>
        </p:spPr>
        <p:txBody>
          <a:bodyPr wrap="square">
            <a:spAutoFit/>
          </a:bodyPr>
          <a:lstStyle/>
          <a:p>
            <a:pPr>
              <a:lnSpc>
                <a:spcPct val="107000"/>
              </a:lnSpc>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742950" indent="-742950">
              <a:lnSpc>
                <a:spcPct val="107000"/>
              </a:lnSpc>
              <a:buClr>
                <a:schemeClr val="accent3"/>
              </a:buClr>
              <a:buFont typeface="+mj-lt"/>
              <a:buAutoNum type="arabicPeriod"/>
            </a:pPr>
            <a:r>
              <a:rPr lang="en-GB" sz="3600" dirty="0">
                <a:latin typeface="Calibri" panose="020F0502020204030204" pitchFamily="34" charset="0"/>
                <a:ea typeface="Calibri" panose="020F0502020204030204" pitchFamily="34" charset="0"/>
                <a:cs typeface="Times New Roman" panose="02020603050405020304" pitchFamily="18" charset="0"/>
              </a:rPr>
              <a:t>What is assessment, why it is important and how to evaluate an assessment</a:t>
            </a:r>
          </a:p>
          <a:p>
            <a:pPr marL="742950" indent="-742950">
              <a:lnSpc>
                <a:spcPct val="107000"/>
              </a:lnSpc>
              <a:buClr>
                <a:schemeClr val="accent3"/>
              </a:buClr>
              <a:buFont typeface="+mj-lt"/>
              <a:buAutoNum type="arabicPeriod"/>
            </a:pPr>
            <a:endParaRPr lang="en-GB" sz="3600" dirty="0">
              <a:latin typeface="Calibri" panose="020F0502020204030204" pitchFamily="34" charset="0"/>
              <a:ea typeface="Calibri" panose="020F0502020204030204" pitchFamily="34" charset="0"/>
              <a:cs typeface="Times New Roman" panose="02020603050405020304" pitchFamily="18" charset="0"/>
            </a:endParaRPr>
          </a:p>
          <a:p>
            <a:pPr marL="742950" indent="-742950">
              <a:lnSpc>
                <a:spcPct val="107000"/>
              </a:lnSpc>
              <a:buClr>
                <a:schemeClr val="accent3"/>
              </a:buClr>
              <a:buFont typeface="+mj-lt"/>
              <a:buAutoNum type="arabicPeriod"/>
            </a:pPr>
            <a:r>
              <a:rPr lang="en-GB" sz="3600" dirty="0">
                <a:latin typeface="Calibri" panose="020F0502020204030204" pitchFamily="34" charset="0"/>
                <a:ea typeface="Calibri" panose="020F0502020204030204" pitchFamily="34" charset="0"/>
                <a:cs typeface="Times New Roman" panose="02020603050405020304" pitchFamily="18" charset="0"/>
              </a:rPr>
              <a:t>The role of guidance and feedback</a:t>
            </a:r>
          </a:p>
          <a:p>
            <a:pPr marL="742950" indent="-742950">
              <a:lnSpc>
                <a:spcPct val="107000"/>
              </a:lnSpc>
              <a:buClr>
                <a:schemeClr val="accent3"/>
              </a:buClr>
              <a:buFont typeface="+mj-lt"/>
              <a:buAutoNum type="arabicPeriod"/>
            </a:pPr>
            <a:endParaRPr lang="en-GB" sz="3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6932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4</a:t>
            </a:fld>
            <a:endParaRPr lang="en-GB" dirty="0"/>
          </a:p>
        </p:txBody>
      </p:sp>
      <p:sp>
        <p:nvSpPr>
          <p:cNvPr id="3" name="Title 2"/>
          <p:cNvSpPr>
            <a:spLocks noGrp="1"/>
          </p:cNvSpPr>
          <p:nvPr>
            <p:ph type="title"/>
          </p:nvPr>
        </p:nvSpPr>
        <p:spPr>
          <a:xfrm>
            <a:off x="973920" y="836127"/>
            <a:ext cx="8883420" cy="671007"/>
          </a:xfrm>
        </p:spPr>
        <p:txBody>
          <a:bodyPr/>
          <a:lstStyle/>
          <a:p>
            <a:pPr eaLnBrk="0" fontAlgn="base" hangingPunct="0">
              <a:lnSpc>
                <a:spcPct val="90000"/>
              </a:lnSpc>
              <a:spcBef>
                <a:spcPct val="0"/>
              </a:spcBef>
              <a:spcAft>
                <a:spcPct val="0"/>
              </a:spcAft>
            </a:pPr>
            <a:r>
              <a:rPr lang="en-GB" sz="4000" dirty="0">
                <a:solidFill>
                  <a:srgbClr val="D60077"/>
                </a:solidFill>
              </a:rPr>
              <a:t>Learning outcomes</a:t>
            </a:r>
          </a:p>
        </p:txBody>
      </p:sp>
      <p:sp>
        <p:nvSpPr>
          <p:cNvPr id="4" name="Rectangle 3"/>
          <p:cNvSpPr/>
          <p:nvPr/>
        </p:nvSpPr>
        <p:spPr>
          <a:xfrm>
            <a:off x="1113181" y="1784788"/>
            <a:ext cx="9594576" cy="3337965"/>
          </a:xfrm>
          <a:prstGeom prst="rect">
            <a:avLst/>
          </a:prstGeom>
        </p:spPr>
        <p:txBody>
          <a:bodyPr wrap="square">
            <a:spAutoFit/>
          </a:bodyPr>
          <a:lstStyle/>
          <a:p>
            <a:pPr>
              <a:lnSpc>
                <a:spcPct val="107000"/>
              </a:lnSpc>
              <a:spcAft>
                <a:spcPts val="800"/>
              </a:spcAft>
            </a:pPr>
            <a:r>
              <a:rPr lang="en-GB" sz="2800" dirty="0">
                <a:ea typeface="Calibri"/>
                <a:cs typeface="Times New Roman"/>
              </a:rPr>
              <a:t>After completing this session you should be able to:</a:t>
            </a:r>
          </a:p>
          <a:p>
            <a:pPr marL="285750" lvl="0" indent="-285750">
              <a:lnSpc>
                <a:spcPct val="107000"/>
              </a:lnSpc>
              <a:spcAft>
                <a:spcPts val="800"/>
              </a:spcAft>
              <a:buFont typeface="Arial" panose="020B0604020202020204" pitchFamily="34" charset="0"/>
              <a:buChar char="•"/>
            </a:pPr>
            <a:endParaRPr lang="en-GB" sz="2800" dirty="0"/>
          </a:p>
          <a:p>
            <a:pPr marL="285750" lvl="0" indent="-285750">
              <a:lnSpc>
                <a:spcPct val="107000"/>
              </a:lnSpc>
              <a:spcAft>
                <a:spcPts val="800"/>
              </a:spcAft>
              <a:buClr>
                <a:schemeClr val="accent3"/>
              </a:buClr>
              <a:buFont typeface="Arial" panose="020B0604020202020204" pitchFamily="34" charset="0"/>
              <a:buChar char="•"/>
            </a:pPr>
            <a:r>
              <a:rPr lang="en-GB" sz="2800" dirty="0"/>
              <a:t>Describe the different purposes of assessment</a:t>
            </a:r>
          </a:p>
          <a:p>
            <a:pPr marL="285750" lvl="0" indent="-285750">
              <a:lnSpc>
                <a:spcPct val="107000"/>
              </a:lnSpc>
              <a:spcAft>
                <a:spcPts val="800"/>
              </a:spcAft>
              <a:buClr>
                <a:schemeClr val="accent3"/>
              </a:buClr>
              <a:buFont typeface="Arial" panose="020B0604020202020204" pitchFamily="34" charset="0"/>
              <a:buChar char="•"/>
            </a:pPr>
            <a:r>
              <a:rPr lang="en-GB" sz="2800" dirty="0"/>
              <a:t>Identify the different methods of assessment </a:t>
            </a:r>
          </a:p>
          <a:p>
            <a:pPr marL="285750" lvl="0" indent="-285750">
              <a:lnSpc>
                <a:spcPct val="107000"/>
              </a:lnSpc>
              <a:spcAft>
                <a:spcPts val="800"/>
              </a:spcAft>
              <a:buClr>
                <a:schemeClr val="accent3"/>
              </a:buClr>
              <a:buFont typeface="Arial" panose="020B0604020202020204" pitchFamily="34" charset="0"/>
              <a:buChar char="•"/>
            </a:pPr>
            <a:r>
              <a:rPr lang="en-US" sz="2800" dirty="0"/>
              <a:t>E</a:t>
            </a:r>
            <a:r>
              <a:rPr lang="en-GB" sz="2800" dirty="0"/>
              <a:t>valuate an assessment</a:t>
            </a:r>
          </a:p>
          <a:p>
            <a:pPr lvl="0">
              <a:lnSpc>
                <a:spcPct val="107000"/>
              </a:lnSpc>
              <a:spcAft>
                <a:spcPts val="800"/>
              </a:spcAft>
            </a:pPr>
            <a:endParaRPr lang="en-GB" sz="2800" dirty="0"/>
          </a:p>
        </p:txBody>
      </p:sp>
      <p:sp>
        <p:nvSpPr>
          <p:cNvPr id="5" name="Title 2"/>
          <p:cNvSpPr txBox="1">
            <a:spLocks/>
          </p:cNvSpPr>
          <p:nvPr/>
        </p:nvSpPr>
        <p:spPr>
          <a:xfrm>
            <a:off x="708449" y="3329313"/>
            <a:ext cx="7391526" cy="671007"/>
          </a:xfrm>
          <a:prstGeom prst="rect">
            <a:avLst/>
          </a:prstGeom>
        </p:spPr>
        <p:txBody>
          <a:bodyPr vert="horz" lIns="0" tIns="0" rIns="0" bIns="0" rtlCol="0" anchor="t">
            <a:noAutofit/>
          </a:bodyPr>
          <a:lst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a:lstStyle>
          <a:p>
            <a:endParaRPr lang="en-GB" dirty="0"/>
          </a:p>
        </p:txBody>
      </p:sp>
    </p:spTree>
    <p:extLst>
      <p:ext uri="{BB962C8B-B14F-4D97-AF65-F5344CB8AC3E}">
        <p14:creationId xmlns:p14="http://schemas.microsoft.com/office/powerpoint/2010/main" val="327951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5</a:t>
            </a:fld>
            <a:endParaRPr lang="en-GB" dirty="0"/>
          </a:p>
        </p:txBody>
      </p:sp>
      <p:sp>
        <p:nvSpPr>
          <p:cNvPr id="3" name="Title 2"/>
          <p:cNvSpPr>
            <a:spLocks noGrp="1"/>
          </p:cNvSpPr>
          <p:nvPr>
            <p:ph type="title"/>
          </p:nvPr>
        </p:nvSpPr>
        <p:spPr>
          <a:xfrm>
            <a:off x="708449" y="959011"/>
            <a:ext cx="8883420" cy="671007"/>
          </a:xfrm>
        </p:spPr>
        <p:txBody>
          <a:bodyPr/>
          <a:lstStyle/>
          <a:p>
            <a:pPr eaLnBrk="0" fontAlgn="base" hangingPunct="0">
              <a:lnSpc>
                <a:spcPct val="90000"/>
              </a:lnSpc>
              <a:spcBef>
                <a:spcPct val="0"/>
              </a:spcBef>
              <a:spcAft>
                <a:spcPct val="0"/>
              </a:spcAft>
            </a:pPr>
            <a:r>
              <a:rPr lang="en-GB" sz="4000" dirty="0">
                <a:solidFill>
                  <a:schemeClr val="tx2">
                    <a:lumMod val="50000"/>
                  </a:schemeClr>
                </a:solidFill>
              </a:rPr>
              <a:t>Activity: What is assessment?</a:t>
            </a:r>
          </a:p>
        </p:txBody>
      </p:sp>
      <p:sp>
        <p:nvSpPr>
          <p:cNvPr id="4" name="Rectangle 3"/>
          <p:cNvSpPr/>
          <p:nvPr/>
        </p:nvSpPr>
        <p:spPr>
          <a:xfrm>
            <a:off x="1113181" y="1784788"/>
            <a:ext cx="9594576" cy="3046988"/>
          </a:xfrm>
          <a:prstGeom prst="rect">
            <a:avLst/>
          </a:prstGeom>
        </p:spPr>
        <p:txBody>
          <a:bodyPr wrap="square">
            <a:spAutoFit/>
          </a:bodyPr>
          <a:lstStyle/>
          <a:p>
            <a:pPr>
              <a:buClr>
                <a:schemeClr val="accent5">
                  <a:lumMod val="75000"/>
                </a:schemeClr>
              </a:buClr>
              <a:defRPr/>
            </a:pPr>
            <a:r>
              <a:rPr lang="en-GB" altLang="en-US" sz="3200" dirty="0"/>
              <a:t>What does assessment mean to you? </a:t>
            </a:r>
          </a:p>
          <a:p>
            <a:pPr>
              <a:buClr>
                <a:schemeClr val="accent5">
                  <a:lumMod val="75000"/>
                </a:schemeClr>
              </a:buClr>
              <a:defRPr/>
            </a:pPr>
            <a:endParaRPr lang="en-GB" altLang="en-US" sz="3200" dirty="0"/>
          </a:p>
          <a:p>
            <a:pPr>
              <a:buClr>
                <a:schemeClr val="accent5">
                  <a:lumMod val="75000"/>
                </a:schemeClr>
              </a:buClr>
              <a:defRPr/>
            </a:pPr>
            <a:r>
              <a:rPr lang="en-GB" altLang="en-US" sz="3200" dirty="0"/>
              <a:t>What are your own experiences of assessment:</a:t>
            </a:r>
          </a:p>
          <a:p>
            <a:pPr lvl="3">
              <a:buClr>
                <a:schemeClr val="accent5">
                  <a:lumMod val="75000"/>
                </a:schemeClr>
              </a:buClr>
              <a:defRPr/>
            </a:pPr>
            <a:r>
              <a:rPr lang="en-GB" altLang="en-US" sz="3200" dirty="0"/>
              <a:t>  as a student?</a:t>
            </a:r>
          </a:p>
          <a:p>
            <a:pPr lvl="3">
              <a:buClr>
                <a:schemeClr val="accent5">
                  <a:lumMod val="75000"/>
                </a:schemeClr>
              </a:buClr>
              <a:defRPr/>
            </a:pPr>
            <a:r>
              <a:rPr lang="en-GB" altLang="en-US" sz="3200" dirty="0"/>
              <a:t>  as a teacher?</a:t>
            </a:r>
          </a:p>
          <a:p>
            <a:pPr lvl="3">
              <a:buClr>
                <a:schemeClr val="accent5">
                  <a:lumMod val="75000"/>
                </a:schemeClr>
              </a:buClr>
              <a:defRPr/>
            </a:pPr>
            <a:r>
              <a:rPr lang="en-GB" altLang="en-US" sz="3200" dirty="0"/>
              <a:t>  in another role?</a:t>
            </a:r>
            <a:endParaRPr lang="en-GB" sz="2800" dirty="0"/>
          </a:p>
        </p:txBody>
      </p:sp>
      <p:sp>
        <p:nvSpPr>
          <p:cNvPr id="5" name="Title 2"/>
          <p:cNvSpPr txBox="1">
            <a:spLocks/>
          </p:cNvSpPr>
          <p:nvPr/>
        </p:nvSpPr>
        <p:spPr>
          <a:xfrm>
            <a:off x="708449" y="3329313"/>
            <a:ext cx="7391526" cy="671007"/>
          </a:xfrm>
          <a:prstGeom prst="rect">
            <a:avLst/>
          </a:prstGeom>
        </p:spPr>
        <p:txBody>
          <a:bodyPr vert="horz" lIns="0" tIns="0" rIns="0" bIns="0" rtlCol="0" anchor="t">
            <a:noAutofit/>
          </a:bodyPr>
          <a:lst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a:lstStyle>
          <a:p>
            <a:endParaRPr lang="en-GB" dirty="0"/>
          </a:p>
        </p:txBody>
      </p:sp>
    </p:spTree>
    <p:extLst>
      <p:ext uri="{BB962C8B-B14F-4D97-AF65-F5344CB8AC3E}">
        <p14:creationId xmlns:p14="http://schemas.microsoft.com/office/powerpoint/2010/main" val="1353986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6</a:t>
            </a:fld>
            <a:endParaRPr lang="en-GB" dirty="0"/>
          </a:p>
        </p:txBody>
      </p:sp>
      <p:sp>
        <p:nvSpPr>
          <p:cNvPr id="3" name="Title 2"/>
          <p:cNvSpPr>
            <a:spLocks noGrp="1"/>
          </p:cNvSpPr>
          <p:nvPr>
            <p:ph type="title"/>
          </p:nvPr>
        </p:nvSpPr>
        <p:spPr>
          <a:xfrm>
            <a:off x="708449" y="1670300"/>
            <a:ext cx="8883420" cy="671007"/>
          </a:xfrm>
        </p:spPr>
        <p:txBody>
          <a:bodyPr/>
          <a:lstStyle/>
          <a:p>
            <a:pPr lvl="0" eaLnBrk="0" fontAlgn="base" hangingPunct="0">
              <a:lnSpc>
                <a:spcPct val="90000"/>
              </a:lnSpc>
              <a:spcBef>
                <a:spcPct val="0"/>
              </a:spcBef>
              <a:spcAft>
                <a:spcPct val="0"/>
              </a:spcAft>
            </a:pPr>
            <a:r>
              <a:rPr lang="en-GB" sz="2800" dirty="0"/>
              <a:t>Questions to consider…</a:t>
            </a:r>
          </a:p>
        </p:txBody>
      </p:sp>
      <p:sp>
        <p:nvSpPr>
          <p:cNvPr id="5" name="Title 2"/>
          <p:cNvSpPr txBox="1">
            <a:spLocks/>
          </p:cNvSpPr>
          <p:nvPr/>
        </p:nvSpPr>
        <p:spPr>
          <a:xfrm>
            <a:off x="708449" y="3329313"/>
            <a:ext cx="7391526" cy="671007"/>
          </a:xfrm>
          <a:prstGeom prst="rect">
            <a:avLst/>
          </a:prstGeom>
        </p:spPr>
        <p:txBody>
          <a:bodyPr vert="horz" lIns="0" tIns="0" rIns="0" bIns="0" rtlCol="0" anchor="t">
            <a:noAutofit/>
          </a:bodyPr>
          <a:lst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a:lstStyle>
          <a:p>
            <a:endParaRPr lang="en-GB" dirty="0"/>
          </a:p>
        </p:txBody>
      </p:sp>
      <p:sp>
        <p:nvSpPr>
          <p:cNvPr id="6" name="Rectangle 5">
            <a:extLst>
              <a:ext uri="{FF2B5EF4-FFF2-40B4-BE49-F238E27FC236}">
                <a16:creationId xmlns:a16="http://schemas.microsoft.com/office/drawing/2014/main" id="{948D3413-7406-463F-A50A-29B3BEFDD42F}"/>
              </a:ext>
            </a:extLst>
          </p:cNvPr>
          <p:cNvSpPr/>
          <p:nvPr/>
        </p:nvSpPr>
        <p:spPr>
          <a:xfrm>
            <a:off x="1113181" y="2546781"/>
            <a:ext cx="9594576" cy="3244158"/>
          </a:xfrm>
          <a:prstGeom prst="rect">
            <a:avLst/>
          </a:prstGeom>
        </p:spPr>
        <p:txBody>
          <a:bodyPr wrap="square">
            <a:spAutoFit/>
          </a:bodyPr>
          <a:lstStyle/>
          <a:p>
            <a:pPr marL="342900" indent="-342900">
              <a:lnSpc>
                <a:spcPct val="150000"/>
              </a:lnSpc>
              <a:spcBef>
                <a:spcPct val="0"/>
              </a:spcBef>
              <a:buClr>
                <a:srgbClr val="D60077"/>
              </a:buClr>
              <a:buFontTx/>
              <a:buAutoNum type="arabicPeriod"/>
            </a:pPr>
            <a:r>
              <a:rPr lang="en-GB" altLang="en-US" sz="2800" dirty="0"/>
              <a:t>Why do we assess students?</a:t>
            </a:r>
          </a:p>
          <a:p>
            <a:pPr marL="342900" indent="-342900">
              <a:lnSpc>
                <a:spcPct val="150000"/>
              </a:lnSpc>
              <a:spcBef>
                <a:spcPct val="0"/>
              </a:spcBef>
              <a:buClr>
                <a:srgbClr val="D60077"/>
              </a:buClr>
              <a:buFontTx/>
              <a:buAutoNum type="arabicPeriod"/>
            </a:pPr>
            <a:r>
              <a:rPr lang="en-GB" altLang="en-US" sz="2800" dirty="0"/>
              <a:t>How do we assess students?</a:t>
            </a:r>
          </a:p>
          <a:p>
            <a:pPr marL="342900" indent="-342900">
              <a:lnSpc>
                <a:spcPct val="150000"/>
              </a:lnSpc>
              <a:spcBef>
                <a:spcPct val="0"/>
              </a:spcBef>
              <a:buClr>
                <a:srgbClr val="D60077"/>
              </a:buClr>
              <a:buFontTx/>
              <a:buAutoNum type="arabicPeriod"/>
            </a:pPr>
            <a:r>
              <a:rPr lang="en-US" altLang="en-US" sz="2800" dirty="0"/>
              <a:t>W</a:t>
            </a:r>
            <a:r>
              <a:rPr lang="en-GB" altLang="en-US" sz="2800" dirty="0"/>
              <a:t>hat assessment will be the most effective?</a:t>
            </a:r>
          </a:p>
          <a:p>
            <a:pPr marL="342900" indent="-342900">
              <a:lnSpc>
                <a:spcPct val="150000"/>
              </a:lnSpc>
              <a:spcBef>
                <a:spcPct val="0"/>
              </a:spcBef>
              <a:buClr>
                <a:srgbClr val="D60077"/>
              </a:buClr>
              <a:buFontTx/>
              <a:buAutoNum type="arabicPeriod"/>
            </a:pPr>
            <a:r>
              <a:rPr lang="en-US" altLang="en-US" sz="2800" dirty="0"/>
              <a:t>Why </a:t>
            </a:r>
            <a:r>
              <a:rPr lang="en-GB" altLang="en-US" sz="2800" dirty="0"/>
              <a:t>do we give feedback?</a:t>
            </a:r>
          </a:p>
          <a:p>
            <a:pPr marL="342900" indent="-342900">
              <a:lnSpc>
                <a:spcPct val="150000"/>
              </a:lnSpc>
              <a:spcBef>
                <a:spcPct val="0"/>
              </a:spcBef>
              <a:buClr>
                <a:srgbClr val="D60077"/>
              </a:buClr>
              <a:buFontTx/>
              <a:buAutoNum type="arabicPeriod"/>
            </a:pPr>
            <a:endParaRPr lang="en-GB" altLang="en-US" sz="2800" dirty="0"/>
          </a:p>
        </p:txBody>
      </p:sp>
      <p:sp>
        <p:nvSpPr>
          <p:cNvPr id="7" name="Title 1">
            <a:extLst>
              <a:ext uri="{FF2B5EF4-FFF2-40B4-BE49-F238E27FC236}">
                <a16:creationId xmlns:a16="http://schemas.microsoft.com/office/drawing/2014/main" id="{ADED9D1B-2937-4F13-B93C-DB524B608F48}"/>
              </a:ext>
            </a:extLst>
          </p:cNvPr>
          <p:cNvSpPr>
            <a:spLocks noGrp="1"/>
          </p:cNvSpPr>
          <p:nvPr/>
        </p:nvSpPr>
        <p:spPr bwMode="auto">
          <a:xfrm>
            <a:off x="708449" y="489328"/>
            <a:ext cx="9410700" cy="7191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pPr eaLnBrk="1" hangingPunct="1">
              <a:spcBef>
                <a:spcPct val="30000"/>
              </a:spcBef>
            </a:pPr>
            <a:r>
              <a:rPr lang="en-GB" altLang="en-US" sz="4000" b="1" dirty="0">
                <a:solidFill>
                  <a:srgbClr val="D60077"/>
                </a:solidFill>
              </a:rPr>
              <a:t>Preparing for assessment</a:t>
            </a:r>
            <a:br>
              <a:rPr lang="en-GB" altLang="en-US" sz="4000" b="1" dirty="0">
                <a:solidFill>
                  <a:srgbClr val="D60077"/>
                </a:solidFill>
              </a:rPr>
            </a:br>
            <a:endParaRPr lang="en-GB" altLang="en-US" sz="3200" b="1" dirty="0"/>
          </a:p>
        </p:txBody>
      </p:sp>
    </p:spTree>
    <p:extLst>
      <p:ext uri="{BB962C8B-B14F-4D97-AF65-F5344CB8AC3E}">
        <p14:creationId xmlns:p14="http://schemas.microsoft.com/office/powerpoint/2010/main" val="469550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7</a:t>
            </a:fld>
            <a:endParaRPr lang="en-GB" dirty="0"/>
          </a:p>
        </p:txBody>
      </p:sp>
      <p:sp>
        <p:nvSpPr>
          <p:cNvPr id="3" name="Title 2"/>
          <p:cNvSpPr>
            <a:spLocks noGrp="1"/>
          </p:cNvSpPr>
          <p:nvPr>
            <p:ph type="title"/>
          </p:nvPr>
        </p:nvSpPr>
        <p:spPr>
          <a:xfrm>
            <a:off x="708449" y="959011"/>
            <a:ext cx="8883420" cy="671007"/>
          </a:xfrm>
        </p:spPr>
        <p:txBody>
          <a:bodyPr/>
          <a:lstStyle/>
          <a:p>
            <a:r>
              <a:rPr lang="en-GB" sz="4000" dirty="0">
                <a:solidFill>
                  <a:srgbClr val="D60077"/>
                </a:solidFill>
              </a:rPr>
              <a:t>Assessment principles</a:t>
            </a:r>
            <a:endParaRPr lang="en-GB" sz="4000" dirty="0">
              <a:solidFill>
                <a:schemeClr val="accent3"/>
              </a:solidFill>
            </a:endParaRPr>
          </a:p>
        </p:txBody>
      </p:sp>
      <p:sp>
        <p:nvSpPr>
          <p:cNvPr id="6" name="Rectangle 5">
            <a:extLst>
              <a:ext uri="{FF2B5EF4-FFF2-40B4-BE49-F238E27FC236}">
                <a16:creationId xmlns:a16="http://schemas.microsoft.com/office/drawing/2014/main" id="{948D3413-7406-463F-A50A-29B3BEFDD42F}"/>
              </a:ext>
            </a:extLst>
          </p:cNvPr>
          <p:cNvSpPr/>
          <p:nvPr/>
        </p:nvSpPr>
        <p:spPr>
          <a:xfrm>
            <a:off x="1068936" y="2241988"/>
            <a:ext cx="9594576" cy="1647118"/>
          </a:xfrm>
          <a:prstGeom prst="rect">
            <a:avLst/>
          </a:prstGeom>
        </p:spPr>
        <p:txBody>
          <a:bodyPr wrap="square">
            <a:spAutoFit/>
          </a:bodyPr>
          <a:lstStyle/>
          <a:p>
            <a:pPr marL="285750" lvl="0" indent="-285750">
              <a:lnSpc>
                <a:spcPct val="107000"/>
              </a:lnSpc>
              <a:spcAft>
                <a:spcPts val="800"/>
              </a:spcAft>
              <a:buFont typeface="Arial" panose="020B0604020202020204" pitchFamily="34" charset="0"/>
              <a:buChar char="•"/>
            </a:pPr>
            <a:endParaRPr lang="en-US" sz="2800" dirty="0">
              <a:solidFill>
                <a:schemeClr val="accent3">
                  <a:lumMod val="60000"/>
                  <a:lumOff val="40000"/>
                </a:schemeClr>
              </a:solidFill>
            </a:endParaRPr>
          </a:p>
          <a:p>
            <a:pPr marL="285750" lvl="0" indent="-285750">
              <a:lnSpc>
                <a:spcPct val="107000"/>
              </a:lnSpc>
              <a:spcAft>
                <a:spcPts val="800"/>
              </a:spcAft>
              <a:buFont typeface="Arial" panose="020B0604020202020204" pitchFamily="34" charset="0"/>
              <a:buChar char="•"/>
            </a:pPr>
            <a:endParaRPr lang="en-GB" sz="2800" dirty="0">
              <a:solidFill>
                <a:schemeClr val="accent3">
                  <a:lumMod val="60000"/>
                  <a:lumOff val="40000"/>
                </a:schemeClr>
              </a:solidFill>
            </a:endParaRPr>
          </a:p>
          <a:p>
            <a:pPr marL="285750" lvl="0" indent="-285750">
              <a:lnSpc>
                <a:spcPct val="107000"/>
              </a:lnSpc>
              <a:spcAft>
                <a:spcPts val="800"/>
              </a:spcAft>
              <a:buFont typeface="Arial" panose="020B0604020202020204" pitchFamily="34" charset="0"/>
              <a:buChar char="•"/>
            </a:pPr>
            <a:endParaRPr lang="en-GB" sz="2800" dirty="0"/>
          </a:p>
        </p:txBody>
      </p:sp>
      <p:sp>
        <p:nvSpPr>
          <p:cNvPr id="7" name="Content Placeholder 2">
            <a:extLst>
              <a:ext uri="{FF2B5EF4-FFF2-40B4-BE49-F238E27FC236}">
                <a16:creationId xmlns:a16="http://schemas.microsoft.com/office/drawing/2014/main" id="{E547533D-30C8-4205-8F66-0DDCDF4DE361}"/>
              </a:ext>
            </a:extLst>
          </p:cNvPr>
          <p:cNvSpPr txBox="1">
            <a:spLocks/>
          </p:cNvSpPr>
          <p:nvPr/>
        </p:nvSpPr>
        <p:spPr bwMode="auto">
          <a:xfrm>
            <a:off x="592138" y="1736149"/>
            <a:ext cx="10530926" cy="42811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85232" indent="-185232" algn="l" defTabSz="457079" rtl="0" eaLnBrk="1" latinLnBrk="0" hangingPunct="1">
              <a:lnSpc>
                <a:spcPts val="1828"/>
              </a:lnSpc>
              <a:spcBef>
                <a:spcPts val="773"/>
              </a:spcBef>
              <a:spcAft>
                <a:spcPts val="562"/>
              </a:spcAft>
              <a:buClr>
                <a:schemeClr val="accent3"/>
              </a:buClr>
              <a:buSzPct val="90000"/>
              <a:buFont typeface="Lucida Grande"/>
              <a:buChar char="●"/>
              <a:defRPr sz="1687" kern="1200">
                <a:solidFill>
                  <a:schemeClr val="tx1"/>
                </a:solidFill>
                <a:latin typeface="+mn-lt"/>
                <a:ea typeface="+mn-ea"/>
                <a:cs typeface="+mn-cs"/>
              </a:defRPr>
            </a:lvl1pPr>
            <a:lvl2pPr marL="389433" indent="-156220" algn="l" defTabSz="457079"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24" indent="-241024" algn="l" defTabSz="457079"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79"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79"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933" indent="-228540" algn="l" defTabSz="457079" rtl="0" eaLnBrk="1" latinLnBrk="0" hangingPunct="1">
              <a:spcBef>
                <a:spcPct val="20000"/>
              </a:spcBef>
              <a:buFont typeface="Arial"/>
              <a:buChar char="•"/>
              <a:defRPr sz="1968" kern="1200">
                <a:solidFill>
                  <a:schemeClr val="tx1"/>
                </a:solidFill>
                <a:latin typeface="+mn-lt"/>
                <a:ea typeface="+mn-ea"/>
                <a:cs typeface="+mn-cs"/>
              </a:defRPr>
            </a:lvl6pPr>
            <a:lvl7pPr marL="2971011" indent="-228540" algn="l" defTabSz="457079" rtl="0" eaLnBrk="1" latinLnBrk="0" hangingPunct="1">
              <a:spcBef>
                <a:spcPct val="20000"/>
              </a:spcBef>
              <a:buFont typeface="Arial"/>
              <a:buChar char="•"/>
              <a:defRPr sz="1968" kern="1200">
                <a:solidFill>
                  <a:schemeClr val="tx1"/>
                </a:solidFill>
                <a:latin typeface="+mn-lt"/>
                <a:ea typeface="+mn-ea"/>
                <a:cs typeface="+mn-cs"/>
              </a:defRPr>
            </a:lvl7pPr>
            <a:lvl8pPr marL="3428090" indent="-228540" algn="l" defTabSz="457079" rtl="0" eaLnBrk="1" latinLnBrk="0" hangingPunct="1">
              <a:spcBef>
                <a:spcPct val="20000"/>
              </a:spcBef>
              <a:buFont typeface="Arial"/>
              <a:buChar char="•"/>
              <a:defRPr sz="1968" kern="1200">
                <a:solidFill>
                  <a:schemeClr val="tx1"/>
                </a:solidFill>
                <a:latin typeface="+mn-lt"/>
                <a:ea typeface="+mn-ea"/>
                <a:cs typeface="+mn-cs"/>
              </a:defRPr>
            </a:lvl8pPr>
            <a:lvl9pPr marL="3885169" indent="-228540" algn="l" defTabSz="457079" rtl="0" eaLnBrk="1" latinLnBrk="0" hangingPunct="1">
              <a:spcBef>
                <a:spcPct val="20000"/>
              </a:spcBef>
              <a:buFont typeface="Arial"/>
              <a:buChar char="•"/>
              <a:defRPr sz="1968" kern="1200">
                <a:solidFill>
                  <a:schemeClr val="tx1"/>
                </a:solidFill>
                <a:latin typeface="+mn-lt"/>
                <a:ea typeface="+mn-ea"/>
                <a:cs typeface="+mn-cs"/>
              </a:defRPr>
            </a:lvl9pPr>
          </a:lstStyle>
          <a:p>
            <a:pPr marL="457200" indent="-457200" defTabSz="914400">
              <a:lnSpc>
                <a:spcPct val="100000"/>
              </a:lnSpc>
              <a:spcBef>
                <a:spcPct val="0"/>
              </a:spcBef>
              <a:spcAft>
                <a:spcPts val="600"/>
              </a:spcAft>
              <a:buClr>
                <a:srgbClr val="D60077"/>
              </a:buClr>
              <a:buFont typeface="Arial" panose="020B0604020202020204" pitchFamily="34" charset="0"/>
              <a:buChar char="•"/>
              <a:defRPr/>
            </a:pPr>
            <a:r>
              <a:rPr lang="en-GB" altLang="en-US" sz="3200" dirty="0"/>
              <a:t>Plan the assessment from the </a:t>
            </a:r>
            <a:r>
              <a:rPr lang="en-GB" altLang="en-US" sz="3200" dirty="0">
                <a:solidFill>
                  <a:schemeClr val="accent3"/>
                </a:solidFill>
              </a:rPr>
              <a:t>start</a:t>
            </a:r>
          </a:p>
          <a:p>
            <a:pPr marL="457200" indent="-457200" defTabSz="914400">
              <a:lnSpc>
                <a:spcPct val="100000"/>
              </a:lnSpc>
              <a:spcBef>
                <a:spcPct val="0"/>
              </a:spcBef>
              <a:spcAft>
                <a:spcPts val="600"/>
              </a:spcAft>
              <a:buClr>
                <a:srgbClr val="D60077"/>
              </a:buClr>
              <a:buFont typeface="Arial" panose="020B0604020202020204" pitchFamily="34" charset="0"/>
              <a:buChar char="•"/>
              <a:defRPr/>
            </a:pPr>
            <a:r>
              <a:rPr lang="en-GB" altLang="en-US" sz="3200" dirty="0"/>
              <a:t>Be clear about the </a:t>
            </a:r>
            <a:r>
              <a:rPr lang="en-GB" altLang="en-US" sz="3200" dirty="0">
                <a:solidFill>
                  <a:schemeClr val="accent3"/>
                </a:solidFill>
              </a:rPr>
              <a:t>purpose </a:t>
            </a:r>
            <a:r>
              <a:rPr lang="en-GB" altLang="en-US" sz="3200" dirty="0"/>
              <a:t>of assessment</a:t>
            </a:r>
          </a:p>
          <a:p>
            <a:pPr marL="457200" indent="-457200" defTabSz="914400">
              <a:lnSpc>
                <a:spcPct val="100000"/>
              </a:lnSpc>
              <a:spcBef>
                <a:spcPct val="0"/>
              </a:spcBef>
              <a:spcAft>
                <a:spcPts val="600"/>
              </a:spcAft>
              <a:buClr>
                <a:srgbClr val="D60077"/>
              </a:buClr>
              <a:buFont typeface="Arial" panose="020B0604020202020204" pitchFamily="34" charset="0"/>
              <a:buChar char="•"/>
              <a:defRPr/>
            </a:pPr>
            <a:r>
              <a:rPr lang="en-GB" altLang="en-US" sz="3200" dirty="0"/>
              <a:t>Link the assessment to the </a:t>
            </a:r>
            <a:r>
              <a:rPr lang="en-GB" altLang="en-US" sz="3200" dirty="0">
                <a:solidFill>
                  <a:schemeClr val="accent3"/>
                </a:solidFill>
              </a:rPr>
              <a:t>learning outcomes (LOs)</a:t>
            </a:r>
          </a:p>
          <a:p>
            <a:pPr marL="457200" indent="-457200" defTabSz="914400">
              <a:lnSpc>
                <a:spcPct val="100000"/>
              </a:lnSpc>
              <a:spcBef>
                <a:spcPct val="0"/>
              </a:spcBef>
              <a:spcAft>
                <a:spcPts val="600"/>
              </a:spcAft>
              <a:buClr>
                <a:srgbClr val="D60077"/>
              </a:buClr>
              <a:buFont typeface="Arial" panose="020B0604020202020204" pitchFamily="34" charset="0"/>
              <a:buChar char="•"/>
              <a:defRPr/>
            </a:pPr>
            <a:r>
              <a:rPr lang="en-GB" altLang="en-US" sz="3200" dirty="0"/>
              <a:t>Only assess what has been </a:t>
            </a:r>
            <a:r>
              <a:rPr lang="en-GB" altLang="en-US" sz="3200" dirty="0">
                <a:solidFill>
                  <a:schemeClr val="accent3"/>
                </a:solidFill>
              </a:rPr>
              <a:t>taught</a:t>
            </a:r>
          </a:p>
          <a:p>
            <a:pPr marL="457200" indent="-457200" defTabSz="914400">
              <a:lnSpc>
                <a:spcPct val="100000"/>
              </a:lnSpc>
              <a:spcBef>
                <a:spcPct val="0"/>
              </a:spcBef>
              <a:spcAft>
                <a:spcPts val="600"/>
              </a:spcAft>
              <a:buClr>
                <a:srgbClr val="D60077"/>
              </a:buClr>
              <a:buFont typeface="Arial" panose="020B0604020202020204" pitchFamily="34" charset="0"/>
              <a:buChar char="•"/>
              <a:defRPr/>
            </a:pPr>
            <a:r>
              <a:rPr lang="en-GB" altLang="en-US" sz="3200" dirty="0"/>
              <a:t>Use appropriate </a:t>
            </a:r>
            <a:r>
              <a:rPr lang="en-GB" altLang="en-US" sz="3200" dirty="0">
                <a:solidFill>
                  <a:schemeClr val="accent3"/>
                </a:solidFill>
              </a:rPr>
              <a:t>methods</a:t>
            </a:r>
          </a:p>
          <a:p>
            <a:pPr marL="457200" indent="-457200" defTabSz="914400">
              <a:lnSpc>
                <a:spcPct val="100000"/>
              </a:lnSpc>
              <a:spcBef>
                <a:spcPct val="0"/>
              </a:spcBef>
              <a:spcAft>
                <a:spcPts val="600"/>
              </a:spcAft>
              <a:buClr>
                <a:srgbClr val="D60077"/>
              </a:buClr>
              <a:buFont typeface="Arial" panose="020B0604020202020204" pitchFamily="34" charset="0"/>
              <a:buChar char="•"/>
              <a:defRPr/>
            </a:pPr>
            <a:r>
              <a:rPr lang="en-GB" altLang="en-US" sz="3200" dirty="0"/>
              <a:t>Make sure assessment is</a:t>
            </a:r>
            <a:r>
              <a:rPr lang="en-GB" altLang="en-US" sz="3200" dirty="0">
                <a:solidFill>
                  <a:schemeClr val="accent3"/>
                </a:solidFill>
              </a:rPr>
              <a:t> accessible</a:t>
            </a:r>
          </a:p>
          <a:p>
            <a:pPr marL="457200" indent="-457200" defTabSz="914400">
              <a:lnSpc>
                <a:spcPct val="100000"/>
              </a:lnSpc>
              <a:spcBef>
                <a:spcPct val="0"/>
              </a:spcBef>
              <a:spcAft>
                <a:spcPts val="600"/>
              </a:spcAft>
              <a:buClr>
                <a:srgbClr val="D60077"/>
              </a:buClr>
              <a:buFont typeface="Arial" panose="020B0604020202020204" pitchFamily="34" charset="0"/>
              <a:buChar char="•"/>
              <a:defRPr/>
            </a:pPr>
            <a:r>
              <a:rPr lang="en-GB" altLang="en-US" sz="3200" dirty="0"/>
              <a:t>Discourage opportunities for</a:t>
            </a:r>
            <a:r>
              <a:rPr lang="en-GB" altLang="en-US" sz="3200" dirty="0">
                <a:solidFill>
                  <a:schemeClr val="accent3"/>
                </a:solidFill>
              </a:rPr>
              <a:t> </a:t>
            </a:r>
            <a:r>
              <a:rPr lang="en-GB" sz="3200" dirty="0">
                <a:solidFill>
                  <a:schemeClr val="accent3"/>
                </a:solidFill>
                <a:ea typeface="Calibri" panose="020F0502020204030204" pitchFamily="34" charset="0"/>
                <a:cs typeface="Times New Roman" panose="02020603050405020304" pitchFamily="18" charset="0"/>
              </a:rPr>
              <a:t>cheating</a:t>
            </a:r>
            <a:r>
              <a:rPr lang="en-GB" sz="3200" dirty="0">
                <a:ea typeface="Calibri" panose="020F0502020204030204" pitchFamily="34" charset="0"/>
                <a:cs typeface="Times New Roman" panose="02020603050405020304" pitchFamily="18" charset="0"/>
              </a:rPr>
              <a:t> </a:t>
            </a:r>
            <a:endParaRPr lang="en-GB" altLang="en-US" sz="3200" dirty="0">
              <a:solidFill>
                <a:schemeClr val="accent3"/>
              </a:solidFill>
            </a:endParaRPr>
          </a:p>
        </p:txBody>
      </p:sp>
    </p:spTree>
    <p:extLst>
      <p:ext uri="{BB962C8B-B14F-4D97-AF65-F5344CB8AC3E}">
        <p14:creationId xmlns:p14="http://schemas.microsoft.com/office/powerpoint/2010/main" val="1337552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8</a:t>
            </a:fld>
            <a:endParaRPr lang="en-GB" dirty="0"/>
          </a:p>
        </p:txBody>
      </p:sp>
      <p:sp>
        <p:nvSpPr>
          <p:cNvPr id="3" name="Title 2"/>
          <p:cNvSpPr>
            <a:spLocks noGrp="1"/>
          </p:cNvSpPr>
          <p:nvPr>
            <p:ph type="title"/>
          </p:nvPr>
        </p:nvSpPr>
        <p:spPr>
          <a:xfrm>
            <a:off x="708449" y="959011"/>
            <a:ext cx="8883420" cy="671007"/>
          </a:xfrm>
        </p:spPr>
        <p:txBody>
          <a:bodyPr/>
          <a:lstStyle/>
          <a:p>
            <a:pPr eaLnBrk="0" fontAlgn="base" hangingPunct="0">
              <a:lnSpc>
                <a:spcPct val="90000"/>
              </a:lnSpc>
              <a:spcBef>
                <a:spcPct val="0"/>
              </a:spcBef>
              <a:spcAft>
                <a:spcPct val="0"/>
              </a:spcAft>
            </a:pPr>
            <a:r>
              <a:rPr lang="en-GB" sz="4000" dirty="0">
                <a:solidFill>
                  <a:srgbClr val="D60077"/>
                </a:solidFill>
              </a:rPr>
              <a:t>1. Why do we assess students?</a:t>
            </a:r>
          </a:p>
        </p:txBody>
      </p:sp>
      <p:sp>
        <p:nvSpPr>
          <p:cNvPr id="5" name="Title 2"/>
          <p:cNvSpPr txBox="1">
            <a:spLocks/>
          </p:cNvSpPr>
          <p:nvPr/>
        </p:nvSpPr>
        <p:spPr>
          <a:xfrm>
            <a:off x="708449" y="3329313"/>
            <a:ext cx="7391526" cy="671007"/>
          </a:xfrm>
          <a:prstGeom prst="rect">
            <a:avLst/>
          </a:prstGeom>
        </p:spPr>
        <p:txBody>
          <a:bodyPr vert="horz" lIns="0" tIns="0" rIns="0" bIns="0" rtlCol="0" anchor="t">
            <a:noAutofit/>
          </a:bodyPr>
          <a:lst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a:lstStyle>
          <a:p>
            <a:endParaRPr lang="en-GB" dirty="0"/>
          </a:p>
        </p:txBody>
      </p:sp>
      <p:sp>
        <p:nvSpPr>
          <p:cNvPr id="6" name="Rectangle 5">
            <a:extLst>
              <a:ext uri="{FF2B5EF4-FFF2-40B4-BE49-F238E27FC236}">
                <a16:creationId xmlns:a16="http://schemas.microsoft.com/office/drawing/2014/main" id="{948D3413-7406-463F-A50A-29B3BEFDD42F}"/>
              </a:ext>
            </a:extLst>
          </p:cNvPr>
          <p:cNvSpPr/>
          <p:nvPr/>
        </p:nvSpPr>
        <p:spPr>
          <a:xfrm>
            <a:off x="1113181" y="1784788"/>
            <a:ext cx="9594576" cy="4054828"/>
          </a:xfrm>
          <a:prstGeom prst="rect">
            <a:avLst/>
          </a:prstGeom>
        </p:spPr>
        <p:txBody>
          <a:bodyPr wrap="square">
            <a:spAutoFit/>
          </a:bodyPr>
          <a:lstStyle/>
          <a:p>
            <a:pPr marL="514350" indent="-514350">
              <a:lnSpc>
                <a:spcPct val="107000"/>
              </a:lnSpc>
              <a:spcAft>
                <a:spcPts val="800"/>
              </a:spcAft>
              <a:buClr>
                <a:schemeClr val="accent3"/>
              </a:buClr>
              <a:buFont typeface="+mj-lt"/>
              <a:buAutoNum type="alphaLcParenR"/>
            </a:pPr>
            <a:r>
              <a:rPr lang="en-GB" sz="2800" dirty="0"/>
              <a:t>To test students knowledge and skills at a particular point in time </a:t>
            </a:r>
            <a:br>
              <a:rPr lang="en-GB" sz="2800" dirty="0"/>
            </a:br>
            <a:r>
              <a:rPr lang="en-GB" sz="2800" dirty="0"/>
              <a:t>		</a:t>
            </a:r>
            <a:r>
              <a:rPr lang="en-GB" sz="2800" dirty="0">
                <a:solidFill>
                  <a:schemeClr val="accent3"/>
                </a:solidFill>
              </a:rPr>
              <a:t>Summative</a:t>
            </a:r>
            <a:r>
              <a:rPr lang="en-GB" sz="2800" dirty="0"/>
              <a:t> (assessment</a:t>
            </a:r>
            <a:r>
              <a:rPr lang="en-GB" sz="2800" dirty="0">
                <a:solidFill>
                  <a:schemeClr val="accent3">
                    <a:lumMod val="75000"/>
                  </a:schemeClr>
                </a:solidFill>
              </a:rPr>
              <a:t> </a:t>
            </a:r>
            <a:r>
              <a:rPr lang="en-GB" sz="2800" i="1" dirty="0">
                <a:solidFill>
                  <a:schemeClr val="accent3"/>
                </a:solidFill>
              </a:rPr>
              <a:t>of</a:t>
            </a:r>
            <a:r>
              <a:rPr lang="en-GB" sz="2800" i="1" dirty="0">
                <a:solidFill>
                  <a:schemeClr val="accent3">
                    <a:lumMod val="75000"/>
                  </a:schemeClr>
                </a:solidFill>
              </a:rPr>
              <a:t> </a:t>
            </a:r>
            <a:r>
              <a:rPr lang="en-GB" sz="2800" dirty="0"/>
              <a:t>learning)</a:t>
            </a:r>
          </a:p>
          <a:p>
            <a:pPr marL="514350" indent="-514350">
              <a:lnSpc>
                <a:spcPct val="107000"/>
              </a:lnSpc>
              <a:spcAft>
                <a:spcPts val="800"/>
              </a:spcAft>
              <a:buClr>
                <a:schemeClr val="accent3"/>
              </a:buClr>
              <a:buFont typeface="+mj-lt"/>
              <a:buAutoNum type="alphaLcParenR"/>
            </a:pPr>
            <a:r>
              <a:rPr lang="en-GB" sz="2800" dirty="0"/>
              <a:t>To identify what’s known and gaps in skills / knowledge </a:t>
            </a:r>
            <a:br>
              <a:rPr lang="en-GB" sz="2800" dirty="0"/>
            </a:br>
            <a:r>
              <a:rPr lang="en-GB" sz="2800" dirty="0"/>
              <a:t>		 </a:t>
            </a:r>
            <a:r>
              <a:rPr lang="en-GB" sz="2800" dirty="0">
                <a:solidFill>
                  <a:schemeClr val="accent3"/>
                </a:solidFill>
              </a:rPr>
              <a:t>Diagnostic</a:t>
            </a:r>
            <a:r>
              <a:rPr lang="en-GB" sz="2800" dirty="0">
                <a:solidFill>
                  <a:schemeClr val="accent3">
                    <a:lumMod val="75000"/>
                  </a:schemeClr>
                </a:solidFill>
              </a:rPr>
              <a:t>  </a:t>
            </a:r>
          </a:p>
          <a:p>
            <a:pPr marL="514350" indent="-514350">
              <a:lnSpc>
                <a:spcPct val="107000"/>
              </a:lnSpc>
              <a:spcAft>
                <a:spcPts val="800"/>
              </a:spcAft>
              <a:buClr>
                <a:schemeClr val="accent3"/>
              </a:buClr>
              <a:buFont typeface="+mj-lt"/>
              <a:buAutoNum type="alphaLcParenR"/>
            </a:pPr>
            <a:r>
              <a:rPr lang="en-GB" sz="2800" dirty="0"/>
              <a:t>To promote and develop learning  </a:t>
            </a:r>
            <a:br>
              <a:rPr lang="en-GB" sz="2800" dirty="0"/>
            </a:br>
            <a:r>
              <a:rPr lang="en-GB" sz="2800" dirty="0"/>
              <a:t>		</a:t>
            </a:r>
            <a:r>
              <a:rPr lang="en-GB" sz="2800" dirty="0">
                <a:solidFill>
                  <a:schemeClr val="accent3"/>
                </a:solidFill>
              </a:rPr>
              <a:t>Formative</a:t>
            </a:r>
            <a:r>
              <a:rPr lang="en-GB" sz="2800" dirty="0">
                <a:solidFill>
                  <a:schemeClr val="accent3">
                    <a:lumMod val="75000"/>
                  </a:schemeClr>
                </a:solidFill>
              </a:rPr>
              <a:t> </a:t>
            </a:r>
            <a:r>
              <a:rPr lang="en-GB" sz="2800" dirty="0"/>
              <a:t>(assessment </a:t>
            </a:r>
            <a:r>
              <a:rPr lang="en-GB" sz="2800" i="1" dirty="0">
                <a:solidFill>
                  <a:schemeClr val="accent3"/>
                </a:solidFill>
              </a:rPr>
              <a:t>for</a:t>
            </a:r>
            <a:r>
              <a:rPr lang="en-GB" sz="2800" dirty="0"/>
              <a:t> learning)</a:t>
            </a:r>
          </a:p>
          <a:p>
            <a:pPr marL="285750" lvl="0" indent="-285750">
              <a:lnSpc>
                <a:spcPct val="107000"/>
              </a:lnSpc>
              <a:spcAft>
                <a:spcPts val="800"/>
              </a:spcAft>
              <a:buFont typeface="Arial" panose="020B0604020202020204" pitchFamily="34" charset="0"/>
              <a:buChar char="•"/>
            </a:pPr>
            <a:endParaRPr lang="en-GB" sz="2800" dirty="0"/>
          </a:p>
        </p:txBody>
      </p:sp>
    </p:spTree>
    <p:extLst>
      <p:ext uri="{BB962C8B-B14F-4D97-AF65-F5344CB8AC3E}">
        <p14:creationId xmlns:p14="http://schemas.microsoft.com/office/powerpoint/2010/main" val="1984891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9</a:t>
            </a:fld>
            <a:endParaRPr lang="en-GB" dirty="0"/>
          </a:p>
        </p:txBody>
      </p:sp>
      <p:sp>
        <p:nvSpPr>
          <p:cNvPr id="3" name="Title 2"/>
          <p:cNvSpPr>
            <a:spLocks noGrp="1"/>
          </p:cNvSpPr>
          <p:nvPr>
            <p:ph type="title"/>
          </p:nvPr>
        </p:nvSpPr>
        <p:spPr>
          <a:xfrm>
            <a:off x="703478" y="498763"/>
            <a:ext cx="10082709" cy="997527"/>
          </a:xfrm>
        </p:spPr>
        <p:txBody>
          <a:bodyPr/>
          <a:lstStyle/>
          <a:p>
            <a:r>
              <a:rPr lang="en-GB" sz="4000" dirty="0">
                <a:solidFill>
                  <a:schemeClr val="accent3"/>
                </a:solidFill>
              </a:rPr>
              <a:t>Example from an OU course</a:t>
            </a:r>
            <a:br>
              <a:rPr lang="en-GB" sz="4000" dirty="0">
                <a:solidFill>
                  <a:schemeClr val="accent3"/>
                </a:solidFill>
              </a:rPr>
            </a:br>
            <a:r>
              <a:rPr lang="en-GB" sz="4000" dirty="0">
                <a:solidFill>
                  <a:schemeClr val="accent3"/>
                </a:solidFill>
              </a:rPr>
              <a:t>Assessment </a:t>
            </a:r>
            <a:r>
              <a:rPr lang="en-GB" sz="4000" i="1" dirty="0"/>
              <a:t>of</a:t>
            </a:r>
            <a:r>
              <a:rPr lang="en-GB" sz="4000" i="1" dirty="0">
                <a:solidFill>
                  <a:schemeClr val="accent3"/>
                </a:solidFill>
              </a:rPr>
              <a:t> </a:t>
            </a:r>
            <a:r>
              <a:rPr lang="en-GB" sz="4000" dirty="0">
                <a:solidFill>
                  <a:schemeClr val="accent3"/>
                </a:solidFill>
              </a:rPr>
              <a:t>learning</a:t>
            </a:r>
          </a:p>
        </p:txBody>
      </p:sp>
      <p:sp>
        <p:nvSpPr>
          <p:cNvPr id="4" name="Rectangle 3"/>
          <p:cNvSpPr/>
          <p:nvPr/>
        </p:nvSpPr>
        <p:spPr>
          <a:xfrm>
            <a:off x="703478" y="1599109"/>
            <a:ext cx="10987778" cy="4678204"/>
          </a:xfrm>
          <a:prstGeom prst="rect">
            <a:avLst/>
          </a:prstGeom>
        </p:spPr>
        <p:txBody>
          <a:bodyPr wrap="square">
            <a:spAutoFit/>
          </a:bodyPr>
          <a:lstStyle/>
          <a:p>
            <a:pPr>
              <a:spcAft>
                <a:spcPts val="0"/>
              </a:spcAft>
              <a:tabLst>
                <a:tab pos="540385" algn="l"/>
              </a:tabLst>
            </a:pPr>
            <a:r>
              <a:rPr lang="en-GB" sz="2800" dirty="0">
                <a:ea typeface="Calibri" panose="020F0502020204030204" pitchFamily="34" charset="0"/>
                <a:cs typeface="Times New Roman" panose="02020603050405020304" pitchFamily="18" charset="0"/>
              </a:rPr>
              <a:t>Learning outcomes: students should be able to </a:t>
            </a:r>
          </a:p>
          <a:p>
            <a:pPr marL="457200" indent="-457200">
              <a:spcAft>
                <a:spcPts val="0"/>
              </a:spcAft>
              <a:buClr>
                <a:schemeClr val="accent3"/>
              </a:buClr>
              <a:buFont typeface="Arial" panose="020B0604020202020204" pitchFamily="34" charset="0"/>
              <a:buChar char="•"/>
              <a:tabLst>
                <a:tab pos="540385" algn="l"/>
              </a:tabLst>
            </a:pPr>
            <a:r>
              <a:rPr lang="en-GB" sz="2800" dirty="0">
                <a:ea typeface="Calibri" panose="020F0502020204030204" pitchFamily="34" charset="0"/>
                <a:cs typeface="Times New Roman" panose="02020603050405020304" pitchFamily="18" charset="0"/>
              </a:rPr>
              <a:t>Demonstrate aspects of measuring, collecting and recording data</a:t>
            </a:r>
          </a:p>
          <a:p>
            <a:pPr marL="457200" indent="-457200">
              <a:spcAft>
                <a:spcPts val="0"/>
              </a:spcAft>
              <a:buClr>
                <a:schemeClr val="accent3"/>
              </a:buClr>
              <a:buFont typeface="Arial" panose="020B0604020202020204" pitchFamily="34" charset="0"/>
              <a:buChar char="•"/>
              <a:tabLst>
                <a:tab pos="540385" algn="l"/>
              </a:tabLst>
            </a:pPr>
            <a:r>
              <a:rPr lang="en-GB" sz="2800" dirty="0">
                <a:ea typeface="Calibri" panose="020F0502020204030204" pitchFamily="34" charset="0"/>
                <a:cs typeface="Times New Roman" panose="02020603050405020304" pitchFamily="18" charset="0"/>
              </a:rPr>
              <a:t>Write a report following standard conventions</a:t>
            </a:r>
          </a:p>
          <a:p>
            <a:pPr>
              <a:spcAft>
                <a:spcPts val="0"/>
              </a:spcAft>
              <a:tabLst>
                <a:tab pos="540385" algn="l"/>
              </a:tabLst>
            </a:pPr>
            <a:endParaRPr lang="en-GB" sz="2800" dirty="0">
              <a:ea typeface="Calibri" panose="020F0502020204030204" pitchFamily="34" charset="0"/>
              <a:cs typeface="Times New Roman" panose="02020603050405020304" pitchFamily="18" charset="0"/>
            </a:endParaRPr>
          </a:p>
          <a:p>
            <a:pPr>
              <a:spcAft>
                <a:spcPts val="0"/>
              </a:spcAft>
              <a:tabLst>
                <a:tab pos="540385" algn="l"/>
              </a:tabLst>
            </a:pPr>
            <a:r>
              <a:rPr lang="en-GB" sz="2800" dirty="0">
                <a:ea typeface="Calibri" panose="020F0502020204030204" pitchFamily="34" charset="0"/>
                <a:cs typeface="Times New Roman" panose="02020603050405020304" pitchFamily="18" charset="0"/>
              </a:rPr>
              <a:t>After our teaching on report writing and on measuring, collecting and recording data including an activity on personal water use </a:t>
            </a:r>
            <a:endParaRPr lang="en-GB" sz="2800" i="1" dirty="0">
              <a:ea typeface="Calibri" panose="020F0502020204030204" pitchFamily="34" charset="0"/>
              <a:cs typeface="Times New Roman" panose="02020603050405020304" pitchFamily="18" charset="0"/>
            </a:endParaRPr>
          </a:p>
          <a:p>
            <a:pPr>
              <a:spcAft>
                <a:spcPts val="0"/>
              </a:spcAft>
              <a:tabLst>
                <a:tab pos="540385" algn="l"/>
              </a:tabLst>
            </a:pPr>
            <a:r>
              <a:rPr lang="en-GB" sz="2800" dirty="0">
                <a:ea typeface="Calibri" panose="020F0502020204030204" pitchFamily="34" charset="0"/>
                <a:cs typeface="Times New Roman" panose="02020603050405020304" pitchFamily="18" charset="0"/>
              </a:rPr>
              <a:t> </a:t>
            </a:r>
          </a:p>
          <a:p>
            <a:pPr marL="457200" indent="-457200">
              <a:spcAft>
                <a:spcPts val="0"/>
              </a:spcAft>
              <a:buFont typeface="Arial" panose="020B0604020202020204" pitchFamily="34" charset="0"/>
              <a:buChar char="•"/>
              <a:tabLst>
                <a:tab pos="540385" algn="l"/>
              </a:tabLst>
            </a:pPr>
            <a:r>
              <a:rPr lang="en-GB" sz="2800" dirty="0">
                <a:solidFill>
                  <a:schemeClr val="accent3"/>
                </a:solidFill>
                <a:ea typeface="Calibri" panose="020F0502020204030204" pitchFamily="34" charset="0"/>
                <a:cs typeface="Times New Roman" panose="02020603050405020304" pitchFamily="18" charset="0"/>
              </a:rPr>
              <a:t>Assignment question </a:t>
            </a:r>
          </a:p>
          <a:p>
            <a:pPr>
              <a:spcAft>
                <a:spcPts val="0"/>
              </a:spcAft>
              <a:tabLst>
                <a:tab pos="540385" algn="l"/>
              </a:tabLst>
            </a:pPr>
            <a:r>
              <a:rPr lang="en-GB" sz="2800" dirty="0">
                <a:ea typeface="Calibri" panose="020F0502020204030204" pitchFamily="34" charset="0"/>
                <a:cs typeface="Times New Roman" panose="02020603050405020304" pitchFamily="18" charset="0"/>
              </a:rPr>
              <a:t>Write a report of your investigation of your personal daily water use at home</a:t>
            </a:r>
          </a:p>
          <a:p>
            <a:pPr>
              <a:spcAft>
                <a:spcPts val="0"/>
              </a:spcAft>
              <a:tabLst>
                <a:tab pos="540385" algn="l"/>
              </a:tabLst>
            </a:pPr>
            <a:endParaRPr lang="en-GB" dirty="0">
              <a:latin typeface="Arial" panose="020B0604020202020204" pitchFamily="34" charset="0"/>
              <a:ea typeface="Calibri" panose="020F0502020204030204" pitchFamily="34" charset="0"/>
              <a:cs typeface="Times New Roman" panose="02020603050405020304" pitchFamily="18" charset="0"/>
            </a:endParaRPr>
          </a:p>
        </p:txBody>
      </p:sp>
      <p:sp>
        <p:nvSpPr>
          <p:cNvPr id="7" name="TextBox 6"/>
          <p:cNvSpPr txBox="1"/>
          <p:nvPr/>
        </p:nvSpPr>
        <p:spPr>
          <a:xfrm>
            <a:off x="8266922" y="2873829"/>
            <a:ext cx="914400" cy="914400"/>
          </a:xfrm>
          <a:prstGeom prst="rect">
            <a:avLst/>
          </a:prstGeom>
        </p:spPr>
        <p:txBody>
          <a:bodyPr vert="horz" wrap="none" lIns="0" tIns="0" rIns="0" bIns="0" rtlCol="0">
            <a:noAutofit/>
          </a:bodyPr>
          <a:lstStyle/>
          <a:p>
            <a:pPr marL="0" indent="0">
              <a:buNone/>
            </a:pPr>
            <a:endParaRPr lang="en-GB" sz="2000" dirty="0">
              <a:solidFill>
                <a:schemeClr val="bg1"/>
              </a:solidFill>
            </a:endParaRPr>
          </a:p>
        </p:txBody>
      </p:sp>
    </p:spTree>
    <p:extLst>
      <p:ext uri="{BB962C8B-B14F-4D97-AF65-F5344CB8AC3E}">
        <p14:creationId xmlns:p14="http://schemas.microsoft.com/office/powerpoint/2010/main" val="1435687120"/>
      </p:ext>
    </p:extLst>
  </p:cSld>
  <p:clrMapOvr>
    <a:masterClrMapping/>
  </p:clrMapOvr>
</p:sld>
</file>

<file path=ppt/theme/theme1.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2.xml><?xml version="1.0" encoding="utf-8"?>
<a:theme xmlns:a="http://schemas.openxmlformats.org/drawingml/2006/main" name="2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7676</TotalTime>
  <Words>1157</Words>
  <Application>Microsoft Office PowerPoint</Application>
  <PresentationFormat>Widescreen</PresentationFormat>
  <Paragraphs>210</Paragraphs>
  <Slides>22</Slides>
  <Notes>22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Arial</vt:lpstr>
      <vt:lpstr>Calibri</vt:lpstr>
      <vt:lpstr>Helvetica</vt:lpstr>
      <vt:lpstr>Lucida Grande</vt:lpstr>
      <vt:lpstr>Verdana</vt:lpstr>
      <vt:lpstr>1_Office Theme</vt:lpstr>
      <vt:lpstr>2_Office Theme</vt:lpstr>
      <vt:lpstr>Assessment for distance learning (ADL) 1: What is assessment and why is it important? </vt:lpstr>
      <vt:lpstr>Assessment for distance learning (ADL)</vt:lpstr>
      <vt:lpstr>Sessions 1 and 2</vt:lpstr>
      <vt:lpstr>Learning outcomes</vt:lpstr>
      <vt:lpstr>Activity: What is assessment?</vt:lpstr>
      <vt:lpstr>Questions to consider…</vt:lpstr>
      <vt:lpstr>Assessment principles</vt:lpstr>
      <vt:lpstr>1. Why do we assess students?</vt:lpstr>
      <vt:lpstr>Example from an OU course Assessment of learning</vt:lpstr>
      <vt:lpstr>Example from an OU course Diagnostic assessment</vt:lpstr>
      <vt:lpstr>Example from an OU course Assessment for learning </vt:lpstr>
      <vt:lpstr>2. How do we assess students?</vt:lpstr>
      <vt:lpstr>Activity: Match the method with the purpose</vt:lpstr>
      <vt:lpstr>PowerPoint Presentation</vt:lpstr>
      <vt:lpstr>Activity: Match the method with the purpose</vt:lpstr>
      <vt:lpstr>Assessment covers different categories of learning outcomes</vt:lpstr>
      <vt:lpstr>Process words – what students are asked to ‘do’ in the assessment</vt:lpstr>
      <vt:lpstr>Does the assessment discourage cheating? </vt:lpstr>
      <vt:lpstr>Activity: Evaluate an assessment question</vt:lpstr>
      <vt:lpstr>Activity: Evaluate an assessment question </vt:lpstr>
      <vt:lpstr>Summary – tips for effective assessment</vt:lpstr>
      <vt:lpstr>Do you have any questions?  Thank you!        </vt:lpstr>
    </vt:vector>
  </TitlesOfParts>
  <Company>The Open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IDO Meeting 19th December 2016</dc:title>
  <dc:creator>Pam.Furniss</dc:creator>
  <cp:lastModifiedBy>Rachel.Rogers</cp:lastModifiedBy>
  <cp:revision>256</cp:revision>
  <cp:lastPrinted>2019-05-07T11:40:46Z</cp:lastPrinted>
  <dcterms:created xsi:type="dcterms:W3CDTF">2018-08-10T13:37:43Z</dcterms:created>
  <dcterms:modified xsi:type="dcterms:W3CDTF">2021-04-28T16:44:24Z</dcterms:modified>
</cp:coreProperties>
</file>