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4.xml" ContentType="application/vnd.openxmlformats-officedocument.drawingml.chartshapes+xml"/>
  <Override PartName="/ppt/notesSlides/notesSlide1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289" r:id="rId6"/>
    <p:sldId id="257" r:id="rId7"/>
    <p:sldId id="287" r:id="rId8"/>
    <p:sldId id="286" r:id="rId9"/>
    <p:sldId id="288" r:id="rId10"/>
    <p:sldId id="290" r:id="rId11"/>
    <p:sldId id="272" r:id="rId12"/>
    <p:sldId id="278" r:id="rId13"/>
    <p:sldId id="279" r:id="rId14"/>
    <p:sldId id="280" r:id="rId15"/>
    <p:sldId id="281" r:id="rId16"/>
    <p:sldId id="292" r:id="rId17"/>
    <p:sldId id="273" r:id="rId18"/>
    <p:sldId id="274" r:id="rId19"/>
    <p:sldId id="275" r:id="rId20"/>
    <p:sldId id="276" r:id="rId21"/>
    <p:sldId id="277" r:id="rId22"/>
    <p:sldId id="271" r:id="rId23"/>
    <p:sldId id="293" r:id="rId24"/>
    <p:sldId id="269" r:id="rId25"/>
    <p:sldId id="284" r:id="rId26"/>
    <p:sldId id="26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DhXeO+aoBfj1pXl47auDTg==" hashData="FGjFQkyUQ5J70/dU+WfL6qLdU+G+RAM6zy+5hi0ZC5FoRLz2RlVL/jorCDwrHkb137T7Z1JJ93F8ALYV9W5Lx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72423" autoAdjust="0"/>
  </p:normalViewPr>
  <p:slideViewPr>
    <p:cSldViewPr snapToGrid="0">
      <p:cViewPr varScale="1">
        <p:scale>
          <a:sx n="88" d="100"/>
          <a:sy n="88" d="100"/>
        </p:scale>
        <p:origin x="172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hishek Shivakumar" userId="302a0d05bc6bcba3" providerId="LiveId" clId="{53700812-9D52-46A2-B446-BBA9FE65C64C}"/>
    <pc:docChg chg="undo redo custSel addSld modSld">
      <pc:chgData name="Abhishek Shivakumar" userId="302a0d05bc6bcba3" providerId="LiveId" clId="{53700812-9D52-46A2-B446-BBA9FE65C64C}" dt="2021-05-21T11:07:10.879" v="1858" actId="20577"/>
      <pc:docMkLst>
        <pc:docMk/>
      </pc:docMkLst>
      <pc:sldChg chg="modNotesTx">
        <pc:chgData name="Abhishek Shivakumar" userId="302a0d05bc6bcba3" providerId="LiveId" clId="{53700812-9D52-46A2-B446-BBA9FE65C64C}" dt="2021-05-21T10:44:27.745" v="480" actId="113"/>
        <pc:sldMkLst>
          <pc:docMk/>
          <pc:sldMk cId="4159446047" sldId="272"/>
        </pc:sldMkLst>
      </pc:sldChg>
      <pc:sldChg chg="modNotesTx">
        <pc:chgData name="Abhishek Shivakumar" userId="302a0d05bc6bcba3" providerId="LiveId" clId="{53700812-9D52-46A2-B446-BBA9FE65C64C}" dt="2021-05-21T10:42:41.763" v="450" actId="20577"/>
        <pc:sldMkLst>
          <pc:docMk/>
          <pc:sldMk cId="360164030" sldId="276"/>
        </pc:sldMkLst>
      </pc:sldChg>
      <pc:sldChg chg="modNotesTx">
        <pc:chgData name="Abhishek Shivakumar" userId="302a0d05bc6bcba3" providerId="LiveId" clId="{53700812-9D52-46A2-B446-BBA9FE65C64C}" dt="2021-05-21T10:44:12.038" v="478" actId="20577"/>
        <pc:sldMkLst>
          <pc:docMk/>
          <pc:sldMk cId="3971602597" sldId="277"/>
        </pc:sldMkLst>
      </pc:sldChg>
      <pc:sldChg chg="modNotesTx">
        <pc:chgData name="Abhishek Shivakumar" userId="302a0d05bc6bcba3" providerId="LiveId" clId="{53700812-9D52-46A2-B446-BBA9FE65C64C}" dt="2021-05-21T11:07:10.879" v="1858" actId="20577"/>
        <pc:sldMkLst>
          <pc:docMk/>
          <pc:sldMk cId="4266231078" sldId="278"/>
        </pc:sldMkLst>
      </pc:sldChg>
      <pc:sldChg chg="modSp mod modNotesTx">
        <pc:chgData name="Abhishek Shivakumar" userId="302a0d05bc6bcba3" providerId="LiveId" clId="{53700812-9D52-46A2-B446-BBA9FE65C64C}" dt="2021-05-21T10:39:47.446" v="289" actId="6549"/>
        <pc:sldMkLst>
          <pc:docMk/>
          <pc:sldMk cId="426932769" sldId="279"/>
        </pc:sldMkLst>
        <pc:spChg chg="mod">
          <ac:chgData name="Abhishek Shivakumar" userId="302a0d05bc6bcba3" providerId="LiveId" clId="{53700812-9D52-46A2-B446-BBA9FE65C64C}" dt="2021-05-21T10:38:14.882" v="285" actId="20577"/>
          <ac:spMkLst>
            <pc:docMk/>
            <pc:sldMk cId="426932769" sldId="279"/>
            <ac:spMk id="9" creationId="{DA558170-1300-4462-9337-049932E40D8A}"/>
          </ac:spMkLst>
        </pc:spChg>
        <pc:spChg chg="mod">
          <ac:chgData name="Abhishek Shivakumar" userId="302a0d05bc6bcba3" providerId="LiveId" clId="{53700812-9D52-46A2-B446-BBA9FE65C64C}" dt="2021-05-21T10:39:37.355" v="288" actId="20577"/>
          <ac:spMkLst>
            <pc:docMk/>
            <pc:sldMk cId="426932769" sldId="279"/>
            <ac:spMk id="10" creationId="{F6FB7C10-F032-403E-9791-AADF65C04301}"/>
          </ac:spMkLst>
        </pc:spChg>
      </pc:sldChg>
      <pc:sldChg chg="modNotesTx">
        <pc:chgData name="Abhishek Shivakumar" userId="302a0d05bc6bcba3" providerId="LiveId" clId="{53700812-9D52-46A2-B446-BBA9FE65C64C}" dt="2021-05-21T10:59:43.125" v="1547" actId="20577"/>
        <pc:sldMkLst>
          <pc:docMk/>
          <pc:sldMk cId="3411018822" sldId="280"/>
        </pc:sldMkLst>
      </pc:sldChg>
      <pc:sldChg chg="modNotesTx">
        <pc:chgData name="Abhishek Shivakumar" userId="302a0d05bc6bcba3" providerId="LiveId" clId="{53700812-9D52-46A2-B446-BBA9FE65C64C}" dt="2021-05-21T10:51:19.800" v="1067" actId="20577"/>
        <pc:sldMkLst>
          <pc:docMk/>
          <pc:sldMk cId="4267311048" sldId="284"/>
        </pc:sldMkLst>
      </pc:sldChg>
      <pc:sldChg chg="modSp mod modNotesTx">
        <pc:chgData name="Abhishek Shivakumar" userId="302a0d05bc6bcba3" providerId="LiveId" clId="{53700812-9D52-46A2-B446-BBA9FE65C64C}" dt="2021-05-21T10:34:02.112" v="188" actId="20577"/>
        <pc:sldMkLst>
          <pc:docMk/>
          <pc:sldMk cId="2608456959" sldId="289"/>
        </pc:sldMkLst>
        <pc:spChg chg="mod">
          <ac:chgData name="Abhishek Shivakumar" userId="302a0d05bc6bcba3" providerId="LiveId" clId="{53700812-9D52-46A2-B446-BBA9FE65C64C}" dt="2021-05-21T10:33:26.812" v="132" actId="20577"/>
          <ac:spMkLst>
            <pc:docMk/>
            <pc:sldMk cId="2608456959" sldId="289"/>
            <ac:spMk id="3" creationId="{BD832446-2140-432B-9DBA-8DC9640991AE}"/>
          </ac:spMkLst>
        </pc:spChg>
      </pc:sldChg>
      <pc:sldChg chg="modSp add mod">
        <pc:chgData name="Abhishek Shivakumar" userId="302a0d05bc6bcba3" providerId="LiveId" clId="{53700812-9D52-46A2-B446-BBA9FE65C64C}" dt="2021-05-21T10:59:10.063" v="1531"/>
        <pc:sldMkLst>
          <pc:docMk/>
          <pc:sldMk cId="676025119" sldId="292"/>
        </pc:sldMkLst>
        <pc:spChg chg="mod">
          <ac:chgData name="Abhishek Shivakumar" userId="302a0d05bc6bcba3" providerId="LiveId" clId="{53700812-9D52-46A2-B446-BBA9FE65C64C}" dt="2021-05-21T10:59:02.121" v="1525" actId="20577"/>
          <ac:spMkLst>
            <pc:docMk/>
            <pc:sldMk cId="676025119" sldId="292"/>
            <ac:spMk id="40" creationId="{84755D7B-ABD7-4288-B84F-2D66695ABDF9}"/>
          </ac:spMkLst>
        </pc:spChg>
        <pc:spChg chg="mod">
          <ac:chgData name="Abhishek Shivakumar" userId="302a0d05bc6bcba3" providerId="LiveId" clId="{53700812-9D52-46A2-B446-BBA9FE65C64C}" dt="2021-05-21T10:59:10.063" v="1531"/>
          <ac:spMkLst>
            <pc:docMk/>
            <pc:sldMk cId="676025119" sldId="292"/>
            <ac:spMk id="42" creationId="{5677C3EA-E4C4-46C0-AB0E-D22396AB3C9B}"/>
          </ac:spMkLst>
        </pc:spChg>
      </pc:sldChg>
    </pc:docChg>
  </pc:docChgLst>
  <pc:docChgLst>
    <pc:chgData name="simon.anthony.patterson@gmail.com" userId="S::urn:spo:guest#simon.anthony.patterson@gmail.com::" providerId="AD" clId="Web-{6B9C1606-4136-6212-D9BE-0A9C881C84A2}"/>
    <pc:docChg chg="modSld">
      <pc:chgData name="simon.anthony.patterson@gmail.com" userId="S::urn:spo:guest#simon.anthony.patterson@gmail.com::" providerId="AD" clId="Web-{6B9C1606-4136-6212-D9BE-0A9C881C84A2}" dt="2021-05-19T15:06:35.324" v="278"/>
      <pc:docMkLst>
        <pc:docMk/>
      </pc:docMkLst>
      <pc:sldChg chg="modSp modNotes">
        <pc:chgData name="simon.anthony.patterson@gmail.com" userId="S::urn:spo:guest#simon.anthony.patterson@gmail.com::" providerId="AD" clId="Web-{6B9C1606-4136-6212-D9BE-0A9C881C84A2}" dt="2021-05-19T13:49:23.374" v="17"/>
        <pc:sldMkLst>
          <pc:docMk/>
          <pc:sldMk cId="2431418068" sldId="257"/>
        </pc:sldMkLst>
        <pc:spChg chg="mod">
          <ac:chgData name="simon.anthony.patterson@gmail.com" userId="S::urn:spo:guest#simon.anthony.patterson@gmail.com::" providerId="AD" clId="Web-{6B9C1606-4136-6212-D9BE-0A9C881C84A2}" dt="2021-05-19T13:46:31.932" v="7" actId="20577"/>
          <ac:spMkLst>
            <pc:docMk/>
            <pc:sldMk cId="2431418068" sldId="257"/>
            <ac:spMk id="14" creationId="{450444BD-79AF-4F66-947F-F7A71B219257}"/>
          </ac:spMkLst>
        </pc:spChg>
        <pc:spChg chg="mod">
          <ac:chgData name="simon.anthony.patterson@gmail.com" userId="S::urn:spo:guest#simon.anthony.patterson@gmail.com::" providerId="AD" clId="Web-{6B9C1606-4136-6212-D9BE-0A9C881C84A2}" dt="2021-05-19T13:46:55.355" v="10" actId="20577"/>
          <ac:spMkLst>
            <pc:docMk/>
            <pc:sldMk cId="2431418068" sldId="257"/>
            <ac:spMk id="26" creationId="{BFF42C3B-6E88-41A2-8F69-AFC7C2C696DD}"/>
          </ac:spMkLst>
        </pc:spChg>
      </pc:sldChg>
      <pc:sldChg chg="modNotes">
        <pc:chgData name="simon.anthony.patterson@gmail.com" userId="S::urn:spo:guest#simon.anthony.patterson@gmail.com::" providerId="AD" clId="Web-{6B9C1606-4136-6212-D9BE-0A9C881C84A2}" dt="2021-05-19T14:46:18.937" v="231"/>
        <pc:sldMkLst>
          <pc:docMk/>
          <pc:sldMk cId="904097252" sldId="263"/>
        </pc:sldMkLst>
      </pc:sldChg>
      <pc:sldChg chg="modNotes">
        <pc:chgData name="simon.anthony.patterson@gmail.com" userId="S::urn:spo:guest#simon.anthony.patterson@gmail.com::" providerId="AD" clId="Web-{6B9C1606-4136-6212-D9BE-0A9C881C84A2}" dt="2021-05-19T14:48:11.080" v="255"/>
        <pc:sldMkLst>
          <pc:docMk/>
          <pc:sldMk cId="1249028274" sldId="267"/>
        </pc:sldMkLst>
      </pc:sldChg>
      <pc:sldChg chg="modNotes">
        <pc:chgData name="simon.anthony.patterson@gmail.com" userId="S::urn:spo:guest#simon.anthony.patterson@gmail.com::" providerId="AD" clId="Web-{6B9C1606-4136-6212-D9BE-0A9C881C84A2}" dt="2021-05-19T14:51:07.428" v="261"/>
        <pc:sldMkLst>
          <pc:docMk/>
          <pc:sldMk cId="2879723131" sldId="269"/>
        </pc:sldMkLst>
      </pc:sldChg>
      <pc:sldChg chg="modSp modNotes">
        <pc:chgData name="simon.anthony.patterson@gmail.com" userId="S::urn:spo:guest#simon.anthony.patterson@gmail.com::" providerId="AD" clId="Web-{6B9C1606-4136-6212-D9BE-0A9C881C84A2}" dt="2021-05-19T14:44:00.480" v="208"/>
        <pc:sldMkLst>
          <pc:docMk/>
          <pc:sldMk cId="239301359" sldId="271"/>
        </pc:sldMkLst>
        <pc:spChg chg="mod">
          <ac:chgData name="simon.anthony.patterson@gmail.com" userId="S::urn:spo:guest#simon.anthony.patterson@gmail.com::" providerId="AD" clId="Web-{6B9C1606-4136-6212-D9BE-0A9C881C84A2}" dt="2021-05-19T14:40:56.773" v="190" actId="20577"/>
          <ac:spMkLst>
            <pc:docMk/>
            <pc:sldMk cId="239301359" sldId="271"/>
            <ac:spMk id="29" creationId="{4DBA4466-A029-455E-A3EC-1FB7CB0B09BF}"/>
          </ac:spMkLst>
        </pc:spChg>
      </pc:sldChg>
      <pc:sldChg chg="modSp modNotes">
        <pc:chgData name="simon.anthony.patterson@gmail.com" userId="S::urn:spo:guest#simon.anthony.patterson@gmail.com::" providerId="AD" clId="Web-{6B9C1606-4136-6212-D9BE-0A9C881C84A2}" dt="2021-05-19T14:02:01.610" v="104"/>
        <pc:sldMkLst>
          <pc:docMk/>
          <pc:sldMk cId="4159446047" sldId="272"/>
        </pc:sldMkLst>
        <pc:spChg chg="mod">
          <ac:chgData name="simon.anthony.patterson@gmail.com" userId="S::urn:spo:guest#simon.anthony.patterson@gmail.com::" providerId="AD" clId="Web-{6B9C1606-4136-6212-D9BE-0A9C881C84A2}" dt="2021-05-19T13:59:31.575" v="95" actId="20577"/>
          <ac:spMkLst>
            <pc:docMk/>
            <pc:sldMk cId="4159446047" sldId="272"/>
            <ac:spMk id="49" creationId="{E2FA5683-DC7B-4841-80DD-E455C150D56E}"/>
          </ac:spMkLst>
        </pc:spChg>
        <pc:spChg chg="mod">
          <ac:chgData name="simon.anthony.patterson@gmail.com" userId="S::urn:spo:guest#simon.anthony.patterson@gmail.com::" providerId="AD" clId="Web-{6B9C1606-4136-6212-D9BE-0A9C881C84A2}" dt="2021-05-19T14:00:16.248" v="97" actId="20577"/>
          <ac:spMkLst>
            <pc:docMk/>
            <pc:sldMk cId="4159446047" sldId="272"/>
            <ac:spMk id="53" creationId="{9761DDB2-A491-4DE9-857D-BF96C56423B3}"/>
          </ac:spMkLst>
        </pc:spChg>
      </pc:sldChg>
      <pc:sldChg chg="modNotes">
        <pc:chgData name="simon.anthony.patterson@gmail.com" userId="S::urn:spo:guest#simon.anthony.patterson@gmail.com::" providerId="AD" clId="Web-{6B9C1606-4136-6212-D9BE-0A9C881C84A2}" dt="2021-05-19T14:27:27.176" v="137"/>
        <pc:sldMkLst>
          <pc:docMk/>
          <pc:sldMk cId="144131892" sldId="273"/>
        </pc:sldMkLst>
      </pc:sldChg>
      <pc:sldChg chg="modNotes">
        <pc:chgData name="simon.anthony.patterson@gmail.com" userId="S::urn:spo:guest#simon.anthony.patterson@gmail.com::" providerId="AD" clId="Web-{6B9C1606-4136-6212-D9BE-0A9C881C84A2}" dt="2021-05-19T14:29:01.975" v="142"/>
        <pc:sldMkLst>
          <pc:docMk/>
          <pc:sldMk cId="263678892" sldId="274"/>
        </pc:sldMkLst>
      </pc:sldChg>
      <pc:sldChg chg="modNotes">
        <pc:chgData name="simon.anthony.patterson@gmail.com" userId="S::urn:spo:guest#simon.anthony.patterson@gmail.com::" providerId="AD" clId="Web-{6B9C1606-4136-6212-D9BE-0A9C881C84A2}" dt="2021-05-19T14:31:23.041" v="162"/>
        <pc:sldMkLst>
          <pc:docMk/>
          <pc:sldMk cId="3573757186" sldId="275"/>
        </pc:sldMkLst>
      </pc:sldChg>
      <pc:sldChg chg="modNotes">
        <pc:chgData name="simon.anthony.patterson@gmail.com" userId="S::urn:spo:guest#simon.anthony.patterson@gmail.com::" providerId="AD" clId="Web-{6B9C1606-4136-6212-D9BE-0A9C881C84A2}" dt="2021-05-19T14:33:07.700" v="166"/>
        <pc:sldMkLst>
          <pc:docMk/>
          <pc:sldMk cId="360164030" sldId="276"/>
        </pc:sldMkLst>
      </pc:sldChg>
      <pc:sldChg chg="modSp modNotes">
        <pc:chgData name="simon.anthony.patterson@gmail.com" userId="S::urn:spo:guest#simon.anthony.patterson@gmail.com::" providerId="AD" clId="Web-{6B9C1606-4136-6212-D9BE-0A9C881C84A2}" dt="2021-05-19T14:40:46.554" v="188"/>
        <pc:sldMkLst>
          <pc:docMk/>
          <pc:sldMk cId="3971602597" sldId="277"/>
        </pc:sldMkLst>
        <pc:spChg chg="mod">
          <ac:chgData name="simon.anthony.patterson@gmail.com" userId="S::urn:spo:guest#simon.anthony.patterson@gmail.com::" providerId="AD" clId="Web-{6B9C1606-4136-6212-D9BE-0A9C881C84A2}" dt="2021-05-19T14:37:57.847" v="176" actId="20577"/>
          <ac:spMkLst>
            <pc:docMk/>
            <pc:sldMk cId="3971602597" sldId="277"/>
            <ac:spMk id="4" creationId="{404D773A-B397-44AA-8FAC-6CB138AF0CE7}"/>
          </ac:spMkLst>
        </pc:spChg>
      </pc:sldChg>
      <pc:sldChg chg="modNotes">
        <pc:chgData name="simon.anthony.patterson@gmail.com" userId="S::urn:spo:guest#simon.anthony.patterson@gmail.com::" providerId="AD" clId="Web-{6B9C1606-4136-6212-D9BE-0A9C881C84A2}" dt="2021-05-19T14:09:44.339" v="117"/>
        <pc:sldMkLst>
          <pc:docMk/>
          <pc:sldMk cId="4266231078" sldId="278"/>
        </pc:sldMkLst>
      </pc:sldChg>
      <pc:sldChg chg="modNotes">
        <pc:chgData name="simon.anthony.patterson@gmail.com" userId="S::urn:spo:guest#simon.anthony.patterson@gmail.com::" providerId="AD" clId="Web-{6B9C1606-4136-6212-D9BE-0A9C881C84A2}" dt="2021-05-19T14:08:36.900" v="110"/>
        <pc:sldMkLst>
          <pc:docMk/>
          <pc:sldMk cId="426932769" sldId="279"/>
        </pc:sldMkLst>
      </pc:sldChg>
      <pc:sldChg chg="modNotes">
        <pc:chgData name="simon.anthony.patterson@gmail.com" userId="S::urn:spo:guest#simon.anthony.patterson@gmail.com::" providerId="AD" clId="Web-{6B9C1606-4136-6212-D9BE-0A9C881C84A2}" dt="2021-05-19T14:09:36.636" v="115"/>
        <pc:sldMkLst>
          <pc:docMk/>
          <pc:sldMk cId="3411018822" sldId="280"/>
        </pc:sldMkLst>
      </pc:sldChg>
      <pc:sldChg chg="modNotes">
        <pc:chgData name="simon.anthony.patterson@gmail.com" userId="S::urn:spo:guest#simon.anthony.patterson@gmail.com::" providerId="AD" clId="Web-{6B9C1606-4136-6212-D9BE-0A9C881C84A2}" dt="2021-05-19T14:25:12.892" v="132"/>
        <pc:sldMkLst>
          <pc:docMk/>
          <pc:sldMk cId="1468358886" sldId="281"/>
        </pc:sldMkLst>
      </pc:sldChg>
      <pc:sldChg chg="modNotes">
        <pc:chgData name="simon.anthony.patterson@gmail.com" userId="S::urn:spo:guest#simon.anthony.patterson@gmail.com::" providerId="AD" clId="Web-{6B9C1606-4136-6212-D9BE-0A9C881C84A2}" dt="2021-05-19T15:06:35.324" v="278"/>
        <pc:sldMkLst>
          <pc:docMk/>
          <pc:sldMk cId="4267311048" sldId="284"/>
        </pc:sldMkLst>
      </pc:sldChg>
      <pc:sldChg chg="modSp modNotes">
        <pc:chgData name="simon.anthony.patterson@gmail.com" userId="S::urn:spo:guest#simon.anthony.patterson@gmail.com::" providerId="AD" clId="Web-{6B9C1606-4136-6212-D9BE-0A9C881C84A2}" dt="2021-05-19T13:54:17.006" v="58"/>
        <pc:sldMkLst>
          <pc:docMk/>
          <pc:sldMk cId="2312963739" sldId="286"/>
        </pc:sldMkLst>
        <pc:spChg chg="mod">
          <ac:chgData name="simon.anthony.patterson@gmail.com" userId="S::urn:spo:guest#simon.anthony.patterson@gmail.com::" providerId="AD" clId="Web-{6B9C1606-4136-6212-D9BE-0A9C881C84A2}" dt="2021-05-19T13:52:59.535" v="46" actId="20577"/>
          <ac:spMkLst>
            <pc:docMk/>
            <pc:sldMk cId="2312963739" sldId="286"/>
            <ac:spMk id="6" creationId="{BE4D84DE-7F5E-4DB7-BD49-FD87E5CCE9A4}"/>
          </ac:spMkLst>
        </pc:spChg>
      </pc:sldChg>
      <pc:sldChg chg="modNotes">
        <pc:chgData name="simon.anthony.patterson@gmail.com" userId="S::urn:spo:guest#simon.anthony.patterson@gmail.com::" providerId="AD" clId="Web-{6B9C1606-4136-6212-D9BE-0A9C881C84A2}" dt="2021-05-19T13:51:00.345" v="37"/>
        <pc:sldMkLst>
          <pc:docMk/>
          <pc:sldMk cId="1424912847" sldId="287"/>
        </pc:sldMkLst>
      </pc:sldChg>
      <pc:sldChg chg="modSp modNotes">
        <pc:chgData name="simon.anthony.patterson@gmail.com" userId="S::urn:spo:guest#simon.anthony.patterson@gmail.com::" providerId="AD" clId="Web-{6B9C1606-4136-6212-D9BE-0A9C881C84A2}" dt="2021-05-19T13:55:54.133" v="85" actId="20577"/>
        <pc:sldMkLst>
          <pc:docMk/>
          <pc:sldMk cId="590097228" sldId="288"/>
        </pc:sldMkLst>
        <pc:spChg chg="mod">
          <ac:chgData name="simon.anthony.patterson@gmail.com" userId="S::urn:spo:guest#simon.anthony.patterson@gmail.com::" providerId="AD" clId="Web-{6B9C1606-4136-6212-D9BE-0A9C881C84A2}" dt="2021-05-19T13:55:36.351" v="82" actId="20577"/>
          <ac:spMkLst>
            <pc:docMk/>
            <pc:sldMk cId="590097228" sldId="288"/>
            <ac:spMk id="12" creationId="{8481DFA6-6FEE-476A-969E-11ED454731D5}"/>
          </ac:spMkLst>
        </pc:spChg>
        <pc:spChg chg="mod">
          <ac:chgData name="simon.anthony.patterson@gmail.com" userId="S::urn:spo:guest#simon.anthony.patterson@gmail.com::" providerId="AD" clId="Web-{6B9C1606-4136-6212-D9BE-0A9C881C84A2}" dt="2021-05-19T13:55:33.507" v="80" actId="20577"/>
          <ac:spMkLst>
            <pc:docMk/>
            <pc:sldMk cId="590097228" sldId="288"/>
            <ac:spMk id="13" creationId="{38C116FA-708B-4BC2-BCDB-56E6A6C22A10}"/>
          </ac:spMkLst>
        </pc:spChg>
        <pc:spChg chg="mod">
          <ac:chgData name="simon.anthony.patterson@gmail.com" userId="S::urn:spo:guest#simon.anthony.patterson@gmail.com::" providerId="AD" clId="Web-{6B9C1606-4136-6212-D9BE-0A9C881C84A2}" dt="2021-05-19T13:55:29.507" v="76" actId="20577"/>
          <ac:spMkLst>
            <pc:docMk/>
            <pc:sldMk cId="590097228" sldId="288"/>
            <ac:spMk id="15" creationId="{EAD10D8C-916D-4184-8DF2-FF63F9EB6C4C}"/>
          </ac:spMkLst>
        </pc:spChg>
        <pc:spChg chg="mod">
          <ac:chgData name="simon.anthony.patterson@gmail.com" userId="S::urn:spo:guest#simon.anthony.patterson@gmail.com::" providerId="AD" clId="Web-{6B9C1606-4136-6212-D9BE-0A9C881C84A2}" dt="2021-05-19T13:55:31.898" v="78" actId="20577"/>
          <ac:spMkLst>
            <pc:docMk/>
            <pc:sldMk cId="590097228" sldId="288"/>
            <ac:spMk id="16" creationId="{7ADAD512-10C4-4DB9-9D02-8EDB1ADC752A}"/>
          </ac:spMkLst>
        </pc:spChg>
        <pc:spChg chg="mod">
          <ac:chgData name="simon.anthony.patterson@gmail.com" userId="S::urn:spo:guest#simon.anthony.patterson@gmail.com::" providerId="AD" clId="Web-{6B9C1606-4136-6212-D9BE-0A9C881C84A2}" dt="2021-05-19T13:55:54.133" v="85" actId="20577"/>
          <ac:spMkLst>
            <pc:docMk/>
            <pc:sldMk cId="590097228" sldId="288"/>
            <ac:spMk id="17" creationId="{739A327C-9BFB-4DAC-A653-AED615C06732}"/>
          </ac:spMkLst>
        </pc:spChg>
        <pc:spChg chg="mod">
          <ac:chgData name="simon.anthony.patterson@gmail.com" userId="S::urn:spo:guest#simon.anthony.patterson@gmail.com::" providerId="AD" clId="Web-{6B9C1606-4136-6212-D9BE-0A9C881C84A2}" dt="2021-05-19T13:55:37.586" v="83" actId="20577"/>
          <ac:spMkLst>
            <pc:docMk/>
            <pc:sldMk cId="590097228" sldId="288"/>
            <ac:spMk id="28" creationId="{E88DC8A1-7AC7-48C0-A035-495810F906D1}"/>
          </ac:spMkLst>
        </pc:spChg>
      </pc:sldChg>
      <pc:sldChg chg="modSp modNotes">
        <pc:chgData name="simon.anthony.patterson@gmail.com" userId="S::urn:spo:guest#simon.anthony.patterson@gmail.com::" providerId="AD" clId="Web-{6B9C1606-4136-6212-D9BE-0A9C881C84A2}" dt="2021-05-19T13:46:09.854" v="6"/>
        <pc:sldMkLst>
          <pc:docMk/>
          <pc:sldMk cId="2608456959" sldId="289"/>
        </pc:sldMkLst>
        <pc:spChg chg="mod">
          <ac:chgData name="simon.anthony.patterson@gmail.com" userId="S::urn:spo:guest#simon.anthony.patterson@gmail.com::" providerId="AD" clId="Web-{6B9C1606-4136-6212-D9BE-0A9C881C84A2}" dt="2021-05-19T13:45:17.962" v="2" actId="20577"/>
          <ac:spMkLst>
            <pc:docMk/>
            <pc:sldMk cId="2608456959" sldId="289"/>
            <ac:spMk id="28" creationId="{E88DC8A1-7AC7-48C0-A035-495810F906D1}"/>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d.docs.live.net/791a7ca12165b999/Documents/_Shared/1%20Country%20Projects/14%20Ethiopia/6%20Workshops/Workshop%204%20(Aug%5eJ%202020)/Presentations/figures/emissions_reforestation.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791a7ca12165b999/Documents/_Shared/1%20Country%20Projects/14%20Ethiopia/6%20Workshops/Workshop%204%20(Aug%5eJ%202020)/Presentations/figures/energy_use.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791a7ca12165b999/Documents/_Shared/1%20Country%20Projects/14%20Ethiopia/6%20Workshops/Workshop%204%20(Aug%5eJ%202020)/Presentations/figures/water_use_comparison.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d.docs.live.net/791a7ca12165b999/Documents/_Shared/1%20Country%20Projects/14%20Ethiopia/6%20Workshops/Workshop%204%20(Aug%5eJ%202020)/Presentations/figures/emissions_baseline_current.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_rels/chart5.xml.rels><?xml version="1.0" encoding="UTF-8" standalone="yes"?>
<Relationships xmlns="http://schemas.openxmlformats.org/package/2006/relationships"><Relationship Id="rId3" Type="http://schemas.openxmlformats.org/officeDocument/2006/relationships/oleObject" Target="https://d.docs.live.net/791a7ca12165b999/Documents/_Shared/1%20Country%20Projects/14%20Ethiopia/6%20Workshops/Workshop%204%20(Aug%5eJ%202020)/Presentations/figures/land_use_comparison.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4.xml"/></Relationships>
</file>

<file path=ppt/charts/_rels/chart6.xml.rels><?xml version="1.0" encoding="UTF-8" standalone="yes"?>
<Relationships xmlns="http://schemas.openxmlformats.org/package/2006/relationships"><Relationship Id="rId3" Type="http://schemas.openxmlformats.org/officeDocument/2006/relationships/oleObject" Target="https://d.docs.live.net/791a7ca12165b999/Documents/_Shared/1%20Country%20Projects/14%20Ethiopia/6%20Workshops/Workshop%204%20(Aug%5eJ%202020)/Presentations/figures/yield_comparison.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1809500533081"/>
          <c:y val="0.13853683927034224"/>
          <c:w val="0.6477214638229627"/>
          <c:h val="0.63725692019401436"/>
        </c:manualLayout>
      </c:layout>
      <c:barChart>
        <c:barDir val="col"/>
        <c:grouping val="stacked"/>
        <c:varyColors val="0"/>
        <c:ser>
          <c:idx val="0"/>
          <c:order val="0"/>
          <c:tx>
            <c:strRef>
              <c:f>[emissions_reforestation.xlsx]emissions!$I$31</c:f>
              <c:strCache>
                <c:ptCount val="1"/>
                <c:pt idx="0">
                  <c:v>Producción de cultivos</c:v>
                </c:pt>
              </c:strCache>
            </c:strRef>
          </c:tx>
          <c:spPr>
            <a:solidFill>
              <a:schemeClr val="accent1"/>
            </a:solidFill>
            <a:ln>
              <a:noFill/>
            </a:ln>
            <a:effectLst/>
          </c:spPr>
          <c:invertIfNegative val="0"/>
          <c:cat>
            <c:multiLvlStrRef>
              <c:f>[emissions_reforestation.xlsx]emissions!$G$33:$H$35</c:f>
              <c:multiLvlStrCache>
                <c:ptCount val="3"/>
                <c:lvl>
                  <c:pt idx="1">
                    <c:v>BAU</c:v>
                  </c:pt>
                  <c:pt idx="2">
                    <c:v>Reforestation</c:v>
                  </c:pt>
                </c:lvl>
                <c:lvl>
                  <c:pt idx="0">
                    <c:v>2019</c:v>
                  </c:pt>
                  <c:pt idx="1">
                    <c:v>2030</c:v>
                  </c:pt>
                </c:lvl>
              </c:multiLvlStrCache>
            </c:multiLvlStrRef>
          </c:cat>
          <c:val>
            <c:numRef>
              <c:f>[emissions_reforestation.xlsx]emissions!$I$33:$I$35</c:f>
              <c:numCache>
                <c:formatCode>General</c:formatCode>
                <c:ptCount val="3"/>
                <c:pt idx="0">
                  <c:v>0.47249999999999998</c:v>
                </c:pt>
                <c:pt idx="1">
                  <c:v>0.79910000000000003</c:v>
                </c:pt>
                <c:pt idx="2">
                  <c:v>0.79869999999999997</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61-49BE-84C0-A96A056DE7D2}"/>
            </c:ext>
          </c:extLst>
        </c:ser>
        <c:ser>
          <c:idx val="1"/>
          <c:order val="1"/>
          <c:tx>
            <c:strRef>
              <c:f>[emissions_reforestation.xlsx]emissions!$J$31</c:f>
              <c:strCache>
                <c:ptCount val="1"/>
                <c:pt idx="0">
                  <c:v>Comercial</c:v>
                </c:pt>
              </c:strCache>
            </c:strRef>
          </c:tx>
          <c:spPr>
            <a:solidFill>
              <a:schemeClr val="accent2"/>
            </a:solidFill>
            <a:ln>
              <a:noFill/>
            </a:ln>
            <a:effectLst/>
          </c:spPr>
          <c:invertIfNegative val="0"/>
          <c:cat>
            <c:multiLvlStrRef>
              <c:f>[emissions_reforestation.xlsx]emissions!$G$33:$H$35</c:f>
              <c:multiLvlStrCache>
                <c:ptCount val="3"/>
                <c:lvl>
                  <c:pt idx="1">
                    <c:v>BAU</c:v>
                  </c:pt>
                  <c:pt idx="2">
                    <c:v>Reforestation</c:v>
                  </c:pt>
                </c:lvl>
                <c:lvl>
                  <c:pt idx="0">
                    <c:v>2019</c:v>
                  </c:pt>
                  <c:pt idx="1">
                    <c:v>2030</c:v>
                  </c:pt>
                </c:lvl>
              </c:multiLvlStrCache>
            </c:multiLvlStrRef>
          </c:cat>
          <c:val>
            <c:numRef>
              <c:f>[emissions_reforestation.xlsx]emissions!$J$33:$J$35</c:f>
              <c:numCache>
                <c:formatCode>General</c:formatCode>
                <c:ptCount val="3"/>
                <c:pt idx="0">
                  <c:v>0.19320000000000001</c:v>
                </c:pt>
                <c:pt idx="1">
                  <c:v>0.32779999999999998</c:v>
                </c:pt>
                <c:pt idx="2">
                  <c:v>0.32779999999999998</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0E61-49BE-84C0-A96A056DE7D2}"/>
            </c:ext>
          </c:extLst>
        </c:ser>
        <c:ser>
          <c:idx val="2"/>
          <c:order val="2"/>
          <c:tx>
            <c:strRef>
              <c:f>[emissions_reforestation.xlsx]emissions!$K$31</c:f>
              <c:strCache>
                <c:ptCount val="1"/>
                <c:pt idx="0">
                  <c:v>Industria</c:v>
                </c:pt>
              </c:strCache>
            </c:strRef>
          </c:tx>
          <c:spPr>
            <a:solidFill>
              <a:schemeClr val="accent3"/>
            </a:solidFill>
            <a:ln>
              <a:noFill/>
            </a:ln>
            <a:effectLst/>
          </c:spPr>
          <c:invertIfNegative val="0"/>
          <c:cat>
            <c:multiLvlStrRef>
              <c:f>[emissions_reforestation.xlsx]emissions!$G$33:$H$35</c:f>
              <c:multiLvlStrCache>
                <c:ptCount val="3"/>
                <c:lvl>
                  <c:pt idx="1">
                    <c:v>BAU</c:v>
                  </c:pt>
                  <c:pt idx="2">
                    <c:v>Reforestation</c:v>
                  </c:pt>
                </c:lvl>
                <c:lvl>
                  <c:pt idx="0">
                    <c:v>2019</c:v>
                  </c:pt>
                  <c:pt idx="1">
                    <c:v>2030</c:v>
                  </c:pt>
                </c:lvl>
              </c:multiLvlStrCache>
            </c:multiLvlStrRef>
          </c:cat>
          <c:val>
            <c:numRef>
              <c:f>[emissions_reforestation.xlsx]emissions!$K$33:$K$35</c:f>
              <c:numCache>
                <c:formatCode>General</c:formatCode>
                <c:ptCount val="3"/>
                <c:pt idx="0">
                  <c:v>2.2269999999999999</c:v>
                </c:pt>
                <c:pt idx="1">
                  <c:v>4.4164000000000003</c:v>
                </c:pt>
                <c:pt idx="2">
                  <c:v>4.4164000000000003</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0E61-49BE-84C0-A96A056DE7D2}"/>
            </c:ext>
          </c:extLst>
        </c:ser>
        <c:ser>
          <c:idx val="3"/>
          <c:order val="3"/>
          <c:tx>
            <c:strRef>
              <c:f>[emissions_reforestation.xlsx]emissions!$L$31</c:f>
              <c:strCache>
                <c:ptCount val="1"/>
                <c:pt idx="0">
                  <c:v>Minería</c:v>
                </c:pt>
              </c:strCache>
            </c:strRef>
          </c:tx>
          <c:spPr>
            <a:solidFill>
              <a:schemeClr val="accent4"/>
            </a:solidFill>
            <a:ln>
              <a:noFill/>
            </a:ln>
            <a:effectLst/>
          </c:spPr>
          <c:invertIfNegative val="0"/>
          <c:cat>
            <c:multiLvlStrRef>
              <c:f>[emissions_reforestation.xlsx]emissions!$G$33:$H$35</c:f>
              <c:multiLvlStrCache>
                <c:ptCount val="3"/>
                <c:lvl>
                  <c:pt idx="1">
                    <c:v>BAU</c:v>
                  </c:pt>
                  <c:pt idx="2">
                    <c:v>Reforestation</c:v>
                  </c:pt>
                </c:lvl>
                <c:lvl>
                  <c:pt idx="0">
                    <c:v>2019</c:v>
                  </c:pt>
                  <c:pt idx="1">
                    <c:v>2030</c:v>
                  </c:pt>
                </c:lvl>
              </c:multiLvlStrCache>
            </c:multiLvlStrRef>
          </c:cat>
          <c:val>
            <c:numRef>
              <c:f>[emissions_reforestation.xlsx]emissions!$L$33:$L$35</c:f>
              <c:numCache>
                <c:formatCode>General</c:formatCode>
                <c:ptCount val="3"/>
                <c:pt idx="0">
                  <c:v>1.1379999999999999</c:v>
                </c:pt>
                <c:pt idx="1">
                  <c:v>3.19</c:v>
                </c:pt>
                <c:pt idx="2">
                  <c:v>3.19</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0E61-49BE-84C0-A96A056DE7D2}"/>
            </c:ext>
          </c:extLst>
        </c:ser>
        <c:ser>
          <c:idx val="4"/>
          <c:order val="4"/>
          <c:tx>
            <c:strRef>
              <c:f>[emissions_reforestation.xlsx]emissions!$M$31</c:f>
              <c:strCache>
                <c:ptCount val="1"/>
                <c:pt idx="0">
                  <c:v>Otros</c:v>
                </c:pt>
              </c:strCache>
            </c:strRef>
          </c:tx>
          <c:spPr>
            <a:solidFill>
              <a:schemeClr val="accent5"/>
            </a:solidFill>
            <a:ln>
              <a:noFill/>
            </a:ln>
            <a:effectLst/>
          </c:spPr>
          <c:invertIfNegative val="0"/>
          <c:cat>
            <c:multiLvlStrRef>
              <c:f>[emissions_reforestation.xlsx]emissions!$G$33:$H$35</c:f>
              <c:multiLvlStrCache>
                <c:ptCount val="3"/>
                <c:lvl>
                  <c:pt idx="1">
                    <c:v>BAU</c:v>
                  </c:pt>
                  <c:pt idx="2">
                    <c:v>Reforestation</c:v>
                  </c:pt>
                </c:lvl>
                <c:lvl>
                  <c:pt idx="0">
                    <c:v>2019</c:v>
                  </c:pt>
                  <c:pt idx="1">
                    <c:v>2030</c:v>
                  </c:pt>
                </c:lvl>
              </c:multiLvlStrCache>
            </c:multiLvlStrRef>
          </c:cat>
          <c:val>
            <c:numRef>
              <c:f>[emissions_reforestation.xlsx]emissions!$M$33:$M$35</c:f>
              <c:numCache>
                <c:formatCode>General</c:formatCode>
                <c:ptCount val="3"/>
                <c:pt idx="0">
                  <c:v>0.80959999999999999</c:v>
                </c:pt>
                <c:pt idx="1">
                  <c:v>1.0469999999999999</c:v>
                </c:pt>
                <c:pt idx="2">
                  <c:v>1.0469999999999999</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0E61-49BE-84C0-A96A056DE7D2}"/>
            </c:ext>
          </c:extLst>
        </c:ser>
        <c:ser>
          <c:idx val="5"/>
          <c:order val="5"/>
          <c:tx>
            <c:strRef>
              <c:f>[emissions_reforestation.xlsx]emissions!$N$31</c:f>
              <c:strCache>
                <c:ptCount val="1"/>
                <c:pt idx="0">
                  <c:v>Residencial</c:v>
                </c:pt>
              </c:strCache>
            </c:strRef>
          </c:tx>
          <c:spPr>
            <a:solidFill>
              <a:schemeClr val="accent6"/>
            </a:solidFill>
            <a:ln>
              <a:noFill/>
            </a:ln>
            <a:effectLst/>
          </c:spPr>
          <c:invertIfNegative val="0"/>
          <c:cat>
            <c:multiLvlStrRef>
              <c:f>[emissions_reforestation.xlsx]emissions!$G$33:$H$35</c:f>
              <c:multiLvlStrCache>
                <c:ptCount val="3"/>
                <c:lvl>
                  <c:pt idx="1">
                    <c:v>BAU</c:v>
                  </c:pt>
                  <c:pt idx="2">
                    <c:v>Reforestation</c:v>
                  </c:pt>
                </c:lvl>
                <c:lvl>
                  <c:pt idx="0">
                    <c:v>2019</c:v>
                  </c:pt>
                  <c:pt idx="1">
                    <c:v>2030</c:v>
                  </c:pt>
                </c:lvl>
              </c:multiLvlStrCache>
            </c:multiLvlStrRef>
          </c:cat>
          <c:val>
            <c:numRef>
              <c:f>[emissions_reforestation.xlsx]emissions!$N$33:$N$35</c:f>
              <c:numCache>
                <c:formatCode>General</c:formatCode>
                <c:ptCount val="3"/>
                <c:pt idx="0">
                  <c:v>0.97239999999999993</c:v>
                </c:pt>
                <c:pt idx="1">
                  <c:v>1.1701999999999999</c:v>
                </c:pt>
                <c:pt idx="2">
                  <c:v>1.1701999999999999</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0E61-49BE-84C0-A96A056DE7D2}"/>
            </c:ext>
          </c:extLst>
        </c:ser>
        <c:ser>
          <c:idx val="6"/>
          <c:order val="6"/>
          <c:tx>
            <c:strRef>
              <c:f>[emissions_reforestation.xlsx]emissions!$O$31</c:f>
              <c:strCache>
                <c:ptCount val="1"/>
                <c:pt idx="0">
                  <c:v>Transporte</c:v>
                </c:pt>
              </c:strCache>
            </c:strRef>
          </c:tx>
          <c:spPr>
            <a:solidFill>
              <a:schemeClr val="accent1">
                <a:lumMod val="60000"/>
              </a:schemeClr>
            </a:solidFill>
            <a:ln>
              <a:noFill/>
            </a:ln>
            <a:effectLst/>
          </c:spPr>
          <c:invertIfNegative val="0"/>
          <c:cat>
            <c:multiLvlStrRef>
              <c:f>[emissions_reforestation.xlsx]emissions!$G$33:$H$35</c:f>
              <c:multiLvlStrCache>
                <c:ptCount val="3"/>
                <c:lvl>
                  <c:pt idx="1">
                    <c:v>BAU</c:v>
                  </c:pt>
                  <c:pt idx="2">
                    <c:v>Reforestation</c:v>
                  </c:pt>
                </c:lvl>
                <c:lvl>
                  <c:pt idx="0">
                    <c:v>2019</c:v>
                  </c:pt>
                  <c:pt idx="1">
                    <c:v>2030</c:v>
                  </c:pt>
                </c:lvl>
              </c:multiLvlStrCache>
            </c:multiLvlStrRef>
          </c:cat>
          <c:val>
            <c:numRef>
              <c:f>[emissions_reforestation.xlsx]emissions!$O$33:$O$35</c:f>
              <c:numCache>
                <c:formatCode>General</c:formatCode>
                <c:ptCount val="3"/>
                <c:pt idx="0">
                  <c:v>6.1774000000000004</c:v>
                </c:pt>
                <c:pt idx="1">
                  <c:v>12.0321</c:v>
                </c:pt>
                <c:pt idx="2">
                  <c:v>12.0321</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0E61-49BE-84C0-A96A056DE7D2}"/>
            </c:ext>
          </c:extLst>
        </c:ser>
        <c:ser>
          <c:idx val="7"/>
          <c:order val="7"/>
          <c:tx>
            <c:strRef>
              <c:f>[emissions_reforestation.xlsx]emissions!$P$31</c:f>
              <c:strCache>
                <c:ptCount val="1"/>
                <c:pt idx="0">
                  <c:v>Ganado</c:v>
                </c:pt>
              </c:strCache>
            </c:strRef>
          </c:tx>
          <c:spPr>
            <a:solidFill>
              <a:schemeClr val="accent2">
                <a:lumMod val="60000"/>
              </a:schemeClr>
            </a:solidFill>
            <a:ln>
              <a:noFill/>
            </a:ln>
            <a:effectLst/>
          </c:spPr>
          <c:invertIfNegative val="0"/>
          <c:cat>
            <c:multiLvlStrRef>
              <c:f>[emissions_reforestation.xlsx]emissions!$G$33:$H$35</c:f>
              <c:multiLvlStrCache>
                <c:ptCount val="3"/>
                <c:lvl>
                  <c:pt idx="1">
                    <c:v>BAU</c:v>
                  </c:pt>
                  <c:pt idx="2">
                    <c:v>Reforestation</c:v>
                  </c:pt>
                </c:lvl>
                <c:lvl>
                  <c:pt idx="0">
                    <c:v>2019</c:v>
                  </c:pt>
                  <c:pt idx="1">
                    <c:v>2030</c:v>
                  </c:pt>
                </c:lvl>
              </c:multiLvlStrCache>
            </c:multiLvlStrRef>
          </c:cat>
          <c:val>
            <c:numRef>
              <c:f>[emissions_reforestation.xlsx]emissions!$P$33:$P$35</c:f>
              <c:numCache>
                <c:formatCode>General</c:formatCode>
                <c:ptCount val="3"/>
                <c:pt idx="0">
                  <c:v>69.834400000000002</c:v>
                </c:pt>
                <c:pt idx="1">
                  <c:v>110.1936</c:v>
                </c:pt>
                <c:pt idx="2">
                  <c:v>110.1936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0E61-49BE-84C0-A96A056DE7D2}"/>
            </c:ext>
          </c:extLst>
        </c:ser>
        <c:ser>
          <c:idx val="8"/>
          <c:order val="8"/>
          <c:tx>
            <c:strRef>
              <c:f>[emissions_reforestation.xlsx]emissions!$Q$31</c:f>
              <c:strCache>
                <c:ptCount val="1"/>
                <c:pt idx="0">
                  <c:v>LUCF</c:v>
                </c:pt>
              </c:strCache>
            </c:strRef>
          </c:tx>
          <c:spPr>
            <a:solidFill>
              <a:schemeClr val="accent3">
                <a:lumMod val="60000"/>
              </a:schemeClr>
            </a:solidFill>
            <a:ln>
              <a:noFill/>
            </a:ln>
            <a:effectLst/>
          </c:spPr>
          <c:invertIfNegative val="0"/>
          <c:cat>
            <c:multiLvlStrRef>
              <c:f>[emissions_reforestation.xlsx]emissions!$G$33:$H$35</c:f>
              <c:multiLvlStrCache>
                <c:ptCount val="3"/>
                <c:lvl>
                  <c:pt idx="1">
                    <c:v>BAU</c:v>
                  </c:pt>
                  <c:pt idx="2">
                    <c:v>Reforestation</c:v>
                  </c:pt>
                </c:lvl>
                <c:lvl>
                  <c:pt idx="0">
                    <c:v>2019</c:v>
                  </c:pt>
                  <c:pt idx="1">
                    <c:v>2030</c:v>
                  </c:pt>
                </c:lvl>
              </c:multiLvlStrCache>
            </c:multiLvlStrRef>
          </c:cat>
          <c:val>
            <c:numRef>
              <c:f>[emissions_reforestation.xlsx]emissions!$Q$33:$Q$35</c:f>
              <c:numCache>
                <c:formatCode>0.0000</c:formatCode>
                <c:ptCount val="3"/>
                <c:pt idx="0">
                  <c:v>23</c:v>
                </c:pt>
                <c:pt idx="1">
                  <c:v>9.8236233333337477</c:v>
                </c:pt>
                <c:pt idx="2" formatCode="General">
                  <c:v>-50.753765333333376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8-0E61-49BE-84C0-A96A056DE7D2}"/>
            </c:ext>
          </c:extLst>
        </c:ser>
        <c:dLbls>
          <c:showLegendKey val="0"/>
          <c:showVal val="0"/>
          <c:showCatName val="0"/>
          <c:showSerName val="0"/>
          <c:showPercent val="0"/>
          <c:showBubbleSize val="0"/>
        </c:dLbls>
        <c:gapWidth val="50"/>
        <c:overlap val="100"/>
        <c:axId val="592306680"/>
        <c:axId val="592302520"/>
      </c:barChart>
      <c:catAx>
        <c:axId val="59230668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AM"/>
          </a:p>
        </c:txPr>
        <c:crossAx val="592302520"/>
        <c:crosses val="autoZero"/>
        <c:auto val="1"/>
        <c:lblAlgn val="ctr"/>
        <c:lblOffset val="100"/>
        <c:noMultiLvlLbl val="0"/>
      </c:catAx>
      <c:valAx>
        <c:axId val="592302520"/>
        <c:scaling>
          <c:orientation val="minMax"/>
          <c:max val="2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100"/>
                  <a:t>Millones de </a:t>
                </a:r>
                <a:r>
                  <a:rPr lang="en-US" sz="1100" err="1"/>
                  <a:t>toneladas </a:t>
                </a:r>
                <a:r>
                  <a:rPr lang="en-US" sz="1100"/>
                  <a:t>de CO2-eq.</a:t>
                </a:r>
              </a:p>
            </c:rich>
          </c:tx>
          <c:layout>
            <c:manualLayout>
              <c:xMode val="edge"/>
              <c:yMode val="edge"/>
              <c:x val="0"/>
              <c:y val="0.10134161893045869"/>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AM"/>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AM"/>
          </a:p>
        </c:txPr>
        <c:crossAx val="592306680"/>
        <c:crosses val="autoZero"/>
        <c:crossBetween val="between"/>
        <c:majorUnit val="50"/>
      </c:valAx>
      <c:spPr>
        <a:noFill/>
        <a:ln>
          <a:noFill/>
        </a:ln>
        <a:effectLst/>
      </c:spPr>
    </c:plotArea>
    <c:legend>
      <c:legendPos val="r"/>
      <c:layout>
        <c:manualLayout>
          <c:xMode val="edge"/>
          <c:yMode val="edge"/>
          <c:x val="0.77857183782356121"/>
          <c:y val="5.4340940828342017E-2"/>
          <c:w val="0.22032462575608053"/>
          <c:h val="0.9347420690155331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AM"/>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AM"/>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37877296587927"/>
          <c:y val="6.4052057215712818E-2"/>
          <c:w val="0.70960170603674544"/>
          <c:h val="0.59124759077845979"/>
        </c:manualLayout>
      </c:layout>
      <c:barChart>
        <c:barDir val="col"/>
        <c:grouping val="stacked"/>
        <c:varyColors val="0"/>
        <c:ser>
          <c:idx val="0"/>
          <c:order val="0"/>
          <c:tx>
            <c:strRef>
              <c:f>[energy_use.xlsx]Sheet1!$C$8</c:f>
              <c:strCache>
                <c:ptCount val="1"/>
                <c:pt idx="0">
                  <c:v>Diésel</c:v>
                </c:pt>
              </c:strCache>
            </c:strRef>
          </c:tx>
          <c:spPr>
            <a:solidFill>
              <a:schemeClr val="accent4"/>
            </a:solidFill>
            <a:ln>
              <a:noFill/>
            </a:ln>
            <a:effectLst/>
          </c:spPr>
          <c:invertIfNegative val="0"/>
          <c:cat>
            <c:multiLvlStrRef>
              <c:f>[energy_use.xlsx]Sheet1!$A$9:$B$12</c:f>
              <c:multiLvlStrCache>
                <c:ptCount val="4"/>
                <c:lvl>
                  <c:pt idx="1">
                    <c:v>Current targets</c:v>
                  </c:pt>
                  <c:pt idx="2">
                    <c:v>Fixed food basket</c:v>
                  </c:pt>
                  <c:pt idx="3">
                    <c:v>Improved diet</c:v>
                  </c:pt>
                </c:lvl>
                <c:lvl>
                  <c:pt idx="0">
                    <c:v>2019</c:v>
                  </c:pt>
                  <c:pt idx="1">
                    <c:v>2030</c:v>
                  </c:pt>
                </c:lvl>
              </c:multiLvlStrCache>
            </c:multiLvlStrRef>
          </c:cat>
          <c:val>
            <c:numRef>
              <c:f>[energy_use.xlsx]Sheet1!$C$9:$C$12</c:f>
              <c:numCache>
                <c:formatCode>General</c:formatCode>
                <c:ptCount val="4"/>
                <c:pt idx="0">
                  <c:v>6.847100000000002</c:v>
                </c:pt>
                <c:pt idx="1">
                  <c:v>11.581000000000005</c:v>
                </c:pt>
                <c:pt idx="2">
                  <c:v>7.7182999999999993</c:v>
                </c:pt>
                <c:pt idx="3">
                  <c:v>10.008500000000003</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6C5-491B-A2BF-D955640A7761}"/>
            </c:ext>
          </c:extLst>
        </c:ser>
        <c:ser>
          <c:idx val="1"/>
          <c:order val="1"/>
          <c:tx>
            <c:strRef>
              <c:f>[energy_use.xlsx]Sheet1!$D$8</c:f>
              <c:strCache>
                <c:ptCount val="1"/>
                <c:pt idx="0">
                  <c:v>Electricidad</c:v>
                </c:pt>
              </c:strCache>
            </c:strRef>
          </c:tx>
          <c:spPr>
            <a:solidFill>
              <a:schemeClr val="bg1">
                <a:lumMod val="65000"/>
              </a:schemeClr>
            </a:solidFill>
            <a:ln>
              <a:noFill/>
            </a:ln>
            <a:effectLst/>
          </c:spPr>
          <c:invertIfNegative val="0"/>
          <c:cat>
            <c:multiLvlStrRef>
              <c:f>[energy_use.xlsx]Sheet1!$A$9:$B$12</c:f>
              <c:multiLvlStrCache>
                <c:ptCount val="4"/>
                <c:lvl>
                  <c:pt idx="1">
                    <c:v>Current targets</c:v>
                  </c:pt>
                  <c:pt idx="2">
                    <c:v>Fixed food basket</c:v>
                  </c:pt>
                  <c:pt idx="3">
                    <c:v>Improved diet</c:v>
                  </c:pt>
                </c:lvl>
                <c:lvl>
                  <c:pt idx="0">
                    <c:v>2019</c:v>
                  </c:pt>
                  <c:pt idx="1">
                    <c:v>2030</c:v>
                  </c:pt>
                </c:lvl>
              </c:multiLvlStrCache>
            </c:multiLvlStrRef>
          </c:cat>
          <c:val>
            <c:numRef>
              <c:f>[energy_use.xlsx]Sheet1!$D$9:$D$12</c:f>
              <c:numCache>
                <c:formatCode>General</c:formatCode>
                <c:ptCount val="4"/>
                <c:pt idx="0">
                  <c:v>0.22139999999999999</c:v>
                </c:pt>
                <c:pt idx="1">
                  <c:v>0.74360000000000004</c:v>
                </c:pt>
                <c:pt idx="2">
                  <c:v>0.59399999999999997</c:v>
                </c:pt>
                <c:pt idx="3">
                  <c:v>0.69000000000000006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16C5-491B-A2BF-D955640A7761}"/>
            </c:ext>
          </c:extLst>
        </c:ser>
        <c:dLbls>
          <c:showLegendKey val="0"/>
          <c:showVal val="0"/>
          <c:showCatName val="0"/>
          <c:showSerName val="0"/>
          <c:showPercent val="0"/>
          <c:showBubbleSize val="0"/>
        </c:dLbls>
        <c:gapWidth val="50"/>
        <c:overlap val="100"/>
        <c:axId val="498428792"/>
        <c:axId val="498429432"/>
      </c:barChart>
      <c:catAx>
        <c:axId val="498428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AM"/>
          </a:p>
        </c:txPr>
        <c:crossAx val="498429432"/>
        <c:crosses val="autoZero"/>
        <c:auto val="1"/>
        <c:lblAlgn val="ctr"/>
        <c:lblOffset val="100"/>
        <c:noMultiLvlLbl val="0"/>
      </c:catAx>
      <c:valAx>
        <c:axId val="4984294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Petajoules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AM"/>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AM"/>
          </a:p>
        </c:txPr>
        <c:crossAx val="498428792"/>
        <c:crosses val="autoZero"/>
        <c:crossBetween val="between"/>
        <c:majorUnit val="5"/>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AM"/>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AM"/>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01607206506594"/>
          <c:y val="3.8630492970556901E-2"/>
          <c:w val="0.70618467085623926"/>
          <c:h val="0.68383570136762628"/>
        </c:manualLayout>
      </c:layout>
      <c:barChart>
        <c:barDir val="col"/>
        <c:grouping val="stacked"/>
        <c:varyColors val="0"/>
        <c:ser>
          <c:idx val="3"/>
          <c:order val="0"/>
          <c:tx>
            <c:strRef>
              <c:f>[water_use_comparison.xlsx]Sheet1!$G$1</c:f>
              <c:strCache>
                <c:ptCount val="1"/>
                <c:pt idx="0">
                  <c:v>Suministro público</c:v>
                </c:pt>
              </c:strCache>
            </c:strRef>
          </c:tx>
          <c:spPr>
            <a:solidFill>
              <a:schemeClr val="accent4"/>
            </a:solidFill>
            <a:ln>
              <a:noFill/>
            </a:ln>
            <a:effectLst/>
          </c:spPr>
          <c:invertIfNegative val="0"/>
          <c:cat>
            <c:multiLvlStrRef>
              <c:f>[water_use_comparison.xlsx]Sheet1!$B$3:$C$6</c:f>
              <c:multiLvlStrCache>
                <c:ptCount val="4"/>
                <c:lvl>
                  <c:pt idx="1">
                    <c:v>Current targets</c:v>
                  </c:pt>
                  <c:pt idx="2">
                    <c:v>Fixed food basket</c:v>
                  </c:pt>
                  <c:pt idx="3">
                    <c:v>Improved diet</c:v>
                  </c:pt>
                </c:lvl>
                <c:lvl>
                  <c:pt idx="0">
                    <c:v>2019</c:v>
                  </c:pt>
                  <c:pt idx="1">
                    <c:v>2030</c:v>
                  </c:pt>
                </c:lvl>
              </c:multiLvlStrCache>
            </c:multiLvlStrRef>
          </c:cat>
          <c:val>
            <c:numRef>
              <c:f>[water_use_comparison.xlsx]Sheet1!$G$3:$G$6</c:f>
              <c:numCache>
                <c:formatCode>General</c:formatCode>
                <c:ptCount val="4"/>
                <c:pt idx="0">
                  <c:v>1.5789999999999997</c:v>
                </c:pt>
                <c:pt idx="1">
                  <c:v>2.3875999999999999</c:v>
                </c:pt>
                <c:pt idx="2">
                  <c:v>2.3875999999999999</c:v>
                </c:pt>
                <c:pt idx="3">
                  <c:v>2.3875999999999999</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DD0-4B26-B68A-2C4D6C0D4803}"/>
            </c:ext>
          </c:extLst>
        </c:ser>
        <c:ser>
          <c:idx val="2"/>
          <c:order val="1"/>
          <c:tx>
            <c:strRef>
              <c:f>[water_use_comparison.xlsx]Sheet1!$F$1</c:f>
              <c:strCache>
                <c:ptCount val="1"/>
                <c:pt idx="0">
                  <c:v>Ganado</c:v>
                </c:pt>
              </c:strCache>
            </c:strRef>
          </c:tx>
          <c:spPr>
            <a:solidFill>
              <a:srgbClr val="7030A0"/>
            </a:solidFill>
            <a:ln>
              <a:noFill/>
            </a:ln>
            <a:effectLst/>
          </c:spPr>
          <c:invertIfNegative val="0"/>
          <c:cat>
            <c:multiLvlStrRef>
              <c:f>[water_use_comparison.xlsx]Sheet1!$B$3:$C$6</c:f>
              <c:multiLvlStrCache>
                <c:ptCount val="4"/>
                <c:lvl>
                  <c:pt idx="1">
                    <c:v>Current targets</c:v>
                  </c:pt>
                  <c:pt idx="2">
                    <c:v>Fixed food basket</c:v>
                  </c:pt>
                  <c:pt idx="3">
                    <c:v>Improved diet</c:v>
                  </c:pt>
                </c:lvl>
                <c:lvl>
                  <c:pt idx="0">
                    <c:v>2019</c:v>
                  </c:pt>
                  <c:pt idx="1">
                    <c:v>2030</c:v>
                  </c:pt>
                </c:lvl>
              </c:multiLvlStrCache>
            </c:multiLvlStrRef>
          </c:cat>
          <c:val>
            <c:numRef>
              <c:f>[water_use_comparison.xlsx]Sheet1!$F$3:$F$6</c:f>
              <c:numCache>
                <c:formatCode>General</c:formatCode>
                <c:ptCount val="4"/>
                <c:pt idx="0">
                  <c:v>0.85309999999999997</c:v>
                </c:pt>
                <c:pt idx="1">
                  <c:v>1.3271999999999999</c:v>
                </c:pt>
                <c:pt idx="2">
                  <c:v>1.0873999999999999</c:v>
                </c:pt>
                <c:pt idx="3">
                  <c:v>1.7369999999999999</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EDD0-4B26-B68A-2C4D6C0D4803}"/>
            </c:ext>
          </c:extLst>
        </c:ser>
        <c:ser>
          <c:idx val="1"/>
          <c:order val="2"/>
          <c:tx>
            <c:strRef>
              <c:f>[water_use_comparison.xlsx]Sheet1!$E$1</c:f>
              <c:strCache>
                <c:ptCount val="1"/>
                <c:pt idx="0">
                  <c:v>Industria</c:v>
                </c:pt>
              </c:strCache>
            </c:strRef>
          </c:tx>
          <c:spPr>
            <a:solidFill>
              <a:schemeClr val="bg1">
                <a:lumMod val="65000"/>
              </a:schemeClr>
            </a:solidFill>
            <a:ln>
              <a:noFill/>
            </a:ln>
            <a:effectLst/>
          </c:spPr>
          <c:invertIfNegative val="0"/>
          <c:cat>
            <c:multiLvlStrRef>
              <c:f>[water_use_comparison.xlsx]Sheet1!$B$3:$C$6</c:f>
              <c:multiLvlStrCache>
                <c:ptCount val="4"/>
                <c:lvl>
                  <c:pt idx="1">
                    <c:v>Current targets</c:v>
                  </c:pt>
                  <c:pt idx="2">
                    <c:v>Fixed food basket</c:v>
                  </c:pt>
                  <c:pt idx="3">
                    <c:v>Improved diet</c:v>
                  </c:pt>
                </c:lvl>
                <c:lvl>
                  <c:pt idx="0">
                    <c:v>2019</c:v>
                  </c:pt>
                  <c:pt idx="1">
                    <c:v>2030</c:v>
                  </c:pt>
                </c:lvl>
              </c:multiLvlStrCache>
            </c:multiLvlStrRef>
          </c:cat>
          <c:val>
            <c:numRef>
              <c:f>[water_use_comparison.xlsx]Sheet1!$E$3:$E$6</c:f>
              <c:numCache>
                <c:formatCode>General</c:formatCode>
                <c:ptCount val="4"/>
                <c:pt idx="0">
                  <c:v>0.5</c:v>
                </c:pt>
                <c:pt idx="1">
                  <c:v>1.35</c:v>
                </c:pt>
                <c:pt idx="2">
                  <c:v>1.35</c:v>
                </c:pt>
                <c:pt idx="3">
                  <c:v>1.35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EDD0-4B26-B68A-2C4D6C0D4803}"/>
            </c:ext>
          </c:extLst>
        </c:ser>
        <c:ser>
          <c:idx val="0"/>
          <c:order val="3"/>
          <c:tx>
            <c:strRef>
              <c:f>[water_use_comparison.xlsx]Sheet1!$D$1</c:f>
              <c:strCache>
                <c:ptCount val="1"/>
                <c:pt idx="0">
                  <c:v>Riego</c:v>
                </c:pt>
              </c:strCache>
            </c:strRef>
          </c:tx>
          <c:spPr>
            <a:solidFill>
              <a:srgbClr val="A94D0F"/>
            </a:solidFill>
            <a:ln>
              <a:noFill/>
            </a:ln>
            <a:effectLst/>
          </c:spPr>
          <c:invertIfNegative val="0"/>
          <c:cat>
            <c:multiLvlStrRef>
              <c:f>[water_use_comparison.xlsx]Sheet1!$B$3:$C$6</c:f>
              <c:multiLvlStrCache>
                <c:ptCount val="4"/>
                <c:lvl>
                  <c:pt idx="1">
                    <c:v>Current targets</c:v>
                  </c:pt>
                  <c:pt idx="2">
                    <c:v>Fixed food basket</c:v>
                  </c:pt>
                  <c:pt idx="3">
                    <c:v>Improved diet</c:v>
                  </c:pt>
                </c:lvl>
                <c:lvl>
                  <c:pt idx="0">
                    <c:v>2019</c:v>
                  </c:pt>
                  <c:pt idx="1">
                    <c:v>2030</c:v>
                  </c:pt>
                </c:lvl>
              </c:multiLvlStrCache>
            </c:multiLvlStrRef>
          </c:cat>
          <c:val>
            <c:numRef>
              <c:f>[water_use_comparison.xlsx]Sheet1!$D$3:$D$6</c:f>
              <c:numCache>
                <c:formatCode>General</c:formatCode>
                <c:ptCount val="4"/>
                <c:pt idx="0">
                  <c:v>11.938599999999999</c:v>
                </c:pt>
                <c:pt idx="1">
                  <c:v>41.661100000000005</c:v>
                </c:pt>
                <c:pt idx="2">
                  <c:v>33.254800000000003</c:v>
                </c:pt>
                <c:pt idx="3">
                  <c:v>38.139300000000006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EDD0-4B26-B68A-2C4D6C0D4803}"/>
            </c:ext>
          </c:extLst>
        </c:ser>
        <c:dLbls>
          <c:showLegendKey val="0"/>
          <c:showVal val="0"/>
          <c:showCatName val="0"/>
          <c:showSerName val="0"/>
          <c:showPercent val="0"/>
          <c:showBubbleSize val="0"/>
        </c:dLbls>
        <c:gapWidth val="50"/>
        <c:overlap val="100"/>
        <c:axId val="508771896"/>
        <c:axId val="508774136"/>
      </c:barChart>
      <c:catAx>
        <c:axId val="508771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AM"/>
          </a:p>
        </c:txPr>
        <c:crossAx val="508774136"/>
        <c:crosses val="autoZero"/>
        <c:auto val="1"/>
        <c:lblAlgn val="ctr"/>
        <c:lblOffset val="100"/>
        <c:noMultiLvlLbl val="0"/>
      </c:catAx>
      <c:valAx>
        <c:axId val="508774136"/>
        <c:scaling>
          <c:orientation val="minMax"/>
          <c:max val="5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Mil millones de m3</a:t>
                </a:r>
              </a:p>
            </c:rich>
          </c:tx>
          <c:layout>
            <c:manualLayout>
              <c:xMode val="edge"/>
              <c:yMode val="edge"/>
              <c:x val="1.0831467908489373E-2"/>
              <c:y val="0.24426024961371245"/>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AM"/>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AM"/>
          </a:p>
        </c:txPr>
        <c:crossAx val="508771896"/>
        <c:crosses val="autoZero"/>
        <c:crossBetween val="between"/>
        <c:majorUnit val="20"/>
      </c:valAx>
      <c:spPr>
        <a:noFill/>
        <a:ln>
          <a:noFill/>
        </a:ln>
        <a:effectLst/>
      </c:spPr>
    </c:plotArea>
    <c:legend>
      <c:legendPos val="r"/>
      <c:layout>
        <c:manualLayout>
          <c:xMode val="edge"/>
          <c:yMode val="edge"/>
          <c:x val="0.81391980142625842"/>
          <c:y val="0.31888468044761642"/>
          <c:w val="0.18608019857374147"/>
          <c:h val="0.3622302691861086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AM"/>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AM"/>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1809500533081"/>
          <c:y val="4.2594757533037625E-2"/>
          <c:w val="0.6331163817073473"/>
          <c:h val="0.67349934268465461"/>
        </c:manualLayout>
      </c:layout>
      <c:barChart>
        <c:barDir val="col"/>
        <c:grouping val="stacked"/>
        <c:varyColors val="0"/>
        <c:ser>
          <c:idx val="0"/>
          <c:order val="0"/>
          <c:tx>
            <c:strRef>
              <c:f>[emissions_baseline_current.xlsx]emissions!$I$31</c:f>
              <c:strCache>
                <c:ptCount val="1"/>
                <c:pt idx="0">
                  <c:v>Producción de cultivos</c:v>
                </c:pt>
              </c:strCache>
            </c:strRef>
          </c:tx>
          <c:spPr>
            <a:solidFill>
              <a:schemeClr val="accent1"/>
            </a:solidFill>
            <a:ln>
              <a:noFill/>
            </a:ln>
            <a:effectLst/>
          </c:spPr>
          <c:invertIfNegative val="0"/>
          <c:cat>
            <c:multiLvlStrRef>
              <c:f>[emissions_baseline_current.xlsx]emissions!$G$33:$H$36</c:f>
              <c:multiLvlStrCache>
                <c:ptCount val="4"/>
                <c:lvl>
                  <c:pt idx="1">
                    <c:v>Current targets</c:v>
                  </c:pt>
                  <c:pt idx="2">
                    <c:v>Fixed food basket</c:v>
                  </c:pt>
                  <c:pt idx="3">
                    <c:v>Improved diet</c:v>
                  </c:pt>
                </c:lvl>
                <c:lvl>
                  <c:pt idx="0">
                    <c:v>2019</c:v>
                  </c:pt>
                  <c:pt idx="1">
                    <c:v>2030</c:v>
                  </c:pt>
                </c:lvl>
              </c:multiLvlStrCache>
            </c:multiLvlStrRef>
          </c:cat>
          <c:val>
            <c:numRef>
              <c:f>[emissions_baseline_current.xlsx]emissions!$I$33:$I$36</c:f>
              <c:numCache>
                <c:formatCode>General</c:formatCode>
                <c:ptCount val="4"/>
                <c:pt idx="0">
                  <c:v>0.47249999999999998</c:v>
                </c:pt>
                <c:pt idx="1">
                  <c:v>0.79910000000000003</c:v>
                </c:pt>
                <c:pt idx="2">
                  <c:v>0.53259999999999996</c:v>
                </c:pt>
                <c:pt idx="3">
                  <c:v>0.69059999999999999</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6CD-4748-9A8C-F9F035D5B611}"/>
            </c:ext>
          </c:extLst>
        </c:ser>
        <c:ser>
          <c:idx val="1"/>
          <c:order val="1"/>
          <c:tx>
            <c:strRef>
              <c:f>[emissions_baseline_current.xlsx]emissions!$J$31</c:f>
              <c:strCache>
                <c:ptCount val="1"/>
                <c:pt idx="0">
                  <c:v>Comercial</c:v>
                </c:pt>
              </c:strCache>
            </c:strRef>
          </c:tx>
          <c:spPr>
            <a:solidFill>
              <a:schemeClr val="accent2"/>
            </a:solidFill>
            <a:ln>
              <a:noFill/>
            </a:ln>
            <a:effectLst/>
          </c:spPr>
          <c:invertIfNegative val="0"/>
          <c:cat>
            <c:multiLvlStrRef>
              <c:f>[emissions_baseline_current.xlsx]emissions!$G$33:$H$36</c:f>
              <c:multiLvlStrCache>
                <c:ptCount val="4"/>
                <c:lvl>
                  <c:pt idx="1">
                    <c:v>Current targets</c:v>
                  </c:pt>
                  <c:pt idx="2">
                    <c:v>Fixed food basket</c:v>
                  </c:pt>
                  <c:pt idx="3">
                    <c:v>Improved diet</c:v>
                  </c:pt>
                </c:lvl>
                <c:lvl>
                  <c:pt idx="0">
                    <c:v>2019</c:v>
                  </c:pt>
                  <c:pt idx="1">
                    <c:v>2030</c:v>
                  </c:pt>
                </c:lvl>
              </c:multiLvlStrCache>
            </c:multiLvlStrRef>
          </c:cat>
          <c:val>
            <c:numRef>
              <c:f>[emissions_baseline_current.xlsx]emissions!$J$33:$J$36</c:f>
              <c:numCache>
                <c:formatCode>General</c:formatCode>
                <c:ptCount val="4"/>
                <c:pt idx="0">
                  <c:v>0.19320000000000001</c:v>
                </c:pt>
                <c:pt idx="1">
                  <c:v>0.32779999999999998</c:v>
                </c:pt>
                <c:pt idx="2">
                  <c:v>0.32779999999999998</c:v>
                </c:pt>
                <c:pt idx="3">
                  <c:v>0.32779999999999998</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86CD-4748-9A8C-F9F035D5B611}"/>
            </c:ext>
          </c:extLst>
        </c:ser>
        <c:ser>
          <c:idx val="2"/>
          <c:order val="2"/>
          <c:tx>
            <c:strRef>
              <c:f>[emissions_baseline_current.xlsx]emissions!$K$31</c:f>
              <c:strCache>
                <c:ptCount val="1"/>
                <c:pt idx="0">
                  <c:v>Industria</c:v>
                </c:pt>
              </c:strCache>
            </c:strRef>
          </c:tx>
          <c:spPr>
            <a:solidFill>
              <a:schemeClr val="accent3"/>
            </a:solidFill>
            <a:ln>
              <a:noFill/>
            </a:ln>
            <a:effectLst/>
          </c:spPr>
          <c:invertIfNegative val="0"/>
          <c:cat>
            <c:multiLvlStrRef>
              <c:f>[emissions_baseline_current.xlsx]emissions!$G$33:$H$36</c:f>
              <c:multiLvlStrCache>
                <c:ptCount val="4"/>
                <c:lvl>
                  <c:pt idx="1">
                    <c:v>Current targets</c:v>
                  </c:pt>
                  <c:pt idx="2">
                    <c:v>Fixed food basket</c:v>
                  </c:pt>
                  <c:pt idx="3">
                    <c:v>Improved diet</c:v>
                  </c:pt>
                </c:lvl>
                <c:lvl>
                  <c:pt idx="0">
                    <c:v>2019</c:v>
                  </c:pt>
                  <c:pt idx="1">
                    <c:v>2030</c:v>
                  </c:pt>
                </c:lvl>
              </c:multiLvlStrCache>
            </c:multiLvlStrRef>
          </c:cat>
          <c:val>
            <c:numRef>
              <c:f>[emissions_baseline_current.xlsx]emissions!$K$33:$K$36</c:f>
              <c:numCache>
                <c:formatCode>General</c:formatCode>
                <c:ptCount val="4"/>
                <c:pt idx="0">
                  <c:v>2.2269999999999999</c:v>
                </c:pt>
                <c:pt idx="1">
                  <c:v>4.4164000000000003</c:v>
                </c:pt>
                <c:pt idx="2">
                  <c:v>4.4164000000000003</c:v>
                </c:pt>
                <c:pt idx="3">
                  <c:v>4.4164000000000003</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86CD-4748-9A8C-F9F035D5B611}"/>
            </c:ext>
          </c:extLst>
        </c:ser>
        <c:ser>
          <c:idx val="3"/>
          <c:order val="3"/>
          <c:tx>
            <c:strRef>
              <c:f>[emissions_baseline_current.xlsx]emissions!$L$31</c:f>
              <c:strCache>
                <c:ptCount val="1"/>
                <c:pt idx="0">
                  <c:v>Minería</c:v>
                </c:pt>
              </c:strCache>
            </c:strRef>
          </c:tx>
          <c:spPr>
            <a:solidFill>
              <a:schemeClr val="accent4"/>
            </a:solidFill>
            <a:ln>
              <a:noFill/>
            </a:ln>
            <a:effectLst/>
          </c:spPr>
          <c:invertIfNegative val="0"/>
          <c:cat>
            <c:multiLvlStrRef>
              <c:f>[emissions_baseline_current.xlsx]emissions!$G$33:$H$36</c:f>
              <c:multiLvlStrCache>
                <c:ptCount val="4"/>
                <c:lvl>
                  <c:pt idx="1">
                    <c:v>Current targets</c:v>
                  </c:pt>
                  <c:pt idx="2">
                    <c:v>Fixed food basket</c:v>
                  </c:pt>
                  <c:pt idx="3">
                    <c:v>Improved diet</c:v>
                  </c:pt>
                </c:lvl>
                <c:lvl>
                  <c:pt idx="0">
                    <c:v>2019</c:v>
                  </c:pt>
                  <c:pt idx="1">
                    <c:v>2030</c:v>
                  </c:pt>
                </c:lvl>
              </c:multiLvlStrCache>
            </c:multiLvlStrRef>
          </c:cat>
          <c:val>
            <c:numRef>
              <c:f>[emissions_baseline_current.xlsx]emissions!$L$33:$L$36</c:f>
              <c:numCache>
                <c:formatCode>General</c:formatCode>
                <c:ptCount val="4"/>
                <c:pt idx="0">
                  <c:v>1.1379999999999999</c:v>
                </c:pt>
                <c:pt idx="1">
                  <c:v>3.19</c:v>
                </c:pt>
                <c:pt idx="2">
                  <c:v>3.19</c:v>
                </c:pt>
                <c:pt idx="3">
                  <c:v>3.19</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86CD-4748-9A8C-F9F035D5B611}"/>
            </c:ext>
          </c:extLst>
        </c:ser>
        <c:ser>
          <c:idx val="4"/>
          <c:order val="4"/>
          <c:tx>
            <c:strRef>
              <c:f>[emissions_baseline_current.xlsx]emissions!$M$31</c:f>
              <c:strCache>
                <c:ptCount val="1"/>
                <c:pt idx="0">
                  <c:v>Otros</c:v>
                </c:pt>
              </c:strCache>
            </c:strRef>
          </c:tx>
          <c:spPr>
            <a:solidFill>
              <a:schemeClr val="accent5"/>
            </a:solidFill>
            <a:ln>
              <a:noFill/>
            </a:ln>
            <a:effectLst/>
          </c:spPr>
          <c:invertIfNegative val="0"/>
          <c:cat>
            <c:multiLvlStrRef>
              <c:f>[emissions_baseline_current.xlsx]emissions!$G$33:$H$36</c:f>
              <c:multiLvlStrCache>
                <c:ptCount val="4"/>
                <c:lvl>
                  <c:pt idx="1">
                    <c:v>Current targets</c:v>
                  </c:pt>
                  <c:pt idx="2">
                    <c:v>Fixed food basket</c:v>
                  </c:pt>
                  <c:pt idx="3">
                    <c:v>Improved diet</c:v>
                  </c:pt>
                </c:lvl>
                <c:lvl>
                  <c:pt idx="0">
                    <c:v>2019</c:v>
                  </c:pt>
                  <c:pt idx="1">
                    <c:v>2030</c:v>
                  </c:pt>
                </c:lvl>
              </c:multiLvlStrCache>
            </c:multiLvlStrRef>
          </c:cat>
          <c:val>
            <c:numRef>
              <c:f>[emissions_baseline_current.xlsx]emissions!$M$33:$M$36</c:f>
              <c:numCache>
                <c:formatCode>General</c:formatCode>
                <c:ptCount val="4"/>
                <c:pt idx="0">
                  <c:v>0.80959999999999999</c:v>
                </c:pt>
                <c:pt idx="1">
                  <c:v>1.0469999999999999</c:v>
                </c:pt>
                <c:pt idx="2">
                  <c:v>1.0469999999999999</c:v>
                </c:pt>
                <c:pt idx="3">
                  <c:v>1.0469999999999999</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86CD-4748-9A8C-F9F035D5B611}"/>
            </c:ext>
          </c:extLst>
        </c:ser>
        <c:ser>
          <c:idx val="5"/>
          <c:order val="5"/>
          <c:tx>
            <c:strRef>
              <c:f>[emissions_baseline_current.xlsx]emissions!$N$31</c:f>
              <c:strCache>
                <c:ptCount val="1"/>
                <c:pt idx="0">
                  <c:v>Residencial</c:v>
                </c:pt>
              </c:strCache>
            </c:strRef>
          </c:tx>
          <c:spPr>
            <a:solidFill>
              <a:schemeClr val="accent6"/>
            </a:solidFill>
            <a:ln>
              <a:noFill/>
            </a:ln>
            <a:effectLst/>
          </c:spPr>
          <c:invertIfNegative val="0"/>
          <c:cat>
            <c:multiLvlStrRef>
              <c:f>[emissions_baseline_current.xlsx]emissions!$G$33:$H$36</c:f>
              <c:multiLvlStrCache>
                <c:ptCount val="4"/>
                <c:lvl>
                  <c:pt idx="1">
                    <c:v>Current targets</c:v>
                  </c:pt>
                  <c:pt idx="2">
                    <c:v>Fixed food basket</c:v>
                  </c:pt>
                  <c:pt idx="3">
                    <c:v>Improved diet</c:v>
                  </c:pt>
                </c:lvl>
                <c:lvl>
                  <c:pt idx="0">
                    <c:v>2019</c:v>
                  </c:pt>
                  <c:pt idx="1">
                    <c:v>2030</c:v>
                  </c:pt>
                </c:lvl>
              </c:multiLvlStrCache>
            </c:multiLvlStrRef>
          </c:cat>
          <c:val>
            <c:numRef>
              <c:f>[emissions_baseline_current.xlsx]emissions!$N$33:$N$36</c:f>
              <c:numCache>
                <c:formatCode>General</c:formatCode>
                <c:ptCount val="4"/>
                <c:pt idx="0">
                  <c:v>0.97239999999999993</c:v>
                </c:pt>
                <c:pt idx="1">
                  <c:v>1.1701999999999999</c:v>
                </c:pt>
                <c:pt idx="2">
                  <c:v>1.1701999999999999</c:v>
                </c:pt>
                <c:pt idx="3">
                  <c:v>1.1701999999999999</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86CD-4748-9A8C-F9F035D5B611}"/>
            </c:ext>
          </c:extLst>
        </c:ser>
        <c:ser>
          <c:idx val="6"/>
          <c:order val="6"/>
          <c:tx>
            <c:strRef>
              <c:f>[emissions_baseline_current.xlsx]emissions!$O$31</c:f>
              <c:strCache>
                <c:ptCount val="1"/>
                <c:pt idx="0">
                  <c:v>Transporte</c:v>
                </c:pt>
              </c:strCache>
            </c:strRef>
          </c:tx>
          <c:spPr>
            <a:solidFill>
              <a:schemeClr val="accent1">
                <a:lumMod val="60000"/>
              </a:schemeClr>
            </a:solidFill>
            <a:ln>
              <a:noFill/>
            </a:ln>
            <a:effectLst/>
          </c:spPr>
          <c:invertIfNegative val="0"/>
          <c:cat>
            <c:multiLvlStrRef>
              <c:f>[emissions_baseline_current.xlsx]emissions!$G$33:$H$36</c:f>
              <c:multiLvlStrCache>
                <c:ptCount val="4"/>
                <c:lvl>
                  <c:pt idx="1">
                    <c:v>Current targets</c:v>
                  </c:pt>
                  <c:pt idx="2">
                    <c:v>Fixed food basket</c:v>
                  </c:pt>
                  <c:pt idx="3">
                    <c:v>Improved diet</c:v>
                  </c:pt>
                </c:lvl>
                <c:lvl>
                  <c:pt idx="0">
                    <c:v>2019</c:v>
                  </c:pt>
                  <c:pt idx="1">
                    <c:v>2030</c:v>
                  </c:pt>
                </c:lvl>
              </c:multiLvlStrCache>
            </c:multiLvlStrRef>
          </c:cat>
          <c:val>
            <c:numRef>
              <c:f>[emissions_baseline_current.xlsx]emissions!$O$33:$O$36</c:f>
              <c:numCache>
                <c:formatCode>General</c:formatCode>
                <c:ptCount val="4"/>
                <c:pt idx="0">
                  <c:v>6.1774000000000004</c:v>
                </c:pt>
                <c:pt idx="1">
                  <c:v>12.0321</c:v>
                </c:pt>
                <c:pt idx="2">
                  <c:v>12.0321</c:v>
                </c:pt>
                <c:pt idx="3">
                  <c:v>12.0321</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86CD-4748-9A8C-F9F035D5B611}"/>
            </c:ext>
          </c:extLst>
        </c:ser>
        <c:ser>
          <c:idx val="7"/>
          <c:order val="7"/>
          <c:tx>
            <c:strRef>
              <c:f>[emissions_baseline_current.xlsx]emissions!$P$31</c:f>
              <c:strCache>
                <c:ptCount val="1"/>
                <c:pt idx="0">
                  <c:v>Ganado</c:v>
                </c:pt>
              </c:strCache>
            </c:strRef>
          </c:tx>
          <c:spPr>
            <a:solidFill>
              <a:schemeClr val="accent2">
                <a:lumMod val="60000"/>
              </a:schemeClr>
            </a:solidFill>
            <a:ln>
              <a:noFill/>
            </a:ln>
            <a:effectLst/>
          </c:spPr>
          <c:invertIfNegative val="0"/>
          <c:cat>
            <c:multiLvlStrRef>
              <c:f>[emissions_baseline_current.xlsx]emissions!$G$33:$H$36</c:f>
              <c:multiLvlStrCache>
                <c:ptCount val="4"/>
                <c:lvl>
                  <c:pt idx="1">
                    <c:v>Current targets</c:v>
                  </c:pt>
                  <c:pt idx="2">
                    <c:v>Fixed food basket</c:v>
                  </c:pt>
                  <c:pt idx="3">
                    <c:v>Improved diet</c:v>
                  </c:pt>
                </c:lvl>
                <c:lvl>
                  <c:pt idx="0">
                    <c:v>2019</c:v>
                  </c:pt>
                  <c:pt idx="1">
                    <c:v>2030</c:v>
                  </c:pt>
                </c:lvl>
              </c:multiLvlStrCache>
            </c:multiLvlStrRef>
          </c:cat>
          <c:val>
            <c:numRef>
              <c:f>[emissions_baseline_current.xlsx]emissions!$P$33:$P$36</c:f>
              <c:numCache>
                <c:formatCode>General</c:formatCode>
                <c:ptCount val="4"/>
                <c:pt idx="0">
                  <c:v>69.834400000000002</c:v>
                </c:pt>
                <c:pt idx="1">
                  <c:v>110.1936</c:v>
                </c:pt>
                <c:pt idx="2">
                  <c:v>88.933000000000007</c:v>
                </c:pt>
                <c:pt idx="3">
                  <c:v>142.08009999999999</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86CD-4748-9A8C-F9F035D5B611}"/>
            </c:ext>
          </c:extLst>
        </c:ser>
        <c:dLbls>
          <c:showLegendKey val="0"/>
          <c:showVal val="0"/>
          <c:showCatName val="0"/>
          <c:showSerName val="0"/>
          <c:showPercent val="0"/>
          <c:showBubbleSize val="0"/>
        </c:dLbls>
        <c:gapWidth val="50"/>
        <c:overlap val="100"/>
        <c:axId val="592306680"/>
        <c:axId val="592302520"/>
      </c:barChart>
      <c:catAx>
        <c:axId val="592306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AM"/>
          </a:p>
        </c:txPr>
        <c:crossAx val="592302520"/>
        <c:crosses val="autoZero"/>
        <c:auto val="1"/>
        <c:lblAlgn val="ctr"/>
        <c:lblOffset val="100"/>
        <c:noMultiLvlLbl val="0"/>
      </c:catAx>
      <c:valAx>
        <c:axId val="592302520"/>
        <c:scaling>
          <c:orientation val="minMax"/>
          <c:max val="2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Millones de toneladas de CO2-eq.</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AM"/>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AM"/>
          </a:p>
        </c:txPr>
        <c:crossAx val="592306680"/>
        <c:crosses val="autoZero"/>
        <c:crossBetween val="between"/>
        <c:majorUnit val="50"/>
      </c:valAx>
      <c:spPr>
        <a:noFill/>
        <a:ln>
          <a:noFill/>
        </a:ln>
        <a:effectLst/>
      </c:spPr>
    </c:plotArea>
    <c:legend>
      <c:legendPos val="r"/>
      <c:layout>
        <c:manualLayout>
          <c:xMode val="edge"/>
          <c:yMode val="edge"/>
          <c:x val="0.7672973317606554"/>
          <c:y val="0.22305814393288176"/>
          <c:w val="0.23270266823934457"/>
          <c:h val="0.5611617325126935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AM"/>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AM"/>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05665844437025"/>
          <c:y val="3.5277394123202951E-2"/>
          <c:w val="0.68991924914994385"/>
          <c:h val="0.77903276330964955"/>
        </c:manualLayout>
      </c:layout>
      <c:barChart>
        <c:barDir val="col"/>
        <c:grouping val="stacked"/>
        <c:varyColors val="0"/>
        <c:ser>
          <c:idx val="0"/>
          <c:order val="0"/>
          <c:tx>
            <c:strRef>
              <c:f>[land_use_comparison.xlsx]Sheet1!$Q$13</c:f>
              <c:strCache>
                <c:ptCount val="1"/>
                <c:pt idx="0">
                  <c:v>Alta</c:v>
                </c:pt>
              </c:strCache>
            </c:strRef>
          </c:tx>
          <c:spPr>
            <a:solidFill>
              <a:srgbClr val="C00000"/>
            </a:solidFill>
            <a:ln>
              <a:noFill/>
            </a:ln>
            <a:effectLst/>
          </c:spPr>
          <c:invertIfNegative val="0"/>
          <c:cat>
            <c:multiLvlStrRef>
              <c:f>[land_use_comparison.xlsx]Sheet1!$O$14:$P$17</c:f>
              <c:multiLvlStrCache>
                <c:ptCount val="4"/>
                <c:lvl>
                  <c:pt idx="1">
                    <c:v>Current targets</c:v>
                  </c:pt>
                  <c:pt idx="2">
                    <c:v>Fixed food basket</c:v>
                  </c:pt>
                  <c:pt idx="3">
                    <c:v>Improved diet</c:v>
                  </c:pt>
                </c:lvl>
                <c:lvl>
                  <c:pt idx="0">
                    <c:v>2019</c:v>
                  </c:pt>
                  <c:pt idx="1">
                    <c:v>2030</c:v>
                  </c:pt>
                </c:lvl>
              </c:multiLvlStrCache>
            </c:multiLvlStrRef>
          </c:cat>
          <c:val>
            <c:numRef>
              <c:f>[land_use_comparison.xlsx]Sheet1!$Q$14:$Q$17</c:f>
              <c:numCache>
                <c:formatCode>General</c:formatCode>
                <c:ptCount val="4"/>
                <c:pt idx="0">
                  <c:v>37.8307</c:v>
                </c:pt>
                <c:pt idx="1">
                  <c:v>59.740500000000011</c:v>
                </c:pt>
                <c:pt idx="2">
                  <c:v>45.294800000000009</c:v>
                </c:pt>
                <c:pt idx="3">
                  <c:v>57.146899999999995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0B-49D1-B0F3-24947F148A12}"/>
            </c:ext>
          </c:extLst>
        </c:ser>
        <c:ser>
          <c:idx val="1"/>
          <c:order val="1"/>
          <c:tx>
            <c:strRef>
              <c:f>[land_use_comparison.xlsx]Sheet1!$R$13</c:f>
              <c:strCache>
                <c:ptCount val="1"/>
                <c:pt idx="0">
                  <c:v>Intermedio</c:v>
                </c:pt>
              </c:strCache>
            </c:strRef>
          </c:tx>
          <c:spPr>
            <a:solidFill>
              <a:srgbClr val="FFC000"/>
            </a:solidFill>
            <a:ln>
              <a:noFill/>
            </a:ln>
            <a:effectLst/>
          </c:spPr>
          <c:invertIfNegative val="0"/>
          <c:cat>
            <c:multiLvlStrRef>
              <c:f>[land_use_comparison.xlsx]Sheet1!$O$14:$P$17</c:f>
              <c:multiLvlStrCache>
                <c:ptCount val="4"/>
                <c:lvl>
                  <c:pt idx="1">
                    <c:v>Current targets</c:v>
                  </c:pt>
                  <c:pt idx="2">
                    <c:v>Fixed food basket</c:v>
                  </c:pt>
                  <c:pt idx="3">
                    <c:v>Improved diet</c:v>
                  </c:pt>
                </c:lvl>
                <c:lvl>
                  <c:pt idx="0">
                    <c:v>2019</c:v>
                  </c:pt>
                  <c:pt idx="1">
                    <c:v>2030</c:v>
                  </c:pt>
                </c:lvl>
              </c:multiLvlStrCache>
            </c:multiLvlStrRef>
          </c:cat>
          <c:val>
            <c:numRef>
              <c:f>[land_use_comparison.xlsx]Sheet1!$R$14:$R$17</c:f>
              <c:numCache>
                <c:formatCode>General</c:formatCode>
                <c:ptCount val="4"/>
                <c:pt idx="0">
                  <c:v>33.2074</c:v>
                </c:pt>
                <c:pt idx="1">
                  <c:v>62.535400000000003</c:v>
                </c:pt>
                <c:pt idx="2">
                  <c:v>33.451900000000002</c:v>
                </c:pt>
                <c:pt idx="3">
                  <c:v>45.763999999999996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2F0B-49D1-B0F3-24947F148A12}"/>
            </c:ext>
          </c:extLst>
        </c:ser>
        <c:ser>
          <c:idx val="2"/>
          <c:order val="2"/>
          <c:tx>
            <c:strRef>
              <c:f>[land_use_comparison.xlsx]Sheet1!$S$13</c:f>
              <c:strCache>
                <c:ptCount val="1"/>
                <c:pt idx="0">
                  <c:v>Bajo</c:v>
                </c:pt>
              </c:strCache>
            </c:strRef>
          </c:tx>
          <c:spPr>
            <a:solidFill>
              <a:srgbClr val="00B050"/>
            </a:solidFill>
            <a:ln>
              <a:noFill/>
            </a:ln>
            <a:effectLst/>
          </c:spPr>
          <c:invertIfNegative val="0"/>
          <c:cat>
            <c:multiLvlStrRef>
              <c:f>[land_use_comparison.xlsx]Sheet1!$O$14:$P$17</c:f>
              <c:multiLvlStrCache>
                <c:ptCount val="4"/>
                <c:lvl>
                  <c:pt idx="1">
                    <c:v>Current targets</c:v>
                  </c:pt>
                  <c:pt idx="2">
                    <c:v>Fixed food basket</c:v>
                  </c:pt>
                  <c:pt idx="3">
                    <c:v>Improved diet</c:v>
                  </c:pt>
                </c:lvl>
                <c:lvl>
                  <c:pt idx="0">
                    <c:v>2019</c:v>
                  </c:pt>
                  <c:pt idx="1">
                    <c:v>2030</c:v>
                  </c:pt>
                </c:lvl>
              </c:multiLvlStrCache>
            </c:multiLvlStrRef>
          </c:cat>
          <c:val>
            <c:numRef>
              <c:f>[land_use_comparison.xlsx]Sheet1!$S$14:$S$17</c:f>
              <c:numCache>
                <c:formatCode>General</c:formatCode>
                <c:ptCount val="4"/>
                <c:pt idx="0">
                  <c:v>81.646699999999981</c:v>
                </c:pt>
                <c:pt idx="1">
                  <c:v>68.990299999999991</c:v>
                </c:pt>
                <c:pt idx="2">
                  <c:v>50.658099999999997</c:v>
                </c:pt>
                <c:pt idx="3">
                  <c:v>59.489899999999999</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2F0B-49D1-B0F3-24947F148A12}"/>
            </c:ext>
          </c:extLst>
        </c:ser>
        <c:dLbls>
          <c:showLegendKey val="0"/>
          <c:showVal val="0"/>
          <c:showCatName val="0"/>
          <c:showSerName val="0"/>
          <c:showPercent val="0"/>
          <c:showBubbleSize val="0"/>
        </c:dLbls>
        <c:gapWidth val="50"/>
        <c:overlap val="100"/>
        <c:axId val="628081336"/>
        <c:axId val="628082616"/>
      </c:barChart>
      <c:catAx>
        <c:axId val="628081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AM"/>
          </a:p>
        </c:txPr>
        <c:crossAx val="628082616"/>
        <c:crosses val="autoZero"/>
        <c:auto val="1"/>
        <c:lblAlgn val="ctr"/>
        <c:lblOffset val="100"/>
        <c:noMultiLvlLbl val="0"/>
      </c:catAx>
      <c:valAx>
        <c:axId val="6280826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1000 km2.</a:t>
                </a:r>
              </a:p>
            </c:rich>
          </c:tx>
          <c:layout>
            <c:manualLayout>
              <c:xMode val="edge"/>
              <c:yMode val="edge"/>
              <c:x val="1.7498949772181346E-2"/>
              <c:y val="0.31723645303830694"/>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AM"/>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AM"/>
          </a:p>
        </c:txPr>
        <c:crossAx val="628081336"/>
        <c:crosses val="autoZero"/>
        <c:crossBetween val="between"/>
      </c:valAx>
      <c:spPr>
        <a:noFill/>
        <a:ln>
          <a:noFill/>
        </a:ln>
        <a:effectLst/>
      </c:spPr>
    </c:plotArea>
    <c:legend>
      <c:legendPos val="r"/>
      <c:layout>
        <c:manualLayout>
          <c:xMode val="edge"/>
          <c:yMode val="edge"/>
          <c:x val="0.80670422353156612"/>
          <c:y val="0.27171004081052008"/>
          <c:w val="0.19329577646843393"/>
          <c:h val="0.3154324225800428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AM"/>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AM"/>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Sheet1!$A$11</c:f>
              <c:strCache>
                <c:ptCount val="1"/>
                <c:pt idx="0">
                  <c:v>Línea de base</c:v>
                </c:pt>
              </c:strCache>
            </c:strRef>
          </c:tx>
          <c:spPr>
            <a:solidFill>
              <a:schemeClr val="bg2">
                <a:lumMod val="75000"/>
              </a:schemeClr>
            </a:solidFill>
            <a:ln>
              <a:noFill/>
            </a:ln>
            <a:effectLst/>
          </c:spPr>
          <c:invertIfNegative val="0"/>
          <c:cat>
            <c:strRef>
              <c:f>Sheet1!$C$9:$L$9</c:f>
              <c:strCache>
                <c:ptCount val="10"/>
                <c:pt idx="0">
                  <c:v>Barley</c:v>
                </c:pt>
                <c:pt idx="1">
                  <c:v>Cereals</c:v>
                </c:pt>
                <c:pt idx="2">
                  <c:v>Coffee</c:v>
                </c:pt>
                <c:pt idx="3">
                  <c:v>Maize</c:v>
                </c:pt>
                <c:pt idx="4">
                  <c:v>Oilseeds</c:v>
                </c:pt>
                <c:pt idx="5">
                  <c:v>Other crops</c:v>
                </c:pt>
                <c:pt idx="6">
                  <c:v>Pulses</c:v>
                </c:pt>
                <c:pt idx="7">
                  <c:v>Sorghum</c:v>
                </c:pt>
                <c:pt idx="8">
                  <c:v>Teff</c:v>
                </c:pt>
                <c:pt idx="9">
                  <c:v>Wheat</c:v>
                </c:pt>
              </c:strCache>
            </c:strRef>
          </c:cat>
          <c:val>
            <c:numRef>
              <c:f>Sheet1!$C$11:$L$11</c:f>
              <c:numCache>
                <c:formatCode>0%</c:formatCode>
                <c:ptCount val="10"/>
                <c:pt idx="0">
                  <c:v>0.80875307673263819</c:v>
                </c:pt>
                <c:pt idx="1">
                  <c:v>0.48763312646558382</c:v>
                </c:pt>
                <c:pt idx="2">
                  <c:v>0.60608904499931804</c:v>
                </c:pt>
                <c:pt idx="3">
                  <c:v>0.43714713479491168</c:v>
                </c:pt>
                <c:pt idx="4">
                  <c:v>0.8490492100708763</c:v>
                </c:pt>
                <c:pt idx="5">
                  <c:v>0.66964775047230429</c:v>
                </c:pt>
                <c:pt idx="6">
                  <c:v>0.61803796195181149</c:v>
                </c:pt>
                <c:pt idx="7">
                  <c:v>0.75281578201924126</c:v>
                </c:pt>
                <c:pt idx="8">
                  <c:v>0.14853586677240602</c:v>
                </c:pt>
                <c:pt idx="9">
                  <c:v>0.73790413736382243</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932-4EB4-9485-F9A4F48E156D}"/>
            </c:ext>
          </c:extLst>
        </c:ser>
        <c:ser>
          <c:idx val="1"/>
          <c:order val="1"/>
          <c:tx>
            <c:strRef>
              <c:f>Sheet1!$A$12</c:f>
              <c:strCache>
                <c:ptCount val="1"/>
                <c:pt idx="0">
                  <c:v>Cesta fija de alimentos</c:v>
                </c:pt>
              </c:strCache>
            </c:strRef>
          </c:tx>
          <c:spPr>
            <a:solidFill>
              <a:schemeClr val="accent2"/>
            </a:solidFill>
            <a:ln>
              <a:noFill/>
            </a:ln>
            <a:effectLst/>
          </c:spPr>
          <c:invertIfNegative val="0"/>
          <c:cat>
            <c:strRef>
              <c:f>Sheet1!$C$9:$L$9</c:f>
              <c:strCache>
                <c:ptCount val="10"/>
                <c:pt idx="0">
                  <c:v>Barley</c:v>
                </c:pt>
                <c:pt idx="1">
                  <c:v>Cereals</c:v>
                </c:pt>
                <c:pt idx="2">
                  <c:v>Coffee</c:v>
                </c:pt>
                <c:pt idx="3">
                  <c:v>Maize</c:v>
                </c:pt>
                <c:pt idx="4">
                  <c:v>Oilseeds</c:v>
                </c:pt>
                <c:pt idx="5">
                  <c:v>Other crops</c:v>
                </c:pt>
                <c:pt idx="6">
                  <c:v>Pulses</c:v>
                </c:pt>
                <c:pt idx="7">
                  <c:v>Sorghum</c:v>
                </c:pt>
                <c:pt idx="8">
                  <c:v>Teff</c:v>
                </c:pt>
                <c:pt idx="9">
                  <c:v>Wheat</c:v>
                </c:pt>
              </c:strCache>
            </c:strRef>
          </c:cat>
          <c:val>
            <c:numRef>
              <c:f>Sheet1!$C$12:$L$12</c:f>
              <c:numCache>
                <c:formatCode>0%</c:formatCode>
                <c:ptCount val="10"/>
                <c:pt idx="0">
                  <c:v>0.88654802824709533</c:v>
                </c:pt>
                <c:pt idx="1">
                  <c:v>0.5219091438229384</c:v>
                </c:pt>
                <c:pt idx="2">
                  <c:v>0.63594284703053683</c:v>
                </c:pt>
                <c:pt idx="3">
                  <c:v>0.37139904793705286</c:v>
                </c:pt>
                <c:pt idx="4">
                  <c:v>0.65256316748704202</c:v>
                </c:pt>
                <c:pt idx="5">
                  <c:v>0.68544856600743875</c:v>
                </c:pt>
                <c:pt idx="6">
                  <c:v>0.56092953851246108</c:v>
                </c:pt>
                <c:pt idx="7">
                  <c:v>0.72920334173389134</c:v>
                </c:pt>
                <c:pt idx="8">
                  <c:v>0.14777692200720743</c:v>
                </c:pt>
                <c:pt idx="9">
                  <c:v>0.65096418649010512</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E932-4EB4-9485-F9A4F48E156D}"/>
            </c:ext>
          </c:extLst>
        </c:ser>
        <c:ser>
          <c:idx val="2"/>
          <c:order val="2"/>
          <c:tx>
            <c:strRef>
              <c:f>Sheet1!$A$13</c:f>
              <c:strCache>
                <c:ptCount val="1"/>
                <c:pt idx="0">
                  <c:v>Dieta mejorada</c:v>
                </c:pt>
              </c:strCache>
            </c:strRef>
          </c:tx>
          <c:spPr>
            <a:solidFill>
              <a:srgbClr val="7030A0"/>
            </a:solidFill>
            <a:ln>
              <a:noFill/>
            </a:ln>
            <a:effectLst/>
          </c:spPr>
          <c:invertIfNegative val="0"/>
          <c:cat>
            <c:strRef>
              <c:f>Sheet1!$C$9:$L$9</c:f>
              <c:strCache>
                <c:ptCount val="10"/>
                <c:pt idx="0">
                  <c:v>Barley</c:v>
                </c:pt>
                <c:pt idx="1">
                  <c:v>Cereals</c:v>
                </c:pt>
                <c:pt idx="2">
                  <c:v>Coffee</c:v>
                </c:pt>
                <c:pt idx="3">
                  <c:v>Maize</c:v>
                </c:pt>
                <c:pt idx="4">
                  <c:v>Oilseeds</c:v>
                </c:pt>
                <c:pt idx="5">
                  <c:v>Other crops</c:v>
                </c:pt>
                <c:pt idx="6">
                  <c:v>Pulses</c:v>
                </c:pt>
                <c:pt idx="7">
                  <c:v>Sorghum</c:v>
                </c:pt>
                <c:pt idx="8">
                  <c:v>Teff</c:v>
                </c:pt>
                <c:pt idx="9">
                  <c:v>Wheat</c:v>
                </c:pt>
              </c:strCache>
            </c:strRef>
          </c:cat>
          <c:val>
            <c:numRef>
              <c:f>Sheet1!$C$13:$L$13</c:f>
              <c:numCache>
                <c:formatCode>0%</c:formatCode>
                <c:ptCount val="10"/>
                <c:pt idx="0">
                  <c:v>0.95641677859920249</c:v>
                </c:pt>
                <c:pt idx="1">
                  <c:v>0.46058557628853392</c:v>
                </c:pt>
                <c:pt idx="2">
                  <c:v>0.65627589354580695</c:v>
                </c:pt>
                <c:pt idx="3">
                  <c:v>0.43573171029557484</c:v>
                </c:pt>
                <c:pt idx="4">
                  <c:v>0.73581610929117425</c:v>
                </c:pt>
                <c:pt idx="5">
                  <c:v>0.68361410696602321</c:v>
                </c:pt>
                <c:pt idx="6">
                  <c:v>0.6422876269272948</c:v>
                </c:pt>
                <c:pt idx="7">
                  <c:v>0.75320089853674554</c:v>
                </c:pt>
                <c:pt idx="8">
                  <c:v>0.15354518207089093</c:v>
                </c:pt>
                <c:pt idx="9">
                  <c:v>0.7299195173271168</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E932-4EB4-9485-F9A4F48E156D}"/>
            </c:ext>
          </c:extLst>
        </c:ser>
        <c:dLbls>
          <c:showLegendKey val="0"/>
          <c:showVal val="0"/>
          <c:showCatName val="0"/>
          <c:showSerName val="0"/>
          <c:showPercent val="0"/>
          <c:showBubbleSize val="0"/>
        </c:dLbls>
        <c:gapWidth val="100"/>
        <c:axId val="622181320"/>
        <c:axId val="622179720"/>
      </c:barChart>
      <c:catAx>
        <c:axId val="622181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AM"/>
          </a:p>
        </c:txPr>
        <c:crossAx val="622179720"/>
        <c:crosses val="autoZero"/>
        <c:auto val="1"/>
        <c:lblAlgn val="ctr"/>
        <c:lblOffset val="100"/>
        <c:noMultiLvlLbl val="0"/>
      </c:catAx>
      <c:valAx>
        <c:axId val="6221797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AM"/>
          </a:p>
        </c:txPr>
        <c:crossAx val="622181320"/>
        <c:crosses val="autoZero"/>
        <c:crossBetween val="between"/>
      </c:valAx>
      <c:spPr>
        <a:noFill/>
        <a:ln>
          <a:noFill/>
        </a:ln>
        <a:effectLst/>
      </c:spPr>
    </c:plotArea>
    <c:legend>
      <c:legendPos val="b"/>
      <c:layout>
        <c:manualLayout>
          <c:xMode val="edge"/>
          <c:yMode val="edge"/>
          <c:x val="8.2203786935755682E-2"/>
          <c:y val="0.88487500931370999"/>
          <c:w val="0.83559224323067771"/>
          <c:h val="9.386043025293942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AM"/>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n-AM"/>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0.34428</cdr:x>
      <cdr:y>0.16143</cdr:y>
    </cdr:from>
    <cdr:to>
      <cdr:x>0.34428</cdr:x>
      <cdr:y>0.77729</cdr:y>
    </cdr:to>
    <cdr:cxnSp macro="">
      <cdr:nvCxnSpPr>
        <cdr:cNvPr id="2" name="Straight Connector 1">
          <a:extLst xmlns:a="http://schemas.openxmlformats.org/drawingml/2006/main">
            <a:ext uri="{FF2B5EF4-FFF2-40B4-BE49-F238E27FC236}">
              <a16:creationId xmlns:a16="http://schemas.microsoft.com/office/drawing/2014/main" id="{61122F11-AF07-420B-9A0C-F81670CB0BA8}"/>
            </a:ext>
          </a:extLst>
        </cdr:cNvPr>
        <cdr:cNvCxnSpPr>
          <a:cxnSpLocks xmlns:a="http://schemas.openxmlformats.org/drawingml/2006/main"/>
        </cdr:cNvCxnSpPr>
      </cdr:nvCxnSpPr>
      <cdr:spPr>
        <a:xfrm xmlns:a="http://schemas.openxmlformats.org/drawingml/2006/main" flipV="1">
          <a:off x="1970909" y="427382"/>
          <a:ext cx="0" cy="1630441"/>
        </a:xfrm>
        <a:prstGeom xmlns:a="http://schemas.openxmlformats.org/drawingml/2006/main" prst="line">
          <a:avLst/>
        </a:prstGeom>
        <a:ln xmlns:a="http://schemas.openxmlformats.org/drawingml/2006/main" w="22225">
          <a:solidFill>
            <a:schemeClr val="tx1"/>
          </a:solidFill>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0.28646</cdr:x>
      <cdr:y>0.05128</cdr:y>
    </cdr:from>
    <cdr:to>
      <cdr:x>0.28646</cdr:x>
      <cdr:y>0.70109</cdr:y>
    </cdr:to>
    <cdr:cxnSp macro="">
      <cdr:nvCxnSpPr>
        <cdr:cNvPr id="2" name="Straight Connector 1">
          <a:extLst xmlns:a="http://schemas.openxmlformats.org/drawingml/2006/main">
            <a:ext uri="{FF2B5EF4-FFF2-40B4-BE49-F238E27FC236}">
              <a16:creationId xmlns:a16="http://schemas.microsoft.com/office/drawing/2014/main" id="{397C52AA-C665-4EDA-8C53-E6DEEA239932}"/>
            </a:ext>
          </a:extLst>
        </cdr:cNvPr>
        <cdr:cNvCxnSpPr>
          <a:cxnSpLocks xmlns:a="http://schemas.openxmlformats.org/drawingml/2006/main"/>
        </cdr:cNvCxnSpPr>
      </cdr:nvCxnSpPr>
      <cdr:spPr>
        <a:xfrm xmlns:a="http://schemas.openxmlformats.org/drawingml/2006/main">
          <a:off x="1746260" y="119012"/>
          <a:ext cx="0" cy="1508105"/>
        </a:xfrm>
        <a:prstGeom xmlns:a="http://schemas.openxmlformats.org/drawingml/2006/main" prst="line">
          <a:avLst/>
        </a:prstGeom>
        <a:ln xmlns:a="http://schemas.openxmlformats.org/drawingml/2006/main" w="22225">
          <a:solidFill>
            <a:schemeClr val="tx1"/>
          </a:solidFill>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0.29165</cdr:x>
      <cdr:y>0.02235</cdr:y>
    </cdr:from>
    <cdr:to>
      <cdr:x>0.29165</cdr:x>
      <cdr:y>0.70357</cdr:y>
    </cdr:to>
    <cdr:cxnSp macro="">
      <cdr:nvCxnSpPr>
        <cdr:cNvPr id="2" name="Straight Connector 1">
          <a:extLst xmlns:a="http://schemas.openxmlformats.org/drawingml/2006/main">
            <a:ext uri="{FF2B5EF4-FFF2-40B4-BE49-F238E27FC236}">
              <a16:creationId xmlns:a16="http://schemas.microsoft.com/office/drawing/2014/main" id="{61122F11-AF07-420B-9A0C-F81670CB0BA8}"/>
            </a:ext>
          </a:extLst>
        </cdr:cNvPr>
        <cdr:cNvCxnSpPr>
          <a:cxnSpLocks xmlns:a="http://schemas.openxmlformats.org/drawingml/2006/main"/>
        </cdr:cNvCxnSpPr>
      </cdr:nvCxnSpPr>
      <cdr:spPr>
        <a:xfrm xmlns:a="http://schemas.openxmlformats.org/drawingml/2006/main" flipV="1">
          <a:off x="1788627" y="56038"/>
          <a:ext cx="0" cy="1707933"/>
        </a:xfrm>
        <a:prstGeom xmlns:a="http://schemas.openxmlformats.org/drawingml/2006/main" prst="line">
          <a:avLst/>
        </a:prstGeom>
        <a:ln xmlns:a="http://schemas.openxmlformats.org/drawingml/2006/main" w="22225">
          <a:solidFill>
            <a:schemeClr val="tx1"/>
          </a:solidFill>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0.29078</cdr:x>
      <cdr:y>0.03978</cdr:y>
    </cdr:from>
    <cdr:to>
      <cdr:x>0.29078</cdr:x>
      <cdr:y>0.70562</cdr:y>
    </cdr:to>
    <cdr:cxnSp macro="">
      <cdr:nvCxnSpPr>
        <cdr:cNvPr id="3" name="Straight Connector 2">
          <a:extLst xmlns:a="http://schemas.openxmlformats.org/drawingml/2006/main">
            <a:ext uri="{FF2B5EF4-FFF2-40B4-BE49-F238E27FC236}">
              <a16:creationId xmlns:a16="http://schemas.microsoft.com/office/drawing/2014/main" id="{CDD7C232-915D-4CBA-BFC8-4B1F97B07A05}"/>
            </a:ext>
          </a:extLst>
        </cdr:cNvPr>
        <cdr:cNvCxnSpPr/>
      </cdr:nvCxnSpPr>
      <cdr:spPr>
        <a:xfrm xmlns:a="http://schemas.openxmlformats.org/drawingml/2006/main" flipV="1">
          <a:off x="1761899" y="89482"/>
          <a:ext cx="0" cy="1497762"/>
        </a:xfrm>
        <a:prstGeom xmlns:a="http://schemas.openxmlformats.org/drawingml/2006/main" prst="line">
          <a:avLst/>
        </a:prstGeom>
        <a:ln xmlns:a="http://schemas.openxmlformats.org/drawingml/2006/main" w="19050">
          <a:solidFill>
            <a:schemeClr val="tx1"/>
          </a:solidFill>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6C75D-436C-EE46-83FA-773C741CDC1E}" type="datetimeFigureOut">
              <a:rPr lang="en-US" smtClean="0"/>
              <a:t>11/3/22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98FC84-7549-424A-9090-8C112A69B027}" type="slidenum">
              <a:rPr lang="en-US" smtClean="0"/>
              <a:t>‹#›</a:t>
            </a:fld>
            <a:endParaRPr lang="en-US"/>
          </a:p>
        </p:txBody>
      </p:sp>
    </p:spTree>
    <p:extLst>
      <p:ext uri="{BB962C8B-B14F-4D97-AF65-F5344CB8AC3E}">
        <p14:creationId xmlns:p14="http://schemas.microsoft.com/office/powerpoint/2010/main" val="114865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noProof="0" dirty="0"/>
              <a:t>Esta conferencia introduce el segundo sistema en la representación del clima, la tierra, la energía y el agua: la tierra. La conferencia se centra especialmente en cómo el uso de la tierra puede ser modelado usando OSeMOSYS. </a:t>
            </a:r>
            <a:r>
              <a:rPr lang="en-GB" noProof="0" dirty="0">
                <a:latin typeface="Open Sans"/>
                <a:ea typeface="Open Sans"/>
                <a:cs typeface="Open Sans"/>
              </a:rPr>
              <a:t>Esta conferencia tiene tres resultados de aprendizaje previstos. En primer lugar, se trata de entender la distinción entre la cobertura del suelo y el uso del suelo, así como comprender la importancia y la relevancia de la modelización del uso del suelo. En segundo lugar, es una exploración de un ejemplo de modelización del uso del suelo para entender mejor sus aplicaciones. Y finalmente, </a:t>
            </a:r>
            <a:r>
              <a:rPr lang="en-GB" dirty="0">
                <a:latin typeface="Open Sans"/>
                <a:ea typeface="Open Sans"/>
                <a:cs typeface="Open Sans"/>
              </a:rPr>
              <a:t>durante esta conferencia usted aprenderá </a:t>
            </a:r>
            <a:r>
              <a:rPr lang="en-GB" noProof="0" dirty="0">
                <a:latin typeface="Open Sans"/>
                <a:ea typeface="Open Sans"/>
                <a:cs typeface="Open Sans"/>
              </a:rPr>
              <a:t>los fundamentos de cómo modelar el uso de la tierra en OSeMOSYS. </a:t>
            </a:r>
            <a:endParaRPr lang="en-GB" noProof="0" dirty="0">
              <a:latin typeface="Open Sans" panose="020B0606030504020204" pitchFamily="34" charset="0"/>
              <a:ea typeface="Open Sans" panose="020B0606030504020204" pitchFamily="34" charset="0"/>
              <a:cs typeface="Open Sans" panose="020B0606030504020204" pitchFamily="34" charset="0"/>
            </a:endParaRPr>
          </a:p>
          <a:p>
            <a:endParaRPr lang="en-GB" noProof="0" dirty="0"/>
          </a:p>
        </p:txBody>
      </p:sp>
      <p:sp>
        <p:nvSpPr>
          <p:cNvPr id="4" name="Slide Number Placeholder 3"/>
          <p:cNvSpPr>
            <a:spLocks noGrp="1"/>
          </p:cNvSpPr>
          <p:nvPr>
            <p:ph type="sldNum" sz="quarter" idx="5"/>
          </p:nvPr>
        </p:nvSpPr>
        <p:spPr/>
        <p:txBody>
          <a:bodyPr/>
          <a:lstStyle/>
          <a:p>
            <a:fld id="{B698FC84-7549-424A-9090-8C112A69B027}" type="slidenum">
              <a:rPr lang="en-US" smtClean="0"/>
              <a:t>2</a:t>
            </a:fld>
            <a:endParaRPr lang="en-US"/>
          </a:p>
        </p:txBody>
      </p:sp>
    </p:spTree>
    <p:extLst>
      <p:ext uri="{BB962C8B-B14F-4D97-AF65-F5344CB8AC3E}">
        <p14:creationId xmlns:p14="http://schemas.microsoft.com/office/powerpoint/2010/main" val="3122294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Otro aspecto considerado en el área temática de la Economía Verde Resistente al Clima es el de los impactos climáticos. Las dos figuras anteriores muestran el rendimiento, en </a:t>
            </a:r>
            <a:r>
              <a:rPr lang="en-US" dirty="0" err="1"/>
              <a:t>toneladas </a:t>
            </a:r>
            <a:r>
              <a:rPr lang="en-US" dirty="0"/>
              <a:t>por hectárea, de la cebada, a la derecha, y del café, a la izquierda, en tres futuros climáticos y en las nueve regiones de Etiopía. </a:t>
            </a:r>
          </a:p>
          <a:p>
            <a:r>
              <a:rPr lang="en-US" dirty="0"/>
              <a:t>Los resultados del análisis de la modelización muestran que el cambio climático podría alterar considerablemente el rendimiento de los cultivos. Sin embargo, la dirección de este impacto varía para los diferentes cultivos y bajo diferentes futuros climáticos. Por ejemplo, el rendimiento de la cebada parece ser el más alto en el escenario de referencia y el más bajo en los escenarios R.C.P. 8.5 en todas las regiones. Y la diferencia entre los rendimientos previstos en los escenarios R.C.P. 4.5 y R.C.P. 8.5 parece ser también marginal en todos los escenarios.  </a:t>
            </a:r>
            <a:endParaRPr lang="en-US" dirty="0">
              <a:cs typeface="Calibri"/>
            </a:endParaRPr>
          </a:p>
          <a:p>
            <a:r>
              <a:rPr lang="en-US" dirty="0"/>
              <a:t>Al mismo tiempo, los rendimientos del café muestran una mayor variación en las tendencias entre las regiones. En la mayoría de las regiones, el rendimiento del café es mayor en el escenario RCP8.5. Sin embargo, hay dos regiones que son notables excepciones a esto, donde los rendimientos en el escenario de referencia son significativamente mayores que los escenarios R.C.P. 4.5 o R.C.P. 8.5.</a:t>
            </a:r>
            <a:endParaRPr lang="en-GB" dirty="0"/>
          </a:p>
        </p:txBody>
      </p:sp>
      <p:sp>
        <p:nvSpPr>
          <p:cNvPr id="4" name="Slide Number Placeholder 3"/>
          <p:cNvSpPr>
            <a:spLocks noGrp="1"/>
          </p:cNvSpPr>
          <p:nvPr>
            <p:ph type="sldNum" sz="quarter" idx="5"/>
          </p:nvPr>
        </p:nvSpPr>
        <p:spPr/>
        <p:txBody>
          <a:bodyPr/>
          <a:lstStyle/>
          <a:p>
            <a:fld id="{B698FC84-7549-424A-9090-8C112A69B027}" type="slidenum">
              <a:rPr lang="en-US" smtClean="0"/>
              <a:t>11</a:t>
            </a:fld>
            <a:endParaRPr lang="en-US"/>
          </a:p>
        </p:txBody>
      </p:sp>
    </p:spTree>
    <p:extLst>
      <p:ext uri="{BB962C8B-B14F-4D97-AF65-F5344CB8AC3E}">
        <p14:creationId xmlns:p14="http://schemas.microsoft.com/office/powerpoint/2010/main" val="2300168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Los resultados de la modelización de los escenarios de "Economía Verde Resistente al Clima" considerados en el modelo CLEWs-Etiopía proporcionan algunas ideas clave. En primer lugar, destacan el beneficio y el grado en que la reforestación permite el secuestro adicional de dióxido de carbono, que puede ayudar a compensar las emisiones de otros sectores. Esto es especialmente importante si se tiene en cuenta el crecimiento previsto para 2030 de los sectores intensivos en energía y emisiones, como el transporte y la industria. En segundo lugar, destaca el impacto del cambio climático en el rendimiento de los cultivos. Los resultados muestran que, a nivel nacional, parece que el cambio climático puede no afectar significativamente al rendimiento de los cultivos en los dos futuros climáticos considerados. Sin embargo, parece haber una importante heterogeneidad en estos impactos por regiones y cultivos. Esto pone de manifiesto la importancia de la resolución espacial y la representación del uso de la tierra en estos modelos. Un modelo de ámbito exclusivamente nacional podría no identificar esas diferencias regionales. La inclusión de esta granularidad adicional en el modelo ayuda a evaluar e informar sobre políticas más específicas y diferenciadas por regiones.</a:t>
            </a:r>
            <a:endParaRPr lang="en-GB"/>
          </a:p>
        </p:txBody>
      </p:sp>
      <p:sp>
        <p:nvSpPr>
          <p:cNvPr id="4" name="Slide Number Placeholder 3"/>
          <p:cNvSpPr>
            <a:spLocks noGrp="1"/>
          </p:cNvSpPr>
          <p:nvPr>
            <p:ph type="sldNum" sz="quarter" idx="5"/>
          </p:nvPr>
        </p:nvSpPr>
        <p:spPr/>
        <p:txBody>
          <a:bodyPr/>
          <a:lstStyle/>
          <a:p>
            <a:fld id="{B698FC84-7549-424A-9090-8C112A69B027}" type="slidenum">
              <a:rPr lang="en-US" smtClean="0"/>
              <a:t>12</a:t>
            </a:fld>
            <a:endParaRPr lang="en-US"/>
          </a:p>
        </p:txBody>
      </p:sp>
    </p:spTree>
    <p:extLst>
      <p:ext uri="{BB962C8B-B14F-4D97-AF65-F5344CB8AC3E}">
        <p14:creationId xmlns:p14="http://schemas.microsoft.com/office/powerpoint/2010/main" val="3858672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98FC84-7549-424A-9090-8C112A69B027}" type="slidenum">
              <a:rPr lang="en-US" smtClean="0"/>
              <a:t>13</a:t>
            </a:fld>
            <a:endParaRPr lang="en-US"/>
          </a:p>
        </p:txBody>
      </p:sp>
    </p:spTree>
    <p:extLst>
      <p:ext uri="{BB962C8B-B14F-4D97-AF65-F5344CB8AC3E}">
        <p14:creationId xmlns:p14="http://schemas.microsoft.com/office/powerpoint/2010/main" val="3245551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En la segunda área temática, "Modernización de la agricultura", consideramos tres escenarios. El primero es "Objetivos actuales", que representa el escenario de referencia o "business-as-usual". En este escenario, la producción de cultivos cumple los objetivos establecidos en el plan nacional. El modelo optimiza el sistema global para alcanzar estos objetivos nacionales con el menor coste posible durante el periodo modelizado. El segundo escenario es el de la "cesta alimentaria fija", en el que </a:t>
            </a:r>
            <a:r>
              <a:rPr lang="en-US" sz="1200">
                <a:latin typeface="Open Sans"/>
                <a:ea typeface="Open Sans"/>
                <a:cs typeface="Open Sans"/>
              </a:rPr>
              <a:t>el consumo per cápita de productos agrícolas se mantiene constante y la producción aumenta con el crecimiento de la población. Este escenario representa </a:t>
            </a:r>
            <a:r>
              <a:rPr lang="en-US">
                <a:latin typeface="Open Sans"/>
                <a:ea typeface="Open Sans"/>
                <a:cs typeface="Open Sans"/>
              </a:rPr>
              <a:t>una combinación </a:t>
            </a:r>
            <a:r>
              <a:rPr lang="en-US" sz="1200">
                <a:latin typeface="Open Sans"/>
                <a:ea typeface="Open Sans"/>
                <a:cs typeface="Open Sans"/>
              </a:rPr>
              <a:t>del statu quo, en términos de composición de la dieta, y un crecimiento previsto de la demanda basado en las tendencias de la población. El último escenario, "Dietas mejoradas", supone que el consumo per cápita de productos agrícolas se desplaza hacia el patrón del 20% más rico. Este escenario representa un cambio significativo en la composición de la dieta del 80% de la población actual. El objetivo de estudiar estos tres escenarios es identificar las implicaciones de la composición de la dieta en el uso de la tierra, el agua, la energía y las emisiones.</a:t>
            </a:r>
            <a:endParaRPr lang="en-GB">
              <a:latin typeface="Open Sans"/>
              <a:ea typeface="Open Sans"/>
              <a:cs typeface="Open Sans"/>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14</a:t>
            </a:fld>
            <a:endParaRPr lang="en-US"/>
          </a:p>
        </p:txBody>
      </p:sp>
    </p:spTree>
    <p:extLst>
      <p:ext uri="{BB962C8B-B14F-4D97-AF65-F5344CB8AC3E}">
        <p14:creationId xmlns:p14="http://schemas.microsoft.com/office/powerpoint/2010/main" val="2770820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Aquí se comparan dos de las dietas mencionadas en la diapositiva anterior. Se trata de la "Cesta de alimentos fija" y la "Dieta mejorada". La 'Dieta mejorada' representa una dieta calórica total más alta que la 'Cesta de alimentos fija'. La "dieta mejorada" se </a:t>
            </a:r>
            <a:r>
              <a:rPr lang="en-US" sz="1200" dirty="0">
                <a:latin typeface="Open Sans"/>
                <a:ea typeface="Open Sans"/>
                <a:cs typeface="Open Sans"/>
              </a:rPr>
              <a:t>caracteriza por un mayor consumo de productos animales y una menor dependencia de los cereales. Como se ha mencionado anteriormente, la "dieta mejorada" representa la dieta del 20% </a:t>
            </a:r>
            <a:r>
              <a:rPr lang="en-US" dirty="0">
                <a:latin typeface="Open Sans"/>
                <a:ea typeface="Open Sans"/>
                <a:cs typeface="Open Sans"/>
              </a:rPr>
              <a:t>más rico de la </a:t>
            </a:r>
            <a:r>
              <a:rPr lang="en-US" sz="1200" dirty="0">
                <a:latin typeface="Open Sans"/>
                <a:ea typeface="Open Sans"/>
                <a:cs typeface="Open Sans"/>
              </a:rPr>
              <a:t>población de Etiopía. La dieta también se asemeja a la de muchos países desarrollados, con un mayor consumo relativo de productos animales en comparación con los cereales. No obstante</a:t>
            </a:r>
            <a:r>
              <a:rPr lang="en-US" dirty="0">
                <a:latin typeface="Open Sans"/>
                <a:ea typeface="Open Sans"/>
                <a:cs typeface="Open Sans"/>
              </a:rPr>
              <a:t>, </a:t>
            </a:r>
            <a:r>
              <a:rPr lang="en-US" sz="1200" dirty="0">
                <a:latin typeface="Open Sans"/>
                <a:ea typeface="Open Sans"/>
                <a:cs typeface="Open Sans"/>
              </a:rPr>
              <a:t>hay que </a:t>
            </a:r>
            <a:r>
              <a:rPr lang="en-US" dirty="0">
                <a:latin typeface="Open Sans"/>
                <a:ea typeface="Open Sans"/>
                <a:cs typeface="Open Sans"/>
              </a:rPr>
              <a:t>señalar </a:t>
            </a:r>
            <a:r>
              <a:rPr lang="en-US" sz="1200" dirty="0">
                <a:latin typeface="Open Sans"/>
                <a:ea typeface="Open Sans"/>
                <a:cs typeface="Open Sans"/>
              </a:rPr>
              <a:t>que el nombre del escenario "Dieta mejorada" no implica que la dieta sea una mejora de la "Cesta de alimentos fija" en todos los sentidos. Simplemente pretende representar una dieta más calórica que es la progresión probable de las composiciones de la dieta en Etiopía según las tendencias actuales. El impacto de otras dietas también podría considerarse dentro del marco de modelización existente.</a:t>
            </a:r>
          </a:p>
          <a:p>
            <a:endParaRPr lang="en-GB" dirty="0"/>
          </a:p>
        </p:txBody>
      </p:sp>
      <p:sp>
        <p:nvSpPr>
          <p:cNvPr id="4" name="Slide Number Placeholder 3"/>
          <p:cNvSpPr>
            <a:spLocks noGrp="1"/>
          </p:cNvSpPr>
          <p:nvPr>
            <p:ph type="sldNum" sz="quarter" idx="5"/>
          </p:nvPr>
        </p:nvSpPr>
        <p:spPr/>
        <p:txBody>
          <a:bodyPr/>
          <a:lstStyle/>
          <a:p>
            <a:fld id="{B698FC84-7549-424A-9090-8C112A69B027}" type="slidenum">
              <a:rPr lang="en-US" smtClean="0"/>
              <a:t>15</a:t>
            </a:fld>
            <a:endParaRPr lang="en-US"/>
          </a:p>
        </p:txBody>
      </p:sp>
    </p:spTree>
    <p:extLst>
      <p:ext uri="{BB962C8B-B14F-4D97-AF65-F5344CB8AC3E}">
        <p14:creationId xmlns:p14="http://schemas.microsoft.com/office/powerpoint/2010/main" val="3896986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 </a:t>
            </a:r>
            <a:r>
              <a:rPr lang="en-US" dirty="0" err="1"/>
              <a:t>modelo</a:t>
            </a:r>
            <a:r>
              <a:rPr lang="en-US" dirty="0"/>
              <a:t> CLEWs-Ethiopia se </a:t>
            </a:r>
            <a:r>
              <a:rPr lang="en-US" dirty="0" err="1"/>
              <a:t>utilizó</a:t>
            </a:r>
            <a:r>
              <a:rPr lang="en-US" dirty="0"/>
              <a:t> para </a:t>
            </a:r>
            <a:r>
              <a:rPr lang="en-US" dirty="0" err="1"/>
              <a:t>llegar</a:t>
            </a:r>
            <a:r>
              <a:rPr lang="en-US" dirty="0"/>
              <a:t> a </a:t>
            </a:r>
            <a:r>
              <a:rPr lang="en-US" dirty="0" err="1"/>
              <a:t>los</a:t>
            </a:r>
            <a:r>
              <a:rPr lang="en-US" dirty="0"/>
              <a:t> </a:t>
            </a:r>
            <a:r>
              <a:rPr lang="en-US" dirty="0" err="1"/>
              <a:t>sistemas</a:t>
            </a:r>
            <a:r>
              <a:rPr lang="en-US" dirty="0"/>
              <a:t> </a:t>
            </a:r>
            <a:r>
              <a:rPr lang="en-US" dirty="0" err="1"/>
              <a:t>óptimos</a:t>
            </a:r>
            <a:r>
              <a:rPr lang="en-US" dirty="0"/>
              <a:t> de "</a:t>
            </a:r>
            <a:r>
              <a:rPr lang="en-US" dirty="0" err="1"/>
              <a:t>menor</a:t>
            </a:r>
            <a:r>
              <a:rPr lang="en-US" dirty="0"/>
              <a:t> </a:t>
            </a:r>
            <a:r>
              <a:rPr lang="en-US" dirty="0" err="1"/>
              <a:t>coste</a:t>
            </a:r>
            <a:r>
              <a:rPr lang="en-US" dirty="0"/>
              <a:t>" para </a:t>
            </a:r>
            <a:r>
              <a:rPr lang="en-US" dirty="0" err="1"/>
              <a:t>cada</a:t>
            </a:r>
            <a:r>
              <a:rPr lang="en-US" dirty="0"/>
              <a:t> uno de </a:t>
            </a:r>
            <a:r>
              <a:rPr lang="en-US" dirty="0" err="1"/>
              <a:t>los</a:t>
            </a:r>
            <a:r>
              <a:rPr lang="en-US" dirty="0"/>
              <a:t> </a:t>
            </a:r>
            <a:r>
              <a:rPr lang="en-US" dirty="0" err="1"/>
              <a:t>escenarios</a:t>
            </a:r>
            <a:r>
              <a:rPr lang="en-US" dirty="0"/>
              <a:t> </a:t>
            </a:r>
            <a:r>
              <a:rPr lang="en-US" dirty="0" err="1"/>
              <a:t>considerados</a:t>
            </a:r>
            <a:r>
              <a:rPr lang="en-US" dirty="0"/>
              <a:t>. Los </a:t>
            </a:r>
            <a:r>
              <a:rPr lang="en-US" dirty="0" err="1"/>
              <a:t>resultados</a:t>
            </a:r>
            <a:r>
              <a:rPr lang="en-US" dirty="0"/>
              <a:t> </a:t>
            </a:r>
            <a:r>
              <a:rPr lang="en-US" dirty="0" err="1"/>
              <a:t>mostrados</a:t>
            </a:r>
            <a:r>
              <a:rPr lang="en-US" dirty="0"/>
              <a:t> </a:t>
            </a:r>
            <a:r>
              <a:rPr lang="en-US" dirty="0" err="1"/>
              <a:t>aquí</a:t>
            </a:r>
            <a:r>
              <a:rPr lang="en-US" dirty="0"/>
              <a:t> </a:t>
            </a:r>
            <a:r>
              <a:rPr lang="en-US" dirty="0" err="1"/>
              <a:t>comparan</a:t>
            </a:r>
            <a:r>
              <a:rPr lang="en-US" dirty="0"/>
              <a:t> </a:t>
            </a:r>
            <a:r>
              <a:rPr lang="en-US" dirty="0" err="1"/>
              <a:t>los</a:t>
            </a:r>
            <a:r>
              <a:rPr lang="en-US" dirty="0"/>
              <a:t> </a:t>
            </a:r>
            <a:r>
              <a:rPr lang="en-US" dirty="0" err="1"/>
              <a:t>tres</a:t>
            </a:r>
            <a:r>
              <a:rPr lang="en-US" dirty="0"/>
              <a:t> </a:t>
            </a:r>
            <a:r>
              <a:rPr lang="en-US" dirty="0" err="1"/>
              <a:t>escenarios</a:t>
            </a:r>
            <a:r>
              <a:rPr lang="en-US" dirty="0"/>
              <a:t> de </a:t>
            </a:r>
            <a:r>
              <a:rPr lang="en-US" dirty="0" err="1"/>
              <a:t>dieta</a:t>
            </a:r>
            <a:r>
              <a:rPr lang="en-US" dirty="0"/>
              <a:t> </a:t>
            </a:r>
            <a:r>
              <a:rPr lang="en-US" dirty="0" err="1"/>
              <a:t>en</a:t>
            </a:r>
            <a:r>
              <a:rPr lang="en-US" dirty="0"/>
              <a:t> </a:t>
            </a:r>
            <a:r>
              <a:rPr lang="en-US" dirty="0" err="1"/>
              <a:t>términos</a:t>
            </a:r>
            <a:r>
              <a:rPr lang="en-US" dirty="0"/>
              <a:t> de sus </a:t>
            </a:r>
            <a:r>
              <a:rPr lang="en-US" dirty="0" err="1"/>
              <a:t>implicaciones</a:t>
            </a:r>
            <a:r>
              <a:rPr lang="en-US" dirty="0"/>
              <a:t> </a:t>
            </a:r>
            <a:r>
              <a:rPr lang="en-US" dirty="0" err="1"/>
              <a:t>en</a:t>
            </a:r>
            <a:r>
              <a:rPr lang="en-US" dirty="0"/>
              <a:t> </a:t>
            </a:r>
            <a:r>
              <a:rPr lang="en-US" dirty="0" err="1"/>
              <a:t>el</a:t>
            </a:r>
            <a:r>
              <a:rPr lang="en-US" dirty="0"/>
              <a:t> </a:t>
            </a:r>
            <a:r>
              <a:rPr lang="en-US" dirty="0" err="1"/>
              <a:t>uso</a:t>
            </a:r>
            <a:r>
              <a:rPr lang="en-US" dirty="0"/>
              <a:t> de </a:t>
            </a:r>
            <a:r>
              <a:rPr lang="en-US" dirty="0" err="1"/>
              <a:t>recursos</a:t>
            </a:r>
            <a:r>
              <a:rPr lang="en-US" dirty="0"/>
              <a:t> (</a:t>
            </a:r>
            <a:r>
              <a:rPr lang="en-US" dirty="0" err="1"/>
              <a:t>energía</a:t>
            </a:r>
            <a:r>
              <a:rPr lang="en-US" dirty="0"/>
              <a:t>, tierra y </a:t>
            </a:r>
            <a:r>
              <a:rPr lang="en-US" dirty="0" err="1"/>
              <a:t>agua</a:t>
            </a:r>
            <a:r>
              <a:rPr lang="en-US" dirty="0"/>
              <a:t>) </a:t>
            </a:r>
            <a:r>
              <a:rPr lang="en-US" dirty="0" err="1"/>
              <a:t>así</a:t>
            </a:r>
            <a:r>
              <a:rPr lang="en-US" dirty="0"/>
              <a:t> </a:t>
            </a:r>
            <a:r>
              <a:rPr lang="en-US" dirty="0" err="1"/>
              <a:t>como</a:t>
            </a:r>
            <a:r>
              <a:rPr lang="en-US" dirty="0"/>
              <a:t> </a:t>
            </a:r>
            <a:r>
              <a:rPr lang="en-US" dirty="0" err="1"/>
              <a:t>en</a:t>
            </a:r>
            <a:r>
              <a:rPr lang="en-US" dirty="0"/>
              <a:t> las </a:t>
            </a:r>
            <a:r>
              <a:rPr lang="en-US" dirty="0" err="1"/>
              <a:t>emisiones</a:t>
            </a:r>
            <a:r>
              <a:rPr lang="en-US" dirty="0"/>
              <a:t>. </a:t>
            </a:r>
            <a:r>
              <a:rPr lang="en-US" dirty="0" err="1"/>
              <a:t>En</a:t>
            </a:r>
            <a:r>
              <a:rPr lang="en-US" dirty="0"/>
              <a:t> </a:t>
            </a:r>
            <a:r>
              <a:rPr lang="en-US" dirty="0" err="1"/>
              <a:t>cuanto</a:t>
            </a:r>
            <a:r>
              <a:rPr lang="en-US" dirty="0"/>
              <a:t> al </a:t>
            </a:r>
            <a:r>
              <a:rPr lang="en-US" dirty="0" err="1"/>
              <a:t>uso</a:t>
            </a:r>
            <a:r>
              <a:rPr lang="en-US" dirty="0"/>
              <a:t> de </a:t>
            </a:r>
            <a:r>
              <a:rPr lang="en-US" dirty="0" err="1"/>
              <a:t>recursos</a:t>
            </a:r>
            <a:r>
              <a:rPr lang="en-US" dirty="0"/>
              <a:t>, </a:t>
            </a:r>
            <a:r>
              <a:rPr lang="en-US" dirty="0" err="1"/>
              <a:t>el</a:t>
            </a:r>
            <a:r>
              <a:rPr lang="en-US" dirty="0"/>
              <a:t> </a:t>
            </a:r>
            <a:r>
              <a:rPr lang="en-US" dirty="0" err="1"/>
              <a:t>escenario</a:t>
            </a:r>
            <a:r>
              <a:rPr lang="en-US" dirty="0"/>
              <a:t> de </a:t>
            </a:r>
            <a:r>
              <a:rPr lang="en-US" dirty="0" err="1"/>
              <a:t>objetivos</a:t>
            </a:r>
            <a:r>
              <a:rPr lang="en-US" dirty="0"/>
              <a:t> </a:t>
            </a:r>
            <a:r>
              <a:rPr lang="en-US" dirty="0" err="1"/>
              <a:t>actuales</a:t>
            </a:r>
            <a:r>
              <a:rPr lang="en-US" dirty="0"/>
              <a:t> es </a:t>
            </a:r>
            <a:r>
              <a:rPr lang="en-US" dirty="0" err="1"/>
              <a:t>el</a:t>
            </a:r>
            <a:r>
              <a:rPr lang="en-US" dirty="0"/>
              <a:t> que </a:t>
            </a:r>
            <a:r>
              <a:rPr lang="en-US" dirty="0" err="1"/>
              <a:t>presenta</a:t>
            </a:r>
            <a:r>
              <a:rPr lang="en-US" dirty="0"/>
              <a:t> </a:t>
            </a:r>
            <a:r>
              <a:rPr lang="en-US" dirty="0" err="1"/>
              <a:t>el</a:t>
            </a:r>
            <a:r>
              <a:rPr lang="en-US" dirty="0"/>
              <a:t> mayor </a:t>
            </a:r>
            <a:r>
              <a:rPr lang="en-US" dirty="0" err="1"/>
              <a:t>nivel</a:t>
            </a:r>
            <a:r>
              <a:rPr lang="en-US" dirty="0"/>
              <a:t> de </a:t>
            </a:r>
            <a:r>
              <a:rPr lang="en-US" dirty="0" err="1"/>
              <a:t>consumo</a:t>
            </a:r>
            <a:r>
              <a:rPr lang="en-US" dirty="0"/>
              <a:t> de </a:t>
            </a:r>
            <a:r>
              <a:rPr lang="en-US" dirty="0" err="1"/>
              <a:t>energía</a:t>
            </a:r>
            <a:r>
              <a:rPr lang="en-US" dirty="0"/>
              <a:t>, tierra y </a:t>
            </a:r>
            <a:r>
              <a:rPr lang="en-US" dirty="0" err="1"/>
              <a:t>agua</a:t>
            </a:r>
            <a:r>
              <a:rPr lang="en-US" dirty="0"/>
              <a:t> de </a:t>
            </a:r>
            <a:r>
              <a:rPr lang="en-US" dirty="0" err="1"/>
              <a:t>los</a:t>
            </a:r>
            <a:r>
              <a:rPr lang="en-US" dirty="0"/>
              <a:t> </a:t>
            </a:r>
            <a:r>
              <a:rPr lang="en-US" dirty="0" err="1"/>
              <a:t>tres</a:t>
            </a:r>
            <a:r>
              <a:rPr lang="en-US" dirty="0"/>
              <a:t> </a:t>
            </a:r>
            <a:r>
              <a:rPr lang="en-US" dirty="0" err="1"/>
              <a:t>escenarios</a:t>
            </a:r>
            <a:r>
              <a:rPr lang="en-US" dirty="0"/>
              <a:t>. Le </a:t>
            </a:r>
            <a:r>
              <a:rPr lang="en-US" dirty="0" err="1"/>
              <a:t>sigue</a:t>
            </a:r>
            <a:r>
              <a:rPr lang="en-US" dirty="0"/>
              <a:t> </a:t>
            </a:r>
            <a:r>
              <a:rPr lang="en-US" dirty="0" err="1"/>
              <a:t>el</a:t>
            </a:r>
            <a:r>
              <a:rPr lang="en-US" dirty="0"/>
              <a:t> </a:t>
            </a:r>
            <a:r>
              <a:rPr lang="en-US" dirty="0" err="1"/>
              <a:t>escenario</a:t>
            </a:r>
            <a:r>
              <a:rPr lang="en-US" dirty="0"/>
              <a:t> de "</a:t>
            </a:r>
            <a:r>
              <a:rPr lang="en-US" dirty="0" err="1"/>
              <a:t>Dieta</a:t>
            </a:r>
            <a:r>
              <a:rPr lang="en-US" dirty="0"/>
              <a:t> </a:t>
            </a:r>
            <a:r>
              <a:rPr lang="en-US" dirty="0" err="1"/>
              <a:t>mejorada</a:t>
            </a:r>
            <a:r>
              <a:rPr lang="en-US" dirty="0"/>
              <a:t>", y </a:t>
            </a:r>
            <a:r>
              <a:rPr lang="en-US" dirty="0" err="1"/>
              <a:t>el</a:t>
            </a:r>
            <a:r>
              <a:rPr lang="en-US" dirty="0"/>
              <a:t> de "Cesta de </a:t>
            </a:r>
            <a:r>
              <a:rPr lang="en-US" dirty="0" err="1"/>
              <a:t>alimentos</a:t>
            </a:r>
            <a:r>
              <a:rPr lang="en-US" dirty="0"/>
              <a:t> </a:t>
            </a:r>
            <a:r>
              <a:rPr lang="en-US" dirty="0" err="1"/>
              <a:t>fija</a:t>
            </a:r>
            <a:r>
              <a:rPr lang="en-US" dirty="0"/>
              <a:t>" es </a:t>
            </a:r>
            <a:r>
              <a:rPr lang="en-US" dirty="0" err="1"/>
              <a:t>el</a:t>
            </a:r>
            <a:r>
              <a:rPr lang="en-US" dirty="0"/>
              <a:t> que </a:t>
            </a:r>
            <a:r>
              <a:rPr lang="en-US" dirty="0" err="1"/>
              <a:t>menos</a:t>
            </a:r>
            <a:r>
              <a:rPr lang="en-US" dirty="0"/>
              <a:t> </a:t>
            </a:r>
            <a:r>
              <a:rPr lang="en-US" dirty="0" err="1"/>
              <a:t>recursos</a:t>
            </a:r>
            <a:r>
              <a:rPr lang="en-US" dirty="0"/>
              <a:t> </a:t>
            </a:r>
            <a:r>
              <a:rPr lang="en-US" dirty="0" err="1"/>
              <a:t>utiliza</a:t>
            </a:r>
            <a:r>
              <a:rPr lang="en-US" dirty="0"/>
              <a:t>. Sin embargo, </a:t>
            </a:r>
            <a:r>
              <a:rPr lang="en-US" dirty="0" err="1"/>
              <a:t>en</a:t>
            </a:r>
            <a:r>
              <a:rPr lang="en-US" dirty="0"/>
              <a:t> </a:t>
            </a:r>
            <a:r>
              <a:rPr lang="en-US" dirty="0" err="1"/>
              <a:t>cuanto</a:t>
            </a:r>
            <a:r>
              <a:rPr lang="en-US" dirty="0"/>
              <a:t> a las </a:t>
            </a:r>
            <a:r>
              <a:rPr lang="en-US" dirty="0" err="1"/>
              <a:t>emisiones</a:t>
            </a:r>
            <a:r>
              <a:rPr lang="en-US" dirty="0"/>
              <a:t> de gases de </a:t>
            </a:r>
            <a:r>
              <a:rPr lang="en-US" dirty="0" err="1"/>
              <a:t>efecto</a:t>
            </a:r>
            <a:r>
              <a:rPr lang="en-US" dirty="0"/>
              <a:t> </a:t>
            </a:r>
            <a:r>
              <a:rPr lang="en-US" dirty="0" err="1"/>
              <a:t>invernadero</a:t>
            </a:r>
            <a:r>
              <a:rPr lang="en-US" dirty="0"/>
              <a:t> (o GEI), </a:t>
            </a:r>
            <a:r>
              <a:rPr lang="en-US" dirty="0" err="1"/>
              <a:t>el</a:t>
            </a:r>
            <a:r>
              <a:rPr lang="en-US" dirty="0"/>
              <a:t> </a:t>
            </a:r>
            <a:r>
              <a:rPr lang="en-US" dirty="0" err="1"/>
              <a:t>escenario</a:t>
            </a:r>
            <a:r>
              <a:rPr lang="en-US" dirty="0"/>
              <a:t> "</a:t>
            </a:r>
            <a:r>
              <a:rPr lang="en-US" dirty="0" err="1"/>
              <a:t>Dieta</a:t>
            </a:r>
            <a:r>
              <a:rPr lang="en-US" dirty="0"/>
              <a:t> </a:t>
            </a:r>
            <a:r>
              <a:rPr lang="en-US" dirty="0" err="1"/>
              <a:t>mejorada</a:t>
            </a:r>
            <a:r>
              <a:rPr lang="en-US" dirty="0"/>
              <a:t>" </a:t>
            </a:r>
            <a:r>
              <a:rPr lang="en-US" dirty="0" err="1"/>
              <a:t>representa</a:t>
            </a:r>
            <a:r>
              <a:rPr lang="en-US" dirty="0"/>
              <a:t> </a:t>
            </a:r>
            <a:r>
              <a:rPr lang="en-US" dirty="0" err="1"/>
              <a:t>el</a:t>
            </a:r>
            <a:r>
              <a:rPr lang="en-US" dirty="0"/>
              <a:t> </a:t>
            </a:r>
            <a:r>
              <a:rPr lang="en-US" dirty="0" err="1"/>
              <a:t>nivel</a:t>
            </a:r>
            <a:r>
              <a:rPr lang="en-US" dirty="0"/>
              <a:t> </a:t>
            </a:r>
            <a:r>
              <a:rPr lang="en-US" dirty="0" err="1"/>
              <a:t>más</a:t>
            </a:r>
            <a:r>
              <a:rPr lang="en-US" dirty="0"/>
              <a:t> alto, </a:t>
            </a:r>
            <a:r>
              <a:rPr lang="en-US" dirty="0" err="1"/>
              <a:t>seguido</a:t>
            </a:r>
            <a:r>
              <a:rPr lang="en-US" dirty="0"/>
              <a:t> de </a:t>
            </a:r>
            <a:r>
              <a:rPr lang="en-US" dirty="0" err="1"/>
              <a:t>los</a:t>
            </a:r>
            <a:r>
              <a:rPr lang="en-US" dirty="0"/>
              <a:t> </a:t>
            </a:r>
            <a:r>
              <a:rPr lang="en-US" dirty="0" err="1"/>
              <a:t>escenarios</a:t>
            </a:r>
            <a:r>
              <a:rPr lang="en-US" dirty="0"/>
              <a:t> "</a:t>
            </a:r>
            <a:r>
              <a:rPr lang="en-US" dirty="0" err="1"/>
              <a:t>Objetivos</a:t>
            </a:r>
            <a:r>
              <a:rPr lang="en-US" dirty="0"/>
              <a:t> </a:t>
            </a:r>
            <a:r>
              <a:rPr lang="en-US" dirty="0" err="1"/>
              <a:t>actuales</a:t>
            </a:r>
            <a:r>
              <a:rPr lang="en-US" dirty="0"/>
              <a:t>" y "Cesta de </a:t>
            </a:r>
            <a:r>
              <a:rPr lang="en-US" dirty="0" err="1"/>
              <a:t>alimentos</a:t>
            </a:r>
            <a:r>
              <a:rPr lang="en-US" dirty="0"/>
              <a:t> </a:t>
            </a:r>
            <a:r>
              <a:rPr lang="en-US" dirty="0" err="1"/>
              <a:t>fija</a:t>
            </a:r>
            <a:r>
              <a:rPr lang="en-US" dirty="0"/>
              <a:t>". </a:t>
            </a:r>
            <a:r>
              <a:rPr lang="en-US" dirty="0" err="1"/>
              <a:t>Esto</a:t>
            </a:r>
            <a:r>
              <a:rPr lang="en-US" dirty="0"/>
              <a:t> se </a:t>
            </a:r>
            <a:r>
              <a:rPr lang="en-US" dirty="0" err="1"/>
              <a:t>debe</a:t>
            </a:r>
            <a:r>
              <a:rPr lang="en-US" dirty="0"/>
              <a:t> al </a:t>
            </a:r>
            <a:r>
              <a:rPr lang="en-US" dirty="0" err="1"/>
              <a:t>aumento</a:t>
            </a:r>
            <a:r>
              <a:rPr lang="en-US" dirty="0"/>
              <a:t> de las </a:t>
            </a:r>
            <a:r>
              <a:rPr lang="en-US" dirty="0" err="1"/>
              <a:t>emisiones</a:t>
            </a:r>
            <a:r>
              <a:rPr lang="en-US" dirty="0"/>
              <a:t> del sector </a:t>
            </a:r>
            <a:r>
              <a:rPr lang="en-US" dirty="0" err="1"/>
              <a:t>ganadero</a:t>
            </a:r>
            <a:r>
              <a:rPr lang="en-US" dirty="0"/>
              <a:t> </a:t>
            </a:r>
            <a:r>
              <a:rPr lang="en-US" dirty="0" err="1"/>
              <a:t>como</a:t>
            </a:r>
            <a:r>
              <a:rPr lang="en-US" dirty="0"/>
              <a:t> </a:t>
            </a:r>
            <a:r>
              <a:rPr lang="en-US" dirty="0" err="1"/>
              <a:t>consecuencia</a:t>
            </a:r>
            <a:r>
              <a:rPr lang="en-US" dirty="0"/>
              <a:t> de la mayor </a:t>
            </a:r>
            <a:r>
              <a:rPr lang="en-US" dirty="0" err="1"/>
              <a:t>necesidad</a:t>
            </a:r>
            <a:r>
              <a:rPr lang="en-US" dirty="0"/>
              <a:t> de </a:t>
            </a:r>
            <a:r>
              <a:rPr lang="en-US" dirty="0" err="1"/>
              <a:t>productos</a:t>
            </a:r>
            <a:r>
              <a:rPr lang="en-US" dirty="0"/>
              <a:t> </a:t>
            </a:r>
            <a:r>
              <a:rPr lang="en-US" dirty="0" err="1"/>
              <a:t>animales</a:t>
            </a:r>
            <a:r>
              <a:rPr lang="en-US" dirty="0"/>
              <a:t> </a:t>
            </a:r>
            <a:r>
              <a:rPr lang="en-US" dirty="0" err="1"/>
              <a:t>en</a:t>
            </a:r>
            <a:r>
              <a:rPr lang="en-US" dirty="0"/>
              <a:t> </a:t>
            </a:r>
            <a:r>
              <a:rPr lang="en-US" dirty="0" err="1"/>
              <a:t>el</a:t>
            </a:r>
            <a:r>
              <a:rPr lang="en-US" dirty="0"/>
              <a:t> </a:t>
            </a:r>
            <a:r>
              <a:rPr lang="en-US" dirty="0" err="1"/>
              <a:t>escenario</a:t>
            </a:r>
            <a:r>
              <a:rPr lang="en-US" dirty="0"/>
              <a:t> "</a:t>
            </a:r>
            <a:r>
              <a:rPr lang="en-US" dirty="0" err="1"/>
              <a:t>Dieta</a:t>
            </a:r>
            <a:r>
              <a:rPr lang="en-US" dirty="0"/>
              <a:t> </a:t>
            </a:r>
            <a:r>
              <a:rPr lang="en-US" dirty="0" err="1"/>
              <a:t>mejorada</a:t>
            </a:r>
            <a:r>
              <a:rPr lang="en-US" dirty="0"/>
              <a:t>". El </a:t>
            </a:r>
            <a:r>
              <a:rPr lang="en-US" dirty="0" err="1"/>
              <a:t>uso</a:t>
            </a:r>
            <a:r>
              <a:rPr lang="en-US" dirty="0"/>
              <a:t> de </a:t>
            </a:r>
            <a:r>
              <a:rPr lang="en-US" dirty="0" err="1"/>
              <a:t>energía</a:t>
            </a:r>
            <a:r>
              <a:rPr lang="en-US" dirty="0"/>
              <a:t> </a:t>
            </a:r>
            <a:r>
              <a:rPr lang="en-US" dirty="0" err="1"/>
              <a:t>está</a:t>
            </a:r>
            <a:r>
              <a:rPr lang="en-US" dirty="0"/>
              <a:t> </a:t>
            </a:r>
            <a:r>
              <a:rPr lang="en-US" dirty="0" err="1"/>
              <a:t>representado</a:t>
            </a:r>
            <a:r>
              <a:rPr lang="en-US" dirty="0"/>
              <a:t> </a:t>
            </a:r>
            <a:r>
              <a:rPr lang="en-US" dirty="0" err="1"/>
              <a:t>predominantemente</a:t>
            </a:r>
            <a:r>
              <a:rPr lang="en-US" dirty="0"/>
              <a:t> </a:t>
            </a:r>
            <a:r>
              <a:rPr lang="en-US" dirty="0" err="1"/>
              <a:t>por</a:t>
            </a:r>
            <a:r>
              <a:rPr lang="en-US" dirty="0"/>
              <a:t> </a:t>
            </a:r>
            <a:r>
              <a:rPr lang="en-US" dirty="0" err="1"/>
              <a:t>el</a:t>
            </a:r>
            <a:r>
              <a:rPr lang="en-US" dirty="0"/>
              <a:t> </a:t>
            </a:r>
            <a:r>
              <a:rPr lang="en-US" dirty="0" err="1"/>
              <a:t>consumo</a:t>
            </a:r>
            <a:r>
              <a:rPr lang="en-US" dirty="0"/>
              <a:t> de </a:t>
            </a:r>
            <a:r>
              <a:rPr lang="en-US" dirty="0" err="1"/>
              <a:t>gasolina</a:t>
            </a:r>
            <a:r>
              <a:rPr lang="en-US" dirty="0"/>
              <a:t> y </a:t>
            </a:r>
            <a:r>
              <a:rPr lang="en-US" dirty="0" err="1"/>
              <a:t>el</a:t>
            </a:r>
            <a:r>
              <a:rPr lang="en-US" dirty="0"/>
              <a:t> </a:t>
            </a:r>
            <a:r>
              <a:rPr lang="en-US" dirty="0" err="1"/>
              <a:t>uso</a:t>
            </a:r>
            <a:r>
              <a:rPr lang="en-US" dirty="0"/>
              <a:t> de </a:t>
            </a:r>
            <a:r>
              <a:rPr lang="en-US" dirty="0" err="1"/>
              <a:t>agua</a:t>
            </a:r>
            <a:r>
              <a:rPr lang="en-US" dirty="0"/>
              <a:t>.</a:t>
            </a:r>
            <a:endParaRPr lang="en-GB" dirty="0"/>
          </a:p>
        </p:txBody>
      </p:sp>
      <p:sp>
        <p:nvSpPr>
          <p:cNvPr id="4" name="Slide Number Placeholder 3"/>
          <p:cNvSpPr>
            <a:spLocks noGrp="1"/>
          </p:cNvSpPr>
          <p:nvPr>
            <p:ph type="sldNum" sz="quarter" idx="5"/>
          </p:nvPr>
        </p:nvSpPr>
        <p:spPr/>
        <p:txBody>
          <a:bodyPr/>
          <a:lstStyle/>
          <a:p>
            <a:fld id="{B698FC84-7549-424A-9090-8C112A69B027}" type="slidenum">
              <a:rPr lang="en-US" smtClean="0"/>
              <a:t>16</a:t>
            </a:fld>
            <a:endParaRPr lang="en-US"/>
          </a:p>
        </p:txBody>
      </p:sp>
    </p:spTree>
    <p:extLst>
      <p:ext uri="{BB962C8B-B14F-4D97-AF65-F5344CB8AC3E}">
        <p14:creationId xmlns:p14="http://schemas.microsoft.com/office/powerpoint/2010/main" val="670096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 modelo CLEWs-Etiopía optimiza los sistemas globales integrados de energía, uso de la tierra y agua, sujetos a restricciones de recursos y de otro tipo, con el fin de lograr una configuración de "mínimo coste". Para ello, el modelo selecciona las vías que conducen a un mayor rendimiento de todos los cultivos, como se muestra en la figura de la izquierda. </a:t>
            </a:r>
          </a:p>
          <a:p>
            <a:endParaRPr lang="en-US" dirty="0"/>
          </a:p>
          <a:p>
            <a:r>
              <a:rPr lang="en-US" dirty="0"/>
              <a:t>Sin embargo, la magnitud de estos aumentos varía según el cultivo y el escenario, como muestra la figura de la derecha. En él se pone de manifiesto la diferencia en las vías de modernización agrícola elegidas por el modelo para cada escenario. Por ejemplo, los aumentos de rendimiento de los cultivos de cebada y café son menores en el escenario "Base" y mayores en el escenario "Dieta mejorada". Sin embargo, en el caso de otros cultivos, como las semillas oleaginosas y el trigo, los aumentos son mayores en el escenario "Base". En general, los cultivos presentan aumentos de entre el 20 % y el 100 % en toda la gama de cultivos considerados.</a:t>
            </a:r>
            <a:endParaRPr lang="en-US" dirty="0">
              <a:cs typeface="Calibri"/>
            </a:endParaRPr>
          </a:p>
          <a:p>
            <a:endParaRPr lang="en-US" dirty="0"/>
          </a:p>
          <a:p>
            <a:r>
              <a:rPr lang="en-US" dirty="0"/>
              <a:t>Este resultado pone de manifiesto la necesidad de considerar cada cultivo por separado a la hora de elaborar políticas de modernización de la agricultura.   </a:t>
            </a:r>
            <a:endParaRPr lang="en-GB" dirty="0"/>
          </a:p>
        </p:txBody>
      </p:sp>
      <p:sp>
        <p:nvSpPr>
          <p:cNvPr id="4" name="Slide Number Placeholder 3"/>
          <p:cNvSpPr>
            <a:spLocks noGrp="1"/>
          </p:cNvSpPr>
          <p:nvPr>
            <p:ph type="sldNum" sz="quarter" idx="5"/>
          </p:nvPr>
        </p:nvSpPr>
        <p:spPr/>
        <p:txBody>
          <a:bodyPr/>
          <a:lstStyle/>
          <a:p>
            <a:fld id="{B698FC84-7549-424A-9090-8C112A69B027}" type="slidenum">
              <a:rPr lang="en-US" smtClean="0"/>
              <a:t>17</a:t>
            </a:fld>
            <a:endParaRPr lang="en-US"/>
          </a:p>
        </p:txBody>
      </p:sp>
    </p:spTree>
    <p:extLst>
      <p:ext uri="{BB962C8B-B14F-4D97-AF65-F5344CB8AC3E}">
        <p14:creationId xmlns:p14="http://schemas.microsoft.com/office/powerpoint/2010/main" val="759787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Los resultados de la modelización del escenario de "modernización de la agricultura" proporcionan tres ideas clave. </a:t>
            </a:r>
          </a:p>
          <a:p>
            <a:r>
              <a:rPr lang="en-US" b="0" dirty="0"/>
              <a:t>En primer lugar, existe un importante potencial de modernización de la agricultura en Etiopía -entre el 50 y el 110%- que puede lograrse mediante una mayor mecanización, el uso de semillas mejoradas y de fertilizantes. Esto se basa en un cambio de la agricultura de "bajos insumos" a la de "insumos intermedios" y "altos insumos". </a:t>
            </a:r>
            <a:endParaRPr lang="en-US" b="0" dirty="0">
              <a:cs typeface="Calibri"/>
            </a:endParaRPr>
          </a:p>
          <a:p>
            <a:r>
              <a:rPr lang="en-US" b="0" dirty="0"/>
              <a:t>En segundo lugar, el aumento del rendimiento de los cultivos limitará la necesidad de más tierras de cultivo. Dado que los cultivos producidos por unidad de tierra aumentan entre un 20% y un 100% en la gama de cultivos considerada, la creciente demanda de alimentos en los tres escenarios puede satisfacerse con menos tierra mediante la modernización de la agricultura. Sin embargo, habrá implicaciones para el aumento de los insumos en términos de energía, agua, pesticidas y uso de fertilizantes.</a:t>
            </a:r>
            <a:endParaRPr lang="en-US" b="0" dirty="0">
              <a:cs typeface="Calibri"/>
            </a:endParaRPr>
          </a:p>
          <a:p>
            <a:r>
              <a:rPr lang="en-US" b="0" dirty="0"/>
              <a:t>Por último, la modernización del sector agrícola requeriría inversiones que multiplicaran por dos o por tres el nivel actual. Estas inversiones deberán estar estratégicamente orientadas por cultivos y regiones. La importancia de esto es aún mayor si se tiene en cuenta la heterogeneidad de los impactos climáticos por cultivo y región, tal y como se destacó en el área temática anterior "Economía Verde Resistente al Clima".</a:t>
            </a:r>
            <a:endParaRPr lang="en-GB" b="0" dirty="0"/>
          </a:p>
        </p:txBody>
      </p:sp>
      <p:sp>
        <p:nvSpPr>
          <p:cNvPr id="4" name="Slide Number Placeholder 3"/>
          <p:cNvSpPr>
            <a:spLocks noGrp="1"/>
          </p:cNvSpPr>
          <p:nvPr>
            <p:ph type="sldNum" sz="quarter" idx="5"/>
          </p:nvPr>
        </p:nvSpPr>
        <p:spPr/>
        <p:txBody>
          <a:bodyPr/>
          <a:lstStyle/>
          <a:p>
            <a:fld id="{B698FC84-7549-424A-9090-8C112A69B027}" type="slidenum">
              <a:rPr lang="en-US" smtClean="0"/>
              <a:t>18</a:t>
            </a:fld>
            <a:endParaRPr lang="en-US"/>
          </a:p>
        </p:txBody>
      </p:sp>
    </p:spTree>
    <p:extLst>
      <p:ext uri="{BB962C8B-B14F-4D97-AF65-F5344CB8AC3E}">
        <p14:creationId xmlns:p14="http://schemas.microsoft.com/office/powerpoint/2010/main" val="2928979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 sección anterior presentó un ejemplo de un modelo CLEWs que incluye una representación del uso de la tierra. Esta sección cubrirá los pasos básicos para crear una representación similar del uso de la tierra en </a:t>
            </a:r>
            <a:r>
              <a:rPr lang="en-US" err="1"/>
              <a:t>OSeMOSYS</a:t>
            </a:r>
            <a:r>
              <a:rPr lang="en-US"/>
              <a:t>. El primer paso en este proceso es identificar los usos múltiples y competitivos de la tierra. Aquí se muestran seis categorías de uso de la tierra. Se trata de tierras de cultivo (para producir cosechas), </a:t>
            </a:r>
            <a:r>
              <a:rPr lang="en-US" b="1"/>
              <a:t>tierras baldías (tierras improductivas y generalmente utilizables), </a:t>
            </a:r>
            <a:r>
              <a:rPr lang="en-US"/>
              <a:t>bosques, pastos o praderas (para sostener el ganado de pastoreo), tierras edificadas (pueblos, ciudades, centrales eléctricas, etc.) y masas de agua (lagos, ríos, etc.). La cantidad total de tierra disponible en cualquier zona modelizada es finita y debe dividirse entre los usos mencionados. La proporción de tierra asignada a los distintos usos varía con el tiempo en función de los incentivos de cada tipo de uso del suelo. Por ejemplo, la rápida urbanización puede conducir a un aumento de la proporción de suelo edificado y a una disminución de la de suelo forestal. Del mismo modo, la proporción de tierras de cultivo puede aumentar con el tiempo para satisfacer la creciente demanda de alimentos en ausencia de modernización agrícola.</a:t>
            </a:r>
          </a:p>
          <a:p>
            <a:endParaRPr lang="en-GB"/>
          </a:p>
        </p:txBody>
      </p:sp>
      <p:sp>
        <p:nvSpPr>
          <p:cNvPr id="4" name="Slide Number Placeholder 3"/>
          <p:cNvSpPr>
            <a:spLocks noGrp="1"/>
          </p:cNvSpPr>
          <p:nvPr>
            <p:ph type="sldNum" sz="quarter" idx="5"/>
          </p:nvPr>
        </p:nvSpPr>
        <p:spPr/>
        <p:txBody>
          <a:bodyPr/>
          <a:lstStyle/>
          <a:p>
            <a:fld id="{B698FC84-7549-424A-9090-8C112A69B027}" type="slidenum">
              <a:rPr lang="en-US" smtClean="0"/>
              <a:t>19</a:t>
            </a:fld>
            <a:endParaRPr lang="en-US"/>
          </a:p>
        </p:txBody>
      </p:sp>
    </p:spTree>
    <p:extLst>
      <p:ext uri="{BB962C8B-B14F-4D97-AF65-F5344CB8AC3E}">
        <p14:creationId xmlns:p14="http://schemas.microsoft.com/office/powerpoint/2010/main" val="1088360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Aquí se continúa con el ejemplo de la diapositiva anterior. Una tecnología con dos o más modos de funcionamiento puede optar por utilizar sólo un modo o una combinación de modos. Por ejemplo, una tecnología con una actividad tecnológica total de 100 puede dividir esta actividad entre sus dos modos: 40 unidades de actividad en el modo 1 y 60 unidades de actividad en el modo 2, como se muestra en el ejemplo. Para operar en estos dos modos, los niveles asociados de combustibles de entrada - gas natural en el modo 1 y fuel-oil ligero en el modo 2 - también deben ser suministrados. Por ejemplo, podría establecerse una restricción en la tecnología de los yacimientos de gas de entrada que le impidiera producir cualquier tipo de gas natural. Esto impedirá a su vez que la central eléctrica de gas funcione en el modo 1, ya que necesitaría gas natural como entrada. Sin embargo, la central eléctrica de gas puede seguir funcionando en el modo 2 debido al suministro ilimitado de fuel-oil ligero.</a:t>
            </a:r>
            <a:endParaRPr lang="en-GB"/>
          </a:p>
        </p:txBody>
      </p:sp>
      <p:sp>
        <p:nvSpPr>
          <p:cNvPr id="4" name="Slide Number Placeholder 3"/>
          <p:cNvSpPr>
            <a:spLocks noGrp="1"/>
          </p:cNvSpPr>
          <p:nvPr>
            <p:ph type="sldNum" sz="quarter" idx="5"/>
          </p:nvPr>
        </p:nvSpPr>
        <p:spPr/>
        <p:txBody>
          <a:bodyPr/>
          <a:lstStyle/>
          <a:p>
            <a:fld id="{B698FC84-7549-424A-9090-8C112A69B027}" type="slidenum">
              <a:rPr lang="en-US" smtClean="0"/>
              <a:t>20</a:t>
            </a:fld>
            <a:endParaRPr lang="en-US"/>
          </a:p>
        </p:txBody>
      </p:sp>
    </p:spTree>
    <p:extLst>
      <p:ext uri="{BB962C8B-B14F-4D97-AF65-F5344CB8AC3E}">
        <p14:creationId xmlns:p14="http://schemas.microsoft.com/office/powerpoint/2010/main" val="1859156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a:t>La tierra es un recurso crítico del que dependen los seres humanos por varias razones. Incluye la agricultura, los bosques, las masas de agua interiores, los pastos o praderas y los terrenos edificados</a:t>
            </a:r>
            <a:r>
              <a:rPr lang="en-GB"/>
              <a:t>, </a:t>
            </a:r>
            <a:r>
              <a:rPr lang="en-GB" noProof="0"/>
              <a:t>entre otros. Cada tipo de cubierta terrestre tiene uno o más usos. Por ejemplo, la tierra fértil puede utilizarse para la producción de cultivos, los pastizales para el pastoreo del ganado, la tierra edificada sirve de apoyo a las ciudades, etc. Las sociedades de todo el mundo se conforman y son conformadas por el tipo de tierra en la que viven. Como la cantidad total de tierra es finita, los múltiples usos de la tierra compiten entre sí. Por ejemplo, los humedales que son focos de biodiversidad pueden ser pavimentados debido a la rápida urbanización. O los bosques pueden ser talados y sustituidos por cultivos para satisfacer la demanda de alimentos. </a:t>
            </a:r>
            <a:r>
              <a:rPr lang="en-GB"/>
              <a:t>Por tanto, </a:t>
            </a:r>
            <a:r>
              <a:rPr lang="en-GB" noProof="0"/>
              <a:t>es importante entender mejor cómo asignar de forma sostenible la tierra disponible entre estos múltiples usos. En este caso, utilizamos un modelo -en concreto, OSeMOSYS- para representar el uso de la tierra y ayudar a identificar escenarios de su asignación "óptima en términos de costes"</a:t>
            </a:r>
            <a:r>
              <a:rPr lang="en-GB"/>
              <a:t>. </a:t>
            </a:r>
            <a:endParaRPr lang="en-GB" noProof="0"/>
          </a:p>
        </p:txBody>
      </p:sp>
      <p:sp>
        <p:nvSpPr>
          <p:cNvPr id="4" name="Slide Number Placeholder 3"/>
          <p:cNvSpPr>
            <a:spLocks noGrp="1"/>
          </p:cNvSpPr>
          <p:nvPr>
            <p:ph type="sldNum" sz="quarter" idx="5"/>
          </p:nvPr>
        </p:nvSpPr>
        <p:spPr/>
        <p:txBody>
          <a:bodyPr/>
          <a:lstStyle/>
          <a:p>
            <a:fld id="{B698FC84-7549-424A-9090-8C112A69B027}" type="slidenum">
              <a:rPr lang="en-US" smtClean="0"/>
              <a:t>3</a:t>
            </a:fld>
            <a:endParaRPr lang="en-US"/>
          </a:p>
        </p:txBody>
      </p:sp>
    </p:spTree>
    <p:extLst>
      <p:ext uri="{BB962C8B-B14F-4D97-AF65-F5344CB8AC3E}">
        <p14:creationId xmlns:p14="http://schemas.microsoft.com/office/powerpoint/2010/main" val="381573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 modos de operación pueden utilizarse de forma flexible en un modelo </a:t>
            </a:r>
            <a:r>
              <a:rPr lang="en-US" dirty="0" err="1"/>
              <a:t>OSeMOSYS</a:t>
            </a:r>
            <a:r>
              <a:rPr lang="en-US" dirty="0"/>
              <a:t>. En este caso, se utiliza para representar la asignación de tierras dentro de una tecnología de tierras. La tierra puede ser considerada como una tecnología con entradas y salidas que deben ser equilibradas. </a:t>
            </a:r>
          </a:p>
          <a:p>
            <a:r>
              <a:rPr lang="en-US" dirty="0"/>
              <a:t>En este ejemplo, la tierra puede asignarse a la producción de maíz en el modo 1 o a la producción de arroz en el modo 2, o a una combinación de ambas. Si un usuario establece demandas para ambos cultivos, el modelo tendrá que asignar suficiente tierra a cada uno de los modos en la medida en que se satisfagan las demandas de maíz y arroz. La "actividad" de cada modo representa la tierra asignada a cada tipo de producción de cultivo. En este caso, el insumo tierra, y la actividad dentro de la tecnología de la tierra, pueden estar en unidades de tierra como hectáreas o kilómetros cuadrados, mientras que los dos productos agrícolas de salida pueden estar en kilogramos o </a:t>
            </a:r>
            <a:r>
              <a:rPr lang="en-US" dirty="0" err="1"/>
              <a:t>toneladas</a:t>
            </a:r>
            <a:r>
              <a:rPr lang="en-US" dirty="0"/>
              <a:t>.</a:t>
            </a:r>
            <a:endParaRPr lang="en-GB" dirty="0"/>
          </a:p>
        </p:txBody>
      </p:sp>
      <p:sp>
        <p:nvSpPr>
          <p:cNvPr id="4" name="Slide Number Placeholder 3"/>
          <p:cNvSpPr>
            <a:spLocks noGrp="1"/>
          </p:cNvSpPr>
          <p:nvPr>
            <p:ph type="sldNum" sz="quarter" idx="5"/>
          </p:nvPr>
        </p:nvSpPr>
        <p:spPr/>
        <p:txBody>
          <a:bodyPr/>
          <a:lstStyle/>
          <a:p>
            <a:fld id="{B698FC84-7549-424A-9090-8C112A69B027}" type="slidenum">
              <a:rPr lang="en-US" smtClean="0"/>
              <a:t>21</a:t>
            </a:fld>
            <a:endParaRPr lang="en-US"/>
          </a:p>
        </p:txBody>
      </p:sp>
    </p:spTree>
    <p:extLst>
      <p:ext uri="{BB962C8B-B14F-4D97-AF65-F5344CB8AC3E}">
        <p14:creationId xmlns:p14="http://schemas.microsoft.com/office/powerpoint/2010/main" val="4241559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Ampliando el enfoque de la diapositiva anterior, se pueden utilizar otros modos de funcionamiento para representar otros usos del suelo, como terrenos edificados, bosques, praderas, masas de agua, etc. En este ejemplo, hay cuatro modos, del 1 al 4, que representan conjuntamente las "tierras de cultivo". Los modos 1 y 3 producen maíz y los modos 2 y 4, arroz. Se puede pensar que representan las tierras de cultivo de secano y de regadío para el maíz y el arroz. Los modos 5, 6 y 7 no producen ningún producto. Aquí también se introduce una convención de nomenclatura. M.I.N.L.N.D. representa una tecnología que suministra la mercancía tierra, llamada aquí L.N.D.. Esta mercancía es una tecnología de entrada que puede utilizarse para representar una subunidad de tierra, L.N.D.A.G.R.0.0.1. Se pueden utilizar tecnologías adicionales que sigan la misma nomenclatura en caso de que haya que representar varias subunidades. Los cultivos de maíz y arroz se denominan C.R.P.C.P.0.1. y C.R.P.C.P.0.2. respectivamente.</a:t>
            </a:r>
          </a:p>
          <a:p>
            <a:endParaRPr lang="en-US" dirty="0"/>
          </a:p>
          <a:p>
            <a:r>
              <a:rPr lang="en-US" dirty="0"/>
              <a:t>Sin embargo, todos los modos requerirán una aportación de tierra. Esta entrada de tierra representa el total de tierra disponible para ser asignada en, por ejemplo, un país o región. </a:t>
            </a:r>
          </a:p>
          <a:p>
            <a:r>
              <a:rPr lang="en-US" dirty="0"/>
              <a:t>Por lo tanto, los modos 1 a 4 tendrán ambos Input- y </a:t>
            </a:r>
            <a:r>
              <a:rPr lang="en-US" dirty="0" err="1"/>
              <a:t>OutputActivityRatios </a:t>
            </a:r>
            <a:r>
              <a:rPr lang="en-US" dirty="0"/>
              <a:t>mientras que los modos 5 a 7 sólo tendrán una entrada de tierra pero ninguna salida. Sin embargo, esto es sólo un ejemplo. Un usuario puede, por supuesto, decidir representar otros usos del suelo y salidas de otros modos también. Este simple ejemplo proporciona un marco básico para la representación del uso de la tierra en un modelo OSeMOSYS.</a:t>
            </a:r>
            <a:endParaRPr lang="en-GB" dirty="0">
              <a:cs typeface="Calibri" panose="020F0502020204030204"/>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22</a:t>
            </a:fld>
            <a:endParaRPr lang="en-US"/>
          </a:p>
        </p:txBody>
      </p:sp>
    </p:spTree>
    <p:extLst>
      <p:ext uri="{BB962C8B-B14F-4D97-AF65-F5344CB8AC3E}">
        <p14:creationId xmlns:p14="http://schemas.microsoft.com/office/powerpoint/2010/main" val="4117484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8696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dirty="0" err="1">
                <a:latin typeface="Open Sans"/>
                <a:ea typeface="Open Sans"/>
                <a:cs typeface="Open Sans"/>
              </a:rPr>
              <a:t>Comprender</a:t>
            </a:r>
            <a:r>
              <a:rPr lang="en-US" sz="1200" b="0" dirty="0">
                <a:latin typeface="Open Sans"/>
                <a:ea typeface="Open Sans"/>
                <a:cs typeface="Open Sans"/>
              </a:rPr>
              <a:t> tanto </a:t>
            </a:r>
            <a:r>
              <a:rPr lang="en-US" sz="1200" b="0" dirty="0" err="1">
                <a:latin typeface="Open Sans"/>
                <a:ea typeface="Open Sans"/>
                <a:cs typeface="Open Sans"/>
              </a:rPr>
              <a:t>el</a:t>
            </a:r>
            <a:r>
              <a:rPr lang="en-US" sz="1200" b="0" dirty="0">
                <a:latin typeface="Open Sans"/>
                <a:ea typeface="Open Sans"/>
                <a:cs typeface="Open Sans"/>
              </a:rPr>
              <a:t> </a:t>
            </a:r>
            <a:r>
              <a:rPr lang="en-US" sz="1200" b="0" dirty="0" err="1">
                <a:latin typeface="Open Sans"/>
                <a:ea typeface="Open Sans"/>
                <a:cs typeface="Open Sans"/>
              </a:rPr>
              <a:t>uso</a:t>
            </a:r>
            <a:r>
              <a:rPr lang="en-US" sz="1200" b="0" dirty="0">
                <a:latin typeface="Open Sans"/>
                <a:ea typeface="Open Sans"/>
                <a:cs typeface="Open Sans"/>
              </a:rPr>
              <a:t> </a:t>
            </a:r>
            <a:r>
              <a:rPr lang="en-US" sz="1200" b="0" dirty="0" err="1">
                <a:latin typeface="Open Sans"/>
                <a:ea typeface="Open Sans"/>
                <a:cs typeface="Open Sans"/>
              </a:rPr>
              <a:t>como</a:t>
            </a:r>
            <a:r>
              <a:rPr lang="en-US" sz="1200" b="0" dirty="0">
                <a:latin typeface="Open Sans"/>
                <a:ea typeface="Open Sans"/>
                <a:cs typeface="Open Sans"/>
              </a:rPr>
              <a:t> la </a:t>
            </a:r>
            <a:r>
              <a:rPr lang="en-US" sz="1200" b="0" dirty="0" err="1">
                <a:latin typeface="Open Sans"/>
                <a:ea typeface="Open Sans"/>
                <a:cs typeface="Open Sans"/>
              </a:rPr>
              <a:t>cobertura</a:t>
            </a:r>
            <a:r>
              <a:rPr lang="en-US" sz="1200" b="0" dirty="0">
                <a:latin typeface="Open Sans"/>
                <a:ea typeface="Open Sans"/>
                <a:cs typeface="Open Sans"/>
              </a:rPr>
              <a:t> del </a:t>
            </a:r>
            <a:r>
              <a:rPr lang="en-US" sz="1200" b="0" dirty="0" err="1">
                <a:latin typeface="Open Sans"/>
                <a:ea typeface="Open Sans"/>
                <a:cs typeface="Open Sans"/>
              </a:rPr>
              <a:t>suelo</a:t>
            </a:r>
            <a:r>
              <a:rPr lang="en-US" sz="1200" b="0" dirty="0">
                <a:latin typeface="Open Sans"/>
                <a:ea typeface="Open Sans"/>
                <a:cs typeface="Open Sans"/>
              </a:rPr>
              <a:t> es un </a:t>
            </a:r>
            <a:r>
              <a:rPr lang="en-US" sz="1200" b="0" dirty="0" err="1">
                <a:latin typeface="Open Sans"/>
                <a:ea typeface="Open Sans"/>
                <a:cs typeface="Open Sans"/>
              </a:rPr>
              <a:t>componente</a:t>
            </a:r>
            <a:r>
              <a:rPr lang="en-US" sz="1200" b="0" dirty="0">
                <a:latin typeface="Open Sans"/>
                <a:ea typeface="Open Sans"/>
                <a:cs typeface="Open Sans"/>
              </a:rPr>
              <a:t> fundamental de </a:t>
            </a:r>
            <a:r>
              <a:rPr lang="en-US" sz="1200" b="0" dirty="0" err="1">
                <a:latin typeface="Open Sans"/>
                <a:ea typeface="Open Sans"/>
                <a:cs typeface="Open Sans"/>
              </a:rPr>
              <a:t>los</a:t>
            </a:r>
            <a:r>
              <a:rPr lang="en-US" sz="1200" b="0" dirty="0">
                <a:latin typeface="Open Sans"/>
                <a:ea typeface="Open Sans"/>
                <a:cs typeface="Open Sans"/>
              </a:rPr>
              <a:t> </a:t>
            </a:r>
            <a:r>
              <a:rPr lang="en-US" sz="1200" b="0" dirty="0" err="1">
                <a:latin typeface="Open Sans"/>
                <a:ea typeface="Open Sans"/>
                <a:cs typeface="Open Sans"/>
              </a:rPr>
              <a:t>procesos</a:t>
            </a:r>
            <a:r>
              <a:rPr lang="en-US" sz="1200" b="0" dirty="0">
                <a:latin typeface="Open Sans"/>
                <a:ea typeface="Open Sans"/>
                <a:cs typeface="Open Sans"/>
              </a:rPr>
              <a:t> de </a:t>
            </a:r>
            <a:r>
              <a:rPr lang="en-US" sz="1200" b="0" dirty="0" err="1">
                <a:latin typeface="Open Sans"/>
                <a:ea typeface="Open Sans"/>
                <a:cs typeface="Open Sans"/>
              </a:rPr>
              <a:t>planificación</a:t>
            </a:r>
            <a:r>
              <a:rPr lang="en-US" sz="1200" b="0" dirty="0">
                <a:latin typeface="Open Sans"/>
                <a:ea typeface="Open Sans"/>
                <a:cs typeface="Open Sans"/>
              </a:rPr>
              <a:t> y </a:t>
            </a:r>
            <a:r>
              <a:rPr lang="en-US" sz="1200" b="0" dirty="0" err="1">
                <a:latin typeface="Open Sans"/>
                <a:ea typeface="Open Sans"/>
                <a:cs typeface="Open Sans"/>
              </a:rPr>
              <a:t>toma</a:t>
            </a:r>
            <a:r>
              <a:rPr lang="en-US" sz="1200" b="0" dirty="0">
                <a:latin typeface="Open Sans"/>
                <a:ea typeface="Open Sans"/>
                <a:cs typeface="Open Sans"/>
              </a:rPr>
              <a:t> de </a:t>
            </a:r>
            <a:r>
              <a:rPr lang="en-US" sz="1200" b="0" dirty="0" err="1">
                <a:latin typeface="Open Sans"/>
                <a:ea typeface="Open Sans"/>
                <a:cs typeface="Open Sans"/>
              </a:rPr>
              <a:t>decisiones</a:t>
            </a:r>
            <a:r>
              <a:rPr lang="en-US" sz="1200" b="0" dirty="0">
                <a:latin typeface="Open Sans"/>
                <a:ea typeface="Open Sans"/>
                <a:cs typeface="Open Sans"/>
              </a:rPr>
              <a:t> de </a:t>
            </a:r>
            <a:r>
              <a:rPr lang="en-US" sz="1200" b="0" dirty="0" err="1">
                <a:latin typeface="Open Sans"/>
                <a:ea typeface="Open Sans"/>
                <a:cs typeface="Open Sans"/>
              </a:rPr>
              <a:t>muchos</a:t>
            </a:r>
            <a:r>
              <a:rPr lang="en-US" sz="1200" b="0" dirty="0">
                <a:latin typeface="Open Sans"/>
                <a:ea typeface="Open Sans"/>
                <a:cs typeface="Open Sans"/>
              </a:rPr>
              <a:t> </a:t>
            </a:r>
            <a:r>
              <a:rPr lang="en-US" sz="1200" b="0" dirty="0" err="1">
                <a:latin typeface="Open Sans"/>
                <a:ea typeface="Open Sans"/>
                <a:cs typeface="Open Sans"/>
              </a:rPr>
              <a:t>países</a:t>
            </a:r>
            <a:r>
              <a:rPr lang="en-US" sz="1200" b="0" dirty="0">
                <a:latin typeface="Open Sans"/>
                <a:ea typeface="Open Sans"/>
                <a:cs typeface="Open Sans"/>
              </a:rPr>
              <a:t>, </a:t>
            </a:r>
            <a:r>
              <a:rPr lang="en-US" sz="1200" b="0" dirty="0" err="1">
                <a:latin typeface="Open Sans"/>
                <a:ea typeface="Open Sans"/>
                <a:cs typeface="Open Sans"/>
              </a:rPr>
              <a:t>ya</a:t>
            </a:r>
            <a:r>
              <a:rPr lang="en-US" sz="1200" b="0" dirty="0">
                <a:latin typeface="Open Sans"/>
                <a:ea typeface="Open Sans"/>
                <a:cs typeface="Open Sans"/>
              </a:rPr>
              <a:t> que </a:t>
            </a:r>
            <a:r>
              <a:rPr lang="en-US" sz="1200" b="0" dirty="0" err="1">
                <a:latin typeface="Open Sans"/>
                <a:ea typeface="Open Sans"/>
                <a:cs typeface="Open Sans"/>
              </a:rPr>
              <a:t>ayuda</a:t>
            </a:r>
            <a:r>
              <a:rPr lang="en-US" sz="1200" b="0" dirty="0">
                <a:latin typeface="Open Sans"/>
                <a:ea typeface="Open Sans"/>
                <a:cs typeface="Open Sans"/>
              </a:rPr>
              <a:t> a </a:t>
            </a:r>
            <a:r>
              <a:rPr lang="en-US" dirty="0" err="1">
                <a:latin typeface="Open Sans"/>
                <a:ea typeface="Open Sans"/>
                <a:cs typeface="Open Sans"/>
              </a:rPr>
              <a:t>los</a:t>
            </a:r>
            <a:r>
              <a:rPr lang="en-US" dirty="0">
                <a:latin typeface="Open Sans"/>
                <a:ea typeface="Open Sans"/>
                <a:cs typeface="Open Sans"/>
              </a:rPr>
              <a:t> </a:t>
            </a:r>
            <a:r>
              <a:rPr lang="en-US" dirty="0" err="1">
                <a:latin typeface="Open Sans"/>
                <a:ea typeface="Open Sans"/>
                <a:cs typeface="Open Sans"/>
              </a:rPr>
              <a:t>responsables</a:t>
            </a:r>
            <a:r>
              <a:rPr lang="en-US" dirty="0">
                <a:latin typeface="Open Sans"/>
                <a:ea typeface="Open Sans"/>
                <a:cs typeface="Open Sans"/>
              </a:rPr>
              <a:t> de la </a:t>
            </a:r>
            <a:r>
              <a:rPr lang="en-US" dirty="0" err="1">
                <a:latin typeface="Open Sans"/>
                <a:ea typeface="Open Sans"/>
                <a:cs typeface="Open Sans"/>
              </a:rPr>
              <a:t>toma</a:t>
            </a:r>
            <a:r>
              <a:rPr lang="en-US" dirty="0">
                <a:latin typeface="Open Sans"/>
                <a:ea typeface="Open Sans"/>
                <a:cs typeface="Open Sans"/>
              </a:rPr>
              <a:t> de </a:t>
            </a:r>
            <a:r>
              <a:rPr lang="en-US" dirty="0" err="1">
                <a:latin typeface="Open Sans"/>
                <a:ea typeface="Open Sans"/>
                <a:cs typeface="Open Sans"/>
              </a:rPr>
              <a:t>decisiones</a:t>
            </a:r>
            <a:r>
              <a:rPr lang="en-US" dirty="0">
                <a:latin typeface="Open Sans"/>
                <a:ea typeface="Open Sans"/>
                <a:cs typeface="Open Sans"/>
              </a:rPr>
              <a:t> a </a:t>
            </a:r>
            <a:r>
              <a:rPr lang="en-US" sz="1200" b="0" dirty="0" err="1">
                <a:latin typeface="Open Sans"/>
                <a:ea typeface="Open Sans"/>
                <a:cs typeface="Open Sans"/>
              </a:rPr>
              <a:t>comprender</a:t>
            </a:r>
            <a:r>
              <a:rPr lang="en-US" sz="1200" b="0" dirty="0">
                <a:latin typeface="Open Sans"/>
                <a:ea typeface="Open Sans"/>
                <a:cs typeface="Open Sans"/>
              </a:rPr>
              <a:t> </a:t>
            </a:r>
            <a:r>
              <a:rPr lang="en-US" sz="1200" b="0" dirty="0" err="1">
                <a:latin typeface="Open Sans"/>
                <a:ea typeface="Open Sans"/>
                <a:cs typeface="Open Sans"/>
              </a:rPr>
              <a:t>mejor</a:t>
            </a:r>
            <a:r>
              <a:rPr lang="en-US" sz="1200" b="0" dirty="0">
                <a:latin typeface="Open Sans"/>
                <a:ea typeface="Open Sans"/>
                <a:cs typeface="Open Sans"/>
              </a:rPr>
              <a:t> </a:t>
            </a:r>
            <a:r>
              <a:rPr lang="en-US" sz="1200" b="0" dirty="0" err="1">
                <a:latin typeface="Open Sans"/>
                <a:ea typeface="Open Sans"/>
                <a:cs typeface="Open Sans"/>
              </a:rPr>
              <a:t>dónde</a:t>
            </a:r>
            <a:r>
              <a:rPr lang="en-US" sz="1200" b="0" dirty="0">
                <a:latin typeface="Open Sans"/>
                <a:ea typeface="Open Sans"/>
                <a:cs typeface="Open Sans"/>
              </a:rPr>
              <a:t> </a:t>
            </a:r>
            <a:r>
              <a:rPr lang="en-US" sz="1200" b="0" dirty="0" err="1">
                <a:latin typeface="Open Sans"/>
                <a:ea typeface="Open Sans"/>
                <a:cs typeface="Open Sans"/>
              </a:rPr>
              <a:t>planificar</a:t>
            </a:r>
            <a:r>
              <a:rPr lang="en-US" sz="1200" b="0" dirty="0">
                <a:latin typeface="Open Sans"/>
                <a:ea typeface="Open Sans"/>
                <a:cs typeface="Open Sans"/>
              </a:rPr>
              <a:t> </a:t>
            </a:r>
            <a:r>
              <a:rPr lang="en-US" sz="1200" b="0" dirty="0" err="1">
                <a:latin typeface="Open Sans"/>
                <a:ea typeface="Open Sans"/>
                <a:cs typeface="Open Sans"/>
              </a:rPr>
              <a:t>los</a:t>
            </a:r>
            <a:r>
              <a:rPr lang="en-US" sz="1200" b="0" dirty="0">
                <a:latin typeface="Open Sans"/>
                <a:ea typeface="Open Sans"/>
                <a:cs typeface="Open Sans"/>
              </a:rPr>
              <a:t> </a:t>
            </a:r>
            <a:r>
              <a:rPr lang="en-US" sz="1200" b="0" dirty="0" err="1">
                <a:latin typeface="Open Sans"/>
                <a:ea typeface="Open Sans"/>
                <a:cs typeface="Open Sans"/>
              </a:rPr>
              <a:t>diferentes</a:t>
            </a:r>
            <a:r>
              <a:rPr lang="en-US" sz="1200" b="0" dirty="0">
                <a:latin typeface="Open Sans"/>
                <a:ea typeface="Open Sans"/>
                <a:cs typeface="Open Sans"/>
              </a:rPr>
              <a:t> </a:t>
            </a:r>
            <a:r>
              <a:rPr lang="en-US" sz="1200" b="0" dirty="0" err="1">
                <a:latin typeface="Open Sans"/>
                <a:ea typeface="Open Sans"/>
                <a:cs typeface="Open Sans"/>
              </a:rPr>
              <a:t>tipos</a:t>
            </a:r>
            <a:r>
              <a:rPr lang="en-US" sz="1200" b="0" dirty="0">
                <a:latin typeface="Open Sans"/>
                <a:ea typeface="Open Sans"/>
                <a:cs typeface="Open Sans"/>
              </a:rPr>
              <a:t> de </a:t>
            </a:r>
            <a:r>
              <a:rPr lang="en-US" sz="1200" b="0" dirty="0" err="1">
                <a:latin typeface="Open Sans"/>
                <a:ea typeface="Open Sans"/>
                <a:cs typeface="Open Sans"/>
              </a:rPr>
              <a:t>crecimiento</a:t>
            </a:r>
            <a:r>
              <a:rPr lang="en-US" sz="1200" b="0" dirty="0">
                <a:latin typeface="Open Sans"/>
                <a:ea typeface="Open Sans"/>
                <a:cs typeface="Open Sans"/>
              </a:rPr>
              <a:t> y </a:t>
            </a:r>
            <a:r>
              <a:rPr lang="en-US" sz="1200" b="0" dirty="0" err="1">
                <a:latin typeface="Open Sans"/>
                <a:ea typeface="Open Sans"/>
                <a:cs typeface="Open Sans"/>
              </a:rPr>
              <a:t>dónde</a:t>
            </a:r>
            <a:r>
              <a:rPr lang="en-US" sz="1200" b="0" dirty="0">
                <a:latin typeface="Open Sans"/>
                <a:ea typeface="Open Sans"/>
                <a:cs typeface="Open Sans"/>
              </a:rPr>
              <a:t> </a:t>
            </a:r>
            <a:r>
              <a:rPr lang="en-US" sz="1200" b="0" dirty="0" err="1">
                <a:latin typeface="Open Sans"/>
                <a:ea typeface="Open Sans"/>
                <a:cs typeface="Open Sans"/>
              </a:rPr>
              <a:t>preservar</a:t>
            </a:r>
            <a:r>
              <a:rPr lang="en-US" sz="1200" b="0" dirty="0">
                <a:latin typeface="Open Sans"/>
                <a:ea typeface="Open Sans"/>
                <a:cs typeface="Open Sans"/>
              </a:rPr>
              <a:t> la </a:t>
            </a:r>
            <a:r>
              <a:rPr lang="en-US" sz="1200" b="0" dirty="0" err="1">
                <a:latin typeface="Open Sans"/>
                <a:ea typeface="Open Sans"/>
                <a:cs typeface="Open Sans"/>
              </a:rPr>
              <a:t>cobertura</a:t>
            </a:r>
            <a:r>
              <a:rPr lang="en-US" sz="1200" b="0" dirty="0">
                <a:latin typeface="Open Sans"/>
                <a:ea typeface="Open Sans"/>
                <a:cs typeface="Open Sans"/>
              </a:rPr>
              <a:t> del </a:t>
            </a:r>
            <a:r>
              <a:rPr lang="en-US" sz="1200" b="0" dirty="0" err="1">
                <a:latin typeface="Open Sans"/>
                <a:ea typeface="Open Sans"/>
                <a:cs typeface="Open Sans"/>
              </a:rPr>
              <a:t>suelo</a:t>
            </a:r>
            <a:r>
              <a:rPr lang="en-US" sz="1200" b="0" dirty="0">
                <a:latin typeface="Open Sans"/>
                <a:ea typeface="Open Sans"/>
                <a:cs typeface="Open Sans"/>
              </a:rPr>
              <a:t> </a:t>
            </a:r>
            <a:r>
              <a:rPr lang="en-US" sz="1200" b="0" dirty="0" err="1">
                <a:latin typeface="Open Sans"/>
                <a:ea typeface="Open Sans"/>
                <a:cs typeface="Open Sans"/>
              </a:rPr>
              <a:t>existente</a:t>
            </a:r>
            <a:r>
              <a:rPr lang="en-US" sz="1200" b="0" dirty="0">
                <a:latin typeface="Open Sans"/>
                <a:ea typeface="Open Sans"/>
                <a:cs typeface="Open Sans"/>
              </a:rPr>
              <a:t>. </a:t>
            </a:r>
            <a:r>
              <a:rPr lang="en-US" sz="1200" dirty="0"/>
              <a:t>Por lo tanto, es </a:t>
            </a:r>
            <a:r>
              <a:rPr lang="en-US" sz="1200" dirty="0" err="1"/>
              <a:t>importante</a:t>
            </a:r>
            <a:r>
              <a:rPr lang="en-US" sz="1200" dirty="0"/>
              <a:t> </a:t>
            </a:r>
            <a:r>
              <a:rPr lang="en-US" sz="1200" dirty="0" err="1"/>
              <a:t>diferenciar</a:t>
            </a:r>
            <a:r>
              <a:rPr lang="en-US" sz="1200" dirty="0"/>
              <a:t> primero </a:t>
            </a:r>
            <a:r>
              <a:rPr lang="en-US" sz="1200" dirty="0" err="1"/>
              <a:t>el</a:t>
            </a:r>
            <a:r>
              <a:rPr lang="en-US" sz="1200" dirty="0"/>
              <a:t> </a:t>
            </a:r>
            <a:r>
              <a:rPr lang="en-US" sz="1200" dirty="0" err="1"/>
              <a:t>uso</a:t>
            </a:r>
            <a:r>
              <a:rPr lang="en-US" sz="1200" dirty="0"/>
              <a:t> y la </a:t>
            </a:r>
            <a:r>
              <a:rPr lang="en-US" sz="1200" dirty="0" err="1"/>
              <a:t>cobertura</a:t>
            </a:r>
            <a:r>
              <a:rPr lang="en-US" sz="1200" dirty="0"/>
              <a:t> del </a:t>
            </a:r>
            <a:r>
              <a:rPr lang="en-US" sz="1200" dirty="0" err="1"/>
              <a:t>suelo</a:t>
            </a:r>
            <a:r>
              <a:rPr lang="en-US" sz="1200" dirty="0"/>
              <a:t>. </a:t>
            </a:r>
            <a:r>
              <a:rPr lang="en-US" sz="1200" dirty="0" err="1"/>
              <a:t>Además</a:t>
            </a:r>
            <a:r>
              <a:rPr lang="en-US" sz="1200" dirty="0"/>
              <a:t>, es </a:t>
            </a:r>
            <a:r>
              <a:rPr lang="en-US" sz="1200" dirty="0" err="1"/>
              <a:t>importante</a:t>
            </a:r>
            <a:r>
              <a:rPr lang="en-US" sz="1200" dirty="0"/>
              <a:t> </a:t>
            </a:r>
            <a:r>
              <a:rPr lang="en-US" sz="1200" dirty="0" err="1"/>
              <a:t>cartografiar</a:t>
            </a:r>
            <a:r>
              <a:rPr lang="en-US" sz="1200" dirty="0"/>
              <a:t> </a:t>
            </a:r>
            <a:r>
              <a:rPr lang="en-US" sz="1200" dirty="0" err="1"/>
              <a:t>los</a:t>
            </a:r>
            <a:r>
              <a:rPr lang="en-US" sz="1200" dirty="0"/>
              <a:t> </a:t>
            </a:r>
            <a:r>
              <a:rPr lang="en-US" sz="1200" dirty="0" err="1"/>
              <a:t>vínculos</a:t>
            </a:r>
            <a:r>
              <a:rPr lang="en-US" sz="1200" dirty="0"/>
              <a:t> entre </a:t>
            </a:r>
            <a:r>
              <a:rPr lang="en-US" sz="1200" dirty="0" err="1"/>
              <a:t>los</a:t>
            </a:r>
            <a:r>
              <a:rPr lang="en-US" sz="1200" dirty="0"/>
              <a:t> </a:t>
            </a:r>
            <a:r>
              <a:rPr lang="en-US" sz="1200" dirty="0" err="1"/>
              <a:t>distintos</a:t>
            </a:r>
            <a:r>
              <a:rPr lang="en-US" sz="1200" dirty="0"/>
              <a:t> </a:t>
            </a:r>
            <a:r>
              <a:rPr lang="en-US" sz="1200" dirty="0" err="1"/>
              <a:t>tipos</a:t>
            </a:r>
            <a:r>
              <a:rPr lang="en-US" sz="1200" dirty="0"/>
              <a:t> de </a:t>
            </a:r>
            <a:r>
              <a:rPr lang="en-US" sz="1200" dirty="0" err="1"/>
              <a:t>cubierta</a:t>
            </a:r>
            <a:r>
              <a:rPr lang="en-US" sz="1200" dirty="0"/>
              <a:t> </a:t>
            </a:r>
            <a:r>
              <a:rPr lang="en-US" sz="1200" dirty="0" err="1"/>
              <a:t>terrestre</a:t>
            </a:r>
            <a:r>
              <a:rPr lang="en-US" sz="1200" dirty="0"/>
              <a:t> y </a:t>
            </a:r>
            <a:r>
              <a:rPr lang="en-US" sz="1200" dirty="0" err="1"/>
              <a:t>los</a:t>
            </a:r>
            <a:r>
              <a:rPr lang="en-US" sz="1200" dirty="0"/>
              <a:t> </a:t>
            </a:r>
            <a:r>
              <a:rPr lang="en-US" sz="1200" dirty="0" err="1"/>
              <a:t>usos</a:t>
            </a:r>
            <a:r>
              <a:rPr lang="en-US" sz="1200" dirty="0"/>
              <a:t> del </a:t>
            </a:r>
            <a:r>
              <a:rPr lang="en-US" sz="1200" dirty="0" err="1"/>
              <a:t>suelo</a:t>
            </a:r>
            <a:r>
              <a:rPr lang="en-US" sz="1200" dirty="0"/>
              <a:t>.</a:t>
            </a:r>
            <a:endParaRPr lang="en-GB" sz="1200" dirty="0"/>
          </a:p>
          <a:p>
            <a:pPr>
              <a:defRPr/>
            </a:pPr>
            <a:r>
              <a:rPr lang="en-US" sz="1200" dirty="0"/>
              <a:t>El </a:t>
            </a:r>
            <a:r>
              <a:rPr lang="en-US" sz="1200" dirty="0" err="1"/>
              <a:t>mismo</a:t>
            </a:r>
            <a:r>
              <a:rPr lang="en-US" sz="1200" dirty="0"/>
              <a:t> </a:t>
            </a:r>
            <a:r>
              <a:rPr lang="en-US" sz="1200" dirty="0" err="1"/>
              <a:t>tipo</a:t>
            </a:r>
            <a:r>
              <a:rPr lang="en-US" sz="1200" dirty="0"/>
              <a:t> de </a:t>
            </a:r>
            <a:r>
              <a:rPr lang="en-US" sz="1200" dirty="0" err="1"/>
              <a:t>cubierta</a:t>
            </a:r>
            <a:r>
              <a:rPr lang="en-US" sz="1200" dirty="0"/>
              <a:t> </a:t>
            </a:r>
            <a:r>
              <a:rPr lang="en-US" sz="1200" dirty="0" err="1"/>
              <a:t>terrestre</a:t>
            </a:r>
            <a:r>
              <a:rPr lang="en-US" sz="1200" dirty="0"/>
              <a:t> </a:t>
            </a:r>
            <a:r>
              <a:rPr lang="en-US" sz="1200" dirty="0" err="1"/>
              <a:t>puede</a:t>
            </a:r>
            <a:r>
              <a:rPr lang="en-US" sz="1200" dirty="0"/>
              <a:t> </a:t>
            </a:r>
            <a:r>
              <a:rPr lang="en-US" sz="1200" dirty="0" err="1"/>
              <a:t>soportar</a:t>
            </a:r>
            <a:r>
              <a:rPr lang="en-US" sz="1200" dirty="0"/>
              <a:t> </a:t>
            </a:r>
            <a:r>
              <a:rPr lang="en-US" sz="1200" dirty="0" err="1"/>
              <a:t>múltiples</a:t>
            </a:r>
            <a:r>
              <a:rPr lang="en-US" sz="1200" dirty="0"/>
              <a:t> </a:t>
            </a:r>
            <a:r>
              <a:rPr lang="en-US" sz="1200" dirty="0" err="1"/>
              <a:t>usos</a:t>
            </a:r>
            <a:r>
              <a:rPr lang="en-US" sz="1200" dirty="0"/>
              <a:t> (</a:t>
            </a:r>
            <a:r>
              <a:rPr lang="en-US" dirty="0" err="1"/>
              <a:t>por</a:t>
            </a:r>
            <a:r>
              <a:rPr lang="en-US" dirty="0"/>
              <a:t> </a:t>
            </a:r>
            <a:r>
              <a:rPr lang="en-US" dirty="0" err="1"/>
              <a:t>ejemplo</a:t>
            </a:r>
            <a:r>
              <a:rPr lang="en-US" dirty="0"/>
              <a:t>, </a:t>
            </a:r>
            <a:r>
              <a:rPr lang="en-US" sz="1200" dirty="0"/>
              <a:t>tierras </a:t>
            </a:r>
            <a:r>
              <a:rPr lang="en-US" sz="1200" dirty="0" err="1"/>
              <a:t>forestales</a:t>
            </a:r>
            <a:r>
              <a:rPr lang="en-US" sz="1200" dirty="0"/>
              <a:t> para la </a:t>
            </a:r>
            <a:r>
              <a:rPr lang="en-US" sz="1200" dirty="0" err="1"/>
              <a:t>producción</a:t>
            </a:r>
            <a:r>
              <a:rPr lang="en-US" sz="1200" dirty="0"/>
              <a:t> de </a:t>
            </a:r>
            <a:r>
              <a:rPr lang="en-US" sz="1200" dirty="0" err="1"/>
              <a:t>madera</a:t>
            </a:r>
            <a:r>
              <a:rPr lang="en-US" sz="1200" dirty="0"/>
              <a:t>, </a:t>
            </a:r>
            <a:r>
              <a:rPr lang="en-US" sz="1200" dirty="0" err="1"/>
              <a:t>el</a:t>
            </a:r>
            <a:r>
              <a:rPr lang="en-US" sz="1200" dirty="0"/>
              <a:t> </a:t>
            </a:r>
            <a:r>
              <a:rPr lang="en-US" sz="1200" dirty="0" err="1"/>
              <a:t>ocio</a:t>
            </a:r>
            <a:r>
              <a:rPr lang="en-US" sz="1200" dirty="0"/>
              <a:t> y la </a:t>
            </a:r>
            <a:r>
              <a:rPr lang="en-US" sz="1200" dirty="0" err="1"/>
              <a:t>conservación</a:t>
            </a:r>
            <a:r>
              <a:rPr lang="en-US" sz="1200" dirty="0"/>
              <a:t> de la </a:t>
            </a:r>
            <a:r>
              <a:rPr lang="en-US" sz="1200" dirty="0" err="1"/>
              <a:t>vida</a:t>
            </a:r>
            <a:r>
              <a:rPr lang="en-US" sz="1200" dirty="0"/>
              <a:t> </a:t>
            </a:r>
            <a:r>
              <a:rPr lang="en-US" sz="1200" dirty="0" err="1"/>
              <a:t>silvestre</a:t>
            </a:r>
            <a:r>
              <a:rPr lang="en-US" sz="1200" dirty="0"/>
              <a:t>). Del </a:t>
            </a:r>
            <a:r>
              <a:rPr lang="en-US" sz="1200" dirty="0" err="1"/>
              <a:t>mismo</a:t>
            </a:r>
            <a:r>
              <a:rPr lang="en-US" sz="1200" dirty="0"/>
              <a:t> modo, </a:t>
            </a:r>
            <a:r>
              <a:rPr lang="en-US" sz="1200" dirty="0" err="1"/>
              <a:t>el</a:t>
            </a:r>
            <a:r>
              <a:rPr lang="en-US" sz="1200" dirty="0"/>
              <a:t> </a:t>
            </a:r>
            <a:r>
              <a:rPr lang="en-US" sz="1200" dirty="0" err="1"/>
              <a:t>mismo</a:t>
            </a:r>
            <a:r>
              <a:rPr lang="en-US" sz="1200" dirty="0"/>
              <a:t> </a:t>
            </a:r>
            <a:r>
              <a:rPr lang="en-US" sz="1200" dirty="0" err="1"/>
              <a:t>tipo</a:t>
            </a:r>
            <a:r>
              <a:rPr lang="en-US" sz="1200" dirty="0"/>
              <a:t> de </a:t>
            </a:r>
            <a:r>
              <a:rPr lang="en-US" sz="1200" dirty="0" err="1"/>
              <a:t>uso</a:t>
            </a:r>
            <a:r>
              <a:rPr lang="en-US" sz="1200" dirty="0"/>
              <a:t> de la </a:t>
            </a:r>
            <a:r>
              <a:rPr lang="en-US" dirty="0"/>
              <a:t>tierra </a:t>
            </a:r>
            <a:r>
              <a:rPr lang="en-US" sz="1200" dirty="0" err="1"/>
              <a:t>podría</a:t>
            </a:r>
            <a:r>
              <a:rPr lang="en-US" sz="1200" dirty="0"/>
              <a:t> </a:t>
            </a:r>
            <a:r>
              <a:rPr lang="en-US" sz="1200" dirty="0" err="1"/>
              <a:t>darse</a:t>
            </a:r>
            <a:r>
              <a:rPr lang="en-US" sz="1200" dirty="0"/>
              <a:t> </a:t>
            </a:r>
            <a:r>
              <a:rPr lang="en-US" sz="1200" dirty="0" err="1"/>
              <a:t>en</a:t>
            </a:r>
            <a:r>
              <a:rPr lang="en-US" sz="1200" dirty="0"/>
              <a:t> </a:t>
            </a:r>
            <a:r>
              <a:rPr lang="en-US" sz="1200" dirty="0" err="1"/>
              <a:t>diferentes</a:t>
            </a:r>
            <a:r>
              <a:rPr lang="en-US" sz="1200" dirty="0"/>
              <a:t> </a:t>
            </a:r>
            <a:r>
              <a:rPr lang="en-US" sz="1200" dirty="0" err="1"/>
              <a:t>tipos</a:t>
            </a:r>
            <a:r>
              <a:rPr lang="en-US" sz="1200" dirty="0"/>
              <a:t> de </a:t>
            </a:r>
            <a:r>
              <a:rPr lang="en-US" sz="1200" dirty="0" err="1"/>
              <a:t>cubierta</a:t>
            </a:r>
            <a:r>
              <a:rPr lang="en-US" sz="1200" dirty="0"/>
              <a:t> </a:t>
            </a:r>
            <a:r>
              <a:rPr lang="en-US" sz="1200" dirty="0" err="1"/>
              <a:t>terrestre</a:t>
            </a:r>
            <a:r>
              <a:rPr lang="en-US" sz="1200" dirty="0"/>
              <a:t>. Por </a:t>
            </a:r>
            <a:r>
              <a:rPr lang="en-US" sz="1200" dirty="0" err="1"/>
              <a:t>ejemplo</a:t>
            </a:r>
            <a:r>
              <a:rPr lang="en-US" sz="1200" dirty="0"/>
              <a:t>, las </a:t>
            </a:r>
            <a:r>
              <a:rPr lang="en-US" sz="1200" dirty="0" err="1"/>
              <a:t>actividades</a:t>
            </a:r>
            <a:r>
              <a:rPr lang="en-US" sz="1200" dirty="0"/>
              <a:t> </a:t>
            </a:r>
            <a:r>
              <a:rPr lang="en-US" sz="1200" dirty="0" err="1"/>
              <a:t>recreativas</a:t>
            </a:r>
            <a:r>
              <a:rPr lang="en-US" sz="1200" dirty="0"/>
              <a:t> </a:t>
            </a:r>
            <a:r>
              <a:rPr lang="en-US" sz="1200" dirty="0" err="1"/>
              <a:t>en</a:t>
            </a:r>
            <a:r>
              <a:rPr lang="en-US" sz="1200" dirty="0"/>
              <a:t> </a:t>
            </a:r>
            <a:r>
              <a:rPr lang="en-US" sz="1200" dirty="0" err="1"/>
              <a:t>los</a:t>
            </a:r>
            <a:r>
              <a:rPr lang="en-US" sz="1200" dirty="0"/>
              <a:t> bosques, </a:t>
            </a:r>
            <a:r>
              <a:rPr lang="en-US" sz="1200" dirty="0" err="1"/>
              <a:t>los</a:t>
            </a:r>
            <a:r>
              <a:rPr lang="en-US" sz="1200" dirty="0"/>
              <a:t> </a:t>
            </a:r>
            <a:r>
              <a:rPr lang="en-US" sz="1200" dirty="0" err="1"/>
              <a:t>pastizales</a:t>
            </a:r>
            <a:r>
              <a:rPr lang="en-US" sz="1200" dirty="0"/>
              <a:t> y las </a:t>
            </a:r>
            <a:r>
              <a:rPr lang="en-US" sz="1200" dirty="0" err="1"/>
              <a:t>infraestructuras</a:t>
            </a:r>
            <a:r>
              <a:rPr lang="en-US" sz="1200" dirty="0"/>
              <a:t> </a:t>
            </a:r>
            <a:r>
              <a:rPr lang="en-US" sz="1200" dirty="0" err="1"/>
              <a:t>urbanas</a:t>
            </a:r>
            <a:r>
              <a:rPr lang="en-US" sz="1200" dirty="0"/>
              <a:t>. </a:t>
            </a:r>
            <a:r>
              <a:rPr lang="en-US" sz="1200" dirty="0" err="1"/>
              <a:t>Además</a:t>
            </a:r>
            <a:r>
              <a:rPr lang="en-US" sz="1200" dirty="0"/>
              <a:t>, es probable que la </a:t>
            </a:r>
            <a:r>
              <a:rPr lang="en-US" sz="1200" dirty="0" err="1"/>
              <a:t>cartografía</a:t>
            </a:r>
            <a:r>
              <a:rPr lang="en-US" sz="1200" dirty="0"/>
              <a:t> entre la </a:t>
            </a:r>
            <a:r>
              <a:rPr lang="en-US" sz="1200" dirty="0" err="1"/>
              <a:t>cubierta</a:t>
            </a:r>
            <a:r>
              <a:rPr lang="en-US" sz="1200" dirty="0"/>
              <a:t> </a:t>
            </a:r>
            <a:r>
              <a:rPr lang="en-US" sz="1200" dirty="0" err="1"/>
              <a:t>terrestre</a:t>
            </a:r>
            <a:r>
              <a:rPr lang="en-US" sz="1200" dirty="0"/>
              <a:t> y </a:t>
            </a:r>
            <a:r>
              <a:rPr lang="en-US" sz="1200" dirty="0" err="1"/>
              <a:t>los</a:t>
            </a:r>
            <a:r>
              <a:rPr lang="en-US" sz="1200" dirty="0"/>
              <a:t> </a:t>
            </a:r>
            <a:r>
              <a:rPr lang="en-US" sz="1200" dirty="0" err="1"/>
              <a:t>usos</a:t>
            </a:r>
            <a:r>
              <a:rPr lang="en-US" sz="1200" dirty="0"/>
              <a:t> del </a:t>
            </a:r>
            <a:r>
              <a:rPr lang="en-US" sz="1200" dirty="0" err="1"/>
              <a:t>suelo</a:t>
            </a:r>
            <a:r>
              <a:rPr lang="en-US" sz="1200" dirty="0"/>
              <a:t> </a:t>
            </a:r>
            <a:r>
              <a:rPr lang="en-US" sz="1200" dirty="0" err="1"/>
              <a:t>evolucione</a:t>
            </a:r>
            <a:r>
              <a:rPr lang="en-US" sz="1200" dirty="0"/>
              <a:t> con </a:t>
            </a:r>
            <a:r>
              <a:rPr lang="en-US" sz="1200" dirty="0" err="1"/>
              <a:t>el</a:t>
            </a:r>
            <a:r>
              <a:rPr lang="en-US" sz="1200" dirty="0"/>
              <a:t> </a:t>
            </a:r>
            <a:r>
              <a:rPr lang="en-US" sz="1200" dirty="0" err="1"/>
              <a:t>tiempo</a:t>
            </a:r>
            <a:r>
              <a:rPr lang="en-US" sz="1200" dirty="0"/>
              <a:t>. Las tierras que antes </a:t>
            </a:r>
            <a:r>
              <a:rPr lang="en-US" sz="1200" dirty="0" err="1"/>
              <a:t>eran</a:t>
            </a:r>
            <a:r>
              <a:rPr lang="en-US" sz="1200" dirty="0"/>
              <a:t> </a:t>
            </a:r>
            <a:r>
              <a:rPr lang="en-US" sz="1200" dirty="0" err="1"/>
              <a:t>fértiles</a:t>
            </a:r>
            <a:r>
              <a:rPr lang="en-US" sz="1200" dirty="0"/>
              <a:t> y, </a:t>
            </a:r>
            <a:r>
              <a:rPr lang="en-US" sz="1200" dirty="0" err="1"/>
              <a:t>por</a:t>
            </a:r>
            <a:r>
              <a:rPr lang="en-US" sz="1200" dirty="0"/>
              <a:t> tanto, </a:t>
            </a:r>
            <a:r>
              <a:rPr lang="en-US" sz="1200" dirty="0" err="1"/>
              <a:t>aptas</a:t>
            </a:r>
            <a:r>
              <a:rPr lang="en-US" sz="1200" dirty="0"/>
              <a:t> para la </a:t>
            </a:r>
            <a:r>
              <a:rPr lang="en-US" sz="1200" dirty="0" err="1"/>
              <a:t>agricultura</a:t>
            </a:r>
            <a:r>
              <a:rPr lang="en-US" sz="1200" dirty="0"/>
              <a:t>, </a:t>
            </a:r>
            <a:r>
              <a:rPr lang="en-US" sz="1200" dirty="0" err="1"/>
              <a:t>pueden</a:t>
            </a:r>
            <a:r>
              <a:rPr lang="en-US" sz="1200" dirty="0"/>
              <a:t> </a:t>
            </a:r>
            <a:r>
              <a:rPr lang="en-US" sz="1200" dirty="0" err="1"/>
              <a:t>volverse</a:t>
            </a:r>
            <a:r>
              <a:rPr lang="en-US" sz="1200" dirty="0"/>
              <a:t> </a:t>
            </a:r>
            <a:r>
              <a:rPr lang="en-US" sz="1200" dirty="0" err="1"/>
              <a:t>estériles</a:t>
            </a:r>
            <a:r>
              <a:rPr lang="en-US" sz="1200" dirty="0"/>
              <a:t>, o </a:t>
            </a:r>
            <a:r>
              <a:rPr lang="en-US" sz="1200" dirty="0" err="1"/>
              <a:t>los</a:t>
            </a:r>
            <a:r>
              <a:rPr lang="en-US" sz="1200" dirty="0"/>
              <a:t> </a:t>
            </a:r>
            <a:r>
              <a:rPr lang="en-US" sz="1200" dirty="0" err="1"/>
              <a:t>pastizales</a:t>
            </a:r>
            <a:r>
              <a:rPr lang="en-US" sz="1200" dirty="0"/>
              <a:t> </a:t>
            </a:r>
            <a:r>
              <a:rPr lang="en-US" sz="1200" dirty="0" err="1"/>
              <a:t>pueden</a:t>
            </a:r>
            <a:r>
              <a:rPr lang="en-US" sz="1200" dirty="0"/>
              <a:t> </a:t>
            </a:r>
            <a:r>
              <a:rPr lang="en-US" sz="1200" dirty="0" err="1"/>
              <a:t>transformarse</a:t>
            </a:r>
            <a:r>
              <a:rPr lang="en-US" sz="1200" dirty="0"/>
              <a:t> </a:t>
            </a:r>
            <a:r>
              <a:rPr lang="en-US" sz="1200" dirty="0" err="1"/>
              <a:t>en</a:t>
            </a:r>
            <a:r>
              <a:rPr lang="en-US" sz="1200" dirty="0"/>
              <a:t> </a:t>
            </a:r>
            <a:r>
              <a:rPr lang="en-US" sz="1200" dirty="0" err="1"/>
              <a:t>humedales</a:t>
            </a:r>
            <a:r>
              <a:rPr lang="en-US" sz="1200" dirty="0"/>
              <a:t> </a:t>
            </a:r>
            <a:r>
              <a:rPr lang="en-US" sz="1200" dirty="0" err="1"/>
              <a:t>tras</a:t>
            </a:r>
            <a:r>
              <a:rPr lang="en-US" sz="1200" dirty="0"/>
              <a:t> las </a:t>
            </a:r>
            <a:r>
              <a:rPr lang="en-US" sz="1200" dirty="0" err="1"/>
              <a:t>inundaciones</a:t>
            </a:r>
            <a:r>
              <a:rPr lang="en-US" sz="1200" dirty="0"/>
              <a:t>.</a:t>
            </a:r>
            <a:endParaRPr lang="en-GB" dirty="0"/>
          </a:p>
        </p:txBody>
      </p:sp>
      <p:sp>
        <p:nvSpPr>
          <p:cNvPr id="4" name="Slide Number Placeholder 3"/>
          <p:cNvSpPr>
            <a:spLocks noGrp="1"/>
          </p:cNvSpPr>
          <p:nvPr>
            <p:ph type="sldNum" sz="quarter" idx="5"/>
          </p:nvPr>
        </p:nvSpPr>
        <p:spPr/>
        <p:txBody>
          <a:bodyPr/>
          <a:lstStyle/>
          <a:p>
            <a:fld id="{B698FC84-7549-424A-9090-8C112A69B027}" type="slidenum">
              <a:rPr lang="en-US" smtClean="0"/>
              <a:t>4</a:t>
            </a:fld>
            <a:endParaRPr lang="en-US"/>
          </a:p>
        </p:txBody>
      </p:sp>
    </p:spTree>
    <p:extLst>
      <p:ext uri="{BB962C8B-B14F-4D97-AF65-F5344CB8AC3E}">
        <p14:creationId xmlns:p14="http://schemas.microsoft.com/office/powerpoint/2010/main" val="4100640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0" u="none">
                <a:latin typeface="Open Sans"/>
                <a:ea typeface="Open Sans"/>
                <a:cs typeface="Open Sans"/>
              </a:rPr>
              <a:t>Esto nos lleva a la planificación </a:t>
            </a:r>
            <a:r>
              <a:rPr lang="en-US">
                <a:latin typeface="Open Sans"/>
                <a:ea typeface="Open Sans"/>
                <a:cs typeface="Open Sans"/>
              </a:rPr>
              <a:t>del uso del suelo</a:t>
            </a:r>
            <a:r>
              <a:rPr lang="en-US" b="0" u="none">
                <a:latin typeface="Open Sans"/>
                <a:ea typeface="Open Sans"/>
                <a:cs typeface="Open Sans"/>
              </a:rPr>
              <a:t>. El suelo es un recurso tan importante como </a:t>
            </a:r>
            <a:r>
              <a:rPr lang="en-US">
                <a:latin typeface="Open Sans"/>
                <a:ea typeface="Open Sans"/>
                <a:cs typeface="Open Sans"/>
              </a:rPr>
              <a:t>finito</a:t>
            </a:r>
            <a:r>
              <a:rPr lang="en-US" b="0" u="none">
                <a:latin typeface="Open Sans"/>
                <a:ea typeface="Open Sans"/>
                <a:cs typeface="Open Sans"/>
              </a:rPr>
              <a:t>. La asignación de la tierra a diferentes tipos de usos tiene importantes implicaciones para la sociedad y el medio ambiente. La planificación </a:t>
            </a:r>
            <a:r>
              <a:rPr lang="en-US">
                <a:latin typeface="Open Sans"/>
                <a:ea typeface="Open Sans"/>
                <a:cs typeface="Open Sans"/>
              </a:rPr>
              <a:t>del uso del suelo </a:t>
            </a:r>
            <a:r>
              <a:rPr lang="en-US" b="0" u="none">
                <a:latin typeface="Open Sans"/>
                <a:ea typeface="Open Sans"/>
                <a:cs typeface="Open Sans"/>
              </a:rPr>
              <a:t>garantiza que los recursos se utilicen de forma sostenible, de manera que se satisfagan las necesidades de la población y se salvaguarden los recursos futuros. El éxito de la planificación del uso de la </a:t>
            </a:r>
            <a:r>
              <a:rPr lang="en-US">
                <a:latin typeface="Open Sans"/>
                <a:ea typeface="Open Sans"/>
                <a:cs typeface="Open Sans"/>
              </a:rPr>
              <a:t>tierra </a:t>
            </a:r>
            <a:r>
              <a:rPr lang="en-US" b="0" u="none">
                <a:latin typeface="Open Sans"/>
                <a:ea typeface="Open Sans"/>
                <a:cs typeface="Open Sans"/>
              </a:rPr>
              <a:t>implica una combinación equilibrada de análisis de las condiciones y limitaciones existentes, un amplio compromiso público, una planificación y diseño prácticos, y estrategias financiera y políticamente viables para su aplicación</a:t>
            </a:r>
            <a:r>
              <a:rPr lang="en-US">
                <a:latin typeface="Open Sans"/>
                <a:ea typeface="Open Sans"/>
                <a:cs typeface="Open Sans"/>
              </a:rPr>
              <a:t>. </a:t>
            </a:r>
            <a:endParaRPr lang="en-US" b="0" u="none">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a:latin typeface="Open Sans"/>
                <a:ea typeface="Open Sans"/>
                <a:cs typeface="Open Sans"/>
              </a:rPr>
              <a:t>Entre los ejemplos de planificación del uso del </a:t>
            </a:r>
            <a:r>
              <a:rPr lang="en-US">
                <a:latin typeface="Open Sans"/>
                <a:ea typeface="Open Sans"/>
                <a:cs typeface="Open Sans"/>
              </a:rPr>
              <a:t>suelo </a:t>
            </a:r>
            <a:r>
              <a:rPr lang="en-US" b="0" u="none">
                <a:latin typeface="Open Sans"/>
                <a:ea typeface="Open Sans"/>
                <a:cs typeface="Open Sans"/>
              </a:rPr>
              <a:t>cabe citar: la teledetección para identificar zonas susceptibles de riesgo de inundación, las políticas para mejorar las infraestructuras ciclistas, los planes de zonificación urbana para reducir la contaminación acústica y la identificación de zonas tecnológicamente viables para las tecnologías de energías renovables</a:t>
            </a:r>
            <a:r>
              <a:rPr lang="en-US">
                <a:latin typeface="Open Sans"/>
                <a:ea typeface="Open Sans"/>
                <a:cs typeface="Open Sans"/>
              </a:rPr>
              <a:t>, como los </a:t>
            </a:r>
            <a:r>
              <a:rPr lang="en-US" b="0" u="none">
                <a:latin typeface="Open Sans"/>
                <a:ea typeface="Open Sans"/>
                <a:cs typeface="Open Sans"/>
              </a:rPr>
              <a:t>parques solares fotovoltaicos. Estos ejemplos ponen de manifiesto la amplitud de la información que puede proporcionar la ordenación </a:t>
            </a:r>
            <a:r>
              <a:rPr lang="en-US">
                <a:latin typeface="Open Sans"/>
                <a:ea typeface="Open Sans"/>
                <a:cs typeface="Open Sans"/>
              </a:rPr>
              <a:t>del territorio, así como </a:t>
            </a:r>
            <a:r>
              <a:rPr lang="en-US" b="0" u="none">
                <a:latin typeface="Open Sans"/>
                <a:ea typeface="Open Sans"/>
                <a:cs typeface="Open Sans"/>
              </a:rPr>
              <a:t>la variedad de herramientas y datos necesarios para llevarla a cabo con eficacia.</a:t>
            </a:r>
          </a:p>
          <a:p>
            <a:endParaRPr lang="en-US" b="0" u="none">
              <a:latin typeface="Open Sans" panose="020B0606030504020204" pitchFamily="34" charset="0"/>
              <a:ea typeface="Open Sans" panose="020B0606030504020204" pitchFamily="34" charset="0"/>
              <a:cs typeface="Open Sans" panose="020B0606030504020204" pitchFamily="34" charset="0"/>
            </a:endParaRPr>
          </a:p>
          <a:p>
            <a:endParaRPr lang="en-GB" u="none"/>
          </a:p>
        </p:txBody>
      </p:sp>
      <p:sp>
        <p:nvSpPr>
          <p:cNvPr id="4" name="Slide Number Placeholder 3"/>
          <p:cNvSpPr>
            <a:spLocks noGrp="1"/>
          </p:cNvSpPr>
          <p:nvPr>
            <p:ph type="sldNum" sz="quarter" idx="5"/>
          </p:nvPr>
        </p:nvSpPr>
        <p:spPr/>
        <p:txBody>
          <a:bodyPr/>
          <a:lstStyle/>
          <a:p>
            <a:fld id="{B698FC84-7549-424A-9090-8C112A69B027}" type="slidenum">
              <a:rPr lang="en-US" smtClean="0"/>
              <a:t>5</a:t>
            </a:fld>
            <a:endParaRPr lang="en-US"/>
          </a:p>
        </p:txBody>
      </p:sp>
    </p:spTree>
    <p:extLst>
      <p:ext uri="{BB962C8B-B14F-4D97-AF65-F5344CB8AC3E}">
        <p14:creationId xmlns:p14="http://schemas.microsoft.com/office/powerpoint/2010/main" val="4180833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Open Sans"/>
                <a:ea typeface="Open Sans"/>
                <a:cs typeface="Open Sans"/>
              </a:rPr>
              <a:t>David Walters define 6 tipologías principales de ordenación </a:t>
            </a:r>
            <a:r>
              <a:rPr lang="en-US" dirty="0">
                <a:latin typeface="Open Sans"/>
                <a:ea typeface="Open Sans"/>
                <a:cs typeface="Open Sans"/>
              </a:rPr>
              <a:t>del territorio </a:t>
            </a:r>
            <a:r>
              <a:rPr lang="en-US" b="0" dirty="0">
                <a:latin typeface="Open Sans"/>
                <a:ea typeface="Open Sans"/>
                <a:cs typeface="Open Sans"/>
              </a:rPr>
              <a:t>en su libro "Designing Community":</a:t>
            </a:r>
          </a:p>
          <a:p>
            <a:r>
              <a:rPr lang="en-US" b="0" dirty="0">
                <a:latin typeface="Open Sans"/>
                <a:ea typeface="Open Sans"/>
                <a:cs typeface="Open Sans"/>
              </a:rPr>
              <a:t>1. La planificación tradicional o integral se centra en la elaboración de declaraciones claras sobre la forma y el contenido del nuevo desarrollo. Es un enfoque centralizado y descendente.</a:t>
            </a:r>
          </a:p>
          <a:p>
            <a:r>
              <a:rPr lang="en-US" b="0" dirty="0">
                <a:latin typeface="Open Sans"/>
                <a:ea typeface="Open Sans"/>
                <a:cs typeface="Open Sans"/>
              </a:rPr>
              <a:t>2. La planificación sistémica fue el resultado del fracaso de la planificación global para hacer frente al crecimiento imprevisto posterior a la Segunda Guerra Mundial. Adopta una visión más analítica del área de planificación como un conjunto de procesos complejos</a:t>
            </a:r>
            <a:r>
              <a:rPr lang="en-US" dirty="0">
                <a:latin typeface="Open Sans"/>
                <a:ea typeface="Open Sans"/>
                <a:cs typeface="Open Sans"/>
              </a:rPr>
              <a:t>, </a:t>
            </a:r>
            <a:r>
              <a:rPr lang="en-US" b="0" dirty="0">
                <a:latin typeface="Open Sans"/>
                <a:ea typeface="Open Sans"/>
                <a:cs typeface="Open Sans"/>
              </a:rPr>
              <a:t>pero está menos interesada en un plan físico.</a:t>
            </a:r>
          </a:p>
          <a:p>
            <a:r>
              <a:rPr lang="en-US" b="0" dirty="0">
                <a:latin typeface="Open Sans"/>
                <a:ea typeface="Open Sans"/>
                <a:cs typeface="Open Sans"/>
              </a:rPr>
              <a:t>3. La planificación democrática dio voz a más ciudadanos en la planificación </a:t>
            </a:r>
            <a:r>
              <a:rPr lang="en-US" dirty="0">
                <a:latin typeface="Open Sans"/>
                <a:ea typeface="Open Sans"/>
                <a:cs typeface="Open Sans"/>
              </a:rPr>
              <a:t>del </a:t>
            </a:r>
            <a:r>
              <a:rPr lang="en-US" b="0" dirty="0">
                <a:latin typeface="Open Sans"/>
                <a:ea typeface="Open Sans"/>
                <a:cs typeface="Open Sans"/>
              </a:rPr>
              <a:t>futuro de </a:t>
            </a:r>
            <a:r>
              <a:rPr lang="en-US" dirty="0">
                <a:latin typeface="Open Sans"/>
                <a:ea typeface="Open Sans"/>
                <a:cs typeface="Open Sans"/>
              </a:rPr>
              <a:t>su </a:t>
            </a:r>
            <a:r>
              <a:rPr lang="en-US" b="0" dirty="0">
                <a:latin typeface="Open Sans"/>
                <a:ea typeface="Open Sans"/>
                <a:cs typeface="Open Sans"/>
              </a:rPr>
              <a:t>comunidad.</a:t>
            </a:r>
          </a:p>
          <a:p>
            <a:r>
              <a:rPr lang="en-US" b="0" dirty="0">
                <a:latin typeface="Open Sans"/>
                <a:ea typeface="Open Sans"/>
                <a:cs typeface="Open Sans"/>
              </a:rPr>
              <a:t>4. La planificación de la defensa y la equidad es una rama de la planificación democrática que pretendía abordar específicamente los problemas sociales de desigualdad e injusticia en la planificación comunitaria.</a:t>
            </a:r>
          </a:p>
          <a:p>
            <a:r>
              <a:rPr lang="en-US" b="0" dirty="0">
                <a:latin typeface="Open Sans"/>
                <a:ea typeface="Open Sans"/>
                <a:cs typeface="Open Sans"/>
              </a:rPr>
              <a:t>5. La planificación estratégica reconoce los objetivos a pequeña escala y las limitaciones pragmáticas del mundo real.</a:t>
            </a:r>
          </a:p>
          <a:p>
            <a:r>
              <a:rPr lang="en-US" b="0" dirty="0">
                <a:latin typeface="Open Sans"/>
                <a:ea typeface="Open Sans"/>
                <a:cs typeface="Open Sans"/>
              </a:rPr>
              <a:t>6. La planificación medioambiental se desarrolló a medida que se fueron comprendiendo por primera vez muchas de las implicaciones ecológicas y sociales del desarrollo global</a:t>
            </a:r>
            <a:endParaRPr lang="en-GB" b="0" dirty="0">
              <a:latin typeface="Open Sans"/>
              <a:ea typeface="Open Sans"/>
              <a:cs typeface="Open Sans"/>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6</a:t>
            </a:fld>
            <a:endParaRPr lang="en-US"/>
          </a:p>
        </p:txBody>
      </p:sp>
    </p:spTree>
    <p:extLst>
      <p:ext uri="{BB962C8B-B14F-4D97-AF65-F5344CB8AC3E}">
        <p14:creationId xmlns:p14="http://schemas.microsoft.com/office/powerpoint/2010/main" val="2039583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98FC84-7549-424A-9090-8C112A69B027}" type="slidenum">
              <a:rPr lang="en-US" smtClean="0"/>
              <a:t>7</a:t>
            </a:fld>
            <a:endParaRPr lang="en-US"/>
          </a:p>
        </p:txBody>
      </p:sp>
    </p:spTree>
    <p:extLst>
      <p:ext uri="{BB962C8B-B14F-4D97-AF65-F5344CB8AC3E}">
        <p14:creationId xmlns:p14="http://schemas.microsoft.com/office/powerpoint/2010/main" val="1733667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Aquí presentamos un ejemplo de cómo se puede modelar el uso de la tierra y utilizarlo para apoyar la elaboración de políticas. La ONU y analistas del gobierno etíope desarrollaron conjuntamente un modelo CLEWs de Etiopía. El objetivo del ejercicio de modelización era contribuir a la elaboración del plan de desarrollo decenal de Etiopía. El contexto más amplio de este trabajo incluye el rápido crecimiento económico y demográfico de Etiopía, que a su vez está provocando una creciente competencia por recursos como la energía, la tierra y el agua. Además, estos recursos naturales en Etiopía son especialmente vulnerables a los impactos del cambio climático en forma de cosechas y disponibilidad de energía hidroeléctrica.</a:t>
            </a:r>
          </a:p>
          <a:p>
            <a:endParaRPr lang="en-US" b="0" dirty="0"/>
          </a:p>
          <a:p>
            <a:r>
              <a:rPr lang="en-US" b="0" dirty="0"/>
              <a:t>En este contexto, el modelo CLEWs-Etiopía se construye con un horizonte temporal hasta 2030 e incluye una representación integrada de los impactos de la energía, la tierra, el agua y el clima. Con el fin de captar los aspectos espaciales de los recursos de la tierra y el agua en particular, el modelo está regionalizado en veintiún "grupos" agroclimáticos en nueve regiones. El modelo se construye con OSeMOSYS y se rellena con una combinación de datos procedentes de fuentes gubernamentales y los mejores conjuntos de datos internacionales disponibles.</a:t>
            </a:r>
            <a:endParaRPr lang="en-US" b="0" dirty="0">
              <a:cs typeface="Calibri"/>
            </a:endParaRPr>
          </a:p>
          <a:p>
            <a:endParaRPr lang="en-US" b="0" dirty="0"/>
          </a:p>
          <a:p>
            <a:r>
              <a:rPr lang="en-US" b="0" dirty="0"/>
              <a:t>En este ejemplo se analizan los resultados de la modelización de las políticas en dos áreas temáticas: Economía Verde Resistente al Clima y Modernización de la Agricultura.</a:t>
            </a:r>
            <a:endParaRPr lang="en-US" b="0" dirty="0">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8</a:t>
            </a:fld>
            <a:endParaRPr lang="en-US"/>
          </a:p>
        </p:txBody>
      </p:sp>
    </p:spTree>
    <p:extLst>
      <p:ext uri="{BB962C8B-B14F-4D97-AF65-F5344CB8AC3E}">
        <p14:creationId xmlns:p14="http://schemas.microsoft.com/office/powerpoint/2010/main" val="2893368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 consideran dos escenarios dentro del área temática de "Economía Verde Resistente al Clima": Reforestación e impactos del cambio climático. En el primero, se evalúa el impacto del cumplimiento del objetivo gubernamental de duplicar la cubierta forestal para 2030 en comparación con los niveles actuales. En la segunda, evaluamos el impacto del cambio climático en el rendimiento de los cultivos y las implicaciones asociadas al uso de la tierra. </a:t>
            </a:r>
          </a:p>
          <a:p>
            <a:endParaRPr lang="en-US" dirty="0"/>
          </a:p>
          <a:p>
            <a:r>
              <a:rPr lang="en-US" b="0" u="none" dirty="0">
                <a:solidFill>
                  <a:schemeClr val="tx1"/>
                </a:solidFill>
              </a:rPr>
              <a:t>Para el caso del cambio climático, consideramos dos futuros climáticos extremos A.2. y B.1. Los escenarios A.2. y B.1. se consideran alineados con los escenarios R.C.P. 8.5 y R.C.P. 4.5 de las últimas proyecciones del I.P.C.C. respectivamente. El I.P.C.C. es el Grupo Intergubernamental de Expertos sobre el Cambio Climático y es un organismo de las Naciones Unidas. R.C.P. son las siglas de "Representative Concentration Pathway", un término utilizado para representar una trayectoria de concentración de gases de efecto invernadero. </a:t>
            </a:r>
            <a:r>
              <a:rPr lang="en-US" b="0" i="0" u="none" dirty="0">
                <a:solidFill>
                  <a:schemeClr val="tx1"/>
                </a:solidFill>
                <a:effectLst/>
                <a:latin typeface="Arial" panose="020B0604020202020204" pitchFamily="34" charset="0"/>
              </a:rPr>
              <a:t>Cuatro de estas trayectorias se utilizaron para la modelización e investigación del clima para el quinto Informe de Evaluación (I.P.C.) de 2014. </a:t>
            </a:r>
            <a:r>
              <a:rPr lang="en-US" b="0" i="0" dirty="0">
                <a:solidFill>
                  <a:srgbClr val="202122"/>
                </a:solidFill>
                <a:effectLst/>
                <a:latin typeface="Arial" panose="020B0604020202020204" pitchFamily="34" charset="0"/>
              </a:rPr>
              <a:t>El R.C.P. 4.5 se describe como un escenario intermedio. En este escenario, las emisiones globales alcanzan su punto máximo en torno a 2040 y luego disminuyen. Lo más probable es que provoque un aumento de la temperatura global de entre 2 y 3 grados C para 2100. En el P.C.R. 8.5 las emisiones siguen aumentando a lo largo del siglo XXI y se considera el "peor escenario" de cambio climático. Se espera que provoque un aumento de la temperatura global de unos </a:t>
            </a:r>
            <a:r>
              <a:rPr lang="en-US" b="0" i="0">
                <a:solidFill>
                  <a:srgbClr val="202122"/>
                </a:solidFill>
                <a:effectLst/>
                <a:latin typeface="Arial" panose="020B0604020202020204" pitchFamily="34" charset="0"/>
              </a:rPr>
              <a:t>5 grados C en 2100.</a:t>
            </a:r>
            <a:endParaRPr lang="en-US" b="0" i="0" dirty="0">
              <a:solidFill>
                <a:srgbClr val="202122"/>
              </a:solidFill>
              <a:effectLst/>
              <a:latin typeface="Arial" panose="020B0604020202020204" pitchFamily="34" charset="0"/>
            </a:endParaRPr>
          </a:p>
          <a:p>
            <a:endParaRPr lang="en-US" dirty="0"/>
          </a:p>
          <a:p>
            <a:r>
              <a:rPr lang="en-US" dirty="0"/>
              <a:t>El objetivo es identificar las posibles implicaciones que estos dos futuros climáticos podrían tener en los sistemas de recursos de Etiopía.</a:t>
            </a:r>
            <a:endParaRPr lang="en-GB" dirty="0"/>
          </a:p>
        </p:txBody>
      </p:sp>
      <p:sp>
        <p:nvSpPr>
          <p:cNvPr id="4" name="Slide Number Placeholder 3"/>
          <p:cNvSpPr>
            <a:spLocks noGrp="1"/>
          </p:cNvSpPr>
          <p:nvPr>
            <p:ph type="sldNum" sz="quarter" idx="5"/>
          </p:nvPr>
        </p:nvSpPr>
        <p:spPr/>
        <p:txBody>
          <a:bodyPr/>
          <a:lstStyle/>
          <a:p>
            <a:fld id="{B698FC84-7549-424A-9090-8C112A69B027}" type="slidenum">
              <a:rPr lang="en-US" smtClean="0"/>
              <a:t>9</a:t>
            </a:fld>
            <a:endParaRPr lang="en-US"/>
          </a:p>
        </p:txBody>
      </p:sp>
    </p:spTree>
    <p:extLst>
      <p:ext uri="{BB962C8B-B14F-4D97-AF65-F5344CB8AC3E}">
        <p14:creationId xmlns:p14="http://schemas.microsoft.com/office/powerpoint/2010/main" val="2817781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 resultados del escenario de reforestación se muestran aquí y se comparan con un escenario Business-As-Usual. La principal conclusión es el aumento significativo de la captura y el almacenamiento, también conocido como secuestro, de las emisiones de gases de efecto invernadero en el escenario de reforestación. Las cifras sobre el uso de la tierra en la fila superior muestran que el aumento de la superficie forestal procede de los vastos pastizales disponibles en el país.</a:t>
            </a:r>
          </a:p>
          <a:p>
            <a:endParaRPr lang="en-US" dirty="0"/>
          </a:p>
          <a:p>
            <a:r>
              <a:rPr lang="en-US" dirty="0"/>
              <a:t>En la fila inferior se comparan las emisiones de gases de efecto invernadero en 2019 con las de los escenarios de continuidad y reforestación en 2030 en una serie de sectores. L.U.C.F. se refiere al cambio de uso del suelo y la silvicultura. Un valor negativo en esta figura representa el secuestro neto de las emisiones de gases de efecto invernadero. Aunque las emisiones netas de gases de efecto invernadero siguen siendo positivas en ambos casos, en 2030 se secuestran 55 millones de </a:t>
            </a:r>
            <a:r>
              <a:rPr lang="en-US" dirty="0" err="1"/>
              <a:t>toneladas adicionales de </a:t>
            </a:r>
            <a:r>
              <a:rPr lang="en-US" dirty="0"/>
              <a:t>emisiones de gases de efecto invernadero equivalentes al dióxido de carbono mediante la reforestación. Esto ayuda a compensar el importante crecimiento de las emisiones previsto en otros sectores como la ganadería, el transporte y la industria.</a:t>
            </a:r>
            <a:endParaRPr lang="en-GB" dirty="0"/>
          </a:p>
        </p:txBody>
      </p:sp>
      <p:sp>
        <p:nvSpPr>
          <p:cNvPr id="4" name="Slide Number Placeholder 3"/>
          <p:cNvSpPr>
            <a:spLocks noGrp="1"/>
          </p:cNvSpPr>
          <p:nvPr>
            <p:ph type="sldNum" sz="quarter" idx="5"/>
          </p:nvPr>
        </p:nvSpPr>
        <p:spPr/>
        <p:txBody>
          <a:bodyPr/>
          <a:lstStyle/>
          <a:p>
            <a:fld id="{B698FC84-7549-424A-9090-8C112A69B027}" type="slidenum">
              <a:rPr lang="en-US" smtClean="0"/>
              <a:t>10</a:t>
            </a:fld>
            <a:endParaRPr lang="en-US"/>
          </a:p>
        </p:txBody>
      </p:sp>
    </p:spTree>
    <p:extLst>
      <p:ext uri="{BB962C8B-B14F-4D97-AF65-F5344CB8AC3E}">
        <p14:creationId xmlns:p14="http://schemas.microsoft.com/office/powerpoint/2010/main" val="37465580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6663847" cy="1948751"/>
          </a:xfrm>
          <a:prstGeom prst="rect">
            <a:avLst/>
          </a:prstGeom>
        </p:spPr>
        <p:txBody>
          <a:bodyPr anchor="b">
            <a:normAutofit/>
          </a:bodyPr>
          <a:lstStyle>
            <a:lvl1pPr algn="l">
              <a:defRPr sz="4400" b="1"/>
            </a:lvl1pPr>
          </a:lstStyle>
          <a:p>
            <a:r>
              <a:rPr lang="en-GB"/>
              <a:t>HEADER COLOUR WHITE HEADER COLOUR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lstStyle>
            <a:lvl1pPr marL="0" indent="0" algn="l">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Box 11">
            <a:extLst>
              <a:ext uri="{FF2B5EF4-FFF2-40B4-BE49-F238E27FC236}">
                <a16:creationId xmlns:a16="http://schemas.microsoft.com/office/drawing/2014/main" id="{7A18FD3B-418B-044E-B882-1CBB4759F748}"/>
              </a:ext>
            </a:extLst>
          </p:cNvPr>
          <p:cNvSpPr txBox="1"/>
          <p:nvPr userDrawn="1"/>
        </p:nvSpPr>
        <p:spPr>
          <a:xfrm>
            <a:off x="8455068" y="6112701"/>
            <a:ext cx="3736932" cy="307777"/>
          </a:xfrm>
          <a:prstGeom prst="rect">
            <a:avLst/>
          </a:prstGeom>
          <a:noFill/>
        </p:spPr>
        <p:txBody>
          <a:bodyPr wrap="square" rtlCol="0">
            <a:spAutoFit/>
          </a:bodyPr>
          <a:lstStyle/>
          <a:p>
            <a:pPr algn="ctr"/>
            <a:r>
              <a:rPr lang="en-US" sz="1400" b="1">
                <a:solidFill>
                  <a:schemeClr val="bg1"/>
                </a:solidFill>
                <a:latin typeface="Segoe UI" panose="020B0502040204020203" pitchFamily="34" charset="0"/>
                <a:cs typeface="Segoe UI" panose="020B0502040204020203" pitchFamily="34" charset="0"/>
              </a:rPr>
              <a:t>Version 1.0</a:t>
            </a:r>
          </a:p>
        </p:txBody>
      </p:sp>
    </p:spTree>
    <p:extLst>
      <p:ext uri="{BB962C8B-B14F-4D97-AF65-F5344CB8AC3E}">
        <p14:creationId xmlns:p14="http://schemas.microsoft.com/office/powerpoint/2010/main" val="1415196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Segoe UI Semibold" panose="020B0502040204020203" pitchFamily="34" charset="0"/>
                <a:cs typeface="Segoe UI Semibold" panose="020B0502040204020203"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Click to 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455844" y="5788058"/>
            <a:ext cx="3262886"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Source: Click to edit Caption text styles</a:t>
            </a:r>
            <a:endParaRPr lang="en-US"/>
          </a:p>
        </p:txBody>
      </p:sp>
    </p:spTree>
    <p:extLst>
      <p:ext uri="{BB962C8B-B14F-4D97-AF65-F5344CB8AC3E}">
        <p14:creationId xmlns:p14="http://schemas.microsoft.com/office/powerpoint/2010/main" val="463005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lstStyle>
            <a:lvl1pPr>
              <a:defRPr sz="6000" b="0" i="0">
                <a:latin typeface="Segoe UI Semilight" panose="020B0502040204020203" pitchFamily="34" charset="0"/>
                <a:cs typeface="Segoe UI Semilight" panose="020B0502040204020203"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81056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9121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9121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Source: Click to edit Caption text styles</a:t>
            </a:r>
            <a:endParaRPr lang="en-US"/>
          </a:p>
        </p:txBody>
      </p:sp>
    </p:spTree>
    <p:extLst>
      <p:ext uri="{BB962C8B-B14F-4D97-AF65-F5344CB8AC3E}">
        <p14:creationId xmlns:p14="http://schemas.microsoft.com/office/powerpoint/2010/main" val="847472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Segoe UI Semibold" panose="020B0502040204020203" pitchFamily="34" charset="0"/>
                <a:cs typeface="Segoe UI Semibold"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7"/>
            <a:ext cx="5157787" cy="3160435"/>
          </a:xfrm>
        </p:spPr>
        <p:txBody>
          <a:bodyPr/>
          <a:lstStyle>
            <a:lvl1pPr>
              <a:defRPr lang="en-GB" sz="2000" b="1" i="0" kern="1200" dirty="0" smtClean="0">
                <a:solidFill>
                  <a:srgbClr val="C00000"/>
                </a:solidFill>
                <a:latin typeface="Segoe UI Semibold" panose="020B0502040204020203" pitchFamily="34" charset="0"/>
                <a:ea typeface="+mn-ea"/>
                <a:cs typeface="Segoe UI Semibold" panose="020B0502040204020203" pitchFamily="34" charset="0"/>
              </a:defRPr>
            </a:lvl1pPr>
            <a:lvl2pPr>
              <a:defRPr i="1"/>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7"/>
            <a:ext cx="5183188" cy="3160435"/>
          </a:xfrm>
        </p:spPr>
        <p:txBody>
          <a:bodyPr/>
          <a:lstStyle>
            <a:lvl1pPr>
              <a:defRPr>
                <a:solidFill>
                  <a:schemeClr val="accent5">
                    <a:lumMod val="75000"/>
                  </a:schemeClr>
                </a:solidFill>
              </a:defRPr>
            </a:lvl1pPr>
            <a:lvl2pPr>
              <a:defRPr i="1"/>
            </a:lvl2pPr>
          </a:lstStyle>
          <a:p>
            <a:pPr lvl="0"/>
            <a:r>
              <a:rPr lang="en-US"/>
              <a:t>Click to 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Source: Click to edit Caption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235994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Segoe UI" panose="020B0502040204020203" pitchFamily="34" charset="0"/>
                <a:cs typeface="Segoe UI" panose="020B0502040204020203"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spTree>
    <p:extLst>
      <p:ext uri="{BB962C8B-B14F-4D97-AF65-F5344CB8AC3E}">
        <p14:creationId xmlns:p14="http://schemas.microsoft.com/office/powerpoint/2010/main" val="1295142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grpSp>
        <p:nvGrpSpPr>
          <p:cNvPr id="13" name="Group 12">
            <a:extLst>
              <a:ext uri="{FF2B5EF4-FFF2-40B4-BE49-F238E27FC236}">
                <a16:creationId xmlns:a16="http://schemas.microsoft.com/office/drawing/2014/main" id="{E50CF338-C848-1B47-9B45-29E9DDB89CF9}"/>
              </a:ext>
            </a:extLst>
          </p:cNvPr>
          <p:cNvGrpSpPr/>
          <p:nvPr userDrawn="1"/>
        </p:nvGrpSpPr>
        <p:grpSpPr>
          <a:xfrm>
            <a:off x="10464504" y="866053"/>
            <a:ext cx="955530" cy="955530"/>
            <a:chOff x="9022202" y="727174"/>
            <a:chExt cx="955530" cy="955530"/>
          </a:xfrm>
        </p:grpSpPr>
        <p:sp>
          <p:nvSpPr>
            <p:cNvPr id="12" name="Oval 11">
              <a:extLst>
                <a:ext uri="{FF2B5EF4-FFF2-40B4-BE49-F238E27FC236}">
                  <a16:creationId xmlns:a16="http://schemas.microsoft.com/office/drawing/2014/main" id="{8D02C118-221D-C346-A78A-6FAD09CF15A3}"/>
                </a:ext>
              </a:extLst>
            </p:cNvPr>
            <p:cNvSpPr/>
            <p:nvPr userDrawn="1"/>
          </p:nvSpPr>
          <p:spPr>
            <a:xfrm>
              <a:off x="9022202" y="727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Track5_Lecture1_Slide25.mp3" descr="Track5_Lecture1_Slide25.mp3">
              <a:hlinkClick r:id="" action="ppaction://media"/>
              <a:extLst>
                <a:ext uri="{FF2B5EF4-FFF2-40B4-BE49-F238E27FC236}">
                  <a16:creationId xmlns:a16="http://schemas.microsoft.com/office/drawing/2014/main" id="{AC2B5925-8740-554D-ADC5-EC24D5F9100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9093567" y="798539"/>
              <a:ext cx="812800" cy="812800"/>
            </a:xfrm>
            <a:prstGeom prst="rect">
              <a:avLst/>
            </a:prstGeom>
          </p:spPr>
        </p:pic>
      </p:grpSp>
    </p:spTree>
    <p:extLst>
      <p:ext uri="{BB962C8B-B14F-4D97-AF65-F5344CB8AC3E}">
        <p14:creationId xmlns:p14="http://schemas.microsoft.com/office/powerpoint/2010/main" val="348204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Segoe UI Semibold" panose="020B0502040204020203" pitchFamily="34" charset="0"/>
                <a:cs typeface="Segoe UI Semibold" panose="020B0502040204020203"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spTree>
    <p:extLst>
      <p:ext uri="{BB962C8B-B14F-4D97-AF65-F5344CB8AC3E}">
        <p14:creationId xmlns:p14="http://schemas.microsoft.com/office/powerpoint/2010/main" val="3400871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01D08-7BE4-654A-939B-92857F877FED}"/>
              </a:ext>
            </a:extLst>
          </p:cNvPr>
          <p:cNvSpPr>
            <a:spLocks noGrp="1"/>
          </p:cNvSpPr>
          <p:nvPr>
            <p:ph type="sldNum" sz="quarter" idx="10"/>
          </p:nvPr>
        </p:nvSpPr>
        <p:spPr/>
        <p:txBody>
          <a:bodyPr/>
          <a:lstStyle/>
          <a:p>
            <a:fld id="{709224B1-416C-A648-9EFE-8567A5B13899}" type="slidenum">
              <a:rPr lang="en-US" smtClean="0"/>
              <a:pPr/>
              <a:t>‹#›</a:t>
            </a:fld>
            <a:endParaRPr lang="en-US"/>
          </a:p>
        </p:txBody>
      </p:sp>
      <p:pic>
        <p:nvPicPr>
          <p:cNvPr id="4" name="Picture 3" descr="A screenshot of a computer&#10;&#10;Description automatically generated with medium confidence">
            <a:extLst>
              <a:ext uri="{FF2B5EF4-FFF2-40B4-BE49-F238E27FC236}">
                <a16:creationId xmlns:a16="http://schemas.microsoft.com/office/drawing/2014/main" id="{C73B64D8-1E63-4243-AFEC-D875A086CCA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A screenshot of a computer&#10;&#10;Description automatically generated with low confidence">
            <a:extLst>
              <a:ext uri="{FF2B5EF4-FFF2-40B4-BE49-F238E27FC236}">
                <a16:creationId xmlns:a16="http://schemas.microsoft.com/office/drawing/2014/main" id="{597630E2-AC25-DD4B-9148-30F38B69C65E}"/>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41979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userDrawn="1"/>
        </p:nvPicPr>
        <p:blipFill>
          <a:blip r:embed="rId11"/>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Haga clic para editar el estilo del título principal</a:t>
            </a:r>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Haga clic para editar los estilos de texto maestro</a:t>
            </a:r>
          </a:p>
          <a:p>
            <a:pPr lvl="1"/>
            <a:r>
              <a:rPr lang="en-US"/>
              <a:t>Segundo nivel</a:t>
            </a:r>
          </a:p>
          <a:p>
            <a:pPr lvl="2"/>
            <a:r>
              <a:rPr lang="en-US"/>
              <a:t>Tercer nivel</a:t>
            </a:r>
          </a:p>
          <a:p>
            <a:pPr lvl="3"/>
            <a:r>
              <a:rPr lang="en-US"/>
              <a:t>Cuarto nivel</a:t>
            </a:r>
          </a:p>
          <a:p>
            <a:pPr lvl="4"/>
            <a:r>
              <a:rPr lang="en-US"/>
              <a:t>Quinto nivel</a:t>
            </a:r>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t>‹#›</a:t>
            </a:fld>
            <a:endParaRPr lang="en-US"/>
          </a:p>
        </p:txBody>
      </p:sp>
    </p:spTree>
    <p:extLst>
      <p:ext uri="{BB962C8B-B14F-4D97-AF65-F5344CB8AC3E}">
        <p14:creationId xmlns:p14="http://schemas.microsoft.com/office/powerpoint/2010/main" val="4745646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72" r:id="rId6"/>
    <p:sldLayoutId id="2147483656" r:id="rId7"/>
    <p:sldLayoutId id="2147483657" r:id="rId8"/>
    <p:sldLayoutId id="2147483673" r:id="rId9"/>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Segoe UI Semibold" panose="020B0502040204020203" pitchFamily="34" charset="0"/>
          <a:ea typeface="+mn-ea"/>
          <a:cs typeface="Segoe UI Semibold"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9.png"/><Relationship Id="rId5" Type="http://schemas.openxmlformats.org/officeDocument/2006/relationships/chart" Target="../charts/chart1.xml"/><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notesSlide" Target="../notesSlides/notesSlide10.xm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slideLayout" Target="../slideLayouts/slideLayout2.xml"/><Relationship Id="rId7" Type="http://schemas.openxmlformats.org/officeDocument/2006/relationships/chart" Target="../charts/chart4.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notesSlide" Target="../notesSlides/notesSlide15.xml"/><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7.png"/><Relationship Id="rId5" Type="http://schemas.openxmlformats.org/officeDocument/2006/relationships/chart" Target="../charts/chart6.xml"/><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4.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43DEC4-7B82-AE4C-9411-326BCE085D1C}"/>
              </a:ext>
            </a:extLst>
          </p:cNvPr>
          <p:cNvSpPr>
            <a:spLocks noGrp="1"/>
          </p:cNvSpPr>
          <p:nvPr>
            <p:ph type="ctrTitle"/>
          </p:nvPr>
        </p:nvSpPr>
        <p:spPr>
          <a:xfrm>
            <a:off x="443534" y="4534045"/>
            <a:ext cx="7689084" cy="1948751"/>
          </a:xfrm>
        </p:spPr>
        <p:txBody>
          <a:bodyPr>
            <a:normAutofit/>
          </a:bodyPr>
          <a:lstStyle/>
          <a:p>
            <a:r>
              <a:rPr lang="en-US"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LECTURA 6</a:t>
            </a:r>
            <a:br>
              <a:rPr lang="en-US"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REPRESENTACIÓN DEL USO DEL SUELO</a:t>
            </a:r>
            <a:endParaRPr lang="en-US" dirty="0"/>
          </a:p>
        </p:txBody>
      </p:sp>
      <p:sp>
        <p:nvSpPr>
          <p:cNvPr id="5" name="Subtitle 4">
            <a:extLst>
              <a:ext uri="{FF2B5EF4-FFF2-40B4-BE49-F238E27FC236}">
                <a16:creationId xmlns:a16="http://schemas.microsoft.com/office/drawing/2014/main" id="{1FC194A1-12B9-9747-AC32-0299581E378E}"/>
              </a:ext>
            </a:extLst>
          </p:cNvPr>
          <p:cNvSpPr>
            <a:spLocks noGrp="1"/>
          </p:cNvSpPr>
          <p:nvPr>
            <p:ph type="subTitle" idx="1"/>
          </p:nvPr>
        </p:nvSpPr>
        <p:spPr>
          <a:xfrm>
            <a:off x="443534" y="3507513"/>
            <a:ext cx="3477955" cy="954803"/>
          </a:xfrm>
        </p:spPr>
        <p:txBody>
          <a:bodyPr>
            <a:normAutofit/>
          </a:bodyPr>
          <a:lstStyle/>
          <a:p>
            <a:r>
              <a:rPr lang="en-US" sz="1800" dirty="0" err="1">
                <a:latin typeface="Open Sans ExtraBold" panose="020B0906030804020204" pitchFamily="34" charset="0"/>
                <a:ea typeface="Open Sans ExtraBold" panose="020B0906030804020204" pitchFamily="34" charset="0"/>
                <a:cs typeface="Open Sans ExtraBold" panose="020B0906030804020204" pitchFamily="34" charset="0"/>
              </a:rPr>
              <a:t>Introducción</a:t>
            </a:r>
            <a:r>
              <a:rPr lang="en-US" sz="1800" dirty="0">
                <a:latin typeface="Open Sans ExtraBold" panose="020B0906030804020204" pitchFamily="34" charset="0"/>
                <a:ea typeface="Open Sans ExtraBold" panose="020B0906030804020204" pitchFamily="34" charset="0"/>
                <a:cs typeface="Open Sans ExtraBold" panose="020B0906030804020204" pitchFamily="34" charset="0"/>
              </a:rPr>
              <a:t> a </a:t>
            </a:r>
            <a:r>
              <a:rPr lang="en-US" sz="1800" dirty="0" err="1">
                <a:latin typeface="Open Sans ExtraBold" panose="020B0906030804020204" pitchFamily="34" charset="0"/>
                <a:ea typeface="Open Sans ExtraBold" panose="020B0906030804020204" pitchFamily="34" charset="0"/>
                <a:cs typeface="Open Sans ExtraBold" panose="020B0906030804020204" pitchFamily="34" charset="0"/>
              </a:rPr>
              <a:t>los</a:t>
            </a:r>
            <a:r>
              <a:rPr lang="en-US" sz="1800" dirty="0">
                <a:latin typeface="Open Sans ExtraBold" panose="020B0906030804020204" pitchFamily="34" charset="0"/>
                <a:ea typeface="Open Sans ExtraBold" panose="020B0906030804020204" pitchFamily="34" charset="0"/>
                <a:cs typeface="Open Sans ExtraBold" panose="020B0906030804020204" pitchFamily="34" charset="0"/>
              </a:rPr>
              <a:t> CLEW</a:t>
            </a:r>
          </a:p>
        </p:txBody>
      </p:sp>
      <p:sp>
        <p:nvSpPr>
          <p:cNvPr id="6" name="Oval 5">
            <a:extLst>
              <a:ext uri="{FF2B5EF4-FFF2-40B4-BE49-F238E27FC236}">
                <a16:creationId xmlns:a16="http://schemas.microsoft.com/office/drawing/2014/main" id="{480249E3-A854-144C-B735-97EBF0523CA8}"/>
              </a:ext>
            </a:extLst>
          </p:cNvPr>
          <p:cNvSpPr/>
          <p:nvPr/>
        </p:nvSpPr>
        <p:spPr>
          <a:xfrm>
            <a:off x="4947585" y="3984915"/>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6_Slide1.mp3" descr="Lecture6_Slide1.mp3">
            <a:hlinkClick r:id="" action="ppaction://media"/>
            <a:extLst>
              <a:ext uri="{FF2B5EF4-FFF2-40B4-BE49-F238E27FC236}">
                <a16:creationId xmlns:a16="http://schemas.microsoft.com/office/drawing/2014/main" id="{F4DEC21F-D03A-0640-A7FB-06DA5AEFA2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947585" y="4127645"/>
            <a:ext cx="812800" cy="812800"/>
          </a:xfrm>
          <a:prstGeom prst="rect">
            <a:avLst/>
          </a:prstGeom>
        </p:spPr>
      </p:pic>
    </p:spTree>
    <p:extLst>
      <p:ext uri="{BB962C8B-B14F-4D97-AF65-F5344CB8AC3E}">
        <p14:creationId xmlns:p14="http://schemas.microsoft.com/office/powerpoint/2010/main" val="23786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A7F0A7CC-21A8-4639-95E6-4F0D6659F4E9}"/>
              </a:ext>
            </a:extLst>
          </p:cNvPr>
          <p:cNvGraphicFramePr>
            <a:graphicFrameLocks/>
          </p:cNvGraphicFramePr>
          <p:nvPr>
            <p:extLst>
              <p:ext uri="{D42A27DB-BD31-4B8C-83A1-F6EECF244321}">
                <p14:modId xmlns:p14="http://schemas.microsoft.com/office/powerpoint/2010/main" val="1341575719"/>
              </p:ext>
            </p:extLst>
          </p:nvPr>
        </p:nvGraphicFramePr>
        <p:xfrm>
          <a:off x="4089672" y="4439955"/>
          <a:ext cx="5176993" cy="1900783"/>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5" y="2172396"/>
            <a:ext cx="328985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Reforestación</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4" name="Content Placeholder 4">
            <a:extLst>
              <a:ext uri="{FF2B5EF4-FFF2-40B4-BE49-F238E27FC236}">
                <a16:creationId xmlns:a16="http://schemas.microsoft.com/office/drawing/2014/main" id="{263D4CF1-5AF7-455D-B12E-D507B3E6ED44}"/>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t="23144" b="13763"/>
          <a:stretch/>
        </p:blipFill>
        <p:spPr>
          <a:xfrm>
            <a:off x="7030165" y="2337306"/>
            <a:ext cx="4279843" cy="1735873"/>
          </a:xfrm>
        </p:spPr>
      </p:pic>
      <p:sp>
        <p:nvSpPr>
          <p:cNvPr id="5" name="Content Placeholder 2">
            <a:extLst>
              <a:ext uri="{FF2B5EF4-FFF2-40B4-BE49-F238E27FC236}">
                <a16:creationId xmlns:a16="http://schemas.microsoft.com/office/drawing/2014/main" id="{AC3F2C6F-798A-44B0-BAC4-12744EF946AB}"/>
              </a:ext>
            </a:extLst>
          </p:cNvPr>
          <p:cNvSpPr txBox="1">
            <a:spLocks/>
          </p:cNvSpPr>
          <p:nvPr/>
        </p:nvSpPr>
        <p:spPr>
          <a:xfrm>
            <a:off x="479863" y="1825625"/>
            <a:ext cx="5033970" cy="35860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D3AB4008-660A-4BCF-8C19-C4439B040FB1}"/>
              </a:ext>
            </a:extLst>
          </p:cNvPr>
          <p:cNvPicPr>
            <a:picLocks noChangeAspect="1"/>
          </p:cNvPicPr>
          <p:nvPr/>
        </p:nvPicPr>
        <p:blipFill rotWithShape="1">
          <a:blip r:embed="rId7">
            <a:extLst>
              <a:ext uri="{28A0092B-C50C-407E-A947-70E740481C1C}">
                <a14:useLocalDpi xmlns:a14="http://schemas.microsoft.com/office/drawing/2010/main" val="0"/>
              </a:ext>
            </a:extLst>
          </a:blip>
          <a:srcRect t="21545" b="13574"/>
          <a:stretch/>
        </p:blipFill>
        <p:spPr>
          <a:xfrm>
            <a:off x="2571106" y="2337306"/>
            <a:ext cx="4221796" cy="1760864"/>
          </a:xfrm>
          <a:prstGeom prst="rect">
            <a:avLst/>
          </a:prstGeom>
        </p:spPr>
      </p:pic>
      <p:sp>
        <p:nvSpPr>
          <p:cNvPr id="9" name="TextBox 8">
            <a:extLst>
              <a:ext uri="{FF2B5EF4-FFF2-40B4-BE49-F238E27FC236}">
                <a16:creationId xmlns:a16="http://schemas.microsoft.com/office/drawing/2014/main" id="{DA558170-1300-4462-9337-049932E40D8A}"/>
              </a:ext>
            </a:extLst>
          </p:cNvPr>
          <p:cNvSpPr txBox="1"/>
          <p:nvPr/>
        </p:nvSpPr>
        <p:spPr>
          <a:xfrm>
            <a:off x="7302574" y="1970530"/>
            <a:ext cx="3813798" cy="369332"/>
          </a:xfrm>
          <a:prstGeom prst="rect">
            <a:avLst/>
          </a:prstGeom>
          <a:noFill/>
        </p:spPr>
        <p:txBody>
          <a:bodyPr wrap="square" rtlCol="0">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Uso del suelo - Reforestación</a:t>
            </a:r>
            <a:endParaRPr lang="en-GB" b="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F6FB7C10-F032-403E-9791-AADF65C04301}"/>
              </a:ext>
            </a:extLst>
          </p:cNvPr>
          <p:cNvSpPr txBox="1"/>
          <p:nvPr/>
        </p:nvSpPr>
        <p:spPr>
          <a:xfrm>
            <a:off x="2691365" y="2069997"/>
            <a:ext cx="3253234" cy="369332"/>
          </a:xfrm>
          <a:prstGeom prst="rect">
            <a:avLst/>
          </a:prstGeom>
          <a:noFill/>
        </p:spPr>
        <p:txBody>
          <a:bodyPr wrap="square" rtlCol="0">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Uso del suelo - BAU</a:t>
            </a:r>
            <a:endParaRPr lang="en-GB" b="1"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02F47F4F-A474-4268-89A6-F0B733138B26}"/>
              </a:ext>
            </a:extLst>
          </p:cNvPr>
          <p:cNvSpPr txBox="1"/>
          <p:nvPr/>
        </p:nvSpPr>
        <p:spPr>
          <a:xfrm>
            <a:off x="4523991" y="4098170"/>
            <a:ext cx="4074630" cy="369332"/>
          </a:xfrm>
          <a:prstGeom prst="rect">
            <a:avLst/>
          </a:prstGeom>
          <a:noFill/>
        </p:spPr>
        <p:txBody>
          <a:bodyPr wrap="square" rtlCol="0">
            <a:spAutoFit/>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Emisiones de GEI (Mt de CO</a:t>
            </a:r>
            <a:r>
              <a:rPr lang="en-US" b="1" baseline="-25000">
                <a:latin typeface="Open Sans" panose="020B0606030504020204" pitchFamily="34" charset="0"/>
                <a:ea typeface="Open Sans" panose="020B0606030504020204" pitchFamily="34" charset="0"/>
                <a:cs typeface="Open Sans" panose="020B0606030504020204" pitchFamily="34" charset="0"/>
              </a:rPr>
              <a:t>2</a:t>
            </a:r>
            <a:r>
              <a:rPr lang="en-US" b="1">
                <a:latin typeface="Open Sans" panose="020B0606030504020204" pitchFamily="34" charset="0"/>
                <a:ea typeface="Open Sans" panose="020B0606030504020204" pitchFamily="34" charset="0"/>
                <a:cs typeface="Open Sans" panose="020B0606030504020204" pitchFamily="34" charset="0"/>
              </a:rPr>
              <a:t> -eq.)</a:t>
            </a:r>
            <a:endParaRPr lang="en-GB" b="1">
              <a:latin typeface="Open Sans" panose="020B0606030504020204" pitchFamily="34" charset="0"/>
              <a:ea typeface="Open Sans" panose="020B0606030504020204" pitchFamily="34" charset="0"/>
              <a:cs typeface="Open Sans" panose="020B0606030504020204" pitchFamily="34" charset="0"/>
            </a:endParaRPr>
          </a:p>
        </p:txBody>
      </p:sp>
      <p:sp>
        <p:nvSpPr>
          <p:cNvPr id="15" name="Title 6">
            <a:extLst>
              <a:ext uri="{FF2B5EF4-FFF2-40B4-BE49-F238E27FC236}">
                <a16:creationId xmlns:a16="http://schemas.microsoft.com/office/drawing/2014/main" id="{ACCEB7CF-571B-BB48-8B4C-17DF3318061E}"/>
              </a:ext>
            </a:extLst>
          </p:cNvPr>
          <p:cNvSpPr txBox="1">
            <a:spLocks/>
          </p:cNvSpPr>
          <p:nvPr/>
        </p:nvSpPr>
        <p:spPr>
          <a:xfrm>
            <a:off x="663575" y="720887"/>
            <a:ext cx="8425007"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sz="4000" dirty="0">
                <a:latin typeface="Open Sans" panose="020B0606030504020204" pitchFamily="34" charset="0"/>
                <a:ea typeface="Open Sans" panose="020B0606030504020204" pitchFamily="34" charset="0"/>
                <a:cs typeface="Open Sans" panose="020B0606030504020204" pitchFamily="34" charset="0"/>
              </a:rPr>
              <a:t>6.2. Ejemplo de CLEWs-Etiopía - parte I</a:t>
            </a:r>
          </a:p>
        </p:txBody>
      </p:sp>
      <p:sp>
        <p:nvSpPr>
          <p:cNvPr id="16" name="Slide Number Placeholder 3">
            <a:extLst>
              <a:ext uri="{FF2B5EF4-FFF2-40B4-BE49-F238E27FC236}">
                <a16:creationId xmlns:a16="http://schemas.microsoft.com/office/drawing/2014/main" id="{9B876591-5EB2-0042-870E-29F27099268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10</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3" name="Oval 12">
            <a:extLst>
              <a:ext uri="{FF2B5EF4-FFF2-40B4-BE49-F238E27FC236}">
                <a16:creationId xmlns:a16="http://schemas.microsoft.com/office/drawing/2014/main" id="{5278DB09-ACCA-B547-ABFA-0657062039AA}"/>
              </a:ext>
            </a:extLst>
          </p:cNvPr>
          <p:cNvSpPr/>
          <p:nvPr/>
        </p:nvSpPr>
        <p:spPr>
          <a:xfrm>
            <a:off x="9480264" y="64931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6_Slide10.mp3" descr="Lecture6_Slide10.mp3">
            <a:hlinkClick r:id="" action="ppaction://media"/>
            <a:extLst>
              <a:ext uri="{FF2B5EF4-FFF2-40B4-BE49-F238E27FC236}">
                <a16:creationId xmlns:a16="http://schemas.microsoft.com/office/drawing/2014/main" id="{877EE208-2EFE-104B-B84B-8094DAF0102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531507" y="720679"/>
            <a:ext cx="812800" cy="812800"/>
          </a:xfrm>
          <a:prstGeom prst="rect">
            <a:avLst/>
          </a:prstGeom>
        </p:spPr>
      </p:pic>
    </p:spTree>
    <p:extLst>
      <p:ext uri="{BB962C8B-B14F-4D97-AF65-F5344CB8AC3E}">
        <p14:creationId xmlns:p14="http://schemas.microsoft.com/office/powerpoint/2010/main" val="42693276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5" y="1958158"/>
            <a:ext cx="328985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Impactos del cambio climático</a:t>
            </a:r>
          </a:p>
        </p:txBody>
      </p:sp>
      <p:cxnSp>
        <p:nvCxnSpPr>
          <p:cNvPr id="4" name="Straight Connector 3">
            <a:extLst>
              <a:ext uri="{FF2B5EF4-FFF2-40B4-BE49-F238E27FC236}">
                <a16:creationId xmlns:a16="http://schemas.microsoft.com/office/drawing/2014/main" id="{E309C9F6-8FC5-4541-AAEA-9B8D1BA3FCC4}"/>
              </a:ext>
            </a:extLst>
          </p:cNvPr>
          <p:cNvCxnSpPr>
            <a:cxnSpLocks/>
          </p:cNvCxnSpPr>
          <p:nvPr/>
        </p:nvCxnSpPr>
        <p:spPr>
          <a:xfrm>
            <a:off x="6294442" y="2626822"/>
            <a:ext cx="0" cy="34887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599731E0-5C7F-4B15-A716-567A5EA62F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8292" y="2572199"/>
            <a:ext cx="5105321" cy="3805209"/>
          </a:xfrm>
          <a:prstGeom prst="rect">
            <a:avLst/>
          </a:prstGeom>
        </p:spPr>
      </p:pic>
      <p:pic>
        <p:nvPicPr>
          <p:cNvPr id="6" name="Graphic 5">
            <a:extLst>
              <a:ext uri="{FF2B5EF4-FFF2-40B4-BE49-F238E27FC236}">
                <a16:creationId xmlns:a16="http://schemas.microsoft.com/office/drawing/2014/main" id="{3A4F12B2-BD54-48DD-9A04-B716D50BC27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3576" y="2572199"/>
            <a:ext cx="5105322" cy="3805209"/>
          </a:xfrm>
          <a:prstGeom prst="rect">
            <a:avLst/>
          </a:prstGeom>
        </p:spPr>
      </p:pic>
      <p:sp>
        <p:nvSpPr>
          <p:cNvPr id="11" name="Title 6">
            <a:extLst>
              <a:ext uri="{FF2B5EF4-FFF2-40B4-BE49-F238E27FC236}">
                <a16:creationId xmlns:a16="http://schemas.microsoft.com/office/drawing/2014/main" id="{7C20A93A-C5A6-1A4E-8C8D-92AF568628DD}"/>
              </a:ext>
            </a:extLst>
          </p:cNvPr>
          <p:cNvSpPr txBox="1">
            <a:spLocks/>
          </p:cNvSpPr>
          <p:nvPr/>
        </p:nvSpPr>
        <p:spPr>
          <a:xfrm>
            <a:off x="663575" y="720887"/>
            <a:ext cx="5630866" cy="1325563"/>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6.2. Ejemplo de CLEWs-Etiopía - parte I</a:t>
            </a:r>
          </a:p>
        </p:txBody>
      </p:sp>
      <p:sp>
        <p:nvSpPr>
          <p:cNvPr id="14" name="Slide Number Placeholder 3">
            <a:extLst>
              <a:ext uri="{FF2B5EF4-FFF2-40B4-BE49-F238E27FC236}">
                <a16:creationId xmlns:a16="http://schemas.microsoft.com/office/drawing/2014/main" id="{53ED87CF-6E03-6B43-8A5A-5221379BF96D}"/>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11</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B97CDD26-EAEA-2D41-AC21-C41F5F681B5E}"/>
              </a:ext>
            </a:extLst>
          </p:cNvPr>
          <p:cNvSpPr/>
          <p:nvPr/>
        </p:nvSpPr>
        <p:spPr>
          <a:xfrm>
            <a:off x="6538520"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6_Slide11.mp3" descr="Lecture6_Slide11.mp3">
            <a:hlinkClick r:id="" action="ppaction://media"/>
            <a:extLst>
              <a:ext uri="{FF2B5EF4-FFF2-40B4-BE49-F238E27FC236}">
                <a16:creationId xmlns:a16="http://schemas.microsoft.com/office/drawing/2014/main" id="{C895F0E6-C0E7-C148-80F5-97C44A6C181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609885" y="977268"/>
            <a:ext cx="812800" cy="812800"/>
          </a:xfrm>
          <a:prstGeom prst="rect">
            <a:avLst/>
          </a:prstGeom>
        </p:spPr>
      </p:pic>
    </p:spTree>
    <p:extLst>
      <p:ext uri="{BB962C8B-B14F-4D97-AF65-F5344CB8AC3E}">
        <p14:creationId xmlns:p14="http://schemas.microsoft.com/office/powerpoint/2010/main" val="341101882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4" y="2050473"/>
            <a:ext cx="9117735" cy="775013"/>
          </a:xfrm>
        </p:spPr>
        <p:txBody>
          <a:bodyPr/>
          <a:lstStyle/>
          <a:p>
            <a:r>
              <a:rPr lang="en-US" dirty="0" err="1">
                <a:latin typeface="Open Sans" panose="020B0606030504020204" pitchFamily="34" charset="0"/>
                <a:ea typeface="Open Sans" panose="020B0606030504020204" pitchFamily="34" charset="0"/>
                <a:cs typeface="Open Sans" panose="020B0606030504020204" pitchFamily="34" charset="0"/>
              </a:rPr>
              <a:t>Mensajes</a:t>
            </a:r>
            <a:r>
              <a:rPr lang="en-US" dirty="0">
                <a:latin typeface="Open Sans" panose="020B0606030504020204" pitchFamily="34" charset="0"/>
                <a:ea typeface="Open Sans" panose="020B0606030504020204" pitchFamily="34" charset="0"/>
                <a:cs typeface="Open Sans" panose="020B0606030504020204" pitchFamily="34" charset="0"/>
              </a:rPr>
              <a:t> clave - </a:t>
            </a:r>
            <a:r>
              <a:rPr lang="en-US" dirty="0" err="1">
                <a:latin typeface="Open Sans" panose="020B0606030504020204" pitchFamily="34" charset="0"/>
                <a:ea typeface="Open Sans" panose="020B0606030504020204" pitchFamily="34" charset="0"/>
                <a:cs typeface="Open Sans" panose="020B0606030504020204" pitchFamily="34" charset="0"/>
              </a:rPr>
              <a:t>Escenarios</a:t>
            </a:r>
            <a:r>
              <a:rPr lang="en-US" dirty="0">
                <a:latin typeface="Open Sans" panose="020B0606030504020204" pitchFamily="34" charset="0"/>
                <a:ea typeface="Open Sans" panose="020B0606030504020204" pitchFamily="34" charset="0"/>
                <a:cs typeface="Open Sans" panose="020B0606030504020204" pitchFamily="34" charset="0"/>
              </a:rPr>
              <a:t> de "</a:t>
            </a:r>
            <a:r>
              <a:rPr lang="en-US" dirty="0" err="1">
                <a:latin typeface="Open Sans" panose="020B0606030504020204" pitchFamily="34" charset="0"/>
                <a:ea typeface="Open Sans" panose="020B0606030504020204" pitchFamily="34" charset="0"/>
                <a:cs typeface="Open Sans" panose="020B0606030504020204" pitchFamily="34" charset="0"/>
              </a:rPr>
              <a:t>Economía</a:t>
            </a:r>
            <a:r>
              <a:rPr lang="en-US" dirty="0">
                <a:latin typeface="Open Sans" panose="020B0606030504020204" pitchFamily="34" charset="0"/>
                <a:ea typeface="Open Sans" panose="020B0606030504020204" pitchFamily="34" charset="0"/>
                <a:cs typeface="Open Sans" panose="020B0606030504020204" pitchFamily="34" charset="0"/>
              </a:rPr>
              <a:t> Verde </a:t>
            </a:r>
            <a:r>
              <a:rPr lang="en-US" dirty="0" err="1">
                <a:latin typeface="Open Sans" panose="020B0606030504020204" pitchFamily="34" charset="0"/>
                <a:ea typeface="Open Sans" panose="020B0606030504020204" pitchFamily="34" charset="0"/>
                <a:cs typeface="Open Sans" panose="020B0606030504020204" pitchFamily="34" charset="0"/>
              </a:rPr>
              <a:t>Resistente</a:t>
            </a:r>
            <a:r>
              <a:rPr lang="en-US" dirty="0">
                <a:latin typeface="Open Sans" panose="020B0606030504020204" pitchFamily="34" charset="0"/>
                <a:ea typeface="Open Sans" panose="020B0606030504020204" pitchFamily="34" charset="0"/>
                <a:cs typeface="Open Sans" panose="020B0606030504020204" pitchFamily="34" charset="0"/>
              </a:rPr>
              <a:t> al </a:t>
            </a:r>
            <a:r>
              <a:rPr lang="en-US" dirty="0" err="1">
                <a:latin typeface="Open Sans" panose="020B0606030504020204" pitchFamily="34" charset="0"/>
                <a:ea typeface="Open Sans" panose="020B0606030504020204" pitchFamily="34" charset="0"/>
                <a:cs typeface="Open Sans" panose="020B0606030504020204" pitchFamily="34" charset="0"/>
              </a:rPr>
              <a:t>Clima</a:t>
            </a:r>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5F43775A-CBD0-4B06-8B95-25FC206698E6}"/>
              </a:ext>
            </a:extLst>
          </p:cNvPr>
          <p:cNvSpPr txBox="1"/>
          <p:nvPr/>
        </p:nvSpPr>
        <p:spPr>
          <a:xfrm>
            <a:off x="663575" y="2573646"/>
            <a:ext cx="9780414" cy="2554545"/>
          </a:xfrm>
          <a:prstGeom prst="rect">
            <a:avLst/>
          </a:prstGeom>
          <a:noFill/>
        </p:spPr>
        <p:txBody>
          <a:bodyPr wrap="square">
            <a:spAutoFit/>
          </a:bodyPr>
          <a:lstStyle/>
          <a:p>
            <a:pPr marL="285750" indent="-285750" algn="jus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La </a:t>
            </a:r>
            <a:r>
              <a:rPr lang="en-US" sz="2000" dirty="0" err="1">
                <a:latin typeface="Open Sans" panose="020B0606030504020204" pitchFamily="34" charset="0"/>
                <a:ea typeface="Open Sans" panose="020B0606030504020204" pitchFamily="34" charset="0"/>
                <a:cs typeface="Open Sans" panose="020B0606030504020204" pitchFamily="34" charset="0"/>
              </a:rPr>
              <a:t>reforestación</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permite</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aumentar</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el</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secuestro</a:t>
            </a:r>
            <a:r>
              <a:rPr lang="en-US" sz="2000" dirty="0">
                <a:latin typeface="Open Sans" panose="020B0606030504020204" pitchFamily="34" charset="0"/>
                <a:ea typeface="Open Sans" panose="020B0606030504020204" pitchFamily="34" charset="0"/>
                <a:cs typeface="Open Sans" panose="020B0606030504020204" pitchFamily="34" charset="0"/>
              </a:rPr>
              <a:t> de CO</a:t>
            </a:r>
            <a:r>
              <a:rPr lang="en-US" sz="2000" baseline="-25000" dirty="0">
                <a:latin typeface="Open Sans" panose="020B0606030504020204" pitchFamily="34" charset="0"/>
                <a:ea typeface="Open Sans" panose="020B0606030504020204" pitchFamily="34" charset="0"/>
                <a:cs typeface="Open Sans" panose="020B0606030504020204" pitchFamily="34" charset="0"/>
              </a:rPr>
              <a:t>2</a:t>
            </a:r>
            <a:r>
              <a:rPr lang="en-US" sz="2000" dirty="0">
                <a:latin typeface="Open Sans" panose="020B0606030504020204" pitchFamily="34" charset="0"/>
                <a:ea typeface="Open Sans" panose="020B0606030504020204" pitchFamily="34" charset="0"/>
                <a:cs typeface="Open Sans" panose="020B0606030504020204" pitchFamily="34" charset="0"/>
              </a:rPr>
              <a:t> , </a:t>
            </a:r>
            <a:r>
              <a:rPr lang="en-US" sz="2000" dirty="0" err="1">
                <a:latin typeface="Open Sans" panose="020B0606030504020204" pitchFamily="34" charset="0"/>
                <a:ea typeface="Open Sans" panose="020B0606030504020204" pitchFamily="34" charset="0"/>
                <a:cs typeface="Open Sans" panose="020B0606030504020204" pitchFamily="34" charset="0"/>
              </a:rPr>
              <a:t>compensando</a:t>
            </a:r>
            <a:r>
              <a:rPr lang="en-US" sz="2000" dirty="0">
                <a:latin typeface="Open Sans" panose="020B0606030504020204" pitchFamily="34" charset="0"/>
                <a:ea typeface="Open Sans" panose="020B0606030504020204" pitchFamily="34" charset="0"/>
                <a:cs typeface="Open Sans" panose="020B0606030504020204" pitchFamily="34" charset="0"/>
              </a:rPr>
              <a:t> las </a:t>
            </a:r>
            <a:r>
              <a:rPr lang="en-US" sz="2000" dirty="0" err="1">
                <a:latin typeface="Open Sans" panose="020B0606030504020204" pitchFamily="34" charset="0"/>
                <a:ea typeface="Open Sans" panose="020B0606030504020204" pitchFamily="34" charset="0"/>
                <a:cs typeface="Open Sans" panose="020B0606030504020204" pitchFamily="34" charset="0"/>
              </a:rPr>
              <a:t>emisiones</a:t>
            </a:r>
            <a:r>
              <a:rPr lang="en-US" sz="2000" dirty="0">
                <a:latin typeface="Open Sans" panose="020B0606030504020204" pitchFamily="34" charset="0"/>
                <a:ea typeface="Open Sans" panose="020B0606030504020204" pitchFamily="34" charset="0"/>
                <a:cs typeface="Open Sans" panose="020B0606030504020204" pitchFamily="34" charset="0"/>
              </a:rPr>
              <a:t> de </a:t>
            </a:r>
            <a:r>
              <a:rPr lang="en-US" sz="2000" dirty="0" err="1">
                <a:latin typeface="Open Sans" panose="020B0606030504020204" pitchFamily="34" charset="0"/>
                <a:ea typeface="Open Sans" panose="020B0606030504020204" pitchFamily="34" charset="0"/>
                <a:cs typeface="Open Sans" panose="020B0606030504020204" pitchFamily="34" charset="0"/>
              </a:rPr>
              <a:t>otros</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sectores</a:t>
            </a:r>
            <a:r>
              <a:rPr lang="en-US" sz="2000" dirty="0">
                <a:latin typeface="Open Sans" panose="020B0606030504020204" pitchFamily="34" charset="0"/>
                <a:ea typeface="Open Sans" panose="020B0606030504020204" pitchFamily="34" charset="0"/>
                <a:cs typeface="Open Sans" panose="020B0606030504020204" pitchFamily="34" charset="0"/>
              </a:rPr>
              <a:t>.</a:t>
            </a:r>
            <a:endParaRPr lang="en-US" sz="2000" baseline="-25000" dirty="0">
              <a:latin typeface="Open Sans" panose="020B0606030504020204" pitchFamily="34" charset="0"/>
              <a:ea typeface="Open Sans" panose="020B0606030504020204" pitchFamily="34" charset="0"/>
              <a:cs typeface="Open Sans" panose="020B0606030504020204" pitchFamily="34" charset="0"/>
            </a:endParaRPr>
          </a:p>
          <a:p>
            <a:pPr marL="285750" indent="-285750" algn="jus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El </a:t>
            </a:r>
            <a:r>
              <a:rPr lang="en-US" sz="2000" dirty="0" err="1">
                <a:latin typeface="Open Sans" panose="020B0606030504020204" pitchFamily="34" charset="0"/>
                <a:ea typeface="Open Sans" panose="020B0606030504020204" pitchFamily="34" charset="0"/>
                <a:cs typeface="Open Sans" panose="020B0606030504020204" pitchFamily="34" charset="0"/>
              </a:rPr>
              <a:t>rendimiento</a:t>
            </a:r>
            <a:r>
              <a:rPr lang="en-US" sz="2000" dirty="0">
                <a:latin typeface="Open Sans" panose="020B0606030504020204" pitchFamily="34" charset="0"/>
                <a:ea typeface="Open Sans" panose="020B0606030504020204" pitchFamily="34" charset="0"/>
                <a:cs typeface="Open Sans" panose="020B0606030504020204" pitchFamily="34" charset="0"/>
              </a:rPr>
              <a:t> de </a:t>
            </a:r>
            <a:r>
              <a:rPr lang="en-US" sz="2000" dirty="0" err="1">
                <a:latin typeface="Open Sans" panose="020B0606030504020204" pitchFamily="34" charset="0"/>
                <a:ea typeface="Open Sans" panose="020B0606030504020204" pitchFamily="34" charset="0"/>
                <a:cs typeface="Open Sans" panose="020B0606030504020204" pitchFamily="34" charset="0"/>
              </a:rPr>
              <a:t>los</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cultivos</a:t>
            </a:r>
            <a:r>
              <a:rPr lang="en-US" sz="2000" dirty="0">
                <a:latin typeface="Open Sans" panose="020B0606030504020204" pitchFamily="34" charset="0"/>
                <a:ea typeface="Open Sans" panose="020B0606030504020204" pitchFamily="34" charset="0"/>
                <a:cs typeface="Open Sans" panose="020B0606030504020204" pitchFamily="34" charset="0"/>
              </a:rPr>
              <a:t> a </a:t>
            </a:r>
            <a:r>
              <a:rPr lang="en-US" sz="2000" dirty="0" err="1">
                <a:latin typeface="Open Sans" panose="020B0606030504020204" pitchFamily="34" charset="0"/>
                <a:ea typeface="Open Sans" panose="020B0606030504020204" pitchFamily="34" charset="0"/>
                <a:cs typeface="Open Sans" panose="020B0606030504020204" pitchFamily="34" charset="0"/>
              </a:rPr>
              <a:t>nivel</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nacional</a:t>
            </a:r>
            <a:r>
              <a:rPr lang="en-US" sz="2000" dirty="0">
                <a:latin typeface="Open Sans" panose="020B0606030504020204" pitchFamily="34" charset="0"/>
                <a:ea typeface="Open Sans" panose="020B0606030504020204" pitchFamily="34" charset="0"/>
                <a:cs typeface="Open Sans" panose="020B0606030504020204" pitchFamily="34" charset="0"/>
              </a:rPr>
              <a:t> no se </a:t>
            </a:r>
            <a:r>
              <a:rPr lang="en-US" sz="2000" dirty="0" err="1">
                <a:latin typeface="Open Sans" panose="020B0606030504020204" pitchFamily="34" charset="0"/>
                <a:ea typeface="Open Sans" panose="020B0606030504020204" pitchFamily="34" charset="0"/>
                <a:cs typeface="Open Sans" panose="020B0606030504020204" pitchFamily="34" charset="0"/>
              </a:rPr>
              <a:t>ve</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afectado</a:t>
            </a:r>
            <a:r>
              <a:rPr lang="en-US" sz="2000" dirty="0">
                <a:latin typeface="Open Sans" panose="020B0606030504020204" pitchFamily="34" charset="0"/>
                <a:ea typeface="Open Sans" panose="020B0606030504020204" pitchFamily="34" charset="0"/>
                <a:cs typeface="Open Sans" panose="020B0606030504020204" pitchFamily="34" charset="0"/>
              </a:rPr>
              <a:t> de forma </a:t>
            </a:r>
            <a:r>
              <a:rPr lang="en-US" sz="2000" dirty="0" err="1">
                <a:latin typeface="Open Sans" panose="020B0606030504020204" pitchFamily="34" charset="0"/>
                <a:ea typeface="Open Sans" panose="020B0606030504020204" pitchFamily="34" charset="0"/>
                <a:cs typeface="Open Sans" panose="020B0606030504020204" pitchFamily="34" charset="0"/>
              </a:rPr>
              <a:t>significativa</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por</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el</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cambio</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climático</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posible</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aumento</a:t>
            </a:r>
            <a:r>
              <a:rPr lang="en-US" sz="2000" dirty="0">
                <a:latin typeface="Open Sans" panose="020B0606030504020204" pitchFamily="34" charset="0"/>
                <a:ea typeface="Open Sans" panose="020B0606030504020204" pitchFamily="34" charset="0"/>
                <a:cs typeface="Open Sans" panose="020B0606030504020204" pitchFamily="34" charset="0"/>
              </a:rPr>
              <a:t> global </a:t>
            </a:r>
            <a:r>
              <a:rPr lang="en-US" sz="2000" dirty="0" err="1">
                <a:latin typeface="Open Sans" panose="020B0606030504020204" pitchFamily="34" charset="0"/>
                <a:ea typeface="Open Sans" panose="020B0606030504020204" pitchFamily="34" charset="0"/>
                <a:cs typeface="Open Sans" panose="020B0606030504020204" pitchFamily="34" charset="0"/>
              </a:rPr>
              <a:t>debido</a:t>
            </a:r>
            <a:r>
              <a:rPr lang="en-US" sz="2000" dirty="0">
                <a:latin typeface="Open Sans" panose="020B0606030504020204" pitchFamily="34" charset="0"/>
                <a:ea typeface="Open Sans" panose="020B0606030504020204" pitchFamily="34" charset="0"/>
                <a:cs typeface="Open Sans" panose="020B0606030504020204" pitchFamily="34" charset="0"/>
              </a:rPr>
              <a:t> al </a:t>
            </a:r>
            <a:r>
              <a:rPr lang="en-US" sz="2000" dirty="0" err="1">
                <a:latin typeface="Open Sans" panose="020B0606030504020204" pitchFamily="34" charset="0"/>
                <a:ea typeface="Open Sans" panose="020B0606030504020204" pitchFamily="34" charset="0"/>
                <a:cs typeface="Open Sans" panose="020B0606030504020204" pitchFamily="34" charset="0"/>
              </a:rPr>
              <a:t>incremento</a:t>
            </a:r>
            <a:r>
              <a:rPr lang="en-US" sz="2000" dirty="0">
                <a:latin typeface="Open Sans" panose="020B0606030504020204" pitchFamily="34" charset="0"/>
                <a:ea typeface="Open Sans" panose="020B0606030504020204" pitchFamily="34" charset="0"/>
                <a:cs typeface="Open Sans" panose="020B0606030504020204" pitchFamily="34" charset="0"/>
              </a:rPr>
              <a:t> de las </a:t>
            </a:r>
            <a:r>
              <a:rPr lang="en-US" sz="2000" dirty="0" err="1">
                <a:latin typeface="Open Sans" panose="020B0606030504020204" pitchFamily="34" charset="0"/>
                <a:ea typeface="Open Sans" panose="020B0606030504020204" pitchFamily="34" charset="0"/>
                <a:cs typeface="Open Sans" panose="020B0606030504020204" pitchFamily="34" charset="0"/>
              </a:rPr>
              <a:t>precipitaciones</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en</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los</a:t>
            </a:r>
            <a:r>
              <a:rPr lang="en-US" sz="2000" dirty="0">
                <a:latin typeface="Open Sans" panose="020B0606030504020204" pitchFamily="34" charset="0"/>
                <a:ea typeface="Open Sans" panose="020B0606030504020204" pitchFamily="34" charset="0"/>
                <a:cs typeface="Open Sans" panose="020B0606030504020204" pitchFamily="34" charset="0"/>
              </a:rPr>
              <a:t> dos </a:t>
            </a:r>
            <a:r>
              <a:rPr lang="en-US" sz="2000" dirty="0" err="1">
                <a:latin typeface="Open Sans" panose="020B0606030504020204" pitchFamily="34" charset="0"/>
                <a:ea typeface="Open Sans" panose="020B0606030504020204" pitchFamily="34" charset="0"/>
                <a:cs typeface="Open Sans" panose="020B0606030504020204" pitchFamily="34" charset="0"/>
              </a:rPr>
              <a:t>futuros</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climáticos</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estudiados</a:t>
            </a:r>
            <a:r>
              <a:rPr lang="en-US" sz="2000" dirty="0">
                <a:latin typeface="Open Sans" panose="020B0606030504020204" pitchFamily="34" charset="0"/>
                <a:ea typeface="Open Sans" panose="020B0606030504020204" pitchFamily="34" charset="0"/>
                <a:cs typeface="Open Sans" panose="020B0606030504020204" pitchFamily="34" charset="0"/>
              </a:rPr>
              <a:t>)</a:t>
            </a:r>
          </a:p>
          <a:p>
            <a:pPr marL="285750" indent="-285750" algn="jus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Sin embargo, </a:t>
            </a:r>
            <a:r>
              <a:rPr lang="en-US" sz="2000" dirty="0" err="1">
                <a:latin typeface="Open Sans" panose="020B0606030504020204" pitchFamily="34" charset="0"/>
                <a:ea typeface="Open Sans" panose="020B0606030504020204" pitchFamily="34" charset="0"/>
                <a:cs typeface="Open Sans" panose="020B0606030504020204" pitchFamily="34" charset="0"/>
              </a:rPr>
              <a:t>los</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impactos</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varían</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según</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el</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cultivo</a:t>
            </a:r>
            <a:r>
              <a:rPr lang="en-US" sz="2000" dirty="0">
                <a:latin typeface="Open Sans" panose="020B0606030504020204" pitchFamily="34" charset="0"/>
                <a:ea typeface="Open Sans" panose="020B0606030504020204" pitchFamily="34" charset="0"/>
                <a:cs typeface="Open Sans" panose="020B0606030504020204" pitchFamily="34" charset="0"/>
              </a:rPr>
              <a:t> y la </a:t>
            </a:r>
            <a:r>
              <a:rPr lang="en-US" sz="2000" dirty="0" err="1">
                <a:latin typeface="Open Sans" panose="020B0606030504020204" pitchFamily="34" charset="0"/>
                <a:ea typeface="Open Sans" panose="020B0606030504020204" pitchFamily="34" charset="0"/>
                <a:cs typeface="Open Sans" panose="020B0606030504020204" pitchFamily="34" charset="0"/>
              </a:rPr>
              <a:t>región</a:t>
            </a:r>
            <a:r>
              <a:rPr lang="en-US" sz="2000" dirty="0">
                <a:latin typeface="Open Sans" panose="020B0606030504020204" pitchFamily="34" charset="0"/>
                <a:ea typeface="Open Sans" panose="020B0606030504020204" pitchFamily="34" charset="0"/>
                <a:cs typeface="Open Sans" panose="020B0606030504020204" pitchFamily="34" charset="0"/>
              </a:rPr>
              <a:t> -&gt; es </a:t>
            </a:r>
            <a:r>
              <a:rPr lang="en-US" sz="2000" dirty="0" err="1">
                <a:latin typeface="Open Sans" panose="020B0606030504020204" pitchFamily="34" charset="0"/>
                <a:ea typeface="Open Sans" panose="020B0606030504020204" pitchFamily="34" charset="0"/>
                <a:cs typeface="Open Sans" panose="020B0606030504020204" pitchFamily="34" charset="0"/>
              </a:rPr>
              <a:t>importante</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tener</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en</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cuenta</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los</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impactos</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regionales</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negativos</a:t>
            </a:r>
            <a:r>
              <a:rPr lang="en-US" sz="2000" dirty="0">
                <a:latin typeface="Open Sans" panose="020B0606030504020204" pitchFamily="34" charset="0"/>
                <a:ea typeface="Open Sans" panose="020B0606030504020204" pitchFamily="34" charset="0"/>
                <a:cs typeface="Open Sans" panose="020B0606030504020204" pitchFamily="34" charset="0"/>
              </a:rPr>
              <a:t> para </a:t>
            </a:r>
            <a:r>
              <a:rPr lang="en-US" sz="2000" dirty="0" err="1">
                <a:latin typeface="Open Sans" panose="020B0606030504020204" pitchFamily="34" charset="0"/>
                <a:ea typeface="Open Sans" panose="020B0606030504020204" pitchFamily="34" charset="0"/>
                <a:cs typeface="Open Sans" panose="020B0606030504020204" pitchFamily="34" charset="0"/>
              </a:rPr>
              <a:t>los</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agricultores</a:t>
            </a:r>
            <a:r>
              <a:rPr lang="en-US" sz="2000" dirty="0">
                <a:latin typeface="Open Sans" panose="020B0606030504020204" pitchFamily="34" charset="0"/>
                <a:ea typeface="Open Sans" panose="020B0606030504020204" pitchFamily="34" charset="0"/>
                <a:cs typeface="Open Sans" panose="020B0606030504020204" pitchFamily="34" charset="0"/>
              </a:rPr>
              <a:t> de </a:t>
            </a:r>
            <a:r>
              <a:rPr lang="en-US" sz="2000" dirty="0" err="1">
                <a:latin typeface="Open Sans" panose="020B0606030504020204" pitchFamily="34" charset="0"/>
                <a:ea typeface="Open Sans" panose="020B0606030504020204" pitchFamily="34" charset="0"/>
                <a:cs typeface="Open Sans" panose="020B0606030504020204" pitchFamily="34" charset="0"/>
              </a:rPr>
              <a:t>cultivos</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vulnerables</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itle 6">
            <a:extLst>
              <a:ext uri="{FF2B5EF4-FFF2-40B4-BE49-F238E27FC236}">
                <a16:creationId xmlns:a16="http://schemas.microsoft.com/office/drawing/2014/main" id="{F5120843-81CC-BA4F-96F6-FA8BBAF44902}"/>
              </a:ext>
            </a:extLst>
          </p:cNvPr>
          <p:cNvSpPr txBox="1">
            <a:spLocks/>
          </p:cNvSpPr>
          <p:nvPr/>
        </p:nvSpPr>
        <p:spPr>
          <a:xfrm>
            <a:off x="663574" y="300832"/>
            <a:ext cx="7676862"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sz="4000" dirty="0">
                <a:latin typeface="Open Sans" panose="020B0606030504020204" pitchFamily="34" charset="0"/>
                <a:ea typeface="Open Sans" panose="020B0606030504020204" pitchFamily="34" charset="0"/>
                <a:cs typeface="Open Sans" panose="020B0606030504020204" pitchFamily="34" charset="0"/>
              </a:rPr>
              <a:t>6.2. Ejemplo de CLEWs-Etiopía - parte I</a:t>
            </a:r>
          </a:p>
        </p:txBody>
      </p:sp>
      <p:sp>
        <p:nvSpPr>
          <p:cNvPr id="11" name="Slide Number Placeholder 3">
            <a:extLst>
              <a:ext uri="{FF2B5EF4-FFF2-40B4-BE49-F238E27FC236}">
                <a16:creationId xmlns:a16="http://schemas.microsoft.com/office/drawing/2014/main" id="{3031CD23-3072-F34D-A2D6-18849F8137DE}"/>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12</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6" name="Oval 5">
            <a:extLst>
              <a:ext uri="{FF2B5EF4-FFF2-40B4-BE49-F238E27FC236}">
                <a16:creationId xmlns:a16="http://schemas.microsoft.com/office/drawing/2014/main" id="{64E28E92-047E-A94F-8ED8-3F6EA69903D7}"/>
              </a:ext>
            </a:extLst>
          </p:cNvPr>
          <p:cNvSpPr/>
          <p:nvPr/>
        </p:nvSpPr>
        <p:spPr>
          <a:xfrm>
            <a:off x="8351784" y="355592"/>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6_Slide12.mp3" descr="Lecture6_Slide12.mp3">
            <a:hlinkClick r:id="" action="ppaction://media"/>
            <a:extLst>
              <a:ext uri="{FF2B5EF4-FFF2-40B4-BE49-F238E27FC236}">
                <a16:creationId xmlns:a16="http://schemas.microsoft.com/office/drawing/2014/main" id="{46745A2B-CEF4-9049-B95D-A72E7B2DBE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09708" y="434217"/>
            <a:ext cx="812800" cy="812800"/>
          </a:xfrm>
          <a:prstGeom prst="rect">
            <a:avLst/>
          </a:prstGeom>
        </p:spPr>
      </p:pic>
    </p:spTree>
    <p:extLst>
      <p:ext uri="{BB962C8B-B14F-4D97-AF65-F5344CB8AC3E}">
        <p14:creationId xmlns:p14="http://schemas.microsoft.com/office/powerpoint/2010/main" val="146835888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6">
            <a:extLst>
              <a:ext uri="{FF2B5EF4-FFF2-40B4-BE49-F238E27FC236}">
                <a16:creationId xmlns:a16="http://schemas.microsoft.com/office/drawing/2014/main" id="{84755D7B-ABD7-4288-B84F-2D66695ABDF9}"/>
              </a:ext>
            </a:extLst>
          </p:cNvPr>
          <p:cNvSpPr txBox="1">
            <a:spLocks/>
          </p:cNvSpPr>
          <p:nvPr/>
        </p:nvSpPr>
        <p:spPr>
          <a:xfrm>
            <a:off x="663575" y="723466"/>
            <a:ext cx="1070725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Clase 6.2. Referencias</a:t>
            </a:r>
          </a:p>
        </p:txBody>
      </p:sp>
      <p:sp>
        <p:nvSpPr>
          <p:cNvPr id="42" name="Content Placeholder 2">
            <a:extLst>
              <a:ext uri="{FF2B5EF4-FFF2-40B4-BE49-F238E27FC236}">
                <a16:creationId xmlns:a16="http://schemas.microsoft.com/office/drawing/2014/main" id="{5677C3EA-E4C4-46C0-AB0E-D22396AB3C9B}"/>
              </a:ext>
            </a:extLst>
          </p:cNvPr>
          <p:cNvSpPr>
            <a:spLocks noGrp="1"/>
          </p:cNvSpPr>
          <p:nvPr>
            <p:ph idx="1"/>
          </p:nvPr>
        </p:nvSpPr>
        <p:spPr>
          <a:xfrm>
            <a:off x="663879" y="2115680"/>
            <a:ext cx="10706953" cy="4752764"/>
          </a:xfrm>
        </p:spPr>
        <p:txBody>
          <a:bodyPr>
            <a:normAutofit/>
          </a:bodyPr>
          <a:lstStyle/>
          <a:p>
            <a:pPr marL="457200" indent="-457200">
              <a:buAutoNum type="arabicPeriod"/>
            </a:pPr>
            <a:r>
              <a:rPr lang="en-US" b="0" dirty="0">
                <a:latin typeface="Open Sans" panose="020B0606030504020204" pitchFamily="34" charset="0"/>
                <a:ea typeface="Open Sans" panose="020B0606030504020204" pitchFamily="34" charset="0"/>
                <a:cs typeface="Open Sans" panose="020B0606030504020204" pitchFamily="34" charset="0"/>
              </a:rPr>
              <a:t>IPCC, 2014: Cambio Climático 2014: Informe de síntesis. Contribución de los Grupos de Trabajo I, II y III al Quinto Informe de Evaluación del Grupo Intergubernamental de Expertos sobre el Cambio Climático [Equipo central de redacción, R.K. Pachauri y L.A. Meyer (editores)]. IPCC, Ginebra, Suiza, 151 pp</a:t>
            </a:r>
            <a:endParaRPr lang="en-GB" b="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Slide Number Placeholder 3">
            <a:extLst>
              <a:ext uri="{FF2B5EF4-FFF2-40B4-BE49-F238E27FC236}">
                <a16:creationId xmlns:a16="http://schemas.microsoft.com/office/drawing/2014/main" id="{DEABD2D8-9D4D-444A-9156-02543A643113}"/>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13</a:t>
            </a:fld>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76025119"/>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5" y="1964527"/>
            <a:ext cx="5102524"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Escenarios de "modernización de la agricultura</a:t>
            </a:r>
          </a:p>
        </p:txBody>
      </p:sp>
      <p:sp>
        <p:nvSpPr>
          <p:cNvPr id="4" name="Rectangle 3">
            <a:extLst>
              <a:ext uri="{FF2B5EF4-FFF2-40B4-BE49-F238E27FC236}">
                <a16:creationId xmlns:a16="http://schemas.microsoft.com/office/drawing/2014/main" id="{C65191B4-6815-4668-B224-120E097087F9}"/>
              </a:ext>
            </a:extLst>
          </p:cNvPr>
          <p:cNvSpPr/>
          <p:nvPr/>
        </p:nvSpPr>
        <p:spPr>
          <a:xfrm>
            <a:off x="663575" y="2582218"/>
            <a:ext cx="8472991" cy="2708434"/>
          </a:xfrm>
          <a:prstGeom prst="rect">
            <a:avLst/>
          </a:prstGeom>
        </p:spPr>
        <p:txBody>
          <a:bodyPr wrap="square">
            <a:spAutoFit/>
          </a:bodyPr>
          <a:lstStyle/>
          <a:p>
            <a:pPr marL="285750" indent="-285750">
              <a:spcAft>
                <a:spcPts val="1800"/>
              </a:spcAft>
              <a:buFont typeface="Arial" panose="020B0604020202020204" pitchFamily="34" charset="0"/>
              <a:buChar char="•"/>
            </a:pPr>
            <a:r>
              <a:rPr lang="en-US" sz="2000" b="1">
                <a:latin typeface="Open Sans" panose="020B0606030504020204" pitchFamily="34" charset="0"/>
                <a:ea typeface="Open Sans" panose="020B0606030504020204" pitchFamily="34" charset="0"/>
                <a:cs typeface="Open Sans" panose="020B0606030504020204" pitchFamily="34" charset="0"/>
              </a:rPr>
              <a:t>Objetivos actuales. </a:t>
            </a:r>
            <a:r>
              <a:rPr lang="en-US" sz="2000">
                <a:latin typeface="Open Sans" panose="020B0606030504020204" pitchFamily="34" charset="0"/>
                <a:ea typeface="Open Sans" panose="020B0606030504020204" pitchFamily="34" charset="0"/>
                <a:cs typeface="Open Sans" panose="020B0606030504020204" pitchFamily="34" charset="0"/>
              </a:rPr>
              <a:t>La producción agrícola cumple los objetivos del plan nacional</a:t>
            </a:r>
          </a:p>
          <a:p>
            <a:pPr marL="285750" indent="-285750">
              <a:spcAft>
                <a:spcPts val="1800"/>
              </a:spcAft>
              <a:buFont typeface="Arial" panose="020B0604020202020204" pitchFamily="34" charset="0"/>
              <a:buChar char="•"/>
            </a:pPr>
            <a:r>
              <a:rPr lang="en-US" sz="2000" b="1">
                <a:latin typeface="Open Sans" panose="020B0606030504020204" pitchFamily="34" charset="0"/>
                <a:ea typeface="Open Sans" panose="020B0606030504020204" pitchFamily="34" charset="0"/>
                <a:cs typeface="Open Sans" panose="020B0606030504020204" pitchFamily="34" charset="0"/>
              </a:rPr>
              <a:t>Canasta alimentaria fija. </a:t>
            </a:r>
            <a:r>
              <a:rPr lang="en-US" sz="2000">
                <a:latin typeface="Open Sans" panose="020B0606030504020204" pitchFamily="34" charset="0"/>
                <a:ea typeface="Open Sans" panose="020B0606030504020204" pitchFamily="34" charset="0"/>
                <a:cs typeface="Open Sans" panose="020B0606030504020204" pitchFamily="34" charset="0"/>
              </a:rPr>
              <a:t>El consumo per cápita de productos agrícolas se mantiene constante y la producción aumenta con el crecimiento de la población</a:t>
            </a:r>
          </a:p>
          <a:p>
            <a:pPr marL="285750" indent="-285750">
              <a:spcAft>
                <a:spcPts val="1800"/>
              </a:spcAft>
              <a:buFont typeface="Arial" panose="020B0604020202020204" pitchFamily="34" charset="0"/>
              <a:buChar char="•"/>
            </a:pPr>
            <a:r>
              <a:rPr lang="en-US" sz="2000" b="1">
                <a:latin typeface="Open Sans" panose="020B0606030504020204" pitchFamily="34" charset="0"/>
                <a:ea typeface="Open Sans" panose="020B0606030504020204" pitchFamily="34" charset="0"/>
                <a:cs typeface="Open Sans" panose="020B0606030504020204" pitchFamily="34" charset="0"/>
              </a:rPr>
              <a:t>Mejora de las dietas. </a:t>
            </a:r>
            <a:r>
              <a:rPr lang="en-US" sz="2000">
                <a:latin typeface="Open Sans" panose="020B0606030504020204" pitchFamily="34" charset="0"/>
                <a:ea typeface="Open Sans" panose="020B0606030504020204" pitchFamily="34" charset="0"/>
                <a:cs typeface="Open Sans" panose="020B0606030504020204" pitchFamily="34" charset="0"/>
              </a:rPr>
              <a:t>El consumo per cápita de productos agrícolas se desplaza hacia el patrón del 20% más rico, con un mayor consumo de productos animales y una menor dependencia de los cereales. </a:t>
            </a:r>
          </a:p>
        </p:txBody>
      </p:sp>
      <p:sp>
        <p:nvSpPr>
          <p:cNvPr id="11" name="Title 6">
            <a:extLst>
              <a:ext uri="{FF2B5EF4-FFF2-40B4-BE49-F238E27FC236}">
                <a16:creationId xmlns:a16="http://schemas.microsoft.com/office/drawing/2014/main" id="{D461773F-6D9F-8748-BEA6-CB433B8CE67B}"/>
              </a:ext>
            </a:extLst>
          </p:cNvPr>
          <p:cNvSpPr txBox="1">
            <a:spLocks/>
          </p:cNvSpPr>
          <p:nvPr/>
        </p:nvSpPr>
        <p:spPr>
          <a:xfrm>
            <a:off x="663575" y="720887"/>
            <a:ext cx="5568414" cy="1325563"/>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6.3. Ejemplo de CLEWs-Etiopía - parte II</a:t>
            </a:r>
          </a:p>
        </p:txBody>
      </p:sp>
      <p:sp>
        <p:nvSpPr>
          <p:cNvPr id="12" name="Slide Number Placeholder 3">
            <a:extLst>
              <a:ext uri="{FF2B5EF4-FFF2-40B4-BE49-F238E27FC236}">
                <a16:creationId xmlns:a16="http://schemas.microsoft.com/office/drawing/2014/main" id="{4A47B2BA-2BE6-DB41-B600-0DA27D9B8976}"/>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14</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6" name="Oval 5">
            <a:extLst>
              <a:ext uri="{FF2B5EF4-FFF2-40B4-BE49-F238E27FC236}">
                <a16:creationId xmlns:a16="http://schemas.microsoft.com/office/drawing/2014/main" id="{E4E895A2-9341-824E-A72A-8DC47C286244}"/>
              </a:ext>
            </a:extLst>
          </p:cNvPr>
          <p:cNvSpPr/>
          <p:nvPr/>
        </p:nvSpPr>
        <p:spPr>
          <a:xfrm>
            <a:off x="6538520"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6_Slide14.mp3" descr="Lecture6_Slide14.mp3">
            <a:hlinkClick r:id="" action="ppaction://media"/>
            <a:extLst>
              <a:ext uri="{FF2B5EF4-FFF2-40B4-BE49-F238E27FC236}">
                <a16:creationId xmlns:a16="http://schemas.microsoft.com/office/drawing/2014/main" id="{55F21B4B-A27F-F542-A694-0CF71937AB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09885" y="963614"/>
            <a:ext cx="812800" cy="812800"/>
          </a:xfrm>
          <a:prstGeom prst="rect">
            <a:avLst/>
          </a:prstGeom>
        </p:spPr>
      </p:pic>
    </p:spTree>
    <p:extLst>
      <p:ext uri="{BB962C8B-B14F-4D97-AF65-F5344CB8AC3E}">
        <p14:creationId xmlns:p14="http://schemas.microsoft.com/office/powerpoint/2010/main" val="14413189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5" y="1856286"/>
            <a:ext cx="8632826" cy="668664"/>
          </a:xfrm>
        </p:spPr>
        <p:txBody>
          <a:bodyPr/>
          <a:lstStyle/>
          <a:p>
            <a:r>
              <a:rPr lang="en-US" dirty="0" err="1">
                <a:latin typeface="Open Sans" panose="020B0606030504020204" pitchFamily="34" charset="0"/>
                <a:ea typeface="Open Sans" panose="020B0606030504020204" pitchFamily="34" charset="0"/>
                <a:cs typeface="Open Sans" panose="020B0606030504020204" pitchFamily="34" charset="0"/>
              </a:rPr>
              <a:t>Dietas</a:t>
            </a:r>
            <a:r>
              <a:rPr lang="en-US" dirty="0">
                <a:latin typeface="Open Sans" panose="020B0606030504020204" pitchFamily="34" charset="0"/>
                <a:ea typeface="Open Sans" panose="020B0606030504020204" pitchFamily="34" charset="0"/>
                <a:cs typeface="Open Sans" panose="020B0606030504020204" pitchFamily="34" charset="0"/>
              </a:rPr>
              <a:t> de </a:t>
            </a:r>
            <a:r>
              <a:rPr lang="en-US" dirty="0" err="1">
                <a:latin typeface="Open Sans" panose="020B0606030504020204" pitchFamily="34" charset="0"/>
                <a:ea typeface="Open Sans" panose="020B0606030504020204" pitchFamily="34" charset="0"/>
                <a:cs typeface="Open Sans" panose="020B0606030504020204" pitchFamily="34" charset="0"/>
              </a:rPr>
              <a:t>modernización</a:t>
            </a:r>
            <a:r>
              <a:rPr lang="en-US" dirty="0">
                <a:latin typeface="Open Sans" panose="020B0606030504020204" pitchFamily="34" charset="0"/>
                <a:ea typeface="Open Sans" panose="020B0606030504020204" pitchFamily="34" charset="0"/>
                <a:cs typeface="Open Sans" panose="020B0606030504020204" pitchFamily="34" charset="0"/>
              </a:rPr>
              <a:t> de la </a:t>
            </a:r>
            <a:r>
              <a:rPr lang="en-US" dirty="0" err="1">
                <a:latin typeface="Open Sans" panose="020B0606030504020204" pitchFamily="34" charset="0"/>
                <a:ea typeface="Open Sans" panose="020B0606030504020204" pitchFamily="34" charset="0"/>
                <a:cs typeface="Open Sans" panose="020B0606030504020204" pitchFamily="34" charset="0"/>
              </a:rPr>
              <a:t>agricultura</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733DE376-1C60-4710-8504-A24EC1155890}"/>
              </a:ext>
            </a:extLst>
          </p:cNvPr>
          <p:cNvPicPr>
            <a:picLocks noChangeAspect="1"/>
          </p:cNvPicPr>
          <p:nvPr/>
        </p:nvPicPr>
        <p:blipFill>
          <a:blip r:embed="rId5"/>
          <a:stretch>
            <a:fillRect/>
          </a:stretch>
        </p:blipFill>
        <p:spPr>
          <a:xfrm>
            <a:off x="975860" y="2907349"/>
            <a:ext cx="4365304" cy="2668529"/>
          </a:xfrm>
          <a:prstGeom prst="rect">
            <a:avLst/>
          </a:prstGeom>
        </p:spPr>
      </p:pic>
      <p:pic>
        <p:nvPicPr>
          <p:cNvPr id="5" name="Picture 4">
            <a:extLst>
              <a:ext uri="{FF2B5EF4-FFF2-40B4-BE49-F238E27FC236}">
                <a16:creationId xmlns:a16="http://schemas.microsoft.com/office/drawing/2014/main" id="{B0765310-99D2-454F-A59B-1DFE67D1247C}"/>
              </a:ext>
            </a:extLst>
          </p:cNvPr>
          <p:cNvPicPr>
            <a:picLocks noChangeAspect="1"/>
          </p:cNvPicPr>
          <p:nvPr/>
        </p:nvPicPr>
        <p:blipFill>
          <a:blip r:embed="rId6"/>
          <a:stretch>
            <a:fillRect/>
          </a:stretch>
        </p:blipFill>
        <p:spPr>
          <a:xfrm>
            <a:off x="5874329" y="2907349"/>
            <a:ext cx="4365304" cy="2668530"/>
          </a:xfrm>
          <a:prstGeom prst="rect">
            <a:avLst/>
          </a:prstGeom>
        </p:spPr>
      </p:pic>
      <p:sp>
        <p:nvSpPr>
          <p:cNvPr id="6" name="TextBox 5">
            <a:extLst>
              <a:ext uri="{FF2B5EF4-FFF2-40B4-BE49-F238E27FC236}">
                <a16:creationId xmlns:a16="http://schemas.microsoft.com/office/drawing/2014/main" id="{C0A9C97A-0242-47A8-98AE-34FC7CFCD7FF}"/>
              </a:ext>
            </a:extLst>
          </p:cNvPr>
          <p:cNvSpPr txBox="1"/>
          <p:nvPr/>
        </p:nvSpPr>
        <p:spPr>
          <a:xfrm>
            <a:off x="1442873" y="5672013"/>
            <a:ext cx="3400250" cy="461665"/>
          </a:xfrm>
          <a:prstGeom prst="rect">
            <a:avLst/>
          </a:prstGeom>
          <a:noFill/>
        </p:spPr>
        <p:txBody>
          <a:bodyPr wrap="square" rtlCol="0">
            <a:spAutoFit/>
          </a:bodyPr>
          <a:lstStyle/>
          <a:p>
            <a:pPr algn="ctr"/>
            <a:r>
              <a:rPr lang="en-US" sz="2400">
                <a:latin typeface="Open Sans" panose="020B0606030504020204" pitchFamily="34" charset="0"/>
                <a:ea typeface="Open Sans" panose="020B0606030504020204" pitchFamily="34" charset="0"/>
                <a:cs typeface="Open Sans" panose="020B0606030504020204" pitchFamily="34" charset="0"/>
              </a:rPr>
              <a:t>2245 kcal/día/persona</a:t>
            </a:r>
          </a:p>
        </p:txBody>
      </p:sp>
      <p:sp>
        <p:nvSpPr>
          <p:cNvPr id="9" name="TextBox 8">
            <a:extLst>
              <a:ext uri="{FF2B5EF4-FFF2-40B4-BE49-F238E27FC236}">
                <a16:creationId xmlns:a16="http://schemas.microsoft.com/office/drawing/2014/main" id="{83EF5D16-8F7D-46E3-9083-058E12544F22}"/>
              </a:ext>
            </a:extLst>
          </p:cNvPr>
          <p:cNvSpPr txBox="1"/>
          <p:nvPr/>
        </p:nvSpPr>
        <p:spPr>
          <a:xfrm>
            <a:off x="6356855" y="5672013"/>
            <a:ext cx="3400250" cy="461665"/>
          </a:xfrm>
          <a:prstGeom prst="rect">
            <a:avLst/>
          </a:prstGeom>
          <a:noFill/>
        </p:spPr>
        <p:txBody>
          <a:bodyPr wrap="square" rtlCol="0">
            <a:spAutoFit/>
          </a:bodyPr>
          <a:lstStyle/>
          <a:p>
            <a:pPr algn="ctr"/>
            <a:r>
              <a:rPr lang="en-US" sz="2400">
                <a:latin typeface="Open Sans" panose="020B0606030504020204" pitchFamily="34" charset="0"/>
                <a:ea typeface="Open Sans" panose="020B0606030504020204" pitchFamily="34" charset="0"/>
                <a:cs typeface="Open Sans" panose="020B0606030504020204" pitchFamily="34" charset="0"/>
              </a:rPr>
              <a:t>2585 kcal/día/persona</a:t>
            </a:r>
          </a:p>
        </p:txBody>
      </p:sp>
      <p:sp>
        <p:nvSpPr>
          <p:cNvPr id="10" name="TextBox 9">
            <a:extLst>
              <a:ext uri="{FF2B5EF4-FFF2-40B4-BE49-F238E27FC236}">
                <a16:creationId xmlns:a16="http://schemas.microsoft.com/office/drawing/2014/main" id="{9CB5DB39-1303-4EB0-9E01-E2064846A211}"/>
              </a:ext>
            </a:extLst>
          </p:cNvPr>
          <p:cNvSpPr txBox="1"/>
          <p:nvPr/>
        </p:nvSpPr>
        <p:spPr>
          <a:xfrm>
            <a:off x="1630419" y="2507239"/>
            <a:ext cx="3589350" cy="403046"/>
          </a:xfrm>
          <a:prstGeom prst="rect">
            <a:avLst/>
          </a:prstGeom>
          <a:no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Cesta </a:t>
            </a:r>
            <a:r>
              <a:rPr lang="en-US" sz="2000" b="1" dirty="0" err="1">
                <a:latin typeface="Open Sans" panose="020B0606030504020204" pitchFamily="34" charset="0"/>
                <a:ea typeface="Open Sans" panose="020B0606030504020204" pitchFamily="34" charset="0"/>
                <a:cs typeface="Open Sans" panose="020B0606030504020204" pitchFamily="34" charset="0"/>
              </a:rPr>
              <a:t>fija</a:t>
            </a:r>
            <a:r>
              <a:rPr lang="en-US" sz="2000" b="1" dirty="0">
                <a:latin typeface="Open Sans" panose="020B0606030504020204" pitchFamily="34" charset="0"/>
                <a:ea typeface="Open Sans" panose="020B0606030504020204" pitchFamily="34" charset="0"/>
                <a:cs typeface="Open Sans" panose="020B0606030504020204" pitchFamily="34" charset="0"/>
              </a:rPr>
              <a:t> de </a:t>
            </a:r>
            <a:r>
              <a:rPr lang="en-US" sz="2000" b="1" dirty="0" err="1">
                <a:latin typeface="Open Sans" panose="020B0606030504020204" pitchFamily="34" charset="0"/>
                <a:ea typeface="Open Sans" panose="020B0606030504020204" pitchFamily="34" charset="0"/>
                <a:cs typeface="Open Sans" panose="020B0606030504020204" pitchFamily="34" charset="0"/>
              </a:rPr>
              <a:t>alimentos</a:t>
            </a:r>
            <a:endParaRPr lang="en-GB"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4B1117C6-361C-42C3-AD32-FE68A3A10E08}"/>
              </a:ext>
            </a:extLst>
          </p:cNvPr>
          <p:cNvSpPr txBox="1"/>
          <p:nvPr/>
        </p:nvSpPr>
        <p:spPr>
          <a:xfrm>
            <a:off x="6528888" y="2507239"/>
            <a:ext cx="3056185" cy="400110"/>
          </a:xfrm>
          <a:prstGeom prst="rect">
            <a:avLst/>
          </a:prstGeom>
          <a:noFill/>
        </p:spPr>
        <p:txBody>
          <a:bodyPr wrap="square" rtlCol="0">
            <a:spAutoFit/>
          </a:bodyPr>
          <a:lstStyle/>
          <a:p>
            <a:pPr algn="ctr"/>
            <a:r>
              <a:rPr lang="en-US" sz="2000" b="1">
                <a:latin typeface="Open Sans" panose="020B0606030504020204" pitchFamily="34" charset="0"/>
                <a:ea typeface="Open Sans" panose="020B0606030504020204" pitchFamily="34" charset="0"/>
                <a:cs typeface="Open Sans" panose="020B0606030504020204" pitchFamily="34" charset="0"/>
              </a:rPr>
              <a:t>Dieta mejorada</a:t>
            </a:r>
            <a:endParaRPr lang="en-GB" sz="2000" b="1">
              <a:latin typeface="Open Sans" panose="020B0606030504020204" pitchFamily="34" charset="0"/>
              <a:ea typeface="Open Sans" panose="020B0606030504020204" pitchFamily="34" charset="0"/>
              <a:cs typeface="Open Sans" panose="020B0606030504020204" pitchFamily="34" charset="0"/>
            </a:endParaRPr>
          </a:p>
        </p:txBody>
      </p:sp>
      <p:sp>
        <p:nvSpPr>
          <p:cNvPr id="14" name="Title 6">
            <a:extLst>
              <a:ext uri="{FF2B5EF4-FFF2-40B4-BE49-F238E27FC236}">
                <a16:creationId xmlns:a16="http://schemas.microsoft.com/office/drawing/2014/main" id="{E8BDC559-478C-0441-8050-A2191B292325}"/>
              </a:ext>
            </a:extLst>
          </p:cNvPr>
          <p:cNvSpPr txBox="1">
            <a:spLocks/>
          </p:cNvSpPr>
          <p:nvPr/>
        </p:nvSpPr>
        <p:spPr>
          <a:xfrm>
            <a:off x="705139" y="418775"/>
            <a:ext cx="9422534" cy="95553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sz="4000" dirty="0">
                <a:latin typeface="Open Sans" panose="020B0606030504020204" pitchFamily="34" charset="0"/>
                <a:ea typeface="Open Sans" panose="020B0606030504020204" pitchFamily="34" charset="0"/>
                <a:cs typeface="Open Sans" panose="020B0606030504020204" pitchFamily="34" charset="0"/>
              </a:rPr>
              <a:t>6.3. Ejemplo de CLEWs-Etiopía - parte II</a:t>
            </a:r>
          </a:p>
        </p:txBody>
      </p:sp>
      <p:sp>
        <p:nvSpPr>
          <p:cNvPr id="15" name="Slide Number Placeholder 3">
            <a:extLst>
              <a:ext uri="{FF2B5EF4-FFF2-40B4-BE49-F238E27FC236}">
                <a16:creationId xmlns:a16="http://schemas.microsoft.com/office/drawing/2014/main" id="{F04ED864-6433-BC41-9772-1AA4D4A19A91}"/>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15</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2" name="Oval 11">
            <a:extLst>
              <a:ext uri="{FF2B5EF4-FFF2-40B4-BE49-F238E27FC236}">
                <a16:creationId xmlns:a16="http://schemas.microsoft.com/office/drawing/2014/main" id="{5A896F41-6C68-F443-8DEC-754A174A8177}"/>
              </a:ext>
            </a:extLst>
          </p:cNvPr>
          <p:cNvSpPr/>
          <p:nvPr/>
        </p:nvSpPr>
        <p:spPr>
          <a:xfrm>
            <a:off x="10357614" y="61592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6_Slide15.mp3" descr="Lecture6_Slide15.mp3">
            <a:hlinkClick r:id="" action="ppaction://media"/>
            <a:extLst>
              <a:ext uri="{FF2B5EF4-FFF2-40B4-BE49-F238E27FC236}">
                <a16:creationId xmlns:a16="http://schemas.microsoft.com/office/drawing/2014/main" id="{BA282E0C-E6F8-8E46-9C16-CB947BFCD68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28979" y="698588"/>
            <a:ext cx="812800" cy="812800"/>
          </a:xfrm>
          <a:prstGeom prst="rect">
            <a:avLst/>
          </a:prstGeom>
        </p:spPr>
      </p:pic>
    </p:spTree>
    <p:extLst>
      <p:ext uri="{BB962C8B-B14F-4D97-AF65-F5344CB8AC3E}">
        <p14:creationId xmlns:p14="http://schemas.microsoft.com/office/powerpoint/2010/main" val="26367889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E1472A-AEBD-EC42-8655-4A8C7C9AD49D}"/>
              </a:ext>
            </a:extLst>
          </p:cNvPr>
          <p:cNvSpPr>
            <a:spLocks noGrp="1"/>
          </p:cNvSpPr>
          <p:nvPr>
            <p:ph type="title"/>
          </p:nvPr>
        </p:nvSpPr>
        <p:spPr>
          <a:xfrm>
            <a:off x="663575" y="170637"/>
            <a:ext cx="8729807" cy="668664"/>
          </a:xfrm>
        </p:spPr>
        <p:txBody>
          <a:bodyPr>
            <a:normAutofit fontScale="90000"/>
          </a:bodyPr>
          <a:lstStyle/>
          <a:p>
            <a:r>
              <a:rPr lang="en-US" sz="4000" dirty="0">
                <a:latin typeface="Open Sans" panose="020B0606030504020204" pitchFamily="34" charset="0"/>
                <a:ea typeface="Open Sans" panose="020B0606030504020204" pitchFamily="34" charset="0"/>
                <a:cs typeface="Open Sans" panose="020B0606030504020204" pitchFamily="34" charset="0"/>
              </a:rPr>
              <a:t>6.3. Ejemplo de CLEWs-Etiopía - </a:t>
            </a:r>
            <a:r>
              <a:rPr lang="en-US" sz="4000" dirty="0" err="1">
                <a:latin typeface="Open Sans" panose="020B0606030504020204" pitchFamily="34" charset="0"/>
                <a:ea typeface="Open Sans" panose="020B0606030504020204" pitchFamily="34" charset="0"/>
                <a:cs typeface="Open Sans" panose="020B0606030504020204" pitchFamily="34" charset="0"/>
              </a:rPr>
              <a:t>parte</a:t>
            </a:r>
            <a:r>
              <a:rPr lang="en-US" sz="4000" dirty="0">
                <a:latin typeface="Open Sans" panose="020B0606030504020204" pitchFamily="34" charset="0"/>
                <a:ea typeface="Open Sans" panose="020B0606030504020204" pitchFamily="34" charset="0"/>
                <a:cs typeface="Open Sans" panose="020B0606030504020204" pitchFamily="34" charset="0"/>
              </a:rPr>
              <a:t> II</a:t>
            </a:r>
          </a:p>
        </p:txBody>
      </p:sp>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4" y="774329"/>
            <a:ext cx="8801171" cy="363323"/>
          </a:xfrm>
        </p:spPr>
        <p:txBody>
          <a:bodyPr>
            <a:normAutofit lnSpcReduction="10000"/>
          </a:bodyPr>
          <a:lstStyle/>
          <a:p>
            <a:r>
              <a:rPr lang="en-US" dirty="0">
                <a:latin typeface="Open Sans" panose="020B0606030504020204" pitchFamily="34" charset="0"/>
                <a:ea typeface="Open Sans" panose="020B0606030504020204" pitchFamily="34" charset="0"/>
                <a:cs typeface="Open Sans" panose="020B0606030504020204" pitchFamily="34" charset="0"/>
              </a:rPr>
              <a:t>Resultados del escenario "Modernización de la </a:t>
            </a:r>
            <a:r>
              <a:rPr lang="en-US" dirty="0" err="1">
                <a:latin typeface="Open Sans" panose="020B0606030504020204" pitchFamily="34" charset="0"/>
                <a:ea typeface="Open Sans" panose="020B0606030504020204" pitchFamily="34" charset="0"/>
                <a:cs typeface="Open Sans" panose="020B0606030504020204" pitchFamily="34" charset="0"/>
              </a:rPr>
              <a:t>agricultura</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6887F8C2-9903-4DDB-AADD-57EF4FE1F8F9}"/>
              </a:ext>
            </a:extLst>
          </p:cNvPr>
          <p:cNvSpPr txBox="1"/>
          <p:nvPr/>
        </p:nvSpPr>
        <p:spPr>
          <a:xfrm>
            <a:off x="663574" y="1436003"/>
            <a:ext cx="4905945" cy="369332"/>
          </a:xfrm>
          <a:prstGeom prst="rect">
            <a:avLst/>
          </a:prstGeom>
          <a:noFill/>
        </p:spPr>
        <p:txBody>
          <a:bodyPr wrap="square" rtlCol="0">
            <a:spAutoFit/>
          </a:bodyPr>
          <a:lstStyle/>
          <a:p>
            <a:pPr algn="ctr"/>
            <a:r>
              <a:rPr lang="en-US" b="1" dirty="0" err="1">
                <a:latin typeface="Open Sans" panose="020B0606030504020204" pitchFamily="34" charset="0"/>
                <a:ea typeface="Open Sans" panose="020B0606030504020204" pitchFamily="34" charset="0"/>
                <a:cs typeface="Open Sans" panose="020B0606030504020204" pitchFamily="34" charset="0"/>
              </a:rPr>
              <a:t>Uso</a:t>
            </a:r>
            <a:r>
              <a:rPr lang="en-US" b="1" dirty="0">
                <a:latin typeface="Open Sans" panose="020B0606030504020204" pitchFamily="34" charset="0"/>
                <a:ea typeface="Open Sans" panose="020B0606030504020204" pitchFamily="34" charset="0"/>
                <a:cs typeface="Open Sans" panose="020B0606030504020204" pitchFamily="34" charset="0"/>
              </a:rPr>
              <a:t> de </a:t>
            </a:r>
            <a:r>
              <a:rPr lang="en-US" b="1" dirty="0" err="1">
                <a:latin typeface="Open Sans" panose="020B0606030504020204" pitchFamily="34" charset="0"/>
                <a:ea typeface="Open Sans" panose="020B0606030504020204" pitchFamily="34" charset="0"/>
                <a:cs typeface="Open Sans" panose="020B0606030504020204" pitchFamily="34" charset="0"/>
              </a:rPr>
              <a:t>energía</a:t>
            </a:r>
            <a:r>
              <a:rPr lang="en-US" b="1" dirty="0">
                <a:latin typeface="Open Sans" panose="020B0606030504020204" pitchFamily="34" charset="0"/>
                <a:ea typeface="Open Sans" panose="020B0606030504020204" pitchFamily="34" charset="0"/>
                <a:cs typeface="Open Sans" panose="020B0606030504020204" pitchFamily="34" charset="0"/>
              </a:rPr>
              <a:t> para la </a:t>
            </a:r>
            <a:r>
              <a:rPr lang="en-US" b="1" dirty="0" err="1">
                <a:latin typeface="Open Sans" panose="020B0606030504020204" pitchFamily="34" charset="0"/>
                <a:ea typeface="Open Sans" panose="020B0606030504020204" pitchFamily="34" charset="0"/>
                <a:cs typeface="Open Sans" panose="020B0606030504020204" pitchFamily="34" charset="0"/>
              </a:rPr>
              <a:t>agricultura</a:t>
            </a:r>
            <a:r>
              <a:rPr lang="en-US" b="1" dirty="0">
                <a:latin typeface="Open Sans" panose="020B0606030504020204" pitchFamily="34" charset="0"/>
                <a:ea typeface="Open Sans" panose="020B0606030504020204" pitchFamily="34" charset="0"/>
                <a:cs typeface="Open Sans" panose="020B0606030504020204" pitchFamily="34" charset="0"/>
              </a:rPr>
              <a:t> (PJ)</a:t>
            </a:r>
            <a:endParaRPr lang="en-GB" b="1"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2B4D967E-261E-4FAC-B2D6-6805573AF729}"/>
              </a:ext>
            </a:extLst>
          </p:cNvPr>
          <p:cNvSpPr txBox="1"/>
          <p:nvPr/>
        </p:nvSpPr>
        <p:spPr>
          <a:xfrm>
            <a:off x="6622482" y="1228832"/>
            <a:ext cx="4620472" cy="646331"/>
          </a:xfrm>
          <a:prstGeom prst="rect">
            <a:avLst/>
          </a:prstGeom>
          <a:noFill/>
        </p:spPr>
        <p:txBody>
          <a:bodyPr wrap="square" rtlCol="0">
            <a:spAutoFit/>
          </a:bodyPr>
          <a:lstStyle/>
          <a:p>
            <a:pPr algn="ctr"/>
            <a:r>
              <a:rPr lang="en-US" b="1" dirty="0" err="1">
                <a:latin typeface="Open Sans" panose="020B0606030504020204" pitchFamily="34" charset="0"/>
                <a:ea typeface="Open Sans" panose="020B0606030504020204" pitchFamily="34" charset="0"/>
                <a:cs typeface="Open Sans" panose="020B0606030504020204" pitchFamily="34" charset="0"/>
              </a:rPr>
              <a:t>Superficie</a:t>
            </a:r>
            <a:r>
              <a:rPr lang="en-US" b="1" dirty="0">
                <a:latin typeface="Open Sans" panose="020B0606030504020204" pitchFamily="34" charset="0"/>
                <a:ea typeface="Open Sans" panose="020B0606030504020204" pitchFamily="34" charset="0"/>
                <a:cs typeface="Open Sans" panose="020B0606030504020204" pitchFamily="34" charset="0"/>
              </a:rPr>
              <a:t> de </a:t>
            </a:r>
            <a:r>
              <a:rPr lang="en-US" b="1" dirty="0" err="1">
                <a:latin typeface="Open Sans" panose="020B0606030504020204" pitchFamily="34" charset="0"/>
                <a:ea typeface="Open Sans" panose="020B0606030504020204" pitchFamily="34" charset="0"/>
                <a:cs typeface="Open Sans" panose="020B0606030504020204" pitchFamily="34" charset="0"/>
              </a:rPr>
              <a:t>cultivo</a:t>
            </a:r>
            <a:r>
              <a:rPr lang="en-US" b="1" dirty="0">
                <a:latin typeface="Open Sans" panose="020B0606030504020204" pitchFamily="34" charset="0"/>
                <a:ea typeface="Open Sans" panose="020B0606030504020204" pitchFamily="34" charset="0"/>
                <a:cs typeface="Open Sans" panose="020B0606030504020204" pitchFamily="34" charset="0"/>
              </a:rPr>
              <a:t> </a:t>
            </a:r>
            <a:r>
              <a:rPr lang="en-US" b="1" dirty="0" err="1">
                <a:latin typeface="Open Sans" panose="020B0606030504020204" pitchFamily="34" charset="0"/>
                <a:ea typeface="Open Sans" panose="020B0606030504020204" pitchFamily="34" charset="0"/>
                <a:cs typeface="Open Sans" panose="020B0606030504020204" pitchFamily="34" charset="0"/>
              </a:rPr>
              <a:t>por</a:t>
            </a:r>
            <a:r>
              <a:rPr lang="en-US" b="1" dirty="0">
                <a:latin typeface="Open Sans" panose="020B0606030504020204" pitchFamily="34" charset="0"/>
                <a:ea typeface="Open Sans" panose="020B0606030504020204" pitchFamily="34" charset="0"/>
                <a:cs typeface="Open Sans" panose="020B0606030504020204" pitchFamily="34" charset="0"/>
              </a:rPr>
              <a:t> </a:t>
            </a:r>
            <a:r>
              <a:rPr lang="en-US" b="1" dirty="0" err="1">
                <a:latin typeface="Open Sans" panose="020B0606030504020204" pitchFamily="34" charset="0"/>
                <a:ea typeface="Open Sans" panose="020B0606030504020204" pitchFamily="34" charset="0"/>
                <a:cs typeface="Open Sans" panose="020B0606030504020204" pitchFamily="34" charset="0"/>
              </a:rPr>
              <a:t>nivel</a:t>
            </a:r>
            <a:r>
              <a:rPr lang="en-US" b="1" dirty="0">
                <a:latin typeface="Open Sans" panose="020B0606030504020204" pitchFamily="34" charset="0"/>
                <a:ea typeface="Open Sans" panose="020B0606030504020204" pitchFamily="34" charset="0"/>
                <a:cs typeface="Open Sans" panose="020B0606030504020204" pitchFamily="34" charset="0"/>
              </a:rPr>
              <a:t> de </a:t>
            </a:r>
            <a:r>
              <a:rPr lang="en-US" b="1" dirty="0" err="1">
                <a:latin typeface="Open Sans" panose="020B0606030504020204" pitchFamily="34" charset="0"/>
                <a:ea typeface="Open Sans" panose="020B0606030504020204" pitchFamily="34" charset="0"/>
                <a:cs typeface="Open Sans" panose="020B0606030504020204" pitchFamily="34" charset="0"/>
              </a:rPr>
              <a:t>insumos</a:t>
            </a:r>
            <a:r>
              <a:rPr lang="en-US" b="1" dirty="0">
                <a:latin typeface="Open Sans" panose="020B0606030504020204" pitchFamily="34" charset="0"/>
                <a:ea typeface="Open Sans" panose="020B0606030504020204" pitchFamily="34" charset="0"/>
                <a:cs typeface="Open Sans" panose="020B0606030504020204" pitchFamily="34" charset="0"/>
              </a:rPr>
              <a:t> (1000 km2)</a:t>
            </a:r>
            <a:endParaRPr lang="en-GB" b="1"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B712B6EB-BDE2-488A-B879-44C04AE9F231}"/>
              </a:ext>
            </a:extLst>
          </p:cNvPr>
          <p:cNvSpPr txBox="1"/>
          <p:nvPr/>
        </p:nvSpPr>
        <p:spPr>
          <a:xfrm>
            <a:off x="972581" y="4041108"/>
            <a:ext cx="4015054" cy="369332"/>
          </a:xfrm>
          <a:prstGeom prst="rect">
            <a:avLst/>
          </a:prstGeom>
          <a:noFill/>
        </p:spPr>
        <p:txBody>
          <a:bodyPr wrap="square" rtlCol="0">
            <a:spAutoFit/>
          </a:bodyPr>
          <a:lstStyle/>
          <a:p>
            <a:pPr algn="ctr"/>
            <a:r>
              <a:rPr lang="en-US" b="1" dirty="0" err="1">
                <a:latin typeface="Open Sans" panose="020B0606030504020204" pitchFamily="34" charset="0"/>
                <a:ea typeface="Open Sans" panose="020B0606030504020204" pitchFamily="34" charset="0"/>
                <a:cs typeface="Open Sans" panose="020B0606030504020204" pitchFamily="34" charset="0"/>
              </a:rPr>
              <a:t>Uso</a:t>
            </a:r>
            <a:r>
              <a:rPr lang="en-US" b="1" dirty="0">
                <a:latin typeface="Open Sans" panose="020B0606030504020204" pitchFamily="34" charset="0"/>
                <a:ea typeface="Open Sans" panose="020B0606030504020204" pitchFamily="34" charset="0"/>
                <a:cs typeface="Open Sans" panose="020B0606030504020204" pitchFamily="34" charset="0"/>
              </a:rPr>
              <a:t> del </a:t>
            </a:r>
            <a:r>
              <a:rPr lang="en-US" b="1" dirty="0" err="1">
                <a:latin typeface="Open Sans" panose="020B0606030504020204" pitchFamily="34" charset="0"/>
                <a:ea typeface="Open Sans" panose="020B0606030504020204" pitchFamily="34" charset="0"/>
                <a:cs typeface="Open Sans" panose="020B0606030504020204" pitchFamily="34" charset="0"/>
              </a:rPr>
              <a:t>agua</a:t>
            </a:r>
            <a:r>
              <a:rPr lang="en-US" b="1" dirty="0">
                <a:latin typeface="Open Sans" panose="020B0606030504020204" pitchFamily="34" charset="0"/>
                <a:ea typeface="Open Sans" panose="020B0606030504020204" pitchFamily="34" charset="0"/>
                <a:cs typeface="Open Sans" panose="020B0606030504020204" pitchFamily="34" charset="0"/>
              </a:rPr>
              <a:t> </a:t>
            </a:r>
            <a:r>
              <a:rPr lang="en-US" b="1" dirty="0" err="1">
                <a:latin typeface="Open Sans" panose="020B0606030504020204" pitchFamily="34" charset="0"/>
                <a:ea typeface="Open Sans" panose="020B0606030504020204" pitchFamily="34" charset="0"/>
                <a:cs typeface="Open Sans" panose="020B0606030504020204" pitchFamily="34" charset="0"/>
              </a:rPr>
              <a:t>por</a:t>
            </a:r>
            <a:r>
              <a:rPr lang="en-US" b="1" dirty="0">
                <a:latin typeface="Open Sans" panose="020B0606030504020204" pitchFamily="34" charset="0"/>
                <a:ea typeface="Open Sans" panose="020B0606030504020204" pitchFamily="34" charset="0"/>
                <a:cs typeface="Open Sans" panose="020B0606030504020204" pitchFamily="34" charset="0"/>
              </a:rPr>
              <a:t> </a:t>
            </a:r>
            <a:r>
              <a:rPr lang="en-US" b="1" dirty="0" err="1">
                <a:latin typeface="Open Sans" panose="020B0606030504020204" pitchFamily="34" charset="0"/>
                <a:ea typeface="Open Sans" panose="020B0606030504020204" pitchFamily="34" charset="0"/>
                <a:cs typeface="Open Sans" panose="020B0606030504020204" pitchFamily="34" charset="0"/>
              </a:rPr>
              <a:t>sectores</a:t>
            </a:r>
            <a:r>
              <a:rPr lang="en-US" b="1" dirty="0">
                <a:latin typeface="Open Sans" panose="020B0606030504020204" pitchFamily="34" charset="0"/>
                <a:ea typeface="Open Sans" panose="020B0606030504020204" pitchFamily="34" charset="0"/>
                <a:cs typeface="Open Sans" panose="020B0606030504020204" pitchFamily="34" charset="0"/>
              </a:rPr>
              <a:t> (</a:t>
            </a:r>
            <a:r>
              <a:rPr lang="en-US" b="1" dirty="0" err="1">
                <a:latin typeface="Open Sans" panose="020B0606030504020204" pitchFamily="34" charset="0"/>
                <a:ea typeface="Open Sans" panose="020B0606030504020204" pitchFamily="34" charset="0"/>
                <a:cs typeface="Open Sans" panose="020B0606030504020204" pitchFamily="34" charset="0"/>
              </a:rPr>
              <a:t>bcm</a:t>
            </a:r>
            <a:r>
              <a:rPr lang="en-US" b="1" dirty="0">
                <a:latin typeface="Open Sans" panose="020B0606030504020204" pitchFamily="34" charset="0"/>
                <a:ea typeface="Open Sans" panose="020B0606030504020204" pitchFamily="34" charset="0"/>
                <a:cs typeface="Open Sans" panose="020B0606030504020204" pitchFamily="34" charset="0"/>
              </a:rPr>
              <a:t>)</a:t>
            </a:r>
            <a:endParaRPr lang="en-GB" b="1"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9" name="Straight Connector 8">
            <a:extLst>
              <a:ext uri="{FF2B5EF4-FFF2-40B4-BE49-F238E27FC236}">
                <a16:creationId xmlns:a16="http://schemas.microsoft.com/office/drawing/2014/main" id="{EE8BE591-F80C-4108-BE1B-6CBA25584F06}"/>
              </a:ext>
            </a:extLst>
          </p:cNvPr>
          <p:cNvCxnSpPr>
            <a:cxnSpLocks/>
          </p:cNvCxnSpPr>
          <p:nvPr/>
        </p:nvCxnSpPr>
        <p:spPr>
          <a:xfrm>
            <a:off x="6096000" y="1218826"/>
            <a:ext cx="0" cy="515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2507A0E-CFAA-45A6-BDB4-3AA808124CD3}"/>
              </a:ext>
            </a:extLst>
          </p:cNvPr>
          <p:cNvCxnSpPr>
            <a:cxnSpLocks/>
          </p:cNvCxnSpPr>
          <p:nvPr/>
        </p:nvCxnSpPr>
        <p:spPr>
          <a:xfrm flipV="1">
            <a:off x="350882" y="3928451"/>
            <a:ext cx="1128743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39BDEED-57AA-48C0-A846-B612063968D8}"/>
              </a:ext>
            </a:extLst>
          </p:cNvPr>
          <p:cNvSpPr txBox="1"/>
          <p:nvPr/>
        </p:nvSpPr>
        <p:spPr>
          <a:xfrm>
            <a:off x="6366639" y="4041108"/>
            <a:ext cx="5151107" cy="369332"/>
          </a:xfrm>
          <a:prstGeom prst="rect">
            <a:avLst/>
          </a:prstGeom>
          <a:noFill/>
        </p:spPr>
        <p:txBody>
          <a:bodyPr wrap="square" rtlCol="0">
            <a:spAutoFit/>
          </a:bodyPr>
          <a:lstStyle/>
          <a:p>
            <a:pPr algn="ctr"/>
            <a:r>
              <a:rPr lang="en-US" b="1" dirty="0" err="1">
                <a:latin typeface="Open Sans" panose="020B0606030504020204" pitchFamily="34" charset="0"/>
                <a:ea typeface="Open Sans" panose="020B0606030504020204" pitchFamily="34" charset="0"/>
                <a:cs typeface="Open Sans" panose="020B0606030504020204" pitchFamily="34" charset="0"/>
              </a:rPr>
              <a:t>Emisiones</a:t>
            </a:r>
            <a:r>
              <a:rPr lang="en-US" b="1" dirty="0">
                <a:latin typeface="Open Sans" panose="020B0606030504020204" pitchFamily="34" charset="0"/>
                <a:ea typeface="Open Sans" panose="020B0606030504020204" pitchFamily="34" charset="0"/>
                <a:cs typeface="Open Sans" panose="020B0606030504020204" pitchFamily="34" charset="0"/>
              </a:rPr>
              <a:t> de GEI </a:t>
            </a:r>
            <a:r>
              <a:rPr lang="en-US" b="1" dirty="0" err="1">
                <a:latin typeface="Open Sans" panose="020B0606030504020204" pitchFamily="34" charset="0"/>
                <a:ea typeface="Open Sans" panose="020B0606030504020204" pitchFamily="34" charset="0"/>
                <a:cs typeface="Open Sans" panose="020B0606030504020204" pitchFamily="34" charset="0"/>
              </a:rPr>
              <a:t>por</a:t>
            </a:r>
            <a:r>
              <a:rPr lang="en-US" b="1" dirty="0">
                <a:latin typeface="Open Sans" panose="020B0606030504020204" pitchFamily="34" charset="0"/>
                <a:ea typeface="Open Sans" panose="020B0606030504020204" pitchFamily="34" charset="0"/>
                <a:cs typeface="Open Sans" panose="020B0606030504020204" pitchFamily="34" charset="0"/>
              </a:rPr>
              <a:t> sector (Mt de CO</a:t>
            </a:r>
            <a:r>
              <a:rPr lang="en-US" b="1" baseline="-25000" dirty="0">
                <a:latin typeface="Open Sans" panose="020B0606030504020204" pitchFamily="34" charset="0"/>
                <a:ea typeface="Open Sans" panose="020B0606030504020204" pitchFamily="34" charset="0"/>
                <a:cs typeface="Open Sans" panose="020B0606030504020204" pitchFamily="34" charset="0"/>
              </a:rPr>
              <a:t>2</a:t>
            </a:r>
            <a:r>
              <a:rPr lang="en-US" b="1" dirty="0">
                <a:latin typeface="Open Sans" panose="020B0606030504020204" pitchFamily="34" charset="0"/>
                <a:ea typeface="Open Sans" panose="020B0606030504020204" pitchFamily="34" charset="0"/>
                <a:cs typeface="Open Sans" panose="020B0606030504020204" pitchFamily="34" charset="0"/>
              </a:rPr>
              <a:t> -eq.)</a:t>
            </a:r>
            <a:endParaRPr lang="en-GB" b="1"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2" name="Chart 11">
            <a:extLst>
              <a:ext uri="{FF2B5EF4-FFF2-40B4-BE49-F238E27FC236}">
                <a16:creationId xmlns:a16="http://schemas.microsoft.com/office/drawing/2014/main" id="{D3A9EEEC-D9A2-473A-BF99-AAAE60C57DE8}"/>
              </a:ext>
            </a:extLst>
          </p:cNvPr>
          <p:cNvGraphicFramePr>
            <a:graphicFrameLocks/>
          </p:cNvGraphicFramePr>
          <p:nvPr>
            <p:extLst>
              <p:ext uri="{D42A27DB-BD31-4B8C-83A1-F6EECF244321}">
                <p14:modId xmlns:p14="http://schemas.microsoft.com/office/powerpoint/2010/main" val="1131062110"/>
              </p:ext>
            </p:extLst>
          </p:nvPr>
        </p:nvGraphicFramePr>
        <p:xfrm>
          <a:off x="184883" y="1670530"/>
          <a:ext cx="5775799" cy="2182759"/>
        </p:xfrm>
        <a:graphic>
          <a:graphicData uri="http://schemas.openxmlformats.org/drawingml/2006/chart">
            <c:chart xmlns:c="http://schemas.openxmlformats.org/drawingml/2006/chart" xmlns:r="http://schemas.openxmlformats.org/officeDocument/2006/relationships" r:id="rId5"/>
          </a:graphicData>
        </a:graphic>
      </p:graphicFrame>
      <p:grpSp>
        <p:nvGrpSpPr>
          <p:cNvPr id="13" name="Group 12">
            <a:extLst>
              <a:ext uri="{FF2B5EF4-FFF2-40B4-BE49-F238E27FC236}">
                <a16:creationId xmlns:a16="http://schemas.microsoft.com/office/drawing/2014/main" id="{E08B6978-0D26-4306-8D1F-2E621FCAC1E3}"/>
              </a:ext>
            </a:extLst>
          </p:cNvPr>
          <p:cNvGrpSpPr/>
          <p:nvPr/>
        </p:nvGrpSpPr>
        <p:grpSpPr>
          <a:xfrm>
            <a:off x="184883" y="4339459"/>
            <a:ext cx="5775799" cy="2035193"/>
            <a:chOff x="0" y="0"/>
            <a:chExt cx="6172200" cy="3569835"/>
          </a:xfrm>
        </p:grpSpPr>
        <p:graphicFrame>
          <p:nvGraphicFramePr>
            <p:cNvPr id="14" name="Chart 13">
              <a:extLst>
                <a:ext uri="{FF2B5EF4-FFF2-40B4-BE49-F238E27FC236}">
                  <a16:creationId xmlns:a16="http://schemas.microsoft.com/office/drawing/2014/main" id="{78D9468A-160A-485B-B5C2-BDB00807C5C2}"/>
                </a:ext>
              </a:extLst>
            </p:cNvPr>
            <p:cNvGraphicFramePr/>
            <p:nvPr/>
          </p:nvGraphicFramePr>
          <p:xfrm>
            <a:off x="0" y="0"/>
            <a:ext cx="6172200" cy="3569835"/>
          </p:xfrm>
          <a:graphic>
            <a:graphicData uri="http://schemas.openxmlformats.org/drawingml/2006/chart">
              <c:chart xmlns:c="http://schemas.openxmlformats.org/drawingml/2006/chart" xmlns:r="http://schemas.openxmlformats.org/officeDocument/2006/relationships" r:id="rId6"/>
            </a:graphicData>
          </a:graphic>
        </p:graphicFrame>
        <p:cxnSp>
          <p:nvCxnSpPr>
            <p:cNvPr id="15" name="Straight Connector 14">
              <a:extLst>
                <a:ext uri="{FF2B5EF4-FFF2-40B4-BE49-F238E27FC236}">
                  <a16:creationId xmlns:a16="http://schemas.microsoft.com/office/drawing/2014/main" id="{2D784B5A-7E4D-426C-95E4-C323B0BC0CE5}"/>
                </a:ext>
              </a:extLst>
            </p:cNvPr>
            <p:cNvCxnSpPr>
              <a:cxnSpLocks/>
            </p:cNvCxnSpPr>
            <p:nvPr/>
          </p:nvCxnSpPr>
          <p:spPr>
            <a:xfrm flipV="1">
              <a:off x="1752600" y="160021"/>
              <a:ext cx="0" cy="2397029"/>
            </a:xfrm>
            <a:prstGeom prst="line">
              <a:avLst/>
            </a:prstGeom>
            <a:ln w="22225">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graphicFrame>
        <p:nvGraphicFramePr>
          <p:cNvPr id="16" name="Chart 15">
            <a:extLst>
              <a:ext uri="{FF2B5EF4-FFF2-40B4-BE49-F238E27FC236}">
                <a16:creationId xmlns:a16="http://schemas.microsoft.com/office/drawing/2014/main" id="{CF76AF99-6A3D-4115-95A9-873DB03CBFE8}"/>
              </a:ext>
            </a:extLst>
          </p:cNvPr>
          <p:cNvGraphicFramePr>
            <a:graphicFrameLocks/>
          </p:cNvGraphicFramePr>
          <p:nvPr>
            <p:extLst>
              <p:ext uri="{D42A27DB-BD31-4B8C-83A1-F6EECF244321}">
                <p14:modId xmlns:p14="http://schemas.microsoft.com/office/powerpoint/2010/main" val="2697149473"/>
              </p:ext>
            </p:extLst>
          </p:nvPr>
        </p:nvGraphicFramePr>
        <p:xfrm>
          <a:off x="6231320" y="4379825"/>
          <a:ext cx="5471154" cy="199520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Chart 16">
            <a:extLst>
              <a:ext uri="{FF2B5EF4-FFF2-40B4-BE49-F238E27FC236}">
                <a16:creationId xmlns:a16="http://schemas.microsoft.com/office/drawing/2014/main" id="{E7BCCC21-1FC2-48B4-8BA8-3B283B2AB5BA}"/>
              </a:ext>
            </a:extLst>
          </p:cNvPr>
          <p:cNvGraphicFramePr>
            <a:graphicFrameLocks/>
          </p:cNvGraphicFramePr>
          <p:nvPr>
            <p:extLst>
              <p:ext uri="{D42A27DB-BD31-4B8C-83A1-F6EECF244321}">
                <p14:modId xmlns:p14="http://schemas.microsoft.com/office/powerpoint/2010/main" val="3871311134"/>
              </p:ext>
            </p:extLst>
          </p:nvPr>
        </p:nvGraphicFramePr>
        <p:xfrm>
          <a:off x="6231320" y="1729857"/>
          <a:ext cx="5406996" cy="2123429"/>
        </p:xfrm>
        <a:graphic>
          <a:graphicData uri="http://schemas.openxmlformats.org/drawingml/2006/chart">
            <c:chart xmlns:c="http://schemas.openxmlformats.org/drawingml/2006/chart" xmlns:r="http://schemas.openxmlformats.org/officeDocument/2006/relationships" r:id="rId8"/>
          </a:graphicData>
        </a:graphic>
      </p:graphicFrame>
      <p:sp>
        <p:nvSpPr>
          <p:cNvPr id="18" name="Slide Number Placeholder 3">
            <a:extLst>
              <a:ext uri="{FF2B5EF4-FFF2-40B4-BE49-F238E27FC236}">
                <a16:creationId xmlns:a16="http://schemas.microsoft.com/office/drawing/2014/main" id="{1EECFF61-4BDA-F240-9880-4EF9BBC3751B}"/>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16</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9" name="Oval 18">
            <a:extLst>
              <a:ext uri="{FF2B5EF4-FFF2-40B4-BE49-F238E27FC236}">
                <a16:creationId xmlns:a16="http://schemas.microsoft.com/office/drawing/2014/main" id="{ED430EE5-C3E7-7C41-8718-86E96BDC8931}"/>
              </a:ext>
            </a:extLst>
          </p:cNvPr>
          <p:cNvSpPr/>
          <p:nvPr/>
        </p:nvSpPr>
        <p:spPr>
          <a:xfrm>
            <a:off x="10358792" y="17063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6_Slide16.mp3" descr="Lecture6_Slide16.mp3">
            <a:hlinkClick r:id="" action="ppaction://media"/>
            <a:extLst>
              <a:ext uri="{FF2B5EF4-FFF2-40B4-BE49-F238E27FC236}">
                <a16:creationId xmlns:a16="http://schemas.microsoft.com/office/drawing/2014/main" id="{18EF39BF-BD38-CC46-B1CC-827257058C9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430157" y="243245"/>
            <a:ext cx="812800" cy="812800"/>
          </a:xfrm>
          <a:prstGeom prst="rect">
            <a:avLst/>
          </a:prstGeom>
        </p:spPr>
      </p:pic>
    </p:spTree>
    <p:extLst>
      <p:ext uri="{BB962C8B-B14F-4D97-AF65-F5344CB8AC3E}">
        <p14:creationId xmlns:p14="http://schemas.microsoft.com/office/powerpoint/2010/main" val="357375718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57286" fill="hold"/>
                                        <p:tgtEl>
                                          <p:spTgt spid="2"/>
                                        </p:tgtEl>
                                      </p:cBhvr>
                                    </p:cmd>
                                  </p:childTnLst>
                                </p:cTn>
                              </p:par>
                            </p:childTnLst>
                          </p:cTn>
                        </p:par>
                      </p:childTnLst>
                    </p:cTn>
                  </p:par>
                </p:childTnLst>
              </p:cTn>
              <p:nextCondLst>
                <p:cond evt="onClick" delay="0">
                  <p:tgtEl>
                    <p:spTgt spid="2"/>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bldLst>
      <p:bldP spid="4" grpId="0"/>
      <p:bldP spid="5" grpId="0"/>
      <p:bldP spid="6" grpId="0"/>
      <p:bldP spid="11" grpId="0"/>
      <p:bldGraphic spid="12" grpId="0">
        <p:bldAsOne/>
      </p:bldGraphic>
      <p:bldGraphic spid="16" grpId="0">
        <p:bldAsOne/>
      </p:bldGraphic>
      <p:bldGraphic spid="17"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3" y="1511525"/>
            <a:ext cx="8147917" cy="424489"/>
          </a:xfrm>
        </p:spPr>
        <p:txBody>
          <a:bodyPr>
            <a:normAutofit/>
          </a:bodyPr>
          <a:lstStyle/>
          <a:p>
            <a:r>
              <a:rPr lang="en-US" dirty="0" err="1">
                <a:latin typeface="Open Sans" panose="020B0606030504020204" pitchFamily="34" charset="0"/>
                <a:ea typeface="Open Sans" panose="020B0606030504020204" pitchFamily="34" charset="0"/>
                <a:cs typeface="Open Sans" panose="020B0606030504020204" pitchFamily="34" charset="0"/>
              </a:rPr>
              <a:t>Resultados</a:t>
            </a:r>
            <a:r>
              <a:rPr lang="en-US" dirty="0">
                <a:latin typeface="Open Sans" panose="020B0606030504020204" pitchFamily="34" charset="0"/>
                <a:ea typeface="Open Sans" panose="020B0606030504020204" pitchFamily="34" charset="0"/>
                <a:cs typeface="Open Sans" panose="020B0606030504020204" pitchFamily="34" charset="0"/>
              </a:rPr>
              <a:t> del </a:t>
            </a:r>
            <a:r>
              <a:rPr lang="en-US" dirty="0" err="1">
                <a:latin typeface="Open Sans" panose="020B0606030504020204" pitchFamily="34" charset="0"/>
                <a:ea typeface="Open Sans" panose="020B0606030504020204" pitchFamily="34" charset="0"/>
                <a:cs typeface="Open Sans" panose="020B0606030504020204" pitchFamily="34" charset="0"/>
              </a:rPr>
              <a:t>escenario</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Modernización</a:t>
            </a:r>
            <a:r>
              <a:rPr lang="en-US" dirty="0">
                <a:latin typeface="Open Sans" panose="020B0606030504020204" pitchFamily="34" charset="0"/>
                <a:ea typeface="Open Sans" panose="020B0606030504020204" pitchFamily="34" charset="0"/>
                <a:cs typeface="Open Sans" panose="020B0606030504020204" pitchFamily="34" charset="0"/>
              </a:rPr>
              <a:t> de la </a:t>
            </a:r>
            <a:r>
              <a:rPr lang="en-US" dirty="0" err="1">
                <a:latin typeface="Open Sans" panose="020B0606030504020204" pitchFamily="34" charset="0"/>
                <a:ea typeface="Open Sans" panose="020B0606030504020204" pitchFamily="34" charset="0"/>
                <a:cs typeface="Open Sans" panose="020B0606030504020204" pitchFamily="34" charset="0"/>
              </a:rPr>
              <a:t>agricultura</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4" name="Chart 3">
            <a:extLst>
              <a:ext uri="{FF2B5EF4-FFF2-40B4-BE49-F238E27FC236}">
                <a16:creationId xmlns:a16="http://schemas.microsoft.com/office/drawing/2014/main" id="{46AD8383-CAF9-4D64-A23F-C0E5E83D5347}"/>
              </a:ext>
            </a:extLst>
          </p:cNvPr>
          <p:cNvGraphicFramePr>
            <a:graphicFrameLocks/>
          </p:cNvGraphicFramePr>
          <p:nvPr>
            <p:extLst>
              <p:ext uri="{D42A27DB-BD31-4B8C-83A1-F6EECF244321}">
                <p14:modId xmlns:p14="http://schemas.microsoft.com/office/powerpoint/2010/main" val="3525598501"/>
              </p:ext>
            </p:extLst>
          </p:nvPr>
        </p:nvGraphicFramePr>
        <p:xfrm>
          <a:off x="6225702" y="2784091"/>
          <a:ext cx="5467534" cy="3583427"/>
        </p:xfrm>
        <a:graphic>
          <a:graphicData uri="http://schemas.openxmlformats.org/drawingml/2006/chart">
            <c:chart xmlns:c="http://schemas.openxmlformats.org/drawingml/2006/chart" xmlns:r="http://schemas.openxmlformats.org/officeDocument/2006/relationships" r:id="rId5"/>
          </a:graphicData>
        </a:graphic>
      </p:graphicFrame>
      <p:pic>
        <p:nvPicPr>
          <p:cNvPr id="5" name="Picture 4">
            <a:extLst>
              <a:ext uri="{FF2B5EF4-FFF2-40B4-BE49-F238E27FC236}">
                <a16:creationId xmlns:a16="http://schemas.microsoft.com/office/drawing/2014/main" id="{A160AD2C-DCB4-4896-95B7-6CC5BAD7CF9E}"/>
              </a:ext>
            </a:extLst>
          </p:cNvPr>
          <p:cNvPicPr>
            <a:picLocks noChangeAspect="1"/>
          </p:cNvPicPr>
          <p:nvPr/>
        </p:nvPicPr>
        <p:blipFill rotWithShape="1">
          <a:blip r:embed="rId6">
            <a:extLst>
              <a:ext uri="{28A0092B-C50C-407E-A947-70E740481C1C}">
                <a14:useLocalDpi xmlns:a14="http://schemas.microsoft.com/office/drawing/2010/main" val="0"/>
              </a:ext>
            </a:extLst>
          </a:blip>
          <a:srcRect l="3704" t="20399" b="13331"/>
          <a:stretch/>
        </p:blipFill>
        <p:spPr>
          <a:xfrm>
            <a:off x="238899" y="3128778"/>
            <a:ext cx="6073595" cy="2687003"/>
          </a:xfrm>
          <a:prstGeom prst="rect">
            <a:avLst/>
          </a:prstGeom>
        </p:spPr>
      </p:pic>
      <p:sp>
        <p:nvSpPr>
          <p:cNvPr id="6" name="TextBox 5">
            <a:extLst>
              <a:ext uri="{FF2B5EF4-FFF2-40B4-BE49-F238E27FC236}">
                <a16:creationId xmlns:a16="http://schemas.microsoft.com/office/drawing/2014/main" id="{1CC6CEFA-42FA-410B-A156-36CFD0D9E8C8}"/>
              </a:ext>
            </a:extLst>
          </p:cNvPr>
          <p:cNvSpPr txBox="1"/>
          <p:nvPr/>
        </p:nvSpPr>
        <p:spPr>
          <a:xfrm>
            <a:off x="6553463" y="2487751"/>
            <a:ext cx="5100631" cy="338554"/>
          </a:xfrm>
          <a:prstGeom prst="rect">
            <a:avLst/>
          </a:prstGeom>
          <a:noFill/>
        </p:spPr>
        <p:txBody>
          <a:bodyPr wrap="square" rtlCol="0">
            <a:spAutoFit/>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Mejora de los rendimientos de 2019 a 2030 (%)</a:t>
            </a:r>
            <a:endParaRPr lang="en-GB" sz="1600" b="1">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9D27799B-74E4-4C4A-85AA-90F181F40A5D}"/>
              </a:ext>
            </a:extLst>
          </p:cNvPr>
          <p:cNvSpPr txBox="1"/>
          <p:nvPr/>
        </p:nvSpPr>
        <p:spPr>
          <a:xfrm>
            <a:off x="450977" y="2487751"/>
            <a:ext cx="5100631" cy="584775"/>
          </a:xfrm>
          <a:prstGeom prst="rect">
            <a:avLst/>
          </a:prstGeom>
          <a:noFill/>
        </p:spPr>
        <p:txBody>
          <a:bodyPr wrap="square" rtlCol="0">
            <a:spAutoFit/>
          </a:bodyPr>
          <a:lstStyle/>
          <a:p>
            <a:pPr algn="ctr"/>
            <a:r>
              <a:rPr lang="en-US" sz="1600" b="1" dirty="0" err="1">
                <a:latin typeface="Open Sans" panose="020B0606030504020204" pitchFamily="34" charset="0"/>
                <a:ea typeface="Open Sans" panose="020B0606030504020204" pitchFamily="34" charset="0"/>
                <a:cs typeface="Open Sans" panose="020B0606030504020204" pitchFamily="34" charset="0"/>
              </a:rPr>
              <a:t>Rendimiento</a:t>
            </a:r>
            <a:r>
              <a:rPr lang="en-US" sz="1600" b="1" dirty="0">
                <a:latin typeface="Open Sans" panose="020B0606030504020204" pitchFamily="34" charset="0"/>
                <a:ea typeface="Open Sans" panose="020B0606030504020204" pitchFamily="34" charset="0"/>
                <a:cs typeface="Open Sans" panose="020B0606030504020204" pitchFamily="34" charset="0"/>
              </a:rPr>
              <a:t> de </a:t>
            </a:r>
            <a:r>
              <a:rPr lang="en-US" sz="1600" b="1" dirty="0" err="1">
                <a:latin typeface="Open Sans" panose="020B0606030504020204" pitchFamily="34" charset="0"/>
                <a:ea typeface="Open Sans" panose="020B0606030504020204" pitchFamily="34" charset="0"/>
                <a:cs typeface="Open Sans" panose="020B0606030504020204" pitchFamily="34" charset="0"/>
              </a:rPr>
              <a:t>los</a:t>
            </a:r>
            <a:r>
              <a:rPr lang="en-US" sz="1600" b="1" dirty="0">
                <a:latin typeface="Open Sans" panose="020B0606030504020204" pitchFamily="34" charset="0"/>
                <a:ea typeface="Open Sans" panose="020B0606030504020204" pitchFamily="34" charset="0"/>
                <a:cs typeface="Open Sans" panose="020B0606030504020204" pitchFamily="34" charset="0"/>
              </a:rPr>
              <a:t> </a:t>
            </a:r>
            <a:r>
              <a:rPr lang="en-US" sz="1600" b="1" dirty="0" err="1">
                <a:latin typeface="Open Sans" panose="020B0606030504020204" pitchFamily="34" charset="0"/>
                <a:ea typeface="Open Sans" panose="020B0606030504020204" pitchFamily="34" charset="0"/>
                <a:cs typeface="Open Sans" panose="020B0606030504020204" pitchFamily="34" charset="0"/>
              </a:rPr>
              <a:t>cultivos</a:t>
            </a:r>
            <a:r>
              <a:rPr lang="en-US" sz="1600" b="1" dirty="0">
                <a:latin typeface="Open Sans" panose="020B0606030504020204" pitchFamily="34" charset="0"/>
                <a:ea typeface="Open Sans" panose="020B0606030504020204" pitchFamily="34" charset="0"/>
                <a:cs typeface="Open Sans" panose="020B0606030504020204" pitchFamily="34" charset="0"/>
              </a:rPr>
              <a:t> </a:t>
            </a:r>
            <a:r>
              <a:rPr lang="en-US" sz="1600" b="1" dirty="0" err="1">
                <a:latin typeface="Open Sans" panose="020B0606030504020204" pitchFamily="34" charset="0"/>
                <a:ea typeface="Open Sans" panose="020B0606030504020204" pitchFamily="34" charset="0"/>
                <a:cs typeface="Open Sans" panose="020B0606030504020204" pitchFamily="34" charset="0"/>
              </a:rPr>
              <a:t>en</a:t>
            </a:r>
            <a:r>
              <a:rPr lang="en-US" sz="1600" b="1" dirty="0">
                <a:latin typeface="Open Sans" panose="020B0606030504020204" pitchFamily="34" charset="0"/>
                <a:ea typeface="Open Sans" panose="020B0606030504020204" pitchFamily="34" charset="0"/>
                <a:cs typeface="Open Sans" panose="020B0606030504020204" pitchFamily="34" charset="0"/>
              </a:rPr>
              <a:t> </a:t>
            </a:r>
            <a:r>
              <a:rPr lang="en-US" sz="1600" b="1" dirty="0" err="1">
                <a:latin typeface="Open Sans" panose="020B0606030504020204" pitchFamily="34" charset="0"/>
                <a:ea typeface="Open Sans" panose="020B0606030504020204" pitchFamily="34" charset="0"/>
                <a:cs typeface="Open Sans" panose="020B0606030504020204" pitchFamily="34" charset="0"/>
              </a:rPr>
              <a:t>el</a:t>
            </a:r>
            <a:r>
              <a:rPr lang="en-US" sz="1600" b="1" dirty="0">
                <a:latin typeface="Open Sans" panose="020B0606030504020204" pitchFamily="34" charset="0"/>
                <a:ea typeface="Open Sans" panose="020B0606030504020204" pitchFamily="34" charset="0"/>
                <a:cs typeface="Open Sans" panose="020B0606030504020204" pitchFamily="34" charset="0"/>
              </a:rPr>
              <a:t> </a:t>
            </a:r>
            <a:r>
              <a:rPr lang="en-US" sz="1600" b="1" dirty="0" err="1">
                <a:latin typeface="Open Sans" panose="020B0606030504020204" pitchFamily="34" charset="0"/>
                <a:ea typeface="Open Sans" panose="020B0606030504020204" pitchFamily="34" charset="0"/>
                <a:cs typeface="Open Sans" panose="020B0606030504020204" pitchFamily="34" charset="0"/>
              </a:rPr>
              <a:t>escenario</a:t>
            </a:r>
            <a:r>
              <a:rPr lang="en-US" sz="1600" b="1" dirty="0">
                <a:latin typeface="Open Sans" panose="020B0606030504020204" pitchFamily="34" charset="0"/>
                <a:ea typeface="Open Sans" panose="020B0606030504020204" pitchFamily="34" charset="0"/>
                <a:cs typeface="Open Sans" panose="020B0606030504020204" pitchFamily="34" charset="0"/>
              </a:rPr>
              <a:t> "</a:t>
            </a:r>
            <a:r>
              <a:rPr lang="en-US" sz="1600" b="1" dirty="0" err="1">
                <a:latin typeface="Open Sans" panose="020B0606030504020204" pitchFamily="34" charset="0"/>
                <a:ea typeface="Open Sans" panose="020B0606030504020204" pitchFamily="34" charset="0"/>
                <a:cs typeface="Open Sans" panose="020B0606030504020204" pitchFamily="34" charset="0"/>
              </a:rPr>
              <a:t>Objetivos</a:t>
            </a:r>
            <a:r>
              <a:rPr lang="en-US" sz="1600" b="1" dirty="0">
                <a:latin typeface="Open Sans" panose="020B0606030504020204" pitchFamily="34" charset="0"/>
                <a:ea typeface="Open Sans" panose="020B0606030504020204" pitchFamily="34" charset="0"/>
                <a:cs typeface="Open Sans" panose="020B0606030504020204" pitchFamily="34" charset="0"/>
              </a:rPr>
              <a:t> </a:t>
            </a:r>
            <a:r>
              <a:rPr lang="en-US" sz="1600" b="1" dirty="0" err="1">
                <a:latin typeface="Open Sans" panose="020B0606030504020204" pitchFamily="34" charset="0"/>
                <a:ea typeface="Open Sans" panose="020B0606030504020204" pitchFamily="34" charset="0"/>
                <a:cs typeface="Open Sans" panose="020B0606030504020204" pitchFamily="34" charset="0"/>
              </a:rPr>
              <a:t>actuales</a:t>
            </a:r>
            <a:r>
              <a:rPr lang="en-US" sz="1600" b="1" dirty="0">
                <a:latin typeface="Open Sans" panose="020B0606030504020204" pitchFamily="34" charset="0"/>
                <a:ea typeface="Open Sans" panose="020B0606030504020204" pitchFamily="34" charset="0"/>
                <a:cs typeface="Open Sans" panose="020B0606030504020204" pitchFamily="34" charset="0"/>
              </a:rPr>
              <a:t>" (</a:t>
            </a:r>
            <a:r>
              <a:rPr lang="en-US" sz="1600" b="1" dirty="0" err="1">
                <a:latin typeface="Open Sans" panose="020B0606030504020204" pitchFamily="34" charset="0"/>
                <a:ea typeface="Open Sans" panose="020B0606030504020204" pitchFamily="34" charset="0"/>
                <a:cs typeface="Open Sans" panose="020B0606030504020204" pitchFamily="34" charset="0"/>
              </a:rPr>
              <a:t>toneladas</a:t>
            </a:r>
            <a:r>
              <a:rPr lang="en-US" sz="1600" b="1" dirty="0">
                <a:latin typeface="Open Sans" panose="020B0606030504020204" pitchFamily="34" charset="0"/>
                <a:ea typeface="Open Sans" panose="020B0606030504020204" pitchFamily="34" charset="0"/>
                <a:cs typeface="Open Sans" panose="020B0606030504020204" pitchFamily="34" charset="0"/>
              </a:rPr>
              <a:t>/</a:t>
            </a:r>
            <a:r>
              <a:rPr lang="en-US" sz="1600" b="1" dirty="0" err="1">
                <a:latin typeface="Open Sans" panose="020B0606030504020204" pitchFamily="34" charset="0"/>
                <a:ea typeface="Open Sans" panose="020B0606030504020204" pitchFamily="34" charset="0"/>
                <a:cs typeface="Open Sans" panose="020B0606030504020204" pitchFamily="34" charset="0"/>
              </a:rPr>
              <a:t>hectárea</a:t>
            </a:r>
            <a:r>
              <a:rPr lang="en-US" sz="1600" b="1" dirty="0">
                <a:latin typeface="Open Sans" panose="020B0606030504020204" pitchFamily="34" charset="0"/>
                <a:ea typeface="Open Sans" panose="020B0606030504020204" pitchFamily="34" charset="0"/>
                <a:cs typeface="Open Sans" panose="020B0606030504020204" pitchFamily="34" charset="0"/>
              </a:rPr>
              <a:t>)</a:t>
            </a:r>
            <a:endParaRPr lang="en-GB" sz="1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itle 6">
            <a:extLst>
              <a:ext uri="{FF2B5EF4-FFF2-40B4-BE49-F238E27FC236}">
                <a16:creationId xmlns:a16="http://schemas.microsoft.com/office/drawing/2014/main" id="{61EA0D5D-ED4D-0C40-B6A0-A55FF8CE05B2}"/>
              </a:ext>
            </a:extLst>
          </p:cNvPr>
          <p:cNvSpPr txBox="1">
            <a:spLocks/>
          </p:cNvSpPr>
          <p:nvPr/>
        </p:nvSpPr>
        <p:spPr>
          <a:xfrm>
            <a:off x="663574" y="511088"/>
            <a:ext cx="9865881" cy="8128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sz="4000" dirty="0">
                <a:latin typeface="Open Sans" panose="020B0606030504020204" pitchFamily="34" charset="0"/>
                <a:ea typeface="Open Sans" panose="020B0606030504020204" pitchFamily="34" charset="0"/>
                <a:cs typeface="Open Sans" panose="020B0606030504020204" pitchFamily="34" charset="0"/>
              </a:rPr>
              <a:t>6.3. Ejemplo de CLEWs-Etiopía - parte II</a:t>
            </a:r>
          </a:p>
        </p:txBody>
      </p:sp>
      <p:sp>
        <p:nvSpPr>
          <p:cNvPr id="13" name="Slide Number Placeholder 3">
            <a:extLst>
              <a:ext uri="{FF2B5EF4-FFF2-40B4-BE49-F238E27FC236}">
                <a16:creationId xmlns:a16="http://schemas.microsoft.com/office/drawing/2014/main" id="{C99F0946-DF00-4941-90BF-60F2F1C48F0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17</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8CECB9B6-30CC-0742-B136-1C4C6D647D21}"/>
              </a:ext>
            </a:extLst>
          </p:cNvPr>
          <p:cNvSpPr/>
          <p:nvPr/>
        </p:nvSpPr>
        <p:spPr>
          <a:xfrm>
            <a:off x="10366381" y="649522"/>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6_Slide17.mp3" descr="Lecture6_Slide17.mp3">
            <a:hlinkClick r:id="" action="ppaction://media"/>
            <a:extLst>
              <a:ext uri="{FF2B5EF4-FFF2-40B4-BE49-F238E27FC236}">
                <a16:creationId xmlns:a16="http://schemas.microsoft.com/office/drawing/2014/main" id="{294246A7-9F05-0B42-8C23-A98528DD801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25721" y="720887"/>
            <a:ext cx="812800" cy="812800"/>
          </a:xfrm>
          <a:prstGeom prst="rect">
            <a:avLst/>
          </a:prstGeom>
        </p:spPr>
      </p:pic>
    </p:spTree>
    <p:extLst>
      <p:ext uri="{BB962C8B-B14F-4D97-AF65-F5344CB8AC3E}">
        <p14:creationId xmlns:p14="http://schemas.microsoft.com/office/powerpoint/2010/main" val="36016403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7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3" y="2167265"/>
            <a:ext cx="7286328" cy="668664"/>
          </a:xfrm>
        </p:spPr>
        <p:txBody>
          <a:bodyPr>
            <a:normAutofit/>
          </a:bodyPr>
          <a:lstStyle/>
          <a:p>
            <a:r>
              <a:rPr lang="en-US">
                <a:latin typeface="Open Sans" panose="020B0606030504020204" pitchFamily="34" charset="0"/>
                <a:ea typeface="Open Sans" panose="020B0606030504020204" pitchFamily="34" charset="0"/>
                <a:cs typeface="Open Sans" panose="020B0606030504020204" pitchFamily="34" charset="0"/>
              </a:rPr>
              <a:t>Mensajes clave - Escenarios de "modernización de la agricultura</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404D773A-B397-44AA-8FAC-6CB138AF0CE7}"/>
              </a:ext>
            </a:extLst>
          </p:cNvPr>
          <p:cNvSpPr/>
          <p:nvPr/>
        </p:nvSpPr>
        <p:spPr>
          <a:xfrm>
            <a:off x="663575" y="2585948"/>
            <a:ext cx="10300987" cy="3016210"/>
          </a:xfrm>
          <a:prstGeom prst="rect">
            <a:avLst/>
          </a:prstGeom>
        </p:spPr>
        <p:txBody>
          <a:bodyPr wrap="square" lIns="91440" tIns="45720" rIns="91440" bIns="45720" anchor="t">
            <a:spAutoFit/>
          </a:bodyPr>
          <a:lstStyle/>
          <a:p>
            <a:pPr marL="285750" indent="-285750">
              <a:spcAft>
                <a:spcPts val="1800"/>
              </a:spcAft>
              <a:buFont typeface="Arial" panose="020B0604020202020204" pitchFamily="34" charset="0"/>
              <a:buChar char="•"/>
            </a:pPr>
            <a:r>
              <a:rPr lang="en-US" sz="2000" b="1" dirty="0">
                <a:latin typeface="Open Sans" panose="020B0606030504020204" pitchFamily="34" charset="0"/>
                <a:ea typeface="Open Sans" panose="020B0606030504020204" pitchFamily="34" charset="0"/>
                <a:cs typeface="Open Sans" panose="020B0606030504020204" pitchFamily="34" charset="0"/>
              </a:rPr>
              <a:t>Gran </a:t>
            </a:r>
            <a:r>
              <a:rPr lang="en-US" sz="2000" b="1" dirty="0" err="1">
                <a:latin typeface="Open Sans" panose="020B0606030504020204" pitchFamily="34" charset="0"/>
                <a:ea typeface="Open Sans" panose="020B0606030504020204" pitchFamily="34" charset="0"/>
                <a:cs typeface="Open Sans" panose="020B0606030504020204" pitchFamily="34" charset="0"/>
              </a:rPr>
              <a:t>potencial</a:t>
            </a:r>
            <a:r>
              <a:rPr lang="en-US" sz="2000" b="1" dirty="0">
                <a:latin typeface="Open Sans" panose="020B0606030504020204" pitchFamily="34" charset="0"/>
                <a:ea typeface="Open Sans" panose="020B0606030504020204" pitchFamily="34" charset="0"/>
                <a:cs typeface="Open Sans" panose="020B0606030504020204" pitchFamily="34" charset="0"/>
              </a:rPr>
              <a:t> de </a:t>
            </a:r>
            <a:r>
              <a:rPr lang="en-US" sz="2000" b="1" dirty="0" err="1">
                <a:latin typeface="Open Sans" panose="020B0606030504020204" pitchFamily="34" charset="0"/>
                <a:ea typeface="Open Sans" panose="020B0606030504020204" pitchFamily="34" charset="0"/>
                <a:cs typeface="Open Sans" panose="020B0606030504020204" pitchFamily="34" charset="0"/>
              </a:rPr>
              <a:t>modernización</a:t>
            </a:r>
            <a:r>
              <a:rPr lang="en-US" sz="2000" b="1" dirty="0">
                <a:latin typeface="Open Sans" panose="020B0606030504020204" pitchFamily="34" charset="0"/>
                <a:ea typeface="Open Sans" panose="020B0606030504020204" pitchFamily="34" charset="0"/>
                <a:cs typeface="Open Sans" panose="020B0606030504020204" pitchFamily="34" charset="0"/>
              </a:rPr>
              <a:t> de la </a:t>
            </a:r>
            <a:r>
              <a:rPr lang="en-US" sz="2000" b="1" dirty="0" err="1">
                <a:latin typeface="Open Sans" panose="020B0606030504020204" pitchFamily="34" charset="0"/>
                <a:ea typeface="Open Sans" panose="020B0606030504020204" pitchFamily="34" charset="0"/>
                <a:cs typeface="Open Sans" panose="020B0606030504020204" pitchFamily="34" charset="0"/>
              </a:rPr>
              <a:t>agricultura</a:t>
            </a:r>
            <a:r>
              <a:rPr lang="en-US" sz="2000" b="1" dirty="0">
                <a:latin typeface="Open Sans" panose="020B0606030504020204" pitchFamily="34" charset="0"/>
                <a:ea typeface="Open Sans" panose="020B0606030504020204" pitchFamily="34" charset="0"/>
                <a:cs typeface="Open Sans" panose="020B0606030504020204" pitchFamily="34" charset="0"/>
              </a:rPr>
              <a:t>. Los </a:t>
            </a:r>
            <a:r>
              <a:rPr lang="en-US" sz="2000" dirty="0" err="1">
                <a:latin typeface="Open Sans" panose="020B0606030504020204" pitchFamily="34" charset="0"/>
                <a:ea typeface="Open Sans" panose="020B0606030504020204" pitchFamily="34" charset="0"/>
                <a:cs typeface="Open Sans" panose="020B0606030504020204" pitchFamily="34" charset="0"/>
              </a:rPr>
              <a:t>rendimientos</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toneladas</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producidas</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por</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hectárea</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podrían</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mejorar</a:t>
            </a:r>
            <a:r>
              <a:rPr lang="en-US" sz="2000" dirty="0">
                <a:latin typeface="Open Sans" panose="020B0606030504020204" pitchFamily="34" charset="0"/>
                <a:ea typeface="Open Sans" panose="020B0606030504020204" pitchFamily="34" charset="0"/>
                <a:cs typeface="Open Sans" panose="020B0606030504020204" pitchFamily="34" charset="0"/>
              </a:rPr>
              <a:t> entre un 50 y un 110% gracias a un mayor </a:t>
            </a:r>
            <a:r>
              <a:rPr lang="en-US" sz="2000" dirty="0" err="1">
                <a:latin typeface="Open Sans" panose="020B0606030504020204" pitchFamily="34" charset="0"/>
                <a:ea typeface="Open Sans" panose="020B0606030504020204" pitchFamily="34" charset="0"/>
                <a:cs typeface="Open Sans" panose="020B0606030504020204" pitchFamily="34" charset="0"/>
              </a:rPr>
              <a:t>uso</a:t>
            </a:r>
            <a:r>
              <a:rPr lang="en-US" sz="2000" dirty="0">
                <a:latin typeface="Open Sans" panose="020B0606030504020204" pitchFamily="34" charset="0"/>
                <a:ea typeface="Open Sans" panose="020B0606030504020204" pitchFamily="34" charset="0"/>
                <a:cs typeface="Open Sans" panose="020B0606030504020204" pitchFamily="34" charset="0"/>
              </a:rPr>
              <a:t> de </a:t>
            </a:r>
            <a:r>
              <a:rPr lang="en-US" sz="2000" dirty="0" err="1">
                <a:latin typeface="Open Sans" panose="020B0606030504020204" pitchFamily="34" charset="0"/>
                <a:ea typeface="Open Sans" panose="020B0606030504020204" pitchFamily="34" charset="0"/>
                <a:cs typeface="Open Sans" panose="020B0606030504020204" pitchFamily="34" charset="0"/>
              </a:rPr>
              <a:t>insumos</a:t>
            </a:r>
            <a:r>
              <a:rPr lang="en-US" sz="2000" dirty="0">
                <a:latin typeface="Open Sans" panose="020B0606030504020204" pitchFamily="34" charset="0"/>
                <a:ea typeface="Open Sans" panose="020B0606030504020204" pitchFamily="34" charset="0"/>
                <a:cs typeface="Open Sans" panose="020B0606030504020204" pitchFamily="34" charset="0"/>
              </a:rPr>
              <a:t> y a la </a:t>
            </a:r>
            <a:r>
              <a:rPr lang="en-US" sz="2000" dirty="0" err="1">
                <a:latin typeface="Open Sans" panose="020B0606030504020204" pitchFamily="34" charset="0"/>
                <a:ea typeface="Open Sans" panose="020B0606030504020204" pitchFamily="34" charset="0"/>
                <a:cs typeface="Open Sans" panose="020B0606030504020204" pitchFamily="34" charset="0"/>
              </a:rPr>
              <a:t>mecanización</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1800"/>
              </a:spcAft>
              <a:buFont typeface="Arial" panose="020B0604020202020204" pitchFamily="34" charset="0"/>
              <a:buChar char="•"/>
            </a:pPr>
            <a:r>
              <a:rPr lang="en-US" sz="2000" b="1" dirty="0">
                <a:latin typeface="Open Sans"/>
                <a:ea typeface="Open Sans"/>
                <a:cs typeface="Open Sans"/>
              </a:rPr>
              <a:t>Las </a:t>
            </a:r>
            <a:r>
              <a:rPr lang="en-US" sz="2000" b="1" dirty="0" err="1">
                <a:latin typeface="Open Sans"/>
                <a:ea typeface="Open Sans"/>
                <a:cs typeface="Open Sans"/>
              </a:rPr>
              <a:t>mejoras</a:t>
            </a:r>
            <a:r>
              <a:rPr lang="en-US" sz="2000" b="1" dirty="0">
                <a:latin typeface="Open Sans"/>
                <a:ea typeface="Open Sans"/>
                <a:cs typeface="Open Sans"/>
              </a:rPr>
              <a:t> </a:t>
            </a:r>
            <a:r>
              <a:rPr lang="en-US" sz="2000" b="1" dirty="0" err="1">
                <a:latin typeface="Open Sans"/>
                <a:ea typeface="Open Sans"/>
                <a:cs typeface="Open Sans"/>
              </a:rPr>
              <a:t>en</a:t>
            </a:r>
            <a:r>
              <a:rPr lang="en-US" sz="2000" b="1" dirty="0">
                <a:latin typeface="Open Sans"/>
                <a:ea typeface="Open Sans"/>
                <a:cs typeface="Open Sans"/>
              </a:rPr>
              <a:t> la </a:t>
            </a:r>
            <a:r>
              <a:rPr lang="en-US" sz="2000" b="1" dirty="0" err="1">
                <a:latin typeface="Open Sans"/>
                <a:ea typeface="Open Sans"/>
                <a:cs typeface="Open Sans"/>
              </a:rPr>
              <a:t>productividad</a:t>
            </a:r>
            <a:r>
              <a:rPr lang="en-US" sz="2000" b="1" dirty="0">
                <a:latin typeface="Open Sans"/>
                <a:ea typeface="Open Sans"/>
                <a:cs typeface="Open Sans"/>
              </a:rPr>
              <a:t> </a:t>
            </a:r>
            <a:r>
              <a:rPr lang="en-US" sz="2000" dirty="0" err="1">
                <a:latin typeface="Open Sans"/>
                <a:ea typeface="Open Sans"/>
                <a:cs typeface="Open Sans"/>
              </a:rPr>
              <a:t>limitarían</a:t>
            </a:r>
            <a:r>
              <a:rPr lang="en-US" sz="2000" dirty="0">
                <a:latin typeface="Open Sans"/>
                <a:ea typeface="Open Sans"/>
                <a:cs typeface="Open Sans"/>
              </a:rPr>
              <a:t> la </a:t>
            </a:r>
            <a:r>
              <a:rPr lang="en-US" sz="2000" dirty="0" err="1">
                <a:latin typeface="Open Sans"/>
                <a:ea typeface="Open Sans"/>
                <a:cs typeface="Open Sans"/>
              </a:rPr>
              <a:t>necesidad</a:t>
            </a:r>
            <a:r>
              <a:rPr lang="en-US" sz="2000" dirty="0">
                <a:latin typeface="Open Sans"/>
                <a:ea typeface="Open Sans"/>
                <a:cs typeface="Open Sans"/>
              </a:rPr>
              <a:t> de </a:t>
            </a:r>
            <a:r>
              <a:rPr lang="en-US" sz="2000" dirty="0" err="1">
                <a:latin typeface="Open Sans"/>
                <a:ea typeface="Open Sans"/>
                <a:cs typeface="Open Sans"/>
              </a:rPr>
              <a:t>más</a:t>
            </a:r>
            <a:r>
              <a:rPr lang="en-US" sz="2000" dirty="0">
                <a:latin typeface="Open Sans"/>
                <a:ea typeface="Open Sans"/>
                <a:cs typeface="Open Sans"/>
              </a:rPr>
              <a:t> tierras de </a:t>
            </a:r>
            <a:r>
              <a:rPr lang="en-US" sz="2000" dirty="0" err="1">
                <a:latin typeface="Open Sans"/>
                <a:ea typeface="Open Sans"/>
                <a:cs typeface="Open Sans"/>
              </a:rPr>
              <a:t>cultivo</a:t>
            </a:r>
            <a:r>
              <a:rPr lang="en-US" sz="2000" dirty="0">
                <a:latin typeface="Open Sans"/>
                <a:ea typeface="Open Sans"/>
                <a:cs typeface="Open Sans"/>
              </a:rPr>
              <a:t>, </a:t>
            </a:r>
            <a:r>
              <a:rPr lang="en-US" sz="2000" dirty="0" err="1">
                <a:latin typeface="Open Sans"/>
                <a:ea typeface="Open Sans"/>
                <a:cs typeface="Open Sans"/>
              </a:rPr>
              <a:t>pero</a:t>
            </a:r>
            <a:r>
              <a:rPr lang="en-US" sz="2000" dirty="0">
                <a:latin typeface="Open Sans"/>
                <a:ea typeface="Open Sans"/>
                <a:cs typeface="Open Sans"/>
              </a:rPr>
              <a:t> </a:t>
            </a:r>
            <a:r>
              <a:rPr lang="en-US" sz="2000" dirty="0" err="1">
                <a:latin typeface="Open Sans"/>
                <a:ea typeface="Open Sans"/>
                <a:cs typeface="Open Sans"/>
              </a:rPr>
              <a:t>requieren</a:t>
            </a:r>
            <a:r>
              <a:rPr lang="en-US" sz="2000" dirty="0">
                <a:latin typeface="Open Sans"/>
                <a:ea typeface="Open Sans"/>
                <a:cs typeface="Open Sans"/>
              </a:rPr>
              <a:t> </a:t>
            </a:r>
            <a:r>
              <a:rPr lang="en-US" sz="2000" dirty="0" err="1">
                <a:latin typeface="Open Sans"/>
                <a:ea typeface="Open Sans"/>
                <a:cs typeface="Open Sans"/>
              </a:rPr>
              <a:t>insumos</a:t>
            </a:r>
            <a:r>
              <a:rPr lang="en-US" sz="2000" dirty="0">
                <a:latin typeface="Open Sans"/>
                <a:ea typeface="Open Sans"/>
                <a:cs typeface="Open Sans"/>
              </a:rPr>
              <a:t> </a:t>
            </a:r>
            <a:r>
              <a:rPr lang="en-US" sz="2000" dirty="0" err="1">
                <a:latin typeface="Open Sans"/>
                <a:ea typeface="Open Sans"/>
                <a:cs typeface="Open Sans"/>
              </a:rPr>
              <a:t>adicionales</a:t>
            </a:r>
            <a:r>
              <a:rPr lang="en-US" sz="2000" dirty="0">
                <a:latin typeface="Open Sans"/>
                <a:ea typeface="Open Sans"/>
                <a:cs typeface="Open Sans"/>
              </a:rPr>
              <a:t> </a:t>
            </a:r>
            <a:r>
              <a:rPr lang="en-US" sz="2000" dirty="0" err="1">
                <a:latin typeface="Open Sans"/>
                <a:ea typeface="Open Sans"/>
                <a:cs typeface="Open Sans"/>
              </a:rPr>
              <a:t>en</a:t>
            </a:r>
            <a:r>
              <a:rPr lang="en-US" sz="2000" dirty="0">
                <a:latin typeface="Open Sans"/>
                <a:ea typeface="Open Sans"/>
                <a:cs typeface="Open Sans"/>
              </a:rPr>
              <a:t> forma de </a:t>
            </a:r>
            <a:r>
              <a:rPr lang="en-US" sz="2000" dirty="0" err="1">
                <a:latin typeface="Open Sans"/>
                <a:ea typeface="Open Sans"/>
                <a:cs typeface="Open Sans"/>
              </a:rPr>
              <a:t>energía</a:t>
            </a:r>
            <a:r>
              <a:rPr lang="en-US" sz="2000" dirty="0">
                <a:latin typeface="Open Sans"/>
                <a:ea typeface="Open Sans"/>
                <a:cs typeface="Open Sans"/>
              </a:rPr>
              <a:t>, </a:t>
            </a:r>
            <a:r>
              <a:rPr lang="en-US" sz="2000" dirty="0" err="1">
                <a:latin typeface="Open Sans"/>
                <a:ea typeface="Open Sans"/>
                <a:cs typeface="Open Sans"/>
              </a:rPr>
              <a:t>agua</a:t>
            </a:r>
            <a:r>
              <a:rPr lang="en-US" sz="2000" dirty="0">
                <a:latin typeface="Open Sans"/>
                <a:ea typeface="Open Sans"/>
                <a:cs typeface="Open Sans"/>
              </a:rPr>
              <a:t>, </a:t>
            </a:r>
            <a:r>
              <a:rPr lang="en-US" sz="2000" dirty="0" err="1">
                <a:latin typeface="Open Sans"/>
                <a:ea typeface="Open Sans"/>
                <a:cs typeface="Open Sans"/>
              </a:rPr>
              <a:t>pesticidas</a:t>
            </a:r>
            <a:r>
              <a:rPr lang="en-US" sz="2000" dirty="0">
                <a:latin typeface="Open Sans"/>
                <a:ea typeface="Open Sans"/>
                <a:cs typeface="Open Sans"/>
              </a:rPr>
              <a:t> y </a:t>
            </a:r>
            <a:r>
              <a:rPr lang="en-US" sz="2000" dirty="0" err="1">
                <a:latin typeface="Open Sans"/>
                <a:ea typeface="Open Sans"/>
                <a:cs typeface="Open Sans"/>
              </a:rPr>
              <a:t>fertilizantes</a:t>
            </a:r>
            <a:endParaRPr lang="en-US" sz="2000" dirty="0">
              <a:latin typeface="Open Sans"/>
              <a:ea typeface="Open Sans"/>
              <a:cs typeface="Open Sans"/>
            </a:endParaRPr>
          </a:p>
          <a:p>
            <a:pPr marL="285750" indent="-285750">
              <a:spcAft>
                <a:spcPts val="1800"/>
              </a:spcAft>
              <a:buFont typeface="Arial" panose="020B0604020202020204" pitchFamily="34" charset="0"/>
              <a:buChar char="•"/>
            </a:pPr>
            <a:r>
              <a:rPr lang="en-US" sz="2000" b="1" dirty="0" err="1">
                <a:latin typeface="Open Sans"/>
                <a:ea typeface="Open Sans"/>
                <a:cs typeface="Open Sans"/>
              </a:rPr>
              <a:t>Requiere</a:t>
            </a:r>
            <a:r>
              <a:rPr lang="en-US" sz="2000" b="1" dirty="0">
                <a:latin typeface="Open Sans"/>
                <a:ea typeface="Open Sans"/>
                <a:cs typeface="Open Sans"/>
              </a:rPr>
              <a:t> un </a:t>
            </a:r>
            <a:r>
              <a:rPr lang="en-US" sz="2000" b="1" dirty="0" err="1">
                <a:latin typeface="Open Sans"/>
                <a:ea typeface="Open Sans"/>
                <a:cs typeface="Open Sans"/>
              </a:rPr>
              <a:t>aumento</a:t>
            </a:r>
            <a:r>
              <a:rPr lang="en-US" sz="2000" b="1" dirty="0">
                <a:latin typeface="Open Sans"/>
                <a:ea typeface="Open Sans"/>
                <a:cs typeface="Open Sans"/>
              </a:rPr>
              <a:t> </a:t>
            </a:r>
            <a:r>
              <a:rPr lang="en-US" sz="2000" b="1" dirty="0" err="1">
                <a:latin typeface="Open Sans"/>
                <a:ea typeface="Open Sans"/>
                <a:cs typeface="Open Sans"/>
              </a:rPr>
              <a:t>sustancial</a:t>
            </a:r>
            <a:r>
              <a:rPr lang="en-US" sz="2000" b="1" dirty="0">
                <a:latin typeface="Open Sans"/>
                <a:ea typeface="Open Sans"/>
                <a:cs typeface="Open Sans"/>
              </a:rPr>
              <a:t> de la </a:t>
            </a:r>
            <a:r>
              <a:rPr lang="en-US" sz="2000" b="1" dirty="0" err="1">
                <a:latin typeface="Open Sans"/>
                <a:ea typeface="Open Sans"/>
                <a:cs typeface="Open Sans"/>
              </a:rPr>
              <a:t>inversión</a:t>
            </a:r>
            <a:r>
              <a:rPr lang="en-US" sz="2000" b="1" dirty="0">
                <a:latin typeface="Open Sans"/>
                <a:ea typeface="Open Sans"/>
                <a:cs typeface="Open Sans"/>
              </a:rPr>
              <a:t> y </a:t>
            </a:r>
            <a:r>
              <a:rPr lang="en-US" sz="2000" b="1" dirty="0" err="1">
                <a:latin typeface="Open Sans"/>
                <a:ea typeface="Open Sans"/>
                <a:cs typeface="Open Sans"/>
              </a:rPr>
              <a:t>los</a:t>
            </a:r>
            <a:r>
              <a:rPr lang="en-US" sz="2000" b="1" dirty="0">
                <a:latin typeface="Open Sans"/>
                <a:ea typeface="Open Sans"/>
                <a:cs typeface="Open Sans"/>
              </a:rPr>
              <a:t> </a:t>
            </a:r>
            <a:r>
              <a:rPr lang="en-US" sz="2000" b="1" dirty="0" err="1">
                <a:latin typeface="Open Sans"/>
                <a:ea typeface="Open Sans"/>
                <a:cs typeface="Open Sans"/>
              </a:rPr>
              <a:t>insumos</a:t>
            </a:r>
            <a:r>
              <a:rPr lang="en-US" sz="2000" b="1" dirty="0">
                <a:latin typeface="Open Sans"/>
                <a:ea typeface="Open Sans"/>
                <a:cs typeface="Open Sans"/>
              </a:rPr>
              <a:t>. </a:t>
            </a:r>
            <a:r>
              <a:rPr lang="en-US" sz="2000" dirty="0">
                <a:latin typeface="Open Sans"/>
                <a:ea typeface="Open Sans"/>
                <a:cs typeface="Open Sans"/>
              </a:rPr>
              <a:t>La </a:t>
            </a:r>
            <a:r>
              <a:rPr lang="en-US" sz="2000" dirty="0" err="1">
                <a:latin typeface="Open Sans"/>
                <a:ea typeface="Open Sans"/>
                <a:cs typeface="Open Sans"/>
              </a:rPr>
              <a:t>inversión</a:t>
            </a:r>
            <a:r>
              <a:rPr lang="en-US" sz="2000" dirty="0">
                <a:latin typeface="Open Sans"/>
                <a:ea typeface="Open Sans"/>
                <a:cs typeface="Open Sans"/>
              </a:rPr>
              <a:t> </a:t>
            </a:r>
            <a:r>
              <a:rPr lang="en-US" sz="2000" dirty="0" err="1">
                <a:latin typeface="Open Sans"/>
                <a:ea typeface="Open Sans"/>
                <a:cs typeface="Open Sans"/>
              </a:rPr>
              <a:t>anual</a:t>
            </a:r>
            <a:r>
              <a:rPr lang="en-US" sz="2000" dirty="0">
                <a:latin typeface="Open Sans"/>
                <a:ea typeface="Open Sans"/>
                <a:cs typeface="Open Sans"/>
              </a:rPr>
              <a:t> </a:t>
            </a:r>
            <a:r>
              <a:rPr lang="en-US" sz="2000" dirty="0" err="1">
                <a:latin typeface="Open Sans"/>
                <a:ea typeface="Open Sans"/>
                <a:cs typeface="Open Sans"/>
              </a:rPr>
              <a:t>tendría</a:t>
            </a:r>
            <a:r>
              <a:rPr lang="en-US" sz="2000" dirty="0">
                <a:latin typeface="Open Sans"/>
                <a:ea typeface="Open Sans"/>
                <a:cs typeface="Open Sans"/>
              </a:rPr>
              <a:t> que ser 2-3 </a:t>
            </a:r>
            <a:r>
              <a:rPr lang="en-US" sz="2000" dirty="0" err="1">
                <a:latin typeface="Open Sans"/>
                <a:ea typeface="Open Sans"/>
                <a:cs typeface="Open Sans"/>
              </a:rPr>
              <a:t>veces</a:t>
            </a:r>
            <a:r>
              <a:rPr lang="en-US" sz="2000" dirty="0">
                <a:latin typeface="Open Sans"/>
                <a:ea typeface="Open Sans"/>
                <a:cs typeface="Open Sans"/>
              </a:rPr>
              <a:t> superior a la media actual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6">
            <a:extLst>
              <a:ext uri="{FF2B5EF4-FFF2-40B4-BE49-F238E27FC236}">
                <a16:creationId xmlns:a16="http://schemas.microsoft.com/office/drawing/2014/main" id="{F389A089-8846-FF4E-BD97-F6D4AEE4A55C}"/>
              </a:ext>
            </a:extLst>
          </p:cNvPr>
          <p:cNvSpPr txBox="1">
            <a:spLocks/>
          </p:cNvSpPr>
          <p:nvPr/>
        </p:nvSpPr>
        <p:spPr>
          <a:xfrm>
            <a:off x="663573" y="464505"/>
            <a:ext cx="5432426" cy="1325563"/>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6.3. Ejemplo de CLEWs-Etiopía - parte II</a:t>
            </a:r>
          </a:p>
        </p:txBody>
      </p:sp>
      <p:sp>
        <p:nvSpPr>
          <p:cNvPr id="10" name="Slide Number Placeholder 3">
            <a:extLst>
              <a:ext uri="{FF2B5EF4-FFF2-40B4-BE49-F238E27FC236}">
                <a16:creationId xmlns:a16="http://schemas.microsoft.com/office/drawing/2014/main" id="{AF4E9DE4-B3FD-5C4C-B41B-1881CA98DA15}"/>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18</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6" name="Oval 5">
            <a:extLst>
              <a:ext uri="{FF2B5EF4-FFF2-40B4-BE49-F238E27FC236}">
                <a16:creationId xmlns:a16="http://schemas.microsoft.com/office/drawing/2014/main" id="{2E27E009-E8C6-C04E-89E8-B236ACF1836C}"/>
              </a:ext>
            </a:extLst>
          </p:cNvPr>
          <p:cNvSpPr/>
          <p:nvPr/>
        </p:nvSpPr>
        <p:spPr>
          <a:xfrm>
            <a:off x="7016285" y="64952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6_Slide18.mp3" descr="Lecture6_Slide18.mp3">
            <a:hlinkClick r:id="" action="ppaction://media"/>
            <a:extLst>
              <a:ext uri="{FF2B5EF4-FFF2-40B4-BE49-F238E27FC236}">
                <a16:creationId xmlns:a16="http://schemas.microsoft.com/office/drawing/2014/main" id="{EE579F38-748E-D943-B06F-893CAC5053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16285" y="720886"/>
            <a:ext cx="812800" cy="812800"/>
          </a:xfrm>
          <a:prstGeom prst="rect">
            <a:avLst/>
          </a:prstGeom>
        </p:spPr>
      </p:pic>
    </p:spTree>
    <p:extLst>
      <p:ext uri="{BB962C8B-B14F-4D97-AF65-F5344CB8AC3E}">
        <p14:creationId xmlns:p14="http://schemas.microsoft.com/office/powerpoint/2010/main" val="397160259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E1472A-AEBD-EC42-8655-4A8C7C9AD49D}"/>
              </a:ext>
            </a:extLst>
          </p:cNvPr>
          <p:cNvSpPr>
            <a:spLocks noGrp="1"/>
          </p:cNvSpPr>
          <p:nvPr>
            <p:ph type="title"/>
          </p:nvPr>
        </p:nvSpPr>
        <p:spPr>
          <a:xfrm>
            <a:off x="663575" y="387618"/>
            <a:ext cx="8908976" cy="718605"/>
          </a:xfrm>
        </p:spPr>
        <p:txBody>
          <a:bodyPr>
            <a:normAutofit fontScale="90000"/>
          </a:bodyPr>
          <a:lstStyle/>
          <a:p>
            <a:r>
              <a:rPr lang="en-US" sz="3700" dirty="0">
                <a:latin typeface="Open Sans" panose="020B0606030504020204" pitchFamily="34" charset="0"/>
                <a:ea typeface="Open Sans" panose="020B0606030504020204" pitchFamily="34" charset="0"/>
                <a:cs typeface="Open Sans" panose="020B0606030504020204" pitchFamily="34" charset="0"/>
              </a:rPr>
              <a:t>6.4. Modelización del uso del suelo en </a:t>
            </a:r>
            <a:r>
              <a:rPr lang="en-US" sz="3700" dirty="0" err="1">
                <a:latin typeface="Open Sans" panose="020B0606030504020204" pitchFamily="34" charset="0"/>
                <a:ea typeface="Open Sans" panose="020B0606030504020204" pitchFamily="34" charset="0"/>
                <a:cs typeface="Open Sans" panose="020B0606030504020204" pitchFamily="34" charset="0"/>
              </a:rPr>
              <a:t>OSeMOSYS</a:t>
            </a:r>
            <a:r>
              <a:rPr lang="en-US" sz="3700" dirty="0">
                <a:latin typeface="Open Sans" panose="020B0606030504020204" pitchFamily="34" charset="0"/>
                <a:ea typeface="Open Sans" panose="020B0606030504020204" pitchFamily="34" charset="0"/>
                <a:cs typeface="Open Sans" panose="020B0606030504020204" pitchFamily="34" charset="0"/>
              </a:rPr>
              <a:t> </a:t>
            </a:r>
          </a:p>
        </p:txBody>
      </p:sp>
      <p:grpSp>
        <p:nvGrpSpPr>
          <p:cNvPr id="2" name="Group 1">
            <a:extLst>
              <a:ext uri="{FF2B5EF4-FFF2-40B4-BE49-F238E27FC236}">
                <a16:creationId xmlns:a16="http://schemas.microsoft.com/office/drawing/2014/main" id="{E9E4556F-07EB-4A74-AEAA-0B909FFA0D91}"/>
              </a:ext>
            </a:extLst>
          </p:cNvPr>
          <p:cNvGrpSpPr/>
          <p:nvPr/>
        </p:nvGrpSpPr>
        <p:grpSpPr>
          <a:xfrm>
            <a:off x="1403546" y="1098986"/>
            <a:ext cx="10078017" cy="5257568"/>
            <a:chOff x="1403546" y="1098986"/>
            <a:chExt cx="10078017" cy="5257568"/>
          </a:xfrm>
        </p:grpSpPr>
        <p:pic>
          <p:nvPicPr>
            <p:cNvPr id="11" name="Imagen 8">
              <a:extLst>
                <a:ext uri="{FF2B5EF4-FFF2-40B4-BE49-F238E27FC236}">
                  <a16:creationId xmlns:a16="http://schemas.microsoft.com/office/drawing/2014/main" id="{F57AA0B4-45AB-4A14-A292-D74485F94A6B}"/>
                </a:ext>
              </a:extLst>
            </p:cNvPr>
            <p:cNvPicPr>
              <a:picLocks noChangeAspect="1"/>
            </p:cNvPicPr>
            <p:nvPr/>
          </p:nvPicPr>
          <p:blipFill rotWithShape="1">
            <a:blip r:embed="rId5"/>
            <a:srcRect t="7557" r="59008" b="4477"/>
            <a:stretch/>
          </p:blipFill>
          <p:spPr>
            <a:xfrm>
              <a:off x="1539863" y="1410440"/>
              <a:ext cx="4161027" cy="4924767"/>
            </a:xfrm>
            <a:prstGeom prst="rect">
              <a:avLst/>
            </a:prstGeom>
          </p:spPr>
        </p:pic>
        <p:sp>
          <p:nvSpPr>
            <p:cNvPr id="12" name="CuadroTexto 10">
              <a:extLst>
                <a:ext uri="{FF2B5EF4-FFF2-40B4-BE49-F238E27FC236}">
                  <a16:creationId xmlns:a16="http://schemas.microsoft.com/office/drawing/2014/main" id="{E63F3DDF-1EE5-4098-B169-921A650B8225}"/>
                </a:ext>
              </a:extLst>
            </p:cNvPr>
            <p:cNvSpPr txBox="1"/>
            <p:nvPr/>
          </p:nvSpPr>
          <p:spPr>
            <a:xfrm>
              <a:off x="3919521" y="1098986"/>
              <a:ext cx="2050026" cy="338554"/>
            </a:xfrm>
            <a:prstGeom prst="rect">
              <a:avLst/>
            </a:prstGeom>
            <a:noFill/>
            <a:ln>
              <a:solidFill>
                <a:schemeClr val="bg1">
                  <a:lumMod val="50000"/>
                </a:schemeClr>
              </a:solidFill>
            </a:ln>
          </p:spPr>
          <p:txBody>
            <a:bodyPr wrap="square" rtlCol="0">
              <a:spAutoFit/>
            </a:bodyPr>
            <a:lstStyle/>
            <a:p>
              <a:pPr algn="ctr"/>
              <a:r>
                <a:rPr lang="es-CR" sz="1600" b="1" dirty="0">
                  <a:latin typeface="Open Sans" panose="020B0606030504020204" pitchFamily="34" charset="0"/>
                  <a:ea typeface="Open Sans" panose="020B0606030504020204" pitchFamily="34" charset="0"/>
                  <a:cs typeface="Open Sans" panose="020B0606030504020204" pitchFamily="34" charset="0"/>
                </a:rPr>
                <a:t>Usos del suelo</a:t>
              </a:r>
            </a:p>
          </p:txBody>
        </p:sp>
        <p:sp>
          <p:nvSpPr>
            <p:cNvPr id="13" name="CuadroTexto 1">
              <a:extLst>
                <a:ext uri="{FF2B5EF4-FFF2-40B4-BE49-F238E27FC236}">
                  <a16:creationId xmlns:a16="http://schemas.microsoft.com/office/drawing/2014/main" id="{90B0B53B-2AA9-46E7-AA82-EDD1E1782E1C}"/>
                </a:ext>
              </a:extLst>
            </p:cNvPr>
            <p:cNvSpPr txBox="1"/>
            <p:nvPr/>
          </p:nvSpPr>
          <p:spPr>
            <a:xfrm>
              <a:off x="1403546" y="2263125"/>
              <a:ext cx="1445794" cy="584775"/>
            </a:xfrm>
            <a:prstGeom prst="rect">
              <a:avLst/>
            </a:prstGeom>
            <a:noFill/>
            <a:ln>
              <a:solidFill>
                <a:schemeClr val="bg1">
                  <a:lumMod val="50000"/>
                </a:schemeClr>
              </a:solidFill>
            </a:ln>
          </p:spPr>
          <p:txBody>
            <a:bodyPr wrap="square" rtlCol="0">
              <a:spAutoFit/>
            </a:bodyPr>
            <a:lstStyle/>
            <a:p>
              <a:pPr algn="ctr"/>
              <a:r>
                <a:rPr lang="es-CR" sz="1600" b="1" dirty="0">
                  <a:latin typeface="Open Sans" panose="020B0606030504020204" pitchFamily="34" charset="0"/>
                  <a:ea typeface="Open Sans" panose="020B0606030504020204" pitchFamily="34" charset="0"/>
                  <a:cs typeface="Open Sans" panose="020B0606030504020204" pitchFamily="34" charset="0"/>
                </a:rPr>
                <a:t>Total del terreno</a:t>
              </a:r>
            </a:p>
          </p:txBody>
        </p:sp>
        <p:cxnSp>
          <p:nvCxnSpPr>
            <p:cNvPr id="14" name="Conector recto de flecha 3">
              <a:extLst>
                <a:ext uri="{FF2B5EF4-FFF2-40B4-BE49-F238E27FC236}">
                  <a16:creationId xmlns:a16="http://schemas.microsoft.com/office/drawing/2014/main" id="{59CE29A2-3D20-4360-8C18-231B45E0D387}"/>
                </a:ext>
              </a:extLst>
            </p:cNvPr>
            <p:cNvCxnSpPr>
              <a:cxnSpLocks/>
              <a:stCxn id="13" idx="2"/>
            </p:cNvCxnSpPr>
            <p:nvPr/>
          </p:nvCxnSpPr>
          <p:spPr>
            <a:xfrm>
              <a:off x="2126443" y="2847900"/>
              <a:ext cx="25495" cy="793090"/>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D433210-913C-40D7-BA41-34E03E5B1A44}"/>
                </a:ext>
              </a:extLst>
            </p:cNvPr>
            <p:cNvSpPr txBox="1"/>
            <p:nvPr/>
          </p:nvSpPr>
          <p:spPr>
            <a:xfrm>
              <a:off x="4247066" y="1555240"/>
              <a:ext cx="1110818" cy="4801314"/>
            </a:xfrm>
            <a:prstGeom prst="rect">
              <a:avLst/>
            </a:prstGeom>
            <a:solidFill>
              <a:srgbClr val="008A3E"/>
            </a:solidFill>
            <a:ln>
              <a:solidFill>
                <a:srgbClr val="008A3E"/>
              </a:solidFill>
            </a:ln>
          </p:spPr>
          <p:txBody>
            <a:bodyPr wrap="square" rtlCol="0">
              <a:spAutoFit/>
            </a:bodyPr>
            <a:lstStyle/>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CuadroTexto 12">
              <a:extLst>
                <a:ext uri="{FF2B5EF4-FFF2-40B4-BE49-F238E27FC236}">
                  <a16:creationId xmlns:a16="http://schemas.microsoft.com/office/drawing/2014/main" id="{FD397933-EC09-46B8-87F2-FD06E22A3D23}"/>
                </a:ext>
              </a:extLst>
            </p:cNvPr>
            <p:cNvSpPr txBox="1"/>
            <p:nvPr/>
          </p:nvSpPr>
          <p:spPr>
            <a:xfrm>
              <a:off x="5304382" y="1961538"/>
              <a:ext cx="1186729" cy="584775"/>
            </a:xfrm>
            <a:prstGeom prst="rect">
              <a:avLst/>
            </a:prstGeom>
            <a:noFill/>
          </p:spPr>
          <p:txBody>
            <a:bodyPr wrap="square" rtlCol="0">
              <a:spAutoFit/>
            </a:bodyPr>
            <a:lstStyle/>
            <a:p>
              <a:r>
                <a:rPr lang="es-CR" sz="1600" dirty="0">
                  <a:latin typeface="Open Sans" panose="020B0606030504020204" pitchFamily="34" charset="0"/>
                  <a:ea typeface="Open Sans" panose="020B0606030504020204" pitchFamily="34" charset="0"/>
                  <a:cs typeface="Open Sans" panose="020B0606030504020204" pitchFamily="34" charset="0"/>
                </a:rPr>
                <a:t>Terrenos de cultivo</a:t>
              </a:r>
            </a:p>
          </p:txBody>
        </p:sp>
        <p:sp>
          <p:nvSpPr>
            <p:cNvPr id="17" name="CuadroTexto 13">
              <a:extLst>
                <a:ext uri="{FF2B5EF4-FFF2-40B4-BE49-F238E27FC236}">
                  <a16:creationId xmlns:a16="http://schemas.microsoft.com/office/drawing/2014/main" id="{B0BFFB87-FD5C-4A4F-99B3-010F66775126}"/>
                </a:ext>
              </a:extLst>
            </p:cNvPr>
            <p:cNvSpPr txBox="1"/>
            <p:nvPr/>
          </p:nvSpPr>
          <p:spPr>
            <a:xfrm>
              <a:off x="5313960" y="2603218"/>
              <a:ext cx="1124313" cy="584775"/>
            </a:xfrm>
            <a:prstGeom prst="rect">
              <a:avLst/>
            </a:prstGeom>
            <a:noFill/>
          </p:spPr>
          <p:txBody>
            <a:bodyPr wrap="square" rtlCol="0">
              <a:spAutoFit/>
            </a:bodyPr>
            <a:lstStyle/>
            <a:p>
              <a:r>
                <a:rPr lang="es-CR" sz="1600" dirty="0">
                  <a:latin typeface="Open Sans" panose="020B0606030504020204" pitchFamily="34" charset="0"/>
                  <a:ea typeface="Open Sans" panose="020B0606030504020204" pitchFamily="34" charset="0"/>
                  <a:cs typeface="Open Sans" panose="020B0606030504020204" pitchFamily="34" charset="0"/>
                </a:rPr>
                <a:t>Tierra estéril</a:t>
              </a:r>
            </a:p>
          </p:txBody>
        </p:sp>
        <p:sp>
          <p:nvSpPr>
            <p:cNvPr id="18" name="CuadroTexto 14">
              <a:extLst>
                <a:ext uri="{FF2B5EF4-FFF2-40B4-BE49-F238E27FC236}">
                  <a16:creationId xmlns:a16="http://schemas.microsoft.com/office/drawing/2014/main" id="{F6EB5EA9-5D1B-42C0-B4D3-BD278C9D24BD}"/>
                </a:ext>
              </a:extLst>
            </p:cNvPr>
            <p:cNvSpPr txBox="1"/>
            <p:nvPr/>
          </p:nvSpPr>
          <p:spPr>
            <a:xfrm>
              <a:off x="5304384" y="3525030"/>
              <a:ext cx="1012294" cy="338554"/>
            </a:xfrm>
            <a:prstGeom prst="rect">
              <a:avLst/>
            </a:prstGeom>
            <a:noFill/>
          </p:spPr>
          <p:txBody>
            <a:bodyPr wrap="square" rtlCol="0">
              <a:spAutoFit/>
            </a:bodyPr>
            <a:lstStyle/>
            <a:p>
              <a:r>
                <a:rPr lang="es-CR" sz="1600">
                  <a:latin typeface="Open Sans" panose="020B0606030504020204" pitchFamily="34" charset="0"/>
                  <a:ea typeface="Open Sans" panose="020B0606030504020204" pitchFamily="34" charset="0"/>
                  <a:cs typeface="Open Sans" panose="020B0606030504020204" pitchFamily="34" charset="0"/>
                </a:rPr>
                <a:t>Bosques</a:t>
              </a:r>
            </a:p>
          </p:txBody>
        </p:sp>
        <p:sp>
          <p:nvSpPr>
            <p:cNvPr id="19" name="CuadroTexto 15">
              <a:extLst>
                <a:ext uri="{FF2B5EF4-FFF2-40B4-BE49-F238E27FC236}">
                  <a16:creationId xmlns:a16="http://schemas.microsoft.com/office/drawing/2014/main" id="{A438E2B6-15EA-444A-BEA3-4EA062F35433}"/>
                </a:ext>
              </a:extLst>
            </p:cNvPr>
            <p:cNvSpPr txBox="1"/>
            <p:nvPr/>
          </p:nvSpPr>
          <p:spPr>
            <a:xfrm>
              <a:off x="5308259" y="4103771"/>
              <a:ext cx="1249702" cy="584775"/>
            </a:xfrm>
            <a:prstGeom prst="rect">
              <a:avLst/>
            </a:prstGeom>
            <a:noFill/>
          </p:spPr>
          <p:txBody>
            <a:bodyPr wrap="square" rtlCol="0">
              <a:spAutoFit/>
            </a:bodyPr>
            <a:lstStyle/>
            <a:p>
              <a:r>
                <a:rPr lang="es-CR" sz="1600">
                  <a:latin typeface="Open Sans" panose="020B0606030504020204" pitchFamily="34" charset="0"/>
                  <a:ea typeface="Open Sans" panose="020B0606030504020204" pitchFamily="34" charset="0"/>
                  <a:cs typeface="Open Sans" panose="020B0606030504020204" pitchFamily="34" charset="0"/>
                </a:rPr>
                <a:t>Pastos / Praderas</a:t>
              </a:r>
            </a:p>
          </p:txBody>
        </p:sp>
        <p:sp>
          <p:nvSpPr>
            <p:cNvPr id="20" name="CuadroTexto 16">
              <a:extLst>
                <a:ext uri="{FF2B5EF4-FFF2-40B4-BE49-F238E27FC236}">
                  <a16:creationId xmlns:a16="http://schemas.microsoft.com/office/drawing/2014/main" id="{DD39AC4A-64C8-4E93-A7E2-5204644317CE}"/>
                </a:ext>
              </a:extLst>
            </p:cNvPr>
            <p:cNvSpPr txBox="1"/>
            <p:nvPr/>
          </p:nvSpPr>
          <p:spPr>
            <a:xfrm>
              <a:off x="5305963" y="4878503"/>
              <a:ext cx="1731176" cy="584775"/>
            </a:xfrm>
            <a:prstGeom prst="rect">
              <a:avLst/>
            </a:prstGeom>
            <a:noFill/>
          </p:spPr>
          <p:txBody>
            <a:bodyPr wrap="square" rtlCol="0">
              <a:spAutoFit/>
            </a:bodyPr>
            <a:lstStyle/>
            <a:p>
              <a:r>
                <a:rPr lang="es-CR" sz="1600" dirty="0">
                  <a:latin typeface="Open Sans" panose="020B0606030504020204" pitchFamily="34" charset="0"/>
                  <a:ea typeface="Open Sans" panose="020B0606030504020204" pitchFamily="34" charset="0"/>
                  <a:cs typeface="Open Sans" panose="020B0606030504020204" pitchFamily="34" charset="0"/>
                </a:rPr>
                <a:t>Terrenos construidos</a:t>
              </a:r>
            </a:p>
          </p:txBody>
        </p:sp>
        <p:sp>
          <p:nvSpPr>
            <p:cNvPr id="21" name="CuadroTexto 47">
              <a:extLst>
                <a:ext uri="{FF2B5EF4-FFF2-40B4-BE49-F238E27FC236}">
                  <a16:creationId xmlns:a16="http://schemas.microsoft.com/office/drawing/2014/main" id="{50308427-E773-4E6F-B503-C9B2405CFD37}"/>
                </a:ext>
              </a:extLst>
            </p:cNvPr>
            <p:cNvSpPr txBox="1"/>
            <p:nvPr/>
          </p:nvSpPr>
          <p:spPr>
            <a:xfrm>
              <a:off x="5305963" y="5644869"/>
              <a:ext cx="1168746" cy="584775"/>
            </a:xfrm>
            <a:prstGeom prst="rect">
              <a:avLst/>
            </a:prstGeom>
            <a:noFill/>
          </p:spPr>
          <p:txBody>
            <a:bodyPr wrap="square" rtlCol="0">
              <a:spAutoFit/>
            </a:bodyPr>
            <a:lstStyle/>
            <a:p>
              <a:r>
                <a:rPr lang="es-CR" sz="1600">
                  <a:latin typeface="Open Sans" panose="020B0606030504020204" pitchFamily="34" charset="0"/>
                  <a:ea typeface="Open Sans" panose="020B0606030504020204" pitchFamily="34" charset="0"/>
                  <a:cs typeface="Open Sans" panose="020B0606030504020204" pitchFamily="34" charset="0"/>
                </a:rPr>
                <a:t>Masas de agua</a:t>
              </a:r>
            </a:p>
          </p:txBody>
        </p:sp>
        <p:sp>
          <p:nvSpPr>
            <p:cNvPr id="22" name="TextBox 21">
              <a:extLst>
                <a:ext uri="{FF2B5EF4-FFF2-40B4-BE49-F238E27FC236}">
                  <a16:creationId xmlns:a16="http://schemas.microsoft.com/office/drawing/2014/main" id="{2A3D448B-34D2-445C-B6F7-1CA3450AFB15}"/>
                </a:ext>
              </a:extLst>
            </p:cNvPr>
            <p:cNvSpPr txBox="1"/>
            <p:nvPr/>
          </p:nvSpPr>
          <p:spPr>
            <a:xfrm>
              <a:off x="1449537" y="3640990"/>
              <a:ext cx="1445793" cy="646331"/>
            </a:xfrm>
            <a:prstGeom prst="rect">
              <a:avLst/>
            </a:prstGeom>
            <a:solidFill>
              <a:srgbClr val="008A3E"/>
            </a:solidFill>
            <a:ln>
              <a:solidFill>
                <a:srgbClr val="008A3E"/>
              </a:solidFill>
            </a:ln>
          </p:spPr>
          <p:txBody>
            <a:bodyPr wrap="square" rtlCol="0">
              <a:spAutoFit/>
            </a:bodyPr>
            <a:lstStyle/>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Rectangle 22">
              <a:extLst>
                <a:ext uri="{FF2B5EF4-FFF2-40B4-BE49-F238E27FC236}">
                  <a16:creationId xmlns:a16="http://schemas.microsoft.com/office/drawing/2014/main" id="{FF232637-F8AE-4215-84F8-191A8CE98CC5}"/>
                </a:ext>
              </a:extLst>
            </p:cNvPr>
            <p:cNvSpPr/>
            <p:nvPr/>
          </p:nvSpPr>
          <p:spPr>
            <a:xfrm>
              <a:off x="4425132" y="1986312"/>
              <a:ext cx="771525" cy="338554"/>
            </a:xfrm>
            <a:prstGeom prst="rect">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Open Sans" panose="020B0606030504020204" pitchFamily="34" charset="0"/>
                  <a:ea typeface="Open Sans" panose="020B0606030504020204" pitchFamily="34" charset="0"/>
                  <a:cs typeface="Open Sans" panose="020B0606030504020204" pitchFamily="34" charset="0"/>
                </a:rPr>
                <a:t>% de X</a:t>
              </a:r>
              <a:endParaRPr lang="en-GB" sz="14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4" name="Group 23">
              <a:extLst>
                <a:ext uri="{FF2B5EF4-FFF2-40B4-BE49-F238E27FC236}">
                  <a16:creationId xmlns:a16="http://schemas.microsoft.com/office/drawing/2014/main" id="{919DDDE3-48AE-401A-8713-9FA9BCA76BA0}"/>
                </a:ext>
              </a:extLst>
            </p:cNvPr>
            <p:cNvGrpSpPr/>
            <p:nvPr/>
          </p:nvGrpSpPr>
          <p:grpSpPr>
            <a:xfrm>
              <a:off x="7046494" y="5160510"/>
              <a:ext cx="2012184" cy="1078284"/>
              <a:chOff x="6608702" y="5260894"/>
              <a:chExt cx="4024367" cy="1078284"/>
            </a:xfrm>
          </p:grpSpPr>
          <p:sp>
            <p:nvSpPr>
              <p:cNvPr id="25" name="CuadroTexto 38">
                <a:extLst>
                  <a:ext uri="{FF2B5EF4-FFF2-40B4-BE49-F238E27FC236}">
                    <a16:creationId xmlns:a16="http://schemas.microsoft.com/office/drawing/2014/main" id="{038F13A5-B11B-4C38-80D1-E9EDC4D18CA4}"/>
                  </a:ext>
                </a:extLst>
              </p:cNvPr>
              <p:cNvSpPr txBox="1"/>
              <p:nvPr/>
            </p:nvSpPr>
            <p:spPr>
              <a:xfrm>
                <a:off x="6608704" y="5600514"/>
                <a:ext cx="4024365" cy="738664"/>
              </a:xfrm>
              <a:prstGeom prst="rect">
                <a:avLst/>
              </a:prstGeom>
              <a:noFill/>
              <a:ln>
                <a:solidFill>
                  <a:schemeClr val="tx1">
                    <a:lumMod val="50000"/>
                    <a:lumOff val="50000"/>
                  </a:schemeClr>
                </a:solidFill>
              </a:ln>
            </p:spPr>
            <p:txBody>
              <a:bodyPr wrap="square" rtlCol="0">
                <a:spAutoFit/>
              </a:bodyPr>
              <a:lstStyle/>
              <a:p>
                <a:pPr algn="ctr"/>
                <a:r>
                  <a:rPr lang="es-CR" sz="1400">
                    <a:latin typeface="Open Sans" panose="020B0606030504020204" pitchFamily="34" charset="0"/>
                    <a:ea typeface="Open Sans" panose="020B0606030504020204" pitchFamily="34" charset="0"/>
                    <a:cs typeface="Open Sans" panose="020B0606030504020204" pitchFamily="34" charset="0"/>
                  </a:rPr>
                  <a:t>Residencial, industrial, comercial, transporte</a:t>
                </a:r>
              </a:p>
            </p:txBody>
          </p:sp>
          <p:sp>
            <p:nvSpPr>
              <p:cNvPr id="26" name="CuadroTexto 39">
                <a:extLst>
                  <a:ext uri="{FF2B5EF4-FFF2-40B4-BE49-F238E27FC236}">
                    <a16:creationId xmlns:a16="http://schemas.microsoft.com/office/drawing/2014/main" id="{CBA84783-610C-4D1A-AE67-B261FB0263BE}"/>
                  </a:ext>
                </a:extLst>
              </p:cNvPr>
              <p:cNvSpPr txBox="1"/>
              <p:nvPr/>
            </p:nvSpPr>
            <p:spPr>
              <a:xfrm>
                <a:off x="6608702" y="5260894"/>
                <a:ext cx="4024365" cy="338554"/>
              </a:xfrm>
              <a:prstGeom prst="rect">
                <a:avLst/>
              </a:prstGeom>
              <a:noFill/>
              <a:ln>
                <a:solidFill>
                  <a:schemeClr val="tx1">
                    <a:lumMod val="50000"/>
                    <a:lumOff val="50000"/>
                  </a:schemeClr>
                </a:solidFill>
              </a:ln>
            </p:spPr>
            <p:txBody>
              <a:bodyPr wrap="square" rtlCol="0">
                <a:spAutoFit/>
              </a:bodyPr>
              <a:lstStyle/>
              <a:p>
                <a:pPr algn="ctr"/>
                <a:r>
                  <a:rPr lang="es-CR" sz="1600" b="1">
                    <a:latin typeface="Open Sans" panose="020B0606030504020204" pitchFamily="34" charset="0"/>
                    <a:ea typeface="Open Sans" panose="020B0606030504020204" pitchFamily="34" charset="0"/>
                    <a:cs typeface="Open Sans" panose="020B0606030504020204" pitchFamily="34" charset="0"/>
                  </a:rPr>
                  <a:t>Producción</a:t>
                </a:r>
                <a:endParaRPr lang="es-CR" sz="11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7" name="Group 26">
              <a:extLst>
                <a:ext uri="{FF2B5EF4-FFF2-40B4-BE49-F238E27FC236}">
                  <a16:creationId xmlns:a16="http://schemas.microsoft.com/office/drawing/2014/main" id="{E9D97FAE-6FA9-4829-B5A8-8ADDB159DFF7}"/>
                </a:ext>
              </a:extLst>
            </p:cNvPr>
            <p:cNvGrpSpPr/>
            <p:nvPr/>
          </p:nvGrpSpPr>
          <p:grpSpPr>
            <a:xfrm>
              <a:off x="7050873" y="1395619"/>
              <a:ext cx="2013808" cy="1288491"/>
              <a:chOff x="8859003" y="677857"/>
              <a:chExt cx="2230842" cy="1288491"/>
            </a:xfrm>
          </p:grpSpPr>
          <p:sp>
            <p:nvSpPr>
              <p:cNvPr id="28" name="TextBox 27">
                <a:extLst>
                  <a:ext uri="{FF2B5EF4-FFF2-40B4-BE49-F238E27FC236}">
                    <a16:creationId xmlns:a16="http://schemas.microsoft.com/office/drawing/2014/main" id="{DC573916-7068-4304-B72F-138123208982}"/>
                  </a:ext>
                </a:extLst>
              </p:cNvPr>
              <p:cNvSpPr txBox="1"/>
              <p:nvPr/>
            </p:nvSpPr>
            <p:spPr>
              <a:xfrm>
                <a:off x="8859003" y="677857"/>
                <a:ext cx="2230841" cy="338554"/>
              </a:xfrm>
              <a:prstGeom prst="rect">
                <a:avLst/>
              </a:prstGeom>
              <a:noFill/>
              <a:ln>
                <a:solidFill>
                  <a:schemeClr val="tx1">
                    <a:lumMod val="50000"/>
                    <a:lumOff val="50000"/>
                  </a:schemeClr>
                </a:solidFill>
              </a:ln>
            </p:spPr>
            <p:txBody>
              <a:bodyPr wrap="square" numCol="1" rtlCol="0">
                <a:spAutoFit/>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Producción</a:t>
                </a:r>
                <a:endParaRPr lang="en-GB" sz="1600" b="1">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4DBA4466-A029-455E-A3EC-1FB7CB0B09BF}"/>
                  </a:ext>
                </a:extLst>
              </p:cNvPr>
              <p:cNvSpPr txBox="1"/>
              <p:nvPr/>
            </p:nvSpPr>
            <p:spPr>
              <a:xfrm flipH="1">
                <a:off x="8859004" y="1012241"/>
                <a:ext cx="2230841" cy="954107"/>
              </a:xfrm>
              <a:prstGeom prst="rect">
                <a:avLst/>
              </a:prstGeom>
              <a:noFill/>
              <a:ln>
                <a:solidFill>
                  <a:schemeClr val="tx1">
                    <a:lumMod val="50000"/>
                    <a:lumOff val="50000"/>
                  </a:schemeClr>
                </a:solidFill>
              </a:ln>
            </p:spPr>
            <p:txBody>
              <a:bodyPr wrap="square" lIns="91440" tIns="45720" rIns="91440" bIns="45720" numCol="1" rtlCol="0" anchor="t">
                <a:spAutoFit/>
              </a:bodyPr>
              <a:lstStyle/>
              <a:p>
                <a:r>
                  <a:rPr lang="en-US" sz="1400">
                    <a:latin typeface="Open Sans"/>
                    <a:ea typeface="Open Sans"/>
                    <a:cs typeface="Open Sans"/>
                  </a:rPr>
                  <a:t>Maíz Plátanos</a:t>
                </a:r>
              </a:p>
              <a:p>
                <a:r>
                  <a:rPr lang="en-US" sz="1400">
                    <a:latin typeface="Open Sans"/>
                    <a:ea typeface="Open Sans"/>
                    <a:cs typeface="Open Sans"/>
                  </a:rPr>
                  <a:t>Arroz Caña de azúcar</a:t>
                </a:r>
              </a:p>
              <a:p>
                <a:r>
                  <a:rPr lang="en-US" sz="1400">
                    <a:latin typeface="Open Sans"/>
                    <a:ea typeface="Open Sans"/>
                    <a:cs typeface="Open Sans"/>
                  </a:rPr>
                  <a:t>Café</a:t>
                </a:r>
                <a:endParaRPr lang="en-GB" sz="1400">
                  <a:latin typeface="Open Sans"/>
                  <a:ea typeface="Open Sans"/>
                  <a:cs typeface="Open Sans"/>
                </a:endParaRPr>
              </a:p>
              <a:p>
                <a:r>
                  <a:rPr lang="en-US" sz="1400">
                    <a:latin typeface="Open Sans"/>
                    <a:ea typeface="Open Sans"/>
                    <a:cs typeface="Open Sans"/>
                  </a:rPr>
                  <a:t>Otros cultivos</a:t>
                </a:r>
                <a:endParaRPr lang="en-GB" sz="1400">
                  <a:latin typeface="Open Sans"/>
                  <a:ea typeface="Open Sans"/>
                  <a:cs typeface="Open Sans"/>
                </a:endParaRPr>
              </a:p>
            </p:txBody>
          </p:sp>
        </p:grpSp>
        <p:pic>
          <p:nvPicPr>
            <p:cNvPr id="30" name="Imagen 8">
              <a:extLst>
                <a:ext uri="{FF2B5EF4-FFF2-40B4-BE49-F238E27FC236}">
                  <a16:creationId xmlns:a16="http://schemas.microsoft.com/office/drawing/2014/main" id="{B046D03B-512A-4B1E-BB6E-EFD79EE2CF55}"/>
                </a:ext>
              </a:extLst>
            </p:cNvPr>
            <p:cNvPicPr>
              <a:picLocks noChangeAspect="1"/>
            </p:cNvPicPr>
            <p:nvPr/>
          </p:nvPicPr>
          <p:blipFill rotWithShape="1">
            <a:blip r:embed="rId5"/>
            <a:srcRect l="48871" t="815" r="29727" b="92587"/>
            <a:stretch/>
          </p:blipFill>
          <p:spPr>
            <a:xfrm>
              <a:off x="9083731" y="1808460"/>
              <a:ext cx="2397832" cy="369332"/>
            </a:xfrm>
            <a:prstGeom prst="rect">
              <a:avLst/>
            </a:prstGeom>
          </p:spPr>
        </p:pic>
        <p:sp>
          <p:nvSpPr>
            <p:cNvPr id="31" name="TextBox 30">
              <a:extLst>
                <a:ext uri="{FF2B5EF4-FFF2-40B4-BE49-F238E27FC236}">
                  <a16:creationId xmlns:a16="http://schemas.microsoft.com/office/drawing/2014/main" id="{53B7B884-2957-4516-860A-794B3F435714}"/>
                </a:ext>
              </a:extLst>
            </p:cNvPr>
            <p:cNvSpPr txBox="1"/>
            <p:nvPr/>
          </p:nvSpPr>
          <p:spPr>
            <a:xfrm flipH="1">
              <a:off x="7065193" y="3246966"/>
              <a:ext cx="1999486" cy="584775"/>
            </a:xfrm>
            <a:prstGeom prst="rect">
              <a:avLst/>
            </a:prstGeom>
            <a:noFill/>
            <a:ln>
              <a:solidFill>
                <a:schemeClr val="tx1">
                  <a:lumMod val="50000"/>
                  <a:lumOff val="50000"/>
                </a:schemeClr>
              </a:solidFill>
            </a:ln>
          </p:spPr>
          <p:txBody>
            <a:bodyPr wrap="square" numCol="1" rtlCol="0">
              <a:spAutoFit/>
            </a:bodyPr>
            <a:lstStyle/>
            <a:p>
              <a:pPr algn="ctr"/>
              <a:r>
                <a:rPr lang="en-US" sz="1600">
                  <a:latin typeface="Open Sans" panose="020B0606030504020204" pitchFamily="34" charset="0"/>
                  <a:ea typeface="Open Sans" panose="020B0606030504020204" pitchFamily="34" charset="0"/>
                  <a:cs typeface="Open Sans" panose="020B0606030504020204" pitchFamily="34" charset="0"/>
                </a:rPr>
                <a:t>Madera y otros productos forestales</a:t>
              </a:r>
              <a:endParaRPr lang="en-GB" sz="1600">
                <a:latin typeface="Open Sans" panose="020B0606030504020204" pitchFamily="34" charset="0"/>
                <a:ea typeface="Open Sans" panose="020B0606030504020204" pitchFamily="34" charset="0"/>
                <a:cs typeface="Open Sans" panose="020B0606030504020204" pitchFamily="34" charset="0"/>
              </a:endParaRPr>
            </a:p>
          </p:txBody>
        </p:sp>
        <p:pic>
          <p:nvPicPr>
            <p:cNvPr id="32" name="Imagen 8">
              <a:extLst>
                <a:ext uri="{FF2B5EF4-FFF2-40B4-BE49-F238E27FC236}">
                  <a16:creationId xmlns:a16="http://schemas.microsoft.com/office/drawing/2014/main" id="{02CC6469-5EC9-45C2-9E8B-6DD6A70F6954}"/>
                </a:ext>
              </a:extLst>
            </p:cNvPr>
            <p:cNvPicPr>
              <a:picLocks noChangeAspect="1"/>
            </p:cNvPicPr>
            <p:nvPr/>
          </p:nvPicPr>
          <p:blipFill rotWithShape="1">
            <a:blip r:embed="rId5"/>
            <a:srcRect l="53649" t="48513" r="37605" b="46016"/>
            <a:stretch/>
          </p:blipFill>
          <p:spPr>
            <a:xfrm>
              <a:off x="9083731" y="4475140"/>
              <a:ext cx="913677" cy="306281"/>
            </a:xfrm>
            <a:prstGeom prst="rect">
              <a:avLst/>
            </a:prstGeom>
          </p:spPr>
        </p:pic>
        <p:pic>
          <p:nvPicPr>
            <p:cNvPr id="33" name="Imagen 8">
              <a:extLst>
                <a:ext uri="{FF2B5EF4-FFF2-40B4-BE49-F238E27FC236}">
                  <a16:creationId xmlns:a16="http://schemas.microsoft.com/office/drawing/2014/main" id="{A79AAEB8-8431-444F-BB0E-9888C23A1664}"/>
                </a:ext>
              </a:extLst>
            </p:cNvPr>
            <p:cNvPicPr>
              <a:picLocks noChangeAspect="1"/>
            </p:cNvPicPr>
            <p:nvPr/>
          </p:nvPicPr>
          <p:blipFill rotWithShape="1">
            <a:blip r:embed="rId5"/>
            <a:srcRect l="79080" t="64517" r="3805" b="30828"/>
            <a:stretch/>
          </p:blipFill>
          <p:spPr>
            <a:xfrm>
              <a:off x="9134672" y="5678686"/>
              <a:ext cx="1882858" cy="306281"/>
            </a:xfrm>
            <a:prstGeom prst="rect">
              <a:avLst/>
            </a:prstGeom>
          </p:spPr>
        </p:pic>
        <p:pic>
          <p:nvPicPr>
            <p:cNvPr id="34" name="Imagen 8">
              <a:extLst>
                <a:ext uri="{FF2B5EF4-FFF2-40B4-BE49-F238E27FC236}">
                  <a16:creationId xmlns:a16="http://schemas.microsoft.com/office/drawing/2014/main" id="{AC2BB340-CD73-4C50-8E63-65C2B4F78C25}"/>
                </a:ext>
              </a:extLst>
            </p:cNvPr>
            <p:cNvPicPr>
              <a:picLocks noChangeAspect="1"/>
            </p:cNvPicPr>
            <p:nvPr/>
          </p:nvPicPr>
          <p:blipFill rotWithShape="1">
            <a:blip r:embed="rId5"/>
            <a:srcRect l="55894" t="37426" r="39290" b="56149"/>
            <a:stretch/>
          </p:blipFill>
          <p:spPr>
            <a:xfrm>
              <a:off x="9083731" y="3269436"/>
              <a:ext cx="488819" cy="359706"/>
            </a:xfrm>
            <a:prstGeom prst="rect">
              <a:avLst/>
            </a:prstGeom>
          </p:spPr>
        </p:pic>
        <p:cxnSp>
          <p:nvCxnSpPr>
            <p:cNvPr id="35" name="Straight Arrow Connector 34">
              <a:extLst>
                <a:ext uri="{FF2B5EF4-FFF2-40B4-BE49-F238E27FC236}">
                  <a16:creationId xmlns:a16="http://schemas.microsoft.com/office/drawing/2014/main" id="{D27F69AB-9D81-4BA9-8EDE-1906AD04E2BB}"/>
                </a:ext>
              </a:extLst>
            </p:cNvPr>
            <p:cNvCxnSpPr>
              <a:cxnSpLocks/>
            </p:cNvCxnSpPr>
            <p:nvPr/>
          </p:nvCxnSpPr>
          <p:spPr>
            <a:xfrm>
              <a:off x="6316677" y="2130815"/>
              <a:ext cx="572324" cy="0"/>
            </a:xfrm>
            <a:prstGeom prst="straightConnector1">
              <a:avLst/>
            </a:prstGeom>
            <a:ln w="57150">
              <a:solidFill>
                <a:srgbClr val="008A3E"/>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485380C-C944-4165-90E0-3014464310A7}"/>
                </a:ext>
              </a:extLst>
            </p:cNvPr>
            <p:cNvCxnSpPr/>
            <p:nvPr/>
          </p:nvCxnSpPr>
          <p:spPr>
            <a:xfrm flipV="1">
              <a:off x="6257284" y="3693187"/>
              <a:ext cx="631717" cy="4530"/>
            </a:xfrm>
            <a:prstGeom prst="straightConnector1">
              <a:avLst/>
            </a:prstGeom>
            <a:ln w="57150">
              <a:solidFill>
                <a:srgbClr val="008A3E"/>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87BFCB0-41DC-4552-85BE-4D139AC14BC0}"/>
                </a:ext>
              </a:extLst>
            </p:cNvPr>
            <p:cNvSpPr txBox="1"/>
            <p:nvPr/>
          </p:nvSpPr>
          <p:spPr>
            <a:xfrm>
              <a:off x="7062192" y="2910936"/>
              <a:ext cx="1999486" cy="338554"/>
            </a:xfrm>
            <a:prstGeom prst="rect">
              <a:avLst/>
            </a:prstGeom>
            <a:noFill/>
            <a:ln>
              <a:solidFill>
                <a:schemeClr val="tx1">
                  <a:lumMod val="50000"/>
                  <a:lumOff val="50000"/>
                </a:schemeClr>
              </a:solidFill>
            </a:ln>
          </p:spPr>
          <p:txBody>
            <a:bodyPr wrap="square" numCol="1" rtlCol="0">
              <a:spAutoFit/>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Producción</a:t>
              </a:r>
              <a:endParaRPr lang="en-GB" sz="1600" b="1">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8396A1A5-2E2D-4076-B2B1-77EDC6CB02EC}"/>
                </a:ext>
              </a:extLst>
            </p:cNvPr>
            <p:cNvSpPr txBox="1"/>
            <p:nvPr/>
          </p:nvSpPr>
          <p:spPr>
            <a:xfrm flipH="1">
              <a:off x="7062193" y="4332400"/>
              <a:ext cx="1996484" cy="584775"/>
            </a:xfrm>
            <a:prstGeom prst="rect">
              <a:avLst/>
            </a:prstGeom>
            <a:noFill/>
            <a:ln>
              <a:solidFill>
                <a:schemeClr val="tx1">
                  <a:lumMod val="50000"/>
                  <a:lumOff val="50000"/>
                </a:schemeClr>
              </a:solidFill>
            </a:ln>
          </p:spPr>
          <p:txBody>
            <a:bodyPr wrap="square" numCol="1" rtlCol="0">
              <a:spAutoFit/>
            </a:bodyPr>
            <a:lstStyle/>
            <a:p>
              <a:pPr algn="ctr"/>
              <a:r>
                <a:rPr lang="en-US" sz="1600">
                  <a:latin typeface="Open Sans" panose="020B0606030504020204" pitchFamily="34" charset="0"/>
                  <a:ea typeface="Open Sans" panose="020B0606030504020204" pitchFamily="34" charset="0"/>
                  <a:cs typeface="Open Sans" panose="020B0606030504020204" pitchFamily="34" charset="0"/>
                </a:rPr>
                <a:t>Carne</a:t>
              </a:r>
            </a:p>
            <a:p>
              <a:pPr algn="ctr"/>
              <a:r>
                <a:rPr lang="en-US" sz="1600">
                  <a:latin typeface="Open Sans" panose="020B0606030504020204" pitchFamily="34" charset="0"/>
                  <a:ea typeface="Open Sans" panose="020B0606030504020204" pitchFamily="34" charset="0"/>
                  <a:cs typeface="Open Sans" panose="020B0606030504020204" pitchFamily="34" charset="0"/>
                </a:rPr>
                <a:t>Lácteos</a:t>
              </a:r>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F0499AC-6D47-45F6-82C3-48B489612CA0}"/>
                </a:ext>
              </a:extLst>
            </p:cNvPr>
            <p:cNvSpPr txBox="1"/>
            <p:nvPr/>
          </p:nvSpPr>
          <p:spPr>
            <a:xfrm>
              <a:off x="7059191" y="3996370"/>
              <a:ext cx="1999486" cy="338554"/>
            </a:xfrm>
            <a:prstGeom prst="rect">
              <a:avLst/>
            </a:prstGeom>
            <a:noFill/>
            <a:ln>
              <a:solidFill>
                <a:schemeClr val="tx1">
                  <a:lumMod val="50000"/>
                  <a:lumOff val="50000"/>
                </a:schemeClr>
              </a:solidFill>
            </a:ln>
          </p:spPr>
          <p:txBody>
            <a:bodyPr wrap="square" numCol="1" rtlCol="0">
              <a:spAutoFit/>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Producción</a:t>
              </a:r>
              <a:endParaRPr lang="en-GB" sz="1600" b="1">
                <a:latin typeface="Open Sans" panose="020B0606030504020204" pitchFamily="34" charset="0"/>
                <a:ea typeface="Open Sans" panose="020B0606030504020204" pitchFamily="34" charset="0"/>
                <a:cs typeface="Open Sans" panose="020B0606030504020204" pitchFamily="34" charset="0"/>
              </a:endParaRPr>
            </a:p>
          </p:txBody>
        </p:sp>
        <p:cxnSp>
          <p:nvCxnSpPr>
            <p:cNvPr id="40" name="Straight Arrow Connector 39">
              <a:extLst>
                <a:ext uri="{FF2B5EF4-FFF2-40B4-BE49-F238E27FC236}">
                  <a16:creationId xmlns:a16="http://schemas.microsoft.com/office/drawing/2014/main" id="{2B4DD0A2-A002-4272-94B5-6E0D0808130A}"/>
                </a:ext>
              </a:extLst>
            </p:cNvPr>
            <p:cNvCxnSpPr/>
            <p:nvPr/>
          </p:nvCxnSpPr>
          <p:spPr>
            <a:xfrm flipV="1">
              <a:off x="6285859" y="4351125"/>
              <a:ext cx="631717" cy="4530"/>
            </a:xfrm>
            <a:prstGeom prst="straightConnector1">
              <a:avLst/>
            </a:prstGeom>
            <a:ln w="57150">
              <a:solidFill>
                <a:srgbClr val="008A3E"/>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5769054-12FF-4B26-AD30-B9081A61F52B}"/>
                </a:ext>
              </a:extLst>
            </p:cNvPr>
            <p:cNvCxnSpPr/>
            <p:nvPr/>
          </p:nvCxnSpPr>
          <p:spPr>
            <a:xfrm flipV="1">
              <a:off x="6268212" y="5489544"/>
              <a:ext cx="631717" cy="4530"/>
            </a:xfrm>
            <a:prstGeom prst="straightConnector1">
              <a:avLst/>
            </a:prstGeom>
            <a:ln w="57150">
              <a:solidFill>
                <a:srgbClr val="008A3E"/>
              </a:solidFill>
              <a:tailEnd type="triangle"/>
            </a:ln>
          </p:spPr>
          <p:style>
            <a:lnRef idx="1">
              <a:schemeClr val="accent1"/>
            </a:lnRef>
            <a:fillRef idx="0">
              <a:schemeClr val="accent1"/>
            </a:fillRef>
            <a:effectRef idx="0">
              <a:schemeClr val="accent1"/>
            </a:effectRef>
            <a:fontRef idx="minor">
              <a:schemeClr val="tx1"/>
            </a:fontRef>
          </p:style>
        </p:cxnSp>
        <p:pic>
          <p:nvPicPr>
            <p:cNvPr id="42" name="Imagen 8">
              <a:extLst>
                <a:ext uri="{FF2B5EF4-FFF2-40B4-BE49-F238E27FC236}">
                  <a16:creationId xmlns:a16="http://schemas.microsoft.com/office/drawing/2014/main" id="{9E7F4ED3-39D9-4617-AAD3-3F572E5D753E}"/>
                </a:ext>
              </a:extLst>
            </p:cNvPr>
            <p:cNvPicPr>
              <a:picLocks noChangeAspect="1"/>
            </p:cNvPicPr>
            <p:nvPr/>
          </p:nvPicPr>
          <p:blipFill rotWithShape="1">
            <a:blip r:embed="rId5"/>
            <a:srcRect l="55413" t="64517" r="30116" b="30828"/>
            <a:stretch/>
          </p:blipFill>
          <p:spPr>
            <a:xfrm>
              <a:off x="9172454" y="5361898"/>
              <a:ext cx="1729678" cy="306846"/>
            </a:xfrm>
            <a:prstGeom prst="rect">
              <a:avLst/>
            </a:prstGeom>
          </p:spPr>
        </p:pic>
        <p:sp>
          <p:nvSpPr>
            <p:cNvPr id="43" name="Rectangle 42">
              <a:extLst>
                <a:ext uri="{FF2B5EF4-FFF2-40B4-BE49-F238E27FC236}">
                  <a16:creationId xmlns:a16="http://schemas.microsoft.com/office/drawing/2014/main" id="{1B9D57C4-8B06-47AA-AB76-3268D20D8F8C}"/>
                </a:ext>
              </a:extLst>
            </p:cNvPr>
            <p:cNvSpPr/>
            <p:nvPr/>
          </p:nvSpPr>
          <p:spPr>
            <a:xfrm>
              <a:off x="1539863" y="3794878"/>
              <a:ext cx="1246969" cy="338554"/>
            </a:xfrm>
            <a:prstGeom prst="rect">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Open Sans" panose="020B0606030504020204" pitchFamily="34" charset="0"/>
                  <a:ea typeface="Open Sans" panose="020B0606030504020204" pitchFamily="34" charset="0"/>
                  <a:cs typeface="Open Sans" panose="020B0606030504020204" pitchFamily="34" charset="0"/>
                </a:rPr>
                <a:t>X unidades de terreno </a:t>
              </a:r>
              <a:endParaRPr lang="en-GB" sz="12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4" name="Rectangle 43">
              <a:extLst>
                <a:ext uri="{FF2B5EF4-FFF2-40B4-BE49-F238E27FC236}">
                  <a16:creationId xmlns:a16="http://schemas.microsoft.com/office/drawing/2014/main" id="{143FF21E-8C1B-4B62-8BBD-FBA6E658C471}"/>
                </a:ext>
              </a:extLst>
            </p:cNvPr>
            <p:cNvSpPr/>
            <p:nvPr/>
          </p:nvSpPr>
          <p:spPr>
            <a:xfrm>
              <a:off x="4425132" y="2731331"/>
              <a:ext cx="771525" cy="338554"/>
            </a:xfrm>
            <a:prstGeom prst="rect">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Open Sans" panose="020B0606030504020204" pitchFamily="34" charset="0"/>
                  <a:ea typeface="Open Sans" panose="020B0606030504020204" pitchFamily="34" charset="0"/>
                  <a:cs typeface="Open Sans" panose="020B0606030504020204" pitchFamily="34" charset="0"/>
                </a:rPr>
                <a:t>% de X</a:t>
              </a:r>
              <a:endParaRPr lang="en-GB" sz="14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5" name="Rectangle 44">
              <a:extLst>
                <a:ext uri="{FF2B5EF4-FFF2-40B4-BE49-F238E27FC236}">
                  <a16:creationId xmlns:a16="http://schemas.microsoft.com/office/drawing/2014/main" id="{8A38CE0C-81F9-40D9-99B3-F466FFDEA352}"/>
                </a:ext>
              </a:extLst>
            </p:cNvPr>
            <p:cNvSpPr/>
            <p:nvPr/>
          </p:nvSpPr>
          <p:spPr>
            <a:xfrm>
              <a:off x="4425132" y="3521413"/>
              <a:ext cx="771525" cy="338554"/>
            </a:xfrm>
            <a:prstGeom prst="rect">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Open Sans" panose="020B0606030504020204" pitchFamily="34" charset="0"/>
                  <a:ea typeface="Open Sans" panose="020B0606030504020204" pitchFamily="34" charset="0"/>
                  <a:cs typeface="Open Sans" panose="020B0606030504020204" pitchFamily="34" charset="0"/>
                </a:rPr>
                <a:t>% de X</a:t>
              </a:r>
              <a:endParaRPr lang="en-GB" sz="14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6" name="Rectangle 45">
              <a:extLst>
                <a:ext uri="{FF2B5EF4-FFF2-40B4-BE49-F238E27FC236}">
                  <a16:creationId xmlns:a16="http://schemas.microsoft.com/office/drawing/2014/main" id="{6D42D89C-DC2B-4FAB-992F-0F5A1383335D}"/>
                </a:ext>
              </a:extLst>
            </p:cNvPr>
            <p:cNvSpPr/>
            <p:nvPr/>
          </p:nvSpPr>
          <p:spPr>
            <a:xfrm>
              <a:off x="4428135" y="4226881"/>
              <a:ext cx="771525" cy="338554"/>
            </a:xfrm>
            <a:prstGeom prst="rect">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Open Sans" panose="020B0606030504020204" pitchFamily="34" charset="0"/>
                  <a:ea typeface="Open Sans" panose="020B0606030504020204" pitchFamily="34" charset="0"/>
                  <a:cs typeface="Open Sans" panose="020B0606030504020204" pitchFamily="34" charset="0"/>
                </a:rPr>
                <a:t>% de X</a:t>
              </a:r>
              <a:endParaRPr lang="en-GB" sz="14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7" name="Rectangle 46">
              <a:extLst>
                <a:ext uri="{FF2B5EF4-FFF2-40B4-BE49-F238E27FC236}">
                  <a16:creationId xmlns:a16="http://schemas.microsoft.com/office/drawing/2014/main" id="{9908B500-F4B9-4689-91B5-1882C4AB8775}"/>
                </a:ext>
              </a:extLst>
            </p:cNvPr>
            <p:cNvSpPr/>
            <p:nvPr/>
          </p:nvSpPr>
          <p:spPr>
            <a:xfrm>
              <a:off x="4428135" y="4998776"/>
              <a:ext cx="771525" cy="338554"/>
            </a:xfrm>
            <a:prstGeom prst="rect">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Open Sans" panose="020B0606030504020204" pitchFamily="34" charset="0"/>
                  <a:ea typeface="Open Sans" panose="020B0606030504020204" pitchFamily="34" charset="0"/>
                  <a:cs typeface="Open Sans" panose="020B0606030504020204" pitchFamily="34" charset="0"/>
                </a:rPr>
                <a:t>% de X</a:t>
              </a:r>
              <a:endParaRPr lang="en-GB" sz="14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8" name="Rectangle 47">
              <a:extLst>
                <a:ext uri="{FF2B5EF4-FFF2-40B4-BE49-F238E27FC236}">
                  <a16:creationId xmlns:a16="http://schemas.microsoft.com/office/drawing/2014/main" id="{E2412F6B-42AE-48EA-B750-80D32D04BA95}"/>
                </a:ext>
              </a:extLst>
            </p:cNvPr>
            <p:cNvSpPr/>
            <p:nvPr/>
          </p:nvSpPr>
          <p:spPr>
            <a:xfrm>
              <a:off x="4428135" y="5770671"/>
              <a:ext cx="771525" cy="338554"/>
            </a:xfrm>
            <a:prstGeom prst="rect">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Open Sans" panose="020B0606030504020204" pitchFamily="34" charset="0"/>
                  <a:ea typeface="Open Sans" panose="020B0606030504020204" pitchFamily="34" charset="0"/>
                  <a:cs typeface="Open Sans" panose="020B0606030504020204" pitchFamily="34" charset="0"/>
                </a:rPr>
                <a:t>% de X</a:t>
              </a:r>
              <a:endParaRPr lang="en-GB" sz="14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594609" y="1220908"/>
            <a:ext cx="3289852" cy="668664"/>
          </a:xfrm>
        </p:spPr>
        <p:txBody>
          <a:bodyPr/>
          <a:lstStyle/>
          <a:p>
            <a:r>
              <a:rPr lang="en-US" dirty="0" err="1">
                <a:latin typeface="Open Sans" panose="020B0606030504020204" pitchFamily="34" charset="0"/>
                <a:ea typeface="Open Sans" panose="020B0606030504020204" pitchFamily="34" charset="0"/>
                <a:cs typeface="Open Sans" panose="020B0606030504020204" pitchFamily="34" charset="0"/>
              </a:rPr>
              <a:t>Usos</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múltiples</a:t>
            </a:r>
            <a:r>
              <a:rPr lang="en-US" dirty="0">
                <a:latin typeface="Open Sans" panose="020B0606030504020204" pitchFamily="34" charset="0"/>
                <a:ea typeface="Open Sans" panose="020B0606030504020204" pitchFamily="34" charset="0"/>
                <a:cs typeface="Open Sans" panose="020B0606030504020204" pitchFamily="34" charset="0"/>
              </a:rPr>
              <a:t> y </a:t>
            </a:r>
            <a:r>
              <a:rPr lang="en-US" dirty="0" err="1">
                <a:latin typeface="Open Sans" panose="020B0606030504020204" pitchFamily="34" charset="0"/>
                <a:ea typeface="Open Sans" panose="020B0606030504020204" pitchFamily="34" charset="0"/>
                <a:cs typeface="Open Sans" panose="020B0606030504020204" pitchFamily="34" charset="0"/>
              </a:rPr>
              <a:t>competitivos</a:t>
            </a:r>
            <a:r>
              <a:rPr lang="en-US" dirty="0">
                <a:latin typeface="Open Sans" panose="020B0606030504020204" pitchFamily="34" charset="0"/>
                <a:ea typeface="Open Sans" panose="020B0606030504020204" pitchFamily="34" charset="0"/>
                <a:cs typeface="Open Sans" panose="020B0606030504020204" pitchFamily="34" charset="0"/>
              </a:rPr>
              <a:t> del </a:t>
            </a:r>
            <a:r>
              <a:rPr lang="en-US" dirty="0" err="1">
                <a:latin typeface="Open Sans" panose="020B0606030504020204" pitchFamily="34" charset="0"/>
                <a:ea typeface="Open Sans" panose="020B0606030504020204" pitchFamily="34" charset="0"/>
                <a:cs typeface="Open Sans" panose="020B0606030504020204" pitchFamily="34" charset="0"/>
              </a:rPr>
              <a:t>suelo</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sp>
        <p:nvSpPr>
          <p:cNvPr id="49" name="Slide Number Placeholder 3">
            <a:extLst>
              <a:ext uri="{FF2B5EF4-FFF2-40B4-BE49-F238E27FC236}">
                <a16:creationId xmlns:a16="http://schemas.microsoft.com/office/drawing/2014/main" id="{F9B733EB-0B26-FA45-AEF7-D20A8578C8DB}"/>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19</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50" name="Oval 49">
            <a:extLst>
              <a:ext uri="{FF2B5EF4-FFF2-40B4-BE49-F238E27FC236}">
                <a16:creationId xmlns:a16="http://schemas.microsoft.com/office/drawing/2014/main" id="{E4F9E55B-B3AD-A046-80F1-45EBDF6F322D}"/>
              </a:ext>
            </a:extLst>
          </p:cNvPr>
          <p:cNvSpPr/>
          <p:nvPr/>
        </p:nvSpPr>
        <p:spPr>
          <a:xfrm>
            <a:off x="10295506" y="23372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6_Slide19.mp3" descr="Lecture6_Slide19.mp3">
            <a:hlinkClick r:id="" action="ppaction://media"/>
            <a:extLst>
              <a:ext uri="{FF2B5EF4-FFF2-40B4-BE49-F238E27FC236}">
                <a16:creationId xmlns:a16="http://schemas.microsoft.com/office/drawing/2014/main" id="{CC992D5B-1E5A-3549-ADF3-4EFF7CA664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36068" y="311347"/>
            <a:ext cx="812800" cy="812800"/>
          </a:xfrm>
          <a:prstGeom prst="rect">
            <a:avLst/>
          </a:prstGeom>
        </p:spPr>
      </p:pic>
    </p:spTree>
    <p:extLst>
      <p:ext uri="{BB962C8B-B14F-4D97-AF65-F5344CB8AC3E}">
        <p14:creationId xmlns:p14="http://schemas.microsoft.com/office/powerpoint/2010/main" val="23930135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33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2</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7" name="Title 6">
            <a:extLst>
              <a:ext uri="{FF2B5EF4-FFF2-40B4-BE49-F238E27FC236}">
                <a16:creationId xmlns:a16="http://schemas.microsoft.com/office/drawing/2014/main" id="{E7F89741-95CB-468F-ACC7-9E2B71A65147}"/>
              </a:ext>
            </a:extLst>
          </p:cNvPr>
          <p:cNvSpPr txBox="1">
            <a:spLocks/>
          </p:cNvSpPr>
          <p:nvPr/>
        </p:nvSpPr>
        <p:spPr>
          <a:xfrm>
            <a:off x="663575" y="676285"/>
            <a:ext cx="9780414"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sz="4000">
                <a:latin typeface="Open Sans"/>
                <a:ea typeface="Open Sans"/>
                <a:cs typeface="Open Sans"/>
              </a:rPr>
              <a:t>Resultados del aprendizaje</a:t>
            </a:r>
            <a:endParaRPr lang="en-US">
              <a:latin typeface="Open Sans"/>
              <a:ea typeface="Open Sans"/>
              <a:cs typeface="Open Sans"/>
            </a:endParaRPr>
          </a:p>
        </p:txBody>
      </p:sp>
      <p:sp>
        <p:nvSpPr>
          <p:cNvPr id="28" name="Text Placeholder 44">
            <a:extLst>
              <a:ext uri="{FF2B5EF4-FFF2-40B4-BE49-F238E27FC236}">
                <a16:creationId xmlns:a16="http://schemas.microsoft.com/office/drawing/2014/main" id="{E88DC8A1-7AC7-48C0-A035-495810F906D1}"/>
              </a:ext>
            </a:extLst>
          </p:cNvPr>
          <p:cNvSpPr txBox="1">
            <a:spLocks/>
          </p:cNvSpPr>
          <p:nvPr/>
        </p:nvSpPr>
        <p:spPr>
          <a:xfrm>
            <a:off x="663573" y="1932018"/>
            <a:ext cx="4739751" cy="668664"/>
          </a:xfrm>
          <a:prstGeom prst="rect">
            <a:avLst/>
          </a:prstGeom>
        </p:spPr>
        <p:txBody>
          <a:bodyPr vert="horz" lIns="91440" tIns="45720" rIns="91440" bIns="45720" rtlCol="0" anchor="ct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200">
                <a:latin typeface="Open Sans"/>
                <a:ea typeface="Open Sans"/>
                <a:cs typeface="Open Sans"/>
              </a:rPr>
              <a:t>Al final de esta conferencia, usted:</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BD832446-2140-432B-9DBA-8DC9640991AE}"/>
              </a:ext>
            </a:extLst>
          </p:cNvPr>
          <p:cNvSpPr>
            <a:spLocks noGrp="1"/>
          </p:cNvSpPr>
          <p:nvPr>
            <p:ph idx="1"/>
          </p:nvPr>
        </p:nvSpPr>
        <p:spPr>
          <a:xfrm>
            <a:off x="663880" y="2569155"/>
            <a:ext cx="8285810" cy="2813125"/>
          </a:xfrm>
        </p:spPr>
        <p:txBody>
          <a:bodyPr/>
          <a:lstStyle/>
          <a:p>
            <a:r>
              <a:rPr lang="en-US" b="0" dirty="0">
                <a:latin typeface="Open Sans" panose="020B0606030504020204" pitchFamily="34" charset="0"/>
                <a:ea typeface="Open Sans" panose="020B0606030504020204" pitchFamily="34" charset="0"/>
                <a:cs typeface="Open Sans" panose="020B0606030504020204" pitchFamily="34" charset="0"/>
              </a:rPr>
              <a:t>OIT1: Comprender la distinción entre cobertura y uso del suelo, y la necesidad de modelar el uso del suelo </a:t>
            </a:r>
          </a:p>
          <a:p>
            <a:r>
              <a:rPr lang="en-US" b="0" dirty="0">
                <a:latin typeface="Open Sans" panose="020B0606030504020204" pitchFamily="34" charset="0"/>
                <a:ea typeface="Open Sans" panose="020B0606030504020204" pitchFamily="34" charset="0"/>
                <a:cs typeface="Open Sans" panose="020B0606030504020204" pitchFamily="34" charset="0"/>
              </a:rPr>
              <a:t>OIT2: Explorar un ejemplo de modelización del uso del suelo (CLEWs-Etiopía)</a:t>
            </a:r>
          </a:p>
          <a:p>
            <a:r>
              <a:rPr lang="en-US" b="0" dirty="0">
                <a:latin typeface="Open Sans" panose="020B0606030504020204" pitchFamily="34" charset="0"/>
                <a:ea typeface="Open Sans" panose="020B0606030504020204" pitchFamily="34" charset="0"/>
                <a:cs typeface="Open Sans" panose="020B0606030504020204" pitchFamily="34" charset="0"/>
              </a:rPr>
              <a:t>OIT3: Aprender cómo se puede representar el uso del suelo en OSeMOSYS</a:t>
            </a:r>
          </a:p>
        </p:txBody>
      </p:sp>
      <p:sp>
        <p:nvSpPr>
          <p:cNvPr id="6" name="Oval 5">
            <a:extLst>
              <a:ext uri="{FF2B5EF4-FFF2-40B4-BE49-F238E27FC236}">
                <a16:creationId xmlns:a16="http://schemas.microsoft.com/office/drawing/2014/main" id="{FEAD5D8F-00B8-5F4A-9902-12D99CC6380C}"/>
              </a:ext>
            </a:extLst>
          </p:cNvPr>
          <p:cNvSpPr/>
          <p:nvPr/>
        </p:nvSpPr>
        <p:spPr>
          <a:xfrm>
            <a:off x="7410291" y="116548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6_Slide2.mp3" descr="Lecture6_Slide2.mp3">
            <a:hlinkClick r:id="" action="ppaction://media"/>
            <a:extLst>
              <a:ext uri="{FF2B5EF4-FFF2-40B4-BE49-F238E27FC236}">
                <a16:creationId xmlns:a16="http://schemas.microsoft.com/office/drawing/2014/main" id="{884C3271-2634-7C49-BB9D-D106B50BDD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81656" y="1236848"/>
            <a:ext cx="812800" cy="812800"/>
          </a:xfrm>
          <a:prstGeom prst="rect">
            <a:avLst/>
          </a:prstGeom>
        </p:spPr>
      </p:pic>
    </p:spTree>
    <p:extLst>
      <p:ext uri="{BB962C8B-B14F-4D97-AF65-F5344CB8AC3E}">
        <p14:creationId xmlns:p14="http://schemas.microsoft.com/office/powerpoint/2010/main" val="260845695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7AF8CC3-1673-4314-89EB-186A95D509B6}"/>
              </a:ext>
            </a:extLst>
          </p:cNvPr>
          <p:cNvSpPr>
            <a:spLocks noGrp="1"/>
          </p:cNvSpPr>
          <p:nvPr>
            <p:ph idx="1"/>
          </p:nvPr>
        </p:nvSpPr>
        <p:spPr>
          <a:xfrm>
            <a:off x="701230" y="2354845"/>
            <a:ext cx="10515600" cy="4233641"/>
          </a:xfrm>
        </p:spPr>
        <p:txBody>
          <a:bodyPr/>
          <a:lstStyle/>
          <a:p>
            <a:pPr marL="0" indent="0">
              <a:buNone/>
            </a:pPr>
            <a:r>
              <a:rPr lang="en-US" dirty="0">
                <a:latin typeface="Open Sans SemiBold" panose="020B0606030504020204" pitchFamily="34" charset="0"/>
                <a:ea typeface="Open Sans SemiBold" panose="020B0606030504020204" pitchFamily="34" charset="0"/>
                <a:cs typeface="Open Sans SemiBold" panose="020B0606030504020204" pitchFamily="34" charset="0"/>
              </a:rPr>
              <a:t>La </a:t>
            </a:r>
            <a:r>
              <a:rPr lang="en-US" dirty="0" err="1">
                <a:latin typeface="Open Sans SemiBold" panose="020B0606030504020204" pitchFamily="34" charset="0"/>
                <a:ea typeface="Open Sans SemiBold" panose="020B0606030504020204" pitchFamily="34" charset="0"/>
                <a:cs typeface="Open Sans SemiBold" panose="020B0606030504020204" pitchFamily="34" charset="0"/>
              </a:rPr>
              <a:t>tecnología</a:t>
            </a:r>
            <a:r>
              <a:rPr lang="en-US" dirty="0">
                <a:latin typeface="Open Sans SemiBold" panose="020B0606030504020204" pitchFamily="34" charset="0"/>
                <a:ea typeface="Open Sans SemiBold" panose="020B0606030504020204" pitchFamily="34" charset="0"/>
                <a:cs typeface="Open Sans SemiBold" panose="020B0606030504020204" pitchFamily="34" charset="0"/>
              </a:rPr>
              <a:t> </a:t>
            </a:r>
            <a:r>
              <a:rPr lang="en-US" dirty="0" err="1">
                <a:latin typeface="Open Sans SemiBold" panose="020B0606030504020204" pitchFamily="34" charset="0"/>
                <a:ea typeface="Open Sans SemiBold" panose="020B0606030504020204" pitchFamily="34" charset="0"/>
                <a:cs typeface="Open Sans SemiBold" panose="020B0606030504020204" pitchFamily="34" charset="0"/>
              </a:rPr>
              <a:t>puede</a:t>
            </a:r>
            <a:r>
              <a:rPr lang="en-US" dirty="0">
                <a:latin typeface="Open Sans SemiBold" panose="020B0606030504020204" pitchFamily="34" charset="0"/>
                <a:ea typeface="Open Sans SemiBold" panose="020B0606030504020204" pitchFamily="34" charset="0"/>
                <a:cs typeface="Open Sans SemiBold" panose="020B0606030504020204" pitchFamily="34" charset="0"/>
              </a:rPr>
              <a:t> </a:t>
            </a:r>
            <a:r>
              <a:rPr lang="en-US" dirty="0" err="1">
                <a:latin typeface="Open Sans SemiBold" panose="020B0606030504020204" pitchFamily="34" charset="0"/>
                <a:ea typeface="Open Sans SemiBold" panose="020B0606030504020204" pitchFamily="34" charset="0"/>
                <a:cs typeface="Open Sans SemiBold" panose="020B0606030504020204" pitchFamily="34" charset="0"/>
              </a:rPr>
              <a:t>optar</a:t>
            </a:r>
            <a:r>
              <a:rPr lang="en-US" dirty="0">
                <a:latin typeface="Open Sans SemiBold" panose="020B0606030504020204" pitchFamily="34" charset="0"/>
                <a:ea typeface="Open Sans SemiBold" panose="020B0606030504020204" pitchFamily="34" charset="0"/>
                <a:cs typeface="Open Sans SemiBold" panose="020B0606030504020204" pitchFamily="34" charset="0"/>
              </a:rPr>
              <a:t> </a:t>
            </a:r>
            <a:r>
              <a:rPr lang="en-US" dirty="0" err="1">
                <a:latin typeface="Open Sans SemiBold" panose="020B0606030504020204" pitchFamily="34" charset="0"/>
                <a:ea typeface="Open Sans SemiBold" panose="020B0606030504020204" pitchFamily="34" charset="0"/>
                <a:cs typeface="Open Sans SemiBold" panose="020B0606030504020204" pitchFamily="34" charset="0"/>
              </a:rPr>
              <a:t>por</a:t>
            </a:r>
            <a:r>
              <a:rPr lang="en-US" dirty="0">
                <a:latin typeface="Open Sans SemiBold" panose="020B0606030504020204" pitchFamily="34" charset="0"/>
                <a:ea typeface="Open Sans SemiBold" panose="020B0606030504020204" pitchFamily="34" charset="0"/>
                <a:cs typeface="Open Sans SemiBold" panose="020B0606030504020204" pitchFamily="34" charset="0"/>
              </a:rPr>
              <a:t> </a:t>
            </a:r>
            <a:r>
              <a:rPr lang="en-US" dirty="0" err="1">
                <a:latin typeface="Open Sans SemiBold" panose="020B0606030504020204" pitchFamily="34" charset="0"/>
                <a:ea typeface="Open Sans SemiBold" panose="020B0606030504020204" pitchFamily="34" charset="0"/>
                <a:cs typeface="Open Sans SemiBold" panose="020B0606030504020204" pitchFamily="34" charset="0"/>
              </a:rPr>
              <a:t>utilizar</a:t>
            </a:r>
            <a:r>
              <a:rPr lang="en-US" dirty="0">
                <a:latin typeface="Open Sans SemiBold" panose="020B0606030504020204" pitchFamily="34" charset="0"/>
                <a:ea typeface="Open Sans SemiBold" panose="020B0606030504020204" pitchFamily="34" charset="0"/>
                <a:cs typeface="Open Sans SemiBold" panose="020B0606030504020204" pitchFamily="34" charset="0"/>
              </a:rPr>
              <a:t> </a:t>
            </a:r>
          </a:p>
          <a:p>
            <a:r>
              <a:rPr lang="en-US" b="0" dirty="0" err="1">
                <a:latin typeface="Open Sans" panose="020B0606030504020204" pitchFamily="34" charset="0"/>
                <a:ea typeface="Open Sans" panose="020B0606030504020204" pitchFamily="34" charset="0"/>
                <a:cs typeface="Open Sans" panose="020B0606030504020204" pitchFamily="34" charset="0"/>
              </a:rPr>
              <a:t>sólo</a:t>
            </a:r>
            <a:r>
              <a:rPr lang="en-US" b="0" dirty="0">
                <a:latin typeface="Open Sans" panose="020B0606030504020204" pitchFamily="34" charset="0"/>
                <a:ea typeface="Open Sans" panose="020B0606030504020204" pitchFamily="34" charset="0"/>
                <a:cs typeface="Open Sans" panose="020B0606030504020204" pitchFamily="34" charset="0"/>
              </a:rPr>
              <a:t> modo 1 o </a:t>
            </a:r>
          </a:p>
          <a:p>
            <a:r>
              <a:rPr lang="en-US" b="0" dirty="0" err="1">
                <a:latin typeface="Open Sans" panose="020B0606030504020204" pitchFamily="34" charset="0"/>
                <a:ea typeface="Open Sans" panose="020B0606030504020204" pitchFamily="34" charset="0"/>
                <a:cs typeface="Open Sans" panose="020B0606030504020204" pitchFamily="34" charset="0"/>
              </a:rPr>
              <a:t>sólo</a:t>
            </a:r>
            <a:r>
              <a:rPr lang="en-US" b="0" dirty="0">
                <a:latin typeface="Open Sans" panose="020B0606030504020204" pitchFamily="34" charset="0"/>
                <a:ea typeface="Open Sans" panose="020B0606030504020204" pitchFamily="34" charset="0"/>
                <a:cs typeface="Open Sans" panose="020B0606030504020204" pitchFamily="34" charset="0"/>
              </a:rPr>
              <a:t> modo 2 o </a:t>
            </a:r>
          </a:p>
          <a:p>
            <a:r>
              <a:rPr lang="en-US" b="0" dirty="0" err="1">
                <a:latin typeface="Open Sans" panose="020B0606030504020204" pitchFamily="34" charset="0"/>
                <a:ea typeface="Open Sans" panose="020B0606030504020204" pitchFamily="34" charset="0"/>
                <a:cs typeface="Open Sans" panose="020B0606030504020204" pitchFamily="34" charset="0"/>
              </a:rPr>
              <a:t>una</a:t>
            </a:r>
            <a:r>
              <a:rPr lang="en-US" b="0" dirty="0">
                <a:latin typeface="Open Sans" panose="020B0606030504020204" pitchFamily="34" charset="0"/>
                <a:ea typeface="Open Sans" panose="020B0606030504020204" pitchFamily="34" charset="0"/>
                <a:cs typeface="Open Sans" panose="020B0606030504020204" pitchFamily="34" charset="0"/>
              </a:rPr>
              <a:t> </a:t>
            </a:r>
            <a:r>
              <a:rPr lang="en-US" b="0" dirty="0" err="1">
                <a:latin typeface="Open Sans" panose="020B0606030504020204" pitchFamily="34" charset="0"/>
                <a:ea typeface="Open Sans" panose="020B0606030504020204" pitchFamily="34" charset="0"/>
                <a:cs typeface="Open Sans" panose="020B0606030504020204" pitchFamily="34" charset="0"/>
              </a:rPr>
              <a:t>combinación</a:t>
            </a:r>
            <a:r>
              <a:rPr lang="en-US" b="0" dirty="0">
                <a:latin typeface="Open Sans" panose="020B0606030504020204" pitchFamily="34" charset="0"/>
                <a:ea typeface="Open Sans" panose="020B0606030504020204" pitchFamily="34" charset="0"/>
                <a:cs typeface="Open Sans" panose="020B0606030504020204" pitchFamily="34" charset="0"/>
              </a:rPr>
              <a:t> de </a:t>
            </a:r>
            <a:r>
              <a:rPr lang="en-US" b="0" dirty="0" err="1">
                <a:latin typeface="Open Sans" panose="020B0606030504020204" pitchFamily="34" charset="0"/>
                <a:ea typeface="Open Sans" panose="020B0606030504020204" pitchFamily="34" charset="0"/>
                <a:cs typeface="Open Sans" panose="020B0606030504020204" pitchFamily="34" charset="0"/>
              </a:rPr>
              <a:t>los</a:t>
            </a:r>
            <a:r>
              <a:rPr lang="en-US" b="0" dirty="0">
                <a:latin typeface="Open Sans" panose="020B0606030504020204" pitchFamily="34" charset="0"/>
                <a:ea typeface="Open Sans" panose="020B0606030504020204" pitchFamily="34" charset="0"/>
                <a:cs typeface="Open Sans" panose="020B0606030504020204" pitchFamily="34" charset="0"/>
              </a:rPr>
              <a:t> dos </a:t>
            </a:r>
            <a:r>
              <a:rPr lang="en-US" b="0" dirty="0" err="1">
                <a:latin typeface="Open Sans" panose="020B0606030504020204" pitchFamily="34" charset="0"/>
                <a:ea typeface="Open Sans" panose="020B0606030504020204" pitchFamily="34" charset="0"/>
                <a:cs typeface="Open Sans" panose="020B0606030504020204" pitchFamily="34" charset="0"/>
              </a:rPr>
              <a:t>modos</a:t>
            </a:r>
            <a:endParaRPr lang="en-GB" b="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Group 1">
            <a:extLst>
              <a:ext uri="{FF2B5EF4-FFF2-40B4-BE49-F238E27FC236}">
                <a16:creationId xmlns:a16="http://schemas.microsoft.com/office/drawing/2014/main" id="{A5E53929-F470-481F-9D0B-5A67A52672AC}"/>
              </a:ext>
            </a:extLst>
          </p:cNvPr>
          <p:cNvGrpSpPr/>
          <p:nvPr/>
        </p:nvGrpSpPr>
        <p:grpSpPr>
          <a:xfrm>
            <a:off x="2881743" y="3560619"/>
            <a:ext cx="8472056" cy="2550137"/>
            <a:chOff x="1389411" y="3562530"/>
            <a:chExt cx="8015600" cy="2548196"/>
          </a:xfrm>
        </p:grpSpPr>
        <p:sp>
          <p:nvSpPr>
            <p:cNvPr id="23" name="TextBox 22">
              <a:extLst>
                <a:ext uri="{FF2B5EF4-FFF2-40B4-BE49-F238E27FC236}">
                  <a16:creationId xmlns:a16="http://schemas.microsoft.com/office/drawing/2014/main" id="{970D2C71-FC7F-4D51-A3F1-EC8BD45FCBF0}"/>
                </a:ext>
              </a:extLst>
            </p:cNvPr>
            <p:cNvSpPr txBox="1"/>
            <p:nvPr/>
          </p:nvSpPr>
          <p:spPr>
            <a:xfrm>
              <a:off x="4650431" y="3562530"/>
              <a:ext cx="2891137" cy="584775"/>
            </a:xfrm>
            <a:prstGeom prst="rect">
              <a:avLst/>
            </a:prstGeom>
            <a:solidFill>
              <a:schemeClr val="bg1"/>
            </a:solidFill>
            <a:ln>
              <a:solidFill>
                <a:schemeClr val="bg1"/>
              </a:solidFill>
              <a:prstDash val="lgDash"/>
            </a:ln>
          </p:spPr>
          <p:txBody>
            <a:bodyPr wrap="square" rtlCol="0">
              <a:spAutoFit/>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Actividad tecnológica total = 100</a:t>
              </a:r>
              <a:endParaRPr lang="en-GB" sz="1600" b="1">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2A2FB019-9C7E-4DB2-AD92-6B03216B5520}"/>
                </a:ext>
              </a:extLst>
            </p:cNvPr>
            <p:cNvSpPr txBox="1"/>
            <p:nvPr/>
          </p:nvSpPr>
          <p:spPr>
            <a:xfrm>
              <a:off x="1856585" y="4265005"/>
              <a:ext cx="1746539" cy="646331"/>
            </a:xfrm>
            <a:prstGeom prst="rect">
              <a:avLst/>
            </a:prstGeom>
            <a:solidFill>
              <a:srgbClr val="7030A0"/>
            </a:solidFill>
            <a:ln>
              <a:solidFill>
                <a:srgbClr val="7030A0"/>
              </a:solidFill>
            </a:ln>
          </p:spPr>
          <p:txBody>
            <a:bodyPr wrap="square" rtlCol="0">
              <a:spAutoFit/>
            </a:bodyPr>
            <a:lstStyle/>
            <a:p>
              <a:pPr algn="ctr"/>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Gas</a:t>
              </a:r>
            </a:p>
            <a:p>
              <a:pPr algn="ctr"/>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campo</a:t>
              </a:r>
            </a:p>
          </p:txBody>
        </p:sp>
        <p:sp>
          <p:nvSpPr>
            <p:cNvPr id="11" name="TextBox 10">
              <a:extLst>
                <a:ext uri="{FF2B5EF4-FFF2-40B4-BE49-F238E27FC236}">
                  <a16:creationId xmlns:a16="http://schemas.microsoft.com/office/drawing/2014/main" id="{2BDEDA52-CAE5-4218-85AC-75E31CCEF5D4}"/>
                </a:ext>
              </a:extLst>
            </p:cNvPr>
            <p:cNvSpPr txBox="1"/>
            <p:nvPr/>
          </p:nvSpPr>
          <p:spPr>
            <a:xfrm>
              <a:off x="5447928" y="4182836"/>
              <a:ext cx="1296144" cy="1754326"/>
            </a:xfrm>
            <a:prstGeom prst="rect">
              <a:avLst/>
            </a:prstGeom>
            <a:solidFill>
              <a:srgbClr val="7030A0"/>
            </a:solidFill>
            <a:ln>
              <a:solidFill>
                <a:srgbClr val="7030A0"/>
              </a:solidFill>
            </a:ln>
          </p:spPr>
          <p:txBody>
            <a:bodyPr wrap="square" rtlCol="0">
              <a:spAutoFit/>
            </a:bodyPr>
            <a:lstStyle/>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Arrow: Right 11">
              <a:extLst>
                <a:ext uri="{FF2B5EF4-FFF2-40B4-BE49-F238E27FC236}">
                  <a16:creationId xmlns:a16="http://schemas.microsoft.com/office/drawing/2014/main" id="{6AF9AB07-273B-458C-A468-E9813E1EE3FC}"/>
                </a:ext>
              </a:extLst>
            </p:cNvPr>
            <p:cNvSpPr/>
            <p:nvPr/>
          </p:nvSpPr>
          <p:spPr>
            <a:xfrm>
              <a:off x="3675132" y="4516161"/>
              <a:ext cx="1728192" cy="144016"/>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3" name="Arrow: Right 16">
              <a:extLst>
                <a:ext uri="{FF2B5EF4-FFF2-40B4-BE49-F238E27FC236}">
                  <a16:creationId xmlns:a16="http://schemas.microsoft.com/office/drawing/2014/main" id="{4633DDEC-3BBB-4F99-90EA-D44713DE471C}"/>
                </a:ext>
              </a:extLst>
            </p:cNvPr>
            <p:cNvSpPr/>
            <p:nvPr/>
          </p:nvSpPr>
          <p:spPr>
            <a:xfrm>
              <a:off x="6804551" y="4540993"/>
              <a:ext cx="1440160" cy="14401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B8F14458-B0E6-4121-8DD1-BF5CD86594B6}"/>
                </a:ext>
              </a:extLst>
            </p:cNvPr>
            <p:cNvSpPr txBox="1"/>
            <p:nvPr/>
          </p:nvSpPr>
          <p:spPr>
            <a:xfrm>
              <a:off x="3603124" y="4149435"/>
              <a:ext cx="1844804" cy="397811"/>
            </a:xfrm>
            <a:prstGeom prst="rect">
              <a:avLst/>
            </a:prstGeom>
            <a:noFill/>
          </p:spPr>
          <p:txBody>
            <a:bodyPr wrap="square" rtlCol="0">
              <a:spAutoFit/>
            </a:bodyPr>
            <a:lstStyle/>
            <a:p>
              <a:pPr algn="ctr"/>
              <a:r>
                <a:rPr lang="en-US" b="1">
                  <a:solidFill>
                    <a:srgbClr val="7030A0"/>
                  </a:solidFill>
                  <a:latin typeface="Open Sans" panose="020B0606030504020204" pitchFamily="34" charset="0"/>
                  <a:ea typeface="Open Sans" panose="020B0606030504020204" pitchFamily="34" charset="0"/>
                  <a:cs typeface="Open Sans" panose="020B0606030504020204" pitchFamily="34" charset="0"/>
                </a:rPr>
                <a:t>Gas natural</a:t>
              </a:r>
            </a:p>
          </p:txBody>
        </p:sp>
        <p:sp>
          <p:nvSpPr>
            <p:cNvPr id="15" name="TextBox 14">
              <a:extLst>
                <a:ext uri="{FF2B5EF4-FFF2-40B4-BE49-F238E27FC236}">
                  <a16:creationId xmlns:a16="http://schemas.microsoft.com/office/drawing/2014/main" id="{958FB326-5113-45FD-9613-3C00458E9751}"/>
                </a:ext>
              </a:extLst>
            </p:cNvPr>
            <p:cNvSpPr txBox="1"/>
            <p:nvPr/>
          </p:nvSpPr>
          <p:spPr>
            <a:xfrm>
              <a:off x="6788676" y="4182836"/>
              <a:ext cx="1657332" cy="369332"/>
            </a:xfrm>
            <a:prstGeom prst="rect">
              <a:avLst/>
            </a:prstGeom>
            <a:noFill/>
          </p:spPr>
          <p:txBody>
            <a:bodyPr wrap="square" rtlCol="0">
              <a:spAutoFit/>
            </a:bodyPr>
            <a:lstStyle/>
            <a:p>
              <a:pPr algn="ctr"/>
              <a:r>
                <a:rPr lang="en-US" b="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Electricidad</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603133B8-967F-461B-A43F-8571A4D0F091}"/>
                </a:ext>
              </a:extLst>
            </p:cNvPr>
            <p:cNvSpPr txBox="1"/>
            <p:nvPr/>
          </p:nvSpPr>
          <p:spPr>
            <a:xfrm>
              <a:off x="5600907" y="4474501"/>
              <a:ext cx="1003501" cy="461665"/>
            </a:xfrm>
            <a:prstGeom prst="rect">
              <a:avLst/>
            </a:prstGeom>
            <a:solidFill>
              <a:schemeClr val="bg1"/>
            </a:solidFill>
            <a:ln>
              <a:noFill/>
              <a:prstDash val="lgDash"/>
            </a:ln>
          </p:spPr>
          <p:txBody>
            <a:bodyPr wrap="square" rtlCol="0">
              <a:spAutoFit/>
            </a:bodyPr>
            <a:lstStyle/>
            <a:p>
              <a:pPr algn="ctr"/>
              <a:r>
                <a:rPr lang="en-US" sz="1200" b="1">
                  <a:latin typeface="Open Sans" panose="020B0606030504020204" pitchFamily="34" charset="0"/>
                  <a:ea typeface="Open Sans" panose="020B0606030504020204" pitchFamily="34" charset="0"/>
                  <a:cs typeface="Open Sans" panose="020B0606030504020204" pitchFamily="34" charset="0"/>
                </a:rPr>
                <a:t>Actividad = 40</a:t>
              </a:r>
              <a:endParaRPr lang="en-GB" sz="1200" b="1">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2E58D4A7-4A8A-43E6-99A2-1FB0A2FE139F}"/>
                </a:ext>
              </a:extLst>
            </p:cNvPr>
            <p:cNvSpPr txBox="1"/>
            <p:nvPr/>
          </p:nvSpPr>
          <p:spPr>
            <a:xfrm>
              <a:off x="5600907" y="5357181"/>
              <a:ext cx="1003501" cy="461665"/>
            </a:xfrm>
            <a:prstGeom prst="rect">
              <a:avLst/>
            </a:prstGeom>
            <a:solidFill>
              <a:schemeClr val="bg1"/>
            </a:solidFill>
            <a:ln>
              <a:noFill/>
              <a:prstDash val="lgDash"/>
            </a:ln>
          </p:spPr>
          <p:txBody>
            <a:bodyPr wrap="square" rtlCol="0">
              <a:spAutoFit/>
            </a:bodyPr>
            <a:lstStyle/>
            <a:p>
              <a:pPr algn="ctr"/>
              <a:r>
                <a:rPr lang="en-US" sz="1200" b="1">
                  <a:latin typeface="Open Sans" panose="020B0606030504020204" pitchFamily="34" charset="0"/>
                  <a:ea typeface="Open Sans" panose="020B0606030504020204" pitchFamily="34" charset="0"/>
                  <a:cs typeface="Open Sans" panose="020B0606030504020204" pitchFamily="34" charset="0"/>
                </a:rPr>
                <a:t>Actividad = 60</a:t>
              </a:r>
              <a:endParaRPr lang="en-GB" sz="1200" b="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4FD85EAE-BF19-4F77-99AE-D4006300C4D6}"/>
                </a:ext>
              </a:extLst>
            </p:cNvPr>
            <p:cNvSpPr txBox="1"/>
            <p:nvPr/>
          </p:nvSpPr>
          <p:spPr>
            <a:xfrm>
              <a:off x="1389411" y="5147685"/>
              <a:ext cx="2213711" cy="645839"/>
            </a:xfrm>
            <a:prstGeom prst="rect">
              <a:avLst/>
            </a:prstGeom>
            <a:solidFill>
              <a:schemeClr val="accent2">
                <a:lumMod val="75000"/>
              </a:schemeClr>
            </a:solidFill>
            <a:ln>
              <a:solidFill>
                <a:schemeClr val="accent2">
                  <a:lumMod val="75000"/>
                </a:schemeClr>
              </a:solidFill>
            </a:ln>
          </p:spPr>
          <p:txBody>
            <a:bodyPr wrap="square" rtlCol="0">
              <a:spAutoFit/>
            </a:bodyPr>
            <a:lstStyle/>
            <a:p>
              <a:pPr algn="ctr"/>
              <a:r>
                <a:rPr lang="en-US"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Importación</a:t>
              </a: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combustible </a:t>
              </a:r>
              <a:r>
                <a:rPr lang="en-US"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ligero</a:t>
              </a: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Arrow: Right 18">
              <a:extLst>
                <a:ext uri="{FF2B5EF4-FFF2-40B4-BE49-F238E27FC236}">
                  <a16:creationId xmlns:a16="http://schemas.microsoft.com/office/drawing/2014/main" id="{804A4911-7C2F-4E44-B804-E5F66F135D8A}"/>
                </a:ext>
              </a:extLst>
            </p:cNvPr>
            <p:cNvSpPr/>
            <p:nvPr/>
          </p:nvSpPr>
          <p:spPr>
            <a:xfrm>
              <a:off x="3675132" y="5398841"/>
              <a:ext cx="1728192" cy="144016"/>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0" name="Arrow: Right 19">
              <a:extLst>
                <a:ext uri="{FF2B5EF4-FFF2-40B4-BE49-F238E27FC236}">
                  <a16:creationId xmlns:a16="http://schemas.microsoft.com/office/drawing/2014/main" id="{E9EB4A4A-F8EB-4C49-A285-1175D79D0513}"/>
                </a:ext>
              </a:extLst>
            </p:cNvPr>
            <p:cNvSpPr/>
            <p:nvPr/>
          </p:nvSpPr>
          <p:spPr>
            <a:xfrm>
              <a:off x="6804551" y="5423673"/>
              <a:ext cx="1440160" cy="14401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10055603-07B1-4824-8DB9-3DB92C7AD101}"/>
                </a:ext>
              </a:extLst>
            </p:cNvPr>
            <p:cNvSpPr txBox="1"/>
            <p:nvPr/>
          </p:nvSpPr>
          <p:spPr>
            <a:xfrm>
              <a:off x="3575871" y="5667663"/>
              <a:ext cx="1828928" cy="397811"/>
            </a:xfrm>
            <a:prstGeom prst="rect">
              <a:avLst/>
            </a:prstGeom>
            <a:noFill/>
          </p:spPr>
          <p:txBody>
            <a:bodyPr wrap="square" rtlCol="0">
              <a:spAutoFit/>
            </a:bodyPr>
            <a:lstStyle/>
            <a:p>
              <a:pPr algn="ctr"/>
              <a:r>
                <a:rPr lang="en-US"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Combustible </a:t>
              </a:r>
              <a:r>
                <a:rPr lang="en-US" b="1" dirty="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ligero</a:t>
              </a:r>
              <a:endParaRPr lang="en-US"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72A06765-602D-42EC-A156-F8A7075E1556}"/>
                </a:ext>
              </a:extLst>
            </p:cNvPr>
            <p:cNvSpPr txBox="1"/>
            <p:nvPr/>
          </p:nvSpPr>
          <p:spPr>
            <a:xfrm>
              <a:off x="6747551" y="5741394"/>
              <a:ext cx="1613469" cy="369332"/>
            </a:xfrm>
            <a:prstGeom prst="rect">
              <a:avLst/>
            </a:prstGeom>
            <a:noFill/>
          </p:spPr>
          <p:txBody>
            <a:bodyPr wrap="square" rtlCol="0">
              <a:spAutoFit/>
            </a:bodyPr>
            <a:lstStyle/>
            <a:p>
              <a:pPr algn="ctr"/>
              <a:r>
                <a:rPr lang="en-US" b="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Electricidad</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4" name="Graphic 23" descr="Checkmark">
              <a:extLst>
                <a:ext uri="{FF2B5EF4-FFF2-40B4-BE49-F238E27FC236}">
                  <a16:creationId xmlns:a16="http://schemas.microsoft.com/office/drawing/2014/main" id="{1E88E422-3549-40D0-8E35-951135A6C9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90611" y="4058961"/>
              <a:ext cx="914400" cy="914400"/>
            </a:xfrm>
            <a:prstGeom prst="rect">
              <a:avLst/>
            </a:prstGeom>
          </p:spPr>
        </p:pic>
        <p:pic>
          <p:nvPicPr>
            <p:cNvPr id="25" name="Graphic 24" descr="Checkmark">
              <a:extLst>
                <a:ext uri="{FF2B5EF4-FFF2-40B4-BE49-F238E27FC236}">
                  <a16:creationId xmlns:a16="http://schemas.microsoft.com/office/drawing/2014/main" id="{C085A54B-2DFA-4150-85ED-646E30F2E1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90611" y="4973361"/>
              <a:ext cx="914400" cy="914400"/>
            </a:xfrm>
            <a:prstGeom prst="rect">
              <a:avLst/>
            </a:prstGeom>
          </p:spPr>
        </p:pic>
      </p:grpSp>
      <p:sp>
        <p:nvSpPr>
          <p:cNvPr id="28" name="Text Placeholder 44">
            <a:extLst>
              <a:ext uri="{FF2B5EF4-FFF2-40B4-BE49-F238E27FC236}">
                <a16:creationId xmlns:a16="http://schemas.microsoft.com/office/drawing/2014/main" id="{E88DC8A1-7AC7-48C0-A035-495810F906D1}"/>
              </a:ext>
            </a:extLst>
          </p:cNvPr>
          <p:cNvSpPr txBox="1">
            <a:spLocks/>
          </p:cNvSpPr>
          <p:nvPr/>
        </p:nvSpPr>
        <p:spPr>
          <a:xfrm>
            <a:off x="701230" y="1872617"/>
            <a:ext cx="4739751" cy="66866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latin typeface="Open Sans" panose="020B0606030504020204" pitchFamily="34" charset="0"/>
                <a:ea typeface="Open Sans" panose="020B0606030504020204" pitchFamily="34" charset="0"/>
                <a:cs typeface="Open Sans" panose="020B0606030504020204" pitchFamily="34" charset="0"/>
              </a:rPr>
              <a:t>Modos</a:t>
            </a:r>
            <a:r>
              <a:rPr lang="en-US" dirty="0">
                <a:latin typeface="Open Sans" panose="020B0606030504020204" pitchFamily="34" charset="0"/>
                <a:ea typeface="Open Sans" panose="020B0606030504020204" pitchFamily="34" charset="0"/>
                <a:cs typeface="Open Sans" panose="020B0606030504020204" pitchFamily="34" charset="0"/>
              </a:rPr>
              <a:t> de </a:t>
            </a:r>
            <a:r>
              <a:rPr lang="en-US" dirty="0" err="1">
                <a:latin typeface="Open Sans" panose="020B0606030504020204" pitchFamily="34" charset="0"/>
                <a:ea typeface="Open Sans" panose="020B0606030504020204" pitchFamily="34" charset="0"/>
                <a:cs typeface="Open Sans" panose="020B0606030504020204" pitchFamily="34" charset="0"/>
              </a:rPr>
              <a:t>funcionamiento</a:t>
            </a:r>
            <a:r>
              <a:rPr lang="en-US" dirty="0">
                <a:latin typeface="Open Sans" panose="020B0606030504020204" pitchFamily="34" charset="0"/>
                <a:ea typeface="Open Sans" panose="020B0606030504020204" pitchFamily="34" charset="0"/>
                <a:cs typeface="Open Sans" panose="020B0606030504020204" pitchFamily="34" charset="0"/>
              </a:rPr>
              <a:t> - </a:t>
            </a:r>
            <a:r>
              <a:rPr lang="en-US" dirty="0" err="1">
                <a:latin typeface="Open Sans" panose="020B0606030504020204" pitchFamily="34" charset="0"/>
                <a:ea typeface="Open Sans" panose="020B0606030504020204" pitchFamily="34" charset="0"/>
                <a:cs typeface="Open Sans" panose="020B0606030504020204" pitchFamily="34" charset="0"/>
              </a:rPr>
              <a:t>energía</a:t>
            </a:r>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p:txBody>
      </p:sp>
      <p:sp>
        <p:nvSpPr>
          <p:cNvPr id="26" name="Title 6">
            <a:extLst>
              <a:ext uri="{FF2B5EF4-FFF2-40B4-BE49-F238E27FC236}">
                <a16:creationId xmlns:a16="http://schemas.microsoft.com/office/drawing/2014/main" id="{0E249265-23D5-A74E-975D-39F6AD27F287}"/>
              </a:ext>
            </a:extLst>
          </p:cNvPr>
          <p:cNvSpPr>
            <a:spLocks noGrp="1"/>
          </p:cNvSpPr>
          <p:nvPr>
            <p:ph type="title"/>
          </p:nvPr>
        </p:nvSpPr>
        <p:spPr>
          <a:xfrm>
            <a:off x="667770" y="485832"/>
            <a:ext cx="7372060" cy="1325563"/>
          </a:xfrm>
        </p:spPr>
        <p:txBody>
          <a:bodyPr>
            <a:normAutofit/>
          </a:bodyPr>
          <a:lstStyle/>
          <a:p>
            <a:r>
              <a:rPr lang="en-US" sz="4000" dirty="0">
                <a:latin typeface="Open Sans" panose="020B0606030504020204" pitchFamily="34" charset="0"/>
                <a:ea typeface="Open Sans" panose="020B0606030504020204" pitchFamily="34" charset="0"/>
                <a:cs typeface="Open Sans" panose="020B0606030504020204" pitchFamily="34" charset="0"/>
              </a:rPr>
              <a:t>6.4. Modelización del uso del suelo en </a:t>
            </a:r>
            <a:r>
              <a:rPr lang="en-US" sz="4000" dirty="0" err="1">
                <a:latin typeface="Open Sans" panose="020B0606030504020204" pitchFamily="34" charset="0"/>
                <a:ea typeface="Open Sans" panose="020B0606030504020204" pitchFamily="34" charset="0"/>
                <a:cs typeface="Open Sans" panose="020B0606030504020204" pitchFamily="34" charset="0"/>
              </a:rPr>
              <a:t>OSeMOSYS </a:t>
            </a:r>
            <a:endParaRPr lang="en-US" sz="40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Slide Number Placeholder 3">
            <a:extLst>
              <a:ext uri="{FF2B5EF4-FFF2-40B4-BE49-F238E27FC236}">
                <a16:creationId xmlns:a16="http://schemas.microsoft.com/office/drawing/2014/main" id="{7C5E87FB-D10A-584C-861E-075396613142}"/>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20</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7" name="Oval 26">
            <a:extLst>
              <a:ext uri="{FF2B5EF4-FFF2-40B4-BE49-F238E27FC236}">
                <a16:creationId xmlns:a16="http://schemas.microsoft.com/office/drawing/2014/main" id="{BEAAE60C-4F0E-3849-AF7C-AE90076EEED7}"/>
              </a:ext>
            </a:extLst>
          </p:cNvPr>
          <p:cNvSpPr/>
          <p:nvPr/>
        </p:nvSpPr>
        <p:spPr>
          <a:xfrm>
            <a:off x="9776538" y="556415"/>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6_Slide21.mp3" descr="Lecture6_Slide21.mp3">
            <a:hlinkClick r:id="" action="ppaction://media"/>
            <a:extLst>
              <a:ext uri="{FF2B5EF4-FFF2-40B4-BE49-F238E27FC236}">
                <a16:creationId xmlns:a16="http://schemas.microsoft.com/office/drawing/2014/main" id="{FA38E889-CA3B-754C-8780-74C001CCB3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70165" y="571692"/>
            <a:ext cx="812800" cy="812800"/>
          </a:xfrm>
          <a:prstGeom prst="rect">
            <a:avLst/>
          </a:prstGeom>
        </p:spPr>
      </p:pic>
    </p:spTree>
    <p:extLst>
      <p:ext uri="{BB962C8B-B14F-4D97-AF65-F5344CB8AC3E}">
        <p14:creationId xmlns:p14="http://schemas.microsoft.com/office/powerpoint/2010/main" val="124902827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9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202FE85D-3DDE-4163-8A7A-FC6BCEA9E05D}"/>
              </a:ext>
            </a:extLst>
          </p:cNvPr>
          <p:cNvSpPr>
            <a:spLocks noGrp="1"/>
          </p:cNvSpPr>
          <p:nvPr>
            <p:ph idx="1"/>
          </p:nvPr>
        </p:nvSpPr>
        <p:spPr>
          <a:xfrm>
            <a:off x="663574" y="2606961"/>
            <a:ext cx="10515600" cy="3691157"/>
          </a:xfrm>
        </p:spPr>
        <p:txBody>
          <a:bodyPr/>
          <a:lstStyle/>
          <a:p>
            <a:r>
              <a:rPr lang="en-US" b="0">
                <a:latin typeface="Open Sans" panose="020B0606030504020204" pitchFamily="34" charset="0"/>
                <a:ea typeface="Open Sans" panose="020B0606030504020204" pitchFamily="34" charset="0"/>
                <a:cs typeface="Open Sans" panose="020B0606030504020204" pitchFamily="34" charset="0"/>
              </a:rPr>
              <a:t>Los modos de funcionamiento también pueden utilizarse para la asignación de terrenos dentro de una "tecnología" del suelo</a:t>
            </a:r>
            <a:endParaRPr lang="en-GB" b="0">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Group 1">
            <a:extLst>
              <a:ext uri="{FF2B5EF4-FFF2-40B4-BE49-F238E27FC236}">
                <a16:creationId xmlns:a16="http://schemas.microsoft.com/office/drawing/2014/main" id="{C1463D57-0D57-4314-813F-B72FC2AB9797}"/>
              </a:ext>
            </a:extLst>
          </p:cNvPr>
          <p:cNvGrpSpPr/>
          <p:nvPr/>
        </p:nvGrpSpPr>
        <p:grpSpPr>
          <a:xfrm>
            <a:off x="2161309" y="3468620"/>
            <a:ext cx="6183540" cy="2533802"/>
            <a:chOff x="2161309" y="2191755"/>
            <a:chExt cx="6183540" cy="2533802"/>
          </a:xfrm>
        </p:grpSpPr>
        <p:sp>
          <p:nvSpPr>
            <p:cNvPr id="12" name="TextBox 11">
              <a:extLst>
                <a:ext uri="{FF2B5EF4-FFF2-40B4-BE49-F238E27FC236}">
                  <a16:creationId xmlns:a16="http://schemas.microsoft.com/office/drawing/2014/main" id="{A83B0830-8559-4561-A130-56995EA6021C}"/>
                </a:ext>
              </a:extLst>
            </p:cNvPr>
            <p:cNvSpPr txBox="1"/>
            <p:nvPr/>
          </p:nvSpPr>
          <p:spPr>
            <a:xfrm>
              <a:off x="2161309" y="2939731"/>
              <a:ext cx="1537472" cy="923330"/>
            </a:xfrm>
            <a:prstGeom prst="rect">
              <a:avLst/>
            </a:prstGeom>
            <a:solidFill>
              <a:srgbClr val="008A3E"/>
            </a:solidFill>
            <a:ln>
              <a:solidFill>
                <a:srgbClr val="008A3E"/>
              </a:solidFill>
            </a:ln>
          </p:spPr>
          <p:txBody>
            <a:bodyPr wrap="square" rtlCol="0">
              <a:spAutoFit/>
            </a:bodyPr>
            <a:lstStyle/>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Total de </a:t>
              </a:r>
              <a:r>
                <a:rPr lang="en-US" dirty="0" err="1">
                  <a:solidFill>
                    <a:schemeClr val="bg1"/>
                  </a:solidFill>
                  <a:latin typeface="Open Sans" panose="020B0606030504020204" pitchFamily="34" charset="0"/>
                  <a:ea typeface="Open Sans" panose="020B0606030504020204" pitchFamily="34" charset="0"/>
                  <a:cs typeface="Open Sans" panose="020B0606030504020204" pitchFamily="34" charset="0"/>
                </a:rPr>
                <a:t>terrenos</a:t>
              </a: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disponibles</a:t>
              </a: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9DDD0369-2CBA-42D7-B89A-1F6F2B6553C7}"/>
                </a:ext>
              </a:extLst>
            </p:cNvPr>
            <p:cNvSpPr txBox="1"/>
            <p:nvPr/>
          </p:nvSpPr>
          <p:spPr>
            <a:xfrm>
              <a:off x="5548066" y="2971231"/>
              <a:ext cx="1296144" cy="1754326"/>
            </a:xfrm>
            <a:prstGeom prst="rect">
              <a:avLst/>
            </a:prstGeom>
            <a:solidFill>
              <a:srgbClr val="008A3E"/>
            </a:solidFill>
            <a:ln>
              <a:solidFill>
                <a:srgbClr val="008A3E"/>
              </a:solidFill>
            </a:ln>
          </p:spPr>
          <p:txBody>
            <a:bodyPr wrap="square" rtlCol="0">
              <a:spAutoFit/>
            </a:bodyPr>
            <a:lstStyle/>
            <a:p>
              <a:pPr algn="ctr"/>
              <a:endParaRPr lang="en-US">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3">
              <a:extLst>
                <a:ext uri="{FF2B5EF4-FFF2-40B4-BE49-F238E27FC236}">
                  <a16:creationId xmlns:a16="http://schemas.microsoft.com/office/drawing/2014/main" id="{6AB92893-2117-4165-9565-EFFE2E12D93C}"/>
                </a:ext>
              </a:extLst>
            </p:cNvPr>
            <p:cNvSpPr/>
            <p:nvPr/>
          </p:nvSpPr>
          <p:spPr>
            <a:xfrm>
              <a:off x="3775270" y="3304556"/>
              <a:ext cx="1728192" cy="144016"/>
            </a:xfrm>
            <a:prstGeom prst="rightArrow">
              <a:avLst/>
            </a:prstGeom>
            <a:solidFill>
              <a:srgbClr val="008A3E"/>
            </a:solidFill>
            <a:ln>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5" name="Arrow: Right 16">
              <a:extLst>
                <a:ext uri="{FF2B5EF4-FFF2-40B4-BE49-F238E27FC236}">
                  <a16:creationId xmlns:a16="http://schemas.microsoft.com/office/drawing/2014/main" id="{99FF1A7D-43D5-4493-9706-FB92E82557E5}"/>
                </a:ext>
              </a:extLst>
            </p:cNvPr>
            <p:cNvSpPr/>
            <p:nvPr/>
          </p:nvSpPr>
          <p:spPr>
            <a:xfrm>
              <a:off x="6904689" y="3329388"/>
              <a:ext cx="1440160" cy="144016"/>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A66CFFFF-1CF4-447B-99D5-762466558757}"/>
                </a:ext>
              </a:extLst>
            </p:cNvPr>
            <p:cNvSpPr txBox="1"/>
            <p:nvPr/>
          </p:nvSpPr>
          <p:spPr>
            <a:xfrm>
              <a:off x="3972853" y="2935224"/>
              <a:ext cx="1432055" cy="369332"/>
            </a:xfrm>
            <a:prstGeom prst="rect">
              <a:avLst/>
            </a:prstGeom>
            <a:noFill/>
          </p:spPr>
          <p:txBody>
            <a:bodyPr wrap="square" rtlCol="0">
              <a:spAutoFit/>
            </a:bodyPr>
            <a:lstStyle/>
            <a:p>
              <a:pPr algn="ctr"/>
              <a:r>
                <a:rPr lang="en-US">
                  <a:solidFill>
                    <a:srgbClr val="008A3E"/>
                  </a:solidFill>
                  <a:latin typeface="Open Sans" panose="020B0606030504020204" pitchFamily="34" charset="0"/>
                  <a:ea typeface="Open Sans" panose="020B0606030504020204" pitchFamily="34" charset="0"/>
                  <a:cs typeface="Open Sans" panose="020B0606030504020204" pitchFamily="34" charset="0"/>
                </a:rPr>
                <a:t>Tierra</a:t>
              </a:r>
            </a:p>
          </p:txBody>
        </p:sp>
        <p:sp>
          <p:nvSpPr>
            <p:cNvPr id="17" name="TextBox 16">
              <a:extLst>
                <a:ext uri="{FF2B5EF4-FFF2-40B4-BE49-F238E27FC236}">
                  <a16:creationId xmlns:a16="http://schemas.microsoft.com/office/drawing/2014/main" id="{ACDDD4A4-1372-4DFB-9E13-875521C83E8E}"/>
                </a:ext>
              </a:extLst>
            </p:cNvPr>
            <p:cNvSpPr txBox="1"/>
            <p:nvPr/>
          </p:nvSpPr>
          <p:spPr>
            <a:xfrm>
              <a:off x="6888814" y="2971231"/>
              <a:ext cx="1432055" cy="369332"/>
            </a:xfrm>
            <a:prstGeom prst="rect">
              <a:avLst/>
            </a:prstGeom>
            <a:noFill/>
          </p:spPr>
          <p:txBody>
            <a:bodyPr wrap="square" rtlCol="0">
              <a:spAutoFit/>
            </a:bodyPr>
            <a:lstStyle/>
            <a:p>
              <a:pPr algn="ctr"/>
              <a:r>
                <a:rPr lang="en-US">
                  <a:solidFill>
                    <a:srgbClr val="FFC000"/>
                  </a:solidFill>
                  <a:latin typeface="Open Sans" panose="020B0606030504020204" pitchFamily="34" charset="0"/>
                  <a:ea typeface="Open Sans" panose="020B0606030504020204" pitchFamily="34" charset="0"/>
                  <a:cs typeface="Open Sans" panose="020B0606030504020204" pitchFamily="34" charset="0"/>
                </a:rPr>
                <a:t>Maíz</a:t>
              </a:r>
            </a:p>
          </p:txBody>
        </p:sp>
        <p:sp>
          <p:nvSpPr>
            <p:cNvPr id="18" name="TextBox 17">
              <a:extLst>
                <a:ext uri="{FF2B5EF4-FFF2-40B4-BE49-F238E27FC236}">
                  <a16:creationId xmlns:a16="http://schemas.microsoft.com/office/drawing/2014/main" id="{B0C20B11-C1EE-450F-ADE6-F3D05808A34B}"/>
                </a:ext>
              </a:extLst>
            </p:cNvPr>
            <p:cNvSpPr txBox="1"/>
            <p:nvPr/>
          </p:nvSpPr>
          <p:spPr>
            <a:xfrm>
              <a:off x="5701045" y="3206584"/>
              <a:ext cx="1003501" cy="369332"/>
            </a:xfrm>
            <a:prstGeom prst="rect">
              <a:avLst/>
            </a:prstGeom>
            <a:solidFill>
              <a:schemeClr val="bg1"/>
            </a:solidFill>
            <a:ln>
              <a:solidFill>
                <a:schemeClr val="bg1"/>
              </a:solidFill>
              <a:prstDash val="lgDash"/>
            </a:ln>
          </p:spPr>
          <p:txBody>
            <a:bodyPr wrap="square" rtlCol="0">
              <a:sp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Modo 1</a:t>
              </a:r>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4345EC48-FB61-469C-B914-F512209A155D}"/>
                </a:ext>
              </a:extLst>
            </p:cNvPr>
            <p:cNvSpPr txBox="1"/>
            <p:nvPr/>
          </p:nvSpPr>
          <p:spPr>
            <a:xfrm>
              <a:off x="5701045" y="4072662"/>
              <a:ext cx="1003501" cy="369332"/>
            </a:xfrm>
            <a:prstGeom prst="rect">
              <a:avLst/>
            </a:prstGeom>
            <a:solidFill>
              <a:schemeClr val="bg1"/>
            </a:solidFill>
            <a:ln>
              <a:solidFill>
                <a:schemeClr val="bg1"/>
              </a:solidFill>
              <a:prstDash val="lgDash"/>
            </a:ln>
          </p:spPr>
          <p:txBody>
            <a:bodyPr wrap="square" rtlCol="0">
              <a:sp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Modo 2</a:t>
              </a:r>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20" name="Arrow: Right 19">
              <a:extLst>
                <a:ext uri="{FF2B5EF4-FFF2-40B4-BE49-F238E27FC236}">
                  <a16:creationId xmlns:a16="http://schemas.microsoft.com/office/drawing/2014/main" id="{E9C92147-BDA4-4F0C-900E-F5368DFB5512}"/>
                </a:ext>
              </a:extLst>
            </p:cNvPr>
            <p:cNvSpPr/>
            <p:nvPr/>
          </p:nvSpPr>
          <p:spPr>
            <a:xfrm>
              <a:off x="6904689" y="4212068"/>
              <a:ext cx="1440160" cy="144016"/>
            </a:xfrm>
            <a:prstGeom prst="rightArrow">
              <a:avLst/>
            </a:prstGeom>
            <a:solidFill>
              <a:srgbClr val="8FC36B"/>
            </a:solidFill>
            <a:ln>
              <a:solidFill>
                <a:srgbClr val="8FC3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107BE54E-4745-47C7-B1D9-8356ECB577E9}"/>
                </a:ext>
              </a:extLst>
            </p:cNvPr>
            <p:cNvSpPr txBox="1"/>
            <p:nvPr/>
          </p:nvSpPr>
          <p:spPr>
            <a:xfrm>
              <a:off x="6888814" y="3853911"/>
              <a:ext cx="1432055" cy="369332"/>
            </a:xfrm>
            <a:prstGeom prst="rect">
              <a:avLst/>
            </a:prstGeom>
            <a:noFill/>
          </p:spPr>
          <p:txBody>
            <a:bodyPr wrap="square" rtlCol="0">
              <a:spAutoFit/>
            </a:bodyPr>
            <a:lstStyle/>
            <a:p>
              <a:pPr algn="ctr"/>
              <a:r>
                <a:rPr lang="en-US">
                  <a:solidFill>
                    <a:srgbClr val="8FC36B"/>
                  </a:solidFill>
                  <a:latin typeface="Open Sans" panose="020B0606030504020204" pitchFamily="34" charset="0"/>
                  <a:ea typeface="Open Sans" panose="020B0606030504020204" pitchFamily="34" charset="0"/>
                  <a:cs typeface="Open Sans" panose="020B0606030504020204" pitchFamily="34" charset="0"/>
                </a:rPr>
                <a:t>Arroz</a:t>
              </a:r>
            </a:p>
          </p:txBody>
        </p:sp>
        <p:sp>
          <p:nvSpPr>
            <p:cNvPr id="22" name="Arrow: Right 21">
              <a:extLst>
                <a:ext uri="{FF2B5EF4-FFF2-40B4-BE49-F238E27FC236}">
                  <a16:creationId xmlns:a16="http://schemas.microsoft.com/office/drawing/2014/main" id="{ADFD3276-7333-43E6-B879-81A466C0E085}"/>
                </a:ext>
              </a:extLst>
            </p:cNvPr>
            <p:cNvSpPr/>
            <p:nvPr/>
          </p:nvSpPr>
          <p:spPr>
            <a:xfrm>
              <a:off x="4736829" y="4245545"/>
              <a:ext cx="755482" cy="144016"/>
            </a:xfrm>
            <a:prstGeom prst="rightArrow">
              <a:avLst/>
            </a:prstGeom>
            <a:solidFill>
              <a:srgbClr val="008A3E"/>
            </a:solidFill>
            <a:ln>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Rectangle 22">
              <a:extLst>
                <a:ext uri="{FF2B5EF4-FFF2-40B4-BE49-F238E27FC236}">
                  <a16:creationId xmlns:a16="http://schemas.microsoft.com/office/drawing/2014/main" id="{1C7232E1-23D2-4582-A12A-8845F2B16F88}"/>
                </a:ext>
              </a:extLst>
            </p:cNvPr>
            <p:cNvSpPr/>
            <p:nvPr/>
          </p:nvSpPr>
          <p:spPr>
            <a:xfrm>
              <a:off x="4652921" y="3401396"/>
              <a:ext cx="95059" cy="954688"/>
            </a:xfrm>
            <a:prstGeom prst="rect">
              <a:avLst/>
            </a:prstGeom>
            <a:solidFill>
              <a:srgbClr val="008A3E"/>
            </a:solidFill>
            <a:ln>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ABFD2D0C-4AA0-4EC3-A4A0-3D23AA6A4004}"/>
                </a:ext>
              </a:extLst>
            </p:cNvPr>
            <p:cNvSpPr txBox="1"/>
            <p:nvPr/>
          </p:nvSpPr>
          <p:spPr>
            <a:xfrm>
              <a:off x="4299474" y="2191755"/>
              <a:ext cx="1432056" cy="369332"/>
            </a:xfrm>
            <a:prstGeom prst="rect">
              <a:avLst/>
            </a:prstGeom>
            <a:noFill/>
          </p:spPr>
          <p:txBody>
            <a:bodyPr wrap="square" rtlCol="0">
              <a:spAutoFit/>
            </a:bodyPr>
            <a:lstStyle/>
            <a:p>
              <a:pPr algn="ctr"/>
              <a:r>
                <a:rPr lang="en-US"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Usos</a:t>
              </a:r>
              <a:r>
                <a:rPr lang="en-US" dirty="0">
                  <a:solidFill>
                    <a:srgbClr val="C00000"/>
                  </a:solidFill>
                  <a:latin typeface="Open Sans" panose="020B0606030504020204" pitchFamily="34" charset="0"/>
                  <a:ea typeface="Open Sans" panose="020B0606030504020204" pitchFamily="34" charset="0"/>
                  <a:cs typeface="Open Sans" panose="020B0606030504020204" pitchFamily="34" charset="0"/>
                </a:rPr>
                <a:t> del </a:t>
              </a:r>
              <a:r>
                <a:rPr lang="en-US"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suelo</a:t>
              </a:r>
              <a:endParaRPr lang="en-GB"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25" name="Straight Arrow Connector 24">
              <a:extLst>
                <a:ext uri="{FF2B5EF4-FFF2-40B4-BE49-F238E27FC236}">
                  <a16:creationId xmlns:a16="http://schemas.microsoft.com/office/drawing/2014/main" id="{42B842F6-9106-436D-A0B4-E41956C08EDD}"/>
                </a:ext>
              </a:extLst>
            </p:cNvPr>
            <p:cNvCxnSpPr>
              <a:cxnSpLocks/>
            </p:cNvCxnSpPr>
            <p:nvPr/>
          </p:nvCxnSpPr>
          <p:spPr>
            <a:xfrm>
              <a:off x="5403067" y="2546756"/>
              <a:ext cx="328463" cy="6598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A54F9EB-F4D9-4753-BD43-D6DD7CAEF94C}"/>
                </a:ext>
              </a:extLst>
            </p:cNvPr>
            <p:cNvCxnSpPr/>
            <p:nvPr/>
          </p:nvCxnSpPr>
          <p:spPr>
            <a:xfrm>
              <a:off x="5403067" y="2546756"/>
              <a:ext cx="343949" cy="156433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Text Placeholder 44">
            <a:extLst>
              <a:ext uri="{FF2B5EF4-FFF2-40B4-BE49-F238E27FC236}">
                <a16:creationId xmlns:a16="http://schemas.microsoft.com/office/drawing/2014/main" id="{7C56B931-1084-44AF-B509-548FD8CC6BAD}"/>
              </a:ext>
            </a:extLst>
          </p:cNvPr>
          <p:cNvSpPr>
            <a:spLocks noGrp="1"/>
          </p:cNvSpPr>
          <p:nvPr>
            <p:ph type="body" sz="quarter" idx="15"/>
          </p:nvPr>
        </p:nvSpPr>
        <p:spPr>
          <a:xfrm>
            <a:off x="663574" y="2161531"/>
            <a:ext cx="5083441"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Modos de funcionamiento - uso del suelo</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29" name="Title 6">
            <a:extLst>
              <a:ext uri="{FF2B5EF4-FFF2-40B4-BE49-F238E27FC236}">
                <a16:creationId xmlns:a16="http://schemas.microsoft.com/office/drawing/2014/main" id="{94B30722-3547-DC4B-8751-994856CDA329}"/>
              </a:ext>
            </a:extLst>
          </p:cNvPr>
          <p:cNvSpPr>
            <a:spLocks noGrp="1"/>
          </p:cNvSpPr>
          <p:nvPr>
            <p:ph type="title"/>
          </p:nvPr>
        </p:nvSpPr>
        <p:spPr>
          <a:xfrm>
            <a:off x="751989" y="540272"/>
            <a:ext cx="7094969" cy="1325563"/>
          </a:xfrm>
        </p:spPr>
        <p:txBody>
          <a:bodyPr>
            <a:normAutofit/>
          </a:bodyPr>
          <a:lstStyle/>
          <a:p>
            <a:r>
              <a:rPr lang="en-US" sz="4000" dirty="0">
                <a:latin typeface="Open Sans" panose="020B0606030504020204" pitchFamily="34" charset="0"/>
                <a:ea typeface="Open Sans" panose="020B0606030504020204" pitchFamily="34" charset="0"/>
                <a:cs typeface="Open Sans" panose="020B0606030504020204" pitchFamily="34" charset="0"/>
              </a:rPr>
              <a:t>6.4. Modelización del uso del suelo en </a:t>
            </a:r>
            <a:r>
              <a:rPr lang="en-US" sz="4000" dirty="0" err="1">
                <a:latin typeface="Open Sans" panose="020B0606030504020204" pitchFamily="34" charset="0"/>
                <a:ea typeface="Open Sans" panose="020B0606030504020204" pitchFamily="34" charset="0"/>
                <a:cs typeface="Open Sans" panose="020B0606030504020204" pitchFamily="34" charset="0"/>
              </a:rPr>
              <a:t>OSeMOSYS </a:t>
            </a:r>
            <a:endParaRPr lang="en-US" sz="40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Slide Number Placeholder 3">
            <a:extLst>
              <a:ext uri="{FF2B5EF4-FFF2-40B4-BE49-F238E27FC236}">
                <a16:creationId xmlns:a16="http://schemas.microsoft.com/office/drawing/2014/main" id="{6C69BC67-B803-1045-A142-74DB15F988A0}"/>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21</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30" name="Oval 29">
            <a:extLst>
              <a:ext uri="{FF2B5EF4-FFF2-40B4-BE49-F238E27FC236}">
                <a16:creationId xmlns:a16="http://schemas.microsoft.com/office/drawing/2014/main" id="{12466840-F3A3-574F-A97F-7A7E31F499A2}"/>
              </a:ext>
            </a:extLst>
          </p:cNvPr>
          <p:cNvSpPr/>
          <p:nvPr/>
        </p:nvSpPr>
        <p:spPr>
          <a:xfrm>
            <a:off x="9463242" y="76178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6_Slide22.mp3" descr="Lecture6_Slide22.mp3">
            <a:hlinkClick r:id="" action="ppaction://media"/>
            <a:extLst>
              <a:ext uri="{FF2B5EF4-FFF2-40B4-BE49-F238E27FC236}">
                <a16:creationId xmlns:a16="http://schemas.microsoft.com/office/drawing/2014/main" id="{FC1542D0-5C84-CB46-A4B5-DA00F58861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63242" y="892249"/>
            <a:ext cx="812800" cy="812800"/>
          </a:xfrm>
          <a:prstGeom prst="rect">
            <a:avLst/>
          </a:prstGeom>
        </p:spPr>
      </p:pic>
    </p:spTree>
    <p:extLst>
      <p:ext uri="{BB962C8B-B14F-4D97-AF65-F5344CB8AC3E}">
        <p14:creationId xmlns:p14="http://schemas.microsoft.com/office/powerpoint/2010/main" val="287972313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8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6FBBF40-7242-4803-BD1A-621E83DEF311}"/>
              </a:ext>
            </a:extLst>
          </p:cNvPr>
          <p:cNvGrpSpPr/>
          <p:nvPr/>
        </p:nvGrpSpPr>
        <p:grpSpPr>
          <a:xfrm>
            <a:off x="2397211" y="1734490"/>
            <a:ext cx="7878270" cy="4709594"/>
            <a:chOff x="1151068" y="1006952"/>
            <a:chExt cx="9124413" cy="5454533"/>
          </a:xfrm>
        </p:grpSpPr>
        <p:pic>
          <p:nvPicPr>
            <p:cNvPr id="6" name="Picture 4">
              <a:extLst>
                <a:ext uri="{FF2B5EF4-FFF2-40B4-BE49-F238E27FC236}">
                  <a16:creationId xmlns:a16="http://schemas.microsoft.com/office/drawing/2014/main" id="{C2E9FA47-AD96-4EDD-9A24-7BCBE54DF20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638" r="8467" b="6748"/>
            <a:stretch/>
          </p:blipFill>
          <p:spPr bwMode="auto">
            <a:xfrm>
              <a:off x="3832406" y="1006952"/>
              <a:ext cx="6443075" cy="5198341"/>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7465A9F5-FABF-4056-9468-01D63232819D}"/>
                </a:ext>
              </a:extLst>
            </p:cNvPr>
            <p:cNvSpPr/>
            <p:nvPr/>
          </p:nvSpPr>
          <p:spPr>
            <a:xfrm>
              <a:off x="1151068" y="4986477"/>
              <a:ext cx="677732" cy="63805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2874D4C9-3547-43FD-8B82-91F70AD2DE72}"/>
                </a:ext>
              </a:extLst>
            </p:cNvPr>
            <p:cNvSpPr txBox="1"/>
            <p:nvPr/>
          </p:nvSpPr>
          <p:spPr>
            <a:xfrm>
              <a:off x="1916520" y="5074674"/>
              <a:ext cx="3290303" cy="677272"/>
            </a:xfrm>
            <a:prstGeom prst="rect">
              <a:avLst/>
            </a:prstGeom>
            <a:noFill/>
          </p:spPr>
          <p:txBody>
            <a:bodyPr wrap="square" rtlCol="0">
              <a:spAutoFit/>
            </a:bodyPr>
            <a:lstStyle/>
            <a:p>
              <a:r>
                <a:rPr lang="en-GB" sz="1600" b="1" dirty="0" err="1">
                  <a:latin typeface="Open Sans" panose="020B0606030504020204" pitchFamily="34" charset="0"/>
                  <a:ea typeface="Open Sans" panose="020B0606030504020204" pitchFamily="34" charset="0"/>
                  <a:cs typeface="Open Sans" panose="020B0606030504020204" pitchFamily="34" charset="0"/>
                </a:rPr>
                <a:t>Relación</a:t>
              </a:r>
              <a:r>
                <a:rPr lang="en-GB" sz="1600" b="1" dirty="0">
                  <a:latin typeface="Open Sans" panose="020B0606030504020204" pitchFamily="34" charset="0"/>
                  <a:ea typeface="Open Sans" panose="020B0606030504020204" pitchFamily="34" charset="0"/>
                  <a:cs typeface="Open Sans" panose="020B0606030504020204" pitchFamily="34" charset="0"/>
                </a:rPr>
                <a:t> de </a:t>
              </a:r>
              <a:r>
                <a:rPr lang="en-GB" sz="1600" b="1" dirty="0" err="1">
                  <a:latin typeface="Open Sans" panose="020B0606030504020204" pitchFamily="34" charset="0"/>
                  <a:ea typeface="Open Sans" panose="020B0606030504020204" pitchFamily="34" charset="0"/>
                  <a:cs typeface="Open Sans" panose="020B0606030504020204" pitchFamily="34" charset="0"/>
                </a:rPr>
                <a:t>actividad</a:t>
              </a:r>
              <a:r>
                <a:rPr lang="en-GB" sz="1600" b="1" dirty="0">
                  <a:latin typeface="Open Sans" panose="020B0606030504020204" pitchFamily="34" charset="0"/>
                  <a:ea typeface="Open Sans" panose="020B0606030504020204" pitchFamily="34" charset="0"/>
                  <a:cs typeface="Open Sans" panose="020B0606030504020204" pitchFamily="34" charset="0"/>
                </a:rPr>
                <a:t> de entrada</a:t>
              </a:r>
            </a:p>
          </p:txBody>
        </p:sp>
        <p:sp>
          <p:nvSpPr>
            <p:cNvPr id="9" name="TextBox 8">
              <a:extLst>
                <a:ext uri="{FF2B5EF4-FFF2-40B4-BE49-F238E27FC236}">
                  <a16:creationId xmlns:a16="http://schemas.microsoft.com/office/drawing/2014/main" id="{52B0455D-261B-4EF2-8514-DA936CA43D53}"/>
                </a:ext>
              </a:extLst>
            </p:cNvPr>
            <p:cNvSpPr txBox="1"/>
            <p:nvPr/>
          </p:nvSpPr>
          <p:spPr>
            <a:xfrm>
              <a:off x="1916520" y="5784213"/>
              <a:ext cx="3430152" cy="677272"/>
            </a:xfrm>
            <a:prstGeom prst="rect">
              <a:avLst/>
            </a:prstGeom>
            <a:noFill/>
          </p:spPr>
          <p:txBody>
            <a:bodyPr wrap="square" rtlCol="0">
              <a:spAutoFit/>
            </a:bodyPr>
            <a:lstStyle/>
            <a:p>
              <a:r>
                <a:rPr lang="en-GB" sz="1600" b="1" dirty="0" err="1">
                  <a:latin typeface="Open Sans" panose="020B0606030504020204" pitchFamily="34" charset="0"/>
                  <a:ea typeface="Open Sans" panose="020B0606030504020204" pitchFamily="34" charset="0"/>
                  <a:cs typeface="Open Sans" panose="020B0606030504020204" pitchFamily="34" charset="0"/>
                </a:rPr>
                <a:t>Relación</a:t>
              </a:r>
              <a:r>
                <a:rPr lang="en-GB" sz="1600" b="1" dirty="0">
                  <a:latin typeface="Open Sans" panose="020B0606030504020204" pitchFamily="34" charset="0"/>
                  <a:ea typeface="Open Sans" panose="020B0606030504020204" pitchFamily="34" charset="0"/>
                  <a:cs typeface="Open Sans" panose="020B0606030504020204" pitchFamily="34" charset="0"/>
                </a:rPr>
                <a:t> de </a:t>
              </a:r>
              <a:r>
                <a:rPr lang="en-GB" sz="1600" b="1" dirty="0" err="1">
                  <a:latin typeface="Open Sans" panose="020B0606030504020204" pitchFamily="34" charset="0"/>
                  <a:ea typeface="Open Sans" panose="020B0606030504020204" pitchFamily="34" charset="0"/>
                  <a:cs typeface="Open Sans" panose="020B0606030504020204" pitchFamily="34" charset="0"/>
                </a:rPr>
                <a:t>actividad</a:t>
              </a:r>
              <a:r>
                <a:rPr lang="en-GB" sz="1600" b="1" dirty="0">
                  <a:latin typeface="Open Sans" panose="020B0606030504020204" pitchFamily="34" charset="0"/>
                  <a:ea typeface="Open Sans" panose="020B0606030504020204" pitchFamily="34" charset="0"/>
                  <a:cs typeface="Open Sans" panose="020B0606030504020204" pitchFamily="34" charset="0"/>
                </a:rPr>
                <a:t> de </a:t>
              </a:r>
              <a:r>
                <a:rPr lang="en-GB" sz="1600" b="1" dirty="0" err="1">
                  <a:latin typeface="Open Sans" panose="020B0606030504020204" pitchFamily="34" charset="0"/>
                  <a:ea typeface="Open Sans" panose="020B0606030504020204" pitchFamily="34" charset="0"/>
                  <a:cs typeface="Open Sans" panose="020B0606030504020204" pitchFamily="34" charset="0"/>
                </a:rPr>
                <a:t>salida</a:t>
              </a:r>
              <a:endParaRPr lang="en-GB" sz="1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01B83F97-4E25-4861-BE64-C2FB313985E8}"/>
                </a:ext>
              </a:extLst>
            </p:cNvPr>
            <p:cNvSpPr/>
            <p:nvPr/>
          </p:nvSpPr>
          <p:spPr>
            <a:xfrm>
              <a:off x="1151068" y="5696018"/>
              <a:ext cx="677732" cy="63805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a:latin typeface="Open Sans" panose="020B0606030504020204" pitchFamily="34" charset="0"/>
                <a:ea typeface="Open Sans" panose="020B0606030504020204" pitchFamily="34" charset="0"/>
                <a:cs typeface="Open Sans" panose="020B0606030504020204" pitchFamily="34" charset="0"/>
              </a:endParaRPr>
            </a:p>
          </p:txBody>
        </p:sp>
        <p:sp>
          <p:nvSpPr>
            <p:cNvPr id="26" name="Oval 25">
              <a:extLst>
                <a:ext uri="{FF2B5EF4-FFF2-40B4-BE49-F238E27FC236}">
                  <a16:creationId xmlns:a16="http://schemas.microsoft.com/office/drawing/2014/main" id="{C1EEA2FD-30C0-43D0-8819-791480FC0C31}"/>
                </a:ext>
              </a:extLst>
            </p:cNvPr>
            <p:cNvSpPr/>
            <p:nvPr/>
          </p:nvSpPr>
          <p:spPr>
            <a:xfrm>
              <a:off x="8136472" y="1618974"/>
              <a:ext cx="297523" cy="30892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latin typeface="Open Sans" panose="020B0606030504020204" pitchFamily="34" charset="0"/>
                <a:ea typeface="Open Sans" panose="020B0606030504020204" pitchFamily="34" charset="0"/>
                <a:cs typeface="Open Sans" panose="020B0606030504020204" pitchFamily="34" charset="0"/>
              </a:endParaRPr>
            </a:p>
          </p:txBody>
        </p:sp>
        <p:sp>
          <p:nvSpPr>
            <p:cNvPr id="27" name="Oval 26">
              <a:extLst>
                <a:ext uri="{FF2B5EF4-FFF2-40B4-BE49-F238E27FC236}">
                  <a16:creationId xmlns:a16="http://schemas.microsoft.com/office/drawing/2014/main" id="{2D29A143-521C-454B-8490-CB635ED73C95}"/>
                </a:ext>
              </a:extLst>
            </p:cNvPr>
            <p:cNvSpPr/>
            <p:nvPr/>
          </p:nvSpPr>
          <p:spPr>
            <a:xfrm>
              <a:off x="8136472" y="2067978"/>
              <a:ext cx="297523" cy="30892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latin typeface="Open Sans" panose="020B0606030504020204" pitchFamily="34" charset="0"/>
                <a:ea typeface="Open Sans" panose="020B0606030504020204" pitchFamily="34" charset="0"/>
                <a:cs typeface="Open Sans" panose="020B0606030504020204" pitchFamily="34" charset="0"/>
              </a:endParaRPr>
            </a:p>
          </p:txBody>
        </p:sp>
        <p:sp>
          <p:nvSpPr>
            <p:cNvPr id="35" name="Oval 34">
              <a:extLst>
                <a:ext uri="{FF2B5EF4-FFF2-40B4-BE49-F238E27FC236}">
                  <a16:creationId xmlns:a16="http://schemas.microsoft.com/office/drawing/2014/main" id="{2EF42524-3997-48B6-8B19-7E8C8BDC918C}"/>
                </a:ext>
              </a:extLst>
            </p:cNvPr>
            <p:cNvSpPr/>
            <p:nvPr/>
          </p:nvSpPr>
          <p:spPr>
            <a:xfrm>
              <a:off x="8136471" y="2714736"/>
              <a:ext cx="297523" cy="30892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latin typeface="Open Sans" panose="020B0606030504020204" pitchFamily="34" charset="0"/>
                <a:ea typeface="Open Sans" panose="020B0606030504020204" pitchFamily="34" charset="0"/>
                <a:cs typeface="Open Sans" panose="020B0606030504020204" pitchFamily="34" charset="0"/>
              </a:endParaRPr>
            </a:p>
          </p:txBody>
        </p:sp>
        <p:sp>
          <p:nvSpPr>
            <p:cNvPr id="36" name="Oval 35">
              <a:extLst>
                <a:ext uri="{FF2B5EF4-FFF2-40B4-BE49-F238E27FC236}">
                  <a16:creationId xmlns:a16="http://schemas.microsoft.com/office/drawing/2014/main" id="{2CB36731-5889-4F90-A772-C83675BA9C81}"/>
                </a:ext>
              </a:extLst>
            </p:cNvPr>
            <p:cNvSpPr/>
            <p:nvPr/>
          </p:nvSpPr>
          <p:spPr>
            <a:xfrm>
              <a:off x="8136472" y="3247257"/>
              <a:ext cx="297523" cy="30892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latin typeface="Open Sans" panose="020B0606030504020204" pitchFamily="34" charset="0"/>
                <a:ea typeface="Open Sans" panose="020B0606030504020204" pitchFamily="34" charset="0"/>
                <a:cs typeface="Open Sans" panose="020B0606030504020204" pitchFamily="34" charset="0"/>
              </a:endParaRPr>
            </a:p>
          </p:txBody>
        </p:sp>
        <p:sp>
          <p:nvSpPr>
            <p:cNvPr id="37" name="Oval 36">
              <a:extLst>
                <a:ext uri="{FF2B5EF4-FFF2-40B4-BE49-F238E27FC236}">
                  <a16:creationId xmlns:a16="http://schemas.microsoft.com/office/drawing/2014/main" id="{B51D46F6-9179-4164-B932-D319A62808D7}"/>
                </a:ext>
              </a:extLst>
            </p:cNvPr>
            <p:cNvSpPr/>
            <p:nvPr/>
          </p:nvSpPr>
          <p:spPr>
            <a:xfrm>
              <a:off x="6621436" y="4016905"/>
              <a:ext cx="297523" cy="30892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latin typeface="Open Sans" panose="020B0606030504020204" pitchFamily="34" charset="0"/>
                <a:ea typeface="Open Sans" panose="020B0606030504020204" pitchFamily="34" charset="0"/>
                <a:cs typeface="Open Sans" panose="020B0606030504020204" pitchFamily="34" charset="0"/>
              </a:endParaRPr>
            </a:p>
          </p:txBody>
        </p:sp>
        <p:sp>
          <p:nvSpPr>
            <p:cNvPr id="38" name="Oval 37">
              <a:extLst>
                <a:ext uri="{FF2B5EF4-FFF2-40B4-BE49-F238E27FC236}">
                  <a16:creationId xmlns:a16="http://schemas.microsoft.com/office/drawing/2014/main" id="{D9FF2F78-A59A-49B0-8812-E0450EDC5D12}"/>
                </a:ext>
              </a:extLst>
            </p:cNvPr>
            <p:cNvSpPr/>
            <p:nvPr/>
          </p:nvSpPr>
          <p:spPr>
            <a:xfrm>
              <a:off x="6625074" y="2067978"/>
              <a:ext cx="297523" cy="30892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latin typeface="Open Sans" panose="020B0606030504020204" pitchFamily="34" charset="0"/>
                <a:ea typeface="Open Sans" panose="020B0606030504020204" pitchFamily="34" charset="0"/>
                <a:cs typeface="Open Sans" panose="020B0606030504020204" pitchFamily="34" charset="0"/>
              </a:endParaRPr>
            </a:p>
          </p:txBody>
        </p:sp>
        <p:sp>
          <p:nvSpPr>
            <p:cNvPr id="39" name="Oval 38">
              <a:extLst>
                <a:ext uri="{FF2B5EF4-FFF2-40B4-BE49-F238E27FC236}">
                  <a16:creationId xmlns:a16="http://schemas.microsoft.com/office/drawing/2014/main" id="{8AF413D8-9D41-4EA9-8439-04D3097942D2}"/>
                </a:ext>
              </a:extLst>
            </p:cNvPr>
            <p:cNvSpPr/>
            <p:nvPr/>
          </p:nvSpPr>
          <p:spPr>
            <a:xfrm>
              <a:off x="6625074" y="2714736"/>
              <a:ext cx="297523" cy="30892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latin typeface="Open Sans" panose="020B0606030504020204" pitchFamily="34" charset="0"/>
                <a:ea typeface="Open Sans" panose="020B0606030504020204" pitchFamily="34" charset="0"/>
                <a:cs typeface="Open Sans" panose="020B0606030504020204" pitchFamily="34" charset="0"/>
              </a:endParaRPr>
            </a:p>
          </p:txBody>
        </p:sp>
        <p:sp>
          <p:nvSpPr>
            <p:cNvPr id="40" name="Oval 39">
              <a:extLst>
                <a:ext uri="{FF2B5EF4-FFF2-40B4-BE49-F238E27FC236}">
                  <a16:creationId xmlns:a16="http://schemas.microsoft.com/office/drawing/2014/main" id="{880D3098-F041-4868-808E-2D5E08C62549}"/>
                </a:ext>
              </a:extLst>
            </p:cNvPr>
            <p:cNvSpPr/>
            <p:nvPr/>
          </p:nvSpPr>
          <p:spPr>
            <a:xfrm>
              <a:off x="6625074" y="3247257"/>
              <a:ext cx="297523" cy="30892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latin typeface="Open Sans" panose="020B0606030504020204" pitchFamily="34" charset="0"/>
                <a:ea typeface="Open Sans" panose="020B0606030504020204" pitchFamily="34" charset="0"/>
                <a:cs typeface="Open Sans" panose="020B0606030504020204" pitchFamily="34" charset="0"/>
              </a:endParaRPr>
            </a:p>
          </p:txBody>
        </p:sp>
        <p:sp>
          <p:nvSpPr>
            <p:cNvPr id="41" name="Oval 40">
              <a:extLst>
                <a:ext uri="{FF2B5EF4-FFF2-40B4-BE49-F238E27FC236}">
                  <a16:creationId xmlns:a16="http://schemas.microsoft.com/office/drawing/2014/main" id="{5AF72BE8-55F3-4EB6-90ED-7C79C34191DB}"/>
                </a:ext>
              </a:extLst>
            </p:cNvPr>
            <p:cNvSpPr/>
            <p:nvPr/>
          </p:nvSpPr>
          <p:spPr>
            <a:xfrm>
              <a:off x="6621434" y="4992457"/>
              <a:ext cx="297523" cy="30892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latin typeface="Open Sans" panose="020B0606030504020204" pitchFamily="34" charset="0"/>
                <a:ea typeface="Open Sans" panose="020B0606030504020204" pitchFamily="34" charset="0"/>
                <a:cs typeface="Open Sans" panose="020B0606030504020204" pitchFamily="34" charset="0"/>
              </a:endParaRPr>
            </a:p>
          </p:txBody>
        </p:sp>
        <p:sp>
          <p:nvSpPr>
            <p:cNvPr id="43" name="Oval 42">
              <a:extLst>
                <a:ext uri="{FF2B5EF4-FFF2-40B4-BE49-F238E27FC236}">
                  <a16:creationId xmlns:a16="http://schemas.microsoft.com/office/drawing/2014/main" id="{1EA7FA2A-2DF1-4829-B5A6-BCA7D7162A24}"/>
                </a:ext>
              </a:extLst>
            </p:cNvPr>
            <p:cNvSpPr/>
            <p:nvPr/>
          </p:nvSpPr>
          <p:spPr>
            <a:xfrm>
              <a:off x="6621435" y="5802901"/>
              <a:ext cx="297523" cy="30892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latin typeface="Open Sans" panose="020B0606030504020204" pitchFamily="34" charset="0"/>
                <a:ea typeface="Open Sans" panose="020B0606030504020204" pitchFamily="34" charset="0"/>
                <a:cs typeface="Open Sans" panose="020B0606030504020204" pitchFamily="34" charset="0"/>
              </a:endParaRPr>
            </a:p>
          </p:txBody>
        </p:sp>
        <p:sp>
          <p:nvSpPr>
            <p:cNvPr id="45" name="Oval 44">
              <a:extLst>
                <a:ext uri="{FF2B5EF4-FFF2-40B4-BE49-F238E27FC236}">
                  <a16:creationId xmlns:a16="http://schemas.microsoft.com/office/drawing/2014/main" id="{6455D217-0394-4FCF-9359-ADBC25BA9588}"/>
                </a:ext>
              </a:extLst>
            </p:cNvPr>
            <p:cNvSpPr/>
            <p:nvPr/>
          </p:nvSpPr>
          <p:spPr>
            <a:xfrm>
              <a:off x="6625074" y="1618974"/>
              <a:ext cx="297523" cy="30892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44" name="Text Placeholder 44">
            <a:extLst>
              <a:ext uri="{FF2B5EF4-FFF2-40B4-BE49-F238E27FC236}">
                <a16:creationId xmlns:a16="http://schemas.microsoft.com/office/drawing/2014/main" id="{BD396A8F-A5A1-4875-B2AE-BA9BCE536183}"/>
              </a:ext>
            </a:extLst>
          </p:cNvPr>
          <p:cNvSpPr>
            <a:spLocks noGrp="1"/>
          </p:cNvSpPr>
          <p:nvPr>
            <p:ph type="body" sz="quarter" idx="15"/>
          </p:nvPr>
        </p:nvSpPr>
        <p:spPr>
          <a:xfrm>
            <a:off x="663574" y="2151027"/>
            <a:ext cx="5715711"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Vinculación de tecnologías y productos básicos</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28" name="Title 6">
            <a:extLst>
              <a:ext uri="{FF2B5EF4-FFF2-40B4-BE49-F238E27FC236}">
                <a16:creationId xmlns:a16="http://schemas.microsoft.com/office/drawing/2014/main" id="{486B2232-8335-A14D-AB92-840F8D02EF0B}"/>
              </a:ext>
            </a:extLst>
          </p:cNvPr>
          <p:cNvSpPr>
            <a:spLocks noGrp="1"/>
          </p:cNvSpPr>
          <p:nvPr>
            <p:ph type="title"/>
          </p:nvPr>
        </p:nvSpPr>
        <p:spPr>
          <a:xfrm>
            <a:off x="663574" y="360022"/>
            <a:ext cx="7081115" cy="1325563"/>
          </a:xfrm>
        </p:spPr>
        <p:txBody>
          <a:bodyPr>
            <a:normAutofit fontScale="90000"/>
          </a:bodyPr>
          <a:lstStyle/>
          <a:p>
            <a:r>
              <a:rPr lang="en-US" sz="4900" dirty="0">
                <a:latin typeface="Open Sans" panose="020B0606030504020204" pitchFamily="34" charset="0"/>
                <a:ea typeface="Open Sans" panose="020B0606030504020204" pitchFamily="34" charset="0"/>
                <a:cs typeface="Open Sans" panose="020B0606030504020204" pitchFamily="34" charset="0"/>
              </a:rPr>
              <a:t>6.4. Modelización del uso del suelo en </a:t>
            </a:r>
            <a:r>
              <a:rPr lang="en-US" sz="4900" dirty="0" err="1">
                <a:latin typeface="Open Sans" panose="020B0606030504020204" pitchFamily="34" charset="0"/>
                <a:ea typeface="Open Sans" panose="020B0606030504020204" pitchFamily="34" charset="0"/>
                <a:cs typeface="Open Sans" panose="020B0606030504020204" pitchFamily="34" charset="0"/>
              </a:rPr>
              <a:t>OSeMOSYS </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Slide Number Placeholder 3">
            <a:extLst>
              <a:ext uri="{FF2B5EF4-FFF2-40B4-BE49-F238E27FC236}">
                <a16:creationId xmlns:a16="http://schemas.microsoft.com/office/drawing/2014/main" id="{254F8742-028E-084C-82EE-373F8BEB4D98}"/>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22</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2" name="Oval 21">
            <a:extLst>
              <a:ext uri="{FF2B5EF4-FFF2-40B4-BE49-F238E27FC236}">
                <a16:creationId xmlns:a16="http://schemas.microsoft.com/office/drawing/2014/main" id="{C15CC817-C3FA-104B-B032-3C53C722EFD0}"/>
              </a:ext>
            </a:extLst>
          </p:cNvPr>
          <p:cNvSpPr/>
          <p:nvPr/>
        </p:nvSpPr>
        <p:spPr>
          <a:xfrm>
            <a:off x="8602217" y="425982"/>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6_Slide23.mp3" descr="Lecture6_Slide23.mp3">
            <a:hlinkClick r:id="" action="ppaction://media"/>
            <a:extLst>
              <a:ext uri="{FF2B5EF4-FFF2-40B4-BE49-F238E27FC236}">
                <a16:creationId xmlns:a16="http://schemas.microsoft.com/office/drawing/2014/main" id="{31BB7437-CA16-4E40-B3E5-1CF87B54B7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5491" y="454815"/>
            <a:ext cx="812800" cy="812800"/>
          </a:xfrm>
          <a:prstGeom prst="rect">
            <a:avLst/>
          </a:prstGeom>
        </p:spPr>
      </p:pic>
    </p:spTree>
    <p:extLst>
      <p:ext uri="{BB962C8B-B14F-4D97-AF65-F5344CB8AC3E}">
        <p14:creationId xmlns:p14="http://schemas.microsoft.com/office/powerpoint/2010/main" val="426731104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77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9273F058-8973-9A4D-A6A9-F7F3E2B73AE7}"/>
              </a:ext>
            </a:extLst>
          </p:cNvPr>
          <p:cNvSpPr txBox="1"/>
          <p:nvPr/>
        </p:nvSpPr>
        <p:spPr>
          <a:xfrm>
            <a:off x="8675942" y="4915538"/>
            <a:ext cx="3318476"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Gardumi F. (KTH), Shivakumar A. (UNDESA)., Niet T. (SFU)., </a:t>
            </a:r>
            <a:r>
              <a:rPr lang="en-ZA" sz="800" dirty="0">
                <a:solidFill>
                  <a:srgbClr val="FFFFFF"/>
                </a:solidFill>
                <a:latin typeface="Open Sans"/>
                <a:ea typeface="+mn-lt"/>
                <a:cs typeface="Calibri" panose="020F0502020204030204"/>
              </a:rPr>
              <a:t>Sridharan V., Ramos </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E.P. (KTH)., Alfstad T., (UNDESA) 2021. Lecture 5: Time in energy system models. Release Version 1.0.  [online presentation]. </a:t>
            </a:r>
            <a:r>
              <a:rPr lang="en-ZA" sz="800" dirty="0">
                <a:solidFill>
                  <a:schemeClr val="bg1"/>
                </a:solidFill>
                <a:latin typeface="Open Sans"/>
                <a:ea typeface="+mn-lt"/>
                <a:cs typeface="+mn-lt"/>
              </a:rPr>
              <a:t>Climate Compatible Growth Programme, </a:t>
            </a:r>
            <a:r>
              <a:rPr lang="en-GB" sz="800" dirty="0">
                <a:solidFill>
                  <a:schemeClr val="bg1"/>
                </a:solidFill>
                <a:latin typeface="Open Sans"/>
                <a:ea typeface="+mn-lt"/>
                <a:cs typeface="+mn-lt"/>
              </a:rPr>
              <a:t>United Nations Development Program and United Nations Department of Economic and Social Affairs</a:t>
            </a:r>
            <a:r>
              <a:rPr lang="en-ZA" sz="800" dirty="0">
                <a:solidFill>
                  <a:schemeClr val="bg1"/>
                </a:solidFill>
                <a:latin typeface="Open Sans"/>
                <a:ea typeface="+mn-lt"/>
                <a:cs typeface="+mn-lt"/>
              </a:rPr>
              <a:t>.</a:t>
            </a:r>
          </a:p>
        </p:txBody>
      </p:sp>
      <p:sp>
        <p:nvSpPr>
          <p:cNvPr id="5" name="TextBox 3">
            <a:extLst>
              <a:ext uri="{FF2B5EF4-FFF2-40B4-BE49-F238E27FC236}">
                <a16:creationId xmlns:a16="http://schemas.microsoft.com/office/drawing/2014/main" id="{6118A036-40B5-7941-9F5C-C34537869F14}"/>
              </a:ext>
            </a:extLst>
          </p:cNvPr>
          <p:cNvSpPr txBox="1"/>
          <p:nvPr/>
        </p:nvSpPr>
        <p:spPr>
          <a:xfrm>
            <a:off x="9899301" y="5875587"/>
            <a:ext cx="2045564"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CCG courses (this will take </a:t>
            </a:r>
            <a:b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b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you to the website link http://</a:t>
            </a:r>
            <a:r>
              <a:rPr kumimoji="0" lang="en-ZA" sz="800" b="0" i="0" u="none" strike="noStrike" kern="1200" cap="none" spc="0" normalizeH="0" baseline="0" noProof="0" err="1">
                <a:ln>
                  <a:noFill/>
                </a:ln>
                <a:solidFill>
                  <a:srgbClr val="FFFFFF"/>
                </a:solidFill>
                <a:effectLst/>
                <a:uLnTx/>
                <a:uFillTx/>
                <a:latin typeface="Open Sans"/>
                <a:ea typeface="+mn-lt"/>
                <a:cs typeface="Calibri" panose="020F0502020204030204"/>
              </a:rPr>
              <a:t>www.ClimateCompatibleGrowth.com</a:t>
            </a: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a:t>
            </a:r>
            <a:r>
              <a:rPr kumimoji="0" lang="en-ZA" sz="800" b="0" i="0" u="none" strike="noStrike" kern="1200" cap="none" spc="0" normalizeH="0" baseline="0" noProof="0" err="1">
                <a:ln>
                  <a:noFill/>
                </a:ln>
                <a:solidFill>
                  <a:srgbClr val="FFFFFF"/>
                </a:solidFill>
                <a:effectLst/>
                <a:uLnTx/>
                <a:uFillTx/>
                <a:latin typeface="Open Sans"/>
                <a:ea typeface="+mn-lt"/>
                <a:cs typeface="Calibri" panose="020F0502020204030204"/>
              </a:rPr>
              <a:t>teachingmaterials</a:t>
            </a: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a:t>
            </a:r>
          </a:p>
        </p:txBody>
      </p:sp>
      <p:grpSp>
        <p:nvGrpSpPr>
          <p:cNvPr id="6" name="Group 5">
            <a:extLst>
              <a:ext uri="{FF2B5EF4-FFF2-40B4-BE49-F238E27FC236}">
                <a16:creationId xmlns:a16="http://schemas.microsoft.com/office/drawing/2014/main" id="{36D6B705-2BFA-3842-90AD-8BD808BBD514}"/>
              </a:ext>
            </a:extLst>
          </p:cNvPr>
          <p:cNvGrpSpPr/>
          <p:nvPr/>
        </p:nvGrpSpPr>
        <p:grpSpPr>
          <a:xfrm>
            <a:off x="3339465" y="4126495"/>
            <a:ext cx="1877504" cy="558800"/>
            <a:chOff x="929196" y="5461000"/>
            <a:chExt cx="1877504" cy="558800"/>
          </a:xfrm>
        </p:grpSpPr>
        <p:sp>
          <p:nvSpPr>
            <p:cNvPr id="7" name="Rounded Rectangle 6">
              <a:hlinkClick r:id="rId3"/>
              <a:extLst>
                <a:ext uri="{FF2B5EF4-FFF2-40B4-BE49-F238E27FC236}">
                  <a16:creationId xmlns:a16="http://schemas.microsoft.com/office/drawing/2014/main" id="{42296528-8CCD-9C40-BBE7-6391709C24E2}"/>
                </a:ext>
              </a:extLst>
            </p:cNvPr>
            <p:cNvSpPr/>
            <p:nvPr/>
          </p:nvSpPr>
          <p:spPr>
            <a:xfrm>
              <a:off x="929196" y="5461000"/>
              <a:ext cx="1877504" cy="558800"/>
            </a:xfrm>
            <a:prstGeom prst="roundRect">
              <a:avLst/>
            </a:prstGeom>
            <a:solidFill>
              <a:srgbClr val="4E71BD"/>
            </a:solidFill>
            <a:ln>
              <a:solidFill>
                <a:srgbClr val="485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3D6ECCA-0F4E-564A-825D-DB60A74607C8}"/>
                </a:ext>
              </a:extLst>
            </p:cNvPr>
            <p:cNvSpPr txBox="1"/>
            <p:nvPr/>
          </p:nvSpPr>
          <p:spPr>
            <a:xfrm>
              <a:off x="951053" y="5551169"/>
              <a:ext cx="1792147" cy="369332"/>
            </a:xfrm>
            <a:prstGeom prst="rect">
              <a:avLst/>
            </a:prstGeom>
            <a:noFill/>
            <a:ln>
              <a:noFill/>
            </a:ln>
          </p:spPr>
          <p:txBody>
            <a:bodyPr wrap="square" rtlCol="0">
              <a:spAutoFit/>
            </a:bodyPr>
            <a:lstStyle/>
            <a:p>
              <a:pPr algn="ctr"/>
              <a:r>
                <a:rPr lang="en-US" dirty="0" err="1">
                  <a:solidFill>
                    <a:schemeClr val="bg1"/>
                  </a:solidFill>
                </a:rPr>
                <a:t>Hacer</a:t>
              </a:r>
              <a:r>
                <a:rPr lang="en-US" dirty="0">
                  <a:solidFill>
                    <a:schemeClr val="bg1"/>
                  </a:solidFill>
                </a:rPr>
                <a:t> Quiz</a:t>
              </a:r>
            </a:p>
          </p:txBody>
        </p:sp>
      </p:grpSp>
    </p:spTree>
    <p:extLst>
      <p:ext uri="{BB962C8B-B14F-4D97-AF65-F5344CB8AC3E}">
        <p14:creationId xmlns:p14="http://schemas.microsoft.com/office/powerpoint/2010/main" val="1948495256"/>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6">
            <a:extLst>
              <a:ext uri="{FF2B5EF4-FFF2-40B4-BE49-F238E27FC236}">
                <a16:creationId xmlns:a16="http://schemas.microsoft.com/office/drawing/2014/main" id="{84755D7B-ABD7-4288-B84F-2D66695ABDF9}"/>
              </a:ext>
            </a:extLst>
          </p:cNvPr>
          <p:cNvSpPr txBox="1">
            <a:spLocks/>
          </p:cNvSpPr>
          <p:nvPr/>
        </p:nvSpPr>
        <p:spPr>
          <a:xfrm>
            <a:off x="663575" y="220111"/>
            <a:ext cx="8379873" cy="1325563"/>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sz="3800" dirty="0">
                <a:latin typeface="Open Sans" panose="020B0606030504020204" pitchFamily="34" charset="0"/>
                <a:ea typeface="Open Sans" panose="020B0606030504020204" pitchFamily="34" charset="0"/>
                <a:cs typeface="Open Sans" panose="020B0606030504020204" pitchFamily="34" charset="0"/>
              </a:rPr>
              <a:t>6.1. ¿Por qué es importante la modelización del uso del suelo?</a:t>
            </a:r>
            <a:br>
              <a:rPr lang="en-US" dirty="0">
                <a:latin typeface="Open Sans" panose="020B0606030504020204" pitchFamily="34" charset="0"/>
                <a:ea typeface="Open Sans" panose="020B0606030504020204" pitchFamily="34" charset="0"/>
                <a:cs typeface="Open Sans" panose="020B0606030504020204" pitchFamily="34" charset="0"/>
              </a:rPr>
            </a:br>
            <a:endParaRPr lang="en-US"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Group 1">
            <a:extLst>
              <a:ext uri="{FF2B5EF4-FFF2-40B4-BE49-F238E27FC236}">
                <a16:creationId xmlns:a16="http://schemas.microsoft.com/office/drawing/2014/main" id="{2352CCD2-4E30-4004-AD90-70F53E6A1F4F}"/>
              </a:ext>
            </a:extLst>
          </p:cNvPr>
          <p:cNvGrpSpPr/>
          <p:nvPr/>
        </p:nvGrpSpPr>
        <p:grpSpPr>
          <a:xfrm>
            <a:off x="971399" y="1439539"/>
            <a:ext cx="9981062" cy="4951834"/>
            <a:chOff x="971399" y="1439539"/>
            <a:chExt cx="9981062" cy="4951834"/>
          </a:xfrm>
        </p:grpSpPr>
        <p:grpSp>
          <p:nvGrpSpPr>
            <p:cNvPr id="43" name="Group 42">
              <a:extLst>
                <a:ext uri="{FF2B5EF4-FFF2-40B4-BE49-F238E27FC236}">
                  <a16:creationId xmlns:a16="http://schemas.microsoft.com/office/drawing/2014/main" id="{58F333B6-F962-4E30-9CC0-A0F3D391BA33}"/>
                </a:ext>
              </a:extLst>
            </p:cNvPr>
            <p:cNvGrpSpPr/>
            <p:nvPr/>
          </p:nvGrpSpPr>
          <p:grpSpPr>
            <a:xfrm>
              <a:off x="1010762" y="1439539"/>
              <a:ext cx="3828708" cy="4951834"/>
              <a:chOff x="1010762" y="1439539"/>
              <a:chExt cx="3828708" cy="4951834"/>
            </a:xfrm>
          </p:grpSpPr>
          <p:pic>
            <p:nvPicPr>
              <p:cNvPr id="11" name="Imagen 8">
                <a:extLst>
                  <a:ext uri="{FF2B5EF4-FFF2-40B4-BE49-F238E27FC236}">
                    <a16:creationId xmlns:a16="http://schemas.microsoft.com/office/drawing/2014/main" id="{81033F0F-82E9-4361-AEB6-D2BD572DD7C6}"/>
                  </a:ext>
                </a:extLst>
              </p:cNvPr>
              <p:cNvPicPr>
                <a:picLocks noChangeAspect="1"/>
              </p:cNvPicPr>
              <p:nvPr/>
            </p:nvPicPr>
            <p:blipFill rotWithShape="1">
              <a:blip r:embed="rId5"/>
              <a:srcRect t="7374" r="62282" b="4475"/>
              <a:stretch/>
            </p:blipFill>
            <p:spPr>
              <a:xfrm>
                <a:off x="1010762" y="1456317"/>
                <a:ext cx="3828708" cy="4935056"/>
              </a:xfrm>
              <a:prstGeom prst="rect">
                <a:avLst/>
              </a:prstGeom>
            </p:spPr>
          </p:pic>
          <p:sp>
            <p:nvSpPr>
              <p:cNvPr id="41" name="Rectangle 40">
                <a:extLst>
                  <a:ext uri="{FF2B5EF4-FFF2-40B4-BE49-F238E27FC236}">
                    <a16:creationId xmlns:a16="http://schemas.microsoft.com/office/drawing/2014/main" id="{1A30FD79-9C02-4EE1-BEAF-CAE8F5207266}"/>
                  </a:ext>
                </a:extLst>
              </p:cNvPr>
              <p:cNvSpPr/>
              <p:nvPr/>
            </p:nvSpPr>
            <p:spPr>
              <a:xfrm>
                <a:off x="4266589" y="1439539"/>
                <a:ext cx="87297" cy="5502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egoe UI" panose="020B0502040204020203" pitchFamily="34" charset="0"/>
                  <a:cs typeface="Segoe UI" panose="020B0502040204020203" pitchFamily="34" charset="0"/>
                </a:endParaRPr>
              </a:p>
            </p:txBody>
          </p:sp>
        </p:grpSp>
        <p:sp>
          <p:nvSpPr>
            <p:cNvPr id="12" name="CuadroTexto 10">
              <a:extLst>
                <a:ext uri="{FF2B5EF4-FFF2-40B4-BE49-F238E27FC236}">
                  <a16:creationId xmlns:a16="http://schemas.microsoft.com/office/drawing/2014/main" id="{89E211C7-2972-4F2A-9B2F-F2D595F57832}"/>
                </a:ext>
              </a:extLst>
            </p:cNvPr>
            <p:cNvSpPr txBox="1"/>
            <p:nvPr/>
          </p:nvSpPr>
          <p:spPr>
            <a:xfrm>
              <a:off x="4784858" y="1451784"/>
              <a:ext cx="1069702" cy="584775"/>
            </a:xfrm>
            <a:prstGeom prst="rect">
              <a:avLst/>
            </a:prstGeom>
            <a:noFill/>
            <a:ln>
              <a:solidFill>
                <a:schemeClr val="bg1">
                  <a:lumMod val="50000"/>
                </a:schemeClr>
              </a:solidFill>
            </a:ln>
          </p:spPr>
          <p:txBody>
            <a:bodyPr wrap="square" rtlCol="0">
              <a:spAutoFit/>
            </a:bodyPr>
            <a:lstStyle/>
            <a:p>
              <a:pPr algn="ctr"/>
              <a:r>
                <a:rPr lang="es-CR" sz="1600" b="1">
                  <a:latin typeface="Open Sans" panose="020B0606030504020204" pitchFamily="34" charset="0"/>
                  <a:ea typeface="Open Sans" panose="020B0606030504020204" pitchFamily="34" charset="0"/>
                  <a:cs typeface="Open Sans" panose="020B0606030504020204" pitchFamily="34" charset="0"/>
                </a:rPr>
                <a:t>Usos del suelo</a:t>
              </a:r>
            </a:p>
          </p:txBody>
        </p:sp>
        <p:grpSp>
          <p:nvGrpSpPr>
            <p:cNvPr id="13" name="Group 12">
              <a:extLst>
                <a:ext uri="{FF2B5EF4-FFF2-40B4-BE49-F238E27FC236}">
                  <a16:creationId xmlns:a16="http://schemas.microsoft.com/office/drawing/2014/main" id="{EB32A441-2C48-44A8-B22C-685EF7885D18}"/>
                </a:ext>
              </a:extLst>
            </p:cNvPr>
            <p:cNvGrpSpPr/>
            <p:nvPr/>
          </p:nvGrpSpPr>
          <p:grpSpPr>
            <a:xfrm>
              <a:off x="6517392" y="5216675"/>
              <a:ext cx="2012184" cy="1078284"/>
              <a:chOff x="6608702" y="5260894"/>
              <a:chExt cx="4024367" cy="1078284"/>
            </a:xfrm>
          </p:grpSpPr>
          <p:sp>
            <p:nvSpPr>
              <p:cNvPr id="14" name="CuadroTexto 38">
                <a:extLst>
                  <a:ext uri="{FF2B5EF4-FFF2-40B4-BE49-F238E27FC236}">
                    <a16:creationId xmlns:a16="http://schemas.microsoft.com/office/drawing/2014/main" id="{450444BD-79AF-4F66-947F-F7A71B219257}"/>
                  </a:ext>
                </a:extLst>
              </p:cNvPr>
              <p:cNvSpPr txBox="1"/>
              <p:nvPr/>
            </p:nvSpPr>
            <p:spPr>
              <a:xfrm>
                <a:off x="6608704" y="5600514"/>
                <a:ext cx="4024365" cy="738664"/>
              </a:xfrm>
              <a:prstGeom prst="rect">
                <a:avLst/>
              </a:prstGeom>
              <a:noFill/>
              <a:ln>
                <a:solidFill>
                  <a:schemeClr val="tx1">
                    <a:lumMod val="50000"/>
                    <a:lumOff val="50000"/>
                  </a:schemeClr>
                </a:solidFill>
              </a:ln>
            </p:spPr>
            <p:txBody>
              <a:bodyPr wrap="square" lIns="91440" tIns="45720" rIns="91440" bIns="45720" rtlCol="0" anchor="t">
                <a:spAutoFit/>
              </a:bodyPr>
              <a:lstStyle/>
              <a:p>
                <a:pPr algn="ctr"/>
                <a:r>
                  <a:rPr lang="en-GB" sz="1400">
                    <a:latin typeface="Open Sans"/>
                    <a:ea typeface="Open Sans"/>
                    <a:cs typeface="Open Sans"/>
                  </a:rPr>
                  <a:t>Residencial, industrial, comercial, transporte</a:t>
                </a:r>
              </a:p>
            </p:txBody>
          </p:sp>
          <p:sp>
            <p:nvSpPr>
              <p:cNvPr id="15" name="CuadroTexto 39">
                <a:extLst>
                  <a:ext uri="{FF2B5EF4-FFF2-40B4-BE49-F238E27FC236}">
                    <a16:creationId xmlns:a16="http://schemas.microsoft.com/office/drawing/2014/main" id="{86E187B5-CEB5-49EB-A3EB-9BA7B4C4310D}"/>
                  </a:ext>
                </a:extLst>
              </p:cNvPr>
              <p:cNvSpPr txBox="1"/>
              <p:nvPr/>
            </p:nvSpPr>
            <p:spPr>
              <a:xfrm>
                <a:off x="6608702" y="5260894"/>
                <a:ext cx="4024365" cy="338554"/>
              </a:xfrm>
              <a:prstGeom prst="rect">
                <a:avLst/>
              </a:prstGeom>
              <a:noFill/>
              <a:ln>
                <a:solidFill>
                  <a:schemeClr val="tx1">
                    <a:lumMod val="50000"/>
                    <a:lumOff val="50000"/>
                  </a:schemeClr>
                </a:solidFill>
              </a:ln>
            </p:spPr>
            <p:txBody>
              <a:bodyPr wrap="square" rtlCol="0">
                <a:spAutoFit/>
              </a:bodyPr>
              <a:lstStyle/>
              <a:p>
                <a:pPr algn="ctr"/>
                <a:r>
                  <a:rPr lang="es-CR" sz="1600" b="1">
                    <a:latin typeface="Open Sans" panose="020B0606030504020204" pitchFamily="34" charset="0"/>
                    <a:ea typeface="Open Sans" panose="020B0606030504020204" pitchFamily="34" charset="0"/>
                    <a:cs typeface="Open Sans" panose="020B0606030504020204" pitchFamily="34" charset="0"/>
                  </a:rPr>
                  <a:t>Producción</a:t>
                </a:r>
                <a:endParaRPr lang="es-CR" sz="11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16" name="CuadroTexto 1">
              <a:extLst>
                <a:ext uri="{FF2B5EF4-FFF2-40B4-BE49-F238E27FC236}">
                  <a16:creationId xmlns:a16="http://schemas.microsoft.com/office/drawing/2014/main" id="{6BED4C43-A4E5-4C8C-AD11-FAAE289C0504}"/>
                </a:ext>
              </a:extLst>
            </p:cNvPr>
            <p:cNvSpPr txBox="1"/>
            <p:nvPr/>
          </p:nvSpPr>
          <p:spPr>
            <a:xfrm>
              <a:off x="971399" y="2049291"/>
              <a:ext cx="1407388" cy="584775"/>
            </a:xfrm>
            <a:prstGeom prst="rect">
              <a:avLst/>
            </a:prstGeom>
            <a:noFill/>
            <a:ln>
              <a:solidFill>
                <a:schemeClr val="bg1">
                  <a:lumMod val="65000"/>
                </a:schemeClr>
              </a:solidFill>
            </a:ln>
          </p:spPr>
          <p:txBody>
            <a:bodyPr wrap="square" rtlCol="0">
              <a:spAutoFit/>
            </a:bodyPr>
            <a:lstStyle/>
            <a:p>
              <a:pPr algn="ctr"/>
              <a:r>
                <a:rPr lang="es-CR" sz="1600" b="1" dirty="0">
                  <a:latin typeface="Open Sans" panose="020B0606030504020204" pitchFamily="34" charset="0"/>
                  <a:ea typeface="Open Sans" panose="020B0606030504020204" pitchFamily="34" charset="0"/>
                  <a:cs typeface="Open Sans" panose="020B0606030504020204" pitchFamily="34" charset="0"/>
                </a:rPr>
                <a:t>Total del terreno</a:t>
              </a:r>
            </a:p>
          </p:txBody>
        </p:sp>
        <p:cxnSp>
          <p:nvCxnSpPr>
            <p:cNvPr id="17" name="Conector recto de flecha 3">
              <a:extLst>
                <a:ext uri="{FF2B5EF4-FFF2-40B4-BE49-F238E27FC236}">
                  <a16:creationId xmlns:a16="http://schemas.microsoft.com/office/drawing/2014/main" id="{EE63B577-F4F6-426D-92A3-1F87F70138E0}"/>
                </a:ext>
              </a:extLst>
            </p:cNvPr>
            <p:cNvCxnSpPr>
              <a:cxnSpLocks/>
            </p:cNvCxnSpPr>
            <p:nvPr/>
          </p:nvCxnSpPr>
          <p:spPr>
            <a:xfrm>
              <a:off x="1622836" y="2708928"/>
              <a:ext cx="0" cy="988227"/>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CuadroTexto 12">
              <a:extLst>
                <a:ext uri="{FF2B5EF4-FFF2-40B4-BE49-F238E27FC236}">
                  <a16:creationId xmlns:a16="http://schemas.microsoft.com/office/drawing/2014/main" id="{061D170E-64A7-4E31-83D0-4CB736F83F3B}"/>
                </a:ext>
              </a:extLst>
            </p:cNvPr>
            <p:cNvSpPr txBox="1"/>
            <p:nvPr/>
          </p:nvSpPr>
          <p:spPr>
            <a:xfrm>
              <a:off x="4775281" y="2017703"/>
              <a:ext cx="1180054" cy="584775"/>
            </a:xfrm>
            <a:prstGeom prst="rect">
              <a:avLst/>
            </a:prstGeom>
            <a:noFill/>
          </p:spPr>
          <p:txBody>
            <a:bodyPr wrap="square" rtlCol="0">
              <a:spAutoFit/>
            </a:bodyPr>
            <a:lstStyle/>
            <a:p>
              <a:r>
                <a:rPr lang="es-CR" sz="1600" dirty="0">
                  <a:latin typeface="Open Sans" panose="020B0606030504020204" pitchFamily="34" charset="0"/>
                  <a:ea typeface="Open Sans" panose="020B0606030504020204" pitchFamily="34" charset="0"/>
                  <a:cs typeface="Open Sans" panose="020B0606030504020204" pitchFamily="34" charset="0"/>
                </a:rPr>
                <a:t>Terrenos de cultivo</a:t>
              </a:r>
            </a:p>
          </p:txBody>
        </p:sp>
        <p:sp>
          <p:nvSpPr>
            <p:cNvPr id="19" name="CuadroTexto 13">
              <a:extLst>
                <a:ext uri="{FF2B5EF4-FFF2-40B4-BE49-F238E27FC236}">
                  <a16:creationId xmlns:a16="http://schemas.microsoft.com/office/drawing/2014/main" id="{7BF25EBA-DEC4-4756-B258-0BFB476665C4}"/>
                </a:ext>
              </a:extLst>
            </p:cNvPr>
            <p:cNvSpPr txBox="1"/>
            <p:nvPr/>
          </p:nvSpPr>
          <p:spPr>
            <a:xfrm>
              <a:off x="4784858" y="2659383"/>
              <a:ext cx="1124313" cy="584775"/>
            </a:xfrm>
            <a:prstGeom prst="rect">
              <a:avLst/>
            </a:prstGeom>
            <a:noFill/>
          </p:spPr>
          <p:txBody>
            <a:bodyPr wrap="square" rtlCol="0">
              <a:spAutoFit/>
            </a:bodyPr>
            <a:lstStyle/>
            <a:p>
              <a:r>
                <a:rPr lang="es-CR" sz="1600" dirty="0">
                  <a:latin typeface="Open Sans" panose="020B0606030504020204" pitchFamily="34" charset="0"/>
                  <a:ea typeface="Open Sans" panose="020B0606030504020204" pitchFamily="34" charset="0"/>
                  <a:cs typeface="Open Sans" panose="020B0606030504020204" pitchFamily="34" charset="0"/>
                </a:rPr>
                <a:t>Tierra estéril</a:t>
              </a:r>
            </a:p>
          </p:txBody>
        </p:sp>
        <p:sp>
          <p:nvSpPr>
            <p:cNvPr id="20" name="CuadroTexto 14">
              <a:extLst>
                <a:ext uri="{FF2B5EF4-FFF2-40B4-BE49-F238E27FC236}">
                  <a16:creationId xmlns:a16="http://schemas.microsoft.com/office/drawing/2014/main" id="{82196BD9-5BE9-4027-B73C-C6506F5A7ACF}"/>
                </a:ext>
              </a:extLst>
            </p:cNvPr>
            <p:cNvSpPr txBox="1"/>
            <p:nvPr/>
          </p:nvSpPr>
          <p:spPr>
            <a:xfrm>
              <a:off x="4775282" y="3581195"/>
              <a:ext cx="1012294" cy="338554"/>
            </a:xfrm>
            <a:prstGeom prst="rect">
              <a:avLst/>
            </a:prstGeom>
            <a:noFill/>
          </p:spPr>
          <p:txBody>
            <a:bodyPr wrap="square" rtlCol="0">
              <a:spAutoFit/>
            </a:bodyPr>
            <a:lstStyle/>
            <a:p>
              <a:r>
                <a:rPr lang="es-CR" sz="1600">
                  <a:latin typeface="Open Sans" panose="020B0606030504020204" pitchFamily="34" charset="0"/>
                  <a:ea typeface="Open Sans" panose="020B0606030504020204" pitchFamily="34" charset="0"/>
                  <a:cs typeface="Open Sans" panose="020B0606030504020204" pitchFamily="34" charset="0"/>
                </a:rPr>
                <a:t>Bosques</a:t>
              </a:r>
            </a:p>
          </p:txBody>
        </p:sp>
        <p:sp>
          <p:nvSpPr>
            <p:cNvPr id="21" name="CuadroTexto 15">
              <a:extLst>
                <a:ext uri="{FF2B5EF4-FFF2-40B4-BE49-F238E27FC236}">
                  <a16:creationId xmlns:a16="http://schemas.microsoft.com/office/drawing/2014/main" id="{24A46A1C-5A61-4803-AE71-D59C2FCBA314}"/>
                </a:ext>
              </a:extLst>
            </p:cNvPr>
            <p:cNvSpPr txBox="1"/>
            <p:nvPr/>
          </p:nvSpPr>
          <p:spPr>
            <a:xfrm>
              <a:off x="4779156" y="4159936"/>
              <a:ext cx="1316843" cy="584775"/>
            </a:xfrm>
            <a:prstGeom prst="rect">
              <a:avLst/>
            </a:prstGeom>
            <a:noFill/>
          </p:spPr>
          <p:txBody>
            <a:bodyPr wrap="square" rtlCol="0">
              <a:spAutoFit/>
            </a:bodyPr>
            <a:lstStyle/>
            <a:p>
              <a:r>
                <a:rPr lang="es-CR" sz="1600">
                  <a:latin typeface="Open Sans" panose="020B0606030504020204" pitchFamily="34" charset="0"/>
                  <a:ea typeface="Open Sans" panose="020B0606030504020204" pitchFamily="34" charset="0"/>
                  <a:cs typeface="Open Sans" panose="020B0606030504020204" pitchFamily="34" charset="0"/>
                </a:rPr>
                <a:t>Pastos / Praderas</a:t>
              </a:r>
            </a:p>
          </p:txBody>
        </p:sp>
        <p:sp>
          <p:nvSpPr>
            <p:cNvPr id="22" name="CuadroTexto 16">
              <a:extLst>
                <a:ext uri="{FF2B5EF4-FFF2-40B4-BE49-F238E27FC236}">
                  <a16:creationId xmlns:a16="http://schemas.microsoft.com/office/drawing/2014/main" id="{8EAABCAF-0F4A-442F-B9BE-F3D2E4FA81F1}"/>
                </a:ext>
              </a:extLst>
            </p:cNvPr>
            <p:cNvSpPr txBox="1"/>
            <p:nvPr/>
          </p:nvSpPr>
          <p:spPr>
            <a:xfrm>
              <a:off x="4776860" y="4934668"/>
              <a:ext cx="1429975" cy="584775"/>
            </a:xfrm>
            <a:prstGeom prst="rect">
              <a:avLst/>
            </a:prstGeom>
            <a:noFill/>
          </p:spPr>
          <p:txBody>
            <a:bodyPr wrap="square" rtlCol="0">
              <a:spAutoFit/>
            </a:bodyPr>
            <a:lstStyle/>
            <a:p>
              <a:r>
                <a:rPr lang="es-CR" sz="1600" dirty="0">
                  <a:latin typeface="Open Sans" panose="020B0606030504020204" pitchFamily="34" charset="0"/>
                  <a:ea typeface="Open Sans" panose="020B0606030504020204" pitchFamily="34" charset="0"/>
                  <a:cs typeface="Open Sans" panose="020B0606030504020204" pitchFamily="34" charset="0"/>
                </a:rPr>
                <a:t>Terrenos construidos</a:t>
              </a:r>
            </a:p>
          </p:txBody>
        </p:sp>
        <p:sp>
          <p:nvSpPr>
            <p:cNvPr id="23" name="CuadroTexto 47">
              <a:extLst>
                <a:ext uri="{FF2B5EF4-FFF2-40B4-BE49-F238E27FC236}">
                  <a16:creationId xmlns:a16="http://schemas.microsoft.com/office/drawing/2014/main" id="{6B57B69C-4E7C-4135-BFB3-77176F2545C9}"/>
                </a:ext>
              </a:extLst>
            </p:cNvPr>
            <p:cNvSpPr txBox="1"/>
            <p:nvPr/>
          </p:nvSpPr>
          <p:spPr>
            <a:xfrm>
              <a:off x="4776861" y="5701034"/>
              <a:ext cx="1168746" cy="584775"/>
            </a:xfrm>
            <a:prstGeom prst="rect">
              <a:avLst/>
            </a:prstGeom>
            <a:noFill/>
          </p:spPr>
          <p:txBody>
            <a:bodyPr wrap="square" rtlCol="0">
              <a:spAutoFit/>
            </a:bodyPr>
            <a:lstStyle/>
            <a:p>
              <a:r>
                <a:rPr lang="es-CR" sz="1600">
                  <a:latin typeface="Open Sans" panose="020B0606030504020204" pitchFamily="34" charset="0"/>
                  <a:ea typeface="Open Sans" panose="020B0606030504020204" pitchFamily="34" charset="0"/>
                  <a:cs typeface="Open Sans" panose="020B0606030504020204" pitchFamily="34" charset="0"/>
                </a:rPr>
                <a:t>Masas de agua</a:t>
              </a:r>
            </a:p>
          </p:txBody>
        </p:sp>
        <p:grpSp>
          <p:nvGrpSpPr>
            <p:cNvPr id="24" name="Group 23">
              <a:extLst>
                <a:ext uri="{FF2B5EF4-FFF2-40B4-BE49-F238E27FC236}">
                  <a16:creationId xmlns:a16="http://schemas.microsoft.com/office/drawing/2014/main" id="{8448C568-470B-4CEE-8C94-5693B384F4B9}"/>
                </a:ext>
              </a:extLst>
            </p:cNvPr>
            <p:cNvGrpSpPr/>
            <p:nvPr/>
          </p:nvGrpSpPr>
          <p:grpSpPr>
            <a:xfrm>
              <a:off x="6521771" y="1451784"/>
              <a:ext cx="2013808" cy="1296880"/>
              <a:chOff x="8859003" y="677857"/>
              <a:chExt cx="2230842" cy="1296880"/>
            </a:xfrm>
          </p:grpSpPr>
          <p:sp>
            <p:nvSpPr>
              <p:cNvPr id="25" name="TextBox 24">
                <a:extLst>
                  <a:ext uri="{FF2B5EF4-FFF2-40B4-BE49-F238E27FC236}">
                    <a16:creationId xmlns:a16="http://schemas.microsoft.com/office/drawing/2014/main" id="{1A5E3BCE-68F8-46F5-AEA9-2DEB125A69D4}"/>
                  </a:ext>
                </a:extLst>
              </p:cNvPr>
              <p:cNvSpPr txBox="1"/>
              <p:nvPr/>
            </p:nvSpPr>
            <p:spPr>
              <a:xfrm>
                <a:off x="8859003" y="677857"/>
                <a:ext cx="2230841" cy="338554"/>
              </a:xfrm>
              <a:prstGeom prst="rect">
                <a:avLst/>
              </a:prstGeom>
              <a:noFill/>
              <a:ln>
                <a:solidFill>
                  <a:schemeClr val="tx1">
                    <a:lumMod val="50000"/>
                    <a:lumOff val="50000"/>
                  </a:schemeClr>
                </a:solidFill>
              </a:ln>
            </p:spPr>
            <p:txBody>
              <a:bodyPr wrap="square" numCol="1" rtlCol="0">
                <a:spAutoFit/>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Producción</a:t>
                </a:r>
                <a:endParaRPr lang="en-GB" sz="1600" b="1">
                  <a:latin typeface="Open Sans" panose="020B0606030504020204" pitchFamily="34" charset="0"/>
                  <a:ea typeface="Open Sans" panose="020B0606030504020204" pitchFamily="34" charset="0"/>
                  <a:cs typeface="Open Sans" panose="020B0606030504020204" pitchFamily="34" charset="0"/>
                </a:endParaRPr>
              </a:p>
            </p:txBody>
          </p:sp>
          <p:sp>
            <p:nvSpPr>
              <p:cNvPr id="26" name="TextBox 25">
                <a:extLst>
                  <a:ext uri="{FF2B5EF4-FFF2-40B4-BE49-F238E27FC236}">
                    <a16:creationId xmlns:a16="http://schemas.microsoft.com/office/drawing/2014/main" id="{BFF42C3B-6E88-41A2-8F69-AFC7C2C696DD}"/>
                  </a:ext>
                </a:extLst>
              </p:cNvPr>
              <p:cNvSpPr txBox="1"/>
              <p:nvPr/>
            </p:nvSpPr>
            <p:spPr>
              <a:xfrm flipH="1">
                <a:off x="8859004" y="1020630"/>
                <a:ext cx="2230841" cy="954107"/>
              </a:xfrm>
              <a:prstGeom prst="rect">
                <a:avLst/>
              </a:prstGeom>
              <a:noFill/>
              <a:ln>
                <a:solidFill>
                  <a:schemeClr val="tx1">
                    <a:lumMod val="50000"/>
                    <a:lumOff val="50000"/>
                  </a:schemeClr>
                </a:solidFill>
              </a:ln>
            </p:spPr>
            <p:txBody>
              <a:bodyPr wrap="square" lIns="91440" tIns="45720" rIns="91440" bIns="45720" numCol="1" rtlCol="0" anchor="t">
                <a:spAutoFit/>
              </a:bodyPr>
              <a:lstStyle/>
              <a:p>
                <a:r>
                  <a:rPr lang="en-US" sz="1400">
                    <a:latin typeface="Open Sans" panose="020B0606030504020204" pitchFamily="34" charset="0"/>
                    <a:ea typeface="Open Sans" panose="020B0606030504020204" pitchFamily="34" charset="0"/>
                    <a:cs typeface="Open Sans" panose="020B0606030504020204" pitchFamily="34" charset="0"/>
                  </a:rPr>
                  <a:t>Maíz Plátanos</a:t>
                </a:r>
              </a:p>
              <a:p>
                <a:r>
                  <a:rPr lang="en-US" sz="1400">
                    <a:latin typeface="Open Sans" panose="020B0606030504020204" pitchFamily="34" charset="0"/>
                    <a:ea typeface="Open Sans" panose="020B0606030504020204" pitchFamily="34" charset="0"/>
                    <a:cs typeface="Open Sans" panose="020B0606030504020204" pitchFamily="34" charset="0"/>
                  </a:rPr>
                  <a:t>Arroz Caña de azúcar</a:t>
                </a:r>
              </a:p>
              <a:p>
                <a:r>
                  <a:rPr lang="en-US" sz="1400">
                    <a:latin typeface="Open Sans"/>
                    <a:ea typeface="Open Sans"/>
                    <a:cs typeface="Open Sans"/>
                  </a:rPr>
                  <a:t>Café</a:t>
                </a:r>
                <a:endParaRPr lang="en-GB" sz="1400">
                  <a:latin typeface="Open Sans"/>
                  <a:ea typeface="Open Sans"/>
                  <a:cs typeface="Open Sans"/>
                </a:endParaRPr>
              </a:p>
              <a:p>
                <a:r>
                  <a:rPr lang="en-US" sz="1400">
                    <a:latin typeface="Open Sans"/>
                    <a:ea typeface="Open Sans"/>
                    <a:cs typeface="Open Sans"/>
                  </a:rPr>
                  <a:t>Otros cultivos</a:t>
                </a:r>
                <a:endParaRPr lang="en-GB" sz="1400">
                  <a:latin typeface="Open Sans"/>
                  <a:ea typeface="Open Sans"/>
                  <a:cs typeface="Open Sans"/>
                </a:endParaRPr>
              </a:p>
            </p:txBody>
          </p:sp>
        </p:grpSp>
        <p:pic>
          <p:nvPicPr>
            <p:cNvPr id="27" name="Imagen 8">
              <a:extLst>
                <a:ext uri="{FF2B5EF4-FFF2-40B4-BE49-F238E27FC236}">
                  <a16:creationId xmlns:a16="http://schemas.microsoft.com/office/drawing/2014/main" id="{6D27BA1B-0E8C-4F15-B7A0-C94EE52F8A05}"/>
                </a:ext>
              </a:extLst>
            </p:cNvPr>
            <p:cNvPicPr>
              <a:picLocks noChangeAspect="1"/>
            </p:cNvPicPr>
            <p:nvPr/>
          </p:nvPicPr>
          <p:blipFill rotWithShape="1">
            <a:blip r:embed="rId5"/>
            <a:srcRect l="48871" t="815" r="29727" b="92587"/>
            <a:stretch/>
          </p:blipFill>
          <p:spPr>
            <a:xfrm>
              <a:off x="8554629" y="1864625"/>
              <a:ext cx="2397832" cy="369332"/>
            </a:xfrm>
            <a:prstGeom prst="rect">
              <a:avLst/>
            </a:prstGeom>
          </p:spPr>
        </p:pic>
        <p:sp>
          <p:nvSpPr>
            <p:cNvPr id="28" name="TextBox 27">
              <a:extLst>
                <a:ext uri="{FF2B5EF4-FFF2-40B4-BE49-F238E27FC236}">
                  <a16:creationId xmlns:a16="http://schemas.microsoft.com/office/drawing/2014/main" id="{2547ACAD-6F18-4EA3-B3C4-BBFA48D4E186}"/>
                </a:ext>
              </a:extLst>
            </p:cNvPr>
            <p:cNvSpPr txBox="1"/>
            <p:nvPr/>
          </p:nvSpPr>
          <p:spPr>
            <a:xfrm flipH="1">
              <a:off x="6536091" y="3303131"/>
              <a:ext cx="1999486" cy="523220"/>
            </a:xfrm>
            <a:prstGeom prst="rect">
              <a:avLst/>
            </a:prstGeom>
            <a:noFill/>
            <a:ln>
              <a:solidFill>
                <a:schemeClr val="tx1">
                  <a:lumMod val="50000"/>
                  <a:lumOff val="50000"/>
                </a:schemeClr>
              </a:solidFill>
            </a:ln>
          </p:spPr>
          <p:txBody>
            <a:bodyPr wrap="square" numCol="1" rtlCol="0">
              <a:spAutoFit/>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Madera y </a:t>
              </a:r>
              <a:r>
                <a:rPr lang="en-US" sz="1400" dirty="0" err="1">
                  <a:latin typeface="Open Sans" panose="020B0606030504020204" pitchFamily="34" charset="0"/>
                  <a:ea typeface="Open Sans" panose="020B0606030504020204" pitchFamily="34" charset="0"/>
                  <a:cs typeface="Open Sans" panose="020B0606030504020204" pitchFamily="34" charset="0"/>
                </a:rPr>
                <a:t>otros</a:t>
              </a:r>
              <a:r>
                <a:rPr lang="en-US" sz="1400" dirty="0">
                  <a:latin typeface="Open Sans" panose="020B0606030504020204" pitchFamily="34" charset="0"/>
                  <a:ea typeface="Open Sans" panose="020B0606030504020204" pitchFamily="34" charset="0"/>
                  <a:cs typeface="Open Sans" panose="020B0606030504020204" pitchFamily="34" charset="0"/>
                </a:rPr>
                <a:t> </a:t>
              </a:r>
              <a:r>
                <a:rPr lang="en-US" sz="1400" dirty="0" err="1">
                  <a:latin typeface="Open Sans" panose="020B0606030504020204" pitchFamily="34" charset="0"/>
                  <a:ea typeface="Open Sans" panose="020B0606030504020204" pitchFamily="34" charset="0"/>
                  <a:cs typeface="Open Sans" panose="020B0606030504020204" pitchFamily="34" charset="0"/>
                </a:rPr>
                <a:t>productos</a:t>
              </a:r>
              <a:r>
                <a:rPr lang="en-US" sz="1400" dirty="0">
                  <a:latin typeface="Open Sans" panose="020B0606030504020204" pitchFamily="34" charset="0"/>
                  <a:ea typeface="Open Sans" panose="020B0606030504020204" pitchFamily="34" charset="0"/>
                  <a:cs typeface="Open Sans" panose="020B0606030504020204" pitchFamily="34" charset="0"/>
                </a:rPr>
                <a:t> </a:t>
              </a:r>
              <a:r>
                <a:rPr lang="en-US" sz="1400" dirty="0" err="1">
                  <a:latin typeface="Open Sans" panose="020B0606030504020204" pitchFamily="34" charset="0"/>
                  <a:ea typeface="Open Sans" panose="020B0606030504020204" pitchFamily="34" charset="0"/>
                  <a:cs typeface="Open Sans" panose="020B0606030504020204" pitchFamily="34" charset="0"/>
                </a:rPr>
                <a:t>forestales</a:t>
              </a:r>
              <a:endParaRPr lang="en-GB"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9" name="Imagen 8">
              <a:extLst>
                <a:ext uri="{FF2B5EF4-FFF2-40B4-BE49-F238E27FC236}">
                  <a16:creationId xmlns:a16="http://schemas.microsoft.com/office/drawing/2014/main" id="{17B336F5-C1DB-4746-B780-25E004160C92}"/>
                </a:ext>
              </a:extLst>
            </p:cNvPr>
            <p:cNvPicPr>
              <a:picLocks noChangeAspect="1"/>
            </p:cNvPicPr>
            <p:nvPr/>
          </p:nvPicPr>
          <p:blipFill rotWithShape="1">
            <a:blip r:embed="rId5"/>
            <a:srcRect l="53649" t="48513" r="37605" b="46016"/>
            <a:stretch/>
          </p:blipFill>
          <p:spPr>
            <a:xfrm>
              <a:off x="8554629" y="4531305"/>
              <a:ext cx="913677" cy="306281"/>
            </a:xfrm>
            <a:prstGeom prst="rect">
              <a:avLst/>
            </a:prstGeom>
          </p:spPr>
        </p:pic>
        <p:pic>
          <p:nvPicPr>
            <p:cNvPr id="30" name="Imagen 8">
              <a:extLst>
                <a:ext uri="{FF2B5EF4-FFF2-40B4-BE49-F238E27FC236}">
                  <a16:creationId xmlns:a16="http://schemas.microsoft.com/office/drawing/2014/main" id="{CFDEC67D-4BE4-427E-AC6C-1E516106067A}"/>
                </a:ext>
              </a:extLst>
            </p:cNvPr>
            <p:cNvPicPr>
              <a:picLocks noChangeAspect="1"/>
            </p:cNvPicPr>
            <p:nvPr/>
          </p:nvPicPr>
          <p:blipFill rotWithShape="1">
            <a:blip r:embed="rId5"/>
            <a:srcRect l="79080" t="64517" r="3805" b="30828"/>
            <a:stretch/>
          </p:blipFill>
          <p:spPr>
            <a:xfrm>
              <a:off x="8605570" y="5734851"/>
              <a:ext cx="1882858" cy="306281"/>
            </a:xfrm>
            <a:prstGeom prst="rect">
              <a:avLst/>
            </a:prstGeom>
          </p:spPr>
        </p:pic>
        <p:pic>
          <p:nvPicPr>
            <p:cNvPr id="31" name="Imagen 8">
              <a:extLst>
                <a:ext uri="{FF2B5EF4-FFF2-40B4-BE49-F238E27FC236}">
                  <a16:creationId xmlns:a16="http://schemas.microsoft.com/office/drawing/2014/main" id="{2DF13014-8F63-45E9-809D-FB04E8FC8357}"/>
                </a:ext>
              </a:extLst>
            </p:cNvPr>
            <p:cNvPicPr>
              <a:picLocks noChangeAspect="1"/>
            </p:cNvPicPr>
            <p:nvPr/>
          </p:nvPicPr>
          <p:blipFill rotWithShape="1">
            <a:blip r:embed="rId5"/>
            <a:srcRect l="55894" t="37426" r="39290" b="56149"/>
            <a:stretch/>
          </p:blipFill>
          <p:spPr>
            <a:xfrm>
              <a:off x="8554629" y="3325601"/>
              <a:ext cx="488819" cy="359706"/>
            </a:xfrm>
            <a:prstGeom prst="rect">
              <a:avLst/>
            </a:prstGeom>
          </p:spPr>
        </p:pic>
        <p:cxnSp>
          <p:nvCxnSpPr>
            <p:cNvPr id="33" name="Straight Arrow Connector 32">
              <a:extLst>
                <a:ext uri="{FF2B5EF4-FFF2-40B4-BE49-F238E27FC236}">
                  <a16:creationId xmlns:a16="http://schemas.microsoft.com/office/drawing/2014/main" id="{079CDD4C-99D2-4F53-BE28-F283629D867D}"/>
                </a:ext>
              </a:extLst>
            </p:cNvPr>
            <p:cNvCxnSpPr>
              <a:cxnSpLocks/>
            </p:cNvCxnSpPr>
            <p:nvPr/>
          </p:nvCxnSpPr>
          <p:spPr>
            <a:xfrm flipV="1">
              <a:off x="5728182" y="3749352"/>
              <a:ext cx="631717" cy="4530"/>
            </a:xfrm>
            <a:prstGeom prst="straightConnector1">
              <a:avLst/>
            </a:prstGeom>
            <a:ln w="57150">
              <a:solidFill>
                <a:srgbClr val="008A3E"/>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8214EB9-EDEE-4A0E-99E7-E99247A0AED0}"/>
                </a:ext>
              </a:extLst>
            </p:cNvPr>
            <p:cNvSpPr txBox="1"/>
            <p:nvPr/>
          </p:nvSpPr>
          <p:spPr>
            <a:xfrm>
              <a:off x="6533090" y="2967101"/>
              <a:ext cx="1999486" cy="338554"/>
            </a:xfrm>
            <a:prstGeom prst="rect">
              <a:avLst/>
            </a:prstGeom>
            <a:noFill/>
            <a:ln>
              <a:solidFill>
                <a:schemeClr val="tx1">
                  <a:lumMod val="50000"/>
                  <a:lumOff val="50000"/>
                </a:schemeClr>
              </a:solidFill>
            </a:ln>
          </p:spPr>
          <p:txBody>
            <a:bodyPr wrap="square" numCol="1" rtlCol="0">
              <a:spAutoFit/>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Producción</a:t>
              </a:r>
              <a:endParaRPr lang="en-GB" sz="1600" b="1">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650910FD-F00A-485C-8E0B-A08230E97142}"/>
                </a:ext>
              </a:extLst>
            </p:cNvPr>
            <p:cNvSpPr txBox="1"/>
            <p:nvPr/>
          </p:nvSpPr>
          <p:spPr>
            <a:xfrm flipH="1">
              <a:off x="6530089" y="4388565"/>
              <a:ext cx="1999486" cy="584775"/>
            </a:xfrm>
            <a:prstGeom prst="rect">
              <a:avLst/>
            </a:prstGeom>
            <a:noFill/>
            <a:ln>
              <a:solidFill>
                <a:schemeClr val="tx1">
                  <a:lumMod val="50000"/>
                  <a:lumOff val="50000"/>
                </a:schemeClr>
              </a:solidFill>
            </a:ln>
          </p:spPr>
          <p:txBody>
            <a:bodyPr wrap="square" numCol="1" rtlCol="0">
              <a:spAutoFit/>
            </a:bodyPr>
            <a:lstStyle/>
            <a:p>
              <a:pPr algn="ctr"/>
              <a:r>
                <a:rPr lang="en-US" sz="1600">
                  <a:latin typeface="Open Sans" panose="020B0606030504020204" pitchFamily="34" charset="0"/>
                  <a:ea typeface="Open Sans" panose="020B0606030504020204" pitchFamily="34" charset="0"/>
                  <a:cs typeface="Open Sans" panose="020B0606030504020204" pitchFamily="34" charset="0"/>
                </a:rPr>
                <a:t>Carne</a:t>
              </a:r>
            </a:p>
            <a:p>
              <a:pPr algn="ctr"/>
              <a:r>
                <a:rPr lang="en-US" sz="1600">
                  <a:latin typeface="Open Sans" panose="020B0606030504020204" pitchFamily="34" charset="0"/>
                  <a:ea typeface="Open Sans" panose="020B0606030504020204" pitchFamily="34" charset="0"/>
                  <a:cs typeface="Open Sans" panose="020B0606030504020204" pitchFamily="34" charset="0"/>
                </a:rPr>
                <a:t>Lácteos</a:t>
              </a:r>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728854C5-F364-4D3B-87A5-BA267B83137B}"/>
                </a:ext>
              </a:extLst>
            </p:cNvPr>
            <p:cNvSpPr txBox="1"/>
            <p:nvPr/>
          </p:nvSpPr>
          <p:spPr>
            <a:xfrm>
              <a:off x="6530089" y="4052535"/>
              <a:ext cx="1999486" cy="338554"/>
            </a:xfrm>
            <a:prstGeom prst="rect">
              <a:avLst/>
            </a:prstGeom>
            <a:noFill/>
            <a:ln>
              <a:solidFill>
                <a:schemeClr val="tx1">
                  <a:lumMod val="50000"/>
                  <a:lumOff val="50000"/>
                </a:schemeClr>
              </a:solidFill>
            </a:ln>
          </p:spPr>
          <p:txBody>
            <a:bodyPr wrap="square" numCol="1" rtlCol="0">
              <a:spAutoFit/>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Producción</a:t>
              </a:r>
              <a:endParaRPr lang="en-GB" sz="1600" b="1">
                <a:latin typeface="Open Sans" panose="020B0606030504020204" pitchFamily="34" charset="0"/>
                <a:ea typeface="Open Sans" panose="020B0606030504020204" pitchFamily="34" charset="0"/>
                <a:cs typeface="Open Sans" panose="020B0606030504020204" pitchFamily="34" charset="0"/>
              </a:endParaRPr>
            </a:p>
          </p:txBody>
        </p:sp>
        <p:cxnSp>
          <p:nvCxnSpPr>
            <p:cNvPr id="37" name="Straight Arrow Connector 36">
              <a:extLst>
                <a:ext uri="{FF2B5EF4-FFF2-40B4-BE49-F238E27FC236}">
                  <a16:creationId xmlns:a16="http://schemas.microsoft.com/office/drawing/2014/main" id="{97C501A8-FA03-4E9D-BDA6-5478D4778395}"/>
                </a:ext>
              </a:extLst>
            </p:cNvPr>
            <p:cNvCxnSpPr>
              <a:cxnSpLocks/>
            </p:cNvCxnSpPr>
            <p:nvPr/>
          </p:nvCxnSpPr>
          <p:spPr>
            <a:xfrm flipV="1">
              <a:off x="5756757" y="4407290"/>
              <a:ext cx="631717" cy="4530"/>
            </a:xfrm>
            <a:prstGeom prst="straightConnector1">
              <a:avLst/>
            </a:prstGeom>
            <a:ln w="57150">
              <a:solidFill>
                <a:srgbClr val="008A3E"/>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E0F94FD-79B7-4DD2-A790-659F6A599B44}"/>
                </a:ext>
              </a:extLst>
            </p:cNvPr>
            <p:cNvCxnSpPr>
              <a:cxnSpLocks/>
            </p:cNvCxnSpPr>
            <p:nvPr/>
          </p:nvCxnSpPr>
          <p:spPr>
            <a:xfrm flipV="1">
              <a:off x="5828786" y="5453245"/>
              <a:ext cx="631717" cy="4530"/>
            </a:xfrm>
            <a:prstGeom prst="straightConnector1">
              <a:avLst/>
            </a:prstGeom>
            <a:ln w="57150">
              <a:solidFill>
                <a:srgbClr val="008A3E"/>
              </a:solidFill>
              <a:tailEnd type="triangle"/>
            </a:ln>
          </p:spPr>
          <p:style>
            <a:lnRef idx="1">
              <a:schemeClr val="accent1"/>
            </a:lnRef>
            <a:fillRef idx="0">
              <a:schemeClr val="accent1"/>
            </a:fillRef>
            <a:effectRef idx="0">
              <a:schemeClr val="accent1"/>
            </a:effectRef>
            <a:fontRef idx="minor">
              <a:schemeClr val="tx1"/>
            </a:fontRef>
          </p:style>
        </p:cxnSp>
        <p:pic>
          <p:nvPicPr>
            <p:cNvPr id="39" name="Imagen 8">
              <a:extLst>
                <a:ext uri="{FF2B5EF4-FFF2-40B4-BE49-F238E27FC236}">
                  <a16:creationId xmlns:a16="http://schemas.microsoft.com/office/drawing/2014/main" id="{F36DEEA7-41BE-4C39-A5E0-A4FDE445E2DA}"/>
                </a:ext>
              </a:extLst>
            </p:cNvPr>
            <p:cNvPicPr>
              <a:picLocks noChangeAspect="1"/>
            </p:cNvPicPr>
            <p:nvPr/>
          </p:nvPicPr>
          <p:blipFill rotWithShape="1">
            <a:blip r:embed="rId5"/>
            <a:srcRect l="55413" t="64517" r="30116" b="30828"/>
            <a:stretch/>
          </p:blipFill>
          <p:spPr>
            <a:xfrm>
              <a:off x="8643352" y="5418063"/>
              <a:ext cx="1729678" cy="306846"/>
            </a:xfrm>
            <a:prstGeom prst="rect">
              <a:avLst/>
            </a:prstGeom>
          </p:spPr>
        </p:pic>
      </p:grpSp>
      <p:sp>
        <p:nvSpPr>
          <p:cNvPr id="44" name="Text Placeholder 44">
            <a:extLst>
              <a:ext uri="{FF2B5EF4-FFF2-40B4-BE49-F238E27FC236}">
                <a16:creationId xmlns:a16="http://schemas.microsoft.com/office/drawing/2014/main" id="{BD396A8F-A5A1-4875-B2AE-BA9BCE536183}"/>
              </a:ext>
            </a:extLst>
          </p:cNvPr>
          <p:cNvSpPr>
            <a:spLocks noGrp="1"/>
          </p:cNvSpPr>
          <p:nvPr>
            <p:ph type="body" sz="quarter" idx="15"/>
          </p:nvPr>
        </p:nvSpPr>
        <p:spPr>
          <a:xfrm>
            <a:off x="439027" y="907572"/>
            <a:ext cx="6291408" cy="668664"/>
          </a:xfrm>
        </p:spPr>
        <p:txBody>
          <a:bodyPr/>
          <a:lstStyle/>
          <a:p>
            <a:r>
              <a:rPr lang="en-US" dirty="0" err="1">
                <a:latin typeface="Open Sans" panose="020B0606030504020204" pitchFamily="34" charset="0"/>
                <a:ea typeface="Open Sans" panose="020B0606030504020204" pitchFamily="34" charset="0"/>
                <a:cs typeface="Open Sans" panose="020B0606030504020204" pitchFamily="34" charset="0"/>
              </a:rPr>
              <a:t>Usos</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múltiples</a:t>
            </a:r>
            <a:r>
              <a:rPr lang="en-US" dirty="0">
                <a:latin typeface="Open Sans" panose="020B0606030504020204" pitchFamily="34" charset="0"/>
                <a:ea typeface="Open Sans" panose="020B0606030504020204" pitchFamily="34" charset="0"/>
                <a:cs typeface="Open Sans" panose="020B0606030504020204" pitchFamily="34" charset="0"/>
              </a:rPr>
              <a:t> y </a:t>
            </a:r>
            <a:r>
              <a:rPr lang="en-US" dirty="0" err="1">
                <a:latin typeface="Open Sans" panose="020B0606030504020204" pitchFamily="34" charset="0"/>
                <a:ea typeface="Open Sans" panose="020B0606030504020204" pitchFamily="34" charset="0"/>
                <a:cs typeface="Open Sans" panose="020B0606030504020204" pitchFamily="34" charset="0"/>
              </a:rPr>
              <a:t>competitivos</a:t>
            </a:r>
            <a:r>
              <a:rPr lang="en-US" dirty="0">
                <a:latin typeface="Open Sans" panose="020B0606030504020204" pitchFamily="34" charset="0"/>
                <a:ea typeface="Open Sans" panose="020B0606030504020204" pitchFamily="34" charset="0"/>
                <a:cs typeface="Open Sans" panose="020B0606030504020204" pitchFamily="34" charset="0"/>
              </a:rPr>
              <a:t> del </a:t>
            </a:r>
            <a:r>
              <a:rPr lang="en-US" dirty="0" err="1">
                <a:latin typeface="Open Sans" panose="020B0606030504020204" pitchFamily="34" charset="0"/>
                <a:ea typeface="Open Sans" panose="020B0606030504020204" pitchFamily="34" charset="0"/>
                <a:cs typeface="Open Sans" panose="020B0606030504020204" pitchFamily="34" charset="0"/>
              </a:rPr>
              <a:t>suelo</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sp>
        <p:nvSpPr>
          <p:cNvPr id="42" name="Slide Number Placeholder 3">
            <a:extLst>
              <a:ext uri="{FF2B5EF4-FFF2-40B4-BE49-F238E27FC236}">
                <a16:creationId xmlns:a16="http://schemas.microsoft.com/office/drawing/2014/main" id="{F0982F8A-9544-A545-8B37-0264DB65E15F}"/>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3</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45" name="Oval 44">
            <a:extLst>
              <a:ext uri="{FF2B5EF4-FFF2-40B4-BE49-F238E27FC236}">
                <a16:creationId xmlns:a16="http://schemas.microsoft.com/office/drawing/2014/main" id="{04FB0FF4-F3BD-374F-9033-163D99B410BF}"/>
              </a:ext>
            </a:extLst>
          </p:cNvPr>
          <p:cNvSpPr/>
          <p:nvPr/>
        </p:nvSpPr>
        <p:spPr>
          <a:xfrm>
            <a:off x="9682180" y="14874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6_Slide3.mp3" descr="Lecture6_Slide3.mp3">
            <a:hlinkClick r:id="" action="ppaction://media"/>
            <a:extLst>
              <a:ext uri="{FF2B5EF4-FFF2-40B4-BE49-F238E27FC236}">
                <a16:creationId xmlns:a16="http://schemas.microsoft.com/office/drawing/2014/main" id="{CF050D60-7064-7C4E-9701-338276A6A9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53545" y="220111"/>
            <a:ext cx="812800" cy="812800"/>
          </a:xfrm>
          <a:prstGeom prst="rect">
            <a:avLst/>
          </a:prstGeom>
        </p:spPr>
      </p:pic>
    </p:spTree>
    <p:extLst>
      <p:ext uri="{BB962C8B-B14F-4D97-AF65-F5344CB8AC3E}">
        <p14:creationId xmlns:p14="http://schemas.microsoft.com/office/powerpoint/2010/main" val="24314180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71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149D766-8731-4CEF-9BD8-23153F2BF5D2}"/>
              </a:ext>
            </a:extLst>
          </p:cNvPr>
          <p:cNvSpPr txBox="1">
            <a:spLocks/>
          </p:cNvSpPr>
          <p:nvPr/>
        </p:nvSpPr>
        <p:spPr>
          <a:xfrm>
            <a:off x="663575" y="716881"/>
            <a:ext cx="8605116"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6.1. ¿Por qué es importante la modelización del uso del suelo?</a:t>
            </a:r>
          </a:p>
        </p:txBody>
      </p:sp>
      <p:sp>
        <p:nvSpPr>
          <p:cNvPr id="28" name="Text Placeholder 44">
            <a:extLst>
              <a:ext uri="{FF2B5EF4-FFF2-40B4-BE49-F238E27FC236}">
                <a16:creationId xmlns:a16="http://schemas.microsoft.com/office/drawing/2014/main" id="{E88DC8A1-7AC7-48C0-A035-495810F906D1}"/>
              </a:ext>
            </a:extLst>
          </p:cNvPr>
          <p:cNvSpPr txBox="1">
            <a:spLocks/>
          </p:cNvSpPr>
          <p:nvPr/>
        </p:nvSpPr>
        <p:spPr>
          <a:xfrm>
            <a:off x="663573" y="1963722"/>
            <a:ext cx="8949057"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panose="020B0606030504020204" pitchFamily="34" charset="0"/>
                <a:ea typeface="Open Sans" panose="020B0606030504020204" pitchFamily="34" charset="0"/>
                <a:cs typeface="Open Sans" panose="020B0606030504020204" pitchFamily="34" charset="0"/>
              </a:rPr>
              <a:t>¿Cuál es la diferencia entre el uso del suelo y la cobertura del suelo?</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 name="Table 2">
            <a:extLst>
              <a:ext uri="{FF2B5EF4-FFF2-40B4-BE49-F238E27FC236}">
                <a16:creationId xmlns:a16="http://schemas.microsoft.com/office/drawing/2014/main" id="{7F85C215-7754-4A72-92EE-AB8ACAD6B17E}"/>
              </a:ext>
            </a:extLst>
          </p:cNvPr>
          <p:cNvGraphicFramePr>
            <a:graphicFrameLocks noGrp="1"/>
          </p:cNvGraphicFramePr>
          <p:nvPr>
            <p:extLst>
              <p:ext uri="{D42A27DB-BD31-4B8C-83A1-F6EECF244321}">
                <p14:modId xmlns:p14="http://schemas.microsoft.com/office/powerpoint/2010/main" val="1142762271"/>
              </p:ext>
            </p:extLst>
          </p:nvPr>
        </p:nvGraphicFramePr>
        <p:xfrm>
          <a:off x="663880" y="2748329"/>
          <a:ext cx="9691082" cy="1798320"/>
        </p:xfrm>
        <a:graphic>
          <a:graphicData uri="http://schemas.openxmlformats.org/drawingml/2006/table">
            <a:tbl>
              <a:tblPr firstRow="1" bandRow="1">
                <a:tableStyleId>{5C22544A-7EE6-4342-B048-85BDC9FD1C3A}</a:tableStyleId>
              </a:tblPr>
              <a:tblGrid>
                <a:gridCol w="4845541">
                  <a:extLst>
                    <a:ext uri="{9D8B030D-6E8A-4147-A177-3AD203B41FA5}">
                      <a16:colId xmlns:a16="http://schemas.microsoft.com/office/drawing/2014/main" val="2670387728"/>
                    </a:ext>
                  </a:extLst>
                </a:gridCol>
                <a:gridCol w="4845541">
                  <a:extLst>
                    <a:ext uri="{9D8B030D-6E8A-4147-A177-3AD203B41FA5}">
                      <a16:colId xmlns:a16="http://schemas.microsoft.com/office/drawing/2014/main" val="1447699740"/>
                    </a:ext>
                  </a:extLst>
                </a:gridCol>
              </a:tblGrid>
              <a:tr h="370840">
                <a:tc>
                  <a:txBody>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Uso del suelo </a:t>
                      </a:r>
                      <a:endParaRPr lang="en-GB" sz="20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Cubierta de la tierra</a:t>
                      </a:r>
                      <a:endParaRPr lang="en-GB" sz="200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875570409"/>
                  </a:ext>
                </a:extLst>
              </a:tr>
              <a:tr h="370840">
                <a:tc>
                  <a:txBody>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Representa el propósito </a:t>
                      </a:r>
                      <a:br>
                        <a:rPr lang="en-US" sz="2000">
                          <a:latin typeface="Open Sans" panose="020B0606030504020204" pitchFamily="34" charset="0"/>
                          <a:ea typeface="Open Sans" panose="020B0606030504020204" pitchFamily="34" charset="0"/>
                          <a:cs typeface="Open Sans" panose="020B0606030504020204" pitchFamily="34" charset="0"/>
                        </a:rPr>
                      </a:br>
                      <a:r>
                        <a:rPr lang="en-US" sz="2000">
                          <a:latin typeface="Open Sans" panose="020B0606030504020204" pitchFamily="34" charset="0"/>
                          <a:ea typeface="Open Sans" panose="020B0606030504020204" pitchFamily="34" charset="0"/>
                          <a:cs typeface="Open Sans" panose="020B0606030504020204" pitchFamily="34" charset="0"/>
                        </a:rPr>
                        <a:t>del terreno</a:t>
                      </a:r>
                      <a:endParaRPr lang="en-GB" sz="20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Representa las características físicas </a:t>
                      </a:r>
                      <a:br>
                        <a:rPr lang="en-US" sz="2000">
                          <a:latin typeface="Open Sans" panose="020B0606030504020204" pitchFamily="34" charset="0"/>
                          <a:ea typeface="Open Sans" panose="020B0606030504020204" pitchFamily="34" charset="0"/>
                          <a:cs typeface="Open Sans" panose="020B0606030504020204" pitchFamily="34" charset="0"/>
                        </a:rPr>
                      </a:br>
                      <a:r>
                        <a:rPr lang="en-US" sz="2000">
                          <a:latin typeface="Open Sans" panose="020B0606030504020204" pitchFamily="34" charset="0"/>
                          <a:ea typeface="Open Sans" panose="020B0606030504020204" pitchFamily="34" charset="0"/>
                          <a:cs typeface="Open Sans" panose="020B0606030504020204" pitchFamily="34" charset="0"/>
                        </a:rPr>
                        <a:t>características del terreno</a:t>
                      </a:r>
                      <a:endParaRPr lang="en-GB" sz="200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3934563102"/>
                  </a:ext>
                </a:extLst>
              </a:tr>
              <a:tr h="370840">
                <a:tc>
                  <a:txBody>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Ejemplos: Recreación, </a:t>
                      </a:r>
                      <a:br>
                        <a:rPr lang="en-US" sz="2000">
                          <a:latin typeface="Open Sans" panose="020B0606030504020204" pitchFamily="34" charset="0"/>
                          <a:ea typeface="Open Sans" panose="020B0606030504020204" pitchFamily="34" charset="0"/>
                          <a:cs typeface="Open Sans" panose="020B0606030504020204" pitchFamily="34" charset="0"/>
                        </a:rPr>
                      </a:br>
                      <a:r>
                        <a:rPr lang="en-US" sz="2000">
                          <a:latin typeface="Open Sans" panose="020B0606030504020204" pitchFamily="34" charset="0"/>
                          <a:ea typeface="Open Sans" panose="020B0606030504020204" pitchFamily="34" charset="0"/>
                          <a:cs typeface="Open Sans" panose="020B0606030504020204" pitchFamily="34" charset="0"/>
                        </a:rPr>
                        <a:t>producción de cultivos, vida silvestre </a:t>
                      </a:r>
                      <a:endParaRPr lang="en-GB" sz="20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2000" dirty="0" err="1">
                          <a:latin typeface="Open Sans" panose="020B0606030504020204" pitchFamily="34" charset="0"/>
                          <a:ea typeface="Open Sans" panose="020B0606030504020204" pitchFamily="34" charset="0"/>
                          <a:cs typeface="Open Sans" panose="020B0606030504020204" pitchFamily="34" charset="0"/>
                        </a:rPr>
                        <a:t>Ejemplos</a:t>
                      </a:r>
                      <a:r>
                        <a:rPr lang="en-US" sz="2000" dirty="0">
                          <a:latin typeface="Open Sans" panose="020B0606030504020204" pitchFamily="34" charset="0"/>
                          <a:ea typeface="Open Sans" panose="020B0606030504020204" pitchFamily="34" charset="0"/>
                          <a:cs typeface="Open Sans" panose="020B0606030504020204" pitchFamily="34" charset="0"/>
                        </a:rPr>
                        <a:t>: Bosques, </a:t>
                      </a:r>
                      <a:r>
                        <a:rPr lang="en-US" sz="2000" dirty="0" err="1">
                          <a:latin typeface="Open Sans" panose="020B0606030504020204" pitchFamily="34" charset="0"/>
                          <a:ea typeface="Open Sans" panose="020B0606030504020204" pitchFamily="34" charset="0"/>
                          <a:cs typeface="Open Sans" panose="020B0606030504020204" pitchFamily="34" charset="0"/>
                        </a:rPr>
                        <a:t>masas</a:t>
                      </a:r>
                      <a:r>
                        <a:rPr lang="en-US" sz="2000" dirty="0">
                          <a:latin typeface="Open Sans" panose="020B0606030504020204" pitchFamily="34" charset="0"/>
                          <a:ea typeface="Open Sans" panose="020B0606030504020204" pitchFamily="34" charset="0"/>
                          <a:cs typeface="Open Sans" panose="020B0606030504020204" pitchFamily="34" charset="0"/>
                        </a:rPr>
                        <a:t> de </a:t>
                      </a:r>
                      <a:r>
                        <a:rPr lang="en-US" sz="2000" dirty="0" err="1">
                          <a:latin typeface="Open Sans" panose="020B0606030504020204" pitchFamily="34" charset="0"/>
                          <a:ea typeface="Open Sans" panose="020B0606030504020204" pitchFamily="34" charset="0"/>
                          <a:cs typeface="Open Sans" panose="020B0606030504020204" pitchFamily="34" charset="0"/>
                        </a:rPr>
                        <a:t>agua</a:t>
                      </a:r>
                      <a:r>
                        <a:rPr lang="en-US" sz="2000" dirty="0">
                          <a:latin typeface="Open Sans" panose="020B0606030504020204" pitchFamily="34" charset="0"/>
                          <a:ea typeface="Open Sans" panose="020B0606030504020204" pitchFamily="34" charset="0"/>
                          <a:cs typeface="Open Sans" panose="020B0606030504020204" pitchFamily="34" charset="0"/>
                        </a:rPr>
                        <a:t>, </a:t>
                      </a:r>
                      <a:br>
                        <a:rPr lang="en-US" sz="2000" dirty="0">
                          <a:latin typeface="Open Sans" panose="020B0606030504020204" pitchFamily="34" charset="0"/>
                          <a:ea typeface="Open Sans" panose="020B0606030504020204" pitchFamily="34" charset="0"/>
                          <a:cs typeface="Open Sans" panose="020B0606030504020204" pitchFamily="34" charset="0"/>
                        </a:rPr>
                      </a:br>
                      <a:r>
                        <a:rPr lang="en-US" sz="2000" dirty="0" err="1">
                          <a:latin typeface="Open Sans" panose="020B0606030504020204" pitchFamily="34" charset="0"/>
                          <a:ea typeface="Open Sans" panose="020B0606030504020204" pitchFamily="34" charset="0"/>
                          <a:cs typeface="Open Sans" panose="020B0606030504020204" pitchFamily="34" charset="0"/>
                        </a:rPr>
                        <a:t>infraestructuras</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urbanas</a:t>
                      </a:r>
                      <a:endParaRPr lang="en-GB" sz="20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4246604420"/>
                  </a:ext>
                </a:extLst>
              </a:tr>
            </a:tbl>
          </a:graphicData>
        </a:graphic>
      </p:graphicFrame>
      <p:sp>
        <p:nvSpPr>
          <p:cNvPr id="9" name="Slide Number Placeholder 3">
            <a:extLst>
              <a:ext uri="{FF2B5EF4-FFF2-40B4-BE49-F238E27FC236}">
                <a16:creationId xmlns:a16="http://schemas.microsoft.com/office/drawing/2014/main" id="{210D8159-5367-AB4F-A3C9-EDBE42BDDF5D}"/>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4</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6" name="Oval 5">
            <a:extLst>
              <a:ext uri="{FF2B5EF4-FFF2-40B4-BE49-F238E27FC236}">
                <a16:creationId xmlns:a16="http://schemas.microsoft.com/office/drawing/2014/main" id="{94ADAB52-640F-DA44-B34D-A00C60D2A28E}"/>
              </a:ext>
            </a:extLst>
          </p:cNvPr>
          <p:cNvSpPr/>
          <p:nvPr/>
        </p:nvSpPr>
        <p:spPr>
          <a:xfrm>
            <a:off x="9948562" y="28369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6_Slide4.mp3" descr="Lecture6_Slide4.mp3">
            <a:hlinkClick r:id="" action="ppaction://media"/>
            <a:extLst>
              <a:ext uri="{FF2B5EF4-FFF2-40B4-BE49-F238E27FC236}">
                <a16:creationId xmlns:a16="http://schemas.microsoft.com/office/drawing/2014/main" id="{710C7A8E-9F95-874B-8807-C730726186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48562" y="310481"/>
            <a:ext cx="812800" cy="812800"/>
          </a:xfrm>
          <a:prstGeom prst="rect">
            <a:avLst/>
          </a:prstGeom>
        </p:spPr>
      </p:pic>
    </p:spTree>
    <p:extLst>
      <p:ext uri="{BB962C8B-B14F-4D97-AF65-F5344CB8AC3E}">
        <p14:creationId xmlns:p14="http://schemas.microsoft.com/office/powerpoint/2010/main" val="142491284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86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44">
            <a:extLst>
              <a:ext uri="{FF2B5EF4-FFF2-40B4-BE49-F238E27FC236}">
                <a16:creationId xmlns:a16="http://schemas.microsoft.com/office/drawing/2014/main" id="{E88DC8A1-7AC7-48C0-A035-495810F906D1}"/>
              </a:ext>
            </a:extLst>
          </p:cNvPr>
          <p:cNvSpPr txBox="1">
            <a:spLocks/>
          </p:cNvSpPr>
          <p:nvPr/>
        </p:nvSpPr>
        <p:spPr>
          <a:xfrm>
            <a:off x="685876" y="1959558"/>
            <a:ext cx="7497447"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panose="020B0606030504020204" pitchFamily="34" charset="0"/>
                <a:ea typeface="Open Sans" panose="020B0606030504020204" pitchFamily="34" charset="0"/>
                <a:cs typeface="Open Sans" panose="020B0606030504020204" pitchFamily="34" charset="0"/>
              </a:rPr>
              <a:t>Ordenación del territorio</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6" name="Content Placeholder 2">
            <a:extLst>
              <a:ext uri="{FF2B5EF4-FFF2-40B4-BE49-F238E27FC236}">
                <a16:creationId xmlns:a16="http://schemas.microsoft.com/office/drawing/2014/main" id="{BE4D84DE-7F5E-4DB7-BD49-FD87E5CCE9A4}"/>
              </a:ext>
            </a:extLst>
          </p:cNvPr>
          <p:cNvSpPr>
            <a:spLocks noGrp="1"/>
          </p:cNvSpPr>
          <p:nvPr>
            <p:ph idx="1"/>
          </p:nvPr>
        </p:nvSpPr>
        <p:spPr>
          <a:xfrm>
            <a:off x="663880" y="2614395"/>
            <a:ext cx="10606100" cy="4402559"/>
          </a:xfrm>
        </p:spPr>
        <p:txBody>
          <a:bodyPr vert="horz" lIns="91440" tIns="45720" rIns="91440" bIns="45720" rtlCol="0" anchor="t">
            <a:normAutofit/>
          </a:bodyPr>
          <a:lstStyle/>
          <a:p>
            <a:pPr algn="just"/>
            <a:r>
              <a:rPr lang="en-US" b="0" dirty="0">
                <a:latin typeface="Open Sans"/>
                <a:ea typeface="Open Sans"/>
                <a:cs typeface="Open Sans"/>
              </a:rPr>
              <a:t>La tierra es </a:t>
            </a:r>
            <a:r>
              <a:rPr lang="en-US" b="0" dirty="0" err="1">
                <a:latin typeface="Open Sans"/>
                <a:ea typeface="Open Sans"/>
                <a:cs typeface="Open Sans"/>
              </a:rPr>
              <a:t>necesaria</a:t>
            </a:r>
            <a:r>
              <a:rPr lang="en-US" b="0" dirty="0">
                <a:latin typeface="Open Sans"/>
                <a:ea typeface="Open Sans"/>
                <a:cs typeface="Open Sans"/>
              </a:rPr>
              <a:t> para </a:t>
            </a:r>
            <a:r>
              <a:rPr lang="en-US" b="0" dirty="0" err="1">
                <a:latin typeface="Open Sans"/>
                <a:ea typeface="Open Sans"/>
                <a:cs typeface="Open Sans"/>
              </a:rPr>
              <a:t>satisfacer</a:t>
            </a:r>
            <a:r>
              <a:rPr lang="en-US" b="0" dirty="0">
                <a:latin typeface="Open Sans"/>
                <a:ea typeface="Open Sans"/>
                <a:cs typeface="Open Sans"/>
              </a:rPr>
              <a:t> las </a:t>
            </a:r>
            <a:r>
              <a:rPr lang="en-US" b="0" dirty="0" err="1">
                <a:latin typeface="Open Sans"/>
                <a:ea typeface="Open Sans"/>
                <a:cs typeface="Open Sans"/>
              </a:rPr>
              <a:t>necesidades</a:t>
            </a:r>
            <a:r>
              <a:rPr lang="en-US" b="0" dirty="0">
                <a:latin typeface="Open Sans"/>
                <a:ea typeface="Open Sans"/>
                <a:cs typeface="Open Sans"/>
              </a:rPr>
              <a:t> </a:t>
            </a:r>
            <a:r>
              <a:rPr lang="en-US" b="0" dirty="0" err="1">
                <a:latin typeface="Open Sans"/>
                <a:ea typeface="Open Sans"/>
                <a:cs typeface="Open Sans"/>
              </a:rPr>
              <a:t>humanas</a:t>
            </a:r>
            <a:r>
              <a:rPr lang="en-US" b="0" dirty="0">
                <a:latin typeface="Open Sans"/>
                <a:ea typeface="Open Sans"/>
                <a:cs typeface="Open Sans"/>
              </a:rPr>
              <a:t> y de </a:t>
            </a:r>
            <a:r>
              <a:rPr lang="en-US" b="0" dirty="0" err="1">
                <a:latin typeface="Open Sans"/>
                <a:ea typeface="Open Sans"/>
                <a:cs typeface="Open Sans"/>
              </a:rPr>
              <a:t>los</a:t>
            </a:r>
            <a:r>
              <a:rPr lang="en-US" b="0" dirty="0">
                <a:latin typeface="Open Sans"/>
                <a:ea typeface="Open Sans"/>
                <a:cs typeface="Open Sans"/>
              </a:rPr>
              <a:t> </a:t>
            </a:r>
            <a:r>
              <a:rPr lang="en-US" b="0" dirty="0" err="1">
                <a:latin typeface="Open Sans"/>
                <a:ea typeface="Open Sans"/>
                <a:cs typeface="Open Sans"/>
              </a:rPr>
              <a:t>ecosistemas</a:t>
            </a:r>
            <a:r>
              <a:rPr lang="en-US" b="0" dirty="0">
                <a:latin typeface="Open Sans"/>
                <a:ea typeface="Open Sans"/>
                <a:cs typeface="Open Sans"/>
              </a:rPr>
              <a:t>. </a:t>
            </a:r>
            <a:endParaRPr lang="en-US" b="0" dirty="0">
              <a:latin typeface="Open Sans" panose="020B0606030504020204" pitchFamily="34" charset="0"/>
              <a:ea typeface="Open Sans" panose="020B0606030504020204" pitchFamily="34" charset="0"/>
              <a:cs typeface="Open Sans" panose="020B0606030504020204" pitchFamily="34" charset="0"/>
            </a:endParaRPr>
          </a:p>
          <a:p>
            <a:pPr algn="just"/>
            <a:r>
              <a:rPr lang="en-US" b="0" dirty="0">
                <a:latin typeface="Open Sans"/>
                <a:ea typeface="Open Sans"/>
                <a:cs typeface="Open Sans"/>
              </a:rPr>
              <a:t>La tierra es un </a:t>
            </a:r>
            <a:r>
              <a:rPr lang="en-US" b="0" dirty="0" err="1">
                <a:latin typeface="Open Sans"/>
                <a:ea typeface="Open Sans"/>
                <a:cs typeface="Open Sans"/>
              </a:rPr>
              <a:t>recurso</a:t>
            </a:r>
            <a:r>
              <a:rPr lang="en-US" b="0" dirty="0">
                <a:latin typeface="Open Sans"/>
                <a:ea typeface="Open Sans"/>
                <a:cs typeface="Open Sans"/>
              </a:rPr>
              <a:t> </a:t>
            </a:r>
            <a:r>
              <a:rPr lang="en-US" b="0" dirty="0" err="1">
                <a:latin typeface="Open Sans"/>
                <a:ea typeface="Open Sans"/>
                <a:cs typeface="Open Sans"/>
              </a:rPr>
              <a:t>finito</a:t>
            </a:r>
            <a:endParaRPr lang="en-US" b="0" dirty="0">
              <a:latin typeface="Open Sans"/>
              <a:ea typeface="Open Sans"/>
              <a:cs typeface="Open Sans"/>
            </a:endParaRPr>
          </a:p>
          <a:p>
            <a:pPr algn="just"/>
            <a:r>
              <a:rPr lang="en-US" b="0" dirty="0">
                <a:latin typeface="Open Sans"/>
                <a:ea typeface="Open Sans"/>
                <a:cs typeface="Open Sans"/>
              </a:rPr>
              <a:t>Con </a:t>
            </a:r>
            <a:r>
              <a:rPr lang="en-US" b="0" dirty="0" err="1">
                <a:latin typeface="Open Sans"/>
                <a:ea typeface="Open Sans"/>
                <a:cs typeface="Open Sans"/>
              </a:rPr>
              <a:t>el</a:t>
            </a:r>
            <a:r>
              <a:rPr lang="en-US" b="0" dirty="0">
                <a:latin typeface="Open Sans"/>
                <a:ea typeface="Open Sans"/>
                <a:cs typeface="Open Sans"/>
              </a:rPr>
              <a:t> </a:t>
            </a:r>
            <a:r>
              <a:rPr lang="en-US" b="0" dirty="0" err="1">
                <a:latin typeface="Open Sans"/>
                <a:ea typeface="Open Sans"/>
                <a:cs typeface="Open Sans"/>
              </a:rPr>
              <a:t>crecimiento</a:t>
            </a:r>
            <a:r>
              <a:rPr lang="en-US" b="0" dirty="0">
                <a:latin typeface="Open Sans"/>
                <a:ea typeface="Open Sans"/>
                <a:cs typeface="Open Sans"/>
              </a:rPr>
              <a:t> de la población, la </a:t>
            </a:r>
            <a:r>
              <a:rPr lang="en-US" b="0" dirty="0" err="1">
                <a:latin typeface="Open Sans"/>
                <a:ea typeface="Open Sans"/>
                <a:cs typeface="Open Sans"/>
              </a:rPr>
              <a:t>planificación</a:t>
            </a:r>
            <a:r>
              <a:rPr lang="en-US" b="0" dirty="0">
                <a:latin typeface="Open Sans"/>
                <a:ea typeface="Open Sans"/>
                <a:cs typeface="Open Sans"/>
              </a:rPr>
              <a:t> del </a:t>
            </a:r>
            <a:r>
              <a:rPr lang="en-US" b="0" dirty="0" err="1">
                <a:latin typeface="Open Sans"/>
                <a:ea typeface="Open Sans"/>
                <a:cs typeface="Open Sans"/>
              </a:rPr>
              <a:t>uso</a:t>
            </a:r>
            <a:r>
              <a:rPr lang="en-US" b="0" dirty="0">
                <a:latin typeface="Open Sans"/>
                <a:ea typeface="Open Sans"/>
                <a:cs typeface="Open Sans"/>
              </a:rPr>
              <a:t> del </a:t>
            </a:r>
            <a:r>
              <a:rPr lang="en-US" b="0" dirty="0" err="1">
                <a:latin typeface="Open Sans"/>
                <a:ea typeface="Open Sans"/>
                <a:cs typeface="Open Sans"/>
              </a:rPr>
              <a:t>suelo</a:t>
            </a:r>
            <a:r>
              <a:rPr lang="en-US" b="0" dirty="0">
                <a:latin typeface="Open Sans"/>
                <a:ea typeface="Open Sans"/>
                <a:cs typeface="Open Sans"/>
              </a:rPr>
              <a:t> es </a:t>
            </a:r>
            <a:r>
              <a:rPr lang="en-US" b="0" dirty="0" err="1">
                <a:latin typeface="Open Sans"/>
                <a:ea typeface="Open Sans"/>
                <a:cs typeface="Open Sans"/>
              </a:rPr>
              <a:t>importante</a:t>
            </a:r>
            <a:r>
              <a:rPr lang="en-US" b="0" dirty="0">
                <a:latin typeface="Open Sans"/>
                <a:ea typeface="Open Sans"/>
                <a:cs typeface="Open Sans"/>
              </a:rPr>
              <a:t> para </a:t>
            </a:r>
            <a:r>
              <a:rPr lang="en-US" b="0" dirty="0" err="1">
                <a:latin typeface="Open Sans"/>
                <a:ea typeface="Open Sans"/>
                <a:cs typeface="Open Sans"/>
              </a:rPr>
              <a:t>optimizar</a:t>
            </a:r>
            <a:r>
              <a:rPr lang="en-US" b="0" dirty="0">
                <a:latin typeface="Open Sans"/>
                <a:ea typeface="Open Sans"/>
                <a:cs typeface="Open Sans"/>
              </a:rPr>
              <a:t> la </a:t>
            </a:r>
            <a:r>
              <a:rPr lang="en-US" b="0" dirty="0" err="1">
                <a:latin typeface="Open Sans"/>
                <a:ea typeface="Open Sans"/>
                <a:cs typeface="Open Sans"/>
              </a:rPr>
              <a:t>proporción</a:t>
            </a:r>
            <a:r>
              <a:rPr lang="en-US" b="0" dirty="0">
                <a:latin typeface="Open Sans"/>
                <a:ea typeface="Open Sans"/>
                <a:cs typeface="Open Sans"/>
              </a:rPr>
              <a:t> de tierra </a:t>
            </a:r>
            <a:r>
              <a:rPr lang="en-US" b="0" dirty="0" err="1">
                <a:latin typeface="Open Sans"/>
                <a:ea typeface="Open Sans"/>
                <a:cs typeface="Open Sans"/>
              </a:rPr>
              <a:t>asignada</a:t>
            </a:r>
            <a:r>
              <a:rPr lang="en-US" b="0" dirty="0">
                <a:latin typeface="Open Sans"/>
                <a:ea typeface="Open Sans"/>
                <a:cs typeface="Open Sans"/>
              </a:rPr>
              <a:t> a </a:t>
            </a:r>
            <a:r>
              <a:rPr lang="en-US" b="0" dirty="0" err="1">
                <a:latin typeface="Open Sans"/>
                <a:ea typeface="Open Sans"/>
                <a:cs typeface="Open Sans"/>
              </a:rPr>
              <a:t>diferentes</a:t>
            </a:r>
            <a:r>
              <a:rPr lang="en-US" b="0" dirty="0">
                <a:latin typeface="Open Sans"/>
                <a:ea typeface="Open Sans"/>
                <a:cs typeface="Open Sans"/>
              </a:rPr>
              <a:t> </a:t>
            </a:r>
            <a:r>
              <a:rPr lang="en-US" b="0" dirty="0" err="1">
                <a:latin typeface="Open Sans"/>
                <a:ea typeface="Open Sans"/>
                <a:cs typeface="Open Sans"/>
              </a:rPr>
              <a:t>tipos</a:t>
            </a:r>
            <a:r>
              <a:rPr lang="en-US" b="0" dirty="0">
                <a:latin typeface="Open Sans"/>
                <a:ea typeface="Open Sans"/>
                <a:cs typeface="Open Sans"/>
              </a:rPr>
              <a:t> de </a:t>
            </a:r>
            <a:r>
              <a:rPr lang="en-US" b="0" dirty="0" err="1">
                <a:latin typeface="Open Sans"/>
                <a:ea typeface="Open Sans"/>
                <a:cs typeface="Open Sans"/>
              </a:rPr>
              <a:t>usos</a:t>
            </a:r>
            <a:endParaRPr lang="en-US" b="0" dirty="0">
              <a:latin typeface="Open Sans"/>
              <a:ea typeface="Open Sans"/>
              <a:cs typeface="Open Sans"/>
            </a:endParaRPr>
          </a:p>
          <a:p>
            <a:pPr algn="just"/>
            <a:r>
              <a:rPr lang="en-US" b="0" dirty="0">
                <a:latin typeface="Open Sans"/>
                <a:ea typeface="Open Sans"/>
                <a:cs typeface="Open Sans"/>
              </a:rPr>
              <a:t>La </a:t>
            </a:r>
            <a:r>
              <a:rPr lang="en-US" b="0" dirty="0" err="1">
                <a:latin typeface="Open Sans"/>
                <a:ea typeface="Open Sans"/>
                <a:cs typeface="Open Sans"/>
              </a:rPr>
              <a:t>planificación</a:t>
            </a:r>
            <a:r>
              <a:rPr lang="en-US" b="0" dirty="0">
                <a:latin typeface="Open Sans"/>
                <a:ea typeface="Open Sans"/>
                <a:cs typeface="Open Sans"/>
              </a:rPr>
              <a:t> del </a:t>
            </a:r>
            <a:r>
              <a:rPr lang="en-US" b="0" dirty="0" err="1">
                <a:latin typeface="Open Sans"/>
                <a:ea typeface="Open Sans"/>
                <a:cs typeface="Open Sans"/>
              </a:rPr>
              <a:t>uso</a:t>
            </a:r>
            <a:r>
              <a:rPr lang="en-US" b="0" dirty="0">
                <a:latin typeface="Open Sans"/>
                <a:ea typeface="Open Sans"/>
                <a:cs typeface="Open Sans"/>
              </a:rPr>
              <a:t> de la tierra </a:t>
            </a:r>
            <a:r>
              <a:rPr lang="en-US" b="0" dirty="0" err="1">
                <a:latin typeface="Open Sans"/>
                <a:ea typeface="Open Sans"/>
                <a:cs typeface="Open Sans"/>
              </a:rPr>
              <a:t>puede</a:t>
            </a:r>
            <a:r>
              <a:rPr lang="en-US" b="0" dirty="0">
                <a:latin typeface="Open Sans"/>
                <a:ea typeface="Open Sans"/>
                <a:cs typeface="Open Sans"/>
              </a:rPr>
              <a:t> </a:t>
            </a:r>
            <a:r>
              <a:rPr lang="en-US" b="0" dirty="0" err="1">
                <a:latin typeface="Open Sans"/>
                <a:ea typeface="Open Sans"/>
                <a:cs typeface="Open Sans"/>
              </a:rPr>
              <a:t>ayudar</a:t>
            </a:r>
            <a:r>
              <a:rPr lang="en-US" b="0" dirty="0">
                <a:latin typeface="Open Sans"/>
                <a:ea typeface="Open Sans"/>
                <a:cs typeface="Open Sans"/>
              </a:rPr>
              <a:t> a </a:t>
            </a:r>
            <a:r>
              <a:rPr lang="en-US" b="0" dirty="0" err="1">
                <a:latin typeface="Open Sans"/>
                <a:ea typeface="Open Sans"/>
                <a:cs typeface="Open Sans"/>
              </a:rPr>
              <a:t>prevenir</a:t>
            </a:r>
            <a:r>
              <a:rPr lang="en-US" b="0" dirty="0">
                <a:latin typeface="Open Sans"/>
                <a:ea typeface="Open Sans"/>
                <a:cs typeface="Open Sans"/>
              </a:rPr>
              <a:t> </a:t>
            </a:r>
            <a:r>
              <a:rPr lang="en-US" b="0" dirty="0" err="1">
                <a:latin typeface="Open Sans"/>
                <a:ea typeface="Open Sans"/>
                <a:cs typeface="Open Sans"/>
              </a:rPr>
              <a:t>conflictos</a:t>
            </a:r>
            <a:r>
              <a:rPr lang="en-US" b="0" dirty="0">
                <a:latin typeface="Open Sans"/>
                <a:ea typeface="Open Sans"/>
                <a:cs typeface="Open Sans"/>
              </a:rPr>
              <a:t> de </a:t>
            </a:r>
            <a:r>
              <a:rPr lang="en-US" b="0" dirty="0" err="1">
                <a:latin typeface="Open Sans"/>
                <a:ea typeface="Open Sans"/>
                <a:cs typeface="Open Sans"/>
              </a:rPr>
              <a:t>uso</a:t>
            </a:r>
            <a:r>
              <a:rPr lang="en-US" b="0" dirty="0">
                <a:latin typeface="Open Sans"/>
                <a:ea typeface="Open Sans"/>
                <a:cs typeface="Open Sans"/>
              </a:rPr>
              <a:t> de la tierra y a </a:t>
            </a:r>
            <a:r>
              <a:rPr lang="en-US" b="0" dirty="0" err="1">
                <a:latin typeface="Open Sans"/>
                <a:ea typeface="Open Sans"/>
                <a:cs typeface="Open Sans"/>
              </a:rPr>
              <a:t>reducir</a:t>
            </a:r>
            <a:r>
              <a:rPr lang="en-US" b="0" dirty="0">
                <a:latin typeface="Open Sans"/>
                <a:ea typeface="Open Sans"/>
                <a:cs typeface="Open Sans"/>
              </a:rPr>
              <a:t> </a:t>
            </a:r>
            <a:r>
              <a:rPr lang="en-US" b="0" dirty="0" err="1">
                <a:latin typeface="Open Sans"/>
                <a:ea typeface="Open Sans"/>
                <a:cs typeface="Open Sans"/>
              </a:rPr>
              <a:t>el</a:t>
            </a:r>
            <a:r>
              <a:rPr lang="en-US" b="0" dirty="0">
                <a:latin typeface="Open Sans"/>
                <a:ea typeface="Open Sans"/>
                <a:cs typeface="Open Sans"/>
              </a:rPr>
              <a:t> </a:t>
            </a:r>
            <a:r>
              <a:rPr lang="en-US" b="0" dirty="0" err="1">
                <a:latin typeface="Open Sans"/>
                <a:ea typeface="Open Sans"/>
                <a:cs typeface="Open Sans"/>
              </a:rPr>
              <a:t>impacto</a:t>
            </a:r>
            <a:r>
              <a:rPr lang="en-US" b="0" dirty="0">
                <a:latin typeface="Open Sans"/>
                <a:ea typeface="Open Sans"/>
                <a:cs typeface="Open Sans"/>
              </a:rPr>
              <a:t> </a:t>
            </a:r>
            <a:r>
              <a:rPr lang="en-US" b="0" dirty="0" err="1">
                <a:latin typeface="Open Sans"/>
                <a:ea typeface="Open Sans"/>
                <a:cs typeface="Open Sans"/>
              </a:rPr>
              <a:t>medioambiental</a:t>
            </a:r>
            <a:r>
              <a:rPr lang="en-US" b="0" dirty="0">
                <a:latin typeface="Open Sans"/>
                <a:ea typeface="Open Sans"/>
                <a:cs typeface="Open Sans"/>
              </a:rPr>
              <a:t>. </a:t>
            </a:r>
            <a:endParaRPr lang="en-US" b="0" dirty="0">
              <a:latin typeface="Open Sans" panose="020B0606030504020204" pitchFamily="34" charset="0"/>
              <a:ea typeface="Open Sans" panose="020B0606030504020204" pitchFamily="34" charset="0"/>
              <a:cs typeface="Open Sans" panose="020B0606030504020204" pitchFamily="34" charset="0"/>
            </a:endParaRPr>
          </a:p>
          <a:p>
            <a:pPr algn="just"/>
            <a:r>
              <a:rPr lang="en-US" b="0" dirty="0">
                <a:latin typeface="Open Sans"/>
                <a:ea typeface="Open Sans"/>
                <a:cs typeface="Open Sans"/>
              </a:rPr>
              <a:t>El </a:t>
            </a:r>
            <a:r>
              <a:rPr lang="en-US" b="0" dirty="0" err="1">
                <a:latin typeface="Open Sans"/>
                <a:ea typeface="Open Sans"/>
                <a:cs typeface="Open Sans"/>
              </a:rPr>
              <a:t>éxito</a:t>
            </a:r>
            <a:r>
              <a:rPr lang="en-US" b="0" dirty="0">
                <a:latin typeface="Open Sans"/>
                <a:ea typeface="Open Sans"/>
                <a:cs typeface="Open Sans"/>
              </a:rPr>
              <a:t> de la </a:t>
            </a:r>
            <a:r>
              <a:rPr lang="en-US" b="0" dirty="0" err="1">
                <a:latin typeface="Open Sans"/>
                <a:ea typeface="Open Sans"/>
                <a:cs typeface="Open Sans"/>
              </a:rPr>
              <a:t>planificación</a:t>
            </a:r>
            <a:r>
              <a:rPr lang="en-US" b="0" dirty="0">
                <a:latin typeface="Open Sans"/>
                <a:ea typeface="Open Sans"/>
                <a:cs typeface="Open Sans"/>
              </a:rPr>
              <a:t> del </a:t>
            </a:r>
            <a:r>
              <a:rPr lang="en-US" b="0" dirty="0" err="1">
                <a:latin typeface="Open Sans"/>
                <a:ea typeface="Open Sans"/>
                <a:cs typeface="Open Sans"/>
              </a:rPr>
              <a:t>uso</a:t>
            </a:r>
            <a:r>
              <a:rPr lang="en-US" b="0" dirty="0">
                <a:latin typeface="Open Sans"/>
                <a:ea typeface="Open Sans"/>
                <a:cs typeface="Open Sans"/>
              </a:rPr>
              <a:t> del </a:t>
            </a:r>
            <a:r>
              <a:rPr lang="en-US" b="0" dirty="0" err="1">
                <a:latin typeface="Open Sans"/>
                <a:ea typeface="Open Sans"/>
                <a:cs typeface="Open Sans"/>
              </a:rPr>
              <a:t>suelo</a:t>
            </a:r>
            <a:r>
              <a:rPr lang="en-US" b="0" dirty="0">
                <a:latin typeface="Open Sans"/>
                <a:ea typeface="Open Sans"/>
                <a:cs typeface="Open Sans"/>
              </a:rPr>
              <a:t> </a:t>
            </a:r>
            <a:r>
              <a:rPr lang="en-US" b="0" dirty="0" err="1">
                <a:latin typeface="Open Sans"/>
                <a:ea typeface="Open Sans"/>
                <a:cs typeface="Open Sans"/>
              </a:rPr>
              <a:t>implica</a:t>
            </a:r>
            <a:r>
              <a:rPr lang="en-US" b="0" dirty="0">
                <a:latin typeface="Open Sans"/>
                <a:ea typeface="Open Sans"/>
                <a:cs typeface="Open Sans"/>
              </a:rPr>
              <a:t> </a:t>
            </a:r>
            <a:r>
              <a:rPr lang="en-US" b="0" dirty="0" err="1">
                <a:latin typeface="Open Sans"/>
                <a:ea typeface="Open Sans"/>
                <a:cs typeface="Open Sans"/>
              </a:rPr>
              <a:t>una</a:t>
            </a:r>
            <a:r>
              <a:rPr lang="en-US" b="0" dirty="0">
                <a:latin typeface="Open Sans"/>
                <a:ea typeface="Open Sans"/>
                <a:cs typeface="Open Sans"/>
              </a:rPr>
              <a:t> </a:t>
            </a:r>
            <a:r>
              <a:rPr lang="en-US" b="0" dirty="0" err="1">
                <a:latin typeface="Open Sans"/>
                <a:ea typeface="Open Sans"/>
                <a:cs typeface="Open Sans"/>
              </a:rPr>
              <a:t>combinación</a:t>
            </a:r>
            <a:r>
              <a:rPr lang="en-US" b="0" dirty="0">
                <a:latin typeface="Open Sans"/>
                <a:ea typeface="Open Sans"/>
                <a:cs typeface="Open Sans"/>
              </a:rPr>
              <a:t> </a:t>
            </a:r>
            <a:r>
              <a:rPr lang="en-US" b="0" dirty="0" err="1">
                <a:latin typeface="Open Sans"/>
                <a:ea typeface="Open Sans"/>
                <a:cs typeface="Open Sans"/>
              </a:rPr>
              <a:t>equilibrada</a:t>
            </a:r>
            <a:r>
              <a:rPr lang="en-US" b="0" dirty="0">
                <a:latin typeface="Open Sans"/>
                <a:ea typeface="Open Sans"/>
                <a:cs typeface="Open Sans"/>
              </a:rPr>
              <a:t> de </a:t>
            </a:r>
            <a:r>
              <a:rPr lang="en-US" dirty="0" err="1">
                <a:latin typeface="Open Sans SemiBold"/>
                <a:ea typeface="Open Sans SemiBold"/>
                <a:cs typeface="Open Sans SemiBold"/>
              </a:rPr>
              <a:t>análisis</a:t>
            </a:r>
            <a:r>
              <a:rPr lang="en-US" dirty="0">
                <a:latin typeface="Open Sans SemiBold"/>
                <a:ea typeface="Open Sans SemiBold"/>
                <a:cs typeface="Open Sans SemiBold"/>
              </a:rPr>
              <a:t> de las </a:t>
            </a:r>
            <a:r>
              <a:rPr lang="en-US" dirty="0" err="1">
                <a:latin typeface="Open Sans SemiBold"/>
                <a:ea typeface="Open Sans SemiBold"/>
                <a:cs typeface="Open Sans SemiBold"/>
              </a:rPr>
              <a:t>condiciones</a:t>
            </a:r>
            <a:r>
              <a:rPr lang="en-US" dirty="0">
                <a:latin typeface="Open Sans SemiBold"/>
                <a:ea typeface="Open Sans SemiBold"/>
                <a:cs typeface="Open Sans SemiBold"/>
              </a:rPr>
              <a:t> y </a:t>
            </a:r>
            <a:r>
              <a:rPr lang="en-US" dirty="0" err="1">
                <a:latin typeface="Open Sans SemiBold"/>
                <a:ea typeface="Open Sans SemiBold"/>
                <a:cs typeface="Open Sans SemiBold"/>
              </a:rPr>
              <a:t>limitaciones</a:t>
            </a:r>
            <a:r>
              <a:rPr lang="en-US" dirty="0">
                <a:latin typeface="Open Sans SemiBold"/>
                <a:ea typeface="Open Sans SemiBold"/>
                <a:cs typeface="Open Sans SemiBold"/>
              </a:rPr>
              <a:t> </a:t>
            </a:r>
            <a:r>
              <a:rPr lang="en-US" dirty="0" err="1">
                <a:latin typeface="Open Sans SemiBold"/>
                <a:ea typeface="Open Sans SemiBold"/>
                <a:cs typeface="Open Sans SemiBold"/>
              </a:rPr>
              <a:t>existentes</a:t>
            </a:r>
            <a:r>
              <a:rPr lang="en-US" dirty="0">
                <a:latin typeface="Open Sans SemiBold"/>
                <a:ea typeface="Open Sans SemiBold"/>
                <a:cs typeface="Open Sans SemiBold"/>
              </a:rPr>
              <a:t>, </a:t>
            </a:r>
            <a:r>
              <a:rPr lang="en-US" dirty="0" err="1">
                <a:latin typeface="Open Sans SemiBold"/>
                <a:ea typeface="Open Sans SemiBold"/>
                <a:cs typeface="Open Sans SemiBold"/>
              </a:rPr>
              <a:t>una</a:t>
            </a:r>
            <a:r>
              <a:rPr lang="en-US" dirty="0">
                <a:latin typeface="Open Sans SemiBold"/>
                <a:ea typeface="Open Sans SemiBold"/>
                <a:cs typeface="Open Sans SemiBold"/>
              </a:rPr>
              <a:t> </a:t>
            </a:r>
            <a:r>
              <a:rPr lang="en-US" dirty="0" err="1">
                <a:latin typeface="Open Sans SemiBold"/>
                <a:ea typeface="Open Sans SemiBold"/>
                <a:cs typeface="Open Sans SemiBold"/>
              </a:rPr>
              <a:t>amplia</a:t>
            </a:r>
            <a:r>
              <a:rPr lang="en-US" dirty="0">
                <a:latin typeface="Open Sans SemiBold"/>
                <a:ea typeface="Open Sans SemiBold"/>
                <a:cs typeface="Open Sans SemiBold"/>
              </a:rPr>
              <a:t> </a:t>
            </a:r>
            <a:r>
              <a:rPr lang="en-US" dirty="0" err="1">
                <a:latin typeface="Open Sans SemiBold"/>
                <a:ea typeface="Open Sans SemiBold"/>
                <a:cs typeface="Open Sans SemiBold"/>
              </a:rPr>
              <a:t>participación</a:t>
            </a:r>
            <a:r>
              <a:rPr lang="en-US" dirty="0">
                <a:latin typeface="Open Sans SemiBold"/>
                <a:ea typeface="Open Sans SemiBold"/>
                <a:cs typeface="Open Sans SemiBold"/>
              </a:rPr>
              <a:t> </a:t>
            </a:r>
            <a:r>
              <a:rPr lang="en-US" dirty="0" err="1">
                <a:latin typeface="Open Sans SemiBold"/>
                <a:ea typeface="Open Sans SemiBold"/>
                <a:cs typeface="Open Sans SemiBold"/>
              </a:rPr>
              <a:t>pública</a:t>
            </a:r>
            <a:r>
              <a:rPr lang="en-US" dirty="0">
                <a:latin typeface="Open Sans SemiBold"/>
                <a:ea typeface="Open Sans SemiBold"/>
                <a:cs typeface="Open Sans SemiBold"/>
              </a:rPr>
              <a:t>, </a:t>
            </a:r>
            <a:r>
              <a:rPr lang="en-US" dirty="0" err="1">
                <a:latin typeface="Open Sans SemiBold"/>
                <a:ea typeface="Open Sans SemiBold"/>
                <a:cs typeface="Open Sans SemiBold"/>
              </a:rPr>
              <a:t>una</a:t>
            </a:r>
            <a:r>
              <a:rPr lang="en-US" dirty="0">
                <a:latin typeface="Open Sans SemiBold"/>
                <a:ea typeface="Open Sans SemiBold"/>
                <a:cs typeface="Open Sans SemiBold"/>
              </a:rPr>
              <a:t> </a:t>
            </a:r>
            <a:r>
              <a:rPr lang="en-US" dirty="0" err="1">
                <a:latin typeface="Open Sans SemiBold"/>
                <a:ea typeface="Open Sans SemiBold"/>
                <a:cs typeface="Open Sans SemiBold"/>
              </a:rPr>
              <a:t>planificación</a:t>
            </a:r>
            <a:r>
              <a:rPr lang="en-US" dirty="0">
                <a:latin typeface="Open Sans SemiBold"/>
                <a:ea typeface="Open Sans SemiBold"/>
                <a:cs typeface="Open Sans SemiBold"/>
              </a:rPr>
              <a:t> y un </a:t>
            </a:r>
            <a:r>
              <a:rPr lang="en-US" dirty="0" err="1">
                <a:latin typeface="Open Sans SemiBold"/>
                <a:ea typeface="Open Sans SemiBold"/>
                <a:cs typeface="Open Sans SemiBold"/>
              </a:rPr>
              <a:t>diseño</a:t>
            </a:r>
            <a:r>
              <a:rPr lang="en-US" dirty="0">
                <a:latin typeface="Open Sans SemiBold"/>
                <a:ea typeface="Open Sans SemiBold"/>
                <a:cs typeface="Open Sans SemiBold"/>
              </a:rPr>
              <a:t> </a:t>
            </a:r>
            <a:r>
              <a:rPr lang="en-US" dirty="0" err="1">
                <a:latin typeface="Open Sans SemiBold"/>
                <a:ea typeface="Open Sans SemiBold"/>
                <a:cs typeface="Open Sans SemiBold"/>
              </a:rPr>
              <a:t>prácticos</a:t>
            </a:r>
            <a:r>
              <a:rPr lang="en-US" dirty="0">
                <a:latin typeface="Open Sans SemiBold"/>
                <a:ea typeface="Open Sans SemiBold"/>
                <a:cs typeface="Open Sans SemiBold"/>
              </a:rPr>
              <a:t>, </a:t>
            </a:r>
            <a:r>
              <a:rPr lang="en-US" b="0" dirty="0">
                <a:latin typeface="Open Sans"/>
                <a:ea typeface="Open Sans"/>
                <a:cs typeface="Open Sans"/>
              </a:rPr>
              <a:t>y </a:t>
            </a:r>
            <a:r>
              <a:rPr lang="en-US" dirty="0" err="1">
                <a:latin typeface="Open Sans SemiBold"/>
                <a:ea typeface="Open Sans SemiBold"/>
                <a:cs typeface="Open Sans SemiBold"/>
              </a:rPr>
              <a:t>estrategias</a:t>
            </a:r>
            <a:r>
              <a:rPr lang="en-US" dirty="0">
                <a:latin typeface="Open Sans SemiBold"/>
                <a:ea typeface="Open Sans SemiBold"/>
                <a:cs typeface="Open Sans SemiBold"/>
              </a:rPr>
              <a:t> </a:t>
            </a:r>
            <a:r>
              <a:rPr lang="en-US" dirty="0" err="1">
                <a:latin typeface="Open Sans SemiBold"/>
                <a:ea typeface="Open Sans SemiBold"/>
                <a:cs typeface="Open Sans SemiBold"/>
              </a:rPr>
              <a:t>financiera</a:t>
            </a:r>
            <a:r>
              <a:rPr lang="en-US" dirty="0">
                <a:latin typeface="Open Sans SemiBold"/>
                <a:ea typeface="Open Sans SemiBold"/>
                <a:cs typeface="Open Sans SemiBold"/>
              </a:rPr>
              <a:t> y </a:t>
            </a:r>
            <a:r>
              <a:rPr lang="en-US" dirty="0" err="1">
                <a:latin typeface="Open Sans SemiBold"/>
                <a:ea typeface="Open Sans SemiBold"/>
                <a:cs typeface="Open Sans SemiBold"/>
              </a:rPr>
              <a:t>políticamente</a:t>
            </a:r>
            <a:r>
              <a:rPr lang="en-US" dirty="0">
                <a:latin typeface="Open Sans SemiBold"/>
                <a:ea typeface="Open Sans SemiBold"/>
                <a:cs typeface="Open Sans SemiBold"/>
              </a:rPr>
              <a:t> viables para </a:t>
            </a:r>
            <a:r>
              <a:rPr lang="en-US" dirty="0" err="1">
                <a:latin typeface="Open Sans SemiBold"/>
                <a:ea typeface="Open Sans SemiBold"/>
                <a:cs typeface="Open Sans SemiBold"/>
              </a:rPr>
              <a:t>su</a:t>
            </a:r>
            <a:r>
              <a:rPr lang="en-US" dirty="0">
                <a:latin typeface="Open Sans SemiBold"/>
                <a:ea typeface="Open Sans SemiBold"/>
                <a:cs typeface="Open Sans SemiBold"/>
              </a:rPr>
              <a:t> </a:t>
            </a:r>
            <a:r>
              <a:rPr lang="en-US" dirty="0" err="1">
                <a:latin typeface="Open Sans SemiBold"/>
                <a:ea typeface="Open Sans SemiBold"/>
                <a:cs typeface="Open Sans SemiBold"/>
              </a:rPr>
              <a:t>aplicación</a:t>
            </a:r>
            <a:r>
              <a:rPr lang="en-US" dirty="0">
                <a:latin typeface="Open Sans SemiBold"/>
                <a:ea typeface="Open Sans SemiBold"/>
                <a:cs typeface="Open Sans SemiBold"/>
              </a:rPr>
              <a:t>.</a:t>
            </a:r>
          </a:p>
          <a:p>
            <a:pPr marL="0" indent="0">
              <a:buNone/>
            </a:pPr>
            <a:endParaRPr lang="en-US" b="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6">
            <a:extLst>
              <a:ext uri="{FF2B5EF4-FFF2-40B4-BE49-F238E27FC236}">
                <a16:creationId xmlns:a16="http://schemas.microsoft.com/office/drawing/2014/main" id="{FA499828-BCBD-6941-8C2E-24269240E971}"/>
              </a:ext>
            </a:extLst>
          </p:cNvPr>
          <p:cNvSpPr txBox="1">
            <a:spLocks/>
          </p:cNvSpPr>
          <p:nvPr/>
        </p:nvSpPr>
        <p:spPr>
          <a:xfrm>
            <a:off x="663575" y="716881"/>
            <a:ext cx="8397297"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6.1. ¿Por qué es importante la modelización del uso del suelo?</a:t>
            </a:r>
          </a:p>
        </p:txBody>
      </p:sp>
      <p:sp>
        <p:nvSpPr>
          <p:cNvPr id="12" name="Slide Number Placeholder 3">
            <a:extLst>
              <a:ext uri="{FF2B5EF4-FFF2-40B4-BE49-F238E27FC236}">
                <a16:creationId xmlns:a16="http://schemas.microsoft.com/office/drawing/2014/main" id="{99CD9609-019A-484C-A60E-543DB0856443}"/>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5</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B65DC4CE-ACC5-4E43-BD13-C35DE3FA9A52}"/>
              </a:ext>
            </a:extLst>
          </p:cNvPr>
          <p:cNvSpPr/>
          <p:nvPr/>
        </p:nvSpPr>
        <p:spPr>
          <a:xfrm>
            <a:off x="9932883" y="4858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6_Slide5.mp3" descr="Lecture6_Slide5.mp3">
            <a:hlinkClick r:id="" action="ppaction://media"/>
            <a:extLst>
              <a:ext uri="{FF2B5EF4-FFF2-40B4-BE49-F238E27FC236}">
                <a16:creationId xmlns:a16="http://schemas.microsoft.com/office/drawing/2014/main" id="{8CAB94F0-5723-4B47-8CCB-6AB775615D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04248" y="485849"/>
            <a:ext cx="812800" cy="812800"/>
          </a:xfrm>
          <a:prstGeom prst="rect">
            <a:avLst/>
          </a:prstGeom>
        </p:spPr>
      </p:pic>
    </p:spTree>
    <p:extLst>
      <p:ext uri="{BB962C8B-B14F-4D97-AF65-F5344CB8AC3E}">
        <p14:creationId xmlns:p14="http://schemas.microsoft.com/office/powerpoint/2010/main" val="23129637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44">
            <a:extLst>
              <a:ext uri="{FF2B5EF4-FFF2-40B4-BE49-F238E27FC236}">
                <a16:creationId xmlns:a16="http://schemas.microsoft.com/office/drawing/2014/main" id="{E88DC8A1-7AC7-48C0-A035-495810F906D1}"/>
              </a:ext>
            </a:extLst>
          </p:cNvPr>
          <p:cNvSpPr txBox="1">
            <a:spLocks/>
          </p:cNvSpPr>
          <p:nvPr/>
        </p:nvSpPr>
        <p:spPr>
          <a:xfrm>
            <a:off x="552739" y="1547125"/>
            <a:ext cx="5931190" cy="668664"/>
          </a:xfrm>
          <a:prstGeom prst="rect">
            <a:avLst/>
          </a:prstGeom>
        </p:spPr>
        <p:txBody>
          <a:bodyPr vert="horz" lIns="91440" tIns="45720" rIns="91440" bIns="45720" rtlCol="0" anchor="ct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sz="2200" dirty="0" err="1">
                <a:latin typeface="Open Sans"/>
                <a:ea typeface="Open Sans"/>
                <a:cs typeface="Open Sans"/>
              </a:rPr>
              <a:t>Tipos</a:t>
            </a:r>
            <a:r>
              <a:rPr lang="en-US" sz="2200" dirty="0">
                <a:latin typeface="Open Sans"/>
                <a:ea typeface="Open Sans"/>
                <a:cs typeface="Open Sans"/>
              </a:rPr>
              <a:t> de </a:t>
            </a:r>
            <a:r>
              <a:rPr lang="en-US" sz="2200" dirty="0" err="1">
                <a:latin typeface="Open Sans"/>
                <a:ea typeface="Open Sans"/>
                <a:cs typeface="Open Sans"/>
              </a:rPr>
              <a:t>ordenación</a:t>
            </a:r>
            <a:r>
              <a:rPr lang="en-US" sz="2200" dirty="0">
                <a:latin typeface="Open Sans"/>
                <a:ea typeface="Open Sans"/>
                <a:cs typeface="Open Sans"/>
              </a:rPr>
              <a:t> del </a:t>
            </a:r>
            <a:r>
              <a:rPr lang="en-US" sz="2200" dirty="0" err="1">
                <a:latin typeface="Open Sans"/>
                <a:ea typeface="Open Sans"/>
                <a:cs typeface="Open Sans"/>
              </a:rPr>
              <a:t>territorio</a:t>
            </a:r>
            <a:endParaRPr lang="en-US" sz="2200" dirty="0">
              <a:latin typeface="Open Sans"/>
              <a:ea typeface="Open Sans"/>
              <a:cs typeface="Open Sans"/>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Rounded Corners 4">
            <a:extLst>
              <a:ext uri="{FF2B5EF4-FFF2-40B4-BE49-F238E27FC236}">
                <a16:creationId xmlns:a16="http://schemas.microsoft.com/office/drawing/2014/main" id="{F5E45D2A-1212-44FB-AA7F-C54731CB4D3B}"/>
              </a:ext>
            </a:extLst>
          </p:cNvPr>
          <p:cNvSpPr/>
          <p:nvPr/>
        </p:nvSpPr>
        <p:spPr>
          <a:xfrm>
            <a:off x="690879" y="2309731"/>
            <a:ext cx="2924343" cy="1413009"/>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Después</a:t>
            </a: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 de la Segunda Guerra Mundial</a:t>
            </a:r>
          </a:p>
          <a:p>
            <a:pPr algn="ctr"/>
            <a:r>
              <a:rPr lang="en-US" dirty="0" err="1">
                <a:solidFill>
                  <a:schemeClr val="tx1"/>
                </a:solidFill>
                <a:latin typeface="Open Sans" panose="020B0606030504020204" pitchFamily="34" charset="0"/>
                <a:ea typeface="Open Sans" panose="020B0606030504020204" pitchFamily="34" charset="0"/>
                <a:cs typeface="Open Sans" panose="020B0606030504020204" pitchFamily="34" charset="0"/>
              </a:rPr>
              <a:t>Planificación</a:t>
            </a: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tradicional</a:t>
            </a:r>
            <a:endPar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Rounded Corners 11">
            <a:extLst>
              <a:ext uri="{FF2B5EF4-FFF2-40B4-BE49-F238E27FC236}">
                <a16:creationId xmlns:a16="http://schemas.microsoft.com/office/drawing/2014/main" id="{8481DFA6-6FEE-476A-969E-11ED454731D5}"/>
              </a:ext>
            </a:extLst>
          </p:cNvPr>
          <p:cNvSpPr/>
          <p:nvPr/>
        </p:nvSpPr>
        <p:spPr>
          <a:xfrm>
            <a:off x="4309051" y="5070765"/>
            <a:ext cx="2936865" cy="1205036"/>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latin typeface="Open Sans"/>
                <a:ea typeface="Open Sans"/>
                <a:cs typeface="Open Sans"/>
              </a:rPr>
              <a:t>Desde los años 60 hasta la actualidad</a:t>
            </a:r>
            <a:endParaRPr lang="en-US" sz="20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000">
                <a:solidFill>
                  <a:schemeClr val="tx1"/>
                </a:solidFill>
                <a:latin typeface="Open Sans"/>
                <a:ea typeface="Open Sans"/>
                <a:cs typeface="Open Sans"/>
              </a:rPr>
              <a:t>Planificación medioambiental</a:t>
            </a:r>
            <a:endParaRPr lang="en-GB" sz="2000">
              <a:solidFill>
                <a:schemeClr val="tx1"/>
              </a:solidFill>
              <a:latin typeface="Open Sans"/>
              <a:ea typeface="Open Sans"/>
              <a:cs typeface="Open Sans"/>
            </a:endParaRPr>
          </a:p>
        </p:txBody>
      </p:sp>
      <p:sp>
        <p:nvSpPr>
          <p:cNvPr id="13" name="Rectangle: Rounded Corners 12">
            <a:extLst>
              <a:ext uri="{FF2B5EF4-FFF2-40B4-BE49-F238E27FC236}">
                <a16:creationId xmlns:a16="http://schemas.microsoft.com/office/drawing/2014/main" id="{38C116FA-708B-4BC2-BCDB-56E6A6C22A10}"/>
              </a:ext>
            </a:extLst>
          </p:cNvPr>
          <p:cNvSpPr/>
          <p:nvPr/>
        </p:nvSpPr>
        <p:spPr>
          <a:xfrm>
            <a:off x="4309052" y="3722740"/>
            <a:ext cx="2880350" cy="1233719"/>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err="1">
                <a:solidFill>
                  <a:schemeClr val="tx1"/>
                </a:solidFill>
                <a:latin typeface="Open Sans"/>
                <a:ea typeface="Open Sans"/>
                <a:cs typeface="Open Sans"/>
              </a:rPr>
              <a:t>Desde</a:t>
            </a:r>
            <a:r>
              <a:rPr lang="en-US" sz="2000" b="1" dirty="0">
                <a:solidFill>
                  <a:schemeClr val="tx1"/>
                </a:solidFill>
                <a:latin typeface="Open Sans"/>
                <a:ea typeface="Open Sans"/>
                <a:cs typeface="Open Sans"/>
              </a:rPr>
              <a:t> </a:t>
            </a:r>
            <a:r>
              <a:rPr lang="en-US" sz="2000" b="1" dirty="0" err="1">
                <a:solidFill>
                  <a:schemeClr val="tx1"/>
                </a:solidFill>
                <a:latin typeface="Open Sans"/>
                <a:ea typeface="Open Sans"/>
                <a:cs typeface="Open Sans"/>
              </a:rPr>
              <a:t>los</a:t>
            </a:r>
            <a:r>
              <a:rPr lang="en-US" sz="2000" b="1" dirty="0">
                <a:solidFill>
                  <a:schemeClr val="tx1"/>
                </a:solidFill>
                <a:latin typeface="Open Sans"/>
                <a:ea typeface="Open Sans"/>
                <a:cs typeface="Open Sans"/>
              </a:rPr>
              <a:t> </a:t>
            </a:r>
            <a:r>
              <a:rPr lang="en-US" sz="2000" b="1" dirty="0" err="1">
                <a:solidFill>
                  <a:schemeClr val="tx1"/>
                </a:solidFill>
                <a:latin typeface="Open Sans"/>
                <a:ea typeface="Open Sans"/>
                <a:cs typeface="Open Sans"/>
              </a:rPr>
              <a:t>años</a:t>
            </a:r>
            <a:r>
              <a:rPr lang="en-US" sz="2000" b="1" dirty="0">
                <a:solidFill>
                  <a:schemeClr val="tx1"/>
                </a:solidFill>
                <a:latin typeface="Open Sans"/>
                <a:ea typeface="Open Sans"/>
                <a:cs typeface="Open Sans"/>
              </a:rPr>
              <a:t> 60 hasta la </a:t>
            </a:r>
            <a:r>
              <a:rPr lang="en-US" sz="2000" b="1" dirty="0" err="1">
                <a:solidFill>
                  <a:schemeClr val="tx1"/>
                </a:solidFill>
                <a:latin typeface="Open Sans"/>
                <a:ea typeface="Open Sans"/>
                <a:cs typeface="Open Sans"/>
              </a:rPr>
              <a:t>actualidad</a:t>
            </a:r>
            <a:endParaRPr lang="en-US" sz="2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000" dirty="0" err="1">
                <a:solidFill>
                  <a:schemeClr val="tx1"/>
                </a:solidFill>
                <a:latin typeface="Open Sans"/>
                <a:ea typeface="Open Sans"/>
                <a:cs typeface="Open Sans"/>
              </a:rPr>
              <a:t>Planificación</a:t>
            </a:r>
            <a:r>
              <a:rPr lang="en-US" sz="2000" dirty="0">
                <a:solidFill>
                  <a:schemeClr val="tx1"/>
                </a:solidFill>
                <a:latin typeface="Open Sans"/>
                <a:ea typeface="Open Sans"/>
                <a:cs typeface="Open Sans"/>
              </a:rPr>
              <a:t> </a:t>
            </a:r>
            <a:r>
              <a:rPr lang="en-US" sz="2000" dirty="0" err="1">
                <a:solidFill>
                  <a:schemeClr val="tx1"/>
                </a:solidFill>
                <a:latin typeface="Open Sans"/>
                <a:ea typeface="Open Sans"/>
                <a:cs typeface="Open Sans"/>
              </a:rPr>
              <a:t>estratégica</a:t>
            </a:r>
            <a:endParaRPr lang="en-GB" sz="2000" dirty="0">
              <a:solidFill>
                <a:schemeClr val="tx1"/>
              </a:solidFill>
              <a:latin typeface="Open Sans"/>
              <a:ea typeface="Open Sans"/>
              <a:cs typeface="Open Sans"/>
            </a:endParaRPr>
          </a:p>
        </p:txBody>
      </p:sp>
      <p:sp>
        <p:nvSpPr>
          <p:cNvPr id="14" name="Rectangle: Rounded Corners 13">
            <a:extLst>
              <a:ext uri="{FF2B5EF4-FFF2-40B4-BE49-F238E27FC236}">
                <a16:creationId xmlns:a16="http://schemas.microsoft.com/office/drawing/2014/main" id="{7AF0421F-B7E3-4C3D-AC69-8A2C3664D8FE}"/>
              </a:ext>
            </a:extLst>
          </p:cNvPr>
          <p:cNvSpPr/>
          <p:nvPr/>
        </p:nvSpPr>
        <p:spPr>
          <a:xfrm>
            <a:off x="690880" y="5294281"/>
            <a:ext cx="2880360" cy="982412"/>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Open Sans" panose="020B0606030504020204" pitchFamily="34" charset="0"/>
                <a:ea typeface="Open Sans" panose="020B0606030504020204" pitchFamily="34" charset="0"/>
                <a:cs typeface="Open Sans" panose="020B0606030504020204" pitchFamily="34" charset="0"/>
              </a:rPr>
              <a:t>1960s</a:t>
            </a:r>
          </a:p>
          <a:p>
            <a:pPr algn="ctr"/>
            <a:r>
              <a:rPr lang="en-US" sz="2000">
                <a:solidFill>
                  <a:schemeClr val="tx1"/>
                </a:solidFill>
                <a:latin typeface="Open Sans" panose="020B0606030504020204" pitchFamily="34" charset="0"/>
                <a:ea typeface="Open Sans" panose="020B0606030504020204" pitchFamily="34" charset="0"/>
                <a:cs typeface="Open Sans" panose="020B0606030504020204" pitchFamily="34" charset="0"/>
              </a:rPr>
              <a:t>Planificación democrática</a:t>
            </a:r>
            <a:endParaRPr lang="en-GB" sz="2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Rounded Corners 14">
            <a:extLst>
              <a:ext uri="{FF2B5EF4-FFF2-40B4-BE49-F238E27FC236}">
                <a16:creationId xmlns:a16="http://schemas.microsoft.com/office/drawing/2014/main" id="{EAD10D8C-916D-4184-8DF2-FF63F9EB6C4C}"/>
              </a:ext>
            </a:extLst>
          </p:cNvPr>
          <p:cNvSpPr/>
          <p:nvPr/>
        </p:nvSpPr>
        <p:spPr>
          <a:xfrm>
            <a:off x="663575" y="3974046"/>
            <a:ext cx="2880360" cy="982413"/>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latin typeface="Open Sans"/>
                <a:ea typeface="Open Sans"/>
                <a:cs typeface="Open Sans"/>
              </a:rPr>
              <a:t>Años 50-70</a:t>
            </a:r>
            <a:endParaRPr lang="en-US">
              <a:solidFill>
                <a:schemeClr val="tx1"/>
              </a:solidFill>
            </a:endParaRPr>
          </a:p>
          <a:p>
            <a:pPr algn="ctr"/>
            <a:r>
              <a:rPr lang="en-US" sz="2000">
                <a:solidFill>
                  <a:schemeClr val="tx1"/>
                </a:solidFill>
                <a:latin typeface="Open Sans"/>
                <a:ea typeface="Open Sans"/>
                <a:cs typeface="Open Sans"/>
              </a:rPr>
              <a:t>Planificación de sistemas</a:t>
            </a:r>
            <a:endParaRPr lang="en-GB" sz="2000">
              <a:solidFill>
                <a:schemeClr val="tx1"/>
              </a:solidFill>
              <a:latin typeface="Open Sans"/>
              <a:ea typeface="Open Sans"/>
              <a:cs typeface="Open Sans"/>
            </a:endParaRPr>
          </a:p>
        </p:txBody>
      </p:sp>
      <p:sp>
        <p:nvSpPr>
          <p:cNvPr id="16" name="Rectangle: Rounded Corners 15">
            <a:extLst>
              <a:ext uri="{FF2B5EF4-FFF2-40B4-BE49-F238E27FC236}">
                <a16:creationId xmlns:a16="http://schemas.microsoft.com/office/drawing/2014/main" id="{7ADAD512-10C4-4DB9-9D02-8EDB1ADC752A}"/>
              </a:ext>
            </a:extLst>
          </p:cNvPr>
          <p:cNvSpPr/>
          <p:nvPr/>
        </p:nvSpPr>
        <p:spPr>
          <a:xfrm>
            <a:off x="4309052" y="2306483"/>
            <a:ext cx="2880360" cy="1325563"/>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err="1">
                <a:solidFill>
                  <a:schemeClr val="tx1"/>
                </a:solidFill>
                <a:latin typeface="Open Sans"/>
                <a:ea typeface="Open Sans"/>
                <a:cs typeface="Open Sans"/>
              </a:rPr>
              <a:t>Años</a:t>
            </a:r>
            <a:r>
              <a:rPr lang="en-US" sz="2000" b="1" dirty="0">
                <a:solidFill>
                  <a:schemeClr val="tx1"/>
                </a:solidFill>
                <a:latin typeface="Open Sans"/>
                <a:ea typeface="Open Sans"/>
                <a:cs typeface="Open Sans"/>
              </a:rPr>
              <a:t> 60-70</a:t>
            </a:r>
            <a:endParaRPr lang="en-US" sz="2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000" dirty="0" err="1">
                <a:solidFill>
                  <a:schemeClr val="tx1"/>
                </a:solidFill>
                <a:latin typeface="Open Sans"/>
                <a:ea typeface="Open Sans"/>
                <a:cs typeface="Open Sans"/>
              </a:rPr>
              <a:t>Promoción</a:t>
            </a:r>
            <a:r>
              <a:rPr lang="en-US" sz="2000" dirty="0">
                <a:solidFill>
                  <a:schemeClr val="tx1"/>
                </a:solidFill>
                <a:latin typeface="Open Sans"/>
                <a:ea typeface="Open Sans"/>
                <a:cs typeface="Open Sans"/>
              </a:rPr>
              <a:t> y </a:t>
            </a:r>
            <a:r>
              <a:rPr lang="en-US" sz="2000" dirty="0" err="1">
                <a:solidFill>
                  <a:schemeClr val="tx1"/>
                </a:solidFill>
                <a:latin typeface="Open Sans"/>
                <a:ea typeface="Open Sans"/>
                <a:cs typeface="Open Sans"/>
              </a:rPr>
              <a:t>planificación</a:t>
            </a:r>
            <a:r>
              <a:rPr lang="en-US" sz="2000" dirty="0">
                <a:solidFill>
                  <a:schemeClr val="tx1"/>
                </a:solidFill>
                <a:latin typeface="Open Sans"/>
                <a:ea typeface="Open Sans"/>
                <a:cs typeface="Open Sans"/>
              </a:rPr>
              <a:t> de la </a:t>
            </a:r>
            <a:r>
              <a:rPr lang="en-US" sz="2000" dirty="0" err="1">
                <a:solidFill>
                  <a:schemeClr val="tx1"/>
                </a:solidFill>
                <a:latin typeface="Open Sans"/>
                <a:ea typeface="Open Sans"/>
                <a:cs typeface="Open Sans"/>
              </a:rPr>
              <a:t>equidad</a:t>
            </a:r>
            <a:endParaRPr lang="en-GB" sz="2000" dirty="0">
              <a:solidFill>
                <a:schemeClr val="tx1"/>
              </a:solidFill>
              <a:latin typeface="Open Sans"/>
              <a:ea typeface="Open Sans"/>
              <a:cs typeface="Open Sans"/>
            </a:endParaRPr>
          </a:p>
        </p:txBody>
      </p:sp>
      <p:sp>
        <p:nvSpPr>
          <p:cNvPr id="17" name="Rectangle: Rounded Corners 16">
            <a:extLst>
              <a:ext uri="{FF2B5EF4-FFF2-40B4-BE49-F238E27FC236}">
                <a16:creationId xmlns:a16="http://schemas.microsoft.com/office/drawing/2014/main" id="{739A327C-9BFB-4DAC-A653-AED615C06732}"/>
              </a:ext>
            </a:extLst>
          </p:cNvPr>
          <p:cNvSpPr/>
          <p:nvPr/>
        </p:nvSpPr>
        <p:spPr>
          <a:xfrm>
            <a:off x="8648065" y="2955106"/>
            <a:ext cx="2880360" cy="3020291"/>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latin typeface="Open Sans"/>
                <a:ea typeface="Open Sans"/>
                <a:cs typeface="Open Sans"/>
              </a:rPr>
              <a:t>Futuro</a:t>
            </a:r>
          </a:p>
          <a:p>
            <a:pPr algn="ctr"/>
            <a:r>
              <a:rPr lang="en-US" sz="2000">
                <a:solidFill>
                  <a:schemeClr val="tx1"/>
                </a:solidFill>
                <a:latin typeface="Open Sans"/>
                <a:ea typeface="Open Sans"/>
                <a:cs typeface="Open Sans"/>
              </a:rPr>
              <a:t>¿Planificación integrada de sistemas de recursos con participación comunitaria?</a:t>
            </a:r>
            <a:endParaRPr lang="en-GB" sz="2000">
              <a:solidFill>
                <a:schemeClr val="tx1"/>
              </a:solidFill>
              <a:latin typeface="Open Sans"/>
              <a:ea typeface="Open Sans"/>
              <a:cs typeface="Open Sans"/>
            </a:endParaRPr>
          </a:p>
        </p:txBody>
      </p:sp>
      <p:cxnSp>
        <p:nvCxnSpPr>
          <p:cNvPr id="8" name="Straight Connector 7">
            <a:extLst>
              <a:ext uri="{FF2B5EF4-FFF2-40B4-BE49-F238E27FC236}">
                <a16:creationId xmlns:a16="http://schemas.microsoft.com/office/drawing/2014/main" id="{EB913A36-B2B7-444A-B270-F0A94157884A}"/>
              </a:ext>
            </a:extLst>
          </p:cNvPr>
          <p:cNvCxnSpPr>
            <a:cxnSpLocks/>
          </p:cNvCxnSpPr>
          <p:nvPr/>
        </p:nvCxnSpPr>
        <p:spPr>
          <a:xfrm>
            <a:off x="7883237" y="2650528"/>
            <a:ext cx="0" cy="3626165"/>
          </a:xfrm>
          <a:prstGeom prst="line">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20" name="Title 6">
            <a:extLst>
              <a:ext uri="{FF2B5EF4-FFF2-40B4-BE49-F238E27FC236}">
                <a16:creationId xmlns:a16="http://schemas.microsoft.com/office/drawing/2014/main" id="{F706BEE6-76B9-EE43-A440-B8A908E7E6C6}"/>
              </a:ext>
            </a:extLst>
          </p:cNvPr>
          <p:cNvSpPr txBox="1">
            <a:spLocks/>
          </p:cNvSpPr>
          <p:nvPr/>
        </p:nvSpPr>
        <p:spPr>
          <a:xfrm>
            <a:off x="552739" y="271168"/>
            <a:ext cx="9006897"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sz="4000" dirty="0">
                <a:latin typeface="Open Sans" panose="020B0606030504020204" pitchFamily="34" charset="0"/>
                <a:ea typeface="Open Sans" panose="020B0606030504020204" pitchFamily="34" charset="0"/>
                <a:cs typeface="Open Sans" panose="020B0606030504020204" pitchFamily="34" charset="0"/>
              </a:rPr>
              <a:t>6.1. ¿Por qué es importante la modelización del uso del suelo?</a:t>
            </a: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6</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8" name="Oval 17">
            <a:extLst>
              <a:ext uri="{FF2B5EF4-FFF2-40B4-BE49-F238E27FC236}">
                <a16:creationId xmlns:a16="http://schemas.microsoft.com/office/drawing/2014/main" id="{BCF7E644-4E7E-A54C-8FDB-63F32E84916C}"/>
              </a:ext>
            </a:extLst>
          </p:cNvPr>
          <p:cNvSpPr/>
          <p:nvPr/>
        </p:nvSpPr>
        <p:spPr>
          <a:xfrm>
            <a:off x="10016880" y="26062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6_Slide6.mp3" descr="Lecture6_Slide6.mp3">
            <a:hlinkClick r:id="" action="ppaction://media"/>
            <a:extLst>
              <a:ext uri="{FF2B5EF4-FFF2-40B4-BE49-F238E27FC236}">
                <a16:creationId xmlns:a16="http://schemas.microsoft.com/office/drawing/2014/main" id="{119C605A-6F3C-5849-BB84-2F2305C23F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88245" y="310481"/>
            <a:ext cx="812800" cy="812800"/>
          </a:xfrm>
          <a:prstGeom prst="rect">
            <a:avLst/>
          </a:prstGeom>
        </p:spPr>
      </p:pic>
    </p:spTree>
    <p:extLst>
      <p:ext uri="{BB962C8B-B14F-4D97-AF65-F5344CB8AC3E}">
        <p14:creationId xmlns:p14="http://schemas.microsoft.com/office/powerpoint/2010/main" val="59009722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6">
            <a:extLst>
              <a:ext uri="{FF2B5EF4-FFF2-40B4-BE49-F238E27FC236}">
                <a16:creationId xmlns:a16="http://schemas.microsoft.com/office/drawing/2014/main" id="{84755D7B-ABD7-4288-B84F-2D66695ABDF9}"/>
              </a:ext>
            </a:extLst>
          </p:cNvPr>
          <p:cNvSpPr txBox="1">
            <a:spLocks/>
          </p:cNvSpPr>
          <p:nvPr/>
        </p:nvSpPr>
        <p:spPr>
          <a:xfrm>
            <a:off x="663575" y="723466"/>
            <a:ext cx="1070725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Conferencia 6.1. Referencias</a:t>
            </a:r>
          </a:p>
        </p:txBody>
      </p:sp>
      <p:sp>
        <p:nvSpPr>
          <p:cNvPr id="42" name="Content Placeholder 2">
            <a:extLst>
              <a:ext uri="{FF2B5EF4-FFF2-40B4-BE49-F238E27FC236}">
                <a16:creationId xmlns:a16="http://schemas.microsoft.com/office/drawing/2014/main" id="{5677C3EA-E4C4-46C0-AB0E-D22396AB3C9B}"/>
              </a:ext>
            </a:extLst>
          </p:cNvPr>
          <p:cNvSpPr>
            <a:spLocks noGrp="1"/>
          </p:cNvSpPr>
          <p:nvPr>
            <p:ph idx="1"/>
          </p:nvPr>
        </p:nvSpPr>
        <p:spPr>
          <a:xfrm>
            <a:off x="663879" y="2115680"/>
            <a:ext cx="10706953" cy="4752764"/>
          </a:xfrm>
        </p:spPr>
        <p:txBody>
          <a:bodyPr>
            <a:normAutofit/>
          </a:bodyPr>
          <a:lstStyle/>
          <a:p>
            <a:pPr marL="457200" indent="-457200">
              <a:buAutoNum type="arabicPeriod"/>
            </a:pPr>
            <a:r>
              <a:rPr lang="en-US" b="0">
                <a:latin typeface="Open Sans" panose="020B0606030504020204" pitchFamily="34" charset="0"/>
                <a:ea typeface="Open Sans" panose="020B0606030504020204" pitchFamily="34" charset="0"/>
                <a:cs typeface="Open Sans" panose="020B0606030504020204" pitchFamily="34" charset="0"/>
              </a:rPr>
              <a:t>Ryan Coffey, La diferencia entre "uso del suelo" y "cobertura del suelo", 2013, Michigan State University Extension</a:t>
            </a:r>
          </a:p>
          <a:p>
            <a:pPr marL="457200" indent="-457200">
              <a:buAutoNum type="arabicPeriod"/>
            </a:pPr>
            <a:r>
              <a:rPr lang="en-US" b="0">
                <a:latin typeface="Open Sans" panose="020B0606030504020204" pitchFamily="34" charset="0"/>
                <a:ea typeface="Open Sans" panose="020B0606030504020204" pitchFamily="34" charset="0"/>
                <a:cs typeface="Open Sans" panose="020B0606030504020204" pitchFamily="34" charset="0"/>
              </a:rPr>
              <a:t>Comisión de Planificación y Desarrollo Económico del Suroeste de Carolina del Norte, 2009, Community Foundation of WNC, &amp; the Lawrence Group Architects of NC, Inc</a:t>
            </a:r>
          </a:p>
          <a:p>
            <a:pPr marL="457200" indent="-457200">
              <a:buAutoNum type="arabicPeriod"/>
            </a:pPr>
            <a:r>
              <a:rPr lang="en-US" b="0">
                <a:latin typeface="Open Sans" panose="020B0606030504020204" pitchFamily="34" charset="0"/>
                <a:ea typeface="Open Sans" panose="020B0606030504020204" pitchFamily="34" charset="0"/>
                <a:cs typeface="Open Sans" panose="020B0606030504020204" pitchFamily="34" charset="0"/>
              </a:rPr>
              <a:t>GIZ, Planificación del uso del suelo: Concepto, herramientas y aplicaciones, 2011, GIZ</a:t>
            </a:r>
          </a:p>
          <a:p>
            <a:pPr marL="457200" indent="-457200">
              <a:buAutoNum type="arabicPeriod"/>
            </a:pPr>
            <a:r>
              <a:rPr lang="en-US" b="0">
                <a:latin typeface="Open Sans" panose="020B0606030504020204" pitchFamily="34" charset="0"/>
                <a:ea typeface="Open Sans" panose="020B0606030504020204" pitchFamily="34" charset="0"/>
                <a:cs typeface="Open Sans" panose="020B0606030504020204" pitchFamily="34" charset="0"/>
              </a:rPr>
              <a:t>David Walters, Designing Community, 2007, </a:t>
            </a:r>
            <a:r>
              <a:rPr lang="en-GB" b="0" i="0">
                <a:solidFill>
                  <a:srgbClr val="212529"/>
                </a:solidFill>
                <a:effectLst/>
                <a:latin typeface="Open Sans" panose="020B0606030504020204" pitchFamily="34" charset="0"/>
              </a:rPr>
              <a:t>ISBN 9780750669252</a:t>
            </a:r>
            <a:endParaRPr lang="en-GB" b="0">
              <a:latin typeface="Open Sans" panose="020B0606030504020204" pitchFamily="34" charset="0"/>
              <a:ea typeface="Open Sans" panose="020B0606030504020204" pitchFamily="34" charset="0"/>
              <a:cs typeface="Open Sans" panose="020B0606030504020204" pitchFamily="34" charset="0"/>
            </a:endParaRPr>
          </a:p>
        </p:txBody>
      </p:sp>
      <p:sp>
        <p:nvSpPr>
          <p:cNvPr id="8" name="Slide Number Placeholder 3">
            <a:extLst>
              <a:ext uri="{FF2B5EF4-FFF2-40B4-BE49-F238E27FC236}">
                <a16:creationId xmlns:a16="http://schemas.microsoft.com/office/drawing/2014/main" id="{DEABD2D8-9D4D-444A-9156-02543A643113}"/>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7</a:t>
            </a:fld>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25748209"/>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D05BF02-F351-42F3-924C-E2851B4D8B51}"/>
              </a:ext>
            </a:extLst>
          </p:cNvPr>
          <p:cNvSpPr txBox="1"/>
          <p:nvPr/>
        </p:nvSpPr>
        <p:spPr>
          <a:xfrm>
            <a:off x="5940136" y="5530747"/>
            <a:ext cx="2663535" cy="707886"/>
          </a:xfrm>
          <a:prstGeom prst="rect">
            <a:avLst/>
          </a:prstGeom>
          <a:solidFill>
            <a:schemeClr val="accent2">
              <a:lumMod val="20000"/>
              <a:lumOff val="80000"/>
            </a:schemeClr>
          </a:solidFill>
          <a:ln w="28575">
            <a:solidFill>
              <a:schemeClr val="accent2">
                <a:lumMod val="75000"/>
              </a:schemeClr>
            </a:solidFill>
          </a:ln>
        </p:spPr>
        <p:txBody>
          <a:bodyPr wrap="square" rtlCol="0">
            <a:spAutoFit/>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Modernización de la agricultura</a:t>
            </a:r>
          </a:p>
        </p:txBody>
      </p:sp>
      <p:sp>
        <p:nvSpPr>
          <p:cNvPr id="12" name="TextBox 11">
            <a:extLst>
              <a:ext uri="{FF2B5EF4-FFF2-40B4-BE49-F238E27FC236}">
                <a16:creationId xmlns:a16="http://schemas.microsoft.com/office/drawing/2014/main" id="{3130491A-A560-419B-8CF2-639EDD910FF8}"/>
              </a:ext>
            </a:extLst>
          </p:cNvPr>
          <p:cNvSpPr txBox="1"/>
          <p:nvPr/>
        </p:nvSpPr>
        <p:spPr>
          <a:xfrm>
            <a:off x="2557003" y="5530745"/>
            <a:ext cx="2663535" cy="707886"/>
          </a:xfrm>
          <a:prstGeom prst="rect">
            <a:avLst/>
          </a:prstGeom>
          <a:solidFill>
            <a:srgbClr val="00B050">
              <a:alpha val="34902"/>
            </a:srgbClr>
          </a:solidFill>
          <a:ln w="28575">
            <a:solidFill>
              <a:srgbClr val="00B050"/>
            </a:solidFill>
          </a:ln>
        </p:spPr>
        <p:txBody>
          <a:bodyPr wrap="square" rtlCol="0">
            <a:spAutoFit/>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Economía verde resistente al clima</a:t>
            </a:r>
          </a:p>
        </p:txBody>
      </p:sp>
      <p:sp>
        <p:nvSpPr>
          <p:cNvPr id="7" name="Title 6">
            <a:extLst>
              <a:ext uri="{FF2B5EF4-FFF2-40B4-BE49-F238E27FC236}">
                <a16:creationId xmlns:a16="http://schemas.microsoft.com/office/drawing/2014/main" id="{39E1472A-AEBD-EC42-8655-4A8C7C9AD49D}"/>
              </a:ext>
            </a:extLst>
          </p:cNvPr>
          <p:cNvSpPr>
            <a:spLocks noGrp="1"/>
          </p:cNvSpPr>
          <p:nvPr>
            <p:ph type="title"/>
          </p:nvPr>
        </p:nvSpPr>
        <p:spPr>
          <a:xfrm>
            <a:off x="438217" y="545202"/>
            <a:ext cx="9412423" cy="821525"/>
          </a:xfrm>
        </p:spPr>
        <p:txBody>
          <a:bodyPr>
            <a:normAutofit/>
          </a:bodyPr>
          <a:lstStyle/>
          <a:p>
            <a:r>
              <a:rPr lang="en-US" sz="4000" dirty="0">
                <a:latin typeface="Open Sans" panose="020B0606030504020204" pitchFamily="34" charset="0"/>
                <a:ea typeface="Open Sans" panose="020B0606030504020204" pitchFamily="34" charset="0"/>
                <a:cs typeface="Open Sans" panose="020B0606030504020204" pitchFamily="34" charset="0"/>
              </a:rPr>
              <a:t>6.2. Ejemplo de CLEWs-Etiopía - parte I</a:t>
            </a:r>
          </a:p>
        </p:txBody>
      </p:sp>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552738" y="1455033"/>
            <a:ext cx="7011844" cy="668664"/>
          </a:xfrm>
        </p:spPr>
        <p:txBody>
          <a:bodyPr/>
          <a:lstStyle/>
          <a:p>
            <a:r>
              <a:rPr lang="en-US" dirty="0" err="1">
                <a:latin typeface="Open Sans" panose="020B0606030504020204" pitchFamily="34" charset="0"/>
                <a:ea typeface="Open Sans" panose="020B0606030504020204" pitchFamily="34" charset="0"/>
                <a:cs typeface="Open Sans" panose="020B0606030504020204" pitchFamily="34" charset="0"/>
              </a:rPr>
              <a:t>Alcance</a:t>
            </a:r>
            <a:r>
              <a:rPr lang="en-US" dirty="0">
                <a:latin typeface="Open Sans" panose="020B0606030504020204" pitchFamily="34" charset="0"/>
                <a:ea typeface="Open Sans" panose="020B0606030504020204" pitchFamily="34" charset="0"/>
                <a:cs typeface="Open Sans" panose="020B0606030504020204" pitchFamily="34" charset="0"/>
              </a:rPr>
              <a:t> del </a:t>
            </a:r>
            <a:r>
              <a:rPr lang="en-US" dirty="0" err="1">
                <a:latin typeface="Open Sans" panose="020B0606030504020204" pitchFamily="34" charset="0"/>
                <a:ea typeface="Open Sans" panose="020B0606030504020204" pitchFamily="34" charset="0"/>
                <a:cs typeface="Open Sans" panose="020B0606030504020204" pitchFamily="34" charset="0"/>
              </a:rPr>
              <a:t>modelo</a:t>
            </a:r>
            <a:r>
              <a:rPr lang="en-US" dirty="0">
                <a:latin typeface="Open Sans" panose="020B0606030504020204" pitchFamily="34" charset="0"/>
                <a:ea typeface="Open Sans" panose="020B0606030504020204" pitchFamily="34" charset="0"/>
                <a:cs typeface="Open Sans" panose="020B0606030504020204" pitchFamily="34" charset="0"/>
              </a:rPr>
              <a:t> y </a:t>
            </a:r>
            <a:r>
              <a:rPr lang="en-US" dirty="0" err="1">
                <a:latin typeface="Open Sans" panose="020B0606030504020204" pitchFamily="34" charset="0"/>
                <a:ea typeface="Open Sans" panose="020B0606030504020204" pitchFamily="34" charset="0"/>
                <a:cs typeface="Open Sans" panose="020B0606030504020204" pitchFamily="34" charset="0"/>
              </a:rPr>
              <a:t>enfoque</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temático</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sp>
        <p:nvSpPr>
          <p:cNvPr id="49" name="Content Placeholder 2">
            <a:extLst>
              <a:ext uri="{FF2B5EF4-FFF2-40B4-BE49-F238E27FC236}">
                <a16:creationId xmlns:a16="http://schemas.microsoft.com/office/drawing/2014/main" id="{E2FA5683-DC7B-4841-80DD-E455C150D56E}"/>
              </a:ext>
            </a:extLst>
          </p:cNvPr>
          <p:cNvSpPr>
            <a:spLocks noGrp="1"/>
          </p:cNvSpPr>
          <p:nvPr>
            <p:ph idx="1"/>
          </p:nvPr>
        </p:nvSpPr>
        <p:spPr>
          <a:xfrm>
            <a:off x="830537" y="2351824"/>
            <a:ext cx="4749800" cy="3765274"/>
          </a:xfrm>
        </p:spPr>
        <p:txBody>
          <a:bodyPr vert="horz" lIns="91440" tIns="45720" rIns="91440" bIns="45720" rtlCol="0" anchor="t">
            <a:normAutofit/>
          </a:bodyPr>
          <a:lstStyle/>
          <a:p>
            <a:r>
              <a:rPr lang="en-US" sz="1800" b="0" dirty="0">
                <a:latin typeface="Open Sans"/>
                <a:ea typeface="Open Sans"/>
                <a:cs typeface="Open Sans"/>
              </a:rPr>
              <a:t>Plan </a:t>
            </a:r>
            <a:r>
              <a:rPr lang="en-US" sz="1800" b="0" dirty="0" err="1">
                <a:latin typeface="Open Sans"/>
                <a:ea typeface="Open Sans"/>
                <a:cs typeface="Open Sans"/>
              </a:rPr>
              <a:t>decenal</a:t>
            </a:r>
            <a:r>
              <a:rPr lang="en-US" sz="1800" b="0" dirty="0">
                <a:latin typeface="Open Sans"/>
                <a:ea typeface="Open Sans"/>
                <a:cs typeface="Open Sans"/>
              </a:rPr>
              <a:t> de </a:t>
            </a:r>
            <a:r>
              <a:rPr lang="en-US" sz="1800" b="0" dirty="0" err="1">
                <a:latin typeface="Open Sans"/>
                <a:ea typeface="Open Sans"/>
                <a:cs typeface="Open Sans"/>
              </a:rPr>
              <a:t>desarrollo</a:t>
            </a:r>
            <a:r>
              <a:rPr lang="en-US" sz="1800" b="0" dirty="0">
                <a:latin typeface="Open Sans"/>
                <a:ea typeface="Open Sans"/>
                <a:cs typeface="Open Sans"/>
              </a:rPr>
              <a:t> de </a:t>
            </a:r>
            <a:r>
              <a:rPr lang="en-US" sz="1800" b="0" dirty="0" err="1">
                <a:latin typeface="Open Sans"/>
                <a:ea typeface="Open Sans"/>
                <a:cs typeface="Open Sans"/>
              </a:rPr>
              <a:t>Etiopía</a:t>
            </a:r>
            <a:r>
              <a:rPr lang="en-US" sz="1800" b="0" dirty="0">
                <a:latin typeface="Open Sans"/>
                <a:ea typeface="Open Sans"/>
                <a:cs typeface="Open Sans"/>
              </a:rPr>
              <a:t> (2020-2030)</a:t>
            </a:r>
          </a:p>
          <a:p>
            <a:r>
              <a:rPr lang="en-US" sz="1800" b="0" dirty="0" err="1">
                <a:latin typeface="Open Sans" panose="020B0606030504020204" pitchFamily="34" charset="0"/>
                <a:ea typeface="Open Sans" panose="020B0606030504020204" pitchFamily="34" charset="0"/>
                <a:cs typeface="Open Sans" panose="020B0606030504020204" pitchFamily="34" charset="0"/>
              </a:rPr>
              <a:t>Rápido</a:t>
            </a:r>
            <a:r>
              <a:rPr lang="en-US" sz="1800" b="0" dirty="0">
                <a:latin typeface="Open Sans" panose="020B0606030504020204" pitchFamily="34" charset="0"/>
                <a:ea typeface="Open Sans" panose="020B0606030504020204" pitchFamily="34" charset="0"/>
                <a:cs typeface="Open Sans" panose="020B0606030504020204" pitchFamily="34" charset="0"/>
              </a:rPr>
              <a:t> </a:t>
            </a:r>
            <a:r>
              <a:rPr lang="en-US" sz="1800" b="0" dirty="0" err="1">
                <a:latin typeface="Open Sans" panose="020B0606030504020204" pitchFamily="34" charset="0"/>
                <a:ea typeface="Open Sans" panose="020B0606030504020204" pitchFamily="34" charset="0"/>
                <a:cs typeface="Open Sans" panose="020B0606030504020204" pitchFamily="34" charset="0"/>
              </a:rPr>
              <a:t>crecimiento</a:t>
            </a:r>
            <a:r>
              <a:rPr lang="en-US" sz="1800" b="0" dirty="0">
                <a:latin typeface="Open Sans" panose="020B0606030504020204" pitchFamily="34" charset="0"/>
                <a:ea typeface="Open Sans" panose="020B0606030504020204" pitchFamily="34" charset="0"/>
                <a:cs typeface="Open Sans" panose="020B0606030504020204" pitchFamily="34" charset="0"/>
              </a:rPr>
              <a:t> de la población, </a:t>
            </a:r>
            <a:r>
              <a:rPr lang="en-US" sz="1800" b="0" dirty="0" err="1">
                <a:latin typeface="Open Sans" panose="020B0606030504020204" pitchFamily="34" charset="0"/>
                <a:ea typeface="Open Sans" panose="020B0606030504020204" pitchFamily="34" charset="0"/>
                <a:cs typeface="Open Sans" panose="020B0606030504020204" pitchFamily="34" charset="0"/>
              </a:rPr>
              <a:t>crecimiento</a:t>
            </a:r>
            <a:r>
              <a:rPr lang="en-US" sz="1800" b="0" dirty="0">
                <a:latin typeface="Open Sans" panose="020B0606030504020204" pitchFamily="34" charset="0"/>
                <a:ea typeface="Open Sans" panose="020B0606030504020204" pitchFamily="34" charset="0"/>
                <a:cs typeface="Open Sans" panose="020B0606030504020204" pitchFamily="34" charset="0"/>
              </a:rPr>
              <a:t> </a:t>
            </a:r>
            <a:r>
              <a:rPr lang="en-US" sz="1800" b="0" dirty="0" err="1">
                <a:latin typeface="Open Sans" panose="020B0606030504020204" pitchFamily="34" charset="0"/>
                <a:ea typeface="Open Sans" panose="020B0606030504020204" pitchFamily="34" charset="0"/>
                <a:cs typeface="Open Sans" panose="020B0606030504020204" pitchFamily="34" charset="0"/>
              </a:rPr>
              <a:t>económico</a:t>
            </a:r>
            <a:r>
              <a:rPr lang="en-US" sz="1800" b="0" dirty="0">
                <a:latin typeface="Open Sans" panose="020B0606030504020204" pitchFamily="34" charset="0"/>
                <a:ea typeface="Open Sans" panose="020B0606030504020204" pitchFamily="34" charset="0"/>
                <a:cs typeface="Open Sans" panose="020B0606030504020204" pitchFamily="34" charset="0"/>
              </a:rPr>
              <a:t> y </a:t>
            </a:r>
            <a:r>
              <a:rPr lang="en-US" sz="1800" b="0" dirty="0" err="1">
                <a:latin typeface="Open Sans" panose="020B0606030504020204" pitchFamily="34" charset="0"/>
                <a:ea typeface="Open Sans" panose="020B0606030504020204" pitchFamily="34" charset="0"/>
                <a:cs typeface="Open Sans" panose="020B0606030504020204" pitchFamily="34" charset="0"/>
              </a:rPr>
              <a:t>urbanización</a:t>
            </a:r>
            <a:r>
              <a:rPr lang="en-US" sz="1800" b="0" dirty="0">
                <a:latin typeface="Open Sans" panose="020B0606030504020204" pitchFamily="34" charset="0"/>
                <a:ea typeface="Open Sans" panose="020B0606030504020204" pitchFamily="34" charset="0"/>
                <a:cs typeface="Open Sans" panose="020B0606030504020204" pitchFamily="34" charset="0"/>
              </a:rPr>
              <a:t> </a:t>
            </a:r>
          </a:p>
          <a:p>
            <a:r>
              <a:rPr lang="en-US" sz="1800" b="0" dirty="0" err="1">
                <a:latin typeface="Open Sans" panose="020B0606030504020204" pitchFamily="34" charset="0"/>
                <a:ea typeface="Open Sans" panose="020B0606030504020204" pitchFamily="34" charset="0"/>
                <a:cs typeface="Open Sans" panose="020B0606030504020204" pitchFamily="34" charset="0"/>
              </a:rPr>
              <a:t>Demandas</a:t>
            </a:r>
            <a:r>
              <a:rPr lang="en-US" sz="1800" b="0" dirty="0">
                <a:latin typeface="Open Sans" panose="020B0606030504020204" pitchFamily="34" charset="0"/>
                <a:ea typeface="Open Sans" panose="020B0606030504020204" pitchFamily="34" charset="0"/>
                <a:cs typeface="Open Sans" panose="020B0606030504020204" pitchFamily="34" charset="0"/>
              </a:rPr>
              <a:t> </a:t>
            </a:r>
            <a:r>
              <a:rPr lang="en-US" sz="1800" b="0" dirty="0" err="1">
                <a:latin typeface="Open Sans" panose="020B0606030504020204" pitchFamily="34" charset="0"/>
                <a:ea typeface="Open Sans" panose="020B0606030504020204" pitchFamily="34" charset="0"/>
                <a:cs typeface="Open Sans" panose="020B0606030504020204" pitchFamily="34" charset="0"/>
              </a:rPr>
              <a:t>crecientes</a:t>
            </a:r>
            <a:r>
              <a:rPr lang="en-US" sz="1800" b="0" dirty="0">
                <a:latin typeface="Open Sans" panose="020B0606030504020204" pitchFamily="34" charset="0"/>
                <a:ea typeface="Open Sans" panose="020B0606030504020204" pitchFamily="34" charset="0"/>
                <a:cs typeface="Open Sans" panose="020B0606030504020204" pitchFamily="34" charset="0"/>
              </a:rPr>
              <a:t> y </a:t>
            </a:r>
            <a:r>
              <a:rPr lang="en-US" sz="1800" b="0" dirty="0" err="1">
                <a:latin typeface="Open Sans" panose="020B0606030504020204" pitchFamily="34" charset="0"/>
                <a:ea typeface="Open Sans" panose="020B0606030504020204" pitchFamily="34" charset="0"/>
                <a:cs typeface="Open Sans" panose="020B0606030504020204" pitchFamily="34" charset="0"/>
              </a:rPr>
              <a:t>competitivas</a:t>
            </a:r>
            <a:r>
              <a:rPr lang="en-US" sz="1800" b="0" dirty="0">
                <a:latin typeface="Open Sans" panose="020B0606030504020204" pitchFamily="34" charset="0"/>
                <a:ea typeface="Open Sans" panose="020B0606030504020204" pitchFamily="34" charset="0"/>
                <a:cs typeface="Open Sans" panose="020B0606030504020204" pitchFamily="34" charset="0"/>
              </a:rPr>
              <a:t> de </a:t>
            </a:r>
            <a:r>
              <a:rPr lang="en-US" sz="1800" b="0" dirty="0" err="1">
                <a:latin typeface="Open Sans" panose="020B0606030504020204" pitchFamily="34" charset="0"/>
                <a:ea typeface="Open Sans" panose="020B0606030504020204" pitchFamily="34" charset="0"/>
                <a:cs typeface="Open Sans" panose="020B0606030504020204" pitchFamily="34" charset="0"/>
              </a:rPr>
              <a:t>recursos</a:t>
            </a:r>
            <a:r>
              <a:rPr lang="en-US" sz="1800" b="0" dirty="0">
                <a:latin typeface="Open Sans" panose="020B0606030504020204" pitchFamily="34" charset="0"/>
                <a:ea typeface="Open Sans" panose="020B0606030504020204" pitchFamily="34" charset="0"/>
                <a:cs typeface="Open Sans" panose="020B0606030504020204" pitchFamily="34" charset="0"/>
              </a:rPr>
              <a:t> (</a:t>
            </a:r>
            <a:r>
              <a:rPr lang="en-US" sz="1800" b="0" dirty="0" err="1">
                <a:latin typeface="Open Sans" panose="020B0606030504020204" pitchFamily="34" charset="0"/>
                <a:ea typeface="Open Sans" panose="020B0606030504020204" pitchFamily="34" charset="0"/>
                <a:cs typeface="Open Sans" panose="020B0606030504020204" pitchFamily="34" charset="0"/>
              </a:rPr>
              <a:t>energía</a:t>
            </a:r>
            <a:r>
              <a:rPr lang="en-US" sz="1800" b="0" dirty="0">
                <a:latin typeface="Open Sans" panose="020B0606030504020204" pitchFamily="34" charset="0"/>
                <a:ea typeface="Open Sans" panose="020B0606030504020204" pitchFamily="34" charset="0"/>
                <a:cs typeface="Open Sans" panose="020B0606030504020204" pitchFamily="34" charset="0"/>
              </a:rPr>
              <a:t>, </a:t>
            </a:r>
            <a:r>
              <a:rPr lang="en-US" sz="1800" b="0" dirty="0" err="1">
                <a:latin typeface="Open Sans" panose="020B0606030504020204" pitchFamily="34" charset="0"/>
                <a:ea typeface="Open Sans" panose="020B0606030504020204" pitchFamily="34" charset="0"/>
                <a:cs typeface="Open Sans" panose="020B0606030504020204" pitchFamily="34" charset="0"/>
              </a:rPr>
              <a:t>agua</a:t>
            </a:r>
            <a:r>
              <a:rPr lang="en-US" sz="1800" b="0" dirty="0">
                <a:latin typeface="Open Sans" panose="020B0606030504020204" pitchFamily="34" charset="0"/>
                <a:ea typeface="Open Sans" panose="020B0606030504020204" pitchFamily="34" charset="0"/>
                <a:cs typeface="Open Sans" panose="020B0606030504020204" pitchFamily="34" charset="0"/>
              </a:rPr>
              <a:t> y tierra)</a:t>
            </a:r>
          </a:p>
          <a:p>
            <a:r>
              <a:rPr lang="en-US" sz="1800" b="0" dirty="0">
                <a:latin typeface="Open Sans" panose="020B0606030504020204" pitchFamily="34" charset="0"/>
                <a:ea typeface="Open Sans" panose="020B0606030504020204" pitchFamily="34" charset="0"/>
                <a:cs typeface="Open Sans" panose="020B0606030504020204" pitchFamily="34" charset="0"/>
              </a:rPr>
              <a:t>Vulnerable a </a:t>
            </a:r>
            <a:r>
              <a:rPr lang="en-US" sz="1800" b="0" dirty="0" err="1">
                <a:latin typeface="Open Sans" panose="020B0606030504020204" pitchFamily="34" charset="0"/>
                <a:ea typeface="Open Sans" panose="020B0606030504020204" pitchFamily="34" charset="0"/>
                <a:cs typeface="Open Sans" panose="020B0606030504020204" pitchFamily="34" charset="0"/>
              </a:rPr>
              <a:t>los</a:t>
            </a:r>
            <a:r>
              <a:rPr lang="en-US" sz="1800" b="0" dirty="0">
                <a:latin typeface="Open Sans" panose="020B0606030504020204" pitchFamily="34" charset="0"/>
                <a:ea typeface="Open Sans" panose="020B0606030504020204" pitchFamily="34" charset="0"/>
                <a:cs typeface="Open Sans" panose="020B0606030504020204" pitchFamily="34" charset="0"/>
              </a:rPr>
              <a:t> </a:t>
            </a:r>
            <a:r>
              <a:rPr lang="en-US" sz="1800" b="0" dirty="0" err="1">
                <a:latin typeface="Open Sans" panose="020B0606030504020204" pitchFamily="34" charset="0"/>
                <a:ea typeface="Open Sans" panose="020B0606030504020204" pitchFamily="34" charset="0"/>
                <a:cs typeface="Open Sans" panose="020B0606030504020204" pitchFamily="34" charset="0"/>
              </a:rPr>
              <a:t>impactos</a:t>
            </a:r>
            <a:r>
              <a:rPr lang="en-US" sz="1800" b="0" dirty="0">
                <a:latin typeface="Open Sans" panose="020B0606030504020204" pitchFamily="34" charset="0"/>
                <a:ea typeface="Open Sans" panose="020B0606030504020204" pitchFamily="34" charset="0"/>
                <a:cs typeface="Open Sans" panose="020B0606030504020204" pitchFamily="34" charset="0"/>
              </a:rPr>
              <a:t> del </a:t>
            </a:r>
            <a:r>
              <a:rPr lang="en-US" sz="1800" b="0" dirty="0" err="1">
                <a:latin typeface="Open Sans" panose="020B0606030504020204" pitchFamily="34" charset="0"/>
                <a:ea typeface="Open Sans" panose="020B0606030504020204" pitchFamily="34" charset="0"/>
                <a:cs typeface="Open Sans" panose="020B0606030504020204" pitchFamily="34" charset="0"/>
              </a:rPr>
              <a:t>cambio</a:t>
            </a:r>
            <a:r>
              <a:rPr lang="en-US" sz="1800" b="0" dirty="0">
                <a:latin typeface="Open Sans" panose="020B0606030504020204" pitchFamily="34" charset="0"/>
                <a:ea typeface="Open Sans" panose="020B0606030504020204" pitchFamily="34" charset="0"/>
                <a:cs typeface="Open Sans" panose="020B0606030504020204" pitchFamily="34" charset="0"/>
              </a:rPr>
              <a:t> </a:t>
            </a:r>
            <a:r>
              <a:rPr lang="en-US" sz="1800" b="0" dirty="0" err="1">
                <a:latin typeface="Open Sans" panose="020B0606030504020204" pitchFamily="34" charset="0"/>
                <a:ea typeface="Open Sans" panose="020B0606030504020204" pitchFamily="34" charset="0"/>
                <a:cs typeface="Open Sans" panose="020B0606030504020204" pitchFamily="34" charset="0"/>
              </a:rPr>
              <a:t>climático</a:t>
            </a:r>
            <a:endParaRPr lang="en-GB"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53" name="TextBox 52">
            <a:extLst>
              <a:ext uri="{FF2B5EF4-FFF2-40B4-BE49-F238E27FC236}">
                <a16:creationId xmlns:a16="http://schemas.microsoft.com/office/drawing/2014/main" id="{9761DDB2-A491-4DE9-857D-BF96C56423B3}"/>
              </a:ext>
            </a:extLst>
          </p:cNvPr>
          <p:cNvSpPr txBox="1"/>
          <p:nvPr/>
        </p:nvSpPr>
        <p:spPr>
          <a:xfrm>
            <a:off x="5644257" y="2278765"/>
            <a:ext cx="6031345" cy="2585323"/>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Horizonte del </a:t>
            </a:r>
            <a:r>
              <a:rPr lang="en-US"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modelo</a:t>
            </a: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b="1" dirty="0">
                <a:solidFill>
                  <a:srgbClr val="000000"/>
                </a:solidFill>
                <a:latin typeface="Open Sans" panose="020B0606030504020204" pitchFamily="34" charset="0"/>
                <a:ea typeface="Open Sans" panose="020B0606030504020204" pitchFamily="34" charset="0"/>
                <a:cs typeface="Open Sans" panose="020B0606030504020204" pitchFamily="34" charset="0"/>
              </a:rPr>
              <a:t>2030</a:t>
            </a:r>
          </a:p>
          <a:p>
            <a:pPr marL="342900" indent="-342900">
              <a:buFont typeface="Arial" panose="020B0604020202020204" pitchFamily="34" charset="0"/>
              <a:buChar char="•"/>
            </a:pPr>
            <a:r>
              <a:rPr lang="en-US"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Representación</a:t>
            </a: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integrada</a:t>
            </a: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 de la </a:t>
            </a:r>
            <a:r>
              <a:rPr lang="en-US" b="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energía</a:t>
            </a: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el</a:t>
            </a: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uso</a:t>
            </a:r>
            <a:r>
              <a:rPr lang="en-US" b="1" dirty="0">
                <a:solidFill>
                  <a:srgbClr val="000000"/>
                </a:solidFill>
                <a:latin typeface="Open Sans" panose="020B0606030504020204" pitchFamily="34" charset="0"/>
                <a:ea typeface="Open Sans" panose="020B0606030504020204" pitchFamily="34" charset="0"/>
                <a:cs typeface="Open Sans" panose="020B0606030504020204" pitchFamily="34" charset="0"/>
              </a:rPr>
              <a:t> del </a:t>
            </a:r>
            <a:r>
              <a:rPr lang="en-US" b="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suelo</a:t>
            </a: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el</a:t>
            </a: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agua</a:t>
            </a:r>
            <a:r>
              <a:rPr lang="en-US" b="1"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y </a:t>
            </a:r>
            <a:r>
              <a:rPr lang="en-US"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el</a:t>
            </a: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clima</a:t>
            </a:r>
            <a:endParaRPr lang="en-US"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b="1" dirty="0">
                <a:solidFill>
                  <a:srgbClr val="000000"/>
                </a:solidFill>
                <a:latin typeface="Open Sans"/>
                <a:ea typeface="Open Sans"/>
                <a:cs typeface="Open Sans"/>
              </a:rPr>
              <a:t>9 </a:t>
            </a:r>
            <a:r>
              <a:rPr lang="en-US" b="1" dirty="0" err="1">
                <a:solidFill>
                  <a:srgbClr val="000000"/>
                </a:solidFill>
                <a:latin typeface="Open Sans"/>
                <a:ea typeface="Open Sans"/>
                <a:cs typeface="Open Sans"/>
              </a:rPr>
              <a:t>regiones</a:t>
            </a:r>
            <a:r>
              <a:rPr lang="en-US" b="1" dirty="0">
                <a:solidFill>
                  <a:srgbClr val="000000"/>
                </a:solidFill>
                <a:latin typeface="Open Sans"/>
                <a:ea typeface="Open Sans"/>
                <a:cs typeface="Open Sans"/>
              </a:rPr>
              <a:t> </a:t>
            </a:r>
            <a:r>
              <a:rPr lang="en-US" dirty="0">
                <a:solidFill>
                  <a:srgbClr val="000000"/>
                </a:solidFill>
                <a:latin typeface="Open Sans"/>
                <a:ea typeface="Open Sans"/>
                <a:cs typeface="Open Sans"/>
              </a:rPr>
              <a:t>(</a:t>
            </a:r>
            <a:r>
              <a:rPr lang="en-US" dirty="0" err="1">
                <a:solidFill>
                  <a:srgbClr val="000000"/>
                </a:solidFill>
                <a:latin typeface="Open Sans"/>
                <a:ea typeface="Open Sans"/>
                <a:cs typeface="Open Sans"/>
              </a:rPr>
              <a:t>subdivididas</a:t>
            </a:r>
            <a:r>
              <a:rPr lang="en-US" dirty="0">
                <a:solidFill>
                  <a:srgbClr val="000000"/>
                </a:solidFill>
                <a:latin typeface="Open Sans"/>
                <a:ea typeface="Open Sans"/>
                <a:cs typeface="Open Sans"/>
              </a:rPr>
              <a:t> </a:t>
            </a:r>
            <a:r>
              <a:rPr lang="en-US" dirty="0" err="1">
                <a:solidFill>
                  <a:srgbClr val="000000"/>
                </a:solidFill>
                <a:latin typeface="Open Sans"/>
                <a:ea typeface="Open Sans"/>
                <a:cs typeface="Open Sans"/>
              </a:rPr>
              <a:t>en</a:t>
            </a:r>
            <a:r>
              <a:rPr lang="en-US" dirty="0">
                <a:solidFill>
                  <a:srgbClr val="000000"/>
                </a:solidFill>
                <a:latin typeface="Open Sans"/>
                <a:ea typeface="Open Sans"/>
                <a:cs typeface="Open Sans"/>
              </a:rPr>
              <a:t> </a:t>
            </a:r>
            <a:r>
              <a:rPr lang="en-US" b="1" dirty="0">
                <a:solidFill>
                  <a:srgbClr val="000000"/>
                </a:solidFill>
                <a:latin typeface="Open Sans"/>
                <a:ea typeface="Open Sans"/>
                <a:cs typeface="Open Sans"/>
              </a:rPr>
              <a:t>21 "clusters" </a:t>
            </a:r>
            <a:r>
              <a:rPr lang="en-US" b="1" dirty="0" err="1">
                <a:solidFill>
                  <a:srgbClr val="000000"/>
                </a:solidFill>
                <a:latin typeface="Open Sans"/>
                <a:ea typeface="Open Sans"/>
                <a:cs typeface="Open Sans"/>
              </a:rPr>
              <a:t>agroclimáticos</a:t>
            </a:r>
            <a:endParaRPr lang="en-US"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Construido</a:t>
            </a: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en</a:t>
            </a: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OSeMOSYS</a:t>
            </a: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una</a:t>
            </a: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herramienta</a:t>
            </a: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 de </a:t>
            </a:r>
            <a:r>
              <a:rPr lang="en-US"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optimización</a:t>
            </a: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 lineal de </a:t>
            </a:r>
            <a:r>
              <a:rPr lang="en-US"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código</a:t>
            </a: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abierto</a:t>
            </a:r>
            <a:endPar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Datos</a:t>
            </a: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 de </a:t>
            </a:r>
            <a:r>
              <a:rPr lang="en-US"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modelos</a:t>
            </a: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procedentes</a:t>
            </a: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 de </a:t>
            </a:r>
            <a:r>
              <a:rPr lang="en-US"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fuentes</a:t>
            </a: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gubernamentales</a:t>
            </a: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complementados</a:t>
            </a: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 con conjuntos de </a:t>
            </a:r>
            <a:r>
              <a:rPr lang="en-US"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datos</a:t>
            </a: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internacionales</a:t>
            </a:r>
            <a:endPar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TextBox 53">
            <a:extLst>
              <a:ext uri="{FF2B5EF4-FFF2-40B4-BE49-F238E27FC236}">
                <a16:creationId xmlns:a16="http://schemas.microsoft.com/office/drawing/2014/main" id="{83173EBD-C819-4EA2-8756-F5CC3E7AC977}"/>
              </a:ext>
            </a:extLst>
          </p:cNvPr>
          <p:cNvSpPr txBox="1"/>
          <p:nvPr/>
        </p:nvSpPr>
        <p:spPr>
          <a:xfrm>
            <a:off x="2215259" y="5161413"/>
            <a:ext cx="6857997" cy="369332"/>
          </a:xfrm>
          <a:prstGeom prst="rect">
            <a:avLst/>
          </a:prstGeom>
          <a:noFill/>
        </p:spPr>
        <p:txBody>
          <a:bodyPr wrap="square">
            <a:spAutoFit/>
          </a:bodyPr>
          <a:lstStyle/>
          <a:p>
            <a:pPr algn="ctr"/>
            <a:r>
              <a:rPr lang="en-US">
                <a:solidFill>
                  <a:srgbClr val="C00000"/>
                </a:solidFill>
                <a:latin typeface="Open Sans" panose="020B0606030504020204" pitchFamily="34" charset="0"/>
                <a:ea typeface="Open Sans" panose="020B0606030504020204" pitchFamily="34" charset="0"/>
                <a:cs typeface="Open Sans" panose="020B0606030504020204" pitchFamily="34" charset="0"/>
              </a:rPr>
              <a:t>Centrarse en las prioridades políticas en dos áreas temáticas: </a:t>
            </a:r>
          </a:p>
        </p:txBody>
      </p:sp>
      <p:cxnSp>
        <p:nvCxnSpPr>
          <p:cNvPr id="55" name="Straight Connector 54">
            <a:extLst>
              <a:ext uri="{FF2B5EF4-FFF2-40B4-BE49-F238E27FC236}">
                <a16:creationId xmlns:a16="http://schemas.microsoft.com/office/drawing/2014/main" id="{77959670-0E9D-43A7-93E5-EDE5DF3C48D0}"/>
              </a:ext>
            </a:extLst>
          </p:cNvPr>
          <p:cNvCxnSpPr>
            <a:cxnSpLocks/>
          </p:cNvCxnSpPr>
          <p:nvPr/>
        </p:nvCxnSpPr>
        <p:spPr>
          <a:xfrm>
            <a:off x="5553782" y="2608441"/>
            <a:ext cx="0" cy="23937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Slide Number Placeholder 3">
            <a:extLst>
              <a:ext uri="{FF2B5EF4-FFF2-40B4-BE49-F238E27FC236}">
                <a16:creationId xmlns:a16="http://schemas.microsoft.com/office/drawing/2014/main" id="{73D94814-D1E0-1B4E-A45A-19567D240F9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8</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3" name="Oval 12">
            <a:extLst>
              <a:ext uri="{FF2B5EF4-FFF2-40B4-BE49-F238E27FC236}">
                <a16:creationId xmlns:a16="http://schemas.microsoft.com/office/drawing/2014/main" id="{2FBBC446-9F82-9C4F-BAC5-30BC7C32F311}"/>
              </a:ext>
            </a:extLst>
          </p:cNvPr>
          <p:cNvSpPr/>
          <p:nvPr/>
        </p:nvSpPr>
        <p:spPr>
          <a:xfrm>
            <a:off x="10227622" y="49950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6_Slide8.mp3" descr="Lecture6_Slide8.mp3">
            <a:hlinkClick r:id="" action="ppaction://media"/>
            <a:extLst>
              <a:ext uri="{FF2B5EF4-FFF2-40B4-BE49-F238E27FC236}">
                <a16:creationId xmlns:a16="http://schemas.microsoft.com/office/drawing/2014/main" id="{1A3FA148-5052-0C40-992D-290E44441E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81340" y="570868"/>
            <a:ext cx="812800" cy="812800"/>
          </a:xfrm>
          <a:prstGeom prst="rect">
            <a:avLst/>
          </a:prstGeom>
        </p:spPr>
      </p:pic>
    </p:spTree>
    <p:extLst>
      <p:ext uri="{BB962C8B-B14F-4D97-AF65-F5344CB8AC3E}">
        <p14:creationId xmlns:p14="http://schemas.microsoft.com/office/powerpoint/2010/main" val="415944604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27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4" y="2139820"/>
            <a:ext cx="6337589" cy="360624"/>
          </a:xfrm>
        </p:spPr>
        <p:txBody>
          <a:bodyPr>
            <a:normAutofit fontScale="92500"/>
          </a:bodyPr>
          <a:lstStyle/>
          <a:p>
            <a:r>
              <a:rPr lang="en-US">
                <a:latin typeface="Open Sans" panose="020B0606030504020204" pitchFamily="34" charset="0"/>
                <a:ea typeface="Open Sans" panose="020B0606030504020204" pitchFamily="34" charset="0"/>
                <a:cs typeface="Open Sans" panose="020B0606030504020204" pitchFamily="34" charset="0"/>
              </a:rPr>
              <a:t>Escenarios de "economía verde resistente al clima</a:t>
            </a:r>
          </a:p>
        </p:txBody>
      </p:sp>
      <p:sp>
        <p:nvSpPr>
          <p:cNvPr id="4" name="Content Placeholder 2">
            <a:extLst>
              <a:ext uri="{FF2B5EF4-FFF2-40B4-BE49-F238E27FC236}">
                <a16:creationId xmlns:a16="http://schemas.microsoft.com/office/drawing/2014/main" id="{0B5B9497-E18B-43C1-A07A-4D02C65029EA}"/>
              </a:ext>
            </a:extLst>
          </p:cNvPr>
          <p:cNvSpPr>
            <a:spLocks noGrp="1"/>
          </p:cNvSpPr>
          <p:nvPr>
            <p:ph idx="1"/>
          </p:nvPr>
        </p:nvSpPr>
        <p:spPr>
          <a:xfrm>
            <a:off x="838200" y="2603910"/>
            <a:ext cx="10515600" cy="4351338"/>
          </a:xfrm>
        </p:spPr>
        <p:txBody>
          <a:bodyPr/>
          <a:lstStyle/>
          <a:p>
            <a:r>
              <a:rPr lang="en-US" dirty="0" err="1">
                <a:latin typeface="Open Sans" panose="020B0606030504020204" pitchFamily="34" charset="0"/>
                <a:ea typeface="Open Sans" panose="020B0606030504020204" pitchFamily="34" charset="0"/>
                <a:cs typeface="Open Sans" panose="020B0606030504020204" pitchFamily="34" charset="0"/>
              </a:rPr>
              <a:t>Escenario</a:t>
            </a:r>
            <a:r>
              <a:rPr lang="en-US" dirty="0">
                <a:latin typeface="Open Sans" panose="020B0606030504020204" pitchFamily="34" charset="0"/>
                <a:ea typeface="Open Sans" panose="020B0606030504020204" pitchFamily="34" charset="0"/>
                <a:cs typeface="Open Sans" panose="020B0606030504020204" pitchFamily="34" charset="0"/>
              </a:rPr>
              <a:t> de </a:t>
            </a:r>
            <a:r>
              <a:rPr lang="en-US" dirty="0" err="1">
                <a:latin typeface="Open Sans" panose="020B0606030504020204" pitchFamily="34" charset="0"/>
                <a:ea typeface="Open Sans" panose="020B0606030504020204" pitchFamily="34" charset="0"/>
                <a:cs typeface="Open Sans" panose="020B0606030504020204" pitchFamily="34" charset="0"/>
              </a:rPr>
              <a:t>reforestación</a:t>
            </a:r>
            <a:r>
              <a:rPr lang="en-US" dirty="0">
                <a:latin typeface="Open Sans" panose="020B0606030504020204" pitchFamily="34" charset="0"/>
                <a:ea typeface="Open Sans" panose="020B0606030504020204" pitchFamily="34" charset="0"/>
                <a:cs typeface="Open Sans" panose="020B0606030504020204" pitchFamily="34" charset="0"/>
              </a:rPr>
              <a:t>: </a:t>
            </a:r>
          </a:p>
          <a:p>
            <a:pPr lvl="1"/>
            <a:r>
              <a:rPr lang="en-US" dirty="0">
                <a:latin typeface="Open Sans" panose="020B0606030504020204" pitchFamily="34" charset="0"/>
                <a:ea typeface="Open Sans" panose="020B0606030504020204" pitchFamily="34" charset="0"/>
                <a:cs typeface="Open Sans" panose="020B0606030504020204" pitchFamily="34" charset="0"/>
              </a:rPr>
              <a:t>La </a:t>
            </a:r>
            <a:r>
              <a:rPr lang="en-US" dirty="0" err="1">
                <a:latin typeface="Open Sans" panose="020B0606030504020204" pitchFamily="34" charset="0"/>
                <a:ea typeface="Open Sans" panose="020B0606030504020204" pitchFamily="34" charset="0"/>
                <a:cs typeface="Open Sans" panose="020B0606030504020204" pitchFamily="34" charset="0"/>
              </a:rPr>
              <a:t>cubierta</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forestal</a:t>
            </a:r>
            <a:r>
              <a:rPr lang="en-US" dirty="0">
                <a:latin typeface="Open Sans" panose="020B0606030504020204" pitchFamily="34" charset="0"/>
                <a:ea typeface="Open Sans" panose="020B0606030504020204" pitchFamily="34" charset="0"/>
                <a:cs typeface="Open Sans" panose="020B0606030504020204" pitchFamily="34" charset="0"/>
              </a:rPr>
              <a:t> se </a:t>
            </a:r>
            <a:r>
              <a:rPr lang="en-US" dirty="0" err="1">
                <a:latin typeface="Open Sans" panose="020B0606030504020204" pitchFamily="34" charset="0"/>
                <a:ea typeface="Open Sans" panose="020B0606030504020204" pitchFamily="34" charset="0"/>
                <a:cs typeface="Open Sans" panose="020B0606030504020204" pitchFamily="34" charset="0"/>
              </a:rPr>
              <a:t>duplicará</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respecto</a:t>
            </a:r>
            <a:r>
              <a:rPr lang="en-US" dirty="0">
                <a:latin typeface="Open Sans" panose="020B0606030504020204" pitchFamily="34" charset="0"/>
                <a:ea typeface="Open Sans" panose="020B0606030504020204" pitchFamily="34" charset="0"/>
                <a:cs typeface="Open Sans" panose="020B0606030504020204" pitchFamily="34" charset="0"/>
              </a:rPr>
              <a:t> a la </a:t>
            </a:r>
            <a:r>
              <a:rPr lang="en-US" dirty="0" err="1">
                <a:latin typeface="Open Sans" panose="020B0606030504020204" pitchFamily="34" charset="0"/>
                <a:ea typeface="Open Sans" panose="020B0606030504020204" pitchFamily="34" charset="0"/>
                <a:cs typeface="Open Sans" panose="020B0606030504020204" pitchFamily="34" charset="0"/>
              </a:rPr>
              <a:t>superficie</a:t>
            </a:r>
            <a:r>
              <a:rPr lang="en-US" dirty="0">
                <a:latin typeface="Open Sans" panose="020B0606030504020204" pitchFamily="34" charset="0"/>
                <a:ea typeface="Open Sans" panose="020B0606030504020204" pitchFamily="34" charset="0"/>
                <a:cs typeface="Open Sans" panose="020B0606030504020204" pitchFamily="34" charset="0"/>
              </a:rPr>
              <a:t> actual </a:t>
            </a:r>
            <a:r>
              <a:rPr lang="en-US" dirty="0" err="1">
                <a:latin typeface="Open Sans" panose="020B0606030504020204" pitchFamily="34" charset="0"/>
                <a:ea typeface="Open Sans" panose="020B0606030504020204" pitchFamily="34" charset="0"/>
                <a:cs typeface="Open Sans" panose="020B0606030504020204" pitchFamily="34" charset="0"/>
              </a:rPr>
              <a:t>en</a:t>
            </a:r>
            <a:r>
              <a:rPr lang="en-US" dirty="0">
                <a:latin typeface="Open Sans" panose="020B0606030504020204" pitchFamily="34" charset="0"/>
                <a:ea typeface="Open Sans" panose="020B0606030504020204" pitchFamily="34" charset="0"/>
                <a:cs typeface="Open Sans" panose="020B0606030504020204" pitchFamily="34" charset="0"/>
              </a:rPr>
              <a:t> 2030</a:t>
            </a:r>
          </a:p>
          <a:p>
            <a:r>
              <a:rPr lang="en-US" dirty="0" err="1">
                <a:latin typeface="Open Sans" panose="020B0606030504020204" pitchFamily="34" charset="0"/>
                <a:ea typeface="Open Sans" panose="020B0606030504020204" pitchFamily="34" charset="0"/>
                <a:cs typeface="Open Sans" panose="020B0606030504020204" pitchFamily="34" charset="0"/>
              </a:rPr>
              <a:t>Impactos</a:t>
            </a:r>
            <a:r>
              <a:rPr lang="en-US" dirty="0">
                <a:latin typeface="Open Sans" panose="020B0606030504020204" pitchFamily="34" charset="0"/>
                <a:ea typeface="Open Sans" panose="020B0606030504020204" pitchFamily="34" charset="0"/>
                <a:cs typeface="Open Sans" panose="020B0606030504020204" pitchFamily="34" charset="0"/>
              </a:rPr>
              <a:t> del </a:t>
            </a:r>
            <a:r>
              <a:rPr lang="en-US" dirty="0" err="1">
                <a:latin typeface="Open Sans" panose="020B0606030504020204" pitchFamily="34" charset="0"/>
                <a:ea typeface="Open Sans" panose="020B0606030504020204" pitchFamily="34" charset="0"/>
                <a:cs typeface="Open Sans" panose="020B0606030504020204" pitchFamily="34" charset="0"/>
              </a:rPr>
              <a:t>cambio</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climático</a:t>
            </a:r>
            <a:r>
              <a:rPr lang="en-US" dirty="0">
                <a:latin typeface="Open Sans" panose="020B0606030504020204" pitchFamily="34" charset="0"/>
                <a:ea typeface="Open Sans" panose="020B0606030504020204" pitchFamily="34" charset="0"/>
                <a:cs typeface="Open Sans" panose="020B0606030504020204" pitchFamily="34" charset="0"/>
              </a:rPr>
              <a:t>:</a:t>
            </a:r>
          </a:p>
          <a:p>
            <a:pPr lvl="1"/>
            <a:r>
              <a:rPr lang="en-US" dirty="0">
                <a:latin typeface="Open Sans" panose="020B0606030504020204" pitchFamily="34" charset="0"/>
                <a:ea typeface="Open Sans" panose="020B0606030504020204" pitchFamily="34" charset="0"/>
                <a:cs typeface="Open Sans" panose="020B0606030504020204" pitchFamily="34" charset="0"/>
              </a:rPr>
              <a:t>Dos </a:t>
            </a:r>
            <a:r>
              <a:rPr lang="en-US" dirty="0" err="1">
                <a:latin typeface="Open Sans" panose="020B0606030504020204" pitchFamily="34" charset="0"/>
                <a:ea typeface="Open Sans" panose="020B0606030504020204" pitchFamily="34" charset="0"/>
                <a:cs typeface="Open Sans" panose="020B0606030504020204" pitchFamily="34" charset="0"/>
              </a:rPr>
              <a:t>futuros</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climáticos</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extremos</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explorados</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rPr>
              <a:t>A2 (~RCP8,5) </a:t>
            </a:r>
            <a:r>
              <a:rPr lang="en-US" dirty="0">
                <a:latin typeface="Open Sans" panose="020B0606030504020204" pitchFamily="34" charset="0"/>
                <a:ea typeface="Open Sans" panose="020B0606030504020204" pitchFamily="34" charset="0"/>
                <a:cs typeface="Open Sans" panose="020B0606030504020204" pitchFamily="34" charset="0"/>
              </a:rPr>
              <a:t>y </a:t>
            </a:r>
            <a:r>
              <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rPr>
              <a:t>B1 (~RCP4,5)</a:t>
            </a:r>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en-US"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6">
            <a:extLst>
              <a:ext uri="{FF2B5EF4-FFF2-40B4-BE49-F238E27FC236}">
                <a16:creationId xmlns:a16="http://schemas.microsoft.com/office/drawing/2014/main" id="{207CA8B7-84C2-4E4B-81F9-E0CA9CBD195F}"/>
              </a:ext>
            </a:extLst>
          </p:cNvPr>
          <p:cNvSpPr txBox="1">
            <a:spLocks/>
          </p:cNvSpPr>
          <p:nvPr/>
        </p:nvSpPr>
        <p:spPr>
          <a:xfrm>
            <a:off x="663575" y="720887"/>
            <a:ext cx="7593734"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sz="4000" dirty="0">
                <a:latin typeface="Open Sans" panose="020B0606030504020204" pitchFamily="34" charset="0"/>
                <a:ea typeface="Open Sans" panose="020B0606030504020204" pitchFamily="34" charset="0"/>
                <a:cs typeface="Open Sans" panose="020B0606030504020204" pitchFamily="34" charset="0"/>
              </a:rPr>
              <a:t>6.2. Ejemplo de CLEWs-Etiopía - parte I</a:t>
            </a:r>
          </a:p>
        </p:txBody>
      </p:sp>
      <p:sp>
        <p:nvSpPr>
          <p:cNvPr id="11" name="Slide Number Placeholder 3">
            <a:extLst>
              <a:ext uri="{FF2B5EF4-FFF2-40B4-BE49-F238E27FC236}">
                <a16:creationId xmlns:a16="http://schemas.microsoft.com/office/drawing/2014/main" id="{CFE40B9F-7006-4B42-A1DE-55D114178445}"/>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t>9</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6" name="Oval 5">
            <a:extLst>
              <a:ext uri="{FF2B5EF4-FFF2-40B4-BE49-F238E27FC236}">
                <a16:creationId xmlns:a16="http://schemas.microsoft.com/office/drawing/2014/main" id="{B34840C1-DDA5-B04A-A222-A2E874091A76}"/>
              </a:ext>
            </a:extLst>
          </p:cNvPr>
          <p:cNvSpPr/>
          <p:nvPr/>
        </p:nvSpPr>
        <p:spPr>
          <a:xfrm>
            <a:off x="9488271" y="87870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6_Slide9.mp3" descr="Lecture6_Slide9.mp3">
            <a:hlinkClick r:id="" action="ppaction://media"/>
            <a:extLst>
              <a:ext uri="{FF2B5EF4-FFF2-40B4-BE49-F238E27FC236}">
                <a16:creationId xmlns:a16="http://schemas.microsoft.com/office/drawing/2014/main" id="{6A50BF41-C454-7047-A662-CD94E1E7DF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59636" y="963614"/>
            <a:ext cx="812800" cy="812800"/>
          </a:xfrm>
          <a:prstGeom prst="rect">
            <a:avLst/>
          </a:prstGeom>
        </p:spPr>
      </p:pic>
    </p:spTree>
    <p:extLst>
      <p:ext uri="{BB962C8B-B14F-4D97-AF65-F5344CB8AC3E}">
        <p14:creationId xmlns:p14="http://schemas.microsoft.com/office/powerpoint/2010/main" val="42662310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51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6C3A619-06FA-A340-8426-89A4266F0631}" vid="{2A328F6F-89E8-434E-BBF7-2D18992AE6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88B7F38-C3DF-4EFB-AF18-E466318CB5F3}">
  <ds:schemaRefs>
    <ds:schemaRef ds:uri="http://schemas.microsoft.com/sharepoint/v3/contenttype/forms"/>
  </ds:schemaRefs>
</ds:datastoreItem>
</file>

<file path=customXml/itemProps2.xml><?xml version="1.0" encoding="utf-8"?>
<ds:datastoreItem xmlns:ds="http://schemas.openxmlformats.org/officeDocument/2006/customXml" ds:itemID="{AED26AF6-65A9-4E52-86E6-AF387487AE01}">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59AB2BB-184E-4C17-A323-6207C2F7ABF4}">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CCG Lecture template FINAL</Template>
  <TotalTime>148</TotalTime>
  <Words>5880</Words>
  <Application>Microsoft Macintosh PowerPoint</Application>
  <PresentationFormat>Widescreen</PresentationFormat>
  <Paragraphs>314</Paragraphs>
  <Slides>23</Slides>
  <Notes>22</Notes>
  <HiddenSlides>0</HiddenSlides>
  <MMClips>20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Calibri</vt:lpstr>
      <vt:lpstr>Open Sans</vt:lpstr>
      <vt:lpstr>Open Sans ExtraBold</vt:lpstr>
      <vt:lpstr>Open Sans SemiBold</vt:lpstr>
      <vt:lpstr>Segoe UI</vt:lpstr>
      <vt:lpstr>Segoe UI Semibold</vt:lpstr>
      <vt:lpstr>Segoe UI Semilight</vt:lpstr>
      <vt:lpstr>Office Theme</vt:lpstr>
      <vt:lpstr>LECTURA 6 REPRESENTACIÓN DEL USO DEL SUELO</vt:lpstr>
      <vt:lpstr>PowerPoint Presentation</vt:lpstr>
      <vt:lpstr>PowerPoint Presentation</vt:lpstr>
      <vt:lpstr>PowerPoint Presentation</vt:lpstr>
      <vt:lpstr>PowerPoint Presentation</vt:lpstr>
      <vt:lpstr>PowerPoint Presentation</vt:lpstr>
      <vt:lpstr>PowerPoint Presentation</vt:lpstr>
      <vt:lpstr>6.2. Ejemplo de CLEWs-Etiopía - parte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6.3. Ejemplo de CLEWs-Etiopía - parte II</vt:lpstr>
      <vt:lpstr>PowerPoint Presentation</vt:lpstr>
      <vt:lpstr>PowerPoint Presentation</vt:lpstr>
      <vt:lpstr>6.4. Modelización del uso del suelo en OSeMOSYS </vt:lpstr>
      <vt:lpstr>6.4. Modelización del uso del suelo en OSeMOSYS </vt:lpstr>
      <vt:lpstr>6.4. Modelización del uso del suelo en OSeMOSYS </vt:lpstr>
      <vt:lpstr>6.4. Modelización del uso del suelo en OSeMOSYS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7 LAND USE REPRESENTATION</dc:title>
  <dc:creator>Abhishek Shivakumar</dc:creator>
  <cp:keywords>, docId:824FC320BF6AF562F1AD84495856E613</cp:keywords>
  <cp:lastModifiedBy>Rudolf Yeganyan</cp:lastModifiedBy>
  <cp:revision>20</cp:revision>
  <dcterms:created xsi:type="dcterms:W3CDTF">2021-04-28T16:53:04Z</dcterms:created>
  <dcterms:modified xsi:type="dcterms:W3CDTF">2022-11-03T17:29:18Z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