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6"/>
    <p:sldMasterId id="2147483771" r:id="rId7"/>
    <p:sldMasterId id="2147483863" r:id="rId8"/>
    <p:sldMasterId id="2147483817" r:id="rId9"/>
    <p:sldMasterId id="2147483927" r:id="rId10"/>
  </p:sldMasterIdLst>
  <p:notesMasterIdLst>
    <p:notesMasterId r:id="rId19"/>
  </p:notesMasterIdLst>
  <p:handoutMasterIdLst>
    <p:handoutMasterId r:id="rId20"/>
  </p:handoutMasterIdLst>
  <p:sldIdLst>
    <p:sldId id="256" r:id="rId11"/>
    <p:sldId id="267" r:id="rId12"/>
    <p:sldId id="333" r:id="rId13"/>
    <p:sldId id="336" r:id="rId14"/>
    <p:sldId id="335" r:id="rId15"/>
    <p:sldId id="334" r:id="rId16"/>
    <p:sldId id="304" r:id="rId17"/>
    <p:sldId id="31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40C5F0-8190-4101-BE3E-38FAA38B5052}" v="2" dt="2025-07-04T10:16:52.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540" y="12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3.xml"/><Relationship Id="rId18" Type="http://schemas.openxmlformats.org/officeDocument/2006/relationships/slide" Target="slides/slide8.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29/07/2025</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7/29/2025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2488226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4117485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7/29/2025</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p:txBody>
          <a:bodyPr/>
          <a:lstStyle/>
          <a:p>
            <a:r>
              <a:rPr lang="en-GB" sz="4800" b="1" i="0">
                <a:solidFill>
                  <a:schemeClr val="bg2">
                    <a:lumMod val="90000"/>
                  </a:schemeClr>
                </a:solidFill>
                <a:effectLst/>
                <a:latin typeface="Poppins   "/>
              </a:rPr>
              <a:t>The Future of Doctoral Writing</a:t>
            </a:r>
            <a:endParaRPr lang="en-GB" sz="4800">
              <a:solidFill>
                <a:schemeClr val="bg2">
                  <a:lumMod val="90000"/>
                </a:schemeClr>
              </a:solidFill>
              <a:latin typeface="Poppins   "/>
            </a:endParaRP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p:txBody>
          <a:bodyPr/>
          <a:lstStyle/>
          <a:p>
            <a:r>
              <a:rPr lang="en-GB"/>
              <a:t>Professor Carol Azumah Dennis</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p:txBody>
          <a:bodyPr/>
          <a:lstStyle/>
          <a:p>
            <a:r>
              <a:rPr lang="en-GB"/>
              <a:t>Education, Childhood and Youth Studies</a:t>
            </a:r>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p:txBody>
          <a:bodyPr/>
          <a:lstStyle/>
          <a:p>
            <a:r>
              <a:rPr lang="en-GB"/>
              <a:t>Wednesday 9</a:t>
            </a:r>
            <a:r>
              <a:rPr lang="en-GB" baseline="30000"/>
              <a:t>th</a:t>
            </a:r>
            <a:r>
              <a:rPr lang="en-GB"/>
              <a:t> July 2025</a:t>
            </a:r>
          </a:p>
        </p:txBody>
      </p:sp>
      <p:pic>
        <p:nvPicPr>
          <p:cNvPr id="5" name="Picture Placeholder 4" descr="A person holding a piece of paper&#10;&#10;AI-generated content may be incorrect.">
            <a:extLst>
              <a:ext uri="{FF2B5EF4-FFF2-40B4-BE49-F238E27FC236}">
                <a16:creationId xmlns:a16="http://schemas.microsoft.com/office/drawing/2014/main" id="{36E8B88C-69B3-AB24-9071-85726408809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9191" b="29191"/>
          <a:stretch>
            <a:fillRect/>
          </a:stretch>
        </p:blipFill>
        <p:spPr/>
      </p:pic>
      <p:sp>
        <p:nvSpPr>
          <p:cNvPr id="3" name="Rectangle 1">
            <a:extLst>
              <a:ext uri="{FF2B5EF4-FFF2-40B4-BE49-F238E27FC236}">
                <a16:creationId xmlns:a16="http://schemas.microsoft.com/office/drawing/2014/main" id="{A5843850-A8C0-F54F-9AD3-16C4D4A1668D}"/>
              </a:ext>
            </a:extLst>
          </p:cNvPr>
          <p:cNvSpPr>
            <a:spLocks noGrp="1" noChangeArrowheads="1"/>
          </p:cNvSpPr>
          <p:nvPr>
            <p:ph type="body" sz="quarter" idx="12"/>
          </p:nvPr>
        </p:nvSpPr>
        <p:spPr bwMode="auto">
          <a:xfrm>
            <a:off x="493049" y="2176982"/>
            <a:ext cx="49552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2">
                    <a:lumMod val="90000"/>
                  </a:schemeClr>
                </a:solidFill>
                <a:effectLst/>
                <a:latin typeface="Arial" panose="020B0604020202020204" pitchFamily="34" charset="0"/>
              </a:rPr>
              <a:t>What is in store for doctoral writing (its future)?</a:t>
            </a:r>
          </a:p>
        </p:txBody>
      </p:sp>
    </p:spTree>
    <p:extLst>
      <p:ext uri="{BB962C8B-B14F-4D97-AF65-F5344CB8AC3E}">
        <p14:creationId xmlns:p14="http://schemas.microsoft.com/office/powerpoint/2010/main" val="3771289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94153E-CBDD-0A0C-944F-5B58C6E5EEA2}"/>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12</a:t>
            </a:r>
          </a:p>
        </p:txBody>
      </p:sp>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6741042" y="170277"/>
            <a:ext cx="4907409" cy="6176890"/>
          </a:xfrm>
        </p:spPr>
        <p:txBody>
          <a:bodyPr/>
          <a:lstStyle/>
          <a:p>
            <a:pPr marL="457200" indent="-457200">
              <a:lnSpc>
                <a:spcPct val="100000"/>
              </a:lnSpc>
              <a:spcBef>
                <a:spcPts val="1200"/>
              </a:spcBef>
              <a:spcAft>
                <a:spcPts val="1200"/>
              </a:spcAft>
              <a:buFont typeface="Arial" panose="020B0604020202020204" pitchFamily="34" charset="0"/>
              <a:buChar char="•"/>
            </a:pPr>
            <a:r>
              <a:rPr lang="en-GB" sz="2000" b="0">
                <a:latin typeface="Poppins "/>
              </a:rPr>
              <a:t>Little latch key girl in a library</a:t>
            </a:r>
          </a:p>
          <a:p>
            <a:pPr marL="457200" indent="-457200">
              <a:lnSpc>
                <a:spcPct val="100000"/>
              </a:lnSpc>
              <a:spcBef>
                <a:spcPts val="1200"/>
              </a:spcBef>
              <a:spcAft>
                <a:spcPts val="1200"/>
              </a:spcAft>
              <a:buFont typeface="Arial" panose="020B0604020202020204" pitchFamily="34" charset="0"/>
              <a:buChar char="•"/>
            </a:pPr>
            <a:r>
              <a:rPr lang="en-GB" sz="2000" b="0">
                <a:latin typeface="Poppins "/>
              </a:rPr>
              <a:t>The Literacy Myth: if language is what makes us human, writing makes is what us civilised</a:t>
            </a:r>
          </a:p>
          <a:p>
            <a:pPr marL="457200" indent="-457200">
              <a:lnSpc>
                <a:spcPct val="100000"/>
              </a:lnSpc>
              <a:spcBef>
                <a:spcPts val="1200"/>
              </a:spcBef>
              <a:spcAft>
                <a:spcPts val="1200"/>
              </a:spcAft>
              <a:buFont typeface="Arial" panose="020B0604020202020204" pitchFamily="34" charset="0"/>
              <a:buChar char="•"/>
            </a:pPr>
            <a:r>
              <a:rPr lang="en-GB" sz="2000" b="0">
                <a:latin typeface="Poppins "/>
              </a:rPr>
              <a:t>Plato: writing leads to a deterioration in memory, constructs knowledge as both facile and false. Knowledge is no longer an internalised part of oneself. We know only what we can defend in dialogue with others, text is immobile, trundled out repetitively with no regards for audience. The audience may be knowledgeable or dangerously ignorant. </a:t>
            </a:r>
          </a:p>
          <a:p>
            <a:pPr algn="r">
              <a:lnSpc>
                <a:spcPct val="100000"/>
              </a:lnSpc>
              <a:spcBef>
                <a:spcPts val="1200"/>
              </a:spcBef>
              <a:spcAft>
                <a:spcPts val="1200"/>
              </a:spcAft>
              <a:tabLst>
                <a:tab pos="446088" algn="l"/>
              </a:tabLst>
            </a:pPr>
            <a:r>
              <a:rPr lang="en-GB" sz="2000" b="0">
                <a:latin typeface="Poppins "/>
              </a:rPr>
              <a:t>	Gee, James Paul  (1996)</a:t>
            </a:r>
          </a:p>
          <a:p>
            <a:pPr marL="342900" indent="-342900">
              <a:lnSpc>
                <a:spcPct val="100000"/>
              </a:lnSpc>
              <a:spcBef>
                <a:spcPts val="1200"/>
              </a:spcBef>
              <a:spcAft>
                <a:spcPts val="1200"/>
              </a:spcAft>
              <a:buFont typeface="Arial" panose="020B0604020202020204" pitchFamily="34" charset="0"/>
              <a:buChar char="•"/>
              <a:tabLst>
                <a:tab pos="446088" algn="l"/>
              </a:tabLst>
            </a:pPr>
            <a:endParaRPr lang="en-GB" sz="2000" b="0">
              <a:latin typeface="Poppins "/>
            </a:endParaRPr>
          </a:p>
          <a:p>
            <a:pPr marL="457200" indent="-457200">
              <a:lnSpc>
                <a:spcPct val="100000"/>
              </a:lnSpc>
              <a:spcBef>
                <a:spcPts val="1200"/>
              </a:spcBef>
              <a:spcAft>
                <a:spcPts val="1200"/>
              </a:spcAft>
              <a:buFont typeface="Arial" panose="020B0604020202020204" pitchFamily="34" charset="0"/>
              <a:buChar char="•"/>
            </a:pPr>
            <a:endParaRPr lang="en-GB" sz="2000" b="0">
              <a:latin typeface="Poppins "/>
            </a:endParaRPr>
          </a:p>
          <a:p>
            <a:pPr marL="457200" indent="-457200">
              <a:lnSpc>
                <a:spcPct val="100000"/>
              </a:lnSpc>
              <a:spcBef>
                <a:spcPts val="1200"/>
              </a:spcBef>
              <a:spcAft>
                <a:spcPts val="1200"/>
              </a:spcAft>
              <a:buFont typeface="Arial" panose="020B0604020202020204" pitchFamily="34" charset="0"/>
              <a:buChar char="•"/>
            </a:pPr>
            <a:endParaRPr lang="en-GB" sz="2000" b="0">
              <a:latin typeface="Poppins "/>
            </a:endParaRPr>
          </a:p>
          <a:p>
            <a:pPr marL="457200" indent="-457200">
              <a:lnSpc>
                <a:spcPct val="100000"/>
              </a:lnSpc>
              <a:spcBef>
                <a:spcPts val="1200"/>
              </a:spcBef>
              <a:spcAft>
                <a:spcPts val="1200"/>
              </a:spcAft>
              <a:buFont typeface="Arial" panose="020B0604020202020204" pitchFamily="34" charset="0"/>
              <a:buChar char="•"/>
            </a:pPr>
            <a:endParaRPr lang="en-GB" sz="2000" b="0">
              <a:latin typeface="Poppins "/>
            </a:endParaRPr>
          </a:p>
        </p:txBody>
      </p:sp>
      <p:pic>
        <p:nvPicPr>
          <p:cNvPr id="5" name="Picture 4" descr="A group of young girls holding hands and walking down a sidewalk&#10;&#10;AI-generated content may be incorrect.">
            <a:extLst>
              <a:ext uri="{FF2B5EF4-FFF2-40B4-BE49-F238E27FC236}">
                <a16:creationId xmlns:a16="http://schemas.microsoft.com/office/drawing/2014/main" id="{AF821B70-EA8B-F40F-D2A0-3CC8ECBD1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580027" cy="6517445"/>
          </a:xfrm>
          <a:prstGeom prst="rect">
            <a:avLst/>
          </a:prstGeom>
        </p:spPr>
      </p:pic>
    </p:spTree>
    <p:extLst>
      <p:ext uri="{BB962C8B-B14F-4D97-AF65-F5344CB8AC3E}">
        <p14:creationId xmlns:p14="http://schemas.microsoft.com/office/powerpoint/2010/main" val="2730821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6247A9B-83C7-D31D-FBF8-33AC5E219491}"/>
              </a:ext>
            </a:extLst>
          </p:cNvPr>
          <p:cNvSpPr txBox="1"/>
          <p:nvPr/>
        </p:nvSpPr>
        <p:spPr>
          <a:xfrm>
            <a:off x="882503" y="1774992"/>
            <a:ext cx="10792046" cy="2100575"/>
          </a:xfrm>
          <a:prstGeom prst="rect">
            <a:avLst/>
          </a:prstGeom>
          <a:noFill/>
        </p:spPr>
        <p:txBody>
          <a:bodyPr wrap="square">
            <a:spAutoFit/>
          </a:bodyPr>
          <a:lstStyle/>
          <a:p>
            <a:pPr>
              <a:lnSpc>
                <a:spcPct val="125000"/>
              </a:lnSpc>
              <a:spcBef>
                <a:spcPts val="600"/>
              </a:spcBef>
              <a:spcAft>
                <a:spcPts val="600"/>
              </a:spcAft>
            </a:pPr>
            <a:r>
              <a:rPr lang="en-GB" sz="2000"/>
              <a:t>writing attempts to undermine the extravagance of masculine forms of writing; of writing to produce the codpiece, writing as conceit; writing which is antagonistic to fragmented experience. </a:t>
            </a:r>
          </a:p>
          <a:p>
            <a:pPr>
              <a:lnSpc>
                <a:spcPct val="125000"/>
              </a:lnSpc>
              <a:spcBef>
                <a:spcPts val="600"/>
              </a:spcBef>
              <a:spcAft>
                <a:spcPts val="600"/>
              </a:spcAft>
            </a:pPr>
            <a:endParaRPr lang="en-GB"/>
          </a:p>
          <a:p>
            <a:pPr algn="r"/>
            <a:r>
              <a:rPr lang="en-GB" sz="1200" err="1"/>
              <a:t>Boncori</a:t>
            </a:r>
            <a:r>
              <a:rPr lang="en-GB" sz="1200"/>
              <a:t>, Ilaria (2023)  Researching and Writing Differently (p. 1). Policy Press. Kindle Edition</a:t>
            </a:r>
            <a:r>
              <a:rPr lang="en-GB"/>
              <a:t>. </a:t>
            </a:r>
          </a:p>
        </p:txBody>
      </p:sp>
    </p:spTree>
    <p:extLst>
      <p:ext uri="{BB962C8B-B14F-4D97-AF65-F5344CB8AC3E}">
        <p14:creationId xmlns:p14="http://schemas.microsoft.com/office/powerpoint/2010/main" val="2674167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ace, Sexuality, Spirituality and the Self: The Photography of Rotimi  Fani-Kayode | Online Gallery">
            <a:extLst>
              <a:ext uri="{FF2B5EF4-FFF2-40B4-BE49-F238E27FC236}">
                <a16:creationId xmlns:a16="http://schemas.microsoft.com/office/drawing/2014/main" id="{359DC929-59E5-D410-90F8-EEF022189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25" y="135541"/>
            <a:ext cx="6130188" cy="658691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1189C325-3B3B-6315-0DE9-E8A0D1EC2675}"/>
              </a:ext>
            </a:extLst>
          </p:cNvPr>
          <p:cNvSpPr>
            <a:spLocks noGrp="1"/>
          </p:cNvSpPr>
          <p:nvPr>
            <p:ph type="body" sz="quarter" idx="15"/>
          </p:nvPr>
        </p:nvSpPr>
        <p:spPr>
          <a:xfrm>
            <a:off x="6422065" y="220601"/>
            <a:ext cx="5376530" cy="6222729"/>
          </a:xfrm>
        </p:spPr>
        <p:txBody>
          <a:bodyPr/>
          <a:lstStyle/>
          <a:p>
            <a:pPr marL="0" indent="0">
              <a:lnSpc>
                <a:spcPct val="150000"/>
              </a:lnSpc>
              <a:buNone/>
            </a:pPr>
            <a:r>
              <a:rPr lang="en-GB" sz="1600" b="0" i="0">
                <a:solidFill>
                  <a:schemeClr val="tx1"/>
                </a:solidFill>
                <a:effectLst/>
                <a:latin typeface="Poppins    "/>
              </a:rPr>
              <a:t>There is a connection between literal death through suffocation and metaphorical death through the suffocation of our lived/living words/meanings.  Slyvia Wynter calls for us to re-write. This is far more than redrafting, moving things around, and including things left out. Rather, it requires us to question differently, to re-search, to re-think, to reimagine </a:t>
            </a:r>
            <a:r>
              <a:rPr lang="en-GB" sz="1600">
                <a:solidFill>
                  <a:schemeClr val="tx1"/>
                </a:solidFill>
                <a:latin typeface="Poppins    "/>
              </a:rPr>
              <a:t>our - individual, collective, relational - </a:t>
            </a:r>
            <a:r>
              <a:rPr lang="en-GB" sz="1600" b="0" i="0">
                <a:solidFill>
                  <a:schemeClr val="tx1"/>
                </a:solidFill>
                <a:effectLst/>
                <a:latin typeface="Poppins    "/>
              </a:rPr>
              <a:t>narrative/s differently</a:t>
            </a:r>
            <a:r>
              <a:rPr lang="en-GB" sz="1600">
                <a:solidFill>
                  <a:schemeClr val="tx1"/>
                </a:solidFill>
                <a:latin typeface="Poppins    "/>
              </a:rPr>
              <a:t>. A</a:t>
            </a:r>
            <a:r>
              <a:rPr lang="en-GB" sz="1600" b="0" i="0">
                <a:solidFill>
                  <a:schemeClr val="tx1"/>
                </a:solidFill>
                <a:effectLst/>
                <a:latin typeface="Poppins    "/>
              </a:rPr>
              <a:t>way from the dominance of the Western conception of</a:t>
            </a:r>
            <a:r>
              <a:rPr lang="en-GB" sz="1600">
                <a:solidFill>
                  <a:schemeClr val="tx1"/>
                </a:solidFill>
                <a:latin typeface="Poppins    "/>
              </a:rPr>
              <a:t> </a:t>
            </a:r>
            <a:r>
              <a:rPr lang="en-GB" sz="1600" b="0" i="0">
                <a:solidFill>
                  <a:schemeClr val="tx1"/>
                </a:solidFill>
                <a:effectLst/>
                <a:latin typeface="Poppins    "/>
              </a:rPr>
              <a:t>human and toward the living realization of multiple genres of humans being. The call</a:t>
            </a:r>
            <a:r>
              <a:rPr lang="en-GB" sz="1600">
                <a:solidFill>
                  <a:schemeClr val="tx1"/>
                </a:solidFill>
                <a:latin typeface="Poppins    "/>
              </a:rPr>
              <a:t> </a:t>
            </a:r>
            <a:r>
              <a:rPr lang="en-GB" sz="1600" b="0" i="0">
                <a:solidFill>
                  <a:schemeClr val="tx1"/>
                </a:solidFill>
                <a:effectLst/>
                <a:latin typeface="Poppins    "/>
              </a:rPr>
              <a:t>to rewrite, then, is also necessarily a call to re-</a:t>
            </a:r>
            <a:r>
              <a:rPr lang="en-GB" sz="1600" b="0" i="0" err="1">
                <a:solidFill>
                  <a:schemeClr val="tx1"/>
                </a:solidFill>
                <a:effectLst/>
                <a:latin typeface="Poppins    "/>
              </a:rPr>
              <a:t>curricularize</a:t>
            </a:r>
            <a:r>
              <a:rPr lang="en-GB" sz="1600" b="0" i="0">
                <a:solidFill>
                  <a:schemeClr val="tx1"/>
                </a:solidFill>
                <a:effectLst/>
                <a:latin typeface="Poppins    "/>
              </a:rPr>
              <a:t>, to bring about new</a:t>
            </a:r>
            <a:r>
              <a:rPr lang="en-GB" sz="1600">
                <a:solidFill>
                  <a:schemeClr val="tx1"/>
                </a:solidFill>
                <a:latin typeface="Poppins    "/>
              </a:rPr>
              <a:t> </a:t>
            </a:r>
            <a:r>
              <a:rPr lang="en-GB" sz="1600" b="0" i="0">
                <a:solidFill>
                  <a:schemeClr val="tx1"/>
                </a:solidFill>
                <a:effectLst/>
                <a:latin typeface="Poppins    "/>
              </a:rPr>
              <a:t>bodies of knowledge by which to organize our living/breathing […] writing is deeply entangled in processes of dehumanization coded as “good writing” like “good hair?”</a:t>
            </a:r>
          </a:p>
        </p:txBody>
      </p:sp>
    </p:spTree>
    <p:extLst>
      <p:ext uri="{BB962C8B-B14F-4D97-AF65-F5344CB8AC3E}">
        <p14:creationId xmlns:p14="http://schemas.microsoft.com/office/powerpoint/2010/main" val="500079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F63B8DE-6C64-03D0-9189-664B5746124B}"/>
              </a:ext>
            </a:extLst>
          </p:cNvPr>
          <p:cNvSpPr>
            <a:spLocks noGrp="1"/>
          </p:cNvSpPr>
          <p:nvPr>
            <p:ph type="body" sz="quarter" idx="15"/>
          </p:nvPr>
        </p:nvSpPr>
        <p:spPr>
          <a:xfrm>
            <a:off x="416314" y="276348"/>
            <a:ext cx="11056216" cy="5975596"/>
          </a:xfrm>
        </p:spPr>
        <p:txBody>
          <a:bodyPr/>
          <a:lstStyle/>
          <a:p>
            <a:pPr>
              <a:lnSpc>
                <a:spcPct val="150000"/>
              </a:lnSpc>
            </a:pPr>
            <a:r>
              <a:rPr lang="en-GB" sz="1800" b="0" i="0">
                <a:solidFill>
                  <a:srgbClr val="000000"/>
                </a:solidFill>
                <a:effectLst/>
                <a:latin typeface="Poppins   "/>
              </a:rPr>
              <a:t>“For America to Live Europe Must Die,” : I detest writing. The process itself epitomizes the European concept of “legitimate” thinking; what is written has an importance denied the spoken. It is one of the White world’s ways of destroying the cultures of non-European peoples, the imposing of abstraction over the spoken relationship of a people … So what you read here is not what I have written. It’s what I’ve said and someone else has written down. I will allow this because it seems that the only way to communicate with the white world is through the dead, dry leaves of a book. I don’t really care whether my words reach whites or not. They have already demonstrated through their history that they cannot hear; cannot see; they can only read … I am more concerned with the American Indian people, students and others, who have begun to be absorbed into the white world through universities and other institutions … This is part of the process of cultural genocide being waged by Europeans against the American Indian peoples’ today. </a:t>
            </a:r>
            <a:endParaRPr lang="en-GB" sz="1800">
              <a:latin typeface="Poppins   "/>
            </a:endParaRPr>
          </a:p>
        </p:txBody>
      </p:sp>
    </p:spTree>
    <p:extLst>
      <p:ext uri="{BB962C8B-B14F-4D97-AF65-F5344CB8AC3E}">
        <p14:creationId xmlns:p14="http://schemas.microsoft.com/office/powerpoint/2010/main" val="3840406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C5CC999-698C-5EC6-4572-ECFB17572234}"/>
              </a:ext>
            </a:extLst>
          </p:cNvPr>
          <p:cNvSpPr txBox="1"/>
          <p:nvPr/>
        </p:nvSpPr>
        <p:spPr>
          <a:xfrm>
            <a:off x="6096000" y="714966"/>
            <a:ext cx="5255141" cy="5109091"/>
          </a:xfrm>
          <a:prstGeom prst="rect">
            <a:avLst/>
          </a:prstGeom>
          <a:noFill/>
        </p:spPr>
        <p:txBody>
          <a:bodyPr wrap="square">
            <a:spAutoFit/>
          </a:bodyPr>
          <a:lstStyle/>
          <a:p>
            <a:r>
              <a:rPr lang="en-GB" sz="3600" b="0" i="0">
                <a:solidFill>
                  <a:srgbClr val="000000"/>
                </a:solidFill>
                <a:effectLst/>
              </a:rPr>
              <a:t>don’t </a:t>
            </a:r>
            <a:r>
              <a:rPr lang="en-GB" sz="3600" b="0" i="0" err="1">
                <a:solidFill>
                  <a:srgbClr val="000000"/>
                </a:solidFill>
                <a:effectLst/>
              </a:rPr>
              <a:t>wanna</a:t>
            </a:r>
            <a:r>
              <a:rPr lang="en-GB" sz="3600" b="0" i="0">
                <a:solidFill>
                  <a:srgbClr val="000000"/>
                </a:solidFill>
                <a:effectLst/>
              </a:rPr>
              <a:t> write </a:t>
            </a:r>
          </a:p>
          <a:p>
            <a:r>
              <a:rPr lang="en-GB" sz="3600" b="0" i="0">
                <a:solidFill>
                  <a:srgbClr val="000000"/>
                </a:solidFill>
                <a:effectLst/>
              </a:rPr>
              <a:t>in </a:t>
            </a:r>
            <a:r>
              <a:rPr lang="en-GB" sz="3600" b="0" i="0" err="1">
                <a:solidFill>
                  <a:srgbClr val="000000"/>
                </a:solidFill>
                <a:effectLst/>
              </a:rPr>
              <a:t>english</a:t>
            </a:r>
            <a:r>
              <a:rPr lang="en-GB" sz="3600" b="0" i="0">
                <a:solidFill>
                  <a:srgbClr val="000000"/>
                </a:solidFill>
                <a:effectLst/>
              </a:rPr>
              <a:t> or </a:t>
            </a:r>
            <a:r>
              <a:rPr lang="en-GB" sz="3600" b="0" i="0" err="1">
                <a:solidFill>
                  <a:srgbClr val="000000"/>
                </a:solidFill>
                <a:effectLst/>
              </a:rPr>
              <a:t>spanish</a:t>
            </a:r>
            <a:r>
              <a:rPr lang="en-GB" sz="3600" b="0" i="0">
                <a:solidFill>
                  <a:srgbClr val="000000"/>
                </a:solidFill>
                <a:effectLst/>
              </a:rPr>
              <a:t> </a:t>
            </a:r>
          </a:p>
          <a:p>
            <a:r>
              <a:rPr lang="en-GB" sz="3600" b="0" i="0" err="1">
                <a:solidFill>
                  <a:srgbClr val="000000"/>
                </a:solidFill>
                <a:effectLst/>
              </a:rPr>
              <a:t>iwana</a:t>
            </a:r>
            <a:r>
              <a:rPr lang="en-GB" sz="3600" b="0" i="0">
                <a:solidFill>
                  <a:srgbClr val="000000"/>
                </a:solidFill>
                <a:effectLst/>
              </a:rPr>
              <a:t> sing make you </a:t>
            </a:r>
          </a:p>
          <a:p>
            <a:r>
              <a:rPr lang="en-GB" sz="3600" b="0" i="0">
                <a:solidFill>
                  <a:srgbClr val="000000"/>
                </a:solidFill>
                <a:effectLst/>
              </a:rPr>
              <a:t>dance like a bata dance scream </a:t>
            </a:r>
          </a:p>
          <a:p>
            <a:r>
              <a:rPr lang="en-GB" sz="3600" b="0" i="0">
                <a:solidFill>
                  <a:srgbClr val="000000"/>
                </a:solidFill>
                <a:effectLst/>
              </a:rPr>
              <a:t>twitch hips wit me </a:t>
            </a:r>
            <a:r>
              <a:rPr lang="en-GB" sz="3600" b="0" i="0" err="1">
                <a:solidFill>
                  <a:srgbClr val="000000"/>
                </a:solidFill>
                <a:effectLst/>
              </a:rPr>
              <a:t>cuz</a:t>
            </a:r>
            <a:r>
              <a:rPr lang="en-GB" sz="3600" b="0" i="0">
                <a:solidFill>
                  <a:srgbClr val="000000"/>
                </a:solidFill>
                <a:effectLst/>
              </a:rPr>
              <a:t> </a:t>
            </a:r>
          </a:p>
          <a:p>
            <a:r>
              <a:rPr lang="en-GB" sz="3600" b="0" i="0" err="1">
                <a:solidFill>
                  <a:srgbClr val="000000"/>
                </a:solidFill>
                <a:effectLst/>
              </a:rPr>
              <a:t>i</a:t>
            </a:r>
            <a:r>
              <a:rPr lang="en-GB" sz="3600" b="0" i="0">
                <a:solidFill>
                  <a:srgbClr val="000000"/>
                </a:solidFill>
                <a:effectLst/>
              </a:rPr>
              <a:t> done forgot all </a:t>
            </a:r>
            <a:r>
              <a:rPr lang="en-GB" sz="3600" b="0" i="0" err="1">
                <a:solidFill>
                  <a:srgbClr val="000000"/>
                </a:solidFill>
                <a:effectLst/>
              </a:rPr>
              <a:t>abt</a:t>
            </a:r>
            <a:r>
              <a:rPr lang="en-GB" sz="3600" b="0" i="0">
                <a:solidFill>
                  <a:srgbClr val="000000"/>
                </a:solidFill>
                <a:effectLst/>
              </a:rPr>
              <a:t> words </a:t>
            </a:r>
          </a:p>
          <a:p>
            <a:endParaRPr lang="en-GB" sz="2000">
              <a:solidFill>
                <a:srgbClr val="000000"/>
              </a:solidFill>
            </a:endParaRPr>
          </a:p>
          <a:p>
            <a:pPr algn="r"/>
            <a:r>
              <a:rPr lang="en-GB" b="0" i="0">
                <a:solidFill>
                  <a:srgbClr val="000000"/>
                </a:solidFill>
                <a:effectLst/>
              </a:rPr>
              <a:t>(Shange, 1975/1989, p. 12)</a:t>
            </a:r>
            <a:endParaRPr lang="en-GB"/>
          </a:p>
        </p:txBody>
      </p:sp>
      <p:pic>
        <p:nvPicPr>
          <p:cNvPr id="2050" name="Picture 2" descr="Imago Mundi Collection - Artworks">
            <a:extLst>
              <a:ext uri="{FF2B5EF4-FFF2-40B4-BE49-F238E27FC236}">
                <a16:creationId xmlns:a16="http://schemas.microsoft.com/office/drawing/2014/main" id="{D1F18AAA-7CD1-1A85-368C-4579557BF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693"/>
            <a:ext cx="5826894" cy="676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128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Thank you</a:t>
            </a:r>
          </a:p>
        </p:txBody>
      </p:sp>
    </p:spTree>
    <p:extLst>
      <p:ext uri="{BB962C8B-B14F-4D97-AF65-F5344CB8AC3E}">
        <p14:creationId xmlns:p14="http://schemas.microsoft.com/office/powerpoint/2010/main" val="1339148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476828-269d-41e7-8c7f-463a607b843c">
      <Value>248</Value>
      <Value>1</Value>
    </TaxCatchAll>
    <lcf76f155ced4ddcb4097134ff3c332f xmlns="7aeab5f3-05ab-446d-9f7a-c4c35c6a47f0">
      <Terms xmlns="http://schemas.microsoft.com/office/infopath/2007/PartnerControls"/>
    </lcf76f155ced4ddcb4097134ff3c332f>
    <SourceSystemCreated xmlns="e4476828-269d-41e7-8c7f-463a607b843c" xsi:nil="true"/>
    <c976f18f1f4745adb6b6ecf8d941b9f5 xmlns="f6649768-51e2-4ed9-9bdf-4c374a10f6bd">
      <Terms xmlns="http://schemas.microsoft.com/office/infopath/2007/PartnerControls"/>
    </c976f18f1f4745adb6b6ecf8d941b9f5>
    <SourceSystemModifiedBy xmlns="e4476828-269d-41e7-8c7f-463a607b843c">
      <UserInfo>
        <DisplayName/>
        <AccountId xsi:nil="true"/>
        <AccountType/>
      </UserInfo>
    </SourceSystemModifiedBy>
    <jfb83b211892487d8f99ba34d47cda51 xmlns="e4476828-269d-41e7-8c7f-463a607b843c">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e0d36b11-db4e-4123-8f10-8157dedade86</TermId>
        </TermInfo>
      </Terms>
    </jfb83b211892487d8f99ba34d47cda51>
    <SourceSystemModified xmlns="e4476828-269d-41e7-8c7f-463a607b843c" xsi:nil="true"/>
    <SourceSystem xmlns="e4476828-269d-41e7-8c7f-463a607b843c" xsi:nil="true"/>
    <TaxKeywordTaxHTField xmlns="e4476828-269d-41e7-8c7f-463a607b843c">
      <Terms xmlns="http://schemas.microsoft.com/office/infopath/2007/PartnerControls">
        <TermInfo xmlns="http://schemas.microsoft.com/office/infopath/2007/PartnerControls">
          <TermName xmlns="http://schemas.microsoft.com/office/infopath/2007/PartnerControls">OU Master PowerPoint Template</TermName>
          <TermId xmlns="http://schemas.microsoft.com/office/infopath/2007/PartnerControls">e5054ec4-46d6-4301-a570-d8f11b0d3c08</TermId>
        </TermInfo>
      </Terms>
    </TaxKeywordTaxHTField>
    <InfoSecLevel xmlns="e4476828-269d-41e7-8c7f-463a607b843c">Internal Use Only</InfoSecLevel>
    <CategoryDescription xmlns="http://schemas.microsoft.com/sharepoint.v3">OU Master PowerPoint Template</CategoryDescription>
    <_dlc_DocId xmlns="f6649768-51e2-4ed9-9bdf-4c374a10f6bd">INTTHC-1952402693-530</_dlc_DocId>
    <_dlc_DocIdUrl xmlns="f6649768-51e2-4ed9-9bdf-4c374a10f6bd">
      <Url>https://openuniv.sharepoint.com/sites/intranet-tutor-help-centre/_layouts/15/DocIdRedir.aspx?ID=INTTHC-1952402693-530</Url>
      <Description>INTTHC-1952402693-530</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Standard document" ma:contentTypeID="0x010100B08DCD0EEA0F07498423205D54133588002F7710345EDBE643A981E852AE4B359C00C6ABBD85DCF86041A5EB231FB3CFE633" ma:contentTypeVersion="20" ma:contentTypeDescription="For general documents (Word, Excel etc)." ma:contentTypeScope="" ma:versionID="a87e3f3a5fc7ddd7731793efb3cecb3a">
  <xsd:schema xmlns:xsd="http://www.w3.org/2001/XMLSchema" xmlns:xs="http://www.w3.org/2001/XMLSchema" xmlns:p="http://schemas.microsoft.com/office/2006/metadata/properties" xmlns:ns2="e4476828-269d-41e7-8c7f-463a607b843c" xmlns:ns3="http://schemas.microsoft.com/sharepoint.v3" xmlns:ns4="f6649768-51e2-4ed9-9bdf-4c374a10f6bd" xmlns:ns5="7aeab5f3-05ab-446d-9f7a-c4c35c6a47f0" targetNamespace="http://schemas.microsoft.com/office/2006/metadata/properties" ma:root="true" ma:fieldsID="0e0ca5ac7043c5c2491ce9c7b71b8daf" ns2:_="" ns3:_="" ns4:_="" ns5:_="">
    <xsd:import namespace="e4476828-269d-41e7-8c7f-463a607b843c"/>
    <xsd:import namespace="http://schemas.microsoft.com/sharepoint.v3"/>
    <xsd:import namespace="f6649768-51e2-4ed9-9bdf-4c374a10f6bd"/>
    <xsd:import namespace="7aeab5f3-05ab-446d-9f7a-c4c35c6a47f0"/>
    <xsd:element name="properties">
      <xsd:complexType>
        <xsd:sequence>
          <xsd:element name="documentManagement">
            <xsd:complexType>
              <xsd:all>
                <xsd:element ref="ns2:InfoSecLevel"/>
                <xsd:element ref="ns3:CategoryDescription" minOccurs="0"/>
                <xsd:element ref="ns2:SourceSystemCreated" minOccurs="0"/>
                <xsd:element ref="ns2:SourceSystemModified" minOccurs="0"/>
                <xsd:element ref="ns2:SourceSystemModifiedBy" minOccurs="0"/>
                <xsd:element ref="ns2:jfb83b211892487d8f99ba34d47cda51" minOccurs="0"/>
                <xsd:element ref="ns2:TaxCatchAll" minOccurs="0"/>
                <xsd:element ref="ns2:TaxCatchAllLabel" minOccurs="0"/>
                <xsd:element ref="ns2:TaxKeywordTaxHTField" minOccurs="0"/>
                <xsd:element ref="ns2:SourceSystem" minOccurs="0"/>
                <xsd:element ref="ns4:_dlc_DocId" minOccurs="0"/>
                <xsd:element ref="ns4:_dlc_DocIdUrl" minOccurs="0"/>
                <xsd:element ref="ns4:_dlc_DocIdPersistId" minOccurs="0"/>
                <xsd:element ref="ns4:c976f18f1f4745adb6b6ecf8d941b9f5" minOccurs="0"/>
                <xsd:element ref="ns5:MediaServiceMetadata" minOccurs="0"/>
                <xsd:element ref="ns5:MediaServiceFastMetadata" minOccurs="0"/>
                <xsd:element ref="ns5:MediaServiceAutoKeyPoints" minOccurs="0"/>
                <xsd:element ref="ns5:MediaServiceKeyPoints" minOccurs="0"/>
                <xsd:element ref="ns4:SharedWithUsers" minOccurs="0"/>
                <xsd:element ref="ns4:SharedWithDetails" minOccurs="0"/>
                <xsd:element ref="ns5:lcf76f155ced4ddcb4097134ff3c332f" minOccurs="0"/>
                <xsd:element ref="ns5:MediaServiceGenerationTime" minOccurs="0"/>
                <xsd:element ref="ns5:MediaServiceEventHashCode" minOccurs="0"/>
                <xsd:element ref="ns5:MediaServiceOCR" minOccurs="0"/>
                <xsd:element ref="ns5:MediaServiceDateTaken" minOccurs="0"/>
                <xsd:element ref="ns5:MediaLengthInSeconds"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InfoSecLevel" ma:index="3" ma:displayName="Information Security Level" ma:default="Internal Use Only" ma:description="Note that Highly Restricted documents should not be held in cloud storage." ma:format="Dropdown" ma:internalName="InfoSecLevel" ma:readOnly="false">
      <xsd:simpleType>
        <xsd:restriction base="dms:Choice">
          <xsd:enumeration value="Highly Restricted - These should not be held in cloud storage"/>
          <xsd:enumeration value="Highly Confidential"/>
          <xsd:enumeration value="Proprietary"/>
          <xsd:enumeration value="Internal Use Only"/>
          <xsd:enumeration value="Public Documents"/>
        </xsd:restriction>
      </xsd:simpleType>
    </xsd:element>
    <xsd:element name="SourceSystemCreated" ma:index="6" nillable="true" ma:displayName="Source System Created" ma:format="DateTime" ma:internalName="SourceSystemCreated" ma:readOnly="false">
      <xsd:simpleType>
        <xsd:restriction base="dms:DateTime"/>
      </xsd:simpleType>
    </xsd:element>
    <xsd:element name="SourceSystemModified" ma:index="7" nillable="true" ma:displayName="Source System Modified" ma:format="DateTime" ma:internalName="SourceSystemModified" ma:readOnly="false">
      <xsd:simpleType>
        <xsd:restriction base="dms:DateTime"/>
      </xsd:simpleType>
    </xsd:element>
    <xsd:element name="SourceSystemModifiedBy" ma:index="8" nillable="true" ma:displayName="Source System Modified By" ma:list="UserInfo" ma:SharePointGroup="0" ma:internalName="SourceSystemModifiedBy"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fb83b211892487d8f99ba34d47cda51" ma:index="12" ma:taxonomy="true" ma:internalName="jfb83b211892487d8f99ba34d47cda51" ma:taxonomyFieldName="OULanguage" ma:displayName="Language (OU)" ma:readOnly="false" ma:default="1;#English|e0d36b11-db4e-4123-8f10-8157dedade86" ma:fieldId="{3fb83b21-1892-487d-8f99-ba34d47cda51}" ma:taxonomyMulti="true" ma:sspId="bfb35f09-1364-44fa-bda6-079b81d03a24" ma:termSetId="6988e76f-8d6c-4125-83fe-48a1bc57431c"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650fc396-6b87-4772-acf3-d5c3bea3f3f1}" ma:internalName="TaxCatchAll" ma:showField="CatchAllData" ma:web="f6649768-51e2-4ed9-9bdf-4c374a10f6bd">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650fc396-6b87-4772-acf3-d5c3bea3f3f1}" ma:internalName="TaxCatchAllLabel" ma:readOnly="true" ma:showField="CatchAllDataLabel" ma:web="f6649768-51e2-4ed9-9bdf-4c374a10f6bd">
      <xsd:complexType>
        <xsd:complexContent>
          <xsd:extension base="dms:MultiChoiceLookup">
            <xsd:sequence>
              <xsd:element name="Value" type="dms:Lookup" maxOccurs="unbounded" minOccurs="0" nillable="true"/>
            </xsd:sequence>
          </xsd:extension>
        </xsd:complexContent>
      </xsd:complexType>
    </xsd:element>
    <xsd:element name="TaxKeywordTaxHTField" ma:index="18" nillable="true" ma:taxonomy="true" ma:internalName="TaxKeywordTaxHTField" ma:taxonomyFieldName="TaxKeyword" ma:displayName="Enterprise Keywords" ma:fieldId="{23f27201-bee3-471e-b2e7-b64fd8b7ca38}" ma:taxonomyMulti="true" ma:sspId="bfb35f09-1364-44fa-bda6-079b81d03a24" ma:termSetId="00000000-0000-0000-0000-000000000000" ma:anchorId="00000000-0000-0000-0000-000000000000" ma:open="true" ma:isKeyword="true">
      <xsd:complexType>
        <xsd:sequence>
          <xsd:element ref="pc:Terms" minOccurs="0" maxOccurs="1"/>
        </xsd:sequence>
      </xsd:complexType>
    </xsd:element>
    <xsd:element name="SourceSystem" ma:index="19" nillable="true" ma:displayName="Source System" ma:format="Dropdown" ma:internalName="SourceSystem" ma:readOnly="false">
      <xsd:simpleType>
        <xsd:restriction base="dms:Choice">
          <xsd:enumeration value="Documentum"/>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5" nillable="true" ma:displayName="Description" ma:internalName="Category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649768-51e2-4ed9-9bdf-4c374a10f6bd" elementFormDefault="qualified">
    <xsd:import namespace="http://schemas.microsoft.com/office/2006/documentManagement/types"/>
    <xsd:import namespace="http://schemas.microsoft.com/office/infopath/2007/PartnerControls"/>
    <xsd:element name="_dlc_DocId" ma:index="20" nillable="true" ma:displayName="Document ID Value" ma:description="The value of the document ID assigned to this item." ma:indexed="true"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c976f18f1f4745adb6b6ecf8d941b9f5" ma:index="23" nillable="true" ma:taxonomy="true" ma:internalName="c976f18f1f4745adb6b6ecf8d941b9f5" ma:taxonomyFieldName="TreeStructureCategory" ma:displayName="TreeStructureCategory" ma:readOnly="false" ma:fieldId="{c976f18f-1f47-45ad-b6b6-ecf8d941b9f5}" ma:taxonomyMulti="true" ma:sspId="bfb35f09-1364-44fa-bda6-079b81d03a24" ma:termSetId="e3d86e10-b5f7-491b-9c3f-0248c3e0bcce" ma:anchorId="00000000-0000-0000-0000-000000000000" ma:open="false" ma:isKeyword="false">
      <xsd:complexType>
        <xsd:sequence>
          <xsd:element ref="pc:Terms" minOccurs="0" maxOccurs="1"/>
        </xsd:sequence>
      </xsd:complexType>
    </xsd:element>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eab5f3-05ab-446d-9f7a-c4c35c6a47f0"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DateTaken" ma:index="36" nillable="true" ma:displayName="MediaServiceDateTaken" ma:hidden="true" ma:indexed="true" ma:internalName="MediaServiceDateTaken" ma:readOnly="true">
      <xsd:simpleType>
        <xsd:restriction base="dms:Text"/>
      </xsd:simpleType>
    </xsd:element>
    <xsd:element name="MediaLengthInSeconds" ma:index="37" nillable="true" ma:displayName="MediaLengthInSeconds" ma:hidden="true" ma:internalName="MediaLengthInSeconds" ma:readOnly="true">
      <xsd:simpleType>
        <xsd:restriction base="dms:Unknown"/>
      </xsd:simpleType>
    </xsd:element>
    <xsd:element name="MediaServiceObjectDetectorVersions" ma:index="38" nillable="true" ma:displayName="MediaServiceObjectDetectorVersions" ma:hidden="true" ma:indexed="true" ma:internalName="MediaServiceObjectDetectorVersions" ma:readOnly="true">
      <xsd:simpleType>
        <xsd:restriction base="dms:Text"/>
      </xsd:simpleType>
    </xsd:element>
    <xsd:element name="MediaServiceSearchProperties" ma:index="3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bfb35f09-1364-44fa-bda6-079b81d03a24" ContentTypeId="0x010100B08DCD0EEA0F07498423205D54133588"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1F123D-72E4-47AA-AF87-050EE8541186}">
  <ds:schemaRefs>
    <ds:schemaRef ds:uri="7aeab5f3-05ab-446d-9f7a-c4c35c6a47f0"/>
    <ds:schemaRef ds:uri="e4476828-269d-41e7-8c7f-463a607b843c"/>
    <ds:schemaRef ds:uri="f6649768-51e2-4ed9-9bdf-4c374a10f6b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8200691-43B9-4BE3-914A-F8196C357B81}">
  <ds:schemaRefs>
    <ds:schemaRef ds:uri="http://schemas.microsoft.com/sharepoint/events"/>
  </ds:schemaRefs>
</ds:datastoreItem>
</file>

<file path=customXml/itemProps3.xml><?xml version="1.0" encoding="utf-8"?>
<ds:datastoreItem xmlns:ds="http://schemas.openxmlformats.org/officeDocument/2006/customXml" ds:itemID="{E06DBED7-35ED-44FA-87EF-4DAAE9B17347}">
  <ds:schemaRefs>
    <ds:schemaRef ds:uri="7aeab5f3-05ab-446d-9f7a-c4c35c6a47f0"/>
    <ds:schemaRef ds:uri="e4476828-269d-41e7-8c7f-463a607b843c"/>
    <ds:schemaRef ds:uri="f6649768-51e2-4ed9-9bdf-4c374a10f6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6CC8AC41-5B46-4436-AD34-112A3F0D4BE0}">
  <ds:schemaRefs>
    <ds:schemaRef ds:uri="Microsoft.SharePoint.Taxonomy.ContentTypeSync"/>
  </ds:schemaRefs>
</ds:datastoreItem>
</file>

<file path=customXml/itemProps5.xml><?xml version="1.0" encoding="utf-8"?>
<ds:datastoreItem xmlns:ds="http://schemas.openxmlformats.org/officeDocument/2006/customXml" ds:itemID="{A66CD3E3-2AD4-4BFA-B062-CD9F3FC37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583</Words>
  <Application>Microsoft Office PowerPoint</Application>
  <PresentationFormat>Widescreen</PresentationFormat>
  <Paragraphs>33</Paragraphs>
  <Slides>8</Slides>
  <Notes>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8</vt:i4>
      </vt:variant>
    </vt:vector>
  </HeadingPairs>
  <TitlesOfParts>
    <vt:vector size="19" baseType="lpstr">
      <vt:lpstr>Arial</vt:lpstr>
      <vt:lpstr>Poppins</vt:lpstr>
      <vt:lpstr>Poppins </vt:lpstr>
      <vt:lpstr>Poppins   </vt:lpstr>
      <vt:lpstr>Poppins    </vt:lpstr>
      <vt:lpstr>Poppins SemiBold</vt:lpstr>
      <vt:lpstr>Covers</vt:lpstr>
      <vt:lpstr>Contents Slides</vt:lpstr>
      <vt:lpstr>Chapter Headings / Dividers</vt:lpstr>
      <vt:lpstr>Slide Options</vt:lpstr>
      <vt:lpstr>End Slides</vt:lpstr>
      <vt:lpstr>Intro Slide Title 1</vt:lpstr>
      <vt:lpstr>Slide Title 12</vt:lpstr>
      <vt:lpstr>PowerPoint Presentation</vt:lpstr>
      <vt:lpstr>PowerPoint Presentation</vt:lpstr>
      <vt:lpstr>PowerPoint Presentation</vt:lpstr>
      <vt:lpstr>PowerPoint Presentation</vt:lpstr>
      <vt:lpstr>Slide Title 30</vt:lpstr>
      <vt:lpstr>Slide Title 31</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Julia.Molinari</cp:lastModifiedBy>
  <cp:revision>2</cp:revision>
  <dcterms:created xsi:type="dcterms:W3CDTF">2022-10-21T14:33:01Z</dcterms:created>
  <dcterms:modified xsi:type="dcterms:W3CDTF">2025-07-29T10:58:30Z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0x010100B08DCD0EEA0F07498423205D54133588002F7710345EDBE643A981E852AE4B359C00C6ABBD85DCF86041A5EB231FB3CFE633</vt:lpwstr>
  </property>
  <property fmtid="{D5CDD505-2E9C-101B-9397-08002B2CF9AE}" pid="3" name="MediaServiceImageTags">
    <vt:lpwstr/>
  </property>
  <property fmtid="{D5CDD505-2E9C-101B-9397-08002B2CF9AE}" pid="4" name="TaxKeyword">
    <vt:lpwstr>248;#OU Master PowerPoint Template|e5054ec4-46d6-4301-a570-d8f11b0d3c08</vt:lpwstr>
  </property>
  <property fmtid="{D5CDD505-2E9C-101B-9397-08002B2CF9AE}" pid="5" name="OULanguage">
    <vt:lpwstr>1;#English|e0d36b11-db4e-4123-8f10-8157dedade86</vt:lpwstr>
  </property>
  <property fmtid="{D5CDD505-2E9C-101B-9397-08002B2CF9AE}" pid="6" name="_dlc_DocIdItemGuid">
    <vt:lpwstr>85677404-a5d7-4bfa-a47e-fa39cf69ff37</vt:lpwstr>
  </property>
  <property fmtid="{D5CDD505-2E9C-101B-9397-08002B2CF9AE}" pid="7" name="TreeStructureCategory">
    <vt:lpwstr/>
  </property>
</Properties>
</file>