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03" r:id="rId5"/>
    <p:sldId id="257" r:id="rId6"/>
    <p:sldId id="306" r:id="rId7"/>
    <p:sldId id="307" r:id="rId8"/>
    <p:sldId id="287" r:id="rId9"/>
    <p:sldId id="309" r:id="rId10"/>
    <p:sldId id="290" r:id="rId11"/>
    <p:sldId id="310" r:id="rId12"/>
    <p:sldId id="264" r:id="rId13"/>
    <p:sldId id="291" r:id="rId14"/>
    <p:sldId id="265" r:id="rId15"/>
    <p:sldId id="292" r:id="rId16"/>
    <p:sldId id="293" r:id="rId17"/>
    <p:sldId id="286" r:id="rId18"/>
    <p:sldId id="282" r:id="rId19"/>
    <p:sldId id="294" r:id="rId20"/>
    <p:sldId id="295" r:id="rId21"/>
    <p:sldId id="298" r:id="rId22"/>
    <p:sldId id="297" r:id="rId23"/>
    <p:sldId id="308" r:id="rId24"/>
    <p:sldId id="296" r:id="rId25"/>
    <p:sldId id="299" r:id="rId26"/>
    <p:sldId id="300" r:id="rId27"/>
    <p:sldId id="302" r:id="rId28"/>
    <p:sldId id="301" r:id="rId29"/>
    <p:sldId id="30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EJQQt1e9LPVhT6OagdoMA==" hashData="+aJ+V5gWSfC8FLOOa+WQGRuroOkIVVHBwqQNahsmPK9gsK/tXX9pc6umMde2EHiwbj9isviOQEEmkUDBV0Eq3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p:restoredTop sz="61891"/>
  </p:normalViewPr>
  <p:slideViewPr>
    <p:cSldViewPr snapToGrid="0">
      <p:cViewPr varScale="1">
        <p:scale>
          <a:sx n="53" d="100"/>
          <a:sy n="53" d="100"/>
        </p:scale>
        <p:origin x="1901"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Una planificación eficaz, estratégica e integrada del sector eléctrico contribuye a garantizar el desarrollo de un sistema eléctrico resistente y de bajo coste que siga satisfaciendo la demanda a lo largo del tiempo. </a:t>
            </a:r>
          </a:p>
          <a:p>
            <a:pPr marL="171450" indent="-171450">
              <a:buFont typeface="Arial" panose="020B0604020202020204" pitchFamily="34" charset="0"/>
              <a:buChar char="•"/>
            </a:pPr>
            <a:r>
              <a:rPr lang="en-US"/>
              <a:t>La planificación del sector eléctrico debe tener en cuenta e integrar los principales objetivos de desarrollo, así como las interacciones con el agua, el uso del suelo y la calidad del aire. </a:t>
            </a:r>
          </a:p>
          <a:p>
            <a:pPr marL="171450" indent="-171450">
              <a:buFont typeface="Arial" panose="020B0604020202020204" pitchFamily="34" charset="0"/>
              <a:buChar char="•"/>
            </a:pPr>
            <a:r>
              <a:rPr lang="en-US"/>
              <a:t>Una planificación eficaz dará prioridad a una combinación óptima de recursos energéticos para satisfacer la carga prevista, infraestructuras de transmisión y distribución nuevas o ampliadas, medidas de eficiencia energética y soluciones fuera de la red.</a:t>
            </a:r>
            <a:endParaRPr lang="en-US">
              <a:cs typeface="Calibri"/>
            </a:endParaRPr>
          </a:p>
          <a:p>
            <a:pPr marL="171450" indent="-171450">
              <a:buFont typeface="Arial" panose="020B0604020202020204" pitchFamily="34" charset="0"/>
              <a:buChar char="•"/>
            </a:pPr>
            <a:r>
              <a:rPr lang="en-US"/>
              <a:t>Los procedimientos excesivamente complejos para movilizar proyectos energéticos suelen obstaculizar el desarrollo del sector. Racionalizar y comunicar claramente los pasos necesarios para lograr los componentes esenciales del proyecto, como la adquisición de tierras, los estudios de viabilidad y el cumplimiento de las normas, ayuda a los actores del sector privado a navegar y acelerar este proceso, al tiempo que reduce los costes de transacción.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En los países en vías de desarrollo, las limitaciones financieras suelen ser el obstáculo más importante a la hora de aplicar planes óptimos de expansión de la electricidad. </a:t>
            </a:r>
          </a:p>
          <a:p>
            <a:pPr marL="171450" indent="-171450">
              <a:buFont typeface="Arial" panose="020B0604020202020204" pitchFamily="34" charset="0"/>
              <a:buChar char="•"/>
            </a:pPr>
            <a:r>
              <a:rPr lang="en-US"/>
              <a:t>Si el entorno está suficientemente desarrollado, se puede combinar la financiación en condiciones favorables con la financiación comercial</a:t>
            </a:r>
            <a:endParaRPr lang="en-US">
              <a:cs typeface="Calibri"/>
            </a:endParaRPr>
          </a:p>
          <a:p>
            <a:pPr marL="171450" indent="-171450">
              <a:buFont typeface="Arial" panose="020B0604020202020204" pitchFamily="34" charset="0"/>
              <a:buChar char="•"/>
            </a:pPr>
            <a:r>
              <a:rPr lang="en-US"/>
              <a:t>La planificación del proyecto debe tener en cuenta las diferentes fuentes de financiación - como los créditos a la exportación, los préstamos comerciales, los fondos de subvención, los bonos, las acciones y los derivados - y preparar los balances, calcular los flujos de caja previstos, los ratios financieros y otros indicadores financieros.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74189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La solidez medioambiental y social de los proyectos del sector energético es fundamental para el éxito y la sostenibilidad de estas inversiones. </a:t>
            </a:r>
            <a:endParaRPr lang="ro-RO"/>
          </a:p>
          <a:p>
            <a:pPr marL="171450" indent="-171450">
              <a:buFont typeface="Arial" panose="020B0604020202020204" pitchFamily="34" charset="0"/>
              <a:buChar char="•"/>
            </a:pPr>
            <a:r>
              <a:rPr lang="en-US"/>
              <a:t>El compromiso con las comunidades locales, incluidos los grupos tradicionalmente marginados, para identificar y mitigar los riesgos comienza en las primeras etapas del desarrollo del proyecto. Este compromiso debe continuar a lo largo de la implementación de manera transparente e inclusiva. El compromiso demostrado con la sostenibilidad ambiental y social se evidencia en la adopción y aplicación de leyes, reglamentos y mejores prácticas nacionales.</a:t>
            </a:r>
            <a:endParaRPr lang="en-US">
              <a:cs typeface="Calibri"/>
            </a:endParaRPr>
          </a:p>
          <a:p>
            <a:pPr marL="171450" indent="-171450">
              <a:buFont typeface="Arial" panose="020B0604020202020204" pitchFamily="34" charset="0"/>
              <a:buChar char="•"/>
            </a:pPr>
            <a:r>
              <a:rPr lang="en-US"/>
              <a:t>Las oportunidades de desarrollo humano y crecimiento económico que surgen del crecimiento del sector energético no suelen ofrecer una participación y un impacto igualitarios entre hombres y mujeres. Los proyectos, programas y políticas relacionados con la energía que reconocen explícitamente los desequilibrios y se esfuerzan intencionadamente por reducir las desigualdades y fomentar la participación efectiva de todos dan mejores resultados. Este es el caso tanto de la sostenibilidad del sector energético como de las oportunidades de desarrollo humano.</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55635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a:t>En las siguientes diapositivas profundizaremos en las configuraciones de la financiación combinada para permitir la producción de energía sostenible. Aquí explicaremos qué es la financiación combinada.</a:t>
            </a:r>
          </a:p>
          <a:p>
            <a:pPr marL="171450" indent="-171450">
              <a:buFont typeface="Arial" panose="020B0604020202020204" pitchFamily="34" charset="0"/>
              <a:buChar char="•"/>
            </a:pPr>
            <a:r>
              <a:rPr lang="en-US"/>
              <a:t>La financiación combinada es el uso de capital catalizador procedente de fuentes públicas o filantrópicas para aumentar la inversión del sector privado en los países en desarrollo hacia el desarrollo sostenible. </a:t>
            </a:r>
            <a:endParaRPr lang="en-US">
              <a:cs typeface="Calibri"/>
            </a:endParaRPr>
          </a:p>
          <a:p>
            <a:pPr marL="171450" indent="-171450">
              <a:buFont typeface="Arial" panose="020B0604020202020204" pitchFamily="34" charset="0"/>
              <a:buChar char="•"/>
            </a:pPr>
            <a:r>
              <a:rPr lang="en-US"/>
              <a:t>La financiación combinada puede abordar desafíos críticos para aumentar el acceso a la energía limpia y asequible. </a:t>
            </a:r>
            <a:endParaRPr lang="en-US">
              <a:cs typeface="Calibri"/>
            </a:endParaRPr>
          </a:p>
          <a:p>
            <a:pPr marL="171450" indent="-171450">
              <a:buFont typeface="Arial" panose="020B0604020202020204" pitchFamily="34" charset="0"/>
              <a:buChar char="•"/>
            </a:pPr>
            <a:r>
              <a:rPr lang="en-US"/>
              <a:t>Los vehículos de financiación combinada pueden ayudar a reducir el coste del capital, disminuir el coste de acceso y atraer financiación a oportunidades que de otro modo parecerían poco atractivas.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El objetivo es catalizar la inversión del sector privado en los proyectos haciendo que primero se comprometan fondos de desarrollo para ese mismo proyecto.</a:t>
            </a:r>
          </a:p>
          <a:p>
            <a:pPr marL="171450" indent="-171450">
              <a:buFont typeface="Arial" panose="020B0604020202020204" pitchFamily="34" charset="0"/>
              <a:buChar char="•"/>
            </a:pPr>
            <a:r>
              <a:rPr lang="en-US"/>
              <a:t>La financiación del desarrollo es un capital en condiciones favorables, y puede proceder de fuentes públicas o filantrópicas. </a:t>
            </a:r>
          </a:p>
          <a:p>
            <a:pPr marL="171450" indent="-171450">
              <a:buFont typeface="Arial" panose="020B0604020202020204" pitchFamily="34" charset="0"/>
              <a:buChar char="•"/>
            </a:pPr>
            <a:r>
              <a:rPr lang="en-US"/>
              <a:t>Se pueden crear más oportunidades de inversión en proyectos de acceso a la energía haciendo que el capital concesional entre en los acuerdos antes, cuando es más arriesgado, para crear proyectos, empresas y estructuras comercialmente viables.</a:t>
            </a:r>
          </a:p>
          <a:p>
            <a:pPr marL="171450" indent="-171450">
              <a:buFont typeface="Arial" panose="020B0604020202020204" pitchFamily="34" charset="0"/>
              <a:buChar char="•"/>
            </a:pPr>
            <a:r>
              <a:rPr lang="en-US"/>
              <a:t>Además, los patrocinadores y promotores de proyectos pueden trabajar con socios para crear productos financieros más innovadores que se ajusten a los mandatos comerciales de los inversores. </a:t>
            </a:r>
          </a:p>
          <a:p>
            <a:pPr marL="171450" indent="-171450">
              <a:buFont typeface="Arial" panose="020B0604020202020204" pitchFamily="34" charset="0"/>
              <a:buChar char="•"/>
            </a:pPr>
            <a:r>
              <a:rPr lang="en-US"/>
              <a:t>Alinear estos productos con los instrumentos financieros y productos existentes con los que los inversores están familiarizados ayudará a aumentar sus niveles de comodidad, superando las barreras para su adopción.</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863874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Según el gráfico de esta diapositiva, la energía ha sido el sector al que más frecuentemente se han dirigido las transacciones de financiación combinada</a:t>
            </a:r>
            <a:r>
              <a:rPr lang="en-US" dirty="0"/>
              <a:t>.</a:t>
            </a:r>
            <a:endParaRPr lang="en-US"/>
          </a:p>
          <a:p>
            <a:pPr marL="171450" indent="-171450">
              <a:buFont typeface="Arial" panose="020B0604020202020204" pitchFamily="34" charset="0"/>
              <a:buChar char="•"/>
            </a:pPr>
            <a:r>
              <a:rPr lang="en-US"/>
              <a:t>La experiencia hasta la fecha de la financiación combinada en el ámbito de la energía limpia ofrece amplios éxitos y margen de mejora de cara al futuro.</a:t>
            </a:r>
            <a:endParaRPr lang="en-US">
              <a:cs typeface="Calibri"/>
            </a:endParaRPr>
          </a:p>
          <a:p>
            <a:pPr marL="171450" indent="-171450">
              <a:buFont typeface="Arial" panose="020B0604020202020204" pitchFamily="34" charset="0"/>
              <a:buChar char="•"/>
            </a:pPr>
            <a:r>
              <a:rPr lang="en-US"/>
              <a:t>A medida que las energías limpias cierran la "brecha de viabilidad" con los combustibles fósiles, existe una brecha entre los riesgos y obstáculos a la inversión abordados por las anteriores iniciativas de financiación combinada y los citados por los inversores como los más importantes que hay que abordar en el futuro, siendo los riesgos de liquidez, del comprador y de las divisas los que se han abordado con menos frecuencia hasta la fecha</a:t>
            </a:r>
            <a:r>
              <a:rPr lang="en-US" dirty="0"/>
              <a:t>. </a:t>
            </a:r>
            <a:endParaRPr lang="en-US">
              <a:cs typeface="Calibri"/>
            </a:endParaRPr>
          </a:p>
          <a:p>
            <a:pPr marL="171450" indent="-171450">
              <a:buFont typeface="Arial" panose="020B0604020202020204" pitchFamily="34" charset="0"/>
              <a:buChar char="•"/>
            </a:pPr>
            <a:r>
              <a:rPr lang="en-US"/>
              <a:t>Existe un desfase entre los tipos de instrumentos más necesarios y los que se ofrecen: los instrumentos de mitigación de riesgos, como las garantías y los seguros, se ofrecen con menos frecuencia que la inversión directa; también hay grandes lagunas en la financiación en moneda local, la financiación de riesgos en la fase inicial y los vehículos que agregan proyectos, especialmente los pequeños</a:t>
            </a:r>
            <a:r>
              <a:rPr lang="en-US" dirty="0"/>
              <a:t>.  </a:t>
            </a:r>
            <a:endParaRPr lang="en-US">
              <a:cs typeface="Calibri"/>
            </a:endParaRPr>
          </a:p>
          <a:p>
            <a:pPr marL="171450" indent="-171450">
              <a:buFont typeface="Arial" panose="020B0604020202020204" pitchFamily="34" charset="0"/>
              <a:buChar char="•"/>
            </a:pPr>
            <a:r>
              <a:rPr lang="en-US" dirty="0"/>
              <a:t>Por último, la </a:t>
            </a:r>
            <a:r>
              <a:rPr lang="en-US"/>
              <a:t>escala limitada de las iniciativas de financiación combinada -tanto a través de vehículos de inversión directa como de financiación combinada indirecta a través de la mitigación del riesgo- probablemente limita la participación de muchos inversores.</a:t>
            </a:r>
            <a:endParaRPr lang="en-US">
              <a:cs typeface="Calibri"/>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795505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Los inversores se ven obstaculizados por las restricciones normativas y se enfrentan a una serie de riesgos específicos de los activos relacionados con su exposición a las infraestructuras. También carecen de datos fiables sobre el rendimiento de dichos activos en los mercados emergentes para orientar sus decisiones de inversión.</a:t>
            </a:r>
          </a:p>
          <a:p>
            <a:pPr marL="171450" indent="-171450">
              <a:buFont typeface="Arial" panose="020B0604020202020204" pitchFamily="34" charset="0"/>
              <a:buChar char="•"/>
            </a:pPr>
            <a:r>
              <a:rPr lang="en-US" dirty="0"/>
              <a:t>Los bancos de desarrollo no tienen incentivos o modelos de negocio lo suficientemente fuertes como para centrarse en maximizar la movilización de capital privado para los proyectos que apoyan. </a:t>
            </a:r>
            <a:endParaRPr lang="en-US" dirty="0">
              <a:cs typeface="Calibri"/>
            </a:endParaRPr>
          </a:p>
          <a:p>
            <a:pPr marL="171450" indent="-171450">
              <a:buFont typeface="Arial" panose="020B0604020202020204" pitchFamily="34" charset="0"/>
              <a:buChar char="•"/>
            </a:pPr>
            <a:r>
              <a:rPr lang="en-US" dirty="0"/>
              <a:t>Los acuerdos bilaterales deben aumentar los ratios de movilización de forma similar a los países desarrollados, que necesitan aglutinar más capital privado por cada dólar gastado en desarrollo.</a:t>
            </a:r>
            <a:endParaRPr lang="en-US" dirty="0">
              <a:cs typeface="Calibri"/>
            </a:endParaRPr>
          </a:p>
          <a:p>
            <a:pPr marL="171450" indent="-171450">
              <a:buFont typeface="Arial" panose="020B0604020202020204" pitchFamily="34" charset="0"/>
              <a:buChar char="•"/>
            </a:pPr>
            <a:r>
              <a:rPr lang="en-US" dirty="0"/>
              <a:t>Los gobiernos de los países en desarrollo suelen carecer de los mecanismos políticos e institucionales necesarios para atraer capital a largo plazo y desarrollar proyectos financiables.</a:t>
            </a:r>
            <a:endParaRPr lang="en-US" dirty="0">
              <a:cs typeface="Calibri"/>
            </a:endParaRPr>
          </a:p>
          <a:p>
            <a:pPr marL="171450" indent="-171450">
              <a:buFont typeface="Arial" panose="020B0604020202020204" pitchFamily="34" charset="0"/>
              <a:buChar char="•"/>
            </a:pPr>
            <a:r>
              <a:rPr lang="en-US" dirty="0"/>
              <a:t>Por encima de todo, contar con las políticas adecuadas y un entorno propicio será el mayor multiplicador para atraer capital privado que invierta en las infraestructuras de los mercados emergentes. </a:t>
            </a:r>
            <a:endParaRPr lang="en-US" dirty="0">
              <a:cs typeface="Calibri"/>
            </a:endParaRPr>
          </a:p>
          <a:p>
            <a:pPr marL="171450" indent="-171450">
              <a:buFont typeface="Arial" panose="020B0604020202020204" pitchFamily="34" charset="0"/>
              <a:buChar char="•"/>
            </a:pPr>
            <a:r>
              <a:rPr lang="en-US" i="1" dirty="0">
                <a:cs typeface="Calibri"/>
              </a:rPr>
              <a:t>Como se muestra en el Informe de la Iniciativa de Política Climática sobre la financiación combinada en energía limpia (2018), la figura de esta diapositiva muestra </a:t>
            </a:r>
            <a:r>
              <a:rPr lang="en-US" i="1" dirty="0"/>
              <a:t>la intensidad de los riesgos y las barreras en países seleccionados.</a:t>
            </a:r>
            <a:endParaRPr lang="en-US" i="1"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678641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También pueden adoptarse una serie de medidas para aumentar la financiación mixta de los proyectos energéticos:</a:t>
            </a:r>
          </a:p>
          <a:p>
            <a:r>
              <a:rPr lang="en-US" dirty="0"/>
              <a:t> - La alineación de los procesos y objetivos públicos con las necesidades de los inversores en una fase temprana del proceso de preparación del proyecto para ayudar a garantizar que los parámetros de diseño sean coherentes con las expectativas.</a:t>
            </a:r>
            <a:endParaRPr lang="en-US" dirty="0">
              <a:cs typeface="Calibri"/>
            </a:endParaRPr>
          </a:p>
          <a:p>
            <a:r>
              <a:rPr lang="en-US" dirty="0"/>
              <a:t> - Compromiso con los donantes y las instituciones de financiación del desarrollo para comprender y facilitar el acceso a los instrumentos existentes, como las garantías y la financiación en condiciones favorables, que pueden dar mayor comodidad a los inversores. </a:t>
            </a:r>
            <a:endParaRPr lang="en-US" dirty="0">
              <a:cs typeface="Calibri"/>
            </a:endParaRPr>
          </a:p>
          <a:p>
            <a:r>
              <a:rPr lang="en-US" dirty="0"/>
              <a:t>- Reforzar las unidades existentes dedicadas a ayudar a la coordinación entre los organismos gubernamentales y los sectores privados para que actúen como centro de coordinación. </a:t>
            </a:r>
            <a:endParaRPr lang="en-US" dirty="0">
              <a:cs typeface="Calibri"/>
            </a:endParaRPr>
          </a:p>
          <a:p>
            <a:pPr marL="0" indent="0">
              <a:buFont typeface="Arial" panose="020B0604020202020204" pitchFamily="34" charset="0"/>
              <a:buNone/>
            </a:pPr>
            <a:r>
              <a:rPr lang="en-US" dirty="0"/>
              <a:t>- Aprovechar las iniciativas y plataformas de múltiples partes interesadas que facilitan la financiación pública/privada, como la Asociación de Inversiones para el Desarrollo Sostenible.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01662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Este curso de formación le proporcionará conocimientos básicos sobre el concepto y la teoría financiera, le explicará cómo se realiza la financiación en el sector energético en todo el mundo, centrándose principalmente en los países en desarrollo, y</a:t>
            </a:r>
            <a:r>
              <a:rPr lang="en-US" dirty="0"/>
              <a:t>, </a:t>
            </a:r>
            <a:r>
              <a:rPr lang="en-US"/>
              <a:t>por último, le demostrará cómo realizar el análisis financiero de los proyectos energéticos</a:t>
            </a:r>
            <a:r>
              <a:rPr lang="en-US" dirty="0"/>
              <a:t>.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90984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Desde un punto de vista práctico, durante este curso aprenderá a utilizar un modelo de análisis financiero, concretamente el programa informático FINPLAN desarrollado por el Organismo Internacional de Energía Atómica (o I.A.E.A).</a:t>
            </a:r>
          </a:p>
          <a:p>
            <a:pPr>
              <a:defRPr/>
            </a:pPr>
            <a:r>
              <a:rPr lang="en-US" dirty="0"/>
              <a:t>En los países en desarrollo, las limitaciones financieras suelen ser el obstáculo más importante para la ejecución de los planes de los proyectos. Por ello, FINPLAN le ayuda a evaluar la viabilidad financiera de los planes y proyectos. Tenga en cuenta que este curso está destinado a la formación preliminar sobre las finanzas y el uso de FINPLAN, y por lo tanto, se mantiene simple.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839533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solidFill>
                  <a:srgbClr val="000000"/>
                </a:solidFill>
                <a:latin typeface="Arial"/>
                <a:ea typeface="Arial"/>
                <a:cs typeface="Arial"/>
                <a:sym typeface="Arial"/>
              </a:rPr>
              <a:t>Esta conferencia tiene cuatro resultados de aprendizaje previstos:</a:t>
            </a:r>
            <a:endParaRPr lang="en-US" dirty="0"/>
          </a:p>
          <a:p>
            <a:pPr marL="317500" lvl="0" indent="-171450" algn="l" rtl="0">
              <a:lnSpc>
                <a:spcPct val="115000"/>
              </a:lnSpc>
              <a:spcBef>
                <a:spcPts val="120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Conozca los </a:t>
            </a:r>
            <a:r>
              <a:rPr lang="en-US" sz="1200" b="1" dirty="0">
                <a:solidFill>
                  <a:srgbClr val="333333"/>
                </a:solidFill>
                <a:highlight>
                  <a:srgbClr val="FFFFFF"/>
                </a:highlight>
              </a:rPr>
              <a:t>retos de la financiación del ODS 7</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Aprenda cómo la modelización financiera apoya un </a:t>
            </a:r>
            <a:r>
              <a:rPr lang="en-US" sz="1200" b="1" dirty="0">
                <a:solidFill>
                  <a:srgbClr val="333333"/>
                </a:solidFill>
                <a:highlight>
                  <a:srgbClr val="FFFFFF"/>
                </a:highlight>
              </a:rPr>
              <a:t>entorno propicio</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Conozca el papel de la </a:t>
            </a:r>
            <a:r>
              <a:rPr lang="en-US" sz="1200" b="1" dirty="0">
                <a:solidFill>
                  <a:srgbClr val="333333"/>
                </a:solidFill>
                <a:highlight>
                  <a:srgbClr val="FFFFFF"/>
                </a:highlight>
              </a:rPr>
              <a:t>financiación mixta </a:t>
            </a:r>
            <a:r>
              <a:rPr lang="en-US" sz="1200" dirty="0">
                <a:solidFill>
                  <a:srgbClr val="333333"/>
                </a:solidFill>
                <a:highlight>
                  <a:srgbClr val="FFFFFF"/>
                </a:highlight>
              </a:rPr>
              <a:t>en el sector energético</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Comprender el </a:t>
            </a:r>
            <a:r>
              <a:rPr lang="en-US" sz="1200" b="1" dirty="0">
                <a:solidFill>
                  <a:srgbClr val="333333"/>
                </a:solidFill>
                <a:highlight>
                  <a:srgbClr val="FFFFFF"/>
                </a:highlight>
              </a:rPr>
              <a:t>esquema y la estructura </a:t>
            </a:r>
            <a:r>
              <a:rPr lang="en-US" sz="1200" dirty="0">
                <a:solidFill>
                  <a:srgbClr val="333333"/>
                </a:solidFill>
                <a:highlight>
                  <a:srgbClr val="FFFFFF"/>
                </a:highlight>
              </a:rPr>
              <a:t>del curso</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40714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El curso tiene 6 conferencias en total.</a:t>
            </a:r>
          </a:p>
          <a:p>
            <a:pPr marL="171450" indent="-171450">
              <a:buFont typeface="Arial" panose="020B0604020202020204" pitchFamily="34" charset="0"/>
              <a:buChar char="•"/>
              <a:defRPr/>
            </a:pPr>
            <a:r>
              <a:rPr lang="en-US"/>
              <a:t>Ya está llegando al final de la clase 1, que es una introducción al curso.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La clase 2 trata de los fundamentos de la teoría financiera, como las diferentes fuentes de capital, sus características, los diferentes tipos de mecanismos de financiación y, a continuación, las definiciones de algunos parámetros financieros importantes.</a:t>
            </a:r>
            <a:endParaRPr lang="en-US">
              <a:cs typeface="Calibri"/>
            </a:endParaRPr>
          </a:p>
          <a:p>
            <a:pPr marL="171450" indent="-171450">
              <a:buFont typeface="Arial" panose="020B0604020202020204" pitchFamily="34" charset="0"/>
              <a:buChar char="•"/>
              <a:defRPr/>
            </a:pPr>
            <a:r>
              <a:rPr lang="en-US"/>
              <a:t>La conferencia 3 trata sobre la financiación de proyectos energéticos. El sector energético tiene ciertas características especiales, por lo que siempre ha sido objeto de una atención especial. Esta conferencia describe cómo se realiza la financiación del sector eléctrico y cómo ha evolucionado a lo largo del tiempo. También se describen varios aspectos de la propiedad de los proyectos energéticos, que tienen una clara relación con la financiación. Esta conferencia también presenta un concepto importante y básico del análisis financiero y económico, que es el concepto de valor temporal.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 la lección 4 se describen las técnicas de evaluación de proyectos y algunos criterios importantes para las evaluaciones que se utilizan ampliamente. Además, aquí se ejemplifican algunas fuentes de financiación.</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 la conferencia 5, exploramos algunas opciones de crédito y luego describimos la metodología FINPLAN, sus alcances y resultados.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Por último, en la lección 6 se habla de la depreciación de los activos, los métodos de depreciación, así como de los estados financieros y los ratios.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194317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En este curso, también obtendrá experiencia práctica utilizando el software FINPLAN.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Así, en el primer material práctico, aprenderá a instalar FINPLAN en su ordenador y a prepararse para utilizarlo.</a:t>
            </a:r>
            <a:endParaRPr lang="en-US">
              <a:cs typeface="Calibri"/>
            </a:endParaRPr>
          </a:p>
          <a:p>
            <a:pPr marL="171450" indent="-171450">
              <a:buFont typeface="Arial" panose="020B0604020202020204" pitchFamily="34" charset="0"/>
              <a:buChar char="•"/>
              <a:defRPr/>
            </a:pPr>
            <a:r>
              <a:rPr lang="en-US"/>
              <a:t>En el segundo y tercer material práctico, obtendrá una introducción a cómo es la interfaz de FINPLAN y cómo crear un caso de estudio e introducir los datos necesarios.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 continuación, el cuarto material práctico le ayudará a entender los resultados calculados en FINPLAN y cómo interpretarlos correctamente.</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14967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Por último, con los materiales prácticos 5 y 6, te sumergirás en dos ejercicios diferentes. El primer ejercicio se ajusta a una central nuclear, mientras que el segundo se refiere a una central de ciclo combinado simple.</a:t>
            </a:r>
          </a:p>
          <a:p>
            <a:pPr marL="171450" indent="-171450">
              <a:buFont typeface="Arial" panose="020B0604020202020204" pitchFamily="34" charset="0"/>
              <a:buChar char="•"/>
              <a:defRPr/>
            </a:pPr>
            <a:r>
              <a:rPr lang="en-US"/>
              <a:t>Por lo tanto, obtendrá una experiencia práctica sobre cómo utilizar la interfaz de FINPLAN creando un caso práctico completo paso a paso. Pero, para conseguirlo, deberá pasar primero por todas las clases teóricas. </a:t>
            </a:r>
            <a:endParaRPr lang="en-GB"/>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3715391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Este es el final de esta conferencia. Gracias.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rgbClr val="333333"/>
              </a:solidFill>
              <a:highlight>
                <a:srgbClr val="FFFFFF"/>
              </a:highlight>
              <a:latin typeface="+mn-lt"/>
              <a:ea typeface="+mn-ea"/>
              <a:cs typeface="+mn-cs"/>
            </a:endParaRPr>
          </a:p>
          <a:p>
            <a:pPr marL="285750" indent="-285750">
              <a:buFont typeface="Arial"/>
              <a:buChar char="•"/>
            </a:pPr>
            <a:r>
              <a:rPr lang="en-US" dirty="0">
                <a:cs typeface="Calibri"/>
              </a:rPr>
              <a:t>Como se puede imaginar, la construcción de una central eléctrica -ya sea con parques solares, turbinas eólicas o un reactor nuclear- requiere una cantidad importante de capital.</a:t>
            </a:r>
          </a:p>
          <a:p>
            <a:pPr marL="285750" indent="-285750">
              <a:buFont typeface="Arial"/>
              <a:buChar char="•"/>
            </a:pPr>
            <a:r>
              <a:rPr lang="en-US" dirty="0">
                <a:cs typeface="Calibri"/>
              </a:rPr>
              <a:t>Y la inversión es necesaria no sólo para generar energía, sino también para llevarla a la red y a los lugares donde se necesita, como los hogares y los lugares de trabajo.</a:t>
            </a:r>
          </a:p>
          <a:p>
            <a:pPr marL="285750" indent="-285750">
              <a:buFont typeface="Arial"/>
              <a:buChar char="•"/>
            </a:pPr>
            <a:r>
              <a:rPr lang="en-US" dirty="0">
                <a:cs typeface="Calibri"/>
              </a:rPr>
              <a:t>Cuando se realizan estas inversiones, gran parte del gasto se produce justo al principio del proyecto, antes de que las plantas o la infraestructura generen ingresos.</a:t>
            </a:r>
          </a:p>
          <a:p>
            <a:pPr marL="285750" indent="-285750">
              <a:buFont typeface="Arial"/>
              <a:buChar char="•"/>
            </a:pPr>
            <a:r>
              <a:rPr lang="en-US" dirty="0">
                <a:cs typeface="Calibri"/>
              </a:rPr>
              <a:t>Y pueden pasar muchos años de generación antes de que los costes de capital del proyecto se amorticen por completo.</a:t>
            </a:r>
          </a:p>
          <a:p>
            <a:pPr marL="285750" indent="-285750">
              <a:buFont typeface="Arial"/>
              <a:buChar char="•"/>
            </a:pPr>
            <a:r>
              <a:rPr lang="en-US" dirty="0">
                <a:cs typeface="Calibri"/>
              </a:rPr>
              <a:t>Así pues, la financiación de la energía limpia conlleva retos y riesgos. Pero sin esta energía no podremos alcanzar los Objetivos de Desarrollo Sostenible (ODS).</a:t>
            </a:r>
          </a:p>
          <a:p>
            <a:pPr marL="285750" indent="-285750">
              <a:buFont typeface="Arial"/>
              <a:buChar char="•"/>
            </a:pPr>
            <a:r>
              <a:rPr lang="en-US" dirty="0">
                <a:cs typeface="Calibri"/>
              </a:rPr>
              <a:t>Aquí nos centramos en el ODS 7: </a:t>
            </a:r>
            <a:r>
              <a:rPr lang="en-US" dirty="0"/>
              <a:t>Garantizar el acceso a una energía asequible, fiable, sostenible y moderna para todos.</a:t>
            </a:r>
            <a:endParaRPr lang="en-US" dirty="0">
              <a:cs typeface="+mn-lt"/>
            </a:endParaRPr>
          </a:p>
          <a:p>
            <a:pPr marL="285750" indent="-285750">
              <a:buFont typeface="Arial"/>
              <a:buChar char="•"/>
            </a:pPr>
            <a:r>
              <a:rPr lang="en-US" dirty="0"/>
              <a:t>La financiación de las energías limpias conlleva retos y riesgos. En 2017, las energías renovables solo representaban el 17% del consumo total de energía.</a:t>
            </a:r>
            <a:endParaRPr lang="en-US" dirty="0">
              <a:cs typeface="Calibri"/>
            </a:endParaRPr>
          </a:p>
          <a:p>
            <a:pPr marL="285750" indent="-285750">
              <a:buFont typeface="Arial"/>
              <a:buChar char="•"/>
            </a:pPr>
            <a:r>
              <a:rPr lang="en-US" dirty="0">
                <a:cs typeface="Calibri"/>
              </a:rPr>
              <a:t>Una planificación eficaz de las inversiones es absolutamente fundamental para mitigar estos riesgos de financiación. Este curso le enseñará a utilizar FINPLAN, una herramienta utilizada por planificadores de todo el mundo.</a:t>
            </a: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124047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La generación de energía representa alrededor del 40% de las emisiones de </a:t>
            </a:r>
            <a:r>
              <a:rPr lang="en-US" dirty="0">
                <a:solidFill>
                  <a:srgbClr val="333333"/>
                </a:solidFill>
                <a:highlight>
                  <a:srgbClr val="FFFFFF"/>
                </a:highlight>
              </a:rPr>
              <a:t>dióxido de carbono del </a:t>
            </a:r>
            <a:r>
              <a:rPr lang="en-US" sz="1200" kern="1200" dirty="0">
                <a:solidFill>
                  <a:srgbClr val="333333"/>
                </a:solidFill>
                <a:highlight>
                  <a:srgbClr val="FFFFFF"/>
                </a:highlight>
                <a:latin typeface="+mn-lt"/>
                <a:ea typeface="+mn-ea"/>
                <a:cs typeface="+mn-cs"/>
              </a:rPr>
              <a:t>mundo</a:t>
            </a:r>
            <a:r>
              <a:rPr lang="en-US" dirty="0">
                <a:solidFill>
                  <a:srgbClr val="333333"/>
                </a:solidFill>
                <a:highlight>
                  <a:srgbClr val="FFFFFF"/>
                </a:highlight>
              </a:rPr>
              <a:t>, por lo que la descarbonización </a:t>
            </a:r>
            <a:r>
              <a:rPr lang="en-US" sz="1200" kern="1200" dirty="0">
                <a:solidFill>
                  <a:srgbClr val="333333"/>
                </a:solidFill>
                <a:highlight>
                  <a:srgbClr val="FFFFFF"/>
                </a:highlight>
                <a:latin typeface="+mn-lt"/>
                <a:ea typeface="+mn-ea"/>
                <a:cs typeface="+mn-cs"/>
              </a:rPr>
              <a:t>del sector </a:t>
            </a:r>
            <a:r>
              <a:rPr lang="en-US" dirty="0">
                <a:solidFill>
                  <a:srgbClr val="333333"/>
                </a:solidFill>
                <a:highlight>
                  <a:srgbClr val="FFFFFF"/>
                </a:highlight>
              </a:rPr>
              <a:t>es realmente importante.</a:t>
            </a: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Las emisiones </a:t>
            </a:r>
            <a:r>
              <a:rPr lang="en-US" dirty="0">
                <a:solidFill>
                  <a:srgbClr val="333333"/>
                </a:solidFill>
                <a:highlight>
                  <a:srgbClr val="FFFFFF"/>
                </a:highlight>
              </a:rPr>
              <a:t>relacionadas con la energía </a:t>
            </a:r>
            <a:r>
              <a:rPr lang="en-US" sz="1200" kern="1200" dirty="0">
                <a:solidFill>
                  <a:srgbClr val="333333"/>
                </a:solidFill>
                <a:highlight>
                  <a:srgbClr val="FFFFFF"/>
                </a:highlight>
                <a:latin typeface="+mn-lt"/>
                <a:ea typeface="+mn-ea"/>
                <a:cs typeface="+mn-cs"/>
              </a:rPr>
              <a:t>en 2018 </a:t>
            </a:r>
            <a:r>
              <a:rPr lang="en-US" dirty="0">
                <a:solidFill>
                  <a:srgbClr val="333333"/>
                </a:solidFill>
                <a:highlight>
                  <a:srgbClr val="FFFFFF"/>
                </a:highlight>
              </a:rPr>
              <a:t>aumentaron </a:t>
            </a:r>
            <a:r>
              <a:rPr lang="en-US" sz="1200" kern="1200" dirty="0">
                <a:solidFill>
                  <a:srgbClr val="333333"/>
                </a:solidFill>
                <a:highlight>
                  <a:srgbClr val="FFFFFF"/>
                </a:highlight>
                <a:latin typeface="+mn-lt"/>
                <a:ea typeface="+mn-ea"/>
                <a:cs typeface="+mn-cs"/>
              </a:rPr>
              <a:t>un 1,7%</a:t>
            </a:r>
            <a:r>
              <a:rPr lang="en-US" dirty="0">
                <a:solidFill>
                  <a:srgbClr val="333333"/>
                </a:solidFill>
                <a:highlight>
                  <a:srgbClr val="FFFFFF"/>
                </a:highlight>
              </a:rPr>
              <a:t>. Esto fue impulsado por un mayor </a:t>
            </a:r>
            <a:r>
              <a:rPr lang="en-US" sz="1200" kern="1200" dirty="0">
                <a:solidFill>
                  <a:srgbClr val="333333"/>
                </a:solidFill>
                <a:highlight>
                  <a:srgbClr val="FFFFFF"/>
                </a:highlight>
                <a:latin typeface="+mn-lt"/>
                <a:ea typeface="+mn-ea"/>
                <a:cs typeface="+mn-cs"/>
              </a:rPr>
              <a:t>crecimiento del 2,3% en el consumo de energía</a:t>
            </a:r>
            <a:r>
              <a:rPr lang="en-US" dirty="0">
                <a:solidFill>
                  <a:srgbClr val="333333"/>
                </a:solidFill>
                <a:highlight>
                  <a:srgbClr val="FFFFFF"/>
                </a:highlight>
              </a:rPr>
              <a:t>.</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Esto </a:t>
            </a:r>
            <a:r>
              <a:rPr lang="en-US" dirty="0">
                <a:solidFill>
                  <a:srgbClr val="333333"/>
                </a:solidFill>
                <a:highlight>
                  <a:srgbClr val="FFFFFF"/>
                </a:highlight>
              </a:rPr>
              <a:t>refuerza </a:t>
            </a:r>
            <a:r>
              <a:rPr lang="en-US" sz="1200" kern="1200" dirty="0">
                <a:solidFill>
                  <a:srgbClr val="333333"/>
                </a:solidFill>
                <a:highlight>
                  <a:srgbClr val="FFFFFF"/>
                </a:highlight>
                <a:latin typeface="+mn-lt"/>
                <a:ea typeface="+mn-ea"/>
                <a:cs typeface="+mn-cs"/>
              </a:rPr>
              <a:t>la urgencia de acelerar las inversiones en energía sostenible</a:t>
            </a:r>
            <a:r>
              <a:rPr lang="en-US" dirty="0">
                <a:solidFill>
                  <a:srgbClr val="333333"/>
                </a:solidFill>
                <a:highlight>
                  <a:srgbClr val="FFFFFF"/>
                </a:highlight>
              </a:rPr>
              <a:t>, para que el aumento de la demanda no suponga un aumento de las emisiones.</a:t>
            </a:r>
            <a:endParaRPr lang="en-US" dirty="0">
              <a:solidFill>
                <a:srgbClr val="333333"/>
              </a:solidFill>
              <a:highlight>
                <a:srgbClr val="FFFFFF"/>
              </a:highlight>
              <a:cs typeface="Calibri" panose="020F0502020204030204"/>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La necesidad de financiación global para cumplir el ODS 7 se estima entre 1,3 y 1,4 billones de </a:t>
            </a:r>
            <a:r>
              <a:rPr lang="en-US" dirty="0">
                <a:solidFill>
                  <a:srgbClr val="333333"/>
                </a:solidFill>
                <a:highlight>
                  <a:srgbClr val="FFFFFF"/>
                </a:highlight>
              </a:rPr>
              <a:t>dólares estadounidenses </a:t>
            </a:r>
            <a:r>
              <a:rPr lang="en-US" sz="1200" kern="1200" dirty="0">
                <a:solidFill>
                  <a:srgbClr val="333333"/>
                </a:solidFill>
                <a:highlight>
                  <a:srgbClr val="FFFFFF"/>
                </a:highlight>
                <a:latin typeface="+mn-lt"/>
                <a:ea typeface="+mn-ea"/>
                <a:cs typeface="+mn-cs"/>
              </a:rPr>
              <a:t>al año hasta </a:t>
            </a:r>
            <a:r>
              <a:rPr lang="en-US" dirty="0">
                <a:solidFill>
                  <a:srgbClr val="333333"/>
                </a:solidFill>
                <a:highlight>
                  <a:srgbClr val="FFFFFF"/>
                </a:highlight>
              </a:rPr>
              <a:t>2030.</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Aunque se está avanzando en la ampliación de la financiación, los niveles actuales de financiación anual están muy por debajo de este </a:t>
            </a:r>
            <a:r>
              <a:rPr lang="en-US" dirty="0">
                <a:solidFill>
                  <a:srgbClr val="333333"/>
                </a:solidFill>
                <a:highlight>
                  <a:srgbClr val="FFFFFF"/>
                </a:highlight>
              </a:rPr>
              <a:t>nivel.</a:t>
            </a:r>
            <a:endParaRPr lang="en-US" dirty="0">
              <a:solidFill>
                <a:srgbClr val="333333"/>
              </a:solidFill>
              <a:highlight>
                <a:srgbClr val="FFFFFF"/>
              </a:highlight>
              <a:cs typeface="Calibri"/>
            </a:endParaRPr>
          </a:p>
          <a:p>
            <a:pPr marL="171450" indent="-171450">
              <a:buFont typeface="Arial" panose="020B0604020202020204" pitchFamily="34" charset="0"/>
              <a:buChar char="•"/>
            </a:pPr>
            <a:r>
              <a:rPr lang="en-US" dirty="0">
                <a:solidFill>
                  <a:srgbClr val="333333"/>
                </a:solidFill>
                <a:highlight>
                  <a:srgbClr val="FFFFFF"/>
                </a:highlight>
              </a:rPr>
              <a:t>Además, </a:t>
            </a:r>
            <a:r>
              <a:rPr lang="en-US" sz="1200" kern="1200" dirty="0">
                <a:solidFill>
                  <a:srgbClr val="333333"/>
                </a:solidFill>
                <a:highlight>
                  <a:srgbClr val="FFFFFF"/>
                </a:highlight>
                <a:latin typeface="+mn-lt"/>
                <a:ea typeface="+mn-ea"/>
                <a:cs typeface="+mn-cs"/>
              </a:rPr>
              <a:t>la inversión no se reparte de forma equitativa, ya que los países desarrollados y algunos de renta media acceden a la financiación, mientras que muchos países en desarrollo se quedan fuera</a:t>
            </a:r>
            <a:r>
              <a:rPr lang="en-US" dirty="0">
                <a:solidFill>
                  <a:srgbClr val="333333"/>
                </a:solidFill>
                <a:highlight>
                  <a:srgbClr val="FFFFFF"/>
                </a:highlight>
              </a:rPr>
              <a:t>. </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endParaRPr lang="en-US" dirty="0">
              <a:solidFill>
                <a:srgbClr val="000000"/>
              </a:solidFill>
              <a:highlight>
                <a:srgbClr val="FFFFFF"/>
              </a:highlight>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08944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En 2018, las inversiones en el sector energético en 2 países -China y Estados Unidos- superaron los 350.000 millones de dólares estadounidenses en cada uno</a:t>
            </a:r>
            <a:endParaRPr lang="en-US" dirty="0"/>
          </a:p>
          <a:p>
            <a:pPr marL="171450" indent="-171450">
              <a:buFont typeface="Arial" panose="020B0604020202020204" pitchFamily="34" charset="0"/>
              <a:buChar char="•"/>
            </a:pPr>
            <a:r>
              <a:rPr lang="en-US" dirty="0">
                <a:cs typeface="Calibri"/>
              </a:rPr>
              <a:t>Esta cifra es inferior a las inversiones realizadas en grandes regiones como el África subsahariana, el sudeste asiático y el subcontinente indio juntos</a:t>
            </a:r>
            <a:endParaRPr lang="en-US" dirty="0"/>
          </a:p>
          <a:p>
            <a:pPr marL="171450" indent="-171450">
              <a:buFont typeface="Arial" panose="020B0604020202020204" pitchFamily="34" charset="0"/>
              <a:buChar char="•"/>
            </a:pPr>
            <a:r>
              <a:rPr lang="en-US" dirty="0">
                <a:cs typeface="Calibri"/>
              </a:rPr>
              <a:t>Con un déficit anual de financiación de la energía de cientos de miles de millones de dólares, el dinero que se destina a la financiación de proyectos energéticos debe aumentar</a:t>
            </a:r>
          </a:p>
          <a:p>
            <a:pPr marL="171450" indent="-171450">
              <a:buFont typeface="Arial" panose="020B0604020202020204" pitchFamily="34" charset="0"/>
              <a:buChar char="•"/>
            </a:pPr>
            <a:r>
              <a:rPr lang="en-US" dirty="0">
                <a:cs typeface="Calibri"/>
              </a:rPr>
              <a:t>Para que este aumento se produzca, es necesaria una buena planificación financiera de los proyectos</a:t>
            </a:r>
          </a:p>
          <a:p>
            <a:pPr marL="171450" indent="-171450">
              <a:buFont typeface="Arial" panose="020B0604020202020204" pitchFamily="34" charset="0"/>
              <a:buChar char="•"/>
            </a:pPr>
            <a:r>
              <a:rPr lang="en-US" dirty="0">
                <a:cs typeface="Calibri"/>
              </a:rPr>
              <a:t>Que contribuya a la mejora del entorno propicio</a:t>
            </a:r>
          </a:p>
          <a:p>
            <a:pPr marL="171450" indent="-171450">
              <a:buFont typeface="Arial" panose="020B0604020202020204" pitchFamily="34" charset="0"/>
              <a:buChar char="•"/>
            </a:pPr>
            <a:r>
              <a:rPr lang="en-US" dirty="0">
                <a:cs typeface="Calibri"/>
              </a:rPr>
              <a:t>Lo que a su vez apoya los flujos financieros</a:t>
            </a:r>
          </a:p>
          <a:p>
            <a:pPr marL="171450" indent="-171450">
              <a:buFont typeface="Arial" panose="020B0604020202020204" pitchFamily="34" charset="0"/>
              <a:buChar char="•"/>
            </a:pPr>
            <a:r>
              <a:rPr lang="en-US" dirty="0">
                <a:cs typeface="Calibri"/>
              </a:rPr>
              <a:t>Y, en última instancia, conduce a un progreso positivo en el cumplimiento del S.D.G 7</a:t>
            </a:r>
          </a:p>
          <a:p>
            <a:pPr marL="171450" indent="-171450">
              <a:buFont typeface="Arial" panose="020B0604020202020204" pitchFamily="34" charset="0"/>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9243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Existe </a:t>
            </a:r>
            <a:r>
              <a:rPr lang="en-US">
                <a:sym typeface="Arial"/>
              </a:rPr>
              <a:t>un amplio abanico </a:t>
            </a:r>
            <a:r>
              <a:rPr lang="en-US"/>
              <a:t>de medidas públicas para promover la financiación de las inversiones en energías bajas en carbono. </a:t>
            </a:r>
          </a:p>
          <a:p>
            <a:pPr marL="171450" indent="-171450">
              <a:buFont typeface="Arial,Sans-Serif"/>
              <a:buChar char="•"/>
            </a:pPr>
            <a:r>
              <a:rPr lang="en-US"/>
              <a:t>En la práctica, se necesitan combinaciones específicas, según el contexto del país</a:t>
            </a:r>
            <a:endParaRPr lang="en-US">
              <a:cs typeface="Calibri"/>
            </a:endParaRPr>
          </a:p>
          <a:p>
            <a:pPr marL="171450" indent="-171450">
              <a:buFont typeface="Arial,Sans-Serif"/>
              <a:buChar char="•"/>
            </a:pPr>
            <a:r>
              <a:rPr lang="en-US"/>
              <a:t>Las intervenciones del lado de la demanda incluyen la eliminación de riesgos políticos, la eliminación de riesgos financieros y los incentivos financieros directos </a:t>
            </a:r>
            <a:endParaRPr lang="en-US">
              <a:cs typeface="Calibri"/>
            </a:endParaRPr>
          </a:p>
          <a:p>
            <a:pPr marL="171450" indent="-171450">
              <a:buFont typeface="Arial,Sans-Serif"/>
              <a:buChar char="•"/>
            </a:pPr>
            <a:r>
              <a:rPr lang="en-US"/>
              <a:t>Mejorar la viabilidad financiera de los proyectos es una prioridad clave</a:t>
            </a:r>
            <a:endParaRPr lang="en-US">
              <a:cs typeface="Calibri"/>
            </a:endParaRPr>
          </a:p>
          <a:p>
            <a:pPr marL="171450" indent="-171450">
              <a:buFont typeface="Arial,Sans-Serif"/>
              <a:buChar char="•"/>
            </a:pPr>
            <a:r>
              <a:rPr lang="en-US"/>
              <a:t>Las intervenciones del lado de la oferta incluyen la reforma del sistema financiero y nuevas clases de activos de bajo coste</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6731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Para recapitular</a:t>
            </a:r>
          </a:p>
          <a:p>
            <a:pPr marL="171450" indent="-171450">
              <a:buFont typeface="Arial" panose="020B0604020202020204" pitchFamily="34" charset="0"/>
              <a:buChar char="•"/>
            </a:pPr>
            <a:r>
              <a:rPr lang="en-US">
                <a:cs typeface="Calibri"/>
              </a:rPr>
              <a:t>Hay un impulso creciente para alinear los sistemas financieros con el desarrollo sostenible </a:t>
            </a:r>
            <a:endParaRPr lang="en-US"/>
          </a:p>
          <a:p>
            <a:pPr marL="171450" indent="-171450">
              <a:buFont typeface="Arial" panose="020B0604020202020204" pitchFamily="34" charset="0"/>
              <a:buChar char="•"/>
            </a:pPr>
            <a:r>
              <a:rPr lang="en-US">
                <a:cs typeface="Calibri"/>
              </a:rPr>
              <a:t>La falta de acceso al capital nacional es uno de los principales obstáculos para la ampliación de la energía con bajas emisiones de carbono</a:t>
            </a:r>
          </a:p>
          <a:p>
            <a:pPr marL="171450" indent="-171450">
              <a:buFont typeface="Arial" panose="020B0604020202020204" pitchFamily="34" charset="0"/>
              <a:buChar char="•"/>
            </a:pPr>
            <a:r>
              <a:rPr lang="en-US">
                <a:cs typeface="Calibri"/>
              </a:rPr>
              <a:t>La financiación internacional puede ayudar, pero expone a los inversores al riesgo cambiario. </a:t>
            </a:r>
          </a:p>
          <a:p>
            <a:pPr marL="171450" indent="-171450">
              <a:buFont typeface="Arial" panose="020B0604020202020204" pitchFamily="34" charset="0"/>
              <a:buChar char="•"/>
            </a:pPr>
            <a:r>
              <a:rPr lang="en-US">
                <a:cs typeface="Calibri"/>
              </a:rPr>
              <a:t>Por lo tanto, la solución sostenible a largo plazo es acelerar la reforma de los sectores financieros nacionales, aportando profundidad y liquidez, con el objetivo de lograr una combinación equilibrada de financiación nacional e internacional que fluya hacia la energía con bajas emisiones de carbono.</a:t>
            </a:r>
          </a:p>
          <a:p>
            <a:pPr marL="171450" indent="-171450">
              <a:buFont typeface="Arial" panose="020B0604020202020204" pitchFamily="34" charset="0"/>
              <a:buChar char="•"/>
            </a:pPr>
            <a:r>
              <a:rPr lang="en-US">
                <a:cs typeface="Calibri"/>
              </a:rPr>
              <a:t>Una mejor modelización financiera es vital para crear capacidad nacional.</a:t>
            </a:r>
          </a:p>
          <a:p>
            <a:pPr marL="171450" indent="-171450">
              <a:buFont typeface="Arial" panose="020B0604020202020204" pitchFamily="34" charset="0"/>
              <a:buChar char="•"/>
            </a:pPr>
            <a:r>
              <a:rPr lang="en-US">
                <a:cs typeface="Calibri"/>
              </a:rPr>
              <a:t>Todo ello requiere un entorno favorable</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4067574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Las herramientas de planificación como FINPLAN desempeñan un papel fundamental en el establecimiento de un entorno favorable.</a:t>
            </a:r>
            <a:endParaRPr lang="en-US"/>
          </a:p>
          <a:p>
            <a:pPr marL="171450" indent="-171450">
              <a:buFont typeface="Arial" panose="020B0604020202020204" pitchFamily="34" charset="0"/>
              <a:buChar char="•"/>
            </a:pPr>
            <a:r>
              <a:rPr lang="en-US">
                <a:cs typeface="Calibri"/>
              </a:rPr>
              <a:t>Pero, ¿qué es exactamente un entorno propicio?</a:t>
            </a:r>
            <a:endParaRPr lang="en-US"/>
          </a:p>
          <a:p>
            <a:pPr marL="171450" indent="-171450">
              <a:buFont typeface="Arial" panose="020B0604020202020204" pitchFamily="34" charset="0"/>
              <a:buChar char="•"/>
            </a:pPr>
            <a:r>
              <a:rPr lang="en-US"/>
              <a:t>Básicamente, se trata de un marco normativo sólido y transparente que facilita la inversión tanto privada como pública. </a:t>
            </a:r>
            <a:endParaRPr lang="en-US">
              <a:cs typeface="Calibri" panose="020F0502020204030204"/>
            </a:endParaRPr>
          </a:p>
          <a:p>
            <a:pPr marL="171450" indent="-171450">
              <a:buFont typeface="Arial" panose="020B0604020202020204" pitchFamily="34" charset="0"/>
              <a:buChar char="•"/>
            </a:pPr>
            <a:r>
              <a:rPr lang="en-US"/>
              <a:t>Este marco debe incluir una institución reguladora que </a:t>
            </a:r>
          </a:p>
          <a:p>
            <a:pPr lvl="1" indent="-171450">
              <a:buFont typeface="Arial" panose="020B0604020202020204" pitchFamily="34" charset="0"/>
              <a:buChar char="•"/>
            </a:pPr>
            <a:r>
              <a:rPr lang="en-US"/>
              <a:t>[1] es autónomo, </a:t>
            </a:r>
          </a:p>
          <a:p>
            <a:pPr lvl="1" indent="-171450">
              <a:buFont typeface="Arial" panose="020B0604020202020204" pitchFamily="34" charset="0"/>
              <a:buChar char="•"/>
            </a:pPr>
            <a:r>
              <a:rPr lang="en-US"/>
              <a:t>[2] tiene una clara autoridad y capacidad para cumplir su mandato, y</a:t>
            </a:r>
          </a:p>
          <a:p>
            <a:pPr lvl="1" indent="-171450">
              <a:buFont typeface="Arial" panose="020B0604020202020204" pitchFamily="34" charset="0"/>
              <a:buChar char="•"/>
            </a:pPr>
            <a:r>
              <a:rPr lang="en-US"/>
              <a:t>[3] es responsable de sus decisiones y acciones. </a:t>
            </a:r>
            <a:endParaRPr lang="en-US">
              <a:cs typeface="Calibri"/>
            </a:endParaRPr>
          </a:p>
          <a:p>
            <a:pPr marL="171450" indent="-171450">
              <a:buFont typeface="Arial" panose="020B0604020202020204" pitchFamily="34" charset="0"/>
              <a:buChar char="•"/>
            </a:pPr>
            <a:r>
              <a:rPr lang="en-US"/>
              <a:t>El marco también debería aclarar aspectos normativos importantes, como la fijación de precios, los derechos sobre la tierra, los acuerdos de extracción y las normas de rendimiento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Los inversores comerciales evalúan una serie de consideraciones antes de invertir en un proyecto concreto dentro de un país específico.</a:t>
            </a:r>
            <a:endParaRPr lang="en-US"/>
          </a:p>
          <a:p>
            <a:pPr marL="171450" indent="-171450">
              <a:buFont typeface="Arial" panose="020B0604020202020204" pitchFamily="34" charset="0"/>
              <a:buChar char="•"/>
            </a:pPr>
            <a:r>
              <a:rPr lang="en-US"/>
              <a:t>La falta de confianza de los inversores en la solvencia de los agentes dificulta el desarrollo del sector eléctrico. Los operadores eficientes y financieramente solventes mitigan el riesgo de los inversores y fomentan una mayor participación del sector privado.</a:t>
            </a:r>
            <a:endParaRPr lang="en-US">
              <a:cs typeface="Calibri"/>
            </a:endParaRPr>
          </a:p>
          <a:p>
            <a:pPr marL="171450" indent="-171450">
              <a:buFont typeface="Arial" panose="020B0604020202020204" pitchFamily="34" charset="0"/>
              <a:buChar char="•"/>
            </a:pPr>
            <a:r>
              <a:rPr lang="en-US"/>
              <a:t>Las inversiones en el sector eléctrico sólo serán sostenibles si la estructura tarifaria refleja con precisión los costes y los riesgos y proporciona una tasa de rendimiento que fomente la participación continua del sector privado. Esto debe equilibrarse cuidadosamente con la necesidad crítica de proteger a los consumidores, garantizar la asequibilidad y ampliar el acceso a la electricidad. Las tarifas que reflejan los costes a menudo tardan en conseguirse, y hay muchas formas diferentes de estructurar el sistema de tarifas al por menor en función de lo que mejor se adapte a cada país o contexto. En general, las estrategias eficaces de gestión de tarifas incluyen la participación del público, procesos transparentes, ajustes periódicos y medidas adecuadas para garantizar la asequibilidad.</a:t>
            </a:r>
            <a:endParaRPr lang="en-US">
              <a:cs typeface="Calibri"/>
            </a:endParaRPr>
          </a:p>
          <a:p>
            <a:pPr marL="171450" indent="-171450">
              <a:buFont typeface="Arial" panose="020B0604020202020204" pitchFamily="34" charset="0"/>
              <a:buChar char="•"/>
            </a:pPr>
            <a:r>
              <a:rPr lang="en-US"/>
              <a:t>La mejora de la eficiencia técnica y comercial del sector eléctrico permitirá prestar más servicios a más consumidores, reducir los costes en toda la cadena de suministro y aumentar la calidad y la viabilidad comercial. La eficiencia puede mejorarse mediante intervenciones que incluyan la inversión y el mantenimiento de infraestructuras, la mejora de la medición y el cobro de facturas, la gestión de la demanda y la educación de los consumidores.</a:t>
            </a:r>
            <a:endParaRPr lang="en-US">
              <a:cs typeface="Calibri"/>
            </a:endParaRPr>
          </a:p>
          <a:p>
            <a:pPr marL="171450" indent="-171450">
              <a:buFont typeface="Arial" panose="020B0604020202020204" pitchFamily="34" charset="0"/>
              <a:buChar char="•"/>
            </a:pPr>
            <a:r>
              <a:rPr lang="en-US"/>
              <a:t>Los procesos de contratación que integran las mejores prácticas internacionales, como la licitación justa y competitiva, el análisis de los costes del ciclo de vida y la determinación del mejor valor, aumentarán la confianza de los inversores, reducirán los costes y facilitarán las inversiones sostenibles a largo plazo.</a:t>
            </a:r>
          </a:p>
          <a:p>
            <a:pPr marL="171450" indent="-171450">
              <a:buFont typeface="Arial" panose="020B0604020202020204" pitchFamily="34" charset="0"/>
              <a:buChar char="•"/>
            </a:pPr>
            <a:r>
              <a:rPr lang="en-US">
                <a:cs typeface="Calibri"/>
              </a:rPr>
              <a:t>Como muestra el gráfico del Informe de la Iniciativa de Política Climática (2018), las lagunas de información, el acceso al capital y los riesgos regulatorios y políticos representan las principales barreras que se abordan en las iniciativas de financiación combinada.</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80526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wp.org/en/learn/iwrm-toolbox/The-Enabling-Environment/" TargetMode="External"/><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hyperlink" Target="https://www.climatepolicyinitiative.org/wp-content/uploads/2018/01/Blended-Finance-in-Clean-Energy-Experiences-and-Opportunities.pdf"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convergence.finance/blended-finance"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2.gif"/><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convergence.finance/blended-financ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nvergence.finance/blended-finance" TargetMode="External"/><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hyperlink" Target="https://www.climatepolicyinitiative.org/wp-content/uploads/2018/01/Blended-Finance-in-Clean-Energy-Experiences-and-Opportunities.pdf"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www.iaea.org/topics/energy-planning/energy-modelling-tools" TargetMode="External"/><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436"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D66A0C7C-00E4-4DD3-837B-10A52DC20905}"/>
              </a:ext>
            </a:extLst>
          </p:cNvPr>
          <p:cNvPicPr>
            <a:picLocks noChangeAspect="1"/>
          </p:cNvPicPr>
          <p:nvPr/>
        </p:nvPicPr>
        <p:blipFill>
          <a:blip r:embed="rId5"/>
          <a:stretch>
            <a:fillRect/>
          </a:stretch>
        </p:blipFill>
        <p:spPr>
          <a:xfrm>
            <a:off x="-34506" y="-2336"/>
            <a:ext cx="12225067" cy="6869861"/>
          </a:xfrm>
          <a:prstGeom prst="rect">
            <a:avLst/>
          </a:prstGeom>
        </p:spPr>
      </p:pic>
      <p:sp>
        <p:nvSpPr>
          <p:cNvPr id="16" name="TextBox 2">
            <a:extLst>
              <a:ext uri="{FF2B5EF4-FFF2-40B4-BE49-F238E27FC236}">
                <a16:creationId xmlns:a16="http://schemas.microsoft.com/office/drawing/2014/main" id="{E3F2990E-D744-4FDD-850E-7C43682976D2}"/>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56818" y="3975673"/>
            <a:ext cx="1396142" cy="400110"/>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b="1" dirty="0">
                <a:latin typeface="Arial" panose="020B0604020202020204" pitchFamily="34" charset="0"/>
                <a:ea typeface="Open Sans ExtraBold" panose="020B0606030504020204" pitchFamily="34" charset="0"/>
                <a:cs typeface="Arial" panose="020B0604020202020204" pitchFamily="34" charset="0"/>
              </a:rPr>
              <a:t>FINPLAN</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47853" y="4313030"/>
            <a:ext cx="7147918" cy="213817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606030504020204" pitchFamily="34" charset="0"/>
                <a:cs typeface="Arial" panose="020B0604020202020204" pitchFamily="34" charset="0"/>
              </a:rPr>
              <a:t>LECTURA </a:t>
            </a:r>
            <a:r>
              <a:rPr kumimoji="0" lang="en-ZA" sz="4400" b="1" i="0" u="none" strike="noStrike" kern="1200" cap="none" spc="0" normalizeH="0" baseline="0" noProof="0" dirty="0">
                <a:ln>
                  <a:noFill/>
                </a:ln>
                <a:solidFill>
                  <a:schemeClr val="bg1"/>
                </a:solidFill>
                <a:effectLst/>
                <a:uLnTx/>
                <a:uFillTx/>
                <a:latin typeface="Arial" panose="020B0604020202020204" pitchFamily="34" charset="0"/>
                <a:ea typeface="Open Sans ExtraBold" panose="020B0606030504020204" pitchFamily="34" charset="0"/>
                <a:cs typeface="Arial" panose="020B0604020202020204" pitchFamily="34" charset="0"/>
              </a:rPr>
              <a:t>1</a:t>
            </a:r>
            <a:r>
              <a:rPr kumimoji="0" lang="en-ZA" sz="44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rPr>
              <a:t> </a:t>
            </a:r>
            <a:br>
              <a:rPr kumimoji="0" lang="en-ZA" sz="44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rPr>
            </a:br>
            <a:r>
              <a:rPr kumimoji="0" lang="en-ZA" sz="44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rPr>
              <a:t>INTRODUCCIÓN AL CURSO</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13" name="TextBox 1">
            <a:extLst>
              <a:ext uri="{FF2B5EF4-FFF2-40B4-BE49-F238E27FC236}">
                <a16:creationId xmlns:a16="http://schemas.microsoft.com/office/drawing/2014/main" id="{F3D24764-EC4F-4CB5-837C-0E9454FCA68D}"/>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10" name="Oval 9">
            <a:extLst>
              <a:ext uri="{FF2B5EF4-FFF2-40B4-BE49-F238E27FC236}">
                <a16:creationId xmlns:a16="http://schemas.microsoft.com/office/drawing/2014/main" id="{18CCB7D2-437A-8A4A-8390-E76557DA3E51}"/>
              </a:ext>
            </a:extLst>
          </p:cNvPr>
          <p:cNvSpPr/>
          <p:nvPr/>
        </p:nvSpPr>
        <p:spPr>
          <a:xfrm>
            <a:off x="6809631" y="531115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mp3" descr="Track5_Lecture1_Slide1.mp3">
            <a:hlinkClick r:id="" action="ppaction://media"/>
            <a:extLst>
              <a:ext uri="{FF2B5EF4-FFF2-40B4-BE49-F238E27FC236}">
                <a16:creationId xmlns:a16="http://schemas.microsoft.com/office/drawing/2014/main" id="{5BD82D5E-0E69-1C4A-B315-B6C2BB541D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0596" y="5382116"/>
            <a:ext cx="813600" cy="813600"/>
          </a:xfrm>
          <a:prstGeom prst="rect">
            <a:avLst/>
          </a:prstGeom>
        </p:spPr>
      </p:pic>
    </p:spTree>
    <p:extLst>
      <p:ext uri="{BB962C8B-B14F-4D97-AF65-F5344CB8AC3E}">
        <p14:creationId xmlns:p14="http://schemas.microsoft.com/office/powerpoint/2010/main" val="181902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164"/>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8068099"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1.2.2 </a:t>
            </a:r>
            <a:r>
              <a:rPr lang="en-US" sz="2000" b="1" dirty="0" err="1">
                <a:solidFill>
                  <a:schemeClr val="accent5">
                    <a:lumMod val="60000"/>
                    <a:lumOff val="40000"/>
                  </a:schemeClr>
                </a:solidFill>
                <a:latin typeface="Open Sans"/>
              </a:rPr>
              <a:t>Consideraciones</a:t>
            </a:r>
            <a:r>
              <a:rPr lang="en-US" sz="2000" b="1" dirty="0">
                <a:solidFill>
                  <a:schemeClr val="accent5">
                    <a:lumMod val="60000"/>
                    <a:lumOff val="40000"/>
                  </a:schemeClr>
                </a:solidFill>
                <a:latin typeface="Open Sans"/>
              </a:rPr>
              <a:t> de </a:t>
            </a:r>
            <a:r>
              <a:rPr lang="en-US" sz="2000" b="1" dirty="0" err="1">
                <a:solidFill>
                  <a:schemeClr val="accent5">
                    <a:lumMod val="60000"/>
                    <a:lumOff val="40000"/>
                  </a:schemeClr>
                </a:solidFill>
                <a:latin typeface="Open Sans"/>
              </a:rPr>
              <a:t>los</a:t>
            </a:r>
            <a:r>
              <a:rPr lang="en-US" sz="2000" b="1" dirty="0">
                <a:solidFill>
                  <a:schemeClr val="accent5">
                    <a:lumMod val="60000"/>
                    <a:lumOff val="40000"/>
                  </a:schemeClr>
                </a:solidFill>
                <a:latin typeface="Open Sans"/>
              </a:rPr>
              <a:t> </a:t>
            </a:r>
            <a:r>
              <a:rPr lang="en-US" sz="2000" b="1" dirty="0" err="1">
                <a:solidFill>
                  <a:schemeClr val="accent5">
                    <a:lumMod val="60000"/>
                    <a:lumOff val="40000"/>
                  </a:schemeClr>
                </a:solidFill>
                <a:latin typeface="Open Sans"/>
              </a:rPr>
              <a:t>inversores</a:t>
            </a:r>
            <a:r>
              <a:rPr lang="en-US" sz="2000" b="1" dirty="0">
                <a:solidFill>
                  <a:schemeClr val="accent5">
                    <a:lumMod val="60000"/>
                    <a:lumOff val="40000"/>
                  </a:schemeClr>
                </a:solidFill>
                <a:latin typeface="Open Sans"/>
              </a:rPr>
              <a:t> </a:t>
            </a:r>
            <a:r>
              <a:rPr lang="en-US" sz="2000" b="1" dirty="0" err="1">
                <a:solidFill>
                  <a:schemeClr val="accent5">
                    <a:lumMod val="60000"/>
                    <a:lumOff val="40000"/>
                  </a:schemeClr>
                </a:solidFill>
                <a:latin typeface="Open Sans"/>
              </a:rPr>
              <a:t>comerciales</a:t>
            </a:r>
            <a:r>
              <a:rPr lang="en-US" sz="2000" b="1" dirty="0">
                <a:solidFill>
                  <a:schemeClr val="accent5">
                    <a:lumMod val="60000"/>
                    <a:lumOff val="40000"/>
                  </a:schemeClr>
                </a:solidFill>
                <a:latin typeface="Open Sans"/>
              </a:rPr>
              <a:t> </a:t>
            </a:r>
            <a:endParaRPr lang="en-US"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82755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Importancia de un entorno propicio</a:t>
            </a:r>
            <a:endParaRPr lang="en-GB" sz="4000" dirty="0">
              <a:latin typeface="Open Sans"/>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F3B541E5-D30A-497C-A2C9-111BD15EE069}"/>
              </a:ext>
            </a:extLst>
          </p:cNvPr>
          <p:cNvSpPr>
            <a:spLocks noGrp="1"/>
          </p:cNvSpPr>
          <p:nvPr/>
        </p:nvSpPr>
        <p:spPr>
          <a:xfrm>
            <a:off x="867664" y="1805117"/>
            <a:ext cx="923405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err="1">
                <a:latin typeface="Open Sans" panose="020B0606030504020204"/>
              </a:rPr>
              <a:t>Tomadores</a:t>
            </a:r>
            <a:r>
              <a:rPr lang="en-US" sz="2000" dirty="0">
                <a:latin typeface="Open Sans" panose="020B0606030504020204"/>
              </a:rPr>
              <a:t> de </a:t>
            </a:r>
            <a:r>
              <a:rPr lang="en-US" sz="2000" dirty="0" err="1">
                <a:latin typeface="Open Sans" panose="020B0606030504020204"/>
              </a:rPr>
              <a:t>crédito</a:t>
            </a:r>
            <a:r>
              <a:rPr lang="en-US" sz="2000" dirty="0">
                <a:latin typeface="Open Sans" panose="020B0606030504020204"/>
              </a:rPr>
              <a:t> </a:t>
            </a:r>
            <a:r>
              <a:rPr lang="en-US" sz="2000" dirty="0" err="1">
                <a:latin typeface="Open Sans" panose="020B0606030504020204"/>
              </a:rPr>
              <a:t>dignos</a:t>
            </a:r>
            <a:r>
              <a:rPr lang="en-US" sz="2000" dirty="0">
                <a:latin typeface="Open Sans" panose="020B0606030504020204"/>
              </a:rPr>
              <a:t> de </a:t>
            </a:r>
            <a:r>
              <a:rPr lang="en-US" sz="2000" dirty="0" err="1">
                <a:latin typeface="Open Sans" panose="020B0606030504020204"/>
              </a:rPr>
              <a:t>crédito</a:t>
            </a:r>
            <a:endParaRPr lang="en-US" sz="2000" dirty="0">
              <a:latin typeface="Open Sans" panose="020B0606030504020204"/>
            </a:endParaRPr>
          </a:p>
          <a:p>
            <a:pPr>
              <a:lnSpc>
                <a:spcPct val="100000"/>
              </a:lnSpc>
            </a:pPr>
            <a:r>
              <a:rPr lang="en-US" sz="2000" dirty="0" err="1">
                <a:latin typeface="Open Sans" panose="020B0606030504020204"/>
              </a:rPr>
              <a:t>Estructuras</a:t>
            </a:r>
            <a:r>
              <a:rPr lang="en-US" sz="2000" dirty="0">
                <a:latin typeface="Open Sans" panose="020B0606030504020204"/>
              </a:rPr>
              <a:t> </a:t>
            </a:r>
            <a:r>
              <a:rPr lang="en-US" sz="2000" dirty="0" err="1">
                <a:latin typeface="Open Sans" panose="020B0606030504020204"/>
              </a:rPr>
              <a:t>tarifarias</a:t>
            </a:r>
            <a:r>
              <a:rPr lang="en-US" sz="2000" dirty="0">
                <a:latin typeface="Open Sans" panose="020B0606030504020204"/>
              </a:rPr>
              <a:t> </a:t>
            </a:r>
            <a:r>
              <a:rPr lang="en-US" sz="2000" dirty="0" err="1">
                <a:latin typeface="Open Sans" panose="020B0606030504020204"/>
              </a:rPr>
              <a:t>minoristas</a:t>
            </a:r>
            <a:r>
              <a:rPr lang="en-US" sz="2000" dirty="0">
                <a:latin typeface="Open Sans" panose="020B0606030504020204"/>
              </a:rPr>
              <a:t> que </a:t>
            </a:r>
            <a:r>
              <a:rPr lang="en-US" sz="2000" dirty="0" err="1">
                <a:latin typeface="Open Sans" panose="020B0606030504020204"/>
              </a:rPr>
              <a:t>reflejan</a:t>
            </a:r>
            <a:r>
              <a:rPr lang="en-US" sz="2000" dirty="0">
                <a:latin typeface="Open Sans" panose="020B0606030504020204"/>
              </a:rPr>
              <a:t> </a:t>
            </a:r>
            <a:r>
              <a:rPr lang="en-US" sz="2000" dirty="0" err="1">
                <a:latin typeface="Open Sans" panose="020B0606030504020204"/>
              </a:rPr>
              <a:t>los</a:t>
            </a:r>
            <a:r>
              <a:rPr lang="en-US" sz="2000" dirty="0">
                <a:latin typeface="Open Sans" panose="020B0606030504020204"/>
              </a:rPr>
              <a:t> </a:t>
            </a:r>
            <a:r>
              <a:rPr lang="en-US" sz="2000" dirty="0" err="1">
                <a:latin typeface="Open Sans" panose="020B0606030504020204"/>
              </a:rPr>
              <a:t>costes</a:t>
            </a:r>
            <a:endParaRPr lang="en-US" sz="2000" dirty="0">
              <a:latin typeface="Open Sans" panose="020B0606030504020204"/>
            </a:endParaRPr>
          </a:p>
          <a:p>
            <a:pPr>
              <a:lnSpc>
                <a:spcPct val="100000"/>
              </a:lnSpc>
            </a:pPr>
            <a:r>
              <a:rPr lang="en-US" sz="2000" dirty="0" err="1">
                <a:latin typeface="Open Sans" panose="020B0606030504020204"/>
              </a:rPr>
              <a:t>Eficiencia</a:t>
            </a:r>
            <a:r>
              <a:rPr lang="en-US" sz="2000" dirty="0">
                <a:latin typeface="Open Sans" panose="020B0606030504020204"/>
              </a:rPr>
              <a:t> </a:t>
            </a:r>
            <a:r>
              <a:rPr lang="en-US" sz="2000" dirty="0" err="1">
                <a:latin typeface="Open Sans" panose="020B0606030504020204"/>
              </a:rPr>
              <a:t>técnica</a:t>
            </a:r>
            <a:r>
              <a:rPr lang="en-US" sz="2000" dirty="0">
                <a:latin typeface="Open Sans" panose="020B0606030504020204"/>
              </a:rPr>
              <a:t> y </a:t>
            </a:r>
            <a:r>
              <a:rPr lang="en-US" sz="2000" dirty="0" err="1">
                <a:latin typeface="Open Sans" panose="020B0606030504020204"/>
              </a:rPr>
              <a:t>comercial</a:t>
            </a:r>
            <a:endParaRPr lang="en-US" sz="2000" dirty="0">
              <a:latin typeface="Open Sans" panose="020B0606030504020204"/>
            </a:endParaRPr>
          </a:p>
          <a:p>
            <a:pPr>
              <a:lnSpc>
                <a:spcPct val="100000"/>
              </a:lnSpc>
            </a:pPr>
            <a:r>
              <a:rPr lang="en-US" sz="2000" dirty="0" err="1">
                <a:latin typeface="Open Sans" panose="020B0606030504020204"/>
              </a:rPr>
              <a:t>Procesos</a:t>
            </a:r>
            <a:r>
              <a:rPr lang="en-US" sz="2000" dirty="0">
                <a:latin typeface="Open Sans" panose="020B0606030504020204"/>
              </a:rPr>
              <a:t> de </a:t>
            </a:r>
            <a:r>
              <a:rPr lang="en-US" sz="2000" dirty="0" err="1">
                <a:latin typeface="Open Sans" panose="020B0606030504020204"/>
              </a:rPr>
              <a:t>contratación</a:t>
            </a:r>
            <a:r>
              <a:rPr lang="en-US" sz="2000" dirty="0">
                <a:latin typeface="Open Sans" panose="020B0606030504020204"/>
              </a:rPr>
              <a:t> claros y </a:t>
            </a:r>
            <a:r>
              <a:rPr lang="en-US" sz="2000" dirty="0" err="1">
                <a:latin typeface="Open Sans" panose="020B0606030504020204"/>
              </a:rPr>
              <a:t>transparentes</a:t>
            </a:r>
            <a:endParaRPr lang="en-US" dirty="0">
              <a:cs typeface="Calibri"/>
            </a:endParaRPr>
          </a:p>
        </p:txBody>
      </p:sp>
      <p:pic>
        <p:nvPicPr>
          <p:cNvPr id="12" name="Imagine 12">
            <a:extLst>
              <a:ext uri="{FF2B5EF4-FFF2-40B4-BE49-F238E27FC236}">
                <a16:creationId xmlns:a16="http://schemas.microsoft.com/office/drawing/2014/main" id="{B83B2081-D043-4B61-B699-F7256924D400}"/>
              </a:ext>
            </a:extLst>
          </p:cNvPr>
          <p:cNvPicPr>
            <a:picLocks noChangeAspect="1"/>
          </p:cNvPicPr>
          <p:nvPr/>
        </p:nvPicPr>
        <p:blipFill>
          <a:blip r:embed="rId6"/>
          <a:stretch>
            <a:fillRect/>
          </a:stretch>
        </p:blipFill>
        <p:spPr>
          <a:xfrm>
            <a:off x="5212485" y="3513764"/>
            <a:ext cx="5756898" cy="2403714"/>
          </a:xfrm>
          <a:prstGeom prst="rect">
            <a:avLst/>
          </a:prstGeom>
        </p:spPr>
      </p:pic>
      <p:sp>
        <p:nvSpPr>
          <p:cNvPr id="13" name="Content Placeholder 2">
            <a:extLst>
              <a:ext uri="{FF2B5EF4-FFF2-40B4-BE49-F238E27FC236}">
                <a16:creationId xmlns:a16="http://schemas.microsoft.com/office/drawing/2014/main" id="{03CCFFBE-6AA9-441A-ABF8-8058E1A194CE}"/>
              </a:ext>
            </a:extLst>
          </p:cNvPr>
          <p:cNvSpPr>
            <a:spLocks noGrp="1"/>
          </p:cNvSpPr>
          <p:nvPr/>
        </p:nvSpPr>
        <p:spPr>
          <a:xfrm>
            <a:off x="4385504" y="6011944"/>
            <a:ext cx="6938832" cy="2639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i="1" dirty="0">
                <a:latin typeface="Open Sans" panose="020B0606030504020204"/>
              </a:rPr>
              <a:t>Proporción del vehículo de financiación combinada que aborda riesgos y obstáculos específicos (IPC 2018)</a:t>
            </a:r>
            <a:endParaRPr lang="en-US" sz="1400" i="1" dirty="0">
              <a:latin typeface="Open Sans"/>
              <a:cs typeface="Calibri" panose="020F0502020204030204"/>
            </a:endParaRPr>
          </a:p>
        </p:txBody>
      </p:sp>
      <p:sp>
        <p:nvSpPr>
          <p:cNvPr id="15" name="Oval 14">
            <a:extLst>
              <a:ext uri="{FF2B5EF4-FFF2-40B4-BE49-F238E27FC236}">
                <a16:creationId xmlns:a16="http://schemas.microsoft.com/office/drawing/2014/main" id="{CFAB1506-F114-9F40-8392-6AF550918431}"/>
              </a:ext>
            </a:extLst>
          </p:cNvPr>
          <p:cNvSpPr/>
          <p:nvPr/>
        </p:nvSpPr>
        <p:spPr>
          <a:xfrm>
            <a:off x="10195874" y="16024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0.mp3" descr="Track5_Lecture1_Slide10.mp3">
            <a:hlinkClick r:id="" action="ppaction://media"/>
            <a:extLst>
              <a:ext uri="{FF2B5EF4-FFF2-40B4-BE49-F238E27FC236}">
                <a16:creationId xmlns:a16="http://schemas.microsoft.com/office/drawing/2014/main" id="{65BCFD84-D606-2641-B00B-71C12C9ABD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67239" y="231609"/>
            <a:ext cx="812800" cy="812800"/>
          </a:xfrm>
          <a:prstGeom prst="rect">
            <a:avLst/>
          </a:prstGeom>
        </p:spPr>
      </p:pic>
    </p:spTree>
    <p:extLst>
      <p:ext uri="{BB962C8B-B14F-4D97-AF65-F5344CB8AC3E}">
        <p14:creationId xmlns:p14="http://schemas.microsoft.com/office/powerpoint/2010/main" val="7886234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733957" cy="830997"/>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1.2.3 Planificación estratégica e integrada del sector eléctrico</a:t>
            </a: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58" y="4640"/>
            <a:ext cx="826445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Importancia de un entorno propicio</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7214" y="1940188"/>
            <a:ext cx="10515600" cy="4351338"/>
          </a:xfrm>
        </p:spPr>
        <p:txBody>
          <a:bodyPr vert="horz" lIns="91440" tIns="45720" rIns="91440" bIns="45720" rtlCol="0" anchor="t">
            <a:normAutofit/>
          </a:bodyPr>
          <a:lstStyle/>
          <a:p>
            <a:pPr>
              <a:lnSpc>
                <a:spcPct val="100000"/>
              </a:lnSpc>
              <a:buFont typeface="Arial"/>
              <a:buChar char="•"/>
            </a:pPr>
            <a:r>
              <a:rPr lang="en-US" sz="2000">
                <a:latin typeface="Open Sans" panose="020B0606030504020204"/>
              </a:rPr>
              <a:t>Un sistema eléctrico resistente y de bajo coste</a:t>
            </a:r>
          </a:p>
          <a:p>
            <a:pPr>
              <a:lnSpc>
                <a:spcPct val="100000"/>
              </a:lnSpc>
              <a:buFont typeface="Arial"/>
              <a:buChar char="•"/>
            </a:pPr>
            <a:r>
              <a:rPr lang="en-US" sz="2000">
                <a:latin typeface="Open Sans" panose="020B0606030504020204"/>
              </a:rPr>
              <a:t>Continúa satisfaciendo la demanda a lo largo del tiempo</a:t>
            </a:r>
          </a:p>
          <a:p>
            <a:pPr>
              <a:lnSpc>
                <a:spcPct val="100000"/>
              </a:lnSpc>
              <a:buFont typeface="Arial"/>
              <a:buChar char="•"/>
            </a:pPr>
            <a:r>
              <a:rPr lang="en-US" sz="2000">
                <a:latin typeface="Open Sans" panose="020B0606030504020204"/>
              </a:rPr>
              <a:t>Integra los objetivos de desarrollo</a:t>
            </a:r>
          </a:p>
          <a:p>
            <a:pPr>
              <a:lnSpc>
                <a:spcPct val="100000"/>
              </a:lnSpc>
              <a:buFont typeface="Arial"/>
              <a:buChar char="•"/>
            </a:pPr>
            <a:r>
              <a:rPr lang="en-US" sz="2000">
                <a:latin typeface="Open Sans" panose="020B0606030504020204"/>
              </a:rPr>
              <a:t>Optimiza la combinación de energías</a:t>
            </a:r>
          </a:p>
        </p:txBody>
      </p:sp>
      <p:sp>
        <p:nvSpPr>
          <p:cNvPr id="10" name="Oval 9">
            <a:extLst>
              <a:ext uri="{FF2B5EF4-FFF2-40B4-BE49-F238E27FC236}">
                <a16:creationId xmlns:a16="http://schemas.microsoft.com/office/drawing/2014/main" id="{F5992F42-23DF-294E-BD33-80C8B37EAA7C}"/>
              </a:ext>
            </a:extLst>
          </p:cNvPr>
          <p:cNvSpPr/>
          <p:nvPr/>
        </p:nvSpPr>
        <p:spPr>
          <a:xfrm>
            <a:off x="10282960" y="14276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1.mp3" descr="Track5_Lecture1_Slide11.mp3">
            <a:hlinkClick r:id="" action="ppaction://media"/>
            <a:extLst>
              <a:ext uri="{FF2B5EF4-FFF2-40B4-BE49-F238E27FC236}">
                <a16:creationId xmlns:a16="http://schemas.microsoft.com/office/drawing/2014/main" id="{F03FC217-4F4E-9141-8A5D-0F1380061B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4325" y="231609"/>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1261884"/>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1.2.4 Financiación del proyecto</a:t>
            </a:r>
          </a:p>
          <a:p>
            <a:pPr>
              <a:spcAft>
                <a:spcPts val="1200"/>
              </a:spcAft>
            </a:pPr>
            <a:endParaRPr lang="en-ZA" b="1">
              <a:latin typeface="Open Sans"/>
              <a:ea typeface="Open Sans" panose="020B0606030504020204" pitchFamily="34" charset="0"/>
              <a:cs typeface="Open Sans" panose="020B0606030504020204" pitchFamily="34" charset="0"/>
            </a:endParaRP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62179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Importancia de un entorno propicio</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7214" y="1940188"/>
            <a:ext cx="10515600" cy="4351338"/>
          </a:xfrm>
        </p:spPr>
        <p:txBody>
          <a:bodyPr vert="horz" lIns="91440" tIns="45720" rIns="91440" bIns="45720" rtlCol="0" anchor="t">
            <a:normAutofit/>
          </a:bodyPr>
          <a:lstStyle/>
          <a:p>
            <a:pPr>
              <a:lnSpc>
                <a:spcPct val="100000"/>
              </a:lnSpc>
            </a:pPr>
            <a:r>
              <a:rPr lang="en-US" sz="2000" dirty="0">
                <a:latin typeface="Open Sans" panose="020B0606030504020204"/>
              </a:rPr>
              <a:t>Limitaciones de financiación debidas a un entorno subóptimo</a:t>
            </a:r>
          </a:p>
          <a:p>
            <a:pPr>
              <a:lnSpc>
                <a:spcPct val="100000"/>
              </a:lnSpc>
            </a:pPr>
            <a:r>
              <a:rPr lang="en-US" sz="2000" dirty="0">
                <a:latin typeface="Open Sans" panose="020B0606030504020204"/>
              </a:rPr>
              <a:t>Uso de la financiación comercial y en condiciones favorables</a:t>
            </a:r>
          </a:p>
          <a:p>
            <a:pPr>
              <a:lnSpc>
                <a:spcPct val="100000"/>
              </a:lnSpc>
            </a:pPr>
            <a:r>
              <a:rPr lang="en-US" sz="2000" dirty="0">
                <a:latin typeface="Open Sans" panose="020B0606030504020204"/>
              </a:rPr>
              <a:t>Importancia de calcular y proyectar los flujos de caja</a:t>
            </a:r>
          </a:p>
          <a:p>
            <a:pPr>
              <a:lnSpc>
                <a:spcPct val="100000"/>
              </a:lnSpc>
            </a:pPr>
            <a:r>
              <a:rPr lang="en-US" sz="2000" dirty="0">
                <a:latin typeface="Open Sans" panose="020B0606030504020204"/>
              </a:rPr>
              <a:t>Indicadores financieros que señalan la viabilidad del proyecto</a:t>
            </a:r>
          </a:p>
          <a:p>
            <a:pPr marL="0" indent="0">
              <a:buNone/>
            </a:pPr>
            <a:endParaRPr lang="en-US" sz="2400" dirty="0"/>
          </a:p>
        </p:txBody>
      </p:sp>
      <p:sp>
        <p:nvSpPr>
          <p:cNvPr id="10" name="Oval 9">
            <a:extLst>
              <a:ext uri="{FF2B5EF4-FFF2-40B4-BE49-F238E27FC236}">
                <a16:creationId xmlns:a16="http://schemas.microsoft.com/office/drawing/2014/main" id="{7DC78A7B-F170-F340-86ED-0B68598A24B0}"/>
              </a:ext>
            </a:extLst>
          </p:cNvPr>
          <p:cNvSpPr/>
          <p:nvPr/>
        </p:nvSpPr>
        <p:spPr>
          <a:xfrm>
            <a:off x="9949131"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2.mp3" descr="Track5_Lecture1_Slide12.mp3">
            <a:hlinkClick r:id="" action="ppaction://media"/>
            <a:extLst>
              <a:ext uri="{FF2B5EF4-FFF2-40B4-BE49-F238E27FC236}">
                <a16:creationId xmlns:a16="http://schemas.microsoft.com/office/drawing/2014/main" id="{D10A6A91-ADCE-BB48-AAE8-27EC7C1980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0496" y="282777"/>
            <a:ext cx="812800" cy="812800"/>
          </a:xfrm>
          <a:prstGeom prst="rect">
            <a:avLst/>
          </a:prstGeom>
        </p:spPr>
      </p:pic>
    </p:spTree>
    <p:extLst>
      <p:ext uri="{BB962C8B-B14F-4D97-AF65-F5344CB8AC3E}">
        <p14:creationId xmlns:p14="http://schemas.microsoft.com/office/powerpoint/2010/main" val="19572434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3" y="1389619"/>
            <a:ext cx="6232297" cy="1692771"/>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1.2.5 Inclusión sostenible y equitativa</a:t>
            </a:r>
          </a:p>
          <a:p>
            <a:pPr>
              <a:spcAft>
                <a:spcPts val="1200"/>
              </a:spcAft>
            </a:pPr>
            <a:endParaRPr lang="en-ZA" b="1">
              <a:latin typeface="Open Sans"/>
              <a:ea typeface="Open Sans" panose="020B0606030504020204" pitchFamily="34" charset="0"/>
              <a:cs typeface="Open Sans" panose="020B0606030504020204" pitchFamily="34" charset="0"/>
            </a:endParaRPr>
          </a:p>
          <a:p>
            <a:pPr>
              <a:spcAft>
                <a:spcPts val="1200"/>
              </a:spcAft>
            </a:pPr>
            <a:endParaRPr lang="en-ZA" b="1">
              <a:latin typeface="Open Sans"/>
              <a:ea typeface="Open Sans" panose="020B0606030504020204" pitchFamily="34" charset="0"/>
              <a:cs typeface="Open Sans" panose="020B0606030504020204" pitchFamily="34" charset="0"/>
            </a:endParaRP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84183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Importancia de un entorno propicio</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1166" y="1940188"/>
            <a:ext cx="7437363" cy="2343529"/>
          </a:xfrm>
        </p:spPr>
        <p:txBody>
          <a:bodyPr vert="horz" lIns="91440" tIns="45720" rIns="91440" bIns="45720" rtlCol="0" anchor="t">
            <a:normAutofit/>
          </a:bodyPr>
          <a:lstStyle/>
          <a:p>
            <a:pPr>
              <a:lnSpc>
                <a:spcPct val="100000"/>
              </a:lnSpc>
            </a:pPr>
            <a:r>
              <a:rPr lang="en-US" sz="2000" dirty="0">
                <a:latin typeface="Open Sans" panose="020B0606030504020204"/>
              </a:rPr>
              <a:t>La solidez medioambiental y social de los proyectos es fundamental para la sostenibilidad de las inversiones.</a:t>
            </a:r>
          </a:p>
          <a:p>
            <a:pPr>
              <a:lnSpc>
                <a:spcPct val="100000"/>
              </a:lnSpc>
            </a:pPr>
            <a:r>
              <a:rPr lang="en-US" sz="2000" dirty="0">
                <a:latin typeface="Open Sans" panose="020B0606030504020204"/>
              </a:rPr>
              <a:t>Compromiso con las comunidades locales antes y durante la fase de ejecución</a:t>
            </a:r>
          </a:p>
          <a:p>
            <a:pPr>
              <a:lnSpc>
                <a:spcPct val="100000"/>
              </a:lnSpc>
            </a:pPr>
            <a:r>
              <a:rPr lang="en-US" sz="2000">
                <a:latin typeface="Open Sans" panose="020B0606030504020204"/>
              </a:rPr>
              <a:t>Igualdad de género</a:t>
            </a:r>
          </a:p>
          <a:p>
            <a:pPr>
              <a:lnSpc>
                <a:spcPct val="100000"/>
              </a:lnSpc>
            </a:pPr>
            <a:r>
              <a:rPr lang="en-US" sz="2000">
                <a:latin typeface="Open Sans" panose="020B0606030504020204"/>
              </a:rPr>
              <a:t>Empoderamiento femenino</a:t>
            </a:r>
          </a:p>
        </p:txBody>
      </p:sp>
      <p:sp>
        <p:nvSpPr>
          <p:cNvPr id="7" name="Oval 6">
            <a:extLst>
              <a:ext uri="{FF2B5EF4-FFF2-40B4-BE49-F238E27FC236}">
                <a16:creationId xmlns:a16="http://schemas.microsoft.com/office/drawing/2014/main" id="{DA88F677-D7AB-404D-A6D8-AC9733D03DB8}"/>
              </a:ext>
            </a:extLst>
          </p:cNvPr>
          <p:cNvSpPr/>
          <p:nvPr/>
        </p:nvSpPr>
        <p:spPr>
          <a:xfrm>
            <a:off x="10267239"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3.mp3" descr="Track5_Lecture1_Slide13.mp3">
            <a:hlinkClick r:id="" action="ppaction://media"/>
            <a:extLst>
              <a:ext uri="{FF2B5EF4-FFF2-40B4-BE49-F238E27FC236}">
                <a16:creationId xmlns:a16="http://schemas.microsoft.com/office/drawing/2014/main" id="{82EAD9D6-56C0-2F41-B683-2A7F97609B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7239" y="302974"/>
            <a:ext cx="812800" cy="812800"/>
          </a:xfrm>
          <a:prstGeom prst="rect">
            <a:avLst/>
          </a:prstGeom>
        </p:spPr>
      </p:pic>
    </p:spTree>
    <p:extLst>
      <p:ext uri="{BB962C8B-B14F-4D97-AF65-F5344CB8AC3E}">
        <p14:creationId xmlns:p14="http://schemas.microsoft.com/office/powerpoint/2010/main" val="238084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Conferencia 1.2 Referencias</a:t>
            </a:r>
          </a:p>
        </p:txBody>
      </p:sp>
      <p:sp>
        <p:nvSpPr>
          <p:cNvPr id="2" name="TextBox 1">
            <a:extLst>
              <a:ext uri="{FF2B5EF4-FFF2-40B4-BE49-F238E27FC236}">
                <a16:creationId xmlns:a16="http://schemas.microsoft.com/office/drawing/2014/main" id="{596A1EAA-14A2-4F4D-A200-1BAE7A99AEF6}"/>
              </a:ext>
            </a:extLst>
          </p:cNvPr>
          <p:cNvSpPr txBox="1"/>
          <p:nvPr/>
        </p:nvSpPr>
        <p:spPr>
          <a:xfrm>
            <a:off x="888239" y="1528325"/>
            <a:ext cx="51989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GWP (Asociación Mundial del Agua). 2018. El entorno propicio. Visto el 28 de febrero de 2021.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https://www.gwp.org/en/learn/iwrm-toolbox/The-Enabling-Environment/</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Informe de la Iniciativa de Política Climática. 2018. Blended Finance en energía limpia: Experiencias y oportunidades. Disponible en: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https://www.climatepolicyinitiative.org/wp-content/uploads/2018/01/Blended-Finance-in-Clean-Energy-Experiences-and-Opportunities.pdf</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1.3.1 ¿Qué es la financiación mixta?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Financiación combinada</a:t>
            </a:r>
            <a:endParaRPr lang="en-GB" sz="4000" dirty="0">
              <a:latin typeface="Open Sans"/>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76E135AA-BA16-44EF-A653-0541614F9594}"/>
              </a:ext>
            </a:extLst>
          </p:cNvPr>
          <p:cNvSpPr txBox="1">
            <a:spLocks/>
          </p:cNvSpPr>
          <p:nvPr/>
        </p:nvSpPr>
        <p:spPr>
          <a:xfrm>
            <a:off x="847380" y="1972489"/>
            <a:ext cx="72216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latin typeface="Open Sans" panose="020B0606030504020204"/>
              </a:rPr>
              <a:t>Uso del capital catalizador </a:t>
            </a:r>
          </a:p>
          <a:p>
            <a:pPr>
              <a:lnSpc>
                <a:spcPct val="100000"/>
              </a:lnSpc>
            </a:pPr>
            <a:r>
              <a:rPr lang="en-US" sz="2000">
                <a:latin typeface="Open Sans" panose="020B0606030504020204"/>
              </a:rPr>
              <a:t>Fuentes públicas o filantrópicas</a:t>
            </a:r>
          </a:p>
          <a:p>
            <a:pPr>
              <a:lnSpc>
                <a:spcPct val="100000"/>
              </a:lnSpc>
            </a:pPr>
            <a:r>
              <a:rPr lang="en-US" sz="2000">
                <a:latin typeface="Open Sans" panose="020B0606030504020204"/>
              </a:rPr>
              <a:t>Aumentar la inversión del sector privado</a:t>
            </a:r>
          </a:p>
          <a:p>
            <a:pPr>
              <a:lnSpc>
                <a:spcPct val="100000"/>
              </a:lnSpc>
            </a:pPr>
            <a:r>
              <a:rPr lang="en-US" sz="2000">
                <a:latin typeface="Open Sans" panose="020B0606030504020204"/>
              </a:rPr>
              <a:t>País en desarrollo, enfoque en los ODS</a:t>
            </a:r>
          </a:p>
        </p:txBody>
      </p:sp>
      <p:sp>
        <p:nvSpPr>
          <p:cNvPr id="3" name="TextBox 2">
            <a:extLst>
              <a:ext uri="{FF2B5EF4-FFF2-40B4-BE49-F238E27FC236}">
                <a16:creationId xmlns:a16="http://schemas.microsoft.com/office/drawing/2014/main" id="{1F097D3D-3F45-4E21-B9D2-86104549230F}"/>
              </a:ext>
            </a:extLst>
          </p:cNvPr>
          <p:cNvSpPr txBox="1"/>
          <p:nvPr/>
        </p:nvSpPr>
        <p:spPr>
          <a:xfrm>
            <a:off x="10049566" y="6085499"/>
            <a:ext cx="2108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Fuente: OCDE 2018</a:t>
            </a:r>
            <a:endParaRPr lang="en-US" sz="14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6">
            <a:extLst>
              <a:ext uri="{FF2B5EF4-FFF2-40B4-BE49-F238E27FC236}">
                <a16:creationId xmlns:a16="http://schemas.microsoft.com/office/drawing/2014/main" id="{3D752F7E-34BC-43C6-B640-2BB0D402D455}"/>
              </a:ext>
            </a:extLst>
          </p:cNvPr>
          <p:cNvPicPr>
            <a:picLocks noChangeAspect="1"/>
          </p:cNvPicPr>
          <p:nvPr/>
        </p:nvPicPr>
        <p:blipFill>
          <a:blip r:embed="rId6"/>
          <a:stretch>
            <a:fillRect/>
          </a:stretch>
        </p:blipFill>
        <p:spPr>
          <a:xfrm>
            <a:off x="6708475" y="2090537"/>
            <a:ext cx="4612257" cy="2964473"/>
          </a:xfrm>
          <a:prstGeom prst="rect">
            <a:avLst/>
          </a:prstGeom>
        </p:spPr>
      </p:pic>
      <p:sp>
        <p:nvSpPr>
          <p:cNvPr id="10" name="Oval 9">
            <a:extLst>
              <a:ext uri="{FF2B5EF4-FFF2-40B4-BE49-F238E27FC236}">
                <a16:creationId xmlns:a16="http://schemas.microsoft.com/office/drawing/2014/main" id="{BBAD8C4B-57A0-2046-9FEF-089F24BDC948}"/>
              </a:ext>
            </a:extLst>
          </p:cNvPr>
          <p:cNvSpPr/>
          <p:nvPr/>
        </p:nvSpPr>
        <p:spPr>
          <a:xfrm>
            <a:off x="10219501" y="2287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5.mp3" descr="Track5_Lecture1_Slide15.mp3">
            <a:hlinkClick r:id="" action="ppaction://media"/>
            <a:extLst>
              <a:ext uri="{FF2B5EF4-FFF2-40B4-BE49-F238E27FC236}">
                <a16:creationId xmlns:a16="http://schemas.microsoft.com/office/drawing/2014/main" id="{5CDE914C-3E42-A94A-A427-C98CCF0377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90866" y="300162"/>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487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1.3.2 ¿Qué es la financiación mixta?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Financiación combinada</a:t>
            </a:r>
            <a:endParaRPr lang="en-GB" sz="4000" dirty="0">
              <a:latin typeface="Open Sans"/>
              <a:ea typeface="Open Sans" panose="020B0606030504020204" pitchFamily="34" charset="0"/>
              <a:cs typeface="Open Sans" panose="020B0606030504020204" pitchFamily="34" charset="0"/>
            </a:endParaRPr>
          </a:p>
        </p:txBody>
      </p:sp>
      <p:pic>
        <p:nvPicPr>
          <p:cNvPr id="10" name="Picture 2" descr="Blended Finance">
            <a:extLst>
              <a:ext uri="{FF2B5EF4-FFF2-40B4-BE49-F238E27FC236}">
                <a16:creationId xmlns:a16="http://schemas.microsoft.com/office/drawing/2014/main" id="{449E0E3B-A789-416C-8F10-A9D755A52C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2621" y="1772088"/>
            <a:ext cx="5898784" cy="457870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C6154192-69BF-40FE-9625-7CFCAB1BD4F6}"/>
              </a:ext>
            </a:extLst>
          </p:cNvPr>
          <p:cNvSpPr txBox="1">
            <a:spLocks/>
          </p:cNvSpPr>
          <p:nvPr/>
        </p:nvSpPr>
        <p:spPr>
          <a:xfrm>
            <a:off x="7200828" y="6073075"/>
            <a:ext cx="4537893" cy="3519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i="1" dirty="0">
                <a:latin typeface="Open Sans" panose="020B0606030504020204" pitchFamily="34" charset="0"/>
                <a:ea typeface="Open Sans" panose="020B0606030504020204" pitchFamily="34" charset="0"/>
                <a:cs typeface="Open Sans" panose="020B0606030504020204" pitchFamily="34" charset="0"/>
              </a:rPr>
              <a:t>Fuente: Convergencia © </a:t>
            </a:r>
            <a:r>
              <a:rPr lang="en-US" sz="1400" i="1" dirty="0">
                <a:latin typeface="Open Sans" panose="020B0606030504020204" pitchFamily="34" charset="0"/>
                <a:ea typeface="Open Sans" panose="020B0606030504020204" pitchFamily="34" charset="0"/>
                <a:cs typeface="Open Sans" panose="020B0606030504020204" pitchFamily="34" charset="0"/>
                <a:hlinkClick r:id="rId7"/>
              </a:rPr>
              <a:t>weblink </a:t>
            </a:r>
          </a:p>
        </p:txBody>
      </p:sp>
      <p:sp>
        <p:nvSpPr>
          <p:cNvPr id="12" name="Oval 11">
            <a:extLst>
              <a:ext uri="{FF2B5EF4-FFF2-40B4-BE49-F238E27FC236}">
                <a16:creationId xmlns:a16="http://schemas.microsoft.com/office/drawing/2014/main" id="{E9B38AD5-3D33-5B47-9E33-D7A15D2E4916}"/>
              </a:ext>
            </a:extLst>
          </p:cNvPr>
          <p:cNvSpPr/>
          <p:nvPr/>
        </p:nvSpPr>
        <p:spPr>
          <a:xfrm>
            <a:off x="9983183" y="5054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1_Slide16.mp3" descr="Track5_Lecture1_Slide16.mp3">
            <a:hlinkClick r:id="" action="ppaction://media"/>
            <a:extLst>
              <a:ext uri="{FF2B5EF4-FFF2-40B4-BE49-F238E27FC236}">
                <a16:creationId xmlns:a16="http://schemas.microsoft.com/office/drawing/2014/main" id="{8C764EB6-8FD9-4940-8E1C-C0693E1518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54548" y="576819"/>
            <a:ext cx="812800" cy="812800"/>
          </a:xfrm>
          <a:prstGeom prst="rect">
            <a:avLst/>
          </a:prstGeom>
        </p:spPr>
      </p:pic>
    </p:spTree>
    <p:extLst>
      <p:ext uri="{BB962C8B-B14F-4D97-AF65-F5344CB8AC3E}">
        <p14:creationId xmlns:p14="http://schemas.microsoft.com/office/powerpoint/2010/main" val="26847232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510609" y="-46264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Financiación combinada</a:t>
            </a:r>
            <a:endParaRPr lang="en-GB" sz="4000" dirty="0">
              <a:latin typeface="Open Sans"/>
              <a:ea typeface="Open Sans" panose="020B0606030504020204" pitchFamily="34" charset="0"/>
              <a:cs typeface="Open Sans" panose="020B0606030504020204" pitchFamily="34" charset="0"/>
            </a:endParaRPr>
          </a:p>
        </p:txBody>
      </p:sp>
      <p:pic>
        <p:nvPicPr>
          <p:cNvPr id="11" name="Imagine 11">
            <a:extLst>
              <a:ext uri="{FF2B5EF4-FFF2-40B4-BE49-F238E27FC236}">
                <a16:creationId xmlns:a16="http://schemas.microsoft.com/office/drawing/2014/main" id="{65ACB5AC-0E32-41CC-A8E3-2930ED83E630}"/>
              </a:ext>
            </a:extLst>
          </p:cNvPr>
          <p:cNvPicPr>
            <a:picLocks noChangeAspect="1"/>
          </p:cNvPicPr>
          <p:nvPr/>
        </p:nvPicPr>
        <p:blipFill>
          <a:blip r:embed="rId6"/>
          <a:stretch>
            <a:fillRect/>
          </a:stretch>
        </p:blipFill>
        <p:spPr>
          <a:xfrm>
            <a:off x="4987471" y="1682704"/>
            <a:ext cx="6200054" cy="4141544"/>
          </a:xfrm>
          <a:prstGeom prst="rect">
            <a:avLst/>
          </a:prstGeom>
        </p:spPr>
      </p:pic>
      <p:sp>
        <p:nvSpPr>
          <p:cNvPr id="10" name="Content Placeholder 2">
            <a:extLst>
              <a:ext uri="{FF2B5EF4-FFF2-40B4-BE49-F238E27FC236}">
                <a16:creationId xmlns:a16="http://schemas.microsoft.com/office/drawing/2014/main" id="{AE7835C7-B0FD-4B13-84D0-D6B6379BEAF0}"/>
              </a:ext>
            </a:extLst>
          </p:cNvPr>
          <p:cNvSpPr>
            <a:spLocks noGrp="1"/>
          </p:cNvSpPr>
          <p:nvPr/>
        </p:nvSpPr>
        <p:spPr>
          <a:xfrm>
            <a:off x="726040" y="1793736"/>
            <a:ext cx="37755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err="1">
                <a:latin typeface="Open Sans" panose="020B0606030504020204"/>
              </a:rPr>
              <a:t>Buen</a:t>
            </a:r>
            <a:r>
              <a:rPr lang="en-US" sz="2000" dirty="0">
                <a:latin typeface="Open Sans" panose="020B0606030504020204"/>
              </a:rPr>
              <a:t> </a:t>
            </a:r>
            <a:r>
              <a:rPr lang="en-US" sz="2000" dirty="0" err="1">
                <a:latin typeface="Open Sans" panose="020B0606030504020204"/>
              </a:rPr>
              <a:t>historial</a:t>
            </a:r>
            <a:endParaRPr lang="en-US" sz="2000" dirty="0">
              <a:latin typeface="Open Sans" panose="020B0606030504020204"/>
            </a:endParaRPr>
          </a:p>
          <a:p>
            <a:pPr>
              <a:lnSpc>
                <a:spcPct val="100000"/>
              </a:lnSpc>
            </a:pPr>
            <a:r>
              <a:rPr lang="en-US" sz="2000" dirty="0">
                <a:latin typeface="Open Sans" panose="020B0606030504020204"/>
              </a:rPr>
              <a:t>Riesgos de liquidez, de intermediación y de divisas</a:t>
            </a:r>
          </a:p>
          <a:p>
            <a:pPr>
              <a:lnSpc>
                <a:spcPct val="100000"/>
              </a:lnSpc>
            </a:pPr>
            <a:r>
              <a:rPr lang="en-US" sz="2000" dirty="0">
                <a:latin typeface="Open Sans" panose="020B0606030504020204"/>
              </a:rPr>
              <a:t>Mitigación de riesgos: garantías y seguros</a:t>
            </a:r>
          </a:p>
          <a:p>
            <a:pPr>
              <a:lnSpc>
                <a:spcPct val="100000"/>
              </a:lnSpc>
            </a:pPr>
            <a:r>
              <a:rPr lang="en-US" sz="2000" dirty="0" err="1">
                <a:latin typeface="Open Sans" panose="020B0606030504020204"/>
              </a:rPr>
              <a:t>Escala</a:t>
            </a:r>
            <a:r>
              <a:rPr lang="en-US" sz="2000" dirty="0">
                <a:latin typeface="Open Sans" panose="020B0606030504020204"/>
              </a:rPr>
              <a:t> de las </a:t>
            </a:r>
            <a:r>
              <a:rPr lang="en-US" sz="2000" dirty="0" err="1">
                <a:latin typeface="Open Sans" panose="020B0606030504020204"/>
              </a:rPr>
              <a:t>iniciativas</a:t>
            </a:r>
            <a:endParaRPr lang="en-US" sz="2000" dirty="0">
              <a:latin typeface="Open Sans" panose="020B0606030504020204"/>
            </a:endParaRPr>
          </a:p>
        </p:txBody>
      </p:sp>
      <p:sp>
        <p:nvSpPr>
          <p:cNvPr id="12" name="Rectangle 7">
            <a:extLst>
              <a:ext uri="{FF2B5EF4-FFF2-40B4-BE49-F238E27FC236}">
                <a16:creationId xmlns:a16="http://schemas.microsoft.com/office/drawing/2014/main" id="{FCAAB914-B92C-4B11-B579-3EB0258DB7EE}"/>
              </a:ext>
            </a:extLst>
          </p:cNvPr>
          <p:cNvSpPr/>
          <p:nvPr/>
        </p:nvSpPr>
        <p:spPr>
          <a:xfrm>
            <a:off x="662121" y="975789"/>
            <a:ext cx="6641749" cy="113877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b="1" dirty="0">
                <a:solidFill>
                  <a:schemeClr val="accent5">
                    <a:lumMod val="60000"/>
                    <a:lumOff val="40000"/>
                  </a:schemeClr>
                </a:solidFill>
                <a:latin typeface="Open Sans"/>
              </a:rPr>
              <a:t>1.3.3 Financiación combinada y proyectos de energía limpia</a:t>
            </a: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07FE9F80-AFD4-4491-AE73-1872556A8705}"/>
              </a:ext>
            </a:extLst>
          </p:cNvPr>
          <p:cNvSpPr>
            <a:spLocks noGrp="1"/>
          </p:cNvSpPr>
          <p:nvPr/>
        </p:nvSpPr>
        <p:spPr>
          <a:xfrm>
            <a:off x="6720428" y="6099305"/>
            <a:ext cx="5009266" cy="2945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i="1" dirty="0">
                <a:latin typeface="Open Sans" panose="020B0606030504020204" pitchFamily="34" charset="0"/>
                <a:ea typeface="Open Sans" panose="020B0606030504020204" pitchFamily="34" charset="0"/>
                <a:cs typeface="Open Sans" panose="020B0606030504020204" pitchFamily="34" charset="0"/>
              </a:rPr>
              <a:t>Fuente: Convergencia © </a:t>
            </a:r>
            <a:r>
              <a:rPr lang="en-US" sz="1400" i="1" dirty="0">
                <a:latin typeface="Open Sans" panose="020B0606030504020204" pitchFamily="34" charset="0"/>
                <a:ea typeface="Open Sans" panose="020B0606030504020204" pitchFamily="34" charset="0"/>
                <a:cs typeface="Open Sans" panose="020B0606030504020204" pitchFamily="34" charset="0"/>
                <a:hlinkClick r:id="rId7"/>
              </a:rPr>
              <a:t>weblink </a:t>
            </a:r>
          </a:p>
        </p:txBody>
      </p:sp>
      <p:sp>
        <p:nvSpPr>
          <p:cNvPr id="14" name="Oval 13">
            <a:extLst>
              <a:ext uri="{FF2B5EF4-FFF2-40B4-BE49-F238E27FC236}">
                <a16:creationId xmlns:a16="http://schemas.microsoft.com/office/drawing/2014/main" id="{FB503404-6845-DE4F-9219-54018D4E8B3D}"/>
              </a:ext>
            </a:extLst>
          </p:cNvPr>
          <p:cNvSpPr/>
          <p:nvPr/>
        </p:nvSpPr>
        <p:spPr>
          <a:xfrm>
            <a:off x="10138987" y="17118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7.mp3" descr="Track5_Lecture1_Slide17.mp3">
            <a:hlinkClick r:id="" action="ppaction://media"/>
            <a:extLst>
              <a:ext uri="{FF2B5EF4-FFF2-40B4-BE49-F238E27FC236}">
                <a16:creationId xmlns:a16="http://schemas.microsoft.com/office/drawing/2014/main" id="{1827A9BF-7BAC-A749-BD1B-44B674BFE5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09952" y="242152"/>
            <a:ext cx="813600" cy="813600"/>
          </a:xfrm>
          <a:prstGeom prst="rect">
            <a:avLst/>
          </a:prstGeom>
        </p:spPr>
      </p:pic>
    </p:spTree>
    <p:extLst>
      <p:ext uri="{BB962C8B-B14F-4D97-AF65-F5344CB8AC3E}">
        <p14:creationId xmlns:p14="http://schemas.microsoft.com/office/powerpoint/2010/main" val="11211358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85768" y="-32902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Financiación combinada</a:t>
            </a:r>
            <a:endParaRPr lang="en-GB" sz="4000" dirty="0">
              <a:latin typeface="Open Sans"/>
              <a:ea typeface="Open Sans" panose="020B0606030504020204" pitchFamily="34" charset="0"/>
              <a:cs typeface="Open Sans" panose="020B0606030504020204" pitchFamily="34" charset="0"/>
            </a:endParaRPr>
          </a:p>
        </p:txBody>
      </p:sp>
      <p:pic>
        <p:nvPicPr>
          <p:cNvPr id="3" name="Imagine 3">
            <a:extLst>
              <a:ext uri="{FF2B5EF4-FFF2-40B4-BE49-F238E27FC236}">
                <a16:creationId xmlns:a16="http://schemas.microsoft.com/office/drawing/2014/main" id="{6A11E51E-506E-42E0-B19E-846EBFDE2E47}"/>
              </a:ext>
            </a:extLst>
          </p:cNvPr>
          <p:cNvPicPr>
            <a:picLocks noChangeAspect="1"/>
          </p:cNvPicPr>
          <p:nvPr/>
        </p:nvPicPr>
        <p:blipFill>
          <a:blip r:embed="rId6"/>
          <a:stretch>
            <a:fillRect/>
          </a:stretch>
        </p:blipFill>
        <p:spPr>
          <a:xfrm>
            <a:off x="4099239" y="1750688"/>
            <a:ext cx="7396655" cy="4215793"/>
          </a:xfrm>
          <a:prstGeom prst="rect">
            <a:avLst/>
          </a:prstGeom>
        </p:spPr>
      </p:pic>
      <p:sp>
        <p:nvSpPr>
          <p:cNvPr id="10" name="Content Placeholder 2">
            <a:extLst>
              <a:ext uri="{FF2B5EF4-FFF2-40B4-BE49-F238E27FC236}">
                <a16:creationId xmlns:a16="http://schemas.microsoft.com/office/drawing/2014/main" id="{B25D3588-AFBA-46EC-80F8-84C081674952}"/>
              </a:ext>
            </a:extLst>
          </p:cNvPr>
          <p:cNvSpPr>
            <a:spLocks noGrp="1"/>
          </p:cNvSpPr>
          <p:nvPr>
            <p:ph idx="1"/>
          </p:nvPr>
        </p:nvSpPr>
        <p:spPr>
          <a:xfrm>
            <a:off x="784151" y="1913941"/>
            <a:ext cx="3212024" cy="4070170"/>
          </a:xfrm>
        </p:spPr>
        <p:txBody>
          <a:bodyPr vert="horz" lIns="91440" tIns="45720" rIns="91440" bIns="45720" rtlCol="0" anchor="t">
            <a:normAutofit fontScale="92500" lnSpcReduction="10000"/>
          </a:bodyPr>
          <a:lstStyle/>
          <a:p>
            <a:pPr>
              <a:lnSpc>
                <a:spcPct val="100000"/>
              </a:lnSpc>
            </a:pPr>
            <a:r>
              <a:rPr lang="en-GB" sz="2000" dirty="0">
                <a:latin typeface="Open Sans" panose="020B0606030504020204"/>
              </a:rPr>
              <a:t>Los inversores se ven obstaculizados por las limitaciones normativas.</a:t>
            </a:r>
          </a:p>
          <a:p>
            <a:pPr>
              <a:lnSpc>
                <a:spcPct val="100000"/>
              </a:lnSpc>
            </a:pPr>
            <a:r>
              <a:rPr lang="en-GB" sz="2000" dirty="0">
                <a:latin typeface="Open Sans" panose="020B0606030504020204"/>
              </a:rPr>
              <a:t>Los mandatos de los bancos de desarrollo no tienen suficientes incentivos para maximizar la movilización de capital para los proyectos</a:t>
            </a:r>
          </a:p>
          <a:p>
            <a:pPr>
              <a:lnSpc>
                <a:spcPct val="100000"/>
              </a:lnSpc>
            </a:pPr>
            <a:r>
              <a:rPr lang="en-GB" sz="2000" dirty="0">
                <a:latin typeface="Open Sans" panose="020B0606030504020204"/>
              </a:rPr>
              <a:t>Un entorno político sólido atrae al capital privado.</a:t>
            </a:r>
          </a:p>
        </p:txBody>
      </p:sp>
      <p:sp>
        <p:nvSpPr>
          <p:cNvPr id="11" name="Rectangle 7">
            <a:extLst>
              <a:ext uri="{FF2B5EF4-FFF2-40B4-BE49-F238E27FC236}">
                <a16:creationId xmlns:a16="http://schemas.microsoft.com/office/drawing/2014/main" id="{0EAF33BE-03FA-41B7-A172-3BD5EAF4A49A}"/>
              </a:ext>
            </a:extLst>
          </p:cNvPr>
          <p:cNvSpPr/>
          <p:nvPr/>
        </p:nvSpPr>
        <p:spPr>
          <a:xfrm>
            <a:off x="887215" y="1389619"/>
            <a:ext cx="6217920"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b="1">
                <a:solidFill>
                  <a:schemeClr val="accent5">
                    <a:lumMod val="60000"/>
                    <a:lumOff val="40000"/>
                  </a:schemeClr>
                </a:solidFill>
                <a:latin typeface="Open Sans"/>
              </a:rPr>
              <a:t>1.3.4 Barreras al flujo de capital</a:t>
            </a: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4" name="CasetăText 3">
            <a:extLst>
              <a:ext uri="{FF2B5EF4-FFF2-40B4-BE49-F238E27FC236}">
                <a16:creationId xmlns:a16="http://schemas.microsoft.com/office/drawing/2014/main" id="{8E82D9A6-7666-4256-9EF7-CB35C2F7FD5D}"/>
              </a:ext>
            </a:extLst>
          </p:cNvPr>
          <p:cNvSpPr txBox="1"/>
          <p:nvPr/>
        </p:nvSpPr>
        <p:spPr>
          <a:xfrm>
            <a:off x="4797755" y="5890351"/>
            <a:ext cx="65435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i="1" dirty="0">
                <a:latin typeface="Open Sans" panose="020B0606030504020204"/>
              </a:rPr>
              <a:t>(Informe de la Iniciativa de Política Climática, 2018)</a:t>
            </a:r>
            <a:endParaRPr lang="ro-RO" sz="1400" i="1" dirty="0">
              <a:cs typeface="Calibri" panose="020F0502020204030204"/>
            </a:endParaRPr>
          </a:p>
        </p:txBody>
      </p:sp>
      <p:sp>
        <p:nvSpPr>
          <p:cNvPr id="12" name="Oval 11">
            <a:extLst>
              <a:ext uri="{FF2B5EF4-FFF2-40B4-BE49-F238E27FC236}">
                <a16:creationId xmlns:a16="http://schemas.microsoft.com/office/drawing/2014/main" id="{9FEE1950-3857-3649-B0F2-D7D3818487D8}"/>
              </a:ext>
            </a:extLst>
          </p:cNvPr>
          <p:cNvSpPr/>
          <p:nvPr/>
        </p:nvSpPr>
        <p:spPr>
          <a:xfrm>
            <a:off x="10234825" y="1908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8.mp3" descr="Track5_Lecture1_Slide18.mp3">
            <a:hlinkClick r:id="" action="ppaction://media"/>
            <a:extLst>
              <a:ext uri="{FF2B5EF4-FFF2-40B4-BE49-F238E27FC236}">
                <a16:creationId xmlns:a16="http://schemas.microsoft.com/office/drawing/2014/main" id="{03C0E918-9FEB-884A-A4B1-97DFC05470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06190" y="282777"/>
            <a:ext cx="812800" cy="812800"/>
          </a:xfrm>
          <a:prstGeom prst="rect">
            <a:avLst/>
          </a:prstGeom>
        </p:spPr>
      </p:pic>
    </p:spTree>
    <p:extLst>
      <p:ext uri="{BB962C8B-B14F-4D97-AF65-F5344CB8AC3E}">
        <p14:creationId xmlns:p14="http://schemas.microsoft.com/office/powerpoint/2010/main" val="2438743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61815" y="1373714"/>
            <a:ext cx="7653020" cy="830997"/>
          </a:xfrm>
          <a:prstGeom prst="rect">
            <a:avLst/>
          </a:prstGeom>
        </p:spPr>
        <p:txBody>
          <a:bodyPr wrap="square" lIns="91440" tIns="45720" rIns="91440" bIns="45720" anchor="t">
            <a:spAutoFit/>
          </a:bodyPr>
          <a:lstStyle/>
          <a:p>
            <a:pPr>
              <a:spcAft>
                <a:spcPts val="1200"/>
              </a:spcAft>
            </a:pPr>
            <a:r>
              <a:rPr lang="en-GB" sz="2000" b="1">
                <a:solidFill>
                  <a:schemeClr val="accent5">
                    <a:lumMod val="60000"/>
                    <a:lumOff val="40000"/>
                  </a:schemeClr>
                </a:solidFill>
                <a:latin typeface="Open Sans"/>
              </a:rPr>
              <a:t>1.3.5 Incentivar </a:t>
            </a:r>
            <a:r>
              <a:rPr lang="en-US" sz="2000" b="1">
                <a:solidFill>
                  <a:schemeClr val="accent5">
                    <a:lumMod val="60000"/>
                    <a:lumOff val="40000"/>
                  </a:schemeClr>
                </a:solidFill>
                <a:latin typeface="Open Sans"/>
              </a:rPr>
              <a:t>la financiación combinada de proyectos energéticos</a:t>
            </a: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Financiación combinada</a:t>
            </a:r>
            <a:endParaRPr lang="en-GB" sz="4000" dirty="0">
              <a:latin typeface="Open Sans"/>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6A29CAC6-3F44-486C-B580-4FEFD1F20D26}"/>
              </a:ext>
            </a:extLst>
          </p:cNvPr>
          <p:cNvSpPr>
            <a:spLocks noGrp="1"/>
          </p:cNvSpPr>
          <p:nvPr>
            <p:ph idx="1"/>
          </p:nvPr>
        </p:nvSpPr>
        <p:spPr>
          <a:xfrm>
            <a:off x="858793" y="2015021"/>
            <a:ext cx="9557795" cy="4351338"/>
          </a:xfrm>
        </p:spPr>
        <p:txBody>
          <a:bodyPr vert="horz" lIns="91440" tIns="45720" rIns="91440" bIns="45720" rtlCol="0" anchor="t">
            <a:normAutofit/>
          </a:bodyPr>
          <a:lstStyle/>
          <a:p>
            <a:pPr>
              <a:lnSpc>
                <a:spcPct val="100000"/>
              </a:lnSpc>
              <a:spcBef>
                <a:spcPts val="1200"/>
              </a:spcBef>
            </a:pPr>
            <a:r>
              <a:rPr lang="en-GB" sz="2000" b="1">
                <a:latin typeface="Open Sans" panose="020B0606030504020204"/>
              </a:rPr>
              <a:t>Alineación de los </a:t>
            </a:r>
            <a:r>
              <a:rPr lang="en-GB" sz="2000">
                <a:latin typeface="Open Sans" panose="020B0606030504020204"/>
              </a:rPr>
              <a:t>procesos públicos con las necesidades de los inversores</a:t>
            </a:r>
          </a:p>
          <a:p>
            <a:pPr>
              <a:lnSpc>
                <a:spcPct val="100000"/>
              </a:lnSpc>
              <a:spcBef>
                <a:spcPts val="1200"/>
              </a:spcBef>
            </a:pPr>
            <a:r>
              <a:rPr lang="en-GB" sz="2000" b="1">
                <a:latin typeface="Open Sans" panose="020B0606030504020204"/>
              </a:rPr>
              <a:t>Compromiso </a:t>
            </a:r>
            <a:r>
              <a:rPr lang="en-GB" sz="2000">
                <a:latin typeface="Open Sans" panose="020B0606030504020204"/>
              </a:rPr>
              <a:t>con los donantes y las instituciones de financiación del desarrollo</a:t>
            </a:r>
          </a:p>
          <a:p>
            <a:pPr>
              <a:lnSpc>
                <a:spcPct val="100000"/>
              </a:lnSpc>
              <a:spcBef>
                <a:spcPts val="1200"/>
              </a:spcBef>
            </a:pPr>
            <a:r>
              <a:rPr lang="en-GB" sz="2000" b="1">
                <a:latin typeface="Open Sans" panose="020B0606030504020204"/>
              </a:rPr>
              <a:t>Reforzar </a:t>
            </a:r>
            <a:r>
              <a:rPr lang="en-GB" sz="2000">
                <a:latin typeface="Open Sans" panose="020B0606030504020204"/>
              </a:rPr>
              <a:t>las unidades especializadas existentes</a:t>
            </a:r>
          </a:p>
          <a:p>
            <a:pPr>
              <a:lnSpc>
                <a:spcPct val="100000"/>
              </a:lnSpc>
              <a:spcBef>
                <a:spcPts val="1200"/>
              </a:spcBef>
            </a:pPr>
            <a:r>
              <a:rPr lang="en-GB" sz="2000" b="1">
                <a:latin typeface="Open Sans" panose="020B0606030504020204"/>
              </a:rPr>
              <a:t>Aprovechar las </a:t>
            </a:r>
            <a:r>
              <a:rPr lang="en-GB" sz="2000">
                <a:latin typeface="Open Sans" panose="020B0606030504020204"/>
              </a:rPr>
              <a:t>iniciativas de las múltiples partes interesadas</a:t>
            </a:r>
          </a:p>
          <a:p>
            <a:endParaRPr lang="en-GB" sz="2400"/>
          </a:p>
        </p:txBody>
      </p:sp>
      <p:sp>
        <p:nvSpPr>
          <p:cNvPr id="10" name="Oval 9">
            <a:extLst>
              <a:ext uri="{FF2B5EF4-FFF2-40B4-BE49-F238E27FC236}">
                <a16:creationId xmlns:a16="http://schemas.microsoft.com/office/drawing/2014/main" id="{001F94D6-E523-9B47-8611-8D56F466745E}"/>
              </a:ext>
            </a:extLst>
          </p:cNvPr>
          <p:cNvSpPr/>
          <p:nvPr/>
        </p:nvSpPr>
        <p:spPr>
          <a:xfrm>
            <a:off x="10119978" y="359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9.mp3" descr="Track5_Lecture1_Slide19.mp3">
            <a:hlinkClick r:id="" action="ppaction://media"/>
            <a:extLst>
              <a:ext uri="{FF2B5EF4-FFF2-40B4-BE49-F238E27FC236}">
                <a16:creationId xmlns:a16="http://schemas.microsoft.com/office/drawing/2014/main" id="{76D9A823-1BBC-CF4E-92AC-2051E561D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1343" y="430539"/>
            <a:ext cx="812800" cy="812800"/>
          </a:xfrm>
          <a:prstGeom prst="rect">
            <a:avLst/>
          </a:prstGeom>
        </p:spPr>
      </p:pic>
    </p:spTree>
    <p:extLst>
      <p:ext uri="{BB962C8B-B14F-4D97-AF65-F5344CB8AC3E}">
        <p14:creationId xmlns:p14="http://schemas.microsoft.com/office/powerpoint/2010/main" val="16000444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A280DDDA-73B5-4661-92BC-DBA1DA67C22E}"/>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59117" y="-359811"/>
            <a:ext cx="7651304" cy="17266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Resultados del aprendizaje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54027" y="1370789"/>
            <a:ext cx="8279931" cy="390511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solidFill>
                  <a:schemeClr val="accent5">
                    <a:lumMod val="60000"/>
                    <a:lumOff val="40000"/>
                  </a:schemeClr>
                </a:solidFill>
                <a:latin typeface="Open Sans"/>
                <a:ea typeface="+mn-lt"/>
                <a:cs typeface="+mn-lt"/>
              </a:rPr>
              <a:t>Al final de </a:t>
            </a:r>
            <a:r>
              <a:rPr lang="en-GB" sz="2000" b="1" dirty="0" err="1">
                <a:solidFill>
                  <a:schemeClr val="accent5">
                    <a:lumMod val="60000"/>
                    <a:lumOff val="40000"/>
                  </a:schemeClr>
                </a:solidFill>
                <a:latin typeface="Open Sans"/>
                <a:ea typeface="+mn-lt"/>
                <a:cs typeface="+mn-lt"/>
              </a:rPr>
              <a:t>esta</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conferencia</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serás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capaz</a:t>
            </a:r>
            <a:r>
              <a:rPr lang="en-GB" sz="2000" b="1" dirty="0">
                <a:solidFill>
                  <a:schemeClr val="accent5">
                    <a:lumMod val="60000"/>
                    <a:lumOff val="40000"/>
                  </a:schemeClr>
                </a:solidFill>
                <a:latin typeface="Open Sans"/>
                <a:ea typeface="+mn-lt"/>
                <a:cs typeface="+mn-lt"/>
              </a:rPr>
              <a:t> de:</a:t>
            </a:r>
            <a:endParaRPr lang="en-US" sz="2000" b="1" dirty="0">
              <a:solidFill>
                <a:schemeClr val="accent5">
                  <a:lumMod val="60000"/>
                  <a:lumOff val="40000"/>
                </a:schemeClr>
              </a:solidFill>
              <a:latin typeface="Open Sans"/>
              <a:ea typeface="+mn-lt"/>
              <a:cs typeface="+mn-lt"/>
            </a:endParaRPr>
          </a:p>
          <a:p>
            <a:pPr marL="342900" indent="-342900" algn="l">
              <a:lnSpc>
                <a:spcPct val="100000"/>
              </a:lnSpc>
              <a:buAutoNum type="arabicPeriod"/>
            </a:pPr>
            <a:r>
              <a:rPr lang="en-GB" sz="2000" dirty="0">
                <a:latin typeface="Open Sans" panose="020B0606030504020204"/>
                <a:ea typeface="+mn-lt"/>
                <a:cs typeface="+mn-lt"/>
              </a:rPr>
              <a:t>OIT1: </a:t>
            </a:r>
            <a:r>
              <a:rPr lang="en-US" sz="2000" dirty="0" err="1">
                <a:latin typeface="Open Sans"/>
                <a:ea typeface="+mn-lt"/>
                <a:cs typeface="+mn-lt"/>
              </a:rPr>
              <a:t>Comprender</a:t>
            </a:r>
            <a:r>
              <a:rPr lang="en-US" sz="2000" dirty="0">
                <a:latin typeface="Open Sans"/>
                <a:ea typeface="+mn-lt"/>
                <a:cs typeface="+mn-lt"/>
              </a:rPr>
              <a:t> la </a:t>
            </a:r>
            <a:r>
              <a:rPr lang="en-US" sz="2000" b="1" dirty="0" err="1">
                <a:latin typeface="Open Sans"/>
                <a:ea typeface="+mn-lt"/>
                <a:cs typeface="+mn-lt"/>
              </a:rPr>
              <a:t>magnitud</a:t>
            </a:r>
            <a:r>
              <a:rPr lang="en-US" sz="2000" b="1" dirty="0">
                <a:latin typeface="Open Sans"/>
                <a:ea typeface="+mn-lt"/>
                <a:cs typeface="+mn-lt"/>
              </a:rPr>
              <a:t> del </a:t>
            </a:r>
            <a:r>
              <a:rPr lang="en-US" sz="2000" dirty="0" err="1">
                <a:latin typeface="Open Sans"/>
                <a:ea typeface="+mn-lt"/>
                <a:cs typeface="+mn-lt"/>
              </a:rPr>
              <a:t>desafío</a:t>
            </a:r>
            <a:r>
              <a:rPr lang="en-US" sz="2000" b="1" dirty="0">
                <a:latin typeface="Open Sans"/>
                <a:ea typeface="+mn-lt"/>
                <a:cs typeface="+mn-lt"/>
              </a:rPr>
              <a:t> </a:t>
            </a:r>
            <a:r>
              <a:rPr lang="en-US" sz="2000" b="1" dirty="0" err="1">
                <a:latin typeface="Open Sans"/>
                <a:ea typeface="+mn-lt"/>
                <a:cs typeface="+mn-lt"/>
              </a:rPr>
              <a:t>financiero</a:t>
            </a:r>
            <a:r>
              <a:rPr lang="en-US" sz="2000" b="1" dirty="0">
                <a:latin typeface="Open Sans"/>
                <a:ea typeface="+mn-lt"/>
                <a:cs typeface="+mn-lt"/>
              </a:rPr>
              <a:t> </a:t>
            </a:r>
            <a:br>
              <a:rPr lang="en-US" sz="2000" dirty="0">
                <a:latin typeface="Open Sans"/>
                <a:ea typeface="+mn-lt"/>
                <a:cs typeface="+mn-lt"/>
              </a:rPr>
            </a:br>
            <a:r>
              <a:rPr lang="en-US" sz="2000" dirty="0">
                <a:latin typeface="Open Sans"/>
                <a:ea typeface="+mn-lt"/>
                <a:cs typeface="+mn-lt"/>
              </a:rPr>
              <a:t>para </a:t>
            </a:r>
            <a:r>
              <a:rPr lang="en-US" sz="2000" dirty="0" err="1">
                <a:latin typeface="Open Sans"/>
                <a:ea typeface="+mn-lt"/>
                <a:cs typeface="+mn-lt"/>
              </a:rPr>
              <a:t>alcanzar</a:t>
            </a:r>
            <a:r>
              <a:rPr lang="en-US" sz="2000" dirty="0">
                <a:latin typeface="Open Sans"/>
                <a:ea typeface="+mn-lt"/>
                <a:cs typeface="+mn-lt"/>
              </a:rPr>
              <a:t> </a:t>
            </a:r>
            <a:r>
              <a:rPr lang="en-US" sz="2000" dirty="0" err="1">
                <a:latin typeface="Open Sans"/>
                <a:ea typeface="+mn-lt"/>
                <a:cs typeface="+mn-lt"/>
              </a:rPr>
              <a:t>el</a:t>
            </a:r>
            <a:r>
              <a:rPr lang="en-US" sz="2000" dirty="0">
                <a:latin typeface="Open Sans"/>
                <a:ea typeface="+mn-lt"/>
                <a:cs typeface="+mn-lt"/>
              </a:rPr>
              <a:t> ODS 7</a:t>
            </a:r>
            <a:endParaRPr lang="en-US" sz="2000" b="1" dirty="0">
              <a:ea typeface="+mn-lt"/>
              <a:cs typeface="+mn-lt"/>
            </a:endParaRPr>
          </a:p>
          <a:p>
            <a:pPr marL="342900" indent="-342900" algn="l">
              <a:lnSpc>
                <a:spcPct val="100000"/>
              </a:lnSpc>
              <a:buAutoNum type="arabicPeriod"/>
            </a:pPr>
            <a:r>
              <a:rPr lang="en-GB" sz="2000" dirty="0">
                <a:latin typeface="Open Sans" panose="020B0606030504020204"/>
                <a:ea typeface="+mn-lt"/>
                <a:cs typeface="+mn-lt"/>
              </a:rPr>
              <a:t>OIT2:</a:t>
            </a:r>
            <a:r>
              <a:rPr lang="en-US" sz="2000" dirty="0">
                <a:latin typeface="Open Sans" panose="020B0606030504020204"/>
                <a:ea typeface="+mn-lt"/>
                <a:cs typeface="+mn-lt"/>
              </a:rPr>
              <a:t> </a:t>
            </a:r>
            <a:r>
              <a:rPr lang="en-US" sz="2000" dirty="0" err="1">
                <a:latin typeface="Open Sans" panose="020B0606030504020204"/>
                <a:ea typeface="+mn-lt"/>
                <a:cs typeface="+mn-lt"/>
              </a:rPr>
              <a:t>Comprender</a:t>
            </a:r>
            <a:r>
              <a:rPr lang="en-US" sz="2000" dirty="0">
                <a:latin typeface="Open Sans" panose="020B0606030504020204"/>
                <a:ea typeface="+mn-lt"/>
                <a:cs typeface="+mn-lt"/>
              </a:rPr>
              <a:t> la </a:t>
            </a:r>
            <a:r>
              <a:rPr lang="en-US" sz="2000" dirty="0" err="1">
                <a:latin typeface="Open Sans" panose="020B0606030504020204"/>
                <a:ea typeface="+mn-lt"/>
                <a:cs typeface="+mn-lt"/>
              </a:rPr>
              <a:t>contribución</a:t>
            </a:r>
            <a:r>
              <a:rPr lang="en-US" sz="2000" dirty="0">
                <a:latin typeface="Open Sans" panose="020B0606030504020204"/>
                <a:ea typeface="+mn-lt"/>
                <a:cs typeface="+mn-lt"/>
              </a:rPr>
              <a:t> de la </a:t>
            </a:r>
            <a:r>
              <a:rPr lang="en-US" sz="2000" dirty="0" err="1">
                <a:latin typeface="Open Sans" panose="020B0606030504020204"/>
                <a:ea typeface="+mn-lt"/>
                <a:cs typeface="+mn-lt"/>
              </a:rPr>
              <a:t>planificación</a:t>
            </a:r>
            <a:r>
              <a:rPr lang="en-US" sz="2000" dirty="0">
                <a:latin typeface="Open Sans" panose="020B0606030504020204"/>
                <a:ea typeface="+mn-lt"/>
                <a:cs typeface="+mn-lt"/>
              </a:rPr>
              <a:t> </a:t>
            </a:r>
            <a:r>
              <a:rPr lang="en-US" sz="2000" dirty="0" err="1">
                <a:latin typeface="Open Sans" panose="020B0606030504020204"/>
                <a:ea typeface="+mn-lt"/>
                <a:cs typeface="+mn-lt"/>
              </a:rPr>
              <a:t>financiera</a:t>
            </a:r>
            <a:r>
              <a:rPr lang="en-US" sz="2000" dirty="0">
                <a:latin typeface="Open Sans" panose="020B0606030504020204"/>
                <a:ea typeface="+mn-lt"/>
                <a:cs typeface="+mn-lt"/>
              </a:rPr>
              <a:t> </a:t>
            </a:r>
            <a:br>
              <a:rPr lang="en-US" sz="2000" dirty="0">
                <a:latin typeface="Open Sans" panose="020B0606030504020204"/>
                <a:ea typeface="+mn-lt"/>
                <a:cs typeface="+mn-lt"/>
              </a:rPr>
            </a:br>
            <a:r>
              <a:rPr lang="en-US" sz="2000" dirty="0" err="1">
                <a:latin typeface="Open Sans" panose="020B0606030504020204"/>
                <a:ea typeface="+mn-lt"/>
                <a:cs typeface="+mn-lt"/>
              </a:rPr>
              <a:t>en</a:t>
            </a:r>
            <a:r>
              <a:rPr lang="en-US" sz="2000" dirty="0">
                <a:latin typeface="Open Sans" panose="020B0606030504020204"/>
                <a:ea typeface="+mn-lt"/>
                <a:cs typeface="+mn-lt"/>
              </a:rPr>
              <a:t> la </a:t>
            </a:r>
            <a:r>
              <a:rPr lang="en-US" sz="2000" dirty="0" err="1">
                <a:latin typeface="Open Sans" panose="020B0606030504020204"/>
                <a:ea typeface="+mn-lt"/>
                <a:cs typeface="+mn-lt"/>
              </a:rPr>
              <a:t>creación</a:t>
            </a:r>
            <a:r>
              <a:rPr lang="en-US" sz="2000" dirty="0">
                <a:latin typeface="Open Sans" panose="020B0606030504020204"/>
                <a:ea typeface="+mn-lt"/>
                <a:cs typeface="+mn-lt"/>
              </a:rPr>
              <a:t> de un </a:t>
            </a:r>
            <a:r>
              <a:rPr lang="en-US" sz="2000" dirty="0" err="1">
                <a:latin typeface="Open Sans" panose="020B0606030504020204"/>
                <a:ea typeface="+mn-lt"/>
                <a:cs typeface="+mn-lt"/>
              </a:rPr>
              <a:t>entorno</a:t>
            </a:r>
            <a:r>
              <a:rPr lang="en-US" sz="2000" b="1" dirty="0">
                <a:latin typeface="Open Sans" panose="020B0606030504020204"/>
                <a:ea typeface="+mn-lt"/>
                <a:cs typeface="+mn-lt"/>
              </a:rPr>
              <a:t> </a:t>
            </a:r>
            <a:r>
              <a:rPr lang="en-US" sz="2000" b="1" dirty="0" err="1">
                <a:latin typeface="Open Sans" panose="020B0606030504020204"/>
                <a:ea typeface="+mn-lt"/>
                <a:cs typeface="+mn-lt"/>
              </a:rPr>
              <a:t>propicio</a:t>
            </a:r>
            <a:r>
              <a:rPr lang="en-US" sz="2000" b="1" dirty="0">
                <a:latin typeface="Open Sans" panose="020B0606030504020204"/>
                <a:ea typeface="+mn-lt"/>
                <a:cs typeface="+mn-lt"/>
              </a:rPr>
              <a:t> </a:t>
            </a:r>
            <a:r>
              <a:rPr lang="en-US" sz="2000" dirty="0" err="1">
                <a:latin typeface="Open Sans" panose="020B0606030504020204"/>
                <a:ea typeface="+mn-lt"/>
                <a:cs typeface="+mn-lt"/>
              </a:rPr>
              <a:t>eficaz</a:t>
            </a:r>
            <a:r>
              <a:rPr lang="en-US" sz="2000" dirty="0">
                <a:latin typeface="Open Sans" panose="020B0606030504020204"/>
                <a:ea typeface="+mn-lt"/>
                <a:cs typeface="+mn-lt"/>
              </a:rPr>
              <a:t> </a:t>
            </a:r>
          </a:p>
          <a:p>
            <a:pPr marL="342900" indent="-342900" algn="l">
              <a:lnSpc>
                <a:spcPct val="100000"/>
              </a:lnSpc>
              <a:buAutoNum type="arabicPeriod"/>
            </a:pPr>
            <a:r>
              <a:rPr lang="en-US" sz="2000" dirty="0">
                <a:latin typeface="Open Sans" panose="020B0606030504020204"/>
                <a:ea typeface="+mn-lt"/>
                <a:cs typeface="+mn-lt"/>
              </a:rPr>
              <a:t>OIT3: </a:t>
            </a:r>
            <a:r>
              <a:rPr lang="en-US" sz="2000" dirty="0" err="1">
                <a:latin typeface="Open Sans" panose="020B0606030504020204"/>
                <a:ea typeface="+mn-lt"/>
                <a:cs typeface="+mn-lt"/>
              </a:rPr>
              <a:t>Comprender</a:t>
            </a:r>
            <a:r>
              <a:rPr lang="en-US" sz="2000" dirty="0">
                <a:latin typeface="Open Sans" panose="020B0606030504020204"/>
                <a:ea typeface="+mn-lt"/>
                <a:cs typeface="+mn-lt"/>
              </a:rPr>
              <a:t> </a:t>
            </a:r>
            <a:r>
              <a:rPr lang="en-US" sz="2000" dirty="0" err="1">
                <a:latin typeface="Open Sans" panose="020B0606030504020204"/>
                <a:ea typeface="+mn-lt"/>
                <a:cs typeface="+mn-lt"/>
              </a:rPr>
              <a:t>los</a:t>
            </a:r>
            <a:r>
              <a:rPr lang="en-US" sz="2000" dirty="0">
                <a:latin typeface="Open Sans" panose="020B0606030504020204"/>
                <a:ea typeface="+mn-lt"/>
                <a:cs typeface="+mn-lt"/>
              </a:rPr>
              <a:t> </a:t>
            </a:r>
            <a:r>
              <a:rPr lang="en-US" sz="2000" dirty="0" err="1">
                <a:latin typeface="Open Sans" panose="020B0606030504020204"/>
                <a:ea typeface="+mn-lt"/>
                <a:cs typeface="+mn-lt"/>
              </a:rPr>
              <a:t>principios</a:t>
            </a:r>
            <a:r>
              <a:rPr lang="en-US" sz="2000" dirty="0">
                <a:latin typeface="Open Sans" panose="020B0606030504020204"/>
                <a:ea typeface="+mn-lt"/>
                <a:cs typeface="+mn-lt"/>
              </a:rPr>
              <a:t> de las </a:t>
            </a:r>
            <a:r>
              <a:rPr lang="en-US" sz="2000" dirty="0" err="1">
                <a:latin typeface="Open Sans" panose="020B0606030504020204"/>
                <a:ea typeface="+mn-lt"/>
                <a:cs typeface="+mn-lt"/>
              </a:rPr>
              <a:t>finanzas</a:t>
            </a:r>
            <a:r>
              <a:rPr lang="en-US" sz="2000" b="1" dirty="0">
                <a:latin typeface="Open Sans" panose="020B0606030504020204"/>
                <a:ea typeface="+mn-lt"/>
                <a:cs typeface="+mn-lt"/>
              </a:rPr>
              <a:t> </a:t>
            </a:r>
            <a:r>
              <a:rPr lang="en-US" sz="2000" b="1" dirty="0" err="1">
                <a:latin typeface="Open Sans" panose="020B0606030504020204"/>
                <a:ea typeface="+mn-lt"/>
                <a:cs typeface="+mn-lt"/>
              </a:rPr>
              <a:t>mixtas</a:t>
            </a:r>
            <a:r>
              <a:rPr lang="en-US" sz="2000" b="1" dirty="0">
                <a:latin typeface="Open Sans" panose="020B0606030504020204"/>
                <a:ea typeface="+mn-lt"/>
                <a:cs typeface="+mn-lt"/>
              </a:rPr>
              <a:t> </a:t>
            </a:r>
            <a:br>
              <a:rPr lang="en-US" sz="2000" dirty="0">
                <a:latin typeface="Open Sans" panose="020B0606030504020204"/>
                <a:ea typeface="+mn-lt"/>
                <a:cs typeface="+mn-lt"/>
              </a:rPr>
            </a:br>
            <a:r>
              <a:rPr lang="en-US" sz="2000" dirty="0">
                <a:latin typeface="Open Sans" panose="020B0606030504020204"/>
                <a:ea typeface="+mn-lt"/>
                <a:cs typeface="+mn-lt"/>
              </a:rPr>
              <a:t>y </a:t>
            </a:r>
            <a:r>
              <a:rPr lang="en-US" sz="2000" dirty="0" err="1">
                <a:latin typeface="Open Sans" panose="020B0606030504020204"/>
                <a:ea typeface="+mn-lt"/>
                <a:cs typeface="+mn-lt"/>
              </a:rPr>
              <a:t>su</a:t>
            </a:r>
            <a:r>
              <a:rPr lang="en-US" sz="2000" dirty="0">
                <a:latin typeface="Open Sans" panose="020B0606030504020204"/>
                <a:ea typeface="+mn-lt"/>
                <a:cs typeface="+mn-lt"/>
              </a:rPr>
              <a:t> </a:t>
            </a:r>
            <a:r>
              <a:rPr lang="en-US" sz="2000" dirty="0" err="1">
                <a:latin typeface="Open Sans" panose="020B0606030504020204"/>
                <a:ea typeface="+mn-lt"/>
                <a:cs typeface="+mn-lt"/>
              </a:rPr>
              <a:t>importancia</a:t>
            </a:r>
            <a:r>
              <a:rPr lang="en-US" sz="2000" dirty="0">
                <a:latin typeface="Open Sans" panose="020B0606030504020204"/>
                <a:ea typeface="+mn-lt"/>
                <a:cs typeface="+mn-lt"/>
              </a:rPr>
              <a:t> para la </a:t>
            </a:r>
            <a:r>
              <a:rPr lang="en-US" sz="2000" dirty="0" err="1">
                <a:latin typeface="Open Sans" panose="020B0606030504020204"/>
                <a:ea typeface="+mn-lt"/>
                <a:cs typeface="+mn-lt"/>
              </a:rPr>
              <a:t>planificación</a:t>
            </a:r>
            <a:r>
              <a:rPr lang="en-US" sz="2000" dirty="0">
                <a:latin typeface="Open Sans" panose="020B0606030504020204"/>
                <a:ea typeface="+mn-lt"/>
                <a:cs typeface="+mn-lt"/>
              </a:rPr>
              <a:t> </a:t>
            </a:r>
            <a:r>
              <a:rPr lang="en-US" sz="2000" dirty="0" err="1">
                <a:latin typeface="Open Sans" panose="020B0606030504020204"/>
                <a:ea typeface="+mn-lt"/>
                <a:cs typeface="+mn-lt"/>
              </a:rPr>
              <a:t>financiera</a:t>
            </a:r>
            <a:endParaRPr lang="en-US" sz="2000" dirty="0">
              <a:latin typeface="Open Sans" panose="020B0606030504020204"/>
              <a:ea typeface="+mn-lt"/>
              <a:cs typeface="+mn-lt"/>
            </a:endParaRPr>
          </a:p>
          <a:p>
            <a:pPr marL="342900" indent="-342900" algn="l">
              <a:lnSpc>
                <a:spcPct val="100000"/>
              </a:lnSpc>
              <a:buAutoNum type="arabicPeriod"/>
            </a:pPr>
            <a:r>
              <a:rPr lang="en-US" sz="2000" dirty="0">
                <a:latin typeface="Open Sans" panose="020B0606030504020204"/>
                <a:ea typeface="+mn-lt"/>
                <a:cs typeface="+mn-lt"/>
              </a:rPr>
              <a:t>OIT4: </a:t>
            </a:r>
            <a:r>
              <a:rPr lang="en-US" sz="2000" dirty="0" err="1">
                <a:latin typeface="Open Sans" panose="020B0606030504020204"/>
                <a:ea typeface="+mn-lt"/>
                <a:cs typeface="+mn-lt"/>
              </a:rPr>
              <a:t>Trazar</a:t>
            </a:r>
            <a:r>
              <a:rPr lang="en-US" sz="2000" dirty="0">
                <a:latin typeface="Open Sans" panose="020B0606030504020204"/>
                <a:ea typeface="+mn-lt"/>
                <a:cs typeface="+mn-lt"/>
              </a:rPr>
              <a:t> </a:t>
            </a:r>
            <a:r>
              <a:rPr lang="en-US" sz="2000" dirty="0" err="1">
                <a:latin typeface="Open Sans" panose="020B0606030504020204"/>
                <a:ea typeface="+mn-lt"/>
                <a:cs typeface="+mn-lt"/>
              </a:rPr>
              <a:t>el</a:t>
            </a:r>
            <a:r>
              <a:rPr lang="en-US" sz="2000" dirty="0">
                <a:latin typeface="Open Sans" panose="020B0606030504020204"/>
                <a:ea typeface="+mn-lt"/>
                <a:cs typeface="+mn-lt"/>
              </a:rPr>
              <a:t> </a:t>
            </a:r>
            <a:r>
              <a:rPr lang="en-US" sz="2000" b="1" dirty="0" err="1">
                <a:latin typeface="Open Sans" panose="020B0606030504020204"/>
                <a:ea typeface="+mn-lt"/>
                <a:cs typeface="+mn-lt"/>
              </a:rPr>
              <a:t>esquema</a:t>
            </a:r>
            <a:r>
              <a:rPr lang="en-US" sz="2000" b="1" dirty="0">
                <a:latin typeface="Open Sans" panose="020B0606030504020204"/>
                <a:ea typeface="+mn-lt"/>
                <a:cs typeface="+mn-lt"/>
              </a:rPr>
              <a:t> y la </a:t>
            </a:r>
            <a:r>
              <a:rPr lang="en-US" sz="2000" b="1" dirty="0" err="1">
                <a:latin typeface="Open Sans" panose="020B0606030504020204"/>
                <a:ea typeface="+mn-lt"/>
                <a:cs typeface="+mn-lt"/>
              </a:rPr>
              <a:t>estructura</a:t>
            </a:r>
            <a:r>
              <a:rPr lang="en-US" sz="2000" b="1" dirty="0">
                <a:latin typeface="Open Sans" panose="020B0606030504020204"/>
                <a:ea typeface="+mn-lt"/>
                <a:cs typeface="+mn-lt"/>
              </a:rPr>
              <a:t> </a:t>
            </a:r>
            <a:r>
              <a:rPr lang="en-US" sz="2000" dirty="0">
                <a:latin typeface="Open Sans" panose="020B0606030504020204"/>
                <a:ea typeface="+mn-lt"/>
                <a:cs typeface="+mn-lt"/>
              </a:rPr>
              <a:t>del </a:t>
            </a:r>
            <a:r>
              <a:rPr lang="en-US" sz="2000" dirty="0" err="1">
                <a:latin typeface="Open Sans" panose="020B0606030504020204"/>
                <a:ea typeface="+mn-lt"/>
                <a:cs typeface="+mn-lt"/>
              </a:rPr>
              <a:t>curso</a:t>
            </a:r>
            <a:endParaRPr lang="en-GB" sz="2000" dirty="0">
              <a:latin typeface="Open Sans" panose="020B0606030504020204"/>
              <a:cs typeface="Calibri"/>
            </a:endParaRPr>
          </a:p>
          <a:p>
            <a:pPr algn="l">
              <a:lnSpc>
                <a:spcPct val="100000"/>
              </a:lnSpc>
            </a:pPr>
            <a:endParaRPr lang="en-GB" sz="1600" dirty="0"/>
          </a:p>
        </p:txBody>
      </p:sp>
      <p:sp>
        <p:nvSpPr>
          <p:cNvPr id="8" name="Oval 7">
            <a:extLst>
              <a:ext uri="{FF2B5EF4-FFF2-40B4-BE49-F238E27FC236}">
                <a16:creationId xmlns:a16="http://schemas.microsoft.com/office/drawing/2014/main" id="{FA3808F5-AF8F-0047-B318-0D0F23513CA8}"/>
              </a:ext>
            </a:extLst>
          </p:cNvPr>
          <p:cNvSpPr/>
          <p:nvPr/>
        </p:nvSpPr>
        <p:spPr>
          <a:xfrm>
            <a:off x="9062593" y="78528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1_Slide2.mp3" descr="Track5_Lecture1_Slide2.mp3">
            <a:hlinkClick r:id="" action="ppaction://media"/>
            <a:extLst>
              <a:ext uri="{FF2B5EF4-FFF2-40B4-BE49-F238E27FC236}">
                <a16:creationId xmlns:a16="http://schemas.microsoft.com/office/drawing/2014/main" id="{60CD3191-88E9-8A4C-80B7-77F69D109A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3958" y="85665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12254"/>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Conferencia 1.3 Referencias</a:t>
            </a:r>
          </a:p>
        </p:txBody>
      </p:sp>
      <p:sp>
        <p:nvSpPr>
          <p:cNvPr id="2" name="TextBox 1">
            <a:extLst>
              <a:ext uri="{FF2B5EF4-FFF2-40B4-BE49-F238E27FC236}">
                <a16:creationId xmlns:a16="http://schemas.microsoft.com/office/drawing/2014/main" id="{596A1EAA-14A2-4F4D-A200-1BAE7A99AEF6}"/>
              </a:ext>
            </a:extLst>
          </p:cNvPr>
          <p:cNvSpPr txBox="1"/>
          <p:nvPr/>
        </p:nvSpPr>
        <p:spPr>
          <a:xfrm>
            <a:off x="915922" y="1458475"/>
            <a:ext cx="54248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Convergencia. Blended Finance. n.d. Visto el 12 de febrero de 2021.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a:t>
            </a:r>
            <a:r>
              <a:rPr lang="en-GB" sz="1600" dirty="0">
                <a:latin typeface="Open Sans" panose="020B0606030504020204" pitchFamily="34" charset="0"/>
                <a:ea typeface="Open Sans" panose="020B0606030504020204" pitchFamily="34" charset="0"/>
                <a:cs typeface="Open Sans" panose="020B0606030504020204" pitchFamily="34" charset="0"/>
              </a:rPr>
              <a:t>convergence.finance/blended-finance </a:t>
            </a:r>
            <a:endParaRPr lang="ro-RO"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Informe de la Iniciativa de Política Climática. 2018. Financiación combinada en energía limpia: Experiencias y oportunidades. Disponible en: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https://www.climatepolicyinitiative.org/wp-content/uploads/2018/01/Blended-Finance-in-Clean-Energy-Experiences-and-Opportunities.pdf</a:t>
            </a: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397846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1.4.1 Qué esperar de este curso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90058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Esquema y estructura del curso</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982908" y="1925227"/>
            <a:ext cx="10039286" cy="3443129"/>
          </a:xfrm>
        </p:spPr>
        <p:txBody>
          <a:bodyPr>
            <a:normAutofit/>
          </a:bodyPr>
          <a:lstStyle/>
          <a:p>
            <a:pPr lvl="0">
              <a:lnSpc>
                <a:spcPct val="100000"/>
              </a:lnSpc>
              <a:spcBef>
                <a:spcPts val="1200"/>
              </a:spcBef>
            </a:pPr>
            <a:r>
              <a:rPr lang="en-US" sz="2000">
                <a:latin typeface="Open Sans" panose="020B0606030504020204"/>
              </a:rPr>
              <a:t>Conocimientos básicos de teoría financiera</a:t>
            </a:r>
          </a:p>
          <a:p>
            <a:pPr lvl="0">
              <a:lnSpc>
                <a:spcPct val="100000"/>
              </a:lnSpc>
              <a:spcBef>
                <a:spcPts val="1200"/>
              </a:spcBef>
            </a:pPr>
            <a:r>
              <a:rPr lang="en-US" sz="2000">
                <a:latin typeface="Open Sans" panose="020B0606030504020204"/>
              </a:rPr>
              <a:t>Cómo se financia el sector energético, especialmente en los países en desarrollo</a:t>
            </a:r>
          </a:p>
          <a:p>
            <a:pPr lvl="0">
              <a:lnSpc>
                <a:spcPct val="100000"/>
              </a:lnSpc>
              <a:spcBef>
                <a:spcPts val="1200"/>
              </a:spcBef>
            </a:pPr>
            <a:r>
              <a:rPr lang="en-US" sz="2000">
                <a:latin typeface="Open Sans" panose="020B0606030504020204"/>
              </a:rPr>
              <a:t>Cómo realizar el análisis financiero de los proyectos de energía</a:t>
            </a:r>
          </a:p>
        </p:txBody>
      </p:sp>
      <p:sp>
        <p:nvSpPr>
          <p:cNvPr id="7" name="Oval 6">
            <a:extLst>
              <a:ext uri="{FF2B5EF4-FFF2-40B4-BE49-F238E27FC236}">
                <a16:creationId xmlns:a16="http://schemas.microsoft.com/office/drawing/2014/main" id="{C903D8FD-8567-CC4D-BDB4-B1C9E857EAEA}"/>
              </a:ext>
            </a:extLst>
          </p:cNvPr>
          <p:cNvSpPr/>
          <p:nvPr/>
        </p:nvSpPr>
        <p:spPr>
          <a:xfrm>
            <a:off x="10138029" y="3207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1.mp3" descr="Track5_Lecture1_Slide21.mp3">
            <a:hlinkClick r:id="" action="ppaction://media"/>
            <a:extLst>
              <a:ext uri="{FF2B5EF4-FFF2-40B4-BE49-F238E27FC236}">
                <a16:creationId xmlns:a16="http://schemas.microsoft.com/office/drawing/2014/main" id="{0FB36927-EB3C-E849-A50B-F384FB31AB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9394" y="392139"/>
            <a:ext cx="812800" cy="812800"/>
          </a:xfrm>
          <a:prstGeom prst="rect">
            <a:avLst/>
          </a:prstGeom>
        </p:spPr>
      </p:pic>
    </p:spTree>
    <p:extLst>
      <p:ext uri="{BB962C8B-B14F-4D97-AF65-F5344CB8AC3E}">
        <p14:creationId xmlns:p14="http://schemas.microsoft.com/office/powerpoint/2010/main" val="24010972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1.4.2 Qué esperar de este curso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81432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Esquema y estructura del curso</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18926"/>
            <a:ext cx="10515600" cy="4351338"/>
          </a:xfrm>
        </p:spPr>
        <p:txBody>
          <a:bodyPr vert="horz" lIns="91440" tIns="45720" rIns="91440" bIns="45720" rtlCol="0" anchor="t">
            <a:normAutofit/>
          </a:bodyPr>
          <a:lstStyle/>
          <a:p>
            <a:pPr>
              <a:lnSpc>
                <a:spcPct val="100000"/>
              </a:lnSpc>
              <a:spcBef>
                <a:spcPts val="1200"/>
              </a:spcBef>
            </a:pPr>
            <a:r>
              <a:rPr lang="en-US" sz="2000" dirty="0">
                <a:latin typeface="Open Sans" panose="020B0606030504020204"/>
              </a:rPr>
              <a:t>Utilizar la herramienta informática FINPLAN desarrollada por el OIEA </a:t>
            </a:r>
            <a:endParaRPr lang="en-US" dirty="0">
              <a:latin typeface="Calibri" panose="020F0502020204030204"/>
              <a:cs typeface="Calibri" panose="020F0502020204030204"/>
            </a:endParaRPr>
          </a:p>
          <a:p>
            <a:pPr>
              <a:lnSpc>
                <a:spcPct val="100000"/>
              </a:lnSpc>
              <a:spcBef>
                <a:spcPts val="1200"/>
              </a:spcBef>
            </a:pPr>
            <a:r>
              <a:rPr lang="en-US" sz="2000" dirty="0">
                <a:latin typeface="Open Sans" panose="020B0606030504020204"/>
              </a:rPr>
              <a:t>Un modelo de análisis financiero</a:t>
            </a:r>
            <a:endParaRPr lang="en-US" dirty="0">
              <a:cs typeface="Calibri"/>
            </a:endParaRPr>
          </a:p>
          <a:p>
            <a:pPr>
              <a:lnSpc>
                <a:spcPct val="100000"/>
              </a:lnSpc>
              <a:spcBef>
                <a:spcPts val="1200"/>
              </a:spcBef>
            </a:pPr>
            <a:r>
              <a:rPr lang="en-US" sz="2000" dirty="0">
                <a:latin typeface="Open Sans"/>
              </a:rPr>
              <a:t>Evaluar la viabilidad financiera de los planes y proyectos</a:t>
            </a:r>
          </a:p>
          <a:p>
            <a:pPr>
              <a:lnSpc>
                <a:spcPct val="100000"/>
              </a:lnSpc>
              <a:spcBef>
                <a:spcPts val="1200"/>
              </a:spcBef>
            </a:pPr>
            <a:r>
              <a:rPr lang="en-US" sz="2000" dirty="0">
                <a:latin typeface="Open Sans"/>
              </a:rPr>
              <a:t>Más detalles </a:t>
            </a:r>
            <a:r>
              <a:rPr lang="en-US" sz="2000" dirty="0">
                <a:latin typeface="Open Sans"/>
                <a:hlinkClick r:id="rId6">
                  <a:extLst>
                    <a:ext uri="{A12FA001-AC4F-418D-AE19-62706E023703}">
                      <ahyp:hlinkClr xmlns:ahyp="http://schemas.microsoft.com/office/drawing/2018/hyperlinkcolor" val="tx"/>
                    </a:ext>
                  </a:extLst>
                </a:hlinkClick>
              </a:rPr>
              <a:t>aquí</a:t>
            </a:r>
            <a:endParaRPr lang="en-US" sz="2000" dirty="0">
              <a:latin typeface="Open Sans"/>
            </a:endParaRPr>
          </a:p>
          <a:p>
            <a:pPr>
              <a:lnSpc>
                <a:spcPct val="100000"/>
              </a:lnSpc>
              <a:spcBef>
                <a:spcPts val="1200"/>
              </a:spcBef>
            </a:pPr>
            <a:endParaRPr lang="en-US" sz="2000" dirty="0">
              <a:latin typeface="Open Sans"/>
            </a:endParaRPr>
          </a:p>
          <a:p>
            <a:pPr lvl="0">
              <a:lnSpc>
                <a:spcPct val="100000"/>
              </a:lnSpc>
              <a:spcBef>
                <a:spcPts val="1200"/>
              </a:spcBef>
            </a:pPr>
            <a:endParaRPr lang="en-US" sz="2000" dirty="0">
              <a:latin typeface="Open Sans"/>
            </a:endParaRPr>
          </a:p>
          <a:p>
            <a:pPr>
              <a:spcBef>
                <a:spcPts val="1200"/>
              </a:spcBef>
            </a:pPr>
            <a:endParaRPr lang="en-US" sz="2400">
              <a:cs typeface="Calibri" panose="020F0502020204030204"/>
            </a:endParaRPr>
          </a:p>
        </p:txBody>
      </p:sp>
      <p:pic>
        <p:nvPicPr>
          <p:cNvPr id="3" name="Picture 2">
            <a:extLst>
              <a:ext uri="{FF2B5EF4-FFF2-40B4-BE49-F238E27FC236}">
                <a16:creationId xmlns:a16="http://schemas.microsoft.com/office/drawing/2014/main" id="{9ED48F1E-2362-4830-B85A-18E5564202C1}"/>
              </a:ext>
            </a:extLst>
          </p:cNvPr>
          <p:cNvPicPr>
            <a:picLocks noChangeAspect="1"/>
          </p:cNvPicPr>
          <p:nvPr/>
        </p:nvPicPr>
        <p:blipFill>
          <a:blip r:embed="rId7"/>
          <a:stretch>
            <a:fillRect/>
          </a:stretch>
        </p:blipFill>
        <p:spPr>
          <a:xfrm>
            <a:off x="2072531" y="3994298"/>
            <a:ext cx="7734300" cy="1457325"/>
          </a:xfrm>
          <a:prstGeom prst="rect">
            <a:avLst/>
          </a:prstGeom>
        </p:spPr>
      </p:pic>
      <p:sp>
        <p:nvSpPr>
          <p:cNvPr id="12" name="Oval 11">
            <a:extLst>
              <a:ext uri="{FF2B5EF4-FFF2-40B4-BE49-F238E27FC236}">
                <a16:creationId xmlns:a16="http://schemas.microsoft.com/office/drawing/2014/main" id="{163D306F-CF73-4441-B7C9-95364CD81051}"/>
              </a:ext>
            </a:extLst>
          </p:cNvPr>
          <p:cNvSpPr/>
          <p:nvPr/>
        </p:nvSpPr>
        <p:spPr>
          <a:xfrm>
            <a:off x="10200701" y="3756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2.mp3" descr="Track5_Lecture1_Slide22.mp3">
            <a:hlinkClick r:id="" action="ppaction://media"/>
            <a:extLst>
              <a:ext uri="{FF2B5EF4-FFF2-40B4-BE49-F238E27FC236}">
                <a16:creationId xmlns:a16="http://schemas.microsoft.com/office/drawing/2014/main" id="{10717058-0568-5642-A347-FB99855F5D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72066" y="392139"/>
            <a:ext cx="812800" cy="812800"/>
          </a:xfrm>
          <a:prstGeom prst="rect">
            <a:avLst/>
          </a:prstGeom>
        </p:spPr>
      </p:pic>
    </p:spTree>
    <p:extLst>
      <p:ext uri="{BB962C8B-B14F-4D97-AF65-F5344CB8AC3E}">
        <p14:creationId xmlns:p14="http://schemas.microsoft.com/office/powerpoint/2010/main" val="880076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1.4.3 Contenido del curso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0" y="4640"/>
            <a:ext cx="973602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Esquema y estructura del curso</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a:solidFill>
                  <a:srgbClr val="C00000"/>
                </a:solidFill>
                <a:latin typeface="Open Sans" panose="020B0606030504020204"/>
              </a:rPr>
              <a:t>Clase 1 </a:t>
            </a:r>
            <a:r>
              <a:rPr lang="en-US" sz="2000">
                <a:solidFill>
                  <a:srgbClr val="C00000"/>
                </a:solidFill>
                <a:latin typeface="Open Sans" panose="020B0606030504020204"/>
              </a:rPr>
              <a:t>- Introducción al curso</a:t>
            </a:r>
          </a:p>
          <a:p>
            <a:pPr lvl="0">
              <a:lnSpc>
                <a:spcPct val="100000"/>
              </a:lnSpc>
              <a:spcBef>
                <a:spcPts val="1200"/>
              </a:spcBef>
            </a:pPr>
            <a:r>
              <a:rPr lang="en-US" sz="2000" b="1">
                <a:latin typeface="Open Sans" panose="020B0606030504020204"/>
              </a:rPr>
              <a:t>Clase 2 </a:t>
            </a:r>
            <a:r>
              <a:rPr lang="en-US" sz="2000">
                <a:latin typeface="Open Sans" panose="020B0606030504020204"/>
              </a:rPr>
              <a:t>- Fundamentos de la financiación</a:t>
            </a:r>
          </a:p>
          <a:p>
            <a:pPr lvl="0">
              <a:lnSpc>
                <a:spcPct val="100000"/>
              </a:lnSpc>
              <a:spcBef>
                <a:spcPts val="1200"/>
              </a:spcBef>
            </a:pPr>
            <a:r>
              <a:rPr lang="en-US" sz="2000" b="1">
                <a:latin typeface="Open Sans" panose="020B0606030504020204"/>
              </a:rPr>
              <a:t>Clase 3 </a:t>
            </a:r>
            <a:r>
              <a:rPr lang="en-US" sz="2000">
                <a:latin typeface="Open Sans" panose="020B0606030504020204"/>
              </a:rPr>
              <a:t>- Financiación de proyectos de energía</a:t>
            </a:r>
          </a:p>
          <a:p>
            <a:pPr lvl="0">
              <a:lnSpc>
                <a:spcPct val="100000"/>
              </a:lnSpc>
              <a:spcBef>
                <a:spcPts val="1200"/>
              </a:spcBef>
            </a:pPr>
            <a:r>
              <a:rPr lang="en-US" sz="2000" b="1">
                <a:latin typeface="Open Sans" panose="020B0606030504020204"/>
              </a:rPr>
              <a:t>Clase 4 </a:t>
            </a:r>
            <a:r>
              <a:rPr lang="en-US" sz="2000">
                <a:latin typeface="Open Sans" panose="020B0606030504020204"/>
              </a:rPr>
              <a:t>- Evaluación de proyectos y fuentes de financiación</a:t>
            </a:r>
          </a:p>
          <a:p>
            <a:pPr lvl="0">
              <a:lnSpc>
                <a:spcPct val="100000"/>
              </a:lnSpc>
              <a:spcBef>
                <a:spcPts val="1200"/>
              </a:spcBef>
            </a:pPr>
            <a:r>
              <a:rPr lang="en-US" sz="2000" b="1">
                <a:latin typeface="Open Sans" panose="020B0606030504020204"/>
              </a:rPr>
              <a:t>Clase 5 </a:t>
            </a:r>
            <a:r>
              <a:rPr lang="en-US" sz="2000">
                <a:latin typeface="Open Sans" panose="020B0606030504020204"/>
              </a:rPr>
              <a:t>- Opciones de crédito y metodología FINPLAN</a:t>
            </a:r>
          </a:p>
          <a:p>
            <a:pPr lvl="0">
              <a:lnSpc>
                <a:spcPct val="100000"/>
              </a:lnSpc>
              <a:spcBef>
                <a:spcPts val="1200"/>
              </a:spcBef>
            </a:pPr>
            <a:r>
              <a:rPr lang="en-US" sz="2000" b="1">
                <a:latin typeface="Open Sans" panose="020B0606030504020204"/>
              </a:rPr>
              <a:t>Clase 6 </a:t>
            </a:r>
            <a:r>
              <a:rPr lang="en-US" sz="2000">
                <a:latin typeface="Open Sans" panose="020B0606030504020204"/>
              </a:rPr>
              <a:t>- Amortización de activos, estados financieros y ratios</a:t>
            </a:r>
          </a:p>
          <a:p>
            <a:pPr lvl="0">
              <a:spcBef>
                <a:spcPts val="1200"/>
              </a:spcBef>
            </a:pPr>
            <a:endParaRPr lang="en-US" sz="2400"/>
          </a:p>
        </p:txBody>
      </p:sp>
      <p:sp>
        <p:nvSpPr>
          <p:cNvPr id="11" name="Oval 10">
            <a:extLst>
              <a:ext uri="{FF2B5EF4-FFF2-40B4-BE49-F238E27FC236}">
                <a16:creationId xmlns:a16="http://schemas.microsoft.com/office/drawing/2014/main" id="{6259B149-77AC-D243-B899-85F7083D104A}"/>
              </a:ext>
            </a:extLst>
          </p:cNvPr>
          <p:cNvSpPr/>
          <p:nvPr/>
        </p:nvSpPr>
        <p:spPr>
          <a:xfrm>
            <a:off x="10200701" y="3207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3.mp3" descr="Track5_Lecture1_Slide23.mp3">
            <a:hlinkClick r:id="" action="ppaction://media"/>
            <a:extLst>
              <a:ext uri="{FF2B5EF4-FFF2-40B4-BE49-F238E27FC236}">
                <a16:creationId xmlns:a16="http://schemas.microsoft.com/office/drawing/2014/main" id="{CD023898-2C29-F94D-8422-D4A04B0AE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2066" y="392139"/>
            <a:ext cx="812800" cy="812800"/>
          </a:xfrm>
          <a:prstGeom prst="rect">
            <a:avLst/>
          </a:prstGeom>
        </p:spPr>
      </p:pic>
    </p:spTree>
    <p:extLst>
      <p:ext uri="{BB962C8B-B14F-4D97-AF65-F5344CB8AC3E}">
        <p14:creationId xmlns:p14="http://schemas.microsoft.com/office/powerpoint/2010/main" val="40835844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1.4.4 Contenido del curso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728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Esquema y estructura del curso</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a:latin typeface="Open Sans" panose="020B0606030504020204"/>
              </a:rPr>
              <a:t>Material práctico 1 </a:t>
            </a:r>
            <a:r>
              <a:rPr lang="en-US" sz="2000">
                <a:latin typeface="Open Sans" panose="020B0606030504020204"/>
              </a:rPr>
              <a:t>- Instalación de FINPLAN</a:t>
            </a:r>
          </a:p>
          <a:p>
            <a:pPr lvl="0">
              <a:lnSpc>
                <a:spcPct val="100000"/>
              </a:lnSpc>
              <a:spcBef>
                <a:spcPts val="1200"/>
              </a:spcBef>
            </a:pPr>
            <a:r>
              <a:rPr lang="en-US" sz="2000" b="1">
                <a:latin typeface="Open Sans" panose="020B0606030504020204"/>
              </a:rPr>
              <a:t>Material práctico 2 </a:t>
            </a:r>
            <a:r>
              <a:rPr lang="en-US" sz="2000">
                <a:latin typeface="Open Sans" panose="020B0606030504020204"/>
              </a:rPr>
              <a:t>- Interfaz FINPLAN</a:t>
            </a:r>
          </a:p>
          <a:p>
            <a:pPr lvl="0">
              <a:lnSpc>
                <a:spcPct val="100000"/>
              </a:lnSpc>
              <a:spcBef>
                <a:spcPts val="1200"/>
              </a:spcBef>
            </a:pPr>
            <a:r>
              <a:rPr lang="en-US" sz="2000" b="1">
                <a:latin typeface="Open Sans" panose="020B0606030504020204"/>
              </a:rPr>
              <a:t>Material práctico 3 </a:t>
            </a:r>
            <a:r>
              <a:rPr lang="en-US" sz="2000">
                <a:latin typeface="Open Sans" panose="020B0606030504020204"/>
              </a:rPr>
              <a:t>- Interfaz FINPLAN</a:t>
            </a:r>
          </a:p>
          <a:p>
            <a:pPr lvl="0">
              <a:lnSpc>
                <a:spcPct val="100000"/>
              </a:lnSpc>
              <a:spcBef>
                <a:spcPts val="1200"/>
              </a:spcBef>
            </a:pPr>
            <a:r>
              <a:rPr lang="en-US" sz="2000" b="1">
                <a:latin typeface="Open Sans" panose="020B0606030504020204"/>
              </a:rPr>
              <a:t>Material práctico 4 </a:t>
            </a:r>
            <a:r>
              <a:rPr lang="en-US" sz="2000">
                <a:latin typeface="Open Sans" panose="020B0606030504020204"/>
              </a:rPr>
              <a:t>- Interpretación de resultados FINPLAN</a:t>
            </a:r>
          </a:p>
          <a:p>
            <a:pPr lvl="0">
              <a:spcBef>
                <a:spcPts val="1200"/>
              </a:spcBef>
            </a:pPr>
            <a:endParaRPr lang="en-US" sz="2400"/>
          </a:p>
        </p:txBody>
      </p:sp>
      <p:sp>
        <p:nvSpPr>
          <p:cNvPr id="11" name="Oval 10">
            <a:extLst>
              <a:ext uri="{FF2B5EF4-FFF2-40B4-BE49-F238E27FC236}">
                <a16:creationId xmlns:a16="http://schemas.microsoft.com/office/drawing/2014/main" id="{5FF8DD84-6EEA-E042-8E1D-DE69124735AD}"/>
              </a:ext>
            </a:extLst>
          </p:cNvPr>
          <p:cNvSpPr/>
          <p:nvPr/>
        </p:nvSpPr>
        <p:spPr>
          <a:xfrm>
            <a:off x="10200701" y="3207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4.mp3" descr="Track5_Lecture1_Slide24.mp3">
            <a:hlinkClick r:id="" action="ppaction://media"/>
            <a:extLst>
              <a:ext uri="{FF2B5EF4-FFF2-40B4-BE49-F238E27FC236}">
                <a16:creationId xmlns:a16="http://schemas.microsoft.com/office/drawing/2014/main" id="{F024F256-0F82-FF44-9A97-21E706D832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2066" y="392139"/>
            <a:ext cx="812800" cy="812800"/>
          </a:xfrm>
          <a:prstGeom prst="rect">
            <a:avLst/>
          </a:prstGeom>
        </p:spPr>
      </p:pic>
    </p:spTree>
    <p:extLst>
      <p:ext uri="{BB962C8B-B14F-4D97-AF65-F5344CB8AC3E}">
        <p14:creationId xmlns:p14="http://schemas.microsoft.com/office/powerpoint/2010/main" val="13254766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1.4.5 Contenido del curso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0" y="4640"/>
            <a:ext cx="107999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Esquema y estructura del curso</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a:latin typeface="Open Sans" panose="020B0606030504020204"/>
              </a:rPr>
              <a:t>Material práctico 5 </a:t>
            </a:r>
            <a:r>
              <a:rPr lang="en-US" sz="2000">
                <a:latin typeface="Open Sans" panose="020B0606030504020204"/>
              </a:rPr>
              <a:t>- Ejercicio de la central nuclear</a:t>
            </a:r>
          </a:p>
          <a:p>
            <a:pPr lvl="0">
              <a:lnSpc>
                <a:spcPct val="100000"/>
              </a:lnSpc>
              <a:spcBef>
                <a:spcPts val="1200"/>
              </a:spcBef>
            </a:pPr>
            <a:r>
              <a:rPr lang="en-US" sz="2000" b="1">
                <a:latin typeface="Open Sans" panose="020B0606030504020204"/>
              </a:rPr>
              <a:t>Material práctico 6 </a:t>
            </a:r>
            <a:r>
              <a:rPr lang="en-US" sz="2000">
                <a:latin typeface="Open Sans" panose="020B0606030504020204"/>
              </a:rPr>
              <a:t>- Ejercicio de la central de ciclo combinado simple</a:t>
            </a:r>
          </a:p>
          <a:p>
            <a:pPr lvl="0">
              <a:spcBef>
                <a:spcPts val="1200"/>
              </a:spcBef>
            </a:pPr>
            <a:endParaRPr lang="en-US" sz="2400"/>
          </a:p>
        </p:txBody>
      </p:sp>
      <p:sp>
        <p:nvSpPr>
          <p:cNvPr id="7" name="Oval 6">
            <a:extLst>
              <a:ext uri="{FF2B5EF4-FFF2-40B4-BE49-F238E27FC236}">
                <a16:creationId xmlns:a16="http://schemas.microsoft.com/office/drawing/2014/main" id="{DA4A9343-C7CF-8A44-B62B-D3C5B3D22848}"/>
              </a:ext>
            </a:extLst>
          </p:cNvPr>
          <p:cNvSpPr/>
          <p:nvPr/>
        </p:nvSpPr>
        <p:spPr>
          <a:xfrm>
            <a:off x="10200701" y="4895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5.mp3" descr="Track5_Lecture1_Slide25.mp3">
            <a:hlinkClick r:id="" action="ppaction://media"/>
            <a:extLst>
              <a:ext uri="{FF2B5EF4-FFF2-40B4-BE49-F238E27FC236}">
                <a16:creationId xmlns:a16="http://schemas.microsoft.com/office/drawing/2014/main" id="{8E11DA08-5F1E-5E47-847D-654F69D424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2066" y="560914"/>
            <a:ext cx="812800" cy="812800"/>
          </a:xfrm>
          <a:prstGeom prst="rect">
            <a:avLst/>
          </a:prstGeom>
        </p:spPr>
      </p:pic>
    </p:spTree>
    <p:extLst>
      <p:ext uri="{BB962C8B-B14F-4D97-AF65-F5344CB8AC3E}">
        <p14:creationId xmlns:p14="http://schemas.microsoft.com/office/powerpoint/2010/main" val="38498271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965D639C-6E8F-0B49-9D7A-D722F6DAA84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3">
            <a:extLst>
              <a:ext uri="{FF2B5EF4-FFF2-40B4-BE49-F238E27FC236}">
                <a16:creationId xmlns:a16="http://schemas.microsoft.com/office/drawing/2014/main" id="{D64D0145-6297-4A66-B578-EAE197E0A215}"/>
              </a:ext>
            </a:extLst>
          </p:cNvPr>
          <p:cNvSpPr txBox="1"/>
          <p:nvPr/>
        </p:nvSpPr>
        <p:spPr>
          <a:xfrm>
            <a:off x="9271031" y="4657674"/>
            <a:ext cx="2268928"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 </a:t>
            </a:r>
            <a:r>
              <a:rPr lang="en-US" sz="800" dirty="0">
                <a:solidFill>
                  <a:schemeClr val="bg1"/>
                </a:solidFill>
                <a:latin typeface="Open Sans"/>
                <a:ea typeface="+mn-lt"/>
                <a:cs typeface="+mn-lt"/>
              </a:rPr>
              <a:t>S. Pop M.,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Hasanovic 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2021. Conferencia 1: Introducción al curso,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Versión 1.0.  [presentación en línea]. </a:t>
            </a:r>
            <a:r>
              <a:rPr lang="en-US" sz="800" dirty="0" err="1">
                <a:solidFill>
                  <a:schemeClr val="bg1"/>
                </a:solidFill>
                <a:latin typeface="Open Sans"/>
                <a:ea typeface="+mn-lt"/>
                <a:cs typeface="+mn-lt"/>
              </a:rPr>
              <a:t>Programa de </a:t>
            </a:r>
            <a:r>
              <a:rPr lang="en-US" sz="800" dirty="0">
                <a:solidFill>
                  <a:schemeClr val="bg1"/>
                </a:solidFill>
                <a:latin typeface="Open Sans"/>
                <a:ea typeface="+mn-lt"/>
                <a:cs typeface="+mn-lt"/>
              </a:rPr>
              <a:t>Crecimiento Compatible con el Clima y Organismo Internacional de Energía Atómica.</a:t>
            </a:r>
            <a:endParaRPr lang="en-US" dirty="0">
              <a:solidFill>
                <a:schemeClr val="bg1"/>
              </a:solidFill>
            </a:endParaRPr>
          </a:p>
        </p:txBody>
      </p:sp>
      <p:sp>
        <p:nvSpPr>
          <p:cNvPr id="6" name="TextBox 4">
            <a:extLst>
              <a:ext uri="{FF2B5EF4-FFF2-40B4-BE49-F238E27FC236}">
                <a16:creationId xmlns:a16="http://schemas.microsoft.com/office/drawing/2014/main" id="{2E67BC73-3C7F-4DFD-844E-5804442E6358}"/>
              </a:ext>
            </a:extLst>
          </p:cNvPr>
          <p:cNvSpPr txBox="1"/>
          <p:nvPr/>
        </p:nvSpPr>
        <p:spPr>
          <a:xfrm>
            <a:off x="9899301" y="5886940"/>
            <a:ext cx="201104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Cursos CCG (esto le llevará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 la página web http://www.ClimateCompatibleGrowth.com/teachingmaterials)</a:t>
            </a:r>
          </a:p>
        </p:txBody>
      </p:sp>
      <p:grpSp>
        <p:nvGrpSpPr>
          <p:cNvPr id="7" name="Group 6">
            <a:extLst>
              <a:ext uri="{FF2B5EF4-FFF2-40B4-BE49-F238E27FC236}">
                <a16:creationId xmlns:a16="http://schemas.microsoft.com/office/drawing/2014/main" id="{521A871E-877F-D64B-AD5B-171AC95A5FFA}"/>
              </a:ext>
            </a:extLst>
          </p:cNvPr>
          <p:cNvGrpSpPr/>
          <p:nvPr/>
        </p:nvGrpSpPr>
        <p:grpSpPr>
          <a:xfrm>
            <a:off x="3339465" y="4105009"/>
            <a:ext cx="1877504" cy="558800"/>
            <a:chOff x="929196" y="5461000"/>
            <a:chExt cx="1877504" cy="558800"/>
          </a:xfrm>
        </p:grpSpPr>
        <p:sp>
          <p:nvSpPr>
            <p:cNvPr id="8" name="Rounded Rectangle 7">
              <a:hlinkClick r:id="rId4"/>
              <a:extLst>
                <a:ext uri="{FF2B5EF4-FFF2-40B4-BE49-F238E27FC236}">
                  <a16:creationId xmlns:a16="http://schemas.microsoft.com/office/drawing/2014/main" id="{7B98EE73-4C20-9745-8758-B31E185256A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FB72DB-D78E-5246-95AD-D1FBEEF6F61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1" name="Rounded Rectangle 10">
              <a:hlinkClick r:id="rId5"/>
              <a:extLst>
                <a:ext uri="{FF2B5EF4-FFF2-40B4-BE49-F238E27FC236}">
                  <a16:creationId xmlns:a16="http://schemas.microsoft.com/office/drawing/2014/main" id="{E6128C47-F349-6B40-9431-CF5055F5350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288430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0759"/>
            <a:ext cx="697144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1.1.1 ¿Por qué es necesaria la financiación para la energía sostenible?</a:t>
            </a:r>
            <a:endParaRPr lang="en-US" sz="2000" b="1" dirty="0">
              <a:solidFill>
                <a:schemeClr val="accent5">
                  <a:lumMod val="60000"/>
                  <a:lumOff val="40000"/>
                </a:schemeClr>
              </a:solidFill>
              <a:latin typeface="Open Sans"/>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0275" y="-4431"/>
            <a:ext cx="6639927" cy="13875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Financiación de la energía asequible y limpia</a:t>
            </a:r>
            <a:endParaRPr lang="en-US" sz="4000" dirty="0">
              <a:latin typeface="Open Sans"/>
            </a:endParaRPr>
          </a:p>
        </p:txBody>
      </p:sp>
      <p:pic>
        <p:nvPicPr>
          <p:cNvPr id="3" name="Picture 6" descr="Text&#10;&#10;Description automatically generated">
            <a:extLst>
              <a:ext uri="{FF2B5EF4-FFF2-40B4-BE49-F238E27FC236}">
                <a16:creationId xmlns:a16="http://schemas.microsoft.com/office/drawing/2014/main" id="{91E2AA6B-A37A-4908-8B11-732D95235504}"/>
              </a:ext>
            </a:extLst>
          </p:cNvPr>
          <p:cNvPicPr>
            <a:picLocks noChangeAspect="1"/>
          </p:cNvPicPr>
          <p:nvPr/>
        </p:nvPicPr>
        <p:blipFill rotWithShape="1">
          <a:blip r:embed="rId6"/>
          <a:srcRect l="3665" t="4535" r="523" b="4610"/>
          <a:stretch/>
        </p:blipFill>
        <p:spPr>
          <a:xfrm>
            <a:off x="7983945" y="1269939"/>
            <a:ext cx="3424940" cy="4826368"/>
          </a:xfrm>
          <a:prstGeom prst="rect">
            <a:avLst/>
          </a:prstGeom>
        </p:spPr>
      </p:pic>
      <p:sp>
        <p:nvSpPr>
          <p:cNvPr id="7" name="Content Placeholder 6">
            <a:extLst>
              <a:ext uri="{FF2B5EF4-FFF2-40B4-BE49-F238E27FC236}">
                <a16:creationId xmlns:a16="http://schemas.microsoft.com/office/drawing/2014/main" id="{81A026AF-614B-4FA5-B975-212C0EC8E99A}"/>
              </a:ext>
            </a:extLst>
          </p:cNvPr>
          <p:cNvSpPr>
            <a:spLocks noGrp="1"/>
          </p:cNvSpPr>
          <p:nvPr>
            <p:ph idx="1"/>
          </p:nvPr>
        </p:nvSpPr>
        <p:spPr>
          <a:xfrm>
            <a:off x="690316" y="2373290"/>
            <a:ext cx="6665200" cy="2814638"/>
          </a:xfrm>
        </p:spPr>
        <p:txBody>
          <a:bodyPr vert="horz" lIns="91440" tIns="45720" rIns="91440" bIns="45720" rtlCol="0" anchor="t">
            <a:normAutofit fontScale="92500" lnSpcReduction="10000"/>
          </a:bodyPr>
          <a:lstStyle/>
          <a:p>
            <a:r>
              <a:rPr lang="en-GB" sz="2000" dirty="0">
                <a:latin typeface="Open Sans" panose="020B0606030504020204"/>
              </a:rPr>
              <a:t>Las infraestructuras energéticas requieren mucho capital</a:t>
            </a:r>
          </a:p>
          <a:p>
            <a:r>
              <a:rPr lang="en-GB" sz="2000" dirty="0">
                <a:latin typeface="Open Sans" panose="020B0606030504020204"/>
              </a:rPr>
              <a:t>Generación, almacenamiento, transmisión, distribución</a:t>
            </a:r>
          </a:p>
          <a:p>
            <a:pPr>
              <a:buFont typeface="Arial"/>
            </a:pPr>
            <a:r>
              <a:rPr lang="en-GB" sz="2000" dirty="0">
                <a:latin typeface="Open Sans" panose="020B0606030504020204"/>
              </a:rPr>
              <a:t>La mayor parte del coste de la inversión es inicial</a:t>
            </a:r>
          </a:p>
          <a:p>
            <a:r>
              <a:rPr lang="en-GB" sz="2000" dirty="0">
                <a:latin typeface="Open Sans" panose="020B0606030504020204"/>
              </a:rPr>
              <a:t>Rendimiento de la inversión a largo plazo</a:t>
            </a:r>
          </a:p>
          <a:p>
            <a:r>
              <a:rPr lang="en-GB" sz="2000" dirty="0">
                <a:latin typeface="Open Sans" panose="020B0606030504020204"/>
              </a:rPr>
              <a:t>Desafíos de la financiación de la energía limpia y asequible</a:t>
            </a:r>
          </a:p>
          <a:p>
            <a:r>
              <a:rPr lang="en-GB" sz="2000" dirty="0">
                <a:latin typeface="Open Sans" panose="020B0606030504020204"/>
              </a:rPr>
              <a:t>El ODS 7 no es alcanzable sin una planificación eficaz de las inversiones</a:t>
            </a:r>
          </a:p>
          <a:p>
            <a:endParaRPr lang="en-GB" dirty="0">
              <a:cs typeface="Calibri"/>
            </a:endParaRPr>
          </a:p>
          <a:p>
            <a:endParaRPr lang="en-GB" dirty="0">
              <a:cs typeface="Calibri"/>
            </a:endParaRPr>
          </a:p>
          <a:p>
            <a:endParaRPr lang="en-GB" dirty="0">
              <a:cs typeface="Calibri"/>
            </a:endParaRPr>
          </a:p>
        </p:txBody>
      </p:sp>
      <p:sp>
        <p:nvSpPr>
          <p:cNvPr id="2" name="TextBox 1">
            <a:extLst>
              <a:ext uri="{FF2B5EF4-FFF2-40B4-BE49-F238E27FC236}">
                <a16:creationId xmlns:a16="http://schemas.microsoft.com/office/drawing/2014/main" id="{F7663211-3C05-47B2-90A3-FD26B9207026}"/>
              </a:ext>
            </a:extLst>
          </p:cNvPr>
          <p:cNvSpPr txBox="1"/>
          <p:nvPr/>
        </p:nvSpPr>
        <p:spPr>
          <a:xfrm>
            <a:off x="9074552" y="6098522"/>
            <a:ext cx="27741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a:rPr>
              <a:t>Fuente: sdgs.un.org/goals/goal7</a:t>
            </a:r>
          </a:p>
        </p:txBody>
      </p:sp>
      <p:sp>
        <p:nvSpPr>
          <p:cNvPr id="10" name="Oval 9">
            <a:extLst>
              <a:ext uri="{FF2B5EF4-FFF2-40B4-BE49-F238E27FC236}">
                <a16:creationId xmlns:a16="http://schemas.microsoft.com/office/drawing/2014/main" id="{AA2C3EDF-67B5-2E4C-96B3-E9FAE23F1084}"/>
              </a:ext>
            </a:extLst>
          </p:cNvPr>
          <p:cNvSpPr/>
          <p:nvPr/>
        </p:nvSpPr>
        <p:spPr>
          <a:xfrm>
            <a:off x="10217614" y="19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rack5_Lecture1_Slide3.mp3" descr="Track5_Lecture1_Slide3.mp3">
            <a:hlinkClick r:id="" action="ppaction://media"/>
            <a:extLst>
              <a:ext uri="{FF2B5EF4-FFF2-40B4-BE49-F238E27FC236}">
                <a16:creationId xmlns:a16="http://schemas.microsoft.com/office/drawing/2014/main" id="{34180B70-4C85-3346-ABED-9999CD4AA5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8979" y="257807"/>
            <a:ext cx="812800" cy="812800"/>
          </a:xfrm>
          <a:prstGeom prst="rect">
            <a:avLst/>
          </a:prstGeom>
        </p:spPr>
      </p:pic>
    </p:spTree>
    <p:extLst>
      <p:ext uri="{BB962C8B-B14F-4D97-AF65-F5344CB8AC3E}">
        <p14:creationId xmlns:p14="http://schemas.microsoft.com/office/powerpoint/2010/main" val="10164931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5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1.1.2 Situación de la </a:t>
            </a:r>
            <a:r>
              <a:rPr lang="en-ZA" sz="2000" b="1">
                <a:solidFill>
                  <a:schemeClr val="accent5">
                    <a:lumMod val="60000"/>
                    <a:lumOff val="40000"/>
                  </a:schemeClr>
                </a:solidFill>
                <a:latin typeface="Open Sans"/>
              </a:rPr>
              <a:t>financiación de</a:t>
            </a:r>
            <a:r>
              <a:rPr lang="en-US" sz="2000" b="1">
                <a:solidFill>
                  <a:schemeClr val="accent5">
                    <a:lumMod val="60000"/>
                    <a:lumOff val="40000"/>
                  </a:schemeClr>
                </a:solidFill>
                <a:latin typeface="Open Sans"/>
              </a:rPr>
              <a:t> los ODS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1" y="4640"/>
            <a:ext cx="903371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Financiación de la energía asequible y limpia</a:t>
            </a:r>
            <a:endParaRPr lang="en-US" sz="4000" dirty="0">
              <a:latin typeface="Open Sans"/>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00440" y="1805634"/>
            <a:ext cx="10485406" cy="4351338"/>
          </a:xfrm>
        </p:spPr>
        <p:txBody>
          <a:bodyPr vert="horz" lIns="91440" tIns="45720" rIns="91440" bIns="45720" rtlCol="0" anchor="t">
            <a:normAutofit/>
          </a:bodyPr>
          <a:lstStyle/>
          <a:p>
            <a:pPr>
              <a:lnSpc>
                <a:spcPct val="100000"/>
              </a:lnSpc>
            </a:pPr>
            <a:r>
              <a:rPr lang="en-US" sz="2000" dirty="0">
                <a:latin typeface="Open Sans" panose="020B0606030504020204"/>
              </a:rPr>
              <a:t>La generación de energía representa alrededor del 40% de las emisiones mundiales de CO2</a:t>
            </a:r>
          </a:p>
          <a:p>
            <a:pPr>
              <a:lnSpc>
                <a:spcPct val="100000"/>
              </a:lnSpc>
            </a:pPr>
            <a:r>
              <a:rPr lang="en-US" sz="2000" dirty="0">
                <a:latin typeface="Open Sans" panose="020B0606030504020204"/>
              </a:rPr>
              <a:t>La necesidad de financiación para cumplir el ODS 7 es de aproximadamente 1,3 billones de dólares al año hasta 2030</a:t>
            </a:r>
          </a:p>
          <a:p>
            <a:pPr>
              <a:lnSpc>
                <a:spcPct val="100000"/>
              </a:lnSpc>
            </a:pPr>
            <a:r>
              <a:rPr lang="en-US" sz="2000" dirty="0">
                <a:latin typeface="Open Sans" panose="020B0606030504020204"/>
              </a:rPr>
              <a:t>Los niveles actuales de financiación sólo rondan los 500.000 millones de dólares al año</a:t>
            </a:r>
          </a:p>
          <a:p>
            <a:pPr>
              <a:lnSpc>
                <a:spcPct val="100000"/>
              </a:lnSpc>
            </a:pPr>
            <a:r>
              <a:rPr lang="en-US" sz="2000" dirty="0">
                <a:latin typeface="Open Sans" panose="020B0606030504020204"/>
              </a:rPr>
              <a:t>La inversión se concentra en los países más ricos</a:t>
            </a:r>
          </a:p>
        </p:txBody>
      </p:sp>
      <p:pic>
        <p:nvPicPr>
          <p:cNvPr id="2" name="Picture 2" descr="Text&#10;&#10;Description automatically generated">
            <a:extLst>
              <a:ext uri="{FF2B5EF4-FFF2-40B4-BE49-F238E27FC236}">
                <a16:creationId xmlns:a16="http://schemas.microsoft.com/office/drawing/2014/main" id="{DDE9C274-11DA-4195-999B-BA1C40A9C225}"/>
              </a:ext>
            </a:extLst>
          </p:cNvPr>
          <p:cNvPicPr>
            <a:picLocks noChangeAspect="1"/>
          </p:cNvPicPr>
          <p:nvPr/>
        </p:nvPicPr>
        <p:blipFill>
          <a:blip r:embed="rId6"/>
          <a:stretch>
            <a:fillRect/>
          </a:stretch>
        </p:blipFill>
        <p:spPr>
          <a:xfrm>
            <a:off x="320957" y="4442371"/>
            <a:ext cx="10737010" cy="1750611"/>
          </a:xfrm>
          <a:prstGeom prst="rect">
            <a:avLst/>
          </a:prstGeom>
        </p:spPr>
      </p:pic>
      <p:pic>
        <p:nvPicPr>
          <p:cNvPr id="7" name="Picture 9" descr="Icon&#10;&#10;Description automatically generated">
            <a:extLst>
              <a:ext uri="{FF2B5EF4-FFF2-40B4-BE49-F238E27FC236}">
                <a16:creationId xmlns:a16="http://schemas.microsoft.com/office/drawing/2014/main" id="{12D3E35F-9E09-4673-87AB-CBB948D14C3E}"/>
              </a:ext>
            </a:extLst>
          </p:cNvPr>
          <p:cNvPicPr>
            <a:picLocks noChangeAspect="1"/>
          </p:cNvPicPr>
          <p:nvPr/>
        </p:nvPicPr>
        <p:blipFill>
          <a:blip r:embed="rId7"/>
          <a:stretch>
            <a:fillRect/>
          </a:stretch>
        </p:blipFill>
        <p:spPr>
          <a:xfrm>
            <a:off x="10080731" y="3729642"/>
            <a:ext cx="1352433" cy="1352433"/>
          </a:xfrm>
          <a:prstGeom prst="rect">
            <a:avLst/>
          </a:prstGeom>
        </p:spPr>
      </p:pic>
      <p:sp>
        <p:nvSpPr>
          <p:cNvPr id="3" name="TextBox 2">
            <a:extLst>
              <a:ext uri="{FF2B5EF4-FFF2-40B4-BE49-F238E27FC236}">
                <a16:creationId xmlns:a16="http://schemas.microsoft.com/office/drawing/2014/main" id="{0F596E86-9778-4C55-8A34-EF76D5D7A6EC}"/>
              </a:ext>
            </a:extLst>
          </p:cNvPr>
          <p:cNvSpPr txBox="1"/>
          <p:nvPr/>
        </p:nvSpPr>
        <p:spPr>
          <a:xfrm>
            <a:off x="9086126" y="6060085"/>
            <a:ext cx="29140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a:rPr>
              <a:t>Fuente: sdgs.un.org/goals/goal7</a:t>
            </a:r>
          </a:p>
        </p:txBody>
      </p:sp>
      <p:sp>
        <p:nvSpPr>
          <p:cNvPr id="10" name="Oval 9">
            <a:extLst>
              <a:ext uri="{FF2B5EF4-FFF2-40B4-BE49-F238E27FC236}">
                <a16:creationId xmlns:a16="http://schemas.microsoft.com/office/drawing/2014/main" id="{B482FE1C-0C2B-1F4D-AD7F-28ECEFD95FBE}"/>
              </a:ext>
            </a:extLst>
          </p:cNvPr>
          <p:cNvSpPr/>
          <p:nvPr/>
        </p:nvSpPr>
        <p:spPr>
          <a:xfrm>
            <a:off x="10471529" y="1496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rack5_Lecture1_slide4.mp3" descr="Track5_Lecture1_slide4.mp3">
            <a:hlinkClick r:id="" action="ppaction://media"/>
            <a:extLst>
              <a:ext uri="{FF2B5EF4-FFF2-40B4-BE49-F238E27FC236}">
                <a16:creationId xmlns:a16="http://schemas.microsoft.com/office/drawing/2014/main" id="{711B3D60-BC1D-4540-9397-E5348C8F66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43165" y="221027"/>
            <a:ext cx="812800" cy="812800"/>
          </a:xfrm>
          <a:prstGeom prst="rect">
            <a:avLst/>
          </a:prstGeom>
        </p:spPr>
      </p:pic>
    </p:spTree>
    <p:extLst>
      <p:ext uri="{BB962C8B-B14F-4D97-AF65-F5344CB8AC3E}">
        <p14:creationId xmlns:p14="http://schemas.microsoft.com/office/powerpoint/2010/main" val="38481606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72838" y="1389619"/>
            <a:ext cx="7434400"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1.1.3 La inversión se concentra en los países más ricos</a:t>
            </a:r>
          </a:p>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5306" y="4640"/>
            <a:ext cx="9505858" cy="13806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Financiación de la energía asequible y limpia</a:t>
            </a:r>
            <a:endParaRPr lang="en-GB" sz="4000" dirty="0">
              <a:latin typeface="Open Sans"/>
            </a:endParaRPr>
          </a:p>
        </p:txBody>
      </p:sp>
      <p:pic>
        <p:nvPicPr>
          <p:cNvPr id="13" name="Picture 13" descr="Chart, bar chart&#10;&#10;Description automatically generated">
            <a:extLst>
              <a:ext uri="{FF2B5EF4-FFF2-40B4-BE49-F238E27FC236}">
                <a16:creationId xmlns:a16="http://schemas.microsoft.com/office/drawing/2014/main" id="{1679ED1D-ABBA-4686-A5C8-8008A61D9E23}"/>
              </a:ext>
            </a:extLst>
          </p:cNvPr>
          <p:cNvPicPr>
            <a:picLocks noChangeAspect="1"/>
          </p:cNvPicPr>
          <p:nvPr/>
        </p:nvPicPr>
        <p:blipFill>
          <a:blip r:embed="rId6"/>
          <a:stretch>
            <a:fillRect/>
          </a:stretch>
        </p:blipFill>
        <p:spPr>
          <a:xfrm>
            <a:off x="5432861" y="2124204"/>
            <a:ext cx="6567576" cy="3859298"/>
          </a:xfrm>
          <a:prstGeom prst="rect">
            <a:avLst/>
          </a:prstGeom>
        </p:spPr>
      </p:pic>
      <p:sp>
        <p:nvSpPr>
          <p:cNvPr id="7" name="TextBox 6">
            <a:extLst>
              <a:ext uri="{FF2B5EF4-FFF2-40B4-BE49-F238E27FC236}">
                <a16:creationId xmlns:a16="http://schemas.microsoft.com/office/drawing/2014/main" id="{30C3B00D-A215-4077-B990-7240C90323C4}"/>
              </a:ext>
            </a:extLst>
          </p:cNvPr>
          <p:cNvSpPr txBox="1"/>
          <p:nvPr/>
        </p:nvSpPr>
        <p:spPr>
          <a:xfrm>
            <a:off x="8970008" y="608295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400" i="1" dirty="0">
                <a:latin typeface="Open Sans" panose="020B0606030504020204"/>
              </a:rPr>
              <a:t>AIE (2019)</a:t>
            </a:r>
            <a:endParaRPr lang="en-US" sz="1400" i="1" dirty="0">
              <a:latin typeface="Open Sans" panose="020B0606030504020204"/>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751401" y="2001448"/>
            <a:ext cx="4681460" cy="3841661"/>
          </a:xfrm>
        </p:spPr>
        <p:txBody>
          <a:bodyPr vert="horz" lIns="91440" tIns="45720" rIns="91440" bIns="45720" rtlCol="0" anchor="t">
            <a:normAutofit lnSpcReduction="10000"/>
          </a:bodyPr>
          <a:lstStyle/>
          <a:p>
            <a:pPr>
              <a:lnSpc>
                <a:spcPct val="100000"/>
              </a:lnSpc>
            </a:pPr>
            <a:r>
              <a:rPr lang="en-US" sz="2000" dirty="0">
                <a:latin typeface="Open Sans" panose="020B0606030504020204"/>
              </a:rPr>
              <a:t>África y partes de Asia atraen una inversión privada comparativamente baja</a:t>
            </a:r>
          </a:p>
          <a:p>
            <a:pPr>
              <a:lnSpc>
                <a:spcPct val="100000"/>
              </a:lnSpc>
            </a:pPr>
            <a:r>
              <a:rPr lang="en-US" sz="2000" dirty="0">
                <a:latin typeface="Open Sans" panose="020B0606030504020204"/>
              </a:rPr>
              <a:t>La financiación pública es insuficiente para cubrir el déficit de financiación</a:t>
            </a:r>
          </a:p>
          <a:p>
            <a:pPr>
              <a:lnSpc>
                <a:spcPct val="100000"/>
              </a:lnSpc>
            </a:pPr>
            <a:r>
              <a:rPr lang="en-US" sz="2000" dirty="0">
                <a:latin typeface="Open Sans" panose="020B0606030504020204"/>
              </a:rPr>
              <a:t>La financiación del desarrollo aún no moviliza suficiente financiación privada</a:t>
            </a:r>
          </a:p>
          <a:p>
            <a:pPr>
              <a:lnSpc>
                <a:spcPct val="100000"/>
              </a:lnSpc>
            </a:pPr>
            <a:r>
              <a:rPr lang="en-US" sz="2000" dirty="0">
                <a:latin typeface="Open Sans" panose="020B0606030504020204"/>
              </a:rPr>
              <a:t>Una mejor planificación financiera </a:t>
            </a:r>
            <a:br>
              <a:rPr lang="en-US" sz="2000" dirty="0">
                <a:latin typeface="Open Sans" panose="020B0606030504020204"/>
              </a:rPr>
            </a:br>
            <a:r>
              <a:rPr lang="en-US" sz="2000" dirty="0">
                <a:latin typeface="Open Sans" panose="020B0606030504020204"/>
              </a:rPr>
              <a:t>de los proyectos podría contribuir a aumentar los flujos</a:t>
            </a:r>
          </a:p>
          <a:p>
            <a:pPr>
              <a:lnSpc>
                <a:spcPct val="100000"/>
              </a:lnSpc>
            </a:pPr>
            <a:endParaRPr lang="en-US" sz="2400" dirty="0"/>
          </a:p>
        </p:txBody>
      </p:sp>
      <p:sp>
        <p:nvSpPr>
          <p:cNvPr id="10" name="Oval 9">
            <a:extLst>
              <a:ext uri="{FF2B5EF4-FFF2-40B4-BE49-F238E27FC236}">
                <a16:creationId xmlns:a16="http://schemas.microsoft.com/office/drawing/2014/main" id="{636AAA98-1AD4-164C-AD7F-971B3BA4F5C3}"/>
              </a:ext>
            </a:extLst>
          </p:cNvPr>
          <p:cNvSpPr/>
          <p:nvPr/>
        </p:nvSpPr>
        <p:spPr>
          <a:xfrm>
            <a:off x="10442529" y="2491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5.mp3" descr="Track5_Lecture1_Slide5.mp3">
            <a:hlinkClick r:id="" action="ppaction://media"/>
            <a:extLst>
              <a:ext uri="{FF2B5EF4-FFF2-40B4-BE49-F238E27FC236}">
                <a16:creationId xmlns:a16="http://schemas.microsoft.com/office/drawing/2014/main" id="{BD5FAA76-9816-F847-A430-BC4EE77D0B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3894" y="288549"/>
            <a:ext cx="812800" cy="812800"/>
          </a:xfrm>
          <a:prstGeom prst="rect">
            <a:avLst/>
          </a:prstGeom>
        </p:spPr>
      </p:pic>
    </p:spTree>
    <p:extLst>
      <p:ext uri="{BB962C8B-B14F-4D97-AF65-F5344CB8AC3E}">
        <p14:creationId xmlns:p14="http://schemas.microsoft.com/office/powerpoint/2010/main" val="34983435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59118" y="-359811"/>
            <a:ext cx="8274840" cy="17554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1.1 Financiación de la energía asequible y limpia</a:t>
            </a:r>
            <a:endParaRPr lang="en-US" sz="4000" dirty="0">
              <a:latin typeface="Open Sans"/>
            </a:endParaRP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54027" y="1963455"/>
            <a:ext cx="8279931" cy="33124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b="1" dirty="0">
                <a:latin typeface="Open Sans" panose="020B0606030504020204"/>
              </a:rPr>
              <a:t>Intervenciones del lado de la demanda</a:t>
            </a:r>
          </a:p>
          <a:p>
            <a:pPr marL="742950" lvl="1" indent="-285750" algn="l">
              <a:lnSpc>
                <a:spcPct val="100000"/>
              </a:lnSpc>
              <a:buFont typeface="Arial"/>
              <a:buChar char="•"/>
            </a:pPr>
            <a:r>
              <a:rPr lang="en-US" dirty="0">
                <a:latin typeface="Open Sans" panose="020B0606030504020204"/>
              </a:rPr>
              <a:t>política de desprestigio</a:t>
            </a:r>
          </a:p>
          <a:p>
            <a:pPr marL="742950" lvl="1" indent="-285750" algn="l">
              <a:lnSpc>
                <a:spcPct val="100000"/>
              </a:lnSpc>
              <a:buFont typeface="Arial"/>
              <a:buChar char="•"/>
            </a:pPr>
            <a:r>
              <a:rPr lang="en-US" dirty="0" err="1">
                <a:latin typeface="Open Sans" panose="020B0606030504020204"/>
              </a:rPr>
              <a:t>desarticulación</a:t>
            </a:r>
            <a:r>
              <a:rPr lang="en-US" dirty="0">
                <a:latin typeface="Open Sans" panose="020B0606030504020204"/>
              </a:rPr>
              <a:t> </a:t>
            </a:r>
            <a:r>
              <a:rPr lang="en-US" dirty="0" err="1">
                <a:latin typeface="Open Sans" panose="020B0606030504020204"/>
              </a:rPr>
              <a:t>financiera</a:t>
            </a:r>
            <a:endParaRPr lang="en-US" sz="2000" dirty="0">
              <a:latin typeface="Calibri"/>
              <a:cs typeface="Calibri"/>
            </a:endParaRPr>
          </a:p>
          <a:p>
            <a:pPr algn="l">
              <a:lnSpc>
                <a:spcPct val="100000"/>
              </a:lnSpc>
            </a:pPr>
            <a:r>
              <a:rPr lang="en-US" sz="2000" b="1" dirty="0">
                <a:latin typeface="Open Sans" panose="020B0606030504020204"/>
              </a:rPr>
              <a:t>Intervenciones del lado de la oferta</a:t>
            </a:r>
          </a:p>
          <a:p>
            <a:pPr marL="742950" lvl="1" indent="-285750" algn="l">
              <a:lnSpc>
                <a:spcPct val="100000"/>
              </a:lnSpc>
              <a:buFont typeface="Arial"/>
              <a:buChar char="•"/>
            </a:pPr>
            <a:r>
              <a:rPr lang="en-US" dirty="0">
                <a:latin typeface="Open Sans" panose="020B0606030504020204"/>
              </a:rPr>
              <a:t>reforma del sistema financiero </a:t>
            </a:r>
          </a:p>
          <a:p>
            <a:pPr marL="742950" lvl="1" indent="-285750" algn="l">
              <a:lnSpc>
                <a:spcPct val="100000"/>
              </a:lnSpc>
              <a:buFont typeface="Arial"/>
              <a:buChar char="•"/>
            </a:pPr>
            <a:r>
              <a:rPr lang="en-US" dirty="0">
                <a:latin typeface="Open Sans" panose="020B0606030504020204"/>
              </a:rPr>
              <a:t>nuevas clases de activos de bajo coste</a:t>
            </a:r>
          </a:p>
          <a:p>
            <a:pPr marL="342900" indent="-342900" algn="l">
              <a:lnSpc>
                <a:spcPct val="100000"/>
              </a:lnSpc>
              <a:buAutoNum type="arabicPeriod"/>
            </a:pPr>
            <a:endParaRPr lang="en-US" sz="2000" dirty="0">
              <a:latin typeface="Open Sans" panose="020B0606030504020204"/>
              <a:ea typeface="+mn-lt"/>
              <a:cs typeface="+mn-lt"/>
            </a:endParaRPr>
          </a:p>
          <a:p>
            <a:pPr algn="l">
              <a:lnSpc>
                <a:spcPct val="100000"/>
              </a:lnSpc>
            </a:pPr>
            <a:endParaRPr lang="en-GB" sz="1600" dirty="0">
              <a:latin typeface="Calibri" panose="020F0502020204030204"/>
              <a:ea typeface="+mn-lt"/>
              <a:cs typeface="+mn-lt"/>
            </a:endParaRPr>
          </a:p>
        </p:txBody>
      </p:sp>
      <p:sp>
        <p:nvSpPr>
          <p:cNvPr id="2" name="Rectangle 1">
            <a:extLst>
              <a:ext uri="{FF2B5EF4-FFF2-40B4-BE49-F238E27FC236}">
                <a16:creationId xmlns:a16="http://schemas.microsoft.com/office/drawing/2014/main" id="{F223E11C-5E03-441F-A2BB-54463DAC73D4}"/>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1.1.4 </a:t>
            </a:r>
            <a:r>
              <a:rPr lang="en-US" sz="2000" b="1" dirty="0" err="1">
                <a:solidFill>
                  <a:schemeClr val="accent5">
                    <a:lumMod val="60000"/>
                    <a:lumOff val="40000"/>
                  </a:schemeClr>
                </a:solidFill>
                <a:latin typeface="Open Sans"/>
              </a:rPr>
              <a:t>Acciones</a:t>
            </a:r>
            <a:r>
              <a:rPr lang="en-US" sz="2000" b="1" dirty="0">
                <a:solidFill>
                  <a:schemeClr val="accent5">
                    <a:lumMod val="60000"/>
                    <a:lumOff val="40000"/>
                  </a:schemeClr>
                </a:solidFill>
                <a:latin typeface="Open Sans"/>
              </a:rPr>
              <a:t> </a:t>
            </a:r>
            <a:r>
              <a:rPr lang="en-US" sz="2000" b="1" dirty="0" err="1">
                <a:solidFill>
                  <a:schemeClr val="accent5">
                    <a:lumMod val="60000"/>
                    <a:lumOff val="40000"/>
                  </a:schemeClr>
                </a:solidFill>
                <a:latin typeface="Open Sans"/>
              </a:rPr>
              <a:t>prioritarias</a:t>
            </a:r>
            <a:r>
              <a:rPr lang="en-US" sz="2000" b="1" dirty="0">
                <a:solidFill>
                  <a:schemeClr val="accent5">
                    <a:lumMod val="60000"/>
                    <a:lumOff val="40000"/>
                  </a:schemeClr>
                </a:solidFill>
                <a:latin typeface="Open Sans"/>
              </a:rPr>
              <a:t> </a:t>
            </a:r>
            <a:r>
              <a:rPr lang="en-US" sz="2000" b="1" dirty="0" err="1">
                <a:solidFill>
                  <a:schemeClr val="accent5">
                    <a:lumMod val="60000"/>
                    <a:lumOff val="40000"/>
                  </a:schemeClr>
                </a:solidFill>
                <a:latin typeface="Open Sans"/>
              </a:rPr>
              <a:t>necesarias</a:t>
            </a:r>
            <a:r>
              <a:rPr lang="en-US" sz="2000" b="1" dirty="0">
                <a:solidFill>
                  <a:schemeClr val="accent5">
                    <a:lumMod val="60000"/>
                    <a:lumOff val="40000"/>
                  </a:schemeClr>
                </a:solidFill>
                <a:latin typeface="Open Sans"/>
              </a:rPr>
              <a:t> hasta 2030</a:t>
            </a:r>
          </a:p>
        </p:txBody>
      </p:sp>
      <p:sp>
        <p:nvSpPr>
          <p:cNvPr id="10" name="Oval 9">
            <a:extLst>
              <a:ext uri="{FF2B5EF4-FFF2-40B4-BE49-F238E27FC236}">
                <a16:creationId xmlns:a16="http://schemas.microsoft.com/office/drawing/2014/main" id="{E72FCFCB-2AEF-5843-A463-EA27A0448D39}"/>
              </a:ext>
            </a:extLst>
          </p:cNvPr>
          <p:cNvSpPr/>
          <p:nvPr/>
        </p:nvSpPr>
        <p:spPr>
          <a:xfrm>
            <a:off x="10112941"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1_Slide6.mp3" descr="Track5_Lecture1_Slide6.mp3">
            <a:hlinkClick r:id="" action="ppaction://media"/>
            <a:extLst>
              <a:ext uri="{FF2B5EF4-FFF2-40B4-BE49-F238E27FC236}">
                <a16:creationId xmlns:a16="http://schemas.microsoft.com/office/drawing/2014/main" id="{2C81F24F-892B-F146-BE99-13E0D51B2C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4306" y="441317"/>
            <a:ext cx="812800" cy="812800"/>
          </a:xfrm>
          <a:prstGeom prst="rect">
            <a:avLst/>
          </a:prstGeom>
        </p:spPr>
      </p:pic>
    </p:spTree>
    <p:extLst>
      <p:ext uri="{BB962C8B-B14F-4D97-AF65-F5344CB8AC3E}">
        <p14:creationId xmlns:p14="http://schemas.microsoft.com/office/powerpoint/2010/main" val="38154868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830997"/>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1.1.5 Desarrollo de capacidades en el sector financiero</a:t>
            </a:r>
          </a:p>
          <a:p>
            <a:pPr>
              <a:spcAft>
                <a:spcPts val="1200"/>
              </a:spcAft>
            </a:pPr>
            <a:endParaRPr lang="en-US"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1" y="4640"/>
            <a:ext cx="848216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Financiación de la energía asequible y limpia</a:t>
            </a:r>
            <a:endParaRPr lang="en-GB" sz="4000" dirty="0">
              <a:latin typeface="Open Sans"/>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87215" y="1879587"/>
            <a:ext cx="10618020" cy="4351338"/>
          </a:xfrm>
        </p:spPr>
        <p:txBody>
          <a:bodyPr vert="horz" lIns="91440" tIns="45720" rIns="91440" bIns="45720" rtlCol="0" anchor="t">
            <a:normAutofit/>
          </a:bodyPr>
          <a:lstStyle/>
          <a:p>
            <a:pPr marL="0" indent="0">
              <a:lnSpc>
                <a:spcPct val="100000"/>
              </a:lnSpc>
              <a:buNone/>
            </a:pPr>
            <a:endParaRPr lang="en-US" sz="2000" dirty="0">
              <a:latin typeface="Open Sans" panose="020B0606030504020204"/>
            </a:endParaRPr>
          </a:p>
          <a:p>
            <a:pPr>
              <a:lnSpc>
                <a:spcPct val="100000"/>
              </a:lnSpc>
            </a:pPr>
            <a:r>
              <a:rPr lang="en-US" sz="2000" dirty="0">
                <a:latin typeface="Open Sans" panose="020B0606030504020204"/>
              </a:rPr>
              <a:t>Necesidad de alinear los sistemas financieros con el desarrollo sostenible</a:t>
            </a:r>
            <a:endParaRPr lang="en-US" dirty="0"/>
          </a:p>
          <a:p>
            <a:pPr>
              <a:lnSpc>
                <a:spcPct val="100000"/>
              </a:lnSpc>
            </a:pPr>
            <a:r>
              <a:rPr lang="en-US" sz="2000" dirty="0">
                <a:latin typeface="Open Sans" panose="020B0606030504020204"/>
              </a:rPr>
              <a:t>La falta de acceso al capital a nivel nacional es un importante obstáculo para el desarrollo</a:t>
            </a:r>
          </a:p>
          <a:p>
            <a:pPr>
              <a:lnSpc>
                <a:spcPct val="100000"/>
              </a:lnSpc>
            </a:pPr>
            <a:r>
              <a:rPr lang="en-US" sz="2000" dirty="0">
                <a:latin typeface="Open Sans" panose="020B0606030504020204"/>
              </a:rPr>
              <a:t>La reforma del sector financiero nacional es la solución definitiva</a:t>
            </a:r>
          </a:p>
          <a:p>
            <a:pPr>
              <a:lnSpc>
                <a:spcPct val="100000"/>
              </a:lnSpc>
            </a:pPr>
            <a:r>
              <a:rPr lang="en-US" sz="2000" dirty="0">
                <a:latin typeface="Open Sans" panose="020B0606030504020204"/>
              </a:rPr>
              <a:t>La elaboración de modelos financieros nacionales eficaces de los proyectos es fundamental para crear capacidad</a:t>
            </a:r>
          </a:p>
        </p:txBody>
      </p:sp>
      <p:sp>
        <p:nvSpPr>
          <p:cNvPr id="7" name="Oval 6">
            <a:extLst>
              <a:ext uri="{FF2B5EF4-FFF2-40B4-BE49-F238E27FC236}">
                <a16:creationId xmlns:a16="http://schemas.microsoft.com/office/drawing/2014/main" id="{980B1964-EC5A-1243-8BEF-615025B4904E}"/>
              </a:ext>
            </a:extLst>
          </p:cNvPr>
          <p:cNvSpPr/>
          <p:nvPr/>
        </p:nvSpPr>
        <p:spPr>
          <a:xfrm>
            <a:off x="10086984" y="29858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5_Lecture1_Slide7.mp3" descr="Track5_Lecture1_Slide7.mp3">
            <a:hlinkClick r:id="" action="ppaction://media"/>
            <a:extLst>
              <a:ext uri="{FF2B5EF4-FFF2-40B4-BE49-F238E27FC236}">
                <a16:creationId xmlns:a16="http://schemas.microsoft.com/office/drawing/2014/main" id="{88E7AD9B-8A36-8347-8335-940B14C29C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8349" y="369952"/>
            <a:ext cx="812800" cy="812800"/>
          </a:xfrm>
          <a:prstGeom prst="rect">
            <a:avLst/>
          </a:prstGeom>
        </p:spPr>
      </p:pic>
    </p:spTree>
    <p:extLst>
      <p:ext uri="{BB962C8B-B14F-4D97-AF65-F5344CB8AC3E}">
        <p14:creationId xmlns:p14="http://schemas.microsoft.com/office/powerpoint/2010/main" val="22366165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Conferencia 1.1 Referencias</a:t>
            </a:r>
          </a:p>
        </p:txBody>
      </p:sp>
      <p:sp>
        <p:nvSpPr>
          <p:cNvPr id="2" name="TextBox 1">
            <a:extLst>
              <a:ext uri="{FF2B5EF4-FFF2-40B4-BE49-F238E27FC236}">
                <a16:creationId xmlns:a16="http://schemas.microsoft.com/office/drawing/2014/main" id="{596A1EAA-14A2-4F4D-A200-1BAE7A99AEF6}"/>
              </a:ext>
            </a:extLst>
          </p:cNvPr>
          <p:cNvSpPr txBox="1"/>
          <p:nvPr/>
        </p:nvSpPr>
        <p:spPr>
          <a:xfrm>
            <a:off x="868888" y="1191775"/>
            <a:ext cx="490688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GB" sz="1600" dirty="0">
              <a:cs typeface="Calibri"/>
            </a:endParaRPr>
          </a:p>
          <a:p>
            <a:pPr marL="342900" indent="-342900">
              <a:buAutoNum type="arabicPeriod"/>
            </a:pPr>
            <a:r>
              <a:rPr lang="en-GB" sz="1600" dirty="0">
                <a:ea typeface="+mn-lt"/>
                <a:cs typeface="+mn-lt"/>
              </a:rPr>
              <a:t>Informe sobre los Objetivos de Desarrollo Sostenible-2020 https://sdgs.un.org/sites/default/files/2020-07/The-Sustainable-Development-Goals-Report-2020_Page_14.png</a:t>
            </a:r>
          </a:p>
          <a:p>
            <a:pPr marL="342900" indent="-342900">
              <a:buAutoNum type="arabicPeriod"/>
            </a:pPr>
            <a:r>
              <a:rPr lang="en-GB" sz="1600" dirty="0">
                <a:ea typeface="+mn-lt"/>
                <a:cs typeface="+mn-lt"/>
              </a:rPr>
              <a:t>AIE (2019) Informe sobre la inversión en energía en el mundo. </a:t>
            </a:r>
            <a:r>
              <a:rPr lang="en-GB" sz="1600" dirty="0" err="1">
                <a:ea typeface="+mn-lt"/>
                <a:cs typeface="+mn-lt"/>
              </a:rPr>
              <a:t>https://www.</a:t>
            </a:r>
            <a:r>
              <a:rPr lang="en-GB" sz="1600" dirty="0">
                <a:ea typeface="+mn-lt"/>
                <a:cs typeface="+mn-lt"/>
              </a:rPr>
              <a:t>iea.org/reports/world-energy-investment-2019</a:t>
            </a:r>
            <a:endParaRPr lang="en-GB" sz="1600" dirty="0"/>
          </a:p>
          <a:p>
            <a:pPr marL="342900" indent="-342900">
              <a:buAutoNum type="arabicPeriod"/>
            </a:pPr>
            <a:endParaRPr lang="en-GB" sz="1600" dirty="0">
              <a:cs typeface="Calibri"/>
            </a:endParaRPr>
          </a:p>
          <a:p>
            <a:pPr marL="342900" indent="-342900">
              <a:buAutoNum type="arabicPeriod"/>
            </a:pPr>
            <a:endParaRPr lang="en-GB" sz="1600" dirty="0">
              <a:cs typeface="Calibri"/>
            </a:endParaRPr>
          </a:p>
          <a:p>
            <a:pPr marL="342900" indent="-342900">
              <a:buAutoNum type="arabicPeriod"/>
            </a:pPr>
            <a:endParaRPr lang="en-GB" sz="1600" dirty="0">
              <a:cs typeface="Calibri"/>
            </a:endParaRPr>
          </a:p>
        </p:txBody>
      </p:sp>
    </p:spTree>
    <p:extLst>
      <p:ext uri="{BB962C8B-B14F-4D97-AF65-F5344CB8AC3E}">
        <p14:creationId xmlns:p14="http://schemas.microsoft.com/office/powerpoint/2010/main" val="256129894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1.2.1 ¿Qué es un "entorno favorable"?</a:t>
            </a:r>
            <a:endParaRPr lang="ro-RO">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59" y="4640"/>
            <a:ext cx="842950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Importancia de un entorno propicio</a:t>
            </a:r>
            <a:endParaRPr lang="en-GB" sz="4000" dirty="0">
              <a:latin typeface="Open Sans"/>
              <a:ea typeface="Open Sans" panose="020B0606030504020204" pitchFamily="34" charset="0"/>
              <a:cs typeface="Open Sans" panose="020B0606030504020204" pitchFamily="34" charset="0"/>
            </a:endParaRPr>
          </a:p>
        </p:txBody>
      </p:sp>
      <p:pic>
        <p:nvPicPr>
          <p:cNvPr id="2" name="Imagine 3">
            <a:extLst>
              <a:ext uri="{FF2B5EF4-FFF2-40B4-BE49-F238E27FC236}">
                <a16:creationId xmlns:a16="http://schemas.microsoft.com/office/drawing/2014/main" id="{5EF41EFC-1AE7-4637-967F-43F3527A9A6A}"/>
              </a:ext>
            </a:extLst>
          </p:cNvPr>
          <p:cNvPicPr>
            <a:picLocks noChangeAspect="1"/>
          </p:cNvPicPr>
          <p:nvPr/>
        </p:nvPicPr>
        <p:blipFill>
          <a:blip r:embed="rId6"/>
          <a:stretch>
            <a:fillRect/>
          </a:stretch>
        </p:blipFill>
        <p:spPr>
          <a:xfrm>
            <a:off x="4543656" y="1773320"/>
            <a:ext cx="4779906" cy="4427918"/>
          </a:xfrm>
          <a:prstGeom prst="rect">
            <a:avLst/>
          </a:prstGeom>
        </p:spPr>
      </p:pic>
      <p:sp>
        <p:nvSpPr>
          <p:cNvPr id="7" name="Oval 6">
            <a:extLst>
              <a:ext uri="{FF2B5EF4-FFF2-40B4-BE49-F238E27FC236}">
                <a16:creationId xmlns:a16="http://schemas.microsoft.com/office/drawing/2014/main" id="{893F2457-0A93-F747-90C3-66F880830EB0}"/>
              </a:ext>
            </a:extLst>
          </p:cNvPr>
          <p:cNvSpPr/>
          <p:nvPr/>
        </p:nvSpPr>
        <p:spPr>
          <a:xfrm>
            <a:off x="10229558"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1_Slide9.mp3" descr="Track5_Lecture1_Slide9.mp3">
            <a:hlinkClick r:id="" action="ppaction://media"/>
            <a:extLst>
              <a:ext uri="{FF2B5EF4-FFF2-40B4-BE49-F238E27FC236}">
                <a16:creationId xmlns:a16="http://schemas.microsoft.com/office/drawing/2014/main" id="{490E61FE-80EF-1841-89EC-52FFE45D7A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00923" y="282777"/>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93262E68-5F92-4A39-9C4A-95978729EDB7}">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188</TotalTime>
  <Words>4634</Words>
  <Application>Microsoft Office PowerPoint</Application>
  <PresentationFormat>Panorámica</PresentationFormat>
  <Paragraphs>321</Paragraphs>
  <Slides>26</Slides>
  <Notes>23</Notes>
  <HiddenSlides>0</HiddenSlides>
  <MMClips>22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Arial,Sans-Serif</vt:lpstr>
      <vt:lpstr>Calibri</vt:lpstr>
      <vt:lpstr>Calibri Light</vt:lpstr>
      <vt:lpstr>Open Sans</vt:lpstr>
      <vt:lpstr>Open Sans ExtraBold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docId:B28905A99F1221AC55B7A39EBA56F139</cp:keywords>
  <cp:lastModifiedBy>Diego Daniel Mora Gonzalez</cp:lastModifiedBy>
  <cp:revision>224</cp:revision>
  <dcterms:created xsi:type="dcterms:W3CDTF">2021-02-10T16:48:02Z</dcterms:created>
  <dcterms:modified xsi:type="dcterms:W3CDTF">2022-10-31T13:09:00Z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