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6" r:id="rId5"/>
    <p:sldId id="268" r:id="rId6"/>
    <p:sldId id="26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301D365-1404-7482-6A1A-9CBFF4AB7837}" name="Matiss.Ippolito" initials="Ma" userId="S::mi2884@open.ac.uk::0cf093f6-5496-4823-9017-aaf645359f24" providerId="AD"/>
  <p188:author id="{8C94FA7C-2170-4A80-441E-F56A7073DB4A}" name="Zoe.Tompkins" initials="Zo" userId="S::zlt2@open.ac.uk::09b8bd6a-b842-43fe-b623-3325ed7e2daa" providerId="AD"/>
  <p188:author id="{F9C7A087-BD62-5D0B-D14B-4E3DE7FB128C}" name="Brent.Cunningham" initials="Br" userId="S::bc5835@open.ac.uk::74055d5a-e06d-41f7-9835-efab18c92af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FC0A75-EA69-E89F-7E93-1EA3827AC0A3}" v="8" dt="2025-09-24T09:11:07.7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4BFC0A75-EA69-E89F-7E93-1EA3827AC0A3}"/>
    <pc:docChg chg="modSld">
      <pc:chgData name="" userId="" providerId="" clId="Web-{4BFC0A75-EA69-E89F-7E93-1EA3827AC0A3}" dt="2025-09-24T09:11:01.741" v="3" actId="20577"/>
      <pc:docMkLst>
        <pc:docMk/>
      </pc:docMkLst>
      <pc:sldChg chg="modSp">
        <pc:chgData name="" userId="" providerId="" clId="Web-{4BFC0A75-EA69-E89F-7E93-1EA3827AC0A3}" dt="2025-09-24T09:11:01.741" v="3" actId="20577"/>
        <pc:sldMkLst>
          <pc:docMk/>
          <pc:sldMk cId="540167010" sldId="268"/>
        </pc:sldMkLst>
        <pc:spChg chg="mod">
          <ac:chgData name="" userId="" providerId="" clId="Web-{4BFC0A75-EA69-E89F-7E93-1EA3827AC0A3}" dt="2025-09-24T09:11:01.741" v="3" actId="20577"/>
          <ac:spMkLst>
            <pc:docMk/>
            <pc:sldMk cId="540167010" sldId="268"/>
            <ac:spMk id="6" creationId="{DC1866F1-A433-E64B-BAEB-DA00E608B5CC}"/>
          </ac:spMkLst>
        </pc:spChg>
      </pc:sldChg>
    </pc:docChg>
  </pc:docChgLst>
  <pc:docChgLst>
    <pc:chgData name="Brent.Cunningham" userId="S::bc5835@open.ac.uk::74055d5a-e06d-41f7-9835-efab18c92af7" providerId="AD" clId="Web-{4BFC0A75-EA69-E89F-7E93-1EA3827AC0A3}"/>
    <pc:docChg chg="modSld">
      <pc:chgData name="Brent.Cunningham" userId="S::bc5835@open.ac.uk::74055d5a-e06d-41f7-9835-efab18c92af7" providerId="AD" clId="Web-{4BFC0A75-EA69-E89F-7E93-1EA3827AC0A3}" dt="2025-09-24T09:11:06.663" v="1" actId="20577"/>
      <pc:docMkLst>
        <pc:docMk/>
      </pc:docMkLst>
      <pc:sldChg chg="modSp">
        <pc:chgData name="Brent.Cunningham" userId="S::bc5835@open.ac.uk::74055d5a-e06d-41f7-9835-efab18c92af7" providerId="AD" clId="Web-{4BFC0A75-EA69-E89F-7E93-1EA3827AC0A3}" dt="2025-09-24T09:11:06.663" v="1" actId="20577"/>
        <pc:sldMkLst>
          <pc:docMk/>
          <pc:sldMk cId="3701872733" sldId="269"/>
        </pc:sldMkLst>
        <pc:spChg chg="mod">
          <ac:chgData name="Brent.Cunningham" userId="S::bc5835@open.ac.uk::74055d5a-e06d-41f7-9835-efab18c92af7" providerId="AD" clId="Web-{4BFC0A75-EA69-E89F-7E93-1EA3827AC0A3}" dt="2025-09-24T09:11:06.663" v="1" actId="20577"/>
          <ac:spMkLst>
            <pc:docMk/>
            <pc:sldMk cId="3701872733" sldId="269"/>
            <ac:spMk id="13" creationId="{B7D6D1D6-9A59-09F3-18AF-18D428F575E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9E59F-2A87-FBB9-FEE6-C9E9E16FD7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9854C7-7617-28D9-27F2-88C7D0489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4457B-CFDB-8702-C7E5-4C5F76B3B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4A58F-7D6E-636B-1D02-1046B2DB3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0DC39-854D-65E3-AAEA-88F53402E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924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2E2F9-FD68-0541-5CCD-F181EA9D0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439C1A-0716-A291-2BB6-0A3F52A88C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8E83C-07EA-7D57-AD85-3AC0B839E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1D2AD-CDA8-D712-4C05-540836A01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657D40-BB85-22DD-D6EA-589FB3306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318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A6E7A0-8583-E117-0885-D7AED9D483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8FE3C6-11CC-067E-5EBC-3D52AAD84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A7FAC-F042-C0AE-327C-CBD2A805D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D5DAF-7747-5AAD-43C0-8AB19C1A7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FD723-98F3-1F9D-2083-FE68AD517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302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6EB9F-EAD3-CD6E-BFF6-6B65B6C6C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7E5B5-577D-59A7-E7A4-0A5402968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A3E82-9367-5546-13F6-9B97F426A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0604C4-5005-B768-3EBD-A23112288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073AB-793D-5528-D125-EA9649E6C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058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C90B9-361C-30ED-EA56-4C82A734C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95A1DB-EFEF-2404-177B-989D33FD13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BBB0CD-5B39-5FEE-4DA9-3CA0B04A7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26C74-320E-1ECC-B5E6-FAD4A9ED7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1B5EE-413C-3F45-A6B8-4B11FB4D0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040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3DAD9-48C7-1C63-D9C6-57F266EA4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BA656-B6BE-F96F-0767-632127AEB9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16F9E6-0F8B-E84B-DB5B-73F02BB223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76942C-BA76-BBE8-5C1B-D9DE10BE8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B06580-D8E7-4E40-E45F-73B99B271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1A4ACF-5C16-2544-157F-F03EC4DBA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279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1DCF9-532A-1C3D-DAA3-83327E27E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6D0822-2A05-5B09-E560-61316298A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406CC9-70AB-9EE1-06F1-8856CADCB8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AA1791-0422-2911-2E04-C1A7A6A71B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B653A1-2EF7-C038-9432-07CBD9D720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8E5E4D-84D9-CE11-A7F8-6C9F2D7B5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4BEFBB-D265-626E-6FAA-8CAA65A4B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11FCEA-3325-3C9B-2487-C2D8FA978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6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F0F8E-9F7C-CED1-E76E-9C8C3AB5A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7CAA00-40E6-BA6B-08A8-161B3D822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4564AA-2871-CA0F-9709-0A2315732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304396-E9F9-E75A-CAE7-B886AB109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41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E49B54-63AA-33DA-2CD7-601EA0E96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95BD02-005E-2172-0901-7E33FCBC3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312386-6580-534A-D894-039767DC3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940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EB89D-5FF0-A3AA-D9BE-E443D33FF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7018E-BEF7-1006-2FC8-E5BEE1EF8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35C3C2-A119-D294-1A07-BAE386F8AE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FDB05B-FB10-42D2-A5B6-B5784EB7F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07167-A89C-16E7-C722-B3CC60FAA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85BB59-376C-D9CC-4472-E5073B157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492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E8C7A-7825-B91E-8F2F-B75204618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A5A523-0461-2371-6F98-818D114C2D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7F8DD2-363D-1B0A-E9C9-1CBE63993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FAF3BA-48E7-62CB-27E0-38D254119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60B021-D6EC-6DD7-EBA1-1CE59A7F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3F431C-07D8-8916-4295-8C655927B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937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95485C-FFF7-A23E-1B18-0FD8BD905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D73411-2D77-9258-E13D-D2E10D8DC1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4F723-1273-83F1-2FFE-01C9D9497D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7118E-0B53-5CA9-083F-E3597E9C2E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96DEB-E949-3AA7-D4D4-AE5916A713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921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future/article/20200219-xia-peisu-the-computer-pioneer-who-built-modern-chin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www.open.edu/openlearncreate/diverse-computing-pioneers" TargetMode="External"/><Relationship Id="rId7" Type="http://schemas.openxmlformats.org/officeDocument/2006/relationships/image" Target="../media/image5.jpeg"/><Relationship Id="rId2" Type="http://schemas.openxmlformats.org/officeDocument/2006/relationships/hyperlink" Target="https://www.bbc.com/future/article/20200219-xia-peisu-the-computer-pioneer-who-built-modern-china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81937-D96D-E92C-B16A-EBF96FE38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83EF1A71-A243-4295-A91F-BB2F158EC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1800" dirty="0">
                <a:ea typeface="+mn-lt"/>
                <a:cs typeface="+mn-lt"/>
              </a:rPr>
              <a:t>Xia </a:t>
            </a:r>
            <a:r>
              <a:rPr lang="en-US" sz="1800" dirty="0" err="1">
                <a:ea typeface="+mn-lt"/>
                <a:cs typeface="+mn-lt"/>
              </a:rPr>
              <a:t>Peisu</a:t>
            </a:r>
            <a:r>
              <a:rPr lang="en-US" sz="1800" dirty="0">
                <a:ea typeface="+mn-lt"/>
                <a:cs typeface="+mn-lt"/>
              </a:rPr>
              <a:t> was a pioneering computer scientist and educator, known as the “mother of computer science in China” for her major role in establishing modern computing in China.</a:t>
            </a: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br>
              <a:rPr lang="en-GB" sz="1800" dirty="0"/>
            </a:br>
            <a:r>
              <a:rPr lang="en-GB" sz="1800" dirty="0"/>
              <a:t>Xia's work and legacy is remarkable in </a:t>
            </a:r>
            <a:r>
              <a:rPr lang="en-GB" sz="1800" dirty="0">
                <a:ea typeface="+mn-lt"/>
                <a:cs typeface="+mn-lt"/>
              </a:rPr>
              <a:t>both leading the development of the country’s first indigenous computer, while also instituting the educational systems to train generations of Chinese computer scientists.</a:t>
            </a:r>
            <a:br>
              <a:rPr lang="en-GB" sz="1800" dirty="0">
                <a:ea typeface="+mn-lt"/>
                <a:cs typeface="+mn-lt"/>
              </a:rPr>
            </a:br>
            <a:br>
              <a:rPr lang="en-GB" sz="1800" dirty="0">
                <a:ea typeface="+mn-lt"/>
                <a:cs typeface="+mn-lt"/>
              </a:rPr>
            </a:br>
            <a:endParaRPr lang="en-GB" sz="1800" dirty="0"/>
          </a:p>
        </p:txBody>
      </p:sp>
      <p:pic>
        <p:nvPicPr>
          <p:cNvPr id="6" name="Content Placeholder 6" descr="Xia Peisu">
            <a:extLst>
              <a:ext uri="{FF2B5EF4-FFF2-40B4-BE49-F238E27FC236}">
                <a16:creationId xmlns:a16="http://schemas.microsoft.com/office/drawing/2014/main" id="{D1760D39-F65C-1A89-DB30-FE405C62949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0683" r="20683"/>
          <a:stretch/>
        </p:blipFill>
        <p:spPr>
          <a:xfrm>
            <a:off x="0" y="0"/>
            <a:ext cx="4657344" cy="6569233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AA12D25-254C-C1D7-89BB-8034D8776413}"/>
              </a:ext>
            </a:extLst>
          </p:cNvPr>
          <p:cNvSpPr txBox="1"/>
          <p:nvPr/>
        </p:nvSpPr>
        <p:spPr>
          <a:xfrm>
            <a:off x="-175" y="6571304"/>
            <a:ext cx="4357079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b="1" dirty="0">
                <a:ea typeface="+mn-lt"/>
                <a:cs typeface="+mn-lt"/>
              </a:rPr>
              <a:t>Image source: </a:t>
            </a:r>
            <a:r>
              <a:rPr lang="en-US" sz="1400" dirty="0">
                <a:ea typeface="+mn-lt"/>
                <a:cs typeface="+mn-lt"/>
                <a:hlinkClick r:id="rId3"/>
              </a:rPr>
              <a:t>Emmanuel Lafont / BBC</a:t>
            </a:r>
            <a:endParaRPr lang="en-US" sz="1300" b="1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64E47F7-6AE9-B002-09E8-A8A7540AAA5B}"/>
              </a:ext>
            </a:extLst>
          </p:cNvPr>
          <p:cNvSpPr txBox="1">
            <a:spLocks/>
          </p:cNvSpPr>
          <p:nvPr/>
        </p:nvSpPr>
        <p:spPr>
          <a:xfrm>
            <a:off x="5297762" y="329184"/>
            <a:ext cx="6251110" cy="17830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400" b="1" dirty="0">
                <a:ea typeface="+mj-lt"/>
                <a:cs typeface="+mj-lt"/>
              </a:rPr>
              <a:t>Building computing sovereignty</a:t>
            </a:r>
            <a:r>
              <a:rPr lang="en-US" sz="3400" b="1" dirty="0"/>
              <a:t>: </a:t>
            </a:r>
            <a:br>
              <a:rPr lang="en-US" sz="3400" b="1" dirty="0">
                <a:ea typeface="+mj-lt"/>
                <a:cs typeface="+mj-lt"/>
              </a:rPr>
            </a:br>
            <a:r>
              <a:rPr lang="en-US" sz="3400" b="1" dirty="0">
                <a:ea typeface="+mj-lt"/>
                <a:cs typeface="+mj-lt"/>
              </a:rPr>
              <a:t>Xia </a:t>
            </a:r>
            <a:r>
              <a:rPr lang="en-US" sz="3400" b="1" dirty="0" err="1">
                <a:ea typeface="+mj-lt"/>
                <a:cs typeface="+mj-lt"/>
              </a:rPr>
              <a:t>Peisu</a:t>
            </a:r>
            <a:r>
              <a:rPr lang="en-US" sz="3400" b="1" dirty="0"/>
              <a:t> </a:t>
            </a:r>
            <a:r>
              <a:rPr lang="en-US" sz="3400" b="1" dirty="0">
                <a:latin typeface="Aptos"/>
              </a:rPr>
              <a:t>[</a:t>
            </a:r>
            <a:r>
              <a:rPr lang="en-US" sz="3400" b="1" dirty="0">
                <a:ea typeface="+mj-lt"/>
                <a:cs typeface="+mj-lt"/>
              </a:rPr>
              <a:t>1923 </a:t>
            </a:r>
            <a:r>
              <a:rPr lang="en-US" sz="3400" b="1" dirty="0">
                <a:latin typeface="Aptos"/>
                <a:ea typeface="+mj-lt"/>
                <a:cs typeface="+mj-lt"/>
              </a:rPr>
              <a:t>–</a:t>
            </a:r>
            <a:r>
              <a:rPr lang="en-US" sz="3400" b="1" dirty="0">
                <a:ea typeface="+mj-lt"/>
                <a:cs typeface="+mj-lt"/>
              </a:rPr>
              <a:t> 2014</a:t>
            </a:r>
            <a:r>
              <a:rPr lang="en-US" sz="3400" b="1" dirty="0">
                <a:latin typeface="Aptos"/>
                <a:ea typeface="+mj-lt"/>
                <a:cs typeface="+mj-lt"/>
              </a:rPr>
              <a:t>]</a:t>
            </a:r>
            <a:endParaRPr lang="en-US" sz="3400" b="1" dirty="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30831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ADEB2-1ABE-8A12-1A90-E3F58C69D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0438AB5-3CC7-C6A1-4DB2-4072C3928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CB7EDDDC-3D6A-E79C-A6BA-642BF72AF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EF228-DB29-174D-47C9-2331D4419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b="1" dirty="0"/>
              <a:t>Background</a:t>
            </a:r>
          </a:p>
          <a:p>
            <a:pPr marL="0" indent="0">
              <a:buNone/>
            </a:pPr>
            <a:r>
              <a:rPr lang="en-GB" sz="1800" dirty="0">
                <a:ea typeface="+mn-lt"/>
                <a:cs typeface="+mn-lt"/>
              </a:rPr>
              <a:t>Born in Chongqing, China in 1923, Xia studied electrical engineering and telecommunications, going onto obtain a PhD in electrical engineering from the University of Edinburgh in 1950. She then returned to China to lead its computing development during the Cold War times. </a:t>
            </a:r>
            <a:endParaRPr lang="en-GB" dirty="0">
              <a:ea typeface="+mn-lt"/>
              <a:cs typeface="+mn-lt"/>
            </a:endParaRPr>
          </a:p>
          <a:p>
            <a:pPr marL="0" indent="0">
              <a:buNone/>
            </a:pPr>
            <a:endParaRPr lang="en-GB" sz="1800" dirty="0">
              <a:cs typeface="Arial"/>
            </a:endParaRPr>
          </a:p>
          <a:p>
            <a:pPr marL="0" indent="0">
              <a:buNone/>
            </a:pPr>
            <a:r>
              <a:rPr lang="en-GB" sz="1800" b="1" dirty="0"/>
              <a:t>Contributions</a:t>
            </a:r>
          </a:p>
          <a:p>
            <a:pPr marL="0" indent="0">
              <a:buNone/>
            </a:pPr>
            <a:r>
              <a:rPr lang="en-GB" sz="1800" dirty="0">
                <a:ea typeface="+mn-lt"/>
                <a:cs typeface="+mn-lt"/>
              </a:rPr>
              <a:t>'Machine 107', completed in 1960 under the leadership of Xia </a:t>
            </a:r>
            <a:r>
              <a:rPr lang="en-GB" sz="1800" dirty="0" err="1">
                <a:ea typeface="+mn-lt"/>
                <a:cs typeface="+mn-lt"/>
              </a:rPr>
              <a:t>Peisu</a:t>
            </a:r>
            <a:r>
              <a:rPr lang="en-GB" sz="1800" dirty="0">
                <a:ea typeface="+mn-lt"/>
                <a:cs typeface="+mn-lt"/>
              </a:rPr>
              <a:t>, was the first fully Chinese developed general-purpose electronic computer. It marked a defining leap toward China's technological self-reliance and sparked a national computing revolution. Its deployment across Chinese universities signalled a new era of homegrown innovation and scientific confidence.</a:t>
            </a:r>
            <a:endParaRPr lang="en-GB" sz="18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C1866F1-A433-E64B-BAEB-DA00E608B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Leading Chinese computing</a:t>
            </a:r>
          </a:p>
        </p:txBody>
      </p:sp>
    </p:spTree>
    <p:extLst>
      <p:ext uri="{BB962C8B-B14F-4D97-AF65-F5344CB8AC3E}">
        <p14:creationId xmlns:p14="http://schemas.microsoft.com/office/powerpoint/2010/main" val="540167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BE148-43ED-BC07-9908-AD0DB541A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83AF850-D454-B0CC-687C-BD4412540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BC959B60-2269-1BBA-45FB-DB12FF5EFD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0C595-40A5-263F-0087-76ED671C1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b="1" dirty="0"/>
              <a:t>Further Reading</a:t>
            </a:r>
            <a:endParaRPr lang="en-US" sz="1800" dirty="0"/>
          </a:p>
          <a:p>
            <a:pPr marL="0" indent="0">
              <a:buNone/>
            </a:pPr>
            <a:r>
              <a:rPr lang="en-GB" sz="1800" dirty="0">
                <a:latin typeface="Aptos"/>
                <a:cs typeface="Arial"/>
              </a:rPr>
              <a:t>McNeill, L. (2020) </a:t>
            </a:r>
            <a:r>
              <a:rPr lang="en-GB" sz="1800" i="1" dirty="0">
                <a:latin typeface="Aptos"/>
                <a:cs typeface="Arial"/>
              </a:rPr>
              <a:t>The computer pioneer who built modern China</a:t>
            </a:r>
            <a:r>
              <a:rPr lang="en-GB" sz="1800" dirty="0">
                <a:latin typeface="Aptos"/>
                <a:cs typeface="Arial"/>
              </a:rPr>
              <a:t>. BBC Future. Available at: </a:t>
            </a:r>
            <a:r>
              <a:rPr lang="en-GB" sz="1800" dirty="0">
                <a:solidFill>
                  <a:srgbClr val="AE2241"/>
                </a:solidFill>
                <a:latin typeface="Aptos"/>
                <a:cs typeface="Arial"/>
                <a:hlinkClick r:id="rId2"/>
              </a:rPr>
              <a:t>https://www.bbc.com/future/article/20200219-xia-peisu-the-computer-pioneer-who-built-modern-china</a:t>
            </a:r>
            <a:r>
              <a:rPr lang="en-GB" sz="1800" dirty="0">
                <a:solidFill>
                  <a:srgbClr val="312B39"/>
                </a:solidFill>
                <a:latin typeface="Aptos"/>
                <a:cs typeface="Arial"/>
              </a:rPr>
              <a:t>.</a:t>
            </a:r>
            <a:endParaRPr lang="en-GB" sz="1800" dirty="0">
              <a:latin typeface="Aptos"/>
            </a:endParaRPr>
          </a:p>
          <a:p>
            <a:pPr marL="0" indent="0">
              <a:buNone/>
            </a:pPr>
            <a:br>
              <a:rPr lang="en-GB" sz="1800" b="1" dirty="0"/>
            </a:br>
            <a:r>
              <a:rPr lang="en-GB" sz="1800" b="1" dirty="0"/>
              <a:t>The Project</a:t>
            </a:r>
          </a:p>
          <a:p>
            <a:pPr marL="0" indent="0">
              <a:buNone/>
            </a:pPr>
            <a:r>
              <a:rPr lang="en-GB" sz="1800" dirty="0"/>
              <a:t>This resource is part of the </a:t>
            </a:r>
            <a:r>
              <a:rPr lang="en-GB" sz="1800" b="1" dirty="0"/>
              <a:t>Diverse Computing Pioneers Project</a:t>
            </a:r>
            <a:r>
              <a:rPr lang="en-GB" sz="1800" dirty="0"/>
              <a:t> — funded by the Council of Professors and Heads of Computing and created by a diverse interdisciplinary team from The Open University, University of Strathclyde, and Queen Mary University of London. </a:t>
            </a:r>
          </a:p>
          <a:p>
            <a:pPr marL="0" indent="0">
              <a:buNone/>
            </a:pPr>
            <a:r>
              <a:rPr lang="en-GB" sz="1800" dirty="0"/>
              <a:t>More information </a:t>
            </a:r>
            <a:r>
              <a:rPr lang="en-GB" sz="1800" dirty="0">
                <a:ea typeface="+mn-lt"/>
                <a:cs typeface="+mn-lt"/>
              </a:rPr>
              <a:t>is available at: </a:t>
            </a:r>
            <a:r>
              <a:rPr lang="en-GB" sz="1800" dirty="0">
                <a:ea typeface="+mn-lt"/>
                <a:cs typeface="+mn-lt"/>
                <a:hlinkClick r:id="rId3"/>
              </a:rPr>
              <a:t>www.open.edu/openlearncreate/diverse-computing-pioneers</a:t>
            </a:r>
            <a:endParaRPr lang="en-GB" sz="1800" dirty="0"/>
          </a:p>
          <a:p>
            <a:pPr marL="0" indent="0">
              <a:buNone/>
            </a:pPr>
            <a:endParaRPr lang="en-GB" sz="2000"/>
          </a:p>
        </p:txBody>
      </p:sp>
      <p:pic>
        <p:nvPicPr>
          <p:cNvPr id="4" name="Picture 3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9830FE7B-D6CE-1923-490C-6ACAD8CC73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326" y="5544182"/>
            <a:ext cx="1199747" cy="1199747"/>
          </a:xfrm>
          <a:prstGeom prst="rect">
            <a:avLst/>
          </a:prstGeom>
        </p:spPr>
      </p:pic>
      <p:pic>
        <p:nvPicPr>
          <p:cNvPr id="5" name="Picture 4" descr="A blue and black logo&#10;&#10;AI-generated content may be incorrect.">
            <a:extLst>
              <a:ext uri="{FF2B5EF4-FFF2-40B4-BE49-F238E27FC236}">
                <a16:creationId xmlns:a16="http://schemas.microsoft.com/office/drawing/2014/main" id="{5878F949-694E-AB04-A329-4E1E0A8DCCE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62" r="39458"/>
          <a:stretch/>
        </p:blipFill>
        <p:spPr>
          <a:xfrm>
            <a:off x="6863745" y="5572383"/>
            <a:ext cx="808093" cy="1143344"/>
          </a:xfrm>
          <a:prstGeom prst="rect">
            <a:avLst/>
          </a:prstGeom>
        </p:spPr>
      </p:pic>
      <p:pic>
        <p:nvPicPr>
          <p:cNvPr id="6" name="Picture 5" descr="A blue and white logo&#10;&#10;AI-generated content may be incorrect.">
            <a:extLst>
              <a:ext uri="{FF2B5EF4-FFF2-40B4-BE49-F238E27FC236}">
                <a16:creationId xmlns:a16="http://schemas.microsoft.com/office/drawing/2014/main" id="{4E8F5478-A22B-8996-825D-6892C1CB30C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95" b="11196"/>
          <a:stretch/>
        </p:blipFill>
        <p:spPr>
          <a:xfrm>
            <a:off x="10298478" y="5522532"/>
            <a:ext cx="1681856" cy="1243047"/>
          </a:xfrm>
          <a:prstGeom prst="rect">
            <a:avLst/>
          </a:prstGeom>
        </p:spPr>
      </p:pic>
      <p:pic>
        <p:nvPicPr>
          <p:cNvPr id="7" name="Picture 6" descr="A logo of a university&#10;&#10;AI-generated content may be incorrect.">
            <a:extLst>
              <a:ext uri="{FF2B5EF4-FFF2-40B4-BE49-F238E27FC236}">
                <a16:creationId xmlns:a16="http://schemas.microsoft.com/office/drawing/2014/main" id="{B91D0103-792F-3DA4-5477-433F8814E29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35" r="11398"/>
          <a:stretch/>
        </p:blipFill>
        <p:spPr>
          <a:xfrm>
            <a:off x="8066525" y="5544954"/>
            <a:ext cx="1837266" cy="1198202"/>
          </a:xfrm>
          <a:prstGeom prst="rect">
            <a:avLst/>
          </a:prstGeom>
        </p:spPr>
      </p:pic>
      <p:pic>
        <p:nvPicPr>
          <p:cNvPr id="9" name="Picture 8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D0528F01-782E-FEF0-C7B2-94DA5E87363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760" y="5573573"/>
            <a:ext cx="4636298" cy="1140964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B7D6D1D6-9A59-09F3-18AF-18D428F57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Computing independence</a:t>
            </a:r>
          </a:p>
        </p:txBody>
      </p:sp>
    </p:spTree>
    <p:extLst>
      <p:ext uri="{BB962C8B-B14F-4D97-AF65-F5344CB8AC3E}">
        <p14:creationId xmlns:p14="http://schemas.microsoft.com/office/powerpoint/2010/main" val="3701872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232704-331d-4124-9428-a3a78b19a65d" xsi:nil="true"/>
    <lcf76f155ced4ddcb4097134ff3c332f xmlns="0b375246-e7a5-4cd3-9260-ba7fb55e9fdc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A03C3EBE5F744FAC86159C8BD04AB0" ma:contentTypeVersion="10" ma:contentTypeDescription="Create a new document." ma:contentTypeScope="" ma:versionID="68ad44ca874766f063e8b3ca8e73a1a0">
  <xsd:schema xmlns:xsd="http://www.w3.org/2001/XMLSchema" xmlns:xs="http://www.w3.org/2001/XMLSchema" xmlns:p="http://schemas.microsoft.com/office/2006/metadata/properties" xmlns:ns2="0b375246-e7a5-4cd3-9260-ba7fb55e9fdc" xmlns:ns3="29232704-331d-4124-9428-a3a78b19a65d" targetNamespace="http://schemas.microsoft.com/office/2006/metadata/properties" ma:root="true" ma:fieldsID="9f4cb67ae8f1ff71a7798a62fc267cc6" ns2:_="" ns3:_="">
    <xsd:import namespace="0b375246-e7a5-4cd3-9260-ba7fb55e9fdc"/>
    <xsd:import namespace="29232704-331d-4124-9428-a3a78b19a6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375246-e7a5-4cd3-9260-ba7fb55e9f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fb35f09-1364-44fa-bda6-079b81d03a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232704-331d-4124-9428-a3a78b19a65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2953b8d-d69f-4704-b965-2cb0f7d780f1}" ma:internalName="TaxCatchAll" ma:showField="CatchAllData" ma:web="29232704-331d-4124-9428-a3a78b19a65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7271A8C-435F-4317-97D9-D3FB77FE945D}">
  <ds:schemaRefs>
    <ds:schemaRef ds:uri="http://schemas.microsoft.com/office/2006/metadata/properties"/>
    <ds:schemaRef ds:uri="http://schemas.microsoft.com/office/infopath/2007/PartnerControls"/>
    <ds:schemaRef ds:uri="29232704-331d-4124-9428-a3a78b19a65d"/>
    <ds:schemaRef ds:uri="0b375246-e7a5-4cd3-9260-ba7fb55e9fdc"/>
  </ds:schemaRefs>
</ds:datastoreItem>
</file>

<file path=customXml/itemProps2.xml><?xml version="1.0" encoding="utf-8"?>
<ds:datastoreItem xmlns:ds="http://schemas.openxmlformats.org/officeDocument/2006/customXml" ds:itemID="{CF785C58-F8F3-4873-83EC-5CB4C7B766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375246-e7a5-4cd3-9260-ba7fb55e9fdc"/>
    <ds:schemaRef ds:uri="29232704-331d-4124-9428-a3a78b19a6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87D7B2-127F-4ACA-8927-0D4A086702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Leading Chinese computing</vt:lpstr>
      <vt:lpstr>Computing independence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Matiss Ipolito</dc:creator>
  <cp:revision>127</cp:revision>
  <dcterms:created xsi:type="dcterms:W3CDTF">2025-06-11T21:29:33Z</dcterms:created>
  <dcterms:modified xsi:type="dcterms:W3CDTF">2025-09-24T09:11:10Z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0x0101005EA03C3EBE5F744FAC86159C8BD04AB0</vt:lpwstr>
  </property>
  <property fmtid="{D5CDD505-2E9C-101B-9397-08002B2CF9AE}" pid="3" name="MediaServiceImageTags">
    <vt:lpwstr/>
  </property>
</Properties>
</file>