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vnd.openxmlformats-officedocument.vmlDrawing" Extension="vml"/>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spreadsheetml.sheet" PartName="/ppt/embeddings/Microsoft_Excel_Sheet1.xlsx"/>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6858000" cx="12192000"/>
  <p:notesSz cx="6858000" cy="9144000"/>
  <p:embeddedFontLst>
    <p:embeddedFont>
      <p:font typeface="Open Sans ExtraBold"/>
      <p:bold r:id="rId31"/>
      <p:boldItalic r:id="rId32"/>
    </p:embeddedFont>
    <p:embeddedFont>
      <p:font typeface="Open Sans Light"/>
      <p:regular r:id="rId33"/>
      <p:bold r:id="rId34"/>
      <p:italic r:id="rId35"/>
      <p:boldItalic r:id="rId36"/>
    </p:embeddedFont>
    <p:embeddedFont>
      <p:font typeface="Open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1" roundtripDataSignature="AMtx7mj2qwJplohXBil169ix8vv5JNNP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69F66B3-10BE-466A-A218-9AE327DF8617}">
  <a:tblStyle styleId="{F69F66B3-10BE-466A-A218-9AE327DF861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BE63EB4-4FE6-4937-AD70-BCFAF8191C91}"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Italic.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ExtraBold-bold.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OpenSansLight-regular.fntdata"/><Relationship Id="rId10" Type="http://schemas.openxmlformats.org/officeDocument/2006/relationships/slide" Target="slides/slide4.xml"/><Relationship Id="rId32" Type="http://schemas.openxmlformats.org/officeDocument/2006/relationships/font" Target="fonts/OpenSansExtraBold-boldItalic.fntdata"/><Relationship Id="rId13" Type="http://schemas.openxmlformats.org/officeDocument/2006/relationships/slide" Target="slides/slide7.xml"/><Relationship Id="rId35" Type="http://schemas.openxmlformats.org/officeDocument/2006/relationships/font" Target="fonts/OpenSansLight-italic.fntdata"/><Relationship Id="rId12" Type="http://schemas.openxmlformats.org/officeDocument/2006/relationships/slide" Target="slides/slide6.xml"/><Relationship Id="rId34" Type="http://schemas.openxmlformats.org/officeDocument/2006/relationships/font" Target="fonts/OpenSansLight-bold.fntdata"/><Relationship Id="rId15" Type="http://schemas.openxmlformats.org/officeDocument/2006/relationships/slide" Target="slides/slide9.xml"/><Relationship Id="rId37" Type="http://schemas.openxmlformats.org/officeDocument/2006/relationships/font" Target="fonts/OpenSans-regular.fntdata"/><Relationship Id="rId14" Type="http://schemas.openxmlformats.org/officeDocument/2006/relationships/slide" Target="slides/slide8.xml"/><Relationship Id="rId36" Type="http://schemas.openxmlformats.org/officeDocument/2006/relationships/font" Target="fonts/OpenSansLight-boldItalic.fntdata"/><Relationship Id="rId17" Type="http://schemas.openxmlformats.org/officeDocument/2006/relationships/slide" Target="slides/slide11.xml"/><Relationship Id="rId39" Type="http://schemas.openxmlformats.org/officeDocument/2006/relationships/font" Target="fonts/OpenSans-italic.fntdata"/><Relationship Id="rId16" Type="http://schemas.openxmlformats.org/officeDocument/2006/relationships/slide" Target="slides/slide10.xml"/><Relationship Id="rId38" Type="http://schemas.openxmlformats.org/officeDocument/2006/relationships/font" Target="fonts/OpenSans-bold.fntdata"/><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1pPr>
            <a:lvl2pPr indent="-228600" lvl="1" marL="9144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2pPr>
            <a:lvl3pPr indent="-228600" lvl="2" marL="13716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3pPr>
            <a:lvl4pPr indent="-228600" lvl="3" marL="18288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4pPr>
            <a:lvl5pPr indent="-228600" lvl="4" marL="2286000" marR="0" rtl="0" algn="l">
              <a:spcBef>
                <a:spcPts val="360"/>
              </a:spcBef>
              <a:spcAft>
                <a:spcPts val="0"/>
              </a:spcAft>
              <a:buSzPts val="1400"/>
              <a:buNone/>
              <a:defRPr b="0" i="0" sz="1200" u="none" cap="none" strike="noStrike">
                <a:solidFill>
                  <a:schemeClr val="dk1"/>
                </a:solidFill>
                <a:latin typeface="Open Sans"/>
                <a:ea typeface="Open Sans"/>
                <a:cs typeface="Open Sans"/>
                <a:sym typeface="Open Sans"/>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Open Sans"/>
                <a:ea typeface="Open Sans"/>
                <a:cs typeface="Open Sans"/>
                <a:sym typeface="Open Sans"/>
              </a:rPr>
              <a:t>‹#›</a:t>
            </a:fld>
            <a:endParaRPr b="0" i="0" sz="1200" u="none" cap="none" strike="noStrike">
              <a:solidFill>
                <a:schemeClr val="dk1"/>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6" name="Google Shape;11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Open Sans"/>
                <a:ea typeface="Open Sans"/>
                <a:cs typeface="Open Sans"/>
                <a:sym typeface="Open Sans"/>
              </a:rPr>
              <a:t>‹#›</a:t>
            </a:fld>
            <a:endParaRPr b="0" i="0" sz="1200" u="none" cap="none" strike="noStrike">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u="none" cap="none" strike="noStrike">
                <a:latin typeface="Open Sans"/>
                <a:ea typeface="Open Sans"/>
                <a:cs typeface="Open Sans"/>
                <a:sym typeface="Open Sans"/>
              </a:rPr>
              <a:t>To work from the service required to the amount of energy that needs to be provided, we introduce the concept of energy intensity. Energy intensity denotes the amount of energy needed to produce a certain service. This is different to the useful energy. Here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a:latin typeface="Open Sans"/>
              <a:ea typeface="Open Sans"/>
              <a:cs typeface="Open Sans"/>
              <a:sym typeface="Open Sans"/>
            </a:endParaRPr>
          </a:p>
          <a:p>
            <a:pPr indent="0" lvl="0" marL="0" rtl="0" algn="l">
              <a:spcBef>
                <a:spcPts val="360"/>
              </a:spcBef>
              <a:spcAft>
                <a:spcPts val="0"/>
              </a:spcAft>
              <a:buNone/>
            </a:pPr>
            <a:r>
              <a:rPr lang="en-US" u="none" cap="none" strike="noStrike">
                <a:latin typeface="Open Sans"/>
                <a:ea typeface="Open Sans"/>
                <a:cs typeface="Open Sans"/>
                <a:sym typeface="Open Sans"/>
              </a:rPr>
              <a:t>In the transport sector, energy intensity is calculated with respect to the service provided. In the case of passengers, energy consumed per 100 kilometres travelled. In the case of freight, energy consumed per ton kilometre.</a:t>
            </a:r>
            <a:endParaRPr>
              <a:latin typeface="Open Sans"/>
              <a:ea typeface="Open Sans"/>
              <a:cs typeface="Open Sans"/>
              <a:sym typeface="Open Sans"/>
            </a:endParaRPr>
          </a:p>
          <a:p>
            <a:pPr indent="0" lvl="0" marL="0" rtl="0" algn="l">
              <a:spcBef>
                <a:spcPts val="360"/>
              </a:spcBef>
              <a:spcAft>
                <a:spcPts val="0"/>
              </a:spcAft>
              <a:buNone/>
            </a:pPr>
            <a:r>
              <a:t/>
            </a:r>
            <a:endParaRPr u="none" cap="none" strike="noStrik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u="none" cap="none" strike="noStrike">
                <a:latin typeface="Open Sans"/>
                <a:ea typeface="Open Sans"/>
                <a:cs typeface="Open Sans"/>
                <a:sym typeface="Open Sans"/>
              </a:rPr>
              <a:t>Energy demand analysis is the first step needed to quantify the objective that the energy chain must work towards. Energy demand analysis focuses on the last three items: What products or services are needed? How much useful energy is needed to perform them? How much final energy is required to produce that useful energy?</a:t>
            </a:r>
            <a:endParaRPr>
              <a:latin typeface="Open Sans"/>
              <a:ea typeface="Open Sans"/>
              <a:cs typeface="Open Sans"/>
              <a:sym typeface="Open Sans"/>
            </a:endParaRPr>
          </a:p>
          <a:p>
            <a:pPr indent="0" lvl="0" marL="0" rtl="0" algn="l">
              <a:spcBef>
                <a:spcPts val="360"/>
              </a:spcBef>
              <a:spcAft>
                <a:spcPts val="0"/>
              </a:spcAft>
              <a:buNone/>
            </a:pPr>
            <a:r>
              <a:rPr lang="en-US" u="none" cap="none" strike="noStrike">
                <a:latin typeface="Open Sans"/>
                <a:ea typeface="Open Sans"/>
                <a:cs typeface="Open Sans"/>
                <a:sym typeface="Open Sans"/>
              </a:rPr>
              <a:t>This has consequences on the rest of the chain</a:t>
            </a:r>
            <a:r>
              <a:rPr lang="en-US">
                <a:latin typeface="Open Sans"/>
                <a:ea typeface="Open Sans"/>
                <a:cs typeface="Open Sans"/>
                <a:sym typeface="Open Sans"/>
              </a:rPr>
              <a:t>: how</a:t>
            </a:r>
            <a:r>
              <a:rPr lang="en-US" u="none" cap="none" strike="noStrike">
                <a:latin typeface="Open Sans"/>
                <a:ea typeface="Open Sans"/>
                <a:cs typeface="Open Sans"/>
                <a:sym typeface="Open Sans"/>
              </a:rPr>
              <a:t> much secondary and primary energy is required to provide final or useful energy? How is the demand on resources affected?</a:t>
            </a:r>
            <a:endParaRPr/>
          </a:p>
          <a:p>
            <a:pPr indent="0" lvl="0" marL="0" rtl="0" algn="l">
              <a:spcBef>
                <a:spcPts val="360"/>
              </a:spcBef>
              <a:spcAft>
                <a:spcPts val="0"/>
              </a:spcAft>
              <a:buClr>
                <a:schemeClr val="dk1"/>
              </a:buClr>
              <a:buSzPts val="1200"/>
              <a:buFont typeface="Open Sans"/>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An Energy Balance can be constructed to represent each step between energy flows in the energy chain. At each step of the energy chain, there are flows of energy coming in and flows of energy going out in different forms.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According to the law of conservation of energy, energy can neither be created nor destroyed; rather, it can only be transformed or transferred from one form to another. Therefore, the flow of energy in and out must be equal.</a:t>
            </a:r>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However, there are losses in practical terms as not all of the energy in a process can be recovered in a usable form at the end of the process. For example, energy is lost in the form of heat when using gas to power a turbine to form electricity and when transmitting electricity in the grid, and again when transforming that electricity into light in a light bulb.</a:t>
            </a:r>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Energy balances can quantify the flows of different forms of energy in and out of those processes in the energy chain.</a:t>
            </a:r>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t>Energy balance may be represented in the form of flow diagrams or in matrix form. There will be more on this in lecture 3.4.</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In the third mini-lecture we will now look at the concept of energy intensity.</a:t>
            </a:r>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Energy data can be represented in several forms:</a:t>
            </a:r>
            <a:endParaRPr/>
          </a:p>
          <a:p>
            <a:pPr indent="0" lvl="0" marL="0" rtl="0" algn="l">
              <a:spcBef>
                <a:spcPts val="360"/>
              </a:spcBef>
              <a:spcAft>
                <a:spcPts val="0"/>
              </a:spcAft>
              <a:buNone/>
            </a:pPr>
            <a:r>
              <a:rPr lang="en-US">
                <a:latin typeface="Open Sans"/>
                <a:ea typeface="Open Sans"/>
                <a:cs typeface="Open Sans"/>
                <a:sym typeface="Open Sans"/>
              </a:rPr>
              <a:t>Physical Units represent the physical quantity of the energy type. For example, barrels for liquid petroleum products, cubic metres for natural gas, tons for coal, kilowatt hours for electricity.</a:t>
            </a:r>
            <a:endParaRPr/>
          </a:p>
          <a:p>
            <a:pPr indent="0" lvl="0" marL="0" rtl="0" algn="l">
              <a:spcBef>
                <a:spcPts val="360"/>
              </a:spcBef>
              <a:spcAft>
                <a:spcPts val="0"/>
              </a:spcAft>
              <a:buNone/>
            </a:pPr>
            <a:r>
              <a:rPr lang="en-US">
                <a:latin typeface="Open Sans"/>
                <a:ea typeface="Open Sans"/>
                <a:cs typeface="Open Sans"/>
                <a:sym typeface="Open Sans"/>
              </a:rPr>
              <a:t>Energy Units represent a conversion of the physical units to a common energy unit. For example, Gigajoules, ton of oil equivalent, Tera calories, and others.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Reporting energy data in these units requires converting the physical quantities into energy quantities based on the energy content of the fuel.</a:t>
            </a:r>
            <a:endParaRPr/>
          </a:p>
          <a:p>
            <a:pPr indent="0" lvl="0" marL="0" rtl="0" algn="l">
              <a:spcBef>
                <a:spcPts val="360"/>
              </a:spcBef>
              <a:spcAft>
                <a:spcPts val="0"/>
              </a:spcAft>
              <a:buNone/>
            </a:pPr>
            <a:r>
              <a:rPr lang="en-US">
                <a:latin typeface="Open Sans"/>
                <a:ea typeface="Open Sans"/>
                <a:cs typeface="Open Sans"/>
                <a:sym typeface="Open Sans"/>
              </a:rPr>
              <a:t>For example, let’s assume that a given kind of coal contains 25 gigajoules per ton. So 100 tons of coal represents 2500 giga joules of energy. This calculates the energy content (or E.C.) as shown on the slide.</a:t>
            </a:r>
            <a:endParaRPr/>
          </a:p>
          <a:p>
            <a:pPr indent="0" lvl="0" marL="0" rtl="0" algn="l">
              <a:spcBef>
                <a:spcPts val="360"/>
              </a:spcBef>
              <a:spcAft>
                <a:spcPts val="0"/>
              </a:spcAft>
              <a:buNone/>
            </a:pPr>
            <a:r>
              <a:rPr lang="en-US">
                <a:latin typeface="Open Sans"/>
                <a:ea typeface="Open Sans"/>
                <a:cs typeface="Open Sans"/>
                <a:sym typeface="Open Sans"/>
              </a:rPr>
              <a:t>The advantage of using such energy units is that it allows different types of energy forms to be compared on a common basis.</a:t>
            </a:r>
            <a:endParaRPr/>
          </a:p>
          <a:p>
            <a:pPr indent="0" lvl="0" marL="0" rtl="0" algn="l">
              <a:spcBef>
                <a:spcPts val="360"/>
              </a:spcBef>
              <a:spcAft>
                <a:spcPts val="0"/>
              </a:spcAft>
              <a:buNone/>
            </a:pPr>
            <a:r>
              <a:rPr lang="en-US">
                <a:latin typeface="Open Sans"/>
                <a:ea typeface="Open Sans"/>
                <a:cs typeface="Open Sans"/>
                <a:sym typeface="Open Sans"/>
              </a:rPr>
              <a:t>The energy content is a physical characteristic of the energy material and is directly related to the quality of the fuel. As already shown, it is used to translate the physical units into energy units.</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Energy data can be represented in several forms. There are several energy units, and they can be converted from one to another. </a:t>
            </a:r>
            <a:endParaRPr/>
          </a:p>
          <a:p>
            <a:pPr indent="0" lvl="0" marL="0" rtl="0" algn="l">
              <a:spcBef>
                <a:spcPts val="360"/>
              </a:spcBef>
              <a:spcAft>
                <a:spcPts val="0"/>
              </a:spcAft>
              <a:buNone/>
            </a:pPr>
            <a:r>
              <a:rPr lang="en-US">
                <a:latin typeface="Open Sans"/>
                <a:ea typeface="Open Sans"/>
                <a:cs typeface="Open Sans"/>
                <a:sym typeface="Open Sans"/>
              </a:rPr>
              <a:t>This is a conversion units table. As an example, it is shown how to use it to convert from Mega Joules to kilo watts hours.</a:t>
            </a:r>
            <a:endParaRPr/>
          </a:p>
          <a:p>
            <a:pPr indent="0" lvl="0" marL="0" rtl="0" algn="l">
              <a:spcBef>
                <a:spcPts val="360"/>
              </a:spcBef>
              <a:spcAft>
                <a:spcPts val="0"/>
              </a:spcAft>
              <a:buNone/>
            </a:pPr>
            <a:r>
              <a:rPr lang="en-US">
                <a:latin typeface="Open Sans"/>
                <a:ea typeface="Open Sans"/>
                <a:cs typeface="Open Sans"/>
                <a:sym typeface="Open Sans"/>
              </a:rPr>
              <a:t>The joule is a derived unit of energy in the International System of Units. It is equal to the energy transferred to an object when a force of one newton acts on that object in the direction of the force's motion through a distance of one metre.</a:t>
            </a:r>
            <a:endParaRPr/>
          </a:p>
          <a:p>
            <a:pPr indent="0" lvl="0" marL="0" rtl="0" algn="l">
              <a:spcBef>
                <a:spcPts val="360"/>
              </a:spcBef>
              <a:spcAft>
                <a:spcPts val="0"/>
              </a:spcAft>
              <a:buNone/>
            </a:pPr>
            <a:r>
              <a:rPr lang="en-US">
                <a:latin typeface="Open Sans"/>
                <a:ea typeface="Open Sans"/>
                <a:cs typeface="Open Sans"/>
                <a:sym typeface="Open Sans"/>
              </a:rPr>
              <a:t>A mega Joule is one million Joules or 10 to the power of 6 Joules. A tera Joule is 10 to the power of 12 Joules.</a:t>
            </a:r>
            <a:endParaRPr/>
          </a:p>
          <a:p>
            <a:pPr indent="0" lvl="0" marL="0" rtl="0" algn="l">
              <a:spcBef>
                <a:spcPts val="360"/>
              </a:spcBef>
              <a:spcAft>
                <a:spcPts val="0"/>
              </a:spcAft>
              <a:buNone/>
            </a:pPr>
            <a:r>
              <a:rPr lang="en-US">
                <a:latin typeface="Open Sans"/>
                <a:ea typeface="Open Sans"/>
                <a:cs typeface="Open Sans"/>
                <a:sym typeface="Open Sans"/>
              </a:rPr>
              <a:t>The watt is a unit of power, meaning the rate of use of energy. A watt equals to one joule per second.</a:t>
            </a:r>
            <a:endParaRPr/>
          </a:p>
          <a:p>
            <a:pPr indent="0" lvl="0" marL="0" rtl="0" algn="l">
              <a:spcBef>
                <a:spcPts val="360"/>
              </a:spcBef>
              <a:spcAft>
                <a:spcPts val="0"/>
              </a:spcAft>
              <a:buNone/>
            </a:pPr>
            <a:r>
              <a:rPr lang="en-US">
                <a:latin typeface="Open Sans"/>
                <a:ea typeface="Open Sans"/>
                <a:cs typeface="Open Sans"/>
                <a:sym typeface="Open Sans"/>
              </a:rPr>
              <a:t>The kilo-Watt-hour is equal to a power of 1000 Watt being maintained for one hour. In other words, one kilo-Watt-hour is the energy which equals to 1000 Joules per second for an hour.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Energy intensity is a powerful indicator. It allows us, for example, to compare efficiencies of industries in different countries.</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Let’s assume in country A, the steel industry is using 4 tons of coal to produce 1 ton of steel. But in country B, they are using only 3.8 tons of coal to produce the same ton of steel. </a:t>
            </a:r>
            <a:endParaRPr/>
          </a:p>
          <a:p>
            <a:pPr indent="0" lvl="0" marL="0" rtl="0" algn="l">
              <a:spcBef>
                <a:spcPts val="360"/>
              </a:spcBef>
              <a:spcAft>
                <a:spcPts val="0"/>
              </a:spcAft>
              <a:buNone/>
            </a:pPr>
            <a:r>
              <a:rPr lang="en-US">
                <a:latin typeface="Open Sans"/>
                <a:ea typeface="Open Sans"/>
                <a:cs typeface="Open Sans"/>
                <a:sym typeface="Open Sans"/>
              </a:rPr>
              <a:t>We can say that the steel industry of country B is 5 percent more efficient than in country A.</a:t>
            </a:r>
            <a:endParaRPr/>
          </a:p>
          <a:p>
            <a:pPr indent="0" lvl="0" marL="0" rtl="0" algn="l">
              <a:spcBef>
                <a:spcPts val="360"/>
              </a:spcBef>
              <a:spcAft>
                <a:spcPts val="0"/>
              </a:spcAft>
              <a:buNone/>
            </a:pPr>
            <a:r>
              <a:rPr lang="en-US">
                <a:latin typeface="Open Sans"/>
                <a:ea typeface="Open Sans"/>
                <a:cs typeface="Open Sans"/>
                <a:sym typeface="Open Sans"/>
              </a:rPr>
              <a:t>But it depends on the quality of the coal that they are using. Specially the physical characteristic of the energy content.</a:t>
            </a:r>
            <a:endParaRPr/>
          </a:p>
          <a:p>
            <a:pPr indent="0" lvl="0" marL="0" rtl="0" algn="l">
              <a:spcBef>
                <a:spcPts val="360"/>
              </a:spcBef>
              <a:spcAft>
                <a:spcPts val="0"/>
              </a:spcAft>
              <a:buNone/>
            </a:pPr>
            <a:r>
              <a:rPr lang="en-US">
                <a:latin typeface="Open Sans"/>
                <a:ea typeface="Open Sans"/>
                <a:cs typeface="Open Sans"/>
                <a:sym typeface="Open Sans"/>
              </a:rPr>
              <a:t>If the energy content of coal in country A, is 25 Gigajoules per ton of coal, while in country B it is of 30 Gigajoules per ton, then the energy intensity in country A is lower than in country B. Therefore the steel industry in country A is around 12 per cent more efficient than the industry in country B. </a:t>
            </a:r>
            <a:endParaRPr/>
          </a:p>
          <a:p>
            <a:pPr indent="0" lvl="0" marL="0" rtl="0" algn="l">
              <a:spcBef>
                <a:spcPts val="360"/>
              </a:spcBef>
              <a:spcAft>
                <a:spcPts val="0"/>
              </a:spcAft>
              <a:buNone/>
            </a:pPr>
            <a:r>
              <a:rPr lang="en-US">
                <a:latin typeface="Open Sans"/>
                <a:ea typeface="Open Sans"/>
                <a:cs typeface="Open Sans"/>
                <a:sym typeface="Open Sans"/>
              </a:rPr>
              <a:t>This example shows the importance of using common physical units to make comparisons in the right way.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By using the energy intensity per unit of product produced, it is possible to compare different kinds of industries. This is effective when you compare two heavy industries, like the steel and glass industries, which both produce tons of a product. However, it may be less useful when comparing heavy industries with light industries like electronics. Should the production of the electronic industry be measured in tons? Is it not better to consider, for instance, thousands of chips produced? The same question can be asked for the textile industry, where it is probably better to measure the production in metres of textile.</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The question can be extended to making comparisons among different productive sectors. You can talk about tons of rice, but it is very unusual to speak of tons of cheeseburgers.</a:t>
            </a:r>
            <a:endParaRPr/>
          </a:p>
          <a:p>
            <a:pPr indent="0" lvl="0" marL="0" rtl="0" algn="l">
              <a:spcBef>
                <a:spcPts val="360"/>
              </a:spcBef>
              <a:spcAft>
                <a:spcPts val="0"/>
              </a:spcAft>
              <a:buNone/>
            </a:pPr>
            <a:r>
              <a:rPr lang="en-US">
                <a:latin typeface="Open Sans"/>
                <a:ea typeface="Open Sans"/>
                <a:cs typeface="Open Sans"/>
                <a:sym typeface="Open Sans"/>
              </a:rPr>
              <a:t>The problem is easily solved by changing the unit of the service provided by the energy into a common unit. </a:t>
            </a:r>
            <a:endParaRPr/>
          </a:p>
          <a:p>
            <a:pPr indent="0" lvl="0" marL="0" rtl="0" algn="l">
              <a:spcBef>
                <a:spcPts val="360"/>
              </a:spcBef>
              <a:spcAft>
                <a:spcPts val="0"/>
              </a:spcAft>
              <a:buNone/>
            </a:pPr>
            <a:r>
              <a:rPr lang="en-US">
                <a:latin typeface="Open Sans"/>
                <a:ea typeface="Open Sans"/>
                <a:cs typeface="Open Sans"/>
                <a:sym typeface="Open Sans"/>
              </a:rPr>
              <a:t>The number of monetary units produced, or amount of value added, are the most natural units to make these kinds of comparisons. Therefore, we generally discuss energy intensity of G.D.P..</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The ratio of energy use to Gross Domestic Product, or G.D.P., is also called aggregate energy intensity, or economy-wide energy intensity. The ratio of energy use to G.D.P. indicates the total energy being used to support economic and social activity. It represents an aggregate of energy use, resulting from a wide range of production and consumption activities. Energy intensity, when calculated as units of energy per unit of G.D.P., is widely being used as a measure of the energy efficiency of a nation's economy. But this is not an ideal indicator of energy efficiency, sustainability of energy use, or technological development.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This indicator depends on the energy intensities of sectors or activities, but also on factors such as climate, geography and the structure of the economy. Consequently, changes in the ratio over time are influenced by factors that are not related to changes in energy efficiency (such as changes in economic structure). It is thus important to supplement the energy use per G.D.P. indicator, with energy intensities disaggregated by sector, since these disaggregated indicators are a better representation of energy efficiency developments.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In the fourth mini-lecture, we now look at the concept of energy balance. There will be more on this topic in lecture 4.</a:t>
            </a:r>
            <a:endParaRPr/>
          </a:p>
          <a:p>
            <a:pPr indent="0" lvl="0" marL="0" rtl="0" algn="l">
              <a:spcBef>
                <a:spcPts val="360"/>
              </a:spcBef>
              <a:spcAft>
                <a:spcPts val="0"/>
              </a:spcAft>
              <a:buNone/>
            </a:pPr>
            <a:r>
              <a:rPr lang="en-US">
                <a:latin typeface="Open Sans"/>
                <a:ea typeface="Open Sans"/>
                <a:cs typeface="Open Sans"/>
                <a:sym typeface="Open Sans"/>
              </a:rPr>
              <a:t>Energy balance is a representation that establishes the balance of the energy system. </a:t>
            </a:r>
            <a:endParaRPr/>
          </a:p>
          <a:p>
            <a:pPr indent="0" lvl="0" marL="0" rtl="0" algn="l">
              <a:spcBef>
                <a:spcPts val="360"/>
              </a:spcBef>
              <a:spcAft>
                <a:spcPts val="0"/>
              </a:spcAft>
              <a:buNone/>
            </a:pPr>
            <a:r>
              <a:rPr lang="en-US">
                <a:latin typeface="Open Sans"/>
                <a:ea typeface="Open Sans"/>
                <a:cs typeface="Open Sans"/>
                <a:sym typeface="Open Sans"/>
              </a:rPr>
              <a:t>The balance is established between energy inflows by type of energy carrier or fuel, and the outflows by sector of consumption.</a:t>
            </a:r>
            <a:endParaRPr/>
          </a:p>
          <a:p>
            <a:pPr indent="0" lvl="0" marL="0" rtl="0" algn="l">
              <a:spcBef>
                <a:spcPts val="360"/>
              </a:spcBef>
              <a:spcAft>
                <a:spcPts val="0"/>
              </a:spcAft>
              <a:buNone/>
            </a:pPr>
            <a:r>
              <a:rPr lang="en-US">
                <a:latin typeface="Open Sans"/>
                <a:ea typeface="Open Sans"/>
                <a:cs typeface="Open Sans"/>
                <a:sym typeface="Open Sans"/>
              </a:rPr>
              <a:t>Energy balance could reflect the energy flows of a specific energy carrier, or the total energy mix. The stocks of each energy carrier flow to where they are consumed. In this example, fossil fuels are the energy carriers and the consumers are electric power plants, industry, and households.</a:t>
            </a:r>
            <a:endParaRPr/>
          </a:p>
          <a:p>
            <a:pPr indent="0" lvl="0" marL="0" rtl="0" algn="l">
              <a:spcBef>
                <a:spcPts val="360"/>
              </a:spcBef>
              <a:spcAft>
                <a:spcPts val="0"/>
              </a:spcAft>
              <a:buNone/>
            </a:pPr>
            <a:r>
              <a:rPr lang="en-US">
                <a:latin typeface="Open Sans"/>
                <a:ea typeface="Open Sans"/>
                <a:cs typeface="Open Sans"/>
                <a:sym typeface="Open Sans"/>
              </a:rPr>
              <a:t>In the energy system, as energy is produced, losses occur. </a:t>
            </a:r>
            <a:endParaRPr/>
          </a:p>
          <a:p>
            <a:pPr indent="0" lvl="0" marL="0" rtl="0" algn="l">
              <a:spcBef>
                <a:spcPts val="360"/>
              </a:spcBef>
              <a:spcAft>
                <a:spcPts val="0"/>
              </a:spcAft>
              <a:buNone/>
            </a:pPr>
            <a:r>
              <a:rPr lang="en-US">
                <a:latin typeface="Open Sans"/>
                <a:ea typeface="Open Sans"/>
                <a:cs typeface="Open Sans"/>
                <a:sym typeface="Open Sans"/>
              </a:rPr>
              <a:t>The energy balance helps you keep track of these changes and losses. </a:t>
            </a:r>
            <a:endParaRPr/>
          </a:p>
          <a:p>
            <a:pPr indent="0" lvl="0" marL="0" rtl="0" algn="l">
              <a:spcBef>
                <a:spcPts val="360"/>
              </a:spcBef>
              <a:spcAft>
                <a:spcPts val="0"/>
              </a:spcAft>
              <a:buNone/>
            </a:pPr>
            <a:r>
              <a:rPr lang="en-US">
                <a:latin typeface="Open Sans"/>
                <a:ea typeface="Open Sans"/>
                <a:cs typeface="Open Sans"/>
                <a:sym typeface="Open Sans"/>
              </a:rPr>
              <a:t>Original energy data shall be converted into a common energy unit.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This diagram shows an example of energy balance as a flow diagram. This form is more applicable when a qualitative presentation is required.</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To each primary source imports have been added, and losses and exports have been subtracted. In this case they are going to electric power plants, which produce final electricity.</a:t>
            </a:r>
            <a:endParaRPr/>
          </a:p>
          <a:p>
            <a:pPr indent="0" lvl="0" marL="0" rtl="0" algn="l">
              <a:spcBef>
                <a:spcPts val="360"/>
              </a:spcBef>
              <a:spcAft>
                <a:spcPts val="0"/>
              </a:spcAft>
              <a:buNone/>
            </a:pPr>
            <a:r>
              <a:rPr lang="en-US">
                <a:latin typeface="Open Sans"/>
                <a:ea typeface="Open Sans"/>
                <a:cs typeface="Open Sans"/>
                <a:sym typeface="Open Sans"/>
              </a:rPr>
              <a:t>The energy balance also has to take into account the imports of electricity from foreign grids, and the electricity not from fossil fuel, and of course, the transmission losses.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The Intended Learning Outcomes of this lecture are to </a:t>
            </a:r>
            <a:endParaRPr/>
          </a:p>
          <a:p>
            <a:pPr indent="0" lvl="0" marL="0" rtl="0" algn="l">
              <a:spcBef>
                <a:spcPts val="0"/>
              </a:spcBef>
              <a:spcAft>
                <a:spcPts val="0"/>
              </a:spcAft>
              <a:buNone/>
            </a:pPr>
            <a:r>
              <a:rPr lang="en-US">
                <a:latin typeface="Open Sans"/>
                <a:ea typeface="Open Sans"/>
                <a:cs typeface="Open Sans"/>
                <a:sym typeface="Open Sans"/>
              </a:rPr>
              <a:t>be familiar with basic energy terminology, </a:t>
            </a:r>
            <a:endParaRPr/>
          </a:p>
          <a:p>
            <a:pPr indent="0" lvl="0" marL="0" rtl="0" algn="l">
              <a:spcBef>
                <a:spcPts val="0"/>
              </a:spcBef>
              <a:spcAft>
                <a:spcPts val="0"/>
              </a:spcAft>
              <a:buNone/>
            </a:pPr>
            <a:r>
              <a:rPr lang="en-US">
                <a:latin typeface="Open Sans"/>
                <a:ea typeface="Open Sans"/>
                <a:cs typeface="Open Sans"/>
                <a:sym typeface="Open Sans"/>
              </a:rPr>
              <a:t>learn about the concept of the energy chain, </a:t>
            </a:r>
            <a:endParaRPr/>
          </a:p>
          <a:p>
            <a:pPr indent="0" lvl="0" marL="0" rtl="0" algn="l">
              <a:spcBef>
                <a:spcPts val="0"/>
              </a:spcBef>
              <a:spcAft>
                <a:spcPts val="0"/>
              </a:spcAft>
              <a:buNone/>
            </a:pPr>
            <a:r>
              <a:rPr lang="en-US">
                <a:latin typeface="Open Sans"/>
                <a:ea typeface="Open Sans"/>
                <a:cs typeface="Open Sans"/>
                <a:sym typeface="Open Sans"/>
              </a:rPr>
              <a:t>be able to compare energy intensities and </a:t>
            </a:r>
            <a:endParaRPr/>
          </a:p>
          <a:p>
            <a:pPr indent="0" lvl="0" marL="0" rtl="0" algn="l">
              <a:spcBef>
                <a:spcPts val="0"/>
              </a:spcBef>
              <a:spcAft>
                <a:spcPts val="0"/>
              </a:spcAft>
              <a:buNone/>
            </a:pPr>
            <a:r>
              <a:rPr lang="en-US">
                <a:latin typeface="Open Sans"/>
                <a:ea typeface="Open Sans"/>
                <a:cs typeface="Open Sans"/>
                <a:sym typeface="Open Sans"/>
              </a:rPr>
              <a:t>understand energy balances. </a:t>
            </a:r>
            <a:endParaRPr>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For the detailed quantitative presentation of energy balances, the tabular format is more suitable.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Energy Balance is a matrix which includes in the columns the energy forms, and in the Rows the energy transactions: Primary, Transformations, and consumption by sector. If information is available, the energy balance can also show consumption by uses. </a:t>
            </a:r>
            <a:endParaRPr/>
          </a:p>
          <a:p>
            <a:pPr indent="0" lvl="0" marL="0" rtl="0" algn="l">
              <a:spcBef>
                <a:spcPts val="360"/>
              </a:spcBef>
              <a:spcAft>
                <a:spcPts val="0"/>
              </a:spcAft>
              <a:buNone/>
            </a:pPr>
            <a:r>
              <a:rPr lang="en-US"/>
              <a:t>The Energy balance table has three main components: The supply section, the conversion section, and the consumptions and uses section.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The supply section includes domestic production, the imports and exports balance, and the stocks.</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The conversion section includes the primary energy transformation plants, such as refineries, electric power plants, coal plants, and other big transformation centres. This section must show the losses which have occurred in the process of conversion, transportation, and distribution.</a:t>
            </a:r>
            <a:endParaRPr/>
          </a:p>
          <a:p>
            <a:pPr indent="0" lvl="0" marL="0" rtl="0" algn="l">
              <a:spcBef>
                <a:spcPts val="360"/>
              </a:spcBef>
              <a:spcAft>
                <a:spcPts val="0"/>
              </a:spcAft>
              <a:buNone/>
            </a:pPr>
            <a:r>
              <a:rPr lang="en-US">
                <a:latin typeface="Open Sans"/>
                <a:ea typeface="Open Sans"/>
                <a:cs typeface="Open Sans"/>
                <a:sym typeface="Open Sans"/>
              </a:rPr>
              <a:t>The uses and consumption section shows the consumption by sector and sub-sectors of the economy. If information is available, consumption by uses can be shown.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There could be partial energy balance tables. For example, for a specific energy form, by sector, by consumer, and even by end-use.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This slide gives an example of one energy balance, built for the total final energy consumption by fuels and by end-uses in household sectors. It shows the amount of each fuel in energy units consumed in each end-use categories.</a:t>
            </a:r>
            <a:endParaRPr/>
          </a:p>
          <a:p>
            <a:pPr indent="0" lvl="0" marL="0" rtl="0" algn="l">
              <a:spcBef>
                <a:spcPts val="360"/>
              </a:spcBef>
              <a:spcAft>
                <a:spcPts val="0"/>
              </a:spcAft>
              <a:buNone/>
            </a:pPr>
            <a:r>
              <a:rPr lang="en-US">
                <a:latin typeface="Open Sans"/>
                <a:ea typeface="Open Sans"/>
                <a:cs typeface="Open Sans"/>
                <a:sym typeface="Open Sans"/>
              </a:rPr>
              <a:t>This type of analysis is useful to define adequate policy targets, for example to prioritize investments in energy efficiency for the specific end-use.</a:t>
            </a:r>
            <a:endParaRPr/>
          </a:p>
          <a:p>
            <a:pPr indent="0" lvl="0" marL="0" rtl="0" algn="l">
              <a:spcBef>
                <a:spcPts val="360"/>
              </a:spcBef>
              <a:spcAft>
                <a:spcPts val="0"/>
              </a:spcAft>
              <a:buNone/>
            </a:pPr>
            <a:r>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This concludes lecture 3 on the energy chain.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24" name="Google Shape;52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5" name="Google Shape;53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We will start by defining some key terms of the energy terminology.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Energy reserves and resources are the first step of the energy chain. They can be split between depletable and renewable energy resources.</a:t>
            </a:r>
            <a:endParaRPr/>
          </a:p>
          <a:p>
            <a:pPr indent="0" lvl="0" marL="0" rtl="0" algn="l">
              <a:spcBef>
                <a:spcPts val="360"/>
              </a:spcBef>
              <a:spcAft>
                <a:spcPts val="0"/>
              </a:spcAft>
              <a:buNone/>
            </a:pPr>
            <a:r>
              <a:rPr lang="en-US">
                <a:latin typeface="Open Sans"/>
                <a:ea typeface="Open Sans"/>
                <a:cs typeface="Open Sans"/>
                <a:sym typeface="Open Sans"/>
              </a:rPr>
              <a:t>Depletable resources are resources whereby the whole stock decreases whenever the resource is being used and does not increase over the timescale relevant for economic decision-making. Examples include deposits of coal, oil, or minerals. For example, oil takes around 50 million years to form. The replenishment is not relevant for the human economy timescale. Therefore, practically speaking, oil is said to be depletable. Other examples include coal and minerals. We speak of reserves or resources to refer to material which has not yet been extracted. Resources usually refer to the entire quantity of energy material and reserves refer to the part of the resource which is technically and economically recoverable. Note that this share of recoverable material depends on technological progresses and on market dynamics. If prices for oil decrease, the share of the economically recoverable portion decreases.</a:t>
            </a:r>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Renewable energy resources on the other hand replenish in the same time scale as they are used. Examples include hydro, solar and wind power, and biomass use. Note however that renewable energy resources may stop being renewable if the environment is degraded. For example, hydro power is renewable so long as the infrastructure does not cause excess sedimentation which constrains the water flow. Biomass resources such as trees are renewable so long as we cut trees at a lower rate than the rate of growth so that the total stock does not decrease over the years. </a:t>
            </a:r>
            <a:endParaRPr/>
          </a:p>
          <a:p>
            <a:pPr indent="0" lvl="0" marL="0" rtl="0" algn="l">
              <a:spcBef>
                <a:spcPts val="330"/>
              </a:spcBef>
              <a:spcAft>
                <a:spcPts val="0"/>
              </a:spcAft>
              <a:buNone/>
            </a:pPr>
            <a:r>
              <a:t/>
            </a:r>
            <a:endParaRPr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Primary Energy Production refers to </a:t>
            </a:r>
            <a:r>
              <a:rPr b="0" i="0" lang="en-US" sz="1200">
                <a:solidFill>
                  <a:schemeClr val="dk1"/>
                </a:solidFill>
                <a:latin typeface="Open Sans"/>
                <a:ea typeface="Open Sans"/>
                <a:cs typeface="Open Sans"/>
                <a:sym typeface="Open Sans"/>
              </a:rPr>
              <a:t>the capture or extraction of fuels or energy from natural energy flows, the biosphere and natural reserves of fossil fuels within the national territory in a form suitable for use</a:t>
            </a:r>
            <a:r>
              <a:rPr lang="en-US">
                <a:latin typeface="Open Sans"/>
                <a:ea typeface="Open Sans"/>
                <a:cs typeface="Open Sans"/>
                <a:sym typeface="Open Sans"/>
              </a:rPr>
              <a:t>. Examples include crude oil production (can be measured in barrels, also known as b.b.l., per day), natural gas production (can be measured in cubic meters per day), coal production (can be measured in tons per year).</a:t>
            </a:r>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0"/>
              </a:spcBef>
              <a:spcAft>
                <a:spcPts val="0"/>
              </a:spcAft>
              <a:buNone/>
            </a:pPr>
            <a:r>
              <a:rPr lang="en-US">
                <a:latin typeface="Open Sans"/>
                <a:ea typeface="Open Sans"/>
                <a:cs typeface="Open Sans"/>
                <a:sym typeface="Open Sans"/>
              </a:rPr>
              <a:t>Secondary Energy Production is the quantity of energy that is converted from one form to another and that is suitable for delivery to end users. Examples include petroleum products (gasoline, diesel, fuel oil) that are processed from crude oil, electricity that can be generated from coal, and ethanol that can be converted from corn.  Secondary energy production is measured at the gate of the energy supplier (for example, at the refinery gate, at the electric power plant gate).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b="0" i="0" lang="en-US" sz="1200">
                <a:solidFill>
                  <a:schemeClr val="dk1"/>
                </a:solidFill>
                <a:latin typeface="Open Sans"/>
                <a:ea typeface="Open Sans"/>
                <a:cs typeface="Open Sans"/>
                <a:sym typeface="Open Sans"/>
              </a:rPr>
              <a:t>Final energy consumption refers to all fuel and energy delivered to users for their energy use</a:t>
            </a:r>
            <a:r>
              <a:rPr lang="en-US" u="none" cap="none" strike="noStrike">
                <a:latin typeface="Open Sans"/>
                <a:ea typeface="Open Sans"/>
                <a:cs typeface="Open Sans"/>
                <a:sym typeface="Open Sans"/>
              </a:rPr>
              <a:t>.</a:t>
            </a:r>
            <a:r>
              <a:rPr lang="en-US">
                <a:latin typeface="Open Sans"/>
                <a:ea typeface="Open Sans"/>
                <a:cs typeface="Open Sans"/>
                <a:sym typeface="Open Sans"/>
              </a:rPr>
              <a:t> </a:t>
            </a:r>
            <a:r>
              <a:rPr lang="en-US" u="none" cap="none" strike="noStrike">
                <a:latin typeface="Open Sans"/>
                <a:ea typeface="Open Sans"/>
                <a:cs typeface="Open Sans"/>
                <a:sym typeface="Open Sans"/>
              </a:rPr>
              <a:t>It is the energy which reaches the final consumer's door and excludes that which is used by the energy sector itself.</a:t>
            </a:r>
            <a:r>
              <a:rPr lang="en-US">
                <a:latin typeface="Open Sans"/>
                <a:ea typeface="Open Sans"/>
                <a:cs typeface="Open Sans"/>
                <a:sym typeface="Open Sans"/>
              </a:rPr>
              <a:t> </a:t>
            </a:r>
            <a:r>
              <a:rPr lang="en-US" u="none" cap="none" strike="noStrike">
                <a:latin typeface="Open Sans"/>
                <a:ea typeface="Open Sans"/>
                <a:cs typeface="Open Sans"/>
                <a:sym typeface="Open Sans"/>
              </a:rPr>
              <a:t>It differs from secondary energy production </a:t>
            </a:r>
            <a:r>
              <a:rPr lang="en-US">
                <a:latin typeface="Open Sans"/>
                <a:ea typeface="Open Sans"/>
                <a:cs typeface="Open Sans"/>
                <a:sym typeface="Open Sans"/>
              </a:rPr>
              <a:t>as it excludes</a:t>
            </a:r>
            <a:r>
              <a:rPr lang="en-US" u="none" cap="none" strike="noStrike">
                <a:latin typeface="Open Sans"/>
                <a:ea typeface="Open Sans"/>
                <a:cs typeface="Open Sans"/>
                <a:sym typeface="Open Sans"/>
              </a:rPr>
              <a:t> the losses in transporting energy from the supplier to the end user and non-energy use.</a:t>
            </a:r>
            <a:r>
              <a:rPr lang="en-US">
                <a:latin typeface="Open Sans"/>
                <a:ea typeface="Open Sans"/>
                <a:cs typeface="Open Sans"/>
                <a:sym typeface="Open Sans"/>
              </a:rPr>
              <a:t> </a:t>
            </a:r>
            <a:r>
              <a:rPr lang="en-US" u="none" cap="none" strike="noStrike">
                <a:latin typeface="Open Sans"/>
                <a:ea typeface="Open Sans"/>
                <a:cs typeface="Open Sans"/>
                <a:sym typeface="Open Sans"/>
              </a:rPr>
              <a:t>For example, electricity transmission and distribution </a:t>
            </a:r>
            <a:r>
              <a:rPr lang="en-US">
                <a:latin typeface="Open Sans"/>
                <a:ea typeface="Open Sans"/>
                <a:cs typeface="Open Sans"/>
                <a:sym typeface="Open Sans"/>
              </a:rPr>
              <a:t>losses</a:t>
            </a:r>
            <a:r>
              <a:rPr lang="en-US" u="none" cap="none" strike="noStrike">
                <a:latin typeface="Open Sans"/>
                <a:ea typeface="Open Sans"/>
                <a:cs typeface="Open Sans"/>
                <a:sym typeface="Open Sans"/>
              </a:rPr>
              <a:t> reduce the amount of energy that is available for purchase by consumers</a:t>
            </a:r>
            <a:r>
              <a:rPr lang="en-US">
                <a:latin typeface="Open Sans"/>
                <a:ea typeface="Open Sans"/>
                <a:cs typeface="Open Sans"/>
                <a:sym typeface="Open Sans"/>
              </a:rPr>
              <a:t>.</a:t>
            </a:r>
            <a:endParaRPr>
              <a:latin typeface="Open Sans"/>
              <a:ea typeface="Open Sans"/>
              <a:cs typeface="Open Sans"/>
              <a:sym typeface="Open Sans"/>
            </a:endParaRPr>
          </a:p>
          <a:p>
            <a:pPr indent="0" lvl="0" marL="0" rtl="0" algn="l">
              <a:spcBef>
                <a:spcPts val="360"/>
              </a:spcBef>
              <a:spcAft>
                <a:spcPts val="0"/>
              </a:spcAft>
              <a:buNone/>
            </a:pPr>
            <a:r>
              <a:rPr lang="en-US" u="none" cap="none" strike="noStrike">
                <a:latin typeface="Open Sans"/>
                <a:ea typeface="Open Sans"/>
                <a:cs typeface="Open Sans"/>
                <a:sym typeface="Open Sans"/>
              </a:rPr>
              <a:t>Final energy consumption excludes energy used by the energy sector, including for deliveries, and transformation. It also excludes fuel transformed in the electrical power stations of industrial auto-producers and coke transformed into blast-furnace gas where this is not part of overall industrial consumption but of the transformation sector</a:t>
            </a:r>
            <a:r>
              <a:rPr lang="en-US">
                <a:latin typeface="Open Sans"/>
                <a:ea typeface="Open Sans"/>
                <a:cs typeface="Open Sans"/>
                <a:sym typeface="Open Sans"/>
              </a:rPr>
              <a:t>.</a:t>
            </a:r>
            <a:endParaRPr>
              <a:latin typeface="Open Sans"/>
              <a:ea typeface="Open Sans"/>
              <a:cs typeface="Open Sans"/>
              <a:sym typeface="Open Sans"/>
            </a:endParaRPr>
          </a:p>
          <a:p>
            <a:pPr indent="0" lvl="0" marL="0" rtl="0" algn="l">
              <a:spcBef>
                <a:spcPts val="360"/>
              </a:spcBef>
              <a:spcAft>
                <a:spcPts val="0"/>
              </a:spcAft>
              <a:buNone/>
            </a:pPr>
            <a:r>
              <a:rPr lang="en-US" u="none" cap="none" strike="noStrike">
                <a:latin typeface="Open Sans"/>
                <a:ea typeface="Open Sans"/>
                <a:cs typeface="Open Sans"/>
                <a:sym typeface="Open Sans"/>
              </a:rPr>
              <a:t>Final energy consumption covers quantities consumed by private households, commerce, public administration, services, industry, agriculture, road transport, air transport</a:t>
            </a:r>
            <a:r>
              <a:rPr lang="en-US">
                <a:latin typeface="Open Sans"/>
                <a:ea typeface="Open Sans"/>
                <a:cs typeface="Open Sans"/>
                <a:sym typeface="Open Sans"/>
              </a:rPr>
              <a:t>,</a:t>
            </a:r>
            <a:r>
              <a:rPr lang="en-US" u="none" cap="none" strike="noStrike">
                <a:latin typeface="Open Sans"/>
                <a:ea typeface="Open Sans"/>
                <a:cs typeface="Open Sans"/>
                <a:sym typeface="Open Sans"/>
              </a:rPr>
              <a:t> and fisheries. </a:t>
            </a:r>
            <a:endParaRPr>
              <a:latin typeface="Open Sans"/>
              <a:ea typeface="Open Sans"/>
              <a:cs typeface="Open Sans"/>
              <a:sym typeface="Open Sans"/>
            </a:endParaRPr>
          </a:p>
          <a:p>
            <a:pPr indent="0" lvl="0" marL="0" rtl="0" algn="l">
              <a:spcBef>
                <a:spcPts val="360"/>
              </a:spcBef>
              <a:spcAft>
                <a:spcPts val="0"/>
              </a:spcAft>
              <a:buNone/>
            </a:pPr>
            <a:br>
              <a:rPr lang="en-US"/>
            </a:br>
            <a:endParaRPr>
              <a:latin typeface="Open Sans"/>
              <a:ea typeface="Open Sans"/>
              <a:cs typeface="Open Sans"/>
              <a:sym typeface="Open Sans"/>
            </a:endParaRPr>
          </a:p>
          <a:p>
            <a:pPr indent="0" lvl="0" marL="0" rtl="0" algn="l">
              <a:spcBef>
                <a:spcPts val="330"/>
              </a:spcBef>
              <a:spcAft>
                <a:spcPts val="0"/>
              </a:spcAft>
              <a:buNone/>
            </a:pPr>
            <a:r>
              <a:t/>
            </a:r>
            <a:endParaRPr sz="1100" u="none" cap="none" strike="noStrike">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Useful Energy Demand is the form of energy that is being used after final conversion to the consumer for their respective use. </a:t>
            </a:r>
            <a:r>
              <a:rPr lang="en-US" u="none" cap="none" strike="noStrike">
                <a:latin typeface="Open Sans"/>
                <a:ea typeface="Open Sans"/>
                <a:cs typeface="Open Sans"/>
                <a:sym typeface="Open Sans"/>
              </a:rPr>
              <a:t>In final conversion, electricity becomes</a:t>
            </a:r>
            <a:r>
              <a:rPr lang="en-US">
                <a:latin typeface="Open Sans"/>
                <a:ea typeface="Open Sans"/>
                <a:cs typeface="Open Sans"/>
                <a:sym typeface="Open Sans"/>
              </a:rPr>
              <a:t>,</a:t>
            </a:r>
            <a:r>
              <a:rPr lang="en-US" u="none" cap="none" strike="noStrike">
                <a:latin typeface="Open Sans"/>
                <a:ea typeface="Open Sans"/>
                <a:cs typeface="Open Sans"/>
                <a:sym typeface="Open Sans"/>
              </a:rPr>
              <a:t> for instance light, mechanical energy</a:t>
            </a:r>
            <a:r>
              <a:rPr lang="en-US">
                <a:latin typeface="Open Sans"/>
                <a:ea typeface="Open Sans"/>
                <a:cs typeface="Open Sans"/>
                <a:sym typeface="Open Sans"/>
              </a:rPr>
              <a:t>,</a:t>
            </a:r>
            <a:r>
              <a:rPr lang="en-US" u="none" cap="none" strike="noStrike">
                <a:latin typeface="Open Sans"/>
                <a:ea typeface="Open Sans"/>
                <a:cs typeface="Open Sans"/>
                <a:sym typeface="Open Sans"/>
              </a:rPr>
              <a:t> or heat.</a:t>
            </a:r>
            <a:endParaRPr>
              <a:latin typeface="Open Sans"/>
              <a:ea typeface="Open Sans"/>
              <a:cs typeface="Open Sans"/>
              <a:sym typeface="Open Sans"/>
            </a:endParaRPr>
          </a:p>
          <a:p>
            <a:pPr indent="0" lvl="0" marL="0" rtl="0" algn="l">
              <a:spcBef>
                <a:spcPts val="360"/>
              </a:spcBef>
              <a:spcAft>
                <a:spcPts val="0"/>
              </a:spcAft>
              <a:buNone/>
            </a:pPr>
            <a:r>
              <a:rPr lang="en-US" u="none" cap="none" strike="noStrike">
                <a:latin typeface="Open Sans"/>
                <a:ea typeface="Open Sans"/>
                <a:cs typeface="Open Sans"/>
                <a:sym typeface="Open Sans"/>
              </a:rPr>
              <a:t>Examples include uses such as heat for cooking, the energy contained in the steam from industrial boilers</a:t>
            </a:r>
            <a:r>
              <a:rPr lang="en-US">
                <a:latin typeface="Open Sans"/>
                <a:ea typeface="Open Sans"/>
                <a:cs typeface="Open Sans"/>
                <a:sym typeface="Open Sans"/>
              </a:rPr>
              <a:t>, </a:t>
            </a:r>
            <a:r>
              <a:rPr lang="en-US" u="none" cap="none" strike="noStrike">
                <a:latin typeface="Open Sans"/>
                <a:ea typeface="Open Sans"/>
                <a:cs typeface="Open Sans"/>
                <a:sym typeface="Open Sans"/>
              </a:rPr>
              <a:t>motive power for vehicles, etc.</a:t>
            </a:r>
            <a:r>
              <a:rPr lang="en-US">
                <a:latin typeface="Open Sans"/>
                <a:ea typeface="Open Sans"/>
                <a:cs typeface="Open Sans"/>
                <a:sym typeface="Open Sans"/>
              </a:rPr>
              <a:t> </a:t>
            </a:r>
            <a:r>
              <a:rPr lang="en-US" u="none" cap="none" strike="noStrike">
                <a:latin typeface="Open Sans"/>
                <a:ea typeface="Open Sans"/>
                <a:cs typeface="Open Sans"/>
                <a:sym typeface="Open Sans"/>
              </a:rPr>
              <a:t>Useful energy demand differs from final energy consumption by the efficiency of the equipment being used</a:t>
            </a:r>
            <a:r>
              <a:rPr lang="en-US">
                <a:latin typeface="Open Sans"/>
                <a:ea typeface="Open Sans"/>
                <a:cs typeface="Open Sans"/>
                <a:sym typeface="Open Sans"/>
              </a:rPr>
              <a:t>.</a:t>
            </a:r>
            <a:endParaRPr>
              <a:latin typeface="Open Sans"/>
              <a:ea typeface="Open Sans"/>
              <a:cs typeface="Open Sans"/>
              <a:sym typeface="Open Sans"/>
            </a:endParaRPr>
          </a:p>
          <a:p>
            <a:pPr indent="0" lvl="0" marL="0" rtl="0" algn="l">
              <a:spcBef>
                <a:spcPts val="360"/>
              </a:spcBef>
              <a:spcAft>
                <a:spcPts val="0"/>
              </a:spcAft>
              <a:buNone/>
            </a:pPr>
            <a:r>
              <a:rPr lang="en-US" u="none" cap="none" strike="noStrike">
                <a:latin typeface="Open Sans"/>
                <a:ea typeface="Open Sans"/>
                <a:cs typeface="Open Sans"/>
                <a:sym typeface="Open Sans"/>
              </a:rPr>
              <a:t>This is an example of the relation between final energy consumption </a:t>
            </a:r>
            <a:r>
              <a:rPr lang="en-US">
                <a:latin typeface="Open Sans"/>
                <a:ea typeface="Open Sans"/>
                <a:cs typeface="Open Sans"/>
                <a:sym typeface="Open Sans"/>
              </a:rPr>
              <a:t>(or F.E.C.) </a:t>
            </a:r>
            <a:r>
              <a:rPr lang="en-US" u="none" cap="none" strike="noStrike">
                <a:latin typeface="Open Sans"/>
                <a:ea typeface="Open Sans"/>
                <a:cs typeface="Open Sans"/>
                <a:sym typeface="Open Sans"/>
              </a:rPr>
              <a:t>and useful energy demand</a:t>
            </a:r>
            <a:r>
              <a:rPr lang="en-US">
                <a:latin typeface="Open Sans"/>
                <a:ea typeface="Open Sans"/>
                <a:cs typeface="Open Sans"/>
                <a:sym typeface="Open Sans"/>
              </a:rPr>
              <a:t> (or U.E.D.),</a:t>
            </a:r>
            <a:r>
              <a:rPr lang="en-US" u="none" cap="none" strike="noStrike">
                <a:latin typeface="Open Sans"/>
                <a:ea typeface="Open Sans"/>
                <a:cs typeface="Open Sans"/>
                <a:sym typeface="Open Sans"/>
              </a:rPr>
              <a:t> the final energy is used as</a:t>
            </a:r>
            <a:r>
              <a:rPr lang="en-US">
                <a:latin typeface="Open Sans"/>
                <a:ea typeface="Open Sans"/>
                <a:cs typeface="Open Sans"/>
                <a:sym typeface="Open Sans"/>
              </a:rPr>
              <a:t> the</a:t>
            </a:r>
            <a:r>
              <a:rPr lang="en-US" u="none" cap="none" strike="noStrike">
                <a:latin typeface="Open Sans"/>
                <a:ea typeface="Open Sans"/>
                <a:cs typeface="Open Sans"/>
                <a:sym typeface="Open Sans"/>
              </a:rPr>
              <a:t> input for the machine, whose thermodynamic efficiency expressed in percentage will determine the useful energy.</a:t>
            </a:r>
            <a:r>
              <a:rPr lang="en-US">
                <a:latin typeface="Open Sans"/>
                <a:ea typeface="Open Sans"/>
                <a:cs typeface="Open Sans"/>
                <a:sym typeface="Open Sans"/>
              </a:rPr>
              <a:t> This relationship is calculable by the formula given on the slide, useful energy demand equals efficiency multiplied by final energy consumption.</a:t>
            </a:r>
            <a:endParaRPr>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Products and Services provided are the ultimate use for which energy is being consumed. It is generally not measured in energy units, but in some physical units.  Examples include vehicle kilometres travelled for automobiles, tons of steel production, or floor area of buildings being heated or cooled.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 </a:t>
            </a:r>
            <a:endParaRPr/>
          </a:p>
          <a:p>
            <a:pPr indent="0" lvl="0" marL="0" rtl="0" algn="l">
              <a:spcBef>
                <a:spcPts val="360"/>
              </a:spcBef>
              <a:spcAft>
                <a:spcPts val="0"/>
              </a:spcAft>
              <a:buNone/>
            </a:pPr>
            <a:r>
              <a:rPr lang="en-US">
                <a:latin typeface="Open Sans"/>
                <a:ea typeface="Open Sans"/>
                <a:cs typeface="Open Sans"/>
                <a:sym typeface="Open Sans"/>
              </a:rPr>
              <a:t>Energy is a derived demand. The consumer does not value the amount of energy that arrives at their door, but the service they can get from it. The energy use and the value of the service are not always proportional. </a:t>
            </a:r>
            <a:r>
              <a:rPr b="0" i="0" lang="en-US" sz="1200">
                <a:solidFill>
                  <a:schemeClr val="dk1"/>
                </a:solidFill>
                <a:latin typeface="Open Sans"/>
                <a:ea typeface="Open Sans"/>
                <a:cs typeface="Open Sans"/>
                <a:sym typeface="Open Sans"/>
              </a:rPr>
              <a:t>The same energy service can be obtained using different energy amounts, if for example, one used more energy by driving to the service provider instead of obtaining the service remotely</a:t>
            </a:r>
            <a:r>
              <a:rPr lang="en-US">
                <a:latin typeface="Open Sans"/>
                <a:ea typeface="Open Sans"/>
                <a:cs typeface="Open Sans"/>
                <a:sym typeface="Open Sans"/>
              </a:rPr>
              <a:t>. The aim of energy provision is always the end products and services provided.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The building blocks of the energy system are linked together by the energy chain.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Extraction links resources to primary energy. Note that not all energy resources have to be extracted. Flowing water and sunshine, for example, are already available forms of primary energy. This primary energy is converted to secondary energy. For example, oil is converted to diesel and kerosene, flowing water to electricity. The secondary energy is transmitted to the point of energy use, which incurs costs and losses. The final energy which reaches the consumers is converted to useful energy, for example gas or electricity converted to usable heat in homes.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None/>
            </a:pPr>
            <a:r>
              <a:rPr lang="en-US">
                <a:latin typeface="Open Sans"/>
                <a:ea typeface="Open Sans"/>
                <a:cs typeface="Open Sans"/>
                <a:sym typeface="Open Sans"/>
              </a:rPr>
              <a:t>The energy chain can also be thought of backwards, from the perspective of provision. We care less about providing an amount of energy than about providing a services. We can thus start with the socio-economic needs that we seek to meet and work backwards to determine the implications for the energy chain. </a:t>
            </a:r>
            <a:endParaRPr>
              <a:latin typeface="Open Sans"/>
              <a:ea typeface="Open Sans"/>
              <a:cs typeface="Open Sans"/>
              <a:sym typeface="Open Sans"/>
            </a:endParaRPr>
          </a:p>
          <a:p>
            <a:pPr indent="0" lvl="0" marL="0" rtl="0" algn="l">
              <a:spcBef>
                <a:spcPts val="360"/>
              </a:spcBef>
              <a:spcAft>
                <a:spcPts val="0"/>
              </a:spcAft>
              <a:buNone/>
            </a:pPr>
            <a:r>
              <a:rPr lang="en-US">
                <a:latin typeface="Open Sans"/>
                <a:ea typeface="Open Sans"/>
                <a:cs typeface="Open Sans"/>
                <a:sym typeface="Open Sans"/>
              </a:rPr>
              <a:t>From the socio-economic needs, one can determine the useful energy demand.</a:t>
            </a:r>
            <a:endParaRPr/>
          </a:p>
          <a:p>
            <a:pPr indent="0" lvl="0" marL="0" rtl="0" algn="l">
              <a:spcBef>
                <a:spcPts val="360"/>
              </a:spcBef>
              <a:spcAft>
                <a:spcPts val="0"/>
              </a:spcAft>
              <a:buNone/>
            </a:pPr>
            <a:r>
              <a:rPr lang="en-US">
                <a:latin typeface="Open Sans"/>
                <a:ea typeface="Open Sans"/>
                <a:cs typeface="Open Sans"/>
                <a:sym typeface="Open Sans"/>
              </a:rPr>
              <a:t>The useful energy demand determines in turn the final energy needs. The amount of final energy determines the amount of primary energy needed.</a:t>
            </a:r>
            <a:endParaRPr/>
          </a:p>
          <a:p>
            <a:pPr indent="0" lvl="0" marL="0" rtl="0" algn="l">
              <a:spcBef>
                <a:spcPts val="360"/>
              </a:spcBef>
              <a:spcAft>
                <a:spcPts val="0"/>
              </a:spcAft>
              <a:buNone/>
            </a:pPr>
            <a:r>
              <a:rPr lang="en-US">
                <a:latin typeface="Open Sans"/>
                <a:ea typeface="Open Sans"/>
                <a:cs typeface="Open Sans"/>
                <a:sym typeface="Open Sans"/>
              </a:rPr>
              <a:t>Finally, the primary energy needs can be fulfilled with the existing resources, or imports.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6"/>
          <p:cNvSpPr txBox="1"/>
          <p:nvPr/>
        </p:nvSpPr>
        <p:spPr>
          <a:xfrm>
            <a:off x="11701463" y="6456363"/>
            <a:ext cx="454025"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US"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sp>
        <p:nvSpPr>
          <p:cNvPr id="17" name="Google Shape;17;p26"/>
          <p:cNvSpPr txBox="1"/>
          <p:nvPr/>
        </p:nvSpPr>
        <p:spPr>
          <a:xfrm>
            <a:off x="11798300" y="6492875"/>
            <a:ext cx="3937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Open Sans"/>
                <a:ea typeface="Open Sans"/>
                <a:cs typeface="Open Sans"/>
                <a:sym typeface="Open Sans"/>
              </a:rPr>
              <a:t>‹#›</a:t>
            </a:fld>
            <a:endParaRPr b="0" i="0" sz="1200" u="none" cap="none" strike="noStrike">
              <a:solidFill>
                <a:srgbClr val="888888"/>
              </a:solidFill>
              <a:latin typeface="Open Sans"/>
              <a:ea typeface="Open Sans"/>
              <a:cs typeface="Open Sans"/>
              <a:sym typeface="Open Sans"/>
            </a:endParaRPr>
          </a:p>
        </p:txBody>
      </p:sp>
      <p:pic>
        <p:nvPicPr>
          <p:cNvPr descr="A picture containing background pattern&#10;&#10;Description automatically generated" id="18" name="Google Shape;18;p2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 name="Google Shape;19;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b="0" i="0" sz="60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0" name="Google Shape;20;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b="0" i="0" sz="2400">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 name="Google Shape;2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0" name="Shape 80"/>
        <p:cNvGrpSpPr/>
        <p:nvPr/>
      </p:nvGrpSpPr>
      <p:grpSpPr>
        <a:xfrm>
          <a:off x="0" y="0"/>
          <a:ext cx="0" cy="0"/>
          <a:chOff x="0" y="0"/>
          <a:chExt cx="0" cy="0"/>
        </a:xfrm>
      </p:grpSpPr>
      <p:sp>
        <p:nvSpPr>
          <p:cNvPr id="81" name="Google Shape;81;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sz="32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2" name="Google Shape;82;p3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b="0" i="0" sz="3200">
                <a:latin typeface="Open Sans"/>
                <a:ea typeface="Open Sans"/>
                <a:cs typeface="Open Sans"/>
                <a:sym typeface="Open Sans"/>
              </a:defRPr>
            </a:lvl1pPr>
            <a:lvl2pPr indent="-406400" lvl="1" marL="914400" algn="l">
              <a:lnSpc>
                <a:spcPct val="90000"/>
              </a:lnSpc>
              <a:spcBef>
                <a:spcPts val="500"/>
              </a:spcBef>
              <a:spcAft>
                <a:spcPts val="0"/>
              </a:spcAft>
              <a:buClr>
                <a:schemeClr val="dk1"/>
              </a:buClr>
              <a:buSzPts val="2800"/>
              <a:buChar char="•"/>
              <a:defRPr b="0" i="0" sz="2800">
                <a:latin typeface="Open Sans"/>
                <a:ea typeface="Open Sans"/>
                <a:cs typeface="Open Sans"/>
                <a:sym typeface="Open Sans"/>
              </a:defRPr>
            </a:lvl2pPr>
            <a:lvl3pPr indent="-381000" lvl="2" marL="1371600" algn="l">
              <a:lnSpc>
                <a:spcPct val="90000"/>
              </a:lnSpc>
              <a:spcBef>
                <a:spcPts val="500"/>
              </a:spcBef>
              <a:spcAft>
                <a:spcPts val="0"/>
              </a:spcAft>
              <a:buClr>
                <a:schemeClr val="dk1"/>
              </a:buClr>
              <a:buSzPts val="2400"/>
              <a:buChar char="•"/>
              <a:defRPr b="0" i="0" sz="2400">
                <a:latin typeface="Open Sans"/>
                <a:ea typeface="Open Sans"/>
                <a:cs typeface="Open Sans"/>
                <a:sym typeface="Open Sans"/>
              </a:defRPr>
            </a:lvl3pPr>
            <a:lvl4pPr indent="-355600" lvl="3" marL="1828800" algn="l">
              <a:lnSpc>
                <a:spcPct val="90000"/>
              </a:lnSpc>
              <a:spcBef>
                <a:spcPts val="500"/>
              </a:spcBef>
              <a:spcAft>
                <a:spcPts val="0"/>
              </a:spcAft>
              <a:buClr>
                <a:schemeClr val="dk1"/>
              </a:buClr>
              <a:buSzPts val="2000"/>
              <a:buChar char="•"/>
              <a:defRPr b="0" i="0" sz="2000">
                <a:latin typeface="Open Sans"/>
                <a:ea typeface="Open Sans"/>
                <a:cs typeface="Open Sans"/>
                <a:sym typeface="Open Sans"/>
              </a:defRPr>
            </a:lvl4pPr>
            <a:lvl5pPr indent="-355600" lvl="4" marL="2286000" algn="l">
              <a:lnSpc>
                <a:spcPct val="90000"/>
              </a:lnSpc>
              <a:spcBef>
                <a:spcPts val="500"/>
              </a:spcBef>
              <a:spcAft>
                <a:spcPts val="0"/>
              </a:spcAft>
              <a:buClr>
                <a:schemeClr val="dk1"/>
              </a:buClr>
              <a:buSzPts val="2000"/>
              <a:buChar char="•"/>
              <a:defRPr b="0" i="0" sz="2000">
                <a:latin typeface="Open Sans"/>
                <a:ea typeface="Open Sans"/>
                <a:cs typeface="Open Sans"/>
                <a:sym typeface="Open Sans"/>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3" name="Google Shape;83;p3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b="0" i="0" sz="16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 name="Google Shape;84;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sp>
        <p:nvSpPr>
          <p:cNvPr id="88" name="Google Shape;88;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sz="32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9" name="Google Shape;89;p36"/>
          <p:cNvSpPr/>
          <p:nvPr>
            <p:ph idx="2" type="pic"/>
          </p:nvPr>
        </p:nvSpPr>
        <p:spPr>
          <a:xfrm>
            <a:off x="5183188" y="987425"/>
            <a:ext cx="6172200" cy="4873625"/>
          </a:xfrm>
          <a:prstGeom prst="rect">
            <a:avLst/>
          </a:prstGeom>
          <a:noFill/>
          <a:ln>
            <a:noFill/>
          </a:ln>
        </p:spPr>
      </p:sp>
      <p:sp>
        <p:nvSpPr>
          <p:cNvPr id="90" name="Google Shape;90;p3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b="0" i="0" sz="16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1" name="Google Shape;9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4" name="Shape 94"/>
        <p:cNvGrpSpPr/>
        <p:nvPr/>
      </p:nvGrpSpPr>
      <p:grpSpPr>
        <a:xfrm>
          <a:off x="0" y="0"/>
          <a:ext cx="0" cy="0"/>
          <a:chOff x="0" y="0"/>
          <a:chExt cx="0" cy="0"/>
        </a:xfrm>
      </p:grpSpPr>
      <p:sp>
        <p:nvSpPr>
          <p:cNvPr id="95" name="Google Shape;95;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6" name="Google Shape;96;p3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3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2" name="Google Shape;102;p3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39"/>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1800"/>
              <a:buFont typeface="Calibri"/>
              <a:buNone/>
            </a:pPr>
            <a:r>
              <a:t/>
            </a:r>
            <a:endParaRPr b="0" i="0" sz="1800">
              <a:solidFill>
                <a:schemeClr val="dk1"/>
              </a:solidFill>
              <a:latin typeface="Open Sans"/>
              <a:ea typeface="Open Sans"/>
              <a:cs typeface="Open Sans"/>
              <a:sym typeface="Open Sans"/>
            </a:endParaRPr>
          </a:p>
        </p:txBody>
      </p:sp>
      <p:grpSp>
        <p:nvGrpSpPr>
          <p:cNvPr id="108" name="Google Shape;108;p39"/>
          <p:cNvGrpSpPr/>
          <p:nvPr/>
        </p:nvGrpSpPr>
        <p:grpSpPr>
          <a:xfrm>
            <a:off x="1107190" y="1588342"/>
            <a:ext cx="994351" cy="61101"/>
            <a:chOff x="4580561" y="2589004"/>
            <a:chExt cx="1064464" cy="25200"/>
          </a:xfrm>
        </p:grpSpPr>
        <p:sp>
          <p:nvSpPr>
            <p:cNvPr id="109" name="Google Shape;109;p3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a:solidFill>
                  <a:schemeClr val="dk1"/>
                </a:solidFill>
                <a:latin typeface="Open Sans"/>
                <a:ea typeface="Open Sans"/>
                <a:cs typeface="Open Sans"/>
                <a:sym typeface="Open Sans"/>
              </a:endParaRPr>
            </a:p>
          </p:txBody>
        </p:sp>
        <p:sp>
          <p:nvSpPr>
            <p:cNvPr id="110" name="Google Shape;110;p3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a:solidFill>
                  <a:schemeClr val="dk1"/>
                </a:solidFill>
                <a:latin typeface="Open Sans"/>
                <a:ea typeface="Open Sans"/>
                <a:cs typeface="Open Sans"/>
                <a:sym typeface="Open Sans"/>
              </a:endParaRPr>
            </a:p>
          </p:txBody>
        </p:sp>
      </p:grpSp>
      <p:sp>
        <p:nvSpPr>
          <p:cNvPr id="111" name="Google Shape;111;p39"/>
          <p:cNvSpPr txBox="1"/>
          <p:nvPr>
            <p:ph type="title"/>
          </p:nvPr>
        </p:nvSpPr>
        <p:spPr>
          <a:xfrm>
            <a:off x="972600" y="1758200"/>
            <a:ext cx="10251600" cy="71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600"/>
              <a:buFont typeface="Open Sans"/>
              <a:buNone/>
              <a:defRPr b="0" i="0" sz="3466">
                <a:latin typeface="Open Sans"/>
                <a:ea typeface="Open Sans"/>
                <a:cs typeface="Open Sans"/>
                <a:sym typeface="Open Sans"/>
              </a:defRPr>
            </a:lvl1pPr>
            <a:lvl2pPr lvl="1" algn="l">
              <a:lnSpc>
                <a:spcPct val="90000"/>
              </a:lnSpc>
              <a:spcBef>
                <a:spcPts val="0"/>
              </a:spcBef>
              <a:spcAft>
                <a:spcPts val="0"/>
              </a:spcAft>
              <a:buClr>
                <a:schemeClr val="dk1"/>
              </a:buClr>
              <a:buSzPts val="2600"/>
              <a:buFont typeface="Open Sans"/>
              <a:buNone/>
              <a:defRPr sz="3466"/>
            </a:lvl2pPr>
            <a:lvl3pPr lvl="2" algn="l">
              <a:lnSpc>
                <a:spcPct val="90000"/>
              </a:lnSpc>
              <a:spcBef>
                <a:spcPts val="0"/>
              </a:spcBef>
              <a:spcAft>
                <a:spcPts val="0"/>
              </a:spcAft>
              <a:buClr>
                <a:schemeClr val="dk1"/>
              </a:buClr>
              <a:buSzPts val="2600"/>
              <a:buFont typeface="Open Sans"/>
              <a:buNone/>
              <a:defRPr sz="3466"/>
            </a:lvl3pPr>
            <a:lvl4pPr lvl="3" algn="l">
              <a:lnSpc>
                <a:spcPct val="90000"/>
              </a:lnSpc>
              <a:spcBef>
                <a:spcPts val="0"/>
              </a:spcBef>
              <a:spcAft>
                <a:spcPts val="0"/>
              </a:spcAft>
              <a:buClr>
                <a:schemeClr val="dk1"/>
              </a:buClr>
              <a:buSzPts val="2600"/>
              <a:buFont typeface="Open Sans"/>
              <a:buNone/>
              <a:defRPr sz="3466"/>
            </a:lvl4pPr>
            <a:lvl5pPr lvl="4" algn="l">
              <a:lnSpc>
                <a:spcPct val="90000"/>
              </a:lnSpc>
              <a:spcBef>
                <a:spcPts val="0"/>
              </a:spcBef>
              <a:spcAft>
                <a:spcPts val="0"/>
              </a:spcAft>
              <a:buClr>
                <a:schemeClr val="dk1"/>
              </a:buClr>
              <a:buSzPts val="2600"/>
              <a:buFont typeface="Open Sans"/>
              <a:buNone/>
              <a:defRPr sz="3466"/>
            </a:lvl5pPr>
            <a:lvl6pPr lvl="5" algn="l">
              <a:lnSpc>
                <a:spcPct val="90000"/>
              </a:lnSpc>
              <a:spcBef>
                <a:spcPts val="0"/>
              </a:spcBef>
              <a:spcAft>
                <a:spcPts val="0"/>
              </a:spcAft>
              <a:buClr>
                <a:schemeClr val="dk1"/>
              </a:buClr>
              <a:buSzPts val="2600"/>
              <a:buFont typeface="Calibri"/>
              <a:buNone/>
              <a:defRPr sz="3466"/>
            </a:lvl6pPr>
            <a:lvl7pPr lvl="6" algn="l">
              <a:lnSpc>
                <a:spcPct val="90000"/>
              </a:lnSpc>
              <a:spcBef>
                <a:spcPts val="0"/>
              </a:spcBef>
              <a:spcAft>
                <a:spcPts val="0"/>
              </a:spcAft>
              <a:buClr>
                <a:schemeClr val="dk1"/>
              </a:buClr>
              <a:buSzPts val="2600"/>
              <a:buFont typeface="Calibri"/>
              <a:buNone/>
              <a:defRPr sz="3466"/>
            </a:lvl7pPr>
            <a:lvl8pPr lvl="7" algn="l">
              <a:lnSpc>
                <a:spcPct val="90000"/>
              </a:lnSpc>
              <a:spcBef>
                <a:spcPts val="0"/>
              </a:spcBef>
              <a:spcAft>
                <a:spcPts val="0"/>
              </a:spcAft>
              <a:buClr>
                <a:schemeClr val="dk1"/>
              </a:buClr>
              <a:buSzPts val="2600"/>
              <a:buFont typeface="Calibri"/>
              <a:buNone/>
              <a:defRPr sz="3466"/>
            </a:lvl8pPr>
            <a:lvl9pPr lvl="8" algn="l">
              <a:lnSpc>
                <a:spcPct val="90000"/>
              </a:lnSpc>
              <a:spcBef>
                <a:spcPts val="0"/>
              </a:spcBef>
              <a:spcAft>
                <a:spcPts val="0"/>
              </a:spcAft>
              <a:buClr>
                <a:schemeClr val="dk1"/>
              </a:buClr>
              <a:buSzPts val="2600"/>
              <a:buFont typeface="Calibri"/>
              <a:buNone/>
              <a:defRPr sz="3466"/>
            </a:lvl9pPr>
          </a:lstStyle>
          <a:p/>
        </p:txBody>
      </p:sp>
      <p:sp>
        <p:nvSpPr>
          <p:cNvPr id="112" name="Google Shape;112;p39"/>
          <p:cNvSpPr txBox="1"/>
          <p:nvPr>
            <p:ph idx="1" type="body"/>
          </p:nvPr>
        </p:nvSpPr>
        <p:spPr>
          <a:xfrm>
            <a:off x="972600" y="2771833"/>
            <a:ext cx="10251600" cy="3014800"/>
          </a:xfrm>
          <a:prstGeom prst="rect">
            <a:avLst/>
          </a:prstGeom>
          <a:noFill/>
          <a:ln>
            <a:noFill/>
          </a:ln>
        </p:spPr>
        <p:txBody>
          <a:bodyPr anchorCtr="0" anchor="t" bIns="91425" lIns="91425" spcFirstLastPara="1" rIns="91425" wrap="square" tIns="91425">
            <a:normAutofit/>
          </a:bodyPr>
          <a:lstStyle>
            <a:lvl1pPr indent="-311150" lvl="0" marL="457200" algn="l">
              <a:lnSpc>
                <a:spcPct val="90000"/>
              </a:lnSpc>
              <a:spcBef>
                <a:spcPts val="0"/>
              </a:spcBef>
              <a:spcAft>
                <a:spcPts val="0"/>
              </a:spcAft>
              <a:buClr>
                <a:schemeClr val="dk1"/>
              </a:buClr>
              <a:buSzPts val="1300"/>
              <a:buChar char="●"/>
              <a:defRPr b="0" i="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113" name="Google Shape;113;p39"/>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1pPr>
            <a:lvl2pPr indent="0" lvl="1"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2pPr>
            <a:lvl3pPr indent="0" lvl="2"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3pPr>
            <a:lvl4pPr indent="0" lvl="3"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4pPr>
            <a:lvl5pPr indent="0" lvl="4"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5pPr>
            <a:lvl6pPr indent="0" lvl="5"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6pPr>
            <a:lvl7pPr indent="0" lvl="6"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7pPr>
            <a:lvl8pPr indent="0" lvl="7"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8pPr>
            <a:lvl9pPr indent="0" lvl="8" marL="0" algn="r">
              <a:spcBef>
                <a:spcPts val="0"/>
              </a:spcBef>
              <a:spcAft>
                <a:spcPts val="0"/>
              </a:spcAft>
              <a:buClr>
                <a:srgbClr val="888888"/>
              </a:buClr>
              <a:buSzPts val="1200"/>
              <a:buFont typeface="Open Sans"/>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3" name="Shape 23"/>
        <p:cNvGrpSpPr/>
        <p:nvPr/>
      </p:nvGrpSpPr>
      <p:grpSpPr>
        <a:xfrm>
          <a:off x="0" y="0"/>
          <a:ext cx="0" cy="0"/>
          <a:chOff x="0" y="0"/>
          <a:chExt cx="0" cy="0"/>
        </a:xfrm>
      </p:grpSpPr>
      <p:pic>
        <p:nvPicPr>
          <p:cNvPr descr="Graphical user interface, text&#10;&#10;Description automatically generated" id="24" name="Google Shape;24;p2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 name="Google Shape;25;p27"/>
          <p:cNvSpPr txBox="1"/>
          <p:nvPr>
            <p:ph type="title"/>
          </p:nvPr>
        </p:nvSpPr>
        <p:spPr>
          <a:xfrm>
            <a:off x="838200" y="207808"/>
            <a:ext cx="10515600" cy="13255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6" name="Google Shape;26;p27"/>
          <p:cNvSpPr txBox="1"/>
          <p:nvPr>
            <p:ph idx="1"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lvl1pPr indent="-228600" lvl="0" marL="457200" algn="l">
              <a:lnSpc>
                <a:spcPct val="90000"/>
              </a:lnSpc>
              <a:spcBef>
                <a:spcPts val="0"/>
              </a:spcBef>
              <a:spcAft>
                <a:spcPts val="0"/>
              </a:spcAft>
              <a:buClr>
                <a:schemeClr val="dk1"/>
              </a:buClr>
              <a:buSzPts val="1300"/>
              <a:buNone/>
              <a:defRPr b="0" i="0" sz="200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27" name="Google Shape;27;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1pPr>
            <a:lvl2pPr indent="0" lvl="1"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2pPr>
            <a:lvl3pPr indent="0" lvl="2"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3pPr>
            <a:lvl4pPr indent="0" lvl="3"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4pPr>
            <a:lvl5pPr indent="0" lvl="4"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5pPr>
            <a:lvl6pPr indent="0" lvl="5"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6pPr>
            <a:lvl7pPr indent="0" lvl="6"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7pPr>
            <a:lvl8pPr indent="0" lvl="7"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8pPr>
            <a:lvl9pPr indent="0" lvl="8" marL="0" marR="0" algn="r">
              <a:spcBef>
                <a:spcPts val="0"/>
              </a:spcBef>
              <a:spcAft>
                <a:spcPts val="0"/>
              </a:spcAft>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 name="Shape 30"/>
        <p:cNvGrpSpPr/>
        <p:nvPr/>
      </p:nvGrpSpPr>
      <p:grpSpPr>
        <a:xfrm>
          <a:off x="0" y="0"/>
          <a:ext cx="0" cy="0"/>
          <a:chOff x="0" y="0"/>
          <a:chExt cx="0" cy="0"/>
        </a:xfrm>
      </p:grpSpPr>
      <p:sp>
        <p:nvSpPr>
          <p:cNvPr id="31" name="Google Shape;3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34" name="Shape 34"/>
        <p:cNvGrpSpPr/>
        <p:nvPr/>
      </p:nvGrpSpPr>
      <p:grpSpPr>
        <a:xfrm>
          <a:off x="0" y="0"/>
          <a:ext cx="0" cy="0"/>
          <a:chOff x="0" y="0"/>
          <a:chExt cx="0" cy="0"/>
        </a:xfrm>
      </p:grpSpPr>
      <p:sp>
        <p:nvSpPr>
          <p:cNvPr id="35" name="Google Shape;35;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6" name="Google Shape;36;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0" name="Shape 40"/>
        <p:cNvGrpSpPr/>
        <p:nvPr/>
      </p:nvGrpSpPr>
      <p:grpSpPr>
        <a:xfrm>
          <a:off x="0" y="0"/>
          <a:ext cx="0" cy="0"/>
          <a:chOff x="0" y="0"/>
          <a:chExt cx="0" cy="0"/>
        </a:xfrm>
      </p:grpSpPr>
      <p:pic>
        <p:nvPicPr>
          <p:cNvPr descr="Graphical user interface, text&#10;&#10;Description automatically generated" id="41" name="Google Shape;41;p30"/>
          <p:cNvPicPr preferRelativeResize="0"/>
          <p:nvPr/>
        </p:nvPicPr>
        <p:blipFill rotWithShape="1">
          <a:blip r:embed="rId2">
            <a:alphaModFix/>
          </a:blip>
          <a:srcRect b="0" l="0" r="0" t="0"/>
          <a:stretch/>
        </p:blipFill>
        <p:spPr>
          <a:xfrm>
            <a:off x="0" y="277813"/>
            <a:ext cx="12192000" cy="6858000"/>
          </a:xfrm>
          <a:prstGeom prst="rect">
            <a:avLst/>
          </a:prstGeom>
          <a:noFill/>
          <a:ln>
            <a:noFill/>
          </a:ln>
        </p:spPr>
      </p:pic>
      <p:sp>
        <p:nvSpPr>
          <p:cNvPr id="42" name="Google Shape;42;p30"/>
          <p:cNvSpPr txBox="1"/>
          <p:nvPr/>
        </p:nvSpPr>
        <p:spPr>
          <a:xfrm>
            <a:off x="887413" y="11113"/>
            <a:ext cx="7651750" cy="137001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t/>
            </a:r>
            <a:endParaRPr b="0" i="0" sz="4400">
              <a:solidFill>
                <a:schemeClr val="dk1"/>
              </a:solidFill>
              <a:latin typeface="Open Sans"/>
              <a:ea typeface="Open Sans"/>
              <a:cs typeface="Open Sans"/>
              <a:sym typeface="Open Sans"/>
            </a:endParaRPr>
          </a:p>
        </p:txBody>
      </p:sp>
      <p:sp>
        <p:nvSpPr>
          <p:cNvPr id="43" name="Google Shape;43;p30"/>
          <p:cNvSpPr txBox="1"/>
          <p:nvPr/>
        </p:nvSpPr>
        <p:spPr>
          <a:xfrm>
            <a:off x="835025" y="46038"/>
            <a:ext cx="7651750" cy="1362075"/>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t/>
            </a:r>
            <a:endParaRPr b="0" i="0" sz="4400">
              <a:solidFill>
                <a:schemeClr val="dk1"/>
              </a:solidFill>
              <a:latin typeface="Open Sans"/>
              <a:ea typeface="Open Sans"/>
              <a:cs typeface="Open Sans"/>
              <a:sym typeface="Open Sans"/>
            </a:endParaRPr>
          </a:p>
        </p:txBody>
      </p:sp>
      <p:sp>
        <p:nvSpPr>
          <p:cNvPr id="44" name="Google Shape;44;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0"/>
          <p:cNvSpPr txBox="1"/>
          <p:nvPr>
            <p:ph idx="2"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lvl1pPr indent="-228600" lvl="0" marL="457200" algn="l">
              <a:lnSpc>
                <a:spcPct val="90000"/>
              </a:lnSpc>
              <a:spcBef>
                <a:spcPts val="0"/>
              </a:spcBef>
              <a:spcAft>
                <a:spcPts val="0"/>
              </a:spcAft>
              <a:buClr>
                <a:schemeClr val="dk1"/>
              </a:buClr>
              <a:buSzPts val="1300"/>
              <a:buNone/>
              <a:defRPr b="0" i="0" sz="200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46" name="Google Shape;46;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0"/>
          <p:cNvSpPr txBox="1"/>
          <p:nvPr>
            <p:ph idx="12" type="sldNum"/>
          </p:nvPr>
        </p:nvSpPr>
        <p:spPr>
          <a:xfrm>
            <a:off x="11785600" y="6497638"/>
            <a:ext cx="4064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9" name="Shape 49"/>
        <p:cNvGrpSpPr/>
        <p:nvPr/>
      </p:nvGrpSpPr>
      <p:grpSpPr>
        <a:xfrm>
          <a:off x="0" y="0"/>
          <a:ext cx="0" cy="0"/>
          <a:chOff x="0" y="0"/>
          <a:chExt cx="0" cy="0"/>
        </a:xfrm>
      </p:grpSpPr>
      <p:pic>
        <p:nvPicPr>
          <p:cNvPr id="50" name="Google Shape;50;p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1"/>
          <p:cNvSpPr txBox="1"/>
          <p:nvPr/>
        </p:nvSpPr>
        <p:spPr>
          <a:xfrm>
            <a:off x="865188" y="1425575"/>
            <a:ext cx="5992812" cy="3489325"/>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b="0" i="0" sz="2000">
              <a:solidFill>
                <a:srgbClr val="9CC2E5"/>
              </a:solidFill>
              <a:latin typeface="Open Sans"/>
              <a:ea typeface="Open Sans"/>
              <a:cs typeface="Open Sans"/>
              <a:sym typeface="Open Sans"/>
            </a:endParaRPr>
          </a:p>
        </p:txBody>
      </p:sp>
      <p:sp>
        <p:nvSpPr>
          <p:cNvPr id="52" name="Google Shape;52;p31"/>
          <p:cNvSpPr txBox="1"/>
          <p:nvPr/>
        </p:nvSpPr>
        <p:spPr>
          <a:xfrm>
            <a:off x="987425" y="198438"/>
            <a:ext cx="10515600" cy="1325562"/>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Click to edit Master title style</a:t>
            </a:r>
            <a:endParaRPr b="0" i="0" sz="4400">
              <a:solidFill>
                <a:schemeClr val="dk1"/>
              </a:solidFill>
              <a:latin typeface="Open Sans"/>
              <a:ea typeface="Open Sans"/>
              <a:cs typeface="Open Sans"/>
              <a:sym typeface="Open Sans"/>
            </a:endParaRPr>
          </a:p>
        </p:txBody>
      </p:sp>
      <p:sp>
        <p:nvSpPr>
          <p:cNvPr id="53" name="Google Shape;53;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0" i="0" sz="600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4" name="Google Shape;54;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b="0" i="0" sz="2400">
                <a:solidFill>
                  <a:srgbClr val="888888"/>
                </a:solidFill>
                <a:latin typeface="Open Sans"/>
                <a:ea typeface="Open Sans"/>
                <a:cs typeface="Open Sans"/>
                <a:sym typeface="Open Sans"/>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 name="Google Shape;55;p31"/>
          <p:cNvSpPr txBox="1"/>
          <p:nvPr>
            <p:ph idx="2" type="body"/>
          </p:nvPr>
        </p:nvSpPr>
        <p:spPr>
          <a:xfrm>
            <a:off x="887215" y="1533371"/>
            <a:ext cx="10251600" cy="4262298"/>
          </a:xfrm>
          <a:prstGeom prst="rect">
            <a:avLst/>
          </a:prstGeom>
          <a:noFill/>
          <a:ln>
            <a:noFill/>
          </a:ln>
        </p:spPr>
        <p:txBody>
          <a:bodyPr anchorCtr="0" anchor="t" bIns="91425" lIns="91425" spcFirstLastPara="1" rIns="91425" wrap="square" tIns="91425">
            <a:normAutofit/>
          </a:bodyPr>
          <a:lstStyle>
            <a:lvl1pPr indent="-228600" lvl="0" marL="457200" algn="l">
              <a:lnSpc>
                <a:spcPct val="90000"/>
              </a:lnSpc>
              <a:spcBef>
                <a:spcPts val="0"/>
              </a:spcBef>
              <a:spcAft>
                <a:spcPts val="0"/>
              </a:spcAft>
              <a:buClr>
                <a:schemeClr val="dk1"/>
              </a:buClr>
              <a:buSzPts val="1300"/>
              <a:buNone/>
              <a:defRPr b="0" i="0" sz="2000">
                <a:latin typeface="Open Sans"/>
                <a:ea typeface="Open Sans"/>
                <a:cs typeface="Open Sans"/>
                <a:sym typeface="Open Sans"/>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56" name="Google Shape;5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1" name="Google Shape;61;p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 name="Shape 66"/>
        <p:cNvGrpSpPr/>
        <p:nvPr/>
      </p:nvGrpSpPr>
      <p:grpSpPr>
        <a:xfrm>
          <a:off x="0" y="0"/>
          <a:ext cx="0" cy="0"/>
          <a:chOff x="0" y="0"/>
          <a:chExt cx="0" cy="0"/>
        </a:xfrm>
      </p:grpSpPr>
      <p:sp>
        <p:nvSpPr>
          <p:cNvPr id="67" name="Google Shape;67;p3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8" name="Google Shape;68;p3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i="0" sz="2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9" name="Google Shape;69;p3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3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i="0" sz="2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1" name="Google Shape;71;p3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dk1"/>
              </a:buClr>
              <a:buSzPts val="2800"/>
              <a:buChar char="•"/>
              <a:defRPr b="0" i="0">
                <a:latin typeface="Open Sans"/>
                <a:ea typeface="Open Sans"/>
                <a:cs typeface="Open Sans"/>
                <a:sym typeface="Open Sans"/>
              </a:defRPr>
            </a:lvl1pPr>
            <a:lvl2pPr indent="-381000" lvl="1" marL="914400" algn="l">
              <a:lnSpc>
                <a:spcPct val="90000"/>
              </a:lnSpc>
              <a:spcBef>
                <a:spcPts val="500"/>
              </a:spcBef>
              <a:spcAft>
                <a:spcPts val="0"/>
              </a:spcAft>
              <a:buClr>
                <a:schemeClr val="dk1"/>
              </a:buClr>
              <a:buSzPts val="2400"/>
              <a:buChar char="•"/>
              <a:defRPr b="0" i="0">
                <a:latin typeface="Open Sans"/>
                <a:ea typeface="Open Sans"/>
                <a:cs typeface="Open Sans"/>
                <a:sym typeface="Open Sans"/>
              </a:defRPr>
            </a:lvl2pPr>
            <a:lvl3pPr indent="-355600" lvl="2" marL="1371600" algn="l">
              <a:lnSpc>
                <a:spcPct val="90000"/>
              </a:lnSpc>
              <a:spcBef>
                <a:spcPts val="500"/>
              </a:spcBef>
              <a:spcAft>
                <a:spcPts val="0"/>
              </a:spcAft>
              <a:buClr>
                <a:schemeClr val="dk1"/>
              </a:buClr>
              <a:buSzPts val="2000"/>
              <a:buChar char="•"/>
              <a:defRPr b="0" i="0">
                <a:latin typeface="Open Sans"/>
                <a:ea typeface="Open Sans"/>
                <a:cs typeface="Open Sans"/>
                <a:sym typeface="Open Sans"/>
              </a:defRPr>
            </a:lvl3pPr>
            <a:lvl4pPr indent="-342900" lvl="3" marL="18288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4pPr>
            <a:lvl5pPr indent="-342900" lvl="4" marL="2286000" algn="l">
              <a:lnSpc>
                <a:spcPct val="90000"/>
              </a:lnSpc>
              <a:spcBef>
                <a:spcPts val="500"/>
              </a:spcBef>
              <a:spcAft>
                <a:spcPts val="0"/>
              </a:spcAft>
              <a:buClr>
                <a:schemeClr val="dk1"/>
              </a:buClr>
              <a:buSzPts val="1800"/>
              <a:buChar char="•"/>
              <a:defRPr b="0" i="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b="0" i="0">
                <a:latin typeface="Open Sans"/>
                <a:ea typeface="Open Sans"/>
                <a:cs typeface="Open Sans"/>
                <a:sym typeface="Open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7" name="Google Shape;77;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a:solidFill>
                  <a:srgbClr val="888888"/>
                </a:solidFill>
                <a:latin typeface="Open Sans"/>
                <a:ea typeface="Open Sans"/>
                <a:cs typeface="Open Sans"/>
                <a:sym typeface="Open Sans"/>
              </a:defRPr>
            </a:lvl1pPr>
            <a:lvl2pPr indent="0" lvl="1" marL="0" marR="0" algn="r">
              <a:spcBef>
                <a:spcPts val="0"/>
              </a:spcBef>
              <a:spcAft>
                <a:spcPts val="0"/>
              </a:spcAft>
              <a:buNone/>
              <a:defRPr b="0" i="0" sz="1200">
                <a:solidFill>
                  <a:srgbClr val="888888"/>
                </a:solidFill>
                <a:latin typeface="Open Sans"/>
                <a:ea typeface="Open Sans"/>
                <a:cs typeface="Open Sans"/>
                <a:sym typeface="Open Sans"/>
              </a:defRPr>
            </a:lvl2pPr>
            <a:lvl3pPr indent="0" lvl="2" marL="0" marR="0" algn="r">
              <a:spcBef>
                <a:spcPts val="0"/>
              </a:spcBef>
              <a:spcAft>
                <a:spcPts val="0"/>
              </a:spcAft>
              <a:buNone/>
              <a:defRPr b="0" i="0" sz="1200">
                <a:solidFill>
                  <a:srgbClr val="888888"/>
                </a:solidFill>
                <a:latin typeface="Open Sans"/>
                <a:ea typeface="Open Sans"/>
                <a:cs typeface="Open Sans"/>
                <a:sym typeface="Open Sans"/>
              </a:defRPr>
            </a:lvl3pPr>
            <a:lvl4pPr indent="0" lvl="3" marL="0" marR="0" algn="r">
              <a:spcBef>
                <a:spcPts val="0"/>
              </a:spcBef>
              <a:spcAft>
                <a:spcPts val="0"/>
              </a:spcAft>
              <a:buNone/>
              <a:defRPr b="0" i="0" sz="1200">
                <a:solidFill>
                  <a:srgbClr val="888888"/>
                </a:solidFill>
                <a:latin typeface="Open Sans"/>
                <a:ea typeface="Open Sans"/>
                <a:cs typeface="Open Sans"/>
                <a:sym typeface="Open Sans"/>
              </a:defRPr>
            </a:lvl4pPr>
            <a:lvl5pPr indent="0" lvl="4" marL="0" marR="0" algn="r">
              <a:spcBef>
                <a:spcPts val="0"/>
              </a:spcBef>
              <a:spcAft>
                <a:spcPts val="0"/>
              </a:spcAft>
              <a:buNone/>
              <a:defRPr b="0" i="0" sz="1200">
                <a:solidFill>
                  <a:srgbClr val="888888"/>
                </a:solidFill>
                <a:latin typeface="Open Sans"/>
                <a:ea typeface="Open Sans"/>
                <a:cs typeface="Open Sans"/>
                <a:sym typeface="Open Sans"/>
              </a:defRPr>
            </a:lvl5pPr>
            <a:lvl6pPr indent="0" lvl="5" marL="0" marR="0" algn="r">
              <a:spcBef>
                <a:spcPts val="0"/>
              </a:spcBef>
              <a:spcAft>
                <a:spcPts val="0"/>
              </a:spcAft>
              <a:buNone/>
              <a:defRPr b="0" i="0" sz="1200">
                <a:solidFill>
                  <a:srgbClr val="888888"/>
                </a:solidFill>
                <a:latin typeface="Open Sans"/>
                <a:ea typeface="Open Sans"/>
                <a:cs typeface="Open Sans"/>
                <a:sym typeface="Open Sans"/>
              </a:defRPr>
            </a:lvl6pPr>
            <a:lvl7pPr indent="0" lvl="6" marL="0" marR="0" algn="r">
              <a:spcBef>
                <a:spcPts val="0"/>
              </a:spcBef>
              <a:spcAft>
                <a:spcPts val="0"/>
              </a:spcAft>
              <a:buNone/>
              <a:defRPr b="0" i="0" sz="1200">
                <a:solidFill>
                  <a:srgbClr val="888888"/>
                </a:solidFill>
                <a:latin typeface="Open Sans"/>
                <a:ea typeface="Open Sans"/>
                <a:cs typeface="Open Sans"/>
                <a:sym typeface="Open Sans"/>
              </a:defRPr>
            </a:lvl7pPr>
            <a:lvl8pPr indent="0" lvl="7" marL="0" marR="0" algn="r">
              <a:spcBef>
                <a:spcPts val="0"/>
              </a:spcBef>
              <a:spcAft>
                <a:spcPts val="0"/>
              </a:spcAft>
              <a:buNone/>
              <a:defRPr b="0" i="0" sz="1200">
                <a:solidFill>
                  <a:srgbClr val="888888"/>
                </a:solidFill>
                <a:latin typeface="Open Sans"/>
                <a:ea typeface="Open Sans"/>
                <a:cs typeface="Open Sans"/>
                <a:sym typeface="Open Sans"/>
              </a:defRPr>
            </a:lvl8pPr>
            <a:lvl9pPr indent="0" lvl="8" marL="0" marR="0" algn="r">
              <a:spcBef>
                <a:spcPts val="0"/>
              </a:spcBef>
              <a:spcAft>
                <a:spcPts val="0"/>
              </a:spcAft>
              <a:buNone/>
              <a:defRPr b="0" i="0" sz="1200">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1pPr>
            <a:lvl2pPr lvl="1"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2pPr>
            <a:lvl3pPr lvl="2"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3pPr>
            <a:lvl4pPr lvl="3"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4pPr>
            <a:lvl5pPr lvl="4" marR="0" rtl="0" algn="l">
              <a:lnSpc>
                <a:spcPct val="90000"/>
              </a:lnSpc>
              <a:spcBef>
                <a:spcPts val="0"/>
              </a:spcBef>
              <a:spcAft>
                <a:spcPts val="0"/>
              </a:spcAft>
              <a:buSzPts val="1400"/>
              <a:buNone/>
              <a:defRPr b="0" i="0" sz="4400" u="none" cap="none" strike="noStrike">
                <a:solidFill>
                  <a:schemeClr val="dk1"/>
                </a:solidFill>
                <a:latin typeface="Open Sans"/>
                <a:ea typeface="Open Sans"/>
                <a:cs typeface="Open Sans"/>
                <a:sym typeface="Open Sans"/>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1pPr>
            <a:lvl2pPr indent="0" lvl="1"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2pPr>
            <a:lvl3pPr indent="0" lvl="2"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3pPr>
            <a:lvl4pPr indent="0" lvl="3"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4pPr>
            <a:lvl5pPr indent="0" lvl="4"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5pPr>
            <a:lvl6pPr indent="0" lvl="5"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6pPr>
            <a:lvl7pPr indent="0" lvl="6"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7pPr>
            <a:lvl8pPr indent="0" lvl="7"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8pPr>
            <a:lvl9pPr indent="0" lvl="8" marL="0" marR="0" rtl="0" algn="r">
              <a:spcBef>
                <a:spcPts val="0"/>
              </a:spcBef>
              <a:spcAft>
                <a:spcPts val="0"/>
              </a:spcAft>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9.png"/><Relationship Id="rId6" Type="http://schemas.openxmlformats.org/officeDocument/2006/relationships/image" Target="../media/image33.jpg"/><Relationship Id="rId7" Type="http://schemas.openxmlformats.org/officeDocument/2006/relationships/image" Target="../media/image34.jp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5.jpg"/><Relationship Id="rId9" Type="http://schemas.openxmlformats.org/officeDocument/2006/relationships/image" Target="../media/image2.png"/><Relationship Id="rId5" Type="http://schemas.openxmlformats.org/officeDocument/2006/relationships/image" Target="../media/image39.png"/><Relationship Id="rId6" Type="http://schemas.openxmlformats.org/officeDocument/2006/relationships/image" Target="../media/image34.jpg"/><Relationship Id="rId7" Type="http://schemas.openxmlformats.org/officeDocument/2006/relationships/image" Target="../media/image37.jpg"/><Relationship Id="rId8"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0.jpg"/><Relationship Id="rId5" Type="http://schemas.openxmlformats.org/officeDocument/2006/relationships/image" Target="../media/image19.jpg"/><Relationship Id="rId6" Type="http://schemas.openxmlformats.org/officeDocument/2006/relationships/image" Target="../media/image22.jpg"/><Relationship Id="rId7" Type="http://schemas.openxmlformats.org/officeDocument/2006/relationships/image" Target="../media/image28.png"/><Relationship Id="rId8"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vmlDrawing" Target="../drawings/vmlDrawing1.vml"/><Relationship Id="rId4" Type="http://schemas.openxmlformats.org/officeDocument/2006/relationships/package" Target="../embeddings/Microsoft_Excel_Sheet1.xlsx"/><Relationship Id="rId5" Type="http://schemas.openxmlformats.org/officeDocument/2006/relationships/package" Target="../embeddings/Microsoft_Excel_Sheet1.xlsx"/><Relationship Id="rId6" Type="http://schemas.openxmlformats.org/officeDocument/2006/relationships/image" Target="../media/image27.png"/><Relationship Id="rId7"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clker.com/clipart-factory.html" TargetMode="External"/><Relationship Id="rId4" Type="http://schemas.openxmlformats.org/officeDocument/2006/relationships/image" Target="../media/image24.png"/><Relationship Id="rId5" Type="http://schemas.openxmlformats.org/officeDocument/2006/relationships/hyperlink" Target="http://www.clker.com/clipart-factory.html" TargetMode="External"/><Relationship Id="rId6" Type="http://schemas.openxmlformats.org/officeDocument/2006/relationships/hyperlink" Target="http://www.clker.com/clipart-factory.html" TargetMode="External"/><Relationship Id="rId7"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hyperlink" Target="http://www.google.com/" TargetMode="External"/><Relationship Id="rId5" Type="http://schemas.openxmlformats.org/officeDocument/2006/relationships/hyperlink" Target="https://www.open.edu/openlearncreate/mod/quiz/view.php?id=17394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30.jp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36.jp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1.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5.jp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29.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descr="A picture containing background pattern&#10;&#10;Description automatically generated" id="119" name="Google Shape;119;p1"/>
          <p:cNvPicPr preferRelativeResize="0"/>
          <p:nvPr/>
        </p:nvPicPr>
        <p:blipFill rotWithShape="1">
          <a:blip r:embed="rId3">
            <a:alphaModFix/>
          </a:blip>
          <a:srcRect b="0" l="0" r="0" t="0"/>
          <a:stretch/>
        </p:blipFill>
        <p:spPr>
          <a:xfrm>
            <a:off x="0" y="-54"/>
            <a:ext cx="12192000" cy="6858108"/>
          </a:xfrm>
          <a:prstGeom prst="rect">
            <a:avLst/>
          </a:prstGeom>
          <a:noFill/>
          <a:ln>
            <a:noFill/>
          </a:ln>
        </p:spPr>
      </p:pic>
      <p:sp>
        <p:nvSpPr>
          <p:cNvPr id="120" name="Google Shape;120;p1"/>
          <p:cNvSpPr txBox="1"/>
          <p:nvPr/>
        </p:nvSpPr>
        <p:spPr>
          <a:xfrm>
            <a:off x="8975475" y="6300251"/>
            <a:ext cx="296696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400" u="none" cap="none" strike="noStrike">
                <a:solidFill>
                  <a:schemeClr val="lt1"/>
                </a:solidFill>
                <a:latin typeface="Open Sans"/>
                <a:ea typeface="Open Sans"/>
                <a:cs typeface="Open Sans"/>
                <a:sym typeface="Open Sans"/>
              </a:rPr>
              <a:t>Version 1.0</a:t>
            </a:r>
            <a:endParaRPr b="0" i="0" sz="1050" u="none" cap="none" strike="noStrike">
              <a:solidFill>
                <a:schemeClr val="lt1"/>
              </a:solidFill>
              <a:latin typeface="Open Sans"/>
              <a:ea typeface="Open Sans"/>
              <a:cs typeface="Open Sans"/>
              <a:sym typeface="Open Sans"/>
            </a:endParaRPr>
          </a:p>
        </p:txBody>
      </p:sp>
      <p:sp>
        <p:nvSpPr>
          <p:cNvPr id="121" name="Google Shape;121;p1"/>
          <p:cNvSpPr txBox="1"/>
          <p:nvPr/>
        </p:nvSpPr>
        <p:spPr>
          <a:xfrm>
            <a:off x="610325" y="4915820"/>
            <a:ext cx="7288289" cy="144655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i="0" lang="en-US" sz="4400" u="none" cap="none" strike="noStrike">
                <a:solidFill>
                  <a:schemeClr val="lt1"/>
                </a:solidFill>
                <a:latin typeface="Open Sans ExtraBold"/>
                <a:ea typeface="Open Sans ExtraBold"/>
                <a:cs typeface="Open Sans ExtraBold"/>
                <a:sym typeface="Open Sans ExtraBold"/>
              </a:rPr>
              <a:t>LECTURE 3</a:t>
            </a:r>
            <a:r>
              <a:rPr b="1" i="0" lang="en-US" sz="4400" u="none" cap="none" strike="noStrike">
                <a:solidFill>
                  <a:schemeClr val="dk1"/>
                </a:solidFill>
                <a:latin typeface="Open Sans ExtraBold"/>
                <a:ea typeface="Open Sans ExtraBold"/>
                <a:cs typeface="Open Sans ExtraBold"/>
                <a:sym typeface="Open Sans ExtraBold"/>
              </a:rPr>
              <a:t> </a:t>
            </a:r>
            <a:br>
              <a:rPr b="1" i="0" lang="en-US" sz="4400" u="none" cap="none" strike="noStrike">
                <a:solidFill>
                  <a:schemeClr val="dk1"/>
                </a:solidFill>
                <a:latin typeface="Open Sans ExtraBold"/>
                <a:ea typeface="Open Sans ExtraBold"/>
                <a:cs typeface="Open Sans ExtraBold"/>
                <a:sym typeface="Open Sans ExtraBold"/>
              </a:rPr>
            </a:br>
            <a:r>
              <a:rPr b="1" i="0" lang="en-US" sz="4400" u="none" cap="none" strike="noStrike">
                <a:solidFill>
                  <a:schemeClr val="dk1"/>
                </a:solidFill>
                <a:latin typeface="Open Sans ExtraBold"/>
                <a:ea typeface="Open Sans ExtraBold"/>
                <a:cs typeface="Open Sans ExtraBold"/>
                <a:sym typeface="Open Sans ExtraBold"/>
              </a:rPr>
              <a:t>THE ENERGY CHAIN</a:t>
            </a:r>
            <a:endParaRPr b="1" i="0" sz="4400" u="none" cap="none" strike="noStrike">
              <a:solidFill>
                <a:schemeClr val="dk1"/>
              </a:solidFill>
              <a:latin typeface="Open Sans ExtraBold"/>
              <a:ea typeface="Open Sans ExtraBold"/>
              <a:cs typeface="Open Sans ExtraBold"/>
              <a:sym typeface="Open Sans ExtraBold"/>
            </a:endParaRPr>
          </a:p>
        </p:txBody>
      </p:sp>
      <p:sp>
        <p:nvSpPr>
          <p:cNvPr id="122" name="Google Shape;122;p1"/>
          <p:cNvSpPr txBox="1"/>
          <p:nvPr/>
        </p:nvSpPr>
        <p:spPr>
          <a:xfrm>
            <a:off x="627416" y="4611510"/>
            <a:ext cx="1769035" cy="369332"/>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Open Sans ExtraBold"/>
              <a:buNone/>
            </a:pPr>
            <a:r>
              <a:rPr b="1" i="0" lang="en-US" sz="1800" u="none" cap="none" strike="noStrike">
                <a:solidFill>
                  <a:schemeClr val="dk1"/>
                </a:solidFill>
                <a:latin typeface="Open Sans ExtraBold"/>
                <a:ea typeface="Open Sans ExtraBold"/>
                <a:cs typeface="Open Sans ExtraBold"/>
                <a:sym typeface="Open Sans ExtraBold"/>
              </a:rPr>
              <a:t>EBS</a:t>
            </a:r>
            <a:endParaRPr b="1" i="0" sz="1800" u="none" cap="none" strike="noStrike">
              <a:solidFill>
                <a:srgbClr val="000000"/>
              </a:solidFill>
              <a:latin typeface="Open Sans ExtraBold"/>
              <a:ea typeface="Open Sans ExtraBold"/>
              <a:cs typeface="Open Sans ExtraBold"/>
              <a:sym typeface="Open Sans ExtraBold"/>
            </a:endParaRPr>
          </a:p>
        </p:txBody>
      </p:sp>
      <p:sp>
        <p:nvSpPr>
          <p:cNvPr id="123" name="Google Shape;123;p1"/>
          <p:cNvSpPr/>
          <p:nvPr/>
        </p:nvSpPr>
        <p:spPr>
          <a:xfrm>
            <a:off x="6578989" y="5344721"/>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Track7_Lecture3_Slide1.mp3" id="124" name="Google Shape;124;p1"/>
          <p:cNvPicPr preferRelativeResize="0"/>
          <p:nvPr/>
        </p:nvPicPr>
        <p:blipFill rotWithShape="1">
          <a:blip r:embed="rId4">
            <a:alphaModFix/>
          </a:blip>
          <a:srcRect b="0" l="0" r="0" t="0"/>
          <a:stretch/>
        </p:blipFill>
        <p:spPr>
          <a:xfrm>
            <a:off x="6650354" y="5416086"/>
            <a:ext cx="812800" cy="812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4231"/>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0"/>
          <p:cNvSpPr txBox="1"/>
          <p:nvPr>
            <p:ph idx="1" type="body"/>
          </p:nvPr>
        </p:nvSpPr>
        <p:spPr>
          <a:xfrm>
            <a:off x="843672" y="1507733"/>
            <a:ext cx="10251600" cy="1151565"/>
          </a:xfrm>
          <a:prstGeom prst="rect">
            <a:avLst/>
          </a:prstGeom>
          <a:noFill/>
          <a:ln>
            <a:noFill/>
          </a:ln>
        </p:spPr>
        <p:txBody>
          <a:bodyPr anchorCtr="0" anchor="t" bIns="91425" lIns="91425" spcFirstLastPara="1" rIns="91425" wrap="square" tIns="91425">
            <a:normAutofit fontScale="25000" lnSpcReduction="20000"/>
          </a:bodyPr>
          <a:lstStyle/>
          <a:p>
            <a:pPr indent="0" lvl="1" marL="101598" rtl="0" algn="l">
              <a:lnSpc>
                <a:spcPct val="110000"/>
              </a:lnSpc>
              <a:spcBef>
                <a:spcPts val="1000"/>
              </a:spcBef>
              <a:spcAft>
                <a:spcPts val="0"/>
              </a:spcAft>
              <a:buClr>
                <a:srgbClr val="333333"/>
              </a:buClr>
              <a:buSzPct val="64999"/>
              <a:buNone/>
            </a:pPr>
            <a:r>
              <a:rPr lang="en-US" sz="8000"/>
              <a:t>The Energy Intensity (EI) is the amount of energy needed to </a:t>
            </a:r>
            <a:br>
              <a:rPr lang="en-US" sz="8000"/>
            </a:br>
            <a:r>
              <a:rPr lang="en-US" sz="8000"/>
              <a:t>produce a certain service</a:t>
            </a:r>
            <a:endParaRPr/>
          </a:p>
          <a:p>
            <a:pPr indent="-507986" lvl="1" marL="609585" rtl="0" algn="l">
              <a:lnSpc>
                <a:spcPct val="110000"/>
              </a:lnSpc>
              <a:spcBef>
                <a:spcPts val="1000"/>
              </a:spcBef>
              <a:spcAft>
                <a:spcPts val="0"/>
              </a:spcAft>
              <a:buClr>
                <a:srgbClr val="333333"/>
              </a:buClr>
              <a:buSzPct val="64999"/>
              <a:buFont typeface="Arial"/>
              <a:buChar char="•"/>
            </a:pPr>
            <a:r>
              <a:rPr lang="en-US" sz="8000"/>
              <a:t>Used to link the final steps of the energy chain</a:t>
            </a:r>
            <a:endParaRPr/>
          </a:p>
          <a:p>
            <a:pPr indent="0" lvl="0" marL="194729" rtl="0" algn="l">
              <a:lnSpc>
                <a:spcPct val="90000"/>
              </a:lnSpc>
              <a:spcBef>
                <a:spcPts val="0"/>
              </a:spcBef>
              <a:spcAft>
                <a:spcPts val="0"/>
              </a:spcAft>
              <a:buClr>
                <a:schemeClr val="dk1"/>
              </a:buClr>
              <a:buSzPct val="259999"/>
              <a:buNone/>
            </a:pPr>
            <a:r>
              <a:t/>
            </a:r>
            <a:endParaRPr/>
          </a:p>
        </p:txBody>
      </p:sp>
      <p:sp>
        <p:nvSpPr>
          <p:cNvPr id="293" name="Google Shape;293;p10"/>
          <p:cNvSpPr txBox="1"/>
          <p:nvPr/>
        </p:nvSpPr>
        <p:spPr>
          <a:xfrm>
            <a:off x="972602" y="2814566"/>
            <a:ext cx="2140621"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Open Sans"/>
                <a:ea typeface="Open Sans"/>
                <a:cs typeface="Open Sans"/>
                <a:sym typeface="Open Sans"/>
              </a:rPr>
              <a:t>Final Energy Consumption (FEC)</a:t>
            </a:r>
            <a:endParaRPr/>
          </a:p>
        </p:txBody>
      </p:sp>
      <p:sp>
        <p:nvSpPr>
          <p:cNvPr id="294" name="Google Shape;294;p10"/>
          <p:cNvSpPr txBox="1"/>
          <p:nvPr/>
        </p:nvSpPr>
        <p:spPr>
          <a:xfrm>
            <a:off x="5682613" y="2814566"/>
            <a:ext cx="210820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Open Sans"/>
                <a:ea typeface="Open Sans"/>
                <a:cs typeface="Open Sans"/>
                <a:sym typeface="Open Sans"/>
              </a:rPr>
              <a:t>Product/Service Provided (PSP)</a:t>
            </a:r>
            <a:endParaRPr/>
          </a:p>
        </p:txBody>
      </p:sp>
      <p:cxnSp>
        <p:nvCxnSpPr>
          <p:cNvPr id="295" name="Google Shape;295;p10"/>
          <p:cNvCxnSpPr/>
          <p:nvPr/>
        </p:nvCxnSpPr>
        <p:spPr>
          <a:xfrm>
            <a:off x="3113223" y="3106953"/>
            <a:ext cx="408715" cy="0"/>
          </a:xfrm>
          <a:prstGeom prst="straightConnector1">
            <a:avLst/>
          </a:prstGeom>
          <a:noFill/>
          <a:ln cap="flat" cmpd="sng" w="25400">
            <a:solidFill>
              <a:srgbClr val="C00000"/>
            </a:solidFill>
            <a:prstDash val="solid"/>
            <a:miter lim="800000"/>
            <a:headEnd len="sm" w="sm" type="none"/>
            <a:tailEnd len="lg" w="lg" type="triangle"/>
          </a:ln>
        </p:spPr>
      </p:cxnSp>
      <p:cxnSp>
        <p:nvCxnSpPr>
          <p:cNvPr id="296" name="Google Shape;296;p10"/>
          <p:cNvCxnSpPr/>
          <p:nvPr/>
        </p:nvCxnSpPr>
        <p:spPr>
          <a:xfrm>
            <a:off x="5279432" y="3106953"/>
            <a:ext cx="408715" cy="0"/>
          </a:xfrm>
          <a:prstGeom prst="straightConnector1">
            <a:avLst/>
          </a:prstGeom>
          <a:noFill/>
          <a:ln cap="flat" cmpd="sng" w="25400">
            <a:solidFill>
              <a:srgbClr val="C00000"/>
            </a:solidFill>
            <a:prstDash val="solid"/>
            <a:miter lim="800000"/>
            <a:headEnd len="sm" w="sm" type="none"/>
            <a:tailEnd len="lg" w="lg" type="triangle"/>
          </a:ln>
        </p:spPr>
      </p:cxnSp>
      <p:cxnSp>
        <p:nvCxnSpPr>
          <p:cNvPr id="297" name="Google Shape;297;p10"/>
          <p:cNvCxnSpPr/>
          <p:nvPr/>
        </p:nvCxnSpPr>
        <p:spPr>
          <a:xfrm>
            <a:off x="3113223" y="4440803"/>
            <a:ext cx="408715" cy="0"/>
          </a:xfrm>
          <a:prstGeom prst="straightConnector1">
            <a:avLst/>
          </a:prstGeom>
          <a:noFill/>
          <a:ln cap="flat" cmpd="sng" w="25400">
            <a:solidFill>
              <a:srgbClr val="C00000"/>
            </a:solidFill>
            <a:prstDash val="solid"/>
            <a:miter lim="800000"/>
            <a:headEnd len="sm" w="sm" type="none"/>
            <a:tailEnd len="lg" w="lg" type="triangle"/>
          </a:ln>
        </p:spPr>
      </p:cxnSp>
      <p:sp>
        <p:nvSpPr>
          <p:cNvPr id="298" name="Google Shape;298;p10"/>
          <p:cNvSpPr txBox="1"/>
          <p:nvPr/>
        </p:nvSpPr>
        <p:spPr>
          <a:xfrm>
            <a:off x="3572495" y="2937676"/>
            <a:ext cx="16975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Open Sans"/>
                <a:ea typeface="Open Sans"/>
                <a:cs typeface="Open Sans"/>
                <a:sym typeface="Open Sans"/>
              </a:rPr>
              <a:t>Process</a:t>
            </a:r>
            <a:endParaRPr/>
          </a:p>
        </p:txBody>
      </p:sp>
      <p:sp>
        <p:nvSpPr>
          <p:cNvPr id="299" name="Google Shape;299;p10"/>
          <p:cNvSpPr/>
          <p:nvPr/>
        </p:nvSpPr>
        <p:spPr>
          <a:xfrm>
            <a:off x="8112984" y="2829441"/>
            <a:ext cx="1147815" cy="555024"/>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cxnSp>
        <p:nvCxnSpPr>
          <p:cNvPr id="300" name="Google Shape;300;p10"/>
          <p:cNvCxnSpPr/>
          <p:nvPr/>
        </p:nvCxnSpPr>
        <p:spPr>
          <a:xfrm>
            <a:off x="5279432" y="4440804"/>
            <a:ext cx="408715" cy="0"/>
          </a:xfrm>
          <a:prstGeom prst="straightConnector1">
            <a:avLst/>
          </a:prstGeom>
          <a:noFill/>
          <a:ln cap="flat" cmpd="sng" w="25400">
            <a:solidFill>
              <a:srgbClr val="C00000"/>
            </a:solidFill>
            <a:prstDash val="solid"/>
            <a:miter lim="800000"/>
            <a:headEnd len="sm" w="sm" type="none"/>
            <a:tailEnd len="lg" w="lg" type="triangle"/>
          </a:ln>
        </p:spPr>
      </p:cxnSp>
      <p:sp>
        <p:nvSpPr>
          <p:cNvPr id="301" name="Google Shape;301;p10"/>
          <p:cNvSpPr/>
          <p:nvPr/>
        </p:nvSpPr>
        <p:spPr>
          <a:xfrm>
            <a:off x="5989500" y="4235620"/>
            <a:ext cx="139653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Open Sans"/>
                <a:ea typeface="Open Sans"/>
                <a:cs typeface="Open Sans"/>
                <a:sym typeface="Open Sans"/>
              </a:rPr>
              <a:t>25 tons steel</a:t>
            </a:r>
            <a:endParaRPr/>
          </a:p>
        </p:txBody>
      </p:sp>
      <p:sp>
        <p:nvSpPr>
          <p:cNvPr id="302" name="Google Shape;302;p10"/>
          <p:cNvSpPr/>
          <p:nvPr/>
        </p:nvSpPr>
        <p:spPr>
          <a:xfrm>
            <a:off x="8112984" y="4106438"/>
            <a:ext cx="2987613" cy="559897"/>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03" name="Google Shape;303;p10"/>
          <p:cNvSpPr/>
          <p:nvPr/>
        </p:nvSpPr>
        <p:spPr>
          <a:xfrm>
            <a:off x="1275946" y="4235620"/>
            <a:ext cx="144783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Open Sans"/>
                <a:ea typeface="Open Sans"/>
                <a:cs typeface="Open Sans"/>
                <a:sym typeface="Open Sans"/>
              </a:rPr>
              <a:t>100 tons coal</a:t>
            </a:r>
            <a:endParaRPr/>
          </a:p>
        </p:txBody>
      </p:sp>
      <p:sp>
        <p:nvSpPr>
          <p:cNvPr id="304" name="Google Shape;304;p10"/>
          <p:cNvSpPr/>
          <p:nvPr/>
        </p:nvSpPr>
        <p:spPr>
          <a:xfrm>
            <a:off x="1214116" y="5538568"/>
            <a:ext cx="167065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Open Sans"/>
                <a:ea typeface="Open Sans"/>
                <a:cs typeface="Open Sans"/>
                <a:sym typeface="Open Sans"/>
              </a:rPr>
              <a:t>5 liters gasoline</a:t>
            </a:r>
            <a:endParaRPr/>
          </a:p>
        </p:txBody>
      </p:sp>
      <p:cxnSp>
        <p:nvCxnSpPr>
          <p:cNvPr id="305" name="Google Shape;305;p10"/>
          <p:cNvCxnSpPr/>
          <p:nvPr/>
        </p:nvCxnSpPr>
        <p:spPr>
          <a:xfrm>
            <a:off x="3113223" y="5743752"/>
            <a:ext cx="408715" cy="0"/>
          </a:xfrm>
          <a:prstGeom prst="straightConnector1">
            <a:avLst/>
          </a:prstGeom>
          <a:noFill/>
          <a:ln cap="flat" cmpd="sng" w="25400">
            <a:solidFill>
              <a:srgbClr val="C00000"/>
            </a:solidFill>
            <a:prstDash val="solid"/>
            <a:miter lim="800000"/>
            <a:headEnd len="sm" w="sm" type="none"/>
            <a:tailEnd len="lg" w="lg" type="triangle"/>
          </a:ln>
        </p:spPr>
      </p:cxnSp>
      <p:sp>
        <p:nvSpPr>
          <p:cNvPr id="306" name="Google Shape;306;p10"/>
          <p:cNvSpPr/>
          <p:nvPr/>
        </p:nvSpPr>
        <p:spPr>
          <a:xfrm>
            <a:off x="5767127" y="5394937"/>
            <a:ext cx="193917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Open Sans"/>
                <a:ea typeface="Open Sans"/>
                <a:cs typeface="Open Sans"/>
                <a:sym typeface="Open Sans"/>
              </a:rPr>
              <a:t>100 vehicle-km travelled</a:t>
            </a:r>
            <a:endParaRPr/>
          </a:p>
        </p:txBody>
      </p:sp>
      <p:cxnSp>
        <p:nvCxnSpPr>
          <p:cNvPr id="307" name="Google Shape;307;p10"/>
          <p:cNvCxnSpPr/>
          <p:nvPr/>
        </p:nvCxnSpPr>
        <p:spPr>
          <a:xfrm>
            <a:off x="5279432" y="5722715"/>
            <a:ext cx="408715" cy="0"/>
          </a:xfrm>
          <a:prstGeom prst="straightConnector1">
            <a:avLst/>
          </a:prstGeom>
          <a:noFill/>
          <a:ln cap="flat" cmpd="sng" w="25400">
            <a:solidFill>
              <a:srgbClr val="C00000"/>
            </a:solidFill>
            <a:prstDash val="solid"/>
            <a:miter lim="800000"/>
            <a:headEnd len="sm" w="sm" type="none"/>
            <a:tailEnd len="lg" w="lg" type="triangle"/>
          </a:ln>
        </p:spPr>
      </p:cxnSp>
      <p:sp>
        <p:nvSpPr>
          <p:cNvPr id="308" name="Google Shape;308;p10"/>
          <p:cNvSpPr/>
          <p:nvPr/>
        </p:nvSpPr>
        <p:spPr>
          <a:xfrm>
            <a:off x="8112984" y="5405887"/>
            <a:ext cx="2531398" cy="559897"/>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pic>
        <p:nvPicPr>
          <p:cNvPr id="309" name="Google Shape;309;p10"/>
          <p:cNvPicPr preferRelativeResize="0"/>
          <p:nvPr/>
        </p:nvPicPr>
        <p:blipFill rotWithShape="1">
          <a:blip r:embed="rId6">
            <a:alphaModFix/>
          </a:blip>
          <a:srcRect b="0" l="0" r="0" t="0"/>
          <a:stretch/>
        </p:blipFill>
        <p:spPr>
          <a:xfrm>
            <a:off x="3603272" y="3884885"/>
            <a:ext cx="1666722" cy="1111148"/>
          </a:xfrm>
          <a:prstGeom prst="rect">
            <a:avLst/>
          </a:prstGeom>
          <a:noFill/>
          <a:ln>
            <a:noFill/>
          </a:ln>
        </p:spPr>
      </p:pic>
      <p:pic>
        <p:nvPicPr>
          <p:cNvPr descr="A picture containing red, outdoor, parked&#10;&#10;Description automatically generated" id="310" name="Google Shape;310;p10"/>
          <p:cNvPicPr preferRelativeResize="0"/>
          <p:nvPr/>
        </p:nvPicPr>
        <p:blipFill rotWithShape="1">
          <a:blip r:embed="rId7">
            <a:alphaModFix/>
          </a:blip>
          <a:srcRect b="19724" l="0" r="0" t="31658"/>
          <a:stretch/>
        </p:blipFill>
        <p:spPr>
          <a:xfrm>
            <a:off x="3600918" y="5120150"/>
            <a:ext cx="1684921" cy="1228564"/>
          </a:xfrm>
          <a:prstGeom prst="rect">
            <a:avLst/>
          </a:prstGeom>
          <a:noFill/>
          <a:ln>
            <a:noFill/>
          </a:ln>
        </p:spPr>
      </p:pic>
      <p:sp>
        <p:nvSpPr>
          <p:cNvPr id="311" name="Google Shape;311;p10"/>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t>Lecture 3.2 – The energy chain</a:t>
            </a:r>
            <a:endParaRPr/>
          </a:p>
        </p:txBody>
      </p:sp>
      <p:sp>
        <p:nvSpPr>
          <p:cNvPr id="312" name="Google Shape;312;p10"/>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13" name="Google Shape;313;p10"/>
          <p:cNvSpPr/>
          <p:nvPr/>
        </p:nvSpPr>
        <p:spPr>
          <a:xfrm>
            <a:off x="9057457" y="67073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10.mp3" id="314" name="Google Shape;314;p10"/>
          <p:cNvPicPr preferRelativeResize="0"/>
          <p:nvPr/>
        </p:nvPicPr>
        <p:blipFill rotWithShape="1">
          <a:blip r:embed="rId8">
            <a:alphaModFix/>
          </a:blip>
          <a:srcRect b="0" l="0" r="0" t="0"/>
          <a:stretch/>
        </p:blipFill>
        <p:spPr>
          <a:xfrm>
            <a:off x="9128822" y="74210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1"/>
          <p:cNvSpPr txBox="1"/>
          <p:nvPr>
            <p:ph idx="1" type="body"/>
          </p:nvPr>
        </p:nvSpPr>
        <p:spPr>
          <a:xfrm>
            <a:off x="692922" y="1533371"/>
            <a:ext cx="10066233" cy="807378"/>
          </a:xfrm>
          <a:prstGeom prst="rect">
            <a:avLst/>
          </a:prstGeom>
          <a:noFill/>
          <a:ln>
            <a:noFill/>
          </a:ln>
        </p:spPr>
        <p:txBody>
          <a:bodyPr anchorCtr="0" anchor="t" bIns="91425" lIns="91425" spcFirstLastPara="1" rIns="91425" wrap="square" tIns="91425">
            <a:normAutofit/>
          </a:bodyPr>
          <a:lstStyle/>
          <a:p>
            <a:pPr indent="0" lvl="0" marL="194729" rtl="0" algn="l">
              <a:lnSpc>
                <a:spcPct val="90000"/>
              </a:lnSpc>
              <a:spcBef>
                <a:spcPts val="0"/>
              </a:spcBef>
              <a:spcAft>
                <a:spcPts val="0"/>
              </a:spcAft>
              <a:buClr>
                <a:schemeClr val="dk1"/>
              </a:buClr>
              <a:buSzPts val="1300"/>
              <a:buNone/>
            </a:pPr>
            <a:r>
              <a:rPr lang="en-US"/>
              <a:t>Energy Demand Analysis </a:t>
            </a:r>
            <a:r>
              <a:rPr lang="en-US">
                <a:solidFill>
                  <a:srgbClr val="C00000"/>
                </a:solidFill>
              </a:rPr>
              <a:t>focuses on the last three items of the energy chain.</a:t>
            </a:r>
            <a:endParaRPr/>
          </a:p>
          <a:p>
            <a:pPr indent="0" lvl="0" marL="194729" rtl="0" algn="l">
              <a:lnSpc>
                <a:spcPct val="90000"/>
              </a:lnSpc>
              <a:spcBef>
                <a:spcPts val="0"/>
              </a:spcBef>
              <a:spcAft>
                <a:spcPts val="0"/>
              </a:spcAft>
              <a:buClr>
                <a:schemeClr val="dk1"/>
              </a:buClr>
              <a:buSzPts val="1300"/>
              <a:buNone/>
            </a:pPr>
            <a:r>
              <a:t/>
            </a:r>
            <a:endParaRPr/>
          </a:p>
        </p:txBody>
      </p:sp>
      <p:sp>
        <p:nvSpPr>
          <p:cNvPr id="320" name="Google Shape;320;p11"/>
          <p:cNvSpPr/>
          <p:nvPr/>
        </p:nvSpPr>
        <p:spPr>
          <a:xfrm>
            <a:off x="1091567"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Energy reserves &amp; resources</a:t>
            </a:r>
            <a:endParaRPr/>
          </a:p>
        </p:txBody>
      </p:sp>
      <p:sp>
        <p:nvSpPr>
          <p:cNvPr id="321" name="Google Shape;321;p11"/>
          <p:cNvSpPr/>
          <p:nvPr/>
        </p:nvSpPr>
        <p:spPr>
          <a:xfrm>
            <a:off x="2724013"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Primary energy</a:t>
            </a:r>
            <a:endParaRPr/>
          </a:p>
        </p:txBody>
      </p:sp>
      <p:sp>
        <p:nvSpPr>
          <p:cNvPr id="322" name="Google Shape;322;p11"/>
          <p:cNvSpPr/>
          <p:nvPr/>
        </p:nvSpPr>
        <p:spPr>
          <a:xfrm>
            <a:off x="4356460"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Secondary energy</a:t>
            </a:r>
            <a:endParaRPr/>
          </a:p>
        </p:txBody>
      </p:sp>
      <p:sp>
        <p:nvSpPr>
          <p:cNvPr id="323" name="Google Shape;323;p11"/>
          <p:cNvSpPr/>
          <p:nvPr/>
        </p:nvSpPr>
        <p:spPr>
          <a:xfrm>
            <a:off x="5988907"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Final Energy</a:t>
            </a:r>
            <a:endParaRPr/>
          </a:p>
        </p:txBody>
      </p:sp>
      <p:sp>
        <p:nvSpPr>
          <p:cNvPr id="324" name="Google Shape;324;p11"/>
          <p:cNvSpPr/>
          <p:nvPr/>
        </p:nvSpPr>
        <p:spPr>
          <a:xfrm>
            <a:off x="7621353"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Useful Energy</a:t>
            </a:r>
            <a:endParaRPr/>
          </a:p>
        </p:txBody>
      </p:sp>
      <p:sp>
        <p:nvSpPr>
          <p:cNvPr id="325" name="Google Shape;325;p11"/>
          <p:cNvSpPr/>
          <p:nvPr/>
        </p:nvSpPr>
        <p:spPr>
          <a:xfrm>
            <a:off x="9253800"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Product / Service</a:t>
            </a:r>
            <a:endParaRPr/>
          </a:p>
        </p:txBody>
      </p:sp>
      <p:pic>
        <p:nvPicPr>
          <p:cNvPr descr="Diagram&#10;&#10;Description automatically generated" id="326" name="Google Shape;326;p11"/>
          <p:cNvPicPr preferRelativeResize="0"/>
          <p:nvPr/>
        </p:nvPicPr>
        <p:blipFill rotWithShape="1">
          <a:blip r:embed="rId3">
            <a:alphaModFix/>
          </a:blip>
          <a:srcRect b="52499" l="0" r="50000" t="0"/>
          <a:stretch/>
        </p:blipFill>
        <p:spPr>
          <a:xfrm>
            <a:off x="1091567" y="4209284"/>
            <a:ext cx="1680000" cy="1200000"/>
          </a:xfrm>
          <a:prstGeom prst="rect">
            <a:avLst/>
          </a:prstGeom>
          <a:noFill/>
          <a:ln>
            <a:noFill/>
          </a:ln>
        </p:spPr>
      </p:pic>
      <p:pic>
        <p:nvPicPr>
          <p:cNvPr descr="A machine on the field&#10;&#10;Description automatically generated with low confidence" id="327" name="Google Shape;327;p11"/>
          <p:cNvPicPr preferRelativeResize="0"/>
          <p:nvPr/>
        </p:nvPicPr>
        <p:blipFill rotWithShape="1">
          <a:blip r:embed="rId4">
            <a:alphaModFix/>
          </a:blip>
          <a:srcRect b="0" l="18218" r="0" t="0"/>
          <a:stretch/>
        </p:blipFill>
        <p:spPr>
          <a:xfrm>
            <a:off x="2771103" y="4209284"/>
            <a:ext cx="1711530" cy="1200000"/>
          </a:xfrm>
          <a:prstGeom prst="rect">
            <a:avLst/>
          </a:prstGeom>
          <a:noFill/>
          <a:ln>
            <a:noFill/>
          </a:ln>
        </p:spPr>
      </p:pic>
      <p:pic>
        <p:nvPicPr>
          <p:cNvPr descr="A picture containing factory, sky, building, outdoor&#10;&#10;Description automatically generated" id="328" name="Google Shape;328;p11"/>
          <p:cNvPicPr preferRelativeResize="0"/>
          <p:nvPr/>
        </p:nvPicPr>
        <p:blipFill rotWithShape="1">
          <a:blip r:embed="rId5">
            <a:alphaModFix/>
          </a:blip>
          <a:srcRect b="0" l="0" r="0" t="0"/>
          <a:stretch/>
        </p:blipFill>
        <p:spPr>
          <a:xfrm>
            <a:off x="4497936" y="4205906"/>
            <a:ext cx="1680000" cy="1200000"/>
          </a:xfrm>
          <a:prstGeom prst="rect">
            <a:avLst/>
          </a:prstGeom>
          <a:noFill/>
          <a:ln>
            <a:noFill/>
          </a:ln>
        </p:spPr>
      </p:pic>
      <p:pic>
        <p:nvPicPr>
          <p:cNvPr descr="A picture containing red, outdoor, parked&#10;&#10;Description automatically generated" id="329" name="Google Shape;329;p11"/>
          <p:cNvPicPr preferRelativeResize="0"/>
          <p:nvPr/>
        </p:nvPicPr>
        <p:blipFill rotWithShape="1">
          <a:blip r:embed="rId6">
            <a:alphaModFix/>
          </a:blip>
          <a:srcRect b="19724" l="0" r="0" t="31658"/>
          <a:stretch/>
        </p:blipFill>
        <p:spPr>
          <a:xfrm>
            <a:off x="6177473" y="4203314"/>
            <a:ext cx="1680000" cy="1200000"/>
          </a:xfrm>
          <a:prstGeom prst="rect">
            <a:avLst/>
          </a:prstGeom>
          <a:noFill/>
          <a:ln>
            <a:noFill/>
          </a:ln>
        </p:spPr>
      </p:pic>
      <p:pic>
        <p:nvPicPr>
          <p:cNvPr descr="A picture containing engine, white&#10;&#10;Description automatically generated" id="330" name="Google Shape;330;p11"/>
          <p:cNvPicPr preferRelativeResize="0"/>
          <p:nvPr/>
        </p:nvPicPr>
        <p:blipFill rotWithShape="1">
          <a:blip r:embed="rId7">
            <a:alphaModFix/>
          </a:blip>
          <a:srcRect b="0" l="0" r="0" t="0"/>
          <a:stretch/>
        </p:blipFill>
        <p:spPr>
          <a:xfrm>
            <a:off x="7851753" y="4203350"/>
            <a:ext cx="1680000" cy="1200000"/>
          </a:xfrm>
          <a:prstGeom prst="rect">
            <a:avLst/>
          </a:prstGeom>
          <a:noFill/>
          <a:ln>
            <a:noFill/>
          </a:ln>
        </p:spPr>
      </p:pic>
      <p:pic>
        <p:nvPicPr>
          <p:cNvPr descr="A picture containing outdoor, sky, way, road&#10;&#10;Description automatically generated" id="331" name="Google Shape;331;p11"/>
          <p:cNvPicPr preferRelativeResize="0"/>
          <p:nvPr/>
        </p:nvPicPr>
        <p:blipFill rotWithShape="1">
          <a:blip r:embed="rId8">
            <a:alphaModFix/>
          </a:blip>
          <a:srcRect b="0" l="0" r="0" t="0"/>
          <a:stretch/>
        </p:blipFill>
        <p:spPr>
          <a:xfrm>
            <a:off x="9541800" y="4204029"/>
            <a:ext cx="1680000" cy="1200000"/>
          </a:xfrm>
          <a:prstGeom prst="rect">
            <a:avLst/>
          </a:prstGeom>
          <a:noFill/>
          <a:ln>
            <a:noFill/>
          </a:ln>
        </p:spPr>
      </p:pic>
      <p:sp>
        <p:nvSpPr>
          <p:cNvPr id="332" name="Google Shape;332;p11"/>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t>Lecture 3.2 – The energy chain</a:t>
            </a:r>
            <a:endParaRPr/>
          </a:p>
        </p:txBody>
      </p:sp>
      <p:sp>
        <p:nvSpPr>
          <p:cNvPr id="333" name="Google Shape;333;p11"/>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34" name="Google Shape;334;p11"/>
          <p:cNvSpPr/>
          <p:nvPr/>
        </p:nvSpPr>
        <p:spPr>
          <a:xfrm>
            <a:off x="9053988" y="515496"/>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11.mp3" id="335" name="Google Shape;335;p11"/>
          <p:cNvPicPr preferRelativeResize="0"/>
          <p:nvPr/>
        </p:nvPicPr>
        <p:blipFill rotWithShape="1">
          <a:blip r:embed="rId9">
            <a:alphaModFix/>
          </a:blip>
          <a:srcRect b="0" l="0" r="0" t="0"/>
          <a:stretch/>
        </p:blipFill>
        <p:spPr>
          <a:xfrm>
            <a:off x="9125353" y="58686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2"/>
          <p:cNvSpPr txBox="1"/>
          <p:nvPr>
            <p:ph idx="1" type="body"/>
          </p:nvPr>
        </p:nvSpPr>
        <p:spPr>
          <a:xfrm>
            <a:off x="835939" y="1388089"/>
            <a:ext cx="7429688" cy="4262298"/>
          </a:xfrm>
          <a:prstGeom prst="rect">
            <a:avLst/>
          </a:prstGeom>
          <a:noFill/>
          <a:ln>
            <a:noFill/>
          </a:ln>
        </p:spPr>
        <p:txBody>
          <a:bodyPr anchorCtr="0" anchor="t" bIns="91425" lIns="91425" spcFirstLastPara="1" rIns="91425" wrap="square" tIns="91425">
            <a:normAutofit lnSpcReduction="10000"/>
          </a:bodyPr>
          <a:lstStyle/>
          <a:p>
            <a:pPr indent="0" lvl="0" marL="100965" rtl="0" algn="l">
              <a:lnSpc>
                <a:spcPct val="110000"/>
              </a:lnSpc>
              <a:spcBef>
                <a:spcPts val="1000"/>
              </a:spcBef>
              <a:spcAft>
                <a:spcPts val="0"/>
              </a:spcAft>
              <a:buClr>
                <a:srgbClr val="333333"/>
              </a:buClr>
              <a:buSzPts val="1300"/>
              <a:buNone/>
            </a:pPr>
            <a:r>
              <a:rPr lang="en-US"/>
              <a:t>An Energy Balance can be built to represent each step between energy flows in the energy chain:</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0" lvl="0" marL="100965" rtl="0" algn="l">
              <a:lnSpc>
                <a:spcPct val="90000"/>
              </a:lnSpc>
              <a:spcBef>
                <a:spcPts val="1000"/>
              </a:spcBef>
              <a:spcAft>
                <a:spcPts val="0"/>
              </a:spcAft>
              <a:buClr>
                <a:srgbClr val="333333"/>
              </a:buClr>
              <a:buSzPts val="1300"/>
              <a:buNone/>
            </a:pPr>
            <a:r>
              <a:rPr lang="en-US"/>
              <a:t>May be represented in:</a:t>
            </a:r>
            <a:endParaRPr/>
          </a:p>
          <a:p>
            <a:pPr indent="-507365" lvl="0" marL="608965" rtl="0" algn="l">
              <a:lnSpc>
                <a:spcPct val="90000"/>
              </a:lnSpc>
              <a:spcBef>
                <a:spcPts val="1000"/>
              </a:spcBef>
              <a:spcAft>
                <a:spcPts val="0"/>
              </a:spcAft>
              <a:buClr>
                <a:srgbClr val="333333"/>
              </a:buClr>
              <a:buSzPts val="1300"/>
              <a:buFont typeface="Arial"/>
              <a:buChar char="•"/>
            </a:pPr>
            <a:r>
              <a:rPr lang="en-US"/>
              <a:t>Flow diagram </a:t>
            </a:r>
            <a:endParaRPr/>
          </a:p>
          <a:p>
            <a:pPr indent="-507365" lvl="0" marL="608965" rtl="0" algn="l">
              <a:lnSpc>
                <a:spcPct val="90000"/>
              </a:lnSpc>
              <a:spcBef>
                <a:spcPts val="1000"/>
              </a:spcBef>
              <a:spcAft>
                <a:spcPts val="0"/>
              </a:spcAft>
              <a:buClr>
                <a:srgbClr val="333333"/>
              </a:buClr>
              <a:buSzPts val="1300"/>
              <a:buFont typeface="Arial"/>
              <a:buChar char="•"/>
            </a:pPr>
            <a:r>
              <a:rPr lang="en-US"/>
              <a:t>Matrix form (tables)</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0" lvl="0" marL="100965" rtl="0" algn="l">
              <a:lnSpc>
                <a:spcPct val="90000"/>
              </a:lnSpc>
              <a:spcBef>
                <a:spcPts val="1000"/>
              </a:spcBef>
              <a:spcAft>
                <a:spcPts val="0"/>
              </a:spcAft>
              <a:buClr>
                <a:srgbClr val="333333"/>
              </a:buClr>
              <a:buSzPts val="1300"/>
              <a:buNone/>
            </a:pPr>
            <a:r>
              <a:rPr i="1" lang="en-US"/>
              <a:t>More on this in lecture 3.4</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424815" lvl="0" marL="608965" rtl="0" algn="l">
              <a:lnSpc>
                <a:spcPct val="90000"/>
              </a:lnSpc>
              <a:spcBef>
                <a:spcPts val="1000"/>
              </a:spcBef>
              <a:spcAft>
                <a:spcPts val="0"/>
              </a:spcAft>
              <a:buClr>
                <a:srgbClr val="333333"/>
              </a:buClr>
              <a:buSzPts val="1300"/>
              <a:buFont typeface="Arial"/>
              <a:buNone/>
            </a:pPr>
            <a:r>
              <a:t/>
            </a:r>
            <a:endParaRPr/>
          </a:p>
          <a:p>
            <a:pPr indent="0" lvl="0" marL="194310" rtl="0" algn="l">
              <a:lnSpc>
                <a:spcPct val="90000"/>
              </a:lnSpc>
              <a:spcBef>
                <a:spcPts val="0"/>
              </a:spcBef>
              <a:spcAft>
                <a:spcPts val="0"/>
              </a:spcAft>
              <a:buClr>
                <a:schemeClr val="dk1"/>
              </a:buClr>
              <a:buSzPts val="1300"/>
              <a:buNone/>
            </a:pPr>
            <a:r>
              <a:t/>
            </a:r>
            <a:endParaRPr/>
          </a:p>
        </p:txBody>
      </p:sp>
      <p:sp>
        <p:nvSpPr>
          <p:cNvPr id="341" name="Google Shape;341;p12"/>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t>Lecture 3.2 – The energy chain</a:t>
            </a:r>
            <a:endParaRPr/>
          </a:p>
        </p:txBody>
      </p:sp>
      <p:sp>
        <p:nvSpPr>
          <p:cNvPr id="342" name="Google Shape;342;p12"/>
          <p:cNvSpPr/>
          <p:nvPr/>
        </p:nvSpPr>
        <p:spPr>
          <a:xfrm>
            <a:off x="1091567"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Energy reserves &amp; resources</a:t>
            </a:r>
            <a:endParaRPr/>
          </a:p>
        </p:txBody>
      </p:sp>
      <p:sp>
        <p:nvSpPr>
          <p:cNvPr id="343" name="Google Shape;343;p12"/>
          <p:cNvSpPr/>
          <p:nvPr/>
        </p:nvSpPr>
        <p:spPr>
          <a:xfrm>
            <a:off x="2724013"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Primary energy</a:t>
            </a:r>
            <a:endParaRPr/>
          </a:p>
        </p:txBody>
      </p:sp>
      <p:sp>
        <p:nvSpPr>
          <p:cNvPr id="344" name="Google Shape;344;p12"/>
          <p:cNvSpPr/>
          <p:nvPr/>
        </p:nvSpPr>
        <p:spPr>
          <a:xfrm>
            <a:off x="4356460"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Secondary energy</a:t>
            </a:r>
            <a:endParaRPr/>
          </a:p>
        </p:txBody>
      </p:sp>
      <p:sp>
        <p:nvSpPr>
          <p:cNvPr id="345" name="Google Shape;345;p12"/>
          <p:cNvSpPr/>
          <p:nvPr/>
        </p:nvSpPr>
        <p:spPr>
          <a:xfrm>
            <a:off x="5988907"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Final Energy</a:t>
            </a:r>
            <a:endParaRPr/>
          </a:p>
        </p:txBody>
      </p:sp>
      <p:sp>
        <p:nvSpPr>
          <p:cNvPr id="346" name="Google Shape;346;p12"/>
          <p:cNvSpPr/>
          <p:nvPr/>
        </p:nvSpPr>
        <p:spPr>
          <a:xfrm>
            <a:off x="7621353"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Useful Energy</a:t>
            </a:r>
            <a:endParaRPr/>
          </a:p>
        </p:txBody>
      </p:sp>
      <p:sp>
        <p:nvSpPr>
          <p:cNvPr id="347" name="Google Shape;347;p12"/>
          <p:cNvSpPr/>
          <p:nvPr/>
        </p:nvSpPr>
        <p:spPr>
          <a:xfrm>
            <a:off x="9253800" y="261359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Product / Service</a:t>
            </a:r>
            <a:endParaRPr/>
          </a:p>
        </p:txBody>
      </p:sp>
      <p:sp>
        <p:nvSpPr>
          <p:cNvPr id="348" name="Google Shape;348;p12"/>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49" name="Google Shape;349;p12"/>
          <p:cNvSpPr/>
          <p:nvPr/>
        </p:nvSpPr>
        <p:spPr>
          <a:xfrm>
            <a:off x="9057457" y="67073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12.mp3" id="350" name="Google Shape;350;p12"/>
          <p:cNvPicPr preferRelativeResize="0"/>
          <p:nvPr/>
        </p:nvPicPr>
        <p:blipFill rotWithShape="1">
          <a:blip r:embed="rId3">
            <a:alphaModFix/>
          </a:blip>
          <a:srcRect b="0" l="0" r="0" t="0"/>
          <a:stretch/>
        </p:blipFill>
        <p:spPr>
          <a:xfrm>
            <a:off x="9128822" y="74210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3"/>
          <p:cNvSpPr txBox="1"/>
          <p:nvPr>
            <p:ph idx="1" type="body"/>
          </p:nvPr>
        </p:nvSpPr>
        <p:spPr>
          <a:xfrm>
            <a:off x="714107" y="1469378"/>
            <a:ext cx="6256965" cy="4763734"/>
          </a:xfrm>
          <a:prstGeom prst="rect">
            <a:avLst/>
          </a:prstGeom>
          <a:blipFill rotWithShape="1">
            <a:blip r:embed="rId3">
              <a:alphaModFix/>
            </a:blip>
            <a:stretch>
              <a:fillRect b="0" l="-201" r="-1416" t="0"/>
            </a:stretch>
          </a:blipFill>
          <a:ln>
            <a:noFill/>
          </a:ln>
        </p:spPr>
        <p:txBody>
          <a:bodyPr anchorCtr="0" anchor="t" bIns="91425" lIns="91425" spcFirstLastPara="1" rIns="91425" wrap="square" tIns="91425">
            <a:normAutofit/>
          </a:bodyPr>
          <a:lstStyle/>
          <a:p>
            <a:pPr indent="0" lvl="0" marL="194729" rtl="0" algn="l">
              <a:lnSpc>
                <a:spcPct val="90000"/>
              </a:lnSpc>
              <a:spcBef>
                <a:spcPts val="0"/>
              </a:spcBef>
              <a:spcAft>
                <a:spcPts val="0"/>
              </a:spcAft>
              <a:buSzPts val="1300"/>
              <a:buNone/>
            </a:pPr>
            <a:r>
              <a:rPr lang="en-US"/>
              <a:t> </a:t>
            </a:r>
            <a:endParaRPr/>
          </a:p>
        </p:txBody>
      </p:sp>
      <p:sp>
        <p:nvSpPr>
          <p:cNvPr id="356" name="Google Shape;356;p13"/>
          <p:cNvSpPr txBox="1"/>
          <p:nvPr/>
        </p:nvSpPr>
        <p:spPr>
          <a:xfrm>
            <a:off x="9293557" y="1663975"/>
            <a:ext cx="2371237" cy="341992"/>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lang="en-US" sz="1600">
                <a:solidFill>
                  <a:schemeClr val="dk1"/>
                </a:solidFill>
                <a:latin typeface="Open Sans Light"/>
                <a:ea typeface="Open Sans Light"/>
                <a:cs typeface="Open Sans Light"/>
                <a:sym typeface="Open Sans Light"/>
              </a:rPr>
              <a:t>Barrels of oil</a:t>
            </a:r>
            <a:endParaRPr/>
          </a:p>
        </p:txBody>
      </p:sp>
      <p:sp>
        <p:nvSpPr>
          <p:cNvPr id="357" name="Google Shape;357;p13"/>
          <p:cNvSpPr txBox="1"/>
          <p:nvPr/>
        </p:nvSpPr>
        <p:spPr>
          <a:xfrm>
            <a:off x="9746727" y="4089985"/>
            <a:ext cx="1464897" cy="414452"/>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1600">
                <a:solidFill>
                  <a:schemeClr val="dk1"/>
                </a:solidFill>
                <a:latin typeface="Open Sans Light"/>
                <a:ea typeface="Open Sans Light"/>
                <a:cs typeface="Open Sans Light"/>
                <a:sym typeface="Open Sans Light"/>
              </a:rPr>
              <a:t>m³ of gas</a:t>
            </a:r>
            <a:endParaRPr/>
          </a:p>
        </p:txBody>
      </p:sp>
      <p:sp>
        <p:nvSpPr>
          <p:cNvPr id="358" name="Google Shape;358;p13"/>
          <p:cNvSpPr txBox="1"/>
          <p:nvPr/>
        </p:nvSpPr>
        <p:spPr>
          <a:xfrm>
            <a:off x="7373799" y="1690308"/>
            <a:ext cx="1727201" cy="450851"/>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lang="en-US" sz="1600">
                <a:solidFill>
                  <a:schemeClr val="dk1"/>
                </a:solidFill>
                <a:latin typeface="Open Sans Light"/>
                <a:ea typeface="Open Sans Light"/>
                <a:cs typeface="Open Sans Light"/>
                <a:sym typeface="Open Sans Light"/>
              </a:rPr>
              <a:t>Tons of coal</a:t>
            </a:r>
            <a:endParaRPr/>
          </a:p>
        </p:txBody>
      </p:sp>
      <p:pic>
        <p:nvPicPr>
          <p:cNvPr id="359" name="Google Shape;359;p13"/>
          <p:cNvPicPr preferRelativeResize="0"/>
          <p:nvPr/>
        </p:nvPicPr>
        <p:blipFill rotWithShape="1">
          <a:blip r:embed="rId4">
            <a:alphaModFix/>
          </a:blip>
          <a:srcRect b="0" l="0" r="0" t="0"/>
          <a:stretch/>
        </p:blipFill>
        <p:spPr>
          <a:xfrm>
            <a:off x="7202283" y="2141160"/>
            <a:ext cx="2070232" cy="1378807"/>
          </a:xfrm>
          <a:prstGeom prst="rect">
            <a:avLst/>
          </a:prstGeom>
          <a:noFill/>
          <a:ln>
            <a:noFill/>
          </a:ln>
        </p:spPr>
      </p:pic>
      <p:pic>
        <p:nvPicPr>
          <p:cNvPr descr="A picture containing graphical user interface&#10;&#10;Description automatically generated" id="360" name="Google Shape;360;p13"/>
          <p:cNvPicPr preferRelativeResize="0"/>
          <p:nvPr/>
        </p:nvPicPr>
        <p:blipFill rotWithShape="1">
          <a:blip r:embed="rId5">
            <a:alphaModFix/>
          </a:blip>
          <a:srcRect b="0" l="0" r="0" t="0"/>
          <a:stretch/>
        </p:blipFill>
        <p:spPr>
          <a:xfrm>
            <a:off x="7689541" y="4548798"/>
            <a:ext cx="1095716" cy="1608604"/>
          </a:xfrm>
          <a:prstGeom prst="rect">
            <a:avLst/>
          </a:prstGeom>
          <a:noFill/>
          <a:ln>
            <a:noFill/>
          </a:ln>
        </p:spPr>
      </p:pic>
      <p:pic>
        <p:nvPicPr>
          <p:cNvPr descr="A picture containing grass, sky, outdoor, building&#10;&#10;Description automatically generated" id="361" name="Google Shape;361;p13"/>
          <p:cNvPicPr preferRelativeResize="0"/>
          <p:nvPr/>
        </p:nvPicPr>
        <p:blipFill rotWithShape="1">
          <a:blip r:embed="rId6">
            <a:alphaModFix/>
          </a:blip>
          <a:srcRect b="0" l="1131" r="9019" t="0"/>
          <a:stretch/>
        </p:blipFill>
        <p:spPr>
          <a:xfrm>
            <a:off x="9424744" y="4725730"/>
            <a:ext cx="2108863" cy="1254739"/>
          </a:xfrm>
          <a:prstGeom prst="rect">
            <a:avLst/>
          </a:prstGeom>
          <a:noFill/>
          <a:ln>
            <a:noFill/>
          </a:ln>
        </p:spPr>
      </p:pic>
      <p:pic>
        <p:nvPicPr>
          <p:cNvPr descr="A picture containing indoor, dark&#10;&#10;Description automatically generated" id="362" name="Google Shape;362;p13"/>
          <p:cNvPicPr preferRelativeResize="0"/>
          <p:nvPr/>
        </p:nvPicPr>
        <p:blipFill rotWithShape="1">
          <a:blip r:embed="rId7">
            <a:alphaModFix/>
          </a:blip>
          <a:srcRect b="16315" l="0" r="14074" t="21997"/>
          <a:stretch/>
        </p:blipFill>
        <p:spPr>
          <a:xfrm>
            <a:off x="9424743" y="2119054"/>
            <a:ext cx="2108864" cy="1514000"/>
          </a:xfrm>
          <a:prstGeom prst="rect">
            <a:avLst/>
          </a:prstGeom>
          <a:noFill/>
          <a:ln>
            <a:noFill/>
          </a:ln>
        </p:spPr>
      </p:pic>
      <p:sp>
        <p:nvSpPr>
          <p:cNvPr id="363" name="Google Shape;363;p13"/>
          <p:cNvSpPr txBox="1"/>
          <p:nvPr/>
        </p:nvSpPr>
        <p:spPr>
          <a:xfrm>
            <a:off x="7010247" y="4089985"/>
            <a:ext cx="2454305" cy="450851"/>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lang="en-US" sz="1600">
                <a:solidFill>
                  <a:schemeClr val="dk1"/>
                </a:solidFill>
                <a:latin typeface="Open Sans Light"/>
                <a:ea typeface="Open Sans Light"/>
                <a:cs typeface="Open Sans Light"/>
                <a:sym typeface="Open Sans Light"/>
              </a:rPr>
              <a:t>kWh of electricity</a:t>
            </a:r>
            <a:endParaRPr/>
          </a:p>
        </p:txBody>
      </p:sp>
      <p:sp>
        <p:nvSpPr>
          <p:cNvPr id="364" name="Google Shape;364;p13"/>
          <p:cNvSpPr txBox="1"/>
          <p:nvPr/>
        </p:nvSpPr>
        <p:spPr>
          <a:xfrm>
            <a:off x="836772" y="223472"/>
            <a:ext cx="8127766"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3.3 – Energy intensity</a:t>
            </a:r>
            <a:endParaRPr/>
          </a:p>
        </p:txBody>
      </p:sp>
      <p:sp>
        <p:nvSpPr>
          <p:cNvPr id="365" name="Google Shape;365;p13"/>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66" name="Google Shape;366;p13"/>
          <p:cNvSpPr/>
          <p:nvPr/>
        </p:nvSpPr>
        <p:spPr>
          <a:xfrm>
            <a:off x="8742802" y="615418"/>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13.mp3" id="367" name="Google Shape;367;p13"/>
          <p:cNvPicPr preferRelativeResize="0"/>
          <p:nvPr/>
        </p:nvPicPr>
        <p:blipFill rotWithShape="1">
          <a:blip r:embed="rId8">
            <a:alphaModFix/>
          </a:blip>
          <a:srcRect b="0" l="0" r="0" t="0"/>
          <a:stretch/>
        </p:blipFill>
        <p:spPr>
          <a:xfrm>
            <a:off x="8814167" y="68678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4"/>
          <p:cNvSpPr txBox="1"/>
          <p:nvPr>
            <p:ph idx="1" type="body"/>
          </p:nvPr>
        </p:nvSpPr>
        <p:spPr>
          <a:xfrm>
            <a:off x="929945" y="1533371"/>
            <a:ext cx="10657088" cy="618246"/>
          </a:xfrm>
          <a:prstGeom prst="rect">
            <a:avLst/>
          </a:prstGeom>
          <a:noFill/>
          <a:ln>
            <a:noFill/>
          </a:ln>
        </p:spPr>
        <p:txBody>
          <a:bodyPr anchorCtr="0" anchor="t" bIns="91425" lIns="91425" spcFirstLastPara="1" rIns="91425" wrap="square" tIns="91425">
            <a:normAutofit/>
          </a:bodyPr>
          <a:lstStyle/>
          <a:p>
            <a:pPr indent="0" lvl="0" marL="101598" rtl="0" algn="l">
              <a:lnSpc>
                <a:spcPct val="90000"/>
              </a:lnSpc>
              <a:spcBef>
                <a:spcPts val="1000"/>
              </a:spcBef>
              <a:spcAft>
                <a:spcPts val="0"/>
              </a:spcAft>
              <a:buClr>
                <a:srgbClr val="333333"/>
              </a:buClr>
              <a:buSzPts val="1300"/>
              <a:buNone/>
            </a:pPr>
            <a:r>
              <a:rPr lang="en-US"/>
              <a:t>Energy data can be represented in several forms, in different physical and energy units</a:t>
            </a:r>
            <a:endParaRPr/>
          </a:p>
          <a:p>
            <a:pPr indent="0" lvl="0" marL="194729" rtl="0" algn="l">
              <a:lnSpc>
                <a:spcPct val="90000"/>
              </a:lnSpc>
              <a:spcBef>
                <a:spcPts val="0"/>
              </a:spcBef>
              <a:spcAft>
                <a:spcPts val="0"/>
              </a:spcAft>
              <a:buClr>
                <a:schemeClr val="dk1"/>
              </a:buClr>
              <a:buSzPts val="1300"/>
              <a:buNone/>
            </a:pPr>
            <a:r>
              <a:t/>
            </a:r>
            <a:endParaRPr/>
          </a:p>
        </p:txBody>
      </p:sp>
      <p:sp>
        <p:nvSpPr>
          <p:cNvPr id="373" name="Google Shape;373;p14"/>
          <p:cNvSpPr txBox="1"/>
          <p:nvPr/>
        </p:nvSpPr>
        <p:spPr>
          <a:xfrm>
            <a:off x="1091566" y="2085434"/>
            <a:ext cx="10657089" cy="4247701"/>
          </a:xfrm>
          <a:prstGeom prst="rect">
            <a:avLst/>
          </a:prstGeom>
          <a:noFill/>
          <a:ln>
            <a:noFill/>
          </a:ln>
        </p:spPr>
        <p:txBody>
          <a:bodyPr anchorCtr="0" anchor="t" bIns="60925" lIns="121900" spcFirstLastPara="1" rIns="121900" wrap="square" tIns="60925">
            <a:noAutofit/>
          </a:bodyPr>
          <a:lstStyle/>
          <a:p>
            <a:pPr indent="-279390" lvl="3" marL="380990" marR="0" rtl="0" algn="l">
              <a:spcBef>
                <a:spcPts val="0"/>
              </a:spcBef>
              <a:spcAft>
                <a:spcPts val="0"/>
              </a:spcAft>
              <a:buClr>
                <a:schemeClr val="dk1"/>
              </a:buClr>
              <a:buSzPts val="1600"/>
              <a:buFont typeface="Arial"/>
              <a:buNone/>
            </a:pPr>
            <a:r>
              <a:t/>
            </a:r>
            <a:endParaRPr b="0" i="0" sz="1600" u="none" cap="none" strike="noStrike">
              <a:solidFill>
                <a:schemeClr val="lt2"/>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lt2"/>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279390" lvl="0" marL="380990" marR="0" rtl="0" algn="l">
              <a:spcBef>
                <a:spcPts val="0"/>
              </a:spcBef>
              <a:spcAft>
                <a:spcPts val="0"/>
              </a:spcAft>
              <a:buClr>
                <a:schemeClr val="dk1"/>
              </a:buClr>
              <a:buSzPts val="1600"/>
              <a:buFont typeface="Arial"/>
              <a:buNone/>
            </a:pPr>
            <a:r>
              <a:t/>
            </a:r>
            <a:endParaRPr sz="1600">
              <a:solidFill>
                <a:schemeClr val="lt2"/>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     </a:t>
            </a:r>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  </a:t>
            </a:r>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406386" lvl="0" marL="609585"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graphicFrame>
        <p:nvGraphicFramePr>
          <p:cNvPr id="374" name="Google Shape;374;p14"/>
          <p:cNvGraphicFramePr/>
          <p:nvPr/>
        </p:nvGraphicFramePr>
        <p:xfrm>
          <a:off x="1833530" y="2590444"/>
          <a:ext cx="8190839" cy="3435041"/>
        </p:xfrm>
        <a:graphic>
          <a:graphicData uri="http://schemas.openxmlformats.org/presentationml/2006/ole">
            <mc:AlternateContent>
              <mc:Choice Requires="v">
                <p:oleObj r:id="rId4" imgH="3435041" imgW="8190839" progId="Excel.Sheet.12" spid="_x0000_s1">
                  <p:embed/>
                </p:oleObj>
              </mc:Choice>
              <mc:Fallback>
                <p:oleObj r:id="rId5" imgH="3435041" imgW="8190839" progId="Excel.Sheet.12">
                  <p:embed/>
                  <p:pic>
                    <p:nvPicPr>
                      <p:cNvPr id="374" name="Google Shape;374;p14"/>
                      <p:cNvPicPr preferRelativeResize="0"/>
                      <p:nvPr/>
                    </p:nvPicPr>
                    <p:blipFill rotWithShape="1">
                      <a:blip r:embed="rId6">
                        <a:alphaModFix/>
                      </a:blip>
                      <a:srcRect b="0" l="0" r="0" t="0"/>
                      <a:stretch/>
                    </p:blipFill>
                    <p:spPr>
                      <a:xfrm>
                        <a:off x="1833530" y="2590444"/>
                        <a:ext cx="8190839" cy="3435041"/>
                      </a:xfrm>
                      <a:prstGeom prst="rect">
                        <a:avLst/>
                      </a:prstGeom>
                      <a:noFill/>
                      <a:ln>
                        <a:noFill/>
                      </a:ln>
                    </p:spPr>
                  </p:pic>
                </p:oleObj>
              </mc:Fallback>
            </mc:AlternateContent>
          </a:graphicData>
        </a:graphic>
      </p:graphicFrame>
      <p:sp>
        <p:nvSpPr>
          <p:cNvPr id="375" name="Google Shape;375;p14"/>
          <p:cNvSpPr txBox="1"/>
          <p:nvPr/>
        </p:nvSpPr>
        <p:spPr>
          <a:xfrm>
            <a:off x="6299105" y="2199196"/>
            <a:ext cx="36631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Example :  1MJ   =     0.2778  kWh</a:t>
            </a:r>
            <a:endParaRPr sz="1800">
              <a:solidFill>
                <a:schemeClr val="dk1"/>
              </a:solidFill>
              <a:latin typeface="Open Sans"/>
              <a:ea typeface="Open Sans"/>
              <a:cs typeface="Open Sans"/>
              <a:sym typeface="Open Sans"/>
            </a:endParaRPr>
          </a:p>
        </p:txBody>
      </p:sp>
      <p:sp>
        <p:nvSpPr>
          <p:cNvPr id="376" name="Google Shape;376;p14"/>
          <p:cNvSpPr/>
          <p:nvPr/>
        </p:nvSpPr>
        <p:spPr>
          <a:xfrm>
            <a:off x="6525855" y="3121351"/>
            <a:ext cx="617159" cy="206981"/>
          </a:xfrm>
          <a:prstGeom prst="rect">
            <a:avLst/>
          </a:prstGeom>
          <a:solidFill>
            <a:srgbClr val="C00000">
              <a:alpha val="3372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77" name="Google Shape;377;p14"/>
          <p:cNvSpPr/>
          <p:nvPr/>
        </p:nvSpPr>
        <p:spPr>
          <a:xfrm>
            <a:off x="1833529" y="3121351"/>
            <a:ext cx="664431" cy="206981"/>
          </a:xfrm>
          <a:prstGeom prst="rect">
            <a:avLst/>
          </a:prstGeom>
          <a:solidFill>
            <a:srgbClr val="C00000">
              <a:alpha val="3372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378" name="Google Shape;378;p14"/>
          <p:cNvSpPr/>
          <p:nvPr/>
        </p:nvSpPr>
        <p:spPr>
          <a:xfrm>
            <a:off x="6535932" y="2600517"/>
            <a:ext cx="617157" cy="245633"/>
          </a:xfrm>
          <a:prstGeom prst="rect">
            <a:avLst/>
          </a:prstGeom>
          <a:solidFill>
            <a:srgbClr val="C00000">
              <a:alpha val="3372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grpSp>
        <p:nvGrpSpPr>
          <p:cNvPr id="379" name="Google Shape;379;p14"/>
          <p:cNvGrpSpPr/>
          <p:nvPr/>
        </p:nvGrpSpPr>
        <p:grpSpPr>
          <a:xfrm>
            <a:off x="1022412" y="2467564"/>
            <a:ext cx="857927" cy="1034964"/>
            <a:chOff x="72908" y="1224690"/>
            <a:chExt cx="643445" cy="776223"/>
          </a:xfrm>
        </p:grpSpPr>
        <p:cxnSp>
          <p:nvCxnSpPr>
            <p:cNvPr id="380" name="Google Shape;380;p14"/>
            <p:cNvCxnSpPr>
              <a:stCxn id="381" idx="2"/>
            </p:cNvCxnSpPr>
            <p:nvPr/>
          </p:nvCxnSpPr>
          <p:spPr>
            <a:xfrm flipH="1">
              <a:off x="384731" y="1540113"/>
              <a:ext cx="9900" cy="460800"/>
            </a:xfrm>
            <a:prstGeom prst="straightConnector1">
              <a:avLst/>
            </a:prstGeom>
            <a:noFill/>
            <a:ln cap="flat" cmpd="sng" w="28575">
              <a:solidFill>
                <a:srgbClr val="C00000"/>
              </a:solidFill>
              <a:prstDash val="solid"/>
              <a:miter lim="800000"/>
              <a:headEnd len="sm" w="sm" type="none"/>
              <a:tailEnd len="med" w="med" type="stealth"/>
            </a:ln>
          </p:spPr>
        </p:cxnSp>
        <p:sp>
          <p:nvSpPr>
            <p:cNvPr id="381" name="Google Shape;381;p14"/>
            <p:cNvSpPr txBox="1"/>
            <p:nvPr/>
          </p:nvSpPr>
          <p:spPr>
            <a:xfrm>
              <a:off x="72908" y="1224690"/>
              <a:ext cx="643445" cy="3154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33">
                  <a:solidFill>
                    <a:schemeClr val="dk1"/>
                  </a:solidFill>
                  <a:latin typeface="Open Sans"/>
                  <a:ea typeface="Open Sans"/>
                  <a:cs typeface="Open Sans"/>
                  <a:sym typeface="Open Sans"/>
                </a:rPr>
                <a:t>From</a:t>
              </a:r>
              <a:endParaRPr sz="2133">
                <a:solidFill>
                  <a:schemeClr val="dk1"/>
                </a:solidFill>
                <a:latin typeface="Open Sans"/>
                <a:ea typeface="Open Sans"/>
                <a:cs typeface="Open Sans"/>
                <a:sym typeface="Open Sans"/>
              </a:endParaRPr>
            </a:p>
          </p:txBody>
        </p:sp>
      </p:grpSp>
      <p:grpSp>
        <p:nvGrpSpPr>
          <p:cNvPr id="382" name="Google Shape;382;p14"/>
          <p:cNvGrpSpPr/>
          <p:nvPr/>
        </p:nvGrpSpPr>
        <p:grpSpPr>
          <a:xfrm>
            <a:off x="1805499" y="2211949"/>
            <a:ext cx="1394483" cy="420564"/>
            <a:chOff x="320782" y="1409355"/>
            <a:chExt cx="1045862" cy="315423"/>
          </a:xfrm>
        </p:grpSpPr>
        <p:cxnSp>
          <p:nvCxnSpPr>
            <p:cNvPr id="383" name="Google Shape;383;p14"/>
            <p:cNvCxnSpPr/>
            <p:nvPr/>
          </p:nvCxnSpPr>
          <p:spPr>
            <a:xfrm>
              <a:off x="890082" y="1594022"/>
              <a:ext cx="476562" cy="0"/>
            </a:xfrm>
            <a:prstGeom prst="straightConnector1">
              <a:avLst/>
            </a:prstGeom>
            <a:noFill/>
            <a:ln cap="flat" cmpd="sng" w="28575">
              <a:solidFill>
                <a:srgbClr val="C00000"/>
              </a:solidFill>
              <a:prstDash val="solid"/>
              <a:miter lim="800000"/>
              <a:headEnd len="sm" w="sm" type="none"/>
              <a:tailEnd len="med" w="med" type="stealth"/>
            </a:ln>
          </p:spPr>
        </p:cxnSp>
        <p:sp>
          <p:nvSpPr>
            <p:cNvPr id="384" name="Google Shape;384;p14"/>
            <p:cNvSpPr txBox="1"/>
            <p:nvPr/>
          </p:nvSpPr>
          <p:spPr>
            <a:xfrm>
              <a:off x="320782" y="1409355"/>
              <a:ext cx="375343" cy="3154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33">
                  <a:solidFill>
                    <a:schemeClr val="dk1"/>
                  </a:solidFill>
                  <a:latin typeface="Open Sans"/>
                  <a:ea typeface="Open Sans"/>
                  <a:cs typeface="Open Sans"/>
                  <a:sym typeface="Open Sans"/>
                </a:rPr>
                <a:t>To</a:t>
              </a:r>
              <a:endParaRPr sz="2133">
                <a:solidFill>
                  <a:schemeClr val="dk1"/>
                </a:solidFill>
                <a:latin typeface="Open Sans"/>
                <a:ea typeface="Open Sans"/>
                <a:cs typeface="Open Sans"/>
                <a:sym typeface="Open Sans"/>
              </a:endParaRPr>
            </a:p>
          </p:txBody>
        </p:sp>
      </p:grpSp>
      <p:sp>
        <p:nvSpPr>
          <p:cNvPr id="385" name="Google Shape;385;p14"/>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3.3 – Energy intensity</a:t>
            </a:r>
            <a:endParaRPr/>
          </a:p>
        </p:txBody>
      </p:sp>
      <p:sp>
        <p:nvSpPr>
          <p:cNvPr id="386" name="Google Shape;386;p14"/>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87" name="Google Shape;387;p14"/>
          <p:cNvSpPr/>
          <p:nvPr/>
        </p:nvSpPr>
        <p:spPr>
          <a:xfrm>
            <a:off x="8856874" y="641181"/>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14.mp3" id="388" name="Google Shape;388;p14"/>
          <p:cNvPicPr preferRelativeResize="0"/>
          <p:nvPr/>
        </p:nvPicPr>
        <p:blipFill rotWithShape="1">
          <a:blip r:embed="rId7">
            <a:alphaModFix/>
          </a:blip>
          <a:srcRect b="0" l="0" r="0" t="0"/>
          <a:stretch/>
        </p:blipFill>
        <p:spPr>
          <a:xfrm>
            <a:off x="8928239" y="71391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0"/>
                                        <p:tgtEl>
                                          <p:spTgt spid="3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graphicFrame>
        <p:nvGraphicFramePr>
          <p:cNvPr id="393" name="Google Shape;393;p15"/>
          <p:cNvGraphicFramePr/>
          <p:nvPr/>
        </p:nvGraphicFramePr>
        <p:xfrm>
          <a:off x="1214027" y="2492917"/>
          <a:ext cx="3000000" cy="3000000"/>
        </p:xfrm>
        <a:graphic>
          <a:graphicData uri="http://schemas.openxmlformats.org/drawingml/2006/table">
            <a:tbl>
              <a:tblPr bandRow="1" firstRow="1">
                <a:noFill/>
                <a:tableStyleId>{F69F66B3-10BE-466A-A218-9AE327DF8617}</a:tableStyleId>
              </a:tblPr>
              <a:tblGrid>
                <a:gridCol w="3417200"/>
                <a:gridCol w="3986100"/>
                <a:gridCol w="2848300"/>
              </a:tblGrid>
              <a:tr h="4944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Industry in Country A </a:t>
                      </a:r>
                      <a:endParaRPr b="0" i="0" sz="1800" u="none" cap="none" strike="noStrike">
                        <a:solidFill>
                          <a:schemeClr val="dk1"/>
                        </a:solidFill>
                        <a:latin typeface="Open Sans Light"/>
                        <a:ea typeface="Open Sans Light"/>
                        <a:cs typeface="Open Sans Light"/>
                        <a:sym typeface="Open Sans Light"/>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Industry in Country B </a:t>
                      </a:r>
                      <a:endParaRPr b="0" i="0" sz="1800" u="none" cap="none" strike="noStrike">
                        <a:solidFill>
                          <a:schemeClr val="dk1"/>
                        </a:solidFill>
                        <a:latin typeface="Open Sans Light"/>
                        <a:ea typeface="Open Sans Light"/>
                        <a:cs typeface="Open Sans Light"/>
                        <a:sym typeface="Open Sans Light"/>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800" u="none" cap="none" strike="noStrike">
                          <a:solidFill>
                            <a:schemeClr val="dk1"/>
                          </a:solidFill>
                          <a:latin typeface="Open Sans Light"/>
                          <a:ea typeface="Open Sans Light"/>
                          <a:cs typeface="Open Sans Light"/>
                          <a:sym typeface="Open Sans Light"/>
                        </a:rPr>
                        <a:t>Energy intensity ratio</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r>
              <a:tr h="785950">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1668950">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94" name="Google Shape;394;p15"/>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3.3 – Energy intensity</a:t>
            </a:r>
            <a:endParaRPr/>
          </a:p>
        </p:txBody>
      </p:sp>
      <p:sp>
        <p:nvSpPr>
          <p:cNvPr id="395" name="Google Shape;395;p15"/>
          <p:cNvSpPr txBox="1"/>
          <p:nvPr>
            <p:ph idx="1" type="body"/>
          </p:nvPr>
        </p:nvSpPr>
        <p:spPr>
          <a:xfrm>
            <a:off x="938689" y="1533525"/>
            <a:ext cx="10252075" cy="566105"/>
          </a:xfrm>
          <a:prstGeom prst="rect">
            <a:avLst/>
          </a:prstGeom>
          <a:noFill/>
          <a:ln>
            <a:noFill/>
          </a:ln>
        </p:spPr>
        <p:txBody>
          <a:bodyPr anchorCtr="0" anchor="t" bIns="91425" lIns="91425" spcFirstLastPara="1" rIns="91425" wrap="square" tIns="91425">
            <a:normAutofit lnSpcReduction="10000"/>
          </a:bodyPr>
          <a:lstStyle/>
          <a:p>
            <a:pPr indent="0" lvl="0" marL="101598" rtl="0" algn="l">
              <a:lnSpc>
                <a:spcPct val="90000"/>
              </a:lnSpc>
              <a:spcBef>
                <a:spcPts val="1000"/>
              </a:spcBef>
              <a:spcAft>
                <a:spcPts val="0"/>
              </a:spcAft>
              <a:buClr>
                <a:srgbClr val="333333"/>
              </a:buClr>
              <a:buSzPts val="1300"/>
              <a:buNone/>
            </a:pPr>
            <a:r>
              <a:rPr lang="en-US"/>
              <a:t>Energy intensity (EI) as indicator:</a:t>
            </a:r>
            <a:endParaRPr/>
          </a:p>
        </p:txBody>
      </p:sp>
      <p:sp>
        <p:nvSpPr>
          <p:cNvPr id="396" name="Google Shape;396;p15"/>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97" name="Google Shape;397;p15"/>
          <p:cNvSpPr/>
          <p:nvPr/>
        </p:nvSpPr>
        <p:spPr>
          <a:xfrm>
            <a:off x="8896630" y="75215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15.mp3" id="398" name="Google Shape;398;p15"/>
          <p:cNvPicPr preferRelativeResize="0"/>
          <p:nvPr/>
        </p:nvPicPr>
        <p:blipFill rotWithShape="1">
          <a:blip r:embed="rId3">
            <a:alphaModFix/>
          </a:blip>
          <a:srcRect b="0" l="0" r="0" t="0"/>
          <a:stretch/>
        </p:blipFill>
        <p:spPr>
          <a:xfrm>
            <a:off x="8967995" y="8235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16"/>
          <p:cNvSpPr txBox="1"/>
          <p:nvPr>
            <p:ph idx="1" type="body"/>
          </p:nvPr>
        </p:nvSpPr>
        <p:spPr>
          <a:xfrm>
            <a:off x="929945" y="1507733"/>
            <a:ext cx="10251600" cy="812800"/>
          </a:xfrm>
          <a:prstGeom prst="rect">
            <a:avLst/>
          </a:prstGeom>
          <a:noFill/>
          <a:ln>
            <a:noFill/>
          </a:ln>
        </p:spPr>
        <p:txBody>
          <a:bodyPr anchorCtr="0" anchor="t" bIns="91425" lIns="91425" spcFirstLastPara="1" rIns="91425" wrap="square" tIns="91425">
            <a:normAutofit/>
          </a:bodyPr>
          <a:lstStyle/>
          <a:p>
            <a:pPr indent="0" lvl="0" marL="101598" rtl="0" algn="l">
              <a:lnSpc>
                <a:spcPct val="90000"/>
              </a:lnSpc>
              <a:spcBef>
                <a:spcPts val="1000"/>
              </a:spcBef>
              <a:spcAft>
                <a:spcPts val="0"/>
              </a:spcAft>
              <a:buClr>
                <a:srgbClr val="333333"/>
              </a:buClr>
              <a:buSzPts val="1300"/>
              <a:buNone/>
            </a:pPr>
            <a:r>
              <a:rPr lang="en-US"/>
              <a:t>Energy intensity (EI) as indicator:</a:t>
            </a:r>
            <a:endParaRPr/>
          </a:p>
        </p:txBody>
      </p:sp>
      <p:graphicFrame>
        <p:nvGraphicFramePr>
          <p:cNvPr id="404" name="Google Shape;404;p16"/>
          <p:cNvGraphicFramePr/>
          <p:nvPr/>
        </p:nvGraphicFramePr>
        <p:xfrm>
          <a:off x="1057982" y="2547078"/>
          <a:ext cx="3000000" cy="3000000"/>
        </p:xfrm>
        <a:graphic>
          <a:graphicData uri="http://schemas.openxmlformats.org/drawingml/2006/table">
            <a:tbl>
              <a:tblPr bandRow="1" firstRow="1">
                <a:noFill/>
                <a:tableStyleId>{F69F66B3-10BE-466A-A218-9AE327DF8617}</a:tableStyleId>
              </a:tblPr>
              <a:tblGrid>
                <a:gridCol w="2881750"/>
                <a:gridCol w="4634600"/>
                <a:gridCol w="3083625"/>
              </a:tblGrid>
              <a:tr h="59690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a:solidFill>
                            <a:schemeClr val="dk1"/>
                          </a:solidFill>
                          <a:latin typeface="Open Sans Light"/>
                          <a:ea typeface="Open Sans Light"/>
                          <a:cs typeface="Open Sans Light"/>
                          <a:sym typeface="Open Sans Light"/>
                        </a:rPr>
                        <a:t>Steel industry </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7F7F7F"/>
                      </a:solidFill>
                      <a:prstDash val="solid"/>
                      <a:round/>
                      <a:headEnd len="sm" w="sm" type="none"/>
                      <a:tailEnd len="sm" w="sm" type="none"/>
                    </a:lnB>
                  </a:tcPr>
                </a:tc>
              </a:tr>
              <a:tr h="622475">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a:solidFill>
                            <a:schemeClr val="dk1"/>
                          </a:solidFill>
                          <a:latin typeface="Open Sans Light"/>
                          <a:ea typeface="Open Sans Light"/>
                          <a:cs typeface="Open Sans Light"/>
                          <a:sym typeface="Open Sans Light"/>
                        </a:rPr>
                        <a:t>Glass industry </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622125">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Electronic Industry</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59690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Textile Industry</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59690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Agriculture production</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622475">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Light"/>
                          <a:ea typeface="Open Sans Light"/>
                          <a:cs typeface="Open Sans Light"/>
                          <a:sym typeface="Open Sans Light"/>
                        </a:rPr>
                        <a:t>Restaurant  production</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7F7F7F"/>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05" name="Google Shape;405;p16"/>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3.3 – Energy intensity</a:t>
            </a:r>
            <a:endParaRPr/>
          </a:p>
        </p:txBody>
      </p:sp>
      <p:sp>
        <p:nvSpPr>
          <p:cNvPr id="406" name="Google Shape;406;p16"/>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407" name="Google Shape;407;p16"/>
          <p:cNvSpPr/>
          <p:nvPr/>
        </p:nvSpPr>
        <p:spPr>
          <a:xfrm>
            <a:off x="8896630" y="75215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16.mp3" id="408" name="Google Shape;408;p16"/>
          <p:cNvPicPr preferRelativeResize="0"/>
          <p:nvPr/>
        </p:nvPicPr>
        <p:blipFill rotWithShape="1">
          <a:blip r:embed="rId3">
            <a:alphaModFix/>
          </a:blip>
          <a:srcRect b="0" l="0" r="0" t="0"/>
          <a:stretch/>
        </p:blipFill>
        <p:spPr>
          <a:xfrm>
            <a:off x="8967995" y="8235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17"/>
          <p:cNvSpPr txBox="1"/>
          <p:nvPr>
            <p:ph idx="1" type="body"/>
          </p:nvPr>
        </p:nvSpPr>
        <p:spPr>
          <a:xfrm>
            <a:off x="887215" y="1490641"/>
            <a:ext cx="10188136" cy="4385669"/>
          </a:xfrm>
          <a:prstGeom prst="rect">
            <a:avLst/>
          </a:prstGeom>
          <a:blipFill rotWithShape="1">
            <a:blip r:embed="rId3">
              <a:alphaModFix/>
            </a:blip>
            <a:stretch>
              <a:fillRect b="-4334" l="-123" r="0" t="0"/>
            </a:stretch>
          </a:blipFill>
          <a:ln>
            <a:noFill/>
          </a:ln>
        </p:spPr>
        <p:txBody>
          <a:bodyPr anchorCtr="0" anchor="t" bIns="91425" lIns="91425" spcFirstLastPara="1" rIns="91425" wrap="square" tIns="91425">
            <a:normAutofit/>
          </a:bodyPr>
          <a:lstStyle/>
          <a:p>
            <a:pPr indent="0" lvl="0" marL="194729" rtl="0" algn="l">
              <a:lnSpc>
                <a:spcPct val="90000"/>
              </a:lnSpc>
              <a:spcBef>
                <a:spcPts val="0"/>
              </a:spcBef>
              <a:spcAft>
                <a:spcPts val="0"/>
              </a:spcAft>
              <a:buSzPts val="1300"/>
              <a:buNone/>
            </a:pPr>
            <a:r>
              <a:rPr lang="en-US"/>
              <a:t> </a:t>
            </a:r>
            <a:endParaRPr/>
          </a:p>
        </p:txBody>
      </p:sp>
      <p:sp>
        <p:nvSpPr>
          <p:cNvPr id="414" name="Google Shape;414;p17"/>
          <p:cNvSpPr txBox="1"/>
          <p:nvPr/>
        </p:nvSpPr>
        <p:spPr>
          <a:xfrm>
            <a:off x="990600" y="33652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3.3 – Energy intensity</a:t>
            </a:r>
            <a:endParaRPr/>
          </a:p>
        </p:txBody>
      </p:sp>
      <p:sp>
        <p:nvSpPr>
          <p:cNvPr id="415" name="Google Shape;415;p17"/>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416" name="Google Shape;416;p17"/>
          <p:cNvSpPr/>
          <p:nvPr/>
        </p:nvSpPr>
        <p:spPr>
          <a:xfrm>
            <a:off x="8896630" y="70942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17.mp3" id="417" name="Google Shape;417;p17"/>
          <p:cNvPicPr preferRelativeResize="0"/>
          <p:nvPr/>
        </p:nvPicPr>
        <p:blipFill rotWithShape="1">
          <a:blip r:embed="rId4">
            <a:alphaModFix/>
          </a:blip>
          <a:srcRect b="0" l="0" r="0" t="0"/>
          <a:stretch/>
        </p:blipFill>
        <p:spPr>
          <a:xfrm>
            <a:off x="8967995" y="78078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18"/>
          <p:cNvSpPr txBox="1"/>
          <p:nvPr>
            <p:ph idx="1" type="body"/>
          </p:nvPr>
        </p:nvSpPr>
        <p:spPr>
          <a:xfrm>
            <a:off x="887215" y="1533371"/>
            <a:ext cx="5884652" cy="4262298"/>
          </a:xfrm>
          <a:prstGeom prst="rect">
            <a:avLst/>
          </a:prstGeom>
          <a:noFill/>
          <a:ln>
            <a:noFill/>
          </a:ln>
        </p:spPr>
        <p:txBody>
          <a:bodyPr anchorCtr="0" anchor="t" bIns="91425" lIns="91425" spcFirstLastPara="1" rIns="91425" wrap="square" tIns="91425">
            <a:normAutofit lnSpcReduction="10000"/>
          </a:bodyPr>
          <a:lstStyle/>
          <a:p>
            <a:pPr indent="-342900" lvl="0" marL="380365" rtl="0" algn="l">
              <a:lnSpc>
                <a:spcPct val="100000"/>
              </a:lnSpc>
              <a:spcBef>
                <a:spcPts val="1000"/>
              </a:spcBef>
              <a:spcAft>
                <a:spcPts val="0"/>
              </a:spcAft>
              <a:buClr>
                <a:schemeClr val="dk1"/>
              </a:buClr>
              <a:buSzPts val="1300"/>
              <a:buFont typeface="Arial"/>
              <a:buChar char="•"/>
            </a:pPr>
            <a:r>
              <a:rPr lang="en-US">
                <a:latin typeface="Open Sans"/>
                <a:ea typeface="Open Sans"/>
                <a:cs typeface="Open Sans"/>
                <a:sym typeface="Open Sans"/>
              </a:rPr>
              <a:t>Energy balance is a representation that establishes the balance of the energy system. </a:t>
            </a:r>
            <a:endParaRPr/>
          </a:p>
          <a:p>
            <a:pPr indent="-342900" lvl="0" marL="380365" rtl="0" algn="l">
              <a:lnSpc>
                <a:spcPct val="100000"/>
              </a:lnSpc>
              <a:spcBef>
                <a:spcPts val="1000"/>
              </a:spcBef>
              <a:spcAft>
                <a:spcPts val="0"/>
              </a:spcAft>
              <a:buClr>
                <a:schemeClr val="dk1"/>
              </a:buClr>
              <a:buSzPts val="1300"/>
              <a:buFont typeface="Arial"/>
              <a:buChar char="•"/>
            </a:pPr>
            <a:r>
              <a:rPr lang="en-US">
                <a:latin typeface="Open Sans"/>
                <a:ea typeface="Open Sans"/>
                <a:cs typeface="Open Sans"/>
                <a:sym typeface="Open Sans"/>
              </a:rPr>
              <a:t>The balance is established between energy inflows by type of energy carrier or fuel, and the outflows by sector of consumption.</a:t>
            </a:r>
            <a:endParaRPr/>
          </a:p>
          <a:p>
            <a:pPr indent="-342900" lvl="0" marL="380365" rtl="0" algn="l">
              <a:lnSpc>
                <a:spcPct val="100000"/>
              </a:lnSpc>
              <a:spcBef>
                <a:spcPts val="1000"/>
              </a:spcBef>
              <a:spcAft>
                <a:spcPts val="0"/>
              </a:spcAft>
              <a:buClr>
                <a:schemeClr val="dk1"/>
              </a:buClr>
              <a:buSzPts val="1300"/>
              <a:buFont typeface="Arial"/>
              <a:buChar char="•"/>
            </a:pPr>
            <a:r>
              <a:rPr lang="en-US">
                <a:latin typeface="Open Sans"/>
                <a:ea typeface="Open Sans"/>
                <a:cs typeface="Open Sans"/>
                <a:sym typeface="Open Sans"/>
              </a:rPr>
              <a:t>In the energy system, as energy is produced, losses occur. The energy balance helps you keep track of these changes and losses. </a:t>
            </a:r>
            <a:endParaRPr/>
          </a:p>
          <a:p>
            <a:pPr indent="-342900" lvl="0" marL="380365" rtl="0" algn="l">
              <a:lnSpc>
                <a:spcPct val="100000"/>
              </a:lnSpc>
              <a:spcBef>
                <a:spcPts val="1000"/>
              </a:spcBef>
              <a:spcAft>
                <a:spcPts val="0"/>
              </a:spcAft>
              <a:buClr>
                <a:schemeClr val="dk1"/>
              </a:buClr>
              <a:buSzPts val="1300"/>
              <a:buFont typeface="Arial"/>
              <a:buChar char="•"/>
            </a:pPr>
            <a:r>
              <a:rPr lang="en-US">
                <a:latin typeface="Open Sans"/>
                <a:ea typeface="Open Sans"/>
                <a:cs typeface="Open Sans"/>
                <a:sym typeface="Open Sans"/>
              </a:rPr>
              <a:t>Original energy data shall be converted into a common energy unit (for example Ton oil equivalent or Joules), based on net calorific values)</a:t>
            </a:r>
            <a:endParaRPr/>
          </a:p>
        </p:txBody>
      </p:sp>
      <p:sp>
        <p:nvSpPr>
          <p:cNvPr id="423" name="Google Shape;423;p18"/>
          <p:cNvSpPr/>
          <p:nvPr/>
        </p:nvSpPr>
        <p:spPr>
          <a:xfrm>
            <a:off x="406400" y="2844800"/>
            <a:ext cx="11480800" cy="548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424" name="Google Shape;424;p18"/>
          <p:cNvSpPr/>
          <p:nvPr/>
        </p:nvSpPr>
        <p:spPr>
          <a:xfrm>
            <a:off x="6892607" y="2661167"/>
            <a:ext cx="1680000" cy="720000"/>
          </a:xfrm>
          <a:prstGeom prst="notchedRightArrow">
            <a:avLst>
              <a:gd fmla="val 50000" name="adj1"/>
              <a:gd fmla="val 46154"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Oil</a:t>
            </a:r>
            <a:endParaRPr/>
          </a:p>
        </p:txBody>
      </p:sp>
      <p:sp>
        <p:nvSpPr>
          <p:cNvPr id="425" name="Google Shape;425;p18"/>
          <p:cNvSpPr/>
          <p:nvPr/>
        </p:nvSpPr>
        <p:spPr>
          <a:xfrm>
            <a:off x="6891720" y="3491833"/>
            <a:ext cx="1680000" cy="720000"/>
          </a:xfrm>
          <a:prstGeom prst="notchedRightArrow">
            <a:avLst>
              <a:gd fmla="val 50000" name="adj1"/>
              <a:gd fmla="val 46154"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Coal</a:t>
            </a:r>
            <a:endParaRPr/>
          </a:p>
        </p:txBody>
      </p:sp>
      <p:sp>
        <p:nvSpPr>
          <p:cNvPr id="426" name="Google Shape;426;p18"/>
          <p:cNvSpPr/>
          <p:nvPr/>
        </p:nvSpPr>
        <p:spPr>
          <a:xfrm>
            <a:off x="6903239" y="4337471"/>
            <a:ext cx="1680000" cy="720000"/>
          </a:xfrm>
          <a:prstGeom prst="notchedRightArrow">
            <a:avLst>
              <a:gd fmla="val 50000" name="adj1"/>
              <a:gd fmla="val 46154" name="adj2"/>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Natural Gas</a:t>
            </a:r>
            <a:endParaRPr/>
          </a:p>
        </p:txBody>
      </p:sp>
      <p:sp>
        <p:nvSpPr>
          <p:cNvPr id="427" name="Google Shape;427;p18"/>
          <p:cNvSpPr/>
          <p:nvPr/>
        </p:nvSpPr>
        <p:spPr>
          <a:xfrm>
            <a:off x="8580725" y="2578586"/>
            <a:ext cx="1331183" cy="2711669"/>
          </a:xfrm>
          <a:prstGeom prst="rect">
            <a:avLst/>
          </a:prstGeom>
          <a:solidFill>
            <a:srgbClr val="595959">
              <a:alpha val="51372"/>
            </a:srgbClr>
          </a:solidFill>
          <a:ln cap="flat" cmpd="sng" w="9525">
            <a:solidFill>
              <a:schemeClr val="dk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rPr lang="en-US" sz="2133">
                <a:solidFill>
                  <a:srgbClr val="C00000"/>
                </a:solidFill>
                <a:latin typeface="Open Sans"/>
                <a:ea typeface="Open Sans"/>
                <a:cs typeface="Open Sans"/>
                <a:sym typeface="Open Sans"/>
              </a:rPr>
              <a:t>STOCK</a:t>
            </a:r>
            <a:endParaRPr/>
          </a:p>
        </p:txBody>
      </p:sp>
      <p:sp>
        <p:nvSpPr>
          <p:cNvPr id="428" name="Google Shape;428;p18"/>
          <p:cNvSpPr/>
          <p:nvPr/>
        </p:nvSpPr>
        <p:spPr>
          <a:xfrm>
            <a:off x="9911907" y="2661167"/>
            <a:ext cx="1680000" cy="720000"/>
          </a:xfrm>
          <a:prstGeom prst="notchedRightArrow">
            <a:avLst>
              <a:gd fmla="val 50000" name="adj1"/>
              <a:gd fmla="val 51923"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Power plants</a:t>
            </a:r>
            <a:endParaRPr/>
          </a:p>
        </p:txBody>
      </p:sp>
      <p:sp>
        <p:nvSpPr>
          <p:cNvPr id="429" name="Google Shape;429;p18"/>
          <p:cNvSpPr/>
          <p:nvPr/>
        </p:nvSpPr>
        <p:spPr>
          <a:xfrm>
            <a:off x="9911907" y="3499319"/>
            <a:ext cx="1680000" cy="720000"/>
          </a:xfrm>
          <a:prstGeom prst="notchedRightArrow">
            <a:avLst>
              <a:gd fmla="val 50000" name="adj1"/>
              <a:gd fmla="val 51923"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Industry</a:t>
            </a:r>
            <a:endParaRPr/>
          </a:p>
        </p:txBody>
      </p:sp>
      <p:sp>
        <p:nvSpPr>
          <p:cNvPr id="430" name="Google Shape;430;p18"/>
          <p:cNvSpPr/>
          <p:nvPr/>
        </p:nvSpPr>
        <p:spPr>
          <a:xfrm>
            <a:off x="9911907" y="4337471"/>
            <a:ext cx="1680000" cy="720000"/>
          </a:xfrm>
          <a:prstGeom prst="notchedRightArrow">
            <a:avLst>
              <a:gd fmla="val 50000" name="adj1"/>
              <a:gd fmla="val 51923"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Open Sans Light"/>
                <a:ea typeface="Open Sans Light"/>
                <a:cs typeface="Open Sans Light"/>
                <a:sym typeface="Open Sans Light"/>
              </a:rPr>
              <a:t>Households</a:t>
            </a:r>
            <a:endParaRPr/>
          </a:p>
        </p:txBody>
      </p:sp>
      <p:sp>
        <p:nvSpPr>
          <p:cNvPr id="431" name="Google Shape;431;p18"/>
          <p:cNvSpPr/>
          <p:nvPr/>
        </p:nvSpPr>
        <p:spPr>
          <a:xfrm>
            <a:off x="8580725" y="2973010"/>
            <a:ext cx="1331183" cy="49303"/>
          </a:xfrm>
          <a:prstGeom prst="rightArrow">
            <a:avLst>
              <a:gd fmla="val 50000" name="adj1"/>
              <a:gd fmla="val 675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32" name="Google Shape;432;p18"/>
          <p:cNvSpPr/>
          <p:nvPr/>
        </p:nvSpPr>
        <p:spPr>
          <a:xfrm rot="1587668">
            <a:off x="8483146" y="3451662"/>
            <a:ext cx="1577699" cy="51357"/>
          </a:xfrm>
          <a:prstGeom prst="rightArrow">
            <a:avLst>
              <a:gd fmla="val 50000" name="adj1"/>
              <a:gd fmla="val 768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33" name="Google Shape;433;p18"/>
          <p:cNvSpPr/>
          <p:nvPr/>
        </p:nvSpPr>
        <p:spPr>
          <a:xfrm rot="2872655">
            <a:off x="8235600" y="3853053"/>
            <a:ext cx="2021427" cy="49303"/>
          </a:xfrm>
          <a:prstGeom prst="rightArrow">
            <a:avLst>
              <a:gd fmla="val 50000" name="adj1"/>
              <a:gd fmla="val 1025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34" name="Google Shape;434;p18"/>
          <p:cNvSpPr/>
          <p:nvPr/>
        </p:nvSpPr>
        <p:spPr>
          <a:xfrm>
            <a:off x="8615648" y="3917986"/>
            <a:ext cx="1331183" cy="49303"/>
          </a:xfrm>
          <a:prstGeom prst="rightArrow">
            <a:avLst>
              <a:gd fmla="val 50000" name="adj1"/>
              <a:gd fmla="val 675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35" name="Google Shape;435;p18"/>
          <p:cNvSpPr/>
          <p:nvPr/>
        </p:nvSpPr>
        <p:spPr>
          <a:xfrm rot="2012607">
            <a:off x="8470198" y="4280352"/>
            <a:ext cx="1577699" cy="51357"/>
          </a:xfrm>
          <a:prstGeom prst="rightArrow">
            <a:avLst>
              <a:gd fmla="val 50000" name="adj1"/>
              <a:gd fmla="val 768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36" name="Google Shape;436;p18"/>
          <p:cNvSpPr/>
          <p:nvPr/>
        </p:nvSpPr>
        <p:spPr>
          <a:xfrm rot="-1945461">
            <a:off x="8497563" y="3416152"/>
            <a:ext cx="1577699" cy="51357"/>
          </a:xfrm>
          <a:prstGeom prst="rightArrow">
            <a:avLst>
              <a:gd fmla="val 50000" name="adj1"/>
              <a:gd fmla="val 768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37" name="Google Shape;437;p18"/>
          <p:cNvSpPr/>
          <p:nvPr/>
        </p:nvSpPr>
        <p:spPr>
          <a:xfrm>
            <a:off x="8615648" y="4718577"/>
            <a:ext cx="1331183" cy="49303"/>
          </a:xfrm>
          <a:prstGeom prst="rightArrow">
            <a:avLst>
              <a:gd fmla="val 50000" name="adj1"/>
              <a:gd fmla="val 675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38" name="Google Shape;438;p18"/>
          <p:cNvSpPr/>
          <p:nvPr/>
        </p:nvSpPr>
        <p:spPr>
          <a:xfrm rot="-1899660">
            <a:off x="8482118" y="4290954"/>
            <a:ext cx="1577699" cy="51357"/>
          </a:xfrm>
          <a:prstGeom prst="rightArrow">
            <a:avLst>
              <a:gd fmla="val 50000" name="adj1"/>
              <a:gd fmla="val 768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39" name="Google Shape;439;p18"/>
          <p:cNvSpPr/>
          <p:nvPr/>
        </p:nvSpPr>
        <p:spPr>
          <a:xfrm rot="-3073458">
            <a:off x="8235933" y="3900601"/>
            <a:ext cx="2021425" cy="49303"/>
          </a:xfrm>
          <a:prstGeom prst="rightArrow">
            <a:avLst>
              <a:gd fmla="val 50000" name="adj1"/>
              <a:gd fmla="val 1025000" name="adj2"/>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p:txBody>
      </p:sp>
      <p:sp>
        <p:nvSpPr>
          <p:cNvPr id="440" name="Google Shape;440;p18"/>
          <p:cNvSpPr txBox="1"/>
          <p:nvPr/>
        </p:nvSpPr>
        <p:spPr>
          <a:xfrm>
            <a:off x="7233321" y="2254026"/>
            <a:ext cx="86433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Inputs</a:t>
            </a:r>
            <a:endParaRPr/>
          </a:p>
        </p:txBody>
      </p:sp>
      <p:sp>
        <p:nvSpPr>
          <p:cNvPr id="441" name="Google Shape;441;p18"/>
          <p:cNvSpPr txBox="1"/>
          <p:nvPr/>
        </p:nvSpPr>
        <p:spPr>
          <a:xfrm>
            <a:off x="10165769" y="2250798"/>
            <a:ext cx="106150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Outputs</a:t>
            </a:r>
            <a:endParaRPr/>
          </a:p>
        </p:txBody>
      </p:sp>
      <p:sp>
        <p:nvSpPr>
          <p:cNvPr id="442" name="Google Shape;442;p18"/>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3.4 – Energy balance</a:t>
            </a:r>
            <a:endParaRPr/>
          </a:p>
        </p:txBody>
      </p:sp>
      <p:sp>
        <p:nvSpPr>
          <p:cNvPr id="443" name="Google Shape;443;p18"/>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444" name="Google Shape;444;p18"/>
          <p:cNvSpPr/>
          <p:nvPr/>
        </p:nvSpPr>
        <p:spPr>
          <a:xfrm>
            <a:off x="8896630" y="75215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18.mp3" id="445" name="Google Shape;445;p18"/>
          <p:cNvPicPr preferRelativeResize="0"/>
          <p:nvPr/>
        </p:nvPicPr>
        <p:blipFill rotWithShape="1">
          <a:blip r:embed="rId3">
            <a:alphaModFix/>
          </a:blip>
          <a:srcRect b="0" l="0" r="0" t="0"/>
          <a:stretch/>
        </p:blipFill>
        <p:spPr>
          <a:xfrm>
            <a:off x="8967995" y="8235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5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19"/>
          <p:cNvSpPr txBox="1"/>
          <p:nvPr>
            <p:ph idx="1" type="body"/>
          </p:nvPr>
        </p:nvSpPr>
        <p:spPr>
          <a:xfrm>
            <a:off x="1025101" y="1533371"/>
            <a:ext cx="10251600" cy="4262298"/>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rgbClr val="333333"/>
              </a:buClr>
              <a:buSzPts val="1300"/>
              <a:buNone/>
            </a:pPr>
            <a:r>
              <a:rPr b="1" lang="en-US">
                <a:solidFill>
                  <a:srgbClr val="9CC2E5"/>
                </a:solidFill>
                <a:latin typeface="Open Sans"/>
                <a:ea typeface="Open Sans"/>
                <a:cs typeface="Open Sans"/>
                <a:sym typeface="Open Sans"/>
              </a:rPr>
              <a:t>Flow diagram format</a:t>
            </a:r>
            <a:endParaRPr/>
          </a:p>
          <a:p>
            <a:pPr indent="0" lvl="0" marL="194310" rtl="0" algn="l">
              <a:lnSpc>
                <a:spcPct val="90000"/>
              </a:lnSpc>
              <a:spcBef>
                <a:spcPts val="0"/>
              </a:spcBef>
              <a:spcAft>
                <a:spcPts val="0"/>
              </a:spcAft>
              <a:buClr>
                <a:schemeClr val="dk1"/>
              </a:buClr>
              <a:buSzPts val="1300"/>
              <a:buNone/>
            </a:pPr>
            <a:r>
              <a:t/>
            </a:r>
            <a:endParaRPr/>
          </a:p>
        </p:txBody>
      </p:sp>
      <p:sp>
        <p:nvSpPr>
          <p:cNvPr id="451" name="Google Shape;451;p19"/>
          <p:cNvSpPr/>
          <p:nvPr/>
        </p:nvSpPr>
        <p:spPr>
          <a:xfrm>
            <a:off x="406400" y="2844800"/>
            <a:ext cx="11480800" cy="548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grpSp>
        <p:nvGrpSpPr>
          <p:cNvPr id="452" name="Google Shape;452;p19"/>
          <p:cNvGrpSpPr/>
          <p:nvPr/>
        </p:nvGrpSpPr>
        <p:grpSpPr>
          <a:xfrm>
            <a:off x="3940735" y="1528545"/>
            <a:ext cx="7262351" cy="4627094"/>
            <a:chOff x="228600" y="1208197"/>
            <a:chExt cx="8966972" cy="5713176"/>
          </a:xfrm>
        </p:grpSpPr>
        <p:sp>
          <p:nvSpPr>
            <p:cNvPr id="453" name="Google Shape;453;p19"/>
            <p:cNvSpPr/>
            <p:nvPr/>
          </p:nvSpPr>
          <p:spPr>
            <a:xfrm>
              <a:off x="6248400" y="2518678"/>
              <a:ext cx="2514600" cy="1488139"/>
            </a:xfrm>
            <a:prstGeom prst="homePlate">
              <a:avLst>
                <a:gd fmla="val 25000"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Electricity</a:t>
              </a:r>
              <a:endParaRPr/>
            </a:p>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(Final)</a:t>
              </a:r>
              <a:endParaRPr/>
            </a:p>
          </p:txBody>
        </p:sp>
        <p:sp>
          <p:nvSpPr>
            <p:cNvPr id="454" name="Google Shape;454;p19"/>
            <p:cNvSpPr/>
            <p:nvPr/>
          </p:nvSpPr>
          <p:spPr>
            <a:xfrm rot="458330">
              <a:off x="2880891" y="2292691"/>
              <a:ext cx="3438360" cy="240300"/>
            </a:xfrm>
            <a:prstGeom prst="homePlate">
              <a:avLst>
                <a:gd fmla="val 260000"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55" name="Google Shape;455;p19"/>
            <p:cNvSpPr/>
            <p:nvPr/>
          </p:nvSpPr>
          <p:spPr>
            <a:xfrm>
              <a:off x="838200" y="1905000"/>
              <a:ext cx="3124200" cy="1219200"/>
            </a:xfrm>
            <a:prstGeom prst="homePlate">
              <a:avLst>
                <a:gd fmla="val 64063"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56" name="Google Shape;456;p19"/>
            <p:cNvSpPr/>
            <p:nvPr/>
          </p:nvSpPr>
          <p:spPr>
            <a:xfrm rot="1416020">
              <a:off x="611188" y="1484313"/>
              <a:ext cx="1443037" cy="304800"/>
            </a:xfrm>
            <a:prstGeom prst="homePlate">
              <a:avLst>
                <a:gd fmla="val 118359"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Import</a:t>
              </a:r>
              <a:endParaRPr/>
            </a:p>
          </p:txBody>
        </p:sp>
        <p:sp>
          <p:nvSpPr>
            <p:cNvPr id="457" name="Google Shape;457;p19"/>
            <p:cNvSpPr/>
            <p:nvPr/>
          </p:nvSpPr>
          <p:spPr>
            <a:xfrm rot="1118761">
              <a:off x="990600" y="3048000"/>
              <a:ext cx="1524000" cy="304800"/>
            </a:xfrm>
            <a:prstGeom prst="homePlate">
              <a:avLst>
                <a:gd fmla="val 125000"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Export</a:t>
              </a:r>
              <a:endParaRPr/>
            </a:p>
          </p:txBody>
        </p:sp>
        <p:sp>
          <p:nvSpPr>
            <p:cNvPr id="458" name="Google Shape;458;p19"/>
            <p:cNvSpPr/>
            <p:nvPr/>
          </p:nvSpPr>
          <p:spPr>
            <a:xfrm rot="910477">
              <a:off x="2133600" y="2971800"/>
              <a:ext cx="1570038" cy="320675"/>
            </a:xfrm>
            <a:prstGeom prst="homePlate">
              <a:avLst>
                <a:gd fmla="val 122401"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Losses</a:t>
              </a:r>
              <a:endParaRPr/>
            </a:p>
          </p:txBody>
        </p:sp>
        <p:sp>
          <p:nvSpPr>
            <p:cNvPr id="459" name="Google Shape;459;p19"/>
            <p:cNvSpPr txBox="1"/>
            <p:nvPr/>
          </p:nvSpPr>
          <p:spPr>
            <a:xfrm>
              <a:off x="2666999" y="2133602"/>
              <a:ext cx="1371600" cy="610168"/>
            </a:xfrm>
            <a:prstGeom prst="rect">
              <a:avLst/>
            </a:prstGeom>
            <a:noFill/>
            <a:ln>
              <a:noFill/>
            </a:ln>
          </p:spPr>
          <p:txBody>
            <a:bodyPr anchorCtr="0" anchor="t" bIns="45700" lIns="91425" spcFirstLastPara="1" rIns="91425" wrap="square" tIns="45700">
              <a:spAutoFit/>
            </a:bodyPr>
            <a:lstStyle/>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Oil</a:t>
              </a:r>
              <a:endParaRPr/>
            </a:p>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Products</a:t>
              </a:r>
              <a:endParaRPr/>
            </a:p>
            <a:p>
              <a:pPr indent="0" lvl="0" marL="0" marR="0" rtl="0" algn="l">
                <a:lnSpc>
                  <a:spcPct val="60000"/>
                </a:lnSpc>
                <a:spcBef>
                  <a:spcPts val="0"/>
                </a:spcBef>
                <a:spcAft>
                  <a:spcPts val="0"/>
                </a:spcAft>
                <a:buNone/>
              </a:pPr>
              <a:r>
                <a:rPr lang="en-US" sz="1400">
                  <a:solidFill>
                    <a:schemeClr val="accent1"/>
                  </a:solidFill>
                  <a:latin typeface="Open Sans"/>
                  <a:ea typeface="Open Sans"/>
                  <a:cs typeface="Open Sans"/>
                  <a:sym typeface="Open Sans"/>
                </a:rPr>
                <a:t>(Final)</a:t>
              </a:r>
              <a:endParaRPr/>
            </a:p>
          </p:txBody>
        </p:sp>
        <p:sp>
          <p:nvSpPr>
            <p:cNvPr id="460" name="Google Shape;460;p19"/>
            <p:cNvSpPr txBox="1"/>
            <p:nvPr/>
          </p:nvSpPr>
          <p:spPr>
            <a:xfrm>
              <a:off x="838197" y="1981200"/>
              <a:ext cx="806771" cy="418020"/>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Oil</a:t>
              </a:r>
              <a:endParaRPr/>
            </a:p>
          </p:txBody>
        </p:sp>
        <p:sp>
          <p:nvSpPr>
            <p:cNvPr id="461" name="Google Shape;461;p19"/>
            <p:cNvSpPr/>
            <p:nvPr/>
          </p:nvSpPr>
          <p:spPr>
            <a:xfrm rot="910477">
              <a:off x="7610935" y="4130661"/>
              <a:ext cx="1570038" cy="320675"/>
            </a:xfrm>
            <a:prstGeom prst="homePlate">
              <a:avLst>
                <a:gd fmla="val 122401"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Losses</a:t>
              </a:r>
              <a:endParaRPr/>
            </a:p>
          </p:txBody>
        </p:sp>
        <p:sp>
          <p:nvSpPr>
            <p:cNvPr id="462" name="Google Shape;462;p19"/>
            <p:cNvSpPr/>
            <p:nvPr/>
          </p:nvSpPr>
          <p:spPr>
            <a:xfrm>
              <a:off x="914400" y="3962400"/>
              <a:ext cx="3124200" cy="533400"/>
            </a:xfrm>
            <a:prstGeom prst="homePlate">
              <a:avLst>
                <a:gd fmla="val 146429"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63" name="Google Shape;463;p19"/>
            <p:cNvSpPr/>
            <p:nvPr/>
          </p:nvSpPr>
          <p:spPr>
            <a:xfrm>
              <a:off x="914400" y="5029200"/>
              <a:ext cx="3124200" cy="533400"/>
            </a:xfrm>
            <a:prstGeom prst="homePlate">
              <a:avLst>
                <a:gd fmla="val 146429"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64" name="Google Shape;464;p19"/>
            <p:cNvSpPr/>
            <p:nvPr/>
          </p:nvSpPr>
          <p:spPr>
            <a:xfrm rot="-1073566">
              <a:off x="2203503" y="3461669"/>
              <a:ext cx="4448068" cy="304800"/>
            </a:xfrm>
            <a:prstGeom prst="homePlate">
              <a:avLst>
                <a:gd fmla="val 437500"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65" name="Google Shape;465;p19"/>
            <p:cNvSpPr/>
            <p:nvPr/>
          </p:nvSpPr>
          <p:spPr>
            <a:xfrm rot="-1238380">
              <a:off x="2699039" y="4314967"/>
              <a:ext cx="4211547" cy="485033"/>
            </a:xfrm>
            <a:prstGeom prst="homePlate">
              <a:avLst>
                <a:gd fmla="val 633803"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466" name="Google Shape;466;p19"/>
            <p:cNvSpPr/>
            <p:nvPr/>
          </p:nvSpPr>
          <p:spPr>
            <a:xfrm rot="1328422">
              <a:off x="914400" y="3733800"/>
              <a:ext cx="965200" cy="171450"/>
            </a:xfrm>
            <a:prstGeom prst="homePlate">
              <a:avLst>
                <a:gd fmla="val 140741"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Import</a:t>
              </a:r>
              <a:endParaRPr/>
            </a:p>
          </p:txBody>
        </p:sp>
        <p:sp>
          <p:nvSpPr>
            <p:cNvPr id="467" name="Google Shape;467;p19"/>
            <p:cNvSpPr/>
            <p:nvPr/>
          </p:nvSpPr>
          <p:spPr>
            <a:xfrm rot="1328422">
              <a:off x="914400" y="4800600"/>
              <a:ext cx="965200" cy="171450"/>
            </a:xfrm>
            <a:prstGeom prst="homePlate">
              <a:avLst>
                <a:gd fmla="val 140741"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Import</a:t>
              </a:r>
              <a:endParaRPr/>
            </a:p>
          </p:txBody>
        </p:sp>
        <p:sp>
          <p:nvSpPr>
            <p:cNvPr id="468" name="Google Shape;468;p19"/>
            <p:cNvSpPr txBox="1"/>
            <p:nvPr/>
          </p:nvSpPr>
          <p:spPr>
            <a:xfrm>
              <a:off x="914401" y="3962400"/>
              <a:ext cx="762000" cy="418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Gas</a:t>
              </a:r>
              <a:endParaRPr/>
            </a:p>
          </p:txBody>
        </p:sp>
        <p:sp>
          <p:nvSpPr>
            <p:cNvPr id="469" name="Google Shape;469;p19"/>
            <p:cNvSpPr txBox="1"/>
            <p:nvPr/>
          </p:nvSpPr>
          <p:spPr>
            <a:xfrm>
              <a:off x="914401" y="5029200"/>
              <a:ext cx="990600" cy="418020"/>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Coal</a:t>
              </a:r>
              <a:endParaRPr/>
            </a:p>
          </p:txBody>
        </p:sp>
        <p:sp>
          <p:nvSpPr>
            <p:cNvPr id="470" name="Google Shape;470;p19"/>
            <p:cNvSpPr/>
            <p:nvPr/>
          </p:nvSpPr>
          <p:spPr>
            <a:xfrm rot="1118761">
              <a:off x="1143000" y="4495800"/>
              <a:ext cx="1000125" cy="188913"/>
            </a:xfrm>
            <a:prstGeom prst="homePlate">
              <a:avLst>
                <a:gd fmla="val 132353"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Export</a:t>
              </a:r>
              <a:endParaRPr/>
            </a:p>
          </p:txBody>
        </p:sp>
        <p:sp>
          <p:nvSpPr>
            <p:cNvPr id="471" name="Google Shape;471;p19"/>
            <p:cNvSpPr/>
            <p:nvPr/>
          </p:nvSpPr>
          <p:spPr>
            <a:xfrm rot="1118761">
              <a:off x="914400" y="5562600"/>
              <a:ext cx="1000125" cy="188913"/>
            </a:xfrm>
            <a:prstGeom prst="homePlate">
              <a:avLst>
                <a:gd fmla="val 132353"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Export</a:t>
              </a:r>
              <a:endParaRPr/>
            </a:p>
          </p:txBody>
        </p:sp>
        <p:sp>
          <p:nvSpPr>
            <p:cNvPr id="472" name="Google Shape;472;p19"/>
            <p:cNvSpPr/>
            <p:nvPr/>
          </p:nvSpPr>
          <p:spPr>
            <a:xfrm rot="910477">
              <a:off x="1905000" y="4419600"/>
              <a:ext cx="1006475" cy="179388"/>
            </a:xfrm>
            <a:prstGeom prst="homePlate">
              <a:avLst>
                <a:gd fmla="val 140265"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Losses</a:t>
              </a:r>
              <a:endParaRPr/>
            </a:p>
          </p:txBody>
        </p:sp>
        <p:sp>
          <p:nvSpPr>
            <p:cNvPr id="473" name="Google Shape;473;p19"/>
            <p:cNvSpPr/>
            <p:nvPr/>
          </p:nvSpPr>
          <p:spPr>
            <a:xfrm rot="910477">
              <a:off x="1828800" y="5486400"/>
              <a:ext cx="1006475" cy="179388"/>
            </a:xfrm>
            <a:prstGeom prst="homePlate">
              <a:avLst>
                <a:gd fmla="val 140265"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Losses</a:t>
              </a:r>
              <a:endParaRPr/>
            </a:p>
          </p:txBody>
        </p:sp>
        <p:sp>
          <p:nvSpPr>
            <p:cNvPr id="474" name="Google Shape;474;p19"/>
            <p:cNvSpPr txBox="1"/>
            <p:nvPr/>
          </p:nvSpPr>
          <p:spPr>
            <a:xfrm>
              <a:off x="228600" y="1828800"/>
              <a:ext cx="381000" cy="3154153"/>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C00000"/>
                  </a:solidFill>
                  <a:latin typeface="Open Sans"/>
                  <a:ea typeface="Open Sans"/>
                  <a:cs typeface="Open Sans"/>
                  <a:sym typeface="Open Sans"/>
                </a:rPr>
                <a:t>P</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R</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I</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M</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A</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R</a:t>
              </a:r>
              <a:endParaRPr/>
            </a:p>
            <a:p>
              <a:pPr indent="0" lvl="0" marL="0" marR="0" rtl="0" algn="l">
                <a:spcBef>
                  <a:spcPts val="700"/>
                </a:spcBef>
                <a:spcAft>
                  <a:spcPts val="0"/>
                </a:spcAft>
                <a:buNone/>
              </a:pPr>
              <a:r>
                <a:rPr lang="en-US" sz="1400">
                  <a:solidFill>
                    <a:srgbClr val="C00000"/>
                  </a:solidFill>
                  <a:latin typeface="Open Sans"/>
                  <a:ea typeface="Open Sans"/>
                  <a:cs typeface="Open Sans"/>
                  <a:sym typeface="Open Sans"/>
                </a:rPr>
                <a:t>Y</a:t>
              </a:r>
              <a:endParaRPr/>
            </a:p>
          </p:txBody>
        </p:sp>
        <p:sp>
          <p:nvSpPr>
            <p:cNvPr id="475" name="Google Shape;475;p19"/>
            <p:cNvSpPr txBox="1"/>
            <p:nvPr/>
          </p:nvSpPr>
          <p:spPr>
            <a:xfrm>
              <a:off x="2807975" y="3844415"/>
              <a:ext cx="1241941" cy="610168"/>
            </a:xfrm>
            <a:prstGeom prst="rect">
              <a:avLst/>
            </a:prstGeom>
            <a:noFill/>
            <a:ln>
              <a:noFill/>
            </a:ln>
          </p:spPr>
          <p:txBody>
            <a:bodyPr anchorCtr="0" anchor="t" bIns="45700" lIns="91425" spcFirstLastPara="1" rIns="91425" wrap="square" tIns="45700">
              <a:spAutoFit/>
            </a:bodyPr>
            <a:lstStyle/>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Gas</a:t>
              </a:r>
              <a:endParaRPr/>
            </a:p>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Products</a:t>
              </a:r>
              <a:endParaRPr/>
            </a:p>
            <a:p>
              <a:pPr indent="0" lvl="0" marL="0" marR="0" rtl="0" algn="l">
                <a:lnSpc>
                  <a:spcPct val="60000"/>
                </a:lnSpc>
                <a:spcBef>
                  <a:spcPts val="0"/>
                </a:spcBef>
                <a:spcAft>
                  <a:spcPts val="0"/>
                </a:spcAft>
                <a:buNone/>
              </a:pPr>
              <a:r>
                <a:rPr lang="en-US" sz="1400">
                  <a:solidFill>
                    <a:schemeClr val="accent1"/>
                  </a:solidFill>
                  <a:latin typeface="Open Sans"/>
                  <a:ea typeface="Open Sans"/>
                  <a:cs typeface="Open Sans"/>
                  <a:sym typeface="Open Sans"/>
                </a:rPr>
                <a:t>(Final)</a:t>
              </a:r>
              <a:endParaRPr/>
            </a:p>
          </p:txBody>
        </p:sp>
        <p:sp>
          <p:nvSpPr>
            <p:cNvPr id="476" name="Google Shape;476;p19"/>
            <p:cNvSpPr txBox="1"/>
            <p:nvPr/>
          </p:nvSpPr>
          <p:spPr>
            <a:xfrm>
              <a:off x="2882056" y="4949551"/>
              <a:ext cx="1413555" cy="610168"/>
            </a:xfrm>
            <a:prstGeom prst="rect">
              <a:avLst/>
            </a:prstGeom>
            <a:noFill/>
            <a:ln>
              <a:noFill/>
            </a:ln>
          </p:spPr>
          <p:txBody>
            <a:bodyPr anchorCtr="0" anchor="t" bIns="45700" lIns="91425" spcFirstLastPara="1" rIns="91425" wrap="square" tIns="45700">
              <a:spAutoFit/>
            </a:bodyPr>
            <a:lstStyle/>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Coal</a:t>
              </a:r>
              <a:endParaRPr/>
            </a:p>
            <a:p>
              <a:pPr indent="0" lvl="0" marL="0" marR="0" rtl="0" algn="l">
                <a:lnSpc>
                  <a:spcPct val="60000"/>
                </a:lnSpc>
                <a:spcBef>
                  <a:spcPts val="0"/>
                </a:spcBef>
                <a:spcAft>
                  <a:spcPts val="0"/>
                </a:spcAft>
                <a:buNone/>
              </a:pPr>
              <a:r>
                <a:rPr lang="en-US" sz="1400">
                  <a:solidFill>
                    <a:schemeClr val="dk1"/>
                  </a:solidFill>
                  <a:latin typeface="Open Sans"/>
                  <a:ea typeface="Open Sans"/>
                  <a:cs typeface="Open Sans"/>
                  <a:sym typeface="Open Sans"/>
                </a:rPr>
                <a:t>Products</a:t>
              </a:r>
              <a:endParaRPr/>
            </a:p>
            <a:p>
              <a:pPr indent="0" lvl="0" marL="0" marR="0" rtl="0" algn="l">
                <a:lnSpc>
                  <a:spcPct val="60000"/>
                </a:lnSpc>
                <a:spcBef>
                  <a:spcPts val="0"/>
                </a:spcBef>
                <a:spcAft>
                  <a:spcPts val="0"/>
                </a:spcAft>
                <a:buNone/>
              </a:pPr>
              <a:r>
                <a:rPr lang="en-US" sz="1400">
                  <a:solidFill>
                    <a:schemeClr val="accent1"/>
                  </a:solidFill>
                  <a:latin typeface="Open Sans"/>
                  <a:ea typeface="Open Sans"/>
                  <a:cs typeface="Open Sans"/>
                  <a:sym typeface="Open Sans"/>
                </a:rPr>
                <a:t>(Final)</a:t>
              </a:r>
              <a:endParaRPr/>
            </a:p>
          </p:txBody>
        </p:sp>
        <p:sp>
          <p:nvSpPr>
            <p:cNvPr id="477" name="Google Shape;477;p19"/>
            <p:cNvSpPr/>
            <p:nvPr/>
          </p:nvSpPr>
          <p:spPr>
            <a:xfrm rot="1416020">
              <a:off x="6465418" y="2075656"/>
              <a:ext cx="1443038" cy="304800"/>
            </a:xfrm>
            <a:prstGeom prst="homePlate">
              <a:avLst>
                <a:gd fmla="val 118359"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Import</a:t>
              </a:r>
              <a:endParaRPr/>
            </a:p>
          </p:txBody>
        </p:sp>
        <p:pic>
          <p:nvPicPr>
            <p:cNvPr descr="Factory Clip Art" id="478" name="Google Shape;478;p19">
              <a:hlinkClick r:id="rId3"/>
            </p:cNvPr>
            <p:cNvPicPr preferRelativeResize="0"/>
            <p:nvPr/>
          </p:nvPicPr>
          <p:blipFill rotWithShape="1">
            <a:blip r:embed="rId4">
              <a:alphaModFix/>
            </a:blip>
            <a:srcRect b="0" l="0" r="0" t="0"/>
            <a:stretch/>
          </p:blipFill>
          <p:spPr>
            <a:xfrm>
              <a:off x="4211638" y="1773238"/>
              <a:ext cx="873125" cy="909637"/>
            </a:xfrm>
            <a:prstGeom prst="rect">
              <a:avLst/>
            </a:prstGeom>
            <a:solidFill>
              <a:srgbClr val="FFFFFF"/>
            </a:solidFill>
            <a:ln>
              <a:noFill/>
            </a:ln>
          </p:spPr>
        </p:pic>
        <p:pic>
          <p:nvPicPr>
            <p:cNvPr descr="Factory Clip Art" id="479" name="Google Shape;479;p19">
              <a:hlinkClick r:id="rId5"/>
            </p:cNvPr>
            <p:cNvPicPr preferRelativeResize="0"/>
            <p:nvPr/>
          </p:nvPicPr>
          <p:blipFill rotWithShape="1">
            <a:blip r:embed="rId4">
              <a:alphaModFix/>
            </a:blip>
            <a:srcRect b="0" l="0" r="0" t="0"/>
            <a:stretch/>
          </p:blipFill>
          <p:spPr>
            <a:xfrm>
              <a:off x="4140200" y="2852738"/>
              <a:ext cx="873125" cy="909637"/>
            </a:xfrm>
            <a:prstGeom prst="rect">
              <a:avLst/>
            </a:prstGeom>
            <a:solidFill>
              <a:srgbClr val="FFFFFF"/>
            </a:solidFill>
            <a:ln>
              <a:noFill/>
            </a:ln>
          </p:spPr>
        </p:pic>
        <p:pic>
          <p:nvPicPr>
            <p:cNvPr descr="Factory Clip Art" id="480" name="Google Shape;480;p19">
              <a:hlinkClick r:id="rId6"/>
            </p:cNvPr>
            <p:cNvPicPr preferRelativeResize="0"/>
            <p:nvPr/>
          </p:nvPicPr>
          <p:blipFill rotWithShape="1">
            <a:blip r:embed="rId4">
              <a:alphaModFix/>
            </a:blip>
            <a:srcRect b="0" l="0" r="0" t="0"/>
            <a:stretch/>
          </p:blipFill>
          <p:spPr>
            <a:xfrm>
              <a:off x="4283968" y="4006817"/>
              <a:ext cx="873125" cy="909638"/>
            </a:xfrm>
            <a:prstGeom prst="rect">
              <a:avLst/>
            </a:prstGeom>
            <a:solidFill>
              <a:srgbClr val="FFFFFF"/>
            </a:solidFill>
            <a:ln>
              <a:noFill/>
            </a:ln>
          </p:spPr>
        </p:pic>
        <p:sp>
          <p:nvSpPr>
            <p:cNvPr id="481" name="Google Shape;481;p19"/>
            <p:cNvSpPr/>
            <p:nvPr/>
          </p:nvSpPr>
          <p:spPr>
            <a:xfrm rot="-2305663">
              <a:off x="3530082" y="4790540"/>
              <a:ext cx="4297029" cy="892090"/>
            </a:xfrm>
            <a:prstGeom prst="homePlate">
              <a:avLst>
                <a:gd fmla="val 357983"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Elec. not from Fossil Fuel</a:t>
              </a:r>
              <a:endParaRPr/>
            </a:p>
          </p:txBody>
        </p:sp>
      </p:grpSp>
      <p:sp>
        <p:nvSpPr>
          <p:cNvPr id="482" name="Google Shape;482;p19"/>
          <p:cNvSpPr/>
          <p:nvPr/>
        </p:nvSpPr>
        <p:spPr>
          <a:xfrm>
            <a:off x="4505330" y="5610337"/>
            <a:ext cx="2530289" cy="432000"/>
          </a:xfrm>
          <a:prstGeom prst="homePlate">
            <a:avLst>
              <a:gd fmla="val 146429" name="adj"/>
            </a:avLst>
          </a:prstGeom>
          <a:solidFill>
            <a:srgbClr val="BFBFB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p:txBody>
      </p:sp>
      <p:sp>
        <p:nvSpPr>
          <p:cNvPr id="483" name="Google Shape;483;p19"/>
          <p:cNvSpPr/>
          <p:nvPr/>
        </p:nvSpPr>
        <p:spPr>
          <a:xfrm rot="1328422">
            <a:off x="4505330" y="5425195"/>
            <a:ext cx="781716" cy="138857"/>
          </a:xfrm>
          <a:prstGeom prst="homePlate">
            <a:avLst>
              <a:gd fmla="val 140741"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Import</a:t>
            </a:r>
            <a:endParaRPr/>
          </a:p>
        </p:txBody>
      </p:sp>
      <p:sp>
        <p:nvSpPr>
          <p:cNvPr id="484" name="Google Shape;484;p19"/>
          <p:cNvSpPr txBox="1"/>
          <p:nvPr/>
        </p:nvSpPr>
        <p:spPr>
          <a:xfrm>
            <a:off x="4519548" y="5646453"/>
            <a:ext cx="2176061" cy="338554"/>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Sun, wind and hydro</a:t>
            </a:r>
            <a:endParaRPr/>
          </a:p>
        </p:txBody>
      </p:sp>
      <p:sp>
        <p:nvSpPr>
          <p:cNvPr id="485" name="Google Shape;485;p19"/>
          <p:cNvSpPr/>
          <p:nvPr/>
        </p:nvSpPr>
        <p:spPr>
          <a:xfrm rot="1118761">
            <a:off x="4690474" y="6042337"/>
            <a:ext cx="810001" cy="153000"/>
          </a:xfrm>
          <a:prstGeom prst="homePlate">
            <a:avLst>
              <a:gd fmla="val 132353"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Export</a:t>
            </a:r>
            <a:endParaRPr/>
          </a:p>
        </p:txBody>
      </p:sp>
      <p:sp>
        <p:nvSpPr>
          <p:cNvPr id="486" name="Google Shape;486;p19"/>
          <p:cNvSpPr/>
          <p:nvPr/>
        </p:nvSpPr>
        <p:spPr>
          <a:xfrm rot="910477">
            <a:off x="5307616" y="5980623"/>
            <a:ext cx="815144" cy="145287"/>
          </a:xfrm>
          <a:prstGeom prst="homePlate">
            <a:avLst>
              <a:gd fmla="val 140265"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Losses</a:t>
            </a:r>
            <a:endParaRPr/>
          </a:p>
        </p:txBody>
      </p:sp>
      <p:sp>
        <p:nvSpPr>
          <p:cNvPr id="487" name="Google Shape;487;p19"/>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3.4 – Energy balance</a:t>
            </a:r>
            <a:endParaRPr/>
          </a:p>
        </p:txBody>
      </p:sp>
      <p:sp>
        <p:nvSpPr>
          <p:cNvPr id="488" name="Google Shape;488;p19"/>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489" name="Google Shape;489;p19"/>
          <p:cNvSpPr/>
          <p:nvPr/>
        </p:nvSpPr>
        <p:spPr>
          <a:xfrm>
            <a:off x="8896630" y="75215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19.mp3" id="490" name="Google Shape;490;p19"/>
          <p:cNvPicPr preferRelativeResize="0"/>
          <p:nvPr/>
        </p:nvPicPr>
        <p:blipFill rotWithShape="1">
          <a:blip r:embed="rId7">
            <a:alphaModFix/>
          </a:blip>
          <a:srcRect b="0" l="0" r="0" t="0"/>
          <a:stretch/>
        </p:blipFill>
        <p:spPr>
          <a:xfrm>
            <a:off x="8967995" y="8235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
          <p:cNvSpPr txBox="1"/>
          <p:nvPr>
            <p:ph idx="1" type="body"/>
          </p:nvPr>
        </p:nvSpPr>
        <p:spPr>
          <a:xfrm>
            <a:off x="887215" y="1533371"/>
            <a:ext cx="5881230" cy="426229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9CC2E5"/>
              </a:buClr>
              <a:buSzPts val="1300"/>
              <a:buNone/>
            </a:pPr>
            <a:r>
              <a:rPr b="1" lang="en-US">
                <a:solidFill>
                  <a:srgbClr val="9CC2E5"/>
                </a:solidFill>
                <a:latin typeface="Open Sans"/>
                <a:ea typeface="Open Sans"/>
                <a:cs typeface="Open Sans"/>
                <a:sym typeface="Open Sans"/>
              </a:rPr>
              <a:t>This lecture has four Intended Learning Outcomes (ILOs):</a:t>
            </a:r>
            <a:endParaRPr/>
          </a:p>
          <a:p>
            <a:pPr indent="0" lvl="0" marL="0" rtl="0" algn="l">
              <a:lnSpc>
                <a:spcPct val="90000"/>
              </a:lnSpc>
              <a:spcBef>
                <a:spcPts val="0"/>
              </a:spcBef>
              <a:spcAft>
                <a:spcPts val="0"/>
              </a:spcAft>
              <a:buClr>
                <a:schemeClr val="dk1"/>
              </a:buClr>
              <a:buSzPts val="1300"/>
              <a:buNone/>
            </a:pPr>
            <a:r>
              <a:t/>
            </a:r>
            <a:endParaRPr b="1">
              <a:solidFill>
                <a:srgbClr val="9CC2E5"/>
              </a:solidFill>
            </a:endParaRPr>
          </a:p>
          <a:p>
            <a:pPr indent="0" lvl="0" marL="0" rtl="0" algn="l">
              <a:lnSpc>
                <a:spcPct val="90000"/>
              </a:lnSpc>
              <a:spcBef>
                <a:spcPts val="1000"/>
              </a:spcBef>
              <a:spcAft>
                <a:spcPts val="0"/>
              </a:spcAft>
              <a:buClr>
                <a:srgbClr val="333333"/>
              </a:buClr>
              <a:buSzPts val="1300"/>
              <a:buNone/>
            </a:pPr>
            <a:r>
              <a:rPr lang="en-US">
                <a:latin typeface="Open Sans"/>
                <a:ea typeface="Open Sans"/>
                <a:cs typeface="Open Sans"/>
                <a:sym typeface="Open Sans"/>
              </a:rPr>
              <a:t>ILO1: be familiar with basic energy terminology</a:t>
            </a:r>
            <a:endParaRPr>
              <a:latin typeface="Open Sans"/>
              <a:ea typeface="Open Sans"/>
              <a:cs typeface="Open Sans"/>
              <a:sym typeface="Open Sans"/>
            </a:endParaRPr>
          </a:p>
          <a:p>
            <a:pPr indent="0" lvl="0" marL="0" rtl="0" algn="l">
              <a:lnSpc>
                <a:spcPct val="90000"/>
              </a:lnSpc>
              <a:spcBef>
                <a:spcPts val="1000"/>
              </a:spcBef>
              <a:spcAft>
                <a:spcPts val="0"/>
              </a:spcAft>
              <a:buClr>
                <a:srgbClr val="333333"/>
              </a:buClr>
              <a:buSzPts val="1300"/>
              <a:buNone/>
            </a:pPr>
            <a:r>
              <a:rPr lang="en-US">
                <a:latin typeface="Open Sans"/>
                <a:ea typeface="Open Sans"/>
                <a:cs typeface="Open Sans"/>
                <a:sym typeface="Open Sans"/>
              </a:rPr>
              <a:t>ILO2: learn about the concept of the energy chain</a:t>
            </a:r>
            <a:endParaRPr>
              <a:latin typeface="Open Sans"/>
              <a:ea typeface="Open Sans"/>
              <a:cs typeface="Open Sans"/>
              <a:sym typeface="Open Sans"/>
            </a:endParaRPr>
          </a:p>
          <a:p>
            <a:pPr indent="0" lvl="0" marL="0" rtl="0" algn="l">
              <a:lnSpc>
                <a:spcPct val="90000"/>
              </a:lnSpc>
              <a:spcBef>
                <a:spcPts val="1000"/>
              </a:spcBef>
              <a:spcAft>
                <a:spcPts val="0"/>
              </a:spcAft>
              <a:buClr>
                <a:srgbClr val="333333"/>
              </a:buClr>
              <a:buSzPts val="1300"/>
              <a:buNone/>
            </a:pPr>
            <a:r>
              <a:rPr lang="en-US">
                <a:latin typeface="Open Sans"/>
                <a:ea typeface="Open Sans"/>
                <a:cs typeface="Open Sans"/>
                <a:sym typeface="Open Sans"/>
              </a:rPr>
              <a:t>ILO3: be able to compare energy intensities</a:t>
            </a:r>
            <a:endParaRPr>
              <a:latin typeface="Open Sans"/>
              <a:ea typeface="Open Sans"/>
              <a:cs typeface="Open Sans"/>
              <a:sym typeface="Open Sans"/>
            </a:endParaRPr>
          </a:p>
          <a:p>
            <a:pPr indent="0" lvl="0" marL="0" rtl="0" algn="l">
              <a:lnSpc>
                <a:spcPct val="90000"/>
              </a:lnSpc>
              <a:spcBef>
                <a:spcPts val="1000"/>
              </a:spcBef>
              <a:spcAft>
                <a:spcPts val="0"/>
              </a:spcAft>
              <a:buClr>
                <a:srgbClr val="333333"/>
              </a:buClr>
              <a:buSzPts val="1300"/>
              <a:buNone/>
            </a:pPr>
            <a:r>
              <a:rPr lang="en-US">
                <a:latin typeface="Open Sans"/>
                <a:ea typeface="Open Sans"/>
                <a:cs typeface="Open Sans"/>
                <a:sym typeface="Open Sans"/>
              </a:rPr>
              <a:t>ILO4: understand energy balances</a:t>
            </a:r>
            <a:endParaRPr>
              <a:latin typeface="Open Sans"/>
              <a:ea typeface="Open Sans"/>
              <a:cs typeface="Open Sans"/>
              <a:sym typeface="Open Sans"/>
            </a:endParaRPr>
          </a:p>
          <a:p>
            <a:pPr indent="0" lvl="0" marL="0" rtl="0" algn="l">
              <a:lnSpc>
                <a:spcPct val="90000"/>
              </a:lnSpc>
              <a:spcBef>
                <a:spcPts val="1600"/>
              </a:spcBef>
              <a:spcAft>
                <a:spcPts val="0"/>
              </a:spcAft>
              <a:buClr>
                <a:schemeClr val="dk1"/>
              </a:buClr>
              <a:buSzPts val="1300"/>
              <a:buNone/>
            </a:pPr>
            <a:r>
              <a:t/>
            </a:r>
            <a:endParaRPr sz="2133">
              <a:solidFill>
                <a:srgbClr val="333333"/>
              </a:solidFill>
              <a:highlight>
                <a:srgbClr val="FFFFFF"/>
              </a:highlight>
            </a:endParaRPr>
          </a:p>
          <a:p>
            <a:pPr indent="0" lvl="0" marL="0" rtl="0" algn="l">
              <a:lnSpc>
                <a:spcPct val="90000"/>
              </a:lnSpc>
              <a:spcBef>
                <a:spcPts val="1600"/>
              </a:spcBef>
              <a:spcAft>
                <a:spcPts val="1600"/>
              </a:spcAft>
              <a:buClr>
                <a:schemeClr val="dk1"/>
              </a:buClr>
              <a:buSzPts val="1300"/>
              <a:buNone/>
            </a:pPr>
            <a:r>
              <a:t/>
            </a:r>
            <a:endParaRPr sz="2133">
              <a:solidFill>
                <a:srgbClr val="333333"/>
              </a:solidFill>
              <a:highlight>
                <a:srgbClr val="FFFFFF"/>
              </a:highlight>
            </a:endParaRPr>
          </a:p>
        </p:txBody>
      </p:sp>
      <p:grpSp>
        <p:nvGrpSpPr>
          <p:cNvPr id="130" name="Google Shape;130;p2"/>
          <p:cNvGrpSpPr/>
          <p:nvPr/>
        </p:nvGrpSpPr>
        <p:grpSpPr>
          <a:xfrm>
            <a:off x="7096370" y="2038200"/>
            <a:ext cx="4285367" cy="3263733"/>
            <a:chOff x="5322277" y="1528650"/>
            <a:chExt cx="3214025" cy="2447800"/>
          </a:xfrm>
        </p:grpSpPr>
        <p:sp>
          <p:nvSpPr>
            <p:cNvPr id="131" name="Google Shape;131;p2"/>
            <p:cNvSpPr/>
            <p:nvPr/>
          </p:nvSpPr>
          <p:spPr>
            <a:xfrm>
              <a:off x="5322277" y="1528650"/>
              <a:ext cx="3214025"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rPr b="0" i="0" lang="en-US" sz="2133" u="none" cap="none" strike="noStrike">
                  <a:solidFill>
                    <a:schemeClr val="dk1"/>
                  </a:solidFill>
                  <a:latin typeface="Open Sans"/>
                  <a:ea typeface="Open Sans"/>
                  <a:cs typeface="Open Sans"/>
                  <a:sym typeface="Open Sans"/>
                </a:rPr>
                <a:t>3.1. Energy terminology</a:t>
              </a:r>
              <a:endParaRPr b="0" i="0" sz="2133" u="none" cap="none" strike="noStrike">
                <a:solidFill>
                  <a:schemeClr val="dk1"/>
                </a:solidFill>
                <a:latin typeface="Open Sans"/>
                <a:ea typeface="Open Sans"/>
                <a:cs typeface="Open Sans"/>
                <a:sym typeface="Open Sans"/>
              </a:endParaRPr>
            </a:p>
          </p:txBody>
        </p:sp>
        <p:sp>
          <p:nvSpPr>
            <p:cNvPr id="132" name="Google Shape;132;p2"/>
            <p:cNvSpPr/>
            <p:nvPr/>
          </p:nvSpPr>
          <p:spPr>
            <a:xfrm>
              <a:off x="5322277" y="2212350"/>
              <a:ext cx="3214025"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rPr b="0" i="0" lang="en-US" sz="2133" u="none" cap="none" strike="noStrike">
                  <a:solidFill>
                    <a:schemeClr val="dk1"/>
                  </a:solidFill>
                  <a:latin typeface="Open Sans"/>
                  <a:ea typeface="Open Sans"/>
                  <a:cs typeface="Open Sans"/>
                  <a:sym typeface="Open Sans"/>
                </a:rPr>
                <a:t>3.2. The Energy chain</a:t>
              </a:r>
              <a:endParaRPr b="0" i="0" sz="2133" u="none" cap="none" strike="noStrike">
                <a:solidFill>
                  <a:schemeClr val="dk1"/>
                </a:solidFill>
                <a:latin typeface="Open Sans"/>
                <a:ea typeface="Open Sans"/>
                <a:cs typeface="Open Sans"/>
                <a:sym typeface="Open Sans"/>
              </a:endParaRPr>
            </a:p>
          </p:txBody>
        </p:sp>
        <p:sp>
          <p:nvSpPr>
            <p:cNvPr id="133" name="Google Shape;133;p2"/>
            <p:cNvSpPr/>
            <p:nvPr/>
          </p:nvSpPr>
          <p:spPr>
            <a:xfrm>
              <a:off x="5322277" y="2861138"/>
              <a:ext cx="3214025"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rPr b="0" i="0" lang="en-US" sz="2133" u="none" cap="none" strike="noStrike">
                  <a:solidFill>
                    <a:schemeClr val="dk1"/>
                  </a:solidFill>
                  <a:latin typeface="Open Sans"/>
                  <a:ea typeface="Open Sans"/>
                  <a:cs typeface="Open Sans"/>
                  <a:sym typeface="Open Sans"/>
                </a:rPr>
                <a:t>3.3. Energy Intensity</a:t>
              </a:r>
              <a:endParaRPr b="0" i="0" sz="2133" u="none" cap="none" strike="noStrike">
                <a:solidFill>
                  <a:schemeClr val="dk1"/>
                </a:solidFill>
                <a:latin typeface="Open Sans"/>
                <a:ea typeface="Open Sans"/>
                <a:cs typeface="Open Sans"/>
                <a:sym typeface="Open Sans"/>
              </a:endParaRPr>
            </a:p>
          </p:txBody>
        </p:sp>
        <p:sp>
          <p:nvSpPr>
            <p:cNvPr id="134" name="Google Shape;134;p2"/>
            <p:cNvSpPr/>
            <p:nvPr/>
          </p:nvSpPr>
          <p:spPr>
            <a:xfrm>
              <a:off x="5322277" y="3509950"/>
              <a:ext cx="3214025" cy="46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rPr b="0" i="0" lang="en-US" sz="2133" u="none" cap="none" strike="noStrike">
                  <a:solidFill>
                    <a:schemeClr val="dk1"/>
                  </a:solidFill>
                  <a:latin typeface="Open Sans"/>
                  <a:ea typeface="Open Sans"/>
                  <a:cs typeface="Open Sans"/>
                  <a:sym typeface="Open Sans"/>
                </a:rPr>
                <a:t>3.4. Energy Balance</a:t>
              </a:r>
              <a:endParaRPr b="0" i="0" sz="2133" u="none" cap="none" strike="noStrike">
                <a:solidFill>
                  <a:schemeClr val="dk1"/>
                </a:solidFill>
                <a:latin typeface="Open Sans"/>
                <a:ea typeface="Open Sans"/>
                <a:cs typeface="Open Sans"/>
                <a:sym typeface="Open Sans"/>
              </a:endParaRPr>
            </a:p>
          </p:txBody>
        </p:sp>
        <p:cxnSp>
          <p:nvCxnSpPr>
            <p:cNvPr id="135" name="Google Shape;135;p2"/>
            <p:cNvCxnSpPr>
              <a:stCxn id="131" idx="2"/>
              <a:endCxn id="132" idx="0"/>
            </p:cNvCxnSpPr>
            <p:nvPr/>
          </p:nvCxnSpPr>
          <p:spPr>
            <a:xfrm>
              <a:off x="6929290" y="1995150"/>
              <a:ext cx="0" cy="217200"/>
            </a:xfrm>
            <a:prstGeom prst="straightConnector1">
              <a:avLst/>
            </a:prstGeom>
            <a:noFill/>
            <a:ln cap="flat" cmpd="sng" w="9525">
              <a:solidFill>
                <a:schemeClr val="dk2"/>
              </a:solidFill>
              <a:prstDash val="solid"/>
              <a:round/>
              <a:headEnd len="sm" w="sm" type="none"/>
              <a:tailEnd len="med" w="med" type="triangle"/>
            </a:ln>
          </p:spPr>
        </p:cxnSp>
        <p:cxnSp>
          <p:nvCxnSpPr>
            <p:cNvPr id="136" name="Google Shape;136;p2"/>
            <p:cNvCxnSpPr>
              <a:stCxn id="132" idx="2"/>
              <a:endCxn id="133" idx="0"/>
            </p:cNvCxnSpPr>
            <p:nvPr/>
          </p:nvCxnSpPr>
          <p:spPr>
            <a:xfrm>
              <a:off x="6929290" y="2678850"/>
              <a:ext cx="0" cy="182400"/>
            </a:xfrm>
            <a:prstGeom prst="straightConnector1">
              <a:avLst/>
            </a:prstGeom>
            <a:noFill/>
            <a:ln cap="flat" cmpd="sng" w="9525">
              <a:solidFill>
                <a:schemeClr val="dk2"/>
              </a:solidFill>
              <a:prstDash val="solid"/>
              <a:round/>
              <a:headEnd len="sm" w="sm" type="none"/>
              <a:tailEnd len="med" w="med" type="triangle"/>
            </a:ln>
          </p:spPr>
        </p:cxnSp>
        <p:cxnSp>
          <p:nvCxnSpPr>
            <p:cNvPr id="137" name="Google Shape;137;p2"/>
            <p:cNvCxnSpPr>
              <a:stCxn id="133" idx="2"/>
              <a:endCxn id="134" idx="0"/>
            </p:cNvCxnSpPr>
            <p:nvPr/>
          </p:nvCxnSpPr>
          <p:spPr>
            <a:xfrm>
              <a:off x="6929290" y="3327638"/>
              <a:ext cx="0" cy="182400"/>
            </a:xfrm>
            <a:prstGeom prst="straightConnector1">
              <a:avLst/>
            </a:prstGeom>
            <a:noFill/>
            <a:ln cap="flat" cmpd="sng" w="9525">
              <a:solidFill>
                <a:schemeClr val="dk2"/>
              </a:solidFill>
              <a:prstDash val="solid"/>
              <a:round/>
              <a:headEnd len="sm" w="sm" type="none"/>
              <a:tailEnd len="med" w="med" type="triangle"/>
            </a:ln>
          </p:spPr>
        </p:cxnSp>
      </p:grpSp>
      <p:sp>
        <p:nvSpPr>
          <p:cNvPr id="138" name="Google Shape;138;p2"/>
          <p:cNvSpPr txBox="1"/>
          <p:nvPr>
            <p:ph type="title"/>
          </p:nvPr>
        </p:nvSpPr>
        <p:spPr>
          <a:xfrm>
            <a:off x="838200" y="310515"/>
            <a:ext cx="5019261" cy="1325562"/>
          </a:xfrm>
          <a:prstGeom prst="rect">
            <a:avLst/>
          </a:prstGeom>
          <a:noFill/>
          <a:ln>
            <a:noFill/>
          </a:ln>
        </p:spPr>
        <p:txBody>
          <a:bodyPr anchorCtr="0" anchor="b" bIns="121900" lIns="121900" spcFirstLastPara="1" rIns="121900" wrap="square" tIns="121900">
            <a:noAutofit/>
          </a:bodyPr>
          <a:lstStyle/>
          <a:p>
            <a:pPr indent="0" lvl="0" marL="0" rtl="0" algn="l">
              <a:lnSpc>
                <a:spcPct val="90000"/>
              </a:lnSpc>
              <a:spcBef>
                <a:spcPts val="0"/>
              </a:spcBef>
              <a:spcAft>
                <a:spcPts val="0"/>
              </a:spcAft>
              <a:buNone/>
            </a:pPr>
            <a:r>
              <a:rPr lang="en-US"/>
              <a:t>Intended Learning Outcomes (ILOs)</a:t>
            </a:r>
            <a:endParaRPr/>
          </a:p>
        </p:txBody>
      </p:sp>
      <p:sp>
        <p:nvSpPr>
          <p:cNvPr id="139" name="Google Shape;139;p2"/>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i="0" lang="en-US"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sp>
        <p:nvSpPr>
          <p:cNvPr id="140" name="Google Shape;140;p2"/>
          <p:cNvSpPr/>
          <p:nvPr/>
        </p:nvSpPr>
        <p:spPr>
          <a:xfrm>
            <a:off x="6096000" y="392902"/>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Track7_Lecture3_Slide2.mp3" id="141" name="Google Shape;141;p2"/>
          <p:cNvPicPr preferRelativeResize="0"/>
          <p:nvPr/>
        </p:nvPicPr>
        <p:blipFill rotWithShape="1">
          <a:blip r:embed="rId3">
            <a:alphaModFix/>
          </a:blip>
          <a:srcRect b="0" l="0" r="0" t="0"/>
          <a:stretch/>
        </p:blipFill>
        <p:spPr>
          <a:xfrm>
            <a:off x="6167365" y="46426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20"/>
          <p:cNvSpPr txBox="1"/>
          <p:nvPr>
            <p:ph idx="1" type="body"/>
          </p:nvPr>
        </p:nvSpPr>
        <p:spPr>
          <a:xfrm>
            <a:off x="1049972" y="1570361"/>
            <a:ext cx="4089805" cy="4262298"/>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rgbClr val="333333"/>
              </a:buClr>
              <a:buSzPts val="1300"/>
              <a:buNone/>
            </a:pPr>
            <a:r>
              <a:rPr b="1" lang="en-US">
                <a:solidFill>
                  <a:srgbClr val="9CC2E5"/>
                </a:solidFill>
                <a:latin typeface="Open Sans"/>
                <a:ea typeface="Open Sans"/>
                <a:cs typeface="Open Sans"/>
                <a:sym typeface="Open Sans"/>
              </a:rPr>
              <a:t>Tabular format</a:t>
            </a:r>
            <a:endParaRPr/>
          </a:p>
          <a:p>
            <a:pPr indent="-342900" lvl="0" marL="380365" rtl="0" algn="l">
              <a:lnSpc>
                <a:spcPct val="90000"/>
              </a:lnSpc>
              <a:spcBef>
                <a:spcPts val="1000"/>
              </a:spcBef>
              <a:spcAft>
                <a:spcPts val="0"/>
              </a:spcAft>
              <a:buClr>
                <a:schemeClr val="dk1"/>
              </a:buClr>
              <a:buSzPts val="1300"/>
              <a:buFont typeface="Arial"/>
              <a:buChar char="•"/>
            </a:pPr>
            <a:r>
              <a:rPr lang="en-US">
                <a:latin typeface="Open Sans"/>
                <a:ea typeface="Open Sans"/>
                <a:cs typeface="Open Sans"/>
                <a:sym typeface="Open Sans"/>
              </a:rPr>
              <a:t>An Energy balance table has three main components:</a:t>
            </a:r>
            <a:endParaRPr>
              <a:latin typeface="Open Sans"/>
              <a:ea typeface="Open Sans"/>
              <a:cs typeface="Open Sans"/>
              <a:sym typeface="Open Sans"/>
            </a:endParaRPr>
          </a:p>
          <a:p>
            <a:pPr indent="-342900" lvl="0" marL="380365" rtl="0" algn="l">
              <a:lnSpc>
                <a:spcPct val="90000"/>
              </a:lnSpc>
              <a:spcBef>
                <a:spcPts val="1000"/>
              </a:spcBef>
              <a:spcAft>
                <a:spcPts val="0"/>
              </a:spcAft>
              <a:buClr>
                <a:schemeClr val="dk1"/>
              </a:buClr>
              <a:buSzPts val="1300"/>
              <a:buFont typeface="Arial"/>
              <a:buChar char="•"/>
            </a:pPr>
            <a:r>
              <a:rPr lang="en-US">
                <a:latin typeface="Open Sans"/>
                <a:ea typeface="Open Sans"/>
                <a:cs typeface="Open Sans"/>
                <a:sym typeface="Open Sans"/>
              </a:rPr>
              <a:t>The supply section (total primary energy supply)</a:t>
            </a:r>
            <a:endParaRPr>
              <a:latin typeface="Open Sans"/>
              <a:ea typeface="Open Sans"/>
              <a:cs typeface="Open Sans"/>
              <a:sym typeface="Open Sans"/>
            </a:endParaRPr>
          </a:p>
          <a:p>
            <a:pPr indent="-342900" lvl="0" marL="380365" rtl="0" algn="l">
              <a:lnSpc>
                <a:spcPct val="90000"/>
              </a:lnSpc>
              <a:spcBef>
                <a:spcPts val="1000"/>
              </a:spcBef>
              <a:spcAft>
                <a:spcPts val="0"/>
              </a:spcAft>
              <a:buClr>
                <a:schemeClr val="dk1"/>
              </a:buClr>
              <a:buSzPts val="1300"/>
              <a:buFont typeface="Arial"/>
              <a:buChar char="•"/>
            </a:pPr>
            <a:r>
              <a:rPr lang="en-US">
                <a:latin typeface="Open Sans"/>
                <a:ea typeface="Open Sans"/>
                <a:cs typeface="Open Sans"/>
                <a:sym typeface="Open Sans"/>
              </a:rPr>
              <a:t>The conversion section (total final consumption)</a:t>
            </a:r>
            <a:endParaRPr>
              <a:latin typeface="Open Sans"/>
              <a:ea typeface="Open Sans"/>
              <a:cs typeface="Open Sans"/>
              <a:sym typeface="Open Sans"/>
            </a:endParaRPr>
          </a:p>
          <a:p>
            <a:pPr indent="-342900" lvl="0" marL="380365" rtl="0" algn="l">
              <a:lnSpc>
                <a:spcPct val="90000"/>
              </a:lnSpc>
              <a:spcBef>
                <a:spcPts val="1000"/>
              </a:spcBef>
              <a:spcAft>
                <a:spcPts val="0"/>
              </a:spcAft>
              <a:buClr>
                <a:schemeClr val="dk1"/>
              </a:buClr>
              <a:buSzPts val="1300"/>
              <a:buFont typeface="Arial"/>
              <a:buChar char="•"/>
            </a:pPr>
            <a:r>
              <a:rPr lang="en-US">
                <a:latin typeface="Open Sans"/>
                <a:ea typeface="Open Sans"/>
                <a:cs typeface="Open Sans"/>
                <a:sym typeface="Open Sans"/>
              </a:rPr>
              <a:t>The consumptions and uses section (total final consumption disaggregated)</a:t>
            </a:r>
            <a:endParaRPr>
              <a:latin typeface="Open Sans"/>
              <a:ea typeface="Open Sans"/>
              <a:cs typeface="Open Sans"/>
              <a:sym typeface="Open Sans"/>
            </a:endParaRPr>
          </a:p>
          <a:p>
            <a:pPr indent="-260350" lvl="0" marL="380365" rtl="0" algn="l">
              <a:lnSpc>
                <a:spcPct val="90000"/>
              </a:lnSpc>
              <a:spcBef>
                <a:spcPts val="1000"/>
              </a:spcBef>
              <a:spcAft>
                <a:spcPts val="0"/>
              </a:spcAft>
              <a:buClr>
                <a:schemeClr val="dk1"/>
              </a:buClr>
              <a:buSzPts val="1300"/>
              <a:buFont typeface="Arial"/>
              <a:buNone/>
            </a:pPr>
            <a:r>
              <a:t/>
            </a:r>
            <a:endParaRPr/>
          </a:p>
          <a:p>
            <a:pPr indent="-260350" lvl="0" marL="380365" rtl="0" algn="l">
              <a:lnSpc>
                <a:spcPct val="90000"/>
              </a:lnSpc>
              <a:spcBef>
                <a:spcPts val="1000"/>
              </a:spcBef>
              <a:spcAft>
                <a:spcPts val="0"/>
              </a:spcAft>
              <a:buClr>
                <a:srgbClr val="000000"/>
              </a:buClr>
              <a:buSzPts val="1300"/>
              <a:buFont typeface="Arial"/>
              <a:buNone/>
            </a:pPr>
            <a:r>
              <a:t/>
            </a:r>
            <a:endParaRPr/>
          </a:p>
          <a:p>
            <a:pPr indent="-260350" lvl="0" marL="380365" rtl="0" algn="l">
              <a:lnSpc>
                <a:spcPct val="90000"/>
              </a:lnSpc>
              <a:spcBef>
                <a:spcPts val="1000"/>
              </a:spcBef>
              <a:spcAft>
                <a:spcPts val="0"/>
              </a:spcAft>
              <a:buClr>
                <a:srgbClr val="000000"/>
              </a:buClr>
              <a:buSzPts val="1300"/>
              <a:buFont typeface="Arial"/>
              <a:buNone/>
            </a:pPr>
            <a:r>
              <a:t/>
            </a:r>
            <a:endParaRPr/>
          </a:p>
          <a:p>
            <a:pPr indent="0" lvl="0" marL="194310" rtl="0" algn="l">
              <a:lnSpc>
                <a:spcPct val="90000"/>
              </a:lnSpc>
              <a:spcBef>
                <a:spcPts val="0"/>
              </a:spcBef>
              <a:spcAft>
                <a:spcPts val="0"/>
              </a:spcAft>
              <a:buClr>
                <a:schemeClr val="dk1"/>
              </a:buClr>
              <a:buSzPts val="1300"/>
              <a:buNone/>
            </a:pPr>
            <a:r>
              <a:t/>
            </a:r>
            <a:endParaRPr/>
          </a:p>
        </p:txBody>
      </p:sp>
      <p:pic>
        <p:nvPicPr>
          <p:cNvPr descr="Screen Clipping" id="496" name="Google Shape;496;p20"/>
          <p:cNvPicPr preferRelativeResize="0"/>
          <p:nvPr/>
        </p:nvPicPr>
        <p:blipFill rotWithShape="1">
          <a:blip r:embed="rId3">
            <a:alphaModFix/>
          </a:blip>
          <a:srcRect b="0" l="0" r="0" t="0"/>
          <a:stretch/>
        </p:blipFill>
        <p:spPr>
          <a:xfrm>
            <a:off x="5086919" y="1785919"/>
            <a:ext cx="6419281" cy="3472128"/>
          </a:xfrm>
          <a:prstGeom prst="rect">
            <a:avLst/>
          </a:prstGeom>
          <a:noFill/>
          <a:ln>
            <a:noFill/>
          </a:ln>
        </p:spPr>
      </p:pic>
      <p:sp>
        <p:nvSpPr>
          <p:cNvPr id="497" name="Google Shape;497;p20"/>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3.4 – Energy balance</a:t>
            </a:r>
            <a:endParaRPr/>
          </a:p>
        </p:txBody>
      </p:sp>
      <p:sp>
        <p:nvSpPr>
          <p:cNvPr id="498" name="Google Shape;498;p20"/>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499" name="Google Shape;499;p20"/>
          <p:cNvSpPr/>
          <p:nvPr/>
        </p:nvSpPr>
        <p:spPr>
          <a:xfrm>
            <a:off x="8896630" y="75215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20.mp3" id="500" name="Google Shape;500;p20"/>
          <p:cNvPicPr preferRelativeResize="0"/>
          <p:nvPr/>
        </p:nvPicPr>
        <p:blipFill rotWithShape="1">
          <a:blip r:embed="rId4">
            <a:alphaModFix/>
          </a:blip>
          <a:srcRect b="0" l="0" r="0" t="0"/>
          <a:stretch/>
        </p:blipFill>
        <p:spPr>
          <a:xfrm>
            <a:off x="8967995" y="8235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21"/>
          <p:cNvSpPr/>
          <p:nvPr/>
        </p:nvSpPr>
        <p:spPr>
          <a:xfrm>
            <a:off x="406400" y="2844800"/>
            <a:ext cx="11480800" cy="548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graphicFrame>
        <p:nvGraphicFramePr>
          <p:cNvPr id="506" name="Google Shape;506;p21"/>
          <p:cNvGraphicFramePr/>
          <p:nvPr/>
        </p:nvGraphicFramePr>
        <p:xfrm>
          <a:off x="972601" y="2177800"/>
          <a:ext cx="3000000" cy="3000000"/>
        </p:xfrm>
        <a:graphic>
          <a:graphicData uri="http://schemas.openxmlformats.org/drawingml/2006/table">
            <a:tbl>
              <a:tblPr bandRow="1" firstRow="1">
                <a:noFill/>
                <a:tableStyleId>{DBE63EB4-4FE6-4937-AD70-BCFAF8191C91}</a:tableStyleId>
              </a:tblPr>
              <a:tblGrid>
                <a:gridCol w="3469700"/>
                <a:gridCol w="3469700"/>
                <a:gridCol w="3469700"/>
              </a:tblGrid>
              <a:tr h="772150">
                <a:tc>
                  <a:txBody>
                    <a:bodyPr/>
                    <a:lstStyle/>
                    <a:p>
                      <a:pPr indent="0" lvl="0" marL="0" marR="0" rtl="0" algn="l">
                        <a:spcBef>
                          <a:spcPts val="0"/>
                        </a:spcBef>
                        <a:spcAft>
                          <a:spcPts val="0"/>
                        </a:spcAft>
                        <a:buNone/>
                      </a:pPr>
                      <a:r>
                        <a:rPr b="1" i="0" lang="en-US" sz="2000">
                          <a:solidFill>
                            <a:schemeClr val="dk1"/>
                          </a:solidFill>
                          <a:latin typeface="Open Sans"/>
                          <a:ea typeface="Open Sans"/>
                          <a:cs typeface="Open Sans"/>
                          <a:sym typeface="Open Sans"/>
                        </a:rPr>
                        <a:t>Supply section</a:t>
                      </a:r>
                      <a:endParaRPr b="1" i="0" sz="2000">
                        <a:solidFill>
                          <a:schemeClr val="dk1"/>
                        </a:solidFill>
                        <a:latin typeface="Open Sans"/>
                        <a:ea typeface="Open Sans"/>
                        <a:cs typeface="Open Sans"/>
                        <a:sym typeface="Open Sans"/>
                      </a:endParaRPr>
                    </a:p>
                  </a:txBody>
                  <a:tcPr marT="60950" marB="60950" marR="121925" marL="121925">
                    <a:lnB cap="flat" cmpd="sng" w="12700">
                      <a:solidFill>
                        <a:srgbClr val="7F7F7F"/>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a:solidFill>
                            <a:schemeClr val="dk1"/>
                          </a:solidFill>
                          <a:latin typeface="Open Sans"/>
                          <a:ea typeface="Open Sans"/>
                          <a:cs typeface="Open Sans"/>
                          <a:sym typeface="Open Sans"/>
                        </a:rPr>
                        <a:t>Conversion section</a:t>
                      </a:r>
                      <a:endParaRPr b="1" i="0" sz="2000">
                        <a:solidFill>
                          <a:schemeClr val="dk1"/>
                        </a:solidFill>
                        <a:latin typeface="Open Sans"/>
                        <a:ea typeface="Open Sans"/>
                        <a:cs typeface="Open Sans"/>
                        <a:sym typeface="Open Sans"/>
                      </a:endParaRPr>
                    </a:p>
                  </a:txBody>
                  <a:tcPr marT="60950" marB="60950" marR="121925" marL="121925">
                    <a:lnB cap="flat" cmpd="sng" w="12700">
                      <a:solidFill>
                        <a:srgbClr val="7F7F7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b="1" i="0" lang="en-US" sz="2000">
                          <a:solidFill>
                            <a:schemeClr val="dk1"/>
                          </a:solidFill>
                          <a:latin typeface="Open Sans"/>
                          <a:ea typeface="Open Sans"/>
                          <a:cs typeface="Open Sans"/>
                          <a:sym typeface="Open Sans"/>
                        </a:rPr>
                        <a:t>Uses and consumption section</a:t>
                      </a:r>
                      <a:endParaRPr/>
                    </a:p>
                  </a:txBody>
                  <a:tcPr marT="60950" marB="60950" marR="121925" marL="121925">
                    <a:lnB cap="flat" cmpd="sng" w="12700">
                      <a:solidFill>
                        <a:srgbClr val="7F7F7F"/>
                      </a:solidFill>
                      <a:prstDash val="solid"/>
                      <a:round/>
                      <a:headEnd len="sm" w="sm" type="none"/>
                      <a:tailEnd len="sm" w="sm" type="none"/>
                    </a:lnB>
                  </a:tcPr>
                </a:tc>
              </a:tr>
              <a:tr h="2917950">
                <a:tc>
                  <a:txBody>
                    <a:bodyPr/>
                    <a:lstStyle/>
                    <a:p>
                      <a:pPr indent="-285750" lvl="0" marL="285750" marR="0" rtl="0" algn="l">
                        <a:spcBef>
                          <a:spcPts val="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Production</a:t>
                      </a:r>
                      <a:endParaRPr/>
                    </a:p>
                    <a:p>
                      <a:pPr indent="-285750" lvl="0" marL="285750" marR="0" rtl="0" algn="l">
                        <a:spcBef>
                          <a:spcPts val="40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Exportations of primary and secondary sources</a:t>
                      </a:r>
                      <a:endParaRPr/>
                    </a:p>
                    <a:p>
                      <a:pPr indent="-285750" lvl="0" marL="285750" marR="0" rtl="0" algn="l">
                        <a:spcBef>
                          <a:spcPts val="40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Importations of primary and secondary sources</a:t>
                      </a:r>
                      <a:endParaRPr/>
                    </a:p>
                    <a:p>
                      <a:pPr indent="-285750" lvl="0" marL="285750" marR="0" rtl="0" algn="l">
                        <a:spcBef>
                          <a:spcPts val="40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Deposits/stocks and bunkers</a:t>
                      </a:r>
                      <a:endParaRPr b="0" i="0" sz="2000">
                        <a:solidFill>
                          <a:schemeClr val="dk1"/>
                        </a:solidFill>
                        <a:latin typeface="Open Sans Light"/>
                        <a:ea typeface="Open Sans Light"/>
                        <a:cs typeface="Open Sans Light"/>
                        <a:sym typeface="Open Sans Light"/>
                      </a:endParaRPr>
                    </a:p>
                    <a:p>
                      <a:pPr indent="0" lvl="0" marL="0" marR="0" rtl="0" algn="l">
                        <a:spcBef>
                          <a:spcPts val="0"/>
                        </a:spcBef>
                        <a:spcAft>
                          <a:spcPts val="0"/>
                        </a:spcAft>
                        <a:buNone/>
                      </a:pPr>
                      <a:r>
                        <a:t/>
                      </a:r>
                      <a:endParaRPr b="0" i="0" sz="2000">
                        <a:solidFill>
                          <a:schemeClr val="dk1"/>
                        </a:solidFill>
                        <a:latin typeface="Open Sans Light"/>
                        <a:ea typeface="Open Sans Light"/>
                        <a:cs typeface="Open Sans Light"/>
                        <a:sym typeface="Open Sans Light"/>
                      </a:endParaRPr>
                    </a:p>
                  </a:txBody>
                  <a:tcPr marT="60950" marB="60950" marR="121925" marL="121925">
                    <a:lnT cap="flat" cmpd="sng" w="12700">
                      <a:solidFill>
                        <a:srgbClr val="7F7F7F"/>
                      </a:solidFill>
                      <a:prstDash val="solid"/>
                      <a:round/>
                      <a:headEnd len="sm" w="sm" type="none"/>
                      <a:tailEnd len="sm" w="sm" type="none"/>
                    </a:lnT>
                  </a:tcPr>
                </a:tc>
                <a:tc>
                  <a:txBody>
                    <a:bodyPr/>
                    <a:lstStyle/>
                    <a:p>
                      <a:pPr indent="-285750" lvl="0" marL="285750" marR="0" rtl="0" algn="l">
                        <a:spcBef>
                          <a:spcPts val="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Primary energy transformation plants</a:t>
                      </a:r>
                      <a:endParaRPr/>
                    </a:p>
                    <a:p>
                      <a:pPr indent="0" lvl="0" marL="0" marR="0" rtl="0" algn="l">
                        <a:spcBef>
                          <a:spcPts val="400"/>
                        </a:spcBef>
                        <a:spcAft>
                          <a:spcPts val="0"/>
                        </a:spcAft>
                        <a:buClr>
                          <a:schemeClr val="dk1"/>
                        </a:buClr>
                        <a:buSzPts val="1900"/>
                        <a:buFont typeface="Arial"/>
                        <a:buNone/>
                      </a:pPr>
                      <a:r>
                        <a:rPr b="0" i="0" lang="en-US" sz="2000">
                          <a:solidFill>
                            <a:schemeClr val="dk1"/>
                          </a:solidFill>
                          <a:latin typeface="Open Sans Light"/>
                          <a:ea typeface="Open Sans Light"/>
                          <a:cs typeface="Open Sans Light"/>
                          <a:sym typeface="Open Sans Light"/>
                        </a:rPr>
                        <a:t>Refineries, Electric plants, Coal plants, Other transformations</a:t>
                      </a:r>
                      <a:endParaRPr/>
                    </a:p>
                    <a:p>
                      <a:pPr indent="-285750" lvl="0" marL="285750" marR="0" rtl="0" algn="l">
                        <a:spcBef>
                          <a:spcPts val="400"/>
                        </a:spcBef>
                        <a:spcAft>
                          <a:spcPts val="0"/>
                        </a:spcAft>
                        <a:buClr>
                          <a:schemeClr val="dk1"/>
                        </a:buClr>
                        <a:buSzPts val="1900"/>
                        <a:buFont typeface="Arial"/>
                        <a:buChar char="•"/>
                      </a:pPr>
                      <a:r>
                        <a:rPr b="0" i="0" lang="en-US" sz="2000">
                          <a:solidFill>
                            <a:schemeClr val="dk1"/>
                          </a:solidFill>
                          <a:latin typeface="Open Sans Light"/>
                          <a:ea typeface="Open Sans Light"/>
                          <a:cs typeface="Open Sans Light"/>
                          <a:sym typeface="Open Sans Light"/>
                        </a:rPr>
                        <a:t>Losses in conversion, transportation and distribution process</a:t>
                      </a:r>
                      <a:endParaRPr/>
                    </a:p>
                  </a:txBody>
                  <a:tcPr marT="60950" marB="60950" marR="121925" marL="121925">
                    <a:lnT cap="flat" cmpd="sng" w="12700">
                      <a:solidFill>
                        <a:srgbClr val="7F7F7F"/>
                      </a:solidFill>
                      <a:prstDash val="solid"/>
                      <a:round/>
                      <a:headEnd len="sm" w="sm" type="none"/>
                      <a:tailEnd len="sm" w="sm" type="none"/>
                    </a:lnT>
                  </a:tcPr>
                </a:tc>
                <a:tc>
                  <a:txBody>
                    <a:bodyPr/>
                    <a:lstStyle/>
                    <a:p>
                      <a:pPr indent="-285750" lvl="0" marL="285750" marR="0" rtl="0" algn="l">
                        <a:spcBef>
                          <a:spcPts val="0"/>
                        </a:spcBef>
                        <a:spcAft>
                          <a:spcPts val="0"/>
                        </a:spcAft>
                        <a:buClr>
                          <a:schemeClr val="dk1"/>
                        </a:buClr>
                        <a:buSzPts val="2000"/>
                        <a:buFont typeface="Arial"/>
                        <a:buChar char="•"/>
                      </a:pPr>
                      <a:r>
                        <a:rPr b="0" i="0" lang="en-US" sz="2000">
                          <a:solidFill>
                            <a:schemeClr val="dk1"/>
                          </a:solidFill>
                          <a:latin typeface="Open Sans Light"/>
                          <a:ea typeface="Open Sans Light"/>
                          <a:cs typeface="Open Sans Light"/>
                          <a:sym typeface="Open Sans Light"/>
                        </a:rPr>
                        <a:t>Consumptions of fuels by sector and subsectors of the economy</a:t>
                      </a:r>
                      <a:endParaRPr/>
                    </a:p>
                    <a:p>
                      <a:pPr indent="-285750" lvl="0" marL="285750" marR="0" rtl="0" algn="l">
                        <a:spcBef>
                          <a:spcPts val="0"/>
                        </a:spcBef>
                        <a:spcAft>
                          <a:spcPts val="0"/>
                        </a:spcAft>
                        <a:buClr>
                          <a:schemeClr val="dk1"/>
                        </a:buClr>
                        <a:buSzPts val="2000"/>
                        <a:buFont typeface="Arial"/>
                        <a:buChar char="•"/>
                      </a:pPr>
                      <a:r>
                        <a:rPr b="0" i="0" lang="en-US" sz="2000">
                          <a:solidFill>
                            <a:schemeClr val="dk1"/>
                          </a:solidFill>
                          <a:latin typeface="Open Sans Light"/>
                          <a:ea typeface="Open Sans Light"/>
                          <a:cs typeface="Open Sans Light"/>
                          <a:sym typeface="Open Sans Light"/>
                        </a:rPr>
                        <a:t>If information is available, consumption by uses can be shown</a:t>
                      </a:r>
                      <a:endParaRPr/>
                    </a:p>
                  </a:txBody>
                  <a:tcPr marT="60950" marB="60950" marR="121925" marL="121925">
                    <a:lnT cap="flat" cmpd="sng" w="12700">
                      <a:solidFill>
                        <a:srgbClr val="7F7F7F"/>
                      </a:solidFill>
                      <a:prstDash val="solid"/>
                      <a:round/>
                      <a:headEnd len="sm" w="sm" type="none"/>
                      <a:tailEnd len="sm" w="sm" type="none"/>
                    </a:lnT>
                  </a:tcPr>
                </a:tc>
              </a:tr>
            </a:tbl>
          </a:graphicData>
        </a:graphic>
      </p:graphicFrame>
      <p:sp>
        <p:nvSpPr>
          <p:cNvPr id="507" name="Google Shape;507;p21"/>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3.4 – Energy balance</a:t>
            </a:r>
            <a:endParaRPr/>
          </a:p>
        </p:txBody>
      </p:sp>
      <p:sp>
        <p:nvSpPr>
          <p:cNvPr id="508" name="Google Shape;508;p21"/>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509" name="Google Shape;509;p21"/>
          <p:cNvSpPr/>
          <p:nvPr/>
        </p:nvSpPr>
        <p:spPr>
          <a:xfrm>
            <a:off x="8896630" y="75215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21.mp3" id="510" name="Google Shape;510;p21"/>
          <p:cNvPicPr preferRelativeResize="0"/>
          <p:nvPr/>
        </p:nvPicPr>
        <p:blipFill rotWithShape="1">
          <a:blip r:embed="rId3">
            <a:alphaModFix/>
          </a:blip>
          <a:srcRect b="0" l="0" r="0" t="0"/>
          <a:stretch/>
        </p:blipFill>
        <p:spPr>
          <a:xfrm>
            <a:off x="8967995" y="8235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0"/>
                                        <p:tgtEl>
                                          <p:spTgt spid="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22"/>
          <p:cNvSpPr txBox="1"/>
          <p:nvPr>
            <p:ph idx="1" type="body"/>
          </p:nvPr>
        </p:nvSpPr>
        <p:spPr>
          <a:xfrm>
            <a:off x="996072" y="1576914"/>
            <a:ext cx="3394798" cy="2847156"/>
          </a:xfrm>
          <a:prstGeom prst="rect">
            <a:avLst/>
          </a:prstGeom>
          <a:noFill/>
          <a:ln>
            <a:noFill/>
          </a:ln>
        </p:spPr>
        <p:txBody>
          <a:bodyPr anchorCtr="0" anchor="t" bIns="91425" lIns="91425" spcFirstLastPara="1" rIns="91425" wrap="square" tIns="91425">
            <a:normAutofit/>
          </a:bodyPr>
          <a:lstStyle/>
          <a:p>
            <a:pPr indent="0" lvl="0" marL="38090" rtl="0" algn="l">
              <a:lnSpc>
                <a:spcPct val="90000"/>
              </a:lnSpc>
              <a:spcBef>
                <a:spcPts val="1000"/>
              </a:spcBef>
              <a:spcAft>
                <a:spcPts val="0"/>
              </a:spcAft>
              <a:buClr>
                <a:schemeClr val="dk1"/>
              </a:buClr>
              <a:buSzPts val="1300"/>
              <a:buNone/>
            </a:pPr>
            <a:r>
              <a:rPr lang="en-US"/>
              <a:t>Final energy balance in a household sector</a:t>
            </a:r>
            <a:endParaRPr/>
          </a:p>
          <a:p>
            <a:pPr indent="-342900" lvl="0" marL="380990" rtl="0" algn="l">
              <a:lnSpc>
                <a:spcPct val="90000"/>
              </a:lnSpc>
              <a:spcBef>
                <a:spcPts val="1000"/>
              </a:spcBef>
              <a:spcAft>
                <a:spcPts val="0"/>
              </a:spcAft>
              <a:buClr>
                <a:schemeClr val="dk1"/>
              </a:buClr>
              <a:buSzPts val="1300"/>
              <a:buFont typeface="Arial"/>
              <a:buChar char="•"/>
            </a:pPr>
            <a:r>
              <a:rPr lang="en-US"/>
              <a:t>There could be partial energy balance tables. </a:t>
            </a:r>
            <a:endParaRPr/>
          </a:p>
          <a:p>
            <a:pPr indent="-342900" lvl="0" marL="380990" rtl="0" algn="l">
              <a:lnSpc>
                <a:spcPct val="90000"/>
              </a:lnSpc>
              <a:spcBef>
                <a:spcPts val="1000"/>
              </a:spcBef>
              <a:spcAft>
                <a:spcPts val="0"/>
              </a:spcAft>
              <a:buClr>
                <a:schemeClr val="dk1"/>
              </a:buClr>
              <a:buSzPts val="1300"/>
              <a:buFont typeface="Arial"/>
              <a:buChar char="•"/>
            </a:pPr>
            <a:r>
              <a:rPr lang="en-US"/>
              <a:t>For example, for specific energy form, by sector, by consumers, and by end-use. </a:t>
            </a:r>
            <a:endParaRPr/>
          </a:p>
          <a:p>
            <a:pPr indent="0" lvl="0" marL="194729" rtl="0" algn="l">
              <a:lnSpc>
                <a:spcPct val="90000"/>
              </a:lnSpc>
              <a:spcBef>
                <a:spcPts val="0"/>
              </a:spcBef>
              <a:spcAft>
                <a:spcPts val="0"/>
              </a:spcAft>
              <a:buClr>
                <a:schemeClr val="dk1"/>
              </a:buClr>
              <a:buSzPts val="1300"/>
              <a:buNone/>
            </a:pPr>
            <a:r>
              <a:t/>
            </a:r>
            <a:endParaRPr/>
          </a:p>
        </p:txBody>
      </p:sp>
      <p:sp>
        <p:nvSpPr>
          <p:cNvPr id="516" name="Google Shape;516;p22"/>
          <p:cNvSpPr/>
          <p:nvPr/>
        </p:nvSpPr>
        <p:spPr>
          <a:xfrm>
            <a:off x="406400" y="2844800"/>
            <a:ext cx="11480800" cy="548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p:txBody>
      </p:sp>
      <p:graphicFrame>
        <p:nvGraphicFramePr>
          <p:cNvPr id="517" name="Google Shape;517;p22"/>
          <p:cNvGraphicFramePr/>
          <p:nvPr/>
        </p:nvGraphicFramePr>
        <p:xfrm>
          <a:off x="4726483" y="1693275"/>
          <a:ext cx="3000000" cy="3000000"/>
        </p:xfrm>
        <a:graphic>
          <a:graphicData uri="http://schemas.openxmlformats.org/drawingml/2006/table">
            <a:tbl>
              <a:tblPr>
                <a:noFill/>
                <a:tableStyleId>{F69F66B3-10BE-466A-A218-9AE327DF8617}</a:tableStyleId>
              </a:tblPr>
              <a:tblGrid>
                <a:gridCol w="1749025"/>
                <a:gridCol w="893450"/>
                <a:gridCol w="893450"/>
                <a:gridCol w="802575"/>
                <a:gridCol w="848025"/>
                <a:gridCol w="848025"/>
                <a:gridCol w="950225"/>
              </a:tblGrid>
              <a:tr h="442075">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Sector</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Fossil Fuels</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Centralized Heat</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Electricity</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Traditional Fuels</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Modern biomass</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Grand Total</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Urban</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2529.0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117.1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507.9</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3154.0</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Space heating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1770.2</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97.1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125.0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1992.3</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Cooking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379.3</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25.0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404.3</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Hot water</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379.3</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449.3</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0875">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Lighting with fossil fuel</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0.1</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_</a:t>
                      </a:r>
                      <a:endParaRPr b="0" i="0" sz="1200" u="none" cap="none" strike="noStrike">
                        <a:solidFill>
                          <a:srgbClr val="000000"/>
                        </a:solidFill>
                        <a:latin typeface="Open Sans Light"/>
                        <a:ea typeface="Open Sans Light"/>
                        <a:cs typeface="Open Sans Light"/>
                        <a:sym typeface="Open Sans Light"/>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0.1</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Appliances &amp; Lighting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_</a:t>
                      </a:r>
                      <a:endParaRPr b="0" i="0" sz="1200" u="none" cap="none" strike="noStrike">
                        <a:solidFill>
                          <a:srgbClr val="000000"/>
                        </a:solidFill>
                        <a:latin typeface="Open Sans Light"/>
                        <a:ea typeface="Open Sans Light"/>
                        <a:cs typeface="Open Sans Light"/>
                        <a:sym typeface="Open Sans Light"/>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257.9</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257.9</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Air conditioners</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50.0</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Rural</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459.0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587.1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1051.8</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Space heating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181.6</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264.2</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3.0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448.8</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Cooking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181.6</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88.1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271.7</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Hot water</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90.8</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88.1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179.6</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0875">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Lighting with fossil fuel</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5.0</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Appliances &amp; Lighting</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_</a:t>
                      </a:r>
                      <a:endParaRPr b="0" i="0" sz="1200" u="none" cap="none" strike="noStrike">
                        <a:solidFill>
                          <a:srgbClr val="000000"/>
                        </a:solidFill>
                        <a:latin typeface="Open Sans Light"/>
                        <a:ea typeface="Open Sans Light"/>
                        <a:cs typeface="Open Sans Light"/>
                        <a:sym typeface="Open Sans Light"/>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142.7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142.7</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Air conditioners</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_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 </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0000"/>
                    </a:solidFill>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4.1</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8350">
                <a:tc>
                  <a:txBody>
                    <a:bodyPr/>
                    <a:lstStyle/>
                    <a:p>
                      <a:pPr indent="0" lvl="0" marL="0" marR="0" rtl="0" algn="l">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Total by areas</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2988.0</a:t>
                      </a:r>
                      <a:endParaRPr/>
                    </a:p>
                  </a:txBody>
                  <a:tcPr marT="9525" marB="0" marR="9525" marL="95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117.1</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1094.9</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5.7</a:t>
                      </a:r>
                      <a:endParaRPr/>
                    </a:p>
                  </a:txBody>
                  <a:tcPr marT="9525" marB="0"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0.0</a:t>
                      </a:r>
                      <a:endParaRPr/>
                    </a:p>
                  </a:txBody>
                  <a:tcPr marT="9525" marB="0" marR="9525" marL="95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folHlink"/>
                        </a:buClr>
                        <a:buSzPts val="1320"/>
                        <a:buFont typeface="Open Sans Light"/>
                        <a:buNone/>
                      </a:pPr>
                      <a:r>
                        <a:rPr b="0" i="0" lang="en-US" sz="1200" u="none" cap="none" strike="noStrike">
                          <a:solidFill>
                            <a:srgbClr val="000000"/>
                          </a:solidFill>
                          <a:latin typeface="Open Sans Light"/>
                          <a:ea typeface="Open Sans Light"/>
                          <a:cs typeface="Open Sans Light"/>
                          <a:sym typeface="Open Sans Light"/>
                        </a:rPr>
                        <a:t>4205.8</a:t>
                      </a:r>
                      <a:endParaRPr/>
                    </a:p>
                  </a:txBody>
                  <a:tcPr marT="9525" marB="0" marR="9525" marL="95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518" name="Google Shape;518;p22"/>
          <p:cNvSpPr txBox="1"/>
          <p:nvPr/>
        </p:nvSpPr>
        <p:spPr>
          <a:xfrm>
            <a:off x="990600" y="360208"/>
            <a:ext cx="10515600" cy="1325563"/>
          </a:xfrm>
          <a:prstGeom prst="rect">
            <a:avLst/>
          </a:prstGeom>
          <a:noFill/>
          <a:ln>
            <a:noFill/>
          </a:ln>
        </p:spPr>
        <p:txBody>
          <a:bodyPr anchorCtr="0" anchor="b" bIns="121900" lIns="121900" spcFirstLastPara="1" rIns="121900" wrap="square" tIns="121900">
            <a:normAutofit/>
          </a:bodyPr>
          <a:lstStyle/>
          <a:p>
            <a:pPr indent="0" lvl="0" marL="0" marR="0" rtl="0" algn="l">
              <a:lnSpc>
                <a:spcPct val="90000"/>
              </a:lnSpc>
              <a:spcBef>
                <a:spcPts val="0"/>
              </a:spcBef>
              <a:spcAft>
                <a:spcPts val="0"/>
              </a:spcAft>
              <a:buNone/>
            </a:pPr>
            <a:r>
              <a:rPr b="0" i="0" lang="en-US" sz="4400">
                <a:solidFill>
                  <a:schemeClr val="dk1"/>
                </a:solidFill>
                <a:latin typeface="Open Sans"/>
                <a:ea typeface="Open Sans"/>
                <a:cs typeface="Open Sans"/>
                <a:sym typeface="Open Sans"/>
              </a:rPr>
              <a:t>Lecture 3.4 – Energy balance</a:t>
            </a:r>
            <a:endParaRPr/>
          </a:p>
        </p:txBody>
      </p:sp>
      <p:sp>
        <p:nvSpPr>
          <p:cNvPr id="519" name="Google Shape;519;p22"/>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520" name="Google Shape;520;p22"/>
          <p:cNvSpPr/>
          <p:nvPr/>
        </p:nvSpPr>
        <p:spPr>
          <a:xfrm>
            <a:off x="8896630" y="659390"/>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22.mp3" id="521" name="Google Shape;521;p22"/>
          <p:cNvPicPr preferRelativeResize="0"/>
          <p:nvPr/>
        </p:nvPicPr>
        <p:blipFill rotWithShape="1">
          <a:blip r:embed="rId3">
            <a:alphaModFix/>
          </a:blip>
          <a:srcRect b="0" l="0" r="0" t="0"/>
          <a:stretch/>
        </p:blipFill>
        <p:spPr>
          <a:xfrm>
            <a:off x="8967995" y="730755"/>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0"/>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Graphical user interface, website&#10;&#10;Description automatically generated" id="526" name="Google Shape;526;p2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27" name="Google Shape;527;p23"/>
          <p:cNvSpPr txBox="1"/>
          <p:nvPr/>
        </p:nvSpPr>
        <p:spPr>
          <a:xfrm>
            <a:off x="8639813" y="4692435"/>
            <a:ext cx="3406949"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lt1"/>
                </a:solidFill>
                <a:latin typeface="Open Sans"/>
                <a:ea typeface="Open Sans"/>
                <a:cs typeface="Open Sans"/>
                <a:sym typeface="Open Sans"/>
              </a:rPr>
              <a:t>Collett, K.A., Charbonnier F., Ahsan A., Halloran C., Vijay, A., Berdellans I., Hasanovic S., Gritsevskyi A, Stankeviciute L.,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Tot M.; Welsch M., Hirmer S., 2021. Lecture 2: Overview of Energy Planning and Energy System Analysis, Energy Balance Studio. Release Version 1.0.  [online presentation]. Climate Compatible Growth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Programme and International Atomic Energy Agency.</a:t>
            </a:r>
            <a:endParaRPr sz="800">
              <a:solidFill>
                <a:schemeClr val="lt1"/>
              </a:solidFill>
              <a:latin typeface="Calibri"/>
              <a:ea typeface="Calibri"/>
              <a:cs typeface="Calibri"/>
              <a:sym typeface="Calibri"/>
            </a:endParaRPr>
          </a:p>
        </p:txBody>
      </p:sp>
      <p:sp>
        <p:nvSpPr>
          <p:cNvPr id="528" name="Google Shape;528;p23"/>
          <p:cNvSpPr txBox="1"/>
          <p:nvPr/>
        </p:nvSpPr>
        <p:spPr>
          <a:xfrm>
            <a:off x="9899301" y="5905083"/>
            <a:ext cx="202273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Open Sans"/>
                <a:ea typeface="Open Sans"/>
                <a:cs typeface="Open Sans"/>
                <a:sym typeface="Open Sans"/>
              </a:rPr>
              <a:t>CCG courses (this will take </a:t>
            </a:r>
            <a:br>
              <a:rPr lang="en-US" sz="800">
                <a:solidFill>
                  <a:schemeClr val="dk1"/>
                </a:solidFill>
                <a:latin typeface="Open Sans"/>
                <a:ea typeface="Open Sans"/>
                <a:cs typeface="Open Sans"/>
                <a:sym typeface="Open Sans"/>
              </a:rPr>
            </a:br>
            <a:r>
              <a:rPr lang="en-US" sz="800">
                <a:solidFill>
                  <a:schemeClr val="lt1"/>
                </a:solidFill>
                <a:latin typeface="Open Sans"/>
                <a:ea typeface="Open Sans"/>
                <a:cs typeface="Open Sans"/>
                <a:sym typeface="Open Sans"/>
              </a:rPr>
              <a:t>you to the website link http://www.ClimateCompatibleGrowth.com/teachingmaterials)</a:t>
            </a:r>
            <a:endParaRPr/>
          </a:p>
        </p:txBody>
      </p:sp>
      <p:grpSp>
        <p:nvGrpSpPr>
          <p:cNvPr id="529" name="Google Shape;529;p23"/>
          <p:cNvGrpSpPr/>
          <p:nvPr/>
        </p:nvGrpSpPr>
        <p:grpSpPr>
          <a:xfrm>
            <a:off x="3339465" y="4105009"/>
            <a:ext cx="1877504" cy="558800"/>
            <a:chOff x="929196" y="5461000"/>
            <a:chExt cx="1877504" cy="558800"/>
          </a:xfrm>
        </p:grpSpPr>
        <p:sp>
          <p:nvSpPr>
            <p:cNvPr id="530" name="Google Shape;530;p23">
              <a:hlinkClick r:id="rId4"/>
            </p:cNvPr>
            <p:cNvSpPr/>
            <p:nvPr/>
          </p:nvSpPr>
          <p:spPr>
            <a:xfrm>
              <a:off x="929196" y="5461000"/>
              <a:ext cx="1877504" cy="5588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23"/>
            <p:cNvSpPr txBox="1"/>
            <p:nvPr/>
          </p:nvSpPr>
          <p:spPr>
            <a:xfrm>
              <a:off x="951053" y="5551169"/>
              <a:ext cx="179214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Take Quiz</a:t>
              </a:r>
              <a:endParaRPr/>
            </a:p>
          </p:txBody>
        </p:sp>
        <p:sp>
          <p:nvSpPr>
            <p:cNvPr id="532" name="Google Shape;532;p23">
              <a:hlinkClick r:id="rId5"/>
            </p:cNvPr>
            <p:cNvSpPr/>
            <p:nvPr/>
          </p:nvSpPr>
          <p:spPr>
            <a:xfrm>
              <a:off x="929196" y="5461000"/>
              <a:ext cx="1877504" cy="5588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Graphical user interface, text" id="537" name="Google Shape;537;p2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38" name="Google Shape;538;p24"/>
          <p:cNvSpPr txBox="1"/>
          <p:nvPr/>
        </p:nvSpPr>
        <p:spPr>
          <a:xfrm>
            <a:off x="2480931" y="2817629"/>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This document was updated on 05.10.2025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
          <p:cNvSpPr txBox="1"/>
          <p:nvPr>
            <p:ph type="title"/>
          </p:nvPr>
        </p:nvSpPr>
        <p:spPr>
          <a:xfrm>
            <a:off x="838200" y="207808"/>
            <a:ext cx="7033181" cy="1325563"/>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90000"/>
              </a:lnSpc>
              <a:spcBef>
                <a:spcPts val="0"/>
              </a:spcBef>
              <a:spcAft>
                <a:spcPts val="0"/>
              </a:spcAft>
              <a:buNone/>
            </a:pPr>
            <a:r>
              <a:rPr lang="en-US"/>
              <a:t>Lecture 3.1 - Energy terminology</a:t>
            </a:r>
            <a:endParaRPr/>
          </a:p>
        </p:txBody>
      </p:sp>
      <p:sp>
        <p:nvSpPr>
          <p:cNvPr id="147" name="Google Shape;147;p3"/>
          <p:cNvSpPr txBox="1"/>
          <p:nvPr>
            <p:ph idx="1" type="body"/>
          </p:nvPr>
        </p:nvSpPr>
        <p:spPr>
          <a:xfrm>
            <a:off x="887215" y="1351943"/>
            <a:ext cx="6984166" cy="4748526"/>
          </a:xfrm>
          <a:prstGeom prst="rect">
            <a:avLst/>
          </a:prstGeom>
          <a:noFill/>
          <a:ln>
            <a:noFill/>
          </a:ln>
        </p:spPr>
        <p:txBody>
          <a:bodyPr anchorCtr="0" anchor="t" bIns="91425" lIns="91425" spcFirstLastPara="1" rIns="91425" wrap="square" tIns="91425">
            <a:normAutofit lnSpcReduction="10000"/>
          </a:bodyPr>
          <a:lstStyle/>
          <a:p>
            <a:pPr indent="0" lvl="0" marL="194310" rtl="0" algn="l">
              <a:lnSpc>
                <a:spcPct val="110000"/>
              </a:lnSpc>
              <a:spcBef>
                <a:spcPts val="500"/>
              </a:spcBef>
              <a:spcAft>
                <a:spcPts val="0"/>
              </a:spcAft>
              <a:buClr>
                <a:schemeClr val="dk1"/>
              </a:buClr>
              <a:buSzPts val="1300"/>
              <a:buNone/>
            </a:pPr>
            <a:r>
              <a:t/>
            </a:r>
            <a:endParaRPr/>
          </a:p>
          <a:p>
            <a:pPr indent="-260350" lvl="0" marL="342900" rtl="0" algn="l">
              <a:lnSpc>
                <a:spcPct val="110000"/>
              </a:lnSpc>
              <a:spcBef>
                <a:spcPts val="500"/>
              </a:spcBef>
              <a:spcAft>
                <a:spcPts val="0"/>
              </a:spcAft>
              <a:buClr>
                <a:srgbClr val="333333"/>
              </a:buClr>
              <a:buSzPts val="1300"/>
              <a:buFont typeface="Arial"/>
              <a:buNone/>
            </a:pPr>
            <a:r>
              <a:t/>
            </a:r>
            <a:endParaRPr/>
          </a:p>
          <a:p>
            <a:pPr indent="-260350" lvl="0" marL="342900" rtl="0" algn="l">
              <a:lnSpc>
                <a:spcPct val="110000"/>
              </a:lnSpc>
              <a:spcBef>
                <a:spcPts val="500"/>
              </a:spcBef>
              <a:spcAft>
                <a:spcPts val="0"/>
              </a:spcAft>
              <a:buClr>
                <a:srgbClr val="333333"/>
              </a:buClr>
              <a:buSzPts val="1300"/>
              <a:buFont typeface="Arial"/>
              <a:buNone/>
            </a:pPr>
            <a:r>
              <a:t/>
            </a:r>
            <a:endParaRPr/>
          </a:p>
          <a:p>
            <a:pPr indent="0" lvl="0" marL="0" rtl="0" algn="l">
              <a:lnSpc>
                <a:spcPct val="110000"/>
              </a:lnSpc>
              <a:spcBef>
                <a:spcPts val="500"/>
              </a:spcBef>
              <a:spcAft>
                <a:spcPts val="0"/>
              </a:spcAft>
              <a:buClr>
                <a:srgbClr val="333333"/>
              </a:buClr>
              <a:buSzPts val="1300"/>
              <a:buNone/>
            </a:pPr>
            <a:r>
              <a:rPr b="1" lang="en-US">
                <a:solidFill>
                  <a:srgbClr val="9CC2E5"/>
                </a:solidFill>
                <a:latin typeface="Open Sans"/>
                <a:ea typeface="Open Sans"/>
                <a:cs typeface="Open Sans"/>
                <a:sym typeface="Open Sans"/>
              </a:rPr>
              <a:t>Energy Reserves and Resources</a:t>
            </a:r>
            <a:endParaRPr b="1">
              <a:solidFill>
                <a:srgbClr val="9CC2E5"/>
              </a:solidFill>
            </a:endParaRPr>
          </a:p>
          <a:p>
            <a:pPr indent="0" lvl="0" marL="0" rtl="0" algn="l">
              <a:lnSpc>
                <a:spcPct val="110000"/>
              </a:lnSpc>
              <a:spcBef>
                <a:spcPts val="500"/>
              </a:spcBef>
              <a:spcAft>
                <a:spcPts val="0"/>
              </a:spcAft>
              <a:buClr>
                <a:srgbClr val="333333"/>
              </a:buClr>
              <a:buSzPts val="1300"/>
              <a:buNone/>
            </a:pPr>
            <a:r>
              <a:rPr lang="en-US">
                <a:latin typeface="Open Sans"/>
                <a:ea typeface="Open Sans"/>
                <a:cs typeface="Open Sans"/>
                <a:sym typeface="Open Sans"/>
              </a:rPr>
              <a:t>Depletable Energy Reserves/Resources</a:t>
            </a:r>
            <a:endParaRPr/>
          </a:p>
          <a:p>
            <a:pPr indent="-342900" lvl="6" marL="342900" rtl="0" algn="l">
              <a:lnSpc>
                <a:spcPct val="110000"/>
              </a:lnSpc>
              <a:spcBef>
                <a:spcPts val="500"/>
              </a:spcBef>
              <a:spcAft>
                <a:spcPts val="0"/>
              </a:spcAft>
              <a:buClr>
                <a:srgbClr val="333333"/>
              </a:buClr>
              <a:buSzPts val="1300"/>
              <a:buFont typeface="Arial"/>
              <a:buChar char="•"/>
            </a:pPr>
            <a:r>
              <a:rPr lang="en-US" sz="2000">
                <a:latin typeface="Open Sans"/>
                <a:ea typeface="Open Sans"/>
                <a:cs typeface="Open Sans"/>
                <a:sym typeface="Open Sans"/>
              </a:rPr>
              <a:t>Example: Crude oil reserves (billion barrels or bbls.)</a:t>
            </a:r>
            <a:endParaRPr sz="2000">
              <a:latin typeface="Open Sans"/>
              <a:ea typeface="Open Sans"/>
              <a:cs typeface="Open Sans"/>
              <a:sym typeface="Open Sans"/>
            </a:endParaRPr>
          </a:p>
          <a:p>
            <a:pPr indent="-342900" lvl="6" marL="342900" rtl="0" algn="l">
              <a:lnSpc>
                <a:spcPct val="110000"/>
              </a:lnSpc>
              <a:spcBef>
                <a:spcPts val="500"/>
              </a:spcBef>
              <a:spcAft>
                <a:spcPts val="0"/>
              </a:spcAft>
              <a:buClr>
                <a:srgbClr val="333333"/>
              </a:buClr>
              <a:buSzPts val="1300"/>
              <a:buFont typeface="Arial"/>
              <a:buChar char="•"/>
            </a:pPr>
            <a:r>
              <a:rPr lang="en-US" sz="2000">
                <a:latin typeface="Open Sans"/>
                <a:ea typeface="Open Sans"/>
                <a:cs typeface="Open Sans"/>
                <a:sym typeface="Open Sans"/>
              </a:rPr>
              <a:t>This energy material has not yet been extracted</a:t>
            </a:r>
            <a:endParaRPr/>
          </a:p>
          <a:p>
            <a:pPr indent="-342900" lvl="6" marL="342900" rtl="0" algn="l">
              <a:lnSpc>
                <a:spcPct val="110000"/>
              </a:lnSpc>
              <a:spcBef>
                <a:spcPts val="500"/>
              </a:spcBef>
              <a:spcAft>
                <a:spcPts val="0"/>
              </a:spcAft>
              <a:buClr>
                <a:srgbClr val="333333"/>
              </a:buClr>
              <a:buSzPts val="1300"/>
              <a:buFont typeface="Arial"/>
              <a:buChar char="•"/>
            </a:pPr>
            <a:r>
              <a:rPr lang="en-US" sz="2000">
                <a:latin typeface="Open Sans"/>
                <a:ea typeface="Open Sans"/>
                <a:cs typeface="Open Sans"/>
                <a:sym typeface="Open Sans"/>
              </a:rPr>
              <a:t>Resources: entire quantity of energy material</a:t>
            </a:r>
            <a:endParaRPr/>
          </a:p>
          <a:p>
            <a:pPr indent="-342900" lvl="6" marL="342900" rtl="0" algn="l">
              <a:lnSpc>
                <a:spcPct val="110000"/>
              </a:lnSpc>
              <a:spcBef>
                <a:spcPts val="500"/>
              </a:spcBef>
              <a:spcAft>
                <a:spcPts val="0"/>
              </a:spcAft>
              <a:buClr>
                <a:srgbClr val="333333"/>
              </a:buClr>
              <a:buSzPts val="1300"/>
              <a:buFont typeface="Arial"/>
              <a:buChar char="•"/>
            </a:pPr>
            <a:r>
              <a:rPr lang="en-US" sz="2000">
                <a:latin typeface="Open Sans"/>
                <a:ea typeface="Open Sans"/>
                <a:cs typeface="Open Sans"/>
                <a:sym typeface="Open Sans"/>
              </a:rPr>
              <a:t>Reserves: the economically recoverable portion of the Resources</a:t>
            </a:r>
            <a:endParaRPr/>
          </a:p>
          <a:p>
            <a:pPr indent="0" lvl="0" marL="0" rtl="0" algn="l">
              <a:lnSpc>
                <a:spcPct val="110000"/>
              </a:lnSpc>
              <a:spcBef>
                <a:spcPts val="500"/>
              </a:spcBef>
              <a:spcAft>
                <a:spcPts val="0"/>
              </a:spcAft>
              <a:buClr>
                <a:srgbClr val="333333"/>
              </a:buClr>
              <a:buSzPts val="1300"/>
              <a:buNone/>
            </a:pPr>
            <a:r>
              <a:rPr lang="en-US">
                <a:latin typeface="Open Sans"/>
                <a:ea typeface="Open Sans"/>
                <a:cs typeface="Open Sans"/>
                <a:sym typeface="Open Sans"/>
              </a:rPr>
              <a:t>Renewable Energy Resources</a:t>
            </a:r>
            <a:endParaRPr/>
          </a:p>
          <a:p>
            <a:pPr indent="-342900" lvl="6" marL="342900" rtl="0" algn="l">
              <a:lnSpc>
                <a:spcPct val="110000"/>
              </a:lnSpc>
              <a:spcBef>
                <a:spcPts val="500"/>
              </a:spcBef>
              <a:spcAft>
                <a:spcPts val="0"/>
              </a:spcAft>
              <a:buClr>
                <a:srgbClr val="333333"/>
              </a:buClr>
              <a:buSzPts val="1300"/>
              <a:buFont typeface="Arial"/>
              <a:buChar char="•"/>
            </a:pPr>
            <a:r>
              <a:rPr lang="en-US" sz="2000">
                <a:latin typeface="Open Sans"/>
                <a:ea typeface="Open Sans"/>
                <a:cs typeface="Open Sans"/>
                <a:sym typeface="Open Sans"/>
              </a:rPr>
              <a:t>Examples: Hydro power, Biomass, Wind power</a:t>
            </a:r>
            <a:endParaRPr sz="2000">
              <a:latin typeface="Open Sans"/>
              <a:ea typeface="Open Sans"/>
              <a:cs typeface="Open Sans"/>
              <a:sym typeface="Open Sans"/>
            </a:endParaRPr>
          </a:p>
          <a:p>
            <a:pPr indent="-278765" lvl="6" marL="481965" rtl="0" algn="l">
              <a:lnSpc>
                <a:spcPct val="110000"/>
              </a:lnSpc>
              <a:spcBef>
                <a:spcPts val="500"/>
              </a:spcBef>
              <a:spcAft>
                <a:spcPts val="0"/>
              </a:spcAft>
              <a:buClr>
                <a:schemeClr val="dk1"/>
              </a:buClr>
              <a:buSzPts val="1600"/>
              <a:buFont typeface="Arial"/>
              <a:buNone/>
            </a:pPr>
            <a:r>
              <a:t/>
            </a:r>
            <a:endParaRPr sz="2000">
              <a:latin typeface="Open Sans"/>
              <a:ea typeface="Open Sans"/>
              <a:cs typeface="Open Sans"/>
              <a:sym typeface="Open Sans"/>
            </a:endParaRPr>
          </a:p>
          <a:p>
            <a:pPr indent="-405765" lvl="0" marL="608965" rtl="0" algn="l">
              <a:lnSpc>
                <a:spcPct val="110000"/>
              </a:lnSpc>
              <a:spcBef>
                <a:spcPts val="500"/>
              </a:spcBef>
              <a:spcAft>
                <a:spcPts val="0"/>
              </a:spcAft>
              <a:buClr>
                <a:schemeClr val="dk1"/>
              </a:buClr>
              <a:buSzPts val="1600"/>
              <a:buFont typeface="Arial"/>
              <a:buNone/>
            </a:pPr>
            <a:r>
              <a:t/>
            </a:r>
            <a:endParaRPr/>
          </a:p>
          <a:p>
            <a:pPr indent="-405765" lvl="0" marL="608965" rtl="0" algn="l">
              <a:lnSpc>
                <a:spcPct val="110000"/>
              </a:lnSpc>
              <a:spcBef>
                <a:spcPts val="500"/>
              </a:spcBef>
              <a:spcAft>
                <a:spcPts val="0"/>
              </a:spcAft>
              <a:buClr>
                <a:schemeClr val="dk1"/>
              </a:buClr>
              <a:buSzPts val="1600"/>
              <a:buFont typeface="Arial"/>
              <a:buNone/>
            </a:pPr>
            <a:r>
              <a:t/>
            </a:r>
            <a:endParaRPr/>
          </a:p>
          <a:p>
            <a:pPr indent="0" lvl="0" marL="194310" rtl="0" algn="l">
              <a:lnSpc>
                <a:spcPct val="110000"/>
              </a:lnSpc>
              <a:spcBef>
                <a:spcPts val="500"/>
              </a:spcBef>
              <a:spcAft>
                <a:spcPts val="0"/>
              </a:spcAft>
              <a:buClr>
                <a:schemeClr val="dk1"/>
              </a:buClr>
              <a:buSzPts val="1300"/>
              <a:buNone/>
            </a:pPr>
            <a:r>
              <a:t/>
            </a:r>
            <a:endParaRPr/>
          </a:p>
        </p:txBody>
      </p:sp>
      <p:sp>
        <p:nvSpPr>
          <p:cNvPr id="148" name="Google Shape;148;p3"/>
          <p:cNvSpPr/>
          <p:nvPr/>
        </p:nvSpPr>
        <p:spPr>
          <a:xfrm>
            <a:off x="50190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Energy reserves &amp; resources</a:t>
            </a:r>
            <a:endParaRPr/>
          </a:p>
        </p:txBody>
      </p:sp>
      <p:sp>
        <p:nvSpPr>
          <p:cNvPr id="149" name="Google Shape;149;p3"/>
          <p:cNvSpPr/>
          <p:nvPr/>
        </p:nvSpPr>
        <p:spPr>
          <a:xfrm>
            <a:off x="213435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Primary energy</a:t>
            </a:r>
            <a:endParaRPr/>
          </a:p>
        </p:txBody>
      </p:sp>
      <p:sp>
        <p:nvSpPr>
          <p:cNvPr id="150" name="Google Shape;150;p3"/>
          <p:cNvSpPr/>
          <p:nvPr/>
        </p:nvSpPr>
        <p:spPr>
          <a:xfrm>
            <a:off x="376679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Secondary energy</a:t>
            </a:r>
            <a:endParaRPr/>
          </a:p>
        </p:txBody>
      </p:sp>
      <p:sp>
        <p:nvSpPr>
          <p:cNvPr id="151" name="Google Shape;151;p3"/>
          <p:cNvSpPr/>
          <p:nvPr/>
        </p:nvSpPr>
        <p:spPr>
          <a:xfrm>
            <a:off x="539924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Final Energy</a:t>
            </a:r>
            <a:endParaRPr/>
          </a:p>
        </p:txBody>
      </p:sp>
      <p:sp>
        <p:nvSpPr>
          <p:cNvPr id="152" name="Google Shape;152;p3"/>
          <p:cNvSpPr/>
          <p:nvPr/>
        </p:nvSpPr>
        <p:spPr>
          <a:xfrm>
            <a:off x="703169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Useful Energy</a:t>
            </a:r>
            <a:endParaRPr/>
          </a:p>
        </p:txBody>
      </p:sp>
      <p:sp>
        <p:nvSpPr>
          <p:cNvPr id="153" name="Google Shape;153;p3"/>
          <p:cNvSpPr/>
          <p:nvPr/>
        </p:nvSpPr>
        <p:spPr>
          <a:xfrm>
            <a:off x="866413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Product / Service</a:t>
            </a:r>
            <a:endParaRPr/>
          </a:p>
        </p:txBody>
      </p:sp>
      <p:pic>
        <p:nvPicPr>
          <p:cNvPr descr="Diagram&#10;&#10;Description automatically generated" id="154" name="Google Shape;154;p3"/>
          <p:cNvPicPr preferRelativeResize="0"/>
          <p:nvPr/>
        </p:nvPicPr>
        <p:blipFill rotWithShape="1">
          <a:blip r:embed="rId3">
            <a:alphaModFix/>
          </a:blip>
          <a:srcRect b="52499" l="0" r="50000" t="0"/>
          <a:stretch/>
        </p:blipFill>
        <p:spPr>
          <a:xfrm>
            <a:off x="8137601" y="2416667"/>
            <a:ext cx="2588884" cy="1899917"/>
          </a:xfrm>
          <a:prstGeom prst="rect">
            <a:avLst/>
          </a:prstGeom>
          <a:noFill/>
          <a:ln>
            <a:noFill/>
          </a:ln>
        </p:spPr>
      </p:pic>
      <p:pic>
        <p:nvPicPr>
          <p:cNvPr descr="A row of wind turbines&#10;&#10;Description automatically generated with medium confidence" id="155" name="Google Shape;155;p3"/>
          <p:cNvPicPr preferRelativeResize="0"/>
          <p:nvPr/>
        </p:nvPicPr>
        <p:blipFill rotWithShape="1">
          <a:blip r:embed="rId4">
            <a:alphaModFix/>
          </a:blip>
          <a:srcRect b="0" l="0" r="0" t="0"/>
          <a:stretch/>
        </p:blipFill>
        <p:spPr>
          <a:xfrm>
            <a:off x="8141685" y="4461883"/>
            <a:ext cx="2584800" cy="1725492"/>
          </a:xfrm>
          <a:prstGeom prst="rect">
            <a:avLst/>
          </a:prstGeom>
          <a:noFill/>
          <a:ln>
            <a:noFill/>
          </a:ln>
        </p:spPr>
      </p:pic>
      <p:sp>
        <p:nvSpPr>
          <p:cNvPr id="156" name="Google Shape;156;p3"/>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i="0" lang="en-US"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sp>
        <p:nvSpPr>
          <p:cNvPr id="157" name="Google Shape;157;p3"/>
          <p:cNvSpPr/>
          <p:nvPr/>
        </p:nvSpPr>
        <p:spPr>
          <a:xfrm>
            <a:off x="5905479" y="34980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Track7_Lecture3_Slide3.mp3" id="158" name="Google Shape;158;p3"/>
          <p:cNvPicPr preferRelativeResize="0"/>
          <p:nvPr/>
        </p:nvPicPr>
        <p:blipFill rotWithShape="1">
          <a:blip r:embed="rId5">
            <a:alphaModFix/>
          </a:blip>
          <a:srcRect b="0" l="0" r="0" t="0"/>
          <a:stretch/>
        </p:blipFill>
        <p:spPr>
          <a:xfrm>
            <a:off x="5976844" y="42117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4"/>
          <p:cNvSpPr txBox="1"/>
          <p:nvPr/>
        </p:nvSpPr>
        <p:spPr>
          <a:xfrm>
            <a:off x="852286" y="2336285"/>
            <a:ext cx="5004433" cy="2430006"/>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b="1" i="0" lang="en-US" sz="2000" u="none" cap="none" strike="noStrike">
                <a:solidFill>
                  <a:srgbClr val="9CC2E5"/>
                </a:solidFill>
                <a:latin typeface="Open Sans"/>
                <a:ea typeface="Open Sans"/>
                <a:cs typeface="Open Sans"/>
                <a:sym typeface="Open Sans"/>
              </a:rPr>
              <a:t>Primary Energy Production</a:t>
            </a:r>
            <a:endParaRPr/>
          </a:p>
          <a:p>
            <a:pPr indent="-342900" lvl="0" marL="342900" marR="0" rtl="0" algn="l">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Energy material that is extracted, </a:t>
            </a:r>
            <a:br>
              <a:rPr b="0" i="0" lang="en-US" sz="2000" u="none" cap="none" strike="noStrike">
                <a:solidFill>
                  <a:schemeClr val="dk1"/>
                </a:solidFill>
                <a:latin typeface="Open Sans"/>
                <a:ea typeface="Open Sans"/>
                <a:cs typeface="Open Sans"/>
                <a:sym typeface="Open Sans"/>
              </a:rPr>
            </a:br>
            <a:r>
              <a:rPr b="0" i="0" lang="en-US" sz="2000" u="none" cap="none" strike="noStrike">
                <a:solidFill>
                  <a:schemeClr val="dk1"/>
                </a:solidFill>
                <a:latin typeface="Open Sans"/>
                <a:ea typeface="Open Sans"/>
                <a:cs typeface="Open Sans"/>
                <a:sym typeface="Open Sans"/>
              </a:rPr>
              <a:t>from the reserves over a time period</a:t>
            </a:r>
            <a:endParaRPr b="0" i="0" sz="2000" u="none" cap="none" strike="noStrike">
              <a:solidFill>
                <a:schemeClr val="dk1"/>
              </a:solidFill>
              <a:latin typeface="Open Sans"/>
              <a:ea typeface="Open Sans"/>
              <a:cs typeface="Open Sans"/>
              <a:sym typeface="Open Sans"/>
            </a:endParaRPr>
          </a:p>
          <a:p>
            <a:pPr indent="-342900" lvl="0" marL="342900" marR="0" rtl="0" algn="l">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For example: crude oil production (barrels or bbl per day)</a:t>
            </a:r>
            <a:endParaRPr b="0" i="0" sz="2000" u="none" cap="none" strike="noStrike">
              <a:solidFill>
                <a:schemeClr val="dk1"/>
              </a:solidFill>
              <a:latin typeface="Open Sans"/>
              <a:ea typeface="Open Sans"/>
              <a:cs typeface="Open Sans"/>
              <a:sym typeface="Open Sans"/>
            </a:endParaRPr>
          </a:p>
          <a:p>
            <a:pPr indent="-260350" lvl="0" marL="342900" marR="0" rtl="0" algn="l">
              <a:spcBef>
                <a:spcPts val="1000"/>
              </a:spcBef>
              <a:spcAft>
                <a:spcPts val="0"/>
              </a:spcAft>
              <a:buClr>
                <a:srgbClr val="333333"/>
              </a:buClr>
              <a:buSzPts val="1300"/>
              <a:buFont typeface="Arial"/>
              <a:buNone/>
            </a:pPr>
            <a:r>
              <a:t/>
            </a:r>
            <a:endParaRPr b="0" i="0" sz="2000" u="none" cap="none" strike="noStrike">
              <a:solidFill>
                <a:schemeClr val="dk1"/>
              </a:solidFill>
              <a:latin typeface="Open Sans"/>
              <a:ea typeface="Open Sans"/>
              <a:cs typeface="Open Sans"/>
              <a:sym typeface="Open Sans"/>
            </a:endParaRPr>
          </a:p>
          <a:p>
            <a:pPr indent="-405765" lvl="0" marL="608965" marR="0" rtl="0" algn="l">
              <a:spcBef>
                <a:spcPts val="0"/>
              </a:spcBef>
              <a:spcAft>
                <a:spcPts val="0"/>
              </a:spcAft>
              <a:buClr>
                <a:schemeClr val="dk1"/>
              </a:buClr>
              <a:buSzPts val="1600"/>
              <a:buFont typeface="Arial"/>
              <a:buNone/>
            </a:pPr>
            <a:r>
              <a:t/>
            </a:r>
            <a:endParaRPr b="0" i="0" sz="2133" u="none" cap="none" strike="noStrike">
              <a:solidFill>
                <a:schemeClr val="dk1"/>
              </a:solidFill>
              <a:latin typeface="Open Sans"/>
              <a:ea typeface="Open Sans"/>
              <a:cs typeface="Open Sans"/>
              <a:sym typeface="Open Sans"/>
            </a:endParaRPr>
          </a:p>
        </p:txBody>
      </p:sp>
      <p:sp>
        <p:nvSpPr>
          <p:cNvPr id="164" name="Google Shape;164;p4"/>
          <p:cNvSpPr txBox="1"/>
          <p:nvPr/>
        </p:nvSpPr>
        <p:spPr>
          <a:xfrm>
            <a:off x="6096001" y="2329023"/>
            <a:ext cx="5004433" cy="38756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b="1" i="0" lang="en-US" sz="2000" u="none" cap="none" strike="noStrike">
                <a:solidFill>
                  <a:srgbClr val="9CC2E5"/>
                </a:solidFill>
                <a:latin typeface="Open Sans"/>
                <a:ea typeface="Open Sans"/>
                <a:cs typeface="Open Sans"/>
                <a:sym typeface="Open Sans"/>
              </a:rPr>
              <a:t>Secondary Energy Production</a:t>
            </a:r>
            <a:endParaRPr/>
          </a:p>
          <a:p>
            <a:pPr indent="-342900" lvl="0" marL="342900" marR="0" rtl="0" algn="l">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Measured at the gate of the </a:t>
            </a:r>
            <a:br>
              <a:rPr b="0" i="0" lang="en-US" sz="2000" u="none" cap="none" strike="noStrike">
                <a:solidFill>
                  <a:schemeClr val="dk1"/>
                </a:solidFill>
                <a:latin typeface="Open Sans"/>
                <a:ea typeface="Open Sans"/>
                <a:cs typeface="Open Sans"/>
                <a:sym typeface="Open Sans"/>
              </a:rPr>
            </a:br>
            <a:r>
              <a:rPr b="0" i="0" lang="en-US" sz="2000" u="none" cap="none" strike="noStrike">
                <a:solidFill>
                  <a:schemeClr val="dk1"/>
                </a:solidFill>
                <a:latin typeface="Open Sans"/>
                <a:ea typeface="Open Sans"/>
                <a:cs typeface="Open Sans"/>
                <a:sym typeface="Open Sans"/>
              </a:rPr>
              <a:t>energy supplier</a:t>
            </a:r>
            <a:endParaRPr b="0" i="0" sz="2000" u="none" cap="none" strike="noStrike">
              <a:solidFill>
                <a:schemeClr val="dk1"/>
              </a:solidFill>
              <a:latin typeface="Open Sans"/>
              <a:ea typeface="Open Sans"/>
              <a:cs typeface="Open Sans"/>
              <a:sym typeface="Open Sans"/>
            </a:endParaRPr>
          </a:p>
          <a:p>
            <a:pPr indent="-342900" lvl="0" marL="342900" marR="0" rtl="0" algn="l">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For example: refinery for gasoline production (million litres/day)</a:t>
            </a:r>
            <a:endParaRPr b="0" i="0" sz="2000" u="none" cap="none" strike="noStrike">
              <a:solidFill>
                <a:schemeClr val="dk1"/>
              </a:solidFill>
              <a:latin typeface="Open Sans"/>
              <a:ea typeface="Open Sans"/>
              <a:cs typeface="Open Sans"/>
              <a:sym typeface="Open Sans"/>
            </a:endParaRPr>
          </a:p>
          <a:p>
            <a:pPr indent="-260350" lvl="0" marL="342900" marR="0" rtl="0" algn="l">
              <a:spcBef>
                <a:spcPts val="1000"/>
              </a:spcBef>
              <a:spcAft>
                <a:spcPts val="0"/>
              </a:spcAft>
              <a:buClr>
                <a:srgbClr val="333333"/>
              </a:buClr>
              <a:buSzPts val="1300"/>
              <a:buFont typeface="Arial"/>
              <a:buNone/>
            </a:pPr>
            <a:r>
              <a:t/>
            </a:r>
            <a:endParaRPr b="0" i="0" sz="2000" u="none" cap="none" strike="noStrike">
              <a:solidFill>
                <a:schemeClr val="dk1"/>
              </a:solidFill>
              <a:latin typeface="Open Sans"/>
              <a:ea typeface="Open Sans"/>
              <a:cs typeface="Open Sans"/>
              <a:sym typeface="Open Sans"/>
            </a:endParaRPr>
          </a:p>
          <a:p>
            <a:pPr indent="-405765" lvl="0" marL="608965" marR="0" rtl="0" algn="l">
              <a:spcBef>
                <a:spcPts val="0"/>
              </a:spcBef>
              <a:spcAft>
                <a:spcPts val="0"/>
              </a:spcAft>
              <a:buClr>
                <a:schemeClr val="dk1"/>
              </a:buClr>
              <a:buSzPts val="1600"/>
              <a:buFont typeface="Arial"/>
              <a:buNone/>
            </a:pPr>
            <a:r>
              <a:t/>
            </a:r>
            <a:endParaRPr b="0" i="0" sz="2133" u="none" cap="none" strike="noStrike">
              <a:solidFill>
                <a:schemeClr val="dk1"/>
              </a:solidFill>
              <a:latin typeface="Open Sans"/>
              <a:ea typeface="Open Sans"/>
              <a:cs typeface="Open Sans"/>
              <a:sym typeface="Open Sans"/>
            </a:endParaRPr>
          </a:p>
          <a:p>
            <a:pPr indent="-405765" lvl="0" marL="608965" marR="0" rtl="0" algn="l">
              <a:spcBef>
                <a:spcPts val="0"/>
              </a:spcBef>
              <a:spcAft>
                <a:spcPts val="0"/>
              </a:spcAft>
              <a:buClr>
                <a:schemeClr val="dk1"/>
              </a:buClr>
              <a:buSzPts val="1600"/>
              <a:buFont typeface="Arial"/>
              <a:buNone/>
            </a:pPr>
            <a:r>
              <a:t/>
            </a:r>
            <a:endParaRPr b="0" i="0" sz="2133" u="none" cap="none" strike="noStrike">
              <a:solidFill>
                <a:schemeClr val="dk1"/>
              </a:solidFill>
              <a:latin typeface="Open Sans"/>
              <a:ea typeface="Open Sans"/>
              <a:cs typeface="Open Sans"/>
              <a:sym typeface="Open Sans"/>
            </a:endParaRPr>
          </a:p>
        </p:txBody>
      </p:sp>
      <p:pic>
        <p:nvPicPr>
          <p:cNvPr descr="A picture containing factory, sky, building, outdoor&#10;&#10;Description automatically generated" id="165" name="Google Shape;165;p4"/>
          <p:cNvPicPr preferRelativeResize="0"/>
          <p:nvPr/>
        </p:nvPicPr>
        <p:blipFill rotWithShape="1">
          <a:blip r:embed="rId3">
            <a:alphaModFix/>
          </a:blip>
          <a:srcRect b="0" l="0" r="0" t="0"/>
          <a:stretch/>
        </p:blipFill>
        <p:spPr>
          <a:xfrm>
            <a:off x="6606674" y="4345925"/>
            <a:ext cx="2880000" cy="1920000"/>
          </a:xfrm>
          <a:prstGeom prst="rect">
            <a:avLst/>
          </a:prstGeom>
          <a:noFill/>
          <a:ln>
            <a:noFill/>
          </a:ln>
        </p:spPr>
      </p:pic>
      <p:pic>
        <p:nvPicPr>
          <p:cNvPr descr="A picture containing sky, outdoor, ground, sandy&#10;&#10;Description automatically generated" id="166" name="Google Shape;166;p4"/>
          <p:cNvPicPr preferRelativeResize="0"/>
          <p:nvPr/>
        </p:nvPicPr>
        <p:blipFill rotWithShape="1">
          <a:blip r:embed="rId4">
            <a:alphaModFix/>
          </a:blip>
          <a:srcRect b="0" l="0" r="0" t="0"/>
          <a:stretch/>
        </p:blipFill>
        <p:spPr>
          <a:xfrm>
            <a:off x="1335090" y="4345925"/>
            <a:ext cx="2718024" cy="1920000"/>
          </a:xfrm>
          <a:prstGeom prst="rect">
            <a:avLst/>
          </a:prstGeom>
          <a:noFill/>
          <a:ln>
            <a:noFill/>
          </a:ln>
        </p:spPr>
      </p:pic>
      <p:sp>
        <p:nvSpPr>
          <p:cNvPr id="167" name="Google Shape;167;p4"/>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i="0" lang="en-US"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sp>
        <p:nvSpPr>
          <p:cNvPr id="168" name="Google Shape;168;p4"/>
          <p:cNvSpPr/>
          <p:nvPr/>
        </p:nvSpPr>
        <p:spPr>
          <a:xfrm>
            <a:off x="50190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Energy reserves &amp; resources</a:t>
            </a:r>
            <a:endParaRPr/>
          </a:p>
        </p:txBody>
      </p:sp>
      <p:sp>
        <p:nvSpPr>
          <p:cNvPr id="169" name="Google Shape;169;p4"/>
          <p:cNvSpPr/>
          <p:nvPr/>
        </p:nvSpPr>
        <p:spPr>
          <a:xfrm>
            <a:off x="213435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Primary energy</a:t>
            </a:r>
            <a:endParaRPr/>
          </a:p>
        </p:txBody>
      </p:sp>
      <p:sp>
        <p:nvSpPr>
          <p:cNvPr id="170" name="Google Shape;170;p4"/>
          <p:cNvSpPr/>
          <p:nvPr/>
        </p:nvSpPr>
        <p:spPr>
          <a:xfrm>
            <a:off x="376679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Secondary energy</a:t>
            </a:r>
            <a:endParaRPr/>
          </a:p>
        </p:txBody>
      </p:sp>
      <p:sp>
        <p:nvSpPr>
          <p:cNvPr id="171" name="Google Shape;171;p4"/>
          <p:cNvSpPr/>
          <p:nvPr/>
        </p:nvSpPr>
        <p:spPr>
          <a:xfrm>
            <a:off x="539924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Final Energy</a:t>
            </a:r>
            <a:endParaRPr/>
          </a:p>
        </p:txBody>
      </p:sp>
      <p:sp>
        <p:nvSpPr>
          <p:cNvPr id="172" name="Google Shape;172;p4"/>
          <p:cNvSpPr/>
          <p:nvPr/>
        </p:nvSpPr>
        <p:spPr>
          <a:xfrm>
            <a:off x="703169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Useful Energy</a:t>
            </a:r>
            <a:endParaRPr/>
          </a:p>
        </p:txBody>
      </p:sp>
      <p:sp>
        <p:nvSpPr>
          <p:cNvPr id="173" name="Google Shape;173;p4"/>
          <p:cNvSpPr/>
          <p:nvPr/>
        </p:nvSpPr>
        <p:spPr>
          <a:xfrm>
            <a:off x="866413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Open Sans"/>
                <a:ea typeface="Open Sans"/>
                <a:cs typeface="Open Sans"/>
                <a:sym typeface="Open Sans"/>
              </a:rPr>
              <a:t>Product / Service</a:t>
            </a:r>
            <a:endParaRPr/>
          </a:p>
        </p:txBody>
      </p:sp>
      <p:sp>
        <p:nvSpPr>
          <p:cNvPr id="174" name="Google Shape;174;p4"/>
          <p:cNvSpPr txBox="1"/>
          <p:nvPr>
            <p:ph type="title"/>
          </p:nvPr>
        </p:nvSpPr>
        <p:spPr>
          <a:xfrm>
            <a:off x="838200" y="207808"/>
            <a:ext cx="5257800" cy="1325563"/>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90000"/>
              </a:lnSpc>
              <a:spcBef>
                <a:spcPts val="0"/>
              </a:spcBef>
              <a:spcAft>
                <a:spcPts val="0"/>
              </a:spcAft>
              <a:buNone/>
            </a:pPr>
            <a:r>
              <a:rPr lang="en-US"/>
              <a:t>Lecture 3.1 - Energy terminology</a:t>
            </a:r>
            <a:endParaRPr/>
          </a:p>
        </p:txBody>
      </p:sp>
      <p:sp>
        <p:nvSpPr>
          <p:cNvPr id="175" name="Google Shape;175;p4"/>
          <p:cNvSpPr/>
          <p:nvPr/>
        </p:nvSpPr>
        <p:spPr>
          <a:xfrm>
            <a:off x="5905479" y="34980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Slide 4 mod.mp3" id="176" name="Google Shape;176;p4"/>
          <p:cNvPicPr preferRelativeResize="0"/>
          <p:nvPr/>
        </p:nvPicPr>
        <p:blipFill rotWithShape="1">
          <a:blip r:embed="rId5">
            <a:alphaModFix/>
          </a:blip>
          <a:srcRect b="0" l="0" r="0" t="0"/>
          <a:stretch/>
        </p:blipFill>
        <p:spPr>
          <a:xfrm>
            <a:off x="5976844" y="40697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5"/>
          <p:cNvSpPr txBox="1"/>
          <p:nvPr/>
        </p:nvSpPr>
        <p:spPr>
          <a:xfrm>
            <a:off x="886922" y="2056818"/>
            <a:ext cx="6457011" cy="38756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2133">
              <a:solidFill>
                <a:schemeClr val="dk1"/>
              </a:solidFill>
              <a:latin typeface="Open Sans"/>
              <a:ea typeface="Open Sans"/>
              <a:cs typeface="Open Sans"/>
              <a:sym typeface="Open Sans"/>
            </a:endParaRPr>
          </a:p>
          <a:p>
            <a:pPr indent="0" lvl="0" marL="0" marR="0" rtl="0" algn="l">
              <a:lnSpc>
                <a:spcPct val="90000"/>
              </a:lnSpc>
              <a:spcBef>
                <a:spcPts val="0"/>
              </a:spcBef>
              <a:spcAft>
                <a:spcPts val="0"/>
              </a:spcAft>
              <a:buNone/>
            </a:pPr>
            <a:r>
              <a:rPr b="1" lang="en-US" sz="2000">
                <a:solidFill>
                  <a:srgbClr val="9CC2E5"/>
                </a:solidFill>
                <a:latin typeface="Open Sans"/>
                <a:ea typeface="Open Sans"/>
                <a:cs typeface="Open Sans"/>
                <a:sym typeface="Open Sans"/>
              </a:rPr>
              <a:t>Final Energy Consumption</a:t>
            </a:r>
            <a:endParaRPr sz="2000">
              <a:solidFill>
                <a:srgbClr val="9CC2E5"/>
              </a:solidFill>
              <a:latin typeface="Open Sans"/>
              <a:ea typeface="Open Sans"/>
              <a:cs typeface="Open Sans"/>
              <a:sym typeface="Open Sans"/>
            </a:endParaRPr>
          </a:p>
          <a:p>
            <a:pPr indent="-507365" lvl="0" marL="608965" marR="0" rtl="0" algn="l">
              <a:lnSpc>
                <a:spcPct val="90000"/>
              </a:lnSpc>
              <a:spcBef>
                <a:spcPts val="1000"/>
              </a:spcBef>
              <a:spcAft>
                <a:spcPts val="0"/>
              </a:spcAft>
              <a:buClr>
                <a:srgbClr val="333333"/>
              </a:buClr>
              <a:buSzPts val="1300"/>
              <a:buFont typeface="Arial"/>
              <a:buChar char="•"/>
            </a:pPr>
            <a:r>
              <a:rPr lang="en-US" sz="2000">
                <a:solidFill>
                  <a:schemeClr val="dk1"/>
                </a:solidFill>
                <a:latin typeface="Open Sans"/>
                <a:ea typeface="Open Sans"/>
                <a:cs typeface="Open Sans"/>
                <a:sym typeface="Open Sans"/>
              </a:rPr>
              <a:t>The quantity of energy delivered to end users</a:t>
            </a:r>
            <a:endParaRPr sz="2000">
              <a:solidFill>
                <a:schemeClr val="dk1"/>
              </a:solidFill>
              <a:latin typeface="Open Sans"/>
              <a:ea typeface="Open Sans"/>
              <a:cs typeface="Open Sans"/>
              <a:sym typeface="Open Sans"/>
            </a:endParaRPr>
          </a:p>
          <a:p>
            <a:pPr indent="-507365" lvl="0" marL="608965" marR="0" rtl="0" algn="l">
              <a:lnSpc>
                <a:spcPct val="90000"/>
              </a:lnSpc>
              <a:spcBef>
                <a:spcPts val="1000"/>
              </a:spcBef>
              <a:spcAft>
                <a:spcPts val="0"/>
              </a:spcAft>
              <a:buClr>
                <a:srgbClr val="333333"/>
              </a:buClr>
              <a:buSzPts val="1300"/>
              <a:buFont typeface="Arial"/>
              <a:buChar char="•"/>
            </a:pPr>
            <a:r>
              <a:rPr lang="en-US" sz="2000">
                <a:solidFill>
                  <a:schemeClr val="dk1"/>
                </a:solidFill>
                <a:latin typeface="Open Sans"/>
                <a:ea typeface="Open Sans"/>
                <a:cs typeface="Open Sans"/>
                <a:sym typeface="Open Sans"/>
              </a:rPr>
              <a:t>Gasoline purchased (litres)</a:t>
            </a:r>
            <a:endParaRPr sz="2000">
              <a:solidFill>
                <a:schemeClr val="dk1"/>
              </a:solidFill>
              <a:latin typeface="Open Sans"/>
              <a:ea typeface="Open Sans"/>
              <a:cs typeface="Open Sans"/>
              <a:sym typeface="Open Sans"/>
            </a:endParaRPr>
          </a:p>
          <a:p>
            <a:pPr indent="-507365" lvl="0" marL="608965" marR="0" rtl="0" algn="l">
              <a:lnSpc>
                <a:spcPct val="90000"/>
              </a:lnSpc>
              <a:spcBef>
                <a:spcPts val="1000"/>
              </a:spcBef>
              <a:spcAft>
                <a:spcPts val="0"/>
              </a:spcAft>
              <a:buClr>
                <a:srgbClr val="333333"/>
              </a:buClr>
              <a:buSzPts val="1300"/>
              <a:buFont typeface="Arial"/>
              <a:buChar char="•"/>
            </a:pPr>
            <a:r>
              <a:rPr lang="en-US" sz="2000">
                <a:solidFill>
                  <a:schemeClr val="dk1"/>
                </a:solidFill>
                <a:latin typeface="Open Sans"/>
                <a:ea typeface="Open Sans"/>
                <a:cs typeface="Open Sans"/>
                <a:sym typeface="Open Sans"/>
              </a:rPr>
              <a:t>It differs from secondary energy production as it excludes the losses in transporting energy from the supplier to the end user and non-energy use</a:t>
            </a:r>
            <a:endParaRPr sz="2000">
              <a:solidFill>
                <a:schemeClr val="dk1"/>
              </a:solidFill>
              <a:latin typeface="Open Sans"/>
              <a:ea typeface="Open Sans"/>
              <a:cs typeface="Open Sans"/>
              <a:sym typeface="Open Sans"/>
            </a:endParaRPr>
          </a:p>
          <a:p>
            <a:pPr indent="-424815" lvl="0" marL="608965" marR="0" rtl="0" algn="l">
              <a:lnSpc>
                <a:spcPct val="90000"/>
              </a:lnSpc>
              <a:spcBef>
                <a:spcPts val="1000"/>
              </a:spcBef>
              <a:spcAft>
                <a:spcPts val="0"/>
              </a:spcAft>
              <a:buClr>
                <a:srgbClr val="333333"/>
              </a:buClr>
              <a:buSzPts val="1300"/>
              <a:buFont typeface="Arial"/>
              <a:buNone/>
            </a:pPr>
            <a:r>
              <a:t/>
            </a:r>
            <a:endParaRPr sz="2000">
              <a:solidFill>
                <a:schemeClr val="dk1"/>
              </a:solidFill>
              <a:latin typeface="Open Sans"/>
              <a:ea typeface="Open Sans"/>
              <a:cs typeface="Open Sans"/>
              <a:sym typeface="Open Sans"/>
            </a:endParaRPr>
          </a:p>
          <a:p>
            <a:pPr indent="-405765" lvl="0" marL="608965" marR="0" rtl="0" algn="l">
              <a:lnSpc>
                <a:spcPct val="90000"/>
              </a:lnSpc>
              <a:spcBef>
                <a:spcPts val="0"/>
              </a:spcBef>
              <a:spcAft>
                <a:spcPts val="0"/>
              </a:spcAft>
              <a:buClr>
                <a:schemeClr val="dk1"/>
              </a:buClr>
              <a:buSzPts val="1600"/>
              <a:buFont typeface="Arial"/>
              <a:buNone/>
            </a:pPr>
            <a:r>
              <a:t/>
            </a:r>
            <a:endParaRPr sz="2133">
              <a:solidFill>
                <a:schemeClr val="dk1"/>
              </a:solidFill>
              <a:latin typeface="Open Sans"/>
              <a:ea typeface="Open Sans"/>
              <a:cs typeface="Open Sans"/>
              <a:sym typeface="Open Sans"/>
            </a:endParaRPr>
          </a:p>
        </p:txBody>
      </p:sp>
      <p:pic>
        <p:nvPicPr>
          <p:cNvPr descr="A picture containing electronics, circuit, cable, connector&#10;&#10;Description automatically generated" id="182" name="Google Shape;182;p5"/>
          <p:cNvPicPr preferRelativeResize="0"/>
          <p:nvPr/>
        </p:nvPicPr>
        <p:blipFill rotWithShape="1">
          <a:blip r:embed="rId3">
            <a:alphaModFix/>
          </a:blip>
          <a:srcRect b="0" l="0" r="0" t="0"/>
          <a:stretch/>
        </p:blipFill>
        <p:spPr>
          <a:xfrm>
            <a:off x="9269151" y="2424386"/>
            <a:ext cx="1968000" cy="3376824"/>
          </a:xfrm>
          <a:prstGeom prst="rect">
            <a:avLst/>
          </a:prstGeom>
          <a:noFill/>
          <a:ln>
            <a:noFill/>
          </a:ln>
        </p:spPr>
      </p:pic>
      <p:sp>
        <p:nvSpPr>
          <p:cNvPr id="183" name="Google Shape;183;p5"/>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u="none">
                <a:solidFill>
                  <a:schemeClr val="lt1"/>
                </a:solidFill>
                <a:latin typeface="Open Sans ExtraBold"/>
                <a:ea typeface="Open Sans ExtraBold"/>
                <a:cs typeface="Open Sans ExtraBold"/>
                <a:sym typeface="Open Sans ExtraBold"/>
              </a:rPr>
              <a:t>‹#›</a:t>
            </a:fld>
            <a:endParaRPr b="1" sz="1400" u="none">
              <a:solidFill>
                <a:schemeClr val="lt1"/>
              </a:solidFill>
              <a:latin typeface="Open Sans ExtraBold"/>
              <a:ea typeface="Open Sans ExtraBold"/>
              <a:cs typeface="Open Sans ExtraBold"/>
              <a:sym typeface="Open Sans ExtraBold"/>
            </a:endParaRPr>
          </a:p>
        </p:txBody>
      </p:sp>
      <p:sp>
        <p:nvSpPr>
          <p:cNvPr id="184" name="Google Shape;184;p5"/>
          <p:cNvSpPr/>
          <p:nvPr/>
        </p:nvSpPr>
        <p:spPr>
          <a:xfrm>
            <a:off x="50190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Energy reserves &amp; resources</a:t>
            </a:r>
            <a:endParaRPr/>
          </a:p>
        </p:txBody>
      </p:sp>
      <p:sp>
        <p:nvSpPr>
          <p:cNvPr id="185" name="Google Shape;185;p5"/>
          <p:cNvSpPr/>
          <p:nvPr/>
        </p:nvSpPr>
        <p:spPr>
          <a:xfrm>
            <a:off x="213435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Primary energy</a:t>
            </a:r>
            <a:endParaRPr/>
          </a:p>
        </p:txBody>
      </p:sp>
      <p:sp>
        <p:nvSpPr>
          <p:cNvPr id="186" name="Google Shape;186;p5"/>
          <p:cNvSpPr/>
          <p:nvPr/>
        </p:nvSpPr>
        <p:spPr>
          <a:xfrm>
            <a:off x="376679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Secondary energy</a:t>
            </a:r>
            <a:endParaRPr/>
          </a:p>
        </p:txBody>
      </p:sp>
      <p:sp>
        <p:nvSpPr>
          <p:cNvPr id="187" name="Google Shape;187;p5"/>
          <p:cNvSpPr/>
          <p:nvPr/>
        </p:nvSpPr>
        <p:spPr>
          <a:xfrm>
            <a:off x="539924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Final Energy</a:t>
            </a:r>
            <a:endParaRPr/>
          </a:p>
        </p:txBody>
      </p:sp>
      <p:sp>
        <p:nvSpPr>
          <p:cNvPr id="188" name="Google Shape;188;p5"/>
          <p:cNvSpPr/>
          <p:nvPr/>
        </p:nvSpPr>
        <p:spPr>
          <a:xfrm>
            <a:off x="703169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Useful Energy</a:t>
            </a:r>
            <a:endParaRPr/>
          </a:p>
        </p:txBody>
      </p:sp>
      <p:sp>
        <p:nvSpPr>
          <p:cNvPr id="189" name="Google Shape;189;p5"/>
          <p:cNvSpPr/>
          <p:nvPr/>
        </p:nvSpPr>
        <p:spPr>
          <a:xfrm>
            <a:off x="866413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Product / Service</a:t>
            </a:r>
            <a:endParaRPr/>
          </a:p>
        </p:txBody>
      </p:sp>
      <p:sp>
        <p:nvSpPr>
          <p:cNvPr id="190" name="Google Shape;190;p5"/>
          <p:cNvSpPr txBox="1"/>
          <p:nvPr>
            <p:ph type="title"/>
          </p:nvPr>
        </p:nvSpPr>
        <p:spPr>
          <a:xfrm>
            <a:off x="838200" y="207808"/>
            <a:ext cx="6702287" cy="1325563"/>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90000"/>
              </a:lnSpc>
              <a:spcBef>
                <a:spcPts val="0"/>
              </a:spcBef>
              <a:spcAft>
                <a:spcPts val="0"/>
              </a:spcAft>
              <a:buNone/>
            </a:pPr>
            <a:r>
              <a:rPr lang="en-US"/>
              <a:t>Lecture 3.1 - Energy terminology</a:t>
            </a:r>
            <a:endParaRPr/>
          </a:p>
        </p:txBody>
      </p:sp>
      <p:sp>
        <p:nvSpPr>
          <p:cNvPr id="191" name="Google Shape;191;p5"/>
          <p:cNvSpPr/>
          <p:nvPr/>
        </p:nvSpPr>
        <p:spPr>
          <a:xfrm>
            <a:off x="5905479" y="34980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lide 5 mod.mp3" id="192" name="Google Shape;192;p5"/>
          <p:cNvPicPr preferRelativeResize="0"/>
          <p:nvPr/>
        </p:nvPicPr>
        <p:blipFill rotWithShape="1">
          <a:blip r:embed="rId4">
            <a:alphaModFix/>
          </a:blip>
          <a:srcRect b="0" l="0" r="0" t="0"/>
          <a:stretch/>
        </p:blipFill>
        <p:spPr>
          <a:xfrm>
            <a:off x="5976844" y="42117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6"/>
          <p:cNvSpPr txBox="1"/>
          <p:nvPr/>
        </p:nvSpPr>
        <p:spPr>
          <a:xfrm>
            <a:off x="844627" y="2379889"/>
            <a:ext cx="5379563" cy="3444410"/>
          </a:xfrm>
          <a:prstGeom prst="rect">
            <a:avLst/>
          </a:prstGeom>
          <a:blipFill rotWithShape="1">
            <a:blip r:embed="rId3">
              <a:alphaModFix/>
            </a:blip>
            <a:stretch>
              <a:fillRect b="-4410" l="-705" r="0" t="-183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98" name="Google Shape;198;p6"/>
          <p:cNvSpPr txBox="1"/>
          <p:nvPr/>
        </p:nvSpPr>
        <p:spPr>
          <a:xfrm>
            <a:off x="6096003" y="2963742"/>
            <a:ext cx="1854954" cy="1112988"/>
          </a:xfrm>
          <a:prstGeom prst="rect">
            <a:avLst/>
          </a:prstGeom>
          <a:noFill/>
          <a:ln>
            <a:noFill/>
          </a:ln>
        </p:spPr>
        <p:txBody>
          <a:bodyPr anchorCtr="0" anchor="t" bIns="60925" lIns="121900" spcFirstLastPara="1" rIns="121900" wrap="square" tIns="60925">
            <a:noAutofit/>
          </a:bodyPr>
          <a:lstStyle/>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Final Energy Consumption (FEC)</a:t>
            </a:r>
            <a:endParaRPr/>
          </a:p>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4 tons of coal</a:t>
            </a:r>
            <a:endParaRPr/>
          </a:p>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100 Giga joules</a:t>
            </a:r>
            <a:endParaRPr b="0" sz="1400">
              <a:solidFill>
                <a:schemeClr val="dk1"/>
              </a:solidFill>
              <a:latin typeface="Open Sans"/>
              <a:ea typeface="Open Sans"/>
              <a:cs typeface="Open Sans"/>
              <a:sym typeface="Open Sans"/>
            </a:endParaRPr>
          </a:p>
        </p:txBody>
      </p:sp>
      <p:sp>
        <p:nvSpPr>
          <p:cNvPr id="199" name="Google Shape;199;p6"/>
          <p:cNvSpPr txBox="1"/>
          <p:nvPr/>
        </p:nvSpPr>
        <p:spPr>
          <a:xfrm>
            <a:off x="6096000" y="4551182"/>
            <a:ext cx="1854957" cy="1112988"/>
          </a:xfrm>
          <a:prstGeom prst="rect">
            <a:avLst/>
          </a:prstGeom>
          <a:noFill/>
          <a:ln>
            <a:noFill/>
          </a:ln>
        </p:spPr>
        <p:txBody>
          <a:bodyPr anchorCtr="0" anchor="t" bIns="60925" lIns="121900" spcFirstLastPara="1" rIns="121900" wrap="square" tIns="60925">
            <a:noAutofit/>
          </a:bodyPr>
          <a:lstStyle/>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Useful Energy (UED)​</a:t>
            </a:r>
            <a:endParaRPr/>
          </a:p>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50 m</a:t>
            </a:r>
            <a:r>
              <a:rPr b="0" baseline="30000" lang="en-US" sz="1400">
                <a:solidFill>
                  <a:schemeClr val="dk1"/>
                </a:solidFill>
                <a:latin typeface="Open Sans"/>
                <a:ea typeface="Open Sans"/>
                <a:cs typeface="Open Sans"/>
                <a:sym typeface="Open Sans"/>
              </a:rPr>
              <a:t>3</a:t>
            </a:r>
            <a:r>
              <a:rPr b="0" lang="en-US" sz="1400">
                <a:solidFill>
                  <a:schemeClr val="dk1"/>
                </a:solidFill>
                <a:latin typeface="Open Sans"/>
                <a:ea typeface="Open Sans"/>
                <a:cs typeface="Open Sans"/>
                <a:sym typeface="Open Sans"/>
              </a:rPr>
              <a:t> steam​</a:t>
            </a:r>
            <a:endParaRPr/>
          </a:p>
          <a:p>
            <a:pPr indent="0" lvl="0" marL="0" marR="0" rtl="0" algn="r">
              <a:spcBef>
                <a:spcPts val="0"/>
              </a:spcBef>
              <a:spcAft>
                <a:spcPts val="0"/>
              </a:spcAft>
              <a:buNone/>
            </a:pPr>
            <a:r>
              <a:rPr b="0" lang="en-US" sz="1400">
                <a:solidFill>
                  <a:schemeClr val="dk1"/>
                </a:solidFill>
                <a:latin typeface="Open Sans"/>
                <a:ea typeface="Open Sans"/>
                <a:cs typeface="Open Sans"/>
                <a:sym typeface="Open Sans"/>
              </a:rPr>
              <a:t>70 Giga joules​</a:t>
            </a:r>
            <a:endParaRPr/>
          </a:p>
        </p:txBody>
      </p:sp>
      <p:cxnSp>
        <p:nvCxnSpPr>
          <p:cNvPr id="200" name="Google Shape;200;p6"/>
          <p:cNvCxnSpPr/>
          <p:nvPr/>
        </p:nvCxnSpPr>
        <p:spPr>
          <a:xfrm>
            <a:off x="7950957" y="3520237"/>
            <a:ext cx="408715" cy="0"/>
          </a:xfrm>
          <a:prstGeom prst="straightConnector1">
            <a:avLst/>
          </a:prstGeom>
          <a:noFill/>
          <a:ln cap="flat" cmpd="sng" w="25400">
            <a:solidFill>
              <a:srgbClr val="A5A5A5"/>
            </a:solidFill>
            <a:prstDash val="solid"/>
            <a:miter lim="800000"/>
            <a:headEnd len="sm" w="sm" type="none"/>
            <a:tailEnd len="lg" w="lg" type="triangle"/>
          </a:ln>
        </p:spPr>
      </p:cxnSp>
      <p:cxnSp>
        <p:nvCxnSpPr>
          <p:cNvPr id="201" name="Google Shape;201;p6"/>
          <p:cNvCxnSpPr/>
          <p:nvPr/>
        </p:nvCxnSpPr>
        <p:spPr>
          <a:xfrm rot="10800000">
            <a:off x="7950957" y="5107677"/>
            <a:ext cx="408716" cy="0"/>
          </a:xfrm>
          <a:prstGeom prst="straightConnector1">
            <a:avLst/>
          </a:prstGeom>
          <a:noFill/>
          <a:ln cap="flat" cmpd="sng" w="25400">
            <a:solidFill>
              <a:srgbClr val="A5A5A5"/>
            </a:solidFill>
            <a:prstDash val="solid"/>
            <a:miter lim="800000"/>
            <a:headEnd len="sm" w="sm" type="none"/>
            <a:tailEnd len="lg" w="lg" type="triangle"/>
          </a:ln>
        </p:spPr>
      </p:cxnSp>
      <p:sp>
        <p:nvSpPr>
          <p:cNvPr id="202" name="Google Shape;202;p6"/>
          <p:cNvSpPr/>
          <p:nvPr/>
        </p:nvSpPr>
        <p:spPr>
          <a:xfrm>
            <a:off x="8359673" y="5367351"/>
            <a:ext cx="30645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Thermodynamic Efficiency (η)​ 70%</a:t>
            </a:r>
            <a:endParaRPr/>
          </a:p>
        </p:txBody>
      </p:sp>
      <p:pic>
        <p:nvPicPr>
          <p:cNvPr descr="A picture containing projector, control panel&#10;&#10;Description automatically generated" id="203" name="Google Shape;203;p6"/>
          <p:cNvPicPr preferRelativeResize="0"/>
          <p:nvPr/>
        </p:nvPicPr>
        <p:blipFill rotWithShape="1">
          <a:blip r:embed="rId4">
            <a:alphaModFix/>
          </a:blip>
          <a:srcRect b="0" l="9071" r="0" t="0"/>
          <a:stretch/>
        </p:blipFill>
        <p:spPr>
          <a:xfrm>
            <a:off x="8359673" y="3138247"/>
            <a:ext cx="3064500" cy="2246791"/>
          </a:xfrm>
          <a:prstGeom prst="rect">
            <a:avLst/>
          </a:prstGeom>
          <a:noFill/>
          <a:ln>
            <a:noFill/>
          </a:ln>
        </p:spPr>
      </p:pic>
      <p:sp>
        <p:nvSpPr>
          <p:cNvPr id="204" name="Google Shape;204;p6"/>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05" name="Google Shape;205;p6"/>
          <p:cNvSpPr/>
          <p:nvPr/>
        </p:nvSpPr>
        <p:spPr>
          <a:xfrm>
            <a:off x="50190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Energy reserves &amp; resources</a:t>
            </a:r>
            <a:endParaRPr/>
          </a:p>
        </p:txBody>
      </p:sp>
      <p:sp>
        <p:nvSpPr>
          <p:cNvPr id="206" name="Google Shape;206;p6"/>
          <p:cNvSpPr/>
          <p:nvPr/>
        </p:nvSpPr>
        <p:spPr>
          <a:xfrm>
            <a:off x="213435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Primary energy</a:t>
            </a:r>
            <a:endParaRPr/>
          </a:p>
        </p:txBody>
      </p:sp>
      <p:sp>
        <p:nvSpPr>
          <p:cNvPr id="207" name="Google Shape;207;p6"/>
          <p:cNvSpPr/>
          <p:nvPr/>
        </p:nvSpPr>
        <p:spPr>
          <a:xfrm>
            <a:off x="376679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Secondary energy</a:t>
            </a:r>
            <a:endParaRPr/>
          </a:p>
        </p:txBody>
      </p:sp>
      <p:sp>
        <p:nvSpPr>
          <p:cNvPr id="208" name="Google Shape;208;p6"/>
          <p:cNvSpPr/>
          <p:nvPr/>
        </p:nvSpPr>
        <p:spPr>
          <a:xfrm>
            <a:off x="539924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Final Energy</a:t>
            </a:r>
            <a:endParaRPr/>
          </a:p>
        </p:txBody>
      </p:sp>
      <p:sp>
        <p:nvSpPr>
          <p:cNvPr id="209" name="Google Shape;209;p6"/>
          <p:cNvSpPr/>
          <p:nvPr/>
        </p:nvSpPr>
        <p:spPr>
          <a:xfrm>
            <a:off x="703169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Useful Energy</a:t>
            </a:r>
            <a:endParaRPr/>
          </a:p>
        </p:txBody>
      </p:sp>
      <p:sp>
        <p:nvSpPr>
          <p:cNvPr id="210" name="Google Shape;210;p6"/>
          <p:cNvSpPr/>
          <p:nvPr/>
        </p:nvSpPr>
        <p:spPr>
          <a:xfrm>
            <a:off x="866413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Product / Service</a:t>
            </a:r>
            <a:endParaRPr/>
          </a:p>
        </p:txBody>
      </p:sp>
      <p:sp>
        <p:nvSpPr>
          <p:cNvPr id="211" name="Google Shape;211;p6"/>
          <p:cNvSpPr txBox="1"/>
          <p:nvPr>
            <p:ph type="title"/>
          </p:nvPr>
        </p:nvSpPr>
        <p:spPr>
          <a:xfrm>
            <a:off x="838200" y="207808"/>
            <a:ext cx="6529044" cy="1325563"/>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90000"/>
              </a:lnSpc>
              <a:spcBef>
                <a:spcPts val="0"/>
              </a:spcBef>
              <a:spcAft>
                <a:spcPts val="0"/>
              </a:spcAft>
              <a:buNone/>
            </a:pPr>
            <a:r>
              <a:rPr lang="en-US"/>
              <a:t>Lecture 3.1 - Energy terminology</a:t>
            </a:r>
            <a:endParaRPr/>
          </a:p>
        </p:txBody>
      </p:sp>
      <p:sp>
        <p:nvSpPr>
          <p:cNvPr id="212" name="Google Shape;212;p6"/>
          <p:cNvSpPr/>
          <p:nvPr/>
        </p:nvSpPr>
        <p:spPr>
          <a:xfrm>
            <a:off x="5905479" y="34980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6.mp3" id="213" name="Google Shape;213;p6"/>
          <p:cNvPicPr preferRelativeResize="0"/>
          <p:nvPr/>
        </p:nvPicPr>
        <p:blipFill rotWithShape="1">
          <a:blip r:embed="rId5">
            <a:alphaModFix/>
          </a:blip>
          <a:srcRect b="0" l="0" r="0" t="0"/>
          <a:stretch/>
        </p:blipFill>
        <p:spPr>
          <a:xfrm>
            <a:off x="5976844" y="423708"/>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7"/>
          <p:cNvSpPr txBox="1"/>
          <p:nvPr/>
        </p:nvSpPr>
        <p:spPr>
          <a:xfrm>
            <a:off x="810419" y="2378842"/>
            <a:ext cx="10130232" cy="3707662"/>
          </a:xfrm>
          <a:prstGeom prst="rect">
            <a:avLst/>
          </a:prstGeom>
          <a:noFill/>
          <a:ln>
            <a:noFill/>
          </a:ln>
        </p:spPr>
        <p:txBody>
          <a:bodyPr anchorCtr="0" anchor="t" bIns="60925" lIns="121900" spcFirstLastPara="1" rIns="121900" wrap="square" tIns="60925">
            <a:noAutofit/>
          </a:bodyPr>
          <a:lstStyle/>
          <a:p>
            <a:pPr indent="0" lvl="0" marL="101598" marR="0" rtl="0" algn="l">
              <a:lnSpc>
                <a:spcPct val="90000"/>
              </a:lnSpc>
              <a:spcBef>
                <a:spcPts val="0"/>
              </a:spcBef>
              <a:spcAft>
                <a:spcPts val="0"/>
              </a:spcAft>
              <a:buNone/>
            </a:pPr>
            <a:r>
              <a:rPr b="1" lang="en-US" sz="2000">
                <a:solidFill>
                  <a:srgbClr val="9CC2E5"/>
                </a:solidFill>
                <a:latin typeface="Open Sans"/>
                <a:ea typeface="Open Sans"/>
                <a:cs typeface="Open Sans"/>
                <a:sym typeface="Open Sans"/>
              </a:rPr>
              <a:t>Product/Service Provided</a:t>
            </a:r>
            <a:endParaRPr sz="2000">
              <a:solidFill>
                <a:schemeClr val="dk1"/>
              </a:solidFill>
              <a:latin typeface="Open Sans"/>
              <a:ea typeface="Open Sans"/>
              <a:cs typeface="Open Sans"/>
              <a:sym typeface="Open Sans"/>
            </a:endParaRPr>
          </a:p>
          <a:p>
            <a:pPr indent="-507986" lvl="0" marL="609585" marR="0" rtl="0" algn="l">
              <a:lnSpc>
                <a:spcPct val="90000"/>
              </a:lnSpc>
              <a:spcBef>
                <a:spcPts val="1000"/>
              </a:spcBef>
              <a:spcAft>
                <a:spcPts val="0"/>
              </a:spcAft>
              <a:buClr>
                <a:srgbClr val="333333"/>
              </a:buClr>
              <a:buSzPts val="1300"/>
              <a:buFont typeface="Arial"/>
              <a:buChar char="•"/>
            </a:pPr>
            <a:r>
              <a:rPr lang="en-US" sz="2000">
                <a:solidFill>
                  <a:schemeClr val="dk1"/>
                </a:solidFill>
                <a:latin typeface="Open Sans"/>
                <a:ea typeface="Open Sans"/>
                <a:cs typeface="Open Sans"/>
                <a:sym typeface="Open Sans"/>
              </a:rPr>
              <a:t>The ultimate use for which energy is being consumed</a:t>
            </a:r>
            <a:endParaRPr/>
          </a:p>
          <a:p>
            <a:pPr indent="-507986" lvl="0" marL="609585" marR="0" rtl="0" algn="l">
              <a:lnSpc>
                <a:spcPct val="90000"/>
              </a:lnSpc>
              <a:spcBef>
                <a:spcPts val="1000"/>
              </a:spcBef>
              <a:spcAft>
                <a:spcPts val="0"/>
              </a:spcAft>
              <a:buClr>
                <a:srgbClr val="333333"/>
              </a:buClr>
              <a:buSzPts val="1300"/>
              <a:buFont typeface="Arial"/>
              <a:buChar char="•"/>
            </a:pPr>
            <a:r>
              <a:rPr lang="en-US" sz="2000">
                <a:solidFill>
                  <a:schemeClr val="dk1"/>
                </a:solidFill>
                <a:latin typeface="Open Sans"/>
                <a:ea typeface="Open Sans"/>
                <a:cs typeface="Open Sans"/>
                <a:sym typeface="Open Sans"/>
              </a:rPr>
              <a:t>Travel (vehicle-km travelled)</a:t>
            </a:r>
            <a:endParaRPr/>
          </a:p>
          <a:p>
            <a:pPr indent="-507986" lvl="1" marL="609585" marR="0" rtl="0" algn="l">
              <a:lnSpc>
                <a:spcPct val="90000"/>
              </a:lnSpc>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Vehicle kilometre travelled for automobiles </a:t>
            </a:r>
            <a:endParaRPr/>
          </a:p>
          <a:p>
            <a:pPr indent="-507986" lvl="1" marL="609585" marR="0" rtl="0" algn="l">
              <a:lnSpc>
                <a:spcPct val="90000"/>
              </a:lnSpc>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Tons of steel production </a:t>
            </a:r>
            <a:endParaRPr/>
          </a:p>
          <a:p>
            <a:pPr indent="-507986" lvl="1" marL="609585" marR="0" rtl="0" algn="l">
              <a:lnSpc>
                <a:spcPct val="90000"/>
              </a:lnSpc>
              <a:spcBef>
                <a:spcPts val="1000"/>
              </a:spcBef>
              <a:spcAft>
                <a:spcPts val="0"/>
              </a:spcAft>
              <a:buClr>
                <a:srgbClr val="333333"/>
              </a:buClr>
              <a:buSzPts val="1300"/>
              <a:buFont typeface="Arial"/>
              <a:buChar char="•"/>
            </a:pPr>
            <a:r>
              <a:rPr b="0" i="0" lang="en-US" sz="2000" u="none" cap="none" strike="noStrike">
                <a:solidFill>
                  <a:schemeClr val="dk1"/>
                </a:solidFill>
                <a:latin typeface="Open Sans"/>
                <a:ea typeface="Open Sans"/>
                <a:cs typeface="Open Sans"/>
                <a:sym typeface="Open Sans"/>
              </a:rPr>
              <a:t>Floor area of buildings being heated or cooled</a:t>
            </a:r>
            <a:endParaRPr b="0" i="0" sz="2000" u="none" cap="none" strike="noStrike">
              <a:solidFill>
                <a:schemeClr val="dk1"/>
              </a:solidFill>
              <a:latin typeface="Open Sans"/>
              <a:ea typeface="Open Sans"/>
              <a:cs typeface="Open Sans"/>
              <a:sym typeface="Open Sans"/>
            </a:endParaRPr>
          </a:p>
          <a:p>
            <a:pPr indent="-406386" lvl="0" marL="609585" marR="0" rtl="0" algn="l">
              <a:lnSpc>
                <a:spcPct val="90000"/>
              </a:lnSpc>
              <a:spcBef>
                <a:spcPts val="0"/>
              </a:spcBef>
              <a:spcAft>
                <a:spcPts val="0"/>
              </a:spcAft>
              <a:buClr>
                <a:schemeClr val="dk1"/>
              </a:buClr>
              <a:buSzPts val="1600"/>
              <a:buFont typeface="Arial"/>
              <a:buNone/>
            </a:pPr>
            <a:r>
              <a:t/>
            </a:r>
            <a:endParaRPr sz="2133">
              <a:solidFill>
                <a:schemeClr val="dk1"/>
              </a:solidFill>
              <a:latin typeface="Open Sans"/>
              <a:ea typeface="Open Sans"/>
              <a:cs typeface="Open Sans"/>
              <a:sym typeface="Open Sans"/>
            </a:endParaRPr>
          </a:p>
        </p:txBody>
      </p:sp>
      <p:pic>
        <p:nvPicPr>
          <p:cNvPr descr="Crane outline" id="219" name="Google Shape;219;p7"/>
          <p:cNvPicPr preferRelativeResize="0"/>
          <p:nvPr/>
        </p:nvPicPr>
        <p:blipFill rotWithShape="1">
          <a:blip r:embed="rId3">
            <a:alphaModFix/>
          </a:blip>
          <a:srcRect b="0" l="0" r="0" t="0"/>
          <a:stretch/>
        </p:blipFill>
        <p:spPr>
          <a:xfrm>
            <a:off x="9649725" y="4255334"/>
            <a:ext cx="1219200" cy="1219200"/>
          </a:xfrm>
          <a:prstGeom prst="rect">
            <a:avLst/>
          </a:prstGeom>
          <a:noFill/>
          <a:ln>
            <a:noFill/>
          </a:ln>
        </p:spPr>
      </p:pic>
      <p:pic>
        <p:nvPicPr>
          <p:cNvPr descr="Building with solid fill" id="220" name="Google Shape;220;p7"/>
          <p:cNvPicPr preferRelativeResize="0"/>
          <p:nvPr/>
        </p:nvPicPr>
        <p:blipFill rotWithShape="1">
          <a:blip r:embed="rId4">
            <a:alphaModFix/>
          </a:blip>
          <a:srcRect b="0" l="0" r="0" t="0"/>
          <a:stretch/>
        </p:blipFill>
        <p:spPr>
          <a:xfrm>
            <a:off x="8568349" y="3470525"/>
            <a:ext cx="1219200" cy="1219200"/>
          </a:xfrm>
          <a:prstGeom prst="rect">
            <a:avLst/>
          </a:prstGeom>
          <a:noFill/>
          <a:ln>
            <a:noFill/>
          </a:ln>
        </p:spPr>
      </p:pic>
      <p:pic>
        <p:nvPicPr>
          <p:cNvPr descr="Car with solid fill" id="221" name="Google Shape;221;p7"/>
          <p:cNvPicPr preferRelativeResize="0"/>
          <p:nvPr/>
        </p:nvPicPr>
        <p:blipFill rotWithShape="1">
          <a:blip r:embed="rId5">
            <a:alphaModFix/>
          </a:blip>
          <a:srcRect b="0" l="0" r="0" t="0"/>
          <a:stretch/>
        </p:blipFill>
        <p:spPr>
          <a:xfrm>
            <a:off x="9649725" y="2632901"/>
            <a:ext cx="1219200" cy="1219200"/>
          </a:xfrm>
          <a:prstGeom prst="rect">
            <a:avLst/>
          </a:prstGeom>
          <a:noFill/>
          <a:ln>
            <a:noFill/>
          </a:ln>
        </p:spPr>
      </p:pic>
      <p:sp>
        <p:nvSpPr>
          <p:cNvPr id="222" name="Google Shape;222;p7"/>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23" name="Google Shape;223;p7"/>
          <p:cNvSpPr/>
          <p:nvPr/>
        </p:nvSpPr>
        <p:spPr>
          <a:xfrm>
            <a:off x="50190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rgbClr val="F2F2F2"/>
                </a:solidFill>
                <a:latin typeface="Open Sans"/>
                <a:ea typeface="Open Sans"/>
                <a:cs typeface="Open Sans"/>
                <a:sym typeface="Open Sans"/>
              </a:rPr>
              <a:t>Energy reserves &amp; resources</a:t>
            </a:r>
            <a:endParaRPr/>
          </a:p>
        </p:txBody>
      </p:sp>
      <p:sp>
        <p:nvSpPr>
          <p:cNvPr id="224" name="Google Shape;224;p7"/>
          <p:cNvSpPr/>
          <p:nvPr/>
        </p:nvSpPr>
        <p:spPr>
          <a:xfrm>
            <a:off x="213435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rgbClr val="F2F2F2"/>
                </a:solidFill>
                <a:latin typeface="Open Sans"/>
                <a:ea typeface="Open Sans"/>
                <a:cs typeface="Open Sans"/>
                <a:sym typeface="Open Sans"/>
              </a:rPr>
              <a:t>Primary energy</a:t>
            </a:r>
            <a:endParaRPr/>
          </a:p>
        </p:txBody>
      </p:sp>
      <p:sp>
        <p:nvSpPr>
          <p:cNvPr id="225" name="Google Shape;225;p7"/>
          <p:cNvSpPr/>
          <p:nvPr/>
        </p:nvSpPr>
        <p:spPr>
          <a:xfrm>
            <a:off x="376679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rgbClr val="F2F2F2"/>
                </a:solidFill>
                <a:latin typeface="Open Sans"/>
                <a:ea typeface="Open Sans"/>
                <a:cs typeface="Open Sans"/>
                <a:sym typeface="Open Sans"/>
              </a:rPr>
              <a:t>Secondary energy</a:t>
            </a:r>
            <a:endParaRPr/>
          </a:p>
        </p:txBody>
      </p:sp>
      <p:sp>
        <p:nvSpPr>
          <p:cNvPr id="226" name="Google Shape;226;p7"/>
          <p:cNvSpPr/>
          <p:nvPr/>
        </p:nvSpPr>
        <p:spPr>
          <a:xfrm>
            <a:off x="5399244"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rgbClr val="F2F2F2"/>
                </a:solidFill>
                <a:latin typeface="Open Sans"/>
                <a:ea typeface="Open Sans"/>
                <a:cs typeface="Open Sans"/>
                <a:sym typeface="Open Sans"/>
              </a:rPr>
              <a:t>Final Energy</a:t>
            </a:r>
            <a:endParaRPr/>
          </a:p>
        </p:txBody>
      </p:sp>
      <p:sp>
        <p:nvSpPr>
          <p:cNvPr id="227" name="Google Shape;227;p7"/>
          <p:cNvSpPr/>
          <p:nvPr/>
        </p:nvSpPr>
        <p:spPr>
          <a:xfrm>
            <a:off x="7031690"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BFBFBF"/>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rgbClr val="F2F2F2"/>
                </a:solidFill>
                <a:latin typeface="Open Sans"/>
                <a:ea typeface="Open Sans"/>
                <a:cs typeface="Open Sans"/>
                <a:sym typeface="Open Sans"/>
              </a:rPr>
              <a:t>Useful Energy</a:t>
            </a:r>
            <a:endParaRPr/>
          </a:p>
        </p:txBody>
      </p:sp>
      <p:sp>
        <p:nvSpPr>
          <p:cNvPr id="228" name="Google Shape;228;p7"/>
          <p:cNvSpPr/>
          <p:nvPr/>
        </p:nvSpPr>
        <p:spPr>
          <a:xfrm>
            <a:off x="8664137" y="1533371"/>
            <a:ext cx="1968000" cy="720000"/>
          </a:xfrm>
          <a:custGeom>
            <a:rect b="b" l="l" r="r" t="t"/>
            <a:pathLst>
              <a:path extrusionOk="0" h="1056714" w="2641786">
                <a:moveTo>
                  <a:pt x="0" y="0"/>
                </a:moveTo>
                <a:lnTo>
                  <a:pt x="2113429" y="0"/>
                </a:lnTo>
                <a:lnTo>
                  <a:pt x="2641786" y="528357"/>
                </a:lnTo>
                <a:lnTo>
                  <a:pt x="2113429" y="1056714"/>
                </a:lnTo>
                <a:lnTo>
                  <a:pt x="0" y="1056714"/>
                </a:lnTo>
                <a:lnTo>
                  <a:pt x="528357" y="528357"/>
                </a:lnTo>
                <a:lnTo>
                  <a:pt x="0" y="0"/>
                </a:lnTo>
                <a:close/>
              </a:path>
            </a:pathLst>
          </a:custGeom>
          <a:solidFill>
            <a:srgbClr val="C00000"/>
          </a:solidFill>
          <a:ln cap="flat" cmpd="sng" w="12700">
            <a:solidFill>
              <a:schemeClr val="lt1"/>
            </a:solidFill>
            <a:prstDash val="solid"/>
            <a:miter lim="800000"/>
            <a:headEnd len="sm" w="sm" type="none"/>
            <a:tailEnd len="sm" w="sm" type="none"/>
          </a:ln>
        </p:spPr>
        <p:txBody>
          <a:bodyPr anchorCtr="0" anchor="ctr" bIns="40875" lIns="480000" spcFirstLastPara="1" rIns="480000" wrap="square" tIns="40875">
            <a:noAutofit/>
          </a:bodyPr>
          <a:lstStyle/>
          <a:p>
            <a:pPr indent="0" lvl="0" marL="0" marR="0" rtl="0" algn="ctr">
              <a:lnSpc>
                <a:spcPct val="90000"/>
              </a:lnSpc>
              <a:spcBef>
                <a:spcPts val="0"/>
              </a:spcBef>
              <a:spcAft>
                <a:spcPts val="0"/>
              </a:spcAft>
              <a:buNone/>
            </a:pPr>
            <a:r>
              <a:rPr lang="en-US" sz="1600">
                <a:solidFill>
                  <a:schemeClr val="lt1"/>
                </a:solidFill>
                <a:latin typeface="Open Sans"/>
                <a:ea typeface="Open Sans"/>
                <a:cs typeface="Open Sans"/>
                <a:sym typeface="Open Sans"/>
              </a:rPr>
              <a:t>Product / Service</a:t>
            </a:r>
            <a:endParaRPr/>
          </a:p>
        </p:txBody>
      </p:sp>
      <p:sp>
        <p:nvSpPr>
          <p:cNvPr id="229" name="Google Shape;229;p7"/>
          <p:cNvSpPr txBox="1"/>
          <p:nvPr>
            <p:ph type="title"/>
          </p:nvPr>
        </p:nvSpPr>
        <p:spPr>
          <a:xfrm>
            <a:off x="838200" y="207808"/>
            <a:ext cx="7523922" cy="1325563"/>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90000"/>
              </a:lnSpc>
              <a:spcBef>
                <a:spcPts val="0"/>
              </a:spcBef>
              <a:spcAft>
                <a:spcPts val="0"/>
              </a:spcAft>
              <a:buNone/>
            </a:pPr>
            <a:r>
              <a:rPr lang="en-US"/>
              <a:t>Lecture 3.1 - Energy terminology</a:t>
            </a:r>
            <a:endParaRPr/>
          </a:p>
        </p:txBody>
      </p:sp>
      <p:sp>
        <p:nvSpPr>
          <p:cNvPr id="230" name="Google Shape;230;p7"/>
          <p:cNvSpPr/>
          <p:nvPr/>
        </p:nvSpPr>
        <p:spPr>
          <a:xfrm>
            <a:off x="5905479" y="34980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7.mp3" id="231" name="Google Shape;231;p7"/>
          <p:cNvPicPr preferRelativeResize="0"/>
          <p:nvPr/>
        </p:nvPicPr>
        <p:blipFill rotWithShape="1">
          <a:blip r:embed="rId6">
            <a:alphaModFix/>
          </a:blip>
          <a:srcRect b="0" l="0" r="0" t="0"/>
          <a:stretch/>
        </p:blipFill>
        <p:spPr>
          <a:xfrm>
            <a:off x="5969541" y="42117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8"/>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t>Lecture 3.2 – The energy chain</a:t>
            </a:r>
            <a:endParaRPr/>
          </a:p>
        </p:txBody>
      </p:sp>
      <p:sp>
        <p:nvSpPr>
          <p:cNvPr id="237" name="Google Shape;237;p8"/>
          <p:cNvSpPr txBox="1"/>
          <p:nvPr>
            <p:ph idx="1" type="body"/>
          </p:nvPr>
        </p:nvSpPr>
        <p:spPr>
          <a:xfrm>
            <a:off x="705786" y="1533371"/>
            <a:ext cx="10251600" cy="4262298"/>
          </a:xfrm>
          <a:prstGeom prst="rect">
            <a:avLst/>
          </a:prstGeom>
          <a:noFill/>
          <a:ln>
            <a:noFill/>
          </a:ln>
        </p:spPr>
        <p:txBody>
          <a:bodyPr anchorCtr="0" anchor="t" bIns="91425" lIns="91425" spcFirstLastPara="1" rIns="91425" wrap="square" tIns="91425">
            <a:normAutofit/>
          </a:bodyPr>
          <a:lstStyle/>
          <a:p>
            <a:pPr indent="0" lvl="0" marL="194310" rtl="0" algn="l">
              <a:lnSpc>
                <a:spcPct val="90000"/>
              </a:lnSpc>
              <a:spcBef>
                <a:spcPts val="0"/>
              </a:spcBef>
              <a:spcAft>
                <a:spcPts val="0"/>
              </a:spcAft>
              <a:buClr>
                <a:srgbClr val="9CC2E5"/>
              </a:buClr>
              <a:buSzPts val="1300"/>
              <a:buNone/>
            </a:pPr>
            <a:r>
              <a:rPr b="1" lang="en-US">
                <a:solidFill>
                  <a:srgbClr val="9CC2E5"/>
                </a:solidFill>
                <a:latin typeface="Open Sans"/>
                <a:ea typeface="Open Sans"/>
                <a:cs typeface="Open Sans"/>
                <a:sym typeface="Open Sans"/>
              </a:rPr>
              <a:t>The building blocks of the energy system</a:t>
            </a:r>
            <a:endParaRPr>
              <a:solidFill>
                <a:srgbClr val="9CC2E5"/>
              </a:solidFill>
              <a:latin typeface="Open Sans"/>
              <a:ea typeface="Open Sans"/>
              <a:cs typeface="Open Sans"/>
              <a:sym typeface="Open Sans"/>
            </a:endParaRPr>
          </a:p>
          <a:p>
            <a:pPr indent="0" lvl="0" marL="194310" rtl="0" algn="l">
              <a:lnSpc>
                <a:spcPct val="90000"/>
              </a:lnSpc>
              <a:spcBef>
                <a:spcPts val="0"/>
              </a:spcBef>
              <a:spcAft>
                <a:spcPts val="0"/>
              </a:spcAft>
              <a:buClr>
                <a:schemeClr val="dk1"/>
              </a:buClr>
              <a:buSzPts val="1300"/>
              <a:buNone/>
            </a:pPr>
            <a:r>
              <a:rPr lang="en-US">
                <a:latin typeface="Open Sans"/>
                <a:ea typeface="Open Sans"/>
                <a:cs typeface="Open Sans"/>
                <a:sym typeface="Open Sans"/>
              </a:rPr>
              <a:t>… are linked together by the energy chain</a:t>
            </a:r>
            <a:endParaRPr/>
          </a:p>
        </p:txBody>
      </p:sp>
      <p:sp>
        <p:nvSpPr>
          <p:cNvPr id="238" name="Google Shape;238;p8"/>
          <p:cNvSpPr txBox="1"/>
          <p:nvPr/>
        </p:nvSpPr>
        <p:spPr>
          <a:xfrm>
            <a:off x="1020914" y="2658497"/>
            <a:ext cx="1637967" cy="5355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US" sz="1600">
                <a:solidFill>
                  <a:srgbClr val="9CC2E5"/>
                </a:solidFill>
                <a:latin typeface="Open Sans"/>
                <a:ea typeface="Open Sans"/>
                <a:cs typeface="Open Sans"/>
                <a:sym typeface="Open Sans"/>
              </a:rPr>
              <a:t>Mine, Well, Import</a:t>
            </a:r>
            <a:endParaRPr/>
          </a:p>
        </p:txBody>
      </p:sp>
      <p:sp>
        <p:nvSpPr>
          <p:cNvPr id="239" name="Google Shape;239;p8"/>
          <p:cNvSpPr txBox="1"/>
          <p:nvPr/>
        </p:nvSpPr>
        <p:spPr>
          <a:xfrm>
            <a:off x="3670090" y="2674697"/>
            <a:ext cx="1595634" cy="5355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US" sz="1600">
                <a:solidFill>
                  <a:srgbClr val="9CC2E5"/>
                </a:solidFill>
                <a:latin typeface="Open Sans"/>
                <a:ea typeface="Open Sans"/>
                <a:cs typeface="Open Sans"/>
                <a:sym typeface="Open Sans"/>
              </a:rPr>
              <a:t>Electrical Plant, Refinery</a:t>
            </a:r>
            <a:endParaRPr/>
          </a:p>
        </p:txBody>
      </p:sp>
      <p:sp>
        <p:nvSpPr>
          <p:cNvPr id="240" name="Google Shape;240;p8"/>
          <p:cNvSpPr txBox="1"/>
          <p:nvPr/>
        </p:nvSpPr>
        <p:spPr>
          <a:xfrm>
            <a:off x="8753995" y="2769296"/>
            <a:ext cx="2133600" cy="3139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US" sz="1600">
                <a:solidFill>
                  <a:srgbClr val="9CC2E5"/>
                </a:solidFill>
                <a:latin typeface="Open Sans"/>
                <a:ea typeface="Open Sans"/>
                <a:cs typeface="Open Sans"/>
                <a:sym typeface="Open Sans"/>
              </a:rPr>
              <a:t>Consumer</a:t>
            </a:r>
            <a:endParaRPr/>
          </a:p>
        </p:txBody>
      </p:sp>
      <p:sp>
        <p:nvSpPr>
          <p:cNvPr id="241" name="Google Shape;241;p8"/>
          <p:cNvSpPr/>
          <p:nvPr/>
        </p:nvSpPr>
        <p:spPr>
          <a:xfrm>
            <a:off x="2430243" y="3685415"/>
            <a:ext cx="1296000" cy="304800"/>
          </a:xfrm>
          <a:prstGeom prst="rightArrow">
            <a:avLst>
              <a:gd fmla="val 50000" name="adj1"/>
              <a:gd fmla="val 125000" name="adj2"/>
            </a:avLst>
          </a:prstGeom>
          <a:solidFill>
            <a:srgbClr val="C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lt2"/>
              </a:solidFill>
              <a:latin typeface="Open Sans"/>
              <a:ea typeface="Open Sans"/>
              <a:cs typeface="Open Sans"/>
              <a:sym typeface="Open Sans"/>
            </a:endParaRPr>
          </a:p>
        </p:txBody>
      </p:sp>
      <p:sp>
        <p:nvSpPr>
          <p:cNvPr id="242" name="Google Shape;242;p8"/>
          <p:cNvSpPr txBox="1"/>
          <p:nvPr/>
        </p:nvSpPr>
        <p:spPr>
          <a:xfrm>
            <a:off x="2641201" y="5072016"/>
            <a:ext cx="149950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C00000"/>
                </a:solidFill>
                <a:latin typeface="Open Sans"/>
                <a:ea typeface="Open Sans"/>
                <a:cs typeface="Open Sans"/>
                <a:sym typeface="Open Sans"/>
              </a:rPr>
              <a:t>PRIMARY</a:t>
            </a:r>
            <a:endParaRPr/>
          </a:p>
        </p:txBody>
      </p:sp>
      <p:sp>
        <p:nvSpPr>
          <p:cNvPr id="243" name="Google Shape;243;p8"/>
          <p:cNvSpPr txBox="1"/>
          <p:nvPr/>
        </p:nvSpPr>
        <p:spPr>
          <a:xfrm>
            <a:off x="5264093" y="5072016"/>
            <a:ext cx="172468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C00000"/>
                </a:solidFill>
                <a:latin typeface="Open Sans"/>
                <a:ea typeface="Open Sans"/>
                <a:cs typeface="Open Sans"/>
                <a:sym typeface="Open Sans"/>
              </a:rPr>
              <a:t>SECONDARY</a:t>
            </a:r>
            <a:endParaRPr/>
          </a:p>
        </p:txBody>
      </p:sp>
      <p:sp>
        <p:nvSpPr>
          <p:cNvPr id="244" name="Google Shape;244;p8"/>
          <p:cNvSpPr txBox="1"/>
          <p:nvPr/>
        </p:nvSpPr>
        <p:spPr>
          <a:xfrm>
            <a:off x="8079585" y="5072016"/>
            <a:ext cx="15240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C00000"/>
                </a:solidFill>
                <a:latin typeface="Open Sans"/>
                <a:ea typeface="Open Sans"/>
                <a:cs typeface="Open Sans"/>
                <a:sym typeface="Open Sans"/>
              </a:rPr>
              <a:t>FINAL</a:t>
            </a:r>
            <a:endParaRPr/>
          </a:p>
        </p:txBody>
      </p:sp>
      <p:sp>
        <p:nvSpPr>
          <p:cNvPr id="245" name="Google Shape;245;p8"/>
          <p:cNvSpPr txBox="1"/>
          <p:nvPr/>
        </p:nvSpPr>
        <p:spPr>
          <a:xfrm>
            <a:off x="10096702" y="5072016"/>
            <a:ext cx="124626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C00000"/>
                </a:solidFill>
                <a:latin typeface="Open Sans"/>
                <a:ea typeface="Open Sans"/>
                <a:cs typeface="Open Sans"/>
                <a:sym typeface="Open Sans"/>
              </a:rPr>
              <a:t>USEFUL</a:t>
            </a:r>
            <a:endParaRPr/>
          </a:p>
        </p:txBody>
      </p:sp>
      <p:cxnSp>
        <p:nvCxnSpPr>
          <p:cNvPr id="246" name="Google Shape;246;p8"/>
          <p:cNvCxnSpPr/>
          <p:nvPr/>
        </p:nvCxnSpPr>
        <p:spPr>
          <a:xfrm>
            <a:off x="6126433" y="4192487"/>
            <a:ext cx="0" cy="864000"/>
          </a:xfrm>
          <a:prstGeom prst="straightConnector1">
            <a:avLst/>
          </a:prstGeom>
          <a:noFill/>
          <a:ln cap="flat" cmpd="sng" w="38100">
            <a:solidFill>
              <a:schemeClr val="dk1"/>
            </a:solidFill>
            <a:prstDash val="solid"/>
            <a:round/>
            <a:headEnd len="med" w="med" type="none"/>
            <a:tailEnd len="med" w="med" type="triangle"/>
          </a:ln>
        </p:spPr>
      </p:cxnSp>
      <p:cxnSp>
        <p:nvCxnSpPr>
          <p:cNvPr id="247" name="Google Shape;247;p8"/>
          <p:cNvCxnSpPr/>
          <p:nvPr/>
        </p:nvCxnSpPr>
        <p:spPr>
          <a:xfrm>
            <a:off x="8841585" y="4236376"/>
            <a:ext cx="0" cy="864000"/>
          </a:xfrm>
          <a:prstGeom prst="straightConnector1">
            <a:avLst/>
          </a:prstGeom>
          <a:noFill/>
          <a:ln cap="flat" cmpd="sng" w="38100">
            <a:solidFill>
              <a:schemeClr val="dk1"/>
            </a:solidFill>
            <a:prstDash val="solid"/>
            <a:round/>
            <a:headEnd len="med" w="med" type="none"/>
            <a:tailEnd len="med" w="med" type="triangle"/>
          </a:ln>
        </p:spPr>
      </p:cxnSp>
      <p:cxnSp>
        <p:nvCxnSpPr>
          <p:cNvPr id="248" name="Google Shape;248;p8"/>
          <p:cNvCxnSpPr/>
          <p:nvPr/>
        </p:nvCxnSpPr>
        <p:spPr>
          <a:xfrm>
            <a:off x="10719836" y="4272463"/>
            <a:ext cx="0" cy="864000"/>
          </a:xfrm>
          <a:prstGeom prst="straightConnector1">
            <a:avLst/>
          </a:prstGeom>
          <a:noFill/>
          <a:ln cap="flat" cmpd="sng" w="38100">
            <a:solidFill>
              <a:schemeClr val="dk1"/>
            </a:solidFill>
            <a:prstDash val="solid"/>
            <a:round/>
            <a:headEnd len="med" w="med" type="none"/>
            <a:tailEnd len="med" w="med" type="triangle"/>
          </a:ln>
        </p:spPr>
      </p:cxnSp>
      <p:cxnSp>
        <p:nvCxnSpPr>
          <p:cNvPr id="249" name="Google Shape;249;p8"/>
          <p:cNvCxnSpPr/>
          <p:nvPr/>
        </p:nvCxnSpPr>
        <p:spPr>
          <a:xfrm>
            <a:off x="3390955" y="4208015"/>
            <a:ext cx="0" cy="864000"/>
          </a:xfrm>
          <a:prstGeom prst="straightConnector1">
            <a:avLst/>
          </a:prstGeom>
          <a:noFill/>
          <a:ln cap="flat" cmpd="sng" w="38100">
            <a:solidFill>
              <a:schemeClr val="dk1"/>
            </a:solidFill>
            <a:prstDash val="solid"/>
            <a:round/>
            <a:headEnd len="med" w="med" type="none"/>
            <a:tailEnd len="med" w="med" type="triangle"/>
          </a:ln>
        </p:spPr>
      </p:cxnSp>
      <p:sp>
        <p:nvSpPr>
          <p:cNvPr id="250" name="Google Shape;250;p8"/>
          <p:cNvSpPr txBox="1"/>
          <p:nvPr/>
        </p:nvSpPr>
        <p:spPr>
          <a:xfrm>
            <a:off x="3676892" y="4500412"/>
            <a:ext cx="156792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Open Sans"/>
                <a:ea typeface="Open Sans"/>
                <a:cs typeface="Open Sans"/>
                <a:sym typeface="Open Sans"/>
              </a:rPr>
              <a:t>Conversion</a:t>
            </a:r>
            <a:endParaRPr/>
          </a:p>
        </p:txBody>
      </p:sp>
      <p:sp>
        <p:nvSpPr>
          <p:cNvPr id="251" name="Google Shape;251;p8"/>
          <p:cNvSpPr txBox="1"/>
          <p:nvPr/>
        </p:nvSpPr>
        <p:spPr>
          <a:xfrm>
            <a:off x="9005484" y="4406776"/>
            <a:ext cx="159319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Open Sans"/>
                <a:ea typeface="Open Sans"/>
                <a:cs typeface="Open Sans"/>
                <a:sym typeface="Open Sans"/>
              </a:rPr>
              <a:t>Final Conversion</a:t>
            </a:r>
            <a:endParaRPr/>
          </a:p>
        </p:txBody>
      </p:sp>
      <p:sp>
        <p:nvSpPr>
          <p:cNvPr id="252" name="Google Shape;252;p8"/>
          <p:cNvSpPr txBox="1"/>
          <p:nvPr/>
        </p:nvSpPr>
        <p:spPr>
          <a:xfrm>
            <a:off x="6256786" y="4498450"/>
            <a:ext cx="17813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Open Sans"/>
                <a:ea typeface="Open Sans"/>
                <a:cs typeface="Open Sans"/>
                <a:sym typeface="Open Sans"/>
              </a:rPr>
              <a:t>Transmission</a:t>
            </a:r>
            <a:endParaRPr/>
          </a:p>
        </p:txBody>
      </p:sp>
      <p:sp>
        <p:nvSpPr>
          <p:cNvPr id="253" name="Google Shape;253;p8"/>
          <p:cNvSpPr txBox="1"/>
          <p:nvPr/>
        </p:nvSpPr>
        <p:spPr>
          <a:xfrm>
            <a:off x="2738445" y="5367924"/>
            <a:ext cx="118981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Oil, Gas, Coal, Flowing water, Sun  </a:t>
            </a:r>
            <a:endParaRPr sz="1400">
              <a:solidFill>
                <a:schemeClr val="dk1"/>
              </a:solidFill>
              <a:latin typeface="Open Sans"/>
              <a:ea typeface="Open Sans"/>
              <a:cs typeface="Open Sans"/>
              <a:sym typeface="Open Sans"/>
            </a:endParaRPr>
          </a:p>
        </p:txBody>
      </p:sp>
      <p:sp>
        <p:nvSpPr>
          <p:cNvPr id="254" name="Google Shape;254;p8"/>
          <p:cNvSpPr txBox="1"/>
          <p:nvPr/>
        </p:nvSpPr>
        <p:spPr>
          <a:xfrm>
            <a:off x="5468551" y="5367924"/>
            <a:ext cx="132876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Open Sans"/>
                <a:ea typeface="Open Sans"/>
                <a:cs typeface="Open Sans"/>
                <a:sym typeface="Open Sans"/>
              </a:rPr>
              <a:t>Diesel, Kerosene, Gas, Electricity  </a:t>
            </a:r>
            <a:endParaRPr/>
          </a:p>
        </p:txBody>
      </p:sp>
      <p:sp>
        <p:nvSpPr>
          <p:cNvPr id="255" name="Google Shape;255;p8"/>
          <p:cNvSpPr txBox="1"/>
          <p:nvPr/>
        </p:nvSpPr>
        <p:spPr>
          <a:xfrm>
            <a:off x="8147948" y="5367924"/>
            <a:ext cx="1387274"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Diesel, Kerosene, Gas, Electricity</a:t>
            </a:r>
            <a:endParaRPr/>
          </a:p>
        </p:txBody>
      </p:sp>
      <p:sp>
        <p:nvSpPr>
          <p:cNvPr id="256" name="Google Shape;256;p8"/>
          <p:cNvSpPr txBox="1"/>
          <p:nvPr/>
        </p:nvSpPr>
        <p:spPr>
          <a:xfrm>
            <a:off x="10096701" y="5367924"/>
            <a:ext cx="1246270"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Open Sans"/>
                <a:ea typeface="Open Sans"/>
                <a:cs typeface="Open Sans"/>
                <a:sym typeface="Open Sans"/>
              </a:rPr>
              <a:t>Heat, Light, Mechanical energy</a:t>
            </a:r>
            <a:endParaRPr sz="1800">
              <a:solidFill>
                <a:schemeClr val="dk1"/>
              </a:solidFill>
              <a:latin typeface="Arial"/>
              <a:ea typeface="Arial"/>
              <a:cs typeface="Arial"/>
              <a:sym typeface="Arial"/>
            </a:endParaRPr>
          </a:p>
        </p:txBody>
      </p:sp>
      <p:sp>
        <p:nvSpPr>
          <p:cNvPr id="257" name="Google Shape;257;p8"/>
          <p:cNvSpPr txBox="1"/>
          <p:nvPr/>
        </p:nvSpPr>
        <p:spPr>
          <a:xfrm>
            <a:off x="423118" y="5072016"/>
            <a:ext cx="18166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Open Sans"/>
                <a:ea typeface="Open Sans"/>
                <a:cs typeface="Open Sans"/>
                <a:sym typeface="Open Sans"/>
              </a:rPr>
              <a:t>RESOURCES</a:t>
            </a:r>
            <a:endParaRPr/>
          </a:p>
        </p:txBody>
      </p:sp>
      <p:cxnSp>
        <p:nvCxnSpPr>
          <p:cNvPr id="258" name="Google Shape;258;p8"/>
          <p:cNvCxnSpPr/>
          <p:nvPr/>
        </p:nvCxnSpPr>
        <p:spPr>
          <a:xfrm>
            <a:off x="1116335" y="4223723"/>
            <a:ext cx="0" cy="864000"/>
          </a:xfrm>
          <a:prstGeom prst="straightConnector1">
            <a:avLst/>
          </a:prstGeom>
          <a:noFill/>
          <a:ln cap="flat" cmpd="sng" w="38100">
            <a:solidFill>
              <a:schemeClr val="dk1"/>
            </a:solidFill>
            <a:prstDash val="solid"/>
            <a:round/>
            <a:headEnd len="med" w="med" type="none"/>
            <a:tailEnd len="med" w="med" type="triangle"/>
          </a:ln>
        </p:spPr>
      </p:cxnSp>
      <p:sp>
        <p:nvSpPr>
          <p:cNvPr id="259" name="Google Shape;259;p8"/>
          <p:cNvSpPr txBox="1"/>
          <p:nvPr/>
        </p:nvSpPr>
        <p:spPr>
          <a:xfrm>
            <a:off x="6066646" y="2658497"/>
            <a:ext cx="1950902" cy="5355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US" sz="1600">
                <a:solidFill>
                  <a:srgbClr val="9CC2E5"/>
                </a:solidFill>
                <a:latin typeface="Open Sans"/>
                <a:ea typeface="Open Sans"/>
                <a:cs typeface="Open Sans"/>
                <a:sym typeface="Open Sans"/>
              </a:rPr>
              <a:t>Transmission lines, Pipelines</a:t>
            </a:r>
            <a:endParaRPr/>
          </a:p>
        </p:txBody>
      </p:sp>
      <p:sp>
        <p:nvSpPr>
          <p:cNvPr id="260" name="Google Shape;260;p8"/>
          <p:cNvSpPr txBox="1"/>
          <p:nvPr/>
        </p:nvSpPr>
        <p:spPr>
          <a:xfrm>
            <a:off x="1059732" y="4519591"/>
            <a:ext cx="149951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Open Sans"/>
                <a:ea typeface="Open Sans"/>
                <a:cs typeface="Open Sans"/>
                <a:sym typeface="Open Sans"/>
              </a:rPr>
              <a:t>Extraction</a:t>
            </a:r>
            <a:endParaRPr/>
          </a:p>
        </p:txBody>
      </p:sp>
      <p:sp>
        <p:nvSpPr>
          <p:cNvPr id="261" name="Google Shape;261;p8"/>
          <p:cNvSpPr/>
          <p:nvPr/>
        </p:nvSpPr>
        <p:spPr>
          <a:xfrm>
            <a:off x="5133360" y="3689864"/>
            <a:ext cx="1296000" cy="304800"/>
          </a:xfrm>
          <a:prstGeom prst="rightArrow">
            <a:avLst>
              <a:gd fmla="val 50000" name="adj1"/>
              <a:gd fmla="val 125000" name="adj2"/>
            </a:avLst>
          </a:prstGeom>
          <a:solidFill>
            <a:srgbClr val="C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lt2"/>
              </a:solidFill>
              <a:latin typeface="Open Sans"/>
              <a:ea typeface="Open Sans"/>
              <a:cs typeface="Open Sans"/>
              <a:sym typeface="Open Sans"/>
            </a:endParaRPr>
          </a:p>
        </p:txBody>
      </p:sp>
      <p:sp>
        <p:nvSpPr>
          <p:cNvPr id="262" name="Google Shape;262;p8"/>
          <p:cNvSpPr/>
          <p:nvPr/>
        </p:nvSpPr>
        <p:spPr>
          <a:xfrm>
            <a:off x="7810208" y="3694445"/>
            <a:ext cx="1296000" cy="304800"/>
          </a:xfrm>
          <a:prstGeom prst="rightArrow">
            <a:avLst>
              <a:gd fmla="val 50000" name="adj1"/>
              <a:gd fmla="val 125000" name="adj2"/>
            </a:avLst>
          </a:prstGeom>
          <a:solidFill>
            <a:srgbClr val="C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133">
              <a:solidFill>
                <a:schemeClr val="lt2"/>
              </a:solidFill>
              <a:latin typeface="Open Sans"/>
              <a:ea typeface="Open Sans"/>
              <a:cs typeface="Open Sans"/>
              <a:sym typeface="Open Sans"/>
            </a:endParaRPr>
          </a:p>
        </p:txBody>
      </p:sp>
      <p:pic>
        <p:nvPicPr>
          <p:cNvPr descr="Oil Rig with solid fill" id="263" name="Google Shape;263;p8"/>
          <p:cNvPicPr preferRelativeResize="0"/>
          <p:nvPr/>
        </p:nvPicPr>
        <p:blipFill rotWithShape="1">
          <a:blip r:embed="rId3">
            <a:alphaModFix/>
          </a:blip>
          <a:srcRect b="0" l="0" r="0" t="0"/>
          <a:stretch/>
        </p:blipFill>
        <p:spPr>
          <a:xfrm>
            <a:off x="1283664" y="3168569"/>
            <a:ext cx="1219200" cy="1219200"/>
          </a:xfrm>
          <a:prstGeom prst="rect">
            <a:avLst/>
          </a:prstGeom>
          <a:noFill/>
          <a:ln>
            <a:noFill/>
          </a:ln>
        </p:spPr>
      </p:pic>
      <p:pic>
        <p:nvPicPr>
          <p:cNvPr descr="Electric Tower with solid fill" id="264" name="Google Shape;264;p8"/>
          <p:cNvPicPr preferRelativeResize="0"/>
          <p:nvPr/>
        </p:nvPicPr>
        <p:blipFill rotWithShape="1">
          <a:blip r:embed="rId4">
            <a:alphaModFix/>
          </a:blip>
          <a:srcRect b="0" l="0" r="0" t="0"/>
          <a:stretch/>
        </p:blipFill>
        <p:spPr>
          <a:xfrm>
            <a:off x="6492117" y="3174641"/>
            <a:ext cx="1219200" cy="1219200"/>
          </a:xfrm>
          <a:prstGeom prst="rect">
            <a:avLst/>
          </a:prstGeom>
          <a:noFill/>
          <a:ln>
            <a:noFill/>
          </a:ln>
        </p:spPr>
      </p:pic>
      <p:pic>
        <p:nvPicPr>
          <p:cNvPr descr="House with solid fill" id="265" name="Google Shape;265;p8"/>
          <p:cNvPicPr preferRelativeResize="0"/>
          <p:nvPr/>
        </p:nvPicPr>
        <p:blipFill rotWithShape="1">
          <a:blip r:embed="rId5">
            <a:alphaModFix/>
          </a:blip>
          <a:srcRect b="0" l="0" r="0" t="0"/>
          <a:stretch/>
        </p:blipFill>
        <p:spPr>
          <a:xfrm>
            <a:off x="9211195" y="3122227"/>
            <a:ext cx="1219200" cy="1219200"/>
          </a:xfrm>
          <a:prstGeom prst="rect">
            <a:avLst/>
          </a:prstGeom>
          <a:noFill/>
          <a:ln>
            <a:noFill/>
          </a:ln>
        </p:spPr>
      </p:pic>
      <p:pic>
        <p:nvPicPr>
          <p:cNvPr descr="Oil Barrel with solid fill" id="266" name="Google Shape;266;p8"/>
          <p:cNvPicPr preferRelativeResize="0"/>
          <p:nvPr/>
        </p:nvPicPr>
        <p:blipFill rotWithShape="1">
          <a:blip r:embed="rId6">
            <a:alphaModFix/>
          </a:blip>
          <a:srcRect b="0" l="0" r="0" t="0"/>
          <a:stretch/>
        </p:blipFill>
        <p:spPr>
          <a:xfrm>
            <a:off x="3887891" y="3276587"/>
            <a:ext cx="1219200" cy="1219200"/>
          </a:xfrm>
          <a:prstGeom prst="rect">
            <a:avLst/>
          </a:prstGeom>
          <a:noFill/>
          <a:ln>
            <a:noFill/>
          </a:ln>
        </p:spPr>
      </p:pic>
      <p:sp>
        <p:nvSpPr>
          <p:cNvPr id="267" name="Google Shape;267;p8"/>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68" name="Google Shape;268;p8"/>
          <p:cNvSpPr/>
          <p:nvPr/>
        </p:nvSpPr>
        <p:spPr>
          <a:xfrm>
            <a:off x="9057457" y="67073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8.mp3" id="269" name="Google Shape;269;p8"/>
          <p:cNvPicPr preferRelativeResize="0"/>
          <p:nvPr/>
        </p:nvPicPr>
        <p:blipFill rotWithShape="1">
          <a:blip r:embed="rId7">
            <a:alphaModFix/>
          </a:blip>
          <a:srcRect b="0" l="0" r="0" t="0"/>
          <a:stretch/>
        </p:blipFill>
        <p:spPr>
          <a:xfrm>
            <a:off x="9128822" y="74007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9"/>
          <p:cNvSpPr txBox="1"/>
          <p:nvPr>
            <p:ph idx="1" type="body"/>
          </p:nvPr>
        </p:nvSpPr>
        <p:spPr>
          <a:xfrm>
            <a:off x="742072" y="1533371"/>
            <a:ext cx="10251600" cy="4262298"/>
          </a:xfrm>
          <a:prstGeom prst="rect">
            <a:avLst/>
          </a:prstGeom>
          <a:noFill/>
          <a:ln>
            <a:noFill/>
          </a:ln>
        </p:spPr>
        <p:txBody>
          <a:bodyPr anchorCtr="0" anchor="t" bIns="91425" lIns="91425" spcFirstLastPara="1" rIns="91425" wrap="square" tIns="91425">
            <a:normAutofit/>
          </a:bodyPr>
          <a:lstStyle/>
          <a:p>
            <a:pPr indent="0" lvl="0" marL="194310" rtl="0" algn="l">
              <a:lnSpc>
                <a:spcPct val="90000"/>
              </a:lnSpc>
              <a:spcBef>
                <a:spcPts val="0"/>
              </a:spcBef>
              <a:spcAft>
                <a:spcPts val="0"/>
              </a:spcAft>
              <a:buClr>
                <a:schemeClr val="dk1"/>
              </a:buClr>
              <a:buSzPts val="1300"/>
              <a:buNone/>
            </a:pPr>
            <a:r>
              <a:rPr lang="en-US">
                <a:latin typeface="Open Sans"/>
                <a:ea typeface="Open Sans"/>
                <a:cs typeface="Open Sans"/>
                <a:sym typeface="Open Sans"/>
              </a:rPr>
              <a:t>The energy chain can be thought of backwards in this context.</a:t>
            </a:r>
            <a:endParaRPr>
              <a:latin typeface="Open Sans"/>
              <a:ea typeface="Open Sans"/>
              <a:cs typeface="Open Sans"/>
              <a:sym typeface="Open Sans"/>
            </a:endParaRPr>
          </a:p>
        </p:txBody>
      </p:sp>
      <p:sp>
        <p:nvSpPr>
          <p:cNvPr id="275" name="Google Shape;275;p9"/>
          <p:cNvSpPr txBox="1"/>
          <p:nvPr/>
        </p:nvSpPr>
        <p:spPr>
          <a:xfrm>
            <a:off x="1091568" y="2716976"/>
            <a:ext cx="1968000" cy="816000"/>
          </a:xfrm>
          <a:prstGeom prst="rect">
            <a:avLst/>
          </a:prstGeom>
          <a:solidFill>
            <a:srgbClr val="C00000">
              <a:alpha val="40784"/>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dk1"/>
                </a:solidFill>
                <a:latin typeface="Open Sans"/>
                <a:ea typeface="Open Sans"/>
                <a:cs typeface="Open Sans"/>
                <a:sym typeface="Open Sans"/>
              </a:rPr>
              <a:t>Socio-economic </a:t>
            </a:r>
            <a:endParaRPr/>
          </a:p>
          <a:p>
            <a:pPr indent="0" lvl="0" marL="0" marR="0" rtl="0" algn="ctr">
              <a:spcBef>
                <a:spcPts val="0"/>
              </a:spcBef>
              <a:spcAft>
                <a:spcPts val="0"/>
              </a:spcAft>
              <a:buNone/>
            </a:pPr>
            <a:r>
              <a:rPr lang="en-US" sz="1800">
                <a:solidFill>
                  <a:schemeClr val="dk1"/>
                </a:solidFill>
                <a:latin typeface="Open Sans"/>
                <a:ea typeface="Open Sans"/>
                <a:cs typeface="Open Sans"/>
                <a:sym typeface="Open Sans"/>
              </a:rPr>
              <a:t>needs</a:t>
            </a:r>
            <a:endParaRPr sz="1800">
              <a:solidFill>
                <a:schemeClr val="dk1"/>
              </a:solidFill>
              <a:latin typeface="Open Sans"/>
              <a:ea typeface="Open Sans"/>
              <a:cs typeface="Open Sans"/>
              <a:sym typeface="Open Sans"/>
            </a:endParaRPr>
          </a:p>
        </p:txBody>
      </p:sp>
      <p:sp>
        <p:nvSpPr>
          <p:cNvPr id="276" name="Google Shape;276;p9"/>
          <p:cNvSpPr txBox="1"/>
          <p:nvPr/>
        </p:nvSpPr>
        <p:spPr>
          <a:xfrm>
            <a:off x="3136167" y="3323991"/>
            <a:ext cx="1968000" cy="816000"/>
          </a:xfrm>
          <a:prstGeom prst="rect">
            <a:avLst/>
          </a:prstGeom>
          <a:solidFill>
            <a:srgbClr val="C00000">
              <a:alpha val="40784"/>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dk1"/>
                </a:solidFill>
                <a:latin typeface="Open Sans"/>
                <a:ea typeface="Open Sans"/>
                <a:cs typeface="Open Sans"/>
                <a:sym typeface="Open Sans"/>
              </a:rPr>
              <a:t>Useful energy</a:t>
            </a:r>
            <a:endParaRPr sz="1800">
              <a:solidFill>
                <a:schemeClr val="dk1"/>
              </a:solidFill>
              <a:latin typeface="Open Sans"/>
              <a:ea typeface="Open Sans"/>
              <a:cs typeface="Open Sans"/>
              <a:sym typeface="Open Sans"/>
            </a:endParaRPr>
          </a:p>
        </p:txBody>
      </p:sp>
      <p:sp>
        <p:nvSpPr>
          <p:cNvPr id="277" name="Google Shape;277;p9"/>
          <p:cNvSpPr txBox="1"/>
          <p:nvPr/>
        </p:nvSpPr>
        <p:spPr>
          <a:xfrm>
            <a:off x="5180765" y="3931005"/>
            <a:ext cx="1968000" cy="816000"/>
          </a:xfrm>
          <a:prstGeom prst="rect">
            <a:avLst/>
          </a:prstGeom>
          <a:solidFill>
            <a:srgbClr val="C00000">
              <a:alpha val="40784"/>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dk1"/>
                </a:solidFill>
                <a:latin typeface="Open Sans"/>
                <a:ea typeface="Open Sans"/>
                <a:cs typeface="Open Sans"/>
                <a:sym typeface="Open Sans"/>
              </a:rPr>
              <a:t>Final energy</a:t>
            </a:r>
            <a:endParaRPr sz="1800">
              <a:solidFill>
                <a:schemeClr val="dk1"/>
              </a:solidFill>
              <a:latin typeface="Open Sans"/>
              <a:ea typeface="Open Sans"/>
              <a:cs typeface="Open Sans"/>
              <a:sym typeface="Open Sans"/>
            </a:endParaRPr>
          </a:p>
        </p:txBody>
      </p:sp>
      <p:sp>
        <p:nvSpPr>
          <p:cNvPr id="278" name="Google Shape;278;p9"/>
          <p:cNvSpPr txBox="1"/>
          <p:nvPr/>
        </p:nvSpPr>
        <p:spPr>
          <a:xfrm>
            <a:off x="7225364" y="4538020"/>
            <a:ext cx="1968000" cy="816000"/>
          </a:xfrm>
          <a:prstGeom prst="rect">
            <a:avLst/>
          </a:prstGeom>
          <a:solidFill>
            <a:srgbClr val="C00000">
              <a:alpha val="40784"/>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dk1"/>
                </a:solidFill>
                <a:latin typeface="Open Sans"/>
                <a:ea typeface="Open Sans"/>
                <a:cs typeface="Open Sans"/>
                <a:sym typeface="Open Sans"/>
              </a:rPr>
              <a:t>Primary energy</a:t>
            </a:r>
            <a:endParaRPr sz="1800">
              <a:solidFill>
                <a:schemeClr val="dk1"/>
              </a:solidFill>
              <a:latin typeface="Open Sans"/>
              <a:ea typeface="Open Sans"/>
              <a:cs typeface="Open Sans"/>
              <a:sym typeface="Open Sans"/>
            </a:endParaRPr>
          </a:p>
        </p:txBody>
      </p:sp>
      <p:sp>
        <p:nvSpPr>
          <p:cNvPr id="279" name="Google Shape;279;p9"/>
          <p:cNvSpPr txBox="1"/>
          <p:nvPr/>
        </p:nvSpPr>
        <p:spPr>
          <a:xfrm>
            <a:off x="9269963" y="5145033"/>
            <a:ext cx="1968000" cy="816000"/>
          </a:xfrm>
          <a:prstGeom prst="rect">
            <a:avLst/>
          </a:prstGeom>
          <a:solidFill>
            <a:srgbClr val="C00000">
              <a:alpha val="40784"/>
            </a:srgbClr>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dk1"/>
                </a:solidFill>
                <a:latin typeface="Open Sans"/>
                <a:ea typeface="Open Sans"/>
                <a:cs typeface="Open Sans"/>
                <a:sym typeface="Open Sans"/>
              </a:rPr>
              <a:t>Resources /</a:t>
            </a:r>
            <a:endParaRPr/>
          </a:p>
          <a:p>
            <a:pPr indent="0" lvl="0" marL="0" marR="0" rtl="0" algn="ctr">
              <a:spcBef>
                <a:spcPts val="0"/>
              </a:spcBef>
              <a:spcAft>
                <a:spcPts val="0"/>
              </a:spcAft>
              <a:buNone/>
            </a:pPr>
            <a:r>
              <a:rPr lang="en-US" sz="1800">
                <a:solidFill>
                  <a:schemeClr val="dk1"/>
                </a:solidFill>
                <a:latin typeface="Open Sans"/>
                <a:ea typeface="Open Sans"/>
                <a:cs typeface="Open Sans"/>
                <a:sym typeface="Open Sans"/>
              </a:rPr>
              <a:t>Imports</a:t>
            </a:r>
            <a:endParaRPr sz="1800">
              <a:solidFill>
                <a:schemeClr val="dk1"/>
              </a:solidFill>
              <a:latin typeface="Open Sans"/>
              <a:ea typeface="Open Sans"/>
              <a:cs typeface="Open Sans"/>
              <a:sym typeface="Open Sans"/>
            </a:endParaRPr>
          </a:p>
        </p:txBody>
      </p:sp>
      <p:cxnSp>
        <p:nvCxnSpPr>
          <p:cNvPr id="280" name="Google Shape;280;p9"/>
          <p:cNvCxnSpPr>
            <a:stCxn id="275" idx="2"/>
            <a:endCxn id="276" idx="1"/>
          </p:cNvCxnSpPr>
          <p:nvPr/>
        </p:nvCxnSpPr>
        <p:spPr>
          <a:xfrm flipH="1" rot="-5400000">
            <a:off x="2506368" y="3102176"/>
            <a:ext cx="198900" cy="1060500"/>
          </a:xfrm>
          <a:prstGeom prst="bentConnector2">
            <a:avLst/>
          </a:prstGeom>
          <a:noFill/>
          <a:ln cap="flat" cmpd="sng" w="25400">
            <a:solidFill>
              <a:schemeClr val="dk1"/>
            </a:solidFill>
            <a:prstDash val="solid"/>
            <a:miter lim="800000"/>
            <a:headEnd len="sm" w="sm" type="none"/>
            <a:tailEnd len="lg" w="lg" type="triangle"/>
          </a:ln>
        </p:spPr>
      </p:cxnSp>
      <p:cxnSp>
        <p:nvCxnSpPr>
          <p:cNvPr id="281" name="Google Shape;281;p9"/>
          <p:cNvCxnSpPr>
            <a:stCxn id="276" idx="2"/>
            <a:endCxn id="277" idx="1"/>
          </p:cNvCxnSpPr>
          <p:nvPr/>
        </p:nvCxnSpPr>
        <p:spPr>
          <a:xfrm flipH="1" rot="-5400000">
            <a:off x="4550967" y="3709191"/>
            <a:ext cx="198900" cy="1060500"/>
          </a:xfrm>
          <a:prstGeom prst="bentConnector2">
            <a:avLst/>
          </a:prstGeom>
          <a:noFill/>
          <a:ln cap="flat" cmpd="sng" w="25400">
            <a:solidFill>
              <a:schemeClr val="dk1"/>
            </a:solidFill>
            <a:prstDash val="solid"/>
            <a:miter lim="800000"/>
            <a:headEnd len="sm" w="sm" type="none"/>
            <a:tailEnd len="lg" w="lg" type="triangle"/>
          </a:ln>
        </p:spPr>
      </p:cxnSp>
      <p:cxnSp>
        <p:nvCxnSpPr>
          <p:cNvPr id="282" name="Google Shape;282;p9"/>
          <p:cNvCxnSpPr>
            <a:stCxn id="277" idx="2"/>
            <a:endCxn id="278" idx="1"/>
          </p:cNvCxnSpPr>
          <p:nvPr/>
        </p:nvCxnSpPr>
        <p:spPr>
          <a:xfrm flipH="1" rot="-5400000">
            <a:off x="6595565" y="4316205"/>
            <a:ext cx="198900" cy="1060500"/>
          </a:xfrm>
          <a:prstGeom prst="bentConnector2">
            <a:avLst/>
          </a:prstGeom>
          <a:noFill/>
          <a:ln cap="flat" cmpd="sng" w="25400">
            <a:solidFill>
              <a:schemeClr val="dk1"/>
            </a:solidFill>
            <a:prstDash val="solid"/>
            <a:miter lim="800000"/>
            <a:headEnd len="sm" w="sm" type="none"/>
            <a:tailEnd len="lg" w="lg" type="triangle"/>
          </a:ln>
        </p:spPr>
      </p:cxnSp>
      <p:cxnSp>
        <p:nvCxnSpPr>
          <p:cNvPr id="283" name="Google Shape;283;p9"/>
          <p:cNvCxnSpPr>
            <a:stCxn id="278" idx="2"/>
            <a:endCxn id="279" idx="1"/>
          </p:cNvCxnSpPr>
          <p:nvPr/>
        </p:nvCxnSpPr>
        <p:spPr>
          <a:xfrm flipH="1" rot="-5400000">
            <a:off x="8640164" y="4923220"/>
            <a:ext cx="198900" cy="1060500"/>
          </a:xfrm>
          <a:prstGeom prst="bentConnector2">
            <a:avLst/>
          </a:prstGeom>
          <a:noFill/>
          <a:ln cap="flat" cmpd="sng" w="25400">
            <a:solidFill>
              <a:schemeClr val="dk1"/>
            </a:solidFill>
            <a:prstDash val="solid"/>
            <a:miter lim="800000"/>
            <a:headEnd len="sm" w="sm" type="none"/>
            <a:tailEnd len="lg" w="lg" type="triangle"/>
          </a:ln>
        </p:spPr>
      </p:cxnSp>
      <p:sp>
        <p:nvSpPr>
          <p:cNvPr id="284" name="Google Shape;284;p9"/>
          <p:cNvSpPr txBox="1"/>
          <p:nvPr>
            <p:ph type="title"/>
          </p:nvPr>
        </p:nvSpPr>
        <p:spPr>
          <a:xfrm>
            <a:off x="838200" y="207808"/>
            <a:ext cx="10515600" cy="1325563"/>
          </a:xfrm>
          <a:prstGeom prst="rect">
            <a:avLst/>
          </a:prstGeom>
          <a:noFill/>
          <a:ln>
            <a:noFill/>
          </a:ln>
        </p:spPr>
        <p:txBody>
          <a:bodyPr anchorCtr="0" anchor="b" bIns="121900" lIns="121900" spcFirstLastPara="1" rIns="121900" wrap="square" tIns="121900">
            <a:normAutofit/>
          </a:bodyPr>
          <a:lstStyle/>
          <a:p>
            <a:pPr indent="0" lvl="0" marL="0" rtl="0" algn="l">
              <a:lnSpc>
                <a:spcPct val="90000"/>
              </a:lnSpc>
              <a:spcBef>
                <a:spcPts val="0"/>
              </a:spcBef>
              <a:spcAft>
                <a:spcPts val="0"/>
              </a:spcAft>
              <a:buNone/>
            </a:pPr>
            <a:r>
              <a:rPr lang="en-US"/>
              <a:t>Lecture 3.2 – The energy chain</a:t>
            </a:r>
            <a:endParaRPr/>
          </a:p>
        </p:txBody>
      </p:sp>
      <p:sp>
        <p:nvSpPr>
          <p:cNvPr id="285" name="Google Shape;285;p9"/>
          <p:cNvSpPr txBox="1"/>
          <p:nvPr/>
        </p:nvSpPr>
        <p:spPr>
          <a:xfrm>
            <a:off x="11776075" y="6454775"/>
            <a:ext cx="3937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86" name="Google Shape;286;p9"/>
          <p:cNvSpPr/>
          <p:nvPr/>
        </p:nvSpPr>
        <p:spPr>
          <a:xfrm>
            <a:off x="9057457" y="67073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7_Lecture3_Slide9.mp3" id="287" name="Google Shape;287;p9"/>
          <p:cNvPicPr preferRelativeResize="0"/>
          <p:nvPr/>
        </p:nvPicPr>
        <p:blipFill rotWithShape="1">
          <a:blip r:embed="rId3">
            <a:alphaModFix/>
          </a:blip>
          <a:srcRect b="0" l="0" r="0" t="0"/>
          <a:stretch/>
        </p:blipFill>
        <p:spPr>
          <a:xfrm>
            <a:off x="9128822" y="74210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2021-02-10T16:48:02Z</dcterms:created>
  <dc:creator>Sarel Greyling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