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7" r:id="rId5"/>
    <p:sldId id="278" r:id="rId6"/>
    <p:sldId id="279" r:id="rId7"/>
    <p:sldId id="280" r:id="rId8"/>
    <p:sldId id="281" r:id="rId9"/>
    <p:sldId id="282" r:id="rId10"/>
    <p:sldId id="283" r:id="rId11"/>
    <p:sldId id="284" r:id="rId12"/>
    <p:sldId id="285" r:id="rId13"/>
    <p:sldId id="286" r:id="rId14"/>
    <p:sldId id="287" r:id="rId15"/>
    <p:sldId id="288" r:id="rId16"/>
    <p:sldId id="289" r:id="rId17"/>
    <p:sldId id="302" r:id="rId18"/>
    <p:sldId id="290" r:id="rId19"/>
    <p:sldId id="291" r:id="rId20"/>
    <p:sldId id="292" r:id="rId21"/>
    <p:sldId id="293" r:id="rId22"/>
    <p:sldId id="294" r:id="rId23"/>
    <p:sldId id="295" r:id="rId24"/>
    <p:sldId id="298" r:id="rId25"/>
    <p:sldId id="300" r:id="rId26"/>
    <p:sldId id="301" r:id="rId27"/>
    <p:sldId id="296" r:id="rId28"/>
    <p:sldId id="297" r:id="rId29"/>
    <p:sldId id="30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D7FF"/>
    <a:srgbClr val="CEF5FF"/>
    <a:srgbClr val="B02635"/>
    <a:srgbClr val="CC4C58"/>
    <a:srgbClr val="D97D86"/>
    <a:srgbClr val="C6F5FE"/>
    <a:srgbClr val="65C8FF"/>
    <a:srgbClr val="B43441"/>
    <a:srgbClr val="B53240"/>
    <a:srgbClr val="63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86163" autoAdjust="0"/>
  </p:normalViewPr>
  <p:slideViewPr>
    <p:cSldViewPr snapToGrid="0">
      <p:cViewPr varScale="1">
        <p:scale>
          <a:sx n="98" d="100"/>
          <a:sy n="98" d="100"/>
        </p:scale>
        <p:origin x="1248" y="84"/>
      </p:cViewPr>
      <p:guideLst>
        <p:guide orient="horz" pos="2160"/>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presentation you will be introduced</a:t>
            </a:r>
            <a:r>
              <a:rPr lang="en-US" baseline="0" dirty="0"/>
              <a:t> to the course </a:t>
            </a:r>
            <a:r>
              <a:rPr lang="en-US" b="1" baseline="0" dirty="0"/>
              <a:t>Geospatial Clean Cooking access modelling using </a:t>
            </a:r>
            <a:r>
              <a:rPr lang="en-US" b="1" baseline="0" dirty="0" err="1"/>
              <a:t>OnStove</a:t>
            </a:r>
            <a:r>
              <a:rPr lang="en-US" b="1" baseline="0" dirty="0"/>
              <a:t> </a:t>
            </a:r>
            <a:r>
              <a:rPr lang="en-US" baseline="0" dirty="0"/>
              <a:t>and the concept of clean cooking. </a:t>
            </a:r>
            <a:endParaRPr lang="en-US"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3118875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we have seen is that progress towards universal clean cooking access is slow, and in some countries even outpaced by population growth. To try to understand why, a large amount of research exists assessing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barriers and enablers of clean cooking adoption.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Some of the factors </a:t>
            </a:r>
            <a:r>
              <a:rPr lang="en-GB" sz="1200" kern="1200" dirty="0">
                <a:solidFill>
                  <a:schemeClr val="tx1"/>
                </a:solidFill>
                <a:effectLst/>
                <a:latin typeface="+mn-lt"/>
                <a:ea typeface="+mn-ea"/>
                <a:cs typeface="+mn-cs"/>
              </a:rPr>
              <a:t>that influence </a:t>
            </a:r>
            <a:r>
              <a:rPr lang="en-US" sz="1200" kern="1200" dirty="0">
                <a:solidFill>
                  <a:schemeClr val="tx1"/>
                </a:solidFill>
                <a:effectLst/>
                <a:latin typeface="+mn-lt"/>
                <a:ea typeface="+mn-ea"/>
                <a:cs typeface="+mn-cs"/>
              </a:rPr>
              <a:t>adoption and sustained use of clean cooking are affordability, accessibility, reliability of supply, household dynamics (typically gender-driven, the decision makers are not the same people as the ones carrying the majority of the burden, who tend to be women), lack of consumer awareness and perception, as well as lower valuation of benefits that is not easily measured in money (e.g., health and time benefits of switching to clean cooking).</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Different barriers and</a:t>
            </a:r>
            <a:r>
              <a:rPr lang="en-US" sz="1200" kern="1200" baseline="0" dirty="0">
                <a:solidFill>
                  <a:schemeClr val="tx1"/>
                </a:solidFill>
                <a:effectLst/>
                <a:latin typeface="+mn-lt"/>
                <a:ea typeface="+mn-ea"/>
                <a:cs typeface="+mn-cs"/>
              </a:rPr>
              <a:t> enablers can be categorized in different groups, some of the barriers and enablers are directly linked to the households themselves and under their control, while others lay completely outside their control. </a:t>
            </a:r>
            <a:r>
              <a:rPr lang="en-US" sz="1200" kern="1200" dirty="0">
                <a:solidFill>
                  <a:schemeClr val="tx1"/>
                </a:solidFill>
                <a:effectLst/>
                <a:latin typeface="+mn-lt"/>
                <a:ea typeface="+mn-ea"/>
                <a:cs typeface="+mn-cs"/>
              </a:rPr>
              <a:t>One common categorization</a:t>
            </a:r>
            <a:r>
              <a:rPr lang="en-US" sz="120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drivers is the one you</a:t>
            </a:r>
            <a:r>
              <a:rPr lang="en-US" sz="1200" kern="1200" baseline="0" dirty="0">
                <a:solidFill>
                  <a:schemeClr val="tx1"/>
                </a:solidFill>
                <a:effectLst/>
                <a:latin typeface="+mn-lt"/>
                <a:ea typeface="+mn-ea"/>
                <a:cs typeface="+mn-cs"/>
              </a:rPr>
              <a:t> see here on this slide</a:t>
            </a:r>
            <a:r>
              <a:rPr lang="en-US" sz="1200" kern="1200" dirty="0">
                <a:solidFill>
                  <a:schemeClr val="tx1"/>
                </a:solidFill>
                <a:effectLst/>
                <a:latin typeface="+mn-lt"/>
                <a:ea typeface="+mn-ea"/>
                <a:cs typeface="+mn-cs"/>
              </a:rPr>
              <a:t>: 1) Fuel and technology characteristics (e.g., fuel savings, safety issues and time savings), 2) Household and settings characteristics (e.g., education and socio-economic status), 3) Knowledge and perception (e.g., total perceived benefits), 4) Financial, tax and subsidies (e.g., program subsidies), 5) Market development (e.g., demand creation and supply chains), 6) Regulation, legislation and standards as well as 7) Program and policy mechanisms (e.g., user training and post-acquisition support). Which category</a:t>
            </a:r>
            <a:r>
              <a:rPr lang="en-US" sz="1200" kern="1200" baseline="0" dirty="0">
                <a:solidFill>
                  <a:schemeClr val="tx1"/>
                </a:solidFill>
                <a:effectLst/>
                <a:latin typeface="+mn-lt"/>
                <a:ea typeface="+mn-ea"/>
                <a:cs typeface="+mn-cs"/>
              </a:rPr>
              <a:t> each barrier falls in is important as it impacts the actions that should be taken.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1067185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Numerous</a:t>
            </a:r>
            <a:r>
              <a:rPr lang="en-US" baseline="0" dirty="0"/>
              <a:t> barriers and enablers to different clean cooking fuels exist. These differ based on fuel, but also in some instances based on location. The following table lists some barriers and enablers with regards to LPG, biogas, electricity and ethanol.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180001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Affordabilit</a:t>
            </a:r>
            <a:r>
              <a:rPr lang="en-US" baseline="0" dirty="0"/>
              <a:t>y is one of the more salient barriers to adoption and sustained use of clean cooking fuels. The availability and reliability of fuel supply do not matter if the population can not afford the fuels anyway. Affordability can be defined as the capacity to pay for a minimum level of service. What is considered affordable is not universally accepted and different definitions exists. Two of the more common measures are ESMAP’s MTF and India’s Council of Energy, Environment and Water (CEEW) framework. ESMAP considers a technology-fuel combination whose </a:t>
            </a:r>
            <a:r>
              <a:rPr lang="en-US" baseline="0" dirty="0" err="1"/>
              <a:t>levelized</a:t>
            </a:r>
            <a:r>
              <a:rPr lang="en-US" baseline="0" dirty="0"/>
              <a:t> cost represents less than 5% of the household income affordable, while the CEEW framework defines any technology with fuel costs with less than 6% of the household expenditure to be affordable. The map here is from a region-wide OnStove analysis and shows that the stoves that are the best suited for the region are only affordable to around 10% of the population (only 10% of the population rank below a ration of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Contrary to what might be expected, ICS natural draft is the stove that is most frequently unaffordable across sub-Saharan Africa, while electricity has the highest affordability ratio when selected.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3267199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0271" rtl="0" eaLnBrk="1" fontAlgn="auto" latinLnBrk="0" hangingPunct="1">
              <a:lnSpc>
                <a:spcPct val="100000"/>
              </a:lnSpc>
              <a:spcBef>
                <a:spcPts val="0"/>
              </a:spcBef>
              <a:spcAft>
                <a:spcPts val="0"/>
              </a:spcAft>
              <a:buClrTx/>
              <a:buSzTx/>
              <a:buFontTx/>
              <a:buNone/>
              <a:tabLst/>
              <a:defRPr/>
            </a:pPr>
            <a:r>
              <a:rPr lang="en-US" sz="5400" dirty="0"/>
              <a:t>The</a:t>
            </a:r>
            <a:r>
              <a:rPr lang="en-US" sz="5400" baseline="0" dirty="0"/>
              <a:t> inclusion of </a:t>
            </a:r>
            <a:r>
              <a:rPr lang="en-US" sz="5400" dirty="0"/>
              <a:t>GIS in clean cooking modelling can complement existing energy modelling tools. A GIS</a:t>
            </a:r>
            <a:r>
              <a:rPr lang="en-US" sz="5400" baseline="0" dirty="0"/>
              <a:t> is a set of tools giving users the ability to store, analyze and manipulate data. What sets GIS apart from other types of information systems is the fact that the data included in a GIS comes with spatial and temporal dimensions. The spatial dimension describes where in the study area the data was collected while the temporal dimension describes when the data was collected. </a:t>
            </a:r>
          </a:p>
          <a:p>
            <a:pPr marL="0" marR="0" lvl="0" indent="0" algn="l" defTabSz="990271" rtl="0" eaLnBrk="1" fontAlgn="auto" latinLnBrk="0" hangingPunct="1">
              <a:lnSpc>
                <a:spcPct val="100000"/>
              </a:lnSpc>
              <a:spcBef>
                <a:spcPts val="0"/>
              </a:spcBef>
              <a:spcAft>
                <a:spcPts val="0"/>
              </a:spcAft>
              <a:buClrTx/>
              <a:buSzTx/>
              <a:buFontTx/>
              <a:buNone/>
              <a:tabLst/>
              <a:defRPr/>
            </a:pPr>
            <a:endParaRPr lang="en-US" sz="5400" baseline="0" dirty="0"/>
          </a:p>
          <a:p>
            <a:pPr marL="0" marR="0" lvl="0" indent="0" algn="l" defTabSz="990271" rtl="0" eaLnBrk="1" fontAlgn="auto" latinLnBrk="0" hangingPunct="1">
              <a:lnSpc>
                <a:spcPct val="100000"/>
              </a:lnSpc>
              <a:spcBef>
                <a:spcPts val="0"/>
              </a:spcBef>
              <a:spcAft>
                <a:spcPts val="0"/>
              </a:spcAft>
              <a:buClrTx/>
              <a:buSzTx/>
              <a:buFontTx/>
              <a:buNone/>
              <a:tabLst/>
              <a:defRPr/>
            </a:pPr>
            <a:r>
              <a:rPr lang="en-US" sz="5400" baseline="0" dirty="0"/>
              <a:t>The use of GIS in energy modelling gives us several advantages:</a:t>
            </a:r>
          </a:p>
          <a:p>
            <a:pPr marL="1143000" marR="0" lvl="1" indent="-685800" algn="l" defTabSz="9902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aseline="0" dirty="0"/>
              <a:t>The spatial and temporal dimensions gives us the ability to do location based assessments. Tailoring solutions to different parts of a study area.</a:t>
            </a:r>
          </a:p>
          <a:p>
            <a:pPr marL="1143000" marR="0" lvl="1" indent="-685800" algn="l" defTabSz="9902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aseline="0" dirty="0"/>
              <a:t>GIS and remote sensing has been shown useful for filling data gaps. This is important because in many of the areas where access to energy is currently low are also areas where data may not be readily available.</a:t>
            </a:r>
          </a:p>
          <a:p>
            <a:pPr marL="1143000" marR="0" lvl="1" indent="-685800" algn="l" defTabSz="9902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aseline="0" dirty="0"/>
              <a:t>To reach the last-mile population there is a need for diversification of supply options. In many of these areas centralized supply options may not be </a:t>
            </a:r>
            <a:r>
              <a:rPr lang="en-US" sz="1200" kern="1200" dirty="0">
                <a:solidFill>
                  <a:schemeClr val="tx1"/>
                </a:solidFill>
                <a:effectLst/>
                <a:latin typeface="+mn-lt"/>
                <a:ea typeface="+mn-ea"/>
                <a:cs typeface="+mn-cs"/>
              </a:rPr>
              <a:t>economically attractive and therefore (as budgets are limited) these settlements often remain</a:t>
            </a:r>
            <a:r>
              <a:rPr lang="en-US" sz="1200" kern="1200" baseline="0" dirty="0">
                <a:solidFill>
                  <a:schemeClr val="tx1"/>
                </a:solidFill>
                <a:effectLst/>
                <a:latin typeface="+mn-lt"/>
                <a:ea typeface="+mn-ea"/>
                <a:cs typeface="+mn-cs"/>
              </a:rPr>
              <a:t> without access. Using GIS can help us diversify the supply options, by enabling us to take into account different energy sources in a more detailed manner.</a:t>
            </a:r>
            <a:endParaRPr lang="en-US" sz="1200" kern="1200" dirty="0">
              <a:solidFill>
                <a:schemeClr val="tx1"/>
              </a:solidFill>
              <a:effectLst/>
              <a:latin typeface="+mn-lt"/>
              <a:ea typeface="+mn-ea"/>
              <a:cs typeface="+mn-cs"/>
            </a:endParaRPr>
          </a:p>
          <a:p>
            <a:pPr marL="1143000" marR="0" lvl="1" indent="-685800" algn="l" defTabSz="99027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kern="1200" dirty="0">
                <a:solidFill>
                  <a:schemeClr val="tx1"/>
                </a:solidFill>
                <a:effectLst/>
                <a:latin typeface="+mn-lt"/>
                <a:ea typeface="+mn-ea"/>
                <a:cs typeface="+mn-cs"/>
              </a:rPr>
              <a:t>Lastly, GIS</a:t>
            </a:r>
            <a:r>
              <a:rPr lang="en-US" sz="6000" kern="1200" baseline="0" dirty="0">
                <a:solidFill>
                  <a:schemeClr val="tx1"/>
                </a:solidFill>
                <a:effectLst/>
                <a:latin typeface="+mn-lt"/>
                <a:ea typeface="+mn-ea"/>
                <a:cs typeface="+mn-cs"/>
              </a:rPr>
              <a:t> can be used to </a:t>
            </a:r>
            <a:r>
              <a:rPr lang="en-US" sz="6000" kern="1200" dirty="0">
                <a:solidFill>
                  <a:schemeClr val="tx1"/>
                </a:solidFill>
                <a:effectLst/>
                <a:latin typeface="+mn-lt"/>
                <a:ea typeface="+mn-ea"/>
                <a:cs typeface="+mn-cs"/>
              </a:rPr>
              <a:t>illustrate results in interactive maps.</a:t>
            </a:r>
            <a:r>
              <a:rPr lang="en-US" sz="6000" kern="1200" baseline="0" dirty="0">
                <a:solidFill>
                  <a:schemeClr val="tx1"/>
                </a:solidFill>
                <a:effectLst/>
                <a:latin typeface="+mn-lt"/>
                <a:ea typeface="+mn-ea"/>
                <a:cs typeface="+mn-cs"/>
              </a:rPr>
              <a:t> These maps can </a:t>
            </a:r>
            <a:r>
              <a:rPr lang="en-GB" sz="6000" dirty="0"/>
              <a:t>provide an effective science-policy interface by communicating key indicators. Making sure that the results are easily understood.</a:t>
            </a:r>
          </a:p>
          <a:p>
            <a:pPr marL="171450" marR="0" lvl="0" indent="-171450" algn="l" defTabSz="91395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6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13021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aspects affecting the costs</a:t>
            </a:r>
            <a:r>
              <a:rPr lang="en-US" baseline="0" dirty="0"/>
              <a:t> and benefits of different cooking technologies </a:t>
            </a:r>
            <a:r>
              <a:rPr lang="en-US" dirty="0"/>
              <a:t>that vary throughout a country or region. </a:t>
            </a:r>
          </a:p>
          <a:p>
            <a:pPr marL="0" lvl="0" indent="0" algn="l" rtl="0">
              <a:spcBef>
                <a:spcPts val="0"/>
              </a:spcBef>
              <a:spcAft>
                <a:spcPts val="0"/>
              </a:spcAft>
              <a:buNone/>
            </a:pPr>
            <a:endParaRPr lang="en-US" dirty="0"/>
          </a:p>
          <a:p>
            <a:r>
              <a:rPr lang="en-US" dirty="0"/>
              <a:t>The spatial dimension of geospatial energy modelling refers to how aspects are distributed in a country or region spatially. Let's consider a village that currently does not have access to clean cooking. If you want to know which technology type can supply clean cooking at the highest net-benefit</a:t>
            </a:r>
            <a:r>
              <a:rPr lang="en-US" baseline="0" dirty="0"/>
              <a:t> (maximizing benefits and minimizing costs)</a:t>
            </a:r>
            <a:r>
              <a:rPr lang="en-US" dirty="0"/>
              <a:t>, there are a number of different spatial aspects that we need to understand. First of all, we need to know some information about the village. How many people live there? How large is the area of the village? Does it have access to electricity and how far away is it from large-scale</a:t>
            </a:r>
            <a:r>
              <a:rPr lang="en-US" baseline="0" dirty="0"/>
              <a:t> infrastructure</a:t>
            </a:r>
            <a:r>
              <a:rPr lang="en-US" dirty="0"/>
              <a:t>? </a:t>
            </a:r>
          </a:p>
          <a:p>
            <a:endParaRPr lang="en-US" dirty="0"/>
          </a:p>
          <a:p>
            <a:pPr marL="0" lvl="0" indent="0" algn="l" rtl="0">
              <a:spcBef>
                <a:spcPts val="0"/>
              </a:spcBef>
              <a:spcAft>
                <a:spcPts val="0"/>
              </a:spcAft>
              <a:buNone/>
            </a:pPr>
            <a:r>
              <a:rPr lang="en-US" dirty="0"/>
              <a:t>Taking into account spatial</a:t>
            </a:r>
            <a:r>
              <a:rPr lang="en-US" baseline="0" dirty="0"/>
              <a:t> </a:t>
            </a:r>
            <a:r>
              <a:rPr lang="en-US" dirty="0"/>
              <a:t>information and information of costs and benefits for different technologies, we can calculate which technology types are the best option for each specific location. And this will vary throughout the region. Different regions have different resource potentials, population sizes, demands, and different access to infrastructure</a:t>
            </a:r>
            <a:r>
              <a:rPr lang="en-US" baseline="0" dirty="0"/>
              <a:t> </a:t>
            </a:r>
            <a:r>
              <a:rPr lang="en-US" dirty="0"/>
              <a:t>affecting the</a:t>
            </a:r>
            <a:r>
              <a:rPr lang="en-US" baseline="0" dirty="0"/>
              <a:t> optimal type of clean coking solution</a:t>
            </a:r>
            <a:r>
              <a:rPr lang="en-US" dirty="0"/>
              <a:t>. </a:t>
            </a:r>
            <a:r>
              <a:rPr lang="en-US" baseline="0" dirty="0"/>
              <a:t>In this course we will learn more about the open-source tool </a:t>
            </a:r>
            <a:r>
              <a:rPr lang="en-US" baseline="0" dirty="0" err="1"/>
              <a:t>OnStove</a:t>
            </a:r>
            <a:r>
              <a:rPr lang="en-US" baseline="0" dirty="0"/>
              <a:t>, which is a geospatial cost-benefit analysis tool to model clean cooking transitions.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96146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motivation behind </a:t>
            </a:r>
            <a:r>
              <a:rPr lang="en-GB" dirty="0" err="1"/>
              <a:t>OnStove</a:t>
            </a:r>
            <a:r>
              <a:rPr lang="en-GB" dirty="0"/>
              <a:t> is to provide</a:t>
            </a:r>
            <a:r>
              <a:rPr lang="en-GB" baseline="0" dirty="0"/>
              <a:t> data-driven insights that are spatially distributed, to support and accelerate the transition to clean cooking worldwide. </a:t>
            </a:r>
            <a:endParaRPr lang="en-GB" dirty="0"/>
          </a:p>
          <a:p>
            <a:endParaRPr lang="en-GB" dirty="0"/>
          </a:p>
          <a:p>
            <a:r>
              <a:rPr lang="en-GB" dirty="0"/>
              <a:t>We know </a:t>
            </a:r>
            <a:r>
              <a:rPr lang="en-GB" baseline="0" dirty="0"/>
              <a:t>that </a:t>
            </a:r>
            <a:r>
              <a:rPr lang="en-US" sz="1200" kern="1200" dirty="0">
                <a:solidFill>
                  <a:schemeClr val="tx1"/>
                </a:solidFill>
                <a:effectLst/>
                <a:latin typeface="+mn-lt"/>
                <a:ea typeface="+mn-ea"/>
                <a:cs typeface="+mn-cs"/>
              </a:rPr>
              <a:t>roughly 2.3 billion people still lack access to clean cooking globally and are instead forced to rely on traditional cooking fuels.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use of traditional fuels for the purpose of cooking is estimated to lead to 3.2 million pre-mature deaths annually. Furthermore, the use of traditional fuels has large implications on gender equality and the environment.</a:t>
            </a:r>
          </a:p>
          <a:p>
            <a:endParaRPr lang="en-US" sz="12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Calibri"/>
                <a:cs typeface="Calibri"/>
                <a:sym typeface="Calibri"/>
              </a:rPr>
              <a:t>OnStove, is a geospatial cost benefit tool. In every square kilometer of a selected geography, the tool calculates the costs and benefits of different cooking solutions and selects whichever stove provides the highest net-benefits, which we define as benefits minus costs. The following</a:t>
            </a:r>
            <a:r>
              <a:rPr lang="en-US" sz="1200" b="0" i="0" u="none" strike="noStrike" cap="none" baseline="0" dirty="0">
                <a:solidFill>
                  <a:schemeClr val="dk1"/>
                </a:solidFill>
                <a:effectLst/>
                <a:latin typeface="+mn-lt"/>
                <a:ea typeface="Calibri"/>
                <a:cs typeface="Calibri"/>
                <a:sym typeface="Calibri"/>
              </a:rPr>
              <a:t> slides will briefly describe the tool, while </a:t>
            </a:r>
            <a:r>
              <a:rPr lang="sv-SE" sz="1200" b="0" i="0" u="none" strike="noStrike" cap="none" baseline="0" dirty="0">
                <a:solidFill>
                  <a:schemeClr val="dk1"/>
                </a:solidFill>
                <a:effectLst/>
                <a:latin typeface="+mn-lt"/>
                <a:ea typeface="Calibri"/>
                <a:cs typeface="Calibri"/>
                <a:sym typeface="Calibri"/>
              </a:rPr>
              <a:t>the </a:t>
            </a:r>
            <a:r>
              <a:rPr lang="sv-SE" sz="1200" b="0" i="0" u="none" strike="noStrike" cap="none" baseline="0" dirty="0" err="1">
                <a:solidFill>
                  <a:schemeClr val="dk1"/>
                </a:solidFill>
                <a:effectLst/>
                <a:latin typeface="+mn-lt"/>
                <a:ea typeface="Calibri"/>
                <a:cs typeface="Calibri"/>
                <a:sym typeface="Calibri"/>
              </a:rPr>
              <a:t>included</a:t>
            </a:r>
            <a:r>
              <a:rPr lang="sv-SE" sz="1200" b="0" i="0" u="none" strike="noStrike" cap="none" baseline="0" dirty="0">
                <a:solidFill>
                  <a:schemeClr val="dk1"/>
                </a:solidFill>
                <a:effectLst/>
                <a:latin typeface="+mn-lt"/>
                <a:ea typeface="Calibri"/>
                <a:cs typeface="Calibri"/>
                <a:sym typeface="Calibri"/>
              </a:rPr>
              <a:t> </a:t>
            </a:r>
            <a:r>
              <a:rPr lang="sv-SE" sz="1200" b="0" i="0" u="none" strike="noStrike" cap="none" baseline="0" dirty="0" err="1">
                <a:solidFill>
                  <a:schemeClr val="dk1"/>
                </a:solidFill>
                <a:effectLst/>
                <a:latin typeface="+mn-lt"/>
                <a:ea typeface="Calibri"/>
                <a:cs typeface="Calibri"/>
                <a:sym typeface="Calibri"/>
              </a:rPr>
              <a:t>caluclations</a:t>
            </a:r>
            <a:r>
              <a:rPr lang="sv-SE" sz="1200" b="0" i="0" u="none" strike="noStrike" cap="none" baseline="0" dirty="0">
                <a:solidFill>
                  <a:schemeClr val="dk1"/>
                </a:solidFill>
                <a:effectLst/>
                <a:latin typeface="+mn-lt"/>
                <a:ea typeface="Calibri"/>
                <a:cs typeface="Calibri"/>
                <a:sym typeface="Calibri"/>
              </a:rPr>
              <a:t> </a:t>
            </a:r>
            <a:r>
              <a:rPr lang="sv-SE" sz="1200" b="0" i="0" u="none" strike="noStrike" cap="none" baseline="0" dirty="0" err="1">
                <a:solidFill>
                  <a:schemeClr val="dk1"/>
                </a:solidFill>
                <a:effectLst/>
                <a:latin typeface="+mn-lt"/>
                <a:ea typeface="Calibri"/>
                <a:cs typeface="Calibri"/>
                <a:sym typeface="Calibri"/>
              </a:rPr>
              <a:t>will</a:t>
            </a:r>
            <a:r>
              <a:rPr lang="sv-SE" sz="1200" b="0" i="0" u="none" strike="noStrike" cap="none" baseline="0" dirty="0">
                <a:solidFill>
                  <a:schemeClr val="dk1"/>
                </a:solidFill>
                <a:effectLst/>
                <a:latin typeface="+mn-lt"/>
                <a:ea typeface="Calibri"/>
                <a:cs typeface="Calibri"/>
                <a:sym typeface="Calibri"/>
              </a:rPr>
              <a:t> be </a:t>
            </a:r>
            <a:r>
              <a:rPr lang="sv-SE" sz="1200" b="0" i="0" u="none" strike="noStrike" cap="none" baseline="0" dirty="0" err="1">
                <a:solidFill>
                  <a:schemeClr val="dk1"/>
                </a:solidFill>
                <a:effectLst/>
                <a:latin typeface="+mn-lt"/>
                <a:ea typeface="Calibri"/>
                <a:cs typeface="Calibri"/>
                <a:sym typeface="Calibri"/>
              </a:rPr>
              <a:t>described</a:t>
            </a:r>
            <a:r>
              <a:rPr lang="sv-SE" sz="1200" b="0" i="0" u="none" strike="noStrike" cap="none" baseline="0" dirty="0">
                <a:solidFill>
                  <a:schemeClr val="dk1"/>
                </a:solidFill>
                <a:effectLst/>
                <a:latin typeface="+mn-lt"/>
                <a:ea typeface="Calibri"/>
                <a:cs typeface="Calibri"/>
                <a:sym typeface="Calibri"/>
              </a:rPr>
              <a:t> at a later </a:t>
            </a:r>
            <a:r>
              <a:rPr lang="sv-SE" sz="1200" b="0" i="0" u="none" strike="noStrike" cap="none" baseline="0" dirty="0" err="1">
                <a:solidFill>
                  <a:schemeClr val="dk1"/>
                </a:solidFill>
                <a:effectLst/>
                <a:latin typeface="+mn-lt"/>
                <a:ea typeface="Calibri"/>
                <a:cs typeface="Calibri"/>
                <a:sym typeface="Calibri"/>
              </a:rPr>
              <a:t>stage</a:t>
            </a:r>
            <a:r>
              <a:rPr lang="sv-SE" sz="1200" b="0" i="0" u="none" strike="noStrike" cap="none" baseline="0" dirty="0">
                <a:solidFill>
                  <a:schemeClr val="dk1"/>
                </a:solidFill>
                <a:effectLst/>
                <a:latin typeface="+mn-lt"/>
                <a:ea typeface="Calibri"/>
                <a:cs typeface="Calibri"/>
                <a:sym typeface="Calibri"/>
              </a:rPr>
              <a:t> </a:t>
            </a:r>
            <a:r>
              <a:rPr lang="sv-SE" sz="1200" b="0" i="0" u="none" strike="noStrike" cap="none" baseline="0" dirty="0" err="1">
                <a:solidFill>
                  <a:schemeClr val="dk1"/>
                </a:solidFill>
                <a:effectLst/>
                <a:latin typeface="+mn-lt"/>
                <a:ea typeface="Calibri"/>
                <a:cs typeface="Calibri"/>
                <a:sym typeface="Calibri"/>
              </a:rPr>
              <a:t>of</a:t>
            </a:r>
            <a:r>
              <a:rPr lang="sv-SE" sz="1200" b="0" i="0" u="none" strike="noStrike" cap="none" baseline="0" dirty="0">
                <a:solidFill>
                  <a:schemeClr val="dk1"/>
                </a:solidFill>
                <a:effectLst/>
                <a:latin typeface="+mn-lt"/>
                <a:ea typeface="Calibri"/>
                <a:cs typeface="Calibri"/>
                <a:sym typeface="Calibri"/>
              </a:rPr>
              <a:t> the </a:t>
            </a:r>
            <a:r>
              <a:rPr lang="sv-SE" sz="1200" b="0" i="0" u="none" strike="noStrike" cap="none" baseline="0" dirty="0" err="1">
                <a:solidFill>
                  <a:schemeClr val="dk1"/>
                </a:solidFill>
                <a:effectLst/>
                <a:latin typeface="+mn-lt"/>
                <a:ea typeface="Calibri"/>
                <a:cs typeface="Calibri"/>
                <a:sym typeface="Calibri"/>
              </a:rPr>
              <a:t>course</a:t>
            </a:r>
            <a:r>
              <a:rPr lang="sv-SE" sz="1200" b="0" i="0" u="none" strike="noStrike" cap="none" baseline="0" dirty="0">
                <a:solidFill>
                  <a:schemeClr val="dk1"/>
                </a:solidFill>
                <a:effectLst/>
                <a:latin typeface="+mn-lt"/>
                <a:ea typeface="Calibri"/>
                <a:cs typeface="Calibri"/>
                <a:sym typeface="Calibri"/>
              </a:rPr>
              <a:t>.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201026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OnStove</a:t>
            </a:r>
            <a:r>
              <a:rPr lang="en-GB" baseline="0" dirty="0"/>
              <a:t> takes into account four benefits of transitioning to clean cooking. These are closely linked to the SDG-connections mentioned earlier in this presentation. </a:t>
            </a:r>
          </a:p>
          <a:p>
            <a:endParaRPr lang="en-GB" baseline="0" dirty="0"/>
          </a:p>
          <a:p>
            <a:r>
              <a:rPr lang="en-GB" baseline="0" dirty="0"/>
              <a:t>For health benefits OnStove determines the reduced risk of morbidity and mortality from five disease: Chronic Obstructive Pulmonary Disorder (COPD), Ischemic Heart Disease (IHD), Lung Cancer (LC), Acute Lower Respiratory Infections (ALRI) and stroke. The occurrence of these diseases has previously been highly connected the use of traditional cooking fuels and the concentration of PM2.5</a:t>
            </a:r>
          </a:p>
          <a:p>
            <a:endParaRPr lang="en-GB" baseline="0" dirty="0"/>
          </a:p>
          <a:p>
            <a:r>
              <a:rPr lang="en-GB" baseline="0" dirty="0"/>
              <a:t>For environmental benefits, OnStove accounts for emission reductions. These emission reductions cover the direct stove use, but also fuel specific emissions connected to production and transportation. </a:t>
            </a:r>
          </a:p>
          <a:p>
            <a:endParaRPr lang="en-GB" baseline="0" dirty="0"/>
          </a:p>
          <a:p>
            <a:r>
              <a:rPr lang="en-GB" baseline="0" dirty="0"/>
              <a:t>For the gender aspect, time benefits are taken into account. In many instances women and children are forced to collect fuels and cook the meals. When switching stoves to stoves that do not require fuel collections and are more efficient, these time constraints are decreased.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849592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costs OnStove takes into account</a:t>
            </a:r>
            <a:r>
              <a:rPr lang="en-GB" baseline="0" dirty="0"/>
              <a:t> capital costs, operation and maintenance costs, as well as fuel costs. </a:t>
            </a:r>
          </a:p>
          <a:p>
            <a:endParaRPr lang="en-GB" baseline="0" dirty="0"/>
          </a:p>
          <a:p>
            <a:r>
              <a:rPr lang="en-GB" baseline="0" dirty="0"/>
              <a:t>The capital cost is the investment cost with a netted out salvage. For all stoves this include the actual investment needed for the stove and in some instances, necessary infrastructure.</a:t>
            </a:r>
          </a:p>
          <a:p>
            <a:endParaRPr lang="en-GB" baseline="0" dirty="0"/>
          </a:p>
          <a:p>
            <a:r>
              <a:rPr lang="en-GB" baseline="0" dirty="0"/>
              <a:t>The operation and maintenance costs includes costs such as cleaning and general maintenance of the stove (not including the fuel costs)</a:t>
            </a:r>
          </a:p>
          <a:p>
            <a:endParaRPr lang="en-GB" baseline="0" dirty="0"/>
          </a:p>
          <a:p>
            <a:r>
              <a:rPr lang="en-GB" baseline="0" dirty="0"/>
              <a:t>The fuel costs are stove specific and includes the costs of buying the fuel necessary to use the stove.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445361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a:t>
            </a:r>
            <a:r>
              <a:rPr lang="en-GB" baseline="0" dirty="0"/>
              <a:t> results of OnStove from the official SSA publication available at: https://www.nature.com/articles/s41893-022-01039-8. The map shows the spatial distribution of stoves, the box describes the total benefit across the region and the bar-plot shows the population share of each stove. Note how the optimal stove mix is very different from the current practices (no traditional stoves selected)</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52094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results from https://www.nature.com/articles/s41893-022-01039-8. The first plot shows the</a:t>
            </a:r>
            <a:r>
              <a:rPr lang="en-GB" baseline="0" dirty="0"/>
              <a:t> net-benefit per household and the other plot shows the total costs and benefits per stove. Note that in a majority of cases the benefits outweigh  the costs of transitioning.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90229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lecture has five main learning outcomes</a:t>
            </a:r>
            <a:r>
              <a:rPr lang="en-US" dirty="0"/>
              <a:t>:</a:t>
            </a:r>
          </a:p>
          <a:p>
            <a:pPr marL="171450" indent="-171450">
              <a:buFontTx/>
              <a:buChar char="-"/>
            </a:pPr>
            <a:r>
              <a:rPr lang="en-US" dirty="0"/>
              <a:t>Be able to define clean cooking:</a:t>
            </a:r>
            <a:r>
              <a:rPr lang="en-US" baseline="0" dirty="0"/>
              <a:t> </a:t>
            </a:r>
            <a:r>
              <a:rPr lang="en-US" dirty="0"/>
              <a:t>how are different stoves and fuels categorized? What is considered clean and what are the alternatives to clean?</a:t>
            </a:r>
          </a:p>
          <a:p>
            <a:pPr marL="171450" indent="-171450">
              <a:buFontTx/>
              <a:buChar char="-"/>
            </a:pPr>
            <a:r>
              <a:rPr lang="en-US" sz="1200" dirty="0">
                <a:latin typeface="Open Sans"/>
                <a:ea typeface="+mn-lt"/>
                <a:cs typeface="+mn-lt"/>
              </a:rPr>
              <a:t>Explain its importance for various Sustainable Development Goals (SDGs):</a:t>
            </a:r>
            <a:r>
              <a:rPr lang="en-US" sz="1200" baseline="0" dirty="0">
                <a:latin typeface="Open Sans"/>
                <a:ea typeface="+mn-lt"/>
                <a:cs typeface="+mn-lt"/>
              </a:rPr>
              <a:t> h</a:t>
            </a:r>
            <a:r>
              <a:rPr lang="en-US" dirty="0"/>
              <a:t>ow does clean cooking impact other sustainable development goals that exist on international and national levels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Open Sans"/>
                <a:ea typeface="+mn-lt"/>
                <a:cs typeface="+mn-lt"/>
              </a:rPr>
              <a:t>Identify the regions where the challenge is the most pressing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mn-lt"/>
                <a:ea typeface="+mn-ea"/>
                <a:cs typeface="+mn-cs"/>
              </a:rPr>
              <a:t>E</a:t>
            </a:r>
            <a:r>
              <a:rPr lang="en-US" sz="1200" dirty="0">
                <a:latin typeface="Open Sans"/>
                <a:ea typeface="+mn-lt"/>
                <a:cs typeface="+mn-lt"/>
              </a:rPr>
              <a:t>xplain the importance of Geospatial Information Systems (GIS) as it relates to clean cooking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Open Sans"/>
                <a:ea typeface="+mn-lt"/>
                <a:cs typeface="+mn-lt"/>
              </a:rPr>
              <a:t>Explain the basics of OnStove, a geospatial clean cooking tool:</a:t>
            </a:r>
            <a:r>
              <a:rPr lang="en-US" sz="1200" baseline="0" dirty="0">
                <a:latin typeface="Open Sans"/>
                <a:ea typeface="+mn-lt"/>
                <a:cs typeface="+mn-lt"/>
              </a:rPr>
              <a:t> you will be given </a:t>
            </a:r>
            <a:r>
              <a:rPr lang="en-US" dirty="0"/>
              <a:t>a quick introduction to</a:t>
            </a:r>
            <a:r>
              <a:rPr lang="en-US" baseline="0" dirty="0"/>
              <a:t> </a:t>
            </a:r>
            <a:r>
              <a:rPr lang="en-US" dirty="0"/>
              <a:t>the basics of OnStove. On</a:t>
            </a:r>
            <a:r>
              <a:rPr lang="en-US" baseline="0" dirty="0"/>
              <a:t> later presentations we will dive deeper into the tool</a:t>
            </a:r>
            <a:r>
              <a:rPr lang="en-US" dirty="0"/>
              <a:t>, but for now we will only</a:t>
            </a:r>
            <a:r>
              <a:rPr lang="en-US" baseline="0" dirty="0"/>
              <a:t> </a:t>
            </a:r>
            <a:r>
              <a:rPr lang="en-US" dirty="0"/>
              <a:t>focus on the clean cooking problematic. </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results of Nepal and Kenya. The</a:t>
            </a:r>
            <a:r>
              <a:rPr lang="en-GB" baseline="0" dirty="0"/>
              <a:t> Nepal results describe how the stoves are selected in relation to the relative wealth across the country.</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2134432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general intended</a:t>
            </a:r>
            <a:r>
              <a:rPr lang="en-US" baseline="0" dirty="0">
                <a:cs typeface="Calibri"/>
              </a:rPr>
              <a:t> learning outcomes of the course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139204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lectures</a:t>
            </a:r>
            <a:r>
              <a:rPr lang="en-US" baseline="0" dirty="0"/>
              <a:t> included in the course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3250712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hands-on material in </a:t>
            </a:r>
            <a:r>
              <a:rPr lang="en-US"/>
              <a:t>the course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947543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414747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298123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lang="en-GB" sz="1200" baseline="0" dirty="0"/>
              <a:t>The sustainable development goals were agreed upon by the UN General assembly in September, 2015. The agenda is a set of 17 goals defined by 169 targets. The idea behind these goals is to cover sustainability from as a broad perspective as possible. These goals cover social, economic and environmental sustainability. The goals are meant to be reached by 2030. </a:t>
            </a:r>
          </a:p>
          <a:p>
            <a:pPr marL="0" marR="0" lvl="0" indent="0" algn="l" defTabSz="913956" rtl="0" eaLnBrk="1" fontAlgn="auto" latinLnBrk="0" hangingPunct="1">
              <a:lnSpc>
                <a:spcPct val="100000"/>
              </a:lnSpc>
              <a:spcBef>
                <a:spcPts val="0"/>
              </a:spcBef>
              <a:spcAft>
                <a:spcPts val="0"/>
              </a:spcAft>
              <a:buClrTx/>
              <a:buSzTx/>
              <a:buFontTx/>
              <a:buNone/>
              <a:tabLst/>
              <a:defRPr/>
            </a:pPr>
            <a:endParaRPr lang="en-GB" sz="1200" dirty="0"/>
          </a:p>
          <a:p>
            <a:r>
              <a:rPr lang="en-US" sz="1200" baseline="0" noProof="0" dirty="0"/>
              <a:t>Previous research has shown that energy is interconnected with 125 (74%) out of 169 targets. Indicating that if we do not achieve </a:t>
            </a:r>
            <a:r>
              <a:rPr lang="en-US" sz="1200" baseline="0" noProof="0"/>
              <a:t>this goal </a:t>
            </a:r>
            <a:r>
              <a:rPr lang="en-US" sz="1200" baseline="0" noProof="0" dirty="0"/>
              <a:t>chances are we will not be able to reach any of the other </a:t>
            </a:r>
            <a:r>
              <a:rPr lang="en-US" sz="1200" baseline="0" noProof="0"/>
              <a:t>SDGs neither.l. </a:t>
            </a:r>
            <a:r>
              <a:rPr lang="en-US" sz="1200" baseline="0" noProof="0" dirty="0"/>
              <a:t>Both access to clean cooking and electricity falls within SDG 7. </a:t>
            </a:r>
            <a:endParaRPr lang="en-US" sz="2000" baseline="0"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377450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some examples of connections between clean cooking and other SDGs are listed.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Firstly, there is a strong link to health. It is estimated that 3.2 million deaths annually can be attributed to the lack of access to clean cooking. Good health and well being is goal number 3, so there is clearly a strong link between access to clean cooking and sustainable development goal 3 and its targets.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use of traditional cooking is also a large emitter of greenhouse gases and when firewood is used, it can lead to deforestation. So there is also a strong link between goal 7 and goal 13, climate change, and goal 15, life on land.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a majority of cases where biomass is used for cooking, the fuel is rarely bought, but instead collected by the households themselves, The collection of firewood often falls on women and children and leads to large losses in productivity. This impacts goal number 5, gender equality, and since many children are kept out of school due to collection of firewood, goal number 4, quality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cases where fuels are not collected but instead bought, household typically spend large portions of their income on purchasing fuels, which creates a connection to goal 1, no poverty.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These are some of the examples that stand out the most, but others an be found in literature as well.</a:t>
            </a:r>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6586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now know how clean cooking impacts different parts of society, but what is clean cooking?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are different definitions of what is considered clean cooking, but typically we define it as fuels and stoves that fulfil the emissions requirements introduced in the World Health Organization’s Indoor Air Quality Guidelines. These guidelines set limits for concentration of carbon monoxide and particles with diameters of less than 2.5 micrometers (PM2.5).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reason for looking at particles with diameters of less than 2.5 micrometers specifically is because research has shown that these particles have strong links to different diseases such as Lung cancer and stroke. The guidelines identifies a target which we should reach for a cooking solution to be considered clean (10 micrograms per cubic meters). So in order for a solution to be clean the average concentration of PM2.5 during the year has to be lower than 10 micrograms per cubic meters. The guidelines also defines 3 interim targets. These targets are not a goal in themselves, but instead they are meant to be used as steps towards the final goal. They are typically used in areas and cases where we are very far away from reaching clean cooking.  </a:t>
            </a:r>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271818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other alternatives to clean are typically defined as traditional and improved cook stoves or 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Traditional are the worst type of stoves from a health perspective. They emit the most and have the largest impact on health. Examples in this category are charcoal, biomass and coal. Kerosene is cleaner than the other three stoves included here in the traditional category if you look only at its PM2.5 emissions, but due to other health concerns, the WHO explicitly discourages the use of kerosene (and coal).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Improved Cook Stoves or ICS are a middle step between traditional and clean. They are not considered clean as they emit more than the limits stated by the WHO guidelines, but they are more efficient and cleaner than their traditional counterparts. Because they use the same fuels as traditional stoves they are assumed to also have a lower barrier of entry.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last category is clean. These stoves lead to lower concentrations than 10 micrograms per cubic meter. A term that you might have heard before is BLEEN (sometimes BLEENS). These are the name of the clean cooking options typically used: biogas, </a:t>
            </a:r>
            <a:r>
              <a:rPr lang="en-US" baseline="0" dirty="0" err="1"/>
              <a:t>lpg</a:t>
            </a:r>
            <a:r>
              <a:rPr lang="en-US" baseline="0" dirty="0"/>
              <a:t>, electricity, ethanol, natural gas and solar cookers.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16262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have seen what clean cooking is and why it is important to many of our development goals, but what does the progress towards universal access look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of 2021 2.3 billion people lacked access to clean cooking, most of them living in rural areas of sub-Saharan Africa and industrializing Asia. Since the inception of the sustainable development goals in 2015, the number of people lacking access to clean cooking has dropped significantly, but due to the COVID-19 pandemic many of those who switched to clean cooking recently are projected to go back to traditional cooking. If clean cooking rate increases at the same pace as it historically has 1.9 billion are projected to remain  without access to clean cooking by 2030, which is the target year of the sustainable development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are in other words not on track for reaching goal 7.</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01118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images are from the latest tracking SDG 7 report by the International Energy Agency (IEA) and partners. They show how the clean cooking access has progressed during the last 20 years. The first image shows you the absolute number of people without access to clean cooking access during the last 20 year for different regions and the second image is showing you each regions shares globally during the last 20 years. We see that the improvements in clean cooking access is mainly in Asia. Sub-Saharan Africa stands out as the only region where the population increase has outpaced the improvement in clean cooking access rates leading to an absolute increase of people without access to clean cooking by almost 50%. The circle diagrams show you how the number of people per region relates to the global total. As you can see in the beginning of the millennia SSA had around 19% of the total population using traditional fuels, but in 2021 this share had increased to 41%.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3390298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Current progress in clean cooking also differs between urban and rural areas. These images are also from the latest tracking SDG 7 report. It shows the share of different fuels in urban areas, rural areas and overall in low and middle-income countries. As you can see the only clean fuels here are LPG and electricity (light-blue and yellow lines). You can see that in urban areas the share of population with clean stoves is much higher than the rural areas.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1528199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2"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4978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14"/>
          <a:stretch>
            <a:fillRect/>
          </a:stretch>
        </p:blipFill>
        <p:spPr>
          <a:xfrm>
            <a:off x="-3565" y="-1605"/>
            <a:ext cx="12192000" cy="6858000"/>
          </a:xfrm>
          <a:prstGeom prst="rect">
            <a:avLst/>
          </a:prstGeom>
        </p:spPr>
      </p:pic>
      <p:sp>
        <p:nvSpPr>
          <p:cNvPr id="10"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doi.org/10.1038/s41893-022-01039-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38/s41893-022-01039-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747853" y="4246408"/>
            <a:ext cx="7029608" cy="1948751"/>
          </a:xfrm>
        </p:spPr>
        <p:txBody>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COURSE INTRODUCTION</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228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KTH</a:t>
            </a: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3"/>
          <a:stretch>
            <a:fillRect/>
          </a:stretch>
        </p:blipFill>
        <p:spPr>
          <a:xfrm>
            <a:off x="10479687" y="3429000"/>
            <a:ext cx="566102" cy="569519"/>
          </a:xfrm>
          <a:prstGeom prst="rect">
            <a:avLst/>
          </a:prstGeom>
        </p:spPr>
      </p:pic>
      <p:pic>
        <p:nvPicPr>
          <p:cNvPr id="9" name="Picture 8">
            <a:extLst>
              <a:ext uri="{FF2B5EF4-FFF2-40B4-BE49-F238E27FC236}">
                <a16:creationId xmlns:a16="http://schemas.microsoft.com/office/drawing/2014/main" id="{FD65F1D4-7060-3D2D-8036-2253A18BBDF8}"/>
              </a:ext>
            </a:extLst>
          </p:cNvPr>
          <p:cNvPicPr>
            <a:picLocks noChangeAspect="1"/>
          </p:cNvPicPr>
          <p:nvPr/>
        </p:nvPicPr>
        <p:blipFill>
          <a:blip r:embed="rId4"/>
          <a:srcRect/>
          <a:stretch/>
        </p:blipFill>
        <p:spPr>
          <a:xfrm>
            <a:off x="11213730" y="3344046"/>
            <a:ext cx="620242" cy="698286"/>
          </a:xfrm>
          <a:prstGeom prst="rect">
            <a:avLst/>
          </a:prstGeom>
        </p:spPr>
      </p:pic>
      <p:sp>
        <p:nvSpPr>
          <p:cNvPr id="4" name="TextBox 3">
            <a:extLst>
              <a:ext uri="{FF2B5EF4-FFF2-40B4-BE49-F238E27FC236}">
                <a16:creationId xmlns:a16="http://schemas.microsoft.com/office/drawing/2014/main" id="{7C52B74C-9A48-E18D-26A0-48BFA8AD7D6A}"/>
              </a:ext>
            </a:extLst>
          </p:cNvPr>
          <p:cNvSpPr txBox="1"/>
          <p:nvPr/>
        </p:nvSpPr>
        <p:spPr>
          <a:xfrm>
            <a:off x="747853" y="4174526"/>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3" name="TextBox 2">
            <a:extLst>
              <a:ext uri="{FF2B5EF4-FFF2-40B4-BE49-F238E27FC236}">
                <a16:creationId xmlns:a16="http://schemas.microsoft.com/office/drawing/2014/main" id="{CAE53FEE-C6F1-54BF-5BD6-5C1C93FDEE9B}"/>
              </a:ext>
            </a:extLst>
          </p:cNvPr>
          <p:cNvSpPr txBox="1"/>
          <p:nvPr/>
        </p:nvSpPr>
        <p:spPr>
          <a:xfrm>
            <a:off x="747853" y="6288925"/>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B. Khavari and C. Ramirez</a:t>
            </a:r>
            <a:endParaRPr lang="it-IT" sz="1400" dirty="0">
              <a:latin typeface="Open Sans "/>
            </a:endParaRPr>
          </a:p>
        </p:txBody>
      </p:sp>
    </p:spTree>
    <p:extLst>
      <p:ext uri="{BB962C8B-B14F-4D97-AF65-F5344CB8AC3E}">
        <p14:creationId xmlns:p14="http://schemas.microsoft.com/office/powerpoint/2010/main" val="242849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Barriers and enablers of clean cooking</a:t>
            </a:r>
            <a:endParaRPr lang="en-GB" sz="4400" dirty="0">
              <a:latin typeface="Open Sans"/>
            </a:endParaRPr>
          </a:p>
        </p:txBody>
      </p:sp>
      <p:sp>
        <p:nvSpPr>
          <p:cNvPr id="10" name="Content Placeholder 1"/>
          <p:cNvSpPr>
            <a:spLocks noGrp="1"/>
          </p:cNvSpPr>
          <p:nvPr>
            <p:ph idx="1"/>
          </p:nvPr>
        </p:nvSpPr>
        <p:spPr>
          <a:xfrm>
            <a:off x="838200" y="1825624"/>
            <a:ext cx="10606238" cy="4170915"/>
          </a:xfrm>
        </p:spPr>
        <p:txBody>
          <a:bodyPr vert="horz" lIns="91440" tIns="45720" rIns="91440" bIns="45720" rtlCol="0" anchor="t">
            <a:normAutofit/>
          </a:bodyPr>
          <a:lstStyle/>
          <a:p>
            <a:r>
              <a:rPr lang="en-US" sz="1800" dirty="0">
                <a:latin typeface="Open Sans" panose="020B0606030504020204"/>
              </a:rPr>
              <a:t>Different barriers and enablers exist depending on the stove assessed</a:t>
            </a:r>
          </a:p>
          <a:p>
            <a:r>
              <a:rPr lang="en-US" sz="1800" dirty="0">
                <a:latin typeface="Open Sans" panose="020B0606030504020204"/>
              </a:rPr>
              <a:t>Barriers and enablers can be classified depending on their characteristics (</a:t>
            </a:r>
            <a:r>
              <a:rPr lang="en-US" sz="1800" dirty="0" err="1">
                <a:latin typeface="Open Sans" panose="020B0606030504020204"/>
              </a:rPr>
              <a:t>Puzzolo</a:t>
            </a:r>
            <a:r>
              <a:rPr lang="en-US" sz="1800" dirty="0">
                <a:latin typeface="Open Sans" panose="020B0606030504020204"/>
              </a:rPr>
              <a:t> et al., 2016) e.g.,</a:t>
            </a:r>
          </a:p>
          <a:p>
            <a:pPr lvl="1">
              <a:buFont typeface="Courier New" panose="02070309020205020404" pitchFamily="49" charset="0"/>
              <a:buChar char="o"/>
            </a:pPr>
            <a:r>
              <a:rPr lang="en-US" sz="1800" dirty="0">
                <a:latin typeface="Open Sans" panose="020B0606030504020204"/>
              </a:rPr>
              <a:t>Fuel and technology</a:t>
            </a:r>
          </a:p>
          <a:p>
            <a:pPr lvl="1">
              <a:buFont typeface="Courier New" panose="02070309020205020404" pitchFamily="49" charset="0"/>
              <a:buChar char="o"/>
            </a:pPr>
            <a:r>
              <a:rPr lang="en-US" sz="1800" dirty="0">
                <a:latin typeface="Open Sans" panose="020B0606030504020204"/>
              </a:rPr>
              <a:t>Household and settings</a:t>
            </a:r>
          </a:p>
          <a:p>
            <a:pPr lvl="1">
              <a:buFont typeface="Courier New" panose="02070309020205020404" pitchFamily="49" charset="0"/>
              <a:buChar char="o"/>
            </a:pPr>
            <a:r>
              <a:rPr lang="en-US" sz="1800" dirty="0">
                <a:latin typeface="Open Sans" panose="020B0606030504020204"/>
              </a:rPr>
              <a:t>Knowledge and perception </a:t>
            </a:r>
          </a:p>
          <a:p>
            <a:pPr lvl="1">
              <a:buFont typeface="Courier New" panose="02070309020205020404" pitchFamily="49" charset="0"/>
              <a:buChar char="o"/>
            </a:pPr>
            <a:r>
              <a:rPr lang="en-US" sz="1800" dirty="0">
                <a:latin typeface="Open Sans" panose="020B0606030504020204"/>
              </a:rPr>
              <a:t>Financial, tax and subsidies </a:t>
            </a:r>
          </a:p>
          <a:p>
            <a:pPr lvl="1">
              <a:buFont typeface="Courier New" panose="02070309020205020404" pitchFamily="49" charset="0"/>
              <a:buChar char="o"/>
            </a:pPr>
            <a:r>
              <a:rPr lang="en-US" sz="1800" dirty="0">
                <a:latin typeface="Open Sans" panose="020B0606030504020204"/>
              </a:rPr>
              <a:t>Market development </a:t>
            </a:r>
          </a:p>
          <a:p>
            <a:pPr lvl="1">
              <a:buFont typeface="Courier New" panose="02070309020205020404" pitchFamily="49" charset="0"/>
              <a:buChar char="o"/>
            </a:pPr>
            <a:r>
              <a:rPr lang="en-US" sz="1800" dirty="0">
                <a:latin typeface="Open Sans" panose="020B0606030504020204"/>
              </a:rPr>
              <a:t>Regulation, legislation and standards </a:t>
            </a:r>
          </a:p>
          <a:p>
            <a:pPr lvl="1">
              <a:buFont typeface="Courier New" panose="02070309020205020404" pitchFamily="49" charset="0"/>
              <a:buChar char="o"/>
            </a:pPr>
            <a:r>
              <a:rPr lang="en-US" sz="1800" dirty="0">
                <a:latin typeface="Open Sans" panose="020B0606030504020204"/>
              </a:rPr>
              <a:t>Program and policy mechanisms</a:t>
            </a:r>
          </a:p>
        </p:txBody>
      </p:sp>
    </p:spTree>
    <p:extLst>
      <p:ext uri="{BB962C8B-B14F-4D97-AF65-F5344CB8AC3E}">
        <p14:creationId xmlns:p14="http://schemas.microsoft.com/office/powerpoint/2010/main" val="35011629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75658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Barriers and enablers of clean cooking</a:t>
            </a:r>
            <a:endParaRPr lang="en-GB" sz="4400" dirty="0">
              <a:latin typeface="Open Sans"/>
            </a:endParaRPr>
          </a:p>
        </p:txBody>
      </p:sp>
      <p:graphicFrame>
        <p:nvGraphicFramePr>
          <p:cNvPr id="8" name="Table 7"/>
          <p:cNvGraphicFramePr>
            <a:graphicFrameLocks noGrp="1"/>
          </p:cNvGraphicFramePr>
          <p:nvPr>
            <p:extLst>
              <p:ext uri="{D42A27DB-BD31-4B8C-83A1-F6EECF244321}">
                <p14:modId xmlns:p14="http://schemas.microsoft.com/office/powerpoint/2010/main" val="1182528145"/>
              </p:ext>
            </p:extLst>
          </p:nvPr>
        </p:nvGraphicFramePr>
        <p:xfrm>
          <a:off x="576822" y="1565291"/>
          <a:ext cx="10654119" cy="4535063"/>
        </p:xfrm>
        <a:graphic>
          <a:graphicData uri="http://schemas.openxmlformats.org/drawingml/2006/table">
            <a:tbl>
              <a:tblPr firstRow="1" bandRow="1">
                <a:tableStyleId>{5C22544A-7EE6-4342-B048-85BDC9FD1C3A}</a:tableStyleId>
              </a:tblPr>
              <a:tblGrid>
                <a:gridCol w="1212663">
                  <a:extLst>
                    <a:ext uri="{9D8B030D-6E8A-4147-A177-3AD203B41FA5}">
                      <a16:colId xmlns:a16="http://schemas.microsoft.com/office/drawing/2014/main" val="2619417553"/>
                    </a:ext>
                  </a:extLst>
                </a:gridCol>
                <a:gridCol w="4848504">
                  <a:extLst>
                    <a:ext uri="{9D8B030D-6E8A-4147-A177-3AD203B41FA5}">
                      <a16:colId xmlns:a16="http://schemas.microsoft.com/office/drawing/2014/main" val="2337300566"/>
                    </a:ext>
                  </a:extLst>
                </a:gridCol>
                <a:gridCol w="4592952">
                  <a:extLst>
                    <a:ext uri="{9D8B030D-6E8A-4147-A177-3AD203B41FA5}">
                      <a16:colId xmlns:a16="http://schemas.microsoft.com/office/drawing/2014/main" val="2667060655"/>
                    </a:ext>
                  </a:extLst>
                </a:gridCol>
              </a:tblGrid>
              <a:tr h="328823">
                <a:tc>
                  <a:txBody>
                    <a:bodyPr/>
                    <a:lstStyle/>
                    <a:p>
                      <a:r>
                        <a:rPr lang="en-US" sz="1400" dirty="0"/>
                        <a:t>Fuel</a:t>
                      </a:r>
                    </a:p>
                  </a:txBody>
                  <a:tcPr>
                    <a:solidFill>
                      <a:srgbClr val="B02635"/>
                    </a:solidFill>
                  </a:tcPr>
                </a:tc>
                <a:tc>
                  <a:txBody>
                    <a:bodyPr/>
                    <a:lstStyle/>
                    <a:p>
                      <a:r>
                        <a:rPr lang="en-US" sz="1400" dirty="0"/>
                        <a:t>Example</a:t>
                      </a:r>
                      <a:r>
                        <a:rPr lang="en-US" sz="1400" baseline="0" dirty="0"/>
                        <a:t> of barrier (</a:t>
                      </a:r>
                      <a:r>
                        <a:rPr lang="en-US" sz="1400" baseline="0" dirty="0" err="1"/>
                        <a:t>Puzzolo</a:t>
                      </a:r>
                      <a:r>
                        <a:rPr lang="en-US" sz="1400" baseline="0" dirty="0"/>
                        <a:t> et al., 2016, </a:t>
                      </a:r>
                      <a:r>
                        <a:rPr lang="en-US" sz="1400" baseline="0" dirty="0" err="1"/>
                        <a:t>Guta</a:t>
                      </a:r>
                      <a:r>
                        <a:rPr lang="en-US" sz="1400" baseline="0" dirty="0"/>
                        <a:t> et al., 2022)</a:t>
                      </a:r>
                      <a:endParaRPr lang="en-US" sz="1400" dirty="0"/>
                    </a:p>
                  </a:txBody>
                  <a:tcPr>
                    <a:solidFill>
                      <a:srgbClr val="B02635"/>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Example of enabler </a:t>
                      </a:r>
                      <a:r>
                        <a:rPr lang="en-US" sz="1400" baseline="0" dirty="0"/>
                        <a:t>(</a:t>
                      </a:r>
                      <a:r>
                        <a:rPr lang="en-US" sz="1400" baseline="0" dirty="0" err="1"/>
                        <a:t>Puzzolo</a:t>
                      </a:r>
                      <a:r>
                        <a:rPr lang="en-US" sz="1400" baseline="0" dirty="0"/>
                        <a:t> et al., 2016, </a:t>
                      </a:r>
                      <a:r>
                        <a:rPr lang="en-US" sz="1400" baseline="0" dirty="0" err="1"/>
                        <a:t>Guta</a:t>
                      </a:r>
                      <a:r>
                        <a:rPr lang="en-US" sz="1400" baseline="0" dirty="0"/>
                        <a:t> et al., 2022)</a:t>
                      </a:r>
                      <a:endParaRPr lang="en-US" sz="1400" dirty="0"/>
                    </a:p>
                  </a:txBody>
                  <a:tcPr>
                    <a:solidFill>
                      <a:srgbClr val="B02635"/>
                    </a:solidFill>
                  </a:tcPr>
                </a:tc>
                <a:extLst>
                  <a:ext uri="{0D108BD9-81ED-4DB2-BD59-A6C34878D82A}">
                    <a16:rowId xmlns:a16="http://schemas.microsoft.com/office/drawing/2014/main" val="2374585099"/>
                  </a:ext>
                </a:extLst>
              </a:tr>
              <a:tr h="468432">
                <a:tc>
                  <a:txBody>
                    <a:bodyPr/>
                    <a:lstStyle/>
                    <a:p>
                      <a:r>
                        <a:rPr lang="en-US" sz="1200" dirty="0"/>
                        <a:t>LPG</a:t>
                      </a:r>
                    </a:p>
                  </a:txBody>
                  <a:tcPr>
                    <a:solidFill>
                      <a:srgbClr val="CEF5FF"/>
                    </a:solidFill>
                  </a:tcPr>
                </a:tc>
                <a:tc>
                  <a:txBody>
                    <a:bodyPr/>
                    <a:lstStyle/>
                    <a:p>
                      <a:pPr marL="171450" indent="-171450">
                        <a:buFont typeface="Arial" panose="020B0604020202020204" pitchFamily="34" charset="0"/>
                        <a:buChar char="•"/>
                      </a:pPr>
                      <a:r>
                        <a:rPr lang="en-US" sz="1200" dirty="0"/>
                        <a:t>Initial</a:t>
                      </a:r>
                      <a:r>
                        <a:rPr lang="en-US" sz="1200" baseline="0" dirty="0"/>
                        <a:t> cost</a:t>
                      </a:r>
                    </a:p>
                    <a:p>
                      <a:pPr marL="171450" indent="-171450">
                        <a:buFont typeface="Arial" panose="020B0604020202020204" pitchFamily="34" charset="0"/>
                        <a:buChar char="•"/>
                      </a:pPr>
                      <a:r>
                        <a:rPr lang="en-US" sz="1200" baseline="0" dirty="0"/>
                        <a:t>Fuel cost a barrier</a:t>
                      </a:r>
                    </a:p>
                    <a:p>
                      <a:pPr marL="171450" indent="-171450">
                        <a:buFont typeface="Arial" panose="020B0604020202020204" pitchFamily="34" charset="0"/>
                        <a:buChar char="•"/>
                      </a:pPr>
                      <a:r>
                        <a:rPr lang="en-US" sz="1200" baseline="0" dirty="0"/>
                        <a:t>Safety fears</a:t>
                      </a:r>
                    </a:p>
                    <a:p>
                      <a:pPr marL="171450" indent="-171450">
                        <a:buFont typeface="Arial" panose="020B0604020202020204" pitchFamily="34" charset="0"/>
                        <a:buChar char="•"/>
                      </a:pPr>
                      <a:r>
                        <a:rPr lang="en-US" sz="1200" baseline="0" dirty="0"/>
                        <a:t>Taste preferences</a:t>
                      </a:r>
                    </a:p>
                    <a:p>
                      <a:pPr marL="171450" indent="-171450">
                        <a:buFont typeface="Arial" panose="020B0604020202020204" pitchFamily="34" charset="0"/>
                        <a:buChar char="•"/>
                      </a:pPr>
                      <a:r>
                        <a:rPr lang="en-US" sz="1200" baseline="0" dirty="0"/>
                        <a:t>Lack of access </a:t>
                      </a:r>
                    </a:p>
                    <a:p>
                      <a:pPr marL="0" indent="0">
                        <a:buFont typeface="Arial" panose="020B0604020202020204" pitchFamily="34" charset="0"/>
                        <a:buNone/>
                      </a:pPr>
                      <a:endParaRPr lang="en-US" sz="1200" dirty="0"/>
                    </a:p>
                  </a:txBody>
                  <a:tcPr>
                    <a:solidFill>
                      <a:srgbClr val="CEF5FF"/>
                    </a:solidFill>
                  </a:tcPr>
                </a:tc>
                <a:tc>
                  <a:txBody>
                    <a:bodyPr/>
                    <a:lstStyle/>
                    <a:p>
                      <a:pPr marL="171450" indent="-171450">
                        <a:buFont typeface="Arial" panose="020B0604020202020204" pitchFamily="34" charset="0"/>
                        <a:buChar char="•"/>
                      </a:pPr>
                      <a:r>
                        <a:rPr lang="en-US" sz="1200" dirty="0"/>
                        <a:t>Faster cooking</a:t>
                      </a:r>
                    </a:p>
                    <a:p>
                      <a:pPr marL="171450" indent="-171450">
                        <a:buFont typeface="Arial" panose="020B0604020202020204" pitchFamily="34" charset="0"/>
                        <a:buChar char="•"/>
                      </a:pPr>
                      <a:r>
                        <a:rPr lang="en-US" sz="1200" dirty="0"/>
                        <a:t>Higher level of education</a:t>
                      </a:r>
                    </a:p>
                    <a:p>
                      <a:pPr marL="171450" indent="-171450">
                        <a:buFont typeface="Arial" panose="020B0604020202020204" pitchFamily="34" charset="0"/>
                        <a:buChar char="•"/>
                      </a:pPr>
                      <a:r>
                        <a:rPr lang="en-US" sz="1200" dirty="0"/>
                        <a:t>Urban areas more likely to adopt (affordability</a:t>
                      </a:r>
                      <a:r>
                        <a:rPr lang="en-US" sz="1200" baseline="0" dirty="0"/>
                        <a:t> and availability) </a:t>
                      </a:r>
                    </a:p>
                    <a:p>
                      <a:pPr marL="171450" indent="-171450">
                        <a:buFont typeface="Arial" panose="020B0604020202020204" pitchFamily="34" charset="0"/>
                        <a:buChar char="•"/>
                      </a:pPr>
                      <a:r>
                        <a:rPr lang="en-US" sz="1200" baseline="0" dirty="0"/>
                        <a:t>Subsidies </a:t>
                      </a:r>
                    </a:p>
                    <a:p>
                      <a:pPr marL="171450" indent="-171450">
                        <a:buFont typeface="Arial" panose="020B0604020202020204" pitchFamily="34" charset="0"/>
                        <a:buChar char="•"/>
                      </a:pPr>
                      <a:r>
                        <a:rPr lang="en-US" sz="1200" baseline="0" dirty="0"/>
                        <a:t>Media campaigns</a:t>
                      </a:r>
                    </a:p>
                    <a:p>
                      <a:pPr marL="171450" indent="-171450">
                        <a:buFont typeface="Arial" panose="020B0604020202020204" pitchFamily="34" charset="0"/>
                        <a:buChar char="•"/>
                      </a:pPr>
                      <a:r>
                        <a:rPr lang="en-US" sz="1200" baseline="0" dirty="0"/>
                        <a:t>Smaller cylinders</a:t>
                      </a:r>
                    </a:p>
                    <a:p>
                      <a:pPr marL="171450" indent="-171450">
                        <a:buFont typeface="Arial" panose="020B0604020202020204" pitchFamily="34" charset="0"/>
                        <a:buChar char="•"/>
                      </a:pPr>
                      <a:r>
                        <a:rPr lang="en-US" sz="1200" baseline="0" dirty="0"/>
                        <a:t>Access to electricity</a:t>
                      </a:r>
                    </a:p>
                  </a:txBody>
                  <a:tcPr>
                    <a:solidFill>
                      <a:srgbClr val="CEF5FF"/>
                    </a:solidFill>
                  </a:tcPr>
                </a:tc>
                <a:extLst>
                  <a:ext uri="{0D108BD9-81ED-4DB2-BD59-A6C34878D82A}">
                    <a16:rowId xmlns:a16="http://schemas.microsoft.com/office/drawing/2014/main" val="3383116297"/>
                  </a:ext>
                </a:extLst>
              </a:tr>
              <a:tr h="1038190">
                <a:tc>
                  <a:txBody>
                    <a:bodyPr/>
                    <a:lstStyle/>
                    <a:p>
                      <a:r>
                        <a:rPr lang="en-US" sz="1200" dirty="0"/>
                        <a:t>Biogas</a:t>
                      </a:r>
                    </a:p>
                  </a:txBody>
                  <a:tcPr>
                    <a:solidFill>
                      <a:srgbClr val="8FD7FF"/>
                    </a:solidFill>
                  </a:tcPr>
                </a:tc>
                <a:tc>
                  <a:txBody>
                    <a:bodyPr/>
                    <a:lstStyle/>
                    <a:p>
                      <a:pPr marL="171450" indent="-171450">
                        <a:buFont typeface="Arial" panose="020B0604020202020204" pitchFamily="34" charset="0"/>
                        <a:buChar char="•"/>
                      </a:pPr>
                      <a:r>
                        <a:rPr lang="en-US" sz="1200" dirty="0"/>
                        <a:t>Lacking manur</a:t>
                      </a:r>
                      <a:r>
                        <a:rPr lang="en-US" sz="1200" baseline="0" dirty="0"/>
                        <a:t>e supply</a:t>
                      </a:r>
                    </a:p>
                    <a:p>
                      <a:pPr marL="171450" indent="-171450">
                        <a:buFont typeface="Arial" panose="020B0604020202020204" pitchFamily="34" charset="0"/>
                        <a:buChar char="•"/>
                      </a:pPr>
                      <a:r>
                        <a:rPr lang="en-US" sz="1200" baseline="0" dirty="0"/>
                        <a:t>Low temperatures</a:t>
                      </a:r>
                    </a:p>
                    <a:p>
                      <a:pPr marL="171450" indent="-171450">
                        <a:buFont typeface="Arial" panose="020B0604020202020204" pitchFamily="34" charset="0"/>
                        <a:buChar char="•"/>
                      </a:pPr>
                      <a:r>
                        <a:rPr lang="en-US" sz="1200" baseline="0" dirty="0"/>
                        <a:t>Access to biomass freely</a:t>
                      </a:r>
                    </a:p>
                    <a:p>
                      <a:pPr marL="171450" indent="-171450">
                        <a:buFont typeface="Arial" panose="020B0604020202020204" pitchFamily="34" charset="0"/>
                        <a:buChar char="•"/>
                      </a:pPr>
                      <a:r>
                        <a:rPr lang="en-US" sz="1200" baseline="0" dirty="0"/>
                        <a:t>Lacking knowledge</a:t>
                      </a:r>
                    </a:p>
                    <a:p>
                      <a:pPr marL="171450" indent="-171450">
                        <a:buFont typeface="Arial" panose="020B0604020202020204" pitchFamily="34" charset="0"/>
                        <a:buChar char="•"/>
                      </a:pPr>
                      <a:r>
                        <a:rPr lang="en-US" sz="1200" dirty="0"/>
                        <a:t>Initial</a:t>
                      </a:r>
                      <a:r>
                        <a:rPr lang="en-US" sz="1200" baseline="0" dirty="0"/>
                        <a:t> cost</a:t>
                      </a:r>
                    </a:p>
                    <a:p>
                      <a:pPr marL="171450" indent="-171450">
                        <a:buFont typeface="Arial" panose="020B0604020202020204" pitchFamily="34" charset="0"/>
                        <a:buChar char="•"/>
                      </a:pPr>
                      <a:r>
                        <a:rPr lang="en-US" sz="1200" baseline="0" dirty="0"/>
                        <a:t>Poor road quality</a:t>
                      </a:r>
                    </a:p>
                  </a:txBody>
                  <a:tcPr>
                    <a:solidFill>
                      <a:srgbClr val="8FD7FF"/>
                    </a:solidFill>
                  </a:tcPr>
                </a:tc>
                <a:tc>
                  <a:txBody>
                    <a:bodyPr/>
                    <a:lstStyle/>
                    <a:p>
                      <a:pPr marL="171450" indent="-171450">
                        <a:buFont typeface="Arial" panose="020B0604020202020204" pitchFamily="34" charset="0"/>
                        <a:buChar char="•"/>
                      </a:pPr>
                      <a:r>
                        <a:rPr lang="en-US" sz="1200" dirty="0"/>
                        <a:t>Increase in energy efficiency</a:t>
                      </a:r>
                    </a:p>
                    <a:p>
                      <a:pPr marL="171450" indent="-171450">
                        <a:buFont typeface="Arial" panose="020B0604020202020204" pitchFamily="34" charset="0"/>
                        <a:buChar char="•"/>
                      </a:pPr>
                      <a:r>
                        <a:rPr lang="en-US" sz="1200" dirty="0"/>
                        <a:t>Higher</a:t>
                      </a:r>
                      <a:r>
                        <a:rPr lang="en-US" sz="1200" baseline="0" dirty="0"/>
                        <a:t> level of wealth</a:t>
                      </a:r>
                    </a:p>
                    <a:p>
                      <a:pPr marL="171450" indent="-171450">
                        <a:buFont typeface="Arial" panose="020B0604020202020204" pitchFamily="34" charset="0"/>
                        <a:buChar char="•"/>
                      </a:pPr>
                      <a:r>
                        <a:rPr lang="en-US" sz="1200" baseline="0" dirty="0"/>
                        <a:t>Sufficient land to construct</a:t>
                      </a:r>
                    </a:p>
                    <a:p>
                      <a:pPr marL="171450" indent="-171450">
                        <a:buFont typeface="Arial" panose="020B0604020202020204" pitchFamily="34" charset="0"/>
                        <a:buChar char="•"/>
                      </a:pPr>
                      <a:r>
                        <a:rPr lang="en-US" sz="1200" baseline="0" dirty="0"/>
                        <a:t>Shortage of wood or expensive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Access to electricity</a:t>
                      </a:r>
                    </a:p>
                    <a:p>
                      <a:pPr marL="0" indent="0">
                        <a:buFont typeface="Arial" panose="020B0604020202020204" pitchFamily="34" charset="0"/>
                        <a:buNone/>
                      </a:pPr>
                      <a:endParaRPr lang="en-US" sz="1200" baseline="0" dirty="0"/>
                    </a:p>
                  </a:txBody>
                  <a:tcPr>
                    <a:solidFill>
                      <a:srgbClr val="8FD7FF"/>
                    </a:solidFill>
                  </a:tcPr>
                </a:tc>
                <a:extLst>
                  <a:ext uri="{0D108BD9-81ED-4DB2-BD59-A6C34878D82A}">
                    <a16:rowId xmlns:a16="http://schemas.microsoft.com/office/drawing/2014/main" val="289346285"/>
                  </a:ext>
                </a:extLst>
              </a:tr>
              <a:tr h="468432">
                <a:tc>
                  <a:txBody>
                    <a:bodyPr/>
                    <a:lstStyle/>
                    <a:p>
                      <a:r>
                        <a:rPr lang="en-US" sz="1200" dirty="0"/>
                        <a:t>Electricity</a:t>
                      </a:r>
                    </a:p>
                  </a:txBody>
                  <a:tcPr>
                    <a:solidFill>
                      <a:srgbClr val="CEF5FF"/>
                    </a:solid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Initial</a:t>
                      </a:r>
                      <a:r>
                        <a:rPr lang="en-US" sz="1200" baseline="0" dirty="0"/>
                        <a:t> cost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Electricity availability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Electricity reliability</a:t>
                      </a:r>
                    </a:p>
                    <a:p>
                      <a:endParaRPr lang="en-US" sz="1200" dirty="0"/>
                    </a:p>
                  </a:txBody>
                  <a:tcPr>
                    <a:solidFill>
                      <a:srgbClr val="CEF5FF"/>
                    </a:solid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Higher</a:t>
                      </a:r>
                      <a:r>
                        <a:rPr lang="en-US" sz="1200" baseline="0" dirty="0"/>
                        <a:t> level of wealth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Higher level of education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Subsidies</a:t>
                      </a:r>
                    </a:p>
                    <a:p>
                      <a:endParaRPr lang="en-US" sz="1200" dirty="0"/>
                    </a:p>
                  </a:txBody>
                  <a:tcPr>
                    <a:solidFill>
                      <a:srgbClr val="CEF5FF"/>
                    </a:solidFill>
                  </a:tcPr>
                </a:tc>
                <a:extLst>
                  <a:ext uri="{0D108BD9-81ED-4DB2-BD59-A6C34878D82A}">
                    <a16:rowId xmlns:a16="http://schemas.microsoft.com/office/drawing/2014/main" val="699421362"/>
                  </a:ext>
                </a:extLst>
              </a:tr>
              <a:tr h="468432">
                <a:tc>
                  <a:txBody>
                    <a:bodyPr/>
                    <a:lstStyle/>
                    <a:p>
                      <a:r>
                        <a:rPr lang="en-US" sz="1200" dirty="0"/>
                        <a:t>Ethanol</a:t>
                      </a:r>
                    </a:p>
                  </a:txBody>
                  <a:tcPr>
                    <a:solidFill>
                      <a:srgbClr val="8FD7FF"/>
                    </a:solid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Initial</a:t>
                      </a:r>
                      <a:r>
                        <a:rPr lang="en-US" sz="1200" baseline="0" dirty="0"/>
                        <a:t> cost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Lacking knowledge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a:p>
                      <a:endParaRPr lang="en-US" sz="1200" dirty="0"/>
                    </a:p>
                  </a:txBody>
                  <a:tcPr>
                    <a:solidFill>
                      <a:srgbClr val="8FD7FF"/>
                    </a:solidFill>
                  </a:tcPr>
                </a:tc>
                <a:tc>
                  <a:txBody>
                    <a:bodyPr/>
                    <a:lstStyle/>
                    <a:p>
                      <a:pPr marL="171450" indent="-171450">
                        <a:buFont typeface="Arial" panose="020B0604020202020204" pitchFamily="34" charset="0"/>
                        <a:buChar char="•"/>
                      </a:pPr>
                      <a:r>
                        <a:rPr lang="en-US" sz="1200" dirty="0"/>
                        <a:t>Safety</a:t>
                      </a:r>
                    </a:p>
                    <a:p>
                      <a:pPr marL="171450" indent="-171450">
                        <a:buFont typeface="Arial" panose="020B0604020202020204" pitchFamily="34" charset="0"/>
                        <a:buChar char="•"/>
                      </a:pPr>
                      <a:r>
                        <a:rPr lang="en-US" sz="1200" dirty="0"/>
                        <a:t>Local</a:t>
                      </a:r>
                      <a:r>
                        <a:rPr lang="en-US" sz="1200" baseline="0" dirty="0"/>
                        <a:t> markets</a:t>
                      </a:r>
                    </a:p>
                    <a:p>
                      <a:pPr marL="171450" indent="-171450">
                        <a:buFont typeface="Arial" panose="020B0604020202020204" pitchFamily="34" charset="0"/>
                        <a:buChar char="•"/>
                      </a:pPr>
                      <a:r>
                        <a:rPr lang="en-US" sz="1200" baseline="0" dirty="0"/>
                        <a:t>User training</a:t>
                      </a:r>
                    </a:p>
                    <a:p>
                      <a:pPr marL="171450" indent="-171450">
                        <a:buFont typeface="Arial" panose="020B0604020202020204" pitchFamily="34" charset="0"/>
                        <a:buChar char="•"/>
                      </a:pPr>
                      <a:r>
                        <a:rPr lang="en-US" sz="1200" baseline="0" dirty="0"/>
                        <a:t>Sometimes perceived as cheaper and safer than LPG</a:t>
                      </a:r>
                      <a:endParaRPr lang="en-US" sz="1200" dirty="0"/>
                    </a:p>
                  </a:txBody>
                  <a:tcPr>
                    <a:solidFill>
                      <a:srgbClr val="8FD7FF"/>
                    </a:solidFill>
                  </a:tcPr>
                </a:tc>
                <a:extLst>
                  <a:ext uri="{0D108BD9-81ED-4DB2-BD59-A6C34878D82A}">
                    <a16:rowId xmlns:a16="http://schemas.microsoft.com/office/drawing/2014/main" val="3158645895"/>
                  </a:ext>
                </a:extLst>
              </a:tr>
            </a:tbl>
          </a:graphicData>
        </a:graphic>
      </p:graphicFrame>
    </p:spTree>
    <p:extLst>
      <p:ext uri="{BB962C8B-B14F-4D97-AF65-F5344CB8AC3E}">
        <p14:creationId xmlns:p14="http://schemas.microsoft.com/office/powerpoint/2010/main" val="4024813344"/>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Affordability as a barrier</a:t>
            </a:r>
            <a:endParaRPr lang="en-GB" sz="4400" dirty="0">
              <a:latin typeface="Open Sans"/>
            </a:endParaRPr>
          </a:p>
        </p:txBody>
      </p:sp>
      <p:sp>
        <p:nvSpPr>
          <p:cNvPr id="11" name="Content Placeholder 18">
            <a:extLst>
              <a:ext uri="{FF2B5EF4-FFF2-40B4-BE49-F238E27FC236}">
                <a16:creationId xmlns:a16="http://schemas.microsoft.com/office/drawing/2014/main" id="{08E8EBC3-06C1-9D44-A112-5549F827436C}"/>
              </a:ext>
            </a:extLst>
          </p:cNvPr>
          <p:cNvSpPr txBox="1">
            <a:spLocks/>
          </p:cNvSpPr>
          <p:nvPr/>
        </p:nvSpPr>
        <p:spPr>
          <a:xfrm>
            <a:off x="650159" y="1881682"/>
            <a:ext cx="2994377" cy="3539036"/>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pPr>
            <a:endParaRPr lang="en-US" sz="1800" dirty="0">
              <a:latin typeface="Open Sans" panose="020B0606030504020204"/>
            </a:endParaRPr>
          </a:p>
          <a:p>
            <a:pPr>
              <a:lnSpc>
                <a:spcPct val="110000"/>
              </a:lnSpc>
            </a:pPr>
            <a:r>
              <a:rPr lang="en-US" sz="1800" dirty="0">
                <a:latin typeface="Open Sans" panose="020B0606030504020204"/>
              </a:rPr>
              <a:t>Affordability one of the most prominent barriers to clean cooking </a:t>
            </a:r>
          </a:p>
          <a:p>
            <a:pPr>
              <a:lnSpc>
                <a:spcPct val="110000"/>
              </a:lnSpc>
            </a:pPr>
            <a:endParaRPr lang="en-US" sz="1800" dirty="0">
              <a:latin typeface="Open Sans" panose="020B0606030504020204"/>
            </a:endParaRPr>
          </a:p>
          <a:p>
            <a:pPr>
              <a:lnSpc>
                <a:spcPct val="110000"/>
              </a:lnSpc>
            </a:pPr>
            <a:r>
              <a:rPr lang="en-US" sz="1800" dirty="0">
                <a:latin typeface="Open Sans" panose="020B0606030504020204"/>
              </a:rPr>
              <a:t>No accepted consensus on how to measure what is affordable and what is not</a:t>
            </a:r>
          </a:p>
          <a:p>
            <a:pPr>
              <a:lnSpc>
                <a:spcPct val="110000"/>
              </a:lnSpc>
            </a:pPr>
            <a:endParaRPr lang="en-US" dirty="0"/>
          </a:p>
          <a:p>
            <a:pPr>
              <a:lnSpc>
                <a:spcPct val="110000"/>
              </a:lnSpc>
            </a:pPr>
            <a:endParaRPr lang="en-US" dirty="0"/>
          </a:p>
          <a:p>
            <a:pPr>
              <a:lnSpc>
                <a:spcPct val="110000"/>
              </a:lnSpc>
            </a:pPr>
            <a:endParaRPr lang="en-US" sz="1600" b="1" dirty="0"/>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bwMode="auto">
          <a:xfrm>
            <a:off x="3778945" y="1527493"/>
            <a:ext cx="7873123" cy="4730643"/>
          </a:xfrm>
          <a:prstGeom prst="rect">
            <a:avLst/>
          </a:prstGeom>
          <a:noFill/>
          <a:ln>
            <a:noFill/>
          </a:ln>
        </p:spPr>
      </p:pic>
    </p:spTree>
    <p:extLst>
      <p:ext uri="{BB962C8B-B14F-4D97-AF65-F5344CB8AC3E}">
        <p14:creationId xmlns:p14="http://schemas.microsoft.com/office/powerpoint/2010/main" val="122631498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1152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1.2 Geographic Information Systems (GIS)</a:t>
            </a:r>
            <a:endParaRPr lang="en-GB" sz="4400" dirty="0">
              <a:latin typeface="Open Sans"/>
            </a:endParaRPr>
          </a:p>
        </p:txBody>
      </p:sp>
      <p:sp>
        <p:nvSpPr>
          <p:cNvPr id="8" name="Content Placeholder 1"/>
          <p:cNvSpPr>
            <a:spLocks noGrp="1"/>
          </p:cNvSpPr>
          <p:nvPr>
            <p:ph idx="1"/>
          </p:nvPr>
        </p:nvSpPr>
        <p:spPr>
          <a:xfrm>
            <a:off x="1005840" y="2560320"/>
            <a:ext cx="10438598" cy="3436219"/>
          </a:xfrm>
        </p:spPr>
        <p:txBody>
          <a:bodyPr vert="horz" lIns="91440" tIns="45720" rIns="91440" bIns="45720" rtlCol="0" anchor="t">
            <a:normAutofit/>
          </a:bodyPr>
          <a:lstStyle/>
          <a:p>
            <a:r>
              <a:rPr lang="en-US" sz="1800" dirty="0">
                <a:latin typeface="Open Sans" panose="020B0606030504020204"/>
              </a:rPr>
              <a:t>The spatial and temporal dimensions give us the ability to diversify supply options between different locations of a study area as the cost and availability of different energy sources is spatial in nature.</a:t>
            </a:r>
          </a:p>
          <a:p>
            <a:r>
              <a:rPr lang="en-US" sz="1800" dirty="0">
                <a:latin typeface="Open Sans" panose="020B0606030504020204"/>
              </a:rPr>
              <a:t>Factors influencing demand (e.g. population, poverty and GDP) also have a spatial dimension to them as they change within study areas. In the case of demand, geospatial datasets have previously been used as proxies in the case of data gaps. </a:t>
            </a:r>
          </a:p>
        </p:txBody>
      </p:sp>
      <p:sp>
        <p:nvSpPr>
          <p:cNvPr id="10" name="Rectangle 9"/>
          <p:cNvSpPr/>
          <p:nvPr/>
        </p:nvSpPr>
        <p:spPr>
          <a:xfrm>
            <a:off x="887214" y="1659852"/>
            <a:ext cx="10672727" cy="707886"/>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A GIS is a set of tools giving users the ability to store, analyze and manipulate spatial data (Clarke, 1986)</a:t>
            </a:r>
          </a:p>
        </p:txBody>
      </p:sp>
    </p:spTree>
    <p:extLst>
      <p:ext uri="{BB962C8B-B14F-4D97-AF65-F5344CB8AC3E}">
        <p14:creationId xmlns:p14="http://schemas.microsoft.com/office/powerpoint/2010/main" val="24771207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599024"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Geospatial dimensions of clean cooking modelling </a:t>
            </a:r>
            <a:r>
              <a:rPr lang="en-ZA" b="1" dirty="0">
                <a:latin typeface="Open Sans"/>
                <a:ea typeface="Open Sans" panose="020B0606030504020204" pitchFamily="34" charset="0"/>
                <a:cs typeface="Open Sans" panose="020B0606030504020204" pitchFamily="34" charset="0"/>
              </a:rPr>
              <a:t> </a:t>
            </a:r>
          </a:p>
        </p:txBody>
      </p:sp>
      <p:sp>
        <p:nvSpPr>
          <p:cNvPr id="10" name="Rectangle 9"/>
          <p:cNvSpPr/>
          <p:nvPr/>
        </p:nvSpPr>
        <p:spPr>
          <a:xfrm>
            <a:off x="5779849" y="2108804"/>
            <a:ext cx="5070860" cy="3477875"/>
          </a:xfrm>
          <a:prstGeom prst="rect">
            <a:avLst/>
          </a:prstGeom>
        </p:spPr>
        <p:txBody>
          <a:bodyPr wrap="square" lIns="91440" tIns="45720" rIns="91440" bIns="45720" anchor="t">
            <a:spAutoFit/>
          </a:bodyPr>
          <a:lstStyle/>
          <a:p>
            <a:pPr>
              <a:spcAft>
                <a:spcPts val="1200"/>
              </a:spcAft>
            </a:pPr>
            <a:r>
              <a:rPr lang="en-GB" sz="2000" dirty="0">
                <a:latin typeface="Open Sans" panose="020B0606030504020204"/>
                <a:ea typeface="Georgia" panose="02040502050405020303" pitchFamily="18" charset="0"/>
                <a:cs typeface="Times New Roman"/>
              </a:rPr>
              <a:t>Some of these dimensions include:</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the population (and electricity demand) is distributed</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Which energy resources are available and where (electricity access, road network, biogas potential, etc.)</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far it is to existing infrastructure</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wealth varies throughout the study region</a:t>
            </a:r>
            <a:endParaRPr lang="sv-SE" sz="2400" dirty="0">
              <a:latin typeface="Georgia" panose="02040502050405020303" pitchFamily="18" charset="0"/>
              <a:ea typeface="Georgia" panose="02040502050405020303" pitchFamily="18" charset="0"/>
              <a:cs typeface="Times New Roman" panose="02020603050405020304" pitchFamily="18" charset="0"/>
            </a:endParaRPr>
          </a:p>
        </p:txBody>
      </p:sp>
      <p:sp>
        <p:nvSpPr>
          <p:cNvPr id="4" name="Rectangle 3"/>
          <p:cNvSpPr/>
          <p:nvPr/>
        </p:nvSpPr>
        <p:spPr>
          <a:xfrm>
            <a:off x="10109165" y="6102043"/>
            <a:ext cx="1651414" cy="307777"/>
          </a:xfrm>
          <a:prstGeom prst="rect">
            <a:avLst/>
          </a:prstGeom>
        </p:spPr>
        <p:txBody>
          <a:bodyPr wrap="none" lIns="91440" tIns="45720" rIns="91440" bIns="45720" anchor="t">
            <a:spAutoFit/>
          </a:bodyPr>
          <a:lstStyle/>
          <a:p>
            <a:r>
              <a:rPr lang="sv-SE" sz="1400" i="1" dirty="0">
                <a:latin typeface="Open Sans"/>
                <a:ea typeface="Georgia" panose="02040502050405020303" pitchFamily="18" charset="0"/>
                <a:cs typeface="Times New Roman"/>
              </a:rPr>
              <a:t>Mentis et al., 2017</a:t>
            </a:r>
          </a:p>
        </p:txBody>
      </p:sp>
      <p:sp>
        <p:nvSpPr>
          <p:cNvPr id="2" name="Title 10">
            <a:extLst>
              <a:ext uri="{FF2B5EF4-FFF2-40B4-BE49-F238E27FC236}">
                <a16:creationId xmlns:a16="http://schemas.microsoft.com/office/drawing/2014/main" id="{E945BBF1-F859-4051-801C-851675E31070}"/>
              </a:ext>
            </a:extLst>
          </p:cNvPr>
          <p:cNvSpPr txBox="1">
            <a:spLocks/>
          </p:cNvSpPr>
          <p:nvPr/>
        </p:nvSpPr>
        <p:spPr>
          <a:xfrm>
            <a:off x="887214" y="4640"/>
            <a:ext cx="1020399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Why geospatial modelling?</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2766" t="14815" r="29650" b="19577"/>
          <a:stretch/>
        </p:blipFill>
        <p:spPr>
          <a:xfrm>
            <a:off x="720698" y="1789729"/>
            <a:ext cx="4615543" cy="4499429"/>
          </a:xfrm>
          <a:prstGeom prst="rect">
            <a:avLst/>
          </a:prstGeom>
        </p:spPr>
      </p:pic>
      <p:sp>
        <p:nvSpPr>
          <p:cNvPr id="12" name="TextBox 11"/>
          <p:cNvSpPr txBox="1"/>
          <p:nvPr/>
        </p:nvSpPr>
        <p:spPr>
          <a:xfrm>
            <a:off x="1372836" y="1772739"/>
            <a:ext cx="4630057" cy="338554"/>
          </a:xfrm>
          <a:prstGeom prst="rect">
            <a:avLst/>
          </a:prstGeom>
          <a:noFill/>
        </p:spPr>
        <p:txBody>
          <a:bodyPr wrap="square" rtlCol="0">
            <a:spAutoFit/>
          </a:bodyPr>
          <a:lstStyle/>
          <a:p>
            <a:r>
              <a:rPr lang="en-GB" sz="1600" dirty="0">
                <a:latin typeface="Open Sans" panose="020B0606030504020204"/>
              </a:rPr>
              <a:t>Transmission lines in Sub Saharan Africa</a:t>
            </a:r>
          </a:p>
        </p:txBody>
      </p:sp>
      <p:sp>
        <p:nvSpPr>
          <p:cNvPr id="3" name="TextBox 2"/>
          <p:cNvSpPr txBox="1"/>
          <p:nvPr/>
        </p:nvSpPr>
        <p:spPr>
          <a:xfrm>
            <a:off x="1103789" y="6156953"/>
            <a:ext cx="4847431" cy="253916"/>
          </a:xfrm>
          <a:prstGeom prst="rect">
            <a:avLst/>
          </a:prstGeom>
          <a:noFill/>
        </p:spPr>
        <p:txBody>
          <a:bodyPr wrap="square" lIns="91440" tIns="45720" rIns="91440" bIns="45720" rtlCol="0" anchor="ctr">
            <a:spAutoFit/>
          </a:bodyPr>
          <a:lstStyle/>
          <a:p>
            <a:r>
              <a:rPr lang="en-GB" sz="1000" b="1" dirty="0">
                <a:latin typeface="Open Sans"/>
              </a:rPr>
              <a:t>Picture source: </a:t>
            </a:r>
            <a:r>
              <a:rPr lang="en-GB" sz="1000" dirty="0">
                <a:latin typeface="Open Sans"/>
              </a:rPr>
              <a:t>Khavari et al. 2021, </a:t>
            </a:r>
            <a:r>
              <a:rPr lang="en-GB" sz="1000" dirty="0">
                <a:latin typeface="Open Sans"/>
                <a:hlinkClick r:id="rId4"/>
              </a:rPr>
              <a:t>image</a:t>
            </a:r>
            <a:r>
              <a:rPr lang="en-GB" sz="1000" dirty="0">
                <a:latin typeface="Open Sans"/>
              </a:rPr>
              <a:t>, license under </a:t>
            </a:r>
            <a:r>
              <a:rPr lang="en-GB" sz="1000" dirty="0">
                <a:latin typeface="Open Sans"/>
                <a:hlinkClick r:id="rId5"/>
              </a:rPr>
              <a:t>CC-BY 4.0</a:t>
            </a:r>
            <a:endParaRPr lang="en-GB" sz="1000" dirty="0">
              <a:latin typeface="Open Sans"/>
            </a:endParaRPr>
          </a:p>
        </p:txBody>
      </p:sp>
    </p:spTree>
    <p:extLst>
      <p:ext uri="{BB962C8B-B14F-4D97-AF65-F5344CB8AC3E}">
        <p14:creationId xmlns:p14="http://schemas.microsoft.com/office/powerpoint/2010/main" val="27577759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The </a:t>
            </a:r>
            <a:r>
              <a:rPr lang="en-US" sz="4400" dirty="0" err="1">
                <a:latin typeface="Open Sans"/>
              </a:rPr>
              <a:t>OnStove</a:t>
            </a:r>
            <a:r>
              <a:rPr lang="en-US" sz="4400" dirty="0">
                <a:latin typeface="Open Sans"/>
              </a:rPr>
              <a:t> methodology</a:t>
            </a:r>
            <a:endParaRPr lang="en-GB" sz="4400" dirty="0">
              <a:latin typeface="Open Sans"/>
            </a:endParaRPr>
          </a:p>
        </p:txBody>
      </p:sp>
      <p:sp>
        <p:nvSpPr>
          <p:cNvPr id="8" name="Content Placeholder 1"/>
          <p:cNvSpPr>
            <a:spLocks noGrp="1"/>
          </p:cNvSpPr>
          <p:nvPr>
            <p:ph idx="1"/>
          </p:nvPr>
        </p:nvSpPr>
        <p:spPr>
          <a:xfrm>
            <a:off x="993914" y="2792896"/>
            <a:ext cx="4641574" cy="3203643"/>
          </a:xfrm>
        </p:spPr>
        <p:txBody>
          <a:bodyPr vert="horz" lIns="91440" tIns="45720" rIns="91440" bIns="45720" rtlCol="0" anchor="t">
            <a:normAutofit/>
          </a:bodyPr>
          <a:lstStyle/>
          <a:p>
            <a:r>
              <a:rPr lang="en-US" sz="1800" dirty="0">
                <a:latin typeface="Open Sans" panose="020B0606030504020204"/>
              </a:rPr>
              <a:t>With regards to capital, fuel and salvage costs as well as reduced morbidity, reduced mortality, time saved and emissions avoided.</a:t>
            </a:r>
          </a:p>
          <a:p>
            <a:r>
              <a:rPr lang="en-US" sz="1800" dirty="0">
                <a:latin typeface="Open Sans" panose="020B0606030504020204"/>
              </a:rPr>
              <a:t>It selects the stove with the highest net-benefit in each settlement.</a:t>
            </a:r>
          </a:p>
        </p:txBody>
      </p:sp>
      <p:sp>
        <p:nvSpPr>
          <p:cNvPr id="10" name="Rectangle 9"/>
          <p:cNvSpPr/>
          <p:nvPr/>
        </p:nvSpPr>
        <p:spPr>
          <a:xfrm>
            <a:off x="887214" y="1659852"/>
            <a:ext cx="4897360" cy="1015663"/>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A geospatial clean cooking tool, determining the net-benefit of cooking with different stoves across an area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848" y="1373714"/>
            <a:ext cx="5413101" cy="4977916"/>
          </a:xfrm>
          <a:prstGeom prst="rect">
            <a:avLst/>
          </a:prstGeom>
        </p:spPr>
      </p:pic>
    </p:spTree>
    <p:extLst>
      <p:ext uri="{BB962C8B-B14F-4D97-AF65-F5344CB8AC3E}">
        <p14:creationId xmlns:p14="http://schemas.microsoft.com/office/powerpoint/2010/main" val="2316126636"/>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a:t>
            </a:r>
            <a:r>
              <a:rPr lang="en-US" sz="4400" dirty="0" err="1">
                <a:latin typeface="Open Sans"/>
              </a:rPr>
              <a:t>OnStove</a:t>
            </a:r>
            <a:r>
              <a:rPr lang="en-US" sz="4400" dirty="0">
                <a:latin typeface="Open Sans"/>
              </a:rPr>
              <a:t> benefits</a:t>
            </a:r>
            <a:endParaRPr lang="en-GB" sz="4400" dirty="0">
              <a:latin typeface="Open Sans"/>
            </a:endParaRPr>
          </a:p>
        </p:txBody>
      </p:sp>
      <p:sp>
        <p:nvSpPr>
          <p:cNvPr id="8" name="Content Placeholder 1"/>
          <p:cNvSpPr>
            <a:spLocks noGrp="1"/>
          </p:cNvSpPr>
          <p:nvPr>
            <p:ph idx="1"/>
          </p:nvPr>
        </p:nvSpPr>
        <p:spPr>
          <a:xfrm>
            <a:off x="993914" y="2155372"/>
            <a:ext cx="4641574" cy="641362"/>
          </a:xfrm>
        </p:spPr>
        <p:txBody>
          <a:bodyPr vert="horz" lIns="91440" tIns="45720" rIns="91440" bIns="45720" rtlCol="0" anchor="t">
            <a:normAutofit/>
          </a:bodyPr>
          <a:lstStyle/>
          <a:p>
            <a:r>
              <a:rPr lang="en-US" sz="1800" dirty="0">
                <a:latin typeface="Open Sans" panose="020B0606030504020204"/>
              </a:rPr>
              <a:t>Reduced number of cases and deaths from COPD, IHD, Stroke, LC and ALRI</a:t>
            </a:r>
          </a:p>
        </p:txBody>
      </p:sp>
      <p:sp>
        <p:nvSpPr>
          <p:cNvPr id="10" name="Rectangle 9"/>
          <p:cNvSpPr/>
          <p:nvPr/>
        </p:nvSpPr>
        <p:spPr>
          <a:xfrm>
            <a:off x="887214" y="1659852"/>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Morbidity and Mortality reductions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848" y="1373714"/>
            <a:ext cx="5413101" cy="4977916"/>
          </a:xfrm>
          <a:prstGeom prst="rect">
            <a:avLst/>
          </a:prstGeom>
        </p:spPr>
      </p:pic>
      <p:sp>
        <p:nvSpPr>
          <p:cNvPr id="12" name="Rectangle 11"/>
          <p:cNvSpPr/>
          <p:nvPr/>
        </p:nvSpPr>
        <p:spPr>
          <a:xfrm>
            <a:off x="887214" y="2796734"/>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Emissions reductions</a:t>
            </a:r>
          </a:p>
        </p:txBody>
      </p:sp>
      <p:sp>
        <p:nvSpPr>
          <p:cNvPr id="13" name="Rectangle 12"/>
          <p:cNvSpPr/>
          <p:nvPr/>
        </p:nvSpPr>
        <p:spPr>
          <a:xfrm>
            <a:off x="887214" y="4467008"/>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Time saved</a:t>
            </a:r>
          </a:p>
        </p:txBody>
      </p:sp>
      <p:sp>
        <p:nvSpPr>
          <p:cNvPr id="14" name="Content Placeholder 1"/>
          <p:cNvSpPr txBox="1">
            <a:spLocks/>
          </p:cNvSpPr>
          <p:nvPr/>
        </p:nvSpPr>
        <p:spPr>
          <a:xfrm>
            <a:off x="993914" y="3186756"/>
            <a:ext cx="4641574" cy="14209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a:rPr>
              <a:t>Direct emission reductions from stove-switch</a:t>
            </a:r>
          </a:p>
          <a:p>
            <a:r>
              <a:rPr lang="en-US" sz="1800" dirty="0">
                <a:latin typeface="Open Sans" panose="020B0606030504020204"/>
              </a:rPr>
              <a:t>Fuel specific emissions related to production and transportation</a:t>
            </a:r>
          </a:p>
        </p:txBody>
      </p:sp>
      <p:sp>
        <p:nvSpPr>
          <p:cNvPr id="15" name="Content Placeholder 1"/>
          <p:cNvSpPr txBox="1">
            <a:spLocks/>
          </p:cNvSpPr>
          <p:nvPr/>
        </p:nvSpPr>
        <p:spPr>
          <a:xfrm>
            <a:off x="993914" y="4945898"/>
            <a:ext cx="4641574" cy="11498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a:rPr>
              <a:t>Cooking time saved due to higher efficiencies</a:t>
            </a:r>
          </a:p>
          <a:p>
            <a:r>
              <a:rPr lang="en-US" sz="1800" dirty="0">
                <a:latin typeface="Open Sans" panose="020B0606030504020204"/>
              </a:rPr>
              <a:t>Reduced fuel collection times</a:t>
            </a:r>
          </a:p>
        </p:txBody>
      </p:sp>
    </p:spTree>
    <p:extLst>
      <p:ext uri="{BB962C8B-B14F-4D97-AF65-F5344CB8AC3E}">
        <p14:creationId xmlns:p14="http://schemas.microsoft.com/office/powerpoint/2010/main" val="307655996"/>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a:t>
            </a:r>
            <a:r>
              <a:rPr lang="en-US" sz="4400" dirty="0" err="1">
                <a:latin typeface="Open Sans"/>
              </a:rPr>
              <a:t>OnStove</a:t>
            </a:r>
            <a:r>
              <a:rPr lang="en-US" sz="4400" dirty="0">
                <a:latin typeface="Open Sans"/>
              </a:rPr>
              <a:t> costs</a:t>
            </a:r>
            <a:endParaRPr lang="en-GB" sz="4400" dirty="0">
              <a:latin typeface="Open Sans"/>
            </a:endParaRPr>
          </a:p>
        </p:txBody>
      </p:sp>
      <p:sp>
        <p:nvSpPr>
          <p:cNvPr id="8" name="Content Placeholder 1"/>
          <p:cNvSpPr>
            <a:spLocks noGrp="1"/>
          </p:cNvSpPr>
          <p:nvPr>
            <p:ph idx="1"/>
          </p:nvPr>
        </p:nvSpPr>
        <p:spPr>
          <a:xfrm>
            <a:off x="993914" y="2155372"/>
            <a:ext cx="4641574" cy="641362"/>
          </a:xfrm>
        </p:spPr>
        <p:txBody>
          <a:bodyPr vert="horz" lIns="91440" tIns="45720" rIns="91440" bIns="45720" rtlCol="0" anchor="t">
            <a:normAutofit fontScale="92500" lnSpcReduction="10000"/>
          </a:bodyPr>
          <a:lstStyle/>
          <a:p>
            <a:r>
              <a:rPr lang="en-US" sz="1800" dirty="0">
                <a:latin typeface="Open Sans" panose="020B0606030504020204"/>
              </a:rPr>
              <a:t>Cost of stove</a:t>
            </a:r>
          </a:p>
          <a:p>
            <a:r>
              <a:rPr lang="en-US" sz="1800" dirty="0">
                <a:latin typeface="Open Sans" panose="020B0606030504020204"/>
              </a:rPr>
              <a:t>Stove specific calculations when needed</a:t>
            </a:r>
          </a:p>
        </p:txBody>
      </p:sp>
      <p:sp>
        <p:nvSpPr>
          <p:cNvPr id="10" name="Rectangle 9"/>
          <p:cNvSpPr/>
          <p:nvPr/>
        </p:nvSpPr>
        <p:spPr>
          <a:xfrm>
            <a:off x="887214" y="1659852"/>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Capital costs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848" y="1373714"/>
            <a:ext cx="5413101" cy="4977916"/>
          </a:xfrm>
          <a:prstGeom prst="rect">
            <a:avLst/>
          </a:prstGeom>
        </p:spPr>
      </p:pic>
      <p:sp>
        <p:nvSpPr>
          <p:cNvPr id="12" name="Rectangle 11"/>
          <p:cNvSpPr/>
          <p:nvPr/>
        </p:nvSpPr>
        <p:spPr>
          <a:xfrm>
            <a:off x="887214" y="2829392"/>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Operations and maintenance costs</a:t>
            </a:r>
          </a:p>
        </p:txBody>
      </p:sp>
      <p:sp>
        <p:nvSpPr>
          <p:cNvPr id="13" name="Rectangle 12"/>
          <p:cNvSpPr/>
          <p:nvPr/>
        </p:nvSpPr>
        <p:spPr>
          <a:xfrm>
            <a:off x="887214" y="3617922"/>
            <a:ext cx="4897360"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Fuel cost</a:t>
            </a:r>
          </a:p>
        </p:txBody>
      </p:sp>
      <p:sp>
        <p:nvSpPr>
          <p:cNvPr id="14" name="Content Placeholder 1"/>
          <p:cNvSpPr txBox="1">
            <a:spLocks/>
          </p:cNvSpPr>
          <p:nvPr/>
        </p:nvSpPr>
        <p:spPr>
          <a:xfrm>
            <a:off x="993914" y="3219414"/>
            <a:ext cx="4641574" cy="43818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a:rPr>
              <a:t>Cost of cleaning and replacing equipment</a:t>
            </a:r>
          </a:p>
        </p:txBody>
      </p:sp>
      <p:sp>
        <p:nvSpPr>
          <p:cNvPr id="15" name="Content Placeholder 1"/>
          <p:cNvSpPr txBox="1">
            <a:spLocks/>
          </p:cNvSpPr>
          <p:nvPr/>
        </p:nvSpPr>
        <p:spPr>
          <a:xfrm>
            <a:off x="993914" y="4096812"/>
            <a:ext cx="4641574" cy="4098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Open Sans" panose="020B0606030504020204"/>
              </a:rPr>
              <a:t>Stove specific</a:t>
            </a:r>
          </a:p>
        </p:txBody>
      </p:sp>
    </p:spTree>
    <p:extLst>
      <p:ext uri="{BB962C8B-B14F-4D97-AF65-F5344CB8AC3E}">
        <p14:creationId xmlns:p14="http://schemas.microsoft.com/office/powerpoint/2010/main" val="3586629486"/>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6884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a:t>
            </a:r>
            <a:r>
              <a:rPr lang="en-US" sz="4400" dirty="0" err="1">
                <a:latin typeface="Open Sans"/>
              </a:rPr>
              <a:t>OnStove</a:t>
            </a:r>
            <a:r>
              <a:rPr lang="en-US" sz="4400" dirty="0">
                <a:latin typeface="Open Sans"/>
              </a:rPr>
              <a:t> outputs – Sub-Sahara Africa</a:t>
            </a:r>
            <a:endParaRPr lang="en-GB" sz="4400" dirty="0">
              <a:latin typeface="Open Sans"/>
            </a:endParaRPr>
          </a:p>
        </p:txBody>
      </p:sp>
      <p:sp>
        <p:nvSpPr>
          <p:cNvPr id="8" name="Content Placeholder 1"/>
          <p:cNvSpPr>
            <a:spLocks noGrp="1"/>
          </p:cNvSpPr>
          <p:nvPr>
            <p:ph idx="1"/>
          </p:nvPr>
        </p:nvSpPr>
        <p:spPr>
          <a:xfrm>
            <a:off x="908484" y="3103212"/>
            <a:ext cx="4641574" cy="892625"/>
          </a:xfrm>
        </p:spPr>
        <p:txBody>
          <a:bodyPr vert="horz" lIns="91440" tIns="45720" rIns="91440" bIns="45720" rtlCol="0" anchor="t">
            <a:noAutofit/>
          </a:bodyPr>
          <a:lstStyle/>
          <a:p>
            <a:pPr marL="0" indent="0">
              <a:buNone/>
            </a:pPr>
            <a:r>
              <a:rPr lang="en-US" sz="1800" dirty="0">
                <a:latin typeface="Open Sans" panose="020B0606030504020204"/>
              </a:rPr>
              <a:t>A social net-benefits perspective including both private benefits and externalities.</a:t>
            </a:r>
          </a:p>
        </p:txBody>
      </p:sp>
      <p:sp>
        <p:nvSpPr>
          <p:cNvPr id="10" name="Rectangle 9"/>
          <p:cNvSpPr/>
          <p:nvPr/>
        </p:nvSpPr>
        <p:spPr>
          <a:xfrm>
            <a:off x="887214" y="1659852"/>
            <a:ext cx="5016668" cy="1323439"/>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Spatial distribution of the stoves with the highest net-benefits across SSA, together with bar plots of population shares of each stove. </a:t>
            </a:r>
          </a:p>
        </p:txBody>
      </p:sp>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3882" y="1235445"/>
            <a:ext cx="5671822" cy="5096915"/>
          </a:xfrm>
          <a:prstGeom prst="rect">
            <a:avLst/>
          </a:prstGeom>
        </p:spPr>
      </p:pic>
      <p:sp>
        <p:nvSpPr>
          <p:cNvPr id="17" name="Rectangle 16"/>
          <p:cNvSpPr/>
          <p:nvPr/>
        </p:nvSpPr>
        <p:spPr>
          <a:xfrm>
            <a:off x="887214" y="5159102"/>
            <a:ext cx="4662844" cy="1077218"/>
          </a:xfrm>
          <a:prstGeom prst="rect">
            <a:avLst/>
          </a:prstGeom>
        </p:spPr>
        <p:txBody>
          <a:bodyPr wrap="square">
            <a:spAutoFit/>
          </a:bodyPr>
          <a:lstStyle/>
          <a:p>
            <a:r>
              <a:rPr lang="sv-SE" sz="1600" i="1" dirty="0"/>
              <a:t>Khavari, B., Ramirez, C., Jeuland, M. &amp; </a:t>
            </a:r>
            <a:r>
              <a:rPr lang="sv-SE" sz="1600" i="1" dirty="0" err="1"/>
              <a:t>Fuso</a:t>
            </a:r>
            <a:r>
              <a:rPr lang="sv-SE" sz="1600" i="1" dirty="0"/>
              <a:t> </a:t>
            </a:r>
            <a:r>
              <a:rPr lang="sv-SE" sz="1600" i="1" dirty="0" err="1"/>
              <a:t>Nerini</a:t>
            </a:r>
            <a:r>
              <a:rPr lang="sv-SE" sz="1600" i="1" dirty="0"/>
              <a:t>, F. A geospatial approach to </a:t>
            </a:r>
            <a:r>
              <a:rPr lang="sv-SE" sz="1600" i="1" dirty="0" err="1"/>
              <a:t>understanding</a:t>
            </a:r>
            <a:r>
              <a:rPr lang="sv-SE" sz="1600" i="1" dirty="0"/>
              <a:t> </a:t>
            </a:r>
            <a:r>
              <a:rPr lang="sv-SE" sz="1600" i="1" dirty="0" err="1"/>
              <a:t>clean</a:t>
            </a:r>
            <a:r>
              <a:rPr lang="sv-SE" sz="1600" i="1" dirty="0"/>
              <a:t> </a:t>
            </a:r>
            <a:r>
              <a:rPr lang="sv-SE" sz="1600" i="1" dirty="0" err="1"/>
              <a:t>cooking</a:t>
            </a:r>
            <a:r>
              <a:rPr lang="sv-SE" sz="1600" i="1" dirty="0"/>
              <a:t> </a:t>
            </a:r>
            <a:r>
              <a:rPr lang="sv-SE" sz="1600" i="1" dirty="0" err="1"/>
              <a:t>challenges</a:t>
            </a:r>
            <a:r>
              <a:rPr lang="sv-SE" sz="1600" i="1" dirty="0"/>
              <a:t> in </a:t>
            </a:r>
            <a:r>
              <a:rPr lang="sv-SE" sz="1600" i="1" dirty="0" err="1"/>
              <a:t>sub-Saharan</a:t>
            </a:r>
            <a:r>
              <a:rPr lang="sv-SE" sz="1600" i="1" dirty="0"/>
              <a:t> </a:t>
            </a:r>
            <a:r>
              <a:rPr lang="sv-SE" sz="1600" i="1" dirty="0" err="1"/>
              <a:t>Africa</a:t>
            </a:r>
            <a:r>
              <a:rPr lang="sv-SE" sz="1600" i="1" dirty="0"/>
              <a:t>. Nat </a:t>
            </a:r>
            <a:r>
              <a:rPr lang="sv-SE" sz="1600" i="1" dirty="0" err="1"/>
              <a:t>Sustain</a:t>
            </a:r>
            <a:r>
              <a:rPr lang="sv-SE" sz="1600" i="1" dirty="0"/>
              <a:t> (2023) doi:</a:t>
            </a:r>
            <a:r>
              <a:rPr lang="sv-SE" sz="1600" i="1" dirty="0">
                <a:hlinkClick r:id="rId4"/>
              </a:rPr>
              <a:t>10.1038/s41893-022-01039-8</a:t>
            </a:r>
            <a:r>
              <a:rPr lang="sv-SE" sz="1600" i="1" dirty="0"/>
              <a:t>.</a:t>
            </a:r>
          </a:p>
        </p:txBody>
      </p:sp>
    </p:spTree>
    <p:extLst>
      <p:ext uri="{BB962C8B-B14F-4D97-AF65-F5344CB8AC3E}">
        <p14:creationId xmlns:p14="http://schemas.microsoft.com/office/powerpoint/2010/main" val="146379460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48686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a:t>
            </a:r>
            <a:r>
              <a:rPr lang="en-US" sz="4400" dirty="0" err="1">
                <a:latin typeface="Open Sans"/>
              </a:rPr>
              <a:t>OnStove</a:t>
            </a:r>
            <a:r>
              <a:rPr lang="en-US" sz="4400" dirty="0">
                <a:latin typeface="Open Sans"/>
              </a:rPr>
              <a:t> outputs – Sub-Sahara Africa</a:t>
            </a:r>
            <a:endParaRPr lang="en-GB" sz="4400" dirty="0">
              <a:latin typeface="Open Sans"/>
            </a:endParaRPr>
          </a:p>
        </p:txBody>
      </p:sp>
      <p:sp>
        <p:nvSpPr>
          <p:cNvPr id="17" name="Rectangle 16"/>
          <p:cNvSpPr/>
          <p:nvPr/>
        </p:nvSpPr>
        <p:spPr>
          <a:xfrm>
            <a:off x="887215" y="5188676"/>
            <a:ext cx="10379499" cy="584775"/>
          </a:xfrm>
          <a:prstGeom prst="rect">
            <a:avLst/>
          </a:prstGeom>
        </p:spPr>
        <p:txBody>
          <a:bodyPr wrap="square">
            <a:spAutoFit/>
          </a:bodyPr>
          <a:lstStyle/>
          <a:p>
            <a:r>
              <a:rPr lang="sv-SE" sz="1600" i="1" dirty="0"/>
              <a:t>Khavari, B., Ramirez, C., Jeuland, M. &amp; </a:t>
            </a:r>
            <a:r>
              <a:rPr lang="sv-SE" sz="1600" i="1" dirty="0" err="1"/>
              <a:t>Fuso</a:t>
            </a:r>
            <a:r>
              <a:rPr lang="sv-SE" sz="1600" i="1" dirty="0"/>
              <a:t> </a:t>
            </a:r>
            <a:r>
              <a:rPr lang="sv-SE" sz="1600" i="1" dirty="0" err="1"/>
              <a:t>Nerini</a:t>
            </a:r>
            <a:r>
              <a:rPr lang="sv-SE" sz="1600" i="1" dirty="0"/>
              <a:t>, F. A geospatial approach to </a:t>
            </a:r>
            <a:r>
              <a:rPr lang="sv-SE" sz="1600" i="1" dirty="0" err="1"/>
              <a:t>understanding</a:t>
            </a:r>
            <a:r>
              <a:rPr lang="sv-SE" sz="1600" i="1" dirty="0"/>
              <a:t> </a:t>
            </a:r>
            <a:r>
              <a:rPr lang="sv-SE" sz="1600" i="1" dirty="0" err="1"/>
              <a:t>clean</a:t>
            </a:r>
            <a:r>
              <a:rPr lang="sv-SE" sz="1600" i="1" dirty="0"/>
              <a:t> </a:t>
            </a:r>
            <a:r>
              <a:rPr lang="sv-SE" sz="1600" i="1" dirty="0" err="1"/>
              <a:t>cooking</a:t>
            </a:r>
            <a:r>
              <a:rPr lang="sv-SE" sz="1600" i="1" dirty="0"/>
              <a:t> </a:t>
            </a:r>
            <a:r>
              <a:rPr lang="sv-SE" sz="1600" i="1" dirty="0" err="1"/>
              <a:t>challenges</a:t>
            </a:r>
            <a:r>
              <a:rPr lang="sv-SE" sz="1600" i="1" dirty="0"/>
              <a:t> in </a:t>
            </a:r>
            <a:r>
              <a:rPr lang="sv-SE" sz="1600" i="1" dirty="0" err="1"/>
              <a:t>sub-Saharan</a:t>
            </a:r>
            <a:r>
              <a:rPr lang="sv-SE" sz="1600" i="1" dirty="0"/>
              <a:t> </a:t>
            </a:r>
            <a:r>
              <a:rPr lang="sv-SE" sz="1600" i="1" dirty="0" err="1"/>
              <a:t>Africa</a:t>
            </a:r>
            <a:r>
              <a:rPr lang="sv-SE" sz="1600" i="1" dirty="0"/>
              <a:t>. Nat </a:t>
            </a:r>
            <a:r>
              <a:rPr lang="sv-SE" sz="1600" i="1" dirty="0" err="1"/>
              <a:t>Sustain</a:t>
            </a:r>
            <a:r>
              <a:rPr lang="sv-SE" sz="1600" i="1" dirty="0"/>
              <a:t> (2023) doi:</a:t>
            </a:r>
            <a:r>
              <a:rPr lang="sv-SE" sz="1600" i="1" dirty="0">
                <a:hlinkClick r:id="rId3"/>
              </a:rPr>
              <a:t>10.1038/s41893-022-01039-8</a:t>
            </a:r>
            <a:r>
              <a:rPr lang="sv-SE" sz="1600" i="1" dirty="0"/>
              <a:t>.</a:t>
            </a:r>
          </a:p>
        </p:txBody>
      </p:sp>
      <p:pic>
        <p:nvPicPr>
          <p:cNvPr id="11" name="Picture 10"/>
          <p:cNvPicPr>
            <a:picLocks noChangeAspect="1"/>
          </p:cNvPicPr>
          <p:nvPr/>
        </p:nvPicPr>
        <p:blipFill>
          <a:blip r:embed="rId4"/>
          <a:stretch>
            <a:fillRect/>
          </a:stretch>
        </p:blipFill>
        <p:spPr>
          <a:xfrm>
            <a:off x="-30790" y="2034994"/>
            <a:ext cx="5843761" cy="2568605"/>
          </a:xfrm>
          <a:prstGeom prst="rect">
            <a:avLst/>
          </a:prstGeom>
        </p:spPr>
      </p:pic>
      <p:pic>
        <p:nvPicPr>
          <p:cNvPr id="12" name="Picture 11"/>
          <p:cNvPicPr>
            <a:picLocks noChangeAspect="1"/>
          </p:cNvPicPr>
          <p:nvPr/>
        </p:nvPicPr>
        <p:blipFill rotWithShape="1">
          <a:blip r:embed="rId5"/>
          <a:srcRect l="20001"/>
          <a:stretch/>
        </p:blipFill>
        <p:spPr>
          <a:xfrm>
            <a:off x="5777612" y="1676399"/>
            <a:ext cx="5924437" cy="2850997"/>
          </a:xfrm>
          <a:prstGeom prst="rect">
            <a:avLst/>
          </a:prstGeom>
        </p:spPr>
      </p:pic>
      <p:sp>
        <p:nvSpPr>
          <p:cNvPr id="13" name="Rectangle 12"/>
          <p:cNvSpPr/>
          <p:nvPr/>
        </p:nvSpPr>
        <p:spPr>
          <a:xfrm>
            <a:off x="1571096" y="1659852"/>
            <a:ext cx="3739215"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Net-benefits per household</a:t>
            </a:r>
          </a:p>
        </p:txBody>
      </p:sp>
      <p:sp>
        <p:nvSpPr>
          <p:cNvPr id="14" name="Rectangle 13"/>
          <p:cNvSpPr/>
          <p:nvPr/>
        </p:nvSpPr>
        <p:spPr>
          <a:xfrm>
            <a:off x="6161314" y="1659852"/>
            <a:ext cx="3211286"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Total costs and benefits</a:t>
            </a:r>
          </a:p>
        </p:txBody>
      </p:sp>
    </p:spTree>
    <p:extLst>
      <p:ext uri="{BB962C8B-B14F-4D97-AF65-F5344CB8AC3E}">
        <p14:creationId xmlns:p14="http://schemas.microsoft.com/office/powerpoint/2010/main" val="114970103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5524844" cy="2950906"/>
          </a:xfrm>
        </p:spPr>
        <p:txBody>
          <a:bodyPr vert="horz" lIns="91440" tIns="45720" rIns="91440" bIns="45720" rtlCol="0" anchor="t">
            <a:normAutofit fontScale="92500" lnSpcReduction="20000"/>
          </a:bodyPr>
          <a:lstStyle/>
          <a:p>
            <a:pPr marL="342900" indent="-342900">
              <a:lnSpc>
                <a:spcPct val="100000"/>
              </a:lnSpc>
              <a:buAutoNum type="arabicPeriod"/>
            </a:pPr>
            <a:r>
              <a:rPr lang="en-US" sz="2000" dirty="0">
                <a:latin typeface="Open Sans"/>
                <a:ea typeface="+mn-lt"/>
                <a:cs typeface="+mn-lt"/>
              </a:rPr>
              <a:t>ILO1: Be able to define clean cooking</a:t>
            </a:r>
          </a:p>
          <a:p>
            <a:pPr marL="342900" indent="-342900">
              <a:lnSpc>
                <a:spcPct val="100000"/>
              </a:lnSpc>
              <a:buAutoNum type="arabicPeriod"/>
            </a:pPr>
            <a:r>
              <a:rPr lang="en-US" sz="2000" dirty="0">
                <a:latin typeface="Open Sans"/>
                <a:ea typeface="+mn-lt"/>
                <a:cs typeface="+mn-lt"/>
              </a:rPr>
              <a:t>ILO2: Explain its importance for various Sustainable Development Goals (SDGs)</a:t>
            </a:r>
          </a:p>
          <a:p>
            <a:pPr marL="342900" indent="-342900">
              <a:lnSpc>
                <a:spcPct val="100000"/>
              </a:lnSpc>
              <a:buAutoNum type="arabicPeriod"/>
            </a:pPr>
            <a:r>
              <a:rPr lang="en-US" sz="2000" dirty="0">
                <a:latin typeface="Open Sans"/>
                <a:ea typeface="+mn-lt"/>
                <a:cs typeface="+mn-lt"/>
              </a:rPr>
              <a:t>ILO3: Identify the regions where the challenge is the most pressing</a:t>
            </a:r>
          </a:p>
          <a:p>
            <a:pPr marL="342900" indent="-342900">
              <a:lnSpc>
                <a:spcPct val="100000"/>
              </a:lnSpc>
              <a:buAutoNum type="arabicPeriod"/>
            </a:pPr>
            <a:r>
              <a:rPr lang="en-US" sz="2000" dirty="0">
                <a:latin typeface="Open Sans"/>
                <a:ea typeface="+mn-lt"/>
                <a:cs typeface="+mn-lt"/>
              </a:rPr>
              <a:t>ILO4: Explain the importance of Geospatial Information Systems (GIS) as it relates to clean cooking</a:t>
            </a:r>
          </a:p>
          <a:p>
            <a:pPr marL="342900" indent="-342900">
              <a:lnSpc>
                <a:spcPct val="100000"/>
              </a:lnSpc>
              <a:buAutoNum type="arabicPeriod"/>
            </a:pPr>
            <a:r>
              <a:rPr lang="en-US" sz="2000" dirty="0">
                <a:latin typeface="Open Sans"/>
                <a:ea typeface="+mn-lt"/>
                <a:cs typeface="+mn-lt"/>
              </a:rPr>
              <a:t>ILO5: Explain the basics of </a:t>
            </a:r>
            <a:r>
              <a:rPr lang="en-US" sz="2000" dirty="0" err="1">
                <a:latin typeface="Open Sans"/>
                <a:ea typeface="+mn-lt"/>
                <a:cs typeface="+mn-lt"/>
              </a:rPr>
              <a:t>OnStove</a:t>
            </a:r>
            <a:r>
              <a:rPr lang="en-US" sz="2000" dirty="0">
                <a:latin typeface="Open Sans"/>
                <a:ea typeface="+mn-lt"/>
                <a:cs typeface="+mn-lt"/>
              </a:rPr>
              <a:t>, a geospatial clean cooking tool</a:t>
            </a: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8" name="Rectangle 7"/>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1.3 Past efforts with </a:t>
            </a:r>
            <a:r>
              <a:rPr lang="en-US" sz="4400" dirty="0" err="1">
                <a:latin typeface="Open Sans"/>
              </a:rPr>
              <a:t>OnStove</a:t>
            </a:r>
            <a:endParaRPr lang="en-GB" sz="4400" dirty="0">
              <a:latin typeface="Open Sans"/>
            </a:endParaRPr>
          </a:p>
        </p:txBody>
      </p:sp>
      <p:sp>
        <p:nvSpPr>
          <p:cNvPr id="13" name="Rectangle 12"/>
          <p:cNvSpPr/>
          <p:nvPr/>
        </p:nvSpPr>
        <p:spPr>
          <a:xfrm>
            <a:off x="2594353" y="1659852"/>
            <a:ext cx="987047"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Nepal</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2" y="2240991"/>
            <a:ext cx="5406916" cy="349313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407" y="1733918"/>
            <a:ext cx="4096902" cy="4507277"/>
          </a:xfrm>
          <a:prstGeom prst="rect">
            <a:avLst/>
          </a:prstGeom>
        </p:spPr>
      </p:pic>
      <p:cxnSp>
        <p:nvCxnSpPr>
          <p:cNvPr id="18" name="Straight Connector 17"/>
          <p:cNvCxnSpPr/>
          <p:nvPr/>
        </p:nvCxnSpPr>
        <p:spPr>
          <a:xfrm>
            <a:off x="5809358" y="2723726"/>
            <a:ext cx="14872" cy="2232248"/>
          </a:xfrm>
          <a:prstGeom prst="line">
            <a:avLst/>
          </a:prstGeom>
          <a:ln w="28575">
            <a:solidFill>
              <a:srgbClr val="8FD7FF"/>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054104" y="1662414"/>
            <a:ext cx="968829"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Kenya</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9797" y="2930212"/>
            <a:ext cx="2036802" cy="1819275"/>
          </a:xfrm>
          <a:prstGeom prst="rect">
            <a:avLst/>
          </a:prstGeom>
        </p:spPr>
      </p:pic>
    </p:spTree>
    <p:extLst>
      <p:ext uri="{BB962C8B-B14F-4D97-AF65-F5344CB8AC3E}">
        <p14:creationId xmlns:p14="http://schemas.microsoft.com/office/powerpoint/2010/main" val="405271219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44083" y="133211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Expected learning outcomes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44083" y="-5287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200" y="1825625"/>
            <a:ext cx="9466780" cy="4472433"/>
          </a:xfrm>
        </p:spPr>
        <p:txBody>
          <a:bodyPr vert="horz" lIns="91440" tIns="45720" rIns="91440" bIns="45720" rtlCol="0" anchor="t">
            <a:normAutofit/>
          </a:bodyPr>
          <a:lstStyle/>
          <a:p>
            <a:pPr>
              <a:lnSpc>
                <a:spcPct val="100000"/>
              </a:lnSpc>
            </a:pPr>
            <a:r>
              <a:rPr lang="en-US" sz="2000" dirty="0">
                <a:latin typeface="Open Sans"/>
              </a:rPr>
              <a:t>ILO1: Describe the basic concepts of clean cooking and how it can be modelled geospatially.</a:t>
            </a:r>
            <a:endParaRPr lang="en-US" sz="2000" dirty="0">
              <a:latin typeface="Open Sans"/>
              <a:cs typeface="Calibri"/>
            </a:endParaRPr>
          </a:p>
          <a:p>
            <a:pPr>
              <a:lnSpc>
                <a:spcPct val="100000"/>
              </a:lnSpc>
            </a:pPr>
            <a:r>
              <a:rPr lang="en-US" sz="2000" dirty="0">
                <a:latin typeface="Open Sans"/>
              </a:rPr>
              <a:t>ILO2: List different geospatial datasets that can be used for modelling clean cooking.</a:t>
            </a:r>
          </a:p>
          <a:p>
            <a:pPr>
              <a:lnSpc>
                <a:spcPct val="100000"/>
              </a:lnSpc>
            </a:pPr>
            <a:r>
              <a:rPr lang="en-US" sz="2000" dirty="0">
                <a:latin typeface="Open Sans"/>
              </a:rPr>
              <a:t>ILO3: Describe the Geospatial Information System (GIS) methods that can be used for building a clean cooking geospatial energy model</a:t>
            </a:r>
          </a:p>
          <a:p>
            <a:pPr>
              <a:lnSpc>
                <a:spcPct val="100000"/>
              </a:lnSpc>
            </a:pPr>
            <a:r>
              <a:rPr lang="en-US" sz="2000" dirty="0">
                <a:latin typeface="Open Sans"/>
              </a:rPr>
              <a:t>ILO4: E</a:t>
            </a:r>
            <a:r>
              <a:rPr lang="sv-SE" sz="2000" dirty="0" err="1">
                <a:latin typeface="Open Sans"/>
              </a:rPr>
              <a:t>xplain</a:t>
            </a:r>
            <a:r>
              <a:rPr lang="sv-SE" sz="2000" dirty="0">
                <a:latin typeface="Open Sans"/>
              </a:rPr>
              <a:t> the</a:t>
            </a:r>
            <a:r>
              <a:rPr lang="en-US" sz="2000" dirty="0">
                <a:latin typeface="Open Sans"/>
              </a:rPr>
              <a:t> sensitivity of different input data in the clean cooking geospatial energy model.</a:t>
            </a:r>
            <a:endParaRPr lang="en-US" sz="2000" dirty="0">
              <a:latin typeface="Open Sans"/>
              <a:cs typeface="Calibri"/>
            </a:endParaRPr>
          </a:p>
          <a:p>
            <a:pPr>
              <a:lnSpc>
                <a:spcPct val="100000"/>
              </a:lnSpc>
            </a:pPr>
            <a:r>
              <a:rPr lang="en-US" sz="2000" dirty="0">
                <a:latin typeface="Open Sans"/>
              </a:rPr>
              <a:t>ILO5: Develop basic spatial datasets and build your own geospatial cost-benefit clean cooking model in OnStove.</a:t>
            </a:r>
            <a:endParaRPr lang="en-US" sz="2000" dirty="0">
              <a:latin typeface="Open Sans"/>
              <a:cs typeface="Calibri"/>
            </a:endParaRPr>
          </a:p>
        </p:txBody>
      </p:sp>
    </p:spTree>
    <p:extLst>
      <p:ext uri="{BB962C8B-B14F-4D97-AF65-F5344CB8AC3E}">
        <p14:creationId xmlns:p14="http://schemas.microsoft.com/office/powerpoint/2010/main" val="1558588383"/>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Course content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p:txBody>
          <a:bodyPr vert="horz" lIns="91440" tIns="45720" rIns="91440" bIns="45720" rtlCol="0" anchor="t">
            <a:normAutofit/>
          </a:bodyPr>
          <a:lstStyle/>
          <a:p>
            <a:r>
              <a:rPr lang="en-US" sz="2000" dirty="0">
                <a:latin typeface="Open Sans"/>
              </a:rPr>
              <a:t>Lecture 1. Introduction to clean cooking</a:t>
            </a:r>
          </a:p>
          <a:p>
            <a:r>
              <a:rPr lang="en-US" sz="2000" dirty="0">
                <a:latin typeface="Open Sans"/>
              </a:rPr>
              <a:t>Lecture 2. Cost Benefit Analysis theory</a:t>
            </a:r>
          </a:p>
          <a:p>
            <a:r>
              <a:rPr lang="en-US" sz="2000" dirty="0">
                <a:latin typeface="Open Sans"/>
              </a:rPr>
              <a:t>Lecture 3. Key GIS concepts</a:t>
            </a:r>
          </a:p>
          <a:p>
            <a:r>
              <a:rPr lang="en-US" sz="2000" dirty="0">
                <a:latin typeface="Open Sans"/>
              </a:rPr>
              <a:t>Lecture 4. </a:t>
            </a:r>
            <a:r>
              <a:rPr lang="en-US" sz="2000" dirty="0" err="1">
                <a:latin typeface="Open Sans"/>
              </a:rPr>
              <a:t>OnStove</a:t>
            </a:r>
            <a:r>
              <a:rPr lang="en-US" sz="2000" dirty="0">
                <a:latin typeface="Open Sans"/>
              </a:rPr>
              <a:t> theory: model calibration</a:t>
            </a:r>
          </a:p>
          <a:p>
            <a:r>
              <a:rPr lang="en-US" sz="2000" dirty="0">
                <a:latin typeface="Open Sans"/>
              </a:rPr>
              <a:t>Lecture 5. OnStove theory: net-benefits calculations</a:t>
            </a:r>
          </a:p>
          <a:p>
            <a:r>
              <a:rPr lang="en-US" sz="2000" dirty="0">
                <a:latin typeface="Open Sans"/>
              </a:rPr>
              <a:t>Lecture 6. </a:t>
            </a:r>
            <a:r>
              <a:rPr lang="en-US" sz="2000" dirty="0" err="1">
                <a:latin typeface="Open Sans"/>
              </a:rPr>
              <a:t>OnStove</a:t>
            </a:r>
            <a:r>
              <a:rPr lang="en-US" sz="2000" dirty="0">
                <a:latin typeface="Open Sans"/>
              </a:rPr>
              <a:t> theory: data inputs</a:t>
            </a:r>
          </a:p>
          <a:p>
            <a:r>
              <a:rPr lang="en-US" sz="2000" dirty="0">
                <a:latin typeface="Open Sans"/>
              </a:rPr>
              <a:t>Lecture 7. </a:t>
            </a:r>
            <a:r>
              <a:rPr lang="en-US" sz="2000" dirty="0" err="1">
                <a:latin typeface="Open Sans"/>
              </a:rPr>
              <a:t>OnStove</a:t>
            </a:r>
            <a:r>
              <a:rPr lang="en-US" sz="2000" dirty="0">
                <a:latin typeface="Open Sans"/>
              </a:rPr>
              <a:t> theory: results interpretation</a:t>
            </a:r>
          </a:p>
        </p:txBody>
      </p:sp>
    </p:spTree>
    <p:extLst>
      <p:ext uri="{BB962C8B-B14F-4D97-AF65-F5344CB8AC3E}">
        <p14:creationId xmlns:p14="http://schemas.microsoft.com/office/powerpoint/2010/main" val="371331788"/>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Course content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199" y="2177143"/>
            <a:ext cx="9049161" cy="3931172"/>
          </a:xfrm>
        </p:spPr>
        <p:txBody>
          <a:bodyPr vert="horz" lIns="91440" tIns="45720" rIns="91440" bIns="45720" rtlCol="0" anchor="t">
            <a:normAutofit/>
          </a:bodyPr>
          <a:lstStyle/>
          <a:p>
            <a:r>
              <a:rPr lang="en-GB" sz="2000" dirty="0">
                <a:latin typeface="Open Sans"/>
                <a:cs typeface="Sanskrit Text"/>
              </a:rPr>
              <a:t>Hands-on Material 1: Clean cooking cost-benefit analysis with BAR-HAP</a:t>
            </a:r>
          </a:p>
          <a:p>
            <a:r>
              <a:rPr lang="en-GB" sz="2000" dirty="0">
                <a:latin typeface="Open Sans"/>
                <a:cs typeface="Sanskrit Text"/>
              </a:rPr>
              <a:t>Hands-on Material 2: </a:t>
            </a:r>
            <a:r>
              <a:rPr lang="en-US" sz="2000">
                <a:latin typeface="Open Sans"/>
                <a:cs typeface="Sanskrit Text"/>
              </a:rPr>
              <a:t>QGIS installation</a:t>
            </a:r>
            <a:endParaRPr lang="en-US" sz="2000" dirty="0">
              <a:latin typeface="Open Sans"/>
              <a:cs typeface="Sanskrit Text"/>
            </a:endParaRPr>
          </a:p>
          <a:p>
            <a:r>
              <a:rPr lang="en-GB" sz="2000" dirty="0">
                <a:latin typeface="Open Sans"/>
                <a:cs typeface="Sanskrit Text"/>
              </a:rPr>
              <a:t>Hands-on Material 3: </a:t>
            </a:r>
            <a:r>
              <a:rPr lang="en-US" sz="2000" dirty="0">
                <a:latin typeface="Open Sans"/>
                <a:cs typeface="Sanskrit Text"/>
              </a:rPr>
              <a:t>GIS processing with QGIS </a:t>
            </a:r>
          </a:p>
          <a:p>
            <a:r>
              <a:rPr lang="en-GB" sz="2000" dirty="0">
                <a:latin typeface="Open Sans"/>
                <a:cs typeface="Sanskrit Text"/>
              </a:rPr>
              <a:t>Hands-on Material 4: OnStove installation</a:t>
            </a:r>
          </a:p>
          <a:p>
            <a:r>
              <a:rPr lang="en-GB" sz="2000" dirty="0">
                <a:latin typeface="Open Sans"/>
                <a:cs typeface="Sanskrit Text"/>
              </a:rPr>
              <a:t>Hands-on Material 5: </a:t>
            </a:r>
            <a:r>
              <a:rPr lang="en-GB" sz="2000" dirty="0" err="1">
                <a:latin typeface="Open Sans"/>
                <a:cs typeface="Sanskrit Text"/>
              </a:rPr>
              <a:t>Jupyter</a:t>
            </a:r>
            <a:r>
              <a:rPr lang="en-GB" sz="2000" dirty="0">
                <a:latin typeface="Open Sans"/>
                <a:cs typeface="Sanskrit Text"/>
              </a:rPr>
              <a:t> Notebooks and Python basics</a:t>
            </a:r>
          </a:p>
          <a:p>
            <a:r>
              <a:rPr lang="en-GB" sz="2000" dirty="0">
                <a:latin typeface="Open Sans"/>
                <a:cs typeface="Sanskrit Text"/>
              </a:rPr>
              <a:t>Hands-on Material 6: Data collection</a:t>
            </a:r>
          </a:p>
          <a:p>
            <a:r>
              <a:rPr lang="en-GB" sz="2000" dirty="0">
                <a:latin typeface="Open Sans"/>
                <a:cs typeface="Sanskrit Text"/>
              </a:rPr>
              <a:t>Hands-on Material 7: Basic scenario runs with </a:t>
            </a:r>
            <a:r>
              <a:rPr lang="en-GB" sz="2000" dirty="0" err="1">
                <a:latin typeface="Open Sans"/>
                <a:cs typeface="Sanskrit Text"/>
              </a:rPr>
              <a:t>OnStove</a:t>
            </a:r>
            <a:endParaRPr lang="en-GB" sz="2000" dirty="0">
              <a:latin typeface="Open Sans"/>
              <a:cs typeface="Sanskrit Text"/>
            </a:endParaRPr>
          </a:p>
          <a:p>
            <a:pPr marL="0" indent="0">
              <a:buNone/>
            </a:pPr>
            <a:endParaRPr lang="en-GB" sz="2000" dirty="0">
              <a:latin typeface="Open Sans"/>
              <a:cs typeface="Sanskrit Text"/>
            </a:endParaRPr>
          </a:p>
          <a:p>
            <a:endParaRPr lang="en-GB" sz="2000" dirty="0">
              <a:latin typeface="Open Sans"/>
              <a:cs typeface="Sanskrit Text"/>
            </a:endParaRPr>
          </a:p>
          <a:p>
            <a:endParaRPr lang="en-US" sz="2000" dirty="0">
              <a:latin typeface="Open Sans"/>
              <a:cs typeface="Sanskrit Text"/>
            </a:endParaRPr>
          </a:p>
        </p:txBody>
      </p:sp>
    </p:spTree>
    <p:extLst>
      <p:ext uri="{BB962C8B-B14F-4D97-AF65-F5344CB8AC3E}">
        <p14:creationId xmlns:p14="http://schemas.microsoft.com/office/powerpoint/2010/main" val="36535969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References</a:t>
            </a:r>
            <a:endParaRPr lang="en-GB" sz="4400" dirty="0">
              <a:latin typeface="Open Sans"/>
            </a:endParaRPr>
          </a:p>
        </p:txBody>
      </p:sp>
      <p:sp>
        <p:nvSpPr>
          <p:cNvPr id="12" name="Content Placeholder 1"/>
          <p:cNvSpPr>
            <a:spLocks noGrp="1"/>
          </p:cNvSpPr>
          <p:nvPr>
            <p:ph idx="1"/>
          </p:nvPr>
        </p:nvSpPr>
        <p:spPr>
          <a:xfrm>
            <a:off x="838200" y="1825624"/>
            <a:ext cx="10606238" cy="4170915"/>
          </a:xfrm>
        </p:spPr>
        <p:txBody>
          <a:bodyPr vert="horz" lIns="91440" tIns="45720" rIns="91440" bIns="45720" rtlCol="0" anchor="t">
            <a:normAutofit fontScale="70000" lnSpcReduction="20000"/>
          </a:bodyPr>
          <a:lstStyle/>
          <a:p>
            <a:r>
              <a:rPr lang="en-US" i="1" dirty="0" err="1"/>
              <a:t>Nerini</a:t>
            </a:r>
            <a:r>
              <a:rPr lang="en-US" i="1" dirty="0"/>
              <a:t>, F. F. et al. Mapping synergies and trade-offs between energy and the Sustainable Development Goals. Nat. Energy 3, 10–15 (2018).</a:t>
            </a:r>
            <a:endParaRPr lang="sv-SE" sz="1800" dirty="0"/>
          </a:p>
          <a:p>
            <a:r>
              <a:rPr lang="sv-SE" i="1" dirty="0"/>
              <a:t>Khavari, B., Ramirez, C., Jeuland, M. &amp; </a:t>
            </a:r>
            <a:r>
              <a:rPr lang="sv-SE" i="1" dirty="0" err="1"/>
              <a:t>Fuso</a:t>
            </a:r>
            <a:r>
              <a:rPr lang="sv-SE" i="1" dirty="0"/>
              <a:t> </a:t>
            </a:r>
            <a:r>
              <a:rPr lang="sv-SE" i="1" dirty="0" err="1"/>
              <a:t>Nerini</a:t>
            </a:r>
            <a:r>
              <a:rPr lang="sv-SE" i="1" dirty="0"/>
              <a:t>, F. A geospatial approach to </a:t>
            </a:r>
            <a:r>
              <a:rPr lang="sv-SE" i="1" dirty="0" err="1"/>
              <a:t>understanding</a:t>
            </a:r>
            <a:r>
              <a:rPr lang="sv-SE" i="1" dirty="0"/>
              <a:t> </a:t>
            </a:r>
            <a:r>
              <a:rPr lang="sv-SE" i="1" dirty="0" err="1"/>
              <a:t>clean</a:t>
            </a:r>
            <a:r>
              <a:rPr lang="sv-SE" i="1" dirty="0"/>
              <a:t> </a:t>
            </a:r>
            <a:r>
              <a:rPr lang="sv-SE" i="1" dirty="0" err="1"/>
              <a:t>cooking</a:t>
            </a:r>
            <a:r>
              <a:rPr lang="sv-SE" i="1" dirty="0"/>
              <a:t> </a:t>
            </a:r>
            <a:r>
              <a:rPr lang="sv-SE" i="1" dirty="0" err="1"/>
              <a:t>challenges</a:t>
            </a:r>
            <a:r>
              <a:rPr lang="sv-SE" i="1" dirty="0"/>
              <a:t> in </a:t>
            </a:r>
            <a:r>
              <a:rPr lang="sv-SE" i="1" dirty="0" err="1"/>
              <a:t>sub-Saharan</a:t>
            </a:r>
            <a:r>
              <a:rPr lang="sv-SE" i="1" dirty="0"/>
              <a:t> </a:t>
            </a:r>
            <a:r>
              <a:rPr lang="sv-SE" i="1" dirty="0" err="1"/>
              <a:t>Africa</a:t>
            </a:r>
            <a:r>
              <a:rPr lang="sv-SE" i="1" dirty="0"/>
              <a:t>. Nat. </a:t>
            </a:r>
            <a:r>
              <a:rPr lang="sv-SE" i="1" dirty="0" err="1"/>
              <a:t>Sustain</a:t>
            </a:r>
            <a:r>
              <a:rPr lang="sv-SE" i="1" dirty="0"/>
              <a:t>. 1–11 (2023) doi:10.1038/s41893-022-01039-8.</a:t>
            </a:r>
            <a:endParaRPr lang="sv-SE" sz="1800" dirty="0"/>
          </a:p>
          <a:p>
            <a:r>
              <a:rPr lang="en-US" i="1" dirty="0" err="1"/>
              <a:t>Puzzolo</a:t>
            </a:r>
            <a:r>
              <a:rPr lang="en-US" i="1" dirty="0"/>
              <a:t>, E., Pope, D., </a:t>
            </a:r>
            <a:r>
              <a:rPr lang="en-US" i="1" dirty="0" err="1"/>
              <a:t>Stanistreet</a:t>
            </a:r>
            <a:r>
              <a:rPr lang="en-US" i="1" dirty="0"/>
              <a:t>, D., </a:t>
            </a:r>
            <a:r>
              <a:rPr lang="en-US" i="1" dirty="0" err="1"/>
              <a:t>Rehfuess</a:t>
            </a:r>
            <a:r>
              <a:rPr lang="en-US" i="1" dirty="0"/>
              <a:t>, E. A and Bruce, N. G. Clean fuels for resource-poor settings: A systematic review of barriers and enablers to adoption and sustained use. Environ. Res., vol. 146, pp. 218–234, Apr. 2016, </a:t>
            </a:r>
            <a:r>
              <a:rPr lang="en-US" i="1" dirty="0" err="1"/>
              <a:t>doi</a:t>
            </a:r>
            <a:r>
              <a:rPr lang="en-US" i="1" dirty="0"/>
              <a:t>: 10.1016/j.envres.2016.01.002.</a:t>
            </a:r>
            <a:endParaRPr lang="sv-SE" sz="1800" dirty="0"/>
          </a:p>
          <a:p>
            <a:r>
              <a:rPr lang="en-US" i="1" dirty="0"/>
              <a:t>IEA, IRENA, UNSD, World Bank, WHO. 2023. Tracking SDG 7: The Energy Progress Report. World</a:t>
            </a:r>
            <a:endParaRPr lang="sv-SE" sz="1800" dirty="0"/>
          </a:p>
          <a:p>
            <a:r>
              <a:rPr lang="en-US" i="1" dirty="0"/>
              <a:t>Bank, Washington DC. © World Bank. License: Creative Commons Attribution—</a:t>
            </a:r>
            <a:r>
              <a:rPr lang="en-US" i="1" dirty="0" err="1"/>
              <a:t>NonCommercial</a:t>
            </a:r>
            <a:r>
              <a:rPr lang="en-US" i="1" dirty="0"/>
              <a:t> 3.0 IGO (CC BY-NC 3.0 IGO (2023)</a:t>
            </a:r>
            <a:endParaRPr lang="sv-SE" sz="1800" dirty="0"/>
          </a:p>
          <a:p>
            <a:r>
              <a:rPr lang="en-US" i="1" dirty="0" err="1"/>
              <a:t>Guta</a:t>
            </a:r>
            <a:r>
              <a:rPr lang="en-US" i="1" dirty="0"/>
              <a:t> D. et al., A systematic review of household energy transition in low and middle income countries, Energy Res. Soc. Sci., vol. 86, p. 102463, Apr. 2022, </a:t>
            </a:r>
            <a:r>
              <a:rPr lang="en-US" i="1" dirty="0" err="1"/>
              <a:t>doi</a:t>
            </a:r>
            <a:r>
              <a:rPr lang="en-US" i="1" dirty="0"/>
              <a:t>: 10.1016/j.erss.2021.102463.</a:t>
            </a:r>
            <a:endParaRPr lang="sv-SE" sz="1800" dirty="0"/>
          </a:p>
        </p:txBody>
      </p:sp>
    </p:spTree>
    <p:extLst>
      <p:ext uri="{BB962C8B-B14F-4D97-AF65-F5344CB8AC3E}">
        <p14:creationId xmlns:p14="http://schemas.microsoft.com/office/powerpoint/2010/main" val="223741734"/>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023530777"/>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0" name="Google Shape;100;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2"/>
          <p:cNvSpPr txBox="1"/>
          <p:nvPr/>
        </p:nvSpPr>
        <p:spPr>
          <a:xfrm>
            <a:off x="8765022" y="5114953"/>
            <a:ext cx="332128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Khavari B., </a:t>
            </a:r>
            <a:r>
              <a:rPr lang="en-US" sz="800" dirty="0">
                <a:solidFill>
                  <a:schemeClr val="lt1"/>
                </a:solidFill>
                <a:latin typeface="Open Sans"/>
                <a:ea typeface="Open Sans"/>
                <a:cs typeface="Open Sans"/>
                <a:sym typeface="Open Sans"/>
              </a:rPr>
              <a:t>Ramirez C.,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1: Geospatial Clean Cooking access modelling using </a:t>
            </a:r>
            <a:r>
              <a:rPr lang="en-US" sz="800" dirty="0" err="1">
                <a:solidFill>
                  <a:schemeClr val="lt1"/>
                </a:solidFill>
                <a:latin typeface="Open Sans"/>
                <a:ea typeface="Open Sans"/>
                <a:cs typeface="Open Sans"/>
                <a:sym typeface="Open Sans"/>
              </a:rPr>
              <a:t>OnStove</a:t>
            </a:r>
            <a:r>
              <a:rPr lang="en-US" sz="800" dirty="0">
                <a:solidFill>
                  <a:schemeClr val="lt1"/>
                </a:solidFill>
                <a:latin typeface="Open Sans"/>
                <a:ea typeface="Open Sans"/>
                <a:cs typeface="Open Sans"/>
                <a:sym typeface="Open Sans"/>
              </a:rPr>
              <a:t>. Release Version 1.0  [online presentation]. Climate Compatible Growth Programme, Sustainable Energy for All, KTH</a:t>
            </a:r>
            <a:endParaRPr dirty="0"/>
          </a:p>
        </p:txBody>
      </p:sp>
      <p:sp>
        <p:nvSpPr>
          <p:cNvPr id="103" name="Google Shape;103;p2"/>
          <p:cNvSpPr txBox="1"/>
          <p:nvPr/>
        </p:nvSpPr>
        <p:spPr>
          <a:xfrm>
            <a:off x="9266839" y="2145904"/>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Supported by and in collaboration with </a:t>
            </a:r>
            <a:endParaRPr/>
          </a:p>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Sustainable Energy for All</a:t>
            </a:r>
            <a:endParaRPr/>
          </a:p>
        </p:txBody>
      </p:sp>
      <p:pic>
        <p:nvPicPr>
          <p:cNvPr id="105" name="Google Shape;105;p2" descr="A white circle with white text&#10;&#10;Description automatically generated"/>
          <p:cNvPicPr preferRelativeResize="0"/>
          <p:nvPr/>
        </p:nvPicPr>
        <p:blipFill rotWithShape="1">
          <a:blip r:embed="rId4">
            <a:alphaModFix/>
          </a:blip>
          <a:srcRect/>
          <a:stretch/>
        </p:blipFill>
        <p:spPr>
          <a:xfrm>
            <a:off x="10031199" y="2545843"/>
            <a:ext cx="843297" cy="848387"/>
          </a:xfrm>
          <a:prstGeom prst="rect">
            <a:avLst/>
          </a:prstGeom>
          <a:noFill/>
          <a:ln>
            <a:noFill/>
          </a:ln>
        </p:spPr>
      </p:pic>
      <p:sp>
        <p:nvSpPr>
          <p:cNvPr id="106" name="Google Shape;106;p2"/>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9266839" y="3495017"/>
            <a:ext cx="237201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Consolidated by Babak Khavari and Camilo Ramirez from the Royal Institute of Technology (KTH) in Stockholm</a:t>
            </a:r>
            <a:endParaRPr/>
          </a:p>
        </p:txBody>
      </p:sp>
      <p:pic>
        <p:nvPicPr>
          <p:cNvPr id="108" name="Google Shape;108;p2"/>
          <p:cNvPicPr preferRelativeResize="0"/>
          <p:nvPr/>
        </p:nvPicPr>
        <p:blipFill rotWithShape="1">
          <a:blip r:embed="rId5">
            <a:alphaModFix/>
          </a:blip>
          <a:srcRect/>
          <a:stretch/>
        </p:blipFill>
        <p:spPr>
          <a:xfrm>
            <a:off x="9990874" y="3991319"/>
            <a:ext cx="923946" cy="10402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4838007" y="1878676"/>
            <a:ext cx="6512674" cy="4247803"/>
          </a:xfrm>
        </p:spPr>
        <p:txBody>
          <a:bodyPr vert="horz" lIns="91440" tIns="45720" rIns="91440" bIns="45720" rtlCol="0" anchor="t">
            <a:normAutofit/>
          </a:bodyPr>
          <a:lstStyle/>
          <a:p>
            <a:pPr marL="0" indent="0">
              <a:buNone/>
            </a:pPr>
            <a:r>
              <a:rPr lang="en-GB" sz="2000" dirty="0">
                <a:latin typeface="Open Sans" panose="020B0606030504020204"/>
              </a:rPr>
              <a:t>“Ensure access to affordable, reliable, sustainable and modern energy for all”</a:t>
            </a:r>
          </a:p>
          <a:p>
            <a:pPr marL="0" indent="0">
              <a:buNone/>
            </a:pPr>
            <a:endParaRPr lang="en-GB" sz="2000" dirty="0">
              <a:latin typeface="Open Sans" panose="020B0606030504020204"/>
            </a:endParaRPr>
          </a:p>
          <a:p>
            <a:r>
              <a:rPr lang="en-US" sz="2000" dirty="0">
                <a:latin typeface="Open Sans" panose="020B0606030504020204"/>
              </a:rPr>
              <a:t>SDG 7 has been shown to be directly connected to the achievement of 143 targets (85%) (Fuso </a:t>
            </a:r>
            <a:r>
              <a:rPr lang="en-US" sz="2000" dirty="0" err="1">
                <a:latin typeface="Open Sans" panose="020B0606030504020204"/>
              </a:rPr>
              <a:t>Nerini</a:t>
            </a:r>
            <a:r>
              <a:rPr lang="en-US" sz="2000" dirty="0">
                <a:latin typeface="Open Sans" panose="020B0606030504020204"/>
              </a:rPr>
              <a:t>, 2018)</a:t>
            </a:r>
          </a:p>
          <a:p>
            <a:r>
              <a:rPr lang="en-US" sz="2000" dirty="0">
                <a:latin typeface="Open Sans" panose="020B0606030504020204"/>
              </a:rPr>
              <a:t>Universal access to electricity and clean cooking falls within SDG 7 (target 7.1)</a:t>
            </a:r>
          </a:p>
          <a:p>
            <a:pPr lvl="1"/>
            <a:r>
              <a:rPr lang="en-US" sz="1600" dirty="0">
                <a:latin typeface="Open Sans" panose="020B0606030504020204"/>
              </a:rPr>
              <a:t>Target 7.1: Universal access to energy services by 2030</a:t>
            </a:r>
          </a:p>
          <a:p>
            <a:pPr marL="0" indent="0">
              <a:buNone/>
            </a:pPr>
            <a:endParaRPr lang="en-GB" sz="2000" dirty="0">
              <a:latin typeface="Open Sans" panose="020B0606030504020204"/>
            </a:endParaRPr>
          </a:p>
          <a:p>
            <a:pPr marL="0" indent="0">
              <a:buNone/>
            </a:pPr>
            <a:endParaRPr lang="en-GB" sz="2000" dirty="0">
              <a:latin typeface="Open Sans" panose="020B0606030504020204"/>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46346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1.1 Sustainable Development Goals</a:t>
            </a:r>
          </a:p>
        </p:txBody>
      </p:sp>
      <p:sp>
        <p:nvSpPr>
          <p:cNvPr id="8" name="Rectangle 7"/>
          <p:cNvSpPr/>
          <p:nvPr/>
        </p:nvSpPr>
        <p:spPr>
          <a:xfrm>
            <a:off x="945405" y="1710912"/>
            <a:ext cx="784189"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SDG 7</a:t>
            </a:r>
            <a:endParaRPr lang="en-US" sz="2000" b="1" dirty="0">
              <a:solidFill>
                <a:schemeClr val="accent5">
                  <a:lumMod val="60000"/>
                  <a:lumOff val="40000"/>
                </a:schemeClr>
              </a:solidFill>
              <a:latin typeface="Open Sans"/>
              <a:cs typeface="Calibri" panose="020F0502020204030204"/>
            </a:endParaRPr>
          </a:p>
        </p:txBody>
      </p:sp>
      <p:pic>
        <p:nvPicPr>
          <p:cNvPr id="12" name="Picture 2" descr="Goal 7 | Department of Economic and Social Affai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0991" y="2224416"/>
            <a:ext cx="2188839" cy="218883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482970" y="4506236"/>
            <a:ext cx="2000064" cy="253916"/>
          </a:xfrm>
          <a:prstGeom prst="rect">
            <a:avLst/>
          </a:prstGeom>
        </p:spPr>
        <p:txBody>
          <a:bodyPr wrap="square">
            <a:spAutoFit/>
          </a:bodyPr>
          <a:lstStyle/>
          <a:p>
            <a:r>
              <a:rPr lang="en-GB" sz="1050" dirty="0"/>
              <a:t>https://sdgs.un.org/goals/goal7</a:t>
            </a:r>
          </a:p>
        </p:txBody>
      </p:sp>
    </p:spTree>
    <p:extLst>
      <p:ext uri="{BB962C8B-B14F-4D97-AF65-F5344CB8AC3E}">
        <p14:creationId xmlns:p14="http://schemas.microsoft.com/office/powerpoint/2010/main" val="327706864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1.1 Why clean cooking?</a:t>
            </a:r>
          </a:p>
        </p:txBody>
      </p:sp>
      <p:grpSp>
        <p:nvGrpSpPr>
          <p:cNvPr id="11" name="Group 10">
            <a:extLst>
              <a:ext uri="{FF2B5EF4-FFF2-40B4-BE49-F238E27FC236}">
                <a16:creationId xmlns:a16="http://schemas.microsoft.com/office/drawing/2014/main" id="{9A6E4E4A-C145-4A0C-9215-CBB4F87994C3}"/>
              </a:ext>
            </a:extLst>
          </p:cNvPr>
          <p:cNvGrpSpPr/>
          <p:nvPr/>
        </p:nvGrpSpPr>
        <p:grpSpPr>
          <a:xfrm>
            <a:off x="1209184" y="1741228"/>
            <a:ext cx="2665884" cy="3206041"/>
            <a:chOff x="322919" y="1272321"/>
            <a:chExt cx="2665884" cy="3206041"/>
          </a:xfrm>
        </p:grpSpPr>
        <p:sp>
          <p:nvSpPr>
            <p:cNvPr id="14" name="TextBox 13">
              <a:extLst>
                <a:ext uri="{FF2B5EF4-FFF2-40B4-BE49-F238E27FC236}">
                  <a16:creationId xmlns:a16="http://schemas.microsoft.com/office/drawing/2014/main" id="{FD0B29BB-7717-4D6E-A73F-559E0D76C0CF}"/>
                </a:ext>
              </a:extLst>
            </p:cNvPr>
            <p:cNvSpPr txBox="1"/>
            <p:nvPr/>
          </p:nvSpPr>
          <p:spPr>
            <a:xfrm>
              <a:off x="927203" y="3168372"/>
              <a:ext cx="1457317" cy="307777"/>
            </a:xfrm>
            <a:prstGeom prst="rect">
              <a:avLst/>
            </a:prstGeom>
            <a:noFill/>
          </p:spPr>
          <p:txBody>
            <a:bodyPr wrap="square" rtlCol="0">
              <a:spAutoFit/>
            </a:bodyPr>
            <a:lstStyle/>
            <a:p>
              <a:pPr algn="ctr"/>
              <a:r>
                <a:rPr lang="en-US" b="1" dirty="0">
                  <a:solidFill>
                    <a:schemeClr val="accent1"/>
                  </a:solidFill>
                  <a:latin typeface="Calibri" panose="020F0502020204030204" pitchFamily="34" charset="0"/>
                  <a:ea typeface="Roboto" panose="02000000000000000000" pitchFamily="2" charset="0"/>
                  <a:cs typeface="Calibri" panose="020F0502020204030204" pitchFamily="34" charset="0"/>
                </a:rPr>
                <a:t>HEALTH</a:t>
              </a:r>
            </a:p>
          </p:txBody>
        </p:sp>
        <p:sp>
          <p:nvSpPr>
            <p:cNvPr id="15" name="TextBox 14">
              <a:extLst>
                <a:ext uri="{FF2B5EF4-FFF2-40B4-BE49-F238E27FC236}">
                  <a16:creationId xmlns:a16="http://schemas.microsoft.com/office/drawing/2014/main" id="{D3414B7E-C6B2-4627-B7A9-2E2642FA92E6}"/>
                </a:ext>
              </a:extLst>
            </p:cNvPr>
            <p:cNvSpPr txBox="1"/>
            <p:nvPr/>
          </p:nvSpPr>
          <p:spPr>
            <a:xfrm>
              <a:off x="322919" y="3462699"/>
              <a:ext cx="2665884" cy="1015663"/>
            </a:xfrm>
            <a:prstGeom prst="rect">
              <a:avLst/>
            </a:prstGeom>
            <a:noFill/>
          </p:spPr>
          <p:txBody>
            <a:bodyPr wrap="square" rtlCol="0">
              <a:spAutoFit/>
            </a:bodyPr>
            <a:lstStyle/>
            <a:p>
              <a:pPr algn="ctr"/>
              <a:r>
                <a:rPr lang="en-US" sz="1200" dirty="0">
                  <a:latin typeface="Calibri" panose="020F0502020204030204" pitchFamily="34" charset="0"/>
                  <a:ea typeface="Roboto" panose="02000000000000000000" pitchFamily="2" charset="0"/>
                  <a:cs typeface="Calibri" panose="020F0502020204030204" pitchFamily="34" charset="0"/>
                </a:rPr>
                <a:t>Up to </a:t>
              </a:r>
              <a:r>
                <a:rPr lang="en-US" sz="1200" b="1" dirty="0">
                  <a:solidFill>
                    <a:schemeClr val="accent1"/>
                  </a:solidFill>
                  <a:latin typeface="Calibri" panose="020F0502020204030204" pitchFamily="34" charset="0"/>
                  <a:ea typeface="Roboto" panose="02000000000000000000" pitchFamily="2" charset="0"/>
                  <a:cs typeface="Calibri" panose="020F0502020204030204" pitchFamily="34" charset="0"/>
                </a:rPr>
                <a:t>3.2 million </a:t>
              </a:r>
              <a:r>
                <a:rPr lang="en-US" sz="1200" dirty="0">
                  <a:latin typeface="Calibri" panose="020F0502020204030204" pitchFamily="34" charset="0"/>
                  <a:ea typeface="Roboto" panose="02000000000000000000" pitchFamily="2" charset="0"/>
                  <a:cs typeface="Calibri" panose="020F0502020204030204" pitchFamily="34" charset="0"/>
                </a:rPr>
                <a:t>people die prematurely every year from illnesses associated with exposure to smoke from polluting open fires or inefficient stoves (WHO, 2022)</a:t>
              </a:r>
            </a:p>
          </p:txBody>
        </p:sp>
        <p:pic>
          <p:nvPicPr>
            <p:cNvPr id="16" name="Picture 15" descr="A picture containing person, preparing, working, cooking&#10;&#10;Description automatically generated">
              <a:extLst>
                <a:ext uri="{FF2B5EF4-FFF2-40B4-BE49-F238E27FC236}">
                  <a16:creationId xmlns:a16="http://schemas.microsoft.com/office/drawing/2014/main" id="{D9F0B881-27CB-4C6C-B6AE-709CDAEDDD34}"/>
                </a:ext>
              </a:extLst>
            </p:cNvPr>
            <p:cNvPicPr>
              <a:picLocks/>
            </p:cNvPicPr>
            <p:nvPr/>
          </p:nvPicPr>
          <p:blipFill>
            <a:blip r:embed="rId3"/>
            <a:stretch>
              <a:fillRect/>
            </a:stretch>
          </p:blipFill>
          <p:spPr>
            <a:xfrm>
              <a:off x="707836" y="1272321"/>
              <a:ext cx="1896051" cy="1896051"/>
            </a:xfrm>
            <a:prstGeom prst="ellipse">
              <a:avLst/>
            </a:prstGeom>
          </p:spPr>
        </p:pic>
      </p:grpSp>
      <p:grpSp>
        <p:nvGrpSpPr>
          <p:cNvPr id="17" name="Group 16">
            <a:extLst>
              <a:ext uri="{FF2B5EF4-FFF2-40B4-BE49-F238E27FC236}">
                <a16:creationId xmlns:a16="http://schemas.microsoft.com/office/drawing/2014/main" id="{191198F1-7459-4122-9EF6-08D3A6625A7B}"/>
              </a:ext>
            </a:extLst>
          </p:cNvPr>
          <p:cNvGrpSpPr/>
          <p:nvPr/>
        </p:nvGrpSpPr>
        <p:grpSpPr>
          <a:xfrm>
            <a:off x="4556259" y="1683814"/>
            <a:ext cx="2799945" cy="3427240"/>
            <a:chOff x="3294033" y="1272320"/>
            <a:chExt cx="2799945" cy="3427240"/>
          </a:xfrm>
        </p:grpSpPr>
        <p:sp>
          <p:nvSpPr>
            <p:cNvPr id="18" name="TextBox 17">
              <a:extLst>
                <a:ext uri="{FF2B5EF4-FFF2-40B4-BE49-F238E27FC236}">
                  <a16:creationId xmlns:a16="http://schemas.microsoft.com/office/drawing/2014/main" id="{C9E0B10F-CF0C-4A7F-B2F1-EECAD1F3BCAA}"/>
                </a:ext>
              </a:extLst>
            </p:cNvPr>
            <p:cNvSpPr txBox="1"/>
            <p:nvPr/>
          </p:nvSpPr>
          <p:spPr>
            <a:xfrm>
              <a:off x="3294033" y="3168372"/>
              <a:ext cx="2799945" cy="369332"/>
            </a:xfrm>
            <a:prstGeom prst="rect">
              <a:avLst/>
            </a:prstGeom>
            <a:noFill/>
          </p:spPr>
          <p:txBody>
            <a:bodyPr wrap="square" rtlCol="0">
              <a:spAutoFit/>
            </a:bodyPr>
            <a:lstStyle/>
            <a:p>
              <a:pPr algn="ctr"/>
              <a:r>
                <a:rPr lang="en-US" b="1" dirty="0">
                  <a:solidFill>
                    <a:schemeClr val="accent6"/>
                  </a:solidFill>
                  <a:latin typeface="Calibri" panose="020F0502020204030204" pitchFamily="34" charset="0"/>
                  <a:ea typeface="Roboto" panose="020B0604020202020204" charset="0"/>
                  <a:cs typeface="Calibri" panose="020F0502020204030204" pitchFamily="34" charset="0"/>
                </a:rPr>
                <a:t>CLIMATE &amp; ENVIRONMENT</a:t>
              </a:r>
            </a:p>
          </p:txBody>
        </p:sp>
        <p:sp>
          <p:nvSpPr>
            <p:cNvPr id="19" name="Rectangle 18">
              <a:extLst>
                <a:ext uri="{FF2B5EF4-FFF2-40B4-BE49-F238E27FC236}">
                  <a16:creationId xmlns:a16="http://schemas.microsoft.com/office/drawing/2014/main" id="{49C66A94-3B25-45B9-8A52-213AC8CD1783}"/>
                </a:ext>
              </a:extLst>
            </p:cNvPr>
            <p:cNvSpPr/>
            <p:nvPr/>
          </p:nvSpPr>
          <p:spPr>
            <a:xfrm>
              <a:off x="3361063" y="3476148"/>
              <a:ext cx="2665884" cy="1223412"/>
            </a:xfrm>
            <a:prstGeom prst="rect">
              <a:avLst/>
            </a:prstGeom>
          </p:spPr>
          <p:txBody>
            <a:bodyPr wrap="square">
              <a:spAutoFit/>
            </a:bodyPr>
            <a:lstStyle/>
            <a:p>
              <a:pPr algn="ctr"/>
              <a:r>
                <a:rPr lang="en-US" sz="1200" dirty="0">
                  <a:latin typeface="Calibri" panose="020F0502020204030204" pitchFamily="34" charset="0"/>
                  <a:ea typeface="Roboto" panose="020B0604020202020204" charset="0"/>
                  <a:cs typeface="Calibri" panose="020F0502020204030204" pitchFamily="34" charset="0"/>
                </a:rPr>
                <a:t>Burning solid fuels for household energy needs produces over </a:t>
              </a:r>
              <a:r>
                <a:rPr lang="en-US" sz="1200" b="1" dirty="0">
                  <a:solidFill>
                    <a:srgbClr val="92D050"/>
                  </a:solidFill>
                  <a:latin typeface="Calibri" panose="020F0502020204030204" pitchFamily="34" charset="0"/>
                  <a:ea typeface="Roboto" panose="020B0604020202020204" charset="0"/>
                  <a:cs typeface="Calibri" panose="020F0502020204030204" pitchFamily="34" charset="0"/>
                </a:rPr>
                <a:t>25% of global black carbon emissions </a:t>
              </a:r>
              <a:r>
                <a:rPr lang="en-US" sz="1200" dirty="0">
                  <a:latin typeface="Calibri" panose="020F0502020204030204" pitchFamily="34" charset="0"/>
                  <a:ea typeface="Roboto" panose="020B0604020202020204" charset="0"/>
                  <a:cs typeface="Calibri" panose="020F0502020204030204" pitchFamily="34" charset="0"/>
                </a:rPr>
                <a:t>– the 2</a:t>
              </a:r>
              <a:r>
                <a:rPr lang="en-US" sz="1200" baseline="30000" dirty="0">
                  <a:latin typeface="Calibri" panose="020F0502020204030204" pitchFamily="34" charset="0"/>
                  <a:ea typeface="Roboto" panose="020B0604020202020204" charset="0"/>
                  <a:cs typeface="Calibri" panose="020F0502020204030204" pitchFamily="34" charset="0"/>
                </a:rPr>
                <a:t>nd</a:t>
              </a:r>
              <a:r>
                <a:rPr lang="en-US" sz="1200" dirty="0">
                  <a:latin typeface="Calibri" panose="020F0502020204030204" pitchFamily="34" charset="0"/>
                  <a:ea typeface="Roboto" panose="020B0604020202020204" charset="0"/>
                  <a:cs typeface="Calibri" panose="020F0502020204030204" pitchFamily="34" charset="0"/>
                </a:rPr>
                <a:t> largest contributor to climate change after CO</a:t>
              </a:r>
              <a:r>
                <a:rPr lang="en-US" sz="1200" baseline="-25000" dirty="0">
                  <a:latin typeface="Calibri" panose="020F0502020204030204" pitchFamily="34" charset="0"/>
                  <a:ea typeface="Roboto" panose="020B0604020202020204" charset="0"/>
                  <a:cs typeface="Calibri" panose="020F0502020204030204" pitchFamily="34" charset="0"/>
                </a:rPr>
                <a:t>2 </a:t>
              </a:r>
              <a:r>
                <a:rPr lang="en-US" sz="1200" dirty="0">
                  <a:solidFill>
                    <a:srgbClr val="464646"/>
                  </a:solidFill>
                  <a:latin typeface="Calibri" panose="020F0502020204030204" pitchFamily="34" charset="0"/>
                  <a:ea typeface="Roboto" panose="02000000000000000000" pitchFamily="2" charset="0"/>
                  <a:cs typeface="Calibri" panose="020F0502020204030204" pitchFamily="34" charset="0"/>
                </a:rPr>
                <a:t>(CCA, 2022)</a:t>
              </a:r>
              <a:r>
                <a:rPr lang="en-US" sz="1200" dirty="0">
                  <a:latin typeface="Calibri" panose="020F0502020204030204" pitchFamily="34" charset="0"/>
                  <a:ea typeface="Roboto" panose="02000000000000000000" pitchFamily="2" charset="0"/>
                  <a:cs typeface="Calibri" panose="020F0502020204030204" pitchFamily="34" charset="0"/>
                </a:rPr>
                <a:t>​</a:t>
              </a:r>
            </a:p>
            <a:p>
              <a:pPr algn="ctr"/>
              <a:endParaRPr lang="en-US" dirty="0">
                <a:latin typeface="Calibri" panose="020F0502020204030204" pitchFamily="34" charset="0"/>
                <a:ea typeface="Roboto" panose="020B0604020202020204" charset="0"/>
                <a:cs typeface="Calibri" panose="020F0502020204030204" pitchFamily="34" charset="0"/>
              </a:endParaRPr>
            </a:p>
          </p:txBody>
        </p:sp>
        <p:pic>
          <p:nvPicPr>
            <p:cNvPr id="20" name="Picture 19" descr="A picture containing ice, snow, nature, blue&#10;&#10;Description automatically generated">
              <a:extLst>
                <a:ext uri="{FF2B5EF4-FFF2-40B4-BE49-F238E27FC236}">
                  <a16:creationId xmlns:a16="http://schemas.microsoft.com/office/drawing/2014/main" id="{C54881AE-EDDA-4056-ADAC-2CE3CE236B05}"/>
                </a:ext>
              </a:extLst>
            </p:cNvPr>
            <p:cNvPicPr>
              <a:picLocks/>
            </p:cNvPicPr>
            <p:nvPr/>
          </p:nvPicPr>
          <p:blipFill>
            <a:blip r:embed="rId4"/>
            <a:stretch>
              <a:fillRect/>
            </a:stretch>
          </p:blipFill>
          <p:spPr>
            <a:xfrm>
              <a:off x="3745979" y="1272320"/>
              <a:ext cx="1896052" cy="1896052"/>
            </a:xfrm>
            <a:prstGeom prst="ellipse">
              <a:avLst/>
            </a:prstGeom>
          </p:spPr>
        </p:pic>
      </p:grpSp>
      <p:grpSp>
        <p:nvGrpSpPr>
          <p:cNvPr id="21" name="Group 20">
            <a:extLst>
              <a:ext uri="{FF2B5EF4-FFF2-40B4-BE49-F238E27FC236}">
                <a16:creationId xmlns:a16="http://schemas.microsoft.com/office/drawing/2014/main" id="{7948DBBF-9D35-4BD2-BB22-1FFE7B772202}"/>
              </a:ext>
            </a:extLst>
          </p:cNvPr>
          <p:cNvGrpSpPr/>
          <p:nvPr/>
        </p:nvGrpSpPr>
        <p:grpSpPr>
          <a:xfrm>
            <a:off x="8137584" y="1719368"/>
            <a:ext cx="2766668" cy="3219491"/>
            <a:chOff x="6192716" y="1272319"/>
            <a:chExt cx="2766668" cy="3219491"/>
          </a:xfrm>
        </p:grpSpPr>
        <p:sp>
          <p:nvSpPr>
            <p:cNvPr id="22" name="TextBox 21">
              <a:extLst>
                <a:ext uri="{FF2B5EF4-FFF2-40B4-BE49-F238E27FC236}">
                  <a16:creationId xmlns:a16="http://schemas.microsoft.com/office/drawing/2014/main" id="{EBD7F78C-37E7-4C90-B882-39E11417532D}"/>
                </a:ext>
              </a:extLst>
            </p:cNvPr>
            <p:cNvSpPr txBox="1"/>
            <p:nvPr/>
          </p:nvSpPr>
          <p:spPr>
            <a:xfrm>
              <a:off x="6282164" y="3168372"/>
              <a:ext cx="2677220" cy="369332"/>
            </a:xfrm>
            <a:prstGeom prst="rect">
              <a:avLst/>
            </a:prstGeom>
            <a:noFill/>
          </p:spPr>
          <p:txBody>
            <a:bodyPr wrap="square" rtlCol="0">
              <a:spAutoFit/>
            </a:bodyPr>
            <a:lstStyle/>
            <a:p>
              <a:pPr algn="ctr"/>
              <a:r>
                <a:rPr lang="en-US" b="1" dirty="0">
                  <a:solidFill>
                    <a:schemeClr val="tx1"/>
                  </a:solidFill>
                  <a:latin typeface="Calibri" panose="020F0502020204030204" pitchFamily="34" charset="0"/>
                  <a:ea typeface="Roboto" panose="020B0604020202020204" charset="0"/>
                  <a:cs typeface="Calibri" panose="020F0502020204030204" pitchFamily="34" charset="0"/>
                </a:rPr>
                <a:t>GENDER &amp; LIVELIHOODS</a:t>
              </a:r>
            </a:p>
          </p:txBody>
        </p:sp>
        <p:sp>
          <p:nvSpPr>
            <p:cNvPr id="23" name="Rectangle 22">
              <a:extLst>
                <a:ext uri="{FF2B5EF4-FFF2-40B4-BE49-F238E27FC236}">
                  <a16:creationId xmlns:a16="http://schemas.microsoft.com/office/drawing/2014/main" id="{8D3287C6-7A20-4EAB-94BF-FC212516BECF}"/>
                </a:ext>
              </a:extLst>
            </p:cNvPr>
            <p:cNvSpPr/>
            <p:nvPr/>
          </p:nvSpPr>
          <p:spPr>
            <a:xfrm>
              <a:off x="6192716" y="3476147"/>
              <a:ext cx="2638289" cy="1015663"/>
            </a:xfrm>
            <a:prstGeom prst="rect">
              <a:avLst/>
            </a:prstGeom>
          </p:spPr>
          <p:txBody>
            <a:bodyPr wrap="square">
              <a:spAutoFit/>
            </a:bodyPr>
            <a:lstStyle/>
            <a:p>
              <a:pPr algn="ctr"/>
              <a:r>
                <a:rPr lang="en-US" sz="1200" dirty="0">
                  <a:latin typeface="Calibri" panose="020F0502020204030204" pitchFamily="34" charset="0"/>
                  <a:ea typeface="Roboto" panose="020B0604020202020204" charset="0"/>
                  <a:cs typeface="Calibri" panose="020F0502020204030204" pitchFamily="34" charset="0"/>
                </a:rPr>
                <a:t>Lack of access to cooking fuel forces women and children to spend hours gathering fuel </a:t>
              </a:r>
              <a:r>
                <a:rPr lang="en-US" sz="1200" b="1" dirty="0">
                  <a:solidFill>
                    <a:schemeClr val="tx1"/>
                  </a:solidFill>
                  <a:latin typeface="Calibri" panose="020F0502020204030204" pitchFamily="34" charset="0"/>
                  <a:ea typeface="Roboto" panose="020B0604020202020204" charset="0"/>
                  <a:cs typeface="Calibri" panose="020F0502020204030204" pitchFamily="34" charset="0"/>
                </a:rPr>
                <a:t>– 1.3 hours per </a:t>
              </a:r>
              <a:r>
                <a:rPr lang="en-US" sz="1200" b="1" dirty="0">
                  <a:latin typeface="Calibri" panose="020F0502020204030204" pitchFamily="34" charset="0"/>
                  <a:ea typeface="Roboto" panose="020B0604020202020204" charset="0"/>
                  <a:cs typeface="Calibri" panose="020F0502020204030204" pitchFamily="34" charset="0"/>
                </a:rPr>
                <a:t>day</a:t>
              </a:r>
              <a:r>
                <a:rPr lang="en-US" sz="1200" b="1" dirty="0">
                  <a:solidFill>
                    <a:schemeClr val="tx1"/>
                  </a:solidFill>
                  <a:latin typeface="Calibri" panose="020F0502020204030204" pitchFamily="34" charset="0"/>
                  <a:ea typeface="Roboto" panose="020B0604020202020204" charset="0"/>
                  <a:cs typeface="Calibri" panose="020F0502020204030204" pitchFamily="34" charset="0"/>
                </a:rPr>
                <a:t>- </a:t>
              </a:r>
              <a:r>
                <a:rPr lang="en-US" sz="1200" dirty="0">
                  <a:latin typeface="Calibri" panose="020F0502020204030204" pitchFamily="34" charset="0"/>
                  <a:ea typeface="Roboto" panose="020B0604020202020204" charset="0"/>
                  <a:cs typeface="Calibri" panose="020F0502020204030204" pitchFamily="34" charset="0"/>
                </a:rPr>
                <a:t>or spend significant household income purchasing it (ESMAP, 2022)</a:t>
              </a:r>
            </a:p>
          </p:txBody>
        </p:sp>
        <p:pic>
          <p:nvPicPr>
            <p:cNvPr id="24" name="Picture 23" descr="A picture containing grass, outdoor&#10;&#10;Description automatically generated">
              <a:extLst>
                <a:ext uri="{FF2B5EF4-FFF2-40B4-BE49-F238E27FC236}">
                  <a16:creationId xmlns:a16="http://schemas.microsoft.com/office/drawing/2014/main" id="{B47298ED-9D9B-4C58-9244-BA498E7E817F}"/>
                </a:ext>
              </a:extLst>
            </p:cNvPr>
            <p:cNvPicPr>
              <a:picLocks/>
            </p:cNvPicPr>
            <p:nvPr/>
          </p:nvPicPr>
          <p:blipFill>
            <a:blip r:embed="rId5"/>
            <a:stretch>
              <a:fillRect/>
            </a:stretch>
          </p:blipFill>
          <p:spPr>
            <a:xfrm>
              <a:off x="6563834" y="1272319"/>
              <a:ext cx="1896053" cy="1896053"/>
            </a:xfrm>
            <a:prstGeom prst="ellipse">
              <a:avLst/>
            </a:prstGeom>
          </p:spPr>
        </p:pic>
      </p:grpSp>
      <p:pic>
        <p:nvPicPr>
          <p:cNvPr id="25" name="Picture 2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55198" y="4971803"/>
            <a:ext cx="842327" cy="842327"/>
          </a:xfrm>
          <a:prstGeom prst="rect">
            <a:avLst/>
          </a:prstGeom>
        </p:spPr>
      </p:pic>
      <p:pic>
        <p:nvPicPr>
          <p:cNvPr id="26" name="Picture 2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73889" y="5007357"/>
            <a:ext cx="842327" cy="842327"/>
          </a:xfrm>
          <a:prstGeom prst="rect">
            <a:avLst/>
          </a:prstGeom>
        </p:spPr>
      </p:pic>
      <p:pic>
        <p:nvPicPr>
          <p:cNvPr id="27" name="Picture 2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07634" y="4971803"/>
            <a:ext cx="842327" cy="842327"/>
          </a:xfrm>
          <a:prstGeom prst="rect">
            <a:avLst/>
          </a:prstGeom>
        </p:spPr>
      </p:pic>
      <p:pic>
        <p:nvPicPr>
          <p:cNvPr id="28" name="Picture 2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61925" y="4980231"/>
            <a:ext cx="842327" cy="842327"/>
          </a:xfrm>
          <a:prstGeom prst="rect">
            <a:avLst/>
          </a:prstGeom>
        </p:spPr>
      </p:pic>
      <p:pic>
        <p:nvPicPr>
          <p:cNvPr id="29" name="Picture 2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002420" y="4965178"/>
            <a:ext cx="848952" cy="848952"/>
          </a:xfrm>
          <a:prstGeom prst="rect">
            <a:avLst/>
          </a:prstGeom>
        </p:spPr>
      </p:pic>
      <p:pic>
        <p:nvPicPr>
          <p:cNvPr id="30" name="Picture 2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948967" y="4982705"/>
            <a:ext cx="848952" cy="848952"/>
          </a:xfrm>
          <a:prstGeom prst="rect">
            <a:avLst/>
          </a:prstGeom>
        </p:spPr>
      </p:pic>
    </p:spTree>
    <p:extLst>
      <p:ext uri="{BB962C8B-B14F-4D97-AF65-F5344CB8AC3E}">
        <p14:creationId xmlns:p14="http://schemas.microsoft.com/office/powerpoint/2010/main" val="629039867"/>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1.1 Why clean cooking?</a:t>
            </a:r>
          </a:p>
        </p:txBody>
      </p:sp>
      <p:sp>
        <p:nvSpPr>
          <p:cNvPr id="31" name="Rectangle 30"/>
          <p:cNvSpPr/>
          <p:nvPr/>
        </p:nvSpPr>
        <p:spPr>
          <a:xfrm>
            <a:off x="887214" y="1411655"/>
            <a:ext cx="10672727" cy="707886"/>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Fuels and stoves that fulfil the emission requirements introduced in the World Health Organization’s (WHO) Indoor Air Quality Guideline:</a:t>
            </a:r>
          </a:p>
        </p:txBody>
      </p:sp>
      <p:graphicFrame>
        <p:nvGraphicFramePr>
          <p:cNvPr id="32" name="Table 31"/>
          <p:cNvGraphicFramePr>
            <a:graphicFrameLocks noGrp="1"/>
          </p:cNvGraphicFramePr>
          <p:nvPr>
            <p:extLst>
              <p:ext uri="{D42A27DB-BD31-4B8C-83A1-F6EECF244321}">
                <p14:modId xmlns:p14="http://schemas.microsoft.com/office/powerpoint/2010/main" val="2000326271"/>
              </p:ext>
            </p:extLst>
          </p:nvPr>
        </p:nvGraphicFramePr>
        <p:xfrm>
          <a:off x="2044096" y="2313683"/>
          <a:ext cx="7696670" cy="3413350"/>
        </p:xfrm>
        <a:graphic>
          <a:graphicData uri="http://schemas.openxmlformats.org/drawingml/2006/table">
            <a:tbl>
              <a:tblPr firstRow="1" firstCol="1" bandRow="1">
                <a:tableStyleId>{5C22544A-7EE6-4342-B048-85BDC9FD1C3A}</a:tableStyleId>
              </a:tblPr>
              <a:tblGrid>
                <a:gridCol w="3848335">
                  <a:extLst>
                    <a:ext uri="{9D8B030D-6E8A-4147-A177-3AD203B41FA5}">
                      <a16:colId xmlns:a16="http://schemas.microsoft.com/office/drawing/2014/main" val="4037456949"/>
                    </a:ext>
                  </a:extLst>
                </a:gridCol>
                <a:gridCol w="3848335">
                  <a:extLst>
                    <a:ext uri="{9D8B030D-6E8A-4147-A177-3AD203B41FA5}">
                      <a16:colId xmlns:a16="http://schemas.microsoft.com/office/drawing/2014/main" val="480687717"/>
                    </a:ext>
                  </a:extLst>
                </a:gridCol>
              </a:tblGrid>
              <a:tr h="682670">
                <a:tc>
                  <a:txBody>
                    <a:bodyPr/>
                    <a:lstStyle/>
                    <a:p>
                      <a:pPr algn="ctr">
                        <a:lnSpc>
                          <a:spcPts val="1300"/>
                        </a:lnSpc>
                        <a:spcBef>
                          <a:spcPts val="600"/>
                        </a:spcBef>
                        <a:spcAft>
                          <a:spcPts val="0"/>
                        </a:spcAft>
                      </a:pPr>
                      <a:r>
                        <a:rPr lang="en-US" sz="1800" dirty="0">
                          <a:effectLst/>
                        </a:rPr>
                        <a:t>Target</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B02635"/>
                    </a:solidFill>
                  </a:tcPr>
                </a:tc>
                <a:tc>
                  <a:txBody>
                    <a:bodyPr/>
                    <a:lstStyle/>
                    <a:p>
                      <a:pPr algn="ctr">
                        <a:lnSpc>
                          <a:spcPct val="100000"/>
                        </a:lnSpc>
                        <a:spcBef>
                          <a:spcPts val="600"/>
                        </a:spcBef>
                        <a:spcAft>
                          <a:spcPts val="0"/>
                        </a:spcAft>
                      </a:pPr>
                      <a:r>
                        <a:rPr lang="en-US" sz="1800" dirty="0">
                          <a:effectLst/>
                        </a:rPr>
                        <a:t>Annual mean PM</a:t>
                      </a:r>
                      <a:r>
                        <a:rPr lang="en-US" sz="1800" baseline="-25000" dirty="0">
                          <a:effectLst/>
                        </a:rPr>
                        <a:t>2.5</a:t>
                      </a:r>
                      <a:r>
                        <a:rPr lang="en-US" sz="1800" dirty="0">
                          <a:effectLst/>
                        </a:rPr>
                        <a:t>- concentration (µg/m</a:t>
                      </a:r>
                      <a:r>
                        <a:rPr lang="en-US" sz="1800" baseline="30000" dirty="0">
                          <a:effectLst/>
                        </a:rPr>
                        <a:t>3</a:t>
                      </a:r>
                      <a:r>
                        <a:rPr lang="en-US" sz="1800" dirty="0">
                          <a:effectLst/>
                        </a:rPr>
                        <a:t>)</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B02635"/>
                    </a:solidFill>
                  </a:tcPr>
                </a:tc>
                <a:extLst>
                  <a:ext uri="{0D108BD9-81ED-4DB2-BD59-A6C34878D82A}">
                    <a16:rowId xmlns:a16="http://schemas.microsoft.com/office/drawing/2014/main" val="2390711481"/>
                  </a:ext>
                </a:extLst>
              </a:tr>
              <a:tr h="682670">
                <a:tc>
                  <a:txBody>
                    <a:bodyPr/>
                    <a:lstStyle/>
                    <a:p>
                      <a:pPr algn="ctr">
                        <a:lnSpc>
                          <a:spcPts val="1300"/>
                        </a:lnSpc>
                        <a:spcBef>
                          <a:spcPts val="600"/>
                        </a:spcBef>
                        <a:spcAft>
                          <a:spcPts val="0"/>
                        </a:spcAft>
                      </a:pPr>
                      <a:r>
                        <a:rPr lang="en-US" sz="1800" dirty="0">
                          <a:effectLst/>
                        </a:rPr>
                        <a:t>Interim Target 1</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C4C58"/>
                    </a:solidFill>
                  </a:tcPr>
                </a:tc>
                <a:tc>
                  <a:txBody>
                    <a:bodyPr/>
                    <a:lstStyle/>
                    <a:p>
                      <a:pPr algn="ctr">
                        <a:lnSpc>
                          <a:spcPts val="1300"/>
                        </a:lnSpc>
                        <a:spcBef>
                          <a:spcPts val="600"/>
                        </a:spcBef>
                        <a:spcAft>
                          <a:spcPts val="0"/>
                        </a:spcAft>
                      </a:pPr>
                      <a:r>
                        <a:rPr lang="en-US" sz="1800" dirty="0">
                          <a:effectLst/>
                        </a:rPr>
                        <a:t>35</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FD7FF"/>
                    </a:solidFill>
                  </a:tcPr>
                </a:tc>
                <a:extLst>
                  <a:ext uri="{0D108BD9-81ED-4DB2-BD59-A6C34878D82A}">
                    <a16:rowId xmlns:a16="http://schemas.microsoft.com/office/drawing/2014/main" val="921564086"/>
                  </a:ext>
                </a:extLst>
              </a:tr>
              <a:tr h="682670">
                <a:tc>
                  <a:txBody>
                    <a:bodyPr/>
                    <a:lstStyle/>
                    <a:p>
                      <a:pPr algn="ctr">
                        <a:lnSpc>
                          <a:spcPts val="1300"/>
                        </a:lnSpc>
                        <a:spcBef>
                          <a:spcPts val="600"/>
                        </a:spcBef>
                        <a:spcAft>
                          <a:spcPts val="0"/>
                        </a:spcAft>
                      </a:pPr>
                      <a:r>
                        <a:rPr lang="en-US" sz="1800" dirty="0">
                          <a:effectLst/>
                        </a:rPr>
                        <a:t>Interim Target 2</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C4C58"/>
                    </a:solidFill>
                  </a:tcPr>
                </a:tc>
                <a:tc>
                  <a:txBody>
                    <a:bodyPr/>
                    <a:lstStyle/>
                    <a:p>
                      <a:pPr algn="ctr">
                        <a:lnSpc>
                          <a:spcPts val="1300"/>
                        </a:lnSpc>
                        <a:spcBef>
                          <a:spcPts val="600"/>
                        </a:spcBef>
                        <a:spcAft>
                          <a:spcPts val="0"/>
                        </a:spcAft>
                      </a:pPr>
                      <a:r>
                        <a:rPr lang="en-US" sz="1800" dirty="0">
                          <a:effectLst/>
                        </a:rPr>
                        <a:t>25</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6F5FE"/>
                    </a:solidFill>
                  </a:tcPr>
                </a:tc>
                <a:extLst>
                  <a:ext uri="{0D108BD9-81ED-4DB2-BD59-A6C34878D82A}">
                    <a16:rowId xmlns:a16="http://schemas.microsoft.com/office/drawing/2014/main" val="680310628"/>
                  </a:ext>
                </a:extLst>
              </a:tr>
              <a:tr h="682670">
                <a:tc>
                  <a:txBody>
                    <a:bodyPr/>
                    <a:lstStyle/>
                    <a:p>
                      <a:pPr algn="ctr">
                        <a:lnSpc>
                          <a:spcPts val="1300"/>
                        </a:lnSpc>
                        <a:spcBef>
                          <a:spcPts val="600"/>
                        </a:spcBef>
                        <a:spcAft>
                          <a:spcPts val="0"/>
                        </a:spcAft>
                      </a:pPr>
                      <a:r>
                        <a:rPr lang="en-US" sz="1800" dirty="0">
                          <a:effectLst/>
                        </a:rPr>
                        <a:t>Interim Target 3</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C4C58"/>
                    </a:solidFill>
                  </a:tcPr>
                </a:tc>
                <a:tc>
                  <a:txBody>
                    <a:bodyPr/>
                    <a:lstStyle/>
                    <a:p>
                      <a:pPr algn="ctr">
                        <a:lnSpc>
                          <a:spcPts val="1300"/>
                        </a:lnSpc>
                        <a:spcBef>
                          <a:spcPts val="600"/>
                        </a:spcBef>
                        <a:spcAft>
                          <a:spcPts val="0"/>
                        </a:spcAft>
                      </a:pPr>
                      <a:r>
                        <a:rPr lang="en-US" sz="1800" dirty="0">
                          <a:effectLst/>
                        </a:rPr>
                        <a:t>15</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FD7FF"/>
                    </a:solidFill>
                  </a:tcPr>
                </a:tc>
                <a:extLst>
                  <a:ext uri="{0D108BD9-81ED-4DB2-BD59-A6C34878D82A}">
                    <a16:rowId xmlns:a16="http://schemas.microsoft.com/office/drawing/2014/main" val="3197356708"/>
                  </a:ext>
                </a:extLst>
              </a:tr>
              <a:tr h="682670">
                <a:tc>
                  <a:txBody>
                    <a:bodyPr/>
                    <a:lstStyle/>
                    <a:p>
                      <a:pPr algn="ctr">
                        <a:lnSpc>
                          <a:spcPts val="1300"/>
                        </a:lnSpc>
                        <a:spcBef>
                          <a:spcPts val="600"/>
                        </a:spcBef>
                        <a:spcAft>
                          <a:spcPts val="0"/>
                        </a:spcAft>
                      </a:pPr>
                      <a:r>
                        <a:rPr lang="en-US" sz="1800" dirty="0">
                          <a:effectLst/>
                        </a:rPr>
                        <a:t>Target</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C4C58"/>
                    </a:solidFill>
                  </a:tcPr>
                </a:tc>
                <a:tc>
                  <a:txBody>
                    <a:bodyPr/>
                    <a:lstStyle/>
                    <a:p>
                      <a:pPr algn="ctr">
                        <a:lnSpc>
                          <a:spcPts val="1300"/>
                        </a:lnSpc>
                        <a:spcBef>
                          <a:spcPts val="600"/>
                        </a:spcBef>
                        <a:spcAft>
                          <a:spcPts val="0"/>
                        </a:spcAft>
                      </a:pPr>
                      <a:r>
                        <a:rPr lang="en-US" sz="1800" dirty="0">
                          <a:effectLst/>
                        </a:rPr>
                        <a:t>10</a:t>
                      </a:r>
                      <a:endParaRPr lang="sv-S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CEF5FF"/>
                    </a:solidFill>
                  </a:tcPr>
                </a:tc>
                <a:extLst>
                  <a:ext uri="{0D108BD9-81ED-4DB2-BD59-A6C34878D82A}">
                    <a16:rowId xmlns:a16="http://schemas.microsoft.com/office/drawing/2014/main" val="1729298985"/>
                  </a:ext>
                </a:extLst>
              </a:tr>
            </a:tbl>
          </a:graphicData>
        </a:graphic>
      </p:graphicFrame>
    </p:spTree>
    <p:extLst>
      <p:ext uri="{BB962C8B-B14F-4D97-AF65-F5344CB8AC3E}">
        <p14:creationId xmlns:p14="http://schemas.microsoft.com/office/powerpoint/2010/main" val="265622911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1.1 What is clean cooking?</a:t>
            </a:r>
          </a:p>
        </p:txBody>
      </p:sp>
      <p:sp>
        <p:nvSpPr>
          <p:cNvPr id="31" name="Rectangle 30"/>
          <p:cNvSpPr/>
          <p:nvPr/>
        </p:nvSpPr>
        <p:spPr>
          <a:xfrm>
            <a:off x="887214" y="1411655"/>
            <a:ext cx="10672727"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Clean cooking technologies:</a:t>
            </a:r>
          </a:p>
        </p:txBody>
      </p:sp>
      <p:sp>
        <p:nvSpPr>
          <p:cNvPr id="8" name="Rounded Rectangle 7"/>
          <p:cNvSpPr/>
          <p:nvPr/>
        </p:nvSpPr>
        <p:spPr>
          <a:xfrm>
            <a:off x="2232873" y="2772153"/>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ounded Rectangle 9"/>
          <p:cNvSpPr/>
          <p:nvPr/>
        </p:nvSpPr>
        <p:spPr>
          <a:xfrm>
            <a:off x="4969177" y="2772153"/>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Rounded Rectangle 10"/>
          <p:cNvSpPr/>
          <p:nvPr/>
        </p:nvSpPr>
        <p:spPr>
          <a:xfrm>
            <a:off x="7705481" y="2777277"/>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Rounded Rectangle 11"/>
          <p:cNvSpPr/>
          <p:nvPr/>
        </p:nvSpPr>
        <p:spPr>
          <a:xfrm>
            <a:off x="2232873" y="232227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Traditional</a:t>
            </a:r>
          </a:p>
        </p:txBody>
      </p:sp>
      <p:sp>
        <p:nvSpPr>
          <p:cNvPr id="13" name="Rounded Rectangle 12"/>
          <p:cNvSpPr/>
          <p:nvPr/>
        </p:nvSpPr>
        <p:spPr>
          <a:xfrm>
            <a:off x="7700023" y="232227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Clean</a:t>
            </a:r>
          </a:p>
        </p:txBody>
      </p:sp>
      <p:sp>
        <p:nvSpPr>
          <p:cNvPr id="14" name="Rounded Rectangle 13"/>
          <p:cNvSpPr/>
          <p:nvPr/>
        </p:nvSpPr>
        <p:spPr>
          <a:xfrm>
            <a:off x="4969177" y="232227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ICS</a:t>
            </a:r>
            <a:endParaRPr lang="en-US" sz="2400" dirty="0">
              <a:solidFill>
                <a:schemeClr val="tx1"/>
              </a:solidFill>
            </a:endParaRPr>
          </a:p>
        </p:txBody>
      </p:sp>
      <p:sp>
        <p:nvSpPr>
          <p:cNvPr id="15" name="Rounded Rectangle 14"/>
          <p:cNvSpPr/>
          <p:nvPr/>
        </p:nvSpPr>
        <p:spPr>
          <a:xfrm>
            <a:off x="2557452" y="5436449"/>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Biomass</a:t>
            </a:r>
          </a:p>
        </p:txBody>
      </p:sp>
      <p:sp>
        <p:nvSpPr>
          <p:cNvPr id="16" name="Rounded Rectangle 15"/>
          <p:cNvSpPr/>
          <p:nvPr/>
        </p:nvSpPr>
        <p:spPr>
          <a:xfrm>
            <a:off x="2538532" y="4610252"/>
            <a:ext cx="1326526"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Charcoal</a:t>
            </a:r>
          </a:p>
        </p:txBody>
      </p:sp>
      <p:sp>
        <p:nvSpPr>
          <p:cNvPr id="17" name="Rounded Rectangle 16"/>
          <p:cNvSpPr/>
          <p:nvPr/>
        </p:nvSpPr>
        <p:spPr>
          <a:xfrm>
            <a:off x="2577987" y="2954740"/>
            <a:ext cx="1325348"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Coal</a:t>
            </a:r>
          </a:p>
        </p:txBody>
      </p:sp>
      <p:sp>
        <p:nvSpPr>
          <p:cNvPr id="18" name="Rounded Rectangle 17"/>
          <p:cNvSpPr/>
          <p:nvPr/>
        </p:nvSpPr>
        <p:spPr>
          <a:xfrm>
            <a:off x="2558043" y="3782496"/>
            <a:ext cx="1325349"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Kerosene</a:t>
            </a:r>
          </a:p>
        </p:txBody>
      </p:sp>
      <p:sp>
        <p:nvSpPr>
          <p:cNvPr id="19" name="Rounded Rectangle 18"/>
          <p:cNvSpPr/>
          <p:nvPr/>
        </p:nvSpPr>
        <p:spPr>
          <a:xfrm>
            <a:off x="5363525" y="4832687"/>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Biomass</a:t>
            </a:r>
          </a:p>
        </p:txBody>
      </p:sp>
      <p:sp>
        <p:nvSpPr>
          <p:cNvPr id="20" name="Rounded Rectangle 19"/>
          <p:cNvSpPr/>
          <p:nvPr/>
        </p:nvSpPr>
        <p:spPr>
          <a:xfrm>
            <a:off x="5344605" y="4006490"/>
            <a:ext cx="1326526"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Charcoal</a:t>
            </a:r>
          </a:p>
        </p:txBody>
      </p:sp>
      <p:sp>
        <p:nvSpPr>
          <p:cNvPr id="21" name="Rounded Rectangle 20"/>
          <p:cNvSpPr/>
          <p:nvPr/>
        </p:nvSpPr>
        <p:spPr>
          <a:xfrm>
            <a:off x="5340254" y="3184476"/>
            <a:ext cx="1325348"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Pellets</a:t>
            </a:r>
          </a:p>
        </p:txBody>
      </p:sp>
      <p:sp>
        <p:nvSpPr>
          <p:cNvPr id="22" name="Rounded Rectangle 21"/>
          <p:cNvSpPr/>
          <p:nvPr/>
        </p:nvSpPr>
        <p:spPr>
          <a:xfrm>
            <a:off x="7921504" y="4195427"/>
            <a:ext cx="1613382"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Electricity</a:t>
            </a:r>
          </a:p>
        </p:txBody>
      </p:sp>
      <p:sp>
        <p:nvSpPr>
          <p:cNvPr id="23" name="Rounded Rectangle 22"/>
          <p:cNvSpPr/>
          <p:nvPr/>
        </p:nvSpPr>
        <p:spPr>
          <a:xfrm>
            <a:off x="7921504" y="2954740"/>
            <a:ext cx="1613382" cy="377874"/>
          </a:xfrm>
          <a:prstGeom prst="roundRect">
            <a:avLst>
              <a:gd name="adj" fmla="val 2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Biogas</a:t>
            </a:r>
          </a:p>
        </p:txBody>
      </p:sp>
      <p:sp>
        <p:nvSpPr>
          <p:cNvPr id="24" name="Rounded Rectangle 23"/>
          <p:cNvSpPr/>
          <p:nvPr/>
        </p:nvSpPr>
        <p:spPr>
          <a:xfrm>
            <a:off x="7926266" y="3574335"/>
            <a:ext cx="1609061"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LPG</a:t>
            </a:r>
          </a:p>
        </p:txBody>
      </p:sp>
      <p:sp>
        <p:nvSpPr>
          <p:cNvPr id="25" name="Rounded Rectangle 24"/>
          <p:cNvSpPr/>
          <p:nvPr/>
        </p:nvSpPr>
        <p:spPr>
          <a:xfrm>
            <a:off x="7921504" y="5437611"/>
            <a:ext cx="1613382"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Natural Gas</a:t>
            </a:r>
          </a:p>
        </p:txBody>
      </p:sp>
      <p:sp>
        <p:nvSpPr>
          <p:cNvPr id="26" name="Rounded Rectangle 25"/>
          <p:cNvSpPr/>
          <p:nvPr/>
        </p:nvSpPr>
        <p:spPr>
          <a:xfrm>
            <a:off x="8050918" y="4794045"/>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Ethanol</a:t>
            </a:r>
          </a:p>
        </p:txBody>
      </p:sp>
    </p:spTree>
    <p:extLst>
      <p:ext uri="{BB962C8B-B14F-4D97-AF65-F5344CB8AC3E}">
        <p14:creationId xmlns:p14="http://schemas.microsoft.com/office/powerpoint/2010/main" val="230829559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49344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Current state of clean cooking access</a:t>
            </a:r>
            <a:endParaRPr lang="en-GB" sz="4400" dirty="0">
              <a:latin typeface="Open Sans"/>
            </a:endParaRPr>
          </a:p>
        </p:txBody>
      </p:sp>
      <p:pic>
        <p:nvPicPr>
          <p:cNvPr id="27" name="Content Placeholder 6"/>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4244032" y="1558950"/>
            <a:ext cx="7423476" cy="3362081"/>
          </a:xfrm>
          <a:prstGeom prst="rect">
            <a:avLst/>
          </a:prstGeom>
        </p:spPr>
      </p:pic>
      <p:sp>
        <p:nvSpPr>
          <p:cNvPr id="28" name="TextBox 27"/>
          <p:cNvSpPr txBox="1"/>
          <p:nvPr/>
        </p:nvSpPr>
        <p:spPr>
          <a:xfrm>
            <a:off x="4620044" y="4921031"/>
            <a:ext cx="6704840" cy="430887"/>
          </a:xfrm>
          <a:prstGeom prst="rect">
            <a:avLst/>
          </a:prstGeom>
          <a:noFill/>
        </p:spPr>
        <p:txBody>
          <a:bodyPr wrap="square" rtlCol="0">
            <a:spAutoFit/>
          </a:bodyPr>
          <a:lstStyle/>
          <a:p>
            <a:r>
              <a:rPr lang="en-US" sz="1100" dirty="0"/>
              <a:t>Proportion of population with access to clean cooking technologies adapted from Tracking SDG 7 (IEA, IRENA, UNSD, World Bank, WHO).</a:t>
            </a:r>
          </a:p>
        </p:txBody>
      </p:sp>
      <p:sp>
        <p:nvSpPr>
          <p:cNvPr id="29" name="Content Placeholder 18">
            <a:extLst>
              <a:ext uri="{FF2B5EF4-FFF2-40B4-BE49-F238E27FC236}">
                <a16:creationId xmlns:a16="http://schemas.microsoft.com/office/drawing/2014/main" id="{08E8EBC3-06C1-9D44-A112-5549F827436C}"/>
              </a:ext>
            </a:extLst>
          </p:cNvPr>
          <p:cNvSpPr txBox="1">
            <a:spLocks/>
          </p:cNvSpPr>
          <p:nvPr/>
        </p:nvSpPr>
        <p:spPr>
          <a:xfrm>
            <a:off x="965053" y="1992087"/>
            <a:ext cx="3312367" cy="3539036"/>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pPr>
            <a:r>
              <a:rPr lang="en-US" sz="1800" dirty="0">
                <a:latin typeface="Open Sans" panose="020B0606030504020204"/>
              </a:rPr>
              <a:t>As of 2021, 2.3 billion people without access to clean cooking</a:t>
            </a:r>
          </a:p>
          <a:p>
            <a:pPr>
              <a:lnSpc>
                <a:spcPct val="110000"/>
              </a:lnSpc>
            </a:pPr>
            <a:r>
              <a:rPr lang="en-US" sz="1800" dirty="0">
                <a:latin typeface="Open Sans" panose="020B0606030504020204"/>
              </a:rPr>
              <a:t>Many who switched recently risk switching back </a:t>
            </a:r>
            <a:endParaRPr lang="en-US" sz="1800" b="1" dirty="0">
              <a:latin typeface="Open Sans" panose="020B0606030504020204"/>
            </a:endParaRPr>
          </a:p>
          <a:p>
            <a:pPr>
              <a:lnSpc>
                <a:spcPct val="110000"/>
              </a:lnSpc>
            </a:pPr>
            <a:r>
              <a:rPr lang="en-US" sz="1800" dirty="0">
                <a:latin typeface="Open Sans" panose="020B0606030504020204"/>
              </a:rPr>
              <a:t>1.9 billion projected to remain without access in 2030</a:t>
            </a:r>
          </a:p>
        </p:txBody>
      </p:sp>
    </p:spTree>
    <p:extLst>
      <p:ext uri="{BB962C8B-B14F-4D97-AF65-F5344CB8AC3E}">
        <p14:creationId xmlns:p14="http://schemas.microsoft.com/office/powerpoint/2010/main" val="231852044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7114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Current state of clean cooking access</a:t>
            </a:r>
            <a:endParaRPr lang="en-GB" sz="4400" dirty="0">
              <a:latin typeface="Open Sans"/>
            </a:endParaRPr>
          </a:p>
        </p:txBody>
      </p:sp>
      <p:pic>
        <p:nvPicPr>
          <p:cNvPr id="10" name="Picture 9"/>
          <p:cNvPicPr>
            <a:picLocks noChangeAspect="1"/>
          </p:cNvPicPr>
          <p:nvPr/>
        </p:nvPicPr>
        <p:blipFill>
          <a:blip r:embed="rId3"/>
          <a:stretch>
            <a:fillRect/>
          </a:stretch>
        </p:blipFill>
        <p:spPr>
          <a:xfrm>
            <a:off x="175152" y="1838425"/>
            <a:ext cx="5760931" cy="2876878"/>
          </a:xfrm>
          <a:prstGeom prst="rect">
            <a:avLst/>
          </a:prstGeom>
        </p:spPr>
      </p:pic>
      <p:pic>
        <p:nvPicPr>
          <p:cNvPr id="11" name="Picture 10"/>
          <p:cNvPicPr>
            <a:picLocks noChangeAspect="1"/>
          </p:cNvPicPr>
          <p:nvPr/>
        </p:nvPicPr>
        <p:blipFill>
          <a:blip r:embed="rId4"/>
          <a:stretch>
            <a:fillRect/>
          </a:stretch>
        </p:blipFill>
        <p:spPr>
          <a:xfrm>
            <a:off x="6006486" y="2223506"/>
            <a:ext cx="5592148" cy="2038656"/>
          </a:xfrm>
          <a:prstGeom prst="rect">
            <a:avLst/>
          </a:prstGeom>
        </p:spPr>
      </p:pic>
      <p:sp>
        <p:nvSpPr>
          <p:cNvPr id="12" name="Rectangle 11"/>
          <p:cNvSpPr/>
          <p:nvPr/>
        </p:nvSpPr>
        <p:spPr>
          <a:xfrm>
            <a:off x="325577" y="4749127"/>
            <a:ext cx="5295576" cy="430887"/>
          </a:xfrm>
          <a:prstGeom prst="rect">
            <a:avLst/>
          </a:prstGeom>
        </p:spPr>
        <p:txBody>
          <a:bodyPr wrap="square">
            <a:spAutoFit/>
          </a:bodyPr>
          <a:lstStyle/>
          <a:p>
            <a:r>
              <a:rPr lang="en-US" sz="1100" dirty="0"/>
              <a:t>Number of people without access to clean fuels and technologies, by region, 2000–21 (IEA et al., 2023)</a:t>
            </a:r>
          </a:p>
        </p:txBody>
      </p:sp>
      <p:sp>
        <p:nvSpPr>
          <p:cNvPr id="13" name="Rectangle 12"/>
          <p:cNvSpPr/>
          <p:nvPr/>
        </p:nvSpPr>
        <p:spPr>
          <a:xfrm>
            <a:off x="6176910" y="4284416"/>
            <a:ext cx="5329626" cy="430887"/>
          </a:xfrm>
          <a:prstGeom prst="rect">
            <a:avLst/>
          </a:prstGeom>
        </p:spPr>
        <p:txBody>
          <a:bodyPr wrap="square">
            <a:spAutoFit/>
          </a:bodyPr>
          <a:lstStyle/>
          <a:p>
            <a:r>
              <a:rPr lang="en-US" sz="1100" dirty="0"/>
              <a:t>Proportion of the total global access-deficit in the three largest access-deficit regions and the rest of the world, 2000, 2010 and 2021 (IEA et al., 2023)</a:t>
            </a:r>
          </a:p>
        </p:txBody>
      </p:sp>
    </p:spTree>
    <p:extLst>
      <p:ext uri="{BB962C8B-B14F-4D97-AF65-F5344CB8AC3E}">
        <p14:creationId xmlns:p14="http://schemas.microsoft.com/office/powerpoint/2010/main" val="338940195"/>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4671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1.1 Current state of clean cooking access</a:t>
            </a:r>
            <a:endParaRPr lang="en-GB" sz="4400" dirty="0">
              <a:latin typeface="Open Sans"/>
            </a:endParaRPr>
          </a:p>
        </p:txBody>
      </p:sp>
      <p:pic>
        <p:nvPicPr>
          <p:cNvPr id="14" name="Picture 13"/>
          <p:cNvPicPr>
            <a:picLocks noChangeAspect="1"/>
          </p:cNvPicPr>
          <p:nvPr/>
        </p:nvPicPr>
        <p:blipFill>
          <a:blip r:embed="rId3"/>
          <a:stretch>
            <a:fillRect/>
          </a:stretch>
        </p:blipFill>
        <p:spPr>
          <a:xfrm>
            <a:off x="702695" y="1716845"/>
            <a:ext cx="10452986" cy="3946027"/>
          </a:xfrm>
          <a:prstGeom prst="rect">
            <a:avLst/>
          </a:prstGeom>
        </p:spPr>
      </p:pic>
      <p:sp>
        <p:nvSpPr>
          <p:cNvPr id="15" name="Rectangle 14"/>
          <p:cNvSpPr/>
          <p:nvPr/>
        </p:nvSpPr>
        <p:spPr>
          <a:xfrm>
            <a:off x="1946931" y="5744393"/>
            <a:ext cx="8650484" cy="261610"/>
          </a:xfrm>
          <a:prstGeom prst="rect">
            <a:avLst/>
          </a:prstGeom>
        </p:spPr>
        <p:txBody>
          <a:bodyPr wrap="square">
            <a:spAutoFit/>
          </a:bodyPr>
          <a:lstStyle/>
          <a:p>
            <a:r>
              <a:rPr lang="en-US" sz="1100" dirty="0"/>
              <a:t>Percentage of people using each cooking fuel type in low- and middle- income countries, for urban areas, rural areas and overall (IEA et al., 2023)</a:t>
            </a:r>
          </a:p>
        </p:txBody>
      </p:sp>
    </p:spTree>
    <p:extLst>
      <p:ext uri="{BB962C8B-B14F-4D97-AF65-F5344CB8AC3E}">
        <p14:creationId xmlns:p14="http://schemas.microsoft.com/office/powerpoint/2010/main" val="4009382159"/>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7" ma:contentTypeDescription="Skapa ett nytt dokument." ma:contentTypeScope="" ma:versionID="e46f461333597cc2ed6f951e4259248a">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a3eb353e0f5b7223490c8f53aff673e3"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DateTaken" minOccurs="0"/>
                <xsd:element ref="ns3:MediaServiceSearchProperties" minOccurs="0"/>
                <xsd:element ref="ns3:_activity"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SharingHintHash" ma:index="19"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6EBB0E-FEA4-479E-B5DE-E1BFD604D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a4c2698-1ad2-4419-a691-7293414a1206"/>
    <ds:schemaRef ds:uri="http://schemas.microsoft.com/office/2006/documentManagement/types"/>
    <ds:schemaRef ds:uri="68d613f7-1f7a-40bc-b91e-f6165451e0c5"/>
    <ds:schemaRef ds:uri="http://www.w3.org/XML/1998/namespac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1042</TotalTime>
  <Words>4860</Words>
  <Application>Microsoft Office PowerPoint</Application>
  <PresentationFormat>Widescreen</PresentationFormat>
  <Paragraphs>319</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Courier New</vt:lpstr>
      <vt:lpstr>Georgia</vt:lpstr>
      <vt:lpstr>Open Sans</vt:lpstr>
      <vt:lpstr>Open Sans </vt:lpstr>
      <vt:lpstr>Open Sans ExtraBold</vt:lpstr>
      <vt:lpstr>Office Theme</vt:lpstr>
      <vt:lpstr>LECTURE 1  COURSE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241</cp:revision>
  <dcterms:created xsi:type="dcterms:W3CDTF">2021-02-10T16:48:02Z</dcterms:created>
  <dcterms:modified xsi:type="dcterms:W3CDTF">2023-11-06T14:32:18Z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