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306" r:id="rId5"/>
    <p:sldId id="257" r:id="rId6"/>
    <p:sldId id="263" r:id="rId7"/>
    <p:sldId id="287" r:id="rId8"/>
    <p:sldId id="277" r:id="rId9"/>
    <p:sldId id="290" r:id="rId10"/>
    <p:sldId id="289" r:id="rId11"/>
    <p:sldId id="288" r:id="rId12"/>
    <p:sldId id="291" r:id="rId13"/>
    <p:sldId id="292" r:id="rId14"/>
    <p:sldId id="294" r:id="rId15"/>
    <p:sldId id="293" r:id="rId16"/>
    <p:sldId id="295" r:id="rId17"/>
    <p:sldId id="296" r:id="rId18"/>
    <p:sldId id="297" r:id="rId19"/>
    <p:sldId id="300" r:id="rId20"/>
    <p:sldId id="301" r:id="rId21"/>
    <p:sldId id="299" r:id="rId22"/>
    <p:sldId id="302" r:id="rId23"/>
    <p:sldId id="303" r:id="rId24"/>
    <p:sldId id="304" r:id="rId25"/>
    <p:sldId id="305" r:id="rId26"/>
    <p:sldId id="283" r:id="rId27"/>
    <p:sldId id="30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RvtAcOexfw8cZO7j2y/g==" hashData="/Zk1XLQvRsBZsHYoYe2U1THlAnqgYPGMEgrHQ79tvdRLwdqvrUG2p8d3MOKAIYJgP92xhqNcqccjUn6K3id8Qg=="/>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C3E6"/>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93"/>
    <p:restoredTop sz="77447" autoAdjust="0"/>
  </p:normalViewPr>
  <p:slideViewPr>
    <p:cSldViewPr snapToGrid="0">
      <p:cViewPr varScale="1">
        <p:scale>
          <a:sx n="58" d="100"/>
          <a:sy n="58" d="100"/>
        </p:scale>
        <p:origin x="1781"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‹Nº›</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A28AF-C390-D94A-86D3-7BD7243CB0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1200"/>
              </a:spcBef>
              <a:spcAft>
                <a:spcPts val="0"/>
              </a:spcAft>
              <a:buClr>
                <a:srgbClr val="000000"/>
              </a:buClr>
              <a:buSzPts val="1100"/>
              <a:buFont typeface="Arial"/>
              <a:buNone/>
            </a:pPr>
            <a:r>
              <a:rPr lang="en-US" sz="1200" b="1" i="0" u="none" strike="noStrike" cap="none" dirty="0">
                <a:solidFill>
                  <a:srgbClr val="000000"/>
                </a:solidFill>
                <a:latin typeface="Arial"/>
                <a:ea typeface="Arial"/>
                <a:cs typeface="Arial"/>
                <a:sym typeface="Arial"/>
              </a:rPr>
              <a:t>La cuenta de resultados </a:t>
            </a:r>
            <a:r>
              <a:rPr lang="en-US" sz="1200" b="0" i="0" u="none" strike="noStrike" cap="none" dirty="0">
                <a:solidFill>
                  <a:srgbClr val="000000"/>
                </a:solidFill>
                <a:latin typeface="Arial"/>
                <a:ea typeface="Arial"/>
                <a:cs typeface="Arial"/>
                <a:sym typeface="Arial"/>
              </a:rPr>
              <a:t>también se conoce como cuenta de explotación o cuenta de pérdidas y ganancias. </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dirty="0"/>
              <a:t>Muestra los ingresos y gastos de la empresa durante un período determinado. </a:t>
            </a:r>
            <a:endParaRPr lang="en-US" sz="12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El objetivo de la cuenta de resultados es mostrar a los prestamistas e inversores si la empresa ha obtenido beneficios o pérdidas durante el periodo que se informa. </a:t>
            </a:r>
            <a:endParaRPr lang="en-US" dirty="0"/>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Se basa en la ecuación:  El beneficio neto es igual a los ingresos menos los gastos</a:t>
            </a:r>
            <a:r>
              <a:rPr lang="en-US" dirty="0">
                <a:solidFill>
                  <a:srgbClr val="000000"/>
                </a:solidFill>
                <a:latin typeface="Arial"/>
                <a:ea typeface="Arial"/>
                <a:cs typeface="Arial"/>
                <a:sym typeface="Arial"/>
              </a:rPr>
              <a:t>.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530630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buClr>
                <a:srgbClr val="000000"/>
              </a:buClr>
              <a:buSzPts val="1100"/>
            </a:pPr>
            <a:r>
              <a:rPr lang="en-US" sz="1200" b="0" i="0" u="none" strike="noStrike" cap="none" dirty="0">
                <a:solidFill>
                  <a:srgbClr val="000000"/>
                </a:solidFill>
                <a:latin typeface="Arial"/>
                <a:ea typeface="Arial"/>
                <a:cs typeface="Arial"/>
                <a:sym typeface="Arial"/>
              </a:rPr>
              <a:t>Esta tabla muestra el formato de presentación de los </a:t>
            </a:r>
            <a:r>
              <a:rPr lang="en-US" dirty="0">
                <a:solidFill>
                  <a:srgbClr val="000000"/>
                </a:solidFill>
                <a:latin typeface="Arial"/>
                <a:ea typeface="Arial"/>
                <a:cs typeface="Arial"/>
                <a:sym typeface="Arial"/>
              </a:rPr>
              <a:t>ingresos</a:t>
            </a:r>
            <a:r>
              <a:rPr lang="en-US" sz="1200" b="0" i="0" u="none" strike="noStrike" cap="none" dirty="0">
                <a:solidFill>
                  <a:srgbClr val="000000"/>
                </a:solidFill>
                <a:latin typeface="Arial"/>
                <a:ea typeface="Arial"/>
                <a:cs typeface="Arial"/>
                <a:sym typeface="Arial"/>
              </a:rPr>
              <a:t>. Los ingresos o las ventas son el dinero recibido por la venta de productos y servicios, y aparecen en la parte superior de la Tabla</a:t>
            </a:r>
            <a:r>
              <a:rPr lang="en-US" dirty="0">
                <a:solidFill>
                  <a:srgbClr val="000000"/>
                </a:solidFill>
                <a:latin typeface="Arial"/>
                <a:ea typeface="Arial"/>
                <a:cs typeface="Arial"/>
                <a:sym typeface="Arial"/>
              </a:rPr>
              <a:t>. </a:t>
            </a:r>
            <a:endParaRPr lang="en-US" dirty="0"/>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Los gastos de explotación son los costes en los que incurre una empresa como resultado del funcionamiento normal de la misma, y aparecen en la segunda fila de la tabla</a:t>
            </a:r>
            <a:r>
              <a:rPr lang="en-US" dirty="0">
                <a:solidFill>
                  <a:srgbClr val="000000"/>
                </a:solidFill>
                <a:latin typeface="Arial"/>
                <a:ea typeface="Arial"/>
                <a:cs typeface="Arial"/>
                <a:sym typeface="Arial"/>
              </a:rPr>
              <a:t>. </a:t>
            </a:r>
            <a:endParaRPr lang="en-US" dirty="0">
              <a:latin typeface="Calibri" panose="020F0502020204030204"/>
              <a:cs typeface="Calibri" panose="020F0502020204030204"/>
            </a:endParaRPr>
          </a:p>
          <a:p>
            <a:pPr marL="171450" indent="-171450">
              <a:spcBef>
                <a:spcPts val="1200"/>
              </a:spcBef>
              <a:buClr>
                <a:srgbClr val="000000"/>
              </a:buClr>
              <a:buSzPts val="1100"/>
              <a:buFont typeface="Arial"/>
              <a:buChar char="●"/>
            </a:pPr>
            <a:r>
              <a:rPr lang="en-US" dirty="0">
                <a:solidFill>
                  <a:srgbClr val="000000"/>
                </a:solidFill>
                <a:latin typeface="Arial"/>
                <a:cs typeface="Arial"/>
              </a:rPr>
              <a:t>Las tres filas siguientes son los gastos de financiación, que consisten en las amortizaciones, los intereses pagados y los impuestos pagados". </a:t>
            </a:r>
            <a:endParaRPr lang="en-US" dirty="0">
              <a:solidFill>
                <a:srgbClr val="000000"/>
              </a:solidFill>
              <a:latin typeface="Arial"/>
              <a:cs typeface="Arial"/>
              <a:sym typeface="Arial"/>
            </a:endParaRPr>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Después de restar todos los gastos, obtenemos los ingresos netos, o el "beneficio neto". Los ingresos netos, si son positivos, son la cantidad de dinero que el propietario o los accionistas tienen a su disposición después de cubrir todos los gastos. </a:t>
            </a:r>
          </a:p>
          <a:p>
            <a:pPr marL="0" marR="0" lvl="0" indent="0" algn="l" rtl="0">
              <a:lnSpc>
                <a:spcPct val="100000"/>
              </a:lnSpc>
              <a:spcBef>
                <a:spcPts val="1200"/>
              </a:spcBef>
              <a:spcAft>
                <a:spcPts val="0"/>
              </a:spcAft>
              <a:buClr>
                <a:srgbClr val="000000"/>
              </a:buClr>
              <a:buSzPts val="1100"/>
              <a:buFont typeface="Arial"/>
              <a:buNone/>
            </a:pPr>
            <a:r>
              <a:rPr lang="en-US" sz="1200" b="0" i="0" u="none" strike="noStrike" cap="none" dirty="0">
                <a:solidFill>
                  <a:srgbClr val="000000"/>
                </a:solidFill>
                <a:latin typeface="Arial"/>
                <a:ea typeface="Arial"/>
                <a:cs typeface="Arial"/>
                <a:sym typeface="Arial"/>
              </a:rPr>
              <a:t>En la siguiente diapositiva, explicamos una simple cuenta de resultados.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1045232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1200"/>
              </a:spcBef>
              <a:buClr>
                <a:srgbClr val="000000"/>
              </a:buClr>
              <a:buSzPts val="1100"/>
              <a:buChar char="●"/>
            </a:pPr>
            <a:r>
              <a:rPr lang="en-US" sz="1200" b="0" i="0" u="none" strike="noStrike" cap="none" dirty="0">
                <a:solidFill>
                  <a:srgbClr val="000000"/>
                </a:solidFill>
                <a:latin typeface="Arial"/>
                <a:ea typeface="Arial"/>
                <a:cs typeface="Arial"/>
                <a:sym typeface="Arial"/>
              </a:rPr>
              <a:t>Esta tabla es un ejemplo de la cuenta de resultados de la empresa </a:t>
            </a:r>
            <a:r>
              <a:rPr lang="en-US" dirty="0">
                <a:solidFill>
                  <a:srgbClr val="000000"/>
                </a:solidFill>
                <a:latin typeface="Arial"/>
                <a:ea typeface="Arial"/>
                <a:cs typeface="Arial"/>
                <a:sym typeface="Arial"/>
              </a:rPr>
              <a:t>X.Y.Z </a:t>
            </a:r>
            <a:r>
              <a:rPr lang="en-US" sz="1200" b="0" i="0" u="none" strike="noStrike" cap="none" dirty="0">
                <a:solidFill>
                  <a:srgbClr val="000000"/>
                </a:solidFill>
                <a:latin typeface="Arial"/>
                <a:ea typeface="Arial"/>
                <a:cs typeface="Arial"/>
                <a:sym typeface="Arial"/>
              </a:rPr>
              <a:t>para 2013 y 2014. La empresa acaba de empezar y 2013 es el primer año de funcionamiento</a:t>
            </a:r>
            <a:r>
              <a:rPr lang="en-US" dirty="0">
                <a:solidFill>
                  <a:srgbClr val="000000"/>
                </a:solidFill>
                <a:latin typeface="Arial"/>
                <a:ea typeface="Arial"/>
                <a:cs typeface="Arial"/>
                <a:sym typeface="Arial"/>
              </a:rPr>
              <a:t>. </a:t>
            </a:r>
            <a:endParaRPr lang="en-US" dirty="0"/>
          </a:p>
          <a:p>
            <a:pPr marL="171450" indent="-171450">
              <a:spcBef>
                <a:spcPts val="1200"/>
              </a:spcBef>
              <a:buClr>
                <a:srgbClr val="000000"/>
              </a:buClr>
              <a:buSzPts val="1100"/>
              <a:buChar char="●"/>
            </a:pPr>
            <a:r>
              <a:rPr lang="en-US" sz="1200" b="0" i="0" u="none" strike="noStrike" cap="none" dirty="0">
                <a:solidFill>
                  <a:srgbClr val="000000"/>
                </a:solidFill>
                <a:latin typeface="Arial"/>
                <a:ea typeface="Arial"/>
                <a:cs typeface="Arial"/>
                <a:sym typeface="Arial"/>
              </a:rPr>
              <a:t>En 2013, la empresa XYZ obtuvo 100 dólares de ingresos</a:t>
            </a:r>
            <a:r>
              <a:rPr lang="en-US" dirty="0">
                <a:solidFill>
                  <a:srgbClr val="000000"/>
                </a:solidFill>
                <a:latin typeface="Arial"/>
                <a:ea typeface="Arial"/>
                <a:cs typeface="Arial"/>
                <a:sym typeface="Arial"/>
              </a:rPr>
              <a:t>. </a:t>
            </a:r>
            <a:endParaRPr lang="en-US" dirty="0"/>
          </a:p>
          <a:p>
            <a:pPr marL="171450" indent="-171450">
              <a:spcBef>
                <a:spcPts val="1200"/>
              </a:spcBef>
              <a:buClr>
                <a:srgbClr val="000000"/>
              </a:buClr>
              <a:buSzPts val="1100"/>
              <a:buChar char="●"/>
            </a:pPr>
            <a:r>
              <a:rPr lang="en-US" sz="1200" b="0" i="0" u="none" strike="noStrike" cap="none" dirty="0">
                <a:solidFill>
                  <a:srgbClr val="000000"/>
                </a:solidFill>
                <a:latin typeface="Arial"/>
                <a:ea typeface="Arial"/>
                <a:cs typeface="Arial"/>
                <a:sym typeface="Arial"/>
              </a:rPr>
              <a:t>Para ganarlo, XYZ tuvo que gastar </a:t>
            </a:r>
            <a:r>
              <a:rPr lang="en-US" dirty="0">
                <a:solidFill>
                  <a:srgbClr val="000000"/>
                </a:solidFill>
                <a:latin typeface="Arial"/>
                <a:ea typeface="Arial"/>
                <a:cs typeface="Arial"/>
                <a:sym typeface="Arial"/>
              </a:rPr>
              <a:t>40 dólares </a:t>
            </a:r>
            <a:r>
              <a:rPr lang="en-US" sz="1200" b="0" i="0" u="none" strike="noStrike" cap="none" dirty="0">
                <a:solidFill>
                  <a:srgbClr val="000000"/>
                </a:solidFill>
                <a:latin typeface="Arial"/>
                <a:ea typeface="Arial"/>
                <a:cs typeface="Arial"/>
                <a:sym typeface="Arial"/>
              </a:rPr>
              <a:t>en concepto de gastos de explotación, como los costes de combustible y </a:t>
            </a:r>
            <a:r>
              <a:rPr lang="en-US" sz="1200" b="0" i="0" u="none" strike="noStrike" cap="none" dirty="0" err="1">
                <a:solidFill>
                  <a:srgbClr val="000000"/>
                </a:solidFill>
                <a:latin typeface="Arial"/>
                <a:ea typeface="Arial"/>
                <a:cs typeface="Arial"/>
                <a:sym typeface="Arial"/>
              </a:rPr>
              <a:t>los</a:t>
            </a:r>
            <a:r>
              <a:rPr lang="en-US" sz="1200" b="0" i="0" u="none" strike="noStrike" cap="none" dirty="0">
                <a:solidFill>
                  <a:srgbClr val="000000"/>
                </a:solidFill>
                <a:latin typeface="Arial"/>
                <a:ea typeface="Arial"/>
                <a:cs typeface="Arial"/>
                <a:sym typeface="Arial"/>
              </a:rPr>
              <a:t> </a:t>
            </a:r>
            <a:r>
              <a:rPr lang="en-US" sz="1200" b="0" i="0" u="none" strike="noStrike" cap="none" dirty="0" err="1">
                <a:solidFill>
                  <a:srgbClr val="000000"/>
                </a:solidFill>
                <a:latin typeface="Arial"/>
                <a:ea typeface="Arial"/>
                <a:cs typeface="Arial"/>
                <a:sym typeface="Arial"/>
              </a:rPr>
              <a:t>costos</a:t>
            </a:r>
            <a:r>
              <a:rPr lang="en-US" sz="1200" b="0" i="0" u="none" strike="noStrike" cap="none" dirty="0">
                <a:solidFill>
                  <a:srgbClr val="000000"/>
                </a:solidFill>
                <a:latin typeface="Arial"/>
                <a:ea typeface="Arial"/>
                <a:cs typeface="Arial"/>
                <a:sym typeface="Arial"/>
              </a:rPr>
              <a:t> de </a:t>
            </a:r>
            <a:r>
              <a:rPr lang="en-US" dirty="0">
                <a:solidFill>
                  <a:srgbClr val="000000"/>
                </a:solidFill>
                <a:latin typeface="Arial"/>
                <a:ea typeface="Arial"/>
                <a:cs typeface="Arial"/>
                <a:sym typeface="Arial"/>
              </a:rPr>
              <a:t>funcionamiento </a:t>
            </a:r>
            <a:r>
              <a:rPr lang="en-US" sz="1200" b="0" i="0" u="none" strike="noStrike" cap="none" dirty="0">
                <a:solidFill>
                  <a:srgbClr val="000000"/>
                </a:solidFill>
                <a:latin typeface="Arial"/>
                <a:ea typeface="Arial"/>
                <a:cs typeface="Arial"/>
                <a:sym typeface="Arial"/>
              </a:rPr>
              <a:t>y mantenimiento</a:t>
            </a:r>
            <a:r>
              <a:rPr lang="en-US" dirty="0">
                <a:solidFill>
                  <a:srgbClr val="000000"/>
                </a:solidFill>
                <a:latin typeface="Arial"/>
                <a:ea typeface="Arial"/>
                <a:cs typeface="Arial"/>
                <a:sym typeface="Arial"/>
              </a:rPr>
              <a:t>. </a:t>
            </a:r>
            <a:endParaRPr lang="en-US" dirty="0"/>
          </a:p>
          <a:p>
            <a:pPr marL="171450" indent="-171450">
              <a:spcBef>
                <a:spcPts val="1200"/>
              </a:spcBef>
              <a:buClr>
                <a:srgbClr val="000000"/>
              </a:buClr>
              <a:buSzPts val="1100"/>
              <a:buChar char="●"/>
            </a:pPr>
            <a:r>
              <a:rPr lang="en-US" sz="1200" b="0" i="0" u="none" strike="noStrike" cap="none" dirty="0">
                <a:solidFill>
                  <a:srgbClr val="000000"/>
                </a:solidFill>
                <a:latin typeface="Arial"/>
                <a:ea typeface="Arial"/>
                <a:cs typeface="Arial"/>
                <a:sym typeface="Arial"/>
              </a:rPr>
              <a:t>Restando los 40$ de los 100$</a:t>
            </a:r>
            <a:r>
              <a:rPr lang="en-US" dirty="0">
                <a:solidFill>
                  <a:srgbClr val="000000"/>
                </a:solidFill>
                <a:latin typeface="Arial"/>
                <a:ea typeface="Arial"/>
                <a:cs typeface="Arial"/>
                <a:sym typeface="Arial"/>
              </a:rPr>
              <a:t>, </a:t>
            </a:r>
            <a:r>
              <a:rPr lang="en-US" sz="1200" b="0" i="0" u="none" strike="noStrike" cap="none" dirty="0">
                <a:solidFill>
                  <a:srgbClr val="000000"/>
                </a:solidFill>
                <a:latin typeface="Arial"/>
                <a:ea typeface="Arial"/>
                <a:cs typeface="Arial"/>
                <a:sym typeface="Arial"/>
              </a:rPr>
              <a:t>obtenemos </a:t>
            </a:r>
            <a:r>
              <a:rPr lang="en-US" dirty="0">
                <a:solidFill>
                  <a:srgbClr val="000000"/>
                </a:solidFill>
                <a:latin typeface="Arial"/>
                <a:ea typeface="Arial"/>
                <a:cs typeface="Arial"/>
                <a:sym typeface="Arial"/>
              </a:rPr>
              <a:t>60$, </a:t>
            </a:r>
            <a:r>
              <a:rPr lang="en-US" sz="1200" b="0" i="0" u="none" strike="noStrike" cap="none" dirty="0">
                <a:solidFill>
                  <a:srgbClr val="000000"/>
                </a:solidFill>
                <a:latin typeface="Arial"/>
                <a:ea typeface="Arial"/>
                <a:cs typeface="Arial"/>
                <a:sym typeface="Arial"/>
              </a:rPr>
              <a:t>que serían </a:t>
            </a:r>
            <a:r>
              <a:rPr lang="en-US" dirty="0">
                <a:solidFill>
                  <a:srgbClr val="000000"/>
                </a:solidFill>
                <a:latin typeface="Arial"/>
                <a:ea typeface="Arial"/>
                <a:cs typeface="Arial"/>
                <a:sym typeface="Arial"/>
              </a:rPr>
              <a:t>los beneficios antes de </a:t>
            </a:r>
            <a:r>
              <a:rPr lang="en-US" sz="1200" b="0" i="0" u="none" strike="noStrike" cap="none" dirty="0">
                <a:solidFill>
                  <a:srgbClr val="000000"/>
                </a:solidFill>
                <a:latin typeface="Arial"/>
                <a:ea typeface="Arial"/>
                <a:cs typeface="Arial"/>
                <a:sym typeface="Arial"/>
              </a:rPr>
              <a:t>intereses, impuestos, depreciaciones y amortizaciones de X</a:t>
            </a:r>
            <a:r>
              <a:rPr lang="en-US" dirty="0">
                <a:solidFill>
                  <a:srgbClr val="000000"/>
                </a:solidFill>
                <a:latin typeface="Arial"/>
                <a:ea typeface="Arial"/>
                <a:cs typeface="Arial"/>
                <a:sym typeface="Arial"/>
              </a:rPr>
              <a:t>.Y.Z </a:t>
            </a:r>
            <a:r>
              <a:rPr lang="en-US" sz="1200" b="0" i="0" u="none" strike="noStrike" cap="none" dirty="0">
                <a:solidFill>
                  <a:srgbClr val="000000"/>
                </a:solidFill>
                <a:latin typeface="Arial"/>
                <a:ea typeface="Arial"/>
                <a:cs typeface="Arial"/>
                <a:sym typeface="Arial"/>
              </a:rPr>
              <a:t>(</a:t>
            </a:r>
            <a:r>
              <a:rPr lang="en-US" sz="1200" b="0" i="0" u="none" strike="noStrike" cap="none" dirty="0" err="1">
                <a:solidFill>
                  <a:srgbClr val="000000"/>
                </a:solidFill>
                <a:latin typeface="Arial"/>
                <a:ea typeface="Arial"/>
                <a:cs typeface="Arial"/>
                <a:sym typeface="Arial"/>
              </a:rPr>
              <a:t>en</a:t>
            </a:r>
            <a:r>
              <a:rPr lang="en-US" sz="1200" b="0" i="0" u="none" strike="noStrike" cap="none" dirty="0">
                <a:solidFill>
                  <a:srgbClr val="000000"/>
                </a:solidFill>
                <a:latin typeface="Arial"/>
                <a:ea typeface="Arial"/>
                <a:cs typeface="Arial"/>
                <a:sym typeface="Arial"/>
              </a:rPr>
              <a:t> breve EBITDA). De esto restaremos 10$ cada uno por la depreciación contable y los intereses pagados para obtener el beneficio antes de impuestos de 40$ para X.Y</a:t>
            </a:r>
            <a:r>
              <a:rPr lang="en-US" dirty="0">
                <a:solidFill>
                  <a:srgbClr val="000000"/>
                </a:solidFill>
                <a:latin typeface="Arial"/>
                <a:ea typeface="Arial"/>
                <a:cs typeface="Arial"/>
                <a:sym typeface="Arial"/>
              </a:rPr>
              <a:t>.Z. </a:t>
            </a:r>
            <a:endParaRPr lang="en-US" dirty="0"/>
          </a:p>
          <a:p>
            <a:pPr marL="171450" marR="0" lvl="0" indent="-171450" algn="l" rtl="0">
              <a:lnSpc>
                <a:spcPct val="100000"/>
              </a:lnSpc>
              <a:spcBef>
                <a:spcPts val="1200"/>
              </a:spcBef>
              <a:spcAft>
                <a:spcPts val="0"/>
              </a:spcAft>
              <a:buClr>
                <a:srgbClr val="000000"/>
              </a:buClr>
              <a:buSzPts val="1100"/>
              <a:buChar char="●"/>
            </a:pPr>
            <a:r>
              <a:rPr lang="en-US" sz="1200" b="0" i="0" u="none" strike="noStrike" cap="none" dirty="0">
                <a:solidFill>
                  <a:srgbClr val="000000"/>
                </a:solidFill>
                <a:latin typeface="Arial"/>
                <a:ea typeface="Arial"/>
                <a:cs typeface="Arial"/>
                <a:sym typeface="Arial"/>
              </a:rPr>
              <a:t>Ahora tenemos que calcular los impuestos de los ingresos de la empresa. Para ello, creamos una tabla independiente.</a:t>
            </a:r>
            <a:endParaRPr lang="en-US" dirty="0"/>
          </a:p>
          <a:p>
            <a:pPr marL="171450" indent="-171450">
              <a:spcBef>
                <a:spcPts val="1200"/>
              </a:spcBef>
              <a:buClr>
                <a:srgbClr val="000000"/>
              </a:buClr>
              <a:buSzPts val="1100"/>
              <a:buChar char="●"/>
            </a:pPr>
            <a:r>
              <a:rPr lang="en-US" sz="1200" b="0" i="0" u="none" strike="noStrike" cap="none" dirty="0">
                <a:solidFill>
                  <a:srgbClr val="000000"/>
                </a:solidFill>
                <a:latin typeface="Arial"/>
                <a:ea typeface="Arial"/>
                <a:cs typeface="Arial"/>
                <a:sym typeface="Arial"/>
              </a:rPr>
              <a:t>En primer lugar, tomamos el beneficio antes de impuestos y añadimos la depreciación contable. A partir de ahí, restamos la depreciación fiscal en función de la legislación fiscal del país</a:t>
            </a:r>
            <a:r>
              <a:rPr lang="en-US" dirty="0">
                <a:solidFill>
                  <a:srgbClr val="000000"/>
                </a:solidFill>
                <a:latin typeface="Arial"/>
                <a:ea typeface="Arial"/>
                <a:cs typeface="Arial"/>
                <a:sym typeface="Arial"/>
              </a:rPr>
              <a:t>. </a:t>
            </a:r>
            <a:endParaRPr lang="en-US" dirty="0"/>
          </a:p>
          <a:p>
            <a:pPr marL="171450" indent="-171450">
              <a:spcBef>
                <a:spcPts val="1200"/>
              </a:spcBef>
              <a:buClr>
                <a:srgbClr val="000000"/>
              </a:buClr>
              <a:buSzPts val="1100"/>
              <a:buChar char="●"/>
            </a:pPr>
            <a:r>
              <a:rPr lang="en-US" sz="1200" b="0" i="0" u="none" strike="noStrike" cap="none" dirty="0">
                <a:solidFill>
                  <a:srgbClr val="000000"/>
                </a:solidFill>
                <a:latin typeface="Arial"/>
                <a:ea typeface="Arial"/>
                <a:cs typeface="Arial"/>
                <a:sym typeface="Arial"/>
              </a:rPr>
              <a:t>Para este ejemplo, suponemos que </a:t>
            </a:r>
            <a:r>
              <a:rPr lang="en-US" dirty="0">
                <a:solidFill>
                  <a:srgbClr val="000000"/>
                </a:solidFill>
                <a:latin typeface="Arial"/>
                <a:ea typeface="Arial"/>
                <a:cs typeface="Arial"/>
                <a:sym typeface="Arial"/>
              </a:rPr>
              <a:t>15 dólares </a:t>
            </a:r>
            <a:r>
              <a:rPr lang="en-US" sz="1200" b="0" i="0" u="none" strike="noStrike" cap="none" dirty="0">
                <a:solidFill>
                  <a:srgbClr val="000000"/>
                </a:solidFill>
                <a:latin typeface="Arial"/>
                <a:ea typeface="Arial"/>
                <a:cs typeface="Arial"/>
                <a:sym typeface="Arial"/>
              </a:rPr>
              <a:t>es la depreciación fiscal. Obtenemos una renta imponible de la que podemos obtener los impuestos reales pagados. Con un 30% de impuestos, pagamos </a:t>
            </a:r>
            <a:r>
              <a:rPr lang="en-US" dirty="0">
                <a:solidFill>
                  <a:srgbClr val="000000"/>
                </a:solidFill>
                <a:latin typeface="Arial"/>
                <a:ea typeface="Arial"/>
                <a:cs typeface="Arial"/>
                <a:sym typeface="Arial"/>
              </a:rPr>
              <a:t>11 dólares </a:t>
            </a:r>
            <a:r>
              <a:rPr lang="en-US" sz="1200" b="0" i="0" u="none" strike="noStrike" cap="none" dirty="0">
                <a:solidFill>
                  <a:srgbClr val="000000"/>
                </a:solidFill>
                <a:latin typeface="Arial"/>
                <a:ea typeface="Arial"/>
                <a:cs typeface="Arial"/>
                <a:sym typeface="Arial"/>
              </a:rPr>
              <a:t>como impuestos al gobierno</a:t>
            </a:r>
            <a:r>
              <a:rPr lang="en-US" dirty="0">
                <a:solidFill>
                  <a:srgbClr val="000000"/>
                </a:solidFill>
                <a:latin typeface="Arial"/>
                <a:ea typeface="Arial"/>
                <a:cs typeface="Arial"/>
                <a:sym typeface="Arial"/>
              </a:rPr>
              <a:t>. </a:t>
            </a:r>
            <a:endParaRPr lang="en-US" dirty="0"/>
          </a:p>
          <a:p>
            <a:pPr marL="171450" indent="-171450">
              <a:spcBef>
                <a:spcPts val="1200"/>
              </a:spcBef>
              <a:buClr>
                <a:srgbClr val="000000"/>
              </a:buClr>
              <a:buSzPts val="1100"/>
              <a:buChar char="●"/>
            </a:pPr>
            <a:r>
              <a:rPr lang="en-US" dirty="0">
                <a:solidFill>
                  <a:srgbClr val="000000"/>
                </a:solidFill>
                <a:latin typeface="Arial"/>
                <a:ea typeface="Arial"/>
                <a:cs typeface="Arial"/>
                <a:sym typeface="Arial"/>
              </a:rPr>
              <a:t>Volviendo a la </a:t>
            </a:r>
            <a:r>
              <a:rPr lang="en-US" sz="1200" b="0" i="0" u="none" strike="noStrike" cap="none" dirty="0">
                <a:solidFill>
                  <a:srgbClr val="000000"/>
                </a:solidFill>
                <a:latin typeface="Arial"/>
                <a:ea typeface="Arial"/>
                <a:cs typeface="Arial"/>
                <a:sym typeface="Arial"/>
              </a:rPr>
              <a:t>tabla anterior, restamos los impuestos pagados del beneficio antes de impuestos para obtener el beneficio neto</a:t>
            </a:r>
            <a:r>
              <a:rPr lang="en-US" dirty="0">
                <a:solidFill>
                  <a:srgbClr val="000000"/>
                </a:solidFill>
                <a:latin typeface="Arial"/>
                <a:ea typeface="Arial"/>
                <a:cs typeface="Arial"/>
                <a:sym typeface="Arial"/>
              </a:rPr>
              <a:t>. </a:t>
            </a:r>
            <a:endParaRPr lang="en-US" dirty="0"/>
          </a:p>
          <a:p>
            <a:pPr marL="171450" indent="-171450">
              <a:spcBef>
                <a:spcPts val="1200"/>
              </a:spcBef>
              <a:buClr>
                <a:srgbClr val="000000"/>
              </a:buClr>
              <a:buSzPts val="1100"/>
              <a:buChar char="●"/>
            </a:pPr>
            <a:r>
              <a:rPr lang="en-US" sz="1200" b="0" i="0" u="none" strike="noStrike" cap="none" dirty="0">
                <a:solidFill>
                  <a:srgbClr val="000000"/>
                </a:solidFill>
                <a:latin typeface="Arial"/>
                <a:ea typeface="Arial"/>
                <a:cs typeface="Arial"/>
                <a:sym typeface="Arial"/>
              </a:rPr>
              <a:t>Tenemos </a:t>
            </a:r>
            <a:r>
              <a:rPr lang="en-US" dirty="0">
                <a:solidFill>
                  <a:srgbClr val="000000"/>
                </a:solidFill>
                <a:latin typeface="Arial"/>
                <a:ea typeface="Arial"/>
                <a:cs typeface="Arial"/>
                <a:sym typeface="Arial"/>
              </a:rPr>
              <a:t>30 dólares </a:t>
            </a:r>
            <a:r>
              <a:rPr lang="en-US" sz="1200" b="0" i="0" u="none" strike="noStrike" cap="none" dirty="0">
                <a:solidFill>
                  <a:srgbClr val="000000"/>
                </a:solidFill>
                <a:latin typeface="Arial"/>
                <a:ea typeface="Arial"/>
                <a:cs typeface="Arial"/>
                <a:sym typeface="Arial"/>
              </a:rPr>
              <a:t>como los </a:t>
            </a:r>
            <a:r>
              <a:rPr lang="en-US" dirty="0">
                <a:solidFill>
                  <a:srgbClr val="000000"/>
                </a:solidFill>
                <a:latin typeface="Arial"/>
                <a:ea typeface="Arial"/>
                <a:cs typeface="Arial"/>
                <a:sym typeface="Arial"/>
              </a:rPr>
              <a:t>ingresos netos que </a:t>
            </a:r>
            <a:r>
              <a:rPr lang="en-US" sz="1200" b="0" i="0" u="none" strike="noStrike" cap="none" dirty="0">
                <a:solidFill>
                  <a:srgbClr val="000000"/>
                </a:solidFill>
                <a:latin typeface="Arial"/>
                <a:ea typeface="Arial"/>
                <a:cs typeface="Arial"/>
                <a:sym typeface="Arial"/>
              </a:rPr>
              <a:t>la empresa </a:t>
            </a:r>
            <a:r>
              <a:rPr lang="en-US" dirty="0">
                <a:solidFill>
                  <a:srgbClr val="000000"/>
                </a:solidFill>
                <a:latin typeface="Arial"/>
                <a:ea typeface="Arial"/>
                <a:cs typeface="Arial"/>
                <a:sym typeface="Arial"/>
              </a:rPr>
              <a:t>X.Y.Z </a:t>
            </a:r>
            <a:r>
              <a:rPr lang="en-US" sz="1200" b="0" i="0" u="none" strike="noStrike" cap="none" dirty="0">
                <a:solidFill>
                  <a:srgbClr val="000000"/>
                </a:solidFill>
                <a:latin typeface="Arial"/>
                <a:ea typeface="Arial"/>
                <a:cs typeface="Arial"/>
                <a:sym typeface="Arial"/>
              </a:rPr>
              <a:t>ha generado para sus accionistas y para financiar su futura expansión</a:t>
            </a:r>
            <a:r>
              <a:rPr lang="en-US" dirty="0">
                <a:solidFill>
                  <a:srgbClr val="000000"/>
                </a:solidFill>
                <a:latin typeface="Arial"/>
                <a:ea typeface="Arial"/>
                <a:cs typeface="Arial"/>
                <a:sym typeface="Arial"/>
              </a:rPr>
              <a:t>. </a:t>
            </a:r>
            <a:endParaRPr lang="en-US" dirty="0"/>
          </a:p>
          <a:p>
            <a:pPr marL="171450" indent="-171450">
              <a:spcBef>
                <a:spcPts val="1200"/>
              </a:spcBef>
              <a:buClr>
                <a:srgbClr val="000000"/>
              </a:buClr>
              <a:buSzPts val="1100"/>
              <a:buChar char="●"/>
            </a:pPr>
            <a:r>
              <a:rPr lang="en-US" dirty="0">
                <a:solidFill>
                  <a:srgbClr val="000000"/>
                </a:solidFill>
                <a:latin typeface="Arial"/>
                <a:ea typeface="Arial"/>
                <a:cs typeface="Arial"/>
                <a:sym typeface="Arial"/>
              </a:rPr>
              <a:t>Suponemos que X.Y.Z decide </a:t>
            </a:r>
            <a:r>
              <a:rPr lang="en-US" sz="1200" b="0" i="0" u="none" strike="noStrike" cap="none" dirty="0">
                <a:solidFill>
                  <a:srgbClr val="000000"/>
                </a:solidFill>
                <a:latin typeface="Arial"/>
                <a:ea typeface="Arial"/>
                <a:cs typeface="Arial"/>
                <a:sym typeface="Arial"/>
              </a:rPr>
              <a:t>pagar </a:t>
            </a:r>
            <a:r>
              <a:rPr lang="en-US" dirty="0">
                <a:solidFill>
                  <a:srgbClr val="000000"/>
                </a:solidFill>
                <a:latin typeface="Arial"/>
                <a:ea typeface="Arial"/>
                <a:cs typeface="Arial"/>
                <a:sym typeface="Arial"/>
              </a:rPr>
              <a:t>12 dólares </a:t>
            </a:r>
            <a:r>
              <a:rPr lang="en-US" sz="1200" b="0" i="0" u="none" strike="noStrike" cap="none" dirty="0">
                <a:solidFill>
                  <a:srgbClr val="000000"/>
                </a:solidFill>
                <a:latin typeface="Arial"/>
                <a:ea typeface="Arial"/>
                <a:cs typeface="Arial"/>
                <a:sym typeface="Arial"/>
              </a:rPr>
              <a:t>a los accionistas como dividendo y mantiene </a:t>
            </a:r>
            <a:r>
              <a:rPr lang="en-US" dirty="0">
                <a:solidFill>
                  <a:srgbClr val="000000"/>
                </a:solidFill>
                <a:latin typeface="Arial"/>
                <a:ea typeface="Arial"/>
                <a:cs typeface="Arial"/>
                <a:sym typeface="Arial"/>
              </a:rPr>
              <a:t>18 dólares </a:t>
            </a:r>
            <a:r>
              <a:rPr lang="en-US" sz="1200" b="0" i="0" u="none" strike="noStrike" cap="none" dirty="0">
                <a:solidFill>
                  <a:srgbClr val="000000"/>
                </a:solidFill>
                <a:latin typeface="Arial"/>
                <a:ea typeface="Arial"/>
                <a:cs typeface="Arial"/>
                <a:sym typeface="Arial"/>
              </a:rPr>
              <a:t>como beneficios retenidos para una futura expansión</a:t>
            </a:r>
            <a:r>
              <a:rPr lang="en-US" dirty="0">
                <a:solidFill>
                  <a:srgbClr val="000000"/>
                </a:solidFill>
                <a:latin typeface="Arial"/>
                <a:ea typeface="Arial"/>
                <a:cs typeface="Arial"/>
                <a:sym typeface="Arial"/>
              </a:rPr>
              <a:t>. </a:t>
            </a:r>
            <a:endParaRPr lang="en-US" dirty="0"/>
          </a:p>
          <a:p>
            <a:pPr marL="171450" marR="0" lvl="0" indent="-171450" algn="l" rtl="0">
              <a:lnSpc>
                <a:spcPct val="100000"/>
              </a:lnSpc>
              <a:spcBef>
                <a:spcPts val="1200"/>
              </a:spcBef>
              <a:spcAft>
                <a:spcPts val="0"/>
              </a:spcAft>
              <a:buClr>
                <a:srgbClr val="000000"/>
              </a:buClr>
              <a:buSzPts val="1100"/>
              <a:buChar char="●"/>
            </a:pPr>
            <a:r>
              <a:rPr lang="en-US" sz="1200" b="0" i="0" u="none" strike="noStrike" cap="none" dirty="0">
                <a:solidFill>
                  <a:srgbClr val="000000"/>
                </a:solidFill>
                <a:latin typeface="Arial"/>
                <a:ea typeface="Arial"/>
                <a:cs typeface="Arial"/>
                <a:sym typeface="Arial"/>
              </a:rPr>
              <a:t>Del mismo modo, creamos una cuenta de resultados de </a:t>
            </a:r>
            <a:r>
              <a:rPr lang="en-US" dirty="0">
                <a:solidFill>
                  <a:srgbClr val="000000"/>
                </a:solidFill>
                <a:latin typeface="Arial"/>
                <a:ea typeface="Arial"/>
                <a:cs typeface="Arial"/>
                <a:sym typeface="Arial"/>
              </a:rPr>
              <a:t>X.Y.Z </a:t>
            </a:r>
            <a:r>
              <a:rPr lang="en-US" sz="1200" b="0" i="0" u="none" strike="noStrike" cap="none" dirty="0">
                <a:solidFill>
                  <a:srgbClr val="000000"/>
                </a:solidFill>
                <a:latin typeface="Arial"/>
                <a:ea typeface="Arial"/>
                <a:cs typeface="Arial"/>
                <a:sym typeface="Arial"/>
              </a:rPr>
              <a:t>para 2014.</a:t>
            </a:r>
            <a:endParaRPr lang="en-US" dirty="0"/>
          </a:p>
          <a:p>
            <a:pPr marL="171450" indent="-171450">
              <a:spcBef>
                <a:spcPts val="1200"/>
              </a:spcBef>
              <a:buClr>
                <a:srgbClr val="000000"/>
              </a:buClr>
              <a:buSzPts val="1100"/>
              <a:buChar char="●"/>
            </a:pPr>
            <a:r>
              <a:rPr lang="en-US" sz="1200" b="0" i="0" u="none" strike="noStrike" cap="none" dirty="0">
                <a:solidFill>
                  <a:srgbClr val="000000"/>
                </a:solidFill>
                <a:latin typeface="Arial"/>
                <a:ea typeface="Arial"/>
                <a:cs typeface="Arial"/>
                <a:sym typeface="Arial"/>
              </a:rPr>
              <a:t>En 2014, los ingresos netos de la empresa </a:t>
            </a:r>
            <a:r>
              <a:rPr lang="en-US" dirty="0">
                <a:solidFill>
                  <a:srgbClr val="000000"/>
                </a:solidFill>
                <a:latin typeface="Arial"/>
                <a:ea typeface="Arial"/>
                <a:cs typeface="Arial"/>
                <a:sym typeface="Arial"/>
              </a:rPr>
              <a:t>X.Y.Z </a:t>
            </a:r>
            <a:r>
              <a:rPr lang="en-US" sz="1200" b="0" i="0" u="none" strike="noStrike" cap="none" dirty="0">
                <a:solidFill>
                  <a:srgbClr val="000000"/>
                </a:solidFill>
                <a:latin typeface="Arial"/>
                <a:ea typeface="Arial"/>
                <a:cs typeface="Arial"/>
                <a:sym typeface="Arial"/>
              </a:rPr>
              <a:t>son de </a:t>
            </a:r>
            <a:r>
              <a:rPr lang="en-US" dirty="0">
                <a:solidFill>
                  <a:srgbClr val="000000"/>
                </a:solidFill>
                <a:latin typeface="Arial"/>
                <a:ea typeface="Arial"/>
                <a:cs typeface="Arial"/>
                <a:sym typeface="Arial"/>
              </a:rPr>
              <a:t>34 $. </a:t>
            </a:r>
            <a:r>
              <a:rPr lang="en-US" sz="1200" b="0" i="0" u="none" strike="noStrike" cap="none" dirty="0">
                <a:solidFill>
                  <a:srgbClr val="000000"/>
                </a:solidFill>
                <a:latin typeface="Arial"/>
                <a:ea typeface="Arial"/>
                <a:cs typeface="Arial"/>
                <a:sym typeface="Arial"/>
              </a:rPr>
              <a:t>Decide pagar </a:t>
            </a:r>
            <a:r>
              <a:rPr lang="en-US" dirty="0">
                <a:solidFill>
                  <a:srgbClr val="000000"/>
                </a:solidFill>
                <a:latin typeface="Arial"/>
                <a:ea typeface="Arial"/>
                <a:cs typeface="Arial"/>
                <a:sym typeface="Arial"/>
              </a:rPr>
              <a:t>13 $ </a:t>
            </a:r>
            <a:r>
              <a:rPr lang="en-US" sz="1200" b="0" i="0" u="none" strike="noStrike" cap="none" dirty="0">
                <a:solidFill>
                  <a:srgbClr val="000000"/>
                </a:solidFill>
                <a:latin typeface="Arial"/>
                <a:ea typeface="Arial"/>
                <a:cs typeface="Arial"/>
                <a:sym typeface="Arial"/>
              </a:rPr>
              <a:t>como dividendos y los </a:t>
            </a:r>
            <a:r>
              <a:rPr lang="en-US" dirty="0">
                <a:solidFill>
                  <a:srgbClr val="000000"/>
                </a:solidFill>
                <a:latin typeface="Arial"/>
                <a:ea typeface="Arial"/>
                <a:cs typeface="Arial"/>
                <a:sym typeface="Arial"/>
              </a:rPr>
              <a:t>21 $</a:t>
            </a:r>
            <a:r>
              <a:rPr lang="en-US" sz="1200" b="0" i="0" u="none" strike="noStrike" cap="none" dirty="0">
                <a:solidFill>
                  <a:srgbClr val="000000"/>
                </a:solidFill>
                <a:latin typeface="Arial"/>
                <a:ea typeface="Arial"/>
                <a:cs typeface="Arial"/>
                <a:sym typeface="Arial"/>
              </a:rPr>
              <a:t> restantes se añaden a las ganancias retenidas</a:t>
            </a:r>
            <a:r>
              <a:rPr lang="en-US" dirty="0">
                <a:solidFill>
                  <a:srgbClr val="000000"/>
                </a:solidFill>
                <a:latin typeface="Arial"/>
                <a:ea typeface="Arial"/>
                <a:cs typeface="Arial"/>
                <a:sym typeface="Arial"/>
              </a:rPr>
              <a:t>. </a:t>
            </a:r>
            <a:endParaRPr lang="en-US" dirty="0">
              <a:solidFill>
                <a:srgbClr val="000000"/>
              </a:solidFill>
              <a:latin typeface="Arial"/>
              <a:ea typeface="Arial"/>
              <a:cs typeface="Arial"/>
            </a:endParaRPr>
          </a:p>
          <a:p>
            <a:pPr marL="171450" indent="-171450">
              <a:spcBef>
                <a:spcPts val="1200"/>
              </a:spcBef>
              <a:buClr>
                <a:srgbClr val="000000"/>
              </a:buClr>
              <a:buSzPts val="1100"/>
              <a:buChar char="●"/>
            </a:pPr>
            <a:r>
              <a:rPr lang="en-US" sz="1200" b="0" i="0" u="none" strike="noStrike" cap="none" dirty="0">
                <a:solidFill>
                  <a:srgbClr val="000000"/>
                </a:solidFill>
                <a:latin typeface="Arial"/>
                <a:ea typeface="Arial"/>
                <a:cs typeface="Arial"/>
                <a:sym typeface="Arial"/>
              </a:rPr>
              <a:t>Observe que las ganancias retenidas se convierten en </a:t>
            </a:r>
            <a:r>
              <a:rPr lang="en-US" dirty="0">
                <a:solidFill>
                  <a:srgbClr val="000000"/>
                </a:solidFill>
                <a:latin typeface="Arial"/>
                <a:ea typeface="Arial"/>
                <a:cs typeface="Arial"/>
                <a:sym typeface="Arial"/>
              </a:rPr>
              <a:t>$39</a:t>
            </a:r>
            <a:r>
              <a:rPr lang="en-US" dirty="0">
                <a:solidFill>
                  <a:srgbClr val="000000"/>
                </a:solidFill>
                <a:latin typeface="Arial"/>
                <a:cs typeface="Arial"/>
                <a:sym typeface="Arial"/>
              </a:rPr>
              <a:t>. Esto se debe a que las de 2013 tuvieron $18 de ganancias no distribuidas como dividendos (o ganancias retenidas), y esto se agrega a las ganancias retenidas de 2014.</a:t>
            </a:r>
            <a:endParaRPr lang="en-US" dirty="0">
              <a:solidFill>
                <a:srgbClr val="000000"/>
              </a:solidFill>
              <a:latin typeface="Arial"/>
              <a:cs typeface="Arial"/>
            </a:endParaRPr>
          </a:p>
          <a:p>
            <a:pPr marL="0" marR="0" lvl="0" indent="0" algn="l" rtl="0">
              <a:lnSpc>
                <a:spcPct val="100000"/>
              </a:lnSpc>
              <a:spcBef>
                <a:spcPts val="1200"/>
              </a:spcBef>
              <a:spcAft>
                <a:spcPts val="0"/>
              </a:spcAft>
              <a:buClr>
                <a:srgbClr val="000000"/>
              </a:buClr>
              <a:buSzPts val="1100"/>
              <a:buFont typeface="Arial"/>
              <a:buNone/>
            </a:pP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42903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lvl="0" indent="0" algn="l" rtl="0">
              <a:lnSpc>
                <a:spcPct val="100000"/>
              </a:lnSpc>
              <a:spcBef>
                <a:spcPts val="0"/>
              </a:spcBef>
              <a:spcAft>
                <a:spcPts val="0"/>
              </a:spcAft>
              <a:buSzPts val="1100"/>
              <a:buNone/>
            </a:pPr>
            <a:r>
              <a:rPr lang="en-US" dirty="0"/>
              <a:t>El </a:t>
            </a:r>
            <a:r>
              <a:rPr lang="en-US" b="1" dirty="0"/>
              <a:t>ESTADO DE FLUJO DE EFECTIVO </a:t>
            </a:r>
            <a:r>
              <a:rPr lang="en-US" dirty="0"/>
              <a:t>presenta el flujo de entrada y salida de efectivo de la empresa durante un período determinado. El dinero que entra en la empresa es la entrada de efectivo y el dinero que sale de la empresa es la salida de efectivo. En el estado de flujos de caja, los flujos de caja se dividen en tres categorías, según el origen y el uso de los fondos:</a:t>
            </a:r>
          </a:p>
          <a:p>
            <a:pPr marL="158750" lvl="0" indent="0" algn="l" rtl="0">
              <a:lnSpc>
                <a:spcPct val="100000"/>
              </a:lnSpc>
              <a:spcBef>
                <a:spcPts val="0"/>
              </a:spcBef>
              <a:spcAft>
                <a:spcPts val="0"/>
              </a:spcAft>
              <a:buSzPts val="1100"/>
              <a:buNone/>
            </a:pPr>
            <a:endParaRPr lang="en-US" dirty="0"/>
          </a:p>
          <a:p>
            <a:pPr marL="158750" lvl="0" indent="0" algn="l" rtl="0">
              <a:lnSpc>
                <a:spcPct val="100000"/>
              </a:lnSpc>
              <a:spcBef>
                <a:spcPts val="0"/>
              </a:spcBef>
              <a:spcAft>
                <a:spcPts val="0"/>
              </a:spcAft>
              <a:buSzPts val="1100"/>
              <a:buNone/>
            </a:pPr>
            <a:r>
              <a:rPr lang="en-US" b="1" dirty="0"/>
              <a:t>Flujos de caja de las actividades de explotación</a:t>
            </a:r>
            <a:r>
              <a:rPr lang="en-US" dirty="0"/>
              <a:t>: Las actividades de explotación son las actividades normales y principales de una empresa. La información sobre el flujo de caja de las actividades de explotación indica la capacidad de la empresa para generar suficiente efectivo a partir de sus operaciones continuas. Los ingresos y los gastos de explotación forman parte del flujo de caja de las actividades de explotación. </a:t>
            </a:r>
          </a:p>
          <a:p>
            <a:pPr marL="158750" lvl="0" indent="0" algn="l" rtl="0">
              <a:lnSpc>
                <a:spcPct val="100000"/>
              </a:lnSpc>
              <a:spcBef>
                <a:spcPts val="0"/>
              </a:spcBef>
              <a:spcAft>
                <a:spcPts val="0"/>
              </a:spcAft>
              <a:buSzPts val="1100"/>
              <a:buNone/>
            </a:pPr>
            <a:r>
              <a:rPr lang="en-US" b="1" dirty="0"/>
              <a:t>Los flujos de caja de las actividades de inversión </a:t>
            </a:r>
            <a:r>
              <a:rPr lang="en-US" dirty="0"/>
              <a:t>indican cómo la empresa planea expandirse. La compra o venta de cualquier activo a largo plazo, propiedad, planta y equipo, etc., forma parte del flujo de caja de las actividades de inversión. </a:t>
            </a:r>
          </a:p>
          <a:p>
            <a:pPr marL="158750">
              <a:buSzPts val="1100"/>
            </a:pPr>
            <a:r>
              <a:rPr lang="en-US" b="1" dirty="0"/>
              <a:t>Flujo de caja de las actividades de financiación</a:t>
            </a:r>
            <a:r>
              <a:rPr lang="en-US" dirty="0"/>
              <a:t>: Los flujos de caja de financiación ilustran cómo la empresa planea financiar su expansión y recompensar a los accionistas. Incluye la emisión y el reembolso de la deuda de la empresa, las entradas de efectivo de los inversores de capital, el pago de dividendos, etc.</a:t>
            </a:r>
            <a:endParaRPr lang="en-US" dirty="0">
              <a:cs typeface="Calibri"/>
            </a:endParaRPr>
          </a:p>
          <a:p>
            <a:pPr marL="158750" lvl="0" indent="0" algn="l" rtl="0">
              <a:lnSpc>
                <a:spcPct val="100000"/>
              </a:lnSpc>
              <a:spcBef>
                <a:spcPts val="0"/>
              </a:spcBef>
              <a:spcAft>
                <a:spcPts val="0"/>
              </a:spcAft>
              <a:buSzPts val="1100"/>
              <a:buNone/>
            </a:pPr>
            <a:endParaRPr lang="en-US" dirty="0"/>
          </a:p>
          <a:p>
            <a:pPr marL="158750" marR="0" lvl="0" indent="0" algn="l" rtl="0">
              <a:lnSpc>
                <a:spcPct val="100000"/>
              </a:lnSpc>
              <a:spcBef>
                <a:spcPts val="0"/>
              </a:spcBef>
              <a:spcAft>
                <a:spcPts val="0"/>
              </a:spcAft>
              <a:buClr>
                <a:srgbClr val="000000"/>
              </a:buClr>
              <a:buSzPts val="1100"/>
              <a:buFont typeface="Arial"/>
              <a:buNone/>
            </a:pPr>
            <a:r>
              <a:rPr lang="en-US" sz="1200" b="0" i="0" u="none" strike="noStrike" cap="none" dirty="0">
                <a:solidFill>
                  <a:srgbClr val="000000"/>
                </a:solidFill>
                <a:latin typeface="Arial"/>
                <a:ea typeface="Arial"/>
                <a:cs typeface="Arial"/>
                <a:sym typeface="Arial"/>
              </a:rPr>
              <a:t>En la siguiente diapositiva presentamos un ejemplo de un estado de flujo de caja sencillo.</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4061025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298450">
              <a:buSzPts val="1100"/>
              <a:buChar char="●"/>
            </a:pPr>
            <a:r>
              <a:rPr lang="en-US" dirty="0"/>
              <a:t>Este cuadro es un ejemplo de un estado de flujos de caja simple de la hipotética empresa ABC para 2012, 2013 y 2014. Las salidas de efectivo se representan en rojo y entre paréntesis. Todas las cifras están en millones.</a:t>
            </a:r>
            <a:endParaRPr lang="en-US" sz="900" dirty="0"/>
          </a:p>
          <a:p>
            <a:pPr marL="457200" indent="-298450">
              <a:buSzPts val="1100"/>
              <a:buChar char="●"/>
            </a:pPr>
            <a:r>
              <a:rPr lang="en-US" dirty="0"/>
              <a:t>Supongamos que la empresa A.B.C es una empresa de proyectos de infraestructura que necesita 2 años, 2012 y 2013, para su construcción. En estos 2 años la empresa no estaría operativa, por lo que no habría flujos de caja de las actividades de explotación, sino que necesitaría financiarse mediante fondos propios y deuda. </a:t>
            </a:r>
            <a:endParaRPr lang="en-US" dirty="0">
              <a:cs typeface="Calibri"/>
            </a:endParaRPr>
          </a:p>
          <a:p>
            <a:pPr marL="457200" indent="-298450">
              <a:buSzPts val="1100"/>
              <a:buChar char="●"/>
            </a:pPr>
            <a:r>
              <a:rPr lang="en-US" dirty="0"/>
              <a:t>Si el proyecto cuesta 100 millones de dólares, en 2012 y 2013, la empresa tendría que invertir un total de 100 millones de dólares como gastos de capital o CAPEX. Los gastos de capital representan salidas de efectivo, ya que son los fondos utilizados para adquirir o desarrollar activos físicos, como una central eléctrica. Se trata de una actividad de inversión, ya que la empresa tiene previsto ganar dinero con ella en el futuro. Suponemos que se invierten 50 millones de dólares en cada año de 2012 y 2013. Los costes de financiación son </a:t>
            </a:r>
            <a:r>
              <a:rPr lang="en-US" dirty="0" err="1"/>
              <a:t>los</a:t>
            </a:r>
            <a:r>
              <a:rPr lang="en-US" dirty="0"/>
              <a:t> </a:t>
            </a:r>
            <a:r>
              <a:rPr lang="en-US" dirty="0" err="1"/>
              <a:t>costos</a:t>
            </a:r>
            <a:r>
              <a:rPr lang="en-US" dirty="0"/>
              <a:t> en los que incurre la empresa cuando se endeuda. Dado que en 2013 se incurre </a:t>
            </a:r>
            <a:r>
              <a:rPr lang="en-US" dirty="0" err="1"/>
              <a:t>en</a:t>
            </a:r>
            <a:r>
              <a:rPr lang="en-US" dirty="0"/>
              <a:t> </a:t>
            </a:r>
            <a:r>
              <a:rPr lang="en-US" dirty="0" err="1"/>
              <a:t>costos</a:t>
            </a:r>
            <a:r>
              <a:rPr lang="en-US" dirty="0"/>
              <a:t> de financiación de 2 millones de dólares, las salidas de efectivo totales de las actividades de inversión son de 50 millones de dólares en 2012 y de 52 millones de dólares en 2013. </a:t>
            </a:r>
            <a:endParaRPr lang="en-US" dirty="0">
              <a:cs typeface="Calibri" panose="020F0502020204030204"/>
            </a:endParaRPr>
          </a:p>
          <a:p>
            <a:pPr marL="457200" indent="-298450">
              <a:buSzPts val="1100"/>
              <a:buChar char="●"/>
            </a:pPr>
            <a:r>
              <a:rPr lang="en-US" dirty="0"/>
              <a:t>Para financiar esta expansión, la empresa A.B.C necesita financiación procedente de la deuda y del capital a partes iguales. En 2012 y 2013, los flujos de efectivo de las actividades de financiación, por lo tanto, son entradas de efectivo utilizadas para financiar los flujos de efectivo de las actividades de inversión. </a:t>
            </a:r>
            <a:endParaRPr lang="en-US" dirty="0">
              <a:cs typeface="Calibri" panose="020F0502020204030204"/>
            </a:endParaRPr>
          </a:p>
          <a:p>
            <a:pPr marL="457200" indent="-298450">
              <a:buSzPts val="1100"/>
              <a:buChar char="●"/>
            </a:pPr>
            <a:r>
              <a:rPr lang="en-US" dirty="0"/>
              <a:t>En 2014, la empresa A.B.C entra en funcionamiento y comienza a obtener algunos ingresos. Vendió productos o servicios por valor de 50 millones de dólares. Los gastos de explotación para el mismo periodo son de 25 millones de dólares. Los gastos de explotación, los gastos de intereses y los impuestos son salidas de caja. Restando las salidas de efectivo de las entradas de efectivo, obtenemos que los flujos de efectivo netos de las actividades de explotación en 2014 son de 15 millones de dólares. </a:t>
            </a:r>
            <a:endParaRPr lang="en-US" dirty="0">
              <a:cs typeface="Calibri" panose="020F0502020204030204"/>
            </a:endParaRPr>
          </a:p>
          <a:p>
            <a:pPr marL="457200" indent="-298450">
              <a:buSzPts val="1100"/>
              <a:buChar char="●"/>
            </a:pPr>
            <a:r>
              <a:rPr lang="en-US" dirty="0"/>
              <a:t>En 2014, A.B.C no tiene flujos de efectivo procedentes de actividades de inversión, ya que no se produjo ninguna expansión. Sin embargo, A.B.C comenzó a reembolsar la deuda que había obtenido en 2013 y 2014. Por lo tanto, los flujos de efectivo de las actividades de financiación pasan a ser negativos, ya que ahora es una salida de efectivo. </a:t>
            </a:r>
            <a:endParaRPr lang="en-US" dirty="0">
              <a:cs typeface="Calibri" panose="020F0502020204030204"/>
            </a:endParaRPr>
          </a:p>
          <a:p>
            <a:pPr marL="457200" indent="-298450">
              <a:buSzPts val="1100"/>
              <a:buChar char="●"/>
            </a:pPr>
            <a:r>
              <a:rPr lang="en-US" dirty="0"/>
              <a:t>Al final, la empresa A.B.C se queda con 4 millones de dólares netos, 15 millones como entrada menos 11 millones como salida. Esto iría al saldo de caja para su uso futuro. </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461150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buSzPts val="1100"/>
            </a:pPr>
            <a:r>
              <a:rPr lang="en-US" dirty="0">
                <a:solidFill>
                  <a:srgbClr val="000000"/>
                </a:solidFill>
                <a:latin typeface="Calibri"/>
                <a:ea typeface="Calibri"/>
                <a:cs typeface="Calibri"/>
                <a:sym typeface="Calibri"/>
              </a:rPr>
              <a:t>Un balance suele describirse como una "instantánea" de la situación financiera de una empresa en una fecha determinada. Resume lo que una empresa posee, sus activos, y lo que debe, sus pasivos. La diferencia entre ambos es el patrimonio de los propietarios en un momento dado, también conocido como patrimonio neto. La ecuación del balance es: el activo es igual al pasivo más los fondos propios.</a:t>
            </a:r>
          </a:p>
          <a:p>
            <a:pPr marL="0" marR="0" lvl="0" indent="0" algn="l" rtl="0">
              <a:lnSpc>
                <a:spcPct val="107000"/>
              </a:lnSpc>
              <a:spcBef>
                <a:spcPts val="1000"/>
              </a:spcBef>
              <a:spcAft>
                <a:spcPts val="0"/>
              </a:spcAft>
              <a:buSzPts val="1100"/>
              <a:buNone/>
            </a:pPr>
            <a:r>
              <a:rPr lang="en-US" dirty="0">
                <a:solidFill>
                  <a:srgbClr val="000000"/>
                </a:solidFill>
                <a:latin typeface="Calibri"/>
                <a:ea typeface="Calibri"/>
                <a:cs typeface="Calibri"/>
                <a:sym typeface="Calibri"/>
              </a:rPr>
              <a:t>En esta figura, la parte izquierda recoge los activos de la empresa y la derecha el pasivo y los fondos propios. </a:t>
            </a:r>
          </a:p>
          <a:p>
            <a:pPr>
              <a:lnSpc>
                <a:spcPct val="107000"/>
              </a:lnSpc>
              <a:spcBef>
                <a:spcPts val="1000"/>
              </a:spcBef>
              <a:buSzPts val="1100"/>
            </a:pPr>
            <a:r>
              <a:rPr lang="en-US" dirty="0">
                <a:solidFill>
                  <a:srgbClr val="000000"/>
                </a:solidFill>
                <a:latin typeface="Calibri"/>
                <a:ea typeface="Calibri"/>
                <a:cs typeface="Calibri"/>
                <a:sym typeface="Calibri"/>
              </a:rPr>
              <a:t>Los activos se clasifican como corrientes o no corrientes (o fijos). Un activo corriente tiene una vida inferior a un año. Esto significa que el activo se convertirá en efectivo en un plazo de 12 meses. Por ejemplo, las existencias normalmente se compran y venden en el plazo de un año, por lo que se clasifican como activos corrientes. Obviamente, el dinero en efectivo es un activo corriente. Las cuentas por cobrar, es decir, el dinero que los clientes deben a la empresa, también son activos corrientes. Un activo no corriente (o fijo) es aquel que tiene una vida relativamente larga. Los activos fijos pueden ser tangibles, como un camión o un ordenador, o intangibles, como una marca o una patente.</a:t>
            </a:r>
            <a:endParaRPr lang="en-US" dirty="0">
              <a:solidFill>
                <a:srgbClr val="000000"/>
              </a:solidFill>
              <a:latin typeface="Calibri"/>
              <a:ea typeface="Calibri"/>
              <a:cs typeface="Calibri"/>
            </a:endParaRPr>
          </a:p>
          <a:p>
            <a:pPr>
              <a:lnSpc>
                <a:spcPct val="107000"/>
              </a:lnSpc>
              <a:spcBef>
                <a:spcPts val="1000"/>
              </a:spcBef>
              <a:buSzPts val="1100"/>
            </a:pPr>
            <a:r>
              <a:rPr lang="en-US" dirty="0">
                <a:solidFill>
                  <a:srgbClr val="000000"/>
                </a:solidFill>
                <a:latin typeface="Calibri"/>
                <a:ea typeface="Calibri"/>
                <a:cs typeface="Calibri"/>
                <a:sym typeface="Calibri"/>
              </a:rPr>
              <a:t>Los pasivos de la empresa figuran en el lado derecho del balance. Se clasifican en corrientes y no corrientes (o a largo plazo). Los pasivos corrientes tienen una vida inferior a un año, lo que significa que deben pagarse en el plazo de un año, y figuran antes de los pasivos a largo plazo. Las cuentas por pagar son un ejemplo de pasivo corriente. Una deuda que no vence en el próximo año se clasifica como pasivo no corriente (o a largo plazo). Un préstamo que la empresa pagará en cinco años es una de esas deudas a largo plazo. </a:t>
            </a:r>
            <a:endParaRPr lang="en-US" dirty="0">
              <a:solidFill>
                <a:srgbClr val="000000"/>
              </a:solidFill>
              <a:latin typeface="Calibri"/>
              <a:ea typeface="Calibri"/>
              <a:cs typeface="Calibri"/>
            </a:endParaRPr>
          </a:p>
          <a:p>
            <a:pPr>
              <a:lnSpc>
                <a:spcPct val="107000"/>
              </a:lnSpc>
              <a:spcBef>
                <a:spcPts val="1000"/>
              </a:spcBef>
              <a:buSzPts val="1100"/>
            </a:pPr>
            <a:r>
              <a:rPr lang="en-US" dirty="0">
                <a:solidFill>
                  <a:srgbClr val="000000"/>
                </a:solidFill>
                <a:latin typeface="Calibri"/>
                <a:ea typeface="Calibri"/>
                <a:cs typeface="Calibri"/>
              </a:rPr>
              <a:t>Es importante mencionar que la diferencia entre el activo corriente y el pasivo corriente es el capital circulante neto. Si el fondo de maniobra neto </a:t>
            </a:r>
            <a:r>
              <a:rPr lang="en-US" dirty="0"/>
              <a:t>es positivo, indica que la empresa dispone de fondos suficientes para hacer frente a sus obligaciones financieras corrientes e invertir en otras actividades.</a:t>
            </a:r>
            <a:endParaRPr lang="en-US" dirty="0">
              <a:solidFill>
                <a:srgbClr val="000000"/>
              </a:solidFill>
              <a:latin typeface="Calibri"/>
              <a:ea typeface="Calibri"/>
              <a:cs typeface="Calibri"/>
              <a:sym typeface="Calibri"/>
            </a:endParaRPr>
          </a:p>
          <a:p>
            <a:pPr marL="0" marR="0" lvl="0" indent="0" algn="l" rtl="0">
              <a:lnSpc>
                <a:spcPct val="107000"/>
              </a:lnSpc>
              <a:spcBef>
                <a:spcPts val="1000"/>
              </a:spcBef>
              <a:spcAft>
                <a:spcPts val="0"/>
              </a:spcAft>
              <a:buSzPts val="1100"/>
              <a:buNone/>
            </a:pPr>
            <a:r>
              <a:rPr lang="en-US" dirty="0">
                <a:solidFill>
                  <a:srgbClr val="000000"/>
                </a:solidFill>
                <a:latin typeface="Calibri"/>
                <a:ea typeface="Calibri"/>
                <a:cs typeface="Calibri"/>
                <a:sym typeface="Calibri"/>
              </a:rPr>
              <a:t>Por último, por definición, la diferencia entre el valor total de los activos, corrientes y fijos, y el valor total de los pasivos es el patrimonio neto, también llamado patrimonio de los propietarios o patrimonio neto.</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3019092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a:buSzPts val="1100"/>
            </a:pPr>
            <a:r>
              <a:rPr lang="en-US" dirty="0"/>
              <a:t>Esta tabla es un ejemplo de balance simple de una hipotética empresa X.Y.Z a 31 de diciembre de 2013 y a 31 de diciembre de 2014. Todas las cifras están en millones. </a:t>
            </a:r>
            <a:endParaRPr lang="ro-RO" dirty="0">
              <a:cs typeface="Calibri"/>
            </a:endParaRPr>
          </a:p>
          <a:p>
            <a:pPr marL="158750">
              <a:buSzPts val="1100"/>
            </a:pPr>
            <a:endParaRPr lang="en-US" dirty="0"/>
          </a:p>
          <a:p>
            <a:pPr marL="158750">
              <a:buSzPts val="1100"/>
            </a:pPr>
            <a:r>
              <a:rPr lang="en-US" dirty="0"/>
              <a:t>Partimos de la base de que la empresa se constituyó el 31 de diciembre de 2013 y comenzó su actividad el 1 de enero de 2014. </a:t>
            </a:r>
            <a:endParaRPr lang="en-US" dirty="0">
              <a:cs typeface="Calibri" panose="020F0502020204030204"/>
            </a:endParaRPr>
          </a:p>
          <a:p>
            <a:pPr marL="158750" lvl="0" indent="0" algn="l" rtl="0">
              <a:lnSpc>
                <a:spcPct val="100000"/>
              </a:lnSpc>
              <a:spcBef>
                <a:spcPts val="0"/>
              </a:spcBef>
              <a:spcAft>
                <a:spcPts val="0"/>
              </a:spcAft>
              <a:buSzPts val="1100"/>
              <a:buNone/>
            </a:pPr>
            <a:endParaRPr lang="en-US" dirty="0"/>
          </a:p>
          <a:p>
            <a:pPr marL="158750">
              <a:buSzPts val="1100"/>
            </a:pPr>
            <a:r>
              <a:rPr lang="en-US" dirty="0"/>
              <a:t>Cuando se creó la empresa X.Y.Z, los propietarios o inversores de capital invirtieron 100 dólares de su dinero en la empresa. Esto puede verse en el capital de los accionistas para 2013. La empresa también obtuvo 100 $ como préstamos a largo plazo de los bancos. Así, a 31 de diciembre de 2013, el total del pasivo y de los fondos propios, denominados colectivamente fuentes de fondos, era de 200 $. </a:t>
            </a:r>
            <a:endParaRPr lang="en-US" dirty="0">
              <a:cs typeface="Calibri"/>
            </a:endParaRPr>
          </a:p>
          <a:p>
            <a:pPr marL="158750" lvl="0" indent="0" algn="l" rtl="0">
              <a:lnSpc>
                <a:spcPct val="100000"/>
              </a:lnSpc>
              <a:spcBef>
                <a:spcPts val="0"/>
              </a:spcBef>
              <a:spcAft>
                <a:spcPts val="0"/>
              </a:spcAft>
              <a:buSzPts val="1100"/>
              <a:buNone/>
            </a:pPr>
            <a:endParaRPr lang="en-US" dirty="0"/>
          </a:p>
          <a:p>
            <a:pPr marL="158750">
              <a:buSzPts val="1100"/>
            </a:pPr>
            <a:r>
              <a:rPr lang="en-US" dirty="0"/>
              <a:t>La empresa X.Y.Z dispone de un total de 200 dólares para invertir en la puesta en marcha de su negocio. De estos 200 $, X.Y.Z decide invertir 150 $ en activos a largo plazo, como propiedades, instalaciones y equipos, y 30 $ en existencias, que se venderán en el futuro. Los 20 dólares que quedan se convierten en el saldo de caja de la empresa X.Y.Z a 31 de diciembre de 2013. Por lo tanto, el total de activos corrientes de la empresa era de 50 dólares. </a:t>
            </a:r>
            <a:endParaRPr lang="en-US" dirty="0">
              <a:cs typeface="Calibri"/>
            </a:endParaRPr>
          </a:p>
          <a:p>
            <a:pPr marL="158750" lvl="0" indent="0" algn="l" rtl="0">
              <a:lnSpc>
                <a:spcPct val="100000"/>
              </a:lnSpc>
              <a:spcBef>
                <a:spcPts val="0"/>
              </a:spcBef>
              <a:spcAft>
                <a:spcPts val="0"/>
              </a:spcAft>
              <a:buSzPts val="1100"/>
              <a:buNone/>
            </a:pPr>
            <a:endParaRPr lang="en-US" dirty="0"/>
          </a:p>
          <a:p>
            <a:pPr marL="158750" lvl="0" indent="0" algn="l" rtl="0">
              <a:lnSpc>
                <a:spcPct val="100000"/>
              </a:lnSpc>
              <a:spcBef>
                <a:spcPts val="0"/>
              </a:spcBef>
              <a:spcAft>
                <a:spcPts val="0"/>
              </a:spcAft>
              <a:buSzPts val="1100"/>
              <a:buNone/>
            </a:pPr>
            <a:r>
              <a:rPr lang="en-US" dirty="0"/>
              <a:t>Para que un balance esté equilibrado, el activo debe ser igual al pasivo más los fondos propios. A 31 de diciembre de 2013, tanto el activo como la suma del pasivo y los fondos propios son de 200 dólares.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3777659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30200" lvl="0" indent="-171450" algn="l" rtl="0">
              <a:lnSpc>
                <a:spcPct val="100000"/>
              </a:lnSpc>
              <a:spcBef>
                <a:spcPts val="0"/>
              </a:spcBef>
              <a:spcAft>
                <a:spcPts val="0"/>
              </a:spcAft>
              <a:buSzPts val="1100"/>
              <a:buFont typeface="Arial" panose="020B0604020202020204" pitchFamily="34" charset="0"/>
              <a:buChar char="•"/>
            </a:pPr>
            <a:r>
              <a:rPr lang="en-US" b="1" dirty="0"/>
              <a:t>En 2014</a:t>
            </a:r>
            <a:r>
              <a:rPr lang="en-US" dirty="0"/>
              <a:t>, X.Y.Z comienza a operar y obtiene un pequeño beneficio que se traduce en un aumento de efectivo y equivalentes de efectivo de 10 dólares. Así, a 31 de diciembre de 2014, X.Y.Z tendría un saldo total de efectivo y equivalentes de efectivo de 30 $. Suponemos que las cuentas por cobrar son de 5 dólares y que el inventario se mantiene constante en un valor de 30 dólares. Por lo tanto, el activo corriente total es de 65 dólares.</a:t>
            </a:r>
          </a:p>
          <a:p>
            <a:pPr marL="330200" indent="-171450">
              <a:buSzPts val="1100"/>
              <a:buFont typeface="Arial" panose="020B0604020202020204" pitchFamily="34" charset="0"/>
              <a:buChar char="•"/>
            </a:pPr>
            <a:r>
              <a:rPr lang="en-US" dirty="0"/>
              <a:t>La empresa no ha añadido nada a sus activos a largo plazo existentes, por lo que sigue siendo de 150 $. La depreciación acumulada de los activos a largo plazo es de 5$, resultando el valor neto de los activos a largo plazo como 150$ menos 5$. </a:t>
            </a:r>
            <a:endParaRPr lang="en-US" dirty="0">
              <a:cs typeface="Calibri"/>
            </a:endParaRPr>
          </a:p>
          <a:p>
            <a:pPr marL="330200" indent="-171450">
              <a:buSzPts val="1100"/>
              <a:buFont typeface="Arial" panose="020B0604020202020204" pitchFamily="34" charset="0"/>
              <a:buChar char="•"/>
            </a:pPr>
            <a:r>
              <a:rPr lang="en-US" dirty="0"/>
              <a:t>Sumando el valor neto de los activos a largo plazo de 145 dólares, y el total de los activos corrientes de 65 dólares, obtenemos un total de activos de 210 dólares, a 31 de diciembre de 2014. </a:t>
            </a:r>
            <a:endParaRPr lang="en-US" dirty="0">
              <a:cs typeface="Calibri" panose="020F0502020204030204"/>
            </a:endParaRPr>
          </a:p>
          <a:p>
            <a:pPr marL="330200" indent="-171450">
              <a:buSzPts val="1100"/>
              <a:buFont typeface="Arial" panose="020B0604020202020204" pitchFamily="34" charset="0"/>
              <a:buChar char="•"/>
            </a:pPr>
            <a:r>
              <a:rPr lang="en-US" dirty="0"/>
              <a:t>En el pasivo, suponemos que se han utilizado bienes y servicios por valor de 5 dólares, pero que aún no se han pagado, lo que hace que las cuentas por pagar sean de 5 dólares. </a:t>
            </a:r>
            <a:endParaRPr lang="en-US" dirty="0">
              <a:cs typeface="Calibri"/>
            </a:endParaRPr>
          </a:p>
          <a:p>
            <a:pPr marL="330200" indent="-171450">
              <a:buSzPts val="1100"/>
              <a:buFont typeface="Arial" panose="020B0604020202020204" pitchFamily="34" charset="0"/>
              <a:buChar char="•"/>
            </a:pPr>
            <a:r>
              <a:rPr lang="en-US" dirty="0"/>
              <a:t>El reembolso del préstamo de 10 dólares vence dentro de un año, por lo que la parte corriente de los préstamos a largo plazo pasa a ser de 10 dólares. Sumando estos dos, obtenemos el total del pasivo corriente $15. </a:t>
            </a:r>
            <a:endParaRPr lang="en-US" dirty="0">
              <a:cs typeface="Calibri" panose="020F0502020204030204"/>
            </a:endParaRPr>
          </a:p>
          <a:p>
            <a:pPr marL="330200" indent="-171450">
              <a:buSzPts val="1100"/>
              <a:buFont typeface="Arial" panose="020B0604020202020204" pitchFamily="34" charset="0"/>
              <a:buChar char="•"/>
            </a:pPr>
            <a:r>
              <a:rPr lang="en-US" dirty="0"/>
              <a:t>Dado que los 10 dólares de los préstamos a largo plazo deben devolverse en un año, los 90 dólares restantes serían los préstamos a largo plazo. Por lo tanto, el pasivo total es de 105 dólares. </a:t>
            </a:r>
            <a:endParaRPr lang="en-US" dirty="0">
              <a:cs typeface="Calibri" panose="020F0502020204030204"/>
            </a:endParaRPr>
          </a:p>
          <a:p>
            <a:pPr marL="330200" indent="-171450">
              <a:buSzPts val="1100"/>
              <a:buFont typeface="Arial" panose="020B0604020202020204" pitchFamily="34" charset="0"/>
              <a:buChar char="•"/>
            </a:pPr>
            <a:r>
              <a:rPr lang="en-US" dirty="0"/>
              <a:t>Como los accionistas de la empresa no han invertido capital adicional, el capital de los accionistas sigue siendo de 100 dólares. Sumando el capital de los accionistas con las ganancias retenidas del año de 5 dólares se obtiene un total de fondos propios de 105 dólares. </a:t>
            </a:r>
            <a:endParaRPr lang="en-US" dirty="0">
              <a:cs typeface="Calibri" panose="020F0502020204030204"/>
            </a:endParaRPr>
          </a:p>
          <a:p>
            <a:pPr marL="330200" lvl="0" indent="-171450" algn="l" rtl="0">
              <a:lnSpc>
                <a:spcPct val="100000"/>
              </a:lnSpc>
              <a:spcBef>
                <a:spcPts val="0"/>
              </a:spcBef>
              <a:spcAft>
                <a:spcPts val="0"/>
              </a:spcAft>
              <a:buSzPts val="1100"/>
              <a:buFont typeface="Arial" panose="020B0604020202020204" pitchFamily="34" charset="0"/>
              <a:buChar char="•"/>
            </a:pPr>
            <a:r>
              <a:rPr lang="en-US" dirty="0"/>
              <a:t>El total del pasivo y de los fondos propios de 210 $ no es más que la suma del total del pasivo de 105 $ y del total de los fondos propios de 105 $. Si lo comparamos con el activo total de 210 dólares, vemos que el balance está equilibrado.</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2222928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0"/>
              </a:spcAft>
              <a:buClr>
                <a:srgbClr val="000000"/>
              </a:buClr>
              <a:buSzPts val="1100"/>
              <a:buFont typeface="Arial"/>
              <a:buNone/>
              <a:tabLst/>
              <a:defRPr/>
            </a:pPr>
            <a:r>
              <a:rPr lang="en-US" dirty="0"/>
              <a:t>FINPLAN genera una serie de ratios financieros. Aquí explicamos tres de ellos: el apalancamiento, el ratio de cobertura del servicio de la deuda, o D.S.C.R, y </a:t>
            </a:r>
            <a:r>
              <a:rPr lang="en-US" dirty="0" err="1"/>
              <a:t>el</a:t>
            </a:r>
            <a:r>
              <a:rPr lang="en-US" dirty="0"/>
              <a:t> </a:t>
            </a:r>
            <a:r>
              <a:rPr lang="en-US" dirty="0" err="1"/>
              <a:t>relación</a:t>
            </a:r>
            <a:r>
              <a:rPr lang="en-US" dirty="0"/>
              <a:t> de riesgo de cambio.</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33273497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7000"/>
              </a:lnSpc>
              <a:buSzPts val="1100"/>
              <a:buFont typeface="Arial" panose="020B0604020202020204" pitchFamily="34" charset="0"/>
              <a:buChar char="•"/>
            </a:pPr>
            <a:r>
              <a:rPr lang="en-US" b="1" dirty="0">
                <a:solidFill>
                  <a:srgbClr val="000000"/>
                </a:solidFill>
                <a:latin typeface="Calibri"/>
                <a:ea typeface="Calibri"/>
                <a:cs typeface="Calibri"/>
                <a:sym typeface="Calibri"/>
              </a:rPr>
              <a:t>El APALANCAMIENTO </a:t>
            </a:r>
            <a:r>
              <a:rPr lang="en-US" dirty="0">
                <a:solidFill>
                  <a:srgbClr val="000000"/>
                </a:solidFill>
                <a:latin typeface="Calibri"/>
                <a:ea typeface="Calibri"/>
                <a:cs typeface="Calibri"/>
                <a:sym typeface="Calibri"/>
              </a:rPr>
              <a:t>en FINPLAN es la relación deuda-patrimonio neto, que ya se definió en la Lección 1, en la diapositiva 16. Se calcula anualmente como una relación entre la deuda y los fondos propios, donde los fondos propios son la suma de los fondos propios en circulación y los beneficios retenidos en el balance, y la deuda es la deuda acumulada en ese año.</a:t>
            </a:r>
          </a:p>
          <a:p>
            <a:pPr marL="171450" indent="-171450">
              <a:lnSpc>
                <a:spcPct val="107000"/>
              </a:lnSpc>
              <a:spcBef>
                <a:spcPts val="1000"/>
              </a:spcBef>
              <a:buSzPts val="1100"/>
              <a:buFont typeface="Arial" panose="020B0604020202020204" pitchFamily="34" charset="0"/>
              <a:buChar char="•"/>
            </a:pPr>
            <a:r>
              <a:rPr lang="en-US" dirty="0">
                <a:solidFill>
                  <a:srgbClr val="000000"/>
                </a:solidFill>
                <a:latin typeface="Calibri"/>
                <a:ea typeface="Calibri"/>
                <a:cs typeface="Calibri"/>
                <a:sym typeface="Calibri"/>
              </a:rPr>
              <a:t>El prestamista quiere que el promotor mantenga un determinado ratio de deuda-capital como seguridad de su préstamo durante la vigencia del mismo. Esta proporción puede variar de un proyecto a otro en función del riesgo del mismo. Las proporciones de 70:30, o 75 y 25 son comunes para los proyectos de energía en los países en desarrollo.</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040766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lvl="0" indent="0" algn="l" rtl="0">
              <a:lnSpc>
                <a:spcPct val="100000"/>
              </a:lnSpc>
              <a:spcBef>
                <a:spcPts val="0"/>
              </a:spcBef>
              <a:spcAft>
                <a:spcPts val="0"/>
              </a:spcAft>
              <a:buSzPts val="1100"/>
              <a:buNone/>
            </a:pPr>
            <a:r>
              <a:rPr lang="en-US" b="0" i="0" u="none" strike="noStrike" dirty="0">
                <a:latin typeface="Arial"/>
                <a:ea typeface="Arial"/>
                <a:cs typeface="Arial"/>
                <a:sym typeface="Arial"/>
              </a:rPr>
              <a:t>Esta conferencia tiene cuatro resultados de aprendizaje previstos:</a:t>
            </a:r>
            <a:endParaRPr lang="en-US" dirty="0"/>
          </a:p>
          <a:p>
            <a:pPr marL="457200" lvl="0" indent="-298450" algn="l" rtl="0">
              <a:lnSpc>
                <a:spcPct val="100000"/>
              </a:lnSpc>
              <a:spcBef>
                <a:spcPts val="1200"/>
              </a:spcBef>
              <a:spcAft>
                <a:spcPts val="0"/>
              </a:spcAft>
              <a:buSzPts val="1100"/>
              <a:buFont typeface="Arial"/>
              <a:buChar char="●"/>
            </a:pPr>
            <a:r>
              <a:rPr lang="en-US" dirty="0">
                <a:highlight>
                  <a:srgbClr val="FFFFFF"/>
                </a:highlight>
                <a:latin typeface="Calibri"/>
                <a:ea typeface="Calibri"/>
                <a:cs typeface="Calibri"/>
                <a:sym typeface="Calibri"/>
              </a:rPr>
              <a:t>Entender qué es la </a:t>
            </a:r>
            <a:r>
              <a:rPr lang="en-US" b="1" dirty="0">
                <a:highlight>
                  <a:srgbClr val="FFFFFF"/>
                </a:highlight>
                <a:latin typeface="Calibri"/>
                <a:ea typeface="Calibri"/>
                <a:cs typeface="Calibri"/>
                <a:sym typeface="Calibri"/>
              </a:rPr>
              <a:t>depreciación</a:t>
            </a:r>
            <a:endParaRPr lang="en-US" dirty="0"/>
          </a:p>
          <a:p>
            <a:pPr marL="457200" lvl="0" indent="-298450" algn="l" rtl="0">
              <a:lnSpc>
                <a:spcPct val="100000"/>
              </a:lnSpc>
              <a:spcBef>
                <a:spcPts val="0"/>
              </a:spcBef>
              <a:spcAft>
                <a:spcPts val="0"/>
              </a:spcAft>
              <a:buSzPts val="1100"/>
              <a:buFont typeface="Arial"/>
              <a:buChar char="●"/>
            </a:pPr>
            <a:r>
              <a:rPr lang="en-US" dirty="0">
                <a:highlight>
                  <a:srgbClr val="FFFFFF"/>
                </a:highlight>
                <a:latin typeface="Calibri"/>
                <a:ea typeface="Calibri"/>
                <a:cs typeface="Calibri"/>
                <a:sym typeface="Calibri"/>
              </a:rPr>
              <a:t>Entender cómo </a:t>
            </a:r>
            <a:r>
              <a:rPr lang="en-US" b="1" dirty="0">
                <a:highlight>
                  <a:srgbClr val="FFFFFF"/>
                </a:highlight>
                <a:latin typeface="Calibri"/>
                <a:ea typeface="Calibri"/>
                <a:cs typeface="Calibri"/>
                <a:sym typeface="Calibri"/>
              </a:rPr>
              <a:t>calcular la depreciación </a:t>
            </a:r>
            <a:r>
              <a:rPr lang="en-US" dirty="0">
                <a:highlight>
                  <a:srgbClr val="FFFFFF"/>
                </a:highlight>
                <a:latin typeface="Calibri"/>
                <a:ea typeface="Calibri"/>
                <a:cs typeface="Calibri"/>
                <a:sym typeface="Calibri"/>
              </a:rPr>
              <a:t>con diferentes </a:t>
            </a:r>
            <a:r>
              <a:rPr lang="en-US" b="1" dirty="0">
                <a:highlight>
                  <a:srgbClr val="FFFFFF"/>
                </a:highlight>
                <a:latin typeface="Calibri"/>
                <a:ea typeface="Calibri"/>
                <a:cs typeface="Calibri"/>
                <a:sym typeface="Calibri"/>
              </a:rPr>
              <a:t>métodos</a:t>
            </a:r>
            <a:endParaRPr lang="en-US" dirty="0"/>
          </a:p>
          <a:p>
            <a:pPr marL="457200" lvl="0" indent="-298450" algn="l" rtl="0">
              <a:lnSpc>
                <a:spcPct val="100000"/>
              </a:lnSpc>
              <a:spcBef>
                <a:spcPts val="0"/>
              </a:spcBef>
              <a:spcAft>
                <a:spcPts val="0"/>
              </a:spcAft>
              <a:buSzPts val="1100"/>
              <a:buFont typeface="Arial"/>
              <a:buChar char="●"/>
            </a:pPr>
            <a:r>
              <a:rPr lang="en-US" dirty="0">
                <a:highlight>
                  <a:srgbClr val="FFFFFF"/>
                </a:highlight>
                <a:latin typeface="Calibri"/>
                <a:ea typeface="Calibri"/>
                <a:cs typeface="Calibri"/>
                <a:sym typeface="Calibri"/>
              </a:rPr>
              <a:t>Conocer los </a:t>
            </a:r>
            <a:r>
              <a:rPr lang="en-US" b="1" dirty="0">
                <a:highlight>
                  <a:srgbClr val="FFFFFF"/>
                </a:highlight>
                <a:latin typeface="Calibri"/>
                <a:ea typeface="Calibri"/>
                <a:cs typeface="Calibri"/>
                <a:sym typeface="Calibri"/>
              </a:rPr>
              <a:t>estados financieros </a:t>
            </a:r>
            <a:r>
              <a:rPr lang="en-US" dirty="0">
                <a:highlight>
                  <a:srgbClr val="FFFFFF"/>
                </a:highlight>
                <a:latin typeface="Calibri"/>
                <a:ea typeface="Calibri"/>
                <a:cs typeface="Calibri"/>
                <a:sym typeface="Calibri"/>
              </a:rPr>
              <a:t>(como la cuenta de resultados, el estado de flujo de caja y el balance)</a:t>
            </a:r>
            <a:endParaRPr lang="en-US" dirty="0"/>
          </a:p>
          <a:p>
            <a:pPr marL="457200" lvl="0" indent="-298450" algn="l" rtl="0">
              <a:lnSpc>
                <a:spcPct val="100000"/>
              </a:lnSpc>
              <a:spcBef>
                <a:spcPts val="0"/>
              </a:spcBef>
              <a:spcAft>
                <a:spcPts val="0"/>
              </a:spcAft>
              <a:buSzPts val="1100"/>
              <a:buFont typeface="Arial"/>
              <a:buChar char="●"/>
            </a:pPr>
            <a:r>
              <a:rPr lang="en-US" dirty="0">
                <a:highlight>
                  <a:srgbClr val="FFFFFF"/>
                </a:highlight>
                <a:latin typeface="Calibri"/>
                <a:ea typeface="Calibri"/>
                <a:cs typeface="Calibri"/>
                <a:sym typeface="Calibri"/>
              </a:rPr>
              <a:t>Aprenda a calcular </a:t>
            </a:r>
            <a:r>
              <a:rPr lang="en-US" dirty="0">
                <a:highlight>
                  <a:schemeClr val="lt1"/>
                </a:highlight>
                <a:latin typeface="Calibri"/>
                <a:ea typeface="Calibri"/>
                <a:cs typeface="Calibri"/>
                <a:sym typeface="Calibri"/>
              </a:rPr>
              <a:t>algunos </a:t>
            </a:r>
            <a:r>
              <a:rPr lang="en-US" b="1" dirty="0">
                <a:highlight>
                  <a:schemeClr val="lt1"/>
                </a:highlight>
                <a:latin typeface="Calibri"/>
                <a:ea typeface="Calibri"/>
                <a:cs typeface="Calibri"/>
                <a:sym typeface="Calibri"/>
              </a:rPr>
              <a:t>ratios financieros importantes </a:t>
            </a:r>
            <a:endParaRPr lang="en-US" dirty="0">
              <a:highlight>
                <a:schemeClr val="lt1"/>
              </a:highlight>
              <a:latin typeface="Calibri"/>
              <a:ea typeface="Calibri"/>
              <a:cs typeface="Calibri"/>
              <a:sym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3534220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7000"/>
              </a:lnSpc>
              <a:buSzPts val="1100"/>
              <a:buFont typeface="Arial" panose="020B0604020202020204" pitchFamily="34" charset="0"/>
              <a:buChar char="•"/>
            </a:pPr>
            <a:r>
              <a:rPr lang="en-US" dirty="0">
                <a:solidFill>
                  <a:srgbClr val="000000"/>
                </a:solidFill>
                <a:latin typeface="Calibri"/>
                <a:ea typeface="Calibri"/>
                <a:cs typeface="Calibri"/>
                <a:sym typeface="Calibri"/>
              </a:rPr>
              <a:t>El flujo de caja operativo es el efectivo disponible después de pagar los gastos de funcionamiento y los impuestos, y se utilizará para pagar el servicio de la deuda y los dividendos. El servicio de la deuda incluye el pago puntual de los intereses y el principal y el reembolso del importe de los bonos. </a:t>
            </a:r>
            <a:endParaRPr lang="en-US" dirty="0"/>
          </a:p>
          <a:p>
            <a:pPr marL="171450" indent="-171450">
              <a:lnSpc>
                <a:spcPct val="107000"/>
              </a:lnSpc>
              <a:spcBef>
                <a:spcPts val="1000"/>
              </a:spcBef>
              <a:buSzPts val="1100"/>
              <a:buFont typeface="Arial" panose="020B0604020202020204" pitchFamily="34" charset="0"/>
              <a:buChar char="•"/>
            </a:pPr>
            <a:r>
              <a:rPr lang="en-US" dirty="0">
                <a:solidFill>
                  <a:srgbClr val="000000"/>
                </a:solidFill>
                <a:latin typeface="Calibri"/>
                <a:ea typeface="Calibri"/>
                <a:cs typeface="Calibri"/>
                <a:sym typeface="Calibri"/>
              </a:rPr>
              <a:t>También hay que evaluar la sostenibilidad financiera de un proyecto. Un proyecto puede tener un elevado I.R.R., pero no puede financiarse si el calendario del flujo de caja operativo no coincide con las necesidades del pago del servicio de la deuda a los prestamistas. </a:t>
            </a:r>
            <a:endParaRPr lang="en-US" dirty="0">
              <a:latin typeface="Calibri"/>
              <a:ea typeface="Calibri"/>
              <a:cs typeface="Calibri"/>
              <a:sym typeface="Calibri"/>
            </a:endParaRPr>
          </a:p>
          <a:p>
            <a:pPr marL="171450" marR="0" lvl="0" indent="-171450" algn="l" rtl="0">
              <a:lnSpc>
                <a:spcPct val="107000"/>
              </a:lnSpc>
              <a:spcBef>
                <a:spcPts val="1000"/>
              </a:spcBef>
              <a:spcAft>
                <a:spcPts val="0"/>
              </a:spcAft>
              <a:buSzPts val="1100"/>
              <a:buFont typeface="Arial" panose="020B0604020202020204" pitchFamily="34" charset="0"/>
              <a:buChar char="•"/>
            </a:pPr>
            <a:r>
              <a:rPr lang="en-US" dirty="0">
                <a:solidFill>
                  <a:srgbClr val="000000"/>
                </a:solidFill>
                <a:latin typeface="Calibri"/>
                <a:ea typeface="Calibri"/>
                <a:cs typeface="Calibri"/>
                <a:sym typeface="Calibri"/>
              </a:rPr>
              <a:t>El ratio de cobertura del servicio de la deuda, o D.S.C.R, mide la capacidad del servicio de la deuda de la empresa del proyecto. Se calcula como la relación entre el efectivo disponible en la cuenta del proyecto en un año y el efectivo necesario para el pago de los intereses y el principal en el mismo año.</a:t>
            </a:r>
            <a:endParaRPr lang="en-US" dirty="0">
              <a:latin typeface="Calibri"/>
              <a:ea typeface="Calibri"/>
              <a:cs typeface="Calibri"/>
              <a:sym typeface="Calibri"/>
            </a:endParaRPr>
          </a:p>
          <a:p>
            <a:pPr marL="171450" marR="0" lvl="0" indent="-171450" algn="l" rtl="0">
              <a:lnSpc>
                <a:spcPct val="107000"/>
              </a:lnSpc>
              <a:spcBef>
                <a:spcPts val="1000"/>
              </a:spcBef>
              <a:spcAft>
                <a:spcPts val="0"/>
              </a:spcAft>
              <a:buSzPts val="1100"/>
              <a:buFont typeface="Arial" panose="020B0604020202020204" pitchFamily="34" charset="0"/>
              <a:buChar char="•"/>
            </a:pPr>
            <a:r>
              <a:rPr lang="en-US" dirty="0">
                <a:solidFill>
                  <a:srgbClr val="000000"/>
                </a:solidFill>
                <a:latin typeface="Calibri"/>
                <a:ea typeface="Calibri"/>
                <a:cs typeface="Calibri"/>
                <a:sym typeface="Calibri"/>
              </a:rPr>
              <a:t>Se calcula para cada año de funcionamiento del proyecto durante la vigencia del préstamo, ya que no tiene sentido durante la fase de construcción.  Un D.S.C.R. superior a uno significa que hay suficiente efectivo para cumplir con la obligación de la deuda. </a:t>
            </a:r>
            <a:endParaRPr lang="en-US" dirty="0">
              <a:latin typeface="Calibri"/>
              <a:ea typeface="Calibri"/>
              <a:cs typeface="Calibri"/>
              <a:sym typeface="Calibri"/>
            </a:endParaRPr>
          </a:p>
          <a:p>
            <a:pPr marL="171450" indent="-171450">
              <a:lnSpc>
                <a:spcPct val="107000"/>
              </a:lnSpc>
              <a:spcBef>
                <a:spcPts val="1000"/>
              </a:spcBef>
              <a:buSzPts val="1100"/>
              <a:buFont typeface="Arial" panose="020B0604020202020204" pitchFamily="34" charset="0"/>
              <a:buChar char="•"/>
            </a:pPr>
            <a:r>
              <a:rPr lang="en-US" dirty="0">
                <a:solidFill>
                  <a:srgbClr val="000000"/>
                </a:solidFill>
                <a:latin typeface="Calibri"/>
                <a:ea typeface="Calibri"/>
                <a:cs typeface="Calibri"/>
                <a:sym typeface="Calibri"/>
              </a:rPr>
              <a:t>Hay un determinado ratio mínimo aceptado o estipulado por el prestamista. Puede ser una condición del préstamo. El incumplimiento de un pacto de D.S.C.R puede, en algunas circunstancias, constituir un acto de incumplimiento. Cuanto mayor sea el riesgo y la aversión al mismo por parte de los prestamistas, más probable será que insistan en un D.S.C.R. más elevado para garantizar un alto margen de seguridad. </a:t>
            </a:r>
            <a:endParaRPr lang="en-US" dirty="0">
              <a:solidFill>
                <a:srgbClr val="000000"/>
              </a:solidFill>
              <a:latin typeface="Calibri"/>
              <a:ea typeface="Calibri"/>
              <a:cs typeface="Calibri"/>
            </a:endParaRPr>
          </a:p>
          <a:p>
            <a:pPr marL="171450" marR="0" lvl="0" indent="-171450" algn="l" rtl="0">
              <a:lnSpc>
                <a:spcPct val="107000"/>
              </a:lnSpc>
              <a:spcBef>
                <a:spcPts val="1000"/>
              </a:spcBef>
              <a:spcAft>
                <a:spcPts val="0"/>
              </a:spcAft>
              <a:buSzPts val="1100"/>
              <a:buFont typeface="Arial" panose="020B0604020202020204" pitchFamily="34" charset="0"/>
              <a:buChar char="•"/>
            </a:pPr>
            <a:r>
              <a:rPr lang="en-US" dirty="0">
                <a:solidFill>
                  <a:srgbClr val="000000"/>
                </a:solidFill>
                <a:latin typeface="Calibri"/>
                <a:ea typeface="Calibri"/>
                <a:cs typeface="Calibri"/>
                <a:sym typeface="Calibri"/>
              </a:rPr>
              <a:t>Esta tabla presenta la D.S.C.R para proyectos de energía con diferentes tipos de categoría de riesgo. Como una central eléctrica sin acuerdo de compra es más arriesgada, requiere un margen de seguridad elevado y una D.S.C.R. más alta.</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618943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buSzPts val="1100"/>
              <a:buChar char="●"/>
            </a:pPr>
            <a:r>
              <a:rPr lang="en-US" dirty="0">
                <a:solidFill>
                  <a:srgbClr val="000000"/>
                </a:solidFill>
              </a:rPr>
              <a:t> La financiación de un proyecto energético en los países en desarrollo suele implicar grandes cantidades de préstamos en moneda extranjera. Sin embargo, el proyecto obtiene los ingresos en la moneda local del país. Esto crea un riesgo de tipo de cambio para los prestamistas extranjeros. </a:t>
            </a:r>
            <a:endParaRPr lang="en-US" dirty="0"/>
          </a:p>
          <a:p>
            <a:pPr marL="0" marR="0" lvl="0" indent="0" algn="l" rtl="0">
              <a:lnSpc>
                <a:spcPct val="107000"/>
              </a:lnSpc>
              <a:spcBef>
                <a:spcPts val="1000"/>
              </a:spcBef>
              <a:spcAft>
                <a:spcPts val="0"/>
              </a:spcAft>
              <a:buSzPts val="1100"/>
              <a:buChar char="●"/>
            </a:pPr>
            <a:r>
              <a:rPr lang="en-US" b="1" dirty="0">
                <a:solidFill>
                  <a:srgbClr val="000000"/>
                </a:solidFill>
              </a:rPr>
              <a:t> El RIESGO DE CAMBIO </a:t>
            </a:r>
            <a:r>
              <a:rPr lang="en-US" dirty="0">
                <a:solidFill>
                  <a:srgbClr val="000000"/>
                </a:solidFill>
              </a:rPr>
              <a:t>determina el riesgo para los financiadores extranjeros. Se define como la relación entre el efectivo disponible en moneda local y el equivalente en efectivo local requerido del servicio de la deuda en moneda extranjera que vence en ese año. </a:t>
            </a:r>
            <a:endParaRPr lang="en-US" dirty="0"/>
          </a:p>
          <a:p>
            <a:pPr marL="0" marR="0" lvl="0" indent="0" algn="l" rtl="0">
              <a:lnSpc>
                <a:spcPct val="107000"/>
              </a:lnSpc>
              <a:spcBef>
                <a:spcPts val="1000"/>
              </a:spcBef>
              <a:spcAft>
                <a:spcPts val="0"/>
              </a:spcAft>
              <a:buSzPts val="1100"/>
              <a:buChar char="●"/>
            </a:pPr>
            <a:r>
              <a:rPr lang="en-US" dirty="0">
                <a:solidFill>
                  <a:srgbClr val="000000"/>
                </a:solidFill>
              </a:rPr>
              <a:t> Aquí, el efectivo disponible en moneda local en un año es el efectivo disponible después del pago de los gastos de explotación, los impuestos y el reembolso de los créditos locales. </a:t>
            </a:r>
            <a:endParaRPr lang="en-US" dirty="0"/>
          </a:p>
          <a:p>
            <a:pPr>
              <a:lnSpc>
                <a:spcPct val="107000"/>
              </a:lnSpc>
              <a:spcBef>
                <a:spcPts val="1000"/>
              </a:spcBef>
              <a:spcAft>
                <a:spcPts val="1000"/>
              </a:spcAft>
              <a:buSzPts val="1100"/>
              <a:buChar char="●"/>
            </a:pPr>
            <a:r>
              <a:rPr lang="en-US" dirty="0">
                <a:solidFill>
                  <a:srgbClr val="000000"/>
                </a:solidFill>
              </a:rPr>
              <a:t> Este ratio mide si la empresa dispone de suficiente efectivo local, que podría cambiarse para generar la cantidad de divisas necesarias para el servicio de la deuda externa. Por lo tanto, este ratio indica si la empresa está sujeta a los riesgos del tipo de cambio o no. Si el ratio es inferior a uno, entonces la empresa está ciertamente expuesta a un riesgo muy elevado. Es conveniente tener un margen de seguridad del 20 o el 30%; por lo tanto, este ratio está en el rango de 1,2 a 1,3.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1652105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buSzPts val="1100"/>
              <a:buChar char="●"/>
            </a:pPr>
            <a:r>
              <a:rPr lang="en-US" dirty="0">
                <a:solidFill>
                  <a:srgbClr val="000000"/>
                </a:solidFill>
              </a:rPr>
              <a:t> Los ratios financieros típicos para la financiación de proyectos energéticos varían significativamente en función del perfil de riesgo del proyecto. En esta tabla, ofrecemos ejemplos de la relación deuda-capital, el rendimiento de los fondos propios (o R.O.E) y el D.S.C.R para proyectos de energía en el África subsahariana y Oriente Medio, a efectos de comparación. </a:t>
            </a:r>
            <a:endParaRPr lang="en-US" dirty="0"/>
          </a:p>
          <a:p>
            <a:pPr>
              <a:lnSpc>
                <a:spcPct val="107000"/>
              </a:lnSpc>
              <a:spcBef>
                <a:spcPts val="1000"/>
              </a:spcBef>
              <a:buSzPts val="1100"/>
              <a:buChar char="●"/>
            </a:pPr>
            <a:r>
              <a:rPr lang="en-US" dirty="0">
                <a:solidFill>
                  <a:srgbClr val="000000"/>
                </a:solidFill>
              </a:rPr>
              <a:t> El África subsahariana se considera mucho más arriesgada que Oriente Medio, por lo que los prestamistas exigen un coeficiente de endeudamiento y un D.S.C.R. más estrictos para el África subsahariana que para Oriente Medio. Asimismo, los promotores exigen un R.O.E. más elevado en comparación con un mercado menos arriesgado como el de Oriente Medio. </a:t>
            </a:r>
            <a:endParaRPr lang="en-US" dirty="0"/>
          </a:p>
          <a:p>
            <a:pPr>
              <a:lnSpc>
                <a:spcPct val="107000"/>
              </a:lnSpc>
              <a:spcBef>
                <a:spcPts val="1000"/>
              </a:spcBef>
              <a:buSzPts val="1100"/>
              <a:buChar char="●"/>
            </a:pPr>
            <a:r>
              <a:rPr lang="en-US" dirty="0">
                <a:solidFill>
                  <a:srgbClr val="000000"/>
                </a:solidFill>
              </a:rPr>
              <a:t> Este es el final de esta conferencia.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3942903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A28AF-C390-D94A-86D3-7BD7243CB0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1200"/>
              </a:spcBef>
              <a:spcAft>
                <a:spcPts val="0"/>
              </a:spcAft>
              <a:buSzPts val="1100"/>
              <a:buNone/>
            </a:pPr>
            <a:r>
              <a:rPr lang="en-US" dirty="0"/>
              <a:t>Comenzamos con la </a:t>
            </a:r>
            <a:r>
              <a:rPr lang="en-US" b="1" dirty="0"/>
              <a:t>DEPRECIACIÓN DEL ACTIVO </a:t>
            </a:r>
            <a:r>
              <a:rPr lang="en-US" b="0" i="0" u="none" strike="noStrike" dirty="0">
                <a:solidFill>
                  <a:srgbClr val="000000"/>
                </a:solidFill>
                <a:latin typeface="Calibri"/>
                <a:ea typeface="Calibri"/>
                <a:cs typeface="Calibri"/>
                <a:sym typeface="Calibri"/>
              </a:rPr>
              <a:t>y los distintos métodos de su cálculo.</a:t>
            </a:r>
            <a:endParaRPr lang="en-US" dirty="0"/>
          </a:p>
          <a:p>
            <a:pPr marL="171450" lvl="0" indent="-171450" algn="l" rtl="0">
              <a:lnSpc>
                <a:spcPct val="100000"/>
              </a:lnSpc>
              <a:spcBef>
                <a:spcPts val="1200"/>
              </a:spcBef>
              <a:spcAft>
                <a:spcPts val="0"/>
              </a:spcAft>
              <a:buSzPts val="1100"/>
              <a:buChar char="●"/>
            </a:pPr>
            <a:r>
              <a:rPr lang="en-US" dirty="0"/>
              <a:t>La depreciación se utiliza con fines contables. Se refiere a dos situaciones. </a:t>
            </a:r>
          </a:p>
          <a:p>
            <a:pPr marL="171450" indent="-171450">
              <a:spcBef>
                <a:spcPts val="1200"/>
              </a:spcBef>
              <a:buSzPts val="1100"/>
              <a:buFont typeface="Arial"/>
              <a:buChar char="•"/>
            </a:pPr>
            <a:r>
              <a:rPr lang="en-US" dirty="0"/>
              <a:t>En primer lugar, la disminución del valor de los activos fijos debido al desgaste a medida que los activos envejecen. La depreciación no debe confundirse con la amortización, que se refiere a la práctica de repartir el valor de un activo intangible a lo largo de su vida útil. Por lo tanto, la depreciación y la amortización son dos conceptos muy similares.</a:t>
            </a:r>
            <a:endParaRPr lang="en-US" dirty="0">
              <a:cs typeface="Calibri"/>
            </a:endParaRPr>
          </a:p>
          <a:p>
            <a:pPr marL="171450" indent="-171450">
              <a:spcBef>
                <a:spcPts val="1200"/>
              </a:spcBef>
              <a:buSzPts val="1100"/>
              <a:buChar char="●"/>
            </a:pPr>
            <a:r>
              <a:rPr lang="en-US" dirty="0"/>
              <a:t>En segundo lugar, es relevante para el cálculo de impuestos. La depreciación de los activos comienza cuando se ponen en servicio.</a:t>
            </a:r>
            <a:endParaRPr lang="en-US" dirty="0">
              <a:cs typeface="Calibri" panose="020F0502020204030204"/>
            </a:endParaRPr>
          </a:p>
          <a:p>
            <a:pPr marL="171450" indent="-171450">
              <a:spcBef>
                <a:spcPts val="1200"/>
              </a:spcBef>
              <a:buSzPts val="1100"/>
              <a:buChar char="●"/>
            </a:pPr>
            <a:r>
              <a:rPr lang="en-US" dirty="0">
                <a:solidFill>
                  <a:srgbClr val="000000"/>
                </a:solidFill>
                <a:latin typeface="Calibri"/>
                <a:ea typeface="Calibri"/>
                <a:cs typeface="Calibri"/>
                <a:sym typeface="Calibri"/>
              </a:rPr>
              <a:t>El </a:t>
            </a:r>
            <a:r>
              <a:rPr lang="en-US" b="0" i="0" u="none" strike="noStrike" dirty="0">
                <a:solidFill>
                  <a:srgbClr val="000000"/>
                </a:solidFill>
                <a:latin typeface="Calibri"/>
                <a:ea typeface="Calibri"/>
                <a:cs typeface="Calibri"/>
                <a:sym typeface="Calibri"/>
              </a:rPr>
              <a:t>importe de </a:t>
            </a:r>
            <a:r>
              <a:rPr lang="en-US" dirty="0">
                <a:solidFill>
                  <a:srgbClr val="000000"/>
                </a:solidFill>
                <a:latin typeface="Calibri"/>
                <a:ea typeface="Calibri"/>
                <a:cs typeface="Calibri"/>
                <a:sym typeface="Calibri"/>
              </a:rPr>
              <a:t>la amortización </a:t>
            </a:r>
            <a:r>
              <a:rPr lang="en-US" b="0" i="0" u="none" strike="noStrike" dirty="0">
                <a:solidFill>
                  <a:srgbClr val="000000"/>
                </a:solidFill>
                <a:latin typeface="Calibri"/>
                <a:ea typeface="Calibri"/>
                <a:cs typeface="Calibri"/>
                <a:sym typeface="Calibri"/>
              </a:rPr>
              <a:t>aparece dos veces: en </a:t>
            </a:r>
            <a:r>
              <a:rPr lang="en-US" dirty="0">
                <a:solidFill>
                  <a:srgbClr val="000000"/>
                </a:solidFill>
                <a:latin typeface="Calibri"/>
                <a:ea typeface="Calibri"/>
                <a:cs typeface="Calibri"/>
                <a:sym typeface="Calibri"/>
              </a:rPr>
              <a:t>el </a:t>
            </a:r>
            <a:r>
              <a:rPr lang="en-US" b="0" i="0" u="none" strike="noStrike" dirty="0">
                <a:solidFill>
                  <a:srgbClr val="000000"/>
                </a:solidFill>
                <a:latin typeface="Calibri"/>
                <a:ea typeface="Calibri"/>
                <a:cs typeface="Calibri"/>
                <a:sym typeface="Calibri"/>
              </a:rPr>
              <a:t>balance y en </a:t>
            </a:r>
            <a:r>
              <a:rPr lang="en-US" dirty="0">
                <a:solidFill>
                  <a:srgbClr val="000000"/>
                </a:solidFill>
                <a:latin typeface="Calibri"/>
                <a:ea typeface="Calibri"/>
                <a:cs typeface="Calibri"/>
                <a:sym typeface="Calibri"/>
              </a:rPr>
              <a:t>la </a:t>
            </a:r>
            <a:r>
              <a:rPr lang="en-US" b="0" i="0" u="none" strike="noStrike" dirty="0">
                <a:solidFill>
                  <a:srgbClr val="000000"/>
                </a:solidFill>
                <a:latin typeface="Calibri"/>
                <a:ea typeface="Calibri"/>
                <a:cs typeface="Calibri"/>
                <a:sym typeface="Calibri"/>
              </a:rPr>
              <a:t>cuenta de resultados.</a:t>
            </a:r>
            <a:endParaRPr lang="en-US" b="0" i="0" u="none" strike="noStrike" dirty="0">
              <a:solidFill>
                <a:srgbClr val="000000"/>
              </a:solidFill>
              <a:latin typeface="Arial"/>
              <a:ea typeface="Arial"/>
              <a:cs typeface="Arial"/>
              <a:sym typeface="Arial"/>
            </a:endParaRPr>
          </a:p>
          <a:p>
            <a:pPr marL="171450" lvl="0" indent="-171450" algn="l">
              <a:lnSpc>
                <a:spcPct val="100000"/>
              </a:lnSpc>
              <a:spcBef>
                <a:spcPts val="1200"/>
              </a:spcBef>
              <a:spcAft>
                <a:spcPts val="0"/>
              </a:spcAft>
              <a:buSzPts val="1100"/>
              <a:buChar char="●"/>
            </a:pPr>
            <a:endParaRPr lang="en-US" b="0" i="0" u="none" strike="noStrike" dirty="0">
              <a:solidFill>
                <a:srgbClr val="000000"/>
              </a:solidFill>
              <a:latin typeface="Calibri"/>
              <a:ea typeface="Arial"/>
              <a:cs typeface="Calibri"/>
            </a:endParaRPr>
          </a:p>
          <a:p>
            <a:pPr>
              <a:spcBef>
                <a:spcPts val="1200"/>
              </a:spcBef>
              <a:buSzPts val="1100"/>
            </a:pPr>
            <a:endParaRPr lang="en-US" dirty="0">
              <a:solidFill>
                <a:srgbClr val="000000"/>
              </a:solidFill>
              <a:latin typeface="Arial"/>
              <a:ea typeface="Calibri"/>
              <a:cs typeface="Arial"/>
              <a:sym typeface="Calibri"/>
            </a:endParaRPr>
          </a:p>
          <a:p>
            <a:pPr>
              <a:spcBef>
                <a:spcPts val="1200"/>
              </a:spcBef>
              <a:buSzPts val="1100"/>
            </a:pPr>
            <a:r>
              <a:rPr lang="en-US" b="0" i="0" u="none" strike="noStrike" dirty="0">
                <a:solidFill>
                  <a:srgbClr val="000000"/>
                </a:solidFill>
                <a:latin typeface="Calibri"/>
                <a:ea typeface="Calibri"/>
                <a:cs typeface="Calibri"/>
                <a:sym typeface="Calibri"/>
              </a:rPr>
              <a:t>Los métodos de cálculo de la depreciación y los periodos de </a:t>
            </a:r>
            <a:r>
              <a:rPr lang="en-US" dirty="0">
                <a:solidFill>
                  <a:srgbClr val="000000"/>
                </a:solidFill>
                <a:latin typeface="Calibri"/>
                <a:ea typeface="Calibri"/>
                <a:cs typeface="Calibri"/>
                <a:sym typeface="Calibri"/>
              </a:rPr>
              <a:t>depreciación de </a:t>
            </a:r>
            <a:r>
              <a:rPr lang="en-US" b="0" i="0" u="none" strike="noStrike" dirty="0">
                <a:solidFill>
                  <a:srgbClr val="000000"/>
                </a:solidFill>
                <a:latin typeface="Calibri"/>
                <a:ea typeface="Calibri"/>
                <a:cs typeface="Calibri"/>
                <a:sym typeface="Calibri"/>
              </a:rPr>
              <a:t>los activos pueden variar entre los distintos tipos de activos de una misma empresa y pueden variar a efectos fiscales. Pueden estar especificados por la ley o por las normas contables, que pueden variar según el país. Existen varios métodos estándar para calcular los gastos de depreciación. FINPLAN permite cuatro </a:t>
            </a:r>
            <a:r>
              <a:rPr lang="en-US" b="1" i="0" u="none" strike="noStrike" dirty="0">
                <a:solidFill>
                  <a:srgbClr val="000000"/>
                </a:solidFill>
                <a:latin typeface="Calibri"/>
                <a:ea typeface="Calibri"/>
                <a:cs typeface="Calibri"/>
                <a:sym typeface="Calibri"/>
              </a:rPr>
              <a:t>métodos diferentes para calcular la depreciación</a:t>
            </a:r>
            <a:r>
              <a:rPr lang="en-US" b="0" i="0" u="none" strike="noStrike" dirty="0">
                <a:solidFill>
                  <a:srgbClr val="000000"/>
                </a:solidFill>
                <a:latin typeface="Calibri"/>
                <a:ea typeface="Calibri"/>
                <a:cs typeface="Calibri"/>
                <a:sym typeface="Calibri"/>
              </a:rPr>
              <a:t>. Estos son: </a:t>
            </a:r>
            <a:endParaRPr lang="en-US" dirty="0"/>
          </a:p>
          <a:p>
            <a:pPr marL="285750" lvl="0" indent="-285750" algn="l" rtl="0">
              <a:lnSpc>
                <a:spcPct val="100000"/>
              </a:lnSpc>
              <a:spcBef>
                <a:spcPts val="1200"/>
              </a:spcBef>
              <a:spcAft>
                <a:spcPts val="0"/>
              </a:spcAft>
              <a:buSzPts val="1100"/>
              <a:buChar char="●"/>
            </a:pPr>
            <a:r>
              <a:rPr lang="en-US" b="0" i="0" u="none" strike="noStrike" dirty="0">
                <a:solidFill>
                  <a:srgbClr val="000000"/>
                </a:solidFill>
                <a:latin typeface="Calibri"/>
                <a:ea typeface="Calibri"/>
                <a:cs typeface="Calibri"/>
                <a:sym typeface="Calibri"/>
              </a:rPr>
              <a:t>método </a:t>
            </a:r>
            <a:r>
              <a:rPr lang="en-US" dirty="0">
                <a:solidFill>
                  <a:srgbClr val="000000"/>
                </a:solidFill>
                <a:latin typeface="Calibri"/>
                <a:ea typeface="Calibri"/>
                <a:cs typeface="Calibri"/>
                <a:sym typeface="Calibri"/>
              </a:rPr>
              <a:t>lineal,</a:t>
            </a:r>
            <a:endParaRPr lang="en-US" dirty="0"/>
          </a:p>
          <a:p>
            <a:pPr marL="285750" lvl="0" indent="-285750" algn="l" rtl="0">
              <a:lnSpc>
                <a:spcPct val="100000"/>
              </a:lnSpc>
              <a:spcBef>
                <a:spcPts val="1200"/>
              </a:spcBef>
              <a:spcAft>
                <a:spcPts val="0"/>
              </a:spcAft>
              <a:buSzPts val="1100"/>
              <a:buChar char="●"/>
            </a:pPr>
            <a:r>
              <a:rPr lang="en-US" b="0" i="0" u="none" strike="noStrike" dirty="0">
                <a:solidFill>
                  <a:srgbClr val="000000"/>
                </a:solidFill>
                <a:latin typeface="Calibri"/>
                <a:ea typeface="Calibri"/>
                <a:cs typeface="Calibri"/>
                <a:sym typeface="Calibri"/>
              </a:rPr>
              <a:t>saldo decreciente, </a:t>
            </a:r>
            <a:endParaRPr lang="en-US" dirty="0"/>
          </a:p>
          <a:p>
            <a:pPr marL="285750" indent="-285750">
              <a:spcBef>
                <a:spcPts val="1200"/>
              </a:spcBef>
              <a:buSzPts val="1100"/>
              <a:buChar char="●"/>
            </a:pPr>
            <a:r>
              <a:rPr lang="en-US" b="0" i="0" u="none" strike="noStrike" dirty="0">
                <a:solidFill>
                  <a:srgbClr val="000000"/>
                </a:solidFill>
                <a:latin typeface="Calibri"/>
                <a:ea typeface="Calibri"/>
                <a:cs typeface="Calibri"/>
                <a:sym typeface="Calibri"/>
              </a:rPr>
              <a:t>dígitos </a:t>
            </a:r>
            <a:r>
              <a:rPr lang="en-US" dirty="0">
                <a:solidFill>
                  <a:srgbClr val="000000"/>
                </a:solidFill>
                <a:latin typeface="Calibri"/>
                <a:ea typeface="Calibri"/>
                <a:cs typeface="Calibri"/>
                <a:sym typeface="Calibri"/>
              </a:rPr>
              <a:t>de la suma del año</a:t>
            </a:r>
            <a:r>
              <a:rPr lang="en-US" b="0" i="0" u="none" strike="noStrike" dirty="0">
                <a:solidFill>
                  <a:srgbClr val="000000"/>
                </a:solidFill>
                <a:latin typeface="Calibri"/>
                <a:ea typeface="Calibri"/>
                <a:cs typeface="Calibri"/>
                <a:sym typeface="Calibri"/>
              </a:rPr>
              <a:t>, </a:t>
            </a:r>
            <a:r>
              <a:rPr lang="en-US" dirty="0">
                <a:solidFill>
                  <a:srgbClr val="000000"/>
                </a:solidFill>
                <a:latin typeface="Calibri"/>
                <a:ea typeface="Calibri"/>
                <a:cs typeface="Calibri"/>
                <a:sym typeface="Calibri"/>
              </a:rPr>
              <a:t>y </a:t>
            </a:r>
            <a:endParaRPr lang="en-US" dirty="0"/>
          </a:p>
          <a:p>
            <a:pPr marL="285750" lvl="0" indent="-285750" algn="l" rtl="0">
              <a:lnSpc>
                <a:spcPct val="100000"/>
              </a:lnSpc>
              <a:spcBef>
                <a:spcPts val="1200"/>
              </a:spcBef>
              <a:spcAft>
                <a:spcPts val="0"/>
              </a:spcAft>
              <a:buSzPts val="1100"/>
              <a:buChar char="●"/>
            </a:pPr>
            <a:r>
              <a:rPr lang="en-US" b="0" i="0" u="none" strike="noStrike" dirty="0">
                <a:solidFill>
                  <a:srgbClr val="000000"/>
                </a:solidFill>
                <a:latin typeface="Calibri"/>
                <a:ea typeface="Calibri"/>
                <a:cs typeface="Calibri"/>
                <a:sym typeface="Calibri"/>
              </a:rPr>
              <a:t>Saldo decreciente al pasar a la línea recta. </a:t>
            </a:r>
            <a:endParaRPr lang="en-US" b="0" i="0" u="none" strike="noStrike" dirty="0">
              <a:solidFill>
                <a:srgbClr val="000000"/>
              </a:solidFill>
              <a:latin typeface="Arial"/>
              <a:ea typeface="Arial"/>
              <a:cs typeface="Arial"/>
              <a:sym typeface="Arial"/>
            </a:endParaRPr>
          </a:p>
          <a:p>
            <a:pPr marL="0" lvl="0" indent="0" algn="l" rtl="0">
              <a:lnSpc>
                <a:spcPct val="100000"/>
              </a:lnSpc>
              <a:spcBef>
                <a:spcPts val="1200"/>
              </a:spcBef>
              <a:spcAft>
                <a:spcPts val="0"/>
              </a:spcAft>
              <a:buSzPts val="1100"/>
              <a:buNone/>
            </a:pPr>
            <a:r>
              <a:rPr lang="en-US" b="0" i="0" u="none" strike="noStrike" dirty="0">
                <a:solidFill>
                  <a:srgbClr val="000000"/>
                </a:solidFill>
                <a:latin typeface="Calibri"/>
                <a:ea typeface="Calibri"/>
                <a:cs typeface="Calibri"/>
                <a:sym typeface="Calibri"/>
              </a:rPr>
              <a:t>En las siguientes diapositivas describiremos brevemente estos métodos.</a:t>
            </a:r>
            <a:endParaRPr lang="en-US" b="0" dirty="0"/>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En un país, el método utilizado para calcular la depreciación lo especifica la autoridad fiscal del país. Debe averiguar qué método se utiliza en su país y elegir el método para su análisis en consecuencia. Los métodos de cálculo de la depreciación y los periodos en los que se deprecian los activos pueden variar entre los distintos tipos de activos de una misma empresa y pueden variar a efectos fiscales.</a:t>
            </a:r>
            <a:endParaRPr lang="en-US" dirty="0"/>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Por ejemplo, la amortización de un ordenador puede calcularse por el método lineal, mientras que el método de </a:t>
            </a:r>
            <a:r>
              <a:rPr lang="en-US" dirty="0">
                <a:solidFill>
                  <a:srgbClr val="000000"/>
                </a:solidFill>
                <a:latin typeface="Arial"/>
                <a:ea typeface="Arial"/>
                <a:cs typeface="Arial"/>
                <a:sym typeface="Arial"/>
              </a:rPr>
              <a:t>amortización </a:t>
            </a:r>
            <a:r>
              <a:rPr lang="en-US" sz="1200" b="0" i="0" u="none" strike="noStrike" cap="none" dirty="0">
                <a:solidFill>
                  <a:srgbClr val="000000"/>
                </a:solidFill>
                <a:latin typeface="Arial"/>
                <a:ea typeface="Arial"/>
                <a:cs typeface="Arial"/>
                <a:sym typeface="Arial"/>
              </a:rPr>
              <a:t>de los equipos de la </a:t>
            </a:r>
            <a:r>
              <a:rPr lang="en-US" dirty="0">
                <a:solidFill>
                  <a:srgbClr val="000000"/>
                </a:solidFill>
                <a:latin typeface="Arial"/>
                <a:ea typeface="Arial"/>
                <a:cs typeface="Arial"/>
                <a:sym typeface="Arial"/>
              </a:rPr>
              <a:t>central eléctrica </a:t>
            </a:r>
            <a:r>
              <a:rPr lang="en-US" sz="1200" b="0" i="0" u="none" strike="noStrike" cap="none" dirty="0">
                <a:solidFill>
                  <a:srgbClr val="000000"/>
                </a:solidFill>
                <a:latin typeface="Arial"/>
                <a:ea typeface="Arial"/>
                <a:cs typeface="Arial"/>
                <a:sym typeface="Arial"/>
              </a:rPr>
              <a:t>puede ser el de saldo decreciente. </a:t>
            </a:r>
            <a:r>
              <a:rPr lang="en-US" dirty="0">
                <a:solidFill>
                  <a:srgbClr val="000000"/>
                </a:solidFill>
                <a:latin typeface="Arial"/>
                <a:ea typeface="Arial"/>
                <a:cs typeface="Arial"/>
                <a:sym typeface="Arial"/>
              </a:rPr>
              <a:t>Por </a:t>
            </a:r>
            <a:r>
              <a:rPr lang="en-US" sz="1200" b="0" i="0" u="none" strike="noStrike" cap="none" dirty="0">
                <a:solidFill>
                  <a:srgbClr val="000000"/>
                </a:solidFill>
                <a:latin typeface="Arial"/>
                <a:ea typeface="Arial"/>
                <a:cs typeface="Arial"/>
                <a:sym typeface="Arial"/>
              </a:rPr>
              <a:t>ley, un ordenador puede amortizarse en cinco años, mientras que </a:t>
            </a:r>
            <a:r>
              <a:rPr lang="en-US" dirty="0">
                <a:solidFill>
                  <a:srgbClr val="000000"/>
                </a:solidFill>
                <a:latin typeface="Arial"/>
                <a:ea typeface="Arial"/>
                <a:cs typeface="Arial"/>
                <a:sym typeface="Arial"/>
              </a:rPr>
              <a:t>la </a:t>
            </a:r>
            <a:r>
              <a:rPr lang="en-US" sz="1200" b="0" i="0" u="none" strike="noStrike" cap="none" dirty="0">
                <a:solidFill>
                  <a:srgbClr val="000000"/>
                </a:solidFill>
                <a:latin typeface="Arial"/>
                <a:ea typeface="Arial"/>
                <a:cs typeface="Arial"/>
                <a:sym typeface="Arial"/>
              </a:rPr>
              <a:t>vida útil de los equipos de la central eléctrica puede ser de 15 años. Sin embargo, FINPLAN no permite la amortización componente por componente. Calcula la amortización del proyecto energético en su conjunto.</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El gasto de depreciación comienza cuando el activo se pone en servicio. Por ejemplo, si una central eléctrica entra en servicio en el quinto año, tras cuatro años de construcción, la amortización comienza a partir del quinto año, que es el primero de funcionamiento. </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546713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buClr>
                <a:srgbClr val="000000"/>
              </a:buClr>
              <a:buSzPts val="1100"/>
            </a:pPr>
            <a:r>
              <a:rPr lang="en-US" sz="1200" b="0" i="0" u="none" strike="noStrike" cap="none" dirty="0">
                <a:solidFill>
                  <a:srgbClr val="000000"/>
                </a:solidFill>
                <a:latin typeface="Arial"/>
                <a:ea typeface="Arial"/>
                <a:cs typeface="Arial"/>
                <a:sym typeface="Arial"/>
              </a:rPr>
              <a:t>En el </a:t>
            </a:r>
            <a:r>
              <a:rPr lang="en-US" sz="1200" b="1" i="0" u="none" strike="noStrike" cap="none" dirty="0">
                <a:solidFill>
                  <a:srgbClr val="000000"/>
                </a:solidFill>
                <a:latin typeface="Arial"/>
                <a:ea typeface="Arial"/>
                <a:cs typeface="Arial"/>
                <a:sym typeface="Arial"/>
              </a:rPr>
              <a:t>MÉTODO DE LA LÍNEA RECTA</a:t>
            </a:r>
            <a:r>
              <a:rPr lang="en-US" sz="1200" b="0" i="0" u="none" strike="noStrike" cap="none" dirty="0">
                <a:solidFill>
                  <a:srgbClr val="000000"/>
                </a:solidFill>
                <a:latin typeface="Arial"/>
                <a:ea typeface="Arial"/>
                <a:cs typeface="Arial"/>
                <a:sym typeface="Arial"/>
              </a:rPr>
              <a:t>, </a:t>
            </a:r>
            <a:r>
              <a:rPr lang="en-US" dirty="0">
                <a:solidFill>
                  <a:srgbClr val="000000"/>
                </a:solidFill>
                <a:latin typeface="Arial"/>
                <a:ea typeface="Arial"/>
                <a:cs typeface="Arial"/>
                <a:sym typeface="Arial"/>
              </a:rPr>
              <a:t>el </a:t>
            </a:r>
            <a:r>
              <a:rPr lang="en-US" sz="1200" b="0" i="0" u="none" strike="noStrike" cap="none" dirty="0">
                <a:solidFill>
                  <a:srgbClr val="000000"/>
                </a:solidFill>
                <a:latin typeface="Arial"/>
                <a:ea typeface="Arial"/>
                <a:cs typeface="Arial"/>
                <a:sym typeface="Arial"/>
              </a:rPr>
              <a:t>valor </a:t>
            </a:r>
            <a:r>
              <a:rPr lang="en-US" dirty="0">
                <a:solidFill>
                  <a:srgbClr val="000000"/>
                </a:solidFill>
                <a:latin typeface="Arial"/>
                <a:ea typeface="Arial"/>
                <a:cs typeface="Arial"/>
                <a:sym typeface="Arial"/>
              </a:rPr>
              <a:t>del activo </a:t>
            </a:r>
            <a:r>
              <a:rPr lang="en-US" sz="1200" b="0" i="0" u="none" strike="noStrike" cap="none" dirty="0">
                <a:solidFill>
                  <a:srgbClr val="000000"/>
                </a:solidFill>
                <a:latin typeface="Arial"/>
                <a:ea typeface="Arial"/>
                <a:cs typeface="Arial"/>
                <a:sym typeface="Arial"/>
              </a:rPr>
              <a:t>se deprecia a un ritmo constante, cada año, </a:t>
            </a:r>
            <a:r>
              <a:rPr lang="en-US" dirty="0">
                <a:solidFill>
                  <a:srgbClr val="000000"/>
                </a:solidFill>
                <a:latin typeface="Arial"/>
                <a:ea typeface="Arial"/>
                <a:cs typeface="Arial"/>
                <a:sym typeface="Arial"/>
              </a:rPr>
              <a:t>a lo largo de la </a:t>
            </a:r>
            <a:r>
              <a:rPr lang="en-US" sz="1200" b="0" i="0" u="none" strike="noStrike" cap="none" dirty="0">
                <a:solidFill>
                  <a:srgbClr val="000000"/>
                </a:solidFill>
                <a:latin typeface="Arial"/>
                <a:ea typeface="Arial"/>
                <a:cs typeface="Arial"/>
                <a:sym typeface="Arial"/>
              </a:rPr>
              <a:t>vida útil (periodo amortizable) del proyecto. </a:t>
            </a:r>
            <a:endParaRPr lang="en-US" dirty="0"/>
          </a:p>
          <a:p>
            <a:pPr marL="171450" indent="-171450">
              <a:spcBef>
                <a:spcPts val="1200"/>
              </a:spcBef>
              <a:buClr>
                <a:srgbClr val="000000"/>
              </a:buClr>
              <a:buSzPts val="1100"/>
              <a:buFont typeface="Arial"/>
              <a:buChar char="●"/>
            </a:pPr>
            <a:r>
              <a:rPr lang="en-US" dirty="0">
                <a:solidFill>
                  <a:srgbClr val="000000"/>
                </a:solidFill>
                <a:latin typeface="Arial"/>
                <a:ea typeface="Arial"/>
                <a:cs typeface="Arial"/>
                <a:sym typeface="Arial"/>
              </a:rPr>
              <a:t>La fórmula </a:t>
            </a:r>
            <a:r>
              <a:rPr lang="en-US" sz="1200" b="0" i="0" u="none" strike="noStrike" cap="none" dirty="0">
                <a:solidFill>
                  <a:srgbClr val="000000"/>
                </a:solidFill>
                <a:latin typeface="Arial"/>
                <a:ea typeface="Arial"/>
                <a:cs typeface="Arial"/>
                <a:sym typeface="Arial"/>
              </a:rPr>
              <a:t>para el cálculo de la depreciación se muestra en la diapositiva: Valor contable del activo dividido por la vida amortizable del activo.</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El valor contable del activo es </a:t>
            </a:r>
            <a:r>
              <a:rPr lang="en-US" sz="1200" b="0" i="0" u="none" strike="noStrike" cap="none" dirty="0" err="1">
                <a:solidFill>
                  <a:srgbClr val="000000"/>
                </a:solidFill>
                <a:latin typeface="Arial"/>
                <a:ea typeface="Arial"/>
                <a:cs typeface="Arial"/>
                <a:sym typeface="Arial"/>
              </a:rPr>
              <a:t>el</a:t>
            </a:r>
            <a:r>
              <a:rPr lang="en-US" sz="1200" b="0" i="0" u="none" strike="noStrike" cap="none" dirty="0">
                <a:solidFill>
                  <a:srgbClr val="000000"/>
                </a:solidFill>
                <a:latin typeface="Arial"/>
                <a:ea typeface="Arial"/>
                <a:cs typeface="Arial"/>
                <a:sym typeface="Arial"/>
              </a:rPr>
              <a:t> </a:t>
            </a:r>
            <a:r>
              <a:rPr lang="en-US" sz="1200" b="0" i="0" u="none" strike="noStrike" cap="none" dirty="0" err="1">
                <a:solidFill>
                  <a:srgbClr val="000000"/>
                </a:solidFill>
                <a:latin typeface="Arial"/>
                <a:ea typeface="Arial"/>
                <a:cs typeface="Arial"/>
                <a:sym typeface="Arial"/>
              </a:rPr>
              <a:t>costo</a:t>
            </a:r>
            <a:r>
              <a:rPr lang="en-US" sz="1200" b="0" i="0" u="none" strike="noStrike" cap="none" dirty="0">
                <a:solidFill>
                  <a:srgbClr val="000000"/>
                </a:solidFill>
                <a:latin typeface="Arial"/>
                <a:ea typeface="Arial"/>
                <a:cs typeface="Arial"/>
                <a:sym typeface="Arial"/>
              </a:rPr>
              <a:t> total de la inversión realizada.</a:t>
            </a:r>
            <a:endParaRPr lang="en-US" dirty="0"/>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Por ejemplo, si según la legislación fiscal </a:t>
            </a:r>
            <a:r>
              <a:rPr lang="en-US" dirty="0">
                <a:solidFill>
                  <a:srgbClr val="000000"/>
                </a:solidFill>
                <a:latin typeface="Arial"/>
                <a:ea typeface="Arial"/>
                <a:cs typeface="Arial"/>
                <a:sym typeface="Arial"/>
              </a:rPr>
              <a:t>de un país, </a:t>
            </a:r>
            <a:r>
              <a:rPr lang="en-US" sz="1200" b="0" i="0" u="none" strike="noStrike" cap="none" dirty="0">
                <a:solidFill>
                  <a:srgbClr val="000000"/>
                </a:solidFill>
                <a:latin typeface="Arial"/>
                <a:ea typeface="Arial"/>
                <a:cs typeface="Arial"/>
                <a:sym typeface="Arial"/>
              </a:rPr>
              <a:t>el equipo de la central eléctrica debe amortizarse en 20 años, entonces cada año se amortizaría el 5% del valor del activo. Así, si el valor de la central eléctrica es</a:t>
            </a:r>
            <a:r>
              <a:rPr lang="en-US" dirty="0">
                <a:solidFill>
                  <a:srgbClr val="000000"/>
                </a:solidFill>
                <a:latin typeface="Arial"/>
                <a:ea typeface="Arial"/>
                <a:cs typeface="Arial"/>
                <a:sym typeface="Arial"/>
              </a:rPr>
              <a:t>, </a:t>
            </a:r>
            <a:r>
              <a:rPr lang="en-US" sz="1200" b="0" i="0" u="none" strike="noStrike" cap="none" dirty="0">
                <a:solidFill>
                  <a:srgbClr val="000000"/>
                </a:solidFill>
                <a:latin typeface="Arial"/>
                <a:ea typeface="Arial"/>
                <a:cs typeface="Arial"/>
                <a:sym typeface="Arial"/>
              </a:rPr>
              <a:t>por ejemplo</a:t>
            </a:r>
            <a:r>
              <a:rPr lang="en-US" dirty="0">
                <a:solidFill>
                  <a:srgbClr val="000000"/>
                </a:solidFill>
                <a:latin typeface="Arial"/>
                <a:ea typeface="Arial"/>
                <a:cs typeface="Arial"/>
                <a:sym typeface="Arial"/>
              </a:rPr>
              <a:t>, de </a:t>
            </a:r>
            <a:r>
              <a:rPr lang="en-US" sz="1200" b="0" i="0" u="none" strike="noStrike" cap="none" dirty="0">
                <a:solidFill>
                  <a:srgbClr val="000000"/>
                </a:solidFill>
                <a:latin typeface="Arial"/>
                <a:ea typeface="Arial"/>
                <a:cs typeface="Arial"/>
                <a:sym typeface="Arial"/>
              </a:rPr>
              <a:t>100 millones de </a:t>
            </a:r>
            <a:r>
              <a:rPr lang="en-US" dirty="0">
                <a:solidFill>
                  <a:srgbClr val="000000"/>
                </a:solidFill>
                <a:latin typeface="Arial"/>
                <a:ea typeface="Arial"/>
                <a:cs typeface="Arial"/>
                <a:sym typeface="Arial"/>
              </a:rPr>
              <a:t>dólares, entonces cada año el </a:t>
            </a:r>
            <a:r>
              <a:rPr lang="en-US" sz="1200" b="0" i="0" u="none" strike="noStrike" cap="none" dirty="0">
                <a:solidFill>
                  <a:srgbClr val="000000"/>
                </a:solidFill>
                <a:latin typeface="Arial"/>
                <a:ea typeface="Arial"/>
                <a:cs typeface="Arial"/>
                <a:sym typeface="Arial"/>
              </a:rPr>
              <a:t>importe de la depreciación es de 5 millones de </a:t>
            </a:r>
            <a:r>
              <a:rPr lang="en-US" dirty="0">
                <a:solidFill>
                  <a:srgbClr val="000000"/>
                </a:solidFill>
                <a:latin typeface="Arial"/>
                <a:ea typeface="Arial"/>
                <a:cs typeface="Arial"/>
                <a:sym typeface="Arial"/>
              </a:rPr>
              <a:t>dólares</a:t>
            </a:r>
            <a:r>
              <a:rPr lang="en-US" sz="1200" b="0" i="0" u="none" strike="noStrike" cap="none" dirty="0">
                <a:solidFill>
                  <a:srgbClr val="000000"/>
                </a:solidFill>
                <a:latin typeface="Arial"/>
                <a:ea typeface="Arial"/>
                <a:cs typeface="Arial"/>
                <a:sym typeface="Arial"/>
              </a:rPr>
              <a:t>. Después de 20 años, el valor del activo es cero.</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buClr>
                <a:srgbClr val="000000"/>
              </a:buClr>
              <a:buSzPts val="1100"/>
            </a:pPr>
            <a:r>
              <a:rPr lang="en-US" sz="1200" b="0" i="0" u="none" strike="noStrike" cap="none" dirty="0">
                <a:solidFill>
                  <a:srgbClr val="000000"/>
                </a:solidFill>
                <a:latin typeface="Arial"/>
                <a:ea typeface="Arial"/>
                <a:cs typeface="Arial"/>
                <a:sym typeface="Arial"/>
              </a:rPr>
              <a:t>En el </a:t>
            </a:r>
            <a:r>
              <a:rPr lang="en-US" sz="1200" b="1" i="0" u="none" strike="noStrike" cap="none" dirty="0">
                <a:solidFill>
                  <a:srgbClr val="000000"/>
                </a:solidFill>
                <a:latin typeface="Arial"/>
                <a:ea typeface="Arial"/>
                <a:cs typeface="Arial"/>
                <a:sym typeface="Arial"/>
              </a:rPr>
              <a:t>MÉTODO DE </a:t>
            </a:r>
            <a:r>
              <a:rPr lang="en-US" b="1" dirty="0">
                <a:solidFill>
                  <a:srgbClr val="000000"/>
                </a:solidFill>
                <a:latin typeface="Arial"/>
                <a:ea typeface="Arial"/>
                <a:cs typeface="Arial"/>
                <a:sym typeface="Arial"/>
              </a:rPr>
              <a:t>DEPRECIACIÓN </a:t>
            </a:r>
            <a:r>
              <a:rPr lang="en-US" sz="1200" b="1" i="0" u="none" strike="noStrike" cap="none" dirty="0">
                <a:solidFill>
                  <a:srgbClr val="000000"/>
                </a:solidFill>
                <a:latin typeface="Arial"/>
                <a:ea typeface="Arial"/>
                <a:cs typeface="Arial"/>
                <a:sym typeface="Arial"/>
              </a:rPr>
              <a:t>DE SALDO BAJO</a:t>
            </a:r>
            <a:r>
              <a:rPr lang="en-US" sz="1200" b="0" i="0" u="none" strike="noStrike" cap="none" dirty="0">
                <a:solidFill>
                  <a:srgbClr val="000000"/>
                </a:solidFill>
                <a:latin typeface="Arial"/>
                <a:ea typeface="Arial"/>
                <a:cs typeface="Arial"/>
                <a:sym typeface="Arial"/>
              </a:rPr>
              <a:t>, la depreciación es mayor al principio de la vida del activo y luego disminuye a lo largo de los años. </a:t>
            </a:r>
            <a:endParaRPr lang="en-US" dirty="0">
              <a:cs typeface="Calibri"/>
            </a:endParaRPr>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Como el impuesto anual se calcula como el tipo impositivo multiplicado por el importe de la amortización, esto significa que el beneficio </a:t>
            </a:r>
            <a:r>
              <a:rPr lang="en-US" dirty="0">
                <a:solidFill>
                  <a:srgbClr val="000000"/>
                </a:solidFill>
                <a:latin typeface="Arial"/>
                <a:ea typeface="Arial"/>
                <a:cs typeface="Arial"/>
                <a:sym typeface="Arial"/>
              </a:rPr>
              <a:t>fiscal </a:t>
            </a:r>
            <a:r>
              <a:rPr lang="en-US" sz="1200" b="0" i="0" u="none" strike="noStrike" cap="none" dirty="0">
                <a:solidFill>
                  <a:srgbClr val="000000"/>
                </a:solidFill>
                <a:latin typeface="Arial"/>
                <a:ea typeface="Arial"/>
                <a:cs typeface="Arial"/>
                <a:sym typeface="Arial"/>
              </a:rPr>
              <a:t>es mayor al principio, lo que prefiere la empresa.</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En este método, se utiliza una tasa de depreciación fija en porcentaje para el cálculo. Para calcular el importe de la depreciación, esta tasa se aplica al valor contable del activo al principio de ese año. </a:t>
            </a:r>
            <a:endParaRPr lang="en-US" dirty="0"/>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Por ejemplo, el valor contable de un activo es de 100 dólares, y la tasa de depreciación es del 20%. En el primer año, el importe de la depreciación es de 20 dólares, y el valor contable neto al final del año 1 es de 100 menos 20 dólares, es decir, 80 dólares. Estos 80 dólares se convierten en el valor contable al principio del año 2 y el proceso continúa hasta el final del periodo de depreciación.</a:t>
            </a:r>
            <a:endParaRPr lang="en-US" dirty="0">
              <a:solidFill>
                <a:schemeClr val="dk1"/>
              </a:solidFil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41752087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buClr>
                <a:srgbClr val="000000"/>
              </a:buClr>
              <a:buSzPts val="1100"/>
            </a:pPr>
            <a:r>
              <a:rPr lang="en-US" sz="1200" b="0" i="0" u="none" strike="noStrike" cap="none" dirty="0">
                <a:solidFill>
                  <a:srgbClr val="000000"/>
                </a:solidFill>
                <a:latin typeface="Arial"/>
                <a:ea typeface="Arial"/>
                <a:cs typeface="Arial"/>
                <a:sym typeface="Arial"/>
              </a:rPr>
              <a:t>El tercer método es la </a:t>
            </a:r>
            <a:r>
              <a:rPr lang="en-US" b="1" dirty="0">
                <a:solidFill>
                  <a:srgbClr val="000000"/>
                </a:solidFill>
                <a:latin typeface="Arial"/>
                <a:ea typeface="Arial"/>
                <a:cs typeface="Arial"/>
                <a:sym typeface="Arial"/>
              </a:rPr>
              <a:t>suma de los </a:t>
            </a:r>
            <a:r>
              <a:rPr lang="en-US" sz="1200" b="1" i="0" u="none" strike="noStrike" cap="none" dirty="0">
                <a:solidFill>
                  <a:srgbClr val="000000"/>
                </a:solidFill>
                <a:latin typeface="Arial"/>
                <a:ea typeface="Arial"/>
                <a:cs typeface="Arial"/>
                <a:sym typeface="Arial"/>
              </a:rPr>
              <a:t>dígitos </a:t>
            </a:r>
            <a:r>
              <a:rPr lang="en-US" b="1" dirty="0">
                <a:solidFill>
                  <a:srgbClr val="000000"/>
                </a:solidFill>
                <a:latin typeface="Arial"/>
                <a:ea typeface="Arial"/>
                <a:cs typeface="Arial"/>
                <a:sym typeface="Arial"/>
              </a:rPr>
              <a:t>de los años</a:t>
            </a:r>
            <a:r>
              <a:rPr lang="en-US" dirty="0">
                <a:solidFill>
                  <a:srgbClr val="000000"/>
                </a:solidFill>
                <a:latin typeface="Arial"/>
                <a:ea typeface="Arial"/>
                <a:cs typeface="Arial"/>
                <a:sym typeface="Arial"/>
              </a:rPr>
              <a:t>. </a:t>
            </a:r>
            <a:endParaRPr lang="en-US" dirty="0"/>
          </a:p>
          <a:p>
            <a:pPr>
              <a:spcBef>
                <a:spcPts val="1200"/>
              </a:spcBef>
              <a:buClr>
                <a:srgbClr val="000000"/>
              </a:buClr>
              <a:buSzPts val="1100"/>
            </a:pPr>
            <a:r>
              <a:rPr lang="en-US" sz="1200" b="0" i="0" u="none" strike="noStrike" cap="none" dirty="0">
                <a:solidFill>
                  <a:srgbClr val="000000"/>
                </a:solidFill>
                <a:latin typeface="Arial"/>
                <a:ea typeface="Arial"/>
                <a:cs typeface="Arial"/>
                <a:sym typeface="Arial"/>
              </a:rPr>
              <a:t>En este método, al principio de la vida útil del activo </a:t>
            </a:r>
            <a:r>
              <a:rPr lang="en-US" dirty="0">
                <a:solidFill>
                  <a:srgbClr val="000000"/>
                </a:solidFill>
                <a:latin typeface="Arial"/>
                <a:ea typeface="Arial"/>
                <a:cs typeface="Arial"/>
                <a:sym typeface="Arial"/>
              </a:rPr>
              <a:t>el </a:t>
            </a:r>
            <a:r>
              <a:rPr lang="en-US" sz="1200" b="0" i="0" u="none" strike="noStrike" cap="none" dirty="0">
                <a:solidFill>
                  <a:srgbClr val="000000"/>
                </a:solidFill>
                <a:latin typeface="Arial"/>
                <a:ea typeface="Arial"/>
                <a:cs typeface="Arial"/>
                <a:sym typeface="Arial"/>
              </a:rPr>
              <a:t>importe de la amortización es mayor que el método lineal, pero menor que el método de saldo decreciente. La tasa de depreciación se calcula de </a:t>
            </a:r>
            <a:r>
              <a:rPr lang="en-US" dirty="0">
                <a:solidFill>
                  <a:srgbClr val="000000"/>
                </a:solidFill>
                <a:latin typeface="Arial"/>
                <a:ea typeface="Arial"/>
                <a:cs typeface="Arial"/>
                <a:sym typeface="Arial"/>
              </a:rPr>
              <a:t>la siguiente manera: </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Supongamos que la vida del activo es de 5 años, que incluye los dígitos, 1,2,3,4,5. </a:t>
            </a:r>
            <a:r>
              <a:rPr lang="en-US" dirty="0">
                <a:solidFill>
                  <a:srgbClr val="000000"/>
                </a:solidFill>
                <a:latin typeface="Arial"/>
                <a:ea typeface="Arial"/>
                <a:cs typeface="Arial"/>
                <a:sym typeface="Arial"/>
              </a:rPr>
              <a:t>Sumando </a:t>
            </a:r>
            <a:r>
              <a:rPr lang="en-US" sz="1200" b="0" i="0" u="none" strike="noStrike" cap="none" dirty="0">
                <a:solidFill>
                  <a:srgbClr val="000000"/>
                </a:solidFill>
                <a:latin typeface="Arial"/>
                <a:ea typeface="Arial"/>
                <a:cs typeface="Arial"/>
                <a:sym typeface="Arial"/>
              </a:rPr>
              <a:t>estos dígitos, obtenemos 15.  </a:t>
            </a:r>
            <a:endParaRPr lang="en-US" dirty="0"/>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Así, la tasa de depreciación en el año 1 es 5 </a:t>
            </a:r>
            <a:r>
              <a:rPr lang="en-US" dirty="0">
                <a:solidFill>
                  <a:srgbClr val="000000"/>
                </a:solidFill>
                <a:latin typeface="Arial"/>
                <a:ea typeface="Arial"/>
                <a:cs typeface="Arial"/>
                <a:sym typeface="Arial"/>
              </a:rPr>
              <a:t>dividido por </a:t>
            </a:r>
            <a:r>
              <a:rPr lang="en-US" sz="1200" b="0" i="0" u="none" strike="noStrike" cap="none" dirty="0">
                <a:solidFill>
                  <a:srgbClr val="000000"/>
                </a:solidFill>
                <a:latin typeface="Arial"/>
                <a:ea typeface="Arial"/>
                <a:cs typeface="Arial"/>
                <a:sym typeface="Arial"/>
              </a:rPr>
              <a:t>15</a:t>
            </a:r>
            <a:r>
              <a:rPr lang="en-US" dirty="0">
                <a:solidFill>
                  <a:srgbClr val="000000"/>
                </a:solidFill>
                <a:latin typeface="Arial"/>
                <a:ea typeface="Arial"/>
                <a:cs typeface="Arial"/>
                <a:sym typeface="Arial"/>
              </a:rPr>
              <a:t>; </a:t>
            </a:r>
            <a:r>
              <a:rPr lang="en-US" sz="1200" b="0" i="0" u="none" strike="noStrike" cap="none" dirty="0">
                <a:solidFill>
                  <a:srgbClr val="000000"/>
                </a:solidFill>
                <a:latin typeface="Arial"/>
                <a:ea typeface="Arial"/>
                <a:cs typeface="Arial"/>
                <a:sym typeface="Arial"/>
              </a:rPr>
              <a:t>en el año 2 es 4 por 15</a:t>
            </a:r>
            <a:r>
              <a:rPr lang="en-US" dirty="0">
                <a:solidFill>
                  <a:srgbClr val="000000"/>
                </a:solidFill>
                <a:latin typeface="Arial"/>
                <a:ea typeface="Arial"/>
                <a:cs typeface="Arial"/>
                <a:sym typeface="Arial"/>
              </a:rPr>
              <a:t>; </a:t>
            </a:r>
            <a:r>
              <a:rPr lang="en-US" sz="1200" b="0" i="0" u="none" strike="noStrike" cap="none" dirty="0">
                <a:solidFill>
                  <a:srgbClr val="000000"/>
                </a:solidFill>
                <a:latin typeface="Arial"/>
                <a:ea typeface="Arial"/>
                <a:cs typeface="Arial"/>
                <a:sym typeface="Arial"/>
              </a:rPr>
              <a:t>por último, en el año 5 es 1 por 15. </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En términos fraccionarios, las tasas de depreciación son </a:t>
            </a:r>
            <a:r>
              <a:rPr lang="en-US" dirty="0">
                <a:solidFill>
                  <a:srgbClr val="000000"/>
                </a:solidFill>
                <a:latin typeface="Arial"/>
                <a:ea typeface="Arial"/>
                <a:cs typeface="Arial"/>
                <a:sym typeface="Arial"/>
              </a:rPr>
              <a:t>0,333 </a:t>
            </a:r>
            <a:r>
              <a:rPr lang="en-US" sz="1200" b="0" i="0" u="none" strike="noStrike" cap="none" dirty="0">
                <a:solidFill>
                  <a:srgbClr val="000000"/>
                </a:solidFill>
                <a:latin typeface="Arial"/>
                <a:ea typeface="Arial"/>
                <a:cs typeface="Arial"/>
                <a:sym typeface="Arial"/>
              </a:rPr>
              <a:t>en el primer año, 0,27 en el segundo, 0,2 en el tercero, y así sucesivamente. Si el valor del activo es de 1.000, el importe de la depreciación en el primer año es de 333, en el segundo de 270, y así sucesivamente.</a:t>
            </a:r>
            <a:endParaRPr lang="en-US" dirty="0"/>
          </a:p>
          <a:p>
            <a:pPr marL="457200" lvl="0" indent="-228600" algn="l" rtl="0">
              <a:lnSpc>
                <a:spcPct val="100000"/>
              </a:lnSpc>
              <a:spcBef>
                <a:spcPts val="0"/>
              </a:spcBef>
              <a:spcAft>
                <a:spcPts val="0"/>
              </a:spcAft>
              <a:buSzPts val="1100"/>
              <a:buNone/>
            </a:pPr>
            <a:endParaRPr lang="en-US" sz="1200" b="0" i="0" u="none" strike="noStrike" cap="none" dirty="0">
              <a:solidFill>
                <a:srgbClr val="000000"/>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100"/>
              <a:buFont typeface="Arial"/>
              <a:buNone/>
            </a:pPr>
            <a:r>
              <a:rPr lang="en-US" sz="1200" b="0" i="0" u="none" strike="noStrike" cap="none" dirty="0">
                <a:solidFill>
                  <a:srgbClr val="000000"/>
                </a:solidFill>
                <a:latin typeface="Arial"/>
                <a:ea typeface="Arial"/>
                <a:cs typeface="Arial"/>
                <a:sym typeface="Arial"/>
              </a:rPr>
              <a:t>El último método es el </a:t>
            </a:r>
            <a:r>
              <a:rPr lang="en-US" sz="1200" b="1" i="0" u="none" strike="noStrike" cap="none" dirty="0">
                <a:solidFill>
                  <a:srgbClr val="000000"/>
                </a:solidFill>
                <a:latin typeface="Arial"/>
                <a:ea typeface="Arial"/>
                <a:cs typeface="Arial"/>
                <a:sym typeface="Arial"/>
              </a:rPr>
              <a:t>cambio de balance descendente a línea recta</a:t>
            </a:r>
            <a:r>
              <a:rPr lang="en-US" sz="1200" b="0" i="0" u="none" strike="noStrike" cap="none" dirty="0">
                <a:solidFill>
                  <a:srgbClr val="000000"/>
                </a:solidFill>
                <a:latin typeface="Arial"/>
                <a:ea typeface="Arial"/>
                <a:cs typeface="Arial"/>
                <a:sym typeface="Arial"/>
              </a:rPr>
              <a:t>.</a:t>
            </a:r>
            <a:endParaRPr lang="en-US" dirty="0"/>
          </a:p>
          <a:p>
            <a:pPr marL="171450" indent="-171450">
              <a:spcBef>
                <a:spcPts val="1200"/>
              </a:spcBef>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En este método, al principio, </a:t>
            </a:r>
            <a:r>
              <a:rPr lang="en-US" dirty="0">
                <a:solidFill>
                  <a:srgbClr val="000000"/>
                </a:solidFill>
                <a:latin typeface="Arial"/>
                <a:ea typeface="Arial"/>
                <a:cs typeface="Arial"/>
                <a:sym typeface="Arial"/>
              </a:rPr>
              <a:t>el </a:t>
            </a:r>
            <a:r>
              <a:rPr lang="en-US" sz="1200" b="0" i="0" u="none" strike="noStrike" cap="none" dirty="0">
                <a:solidFill>
                  <a:srgbClr val="000000"/>
                </a:solidFill>
                <a:latin typeface="Arial"/>
                <a:ea typeface="Arial"/>
                <a:cs typeface="Arial"/>
                <a:sym typeface="Arial"/>
              </a:rPr>
              <a:t>importe de la </a:t>
            </a:r>
            <a:r>
              <a:rPr lang="en-US" dirty="0">
                <a:solidFill>
                  <a:srgbClr val="000000"/>
                </a:solidFill>
                <a:latin typeface="Arial"/>
                <a:ea typeface="Arial"/>
                <a:cs typeface="Arial"/>
                <a:sym typeface="Arial"/>
              </a:rPr>
              <a:t>depreciación </a:t>
            </a:r>
            <a:r>
              <a:rPr lang="en-US" sz="1200" b="0" i="0" u="none" strike="noStrike" cap="none" dirty="0">
                <a:solidFill>
                  <a:srgbClr val="000000"/>
                </a:solidFill>
                <a:latin typeface="Arial"/>
                <a:ea typeface="Arial"/>
                <a:cs typeface="Arial"/>
                <a:sym typeface="Arial"/>
              </a:rPr>
              <a:t>se calcula aplicando el método de saldo decreciente para un periodo determinado. Después, el método de depreciación pasa a ser el método lineal, lo que explica su nombre.</a:t>
            </a:r>
            <a:endParaRPr lang="en-US" sz="1200" b="0" i="0" u="none" strike="noStrike" cap="none" dirty="0">
              <a:solidFill>
                <a:srgbClr val="000000"/>
              </a:solidFill>
              <a:latin typeface="Arial"/>
              <a:ea typeface="Arial"/>
              <a:cs typeface="Arial"/>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657847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1200"/>
              </a:spcBef>
              <a:spcAft>
                <a:spcPts val="0"/>
              </a:spcAft>
              <a:buClr>
                <a:srgbClr val="000000"/>
              </a:buClr>
              <a:buSzPts val="1100"/>
              <a:buFont typeface="Arial"/>
              <a:buNone/>
            </a:pPr>
            <a:r>
              <a:rPr lang="en-US" sz="1200" b="0" i="0" u="none" strike="noStrike" cap="none" dirty="0">
                <a:solidFill>
                  <a:srgbClr val="000000"/>
                </a:solidFill>
                <a:latin typeface="Arial"/>
                <a:ea typeface="Arial"/>
                <a:cs typeface="Arial"/>
                <a:sym typeface="Arial"/>
              </a:rPr>
              <a:t>A continuación, explicaremos los </a:t>
            </a:r>
            <a:r>
              <a:rPr lang="en-US" sz="1200" b="1" i="0" u="none" strike="noStrike" cap="none" dirty="0">
                <a:solidFill>
                  <a:srgbClr val="000000"/>
                </a:solidFill>
                <a:latin typeface="Arial"/>
                <a:ea typeface="Arial"/>
                <a:cs typeface="Arial"/>
                <a:sym typeface="Arial"/>
              </a:rPr>
              <a:t>ESTADOS FINANCIEROS</a:t>
            </a:r>
            <a:r>
              <a:rPr lang="en-US" sz="1200" b="0" i="0" u="none" strike="noStrike" cap="none" dirty="0">
                <a:solidFill>
                  <a:srgbClr val="000000"/>
                </a:solidFill>
                <a:latin typeface="Arial"/>
                <a:ea typeface="Arial"/>
                <a:cs typeface="Arial"/>
                <a:sym typeface="Arial"/>
              </a:rPr>
              <a:t>.</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Un estado financiero es un registro formal de las actividades financieras de una empresa, una persona o una entidad.</a:t>
            </a:r>
            <a:endParaRPr lang="en-US" dirty="0"/>
          </a:p>
          <a:p>
            <a:pPr marL="171450" marR="0" lvl="0" indent="-171450" algn="l" rtl="0">
              <a:lnSpc>
                <a:spcPct val="100000"/>
              </a:lnSpc>
              <a:spcBef>
                <a:spcPts val="1200"/>
              </a:spcBef>
              <a:spcAft>
                <a:spcPts val="0"/>
              </a:spcAft>
              <a:buClr>
                <a:srgbClr val="000000"/>
              </a:buClr>
              <a:buSzPts val="1100"/>
              <a:buFont typeface="Arial"/>
              <a:buChar char="●"/>
            </a:pPr>
            <a:r>
              <a:rPr lang="en-US" sz="1200" b="0" i="0" u="none" strike="noStrike" cap="none" dirty="0">
                <a:solidFill>
                  <a:srgbClr val="000000"/>
                </a:solidFill>
                <a:latin typeface="Arial"/>
                <a:ea typeface="Arial"/>
                <a:cs typeface="Arial"/>
                <a:sym typeface="Arial"/>
              </a:rPr>
              <a:t>La información financiera relevante se presenta de manera estructurada y bien definida, siguiendo una práctica estándar, y de forma fácil de entender. </a:t>
            </a:r>
            <a:endParaRPr lang="en-US" dirty="0"/>
          </a:p>
          <a:p>
            <a:pPr marL="171450" indent="-171450">
              <a:spcBef>
                <a:spcPts val="1200"/>
              </a:spcBef>
              <a:buClr>
                <a:srgbClr val="000000"/>
              </a:buClr>
              <a:buSzPts val="1100"/>
              <a:buFont typeface="Arial"/>
              <a:buChar char="●"/>
            </a:pPr>
            <a:r>
              <a:rPr lang="en-US" dirty="0">
                <a:solidFill>
                  <a:srgbClr val="000000"/>
                </a:solidFill>
                <a:latin typeface="Arial"/>
                <a:ea typeface="Arial"/>
                <a:cs typeface="Arial"/>
                <a:sym typeface="Arial"/>
              </a:rPr>
              <a:t>La legislación </a:t>
            </a:r>
            <a:r>
              <a:rPr lang="en-US" sz="1200" b="0" i="0" u="none" strike="noStrike" cap="none" dirty="0">
                <a:solidFill>
                  <a:srgbClr val="000000"/>
                </a:solidFill>
                <a:latin typeface="Arial"/>
                <a:ea typeface="Arial"/>
                <a:cs typeface="Arial"/>
                <a:sym typeface="Arial"/>
              </a:rPr>
              <a:t>de un país prescribe la práctica contable estándar que debe adoptarse. La práctica contable más utilizada es la de los Principios Contables Generalmente Aceptados, o </a:t>
            </a:r>
            <a:r>
              <a:rPr lang="en-US" dirty="0">
                <a:solidFill>
                  <a:srgbClr val="000000"/>
                </a:solidFill>
                <a:latin typeface="Arial"/>
                <a:ea typeface="Arial"/>
                <a:cs typeface="Arial"/>
                <a:sym typeface="Arial"/>
              </a:rPr>
              <a:t>G.A.A.P</a:t>
            </a:r>
            <a:r>
              <a:rPr lang="en-US" sz="1200" b="0" i="0" u="none" strike="noStrike" cap="none" dirty="0">
                <a:solidFill>
                  <a:srgbClr val="000000"/>
                </a:solidFill>
                <a:latin typeface="Arial"/>
                <a:ea typeface="Arial"/>
                <a:cs typeface="Arial"/>
                <a:sym typeface="Arial"/>
              </a:rPr>
              <a:t>.</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2342456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1200"/>
              </a:spcBef>
              <a:spcAft>
                <a:spcPts val="0"/>
              </a:spcAft>
              <a:buClr>
                <a:srgbClr val="000000"/>
              </a:buClr>
              <a:buSzPts val="1100"/>
              <a:buFont typeface="Arial"/>
              <a:buNone/>
            </a:pPr>
            <a:r>
              <a:rPr lang="en-US" b="0" i="0" u="none" strike="noStrike" cap="none" dirty="0">
                <a:solidFill>
                  <a:srgbClr val="000000"/>
                </a:solidFill>
                <a:latin typeface="Arial"/>
                <a:ea typeface="Arial"/>
                <a:cs typeface="Arial"/>
                <a:sym typeface="Arial"/>
              </a:rPr>
              <a:t>Hay tres estados clave: la cuenta de resultados</a:t>
            </a:r>
            <a:r>
              <a:rPr lang="en-US" b="0" i="0" u="none" strike="noStrike" dirty="0">
                <a:solidFill>
                  <a:srgbClr val="000000"/>
                </a:solidFill>
                <a:latin typeface="Calibri"/>
                <a:ea typeface="Calibri"/>
                <a:cs typeface="Calibri"/>
                <a:sym typeface="Calibri"/>
              </a:rPr>
              <a:t>, el flujo de caja y el balance. </a:t>
            </a:r>
            <a:endParaRPr lang="en-US" dirty="0"/>
          </a:p>
          <a:p>
            <a:pPr marL="0" marR="0" lvl="0" indent="0" algn="l" rtl="0">
              <a:lnSpc>
                <a:spcPct val="100000"/>
              </a:lnSpc>
              <a:spcBef>
                <a:spcPts val="1200"/>
              </a:spcBef>
              <a:spcAft>
                <a:spcPts val="0"/>
              </a:spcAft>
              <a:buClr>
                <a:srgbClr val="000000"/>
              </a:buClr>
              <a:buSzPts val="1100"/>
              <a:buFont typeface="Arial"/>
              <a:buNone/>
            </a:pPr>
            <a:r>
              <a:rPr lang="en-US" b="0" i="0" u="none" strike="noStrike" dirty="0">
                <a:solidFill>
                  <a:srgbClr val="000000"/>
                </a:solidFill>
                <a:latin typeface="Calibri"/>
                <a:ea typeface="Calibri"/>
                <a:cs typeface="Calibri"/>
                <a:sym typeface="Calibri"/>
              </a:rPr>
              <a:t>De acuerdo con las normas, las empresas que cotizan en bolsa deben informar de ellos </a:t>
            </a:r>
            <a:r>
              <a:rPr lang="en-US" dirty="0">
                <a:solidFill>
                  <a:srgbClr val="000000"/>
                </a:solidFill>
                <a:latin typeface="Calibri"/>
                <a:ea typeface="Calibri"/>
                <a:cs typeface="Calibri"/>
                <a:sym typeface="Calibri"/>
              </a:rPr>
              <a:t>a </a:t>
            </a:r>
            <a:r>
              <a:rPr lang="en-US" b="0" i="0" u="none" strike="noStrike" dirty="0">
                <a:solidFill>
                  <a:srgbClr val="000000"/>
                </a:solidFill>
                <a:latin typeface="Calibri"/>
                <a:ea typeface="Calibri"/>
                <a:cs typeface="Calibri"/>
                <a:sym typeface="Calibri"/>
              </a:rPr>
              <a:t>intervalos regulares. En esta conferencia los explicamos.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858484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10/25/2022</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‹Nº›</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‹Nº›</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10/25/2022</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10/25/2022</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10/25/2022</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10/25/2022</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10/25/2022</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10/25/2022</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10/25/2022</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10/25/2022</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10/25/2022</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10/25/2022</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‹Nº›</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Haga clic para editar el estilo del título principal</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10/25/2022</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‹Nº›</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1.pn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3.pn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3.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8.jp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4.png"/><Relationship Id="rId5" Type="http://schemas.openxmlformats.org/officeDocument/2006/relationships/image" Target="../media/image4.jpeg"/><Relationship Id="rId4" Type="http://schemas.openxmlformats.org/officeDocument/2006/relationships/notesSlide" Target="../notesSlides/notesSlide20.xml"/><Relationship Id="rId9"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18.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open.edu/openlearncreate/mod/quiz/view.php?id=173540"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8.jpg"/><Relationship Id="rId5" Type="http://schemas.openxmlformats.org/officeDocument/2006/relationships/image" Target="../media/image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background pattern&#10;&#10;Description automatically generated">
            <a:extLst>
              <a:ext uri="{FF2B5EF4-FFF2-40B4-BE49-F238E27FC236}">
                <a16:creationId xmlns:a16="http://schemas.microsoft.com/office/drawing/2014/main" id="{6BCD27A6-22AA-4080-85AB-B6F6450560E3}"/>
              </a:ext>
            </a:extLst>
          </p:cNvPr>
          <p:cNvPicPr>
            <a:picLocks noChangeAspect="1"/>
          </p:cNvPicPr>
          <p:nvPr/>
        </p:nvPicPr>
        <p:blipFill>
          <a:blip r:embed="rId5"/>
          <a:stretch>
            <a:fillRect/>
          </a:stretch>
        </p:blipFill>
        <p:spPr>
          <a:xfrm>
            <a:off x="0" y="-10676"/>
            <a:ext cx="12213771" cy="6868676"/>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803875" y="3336662"/>
            <a:ext cx="8050696"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Open Sans ExtraBold"/>
                <a:ea typeface="Open Sans ExtraBold" panose="020B0606030504020204" pitchFamily="34" charset="0"/>
                <a:cs typeface="Open Sans ExtraBold" panose="020B0606030504020204" pitchFamily="34" charset="0"/>
              </a:rPr>
              <a:t>FINPLAN</a:t>
            </a:r>
            <a:endParaRPr kumimoji="0" lang="en-US" sz="18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76980" y="4037095"/>
            <a:ext cx="7798285" cy="2431435"/>
          </a:xfrm>
          <a:prstGeom prst="rect">
            <a:avLst/>
          </a:prstGeom>
          <a:noFill/>
        </p:spPr>
        <p:txBody>
          <a:bodyPr wrap="square" lIns="91440" tIns="45720" rIns="91440" bIns="45720" rtlCol="0" anchor="b">
            <a:spAutoFit/>
          </a:bodyPr>
          <a:lstStyle/>
          <a:p>
            <a:pPr>
              <a:defRPr/>
            </a:pPr>
            <a:r>
              <a:rPr kumimoji="0" lang="en-ZA" sz="4400" b="1" i="0" u="none" strike="noStrike" kern="1200" cap="none" spc="0" normalizeH="0" baseline="0" noProof="0" dirty="0">
                <a:ln>
                  <a:noFill/>
                </a:ln>
                <a:solidFill>
                  <a:schemeClr val="bg1"/>
                </a:solidFill>
                <a:effectLst/>
                <a:uLnTx/>
                <a:uFillTx/>
                <a:latin typeface="Open Sans ExtraBold"/>
                <a:ea typeface="Open Sans ExtraBold" panose="020B0606030504020204" pitchFamily="34" charset="0"/>
                <a:cs typeface="Open Sans ExtraBold" panose="020B0606030504020204" pitchFamily="34" charset="0"/>
              </a:rPr>
              <a:t>LECTURA 6</a:t>
            </a:r>
            <a:r>
              <a:rPr kumimoji="0" lang="en-ZA" sz="4400" b="1" i="0" u="none" strike="noStrike" kern="1200" cap="none" spc="0" normalizeH="0" baseline="0" noProof="0" dirty="0">
                <a:ln>
                  <a:noFill/>
                </a:ln>
                <a:effectLst/>
                <a:uLnTx/>
                <a:uFillTx/>
                <a:latin typeface="Open Sans ExtraBold"/>
                <a:ea typeface="Open Sans ExtraBold" panose="020B0606030504020204" pitchFamily="34" charset="0"/>
                <a:cs typeface="Open Sans ExtraBold" panose="020B0606030504020204" pitchFamily="34" charset="0"/>
              </a:rPr>
              <a:t> </a:t>
            </a:r>
            <a:br>
              <a:rPr lang="en-ZA" sz="4400" b="1" i="0" u="none" strike="noStrike" kern="1200" cap="none" spc="0" normalizeH="0" baseline="0" noProof="0" dirty="0">
                <a:ln>
                  <a:noFill/>
                </a:ln>
                <a:effectLst/>
                <a:uLnTx/>
                <a:uFillTx/>
                <a:latin typeface="Open Sans ExtraBold"/>
                <a:ea typeface="Open Sans ExtraBold" panose="020B0606030504020204" pitchFamily="34" charset="0"/>
                <a:cs typeface="Open Sans ExtraBold" panose="020B0606030504020204" pitchFamily="34" charset="0"/>
              </a:rPr>
            </a:br>
            <a:r>
              <a:rPr kumimoji="0" lang="en-ZA" sz="3600" b="1" i="0" u="none" strike="noStrike" kern="1200" cap="none" spc="0" normalizeH="0" baseline="0" noProof="0" dirty="0">
                <a:ln>
                  <a:noFill/>
                </a:ln>
                <a:effectLst/>
                <a:uLnTx/>
                <a:uFillTx/>
                <a:latin typeface="Open Sans ExtraBold"/>
                <a:ea typeface="Open Sans ExtraBold" panose="020B0606030504020204" pitchFamily="34" charset="0"/>
                <a:cs typeface="Open Sans ExtraBold" panose="020B0606030504020204" pitchFamily="34" charset="0"/>
              </a:rPr>
              <a:t>DEPRECIACIÓN DE ACTIVOS, ESTADOS </a:t>
            </a:r>
            <a:br>
              <a:rPr lang="en-ZA" sz="3600" b="1" dirty="0">
                <a:latin typeface="Open Sans ExtraBold"/>
                <a:ea typeface="Open Sans ExtraBold" panose="020B0606030504020204" pitchFamily="34" charset="0"/>
                <a:cs typeface="Open Sans ExtraBold" panose="020B0606030504020204" pitchFamily="34" charset="0"/>
              </a:rPr>
            </a:br>
            <a:r>
              <a:rPr kumimoji="0" lang="en-ZA" sz="3600" b="1" i="0" u="none" strike="noStrike" kern="1200" cap="none" spc="0" normalizeH="0" baseline="0" noProof="0" dirty="0">
                <a:ln>
                  <a:noFill/>
                </a:ln>
                <a:effectLst/>
                <a:uLnTx/>
                <a:uFillTx/>
                <a:latin typeface="Open Sans ExtraBold"/>
                <a:ea typeface="Open Sans ExtraBold" panose="020B0606030504020204" pitchFamily="34" charset="0"/>
                <a:cs typeface="Open Sans ExtraBold" panose="020B0606030504020204" pitchFamily="34" charset="0"/>
              </a:rPr>
              <a:t>ESTADOS FINANCIEROS Y RATIOS</a:t>
            </a:r>
            <a:endParaRPr kumimoji="0" lang="en-US" sz="3600" b="1" i="0" u="none" strike="noStrike" kern="1200" cap="none" spc="0" normalizeH="0" baseline="0" noProof="0" dirty="0">
              <a:ln>
                <a:noFill/>
              </a:ln>
              <a:effectLst/>
              <a:uLnTx/>
              <a:uFillTx/>
              <a:latin typeface="Open Sans ExtraBold"/>
              <a:ea typeface="Open Sans ExtraBold" panose="020B0606030504020204" pitchFamily="34" charset="0"/>
              <a:cs typeface="Open Sans ExtraBold" panose="020B0606030504020204" pitchFamily="34" charset="0"/>
            </a:endParaRPr>
          </a:p>
        </p:txBody>
      </p:sp>
      <p:sp>
        <p:nvSpPr>
          <p:cNvPr id="7" name="TextBox 1">
            <a:extLst>
              <a:ext uri="{FF2B5EF4-FFF2-40B4-BE49-F238E27FC236}">
                <a16:creationId xmlns:a16="http://schemas.microsoft.com/office/drawing/2014/main" id="{3B2FB89B-5E90-41D8-BD01-EE9FD7FAF54A}"/>
              </a:ext>
            </a:extLst>
          </p:cNvPr>
          <p:cNvSpPr txBox="1"/>
          <p:nvPr/>
        </p:nvSpPr>
        <p:spPr>
          <a:xfrm>
            <a:off x="8975475"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Versión 1.0</a:t>
            </a:r>
            <a:endParaRPr lang="en-US" sz="1050" dirty="0">
              <a:solidFill>
                <a:schemeClr val="bg1"/>
              </a:solidFill>
              <a:latin typeface="Open Sans"/>
              <a:ea typeface="+mn-lt"/>
              <a:cs typeface="+mn-lt"/>
            </a:endParaRPr>
          </a:p>
        </p:txBody>
      </p:sp>
      <p:sp>
        <p:nvSpPr>
          <p:cNvPr id="8" name="Oval 7">
            <a:extLst>
              <a:ext uri="{FF2B5EF4-FFF2-40B4-BE49-F238E27FC236}">
                <a16:creationId xmlns:a16="http://schemas.microsoft.com/office/drawing/2014/main" id="{C2F09B3C-7797-164C-A396-C4E77746397C}"/>
              </a:ext>
            </a:extLst>
          </p:cNvPr>
          <p:cNvSpPr/>
          <p:nvPr/>
        </p:nvSpPr>
        <p:spPr>
          <a:xfrm>
            <a:off x="6435399" y="328970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6_Slide1.mp3" descr="Track5_Lecture6_Slide1.mp3">
            <a:hlinkClick r:id="" action="ppaction://media"/>
            <a:extLst>
              <a:ext uri="{FF2B5EF4-FFF2-40B4-BE49-F238E27FC236}">
                <a16:creationId xmlns:a16="http://schemas.microsoft.com/office/drawing/2014/main" id="{ACC9AA0E-BC0E-7346-844F-42EF6BD14A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06764" y="3365500"/>
            <a:ext cx="812800" cy="812800"/>
          </a:xfrm>
          <a:prstGeom prst="rect">
            <a:avLst/>
          </a:prstGeom>
        </p:spPr>
      </p:pic>
    </p:spTree>
    <p:extLst>
      <p:ext uri="{BB962C8B-B14F-4D97-AF65-F5344CB8AC3E}">
        <p14:creationId xmlns:p14="http://schemas.microsoft.com/office/powerpoint/2010/main" val="674770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6.2.3 Tipos de estados financieros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Estados financieros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1057336" y="2018808"/>
            <a:ext cx="8229600" cy="2036310"/>
          </a:xfrm>
        </p:spPr>
        <p:txBody>
          <a:bodyPr vert="horz" lIns="91440" tIns="45720" rIns="91440" bIns="45720" rtlCol="0" anchor="t">
            <a:normAutofit fontScale="92500" lnSpcReduction="10000"/>
          </a:bodyPr>
          <a:lstStyle/>
          <a:p>
            <a:pPr marL="0" indent="0">
              <a:lnSpc>
                <a:spcPct val="100000"/>
              </a:lnSpc>
              <a:buNone/>
            </a:pPr>
            <a:r>
              <a:rPr lang="en-US" sz="2000" b="1" u="sng" dirty="0">
                <a:latin typeface="Open Sans" panose="020B0606030504020204"/>
              </a:rPr>
              <a:t>1. CUENTA DE RESULTADOS</a:t>
            </a:r>
          </a:p>
          <a:p>
            <a:pPr>
              <a:lnSpc>
                <a:spcPct val="100000"/>
              </a:lnSpc>
            </a:pPr>
            <a:r>
              <a:rPr lang="en-US" sz="2000" dirty="0">
                <a:latin typeface="Open Sans" panose="020B0606030504020204"/>
              </a:rPr>
              <a:t>También llamada cuenta de explotación o cuenta de resultados</a:t>
            </a:r>
          </a:p>
          <a:p>
            <a:pPr>
              <a:lnSpc>
                <a:spcPct val="100000"/>
              </a:lnSpc>
            </a:pPr>
            <a:r>
              <a:rPr lang="en-US" sz="2000" dirty="0">
                <a:latin typeface="Open Sans" panose="020B0606030504020204"/>
              </a:rPr>
              <a:t>El objetivo de la cuenta de resultados es determinar si la empresa es rentable o tiene pérdidas en un periodo concreto, por ejemplo, en un año.</a:t>
            </a:r>
          </a:p>
          <a:p>
            <a:pPr>
              <a:lnSpc>
                <a:spcPct val="100000"/>
              </a:lnSpc>
            </a:pPr>
            <a:r>
              <a:rPr lang="en-US" sz="2000" i="1" dirty="0">
                <a:latin typeface="Open Sans" panose="020B0606030504020204"/>
              </a:rPr>
              <a:t>Ingresos netos o beneficios </a:t>
            </a:r>
            <a:r>
              <a:rPr lang="en-US" sz="2000" dirty="0">
                <a:latin typeface="Open Sans" panose="020B0606030504020204"/>
              </a:rPr>
              <a:t>= </a:t>
            </a:r>
            <a:r>
              <a:rPr lang="en-US" sz="2000" i="1" dirty="0">
                <a:latin typeface="Open Sans" panose="020B0606030504020204"/>
              </a:rPr>
              <a:t>Ingresos </a:t>
            </a:r>
            <a:r>
              <a:rPr lang="en-US" sz="2000" dirty="0">
                <a:latin typeface="Open Sans" panose="020B0606030504020204"/>
              </a:rPr>
              <a:t>- </a:t>
            </a:r>
            <a:r>
              <a:rPr lang="en-US" sz="2000" i="1" dirty="0">
                <a:latin typeface="Open Sans" panose="020B0606030504020204"/>
              </a:rPr>
              <a:t>Gastos</a:t>
            </a:r>
          </a:p>
          <a:p>
            <a:endParaRPr lang="en-US" sz="2400" dirty="0"/>
          </a:p>
        </p:txBody>
      </p:sp>
      <p:sp>
        <p:nvSpPr>
          <p:cNvPr id="7" name="Oval 6">
            <a:extLst>
              <a:ext uri="{FF2B5EF4-FFF2-40B4-BE49-F238E27FC236}">
                <a16:creationId xmlns:a16="http://schemas.microsoft.com/office/drawing/2014/main" id="{07D0DE12-8979-DE40-9C38-CBFC9FDDBB37}"/>
              </a:ext>
            </a:extLst>
          </p:cNvPr>
          <p:cNvSpPr/>
          <p:nvPr/>
        </p:nvSpPr>
        <p:spPr>
          <a:xfrm>
            <a:off x="7707437"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10.mp3" descr="Track5_Lecture6_Slide10.mp3">
            <a:hlinkClick r:id="" action="ppaction://media"/>
            <a:extLst>
              <a:ext uri="{FF2B5EF4-FFF2-40B4-BE49-F238E27FC236}">
                <a16:creationId xmlns:a16="http://schemas.microsoft.com/office/drawing/2014/main" id="{512440A0-79CE-7344-90A7-783E0194E0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8802" y="777293"/>
            <a:ext cx="812800" cy="812800"/>
          </a:xfrm>
          <a:prstGeom prst="rect">
            <a:avLst/>
          </a:prstGeom>
        </p:spPr>
      </p:pic>
    </p:spTree>
    <p:extLst>
      <p:ext uri="{BB962C8B-B14F-4D97-AF65-F5344CB8AC3E}">
        <p14:creationId xmlns:p14="http://schemas.microsoft.com/office/powerpoint/2010/main" val="35889167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2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6.2.4 Tipos de estados financieros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Estados financieros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40188"/>
            <a:ext cx="10515600" cy="4351338"/>
          </a:xfrm>
        </p:spPr>
        <p:txBody>
          <a:bodyPr>
            <a:normAutofit/>
          </a:bodyPr>
          <a:lstStyle/>
          <a:p>
            <a:pPr marL="0" indent="0">
              <a:lnSpc>
                <a:spcPct val="100000"/>
              </a:lnSpc>
              <a:buNone/>
            </a:pPr>
            <a:r>
              <a:rPr lang="en-US" sz="2000" b="1" u="sng" dirty="0">
                <a:latin typeface="Open Sans" panose="020B0606030504020204"/>
              </a:rPr>
              <a:t>1. CUENTA DE RESULTADOS</a:t>
            </a:r>
          </a:p>
          <a:p>
            <a:pPr>
              <a:lnSpc>
                <a:spcPct val="100000"/>
              </a:lnSpc>
            </a:pPr>
            <a:r>
              <a:rPr lang="en-US" sz="2000" dirty="0">
                <a:latin typeface="Open Sans" panose="020B0606030504020204"/>
              </a:rPr>
              <a:t>Una cuenta de resultados típica de un periodo concreto se compone de:</a:t>
            </a:r>
          </a:p>
        </p:txBody>
      </p:sp>
      <p:sp>
        <p:nvSpPr>
          <p:cNvPr id="10" name="Oval 9">
            <a:extLst>
              <a:ext uri="{FF2B5EF4-FFF2-40B4-BE49-F238E27FC236}">
                <a16:creationId xmlns:a16="http://schemas.microsoft.com/office/drawing/2014/main" id="{064233BA-6AC6-9941-A2FF-EADEBE148B9A}"/>
              </a:ext>
            </a:extLst>
          </p:cNvPr>
          <p:cNvSpPr/>
          <p:nvPr/>
        </p:nvSpPr>
        <p:spPr>
          <a:xfrm>
            <a:off x="7707437"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11.mp3" descr="Track5_Lecture6_Slide11.mp3">
            <a:hlinkClick r:id="" action="ppaction://media"/>
            <a:extLst>
              <a:ext uri="{FF2B5EF4-FFF2-40B4-BE49-F238E27FC236}">
                <a16:creationId xmlns:a16="http://schemas.microsoft.com/office/drawing/2014/main" id="{F4C197DF-A19C-F142-A2EE-5BE5AE13DE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0937" y="776874"/>
            <a:ext cx="812800" cy="812800"/>
          </a:xfrm>
          <a:prstGeom prst="rect">
            <a:avLst/>
          </a:prstGeom>
        </p:spPr>
      </p:pic>
      <p:graphicFrame>
        <p:nvGraphicFramePr>
          <p:cNvPr id="4" name="Tabla 5">
            <a:extLst>
              <a:ext uri="{FF2B5EF4-FFF2-40B4-BE49-F238E27FC236}">
                <a16:creationId xmlns:a16="http://schemas.microsoft.com/office/drawing/2014/main" id="{BCB30197-F088-5D17-A019-3418FC402003}"/>
              </a:ext>
            </a:extLst>
          </p:cNvPr>
          <p:cNvGraphicFramePr>
            <a:graphicFrameLocks noGrp="1"/>
          </p:cNvGraphicFramePr>
          <p:nvPr>
            <p:extLst>
              <p:ext uri="{D42A27DB-BD31-4B8C-83A1-F6EECF244321}">
                <p14:modId xmlns:p14="http://schemas.microsoft.com/office/powerpoint/2010/main" val="12750154"/>
              </p:ext>
            </p:extLst>
          </p:nvPr>
        </p:nvGraphicFramePr>
        <p:xfrm>
          <a:off x="1576473" y="3048366"/>
          <a:ext cx="8128000" cy="3032760"/>
        </p:xfrm>
        <a:graphic>
          <a:graphicData uri="http://schemas.openxmlformats.org/drawingml/2006/table">
            <a:tbl>
              <a:tblPr firstRow="1" bandRow="1">
                <a:tableStyleId>{3B4B98B0-60AC-42C2-AFA5-B58CD77FA1E5}</a:tableStyleId>
              </a:tblPr>
              <a:tblGrid>
                <a:gridCol w="2509856">
                  <a:extLst>
                    <a:ext uri="{9D8B030D-6E8A-4147-A177-3AD203B41FA5}">
                      <a16:colId xmlns:a16="http://schemas.microsoft.com/office/drawing/2014/main" val="2304967700"/>
                    </a:ext>
                  </a:extLst>
                </a:gridCol>
                <a:gridCol w="5618144">
                  <a:extLst>
                    <a:ext uri="{9D8B030D-6E8A-4147-A177-3AD203B41FA5}">
                      <a16:colId xmlns:a16="http://schemas.microsoft.com/office/drawing/2014/main" val="1950321707"/>
                    </a:ext>
                  </a:extLst>
                </a:gridCol>
              </a:tblGrid>
              <a:tr h="370840">
                <a:tc>
                  <a:txBody>
                    <a:bodyPr/>
                    <a:lstStyle/>
                    <a:p>
                      <a:r>
                        <a:rPr lang="es-CR" b="0" dirty="0">
                          <a:solidFill>
                            <a:schemeClr val="tx1"/>
                          </a:solidFill>
                        </a:rPr>
                        <a:t>ingresos/ventas</a:t>
                      </a:r>
                    </a:p>
                  </a:txBody>
                  <a:tcPr/>
                </a:tc>
                <a:tc>
                  <a:txBody>
                    <a:bodyPr/>
                    <a:lstStyle/>
                    <a:p>
                      <a:r>
                        <a:rPr lang="es-MX" b="0" dirty="0"/>
                        <a:t>Cantidad de dinero recibida por la venta de productos o servicios</a:t>
                      </a:r>
                      <a:endParaRPr lang="es-CR" b="0" dirty="0"/>
                    </a:p>
                  </a:txBody>
                  <a:tcPr/>
                </a:tc>
                <a:extLst>
                  <a:ext uri="{0D108BD9-81ED-4DB2-BD59-A6C34878D82A}">
                    <a16:rowId xmlns:a16="http://schemas.microsoft.com/office/drawing/2014/main" val="1486756083"/>
                  </a:ext>
                </a:extLst>
              </a:tr>
              <a:tr h="370840">
                <a:tc>
                  <a:txBody>
                    <a:bodyPr/>
                    <a:lstStyle/>
                    <a:p>
                      <a:r>
                        <a:rPr lang="es-CR" dirty="0"/>
                        <a:t>Gasto operativo</a:t>
                      </a:r>
                    </a:p>
                  </a:txBody>
                  <a:tcPr/>
                </a:tc>
                <a:tc>
                  <a:txBody>
                    <a:bodyPr/>
                    <a:lstStyle/>
                    <a:p>
                      <a:r>
                        <a:rPr lang="es-MX" dirty="0"/>
                        <a:t>Costo incurrido por el negocio como resultado de las operaciones comerciales normales</a:t>
                      </a:r>
                      <a:endParaRPr lang="es-CR" dirty="0"/>
                    </a:p>
                  </a:txBody>
                  <a:tcPr/>
                </a:tc>
                <a:extLst>
                  <a:ext uri="{0D108BD9-81ED-4DB2-BD59-A6C34878D82A}">
                    <a16:rowId xmlns:a16="http://schemas.microsoft.com/office/drawing/2014/main" val="1624535047"/>
                  </a:ext>
                </a:extLst>
              </a:tr>
              <a:tr h="370840">
                <a:tc>
                  <a:txBody>
                    <a:bodyPr/>
                    <a:lstStyle/>
                    <a:p>
                      <a:r>
                        <a:rPr lang="es-CR" dirty="0"/>
                        <a:t>Depreciación</a:t>
                      </a:r>
                    </a:p>
                  </a:txBody>
                  <a:tcPr/>
                </a:tc>
                <a:tc>
                  <a:txBody>
                    <a:bodyPr/>
                    <a:lstStyle/>
                    <a:p>
                      <a:r>
                        <a:rPr lang="es-MX" dirty="0"/>
                        <a:t>Cuenta de la disminución en el valor de los activos</a:t>
                      </a:r>
                      <a:endParaRPr lang="es-CR" dirty="0"/>
                    </a:p>
                  </a:txBody>
                  <a:tcPr/>
                </a:tc>
                <a:extLst>
                  <a:ext uri="{0D108BD9-81ED-4DB2-BD59-A6C34878D82A}">
                    <a16:rowId xmlns:a16="http://schemas.microsoft.com/office/drawing/2014/main" val="331211640"/>
                  </a:ext>
                </a:extLst>
              </a:tr>
              <a:tr h="370840">
                <a:tc>
                  <a:txBody>
                    <a:bodyPr/>
                    <a:lstStyle/>
                    <a:p>
                      <a:r>
                        <a:rPr lang="es-CR" dirty="0"/>
                        <a:t>Pago de intereses</a:t>
                      </a:r>
                    </a:p>
                  </a:txBody>
                  <a:tcPr/>
                </a:tc>
                <a:tc>
                  <a:txBody>
                    <a:bodyPr/>
                    <a:lstStyle/>
                    <a:p>
                      <a:r>
                        <a:rPr lang="es-MX" dirty="0"/>
                        <a:t>Se pagan intereses a los prestamistas sobre los préstamos solicitados</a:t>
                      </a:r>
                      <a:endParaRPr lang="es-CR" dirty="0"/>
                    </a:p>
                  </a:txBody>
                  <a:tcPr/>
                </a:tc>
                <a:extLst>
                  <a:ext uri="{0D108BD9-81ED-4DB2-BD59-A6C34878D82A}">
                    <a16:rowId xmlns:a16="http://schemas.microsoft.com/office/drawing/2014/main" val="3670704530"/>
                  </a:ext>
                </a:extLst>
              </a:tr>
              <a:tr h="370840">
                <a:tc>
                  <a:txBody>
                    <a:bodyPr/>
                    <a:lstStyle/>
                    <a:p>
                      <a:r>
                        <a:rPr lang="es-CR" dirty="0"/>
                        <a:t>Impuestos</a:t>
                      </a:r>
                    </a:p>
                  </a:txBody>
                  <a:tcPr/>
                </a:tc>
                <a:tc>
                  <a:txBody>
                    <a:bodyPr/>
                    <a:lstStyle/>
                    <a:p>
                      <a:r>
                        <a:rPr lang="es-CR" dirty="0"/>
                        <a:t>Impuestos pagados al gobierno</a:t>
                      </a:r>
                    </a:p>
                  </a:txBody>
                  <a:tcPr/>
                </a:tc>
                <a:extLst>
                  <a:ext uri="{0D108BD9-81ED-4DB2-BD59-A6C34878D82A}">
                    <a16:rowId xmlns:a16="http://schemas.microsoft.com/office/drawing/2014/main" val="1320058992"/>
                  </a:ext>
                </a:extLst>
              </a:tr>
              <a:tr h="370840">
                <a:tc>
                  <a:txBody>
                    <a:bodyPr/>
                    <a:lstStyle/>
                    <a:p>
                      <a:r>
                        <a:rPr lang="es-CR" dirty="0"/>
                        <a:t>ingreso neto o ganancia</a:t>
                      </a:r>
                    </a:p>
                  </a:txBody>
                  <a:tcPr/>
                </a:tc>
                <a:tc>
                  <a:txBody>
                    <a:bodyPr/>
                    <a:lstStyle/>
                    <a:p>
                      <a:r>
                        <a:rPr lang="es-MX" dirty="0"/>
                        <a:t>Dinero disponible para los accionistas de las empresas</a:t>
                      </a:r>
                      <a:endParaRPr lang="es-CR" dirty="0"/>
                    </a:p>
                  </a:txBody>
                  <a:tcPr/>
                </a:tc>
                <a:extLst>
                  <a:ext uri="{0D108BD9-81ED-4DB2-BD59-A6C34878D82A}">
                    <a16:rowId xmlns:a16="http://schemas.microsoft.com/office/drawing/2014/main" val="1281002615"/>
                  </a:ext>
                </a:extLst>
              </a:tr>
            </a:tbl>
          </a:graphicData>
        </a:graphic>
      </p:graphicFrame>
    </p:spTree>
    <p:extLst>
      <p:ext uri="{BB962C8B-B14F-4D97-AF65-F5344CB8AC3E}">
        <p14:creationId xmlns:p14="http://schemas.microsoft.com/office/powerpoint/2010/main" val="372634364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2353696" cy="1015663"/>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6.2.5 Tipos de estados financieros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Estados financieros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2790270"/>
            <a:ext cx="2191651" cy="1856308"/>
          </a:xfrm>
        </p:spPr>
        <p:txBody>
          <a:bodyPr>
            <a:normAutofit/>
          </a:bodyPr>
          <a:lstStyle/>
          <a:p>
            <a:pPr marL="0" indent="0">
              <a:lnSpc>
                <a:spcPct val="100000"/>
              </a:lnSpc>
              <a:buNone/>
            </a:pPr>
            <a:r>
              <a:rPr lang="en-US" sz="2000" b="1" u="sng" dirty="0">
                <a:latin typeface="Open Sans" panose="020B0606030504020204"/>
              </a:rPr>
              <a:t>1. Ejemplo de cuenta de resultados</a:t>
            </a:r>
          </a:p>
        </p:txBody>
      </p:sp>
      <p:pic>
        <p:nvPicPr>
          <p:cNvPr id="7" name="Google Shape;183;p13">
            <a:extLst>
              <a:ext uri="{FF2B5EF4-FFF2-40B4-BE49-F238E27FC236}">
                <a16:creationId xmlns:a16="http://schemas.microsoft.com/office/drawing/2014/main" id="{69184367-A945-44E7-A2C2-535676975C1D}"/>
              </a:ext>
            </a:extLst>
          </p:cNvPr>
          <p:cNvPicPr preferRelativeResize="0"/>
          <p:nvPr/>
        </p:nvPicPr>
        <p:blipFill rotWithShape="1">
          <a:blip r:embed="rId6">
            <a:alphaModFix/>
          </a:blip>
          <a:srcRect/>
          <a:stretch/>
        </p:blipFill>
        <p:spPr>
          <a:xfrm>
            <a:off x="3451368" y="1366457"/>
            <a:ext cx="7601168" cy="3217118"/>
          </a:xfrm>
          <a:prstGeom prst="rect">
            <a:avLst/>
          </a:prstGeom>
          <a:noFill/>
          <a:ln>
            <a:noFill/>
          </a:ln>
        </p:spPr>
      </p:pic>
      <p:pic>
        <p:nvPicPr>
          <p:cNvPr id="10" name="Google Shape;184;p13">
            <a:extLst>
              <a:ext uri="{FF2B5EF4-FFF2-40B4-BE49-F238E27FC236}">
                <a16:creationId xmlns:a16="http://schemas.microsoft.com/office/drawing/2014/main" id="{C3DC422F-B041-4CA7-A767-2563D5879202}"/>
              </a:ext>
            </a:extLst>
          </p:cNvPr>
          <p:cNvPicPr preferRelativeResize="0"/>
          <p:nvPr/>
        </p:nvPicPr>
        <p:blipFill rotWithShape="1">
          <a:blip r:embed="rId7">
            <a:alphaModFix/>
          </a:blip>
          <a:srcRect/>
          <a:stretch/>
        </p:blipFill>
        <p:spPr>
          <a:xfrm>
            <a:off x="3451367" y="4646578"/>
            <a:ext cx="7601168" cy="1644947"/>
          </a:xfrm>
          <a:prstGeom prst="rect">
            <a:avLst/>
          </a:prstGeom>
          <a:noFill/>
          <a:ln>
            <a:noFill/>
          </a:ln>
        </p:spPr>
      </p:pic>
      <p:sp>
        <p:nvSpPr>
          <p:cNvPr id="11" name="Oval 10">
            <a:extLst>
              <a:ext uri="{FF2B5EF4-FFF2-40B4-BE49-F238E27FC236}">
                <a16:creationId xmlns:a16="http://schemas.microsoft.com/office/drawing/2014/main" id="{CD171EA2-B15F-9440-9055-82C1537C476A}"/>
              </a:ext>
            </a:extLst>
          </p:cNvPr>
          <p:cNvSpPr/>
          <p:nvPr/>
        </p:nvSpPr>
        <p:spPr>
          <a:xfrm>
            <a:off x="7582989" y="22365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12.mp3" descr="Track5_Lecture6_Slide12.mp3">
            <a:hlinkClick r:id="" action="ppaction://media"/>
            <a:extLst>
              <a:ext uri="{FF2B5EF4-FFF2-40B4-BE49-F238E27FC236}">
                <a16:creationId xmlns:a16="http://schemas.microsoft.com/office/drawing/2014/main" id="{E7ED1B80-AFE1-2648-A363-737681636B0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54354" y="295022"/>
            <a:ext cx="812800" cy="812800"/>
          </a:xfrm>
          <a:prstGeom prst="rect">
            <a:avLst/>
          </a:prstGeom>
        </p:spPr>
      </p:pic>
    </p:spTree>
    <p:extLst>
      <p:ext uri="{BB962C8B-B14F-4D97-AF65-F5344CB8AC3E}">
        <p14:creationId xmlns:p14="http://schemas.microsoft.com/office/powerpoint/2010/main" val="141876468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66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6.3.1 Tipos de estados financieros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Estados financieros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40188"/>
            <a:ext cx="9891486" cy="4351338"/>
          </a:xfrm>
        </p:spPr>
        <p:txBody>
          <a:bodyPr vert="horz" lIns="91440" tIns="45720" rIns="91440" bIns="45720" rtlCol="0" anchor="t">
            <a:normAutofit lnSpcReduction="10000"/>
          </a:bodyPr>
          <a:lstStyle/>
          <a:p>
            <a:pPr marL="0" indent="0">
              <a:lnSpc>
                <a:spcPct val="100000"/>
              </a:lnSpc>
              <a:buNone/>
            </a:pPr>
            <a:r>
              <a:rPr lang="en-US" sz="2000" b="1" u="sng" dirty="0">
                <a:latin typeface="Open Sans" panose="020B0606030504020204"/>
              </a:rPr>
              <a:t>2. ESTADO DE FLUJO DE CAJA</a:t>
            </a:r>
          </a:p>
          <a:p>
            <a:pPr>
              <a:lnSpc>
                <a:spcPct val="100000"/>
              </a:lnSpc>
            </a:pPr>
            <a:r>
              <a:rPr lang="en-US" sz="2000" dirty="0">
                <a:latin typeface="Open Sans" panose="020B0606030504020204"/>
              </a:rPr>
              <a:t>El flujo de entrada y salida de efectivo de una empresa.</a:t>
            </a:r>
          </a:p>
          <a:p>
            <a:pPr>
              <a:lnSpc>
                <a:spcPct val="100000"/>
              </a:lnSpc>
            </a:pPr>
            <a:r>
              <a:rPr lang="en-US" sz="2000" b="1" dirty="0">
                <a:latin typeface="Open Sans" panose="020B0606030504020204"/>
              </a:rPr>
              <a:t>El flujo de caja de las actividades de explotación </a:t>
            </a:r>
            <a:r>
              <a:rPr lang="en-US" sz="2000" dirty="0">
                <a:latin typeface="Open Sans" panose="020B0606030504020204"/>
              </a:rPr>
              <a:t>incluye tanto las entradas como las salidas de efectivo debidas a las actividades que producen ingresos. Los ingresos, los gastos de explotación, etc. forman parte del flujo de caja de las actividades de explotación.</a:t>
            </a:r>
          </a:p>
          <a:p>
            <a:pPr>
              <a:lnSpc>
                <a:spcPct val="100000"/>
              </a:lnSpc>
            </a:pPr>
            <a:r>
              <a:rPr lang="en-US" sz="2000" b="1" dirty="0">
                <a:latin typeface="Open Sans" panose="020B0606030504020204"/>
              </a:rPr>
              <a:t>El flujo de caja de las actividades de inversión </a:t>
            </a:r>
            <a:r>
              <a:rPr lang="en-US" sz="2000" dirty="0">
                <a:latin typeface="Open Sans" panose="020B0606030504020204"/>
              </a:rPr>
              <a:t>incluye tanto las entradas como las salidas de efectivo debidas a la compra y venta de activos a largo plazo, propiedades, plantas y equipos, etc.</a:t>
            </a:r>
          </a:p>
          <a:p>
            <a:pPr>
              <a:lnSpc>
                <a:spcPct val="100000"/>
              </a:lnSpc>
            </a:pPr>
            <a:r>
              <a:rPr lang="en-US" sz="2000" b="1" dirty="0">
                <a:latin typeface="Open Sans" panose="020B0606030504020204"/>
              </a:rPr>
              <a:t>El flujo de caja de las actividades de financiación </a:t>
            </a:r>
            <a:r>
              <a:rPr lang="en-US" sz="2000" dirty="0">
                <a:latin typeface="Open Sans" panose="020B0606030504020204"/>
              </a:rPr>
              <a:t>incluye tanto las entradas como las salidas de efectivo debidas a las actividades de financiación. Las actividades de financiación pueden ser la emisión y el reembolso de deuda, la captación de capital en el mercado de valores y el pago de dividendos.</a:t>
            </a:r>
          </a:p>
          <a:p>
            <a:endParaRPr lang="en-US" sz="2400" dirty="0"/>
          </a:p>
        </p:txBody>
      </p:sp>
      <p:sp>
        <p:nvSpPr>
          <p:cNvPr id="7" name="Oval 6">
            <a:extLst>
              <a:ext uri="{FF2B5EF4-FFF2-40B4-BE49-F238E27FC236}">
                <a16:creationId xmlns:a16="http://schemas.microsoft.com/office/drawing/2014/main" id="{8705BE06-F876-EA47-AD15-1C9ED089760A}"/>
              </a:ext>
            </a:extLst>
          </p:cNvPr>
          <p:cNvSpPr/>
          <p:nvPr/>
        </p:nvSpPr>
        <p:spPr>
          <a:xfrm>
            <a:off x="7707437"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13.mp3" descr="Track5_Lecture6_Slide13.mp3">
            <a:hlinkClick r:id="" action="ppaction://media"/>
            <a:extLst>
              <a:ext uri="{FF2B5EF4-FFF2-40B4-BE49-F238E27FC236}">
                <a16:creationId xmlns:a16="http://schemas.microsoft.com/office/drawing/2014/main" id="{F8446DAA-91B7-C24A-87B5-1910DBDA4A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8802" y="780754"/>
            <a:ext cx="812800" cy="812800"/>
          </a:xfrm>
          <a:prstGeom prst="rect">
            <a:avLst/>
          </a:prstGeom>
        </p:spPr>
      </p:pic>
    </p:spTree>
    <p:extLst>
      <p:ext uri="{BB962C8B-B14F-4D97-AF65-F5344CB8AC3E}">
        <p14:creationId xmlns:p14="http://schemas.microsoft.com/office/powerpoint/2010/main" val="382451450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0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8"/>
            <a:ext cx="2469443" cy="1015663"/>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6.3.2 Tipos de estados financieros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Estados financieros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930758" y="1940188"/>
            <a:ext cx="2469443" cy="4351338"/>
          </a:xfrm>
        </p:spPr>
        <p:txBody>
          <a:bodyPr>
            <a:normAutofit/>
          </a:bodyPr>
          <a:lstStyle/>
          <a:p>
            <a:pPr marL="0" indent="0">
              <a:buNone/>
            </a:pPr>
            <a:endParaRPr lang="en-US" sz="2400" dirty="0"/>
          </a:p>
          <a:p>
            <a:pPr marL="0" indent="0">
              <a:buNone/>
            </a:pPr>
            <a:endParaRPr lang="en-US" sz="2400" dirty="0"/>
          </a:p>
          <a:p>
            <a:pPr marL="0" indent="0">
              <a:lnSpc>
                <a:spcPct val="100000"/>
              </a:lnSpc>
              <a:buNone/>
            </a:pPr>
            <a:r>
              <a:rPr lang="en-US" sz="2000" b="1" u="sng" dirty="0">
                <a:latin typeface="Open Sans" panose="020B0606030504020204"/>
              </a:rPr>
              <a:t>2. Ejemplo de Estado de Flujo de Caja</a:t>
            </a:r>
          </a:p>
          <a:p>
            <a:endParaRPr lang="en-US" sz="2400" dirty="0"/>
          </a:p>
        </p:txBody>
      </p:sp>
      <p:pic>
        <p:nvPicPr>
          <p:cNvPr id="7" name="Google Shape;207;p16">
            <a:extLst>
              <a:ext uri="{FF2B5EF4-FFF2-40B4-BE49-F238E27FC236}">
                <a16:creationId xmlns:a16="http://schemas.microsoft.com/office/drawing/2014/main" id="{8257EE4A-5F7E-4B86-8928-D697531D9C0D}"/>
              </a:ext>
            </a:extLst>
          </p:cNvPr>
          <p:cNvPicPr preferRelativeResize="0"/>
          <p:nvPr/>
        </p:nvPicPr>
        <p:blipFill rotWithShape="1">
          <a:blip r:embed="rId6">
            <a:alphaModFix/>
          </a:blip>
          <a:srcRect/>
          <a:stretch/>
        </p:blipFill>
        <p:spPr>
          <a:xfrm>
            <a:off x="3778307" y="1360589"/>
            <a:ext cx="7530166" cy="4901907"/>
          </a:xfrm>
          <a:prstGeom prst="rect">
            <a:avLst/>
          </a:prstGeom>
          <a:noFill/>
          <a:ln>
            <a:noFill/>
          </a:ln>
        </p:spPr>
      </p:pic>
      <p:sp>
        <p:nvSpPr>
          <p:cNvPr id="10" name="Oval 9">
            <a:extLst>
              <a:ext uri="{FF2B5EF4-FFF2-40B4-BE49-F238E27FC236}">
                <a16:creationId xmlns:a16="http://schemas.microsoft.com/office/drawing/2014/main" id="{AE84995B-11E6-4742-B470-6D413E32204D}"/>
              </a:ext>
            </a:extLst>
          </p:cNvPr>
          <p:cNvSpPr/>
          <p:nvPr/>
        </p:nvSpPr>
        <p:spPr>
          <a:xfrm>
            <a:off x="7582989" y="22365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14.mp3" descr="Track5_Lecture6_Slide14.mp3">
            <a:hlinkClick r:id="" action="ppaction://media"/>
            <a:extLst>
              <a:ext uri="{FF2B5EF4-FFF2-40B4-BE49-F238E27FC236}">
                <a16:creationId xmlns:a16="http://schemas.microsoft.com/office/drawing/2014/main" id="{C3D6E7E1-8779-844B-93BB-5D030ACB2DD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54354" y="295022"/>
            <a:ext cx="812800" cy="812800"/>
          </a:xfrm>
          <a:prstGeom prst="rect">
            <a:avLst/>
          </a:prstGeom>
        </p:spPr>
      </p:pic>
    </p:spTree>
    <p:extLst>
      <p:ext uri="{BB962C8B-B14F-4D97-AF65-F5344CB8AC3E}">
        <p14:creationId xmlns:p14="http://schemas.microsoft.com/office/powerpoint/2010/main" val="244267441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3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6.3.3 Tipos de estados financieros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Estados financieros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40188"/>
            <a:ext cx="5409413" cy="4351338"/>
          </a:xfrm>
        </p:spPr>
        <p:txBody>
          <a:bodyPr vert="horz" lIns="91440" tIns="45720" rIns="91440" bIns="45720" rtlCol="0" anchor="t">
            <a:normAutofit/>
          </a:bodyPr>
          <a:lstStyle/>
          <a:p>
            <a:pPr marL="0" indent="0">
              <a:lnSpc>
                <a:spcPct val="100000"/>
              </a:lnSpc>
              <a:buNone/>
            </a:pPr>
            <a:r>
              <a:rPr lang="en-US" sz="2000" b="1" u="sng" dirty="0">
                <a:latin typeface="Open Sans" panose="020B0606030504020204"/>
              </a:rPr>
              <a:t>3. BALANCE DE LA EMPRESA</a:t>
            </a:r>
          </a:p>
          <a:p>
            <a:pPr>
              <a:lnSpc>
                <a:spcPct val="100000"/>
              </a:lnSpc>
            </a:pPr>
            <a:r>
              <a:rPr lang="en-US" sz="2000" dirty="0">
                <a:latin typeface="Open Sans" panose="020B0606030504020204"/>
              </a:rPr>
              <a:t>Un balance suele describirse como una "instantánea" de la situación financiera de una empresa en una fecha determinada. </a:t>
            </a:r>
          </a:p>
          <a:p>
            <a:pPr>
              <a:lnSpc>
                <a:spcPct val="100000"/>
              </a:lnSpc>
            </a:pPr>
            <a:r>
              <a:rPr lang="en-US" sz="2000" dirty="0">
                <a:latin typeface="Open Sans" panose="020B0606030504020204"/>
              </a:rPr>
              <a:t>Resume lo que una empresa posee, su activo, y lo que debe, su pasivo.</a:t>
            </a:r>
          </a:p>
          <a:p>
            <a:pPr>
              <a:lnSpc>
                <a:spcPct val="100000"/>
              </a:lnSpc>
            </a:pPr>
            <a:r>
              <a:rPr lang="en-US" sz="2000" dirty="0">
                <a:latin typeface="Open Sans" panose="020B0606030504020204"/>
              </a:rPr>
              <a:t>Ecuación de balance: </a:t>
            </a:r>
          </a:p>
          <a:p>
            <a:pPr marL="0" indent="0">
              <a:lnSpc>
                <a:spcPct val="100000"/>
              </a:lnSpc>
              <a:buNone/>
            </a:pPr>
            <a:r>
              <a:rPr lang="en-US" sz="2000" i="1" dirty="0">
                <a:latin typeface="Open Sans" panose="020B0606030504020204"/>
              </a:rPr>
              <a:t>	Activo = Pasivo + Fondos Propios</a:t>
            </a:r>
          </a:p>
          <a:p>
            <a:endParaRPr lang="en-US" sz="2400" dirty="0"/>
          </a:p>
        </p:txBody>
      </p:sp>
      <p:sp>
        <p:nvSpPr>
          <p:cNvPr id="10" name="Oval 9">
            <a:extLst>
              <a:ext uri="{FF2B5EF4-FFF2-40B4-BE49-F238E27FC236}">
                <a16:creationId xmlns:a16="http://schemas.microsoft.com/office/drawing/2014/main" id="{57735AB4-105C-6144-B637-945105C69069}"/>
              </a:ext>
            </a:extLst>
          </p:cNvPr>
          <p:cNvSpPr/>
          <p:nvPr/>
        </p:nvSpPr>
        <p:spPr>
          <a:xfrm>
            <a:off x="7707437"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15.mp3" descr="Track5_Lecture6_Slide15.mp3">
            <a:hlinkClick r:id="" action="ppaction://media"/>
            <a:extLst>
              <a:ext uri="{FF2B5EF4-FFF2-40B4-BE49-F238E27FC236}">
                <a16:creationId xmlns:a16="http://schemas.microsoft.com/office/drawing/2014/main" id="{27807DB2-D4A1-684B-BBBF-0BD4846EEB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8802" y="780754"/>
            <a:ext cx="812800" cy="812800"/>
          </a:xfrm>
          <a:prstGeom prst="rect">
            <a:avLst/>
          </a:prstGeom>
        </p:spPr>
      </p:pic>
      <p:pic>
        <p:nvPicPr>
          <p:cNvPr id="11" name="Imagen 10">
            <a:extLst>
              <a:ext uri="{FF2B5EF4-FFF2-40B4-BE49-F238E27FC236}">
                <a16:creationId xmlns:a16="http://schemas.microsoft.com/office/drawing/2014/main" id="{E785A55D-6290-BEA2-26AA-F499483188FE}"/>
              </a:ext>
            </a:extLst>
          </p:cNvPr>
          <p:cNvPicPr>
            <a:picLocks noChangeAspect="1"/>
          </p:cNvPicPr>
          <p:nvPr/>
        </p:nvPicPr>
        <p:blipFill>
          <a:blip r:embed="rId7"/>
          <a:stretch>
            <a:fillRect/>
          </a:stretch>
        </p:blipFill>
        <p:spPr>
          <a:xfrm>
            <a:off x="6296628" y="1964528"/>
            <a:ext cx="5250725" cy="3359383"/>
          </a:xfrm>
          <a:prstGeom prst="rect">
            <a:avLst/>
          </a:prstGeom>
        </p:spPr>
      </p:pic>
    </p:spTree>
    <p:extLst>
      <p:ext uri="{BB962C8B-B14F-4D97-AF65-F5344CB8AC3E}">
        <p14:creationId xmlns:p14="http://schemas.microsoft.com/office/powerpoint/2010/main" val="149078836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5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8"/>
            <a:ext cx="2330547" cy="1015663"/>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6.3.4 Tipos de estados financieros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Estados financieros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40188"/>
            <a:ext cx="2469443" cy="4351338"/>
          </a:xfrm>
        </p:spPr>
        <p:txBody>
          <a:bodyPr>
            <a:normAutofit/>
          </a:bodyPr>
          <a:lstStyle/>
          <a:p>
            <a:pPr marL="0" indent="0">
              <a:buNone/>
            </a:pPr>
            <a:endParaRPr lang="en-US" sz="2400" dirty="0"/>
          </a:p>
          <a:p>
            <a:pPr marL="0" indent="0">
              <a:buNone/>
            </a:pPr>
            <a:endParaRPr lang="en-US" sz="2400" dirty="0"/>
          </a:p>
          <a:p>
            <a:pPr marL="0" indent="0">
              <a:lnSpc>
                <a:spcPct val="100000"/>
              </a:lnSpc>
              <a:buNone/>
            </a:pPr>
            <a:r>
              <a:rPr lang="en-US" sz="2000" b="1" u="sng" dirty="0">
                <a:latin typeface="Open Sans" panose="020B0606030504020204"/>
              </a:rPr>
              <a:t>3. Ejemplo de balance</a:t>
            </a:r>
          </a:p>
        </p:txBody>
      </p:sp>
      <p:pic>
        <p:nvPicPr>
          <p:cNvPr id="7" name="Google Shape;224;p18">
            <a:extLst>
              <a:ext uri="{FF2B5EF4-FFF2-40B4-BE49-F238E27FC236}">
                <a16:creationId xmlns:a16="http://schemas.microsoft.com/office/drawing/2014/main" id="{73221126-8F90-4292-AD21-B1AD00C0F0EC}"/>
              </a:ext>
            </a:extLst>
          </p:cNvPr>
          <p:cNvPicPr preferRelativeResize="0"/>
          <p:nvPr/>
        </p:nvPicPr>
        <p:blipFill rotWithShape="1">
          <a:blip r:embed="rId6">
            <a:alphaModFix/>
          </a:blip>
          <a:srcRect/>
          <a:stretch/>
        </p:blipFill>
        <p:spPr>
          <a:xfrm>
            <a:off x="3356658" y="1342929"/>
            <a:ext cx="8046157" cy="4948597"/>
          </a:xfrm>
          <a:prstGeom prst="rect">
            <a:avLst/>
          </a:prstGeom>
          <a:noFill/>
          <a:ln>
            <a:noFill/>
          </a:ln>
        </p:spPr>
      </p:pic>
      <p:sp>
        <p:nvSpPr>
          <p:cNvPr id="10" name="Oval 9">
            <a:extLst>
              <a:ext uri="{FF2B5EF4-FFF2-40B4-BE49-F238E27FC236}">
                <a16:creationId xmlns:a16="http://schemas.microsoft.com/office/drawing/2014/main" id="{985F8509-A0F5-344C-8C48-7E70895B6BDB}"/>
              </a:ext>
            </a:extLst>
          </p:cNvPr>
          <p:cNvSpPr/>
          <p:nvPr/>
        </p:nvSpPr>
        <p:spPr>
          <a:xfrm>
            <a:off x="7582989" y="22365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16.mp3" descr="Track5_Lecture6_Slide16.mp3">
            <a:hlinkClick r:id="" action="ppaction://media"/>
            <a:extLst>
              <a:ext uri="{FF2B5EF4-FFF2-40B4-BE49-F238E27FC236}">
                <a16:creationId xmlns:a16="http://schemas.microsoft.com/office/drawing/2014/main" id="{86C34BB2-9D26-4A4E-99A8-AB1DFE0287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54354" y="295022"/>
            <a:ext cx="812800" cy="812800"/>
          </a:xfrm>
          <a:prstGeom prst="rect">
            <a:avLst/>
          </a:prstGeom>
        </p:spPr>
      </p:pic>
    </p:spTree>
    <p:extLst>
      <p:ext uri="{BB962C8B-B14F-4D97-AF65-F5344CB8AC3E}">
        <p14:creationId xmlns:p14="http://schemas.microsoft.com/office/powerpoint/2010/main" val="315264128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30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8"/>
            <a:ext cx="2330547" cy="1015663"/>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6.3.5 Tipos de estados financieros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Estados financieros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40188"/>
            <a:ext cx="2469443" cy="4351338"/>
          </a:xfrm>
        </p:spPr>
        <p:txBody>
          <a:bodyPr>
            <a:normAutofit/>
          </a:bodyPr>
          <a:lstStyle/>
          <a:p>
            <a:pPr marL="0" indent="0">
              <a:buNone/>
            </a:pPr>
            <a:endParaRPr lang="en-US" sz="2400" dirty="0"/>
          </a:p>
          <a:p>
            <a:pPr marL="0" indent="0">
              <a:buNone/>
            </a:pPr>
            <a:endParaRPr lang="en-US" sz="2400" dirty="0"/>
          </a:p>
          <a:p>
            <a:pPr marL="0" indent="0">
              <a:lnSpc>
                <a:spcPct val="100000"/>
              </a:lnSpc>
              <a:buNone/>
            </a:pPr>
            <a:r>
              <a:rPr lang="en-US" sz="2000" b="1" u="sng" dirty="0">
                <a:latin typeface="Open Sans" panose="020B0606030504020204"/>
              </a:rPr>
              <a:t>3. Ejemplo de balance</a:t>
            </a:r>
          </a:p>
        </p:txBody>
      </p:sp>
      <p:pic>
        <p:nvPicPr>
          <p:cNvPr id="7" name="Google Shape;224;p18">
            <a:extLst>
              <a:ext uri="{FF2B5EF4-FFF2-40B4-BE49-F238E27FC236}">
                <a16:creationId xmlns:a16="http://schemas.microsoft.com/office/drawing/2014/main" id="{73221126-8F90-4292-AD21-B1AD00C0F0EC}"/>
              </a:ext>
            </a:extLst>
          </p:cNvPr>
          <p:cNvPicPr preferRelativeResize="0"/>
          <p:nvPr/>
        </p:nvPicPr>
        <p:blipFill rotWithShape="1">
          <a:blip r:embed="rId6">
            <a:alphaModFix/>
          </a:blip>
          <a:srcRect/>
          <a:stretch/>
        </p:blipFill>
        <p:spPr>
          <a:xfrm>
            <a:off x="3356658" y="1342929"/>
            <a:ext cx="8046157" cy="4948597"/>
          </a:xfrm>
          <a:prstGeom prst="rect">
            <a:avLst/>
          </a:prstGeom>
          <a:noFill/>
          <a:ln>
            <a:noFill/>
          </a:ln>
        </p:spPr>
      </p:pic>
      <p:sp>
        <p:nvSpPr>
          <p:cNvPr id="10" name="Oval 9">
            <a:extLst>
              <a:ext uri="{FF2B5EF4-FFF2-40B4-BE49-F238E27FC236}">
                <a16:creationId xmlns:a16="http://schemas.microsoft.com/office/drawing/2014/main" id="{AB9EB7D5-CDBA-B944-AD2C-071BB21CF0CA}"/>
              </a:ext>
            </a:extLst>
          </p:cNvPr>
          <p:cNvSpPr/>
          <p:nvPr/>
        </p:nvSpPr>
        <p:spPr>
          <a:xfrm>
            <a:off x="7582989" y="223657"/>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17.mp3" descr="Track5_Lecture6_Slide17.mp3">
            <a:hlinkClick r:id="" action="ppaction://media"/>
            <a:extLst>
              <a:ext uri="{FF2B5EF4-FFF2-40B4-BE49-F238E27FC236}">
                <a16:creationId xmlns:a16="http://schemas.microsoft.com/office/drawing/2014/main" id="{ECDF2FFE-702D-3443-8322-02670FAA21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54354" y="294024"/>
            <a:ext cx="812800" cy="812800"/>
          </a:xfrm>
          <a:prstGeom prst="rect">
            <a:avLst/>
          </a:prstGeom>
        </p:spPr>
      </p:pic>
    </p:spTree>
    <p:extLst>
      <p:ext uri="{BB962C8B-B14F-4D97-AF65-F5344CB8AC3E}">
        <p14:creationId xmlns:p14="http://schemas.microsoft.com/office/powerpoint/2010/main" val="126584895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10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6.4.1 Tipos de ratios financieros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Ratios financieros seleccionados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31602"/>
            <a:ext cx="6852055" cy="3974475"/>
          </a:xfrm>
        </p:spPr>
        <p:txBody>
          <a:bodyPr vert="horz" lIns="91440" tIns="45720" rIns="91440" bIns="45720" rtlCol="0" anchor="t">
            <a:normAutofit/>
          </a:bodyPr>
          <a:lstStyle/>
          <a:p>
            <a:pPr marL="0" indent="0">
              <a:lnSpc>
                <a:spcPct val="100000"/>
              </a:lnSpc>
              <a:buNone/>
            </a:pPr>
            <a:r>
              <a:rPr lang="en-US" sz="2000" dirty="0">
                <a:latin typeface="Open Sans" panose="020B0606030504020204"/>
              </a:rPr>
              <a:t>FINPLAN genera una serie de ratios financieros. </a:t>
            </a:r>
          </a:p>
          <a:p>
            <a:pPr marL="0" indent="0">
              <a:lnSpc>
                <a:spcPct val="100000"/>
              </a:lnSpc>
              <a:buNone/>
            </a:pPr>
            <a:r>
              <a:rPr lang="en-US" sz="2000" dirty="0" err="1">
                <a:latin typeface="Open Sans" panose="020B0606030504020204"/>
              </a:rPr>
              <a:t>Vamos</a:t>
            </a:r>
            <a:r>
              <a:rPr lang="en-US" sz="2000" dirty="0">
                <a:latin typeface="Open Sans" panose="020B0606030504020204"/>
              </a:rPr>
              <a:t> a explicar 3 de ellos:</a:t>
            </a:r>
          </a:p>
          <a:p>
            <a:pPr marL="0" indent="0">
              <a:lnSpc>
                <a:spcPct val="100000"/>
              </a:lnSpc>
              <a:buNone/>
            </a:pPr>
            <a:endParaRPr lang="en-US" sz="2000" dirty="0">
              <a:latin typeface="Open Sans" panose="020B0606030504020204"/>
            </a:endParaRPr>
          </a:p>
          <a:p>
            <a:pPr marL="914400" lvl="1" indent="-457200">
              <a:lnSpc>
                <a:spcPct val="100000"/>
              </a:lnSpc>
              <a:buFont typeface="+mj-lt"/>
              <a:buAutoNum type="arabicPeriod"/>
            </a:pPr>
            <a:r>
              <a:rPr lang="en-US" sz="2000" b="1" dirty="0">
                <a:latin typeface="Open Sans" panose="020B0606030504020204"/>
              </a:rPr>
              <a:t>Aproveche</a:t>
            </a:r>
          </a:p>
          <a:p>
            <a:pPr marL="914400" lvl="1" indent="-457200">
              <a:lnSpc>
                <a:spcPct val="100000"/>
              </a:lnSpc>
              <a:buAutoNum type="arabicPeriod"/>
            </a:pPr>
            <a:r>
              <a:rPr lang="en-US" sz="2000" b="1" dirty="0" err="1">
                <a:latin typeface="Open Sans" panose="020B0606030504020204"/>
              </a:rPr>
              <a:t>Relación</a:t>
            </a:r>
            <a:r>
              <a:rPr lang="en-US" sz="2000" b="1" dirty="0">
                <a:latin typeface="Open Sans" panose="020B0606030504020204"/>
              </a:rPr>
              <a:t> de cobertura del servicio de la deuda (DSCR)</a:t>
            </a:r>
          </a:p>
          <a:p>
            <a:pPr marL="914400" lvl="1" indent="-457200">
              <a:lnSpc>
                <a:spcPct val="100000"/>
              </a:lnSpc>
              <a:buFont typeface="+mj-lt"/>
              <a:buAutoNum type="arabicPeriod"/>
            </a:pPr>
            <a:r>
              <a:rPr lang="en-US" sz="2000" b="1" dirty="0" err="1">
                <a:latin typeface="Open Sans" panose="020B0606030504020204"/>
              </a:rPr>
              <a:t>Relación</a:t>
            </a:r>
            <a:r>
              <a:rPr lang="en-US" sz="2000" b="1" dirty="0">
                <a:latin typeface="Open Sans" panose="020B0606030504020204"/>
              </a:rPr>
              <a:t> de </a:t>
            </a:r>
            <a:r>
              <a:rPr lang="en-US" sz="2000" b="1" dirty="0" err="1">
                <a:latin typeface="Open Sans" panose="020B0606030504020204"/>
              </a:rPr>
              <a:t>riesgo</a:t>
            </a:r>
            <a:r>
              <a:rPr lang="en-US" sz="2000" b="1" dirty="0">
                <a:latin typeface="Open Sans" panose="020B0606030504020204"/>
              </a:rPr>
              <a:t> de </a:t>
            </a:r>
            <a:r>
              <a:rPr lang="en-US" sz="2000" b="1" dirty="0" err="1">
                <a:latin typeface="Open Sans" panose="020B0606030504020204"/>
              </a:rPr>
              <a:t>cambio</a:t>
            </a:r>
            <a:endParaRPr lang="en-US" sz="2000" b="1" dirty="0">
              <a:latin typeface="Open Sans" panose="020B0606030504020204"/>
            </a:endParaRPr>
          </a:p>
          <a:p>
            <a:endParaRPr lang="en-US" sz="2400" dirty="0"/>
          </a:p>
        </p:txBody>
      </p:sp>
      <p:pic>
        <p:nvPicPr>
          <p:cNvPr id="7" name="Picture 6" descr="A calculator and a few coins&#10;&#10;Description automatically generated with medium confidence">
            <a:extLst>
              <a:ext uri="{FF2B5EF4-FFF2-40B4-BE49-F238E27FC236}">
                <a16:creationId xmlns:a16="http://schemas.microsoft.com/office/drawing/2014/main" id="{6159E496-EBB4-4353-82B7-C79523F2D6A5}"/>
              </a:ext>
            </a:extLst>
          </p:cNvPr>
          <p:cNvPicPr>
            <a:picLocks noChangeAspect="1"/>
          </p:cNvPicPr>
          <p:nvPr/>
        </p:nvPicPr>
        <p:blipFill rotWithShape="1">
          <a:blip r:embed="rId6"/>
          <a:srcRect l="16156" r="18121"/>
          <a:stretch/>
        </p:blipFill>
        <p:spPr>
          <a:xfrm>
            <a:off x="7565595" y="2290210"/>
            <a:ext cx="3856907" cy="3787036"/>
          </a:xfrm>
          <a:prstGeom prst="rect">
            <a:avLst/>
          </a:prstGeom>
        </p:spPr>
      </p:pic>
      <p:sp>
        <p:nvSpPr>
          <p:cNvPr id="10" name="Oval 9">
            <a:extLst>
              <a:ext uri="{FF2B5EF4-FFF2-40B4-BE49-F238E27FC236}">
                <a16:creationId xmlns:a16="http://schemas.microsoft.com/office/drawing/2014/main" id="{22AF7B03-6335-754E-9A2C-A03F50B3DF9D}"/>
              </a:ext>
            </a:extLst>
          </p:cNvPr>
          <p:cNvSpPr/>
          <p:nvPr/>
        </p:nvSpPr>
        <p:spPr>
          <a:xfrm>
            <a:off x="8538519"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18.mp3" descr="Track5_Lecture6_Slide18.mp3">
            <a:hlinkClick r:id="" action="ppaction://media"/>
            <a:extLst>
              <a:ext uri="{FF2B5EF4-FFF2-40B4-BE49-F238E27FC236}">
                <a16:creationId xmlns:a16="http://schemas.microsoft.com/office/drawing/2014/main" id="{12D8B5EF-AA1F-354D-9FBE-D01FCFFC386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12934" y="780754"/>
            <a:ext cx="812800" cy="812800"/>
          </a:xfrm>
          <a:prstGeom prst="rect">
            <a:avLst/>
          </a:prstGeom>
        </p:spPr>
      </p:pic>
    </p:spTree>
    <p:extLst>
      <p:ext uri="{BB962C8B-B14F-4D97-AF65-F5344CB8AC3E}">
        <p14:creationId xmlns:p14="http://schemas.microsoft.com/office/powerpoint/2010/main" val="39146300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1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6.4.2 Tipos de ratios financieros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Ratios financieros seleccionados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2004123"/>
            <a:ext cx="10515600" cy="3974475"/>
          </a:xfrm>
        </p:spPr>
        <p:txBody>
          <a:bodyPr vert="horz" lIns="91440" tIns="45720" rIns="91440" bIns="45720" rtlCol="0" anchor="t">
            <a:normAutofit/>
          </a:bodyPr>
          <a:lstStyle/>
          <a:p>
            <a:pPr marL="457200" indent="-457200">
              <a:lnSpc>
                <a:spcPct val="100000"/>
              </a:lnSpc>
              <a:buAutoNum type="arabicPeriod"/>
            </a:pPr>
            <a:r>
              <a:rPr lang="en-US" sz="2000" b="1" u="sng" dirty="0">
                <a:latin typeface="Open Sans" panose="020B0606030504020204"/>
              </a:rPr>
              <a:t>APALANCAMIENTO</a:t>
            </a:r>
          </a:p>
          <a:p>
            <a:pPr>
              <a:lnSpc>
                <a:spcPct val="100000"/>
              </a:lnSpc>
            </a:pPr>
            <a:r>
              <a:rPr lang="en-US" sz="2000" dirty="0" err="1">
                <a:latin typeface="Open Sans" panose="020B0606030504020204"/>
              </a:rPr>
              <a:t>Relación</a:t>
            </a:r>
            <a:r>
              <a:rPr lang="en-US" sz="2000" dirty="0">
                <a:latin typeface="Open Sans" panose="020B0606030504020204"/>
              </a:rPr>
              <a:t> de endeudamiento</a:t>
            </a:r>
          </a:p>
          <a:p>
            <a:pPr>
              <a:lnSpc>
                <a:spcPct val="100000"/>
              </a:lnSpc>
            </a:pPr>
            <a:r>
              <a:rPr lang="en-US" sz="2000" dirty="0">
                <a:latin typeface="Open Sans" panose="020B0606030504020204"/>
              </a:rPr>
              <a:t>Varía de un proyecto a otro</a:t>
            </a:r>
          </a:p>
          <a:p>
            <a:pPr>
              <a:lnSpc>
                <a:spcPct val="100000"/>
              </a:lnSpc>
            </a:pPr>
            <a:r>
              <a:rPr lang="en-US" sz="2000" dirty="0">
                <a:latin typeface="Open Sans" panose="020B0606030504020204"/>
              </a:rPr>
              <a:t>Común para proyectos de energía (70:30 o 75:25)</a:t>
            </a:r>
          </a:p>
          <a:p>
            <a:endParaRPr lang="en-US" sz="2400" dirty="0"/>
          </a:p>
        </p:txBody>
      </p:sp>
      <p:sp>
        <p:nvSpPr>
          <p:cNvPr id="7" name="Oval 6">
            <a:extLst>
              <a:ext uri="{FF2B5EF4-FFF2-40B4-BE49-F238E27FC236}">
                <a16:creationId xmlns:a16="http://schemas.microsoft.com/office/drawing/2014/main" id="{36573173-1461-6B4F-9EDF-C0EAF8F96E99}"/>
              </a:ext>
            </a:extLst>
          </p:cNvPr>
          <p:cNvSpPr/>
          <p:nvPr/>
        </p:nvSpPr>
        <p:spPr>
          <a:xfrm>
            <a:off x="8538519"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19.mp3" descr="Track5_Lecture6_Slide19.mp3">
            <a:hlinkClick r:id="" action="ppaction://media"/>
            <a:extLst>
              <a:ext uri="{FF2B5EF4-FFF2-40B4-BE49-F238E27FC236}">
                <a16:creationId xmlns:a16="http://schemas.microsoft.com/office/drawing/2014/main" id="{CDF3034D-E7B5-EC4F-A7E2-6A5C87381B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12934" y="780754"/>
            <a:ext cx="812800" cy="812800"/>
          </a:xfrm>
          <a:prstGeom prst="rect">
            <a:avLst/>
          </a:prstGeom>
        </p:spPr>
      </p:pic>
    </p:spTree>
    <p:extLst>
      <p:ext uri="{BB962C8B-B14F-4D97-AF65-F5344CB8AC3E}">
        <p14:creationId xmlns:p14="http://schemas.microsoft.com/office/powerpoint/2010/main" val="79057540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Nombre del curso</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NÚMERO Y NOMBRE DE LA MINI CONFERENCIA</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conferencia Objetivo de aprendizaje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4" y="21901"/>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Resultados del aprendizaje</a:t>
            </a:r>
          </a:p>
        </p:txBody>
      </p:sp>
      <p:sp>
        <p:nvSpPr>
          <p:cNvPr id="14" name="Content Placeholder 13">
            <a:extLst>
              <a:ext uri="{FF2B5EF4-FFF2-40B4-BE49-F238E27FC236}">
                <a16:creationId xmlns:a16="http://schemas.microsoft.com/office/drawing/2014/main" id="{D2B48615-9B59-FC42-8A1C-39AC6AD2B38A}"/>
              </a:ext>
            </a:extLst>
          </p:cNvPr>
          <p:cNvSpPr txBox="1">
            <a:spLocks/>
          </p:cNvSpPr>
          <p:nvPr/>
        </p:nvSpPr>
        <p:spPr>
          <a:xfrm>
            <a:off x="887215" y="1491797"/>
            <a:ext cx="6217920" cy="388236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2000" b="1" dirty="0">
                <a:solidFill>
                  <a:srgbClr val="9DC3E6"/>
                </a:solidFill>
                <a:latin typeface="Open Sans"/>
              </a:rPr>
              <a:t>Al final de esta conferencia, serás capaz de:</a:t>
            </a:r>
            <a:endParaRPr lang="en-US" sz="2000" b="1" dirty="0">
              <a:solidFill>
                <a:srgbClr val="9DC3E6"/>
              </a:solidFill>
              <a:latin typeface="Open Sans"/>
            </a:endParaRPr>
          </a:p>
          <a:p>
            <a:pPr marL="342900" indent="-342900" algn="just">
              <a:lnSpc>
                <a:spcPct val="100000"/>
              </a:lnSpc>
              <a:buAutoNum type="arabicPeriod"/>
            </a:pPr>
            <a:r>
              <a:rPr lang="en-GB" sz="2000" dirty="0">
                <a:latin typeface="Open Sans"/>
              </a:rPr>
              <a:t>OIT1: </a:t>
            </a:r>
            <a:r>
              <a:rPr lang="en-US" sz="2000" dirty="0">
                <a:latin typeface="Open Sans"/>
              </a:rPr>
              <a:t>Definir la depreciación</a:t>
            </a:r>
          </a:p>
          <a:p>
            <a:pPr marL="342900" indent="-342900" algn="just">
              <a:lnSpc>
                <a:spcPct val="100000"/>
              </a:lnSpc>
              <a:buAutoNum type="arabicPeriod"/>
            </a:pPr>
            <a:r>
              <a:rPr lang="en-US" sz="2000" dirty="0">
                <a:latin typeface="Open Sans"/>
              </a:rPr>
              <a:t>OIT2: Calcular la depreciación con diferentes métodos</a:t>
            </a:r>
          </a:p>
          <a:p>
            <a:pPr marL="342900" indent="-342900" algn="just">
              <a:lnSpc>
                <a:spcPct val="100000"/>
              </a:lnSpc>
              <a:buAutoNum type="arabicPeriod"/>
            </a:pPr>
            <a:r>
              <a:rPr lang="en-US" sz="2000" dirty="0">
                <a:latin typeface="Open Sans"/>
              </a:rPr>
              <a:t>OIT3: Interpretar los estados financieros (como la cuenta de resultados, el estado de flujo de caja y el balance)</a:t>
            </a:r>
          </a:p>
          <a:p>
            <a:pPr marL="342900" indent="-342900" algn="just">
              <a:lnSpc>
                <a:spcPct val="100000"/>
              </a:lnSpc>
              <a:buAutoNum type="arabicPeriod"/>
            </a:pPr>
            <a:r>
              <a:rPr lang="en-US" sz="2000" dirty="0">
                <a:latin typeface="Open Sans"/>
              </a:rPr>
              <a:t>OIT4: Calcular algunos ratios financieros importantes </a:t>
            </a:r>
            <a:endParaRPr lang="en-GB" sz="2000" dirty="0">
              <a:latin typeface="Open Sans"/>
            </a:endParaRPr>
          </a:p>
          <a:p>
            <a:pPr marL="342900" indent="-342900" algn="l">
              <a:lnSpc>
                <a:spcPct val="100000"/>
              </a:lnSpc>
              <a:buFont typeface="Arial" panose="020B0604020202020204" pitchFamily="34" charset="0"/>
              <a:buChar char="•"/>
            </a:pPr>
            <a:endParaRPr lang="en-GB" sz="2000" dirty="0">
              <a:latin typeface="Open Sans"/>
            </a:endParaRPr>
          </a:p>
          <a:p>
            <a:pPr algn="l">
              <a:lnSpc>
                <a:spcPct val="100000"/>
              </a:lnSpc>
            </a:pPr>
            <a:endParaRPr lang="en-GB" sz="2000" dirty="0">
              <a:latin typeface="Open Sans"/>
            </a:endParaRPr>
          </a:p>
        </p:txBody>
      </p:sp>
      <p:sp>
        <p:nvSpPr>
          <p:cNvPr id="13" name="Oval 12">
            <a:extLst>
              <a:ext uri="{FF2B5EF4-FFF2-40B4-BE49-F238E27FC236}">
                <a16:creationId xmlns:a16="http://schemas.microsoft.com/office/drawing/2014/main" id="{DA6ABBB9-B1B6-1D4F-8B06-EAFEBF1F1482}"/>
              </a:ext>
            </a:extLst>
          </p:cNvPr>
          <p:cNvSpPr/>
          <p:nvPr/>
        </p:nvSpPr>
        <p:spPr>
          <a:xfrm>
            <a:off x="8172339" y="63507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2.mp3" descr="Track5_Lecture6_Slide2.mp3">
            <a:hlinkClick r:id="" action="ppaction://media"/>
            <a:extLst>
              <a:ext uri="{FF2B5EF4-FFF2-40B4-BE49-F238E27FC236}">
                <a16:creationId xmlns:a16="http://schemas.microsoft.com/office/drawing/2014/main" id="{28B136D8-FDDB-CD42-8934-93FF00D05A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43704" y="706438"/>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6.4.3 Tipos de ratios financieros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Ratios financieros seleccionados </a:t>
            </a:r>
          </a:p>
        </p:txBody>
      </p:sp>
      <p:sp>
        <p:nvSpPr>
          <p:cNvPr id="4" name="Content Placeholder 3">
            <a:extLst>
              <a:ext uri="{FF2B5EF4-FFF2-40B4-BE49-F238E27FC236}">
                <a16:creationId xmlns:a16="http://schemas.microsoft.com/office/drawing/2014/main" id="{9B7A7557-C919-4AF8-AC67-11211B045A83}"/>
              </a:ext>
            </a:extLst>
          </p:cNvPr>
          <p:cNvSpPr>
            <a:spLocks noGrp="1"/>
          </p:cNvSpPr>
          <p:nvPr>
            <p:ph idx="1"/>
          </p:nvPr>
        </p:nvSpPr>
        <p:spPr>
          <a:xfrm>
            <a:off x="838200" y="1921318"/>
            <a:ext cx="10515600" cy="4351338"/>
          </a:xfrm>
        </p:spPr>
        <p:txBody>
          <a:bodyPr vert="horz" lIns="91440" tIns="45720" rIns="91440" bIns="45720" rtlCol="0" anchor="t">
            <a:normAutofit/>
          </a:bodyPr>
          <a:lstStyle/>
          <a:p>
            <a:pPr marL="0" indent="0">
              <a:lnSpc>
                <a:spcPct val="100000"/>
              </a:lnSpc>
              <a:buNone/>
            </a:pPr>
            <a:r>
              <a:rPr lang="en-US" sz="2000" b="1" u="sng" dirty="0">
                <a:latin typeface="Open Sans" panose="020B0606030504020204"/>
              </a:rPr>
              <a:t>2. RATIO DE COBERTURA DEL SERVICIO DE LA DEUDA (DSCR)</a:t>
            </a:r>
          </a:p>
          <a:p>
            <a:pPr>
              <a:lnSpc>
                <a:spcPct val="100000"/>
              </a:lnSpc>
            </a:pPr>
            <a:r>
              <a:rPr lang="en-US" sz="2000" dirty="0">
                <a:latin typeface="Open Sans" panose="020B0606030504020204"/>
              </a:rPr>
              <a:t>El servicio de la deuda es el pago puntual de los intereses y el principal y el reembolso del importe de los bonos.</a:t>
            </a:r>
          </a:p>
          <a:p>
            <a:pPr>
              <a:lnSpc>
                <a:spcPct val="100000"/>
              </a:lnSpc>
            </a:pPr>
            <a:r>
              <a:rPr lang="en-US" sz="2000" dirty="0">
                <a:latin typeface="Open Sans" panose="020B0606030504020204"/>
              </a:rPr>
              <a:t>Fórmula:</a:t>
            </a:r>
            <a:endParaRPr lang="en-GB" sz="2000" dirty="0">
              <a:latin typeface="Open Sans" panose="020B0606030504020204"/>
            </a:endParaRPr>
          </a:p>
        </p:txBody>
      </p:sp>
      <p:pic>
        <p:nvPicPr>
          <p:cNvPr id="10" name="Google Shape;261;p23">
            <a:extLst>
              <a:ext uri="{FF2B5EF4-FFF2-40B4-BE49-F238E27FC236}">
                <a16:creationId xmlns:a16="http://schemas.microsoft.com/office/drawing/2014/main" id="{4E9B275F-815D-4F4B-B8CA-4A195FFE6D89}"/>
              </a:ext>
            </a:extLst>
          </p:cNvPr>
          <p:cNvPicPr preferRelativeResize="0"/>
          <p:nvPr/>
        </p:nvPicPr>
        <p:blipFill rotWithShape="1">
          <a:blip r:embed="rId6">
            <a:alphaModFix/>
          </a:blip>
          <a:srcRect b="62594"/>
          <a:stretch/>
        </p:blipFill>
        <p:spPr>
          <a:xfrm>
            <a:off x="964388" y="3429000"/>
            <a:ext cx="2849194" cy="877957"/>
          </a:xfrm>
          <a:prstGeom prst="rect">
            <a:avLst/>
          </a:prstGeom>
          <a:noFill/>
          <a:ln>
            <a:noFill/>
          </a:ln>
        </p:spPr>
      </p:pic>
      <p:sp>
        <p:nvSpPr>
          <p:cNvPr id="12" name="TextBox 11">
            <a:extLst>
              <a:ext uri="{FF2B5EF4-FFF2-40B4-BE49-F238E27FC236}">
                <a16:creationId xmlns:a16="http://schemas.microsoft.com/office/drawing/2014/main" id="{41F53001-B5D4-4AA5-A0C2-60FDB786EE3E}"/>
              </a:ext>
            </a:extLst>
          </p:cNvPr>
          <p:cNvSpPr txBox="1"/>
          <p:nvPr/>
        </p:nvSpPr>
        <p:spPr>
          <a:xfrm>
            <a:off x="5143982" y="3035413"/>
            <a:ext cx="6209818" cy="400110"/>
          </a:xfrm>
          <a:prstGeom prst="rect">
            <a:avLst/>
          </a:prstGeom>
          <a:noFill/>
        </p:spPr>
        <p:txBody>
          <a:bodyPr wrap="square">
            <a:spAutoFit/>
          </a:bodyPr>
          <a:lstStyle/>
          <a:p>
            <a:pPr marR="0" lvl="0">
              <a:spcBef>
                <a:spcPts val="1000"/>
              </a:spcBef>
              <a:spcAft>
                <a:spcPts val="0"/>
              </a:spcAft>
            </a:pPr>
            <a:r>
              <a:rPr lang="en-US" sz="2000" dirty="0">
                <a:latin typeface="Open Sans" panose="020B0606030504020204"/>
                <a:sym typeface="Lato"/>
              </a:rPr>
              <a:t>Rango típico de DSCR para proyectos de energía [1]</a:t>
            </a:r>
          </a:p>
        </p:txBody>
      </p:sp>
      <p:pic>
        <p:nvPicPr>
          <p:cNvPr id="2" name="Imagine 2" descr="O imagine care conține masă&#10;&#10;Descriere generată automat">
            <a:extLst>
              <a:ext uri="{FF2B5EF4-FFF2-40B4-BE49-F238E27FC236}">
                <a16:creationId xmlns:a16="http://schemas.microsoft.com/office/drawing/2014/main" id="{4A637C0E-3993-4E54-810D-B4FDDDE6558B}"/>
              </a:ext>
            </a:extLst>
          </p:cNvPr>
          <p:cNvPicPr>
            <a:picLocks noChangeAspect="1"/>
          </p:cNvPicPr>
          <p:nvPr/>
        </p:nvPicPr>
        <p:blipFill>
          <a:blip r:embed="rId7"/>
          <a:stretch>
            <a:fillRect/>
          </a:stretch>
        </p:blipFill>
        <p:spPr>
          <a:xfrm>
            <a:off x="3923818" y="3442183"/>
            <a:ext cx="7556338" cy="2336799"/>
          </a:xfrm>
          <a:prstGeom prst="rect">
            <a:avLst/>
          </a:prstGeom>
        </p:spPr>
      </p:pic>
      <p:sp>
        <p:nvSpPr>
          <p:cNvPr id="11" name="Oval 10">
            <a:extLst>
              <a:ext uri="{FF2B5EF4-FFF2-40B4-BE49-F238E27FC236}">
                <a16:creationId xmlns:a16="http://schemas.microsoft.com/office/drawing/2014/main" id="{AC2E6CB9-0FCD-AB4C-A719-408E93B48C27}"/>
              </a:ext>
            </a:extLst>
          </p:cNvPr>
          <p:cNvSpPr/>
          <p:nvPr/>
        </p:nvSpPr>
        <p:spPr>
          <a:xfrm>
            <a:off x="8538519"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6_Slide20.mp3" descr="Track5_Lecture6_Slide20.mp3">
            <a:hlinkClick r:id="" action="ppaction://media"/>
            <a:extLst>
              <a:ext uri="{FF2B5EF4-FFF2-40B4-BE49-F238E27FC236}">
                <a16:creationId xmlns:a16="http://schemas.microsoft.com/office/drawing/2014/main" id="{B54D8D81-BA2C-FD40-BA71-BF5EB83BC12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612934" y="788708"/>
            <a:ext cx="812800" cy="812800"/>
          </a:xfrm>
          <a:prstGeom prst="rect">
            <a:avLst/>
          </a:prstGeom>
        </p:spPr>
      </p:pic>
      <p:pic>
        <p:nvPicPr>
          <p:cNvPr id="14" name="Imagen 13">
            <a:extLst>
              <a:ext uri="{FF2B5EF4-FFF2-40B4-BE49-F238E27FC236}">
                <a16:creationId xmlns:a16="http://schemas.microsoft.com/office/drawing/2014/main" id="{C644412B-8EC3-AFCE-ABE2-70CF75005519}"/>
              </a:ext>
            </a:extLst>
          </p:cNvPr>
          <p:cNvPicPr>
            <a:picLocks noChangeAspect="1"/>
          </p:cNvPicPr>
          <p:nvPr/>
        </p:nvPicPr>
        <p:blipFill>
          <a:blip r:embed="rId9"/>
          <a:stretch>
            <a:fillRect/>
          </a:stretch>
        </p:blipFill>
        <p:spPr>
          <a:xfrm>
            <a:off x="711844" y="4500200"/>
            <a:ext cx="2743438" cy="708721"/>
          </a:xfrm>
          <a:prstGeom prst="rect">
            <a:avLst/>
          </a:prstGeom>
        </p:spPr>
      </p:pic>
    </p:spTree>
    <p:extLst>
      <p:ext uri="{BB962C8B-B14F-4D97-AF65-F5344CB8AC3E}">
        <p14:creationId xmlns:p14="http://schemas.microsoft.com/office/powerpoint/2010/main" val="52926455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10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6.4.4 Tipos de ratios financieros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Ratios financieros seleccionados </a:t>
            </a:r>
          </a:p>
        </p:txBody>
      </p:sp>
      <p:sp>
        <p:nvSpPr>
          <p:cNvPr id="4" name="Content Placeholder 3">
            <a:extLst>
              <a:ext uri="{FF2B5EF4-FFF2-40B4-BE49-F238E27FC236}">
                <a16:creationId xmlns:a16="http://schemas.microsoft.com/office/drawing/2014/main" id="{4043AF14-78A9-43CF-838E-107B8284E300}"/>
              </a:ext>
            </a:extLst>
          </p:cNvPr>
          <p:cNvSpPr>
            <a:spLocks noGrp="1"/>
          </p:cNvSpPr>
          <p:nvPr>
            <p:ph idx="1"/>
          </p:nvPr>
        </p:nvSpPr>
        <p:spPr>
          <a:xfrm>
            <a:off x="887215" y="1943272"/>
            <a:ext cx="10515600" cy="4351338"/>
          </a:xfrm>
        </p:spPr>
        <p:txBody>
          <a:bodyPr>
            <a:normAutofit/>
          </a:bodyPr>
          <a:lstStyle/>
          <a:p>
            <a:pPr marL="0" indent="0">
              <a:lnSpc>
                <a:spcPct val="100000"/>
              </a:lnSpc>
              <a:buNone/>
            </a:pPr>
            <a:r>
              <a:rPr lang="en-US" sz="2000" b="1" u="sng" dirty="0">
                <a:latin typeface="Open Sans" panose="020B0606030504020204"/>
              </a:rPr>
              <a:t>3. RIESGO DE CAMBIO</a:t>
            </a:r>
          </a:p>
          <a:p>
            <a:pPr>
              <a:lnSpc>
                <a:spcPct val="100000"/>
              </a:lnSpc>
            </a:pPr>
            <a:r>
              <a:rPr lang="en-US" sz="2000" dirty="0">
                <a:latin typeface="Open Sans" panose="020B0606030504020204"/>
              </a:rPr>
              <a:t>Los proyectos energéticos típicos requieren una gran cantidad de préstamos en moneda extranjera, mientras que los ingresos del proyecto son en moneda local.</a:t>
            </a:r>
          </a:p>
          <a:p>
            <a:pPr>
              <a:lnSpc>
                <a:spcPct val="100000"/>
              </a:lnSpc>
            </a:pPr>
            <a:r>
              <a:rPr lang="en-US" sz="2000" dirty="0">
                <a:latin typeface="Open Sans" panose="020B0606030504020204"/>
              </a:rPr>
              <a:t>Riesgo de tipo de cambio = relación entre el efectivo local disponible y el equivalente de efectivo local requerido de capital e intereses en moneda extranjera.</a:t>
            </a:r>
          </a:p>
          <a:p>
            <a:pPr>
              <a:lnSpc>
                <a:spcPct val="100000"/>
              </a:lnSpc>
            </a:pPr>
            <a:r>
              <a:rPr lang="en-US" sz="2000" dirty="0">
                <a:latin typeface="Open Sans" panose="020B0606030504020204"/>
              </a:rPr>
              <a:t>Mide si se dispone de suficiente efectivo local, que podría cambiarse para generar la cantidad requerida de divisas necesarias para el servicio de la deuda.</a:t>
            </a:r>
          </a:p>
          <a:p>
            <a:pPr>
              <a:lnSpc>
                <a:spcPct val="100000"/>
              </a:lnSpc>
            </a:pPr>
            <a:r>
              <a:rPr lang="en-US" sz="2000" dirty="0">
                <a:latin typeface="Open Sans" panose="020B0606030504020204"/>
              </a:rPr>
              <a:t>Fórmula:</a:t>
            </a:r>
          </a:p>
          <a:p>
            <a:endParaRPr lang="en-GB" dirty="0"/>
          </a:p>
        </p:txBody>
      </p:sp>
      <p:sp>
        <p:nvSpPr>
          <p:cNvPr id="11" name="Oval 10">
            <a:extLst>
              <a:ext uri="{FF2B5EF4-FFF2-40B4-BE49-F238E27FC236}">
                <a16:creationId xmlns:a16="http://schemas.microsoft.com/office/drawing/2014/main" id="{2BA8E2F7-E90F-7446-AD65-98737C2550DB}"/>
              </a:ext>
            </a:extLst>
          </p:cNvPr>
          <p:cNvSpPr/>
          <p:nvPr/>
        </p:nvSpPr>
        <p:spPr>
          <a:xfrm>
            <a:off x="8538519"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21.mp3" descr="Track5_Lecture6_Slide21.mp3">
            <a:hlinkClick r:id="" action="ppaction://media"/>
            <a:extLst>
              <a:ext uri="{FF2B5EF4-FFF2-40B4-BE49-F238E27FC236}">
                <a16:creationId xmlns:a16="http://schemas.microsoft.com/office/drawing/2014/main" id="{E7A8EAA7-1453-C846-A31C-548F020B61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09884" y="780754"/>
            <a:ext cx="812800" cy="812800"/>
          </a:xfrm>
          <a:prstGeom prst="rect">
            <a:avLst/>
          </a:prstGeom>
        </p:spPr>
      </p:pic>
      <p:pic>
        <p:nvPicPr>
          <p:cNvPr id="12" name="Imagen 11">
            <a:extLst>
              <a:ext uri="{FF2B5EF4-FFF2-40B4-BE49-F238E27FC236}">
                <a16:creationId xmlns:a16="http://schemas.microsoft.com/office/drawing/2014/main" id="{B23EE0E0-4A04-4DD1-1F91-CE7137795722}"/>
              </a:ext>
            </a:extLst>
          </p:cNvPr>
          <p:cNvPicPr>
            <a:picLocks noChangeAspect="1"/>
          </p:cNvPicPr>
          <p:nvPr/>
        </p:nvPicPr>
        <p:blipFill>
          <a:blip r:embed="rId7"/>
          <a:stretch>
            <a:fillRect/>
          </a:stretch>
        </p:blipFill>
        <p:spPr>
          <a:xfrm>
            <a:off x="1868557" y="4961963"/>
            <a:ext cx="7554127" cy="855740"/>
          </a:xfrm>
          <a:prstGeom prst="rect">
            <a:avLst/>
          </a:prstGeom>
        </p:spPr>
      </p:pic>
    </p:spTree>
    <p:extLst>
      <p:ext uri="{BB962C8B-B14F-4D97-AF65-F5344CB8AC3E}">
        <p14:creationId xmlns:p14="http://schemas.microsoft.com/office/powerpoint/2010/main" val="295073833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3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6.4.5 Ratios financieros típicos para la financiación de proyectos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Ratios financieros seleccionados </a:t>
            </a:r>
          </a:p>
        </p:txBody>
      </p:sp>
      <p:sp>
        <p:nvSpPr>
          <p:cNvPr id="4" name="Content Placeholder 3">
            <a:extLst>
              <a:ext uri="{FF2B5EF4-FFF2-40B4-BE49-F238E27FC236}">
                <a16:creationId xmlns:a16="http://schemas.microsoft.com/office/drawing/2014/main" id="{4043AF14-78A9-43CF-838E-107B8284E300}"/>
              </a:ext>
            </a:extLst>
          </p:cNvPr>
          <p:cNvSpPr>
            <a:spLocks noGrp="1"/>
          </p:cNvSpPr>
          <p:nvPr>
            <p:ph idx="1"/>
          </p:nvPr>
        </p:nvSpPr>
        <p:spPr>
          <a:xfrm>
            <a:off x="838200" y="2013995"/>
            <a:ext cx="10515600" cy="4162968"/>
          </a:xfrm>
        </p:spPr>
        <p:txBody>
          <a:bodyPr>
            <a:normAutofit/>
          </a:bodyPr>
          <a:lstStyle/>
          <a:p>
            <a:pPr>
              <a:lnSpc>
                <a:spcPct val="100000"/>
              </a:lnSpc>
            </a:pPr>
            <a:r>
              <a:rPr lang="en-US" sz="2000" dirty="0">
                <a:latin typeface="Open Sans" panose="020B0606030504020204"/>
              </a:rPr>
              <a:t>Los ratios financieros para la financiación de proyectos varían significativamente en función del perfil de riesgo del proyecto.</a:t>
            </a:r>
          </a:p>
          <a:p>
            <a:endParaRPr lang="en-GB" dirty="0"/>
          </a:p>
        </p:txBody>
      </p:sp>
      <p:pic>
        <p:nvPicPr>
          <p:cNvPr id="2" name="Imagine 2" descr="O imagine care conține masă&#10;&#10;Descriere generată automat">
            <a:extLst>
              <a:ext uri="{FF2B5EF4-FFF2-40B4-BE49-F238E27FC236}">
                <a16:creationId xmlns:a16="http://schemas.microsoft.com/office/drawing/2014/main" id="{F7A6252D-4A93-4736-8AE2-357B19668440}"/>
              </a:ext>
            </a:extLst>
          </p:cNvPr>
          <p:cNvPicPr>
            <a:picLocks noChangeAspect="1"/>
          </p:cNvPicPr>
          <p:nvPr/>
        </p:nvPicPr>
        <p:blipFill>
          <a:blip r:embed="rId6"/>
          <a:stretch>
            <a:fillRect/>
          </a:stretch>
        </p:blipFill>
        <p:spPr>
          <a:xfrm>
            <a:off x="885464" y="3039889"/>
            <a:ext cx="10179933" cy="2099663"/>
          </a:xfrm>
          <a:prstGeom prst="rect">
            <a:avLst/>
          </a:prstGeom>
        </p:spPr>
      </p:pic>
      <p:sp>
        <p:nvSpPr>
          <p:cNvPr id="10" name="Oval 9">
            <a:extLst>
              <a:ext uri="{FF2B5EF4-FFF2-40B4-BE49-F238E27FC236}">
                <a16:creationId xmlns:a16="http://schemas.microsoft.com/office/drawing/2014/main" id="{DACB7152-1E05-6046-8ABD-87A39CD07FB2}"/>
              </a:ext>
            </a:extLst>
          </p:cNvPr>
          <p:cNvSpPr/>
          <p:nvPr/>
        </p:nvSpPr>
        <p:spPr>
          <a:xfrm>
            <a:off x="8538519"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6_Slide22.mp3" descr="Track5_Lecture6_Slide22.mp3">
            <a:hlinkClick r:id="" action="ppaction://media"/>
            <a:extLst>
              <a:ext uri="{FF2B5EF4-FFF2-40B4-BE49-F238E27FC236}">
                <a16:creationId xmlns:a16="http://schemas.microsoft.com/office/drawing/2014/main" id="{8484256A-2E98-D84B-AE8C-0696F266A2A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01675" y="786238"/>
            <a:ext cx="812800" cy="812800"/>
          </a:xfrm>
          <a:prstGeom prst="rect">
            <a:avLst/>
          </a:prstGeom>
        </p:spPr>
      </p:pic>
    </p:spTree>
    <p:extLst>
      <p:ext uri="{BB962C8B-B14F-4D97-AF65-F5344CB8AC3E}">
        <p14:creationId xmlns:p14="http://schemas.microsoft.com/office/powerpoint/2010/main" val="223663969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11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Nombre del curso</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NÚMERO Y NOMBRE DE LA MINI CONFERENCIA</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conferencia Objetivo de aprendizaje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23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37776"/>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Conferencia 6.4 Referencias</a:t>
            </a:r>
          </a:p>
        </p:txBody>
      </p:sp>
      <p:sp>
        <p:nvSpPr>
          <p:cNvPr id="2" name="TextBox 1">
            <a:extLst>
              <a:ext uri="{FF2B5EF4-FFF2-40B4-BE49-F238E27FC236}">
                <a16:creationId xmlns:a16="http://schemas.microsoft.com/office/drawing/2014/main" id="{FAF90D44-5101-4EC2-B9CE-EAF183347C86}"/>
              </a:ext>
            </a:extLst>
          </p:cNvPr>
          <p:cNvSpPr txBox="1"/>
          <p:nvPr/>
        </p:nvSpPr>
        <p:spPr>
          <a:xfrm>
            <a:off x="914682" y="1543882"/>
            <a:ext cx="448262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1600" dirty="0">
                <a:latin typeface="Open Sans" panose="020B0606030504020204" pitchFamily="34" charset="0"/>
                <a:ea typeface="Open Sans" panose="020B0606030504020204" pitchFamily="34" charset="0"/>
                <a:cs typeface="Open Sans" panose="020B0606030504020204" pitchFamily="34" charset="0"/>
              </a:rPr>
              <a:t>Gatti, S. Project Finance in Theory and Practice. Structuring, and Financing Private and Public Projects. Elsevier, 2013.</a:t>
            </a: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raphical user interface, website&#10;&#10;Description automatically generated">
            <a:extLst>
              <a:ext uri="{FF2B5EF4-FFF2-40B4-BE49-F238E27FC236}">
                <a16:creationId xmlns:a16="http://schemas.microsoft.com/office/drawing/2014/main" id="{E42805B1-6660-CE4A-855F-AC1BA498EED7}"/>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2">
            <a:extLst>
              <a:ext uri="{FF2B5EF4-FFF2-40B4-BE49-F238E27FC236}">
                <a16:creationId xmlns:a16="http://schemas.microsoft.com/office/drawing/2014/main" id="{BA19B626-A690-4911-9752-87CB32D99DF8}"/>
              </a:ext>
            </a:extLst>
          </p:cNvPr>
          <p:cNvSpPr txBox="1"/>
          <p:nvPr/>
        </p:nvSpPr>
        <p:spPr>
          <a:xfrm>
            <a:off x="9111827" y="4663527"/>
            <a:ext cx="2574852" cy="10772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dirty="0">
                <a:solidFill>
                  <a:schemeClr val="bg1"/>
                </a:solidFill>
                <a:latin typeface="Open Sans"/>
              </a:rPr>
              <a:t>Money A., </a:t>
            </a:r>
            <a:r>
              <a:rPr lang="en-US" sz="800" dirty="0" err="1">
                <a:solidFill>
                  <a:schemeClr val="bg1"/>
                </a:solidFill>
                <a:latin typeface="Open Sans"/>
              </a:rPr>
              <a:t>Fanaian </a:t>
            </a:r>
            <a:r>
              <a:rPr lang="en-US" sz="800" dirty="0">
                <a:solidFill>
                  <a:schemeClr val="bg1"/>
                </a:solidFill>
                <a:latin typeface="Open Sans"/>
              </a:rPr>
              <a:t>S. Pop M., </a:t>
            </a:r>
            <a:r>
              <a:rPr lang="en-US" sz="800" dirty="0" err="1">
                <a:solidFill>
                  <a:schemeClr val="bg1"/>
                </a:solidFill>
                <a:latin typeface="Open Sans"/>
              </a:rPr>
              <a:t>Berdellans </a:t>
            </a:r>
            <a:r>
              <a:rPr lang="en-US" sz="800" dirty="0">
                <a:solidFill>
                  <a:schemeClr val="bg1"/>
                </a:solidFill>
                <a:latin typeface="Open Sans"/>
              </a:rPr>
              <a:t>I., </a:t>
            </a:r>
            <a:br>
              <a:rPr lang="en-US" sz="800" dirty="0">
                <a:solidFill>
                  <a:schemeClr val="bg1"/>
                </a:solidFill>
                <a:latin typeface="Open Sans"/>
              </a:rPr>
            </a:br>
            <a:r>
              <a:rPr lang="en-US" sz="800" dirty="0">
                <a:solidFill>
                  <a:schemeClr val="bg1"/>
                </a:solidFill>
                <a:latin typeface="Open Sans"/>
              </a:rPr>
              <a:t>Hasanovic S., </a:t>
            </a:r>
            <a:r>
              <a:rPr lang="en-US" sz="800" dirty="0" err="1">
                <a:solidFill>
                  <a:schemeClr val="bg1"/>
                </a:solidFill>
                <a:latin typeface="Open Sans"/>
              </a:rPr>
              <a:t>Gritsevskyi </a:t>
            </a:r>
            <a:r>
              <a:rPr lang="en-US" sz="800" dirty="0">
                <a:solidFill>
                  <a:schemeClr val="bg1"/>
                </a:solidFill>
                <a:latin typeface="Open Sans"/>
              </a:rPr>
              <a:t>A, </a:t>
            </a:r>
            <a:r>
              <a:rPr lang="en-US" sz="800" dirty="0" err="1">
                <a:solidFill>
                  <a:schemeClr val="bg1"/>
                </a:solidFill>
                <a:latin typeface="Open Sans"/>
              </a:rPr>
              <a:t>Stankeviciute </a:t>
            </a:r>
            <a:r>
              <a:rPr lang="en-US" sz="800" dirty="0">
                <a:solidFill>
                  <a:schemeClr val="bg1"/>
                </a:solidFill>
                <a:latin typeface="Open Sans"/>
              </a:rPr>
              <a:t>L.,</a:t>
            </a:r>
            <a:br>
              <a:rPr lang="en-US" sz="800" dirty="0">
                <a:latin typeface="Open Sans"/>
              </a:rPr>
            </a:br>
            <a:r>
              <a:rPr lang="en-US" sz="800" dirty="0">
                <a:solidFill>
                  <a:schemeClr val="bg1"/>
                </a:solidFill>
                <a:latin typeface="Open Sans"/>
              </a:rPr>
              <a:t>Tot M.; Welsch M., 2021. Clase 6: </a:t>
            </a:r>
            <a:r>
              <a:rPr lang="en-ZA" sz="800" dirty="0">
                <a:solidFill>
                  <a:schemeClr val="bg1"/>
                </a:solidFill>
                <a:latin typeface="Open Sans"/>
              </a:rPr>
              <a:t>Depreciación de activos, </a:t>
            </a:r>
            <a:r>
              <a:rPr lang="en-GB" sz="800" dirty="0">
                <a:solidFill>
                  <a:schemeClr val="bg1"/>
                </a:solidFill>
                <a:latin typeface="Open Sans"/>
              </a:rPr>
              <a:t>estados financieros y ratios, </a:t>
            </a:r>
            <a:br>
              <a:rPr lang="en-US" sz="800" dirty="0">
                <a:solidFill>
                  <a:schemeClr val="bg1"/>
                </a:solidFill>
                <a:latin typeface="Open Sans"/>
              </a:rPr>
            </a:br>
            <a:r>
              <a:rPr lang="en-US" sz="800" i="1" dirty="0" err="1">
                <a:solidFill>
                  <a:schemeClr val="bg1"/>
                </a:solidFill>
                <a:latin typeface="Open Sans"/>
              </a:rPr>
              <a:t>FinPlan</a:t>
            </a:r>
            <a:r>
              <a:rPr lang="en-US" sz="800" i="1" dirty="0">
                <a:solidFill>
                  <a:schemeClr val="bg1"/>
                </a:solidFill>
                <a:latin typeface="Open Sans"/>
              </a:rPr>
              <a:t>.</a:t>
            </a:r>
            <a:r>
              <a:rPr lang="en-US" sz="800" dirty="0">
                <a:solidFill>
                  <a:schemeClr val="bg1"/>
                </a:solidFill>
                <a:latin typeface="Open Sans"/>
              </a:rPr>
              <a:t> Versión 1.0. [presentación en línea]. </a:t>
            </a:r>
            <a:r>
              <a:rPr lang="en-US" sz="800" dirty="0" err="1">
                <a:solidFill>
                  <a:schemeClr val="bg1"/>
                </a:solidFill>
                <a:latin typeface="Open Sans"/>
              </a:rPr>
              <a:t>Programa de </a:t>
            </a:r>
            <a:r>
              <a:rPr lang="en-US" sz="800" dirty="0">
                <a:solidFill>
                  <a:schemeClr val="bg1"/>
                </a:solidFill>
                <a:latin typeface="Open Sans"/>
              </a:rPr>
              <a:t>Crecimiento Compatible con el Clima y Organismo Internacional de Energía Atómica.</a:t>
            </a:r>
            <a:endParaRPr lang="en-GB" sz="800" dirty="0">
              <a:solidFill>
                <a:schemeClr val="bg1"/>
              </a:solidFill>
              <a:latin typeface="Open Sans"/>
              <a:ea typeface="+mn-lt"/>
              <a:cs typeface="+mn-lt"/>
            </a:endParaRPr>
          </a:p>
          <a:p>
            <a:pPr algn="l"/>
            <a:endParaRPr lang="en-GB" sz="800" dirty="0">
              <a:latin typeface="Open Sans"/>
              <a:cs typeface="Calibri"/>
            </a:endParaRPr>
          </a:p>
        </p:txBody>
      </p:sp>
      <p:sp>
        <p:nvSpPr>
          <p:cNvPr id="10" name="TextBox 3">
            <a:extLst>
              <a:ext uri="{FF2B5EF4-FFF2-40B4-BE49-F238E27FC236}">
                <a16:creationId xmlns:a16="http://schemas.microsoft.com/office/drawing/2014/main" id="{9804B0D6-5021-48EE-B623-AC7C1E328557}"/>
              </a:ext>
            </a:extLst>
          </p:cNvPr>
          <p:cNvSpPr txBox="1"/>
          <p:nvPr/>
        </p:nvSpPr>
        <p:spPr>
          <a:xfrm>
            <a:off x="9883795" y="5895612"/>
            <a:ext cx="1662746"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latin typeface="Open Sans"/>
              </a:rPr>
              <a:t>Cursos CCG (esto le llevará al enlace del sitio web http://www.ClimateCompatibleGrowth.</a:t>
            </a:r>
            <a:br>
              <a:rPr lang="en-US" sz="800" dirty="0">
                <a:solidFill>
                  <a:schemeClr val="bg1"/>
                </a:solidFill>
                <a:latin typeface="Open Sans"/>
              </a:rPr>
            </a:br>
            <a:r>
              <a:rPr lang="en-US" sz="800" dirty="0">
                <a:solidFill>
                  <a:schemeClr val="bg1"/>
                </a:solidFill>
                <a:latin typeface="Open Sans"/>
              </a:rPr>
              <a:t>com/teachingmaterials)</a:t>
            </a:r>
            <a:endParaRPr lang="en-GB" sz="800" dirty="0">
              <a:solidFill>
                <a:schemeClr val="bg1"/>
              </a:solidFill>
              <a:latin typeface="Open Sans"/>
              <a:ea typeface="+mn-lt"/>
              <a:cs typeface="+mn-lt"/>
            </a:endParaRPr>
          </a:p>
          <a:p>
            <a:pPr algn="l"/>
            <a:endParaRPr lang="en-GB" sz="800" dirty="0">
              <a:latin typeface="Open Sans"/>
              <a:cs typeface="Calibri"/>
            </a:endParaRPr>
          </a:p>
        </p:txBody>
      </p:sp>
      <p:grpSp>
        <p:nvGrpSpPr>
          <p:cNvPr id="6" name="Group 5">
            <a:extLst>
              <a:ext uri="{FF2B5EF4-FFF2-40B4-BE49-F238E27FC236}">
                <a16:creationId xmlns:a16="http://schemas.microsoft.com/office/drawing/2014/main" id="{084046F8-AF82-F343-BE88-ECE8F623E015}"/>
              </a:ext>
            </a:extLst>
          </p:cNvPr>
          <p:cNvGrpSpPr/>
          <p:nvPr/>
        </p:nvGrpSpPr>
        <p:grpSpPr>
          <a:xfrm>
            <a:off x="3339465" y="4105009"/>
            <a:ext cx="1877504" cy="558800"/>
            <a:chOff x="929196" y="5461000"/>
            <a:chExt cx="1877504" cy="558800"/>
          </a:xfrm>
        </p:grpSpPr>
        <p:sp>
          <p:nvSpPr>
            <p:cNvPr id="11" name="Rounded Rectangle 10">
              <a:hlinkClick r:id="rId4"/>
              <a:extLst>
                <a:ext uri="{FF2B5EF4-FFF2-40B4-BE49-F238E27FC236}">
                  <a16:creationId xmlns:a16="http://schemas.microsoft.com/office/drawing/2014/main" id="{431E295F-77A0-C449-A26B-DEBF82400CA3}"/>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57FE2D9-2E66-514C-9F42-15EDEBDBBDB6}"/>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Hacer la prueba</a:t>
              </a:r>
            </a:p>
          </p:txBody>
        </p:sp>
        <p:sp>
          <p:nvSpPr>
            <p:cNvPr id="13" name="Rounded Rectangle 12">
              <a:hlinkClick r:id="rId5"/>
              <a:extLst>
                <a:ext uri="{FF2B5EF4-FFF2-40B4-BE49-F238E27FC236}">
                  <a16:creationId xmlns:a16="http://schemas.microsoft.com/office/drawing/2014/main" id="{6B0C5270-91AD-324B-9FF5-6729A2953493}"/>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63163307"/>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6.1.1 FINPLAN y amortización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Amortización de los activos </a:t>
            </a:r>
          </a:p>
        </p:txBody>
      </p:sp>
      <p:sp>
        <p:nvSpPr>
          <p:cNvPr id="4" name="Content Placeholder 3">
            <a:extLst>
              <a:ext uri="{FF2B5EF4-FFF2-40B4-BE49-F238E27FC236}">
                <a16:creationId xmlns:a16="http://schemas.microsoft.com/office/drawing/2014/main" id="{96542940-A946-4F56-88BD-E9865EF25412}"/>
              </a:ext>
            </a:extLst>
          </p:cNvPr>
          <p:cNvSpPr>
            <a:spLocks noGrp="1"/>
          </p:cNvSpPr>
          <p:nvPr>
            <p:ph idx="1"/>
          </p:nvPr>
        </p:nvSpPr>
        <p:spPr>
          <a:xfrm>
            <a:off x="972273" y="1956123"/>
            <a:ext cx="4641449" cy="4220840"/>
          </a:xfrm>
        </p:spPr>
        <p:txBody>
          <a:bodyPr vert="horz" lIns="91440" tIns="45720" rIns="91440" bIns="45720" rtlCol="0" anchor="t">
            <a:noAutofit/>
          </a:bodyPr>
          <a:lstStyle/>
          <a:p>
            <a:pPr marL="0" indent="0" algn="just">
              <a:lnSpc>
                <a:spcPct val="100000"/>
              </a:lnSpc>
              <a:buNone/>
            </a:pPr>
            <a:r>
              <a:rPr lang="en-US" sz="2000" b="1" dirty="0">
                <a:latin typeface="Open Sans" panose="020B0606030504020204"/>
              </a:rPr>
              <a:t>DEPRECIACIÓN:</a:t>
            </a:r>
          </a:p>
          <a:p>
            <a:pPr algn="just">
              <a:lnSpc>
                <a:spcPct val="100000"/>
              </a:lnSpc>
            </a:pPr>
            <a:r>
              <a:rPr lang="en-US" sz="2000" dirty="0">
                <a:latin typeface="Open Sans" panose="020B0606030504020204"/>
              </a:rPr>
              <a:t>Reducción del valor del inmovilizado por desgaste del mismo</a:t>
            </a:r>
          </a:p>
          <a:p>
            <a:pPr algn="just">
              <a:lnSpc>
                <a:spcPct val="100000"/>
              </a:lnSpc>
            </a:pPr>
            <a:r>
              <a:rPr lang="en-US" sz="2000" dirty="0">
                <a:latin typeface="Open Sans" panose="020B0606030504020204"/>
              </a:rPr>
              <a:t>Para el cálculo del impuesto</a:t>
            </a:r>
          </a:p>
          <a:p>
            <a:pPr algn="just">
              <a:lnSpc>
                <a:spcPct val="100000"/>
              </a:lnSpc>
            </a:pPr>
            <a:r>
              <a:rPr lang="en-US" sz="2000" dirty="0">
                <a:latin typeface="Open Sans" panose="020B0606030504020204"/>
              </a:rPr>
              <a:t>La amortización comienza cuando el activo se pone en servicio.</a:t>
            </a:r>
          </a:p>
          <a:p>
            <a:pPr algn="just">
              <a:lnSpc>
                <a:spcPct val="100000"/>
              </a:lnSpc>
            </a:pPr>
            <a:r>
              <a:rPr lang="en-US" sz="2000" dirty="0">
                <a:latin typeface="Open Sans" panose="020B0606030504020204"/>
              </a:rPr>
              <a:t>Aparece dos veces:</a:t>
            </a:r>
          </a:p>
          <a:p>
            <a:pPr lvl="1" algn="just">
              <a:lnSpc>
                <a:spcPct val="100000"/>
              </a:lnSpc>
            </a:pPr>
            <a:r>
              <a:rPr lang="en-US" sz="2000" dirty="0">
                <a:latin typeface="Open Sans" panose="020B0606030504020204"/>
              </a:rPr>
              <a:t>En el balance</a:t>
            </a:r>
          </a:p>
          <a:p>
            <a:pPr lvl="1" algn="just">
              <a:lnSpc>
                <a:spcPct val="100000"/>
              </a:lnSpc>
            </a:pPr>
            <a:r>
              <a:rPr lang="en-US" sz="2000" dirty="0">
                <a:latin typeface="Open Sans" panose="020B0606030504020204"/>
              </a:rPr>
              <a:t>En la cuenta de resultados</a:t>
            </a:r>
          </a:p>
        </p:txBody>
      </p:sp>
      <p:sp>
        <p:nvSpPr>
          <p:cNvPr id="10" name="TextBox 9">
            <a:extLst>
              <a:ext uri="{FF2B5EF4-FFF2-40B4-BE49-F238E27FC236}">
                <a16:creationId xmlns:a16="http://schemas.microsoft.com/office/drawing/2014/main" id="{62567D0A-FBC8-486A-BB2C-C69D85EB8FFE}"/>
              </a:ext>
            </a:extLst>
          </p:cNvPr>
          <p:cNvSpPr txBox="1"/>
          <p:nvPr/>
        </p:nvSpPr>
        <p:spPr>
          <a:xfrm>
            <a:off x="6092435" y="1956123"/>
            <a:ext cx="4471989" cy="2451953"/>
          </a:xfrm>
          <a:prstGeom prst="rect">
            <a:avLst/>
          </a:prstGeom>
          <a:noFill/>
        </p:spPr>
        <p:txBody>
          <a:bodyPr wrap="square" lIns="91440" tIns="45720" rIns="91440" bIns="45720" anchor="t">
            <a:spAutoFit/>
          </a:bodyPr>
          <a:lstStyle/>
          <a:p>
            <a:pPr marL="0" indent="0" algn="just">
              <a:spcBef>
                <a:spcPts val="1000"/>
              </a:spcBef>
              <a:buNone/>
            </a:pPr>
            <a:r>
              <a:rPr lang="en-US" sz="2000" b="1" dirty="0">
                <a:latin typeface="Open Sans" panose="020B0606030504020204"/>
              </a:rPr>
              <a:t>MÉTODOS DE DEPRECIACIÓN</a:t>
            </a:r>
            <a:endParaRPr lang="en-US" dirty="0"/>
          </a:p>
          <a:p>
            <a:pPr marL="342900" indent="-342900" algn="just">
              <a:spcBef>
                <a:spcPts val="1000"/>
              </a:spcBef>
              <a:buFont typeface="Arial" panose="020B0604020202020204" pitchFamily="34" charset="0"/>
              <a:buChar char="•"/>
            </a:pPr>
            <a:r>
              <a:rPr lang="en-US" sz="2000" dirty="0">
                <a:latin typeface="Open Sans" panose="020B0606030504020204"/>
              </a:rPr>
              <a:t>Línea recta (SL)</a:t>
            </a:r>
          </a:p>
          <a:p>
            <a:pPr marL="342900" indent="-342900" algn="just">
              <a:spcBef>
                <a:spcPts val="1000"/>
              </a:spcBef>
              <a:buFont typeface="Arial" panose="020B0604020202020204" pitchFamily="34" charset="0"/>
              <a:buChar char="•"/>
            </a:pPr>
            <a:r>
              <a:rPr lang="en-US" sz="2000" dirty="0">
                <a:latin typeface="Open Sans" panose="020B0606030504020204"/>
              </a:rPr>
              <a:t>Saldo decreciente (DB)</a:t>
            </a:r>
          </a:p>
          <a:p>
            <a:pPr marL="342900" indent="-342900" algn="just">
              <a:spcBef>
                <a:spcPts val="1000"/>
              </a:spcBef>
              <a:buFont typeface="Arial" panose="020B0604020202020204" pitchFamily="34" charset="0"/>
              <a:buChar char="•"/>
            </a:pPr>
            <a:r>
              <a:rPr lang="en-US" sz="2000" dirty="0">
                <a:latin typeface="Open Sans" panose="020B0606030504020204"/>
              </a:rPr>
              <a:t>Suma de los dígitos del año (SYD)</a:t>
            </a:r>
          </a:p>
          <a:p>
            <a:pPr marL="342900" indent="-342900" algn="just">
              <a:spcBef>
                <a:spcPts val="1000"/>
              </a:spcBef>
              <a:buFont typeface="Arial" panose="020B0604020202020204" pitchFamily="34" charset="0"/>
              <a:buChar char="•"/>
            </a:pPr>
            <a:r>
              <a:rPr lang="en-US" sz="2000" dirty="0">
                <a:latin typeface="Open Sans" panose="020B0606030504020204"/>
              </a:rPr>
              <a:t>Declinación del cambio a SL (SWITCH)</a:t>
            </a:r>
            <a:endParaRPr lang="en-GB" sz="2000" dirty="0">
              <a:latin typeface="Open Sans" panose="020B0606030504020204"/>
            </a:endParaRPr>
          </a:p>
        </p:txBody>
      </p:sp>
      <p:sp>
        <p:nvSpPr>
          <p:cNvPr id="13" name="Oval 12">
            <a:extLst>
              <a:ext uri="{FF2B5EF4-FFF2-40B4-BE49-F238E27FC236}">
                <a16:creationId xmlns:a16="http://schemas.microsoft.com/office/drawing/2014/main" id="{1F47993C-A800-2A49-8BEF-D4B1BCDECE5E}"/>
              </a:ext>
            </a:extLst>
          </p:cNvPr>
          <p:cNvSpPr/>
          <p:nvPr/>
        </p:nvSpPr>
        <p:spPr>
          <a:xfrm>
            <a:off x="7372899"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3.mp3" descr="Track5_Lecture6_Slide3.mp3">
            <a:hlinkClick r:id="" action="ppaction://media"/>
            <a:extLst>
              <a:ext uri="{FF2B5EF4-FFF2-40B4-BE49-F238E27FC236}">
                <a16:creationId xmlns:a16="http://schemas.microsoft.com/office/drawing/2014/main" id="{B416D484-3FB4-8643-BEFB-43E749B903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44264" y="789574"/>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55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6.1.2 Métodos de amortización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Amortización de los activos </a:t>
            </a:r>
          </a:p>
        </p:txBody>
      </p:sp>
      <p:sp>
        <p:nvSpPr>
          <p:cNvPr id="4" name="Content Placeholder 3">
            <a:extLst>
              <a:ext uri="{FF2B5EF4-FFF2-40B4-BE49-F238E27FC236}">
                <a16:creationId xmlns:a16="http://schemas.microsoft.com/office/drawing/2014/main" id="{96542940-A946-4F56-88BD-E9865EF25412}"/>
              </a:ext>
            </a:extLst>
          </p:cNvPr>
          <p:cNvSpPr>
            <a:spLocks noGrp="1"/>
          </p:cNvSpPr>
          <p:nvPr>
            <p:ph idx="1"/>
          </p:nvPr>
        </p:nvSpPr>
        <p:spPr>
          <a:xfrm>
            <a:off x="961643" y="2004634"/>
            <a:ext cx="9792183" cy="4220840"/>
          </a:xfrm>
        </p:spPr>
        <p:txBody>
          <a:bodyPr>
            <a:noAutofit/>
          </a:bodyPr>
          <a:lstStyle/>
          <a:p>
            <a:pPr>
              <a:lnSpc>
                <a:spcPct val="100000"/>
              </a:lnSpc>
            </a:pPr>
            <a:r>
              <a:rPr lang="en-US" sz="2000" dirty="0">
                <a:latin typeface="Open Sans" panose="020B0606030504020204"/>
              </a:rPr>
              <a:t>El método de depreciación está especificado por la legislación fiscal del país.</a:t>
            </a:r>
          </a:p>
          <a:p>
            <a:pPr>
              <a:lnSpc>
                <a:spcPct val="100000"/>
              </a:lnSpc>
            </a:pPr>
            <a:r>
              <a:rPr lang="en-US" sz="2000" dirty="0">
                <a:latin typeface="Open Sans" panose="020B0606030504020204"/>
              </a:rPr>
              <a:t>Cada activo se asigna a una clase particular que determina los parámetros de depreciación.</a:t>
            </a:r>
          </a:p>
          <a:p>
            <a:pPr>
              <a:lnSpc>
                <a:spcPct val="100000"/>
              </a:lnSpc>
            </a:pPr>
            <a:r>
              <a:rPr lang="en-US" sz="2000" dirty="0">
                <a:latin typeface="Open Sans" panose="020B0606030504020204"/>
              </a:rPr>
              <a:t>FINPLAN no realiza la amortización por componentes, sino que calcula la amortización del proyecto en su conjunto.</a:t>
            </a:r>
          </a:p>
          <a:p>
            <a:endParaRPr lang="en-US" dirty="0"/>
          </a:p>
        </p:txBody>
      </p:sp>
      <p:sp>
        <p:nvSpPr>
          <p:cNvPr id="7" name="Oval 6">
            <a:extLst>
              <a:ext uri="{FF2B5EF4-FFF2-40B4-BE49-F238E27FC236}">
                <a16:creationId xmlns:a16="http://schemas.microsoft.com/office/drawing/2014/main" id="{3401F818-0732-7244-BCB7-C469F630C4FA}"/>
              </a:ext>
            </a:extLst>
          </p:cNvPr>
          <p:cNvSpPr/>
          <p:nvPr/>
        </p:nvSpPr>
        <p:spPr>
          <a:xfrm>
            <a:off x="7372899"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4.mp3" descr="Track5_Lecture6_Slide4.mp3">
            <a:hlinkClick r:id="" action="ppaction://media"/>
            <a:extLst>
              <a:ext uri="{FF2B5EF4-FFF2-40B4-BE49-F238E27FC236}">
                <a16:creationId xmlns:a16="http://schemas.microsoft.com/office/drawing/2014/main" id="{E4206BFB-48A9-1B4D-88FA-22B1B329C4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24364" y="780754"/>
            <a:ext cx="812800" cy="812800"/>
          </a:xfrm>
          <a:prstGeom prst="rect">
            <a:avLst/>
          </a:prstGeom>
        </p:spPr>
      </p:pic>
    </p:spTree>
    <p:extLst>
      <p:ext uri="{BB962C8B-B14F-4D97-AF65-F5344CB8AC3E}">
        <p14:creationId xmlns:p14="http://schemas.microsoft.com/office/powerpoint/2010/main" val="112920970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6.1.3 </a:t>
            </a:r>
            <a:r>
              <a:rPr lang="en-ZA" b="1" dirty="0">
                <a:latin typeface="Open Sans"/>
                <a:ea typeface="Open Sans" panose="020B0606030504020204" pitchFamily="34" charset="0"/>
                <a:cs typeface="Open Sans" panose="020B0606030504020204" pitchFamily="34" charset="0"/>
              </a:rPr>
              <a:t>Métodos de </a:t>
            </a:r>
            <a:r>
              <a:rPr lang="en-ZA" sz="2000" b="1" dirty="0">
                <a:solidFill>
                  <a:schemeClr val="accent5">
                    <a:lumMod val="60000"/>
                    <a:lumOff val="40000"/>
                  </a:schemeClr>
                </a:solidFill>
                <a:latin typeface="Open Sans"/>
                <a:ea typeface="+mn-lt"/>
                <a:cs typeface="+mn-lt"/>
              </a:rPr>
              <a:t>amortización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Amortización de los activos </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40188"/>
                <a:ext cx="10515600" cy="4463396"/>
              </a:xfrm>
            </p:spPr>
            <p:txBody>
              <a:bodyPr vert="horz" lIns="91440" tIns="45720" rIns="91440" bIns="45720" rtlCol="0" anchor="t">
                <a:normAutofit lnSpcReduction="10000"/>
              </a:bodyPr>
              <a:lstStyle/>
              <a:p>
                <a:pPr marL="0" indent="0">
                  <a:lnSpc>
                    <a:spcPct val="120000"/>
                  </a:lnSpc>
                  <a:buNone/>
                </a:pPr>
                <a:r>
                  <a:rPr lang="en-US" sz="2000" b="1" u="sng" dirty="0">
                    <a:latin typeface="Open Sans" panose="020B0606030504020204"/>
                  </a:rPr>
                  <a:t>1. MÉTODO LINEAL (SL):</a:t>
                </a:r>
              </a:p>
              <a:p>
                <a:pPr>
                  <a:lnSpc>
                    <a:spcPct val="120000"/>
                  </a:lnSpc>
                </a:pPr>
                <a:r>
                  <a:rPr lang="en-US" sz="2000" dirty="0">
                    <a:latin typeface="Open Sans" panose="020B0606030504020204"/>
                  </a:rPr>
                  <a:t>Supone una reducción constante del valor de los activos cada año</a:t>
                </a:r>
              </a:p>
              <a:p>
                <a:pPr>
                  <a:lnSpc>
                    <a:spcPct val="120000"/>
                  </a:lnSpc>
                </a:pPr>
                <a:r>
                  <a:rPr lang="en-US" sz="2000" dirty="0">
                    <a:latin typeface="Open Sans" panose="020B0606030504020204"/>
                  </a:rPr>
                  <a:t>La fórmula de la amortización lineal es la siguiente</a:t>
                </a:r>
              </a:p>
              <a:p>
                <a:pPr marL="0" indent="0">
                  <a:lnSpc>
                    <a:spcPct val="120000"/>
                  </a:lnSpc>
                  <a:buNone/>
                </a:pPr>
                <a14:m>
                  <m:oMathPara xmlns:m="http://schemas.openxmlformats.org/officeDocument/2006/math">
                    <m:oMathParaPr>
                      <m:jc m:val="center"/>
                    </m:oMathParaPr>
                    <m:oMath xmlns:m="http://schemas.openxmlformats.org/officeDocument/2006/math">
                      <m:r>
                        <a:rPr lang="es-CR" sz="1700" b="0" i="1" smtClean="0">
                          <a:latin typeface="Cambria Math" panose="02040503050406030204" pitchFamily="18" charset="0"/>
                        </a:rPr>
                        <m:t>𝐷𝑒𝑝𝑟𝑒𝑐𝑖𝑎𝑐𝑖</m:t>
                      </m:r>
                      <m:r>
                        <a:rPr lang="es-CR" sz="1700" b="0" i="1" smtClean="0">
                          <a:latin typeface="Cambria Math" panose="02040503050406030204" pitchFamily="18" charset="0"/>
                        </a:rPr>
                        <m:t>ó</m:t>
                      </m:r>
                      <m:r>
                        <a:rPr lang="es-CR" sz="1700" b="0" i="1" smtClean="0">
                          <a:latin typeface="Cambria Math" panose="02040503050406030204" pitchFamily="18" charset="0"/>
                        </a:rPr>
                        <m:t>𝑛</m:t>
                      </m:r>
                      <m:r>
                        <a:rPr lang="es-CR" sz="1700" b="0" i="1" smtClean="0">
                          <a:latin typeface="Cambria Math" panose="02040503050406030204" pitchFamily="18" charset="0"/>
                        </a:rPr>
                        <m:t> </m:t>
                      </m:r>
                      <m:r>
                        <a:rPr lang="es-CR" sz="1700" b="0" i="1" smtClean="0">
                          <a:latin typeface="Cambria Math" panose="02040503050406030204" pitchFamily="18" charset="0"/>
                        </a:rPr>
                        <m:t>𝑎𝑛𝑢𝑎𝑙</m:t>
                      </m:r>
                      <m:r>
                        <a:rPr lang="es-CR" sz="1700" b="0" i="1" smtClean="0">
                          <a:latin typeface="Cambria Math" panose="02040503050406030204" pitchFamily="18" charset="0"/>
                        </a:rPr>
                        <m:t>= </m:t>
                      </m:r>
                      <m:f>
                        <m:fPr>
                          <m:ctrlPr>
                            <a:rPr lang="es-CR" sz="1700" b="0" i="1" smtClean="0">
                              <a:latin typeface="Cambria Math" panose="02040503050406030204" pitchFamily="18" charset="0"/>
                            </a:rPr>
                          </m:ctrlPr>
                        </m:fPr>
                        <m:num>
                          <m:r>
                            <a:rPr lang="es-MX" sz="1700" i="1">
                              <a:latin typeface="Cambria Math" panose="02040503050406030204" pitchFamily="18" charset="0"/>
                            </a:rPr>
                            <m:t>𝑣𝑎𝑙𝑜𝑟</m:t>
                          </m:r>
                          <m:r>
                            <a:rPr lang="es-MX" sz="1700" i="1">
                              <a:latin typeface="Cambria Math" panose="02040503050406030204" pitchFamily="18" charset="0"/>
                            </a:rPr>
                            <m:t> </m:t>
                          </m:r>
                          <m:r>
                            <a:rPr lang="es-MX" sz="1700" i="1">
                              <a:latin typeface="Cambria Math" panose="02040503050406030204" pitchFamily="18" charset="0"/>
                            </a:rPr>
                            <m:t>𝑒𝑛</m:t>
                          </m:r>
                          <m:r>
                            <a:rPr lang="es-MX" sz="1700" i="1">
                              <a:latin typeface="Cambria Math" panose="02040503050406030204" pitchFamily="18" charset="0"/>
                            </a:rPr>
                            <m:t> </m:t>
                          </m:r>
                          <m:r>
                            <a:rPr lang="es-MX" sz="1700" i="1">
                              <a:latin typeface="Cambria Math" panose="02040503050406030204" pitchFamily="18" charset="0"/>
                            </a:rPr>
                            <m:t>𝑙𝑖𝑏𝑟𝑜𝑠</m:t>
                          </m:r>
                          <m:r>
                            <a:rPr lang="es-MX" sz="1700" i="1">
                              <a:latin typeface="Cambria Math" panose="02040503050406030204" pitchFamily="18" charset="0"/>
                            </a:rPr>
                            <m:t> </m:t>
                          </m:r>
                          <m:r>
                            <a:rPr lang="es-MX" sz="1700" i="1">
                              <a:latin typeface="Cambria Math" panose="02040503050406030204" pitchFamily="18" charset="0"/>
                            </a:rPr>
                            <m:t>𝑑𝑒𝑙</m:t>
                          </m:r>
                          <m:r>
                            <a:rPr lang="es-MX" sz="1700" i="1">
                              <a:latin typeface="Cambria Math" panose="02040503050406030204" pitchFamily="18" charset="0"/>
                            </a:rPr>
                            <m:t> </m:t>
                          </m:r>
                          <m:r>
                            <a:rPr lang="es-MX" sz="1700" i="1">
                              <a:latin typeface="Cambria Math" panose="02040503050406030204" pitchFamily="18" charset="0"/>
                            </a:rPr>
                            <m:t>𝑎𝑐𝑡𝑖𝑣𝑜</m:t>
                          </m:r>
                        </m:num>
                        <m:den>
                          <m:r>
                            <a:rPr lang="es-CR" sz="1700" b="0" i="1" smtClean="0">
                              <a:latin typeface="Cambria Math" panose="02040503050406030204" pitchFamily="18" charset="0"/>
                            </a:rPr>
                            <m:t>𝑃𝑒𝑟𝑖𝑜𝑑𝑜</m:t>
                          </m:r>
                          <m:r>
                            <a:rPr lang="es-CR" sz="1700" b="0" i="1" smtClean="0">
                              <a:latin typeface="Cambria Math" panose="02040503050406030204" pitchFamily="18" charset="0"/>
                            </a:rPr>
                            <m:t> </m:t>
                          </m:r>
                          <m:r>
                            <a:rPr lang="es-CR" sz="1700" b="0" i="1" smtClean="0">
                              <a:latin typeface="Cambria Math" panose="02040503050406030204" pitchFamily="18" charset="0"/>
                            </a:rPr>
                            <m:t>𝑑𝑒</m:t>
                          </m:r>
                          <m:r>
                            <a:rPr lang="es-CR" sz="1700" b="0" i="1" smtClean="0">
                              <a:latin typeface="Cambria Math" panose="02040503050406030204" pitchFamily="18" charset="0"/>
                            </a:rPr>
                            <m:t> </m:t>
                          </m:r>
                          <m:r>
                            <a:rPr lang="es-CR" sz="1700" b="0" i="1" smtClean="0">
                              <a:latin typeface="Cambria Math" panose="02040503050406030204" pitchFamily="18" charset="0"/>
                            </a:rPr>
                            <m:t>𝑑𝑒𝑝𝑟𝑒𝑐𝑖𝑎𝑐𝑖</m:t>
                          </m:r>
                          <m:r>
                            <a:rPr lang="es-CR" sz="1700" b="0" i="1" smtClean="0">
                              <a:latin typeface="Cambria Math" panose="02040503050406030204" pitchFamily="18" charset="0"/>
                            </a:rPr>
                            <m:t>ó</m:t>
                          </m:r>
                          <m:r>
                            <a:rPr lang="es-CR" sz="1700" b="0" i="1" smtClean="0">
                              <a:latin typeface="Cambria Math" panose="02040503050406030204" pitchFamily="18" charset="0"/>
                            </a:rPr>
                            <m:t>𝑛</m:t>
                          </m:r>
                        </m:den>
                      </m:f>
                    </m:oMath>
                  </m:oMathPara>
                </a14:m>
                <a:endParaRPr lang="en-US" sz="1700" dirty="0">
                  <a:latin typeface="Open Sans" panose="020B0606030504020204"/>
                </a:endParaRPr>
              </a:p>
              <a:p>
                <a:pPr>
                  <a:lnSpc>
                    <a:spcPct val="120000"/>
                  </a:lnSpc>
                </a:pPr>
                <a:r>
                  <a:rPr lang="en-US" sz="2000" dirty="0">
                    <a:latin typeface="Open Sans" panose="020B0606030504020204"/>
                  </a:rPr>
                  <a:t>Valor contable del activo = Coste de inversión del activo</a:t>
                </a:r>
              </a:p>
              <a:p>
                <a:pPr>
                  <a:lnSpc>
                    <a:spcPct val="120000"/>
                  </a:lnSpc>
                </a:pPr>
                <a:r>
                  <a:rPr lang="en-US" sz="2000" b="1" dirty="0">
                    <a:latin typeface="Open Sans" panose="020B0606030504020204"/>
                  </a:rPr>
                  <a:t>Por ejemplo:</a:t>
                </a:r>
              </a:p>
              <a:p>
                <a:pPr lvl="1">
                  <a:lnSpc>
                    <a:spcPct val="120000"/>
                  </a:lnSpc>
                </a:pPr>
                <a:r>
                  <a:rPr lang="en-US" sz="2000" dirty="0">
                    <a:latin typeface="Open Sans" panose="020B0606030504020204"/>
                  </a:rPr>
                  <a:t>Valor contable del activo = 100 millones de dólares</a:t>
                </a:r>
              </a:p>
              <a:p>
                <a:pPr lvl="1">
                  <a:lnSpc>
                    <a:spcPct val="120000"/>
                  </a:lnSpc>
                </a:pPr>
                <a:r>
                  <a:rPr lang="en-US" sz="2000" dirty="0">
                    <a:latin typeface="Open Sans" panose="020B0606030504020204"/>
                  </a:rPr>
                  <a:t>Período de amortización = 20 años</a:t>
                </a:r>
              </a:p>
              <a:p>
                <a:pPr lvl="1">
                  <a:lnSpc>
                    <a:spcPct val="120000"/>
                  </a:lnSpc>
                </a:pPr>
                <a:r>
                  <a:rPr lang="en-US" sz="2000" dirty="0">
                    <a:latin typeface="Open Sans" panose="020B0606030504020204"/>
                  </a:rPr>
                  <a:t>Depreciación anual = 100 millones de dólares / 20 años = 5 millones de dólares al año</a:t>
                </a:r>
              </a:p>
              <a:p>
                <a:endParaRPr lang="en-GB" dirty="0"/>
              </a:p>
            </p:txBody>
          </p:sp>
        </mc:Choice>
        <mc:Fallback>
          <p:sp>
            <p:nvSpPr>
              <p:cNvPr id="3" name="Content Placeholder 2">
                <a:extLst>
                  <a:ext uri="{FF2B5EF4-FFF2-40B4-BE49-F238E27FC236}">
                    <a16:creationId xmlns:a16="http://schemas.microsoft.com/office/drawing/2014/main" id="{88666AC0-3057-4C4B-9F17-CA284D8F2043}"/>
                  </a:ext>
                </a:extLst>
              </p:cNvPr>
              <p:cNvSpPr>
                <a:spLocks noGrp="1" noRot="1" noChangeAspect="1" noMove="1" noResize="1" noEditPoints="1" noAdjustHandles="1" noChangeArrowheads="1" noChangeShapeType="1" noTextEdit="1"/>
              </p:cNvSpPr>
              <p:nvPr>
                <p:ph idx="1"/>
              </p:nvPr>
            </p:nvSpPr>
            <p:spPr>
              <a:xfrm>
                <a:off x="887215" y="1940188"/>
                <a:ext cx="10515600" cy="4463396"/>
              </a:xfrm>
              <a:blipFill>
                <a:blip r:embed="rId6"/>
                <a:stretch>
                  <a:fillRect l="-638" t="-410" r="-580" b="-1776"/>
                </a:stretch>
              </a:blipFill>
            </p:spPr>
            <p:txBody>
              <a:bodyPr/>
              <a:lstStyle/>
              <a:p>
                <a:r>
                  <a:rPr lang="es-CR">
                    <a:noFill/>
                  </a:rPr>
                  <a:t> </a:t>
                </a:r>
              </a:p>
            </p:txBody>
          </p:sp>
        </mc:Fallback>
      </mc:AlternateContent>
      <p:sp>
        <p:nvSpPr>
          <p:cNvPr id="11" name="Oval 10">
            <a:extLst>
              <a:ext uri="{FF2B5EF4-FFF2-40B4-BE49-F238E27FC236}">
                <a16:creationId xmlns:a16="http://schemas.microsoft.com/office/drawing/2014/main" id="{90CBE381-BE13-1A41-B1A6-F70E1268538D}"/>
              </a:ext>
            </a:extLst>
          </p:cNvPr>
          <p:cNvSpPr/>
          <p:nvPr/>
        </p:nvSpPr>
        <p:spPr>
          <a:xfrm>
            <a:off x="7372899"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5.mp3" descr="Track5_Lecture6_Slide5.mp3">
            <a:hlinkClick r:id="" action="ppaction://media"/>
            <a:extLst>
              <a:ext uri="{FF2B5EF4-FFF2-40B4-BE49-F238E27FC236}">
                <a16:creationId xmlns:a16="http://schemas.microsoft.com/office/drawing/2014/main" id="{4018B319-76A9-5F42-A9F0-3C7C6E299F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24364" y="788122"/>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6.1.4 Métodos de amortización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Amortización de los activos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40188"/>
            <a:ext cx="10602410" cy="4351338"/>
          </a:xfrm>
        </p:spPr>
        <p:txBody>
          <a:bodyPr vert="horz" lIns="91440" tIns="45720" rIns="91440" bIns="45720" rtlCol="0" anchor="t">
            <a:normAutofit/>
          </a:bodyPr>
          <a:lstStyle/>
          <a:p>
            <a:pPr marL="0" indent="0">
              <a:lnSpc>
                <a:spcPct val="100000"/>
              </a:lnSpc>
              <a:buNone/>
            </a:pPr>
            <a:r>
              <a:rPr lang="en-US" sz="2000" b="1" u="sng" dirty="0">
                <a:latin typeface="Open Sans" panose="020B0606030504020204"/>
              </a:rPr>
              <a:t>2. DEPRECIACIÓN DE SALDO DECRECIENTE (DB):</a:t>
            </a:r>
          </a:p>
          <a:p>
            <a:pPr>
              <a:lnSpc>
                <a:spcPct val="100000"/>
              </a:lnSpc>
            </a:pPr>
            <a:r>
              <a:rPr lang="en-US" sz="2000" dirty="0">
                <a:latin typeface="Open Sans" panose="020B0606030504020204"/>
              </a:rPr>
              <a:t>Una mayor carga de depreciación en el primer año de la vida de un activo y cargos gradualmente decrecientes en los años siguientes. Fórmula: </a:t>
            </a:r>
          </a:p>
          <a:p>
            <a:pPr marL="0" indent="0">
              <a:lnSpc>
                <a:spcPct val="100000"/>
              </a:lnSpc>
              <a:buNone/>
            </a:pPr>
            <a:r>
              <a:rPr lang="en-US" sz="1900" i="1" dirty="0">
                <a:latin typeface="Open Sans" panose="020B0606030504020204"/>
              </a:rPr>
              <a:t>Depreciación anual </a:t>
            </a:r>
            <a:r>
              <a:rPr lang="en-US" sz="1900" dirty="0">
                <a:latin typeface="Open Sans" panose="020B0606030504020204"/>
              </a:rPr>
              <a:t>= </a:t>
            </a:r>
            <a:r>
              <a:rPr lang="en-US" sz="1900" i="1" dirty="0">
                <a:latin typeface="Open Sans" panose="020B0606030504020204"/>
              </a:rPr>
              <a:t>Tasa de depreciación (fija) </a:t>
            </a:r>
            <a:r>
              <a:rPr lang="en-US" sz="1900" dirty="0">
                <a:latin typeface="Open Sans" panose="020B0606030504020204"/>
              </a:rPr>
              <a:t>x </a:t>
            </a:r>
            <a:r>
              <a:rPr lang="en-US" sz="1900" i="1" dirty="0">
                <a:latin typeface="Open Sans" panose="020B0606030504020204"/>
              </a:rPr>
              <a:t>Valor contable (BV) al inicio del año</a:t>
            </a:r>
          </a:p>
          <a:p>
            <a:pPr marL="0" indent="0">
              <a:lnSpc>
                <a:spcPct val="100000"/>
              </a:lnSpc>
              <a:buNone/>
            </a:pPr>
            <a:r>
              <a:rPr lang="en-US" sz="1900" i="1" dirty="0">
                <a:latin typeface="Open Sans" panose="020B0606030504020204"/>
              </a:rPr>
              <a:t>BV al comienzo del año </a:t>
            </a:r>
            <a:r>
              <a:rPr lang="en-US" sz="1900" dirty="0">
                <a:latin typeface="Open Sans" panose="020B0606030504020204"/>
              </a:rPr>
              <a:t>= </a:t>
            </a:r>
            <a:r>
              <a:rPr lang="en-US" sz="1900" i="1" dirty="0">
                <a:latin typeface="Open Sans" panose="020B0606030504020204"/>
              </a:rPr>
              <a:t>BV del activo - Depreciación acumulada hasta el comienzo del año</a:t>
            </a:r>
          </a:p>
          <a:p>
            <a:pPr>
              <a:lnSpc>
                <a:spcPct val="100000"/>
              </a:lnSpc>
            </a:pPr>
            <a:r>
              <a:rPr lang="en-US" sz="2000" dirty="0">
                <a:latin typeface="Open Sans" panose="020B0606030504020204"/>
              </a:rPr>
              <a:t>Por ejemplo Valor contable del activo = 100 dólares y tasa de depreciación = 20%.</a:t>
            </a:r>
          </a:p>
          <a:p>
            <a:pPr marL="0" indent="0">
              <a:buNone/>
            </a:pPr>
            <a:endParaRPr lang="en-GB" dirty="0"/>
          </a:p>
        </p:txBody>
      </p:sp>
      <p:pic>
        <p:nvPicPr>
          <p:cNvPr id="7" name="Google Shape;130;p6">
            <a:extLst>
              <a:ext uri="{FF2B5EF4-FFF2-40B4-BE49-F238E27FC236}">
                <a16:creationId xmlns:a16="http://schemas.microsoft.com/office/drawing/2014/main" id="{395FE38A-4FB5-4F0F-85A5-47AF7C997F57}"/>
              </a:ext>
            </a:extLst>
          </p:cNvPr>
          <p:cNvPicPr preferRelativeResize="0"/>
          <p:nvPr/>
        </p:nvPicPr>
        <p:blipFill rotWithShape="1">
          <a:blip r:embed="rId6">
            <a:alphaModFix/>
          </a:blip>
          <a:srcRect/>
          <a:stretch/>
        </p:blipFill>
        <p:spPr>
          <a:xfrm>
            <a:off x="887215" y="4433720"/>
            <a:ext cx="10413534" cy="1799749"/>
          </a:xfrm>
          <a:prstGeom prst="rect">
            <a:avLst/>
          </a:prstGeom>
          <a:noFill/>
          <a:ln>
            <a:noFill/>
          </a:ln>
        </p:spPr>
      </p:pic>
      <p:sp>
        <p:nvSpPr>
          <p:cNvPr id="10" name="Oval 9">
            <a:extLst>
              <a:ext uri="{FF2B5EF4-FFF2-40B4-BE49-F238E27FC236}">
                <a16:creationId xmlns:a16="http://schemas.microsoft.com/office/drawing/2014/main" id="{CFAF0E3B-CE36-B949-B3B3-3DD9AF890CE6}"/>
              </a:ext>
            </a:extLst>
          </p:cNvPr>
          <p:cNvSpPr/>
          <p:nvPr/>
        </p:nvSpPr>
        <p:spPr>
          <a:xfrm>
            <a:off x="7372899"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6.mp3" descr="Track5_Lecture6_Slide6.mp3">
            <a:hlinkClick r:id="" action="ppaction://media"/>
            <a:extLst>
              <a:ext uri="{FF2B5EF4-FFF2-40B4-BE49-F238E27FC236}">
                <a16:creationId xmlns:a16="http://schemas.microsoft.com/office/drawing/2014/main" id="{FC1C4508-8906-7547-A911-0CAC8EBF68D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31564" y="789574"/>
            <a:ext cx="812800" cy="812800"/>
          </a:xfrm>
          <a:prstGeom prst="rect">
            <a:avLst/>
          </a:prstGeom>
        </p:spPr>
      </p:pic>
    </p:spTree>
    <p:extLst>
      <p:ext uri="{BB962C8B-B14F-4D97-AF65-F5344CB8AC3E}">
        <p14:creationId xmlns:p14="http://schemas.microsoft.com/office/powerpoint/2010/main" val="195396715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6.1.5 </a:t>
            </a:r>
            <a:r>
              <a:rPr lang="en-ZA" b="1" dirty="0">
                <a:latin typeface="Open Sans"/>
                <a:ea typeface="Open Sans" panose="020B0606030504020204" pitchFamily="34" charset="0"/>
                <a:cs typeface="Open Sans" panose="020B0606030504020204" pitchFamily="34" charset="0"/>
              </a:rPr>
              <a:t>Métodos de </a:t>
            </a:r>
            <a:r>
              <a:rPr lang="en-ZA" sz="2000" b="1" dirty="0">
                <a:solidFill>
                  <a:schemeClr val="accent5">
                    <a:lumMod val="60000"/>
                    <a:lumOff val="40000"/>
                  </a:schemeClr>
                </a:solidFill>
                <a:latin typeface="Open Sans"/>
                <a:ea typeface="+mn-lt"/>
                <a:cs typeface="+mn-lt"/>
              </a:rPr>
              <a:t>amortización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Amortización de los activos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965790" y="1863277"/>
            <a:ext cx="10515600" cy="4351338"/>
          </a:xfrm>
        </p:spPr>
        <p:txBody>
          <a:bodyPr vert="horz" lIns="91440" tIns="45720" rIns="91440" bIns="45720" rtlCol="0" anchor="t">
            <a:normAutofit/>
          </a:bodyPr>
          <a:lstStyle/>
          <a:p>
            <a:pPr marL="0" indent="0">
              <a:lnSpc>
                <a:spcPct val="100000"/>
              </a:lnSpc>
              <a:buNone/>
            </a:pPr>
            <a:r>
              <a:rPr lang="en-US" sz="2000" b="1" u="sng" dirty="0">
                <a:latin typeface="Open Sans" panose="020B0606030504020204"/>
              </a:rPr>
              <a:t>3. SUMA DE LOS DÍGITOS DE LOS AÑOS (SYD):</a:t>
            </a:r>
          </a:p>
          <a:p>
            <a:pPr marL="0" indent="0">
              <a:lnSpc>
                <a:spcPct val="100000"/>
              </a:lnSpc>
              <a:buNone/>
            </a:pPr>
            <a:endParaRPr lang="en-US" sz="2000" dirty="0">
              <a:latin typeface="Open Sans" panose="020B0606030504020204"/>
            </a:endParaRPr>
          </a:p>
          <a:p>
            <a:pPr marL="0" indent="0">
              <a:lnSpc>
                <a:spcPct val="100000"/>
              </a:lnSpc>
              <a:buNone/>
            </a:pPr>
            <a:endParaRPr lang="en-US" sz="2000" dirty="0">
              <a:latin typeface="Open Sans" panose="020B0606030504020204"/>
            </a:endParaRPr>
          </a:p>
          <a:p>
            <a:pPr marL="0" indent="0">
              <a:lnSpc>
                <a:spcPct val="100000"/>
              </a:lnSpc>
              <a:buNone/>
            </a:pPr>
            <a:endParaRPr lang="en-US" sz="300" dirty="0">
              <a:latin typeface="Open Sans" panose="020B0606030504020204"/>
            </a:endParaRPr>
          </a:p>
          <a:p>
            <a:pPr marL="0" indent="0">
              <a:lnSpc>
                <a:spcPct val="100000"/>
              </a:lnSpc>
              <a:buNone/>
            </a:pPr>
            <a:endParaRPr lang="en-US" sz="300" dirty="0">
              <a:latin typeface="Open Sans" panose="020B0606030504020204"/>
            </a:endParaRPr>
          </a:p>
          <a:p>
            <a:pPr marL="0" indent="0">
              <a:lnSpc>
                <a:spcPct val="100000"/>
              </a:lnSpc>
              <a:buNone/>
            </a:pPr>
            <a:endParaRPr lang="en-US" sz="300" dirty="0">
              <a:latin typeface="Open Sans" panose="020B0606030504020204"/>
            </a:endParaRPr>
          </a:p>
          <a:p>
            <a:pPr>
              <a:lnSpc>
                <a:spcPct val="100000"/>
              </a:lnSpc>
            </a:pPr>
            <a:r>
              <a:rPr lang="en-US" sz="2000" dirty="0">
                <a:latin typeface="Open Sans" panose="020B0606030504020204"/>
              </a:rPr>
              <a:t>Suma de los dígitos de los años = 5 + 4 + 3 + 2 + 1 = 15</a:t>
            </a:r>
            <a:br>
              <a:rPr lang="en-US" sz="2000" dirty="0">
                <a:latin typeface="Open Sans" panose="020B0606030504020204"/>
              </a:rPr>
            </a:br>
            <a:endParaRPr lang="en-US" sz="2000" dirty="0">
              <a:latin typeface="Open Sans" panose="020B0606030504020204"/>
            </a:endParaRPr>
          </a:p>
          <a:p>
            <a:pPr marL="0" indent="0">
              <a:lnSpc>
                <a:spcPct val="100000"/>
              </a:lnSpc>
              <a:buNone/>
            </a:pPr>
            <a:r>
              <a:rPr lang="en-US" sz="2000" b="1" u="sng" dirty="0">
                <a:latin typeface="Open Sans" panose="020B0606030504020204"/>
              </a:rPr>
              <a:t>4. BALANCE DECRECIENTE QUE CAMBIA A LÍNEA RECTA (SWITCH):</a:t>
            </a:r>
          </a:p>
          <a:p>
            <a:pPr>
              <a:lnSpc>
                <a:spcPct val="100000"/>
              </a:lnSpc>
            </a:pPr>
            <a:r>
              <a:rPr lang="en-US" sz="2000" dirty="0">
                <a:latin typeface="Open Sans" panose="020B0606030504020204"/>
              </a:rPr>
              <a:t>Dos pasos</a:t>
            </a:r>
          </a:p>
          <a:p>
            <a:pPr>
              <a:lnSpc>
                <a:spcPct val="100000"/>
              </a:lnSpc>
            </a:pPr>
            <a:r>
              <a:rPr lang="en-US" sz="2000" dirty="0">
                <a:latin typeface="Open Sans" panose="020B0606030504020204"/>
              </a:rPr>
              <a:t>Aplicar el método de saldo decreciente durante un período determinado.</a:t>
            </a:r>
          </a:p>
          <a:p>
            <a:pPr>
              <a:lnSpc>
                <a:spcPct val="100000"/>
              </a:lnSpc>
            </a:pPr>
            <a:r>
              <a:rPr lang="en-US" sz="2000" dirty="0">
                <a:latin typeface="Open Sans" panose="020B0606030504020204"/>
              </a:rPr>
              <a:t>Pasar al método lineal.</a:t>
            </a:r>
          </a:p>
          <a:p>
            <a:endParaRPr lang="en-GB" dirty="0"/>
          </a:p>
        </p:txBody>
      </p:sp>
      <p:sp>
        <p:nvSpPr>
          <p:cNvPr id="10" name="TextBox 9">
            <a:extLst>
              <a:ext uri="{FF2B5EF4-FFF2-40B4-BE49-F238E27FC236}">
                <a16:creationId xmlns:a16="http://schemas.microsoft.com/office/drawing/2014/main" id="{3E42F777-308A-443C-9BA2-4A3A037B344C}"/>
              </a:ext>
            </a:extLst>
          </p:cNvPr>
          <p:cNvSpPr txBox="1"/>
          <p:nvPr/>
        </p:nvSpPr>
        <p:spPr>
          <a:xfrm>
            <a:off x="965790" y="2279292"/>
            <a:ext cx="5285465" cy="1323439"/>
          </a:xfrm>
          <a:prstGeom prst="rect">
            <a:avLst/>
          </a:prstGeom>
          <a:noFill/>
        </p:spPr>
        <p:txBody>
          <a:bodyPr wrap="square">
            <a:spAutoFit/>
          </a:bodyPr>
          <a:lstStyle/>
          <a:p>
            <a:pPr marL="228600" indent="-228600">
              <a:spcBef>
                <a:spcPts val="1000"/>
              </a:spcBef>
              <a:buFont typeface="Arial" panose="020B0604020202020204" pitchFamily="34" charset="0"/>
              <a:buChar char="•"/>
            </a:pPr>
            <a:r>
              <a:rPr lang="en-US" sz="2000" dirty="0">
                <a:latin typeface="Open Sans" panose="020B0606030504020204"/>
              </a:rPr>
              <a:t>Al principio de la vida útil del activo, el importe de la amortización es mayor que el método lineal, pero menor que el método de saldo decreciente.</a:t>
            </a:r>
          </a:p>
        </p:txBody>
      </p:sp>
      <p:pic>
        <p:nvPicPr>
          <p:cNvPr id="11" name="Google Shape;138;p7">
            <a:extLst>
              <a:ext uri="{FF2B5EF4-FFF2-40B4-BE49-F238E27FC236}">
                <a16:creationId xmlns:a16="http://schemas.microsoft.com/office/drawing/2014/main" id="{0222C26D-3A86-4EC6-A7E8-1BBEAA9F5BEF}"/>
              </a:ext>
            </a:extLst>
          </p:cNvPr>
          <p:cNvPicPr preferRelativeResize="0"/>
          <p:nvPr/>
        </p:nvPicPr>
        <p:blipFill rotWithShape="1">
          <a:blip r:embed="rId6">
            <a:alphaModFix/>
          </a:blip>
          <a:srcRect/>
          <a:stretch/>
        </p:blipFill>
        <p:spPr>
          <a:xfrm>
            <a:off x="7103627" y="1795211"/>
            <a:ext cx="4417335" cy="2434357"/>
          </a:xfrm>
          <a:prstGeom prst="rect">
            <a:avLst/>
          </a:prstGeom>
          <a:noFill/>
          <a:ln>
            <a:noFill/>
          </a:ln>
        </p:spPr>
      </p:pic>
      <p:sp>
        <p:nvSpPr>
          <p:cNvPr id="12" name="Oval 11">
            <a:extLst>
              <a:ext uri="{FF2B5EF4-FFF2-40B4-BE49-F238E27FC236}">
                <a16:creationId xmlns:a16="http://schemas.microsoft.com/office/drawing/2014/main" id="{5391070C-4F8D-B448-8EE7-68F3DF2D007E}"/>
              </a:ext>
            </a:extLst>
          </p:cNvPr>
          <p:cNvSpPr/>
          <p:nvPr/>
        </p:nvSpPr>
        <p:spPr>
          <a:xfrm>
            <a:off x="7372899"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7.mp3" descr="Track5_Lecture6_Slide7.mp3">
            <a:hlinkClick r:id="" action="ppaction://media"/>
            <a:extLst>
              <a:ext uri="{FF2B5EF4-FFF2-40B4-BE49-F238E27FC236}">
                <a16:creationId xmlns:a16="http://schemas.microsoft.com/office/drawing/2014/main" id="{B167B97A-5675-FB4E-BD6B-3D2932CD44B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44264" y="780754"/>
            <a:ext cx="812800" cy="812800"/>
          </a:xfrm>
          <a:prstGeom prst="rect">
            <a:avLst/>
          </a:prstGeom>
        </p:spPr>
      </p:pic>
    </p:spTree>
    <p:extLst>
      <p:ext uri="{BB962C8B-B14F-4D97-AF65-F5344CB8AC3E}">
        <p14:creationId xmlns:p14="http://schemas.microsoft.com/office/powerpoint/2010/main" val="170104841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6.2.1 </a:t>
            </a:r>
            <a:r>
              <a:rPr lang="en-ZA" b="1" dirty="0">
                <a:latin typeface="Open Sans"/>
                <a:ea typeface="Open Sans" panose="020B0606030504020204" pitchFamily="34" charset="0"/>
                <a:cs typeface="Open Sans" panose="020B0606030504020204" pitchFamily="34" charset="0"/>
              </a:rPr>
              <a:t>Definición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Estados financieros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887215" y="1940188"/>
            <a:ext cx="8415936" cy="1767796"/>
          </a:xfrm>
        </p:spPr>
        <p:txBody>
          <a:bodyPr vert="horz" lIns="91440" tIns="45720" rIns="91440" bIns="45720" rtlCol="0" anchor="t">
            <a:normAutofit fontScale="92500"/>
          </a:bodyPr>
          <a:lstStyle/>
          <a:p>
            <a:pPr>
              <a:lnSpc>
                <a:spcPct val="100000"/>
              </a:lnSpc>
            </a:pPr>
            <a:r>
              <a:rPr lang="en-US" sz="2000" b="1" dirty="0">
                <a:latin typeface="Open Sans" panose="020B0606030504020204"/>
              </a:rPr>
              <a:t>ESTADO FINANCIERO </a:t>
            </a:r>
            <a:r>
              <a:rPr lang="en-US" sz="2000" dirty="0">
                <a:latin typeface="Open Sans" panose="020B0606030504020204"/>
              </a:rPr>
              <a:t>= registro formal de las actividades financieras de una empresa, una persona o una entidad.</a:t>
            </a:r>
          </a:p>
          <a:p>
            <a:pPr>
              <a:lnSpc>
                <a:spcPct val="100000"/>
              </a:lnSpc>
            </a:pPr>
            <a:r>
              <a:rPr lang="en-US" sz="2000" dirty="0">
                <a:latin typeface="Open Sans" panose="020B0606030504020204"/>
              </a:rPr>
              <a:t>La información financiera relevante se presenta de forma estructurada, bien definida y fácil de entender, siguiendo una práctica estándar (como los Principios Contables Generalmente Aceptados, o PCGA).</a:t>
            </a:r>
          </a:p>
        </p:txBody>
      </p:sp>
      <p:sp>
        <p:nvSpPr>
          <p:cNvPr id="7" name="Oval 6">
            <a:extLst>
              <a:ext uri="{FF2B5EF4-FFF2-40B4-BE49-F238E27FC236}">
                <a16:creationId xmlns:a16="http://schemas.microsoft.com/office/drawing/2014/main" id="{F16DDF21-EA90-9F4C-8E46-DB6F862D02EA}"/>
              </a:ext>
            </a:extLst>
          </p:cNvPr>
          <p:cNvSpPr/>
          <p:nvPr/>
        </p:nvSpPr>
        <p:spPr>
          <a:xfrm>
            <a:off x="7707437"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8.mp3" descr="Track5_Lecture6_Slide8.mp3">
            <a:hlinkClick r:id="" action="ppaction://media"/>
            <a:extLst>
              <a:ext uri="{FF2B5EF4-FFF2-40B4-BE49-F238E27FC236}">
                <a16:creationId xmlns:a16="http://schemas.microsoft.com/office/drawing/2014/main" id="{BB73E776-4236-D44B-BB63-8A16D62AD2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76519" y="776874"/>
            <a:ext cx="812800" cy="812800"/>
          </a:xfrm>
          <a:prstGeom prst="rect">
            <a:avLst/>
          </a:prstGeom>
        </p:spPr>
      </p:pic>
    </p:spTree>
    <p:extLst>
      <p:ext uri="{BB962C8B-B14F-4D97-AF65-F5344CB8AC3E}">
        <p14:creationId xmlns:p14="http://schemas.microsoft.com/office/powerpoint/2010/main" val="293460530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89619"/>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mn-lt"/>
                <a:cs typeface="+mn-lt"/>
              </a:rPr>
              <a:t>6.2.2 Tipos de estados financieros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4640"/>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Estados financieros </a:t>
            </a:r>
          </a:p>
        </p:txBody>
      </p:sp>
      <p:sp>
        <p:nvSpPr>
          <p:cNvPr id="3" name="Content Placeholder 2">
            <a:extLst>
              <a:ext uri="{FF2B5EF4-FFF2-40B4-BE49-F238E27FC236}">
                <a16:creationId xmlns:a16="http://schemas.microsoft.com/office/drawing/2014/main" id="{88666AC0-3057-4C4B-9F17-CA284D8F2043}"/>
              </a:ext>
            </a:extLst>
          </p:cNvPr>
          <p:cNvSpPr>
            <a:spLocks noGrp="1"/>
          </p:cNvSpPr>
          <p:nvPr>
            <p:ph idx="1"/>
          </p:nvPr>
        </p:nvSpPr>
        <p:spPr>
          <a:xfrm>
            <a:off x="1034007" y="1946188"/>
            <a:ext cx="10515600" cy="4351338"/>
          </a:xfrm>
        </p:spPr>
        <p:txBody>
          <a:bodyPr>
            <a:normAutofit/>
          </a:bodyPr>
          <a:lstStyle/>
          <a:p>
            <a:pPr marL="0" indent="0">
              <a:lnSpc>
                <a:spcPct val="100000"/>
              </a:lnSpc>
              <a:buNone/>
            </a:pPr>
            <a:r>
              <a:rPr lang="en-US" sz="2000" dirty="0">
                <a:latin typeface="Open Sans" panose="020B0606030504020204"/>
              </a:rPr>
              <a:t>Hay tres estados financieros clave: </a:t>
            </a:r>
          </a:p>
          <a:p>
            <a:pPr marL="1428750" lvl="2" indent="-514350">
              <a:lnSpc>
                <a:spcPct val="100000"/>
              </a:lnSpc>
              <a:buFont typeface="+mj-lt"/>
              <a:buAutoNum type="arabicPeriod"/>
            </a:pPr>
            <a:r>
              <a:rPr lang="en-US" b="1" dirty="0">
                <a:latin typeface="Open Sans" panose="020B0606030504020204"/>
              </a:rPr>
              <a:t>CUENTA DE RESULTADOS</a:t>
            </a:r>
          </a:p>
          <a:p>
            <a:pPr marL="1428750" lvl="2" indent="-514350">
              <a:lnSpc>
                <a:spcPct val="100000"/>
              </a:lnSpc>
              <a:buFont typeface="+mj-lt"/>
              <a:buAutoNum type="arabicPeriod"/>
            </a:pPr>
            <a:r>
              <a:rPr lang="en-US" b="1" dirty="0">
                <a:latin typeface="Open Sans" panose="020B0606030504020204"/>
              </a:rPr>
              <a:t>FLUJO DE CAJA</a:t>
            </a:r>
          </a:p>
          <a:p>
            <a:pPr marL="1428750" lvl="2" indent="-514350">
              <a:lnSpc>
                <a:spcPct val="100000"/>
              </a:lnSpc>
              <a:buFont typeface="+mj-lt"/>
              <a:buAutoNum type="arabicPeriod"/>
            </a:pPr>
            <a:r>
              <a:rPr lang="en-US" b="1" dirty="0">
                <a:latin typeface="Open Sans" panose="020B0606030504020204"/>
              </a:rPr>
              <a:t>BALANCE</a:t>
            </a:r>
          </a:p>
          <a:p>
            <a:endParaRPr lang="en-US" sz="2400" dirty="0"/>
          </a:p>
        </p:txBody>
      </p:sp>
      <p:pic>
        <p:nvPicPr>
          <p:cNvPr id="4" name="Picture 3" descr="A calculator and a few coins&#10;&#10;Description automatically generated with medium confidence">
            <a:extLst>
              <a:ext uri="{FF2B5EF4-FFF2-40B4-BE49-F238E27FC236}">
                <a16:creationId xmlns:a16="http://schemas.microsoft.com/office/drawing/2014/main" id="{FC32E505-1050-4B8D-825B-47B18BBEA250}"/>
              </a:ext>
            </a:extLst>
          </p:cNvPr>
          <p:cNvPicPr>
            <a:picLocks noChangeAspect="1"/>
          </p:cNvPicPr>
          <p:nvPr/>
        </p:nvPicPr>
        <p:blipFill rotWithShape="1">
          <a:blip r:embed="rId6"/>
          <a:srcRect l="16156" r="18121"/>
          <a:stretch/>
        </p:blipFill>
        <p:spPr>
          <a:xfrm>
            <a:off x="6366074" y="1373714"/>
            <a:ext cx="4791919" cy="4705109"/>
          </a:xfrm>
          <a:prstGeom prst="rect">
            <a:avLst/>
          </a:prstGeom>
        </p:spPr>
      </p:pic>
      <p:sp>
        <p:nvSpPr>
          <p:cNvPr id="10" name="Oval 9">
            <a:extLst>
              <a:ext uri="{FF2B5EF4-FFF2-40B4-BE49-F238E27FC236}">
                <a16:creationId xmlns:a16="http://schemas.microsoft.com/office/drawing/2014/main" id="{90FC0C9F-D6D0-0B4C-8609-B008970CC7BE}"/>
              </a:ext>
            </a:extLst>
          </p:cNvPr>
          <p:cNvSpPr/>
          <p:nvPr/>
        </p:nvSpPr>
        <p:spPr>
          <a:xfrm>
            <a:off x="7707437" y="70938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6_Slide9.mp3" descr="Track5_Lecture6_Slide9.mp3">
            <a:hlinkClick r:id="" action="ppaction://media"/>
            <a:extLst>
              <a:ext uri="{FF2B5EF4-FFF2-40B4-BE49-F238E27FC236}">
                <a16:creationId xmlns:a16="http://schemas.microsoft.com/office/drawing/2014/main" id="{DCD8F8A2-BE0C-9843-96DE-0BF0B04C854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78802" y="776874"/>
            <a:ext cx="812800" cy="812800"/>
          </a:xfrm>
          <a:prstGeom prst="rect">
            <a:avLst/>
          </a:prstGeom>
        </p:spPr>
      </p:pic>
    </p:spTree>
    <p:extLst>
      <p:ext uri="{BB962C8B-B14F-4D97-AF65-F5344CB8AC3E}">
        <p14:creationId xmlns:p14="http://schemas.microsoft.com/office/powerpoint/2010/main" val="28285960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3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B879373-2141-47A9-B3D2-0FDFDB2544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47F587A4-2E70-45EC-BE7D-17F9D27F3F2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232</TotalTime>
  <Words>6234</Words>
  <Application>Microsoft Office PowerPoint</Application>
  <PresentationFormat>Panorámica</PresentationFormat>
  <Paragraphs>330</Paragraphs>
  <Slides>24</Slides>
  <Notes>23</Notes>
  <HiddenSlides>0</HiddenSlides>
  <MMClips>22</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24</vt:i4>
      </vt:variant>
    </vt:vector>
  </HeadingPairs>
  <TitlesOfParts>
    <vt:vector size="31" baseType="lpstr">
      <vt:lpstr>Arial</vt:lpstr>
      <vt:lpstr>Calibri</vt:lpstr>
      <vt:lpstr>Calibri Light</vt:lpstr>
      <vt:lpstr>Cambria Math</vt:lpstr>
      <vt:lpstr>Open Sans</vt:lpstr>
      <vt:lpstr>Open Sans ExtraBold</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keywords>, docId:7C8B027946660B005F39321C7FF034B4</cp:keywords>
  <cp:lastModifiedBy>Esther Mariela Bolaños Navarro</cp:lastModifiedBy>
  <cp:revision>490</cp:revision>
  <dcterms:created xsi:type="dcterms:W3CDTF">2021-02-10T16:48:02Z</dcterms:created>
  <dcterms:modified xsi:type="dcterms:W3CDTF">2022-10-25T19:30:35Z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