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2" r:id="rId2"/>
    <p:sldId id="263" r:id="rId3"/>
    <p:sldId id="259" r:id="rId4"/>
    <p:sldId id="271" r:id="rId5"/>
    <p:sldId id="264" r:id="rId6"/>
    <p:sldId id="265" r:id="rId7"/>
    <p:sldId id="266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4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/>
    <p:restoredTop sz="86395"/>
  </p:normalViewPr>
  <p:slideViewPr>
    <p:cSldViewPr snapToGrid="0" snapToObjects="1">
      <p:cViewPr varScale="1">
        <p:scale>
          <a:sx n="91" d="100"/>
          <a:sy n="91" d="100"/>
        </p:scale>
        <p:origin x="200" y="4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B188C-3AD3-9942-A6E3-B0028C893497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FE3EF-6446-F047-8E15-487B59ABA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6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207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Pour pouvoir remplacer les traits par les mots choisis, conservez le mode « Normal »</a:t>
            </a:r>
          </a:p>
          <a:p>
            <a:r>
              <a:rPr lang="fr-FR" noProof="0" dirty="0"/>
              <a:t>Invitez discussions et justifications avant de décider quel(s) mot(s) convien(nen)</a:t>
            </a:r>
            <a:r>
              <a:rPr lang="fr-FR" noProof="0" dirty="0" err="1"/>
              <a:t>t</a:t>
            </a:r>
            <a:endParaRPr lang="fr-F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66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76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</a:t>
            </a:r>
            <a:r>
              <a:rPr lang="fr-FR" noProof="0" dirty="0" err="1"/>
              <a:t>stez</a:t>
            </a:r>
            <a:r>
              <a:rPr lang="fr-FR" noProof="0" dirty="0"/>
              <a:t> dans le mode “Normal” pour pouvoir manipuler les bulles et écrire dedans</a:t>
            </a:r>
          </a:p>
          <a:p>
            <a:endParaRPr lang="fr-FR" noProof="0" dirty="0"/>
          </a:p>
          <a:p>
            <a:r>
              <a:rPr lang="fr-FR" noProof="0" dirty="0"/>
              <a:t>•  Dans les bulles oranges, écrivez les contributions des </a:t>
            </a:r>
            <a:r>
              <a:rPr lang="fr-FR" noProof="0" dirty="0" err="1"/>
              <a:t>participant.e.s</a:t>
            </a:r>
            <a:r>
              <a:rPr lang="fr-FR" noProof="0" dirty="0"/>
              <a:t> qui proviennent de l’activité 1 de la section 1 du cours.</a:t>
            </a:r>
          </a:p>
          <a:p>
            <a:r>
              <a:rPr lang="fr-FR" noProof="0" dirty="0"/>
              <a:t>•  Dans les rectangles verts, inscrivez les suggestions pour contrecarrer ce type d’exclusion.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3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Encouragez les </a:t>
            </a:r>
            <a:r>
              <a:rPr lang="fr-FR" noProof="0" dirty="0" err="1"/>
              <a:t>participant.e.s</a:t>
            </a:r>
            <a:r>
              <a:rPr lang="fr-FR" noProof="0" dirty="0"/>
              <a:t> à discuter et justifier leurs réponses.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09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noProof="0" dirty="0"/>
              <a:t>Encouragez les </a:t>
            </a:r>
            <a:r>
              <a:rPr lang="fr-FR" noProof="0" dirty="0" err="1"/>
              <a:t>participant.e.s</a:t>
            </a:r>
            <a:r>
              <a:rPr lang="fr-FR" noProof="0" dirty="0"/>
              <a:t> à discuter et justifier leurs réponses.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822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noProof="0" dirty="0"/>
              <a:t>Encouragez les </a:t>
            </a:r>
            <a:r>
              <a:rPr lang="fr-FR" noProof="0" dirty="0" err="1"/>
              <a:t>participant.e.s</a:t>
            </a:r>
            <a:r>
              <a:rPr lang="fr-FR" noProof="0" dirty="0"/>
              <a:t> à discuter et justifier leurs réponses.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87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Encouragez les </a:t>
            </a:r>
            <a:r>
              <a:rPr lang="fr-FR" noProof="0" dirty="0" err="1"/>
              <a:t>participant.e.s</a:t>
            </a:r>
            <a:r>
              <a:rPr lang="fr-FR" noProof="0" dirty="0"/>
              <a:t> à discuter les affirmations avant de décider si elles sont vraies ou fausses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162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Encore et toujours, invitez les discussions et justifications avant de décider.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61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Pour pouvoir remplacer les traits par les mots choisis, conservez le mode « Normal »</a:t>
            </a:r>
          </a:p>
          <a:p>
            <a:r>
              <a:rPr lang="fr-FR" noProof="0" dirty="0"/>
              <a:t>Invitez discussions et justifications avant de décider quel(s) mot(s) convien(nen)</a:t>
            </a:r>
            <a:r>
              <a:rPr lang="fr-FR" noProof="0" dirty="0" err="1"/>
              <a:t>t</a:t>
            </a:r>
            <a:endParaRPr lang="fr-FR" noProof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45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96163-5354-F39E-7396-FFD8A8667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954648-A5BC-351D-292F-10312B074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88F9A-5E81-0F10-02B6-874FE5B1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A194C-D1C7-5087-CAD0-4D842E0CD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E7647-0A89-3B87-E1EC-5A2F72095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22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F298A-327C-3184-C3B2-8322CF55E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152C5-2510-9B96-84C8-546F166778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D7988-85D3-CC2A-382C-4079D2E88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9DA9F-3640-927A-014D-07C3C5AB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ECFA0-E9B9-9DAA-A4AF-E2234568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6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2B23CD-1F9C-DAA6-ECB1-21EFDB82A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60E8E0-DEDC-4187-668B-A9FE053C9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FE89D-2CA7-DF4D-058F-EE3883D6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BA242-B9F6-8EE3-32B1-3995E9CBD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20B68-81CD-E723-16AF-36C043DB2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0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01BF-D035-EAC2-BD19-57923E8E6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5600D-0EAF-E00A-A681-19763F1E3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7CA71-F6F2-644A-6259-03D72C1DD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C3A85-E61A-5AAC-5CAE-330F9ABA1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1F0BF-42C5-F31E-653B-E8C6A803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60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575C7-3CCF-2194-5E49-ABF61EA15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B6EE1-0FB7-370C-2E14-4E2421A39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0A138-9E55-36C9-E8AC-EA73B577E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3BC7E-9513-F039-2E99-681EE64F4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74236-47ED-9F40-D50F-AC1102723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2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CD2B2-052A-12C6-81BF-1FABEDABE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A3E22-F683-6F86-F495-DFBB06DAF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682E2-121B-311E-EC41-08495938F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2B2C3-29DC-4787-2471-DE5E3FB7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3983D-337C-8848-E353-1AE77710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EB9D4-9204-BF72-278C-6091ABF5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7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284A3-CEA1-BA61-BC66-A967E62C8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B558D-5C46-49E8-4DFE-6B4304450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50FCC-31C4-C137-7CA0-7D5609871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92B793-6A6B-3574-812C-D4C7C3F10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B9BF4A-F0B8-ECA8-B897-D5AA4F029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06655A-1EAD-2DC1-0121-54D525CA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B78136-454A-28E2-D11F-03B4BDAE9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717D9C-F67D-8548-6529-FFBE40D79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5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A033B-779E-74D3-65E1-DC00EBED5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1A3C82-480F-E832-39DE-76C216AB8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C41D67-F91C-7B80-46BE-B756D46FC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F29C9F-D816-FC7D-AE51-BC9A7225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6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E026E-9810-7D81-6F0A-6642FCF5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0DFDC5-DF37-52A7-531C-0933539E1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3C3BC0-4E8A-39EE-1833-227288D01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0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E263A-D202-4023-3F60-1B9AE63C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3EA08-F4CA-9D20-24D9-AA6D7BF93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DF8F2-0E90-926F-B8F7-E9B1921DC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F9611-FCD9-2AA8-F5C9-CDA80CE6D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6B233C-91A1-7EBC-D9FB-0BB72FEF5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5B2C9-4428-0B5A-FAAC-AD8870BA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25FE2-0CA0-B70C-5DB5-75324858E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EFD6DB-A63A-213D-8E14-997632F269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AF698-CF93-49B8-3BDA-B17C92D7E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648591-F75A-33B2-4B9E-5D9569B82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1B2EC-9311-88CA-058F-3B06B0735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6D5F-CDF8-2B5C-B849-0301B69D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13B347-4706-A23B-F5C9-74FEE25AE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7A7B6-6E84-1C58-DBD1-6BA06BCF9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4CFD8-64DE-1A9A-85E2-4BF0D4C89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CE46-CF3B-792C-757B-6C85DFDC3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DEC05-7890-3334-8373-8C65C3828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2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9895F6-C809-0565-A90D-E89123F9FBD5}"/>
              </a:ext>
            </a:extLst>
          </p:cNvPr>
          <p:cNvSpPr txBox="1"/>
          <p:nvPr/>
        </p:nvSpPr>
        <p:spPr>
          <a:xfrm>
            <a:off x="277090" y="2702392"/>
            <a:ext cx="11719830" cy="2979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fr-FR" sz="2400"/>
              <a:t>La </a:t>
            </a:r>
            <a:r>
              <a:rPr lang="fr-FR" sz="2400" b="1"/>
              <a:t>Section 4</a:t>
            </a:r>
            <a:r>
              <a:rPr lang="fr-FR" sz="2400"/>
              <a:t> vous invite à : 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/>
              <a:t>vous familiariser avec des idées sur la façon dont les enseignant.e.s apprennent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/>
              <a:t>réfléchir à ce que signifie être un.e "praticien.ne auto-réflexif/ive"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/>
              <a:t>passer en revue les ressources disponibles pour soutenir l'enseignement inclusif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/>
              <a:t>réfléchir à votre propre apprentissage dans le cadre de ce cours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4EC007-829E-69EF-DB48-5732EE6C0C24}"/>
              </a:ext>
            </a:extLst>
          </p:cNvPr>
          <p:cNvSpPr txBox="1"/>
          <p:nvPr/>
        </p:nvSpPr>
        <p:spPr>
          <a:xfrm>
            <a:off x="277091" y="712371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TESSA – </a:t>
            </a:r>
            <a:r>
              <a:rPr lang="fr-FR" dirty="0">
                <a:solidFill>
                  <a:schemeClr val="bg1"/>
                </a:solidFill>
              </a:rPr>
              <a:t>Apprentissage et enseignement inclusifs (AEI)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03F677-2A0A-1F04-5AA5-554A66679B0B}"/>
              </a:ext>
            </a:extLst>
          </p:cNvPr>
          <p:cNvSpPr txBox="1"/>
          <p:nvPr/>
        </p:nvSpPr>
        <p:spPr>
          <a:xfrm>
            <a:off x="277090" y="1932292"/>
            <a:ext cx="1179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Objectifs de la Section 4</a:t>
            </a:r>
          </a:p>
        </p:txBody>
      </p:sp>
    </p:spTree>
    <p:extLst>
      <p:ext uri="{BB962C8B-B14F-4D97-AF65-F5344CB8AC3E}">
        <p14:creationId xmlns:p14="http://schemas.microsoft.com/office/powerpoint/2010/main" val="3011989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8002F8-D042-0D38-B9CA-78DC36B84F28}"/>
              </a:ext>
            </a:extLst>
          </p:cNvPr>
          <p:cNvSpPr txBox="1"/>
          <p:nvPr/>
        </p:nvSpPr>
        <p:spPr>
          <a:xfrm>
            <a:off x="189763" y="596366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Les grands points du cours : révisions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0EE1C-00BD-3B91-57EB-E5F08880A0AF}"/>
              </a:ext>
            </a:extLst>
          </p:cNvPr>
          <p:cNvSpPr txBox="1"/>
          <p:nvPr/>
        </p:nvSpPr>
        <p:spPr>
          <a:xfrm>
            <a:off x="520861" y="1504708"/>
            <a:ext cx="122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Section 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7682" y="742057"/>
            <a:ext cx="1099238" cy="360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0438C1E-9588-25C3-0AAB-A8B712374642}"/>
              </a:ext>
            </a:extLst>
          </p:cNvPr>
          <p:cNvSpPr txBox="1"/>
          <p:nvPr/>
        </p:nvSpPr>
        <p:spPr>
          <a:xfrm>
            <a:off x="1036121" y="2024072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Les ressources éducatives libres </a:t>
            </a:r>
            <a:r>
              <a:rPr lang="fr-FR" dirty="0"/>
              <a:t>: quels sont les mots manquants?</a:t>
            </a:r>
            <a:endParaRPr lang="fr-FR" b="1" dirty="0"/>
          </a:p>
        </p:txBody>
      </p:sp>
      <p:sp>
        <p:nvSpPr>
          <p:cNvPr id="8" name="AutoShape 5">
            <a:extLst>
              <a:ext uri="{FF2B5EF4-FFF2-40B4-BE49-F238E27FC236}">
                <a16:creationId xmlns:a16="http://schemas.microsoft.com/office/drawing/2014/main" id="{4BA3D8A0-1A81-D24C-BF82-D0A5F35AE0E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200" y="-984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554FDA0-EB22-0A4B-FC30-9283EFF3140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26564" y="2543437"/>
            <a:ext cx="10219766" cy="3718197"/>
          </a:xfrm>
          <a:prstGeom prst="rect">
            <a:avLst/>
          </a:prstGeom>
          <a:solidFill>
            <a:srgbClr val="FFFA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Les REL sont des ressources disponibles __________. Beaucoup ont une licence de droit d'auteur spéciale ‘</a:t>
            </a:r>
            <a:r>
              <a:rPr kumimoji="0" lang="fr-FR" altLang="en-US" sz="1600" b="0" i="0" u="none" strike="noStrike" cap="none" normalizeH="0" baseline="0" dirty="0" err="1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creative</a:t>
            </a: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fr-FR" altLang="en-US" sz="1600" b="0" i="0" u="none" strike="noStrike" cap="none" normalizeH="0" baseline="0" dirty="0" err="1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commons</a:t>
            </a: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’ qui permet de les copier, de les adapter et de les republier. Il existe _______ sortes de licences, chacune assortie de conditions légèrement différentes. Toutefois, elles exigent toutes que vous reconnaissiez la __________ de la ressource adaptée. </a:t>
            </a:r>
            <a:endParaRPr kumimoji="0" lang="fr-FR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Les auteurs/</a:t>
            </a:r>
            <a:r>
              <a:rPr kumimoji="0" lang="fr-FR" altLang="en-US" sz="1600" b="0" i="0" u="none" strike="noStrike" cap="none" normalizeH="0" baseline="0" dirty="0" err="1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trices</a:t>
            </a: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 ne reçoivent </a:t>
            </a:r>
            <a:r>
              <a:rPr kumimoji="0" lang="fr-FR" altLang="en-US" sz="1600" b="0" i="0" u="none" strike="noStrike" cap="none" normalizeH="0" baseline="0" dirty="0" err="1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aucue</a:t>
            </a: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  __________ et les créateurs/</a:t>
            </a:r>
            <a:r>
              <a:rPr kumimoji="0" lang="fr-FR" altLang="en-US" sz="1600" b="0" i="0" u="none" strike="noStrike" cap="none" normalizeH="0" baseline="0" dirty="0" err="1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trices</a:t>
            </a: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 des REL assument les coûts de production.</a:t>
            </a:r>
            <a:endParaRPr kumimoji="0" lang="fr-FR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Il existe différents symboles qui représentent les différentes licences Creative Commons</a:t>
            </a:r>
            <a:endParaRPr kumimoji="0" lang="fr-FR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                       </a:t>
            </a:r>
            <a:endParaRPr kumimoji="0" lang="fr-FR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Les REL ont été définies pour la première fois par l'UNESCO en 2000 et soutenues par la Déclaration de Paris (2012) et le Plan d'action de Ljubljana (2017).</a:t>
            </a:r>
            <a:endParaRPr kumimoji="0" lang="fr-FR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Les REL peuvent être des __________  imprimés ou numériques. Elles peuvent se présenter sous _________ formes </a:t>
            </a:r>
            <a:r>
              <a:rPr lang="fr-FR" altLang="en-US" sz="1600" dirty="0">
                <a:solidFill>
                  <a:srgbClr val="312B39"/>
                </a:solidFill>
                <a:cs typeface="Arial" panose="020B0604020202020204" pitchFamily="34" charset="0"/>
              </a:rPr>
              <a:t>: </a:t>
            </a:r>
            <a:r>
              <a:rPr kumimoji="0" lang="fr-FR" altLang="en-US" sz="1600" b="0" i="0" u="none" strike="noStrike" cap="none" normalizeH="0" baseline="0" dirty="0">
                <a:ln>
                  <a:noFill/>
                </a:ln>
                <a:solidFill>
                  <a:srgbClr val="312B39"/>
                </a:solidFill>
                <a:effectLst/>
                <a:cs typeface="Arial" panose="020B0604020202020204" pitchFamily="34" charset="0"/>
              </a:rPr>
              <a:t>images, livres, documents, vidéos ou fichiers audio. </a:t>
            </a:r>
            <a:r>
              <a:rPr lang="fr-FR" altLang="en-US" sz="1600" dirty="0">
                <a:solidFill>
                  <a:srgbClr val="312B39"/>
                </a:solidFill>
                <a:cs typeface="Arial" panose="020B0604020202020204" pitchFamily="34" charset="0"/>
              </a:rPr>
              <a:t>Tout le monde peut ___________ des REL : leur __________  peut donc être variable ; il faut les __________ avec soin. </a:t>
            </a:r>
            <a:endParaRPr kumimoji="0" lang="fr-FR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030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8002F8-D042-0D38-B9CA-78DC36B84F28}"/>
              </a:ext>
            </a:extLst>
          </p:cNvPr>
          <p:cNvSpPr txBox="1"/>
          <p:nvPr/>
        </p:nvSpPr>
        <p:spPr>
          <a:xfrm>
            <a:off x="189765" y="691225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Les grands points du cours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782F1E-164F-3330-54DC-2C676E1BBD6B}"/>
              </a:ext>
            </a:extLst>
          </p:cNvPr>
          <p:cNvSpPr txBox="1"/>
          <p:nvPr/>
        </p:nvSpPr>
        <p:spPr>
          <a:xfrm>
            <a:off x="1695624" y="1442119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hlinkClick r:id="" action="ppaction://hlinkshowjump?jump=nextslide"/>
              </a:rPr>
              <a:t>Les facteurs d’exclusion </a:t>
            </a:r>
            <a:r>
              <a:rPr lang="fr-FR" dirty="0"/>
              <a:t>et des idées pour permettre de se sentir inclus (voir la diapo suivante)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7682" y="742057"/>
            <a:ext cx="1099238" cy="360000"/>
          </a:xfrm>
          <a:prstGeom prst="rect">
            <a:avLst/>
          </a:prstGeom>
        </p:spPr>
      </p:pic>
      <p:sp>
        <p:nvSpPr>
          <p:cNvPr id="20" name="Action Button: Forwards or Next 19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7C8D1664-4D86-5143-E9A8-15079035FE59}"/>
              </a:ext>
            </a:extLst>
          </p:cNvPr>
          <p:cNvSpPr/>
          <p:nvPr/>
        </p:nvSpPr>
        <p:spPr>
          <a:xfrm>
            <a:off x="11516503" y="6166775"/>
            <a:ext cx="537883" cy="502260"/>
          </a:xfrm>
          <a:prstGeom prst="actionButtonForwardNex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8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Guide pour l’animateur et l’animatrice – </a:t>
            </a:r>
            <a:r>
              <a:rPr lang="fr-FR" sz="2000">
                <a:solidFill>
                  <a:schemeClr val="bg1"/>
                </a:solidFill>
              </a:rPr>
              <a:t>Section 4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8002F8-D042-0D38-B9CA-78DC36B84F28}"/>
              </a:ext>
            </a:extLst>
          </p:cNvPr>
          <p:cNvSpPr txBox="1"/>
          <p:nvPr/>
        </p:nvSpPr>
        <p:spPr>
          <a:xfrm>
            <a:off x="189765" y="691225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Contrecarrer l'exclusion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4D9BEA4-CB2D-0E9C-F6ED-38D985330D63}"/>
              </a:ext>
            </a:extLst>
          </p:cNvPr>
          <p:cNvSpPr/>
          <p:nvPr/>
        </p:nvSpPr>
        <p:spPr>
          <a:xfrm>
            <a:off x="6798146" y="2391380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867E42C-CE65-DB13-2128-5A8DCE173819}"/>
              </a:ext>
            </a:extLst>
          </p:cNvPr>
          <p:cNvSpPr/>
          <p:nvPr/>
        </p:nvSpPr>
        <p:spPr>
          <a:xfrm>
            <a:off x="5339691" y="5441945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91BFCD6-FDF8-8575-BDB7-CB152B789EC0}"/>
              </a:ext>
            </a:extLst>
          </p:cNvPr>
          <p:cNvSpPr/>
          <p:nvPr/>
        </p:nvSpPr>
        <p:spPr>
          <a:xfrm>
            <a:off x="7969794" y="4154577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D935066-7E9D-89AC-E2C5-BB09445CB10D}"/>
              </a:ext>
            </a:extLst>
          </p:cNvPr>
          <p:cNvSpPr/>
          <p:nvPr/>
        </p:nvSpPr>
        <p:spPr>
          <a:xfrm>
            <a:off x="2021205" y="3684172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736FF52-0C31-C112-8D2E-A777284C50C5}"/>
              </a:ext>
            </a:extLst>
          </p:cNvPr>
          <p:cNvSpPr/>
          <p:nvPr/>
        </p:nvSpPr>
        <p:spPr>
          <a:xfrm>
            <a:off x="7172482" y="5079530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34B3B43-419A-3D2C-4BC9-7AE996F9BD26}"/>
              </a:ext>
            </a:extLst>
          </p:cNvPr>
          <p:cNvSpPr/>
          <p:nvPr/>
        </p:nvSpPr>
        <p:spPr>
          <a:xfrm>
            <a:off x="3530589" y="5315549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F9D1B7A-2B2E-8FE8-C43C-CC1C825F3789}"/>
              </a:ext>
            </a:extLst>
          </p:cNvPr>
          <p:cNvSpPr/>
          <p:nvPr/>
        </p:nvSpPr>
        <p:spPr>
          <a:xfrm>
            <a:off x="2185631" y="4612668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7377043-F032-1A9E-E1D5-1A8C287AC118}"/>
              </a:ext>
            </a:extLst>
          </p:cNvPr>
          <p:cNvSpPr/>
          <p:nvPr/>
        </p:nvSpPr>
        <p:spPr>
          <a:xfrm>
            <a:off x="2160015" y="2755676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x)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6A5F75A-4389-5B4B-9B07-615C4759029B}"/>
              </a:ext>
            </a:extLst>
          </p:cNvPr>
          <p:cNvSpPr/>
          <p:nvPr/>
        </p:nvSpPr>
        <p:spPr>
          <a:xfrm>
            <a:off x="3530588" y="2250397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8B6341F-3C7A-86CA-BE83-FCD91CB853E3}"/>
              </a:ext>
            </a:extLst>
          </p:cNvPr>
          <p:cNvSpPr/>
          <p:nvPr/>
        </p:nvSpPr>
        <p:spPr>
          <a:xfrm>
            <a:off x="5164367" y="2003151"/>
            <a:ext cx="1594625" cy="7248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Langue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Français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D9CA6A-636F-2924-E811-1CDFD87CFBF5}"/>
              </a:ext>
            </a:extLst>
          </p:cNvPr>
          <p:cNvSpPr/>
          <p:nvPr/>
        </p:nvSpPr>
        <p:spPr>
          <a:xfrm>
            <a:off x="6188339" y="1385349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Langue </a:t>
            </a:r>
            <a:r>
              <a:rPr lang="en-US" dirty="0" err="1">
                <a:solidFill>
                  <a:schemeClr val="tx1"/>
                </a:solidFill>
              </a:rPr>
              <a:t>maternelle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1F96A19-3588-4E6C-C972-D303B472C505}"/>
              </a:ext>
            </a:extLst>
          </p:cNvPr>
          <p:cNvSpPr/>
          <p:nvPr/>
        </p:nvSpPr>
        <p:spPr>
          <a:xfrm>
            <a:off x="2282999" y="1502563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0877248-8E7B-F1EB-A496-164E968741E2}"/>
              </a:ext>
            </a:extLst>
          </p:cNvPr>
          <p:cNvSpPr/>
          <p:nvPr/>
        </p:nvSpPr>
        <p:spPr>
          <a:xfrm>
            <a:off x="267075" y="2212121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756C8AC-BE8E-DD07-F0D5-ECE64F267ECC}"/>
              </a:ext>
            </a:extLst>
          </p:cNvPr>
          <p:cNvSpPr/>
          <p:nvPr/>
        </p:nvSpPr>
        <p:spPr>
          <a:xfrm>
            <a:off x="-32321" y="3648244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89A9330-2B48-DDDC-17DB-BBB71BE81CAA}"/>
              </a:ext>
            </a:extLst>
          </p:cNvPr>
          <p:cNvSpPr/>
          <p:nvPr/>
        </p:nvSpPr>
        <p:spPr>
          <a:xfrm>
            <a:off x="191730" y="5183593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BA6C348-AAEE-374E-A484-817A421EA9C3}"/>
              </a:ext>
            </a:extLst>
          </p:cNvPr>
          <p:cNvSpPr/>
          <p:nvPr/>
        </p:nvSpPr>
        <p:spPr>
          <a:xfrm>
            <a:off x="2321307" y="6059277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F4C4507-2C68-DD28-9734-B2EFFFEBF31E}"/>
              </a:ext>
            </a:extLst>
          </p:cNvPr>
          <p:cNvSpPr/>
          <p:nvPr/>
        </p:nvSpPr>
        <p:spPr>
          <a:xfrm>
            <a:off x="6188339" y="6124863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C72A410-EEF8-DBAB-6E02-B1DC608432D1}"/>
              </a:ext>
            </a:extLst>
          </p:cNvPr>
          <p:cNvSpPr/>
          <p:nvPr/>
        </p:nvSpPr>
        <p:spPr>
          <a:xfrm>
            <a:off x="8849970" y="5374453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753E27B-CC32-F2F1-7C06-19EFDF52C90E}"/>
              </a:ext>
            </a:extLst>
          </p:cNvPr>
          <p:cNvSpPr/>
          <p:nvPr/>
        </p:nvSpPr>
        <p:spPr>
          <a:xfrm>
            <a:off x="9720895" y="4066992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E8D634-067D-E295-A7E8-C0D75E66ECB1}"/>
              </a:ext>
            </a:extLst>
          </p:cNvPr>
          <p:cNvSpPr/>
          <p:nvPr/>
        </p:nvSpPr>
        <p:spPr>
          <a:xfrm>
            <a:off x="8392771" y="1910131"/>
            <a:ext cx="1968285" cy="603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AE13B17-3058-2956-A0C6-5E9FA8869B6A}"/>
              </a:ext>
            </a:extLst>
          </p:cNvPr>
          <p:cNvSpPr/>
          <p:nvPr/>
        </p:nvSpPr>
        <p:spPr>
          <a:xfrm>
            <a:off x="4913286" y="3543915"/>
            <a:ext cx="1594625" cy="12352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 me suis </a:t>
            </a:r>
            <a:r>
              <a:rPr lang="en-US" dirty="0" err="1">
                <a:solidFill>
                  <a:schemeClr val="tx1"/>
                </a:solidFill>
              </a:rPr>
              <a:t>senti.e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exclu.e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Action Button: Back or Previous 5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E57C0A3B-AB87-D25A-1D15-EB6EB623C9A0}"/>
              </a:ext>
            </a:extLst>
          </p:cNvPr>
          <p:cNvSpPr/>
          <p:nvPr/>
        </p:nvSpPr>
        <p:spPr>
          <a:xfrm>
            <a:off x="11384677" y="6022561"/>
            <a:ext cx="609006" cy="524782"/>
          </a:xfrm>
          <a:prstGeom prst="actionButtonBackPrevio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97682" y="744911"/>
            <a:ext cx="1099238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430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8002F8-D042-0D38-B9CA-78DC36B84F28}"/>
              </a:ext>
            </a:extLst>
          </p:cNvPr>
          <p:cNvSpPr txBox="1"/>
          <p:nvPr/>
        </p:nvSpPr>
        <p:spPr>
          <a:xfrm>
            <a:off x="189765" y="691225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Les grands points du cours : révisions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0EE1C-00BD-3B91-57EB-E5F08880A0AF}"/>
              </a:ext>
            </a:extLst>
          </p:cNvPr>
          <p:cNvSpPr txBox="1"/>
          <p:nvPr/>
        </p:nvSpPr>
        <p:spPr>
          <a:xfrm>
            <a:off x="520861" y="1334020"/>
            <a:ext cx="122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Section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33A321-4538-4FC9-C4C9-47F91216733B}"/>
              </a:ext>
            </a:extLst>
          </p:cNvPr>
          <p:cNvSpPr txBox="1"/>
          <p:nvPr/>
        </p:nvSpPr>
        <p:spPr>
          <a:xfrm>
            <a:off x="1875096" y="1793520"/>
            <a:ext cx="9763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    •  Combien de vagues 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3E6836-A223-C2B6-77B9-81E928818EF3}"/>
              </a:ext>
            </a:extLst>
          </p:cNvPr>
          <p:cNvSpPr txBox="1"/>
          <p:nvPr/>
        </p:nvSpPr>
        <p:spPr>
          <a:xfrm>
            <a:off x="1875098" y="1448463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Modèle d’intervention par vagues de l’UNICEF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14D953-9B20-5BE0-DFDD-8CA279B216A9}"/>
              </a:ext>
            </a:extLst>
          </p:cNvPr>
          <p:cNvSpPr txBox="1"/>
          <p:nvPr/>
        </p:nvSpPr>
        <p:spPr>
          <a:xfrm>
            <a:off x="1875095" y="2099431"/>
            <a:ext cx="9763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    •  Quelle vague se rapporte à un modèle collaboratif 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13A7F8-5116-2B9E-914D-D9E6FC56FC92}"/>
              </a:ext>
            </a:extLst>
          </p:cNvPr>
          <p:cNvSpPr txBox="1"/>
          <p:nvPr/>
        </p:nvSpPr>
        <p:spPr>
          <a:xfrm>
            <a:off x="1875094" y="2410697"/>
            <a:ext cx="9763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    •  Quelle vague se rapporte au recours à une personne avec une formation spécialisée 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893342-97B2-8ADB-33E2-AE26EF0632EE}"/>
              </a:ext>
            </a:extLst>
          </p:cNvPr>
          <p:cNvSpPr txBox="1"/>
          <p:nvPr/>
        </p:nvSpPr>
        <p:spPr>
          <a:xfrm>
            <a:off x="277092" y="3722251"/>
            <a:ext cx="389866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1) </a:t>
            </a:r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Quelle activité fait partie de la Vague 1 du Modèle d'intervention par vagues pour l'éducation inclusive ?</a:t>
            </a:r>
          </a:p>
          <a:p>
            <a:pPr algn="l"/>
            <a:endParaRPr lang="fr-FR" sz="12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a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Le travail de groupe</a:t>
            </a: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b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Le travail individuel</a:t>
            </a: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c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Le cours dispensé par l'</a:t>
            </a:r>
            <a:r>
              <a:rPr lang="fr-FR" b="0" i="0" u="none" strike="noStrike" dirty="0" err="1">
                <a:solidFill>
                  <a:srgbClr val="312B39"/>
                </a:solidFill>
                <a:effectLst/>
              </a:rPr>
              <a:t>enseignant.e</a:t>
            </a:r>
            <a:endParaRPr lang="fr-FR" b="0" i="0" u="none" strike="noStrike" dirty="0">
              <a:solidFill>
                <a:srgbClr val="312B39"/>
              </a:solidFill>
              <a:effectLst/>
            </a:endParaRP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d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Le travail avec les parents</a:t>
            </a:r>
          </a:p>
          <a:p>
            <a:endParaRPr lang="fr-FR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0C4394-7F01-B4E9-41AC-9BD1363C58FB}"/>
              </a:ext>
            </a:extLst>
          </p:cNvPr>
          <p:cNvSpPr txBox="1"/>
          <p:nvPr/>
        </p:nvSpPr>
        <p:spPr>
          <a:xfrm>
            <a:off x="4196903" y="3459862"/>
            <a:ext cx="399326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2) </a:t>
            </a:r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Quel type de ressources est recommandé pour la première vague du Modèle d'intervention par vagues  ?</a:t>
            </a:r>
          </a:p>
          <a:p>
            <a:pPr algn="l"/>
            <a:endParaRPr lang="fr-FR" sz="12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a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Aucune ressource n'est nécessaire</a:t>
            </a: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b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Des fiches de travail</a:t>
            </a: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c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Des ardoises ou petits tableaux noirs ou blancs</a:t>
            </a: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d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Des outils d'apprentissage provenant de l'environnement immédiat</a:t>
            </a:r>
          </a:p>
          <a:p>
            <a:endParaRPr lang="fr-FR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D7DCA1-9DF0-0F8F-4243-0AD9CC7F060F}"/>
              </a:ext>
            </a:extLst>
          </p:cNvPr>
          <p:cNvSpPr txBox="1"/>
          <p:nvPr/>
        </p:nvSpPr>
        <p:spPr>
          <a:xfrm>
            <a:off x="8245032" y="3240830"/>
            <a:ext cx="36698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3)  </a:t>
            </a:r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Les enfants peuvent se sentir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</a:rPr>
              <a:t>exclu.e.s</a:t>
            </a:r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 de la classe 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parce qu'elles/ils </a:t>
            </a:r>
          </a:p>
          <a:p>
            <a:pPr algn="l"/>
            <a:endParaRPr lang="fr-FR" sz="12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a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sont en situation de handicap</a:t>
            </a: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b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sont malheureuses / ils sont malheureux à la maison</a:t>
            </a: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c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ont faim</a:t>
            </a: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d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 parlent une langue différente</a:t>
            </a:r>
          </a:p>
          <a:p>
            <a:pPr algn="l"/>
            <a:r>
              <a:rPr lang="fr-FR" b="1" i="0" u="none" strike="noStrike" dirty="0">
                <a:solidFill>
                  <a:srgbClr val="C00000"/>
                </a:solidFill>
                <a:effectLst/>
              </a:rPr>
              <a:t>e</a:t>
            </a:r>
            <a:r>
              <a:rPr lang="fr-FR" b="0" i="0" u="none" strike="noStrike" dirty="0">
                <a:solidFill>
                  <a:srgbClr val="312B39"/>
                </a:solidFill>
                <a:effectLst/>
              </a:rPr>
              <a:t>. pour toutes les raisons précédentes</a:t>
            </a:r>
          </a:p>
          <a:p>
            <a:endParaRPr lang="fr-F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7682" y="742057"/>
            <a:ext cx="1099238" cy="360000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F562203-BA42-B351-FCB1-1F120C1780F3}"/>
              </a:ext>
            </a:extLst>
          </p:cNvPr>
          <p:cNvCxnSpPr/>
          <p:nvPr/>
        </p:nvCxnSpPr>
        <p:spPr>
          <a:xfrm>
            <a:off x="8253984" y="3149948"/>
            <a:ext cx="3286579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DC038E-4553-CF78-8FE0-D9536D74F0B1}"/>
              </a:ext>
            </a:extLst>
          </p:cNvPr>
          <p:cNvCxnSpPr/>
          <p:nvPr/>
        </p:nvCxnSpPr>
        <p:spPr>
          <a:xfrm>
            <a:off x="4273296" y="3365184"/>
            <a:ext cx="3286579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D3DDE33-57B7-6F30-39A1-AC2AB0596D90}"/>
              </a:ext>
            </a:extLst>
          </p:cNvPr>
          <p:cNvCxnSpPr/>
          <p:nvPr/>
        </p:nvCxnSpPr>
        <p:spPr>
          <a:xfrm>
            <a:off x="390144" y="3580420"/>
            <a:ext cx="3286579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52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8002F8-D042-0D38-B9CA-78DC36B84F28}"/>
              </a:ext>
            </a:extLst>
          </p:cNvPr>
          <p:cNvSpPr txBox="1"/>
          <p:nvPr/>
        </p:nvSpPr>
        <p:spPr>
          <a:xfrm>
            <a:off x="189765" y="691225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Les grands points du cours : révisions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0EE1C-00BD-3B91-57EB-E5F08880A0AF}"/>
              </a:ext>
            </a:extLst>
          </p:cNvPr>
          <p:cNvSpPr txBox="1"/>
          <p:nvPr/>
        </p:nvSpPr>
        <p:spPr>
          <a:xfrm>
            <a:off x="520861" y="1504708"/>
            <a:ext cx="122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Section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782F1E-164F-3330-54DC-2C676E1BBD6B}"/>
              </a:ext>
            </a:extLst>
          </p:cNvPr>
          <p:cNvSpPr txBox="1"/>
          <p:nvPr/>
        </p:nvSpPr>
        <p:spPr>
          <a:xfrm>
            <a:off x="1975763" y="1496666"/>
            <a:ext cx="10021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Continuum vers l’enseignement inclusif : </a:t>
            </a:r>
            <a:r>
              <a:rPr lang="fr-FR" dirty="0"/>
              <a:t>pour chacune des paires d’affirmations, décidez celle qui convient le mieux  à la notion d’inclusivité – justifiez et discuter vos réponses.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7682" y="742057"/>
            <a:ext cx="1099238" cy="360000"/>
          </a:xfrm>
          <a:prstGeom prst="rect">
            <a:avLst/>
          </a:prstGeom>
        </p:spPr>
      </p:pic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EA82821A-28B1-EFED-B413-DAAA35943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599672"/>
              </p:ext>
            </p:extLst>
          </p:nvPr>
        </p:nvGraphicFramePr>
        <p:xfrm>
          <a:off x="1402732" y="2374466"/>
          <a:ext cx="10594188" cy="435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844106">
                  <a:extLst>
                    <a:ext uri="{9D8B030D-6E8A-4147-A177-3AD203B41FA5}">
                      <a16:colId xmlns:a16="http://schemas.microsoft.com/office/drawing/2014/main" val="843047001"/>
                    </a:ext>
                  </a:extLst>
                </a:gridCol>
                <a:gridCol w="1001151">
                  <a:extLst>
                    <a:ext uri="{9D8B030D-6E8A-4147-A177-3AD203B41FA5}">
                      <a16:colId xmlns:a16="http://schemas.microsoft.com/office/drawing/2014/main" val="1580374854"/>
                    </a:ext>
                  </a:extLst>
                </a:gridCol>
                <a:gridCol w="4748931">
                  <a:extLst>
                    <a:ext uri="{9D8B030D-6E8A-4147-A177-3AD203B41FA5}">
                      <a16:colId xmlns:a16="http://schemas.microsoft.com/office/drawing/2014/main" val="2864445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L’enseignement des enfants avec des déficiences doit se faire par des </a:t>
                      </a:r>
                      <a:r>
                        <a:rPr lang="fr-FR" dirty="0" err="1"/>
                        <a:t>enseignant.e.s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spécialisé.e.s</a:t>
                      </a:r>
                      <a:endParaRPr lang="fr-FR" dirty="0"/>
                    </a:p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L’enseignement des enfants avec des déficiences est la responsabilité de </a:t>
                      </a:r>
                      <a:r>
                        <a:rPr lang="fr-FR" dirty="0" err="1"/>
                        <a:t>tou.te.s</a:t>
                      </a:r>
                      <a:r>
                        <a:rPr lang="fr-FR" dirty="0"/>
                        <a:t> les </a:t>
                      </a:r>
                      <a:r>
                        <a:rPr lang="fr-FR" dirty="0" err="1"/>
                        <a:t>enseignant.e.s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0411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L’utilisation judicieuse des aides à l'apprentissage à partir des ressources locales contribue à qualité de l’enseignement inclusif</a:t>
                      </a:r>
                      <a:r>
                        <a:rPr lang="en-GB" dirty="0"/>
                        <a:t>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fr-FR" sz="1000" dirty="0"/>
                      </a:br>
                      <a:r>
                        <a:rPr lang="fr-FR" dirty="0"/>
                        <a:t>L’enseignement inclusif de qualité nécessite un nombre important de ressources spécifiques</a:t>
                      </a:r>
                    </a:p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4421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Le meilleur moyen de soutenir </a:t>
                      </a:r>
                      <a:r>
                        <a:rPr lang="fr-FR" dirty="0" err="1"/>
                        <a:t>un.e</a:t>
                      </a:r>
                      <a:r>
                        <a:rPr lang="fr-FR" dirty="0"/>
                        <a:t> enfant ayant des déficiences est de la/le faire travailler avec </a:t>
                      </a:r>
                      <a:r>
                        <a:rPr lang="fr-FR" dirty="0" err="1"/>
                        <a:t>un.e</a:t>
                      </a:r>
                      <a:r>
                        <a:rPr lang="fr-FR" dirty="0"/>
                        <a:t> adulte </a:t>
                      </a:r>
                      <a:r>
                        <a:rPr lang="fr-FR" dirty="0" err="1"/>
                        <a:t>spécialisé.e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Travailler avec ses pairs, soit en binôme ou en groupe, facilite l’inclusion et l’interaction sociales d’</a:t>
                      </a:r>
                      <a:r>
                        <a:rPr lang="fr-FR" dirty="0" err="1"/>
                        <a:t>un.e</a:t>
                      </a:r>
                      <a:r>
                        <a:rPr lang="fr-FR" dirty="0"/>
                        <a:t> enfant ayant des déficiences, lui permet de développer son estime de soi et apprendre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2090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Le handicap est créé par les obstacles à l’éducation auxquels se heurtent les enfants ayant des déficiences en raison de l’environnement qui les handicapent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fr-FR" dirty="0"/>
                      </a:br>
                      <a:r>
                        <a:rPr lang="fr-FR" dirty="0" err="1"/>
                        <a:t>Un.e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apprenant.e</a:t>
                      </a:r>
                      <a:r>
                        <a:rPr lang="fr-FR" dirty="0"/>
                        <a:t> naît avec son handicap qui l’empêche d’accéder à l’éducation</a:t>
                      </a:r>
                      <a:endParaRPr lang="en-GB" dirty="0"/>
                    </a:p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267476"/>
                  </a:ext>
                </a:extLst>
              </a:tr>
            </a:tbl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84E0F1F-FFA6-AF28-0869-49E543910CF0}"/>
              </a:ext>
            </a:extLst>
          </p:cNvPr>
          <p:cNvCxnSpPr/>
          <p:nvPr/>
        </p:nvCxnSpPr>
        <p:spPr>
          <a:xfrm>
            <a:off x="6415805" y="2844488"/>
            <a:ext cx="621792" cy="0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9554B28-AC2C-C00E-3F5C-96E38A23AD86}"/>
              </a:ext>
            </a:extLst>
          </p:cNvPr>
          <p:cNvCxnSpPr/>
          <p:nvPr/>
        </p:nvCxnSpPr>
        <p:spPr>
          <a:xfrm>
            <a:off x="6427525" y="3686205"/>
            <a:ext cx="621792" cy="0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8E2F18D-94DC-78A3-7163-CE13CA235D3A}"/>
              </a:ext>
            </a:extLst>
          </p:cNvPr>
          <p:cNvCxnSpPr/>
          <p:nvPr/>
        </p:nvCxnSpPr>
        <p:spPr>
          <a:xfrm>
            <a:off x="6439245" y="4781144"/>
            <a:ext cx="621792" cy="0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451DB57-734A-E87D-0444-A11C7F3D370D}"/>
              </a:ext>
            </a:extLst>
          </p:cNvPr>
          <p:cNvCxnSpPr/>
          <p:nvPr/>
        </p:nvCxnSpPr>
        <p:spPr>
          <a:xfrm>
            <a:off x="6436897" y="5960485"/>
            <a:ext cx="621792" cy="0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014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8002F8-D042-0D38-B9CA-78DC36B84F28}"/>
              </a:ext>
            </a:extLst>
          </p:cNvPr>
          <p:cNvSpPr txBox="1"/>
          <p:nvPr/>
        </p:nvSpPr>
        <p:spPr>
          <a:xfrm>
            <a:off x="189765" y="691225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Les grands points du cours : révisions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0EE1C-00BD-3B91-57EB-E5F08880A0AF}"/>
              </a:ext>
            </a:extLst>
          </p:cNvPr>
          <p:cNvSpPr txBox="1"/>
          <p:nvPr/>
        </p:nvSpPr>
        <p:spPr>
          <a:xfrm>
            <a:off x="520861" y="1403013"/>
            <a:ext cx="122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Section 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7682" y="742057"/>
            <a:ext cx="1099238" cy="360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0438C1E-9588-25C3-0AAB-A8B712374642}"/>
              </a:ext>
            </a:extLst>
          </p:cNvPr>
          <p:cNvSpPr txBox="1"/>
          <p:nvPr/>
        </p:nvSpPr>
        <p:spPr>
          <a:xfrm>
            <a:off x="1747777" y="1382623"/>
            <a:ext cx="9820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Le centrage sur l’</a:t>
            </a:r>
            <a:r>
              <a:rPr lang="fr-FR" b="1" dirty="0" err="1"/>
              <a:t>apprenant.e</a:t>
            </a:r>
            <a:r>
              <a:rPr lang="fr-FR" b="1" dirty="0"/>
              <a:t>  </a:t>
            </a:r>
            <a:r>
              <a:rPr lang="fr-FR" dirty="0"/>
              <a:t>:  Discutez et décidez, les affirmations suivantes sont-elles vraies ou fausses 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C3AB5E-EB82-1F5C-D131-A44797ECD434}"/>
              </a:ext>
            </a:extLst>
          </p:cNvPr>
          <p:cNvSpPr txBox="1"/>
          <p:nvPr/>
        </p:nvSpPr>
        <p:spPr>
          <a:xfrm>
            <a:off x="660410" y="2104835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centrage sur l'</a:t>
            </a:r>
            <a:r>
              <a:rPr lang="fr-FR" dirty="0" err="1"/>
              <a:t>apprenant.e</a:t>
            </a:r>
            <a:r>
              <a:rPr lang="fr-FR" dirty="0"/>
              <a:t> signifie que les élèves sont en position de responsabilité.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C77EC1-7533-1C6F-B502-3CFD80704221}"/>
              </a:ext>
            </a:extLst>
          </p:cNvPr>
          <p:cNvSpPr txBox="1"/>
          <p:nvPr/>
        </p:nvSpPr>
        <p:spPr>
          <a:xfrm>
            <a:off x="660410" y="2511430"/>
            <a:ext cx="11336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centrage sur l'</a:t>
            </a:r>
            <a:r>
              <a:rPr lang="fr-FR" dirty="0" err="1"/>
              <a:t>apprenant.e</a:t>
            </a:r>
            <a:r>
              <a:rPr lang="fr-FR" dirty="0"/>
              <a:t> implique la prise en compte des besoins d’apprentissage de tous les élèves.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A69DB7-103E-9FB2-EF48-23C96ED0430A}"/>
              </a:ext>
            </a:extLst>
          </p:cNvPr>
          <p:cNvSpPr txBox="1"/>
          <p:nvPr/>
        </p:nvSpPr>
        <p:spPr>
          <a:xfrm>
            <a:off x="660410" y="2918025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centrage sur l'</a:t>
            </a:r>
            <a:r>
              <a:rPr lang="fr-FR" dirty="0" err="1"/>
              <a:t>apprenant.e</a:t>
            </a:r>
            <a:r>
              <a:rPr lang="fr-FR" dirty="0"/>
              <a:t> implique la prise en compte de ce que les </a:t>
            </a:r>
            <a:r>
              <a:rPr lang="fr-FR" dirty="0" err="1"/>
              <a:t>apprenant.e.s</a:t>
            </a:r>
            <a:r>
              <a:rPr lang="fr-FR" dirty="0"/>
              <a:t> savent déjà.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4070A9-A74B-0D9B-D530-73F5C7C0983E}"/>
              </a:ext>
            </a:extLst>
          </p:cNvPr>
          <p:cNvSpPr txBox="1"/>
          <p:nvPr/>
        </p:nvSpPr>
        <p:spPr>
          <a:xfrm>
            <a:off x="660410" y="3324620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 vous pratiquez le centrage sur l'</a:t>
            </a:r>
            <a:r>
              <a:rPr lang="fr-FR" dirty="0" err="1"/>
              <a:t>apprenant.e</a:t>
            </a:r>
            <a:r>
              <a:rPr lang="fr-FR" dirty="0"/>
              <a:t>, vous n’avez pas besoin de préparer vos leçons.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3969E2-74A5-16C2-D8C2-E4EB6F7D28C2}"/>
              </a:ext>
            </a:extLst>
          </p:cNvPr>
          <p:cNvSpPr txBox="1"/>
          <p:nvPr/>
        </p:nvSpPr>
        <p:spPr>
          <a:xfrm>
            <a:off x="660410" y="3731215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Lors d’une leçon centrée sur l'</a:t>
            </a:r>
            <a:r>
              <a:rPr lang="fr-FR" dirty="0" err="1"/>
              <a:t>apprenant.e</a:t>
            </a:r>
            <a:r>
              <a:rPr lang="fr-FR" dirty="0"/>
              <a:t>, il y a toujours beaucoup de bruit.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0DA22A-77AB-2201-0199-34ADA42B4441}"/>
              </a:ext>
            </a:extLst>
          </p:cNvPr>
          <p:cNvSpPr txBox="1"/>
          <p:nvPr/>
        </p:nvSpPr>
        <p:spPr>
          <a:xfrm>
            <a:off x="660410" y="4137810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Un.e</a:t>
            </a:r>
            <a:r>
              <a:rPr lang="fr-FR" dirty="0"/>
              <a:t> </a:t>
            </a:r>
            <a:r>
              <a:rPr lang="fr-FR" dirty="0" err="1"/>
              <a:t>enseignant.e</a:t>
            </a:r>
            <a:r>
              <a:rPr lang="fr-FR" dirty="0"/>
              <a:t> qui pratique le centrage sur l'</a:t>
            </a:r>
            <a:r>
              <a:rPr lang="fr-FR" dirty="0" err="1"/>
              <a:t>apprenant.e</a:t>
            </a:r>
            <a:r>
              <a:rPr lang="fr-FR" dirty="0"/>
              <a:t> est </a:t>
            </a:r>
            <a:r>
              <a:rPr lang="fr-FR" dirty="0" err="1"/>
              <a:t>convaincu.e</a:t>
            </a:r>
            <a:r>
              <a:rPr lang="fr-FR" dirty="0"/>
              <a:t> que tous les enfants peuvent apprendre.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4F7B13-3635-BD2C-5F00-79CEF51F1562}"/>
              </a:ext>
            </a:extLst>
          </p:cNvPr>
          <p:cNvSpPr txBox="1"/>
          <p:nvPr/>
        </p:nvSpPr>
        <p:spPr>
          <a:xfrm>
            <a:off x="660410" y="4544405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 les élèves travaillent en groupes, la leçon est centrée sur l'</a:t>
            </a:r>
            <a:r>
              <a:rPr lang="fr-FR" dirty="0" err="1"/>
              <a:t>apprenant.e</a:t>
            </a:r>
            <a:r>
              <a:rPr lang="fr-FR" dirty="0"/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BC3619-A9D2-80D7-5B71-43FA7828078C}"/>
              </a:ext>
            </a:extLst>
          </p:cNvPr>
          <p:cNvSpPr txBox="1"/>
          <p:nvPr/>
        </p:nvSpPr>
        <p:spPr>
          <a:xfrm>
            <a:off x="660410" y="4951000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L’approche centrée sur l’</a:t>
            </a:r>
            <a:r>
              <a:rPr lang="fr-FR" dirty="0" err="1"/>
              <a:t>apprenant.e</a:t>
            </a:r>
            <a:r>
              <a:rPr lang="fr-FR" dirty="0"/>
              <a:t> est impossible dans une classe à effectif lourd.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28D448-B647-D929-E00F-226E871EE3C8}"/>
              </a:ext>
            </a:extLst>
          </p:cNvPr>
          <p:cNvSpPr txBox="1"/>
          <p:nvPr/>
        </p:nvSpPr>
        <p:spPr>
          <a:xfrm>
            <a:off x="660410" y="5357595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leçons centrées sur l'</a:t>
            </a:r>
            <a:r>
              <a:rPr lang="fr-FR" dirty="0" err="1"/>
              <a:t>apprenant.e</a:t>
            </a:r>
            <a:r>
              <a:rPr lang="fr-FR" dirty="0"/>
              <a:t> exigent toujours beaucoup de ressources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F1180F7-C599-B005-F94A-505A8D8DB614}"/>
              </a:ext>
            </a:extLst>
          </p:cNvPr>
          <p:cNvSpPr txBox="1"/>
          <p:nvPr/>
        </p:nvSpPr>
        <p:spPr>
          <a:xfrm>
            <a:off x="660410" y="5764190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 Lorsqu’on pratique une approche centrée sur l’</a:t>
            </a:r>
            <a:r>
              <a:rPr lang="fr-FR" dirty="0" err="1"/>
              <a:t>apprenant.e</a:t>
            </a:r>
            <a:r>
              <a:rPr lang="fr-FR" dirty="0"/>
              <a:t>, on ne relève pas les erreurs des </a:t>
            </a:r>
            <a:r>
              <a:rPr lang="fr-FR" dirty="0" err="1"/>
              <a:t>apprenant.e.s</a:t>
            </a:r>
            <a:r>
              <a:rPr lang="fr-FR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39EAFC-FBA0-0BD8-0786-59E48938CF6D}"/>
              </a:ext>
            </a:extLst>
          </p:cNvPr>
          <p:cNvSpPr txBox="1"/>
          <p:nvPr/>
        </p:nvSpPr>
        <p:spPr>
          <a:xfrm>
            <a:off x="660410" y="6170780"/>
            <a:ext cx="1118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Un.e</a:t>
            </a:r>
            <a:r>
              <a:rPr lang="fr-FR" dirty="0"/>
              <a:t> </a:t>
            </a:r>
            <a:r>
              <a:rPr lang="fr-FR" dirty="0" err="1"/>
              <a:t>enseignant.e</a:t>
            </a:r>
            <a:r>
              <a:rPr lang="fr-FR" dirty="0"/>
              <a:t> qui pratique le centrage sur l'</a:t>
            </a:r>
            <a:r>
              <a:rPr lang="fr-FR" dirty="0" err="1"/>
              <a:t>apprenant.e</a:t>
            </a:r>
            <a:r>
              <a:rPr lang="fr-FR" dirty="0"/>
              <a:t> encourage ses élèves à exposer leurs idées.</a:t>
            </a:r>
          </a:p>
        </p:txBody>
      </p:sp>
    </p:spTree>
    <p:extLst>
      <p:ext uri="{BB962C8B-B14F-4D97-AF65-F5344CB8AC3E}">
        <p14:creationId xmlns:p14="http://schemas.microsoft.com/office/powerpoint/2010/main" val="148941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7" grpId="0"/>
      <p:bldP spid="7" grpId="1"/>
      <p:bldP spid="10" grpId="0"/>
      <p:bldP spid="10" grpId="1"/>
      <p:bldP spid="11" grpId="0"/>
      <p:bldP spid="11" grpId="1"/>
      <p:bldP spid="13" grpId="0"/>
      <p:bldP spid="13" grpId="1"/>
      <p:bldP spid="14" grpId="0"/>
      <p:bldP spid="14" grpId="1"/>
      <p:bldP spid="15" grpId="0"/>
      <p:bldP spid="1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8002F8-D042-0D38-B9CA-78DC36B84F28}"/>
              </a:ext>
            </a:extLst>
          </p:cNvPr>
          <p:cNvSpPr txBox="1"/>
          <p:nvPr/>
        </p:nvSpPr>
        <p:spPr>
          <a:xfrm>
            <a:off x="189765" y="691225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Les grands points du cours : révisions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0EE1C-00BD-3B91-57EB-E5F08880A0AF}"/>
              </a:ext>
            </a:extLst>
          </p:cNvPr>
          <p:cNvSpPr txBox="1"/>
          <p:nvPr/>
        </p:nvSpPr>
        <p:spPr>
          <a:xfrm>
            <a:off x="520861" y="1504708"/>
            <a:ext cx="122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Section 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7682" y="742057"/>
            <a:ext cx="1099238" cy="360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0438C1E-9588-25C3-0AAB-A8B712374642}"/>
              </a:ext>
            </a:extLst>
          </p:cNvPr>
          <p:cNvSpPr txBox="1"/>
          <p:nvPr/>
        </p:nvSpPr>
        <p:spPr>
          <a:xfrm>
            <a:off x="1850260" y="1504708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L’enseignement actif : </a:t>
            </a:r>
            <a:r>
              <a:rPr lang="fr-FR" dirty="0"/>
              <a:t>Discutez et décidez, les affirmations suivantes sont-elles vraies ou fausses ?</a:t>
            </a:r>
            <a:endParaRPr lang="fr-FR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61756E-8B3A-A9AC-A8A0-C42421431B0E}"/>
              </a:ext>
            </a:extLst>
          </p:cNvPr>
          <p:cNvSpPr txBox="1"/>
          <p:nvPr/>
        </p:nvSpPr>
        <p:spPr>
          <a:xfrm>
            <a:off x="880835" y="2665780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2.  </a:t>
            </a:r>
            <a:r>
              <a:rPr lang="fr-FR" dirty="0"/>
              <a:t>Le respect de l'</a:t>
            </a:r>
            <a:r>
              <a:rPr lang="fr-FR" dirty="0" err="1"/>
              <a:t>apprenant.e</a:t>
            </a:r>
            <a:r>
              <a:rPr lang="fr-FR" dirty="0"/>
              <a:t> pour l'</a:t>
            </a:r>
            <a:r>
              <a:rPr lang="fr-FR" dirty="0" err="1"/>
              <a:t>enseignant.e</a:t>
            </a:r>
            <a:r>
              <a:rPr lang="fr-FR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C243F8-6FC6-463B-0F9B-282BA0A5BEF9}"/>
              </a:ext>
            </a:extLst>
          </p:cNvPr>
          <p:cNvSpPr txBox="1"/>
          <p:nvPr/>
        </p:nvSpPr>
        <p:spPr>
          <a:xfrm>
            <a:off x="880835" y="2149078"/>
            <a:ext cx="10226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1.  </a:t>
            </a:r>
            <a:r>
              <a:rPr lang="fr-FR" dirty="0"/>
              <a:t>Des leçons ou des sessions de formation qui impliquent physiquement et activement les </a:t>
            </a:r>
            <a:r>
              <a:rPr lang="fr-FR" dirty="0" err="1"/>
              <a:t>apprenant.e.s</a:t>
            </a:r>
            <a:endParaRPr lang="fr-FR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3C30FA-38F7-B4FA-A725-E4784D29349E}"/>
              </a:ext>
            </a:extLst>
          </p:cNvPr>
          <p:cNvSpPr txBox="1"/>
          <p:nvPr/>
        </p:nvSpPr>
        <p:spPr>
          <a:xfrm>
            <a:off x="880835" y="3182482"/>
            <a:ext cx="10528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3.  </a:t>
            </a:r>
            <a:r>
              <a:rPr lang="fr-FR" dirty="0"/>
              <a:t>Des cours ou des sessions de formation qui s'appuient sur les connaissances et la compréhension préalables.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2B2138-FF04-00B0-6B71-D08FAEC89D02}"/>
              </a:ext>
            </a:extLst>
          </p:cNvPr>
          <p:cNvSpPr txBox="1"/>
          <p:nvPr/>
        </p:nvSpPr>
        <p:spPr>
          <a:xfrm>
            <a:off x="880835" y="3976183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4.  </a:t>
            </a:r>
            <a:r>
              <a:rPr lang="fr-FR" dirty="0"/>
              <a:t>Des possibilités de dialogue et de réflexion sur des questions ouvertes.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7ADE70-650D-9811-5F4D-BD61E7C06159}"/>
              </a:ext>
            </a:extLst>
          </p:cNvPr>
          <p:cNvSpPr txBox="1"/>
          <p:nvPr/>
        </p:nvSpPr>
        <p:spPr>
          <a:xfrm>
            <a:off x="880835" y="4492885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5.  </a:t>
            </a:r>
            <a:r>
              <a:rPr lang="fr-FR" dirty="0"/>
              <a:t>Un apprentissage purement théorique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6FF664-BE92-31EE-4C68-7DB2145C8C0B}"/>
              </a:ext>
            </a:extLst>
          </p:cNvPr>
          <p:cNvSpPr txBox="1"/>
          <p:nvPr/>
        </p:nvSpPr>
        <p:spPr>
          <a:xfrm>
            <a:off x="880835" y="5009587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6.  </a:t>
            </a:r>
            <a:r>
              <a:rPr lang="fr-FR" dirty="0"/>
              <a:t>Un programme d'études qui favorise les savoirs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D38B38C-3AF8-DFD5-F594-41CEDA6CE62E}"/>
              </a:ext>
            </a:extLst>
          </p:cNvPr>
          <p:cNvSpPr txBox="1"/>
          <p:nvPr/>
        </p:nvSpPr>
        <p:spPr>
          <a:xfrm>
            <a:off x="880835" y="5526290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7.  </a:t>
            </a:r>
            <a:r>
              <a:rPr lang="fr-FR" dirty="0"/>
              <a:t>Une évaluation qui permet aux apprenants de restituer ce qu’elles/ils ont appris</a:t>
            </a:r>
          </a:p>
        </p:txBody>
      </p:sp>
    </p:spTree>
    <p:extLst>
      <p:ext uri="{BB962C8B-B14F-4D97-AF65-F5344CB8AC3E}">
        <p14:creationId xmlns:p14="http://schemas.microsoft.com/office/powerpoint/2010/main" val="386256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8" grpId="0"/>
      <p:bldP spid="8" grpId="1"/>
      <p:bldP spid="9" grpId="0"/>
      <p:bldP spid="9" grpId="1"/>
      <p:bldP spid="12" grpId="0"/>
      <p:bldP spid="12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8002F8-D042-0D38-B9CA-78DC36B84F28}"/>
              </a:ext>
            </a:extLst>
          </p:cNvPr>
          <p:cNvSpPr txBox="1"/>
          <p:nvPr/>
        </p:nvSpPr>
        <p:spPr>
          <a:xfrm>
            <a:off x="189765" y="691225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Les grands points du cours : révisions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0EE1C-00BD-3B91-57EB-E5F08880A0AF}"/>
              </a:ext>
            </a:extLst>
          </p:cNvPr>
          <p:cNvSpPr txBox="1"/>
          <p:nvPr/>
        </p:nvSpPr>
        <p:spPr>
          <a:xfrm>
            <a:off x="520861" y="1504708"/>
            <a:ext cx="122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Section 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7682" y="742057"/>
            <a:ext cx="1099238" cy="360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0438C1E-9588-25C3-0AAB-A8B712374642}"/>
              </a:ext>
            </a:extLst>
          </p:cNvPr>
          <p:cNvSpPr txBox="1"/>
          <p:nvPr/>
        </p:nvSpPr>
        <p:spPr>
          <a:xfrm>
            <a:off x="1226564" y="2031282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Les savoirs pour l’enseignement : </a:t>
            </a:r>
            <a:r>
              <a:rPr lang="fr-FR" dirty="0"/>
              <a:t>rassembler les paires</a:t>
            </a:r>
            <a:endParaRPr lang="fr-FR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A4F64C-3583-E46A-19A5-DEA23B787745}"/>
              </a:ext>
            </a:extLst>
          </p:cNvPr>
          <p:cNvSpPr txBox="1"/>
          <p:nvPr/>
        </p:nvSpPr>
        <p:spPr>
          <a:xfrm>
            <a:off x="1626423" y="2697186"/>
            <a:ext cx="3026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Les savoirs pour la pratique </a:t>
            </a:r>
            <a:r>
              <a:rPr lang="fr-FR" dirty="0"/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8D70B0-5B9D-FA09-0C94-C2BF4A1FBBF5}"/>
              </a:ext>
            </a:extLst>
          </p:cNvPr>
          <p:cNvSpPr txBox="1"/>
          <p:nvPr/>
        </p:nvSpPr>
        <p:spPr>
          <a:xfrm>
            <a:off x="1626421" y="3761638"/>
            <a:ext cx="2864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Les savoirs sur la pratique </a:t>
            </a:r>
            <a:r>
              <a:rPr lang="fr-FR" dirty="0"/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5B284A-F982-682A-1FEC-57C3FB3081F5}"/>
              </a:ext>
            </a:extLst>
          </p:cNvPr>
          <p:cNvSpPr txBox="1"/>
          <p:nvPr/>
        </p:nvSpPr>
        <p:spPr>
          <a:xfrm>
            <a:off x="5608098" y="4663143"/>
            <a:ext cx="4827493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des savoirs acquis avant la pratique de classe, donc par lectures, cours, conférences etc.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705940-65E9-3F2A-4EE9-292F289273AA}"/>
              </a:ext>
            </a:extLst>
          </p:cNvPr>
          <p:cNvSpPr txBox="1"/>
          <p:nvPr/>
        </p:nvSpPr>
        <p:spPr>
          <a:xfrm>
            <a:off x="5608098" y="2697186"/>
            <a:ext cx="4827493" cy="9233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des savoirs acquis à partir du contexte de la pratique (l’établissement, les collègues, les </a:t>
            </a:r>
            <a:r>
              <a:rPr lang="fr-FR" dirty="0" err="1"/>
              <a:t>apprenant.e.s</a:t>
            </a:r>
            <a:r>
              <a:rPr lang="fr-FR" dirty="0"/>
              <a:t>)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BEC41B-5C6A-224B-752B-71AE6F26E880}"/>
              </a:ext>
            </a:extLst>
          </p:cNvPr>
          <p:cNvSpPr txBox="1"/>
          <p:nvPr/>
        </p:nvSpPr>
        <p:spPr>
          <a:xfrm>
            <a:off x="1617456" y="4663143"/>
            <a:ext cx="3035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Les savoirs dans la pratique </a:t>
            </a:r>
            <a:r>
              <a:rPr lang="fr-FR" dirty="0"/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0D1AE6-2A87-E3F4-40EA-79084D900A04}"/>
              </a:ext>
            </a:extLst>
          </p:cNvPr>
          <p:cNvSpPr txBox="1"/>
          <p:nvPr/>
        </p:nvSpPr>
        <p:spPr>
          <a:xfrm>
            <a:off x="5608098" y="3761638"/>
            <a:ext cx="4827493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des savoirs acquis au fil de la pratique et par réflexion personnelle.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643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8002F8-D042-0D38-B9CA-78DC36B84F28}"/>
              </a:ext>
            </a:extLst>
          </p:cNvPr>
          <p:cNvSpPr txBox="1"/>
          <p:nvPr/>
        </p:nvSpPr>
        <p:spPr>
          <a:xfrm>
            <a:off x="189765" y="691225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Les grands points du cours : révisions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0EE1C-00BD-3B91-57EB-E5F08880A0AF}"/>
              </a:ext>
            </a:extLst>
          </p:cNvPr>
          <p:cNvSpPr txBox="1"/>
          <p:nvPr/>
        </p:nvSpPr>
        <p:spPr>
          <a:xfrm>
            <a:off x="520861" y="1504708"/>
            <a:ext cx="122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Section 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7682" y="742057"/>
            <a:ext cx="1099238" cy="360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0438C1E-9588-25C3-0AAB-A8B712374642}"/>
              </a:ext>
            </a:extLst>
          </p:cNvPr>
          <p:cNvSpPr txBox="1"/>
          <p:nvPr/>
        </p:nvSpPr>
        <p:spPr>
          <a:xfrm>
            <a:off x="1226564" y="2031282"/>
            <a:ext cx="98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La notion de réflexion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705940-65E9-3F2A-4EE9-292F289273AA}"/>
              </a:ext>
            </a:extLst>
          </p:cNvPr>
          <p:cNvSpPr txBox="1"/>
          <p:nvPr/>
        </p:nvSpPr>
        <p:spPr>
          <a:xfrm>
            <a:off x="1520192" y="2586894"/>
            <a:ext cx="9820879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Réfléchir ________  à la ________ ou à la série de ________ qu’on vient de faire, se demandant ___________ et/ou ___________ et en trouver les 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48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2739</TotalTime>
  <Words>1513</Words>
  <Application>Microsoft Macintosh PowerPoint</Application>
  <PresentationFormat>Widescreen</PresentationFormat>
  <Paragraphs>145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Deane</dc:creator>
  <cp:lastModifiedBy>Michele Deane</cp:lastModifiedBy>
  <cp:revision>27</cp:revision>
  <cp:lastPrinted>2022-09-26T18:04:29Z</cp:lastPrinted>
  <dcterms:created xsi:type="dcterms:W3CDTF">2022-05-14T12:36:15Z</dcterms:created>
  <dcterms:modified xsi:type="dcterms:W3CDTF">2022-11-14T16:30:28Z</dcterms:modified>
</cp:coreProperties>
</file>