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 id="2147483682" r:id="rId2"/>
  </p:sldMasterIdLst>
  <p:notesMasterIdLst>
    <p:notesMasterId r:id="rId32"/>
  </p:notesMasterIdLst>
  <p:handoutMasterIdLst>
    <p:handoutMasterId r:id="rId33"/>
  </p:handoutMasterIdLst>
  <p:sldIdLst>
    <p:sldId id="307" r:id="rId3"/>
    <p:sldId id="277" r:id="rId4"/>
    <p:sldId id="278" r:id="rId5"/>
    <p:sldId id="288" r:id="rId6"/>
    <p:sldId id="289" r:id="rId7"/>
    <p:sldId id="290" r:id="rId8"/>
    <p:sldId id="291" r:id="rId9"/>
    <p:sldId id="281" r:id="rId10"/>
    <p:sldId id="292" r:id="rId11"/>
    <p:sldId id="282" r:id="rId12"/>
    <p:sldId id="293" r:id="rId13"/>
    <p:sldId id="294" r:id="rId14"/>
    <p:sldId id="295" r:id="rId15"/>
    <p:sldId id="296" r:id="rId16"/>
    <p:sldId id="283" r:id="rId17"/>
    <p:sldId id="297" r:id="rId18"/>
    <p:sldId id="284" r:id="rId19"/>
    <p:sldId id="298" r:id="rId20"/>
    <p:sldId id="285" r:id="rId21"/>
    <p:sldId id="299" r:id="rId22"/>
    <p:sldId id="300" r:id="rId23"/>
    <p:sldId id="301" r:id="rId24"/>
    <p:sldId id="302" r:id="rId25"/>
    <p:sldId id="286" r:id="rId26"/>
    <p:sldId id="303" r:id="rId27"/>
    <p:sldId id="304" r:id="rId28"/>
    <p:sldId id="287" r:id="rId29"/>
    <p:sldId id="305" r:id="rId30"/>
    <p:sldId id="306" r:id="rId31"/>
  </p:sldIdLst>
  <p:sldSz cx="9144000" cy="6858000" type="screen4x3"/>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30B401-E1E6-40BD-A45A-C8CFD773136A}" v="66" dt="2019-11-05T09:53:42.7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75" autoAdjust="0"/>
    <p:restoredTop sz="79747" autoAdjust="0"/>
  </p:normalViewPr>
  <p:slideViewPr>
    <p:cSldViewPr>
      <p:cViewPr varScale="1">
        <p:scale>
          <a:sx n="53" d="100"/>
          <a:sy n="53" d="100"/>
        </p:scale>
        <p:origin x="189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38"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625" cy="34026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5621696" y="0"/>
            <a:ext cx="4302625" cy="340265"/>
          </a:xfrm>
          <a:prstGeom prst="rect">
            <a:avLst/>
          </a:prstGeom>
        </p:spPr>
        <p:txBody>
          <a:bodyPr vert="horz" lIns="91440" tIns="45720" rIns="91440" bIns="45720" rtlCol="0"/>
          <a:lstStyle>
            <a:lvl1pPr algn="r">
              <a:defRPr sz="1200"/>
            </a:lvl1pPr>
          </a:lstStyle>
          <a:p>
            <a:fld id="{A3F1F470-5C67-45E4-8393-65923A5CE7BD}" type="datetimeFigureOut">
              <a:rPr lang="en-GB" smtClean="0"/>
              <a:t>13/05/2021</a:t>
            </a:fld>
            <a:endParaRPr lang="en-GB"/>
          </a:p>
        </p:txBody>
      </p:sp>
      <p:sp>
        <p:nvSpPr>
          <p:cNvPr id="4" name="Footer Placeholder 3"/>
          <p:cNvSpPr>
            <a:spLocks noGrp="1"/>
          </p:cNvSpPr>
          <p:nvPr>
            <p:ph type="ftr" sz="quarter" idx="2"/>
          </p:nvPr>
        </p:nvSpPr>
        <p:spPr>
          <a:xfrm>
            <a:off x="0" y="6457410"/>
            <a:ext cx="4302625" cy="34026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5621696" y="6457410"/>
            <a:ext cx="4302625" cy="340265"/>
          </a:xfrm>
          <a:prstGeom prst="rect">
            <a:avLst/>
          </a:prstGeom>
        </p:spPr>
        <p:txBody>
          <a:bodyPr vert="horz" lIns="91440" tIns="45720" rIns="91440" bIns="45720" rtlCol="0" anchor="b"/>
          <a:lstStyle>
            <a:lvl1pPr algn="r">
              <a:defRPr sz="1200"/>
            </a:lvl1pPr>
          </a:lstStyle>
          <a:p>
            <a:fld id="{D949EC24-4007-42F3-BFEE-61E9E5555CB8}" type="slidenum">
              <a:rPr lang="en-GB" smtClean="0"/>
              <a:t>‹#›</a:t>
            </a:fld>
            <a:endParaRPr lang="en-GB"/>
          </a:p>
        </p:txBody>
      </p:sp>
    </p:spTree>
    <p:extLst>
      <p:ext uri="{BB962C8B-B14F-4D97-AF65-F5344CB8AC3E}">
        <p14:creationId xmlns:p14="http://schemas.microsoft.com/office/powerpoint/2010/main" val="26297329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1543" cy="33988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622799" y="0"/>
            <a:ext cx="4301543" cy="339884"/>
          </a:xfrm>
          <a:prstGeom prst="rect">
            <a:avLst/>
          </a:prstGeom>
        </p:spPr>
        <p:txBody>
          <a:bodyPr vert="horz" lIns="91440" tIns="45720" rIns="91440" bIns="45720" rtlCol="0"/>
          <a:lstStyle>
            <a:lvl1pPr algn="r">
              <a:defRPr sz="1200"/>
            </a:lvl1pPr>
          </a:lstStyle>
          <a:p>
            <a:fld id="{C4F76DF8-856B-452F-90BB-0CDF18EF1C07}" type="datetimeFigureOut">
              <a:rPr lang="en-GB" smtClean="0"/>
              <a:t>13/05/2021</a:t>
            </a:fld>
            <a:endParaRPr lang="en-GB"/>
          </a:p>
        </p:txBody>
      </p:sp>
      <p:sp>
        <p:nvSpPr>
          <p:cNvPr id="4" name="Slide Image Placeholder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92665" y="3228896"/>
            <a:ext cx="7941310" cy="30589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6456611"/>
            <a:ext cx="4301543" cy="33988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622799" y="6456611"/>
            <a:ext cx="4301543" cy="339884"/>
          </a:xfrm>
          <a:prstGeom prst="rect">
            <a:avLst/>
          </a:prstGeom>
        </p:spPr>
        <p:txBody>
          <a:bodyPr vert="horz" lIns="91440" tIns="45720" rIns="91440" bIns="45720" rtlCol="0" anchor="b"/>
          <a:lstStyle>
            <a:lvl1pPr algn="r">
              <a:defRPr sz="1200"/>
            </a:lvl1pPr>
          </a:lstStyle>
          <a:p>
            <a:fld id="{9B73ACB7-17F5-4FE7-96DD-F787BD192541}" type="slidenum">
              <a:rPr lang="en-GB" smtClean="0"/>
              <a:t>‹#›</a:t>
            </a:fld>
            <a:endParaRPr lang="en-GB"/>
          </a:p>
        </p:txBody>
      </p:sp>
    </p:spTree>
    <p:extLst>
      <p:ext uri="{BB962C8B-B14F-4D97-AF65-F5344CB8AC3E}">
        <p14:creationId xmlns:p14="http://schemas.microsoft.com/office/powerpoint/2010/main" val="1245961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00000000-1234-1234-1234-123412341234}" type="slidenum">
              <a:rPr kumimoji="0" lang="en-GB" sz="1200" b="0" i="0" u="none" strike="noStrike" kern="1200" cap="none" spc="0" normalizeH="0" baseline="0" noProof="0" smtClean="0">
                <a:ln>
                  <a:noFill/>
                </a:ln>
                <a:solidFill>
                  <a:prstClr val="black"/>
                </a:solidFill>
                <a:effectLst/>
                <a:uLnTx/>
                <a:uFillTx/>
                <a:latin typeface="Calibri"/>
                <a:ea typeface="Calibri"/>
                <a:cs typeface="Calibri"/>
                <a:sym typeface="Calibri"/>
              </a:rPr>
              <a:pPr marL="0" marR="0" lvl="0" indent="0" algn="r" defTabSz="6858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275193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B73ACB7-17F5-4FE7-96DD-F787BD192541}" type="slidenum">
              <a:rPr lang="en-GB" smtClean="0"/>
              <a:t>2</a:t>
            </a:fld>
            <a:endParaRPr lang="en-GB"/>
          </a:p>
        </p:txBody>
      </p:sp>
    </p:spTree>
    <p:extLst>
      <p:ext uri="{BB962C8B-B14F-4D97-AF65-F5344CB8AC3E}">
        <p14:creationId xmlns:p14="http://schemas.microsoft.com/office/powerpoint/2010/main" val="484384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9571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268710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9940249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layout - 3 column">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9" name="Text Placeholder 2">
            <a:extLst>
              <a:ext uri="{FF2B5EF4-FFF2-40B4-BE49-F238E27FC236}">
                <a16:creationId xmlns:a16="http://schemas.microsoft.com/office/drawing/2014/main" id="{4E768777-3248-42B2-85F9-58D5B20C6E63}"/>
              </a:ext>
            </a:extLst>
          </p:cNvPr>
          <p:cNvSpPr>
            <a:spLocks noGrp="1"/>
          </p:cNvSpPr>
          <p:nvPr>
            <p:ph type="body" sz="quarter" idx="17" hasCustomPrompt="1"/>
          </p:nvPr>
        </p:nvSpPr>
        <p:spPr>
          <a:xfrm>
            <a:off x="3086030" y="1150618"/>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5783259" y="1150615"/>
            <a:ext cx="2869035" cy="5214348"/>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6" name="Title 1">
            <a:extLst>
              <a:ext uri="{FF2B5EF4-FFF2-40B4-BE49-F238E27FC236}">
                <a16:creationId xmlns:a16="http://schemas.microsoft.com/office/drawing/2014/main" id="{99316F6E-405A-4A01-9184-79CC1058A91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749459937"/>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970737" y="258878"/>
            <a:ext cx="909812" cy="623852"/>
          </a:xfrm>
          <a:prstGeom prst="rect">
            <a:avLst/>
          </a:prstGeom>
        </p:spPr>
      </p:pic>
      <p:sp>
        <p:nvSpPr>
          <p:cNvPr id="3" name="Rectangle 2">
            <a:extLst>
              <a:ext uri="{FF2B5EF4-FFF2-40B4-BE49-F238E27FC236}">
                <a16:creationId xmlns:a16="http://schemas.microsoft.com/office/drawing/2014/main" id="{FD07A26B-FB91-4268-AE80-63214307C03F}"/>
              </a:ext>
            </a:extLst>
          </p:cNvPr>
          <p:cNvSpPr/>
          <p:nvPr userDrawn="1"/>
        </p:nvSpPr>
        <p:spPr>
          <a:xfrm>
            <a:off x="0" y="6482692"/>
            <a:ext cx="9144000" cy="375309"/>
          </a:xfrm>
          <a:prstGeom prst="rect">
            <a:avLst/>
          </a:prstGeom>
          <a:solidFill>
            <a:srgbClr val="EB60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738"/>
          </a:p>
        </p:txBody>
      </p:sp>
      <p:sp>
        <p:nvSpPr>
          <p:cNvPr id="4" name="Title 3">
            <a:extLst>
              <a:ext uri="{FF2B5EF4-FFF2-40B4-BE49-F238E27FC236}">
                <a16:creationId xmlns:a16="http://schemas.microsoft.com/office/drawing/2014/main" id="{BF84B4DE-83A6-4726-9008-0C7F75D02D1F}"/>
              </a:ext>
            </a:extLst>
          </p:cNvPr>
          <p:cNvSpPr>
            <a:spLocks noGrp="1"/>
          </p:cNvSpPr>
          <p:nvPr>
            <p:ph type="title"/>
          </p:nvPr>
        </p:nvSpPr>
        <p:spPr>
          <a:xfrm>
            <a:off x="628515" y="364883"/>
            <a:ext cx="7886972" cy="623852"/>
          </a:xfrm>
          <a:prstGeom prst="rect">
            <a:avLst/>
          </a:prstGeom>
        </p:spPr>
        <p:txBody>
          <a:bodyPr/>
          <a:lstStyle>
            <a:lvl1pPr>
              <a:defRPr sz="1898">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6" name="Picture 5">
            <a:extLst>
              <a:ext uri="{FF2B5EF4-FFF2-40B4-BE49-F238E27FC236}">
                <a16:creationId xmlns:a16="http://schemas.microsoft.com/office/drawing/2014/main" id="{F645E500-E4D1-47B6-8A49-38CF5EF7DA9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914941" y="210364"/>
            <a:ext cx="965609" cy="544365"/>
          </a:xfrm>
          <a:prstGeom prst="rect">
            <a:avLst/>
          </a:prstGeom>
        </p:spPr>
      </p:pic>
    </p:spTree>
    <p:extLst>
      <p:ext uri="{BB962C8B-B14F-4D97-AF65-F5344CB8AC3E}">
        <p14:creationId xmlns:p14="http://schemas.microsoft.com/office/powerpoint/2010/main" val="12446944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2925"/>
            <a:ext cx="9144000" cy="6860925"/>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71"/>
          </a:p>
        </p:txBody>
      </p:sp>
      <p:sp>
        <p:nvSpPr>
          <p:cNvPr id="6" name="Title 1"/>
          <p:cNvSpPr>
            <a:spLocks noGrp="1"/>
          </p:cNvSpPr>
          <p:nvPr>
            <p:ph type="ctrTitle" hasCustomPrompt="1"/>
          </p:nvPr>
        </p:nvSpPr>
        <p:spPr>
          <a:xfrm>
            <a:off x="372754" y="2081216"/>
            <a:ext cx="8394719" cy="3271411"/>
          </a:xfrm>
          <a:prstGeom prst="rect">
            <a:avLst/>
          </a:prstGeom>
        </p:spPr>
        <p:txBody>
          <a:bodyPr/>
          <a:lstStyle>
            <a:lvl1pPr algn="ctr">
              <a:lnSpc>
                <a:spcPts val="2636"/>
              </a:lnSpc>
              <a:defRPr lang="en-GB" dirty="0">
                <a:solidFill>
                  <a:schemeClr val="bg1"/>
                </a:solidFill>
              </a:defRPr>
            </a:lvl1pPr>
          </a:lstStyle>
          <a:p>
            <a:br>
              <a:rPr lang="en-GB" dirty="0"/>
            </a:br>
            <a:br>
              <a:rPr lang="en-GB" dirty="0"/>
            </a:br>
            <a:br>
              <a:rPr lang="en-GB" dirty="0"/>
            </a:br>
            <a:endParaRPr lang="en-GB" dirty="0"/>
          </a:p>
        </p:txBody>
      </p:sp>
    </p:spTree>
    <p:extLst>
      <p:ext uri="{BB962C8B-B14F-4D97-AF65-F5344CB8AC3E}">
        <p14:creationId xmlns:p14="http://schemas.microsoft.com/office/powerpoint/2010/main" val="20884477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28804" y="6277314"/>
            <a:ext cx="483731" cy="567935"/>
          </a:xfrm>
          <a:prstGeom prst="rect">
            <a:avLst/>
          </a:prstGeom>
        </p:spPr>
        <p:txBody>
          <a:bodyPr/>
          <a:lstStyle/>
          <a:p>
            <a:pPr algn="ctr"/>
            <a:fld id="{C0BADC3D-1509-2C4E-AB5E-AF0356668A88}" type="slidenum">
              <a:rPr lang="en-GB" smtClean="0"/>
              <a:pPr algn="ctr"/>
              <a:t>‹#›</a:t>
            </a:fld>
            <a:endParaRPr lang="en-GB" dirty="0"/>
          </a:p>
        </p:txBody>
      </p:sp>
      <p:sp>
        <p:nvSpPr>
          <p:cNvPr id="6" name="Title 1">
            <a:extLst>
              <a:ext uri="{FF2B5EF4-FFF2-40B4-BE49-F238E27FC236}">
                <a16:creationId xmlns:a16="http://schemas.microsoft.com/office/drawing/2014/main" id="{7EEEF48D-AAD9-49BB-8D9F-21813F6D70FC}"/>
              </a:ext>
            </a:extLst>
          </p:cNvPr>
          <p:cNvSpPr txBox="1">
            <a:spLocks/>
          </p:cNvSpPr>
          <p:nvPr userDrawn="1"/>
        </p:nvSpPr>
        <p:spPr>
          <a:xfrm>
            <a:off x="3568890" y="5188887"/>
            <a:ext cx="4842638" cy="730735"/>
          </a:xfrm>
          <a:prstGeom prst="rect">
            <a:avLst/>
          </a:prstGeom>
        </p:spPr>
        <p:txBody>
          <a:bodyPr/>
          <a:lstStyle>
            <a:lvl1pPr algn="l" defTabSz="650276" rtl="0" eaLnBrk="1" latinLnBrk="0" hangingPunct="1">
              <a:lnSpc>
                <a:spcPts val="5200"/>
              </a:lnSpc>
              <a:spcBef>
                <a:spcPts val="0"/>
              </a:spcBef>
              <a:buNone/>
              <a:defRPr sz="4500" b="1" kern="1200">
                <a:solidFill>
                  <a:schemeClr val="tx1"/>
                </a:solidFill>
                <a:latin typeface="+mj-lt"/>
                <a:ea typeface="+mj-ea"/>
                <a:cs typeface="+mj-cs"/>
              </a:defRPr>
            </a:lvl1pPr>
          </a:lstStyle>
          <a:p>
            <a:endParaRPr lang="en-GB" sz="2372" dirty="0"/>
          </a:p>
        </p:txBody>
      </p:sp>
    </p:spTree>
    <p:extLst>
      <p:ext uri="{BB962C8B-B14F-4D97-AF65-F5344CB8AC3E}">
        <p14:creationId xmlns:p14="http://schemas.microsoft.com/office/powerpoint/2010/main" val="3496304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78867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22252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208880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627392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71238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93149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738128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803161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994600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image" Target="../media/image4.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Content Placeholder 4"/>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7054879" y="485814"/>
            <a:ext cx="1384271" cy="779888"/>
          </a:xfrm>
          <a:prstGeom prst="rect">
            <a:avLst/>
          </a:prstGeom>
        </p:spPr>
      </p:pic>
    </p:spTree>
    <p:extLst>
      <p:ext uri="{BB962C8B-B14F-4D97-AF65-F5344CB8AC3E}">
        <p14:creationId xmlns:p14="http://schemas.microsoft.com/office/powerpoint/2010/main" val="609573363"/>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DADA9AC-09FD-7C48-9CDC-8BC3FBDEF118}"/>
              </a:ext>
            </a:extLst>
          </p:cNvPr>
          <p:cNvSpPr/>
          <p:nvPr userDrawn="1"/>
        </p:nvSpPr>
        <p:spPr>
          <a:xfrm>
            <a:off x="0" y="-1"/>
            <a:ext cx="9144000" cy="5782804"/>
          </a:xfrm>
          <a:prstGeom prst="rect">
            <a:avLst/>
          </a:prstGeom>
          <a:solidFill>
            <a:srgbClr val="EA53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0" name="Oval 9">
            <a:extLst>
              <a:ext uri="{FF2B5EF4-FFF2-40B4-BE49-F238E27FC236}">
                <a16:creationId xmlns:a16="http://schemas.microsoft.com/office/drawing/2014/main" id="{4C279D9C-41B5-407B-BB25-D4AD402308AC}"/>
              </a:ext>
            </a:extLst>
          </p:cNvPr>
          <p:cNvSpPr/>
          <p:nvPr userDrawn="1"/>
        </p:nvSpPr>
        <p:spPr>
          <a:xfrm rot="12190506">
            <a:off x="-1922246" y="-396098"/>
            <a:ext cx="5269241" cy="7191228"/>
          </a:xfrm>
          <a:prstGeom prst="chord">
            <a:avLst>
              <a:gd name="adj1" fmla="val 2776418"/>
              <a:gd name="adj2" fmla="val 16002289"/>
            </a:avLst>
          </a:prstGeom>
          <a:solidFill>
            <a:schemeClr val="bg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38" dirty="0"/>
          </a:p>
        </p:txBody>
      </p:sp>
      <p:sp>
        <p:nvSpPr>
          <p:cNvPr id="12" name="TextBox 11">
            <a:extLst>
              <a:ext uri="{FF2B5EF4-FFF2-40B4-BE49-F238E27FC236}">
                <a16:creationId xmlns:a16="http://schemas.microsoft.com/office/drawing/2014/main" id="{D3932AFB-98BB-47E6-A66A-42A8B2216A6E}"/>
              </a:ext>
            </a:extLst>
          </p:cNvPr>
          <p:cNvSpPr txBox="1"/>
          <p:nvPr userDrawn="1"/>
        </p:nvSpPr>
        <p:spPr>
          <a:xfrm>
            <a:off x="5547395" y="667260"/>
            <a:ext cx="3548481" cy="611578"/>
          </a:xfrm>
          <a:prstGeom prst="rect">
            <a:avLst/>
          </a:prstGeom>
          <a:noFill/>
        </p:spPr>
        <p:txBody>
          <a:bodyPr wrap="square" rtlCol="0">
            <a:spAutoFit/>
          </a:bodyPr>
          <a:lstStyle/>
          <a:p>
            <a:r>
              <a:rPr lang="en-GB" sz="1687" b="1" dirty="0">
                <a:solidFill>
                  <a:schemeClr val="bg1"/>
                </a:solidFill>
                <a:latin typeface="Arial" panose="020B0604020202020204" pitchFamily="34" charset="0"/>
                <a:cs typeface="Arial" panose="020B0604020202020204" pitchFamily="34" charset="0"/>
              </a:rPr>
              <a:t>Transformation by Innovation </a:t>
            </a:r>
          </a:p>
          <a:p>
            <a:r>
              <a:rPr lang="en-GB" sz="1687" b="1" dirty="0">
                <a:solidFill>
                  <a:schemeClr val="bg1"/>
                </a:solidFill>
                <a:latin typeface="Arial" panose="020B0604020202020204" pitchFamily="34" charset="0"/>
                <a:cs typeface="Arial" panose="020B0604020202020204" pitchFamily="34" charset="0"/>
              </a:rPr>
              <a:t>in Distance Education</a:t>
            </a:r>
          </a:p>
        </p:txBody>
      </p:sp>
      <p:pic>
        <p:nvPicPr>
          <p:cNvPr id="13" name="Picture 12">
            <a:extLst>
              <a:ext uri="{FF2B5EF4-FFF2-40B4-BE49-F238E27FC236}">
                <a16:creationId xmlns:a16="http://schemas.microsoft.com/office/drawing/2014/main" id="{53C559C2-8C6E-45A5-9148-D5B12B0EEC22}"/>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t="-3432" b="-4056"/>
          <a:stretch/>
        </p:blipFill>
        <p:spPr>
          <a:xfrm>
            <a:off x="-135082" y="-232871"/>
            <a:ext cx="2955352" cy="7198452"/>
          </a:xfrm>
          <a:prstGeom prst="rect">
            <a:avLst/>
          </a:prstGeom>
        </p:spPr>
      </p:pic>
      <p:sp>
        <p:nvSpPr>
          <p:cNvPr id="16" name="TextBox 15">
            <a:extLst>
              <a:ext uri="{FF2B5EF4-FFF2-40B4-BE49-F238E27FC236}">
                <a16:creationId xmlns:a16="http://schemas.microsoft.com/office/drawing/2014/main" id="{9D980B62-A8DC-41B1-BFA4-DF6E668D2134}"/>
              </a:ext>
            </a:extLst>
          </p:cNvPr>
          <p:cNvSpPr txBox="1"/>
          <p:nvPr userDrawn="1"/>
        </p:nvSpPr>
        <p:spPr>
          <a:xfrm>
            <a:off x="3701211" y="4292119"/>
            <a:ext cx="4657151" cy="566472"/>
          </a:xfrm>
          <a:prstGeom prst="rect">
            <a:avLst/>
          </a:prstGeom>
        </p:spPr>
        <p:txBody>
          <a:bodyPr vert="horz" wrap="square" lIns="0" tIns="0" rIns="0" bIns="0" rtlCol="0">
            <a:noAutofit/>
          </a:bodyPr>
          <a:lstStyle/>
          <a:p>
            <a:pPr marL="0" indent="0">
              <a:buNone/>
            </a:pPr>
            <a:endParaRPr lang="en-GB" sz="1055" dirty="0">
              <a:solidFill>
                <a:schemeClr val="bg1"/>
              </a:solidFill>
            </a:endParaRPr>
          </a:p>
        </p:txBody>
      </p:sp>
      <p:pic>
        <p:nvPicPr>
          <p:cNvPr id="21" name="Content Placeholder 7" descr="Logo&#10;&#10;Description automatically generated">
            <a:extLst>
              <a:ext uri="{FF2B5EF4-FFF2-40B4-BE49-F238E27FC236}">
                <a16:creationId xmlns:a16="http://schemas.microsoft.com/office/drawing/2014/main" id="{AF325590-A6D4-9741-870B-736FC1574C76}"/>
              </a:ext>
            </a:extLst>
          </p:cNvPr>
          <p:cNvPicPr>
            <a:picLocks noChangeAspect="1"/>
          </p:cNvPicPr>
          <p:nvPr userDrawn="1"/>
        </p:nvPicPr>
        <p:blipFill>
          <a:blip r:embed="rId6"/>
          <a:stretch>
            <a:fillRect/>
          </a:stretch>
        </p:blipFill>
        <p:spPr>
          <a:xfrm>
            <a:off x="3674633" y="591448"/>
            <a:ext cx="1718054" cy="967065"/>
          </a:xfrm>
          <a:prstGeom prst="rect">
            <a:avLst/>
          </a:prstGeom>
        </p:spPr>
      </p:pic>
      <p:pic>
        <p:nvPicPr>
          <p:cNvPr id="3" name="Picture 2">
            <a:extLst>
              <a:ext uri="{FF2B5EF4-FFF2-40B4-BE49-F238E27FC236}">
                <a16:creationId xmlns:a16="http://schemas.microsoft.com/office/drawing/2014/main" id="{1EF659DC-9D8F-B740-94AA-02A6A02D1E51}"/>
              </a:ext>
            </a:extLst>
          </p:cNvPr>
          <p:cNvPicPr>
            <a:picLocks noChangeAspect="1"/>
          </p:cNvPicPr>
          <p:nvPr userDrawn="1"/>
        </p:nvPicPr>
        <p:blipFill>
          <a:blip r:embed="rId7"/>
          <a:stretch>
            <a:fillRect/>
          </a:stretch>
        </p:blipFill>
        <p:spPr>
          <a:xfrm>
            <a:off x="2259239" y="5861229"/>
            <a:ext cx="6836636" cy="922555"/>
          </a:xfrm>
          <a:prstGeom prst="rect">
            <a:avLst/>
          </a:prstGeom>
        </p:spPr>
      </p:pic>
    </p:spTree>
    <p:extLst>
      <p:ext uri="{BB962C8B-B14F-4D97-AF65-F5344CB8AC3E}">
        <p14:creationId xmlns:p14="http://schemas.microsoft.com/office/powerpoint/2010/main" val="202560917"/>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Lst>
  <p:hf hdr="0" ftr="0" dt="0"/>
  <p:txStyles>
    <p:titleStyle>
      <a:lvl1pPr algn="l" defTabSz="342809" rtl="0" eaLnBrk="1" latinLnBrk="0" hangingPunct="1">
        <a:lnSpc>
          <a:spcPts val="2741"/>
        </a:lnSpc>
        <a:spcBef>
          <a:spcPts val="0"/>
        </a:spcBef>
        <a:buNone/>
        <a:defRPr sz="2372" b="1" kern="1200">
          <a:solidFill>
            <a:schemeClr val="tx1"/>
          </a:solidFill>
          <a:latin typeface="+mj-lt"/>
          <a:ea typeface="+mj-ea"/>
          <a:cs typeface="+mj-cs"/>
        </a:defRPr>
      </a:lvl1pPr>
    </p:titleStyle>
    <p:bodyStyle>
      <a:lvl1pPr marL="138924" indent="-138924" algn="l" defTabSz="342809" rtl="0" eaLnBrk="1" latinLnBrk="0" hangingPunct="1">
        <a:lnSpc>
          <a:spcPts val="1371"/>
        </a:lnSpc>
        <a:spcBef>
          <a:spcPts val="580"/>
        </a:spcBef>
        <a:spcAft>
          <a:spcPts val="422"/>
        </a:spcAft>
        <a:buClr>
          <a:schemeClr val="accent3"/>
        </a:buClr>
        <a:buSzPct val="90000"/>
        <a:buFont typeface="Lucida Grande"/>
        <a:buChar char="●"/>
        <a:defRPr sz="1265" kern="1200">
          <a:solidFill>
            <a:schemeClr val="tx1"/>
          </a:solidFill>
          <a:latin typeface="+mn-lt"/>
          <a:ea typeface="+mn-ea"/>
          <a:cs typeface="+mn-cs"/>
        </a:defRPr>
      </a:lvl1pPr>
      <a:lvl2pPr marL="292075" indent="-117165" algn="l" defTabSz="342809" rtl="0" eaLnBrk="1" latinLnBrk="0" hangingPunct="1">
        <a:lnSpc>
          <a:spcPts val="1371"/>
        </a:lnSpc>
        <a:spcBef>
          <a:spcPts val="0"/>
        </a:spcBef>
        <a:buClr>
          <a:schemeClr val="accent3"/>
        </a:buClr>
        <a:buSzPct val="90000"/>
        <a:buFont typeface="Lucida Grande"/>
        <a:buChar char="●"/>
        <a:defRPr sz="949" kern="1200">
          <a:solidFill>
            <a:schemeClr val="tx1"/>
          </a:solidFill>
          <a:latin typeface="+mn-lt"/>
          <a:ea typeface="+mn-ea"/>
          <a:cs typeface="+mn-cs"/>
        </a:defRPr>
      </a:lvl2pPr>
      <a:lvl3pPr marL="180768" indent="-180768" algn="l" defTabSz="342809" rtl="0" eaLnBrk="1" latinLnBrk="0" hangingPunct="1">
        <a:lnSpc>
          <a:spcPts val="1371"/>
        </a:lnSpc>
        <a:spcBef>
          <a:spcPts val="1002"/>
        </a:spcBef>
        <a:buClr>
          <a:schemeClr val="accent3"/>
        </a:buClr>
        <a:buSzPct val="90000"/>
        <a:buFont typeface="Lucida Grande"/>
        <a:buChar char="●"/>
        <a:defRPr sz="1265" kern="1200">
          <a:solidFill>
            <a:schemeClr val="tx1"/>
          </a:solidFill>
          <a:latin typeface="+mn-lt"/>
          <a:ea typeface="+mn-ea"/>
          <a:cs typeface="+mn-cs"/>
        </a:defRPr>
      </a:lvl3pPr>
      <a:lvl4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4pPr>
      <a:lvl5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5pPr>
      <a:lvl6pPr marL="1885450" indent="-171405" algn="l" defTabSz="342809" rtl="0" eaLnBrk="1" latinLnBrk="0" hangingPunct="1">
        <a:spcBef>
          <a:spcPct val="20000"/>
        </a:spcBef>
        <a:buFont typeface="Arial"/>
        <a:buChar char="•"/>
        <a:defRPr sz="1476" kern="1200">
          <a:solidFill>
            <a:schemeClr val="tx1"/>
          </a:solidFill>
          <a:latin typeface="+mn-lt"/>
          <a:ea typeface="+mn-ea"/>
          <a:cs typeface="+mn-cs"/>
        </a:defRPr>
      </a:lvl6pPr>
      <a:lvl7pPr marL="2228258" indent="-171405" algn="l" defTabSz="342809" rtl="0" eaLnBrk="1" latinLnBrk="0" hangingPunct="1">
        <a:spcBef>
          <a:spcPct val="20000"/>
        </a:spcBef>
        <a:buFont typeface="Arial"/>
        <a:buChar char="•"/>
        <a:defRPr sz="1476" kern="1200">
          <a:solidFill>
            <a:schemeClr val="tx1"/>
          </a:solidFill>
          <a:latin typeface="+mn-lt"/>
          <a:ea typeface="+mn-ea"/>
          <a:cs typeface="+mn-cs"/>
        </a:defRPr>
      </a:lvl7pPr>
      <a:lvl8pPr marL="2571068" indent="-171405" algn="l" defTabSz="342809" rtl="0" eaLnBrk="1" latinLnBrk="0" hangingPunct="1">
        <a:spcBef>
          <a:spcPct val="20000"/>
        </a:spcBef>
        <a:buFont typeface="Arial"/>
        <a:buChar char="•"/>
        <a:defRPr sz="1476" kern="1200">
          <a:solidFill>
            <a:schemeClr val="tx1"/>
          </a:solidFill>
          <a:latin typeface="+mn-lt"/>
          <a:ea typeface="+mn-ea"/>
          <a:cs typeface="+mn-cs"/>
        </a:defRPr>
      </a:lvl8pPr>
      <a:lvl9pPr marL="2913877" indent="-171405" algn="l" defTabSz="342809" rtl="0" eaLnBrk="1" latinLnBrk="0" hangingPunct="1">
        <a:spcBef>
          <a:spcPct val="20000"/>
        </a:spcBef>
        <a:buFont typeface="Arial"/>
        <a:buChar char="•"/>
        <a:defRPr sz="1476" kern="1200">
          <a:solidFill>
            <a:schemeClr val="tx1"/>
          </a:solidFill>
          <a:latin typeface="+mn-lt"/>
          <a:ea typeface="+mn-ea"/>
          <a:cs typeface="+mn-cs"/>
        </a:defRPr>
      </a:lvl9pPr>
    </p:bodyStyle>
    <p:otherStyle>
      <a:defPPr>
        <a:defRPr lang="en-US"/>
      </a:defPPr>
      <a:lvl1pPr marL="0" algn="l" defTabSz="342809" rtl="0" eaLnBrk="1" latinLnBrk="0" hangingPunct="1">
        <a:defRPr sz="1371" kern="1200">
          <a:solidFill>
            <a:schemeClr val="tx1"/>
          </a:solidFill>
          <a:latin typeface="+mn-lt"/>
          <a:ea typeface="+mn-ea"/>
          <a:cs typeface="+mn-cs"/>
        </a:defRPr>
      </a:lvl1pPr>
      <a:lvl2pPr marL="342809" algn="l" defTabSz="342809" rtl="0" eaLnBrk="1" latinLnBrk="0" hangingPunct="1">
        <a:defRPr sz="1371" kern="1200">
          <a:solidFill>
            <a:schemeClr val="tx1"/>
          </a:solidFill>
          <a:latin typeface="+mn-lt"/>
          <a:ea typeface="+mn-ea"/>
          <a:cs typeface="+mn-cs"/>
        </a:defRPr>
      </a:lvl2pPr>
      <a:lvl3pPr marL="685618" algn="l" defTabSz="342809" rtl="0" eaLnBrk="1" latinLnBrk="0" hangingPunct="1">
        <a:defRPr sz="1371" kern="1200">
          <a:solidFill>
            <a:schemeClr val="tx1"/>
          </a:solidFill>
          <a:latin typeface="+mn-lt"/>
          <a:ea typeface="+mn-ea"/>
          <a:cs typeface="+mn-cs"/>
        </a:defRPr>
      </a:lvl3pPr>
      <a:lvl4pPr marL="1028427" algn="l" defTabSz="342809" rtl="0" eaLnBrk="1" latinLnBrk="0" hangingPunct="1">
        <a:defRPr sz="1371" kern="1200">
          <a:solidFill>
            <a:schemeClr val="tx1"/>
          </a:solidFill>
          <a:latin typeface="+mn-lt"/>
          <a:ea typeface="+mn-ea"/>
          <a:cs typeface="+mn-cs"/>
        </a:defRPr>
      </a:lvl4pPr>
      <a:lvl5pPr marL="1371236" algn="l" defTabSz="342809" rtl="0" eaLnBrk="1" latinLnBrk="0" hangingPunct="1">
        <a:defRPr sz="1371" kern="1200">
          <a:solidFill>
            <a:schemeClr val="tx1"/>
          </a:solidFill>
          <a:latin typeface="+mn-lt"/>
          <a:ea typeface="+mn-ea"/>
          <a:cs typeface="+mn-cs"/>
        </a:defRPr>
      </a:lvl5pPr>
      <a:lvl6pPr marL="1714046" algn="l" defTabSz="342809" rtl="0" eaLnBrk="1" latinLnBrk="0" hangingPunct="1">
        <a:defRPr sz="1371" kern="1200">
          <a:solidFill>
            <a:schemeClr val="tx1"/>
          </a:solidFill>
          <a:latin typeface="+mn-lt"/>
          <a:ea typeface="+mn-ea"/>
          <a:cs typeface="+mn-cs"/>
        </a:defRPr>
      </a:lvl6pPr>
      <a:lvl7pPr marL="2056854" algn="l" defTabSz="342809" rtl="0" eaLnBrk="1" latinLnBrk="0" hangingPunct="1">
        <a:defRPr sz="1371" kern="1200">
          <a:solidFill>
            <a:schemeClr val="tx1"/>
          </a:solidFill>
          <a:latin typeface="+mn-lt"/>
          <a:ea typeface="+mn-ea"/>
          <a:cs typeface="+mn-cs"/>
        </a:defRPr>
      </a:lvl7pPr>
      <a:lvl8pPr marL="2399663" algn="l" defTabSz="342809" rtl="0" eaLnBrk="1" latinLnBrk="0" hangingPunct="1">
        <a:defRPr sz="1371" kern="1200">
          <a:solidFill>
            <a:schemeClr val="tx1"/>
          </a:solidFill>
          <a:latin typeface="+mn-lt"/>
          <a:ea typeface="+mn-ea"/>
          <a:cs typeface="+mn-cs"/>
        </a:defRPr>
      </a:lvl8pPr>
      <a:lvl9pPr marL="2742472" algn="l" defTabSz="342809" rtl="0" eaLnBrk="1" latinLnBrk="0" hangingPunct="1">
        <a:defRPr sz="13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TargetMode="External"/><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2186B-9D18-1947-AF81-A057AE538664}"/>
              </a:ext>
            </a:extLst>
          </p:cNvPr>
          <p:cNvSpPr txBox="1"/>
          <p:nvPr/>
        </p:nvSpPr>
        <p:spPr>
          <a:xfrm flipH="1">
            <a:off x="3750514" y="3836012"/>
            <a:ext cx="4592861" cy="298173"/>
          </a:xfrm>
          <a:prstGeom prst="rect">
            <a:avLst/>
          </a:prstGeom>
        </p:spPr>
        <p:txBody>
          <a:bodyPr vert="horz" wrap="none" lIns="0" tIns="0" rIns="0" bIns="0" rtlCol="0">
            <a:noAutofit/>
          </a:bodyPr>
          <a:lstStyle/>
          <a:p>
            <a:pPr defTabSz="685800"/>
            <a:r>
              <a:rPr lang="en-US" sz="1600" dirty="0">
                <a:solidFill>
                  <a:prstClr val="white"/>
                </a:solidFill>
                <a:latin typeface="Helvetica"/>
              </a:rPr>
              <a:t>November 2019 Residential School</a:t>
            </a:r>
          </a:p>
        </p:txBody>
      </p:sp>
      <p:sp>
        <p:nvSpPr>
          <p:cNvPr id="6" name="Title 5">
            <a:extLst>
              <a:ext uri="{FF2B5EF4-FFF2-40B4-BE49-F238E27FC236}">
                <a16:creationId xmlns:a16="http://schemas.microsoft.com/office/drawing/2014/main" id="{D98CA6AC-AF6D-ED4D-A561-6ED549640C49}"/>
              </a:ext>
            </a:extLst>
          </p:cNvPr>
          <p:cNvSpPr>
            <a:spLocks noGrp="1"/>
          </p:cNvSpPr>
          <p:nvPr>
            <p:ph type="title" idx="4294967295"/>
          </p:nvPr>
        </p:nvSpPr>
        <p:spPr>
          <a:xfrm>
            <a:off x="3650953" y="2325690"/>
            <a:ext cx="6579943" cy="548051"/>
          </a:xfrm>
          <a:prstGeom prst="rect">
            <a:avLst/>
          </a:prstGeom>
        </p:spPr>
        <p:txBody>
          <a:bodyPr/>
          <a:lstStyle/>
          <a:p>
            <a:pPr>
              <a:lnSpc>
                <a:spcPct val="100000"/>
              </a:lnSpc>
            </a:pPr>
            <a:r>
              <a:rPr lang="en-US" sz="4000" dirty="0">
                <a:solidFill>
                  <a:schemeClr val="bg1"/>
                </a:solidFill>
              </a:rPr>
              <a:t>Key Concepts Quiz</a:t>
            </a:r>
            <a:endParaRPr lang="en-US" sz="3600" dirty="0">
              <a:solidFill>
                <a:schemeClr val="bg1"/>
              </a:solidFill>
            </a:endParaRPr>
          </a:p>
        </p:txBody>
      </p:sp>
      <p:sp>
        <p:nvSpPr>
          <p:cNvPr id="2" name="Rectangle 1">
            <a:extLst>
              <a:ext uri="{FF2B5EF4-FFF2-40B4-BE49-F238E27FC236}">
                <a16:creationId xmlns:a16="http://schemas.microsoft.com/office/drawing/2014/main" id="{091B274E-D604-3240-A618-B29F15A3F9F6}"/>
              </a:ext>
            </a:extLst>
          </p:cNvPr>
          <p:cNvSpPr/>
          <p:nvPr/>
        </p:nvSpPr>
        <p:spPr>
          <a:xfrm>
            <a:off x="3650952" y="4429497"/>
            <a:ext cx="5220486" cy="630942"/>
          </a:xfrm>
          <a:prstGeom prst="rect">
            <a:avLst/>
          </a:prstGeom>
        </p:spPr>
        <p:txBody>
          <a:bodyPr wrap="square">
            <a:spAutoFit/>
          </a:bodyPr>
          <a:lstStyle/>
          <a:p>
            <a:pPr defTabSz="685800"/>
            <a:r>
              <a:rPr lang="en-GB" sz="700" dirty="0">
                <a:solidFill>
                  <a:prstClr val="white"/>
                </a:solidFill>
                <a:latin typeface="Arial" panose="020B0604020202020204" pitchFamily="34" charset="0"/>
                <a:cs typeface="Arial" panose="020B0604020202020204" pitchFamily="34" charset="0"/>
              </a:rPr>
              <a:t>The Transformation by Innovation in Distance Education (TIDE) project is enhancing distance learning in Myanmar by building the capacity of Higher Education staff and students, enhancing programmes of study, and strengthening systems that support Higher Educational Institutions in Myanmar. TIDE is part of the UK-Aid-funded Strategic Partnerships for Higher Education Innovation and Reform (SPHEIR) programme(</a:t>
            </a:r>
            <a:r>
              <a:rPr lang="en-GB" sz="700" u="sng" dirty="0">
                <a:solidFill>
                  <a:prstClr val="white"/>
                </a:solidFill>
                <a:latin typeface="Arial" panose="020B0604020202020204" pitchFamily="34" charset="0"/>
                <a:cs typeface="Arial" panose="020B0604020202020204" pitchFamily="34" charset="0"/>
                <a:hlinkClick r:id="rId3" tooltip="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a:extLst>
                    <a:ext uri="{A12FA001-AC4F-418D-AE19-62706E023703}">
                      <ahyp:hlinkClr xmlns:ahyp="http://schemas.microsoft.com/office/drawing/2018/hyperlinkcolor" val="tx"/>
                    </a:ext>
                  </a:extLst>
                </a:hlinkClick>
              </a:rPr>
              <a:t>www.spheir.org.uk</a:t>
            </a:r>
            <a:r>
              <a:rPr lang="en-GB" sz="700" dirty="0">
                <a:solidFill>
                  <a:prstClr val="white"/>
                </a:solidFill>
                <a:latin typeface="Arial" panose="020B0604020202020204" pitchFamily="34" charset="0"/>
                <a:cs typeface="Arial" panose="020B0604020202020204" pitchFamily="34" charset="0"/>
              </a:rPr>
              <a:t>). SPHEIR is managed on behalf of FCDO by a consortium led by the British Council that includes PwC and Universities UK International. The TIDE project will close in May 2021.</a:t>
            </a:r>
            <a:endParaRPr lang="en-US" sz="700"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9711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369880"/>
          </a:xfrm>
          <a:prstGeom prst="rect">
            <a:avLst/>
          </a:prstGeom>
          <a:noFill/>
        </p:spPr>
        <p:txBody>
          <a:bodyPr wrap="square" rtlCol="0">
            <a:spAutoFit/>
          </a:bodyPr>
          <a:lstStyle/>
          <a:p>
            <a:r>
              <a:rPr lang="en-GB" sz="2800" dirty="0">
                <a:solidFill>
                  <a:srgbClr val="FF0000"/>
                </a:solidFill>
              </a:rPr>
              <a:t>Round 3: Open licenses</a:t>
            </a:r>
          </a:p>
          <a:p>
            <a:endParaRPr lang="en-GB" sz="2000" dirty="0">
              <a:solidFill>
                <a:srgbClr val="FF0000"/>
              </a:solidFill>
            </a:endParaRPr>
          </a:p>
          <a:p>
            <a:r>
              <a:rPr lang="en-GB" sz="2000" dirty="0"/>
              <a:t>Write out in full what each of these Creative Commons license symbols means</a:t>
            </a:r>
          </a:p>
          <a:p>
            <a:endParaRPr lang="en-GB" sz="2000" dirty="0"/>
          </a:p>
          <a:p>
            <a:pPr marL="457200" indent="-457200">
              <a:buFont typeface="+mj-lt"/>
              <a:buAutoNum type="arabicPeriod"/>
            </a:pPr>
            <a:r>
              <a:rPr lang="en-GB" sz="2000" dirty="0">
                <a:solidFill>
                  <a:prstClr val="black"/>
                </a:solidFill>
              </a:rPr>
              <a:t>CC BY-NC-ND</a:t>
            </a:r>
          </a:p>
          <a:p>
            <a:pPr marL="457200" indent="-457200">
              <a:buFont typeface="+mj-lt"/>
              <a:buAutoNum type="arabicPeriod"/>
            </a:pPr>
            <a:endParaRPr lang="en-GB" sz="2000" dirty="0"/>
          </a:p>
        </p:txBody>
      </p:sp>
    </p:spTree>
    <p:extLst>
      <p:ext uri="{BB962C8B-B14F-4D97-AF65-F5344CB8AC3E}">
        <p14:creationId xmlns:p14="http://schemas.microsoft.com/office/powerpoint/2010/main" val="3833273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369880"/>
          </a:xfrm>
          <a:prstGeom prst="rect">
            <a:avLst/>
          </a:prstGeom>
          <a:noFill/>
        </p:spPr>
        <p:txBody>
          <a:bodyPr wrap="square" rtlCol="0">
            <a:spAutoFit/>
          </a:bodyPr>
          <a:lstStyle/>
          <a:p>
            <a:r>
              <a:rPr lang="en-GB" sz="2800" dirty="0">
                <a:solidFill>
                  <a:srgbClr val="FF0000"/>
                </a:solidFill>
              </a:rPr>
              <a:t>Round 3: Open licenses</a:t>
            </a:r>
          </a:p>
          <a:p>
            <a:endParaRPr lang="en-GB" sz="2000" dirty="0">
              <a:solidFill>
                <a:srgbClr val="FF0000"/>
              </a:solidFill>
            </a:endParaRPr>
          </a:p>
          <a:p>
            <a:r>
              <a:rPr lang="en-GB" sz="2000" dirty="0"/>
              <a:t>Write out in full what each of these Creative Commons license symbols means</a:t>
            </a:r>
          </a:p>
          <a:p>
            <a:endParaRPr lang="en-GB" sz="2000" dirty="0"/>
          </a:p>
          <a:p>
            <a:pPr marL="457200" indent="-457200">
              <a:buFont typeface="+mj-lt"/>
              <a:buAutoNum type="arabicPeriod"/>
            </a:pPr>
            <a:r>
              <a:rPr lang="en-GB" sz="2000" dirty="0">
                <a:solidFill>
                  <a:prstClr val="black"/>
                </a:solidFill>
              </a:rPr>
              <a:t>CC BY-NC-ND</a:t>
            </a:r>
          </a:p>
          <a:p>
            <a:pPr marL="457200" indent="-457200">
              <a:buFont typeface="+mj-lt"/>
              <a:buAutoNum type="arabicPeriod"/>
            </a:pPr>
            <a:r>
              <a:rPr lang="en-GB" sz="2000" dirty="0"/>
              <a:t>CC BY-SA</a:t>
            </a:r>
          </a:p>
        </p:txBody>
      </p:sp>
    </p:spTree>
    <p:extLst>
      <p:ext uri="{BB962C8B-B14F-4D97-AF65-F5344CB8AC3E}">
        <p14:creationId xmlns:p14="http://schemas.microsoft.com/office/powerpoint/2010/main" val="1856098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677656"/>
          </a:xfrm>
          <a:prstGeom prst="rect">
            <a:avLst/>
          </a:prstGeom>
          <a:noFill/>
        </p:spPr>
        <p:txBody>
          <a:bodyPr wrap="square" rtlCol="0">
            <a:spAutoFit/>
          </a:bodyPr>
          <a:lstStyle/>
          <a:p>
            <a:r>
              <a:rPr lang="en-GB" sz="2800" dirty="0">
                <a:solidFill>
                  <a:srgbClr val="FF0000"/>
                </a:solidFill>
              </a:rPr>
              <a:t>Round 3: Open licenses</a:t>
            </a:r>
          </a:p>
          <a:p>
            <a:endParaRPr lang="en-GB" sz="2000" dirty="0">
              <a:solidFill>
                <a:srgbClr val="FF0000"/>
              </a:solidFill>
            </a:endParaRPr>
          </a:p>
          <a:p>
            <a:r>
              <a:rPr lang="en-GB" sz="2000" dirty="0"/>
              <a:t>Write out in full what each of these Creative Commons license symbols means</a:t>
            </a:r>
          </a:p>
          <a:p>
            <a:endParaRPr lang="en-GB" sz="2000" dirty="0"/>
          </a:p>
          <a:p>
            <a:pPr marL="457200" indent="-457200">
              <a:buFont typeface="+mj-lt"/>
              <a:buAutoNum type="arabicPeriod"/>
            </a:pPr>
            <a:r>
              <a:rPr lang="en-GB" sz="2000" dirty="0">
                <a:solidFill>
                  <a:prstClr val="black"/>
                </a:solidFill>
              </a:rPr>
              <a:t>CC BY-NC-ND</a:t>
            </a:r>
          </a:p>
          <a:p>
            <a:pPr marL="457200" indent="-457200">
              <a:buFont typeface="+mj-lt"/>
              <a:buAutoNum type="arabicPeriod"/>
            </a:pPr>
            <a:r>
              <a:rPr lang="en-GB" sz="2000" dirty="0"/>
              <a:t>CC BY-SA</a:t>
            </a:r>
          </a:p>
          <a:p>
            <a:pPr marL="457200" indent="-457200">
              <a:buFont typeface="+mj-lt"/>
              <a:buAutoNum type="arabicPeriod"/>
            </a:pPr>
            <a:r>
              <a:rPr lang="en-GB" sz="2000" dirty="0"/>
              <a:t>CC BY-NC-SA </a:t>
            </a:r>
          </a:p>
        </p:txBody>
      </p:sp>
    </p:spTree>
    <p:extLst>
      <p:ext uri="{BB962C8B-B14F-4D97-AF65-F5344CB8AC3E}">
        <p14:creationId xmlns:p14="http://schemas.microsoft.com/office/powerpoint/2010/main" val="1439802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985433"/>
          </a:xfrm>
          <a:prstGeom prst="rect">
            <a:avLst/>
          </a:prstGeom>
          <a:noFill/>
        </p:spPr>
        <p:txBody>
          <a:bodyPr wrap="square" rtlCol="0">
            <a:spAutoFit/>
          </a:bodyPr>
          <a:lstStyle/>
          <a:p>
            <a:r>
              <a:rPr lang="en-GB" sz="2800" dirty="0">
                <a:solidFill>
                  <a:srgbClr val="FF0000"/>
                </a:solidFill>
              </a:rPr>
              <a:t>Round 3: Open licenses</a:t>
            </a:r>
          </a:p>
          <a:p>
            <a:endParaRPr lang="en-GB" sz="2000" dirty="0">
              <a:solidFill>
                <a:srgbClr val="FF0000"/>
              </a:solidFill>
            </a:endParaRPr>
          </a:p>
          <a:p>
            <a:r>
              <a:rPr lang="en-GB" sz="2000" dirty="0"/>
              <a:t>Write out in full what each of these Creative Commons license symbols means</a:t>
            </a:r>
          </a:p>
          <a:p>
            <a:endParaRPr lang="en-GB" sz="2000" dirty="0"/>
          </a:p>
          <a:p>
            <a:pPr marL="457200" indent="-457200">
              <a:buFont typeface="+mj-lt"/>
              <a:buAutoNum type="arabicPeriod"/>
            </a:pPr>
            <a:r>
              <a:rPr lang="en-GB" sz="2000" dirty="0">
                <a:solidFill>
                  <a:prstClr val="black"/>
                </a:solidFill>
              </a:rPr>
              <a:t>CC BY-NC-ND</a:t>
            </a:r>
          </a:p>
          <a:p>
            <a:pPr marL="457200" indent="-457200">
              <a:buFont typeface="+mj-lt"/>
              <a:buAutoNum type="arabicPeriod"/>
            </a:pPr>
            <a:r>
              <a:rPr lang="en-GB" sz="2000" dirty="0"/>
              <a:t>CC BY-SA</a:t>
            </a:r>
          </a:p>
          <a:p>
            <a:pPr marL="457200" indent="-457200">
              <a:buFont typeface="+mj-lt"/>
              <a:buAutoNum type="arabicPeriod"/>
            </a:pPr>
            <a:r>
              <a:rPr lang="en-GB" sz="2000" dirty="0"/>
              <a:t>CC BY-NC-SA </a:t>
            </a:r>
          </a:p>
          <a:p>
            <a:pPr marL="457200" indent="-457200">
              <a:buFont typeface="+mj-lt"/>
              <a:buAutoNum type="arabicPeriod"/>
            </a:pPr>
            <a:r>
              <a:rPr lang="en-GB" sz="2000" dirty="0"/>
              <a:t>CC BY</a:t>
            </a:r>
          </a:p>
        </p:txBody>
      </p:sp>
    </p:spTree>
    <p:extLst>
      <p:ext uri="{BB962C8B-B14F-4D97-AF65-F5344CB8AC3E}">
        <p14:creationId xmlns:p14="http://schemas.microsoft.com/office/powerpoint/2010/main" val="39721868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3293209"/>
          </a:xfrm>
          <a:prstGeom prst="rect">
            <a:avLst/>
          </a:prstGeom>
          <a:noFill/>
        </p:spPr>
        <p:txBody>
          <a:bodyPr wrap="square" rtlCol="0">
            <a:spAutoFit/>
          </a:bodyPr>
          <a:lstStyle/>
          <a:p>
            <a:r>
              <a:rPr lang="en-GB" sz="2800" dirty="0">
                <a:solidFill>
                  <a:srgbClr val="FF0000"/>
                </a:solidFill>
              </a:rPr>
              <a:t>Round 3: Open licenses</a:t>
            </a:r>
          </a:p>
          <a:p>
            <a:endParaRPr lang="en-GB" sz="2000" dirty="0">
              <a:solidFill>
                <a:srgbClr val="FF0000"/>
              </a:solidFill>
            </a:endParaRPr>
          </a:p>
          <a:p>
            <a:r>
              <a:rPr lang="en-GB" sz="2000" dirty="0"/>
              <a:t>Write out in full what each of these Creative Commons license symbols means</a:t>
            </a:r>
          </a:p>
          <a:p>
            <a:endParaRPr lang="en-GB" sz="2000" dirty="0"/>
          </a:p>
          <a:p>
            <a:pPr marL="457200" indent="-457200">
              <a:buFont typeface="+mj-lt"/>
              <a:buAutoNum type="arabicPeriod"/>
            </a:pPr>
            <a:r>
              <a:rPr lang="en-GB" sz="2000" dirty="0">
                <a:solidFill>
                  <a:prstClr val="black"/>
                </a:solidFill>
              </a:rPr>
              <a:t>CC BY-NC-ND</a:t>
            </a:r>
          </a:p>
          <a:p>
            <a:pPr marL="457200" indent="-457200">
              <a:buFont typeface="+mj-lt"/>
              <a:buAutoNum type="arabicPeriod"/>
            </a:pPr>
            <a:r>
              <a:rPr lang="en-GB" sz="2000" dirty="0"/>
              <a:t>CC BY-SA</a:t>
            </a:r>
          </a:p>
          <a:p>
            <a:pPr marL="457200" indent="-457200">
              <a:buFont typeface="+mj-lt"/>
              <a:buAutoNum type="arabicPeriod"/>
            </a:pPr>
            <a:r>
              <a:rPr lang="en-GB" sz="2000" dirty="0"/>
              <a:t>CC BY-NC-SA </a:t>
            </a:r>
          </a:p>
          <a:p>
            <a:pPr marL="457200" indent="-457200">
              <a:buFont typeface="+mj-lt"/>
              <a:buAutoNum type="arabicPeriod"/>
            </a:pPr>
            <a:r>
              <a:rPr lang="en-GB" sz="2000" dirty="0"/>
              <a:t>CC BY</a:t>
            </a:r>
          </a:p>
          <a:p>
            <a:pPr marL="457200" indent="-457200">
              <a:buFont typeface="+mj-lt"/>
              <a:buAutoNum type="arabicPeriod"/>
            </a:pPr>
            <a:r>
              <a:rPr lang="en-GB" sz="2000" dirty="0">
                <a:solidFill>
                  <a:prstClr val="black"/>
                </a:solidFill>
              </a:rPr>
              <a:t>CC BY-ND</a:t>
            </a:r>
            <a:endParaRPr lang="en-GB" sz="2000" dirty="0"/>
          </a:p>
        </p:txBody>
      </p:sp>
    </p:spTree>
    <p:extLst>
      <p:ext uri="{BB962C8B-B14F-4D97-AF65-F5344CB8AC3E}">
        <p14:creationId xmlns:p14="http://schemas.microsoft.com/office/powerpoint/2010/main" val="17488430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1446550"/>
          </a:xfrm>
          <a:prstGeom prst="rect">
            <a:avLst/>
          </a:prstGeom>
          <a:noFill/>
        </p:spPr>
        <p:txBody>
          <a:bodyPr wrap="square" rtlCol="0">
            <a:spAutoFit/>
          </a:bodyPr>
          <a:lstStyle/>
          <a:p>
            <a:r>
              <a:rPr lang="en-GB" sz="2800" dirty="0">
                <a:solidFill>
                  <a:srgbClr val="FF0000"/>
                </a:solidFill>
              </a:rPr>
              <a:t>Round 4: Accessibility</a:t>
            </a:r>
          </a:p>
          <a:p>
            <a:endParaRPr lang="en-GB" sz="2000" dirty="0">
              <a:solidFill>
                <a:srgbClr val="FF0000"/>
              </a:solidFill>
            </a:endParaRPr>
          </a:p>
          <a:p>
            <a:pPr marL="457200" indent="-457200">
              <a:buFont typeface="+mj-lt"/>
              <a:buAutoNum type="arabicPeriod"/>
            </a:pPr>
            <a:r>
              <a:rPr lang="en-GB" sz="2000" dirty="0"/>
              <a:t>Name three non-technical barriers that leaners might face when studying online courses</a:t>
            </a:r>
          </a:p>
        </p:txBody>
      </p:sp>
    </p:spTree>
    <p:extLst>
      <p:ext uri="{BB962C8B-B14F-4D97-AF65-F5344CB8AC3E}">
        <p14:creationId xmlns:p14="http://schemas.microsoft.com/office/powerpoint/2010/main" val="17048067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062103"/>
          </a:xfrm>
          <a:prstGeom prst="rect">
            <a:avLst/>
          </a:prstGeom>
          <a:noFill/>
        </p:spPr>
        <p:txBody>
          <a:bodyPr wrap="square" rtlCol="0">
            <a:spAutoFit/>
          </a:bodyPr>
          <a:lstStyle/>
          <a:p>
            <a:r>
              <a:rPr lang="en-GB" sz="2800" dirty="0">
                <a:solidFill>
                  <a:srgbClr val="FF0000"/>
                </a:solidFill>
              </a:rPr>
              <a:t>Round 4: Accessibility</a:t>
            </a:r>
          </a:p>
          <a:p>
            <a:endParaRPr lang="en-GB" sz="2000" dirty="0">
              <a:solidFill>
                <a:srgbClr val="FF0000"/>
              </a:solidFill>
            </a:endParaRPr>
          </a:p>
          <a:p>
            <a:pPr marL="457200" indent="-457200">
              <a:buFont typeface="+mj-lt"/>
              <a:buAutoNum type="arabicPeriod"/>
            </a:pPr>
            <a:r>
              <a:rPr lang="en-GB" sz="2000" dirty="0"/>
              <a:t>Name three non-technical barriers that leaners might face when studying online courses</a:t>
            </a:r>
          </a:p>
          <a:p>
            <a:pPr marL="457200" indent="-457200">
              <a:buFont typeface="+mj-lt"/>
              <a:buAutoNum type="arabicPeriod"/>
            </a:pPr>
            <a:r>
              <a:rPr lang="en-GB" sz="2000" dirty="0"/>
              <a:t>Name three technologies or technical solutions that can assist learners when studying online courses</a:t>
            </a:r>
          </a:p>
        </p:txBody>
      </p:sp>
    </p:spTree>
    <p:extLst>
      <p:ext uri="{BB962C8B-B14F-4D97-AF65-F5344CB8AC3E}">
        <p14:creationId xmlns:p14="http://schemas.microsoft.com/office/powerpoint/2010/main" val="41215170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677656"/>
          </a:xfrm>
          <a:prstGeom prst="rect">
            <a:avLst/>
          </a:prstGeom>
          <a:noFill/>
        </p:spPr>
        <p:txBody>
          <a:bodyPr wrap="square" rtlCol="0">
            <a:spAutoFit/>
          </a:bodyPr>
          <a:lstStyle/>
          <a:p>
            <a:r>
              <a:rPr lang="en-GB" sz="2800" dirty="0">
                <a:solidFill>
                  <a:srgbClr val="FF0000"/>
                </a:solidFill>
              </a:rPr>
              <a:t>Round 5: Quality assurance</a:t>
            </a:r>
          </a:p>
          <a:p>
            <a:endParaRPr lang="en-GB" sz="2000" dirty="0">
              <a:solidFill>
                <a:srgbClr val="FF0000"/>
              </a:solidFill>
            </a:endParaRPr>
          </a:p>
          <a:p>
            <a:pPr marL="457200" indent="-457200">
              <a:buFont typeface="+mj-lt"/>
              <a:buAutoNum type="arabicPeriod"/>
            </a:pPr>
            <a:r>
              <a:rPr lang="en-GB" sz="2000" dirty="0"/>
              <a:t>Can you name the four missing words in the following sentence: The Analytical Quality Glossary defines quality assurance as the ‘collections of ********, **********, *******, and ********* internal or external to the organisation designed to achieve, maintain and enhance quality’.</a:t>
            </a:r>
          </a:p>
        </p:txBody>
      </p:sp>
    </p:spTree>
    <p:extLst>
      <p:ext uri="{BB962C8B-B14F-4D97-AF65-F5344CB8AC3E}">
        <p14:creationId xmlns:p14="http://schemas.microsoft.com/office/powerpoint/2010/main" val="37742625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3293209"/>
          </a:xfrm>
          <a:prstGeom prst="rect">
            <a:avLst/>
          </a:prstGeom>
          <a:noFill/>
        </p:spPr>
        <p:txBody>
          <a:bodyPr wrap="square" rtlCol="0">
            <a:spAutoFit/>
          </a:bodyPr>
          <a:lstStyle/>
          <a:p>
            <a:r>
              <a:rPr lang="en-GB" sz="2800" dirty="0">
                <a:solidFill>
                  <a:srgbClr val="FF0000"/>
                </a:solidFill>
              </a:rPr>
              <a:t>Round 5: Quality assurance</a:t>
            </a:r>
          </a:p>
          <a:p>
            <a:endParaRPr lang="en-GB" sz="2000" dirty="0">
              <a:solidFill>
                <a:srgbClr val="FF0000"/>
              </a:solidFill>
            </a:endParaRPr>
          </a:p>
          <a:p>
            <a:pPr marL="457200" indent="-457200">
              <a:buFont typeface="+mj-lt"/>
              <a:buAutoNum type="arabicPeriod"/>
            </a:pPr>
            <a:r>
              <a:rPr lang="en-GB" sz="2000" dirty="0"/>
              <a:t>Can you name the four missing words in the following sentence: The Analytical Quality Glossary defines quality assurance as the ‘collections of ********, **********, *******, and ********* internal or external to the organisation designed to achieve, maintain and enhance quality’.</a:t>
            </a:r>
          </a:p>
          <a:p>
            <a:pPr marL="457200" indent="-457200">
              <a:buFont typeface="+mj-lt"/>
              <a:buAutoNum type="arabicPeriod"/>
            </a:pPr>
            <a:r>
              <a:rPr lang="en-GB" sz="2000" dirty="0"/>
              <a:t>Can you name the four levels that quality assurance can apply to in a University?</a:t>
            </a:r>
          </a:p>
        </p:txBody>
      </p:sp>
    </p:spTree>
    <p:extLst>
      <p:ext uri="{BB962C8B-B14F-4D97-AF65-F5344CB8AC3E}">
        <p14:creationId xmlns:p14="http://schemas.microsoft.com/office/powerpoint/2010/main" val="38406603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1446550"/>
          </a:xfrm>
          <a:prstGeom prst="rect">
            <a:avLst/>
          </a:prstGeom>
          <a:noFill/>
        </p:spPr>
        <p:txBody>
          <a:bodyPr wrap="square" rtlCol="0">
            <a:spAutoFit/>
          </a:bodyPr>
          <a:lstStyle/>
          <a:p>
            <a:r>
              <a:rPr lang="en-GB" sz="2800" dirty="0">
                <a:solidFill>
                  <a:srgbClr val="FF0000"/>
                </a:solidFill>
              </a:rPr>
              <a:t>Round 6: Sustainability</a:t>
            </a:r>
          </a:p>
          <a:p>
            <a:endParaRPr lang="en-GB" sz="2000" dirty="0">
              <a:solidFill>
                <a:srgbClr val="FF0000"/>
              </a:solidFill>
            </a:endParaRPr>
          </a:p>
          <a:p>
            <a:pPr marL="457200" indent="-457200">
              <a:buFont typeface="+mj-lt"/>
              <a:buAutoNum type="arabicPeriod"/>
            </a:pPr>
            <a:r>
              <a:rPr lang="en-GB" sz="2000" dirty="0"/>
              <a:t>Can you name the four environmental themes that TIDE has used for each of the residential schools?</a:t>
            </a:r>
          </a:p>
        </p:txBody>
      </p:sp>
    </p:spTree>
    <p:extLst>
      <p:ext uri="{BB962C8B-B14F-4D97-AF65-F5344CB8AC3E}">
        <p14:creationId xmlns:p14="http://schemas.microsoft.com/office/powerpoint/2010/main" val="3258493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4">
            <a:extLst>
              <a:ext uri="{FF2B5EF4-FFF2-40B4-BE49-F238E27FC236}">
                <a16:creationId xmlns:a16="http://schemas.microsoft.com/office/drawing/2014/main" id="{DC2B8397-7A8E-4C9B-94D5-4F41E7ED99CB}"/>
              </a:ext>
            </a:extLst>
          </p:cNvPr>
          <p:cNvSpPr txBox="1">
            <a:spLocks/>
          </p:cNvSpPr>
          <p:nvPr/>
        </p:nvSpPr>
        <p:spPr>
          <a:xfrm>
            <a:off x="755576" y="1556792"/>
            <a:ext cx="7845064" cy="453650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7000"/>
              </a:lnSpc>
              <a:spcAft>
                <a:spcPts val="800"/>
              </a:spcAft>
              <a:buNone/>
            </a:pPr>
            <a:r>
              <a:rPr lang="en-GB" dirty="0">
                <a:solidFill>
                  <a:srgbClr val="FF0000"/>
                </a:solidFill>
                <a:latin typeface="Calibri" panose="020F0502020204030204" pitchFamily="34" charset="0"/>
                <a:ea typeface="Calibri" panose="020F0502020204030204" pitchFamily="34" charset="0"/>
                <a:cs typeface="Arial Unicode MS" panose="020B0604020202020204" pitchFamily="34" charset="-128"/>
              </a:rPr>
              <a:t>Learning outcome</a:t>
            </a:r>
          </a:p>
          <a:p>
            <a:pPr marL="0" indent="0">
              <a:lnSpc>
                <a:spcPct val="100000"/>
              </a:lnSpc>
              <a:spcAft>
                <a:spcPts val="800"/>
              </a:spcAft>
              <a:buNone/>
            </a:pPr>
            <a:r>
              <a:rPr lang="en-GB" sz="2000" dirty="0">
                <a:latin typeface="Calibri" panose="020F0502020204030204" pitchFamily="34" charset="0"/>
                <a:ea typeface="Calibri" panose="020F0502020204030204" pitchFamily="34" charset="0"/>
                <a:cs typeface="Arial Unicode MS" panose="020B0604020202020204" pitchFamily="34" charset="-128"/>
              </a:rPr>
              <a:t>After completing this activity, you will be able to explain what the key educational practice concepts covered by TIDE are</a:t>
            </a:r>
          </a:p>
          <a:p>
            <a:pPr marL="0" indent="0">
              <a:lnSpc>
                <a:spcPct val="114000"/>
              </a:lnSpc>
              <a:spcAft>
                <a:spcPts val="800"/>
              </a:spcAft>
              <a:buNone/>
            </a:pPr>
            <a:r>
              <a:rPr lang="en-GB" dirty="0">
                <a:solidFill>
                  <a:srgbClr val="FF0000"/>
                </a:solidFill>
              </a:rPr>
              <a:t>Description of today’s activity</a:t>
            </a:r>
            <a:endParaRPr lang="en-GB" dirty="0"/>
          </a:p>
          <a:p>
            <a:pPr marL="0" indent="0">
              <a:lnSpc>
                <a:spcPct val="100000"/>
              </a:lnSpc>
              <a:buClr>
                <a:srgbClr val="FF0000"/>
              </a:buClr>
              <a:buNone/>
            </a:pPr>
            <a:r>
              <a:rPr lang="en-GB" sz="1800" dirty="0">
                <a:solidFill>
                  <a:prstClr val="black"/>
                </a:solidFill>
                <a:latin typeface="Calibri" panose="020F0502020204030204" pitchFamily="34" charset="0"/>
                <a:ea typeface="Calibri" panose="020F0502020204030204" pitchFamily="34" charset="0"/>
                <a:cs typeface="Arial Unicode MS" panose="020B0604020202020204" pitchFamily="34" charset="-128"/>
              </a:rPr>
              <a:t>This activity involves you, in your teams, answering several quiz questions where you have to decide what the correct answer is and write this down on a team answer sheet. There will be more than one round of questions and at the end of each round your answer sheets will a shared with anther team who will mark your sheet as the correct answers are announced. Marked sheets will be collected after each round and cumulative scores displayed. This will continue until all </a:t>
            </a:r>
            <a:r>
              <a:rPr lang="en-GB" sz="1800">
                <a:solidFill>
                  <a:prstClr val="black"/>
                </a:solidFill>
                <a:latin typeface="Calibri" panose="020F0502020204030204" pitchFamily="34" charset="0"/>
                <a:ea typeface="Calibri" panose="020F0502020204030204" pitchFamily="34" charset="0"/>
                <a:cs typeface="Arial Unicode MS" panose="020B0604020202020204" pitchFamily="34" charset="-128"/>
              </a:rPr>
              <a:t>question rounds </a:t>
            </a:r>
            <a:r>
              <a:rPr lang="en-GB" sz="1800" dirty="0">
                <a:solidFill>
                  <a:prstClr val="black"/>
                </a:solidFill>
                <a:latin typeface="Calibri" panose="020F0502020204030204" pitchFamily="34" charset="0"/>
                <a:ea typeface="Calibri" panose="020F0502020204030204" pitchFamily="34" charset="0"/>
                <a:cs typeface="Arial Unicode MS" panose="020B0604020202020204" pitchFamily="34" charset="-128"/>
              </a:rPr>
              <a:t>have been asked and answered.</a:t>
            </a:r>
          </a:p>
          <a:p>
            <a:pPr>
              <a:lnSpc>
                <a:spcPct val="114000"/>
              </a:lnSpc>
              <a:spcAft>
                <a:spcPts val="800"/>
              </a:spcAft>
            </a:pPr>
            <a:endParaRPr lang="en-GB" sz="2400" dirty="0">
              <a:latin typeface="Calibri" panose="020F0502020204030204" pitchFamily="34" charset="0"/>
              <a:ea typeface="Calibri" panose="020F0502020204030204" pitchFamily="34" charset="0"/>
              <a:cs typeface="Arial Unicode MS" panose="020B0604020202020204" pitchFamily="34" charset="-128"/>
            </a:endParaRPr>
          </a:p>
        </p:txBody>
      </p:sp>
    </p:spTree>
    <p:extLst>
      <p:ext uri="{BB962C8B-B14F-4D97-AF65-F5344CB8AC3E}">
        <p14:creationId xmlns:p14="http://schemas.microsoft.com/office/powerpoint/2010/main" val="26350522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1754326"/>
          </a:xfrm>
          <a:prstGeom prst="rect">
            <a:avLst/>
          </a:prstGeom>
          <a:noFill/>
        </p:spPr>
        <p:txBody>
          <a:bodyPr wrap="square" rtlCol="0">
            <a:spAutoFit/>
          </a:bodyPr>
          <a:lstStyle/>
          <a:p>
            <a:r>
              <a:rPr lang="en-GB" sz="2800" dirty="0">
                <a:solidFill>
                  <a:srgbClr val="FF0000"/>
                </a:solidFill>
              </a:rPr>
              <a:t>Round 6: Sustainability</a:t>
            </a:r>
          </a:p>
          <a:p>
            <a:endParaRPr lang="en-GB" sz="2000" dirty="0">
              <a:solidFill>
                <a:srgbClr val="FF0000"/>
              </a:solidFill>
            </a:endParaRPr>
          </a:p>
          <a:p>
            <a:pPr marL="457200" indent="-457200">
              <a:buFont typeface="+mj-lt"/>
              <a:buAutoNum type="arabicPeriod"/>
            </a:pPr>
            <a:r>
              <a:rPr lang="en-GB" sz="2000" dirty="0"/>
              <a:t>Can you name the four environmental themes that TIDE has used for each of the residential schools?</a:t>
            </a:r>
          </a:p>
          <a:p>
            <a:pPr marL="457200" indent="-457200">
              <a:buFont typeface="+mj-lt"/>
              <a:buAutoNum type="arabicPeriod"/>
            </a:pPr>
            <a:r>
              <a:rPr lang="en-GB" sz="2000" dirty="0"/>
              <a:t>How many Sustainable Development Goals are there?</a:t>
            </a:r>
          </a:p>
        </p:txBody>
      </p:sp>
    </p:spTree>
    <p:extLst>
      <p:ext uri="{BB962C8B-B14F-4D97-AF65-F5344CB8AC3E}">
        <p14:creationId xmlns:p14="http://schemas.microsoft.com/office/powerpoint/2010/main" val="4676702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062103"/>
          </a:xfrm>
          <a:prstGeom prst="rect">
            <a:avLst/>
          </a:prstGeom>
          <a:noFill/>
        </p:spPr>
        <p:txBody>
          <a:bodyPr wrap="square" rtlCol="0">
            <a:spAutoFit/>
          </a:bodyPr>
          <a:lstStyle/>
          <a:p>
            <a:r>
              <a:rPr lang="en-GB" sz="2800" dirty="0">
                <a:solidFill>
                  <a:srgbClr val="FF0000"/>
                </a:solidFill>
              </a:rPr>
              <a:t>Round 6: Sustainability</a:t>
            </a:r>
          </a:p>
          <a:p>
            <a:endParaRPr lang="en-GB" sz="2000" dirty="0">
              <a:solidFill>
                <a:srgbClr val="FF0000"/>
              </a:solidFill>
            </a:endParaRPr>
          </a:p>
          <a:p>
            <a:pPr marL="457200" indent="-457200">
              <a:buFont typeface="+mj-lt"/>
              <a:buAutoNum type="arabicPeriod"/>
            </a:pPr>
            <a:r>
              <a:rPr lang="en-GB" sz="2000" dirty="0"/>
              <a:t>Can you name the four environmental themes that TIDE has used for each of the residential schools?</a:t>
            </a:r>
          </a:p>
          <a:p>
            <a:pPr marL="457200" indent="-457200">
              <a:buFont typeface="+mj-lt"/>
              <a:buAutoNum type="arabicPeriod"/>
            </a:pPr>
            <a:r>
              <a:rPr lang="en-GB" sz="2000" dirty="0"/>
              <a:t>How many Sustainable Development Goals are there?</a:t>
            </a:r>
          </a:p>
          <a:p>
            <a:pPr marL="457200" indent="-457200">
              <a:buFont typeface="+mj-lt"/>
              <a:buAutoNum type="arabicPeriod"/>
            </a:pPr>
            <a:r>
              <a:rPr lang="en-GB" sz="2000" dirty="0"/>
              <a:t>What number is the SDG on Quality education?</a:t>
            </a:r>
          </a:p>
        </p:txBody>
      </p:sp>
    </p:spTree>
    <p:extLst>
      <p:ext uri="{BB962C8B-B14F-4D97-AF65-F5344CB8AC3E}">
        <p14:creationId xmlns:p14="http://schemas.microsoft.com/office/powerpoint/2010/main" val="37141759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369880"/>
          </a:xfrm>
          <a:prstGeom prst="rect">
            <a:avLst/>
          </a:prstGeom>
          <a:noFill/>
        </p:spPr>
        <p:txBody>
          <a:bodyPr wrap="square" rtlCol="0">
            <a:spAutoFit/>
          </a:bodyPr>
          <a:lstStyle/>
          <a:p>
            <a:r>
              <a:rPr lang="en-GB" sz="2800" dirty="0">
                <a:solidFill>
                  <a:srgbClr val="FF0000"/>
                </a:solidFill>
              </a:rPr>
              <a:t>Round 6: Sustainability</a:t>
            </a:r>
          </a:p>
          <a:p>
            <a:endParaRPr lang="en-GB" sz="2000" dirty="0">
              <a:solidFill>
                <a:srgbClr val="FF0000"/>
              </a:solidFill>
            </a:endParaRPr>
          </a:p>
          <a:p>
            <a:pPr marL="457200" indent="-457200">
              <a:buFont typeface="+mj-lt"/>
              <a:buAutoNum type="arabicPeriod"/>
            </a:pPr>
            <a:r>
              <a:rPr lang="en-GB" sz="2000" dirty="0"/>
              <a:t>Can you name the four environmental themes that TIDE has used for each of the residential schools?</a:t>
            </a:r>
          </a:p>
          <a:p>
            <a:pPr marL="457200" indent="-457200">
              <a:buFont typeface="+mj-lt"/>
              <a:buAutoNum type="arabicPeriod"/>
            </a:pPr>
            <a:r>
              <a:rPr lang="en-GB" sz="2000" dirty="0"/>
              <a:t>How many Sustainable Development Goals are there?</a:t>
            </a:r>
          </a:p>
          <a:p>
            <a:pPr marL="457200" indent="-457200">
              <a:buFont typeface="+mj-lt"/>
              <a:buAutoNum type="arabicPeriod"/>
            </a:pPr>
            <a:r>
              <a:rPr lang="en-GB" sz="2000" dirty="0"/>
              <a:t>What number is the SDG on Quality education?</a:t>
            </a:r>
          </a:p>
          <a:p>
            <a:pPr marL="457200" indent="-457200">
              <a:buFont typeface="+mj-lt"/>
              <a:buAutoNum type="arabicPeriod"/>
            </a:pPr>
            <a:r>
              <a:rPr lang="en-GB" sz="2000" dirty="0"/>
              <a:t>By what year do the targets is the SDGs have to be achieved?</a:t>
            </a:r>
          </a:p>
        </p:txBody>
      </p:sp>
    </p:spTree>
    <p:extLst>
      <p:ext uri="{BB962C8B-B14F-4D97-AF65-F5344CB8AC3E}">
        <p14:creationId xmlns:p14="http://schemas.microsoft.com/office/powerpoint/2010/main" val="16663433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3293209"/>
          </a:xfrm>
          <a:prstGeom prst="rect">
            <a:avLst/>
          </a:prstGeom>
          <a:noFill/>
        </p:spPr>
        <p:txBody>
          <a:bodyPr wrap="square" rtlCol="0">
            <a:spAutoFit/>
          </a:bodyPr>
          <a:lstStyle/>
          <a:p>
            <a:r>
              <a:rPr lang="en-GB" sz="2800" dirty="0">
                <a:solidFill>
                  <a:srgbClr val="FF0000"/>
                </a:solidFill>
              </a:rPr>
              <a:t>Round 6: Sustainability</a:t>
            </a:r>
          </a:p>
          <a:p>
            <a:endParaRPr lang="en-GB" sz="2000" dirty="0">
              <a:solidFill>
                <a:srgbClr val="FF0000"/>
              </a:solidFill>
            </a:endParaRPr>
          </a:p>
          <a:p>
            <a:pPr marL="457200" indent="-457200">
              <a:buFont typeface="+mj-lt"/>
              <a:buAutoNum type="arabicPeriod"/>
            </a:pPr>
            <a:r>
              <a:rPr lang="en-GB" sz="2000" dirty="0"/>
              <a:t>Can you name the four environmental themes that TIDE has used for each of the residential schools?</a:t>
            </a:r>
          </a:p>
          <a:p>
            <a:pPr marL="457200" indent="-457200">
              <a:buFont typeface="+mj-lt"/>
              <a:buAutoNum type="arabicPeriod"/>
            </a:pPr>
            <a:r>
              <a:rPr lang="en-GB" sz="2000" dirty="0"/>
              <a:t>How many Sustainable Development Goals are there?</a:t>
            </a:r>
          </a:p>
          <a:p>
            <a:pPr marL="457200" indent="-457200">
              <a:buFont typeface="+mj-lt"/>
              <a:buAutoNum type="arabicPeriod"/>
            </a:pPr>
            <a:r>
              <a:rPr lang="en-GB" sz="2000" dirty="0"/>
              <a:t>What number is the SDG on Quality education?</a:t>
            </a:r>
          </a:p>
          <a:p>
            <a:pPr marL="457200" indent="-457200">
              <a:buFont typeface="+mj-lt"/>
              <a:buAutoNum type="arabicPeriod"/>
            </a:pPr>
            <a:r>
              <a:rPr lang="en-GB" sz="2000" dirty="0"/>
              <a:t>By what year do the targets is the SDGs have to be achieved?</a:t>
            </a:r>
          </a:p>
          <a:p>
            <a:pPr marL="457200" indent="-457200">
              <a:buFont typeface="+mj-lt"/>
              <a:buAutoNum type="arabicPeriod"/>
            </a:pPr>
            <a:r>
              <a:rPr lang="en-GB" sz="2000" dirty="0"/>
              <a:t>Can you add the missing words to this description of the SDG on Quality education: ‘Ensure inclusion and quality education for all and promote ******** ********’</a:t>
            </a:r>
          </a:p>
        </p:txBody>
      </p:sp>
    </p:spTree>
    <p:extLst>
      <p:ext uri="{BB962C8B-B14F-4D97-AF65-F5344CB8AC3E}">
        <p14:creationId xmlns:p14="http://schemas.microsoft.com/office/powerpoint/2010/main" val="23663785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1446550"/>
          </a:xfrm>
          <a:prstGeom prst="rect">
            <a:avLst/>
          </a:prstGeom>
          <a:noFill/>
        </p:spPr>
        <p:txBody>
          <a:bodyPr wrap="square" rtlCol="0">
            <a:spAutoFit/>
          </a:bodyPr>
          <a:lstStyle/>
          <a:p>
            <a:r>
              <a:rPr lang="en-GB" sz="2800" dirty="0">
                <a:solidFill>
                  <a:srgbClr val="FF0000"/>
                </a:solidFill>
              </a:rPr>
              <a:t>Round 7: Learning design</a:t>
            </a:r>
          </a:p>
          <a:p>
            <a:endParaRPr lang="en-GB" sz="2000" dirty="0">
              <a:solidFill>
                <a:srgbClr val="FF0000"/>
              </a:solidFill>
            </a:endParaRPr>
          </a:p>
          <a:p>
            <a:pPr marL="457200" indent="-457200">
              <a:buFont typeface="+mj-lt"/>
              <a:buAutoNum type="arabicPeriod"/>
            </a:pPr>
            <a:r>
              <a:rPr lang="en-GB" sz="2000" dirty="0"/>
              <a:t>What are the three categories of learning outcomes that you covered in the putting the teacher in the text (PTT) activity?</a:t>
            </a:r>
          </a:p>
        </p:txBody>
      </p:sp>
    </p:spTree>
    <p:extLst>
      <p:ext uri="{BB962C8B-B14F-4D97-AF65-F5344CB8AC3E}">
        <p14:creationId xmlns:p14="http://schemas.microsoft.com/office/powerpoint/2010/main" val="6568892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062103"/>
          </a:xfrm>
          <a:prstGeom prst="rect">
            <a:avLst/>
          </a:prstGeom>
          <a:noFill/>
        </p:spPr>
        <p:txBody>
          <a:bodyPr wrap="square" rtlCol="0">
            <a:spAutoFit/>
          </a:bodyPr>
          <a:lstStyle/>
          <a:p>
            <a:r>
              <a:rPr lang="en-GB" sz="2800" dirty="0">
                <a:solidFill>
                  <a:srgbClr val="FF0000"/>
                </a:solidFill>
              </a:rPr>
              <a:t>Round 7: Learning design</a:t>
            </a:r>
          </a:p>
          <a:p>
            <a:endParaRPr lang="en-GB" sz="2000" dirty="0">
              <a:solidFill>
                <a:srgbClr val="FF0000"/>
              </a:solidFill>
            </a:endParaRPr>
          </a:p>
          <a:p>
            <a:pPr marL="457200" indent="-457200">
              <a:buFont typeface="+mj-lt"/>
              <a:buAutoNum type="arabicPeriod"/>
            </a:pPr>
            <a:r>
              <a:rPr lang="en-GB" sz="2000" dirty="0"/>
              <a:t>What are the three categories of learning outcomes that you covered in the putting the teacher in the text (PTT) activity?</a:t>
            </a:r>
          </a:p>
          <a:p>
            <a:pPr marL="457200" indent="-457200">
              <a:buFont typeface="+mj-lt"/>
              <a:buAutoNum type="arabicPeriod"/>
            </a:pPr>
            <a:r>
              <a:rPr lang="en-GB" sz="2000" dirty="0"/>
              <a:t>What are the six questions to consider when preparing education resources from PTT?</a:t>
            </a:r>
          </a:p>
        </p:txBody>
      </p:sp>
    </p:spTree>
    <p:extLst>
      <p:ext uri="{BB962C8B-B14F-4D97-AF65-F5344CB8AC3E}">
        <p14:creationId xmlns:p14="http://schemas.microsoft.com/office/powerpoint/2010/main" val="12774871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677656"/>
          </a:xfrm>
          <a:prstGeom prst="rect">
            <a:avLst/>
          </a:prstGeom>
          <a:noFill/>
        </p:spPr>
        <p:txBody>
          <a:bodyPr wrap="square" rtlCol="0">
            <a:spAutoFit/>
          </a:bodyPr>
          <a:lstStyle/>
          <a:p>
            <a:r>
              <a:rPr lang="en-GB" sz="2800" dirty="0">
                <a:solidFill>
                  <a:srgbClr val="FF0000"/>
                </a:solidFill>
              </a:rPr>
              <a:t>Round 7: Learning design</a:t>
            </a:r>
          </a:p>
          <a:p>
            <a:endParaRPr lang="en-GB" sz="2000" dirty="0">
              <a:solidFill>
                <a:srgbClr val="FF0000"/>
              </a:solidFill>
            </a:endParaRPr>
          </a:p>
          <a:p>
            <a:pPr marL="457200" indent="-457200">
              <a:buFont typeface="+mj-lt"/>
              <a:buAutoNum type="arabicPeriod"/>
            </a:pPr>
            <a:r>
              <a:rPr lang="en-GB" sz="2000" dirty="0"/>
              <a:t>What are the three categories of learning outcomes that you covered in the putting the teacher in the text (PTT) activity?</a:t>
            </a:r>
          </a:p>
          <a:p>
            <a:pPr marL="457200" indent="-457200">
              <a:buFont typeface="+mj-lt"/>
              <a:buAutoNum type="arabicPeriod"/>
            </a:pPr>
            <a:r>
              <a:rPr lang="en-GB" sz="2000" dirty="0"/>
              <a:t>What are the six questions to consider when preparing education resources from PTT?</a:t>
            </a:r>
          </a:p>
          <a:p>
            <a:pPr marL="457200" indent="-457200">
              <a:buFont typeface="+mj-lt"/>
              <a:buAutoNum type="arabicPeriod"/>
            </a:pPr>
            <a:r>
              <a:rPr lang="en-GB" sz="2000" dirty="0"/>
              <a:t>What are the three forms of assessment you can use with students?</a:t>
            </a:r>
          </a:p>
        </p:txBody>
      </p:sp>
    </p:spTree>
    <p:extLst>
      <p:ext uri="{BB962C8B-B14F-4D97-AF65-F5344CB8AC3E}">
        <p14:creationId xmlns:p14="http://schemas.microsoft.com/office/powerpoint/2010/main" val="16964569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1446550"/>
          </a:xfrm>
          <a:prstGeom prst="rect">
            <a:avLst/>
          </a:prstGeom>
          <a:noFill/>
        </p:spPr>
        <p:txBody>
          <a:bodyPr wrap="square" rtlCol="0">
            <a:spAutoFit/>
          </a:bodyPr>
          <a:lstStyle/>
          <a:p>
            <a:r>
              <a:rPr lang="en-GB" sz="2800" dirty="0">
                <a:solidFill>
                  <a:srgbClr val="FF0000"/>
                </a:solidFill>
              </a:rPr>
              <a:t>Round 8: Professional recognition</a:t>
            </a:r>
          </a:p>
          <a:p>
            <a:endParaRPr lang="en-GB" sz="2000" dirty="0">
              <a:solidFill>
                <a:srgbClr val="FF0000"/>
              </a:solidFill>
            </a:endParaRPr>
          </a:p>
          <a:p>
            <a:pPr marL="457200" indent="-457200">
              <a:buFont typeface="+mj-lt"/>
              <a:buAutoNum type="arabicPeriod"/>
            </a:pPr>
            <a:r>
              <a:rPr lang="en-GB" sz="2000" dirty="0"/>
              <a:t>What are the three dimensions of practice in the Professional Standard Framework?</a:t>
            </a:r>
          </a:p>
        </p:txBody>
      </p:sp>
    </p:spTree>
    <p:extLst>
      <p:ext uri="{BB962C8B-B14F-4D97-AF65-F5344CB8AC3E}">
        <p14:creationId xmlns:p14="http://schemas.microsoft.com/office/powerpoint/2010/main" val="11809058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4216539"/>
          </a:xfrm>
          <a:prstGeom prst="rect">
            <a:avLst/>
          </a:prstGeom>
          <a:noFill/>
        </p:spPr>
        <p:txBody>
          <a:bodyPr wrap="square" rtlCol="0">
            <a:spAutoFit/>
          </a:bodyPr>
          <a:lstStyle/>
          <a:p>
            <a:r>
              <a:rPr lang="en-GB" sz="2800" dirty="0">
                <a:solidFill>
                  <a:srgbClr val="FF0000"/>
                </a:solidFill>
              </a:rPr>
              <a:t>Round 8: Professional recognition</a:t>
            </a:r>
          </a:p>
          <a:p>
            <a:endParaRPr lang="en-GB" sz="2000" dirty="0">
              <a:solidFill>
                <a:srgbClr val="FF0000"/>
              </a:solidFill>
            </a:endParaRPr>
          </a:p>
          <a:p>
            <a:pPr marL="457200" indent="-457200">
              <a:buFont typeface="+mj-lt"/>
              <a:buAutoNum type="arabicPeriod"/>
            </a:pPr>
            <a:r>
              <a:rPr lang="en-GB" sz="2000" dirty="0"/>
              <a:t>What are the three dimensions of practice in the Professional Standard Framework?</a:t>
            </a:r>
          </a:p>
          <a:p>
            <a:pPr marL="457200" indent="-457200">
              <a:buFont typeface="+mj-lt"/>
              <a:buAutoNum type="arabicPeriod"/>
            </a:pPr>
            <a:r>
              <a:rPr lang="en-GB" sz="2000" dirty="0"/>
              <a:t>What are the missing words in each of these circles?</a:t>
            </a:r>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p:txBody>
      </p:sp>
      <p:sp>
        <p:nvSpPr>
          <p:cNvPr id="3" name="Flowchart: Connector 2">
            <a:extLst>
              <a:ext uri="{FF2B5EF4-FFF2-40B4-BE49-F238E27FC236}">
                <a16:creationId xmlns:a16="http://schemas.microsoft.com/office/drawing/2014/main" id="{FC4AE63A-140D-4C56-9DC9-F4364401516C}"/>
              </a:ext>
            </a:extLst>
          </p:cNvPr>
          <p:cNvSpPr/>
          <p:nvPr/>
        </p:nvSpPr>
        <p:spPr>
          <a:xfrm>
            <a:off x="1403648" y="3645024"/>
            <a:ext cx="1800200" cy="18002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4" name="Picture 3">
            <a:extLst>
              <a:ext uri="{FF2B5EF4-FFF2-40B4-BE49-F238E27FC236}">
                <a16:creationId xmlns:a16="http://schemas.microsoft.com/office/drawing/2014/main" id="{3039CB43-E0F3-4289-B2F7-252AA90BECDB}"/>
              </a:ext>
            </a:extLst>
          </p:cNvPr>
          <p:cNvPicPr>
            <a:picLocks noChangeAspect="1"/>
          </p:cNvPicPr>
          <p:nvPr/>
        </p:nvPicPr>
        <p:blipFill>
          <a:blip r:embed="rId2"/>
          <a:stretch>
            <a:fillRect/>
          </a:stretch>
        </p:blipFill>
        <p:spPr>
          <a:xfrm>
            <a:off x="2723848" y="3613756"/>
            <a:ext cx="1816765" cy="1810669"/>
          </a:xfrm>
          <a:prstGeom prst="rect">
            <a:avLst/>
          </a:prstGeom>
        </p:spPr>
      </p:pic>
      <p:pic>
        <p:nvPicPr>
          <p:cNvPr id="5" name="Picture 4">
            <a:extLst>
              <a:ext uri="{FF2B5EF4-FFF2-40B4-BE49-F238E27FC236}">
                <a16:creationId xmlns:a16="http://schemas.microsoft.com/office/drawing/2014/main" id="{A09A4F83-FF61-4D55-8A30-2D31DD08CA08}"/>
              </a:ext>
            </a:extLst>
          </p:cNvPr>
          <p:cNvPicPr>
            <a:picLocks noChangeAspect="1"/>
          </p:cNvPicPr>
          <p:nvPr/>
        </p:nvPicPr>
        <p:blipFill>
          <a:blip r:embed="rId2"/>
          <a:stretch>
            <a:fillRect/>
          </a:stretch>
        </p:blipFill>
        <p:spPr>
          <a:xfrm>
            <a:off x="4068750" y="3645024"/>
            <a:ext cx="1816765" cy="1810669"/>
          </a:xfrm>
          <a:prstGeom prst="rect">
            <a:avLst/>
          </a:prstGeom>
        </p:spPr>
      </p:pic>
      <p:sp>
        <p:nvSpPr>
          <p:cNvPr id="6" name="Arrow: Right 5">
            <a:extLst>
              <a:ext uri="{FF2B5EF4-FFF2-40B4-BE49-F238E27FC236}">
                <a16:creationId xmlns:a16="http://schemas.microsoft.com/office/drawing/2014/main" id="{2226A3C3-9A3F-4FCE-8F9A-B0DFF03FDF5C}"/>
              </a:ext>
            </a:extLst>
          </p:cNvPr>
          <p:cNvSpPr/>
          <p:nvPr/>
        </p:nvSpPr>
        <p:spPr>
          <a:xfrm>
            <a:off x="2325060" y="4539889"/>
            <a:ext cx="1008112" cy="164777"/>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7" name="Arrow: Right 6">
            <a:extLst>
              <a:ext uri="{FF2B5EF4-FFF2-40B4-BE49-F238E27FC236}">
                <a16:creationId xmlns:a16="http://schemas.microsoft.com/office/drawing/2014/main" id="{46D1BD98-B442-4826-A603-AAE8D5CDD679}"/>
              </a:ext>
            </a:extLst>
          </p:cNvPr>
          <p:cNvSpPr/>
          <p:nvPr/>
        </p:nvSpPr>
        <p:spPr>
          <a:xfrm>
            <a:off x="3987250" y="4519091"/>
            <a:ext cx="1008112" cy="164777"/>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9" name="Arrow: Curved Up 8">
            <a:extLst>
              <a:ext uri="{FF2B5EF4-FFF2-40B4-BE49-F238E27FC236}">
                <a16:creationId xmlns:a16="http://schemas.microsoft.com/office/drawing/2014/main" id="{F5B44859-5903-425A-A32E-2E74F47D7A9F}"/>
              </a:ext>
            </a:extLst>
          </p:cNvPr>
          <p:cNvSpPr/>
          <p:nvPr/>
        </p:nvSpPr>
        <p:spPr>
          <a:xfrm rot="10800000">
            <a:off x="2524405" y="3275512"/>
            <a:ext cx="2304256" cy="369512"/>
          </a:xfrm>
          <a:prstGeom prst="curvedUp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TextBox 10">
            <a:extLst>
              <a:ext uri="{FF2B5EF4-FFF2-40B4-BE49-F238E27FC236}">
                <a16:creationId xmlns:a16="http://schemas.microsoft.com/office/drawing/2014/main" id="{B5D1850D-61ED-4D22-B65B-B2A6000CA7D5}"/>
              </a:ext>
            </a:extLst>
          </p:cNvPr>
          <p:cNvSpPr txBox="1"/>
          <p:nvPr/>
        </p:nvSpPr>
        <p:spPr>
          <a:xfrm>
            <a:off x="3132200" y="3920760"/>
            <a:ext cx="1088665" cy="276999"/>
          </a:xfrm>
          <a:prstGeom prst="rect">
            <a:avLst/>
          </a:prstGeom>
          <a:noFill/>
        </p:spPr>
        <p:txBody>
          <a:bodyPr wrap="square" rtlCol="0">
            <a:spAutoFit/>
          </a:bodyPr>
          <a:lstStyle/>
          <a:p>
            <a:r>
              <a:rPr lang="en-GB" sz="1200" dirty="0"/>
              <a:t>**********</a:t>
            </a:r>
          </a:p>
        </p:txBody>
      </p:sp>
      <p:sp>
        <p:nvSpPr>
          <p:cNvPr id="12" name="TextBox 11">
            <a:extLst>
              <a:ext uri="{FF2B5EF4-FFF2-40B4-BE49-F238E27FC236}">
                <a16:creationId xmlns:a16="http://schemas.microsoft.com/office/drawing/2014/main" id="{ECDA0BF5-2802-43CF-B5DD-343A85797729}"/>
              </a:ext>
            </a:extLst>
          </p:cNvPr>
          <p:cNvSpPr txBox="1"/>
          <p:nvPr/>
        </p:nvSpPr>
        <p:spPr>
          <a:xfrm>
            <a:off x="1747402" y="4091825"/>
            <a:ext cx="824716" cy="276999"/>
          </a:xfrm>
          <a:prstGeom prst="rect">
            <a:avLst/>
          </a:prstGeom>
          <a:noFill/>
        </p:spPr>
        <p:txBody>
          <a:bodyPr wrap="square" rtlCol="0">
            <a:spAutoFit/>
          </a:bodyPr>
          <a:lstStyle/>
          <a:p>
            <a:r>
              <a:rPr lang="en-GB" sz="1200" dirty="0"/>
              <a:t>********</a:t>
            </a:r>
          </a:p>
        </p:txBody>
      </p:sp>
      <p:sp>
        <p:nvSpPr>
          <p:cNvPr id="13" name="TextBox 12">
            <a:extLst>
              <a:ext uri="{FF2B5EF4-FFF2-40B4-BE49-F238E27FC236}">
                <a16:creationId xmlns:a16="http://schemas.microsoft.com/office/drawing/2014/main" id="{7315CF1F-FB62-4649-A351-AD0BE059D4CE}"/>
              </a:ext>
            </a:extLst>
          </p:cNvPr>
          <p:cNvSpPr txBox="1"/>
          <p:nvPr/>
        </p:nvSpPr>
        <p:spPr>
          <a:xfrm>
            <a:off x="4572000" y="4051412"/>
            <a:ext cx="1288263" cy="461665"/>
          </a:xfrm>
          <a:prstGeom prst="rect">
            <a:avLst/>
          </a:prstGeom>
          <a:noFill/>
        </p:spPr>
        <p:txBody>
          <a:bodyPr wrap="square" rtlCol="0">
            <a:spAutoFit/>
          </a:bodyPr>
          <a:lstStyle/>
          <a:p>
            <a:r>
              <a:rPr lang="en-GB" sz="1200" dirty="0"/>
              <a:t>************ ********</a:t>
            </a:r>
          </a:p>
        </p:txBody>
      </p:sp>
    </p:spTree>
    <p:extLst>
      <p:ext uri="{BB962C8B-B14F-4D97-AF65-F5344CB8AC3E}">
        <p14:creationId xmlns:p14="http://schemas.microsoft.com/office/powerpoint/2010/main" val="11291463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4524315"/>
          </a:xfrm>
          <a:prstGeom prst="rect">
            <a:avLst/>
          </a:prstGeom>
          <a:noFill/>
        </p:spPr>
        <p:txBody>
          <a:bodyPr wrap="square" rtlCol="0">
            <a:spAutoFit/>
          </a:bodyPr>
          <a:lstStyle/>
          <a:p>
            <a:r>
              <a:rPr lang="en-GB" sz="2800" dirty="0">
                <a:solidFill>
                  <a:srgbClr val="FF0000"/>
                </a:solidFill>
              </a:rPr>
              <a:t>Round 8: Professional recognition</a:t>
            </a:r>
          </a:p>
          <a:p>
            <a:endParaRPr lang="en-GB" sz="2000" dirty="0">
              <a:solidFill>
                <a:srgbClr val="FF0000"/>
              </a:solidFill>
            </a:endParaRPr>
          </a:p>
          <a:p>
            <a:pPr marL="457200" indent="-457200">
              <a:buFont typeface="+mj-lt"/>
              <a:buAutoNum type="arabicPeriod"/>
            </a:pPr>
            <a:r>
              <a:rPr lang="en-GB" sz="2000" dirty="0"/>
              <a:t>What are the three dimensions of practice in the Professional Standard Framework?</a:t>
            </a:r>
          </a:p>
          <a:p>
            <a:pPr marL="457200" indent="-457200">
              <a:buFont typeface="+mj-lt"/>
              <a:buAutoNum type="arabicPeriod"/>
            </a:pPr>
            <a:r>
              <a:rPr lang="en-GB" sz="2000" dirty="0"/>
              <a:t>What are the missing words in each of these circles?</a:t>
            </a:r>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r>
              <a:rPr lang="en-GB" sz="2000" dirty="0"/>
              <a:t>What does the acronym </a:t>
            </a:r>
            <a:r>
              <a:rPr lang="en-GB" sz="2000" dirty="0" err="1"/>
              <a:t>SoTL</a:t>
            </a:r>
            <a:r>
              <a:rPr lang="en-GB" sz="2000" dirty="0"/>
              <a:t> stand for?</a:t>
            </a:r>
          </a:p>
        </p:txBody>
      </p:sp>
      <p:sp>
        <p:nvSpPr>
          <p:cNvPr id="3" name="Flowchart: Connector 2">
            <a:extLst>
              <a:ext uri="{FF2B5EF4-FFF2-40B4-BE49-F238E27FC236}">
                <a16:creationId xmlns:a16="http://schemas.microsoft.com/office/drawing/2014/main" id="{FC4AE63A-140D-4C56-9DC9-F4364401516C}"/>
              </a:ext>
            </a:extLst>
          </p:cNvPr>
          <p:cNvSpPr/>
          <p:nvPr/>
        </p:nvSpPr>
        <p:spPr>
          <a:xfrm>
            <a:off x="1403648" y="3645024"/>
            <a:ext cx="1800200" cy="18002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4" name="Picture 3">
            <a:extLst>
              <a:ext uri="{FF2B5EF4-FFF2-40B4-BE49-F238E27FC236}">
                <a16:creationId xmlns:a16="http://schemas.microsoft.com/office/drawing/2014/main" id="{3039CB43-E0F3-4289-B2F7-252AA90BECDB}"/>
              </a:ext>
            </a:extLst>
          </p:cNvPr>
          <p:cNvPicPr>
            <a:picLocks noChangeAspect="1"/>
          </p:cNvPicPr>
          <p:nvPr/>
        </p:nvPicPr>
        <p:blipFill>
          <a:blip r:embed="rId2"/>
          <a:stretch>
            <a:fillRect/>
          </a:stretch>
        </p:blipFill>
        <p:spPr>
          <a:xfrm>
            <a:off x="2723848" y="3613756"/>
            <a:ext cx="1816765" cy="1810669"/>
          </a:xfrm>
          <a:prstGeom prst="rect">
            <a:avLst/>
          </a:prstGeom>
        </p:spPr>
      </p:pic>
      <p:pic>
        <p:nvPicPr>
          <p:cNvPr id="5" name="Picture 4">
            <a:extLst>
              <a:ext uri="{FF2B5EF4-FFF2-40B4-BE49-F238E27FC236}">
                <a16:creationId xmlns:a16="http://schemas.microsoft.com/office/drawing/2014/main" id="{A09A4F83-FF61-4D55-8A30-2D31DD08CA08}"/>
              </a:ext>
            </a:extLst>
          </p:cNvPr>
          <p:cNvPicPr>
            <a:picLocks noChangeAspect="1"/>
          </p:cNvPicPr>
          <p:nvPr/>
        </p:nvPicPr>
        <p:blipFill>
          <a:blip r:embed="rId2"/>
          <a:stretch>
            <a:fillRect/>
          </a:stretch>
        </p:blipFill>
        <p:spPr>
          <a:xfrm>
            <a:off x="4068750" y="3645024"/>
            <a:ext cx="1816765" cy="1810669"/>
          </a:xfrm>
          <a:prstGeom prst="rect">
            <a:avLst/>
          </a:prstGeom>
        </p:spPr>
      </p:pic>
      <p:sp>
        <p:nvSpPr>
          <p:cNvPr id="6" name="Arrow: Right 5">
            <a:extLst>
              <a:ext uri="{FF2B5EF4-FFF2-40B4-BE49-F238E27FC236}">
                <a16:creationId xmlns:a16="http://schemas.microsoft.com/office/drawing/2014/main" id="{2226A3C3-9A3F-4FCE-8F9A-B0DFF03FDF5C}"/>
              </a:ext>
            </a:extLst>
          </p:cNvPr>
          <p:cNvSpPr/>
          <p:nvPr/>
        </p:nvSpPr>
        <p:spPr>
          <a:xfrm>
            <a:off x="2325060" y="4539889"/>
            <a:ext cx="1008112" cy="164777"/>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7" name="Arrow: Right 6">
            <a:extLst>
              <a:ext uri="{FF2B5EF4-FFF2-40B4-BE49-F238E27FC236}">
                <a16:creationId xmlns:a16="http://schemas.microsoft.com/office/drawing/2014/main" id="{46D1BD98-B442-4826-A603-AAE8D5CDD679}"/>
              </a:ext>
            </a:extLst>
          </p:cNvPr>
          <p:cNvSpPr/>
          <p:nvPr/>
        </p:nvSpPr>
        <p:spPr>
          <a:xfrm>
            <a:off x="3987250" y="4519091"/>
            <a:ext cx="1008112" cy="164777"/>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9" name="Arrow: Curved Up 8">
            <a:extLst>
              <a:ext uri="{FF2B5EF4-FFF2-40B4-BE49-F238E27FC236}">
                <a16:creationId xmlns:a16="http://schemas.microsoft.com/office/drawing/2014/main" id="{F5B44859-5903-425A-A32E-2E74F47D7A9F}"/>
              </a:ext>
            </a:extLst>
          </p:cNvPr>
          <p:cNvSpPr/>
          <p:nvPr/>
        </p:nvSpPr>
        <p:spPr>
          <a:xfrm rot="10800000">
            <a:off x="2524405" y="3275512"/>
            <a:ext cx="2304256" cy="369512"/>
          </a:xfrm>
          <a:prstGeom prst="curvedUp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TextBox 10">
            <a:extLst>
              <a:ext uri="{FF2B5EF4-FFF2-40B4-BE49-F238E27FC236}">
                <a16:creationId xmlns:a16="http://schemas.microsoft.com/office/drawing/2014/main" id="{B5D1850D-61ED-4D22-B65B-B2A6000CA7D5}"/>
              </a:ext>
            </a:extLst>
          </p:cNvPr>
          <p:cNvSpPr txBox="1"/>
          <p:nvPr/>
        </p:nvSpPr>
        <p:spPr>
          <a:xfrm>
            <a:off x="3132200" y="3920760"/>
            <a:ext cx="1088665" cy="276999"/>
          </a:xfrm>
          <a:prstGeom prst="rect">
            <a:avLst/>
          </a:prstGeom>
          <a:noFill/>
        </p:spPr>
        <p:txBody>
          <a:bodyPr wrap="square" rtlCol="0">
            <a:spAutoFit/>
          </a:bodyPr>
          <a:lstStyle/>
          <a:p>
            <a:r>
              <a:rPr lang="en-GB" sz="1200" dirty="0"/>
              <a:t>**********</a:t>
            </a:r>
          </a:p>
        </p:txBody>
      </p:sp>
      <p:sp>
        <p:nvSpPr>
          <p:cNvPr id="12" name="TextBox 11">
            <a:extLst>
              <a:ext uri="{FF2B5EF4-FFF2-40B4-BE49-F238E27FC236}">
                <a16:creationId xmlns:a16="http://schemas.microsoft.com/office/drawing/2014/main" id="{ECDA0BF5-2802-43CF-B5DD-343A85797729}"/>
              </a:ext>
            </a:extLst>
          </p:cNvPr>
          <p:cNvSpPr txBox="1"/>
          <p:nvPr/>
        </p:nvSpPr>
        <p:spPr>
          <a:xfrm>
            <a:off x="1747402" y="4091825"/>
            <a:ext cx="824716" cy="276999"/>
          </a:xfrm>
          <a:prstGeom prst="rect">
            <a:avLst/>
          </a:prstGeom>
          <a:noFill/>
        </p:spPr>
        <p:txBody>
          <a:bodyPr wrap="square" rtlCol="0">
            <a:spAutoFit/>
          </a:bodyPr>
          <a:lstStyle/>
          <a:p>
            <a:r>
              <a:rPr lang="en-GB" sz="1200" dirty="0"/>
              <a:t>********</a:t>
            </a:r>
          </a:p>
        </p:txBody>
      </p:sp>
      <p:sp>
        <p:nvSpPr>
          <p:cNvPr id="13" name="TextBox 12">
            <a:extLst>
              <a:ext uri="{FF2B5EF4-FFF2-40B4-BE49-F238E27FC236}">
                <a16:creationId xmlns:a16="http://schemas.microsoft.com/office/drawing/2014/main" id="{7315CF1F-FB62-4649-A351-AD0BE059D4CE}"/>
              </a:ext>
            </a:extLst>
          </p:cNvPr>
          <p:cNvSpPr txBox="1"/>
          <p:nvPr/>
        </p:nvSpPr>
        <p:spPr>
          <a:xfrm>
            <a:off x="4572000" y="4051412"/>
            <a:ext cx="1288263" cy="461665"/>
          </a:xfrm>
          <a:prstGeom prst="rect">
            <a:avLst/>
          </a:prstGeom>
          <a:noFill/>
        </p:spPr>
        <p:txBody>
          <a:bodyPr wrap="square" rtlCol="0">
            <a:spAutoFit/>
          </a:bodyPr>
          <a:lstStyle/>
          <a:p>
            <a:r>
              <a:rPr lang="en-GB" sz="1200" dirty="0"/>
              <a:t>************ ********</a:t>
            </a:r>
          </a:p>
        </p:txBody>
      </p:sp>
    </p:spTree>
    <p:extLst>
      <p:ext uri="{BB962C8B-B14F-4D97-AF65-F5344CB8AC3E}">
        <p14:creationId xmlns:p14="http://schemas.microsoft.com/office/powerpoint/2010/main" val="2810927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1754326"/>
          </a:xfrm>
          <a:prstGeom prst="rect">
            <a:avLst/>
          </a:prstGeom>
          <a:noFill/>
        </p:spPr>
        <p:txBody>
          <a:bodyPr wrap="square" rtlCol="0">
            <a:spAutoFit/>
          </a:bodyPr>
          <a:lstStyle/>
          <a:p>
            <a:r>
              <a:rPr lang="en-GB" sz="2800" dirty="0">
                <a:solidFill>
                  <a:srgbClr val="FF0000"/>
                </a:solidFill>
              </a:rPr>
              <a:t>Round 1: Acronyms</a:t>
            </a:r>
          </a:p>
          <a:p>
            <a:endParaRPr lang="en-GB" sz="2000" dirty="0">
              <a:solidFill>
                <a:srgbClr val="FF0000"/>
              </a:solidFill>
            </a:endParaRPr>
          </a:p>
          <a:p>
            <a:r>
              <a:rPr lang="en-GB" sz="2000" dirty="0"/>
              <a:t>Write out in full what each of these acronyms stands for?</a:t>
            </a:r>
          </a:p>
          <a:p>
            <a:endParaRPr lang="en-GB" sz="2000" dirty="0"/>
          </a:p>
          <a:p>
            <a:pPr marL="457200" indent="-457200">
              <a:buFont typeface="+mj-lt"/>
              <a:buAutoNum type="arabicPeriod"/>
            </a:pPr>
            <a:r>
              <a:rPr lang="en-GB" sz="2000" dirty="0"/>
              <a:t>OER</a:t>
            </a:r>
          </a:p>
        </p:txBody>
      </p:sp>
    </p:spTree>
    <p:extLst>
      <p:ext uri="{BB962C8B-B14F-4D97-AF65-F5344CB8AC3E}">
        <p14:creationId xmlns:p14="http://schemas.microsoft.com/office/powerpoint/2010/main" val="1538260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062103"/>
          </a:xfrm>
          <a:prstGeom prst="rect">
            <a:avLst/>
          </a:prstGeom>
          <a:noFill/>
        </p:spPr>
        <p:txBody>
          <a:bodyPr wrap="square" rtlCol="0">
            <a:spAutoFit/>
          </a:bodyPr>
          <a:lstStyle/>
          <a:p>
            <a:r>
              <a:rPr lang="en-GB" sz="2800" dirty="0">
                <a:solidFill>
                  <a:srgbClr val="FF0000"/>
                </a:solidFill>
              </a:rPr>
              <a:t>Round 1: Acronyms</a:t>
            </a:r>
          </a:p>
          <a:p>
            <a:endParaRPr lang="en-GB" sz="2000" dirty="0">
              <a:solidFill>
                <a:srgbClr val="FF0000"/>
              </a:solidFill>
            </a:endParaRPr>
          </a:p>
          <a:p>
            <a:r>
              <a:rPr lang="en-GB" sz="2000" dirty="0"/>
              <a:t>Write out in full what each of these acronyms stands for?</a:t>
            </a:r>
          </a:p>
          <a:p>
            <a:endParaRPr lang="en-GB" sz="2000" dirty="0"/>
          </a:p>
          <a:p>
            <a:pPr marL="457200" indent="-457200">
              <a:buFont typeface="+mj-lt"/>
              <a:buAutoNum type="arabicPeriod"/>
            </a:pPr>
            <a:r>
              <a:rPr lang="en-GB" sz="2000" dirty="0"/>
              <a:t>OER</a:t>
            </a:r>
          </a:p>
          <a:p>
            <a:pPr marL="457200" indent="-457200">
              <a:buFont typeface="+mj-lt"/>
              <a:buAutoNum type="arabicPeriod"/>
            </a:pPr>
            <a:r>
              <a:rPr lang="en-GB" sz="2000" dirty="0"/>
              <a:t>SDGs</a:t>
            </a:r>
          </a:p>
        </p:txBody>
      </p:sp>
    </p:spTree>
    <p:extLst>
      <p:ext uri="{BB962C8B-B14F-4D97-AF65-F5344CB8AC3E}">
        <p14:creationId xmlns:p14="http://schemas.microsoft.com/office/powerpoint/2010/main" val="2817197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369880"/>
          </a:xfrm>
          <a:prstGeom prst="rect">
            <a:avLst/>
          </a:prstGeom>
          <a:noFill/>
        </p:spPr>
        <p:txBody>
          <a:bodyPr wrap="square" rtlCol="0">
            <a:spAutoFit/>
          </a:bodyPr>
          <a:lstStyle/>
          <a:p>
            <a:r>
              <a:rPr lang="en-GB" sz="2800" dirty="0">
                <a:solidFill>
                  <a:srgbClr val="FF0000"/>
                </a:solidFill>
              </a:rPr>
              <a:t>Round 1: Acronyms</a:t>
            </a:r>
          </a:p>
          <a:p>
            <a:endParaRPr lang="en-GB" sz="2000" dirty="0">
              <a:solidFill>
                <a:srgbClr val="FF0000"/>
              </a:solidFill>
            </a:endParaRPr>
          </a:p>
          <a:p>
            <a:r>
              <a:rPr lang="en-GB" sz="2000" dirty="0"/>
              <a:t>Write out in full what each of these acronyms stands for?</a:t>
            </a:r>
          </a:p>
          <a:p>
            <a:endParaRPr lang="en-GB" sz="2000" dirty="0"/>
          </a:p>
          <a:p>
            <a:pPr marL="457200" indent="-457200">
              <a:buFont typeface="+mj-lt"/>
              <a:buAutoNum type="arabicPeriod"/>
            </a:pPr>
            <a:r>
              <a:rPr lang="en-GB" sz="2000" dirty="0"/>
              <a:t>OER</a:t>
            </a:r>
          </a:p>
          <a:p>
            <a:pPr marL="457200" indent="-457200">
              <a:buFont typeface="+mj-lt"/>
              <a:buAutoNum type="arabicPeriod"/>
            </a:pPr>
            <a:r>
              <a:rPr lang="en-GB" sz="2000" dirty="0"/>
              <a:t>SDGs</a:t>
            </a:r>
          </a:p>
          <a:p>
            <a:pPr marL="457200" indent="-457200">
              <a:buFont typeface="+mj-lt"/>
              <a:buAutoNum type="arabicPeriod"/>
            </a:pPr>
            <a:r>
              <a:rPr lang="en-GB" sz="2000" dirty="0"/>
              <a:t>MOOC</a:t>
            </a:r>
          </a:p>
        </p:txBody>
      </p:sp>
    </p:spTree>
    <p:extLst>
      <p:ext uri="{BB962C8B-B14F-4D97-AF65-F5344CB8AC3E}">
        <p14:creationId xmlns:p14="http://schemas.microsoft.com/office/powerpoint/2010/main" val="2729820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677656"/>
          </a:xfrm>
          <a:prstGeom prst="rect">
            <a:avLst/>
          </a:prstGeom>
          <a:noFill/>
        </p:spPr>
        <p:txBody>
          <a:bodyPr wrap="square" rtlCol="0">
            <a:spAutoFit/>
          </a:bodyPr>
          <a:lstStyle/>
          <a:p>
            <a:r>
              <a:rPr lang="en-GB" sz="2800" dirty="0">
                <a:solidFill>
                  <a:srgbClr val="FF0000"/>
                </a:solidFill>
              </a:rPr>
              <a:t>Round 1: Acronyms</a:t>
            </a:r>
          </a:p>
          <a:p>
            <a:endParaRPr lang="en-GB" sz="2000" dirty="0">
              <a:solidFill>
                <a:srgbClr val="FF0000"/>
              </a:solidFill>
            </a:endParaRPr>
          </a:p>
          <a:p>
            <a:r>
              <a:rPr lang="en-GB" sz="2000" dirty="0"/>
              <a:t>Write out in full what each of these acronyms stands for?</a:t>
            </a:r>
          </a:p>
          <a:p>
            <a:endParaRPr lang="en-GB" sz="2000" dirty="0"/>
          </a:p>
          <a:p>
            <a:pPr marL="457200" indent="-457200">
              <a:buFont typeface="+mj-lt"/>
              <a:buAutoNum type="arabicPeriod"/>
            </a:pPr>
            <a:r>
              <a:rPr lang="en-GB" sz="2000" dirty="0"/>
              <a:t>OER</a:t>
            </a:r>
          </a:p>
          <a:p>
            <a:pPr marL="457200" indent="-457200">
              <a:buFont typeface="+mj-lt"/>
              <a:buAutoNum type="arabicPeriod"/>
            </a:pPr>
            <a:r>
              <a:rPr lang="en-GB" sz="2000" dirty="0"/>
              <a:t>SDGs</a:t>
            </a:r>
          </a:p>
          <a:p>
            <a:pPr marL="457200" indent="-457200">
              <a:buFont typeface="+mj-lt"/>
              <a:buAutoNum type="arabicPeriod"/>
            </a:pPr>
            <a:r>
              <a:rPr lang="en-GB" sz="2000" dirty="0"/>
              <a:t>MOOC</a:t>
            </a:r>
          </a:p>
          <a:p>
            <a:pPr marL="457200" indent="-457200">
              <a:buFont typeface="+mj-lt"/>
              <a:buAutoNum type="arabicPeriod"/>
            </a:pPr>
            <a:r>
              <a:rPr lang="en-GB" sz="2000" dirty="0"/>
              <a:t>TIDE</a:t>
            </a:r>
          </a:p>
        </p:txBody>
      </p:sp>
    </p:spTree>
    <p:extLst>
      <p:ext uri="{BB962C8B-B14F-4D97-AF65-F5344CB8AC3E}">
        <p14:creationId xmlns:p14="http://schemas.microsoft.com/office/powerpoint/2010/main" val="1615943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985433"/>
          </a:xfrm>
          <a:prstGeom prst="rect">
            <a:avLst/>
          </a:prstGeom>
          <a:noFill/>
        </p:spPr>
        <p:txBody>
          <a:bodyPr wrap="square" rtlCol="0">
            <a:spAutoFit/>
          </a:bodyPr>
          <a:lstStyle/>
          <a:p>
            <a:r>
              <a:rPr lang="en-GB" sz="2800" dirty="0">
                <a:solidFill>
                  <a:srgbClr val="FF0000"/>
                </a:solidFill>
              </a:rPr>
              <a:t>Round 1: Acronyms</a:t>
            </a:r>
          </a:p>
          <a:p>
            <a:endParaRPr lang="en-GB" sz="2000" dirty="0">
              <a:solidFill>
                <a:srgbClr val="FF0000"/>
              </a:solidFill>
            </a:endParaRPr>
          </a:p>
          <a:p>
            <a:r>
              <a:rPr lang="en-GB" sz="2000" dirty="0"/>
              <a:t>Write out in full what each of these acronyms stands for?</a:t>
            </a:r>
          </a:p>
          <a:p>
            <a:endParaRPr lang="en-GB" sz="2000" dirty="0"/>
          </a:p>
          <a:p>
            <a:pPr marL="457200" indent="-457200">
              <a:buFont typeface="+mj-lt"/>
              <a:buAutoNum type="arabicPeriod"/>
            </a:pPr>
            <a:r>
              <a:rPr lang="en-GB" sz="2000" dirty="0"/>
              <a:t>OER</a:t>
            </a:r>
          </a:p>
          <a:p>
            <a:pPr marL="457200" indent="-457200">
              <a:buFont typeface="+mj-lt"/>
              <a:buAutoNum type="arabicPeriod"/>
            </a:pPr>
            <a:r>
              <a:rPr lang="en-GB" sz="2000" dirty="0"/>
              <a:t>SDGs</a:t>
            </a:r>
          </a:p>
          <a:p>
            <a:pPr marL="457200" indent="-457200">
              <a:buFont typeface="+mj-lt"/>
              <a:buAutoNum type="arabicPeriod"/>
            </a:pPr>
            <a:r>
              <a:rPr lang="en-GB" sz="2000" dirty="0"/>
              <a:t>MOOC</a:t>
            </a:r>
          </a:p>
          <a:p>
            <a:pPr marL="457200" indent="-457200">
              <a:buFont typeface="+mj-lt"/>
              <a:buAutoNum type="arabicPeriod"/>
            </a:pPr>
            <a:r>
              <a:rPr lang="en-GB" sz="2000" dirty="0"/>
              <a:t>TIDE</a:t>
            </a:r>
          </a:p>
          <a:p>
            <a:pPr marL="457200" indent="-457200">
              <a:buFont typeface="+mj-lt"/>
              <a:buAutoNum type="arabicPeriod"/>
            </a:pPr>
            <a:r>
              <a:rPr lang="en-GB" sz="2000" dirty="0" err="1"/>
              <a:t>EfESD</a:t>
            </a:r>
            <a:endParaRPr lang="en-GB" sz="2000" dirty="0"/>
          </a:p>
        </p:txBody>
      </p:sp>
    </p:spTree>
    <p:extLst>
      <p:ext uri="{BB962C8B-B14F-4D97-AF65-F5344CB8AC3E}">
        <p14:creationId xmlns:p14="http://schemas.microsoft.com/office/powerpoint/2010/main" val="1458672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1446550"/>
          </a:xfrm>
          <a:prstGeom prst="rect">
            <a:avLst/>
          </a:prstGeom>
          <a:noFill/>
        </p:spPr>
        <p:txBody>
          <a:bodyPr wrap="square" rtlCol="0">
            <a:spAutoFit/>
          </a:bodyPr>
          <a:lstStyle/>
          <a:p>
            <a:r>
              <a:rPr lang="en-GB" sz="2800" dirty="0">
                <a:solidFill>
                  <a:srgbClr val="FF0000"/>
                </a:solidFill>
              </a:rPr>
              <a:t>Round 2: Networking and teamworking</a:t>
            </a:r>
          </a:p>
          <a:p>
            <a:endParaRPr lang="en-GB" sz="2000" dirty="0">
              <a:solidFill>
                <a:srgbClr val="FF0000"/>
              </a:solidFill>
            </a:endParaRPr>
          </a:p>
          <a:p>
            <a:pPr marL="457200" indent="-457200">
              <a:buFont typeface="+mj-lt"/>
              <a:buAutoNum type="arabicPeriod"/>
            </a:pPr>
            <a:r>
              <a:rPr lang="en-GB" sz="2000" dirty="0"/>
              <a:t>Can you name all the universities involved in the second cohort of TIDE</a:t>
            </a:r>
          </a:p>
        </p:txBody>
      </p:sp>
    </p:spTree>
    <p:extLst>
      <p:ext uri="{BB962C8B-B14F-4D97-AF65-F5344CB8AC3E}">
        <p14:creationId xmlns:p14="http://schemas.microsoft.com/office/powerpoint/2010/main" val="180515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062103"/>
          </a:xfrm>
          <a:prstGeom prst="rect">
            <a:avLst/>
          </a:prstGeom>
          <a:noFill/>
        </p:spPr>
        <p:txBody>
          <a:bodyPr wrap="square" rtlCol="0">
            <a:spAutoFit/>
          </a:bodyPr>
          <a:lstStyle/>
          <a:p>
            <a:r>
              <a:rPr lang="en-GB" sz="2800" dirty="0">
                <a:solidFill>
                  <a:srgbClr val="FF0000"/>
                </a:solidFill>
              </a:rPr>
              <a:t>Round 2: Networking and teamworking</a:t>
            </a:r>
          </a:p>
          <a:p>
            <a:endParaRPr lang="en-GB" sz="2000" dirty="0">
              <a:solidFill>
                <a:srgbClr val="FF0000"/>
              </a:solidFill>
            </a:endParaRPr>
          </a:p>
          <a:p>
            <a:pPr marL="457200" indent="-457200">
              <a:buFont typeface="+mj-lt"/>
              <a:buAutoNum type="arabicPeriod"/>
            </a:pPr>
            <a:r>
              <a:rPr lang="en-GB" sz="2000" dirty="0"/>
              <a:t>Can you name all the universities involved in the second cohort of TIDE</a:t>
            </a:r>
          </a:p>
          <a:p>
            <a:pPr marL="457200" indent="-457200">
              <a:buFont typeface="+mj-lt"/>
              <a:buAutoNum type="arabicPeriod"/>
            </a:pPr>
            <a:r>
              <a:rPr lang="en-GB" sz="2000" dirty="0"/>
              <a:t>What are the six areas to work on when managing team processes?</a:t>
            </a:r>
          </a:p>
        </p:txBody>
      </p:sp>
    </p:spTree>
    <p:extLst>
      <p:ext uri="{BB962C8B-B14F-4D97-AF65-F5344CB8AC3E}">
        <p14:creationId xmlns:p14="http://schemas.microsoft.com/office/powerpoint/2010/main" val="257959940"/>
      </p:ext>
    </p:extLst>
  </p:cSld>
  <p:clrMapOvr>
    <a:masterClrMapping/>
  </p:clrMapOvr>
</p:sld>
</file>

<file path=ppt/theme/theme1.xml><?xml version="1.0" encoding="utf-8"?>
<a:theme xmlns:a="http://schemas.openxmlformats.org/drawingml/2006/main" name="TIDE PP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IDE PP Template [Read-Only]" id="{8A09C1CC-9DCE-4933-BFF9-F20519C2F82B}" vid="{F93D5E99-17C0-465D-9371-27053E8CE482}"/>
    </a:ext>
  </a:extLst>
</a:theme>
</file>

<file path=ppt/theme/theme2.xml><?xml version="1.0" encoding="utf-8"?>
<a:theme xmlns:a="http://schemas.openxmlformats.org/drawingml/2006/main" name="1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TIDE PP Template</Template>
  <TotalTime>541</TotalTime>
  <Words>1106</Words>
  <Application>Microsoft Office PowerPoint</Application>
  <PresentationFormat>On-screen Show (4:3)</PresentationFormat>
  <Paragraphs>169</Paragraphs>
  <Slides>29</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29</vt:i4>
      </vt:variant>
    </vt:vector>
  </HeadingPairs>
  <TitlesOfParts>
    <vt:vector size="36" baseType="lpstr">
      <vt:lpstr>Arial</vt:lpstr>
      <vt:lpstr>Calibri</vt:lpstr>
      <vt:lpstr>Calibri Light</vt:lpstr>
      <vt:lpstr>Helvetica</vt:lpstr>
      <vt:lpstr>Lucida Grande</vt:lpstr>
      <vt:lpstr>TIDE PP Template</vt:lpstr>
      <vt:lpstr>1_Office Theme</vt:lpstr>
      <vt:lpstr>Key Concepts Quiz</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Jane Roberts</dc:creator>
  <cp:lastModifiedBy>Rachel.Rogers</cp:lastModifiedBy>
  <cp:revision>42</cp:revision>
  <cp:lastPrinted>2018-10-25T14:51:45Z</cp:lastPrinted>
  <dcterms:created xsi:type="dcterms:W3CDTF">2018-04-27T13:34:39Z</dcterms:created>
  <dcterms:modified xsi:type="dcterms:W3CDTF">2021-05-13T15:17:10Z</dcterms:modified>
</cp:coreProperties>
</file>