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4" r:id="rId2"/>
  </p:sldMasterIdLst>
  <p:notesMasterIdLst>
    <p:notesMasterId r:id="rId30"/>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Lst>
  <p:sldSz cx="12192000" cy="6858000"/>
  <p:notesSz cx="6858000" cy="9144000"/>
  <p:embeddedFontLst>
    <p:embeddedFont>
      <p:font typeface="Open Sans" panose="020B0606030504020204" pitchFamily="34" charset="0"/>
      <p:regular r:id="rId31"/>
      <p:bold r:id="rId32"/>
      <p:italic r:id="rId33"/>
      <p:boldItalic r:id="rId34"/>
    </p:embeddedFont>
    <p:embeddedFont>
      <p:font typeface="Open Sans ExtraBold" panose="020B0606030504020204" pitchFamily="34" charset="0"/>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modifyVerifier cryptProviderType="rsaAES" cryptAlgorithmClass="hash" cryptAlgorithmType="typeAny" cryptAlgorithmSid="14" spinCount="100000" saltData="+YMpXuXqZ5HSV1PY/GqqgA==" hashData="4NrBD26X3Y3ZdGPs0nmxbXXL8xQ5d5trKswp0byZfGll/+fxJ93dsxTmaDqHi17vLbnMNBuDSJ4YHFls8ld6hg=="/>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0" roundtripDataSignature="AMtx7mhYBG71FoGJOOH2NMjiQAeeyyy0T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7"/>
    <p:restoredTop sz="94681"/>
  </p:normalViewPr>
  <p:slideViewPr>
    <p:cSldViewPr snapToGrid="0">
      <p:cViewPr varScale="1">
        <p:scale>
          <a:sx n="116" d="100"/>
          <a:sy n="116" d="100"/>
        </p:scale>
        <p:origin x="656" y="17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font" Target="fonts/font4.fntdata"/><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2.fntdata"/><Relationship Id="rId37" Type="http://schemas.openxmlformats.org/officeDocument/2006/relationships/font" Target="fonts/font7.fntdata"/><Relationship Id="rId40" Type="http://customschemas.google.com/relationships/presentationmetadata" Target="meta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6.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fntdata"/><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p1:notes"/>
          <p:cNvSpPr txBox="1">
            <a:spLocks noGrp="1"/>
          </p:cNvSpPr>
          <p:nvPr>
            <p:ph type="body" idx="1"/>
          </p:nvPr>
        </p:nvSpPr>
        <p:spPr>
          <a:xfrm>
            <a:off x="685800" y="4400550"/>
            <a:ext cx="5486400" cy="360045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2000"/>
          </a:p>
        </p:txBody>
      </p:sp>
      <p:sp>
        <p:nvSpPr>
          <p:cNvPr id="191" name="Google Shape;191;p1:notes"/>
          <p:cNvSpPr txBox="1">
            <a:spLocks noGrp="1"/>
          </p:cNvSpPr>
          <p:nvPr>
            <p:ph type="sldNum" idx="12"/>
          </p:nvPr>
        </p:nvSpPr>
        <p:spPr>
          <a:xfrm>
            <a:off x="3884614" y="8685214"/>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800"/>
              <a:buFont typeface="Arial"/>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1" name="Google Shape;28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sz="1200" b="0" i="0" u="none" strike="noStrike" cap="none">
                <a:solidFill>
                  <a:schemeClr val="dk1"/>
                </a:solidFill>
                <a:latin typeface="Calibri"/>
                <a:ea typeface="Calibri"/>
                <a:cs typeface="Calibri"/>
                <a:sym typeface="Calibri"/>
              </a:rPr>
              <a:t>Lorsqu'il s'agit de Python, il y a plusieurs choses qu'il est important de savoir. Tout d'abord, il existe différentes versions de Python</a:t>
            </a:r>
            <a:r>
              <a:rPr lang="en-GB"/>
              <a:t>, </a:t>
            </a:r>
            <a:r>
              <a:rPr lang="en-GB" sz="1200" i="0" u="none" strike="noStrike" cap="none">
                <a:solidFill>
                  <a:schemeClr val="dk1"/>
                </a:solidFill>
                <a:latin typeface="Calibri"/>
                <a:ea typeface="Calibri"/>
                <a:cs typeface="Calibri"/>
                <a:sym typeface="Calibri"/>
              </a:rPr>
              <a:t>Python 2 </a:t>
            </a:r>
            <a:r>
              <a:rPr lang="en-GB"/>
              <a:t>et </a:t>
            </a:r>
            <a:r>
              <a:rPr lang="en-GB" sz="1200" i="0" u="none" strike="noStrike" cap="none">
                <a:solidFill>
                  <a:schemeClr val="dk1"/>
                </a:solidFill>
                <a:latin typeface="Calibri"/>
                <a:ea typeface="Calibri"/>
                <a:cs typeface="Calibri"/>
                <a:sym typeface="Calibri"/>
              </a:rPr>
              <a:t>Python 3</a:t>
            </a:r>
            <a:r>
              <a:rPr lang="en-GB"/>
              <a:t>. Cependant, </a:t>
            </a:r>
            <a:r>
              <a:rPr lang="en-GB" sz="1200" b="0" i="0" u="none" strike="noStrike" cap="none">
                <a:solidFill>
                  <a:schemeClr val="dk1"/>
                </a:solidFill>
                <a:latin typeface="Calibri"/>
                <a:ea typeface="Calibri"/>
                <a:cs typeface="Calibri"/>
                <a:sym typeface="Calibri"/>
              </a:rPr>
              <a:t>dans OnSSET, </a:t>
            </a:r>
            <a:r>
              <a:rPr lang="en-GB"/>
              <a:t>il </a:t>
            </a:r>
            <a:r>
              <a:rPr lang="en-GB" sz="1200" b="0" i="0" u="none" strike="noStrike" cap="none">
                <a:solidFill>
                  <a:schemeClr val="dk1"/>
                </a:solidFill>
                <a:latin typeface="Calibri"/>
                <a:ea typeface="Calibri"/>
                <a:cs typeface="Calibri"/>
                <a:sym typeface="Calibri"/>
              </a:rPr>
              <a:t>existe également différents paquets d'installation. Un package est une collection de codes et de modules qui vous aident à développer vos outils sans avoir à écrire tout le code vous-même. </a:t>
            </a:r>
            <a:r>
              <a:rPr lang="en-GB"/>
              <a:t>Cela signifie que les </a:t>
            </a:r>
            <a:r>
              <a:rPr lang="en-GB" sz="1200" b="0" i="0" u="none" strike="noStrike" cap="none">
                <a:solidFill>
                  <a:schemeClr val="dk1"/>
                </a:solidFill>
                <a:latin typeface="Calibri"/>
                <a:ea typeface="Calibri"/>
                <a:cs typeface="Calibri"/>
                <a:sym typeface="Calibri"/>
              </a:rPr>
              <a:t>opérations courantes ont été optimisées et que vous pouvez télécharger le code directement et l'utiliser vous-même</a:t>
            </a:r>
            <a:r>
              <a:rPr lang="en-GB"/>
              <a:t>. Anaconda est l'un de ces paquets, que </a:t>
            </a:r>
            <a:r>
              <a:rPr lang="en-GB" sz="1200" b="0" i="0" u="none" strike="noStrike" cap="none">
                <a:solidFill>
                  <a:schemeClr val="dk1"/>
                </a:solidFill>
                <a:latin typeface="Calibri"/>
                <a:ea typeface="Calibri"/>
                <a:cs typeface="Calibri"/>
                <a:sym typeface="Calibri"/>
              </a:rPr>
              <a:t>nous utilisons souvent. </a:t>
            </a:r>
            <a:r>
              <a:rPr lang="en-GB"/>
              <a:t>Cet outil est une </a:t>
            </a:r>
            <a:r>
              <a:rPr lang="en-GB" sz="1200" b="0" i="0" u="none" strike="noStrike" cap="none">
                <a:solidFill>
                  <a:schemeClr val="dk1"/>
                </a:solidFill>
                <a:latin typeface="Calibri"/>
                <a:ea typeface="Calibri"/>
                <a:cs typeface="Calibri"/>
                <a:sym typeface="Calibri"/>
              </a:rPr>
              <a:t>collection de paquets utiles et nécessaires </a:t>
            </a:r>
            <a:r>
              <a:rPr lang="en-GB" sz="1200" i="0" u="none" strike="noStrike" cap="none">
                <a:solidFill>
                  <a:schemeClr val="dk1"/>
                </a:solidFill>
                <a:latin typeface="Calibri"/>
                <a:ea typeface="Calibri"/>
                <a:cs typeface="Calibri"/>
                <a:sym typeface="Calibri"/>
              </a:rPr>
              <a:t>à l'exécution de </a:t>
            </a:r>
            <a:r>
              <a:rPr lang="en-GB"/>
              <a:t>votre code Python</a:t>
            </a:r>
            <a:r>
              <a:rPr lang="en-GB" sz="1200" i="0" u="none" strike="noStrike" cap="none">
                <a:solidFill>
                  <a:schemeClr val="dk1"/>
                </a:solidFill>
                <a:latin typeface="Calibri"/>
                <a:ea typeface="Calibri"/>
                <a:cs typeface="Calibri"/>
                <a:sym typeface="Calibri"/>
              </a:rPr>
              <a:t>. </a:t>
            </a:r>
            <a:r>
              <a:rPr lang="en-GB" sz="1200" b="0" i="0" u="none" strike="noStrike" cap="none">
                <a:solidFill>
                  <a:schemeClr val="dk1"/>
                </a:solidFill>
                <a:latin typeface="Calibri"/>
                <a:ea typeface="Calibri"/>
                <a:cs typeface="Calibri"/>
                <a:sym typeface="Calibri"/>
              </a:rPr>
              <a:t>Lorsque vous commencez à explorer Python en détail, vous pouvez trouver un grand nombre de ces modules, paquets et bibliothèques qui contiennent des codes utiles et sont disponibles en ligne. </a:t>
            </a:r>
            <a:r>
              <a:rPr lang="en-GB"/>
              <a:t>Il </a:t>
            </a:r>
            <a:r>
              <a:rPr lang="en-GB" sz="1200" b="0" i="0" u="none" strike="noStrike" cap="none">
                <a:solidFill>
                  <a:schemeClr val="dk1"/>
                </a:solidFill>
                <a:latin typeface="Calibri"/>
                <a:ea typeface="Calibri"/>
                <a:cs typeface="Calibri"/>
                <a:sym typeface="Calibri"/>
              </a:rPr>
              <a:t>est </a:t>
            </a:r>
            <a:r>
              <a:rPr lang="en-GB"/>
              <a:t>important de noter qu'il existe différentes </a:t>
            </a:r>
            <a:r>
              <a:rPr lang="en-GB" sz="1200" b="0" i="0" u="none" strike="noStrike" cap="none">
                <a:solidFill>
                  <a:schemeClr val="dk1"/>
                </a:solidFill>
                <a:latin typeface="Calibri"/>
                <a:ea typeface="Calibri"/>
                <a:cs typeface="Calibri"/>
                <a:sym typeface="Calibri"/>
              </a:rPr>
              <a:t>façons d'exécuter un code </a:t>
            </a:r>
            <a:r>
              <a:rPr lang="en-GB"/>
              <a:t>Python</a:t>
            </a:r>
            <a:r>
              <a:rPr lang="en-GB" sz="1200" b="0" i="0" u="none" strike="noStrike" cap="none">
                <a:solidFill>
                  <a:schemeClr val="dk1"/>
                </a:solidFill>
                <a:latin typeface="Calibri"/>
                <a:ea typeface="Calibri"/>
                <a:cs typeface="Calibri"/>
                <a:sym typeface="Calibri"/>
              </a:rPr>
              <a:t>, et donc différents environnements pour l'exécuter. Dans cette formation, </a:t>
            </a:r>
            <a:r>
              <a:rPr lang="en-GB"/>
              <a:t>nous </a:t>
            </a:r>
            <a:r>
              <a:rPr lang="en-GB" sz="1200" b="0" i="0" u="none" strike="noStrike" cap="none">
                <a:solidFill>
                  <a:schemeClr val="dk1"/>
                </a:solidFill>
                <a:latin typeface="Calibri"/>
                <a:ea typeface="Calibri"/>
                <a:cs typeface="Calibri"/>
                <a:sym typeface="Calibri"/>
              </a:rPr>
              <a:t>utiliserons ce que l'on appelle le Jupyter Notebook. Le carnet Jupyter est un moyen interactif qui permet d'exécuter le code Python et de mettre facilement à jour les </a:t>
            </a:r>
            <a:r>
              <a:rPr lang="en-GB" sz="1200" i="0" u="none" strike="noStrike" cap="none">
                <a:solidFill>
                  <a:schemeClr val="dk1"/>
                </a:solidFill>
                <a:latin typeface="Calibri"/>
                <a:ea typeface="Calibri"/>
                <a:cs typeface="Calibri"/>
                <a:sym typeface="Calibri"/>
              </a:rPr>
              <a:t>variables. Il comprend une description de l'</a:t>
            </a:r>
            <a:r>
              <a:rPr lang="en-GB" sz="1200" b="0" i="0" u="none" strike="noStrike" cap="none">
                <a:solidFill>
                  <a:schemeClr val="dk1"/>
                </a:solidFill>
                <a:latin typeface="Calibri"/>
                <a:ea typeface="Calibri"/>
                <a:cs typeface="Calibri"/>
                <a:sym typeface="Calibri"/>
              </a:rPr>
              <a:t>utilisation de l'outil. Nous pouvons également voir certains </a:t>
            </a:r>
            <a:r>
              <a:rPr lang="en-GB"/>
              <a:t>résultats </a:t>
            </a:r>
            <a:r>
              <a:rPr lang="en-GB" sz="1200" b="0" i="0" u="none" strike="noStrike" cap="none">
                <a:solidFill>
                  <a:schemeClr val="dk1"/>
                </a:solidFill>
                <a:latin typeface="Calibri"/>
                <a:ea typeface="Calibri"/>
                <a:cs typeface="Calibri"/>
                <a:sym typeface="Calibri"/>
              </a:rPr>
              <a:t>de notre analyse pendant que nous l'exécutons</a:t>
            </a:r>
            <a:r>
              <a:rPr lang="en-GB"/>
              <a:t>. </a:t>
            </a:r>
            <a:endParaRPr sz="1300"/>
          </a:p>
        </p:txBody>
      </p:sp>
      <p:sp>
        <p:nvSpPr>
          <p:cNvPr id="282" name="Google Shape;282;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800"/>
              <a:buFont typeface="Arial"/>
              <a:buNone/>
            </a:pPr>
            <a:fld id="{00000000-1234-1234-1234-123412341234}" type="slidenum">
              <a:rPr lang="en-GB"/>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5" name="Google Shape;295;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sz="1200" b="0" i="0" u="none" strike="noStrike" cap="none">
                <a:solidFill>
                  <a:schemeClr val="dk1"/>
                </a:solidFill>
                <a:latin typeface="Calibri"/>
                <a:ea typeface="Calibri"/>
                <a:cs typeface="Calibri"/>
                <a:sym typeface="Calibri"/>
              </a:rPr>
              <a:t>En ce qui concerne Python et l'exécution de l'analyse OnSSET, nous avons parlé jusqu'à présent d'une brève explication de Python, de ses principales fonctionnalités et de la raison pour laquelle nous l'</a:t>
            </a:r>
            <a:r>
              <a:rPr lang="en-GB"/>
              <a:t>utilisons. </a:t>
            </a:r>
            <a:r>
              <a:rPr lang="en-GB" sz="1200" b="0" i="0" u="none" strike="noStrike" cap="none">
                <a:solidFill>
                  <a:schemeClr val="dk1"/>
                </a:solidFill>
                <a:latin typeface="Calibri"/>
                <a:ea typeface="Calibri"/>
                <a:cs typeface="Calibri"/>
                <a:sym typeface="Calibri"/>
              </a:rPr>
              <a:t>Il est important de souligner ici que pour utiliser l'outil OnSSET</a:t>
            </a:r>
            <a:r>
              <a:rPr lang="en-GB"/>
              <a:t>, il </a:t>
            </a:r>
            <a:r>
              <a:rPr lang="en-GB" sz="1200" b="0" i="0" u="none" strike="noStrike" cap="none">
                <a:solidFill>
                  <a:schemeClr val="dk1"/>
                </a:solidFill>
                <a:latin typeface="Calibri"/>
                <a:ea typeface="Calibri"/>
                <a:cs typeface="Calibri"/>
                <a:sym typeface="Calibri"/>
              </a:rPr>
              <a:t>n'est pas nécessaire d'</a:t>
            </a:r>
            <a:r>
              <a:rPr lang="en-GB"/>
              <a:t>avoir </a:t>
            </a:r>
            <a:r>
              <a:rPr lang="en-GB" sz="1200" b="0" i="0" u="none" strike="noStrike" cap="none">
                <a:solidFill>
                  <a:schemeClr val="dk1"/>
                </a:solidFill>
                <a:latin typeface="Calibri"/>
                <a:ea typeface="Calibri"/>
                <a:cs typeface="Calibri"/>
                <a:sym typeface="Calibri"/>
              </a:rPr>
              <a:t>des </a:t>
            </a:r>
            <a:r>
              <a:rPr lang="en-GB"/>
              <a:t>connaissances en </a:t>
            </a:r>
            <a:r>
              <a:rPr lang="en-GB" sz="1200" b="0" i="0" u="none" strike="noStrike" cap="none">
                <a:solidFill>
                  <a:schemeClr val="dk1"/>
                </a:solidFill>
                <a:latin typeface="Calibri"/>
                <a:ea typeface="Calibri"/>
                <a:cs typeface="Calibri"/>
                <a:sym typeface="Calibri"/>
              </a:rPr>
              <a:t>programmation </a:t>
            </a:r>
            <a:r>
              <a:rPr lang="en-GB"/>
              <a:t>Python. OnSSET est </a:t>
            </a:r>
            <a:r>
              <a:rPr lang="en-GB" sz="1200" b="0" i="0" u="none" strike="noStrike" cap="none">
                <a:solidFill>
                  <a:schemeClr val="dk1"/>
                </a:solidFill>
                <a:latin typeface="Calibri"/>
                <a:ea typeface="Calibri"/>
                <a:cs typeface="Calibri"/>
                <a:sym typeface="Calibri"/>
              </a:rPr>
              <a:t>conçu de </a:t>
            </a:r>
            <a:r>
              <a:rPr lang="en-GB"/>
              <a:t>manière à ce qu'une analyse puisse être effectuée sans connaissances en programmation</a:t>
            </a:r>
            <a:r>
              <a:rPr lang="en-GB" sz="1200" b="0" i="0" u="none" strike="noStrike" cap="none">
                <a:solidFill>
                  <a:schemeClr val="dk1"/>
                </a:solidFill>
                <a:latin typeface="Calibri"/>
                <a:ea typeface="Calibri"/>
                <a:cs typeface="Calibri"/>
                <a:sym typeface="Calibri"/>
              </a:rPr>
              <a:t>. Si vous souhaitez améliorer l'outil ou ajouter de nouveaux codes pour lui donner de nouvelles fonctionnalités</a:t>
            </a:r>
            <a:r>
              <a:rPr lang="en-GB"/>
              <a:t>, </a:t>
            </a:r>
            <a:r>
              <a:rPr lang="en-GB" sz="1200" b="0" i="0" u="none" strike="noStrike" cap="none">
                <a:solidFill>
                  <a:schemeClr val="dk1"/>
                </a:solidFill>
                <a:latin typeface="Calibri"/>
                <a:ea typeface="Calibri"/>
                <a:cs typeface="Calibri"/>
                <a:sym typeface="Calibri"/>
              </a:rPr>
              <a:t>vous pouvez le </a:t>
            </a:r>
            <a:r>
              <a:rPr lang="en-GB"/>
              <a:t>faire </a:t>
            </a:r>
            <a:r>
              <a:rPr lang="en-GB" sz="1200" b="0" i="0" u="none" strike="noStrike" cap="none">
                <a:solidFill>
                  <a:schemeClr val="dk1"/>
                </a:solidFill>
                <a:latin typeface="Calibri"/>
                <a:ea typeface="Calibri"/>
                <a:cs typeface="Calibri"/>
                <a:sym typeface="Calibri"/>
              </a:rPr>
              <a:t>en utilisant Python. Mais cela nécessite que </a:t>
            </a:r>
            <a:r>
              <a:rPr lang="en-GB"/>
              <a:t>vous </a:t>
            </a:r>
            <a:r>
              <a:rPr lang="en-GB" sz="1200" b="0" i="0" u="none" strike="noStrike" cap="none">
                <a:solidFill>
                  <a:schemeClr val="dk1"/>
                </a:solidFill>
                <a:latin typeface="Calibri"/>
                <a:ea typeface="Calibri"/>
                <a:cs typeface="Calibri"/>
                <a:sym typeface="Calibri"/>
              </a:rPr>
              <a:t>appreniez au moins quelques notions de programmation de base</a:t>
            </a:r>
            <a:r>
              <a:rPr lang="en-GB"/>
              <a:t>, </a:t>
            </a:r>
            <a:r>
              <a:rPr lang="en-GB" sz="1200" b="0" i="0" u="none" strike="noStrike" cap="none">
                <a:solidFill>
                  <a:schemeClr val="dk1"/>
                </a:solidFill>
                <a:latin typeface="Calibri"/>
                <a:ea typeface="Calibri"/>
                <a:cs typeface="Calibri"/>
                <a:sym typeface="Calibri"/>
              </a:rPr>
              <a:t>ce qui peut être fait par le biais de sites web en ligne. Nous ne verrons pas comment mettre à jour le code dans ce cours</a:t>
            </a:r>
            <a:r>
              <a:rPr lang="en-GB"/>
              <a:t>. </a:t>
            </a:r>
            <a:endParaRPr sz="1300"/>
          </a:p>
        </p:txBody>
      </p:sp>
      <p:sp>
        <p:nvSpPr>
          <p:cNvPr id="296" name="Google Shape;296;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800"/>
              <a:buFont typeface="Arial"/>
              <a:buNone/>
            </a:pPr>
            <a:fld id="{00000000-1234-1234-1234-123412341234}" type="slidenum">
              <a:rPr lang="en-GB"/>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sz="1200" b="0" i="0" u="none" strike="noStrike" cap="none">
                <a:solidFill>
                  <a:schemeClr val="dk1"/>
                </a:solidFill>
                <a:latin typeface="Calibri"/>
                <a:ea typeface="Calibri"/>
                <a:cs typeface="Calibri"/>
                <a:sym typeface="Calibri"/>
              </a:rPr>
              <a:t>Les messages clés à retenir de cette première partie sont que </a:t>
            </a:r>
            <a:r>
              <a:rPr lang="en-GB"/>
              <a:t>nous </a:t>
            </a:r>
            <a:r>
              <a:rPr lang="en-GB" sz="1200" b="0" i="0" u="none" strike="noStrike" cap="none">
                <a:solidFill>
                  <a:schemeClr val="dk1"/>
                </a:solidFill>
                <a:latin typeface="Calibri"/>
                <a:ea typeface="Calibri"/>
                <a:cs typeface="Calibri"/>
                <a:sym typeface="Calibri"/>
              </a:rPr>
              <a:t>utilisons Python, un langage de programmation utilisé pour faire fonctionner l'outil OnSSET. La deuxième partie est que Python est un logiciel libre et disponible gratuitement, ce qui signifie que vous pouvez le télécharger gratuitement à partir du site web de Python. Il </a:t>
            </a:r>
            <a:r>
              <a:rPr lang="en-GB"/>
              <a:t>est important </a:t>
            </a:r>
            <a:r>
              <a:rPr lang="en-GB" sz="1200" b="0" i="0" u="none" strike="noStrike" cap="none">
                <a:solidFill>
                  <a:schemeClr val="dk1"/>
                </a:solidFill>
                <a:latin typeface="Calibri"/>
                <a:ea typeface="Calibri"/>
                <a:cs typeface="Calibri"/>
                <a:sym typeface="Calibri"/>
              </a:rPr>
              <a:t>de </a:t>
            </a:r>
            <a:r>
              <a:rPr lang="en-GB"/>
              <a:t>noter </a:t>
            </a:r>
            <a:r>
              <a:rPr lang="en-GB" sz="1200" b="0" i="0" u="none" strike="noStrike" cap="none">
                <a:solidFill>
                  <a:schemeClr val="dk1"/>
                </a:solidFill>
                <a:latin typeface="Calibri"/>
                <a:ea typeface="Calibri"/>
                <a:cs typeface="Calibri"/>
                <a:sym typeface="Calibri"/>
              </a:rPr>
              <a:t>que lorsque vous souhaitez générer des scénarios d'électrification à l'aide d'OnSSET, vous n'avez besoin d'aucune connaissance en programmation. Mais si vous avez des connaissances en programmation ou </a:t>
            </a:r>
            <a:r>
              <a:rPr lang="en-GB"/>
              <a:t>si vous voulez éditer ou améliorer OnSSET </a:t>
            </a:r>
            <a:r>
              <a:rPr lang="en-GB" sz="1200" i="0" u="none" strike="noStrike" cap="none">
                <a:solidFill>
                  <a:schemeClr val="dk1"/>
                </a:solidFill>
                <a:latin typeface="Calibri"/>
                <a:ea typeface="Calibri"/>
                <a:cs typeface="Calibri"/>
                <a:sym typeface="Calibri"/>
              </a:rPr>
              <a:t>vous-même</a:t>
            </a:r>
            <a:r>
              <a:rPr lang="en-GB" sz="1200" b="0" i="0" u="none" strike="noStrike" cap="none">
                <a:solidFill>
                  <a:schemeClr val="dk1"/>
                </a:solidFill>
                <a:latin typeface="Calibri"/>
                <a:ea typeface="Calibri"/>
                <a:cs typeface="Calibri"/>
                <a:sym typeface="Calibri"/>
              </a:rPr>
              <a:t>, la programmation Python est nécessaire. Enfin, si vous téléchargez le paquet Anaconda pour Python, vous pouvez télécharger le Jupyter Notebook d'OnSSET et l'exécuter hors ligne sur votre propre ordinateur</a:t>
            </a:r>
            <a:r>
              <a:rPr lang="en-GB"/>
              <a:t>. C'est </a:t>
            </a:r>
            <a:r>
              <a:rPr lang="en-GB" sz="1200" b="0" i="0" u="none" strike="noStrike" cap="none">
                <a:solidFill>
                  <a:schemeClr val="dk1"/>
                </a:solidFill>
                <a:latin typeface="Calibri"/>
                <a:ea typeface="Calibri"/>
                <a:cs typeface="Calibri"/>
                <a:sym typeface="Calibri"/>
              </a:rPr>
              <a:t>ce que nous allons faire dans ce cours. Dans la deuxième partie de ce cours, nous parlerons des processus nécessaires pour exécuter un scénario d'électrification géospatiale à l'aide d'OnSSET</a:t>
            </a:r>
            <a:r>
              <a:rPr lang="en-GB"/>
              <a:t>. </a:t>
            </a:r>
            <a:endParaRPr/>
          </a:p>
        </p:txBody>
      </p:sp>
      <p:sp>
        <p:nvSpPr>
          <p:cNvPr id="305" name="Google Shape;30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3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3" name="Google Shape;313;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L'outil que nous utiliserons pour l'exercice pratique est le générateur de plate-forme d'électrification mondiale (GEP Generator). La </a:t>
            </a:r>
            <a:r>
              <a:rPr lang="en-GB" sz="1200" b="0" i="0" u="none" strike="noStrike" cap="none">
                <a:solidFill>
                  <a:schemeClr val="dk1"/>
                </a:solidFill>
                <a:latin typeface="Calibri"/>
                <a:ea typeface="Calibri"/>
                <a:cs typeface="Calibri"/>
                <a:sym typeface="Calibri"/>
              </a:rPr>
              <a:t>première étape du </a:t>
            </a:r>
            <a:r>
              <a:rPr lang="en-GB"/>
              <a:t>processus du générateur GEP consiste </a:t>
            </a:r>
            <a:r>
              <a:rPr lang="en-GB" sz="1200" i="0" u="none" strike="noStrike" cap="none">
                <a:solidFill>
                  <a:schemeClr val="dk1"/>
                </a:solidFill>
                <a:latin typeface="Calibri"/>
                <a:ea typeface="Calibri"/>
                <a:cs typeface="Calibri"/>
                <a:sym typeface="Calibri"/>
              </a:rPr>
              <a:t>à </a:t>
            </a:r>
            <a:r>
              <a:rPr lang="en-GB" sz="1200" b="0" i="0" u="none" strike="noStrike" cap="none">
                <a:solidFill>
                  <a:schemeClr val="dk1"/>
                </a:solidFill>
                <a:latin typeface="Calibri"/>
                <a:ea typeface="Calibri"/>
                <a:cs typeface="Calibri"/>
                <a:sym typeface="Calibri"/>
              </a:rPr>
              <a:t>collecter toutes les données géospatiales. Il </a:t>
            </a:r>
            <a:r>
              <a:rPr lang="en-GB"/>
              <a:t>s'agit </a:t>
            </a:r>
            <a:r>
              <a:rPr lang="en-GB" sz="1200" b="0" i="0" u="none" strike="noStrike" cap="none">
                <a:solidFill>
                  <a:schemeClr val="dk1"/>
                </a:solidFill>
                <a:latin typeface="Calibri"/>
                <a:ea typeface="Calibri"/>
                <a:cs typeface="Calibri"/>
                <a:sym typeface="Calibri"/>
              </a:rPr>
              <a:t>également </a:t>
            </a:r>
            <a:r>
              <a:rPr lang="en-GB"/>
              <a:t>de la </a:t>
            </a:r>
            <a:r>
              <a:rPr lang="en-GB" sz="1200" b="0" i="0" u="none" strike="noStrike" cap="none">
                <a:solidFill>
                  <a:schemeClr val="dk1"/>
                </a:solidFill>
                <a:latin typeface="Calibri"/>
                <a:ea typeface="Calibri"/>
                <a:cs typeface="Calibri"/>
                <a:sym typeface="Calibri"/>
              </a:rPr>
              <a:t>première étape de la </a:t>
            </a:r>
            <a:r>
              <a:rPr lang="en-GB"/>
              <a:t>méthodologie en sept étapes </a:t>
            </a:r>
            <a:r>
              <a:rPr lang="en-GB" sz="1200" b="0" i="0" u="none" strike="noStrike" cap="none">
                <a:solidFill>
                  <a:schemeClr val="dk1"/>
                </a:solidFill>
                <a:latin typeface="Calibri"/>
                <a:ea typeface="Calibri"/>
                <a:cs typeface="Calibri"/>
                <a:sym typeface="Calibri"/>
              </a:rPr>
              <a:t>expliquée dans le cours 5. L'étape suivante consiste à traiter ces ensembles de données à l'aide de </a:t>
            </a:r>
            <a:r>
              <a:rPr lang="en-GB"/>
              <a:t>Q.G.I.S </a:t>
            </a:r>
            <a:r>
              <a:rPr lang="en-GB" sz="1200" b="0" i="0" u="none" strike="noStrike" cap="none">
                <a:solidFill>
                  <a:schemeClr val="dk1"/>
                </a:solidFill>
                <a:latin typeface="Calibri"/>
                <a:ea typeface="Calibri"/>
                <a:cs typeface="Calibri"/>
                <a:sym typeface="Calibri"/>
              </a:rPr>
              <a:t>si nécessaire (il existe également d'autres options permettant d'exécuter le traitement des ensembles de données dans Jupyter Notebook). Nous pourrions avoir besoin de nous assurer que le </a:t>
            </a:r>
            <a:r>
              <a:rPr lang="en-GB"/>
              <a:t>jeu de données est dans le </a:t>
            </a:r>
            <a:r>
              <a:rPr lang="en-GB" sz="1200" b="0" i="0" u="none" strike="noStrike" cap="none">
                <a:solidFill>
                  <a:schemeClr val="dk1"/>
                </a:solidFill>
                <a:latin typeface="Calibri"/>
                <a:ea typeface="Calibri"/>
                <a:cs typeface="Calibri"/>
                <a:sym typeface="Calibri"/>
              </a:rPr>
              <a:t>bon système de coordonnées, et qu'il est dans la bonne zone, ou nous pourrions avoir besoin de le convertir dans les bonnes unités. Nous utilisons </a:t>
            </a:r>
            <a:r>
              <a:rPr lang="en-GB"/>
              <a:t>donc Q.G.I.S </a:t>
            </a:r>
            <a:r>
              <a:rPr lang="en-GB" sz="1200" b="0" i="0" u="none" strike="noStrike" cap="none">
                <a:solidFill>
                  <a:schemeClr val="dk1"/>
                </a:solidFill>
                <a:latin typeface="Calibri"/>
                <a:ea typeface="Calibri"/>
                <a:cs typeface="Calibri"/>
                <a:sym typeface="Calibri"/>
              </a:rPr>
              <a:t>pour effectuer ce traitement du </a:t>
            </a:r>
            <a:r>
              <a:rPr lang="en-GB"/>
              <a:t>S.I.G. </a:t>
            </a:r>
            <a:r>
              <a:rPr lang="en-GB" sz="1200" b="0" i="0" u="none" strike="noStrike" cap="none">
                <a:solidFill>
                  <a:schemeClr val="dk1"/>
                </a:solidFill>
                <a:latin typeface="Calibri"/>
                <a:ea typeface="Calibri"/>
                <a:cs typeface="Calibri"/>
                <a:sym typeface="Calibri"/>
              </a:rPr>
              <a:t>si </a:t>
            </a:r>
            <a:r>
              <a:rPr lang="en-GB"/>
              <a:t>nécessaire</a:t>
            </a:r>
            <a:r>
              <a:rPr lang="en-GB" sz="1200" b="0" i="0" u="none" strike="noStrike" cap="none">
                <a:solidFill>
                  <a:schemeClr val="dk1"/>
                </a:solidFill>
                <a:latin typeface="Calibri"/>
                <a:ea typeface="Calibri"/>
                <a:cs typeface="Calibri"/>
                <a:sym typeface="Calibri"/>
              </a:rPr>
              <a:t>. </a:t>
            </a:r>
            <a:r>
              <a:rPr lang="en-GB"/>
              <a:t>Il existe d'autres </a:t>
            </a:r>
            <a:r>
              <a:rPr lang="en-GB" sz="1200" b="0" i="0" u="none" strike="noStrike" cap="none">
                <a:solidFill>
                  <a:schemeClr val="dk1"/>
                </a:solidFill>
                <a:latin typeface="Calibri"/>
                <a:ea typeface="Calibri"/>
                <a:cs typeface="Calibri"/>
                <a:sym typeface="Calibri"/>
              </a:rPr>
              <a:t>logiciels d</a:t>
            </a:r>
            <a:r>
              <a:rPr lang="en-GB"/>
              <a:t>e GIS, mais ce cours se concentre sur Q.G.I.S</a:t>
            </a:r>
            <a:r>
              <a:rPr lang="en-GB" sz="1200" b="0" i="0" u="none" strike="noStrike" cap="none">
                <a:solidFill>
                  <a:schemeClr val="dk1"/>
                </a:solidFill>
                <a:latin typeface="Calibri"/>
                <a:ea typeface="Calibri"/>
                <a:cs typeface="Calibri"/>
                <a:sym typeface="Calibri"/>
              </a:rPr>
              <a:t>. </a:t>
            </a:r>
            <a:r>
              <a:rPr lang="en-GB"/>
              <a:t>La </a:t>
            </a:r>
            <a:r>
              <a:rPr lang="en-GB" sz="1200" b="0" i="0" u="none" strike="noStrike" cap="none">
                <a:solidFill>
                  <a:schemeClr val="dk1"/>
                </a:solidFill>
                <a:latin typeface="Calibri"/>
                <a:ea typeface="Calibri"/>
                <a:cs typeface="Calibri"/>
                <a:sym typeface="Calibri"/>
              </a:rPr>
              <a:t>troisième étape consiste à introduire toutes les données dans le </a:t>
            </a:r>
            <a:r>
              <a:rPr lang="en-GB"/>
              <a:t>module d'extension </a:t>
            </a:r>
            <a:r>
              <a:rPr lang="en-GB" sz="1200" b="0" i="0" u="none" strike="noStrike" cap="none">
                <a:solidFill>
                  <a:schemeClr val="dk1"/>
                </a:solidFill>
                <a:latin typeface="Calibri"/>
                <a:ea typeface="Calibri"/>
                <a:cs typeface="Calibri"/>
                <a:sym typeface="Calibri"/>
              </a:rPr>
              <a:t>Q.G.I.S. Celui-ci effectue un traitement supplémentaire et extrait toutes les données de la base de données. </a:t>
            </a:r>
            <a:r>
              <a:rPr lang="en-GB"/>
              <a:t>Ce dernier effectue un </a:t>
            </a:r>
            <a:r>
              <a:rPr lang="en-GB" sz="1200" b="0" i="0" u="none" strike="noStrike" cap="none">
                <a:solidFill>
                  <a:schemeClr val="dk1"/>
                </a:solidFill>
                <a:latin typeface="Calibri"/>
                <a:ea typeface="Calibri"/>
                <a:cs typeface="Calibri"/>
                <a:sym typeface="Calibri"/>
              </a:rPr>
              <a:t>traitement supplémentaire et extrait tous les </a:t>
            </a:r>
            <a:r>
              <a:rPr lang="en-GB"/>
              <a:t>ensembles de données </a:t>
            </a:r>
            <a:r>
              <a:rPr lang="en-GB" sz="1200" b="0" i="0" u="none" strike="noStrike" cap="none">
                <a:solidFill>
                  <a:schemeClr val="dk1"/>
                </a:solidFill>
                <a:latin typeface="Calibri"/>
                <a:ea typeface="Calibri"/>
                <a:cs typeface="Calibri"/>
                <a:sym typeface="Calibri"/>
              </a:rPr>
              <a:t>géospatiales dans le fichier</a:t>
            </a:r>
            <a:r>
              <a:rPr lang="en-GB"/>
              <a:t>. Ils contiennent </a:t>
            </a:r>
            <a:r>
              <a:rPr lang="en-GB" sz="1200" b="0" i="0" u="none" strike="noStrike" cap="none">
                <a:solidFill>
                  <a:schemeClr val="dk1"/>
                </a:solidFill>
                <a:latin typeface="Calibri"/>
                <a:ea typeface="Calibri"/>
                <a:cs typeface="Calibri"/>
                <a:sym typeface="Calibri"/>
              </a:rPr>
              <a:t>les informations nécessaires à l'analyse de l'électrification pour chaque village de la région étudiée. Nous importons le fichier CSV dans notre bloc-notes Jupyter pour avoir accès à toutes les données géospatiales. Nous </a:t>
            </a:r>
            <a:r>
              <a:rPr lang="en-GB"/>
              <a:t>utiliserons le </a:t>
            </a:r>
            <a:r>
              <a:rPr lang="en-GB" sz="1200" b="0" i="0" u="none" strike="noStrike" cap="none">
                <a:solidFill>
                  <a:schemeClr val="dk1"/>
                </a:solidFill>
                <a:latin typeface="Calibri"/>
                <a:ea typeface="Calibri"/>
                <a:cs typeface="Calibri"/>
                <a:sym typeface="Calibri"/>
              </a:rPr>
              <a:t>bloc-notes </a:t>
            </a:r>
            <a:r>
              <a:rPr lang="en-GB"/>
              <a:t>Jupyter </a:t>
            </a:r>
            <a:r>
              <a:rPr lang="en-GB" sz="1200" b="0" i="0" u="none" strike="noStrike" cap="none">
                <a:solidFill>
                  <a:schemeClr val="dk1"/>
                </a:solidFill>
                <a:latin typeface="Calibri"/>
                <a:ea typeface="Calibri"/>
                <a:cs typeface="Calibri"/>
                <a:sym typeface="Calibri"/>
              </a:rPr>
              <a:t>pour effectuer tous les calculs </a:t>
            </a:r>
            <a:r>
              <a:rPr lang="en-GB"/>
              <a:t>décrits </a:t>
            </a:r>
            <a:r>
              <a:rPr lang="en-GB" sz="1200" b="0" i="0" u="none" strike="noStrike" cap="none">
                <a:solidFill>
                  <a:schemeClr val="dk1"/>
                </a:solidFill>
                <a:latin typeface="Calibri"/>
                <a:ea typeface="Calibri"/>
                <a:cs typeface="Calibri"/>
                <a:sym typeface="Calibri"/>
              </a:rPr>
              <a:t>dans les étapes quatre à sept</a:t>
            </a:r>
            <a:r>
              <a:rPr lang="en-GB"/>
              <a:t>. </a:t>
            </a:r>
            <a:endParaRPr/>
          </a:p>
        </p:txBody>
      </p:sp>
      <p:sp>
        <p:nvSpPr>
          <p:cNvPr id="319" name="Google Shape;31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sz="1200" i="0" u="none" strike="noStrike" cap="none">
                <a:solidFill>
                  <a:schemeClr val="dk1"/>
                </a:solidFill>
                <a:latin typeface="Calibri"/>
                <a:ea typeface="Calibri"/>
                <a:cs typeface="Calibri"/>
                <a:sym typeface="Calibri"/>
              </a:rPr>
              <a:t>Le calibrage des </a:t>
            </a:r>
            <a:r>
              <a:rPr lang="en-GB"/>
              <a:t>données est entrepris dans le cadre du processus de calcul pour la population de l'année de départ et de l'année de fin, ainsi que pour les établissements électrifiés de l'année de départ. </a:t>
            </a:r>
            <a:r>
              <a:rPr lang="en-GB" sz="1200" i="0" u="none" strike="noStrike" cap="none">
                <a:solidFill>
                  <a:schemeClr val="dk1"/>
                </a:solidFill>
                <a:latin typeface="Calibri"/>
                <a:ea typeface="Calibri"/>
                <a:cs typeface="Calibri"/>
                <a:sym typeface="Calibri"/>
              </a:rPr>
              <a:t>Nous fournissons </a:t>
            </a:r>
            <a:r>
              <a:rPr lang="en-GB"/>
              <a:t>également </a:t>
            </a:r>
            <a:r>
              <a:rPr lang="en-GB" sz="1200" i="0" u="none" strike="noStrike" cap="none">
                <a:solidFill>
                  <a:schemeClr val="dk1"/>
                </a:solidFill>
                <a:latin typeface="Calibri"/>
                <a:ea typeface="Calibri"/>
                <a:cs typeface="Calibri"/>
                <a:sym typeface="Calibri"/>
              </a:rPr>
              <a:t>une visualisation préliminaire dans le carnet Jupyter </a:t>
            </a:r>
            <a:r>
              <a:rPr lang="en-GB"/>
              <a:t>tout au long du processus</a:t>
            </a:r>
            <a:r>
              <a:rPr lang="en-GB" sz="1200" i="0" u="none" strike="noStrike" cap="none">
                <a:solidFill>
                  <a:schemeClr val="dk1"/>
                </a:solidFill>
                <a:latin typeface="Calibri"/>
                <a:ea typeface="Calibri"/>
                <a:cs typeface="Calibri"/>
                <a:sym typeface="Calibri"/>
              </a:rPr>
              <a:t>. </a:t>
            </a:r>
            <a:r>
              <a:rPr lang="en-GB" sz="1200" b="0" i="0" u="none" strike="noStrike" cap="none">
                <a:solidFill>
                  <a:schemeClr val="dk1"/>
                </a:solidFill>
                <a:latin typeface="Calibri"/>
                <a:ea typeface="Calibri"/>
                <a:cs typeface="Calibri"/>
                <a:sym typeface="Calibri"/>
              </a:rPr>
              <a:t>Lorsque vous avez importé le fichier CSV, nous devons mettre à jour les paramètres sociaux et technico-économiques dans le notebook et exécuter le code pour obtenir les résultats de l'électrification pour notre scénario. Dans les dernières étapes, nous pouvons effectuer un post-traitement pour nous assurer que nous pouvons visualiser les résultats que nous avons générés d'une </a:t>
            </a:r>
            <a:r>
              <a:rPr lang="en-GB"/>
              <a:t>manière adaptée à </a:t>
            </a:r>
            <a:r>
              <a:rPr lang="en-GB" sz="1200" b="0" i="0" u="none" strike="noStrike" cap="none">
                <a:solidFill>
                  <a:schemeClr val="dk1"/>
                </a:solidFill>
                <a:latin typeface="Calibri"/>
                <a:ea typeface="Calibri"/>
                <a:cs typeface="Calibri"/>
                <a:sym typeface="Calibri"/>
              </a:rPr>
              <a:t>un décideur politique ou à toute autre personne pour laquelle nous développons ces scénarios</a:t>
            </a:r>
            <a:r>
              <a:rPr lang="en-GB" sz="1200" i="0" u="none" strike="noStrike" cap="none">
                <a:solidFill>
                  <a:schemeClr val="dk1"/>
                </a:solidFill>
                <a:latin typeface="Calibri"/>
                <a:ea typeface="Calibri"/>
                <a:cs typeface="Calibri"/>
                <a:sym typeface="Calibri"/>
              </a:rPr>
              <a:t>. Nous pouvons utiliser le </a:t>
            </a:r>
            <a:r>
              <a:rPr lang="en-GB"/>
              <a:t>fichier de résultats</a:t>
            </a:r>
            <a:r>
              <a:rPr lang="en-GB" sz="1200" i="0" u="none" strike="noStrike" cap="none">
                <a:solidFill>
                  <a:schemeClr val="dk1"/>
                </a:solidFill>
                <a:latin typeface="Calibri"/>
                <a:ea typeface="Calibri"/>
                <a:cs typeface="Calibri"/>
                <a:sym typeface="Calibri"/>
              </a:rPr>
              <a:t>, qui </a:t>
            </a:r>
            <a:r>
              <a:rPr lang="en-GB"/>
              <a:t>contient </a:t>
            </a:r>
            <a:r>
              <a:rPr lang="en-GB" sz="1200" i="0" u="none" strike="noStrike" cap="none">
                <a:solidFill>
                  <a:schemeClr val="dk1"/>
                </a:solidFill>
                <a:latin typeface="Calibri"/>
                <a:ea typeface="Calibri"/>
                <a:cs typeface="Calibri"/>
                <a:sym typeface="Calibri"/>
              </a:rPr>
              <a:t>tous les résultats pour chaque localité. Et nous pouvons créer des cartes </a:t>
            </a:r>
            <a:r>
              <a:rPr lang="en-GB"/>
              <a:t>avec Q.G.I.S </a:t>
            </a:r>
            <a:r>
              <a:rPr lang="en-GB" sz="1200" i="0" u="none" strike="noStrike" cap="none">
                <a:solidFill>
                  <a:schemeClr val="dk1"/>
                </a:solidFill>
                <a:latin typeface="Calibri"/>
                <a:ea typeface="Calibri"/>
                <a:cs typeface="Calibri"/>
                <a:sym typeface="Calibri"/>
              </a:rPr>
              <a:t>ou un autre logiciel </a:t>
            </a:r>
            <a:r>
              <a:rPr lang="en-GB"/>
              <a:t>G.I.S, pour visualiser les informations </a:t>
            </a:r>
            <a:r>
              <a:rPr lang="en-GB" sz="1200" i="0" u="none" strike="noStrike" cap="none">
                <a:solidFill>
                  <a:schemeClr val="dk1"/>
                </a:solidFill>
                <a:latin typeface="Calibri"/>
                <a:ea typeface="Calibri"/>
                <a:cs typeface="Calibri"/>
                <a:sym typeface="Calibri"/>
              </a:rPr>
              <a:t>importantes. En </a:t>
            </a:r>
            <a:r>
              <a:rPr lang="en-GB"/>
              <a:t>outre, </a:t>
            </a:r>
            <a:r>
              <a:rPr lang="en-GB" sz="1200" b="0" i="0" u="none" strike="noStrike" cap="none">
                <a:solidFill>
                  <a:schemeClr val="dk1"/>
                </a:solidFill>
                <a:latin typeface="Calibri"/>
                <a:ea typeface="Calibri"/>
                <a:cs typeface="Calibri"/>
                <a:sym typeface="Calibri"/>
              </a:rPr>
              <a:t>nous pouvons utiliser le fichier de synthèse pour créer des graphiques et des tableaux dans Excel ou des </a:t>
            </a:r>
            <a:r>
              <a:rPr lang="en-GB"/>
              <a:t>outils similaires </a:t>
            </a:r>
            <a:r>
              <a:rPr lang="en-GB" sz="1200" b="0" i="0" u="none" strike="noStrike" cap="none">
                <a:solidFill>
                  <a:schemeClr val="dk1"/>
                </a:solidFill>
                <a:latin typeface="Calibri"/>
                <a:ea typeface="Calibri"/>
                <a:cs typeface="Calibri"/>
                <a:sym typeface="Calibri"/>
              </a:rPr>
              <a:t>afin d'afficher les informations de synthèse pour l'ensemble de la zone d'étude.</a:t>
            </a:r>
            <a:endParaRPr/>
          </a:p>
          <a:p>
            <a:pPr marL="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335" name="Google Shape;335;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sz="1200" b="0" i="0" u="none" strike="noStrike" cap="none">
                <a:solidFill>
                  <a:schemeClr val="dk1"/>
                </a:solidFill>
                <a:latin typeface="Calibri"/>
                <a:ea typeface="Calibri"/>
                <a:cs typeface="Calibri"/>
                <a:sym typeface="Calibri"/>
              </a:rPr>
              <a:t>Lorsque vous utilisez le carnet Jupyter GEP, il y a des valeurs par défaut et des explications dans le carnet. Vous pouvez également consulter le manuel GEP, dont le lien se trouve ici, pour obtenir plus d'informations sur les différentes variables utilisées. Vous </a:t>
            </a:r>
            <a:r>
              <a:rPr lang="en-GB"/>
              <a:t>y </a:t>
            </a:r>
            <a:r>
              <a:rPr lang="en-GB" sz="1200" b="0" i="0" u="none" strike="noStrike" cap="none">
                <a:solidFill>
                  <a:schemeClr val="dk1"/>
                </a:solidFill>
                <a:latin typeface="Calibri"/>
                <a:ea typeface="Calibri"/>
                <a:cs typeface="Calibri"/>
                <a:sym typeface="Calibri"/>
              </a:rPr>
              <a:t>trouverez </a:t>
            </a:r>
            <a:r>
              <a:rPr lang="en-GB"/>
              <a:t>également </a:t>
            </a:r>
            <a:r>
              <a:rPr lang="en-GB" sz="1200" b="0" i="0" u="none" strike="noStrike" cap="none">
                <a:solidFill>
                  <a:schemeClr val="dk1"/>
                </a:solidFill>
                <a:latin typeface="Calibri"/>
                <a:ea typeface="Calibri"/>
                <a:cs typeface="Calibri"/>
                <a:sym typeface="Calibri"/>
              </a:rPr>
              <a:t>des informations mises à jour pour différents paramètres, y compris des informations sociales et économiques</a:t>
            </a:r>
            <a:r>
              <a:rPr lang="en-GB"/>
              <a:t>. </a:t>
            </a:r>
            <a:endParaRPr sz="1200" b="0" i="0" u="none" strike="noStrike" cap="none">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GB" sz="1200" b="0" i="0" u="none" strike="noStrike" cap="none">
                <a:solidFill>
                  <a:schemeClr val="dk1"/>
                </a:solidFill>
                <a:latin typeface="Calibri"/>
                <a:ea typeface="Calibri"/>
                <a:cs typeface="Calibri"/>
                <a:sym typeface="Calibri"/>
              </a:rPr>
              <a:t>Si vous avez des difficultés à utiliser les outils du GEP Generator, que ce soit les parties de traitement </a:t>
            </a:r>
            <a:r>
              <a:rPr lang="en-GB"/>
              <a:t>G.I.S </a:t>
            </a:r>
            <a:r>
              <a:rPr lang="en-GB" sz="1200" b="0" i="0" u="none" strike="noStrike" cap="none">
                <a:solidFill>
                  <a:schemeClr val="dk1"/>
                </a:solidFill>
                <a:latin typeface="Calibri"/>
                <a:ea typeface="Calibri"/>
                <a:cs typeface="Calibri"/>
                <a:sym typeface="Calibri"/>
              </a:rPr>
              <a:t>ou le notebook Jupyter, vous pouvez aller sur le forum OnSSET et poser vos questions. </a:t>
            </a:r>
            <a:r>
              <a:rPr lang="en-GB"/>
              <a:t>Vous </a:t>
            </a:r>
            <a:r>
              <a:rPr lang="en-GB" sz="1200" b="0" i="0" u="none" strike="noStrike" cap="none">
                <a:solidFill>
                  <a:schemeClr val="dk1"/>
                </a:solidFill>
                <a:latin typeface="Calibri"/>
                <a:ea typeface="Calibri"/>
                <a:cs typeface="Calibri"/>
                <a:sym typeface="Calibri"/>
              </a:rPr>
              <a:t>pouvez aller directement sur ce lien ou vous pouvez le trouver sur le site web d'OnSSET </a:t>
            </a:r>
            <a:r>
              <a:rPr lang="en-GB"/>
              <a:t>(qui est </a:t>
            </a:r>
            <a:r>
              <a:rPr lang="en-GB" sz="1200" b="0" i="0" u="none" strike="noStrike" cap="none">
                <a:solidFill>
                  <a:schemeClr val="dk1"/>
                </a:solidFill>
                <a:latin typeface="Calibri"/>
                <a:ea typeface="Calibri"/>
                <a:cs typeface="Calibri"/>
                <a:sym typeface="Calibri"/>
              </a:rPr>
              <a:t>onsset.org</a:t>
            </a:r>
            <a:r>
              <a:rPr lang="en-GB"/>
              <a:t>).</a:t>
            </a:r>
            <a:r>
              <a:rPr lang="en-GB" sz="1200" b="0" i="0" u="none" strike="noStrike" cap="none">
                <a:solidFill>
                  <a:schemeClr val="dk1"/>
                </a:solidFill>
                <a:latin typeface="Calibri"/>
                <a:ea typeface="Calibri"/>
                <a:cs typeface="Calibri"/>
                <a:sym typeface="Calibri"/>
              </a:rPr>
              <a:t> Enfin, lorsque vous exécutez vos scénarios, vous obtiendrez également un fichier de variables qui imprime toutes les informations utilisées.</a:t>
            </a:r>
            <a:endParaRPr/>
          </a:p>
        </p:txBody>
      </p:sp>
      <p:sp>
        <p:nvSpPr>
          <p:cNvPr id="358" name="Google Shape;35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sz="1200" b="0" i="0" u="none" strike="noStrike" cap="none">
                <a:solidFill>
                  <a:schemeClr val="dk1"/>
                </a:solidFill>
                <a:latin typeface="Calibri"/>
                <a:ea typeface="Calibri"/>
                <a:cs typeface="Calibri"/>
                <a:sym typeface="Calibri"/>
              </a:rPr>
              <a:t>Le message clé à </a:t>
            </a:r>
            <a:r>
              <a:rPr lang="en-GB"/>
              <a:t>retenir </a:t>
            </a:r>
            <a:r>
              <a:rPr lang="en-GB" sz="1200" b="0" i="0" u="none" strike="noStrike" cap="none">
                <a:solidFill>
                  <a:schemeClr val="dk1"/>
                </a:solidFill>
                <a:latin typeface="Calibri"/>
                <a:ea typeface="Calibri"/>
                <a:cs typeface="Calibri"/>
                <a:sym typeface="Calibri"/>
              </a:rPr>
              <a:t>de cette mini-</a:t>
            </a:r>
            <a:r>
              <a:rPr lang="en-GB"/>
              <a:t>partie</a:t>
            </a:r>
            <a:r>
              <a:rPr lang="en-GB" sz="1200" b="0" i="0" u="none" strike="noStrike" cap="none">
                <a:solidFill>
                  <a:schemeClr val="dk1"/>
                </a:solidFill>
                <a:latin typeface="Calibri"/>
                <a:ea typeface="Calibri"/>
                <a:cs typeface="Calibri"/>
                <a:sym typeface="Calibri"/>
              </a:rPr>
              <a:t> est tout d'abord que tous les processus de l'analyse du générateur GEP </a:t>
            </a:r>
            <a:r>
              <a:rPr lang="en-GB"/>
              <a:t>peuvent être réalisés à l'aide d'</a:t>
            </a:r>
            <a:r>
              <a:rPr lang="en-GB" sz="1200" b="0" i="0" u="none" strike="noStrike" cap="none">
                <a:solidFill>
                  <a:schemeClr val="dk1"/>
                </a:solidFill>
                <a:latin typeface="Calibri"/>
                <a:ea typeface="Calibri"/>
                <a:cs typeface="Calibri"/>
                <a:sym typeface="Calibri"/>
              </a:rPr>
              <a:t>outils et de logiciels libres. Cela signifie que vous pouvez effectuer l'ensemble de l'analyse, de la collecte des données à la </a:t>
            </a:r>
            <a:r>
              <a:rPr lang="en-GB"/>
              <a:t>visualisation, en utilisant </a:t>
            </a:r>
            <a:r>
              <a:rPr lang="en-GB" sz="1200" b="0" i="0" u="none" strike="noStrike" cap="none">
                <a:solidFill>
                  <a:schemeClr val="dk1"/>
                </a:solidFill>
                <a:latin typeface="Calibri"/>
                <a:ea typeface="Calibri"/>
                <a:cs typeface="Calibri"/>
                <a:sym typeface="Calibri"/>
              </a:rPr>
              <a:t>uniquement des outils et des logiciels gratuits et </a:t>
            </a:r>
            <a:r>
              <a:rPr lang="en-GB"/>
              <a:t>librement accessibles. Nous </a:t>
            </a:r>
            <a:r>
              <a:rPr lang="en-GB" sz="1200" b="0" i="0" u="none" strike="noStrike" cap="none">
                <a:solidFill>
                  <a:schemeClr val="dk1"/>
                </a:solidFill>
                <a:latin typeface="Calibri"/>
                <a:ea typeface="Calibri"/>
                <a:cs typeface="Calibri"/>
                <a:sym typeface="Calibri"/>
              </a:rPr>
              <a:t>pouvons utiliser </a:t>
            </a:r>
            <a:r>
              <a:rPr lang="en-GB"/>
              <a:t>Q.G.I.S ou Python </a:t>
            </a:r>
            <a:r>
              <a:rPr lang="en-GB" sz="1200" b="0" i="0" u="none" strike="noStrike" cap="none">
                <a:solidFill>
                  <a:schemeClr val="dk1"/>
                </a:solidFill>
                <a:latin typeface="Calibri"/>
                <a:ea typeface="Calibri"/>
                <a:cs typeface="Calibri"/>
                <a:sym typeface="Calibri"/>
              </a:rPr>
              <a:t>pour les processus </a:t>
            </a:r>
            <a:r>
              <a:rPr lang="en-GB"/>
              <a:t>G.I.S, </a:t>
            </a:r>
            <a:r>
              <a:rPr lang="en-GB" sz="1200" b="0" i="0" u="none" strike="noStrike" cap="none">
                <a:solidFill>
                  <a:schemeClr val="dk1"/>
                </a:solidFill>
                <a:latin typeface="Calibri"/>
                <a:ea typeface="Calibri"/>
                <a:cs typeface="Calibri"/>
                <a:sym typeface="Calibri"/>
              </a:rPr>
              <a:t>et Python pour exécuter </a:t>
            </a:r>
            <a:r>
              <a:rPr lang="en-GB"/>
              <a:t>un </a:t>
            </a:r>
            <a:r>
              <a:rPr lang="en-GB" sz="1200" b="0" i="0" u="none" strike="noStrike" cap="none">
                <a:solidFill>
                  <a:schemeClr val="dk1"/>
                </a:solidFill>
                <a:latin typeface="Calibri"/>
                <a:ea typeface="Calibri"/>
                <a:cs typeface="Calibri"/>
                <a:sym typeface="Calibri"/>
              </a:rPr>
              <a:t>modèle OnSSET. </a:t>
            </a:r>
            <a:r>
              <a:rPr lang="en-GB"/>
              <a:t>Le deuxième </a:t>
            </a:r>
            <a:r>
              <a:rPr lang="en-GB" sz="1200" b="0" i="0" u="none" strike="noStrike" cap="none">
                <a:solidFill>
                  <a:schemeClr val="dk1"/>
                </a:solidFill>
                <a:latin typeface="Calibri"/>
                <a:ea typeface="Calibri"/>
                <a:cs typeface="Calibri"/>
                <a:sym typeface="Calibri"/>
              </a:rPr>
              <a:t>message clé est que si </a:t>
            </a:r>
            <a:r>
              <a:rPr lang="en-GB"/>
              <a:t>l'on suit les </a:t>
            </a:r>
            <a:r>
              <a:rPr lang="en-GB" sz="1200" b="0" i="0" u="none" strike="noStrike" cap="none">
                <a:solidFill>
                  <a:schemeClr val="dk1"/>
                </a:solidFill>
                <a:latin typeface="Calibri"/>
                <a:ea typeface="Calibri"/>
                <a:cs typeface="Calibri"/>
                <a:sym typeface="Calibri"/>
              </a:rPr>
              <a:t>étapes du </a:t>
            </a:r>
            <a:r>
              <a:rPr lang="en-GB" sz="1200" i="0" u="none" strike="noStrike" cap="none">
                <a:solidFill>
                  <a:schemeClr val="dk1"/>
                </a:solidFill>
                <a:latin typeface="Calibri"/>
                <a:ea typeface="Calibri"/>
                <a:cs typeface="Calibri"/>
                <a:sym typeface="Calibri"/>
              </a:rPr>
              <a:t>processus décrites </a:t>
            </a:r>
            <a:r>
              <a:rPr lang="en-GB"/>
              <a:t>précédemment, tout le monde </a:t>
            </a:r>
            <a:r>
              <a:rPr lang="en-GB" sz="1200" b="0" i="0" u="none" strike="noStrike" cap="none">
                <a:solidFill>
                  <a:schemeClr val="dk1"/>
                </a:solidFill>
                <a:latin typeface="Calibri"/>
                <a:ea typeface="Calibri"/>
                <a:cs typeface="Calibri"/>
                <a:sym typeface="Calibri"/>
              </a:rPr>
              <a:t>peut créer ses propres scénarios d'électrification personnalisés en utilisant ses propres données d'entrée</a:t>
            </a:r>
            <a:r>
              <a:rPr lang="en-GB"/>
              <a:t>. Ainsi, </a:t>
            </a:r>
            <a:r>
              <a:rPr lang="en-GB" sz="1200" b="0" i="0" u="none" strike="noStrike" cap="none">
                <a:solidFill>
                  <a:schemeClr val="dk1"/>
                </a:solidFill>
                <a:latin typeface="Calibri"/>
                <a:ea typeface="Calibri"/>
                <a:cs typeface="Calibri"/>
                <a:sym typeface="Calibri"/>
              </a:rPr>
              <a:t>vous pouvez collecter les </a:t>
            </a:r>
            <a:r>
              <a:rPr lang="en-GB"/>
              <a:t>données G.I.S </a:t>
            </a:r>
            <a:r>
              <a:rPr lang="en-GB" sz="1200" b="0" i="0" u="none" strike="noStrike" cap="none">
                <a:solidFill>
                  <a:schemeClr val="dk1"/>
                </a:solidFill>
                <a:latin typeface="Calibri"/>
                <a:ea typeface="Calibri"/>
                <a:cs typeface="Calibri"/>
                <a:sym typeface="Calibri"/>
              </a:rPr>
              <a:t>à partir des meilleures données </a:t>
            </a:r>
            <a:r>
              <a:rPr lang="en-GB"/>
              <a:t>G.I.S </a:t>
            </a:r>
            <a:r>
              <a:rPr lang="en-GB" sz="1200" b="0" i="0" u="none" strike="noStrike" cap="none">
                <a:solidFill>
                  <a:schemeClr val="dk1"/>
                </a:solidFill>
                <a:latin typeface="Calibri"/>
                <a:ea typeface="Calibri"/>
                <a:cs typeface="Calibri"/>
                <a:sym typeface="Calibri"/>
              </a:rPr>
              <a:t>et </a:t>
            </a:r>
            <a:r>
              <a:rPr lang="en-GB"/>
              <a:t>non G.I.S </a:t>
            </a:r>
            <a:r>
              <a:rPr lang="en-GB" sz="1200" b="0" i="0" u="none" strike="noStrike" cap="none">
                <a:solidFill>
                  <a:schemeClr val="dk1"/>
                </a:solidFill>
                <a:latin typeface="Calibri"/>
                <a:ea typeface="Calibri"/>
                <a:cs typeface="Calibri"/>
                <a:sym typeface="Calibri"/>
              </a:rPr>
              <a:t>disponibles et définir vos propres scénarios pour exécuter un scénario d'électrification à l'aide du modèle OnSSET.</a:t>
            </a:r>
            <a:endParaRPr/>
          </a:p>
        </p:txBody>
      </p:sp>
      <p:sp>
        <p:nvSpPr>
          <p:cNvPr id="367" name="Google Shape;367;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Lors de la prochaine session pratique, vous construirez votre propre modèle dans le générateur de scénarios GEP et apprendrez plus en profondeur toutes les fonctionnalités.</a:t>
            </a:r>
            <a:endParaRPr/>
          </a:p>
        </p:txBody>
      </p:sp>
      <p:sp>
        <p:nvSpPr>
          <p:cNvPr id="375" name="Google Shape;375;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3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3" name="Google Shape;383;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À l'issue de ce cours, vous serez en mesure de </a:t>
            </a:r>
            <a:endParaRPr/>
          </a:p>
          <a:p>
            <a:pPr marL="0" lvl="0" indent="0" algn="l" rtl="0">
              <a:lnSpc>
                <a:spcPct val="100000"/>
              </a:lnSpc>
              <a:spcBef>
                <a:spcPts val="0"/>
              </a:spcBef>
              <a:spcAft>
                <a:spcPts val="0"/>
              </a:spcAft>
              <a:buSzPts val="1400"/>
              <a:buNone/>
            </a:pPr>
            <a:r>
              <a:rPr lang="en-GB" sz="1200"/>
              <a:t>Décrire et déchiffrer les résultats et les fichiers de sortie d'OnSSET et les </a:t>
            </a:r>
            <a:r>
              <a:rPr lang="en-GB"/>
              <a:t>implications </a:t>
            </a:r>
            <a:r>
              <a:rPr lang="en-GB" sz="1200"/>
              <a:t>des différentes conditions du réseau.</a:t>
            </a:r>
            <a:endParaRPr/>
          </a:p>
          <a:p>
            <a:pPr marL="0" lvl="0" indent="0" algn="l" rtl="0">
              <a:lnSpc>
                <a:spcPct val="100000"/>
              </a:lnSpc>
              <a:spcBef>
                <a:spcPts val="0"/>
              </a:spcBef>
              <a:spcAft>
                <a:spcPts val="0"/>
              </a:spcAft>
              <a:buSzPts val="1400"/>
              <a:buNone/>
            </a:pPr>
            <a:r>
              <a:rPr lang="en-GB" sz="1200"/>
              <a:t>Décrire les fonctionnalités de base et les caractéristiques de Python, le langage de programmation sur lequel l'outil OnSSET est construit.</a:t>
            </a:r>
            <a:endParaRPr/>
          </a:p>
          <a:p>
            <a:pPr marL="0" lvl="0" indent="0" algn="l" rtl="0">
              <a:lnSpc>
                <a:spcPct val="100000"/>
              </a:lnSpc>
              <a:spcBef>
                <a:spcPts val="0"/>
              </a:spcBef>
              <a:spcAft>
                <a:spcPts val="0"/>
              </a:spcAft>
              <a:buSzPts val="1400"/>
              <a:buNone/>
            </a:pPr>
            <a:r>
              <a:rPr lang="en-GB" sz="1200"/>
              <a:t>Dresser la liste des principales étapes du processus requises pour le générateur de scénarios GEP.</a:t>
            </a:r>
            <a:endParaRPr/>
          </a:p>
          <a:p>
            <a:pPr marL="0" marR="0" lvl="0" indent="0" algn="l" rtl="0">
              <a:lnSpc>
                <a:spcPct val="100000"/>
              </a:lnSpc>
              <a:spcBef>
                <a:spcPts val="0"/>
              </a:spcBef>
              <a:spcAft>
                <a:spcPts val="0"/>
              </a:spcAft>
              <a:buClr>
                <a:srgbClr val="000000"/>
              </a:buClr>
              <a:buSzPts val="1400"/>
              <a:buNone/>
            </a:pPr>
            <a:r>
              <a:rPr lang="en-GB" sz="1200"/>
              <a:t>Décrire le rôle de la modélisation énergétique dans l'élaboration de la politique énergétique.</a:t>
            </a:r>
            <a:endParaRPr/>
          </a:p>
          <a:p>
            <a:pPr marL="0" lvl="0" indent="0" algn="l" rtl="0">
              <a:lnSpc>
                <a:spcPct val="100000"/>
              </a:lnSpc>
              <a:spcBef>
                <a:spcPts val="0"/>
              </a:spcBef>
              <a:spcAft>
                <a:spcPts val="0"/>
              </a:spcAft>
              <a:buSzPts val="1400"/>
              <a:buNone/>
            </a:pPr>
            <a:endParaRPr sz="1200"/>
          </a:p>
          <a:p>
            <a:pPr marL="0" lvl="0" indent="0" algn="l" rtl="0">
              <a:lnSpc>
                <a:spcPct val="100000"/>
              </a:lnSpc>
              <a:spcBef>
                <a:spcPts val="0"/>
              </a:spcBef>
              <a:spcAft>
                <a:spcPts val="0"/>
              </a:spcAft>
              <a:buSzPts val="1400"/>
              <a:buNone/>
            </a:pPr>
            <a:r>
              <a:rPr lang="en-GB" sz="1200"/>
              <a:t>Cela vous </a:t>
            </a:r>
            <a:r>
              <a:rPr lang="en-GB"/>
              <a:t>aidera à </a:t>
            </a:r>
            <a:r>
              <a:rPr lang="en-GB" sz="1200"/>
              <a:t>approfondir vos connaissances </a:t>
            </a:r>
            <a:r>
              <a:rPr lang="en-GB"/>
              <a:t>d</a:t>
            </a:r>
            <a:r>
              <a:rPr lang="en-GB" sz="1200"/>
              <a:t>'OnSSET et à comprendre </a:t>
            </a:r>
            <a:r>
              <a:rPr lang="en-GB"/>
              <a:t>son </a:t>
            </a:r>
            <a:r>
              <a:rPr lang="en-GB" sz="1200"/>
              <a:t>contexte.</a:t>
            </a:r>
            <a:endParaRPr sz="1200"/>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199" name="Google Shape;19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4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sz="1200" b="0" i="0" u="none" strike="noStrike" cap="none">
                <a:solidFill>
                  <a:schemeClr val="dk1"/>
                </a:solidFill>
                <a:latin typeface="Calibri"/>
                <a:ea typeface="Calibri"/>
                <a:cs typeface="Calibri"/>
                <a:sym typeface="Calibri"/>
              </a:rPr>
              <a:t>Dans cette mini-</a:t>
            </a:r>
            <a:r>
              <a:rPr lang="en-GB"/>
              <a:t>partie</a:t>
            </a:r>
            <a:r>
              <a:rPr lang="en-GB" sz="1200" b="0" i="0" u="none" strike="noStrike" cap="none">
                <a:solidFill>
                  <a:schemeClr val="dk1"/>
                </a:solidFill>
                <a:latin typeface="Calibri"/>
                <a:ea typeface="Calibri"/>
                <a:cs typeface="Calibri"/>
                <a:sym typeface="Calibri"/>
              </a:rPr>
              <a:t>, nous parlerons de la modélisation énergétique, de l'élaboration de scénarios et de l'analyse de sensibilité. Ce mini-cours et les suivants couvriront la théorie des activités de modélisation en général. </a:t>
            </a:r>
            <a:r>
              <a:rPr lang="en-GB"/>
              <a:t>Ceci est important lorsque vous développerez plus tard vos propres modèles dans OnSSET, afin d'avoir une compréhension de base de votre modèle. En outre</a:t>
            </a:r>
            <a:r>
              <a:rPr lang="en-GB" sz="1200" b="0" i="0" u="none" strike="noStrike" cap="none">
                <a:solidFill>
                  <a:schemeClr val="dk1"/>
                </a:solidFill>
                <a:latin typeface="Calibri"/>
                <a:ea typeface="Calibri"/>
                <a:cs typeface="Calibri"/>
                <a:sym typeface="Calibri"/>
              </a:rPr>
              <a:t>, nous verrons comment nous développons des scénarios et utilisons l'analyse de sensibilité dans notre modélisation énergétique</a:t>
            </a:r>
            <a:r>
              <a:rPr lang="en-GB"/>
              <a:t>, </a:t>
            </a:r>
            <a:r>
              <a:rPr lang="en-GB" sz="1200" b="0" i="0" u="none" strike="noStrike" cap="none">
                <a:solidFill>
                  <a:schemeClr val="dk1"/>
                </a:solidFill>
                <a:latin typeface="Calibri"/>
                <a:ea typeface="Calibri"/>
                <a:cs typeface="Calibri"/>
                <a:sym typeface="Calibri"/>
              </a:rPr>
              <a:t>et comment nous créons un lien entre la science et la politique. Pourquoi utilisons-nous des modèles ?</a:t>
            </a:r>
            <a:r>
              <a:rPr lang="en-GB"/>
              <a:t> George E.P. Box a dit un jour que "tous les modèles sont faux, mais certains sont utiles".</a:t>
            </a:r>
            <a:endParaRPr sz="1200" b="0" i="0" u="none" strike="noStrike" cap="none">
              <a:solidFill>
                <a:schemeClr val="dk1"/>
              </a:solidFill>
              <a:latin typeface="Calibri"/>
              <a:ea typeface="Calibri"/>
              <a:cs typeface="Calibri"/>
              <a:sym typeface="Calibri"/>
            </a:endParaRPr>
          </a:p>
        </p:txBody>
      </p:sp>
      <p:sp>
        <p:nvSpPr>
          <p:cNvPr id="389" name="Google Shape;389;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4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sz="1200" b="0" i="0" u="none" strike="noStrike" cap="none">
                <a:solidFill>
                  <a:schemeClr val="dk1"/>
                </a:solidFill>
                <a:latin typeface="Calibri"/>
                <a:ea typeface="Calibri"/>
                <a:cs typeface="Calibri"/>
                <a:sym typeface="Calibri"/>
              </a:rPr>
              <a:t>Les décideurs politiques peuvent se poser de nombreuses questions différentes en matière de politique énergétique et d'investissement. Il s</a:t>
            </a:r>
            <a:r>
              <a:rPr lang="en-GB"/>
              <a:t>'agit notamment de </a:t>
            </a:r>
            <a:r>
              <a:rPr lang="en-GB" sz="1200" b="0" i="0" u="none" strike="noStrike" cap="none">
                <a:solidFill>
                  <a:schemeClr val="dk1"/>
                </a:solidFill>
                <a:latin typeface="Calibri"/>
                <a:ea typeface="Calibri"/>
                <a:cs typeface="Calibri"/>
                <a:sym typeface="Calibri"/>
              </a:rPr>
              <a:t>questions </a:t>
            </a:r>
            <a:r>
              <a:rPr lang="en-GB"/>
              <a:t>générales, </a:t>
            </a:r>
            <a:r>
              <a:rPr lang="en-GB" sz="1200" b="0" i="0" u="none" strike="noStrike" cap="none">
                <a:solidFill>
                  <a:schemeClr val="dk1"/>
                </a:solidFill>
                <a:latin typeface="Calibri"/>
                <a:ea typeface="Calibri"/>
                <a:cs typeface="Calibri"/>
                <a:sym typeface="Calibri"/>
              </a:rPr>
              <a:t>telles que : que faut-il faire et quel sera le coût de l'approvisionnement en sources d'énergie modernes dans les zones reculées au regard de l'ODD 7 ? des questions spécifiques</a:t>
            </a:r>
            <a:r>
              <a:rPr lang="en-GB"/>
              <a:t>, </a:t>
            </a:r>
            <a:r>
              <a:rPr lang="en-GB" sz="1200" b="0" i="0" u="none" strike="noStrike" cap="none">
                <a:solidFill>
                  <a:schemeClr val="dk1"/>
                </a:solidFill>
                <a:latin typeface="Calibri"/>
                <a:ea typeface="Calibri"/>
                <a:cs typeface="Calibri"/>
                <a:sym typeface="Calibri"/>
              </a:rPr>
              <a:t>telles que la technologie à utiliser pour fournir de l'électricité aux personnes vivant dans les endroits les plus reculés. D'autres questions importantes pourraient porter sur la manière d'augmenter la part des technologies renouvelables</a:t>
            </a:r>
            <a:r>
              <a:rPr lang="en-GB"/>
              <a:t>, en </a:t>
            </a:r>
            <a:r>
              <a:rPr lang="en-GB" sz="1200" b="0" i="0" u="none" strike="noStrike" cap="none">
                <a:solidFill>
                  <a:schemeClr val="dk1"/>
                </a:solidFill>
                <a:latin typeface="Calibri"/>
                <a:ea typeface="Calibri"/>
                <a:cs typeface="Calibri"/>
                <a:sym typeface="Calibri"/>
              </a:rPr>
              <a:t>particulier à la lumière du réchauffement climatique et de l'accord de Paris. Nous pouvons utiliser des modèles énergétiques pour déterminer quelles sont les technologies les </a:t>
            </a:r>
            <a:r>
              <a:rPr lang="en-GB"/>
              <a:t>moins coûteuses </a:t>
            </a:r>
            <a:r>
              <a:rPr lang="en-GB" sz="1200" b="0" i="0" u="none" strike="noStrike" cap="none">
                <a:solidFill>
                  <a:schemeClr val="dk1"/>
                </a:solidFill>
                <a:latin typeface="Calibri"/>
                <a:ea typeface="Calibri"/>
                <a:cs typeface="Calibri"/>
                <a:sym typeface="Calibri"/>
              </a:rPr>
              <a:t>parmi les énergies renouvelables</a:t>
            </a:r>
            <a:r>
              <a:rPr lang="en-GB"/>
              <a:t>. Et </a:t>
            </a:r>
            <a:r>
              <a:rPr lang="en-GB" sz="1200" b="0" i="0" u="none" strike="noStrike" cap="none">
                <a:solidFill>
                  <a:schemeClr val="dk1"/>
                </a:solidFill>
                <a:latin typeface="Calibri"/>
                <a:ea typeface="Calibri"/>
                <a:cs typeface="Calibri"/>
                <a:sym typeface="Calibri"/>
              </a:rPr>
              <a:t>quelles sont les différences de coûts entre les énergies renouvelables et les combustibles fossiles pour la production d'électricité. Nous pouvons également utiliser des modèles pour étudier d'autres aspects, tels que l'effet d'une subvention ou la manière dont un programme de conservation de l'énergie pourrait aider à réduire les émissions de gaz à effet de serre. Ou comment un </a:t>
            </a:r>
            <a:r>
              <a:rPr lang="en-GB"/>
              <a:t>programme de </a:t>
            </a:r>
            <a:r>
              <a:rPr lang="en-GB" sz="1200" b="0" i="0" u="none" strike="noStrike" cap="none">
                <a:solidFill>
                  <a:schemeClr val="dk1"/>
                </a:solidFill>
                <a:latin typeface="Calibri"/>
                <a:ea typeface="Calibri"/>
                <a:cs typeface="Calibri"/>
                <a:sym typeface="Calibri"/>
              </a:rPr>
              <a:t>conservation de l'énergie pourrait-il contribuer </a:t>
            </a:r>
            <a:r>
              <a:rPr lang="en-GB"/>
              <a:t>à améliorer l'</a:t>
            </a:r>
            <a:r>
              <a:rPr lang="en-GB" sz="1200" b="0" i="0" u="none" strike="noStrike" cap="none">
                <a:solidFill>
                  <a:schemeClr val="dk1"/>
                </a:solidFill>
                <a:latin typeface="Calibri"/>
                <a:ea typeface="Calibri"/>
                <a:cs typeface="Calibri"/>
                <a:sym typeface="Calibri"/>
              </a:rPr>
              <a:t>efficacité énergétique et, partant, à </a:t>
            </a:r>
            <a:r>
              <a:rPr lang="en-GB"/>
              <a:t>réduire le </a:t>
            </a:r>
            <a:r>
              <a:rPr lang="en-GB" sz="1200" b="0" i="0" u="none" strike="noStrike" cap="none">
                <a:solidFill>
                  <a:schemeClr val="dk1"/>
                </a:solidFill>
                <a:latin typeface="Calibri"/>
                <a:ea typeface="Calibri"/>
                <a:cs typeface="Calibri"/>
                <a:sym typeface="Calibri"/>
              </a:rPr>
              <a:t>coût de l'approvisionnement en énergie.</a:t>
            </a:r>
            <a:endParaRPr/>
          </a:p>
        </p:txBody>
      </p:sp>
      <p:sp>
        <p:nvSpPr>
          <p:cNvPr id="397" name="Google Shape;397;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p4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sz="1200" b="0" i="0" u="none" strike="noStrike" cap="none">
                <a:solidFill>
                  <a:schemeClr val="dk1"/>
                </a:solidFill>
                <a:latin typeface="Calibri"/>
                <a:ea typeface="Calibri"/>
                <a:cs typeface="Calibri"/>
                <a:sym typeface="Calibri"/>
              </a:rPr>
              <a:t>À la lumière de </a:t>
            </a:r>
            <a:r>
              <a:rPr lang="en-GB"/>
              <a:t>ces </a:t>
            </a:r>
            <a:r>
              <a:rPr lang="en-GB" sz="1200" b="0" i="0" u="none" strike="noStrike" cap="none">
                <a:solidFill>
                  <a:schemeClr val="dk1"/>
                </a:solidFill>
                <a:latin typeface="Calibri"/>
                <a:ea typeface="Calibri"/>
                <a:cs typeface="Calibri"/>
                <a:sym typeface="Calibri"/>
              </a:rPr>
              <a:t>questions, la partie prenante devra peut-être fournir quelques informations de </a:t>
            </a:r>
            <a:r>
              <a:rPr lang="en-GB"/>
              <a:t>base </a:t>
            </a:r>
            <a:r>
              <a:rPr lang="en-GB" sz="1200" b="0" i="0" u="none" strike="noStrike" cap="none">
                <a:solidFill>
                  <a:schemeClr val="dk1"/>
                </a:solidFill>
                <a:latin typeface="Calibri"/>
                <a:ea typeface="Calibri"/>
                <a:cs typeface="Calibri"/>
                <a:sym typeface="Calibri"/>
              </a:rPr>
              <a:t>sur le système énergétique. Le système énergétique est un système complexe qui comprend de nombreuses chaînes d'approvisionnement reliant les ressources énergétiques à la demande finale. L'illustration présente un système énergétique allant des ressources énergétiques primaires à la demande finale. Le </a:t>
            </a:r>
            <a:r>
              <a:rPr lang="en-GB"/>
              <a:t>schéma </a:t>
            </a:r>
            <a:r>
              <a:rPr lang="en-GB" sz="1200" b="0" i="0" u="none" strike="noStrike" cap="none">
                <a:solidFill>
                  <a:schemeClr val="dk1"/>
                </a:solidFill>
                <a:latin typeface="Calibri"/>
                <a:ea typeface="Calibri"/>
                <a:cs typeface="Calibri"/>
                <a:sym typeface="Calibri"/>
              </a:rPr>
              <a:t>ci-dessus est généralement appelé système énergétique de référence</a:t>
            </a:r>
            <a:r>
              <a:rPr lang="en-GB"/>
              <a:t>. Il </a:t>
            </a:r>
            <a:r>
              <a:rPr lang="en-GB" sz="1200" b="0" i="0" u="none" strike="noStrike" cap="none">
                <a:solidFill>
                  <a:schemeClr val="dk1"/>
                </a:solidFill>
                <a:latin typeface="Calibri"/>
                <a:ea typeface="Calibri"/>
                <a:cs typeface="Calibri"/>
                <a:sym typeface="Calibri"/>
              </a:rPr>
              <a:t>représente les vecteurs énergétiques, représentés par les lignes</a:t>
            </a:r>
            <a:r>
              <a:rPr lang="en-GB"/>
              <a:t>, </a:t>
            </a:r>
            <a:r>
              <a:rPr lang="en-GB" sz="1200" b="0" i="0" u="none" strike="noStrike" cap="none">
                <a:solidFill>
                  <a:schemeClr val="dk1"/>
                </a:solidFill>
                <a:latin typeface="Calibri"/>
                <a:ea typeface="Calibri"/>
                <a:cs typeface="Calibri"/>
                <a:sym typeface="Calibri"/>
              </a:rPr>
              <a:t>et les convertisseurs d'énergie</a:t>
            </a:r>
            <a:r>
              <a:rPr lang="en-GB"/>
              <a:t>, </a:t>
            </a:r>
            <a:r>
              <a:rPr lang="en-GB" sz="1200" b="0" i="0" u="none" strike="noStrike" cap="none">
                <a:solidFill>
                  <a:schemeClr val="dk1"/>
                </a:solidFill>
                <a:latin typeface="Calibri"/>
                <a:ea typeface="Calibri"/>
                <a:cs typeface="Calibri"/>
                <a:sym typeface="Calibri"/>
              </a:rPr>
              <a:t>représentés par les boîtes carrées.</a:t>
            </a:r>
            <a:endParaRPr sz="1200" b="0" i="0" u="none" strike="noStrike" cap="none">
              <a:solidFill>
                <a:schemeClr val="dk1"/>
              </a:solidFill>
              <a:latin typeface="Calibri"/>
              <a:ea typeface="Calibri"/>
              <a:cs typeface="Calibri"/>
              <a:sym typeface="Calibri"/>
            </a:endParaRPr>
          </a:p>
        </p:txBody>
      </p:sp>
      <p:sp>
        <p:nvSpPr>
          <p:cNvPr id="408" name="Google Shape;408;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4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sz="1200" b="0" i="0" u="none" strike="noStrike" cap="none">
                <a:solidFill>
                  <a:schemeClr val="dk1"/>
                </a:solidFill>
                <a:latin typeface="Calibri"/>
                <a:ea typeface="Calibri"/>
                <a:cs typeface="Calibri"/>
                <a:sym typeface="Calibri"/>
              </a:rPr>
              <a:t>Le côté </a:t>
            </a:r>
            <a:r>
              <a:rPr lang="en-GB"/>
              <a:t>droit correspond </a:t>
            </a:r>
            <a:r>
              <a:rPr lang="en-GB" sz="1200" b="0" i="0" u="none" strike="noStrike" cap="none">
                <a:solidFill>
                  <a:schemeClr val="dk1"/>
                </a:solidFill>
                <a:latin typeface="Calibri"/>
                <a:ea typeface="Calibri"/>
                <a:cs typeface="Calibri"/>
                <a:sym typeface="Calibri"/>
              </a:rPr>
              <a:t>à la demande d'énergie. La demande finale correspond aux services fournis par l'énergie sous la forme de maisons </a:t>
            </a:r>
            <a:r>
              <a:rPr lang="en-GB"/>
              <a:t>chauffées</a:t>
            </a:r>
            <a:r>
              <a:rPr lang="en-GB" sz="1200" b="0" i="0" u="none" strike="noStrike" cap="none">
                <a:solidFill>
                  <a:schemeClr val="dk1"/>
                </a:solidFill>
                <a:latin typeface="Calibri"/>
                <a:ea typeface="Calibri"/>
                <a:cs typeface="Calibri"/>
                <a:sym typeface="Calibri"/>
              </a:rPr>
              <a:t>, de </a:t>
            </a:r>
            <a:r>
              <a:rPr lang="en-GB"/>
              <a:t>téléphones </a:t>
            </a:r>
            <a:r>
              <a:rPr lang="en-GB" sz="1200" b="0" i="0" u="none" strike="noStrike" cap="none">
                <a:solidFill>
                  <a:schemeClr val="dk1"/>
                </a:solidFill>
                <a:latin typeface="Calibri"/>
                <a:ea typeface="Calibri"/>
                <a:cs typeface="Calibri"/>
                <a:sym typeface="Calibri"/>
              </a:rPr>
              <a:t>chargés </a:t>
            </a:r>
            <a:r>
              <a:rPr lang="en-GB"/>
              <a:t>ou de </a:t>
            </a:r>
            <a:r>
              <a:rPr lang="en-GB" sz="1200" b="0" i="0" u="none" strike="noStrike" cap="none">
                <a:solidFill>
                  <a:schemeClr val="dk1"/>
                </a:solidFill>
                <a:latin typeface="Calibri"/>
                <a:ea typeface="Calibri"/>
                <a:cs typeface="Calibri"/>
                <a:sym typeface="Calibri"/>
              </a:rPr>
              <a:t>lumières. Dans le domaine que nous étudions pour OnSSET</a:t>
            </a:r>
            <a:r>
              <a:rPr lang="en-GB"/>
              <a:t>, nous </a:t>
            </a:r>
            <a:r>
              <a:rPr lang="en-GB" sz="1200" b="0" i="0" u="none" strike="noStrike" cap="none">
                <a:solidFill>
                  <a:schemeClr val="dk1"/>
                </a:solidFill>
                <a:latin typeface="Calibri"/>
                <a:ea typeface="Calibri"/>
                <a:cs typeface="Calibri"/>
                <a:sym typeface="Calibri"/>
              </a:rPr>
              <a:t>nous intéressons principalement à l'électricité dans le secteur résidentiel. Un </a:t>
            </a:r>
            <a:r>
              <a:rPr lang="en-GB"/>
              <a:t>autre </a:t>
            </a:r>
            <a:r>
              <a:rPr lang="en-GB" sz="1200" b="0" i="0" u="none" strike="noStrike" cap="none">
                <a:solidFill>
                  <a:schemeClr val="dk1"/>
                </a:solidFill>
                <a:latin typeface="Calibri"/>
                <a:ea typeface="Calibri"/>
                <a:cs typeface="Calibri"/>
                <a:sym typeface="Calibri"/>
              </a:rPr>
              <a:t>secteur important pour OnSSET est le secteur agricole</a:t>
            </a:r>
            <a:r>
              <a:rPr lang="en-GB"/>
              <a:t>, </a:t>
            </a:r>
            <a:r>
              <a:rPr lang="en-GB" sz="1200" b="0" i="0" u="none" strike="noStrike" cap="none">
                <a:solidFill>
                  <a:schemeClr val="dk1"/>
                </a:solidFill>
                <a:latin typeface="Calibri"/>
                <a:ea typeface="Calibri"/>
                <a:cs typeface="Calibri"/>
                <a:sym typeface="Calibri"/>
              </a:rPr>
              <a:t>qui peut avoir une demande d'électricité à des fins d'irrigation ou de traitement post-récolte, ce qui est important pour la sécurité alimentaire. Cependant</a:t>
            </a:r>
            <a:r>
              <a:rPr lang="en-GB"/>
              <a:t>, </a:t>
            </a:r>
            <a:r>
              <a:rPr lang="en-GB" sz="1200" b="0" i="0" u="none" strike="noStrike" cap="none">
                <a:solidFill>
                  <a:schemeClr val="dk1"/>
                </a:solidFill>
                <a:latin typeface="Calibri"/>
                <a:ea typeface="Calibri"/>
                <a:cs typeface="Calibri"/>
                <a:sym typeface="Calibri"/>
              </a:rPr>
              <a:t>la demande d'énergie finale est consommée dans une multitude de domaines : le secteur des transports, l'industrie </a:t>
            </a:r>
            <a:r>
              <a:rPr lang="en-GB"/>
              <a:t>et les </a:t>
            </a:r>
            <a:r>
              <a:rPr lang="en-GB" sz="1200" b="0" i="0" u="none" strike="noStrike" cap="none">
                <a:solidFill>
                  <a:schemeClr val="dk1"/>
                </a:solidFill>
                <a:latin typeface="Calibri"/>
                <a:ea typeface="Calibri"/>
                <a:cs typeface="Calibri"/>
                <a:sym typeface="Calibri"/>
              </a:rPr>
              <a:t>bâtiments commerciaux</a:t>
            </a:r>
            <a:r>
              <a:rPr lang="en-GB"/>
              <a:t>, </a:t>
            </a:r>
            <a:r>
              <a:rPr lang="en-GB" sz="1200" b="0" i="0" u="none" strike="noStrike" cap="none">
                <a:solidFill>
                  <a:schemeClr val="dk1"/>
                </a:solidFill>
                <a:latin typeface="Calibri"/>
                <a:ea typeface="Calibri"/>
                <a:cs typeface="Calibri"/>
                <a:sym typeface="Calibri"/>
              </a:rPr>
              <a:t>pour n'en citer que quelques-uns</a:t>
            </a:r>
            <a:r>
              <a:rPr lang="en-GB"/>
              <a:t>. </a:t>
            </a:r>
            <a:r>
              <a:rPr lang="en-GB" sz="1200" b="0" i="0" u="none" strike="noStrike" cap="none">
                <a:solidFill>
                  <a:schemeClr val="dk1"/>
                </a:solidFill>
                <a:latin typeface="Calibri"/>
                <a:ea typeface="Calibri"/>
                <a:cs typeface="Calibri"/>
                <a:sym typeface="Calibri"/>
              </a:rPr>
              <a:t>Tous </a:t>
            </a:r>
            <a:r>
              <a:rPr lang="en-GB"/>
              <a:t>ces éléments sont </a:t>
            </a:r>
            <a:r>
              <a:rPr lang="en-GB" sz="1200" b="0" i="0" u="none" strike="noStrike" cap="none">
                <a:solidFill>
                  <a:schemeClr val="dk1"/>
                </a:solidFill>
                <a:latin typeface="Calibri"/>
                <a:ea typeface="Calibri"/>
                <a:cs typeface="Calibri"/>
                <a:sym typeface="Calibri"/>
              </a:rPr>
              <a:t>pris en compte dans la modélisation énergétique.</a:t>
            </a:r>
            <a:endParaRPr sz="1200" b="0" i="0" u="none" strike="noStrike" cap="none">
              <a:solidFill>
                <a:schemeClr val="dk1"/>
              </a:solidFill>
              <a:latin typeface="Calibri"/>
              <a:ea typeface="Calibri"/>
              <a:cs typeface="Calibri"/>
              <a:sym typeface="Calibri"/>
            </a:endParaRPr>
          </a:p>
        </p:txBody>
      </p:sp>
      <p:sp>
        <p:nvSpPr>
          <p:cNvPr id="418" name="Google Shape;418;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4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sz="1200" b="0" i="0" u="none" strike="noStrike" cap="none">
                <a:solidFill>
                  <a:schemeClr val="dk1"/>
                </a:solidFill>
                <a:latin typeface="Calibri"/>
                <a:ea typeface="Calibri"/>
                <a:cs typeface="Calibri"/>
                <a:sym typeface="Calibri"/>
              </a:rPr>
              <a:t>Sur le côté </a:t>
            </a:r>
            <a:r>
              <a:rPr lang="en-GB"/>
              <a:t>gauche </a:t>
            </a:r>
            <a:r>
              <a:rPr lang="en-GB" sz="1200" b="0" i="0" u="none" strike="noStrike" cap="none">
                <a:solidFill>
                  <a:schemeClr val="dk1"/>
                </a:solidFill>
                <a:latin typeface="Calibri"/>
                <a:ea typeface="Calibri"/>
                <a:cs typeface="Calibri"/>
                <a:sym typeface="Calibri"/>
              </a:rPr>
              <a:t>se trouvent les ressources énergétiques primaires</a:t>
            </a:r>
            <a:r>
              <a:rPr lang="en-GB"/>
              <a:t>, </a:t>
            </a:r>
            <a:r>
              <a:rPr lang="en-GB" sz="1200" b="0" i="0" u="none" strike="noStrike" cap="none">
                <a:solidFill>
                  <a:schemeClr val="dk1"/>
                </a:solidFill>
                <a:latin typeface="Calibri"/>
                <a:ea typeface="Calibri"/>
                <a:cs typeface="Calibri"/>
                <a:sym typeface="Calibri"/>
              </a:rPr>
              <a:t>qui </a:t>
            </a:r>
            <a:r>
              <a:rPr lang="en-GB"/>
              <a:t>comprennent les </a:t>
            </a:r>
            <a:r>
              <a:rPr lang="en-GB" sz="1200" b="0" i="0" u="none" strike="noStrike" cap="none">
                <a:solidFill>
                  <a:schemeClr val="dk1"/>
                </a:solidFill>
                <a:latin typeface="Calibri"/>
                <a:ea typeface="Calibri"/>
                <a:cs typeface="Calibri"/>
                <a:sym typeface="Calibri"/>
              </a:rPr>
              <a:t>combustibles fossiles</a:t>
            </a:r>
            <a:r>
              <a:rPr lang="en-GB"/>
              <a:t>, </a:t>
            </a:r>
            <a:r>
              <a:rPr lang="en-GB" sz="1200" b="0" i="0" u="none" strike="noStrike" cap="none">
                <a:solidFill>
                  <a:schemeClr val="dk1"/>
                </a:solidFill>
                <a:latin typeface="Calibri"/>
                <a:ea typeface="Calibri"/>
                <a:cs typeface="Calibri"/>
                <a:sym typeface="Calibri"/>
              </a:rPr>
              <a:t>tels que le pétrole et le charbon</a:t>
            </a:r>
            <a:r>
              <a:rPr lang="en-GB"/>
              <a:t>, </a:t>
            </a:r>
            <a:r>
              <a:rPr lang="en-GB" sz="1200" b="0" i="0" u="none" strike="noStrike" cap="none">
                <a:solidFill>
                  <a:schemeClr val="dk1"/>
                </a:solidFill>
                <a:latin typeface="Calibri"/>
                <a:ea typeface="Calibri"/>
                <a:cs typeface="Calibri"/>
                <a:sym typeface="Calibri"/>
              </a:rPr>
              <a:t>mais aussi les </a:t>
            </a:r>
            <a:r>
              <a:rPr lang="en-GB"/>
              <a:t>ressources </a:t>
            </a:r>
            <a:r>
              <a:rPr lang="en-GB" sz="1200" b="0" i="0" u="none" strike="noStrike" cap="none">
                <a:solidFill>
                  <a:schemeClr val="dk1"/>
                </a:solidFill>
                <a:latin typeface="Calibri"/>
                <a:ea typeface="Calibri"/>
                <a:cs typeface="Calibri"/>
                <a:sym typeface="Calibri"/>
              </a:rPr>
              <a:t>énergétiques renouvelables, telles que la biomasse, le soleil, l'eau et le vent. Du côté </a:t>
            </a:r>
            <a:r>
              <a:rPr lang="en-GB"/>
              <a:t>gauche </a:t>
            </a:r>
            <a:r>
              <a:rPr lang="en-GB" sz="1200" b="0" i="0" u="none" strike="noStrike" cap="none">
                <a:solidFill>
                  <a:schemeClr val="dk1"/>
                </a:solidFill>
                <a:latin typeface="Calibri"/>
                <a:ea typeface="Calibri"/>
                <a:cs typeface="Calibri"/>
                <a:sym typeface="Calibri"/>
              </a:rPr>
              <a:t>au côté </a:t>
            </a:r>
            <a:r>
              <a:rPr lang="en-GB"/>
              <a:t>droit</a:t>
            </a:r>
            <a:r>
              <a:rPr lang="en-GB" sz="1200" b="0" i="0" u="none" strike="noStrike" cap="none">
                <a:solidFill>
                  <a:schemeClr val="dk1"/>
                </a:solidFill>
                <a:latin typeface="Calibri"/>
                <a:ea typeface="Calibri"/>
                <a:cs typeface="Calibri"/>
                <a:sym typeface="Calibri"/>
              </a:rPr>
              <a:t>, d'importantes conversions énergétiques transforment ces ressources énergétiques primaires afin de les rendre utiles à l'utilisateur final. Une grande partie de l'électricité et de la chaleur produite provient des centrales électriques, qui fournissent l'électricité et la chaleur aux clients par l'intermédiaire de lignes de transmission et de réseaux de distribution.</a:t>
            </a:r>
            <a:endParaRPr/>
          </a:p>
        </p:txBody>
      </p:sp>
      <p:sp>
        <p:nvSpPr>
          <p:cNvPr id="430" name="Google Shape;430;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p4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4" name="Google Shape;444;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0" name="Google Shape;450;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endParaRPr/>
          </a:p>
        </p:txBody>
      </p:sp>
      <p:sp>
        <p:nvSpPr>
          <p:cNvPr id="451" name="Google Shape;451;p4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fld id="{00000000-1234-1234-1234-123412341234}" type="slidenum">
              <a:rPr lang="en-GB"/>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p4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9" name="Google Shape;459;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sz="1200" b="0" i="0" u="none" strike="noStrike" cap="none">
                <a:solidFill>
                  <a:schemeClr val="dk1"/>
                </a:solidFill>
                <a:latin typeface="Calibri"/>
                <a:ea typeface="Calibri"/>
                <a:cs typeface="Calibri"/>
                <a:sym typeface="Calibri"/>
              </a:rPr>
              <a:t>Dans cette partie de l'exposé, nous allons résumer la méthodologie </a:t>
            </a:r>
            <a:r>
              <a:rPr lang="en-GB"/>
              <a:t>en sept </a:t>
            </a:r>
            <a:r>
              <a:rPr lang="en-GB" sz="1200" b="0" i="0" u="none" strike="noStrike" cap="none">
                <a:solidFill>
                  <a:schemeClr val="dk1"/>
                </a:solidFill>
                <a:latin typeface="Calibri"/>
                <a:ea typeface="Calibri"/>
                <a:cs typeface="Calibri"/>
                <a:sym typeface="Calibri"/>
              </a:rPr>
              <a:t>étapes d</a:t>
            </a:r>
            <a:r>
              <a:rPr lang="en-GB"/>
              <a:t>u cours</a:t>
            </a:r>
            <a:r>
              <a:rPr lang="en-GB" sz="1200" b="0" i="0" u="none" strike="noStrike" cap="none">
                <a:solidFill>
                  <a:schemeClr val="dk1"/>
                </a:solidFill>
                <a:latin typeface="Calibri"/>
                <a:ea typeface="Calibri"/>
                <a:cs typeface="Calibri"/>
                <a:sym typeface="Calibri"/>
              </a:rPr>
              <a:t> 5 en donnant un aperçu des résultats et des résumés fournis.</a:t>
            </a:r>
            <a:endParaRPr/>
          </a:p>
          <a:p>
            <a:pPr marL="0" lvl="0" indent="0" algn="l" rtl="0">
              <a:lnSpc>
                <a:spcPct val="100000"/>
              </a:lnSpc>
              <a:spcBef>
                <a:spcPts val="0"/>
              </a:spcBef>
              <a:spcAft>
                <a:spcPts val="0"/>
              </a:spcAft>
              <a:buSzPts val="1400"/>
              <a:buNone/>
            </a:pPr>
            <a:r>
              <a:rPr lang="en-GB" sz="1200" b="0" i="0" u="none" strike="noStrike" cap="none">
                <a:solidFill>
                  <a:schemeClr val="dk1"/>
                </a:solidFill>
                <a:latin typeface="Calibri"/>
                <a:ea typeface="Calibri"/>
                <a:cs typeface="Calibri"/>
                <a:sym typeface="Calibri"/>
              </a:rPr>
              <a:t>Dans les étapes précédentes, nous avons identifié l'option </a:t>
            </a:r>
            <a:r>
              <a:rPr lang="en-GB"/>
              <a:t>la moins coûteuse </a:t>
            </a:r>
            <a:r>
              <a:rPr lang="en-GB" sz="1200" b="0" i="0" u="none" strike="noStrike" cap="none">
                <a:solidFill>
                  <a:schemeClr val="dk1"/>
                </a:solidFill>
                <a:latin typeface="Calibri"/>
                <a:ea typeface="Calibri"/>
                <a:cs typeface="Calibri"/>
                <a:sym typeface="Calibri"/>
              </a:rPr>
              <a:t>pour chaque localité. Nous disposons à présent d'estimations concernant les besoins en capacité </a:t>
            </a:r>
            <a:r>
              <a:rPr lang="en-GB"/>
              <a:t>et les exigences en matière d'</a:t>
            </a:r>
            <a:r>
              <a:rPr lang="en-GB" sz="1200" b="0" i="0" u="none" strike="noStrike" cap="none">
                <a:solidFill>
                  <a:schemeClr val="dk1"/>
                </a:solidFill>
                <a:latin typeface="Calibri"/>
                <a:ea typeface="Calibri"/>
                <a:cs typeface="Calibri"/>
                <a:sym typeface="Calibri"/>
              </a:rPr>
              <a:t>investissement. </a:t>
            </a:r>
            <a:r>
              <a:rPr lang="en-GB"/>
              <a:t>Lorsque </a:t>
            </a:r>
            <a:r>
              <a:rPr lang="en-GB" sz="1200" b="0" i="0" u="none" strike="noStrike" cap="none">
                <a:solidFill>
                  <a:schemeClr val="dk1"/>
                </a:solidFill>
                <a:latin typeface="Calibri"/>
                <a:ea typeface="Calibri"/>
                <a:cs typeface="Calibri"/>
                <a:sym typeface="Calibri"/>
              </a:rPr>
              <a:t>nous résumons ces données pour l'ensemble du pays ou de la région, nous obtenons également la répartition entre les différentes technologies. Les investissements totaux estimés et les besoins totaux en capacité peuvent également être ventilés par technologie.</a:t>
            </a:r>
            <a:endParaRPr/>
          </a:p>
        </p:txBody>
      </p:sp>
      <p:sp>
        <p:nvSpPr>
          <p:cNvPr id="207" name="Google Shape;207;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800"/>
              <a:buFont typeface="Arial"/>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sz="1200" b="0" i="0" u="none" strike="noStrike" cap="none">
                <a:solidFill>
                  <a:schemeClr val="dk1"/>
                </a:solidFill>
                <a:latin typeface="Calibri"/>
                <a:ea typeface="Calibri"/>
                <a:cs typeface="Calibri"/>
                <a:sym typeface="Calibri"/>
              </a:rPr>
              <a:t>Nous pouvons voir dans un scénario combien de personnes </a:t>
            </a:r>
            <a:r>
              <a:rPr lang="en-GB"/>
              <a:t>devraient être </a:t>
            </a:r>
            <a:r>
              <a:rPr lang="en-GB" sz="1200" b="0" i="0" u="none" strike="noStrike" cap="none">
                <a:solidFill>
                  <a:schemeClr val="dk1"/>
                </a:solidFill>
                <a:latin typeface="Calibri"/>
                <a:ea typeface="Calibri"/>
                <a:cs typeface="Calibri"/>
                <a:sym typeface="Calibri"/>
              </a:rPr>
              <a:t>connectées au réseau en tant qu'option </a:t>
            </a:r>
            <a:r>
              <a:rPr lang="en-GB"/>
              <a:t>la moins coûteuse d'</a:t>
            </a:r>
            <a:r>
              <a:rPr lang="en-GB" sz="1200" b="0" i="0" u="none" strike="noStrike" cap="none">
                <a:solidFill>
                  <a:schemeClr val="dk1"/>
                </a:solidFill>
                <a:latin typeface="Calibri"/>
                <a:ea typeface="Calibri"/>
                <a:cs typeface="Calibri"/>
                <a:sym typeface="Calibri"/>
              </a:rPr>
              <a:t>ici 2030. Combien de personnes devraient être raccordées par une technologie </a:t>
            </a:r>
            <a:r>
              <a:rPr lang="en-GB"/>
              <a:t>autonome </a:t>
            </a:r>
            <a:r>
              <a:rPr lang="en-GB" sz="1200" b="0" i="0" u="none" strike="noStrike" cap="none">
                <a:solidFill>
                  <a:schemeClr val="dk1"/>
                </a:solidFill>
                <a:latin typeface="Calibri"/>
                <a:ea typeface="Calibri"/>
                <a:cs typeface="Calibri"/>
                <a:sym typeface="Calibri"/>
              </a:rPr>
              <a:t>et combien de personnes devraient être raccordées par un mini-réseau et une technologie de réseau ? Nous pouvons également voir quelle est la capacité nécessaire pour les centrales électriques connectées au réseau, les technologies </a:t>
            </a:r>
            <a:r>
              <a:rPr lang="en-GB"/>
              <a:t>autonomes </a:t>
            </a:r>
            <a:r>
              <a:rPr lang="en-GB" sz="1200" b="0" i="0" u="none" strike="noStrike" cap="none">
                <a:solidFill>
                  <a:schemeClr val="dk1"/>
                </a:solidFill>
                <a:latin typeface="Calibri"/>
                <a:ea typeface="Calibri"/>
                <a:cs typeface="Calibri"/>
                <a:sym typeface="Calibri"/>
              </a:rPr>
              <a:t>et les mini-réseaux. En outre, nous pouvons également voir l'</a:t>
            </a:r>
            <a:r>
              <a:rPr lang="en-GB"/>
              <a:t>investissement requis </a:t>
            </a:r>
            <a:r>
              <a:rPr lang="en-GB" sz="1200" b="0" i="0" u="none" strike="noStrike" cap="none">
                <a:solidFill>
                  <a:schemeClr val="dk1"/>
                </a:solidFill>
                <a:latin typeface="Calibri"/>
                <a:ea typeface="Calibri"/>
                <a:cs typeface="Calibri"/>
                <a:sym typeface="Calibri"/>
              </a:rPr>
              <a:t>pour chaque type de technologie.</a:t>
            </a:r>
            <a:endParaRPr/>
          </a:p>
        </p:txBody>
      </p:sp>
      <p:sp>
        <p:nvSpPr>
          <p:cNvPr id="223" name="Google Shape;223;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800"/>
              <a:buFont typeface="Arial"/>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sz="1200" b="0" i="0" u="none" strike="noStrike" cap="none">
                <a:solidFill>
                  <a:schemeClr val="dk1"/>
                </a:solidFill>
                <a:latin typeface="Calibri"/>
                <a:ea typeface="Calibri"/>
                <a:cs typeface="Calibri"/>
                <a:sym typeface="Calibri"/>
              </a:rPr>
              <a:t>Enfin, et c</a:t>
            </a:r>
            <a:r>
              <a:rPr lang="en-GB"/>
              <a:t>'est </a:t>
            </a:r>
            <a:r>
              <a:rPr lang="en-GB" sz="1200" b="0" i="0" u="none" strike="noStrike" cap="none">
                <a:solidFill>
                  <a:schemeClr val="dk1"/>
                </a:solidFill>
                <a:latin typeface="Calibri"/>
                <a:ea typeface="Calibri"/>
                <a:cs typeface="Calibri"/>
                <a:sym typeface="Calibri"/>
              </a:rPr>
              <a:t>très </a:t>
            </a:r>
            <a:r>
              <a:rPr lang="en-GB"/>
              <a:t>important, </a:t>
            </a:r>
            <a:r>
              <a:rPr lang="en-GB" sz="1200" b="0" i="0" u="none" strike="noStrike" cap="none">
                <a:solidFill>
                  <a:schemeClr val="dk1"/>
                </a:solidFill>
                <a:latin typeface="Calibri"/>
                <a:ea typeface="Calibri"/>
                <a:cs typeface="Calibri"/>
                <a:sym typeface="Calibri"/>
              </a:rPr>
              <a:t>nous </a:t>
            </a:r>
            <a:r>
              <a:rPr lang="en-GB"/>
              <a:t>pouvons </a:t>
            </a:r>
            <a:r>
              <a:rPr lang="en-GB" sz="1200" b="0" i="0" u="none" strike="noStrike" cap="none">
                <a:solidFill>
                  <a:schemeClr val="dk1"/>
                </a:solidFill>
                <a:latin typeface="Calibri"/>
                <a:ea typeface="Calibri"/>
                <a:cs typeface="Calibri"/>
                <a:sym typeface="Calibri"/>
              </a:rPr>
              <a:t>visualiser les informations sur une carte. Dans OnSSET, nous ne nous contentons pas de décrire le montant des </a:t>
            </a:r>
            <a:r>
              <a:rPr lang="en-GB"/>
              <a:t>investissements </a:t>
            </a:r>
            <a:r>
              <a:rPr lang="en-GB" sz="1200" b="0" i="0" u="none" strike="noStrike" cap="none">
                <a:solidFill>
                  <a:schemeClr val="dk1"/>
                </a:solidFill>
                <a:latin typeface="Calibri"/>
                <a:ea typeface="Calibri"/>
                <a:cs typeface="Calibri"/>
                <a:sym typeface="Calibri"/>
              </a:rPr>
              <a:t>nécessaires pour les </a:t>
            </a:r>
            <a:r>
              <a:rPr lang="en-GB" sz="1200" i="0" u="none" strike="noStrike" cap="none">
                <a:solidFill>
                  <a:schemeClr val="dk1"/>
                </a:solidFill>
                <a:latin typeface="Calibri"/>
                <a:ea typeface="Calibri"/>
                <a:cs typeface="Calibri"/>
                <a:sym typeface="Calibri"/>
              </a:rPr>
              <a:t>technologies. Nous pouvons également dire où </a:t>
            </a:r>
            <a:r>
              <a:rPr lang="en-GB"/>
              <a:t>les lignes de transmission devraient être </a:t>
            </a:r>
            <a:r>
              <a:rPr lang="en-GB" sz="1200" i="0" u="none" strike="noStrike" cap="none">
                <a:solidFill>
                  <a:schemeClr val="dk1"/>
                </a:solidFill>
                <a:latin typeface="Calibri"/>
                <a:ea typeface="Calibri"/>
                <a:cs typeface="Calibri"/>
                <a:sym typeface="Calibri"/>
              </a:rPr>
              <a:t>étendues, et </a:t>
            </a:r>
            <a:r>
              <a:rPr lang="en-GB" sz="1200" b="0" i="0" u="none" strike="noStrike" cap="none">
                <a:solidFill>
                  <a:schemeClr val="dk1"/>
                </a:solidFill>
                <a:latin typeface="Calibri"/>
                <a:ea typeface="Calibri"/>
                <a:cs typeface="Calibri"/>
                <a:sym typeface="Calibri"/>
              </a:rPr>
              <a:t>aussi où un mini-réseau ou une technologie autonome devrait être déployé si nous voulons identifier le choix de la technologie </a:t>
            </a:r>
            <a:r>
              <a:rPr lang="en-GB"/>
              <a:t>la moins coûteuse. </a:t>
            </a:r>
            <a:endParaRPr sz="1200" b="0" i="0" u="none" strike="noStrike" cap="none">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GB" sz="1200" b="0" i="0" u="none" strike="noStrike" cap="none">
                <a:solidFill>
                  <a:schemeClr val="dk1"/>
                </a:solidFill>
                <a:latin typeface="Calibri"/>
                <a:ea typeface="Calibri"/>
                <a:cs typeface="Calibri"/>
                <a:sym typeface="Calibri"/>
              </a:rPr>
              <a:t>Les différentes </a:t>
            </a:r>
            <a:r>
              <a:rPr lang="en-GB"/>
              <a:t>couleurs </a:t>
            </a:r>
            <a:r>
              <a:rPr lang="en-GB" sz="1200" b="0" i="0" u="none" strike="noStrike" cap="none">
                <a:solidFill>
                  <a:schemeClr val="dk1"/>
                </a:solidFill>
                <a:latin typeface="Calibri"/>
                <a:ea typeface="Calibri"/>
                <a:cs typeface="Calibri"/>
                <a:sym typeface="Calibri"/>
              </a:rPr>
              <a:t>de cette carte représentent les différentes technologies identifiées comme l'option </a:t>
            </a:r>
            <a:r>
              <a:rPr lang="en-GB"/>
              <a:t>la moins coûteuse. En </a:t>
            </a:r>
            <a:r>
              <a:rPr lang="en-GB" sz="1200" b="0" i="0" u="none" strike="noStrike" cap="none">
                <a:solidFill>
                  <a:schemeClr val="dk1"/>
                </a:solidFill>
                <a:latin typeface="Calibri"/>
                <a:ea typeface="Calibri"/>
                <a:cs typeface="Calibri"/>
                <a:sym typeface="Calibri"/>
              </a:rPr>
              <a:t>bleu, nous avons le réseau, </a:t>
            </a:r>
            <a:r>
              <a:rPr lang="en-GB"/>
              <a:t>en jaune le </a:t>
            </a:r>
            <a:r>
              <a:rPr lang="en-GB" sz="1200" b="0" i="0" u="none" strike="noStrike" cap="none">
                <a:solidFill>
                  <a:schemeClr val="dk1"/>
                </a:solidFill>
                <a:latin typeface="Calibri"/>
                <a:ea typeface="Calibri"/>
                <a:cs typeface="Calibri"/>
                <a:sym typeface="Calibri"/>
              </a:rPr>
              <a:t>photovoltaïque </a:t>
            </a:r>
            <a:r>
              <a:rPr lang="en-GB"/>
              <a:t>autonome</a:t>
            </a:r>
            <a:r>
              <a:rPr lang="en-GB" sz="1200" b="0" i="0" u="none" strike="noStrike" cap="none">
                <a:solidFill>
                  <a:schemeClr val="dk1"/>
                </a:solidFill>
                <a:latin typeface="Calibri"/>
                <a:ea typeface="Calibri"/>
                <a:cs typeface="Calibri"/>
                <a:sym typeface="Calibri"/>
              </a:rPr>
              <a:t>, en jaune foncé le mini-réseau photovoltaïque et </a:t>
            </a:r>
            <a:r>
              <a:rPr lang="en-GB"/>
              <a:t>en </a:t>
            </a:r>
            <a:r>
              <a:rPr lang="en-GB" sz="1200" b="0" i="0" u="none" strike="noStrike" cap="none">
                <a:solidFill>
                  <a:schemeClr val="dk1"/>
                </a:solidFill>
                <a:latin typeface="Calibri"/>
                <a:ea typeface="Calibri"/>
                <a:cs typeface="Calibri"/>
                <a:sym typeface="Calibri"/>
              </a:rPr>
              <a:t>bleu foncé les </a:t>
            </a:r>
            <a:r>
              <a:rPr lang="en-GB"/>
              <a:t>mini-réseaux hydroélectriques</a:t>
            </a:r>
            <a:r>
              <a:rPr lang="en-GB" sz="1200" b="0" i="0" u="none" strike="noStrike" cap="none">
                <a:solidFill>
                  <a:schemeClr val="dk1"/>
                </a:solidFill>
                <a:latin typeface="Calibri"/>
                <a:ea typeface="Calibri"/>
                <a:cs typeface="Calibri"/>
                <a:sym typeface="Calibri"/>
              </a:rPr>
              <a:t>. Pour contextualiser les informations, nous pouvons superposer d'autres informations telles que le réseau existant.</a:t>
            </a:r>
            <a:endParaRPr/>
          </a:p>
        </p:txBody>
      </p:sp>
      <p:sp>
        <p:nvSpPr>
          <p:cNvPr id="239" name="Google Shape;239;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800"/>
              <a:buFont typeface="Arial"/>
              <a:buNone/>
            </a:pPr>
            <a:fld id="{00000000-1234-1234-1234-123412341234}" type="slidenum">
              <a:rPr lang="en-GB"/>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sz="1200" b="0" i="0" u="none" strike="noStrike" cap="none">
                <a:solidFill>
                  <a:schemeClr val="dk1"/>
                </a:solidFill>
                <a:latin typeface="Calibri"/>
                <a:ea typeface="Calibri"/>
                <a:cs typeface="Calibri"/>
                <a:sym typeface="Calibri"/>
              </a:rPr>
              <a:t>En combinant </a:t>
            </a:r>
            <a:r>
              <a:rPr lang="en-GB"/>
              <a:t>les </a:t>
            </a:r>
            <a:r>
              <a:rPr lang="en-GB" sz="1200" b="0" i="0" u="none" strike="noStrike" cap="none">
                <a:solidFill>
                  <a:schemeClr val="dk1"/>
                </a:solidFill>
                <a:latin typeface="Calibri"/>
                <a:ea typeface="Calibri"/>
                <a:cs typeface="Calibri"/>
                <a:sym typeface="Calibri"/>
              </a:rPr>
              <a:t>résultats que nous avons vus dans l'image précédente</a:t>
            </a:r>
            <a:r>
              <a:rPr lang="en-GB"/>
              <a:t>, </a:t>
            </a:r>
            <a:r>
              <a:rPr lang="en-GB" sz="1200" b="0" i="0" u="none" strike="noStrike" cap="none">
                <a:solidFill>
                  <a:schemeClr val="dk1"/>
                </a:solidFill>
                <a:latin typeface="Calibri"/>
                <a:ea typeface="Calibri"/>
                <a:cs typeface="Calibri"/>
                <a:sym typeface="Calibri"/>
              </a:rPr>
              <a:t>ces types de cartes peuvent fournir des informations pertinentes qui peuvent aider à prendre des décisions bien informées pour soutenir les stratégies d'électrification et augmenter l'accès à l'électricité au </a:t>
            </a:r>
            <a:r>
              <a:rPr lang="en-GB"/>
              <a:t>moindre coût</a:t>
            </a:r>
            <a:r>
              <a:rPr lang="en-GB" sz="1200" b="0" i="0" u="none" strike="noStrike" cap="none">
                <a:solidFill>
                  <a:schemeClr val="dk1"/>
                </a:solidFill>
                <a:latin typeface="Calibri"/>
                <a:ea typeface="Calibri"/>
                <a:cs typeface="Calibri"/>
                <a:sym typeface="Calibri"/>
              </a:rPr>
              <a:t>. Le message clé à </a:t>
            </a:r>
            <a:r>
              <a:rPr lang="en-GB"/>
              <a:t>retenir </a:t>
            </a:r>
            <a:r>
              <a:rPr lang="en-GB" sz="1200" b="0" i="0" u="none" strike="noStrike" cap="none">
                <a:solidFill>
                  <a:schemeClr val="dk1"/>
                </a:solidFill>
                <a:latin typeface="Calibri"/>
                <a:ea typeface="Calibri"/>
                <a:cs typeface="Calibri"/>
                <a:sym typeface="Calibri"/>
              </a:rPr>
              <a:t>de la méthodologie en </a:t>
            </a:r>
            <a:r>
              <a:rPr lang="en-GB"/>
              <a:t>sept </a:t>
            </a:r>
            <a:r>
              <a:rPr lang="en-GB" sz="1200" b="0" i="0" u="none" strike="noStrike" cap="none">
                <a:solidFill>
                  <a:schemeClr val="dk1"/>
                </a:solidFill>
                <a:latin typeface="Calibri"/>
                <a:ea typeface="Calibri"/>
                <a:cs typeface="Calibri"/>
                <a:sym typeface="Calibri"/>
              </a:rPr>
              <a:t>étapes est que nous pouvons utiliser les données du </a:t>
            </a:r>
            <a:r>
              <a:rPr lang="en-GB"/>
              <a:t>S.I.G. </a:t>
            </a:r>
            <a:r>
              <a:rPr lang="en-GB" sz="1200" b="0" i="0" u="none" strike="noStrike" cap="none">
                <a:solidFill>
                  <a:schemeClr val="dk1"/>
                </a:solidFill>
                <a:latin typeface="Calibri"/>
                <a:ea typeface="Calibri"/>
                <a:cs typeface="Calibri"/>
                <a:sym typeface="Calibri"/>
              </a:rPr>
              <a:t>complétées par des données sociales et économiques dans le modèle OnSSET pour calculer les options d'électrification </a:t>
            </a:r>
            <a:r>
              <a:rPr lang="en-GB"/>
              <a:t>les moins coûteuses. C'</a:t>
            </a:r>
            <a:r>
              <a:rPr lang="en-GB" sz="1200" b="0" i="0" u="none" strike="noStrike" cap="none">
                <a:solidFill>
                  <a:schemeClr val="dk1"/>
                </a:solidFill>
                <a:latin typeface="Calibri"/>
                <a:ea typeface="Calibri"/>
                <a:cs typeface="Calibri"/>
                <a:sym typeface="Calibri"/>
              </a:rPr>
              <a:t>est </a:t>
            </a:r>
            <a:r>
              <a:rPr lang="en-GB"/>
              <a:t>en </a:t>
            </a:r>
            <a:r>
              <a:rPr lang="en-GB" sz="1200" b="0" i="0" u="none" strike="noStrike" cap="none">
                <a:solidFill>
                  <a:schemeClr val="dk1"/>
                </a:solidFill>
                <a:latin typeface="Calibri"/>
                <a:ea typeface="Calibri"/>
                <a:cs typeface="Calibri"/>
                <a:sym typeface="Calibri"/>
              </a:rPr>
              <a:t>combinant la partie géospatiale et les autres données que nous pouvons arriver à ces solutions. Et comme nous l'avons vu dans les dernières diapositives, nous utilisons également </a:t>
            </a:r>
            <a:r>
              <a:rPr lang="en-GB"/>
              <a:t>G.I.S </a:t>
            </a:r>
            <a:r>
              <a:rPr lang="en-GB" sz="1200" b="0" i="0" u="none" strike="noStrike" cap="none">
                <a:solidFill>
                  <a:schemeClr val="dk1"/>
                </a:solidFill>
                <a:latin typeface="Calibri"/>
                <a:ea typeface="Calibri"/>
                <a:cs typeface="Calibri"/>
                <a:sym typeface="Calibri"/>
              </a:rPr>
              <a:t>pour afficher et visualiser les résultats afin de pouvoir transmettre les messages de notre analyse</a:t>
            </a:r>
            <a:r>
              <a:rPr lang="en-GB"/>
              <a:t>. </a:t>
            </a:r>
            <a:endParaRPr/>
          </a:p>
        </p:txBody>
      </p:sp>
      <p:sp>
        <p:nvSpPr>
          <p:cNvPr id="249" name="Google Shape;249;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7" name="Google Shape;257;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3" name="Google Shape;263;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b="0" u="none" strike="noStrike" cap="none"/>
              <a:t>Python est un langage de programmation libre </a:t>
            </a:r>
            <a:r>
              <a:rPr lang="en-GB"/>
              <a:t>et gratuit </a:t>
            </a:r>
            <a:r>
              <a:rPr lang="en-GB" b="0" u="none" strike="noStrike" cap="none"/>
              <a:t>utilisé dans de nombreux secteurs et applications. Il peut être </a:t>
            </a:r>
            <a:r>
              <a:rPr lang="en-GB"/>
              <a:t>téléchargé </a:t>
            </a:r>
            <a:r>
              <a:rPr lang="en-GB" b="0" u="none" strike="noStrike" cap="none"/>
              <a:t>et </a:t>
            </a:r>
            <a:r>
              <a:rPr lang="en-GB"/>
              <a:t>utilisé </a:t>
            </a:r>
            <a:r>
              <a:rPr lang="en-GB" b="0" u="none" strike="noStrike" cap="none"/>
              <a:t>sans </a:t>
            </a:r>
            <a:r>
              <a:rPr lang="en-GB"/>
              <a:t>licence, </a:t>
            </a:r>
            <a:r>
              <a:rPr lang="en-GB" b="0" u="none" strike="noStrike" cap="none"/>
              <a:t>et vous pouvez l'</a:t>
            </a:r>
            <a:r>
              <a:rPr lang="en-GB"/>
              <a:t>utiliser pour </a:t>
            </a:r>
            <a:r>
              <a:rPr lang="en-GB" b="0" u="none" strike="noStrike" cap="none"/>
              <a:t>écrire vos propres codes et paquets</a:t>
            </a:r>
            <a:r>
              <a:rPr lang="en-GB"/>
              <a:t>. Cette philosophie de l'open source correspond à </a:t>
            </a:r>
            <a:r>
              <a:rPr lang="en-GB" b="0" u="none" strike="noStrike" cap="none"/>
              <a:t>celle </a:t>
            </a:r>
            <a:r>
              <a:rPr lang="en-GB"/>
              <a:t>d'OnSSET et c'est l'une des raisons pour lesquelles Python est utilisé avec l'outil</a:t>
            </a:r>
            <a:r>
              <a:rPr lang="en-GB" b="0" u="none" strike="noStrike" cap="none"/>
              <a:t>. La deuxième raison est que Python est relativement facile à apprendre</a:t>
            </a:r>
            <a:r>
              <a:rPr lang="en-GB"/>
              <a:t>. Il existe un certain nombre de </a:t>
            </a:r>
            <a:r>
              <a:rPr lang="en-GB" b="0" u="none" strike="noStrike" cap="none"/>
              <a:t>sites web</a:t>
            </a:r>
            <a:r>
              <a:rPr lang="en-GB"/>
              <a:t>, de ressources </a:t>
            </a:r>
            <a:r>
              <a:rPr lang="en-GB" b="0" u="none" strike="noStrike" cap="none"/>
              <a:t>et de </a:t>
            </a:r>
            <a:r>
              <a:rPr lang="en-GB"/>
              <a:t>cours </a:t>
            </a:r>
            <a:r>
              <a:rPr lang="en-GB" b="0" u="none" strike="noStrike" cap="none"/>
              <a:t>différents</a:t>
            </a:r>
            <a:r>
              <a:rPr lang="en-GB"/>
              <a:t>, dont beaucoup sont </a:t>
            </a:r>
            <a:r>
              <a:rPr lang="en-GB" b="0" u="none" strike="noStrike" cap="none"/>
              <a:t>gratuits. </a:t>
            </a:r>
            <a:r>
              <a:rPr lang="en-GB"/>
              <a:t>Nous donnons quelques exemples sur la diapositive.</a:t>
            </a:r>
            <a:endParaRPr/>
          </a:p>
        </p:txBody>
      </p:sp>
      <p:sp>
        <p:nvSpPr>
          <p:cNvPr id="264" name="Google Shape;264;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800"/>
              <a:buFont typeface="Arial"/>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2" name="Google Shape;272;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b="0" u="none" strike="noStrike" cap="none"/>
              <a:t>Un autre avantage de Python est qu'</a:t>
            </a:r>
            <a:r>
              <a:rPr lang="en-GB"/>
              <a:t>il </a:t>
            </a:r>
            <a:r>
              <a:rPr lang="en-GB" b="0" u="none" strike="noStrike" cap="none"/>
              <a:t>est </a:t>
            </a:r>
            <a:r>
              <a:rPr lang="en-GB"/>
              <a:t>couramment utilisé </a:t>
            </a:r>
            <a:r>
              <a:rPr lang="en-GB" b="0" u="none" strike="noStrike" cap="none"/>
              <a:t>dans les logiciels </a:t>
            </a:r>
            <a:r>
              <a:rPr lang="en-GB"/>
              <a:t>géospatiaux. L'</a:t>
            </a:r>
            <a:r>
              <a:rPr lang="en-GB" b="0" u="none" strike="noStrike" cap="none"/>
              <a:t>interface Python peut être </a:t>
            </a:r>
            <a:r>
              <a:rPr lang="en-GB"/>
              <a:t>utilisée </a:t>
            </a:r>
            <a:r>
              <a:rPr lang="en-GB" b="0" u="none" strike="noStrike" cap="none"/>
              <a:t>pour exécuter </a:t>
            </a:r>
            <a:r>
              <a:rPr lang="en-GB"/>
              <a:t>divers </a:t>
            </a:r>
            <a:r>
              <a:rPr lang="en-GB" b="0" u="none" strike="noStrike" cap="none"/>
              <a:t>processus. </a:t>
            </a:r>
            <a:r>
              <a:rPr lang="en-GB"/>
              <a:t>De même, Q.G.I.S</a:t>
            </a:r>
            <a:r>
              <a:rPr lang="en-GB" b="0" u="none" strike="noStrike" cap="none"/>
              <a:t>, </a:t>
            </a:r>
            <a:r>
              <a:rPr lang="en-GB"/>
              <a:t>un </a:t>
            </a:r>
            <a:r>
              <a:rPr lang="en-GB" b="0" u="none" strike="noStrike" cap="none"/>
              <a:t>logiciel </a:t>
            </a:r>
            <a:r>
              <a:rPr lang="en-GB"/>
              <a:t>utilisé par OnSSET</a:t>
            </a:r>
            <a:r>
              <a:rPr lang="en-GB" b="0" u="none" strike="noStrike" cap="none"/>
              <a:t>, </a:t>
            </a:r>
            <a:r>
              <a:rPr lang="en-GB"/>
              <a:t>utilise la </a:t>
            </a:r>
            <a:r>
              <a:rPr lang="en-GB" b="0" u="none" strike="noStrike" cap="none"/>
              <a:t>syntaxe </a:t>
            </a:r>
            <a:r>
              <a:rPr lang="en-GB"/>
              <a:t>Python pour exécuter ses outils</a:t>
            </a:r>
            <a:r>
              <a:rPr lang="en-GB" b="0" u="none" strike="noStrike" cap="none"/>
              <a:t>. Cela signifie que les </a:t>
            </a:r>
            <a:r>
              <a:rPr lang="en-GB"/>
              <a:t>processus codés dans Q.G.I.S </a:t>
            </a:r>
            <a:r>
              <a:rPr lang="en-GB" b="0" u="none" strike="noStrike" cap="none"/>
              <a:t>peuvent </a:t>
            </a:r>
            <a:r>
              <a:rPr lang="en-GB"/>
              <a:t>également </a:t>
            </a:r>
            <a:r>
              <a:rPr lang="en-GB" b="0" u="none" strike="noStrike" cap="none"/>
              <a:t>être </a:t>
            </a:r>
            <a:r>
              <a:rPr lang="en-GB"/>
              <a:t>exécutés </a:t>
            </a:r>
            <a:r>
              <a:rPr lang="en-GB" b="0" u="none" strike="noStrike" cap="none"/>
              <a:t>à l'aide de Python. La </a:t>
            </a:r>
            <a:r>
              <a:rPr lang="en-GB"/>
              <a:t>plupart de </a:t>
            </a:r>
            <a:r>
              <a:rPr lang="en-GB" b="0" u="none" strike="noStrike" cap="none"/>
              <a:t>ces codes </a:t>
            </a:r>
            <a:r>
              <a:rPr lang="en-GB"/>
              <a:t>sont disponibles via l'</a:t>
            </a:r>
            <a:r>
              <a:rPr lang="en-GB" b="0" u="none" strike="noStrike" cap="none"/>
              <a:t>outil OnSSET ou via le site web du </a:t>
            </a:r>
            <a:r>
              <a:rPr lang="en-GB"/>
              <a:t>document Q.G.I.S. Cela signifie que </a:t>
            </a:r>
            <a:r>
              <a:rPr lang="en-GB" b="0" u="none" strike="noStrike" cap="none"/>
              <a:t>nous </a:t>
            </a:r>
            <a:r>
              <a:rPr lang="en-GB"/>
              <a:t>pouvons utiliser Python </a:t>
            </a:r>
            <a:r>
              <a:rPr lang="en-GB" b="0" u="none" strike="noStrike" cap="none"/>
              <a:t>pour exécuter un grand nombre d'outils</a:t>
            </a:r>
            <a:r>
              <a:rPr lang="en-GB"/>
              <a:t>, ce qui est nécessaire pour traiter et extraire les </a:t>
            </a:r>
            <a:r>
              <a:rPr lang="en-GB" b="0" u="none" strike="noStrike" cap="none"/>
              <a:t>données </a:t>
            </a:r>
            <a:r>
              <a:rPr lang="en-GB"/>
              <a:t>G.I.S dans un </a:t>
            </a:r>
            <a:r>
              <a:rPr lang="en-GB" b="0" u="none" strike="noStrike" cap="none"/>
              <a:t>format utile </a:t>
            </a:r>
            <a:r>
              <a:rPr lang="en-GB"/>
              <a:t>pour </a:t>
            </a:r>
            <a:r>
              <a:rPr lang="en-GB" b="0" u="none" strike="noStrike" cap="none"/>
              <a:t>OnSSET. </a:t>
            </a:r>
            <a:r>
              <a:rPr lang="en-GB"/>
              <a:t>Avec Python, </a:t>
            </a:r>
            <a:r>
              <a:rPr lang="en-GB" b="0" u="none" strike="noStrike" cap="none"/>
              <a:t>nous pouvons automatiser </a:t>
            </a:r>
            <a:r>
              <a:rPr lang="en-GB"/>
              <a:t>les </a:t>
            </a:r>
            <a:r>
              <a:rPr lang="en-GB" b="0" u="none" strike="noStrike" cap="none"/>
              <a:t>étapes de </a:t>
            </a:r>
            <a:r>
              <a:rPr lang="en-GB"/>
              <a:t>l'</a:t>
            </a:r>
            <a:r>
              <a:rPr lang="en-GB" b="0" u="none" strike="noStrike" cap="none"/>
              <a:t>analyse OnSSET. Au lieu d'exécuter 50 ou 60 outils différents </a:t>
            </a:r>
            <a:r>
              <a:rPr lang="en-GB"/>
              <a:t>séparément </a:t>
            </a:r>
            <a:r>
              <a:rPr lang="en-GB" b="0" u="none" strike="noStrike" cap="none"/>
              <a:t>dans </a:t>
            </a:r>
            <a:r>
              <a:rPr lang="en-GB"/>
              <a:t>Q.G.I.S</a:t>
            </a:r>
            <a:r>
              <a:rPr lang="en-GB" b="0" u="none" strike="noStrike" cap="none"/>
              <a:t>, nous pouvons écrire un script Python </a:t>
            </a:r>
            <a:r>
              <a:rPr lang="en-GB"/>
              <a:t>pour exécuter </a:t>
            </a:r>
            <a:r>
              <a:rPr lang="en-GB" b="0" u="none" strike="noStrike" cap="none"/>
              <a:t>tous ces </a:t>
            </a:r>
            <a:r>
              <a:rPr lang="en-GB"/>
              <a:t>outils en même temps, à condition que les </a:t>
            </a:r>
            <a:r>
              <a:rPr lang="en-GB" b="0" u="none" strike="noStrike" cap="none"/>
              <a:t>données d'entrée correctes </a:t>
            </a:r>
            <a:r>
              <a:rPr lang="en-GB"/>
              <a:t>soient fournies</a:t>
            </a:r>
            <a:r>
              <a:rPr lang="en-GB" b="0" u="none" strike="noStrike" cap="none"/>
              <a:t>. </a:t>
            </a:r>
            <a:r>
              <a:rPr lang="en-GB"/>
              <a:t>Pour les </a:t>
            </a:r>
            <a:r>
              <a:rPr lang="en-GB" b="0" u="none" strike="noStrike" cap="none"/>
              <a:t>études d'électrification</a:t>
            </a:r>
            <a:r>
              <a:rPr lang="en-GB"/>
              <a:t>, cela peut </a:t>
            </a:r>
            <a:r>
              <a:rPr lang="en-GB" b="0" u="none" strike="noStrike" cap="none"/>
              <a:t>réduire </a:t>
            </a:r>
            <a:r>
              <a:rPr lang="en-GB"/>
              <a:t>considérablement le temps de </a:t>
            </a:r>
            <a:r>
              <a:rPr lang="en-GB" b="0" u="none" strike="noStrike" cap="none"/>
              <a:t>traitement. Dans le cadre </a:t>
            </a:r>
            <a:r>
              <a:rPr lang="en-GB"/>
              <a:t>de </a:t>
            </a:r>
            <a:r>
              <a:rPr lang="en-GB" b="0" u="none" strike="noStrike" cap="none"/>
              <a:t>cette formation, nous avons développé un plugin </a:t>
            </a:r>
            <a:r>
              <a:rPr lang="en-GB"/>
              <a:t>Q.G.I.S </a:t>
            </a:r>
            <a:r>
              <a:rPr lang="en-GB" b="0" u="none" strike="noStrike" cap="none"/>
              <a:t>pour l'extraction </a:t>
            </a:r>
            <a:r>
              <a:rPr lang="en-GB"/>
              <a:t>G.I.S, qui </a:t>
            </a:r>
            <a:r>
              <a:rPr lang="en-GB" b="0" u="none" strike="noStrike" cap="none"/>
              <a:t>exécute environ 60 outils différents </a:t>
            </a:r>
            <a:r>
              <a:rPr lang="en-GB"/>
              <a:t>à l'aide d'un code Python.</a:t>
            </a:r>
            <a:endParaRPr/>
          </a:p>
        </p:txBody>
      </p:sp>
      <p:sp>
        <p:nvSpPr>
          <p:cNvPr id="273" name="Google Shape;273;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888888"/>
              </a:buClr>
              <a:buSzPts val="1200"/>
              <a:buFont typeface="Calibri"/>
              <a:buNone/>
              <a:defRPr/>
            </a:lvl1pPr>
            <a:lvl2pPr marL="0" lvl="1" indent="0" algn="r">
              <a:spcBef>
                <a:spcPts val="0"/>
              </a:spcBef>
              <a:spcAft>
                <a:spcPts val="0"/>
              </a:spcAft>
              <a:buClr>
                <a:srgbClr val="888888"/>
              </a:buClr>
              <a:buSzPts val="1200"/>
              <a:buFont typeface="Calibri"/>
              <a:buNone/>
              <a:defRPr/>
            </a:lvl2pPr>
            <a:lvl3pPr marL="0" lvl="2" indent="0" algn="r">
              <a:spcBef>
                <a:spcPts val="0"/>
              </a:spcBef>
              <a:spcAft>
                <a:spcPts val="0"/>
              </a:spcAft>
              <a:buClr>
                <a:srgbClr val="888888"/>
              </a:buClr>
              <a:buSzPts val="1200"/>
              <a:buFont typeface="Calibri"/>
              <a:buNone/>
              <a:defRPr/>
            </a:lvl3pPr>
            <a:lvl4pPr marL="0" lvl="3" indent="0" algn="r">
              <a:spcBef>
                <a:spcPts val="0"/>
              </a:spcBef>
              <a:spcAft>
                <a:spcPts val="0"/>
              </a:spcAft>
              <a:buClr>
                <a:srgbClr val="888888"/>
              </a:buClr>
              <a:buSzPts val="1200"/>
              <a:buFont typeface="Calibri"/>
              <a:buNone/>
              <a:defRPr/>
            </a:lvl4pPr>
            <a:lvl5pPr marL="0" lvl="4" indent="0" algn="r">
              <a:spcBef>
                <a:spcPts val="0"/>
              </a:spcBef>
              <a:spcAft>
                <a:spcPts val="0"/>
              </a:spcAft>
              <a:buClr>
                <a:srgbClr val="888888"/>
              </a:buClr>
              <a:buSzPts val="1200"/>
              <a:buFont typeface="Calibri"/>
              <a:buNone/>
              <a:defRPr/>
            </a:lvl5pPr>
            <a:lvl6pPr marL="0" lvl="5" indent="0" algn="r">
              <a:spcBef>
                <a:spcPts val="0"/>
              </a:spcBef>
              <a:spcAft>
                <a:spcPts val="0"/>
              </a:spcAft>
              <a:buClr>
                <a:srgbClr val="888888"/>
              </a:buClr>
              <a:buSzPts val="1200"/>
              <a:buFont typeface="Calibri"/>
              <a:buNone/>
              <a:defRPr/>
            </a:lvl6pPr>
            <a:lvl7pPr marL="0" lvl="6" indent="0" algn="r">
              <a:spcBef>
                <a:spcPts val="0"/>
              </a:spcBef>
              <a:spcAft>
                <a:spcPts val="0"/>
              </a:spcAft>
              <a:buClr>
                <a:srgbClr val="888888"/>
              </a:buClr>
              <a:buSzPts val="1200"/>
              <a:buFont typeface="Calibri"/>
              <a:buNone/>
              <a:defRPr/>
            </a:lvl7pPr>
            <a:lvl8pPr marL="0" lvl="7" indent="0" algn="r">
              <a:spcBef>
                <a:spcPts val="0"/>
              </a:spcBef>
              <a:spcAft>
                <a:spcPts val="0"/>
              </a:spcAft>
              <a:buClr>
                <a:srgbClr val="888888"/>
              </a:buClr>
              <a:buSzPts val="1200"/>
              <a:buFont typeface="Calibri"/>
              <a:buNone/>
              <a:defRPr/>
            </a:lvl8pPr>
            <a:lvl9pPr marL="0" lvl="8" indent="0" algn="r">
              <a:spcBef>
                <a:spcPts val="0"/>
              </a:spcBef>
              <a:spcAft>
                <a:spcPts val="0"/>
              </a:spcAft>
              <a:buClr>
                <a:srgbClr val="888888"/>
              </a:buClr>
              <a:buSzPts val="1200"/>
              <a:buFont typeface="Calibri"/>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6"/>
        <p:cNvGrpSpPr/>
        <p:nvPr/>
      </p:nvGrpSpPr>
      <p:grpSpPr>
        <a:xfrm>
          <a:off x="0" y="0"/>
          <a:ext cx="0" cy="0"/>
          <a:chOff x="0" y="0"/>
          <a:chExt cx="0" cy="0"/>
        </a:xfrm>
      </p:grpSpPr>
      <p:sp>
        <p:nvSpPr>
          <p:cNvPr id="77" name="Google Shape;77;p6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6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9" name="Google Shape;79;p6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0" name="Google Shape;80;p6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6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6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888888"/>
              </a:buClr>
              <a:buSzPts val="1200"/>
              <a:buFont typeface="Calibri"/>
              <a:buNone/>
              <a:defRPr/>
            </a:lvl1pPr>
            <a:lvl2pPr marL="0" lvl="1" indent="0" algn="r">
              <a:spcBef>
                <a:spcPts val="0"/>
              </a:spcBef>
              <a:spcAft>
                <a:spcPts val="0"/>
              </a:spcAft>
              <a:buClr>
                <a:srgbClr val="888888"/>
              </a:buClr>
              <a:buSzPts val="1200"/>
              <a:buFont typeface="Calibri"/>
              <a:buNone/>
              <a:defRPr/>
            </a:lvl2pPr>
            <a:lvl3pPr marL="0" lvl="2" indent="0" algn="r">
              <a:spcBef>
                <a:spcPts val="0"/>
              </a:spcBef>
              <a:spcAft>
                <a:spcPts val="0"/>
              </a:spcAft>
              <a:buClr>
                <a:srgbClr val="888888"/>
              </a:buClr>
              <a:buSzPts val="1200"/>
              <a:buFont typeface="Calibri"/>
              <a:buNone/>
              <a:defRPr/>
            </a:lvl3pPr>
            <a:lvl4pPr marL="0" lvl="3" indent="0" algn="r">
              <a:spcBef>
                <a:spcPts val="0"/>
              </a:spcBef>
              <a:spcAft>
                <a:spcPts val="0"/>
              </a:spcAft>
              <a:buClr>
                <a:srgbClr val="888888"/>
              </a:buClr>
              <a:buSzPts val="1200"/>
              <a:buFont typeface="Calibri"/>
              <a:buNone/>
              <a:defRPr/>
            </a:lvl4pPr>
            <a:lvl5pPr marL="0" lvl="4" indent="0" algn="r">
              <a:spcBef>
                <a:spcPts val="0"/>
              </a:spcBef>
              <a:spcAft>
                <a:spcPts val="0"/>
              </a:spcAft>
              <a:buClr>
                <a:srgbClr val="888888"/>
              </a:buClr>
              <a:buSzPts val="1200"/>
              <a:buFont typeface="Calibri"/>
              <a:buNone/>
              <a:defRPr/>
            </a:lvl5pPr>
            <a:lvl6pPr marL="0" lvl="5" indent="0" algn="r">
              <a:spcBef>
                <a:spcPts val="0"/>
              </a:spcBef>
              <a:spcAft>
                <a:spcPts val="0"/>
              </a:spcAft>
              <a:buClr>
                <a:srgbClr val="888888"/>
              </a:buClr>
              <a:buSzPts val="1200"/>
              <a:buFont typeface="Calibri"/>
              <a:buNone/>
              <a:defRPr/>
            </a:lvl6pPr>
            <a:lvl7pPr marL="0" lvl="6" indent="0" algn="r">
              <a:spcBef>
                <a:spcPts val="0"/>
              </a:spcBef>
              <a:spcAft>
                <a:spcPts val="0"/>
              </a:spcAft>
              <a:buClr>
                <a:srgbClr val="888888"/>
              </a:buClr>
              <a:buSzPts val="1200"/>
              <a:buFont typeface="Calibri"/>
              <a:buNone/>
              <a:defRPr/>
            </a:lvl7pPr>
            <a:lvl8pPr marL="0" lvl="7" indent="0" algn="r">
              <a:spcBef>
                <a:spcPts val="0"/>
              </a:spcBef>
              <a:spcAft>
                <a:spcPts val="0"/>
              </a:spcAft>
              <a:buClr>
                <a:srgbClr val="888888"/>
              </a:buClr>
              <a:buSzPts val="1200"/>
              <a:buFont typeface="Calibri"/>
              <a:buNone/>
              <a:defRPr/>
            </a:lvl8pPr>
            <a:lvl9pPr marL="0" lvl="8" indent="0" algn="r">
              <a:spcBef>
                <a:spcPts val="0"/>
              </a:spcBef>
              <a:spcAft>
                <a:spcPts val="0"/>
              </a:spcAft>
              <a:buClr>
                <a:srgbClr val="888888"/>
              </a:buClr>
              <a:buSzPts val="1200"/>
              <a:buFont typeface="Calibri"/>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3"/>
        <p:cNvGrpSpPr/>
        <p:nvPr/>
      </p:nvGrpSpPr>
      <p:grpSpPr>
        <a:xfrm>
          <a:off x="0" y="0"/>
          <a:ext cx="0" cy="0"/>
          <a:chOff x="0" y="0"/>
          <a:chExt cx="0" cy="0"/>
        </a:xfrm>
      </p:grpSpPr>
      <p:sp>
        <p:nvSpPr>
          <p:cNvPr id="84" name="Google Shape;84;p6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 name="Google Shape;85;p61"/>
          <p:cNvSpPr>
            <a:spLocks noGrp="1"/>
          </p:cNvSpPr>
          <p:nvPr>
            <p:ph type="pic" idx="2"/>
          </p:nvPr>
        </p:nvSpPr>
        <p:spPr>
          <a:xfrm>
            <a:off x="5183188" y="987425"/>
            <a:ext cx="6172200" cy="4873625"/>
          </a:xfrm>
          <a:prstGeom prst="rect">
            <a:avLst/>
          </a:prstGeom>
          <a:noFill/>
          <a:ln>
            <a:noFill/>
          </a:ln>
        </p:spPr>
      </p:sp>
      <p:sp>
        <p:nvSpPr>
          <p:cNvPr id="86" name="Google Shape;86;p6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7" name="Google Shape;87;p6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6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6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888888"/>
              </a:buClr>
              <a:buSzPts val="1200"/>
              <a:buFont typeface="Calibri"/>
              <a:buNone/>
              <a:defRPr/>
            </a:lvl1pPr>
            <a:lvl2pPr marL="0" lvl="1" indent="0" algn="r">
              <a:spcBef>
                <a:spcPts val="0"/>
              </a:spcBef>
              <a:spcAft>
                <a:spcPts val="0"/>
              </a:spcAft>
              <a:buClr>
                <a:srgbClr val="888888"/>
              </a:buClr>
              <a:buSzPts val="1200"/>
              <a:buFont typeface="Calibri"/>
              <a:buNone/>
              <a:defRPr/>
            </a:lvl2pPr>
            <a:lvl3pPr marL="0" lvl="2" indent="0" algn="r">
              <a:spcBef>
                <a:spcPts val="0"/>
              </a:spcBef>
              <a:spcAft>
                <a:spcPts val="0"/>
              </a:spcAft>
              <a:buClr>
                <a:srgbClr val="888888"/>
              </a:buClr>
              <a:buSzPts val="1200"/>
              <a:buFont typeface="Calibri"/>
              <a:buNone/>
              <a:defRPr/>
            </a:lvl3pPr>
            <a:lvl4pPr marL="0" lvl="3" indent="0" algn="r">
              <a:spcBef>
                <a:spcPts val="0"/>
              </a:spcBef>
              <a:spcAft>
                <a:spcPts val="0"/>
              </a:spcAft>
              <a:buClr>
                <a:srgbClr val="888888"/>
              </a:buClr>
              <a:buSzPts val="1200"/>
              <a:buFont typeface="Calibri"/>
              <a:buNone/>
              <a:defRPr/>
            </a:lvl4pPr>
            <a:lvl5pPr marL="0" lvl="4" indent="0" algn="r">
              <a:spcBef>
                <a:spcPts val="0"/>
              </a:spcBef>
              <a:spcAft>
                <a:spcPts val="0"/>
              </a:spcAft>
              <a:buClr>
                <a:srgbClr val="888888"/>
              </a:buClr>
              <a:buSzPts val="1200"/>
              <a:buFont typeface="Calibri"/>
              <a:buNone/>
              <a:defRPr/>
            </a:lvl5pPr>
            <a:lvl6pPr marL="0" lvl="5" indent="0" algn="r">
              <a:spcBef>
                <a:spcPts val="0"/>
              </a:spcBef>
              <a:spcAft>
                <a:spcPts val="0"/>
              </a:spcAft>
              <a:buClr>
                <a:srgbClr val="888888"/>
              </a:buClr>
              <a:buSzPts val="1200"/>
              <a:buFont typeface="Calibri"/>
              <a:buNone/>
              <a:defRPr/>
            </a:lvl6pPr>
            <a:lvl7pPr marL="0" lvl="6" indent="0" algn="r">
              <a:spcBef>
                <a:spcPts val="0"/>
              </a:spcBef>
              <a:spcAft>
                <a:spcPts val="0"/>
              </a:spcAft>
              <a:buClr>
                <a:srgbClr val="888888"/>
              </a:buClr>
              <a:buSzPts val="1200"/>
              <a:buFont typeface="Calibri"/>
              <a:buNone/>
              <a:defRPr/>
            </a:lvl7pPr>
            <a:lvl8pPr marL="0" lvl="7" indent="0" algn="r">
              <a:spcBef>
                <a:spcPts val="0"/>
              </a:spcBef>
              <a:spcAft>
                <a:spcPts val="0"/>
              </a:spcAft>
              <a:buClr>
                <a:srgbClr val="888888"/>
              </a:buClr>
              <a:buSzPts val="1200"/>
              <a:buFont typeface="Calibri"/>
              <a:buNone/>
              <a:defRPr/>
            </a:lvl8pPr>
            <a:lvl9pPr marL="0" lvl="8" indent="0" algn="r">
              <a:spcBef>
                <a:spcPts val="0"/>
              </a:spcBef>
              <a:spcAft>
                <a:spcPts val="0"/>
              </a:spcAft>
              <a:buClr>
                <a:srgbClr val="888888"/>
              </a:buClr>
              <a:buSzPts val="1200"/>
              <a:buFont typeface="Calibri"/>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0"/>
        <p:cNvGrpSpPr/>
        <p:nvPr/>
      </p:nvGrpSpPr>
      <p:grpSpPr>
        <a:xfrm>
          <a:off x="0" y="0"/>
          <a:ext cx="0" cy="0"/>
          <a:chOff x="0" y="0"/>
          <a:chExt cx="0" cy="0"/>
        </a:xfrm>
      </p:grpSpPr>
      <p:sp>
        <p:nvSpPr>
          <p:cNvPr id="91" name="Google Shape;91;p6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6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3" name="Google Shape;93;p6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6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6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888888"/>
              </a:buClr>
              <a:buSzPts val="1200"/>
              <a:buFont typeface="Calibri"/>
              <a:buNone/>
              <a:defRPr/>
            </a:lvl1pPr>
            <a:lvl2pPr marL="0" lvl="1" indent="0" algn="r">
              <a:spcBef>
                <a:spcPts val="0"/>
              </a:spcBef>
              <a:spcAft>
                <a:spcPts val="0"/>
              </a:spcAft>
              <a:buClr>
                <a:srgbClr val="888888"/>
              </a:buClr>
              <a:buSzPts val="1200"/>
              <a:buFont typeface="Calibri"/>
              <a:buNone/>
              <a:defRPr/>
            </a:lvl2pPr>
            <a:lvl3pPr marL="0" lvl="2" indent="0" algn="r">
              <a:spcBef>
                <a:spcPts val="0"/>
              </a:spcBef>
              <a:spcAft>
                <a:spcPts val="0"/>
              </a:spcAft>
              <a:buClr>
                <a:srgbClr val="888888"/>
              </a:buClr>
              <a:buSzPts val="1200"/>
              <a:buFont typeface="Calibri"/>
              <a:buNone/>
              <a:defRPr/>
            </a:lvl3pPr>
            <a:lvl4pPr marL="0" lvl="3" indent="0" algn="r">
              <a:spcBef>
                <a:spcPts val="0"/>
              </a:spcBef>
              <a:spcAft>
                <a:spcPts val="0"/>
              </a:spcAft>
              <a:buClr>
                <a:srgbClr val="888888"/>
              </a:buClr>
              <a:buSzPts val="1200"/>
              <a:buFont typeface="Calibri"/>
              <a:buNone/>
              <a:defRPr/>
            </a:lvl4pPr>
            <a:lvl5pPr marL="0" lvl="4" indent="0" algn="r">
              <a:spcBef>
                <a:spcPts val="0"/>
              </a:spcBef>
              <a:spcAft>
                <a:spcPts val="0"/>
              </a:spcAft>
              <a:buClr>
                <a:srgbClr val="888888"/>
              </a:buClr>
              <a:buSzPts val="1200"/>
              <a:buFont typeface="Calibri"/>
              <a:buNone/>
              <a:defRPr/>
            </a:lvl5pPr>
            <a:lvl6pPr marL="0" lvl="5" indent="0" algn="r">
              <a:spcBef>
                <a:spcPts val="0"/>
              </a:spcBef>
              <a:spcAft>
                <a:spcPts val="0"/>
              </a:spcAft>
              <a:buClr>
                <a:srgbClr val="888888"/>
              </a:buClr>
              <a:buSzPts val="1200"/>
              <a:buFont typeface="Calibri"/>
              <a:buNone/>
              <a:defRPr/>
            </a:lvl6pPr>
            <a:lvl7pPr marL="0" lvl="6" indent="0" algn="r">
              <a:spcBef>
                <a:spcPts val="0"/>
              </a:spcBef>
              <a:spcAft>
                <a:spcPts val="0"/>
              </a:spcAft>
              <a:buClr>
                <a:srgbClr val="888888"/>
              </a:buClr>
              <a:buSzPts val="1200"/>
              <a:buFont typeface="Calibri"/>
              <a:buNone/>
              <a:defRPr/>
            </a:lvl7pPr>
            <a:lvl8pPr marL="0" lvl="7" indent="0" algn="r">
              <a:spcBef>
                <a:spcPts val="0"/>
              </a:spcBef>
              <a:spcAft>
                <a:spcPts val="0"/>
              </a:spcAft>
              <a:buClr>
                <a:srgbClr val="888888"/>
              </a:buClr>
              <a:buSzPts val="1200"/>
              <a:buFont typeface="Calibri"/>
              <a:buNone/>
              <a:defRPr/>
            </a:lvl8pPr>
            <a:lvl9pPr marL="0" lvl="8" indent="0" algn="r">
              <a:spcBef>
                <a:spcPts val="0"/>
              </a:spcBef>
              <a:spcAft>
                <a:spcPts val="0"/>
              </a:spcAft>
              <a:buClr>
                <a:srgbClr val="888888"/>
              </a:buClr>
              <a:buSzPts val="1200"/>
              <a:buFont typeface="Calibri"/>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6"/>
        <p:cNvGrpSpPr/>
        <p:nvPr/>
      </p:nvGrpSpPr>
      <p:grpSpPr>
        <a:xfrm>
          <a:off x="0" y="0"/>
          <a:ext cx="0" cy="0"/>
          <a:chOff x="0" y="0"/>
          <a:chExt cx="0" cy="0"/>
        </a:xfrm>
      </p:grpSpPr>
      <p:sp>
        <p:nvSpPr>
          <p:cNvPr id="97" name="Google Shape;97;p6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6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9" name="Google Shape;99;p6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6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6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888888"/>
              </a:buClr>
              <a:buSzPts val="1200"/>
              <a:buFont typeface="Calibri"/>
              <a:buNone/>
              <a:defRPr/>
            </a:lvl1pPr>
            <a:lvl2pPr marL="0" lvl="1" indent="0" algn="r">
              <a:spcBef>
                <a:spcPts val="0"/>
              </a:spcBef>
              <a:spcAft>
                <a:spcPts val="0"/>
              </a:spcAft>
              <a:buClr>
                <a:srgbClr val="888888"/>
              </a:buClr>
              <a:buSzPts val="1200"/>
              <a:buFont typeface="Calibri"/>
              <a:buNone/>
              <a:defRPr/>
            </a:lvl2pPr>
            <a:lvl3pPr marL="0" lvl="2" indent="0" algn="r">
              <a:spcBef>
                <a:spcPts val="0"/>
              </a:spcBef>
              <a:spcAft>
                <a:spcPts val="0"/>
              </a:spcAft>
              <a:buClr>
                <a:srgbClr val="888888"/>
              </a:buClr>
              <a:buSzPts val="1200"/>
              <a:buFont typeface="Calibri"/>
              <a:buNone/>
              <a:defRPr/>
            </a:lvl3pPr>
            <a:lvl4pPr marL="0" lvl="3" indent="0" algn="r">
              <a:spcBef>
                <a:spcPts val="0"/>
              </a:spcBef>
              <a:spcAft>
                <a:spcPts val="0"/>
              </a:spcAft>
              <a:buClr>
                <a:srgbClr val="888888"/>
              </a:buClr>
              <a:buSzPts val="1200"/>
              <a:buFont typeface="Calibri"/>
              <a:buNone/>
              <a:defRPr/>
            </a:lvl4pPr>
            <a:lvl5pPr marL="0" lvl="4" indent="0" algn="r">
              <a:spcBef>
                <a:spcPts val="0"/>
              </a:spcBef>
              <a:spcAft>
                <a:spcPts val="0"/>
              </a:spcAft>
              <a:buClr>
                <a:srgbClr val="888888"/>
              </a:buClr>
              <a:buSzPts val="1200"/>
              <a:buFont typeface="Calibri"/>
              <a:buNone/>
              <a:defRPr/>
            </a:lvl5pPr>
            <a:lvl6pPr marL="0" lvl="5" indent="0" algn="r">
              <a:spcBef>
                <a:spcPts val="0"/>
              </a:spcBef>
              <a:spcAft>
                <a:spcPts val="0"/>
              </a:spcAft>
              <a:buClr>
                <a:srgbClr val="888888"/>
              </a:buClr>
              <a:buSzPts val="1200"/>
              <a:buFont typeface="Calibri"/>
              <a:buNone/>
              <a:defRPr/>
            </a:lvl6pPr>
            <a:lvl7pPr marL="0" lvl="6" indent="0" algn="r">
              <a:spcBef>
                <a:spcPts val="0"/>
              </a:spcBef>
              <a:spcAft>
                <a:spcPts val="0"/>
              </a:spcAft>
              <a:buClr>
                <a:srgbClr val="888888"/>
              </a:buClr>
              <a:buSzPts val="1200"/>
              <a:buFont typeface="Calibri"/>
              <a:buNone/>
              <a:defRPr/>
            </a:lvl7pPr>
            <a:lvl8pPr marL="0" lvl="7" indent="0" algn="r">
              <a:spcBef>
                <a:spcPts val="0"/>
              </a:spcBef>
              <a:spcAft>
                <a:spcPts val="0"/>
              </a:spcAft>
              <a:buClr>
                <a:srgbClr val="888888"/>
              </a:buClr>
              <a:buSzPts val="1200"/>
              <a:buFont typeface="Calibri"/>
              <a:buNone/>
              <a:defRPr/>
            </a:lvl8pPr>
            <a:lvl9pPr marL="0" lvl="8" indent="0" algn="r">
              <a:spcBef>
                <a:spcPts val="0"/>
              </a:spcBef>
              <a:spcAft>
                <a:spcPts val="0"/>
              </a:spcAft>
              <a:buClr>
                <a:srgbClr val="888888"/>
              </a:buClr>
              <a:buSzPts val="1200"/>
              <a:buFont typeface="Calibri"/>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02"/>
        <p:cNvGrpSpPr/>
        <p:nvPr/>
      </p:nvGrpSpPr>
      <p:grpSpPr>
        <a:xfrm>
          <a:off x="0" y="0"/>
          <a:ext cx="0" cy="0"/>
          <a:chOff x="0" y="0"/>
          <a:chExt cx="0" cy="0"/>
        </a:xfrm>
      </p:grpSpPr>
      <p:pic>
        <p:nvPicPr>
          <p:cNvPr id="103" name="Google Shape;103;p64" descr="A picture containing text&#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04" name="Google Shape;104;p64"/>
          <p:cNvSpPr txBox="1"/>
          <p:nvPr/>
        </p:nvSpPr>
        <p:spPr>
          <a:xfrm>
            <a:off x="11701849" y="6455804"/>
            <a:ext cx="45308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GB" sz="1400" b="1">
                <a:solidFill>
                  <a:schemeClr val="lt1"/>
                </a:solidFill>
                <a:latin typeface="Open Sans ExtraBold"/>
                <a:ea typeface="Open Sans ExtraBold"/>
                <a:cs typeface="Open Sans ExtraBold"/>
                <a:sym typeface="Open Sans ExtraBold"/>
              </a:rPr>
              <a:t>‹#›</a:t>
            </a:fld>
            <a:endParaRPr sz="1400" b="1">
              <a:solidFill>
                <a:schemeClr val="lt1"/>
              </a:solidFill>
              <a:latin typeface="Open Sans ExtraBold"/>
              <a:ea typeface="Open Sans ExtraBold"/>
              <a:cs typeface="Open Sans ExtraBold"/>
              <a:sym typeface="Open Sans ExtraBold"/>
            </a:endParaRPr>
          </a:p>
        </p:txBody>
      </p:sp>
      <p:sp>
        <p:nvSpPr>
          <p:cNvPr id="105" name="Google Shape;105;p64"/>
          <p:cNvSpPr txBox="1">
            <a:spLocks noGrp="1"/>
          </p:cNvSpPr>
          <p:nvPr>
            <p:ph type="title"/>
          </p:nvPr>
        </p:nvSpPr>
        <p:spPr>
          <a:xfrm>
            <a:off x="805249" y="4443413"/>
            <a:ext cx="5587313" cy="132500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Open Sans ExtraBold"/>
              <a:buNone/>
              <a:defRPr b="1">
                <a:latin typeface="Open Sans ExtraBold"/>
                <a:ea typeface="Open Sans ExtraBold"/>
                <a:cs typeface="Open Sans ExtraBold"/>
                <a:sym typeface="Open Sans ExtraBol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6" name="Google Shape;106;p64"/>
          <p:cNvSpPr txBox="1">
            <a:spLocks noGrp="1"/>
          </p:cNvSpPr>
          <p:nvPr>
            <p:ph type="body" idx="1"/>
          </p:nvPr>
        </p:nvSpPr>
        <p:spPr>
          <a:xfrm>
            <a:off x="804863" y="4052888"/>
            <a:ext cx="5588000" cy="3905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800"/>
              <a:buNone/>
              <a:defRPr sz="1800" b="1">
                <a:solidFill>
                  <a:schemeClr val="lt1"/>
                </a:solidFill>
                <a:latin typeface="Open Sans ExtraBold"/>
                <a:ea typeface="Open Sans ExtraBold"/>
                <a:cs typeface="Open Sans ExtraBold"/>
                <a:sym typeface="Open Sans ExtraBol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Rubrik och innehåll">
  <p:cSld name="1_Rubrik och innehåll">
    <p:spTree>
      <p:nvGrpSpPr>
        <p:cNvPr id="1" name="Shape 107"/>
        <p:cNvGrpSpPr/>
        <p:nvPr/>
      </p:nvGrpSpPr>
      <p:grpSpPr>
        <a:xfrm>
          <a:off x="0" y="0"/>
          <a:ext cx="0" cy="0"/>
          <a:chOff x="0" y="0"/>
          <a:chExt cx="0" cy="0"/>
        </a:xfrm>
      </p:grpSpPr>
      <p:sp>
        <p:nvSpPr>
          <p:cNvPr id="108" name="Google Shape;108;p6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9" name="Google Shape;109;p6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6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888888"/>
              </a:buClr>
              <a:buSzPts val="1200"/>
              <a:buFont typeface="Calibri"/>
              <a:buNone/>
              <a:defRPr/>
            </a:lvl1pPr>
            <a:lvl2pPr marL="0" lvl="1" indent="0" algn="r">
              <a:spcBef>
                <a:spcPts val="0"/>
              </a:spcBef>
              <a:spcAft>
                <a:spcPts val="0"/>
              </a:spcAft>
              <a:buClr>
                <a:srgbClr val="888888"/>
              </a:buClr>
              <a:buSzPts val="1200"/>
              <a:buFont typeface="Calibri"/>
              <a:buNone/>
              <a:defRPr/>
            </a:lvl2pPr>
            <a:lvl3pPr marL="0" lvl="2" indent="0" algn="r">
              <a:spcBef>
                <a:spcPts val="0"/>
              </a:spcBef>
              <a:spcAft>
                <a:spcPts val="0"/>
              </a:spcAft>
              <a:buClr>
                <a:srgbClr val="888888"/>
              </a:buClr>
              <a:buSzPts val="1200"/>
              <a:buFont typeface="Calibri"/>
              <a:buNone/>
              <a:defRPr/>
            </a:lvl3pPr>
            <a:lvl4pPr marL="0" lvl="3" indent="0" algn="r">
              <a:spcBef>
                <a:spcPts val="0"/>
              </a:spcBef>
              <a:spcAft>
                <a:spcPts val="0"/>
              </a:spcAft>
              <a:buClr>
                <a:srgbClr val="888888"/>
              </a:buClr>
              <a:buSzPts val="1200"/>
              <a:buFont typeface="Calibri"/>
              <a:buNone/>
              <a:defRPr/>
            </a:lvl4pPr>
            <a:lvl5pPr marL="0" lvl="4" indent="0" algn="r">
              <a:spcBef>
                <a:spcPts val="0"/>
              </a:spcBef>
              <a:spcAft>
                <a:spcPts val="0"/>
              </a:spcAft>
              <a:buClr>
                <a:srgbClr val="888888"/>
              </a:buClr>
              <a:buSzPts val="1200"/>
              <a:buFont typeface="Calibri"/>
              <a:buNone/>
              <a:defRPr/>
            </a:lvl5pPr>
            <a:lvl6pPr marL="0" lvl="5" indent="0" algn="r">
              <a:spcBef>
                <a:spcPts val="0"/>
              </a:spcBef>
              <a:spcAft>
                <a:spcPts val="0"/>
              </a:spcAft>
              <a:buClr>
                <a:srgbClr val="888888"/>
              </a:buClr>
              <a:buSzPts val="1200"/>
              <a:buFont typeface="Calibri"/>
              <a:buNone/>
              <a:defRPr/>
            </a:lvl6pPr>
            <a:lvl7pPr marL="0" lvl="6" indent="0" algn="r">
              <a:spcBef>
                <a:spcPts val="0"/>
              </a:spcBef>
              <a:spcAft>
                <a:spcPts val="0"/>
              </a:spcAft>
              <a:buClr>
                <a:srgbClr val="888888"/>
              </a:buClr>
              <a:buSzPts val="1200"/>
              <a:buFont typeface="Calibri"/>
              <a:buNone/>
              <a:defRPr/>
            </a:lvl7pPr>
            <a:lvl8pPr marL="0" lvl="7" indent="0" algn="r">
              <a:spcBef>
                <a:spcPts val="0"/>
              </a:spcBef>
              <a:spcAft>
                <a:spcPts val="0"/>
              </a:spcAft>
              <a:buClr>
                <a:srgbClr val="888888"/>
              </a:buClr>
              <a:buSzPts val="1200"/>
              <a:buFont typeface="Calibri"/>
              <a:buNone/>
              <a:defRPr/>
            </a:lvl8pPr>
            <a:lvl9pPr marL="0" lvl="8" indent="0" algn="r">
              <a:spcBef>
                <a:spcPts val="0"/>
              </a:spcBef>
              <a:spcAft>
                <a:spcPts val="0"/>
              </a:spcAft>
              <a:buClr>
                <a:srgbClr val="888888"/>
              </a:buClr>
              <a:buSzPts val="1200"/>
              <a:buFont typeface="Calibri"/>
              <a:buNone/>
              <a:defRPr/>
            </a:lvl9pPr>
          </a:lstStyle>
          <a:p>
            <a:pPr marL="0" lvl="0" indent="0" algn="r" rtl="0">
              <a:spcBef>
                <a:spcPts val="0"/>
              </a:spcBef>
              <a:spcAft>
                <a:spcPts val="0"/>
              </a:spcAft>
              <a:buNone/>
            </a:pPr>
            <a:fld id="{00000000-1234-1234-1234-123412341234}" type="slidenum">
              <a:rPr lang="en-GB"/>
              <a:t>‹#›</a:t>
            </a:fld>
            <a:endParaRPr/>
          </a:p>
        </p:txBody>
      </p:sp>
      <p:sp>
        <p:nvSpPr>
          <p:cNvPr id="111" name="Google Shape;111;p65"/>
          <p:cNvSpPr txBox="1">
            <a:spLocks noGrp="1"/>
          </p:cNvSpPr>
          <p:nvPr>
            <p:ph type="body" idx="1"/>
          </p:nvPr>
        </p:nvSpPr>
        <p:spPr>
          <a:xfrm>
            <a:off x="1416000" y="1483200"/>
            <a:ext cx="10079565" cy="4816000"/>
          </a:xfrm>
          <a:prstGeom prst="rect">
            <a:avLst/>
          </a:prstGeom>
          <a:noFill/>
          <a:ln>
            <a:noFill/>
          </a:ln>
        </p:spPr>
        <p:txBody>
          <a:bodyPr spcFirstLastPara="1" wrap="square" lIns="91425" tIns="45700" rIns="91425" bIns="45700" anchor="t" anchorCtr="0">
            <a:normAutofit/>
          </a:bodyPr>
          <a:lstStyle>
            <a:lvl1pPr marL="457200" lvl="0" indent="-364045" algn="l">
              <a:lnSpc>
                <a:spcPct val="90000"/>
              </a:lnSpc>
              <a:spcBef>
                <a:spcPts val="1000"/>
              </a:spcBef>
              <a:spcAft>
                <a:spcPts val="0"/>
              </a:spcAft>
              <a:buClr>
                <a:schemeClr val="dk1"/>
              </a:buClr>
              <a:buSzPts val="2133"/>
              <a:buChar char="•"/>
              <a:defRPr sz="2133"/>
            </a:lvl1pPr>
            <a:lvl2pPr marL="914400" lvl="1" indent="-347154" algn="l">
              <a:lnSpc>
                <a:spcPct val="90000"/>
              </a:lnSpc>
              <a:spcBef>
                <a:spcPts val="500"/>
              </a:spcBef>
              <a:spcAft>
                <a:spcPts val="0"/>
              </a:spcAft>
              <a:buClr>
                <a:schemeClr val="dk1"/>
              </a:buClr>
              <a:buSzPts val="1867"/>
              <a:buChar char="•"/>
              <a:defRPr sz="1867"/>
            </a:lvl2pPr>
            <a:lvl3pPr marL="1371600" lvl="2" indent="-330200" algn="l">
              <a:lnSpc>
                <a:spcPct val="90000"/>
              </a:lnSpc>
              <a:spcBef>
                <a:spcPts val="500"/>
              </a:spcBef>
              <a:spcAft>
                <a:spcPts val="0"/>
              </a:spcAft>
              <a:buClr>
                <a:schemeClr val="dk1"/>
              </a:buClr>
              <a:buSzPts val="1600"/>
              <a:buChar char="•"/>
              <a:defRPr sz="1600"/>
            </a:lvl3pPr>
            <a:lvl4pPr marL="1828800" lvl="3" indent="-330200" algn="l">
              <a:lnSpc>
                <a:spcPct val="90000"/>
              </a:lnSpc>
              <a:spcBef>
                <a:spcPts val="500"/>
              </a:spcBef>
              <a:spcAft>
                <a:spcPts val="0"/>
              </a:spcAft>
              <a:buClr>
                <a:schemeClr val="dk1"/>
              </a:buClr>
              <a:buSzPts val="1600"/>
              <a:buChar char="•"/>
              <a:defRPr sz="1600"/>
            </a:lvl4pPr>
            <a:lvl5pPr marL="2286000" lvl="4" indent="-330200" algn="l">
              <a:lnSpc>
                <a:spcPct val="90000"/>
              </a:lnSpc>
              <a:spcBef>
                <a:spcPts val="500"/>
              </a:spcBef>
              <a:spcAft>
                <a:spcPts val="0"/>
              </a:spcAft>
              <a:buClr>
                <a:schemeClr val="dk1"/>
              </a:buClr>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8"/>
        <p:cNvGrpSpPr/>
        <p:nvPr/>
      </p:nvGrpSpPr>
      <p:grpSpPr>
        <a:xfrm>
          <a:off x="0" y="0"/>
          <a:ext cx="0" cy="0"/>
          <a:chOff x="0" y="0"/>
          <a:chExt cx="0" cy="0"/>
        </a:xfrm>
      </p:grpSpPr>
      <p:sp>
        <p:nvSpPr>
          <p:cNvPr id="119" name="Google Shape;119;p5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0" name="Google Shape;120;p5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1" name="Google Shape;121;p5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5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54"/>
          <p:cNvSpPr txBox="1">
            <a:spLocks noGrp="1"/>
          </p:cNvSpPr>
          <p:nvPr>
            <p:ph type="sldNum" idx="12"/>
          </p:nvPr>
        </p:nvSpPr>
        <p:spPr>
          <a:xfrm>
            <a:off x="11786286" y="6497852"/>
            <a:ext cx="40571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4"/>
        <p:cNvGrpSpPr/>
        <p:nvPr/>
      </p:nvGrpSpPr>
      <p:grpSpPr>
        <a:xfrm>
          <a:off x="0" y="0"/>
          <a:ext cx="0" cy="0"/>
          <a:chOff x="0" y="0"/>
          <a:chExt cx="0" cy="0"/>
        </a:xfrm>
      </p:grpSpPr>
      <p:sp>
        <p:nvSpPr>
          <p:cNvPr id="125" name="Google Shape;125;p6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6" name="Google Shape;126;p6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27" name="Google Shape;127;p6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6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9" name="Google Shape;129;p66"/>
          <p:cNvSpPr txBox="1"/>
          <p:nvPr/>
        </p:nvSpPr>
        <p:spPr>
          <a:xfrm>
            <a:off x="11701849" y="6455804"/>
            <a:ext cx="45308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GB" sz="1400" b="1">
                <a:solidFill>
                  <a:schemeClr val="lt1"/>
                </a:solidFill>
                <a:latin typeface="Open Sans ExtraBold"/>
                <a:ea typeface="Open Sans ExtraBold"/>
                <a:cs typeface="Open Sans ExtraBold"/>
                <a:sym typeface="Open Sans ExtraBold"/>
              </a:rPr>
              <a:t>‹#›</a:t>
            </a:fld>
            <a:endParaRPr sz="1400" b="1">
              <a:solidFill>
                <a:schemeClr val="lt1"/>
              </a:solidFill>
              <a:latin typeface="Open Sans ExtraBold"/>
              <a:ea typeface="Open Sans ExtraBold"/>
              <a:cs typeface="Open Sans ExtraBold"/>
              <a:sym typeface="Open Sans ExtraBold"/>
            </a:endParaRPr>
          </a:p>
        </p:txBody>
      </p:sp>
      <p:sp>
        <p:nvSpPr>
          <p:cNvPr id="130" name="Google Shape;130;p66"/>
          <p:cNvSpPr txBox="1"/>
          <p:nvPr/>
        </p:nvSpPr>
        <p:spPr>
          <a:xfrm>
            <a:off x="11798644" y="6492875"/>
            <a:ext cx="393356"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GB"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1"/>
        <p:cNvGrpSpPr/>
        <p:nvPr/>
      </p:nvGrpSpPr>
      <p:grpSpPr>
        <a:xfrm>
          <a:off x="0" y="0"/>
          <a:ext cx="0" cy="0"/>
          <a:chOff x="0" y="0"/>
          <a:chExt cx="0" cy="0"/>
        </a:xfrm>
      </p:grpSpPr>
      <p:sp>
        <p:nvSpPr>
          <p:cNvPr id="132" name="Google Shape;132;p6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3" name="Google Shape;133;p6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34" name="Google Shape;134;p6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6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6" name="Google Shape;136;p6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37"/>
        <p:cNvGrpSpPr/>
        <p:nvPr/>
      </p:nvGrpSpPr>
      <p:grpSpPr>
        <a:xfrm>
          <a:off x="0" y="0"/>
          <a:ext cx="0" cy="0"/>
          <a:chOff x="0" y="0"/>
          <a:chExt cx="0" cy="0"/>
        </a:xfrm>
      </p:grpSpPr>
      <p:sp>
        <p:nvSpPr>
          <p:cNvPr id="138" name="Google Shape;138;p6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9" name="Google Shape;139;p6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0" name="Google Shape;140;p6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1" name="Google Shape;141;p6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 name="Google Shape;142;p6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3" name="Google Shape;143;p6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pic>
        <p:nvPicPr>
          <p:cNvPr id="22" name="Google Shape;22;p50"/>
          <p:cNvPicPr preferRelativeResize="0"/>
          <p:nvPr/>
        </p:nvPicPr>
        <p:blipFill rotWithShape="1">
          <a:blip r:embed="rId2">
            <a:alphaModFix/>
          </a:blip>
          <a:srcRect/>
          <a:stretch/>
        </p:blipFill>
        <p:spPr>
          <a:xfrm>
            <a:off x="0" y="679"/>
            <a:ext cx="12192000" cy="6858000"/>
          </a:xfrm>
          <a:prstGeom prst="rect">
            <a:avLst/>
          </a:prstGeom>
          <a:noFill/>
          <a:ln>
            <a:noFill/>
          </a:ln>
        </p:spPr>
      </p:pic>
      <p:sp>
        <p:nvSpPr>
          <p:cNvPr id="23" name="Google Shape;23;p5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Open Sans"/>
              <a:buNone/>
              <a:defRPr>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5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50"/>
          <p:cNvSpPr txBox="1"/>
          <p:nvPr/>
        </p:nvSpPr>
        <p:spPr>
          <a:xfrm>
            <a:off x="11701849" y="6455804"/>
            <a:ext cx="45308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GB" sz="1400" b="1">
                <a:solidFill>
                  <a:schemeClr val="lt1"/>
                </a:solidFill>
                <a:latin typeface="Open Sans ExtraBold"/>
                <a:ea typeface="Open Sans ExtraBold"/>
                <a:cs typeface="Open Sans ExtraBold"/>
                <a:sym typeface="Open Sans ExtraBold"/>
              </a:rPr>
              <a:t>‹#›</a:t>
            </a:fld>
            <a:endParaRPr sz="1400" b="1">
              <a:solidFill>
                <a:schemeClr val="lt1"/>
              </a:solidFill>
              <a:latin typeface="Open Sans ExtraBold"/>
              <a:ea typeface="Open Sans ExtraBold"/>
              <a:cs typeface="Open Sans ExtraBold"/>
              <a:sym typeface="Open Sans ExtraBold"/>
            </a:endParaRPr>
          </a:p>
        </p:txBody>
      </p:sp>
      <p:pic>
        <p:nvPicPr>
          <p:cNvPr id="26" name="Google Shape;26;p50"/>
          <p:cNvPicPr preferRelativeResize="0"/>
          <p:nvPr/>
        </p:nvPicPr>
        <p:blipFill rotWithShape="1">
          <a:blip r:embed="rId2">
            <a:alphaModFix/>
          </a:blip>
          <a:srcRect/>
          <a:stretch/>
        </p:blipFill>
        <p:spPr>
          <a:xfrm>
            <a:off x="0" y="679"/>
            <a:ext cx="12192000" cy="6858000"/>
          </a:xfrm>
          <a:prstGeom prst="rect">
            <a:avLst/>
          </a:prstGeom>
          <a:noFill/>
          <a:ln>
            <a:noFill/>
          </a:ln>
        </p:spPr>
      </p:pic>
      <p:sp>
        <p:nvSpPr>
          <p:cNvPr id="27" name="Google Shape;27;p50"/>
          <p:cNvSpPr txBox="1"/>
          <p:nvPr/>
        </p:nvSpPr>
        <p:spPr>
          <a:xfrm>
            <a:off x="11701849" y="6455804"/>
            <a:ext cx="45308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GB" sz="1400" b="1">
                <a:solidFill>
                  <a:schemeClr val="lt1"/>
                </a:solidFill>
                <a:latin typeface="Open Sans ExtraBold"/>
                <a:ea typeface="Open Sans ExtraBold"/>
                <a:cs typeface="Open Sans ExtraBold"/>
                <a:sym typeface="Open Sans ExtraBold"/>
              </a:rPr>
              <a:t>‹#›</a:t>
            </a:fld>
            <a:endParaRPr sz="1400" b="1">
              <a:solidFill>
                <a:schemeClr val="lt1"/>
              </a:solidFill>
              <a:latin typeface="Open Sans ExtraBold"/>
              <a:ea typeface="Open Sans ExtraBold"/>
              <a:cs typeface="Open Sans ExtraBold"/>
              <a:sym typeface="Open Sans ExtraBo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44"/>
        <p:cNvGrpSpPr/>
        <p:nvPr/>
      </p:nvGrpSpPr>
      <p:grpSpPr>
        <a:xfrm>
          <a:off x="0" y="0"/>
          <a:ext cx="0" cy="0"/>
          <a:chOff x="0" y="0"/>
          <a:chExt cx="0" cy="0"/>
        </a:xfrm>
      </p:grpSpPr>
      <p:sp>
        <p:nvSpPr>
          <p:cNvPr id="145" name="Google Shape;145;p6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6" name="Google Shape;146;p6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47" name="Google Shape;147;p6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8" name="Google Shape;148;p6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49" name="Google Shape;149;p6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0" name="Google Shape;150;p6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6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6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3"/>
        <p:cNvGrpSpPr/>
        <p:nvPr/>
      </p:nvGrpSpPr>
      <p:grpSpPr>
        <a:xfrm>
          <a:off x="0" y="0"/>
          <a:ext cx="0" cy="0"/>
          <a:chOff x="0" y="0"/>
          <a:chExt cx="0" cy="0"/>
        </a:xfrm>
      </p:grpSpPr>
      <p:sp>
        <p:nvSpPr>
          <p:cNvPr id="154" name="Google Shape;154;p7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5" name="Google Shape;155;p7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6" name="Google Shape;156;p7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7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8"/>
        <p:cNvGrpSpPr/>
        <p:nvPr/>
      </p:nvGrpSpPr>
      <p:grpSpPr>
        <a:xfrm>
          <a:off x="0" y="0"/>
          <a:ext cx="0" cy="0"/>
          <a:chOff x="0" y="0"/>
          <a:chExt cx="0" cy="0"/>
        </a:xfrm>
      </p:grpSpPr>
      <p:sp>
        <p:nvSpPr>
          <p:cNvPr id="159" name="Google Shape;159;p7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0" name="Google Shape;160;p7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1" name="Google Shape;161;p7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62"/>
        <p:cNvGrpSpPr/>
        <p:nvPr/>
      </p:nvGrpSpPr>
      <p:grpSpPr>
        <a:xfrm>
          <a:off x="0" y="0"/>
          <a:ext cx="0" cy="0"/>
          <a:chOff x="0" y="0"/>
          <a:chExt cx="0" cy="0"/>
        </a:xfrm>
      </p:grpSpPr>
      <p:sp>
        <p:nvSpPr>
          <p:cNvPr id="163" name="Google Shape;163;p7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4" name="Google Shape;164;p7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65" name="Google Shape;165;p7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66" name="Google Shape;166;p7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7" name="Google Shape;167;p7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8" name="Google Shape;168;p7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69"/>
        <p:cNvGrpSpPr/>
        <p:nvPr/>
      </p:nvGrpSpPr>
      <p:grpSpPr>
        <a:xfrm>
          <a:off x="0" y="0"/>
          <a:ext cx="0" cy="0"/>
          <a:chOff x="0" y="0"/>
          <a:chExt cx="0" cy="0"/>
        </a:xfrm>
      </p:grpSpPr>
      <p:sp>
        <p:nvSpPr>
          <p:cNvPr id="170" name="Google Shape;170;p7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1" name="Google Shape;171;p73"/>
          <p:cNvSpPr>
            <a:spLocks noGrp="1"/>
          </p:cNvSpPr>
          <p:nvPr>
            <p:ph type="pic" idx="2"/>
          </p:nvPr>
        </p:nvSpPr>
        <p:spPr>
          <a:xfrm>
            <a:off x="5183188" y="987425"/>
            <a:ext cx="6172200" cy="4873625"/>
          </a:xfrm>
          <a:prstGeom prst="rect">
            <a:avLst/>
          </a:prstGeom>
          <a:noFill/>
          <a:ln>
            <a:noFill/>
          </a:ln>
        </p:spPr>
      </p:sp>
      <p:sp>
        <p:nvSpPr>
          <p:cNvPr id="172" name="Google Shape;172;p7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73" name="Google Shape;173;p7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4" name="Google Shape;174;p7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5" name="Google Shape;175;p7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76"/>
        <p:cNvGrpSpPr/>
        <p:nvPr/>
      </p:nvGrpSpPr>
      <p:grpSpPr>
        <a:xfrm>
          <a:off x="0" y="0"/>
          <a:ext cx="0" cy="0"/>
          <a:chOff x="0" y="0"/>
          <a:chExt cx="0" cy="0"/>
        </a:xfrm>
      </p:grpSpPr>
      <p:sp>
        <p:nvSpPr>
          <p:cNvPr id="177" name="Google Shape;177;p7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8" name="Google Shape;178;p7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9" name="Google Shape;179;p7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0" name="Google Shape;180;p7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1" name="Google Shape;181;p7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82"/>
        <p:cNvGrpSpPr/>
        <p:nvPr/>
      </p:nvGrpSpPr>
      <p:grpSpPr>
        <a:xfrm>
          <a:off x="0" y="0"/>
          <a:ext cx="0" cy="0"/>
          <a:chOff x="0" y="0"/>
          <a:chExt cx="0" cy="0"/>
        </a:xfrm>
      </p:grpSpPr>
      <p:sp>
        <p:nvSpPr>
          <p:cNvPr id="183" name="Google Shape;183;p7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4" name="Google Shape;184;p7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5" name="Google Shape;185;p7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6" name="Google Shape;186;p7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7" name="Google Shape;187;p7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28"/>
        <p:cNvGrpSpPr/>
        <p:nvPr/>
      </p:nvGrpSpPr>
      <p:grpSpPr>
        <a:xfrm>
          <a:off x="0" y="0"/>
          <a:ext cx="0" cy="0"/>
          <a:chOff x="0" y="0"/>
          <a:chExt cx="0" cy="0"/>
        </a:xfrm>
      </p:grpSpPr>
      <p:pic>
        <p:nvPicPr>
          <p:cNvPr id="29" name="Google Shape;29;p51" descr="Graphical user interface, text&#10;&#10;Description automatically generated"/>
          <p:cNvPicPr preferRelativeResize="0"/>
          <p:nvPr/>
        </p:nvPicPr>
        <p:blipFill rotWithShape="1">
          <a:blip r:embed="rId2">
            <a:alphaModFix/>
          </a:blip>
          <a:srcRect/>
          <a:stretch/>
        </p:blipFill>
        <p:spPr>
          <a:xfrm>
            <a:off x="-3565" y="-1605"/>
            <a:ext cx="12192000" cy="6858000"/>
          </a:xfrm>
          <a:prstGeom prst="rect">
            <a:avLst/>
          </a:prstGeom>
          <a:noFill/>
          <a:ln>
            <a:noFill/>
          </a:ln>
        </p:spPr>
      </p:pic>
      <p:sp>
        <p:nvSpPr>
          <p:cNvPr id="30" name="Google Shape;30;p5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Open Sans"/>
              <a:buNone/>
              <a:defRPr>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5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sz="18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51"/>
          <p:cNvSpPr txBox="1"/>
          <p:nvPr/>
        </p:nvSpPr>
        <p:spPr>
          <a:xfrm>
            <a:off x="11701849" y="6455804"/>
            <a:ext cx="45308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GB" sz="1400" b="1">
                <a:solidFill>
                  <a:schemeClr val="lt1"/>
                </a:solidFill>
                <a:latin typeface="Open Sans ExtraBold"/>
                <a:ea typeface="Open Sans ExtraBold"/>
                <a:cs typeface="Open Sans ExtraBold"/>
                <a:sym typeface="Open Sans ExtraBold"/>
              </a:rPr>
              <a:t>‹#›</a:t>
            </a:fld>
            <a:endParaRPr sz="1400" b="1">
              <a:solidFill>
                <a:schemeClr val="lt1"/>
              </a:solidFill>
              <a:latin typeface="Open Sans ExtraBold"/>
              <a:ea typeface="Open Sans ExtraBold"/>
              <a:cs typeface="Open Sans ExtraBold"/>
              <a:sym typeface="Open Sans ExtraBold"/>
            </a:endParaRPr>
          </a:p>
        </p:txBody>
      </p:sp>
      <p:pic>
        <p:nvPicPr>
          <p:cNvPr id="33" name="Google Shape;33;p51" descr="Graphical user interface, text&#10;&#10;Description automatically generated"/>
          <p:cNvPicPr preferRelativeResize="0"/>
          <p:nvPr/>
        </p:nvPicPr>
        <p:blipFill rotWithShape="1">
          <a:blip r:embed="rId2">
            <a:alphaModFix/>
          </a:blip>
          <a:srcRect/>
          <a:stretch/>
        </p:blipFill>
        <p:spPr>
          <a:xfrm>
            <a:off x="-3565" y="-1605"/>
            <a:ext cx="12192000" cy="6858000"/>
          </a:xfrm>
          <a:prstGeom prst="rect">
            <a:avLst/>
          </a:prstGeom>
          <a:noFill/>
          <a:ln>
            <a:noFill/>
          </a:ln>
        </p:spPr>
      </p:pic>
      <p:sp>
        <p:nvSpPr>
          <p:cNvPr id="34" name="Google Shape;34;p51"/>
          <p:cNvSpPr txBox="1"/>
          <p:nvPr/>
        </p:nvSpPr>
        <p:spPr>
          <a:xfrm>
            <a:off x="11701849" y="6455804"/>
            <a:ext cx="45308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GB" sz="1400" b="1">
                <a:solidFill>
                  <a:schemeClr val="lt1"/>
                </a:solidFill>
                <a:latin typeface="Open Sans ExtraBold"/>
                <a:ea typeface="Open Sans ExtraBold"/>
                <a:cs typeface="Open Sans ExtraBold"/>
                <a:sym typeface="Open Sans ExtraBold"/>
              </a:rPr>
              <a:t>‹#›</a:t>
            </a:fld>
            <a:endParaRPr sz="1400" b="1">
              <a:solidFill>
                <a:schemeClr val="lt1"/>
              </a:solidFill>
              <a:latin typeface="Open Sans ExtraBold"/>
              <a:ea typeface="Open Sans ExtraBold"/>
              <a:cs typeface="Open Sans ExtraBold"/>
              <a:sym typeface="Open Sans ExtraBo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35"/>
        <p:cNvGrpSpPr/>
        <p:nvPr/>
      </p:nvGrpSpPr>
      <p:grpSpPr>
        <a:xfrm>
          <a:off x="0" y="0"/>
          <a:ext cx="0" cy="0"/>
          <a:chOff x="0" y="0"/>
          <a:chExt cx="0" cy="0"/>
        </a:xfrm>
      </p:grpSpPr>
      <p:pic>
        <p:nvPicPr>
          <p:cNvPr id="36" name="Google Shape;36;p52"/>
          <p:cNvPicPr preferRelativeResize="0"/>
          <p:nvPr/>
        </p:nvPicPr>
        <p:blipFill rotWithShape="1">
          <a:blip r:embed="rId2">
            <a:alphaModFix/>
          </a:blip>
          <a:srcRect/>
          <a:stretch/>
        </p:blipFill>
        <p:spPr>
          <a:xfrm>
            <a:off x="0" y="679"/>
            <a:ext cx="12192000" cy="6858000"/>
          </a:xfrm>
          <a:prstGeom prst="rect">
            <a:avLst/>
          </a:prstGeom>
          <a:noFill/>
          <a:ln>
            <a:noFill/>
          </a:ln>
        </p:spPr>
      </p:pic>
      <p:sp>
        <p:nvSpPr>
          <p:cNvPr id="37" name="Google Shape;37;p5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Open Sans"/>
              <a:buNone/>
              <a:defRPr>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5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52"/>
          <p:cNvSpPr txBox="1"/>
          <p:nvPr/>
        </p:nvSpPr>
        <p:spPr>
          <a:xfrm>
            <a:off x="11701849" y="6455804"/>
            <a:ext cx="45308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GB" sz="1400" b="1">
                <a:solidFill>
                  <a:schemeClr val="lt1"/>
                </a:solidFill>
                <a:latin typeface="Open Sans ExtraBold"/>
                <a:ea typeface="Open Sans ExtraBold"/>
                <a:cs typeface="Open Sans ExtraBold"/>
                <a:sym typeface="Open Sans ExtraBold"/>
              </a:rPr>
              <a:t>‹#›</a:t>
            </a:fld>
            <a:endParaRPr sz="1400" b="1">
              <a:solidFill>
                <a:schemeClr val="lt1"/>
              </a:solidFill>
              <a:latin typeface="Open Sans ExtraBold"/>
              <a:ea typeface="Open Sans ExtraBold"/>
              <a:cs typeface="Open Sans ExtraBold"/>
              <a:sym typeface="Open Sans ExtraBold"/>
            </a:endParaRPr>
          </a:p>
        </p:txBody>
      </p:sp>
      <p:pic>
        <p:nvPicPr>
          <p:cNvPr id="40" name="Google Shape;40;p52"/>
          <p:cNvPicPr preferRelativeResize="0"/>
          <p:nvPr/>
        </p:nvPicPr>
        <p:blipFill rotWithShape="1">
          <a:blip r:embed="rId2">
            <a:alphaModFix/>
          </a:blip>
          <a:srcRect/>
          <a:stretch/>
        </p:blipFill>
        <p:spPr>
          <a:xfrm>
            <a:off x="0" y="679"/>
            <a:ext cx="12192000" cy="6858000"/>
          </a:xfrm>
          <a:prstGeom prst="rect">
            <a:avLst/>
          </a:prstGeom>
          <a:noFill/>
          <a:ln>
            <a:noFill/>
          </a:ln>
        </p:spPr>
      </p:pic>
      <p:sp>
        <p:nvSpPr>
          <p:cNvPr id="41" name="Google Shape;41;p52"/>
          <p:cNvSpPr txBox="1"/>
          <p:nvPr/>
        </p:nvSpPr>
        <p:spPr>
          <a:xfrm>
            <a:off x="11701849" y="6455804"/>
            <a:ext cx="45308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GB" sz="1400" b="1">
                <a:solidFill>
                  <a:schemeClr val="lt1"/>
                </a:solidFill>
                <a:latin typeface="Open Sans ExtraBold"/>
                <a:ea typeface="Open Sans ExtraBold"/>
                <a:cs typeface="Open Sans ExtraBold"/>
                <a:sym typeface="Open Sans ExtraBold"/>
              </a:rPr>
              <a:t>‹#›</a:t>
            </a:fld>
            <a:endParaRPr sz="1400" b="1">
              <a:solidFill>
                <a:schemeClr val="lt1"/>
              </a:solidFill>
              <a:latin typeface="Open Sans ExtraBold"/>
              <a:ea typeface="Open Sans ExtraBold"/>
              <a:cs typeface="Open Sans ExtraBold"/>
              <a:sym typeface="Open Sans ExtraBo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42"/>
        <p:cNvGrpSpPr/>
        <p:nvPr/>
      </p:nvGrpSpPr>
      <p:grpSpPr>
        <a:xfrm>
          <a:off x="0" y="0"/>
          <a:ext cx="0" cy="0"/>
          <a:chOff x="0" y="0"/>
          <a:chExt cx="0" cy="0"/>
        </a:xfrm>
      </p:grpSpPr>
      <p:pic>
        <p:nvPicPr>
          <p:cNvPr id="43" name="Google Shape;43;p55" descr="A picture containing text&#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44" name="Google Shape;44;p55"/>
          <p:cNvSpPr txBox="1"/>
          <p:nvPr/>
        </p:nvSpPr>
        <p:spPr>
          <a:xfrm>
            <a:off x="11701849" y="6455804"/>
            <a:ext cx="45308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GB" sz="1400" b="1">
                <a:solidFill>
                  <a:schemeClr val="lt1"/>
                </a:solidFill>
                <a:latin typeface="Open Sans ExtraBold"/>
                <a:ea typeface="Open Sans ExtraBold"/>
                <a:cs typeface="Open Sans ExtraBold"/>
                <a:sym typeface="Open Sans ExtraBold"/>
              </a:rPr>
              <a:t>‹#›</a:t>
            </a:fld>
            <a:endParaRPr sz="1400" b="1">
              <a:solidFill>
                <a:schemeClr val="lt1"/>
              </a:solidFill>
              <a:latin typeface="Open Sans ExtraBold"/>
              <a:ea typeface="Open Sans ExtraBold"/>
              <a:cs typeface="Open Sans ExtraBold"/>
              <a:sym typeface="Open Sans ExtraBold"/>
            </a:endParaRPr>
          </a:p>
        </p:txBody>
      </p:sp>
      <p:sp>
        <p:nvSpPr>
          <p:cNvPr id="45" name="Google Shape;45;p55"/>
          <p:cNvSpPr txBox="1">
            <a:spLocks noGrp="1"/>
          </p:cNvSpPr>
          <p:nvPr>
            <p:ph type="title"/>
          </p:nvPr>
        </p:nvSpPr>
        <p:spPr>
          <a:xfrm>
            <a:off x="805249" y="4443413"/>
            <a:ext cx="5587313" cy="132500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Open Sans ExtraBold"/>
              <a:buNone/>
              <a:defRPr b="1">
                <a:latin typeface="Open Sans ExtraBold"/>
                <a:ea typeface="Open Sans ExtraBold"/>
                <a:cs typeface="Open Sans ExtraBold"/>
                <a:sym typeface="Open Sans ExtraBol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55"/>
          <p:cNvSpPr txBox="1">
            <a:spLocks noGrp="1"/>
          </p:cNvSpPr>
          <p:nvPr>
            <p:ph type="body" idx="1"/>
          </p:nvPr>
        </p:nvSpPr>
        <p:spPr>
          <a:xfrm>
            <a:off x="804863" y="4052888"/>
            <a:ext cx="5588000" cy="3905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800"/>
              <a:buNone/>
              <a:defRPr sz="1800" b="1">
                <a:solidFill>
                  <a:schemeClr val="lt1"/>
                </a:solidFill>
                <a:latin typeface="Open Sans ExtraBold"/>
                <a:ea typeface="Open Sans ExtraBold"/>
                <a:cs typeface="Open Sans ExtraBold"/>
                <a:sym typeface="Open Sans ExtraBol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7" name="Google Shape;47;p55" descr="A picture containing text&#10;&#10;Description automatically generated"/>
          <p:cNvPicPr preferRelativeResize="0"/>
          <p:nvPr/>
        </p:nvPicPr>
        <p:blipFill rotWithShape="1">
          <a:blip r:embed="rId2">
            <a:alphaModFix/>
          </a:blip>
          <a:srcRect/>
          <a:stretch/>
        </p:blipFill>
        <p:spPr>
          <a:xfrm>
            <a:off x="-37071" y="0"/>
            <a:ext cx="12192000" cy="6858000"/>
          </a:xfrm>
          <a:prstGeom prst="rect">
            <a:avLst/>
          </a:prstGeom>
          <a:noFill/>
          <a:ln>
            <a:noFill/>
          </a:ln>
        </p:spPr>
      </p:pic>
      <p:sp>
        <p:nvSpPr>
          <p:cNvPr id="48" name="Google Shape;48;p55"/>
          <p:cNvSpPr txBox="1"/>
          <p:nvPr/>
        </p:nvSpPr>
        <p:spPr>
          <a:xfrm>
            <a:off x="11701849" y="6455804"/>
            <a:ext cx="45308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GB" sz="1400" b="1">
                <a:solidFill>
                  <a:schemeClr val="lt1"/>
                </a:solidFill>
                <a:latin typeface="Open Sans ExtraBold"/>
                <a:ea typeface="Open Sans ExtraBold"/>
                <a:cs typeface="Open Sans ExtraBold"/>
                <a:sym typeface="Open Sans ExtraBold"/>
              </a:rPr>
              <a:t>‹#›</a:t>
            </a:fld>
            <a:endParaRPr sz="1400" b="1">
              <a:solidFill>
                <a:schemeClr val="lt1"/>
              </a:solidFill>
              <a:latin typeface="Open Sans ExtraBold"/>
              <a:ea typeface="Open Sans ExtraBold"/>
              <a:cs typeface="Open Sans ExtraBold"/>
              <a:sym typeface="Open Sans ExtraBo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9"/>
        <p:cNvGrpSpPr/>
        <p:nvPr/>
      </p:nvGrpSpPr>
      <p:grpSpPr>
        <a:xfrm>
          <a:off x="0" y="0"/>
          <a:ext cx="0" cy="0"/>
          <a:chOff x="0" y="0"/>
          <a:chExt cx="0" cy="0"/>
        </a:xfrm>
      </p:grpSpPr>
      <p:sp>
        <p:nvSpPr>
          <p:cNvPr id="50" name="Google Shape;50;p5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5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2" name="Google Shape;52;p5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5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5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888888"/>
              </a:buClr>
              <a:buSzPts val="1200"/>
              <a:buFont typeface="Calibri"/>
              <a:buNone/>
              <a:defRPr/>
            </a:lvl1pPr>
            <a:lvl2pPr marL="0" lvl="1" indent="0" algn="r">
              <a:spcBef>
                <a:spcPts val="0"/>
              </a:spcBef>
              <a:spcAft>
                <a:spcPts val="0"/>
              </a:spcAft>
              <a:buClr>
                <a:srgbClr val="888888"/>
              </a:buClr>
              <a:buSzPts val="1200"/>
              <a:buFont typeface="Calibri"/>
              <a:buNone/>
              <a:defRPr/>
            </a:lvl2pPr>
            <a:lvl3pPr marL="0" lvl="2" indent="0" algn="r">
              <a:spcBef>
                <a:spcPts val="0"/>
              </a:spcBef>
              <a:spcAft>
                <a:spcPts val="0"/>
              </a:spcAft>
              <a:buClr>
                <a:srgbClr val="888888"/>
              </a:buClr>
              <a:buSzPts val="1200"/>
              <a:buFont typeface="Calibri"/>
              <a:buNone/>
              <a:defRPr/>
            </a:lvl3pPr>
            <a:lvl4pPr marL="0" lvl="3" indent="0" algn="r">
              <a:spcBef>
                <a:spcPts val="0"/>
              </a:spcBef>
              <a:spcAft>
                <a:spcPts val="0"/>
              </a:spcAft>
              <a:buClr>
                <a:srgbClr val="888888"/>
              </a:buClr>
              <a:buSzPts val="1200"/>
              <a:buFont typeface="Calibri"/>
              <a:buNone/>
              <a:defRPr/>
            </a:lvl4pPr>
            <a:lvl5pPr marL="0" lvl="4" indent="0" algn="r">
              <a:spcBef>
                <a:spcPts val="0"/>
              </a:spcBef>
              <a:spcAft>
                <a:spcPts val="0"/>
              </a:spcAft>
              <a:buClr>
                <a:srgbClr val="888888"/>
              </a:buClr>
              <a:buSzPts val="1200"/>
              <a:buFont typeface="Calibri"/>
              <a:buNone/>
              <a:defRPr/>
            </a:lvl5pPr>
            <a:lvl6pPr marL="0" lvl="5" indent="0" algn="r">
              <a:spcBef>
                <a:spcPts val="0"/>
              </a:spcBef>
              <a:spcAft>
                <a:spcPts val="0"/>
              </a:spcAft>
              <a:buClr>
                <a:srgbClr val="888888"/>
              </a:buClr>
              <a:buSzPts val="1200"/>
              <a:buFont typeface="Calibri"/>
              <a:buNone/>
              <a:defRPr/>
            </a:lvl6pPr>
            <a:lvl7pPr marL="0" lvl="6" indent="0" algn="r">
              <a:spcBef>
                <a:spcPts val="0"/>
              </a:spcBef>
              <a:spcAft>
                <a:spcPts val="0"/>
              </a:spcAft>
              <a:buClr>
                <a:srgbClr val="888888"/>
              </a:buClr>
              <a:buSzPts val="1200"/>
              <a:buFont typeface="Calibri"/>
              <a:buNone/>
              <a:defRPr/>
            </a:lvl7pPr>
            <a:lvl8pPr marL="0" lvl="7" indent="0" algn="r">
              <a:spcBef>
                <a:spcPts val="0"/>
              </a:spcBef>
              <a:spcAft>
                <a:spcPts val="0"/>
              </a:spcAft>
              <a:buClr>
                <a:srgbClr val="888888"/>
              </a:buClr>
              <a:buSzPts val="1200"/>
              <a:buFont typeface="Calibri"/>
              <a:buNone/>
              <a:defRPr/>
            </a:lvl8pPr>
            <a:lvl9pPr marL="0" lvl="8" indent="0" algn="r">
              <a:spcBef>
                <a:spcPts val="0"/>
              </a:spcBef>
              <a:spcAft>
                <a:spcPts val="0"/>
              </a:spcAft>
              <a:buClr>
                <a:srgbClr val="888888"/>
              </a:buClr>
              <a:buSzPts val="1200"/>
              <a:buFont typeface="Calibri"/>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5"/>
        <p:cNvGrpSpPr/>
        <p:nvPr/>
      </p:nvGrpSpPr>
      <p:grpSpPr>
        <a:xfrm>
          <a:off x="0" y="0"/>
          <a:ext cx="0" cy="0"/>
          <a:chOff x="0" y="0"/>
          <a:chExt cx="0" cy="0"/>
        </a:xfrm>
      </p:grpSpPr>
      <p:sp>
        <p:nvSpPr>
          <p:cNvPr id="56" name="Google Shape;56;p5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5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5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5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5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5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888888"/>
              </a:buClr>
              <a:buSzPts val="1200"/>
              <a:buFont typeface="Calibri"/>
              <a:buNone/>
              <a:defRPr/>
            </a:lvl1pPr>
            <a:lvl2pPr marL="0" lvl="1" indent="0" algn="r">
              <a:spcBef>
                <a:spcPts val="0"/>
              </a:spcBef>
              <a:spcAft>
                <a:spcPts val="0"/>
              </a:spcAft>
              <a:buClr>
                <a:srgbClr val="888888"/>
              </a:buClr>
              <a:buSzPts val="1200"/>
              <a:buFont typeface="Calibri"/>
              <a:buNone/>
              <a:defRPr/>
            </a:lvl2pPr>
            <a:lvl3pPr marL="0" lvl="2" indent="0" algn="r">
              <a:spcBef>
                <a:spcPts val="0"/>
              </a:spcBef>
              <a:spcAft>
                <a:spcPts val="0"/>
              </a:spcAft>
              <a:buClr>
                <a:srgbClr val="888888"/>
              </a:buClr>
              <a:buSzPts val="1200"/>
              <a:buFont typeface="Calibri"/>
              <a:buNone/>
              <a:defRPr/>
            </a:lvl3pPr>
            <a:lvl4pPr marL="0" lvl="3" indent="0" algn="r">
              <a:spcBef>
                <a:spcPts val="0"/>
              </a:spcBef>
              <a:spcAft>
                <a:spcPts val="0"/>
              </a:spcAft>
              <a:buClr>
                <a:srgbClr val="888888"/>
              </a:buClr>
              <a:buSzPts val="1200"/>
              <a:buFont typeface="Calibri"/>
              <a:buNone/>
              <a:defRPr/>
            </a:lvl4pPr>
            <a:lvl5pPr marL="0" lvl="4" indent="0" algn="r">
              <a:spcBef>
                <a:spcPts val="0"/>
              </a:spcBef>
              <a:spcAft>
                <a:spcPts val="0"/>
              </a:spcAft>
              <a:buClr>
                <a:srgbClr val="888888"/>
              </a:buClr>
              <a:buSzPts val="1200"/>
              <a:buFont typeface="Calibri"/>
              <a:buNone/>
              <a:defRPr/>
            </a:lvl5pPr>
            <a:lvl6pPr marL="0" lvl="5" indent="0" algn="r">
              <a:spcBef>
                <a:spcPts val="0"/>
              </a:spcBef>
              <a:spcAft>
                <a:spcPts val="0"/>
              </a:spcAft>
              <a:buClr>
                <a:srgbClr val="888888"/>
              </a:buClr>
              <a:buSzPts val="1200"/>
              <a:buFont typeface="Calibri"/>
              <a:buNone/>
              <a:defRPr/>
            </a:lvl6pPr>
            <a:lvl7pPr marL="0" lvl="6" indent="0" algn="r">
              <a:spcBef>
                <a:spcPts val="0"/>
              </a:spcBef>
              <a:spcAft>
                <a:spcPts val="0"/>
              </a:spcAft>
              <a:buClr>
                <a:srgbClr val="888888"/>
              </a:buClr>
              <a:buSzPts val="1200"/>
              <a:buFont typeface="Calibri"/>
              <a:buNone/>
              <a:defRPr/>
            </a:lvl7pPr>
            <a:lvl8pPr marL="0" lvl="7" indent="0" algn="r">
              <a:spcBef>
                <a:spcPts val="0"/>
              </a:spcBef>
              <a:spcAft>
                <a:spcPts val="0"/>
              </a:spcAft>
              <a:buClr>
                <a:srgbClr val="888888"/>
              </a:buClr>
              <a:buSzPts val="1200"/>
              <a:buFont typeface="Calibri"/>
              <a:buNone/>
              <a:defRPr/>
            </a:lvl8pPr>
            <a:lvl9pPr marL="0" lvl="8" indent="0" algn="r">
              <a:spcBef>
                <a:spcPts val="0"/>
              </a:spcBef>
              <a:spcAft>
                <a:spcPts val="0"/>
              </a:spcAft>
              <a:buClr>
                <a:srgbClr val="888888"/>
              </a:buClr>
              <a:buSzPts val="1200"/>
              <a:buFont typeface="Calibri"/>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2"/>
        <p:cNvGrpSpPr/>
        <p:nvPr/>
      </p:nvGrpSpPr>
      <p:grpSpPr>
        <a:xfrm>
          <a:off x="0" y="0"/>
          <a:ext cx="0" cy="0"/>
          <a:chOff x="0" y="0"/>
          <a:chExt cx="0" cy="0"/>
        </a:xfrm>
      </p:grpSpPr>
      <p:sp>
        <p:nvSpPr>
          <p:cNvPr id="63" name="Google Shape;63;p5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5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5" name="Google Shape;65;p5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6" name="Google Shape;66;p5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7" name="Google Shape;67;p5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 name="Google Shape;68;p5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5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5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888888"/>
              </a:buClr>
              <a:buSzPts val="1200"/>
              <a:buFont typeface="Calibri"/>
              <a:buNone/>
              <a:defRPr/>
            </a:lvl1pPr>
            <a:lvl2pPr marL="0" lvl="1" indent="0" algn="r">
              <a:spcBef>
                <a:spcPts val="0"/>
              </a:spcBef>
              <a:spcAft>
                <a:spcPts val="0"/>
              </a:spcAft>
              <a:buClr>
                <a:srgbClr val="888888"/>
              </a:buClr>
              <a:buSzPts val="1200"/>
              <a:buFont typeface="Calibri"/>
              <a:buNone/>
              <a:defRPr/>
            </a:lvl2pPr>
            <a:lvl3pPr marL="0" lvl="2" indent="0" algn="r">
              <a:spcBef>
                <a:spcPts val="0"/>
              </a:spcBef>
              <a:spcAft>
                <a:spcPts val="0"/>
              </a:spcAft>
              <a:buClr>
                <a:srgbClr val="888888"/>
              </a:buClr>
              <a:buSzPts val="1200"/>
              <a:buFont typeface="Calibri"/>
              <a:buNone/>
              <a:defRPr/>
            </a:lvl3pPr>
            <a:lvl4pPr marL="0" lvl="3" indent="0" algn="r">
              <a:spcBef>
                <a:spcPts val="0"/>
              </a:spcBef>
              <a:spcAft>
                <a:spcPts val="0"/>
              </a:spcAft>
              <a:buClr>
                <a:srgbClr val="888888"/>
              </a:buClr>
              <a:buSzPts val="1200"/>
              <a:buFont typeface="Calibri"/>
              <a:buNone/>
              <a:defRPr/>
            </a:lvl4pPr>
            <a:lvl5pPr marL="0" lvl="4" indent="0" algn="r">
              <a:spcBef>
                <a:spcPts val="0"/>
              </a:spcBef>
              <a:spcAft>
                <a:spcPts val="0"/>
              </a:spcAft>
              <a:buClr>
                <a:srgbClr val="888888"/>
              </a:buClr>
              <a:buSzPts val="1200"/>
              <a:buFont typeface="Calibri"/>
              <a:buNone/>
              <a:defRPr/>
            </a:lvl5pPr>
            <a:lvl6pPr marL="0" lvl="5" indent="0" algn="r">
              <a:spcBef>
                <a:spcPts val="0"/>
              </a:spcBef>
              <a:spcAft>
                <a:spcPts val="0"/>
              </a:spcAft>
              <a:buClr>
                <a:srgbClr val="888888"/>
              </a:buClr>
              <a:buSzPts val="1200"/>
              <a:buFont typeface="Calibri"/>
              <a:buNone/>
              <a:defRPr/>
            </a:lvl6pPr>
            <a:lvl7pPr marL="0" lvl="6" indent="0" algn="r">
              <a:spcBef>
                <a:spcPts val="0"/>
              </a:spcBef>
              <a:spcAft>
                <a:spcPts val="0"/>
              </a:spcAft>
              <a:buClr>
                <a:srgbClr val="888888"/>
              </a:buClr>
              <a:buSzPts val="1200"/>
              <a:buFont typeface="Calibri"/>
              <a:buNone/>
              <a:defRPr/>
            </a:lvl7pPr>
            <a:lvl8pPr marL="0" lvl="7" indent="0" algn="r">
              <a:spcBef>
                <a:spcPts val="0"/>
              </a:spcBef>
              <a:spcAft>
                <a:spcPts val="0"/>
              </a:spcAft>
              <a:buClr>
                <a:srgbClr val="888888"/>
              </a:buClr>
              <a:buSzPts val="1200"/>
              <a:buFont typeface="Calibri"/>
              <a:buNone/>
              <a:defRPr/>
            </a:lvl8pPr>
            <a:lvl9pPr marL="0" lvl="8" indent="0" algn="r">
              <a:spcBef>
                <a:spcPts val="0"/>
              </a:spcBef>
              <a:spcAft>
                <a:spcPts val="0"/>
              </a:spcAft>
              <a:buClr>
                <a:srgbClr val="888888"/>
              </a:buClr>
              <a:buSzPts val="1200"/>
              <a:buFont typeface="Calibri"/>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1"/>
        <p:cNvGrpSpPr/>
        <p:nvPr/>
      </p:nvGrpSpPr>
      <p:grpSpPr>
        <a:xfrm>
          <a:off x="0" y="0"/>
          <a:ext cx="0" cy="0"/>
          <a:chOff x="0" y="0"/>
          <a:chExt cx="0" cy="0"/>
        </a:xfrm>
      </p:grpSpPr>
      <p:sp>
        <p:nvSpPr>
          <p:cNvPr id="72" name="Google Shape;72;p5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5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5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5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888888"/>
              </a:buClr>
              <a:buSzPts val="1200"/>
              <a:buFont typeface="Calibri"/>
              <a:buNone/>
              <a:defRPr/>
            </a:lvl1pPr>
            <a:lvl2pPr marL="0" lvl="1" indent="0" algn="r">
              <a:spcBef>
                <a:spcPts val="0"/>
              </a:spcBef>
              <a:spcAft>
                <a:spcPts val="0"/>
              </a:spcAft>
              <a:buClr>
                <a:srgbClr val="888888"/>
              </a:buClr>
              <a:buSzPts val="1200"/>
              <a:buFont typeface="Calibri"/>
              <a:buNone/>
              <a:defRPr/>
            </a:lvl2pPr>
            <a:lvl3pPr marL="0" lvl="2" indent="0" algn="r">
              <a:spcBef>
                <a:spcPts val="0"/>
              </a:spcBef>
              <a:spcAft>
                <a:spcPts val="0"/>
              </a:spcAft>
              <a:buClr>
                <a:srgbClr val="888888"/>
              </a:buClr>
              <a:buSzPts val="1200"/>
              <a:buFont typeface="Calibri"/>
              <a:buNone/>
              <a:defRPr/>
            </a:lvl3pPr>
            <a:lvl4pPr marL="0" lvl="3" indent="0" algn="r">
              <a:spcBef>
                <a:spcPts val="0"/>
              </a:spcBef>
              <a:spcAft>
                <a:spcPts val="0"/>
              </a:spcAft>
              <a:buClr>
                <a:srgbClr val="888888"/>
              </a:buClr>
              <a:buSzPts val="1200"/>
              <a:buFont typeface="Calibri"/>
              <a:buNone/>
              <a:defRPr/>
            </a:lvl4pPr>
            <a:lvl5pPr marL="0" lvl="4" indent="0" algn="r">
              <a:spcBef>
                <a:spcPts val="0"/>
              </a:spcBef>
              <a:spcAft>
                <a:spcPts val="0"/>
              </a:spcAft>
              <a:buClr>
                <a:srgbClr val="888888"/>
              </a:buClr>
              <a:buSzPts val="1200"/>
              <a:buFont typeface="Calibri"/>
              <a:buNone/>
              <a:defRPr/>
            </a:lvl5pPr>
            <a:lvl6pPr marL="0" lvl="5" indent="0" algn="r">
              <a:spcBef>
                <a:spcPts val="0"/>
              </a:spcBef>
              <a:spcAft>
                <a:spcPts val="0"/>
              </a:spcAft>
              <a:buClr>
                <a:srgbClr val="888888"/>
              </a:buClr>
              <a:buSzPts val="1200"/>
              <a:buFont typeface="Calibri"/>
              <a:buNone/>
              <a:defRPr/>
            </a:lvl6pPr>
            <a:lvl7pPr marL="0" lvl="6" indent="0" algn="r">
              <a:spcBef>
                <a:spcPts val="0"/>
              </a:spcBef>
              <a:spcAft>
                <a:spcPts val="0"/>
              </a:spcAft>
              <a:buClr>
                <a:srgbClr val="888888"/>
              </a:buClr>
              <a:buSzPts val="1200"/>
              <a:buFont typeface="Calibri"/>
              <a:buNone/>
              <a:defRPr/>
            </a:lvl7pPr>
            <a:lvl8pPr marL="0" lvl="7" indent="0" algn="r">
              <a:spcBef>
                <a:spcPts val="0"/>
              </a:spcBef>
              <a:spcAft>
                <a:spcPts val="0"/>
              </a:spcAft>
              <a:buClr>
                <a:srgbClr val="888888"/>
              </a:buClr>
              <a:buSzPts val="1200"/>
              <a:buFont typeface="Calibri"/>
              <a:buNone/>
              <a:defRPr/>
            </a:lvl8pPr>
            <a:lvl9pPr marL="0" lvl="8" indent="0" algn="r">
              <a:spcBef>
                <a:spcPts val="0"/>
              </a:spcBef>
              <a:spcAft>
                <a:spcPts val="0"/>
              </a:spcAft>
              <a:buClr>
                <a:srgbClr val="888888"/>
              </a:buClr>
              <a:buSzPts val="1200"/>
              <a:buFont typeface="Calibri"/>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pic>
        <p:nvPicPr>
          <p:cNvPr id="15" name="Google Shape;15;p48" descr="A picture containing text&#10;&#10;Description automatically generated"/>
          <p:cNvPicPr preferRelativeResize="0"/>
          <p:nvPr/>
        </p:nvPicPr>
        <p:blipFill rotWithShape="1">
          <a:blip r:embed="rId17">
            <a:alphaModFix/>
          </a:blip>
          <a:srcRect/>
          <a:stretch/>
        </p:blipFill>
        <p:spPr>
          <a:xfrm>
            <a:off x="0" y="0"/>
            <a:ext cx="12192000" cy="6858000"/>
          </a:xfrm>
          <a:prstGeom prst="rect">
            <a:avLst/>
          </a:prstGeom>
          <a:noFill/>
          <a:ln>
            <a:noFill/>
          </a:ln>
        </p:spPr>
      </p:pic>
      <p:pic>
        <p:nvPicPr>
          <p:cNvPr id="16" name="Google Shape;16;p48" descr="A picture containing text&#10;&#10;Description automatically generated"/>
          <p:cNvPicPr preferRelativeResize="0"/>
          <p:nvPr/>
        </p:nvPicPr>
        <p:blipFill rotWithShape="1">
          <a:blip r:embed="rId17">
            <a:alphaModFix/>
          </a:blip>
          <a:srcRect/>
          <a:stretch/>
        </p:blipFill>
        <p:spPr>
          <a:xfrm>
            <a:off x="0" y="0"/>
            <a:ext cx="12192000" cy="6858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2"/>
        <p:cNvGrpSpPr/>
        <p:nvPr/>
      </p:nvGrpSpPr>
      <p:grpSpPr>
        <a:xfrm>
          <a:off x="0" y="0"/>
          <a:ext cx="0" cy="0"/>
          <a:chOff x="0" y="0"/>
          <a:chExt cx="0" cy="0"/>
        </a:xfrm>
      </p:grpSpPr>
      <p:sp>
        <p:nvSpPr>
          <p:cNvPr id="113" name="Google Shape;113;p5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4" name="Google Shape;114;p5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5" name="Google Shape;115;p5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6" name="Google Shape;116;p5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7" name="Google Shape;117;p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opensource.org/licenses/BSD-3-Clause" TargetMode="External"/><Relationship Id="rId3" Type="http://schemas.openxmlformats.org/officeDocument/2006/relationships/hyperlink" Target="https://www.jetbrains.com/pycharm/" TargetMode="External"/><Relationship Id="rId7" Type="http://schemas.openxmlformats.org/officeDocument/2006/relationships/hyperlink" Target="https://github.com/jupyter/design/blob/master/logos/Square%20Logo/squarelogo-greytext-orangebody-greymoons/squarelogo-greytext-orangebody-greymoons.png"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hyperlink" Target="https://pythonhosted.org/spyder/installation.html"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onsset.github.io/teaching_kit/courses/module_2/Lecture%204/"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doi.org/10.5281/zenodo.4574031"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hyperlink" Target="https://creativecommons.org/licenses/by/4.0/legalcode"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doi.org/10.5281/zenodo.4574031"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hyperlink" Target="https://creativecommons.org/licenses/by/4.0/legalcode"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gep-onsset.readthedocs.io/en/latest/"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hyperlink" Target="http://www.onsset.org/" TargetMode="External"/><Relationship Id="rId4" Type="http://schemas.openxmlformats.org/officeDocument/2006/relationships/hyperlink" Target="https://groups.google.com/forum/#!forum/onsset"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onsset.github.io/teaching_kit/courses/module_2/Lecture%204/"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hyperlink" Target="https://creativecommons.org/publicdomain/mark/1.0/" TargetMode="External"/><Relationship Id="rId4" Type="http://schemas.openxmlformats.org/officeDocument/2006/relationships/hyperlink" Target="https://www.flickr.com/photos/26036894@N03/18889910544"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hyperlink" Target="https://creativecommons.org/licenses/by/3.0/" TargetMode="External"/><Relationship Id="rId5" Type="http://schemas.openxmlformats.org/officeDocument/2006/relationships/hyperlink" Target="https://medium.com/climate-conscious/climate-finance-unfairly-shifts-priorities-in-the-global-south-5ed42c116cfe" TargetMode="Externa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hyperlink" Target="https://doi.org/10.5281/ZENODO.1493074"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hyperlink" Target="https://creativecommons.org/licenses/by/4.0/legalcode"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hyperlink" Target="https://creativecommons.org/licenses/by/4.0/legalcode" TargetMode="External"/><Relationship Id="rId4" Type="http://schemas.openxmlformats.org/officeDocument/2006/relationships/hyperlink" Target="https://doi.org/10.5281/ZENODO.1493074"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hyperlink" Target="https://creativecommons.org/licenses/by/4.0/legalcode" TargetMode="External"/><Relationship Id="rId4" Type="http://schemas.openxmlformats.org/officeDocument/2006/relationships/hyperlink" Target="https://doi.org/10.5281/ZENODO.1493074"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doi.org/10.5281/ZENODO.1493074"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hyperlink" Target="http://www.google.com/"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 Id="rId5" Type="http://schemas.openxmlformats.org/officeDocument/2006/relationships/image" Target="../media/image16.jpg"/><Relationship Id="rId4" Type="http://schemas.openxmlformats.org/officeDocument/2006/relationships/hyperlink" Target="https://www.open.edu/openlearncreate/mod/quiz/view.php?id=173688"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hyperlink" Target="http://creativecommons.org/licenses/by/3.0/" TargetMode="External"/><Relationship Id="rId4" Type="http://schemas.openxmlformats.org/officeDocument/2006/relationships/hyperlink" Target="https://doi.org/10.1088/1748-9326/aa7b29"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hyperlink" Target="https://creativecommons.org/licenses/by/4.0/legalcode" TargetMode="External"/><Relationship Id="rId4" Type="http://schemas.openxmlformats.org/officeDocument/2006/relationships/hyperlink" Target="https://doi.org/10.5281/zenodo.4574031"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http://www.onsset.org/uploads/1/8/5/0/18504136/electrification_pathways_for_benin.pdf"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onsset.github.io/teaching_kit/courses/module_2/Lecture%203/"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python.org/doc/"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hyperlink" Target="https://www.codecademy.com/learn/learn-python" TargetMode="External"/><Relationship Id="rId4" Type="http://schemas.openxmlformats.org/officeDocument/2006/relationships/hyperlink" Target="https://www.learnpython.org/"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pic>
        <p:nvPicPr>
          <p:cNvPr id="193" name="Google Shape;193;p1" descr="A picture containing calendar&#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94" name="Google Shape;194;p1"/>
          <p:cNvSpPr txBox="1"/>
          <p:nvPr/>
        </p:nvSpPr>
        <p:spPr>
          <a:xfrm>
            <a:off x="8832600" y="6157376"/>
            <a:ext cx="2966960"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400" b="1" i="0" u="none" strike="noStrike" cap="none">
                <a:solidFill>
                  <a:schemeClr val="lt1"/>
                </a:solidFill>
                <a:latin typeface="Open Sans"/>
                <a:ea typeface="Open Sans"/>
                <a:cs typeface="Open Sans"/>
                <a:sym typeface="Open Sans"/>
              </a:rPr>
              <a:t>Version 1.0</a:t>
            </a:r>
            <a:endParaRPr sz="1050" b="0" i="0" u="none" strike="noStrike" cap="none">
              <a:solidFill>
                <a:schemeClr val="lt1"/>
              </a:solidFill>
              <a:latin typeface="Open Sans"/>
              <a:ea typeface="Open Sans"/>
              <a:cs typeface="Open Sans"/>
              <a:sym typeface="Open Sans"/>
            </a:endParaRPr>
          </a:p>
        </p:txBody>
      </p:sp>
      <p:sp>
        <p:nvSpPr>
          <p:cNvPr id="195" name="Google Shape;195;p1"/>
          <p:cNvSpPr txBox="1"/>
          <p:nvPr/>
        </p:nvSpPr>
        <p:spPr>
          <a:xfrm>
            <a:off x="657741" y="4127693"/>
            <a:ext cx="6774813" cy="2123658"/>
          </a:xfrm>
          <a:prstGeom prst="rect">
            <a:avLst/>
          </a:prstGeom>
          <a:noFill/>
          <a:ln>
            <a:noFill/>
          </a:ln>
        </p:spPr>
        <p:txBody>
          <a:bodyPr spcFirstLastPara="1" wrap="square" lIns="91425" tIns="45700" rIns="91425" bIns="45700" anchor="b" anchorCtr="0">
            <a:spAutoFit/>
          </a:bodyPr>
          <a:lstStyle/>
          <a:p>
            <a:pPr marL="0" marR="0" lvl="0" indent="0" algn="l" rtl="0">
              <a:spcBef>
                <a:spcPts val="0"/>
              </a:spcBef>
              <a:spcAft>
                <a:spcPts val="0"/>
              </a:spcAft>
              <a:buNone/>
            </a:pPr>
            <a:r>
              <a:rPr lang="en-GB" sz="4400" b="1" i="0" u="none" strike="noStrike" cap="none">
                <a:solidFill>
                  <a:schemeClr val="lt1"/>
                </a:solidFill>
                <a:latin typeface="Open Sans ExtraBold"/>
                <a:ea typeface="Open Sans ExtraBold"/>
                <a:cs typeface="Open Sans ExtraBold"/>
                <a:sym typeface="Open Sans ExtraBold"/>
              </a:rPr>
              <a:t>LECTURE 6 </a:t>
            </a:r>
            <a:endParaRPr/>
          </a:p>
          <a:p>
            <a:pPr marL="0" marR="0" lvl="0" indent="0" algn="l" rtl="0">
              <a:spcBef>
                <a:spcPts val="0"/>
              </a:spcBef>
              <a:spcAft>
                <a:spcPts val="0"/>
              </a:spcAft>
              <a:buNone/>
            </a:pPr>
            <a:r>
              <a:rPr lang="en-GB" sz="4400" b="1">
                <a:solidFill>
                  <a:schemeClr val="dk1"/>
                </a:solidFill>
                <a:latin typeface="Open Sans ExtraBold"/>
                <a:ea typeface="Open Sans ExtraBold"/>
                <a:cs typeface="Open Sans ExtraBold"/>
                <a:sym typeface="Open Sans ExtraBold"/>
              </a:rPr>
              <a:t>GÉNÉRATEUR DE SCÉNARIOS GEP</a:t>
            </a:r>
            <a:endParaRPr sz="4400" b="1">
              <a:solidFill>
                <a:schemeClr val="dk1"/>
              </a:solidFill>
              <a:latin typeface="Open Sans ExtraBold"/>
              <a:ea typeface="Open Sans ExtraBold"/>
              <a:cs typeface="Open Sans ExtraBold"/>
              <a:sym typeface="Open Sans ExtraBold"/>
            </a:endParaRPr>
          </a:p>
        </p:txBody>
      </p:sp>
      <p:sp>
        <p:nvSpPr>
          <p:cNvPr id="196" name="Google Shape;196;p1"/>
          <p:cNvSpPr txBox="1"/>
          <p:nvPr/>
        </p:nvSpPr>
        <p:spPr>
          <a:xfrm>
            <a:off x="657741" y="3659026"/>
            <a:ext cx="3651600" cy="646500"/>
          </a:xfrm>
          <a:prstGeom prst="rect">
            <a:avLst/>
          </a:prstGeom>
          <a:noFill/>
          <a:ln>
            <a:noFill/>
          </a:ln>
        </p:spPr>
        <p:txBody>
          <a:bodyPr spcFirstLastPara="1" wrap="square" lIns="91425" tIns="45700" rIns="91425" bIns="45700" anchor="b" anchorCtr="0">
            <a:spAutoFit/>
          </a:bodyPr>
          <a:lstStyle/>
          <a:p>
            <a:pPr marL="0" marR="0" lvl="0" indent="0" algn="l" rtl="0">
              <a:spcBef>
                <a:spcPts val="0"/>
              </a:spcBef>
              <a:spcAft>
                <a:spcPts val="0"/>
              </a:spcAft>
              <a:buNone/>
            </a:pPr>
            <a:r>
              <a:rPr lang="en-GB" sz="1800" b="1">
                <a:solidFill>
                  <a:schemeClr val="dk1"/>
                </a:solidFill>
                <a:latin typeface="Open Sans ExtraBold"/>
                <a:ea typeface="Open Sans ExtraBold"/>
                <a:cs typeface="Open Sans ExtraBold"/>
                <a:sym typeface="Open Sans ExtraBold"/>
              </a:rPr>
              <a:t>OnSSET/Plateforme mondiale d'électrification</a:t>
            </a:r>
            <a:endParaRPr sz="1800" b="1">
              <a:solidFill>
                <a:schemeClr val="dk1"/>
              </a:solidFill>
              <a:latin typeface="Open Sans ExtraBold"/>
              <a:ea typeface="Open Sans ExtraBold"/>
              <a:cs typeface="Open Sans ExtraBold"/>
              <a:sym typeface="Open Sans ExtraBo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7"/>
          <p:cNvSpPr txBox="1">
            <a:spLocks noGrp="1"/>
          </p:cNvSpPr>
          <p:nvPr>
            <p:ph type="body" idx="1"/>
          </p:nvPr>
        </p:nvSpPr>
        <p:spPr>
          <a:xfrm>
            <a:off x="838200" y="2132692"/>
            <a:ext cx="10515600" cy="3160109"/>
          </a:xfrm>
          <a:prstGeom prst="rect">
            <a:avLst/>
          </a:prstGeom>
          <a:noFill/>
          <a:ln>
            <a:noFill/>
          </a:ln>
        </p:spPr>
        <p:txBody>
          <a:bodyPr spcFirstLastPara="1" wrap="square" lIns="91425" tIns="45700" rIns="91425" bIns="45700" anchor="t" anchorCtr="0">
            <a:normAutofit fontScale="70000" lnSpcReduction="20000"/>
          </a:bodyPr>
          <a:lstStyle/>
          <a:p>
            <a:pPr marL="0" lvl="0" indent="0" algn="l" rtl="0">
              <a:lnSpc>
                <a:spcPct val="110000"/>
              </a:lnSpc>
              <a:spcBef>
                <a:spcPts val="0"/>
              </a:spcBef>
              <a:spcAft>
                <a:spcPts val="0"/>
              </a:spcAft>
              <a:buClr>
                <a:schemeClr val="dk1"/>
              </a:buClr>
              <a:buSzPct val="100000"/>
              <a:buNone/>
            </a:pPr>
            <a:r>
              <a:rPr lang="en-GB" sz="2600">
                <a:solidFill>
                  <a:schemeClr val="dk1"/>
                </a:solidFill>
                <a:latin typeface="Open Sans"/>
                <a:ea typeface="Open Sans"/>
                <a:cs typeface="Open Sans"/>
                <a:sym typeface="Open Sans"/>
              </a:rPr>
              <a:t>Versions de Python - </a:t>
            </a:r>
            <a:r>
              <a:rPr lang="en-GB" sz="2600" b="1">
                <a:solidFill>
                  <a:schemeClr val="dk1"/>
                </a:solidFill>
                <a:latin typeface="Open Sans"/>
                <a:ea typeface="Open Sans"/>
                <a:cs typeface="Open Sans"/>
                <a:sym typeface="Open Sans"/>
              </a:rPr>
              <a:t>2.7.X </a:t>
            </a:r>
            <a:r>
              <a:rPr lang="en-GB" sz="2600">
                <a:solidFill>
                  <a:schemeClr val="dk1"/>
                </a:solidFill>
                <a:latin typeface="Open Sans"/>
                <a:ea typeface="Open Sans"/>
                <a:cs typeface="Open Sans"/>
                <a:sym typeface="Open Sans"/>
              </a:rPr>
              <a:t>Vs </a:t>
            </a:r>
            <a:r>
              <a:rPr lang="en-GB" sz="2600" b="1">
                <a:solidFill>
                  <a:schemeClr val="dk1"/>
                </a:solidFill>
                <a:latin typeface="Open Sans"/>
                <a:ea typeface="Open Sans"/>
                <a:cs typeface="Open Sans"/>
                <a:sym typeface="Open Sans"/>
              </a:rPr>
              <a:t>3.7.X.</a:t>
            </a:r>
            <a:endParaRPr>
              <a:latin typeface="Open Sans"/>
              <a:ea typeface="Open Sans"/>
              <a:cs typeface="Open Sans"/>
              <a:sym typeface="Open Sans"/>
            </a:endParaRPr>
          </a:p>
          <a:p>
            <a:pPr marL="0" lvl="0" indent="0" algn="l" rtl="0">
              <a:lnSpc>
                <a:spcPct val="110000"/>
              </a:lnSpc>
              <a:spcBef>
                <a:spcPts val="600"/>
              </a:spcBef>
              <a:spcAft>
                <a:spcPts val="0"/>
              </a:spcAft>
              <a:buClr>
                <a:schemeClr val="dk1"/>
              </a:buClr>
              <a:buSzPct val="100000"/>
              <a:buNone/>
            </a:pPr>
            <a:r>
              <a:rPr lang="en-GB" sz="2600">
                <a:solidFill>
                  <a:schemeClr val="dk1"/>
                </a:solidFill>
                <a:latin typeface="Open Sans"/>
                <a:ea typeface="Open Sans"/>
                <a:cs typeface="Open Sans"/>
                <a:sym typeface="Open Sans"/>
              </a:rPr>
              <a:t>Paquets d'installation Python - </a:t>
            </a:r>
            <a:r>
              <a:rPr lang="en-GB" sz="2600" b="1">
                <a:solidFill>
                  <a:schemeClr val="dk1"/>
                </a:solidFill>
                <a:latin typeface="Open Sans"/>
                <a:ea typeface="Open Sans"/>
                <a:cs typeface="Open Sans"/>
                <a:sym typeface="Open Sans"/>
              </a:rPr>
              <a:t>Anaconda </a:t>
            </a:r>
            <a:r>
              <a:rPr lang="en-GB" sz="2600">
                <a:solidFill>
                  <a:schemeClr val="dk1"/>
                </a:solidFill>
                <a:latin typeface="Open Sans"/>
                <a:ea typeface="Open Sans"/>
                <a:cs typeface="Open Sans"/>
                <a:sym typeface="Open Sans"/>
              </a:rPr>
              <a:t>(https://www.anaconda.com/) </a:t>
            </a:r>
            <a:endParaRPr>
              <a:latin typeface="Open Sans"/>
              <a:ea typeface="Open Sans"/>
              <a:cs typeface="Open Sans"/>
              <a:sym typeface="Open Sans"/>
            </a:endParaRPr>
          </a:p>
          <a:p>
            <a:pPr marL="0" lvl="0" indent="0" algn="l" rtl="0">
              <a:lnSpc>
                <a:spcPct val="110000"/>
              </a:lnSpc>
              <a:spcBef>
                <a:spcPts val="600"/>
              </a:spcBef>
              <a:spcAft>
                <a:spcPts val="0"/>
              </a:spcAft>
              <a:buClr>
                <a:schemeClr val="dk1"/>
              </a:buClr>
              <a:buSzPct val="100000"/>
              <a:buNone/>
            </a:pPr>
            <a:r>
              <a:rPr lang="en-GB" sz="2600">
                <a:solidFill>
                  <a:schemeClr val="dk1"/>
                </a:solidFill>
                <a:latin typeface="Open Sans"/>
                <a:ea typeface="Open Sans"/>
                <a:cs typeface="Open Sans"/>
                <a:sym typeface="Open Sans"/>
              </a:rPr>
              <a:t>Modules Python et bibliothèques de science des données (par exemple NumPy, Pandas, Matplotlib)</a:t>
            </a:r>
            <a:endParaRPr>
              <a:solidFill>
                <a:schemeClr val="dk1"/>
              </a:solidFill>
              <a:latin typeface="Open Sans"/>
              <a:ea typeface="Open Sans"/>
              <a:cs typeface="Open Sans"/>
              <a:sym typeface="Open Sans"/>
            </a:endParaRPr>
          </a:p>
          <a:p>
            <a:pPr marL="0" lvl="0" indent="0" algn="l" rtl="0">
              <a:lnSpc>
                <a:spcPct val="110000"/>
              </a:lnSpc>
              <a:spcBef>
                <a:spcPts val="600"/>
              </a:spcBef>
              <a:spcAft>
                <a:spcPts val="0"/>
              </a:spcAft>
              <a:buClr>
                <a:schemeClr val="dk1"/>
              </a:buClr>
              <a:buSzPct val="100000"/>
              <a:buNone/>
            </a:pPr>
            <a:r>
              <a:rPr lang="en-GB" sz="2600">
                <a:solidFill>
                  <a:schemeClr val="dk1"/>
                </a:solidFill>
                <a:latin typeface="Open Sans"/>
                <a:ea typeface="Open Sans"/>
                <a:cs typeface="Open Sans"/>
                <a:sym typeface="Open Sans"/>
              </a:rPr>
              <a:t>Environnement de développement intégré (IDE) Python</a:t>
            </a:r>
            <a:endParaRPr>
              <a:latin typeface="Open Sans"/>
              <a:ea typeface="Open Sans"/>
              <a:cs typeface="Open Sans"/>
              <a:sym typeface="Open Sans"/>
            </a:endParaRPr>
          </a:p>
          <a:p>
            <a:pPr marL="742950" lvl="1" indent="-285750" algn="l" rtl="0">
              <a:lnSpc>
                <a:spcPct val="130000"/>
              </a:lnSpc>
              <a:spcBef>
                <a:spcPts val="600"/>
              </a:spcBef>
              <a:spcAft>
                <a:spcPts val="0"/>
              </a:spcAft>
              <a:buClr>
                <a:schemeClr val="dk1"/>
              </a:buClr>
              <a:buSzPct val="142857"/>
              <a:buFont typeface="Arial"/>
              <a:buChar char="•"/>
            </a:pPr>
            <a:r>
              <a:rPr lang="en-GB">
                <a:solidFill>
                  <a:schemeClr val="dk1"/>
                </a:solidFill>
                <a:latin typeface="Open Sans"/>
                <a:ea typeface="Open Sans"/>
                <a:cs typeface="Open Sans"/>
                <a:sym typeface="Open Sans"/>
              </a:rPr>
              <a:t>Éditeurs de texte (par exemple, Notepad)</a:t>
            </a:r>
            <a:endParaRPr>
              <a:solidFill>
                <a:schemeClr val="dk1"/>
              </a:solidFill>
              <a:latin typeface="Open Sans"/>
              <a:ea typeface="Open Sans"/>
              <a:cs typeface="Open Sans"/>
              <a:sym typeface="Open Sans"/>
            </a:endParaRPr>
          </a:p>
          <a:p>
            <a:pPr marL="742950" lvl="1" indent="-285750" algn="l" rtl="0">
              <a:lnSpc>
                <a:spcPct val="130000"/>
              </a:lnSpc>
              <a:spcBef>
                <a:spcPts val="600"/>
              </a:spcBef>
              <a:spcAft>
                <a:spcPts val="0"/>
              </a:spcAft>
              <a:buClr>
                <a:schemeClr val="dk1"/>
              </a:buClr>
              <a:buSzPct val="142857"/>
              <a:buFont typeface="Arial"/>
              <a:buChar char="•"/>
            </a:pPr>
            <a:r>
              <a:rPr lang="en-GB">
                <a:solidFill>
                  <a:schemeClr val="dk1"/>
                </a:solidFill>
                <a:latin typeface="Open Sans"/>
                <a:ea typeface="Open Sans"/>
                <a:cs typeface="Open Sans"/>
                <a:sym typeface="Open Sans"/>
              </a:rPr>
              <a:t>Environnement de carnet de notes (par exemple, </a:t>
            </a:r>
            <a:r>
              <a:rPr lang="en-GB">
                <a:solidFill>
                  <a:srgbClr val="0070C0"/>
                </a:solidFill>
                <a:latin typeface="Open Sans"/>
                <a:ea typeface="Open Sans"/>
                <a:cs typeface="Open Sans"/>
                <a:sym typeface="Open Sans"/>
              </a:rPr>
              <a:t>Jupyter Notebook</a:t>
            </a:r>
            <a:r>
              <a:rPr lang="en-GB">
                <a:solidFill>
                  <a:schemeClr val="dk1"/>
                </a:solidFill>
                <a:latin typeface="Open Sans"/>
                <a:ea typeface="Open Sans"/>
                <a:cs typeface="Open Sans"/>
                <a:sym typeface="Open Sans"/>
              </a:rPr>
              <a:t>)</a:t>
            </a:r>
            <a:endParaRPr>
              <a:solidFill>
                <a:schemeClr val="dk1"/>
              </a:solidFill>
              <a:latin typeface="Open Sans"/>
              <a:ea typeface="Open Sans"/>
              <a:cs typeface="Open Sans"/>
              <a:sym typeface="Open Sans"/>
            </a:endParaRPr>
          </a:p>
          <a:p>
            <a:pPr marL="742950" lvl="1" indent="-285750" algn="l" rtl="0">
              <a:lnSpc>
                <a:spcPct val="130000"/>
              </a:lnSpc>
              <a:spcBef>
                <a:spcPts val="600"/>
              </a:spcBef>
              <a:spcAft>
                <a:spcPts val="0"/>
              </a:spcAft>
              <a:buClr>
                <a:schemeClr val="dk1"/>
              </a:buClr>
              <a:buSzPct val="142857"/>
              <a:buFont typeface="Arial"/>
              <a:buChar char="•"/>
            </a:pPr>
            <a:r>
              <a:rPr lang="en-GB">
                <a:solidFill>
                  <a:schemeClr val="dk1"/>
                </a:solidFill>
                <a:latin typeface="Open Sans"/>
                <a:ea typeface="Open Sans"/>
                <a:cs typeface="Open Sans"/>
                <a:sym typeface="Open Sans"/>
              </a:rPr>
              <a:t>Environnement de développement intégré (IDE) complet (par exemple, </a:t>
            </a:r>
            <a:r>
              <a:rPr lang="en-GB" u="sng">
                <a:solidFill>
                  <a:schemeClr val="dk1"/>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PyCharm </a:t>
            </a:r>
            <a:r>
              <a:rPr lang="en-GB">
                <a:solidFill>
                  <a:schemeClr val="dk1"/>
                </a:solidFill>
                <a:latin typeface="Open Sans"/>
                <a:ea typeface="Open Sans"/>
                <a:cs typeface="Open Sans"/>
                <a:sym typeface="Open Sans"/>
              </a:rPr>
              <a:t>ou </a:t>
            </a:r>
            <a:r>
              <a:rPr lang="en-GB" u="sng">
                <a:solidFill>
                  <a:schemeClr val="dk1"/>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Spyder</a:t>
            </a:r>
            <a:r>
              <a:rPr lang="en-GB">
                <a:solidFill>
                  <a:schemeClr val="dk1"/>
                </a:solidFill>
                <a:latin typeface="Open Sans"/>
                <a:ea typeface="Open Sans"/>
                <a:cs typeface="Open Sans"/>
                <a:sym typeface="Open Sans"/>
              </a:rPr>
              <a:t>)</a:t>
            </a:r>
            <a:endParaRPr>
              <a:solidFill>
                <a:schemeClr val="dk1"/>
              </a:solidFill>
              <a:latin typeface="Open Sans"/>
              <a:ea typeface="Open Sans"/>
              <a:cs typeface="Open Sans"/>
              <a:sym typeface="Open Sans"/>
            </a:endParaRPr>
          </a:p>
          <a:p>
            <a:pPr marL="0" lvl="0" indent="0" algn="l" rtl="0">
              <a:lnSpc>
                <a:spcPct val="110000"/>
              </a:lnSpc>
              <a:spcBef>
                <a:spcPts val="600"/>
              </a:spcBef>
              <a:spcAft>
                <a:spcPts val="0"/>
              </a:spcAft>
              <a:buClr>
                <a:schemeClr val="dk1"/>
              </a:buClr>
              <a:buSzPct val="100000"/>
              <a:buNone/>
            </a:pPr>
            <a:endParaRPr sz="2600">
              <a:solidFill>
                <a:schemeClr val="dk1"/>
              </a:solidFill>
              <a:latin typeface="Open Sans"/>
              <a:ea typeface="Open Sans"/>
              <a:cs typeface="Open Sans"/>
              <a:sym typeface="Open Sans"/>
            </a:endParaRPr>
          </a:p>
          <a:p>
            <a:pPr marL="228600" lvl="0" indent="-148590" algn="l" rtl="0">
              <a:lnSpc>
                <a:spcPct val="90000"/>
              </a:lnSpc>
              <a:spcBef>
                <a:spcPts val="1000"/>
              </a:spcBef>
              <a:spcAft>
                <a:spcPts val="0"/>
              </a:spcAft>
              <a:buClr>
                <a:schemeClr val="dk1"/>
              </a:buClr>
              <a:buSzPct val="100000"/>
              <a:buNone/>
            </a:pPr>
            <a:endParaRPr>
              <a:latin typeface="Open Sans"/>
              <a:ea typeface="Open Sans"/>
              <a:cs typeface="Open Sans"/>
              <a:sym typeface="Open Sans"/>
            </a:endParaRPr>
          </a:p>
        </p:txBody>
      </p:sp>
      <p:sp>
        <p:nvSpPr>
          <p:cNvPr id="285" name="Google Shape;285;p7"/>
          <p:cNvSpPr txBox="1"/>
          <p:nvPr/>
        </p:nvSpPr>
        <p:spPr>
          <a:xfrm>
            <a:off x="1020951" y="356062"/>
            <a:ext cx="9816383" cy="805569"/>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4400"/>
              <a:buFont typeface="Calibri"/>
              <a:buNone/>
            </a:pPr>
            <a:endParaRPr sz="4400">
              <a:solidFill>
                <a:schemeClr val="dk1"/>
              </a:solidFill>
              <a:latin typeface="Calibri"/>
              <a:ea typeface="Calibri"/>
              <a:cs typeface="Calibri"/>
              <a:sym typeface="Calibri"/>
            </a:endParaRPr>
          </a:p>
        </p:txBody>
      </p:sp>
      <p:pic>
        <p:nvPicPr>
          <p:cNvPr id="286" name="Google Shape;286;p7"/>
          <p:cNvPicPr preferRelativeResize="0"/>
          <p:nvPr/>
        </p:nvPicPr>
        <p:blipFill rotWithShape="1">
          <a:blip r:embed="rId5">
            <a:alphaModFix/>
          </a:blip>
          <a:srcRect t="-1935" r="12576" b="-1276"/>
          <a:stretch/>
        </p:blipFill>
        <p:spPr>
          <a:xfrm>
            <a:off x="8246832" y="17455"/>
            <a:ext cx="3340239" cy="1647869"/>
          </a:xfrm>
          <a:prstGeom prst="rect">
            <a:avLst/>
          </a:prstGeom>
          <a:noFill/>
          <a:ln>
            <a:noFill/>
          </a:ln>
        </p:spPr>
      </p:pic>
      <p:pic>
        <p:nvPicPr>
          <p:cNvPr id="287" name="Google Shape;287;p7"/>
          <p:cNvPicPr preferRelativeResize="0"/>
          <p:nvPr/>
        </p:nvPicPr>
        <p:blipFill rotWithShape="1">
          <a:blip r:embed="rId6">
            <a:alphaModFix/>
          </a:blip>
          <a:srcRect/>
          <a:stretch/>
        </p:blipFill>
        <p:spPr>
          <a:xfrm>
            <a:off x="7886062" y="164301"/>
            <a:ext cx="1492514" cy="1557853"/>
          </a:xfrm>
          <a:prstGeom prst="rect">
            <a:avLst/>
          </a:prstGeom>
          <a:noFill/>
          <a:ln>
            <a:noFill/>
          </a:ln>
        </p:spPr>
      </p:pic>
      <p:sp>
        <p:nvSpPr>
          <p:cNvPr id="288" name="Google Shape;288;p7"/>
          <p:cNvSpPr txBox="1"/>
          <p:nvPr/>
        </p:nvSpPr>
        <p:spPr>
          <a:xfrm>
            <a:off x="838200" y="365125"/>
            <a:ext cx="4648200" cy="1325563"/>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6.2 Introduction à Python</a:t>
            </a:r>
            <a:endParaRPr/>
          </a:p>
        </p:txBody>
      </p:sp>
      <p:sp>
        <p:nvSpPr>
          <p:cNvPr id="289" name="Google Shape;289;p7"/>
          <p:cNvSpPr/>
          <p:nvPr/>
        </p:nvSpPr>
        <p:spPr>
          <a:xfrm>
            <a:off x="838200" y="1657897"/>
            <a:ext cx="621792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a:solidFill>
                  <a:srgbClr val="9CC2E5"/>
                </a:solidFill>
                <a:latin typeface="Open Sans"/>
                <a:ea typeface="Open Sans"/>
                <a:cs typeface="Open Sans"/>
                <a:sym typeface="Open Sans"/>
              </a:rPr>
              <a:t>Python - Ce qu'il faut savoir</a:t>
            </a:r>
            <a:endParaRPr/>
          </a:p>
        </p:txBody>
      </p:sp>
      <p:sp>
        <p:nvSpPr>
          <p:cNvPr id="290" name="Google Shape;290;p7"/>
          <p:cNvSpPr/>
          <p:nvPr/>
        </p:nvSpPr>
        <p:spPr>
          <a:xfrm>
            <a:off x="838200" y="6138292"/>
            <a:ext cx="1955985"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1">
                <a:solidFill>
                  <a:srgbClr val="1D1C1D"/>
                </a:solidFill>
                <a:latin typeface="Open Sans"/>
                <a:ea typeface="Open Sans"/>
                <a:cs typeface="Open Sans"/>
                <a:sym typeface="Open Sans"/>
              </a:rPr>
              <a:t>Source :</a:t>
            </a:r>
            <a:r>
              <a:rPr lang="en-GB" sz="1000">
                <a:solidFill>
                  <a:srgbClr val="1D1C1D"/>
                </a:solidFill>
                <a:latin typeface="Open Sans"/>
                <a:ea typeface="Open Sans"/>
                <a:cs typeface="Open Sans"/>
                <a:sym typeface="Open Sans"/>
              </a:rPr>
              <a:t> Korkovelos et al. 2021</a:t>
            </a:r>
            <a:endParaRPr/>
          </a:p>
        </p:txBody>
      </p:sp>
      <p:sp>
        <p:nvSpPr>
          <p:cNvPr id="291" name="Google Shape;291;p7"/>
          <p:cNvSpPr/>
          <p:nvPr/>
        </p:nvSpPr>
        <p:spPr>
          <a:xfrm>
            <a:off x="7476534" y="1712871"/>
            <a:ext cx="1981633"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1">
                <a:solidFill>
                  <a:schemeClr val="dk1"/>
                </a:solidFill>
                <a:latin typeface="Calibri"/>
                <a:ea typeface="Calibri"/>
                <a:cs typeface="Calibri"/>
                <a:sym typeface="Calibri"/>
              </a:rPr>
              <a:t>Source de l'image : </a:t>
            </a:r>
            <a:r>
              <a:rPr lang="en-GB" sz="1000">
                <a:solidFill>
                  <a:schemeClr val="dk1"/>
                </a:solidFill>
                <a:latin typeface="Calibri"/>
                <a:ea typeface="Calibri"/>
                <a:cs typeface="Calibri"/>
                <a:sym typeface="Calibri"/>
              </a:rPr>
              <a:t>www.jetbrains.com</a:t>
            </a:r>
            <a:endParaRPr sz="1000">
              <a:solidFill>
                <a:schemeClr val="dk1"/>
              </a:solidFill>
              <a:latin typeface="Calibri"/>
              <a:ea typeface="Calibri"/>
              <a:cs typeface="Calibri"/>
              <a:sym typeface="Calibri"/>
            </a:endParaRPr>
          </a:p>
        </p:txBody>
      </p:sp>
      <p:sp>
        <p:nvSpPr>
          <p:cNvPr id="292" name="Google Shape;292;p7"/>
          <p:cNvSpPr/>
          <p:nvPr/>
        </p:nvSpPr>
        <p:spPr>
          <a:xfrm>
            <a:off x="9559847" y="1690688"/>
            <a:ext cx="2016899"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1">
                <a:solidFill>
                  <a:srgbClr val="24292E"/>
                </a:solidFill>
                <a:latin typeface="Calibri"/>
                <a:ea typeface="Calibri"/>
                <a:cs typeface="Calibri"/>
                <a:sym typeface="Calibri"/>
              </a:rPr>
              <a:t>Source de l'image : </a:t>
            </a:r>
            <a:r>
              <a:rPr lang="en-GB" sz="1000" b="1" u="sng">
                <a:solidFill>
                  <a:srgbClr val="24292E"/>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image, </a:t>
            </a:r>
            <a:r>
              <a:rPr lang="en-GB" sz="1000" u="sng">
                <a:solidFill>
                  <a:srgbClr val="24292E"/>
                </a:solidFill>
                <a:latin typeface="Calibri"/>
                <a:ea typeface="Calibri"/>
                <a:cs typeface="Calibri"/>
                <a:sym typeface="Calibri"/>
                <a:hlinkClick r:id="rId8">
                  <a:extLst>
                    <a:ext uri="{A12FA001-AC4F-418D-AE19-62706E023703}">
                      <ahyp:hlinkClr xmlns:ahyp="http://schemas.microsoft.com/office/drawing/2018/hyperlinkcolor" val="tx"/>
                    </a:ext>
                  </a:extLst>
                </a:hlinkClick>
              </a:rPr>
              <a:t>BSD 3-Clause</a:t>
            </a:r>
            <a:endParaRPr sz="1000" i="0">
              <a:solidFill>
                <a:srgbClr val="24292E"/>
              </a:solidFill>
              <a:latin typeface="Calibri"/>
              <a:ea typeface="Calibri"/>
              <a:cs typeface="Calibri"/>
              <a:sym typeface="Calibri"/>
            </a:endParaRPr>
          </a:p>
        </p:txBody>
      </p:sp>
    </p:spTree>
  </p:cSld>
  <p:clrMapOvr>
    <a:masterClrMapping/>
  </p:clrMapOvr>
  <p:transition spd="slow">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8"/>
          <p:cNvSpPr/>
          <p:nvPr/>
        </p:nvSpPr>
        <p:spPr>
          <a:xfrm>
            <a:off x="2782956" y="4994807"/>
            <a:ext cx="8828004"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200"/>
              <a:buFont typeface="Calibri"/>
              <a:buNone/>
            </a:pPr>
            <a:r>
              <a:rPr lang="en-GB" sz="2200">
                <a:solidFill>
                  <a:schemeClr val="dk1"/>
                </a:solidFill>
                <a:latin typeface="Calibri"/>
                <a:ea typeface="Calibri"/>
                <a:cs typeface="Calibri"/>
                <a:sym typeface="Calibri"/>
              </a:rPr>
              <a:t> </a:t>
            </a:r>
            <a:endParaRPr sz="2200">
              <a:solidFill>
                <a:schemeClr val="dk1"/>
              </a:solidFill>
              <a:latin typeface="Calibri"/>
              <a:ea typeface="Calibri"/>
              <a:cs typeface="Calibri"/>
              <a:sym typeface="Calibri"/>
            </a:endParaRPr>
          </a:p>
        </p:txBody>
      </p:sp>
      <p:sp>
        <p:nvSpPr>
          <p:cNvPr id="299" name="Google Shape;299;p8"/>
          <p:cNvSpPr/>
          <p:nvPr/>
        </p:nvSpPr>
        <p:spPr>
          <a:xfrm>
            <a:off x="874245" y="2200196"/>
            <a:ext cx="10443510" cy="2505261"/>
          </a:xfrm>
          <a:prstGeom prst="rect">
            <a:avLst/>
          </a:prstGeom>
          <a:noFill/>
          <a:ln>
            <a:noFill/>
          </a:ln>
        </p:spPr>
        <p:txBody>
          <a:bodyPr spcFirstLastPara="1" wrap="square" lIns="91425" tIns="45700" rIns="91425" bIns="45700" anchor="t" anchorCtr="0">
            <a:spAutoFit/>
          </a:bodyPr>
          <a:lstStyle/>
          <a:p>
            <a:pPr marL="457200" marR="0" lvl="0" indent="-457200" algn="l" rtl="0">
              <a:lnSpc>
                <a:spcPct val="114000"/>
              </a:lnSpc>
              <a:spcBef>
                <a:spcPts val="0"/>
              </a:spcBef>
              <a:spcAft>
                <a:spcPts val="0"/>
              </a:spcAft>
              <a:buClr>
                <a:srgbClr val="000000"/>
              </a:buClr>
              <a:buSzPts val="2600"/>
              <a:buFont typeface="Arial"/>
              <a:buChar char="•"/>
            </a:pPr>
            <a:r>
              <a:rPr lang="en-GB" sz="2000">
                <a:solidFill>
                  <a:schemeClr val="dk1"/>
                </a:solidFill>
                <a:latin typeface="Open Sans"/>
                <a:ea typeface="Open Sans"/>
                <a:cs typeface="Open Sans"/>
                <a:sym typeface="Open Sans"/>
              </a:rPr>
              <a:t>L'utilisation de l'outil ne nécessite aucune connaissance en programmation</a:t>
            </a:r>
            <a:endParaRPr sz="2000">
              <a:solidFill>
                <a:schemeClr val="dk1"/>
              </a:solidFill>
              <a:latin typeface="Open Sans"/>
              <a:ea typeface="Open Sans"/>
              <a:cs typeface="Open Sans"/>
              <a:sym typeface="Open Sans"/>
            </a:endParaRPr>
          </a:p>
          <a:p>
            <a:pPr marL="457200" marR="0" lvl="0" indent="-457200" algn="l" rtl="0">
              <a:lnSpc>
                <a:spcPct val="114000"/>
              </a:lnSpc>
              <a:spcBef>
                <a:spcPts val="600"/>
              </a:spcBef>
              <a:spcAft>
                <a:spcPts val="0"/>
              </a:spcAft>
              <a:buClr>
                <a:srgbClr val="000000"/>
              </a:buClr>
              <a:buSzPts val="2600"/>
              <a:buFont typeface="Arial"/>
              <a:buChar char="•"/>
            </a:pPr>
            <a:r>
              <a:rPr lang="en-GB" sz="2000">
                <a:solidFill>
                  <a:schemeClr val="dk1"/>
                </a:solidFill>
                <a:latin typeface="Open Sans"/>
                <a:ea typeface="Open Sans"/>
                <a:cs typeface="Open Sans"/>
                <a:sym typeface="Open Sans"/>
              </a:rPr>
              <a:t>Avec des connaissances de base en programmation, il est possible d'apporter des modifications simples pour adapter l'outil.</a:t>
            </a:r>
            <a:endParaRPr sz="2000">
              <a:solidFill>
                <a:schemeClr val="dk1"/>
              </a:solidFill>
              <a:latin typeface="Open Sans"/>
              <a:ea typeface="Open Sans"/>
              <a:cs typeface="Open Sans"/>
              <a:sym typeface="Open Sans"/>
            </a:endParaRPr>
          </a:p>
          <a:p>
            <a:pPr marL="457200" marR="0" lvl="0" indent="-457200" algn="l" rtl="0">
              <a:lnSpc>
                <a:spcPct val="114000"/>
              </a:lnSpc>
              <a:spcBef>
                <a:spcPts val="600"/>
              </a:spcBef>
              <a:spcAft>
                <a:spcPts val="0"/>
              </a:spcAft>
              <a:buClr>
                <a:srgbClr val="000000"/>
              </a:buClr>
              <a:buSzPts val="2600"/>
              <a:buFont typeface="Arial"/>
              <a:buChar char="•"/>
            </a:pPr>
            <a:r>
              <a:rPr lang="en-GB" sz="2000">
                <a:solidFill>
                  <a:schemeClr val="dk1"/>
                </a:solidFill>
                <a:latin typeface="Open Sans"/>
                <a:ea typeface="Open Sans"/>
                <a:cs typeface="Open Sans"/>
                <a:sym typeface="Open Sans"/>
              </a:rPr>
              <a:t>Le développement de nouvelles fonctionnalités ou l'apport de modifications importantes aux fonctionnalités existantes nécessitent de bonnes compétences en programmation.</a:t>
            </a:r>
            <a:endParaRPr sz="2000">
              <a:solidFill>
                <a:schemeClr val="dk1"/>
              </a:solidFill>
              <a:latin typeface="Open Sans"/>
              <a:ea typeface="Open Sans"/>
              <a:cs typeface="Open Sans"/>
              <a:sym typeface="Open Sans"/>
            </a:endParaRPr>
          </a:p>
          <a:p>
            <a:pPr marL="457200" marR="0" lvl="0" indent="-457200" algn="l" rtl="0">
              <a:lnSpc>
                <a:spcPct val="114000"/>
              </a:lnSpc>
              <a:spcBef>
                <a:spcPts val="600"/>
              </a:spcBef>
              <a:spcAft>
                <a:spcPts val="600"/>
              </a:spcAft>
              <a:buClr>
                <a:srgbClr val="000000"/>
              </a:buClr>
              <a:buSzPts val="2600"/>
              <a:buFont typeface="Arial"/>
              <a:buChar char="•"/>
            </a:pPr>
            <a:r>
              <a:rPr lang="en-GB" sz="2000">
                <a:solidFill>
                  <a:schemeClr val="dk1"/>
                </a:solidFill>
                <a:latin typeface="Open Sans"/>
                <a:ea typeface="Open Sans"/>
                <a:cs typeface="Open Sans"/>
                <a:sym typeface="Open Sans"/>
              </a:rPr>
              <a:t>De nombreux tutoriels Python sont disponibles gratuitement en ligne.</a:t>
            </a:r>
            <a:endParaRPr sz="2000">
              <a:solidFill>
                <a:schemeClr val="dk1"/>
              </a:solidFill>
              <a:latin typeface="Open Sans"/>
              <a:ea typeface="Open Sans"/>
              <a:cs typeface="Open Sans"/>
              <a:sym typeface="Open Sans"/>
            </a:endParaRPr>
          </a:p>
        </p:txBody>
      </p:sp>
      <p:sp>
        <p:nvSpPr>
          <p:cNvPr id="300" name="Google Shape;300;p8"/>
          <p:cNvSpPr txBox="1"/>
          <p:nvPr/>
        </p:nvSpPr>
        <p:spPr>
          <a:xfrm>
            <a:off x="838200" y="365125"/>
            <a:ext cx="4605338" cy="1325563"/>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6.2 Introduction à Python</a:t>
            </a:r>
            <a:endParaRPr/>
          </a:p>
        </p:txBody>
      </p:sp>
      <p:sp>
        <p:nvSpPr>
          <p:cNvPr id="301" name="Google Shape;301;p8"/>
          <p:cNvSpPr/>
          <p:nvPr/>
        </p:nvSpPr>
        <p:spPr>
          <a:xfrm>
            <a:off x="838200" y="1638158"/>
            <a:ext cx="1051560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a:solidFill>
                  <a:srgbClr val="9CC2E5"/>
                </a:solidFill>
                <a:latin typeface="Open Sans"/>
                <a:ea typeface="Open Sans"/>
                <a:cs typeface="Open Sans"/>
                <a:sym typeface="Open Sans"/>
              </a:rPr>
              <a:t>Python - Que dois-je savoir pour utiliser le générateur de scénarios GEP (OnSSET)?</a:t>
            </a:r>
            <a:endParaRPr/>
          </a:p>
        </p:txBody>
      </p:sp>
      <p:sp>
        <p:nvSpPr>
          <p:cNvPr id="302" name="Google Shape;302;p8"/>
          <p:cNvSpPr/>
          <p:nvPr/>
        </p:nvSpPr>
        <p:spPr>
          <a:xfrm>
            <a:off x="874245" y="6146563"/>
            <a:ext cx="1955985"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1">
                <a:solidFill>
                  <a:srgbClr val="1D1C1D"/>
                </a:solidFill>
                <a:latin typeface="Open Sans"/>
                <a:ea typeface="Open Sans"/>
                <a:cs typeface="Open Sans"/>
                <a:sym typeface="Open Sans"/>
              </a:rPr>
              <a:t>Source :</a:t>
            </a:r>
            <a:r>
              <a:rPr lang="en-GB" sz="1000">
                <a:solidFill>
                  <a:srgbClr val="1D1C1D"/>
                </a:solidFill>
                <a:latin typeface="Open Sans"/>
                <a:ea typeface="Open Sans"/>
                <a:cs typeface="Open Sans"/>
                <a:sym typeface="Open Sans"/>
              </a:rPr>
              <a:t> Korkovelos et al. 2021</a:t>
            </a:r>
            <a:endParaRPr/>
          </a:p>
        </p:txBody>
      </p:sp>
    </p:spTree>
  </p:cSld>
  <p:clrMapOvr>
    <a:masterClrMapping/>
  </p:clrMapOvr>
  <p:transition spd="slow">
    <p:pu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Open Sans"/>
              <a:buNone/>
            </a:pPr>
            <a:r>
              <a:rPr lang="en-GB"/>
              <a:t>6.2 Introduction à Python</a:t>
            </a:r>
            <a:endParaRPr/>
          </a:p>
        </p:txBody>
      </p:sp>
      <p:sp>
        <p:nvSpPr>
          <p:cNvPr id="308" name="Google Shape;308;p10"/>
          <p:cNvSpPr txBox="1">
            <a:spLocks noGrp="1"/>
          </p:cNvSpPr>
          <p:nvPr>
            <p:ph type="body" idx="1"/>
          </p:nvPr>
        </p:nvSpPr>
        <p:spPr>
          <a:xfrm>
            <a:off x="838200" y="1948175"/>
            <a:ext cx="10515600" cy="4351338"/>
          </a:xfrm>
          <a:prstGeom prst="rect">
            <a:avLst/>
          </a:prstGeom>
          <a:noFill/>
          <a:ln>
            <a:noFill/>
          </a:ln>
        </p:spPr>
        <p:txBody>
          <a:bodyPr spcFirstLastPara="1" wrap="square" lIns="91425" tIns="45700" rIns="91425" bIns="45700" anchor="t" anchorCtr="0">
            <a:normAutofit/>
          </a:bodyPr>
          <a:lstStyle/>
          <a:p>
            <a:pPr marL="565150" lvl="0" indent="-514350" algn="l" rtl="0">
              <a:lnSpc>
                <a:spcPct val="90000"/>
              </a:lnSpc>
              <a:spcBef>
                <a:spcPts val="0"/>
              </a:spcBef>
              <a:spcAft>
                <a:spcPts val="0"/>
              </a:spcAft>
              <a:buClr>
                <a:schemeClr val="dk1"/>
              </a:buClr>
              <a:buSzPts val="2000"/>
              <a:buFont typeface="Calibri"/>
              <a:buAutoNum type="arabicPeriod"/>
            </a:pPr>
            <a:r>
              <a:rPr lang="en-GB" sz="2000">
                <a:latin typeface="Open Sans"/>
                <a:ea typeface="Open Sans"/>
                <a:cs typeface="Open Sans"/>
                <a:sym typeface="Open Sans"/>
              </a:rPr>
              <a:t>OnSSET est développé en Python</a:t>
            </a:r>
            <a:endParaRPr sz="2000">
              <a:latin typeface="Open Sans"/>
              <a:ea typeface="Open Sans"/>
              <a:cs typeface="Open Sans"/>
              <a:sym typeface="Open Sans"/>
            </a:endParaRPr>
          </a:p>
          <a:p>
            <a:pPr marL="565150" lvl="0" indent="-514350" algn="l" rtl="0">
              <a:lnSpc>
                <a:spcPct val="90000"/>
              </a:lnSpc>
              <a:spcBef>
                <a:spcPts val="1000"/>
              </a:spcBef>
              <a:spcAft>
                <a:spcPts val="0"/>
              </a:spcAft>
              <a:buClr>
                <a:schemeClr val="dk1"/>
              </a:buClr>
              <a:buSzPts val="2000"/>
              <a:buFont typeface="Calibri"/>
              <a:buAutoNum type="arabicPeriod"/>
            </a:pPr>
            <a:r>
              <a:rPr lang="en-GB" sz="2000">
                <a:latin typeface="Open Sans"/>
                <a:ea typeface="Open Sans"/>
                <a:cs typeface="Open Sans"/>
                <a:sym typeface="Open Sans"/>
              </a:rPr>
              <a:t>Python est un logiciel libre et gratuit.</a:t>
            </a:r>
            <a:endParaRPr sz="2000">
              <a:latin typeface="Open Sans"/>
              <a:ea typeface="Open Sans"/>
              <a:cs typeface="Open Sans"/>
              <a:sym typeface="Open Sans"/>
            </a:endParaRPr>
          </a:p>
          <a:p>
            <a:pPr marL="565150" lvl="0" indent="-514350" algn="l" rtl="0">
              <a:lnSpc>
                <a:spcPct val="90000"/>
              </a:lnSpc>
              <a:spcBef>
                <a:spcPts val="1000"/>
              </a:spcBef>
              <a:spcAft>
                <a:spcPts val="0"/>
              </a:spcAft>
              <a:buClr>
                <a:schemeClr val="dk1"/>
              </a:buClr>
              <a:buSzPts val="2000"/>
              <a:buFont typeface="Calibri"/>
              <a:buAutoNum type="arabicPeriod"/>
            </a:pPr>
            <a:r>
              <a:rPr lang="en-GB" sz="2000">
                <a:latin typeface="Open Sans"/>
                <a:ea typeface="Open Sans"/>
                <a:cs typeface="Open Sans"/>
                <a:sym typeface="Open Sans"/>
              </a:rPr>
              <a:t>La génération de scénarios d'électrification ne nécessite aucune connaissance en programmation.</a:t>
            </a:r>
            <a:endParaRPr sz="2000">
              <a:latin typeface="Open Sans"/>
              <a:ea typeface="Open Sans"/>
              <a:cs typeface="Open Sans"/>
              <a:sym typeface="Open Sans"/>
            </a:endParaRPr>
          </a:p>
          <a:p>
            <a:pPr marL="565150" lvl="0" indent="-514350" algn="l" rtl="0">
              <a:lnSpc>
                <a:spcPct val="90000"/>
              </a:lnSpc>
              <a:spcBef>
                <a:spcPts val="1000"/>
              </a:spcBef>
              <a:spcAft>
                <a:spcPts val="0"/>
              </a:spcAft>
              <a:buClr>
                <a:schemeClr val="dk1"/>
              </a:buClr>
              <a:buSzPts val="2000"/>
              <a:buFont typeface="Calibri"/>
              <a:buAutoNum type="arabicPeriod"/>
            </a:pPr>
            <a:r>
              <a:rPr lang="en-GB" sz="2000">
                <a:latin typeface="Open Sans"/>
                <a:ea typeface="Open Sans"/>
                <a:cs typeface="Open Sans"/>
                <a:sym typeface="Open Sans"/>
              </a:rPr>
              <a:t>Les modélisateurs ayant des connaissances en programmation peuvent modifier et améliorer l'outil OnSSET en fonction de leurs préférences.</a:t>
            </a:r>
            <a:endParaRPr sz="2000">
              <a:latin typeface="Open Sans"/>
              <a:ea typeface="Open Sans"/>
              <a:cs typeface="Open Sans"/>
              <a:sym typeface="Open Sans"/>
            </a:endParaRPr>
          </a:p>
          <a:p>
            <a:pPr marL="565150" lvl="0" indent="-514350" algn="l" rtl="0">
              <a:lnSpc>
                <a:spcPct val="90000"/>
              </a:lnSpc>
              <a:spcBef>
                <a:spcPts val="1000"/>
              </a:spcBef>
              <a:spcAft>
                <a:spcPts val="0"/>
              </a:spcAft>
              <a:buClr>
                <a:schemeClr val="dk1"/>
              </a:buClr>
              <a:buSzPts val="2000"/>
              <a:buFont typeface="Calibri"/>
              <a:buAutoNum type="arabicPeriod"/>
            </a:pPr>
            <a:r>
              <a:rPr lang="en-GB" sz="2000">
                <a:latin typeface="Open Sans"/>
                <a:ea typeface="Open Sans"/>
                <a:cs typeface="Open Sans"/>
                <a:sym typeface="Open Sans"/>
              </a:rPr>
              <a:t>Avec le paquet de distribution Anaconda pour Python, tout le monde peut exécuter le GEP Scenario Generator hors ligne.</a:t>
            </a:r>
            <a:endParaRPr sz="2000">
              <a:latin typeface="Open Sans"/>
              <a:ea typeface="Open Sans"/>
              <a:cs typeface="Open Sans"/>
              <a:sym typeface="Open Sans"/>
            </a:endParaRPr>
          </a:p>
          <a:p>
            <a:pPr marL="685800" lvl="0" indent="-330200" algn="l" rtl="0">
              <a:lnSpc>
                <a:spcPct val="90000"/>
              </a:lnSpc>
              <a:spcBef>
                <a:spcPts val="1000"/>
              </a:spcBef>
              <a:spcAft>
                <a:spcPts val="0"/>
              </a:spcAft>
              <a:buClr>
                <a:schemeClr val="dk1"/>
              </a:buClr>
              <a:buSzPts val="2000"/>
              <a:buFont typeface="Calibri"/>
              <a:buNone/>
            </a:pPr>
            <a:endParaRPr sz="2000">
              <a:latin typeface="Open Sans"/>
              <a:ea typeface="Open Sans"/>
              <a:cs typeface="Open Sans"/>
              <a:sym typeface="Open Sans"/>
            </a:endParaRPr>
          </a:p>
          <a:p>
            <a:pPr marL="508000" lvl="0" indent="-330200" algn="l" rtl="0">
              <a:lnSpc>
                <a:spcPct val="90000"/>
              </a:lnSpc>
              <a:spcBef>
                <a:spcPts val="1000"/>
              </a:spcBef>
              <a:spcAft>
                <a:spcPts val="0"/>
              </a:spcAft>
              <a:buClr>
                <a:schemeClr val="dk1"/>
              </a:buClr>
              <a:buSzPts val="2000"/>
              <a:buFont typeface="Calibri"/>
              <a:buNone/>
            </a:pPr>
            <a:endParaRPr sz="2000">
              <a:latin typeface="Open Sans"/>
              <a:ea typeface="Open Sans"/>
              <a:cs typeface="Open Sans"/>
              <a:sym typeface="Open Sans"/>
            </a:endParaRPr>
          </a:p>
        </p:txBody>
      </p:sp>
      <p:sp>
        <p:nvSpPr>
          <p:cNvPr id="309" name="Google Shape;309;p10"/>
          <p:cNvSpPr/>
          <p:nvPr/>
        </p:nvSpPr>
        <p:spPr>
          <a:xfrm>
            <a:off x="838200" y="6139785"/>
            <a:ext cx="1955985"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1">
                <a:solidFill>
                  <a:srgbClr val="1D1C1D"/>
                </a:solidFill>
                <a:latin typeface="Open Sans"/>
                <a:ea typeface="Open Sans"/>
                <a:cs typeface="Open Sans"/>
                <a:sym typeface="Open Sans"/>
              </a:rPr>
              <a:t>Source :</a:t>
            </a:r>
            <a:r>
              <a:rPr lang="en-GB" sz="1000">
                <a:solidFill>
                  <a:srgbClr val="1D1C1D"/>
                </a:solidFill>
                <a:latin typeface="Open Sans"/>
                <a:ea typeface="Open Sans"/>
                <a:cs typeface="Open Sans"/>
                <a:sym typeface="Open Sans"/>
              </a:rPr>
              <a:t> Korkovelos et al. 2021</a:t>
            </a:r>
            <a:endParaRPr/>
          </a:p>
        </p:txBody>
      </p:sp>
      <p:sp>
        <p:nvSpPr>
          <p:cNvPr id="310" name="Google Shape;310;p10"/>
          <p:cNvSpPr/>
          <p:nvPr/>
        </p:nvSpPr>
        <p:spPr>
          <a:xfrm>
            <a:off x="838200" y="1461572"/>
            <a:ext cx="915757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a:solidFill>
                  <a:srgbClr val="9CC2E5"/>
                </a:solidFill>
                <a:latin typeface="Open Sans"/>
                <a:ea typeface="Open Sans"/>
                <a:cs typeface="Open Sans"/>
                <a:sym typeface="Open Sans"/>
              </a:rPr>
              <a:t>Messages clés</a:t>
            </a:r>
            <a:endParaRPr/>
          </a:p>
        </p:txBody>
      </p:sp>
    </p:spTree>
  </p:cSld>
  <p:clrMapOvr>
    <a:masterClrMapping/>
  </p:clrMapOvr>
  <p:transition spd="slow">
    <p:pu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Open Sans"/>
              <a:buNone/>
            </a:pPr>
            <a:r>
              <a:rPr lang="en-GB"/>
              <a:t>Lecture 6.2 Références</a:t>
            </a:r>
            <a:endParaRPr/>
          </a:p>
        </p:txBody>
      </p:sp>
      <p:sp>
        <p:nvSpPr>
          <p:cNvPr id="316" name="Google Shape;316;p36"/>
          <p:cNvSpPr/>
          <p:nvPr/>
        </p:nvSpPr>
        <p:spPr>
          <a:xfrm>
            <a:off x="838201" y="1690688"/>
            <a:ext cx="5628600" cy="2554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000">
                <a:solidFill>
                  <a:srgbClr val="000000"/>
                </a:solidFill>
                <a:latin typeface="Open Sans"/>
                <a:ea typeface="Open Sans"/>
                <a:cs typeface="Open Sans"/>
                <a:sym typeface="Open Sans"/>
              </a:rPr>
              <a:t>Korkovelos, A., Khavari, B., Sahlberg, A., Mentis, D., n.d. Lecture 4: How the GEP Scenario Generator functions – Introduction to Python and the processes behind GEP Scenario Generator (OnSSET) [WWW Document]. OnSSET Teaching Kit. URL </a:t>
            </a:r>
            <a:r>
              <a:rPr lang="en-GB" sz="2000" u="sng">
                <a:solidFill>
                  <a:srgbClr val="000000"/>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https://onsset.github.io/teaching_kit/courses/module_2/Lecture%204/</a:t>
            </a:r>
            <a:r>
              <a:rPr lang="en-GB" sz="2000">
                <a:solidFill>
                  <a:srgbClr val="000000"/>
                </a:solidFill>
                <a:latin typeface="Open Sans"/>
                <a:ea typeface="Open Sans"/>
                <a:cs typeface="Open Sans"/>
                <a:sym typeface="Open Sans"/>
              </a:rPr>
              <a:t>  (accessed 2.18.21).</a:t>
            </a:r>
            <a:endParaRPr sz="2000">
              <a:solidFill>
                <a:srgbClr val="000000"/>
              </a:solidFill>
              <a:latin typeface="Open Sans"/>
              <a:ea typeface="Open Sans"/>
              <a:cs typeface="Open Sans"/>
              <a:sym typeface="Open Sans"/>
            </a:endParaRPr>
          </a:p>
        </p:txBody>
      </p:sp>
    </p:spTree>
  </p:cSld>
  <p:clrMapOvr>
    <a:masterClrMapping/>
  </p:clrMapOvr>
  <p:transition spd="slow">
    <p:pu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12"/>
          <p:cNvSpPr txBox="1"/>
          <p:nvPr/>
        </p:nvSpPr>
        <p:spPr>
          <a:xfrm>
            <a:off x="1866379" y="216824"/>
            <a:ext cx="8029184" cy="44787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1600"/>
              </a:spcBef>
              <a:spcAft>
                <a:spcPts val="0"/>
              </a:spcAft>
              <a:buClr>
                <a:schemeClr val="dk1"/>
              </a:buClr>
              <a:buSzPts val="2700"/>
              <a:buFont typeface="Arial"/>
              <a:buNone/>
            </a:pPr>
            <a:endParaRPr sz="2700">
              <a:solidFill>
                <a:schemeClr val="dk1"/>
              </a:solidFill>
              <a:latin typeface="Calibri"/>
              <a:ea typeface="Calibri"/>
              <a:cs typeface="Calibri"/>
              <a:sym typeface="Calibri"/>
            </a:endParaRPr>
          </a:p>
        </p:txBody>
      </p:sp>
      <p:sp>
        <p:nvSpPr>
          <p:cNvPr id="322" name="Google Shape;322;p12"/>
          <p:cNvSpPr txBox="1"/>
          <p:nvPr/>
        </p:nvSpPr>
        <p:spPr>
          <a:xfrm>
            <a:off x="870248" y="2822769"/>
            <a:ext cx="2661928" cy="1200288"/>
          </a:xfrm>
          <a:prstGeom prst="rect">
            <a:avLst/>
          </a:prstGeom>
          <a:gradFill>
            <a:gsLst>
              <a:gs pos="0">
                <a:srgbClr val="B0CAE9"/>
              </a:gs>
              <a:gs pos="50000">
                <a:srgbClr val="A1C1E4"/>
              </a:gs>
              <a:gs pos="100000">
                <a:srgbClr val="90B8E4"/>
              </a:gs>
            </a:gsLst>
            <a:lin ang="5400000" scaled="0"/>
          </a:gradFill>
          <a:ln w="9525" cap="flat" cmpd="sng">
            <a:solidFill>
              <a:schemeClr val="accent5"/>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a:p>
            <a:pPr marL="0" marR="0" lvl="0" indent="0" algn="ctr" rtl="0">
              <a:spcBef>
                <a:spcPts val="0"/>
              </a:spcBef>
              <a:spcAft>
                <a:spcPts val="0"/>
              </a:spcAft>
              <a:buClr>
                <a:schemeClr val="dk1"/>
              </a:buClr>
              <a:buSzPts val="1800"/>
              <a:buFont typeface="Calibri"/>
              <a:buNone/>
            </a:pPr>
            <a:r>
              <a:rPr lang="en-GB" sz="1800" b="1">
                <a:solidFill>
                  <a:schemeClr val="dk1"/>
                </a:solidFill>
                <a:latin typeface="Calibri"/>
                <a:ea typeface="Calibri"/>
                <a:cs typeface="Calibri"/>
                <a:sym typeface="Calibri"/>
              </a:rPr>
              <a:t>Collecter des ensembles de données SIG</a:t>
            </a:r>
            <a:endParaRPr sz="180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23" name="Google Shape;323;p12"/>
          <p:cNvSpPr txBox="1"/>
          <p:nvPr/>
        </p:nvSpPr>
        <p:spPr>
          <a:xfrm>
            <a:off x="4840407" y="2834302"/>
            <a:ext cx="2661928" cy="1200329"/>
          </a:xfrm>
          <a:prstGeom prst="rect">
            <a:avLst/>
          </a:prstGeom>
          <a:gradFill>
            <a:gsLst>
              <a:gs pos="0">
                <a:srgbClr val="B0CAE9"/>
              </a:gs>
              <a:gs pos="50000">
                <a:srgbClr val="A1C1E4"/>
              </a:gs>
              <a:gs pos="100000">
                <a:srgbClr val="90B8E4"/>
              </a:gs>
            </a:gsLst>
            <a:lin ang="5400000" scaled="0"/>
          </a:gradFill>
          <a:ln w="9525" cap="flat" cmpd="sng">
            <a:solidFill>
              <a:schemeClr val="accent5"/>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800"/>
              <a:buFont typeface="Calibri"/>
              <a:buNone/>
            </a:pPr>
            <a:r>
              <a:rPr lang="en-GB" sz="1800" b="1">
                <a:solidFill>
                  <a:schemeClr val="dk1"/>
                </a:solidFill>
                <a:latin typeface="Calibri"/>
                <a:ea typeface="Calibri"/>
                <a:cs typeface="Calibri"/>
                <a:sym typeface="Calibri"/>
              </a:rPr>
              <a:t>Traiter les ensembles de données à l'aide de QGIS si nécessaire</a:t>
            </a:r>
            <a:endParaRPr sz="1800">
              <a:solidFill>
                <a:schemeClr val="dk1"/>
              </a:solidFill>
              <a:latin typeface="Calibri"/>
              <a:ea typeface="Calibri"/>
              <a:cs typeface="Calibri"/>
              <a:sym typeface="Calibri"/>
            </a:endParaRPr>
          </a:p>
          <a:p>
            <a:pPr marL="0" marR="0" lvl="0" indent="0" algn="ctr" rtl="0">
              <a:spcBef>
                <a:spcPts val="0"/>
              </a:spcBef>
              <a:spcAft>
                <a:spcPts val="0"/>
              </a:spcAft>
              <a:buClr>
                <a:schemeClr val="dk1"/>
              </a:buClr>
              <a:buSzPts val="1800"/>
              <a:buFont typeface="Calibri"/>
              <a:buNone/>
            </a:pPr>
            <a:r>
              <a:rPr lang="en-GB" sz="1800">
                <a:solidFill>
                  <a:schemeClr val="dk1"/>
                </a:solidFill>
                <a:latin typeface="Calibri"/>
                <a:ea typeface="Calibri"/>
                <a:cs typeface="Calibri"/>
                <a:sym typeface="Calibri"/>
              </a:rPr>
              <a:t>(QGIS)</a:t>
            </a:r>
            <a:endParaRPr sz="1800">
              <a:solidFill>
                <a:schemeClr val="dk1"/>
              </a:solidFill>
              <a:latin typeface="Calibri"/>
              <a:ea typeface="Calibri"/>
              <a:cs typeface="Calibri"/>
              <a:sym typeface="Calibri"/>
            </a:endParaRPr>
          </a:p>
        </p:txBody>
      </p:sp>
      <p:sp>
        <p:nvSpPr>
          <p:cNvPr id="324" name="Google Shape;324;p12"/>
          <p:cNvSpPr txBox="1"/>
          <p:nvPr/>
        </p:nvSpPr>
        <p:spPr>
          <a:xfrm>
            <a:off x="8850670" y="2815878"/>
            <a:ext cx="2648559" cy="1213697"/>
          </a:xfrm>
          <a:prstGeom prst="rect">
            <a:avLst/>
          </a:prstGeom>
          <a:gradFill>
            <a:gsLst>
              <a:gs pos="0">
                <a:srgbClr val="B0CAE9"/>
              </a:gs>
              <a:gs pos="50000">
                <a:srgbClr val="A1C1E4"/>
              </a:gs>
              <a:gs pos="100000">
                <a:srgbClr val="90B8E4"/>
              </a:gs>
            </a:gsLst>
            <a:lin ang="5400000" scaled="0"/>
          </a:gradFill>
          <a:ln w="9525" cap="flat" cmpd="sng">
            <a:solidFill>
              <a:schemeClr val="accent5"/>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800"/>
              <a:buFont typeface="Calibri"/>
              <a:buNone/>
            </a:pPr>
            <a:r>
              <a:rPr lang="en-GB" sz="1800" b="1">
                <a:solidFill>
                  <a:schemeClr val="dk1"/>
                </a:solidFill>
                <a:latin typeface="Calibri"/>
                <a:ea typeface="Calibri"/>
                <a:cs typeface="Calibri"/>
                <a:sym typeface="Calibri"/>
              </a:rPr>
              <a:t>Exécuter le plugin pour créer un fichier CSV avec toutes les données SIG</a:t>
            </a:r>
            <a:endParaRPr sz="1800">
              <a:solidFill>
                <a:schemeClr val="dk1"/>
              </a:solidFill>
              <a:latin typeface="Calibri"/>
              <a:ea typeface="Calibri"/>
              <a:cs typeface="Calibri"/>
              <a:sym typeface="Calibri"/>
            </a:endParaRPr>
          </a:p>
          <a:p>
            <a:pPr marL="0" marR="0" lvl="0" indent="0" algn="ctr" rtl="0">
              <a:spcBef>
                <a:spcPts val="0"/>
              </a:spcBef>
              <a:spcAft>
                <a:spcPts val="0"/>
              </a:spcAft>
              <a:buClr>
                <a:schemeClr val="dk1"/>
              </a:buClr>
              <a:buSzPts val="1800"/>
              <a:buFont typeface="Calibri"/>
              <a:buNone/>
            </a:pPr>
            <a:r>
              <a:rPr lang="en-GB" sz="1800">
                <a:solidFill>
                  <a:schemeClr val="dk1"/>
                </a:solidFill>
                <a:latin typeface="Calibri"/>
                <a:ea typeface="Calibri"/>
                <a:cs typeface="Calibri"/>
                <a:sym typeface="Calibri"/>
              </a:rPr>
              <a:t>(QGIS)</a:t>
            </a:r>
            <a:endParaRPr sz="1800">
              <a:solidFill>
                <a:schemeClr val="dk1"/>
              </a:solidFill>
              <a:latin typeface="Calibri"/>
              <a:ea typeface="Calibri"/>
              <a:cs typeface="Calibri"/>
              <a:sym typeface="Calibri"/>
            </a:endParaRPr>
          </a:p>
        </p:txBody>
      </p:sp>
      <p:sp>
        <p:nvSpPr>
          <p:cNvPr id="325" name="Google Shape;325;p12"/>
          <p:cNvSpPr txBox="1"/>
          <p:nvPr/>
        </p:nvSpPr>
        <p:spPr>
          <a:xfrm>
            <a:off x="8846054" y="4620383"/>
            <a:ext cx="2648559" cy="1200288"/>
          </a:xfrm>
          <a:prstGeom prst="rect">
            <a:avLst/>
          </a:prstGeom>
          <a:gradFill>
            <a:gsLst>
              <a:gs pos="0">
                <a:srgbClr val="B0CAE9"/>
              </a:gs>
              <a:gs pos="50000">
                <a:srgbClr val="A1C1E4"/>
              </a:gs>
              <a:gs pos="100000">
                <a:srgbClr val="90B8E4"/>
              </a:gs>
            </a:gsLst>
            <a:lin ang="5400000" scaled="0"/>
          </a:gradFill>
          <a:ln w="9525" cap="flat" cmpd="sng">
            <a:solidFill>
              <a:schemeClr val="accent5"/>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800"/>
              <a:buFont typeface="Calibri"/>
              <a:buNone/>
            </a:pPr>
            <a:r>
              <a:rPr lang="en-GB" sz="1800" b="1">
                <a:solidFill>
                  <a:schemeClr val="dk1"/>
                </a:solidFill>
                <a:latin typeface="Calibri"/>
                <a:ea typeface="Calibri"/>
                <a:cs typeface="Calibri"/>
                <a:sym typeface="Calibri"/>
              </a:rPr>
              <a:t>Importer le fichier CSV et mettre à jour les variables dans le code</a:t>
            </a:r>
            <a:endParaRPr sz="1800">
              <a:solidFill>
                <a:schemeClr val="dk1"/>
              </a:solidFill>
              <a:latin typeface="Calibri"/>
              <a:ea typeface="Calibri"/>
              <a:cs typeface="Calibri"/>
              <a:sym typeface="Calibri"/>
            </a:endParaRPr>
          </a:p>
          <a:p>
            <a:pPr marL="0" marR="0" lvl="0" indent="0" algn="ctr" rtl="0">
              <a:spcBef>
                <a:spcPts val="0"/>
              </a:spcBef>
              <a:spcAft>
                <a:spcPts val="0"/>
              </a:spcAft>
              <a:buClr>
                <a:schemeClr val="dk1"/>
              </a:buClr>
              <a:buSzPts val="1800"/>
              <a:buFont typeface="Calibri"/>
              <a:buNone/>
            </a:pPr>
            <a:r>
              <a:rPr lang="en-GB" sz="1800">
                <a:solidFill>
                  <a:schemeClr val="dk1"/>
                </a:solidFill>
                <a:latin typeface="Calibri"/>
                <a:ea typeface="Calibri"/>
                <a:cs typeface="Calibri"/>
                <a:sym typeface="Calibri"/>
              </a:rPr>
              <a:t>(Jupyter Notebook)</a:t>
            </a:r>
            <a:endParaRPr sz="1800">
              <a:solidFill>
                <a:schemeClr val="dk1"/>
              </a:solidFill>
              <a:latin typeface="Calibri"/>
              <a:ea typeface="Calibri"/>
              <a:cs typeface="Calibri"/>
              <a:sym typeface="Calibri"/>
            </a:endParaRPr>
          </a:p>
        </p:txBody>
      </p:sp>
      <p:sp>
        <p:nvSpPr>
          <p:cNvPr id="326" name="Google Shape;326;p12"/>
          <p:cNvSpPr/>
          <p:nvPr/>
        </p:nvSpPr>
        <p:spPr>
          <a:xfrm>
            <a:off x="3770897" y="3237148"/>
            <a:ext cx="864298" cy="332739"/>
          </a:xfrm>
          <a:prstGeom prst="right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7" name="Google Shape;327;p12"/>
          <p:cNvSpPr/>
          <p:nvPr/>
        </p:nvSpPr>
        <p:spPr>
          <a:xfrm>
            <a:off x="838200" y="1876560"/>
            <a:ext cx="915757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rgbClr val="9CC2E5"/>
                </a:solidFill>
                <a:latin typeface="Open Sans"/>
                <a:ea typeface="Open Sans"/>
                <a:cs typeface="Open Sans"/>
                <a:sym typeface="Open Sans"/>
              </a:rPr>
              <a:t>Processus d'analyse d'un générateur de GEP à l'aide d'OnSSET</a:t>
            </a:r>
            <a:endParaRPr/>
          </a:p>
        </p:txBody>
      </p:sp>
      <p:sp>
        <p:nvSpPr>
          <p:cNvPr id="328" name="Google Shape;328;p12"/>
          <p:cNvSpPr/>
          <p:nvPr/>
        </p:nvSpPr>
        <p:spPr>
          <a:xfrm>
            <a:off x="838200" y="6141042"/>
            <a:ext cx="1955985"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1">
                <a:solidFill>
                  <a:srgbClr val="1D1C1D"/>
                </a:solidFill>
                <a:latin typeface="Open Sans"/>
                <a:ea typeface="Open Sans"/>
                <a:cs typeface="Open Sans"/>
                <a:sym typeface="Open Sans"/>
              </a:rPr>
              <a:t>Source :</a:t>
            </a:r>
            <a:r>
              <a:rPr lang="en-GB" sz="1000">
                <a:solidFill>
                  <a:srgbClr val="1D1C1D"/>
                </a:solidFill>
                <a:latin typeface="Open Sans"/>
                <a:ea typeface="Open Sans"/>
                <a:cs typeface="Open Sans"/>
                <a:sym typeface="Open Sans"/>
              </a:rPr>
              <a:t> Korkovelos et al. 2021</a:t>
            </a:r>
            <a:endParaRPr/>
          </a:p>
        </p:txBody>
      </p:sp>
      <p:sp>
        <p:nvSpPr>
          <p:cNvPr id="329" name="Google Shape;329;p12"/>
          <p:cNvSpPr txBox="1"/>
          <p:nvPr/>
        </p:nvSpPr>
        <p:spPr>
          <a:xfrm>
            <a:off x="6693034" y="6128156"/>
            <a:ext cx="5169806"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1">
                <a:solidFill>
                  <a:schemeClr val="dk1"/>
                </a:solidFill>
                <a:latin typeface="Open Sans"/>
                <a:ea typeface="Open Sans"/>
                <a:cs typeface="Open Sans"/>
                <a:sym typeface="Open Sans"/>
              </a:rPr>
              <a:t>Source de l'image adaptée de : </a:t>
            </a:r>
            <a:r>
              <a:rPr lang="en-GB" sz="1000">
                <a:solidFill>
                  <a:schemeClr val="dk1"/>
                </a:solidFill>
                <a:latin typeface="Open Sans"/>
                <a:ea typeface="Open Sans"/>
                <a:cs typeface="Open Sans"/>
                <a:sym typeface="Open Sans"/>
              </a:rPr>
              <a:t>Khavari et al. 2021, </a:t>
            </a:r>
            <a:r>
              <a:rPr lang="en-GB" sz="1000" u="sng">
                <a:solidFill>
                  <a:schemeClr val="dk1"/>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image</a:t>
            </a:r>
            <a:r>
              <a:rPr lang="en-GB" sz="1000">
                <a:solidFill>
                  <a:schemeClr val="dk1"/>
                </a:solidFill>
                <a:latin typeface="Open Sans"/>
                <a:ea typeface="Open Sans"/>
                <a:cs typeface="Open Sans"/>
                <a:sym typeface="Open Sans"/>
              </a:rPr>
              <a:t>, licence </a:t>
            </a:r>
            <a:r>
              <a:rPr lang="en-GB" sz="1000" u="sng">
                <a:solidFill>
                  <a:schemeClr val="dk1"/>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CC-BY 4.0</a:t>
            </a:r>
            <a:endParaRPr sz="1000">
              <a:solidFill>
                <a:schemeClr val="dk1"/>
              </a:solidFill>
              <a:latin typeface="Open Sans"/>
              <a:ea typeface="Open Sans"/>
              <a:cs typeface="Open Sans"/>
              <a:sym typeface="Open Sans"/>
            </a:endParaRPr>
          </a:p>
        </p:txBody>
      </p:sp>
      <p:sp>
        <p:nvSpPr>
          <p:cNvPr id="330" name="Google Shape;330;p12"/>
          <p:cNvSpPr/>
          <p:nvPr/>
        </p:nvSpPr>
        <p:spPr>
          <a:xfrm>
            <a:off x="7746665" y="3269232"/>
            <a:ext cx="864298" cy="332739"/>
          </a:xfrm>
          <a:prstGeom prst="right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1" name="Google Shape;331;p12"/>
          <p:cNvSpPr/>
          <p:nvPr/>
        </p:nvSpPr>
        <p:spPr>
          <a:xfrm rot="5400000">
            <a:off x="10064749" y="4170262"/>
            <a:ext cx="302825" cy="306003"/>
          </a:xfrm>
          <a:prstGeom prst="right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2" name="Google Shape;332;p12"/>
          <p:cNvSpPr txBox="1">
            <a:spLocks noGrp="1"/>
          </p:cNvSpPr>
          <p:nvPr>
            <p:ph type="title"/>
          </p:nvPr>
        </p:nvSpPr>
        <p:spPr>
          <a:xfrm>
            <a:off x="838200" y="235675"/>
            <a:ext cx="8157900" cy="16908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dk1"/>
              </a:buClr>
              <a:buSzPct val="100000"/>
              <a:buFont typeface="Open Sans"/>
              <a:buNone/>
            </a:pPr>
            <a:r>
              <a:rPr lang="en-GB"/>
              <a:t>6.3 Les étapes de l'analyse géospatiale de l'électrification </a:t>
            </a:r>
            <a:br>
              <a:rPr lang="en-GB"/>
            </a:br>
            <a:r>
              <a:rPr lang="en-GB"/>
              <a:t>avec le générateur GEP</a:t>
            </a:r>
            <a:endParaRPr/>
          </a:p>
        </p:txBody>
      </p:sp>
    </p:spTree>
  </p:cSld>
  <p:clrMapOvr>
    <a:masterClrMapping/>
  </p:clrMapOvr>
  <p:transition spd="slow">
    <p:push/>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37"/>
          <p:cNvSpPr txBox="1"/>
          <p:nvPr/>
        </p:nvSpPr>
        <p:spPr>
          <a:xfrm>
            <a:off x="1866379" y="216824"/>
            <a:ext cx="8029184" cy="44787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1600"/>
              </a:spcBef>
              <a:spcAft>
                <a:spcPts val="0"/>
              </a:spcAft>
              <a:buClr>
                <a:schemeClr val="dk1"/>
              </a:buClr>
              <a:buSzPts val="2700"/>
              <a:buFont typeface="Arial"/>
              <a:buNone/>
            </a:pPr>
            <a:endParaRPr sz="2700">
              <a:solidFill>
                <a:schemeClr val="dk1"/>
              </a:solidFill>
              <a:latin typeface="Calibri"/>
              <a:ea typeface="Calibri"/>
              <a:cs typeface="Calibri"/>
              <a:sym typeface="Calibri"/>
            </a:endParaRPr>
          </a:p>
        </p:txBody>
      </p:sp>
      <p:sp>
        <p:nvSpPr>
          <p:cNvPr id="338" name="Google Shape;338;p37"/>
          <p:cNvSpPr/>
          <p:nvPr/>
        </p:nvSpPr>
        <p:spPr>
          <a:xfrm>
            <a:off x="838200" y="1854155"/>
            <a:ext cx="915757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rgbClr val="9CC2E5"/>
                </a:solidFill>
                <a:latin typeface="Open Sans"/>
                <a:ea typeface="Open Sans"/>
                <a:cs typeface="Open Sans"/>
                <a:sym typeface="Open Sans"/>
              </a:rPr>
              <a:t>Processus d'analyse du générateur de GEP à l'aide d'OnSSET</a:t>
            </a:r>
            <a:endParaRPr/>
          </a:p>
        </p:txBody>
      </p:sp>
      <p:sp>
        <p:nvSpPr>
          <p:cNvPr id="339" name="Google Shape;339;p37"/>
          <p:cNvSpPr/>
          <p:nvPr/>
        </p:nvSpPr>
        <p:spPr>
          <a:xfrm>
            <a:off x="908510" y="6376108"/>
            <a:ext cx="1955985"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1">
                <a:solidFill>
                  <a:srgbClr val="1D1C1D"/>
                </a:solidFill>
                <a:latin typeface="Open Sans"/>
                <a:ea typeface="Open Sans"/>
                <a:cs typeface="Open Sans"/>
                <a:sym typeface="Open Sans"/>
              </a:rPr>
              <a:t>Source :</a:t>
            </a:r>
            <a:r>
              <a:rPr lang="en-GB" sz="1000">
                <a:solidFill>
                  <a:srgbClr val="1D1C1D"/>
                </a:solidFill>
                <a:latin typeface="Open Sans"/>
                <a:ea typeface="Open Sans"/>
                <a:cs typeface="Open Sans"/>
                <a:sym typeface="Open Sans"/>
              </a:rPr>
              <a:t> Korkovelos et al. 2021</a:t>
            </a:r>
            <a:endParaRPr/>
          </a:p>
        </p:txBody>
      </p:sp>
      <p:sp>
        <p:nvSpPr>
          <p:cNvPr id="340" name="Google Shape;340;p37"/>
          <p:cNvSpPr txBox="1"/>
          <p:nvPr/>
        </p:nvSpPr>
        <p:spPr>
          <a:xfrm>
            <a:off x="4914999" y="6000976"/>
            <a:ext cx="2463337"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1">
                <a:solidFill>
                  <a:schemeClr val="dk1"/>
                </a:solidFill>
                <a:latin typeface="Calibri"/>
                <a:ea typeface="Calibri"/>
                <a:cs typeface="Calibri"/>
                <a:sym typeface="Calibri"/>
              </a:rPr>
              <a:t>Source de l'image adaptée de : </a:t>
            </a:r>
            <a:r>
              <a:rPr lang="en-GB" sz="1000">
                <a:solidFill>
                  <a:schemeClr val="dk1"/>
                </a:solidFill>
                <a:latin typeface="Calibri"/>
                <a:ea typeface="Calibri"/>
                <a:cs typeface="Calibri"/>
                <a:sym typeface="Calibri"/>
              </a:rPr>
              <a:t>Khavari et al. 2021, </a:t>
            </a:r>
            <a:r>
              <a:rPr lang="en-GB" sz="1000"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image</a:t>
            </a:r>
            <a:r>
              <a:rPr lang="en-GB" sz="1000">
                <a:solidFill>
                  <a:schemeClr val="dk1"/>
                </a:solidFill>
                <a:latin typeface="Calibri"/>
                <a:ea typeface="Calibri"/>
                <a:cs typeface="Calibri"/>
                <a:sym typeface="Calibri"/>
              </a:rPr>
              <a:t>, licence </a:t>
            </a:r>
            <a:r>
              <a:rPr lang="en-GB" sz="1000" u="sng">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CC-BY 4.0</a:t>
            </a:r>
            <a:endParaRPr sz="1000">
              <a:solidFill>
                <a:schemeClr val="dk1"/>
              </a:solidFill>
              <a:latin typeface="Calibri"/>
              <a:ea typeface="Calibri"/>
              <a:cs typeface="Calibri"/>
              <a:sym typeface="Calibri"/>
            </a:endParaRPr>
          </a:p>
        </p:txBody>
      </p:sp>
      <p:grpSp>
        <p:nvGrpSpPr>
          <p:cNvPr id="341" name="Google Shape;341;p37"/>
          <p:cNvGrpSpPr/>
          <p:nvPr/>
        </p:nvGrpSpPr>
        <p:grpSpPr>
          <a:xfrm>
            <a:off x="908510" y="2224725"/>
            <a:ext cx="10553356" cy="4250812"/>
            <a:chOff x="908509" y="2014598"/>
            <a:chExt cx="10628981" cy="4281273"/>
          </a:xfrm>
        </p:grpSpPr>
        <p:sp>
          <p:nvSpPr>
            <p:cNvPr id="342" name="Google Shape;342;p37"/>
            <p:cNvSpPr txBox="1"/>
            <p:nvPr/>
          </p:nvSpPr>
          <p:spPr>
            <a:xfrm>
              <a:off x="4848461" y="3738892"/>
              <a:ext cx="2728770" cy="1227024"/>
            </a:xfrm>
            <a:prstGeom prst="rect">
              <a:avLst/>
            </a:prstGeom>
            <a:gradFill>
              <a:gsLst>
                <a:gs pos="0">
                  <a:srgbClr val="B0CAE9"/>
                </a:gs>
                <a:gs pos="50000">
                  <a:srgbClr val="A1C1E4"/>
                </a:gs>
                <a:gs pos="100000">
                  <a:srgbClr val="90B8E4"/>
                </a:gs>
              </a:gsLst>
              <a:lin ang="5400000" scaled="0"/>
            </a:gradFill>
            <a:ln w="9525" cap="flat" cmpd="sng">
              <a:solidFill>
                <a:schemeClr val="accent5"/>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a:p>
              <a:pPr marL="0" marR="0" lvl="0" indent="0" algn="ctr" rtl="0">
                <a:spcBef>
                  <a:spcPts val="0"/>
                </a:spcBef>
                <a:spcAft>
                  <a:spcPts val="0"/>
                </a:spcAft>
                <a:buClr>
                  <a:schemeClr val="dk1"/>
                </a:buClr>
                <a:buSzPts val="1800"/>
                <a:buFont typeface="Calibri"/>
                <a:buNone/>
              </a:pPr>
              <a:r>
                <a:rPr lang="en-GB" sz="1800" b="1">
                  <a:solidFill>
                    <a:schemeClr val="dk1"/>
                  </a:solidFill>
                  <a:latin typeface="Calibri"/>
                  <a:ea typeface="Calibri"/>
                  <a:cs typeface="Calibri"/>
                  <a:sym typeface="Calibri"/>
                </a:rPr>
                <a:t>Exécuter le code</a:t>
              </a:r>
              <a:endParaRPr sz="1800">
                <a:solidFill>
                  <a:schemeClr val="dk1"/>
                </a:solidFill>
                <a:latin typeface="Calibri"/>
                <a:ea typeface="Calibri"/>
                <a:cs typeface="Calibri"/>
                <a:sym typeface="Calibri"/>
              </a:endParaRPr>
            </a:p>
            <a:p>
              <a:pPr marL="0" marR="0" lvl="0" indent="0" algn="ctr" rtl="0">
                <a:spcBef>
                  <a:spcPts val="0"/>
                </a:spcBef>
                <a:spcAft>
                  <a:spcPts val="0"/>
                </a:spcAft>
                <a:buClr>
                  <a:schemeClr val="dk1"/>
                </a:buClr>
                <a:buSzPts val="1800"/>
                <a:buFont typeface="Calibri"/>
                <a:buNone/>
              </a:pPr>
              <a:r>
                <a:rPr lang="en-GB" sz="1800">
                  <a:solidFill>
                    <a:schemeClr val="dk1"/>
                  </a:solidFill>
                  <a:latin typeface="Calibri"/>
                  <a:ea typeface="Calibri"/>
                  <a:cs typeface="Calibri"/>
                  <a:sym typeface="Calibri"/>
                </a:rPr>
                <a:t>(Jupyter Notebook)</a:t>
              </a:r>
              <a:endParaRPr sz="1800">
                <a:solidFill>
                  <a:schemeClr val="dk1"/>
                </a:solidFill>
                <a:latin typeface="Calibri"/>
                <a:ea typeface="Calibri"/>
                <a:cs typeface="Calibri"/>
                <a:sym typeface="Calibri"/>
              </a:endParaRPr>
            </a:p>
            <a:p>
              <a:pPr marL="0" marR="0" lvl="0" indent="0" algn="ctr"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43" name="Google Shape;343;p37"/>
            <p:cNvSpPr txBox="1"/>
            <p:nvPr/>
          </p:nvSpPr>
          <p:spPr>
            <a:xfrm>
              <a:off x="1685584" y="5453030"/>
              <a:ext cx="3156559" cy="588925"/>
            </a:xfrm>
            <a:prstGeom prst="rect">
              <a:avLst/>
            </a:prstGeom>
            <a:gradFill>
              <a:gsLst>
                <a:gs pos="0">
                  <a:srgbClr val="B4D4A5"/>
                </a:gs>
                <a:gs pos="50000">
                  <a:srgbClr val="A8CD97"/>
                </a:gs>
                <a:gs pos="100000">
                  <a:srgbClr val="9BC985"/>
                </a:gs>
              </a:gsLst>
              <a:lin ang="5400000" scaled="0"/>
            </a:gradFill>
            <a:ln w="9525" cap="flat" cmpd="sng">
              <a:solidFill>
                <a:schemeClr val="accent6"/>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600"/>
                <a:buFont typeface="Calibri"/>
                <a:buNone/>
              </a:pPr>
              <a:r>
                <a:rPr lang="en-GB" sz="1600" b="1">
                  <a:solidFill>
                    <a:schemeClr val="dk1"/>
                  </a:solidFill>
                  <a:latin typeface="Calibri"/>
                  <a:ea typeface="Calibri"/>
                  <a:cs typeface="Calibri"/>
                  <a:sym typeface="Calibri"/>
                </a:rPr>
                <a:t>Utiliser le fichier de résultats pour créer des cartes dans QGIS</a:t>
              </a:r>
              <a:endParaRPr sz="1600">
                <a:solidFill>
                  <a:schemeClr val="dk1"/>
                </a:solidFill>
                <a:latin typeface="Calibri"/>
                <a:ea typeface="Calibri"/>
                <a:cs typeface="Calibri"/>
                <a:sym typeface="Calibri"/>
              </a:endParaRPr>
            </a:p>
          </p:txBody>
        </p:sp>
        <p:sp>
          <p:nvSpPr>
            <p:cNvPr id="344" name="Google Shape;344;p37"/>
            <p:cNvSpPr txBox="1"/>
            <p:nvPr/>
          </p:nvSpPr>
          <p:spPr>
            <a:xfrm>
              <a:off x="7574914" y="5458960"/>
              <a:ext cx="3156559" cy="836911"/>
            </a:xfrm>
            <a:prstGeom prst="rect">
              <a:avLst/>
            </a:prstGeom>
            <a:gradFill>
              <a:gsLst>
                <a:gs pos="0">
                  <a:srgbClr val="B4D4A5"/>
                </a:gs>
                <a:gs pos="50000">
                  <a:srgbClr val="A8CD97"/>
                </a:gs>
                <a:gs pos="100000">
                  <a:srgbClr val="9BC985"/>
                </a:gs>
              </a:gsLst>
              <a:lin ang="5400000" scaled="0"/>
            </a:gradFill>
            <a:ln w="9525" cap="flat" cmpd="sng">
              <a:solidFill>
                <a:schemeClr val="accent6"/>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600"/>
                <a:buFont typeface="Calibri"/>
                <a:buNone/>
              </a:pPr>
              <a:r>
                <a:rPr lang="en-GB" sz="1600" b="1">
                  <a:solidFill>
                    <a:schemeClr val="dk1"/>
                  </a:solidFill>
                  <a:latin typeface="Calibri"/>
                  <a:ea typeface="Calibri"/>
                  <a:cs typeface="Calibri"/>
                  <a:sym typeface="Calibri"/>
                </a:rPr>
                <a:t>Utiliser le fichier de synthèse pour créer des graphiques et des tableaux dans Excel</a:t>
              </a:r>
              <a:endParaRPr sz="1600">
                <a:solidFill>
                  <a:schemeClr val="dk1"/>
                </a:solidFill>
                <a:latin typeface="Calibri"/>
                <a:ea typeface="Calibri"/>
                <a:cs typeface="Calibri"/>
                <a:sym typeface="Calibri"/>
              </a:endParaRPr>
            </a:p>
          </p:txBody>
        </p:sp>
        <p:sp>
          <p:nvSpPr>
            <p:cNvPr id="345" name="Google Shape;345;p37"/>
            <p:cNvSpPr/>
            <p:nvPr/>
          </p:nvSpPr>
          <p:spPr>
            <a:xfrm rot="8408164">
              <a:off x="4406092" y="5068906"/>
              <a:ext cx="536508" cy="263995"/>
            </a:xfrm>
            <a:prstGeom prst="right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346" name="Google Shape;346;p37"/>
            <p:cNvSpPr/>
            <p:nvPr/>
          </p:nvSpPr>
          <p:spPr>
            <a:xfrm rot="2618425">
              <a:off x="7528049" y="5080633"/>
              <a:ext cx="564358" cy="231130"/>
            </a:xfrm>
            <a:prstGeom prst="right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347" name="Google Shape;347;p37"/>
            <p:cNvSpPr txBox="1"/>
            <p:nvPr/>
          </p:nvSpPr>
          <p:spPr>
            <a:xfrm>
              <a:off x="908509" y="2021489"/>
              <a:ext cx="2661928" cy="1200288"/>
            </a:xfrm>
            <a:prstGeom prst="rect">
              <a:avLst/>
            </a:prstGeom>
            <a:gradFill>
              <a:gsLst>
                <a:gs pos="0">
                  <a:srgbClr val="B0CAE9"/>
                </a:gs>
                <a:gs pos="50000">
                  <a:srgbClr val="A1C1E4"/>
                </a:gs>
                <a:gs pos="100000">
                  <a:srgbClr val="90B8E4"/>
                </a:gs>
              </a:gsLst>
              <a:lin ang="5400000" scaled="0"/>
            </a:gradFill>
            <a:ln w="9525" cap="flat" cmpd="sng">
              <a:solidFill>
                <a:schemeClr val="accent5"/>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a:p>
              <a:pPr marL="0" marR="0" lvl="0" indent="0" algn="ctr" rtl="0">
                <a:spcBef>
                  <a:spcPts val="0"/>
                </a:spcBef>
                <a:spcAft>
                  <a:spcPts val="0"/>
                </a:spcAft>
                <a:buClr>
                  <a:schemeClr val="dk1"/>
                </a:buClr>
                <a:buSzPts val="1800"/>
                <a:buFont typeface="Calibri"/>
                <a:buNone/>
              </a:pPr>
              <a:r>
                <a:rPr lang="en-GB" sz="1800" b="1">
                  <a:solidFill>
                    <a:schemeClr val="dk1"/>
                  </a:solidFill>
                  <a:latin typeface="Calibri"/>
                  <a:ea typeface="Calibri"/>
                  <a:cs typeface="Calibri"/>
                  <a:sym typeface="Calibri"/>
                </a:rPr>
                <a:t>Collecter des ensembles de données SIG</a:t>
              </a:r>
              <a:endParaRPr sz="180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48" name="Google Shape;348;p37"/>
            <p:cNvSpPr txBox="1"/>
            <p:nvPr/>
          </p:nvSpPr>
          <p:spPr>
            <a:xfrm>
              <a:off x="4878668" y="2033022"/>
              <a:ext cx="2661928" cy="1200329"/>
            </a:xfrm>
            <a:prstGeom prst="rect">
              <a:avLst/>
            </a:prstGeom>
            <a:gradFill>
              <a:gsLst>
                <a:gs pos="0">
                  <a:srgbClr val="B0CAE9"/>
                </a:gs>
                <a:gs pos="50000">
                  <a:srgbClr val="A1C1E4"/>
                </a:gs>
                <a:gs pos="100000">
                  <a:srgbClr val="90B8E4"/>
                </a:gs>
              </a:gsLst>
              <a:lin ang="5400000" scaled="0"/>
            </a:gradFill>
            <a:ln w="9525" cap="flat" cmpd="sng">
              <a:solidFill>
                <a:schemeClr val="accent5"/>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800"/>
                <a:buFont typeface="Calibri"/>
                <a:buNone/>
              </a:pPr>
              <a:r>
                <a:rPr lang="en-GB" sz="1800" b="1">
                  <a:solidFill>
                    <a:schemeClr val="dk1"/>
                  </a:solidFill>
                  <a:latin typeface="Calibri"/>
                  <a:ea typeface="Calibri"/>
                  <a:cs typeface="Calibri"/>
                  <a:sym typeface="Calibri"/>
                </a:rPr>
                <a:t>Traiter les ensembles de données à l'aide de QGIS si nécessaire</a:t>
              </a:r>
              <a:endParaRPr sz="1800">
                <a:solidFill>
                  <a:schemeClr val="dk1"/>
                </a:solidFill>
                <a:latin typeface="Calibri"/>
                <a:ea typeface="Calibri"/>
                <a:cs typeface="Calibri"/>
                <a:sym typeface="Calibri"/>
              </a:endParaRPr>
            </a:p>
            <a:p>
              <a:pPr marL="0" marR="0" lvl="0" indent="0" algn="ctr" rtl="0">
                <a:spcBef>
                  <a:spcPts val="0"/>
                </a:spcBef>
                <a:spcAft>
                  <a:spcPts val="0"/>
                </a:spcAft>
                <a:buClr>
                  <a:schemeClr val="dk1"/>
                </a:buClr>
                <a:buSzPts val="1800"/>
                <a:buFont typeface="Calibri"/>
                <a:buNone/>
              </a:pPr>
              <a:r>
                <a:rPr lang="en-GB" sz="1800">
                  <a:solidFill>
                    <a:schemeClr val="dk1"/>
                  </a:solidFill>
                  <a:latin typeface="Calibri"/>
                  <a:ea typeface="Calibri"/>
                  <a:cs typeface="Calibri"/>
                  <a:sym typeface="Calibri"/>
                </a:rPr>
                <a:t>(QGIS)</a:t>
              </a:r>
              <a:endParaRPr sz="1800">
                <a:solidFill>
                  <a:schemeClr val="dk1"/>
                </a:solidFill>
                <a:latin typeface="Calibri"/>
                <a:ea typeface="Calibri"/>
                <a:cs typeface="Calibri"/>
                <a:sym typeface="Calibri"/>
              </a:endParaRPr>
            </a:p>
          </p:txBody>
        </p:sp>
        <p:sp>
          <p:nvSpPr>
            <p:cNvPr id="349" name="Google Shape;349;p37"/>
            <p:cNvSpPr txBox="1"/>
            <p:nvPr/>
          </p:nvSpPr>
          <p:spPr>
            <a:xfrm>
              <a:off x="8888931" y="2014598"/>
              <a:ext cx="2648559" cy="1213697"/>
            </a:xfrm>
            <a:prstGeom prst="rect">
              <a:avLst/>
            </a:prstGeom>
            <a:gradFill>
              <a:gsLst>
                <a:gs pos="0">
                  <a:srgbClr val="B0CAE9"/>
                </a:gs>
                <a:gs pos="50000">
                  <a:srgbClr val="A1C1E4"/>
                </a:gs>
                <a:gs pos="100000">
                  <a:srgbClr val="90B8E4"/>
                </a:gs>
              </a:gsLst>
              <a:lin ang="5400000" scaled="0"/>
            </a:gradFill>
            <a:ln w="9525" cap="flat" cmpd="sng">
              <a:solidFill>
                <a:schemeClr val="accent5"/>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800"/>
                <a:buFont typeface="Calibri"/>
                <a:buNone/>
              </a:pPr>
              <a:r>
                <a:rPr lang="en-GB" sz="1800" b="1">
                  <a:solidFill>
                    <a:schemeClr val="dk1"/>
                  </a:solidFill>
                  <a:latin typeface="Calibri"/>
                  <a:ea typeface="Calibri"/>
                  <a:cs typeface="Calibri"/>
                  <a:sym typeface="Calibri"/>
                </a:rPr>
                <a:t>Exécuter le plugin pour créer un fichier CSV avec toutes les données SIG</a:t>
              </a:r>
              <a:endParaRPr sz="1800">
                <a:solidFill>
                  <a:schemeClr val="dk1"/>
                </a:solidFill>
                <a:latin typeface="Calibri"/>
                <a:ea typeface="Calibri"/>
                <a:cs typeface="Calibri"/>
                <a:sym typeface="Calibri"/>
              </a:endParaRPr>
            </a:p>
            <a:p>
              <a:pPr marL="0" marR="0" lvl="0" indent="0" algn="ctr" rtl="0">
                <a:spcBef>
                  <a:spcPts val="0"/>
                </a:spcBef>
                <a:spcAft>
                  <a:spcPts val="0"/>
                </a:spcAft>
                <a:buClr>
                  <a:schemeClr val="dk1"/>
                </a:buClr>
                <a:buSzPts val="1800"/>
                <a:buFont typeface="Calibri"/>
                <a:buNone/>
              </a:pPr>
              <a:r>
                <a:rPr lang="en-GB" sz="1800">
                  <a:solidFill>
                    <a:schemeClr val="dk1"/>
                  </a:solidFill>
                  <a:latin typeface="Calibri"/>
                  <a:ea typeface="Calibri"/>
                  <a:cs typeface="Calibri"/>
                  <a:sym typeface="Calibri"/>
                </a:rPr>
                <a:t>(QGIS)</a:t>
              </a:r>
              <a:endParaRPr sz="1800">
                <a:solidFill>
                  <a:schemeClr val="dk1"/>
                </a:solidFill>
                <a:latin typeface="Calibri"/>
                <a:ea typeface="Calibri"/>
                <a:cs typeface="Calibri"/>
                <a:sym typeface="Calibri"/>
              </a:endParaRPr>
            </a:p>
          </p:txBody>
        </p:sp>
        <p:sp>
          <p:nvSpPr>
            <p:cNvPr id="350" name="Google Shape;350;p37"/>
            <p:cNvSpPr txBox="1"/>
            <p:nvPr/>
          </p:nvSpPr>
          <p:spPr>
            <a:xfrm>
              <a:off x="8884315" y="3738892"/>
              <a:ext cx="2648559" cy="1200288"/>
            </a:xfrm>
            <a:prstGeom prst="rect">
              <a:avLst/>
            </a:prstGeom>
            <a:gradFill>
              <a:gsLst>
                <a:gs pos="0">
                  <a:srgbClr val="B0CAE9"/>
                </a:gs>
                <a:gs pos="50000">
                  <a:srgbClr val="A1C1E4"/>
                </a:gs>
                <a:gs pos="100000">
                  <a:srgbClr val="90B8E4"/>
                </a:gs>
              </a:gsLst>
              <a:lin ang="5400000" scaled="0"/>
            </a:gradFill>
            <a:ln w="9525" cap="flat" cmpd="sng">
              <a:solidFill>
                <a:schemeClr val="accent5"/>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800"/>
                <a:buFont typeface="Calibri"/>
                <a:buNone/>
              </a:pPr>
              <a:r>
                <a:rPr lang="en-GB" sz="1800" b="1">
                  <a:solidFill>
                    <a:schemeClr val="dk1"/>
                  </a:solidFill>
                  <a:latin typeface="Calibri"/>
                  <a:ea typeface="Calibri"/>
                  <a:cs typeface="Calibri"/>
                  <a:sym typeface="Calibri"/>
                </a:rPr>
                <a:t>Importer le fichier CSV et mettre à jour les variables dans le code</a:t>
              </a:r>
              <a:endParaRPr sz="1800">
                <a:solidFill>
                  <a:schemeClr val="dk1"/>
                </a:solidFill>
                <a:latin typeface="Calibri"/>
                <a:ea typeface="Calibri"/>
                <a:cs typeface="Calibri"/>
                <a:sym typeface="Calibri"/>
              </a:endParaRPr>
            </a:p>
            <a:p>
              <a:pPr marL="0" marR="0" lvl="0" indent="0" algn="ctr" rtl="0">
                <a:spcBef>
                  <a:spcPts val="0"/>
                </a:spcBef>
                <a:spcAft>
                  <a:spcPts val="0"/>
                </a:spcAft>
                <a:buClr>
                  <a:schemeClr val="dk1"/>
                </a:buClr>
                <a:buSzPts val="1800"/>
                <a:buFont typeface="Calibri"/>
                <a:buNone/>
              </a:pPr>
              <a:r>
                <a:rPr lang="en-GB" sz="1800">
                  <a:solidFill>
                    <a:schemeClr val="dk1"/>
                  </a:solidFill>
                  <a:latin typeface="Calibri"/>
                  <a:ea typeface="Calibri"/>
                  <a:cs typeface="Calibri"/>
                  <a:sym typeface="Calibri"/>
                </a:rPr>
                <a:t>(Jupyter Notebook)</a:t>
              </a:r>
              <a:endParaRPr sz="1800">
                <a:solidFill>
                  <a:schemeClr val="dk1"/>
                </a:solidFill>
                <a:latin typeface="Calibri"/>
                <a:ea typeface="Calibri"/>
                <a:cs typeface="Calibri"/>
                <a:sym typeface="Calibri"/>
              </a:endParaRPr>
            </a:p>
          </p:txBody>
        </p:sp>
        <p:sp>
          <p:nvSpPr>
            <p:cNvPr id="351" name="Google Shape;351;p37"/>
            <p:cNvSpPr/>
            <p:nvPr/>
          </p:nvSpPr>
          <p:spPr>
            <a:xfrm>
              <a:off x="3809158" y="2435868"/>
              <a:ext cx="864298" cy="332739"/>
            </a:xfrm>
            <a:prstGeom prst="right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2" name="Google Shape;352;p37"/>
            <p:cNvSpPr/>
            <p:nvPr/>
          </p:nvSpPr>
          <p:spPr>
            <a:xfrm>
              <a:off x="7784926" y="2467952"/>
              <a:ext cx="864298" cy="332739"/>
            </a:xfrm>
            <a:prstGeom prst="right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3" name="Google Shape;353;p37"/>
            <p:cNvSpPr/>
            <p:nvPr/>
          </p:nvSpPr>
          <p:spPr>
            <a:xfrm rot="5400000">
              <a:off x="10103010" y="3368982"/>
              <a:ext cx="302825" cy="306003"/>
            </a:xfrm>
            <a:prstGeom prst="right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4" name="Google Shape;354;p37"/>
            <p:cNvSpPr/>
            <p:nvPr/>
          </p:nvSpPr>
          <p:spPr>
            <a:xfrm rot="10800000">
              <a:off x="7779579" y="4173763"/>
              <a:ext cx="864298" cy="332739"/>
            </a:xfrm>
            <a:prstGeom prst="right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355" name="Google Shape;355;p37"/>
          <p:cNvSpPr txBox="1">
            <a:spLocks noGrp="1"/>
          </p:cNvSpPr>
          <p:nvPr>
            <p:ph type="title"/>
          </p:nvPr>
        </p:nvSpPr>
        <p:spPr>
          <a:xfrm>
            <a:off x="838199" y="235671"/>
            <a:ext cx="8029183" cy="1690688"/>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dk1"/>
              </a:buClr>
              <a:buSzPct val="100000"/>
              <a:buFont typeface="Open Sans"/>
              <a:buNone/>
            </a:pPr>
            <a:r>
              <a:rPr lang="en-GB"/>
              <a:t>6.3 Les étapes de l'analyse géospatiale de l'électrification avec le générateur GEP</a:t>
            </a:r>
            <a:endParaRPr/>
          </a:p>
        </p:txBody>
      </p:sp>
    </p:spTree>
  </p:cSld>
  <p:clrMapOvr>
    <a:masterClrMapping/>
  </p:clrMapOvr>
  <p:transition spd="slow">
    <p:push/>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13"/>
          <p:cNvSpPr txBox="1"/>
          <p:nvPr/>
        </p:nvSpPr>
        <p:spPr>
          <a:xfrm>
            <a:off x="876822" y="365544"/>
            <a:ext cx="10509337" cy="82364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1600"/>
              </a:spcBef>
              <a:spcAft>
                <a:spcPts val="0"/>
              </a:spcAft>
              <a:buClr>
                <a:schemeClr val="dk1"/>
              </a:buClr>
              <a:buSzPts val="2700"/>
              <a:buFont typeface="Arial"/>
              <a:buNone/>
            </a:pPr>
            <a:endParaRPr sz="2700">
              <a:solidFill>
                <a:schemeClr val="dk1"/>
              </a:solidFill>
              <a:latin typeface="Calibri"/>
              <a:ea typeface="Calibri"/>
              <a:cs typeface="Calibri"/>
              <a:sym typeface="Calibri"/>
            </a:endParaRPr>
          </a:p>
        </p:txBody>
      </p:sp>
      <p:sp>
        <p:nvSpPr>
          <p:cNvPr id="361" name="Google Shape;361;p13"/>
          <p:cNvSpPr txBox="1"/>
          <p:nvPr/>
        </p:nvSpPr>
        <p:spPr>
          <a:xfrm>
            <a:off x="870559" y="2298303"/>
            <a:ext cx="10509337" cy="1923563"/>
          </a:xfrm>
          <a:prstGeom prst="rect">
            <a:avLst/>
          </a:prstGeom>
          <a:noFill/>
          <a:ln>
            <a:noFill/>
          </a:ln>
        </p:spPr>
        <p:txBody>
          <a:bodyPr spcFirstLastPara="1" wrap="square" lIns="91425" tIns="45700" rIns="91425" bIns="45700" anchor="t" anchorCtr="0">
            <a:spAutoFit/>
          </a:bodyPr>
          <a:lstStyle/>
          <a:p>
            <a:pPr marL="285750" marR="0" lvl="0" indent="-285750" algn="l" rtl="0">
              <a:lnSpc>
                <a:spcPct val="130000"/>
              </a:lnSpc>
              <a:spcBef>
                <a:spcPts val="0"/>
              </a:spcBef>
              <a:spcAft>
                <a:spcPts val="0"/>
              </a:spcAft>
              <a:buClr>
                <a:schemeClr val="dk1"/>
              </a:buClr>
              <a:buSzPts val="2000"/>
              <a:buFont typeface="Arial"/>
              <a:buChar char="•"/>
            </a:pPr>
            <a:r>
              <a:rPr lang="en-GB" sz="2000">
                <a:solidFill>
                  <a:schemeClr val="dk1"/>
                </a:solidFill>
                <a:latin typeface="Open Sans"/>
                <a:ea typeface="Open Sans"/>
                <a:cs typeface="Open Sans"/>
                <a:sym typeface="Open Sans"/>
              </a:rPr>
              <a:t>Documentez toutes les variables </a:t>
            </a:r>
            <a:r>
              <a:rPr lang="en-GB" sz="2000" u="sng">
                <a:solidFill>
                  <a:schemeClr val="dk1"/>
                </a:solidFill>
                <a:latin typeface="Open Sans"/>
                <a:ea typeface="Open Sans"/>
                <a:cs typeface="Open Sans"/>
                <a:sym typeface="Open Sans"/>
              </a:rPr>
              <a:t>utilisées pendant l'exercice pratique </a:t>
            </a:r>
            <a:r>
              <a:rPr lang="en-GB" sz="2000">
                <a:solidFill>
                  <a:schemeClr val="dk1"/>
                </a:solidFill>
                <a:latin typeface="Open Sans"/>
                <a:ea typeface="Open Sans"/>
                <a:cs typeface="Open Sans"/>
                <a:sym typeface="Open Sans"/>
              </a:rPr>
              <a:t>dans les fichiers de sortie des variables.</a:t>
            </a:r>
            <a:endParaRPr sz="2000" u="sng">
              <a:solidFill>
                <a:schemeClr val="dk1"/>
              </a:solidFill>
              <a:latin typeface="Open Sans"/>
              <a:ea typeface="Open Sans"/>
              <a:cs typeface="Open Sans"/>
              <a:sym typeface="Open Sans"/>
            </a:endParaRPr>
          </a:p>
          <a:p>
            <a:pPr marL="285750" marR="0" lvl="0" indent="-285750" algn="l" rtl="0">
              <a:lnSpc>
                <a:spcPct val="130000"/>
              </a:lnSpc>
              <a:spcBef>
                <a:spcPts val="600"/>
              </a:spcBef>
              <a:spcAft>
                <a:spcPts val="0"/>
              </a:spcAft>
              <a:buClr>
                <a:schemeClr val="dk1"/>
              </a:buClr>
              <a:buSzPts val="2000"/>
              <a:buFont typeface="Arial"/>
              <a:buChar char="•"/>
            </a:pPr>
            <a:r>
              <a:rPr lang="en-GB" sz="2000">
                <a:solidFill>
                  <a:schemeClr val="dk1"/>
                </a:solidFill>
                <a:latin typeface="Open Sans"/>
                <a:ea typeface="Open Sans"/>
                <a:cs typeface="Open Sans"/>
                <a:sym typeface="Open Sans"/>
              </a:rPr>
              <a:t>Utiliser le </a:t>
            </a:r>
            <a:r>
              <a:rPr lang="en-GB" sz="2000" u="sng">
                <a:solidFill>
                  <a:schemeClr val="dk1"/>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manuel GEP </a:t>
            </a:r>
            <a:r>
              <a:rPr lang="en-GB" sz="2000">
                <a:solidFill>
                  <a:schemeClr val="dk1"/>
                </a:solidFill>
                <a:latin typeface="Open Sans"/>
                <a:ea typeface="Open Sans"/>
                <a:cs typeface="Open Sans"/>
                <a:sym typeface="Open Sans"/>
              </a:rPr>
              <a:t>pour rechercher des informations</a:t>
            </a:r>
            <a:endParaRPr sz="2000">
              <a:solidFill>
                <a:schemeClr val="dk1"/>
              </a:solidFill>
              <a:latin typeface="Open Sans"/>
              <a:ea typeface="Open Sans"/>
              <a:cs typeface="Open Sans"/>
              <a:sym typeface="Open Sans"/>
            </a:endParaRPr>
          </a:p>
          <a:p>
            <a:pPr marL="285750" marR="0" lvl="0" indent="-285750" algn="l" rtl="0">
              <a:lnSpc>
                <a:spcPct val="130000"/>
              </a:lnSpc>
              <a:spcBef>
                <a:spcPts val="600"/>
              </a:spcBef>
              <a:spcAft>
                <a:spcPts val="600"/>
              </a:spcAft>
              <a:buClr>
                <a:schemeClr val="dk1"/>
              </a:buClr>
              <a:buSzPts val="2000"/>
              <a:buFont typeface="Arial"/>
              <a:buChar char="•"/>
            </a:pPr>
            <a:r>
              <a:rPr lang="en-GB" sz="2000">
                <a:solidFill>
                  <a:schemeClr val="dk1"/>
                </a:solidFill>
                <a:latin typeface="Open Sans"/>
                <a:ea typeface="Open Sans"/>
                <a:cs typeface="Open Sans"/>
                <a:sym typeface="Open Sans"/>
              </a:rPr>
              <a:t>Utiliser le </a:t>
            </a:r>
            <a:r>
              <a:rPr lang="en-GB" sz="2000" u="sng">
                <a:solidFill>
                  <a:schemeClr val="dk1"/>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forum OnSSET </a:t>
            </a:r>
            <a:r>
              <a:rPr lang="en-GB" sz="2000">
                <a:solidFill>
                  <a:schemeClr val="dk1"/>
                </a:solidFill>
                <a:latin typeface="Open Sans"/>
                <a:ea typeface="Open Sans"/>
                <a:cs typeface="Open Sans"/>
                <a:sym typeface="Open Sans"/>
              </a:rPr>
              <a:t>pour poser des questions (disponible sur </a:t>
            </a:r>
            <a:r>
              <a:rPr lang="en-GB" sz="2000" u="sng">
                <a:solidFill>
                  <a:schemeClr val="dk1"/>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OnSSET.org</a:t>
            </a:r>
            <a:r>
              <a:rPr lang="en-GB" sz="2000">
                <a:solidFill>
                  <a:schemeClr val="dk1"/>
                </a:solidFill>
                <a:latin typeface="Open Sans"/>
                <a:ea typeface="Open Sans"/>
                <a:cs typeface="Open Sans"/>
                <a:sym typeface="Open Sans"/>
              </a:rPr>
              <a:t>)</a:t>
            </a:r>
            <a:endParaRPr sz="2000">
              <a:solidFill>
                <a:schemeClr val="dk1"/>
              </a:solidFill>
              <a:latin typeface="Open Sans"/>
              <a:ea typeface="Open Sans"/>
              <a:cs typeface="Open Sans"/>
              <a:sym typeface="Open Sans"/>
            </a:endParaRPr>
          </a:p>
        </p:txBody>
      </p:sp>
      <p:sp>
        <p:nvSpPr>
          <p:cNvPr id="362" name="Google Shape;362;p13"/>
          <p:cNvSpPr/>
          <p:nvPr/>
        </p:nvSpPr>
        <p:spPr>
          <a:xfrm>
            <a:off x="870548" y="1926775"/>
            <a:ext cx="5524200" cy="341700"/>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None/>
            </a:pPr>
            <a:r>
              <a:rPr lang="en-GB" sz="1800" b="1">
                <a:solidFill>
                  <a:srgbClr val="9CC2E5"/>
                </a:solidFill>
                <a:latin typeface="Open Sans"/>
                <a:ea typeface="Open Sans"/>
                <a:cs typeface="Open Sans"/>
                <a:sym typeface="Open Sans"/>
              </a:rPr>
              <a:t>Utilisation du générateur GEP - points clés</a:t>
            </a:r>
            <a:endParaRPr sz="1800" b="1">
              <a:solidFill>
                <a:srgbClr val="9CC2E5"/>
              </a:solidFill>
              <a:latin typeface="Open Sans"/>
              <a:ea typeface="Open Sans"/>
              <a:cs typeface="Open Sans"/>
              <a:sym typeface="Open Sans"/>
            </a:endParaRPr>
          </a:p>
        </p:txBody>
      </p:sp>
      <p:sp>
        <p:nvSpPr>
          <p:cNvPr id="363" name="Google Shape;363;p13"/>
          <p:cNvSpPr/>
          <p:nvPr/>
        </p:nvSpPr>
        <p:spPr>
          <a:xfrm>
            <a:off x="870559" y="6137135"/>
            <a:ext cx="1955985"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1">
                <a:solidFill>
                  <a:srgbClr val="1D1C1D"/>
                </a:solidFill>
                <a:latin typeface="Open Sans"/>
                <a:ea typeface="Open Sans"/>
                <a:cs typeface="Open Sans"/>
                <a:sym typeface="Open Sans"/>
              </a:rPr>
              <a:t>Source :</a:t>
            </a:r>
            <a:r>
              <a:rPr lang="en-GB" sz="1000">
                <a:solidFill>
                  <a:srgbClr val="1D1C1D"/>
                </a:solidFill>
                <a:latin typeface="Open Sans"/>
                <a:ea typeface="Open Sans"/>
                <a:cs typeface="Open Sans"/>
                <a:sym typeface="Open Sans"/>
              </a:rPr>
              <a:t> Korkovelos et al. 2021</a:t>
            </a:r>
            <a:endParaRPr/>
          </a:p>
        </p:txBody>
      </p:sp>
      <p:sp>
        <p:nvSpPr>
          <p:cNvPr id="364" name="Google Shape;364;p13"/>
          <p:cNvSpPr txBox="1">
            <a:spLocks noGrp="1"/>
          </p:cNvSpPr>
          <p:nvPr>
            <p:ph type="title"/>
          </p:nvPr>
        </p:nvSpPr>
        <p:spPr>
          <a:xfrm>
            <a:off x="838200" y="235671"/>
            <a:ext cx="8432260" cy="1690688"/>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dk1"/>
              </a:buClr>
              <a:buSzPct val="100000"/>
              <a:buFont typeface="Open Sans"/>
              <a:buNone/>
            </a:pPr>
            <a:r>
              <a:rPr lang="en-GB"/>
              <a:t>6.3 Les étapes de l'analyse géospatiale de l'électrification </a:t>
            </a:r>
            <a:br>
              <a:rPr lang="en-GB"/>
            </a:br>
            <a:r>
              <a:rPr lang="en-GB"/>
              <a:t>avec le générateur GEP</a:t>
            </a:r>
            <a:endParaRPr/>
          </a:p>
        </p:txBody>
      </p:sp>
    </p:spTree>
  </p:cSld>
  <p:clrMapOvr>
    <a:masterClrMapping/>
  </p:clrMapOvr>
  <p:transition spd="slow">
    <p:push/>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14"/>
          <p:cNvSpPr txBox="1">
            <a:spLocks noGrp="1"/>
          </p:cNvSpPr>
          <p:nvPr>
            <p:ph type="body" idx="1"/>
          </p:nvPr>
        </p:nvSpPr>
        <p:spPr>
          <a:xfrm>
            <a:off x="870559" y="2349967"/>
            <a:ext cx="8414843" cy="3347522"/>
          </a:xfrm>
          <a:prstGeom prst="rect">
            <a:avLst/>
          </a:prstGeom>
          <a:noFill/>
          <a:ln>
            <a:noFill/>
          </a:ln>
        </p:spPr>
        <p:txBody>
          <a:bodyPr spcFirstLastPara="1" wrap="square" lIns="91425" tIns="45700" rIns="91425" bIns="45700" anchor="t" anchorCtr="0">
            <a:normAutofit/>
          </a:bodyPr>
          <a:lstStyle/>
          <a:p>
            <a:pPr marL="514350" lvl="0" indent="-514350" algn="l" rtl="0">
              <a:lnSpc>
                <a:spcPct val="150000"/>
              </a:lnSpc>
              <a:spcBef>
                <a:spcPts val="0"/>
              </a:spcBef>
              <a:spcAft>
                <a:spcPts val="0"/>
              </a:spcAft>
              <a:buClr>
                <a:schemeClr val="dk1"/>
              </a:buClr>
              <a:buSzPts val="2000"/>
              <a:buFont typeface="Calibri"/>
              <a:buAutoNum type="arabicPeriod"/>
            </a:pPr>
            <a:r>
              <a:rPr lang="en-GB" sz="2000">
                <a:latin typeface="Open Sans"/>
                <a:ea typeface="Open Sans"/>
                <a:cs typeface="Open Sans"/>
                <a:sym typeface="Open Sans"/>
              </a:rPr>
              <a:t>Tous les processus d'analyse du générateur GEP reposent sur des outils et des logiciels libres.</a:t>
            </a:r>
            <a:endParaRPr sz="2000">
              <a:latin typeface="Open Sans"/>
              <a:ea typeface="Open Sans"/>
              <a:cs typeface="Open Sans"/>
              <a:sym typeface="Open Sans"/>
            </a:endParaRPr>
          </a:p>
          <a:p>
            <a:pPr marL="514350" lvl="0" indent="-514350" algn="l" rtl="0">
              <a:lnSpc>
                <a:spcPct val="150000"/>
              </a:lnSpc>
              <a:spcBef>
                <a:spcPts val="1600"/>
              </a:spcBef>
              <a:spcAft>
                <a:spcPts val="600"/>
              </a:spcAft>
              <a:buClr>
                <a:schemeClr val="dk1"/>
              </a:buClr>
              <a:buSzPts val="2000"/>
              <a:buFont typeface="Calibri"/>
              <a:buAutoNum type="arabicPeriod"/>
            </a:pPr>
            <a:r>
              <a:rPr lang="en-GB" sz="2000">
                <a:latin typeface="Open Sans"/>
                <a:ea typeface="Open Sans"/>
                <a:cs typeface="Open Sans"/>
                <a:sym typeface="Open Sans"/>
              </a:rPr>
              <a:t>En suivant tous les processus ci-dessus, chacun peut générer des scénarios d'électrification personnalisés en utilisant ses propres données d'entrée.</a:t>
            </a:r>
            <a:endParaRPr sz="2000">
              <a:latin typeface="Open Sans"/>
              <a:ea typeface="Open Sans"/>
              <a:cs typeface="Open Sans"/>
              <a:sym typeface="Open Sans"/>
            </a:endParaRPr>
          </a:p>
        </p:txBody>
      </p:sp>
      <p:sp>
        <p:nvSpPr>
          <p:cNvPr id="370" name="Google Shape;370;p14"/>
          <p:cNvSpPr/>
          <p:nvPr/>
        </p:nvSpPr>
        <p:spPr>
          <a:xfrm>
            <a:off x="838200" y="1910321"/>
            <a:ext cx="1960793" cy="369332"/>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en-GB" sz="2000" b="1">
                <a:solidFill>
                  <a:srgbClr val="9CC2E5"/>
                </a:solidFill>
                <a:latin typeface="Open Sans"/>
                <a:ea typeface="Open Sans"/>
                <a:cs typeface="Open Sans"/>
                <a:sym typeface="Open Sans"/>
              </a:rPr>
              <a:t>Messages clés</a:t>
            </a:r>
            <a:endParaRPr sz="2000" b="1">
              <a:solidFill>
                <a:srgbClr val="9CC2E5"/>
              </a:solidFill>
              <a:latin typeface="Open Sans"/>
              <a:ea typeface="Open Sans"/>
              <a:cs typeface="Open Sans"/>
              <a:sym typeface="Open Sans"/>
            </a:endParaRPr>
          </a:p>
        </p:txBody>
      </p:sp>
      <p:sp>
        <p:nvSpPr>
          <p:cNvPr id="371" name="Google Shape;371;p14"/>
          <p:cNvSpPr/>
          <p:nvPr/>
        </p:nvSpPr>
        <p:spPr>
          <a:xfrm>
            <a:off x="870559" y="6137135"/>
            <a:ext cx="1955985"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1">
                <a:solidFill>
                  <a:srgbClr val="1D1C1D"/>
                </a:solidFill>
                <a:latin typeface="Open Sans"/>
                <a:ea typeface="Open Sans"/>
                <a:cs typeface="Open Sans"/>
                <a:sym typeface="Open Sans"/>
              </a:rPr>
              <a:t>Source :</a:t>
            </a:r>
            <a:r>
              <a:rPr lang="en-GB" sz="1000">
                <a:solidFill>
                  <a:srgbClr val="1D1C1D"/>
                </a:solidFill>
                <a:latin typeface="Open Sans"/>
                <a:ea typeface="Open Sans"/>
                <a:cs typeface="Open Sans"/>
                <a:sym typeface="Open Sans"/>
              </a:rPr>
              <a:t> Korkovelos et al. 2021</a:t>
            </a:r>
            <a:endParaRPr/>
          </a:p>
        </p:txBody>
      </p:sp>
      <p:sp>
        <p:nvSpPr>
          <p:cNvPr id="372" name="Google Shape;372;p14"/>
          <p:cNvSpPr txBox="1">
            <a:spLocks noGrp="1"/>
          </p:cNvSpPr>
          <p:nvPr>
            <p:ph type="title"/>
          </p:nvPr>
        </p:nvSpPr>
        <p:spPr>
          <a:xfrm>
            <a:off x="838200" y="235671"/>
            <a:ext cx="7576226" cy="1690688"/>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dk1"/>
              </a:buClr>
              <a:buSzPct val="100000"/>
              <a:buFont typeface="Open Sans"/>
              <a:buNone/>
            </a:pPr>
            <a:r>
              <a:rPr lang="en-GB"/>
              <a:t>6.3 Les étapes de l'analyse géospatiale de l'électrification avec le générateur GEP</a:t>
            </a:r>
            <a:endParaRPr/>
          </a:p>
        </p:txBody>
      </p:sp>
    </p:spTree>
  </p:cSld>
  <p:clrMapOvr>
    <a:masterClrMapping/>
  </p:clrMapOvr>
  <p:transition spd="slow">
    <p:push/>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38"/>
          <p:cNvSpPr/>
          <p:nvPr/>
        </p:nvSpPr>
        <p:spPr>
          <a:xfrm>
            <a:off x="1" y="2871593"/>
            <a:ext cx="12192000" cy="1076848"/>
          </a:xfrm>
          <a:prstGeom prst="rect">
            <a:avLst/>
          </a:prstGeom>
          <a:solidFill>
            <a:srgbClr val="FBE4D4"/>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378" name="Google Shape;378;p38"/>
          <p:cNvSpPr txBox="1">
            <a:spLocks noGrp="1"/>
          </p:cNvSpPr>
          <p:nvPr>
            <p:ph type="body" idx="1"/>
          </p:nvPr>
        </p:nvSpPr>
        <p:spPr>
          <a:xfrm>
            <a:off x="152401" y="3103684"/>
            <a:ext cx="11887200" cy="612665"/>
          </a:xfrm>
          <a:prstGeom prst="rect">
            <a:avLst/>
          </a:prstGeom>
          <a:noFill/>
          <a:ln>
            <a:noFill/>
          </a:ln>
        </p:spPr>
        <p:txBody>
          <a:bodyPr spcFirstLastPara="1" wrap="square" lIns="91425" tIns="45700" rIns="91425" bIns="45700" anchor="ctr" anchorCtr="0">
            <a:normAutofit fontScale="85000" lnSpcReduction="20000"/>
          </a:bodyPr>
          <a:lstStyle/>
          <a:p>
            <a:pPr marL="0" lvl="0" indent="0" algn="l" rtl="0">
              <a:lnSpc>
                <a:spcPct val="90000"/>
              </a:lnSpc>
              <a:spcBef>
                <a:spcPts val="0"/>
              </a:spcBef>
              <a:spcAft>
                <a:spcPts val="0"/>
              </a:spcAft>
              <a:buClr>
                <a:schemeClr val="dk1"/>
              </a:buClr>
              <a:buSzPct val="117647"/>
              <a:buNone/>
            </a:pPr>
            <a:r>
              <a:rPr lang="en-GB" sz="2800"/>
              <a:t>Travaux pratiques 4: Comment effectuer une analyse de l'électrification à l'aide du générateur de scénarios GEP</a:t>
            </a:r>
            <a:endParaRPr sz="2800"/>
          </a:p>
        </p:txBody>
      </p:sp>
      <p:sp>
        <p:nvSpPr>
          <p:cNvPr id="379" name="Google Shape;379;p38"/>
          <p:cNvSpPr/>
          <p:nvPr/>
        </p:nvSpPr>
        <p:spPr>
          <a:xfrm>
            <a:off x="838200" y="6146561"/>
            <a:ext cx="1955985"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1">
                <a:solidFill>
                  <a:srgbClr val="1D1C1D"/>
                </a:solidFill>
                <a:latin typeface="Open Sans"/>
                <a:ea typeface="Open Sans"/>
                <a:cs typeface="Open Sans"/>
                <a:sym typeface="Open Sans"/>
              </a:rPr>
              <a:t>Source :</a:t>
            </a:r>
            <a:r>
              <a:rPr lang="en-GB" sz="1000">
                <a:solidFill>
                  <a:srgbClr val="1D1C1D"/>
                </a:solidFill>
                <a:latin typeface="Open Sans"/>
                <a:ea typeface="Open Sans"/>
                <a:cs typeface="Open Sans"/>
                <a:sym typeface="Open Sans"/>
              </a:rPr>
              <a:t> Korkovelos et al. 2021</a:t>
            </a:r>
            <a:endParaRPr/>
          </a:p>
        </p:txBody>
      </p:sp>
      <p:sp>
        <p:nvSpPr>
          <p:cNvPr id="380" name="Google Shape;380;p38"/>
          <p:cNvSpPr txBox="1">
            <a:spLocks noGrp="1"/>
          </p:cNvSpPr>
          <p:nvPr>
            <p:ph type="title"/>
          </p:nvPr>
        </p:nvSpPr>
        <p:spPr>
          <a:xfrm>
            <a:off x="838200" y="235671"/>
            <a:ext cx="7897238" cy="1690688"/>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dk1"/>
              </a:buClr>
              <a:buSzPct val="100000"/>
              <a:buFont typeface="Open Sans"/>
              <a:buNone/>
            </a:pPr>
            <a:r>
              <a:rPr lang="en-GB"/>
              <a:t>6.3 Les étapes de l'analyse géospatiale de l'électrification avec le générateur GEP</a:t>
            </a:r>
            <a:endParaRPr/>
          </a:p>
        </p:txBody>
      </p:sp>
    </p:spTree>
  </p:cSld>
  <p:clrMapOvr>
    <a:masterClrMapping/>
  </p:clrMapOvr>
  <p:transition spd="slow">
    <p:push/>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Open Sans"/>
              <a:buNone/>
            </a:pPr>
            <a:r>
              <a:rPr lang="en-GB"/>
              <a:t>Lecture 6.3 Références</a:t>
            </a:r>
            <a:endParaRPr/>
          </a:p>
        </p:txBody>
      </p:sp>
      <p:sp>
        <p:nvSpPr>
          <p:cNvPr id="386" name="Google Shape;386;p39"/>
          <p:cNvSpPr/>
          <p:nvPr/>
        </p:nvSpPr>
        <p:spPr>
          <a:xfrm>
            <a:off x="838200" y="1690688"/>
            <a:ext cx="4696200" cy="3170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000">
                <a:solidFill>
                  <a:srgbClr val="000000"/>
                </a:solidFill>
                <a:latin typeface="Open Sans"/>
                <a:ea typeface="Open Sans"/>
                <a:cs typeface="Open Sans"/>
                <a:sym typeface="Open Sans"/>
              </a:rPr>
              <a:t>Korkovelos, A., Khavari, B., Sahlberg, A., Mentis, D., n.d. Lecture 4: How the GEP Scenario Generator functions – Introduction to Python and the processess behind GEP Scenario Generator (OnSSET) [WWW Document]. OnSSET Teaching Kit. URL </a:t>
            </a:r>
            <a:r>
              <a:rPr lang="en-GB" sz="2000" u="sng">
                <a:solidFill>
                  <a:srgbClr val="000000"/>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https://onsset.github.io/teaching_kit/courses/module_2/Lecture%204/</a:t>
            </a:r>
            <a:r>
              <a:rPr lang="en-GB" sz="2000">
                <a:solidFill>
                  <a:srgbClr val="000000"/>
                </a:solidFill>
                <a:latin typeface="Open Sans"/>
                <a:ea typeface="Open Sans"/>
                <a:cs typeface="Open Sans"/>
                <a:sym typeface="Open Sans"/>
              </a:rPr>
              <a:t>  (accessed 2.18.21).</a:t>
            </a:r>
            <a:endParaRPr sz="2000">
              <a:solidFill>
                <a:srgbClr val="000000"/>
              </a:solidFill>
              <a:latin typeface="Open Sans"/>
              <a:ea typeface="Open Sans"/>
              <a:cs typeface="Open Sans"/>
              <a:sym typeface="Open Sans"/>
            </a:endParaRPr>
          </a:p>
        </p:txBody>
      </p:sp>
    </p:spTree>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
          <p:cNvSpPr txBox="1"/>
          <p:nvPr/>
        </p:nvSpPr>
        <p:spPr>
          <a:xfrm>
            <a:off x="887215" y="1902238"/>
            <a:ext cx="5747100" cy="4610400"/>
          </a:xfrm>
          <a:prstGeom prst="rect">
            <a:avLst/>
          </a:prstGeom>
          <a:noFill/>
          <a:ln>
            <a:noFill/>
          </a:ln>
        </p:spPr>
        <p:txBody>
          <a:bodyPr spcFirstLastPara="1" wrap="square" lIns="91425" tIns="45700" rIns="91425" bIns="45700" anchor="t" anchorCtr="0">
            <a:normAutofit/>
          </a:bodyPr>
          <a:lstStyle/>
          <a:p>
            <a:pPr marL="342900" marR="0" lvl="0" indent="-342900" algn="l" rtl="0">
              <a:lnSpc>
                <a:spcPct val="90000"/>
              </a:lnSpc>
              <a:spcBef>
                <a:spcPts val="0"/>
              </a:spcBef>
              <a:spcAft>
                <a:spcPts val="0"/>
              </a:spcAft>
              <a:buClr>
                <a:schemeClr val="dk1"/>
              </a:buClr>
              <a:buSzPts val="2000"/>
              <a:buFont typeface="Arial"/>
              <a:buAutoNum type="arabicPeriod"/>
            </a:pPr>
            <a:r>
              <a:rPr lang="en-GB" sz="2000">
                <a:solidFill>
                  <a:schemeClr val="dk1"/>
                </a:solidFill>
                <a:latin typeface="Open Sans"/>
                <a:ea typeface="Open Sans"/>
                <a:cs typeface="Open Sans"/>
                <a:sym typeface="Open Sans"/>
              </a:rPr>
              <a:t>OA1: décrire et déchiffrer les résultats et les fichiers de sortie d'OnSSET et les implications des différentes conditions du réseau.</a:t>
            </a:r>
            <a:endParaRPr/>
          </a:p>
          <a:p>
            <a:pPr marL="342900" marR="0" lvl="0" indent="-342900" algn="l" rtl="0">
              <a:lnSpc>
                <a:spcPct val="90000"/>
              </a:lnSpc>
              <a:spcBef>
                <a:spcPts val="1000"/>
              </a:spcBef>
              <a:spcAft>
                <a:spcPts val="0"/>
              </a:spcAft>
              <a:buClr>
                <a:schemeClr val="dk1"/>
              </a:buClr>
              <a:buSzPts val="2000"/>
              <a:buFont typeface="Arial"/>
              <a:buAutoNum type="arabicPeriod"/>
            </a:pPr>
            <a:r>
              <a:rPr lang="en-GB" sz="2000">
                <a:solidFill>
                  <a:schemeClr val="dk1"/>
                </a:solidFill>
                <a:latin typeface="Open Sans"/>
                <a:ea typeface="Open Sans"/>
                <a:cs typeface="Open Sans"/>
                <a:sym typeface="Open Sans"/>
              </a:rPr>
              <a:t>OA2: Décrire les fonctionnalités de base et les caractéristiques de Python, le langage de programmation sur lequel l'outil OnSSET est construit.</a:t>
            </a:r>
            <a:endParaRPr/>
          </a:p>
          <a:p>
            <a:pPr marL="342900" marR="0" lvl="0" indent="-342900" algn="l" rtl="0">
              <a:lnSpc>
                <a:spcPct val="90000"/>
              </a:lnSpc>
              <a:spcBef>
                <a:spcPts val="1000"/>
              </a:spcBef>
              <a:spcAft>
                <a:spcPts val="0"/>
              </a:spcAft>
              <a:buClr>
                <a:schemeClr val="dk1"/>
              </a:buClr>
              <a:buSzPts val="2000"/>
              <a:buFont typeface="Arial"/>
              <a:buAutoNum type="arabicPeriod"/>
            </a:pPr>
            <a:r>
              <a:rPr lang="en-GB" sz="2000">
                <a:solidFill>
                  <a:schemeClr val="dk1"/>
                </a:solidFill>
                <a:latin typeface="Open Sans"/>
                <a:ea typeface="Open Sans"/>
                <a:cs typeface="Open Sans"/>
                <a:sym typeface="Open Sans"/>
              </a:rPr>
              <a:t>OA3: Dresser la liste des principales étapes du processus nécessaire à l'utilisation du générateur de scénarios GEP.</a:t>
            </a:r>
            <a:endParaRPr/>
          </a:p>
          <a:p>
            <a:pPr marL="342900" marR="0" lvl="0" indent="-342900" algn="l" rtl="0">
              <a:lnSpc>
                <a:spcPct val="90000"/>
              </a:lnSpc>
              <a:spcBef>
                <a:spcPts val="1000"/>
              </a:spcBef>
              <a:spcAft>
                <a:spcPts val="0"/>
              </a:spcAft>
              <a:buClr>
                <a:schemeClr val="dk1"/>
              </a:buClr>
              <a:buSzPts val="2000"/>
              <a:buFont typeface="Arial"/>
              <a:buAutoNum type="arabicPeriod"/>
            </a:pPr>
            <a:r>
              <a:rPr lang="en-GB" sz="2000">
                <a:solidFill>
                  <a:schemeClr val="dk1"/>
                </a:solidFill>
                <a:latin typeface="Open Sans"/>
                <a:ea typeface="Open Sans"/>
                <a:cs typeface="Open Sans"/>
                <a:sym typeface="Open Sans"/>
              </a:rPr>
              <a:t>OA4: décrire le rôle de la modélisation énergétique dans l'élaboration de la politique énergétique.</a:t>
            </a:r>
            <a:endParaRPr sz="2000">
              <a:solidFill>
                <a:schemeClr val="dk1"/>
              </a:solidFill>
              <a:latin typeface="Open Sans"/>
              <a:ea typeface="Open Sans"/>
              <a:cs typeface="Open Sans"/>
              <a:sym typeface="Open Sans"/>
            </a:endParaRPr>
          </a:p>
        </p:txBody>
      </p:sp>
      <p:sp>
        <p:nvSpPr>
          <p:cNvPr id="202" name="Google Shape;202;p3"/>
          <p:cNvSpPr txBox="1"/>
          <p:nvPr/>
        </p:nvSpPr>
        <p:spPr>
          <a:xfrm>
            <a:off x="887215" y="-141338"/>
            <a:ext cx="7651304" cy="1369074"/>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Objectifs du cours</a:t>
            </a:r>
            <a:endParaRPr sz="4400">
              <a:solidFill>
                <a:schemeClr val="dk1"/>
              </a:solidFill>
              <a:latin typeface="Open Sans"/>
              <a:ea typeface="Open Sans"/>
              <a:cs typeface="Open Sans"/>
              <a:sym typeface="Open Sans"/>
            </a:endParaRPr>
          </a:p>
        </p:txBody>
      </p:sp>
      <p:sp>
        <p:nvSpPr>
          <p:cNvPr id="203" name="Google Shape;203;p3"/>
          <p:cNvSpPr/>
          <p:nvPr/>
        </p:nvSpPr>
        <p:spPr>
          <a:xfrm>
            <a:off x="887215" y="1140164"/>
            <a:ext cx="595227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a:solidFill>
                  <a:srgbClr val="9CC2E5"/>
                </a:solidFill>
                <a:latin typeface="Open Sans"/>
                <a:ea typeface="Open Sans"/>
                <a:cs typeface="Open Sans"/>
                <a:sym typeface="Open Sans"/>
              </a:rPr>
              <a:t>À la fin de cette conférence, vous serez en mesure de:</a:t>
            </a:r>
            <a:endParaRPr sz="2000" b="1">
              <a:solidFill>
                <a:srgbClr val="9CC2E5"/>
              </a:solidFill>
              <a:latin typeface="Open Sans"/>
              <a:ea typeface="Open Sans"/>
              <a:cs typeface="Open Sans"/>
              <a:sym typeface="Open Sans"/>
            </a:endParaRPr>
          </a:p>
        </p:txBody>
      </p:sp>
    </p:spTree>
  </p:cSld>
  <p:clrMapOvr>
    <a:masterClrMapping/>
  </p:clrMapOvr>
  <p:transition spd="slow">
    <p:push/>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40"/>
          <p:cNvSpPr/>
          <p:nvPr/>
        </p:nvSpPr>
        <p:spPr>
          <a:xfrm>
            <a:off x="838200" y="1665028"/>
            <a:ext cx="239681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a:solidFill>
                  <a:srgbClr val="9CC2E5"/>
                </a:solidFill>
                <a:latin typeface="Open Sans"/>
                <a:ea typeface="Open Sans"/>
                <a:cs typeface="Open Sans"/>
                <a:sym typeface="Open Sans"/>
              </a:rPr>
              <a:t>Modélisation énergétique</a:t>
            </a:r>
            <a:endParaRPr sz="2000" b="1">
              <a:solidFill>
                <a:srgbClr val="9CC2E5"/>
              </a:solidFill>
              <a:latin typeface="Open Sans"/>
              <a:ea typeface="Open Sans"/>
              <a:cs typeface="Open Sans"/>
              <a:sym typeface="Open Sans"/>
            </a:endParaRPr>
          </a:p>
        </p:txBody>
      </p:sp>
      <p:sp>
        <p:nvSpPr>
          <p:cNvPr id="392" name="Google Shape;392;p40"/>
          <p:cNvSpPr txBox="1">
            <a:spLocks noGrp="1"/>
          </p:cNvSpPr>
          <p:nvPr>
            <p:ph type="title"/>
          </p:nvPr>
        </p:nvSpPr>
        <p:spPr>
          <a:xfrm>
            <a:off x="838200" y="365125"/>
            <a:ext cx="6369996" cy="1325563"/>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dk1"/>
              </a:buClr>
              <a:buSzPct val="100000"/>
              <a:buFont typeface="Open Sans"/>
              <a:buNone/>
            </a:pPr>
            <a:r>
              <a:rPr lang="en-GB"/>
              <a:t>6.4 Politique énergétique et système énergétique</a:t>
            </a:r>
            <a:endParaRPr/>
          </a:p>
        </p:txBody>
      </p:sp>
      <p:pic>
        <p:nvPicPr>
          <p:cNvPr id="393" name="Google Shape;393;p40"/>
          <p:cNvPicPr preferRelativeResize="0">
            <a:picLocks noGrp="1"/>
          </p:cNvPicPr>
          <p:nvPr>
            <p:ph type="body" idx="1"/>
          </p:nvPr>
        </p:nvPicPr>
        <p:blipFill rotWithShape="1">
          <a:blip r:embed="rId3">
            <a:alphaModFix/>
          </a:blip>
          <a:srcRect/>
          <a:stretch/>
        </p:blipFill>
        <p:spPr>
          <a:xfrm>
            <a:off x="3284662" y="2063011"/>
            <a:ext cx="5355003" cy="4016252"/>
          </a:xfrm>
          <a:prstGeom prst="rect">
            <a:avLst/>
          </a:prstGeom>
          <a:noFill/>
          <a:ln>
            <a:noFill/>
          </a:ln>
        </p:spPr>
      </p:pic>
      <p:sp>
        <p:nvSpPr>
          <p:cNvPr id="394" name="Google Shape;394;p40"/>
          <p:cNvSpPr/>
          <p:nvPr/>
        </p:nvSpPr>
        <p:spPr>
          <a:xfrm>
            <a:off x="4515388" y="6132237"/>
            <a:ext cx="2893552"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000" b="1">
                <a:solidFill>
                  <a:schemeClr val="dk1"/>
                </a:solidFill>
                <a:latin typeface="Open Sans"/>
                <a:ea typeface="Open Sans"/>
                <a:cs typeface="Open Sans"/>
                <a:sym typeface="Open Sans"/>
              </a:rPr>
              <a:t>Source de l'image </a:t>
            </a:r>
            <a:r>
              <a:rPr lang="en-GB" sz="1000">
                <a:solidFill>
                  <a:schemeClr val="dk1"/>
                </a:solidFill>
                <a:latin typeface="Open Sans"/>
                <a:ea typeface="Open Sans"/>
                <a:cs typeface="Open Sans"/>
                <a:sym typeface="Open Sans"/>
              </a:rPr>
              <a:t>: </a:t>
            </a:r>
            <a:r>
              <a:rPr lang="en-GB" sz="1000" u="sng">
                <a:solidFill>
                  <a:schemeClr val="dk1"/>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ryan2point0 </a:t>
            </a:r>
            <a:r>
              <a:rPr lang="en-GB" sz="1000" u="sng">
                <a:solidFill>
                  <a:schemeClr val="dk1"/>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CC PDM 1.0</a:t>
            </a:r>
            <a:r>
              <a:rPr lang="en-GB" sz="1000">
                <a:solidFill>
                  <a:schemeClr val="dk1"/>
                </a:solidFill>
                <a:latin typeface="Open Sans"/>
                <a:ea typeface="Open Sans"/>
                <a:cs typeface="Open Sans"/>
                <a:sym typeface="Open Sans"/>
              </a:rPr>
              <a:t>.</a:t>
            </a:r>
            <a:endParaRPr/>
          </a:p>
        </p:txBody>
      </p:sp>
    </p:spTree>
  </p:cSld>
  <p:clrMapOvr>
    <a:masterClrMapping/>
  </p:clrMapOvr>
  <p:transition spd="slow">
    <p:push/>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98"/>
        <p:cNvGrpSpPr/>
        <p:nvPr/>
      </p:nvGrpSpPr>
      <p:grpSpPr>
        <a:xfrm>
          <a:off x="0" y="0"/>
          <a:ext cx="0" cy="0"/>
          <a:chOff x="0" y="0"/>
          <a:chExt cx="0" cy="0"/>
        </a:xfrm>
      </p:grpSpPr>
      <p:sp>
        <p:nvSpPr>
          <p:cNvPr id="399" name="Google Shape;399;p41"/>
          <p:cNvSpPr txBox="1">
            <a:spLocks noGrp="1"/>
          </p:cNvSpPr>
          <p:nvPr>
            <p:ph type="title"/>
          </p:nvPr>
        </p:nvSpPr>
        <p:spPr>
          <a:xfrm>
            <a:off x="838200" y="365125"/>
            <a:ext cx="6348413"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11111"/>
              <a:buFont typeface="Open Sans"/>
              <a:buNone/>
            </a:pPr>
            <a:r>
              <a:rPr lang="en-GB"/>
              <a:t>6.4 Politique énergétique et système énergétique</a:t>
            </a:r>
            <a:endParaRPr/>
          </a:p>
        </p:txBody>
      </p:sp>
      <p:sp>
        <p:nvSpPr>
          <p:cNvPr id="400" name="Google Shape;400;p41"/>
          <p:cNvSpPr txBox="1"/>
          <p:nvPr/>
        </p:nvSpPr>
        <p:spPr>
          <a:xfrm>
            <a:off x="721309" y="2238346"/>
            <a:ext cx="7006569" cy="3447057"/>
          </a:xfrm>
          <a:prstGeom prst="rect">
            <a:avLst/>
          </a:prstGeom>
          <a:noFill/>
          <a:ln>
            <a:noFill/>
          </a:ln>
        </p:spPr>
        <p:txBody>
          <a:bodyPr spcFirstLastPara="1" wrap="square" lIns="91425" tIns="45700" rIns="91425" bIns="45700" anchor="t" anchorCtr="0">
            <a:spAutoFit/>
          </a:bodyPr>
          <a:lstStyle/>
          <a:p>
            <a:pPr marL="342265" marR="0" lvl="0" indent="-342265" algn="l" rtl="0">
              <a:lnSpc>
                <a:spcPct val="130000"/>
              </a:lnSpc>
              <a:spcBef>
                <a:spcPts val="0"/>
              </a:spcBef>
              <a:spcAft>
                <a:spcPts val="0"/>
              </a:spcAft>
              <a:buClr>
                <a:schemeClr val="dk1"/>
              </a:buClr>
              <a:buSzPts val="2399"/>
              <a:buFont typeface="Arial"/>
              <a:buChar char="•"/>
            </a:pPr>
            <a:r>
              <a:rPr lang="en-GB" sz="2000">
                <a:solidFill>
                  <a:schemeClr val="dk1"/>
                </a:solidFill>
                <a:latin typeface="Calibri"/>
                <a:ea typeface="Calibri"/>
                <a:cs typeface="Calibri"/>
                <a:sym typeface="Calibri"/>
              </a:rPr>
              <a:t>Que faut-il faire et quel sera le coût de l'approvisionnement en sources d'énergie modernes dans les zones reculées?   </a:t>
            </a:r>
            <a:endParaRPr sz="2000">
              <a:solidFill>
                <a:schemeClr val="dk1"/>
              </a:solidFill>
              <a:latin typeface="Calibri"/>
              <a:ea typeface="Calibri"/>
              <a:cs typeface="Calibri"/>
              <a:sym typeface="Calibri"/>
            </a:endParaRPr>
          </a:p>
          <a:p>
            <a:pPr marL="342265" marR="0" lvl="0" indent="-342265" algn="l" rtl="0">
              <a:lnSpc>
                <a:spcPct val="130000"/>
              </a:lnSpc>
              <a:spcBef>
                <a:spcPts val="300"/>
              </a:spcBef>
              <a:spcAft>
                <a:spcPts val="0"/>
              </a:spcAft>
              <a:buClr>
                <a:schemeClr val="dk1"/>
              </a:buClr>
              <a:buSzPts val="2399"/>
              <a:buFont typeface="Arial"/>
              <a:buChar char="•"/>
            </a:pPr>
            <a:r>
              <a:rPr lang="en-GB" sz="2000">
                <a:solidFill>
                  <a:schemeClr val="dk1"/>
                </a:solidFill>
                <a:latin typeface="Calibri"/>
                <a:ea typeface="Calibri"/>
                <a:cs typeface="Calibri"/>
                <a:sym typeface="Calibri"/>
              </a:rPr>
              <a:t>Que faut-il faire pour augmenter la part des technologies renouvelables? </a:t>
            </a:r>
            <a:endParaRPr sz="2000">
              <a:solidFill>
                <a:schemeClr val="dk1"/>
              </a:solidFill>
              <a:latin typeface="Calibri"/>
              <a:ea typeface="Calibri"/>
              <a:cs typeface="Calibri"/>
              <a:sym typeface="Calibri"/>
            </a:endParaRPr>
          </a:p>
          <a:p>
            <a:pPr marL="342265" marR="0" lvl="0" indent="-342265" algn="l" rtl="0">
              <a:lnSpc>
                <a:spcPct val="130000"/>
              </a:lnSpc>
              <a:spcBef>
                <a:spcPts val="300"/>
              </a:spcBef>
              <a:spcAft>
                <a:spcPts val="0"/>
              </a:spcAft>
              <a:buClr>
                <a:schemeClr val="dk1"/>
              </a:buClr>
              <a:buSzPts val="2399"/>
              <a:buFont typeface="Arial"/>
              <a:buChar char="•"/>
            </a:pPr>
            <a:r>
              <a:rPr lang="en-GB" sz="2000">
                <a:solidFill>
                  <a:schemeClr val="dk1"/>
                </a:solidFill>
                <a:latin typeface="Calibri"/>
                <a:ea typeface="Calibri"/>
                <a:cs typeface="Calibri"/>
                <a:sym typeface="Calibri"/>
              </a:rPr>
              <a:t>Quel serait l'effet d'une subvention à l'énergie photovoltaïque? </a:t>
            </a:r>
            <a:endParaRPr sz="2000">
              <a:solidFill>
                <a:schemeClr val="dk1"/>
              </a:solidFill>
              <a:latin typeface="Calibri"/>
              <a:ea typeface="Calibri"/>
              <a:cs typeface="Calibri"/>
              <a:sym typeface="Calibri"/>
            </a:endParaRPr>
          </a:p>
          <a:p>
            <a:pPr marL="342265" marR="0" lvl="0" indent="-342265" algn="l" rtl="0">
              <a:lnSpc>
                <a:spcPct val="130000"/>
              </a:lnSpc>
              <a:spcBef>
                <a:spcPts val="300"/>
              </a:spcBef>
              <a:spcAft>
                <a:spcPts val="300"/>
              </a:spcAft>
              <a:buClr>
                <a:schemeClr val="dk1"/>
              </a:buClr>
              <a:buSzPts val="2399"/>
              <a:buFont typeface="Arial"/>
              <a:buChar char="•"/>
            </a:pPr>
            <a:r>
              <a:rPr lang="en-GB" sz="2000">
                <a:solidFill>
                  <a:schemeClr val="dk1"/>
                </a:solidFill>
                <a:latin typeface="Calibri"/>
                <a:ea typeface="Calibri"/>
                <a:cs typeface="Calibri"/>
                <a:sym typeface="Calibri"/>
              </a:rPr>
              <a:t>Un programme d'économie d'énergie peut-il contribuer à réduire le coût de l'approvisionnement en énergie?</a:t>
            </a:r>
            <a:endParaRPr sz="2000">
              <a:solidFill>
                <a:schemeClr val="dk1"/>
              </a:solidFill>
              <a:latin typeface="Calibri"/>
              <a:ea typeface="Calibri"/>
              <a:cs typeface="Calibri"/>
              <a:sym typeface="Calibri"/>
            </a:endParaRPr>
          </a:p>
        </p:txBody>
      </p:sp>
      <p:pic>
        <p:nvPicPr>
          <p:cNvPr id="401" name="Google Shape;401;p41"/>
          <p:cNvPicPr preferRelativeResize="0"/>
          <p:nvPr/>
        </p:nvPicPr>
        <p:blipFill rotWithShape="1">
          <a:blip r:embed="rId3">
            <a:alphaModFix/>
          </a:blip>
          <a:srcRect/>
          <a:stretch/>
        </p:blipFill>
        <p:spPr>
          <a:xfrm>
            <a:off x="8085768" y="3810555"/>
            <a:ext cx="3268032" cy="2178687"/>
          </a:xfrm>
          <a:prstGeom prst="rect">
            <a:avLst/>
          </a:prstGeom>
          <a:noFill/>
          <a:ln>
            <a:noFill/>
          </a:ln>
        </p:spPr>
      </p:pic>
      <p:sp>
        <p:nvSpPr>
          <p:cNvPr id="402" name="Google Shape;402;p41"/>
          <p:cNvSpPr/>
          <p:nvPr/>
        </p:nvSpPr>
        <p:spPr>
          <a:xfrm>
            <a:off x="838200" y="1685346"/>
            <a:ext cx="7146389"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rgbClr val="9CC2E5"/>
                </a:solidFill>
                <a:latin typeface="Open Sans"/>
                <a:ea typeface="Open Sans"/>
                <a:cs typeface="Open Sans"/>
                <a:sym typeface="Open Sans"/>
              </a:rPr>
              <a:t>Exemples de questions relatives à la politique énergétique et aux investissements</a:t>
            </a:r>
            <a:endParaRPr sz="1800" b="1">
              <a:solidFill>
                <a:srgbClr val="9CC2E5"/>
              </a:solidFill>
              <a:latin typeface="Open Sans"/>
              <a:ea typeface="Open Sans"/>
              <a:cs typeface="Open Sans"/>
              <a:sym typeface="Open Sans"/>
            </a:endParaRPr>
          </a:p>
        </p:txBody>
      </p:sp>
      <p:sp>
        <p:nvSpPr>
          <p:cNvPr id="403" name="Google Shape;403;p41"/>
          <p:cNvSpPr/>
          <p:nvPr/>
        </p:nvSpPr>
        <p:spPr>
          <a:xfrm>
            <a:off x="819346" y="6141193"/>
            <a:ext cx="1729961"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1">
                <a:solidFill>
                  <a:srgbClr val="1D1C1D"/>
                </a:solidFill>
                <a:latin typeface="Open Sans"/>
                <a:ea typeface="Open Sans"/>
                <a:cs typeface="Open Sans"/>
                <a:sym typeface="Open Sans"/>
              </a:rPr>
              <a:t>Source :</a:t>
            </a:r>
            <a:r>
              <a:rPr lang="en-GB" sz="1000">
                <a:solidFill>
                  <a:srgbClr val="1D1C1D"/>
                </a:solidFill>
                <a:latin typeface="Open Sans"/>
                <a:ea typeface="Open Sans"/>
                <a:cs typeface="Open Sans"/>
                <a:sym typeface="Open Sans"/>
              </a:rPr>
              <a:t> Taliotis et al. 2018</a:t>
            </a:r>
            <a:endParaRPr/>
          </a:p>
        </p:txBody>
      </p:sp>
      <p:pic>
        <p:nvPicPr>
          <p:cNvPr id="404" name="Google Shape;404;p41"/>
          <p:cNvPicPr preferRelativeResize="0"/>
          <p:nvPr/>
        </p:nvPicPr>
        <p:blipFill rotWithShape="1">
          <a:blip r:embed="rId4">
            <a:alphaModFix/>
          </a:blip>
          <a:srcRect/>
          <a:stretch/>
        </p:blipFill>
        <p:spPr>
          <a:xfrm>
            <a:off x="8085769" y="1593460"/>
            <a:ext cx="3268032" cy="2178689"/>
          </a:xfrm>
          <a:prstGeom prst="rect">
            <a:avLst/>
          </a:prstGeom>
          <a:noFill/>
          <a:ln>
            <a:noFill/>
          </a:ln>
        </p:spPr>
      </p:pic>
      <p:sp>
        <p:nvSpPr>
          <p:cNvPr id="405" name="Google Shape;405;p41"/>
          <p:cNvSpPr/>
          <p:nvPr/>
        </p:nvSpPr>
        <p:spPr>
          <a:xfrm>
            <a:off x="7984589" y="5989242"/>
            <a:ext cx="2515432"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1">
                <a:solidFill>
                  <a:schemeClr val="dk1"/>
                </a:solidFill>
                <a:latin typeface="Open Sans"/>
                <a:ea typeface="Open Sans"/>
                <a:cs typeface="Open Sans"/>
                <a:sym typeface="Open Sans"/>
              </a:rPr>
              <a:t>Source de l'image </a:t>
            </a:r>
            <a:r>
              <a:rPr lang="en-GB" sz="1000" u="sng">
                <a:solidFill>
                  <a:schemeClr val="dk1"/>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 Isofoton.es </a:t>
            </a:r>
            <a:r>
              <a:rPr lang="en-GB" sz="1000">
                <a:solidFill>
                  <a:schemeClr val="dk1"/>
                </a:solidFill>
                <a:latin typeface="Open Sans"/>
                <a:ea typeface="Open Sans"/>
                <a:cs typeface="Open Sans"/>
                <a:sym typeface="Open Sans"/>
              </a:rPr>
              <a:t>(</a:t>
            </a:r>
            <a:r>
              <a:rPr lang="en-GB" sz="1000" u="sng">
                <a:solidFill>
                  <a:schemeClr val="dk1"/>
                </a:solidFill>
                <a:latin typeface="Open Sans"/>
                <a:ea typeface="Open Sans"/>
                <a:cs typeface="Open Sans"/>
                <a:sym typeface="Open Sans"/>
                <a:hlinkClick r:id="rId6">
                  <a:extLst>
                    <a:ext uri="{A12FA001-AC4F-418D-AE19-62706E023703}">
                      <ahyp:hlinkClr xmlns:ahyp="http://schemas.microsoft.com/office/drawing/2018/hyperlinkcolor" val="tx"/>
                    </a:ext>
                  </a:extLst>
                </a:hlinkClick>
              </a:rPr>
              <a:t>CC-BY 3.0</a:t>
            </a:r>
            <a:r>
              <a:rPr lang="en-GB" sz="1000">
                <a:solidFill>
                  <a:schemeClr val="dk1"/>
                </a:solidFill>
                <a:latin typeface="Open Sans"/>
                <a:ea typeface="Open Sans"/>
                <a:cs typeface="Open Sans"/>
                <a:sym typeface="Open Sans"/>
              </a:rPr>
              <a:t>)</a:t>
            </a:r>
            <a:endParaRPr sz="10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42"/>
          <p:cNvSpPr txBox="1">
            <a:spLocks noGrp="1"/>
          </p:cNvSpPr>
          <p:nvPr>
            <p:ph type="title"/>
          </p:nvPr>
        </p:nvSpPr>
        <p:spPr>
          <a:xfrm>
            <a:off x="838200" y="258117"/>
            <a:ext cx="6162675" cy="1325563"/>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dk1"/>
              </a:buClr>
              <a:buSzPct val="100000"/>
              <a:buFont typeface="Open Sans"/>
              <a:buNone/>
            </a:pPr>
            <a:r>
              <a:rPr lang="en-GB"/>
              <a:t>6.4 Politique énergétique et système énergétique</a:t>
            </a:r>
            <a:endParaRPr/>
          </a:p>
        </p:txBody>
      </p:sp>
      <p:sp>
        <p:nvSpPr>
          <p:cNvPr id="411" name="Google Shape;411;p42"/>
          <p:cNvSpPr/>
          <p:nvPr/>
        </p:nvSpPr>
        <p:spPr>
          <a:xfrm>
            <a:off x="727929" y="6149145"/>
            <a:ext cx="1729961"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1">
                <a:solidFill>
                  <a:srgbClr val="1D1C1D"/>
                </a:solidFill>
                <a:latin typeface="Open Sans"/>
                <a:ea typeface="Open Sans"/>
                <a:cs typeface="Open Sans"/>
                <a:sym typeface="Open Sans"/>
              </a:rPr>
              <a:t>Source :</a:t>
            </a:r>
            <a:r>
              <a:rPr lang="en-GB" sz="1000">
                <a:solidFill>
                  <a:srgbClr val="1D1C1D"/>
                </a:solidFill>
                <a:latin typeface="Open Sans"/>
                <a:ea typeface="Open Sans"/>
                <a:cs typeface="Open Sans"/>
                <a:sym typeface="Open Sans"/>
              </a:rPr>
              <a:t> Taliotis et al. 2018</a:t>
            </a:r>
            <a:endParaRPr/>
          </a:p>
        </p:txBody>
      </p:sp>
      <p:sp>
        <p:nvSpPr>
          <p:cNvPr id="412" name="Google Shape;412;p42"/>
          <p:cNvSpPr txBox="1"/>
          <p:nvPr/>
        </p:nvSpPr>
        <p:spPr>
          <a:xfrm>
            <a:off x="9985261" y="5987250"/>
            <a:ext cx="1699731"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1">
                <a:solidFill>
                  <a:schemeClr val="dk1"/>
                </a:solidFill>
                <a:latin typeface="Open Sans"/>
                <a:ea typeface="Open Sans"/>
                <a:cs typeface="Open Sans"/>
                <a:sym typeface="Open Sans"/>
              </a:rPr>
              <a:t>Source de l'image : </a:t>
            </a:r>
            <a:r>
              <a:rPr lang="en-GB" sz="1000" u="sng">
                <a:solidFill>
                  <a:schemeClr val="dk1"/>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Image de </a:t>
            </a:r>
            <a:r>
              <a:rPr lang="en-GB" sz="1000">
                <a:solidFill>
                  <a:schemeClr val="dk1"/>
                </a:solidFill>
                <a:latin typeface="Open Sans"/>
                <a:ea typeface="Open Sans"/>
                <a:cs typeface="Open Sans"/>
                <a:sym typeface="Open Sans"/>
              </a:rPr>
              <a:t>Taliotis et al., </a:t>
            </a:r>
            <a:r>
              <a:rPr lang="en-GB" sz="1000" u="sng">
                <a:solidFill>
                  <a:schemeClr val="dk1"/>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CC-BY 4.0</a:t>
            </a:r>
            <a:endParaRPr sz="1000">
              <a:solidFill>
                <a:schemeClr val="dk1"/>
              </a:solidFill>
              <a:latin typeface="Open Sans"/>
              <a:ea typeface="Open Sans"/>
              <a:cs typeface="Open Sans"/>
              <a:sym typeface="Open Sans"/>
            </a:endParaRPr>
          </a:p>
        </p:txBody>
      </p:sp>
      <p:sp>
        <p:nvSpPr>
          <p:cNvPr id="413" name="Google Shape;413;p42"/>
          <p:cNvSpPr txBox="1">
            <a:spLocks noGrp="1"/>
          </p:cNvSpPr>
          <p:nvPr>
            <p:ph type="body" idx="1"/>
          </p:nvPr>
        </p:nvSpPr>
        <p:spPr>
          <a:xfrm>
            <a:off x="838199" y="1949054"/>
            <a:ext cx="10964100" cy="467100"/>
          </a:xfrm>
          <a:prstGeom prst="rect">
            <a:avLst/>
          </a:prstGeom>
          <a:noFill/>
          <a:ln>
            <a:noFill/>
          </a:ln>
        </p:spPr>
        <p:txBody>
          <a:bodyPr spcFirstLastPara="1" wrap="square" lIns="91425" tIns="45700" rIns="91425" bIns="45700" anchor="t" anchorCtr="0">
            <a:noAutofit/>
          </a:bodyPr>
          <a:lstStyle/>
          <a:p>
            <a:pPr marL="0" lvl="0" indent="0" algn="l" rtl="0">
              <a:lnSpc>
                <a:spcPct val="95000"/>
              </a:lnSpc>
              <a:spcBef>
                <a:spcPts val="0"/>
              </a:spcBef>
              <a:spcAft>
                <a:spcPts val="0"/>
              </a:spcAft>
              <a:buClr>
                <a:schemeClr val="dk1"/>
              </a:buClr>
              <a:buSzPts val="3200"/>
              <a:buNone/>
            </a:pPr>
            <a:r>
              <a:rPr lang="en-GB" sz="2000"/>
              <a:t>Système complexe comprenant de nombreuses chaînes d'approvisionnement reliant les ressources énergétiques à la demande finale d'énergie./</a:t>
            </a:r>
            <a:endParaRPr sz="2000"/>
          </a:p>
        </p:txBody>
      </p:sp>
      <p:pic>
        <p:nvPicPr>
          <p:cNvPr id="414" name="Google Shape;414;p42"/>
          <p:cNvPicPr preferRelativeResize="0"/>
          <p:nvPr/>
        </p:nvPicPr>
        <p:blipFill rotWithShape="1">
          <a:blip r:embed="rId5">
            <a:alphaModFix/>
          </a:blip>
          <a:srcRect/>
          <a:stretch/>
        </p:blipFill>
        <p:spPr>
          <a:xfrm>
            <a:off x="1850137" y="2601324"/>
            <a:ext cx="8135124" cy="3898225"/>
          </a:xfrm>
          <a:prstGeom prst="rect">
            <a:avLst/>
          </a:prstGeom>
          <a:noFill/>
          <a:ln>
            <a:noFill/>
          </a:ln>
        </p:spPr>
      </p:pic>
      <p:sp>
        <p:nvSpPr>
          <p:cNvPr id="415" name="Google Shape;415;p42"/>
          <p:cNvSpPr/>
          <p:nvPr/>
        </p:nvSpPr>
        <p:spPr>
          <a:xfrm>
            <a:off x="838200" y="1618725"/>
            <a:ext cx="35958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a:solidFill>
                  <a:srgbClr val="9CC2E5"/>
                </a:solidFill>
                <a:latin typeface="Open Sans"/>
                <a:ea typeface="Open Sans"/>
                <a:cs typeface="Open Sans"/>
                <a:sym typeface="Open Sans"/>
              </a:rPr>
              <a:t>Politique énergétique</a:t>
            </a:r>
            <a:endParaRPr sz="2000" b="1">
              <a:solidFill>
                <a:srgbClr val="9CC2E5"/>
              </a:solidFill>
              <a:latin typeface="Open Sans"/>
              <a:ea typeface="Open Sans"/>
              <a:cs typeface="Open Sans"/>
              <a:sym typeface="Open Sans"/>
            </a:endParaRPr>
          </a:p>
        </p:txBody>
      </p:sp>
    </p:spTree>
  </p:cSld>
  <p:clrMapOvr>
    <a:masterClrMapping/>
  </p:clrMapOvr>
  <p:transition spd="slow">
    <p:push/>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43"/>
          <p:cNvSpPr txBox="1">
            <a:spLocks noGrp="1"/>
          </p:cNvSpPr>
          <p:nvPr>
            <p:ph type="title"/>
          </p:nvPr>
        </p:nvSpPr>
        <p:spPr>
          <a:xfrm>
            <a:off x="838200" y="228934"/>
            <a:ext cx="6515911" cy="1325563"/>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dk1"/>
              </a:buClr>
              <a:buSzPct val="100000"/>
              <a:buFont typeface="Open Sans"/>
              <a:buNone/>
            </a:pPr>
            <a:r>
              <a:rPr lang="en-GB"/>
              <a:t>6.4 Politique énergétique et système énergétique</a:t>
            </a:r>
            <a:endParaRPr/>
          </a:p>
        </p:txBody>
      </p:sp>
      <p:sp>
        <p:nvSpPr>
          <p:cNvPr id="421" name="Google Shape;421;p43"/>
          <p:cNvSpPr txBox="1">
            <a:spLocks noGrp="1"/>
          </p:cNvSpPr>
          <p:nvPr>
            <p:ph type="body" idx="1"/>
          </p:nvPr>
        </p:nvSpPr>
        <p:spPr>
          <a:xfrm>
            <a:off x="838199" y="1919871"/>
            <a:ext cx="10964100" cy="467100"/>
          </a:xfrm>
          <a:prstGeom prst="rect">
            <a:avLst/>
          </a:prstGeom>
          <a:noFill/>
          <a:ln>
            <a:noFill/>
          </a:ln>
        </p:spPr>
        <p:txBody>
          <a:bodyPr spcFirstLastPara="1" wrap="square" lIns="91425" tIns="45700" rIns="91425" bIns="45700" anchor="t" anchorCtr="0">
            <a:noAutofit/>
          </a:bodyPr>
          <a:lstStyle/>
          <a:p>
            <a:pPr marL="0" lvl="0" indent="0" algn="l" rtl="0">
              <a:lnSpc>
                <a:spcPct val="95000"/>
              </a:lnSpc>
              <a:spcBef>
                <a:spcPts val="0"/>
              </a:spcBef>
              <a:spcAft>
                <a:spcPts val="0"/>
              </a:spcAft>
              <a:buClr>
                <a:schemeClr val="dk1"/>
              </a:buClr>
              <a:buSzPts val="3200"/>
              <a:buNone/>
            </a:pPr>
            <a:r>
              <a:rPr lang="en-GB" sz="2000"/>
              <a:t>Système complexe comprenant de nombreuses chaînes d'approvisionnement reliant les ressources énergétiques à la demande finale d'énergie.</a:t>
            </a:r>
            <a:endParaRPr sz="2000"/>
          </a:p>
        </p:txBody>
      </p:sp>
      <p:pic>
        <p:nvPicPr>
          <p:cNvPr id="422" name="Google Shape;422;p43"/>
          <p:cNvPicPr preferRelativeResize="0"/>
          <p:nvPr/>
        </p:nvPicPr>
        <p:blipFill rotWithShape="1">
          <a:blip r:embed="rId3">
            <a:alphaModFix/>
          </a:blip>
          <a:srcRect/>
          <a:stretch/>
        </p:blipFill>
        <p:spPr>
          <a:xfrm>
            <a:off x="1763775" y="2664328"/>
            <a:ext cx="8127482" cy="3825347"/>
          </a:xfrm>
          <a:prstGeom prst="rect">
            <a:avLst/>
          </a:prstGeom>
          <a:noFill/>
          <a:ln>
            <a:noFill/>
          </a:ln>
        </p:spPr>
      </p:pic>
      <p:sp>
        <p:nvSpPr>
          <p:cNvPr id="423" name="Google Shape;423;p43"/>
          <p:cNvSpPr/>
          <p:nvPr/>
        </p:nvSpPr>
        <p:spPr>
          <a:xfrm>
            <a:off x="8583439" y="2502775"/>
            <a:ext cx="1430100" cy="3887400"/>
          </a:xfrm>
          <a:prstGeom prst="rect">
            <a:avLst/>
          </a:prstGeom>
          <a:noFill/>
          <a:ln w="571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799">
              <a:solidFill>
                <a:schemeClr val="lt1"/>
              </a:solidFill>
              <a:latin typeface="Calibri"/>
              <a:ea typeface="Calibri"/>
              <a:cs typeface="Calibri"/>
              <a:sym typeface="Calibri"/>
            </a:endParaRPr>
          </a:p>
        </p:txBody>
      </p:sp>
      <p:sp>
        <p:nvSpPr>
          <p:cNvPr id="424" name="Google Shape;424;p43"/>
          <p:cNvSpPr txBox="1"/>
          <p:nvPr/>
        </p:nvSpPr>
        <p:spPr>
          <a:xfrm rot="-5400000">
            <a:off x="9498377" y="4205961"/>
            <a:ext cx="1806000" cy="481200"/>
          </a:xfrm>
          <a:prstGeom prst="rect">
            <a:avLst/>
          </a:prstGeom>
          <a:noFill/>
          <a:ln>
            <a:noFill/>
          </a:ln>
        </p:spPr>
        <p:txBody>
          <a:bodyPr spcFirstLastPara="1" wrap="square" lIns="91400" tIns="45700" rIns="91400" bIns="45700" anchor="t" anchorCtr="0">
            <a:noAutofit/>
          </a:bodyPr>
          <a:lstStyle/>
          <a:p>
            <a:pPr marL="0" marR="0" lvl="0" indent="0" algn="l" rtl="0">
              <a:lnSpc>
                <a:spcPct val="95000"/>
              </a:lnSpc>
              <a:spcBef>
                <a:spcPts val="0"/>
              </a:spcBef>
              <a:spcAft>
                <a:spcPts val="0"/>
              </a:spcAft>
              <a:buNone/>
            </a:pPr>
            <a:r>
              <a:rPr lang="en-GB" sz="1999" b="1">
                <a:solidFill>
                  <a:schemeClr val="dk1"/>
                </a:solidFill>
                <a:latin typeface="Calibri"/>
                <a:ea typeface="Calibri"/>
                <a:cs typeface="Calibri"/>
                <a:sym typeface="Calibri"/>
              </a:rPr>
              <a:t>Exigences finales</a:t>
            </a:r>
            <a:endParaRPr sz="1800">
              <a:solidFill>
                <a:schemeClr val="dk1"/>
              </a:solidFill>
              <a:latin typeface="Calibri"/>
              <a:ea typeface="Calibri"/>
              <a:cs typeface="Calibri"/>
              <a:sym typeface="Calibri"/>
            </a:endParaRPr>
          </a:p>
        </p:txBody>
      </p:sp>
      <p:sp>
        <p:nvSpPr>
          <p:cNvPr id="425" name="Google Shape;425;p43"/>
          <p:cNvSpPr/>
          <p:nvPr/>
        </p:nvSpPr>
        <p:spPr>
          <a:xfrm>
            <a:off x="838200" y="1589525"/>
            <a:ext cx="37635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a:solidFill>
                  <a:srgbClr val="9CC2E5"/>
                </a:solidFill>
                <a:latin typeface="Open Sans"/>
                <a:ea typeface="Open Sans"/>
                <a:cs typeface="Open Sans"/>
                <a:sym typeface="Open Sans"/>
              </a:rPr>
              <a:t>Politique énergétique</a:t>
            </a:r>
            <a:endParaRPr sz="2000" b="1">
              <a:solidFill>
                <a:srgbClr val="9CC2E5"/>
              </a:solidFill>
              <a:latin typeface="Open Sans"/>
              <a:ea typeface="Open Sans"/>
              <a:cs typeface="Open Sans"/>
              <a:sym typeface="Open Sans"/>
            </a:endParaRPr>
          </a:p>
        </p:txBody>
      </p:sp>
      <p:sp>
        <p:nvSpPr>
          <p:cNvPr id="426" name="Google Shape;426;p43"/>
          <p:cNvSpPr/>
          <p:nvPr/>
        </p:nvSpPr>
        <p:spPr>
          <a:xfrm>
            <a:off x="727929" y="6149145"/>
            <a:ext cx="1729961"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1">
                <a:solidFill>
                  <a:srgbClr val="1D1C1D"/>
                </a:solidFill>
                <a:latin typeface="Open Sans"/>
                <a:ea typeface="Open Sans"/>
                <a:cs typeface="Open Sans"/>
                <a:sym typeface="Open Sans"/>
              </a:rPr>
              <a:t>Source :</a:t>
            </a:r>
            <a:r>
              <a:rPr lang="en-GB" sz="1000">
                <a:solidFill>
                  <a:srgbClr val="1D1C1D"/>
                </a:solidFill>
                <a:latin typeface="Open Sans"/>
                <a:ea typeface="Open Sans"/>
                <a:cs typeface="Open Sans"/>
                <a:sym typeface="Open Sans"/>
              </a:rPr>
              <a:t> Taliotis et al. 2018</a:t>
            </a:r>
            <a:endParaRPr/>
          </a:p>
        </p:txBody>
      </p:sp>
      <p:sp>
        <p:nvSpPr>
          <p:cNvPr id="427" name="Google Shape;427;p43"/>
          <p:cNvSpPr txBox="1"/>
          <p:nvPr/>
        </p:nvSpPr>
        <p:spPr>
          <a:xfrm>
            <a:off x="9985261" y="5899698"/>
            <a:ext cx="1699731"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1">
                <a:solidFill>
                  <a:schemeClr val="dk1"/>
                </a:solidFill>
                <a:latin typeface="Open Sans"/>
                <a:ea typeface="Open Sans"/>
                <a:cs typeface="Open Sans"/>
                <a:sym typeface="Open Sans"/>
              </a:rPr>
              <a:t>Source de l'image : </a:t>
            </a:r>
            <a:r>
              <a:rPr lang="en-GB" sz="1000" u="sng">
                <a:solidFill>
                  <a:schemeClr val="dk1"/>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Image de </a:t>
            </a:r>
            <a:r>
              <a:rPr lang="en-GB" sz="1000">
                <a:solidFill>
                  <a:schemeClr val="dk1"/>
                </a:solidFill>
                <a:latin typeface="Open Sans"/>
                <a:ea typeface="Open Sans"/>
                <a:cs typeface="Open Sans"/>
                <a:sym typeface="Open Sans"/>
              </a:rPr>
              <a:t>Taliotis et al., </a:t>
            </a:r>
            <a:r>
              <a:rPr lang="en-GB" sz="1000" u="sng">
                <a:solidFill>
                  <a:schemeClr val="dk1"/>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CC-BY 4.0</a:t>
            </a:r>
            <a:endParaRPr sz="10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44"/>
          <p:cNvSpPr txBox="1">
            <a:spLocks noGrp="1"/>
          </p:cNvSpPr>
          <p:nvPr>
            <p:ph type="title"/>
          </p:nvPr>
        </p:nvSpPr>
        <p:spPr>
          <a:xfrm>
            <a:off x="838200" y="160843"/>
            <a:ext cx="6467272" cy="1325563"/>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dk1"/>
              </a:buClr>
              <a:buSzPct val="100000"/>
              <a:buFont typeface="Open Sans"/>
              <a:buNone/>
            </a:pPr>
            <a:r>
              <a:rPr lang="en-GB"/>
              <a:t>6.4 Politique énergétique et système énergétique</a:t>
            </a:r>
            <a:endParaRPr/>
          </a:p>
        </p:txBody>
      </p:sp>
      <p:pic>
        <p:nvPicPr>
          <p:cNvPr id="433" name="Google Shape;433;p44"/>
          <p:cNvPicPr preferRelativeResize="0"/>
          <p:nvPr/>
        </p:nvPicPr>
        <p:blipFill rotWithShape="1">
          <a:blip r:embed="rId3">
            <a:alphaModFix/>
          </a:blip>
          <a:srcRect/>
          <a:stretch/>
        </p:blipFill>
        <p:spPr>
          <a:xfrm>
            <a:off x="1944019" y="2598148"/>
            <a:ext cx="7980587" cy="3891526"/>
          </a:xfrm>
          <a:prstGeom prst="rect">
            <a:avLst/>
          </a:prstGeom>
          <a:noFill/>
          <a:ln>
            <a:noFill/>
          </a:ln>
        </p:spPr>
      </p:pic>
      <p:sp>
        <p:nvSpPr>
          <p:cNvPr id="434" name="Google Shape;434;p44"/>
          <p:cNvSpPr/>
          <p:nvPr/>
        </p:nvSpPr>
        <p:spPr>
          <a:xfrm>
            <a:off x="8640425" y="2433800"/>
            <a:ext cx="1404300" cy="3954600"/>
          </a:xfrm>
          <a:prstGeom prst="rect">
            <a:avLst/>
          </a:prstGeom>
          <a:noFill/>
          <a:ln w="571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799">
              <a:solidFill>
                <a:schemeClr val="lt1"/>
              </a:solidFill>
              <a:latin typeface="Calibri"/>
              <a:ea typeface="Calibri"/>
              <a:cs typeface="Calibri"/>
              <a:sym typeface="Calibri"/>
            </a:endParaRPr>
          </a:p>
        </p:txBody>
      </p:sp>
      <p:sp>
        <p:nvSpPr>
          <p:cNvPr id="435" name="Google Shape;435;p44"/>
          <p:cNvSpPr txBox="1"/>
          <p:nvPr/>
        </p:nvSpPr>
        <p:spPr>
          <a:xfrm rot="-5400000">
            <a:off x="9506755" y="4175137"/>
            <a:ext cx="1837200" cy="472200"/>
          </a:xfrm>
          <a:prstGeom prst="rect">
            <a:avLst/>
          </a:prstGeom>
          <a:noFill/>
          <a:ln>
            <a:noFill/>
          </a:ln>
        </p:spPr>
        <p:txBody>
          <a:bodyPr spcFirstLastPara="1" wrap="square" lIns="91400" tIns="45700" rIns="91400" bIns="45700" anchor="t" anchorCtr="0">
            <a:noAutofit/>
          </a:bodyPr>
          <a:lstStyle/>
          <a:p>
            <a:pPr marL="0" marR="0" lvl="0" indent="0" algn="l" rtl="0">
              <a:lnSpc>
                <a:spcPct val="95000"/>
              </a:lnSpc>
              <a:spcBef>
                <a:spcPts val="0"/>
              </a:spcBef>
              <a:spcAft>
                <a:spcPts val="0"/>
              </a:spcAft>
              <a:buNone/>
            </a:pPr>
            <a:r>
              <a:rPr lang="en-GB" sz="1999" b="1">
                <a:solidFill>
                  <a:schemeClr val="dk1"/>
                </a:solidFill>
                <a:latin typeface="Calibri"/>
                <a:ea typeface="Calibri"/>
                <a:cs typeface="Calibri"/>
                <a:sym typeface="Calibri"/>
              </a:rPr>
              <a:t>Exigences finales</a:t>
            </a:r>
            <a:endParaRPr sz="1800">
              <a:solidFill>
                <a:schemeClr val="dk1"/>
              </a:solidFill>
              <a:latin typeface="Calibri"/>
              <a:ea typeface="Calibri"/>
              <a:cs typeface="Calibri"/>
              <a:sym typeface="Calibri"/>
            </a:endParaRPr>
          </a:p>
        </p:txBody>
      </p:sp>
      <p:sp>
        <p:nvSpPr>
          <p:cNvPr id="436" name="Google Shape;436;p44"/>
          <p:cNvSpPr txBox="1"/>
          <p:nvPr/>
        </p:nvSpPr>
        <p:spPr>
          <a:xfrm rot="-5400000">
            <a:off x="964150" y="3966585"/>
            <a:ext cx="1421100" cy="472200"/>
          </a:xfrm>
          <a:prstGeom prst="rect">
            <a:avLst/>
          </a:prstGeom>
          <a:noFill/>
          <a:ln>
            <a:noFill/>
          </a:ln>
        </p:spPr>
        <p:txBody>
          <a:bodyPr spcFirstLastPara="1" wrap="square" lIns="91400" tIns="45700" rIns="91400" bIns="45700" anchor="t" anchorCtr="0">
            <a:noAutofit/>
          </a:bodyPr>
          <a:lstStyle/>
          <a:p>
            <a:pPr marL="0" marR="0" lvl="0" indent="0" algn="l" rtl="0">
              <a:lnSpc>
                <a:spcPct val="95000"/>
              </a:lnSpc>
              <a:spcBef>
                <a:spcPts val="0"/>
              </a:spcBef>
              <a:spcAft>
                <a:spcPts val="0"/>
              </a:spcAft>
              <a:buNone/>
            </a:pPr>
            <a:r>
              <a:rPr lang="en-GB" sz="1999" b="1">
                <a:solidFill>
                  <a:schemeClr val="dk1"/>
                </a:solidFill>
                <a:latin typeface="Calibri"/>
                <a:ea typeface="Calibri"/>
                <a:cs typeface="Calibri"/>
                <a:sym typeface="Calibri"/>
              </a:rPr>
              <a:t>Ressources</a:t>
            </a:r>
            <a:endParaRPr sz="1800">
              <a:solidFill>
                <a:schemeClr val="dk1"/>
              </a:solidFill>
              <a:latin typeface="Calibri"/>
              <a:ea typeface="Calibri"/>
              <a:cs typeface="Calibri"/>
              <a:sym typeface="Calibri"/>
            </a:endParaRPr>
          </a:p>
        </p:txBody>
      </p:sp>
      <p:sp>
        <p:nvSpPr>
          <p:cNvPr id="437" name="Google Shape;437;p44"/>
          <p:cNvSpPr/>
          <p:nvPr/>
        </p:nvSpPr>
        <p:spPr>
          <a:xfrm>
            <a:off x="3088019" y="2598148"/>
            <a:ext cx="803100" cy="3747600"/>
          </a:xfrm>
          <a:prstGeom prst="rect">
            <a:avLst/>
          </a:prstGeom>
          <a:noFill/>
          <a:ln w="571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799">
              <a:solidFill>
                <a:schemeClr val="lt1"/>
              </a:solidFill>
              <a:latin typeface="Calibri"/>
              <a:ea typeface="Calibri"/>
              <a:cs typeface="Calibri"/>
              <a:sym typeface="Calibri"/>
            </a:endParaRPr>
          </a:p>
        </p:txBody>
      </p:sp>
      <p:sp>
        <p:nvSpPr>
          <p:cNvPr id="438" name="Google Shape;438;p44"/>
          <p:cNvSpPr txBox="1">
            <a:spLocks noGrp="1"/>
          </p:cNvSpPr>
          <p:nvPr>
            <p:ph type="body" idx="1"/>
          </p:nvPr>
        </p:nvSpPr>
        <p:spPr>
          <a:xfrm>
            <a:off x="838199" y="1851780"/>
            <a:ext cx="10964100" cy="467100"/>
          </a:xfrm>
          <a:prstGeom prst="rect">
            <a:avLst/>
          </a:prstGeom>
          <a:noFill/>
          <a:ln>
            <a:noFill/>
          </a:ln>
        </p:spPr>
        <p:txBody>
          <a:bodyPr spcFirstLastPara="1" wrap="square" lIns="91425" tIns="45700" rIns="91425" bIns="45700" anchor="t" anchorCtr="0">
            <a:noAutofit/>
          </a:bodyPr>
          <a:lstStyle/>
          <a:p>
            <a:pPr marL="0" lvl="0" indent="0" algn="l" rtl="0">
              <a:lnSpc>
                <a:spcPct val="95000"/>
              </a:lnSpc>
              <a:spcBef>
                <a:spcPts val="0"/>
              </a:spcBef>
              <a:spcAft>
                <a:spcPts val="0"/>
              </a:spcAft>
              <a:buClr>
                <a:schemeClr val="dk1"/>
              </a:buClr>
              <a:buSzPts val="3200"/>
              <a:buNone/>
            </a:pPr>
            <a:r>
              <a:rPr lang="en-GB" sz="2000"/>
              <a:t>Système complexe comprenant de nombreuses chaînes d'approvisionnement reliant les ressources énergétiques à la demande finale d'énergie.</a:t>
            </a:r>
            <a:endParaRPr sz="2000"/>
          </a:p>
        </p:txBody>
      </p:sp>
      <p:sp>
        <p:nvSpPr>
          <p:cNvPr id="439" name="Google Shape;439;p44"/>
          <p:cNvSpPr/>
          <p:nvPr/>
        </p:nvSpPr>
        <p:spPr>
          <a:xfrm>
            <a:off x="838200" y="1521450"/>
            <a:ext cx="42660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a:solidFill>
                  <a:srgbClr val="9CC2E5"/>
                </a:solidFill>
                <a:latin typeface="Open Sans"/>
                <a:ea typeface="Open Sans"/>
                <a:cs typeface="Open Sans"/>
                <a:sym typeface="Open Sans"/>
              </a:rPr>
              <a:t>Politique énergétique</a:t>
            </a:r>
            <a:endParaRPr sz="2000" b="1">
              <a:solidFill>
                <a:srgbClr val="9CC2E5"/>
              </a:solidFill>
              <a:latin typeface="Open Sans"/>
              <a:ea typeface="Open Sans"/>
              <a:cs typeface="Open Sans"/>
              <a:sym typeface="Open Sans"/>
            </a:endParaRPr>
          </a:p>
        </p:txBody>
      </p:sp>
      <p:sp>
        <p:nvSpPr>
          <p:cNvPr id="440" name="Google Shape;440;p44"/>
          <p:cNvSpPr/>
          <p:nvPr/>
        </p:nvSpPr>
        <p:spPr>
          <a:xfrm>
            <a:off x="727929" y="6149145"/>
            <a:ext cx="1729961"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1">
                <a:solidFill>
                  <a:srgbClr val="1D1C1D"/>
                </a:solidFill>
                <a:latin typeface="Open Sans"/>
                <a:ea typeface="Open Sans"/>
                <a:cs typeface="Open Sans"/>
                <a:sym typeface="Open Sans"/>
              </a:rPr>
              <a:t>Source :</a:t>
            </a:r>
            <a:r>
              <a:rPr lang="en-GB" sz="1000">
                <a:solidFill>
                  <a:srgbClr val="1D1C1D"/>
                </a:solidFill>
                <a:latin typeface="Open Sans"/>
                <a:ea typeface="Open Sans"/>
                <a:cs typeface="Open Sans"/>
                <a:sym typeface="Open Sans"/>
              </a:rPr>
              <a:t> Taliotis et al. 2018</a:t>
            </a:r>
            <a:endParaRPr/>
          </a:p>
        </p:txBody>
      </p:sp>
      <p:sp>
        <p:nvSpPr>
          <p:cNvPr id="441" name="Google Shape;441;p44"/>
          <p:cNvSpPr txBox="1"/>
          <p:nvPr/>
        </p:nvSpPr>
        <p:spPr>
          <a:xfrm>
            <a:off x="10137661" y="5870517"/>
            <a:ext cx="1699800" cy="5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1">
                <a:solidFill>
                  <a:schemeClr val="dk1"/>
                </a:solidFill>
                <a:latin typeface="Open Sans"/>
                <a:ea typeface="Open Sans"/>
                <a:cs typeface="Open Sans"/>
                <a:sym typeface="Open Sans"/>
              </a:rPr>
              <a:t>Source de l'image : </a:t>
            </a:r>
            <a:r>
              <a:rPr lang="en-GB" sz="1000" u="sng">
                <a:solidFill>
                  <a:schemeClr val="dk1"/>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Image de </a:t>
            </a:r>
            <a:r>
              <a:rPr lang="en-GB" sz="1000">
                <a:solidFill>
                  <a:schemeClr val="dk1"/>
                </a:solidFill>
                <a:latin typeface="Open Sans"/>
                <a:ea typeface="Open Sans"/>
                <a:cs typeface="Open Sans"/>
                <a:sym typeface="Open Sans"/>
              </a:rPr>
              <a:t>Taliotis et al., </a:t>
            </a:r>
            <a:r>
              <a:rPr lang="en-GB" sz="1000" u="sng">
                <a:solidFill>
                  <a:schemeClr val="dk1"/>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CC-BY 4.0</a:t>
            </a:r>
            <a:endParaRPr sz="10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4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Open Sans"/>
              <a:buNone/>
            </a:pPr>
            <a:r>
              <a:rPr lang="en-GB"/>
              <a:t>Lecture 6.4 Références</a:t>
            </a:r>
            <a:endParaRPr/>
          </a:p>
        </p:txBody>
      </p:sp>
      <p:sp>
        <p:nvSpPr>
          <p:cNvPr id="447" name="Google Shape;447;p45"/>
          <p:cNvSpPr/>
          <p:nvPr/>
        </p:nvSpPr>
        <p:spPr>
          <a:xfrm>
            <a:off x="838200" y="1690687"/>
            <a:ext cx="5713500" cy="1200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a:solidFill>
                  <a:srgbClr val="000000"/>
                </a:solidFill>
                <a:latin typeface="Open Sans"/>
                <a:ea typeface="Open Sans"/>
                <a:cs typeface="Open Sans"/>
                <a:sym typeface="Open Sans"/>
              </a:rPr>
              <a:t>Taliotis, C., Gardumi, F., Shivakumar, A., Sridharan, V., Ramos, E., Beltramo, A., Rogner, H., Howells, M., 2018. Introduction to Energy Systems Modelling. </a:t>
            </a:r>
            <a:r>
              <a:rPr lang="en-GB" sz="1800" u="sng">
                <a:solidFill>
                  <a:srgbClr val="000000"/>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https://doi.org/10.5281/ZENODO.1493074</a:t>
            </a:r>
            <a:endParaRPr sz="1800">
              <a:solidFill>
                <a:srgbClr val="000000"/>
              </a:solidFill>
              <a:latin typeface="Open Sans"/>
              <a:ea typeface="Open Sans"/>
              <a:cs typeface="Open Sans"/>
              <a:sym typeface="Open Sans"/>
            </a:endParaRPr>
          </a:p>
        </p:txBody>
      </p:sp>
    </p:spTree>
  </p:cSld>
  <p:clrMapOvr>
    <a:masterClrMapping/>
  </p:clrMapOvr>
  <p:transition spd="slow">
    <p:push/>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pic>
        <p:nvPicPr>
          <p:cNvPr id="453" name="Google Shape;453;p46" descr="Graphical user interface, sunburst chart&#10;&#10;Description automatically generated"/>
          <p:cNvPicPr preferRelativeResize="0"/>
          <p:nvPr/>
        </p:nvPicPr>
        <p:blipFill rotWithShape="1">
          <a:blip r:embed="rId3">
            <a:alphaModFix/>
          </a:blip>
          <a:srcRect/>
          <a:stretch/>
        </p:blipFill>
        <p:spPr>
          <a:xfrm>
            <a:off x="1373" y="1374"/>
            <a:ext cx="12189254" cy="6855250"/>
          </a:xfrm>
          <a:prstGeom prst="rect">
            <a:avLst/>
          </a:prstGeom>
          <a:noFill/>
          <a:ln>
            <a:noFill/>
          </a:ln>
        </p:spPr>
      </p:pic>
      <p:sp>
        <p:nvSpPr>
          <p:cNvPr id="454" name="Google Shape;454;p46"/>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400" b="1">
                <a:solidFill>
                  <a:schemeClr val="lt1"/>
                </a:solidFill>
                <a:latin typeface="Open Sans ExtraBold"/>
                <a:ea typeface="Open Sans ExtraBold"/>
                <a:cs typeface="Open Sans ExtraBold"/>
                <a:sym typeface="Open Sans ExtraBold"/>
              </a:rPr>
              <a:t>22</a:t>
            </a:r>
            <a:endParaRPr sz="1400" b="1">
              <a:solidFill>
                <a:schemeClr val="lt1"/>
              </a:solidFill>
              <a:latin typeface="Open Sans ExtraBold"/>
              <a:ea typeface="Open Sans ExtraBold"/>
              <a:cs typeface="Open Sans ExtraBold"/>
              <a:sym typeface="Open Sans ExtraBold"/>
            </a:endParaRPr>
          </a:p>
        </p:txBody>
      </p:sp>
      <p:sp>
        <p:nvSpPr>
          <p:cNvPr id="455" name="Google Shape;455;p46"/>
          <p:cNvSpPr/>
          <p:nvPr/>
        </p:nvSpPr>
        <p:spPr>
          <a:xfrm>
            <a:off x="887215" y="1389619"/>
            <a:ext cx="621792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000" b="1">
              <a:solidFill>
                <a:srgbClr val="9CC2E5"/>
              </a:solidFill>
              <a:latin typeface="Open Sans"/>
              <a:ea typeface="Open Sans"/>
              <a:cs typeface="Open Sans"/>
              <a:sym typeface="Open Sans"/>
            </a:endParaRPr>
          </a:p>
        </p:txBody>
      </p:sp>
      <p:sp>
        <p:nvSpPr>
          <p:cNvPr id="456" name="Google Shape;456;p46"/>
          <p:cNvSpPr txBox="1"/>
          <p:nvPr/>
        </p:nvSpPr>
        <p:spPr>
          <a:xfrm>
            <a:off x="718081" y="2211605"/>
            <a:ext cx="5293587" cy="1932738"/>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4400"/>
              <a:buFont typeface="Open Sans"/>
              <a:buNone/>
            </a:pPr>
            <a:r>
              <a:rPr lang="en-GB" sz="4400" b="1">
                <a:solidFill>
                  <a:schemeClr val="dk1"/>
                </a:solidFill>
                <a:latin typeface="Open Sans"/>
                <a:ea typeface="Open Sans"/>
                <a:cs typeface="Open Sans"/>
                <a:sym typeface="Open Sans"/>
              </a:rPr>
              <a:t>Nous vous remercions de l'attention que vous avez portée à ce cours!</a:t>
            </a:r>
            <a:endParaRPr sz="4400">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chemeClr val="dk1"/>
              </a:buClr>
              <a:buSzPts val="4400"/>
              <a:buFont typeface="Open Sans"/>
              <a:buNone/>
            </a:pPr>
            <a:endParaRPr sz="4400" b="1">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grpSp>
        <p:nvGrpSpPr>
          <p:cNvPr id="461" name="Google Shape;461;p47"/>
          <p:cNvGrpSpPr/>
          <p:nvPr/>
        </p:nvGrpSpPr>
        <p:grpSpPr>
          <a:xfrm>
            <a:off x="3339465" y="4126495"/>
            <a:ext cx="1877504" cy="558800"/>
            <a:chOff x="929196" y="5461000"/>
            <a:chExt cx="1877504" cy="558800"/>
          </a:xfrm>
        </p:grpSpPr>
        <p:sp>
          <p:nvSpPr>
            <p:cNvPr id="462" name="Google Shape;462;p47">
              <a:hlinkClick r:id="rId3"/>
            </p:cNvPr>
            <p:cNvSpPr/>
            <p:nvPr/>
          </p:nvSpPr>
          <p:spPr>
            <a:xfrm>
              <a:off x="929196" y="5461000"/>
              <a:ext cx="1877504" cy="5588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3" name="Google Shape;463;p47"/>
            <p:cNvSpPr txBox="1"/>
            <p:nvPr/>
          </p:nvSpPr>
          <p:spPr>
            <a:xfrm>
              <a:off x="951053" y="5551169"/>
              <a:ext cx="1792147"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a:solidFill>
                    <a:schemeClr val="lt1"/>
                  </a:solidFill>
                  <a:latin typeface="Calibri"/>
                  <a:ea typeface="Calibri"/>
                  <a:cs typeface="Calibri"/>
                  <a:sym typeface="Calibri"/>
                </a:rPr>
                <a:t>Répondre à un quiz</a:t>
              </a:r>
              <a:endParaRPr/>
            </a:p>
          </p:txBody>
        </p:sp>
        <p:sp>
          <p:nvSpPr>
            <p:cNvPr id="464" name="Google Shape;464;p47">
              <a:hlinkClick r:id="rId4"/>
            </p:cNvPr>
            <p:cNvSpPr/>
            <p:nvPr/>
          </p:nvSpPr>
          <p:spPr>
            <a:xfrm>
              <a:off x="929196" y="5461000"/>
              <a:ext cx="1877504" cy="558800"/>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pic>
        <p:nvPicPr>
          <p:cNvPr id="465" name="Google Shape;465;p47" descr="Graphical user interface, website&#10;&#10;Description automatically generated"/>
          <p:cNvPicPr preferRelativeResize="0"/>
          <p:nvPr/>
        </p:nvPicPr>
        <p:blipFill rotWithShape="1">
          <a:blip r:embed="rId5">
            <a:alphaModFix/>
          </a:blip>
          <a:srcRect/>
          <a:stretch/>
        </p:blipFill>
        <p:spPr>
          <a:xfrm>
            <a:off x="0" y="0"/>
            <a:ext cx="12192000" cy="6858000"/>
          </a:xfrm>
          <a:prstGeom prst="rect">
            <a:avLst/>
          </a:prstGeom>
          <a:noFill/>
          <a:ln>
            <a:noFill/>
          </a:ln>
        </p:spPr>
      </p:pic>
      <p:sp>
        <p:nvSpPr>
          <p:cNvPr id="466" name="Google Shape;466;p47"/>
          <p:cNvSpPr txBox="1"/>
          <p:nvPr/>
        </p:nvSpPr>
        <p:spPr>
          <a:xfrm>
            <a:off x="9919335" y="5886097"/>
            <a:ext cx="1866900" cy="584775"/>
          </a:xfrm>
          <a:prstGeom prst="rect">
            <a:avLst/>
          </a:prstGeom>
          <a:noFill/>
          <a:ln>
            <a:noFill/>
          </a:ln>
        </p:spPr>
        <p:txBody>
          <a:bodyPr spcFirstLastPara="1" wrap="square" lIns="91425" tIns="45700" rIns="91425" bIns="45700" anchor="b" anchorCtr="0">
            <a:spAutoFit/>
          </a:bodyPr>
          <a:lstStyle/>
          <a:p>
            <a:pPr marL="0" marR="0" lvl="0" indent="0" algn="l" rtl="0">
              <a:spcBef>
                <a:spcPts val="0"/>
              </a:spcBef>
              <a:spcAft>
                <a:spcPts val="0"/>
              </a:spcAft>
              <a:buNone/>
            </a:pPr>
            <a:r>
              <a:rPr lang="en-GB" sz="800">
                <a:solidFill>
                  <a:schemeClr val="lt1"/>
                </a:solidFill>
                <a:latin typeface="Open Sans"/>
                <a:ea typeface="Open Sans"/>
                <a:cs typeface="Open Sans"/>
                <a:sym typeface="Open Sans"/>
              </a:rPr>
              <a:t>Cours de la GCC (cela vous amènera </a:t>
            </a:r>
            <a:br>
              <a:rPr lang="en-GB" sz="800">
                <a:solidFill>
                  <a:schemeClr val="lt1"/>
                </a:solidFill>
                <a:latin typeface="Open Sans"/>
                <a:ea typeface="Open Sans"/>
                <a:cs typeface="Open Sans"/>
                <a:sym typeface="Open Sans"/>
              </a:rPr>
            </a:br>
            <a:r>
              <a:rPr lang="en-GB" sz="800">
                <a:solidFill>
                  <a:schemeClr val="lt1"/>
                </a:solidFill>
                <a:latin typeface="Open Sans"/>
                <a:ea typeface="Open Sans"/>
                <a:cs typeface="Open Sans"/>
                <a:sym typeface="Open Sans"/>
              </a:rPr>
              <a:t>au lien du site web http://www.ClimateCompatibleGrowth.com/teachingmaterials)</a:t>
            </a:r>
            <a:endParaRPr sz="800">
              <a:solidFill>
                <a:schemeClr val="lt1"/>
              </a:solidFill>
              <a:latin typeface="Open Sans"/>
              <a:ea typeface="Open Sans"/>
              <a:cs typeface="Open Sans"/>
              <a:sym typeface="Open Sans"/>
            </a:endParaRPr>
          </a:p>
        </p:txBody>
      </p:sp>
      <p:sp>
        <p:nvSpPr>
          <p:cNvPr id="467" name="Google Shape;467;p47"/>
          <p:cNvSpPr txBox="1"/>
          <p:nvPr/>
        </p:nvSpPr>
        <p:spPr>
          <a:xfrm>
            <a:off x="9108490" y="4846074"/>
            <a:ext cx="2372100" cy="831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800">
                <a:solidFill>
                  <a:srgbClr val="FFFFFF"/>
                </a:solidFill>
                <a:latin typeface="Open Sans"/>
                <a:ea typeface="Open Sans"/>
                <a:cs typeface="Open Sans"/>
                <a:sym typeface="Open Sans"/>
              </a:rPr>
              <a:t>Moksnes N., Sahlberg A., Khavari B. 2021.</a:t>
            </a:r>
            <a:br>
              <a:rPr lang="en-GB" sz="800">
                <a:solidFill>
                  <a:srgbClr val="FFFFFF"/>
                </a:solidFill>
                <a:latin typeface="Open Sans"/>
                <a:ea typeface="Open Sans"/>
                <a:cs typeface="Open Sans"/>
                <a:sym typeface="Open Sans"/>
              </a:rPr>
            </a:br>
            <a:r>
              <a:rPr lang="en-GB" sz="800">
                <a:solidFill>
                  <a:srgbClr val="FFFFFF"/>
                </a:solidFill>
                <a:latin typeface="Open Sans"/>
                <a:ea typeface="Open Sans"/>
                <a:cs typeface="Open Sans"/>
                <a:sym typeface="Open Sans"/>
              </a:rPr>
              <a:t>Lecture 6: OnSSET/Global Electrification</a:t>
            </a:r>
            <a:br>
              <a:rPr lang="en-GB" sz="800">
                <a:solidFill>
                  <a:srgbClr val="FFFFFF"/>
                </a:solidFill>
                <a:latin typeface="Open Sans"/>
                <a:ea typeface="Open Sans"/>
                <a:cs typeface="Open Sans"/>
                <a:sym typeface="Open Sans"/>
              </a:rPr>
            </a:br>
            <a:r>
              <a:rPr lang="en-GB" sz="800">
                <a:solidFill>
                  <a:srgbClr val="FFFFFF"/>
                </a:solidFill>
                <a:latin typeface="Open Sans"/>
                <a:ea typeface="Open Sans"/>
                <a:cs typeface="Open Sans"/>
                <a:sym typeface="Open Sans"/>
              </a:rPr>
              <a:t>Platform. Release Version 1.0. [online</a:t>
            </a:r>
            <a:br>
              <a:rPr lang="en-GB" sz="800">
                <a:solidFill>
                  <a:srgbClr val="FFFFFF"/>
                </a:solidFill>
                <a:latin typeface="Open Sans"/>
                <a:ea typeface="Open Sans"/>
                <a:cs typeface="Open Sans"/>
                <a:sym typeface="Open Sans"/>
              </a:rPr>
            </a:br>
            <a:r>
              <a:rPr lang="en-GB" sz="800">
                <a:solidFill>
                  <a:srgbClr val="FFFFFF"/>
                </a:solidFill>
                <a:latin typeface="Open Sans"/>
                <a:ea typeface="Open Sans"/>
                <a:cs typeface="Open Sans"/>
                <a:sym typeface="Open Sans"/>
              </a:rPr>
              <a:t>presentation]. Climate Compatible Growth</a:t>
            </a:r>
            <a:br>
              <a:rPr lang="en-GB" sz="800">
                <a:solidFill>
                  <a:srgbClr val="FFFFFF"/>
                </a:solidFill>
                <a:latin typeface="Open Sans"/>
                <a:ea typeface="Open Sans"/>
                <a:cs typeface="Open Sans"/>
                <a:sym typeface="Open Sans"/>
              </a:rPr>
            </a:br>
            <a:r>
              <a:rPr lang="en-GB" sz="800">
                <a:solidFill>
                  <a:srgbClr val="FFFFFF"/>
                </a:solidFill>
                <a:latin typeface="Open Sans"/>
                <a:ea typeface="Open Sans"/>
                <a:cs typeface="Open Sans"/>
                <a:sym typeface="Open Sans"/>
              </a:rPr>
              <a:t>Programme, Energy Sector Management Assistance Program and World Bank Group</a:t>
            </a:r>
            <a:endParaRPr sz="800">
              <a:solidFill>
                <a:srgbClr val="FFFFFF"/>
              </a:solidFill>
              <a:latin typeface="Open Sans"/>
              <a:ea typeface="Open Sans"/>
              <a:cs typeface="Open Sans"/>
              <a:sym typeface="Open Sans"/>
            </a:endParaRPr>
          </a:p>
        </p:txBody>
      </p:sp>
      <p:sp>
        <p:nvSpPr>
          <p:cNvPr id="468" name="Google Shape;468;p47"/>
          <p:cNvSpPr txBox="1"/>
          <p:nvPr/>
        </p:nvSpPr>
        <p:spPr>
          <a:xfrm>
            <a:off x="443400" y="4628475"/>
            <a:ext cx="5192700" cy="33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100" b="1">
                <a:solidFill>
                  <a:srgbClr val="000000"/>
                </a:solidFill>
                <a:latin typeface="Open Sans"/>
                <a:ea typeface="Open Sans"/>
                <a:cs typeface="Open Sans"/>
                <a:sym typeface="Open Sans"/>
              </a:rPr>
              <a:t>The translation of this material to French was assisted by Ariane Millot.</a:t>
            </a:r>
            <a:endParaRPr sz="1100" b="1">
              <a:solidFill>
                <a:srgbClr val="000000"/>
              </a:solidFill>
              <a:latin typeface="Open Sans"/>
              <a:ea typeface="Open Sans"/>
              <a:cs typeface="Open Sans"/>
              <a:sym typeface="Open Sans"/>
            </a:endParaRPr>
          </a:p>
        </p:txBody>
      </p:sp>
    </p:spTree>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30"/>
          <p:cNvSpPr txBox="1">
            <a:spLocks noGrp="1"/>
          </p:cNvSpPr>
          <p:nvPr>
            <p:ph type="title"/>
          </p:nvPr>
        </p:nvSpPr>
        <p:spPr>
          <a:xfrm>
            <a:off x="838200" y="365125"/>
            <a:ext cx="6866106" cy="13255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Open Sans"/>
              <a:buNone/>
            </a:pPr>
            <a:r>
              <a:rPr lang="en-GB"/>
              <a:t>6.1 Résultats et résumés de l'OnSSET</a:t>
            </a:r>
            <a:endParaRPr/>
          </a:p>
        </p:txBody>
      </p:sp>
      <p:sp>
        <p:nvSpPr>
          <p:cNvPr id="210" name="Google Shape;210;p30"/>
          <p:cNvSpPr txBox="1"/>
          <p:nvPr/>
        </p:nvSpPr>
        <p:spPr>
          <a:xfrm>
            <a:off x="6286497" y="5661942"/>
            <a:ext cx="5580255" cy="518565"/>
          </a:xfrm>
          <a:prstGeom prst="rect">
            <a:avLst/>
          </a:prstGeom>
          <a:noFill/>
          <a:ln>
            <a:noFill/>
          </a:ln>
        </p:spPr>
        <p:txBody>
          <a:bodyPr spcFirstLastPara="1" wrap="square" lIns="91375" tIns="45675" rIns="91375" bIns="45675" anchor="t" anchorCtr="0">
            <a:noAutofit/>
          </a:bodyPr>
          <a:lstStyle/>
          <a:p>
            <a:pPr marL="0" marR="0" lvl="0" indent="0" algn="l" rtl="0">
              <a:lnSpc>
                <a:spcPct val="90000"/>
              </a:lnSpc>
              <a:spcBef>
                <a:spcPts val="0"/>
              </a:spcBef>
              <a:spcAft>
                <a:spcPts val="0"/>
              </a:spcAft>
              <a:buClr>
                <a:schemeClr val="dk1"/>
              </a:buClr>
              <a:buSzPts val="2200"/>
              <a:buFont typeface="Arial"/>
              <a:buNone/>
            </a:pPr>
            <a:endParaRPr sz="2200">
              <a:solidFill>
                <a:schemeClr val="dk1"/>
              </a:solidFill>
              <a:latin typeface="Calibri"/>
              <a:ea typeface="Calibri"/>
              <a:cs typeface="Calibri"/>
              <a:sym typeface="Calibri"/>
            </a:endParaRPr>
          </a:p>
        </p:txBody>
      </p:sp>
      <p:pic>
        <p:nvPicPr>
          <p:cNvPr id="211" name="Google Shape;211;p30"/>
          <p:cNvPicPr preferRelativeResize="0"/>
          <p:nvPr/>
        </p:nvPicPr>
        <p:blipFill rotWithShape="1">
          <a:blip r:embed="rId3">
            <a:alphaModFix/>
          </a:blip>
          <a:srcRect/>
          <a:stretch/>
        </p:blipFill>
        <p:spPr>
          <a:xfrm>
            <a:off x="838199" y="2029216"/>
            <a:ext cx="8141898" cy="4341962"/>
          </a:xfrm>
          <a:prstGeom prst="rect">
            <a:avLst/>
          </a:prstGeom>
          <a:noFill/>
          <a:ln>
            <a:noFill/>
          </a:ln>
        </p:spPr>
      </p:pic>
      <p:sp>
        <p:nvSpPr>
          <p:cNvPr id="212" name="Google Shape;212;p30"/>
          <p:cNvSpPr/>
          <p:nvPr/>
        </p:nvSpPr>
        <p:spPr>
          <a:xfrm>
            <a:off x="9229918" y="2763606"/>
            <a:ext cx="2452507" cy="2997379"/>
          </a:xfrm>
          <a:prstGeom prst="roundRect">
            <a:avLst>
              <a:gd name="adj" fmla="val 16667"/>
            </a:avLst>
          </a:prstGeom>
          <a:noFill/>
          <a:ln w="12700" cap="flat" cmpd="sng">
            <a:solidFill>
              <a:srgbClr val="42719B"/>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213" name="Google Shape;213;p30"/>
          <p:cNvSpPr/>
          <p:nvPr/>
        </p:nvSpPr>
        <p:spPr>
          <a:xfrm>
            <a:off x="9337957" y="2845730"/>
            <a:ext cx="2452507" cy="3046948"/>
          </a:xfrm>
          <a:prstGeom prst="rect">
            <a:avLst/>
          </a:prstGeom>
          <a:noFill/>
          <a:ln>
            <a:noFill/>
          </a:ln>
        </p:spPr>
        <p:txBody>
          <a:bodyPr spcFirstLastPara="1" wrap="square" lIns="91425" tIns="45700" rIns="91425" bIns="45700" anchor="t" anchorCtr="0">
            <a:spAutoFit/>
          </a:bodyPr>
          <a:lstStyle/>
          <a:p>
            <a:pPr marL="0" marR="0" lvl="0" indent="0" algn="l" rtl="0">
              <a:lnSpc>
                <a:spcPct val="130000"/>
              </a:lnSpc>
              <a:spcBef>
                <a:spcPts val="0"/>
              </a:spcBef>
              <a:spcAft>
                <a:spcPts val="0"/>
              </a:spcAft>
              <a:buClr>
                <a:schemeClr val="dk1"/>
              </a:buClr>
              <a:buSzPts val="1500"/>
              <a:buFont typeface="Calibri"/>
              <a:buNone/>
            </a:pPr>
            <a:r>
              <a:rPr lang="en-GB" sz="1500">
                <a:solidFill>
                  <a:schemeClr val="dk1"/>
                </a:solidFill>
                <a:latin typeface="Calibri"/>
                <a:ea typeface="Calibri"/>
                <a:cs typeface="Calibri"/>
                <a:sym typeface="Calibri"/>
              </a:rPr>
              <a:t>Sur la base de l'identification de la répartition optimale par technologie:</a:t>
            </a:r>
            <a:endParaRPr sz="1500">
              <a:solidFill>
                <a:schemeClr val="dk1"/>
              </a:solidFill>
              <a:latin typeface="Calibri"/>
              <a:ea typeface="Calibri"/>
              <a:cs typeface="Calibri"/>
              <a:sym typeface="Calibri"/>
            </a:endParaRPr>
          </a:p>
          <a:p>
            <a:pPr marL="285750" marR="0" lvl="0" indent="-285750" algn="l" rtl="0">
              <a:lnSpc>
                <a:spcPct val="130000"/>
              </a:lnSpc>
              <a:spcBef>
                <a:spcPts val="600"/>
              </a:spcBef>
              <a:spcAft>
                <a:spcPts val="0"/>
              </a:spcAft>
              <a:buClr>
                <a:schemeClr val="dk1"/>
              </a:buClr>
              <a:buSzPts val="1600"/>
              <a:buFont typeface="Arial"/>
              <a:buChar char="•"/>
            </a:pPr>
            <a:r>
              <a:rPr lang="en-GB" sz="1500">
                <a:solidFill>
                  <a:schemeClr val="dk1"/>
                </a:solidFill>
                <a:latin typeface="Calibri"/>
                <a:ea typeface="Calibri"/>
                <a:cs typeface="Calibri"/>
                <a:sym typeface="Calibri"/>
              </a:rPr>
              <a:t>Nouvelles connexions</a:t>
            </a:r>
            <a:endParaRPr/>
          </a:p>
          <a:p>
            <a:pPr marL="285750" marR="0" lvl="0" indent="-285750" algn="l" rtl="0">
              <a:lnSpc>
                <a:spcPct val="130000"/>
              </a:lnSpc>
              <a:spcBef>
                <a:spcPts val="600"/>
              </a:spcBef>
              <a:spcAft>
                <a:spcPts val="0"/>
              </a:spcAft>
              <a:buClr>
                <a:schemeClr val="dk1"/>
              </a:buClr>
              <a:buSzPts val="1600"/>
              <a:buFont typeface="Arial"/>
              <a:buChar char="•"/>
            </a:pPr>
            <a:r>
              <a:rPr lang="en-GB" sz="1500">
                <a:solidFill>
                  <a:schemeClr val="dk1"/>
                </a:solidFill>
                <a:latin typeface="Calibri"/>
                <a:ea typeface="Calibri"/>
                <a:cs typeface="Calibri"/>
                <a:sym typeface="Calibri"/>
              </a:rPr>
              <a:t>Capacité supplémentaire nécessaire</a:t>
            </a:r>
            <a:endParaRPr sz="1500">
              <a:solidFill>
                <a:schemeClr val="dk1"/>
              </a:solidFill>
              <a:latin typeface="Calibri"/>
              <a:ea typeface="Calibri"/>
              <a:cs typeface="Calibri"/>
              <a:sym typeface="Calibri"/>
            </a:endParaRPr>
          </a:p>
          <a:p>
            <a:pPr marL="285750" marR="0" lvl="0" indent="-285750" algn="l" rtl="0">
              <a:lnSpc>
                <a:spcPct val="130000"/>
              </a:lnSpc>
              <a:spcBef>
                <a:spcPts val="600"/>
              </a:spcBef>
              <a:spcAft>
                <a:spcPts val="0"/>
              </a:spcAft>
              <a:buClr>
                <a:schemeClr val="dk1"/>
              </a:buClr>
              <a:buSzPts val="1600"/>
              <a:buFont typeface="Arial"/>
              <a:buChar char="•"/>
            </a:pPr>
            <a:r>
              <a:rPr lang="en-GB" sz="1500">
                <a:solidFill>
                  <a:schemeClr val="dk1"/>
                </a:solidFill>
                <a:latin typeface="Calibri"/>
                <a:ea typeface="Calibri"/>
                <a:cs typeface="Calibri"/>
                <a:sym typeface="Calibri"/>
              </a:rPr>
              <a:t>Exigences en matière d'investissement</a:t>
            </a:r>
            <a:endParaRPr sz="1500">
              <a:solidFill>
                <a:schemeClr val="dk1"/>
              </a:solidFill>
              <a:latin typeface="Calibri"/>
              <a:ea typeface="Calibri"/>
              <a:cs typeface="Calibri"/>
              <a:sym typeface="Calibri"/>
            </a:endParaRPr>
          </a:p>
          <a:p>
            <a:pPr marL="285750" marR="0" lvl="0" indent="-184150" algn="l" rtl="0">
              <a:spcBef>
                <a:spcPts val="600"/>
              </a:spcBef>
              <a:spcAft>
                <a:spcPts val="0"/>
              </a:spcAft>
              <a:buClr>
                <a:schemeClr val="dk1"/>
              </a:buClr>
              <a:buSzPts val="1600"/>
              <a:buFont typeface="Arial"/>
              <a:buNone/>
            </a:pPr>
            <a:endParaRPr sz="1600">
              <a:solidFill>
                <a:schemeClr val="dk1"/>
              </a:solidFill>
              <a:latin typeface="Calibri"/>
              <a:ea typeface="Calibri"/>
              <a:cs typeface="Calibri"/>
              <a:sym typeface="Calibri"/>
            </a:endParaRPr>
          </a:p>
        </p:txBody>
      </p:sp>
      <p:cxnSp>
        <p:nvCxnSpPr>
          <p:cNvPr id="214" name="Google Shape;214;p30"/>
          <p:cNvCxnSpPr/>
          <p:nvPr/>
        </p:nvCxnSpPr>
        <p:spPr>
          <a:xfrm rot="10800000">
            <a:off x="10731355" y="5774499"/>
            <a:ext cx="0" cy="296146"/>
          </a:xfrm>
          <a:prstGeom prst="straightConnector1">
            <a:avLst/>
          </a:prstGeom>
          <a:noFill/>
          <a:ln w="9525" cap="flat" cmpd="sng">
            <a:solidFill>
              <a:srgbClr val="0C0C0C"/>
            </a:solidFill>
            <a:prstDash val="solid"/>
            <a:miter lim="800000"/>
            <a:headEnd type="none" w="sm" len="sm"/>
            <a:tailEnd type="triangle" w="med" len="med"/>
          </a:ln>
        </p:spPr>
      </p:cxnSp>
      <p:cxnSp>
        <p:nvCxnSpPr>
          <p:cNvPr id="215" name="Google Shape;215;p30"/>
          <p:cNvCxnSpPr>
            <a:endCxn id="216" idx="3"/>
          </p:cNvCxnSpPr>
          <p:nvPr/>
        </p:nvCxnSpPr>
        <p:spPr>
          <a:xfrm rot="10800000">
            <a:off x="6403093" y="6070646"/>
            <a:ext cx="4328400" cy="0"/>
          </a:xfrm>
          <a:prstGeom prst="straightConnector1">
            <a:avLst/>
          </a:prstGeom>
          <a:noFill/>
          <a:ln w="9525" cap="flat" cmpd="sng">
            <a:solidFill>
              <a:srgbClr val="0C0C0C"/>
            </a:solidFill>
            <a:prstDash val="solid"/>
            <a:miter lim="800000"/>
            <a:headEnd type="none" w="sm" len="sm"/>
            <a:tailEnd type="none" w="sm" len="sm"/>
          </a:ln>
        </p:spPr>
      </p:cxnSp>
      <p:sp>
        <p:nvSpPr>
          <p:cNvPr id="217" name="Google Shape;217;p30"/>
          <p:cNvSpPr txBox="1"/>
          <p:nvPr/>
        </p:nvSpPr>
        <p:spPr>
          <a:xfrm>
            <a:off x="838200" y="1698045"/>
            <a:ext cx="6736793" cy="44787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GB" sz="2000" b="1">
                <a:solidFill>
                  <a:srgbClr val="9CC2E5"/>
                </a:solidFill>
                <a:latin typeface="Open Sans"/>
                <a:ea typeface="Open Sans"/>
                <a:cs typeface="Open Sans"/>
                <a:sym typeface="Open Sans"/>
              </a:rPr>
              <a:t>Étape 7. Résultats, résumés et visualisation</a:t>
            </a:r>
            <a:endParaRPr sz="2000" b="1">
              <a:solidFill>
                <a:srgbClr val="9CC2E5"/>
              </a:solidFill>
              <a:latin typeface="Open Sans"/>
              <a:ea typeface="Open Sans"/>
              <a:cs typeface="Open Sans"/>
              <a:sym typeface="Open Sans"/>
            </a:endParaRPr>
          </a:p>
          <a:p>
            <a:pPr marL="0" marR="0" lvl="0" indent="0" algn="l" rtl="0">
              <a:lnSpc>
                <a:spcPct val="90000"/>
              </a:lnSpc>
              <a:spcBef>
                <a:spcPts val="1600"/>
              </a:spcBef>
              <a:spcAft>
                <a:spcPts val="0"/>
              </a:spcAft>
              <a:buClr>
                <a:schemeClr val="dk1"/>
              </a:buClr>
              <a:buSzPts val="2700"/>
              <a:buFont typeface="Arial"/>
              <a:buNone/>
            </a:pPr>
            <a:endParaRPr sz="2700">
              <a:solidFill>
                <a:schemeClr val="dk1"/>
              </a:solidFill>
              <a:latin typeface="Calibri"/>
              <a:ea typeface="Calibri"/>
              <a:cs typeface="Calibri"/>
              <a:sym typeface="Calibri"/>
            </a:endParaRPr>
          </a:p>
        </p:txBody>
      </p:sp>
      <p:sp>
        <p:nvSpPr>
          <p:cNvPr id="216" name="Google Shape;216;p30"/>
          <p:cNvSpPr/>
          <p:nvPr/>
        </p:nvSpPr>
        <p:spPr>
          <a:xfrm>
            <a:off x="4400851" y="5411722"/>
            <a:ext cx="2002242" cy="1317847"/>
          </a:xfrm>
          <a:prstGeom prst="roundRect">
            <a:avLst>
              <a:gd name="adj" fmla="val 16667"/>
            </a:avLst>
          </a:prstGeom>
          <a:noFill/>
          <a:ln w="19050" cap="flat" cmpd="sng">
            <a:solidFill>
              <a:srgbClr val="0C0C0C"/>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218" name="Google Shape;218;p30"/>
          <p:cNvSpPr/>
          <p:nvPr/>
        </p:nvSpPr>
        <p:spPr>
          <a:xfrm>
            <a:off x="838198" y="6159882"/>
            <a:ext cx="1566454"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1">
                <a:solidFill>
                  <a:srgbClr val="1D1C1D"/>
                </a:solidFill>
                <a:latin typeface="Open Sans"/>
                <a:ea typeface="Open Sans"/>
                <a:cs typeface="Open Sans"/>
                <a:sym typeface="Open Sans"/>
              </a:rPr>
              <a:t>Source :</a:t>
            </a:r>
            <a:r>
              <a:rPr lang="en-GB" sz="1000">
                <a:solidFill>
                  <a:srgbClr val="1D1C1D"/>
                </a:solidFill>
                <a:latin typeface="Open Sans"/>
                <a:ea typeface="Open Sans"/>
                <a:cs typeface="Open Sans"/>
                <a:sym typeface="Open Sans"/>
              </a:rPr>
              <a:t> Sahlberg et al. 2021</a:t>
            </a:r>
            <a:endParaRPr/>
          </a:p>
        </p:txBody>
      </p:sp>
      <p:sp>
        <p:nvSpPr>
          <p:cNvPr id="219" name="Google Shape;219;p30"/>
          <p:cNvSpPr/>
          <p:nvPr/>
        </p:nvSpPr>
        <p:spPr>
          <a:xfrm>
            <a:off x="8399292" y="6128089"/>
            <a:ext cx="3260829"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1">
                <a:solidFill>
                  <a:schemeClr val="dk1"/>
                </a:solidFill>
                <a:latin typeface="Open Sans"/>
                <a:ea typeface="Open Sans"/>
                <a:cs typeface="Open Sans"/>
                <a:sym typeface="Open Sans"/>
              </a:rPr>
              <a:t>Source de l'image </a:t>
            </a:r>
            <a:r>
              <a:rPr lang="en-GB" sz="1000">
                <a:solidFill>
                  <a:schemeClr val="dk1"/>
                </a:solidFill>
                <a:latin typeface="Open Sans"/>
                <a:ea typeface="Open Sans"/>
                <a:cs typeface="Open Sans"/>
                <a:sym typeface="Open Sans"/>
              </a:rPr>
              <a:t>: Mentis et al. 2017, </a:t>
            </a:r>
            <a:r>
              <a:rPr lang="en-GB" sz="1000" u="sng">
                <a:solidFill>
                  <a:schemeClr val="dk1"/>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image </a:t>
            </a:r>
            <a:r>
              <a:rPr lang="en-GB" sz="1000" u="sng">
                <a:solidFill>
                  <a:schemeClr val="dk1"/>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CC-BY 3.0</a:t>
            </a:r>
            <a:endParaRPr sz="10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1"/>
          <p:cNvSpPr txBox="1"/>
          <p:nvPr/>
        </p:nvSpPr>
        <p:spPr>
          <a:xfrm>
            <a:off x="6286497" y="5661942"/>
            <a:ext cx="5580255" cy="518565"/>
          </a:xfrm>
          <a:prstGeom prst="rect">
            <a:avLst/>
          </a:prstGeom>
          <a:noFill/>
          <a:ln>
            <a:noFill/>
          </a:ln>
        </p:spPr>
        <p:txBody>
          <a:bodyPr spcFirstLastPara="1" wrap="square" lIns="91375" tIns="45675" rIns="91375" bIns="45675" anchor="t" anchorCtr="0">
            <a:noAutofit/>
          </a:bodyPr>
          <a:lstStyle/>
          <a:p>
            <a:pPr marL="0" marR="0" lvl="0" indent="0" algn="l" rtl="0">
              <a:lnSpc>
                <a:spcPct val="90000"/>
              </a:lnSpc>
              <a:spcBef>
                <a:spcPts val="0"/>
              </a:spcBef>
              <a:spcAft>
                <a:spcPts val="0"/>
              </a:spcAft>
              <a:buClr>
                <a:schemeClr val="dk1"/>
              </a:buClr>
              <a:buSzPts val="2200"/>
              <a:buFont typeface="Arial"/>
              <a:buNone/>
            </a:pPr>
            <a:endParaRPr sz="2200">
              <a:solidFill>
                <a:schemeClr val="dk1"/>
              </a:solidFill>
              <a:latin typeface="Calibri"/>
              <a:ea typeface="Calibri"/>
              <a:cs typeface="Calibri"/>
              <a:sym typeface="Calibri"/>
            </a:endParaRPr>
          </a:p>
        </p:txBody>
      </p:sp>
      <p:sp>
        <p:nvSpPr>
          <p:cNvPr id="226" name="Google Shape;226;p31"/>
          <p:cNvSpPr/>
          <p:nvPr/>
        </p:nvSpPr>
        <p:spPr>
          <a:xfrm>
            <a:off x="526443" y="2307368"/>
            <a:ext cx="3089373" cy="1765392"/>
          </a:xfrm>
          <a:prstGeom prst="roundRect">
            <a:avLst>
              <a:gd name="adj" fmla="val 16667"/>
            </a:avLst>
          </a:prstGeom>
          <a:noFill/>
          <a:ln w="12700" cap="flat" cmpd="sng">
            <a:solidFill>
              <a:srgbClr val="42719B"/>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227" name="Google Shape;227;p31"/>
          <p:cNvSpPr/>
          <p:nvPr/>
        </p:nvSpPr>
        <p:spPr>
          <a:xfrm>
            <a:off x="613648" y="2323801"/>
            <a:ext cx="3169819" cy="16157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400"/>
              <a:buFont typeface="Calibri"/>
              <a:buNone/>
            </a:pPr>
            <a:r>
              <a:rPr lang="en-GB" sz="1400">
                <a:solidFill>
                  <a:schemeClr val="dk1"/>
                </a:solidFill>
                <a:latin typeface="Calibri"/>
                <a:ea typeface="Calibri"/>
                <a:cs typeface="Calibri"/>
                <a:sym typeface="Calibri"/>
              </a:rPr>
              <a:t>Sur la base de la répartition optimale identifiée pour chaque technologie :</a:t>
            </a:r>
            <a:endParaRPr sz="1400">
              <a:solidFill>
                <a:schemeClr val="dk1"/>
              </a:solidFill>
              <a:latin typeface="Calibri"/>
              <a:ea typeface="Calibri"/>
              <a:cs typeface="Calibri"/>
              <a:sym typeface="Calibri"/>
            </a:endParaRPr>
          </a:p>
          <a:p>
            <a:pPr marL="285750" marR="0" lvl="0" indent="-285750" algn="l" rtl="0">
              <a:spcBef>
                <a:spcPts val="600"/>
              </a:spcBef>
              <a:spcAft>
                <a:spcPts val="0"/>
              </a:spcAft>
              <a:buClr>
                <a:schemeClr val="dk1"/>
              </a:buClr>
              <a:buSzPts val="1600"/>
              <a:buFont typeface="Arial"/>
              <a:buChar char="•"/>
            </a:pPr>
            <a:r>
              <a:rPr lang="en-GB" sz="1400">
                <a:solidFill>
                  <a:schemeClr val="dk1"/>
                </a:solidFill>
                <a:latin typeface="Calibri"/>
                <a:ea typeface="Calibri"/>
                <a:cs typeface="Calibri"/>
                <a:sym typeface="Calibri"/>
              </a:rPr>
              <a:t>Nouvelles connexions d'ici à 2030</a:t>
            </a:r>
            <a:endParaRPr sz="1400">
              <a:solidFill>
                <a:schemeClr val="dk1"/>
              </a:solidFill>
              <a:latin typeface="Calibri"/>
              <a:ea typeface="Calibri"/>
              <a:cs typeface="Calibri"/>
              <a:sym typeface="Calibri"/>
            </a:endParaRPr>
          </a:p>
          <a:p>
            <a:pPr marL="285750" marR="0" lvl="0" indent="-285750" algn="l" rtl="0">
              <a:spcBef>
                <a:spcPts val="600"/>
              </a:spcBef>
              <a:spcAft>
                <a:spcPts val="0"/>
              </a:spcAft>
              <a:buClr>
                <a:schemeClr val="dk1"/>
              </a:buClr>
              <a:buSzPts val="1600"/>
              <a:buFont typeface="Arial"/>
              <a:buChar char="•"/>
            </a:pPr>
            <a:r>
              <a:rPr lang="en-GB" sz="1400">
                <a:solidFill>
                  <a:schemeClr val="dk1"/>
                </a:solidFill>
                <a:latin typeface="Calibri"/>
                <a:ea typeface="Calibri"/>
                <a:cs typeface="Calibri"/>
                <a:sym typeface="Calibri"/>
              </a:rPr>
              <a:t>Capacité supplémentaire nécessaire</a:t>
            </a:r>
            <a:endParaRPr sz="1400">
              <a:solidFill>
                <a:schemeClr val="dk1"/>
              </a:solidFill>
              <a:latin typeface="Calibri"/>
              <a:ea typeface="Calibri"/>
              <a:cs typeface="Calibri"/>
              <a:sym typeface="Calibri"/>
            </a:endParaRPr>
          </a:p>
          <a:p>
            <a:pPr marL="285750" marR="0" lvl="0" indent="-285750" algn="l" rtl="0">
              <a:spcBef>
                <a:spcPts val="600"/>
              </a:spcBef>
              <a:spcAft>
                <a:spcPts val="0"/>
              </a:spcAft>
              <a:buClr>
                <a:schemeClr val="dk1"/>
              </a:buClr>
              <a:buSzPts val="1600"/>
              <a:buFont typeface="Arial"/>
              <a:buChar char="•"/>
            </a:pPr>
            <a:r>
              <a:rPr lang="en-GB" sz="1400">
                <a:solidFill>
                  <a:schemeClr val="dk1"/>
                </a:solidFill>
                <a:latin typeface="Calibri"/>
                <a:ea typeface="Calibri"/>
                <a:cs typeface="Calibri"/>
                <a:sym typeface="Calibri"/>
              </a:rPr>
              <a:t>Exigences en matière d'investissement</a:t>
            </a:r>
            <a:endParaRPr sz="1400">
              <a:solidFill>
                <a:schemeClr val="dk1"/>
              </a:solidFill>
              <a:latin typeface="Calibri"/>
              <a:ea typeface="Calibri"/>
              <a:cs typeface="Calibri"/>
              <a:sym typeface="Calibri"/>
            </a:endParaRPr>
          </a:p>
        </p:txBody>
      </p:sp>
      <p:sp>
        <p:nvSpPr>
          <p:cNvPr id="228" name="Google Shape;228;p31"/>
          <p:cNvSpPr/>
          <p:nvPr/>
        </p:nvSpPr>
        <p:spPr>
          <a:xfrm>
            <a:off x="3671887" y="2730861"/>
            <a:ext cx="1412185" cy="181138"/>
          </a:xfrm>
          <a:prstGeom prst="rightArrow">
            <a:avLst>
              <a:gd name="adj1" fmla="val 50000"/>
              <a:gd name="adj2" fmla="val 50000"/>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pic>
        <p:nvPicPr>
          <p:cNvPr id="229" name="Google Shape;229;p31"/>
          <p:cNvPicPr preferRelativeResize="0"/>
          <p:nvPr/>
        </p:nvPicPr>
        <p:blipFill rotWithShape="1">
          <a:blip r:embed="rId3">
            <a:alphaModFix/>
          </a:blip>
          <a:srcRect/>
          <a:stretch/>
        </p:blipFill>
        <p:spPr>
          <a:xfrm>
            <a:off x="740575" y="4112671"/>
            <a:ext cx="5840860" cy="2178188"/>
          </a:xfrm>
          <a:prstGeom prst="rect">
            <a:avLst/>
          </a:prstGeom>
          <a:noFill/>
          <a:ln>
            <a:noFill/>
          </a:ln>
        </p:spPr>
      </p:pic>
      <p:sp>
        <p:nvSpPr>
          <p:cNvPr id="230" name="Google Shape;230;p31"/>
          <p:cNvSpPr txBox="1"/>
          <p:nvPr/>
        </p:nvSpPr>
        <p:spPr>
          <a:xfrm>
            <a:off x="838199" y="317504"/>
            <a:ext cx="6729919" cy="1325563"/>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6.1 Résultats et résumés de l'OnSSET</a:t>
            </a:r>
            <a:endParaRPr/>
          </a:p>
        </p:txBody>
      </p:sp>
      <p:sp>
        <p:nvSpPr>
          <p:cNvPr id="231" name="Google Shape;231;p31"/>
          <p:cNvSpPr/>
          <p:nvPr/>
        </p:nvSpPr>
        <p:spPr>
          <a:xfrm>
            <a:off x="756698" y="6399857"/>
            <a:ext cx="1566454"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1">
                <a:solidFill>
                  <a:srgbClr val="1D1C1D"/>
                </a:solidFill>
                <a:latin typeface="Open Sans"/>
                <a:ea typeface="Open Sans"/>
                <a:cs typeface="Open Sans"/>
                <a:sym typeface="Open Sans"/>
              </a:rPr>
              <a:t>Source :</a:t>
            </a:r>
            <a:r>
              <a:rPr lang="en-GB" sz="1000">
                <a:solidFill>
                  <a:srgbClr val="1D1C1D"/>
                </a:solidFill>
                <a:latin typeface="Open Sans"/>
                <a:ea typeface="Open Sans"/>
                <a:cs typeface="Open Sans"/>
                <a:sym typeface="Open Sans"/>
              </a:rPr>
              <a:t> Sahlberg et al. 2021</a:t>
            </a:r>
            <a:endParaRPr/>
          </a:p>
        </p:txBody>
      </p:sp>
      <p:sp>
        <p:nvSpPr>
          <p:cNvPr id="232" name="Google Shape;232;p31"/>
          <p:cNvSpPr txBox="1"/>
          <p:nvPr/>
        </p:nvSpPr>
        <p:spPr>
          <a:xfrm>
            <a:off x="8972551" y="5992783"/>
            <a:ext cx="3074977"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1">
                <a:solidFill>
                  <a:schemeClr val="dk1"/>
                </a:solidFill>
                <a:latin typeface="Open Sans"/>
                <a:ea typeface="Open Sans"/>
                <a:cs typeface="Open Sans"/>
                <a:sym typeface="Open Sans"/>
              </a:rPr>
              <a:t>Source de l'image : </a:t>
            </a:r>
            <a:r>
              <a:rPr lang="en-GB" sz="1000">
                <a:solidFill>
                  <a:schemeClr val="dk1"/>
                </a:solidFill>
                <a:latin typeface="Open Sans"/>
                <a:ea typeface="Open Sans"/>
                <a:cs typeface="Open Sans"/>
                <a:sym typeface="Open Sans"/>
              </a:rPr>
              <a:t>Adapté de Khavari et al. 2021, </a:t>
            </a:r>
            <a:r>
              <a:rPr lang="en-GB" sz="1000" u="sng">
                <a:solidFill>
                  <a:schemeClr val="dk1"/>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image</a:t>
            </a:r>
            <a:r>
              <a:rPr lang="en-GB" sz="1000">
                <a:solidFill>
                  <a:schemeClr val="dk1"/>
                </a:solidFill>
                <a:latin typeface="Open Sans"/>
                <a:ea typeface="Open Sans"/>
                <a:cs typeface="Open Sans"/>
                <a:sym typeface="Open Sans"/>
              </a:rPr>
              <a:t>, licence </a:t>
            </a:r>
            <a:r>
              <a:rPr lang="en-GB" sz="1000" u="sng">
                <a:solidFill>
                  <a:schemeClr val="dk1"/>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CC-BY 4.0</a:t>
            </a:r>
            <a:endParaRPr sz="1000">
              <a:solidFill>
                <a:schemeClr val="dk1"/>
              </a:solidFill>
              <a:latin typeface="Open Sans"/>
              <a:ea typeface="Open Sans"/>
              <a:cs typeface="Open Sans"/>
              <a:sym typeface="Open Sans"/>
            </a:endParaRPr>
          </a:p>
        </p:txBody>
      </p:sp>
      <p:sp>
        <p:nvSpPr>
          <p:cNvPr id="233" name="Google Shape;233;p31"/>
          <p:cNvSpPr/>
          <p:nvPr/>
        </p:nvSpPr>
        <p:spPr>
          <a:xfrm rot="5400000">
            <a:off x="446607" y="3940988"/>
            <a:ext cx="346475" cy="244925"/>
          </a:xfrm>
          <a:prstGeom prst="bentUpArrow">
            <a:avLst>
              <a:gd name="adj1" fmla="val 25000"/>
              <a:gd name="adj2" fmla="val 25000"/>
              <a:gd name="adj3" fmla="val 25000"/>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pic>
        <p:nvPicPr>
          <p:cNvPr id="234" name="Google Shape;234;p31"/>
          <p:cNvPicPr preferRelativeResize="0"/>
          <p:nvPr/>
        </p:nvPicPr>
        <p:blipFill rotWithShape="1">
          <a:blip r:embed="rId6">
            <a:alphaModFix/>
          </a:blip>
          <a:srcRect/>
          <a:stretch/>
        </p:blipFill>
        <p:spPr>
          <a:xfrm>
            <a:off x="5140143" y="1465081"/>
            <a:ext cx="6525414" cy="2607679"/>
          </a:xfrm>
          <a:prstGeom prst="rect">
            <a:avLst/>
          </a:prstGeom>
          <a:noFill/>
          <a:ln>
            <a:noFill/>
          </a:ln>
        </p:spPr>
      </p:pic>
      <p:sp>
        <p:nvSpPr>
          <p:cNvPr id="235" name="Google Shape;235;p31"/>
          <p:cNvSpPr txBox="1"/>
          <p:nvPr/>
        </p:nvSpPr>
        <p:spPr>
          <a:xfrm>
            <a:off x="842426" y="1626634"/>
            <a:ext cx="4068939" cy="70228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GB" sz="2000" b="1">
                <a:solidFill>
                  <a:srgbClr val="9CC2E5"/>
                </a:solidFill>
                <a:latin typeface="Open Sans"/>
                <a:ea typeface="Open Sans"/>
                <a:cs typeface="Open Sans"/>
                <a:sym typeface="Open Sans"/>
              </a:rPr>
              <a:t>Étape 7. Résultats, résumés, </a:t>
            </a:r>
            <a:br>
              <a:rPr lang="en-GB" sz="2000" b="1">
                <a:solidFill>
                  <a:srgbClr val="9CC2E5"/>
                </a:solidFill>
                <a:latin typeface="Open Sans"/>
                <a:ea typeface="Open Sans"/>
                <a:cs typeface="Open Sans"/>
                <a:sym typeface="Open Sans"/>
              </a:rPr>
            </a:br>
            <a:r>
              <a:rPr lang="en-GB" sz="2000" b="1">
                <a:solidFill>
                  <a:srgbClr val="9CC2E5"/>
                </a:solidFill>
                <a:latin typeface="Open Sans"/>
                <a:ea typeface="Open Sans"/>
                <a:cs typeface="Open Sans"/>
                <a:sym typeface="Open Sans"/>
              </a:rPr>
              <a:t>et visualisation</a:t>
            </a:r>
            <a:endParaRPr sz="2000" b="1">
              <a:solidFill>
                <a:srgbClr val="9CC2E5"/>
              </a:solidFill>
              <a:latin typeface="Open Sans"/>
              <a:ea typeface="Open Sans"/>
              <a:cs typeface="Open Sans"/>
              <a:sym typeface="Open Sans"/>
            </a:endParaRPr>
          </a:p>
          <a:p>
            <a:pPr marL="0" marR="0" lvl="0" indent="0" algn="l" rtl="0">
              <a:lnSpc>
                <a:spcPct val="90000"/>
              </a:lnSpc>
              <a:spcBef>
                <a:spcPts val="1600"/>
              </a:spcBef>
              <a:spcAft>
                <a:spcPts val="0"/>
              </a:spcAft>
              <a:buClr>
                <a:schemeClr val="dk1"/>
              </a:buClr>
              <a:buSzPts val="2700"/>
              <a:buFont typeface="Arial"/>
              <a:buNone/>
            </a:pPr>
            <a:endParaRPr sz="2000">
              <a:solidFill>
                <a:schemeClr val="dk1"/>
              </a:solidFill>
              <a:latin typeface="Calibri"/>
              <a:ea typeface="Calibri"/>
              <a:cs typeface="Calibri"/>
              <a:sym typeface="Calibri"/>
            </a:endParaRPr>
          </a:p>
        </p:txBody>
      </p:sp>
    </p:spTree>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32"/>
          <p:cNvSpPr txBox="1"/>
          <p:nvPr/>
        </p:nvSpPr>
        <p:spPr>
          <a:xfrm>
            <a:off x="6286497" y="5661942"/>
            <a:ext cx="5580255" cy="518565"/>
          </a:xfrm>
          <a:prstGeom prst="rect">
            <a:avLst/>
          </a:prstGeom>
          <a:noFill/>
          <a:ln>
            <a:noFill/>
          </a:ln>
        </p:spPr>
        <p:txBody>
          <a:bodyPr spcFirstLastPara="1" wrap="square" lIns="91375" tIns="45675" rIns="91375" bIns="45675" anchor="t" anchorCtr="0">
            <a:noAutofit/>
          </a:bodyPr>
          <a:lstStyle/>
          <a:p>
            <a:pPr marL="0" marR="0" lvl="0" indent="0" algn="l" rtl="0">
              <a:lnSpc>
                <a:spcPct val="90000"/>
              </a:lnSpc>
              <a:spcBef>
                <a:spcPts val="0"/>
              </a:spcBef>
              <a:spcAft>
                <a:spcPts val="0"/>
              </a:spcAft>
              <a:buClr>
                <a:schemeClr val="dk1"/>
              </a:buClr>
              <a:buSzPts val="2200"/>
              <a:buFont typeface="Arial"/>
              <a:buNone/>
            </a:pPr>
            <a:endParaRPr sz="2200">
              <a:solidFill>
                <a:schemeClr val="dk1"/>
              </a:solidFill>
              <a:latin typeface="Calibri"/>
              <a:ea typeface="Calibri"/>
              <a:cs typeface="Calibri"/>
              <a:sym typeface="Calibri"/>
            </a:endParaRPr>
          </a:p>
        </p:txBody>
      </p:sp>
      <p:pic>
        <p:nvPicPr>
          <p:cNvPr id="242" name="Google Shape;242;p32" descr="Diff_cost 5_3"/>
          <p:cNvPicPr preferRelativeResize="0"/>
          <p:nvPr/>
        </p:nvPicPr>
        <p:blipFill rotWithShape="1">
          <a:blip r:embed="rId3">
            <a:alphaModFix/>
          </a:blip>
          <a:srcRect/>
          <a:stretch/>
        </p:blipFill>
        <p:spPr>
          <a:xfrm>
            <a:off x="4414569" y="1371600"/>
            <a:ext cx="3424788" cy="5026572"/>
          </a:xfrm>
          <a:prstGeom prst="rect">
            <a:avLst/>
          </a:prstGeom>
          <a:noFill/>
          <a:ln>
            <a:noFill/>
          </a:ln>
        </p:spPr>
      </p:pic>
      <p:sp>
        <p:nvSpPr>
          <p:cNvPr id="243" name="Google Shape;243;p32"/>
          <p:cNvSpPr/>
          <p:nvPr/>
        </p:nvSpPr>
        <p:spPr>
          <a:xfrm>
            <a:off x="838200" y="6150318"/>
            <a:ext cx="1566454"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1">
                <a:solidFill>
                  <a:srgbClr val="1D1C1D"/>
                </a:solidFill>
                <a:latin typeface="Open Sans"/>
                <a:ea typeface="Open Sans"/>
                <a:cs typeface="Open Sans"/>
                <a:sym typeface="Open Sans"/>
              </a:rPr>
              <a:t>Source :</a:t>
            </a:r>
            <a:r>
              <a:rPr lang="en-GB" sz="1000">
                <a:solidFill>
                  <a:srgbClr val="1D1C1D"/>
                </a:solidFill>
                <a:latin typeface="Open Sans"/>
                <a:ea typeface="Open Sans"/>
                <a:cs typeface="Open Sans"/>
                <a:sym typeface="Open Sans"/>
              </a:rPr>
              <a:t> Sahlberg et al. 2021</a:t>
            </a:r>
            <a:endParaRPr/>
          </a:p>
        </p:txBody>
      </p:sp>
      <p:sp>
        <p:nvSpPr>
          <p:cNvPr id="244" name="Google Shape;244;p32"/>
          <p:cNvSpPr txBox="1"/>
          <p:nvPr/>
        </p:nvSpPr>
        <p:spPr>
          <a:xfrm>
            <a:off x="852488" y="1759169"/>
            <a:ext cx="6736793" cy="44787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700"/>
              <a:buFont typeface="Arial"/>
              <a:buNone/>
            </a:pPr>
            <a:r>
              <a:rPr lang="en-GB" sz="2000" b="1">
                <a:solidFill>
                  <a:srgbClr val="9CC2E5"/>
                </a:solidFill>
                <a:latin typeface="Open Sans"/>
                <a:ea typeface="Open Sans"/>
                <a:cs typeface="Open Sans"/>
                <a:sym typeface="Open Sans"/>
              </a:rPr>
              <a:t>Étape 7. La visualisation</a:t>
            </a:r>
            <a:endParaRPr sz="2000" b="1">
              <a:solidFill>
                <a:srgbClr val="9CC2E5"/>
              </a:solidFill>
              <a:latin typeface="Open Sans"/>
              <a:ea typeface="Open Sans"/>
              <a:cs typeface="Open Sans"/>
              <a:sym typeface="Open Sans"/>
            </a:endParaRPr>
          </a:p>
          <a:p>
            <a:pPr marL="0" marR="0" lvl="0" indent="0" algn="l" rtl="0">
              <a:lnSpc>
                <a:spcPct val="90000"/>
              </a:lnSpc>
              <a:spcBef>
                <a:spcPts val="1600"/>
              </a:spcBef>
              <a:spcAft>
                <a:spcPts val="0"/>
              </a:spcAft>
              <a:buClr>
                <a:schemeClr val="dk1"/>
              </a:buClr>
              <a:buSzPts val="2700"/>
              <a:buFont typeface="Arial"/>
              <a:buNone/>
            </a:pPr>
            <a:endParaRPr sz="2000">
              <a:solidFill>
                <a:schemeClr val="dk1"/>
              </a:solidFill>
              <a:latin typeface="Calibri"/>
              <a:ea typeface="Calibri"/>
              <a:cs typeface="Calibri"/>
              <a:sym typeface="Calibri"/>
            </a:endParaRPr>
          </a:p>
        </p:txBody>
      </p:sp>
      <p:sp>
        <p:nvSpPr>
          <p:cNvPr id="245" name="Google Shape;245;p32"/>
          <p:cNvSpPr/>
          <p:nvPr/>
        </p:nvSpPr>
        <p:spPr>
          <a:xfrm>
            <a:off x="8924107" y="6143845"/>
            <a:ext cx="2813591"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1">
                <a:solidFill>
                  <a:schemeClr val="dk1"/>
                </a:solidFill>
                <a:latin typeface="Open Sans"/>
                <a:ea typeface="Open Sans"/>
                <a:cs typeface="Open Sans"/>
                <a:sym typeface="Open Sans"/>
              </a:rPr>
              <a:t>Source de l'image : </a:t>
            </a:r>
            <a:r>
              <a:rPr lang="en-GB" sz="1000">
                <a:solidFill>
                  <a:schemeClr val="dk1"/>
                </a:solidFill>
                <a:latin typeface="Open Sans"/>
                <a:ea typeface="Open Sans"/>
                <a:cs typeface="Open Sans"/>
                <a:sym typeface="Open Sans"/>
              </a:rPr>
              <a:t>Sahlberg et al. 2018, </a:t>
            </a:r>
            <a:r>
              <a:rPr lang="en-GB" sz="1000" u="sng">
                <a:solidFill>
                  <a:schemeClr val="dk1"/>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image</a:t>
            </a:r>
            <a:endParaRPr sz="1000">
              <a:solidFill>
                <a:schemeClr val="dk1"/>
              </a:solidFill>
              <a:latin typeface="Open Sans"/>
              <a:ea typeface="Open Sans"/>
              <a:cs typeface="Open Sans"/>
              <a:sym typeface="Open Sans"/>
            </a:endParaRPr>
          </a:p>
        </p:txBody>
      </p:sp>
      <p:sp>
        <p:nvSpPr>
          <p:cNvPr id="246" name="Google Shape;246;p32"/>
          <p:cNvSpPr txBox="1"/>
          <p:nvPr/>
        </p:nvSpPr>
        <p:spPr>
          <a:xfrm>
            <a:off x="838200" y="309978"/>
            <a:ext cx="6885562" cy="1325563"/>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6.1 Résultats et résumés de l'OnSSET</a:t>
            </a:r>
            <a:endParaRPr/>
          </a:p>
        </p:txBody>
      </p:sp>
    </p:spTree>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33"/>
          <p:cNvSpPr txBox="1">
            <a:spLocks noGrp="1"/>
          </p:cNvSpPr>
          <p:nvPr>
            <p:ph type="body" idx="1"/>
          </p:nvPr>
        </p:nvSpPr>
        <p:spPr>
          <a:xfrm>
            <a:off x="838200" y="2392471"/>
            <a:ext cx="4973877" cy="3784492"/>
          </a:xfrm>
          <a:prstGeom prst="rect">
            <a:avLst/>
          </a:prstGeom>
          <a:noFill/>
          <a:ln>
            <a:noFill/>
          </a:ln>
        </p:spPr>
        <p:txBody>
          <a:bodyPr spcFirstLastPara="1" wrap="square" lIns="91425" tIns="45700" rIns="91425" bIns="45700" anchor="t" anchorCtr="0">
            <a:normAutofit/>
          </a:bodyPr>
          <a:lstStyle/>
          <a:p>
            <a:pPr marL="50800" lvl="0" indent="0" algn="l" rtl="0">
              <a:lnSpc>
                <a:spcPct val="90000"/>
              </a:lnSpc>
              <a:spcBef>
                <a:spcPts val="0"/>
              </a:spcBef>
              <a:spcAft>
                <a:spcPts val="0"/>
              </a:spcAft>
              <a:buClr>
                <a:schemeClr val="dk1"/>
              </a:buClr>
              <a:buSzPts val="2800"/>
              <a:buNone/>
            </a:pPr>
            <a:r>
              <a:rPr lang="en-GB" sz="2000">
                <a:latin typeface="Open Sans"/>
                <a:ea typeface="Open Sans"/>
                <a:cs typeface="Open Sans"/>
                <a:sym typeface="Open Sans"/>
              </a:rPr>
              <a:t>1. Les données SIG sont complétées par des données socio-économiques et technologiques.</a:t>
            </a:r>
            <a:endParaRPr sz="2000">
              <a:latin typeface="Open Sans"/>
              <a:ea typeface="Open Sans"/>
              <a:cs typeface="Open Sans"/>
              <a:sym typeface="Open Sans"/>
            </a:endParaRPr>
          </a:p>
          <a:p>
            <a:pPr marL="50800" lvl="0" indent="0" algn="l" rtl="0">
              <a:lnSpc>
                <a:spcPct val="90000"/>
              </a:lnSpc>
              <a:spcBef>
                <a:spcPts val="1000"/>
              </a:spcBef>
              <a:spcAft>
                <a:spcPts val="0"/>
              </a:spcAft>
              <a:buClr>
                <a:schemeClr val="dk1"/>
              </a:buClr>
              <a:buSzPts val="2800"/>
              <a:buNone/>
            </a:pPr>
            <a:r>
              <a:rPr lang="en-GB" sz="2000">
                <a:latin typeface="Open Sans"/>
                <a:ea typeface="Open Sans"/>
                <a:cs typeface="Open Sans"/>
                <a:sym typeface="Open Sans"/>
              </a:rPr>
              <a:t>2. Les SIG sont également utilisés pour présenter les résultats et transmettre des messages importants.</a:t>
            </a:r>
            <a:endParaRPr sz="2000">
              <a:latin typeface="Open Sans"/>
              <a:ea typeface="Open Sans"/>
              <a:cs typeface="Open Sans"/>
              <a:sym typeface="Open Sans"/>
            </a:endParaRPr>
          </a:p>
        </p:txBody>
      </p:sp>
      <p:sp>
        <p:nvSpPr>
          <p:cNvPr id="252" name="Google Shape;252;p33"/>
          <p:cNvSpPr/>
          <p:nvPr/>
        </p:nvSpPr>
        <p:spPr>
          <a:xfrm>
            <a:off x="838200" y="6120441"/>
            <a:ext cx="1566454"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1">
                <a:solidFill>
                  <a:srgbClr val="1D1C1D"/>
                </a:solidFill>
                <a:latin typeface="Open Sans"/>
                <a:ea typeface="Open Sans"/>
                <a:cs typeface="Open Sans"/>
                <a:sym typeface="Open Sans"/>
              </a:rPr>
              <a:t>Source :</a:t>
            </a:r>
            <a:r>
              <a:rPr lang="en-GB" sz="1000">
                <a:solidFill>
                  <a:srgbClr val="1D1C1D"/>
                </a:solidFill>
                <a:latin typeface="Open Sans"/>
                <a:ea typeface="Open Sans"/>
                <a:cs typeface="Open Sans"/>
                <a:sym typeface="Open Sans"/>
              </a:rPr>
              <a:t> Sahlberg et al. 2021</a:t>
            </a:r>
            <a:endParaRPr/>
          </a:p>
        </p:txBody>
      </p:sp>
      <p:sp>
        <p:nvSpPr>
          <p:cNvPr id="253" name="Google Shape;253;p33"/>
          <p:cNvSpPr txBox="1"/>
          <p:nvPr/>
        </p:nvSpPr>
        <p:spPr>
          <a:xfrm>
            <a:off x="838199" y="365125"/>
            <a:ext cx="6622915" cy="1325563"/>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6.1 Résultats et résumés de l'OnSSET</a:t>
            </a:r>
            <a:endParaRPr/>
          </a:p>
        </p:txBody>
      </p:sp>
      <p:sp>
        <p:nvSpPr>
          <p:cNvPr id="254" name="Google Shape;254;p33"/>
          <p:cNvSpPr txBox="1"/>
          <p:nvPr/>
        </p:nvSpPr>
        <p:spPr>
          <a:xfrm>
            <a:off x="838200" y="1726326"/>
            <a:ext cx="6736793" cy="44787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700"/>
              <a:buFont typeface="Arial"/>
              <a:buNone/>
            </a:pPr>
            <a:r>
              <a:rPr lang="en-GB" sz="2000" b="1">
                <a:solidFill>
                  <a:srgbClr val="9CC2E5"/>
                </a:solidFill>
                <a:latin typeface="Open Sans"/>
                <a:ea typeface="Open Sans"/>
                <a:cs typeface="Open Sans"/>
                <a:sym typeface="Open Sans"/>
              </a:rPr>
              <a:t>Message clé à retenir</a:t>
            </a:r>
            <a:endParaRPr sz="2000" b="1">
              <a:solidFill>
                <a:srgbClr val="9CC2E5"/>
              </a:solidFill>
              <a:latin typeface="Open Sans"/>
              <a:ea typeface="Open Sans"/>
              <a:cs typeface="Open Sans"/>
              <a:sym typeface="Open Sans"/>
            </a:endParaRPr>
          </a:p>
          <a:p>
            <a:pPr marL="0" marR="0" lvl="0" indent="0" algn="l" rtl="0">
              <a:lnSpc>
                <a:spcPct val="90000"/>
              </a:lnSpc>
              <a:spcBef>
                <a:spcPts val="1600"/>
              </a:spcBef>
              <a:spcAft>
                <a:spcPts val="0"/>
              </a:spcAft>
              <a:buClr>
                <a:schemeClr val="dk1"/>
              </a:buClr>
              <a:buSzPts val="2700"/>
              <a:buFont typeface="Arial"/>
              <a:buNone/>
            </a:pPr>
            <a:endParaRPr sz="2000">
              <a:solidFill>
                <a:schemeClr val="dk1"/>
              </a:solidFill>
              <a:latin typeface="Calibri"/>
              <a:ea typeface="Calibri"/>
              <a:cs typeface="Calibri"/>
              <a:sym typeface="Calibri"/>
            </a:endParaRPr>
          </a:p>
        </p:txBody>
      </p:sp>
    </p:spTree>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Open Sans"/>
              <a:buNone/>
            </a:pPr>
            <a:r>
              <a:rPr lang="en-GB"/>
              <a:t>Lecture 6.1 Références</a:t>
            </a:r>
            <a:endParaRPr/>
          </a:p>
        </p:txBody>
      </p:sp>
      <p:sp>
        <p:nvSpPr>
          <p:cNvPr id="260" name="Google Shape;260;p34"/>
          <p:cNvSpPr/>
          <p:nvPr/>
        </p:nvSpPr>
        <p:spPr>
          <a:xfrm>
            <a:off x="838200" y="1803923"/>
            <a:ext cx="5128800" cy="1754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a:solidFill>
                  <a:srgbClr val="000000"/>
                </a:solidFill>
                <a:latin typeface="Open Sans"/>
                <a:ea typeface="Open Sans"/>
                <a:cs typeface="Open Sans"/>
                <a:sym typeface="Open Sans"/>
              </a:rPr>
              <a:t>Sahlberg, A., Khavari, B., Korkovelos, A., Mentis, D., n.d. Lecture 3: Application of GIS in electrification analysis in the OnSSET tool [WWW Document]. OnSSET Teaching Kit. URL </a:t>
            </a:r>
            <a:r>
              <a:rPr lang="en-GB" sz="1800" u="sng">
                <a:solidFill>
                  <a:srgbClr val="000000"/>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https://onsset.github.io/teaching_kit/courses/module_2/Lecture%203/</a:t>
            </a:r>
            <a:r>
              <a:rPr lang="en-GB" sz="1800">
                <a:solidFill>
                  <a:srgbClr val="000000"/>
                </a:solidFill>
                <a:latin typeface="Open Sans"/>
                <a:ea typeface="Open Sans"/>
                <a:cs typeface="Open Sans"/>
                <a:sym typeface="Open Sans"/>
              </a:rPr>
              <a:t>  (accessed 2.18.21).</a:t>
            </a:r>
            <a:endParaRPr sz="1800">
              <a:solidFill>
                <a:srgbClr val="000000"/>
              </a:solidFill>
              <a:latin typeface="Open Sans"/>
              <a:ea typeface="Open Sans"/>
              <a:cs typeface="Open Sans"/>
              <a:sym typeface="Open Sans"/>
            </a:endParaRPr>
          </a:p>
        </p:txBody>
      </p:sp>
    </p:spTree>
  </p:cSld>
  <p:clrMapOvr>
    <a:masterClrMapping/>
  </p:clrMapOvr>
  <p:transition spd="slow">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6"/>
          <p:cNvSpPr txBox="1">
            <a:spLocks noGrp="1"/>
          </p:cNvSpPr>
          <p:nvPr>
            <p:ph type="body" idx="1"/>
          </p:nvPr>
        </p:nvSpPr>
        <p:spPr>
          <a:xfrm>
            <a:off x="838200" y="2040599"/>
            <a:ext cx="10515600" cy="4207803"/>
          </a:xfrm>
          <a:prstGeom prst="rect">
            <a:avLst/>
          </a:prstGeom>
          <a:noFill/>
          <a:ln>
            <a:noFill/>
          </a:ln>
        </p:spPr>
        <p:txBody>
          <a:bodyPr spcFirstLastPara="1" wrap="square" lIns="91425" tIns="45700" rIns="91425" bIns="45700" anchor="t" anchorCtr="0">
            <a:normAutofit/>
          </a:bodyPr>
          <a:lstStyle/>
          <a:p>
            <a:pPr marL="342900" lvl="0" indent="-342900" algn="l" rtl="0">
              <a:lnSpc>
                <a:spcPct val="110000"/>
              </a:lnSpc>
              <a:spcBef>
                <a:spcPts val="0"/>
              </a:spcBef>
              <a:spcAft>
                <a:spcPts val="0"/>
              </a:spcAft>
              <a:buClr>
                <a:schemeClr val="dk1"/>
              </a:buClr>
              <a:buSzPts val="2600"/>
              <a:buFont typeface="Arial"/>
              <a:buChar char="•"/>
            </a:pPr>
            <a:r>
              <a:rPr lang="en-GB" sz="2000">
                <a:solidFill>
                  <a:schemeClr val="dk1"/>
                </a:solidFill>
                <a:latin typeface="Open Sans"/>
                <a:ea typeface="Open Sans"/>
                <a:cs typeface="Open Sans"/>
                <a:sym typeface="Open Sans"/>
              </a:rPr>
              <a:t>Python est un langage de programmation open-source qui est utilisé dans de multiples applications et dans divers secteurs.</a:t>
            </a:r>
            <a:endParaRPr/>
          </a:p>
          <a:p>
            <a:pPr marL="342900" lvl="0" indent="-342900" algn="l" rtl="0">
              <a:lnSpc>
                <a:spcPct val="110000"/>
              </a:lnSpc>
              <a:spcBef>
                <a:spcPts val="600"/>
              </a:spcBef>
              <a:spcAft>
                <a:spcPts val="0"/>
              </a:spcAft>
              <a:buClr>
                <a:schemeClr val="dk1"/>
              </a:buClr>
              <a:buSzPts val="2600"/>
              <a:buFont typeface="Arial"/>
              <a:buChar char="•"/>
            </a:pPr>
            <a:r>
              <a:rPr lang="en-GB" sz="2000">
                <a:solidFill>
                  <a:schemeClr val="dk1"/>
                </a:solidFill>
                <a:latin typeface="Open Sans"/>
                <a:ea typeface="Open Sans"/>
                <a:cs typeface="Open Sans"/>
                <a:sym typeface="Open Sans"/>
              </a:rPr>
              <a:t>Est facile à apprendre grâce aux nombreuses ressources disponibles en ligne</a:t>
            </a:r>
            <a:endParaRPr sz="2000">
              <a:solidFill>
                <a:schemeClr val="dk1"/>
              </a:solidFill>
              <a:latin typeface="Open Sans"/>
              <a:ea typeface="Open Sans"/>
              <a:cs typeface="Open Sans"/>
              <a:sym typeface="Open Sans"/>
            </a:endParaRPr>
          </a:p>
          <a:p>
            <a:pPr marL="800100" lvl="1" indent="-342900" algn="l" rtl="0">
              <a:lnSpc>
                <a:spcPct val="110000"/>
              </a:lnSpc>
              <a:spcBef>
                <a:spcPts val="600"/>
              </a:spcBef>
              <a:spcAft>
                <a:spcPts val="0"/>
              </a:spcAft>
              <a:buClr>
                <a:schemeClr val="dk1"/>
              </a:buClr>
              <a:buSzPts val="2200"/>
              <a:buFont typeface="Arial"/>
              <a:buChar char="•"/>
            </a:pPr>
            <a:r>
              <a:rPr lang="en-GB" sz="2000" u="sng">
                <a:solidFill>
                  <a:schemeClr val="dk1"/>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https://www.python.org/doc/</a:t>
            </a:r>
            <a:endParaRPr sz="2000">
              <a:solidFill>
                <a:schemeClr val="dk1"/>
              </a:solidFill>
              <a:latin typeface="Open Sans"/>
              <a:ea typeface="Open Sans"/>
              <a:cs typeface="Open Sans"/>
              <a:sym typeface="Open Sans"/>
            </a:endParaRPr>
          </a:p>
          <a:p>
            <a:pPr marL="800100" lvl="1" indent="-342900" algn="l" rtl="0">
              <a:lnSpc>
                <a:spcPct val="110000"/>
              </a:lnSpc>
              <a:spcBef>
                <a:spcPts val="600"/>
              </a:spcBef>
              <a:spcAft>
                <a:spcPts val="0"/>
              </a:spcAft>
              <a:buClr>
                <a:schemeClr val="dk1"/>
              </a:buClr>
              <a:buSzPts val="2200"/>
              <a:buFont typeface="Arial"/>
              <a:buChar char="•"/>
            </a:pPr>
            <a:r>
              <a:rPr lang="en-GB" sz="2000" u="sng">
                <a:solidFill>
                  <a:schemeClr val="dk1"/>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https://www.learnpython.org/</a:t>
            </a:r>
            <a:endParaRPr sz="2000">
              <a:solidFill>
                <a:schemeClr val="dk1"/>
              </a:solidFill>
              <a:latin typeface="Open Sans"/>
              <a:ea typeface="Open Sans"/>
              <a:cs typeface="Open Sans"/>
              <a:sym typeface="Open Sans"/>
            </a:endParaRPr>
          </a:p>
          <a:p>
            <a:pPr marL="800100" lvl="1" indent="-342900" algn="l" rtl="0">
              <a:lnSpc>
                <a:spcPct val="110000"/>
              </a:lnSpc>
              <a:spcBef>
                <a:spcPts val="600"/>
              </a:spcBef>
              <a:spcAft>
                <a:spcPts val="0"/>
              </a:spcAft>
              <a:buClr>
                <a:schemeClr val="dk1"/>
              </a:buClr>
              <a:buSzPts val="2200"/>
              <a:buFont typeface="Arial"/>
              <a:buChar char="•"/>
            </a:pPr>
            <a:r>
              <a:rPr lang="en-GB" sz="2000" u="sng">
                <a:solidFill>
                  <a:schemeClr val="dk1"/>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https://www.codecademy.com/learn/learn-python</a:t>
            </a:r>
            <a:endParaRPr sz="2000">
              <a:solidFill>
                <a:schemeClr val="dk1"/>
              </a:solidFill>
              <a:latin typeface="Open Sans"/>
              <a:ea typeface="Open Sans"/>
              <a:cs typeface="Open Sans"/>
              <a:sym typeface="Open Sans"/>
            </a:endParaRPr>
          </a:p>
          <a:p>
            <a:pPr marL="342900" lvl="0" indent="-342900" algn="l" rtl="0">
              <a:lnSpc>
                <a:spcPct val="110000"/>
              </a:lnSpc>
              <a:spcBef>
                <a:spcPts val="600"/>
              </a:spcBef>
              <a:spcAft>
                <a:spcPts val="0"/>
              </a:spcAft>
              <a:buClr>
                <a:schemeClr val="dk1"/>
              </a:buClr>
              <a:buSzPts val="2600"/>
              <a:buFont typeface="Arial"/>
              <a:buChar char="•"/>
            </a:pPr>
            <a:r>
              <a:rPr lang="en-GB" sz="2000">
                <a:solidFill>
                  <a:schemeClr val="dk1"/>
                </a:solidFill>
                <a:latin typeface="Open Sans"/>
                <a:ea typeface="Open Sans"/>
                <a:cs typeface="Open Sans"/>
                <a:sym typeface="Open Sans"/>
              </a:rPr>
              <a:t>Les logiciels SIG les plus courants utilisent une </a:t>
            </a:r>
            <a:r>
              <a:rPr lang="en-GB" sz="2000" b="1">
                <a:solidFill>
                  <a:schemeClr val="dk1"/>
                </a:solidFill>
                <a:latin typeface="Open Sans"/>
                <a:ea typeface="Open Sans"/>
                <a:cs typeface="Open Sans"/>
                <a:sym typeface="Open Sans"/>
              </a:rPr>
              <a:t>interface Python </a:t>
            </a:r>
            <a:r>
              <a:rPr lang="en-GB" sz="2000">
                <a:solidFill>
                  <a:schemeClr val="dk1"/>
                </a:solidFill>
                <a:latin typeface="Open Sans"/>
                <a:ea typeface="Open Sans"/>
                <a:cs typeface="Open Sans"/>
                <a:sym typeface="Open Sans"/>
              </a:rPr>
              <a:t>pour automatiser les processus.</a:t>
            </a:r>
            <a:endParaRPr sz="2000">
              <a:solidFill>
                <a:schemeClr val="dk1"/>
              </a:solidFill>
              <a:latin typeface="Open Sans"/>
              <a:ea typeface="Open Sans"/>
              <a:cs typeface="Open Sans"/>
              <a:sym typeface="Open Sans"/>
            </a:endParaRPr>
          </a:p>
          <a:p>
            <a:pPr marL="228600" lvl="0" indent="-101600" algn="l" rtl="0">
              <a:lnSpc>
                <a:spcPct val="90000"/>
              </a:lnSpc>
              <a:spcBef>
                <a:spcPts val="1000"/>
              </a:spcBef>
              <a:spcAft>
                <a:spcPts val="0"/>
              </a:spcAft>
              <a:buClr>
                <a:schemeClr val="dk1"/>
              </a:buClr>
              <a:buSzPts val="2000"/>
              <a:buNone/>
            </a:pPr>
            <a:endParaRPr sz="2000">
              <a:latin typeface="Open Sans"/>
              <a:ea typeface="Open Sans"/>
              <a:cs typeface="Open Sans"/>
              <a:sym typeface="Open Sans"/>
            </a:endParaRPr>
          </a:p>
        </p:txBody>
      </p:sp>
      <p:sp>
        <p:nvSpPr>
          <p:cNvPr id="267" name="Google Shape;267;p6"/>
          <p:cNvSpPr txBox="1"/>
          <p:nvPr/>
        </p:nvSpPr>
        <p:spPr>
          <a:xfrm>
            <a:off x="838200" y="365125"/>
            <a:ext cx="10515600" cy="1325563"/>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6.2 Introduction à Python</a:t>
            </a:r>
            <a:endParaRPr/>
          </a:p>
        </p:txBody>
      </p:sp>
      <p:sp>
        <p:nvSpPr>
          <p:cNvPr id="268" name="Google Shape;268;p6"/>
          <p:cNvSpPr/>
          <p:nvPr/>
        </p:nvSpPr>
        <p:spPr>
          <a:xfrm>
            <a:off x="838200" y="1643609"/>
            <a:ext cx="621792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a:solidFill>
                  <a:srgbClr val="9CC2E5"/>
                </a:solidFill>
                <a:latin typeface="Open Sans"/>
                <a:ea typeface="Open Sans"/>
                <a:cs typeface="Open Sans"/>
                <a:sym typeface="Open Sans"/>
              </a:rPr>
              <a:t>Pourquoi utiliser Python?</a:t>
            </a:r>
            <a:endParaRPr/>
          </a:p>
        </p:txBody>
      </p:sp>
      <p:sp>
        <p:nvSpPr>
          <p:cNvPr id="269" name="Google Shape;269;p6"/>
          <p:cNvSpPr/>
          <p:nvPr/>
        </p:nvSpPr>
        <p:spPr>
          <a:xfrm>
            <a:off x="838200" y="6143065"/>
            <a:ext cx="1955985"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1">
                <a:solidFill>
                  <a:srgbClr val="1D1C1D"/>
                </a:solidFill>
                <a:latin typeface="Open Sans"/>
                <a:ea typeface="Open Sans"/>
                <a:cs typeface="Open Sans"/>
                <a:sym typeface="Open Sans"/>
              </a:rPr>
              <a:t>Source :</a:t>
            </a:r>
            <a:r>
              <a:rPr lang="en-GB" sz="1000">
                <a:solidFill>
                  <a:srgbClr val="1D1C1D"/>
                </a:solidFill>
                <a:latin typeface="Open Sans"/>
                <a:ea typeface="Open Sans"/>
                <a:cs typeface="Open Sans"/>
                <a:sym typeface="Open Sans"/>
              </a:rPr>
              <a:t> Korkovelos et al. 2021</a:t>
            </a:r>
            <a:endParaRPr/>
          </a:p>
        </p:txBody>
      </p:sp>
    </p:spTree>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35"/>
          <p:cNvSpPr txBox="1">
            <a:spLocks noGrp="1"/>
          </p:cNvSpPr>
          <p:nvPr>
            <p:ph type="body" idx="1"/>
          </p:nvPr>
        </p:nvSpPr>
        <p:spPr>
          <a:xfrm>
            <a:off x="838200" y="2213932"/>
            <a:ext cx="10515600" cy="2320490"/>
          </a:xfrm>
          <a:prstGeom prst="rect">
            <a:avLst/>
          </a:prstGeom>
          <a:noFill/>
          <a:ln>
            <a:noFill/>
          </a:ln>
        </p:spPr>
        <p:txBody>
          <a:bodyPr spcFirstLastPara="1" wrap="square" lIns="91425" tIns="45700" rIns="91425" bIns="45700" anchor="t" anchorCtr="0">
            <a:normAutofit/>
          </a:bodyPr>
          <a:lstStyle/>
          <a:p>
            <a:pPr marL="342900" lvl="0" indent="-342900" algn="l" rtl="0">
              <a:lnSpc>
                <a:spcPct val="110000"/>
              </a:lnSpc>
              <a:spcBef>
                <a:spcPts val="0"/>
              </a:spcBef>
              <a:spcAft>
                <a:spcPts val="0"/>
              </a:spcAft>
              <a:buClr>
                <a:schemeClr val="dk1"/>
              </a:buClr>
              <a:buSzPts val="2600"/>
              <a:buFont typeface="Arial"/>
              <a:buChar char="•"/>
            </a:pPr>
            <a:r>
              <a:rPr lang="en-GB" sz="2000">
                <a:solidFill>
                  <a:schemeClr val="dk1"/>
                </a:solidFill>
                <a:latin typeface="Open Sans"/>
                <a:ea typeface="Open Sans"/>
                <a:cs typeface="Open Sans"/>
                <a:sym typeface="Open Sans"/>
              </a:rPr>
              <a:t>Chaque outil de QGIS fournit un exemple de syntaxe Python correspondant. La plupart d'entre eux sont disponibles sur le site web de documentation de QGIS</a:t>
            </a:r>
            <a:endParaRPr sz="2000">
              <a:solidFill>
                <a:schemeClr val="dk1"/>
              </a:solidFill>
              <a:latin typeface="Open Sans"/>
              <a:ea typeface="Open Sans"/>
              <a:cs typeface="Open Sans"/>
              <a:sym typeface="Open Sans"/>
            </a:endParaRPr>
          </a:p>
          <a:p>
            <a:pPr marL="342900" lvl="0" indent="-342900" algn="l" rtl="0">
              <a:lnSpc>
                <a:spcPct val="110000"/>
              </a:lnSpc>
              <a:spcBef>
                <a:spcPts val="600"/>
              </a:spcBef>
              <a:spcAft>
                <a:spcPts val="0"/>
              </a:spcAft>
              <a:buClr>
                <a:schemeClr val="dk1"/>
              </a:buClr>
              <a:buSzPts val="2600"/>
              <a:buFont typeface="Arial"/>
              <a:buChar char="•"/>
            </a:pPr>
            <a:r>
              <a:rPr lang="en-GB" sz="2000">
                <a:solidFill>
                  <a:schemeClr val="dk1"/>
                </a:solidFill>
                <a:latin typeface="Open Sans"/>
                <a:ea typeface="Open Sans"/>
                <a:cs typeface="Open Sans"/>
                <a:sym typeface="Open Sans"/>
              </a:rPr>
              <a:t>Automatisation des processus répétitifs </a:t>
            </a:r>
            <a:endParaRPr sz="2000">
              <a:latin typeface="Open Sans"/>
              <a:ea typeface="Open Sans"/>
              <a:cs typeface="Open Sans"/>
              <a:sym typeface="Open Sans"/>
            </a:endParaRPr>
          </a:p>
          <a:p>
            <a:pPr marL="228600" lvl="0" indent="-101600" algn="l" rtl="0">
              <a:lnSpc>
                <a:spcPct val="90000"/>
              </a:lnSpc>
              <a:spcBef>
                <a:spcPts val="1000"/>
              </a:spcBef>
              <a:spcAft>
                <a:spcPts val="0"/>
              </a:spcAft>
              <a:buClr>
                <a:schemeClr val="dk1"/>
              </a:buClr>
              <a:buSzPts val="2000"/>
              <a:buNone/>
            </a:pPr>
            <a:endParaRPr sz="2000">
              <a:latin typeface="Open Sans"/>
              <a:ea typeface="Open Sans"/>
              <a:cs typeface="Open Sans"/>
              <a:sym typeface="Open Sans"/>
            </a:endParaRPr>
          </a:p>
        </p:txBody>
      </p:sp>
      <p:sp>
        <p:nvSpPr>
          <p:cNvPr id="276" name="Google Shape;276;p35"/>
          <p:cNvSpPr txBox="1"/>
          <p:nvPr/>
        </p:nvSpPr>
        <p:spPr>
          <a:xfrm>
            <a:off x="838200" y="365125"/>
            <a:ext cx="10515600" cy="1325563"/>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6.2 Introduction à Python</a:t>
            </a:r>
            <a:endParaRPr/>
          </a:p>
        </p:txBody>
      </p:sp>
      <p:sp>
        <p:nvSpPr>
          <p:cNvPr id="277" name="Google Shape;277;p35"/>
          <p:cNvSpPr/>
          <p:nvPr/>
        </p:nvSpPr>
        <p:spPr>
          <a:xfrm>
            <a:off x="838200" y="1643609"/>
            <a:ext cx="621792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a:solidFill>
                  <a:srgbClr val="9CC2E5"/>
                </a:solidFill>
                <a:latin typeface="Open Sans"/>
                <a:ea typeface="Open Sans"/>
                <a:cs typeface="Open Sans"/>
                <a:sym typeface="Open Sans"/>
              </a:rPr>
              <a:t>Pourquoi utiliser Python?</a:t>
            </a:r>
            <a:endParaRPr/>
          </a:p>
        </p:txBody>
      </p:sp>
      <p:sp>
        <p:nvSpPr>
          <p:cNvPr id="278" name="Google Shape;278;p35"/>
          <p:cNvSpPr/>
          <p:nvPr/>
        </p:nvSpPr>
        <p:spPr>
          <a:xfrm>
            <a:off x="914400" y="6140234"/>
            <a:ext cx="1955985"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1">
                <a:solidFill>
                  <a:srgbClr val="1D1C1D"/>
                </a:solidFill>
                <a:latin typeface="Open Sans"/>
                <a:ea typeface="Open Sans"/>
                <a:cs typeface="Open Sans"/>
                <a:sym typeface="Open Sans"/>
              </a:rPr>
              <a:t>Source :</a:t>
            </a:r>
            <a:r>
              <a:rPr lang="en-GB" sz="1000">
                <a:solidFill>
                  <a:srgbClr val="1D1C1D"/>
                </a:solidFill>
                <a:latin typeface="Open Sans"/>
                <a:ea typeface="Open Sans"/>
                <a:cs typeface="Open Sans"/>
                <a:sym typeface="Open Sans"/>
              </a:rPr>
              <a:t> Korkovelos et al. 2021</a:t>
            </a:r>
            <a:endParaRPr/>
          </a:p>
        </p:txBody>
      </p:sp>
    </p:spTree>
  </p:cSld>
  <p:clrMapOvr>
    <a:masterClrMapping/>
  </p:clrMapOvr>
  <p:transition spd="slow">
    <p:push/>
  </p:transition>
</p:sld>
</file>

<file path=ppt/theme/theme1.xml><?xml version="1.0" encoding="utf-8"?>
<a:theme xmlns:a="http://schemas.openxmlformats.org/drawingml/2006/main" name="CCG">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4713</Words>
  <Application>Microsoft Macintosh PowerPoint</Application>
  <PresentationFormat>Widescreen</PresentationFormat>
  <Paragraphs>202</Paragraphs>
  <Slides>27</Slides>
  <Notes>27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27</vt:i4>
      </vt:variant>
    </vt:vector>
  </HeadingPairs>
  <TitlesOfParts>
    <vt:vector size="33" baseType="lpstr">
      <vt:lpstr>Arial</vt:lpstr>
      <vt:lpstr>Open Sans ExtraBold</vt:lpstr>
      <vt:lpstr>Calibri</vt:lpstr>
      <vt:lpstr>Open Sans</vt:lpstr>
      <vt:lpstr>CCG</vt:lpstr>
      <vt:lpstr>Office Theme</vt:lpstr>
      <vt:lpstr>PowerPoint Presentation</vt:lpstr>
      <vt:lpstr>PowerPoint Presentation</vt:lpstr>
      <vt:lpstr>6.1 Résultats et résumés de l'OnSSET</vt:lpstr>
      <vt:lpstr>PowerPoint Presentation</vt:lpstr>
      <vt:lpstr>PowerPoint Presentation</vt:lpstr>
      <vt:lpstr>PowerPoint Presentation</vt:lpstr>
      <vt:lpstr>Lecture 6.1 Références</vt:lpstr>
      <vt:lpstr>PowerPoint Presentation</vt:lpstr>
      <vt:lpstr>PowerPoint Presentation</vt:lpstr>
      <vt:lpstr>PowerPoint Presentation</vt:lpstr>
      <vt:lpstr>PowerPoint Presentation</vt:lpstr>
      <vt:lpstr>6.2 Introduction à Python</vt:lpstr>
      <vt:lpstr>Lecture 6.2 Références</vt:lpstr>
      <vt:lpstr>6.3 Les étapes de l'analyse géospatiale de l'électrification  avec le générateur GEP</vt:lpstr>
      <vt:lpstr>6.3 Les étapes de l'analyse géospatiale de l'électrification avec le générateur GEP</vt:lpstr>
      <vt:lpstr>6.3 Les étapes de l'analyse géospatiale de l'électrification  avec le générateur GEP</vt:lpstr>
      <vt:lpstr>6.3 Les étapes de l'analyse géospatiale de l'électrification avec le générateur GEP</vt:lpstr>
      <vt:lpstr>6.3 Les étapes de l'analyse géospatiale de l'électrification avec le générateur GEP</vt:lpstr>
      <vt:lpstr>Lecture 6.3 Références</vt:lpstr>
      <vt:lpstr>6.4 Politique énergétique et système énergétique</vt:lpstr>
      <vt:lpstr>6.4 Politique énergétique et système énergétique</vt:lpstr>
      <vt:lpstr>6.4 Politique énergétique et système énergétique</vt:lpstr>
      <vt:lpstr>6.4 Politique énergétique et système énergétique</vt:lpstr>
      <vt:lpstr>6.4 Politique énergétique et système énergétique</vt:lpstr>
      <vt:lpstr>Lecture 6.4 Références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babak khavari</dc:creator>
  <cp:lastModifiedBy>Yeganyan, Rudolf</cp:lastModifiedBy>
  <cp:revision>1</cp:revision>
  <dcterms:created xsi:type="dcterms:W3CDTF">2018-05-01T19:37:15Z</dcterms:created>
  <dcterms:modified xsi:type="dcterms:W3CDTF">2024-06-20T13:32:26Z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0x010100633F727AA7180443A862CD9A25741398</vt:lpwstr>
  </property>
</Properties>
</file>